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Classic" panose="020B0604020202020204" charset="0"/>
      <p:regular r:id="rId17"/>
    </p:embeddedFont>
    <p:embeddedFont>
      <p:font typeface="Montserrat Extra-Bold" panose="020B0604020202020204" charset="0"/>
      <p:regular r:id="rId18"/>
    </p:embeddedFont>
    <p:embeddedFont>
      <p:font typeface="Montserrat Extra-Bold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ystal Newman" initials="CN" lastIdx="1" clrIdx="0">
    <p:extLst>
      <p:ext uri="{19B8F6BF-5375-455C-9EA6-DF929625EA0E}">
        <p15:presenceInfo xmlns:p15="http://schemas.microsoft.com/office/powerpoint/2012/main" userId="S-1-5-21-448539723-287218729-839522115-3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93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56E7-7493-4322-9BF9-1E1E3D004C5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7495-4929-4B07-87C3-D5FF0D4B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 we want to use quantitative metrics to determine if we are getting where we want to go. We will measure or success 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B7495-4929-4B07-87C3-D5FF0D4BCC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billing cost a regular clinic appointment (level 2-5) billing = $223.75. Average billing cost for TCM appointments = $440. Resulting difference = $216.25.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B7495-4929-4B07-87C3-D5FF0D4BC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monthly to see which qualifying discharges are missed &amp; why. After a duration of success, transition to quarterly.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B7495-4929-4B07-87C3-D5FF0D4BC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2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0955" y="1252087"/>
            <a:ext cx="2758345" cy="4122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29775" y="4088040"/>
            <a:ext cx="132484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E3262"/>
                </a:solidFill>
                <a:latin typeface="Montserrat Extra-Bold"/>
              </a:rPr>
              <a:t>Quality Residency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29775" y="5238750"/>
            <a:ext cx="121816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BFD734"/>
                </a:solidFill>
                <a:latin typeface="Montserrat Extra-Bold"/>
              </a:rPr>
              <a:t>Capstone Project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746525" y="69282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25B1DD"/>
                </a:solidFill>
                <a:latin typeface="Montserrat Classic"/>
              </a:rPr>
              <a:t>nebraskahospitals.org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9775" y="7008131"/>
            <a:ext cx="9288593" cy="144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25B1DD"/>
                </a:solidFill>
                <a:latin typeface="Montserrat Classic"/>
              </a:rPr>
              <a:t>Crystal Newman RN</a:t>
            </a:r>
          </a:p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25B1DD"/>
                </a:solidFill>
                <a:latin typeface="Montserrat Classic"/>
              </a:rPr>
              <a:t>Hospital Nurse Manager</a:t>
            </a:r>
          </a:p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25B1DD"/>
                </a:solidFill>
                <a:latin typeface="Montserrat Classic"/>
              </a:rPr>
              <a:t>Henderson Health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94627" y="4105507"/>
            <a:ext cx="15188573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E3262"/>
                </a:solidFill>
                <a:latin typeface="Montserrat Extra-Bold"/>
              </a:rPr>
              <a:t>THANK YOU/Questions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25B1DD"/>
                </a:solidFill>
                <a:latin typeface="Montserrat Classic"/>
              </a:rPr>
              <a:t>nebraskahospitals.org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94627" y="5795414"/>
            <a:ext cx="11224998" cy="2445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Crystal Newman RN</a:t>
            </a:r>
          </a:p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Hospital Nurse Manager</a:t>
            </a:r>
          </a:p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Henderson Health Care</a:t>
            </a:r>
          </a:p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Email: cnewman@hendersonhealth.org</a:t>
            </a:r>
          </a:p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Office number: (402)723-4013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0955" y="1252087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895"/>
            <a:ext cx="148971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Introduction to the Organization, Project,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712248"/>
            <a:ext cx="16230600" cy="4303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2D262A"/>
                </a:solidFill>
                <a:effectLst/>
                <a:latin typeface="Montserrat Class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Hi! My name is Crystal. I am the Nurse Manger at Henderson Health Care (HHC). We are a 13 bed Critical Access Hospital in Henderson Nebraska. We have 2 associated Rural Health Clinics, Henderson Family Care &amp; Sutton Family Practice, as well as a Long-Term Care facility, Legacy Square, &amp; an Assisted Living facility, Rosewood Court.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2D262A"/>
                </a:solidFill>
                <a:effectLst/>
                <a:latin typeface="Montserrat Class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2D262A"/>
                </a:solidFill>
                <a:effectLst/>
                <a:latin typeface="Montserrat Class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my capstone project, I chose to focus on Transitional Care Management (TCM). TCM services address the hand-off period between the inpatient &amp; community setting. The intention is to reduce potentially preventable (costly) readmissions &amp; medical errors during the 30 days following a discharge.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2D262A"/>
                </a:solidFill>
                <a:effectLst/>
                <a:latin typeface="Montserrat Class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success of this project required coordinated efforts between our hospital nurses, clinic nurses, providers (MDs &amp; PAs), HIM coding staff, medical billing staff, &amp; myself, with the unwavering support &amp; help of our CNO.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2476500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AIM Statement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8475" y="3551935"/>
            <a:ext cx="16230600" cy="1258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The aim of this project is to capture all qualifying patient Henderson Hospital discharges &amp; increase the rate at which we provide and bill for TCM services from 17.58% (2022) to 80% by the end of the calendar year 2023.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4419600" y="1181100"/>
            <a:ext cx="9168075" cy="687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 dirty="0">
                <a:solidFill>
                  <a:srgbClr val="1E3262"/>
                </a:solidFill>
                <a:latin typeface="Montserrat Extra-Bold Bold"/>
              </a:rPr>
              <a:t>Measuring Success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28800" y="2589322"/>
            <a:ext cx="1485900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2D262A"/>
                </a:solidFill>
                <a:latin typeface="Montserrat Classic"/>
              </a:rPr>
              <a:t>Number of qualifying discharges </a:t>
            </a: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D262A"/>
                </a:solidFill>
                <a:latin typeface="Montserrat Classic"/>
              </a:rPr>
              <a:t>Disqualified discharges</a:t>
            </a:r>
          </a:p>
          <a:p>
            <a:pPr marL="1371600" lvl="2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Surgical patients</a:t>
            </a:r>
          </a:p>
          <a:p>
            <a:pPr marL="1371600" lvl="2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OB patients</a:t>
            </a:r>
          </a:p>
          <a:p>
            <a:pPr marL="1371600" lvl="2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Newborns</a:t>
            </a:r>
          </a:p>
          <a:p>
            <a:pPr marL="1371600" lvl="2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Patients on Medicaid</a:t>
            </a:r>
          </a:p>
          <a:p>
            <a:pPr marL="1371600" lvl="2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Self pay patients</a:t>
            </a:r>
          </a:p>
          <a:p>
            <a:pPr marL="1371600" lvl="2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Patients who do not primarily doctor with HHC (will follow up with their PCP)</a:t>
            </a:r>
          </a:p>
          <a:p>
            <a:pPr marL="1371600" lvl="2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Discharges within a previously billed for 30 day window</a:t>
            </a:r>
          </a:p>
          <a:p>
            <a:pPr lvl="2">
              <a:lnSpc>
                <a:spcPts val="3359"/>
              </a:lnSpc>
            </a:pPr>
            <a:endParaRPr lang="en-US" sz="3000" dirty="0">
              <a:solidFill>
                <a:srgbClr val="2D262A"/>
              </a:solidFill>
              <a:latin typeface="Montserrat Classic"/>
            </a:endParaRPr>
          </a:p>
          <a:p>
            <a:pPr marL="457200" indent="-457200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2D262A"/>
                </a:solidFill>
                <a:latin typeface="Montserrat Classic"/>
              </a:rPr>
              <a:t>Number of successfully billed TCM visits</a:t>
            </a:r>
          </a:p>
          <a:p>
            <a:pPr marL="914400" lvl="1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Discharge phone call within 2 days (not on day of discharge, before TCM appointment)</a:t>
            </a:r>
          </a:p>
          <a:p>
            <a:pPr marL="914400" lvl="1" indent="-457200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2D262A"/>
                </a:solidFill>
                <a:latin typeface="Montserrat Classic"/>
              </a:rPr>
              <a:t>TCM appointment within 7-14 days of discharge (dependent upon medical complexity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0200" y="2396393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Selecting Changes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845833-5AC4-DE77-417A-A8BF6936C596}"/>
              </a:ext>
            </a:extLst>
          </p:cNvPr>
          <p:cNvSpPr txBox="1"/>
          <p:nvPr/>
        </p:nvSpPr>
        <p:spPr>
          <a:xfrm>
            <a:off x="1600200" y="3658020"/>
            <a:ext cx="15087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Montserrat Classic" panose="020B0604020202020204" charset="0"/>
              </a:rPr>
              <a:t>What changes will be made to work towards improvement goals?</a:t>
            </a:r>
          </a:p>
          <a:p>
            <a:endParaRPr lang="en-US" sz="2400" dirty="0">
              <a:latin typeface="Montserrat Classic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Discharge phone calls completed by hospital nursing on all qualifying patients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Admission date, discharge date, discharge diagnoses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Discharge instruction review, review of scripts, review of medications, offer pharmacist follow up, review of ADL 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Follow up appointments in 7-14 days dependent upon medical complexity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TCM appointment in place of regular post hospital follow 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HIM Coding to ensure proper coding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Medical Biller to ensure TCM visit meets requirements &amp; bills appropriately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Hospital Nurse Manager TCM process audit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43000" y="2920874"/>
            <a:ext cx="10972800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Plan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I plan to: Improve TCM visit rates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I hope this produces: Increased revenue &amp; decreased readmissions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Steps to execute: Review TCM rates from 2022, evaluate the TCM process, re-introduce staff to the process (Do), evaluate monthly, make adjustments as needed</a:t>
            </a:r>
          </a:p>
          <a:p>
            <a:pPr algn="l"/>
            <a:r>
              <a:rPr lang="en-US" sz="20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Do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Discharge phone calls to all qualifying patients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TCM appointments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Coding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Billing</a:t>
            </a:r>
            <a:endParaRPr lang="en-US" sz="20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algn="l"/>
            <a:r>
              <a:rPr lang="en-US" sz="20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Study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Completion of discharge phones increased but still showed room for improvement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TCM appointments improved but also showed room for improvement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Coding/Billing improved but found some misses</a:t>
            </a:r>
            <a:endParaRPr lang="en-US" sz="20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algn="l"/>
            <a:r>
              <a:rPr lang="en-US" sz="20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Hospital Nurse Manager and CNO to check for discharge phone calls need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Daily reminder placed in nurse cell phones to check for discharge phone calls needing completed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Nurses reminded to set </a:t>
            </a: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follow up appointments up as TCM not just follow up</a:t>
            </a:r>
            <a:endParaRPr lang="en-US" sz="20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LTC educated on TCM visits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Discharge phone call documentation reviewed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Added date of hospitalization, date of discharge, &amp; discharge diagnoses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B1B1B"/>
                </a:solidFill>
                <a:latin typeface="Montserrat Classic" panose="020B0604020202020204" charset="0"/>
              </a:rPr>
              <a:t>Hospital &amp; clinic nursing review of discharge form</a:t>
            </a:r>
          </a:p>
        </p:txBody>
      </p:sp>
      <p:sp>
        <p:nvSpPr>
          <p:cNvPr id="26" name="Freeform 26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  <p:txBody>
          <a:bodyPr/>
          <a:lstStyle/>
          <a:p>
            <a:endParaRPr lang="en-US"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B313D652-9C39-7482-6AFD-DA9FBABC230A}"/>
              </a:ext>
            </a:extLst>
          </p:cNvPr>
          <p:cNvSpPr txBox="1"/>
          <p:nvPr/>
        </p:nvSpPr>
        <p:spPr>
          <a:xfrm>
            <a:off x="1600200" y="2396393"/>
            <a:ext cx="76200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Plan ~ Do ~ Study ~ Act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9FB019-C70B-6DDB-ECEA-95FB029A5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400" y="2222270"/>
            <a:ext cx="3337654" cy="65731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15878" y="2897577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Data and Trends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600200" y="3658020"/>
            <a:ext cx="150876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Montserrat Classic" panose="020B0604020202020204" charset="0"/>
              </a:rPr>
              <a:t>In 2022, Henderson Health Care had 91 qualifying discharges. Of those discharges, just 16 met all TCM qualifying criteria resulting in successful billing, resulting in an average rate of 17.58%.</a:t>
            </a:r>
          </a:p>
          <a:p>
            <a:endParaRPr lang="en-US" sz="3000" dirty="0">
              <a:latin typeface="Montserrat Classic" panose="020B0604020202020204" charset="0"/>
            </a:endParaRPr>
          </a:p>
          <a:p>
            <a:r>
              <a:rPr lang="en-US" sz="3000" dirty="0">
                <a:latin typeface="Montserrat Classic" panose="020B0604020202020204" charset="0"/>
              </a:rPr>
              <a:t>So far in 2023 (through August) we have had 90 qualifying discharges. Of which 57 met all TCM qualifying criteria resulting in successful billing, resulting in an average rate of 63.33%.</a:t>
            </a:r>
            <a:endParaRPr lang="en-US" sz="2400" dirty="0">
              <a:latin typeface="Montserrat Classic" panose="020B0604020202020204" charset="0"/>
            </a:endParaRPr>
          </a:p>
          <a:p>
            <a:pPr lvl="1"/>
            <a:endParaRPr lang="en-US" sz="2400" dirty="0">
              <a:latin typeface="Montserrat Classic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Montserrat Classic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6DDAD5-4F41-79EE-B00E-A0C1492F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705" y="7124700"/>
            <a:ext cx="4584589" cy="27556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71600" y="2413635"/>
            <a:ext cx="9580722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Return on Investment (ROI)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371600" y="3088721"/>
            <a:ext cx="157734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Montserrat Classic" panose="020B0604020202020204" charset="0"/>
              </a:rPr>
              <a:t>Explore the financial implications of the project:</a:t>
            </a:r>
          </a:p>
          <a:p>
            <a:endParaRPr lang="en-US" sz="2000" dirty="0">
              <a:latin typeface="Montserrat Classic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Montserrat Classic" panose="020B0604020202020204" charset="0"/>
              </a:rPr>
              <a:t>Additional costs/expenses to be incurred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Additional staff - None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Additional hours - None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Equipment - None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IT expense - None</a:t>
            </a:r>
          </a:p>
          <a:p>
            <a:pPr lvl="1"/>
            <a:endParaRPr lang="en-US" sz="2000" dirty="0">
              <a:latin typeface="Montserrat Classic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Montserrat Classic" panose="020B0604020202020204" charset="0"/>
              </a:rPr>
              <a:t>Additional revenue noted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Montserrat Classic" panose="020B0604020202020204" charset="0"/>
              </a:rPr>
              <a:t>Clinic level billing - $223.75 (average)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Montserrat Classic" panose="020B0604020202020204" charset="0"/>
              </a:rPr>
              <a:t>TCM level billing - $440 (average)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21D048D8-078B-74B4-4540-46D9282EF535}"/>
              </a:ext>
            </a:extLst>
          </p:cNvPr>
          <p:cNvSpPr txBox="1"/>
          <p:nvPr/>
        </p:nvSpPr>
        <p:spPr>
          <a:xfrm>
            <a:off x="1600200" y="7426698"/>
            <a:ext cx="14630400" cy="976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3200" dirty="0">
                <a:solidFill>
                  <a:srgbClr val="25B1DD"/>
                </a:solidFill>
                <a:latin typeface="Montserrat Extra-Bold Bold"/>
              </a:rPr>
              <a:t>Total Revenue $216.25 – Total Costs/Expenses $0.00 = </a:t>
            </a:r>
          </a:p>
          <a:p>
            <a:pPr algn="ctr">
              <a:lnSpc>
                <a:spcPts val="3947"/>
              </a:lnSpc>
            </a:pPr>
            <a:r>
              <a:rPr lang="en-US" sz="3200" dirty="0">
                <a:solidFill>
                  <a:srgbClr val="25B1DD"/>
                </a:solidFill>
                <a:latin typeface="Montserrat Extra-Bold Bold"/>
              </a:rPr>
              <a:t>Total Positive ROI $216.25</a:t>
            </a:r>
          </a:p>
        </p:txBody>
      </p:sp>
    </p:spTree>
    <p:extLst>
      <p:ext uri="{BB962C8B-B14F-4D97-AF65-F5344CB8AC3E}">
        <p14:creationId xmlns:p14="http://schemas.microsoft.com/office/powerpoint/2010/main" val="309267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85900" y="1913128"/>
            <a:ext cx="157734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Spreading / Sustaining / Maintaining / Replicating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371600" y="3088721"/>
            <a:ext cx="15773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Montserrat Classic" panose="020B0604020202020204" charset="0"/>
              </a:rPr>
              <a:t>Continued audits to ensure ongoing success</a:t>
            </a:r>
          </a:p>
          <a:p>
            <a:endParaRPr lang="en-US" sz="3200" dirty="0">
              <a:latin typeface="Montserrat Classic" panose="020B0604020202020204" charset="0"/>
            </a:endParaRPr>
          </a:p>
          <a:p>
            <a:r>
              <a:rPr lang="en-US" sz="3200" dirty="0">
                <a:latin typeface="Montserrat Classic" panose="020B0604020202020204" charset="0"/>
              </a:rPr>
              <a:t>Results of audits communicated to all of the TCM team </a:t>
            </a:r>
          </a:p>
          <a:p>
            <a:endParaRPr lang="en-US" sz="3200" dirty="0">
              <a:latin typeface="Montserrat Classic" panose="020B0604020202020204" charset="0"/>
            </a:endParaRPr>
          </a:p>
          <a:p>
            <a:r>
              <a:rPr lang="en-US" sz="3200" dirty="0">
                <a:latin typeface="Montserrat Classic" panose="020B0604020202020204" charset="0"/>
              </a:rPr>
              <a:t>Consider ways to extend TCM services by capturing qualifying discharges from outside healthcare organizations</a:t>
            </a:r>
            <a:endParaRPr lang="en-US" sz="2400" dirty="0"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8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16400</TotalTime>
  <Words>874</Words>
  <Application>Microsoft Office PowerPoint</Application>
  <PresentationFormat>Custom</PresentationFormat>
  <Paragraphs>98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Montserrat Classic</vt:lpstr>
      <vt:lpstr>Montserrat Extra-Bold Bold</vt:lpstr>
      <vt:lpstr>Wingdings</vt:lpstr>
      <vt:lpstr>Montserrat Extra-Bold</vt:lpstr>
      <vt:lpstr>Courier New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Crystal Newman</dc:creator>
  <cp:lastModifiedBy>Dana Steiner</cp:lastModifiedBy>
  <cp:revision>20</cp:revision>
  <dcterms:created xsi:type="dcterms:W3CDTF">2006-08-16T00:00:00Z</dcterms:created>
  <dcterms:modified xsi:type="dcterms:W3CDTF">2023-11-01T17:48:15Z</dcterms:modified>
  <dc:identifier>DAFdG9NIIkM</dc:identifier>
</cp:coreProperties>
</file>