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sldIdLst>
    <p:sldId id="256" r:id="rId2"/>
    <p:sldId id="259" r:id="rId3"/>
    <p:sldId id="295" r:id="rId4"/>
    <p:sldId id="288" r:id="rId5"/>
    <p:sldId id="289" r:id="rId6"/>
    <p:sldId id="290" r:id="rId7"/>
    <p:sldId id="292" r:id="rId8"/>
    <p:sldId id="291" r:id="rId9"/>
    <p:sldId id="293" r:id="rId10"/>
    <p:sldId id="294" r:id="rId11"/>
    <p:sldId id="261" r:id="rId12"/>
    <p:sldId id="266" r:id="rId13"/>
    <p:sldId id="262" r:id="rId14"/>
    <p:sldId id="267" r:id="rId15"/>
    <p:sldId id="268" r:id="rId16"/>
    <p:sldId id="269" r:id="rId17"/>
    <p:sldId id="270" r:id="rId18"/>
    <p:sldId id="271" r:id="rId19"/>
    <p:sldId id="283" r:id="rId20"/>
    <p:sldId id="263" r:id="rId21"/>
    <p:sldId id="284" r:id="rId22"/>
    <p:sldId id="285" r:id="rId23"/>
    <p:sldId id="278" r:id="rId24"/>
    <p:sldId id="280" r:id="rId25"/>
    <p:sldId id="286" r:id="rId26"/>
    <p:sldId id="279" r:id="rId27"/>
    <p:sldId id="281" r:id="rId28"/>
    <p:sldId id="282" r:id="rId29"/>
    <p:sldId id="272" r:id="rId30"/>
    <p:sldId id="273" r:id="rId31"/>
    <p:sldId id="274" r:id="rId32"/>
    <p:sldId id="275" r:id="rId33"/>
    <p:sldId id="276" r:id="rId34"/>
    <p:sldId id="265" r:id="rId35"/>
    <p:sldId id="27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F2A7C4-E99F-4574-B301-FC93A23A20A9}">
          <p14:sldIdLst>
            <p14:sldId id="256"/>
            <p14:sldId id="259"/>
            <p14:sldId id="295"/>
            <p14:sldId id="288"/>
            <p14:sldId id="289"/>
            <p14:sldId id="290"/>
            <p14:sldId id="292"/>
            <p14:sldId id="291"/>
            <p14:sldId id="293"/>
            <p14:sldId id="294"/>
            <p14:sldId id="261"/>
            <p14:sldId id="266"/>
            <p14:sldId id="262"/>
            <p14:sldId id="267"/>
            <p14:sldId id="268"/>
            <p14:sldId id="269"/>
            <p14:sldId id="270"/>
            <p14:sldId id="271"/>
            <p14:sldId id="283"/>
            <p14:sldId id="263"/>
            <p14:sldId id="284"/>
            <p14:sldId id="285"/>
            <p14:sldId id="278"/>
            <p14:sldId id="280"/>
            <p14:sldId id="286"/>
            <p14:sldId id="279"/>
            <p14:sldId id="281"/>
            <p14:sldId id="282"/>
            <p14:sldId id="272"/>
            <p14:sldId id="273"/>
            <p14:sldId id="274"/>
            <p14:sldId id="275"/>
            <p14:sldId id="276"/>
            <p14:sldId id="265"/>
            <p14:sldId id="2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91DD"/>
    <a:srgbClr val="0004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49106" autoAdjust="0"/>
  </p:normalViewPr>
  <p:slideViewPr>
    <p:cSldViewPr>
      <p:cViewPr varScale="1">
        <p:scale>
          <a:sx n="55" d="100"/>
          <a:sy n="55" d="100"/>
        </p:scale>
        <p:origin x="2640"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666E60-D3F8-4988-9407-EE3F62881A62}" type="datetimeFigureOut">
              <a:rPr lang="en-US" smtClean="0"/>
              <a:t>4/28/2021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F24ECD-B79B-484B-960F-2035E4846501}" type="slidenum">
              <a:rPr lang="en-US" smtClean="0"/>
              <a:t>‹#›</a:t>
            </a:fld>
            <a:endParaRPr lang="en-US"/>
          </a:p>
        </p:txBody>
      </p:sp>
    </p:spTree>
    <p:extLst>
      <p:ext uri="{BB962C8B-B14F-4D97-AF65-F5344CB8AC3E}">
        <p14:creationId xmlns:p14="http://schemas.microsoft.com/office/powerpoint/2010/main" val="3780592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ms.gov/files/document/som107appendicestoc.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cms.gov/Regulations-and-Guidance/Guidance/Manuals/downloads/som107ap_w_cah.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lucidchart.com/blog/as-is-process-analysi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does it</a:t>
            </a:r>
            <a:r>
              <a:rPr lang="en-US" baseline="0" dirty="0" smtClean="0"/>
              <a:t> mean to you?  How does your facility define it?  </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a:t>
            </a:fld>
            <a:endParaRPr lang="en-US"/>
          </a:p>
        </p:txBody>
      </p:sp>
    </p:spTree>
    <p:extLst>
      <p:ext uri="{BB962C8B-B14F-4D97-AF65-F5344CB8AC3E}">
        <p14:creationId xmlns:p14="http://schemas.microsoft.com/office/powerpoint/2010/main" val="1182814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Provides clear understanding</a:t>
            </a:r>
          </a:p>
          <a:p>
            <a:r>
              <a:rPr lang="en-US" dirty="0" smtClean="0"/>
              <a:t>Ensures consistency</a:t>
            </a:r>
          </a:p>
          <a:p>
            <a:r>
              <a:rPr lang="en-US" dirty="0" smtClean="0"/>
              <a:t>Everyone</a:t>
            </a:r>
            <a:r>
              <a:rPr lang="en-US" baseline="0" dirty="0" smtClean="0"/>
              <a:t> on the same </a:t>
            </a:r>
            <a:r>
              <a:rPr lang="en-US" baseline="0" dirty="0" smtClean="0"/>
              <a:t>page</a:t>
            </a:r>
          </a:p>
          <a:p>
            <a:endParaRPr lang="en-US" baseline="0" dirty="0" smtClean="0"/>
          </a:p>
          <a:p>
            <a:pPr marL="0" lvl="0" indent="0" algn="l" rtl="0">
              <a:spcBef>
                <a:spcPts val="0"/>
              </a:spcBef>
              <a:spcAft>
                <a:spcPts val="0"/>
              </a:spcAft>
              <a:buNone/>
            </a:pPr>
            <a:r>
              <a:rPr lang="en-US" dirty="0" smtClean="0"/>
              <a:t>Why take quality seriously? </a:t>
            </a:r>
          </a:p>
          <a:p>
            <a:pPr marL="0" lvl="0" indent="0" algn="l" rtl="0">
              <a:spcBef>
                <a:spcPts val="0"/>
              </a:spcBef>
              <a:spcAft>
                <a:spcPts val="0"/>
              </a:spcAft>
              <a:buNone/>
            </a:pPr>
            <a:r>
              <a:rPr lang="en-US" dirty="0" smtClean="0"/>
              <a:t>• It is the right thing to do and part of your mission; shortcomings can result in direct harm to patients. </a:t>
            </a:r>
          </a:p>
          <a:p>
            <a:pPr marL="0" lvl="0" indent="0" algn="l" rtl="0">
              <a:spcBef>
                <a:spcPts val="0"/>
              </a:spcBef>
              <a:spcAft>
                <a:spcPts val="0"/>
              </a:spcAft>
              <a:buNone/>
            </a:pPr>
            <a:r>
              <a:rPr lang="en-US" dirty="0" smtClean="0"/>
              <a:t>• You have a legal responsibility; it is part of meeting Medicare’s Condition of Participation. </a:t>
            </a:r>
          </a:p>
          <a:p>
            <a:pPr marL="0" lvl="0" indent="0" algn="l" rtl="0">
              <a:spcBef>
                <a:spcPts val="0"/>
              </a:spcBef>
              <a:spcAft>
                <a:spcPts val="0"/>
              </a:spcAft>
              <a:buNone/>
            </a:pPr>
            <a:r>
              <a:rPr lang="en-US" dirty="0" smtClean="0"/>
              <a:t>• Reputation for quality care plays a significant role in maintaining/increasing your market share. </a:t>
            </a:r>
          </a:p>
          <a:p>
            <a:pPr marL="0" lvl="0" indent="0" algn="l" rtl="0">
              <a:spcBef>
                <a:spcPts val="0"/>
              </a:spcBef>
              <a:spcAft>
                <a:spcPts val="0"/>
              </a:spcAft>
              <a:buNone/>
            </a:pPr>
            <a:r>
              <a:rPr lang="en-US" dirty="0" smtClean="0"/>
              <a:t>• Future reimbursement models will be based on quality of care and patient outcomes</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11</a:t>
            </a:fld>
            <a:endParaRPr lang="en-US"/>
          </a:p>
        </p:txBody>
      </p:sp>
    </p:spTree>
    <p:extLst>
      <p:ext uri="{BB962C8B-B14F-4D97-AF65-F5344CB8AC3E}">
        <p14:creationId xmlns:p14="http://schemas.microsoft.com/office/powerpoint/2010/main" val="3772849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12</a:t>
            </a:fld>
            <a:endParaRPr lang="en-US"/>
          </a:p>
        </p:txBody>
      </p:sp>
    </p:spTree>
    <p:extLst>
      <p:ext uri="{BB962C8B-B14F-4D97-AF65-F5344CB8AC3E}">
        <p14:creationId xmlns:p14="http://schemas.microsoft.com/office/powerpoint/2010/main" val="1694441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smtClean="0"/>
              <a:t>Pull up </a:t>
            </a:r>
            <a:r>
              <a:rPr lang="en-US" dirty="0" err="1" smtClean="0"/>
              <a:t>CoP’s</a:t>
            </a:r>
            <a:r>
              <a:rPr lang="en-US" dirty="0" smtClean="0"/>
              <a:t>.</a:t>
            </a:r>
            <a:r>
              <a:rPr lang="en-US" baseline="0" dirty="0" smtClean="0"/>
              <a:t>  Share tags related to Quality and Quality assurance plans.  How to ensure compliance with the regulations. </a:t>
            </a:r>
            <a:endParaRPr lang="en-US" dirty="0" smtClean="0"/>
          </a:p>
          <a:p>
            <a:pPr marL="0" lvl="0" indent="0" algn="l" rtl="0">
              <a:spcBef>
                <a:spcPts val="0"/>
              </a:spcBef>
              <a:spcAft>
                <a:spcPts val="0"/>
              </a:spcAft>
              <a:buNone/>
            </a:pPr>
            <a:r>
              <a:rPr lang="en-US" sz="1400" dirty="0" smtClean="0">
                <a:solidFill>
                  <a:schemeClr val="dk1"/>
                </a:solidFill>
                <a:latin typeface="Times New Roman"/>
                <a:ea typeface="Times New Roman"/>
                <a:cs typeface="Times New Roman"/>
                <a:sym typeface="Times New Roman"/>
              </a:rPr>
              <a:t>CMS has new QAPI regulations which are going into effect on March 30, 2021.</a:t>
            </a:r>
            <a:endParaRPr lang="en-US" dirty="0" smtClean="0"/>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13</a:t>
            </a:fld>
            <a:endParaRPr lang="en-US"/>
          </a:p>
        </p:txBody>
      </p:sp>
    </p:spTree>
    <p:extLst>
      <p:ext uri="{BB962C8B-B14F-4D97-AF65-F5344CB8AC3E}">
        <p14:creationId xmlns:p14="http://schemas.microsoft.com/office/powerpoint/2010/main" val="39608606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https://www.cms.gov/files/document/som107appendicestoc.pdf</a:t>
            </a:r>
            <a:r>
              <a:rPr lang="en-US" dirty="0" smtClean="0"/>
              <a:t>.</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14</a:t>
            </a:fld>
            <a:endParaRPr lang="en-US"/>
          </a:p>
        </p:txBody>
      </p:sp>
    </p:spTree>
    <p:extLst>
      <p:ext uri="{BB962C8B-B14F-4D97-AF65-F5344CB8AC3E}">
        <p14:creationId xmlns:p14="http://schemas.microsoft.com/office/powerpoint/2010/main" val="4674064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https://www.cms.gov/Regulations-and-Guidance/Guidance/Manuals/downloads/som107ap_w_cah.pdf</a:t>
            </a:r>
            <a:r>
              <a:rPr lang="en-US" dirty="0" smtClean="0"/>
              <a:t> </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15</a:t>
            </a:fld>
            <a:endParaRPr lang="en-US"/>
          </a:p>
        </p:txBody>
      </p:sp>
    </p:spTree>
    <p:extLst>
      <p:ext uri="{BB962C8B-B14F-4D97-AF65-F5344CB8AC3E}">
        <p14:creationId xmlns:p14="http://schemas.microsoft.com/office/powerpoint/2010/main" val="10749081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cap="none" baseline="0" dirty="0" smtClean="0">
                <a:solidFill>
                  <a:srgbClr val="000000"/>
                </a:solidFill>
                <a:latin typeface="Arial"/>
                <a:ea typeface="Arial"/>
                <a:cs typeface="Arial"/>
                <a:sym typeface="Arial"/>
              </a:rPr>
              <a:t>www.cms.gov/files/document/c-tag-crosswalk.xlsx </a:t>
            </a:r>
            <a:endParaRPr lang="en-US" dirty="0" smtClean="0"/>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16</a:t>
            </a:fld>
            <a:endParaRPr lang="en-US"/>
          </a:p>
        </p:txBody>
      </p:sp>
    </p:spTree>
    <p:extLst>
      <p:ext uri="{BB962C8B-B14F-4D97-AF65-F5344CB8AC3E}">
        <p14:creationId xmlns:p14="http://schemas.microsoft.com/office/powerpoint/2010/main" val="18699314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17</a:t>
            </a:fld>
            <a:endParaRPr lang="en-US"/>
          </a:p>
        </p:txBody>
      </p:sp>
    </p:spTree>
    <p:extLst>
      <p:ext uri="{BB962C8B-B14F-4D97-AF65-F5344CB8AC3E}">
        <p14:creationId xmlns:p14="http://schemas.microsoft.com/office/powerpoint/2010/main" val="6978351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smtClean="0"/>
              <a:t>Defining quality in your organization. </a:t>
            </a:r>
          </a:p>
          <a:p>
            <a:pPr marL="228600" lvl="0" indent="-228600" algn="l" rtl="0">
              <a:spcBef>
                <a:spcPts val="0"/>
              </a:spcBef>
              <a:spcAft>
                <a:spcPts val="0"/>
              </a:spcAft>
              <a:buAutoNum type="arabicPeriod"/>
            </a:pPr>
            <a:r>
              <a:rPr lang="en-US" dirty="0" smtClean="0"/>
              <a:t>To what degree does your organization have a healthy quality program that has an effective balance of quality assurance, quality improvement and performance improvement activities? </a:t>
            </a:r>
          </a:p>
          <a:p>
            <a:pPr marL="228600" lvl="0" indent="-228600" algn="l" rtl="0">
              <a:spcBef>
                <a:spcPts val="0"/>
              </a:spcBef>
              <a:spcAft>
                <a:spcPts val="0"/>
              </a:spcAft>
              <a:buAutoNum type="arabicPeriod"/>
            </a:pPr>
            <a:r>
              <a:rPr lang="en-US" dirty="0" smtClean="0"/>
              <a:t>To what degree does your board understand its role in assuring quality of care? </a:t>
            </a:r>
          </a:p>
          <a:p>
            <a:pPr marL="228600" lvl="0" indent="-228600" algn="l" rtl="0">
              <a:spcBef>
                <a:spcPts val="0"/>
              </a:spcBef>
              <a:spcAft>
                <a:spcPts val="0"/>
              </a:spcAft>
              <a:buAutoNum type="arabicPeriod"/>
            </a:pPr>
            <a:r>
              <a:rPr lang="en-US" dirty="0" smtClean="0"/>
              <a:t>How satisfied is your board with the reports it receives regarding quality? </a:t>
            </a:r>
          </a:p>
          <a:p>
            <a:pPr marL="228600" lvl="0" indent="-228600" algn="l" rtl="0">
              <a:spcBef>
                <a:spcPts val="0"/>
              </a:spcBef>
              <a:spcAft>
                <a:spcPts val="0"/>
              </a:spcAft>
              <a:buAutoNum type="arabicPeriod"/>
            </a:pPr>
            <a:r>
              <a:rPr lang="en-US" dirty="0" smtClean="0"/>
              <a:t>To what degree does your organization continuously focus on improving the quality of care and services provided? </a:t>
            </a:r>
          </a:p>
          <a:p>
            <a:pPr marL="228600" lvl="0" indent="-228600" algn="l" rtl="0">
              <a:spcBef>
                <a:spcPts val="0"/>
              </a:spcBef>
              <a:spcAft>
                <a:spcPts val="0"/>
              </a:spcAft>
              <a:buAutoNum type="arabicPeriod"/>
            </a:pPr>
            <a:r>
              <a:rPr lang="en-US" dirty="0" smtClean="0"/>
              <a:t>What are the goals of your organization’s quality improvement program? What metrics and benchmarks are used to measure progress towards each of these performance goals? </a:t>
            </a:r>
          </a:p>
          <a:p>
            <a:pPr marL="228600" lvl="0" indent="-228600" algn="l" rtl="0">
              <a:spcBef>
                <a:spcPts val="0"/>
              </a:spcBef>
              <a:spcAft>
                <a:spcPts val="0"/>
              </a:spcAft>
              <a:buAutoNum type="arabicPeriod"/>
            </a:pPr>
            <a:r>
              <a:rPr lang="en-US" dirty="0" smtClean="0"/>
              <a:t>How does your organization measure and improve the quality of patient/resident care? Who are the key management and clinical leaders responsible for these quality and safety programs? </a:t>
            </a:r>
          </a:p>
          <a:p>
            <a:pPr marL="228600" lvl="0" indent="-228600" algn="l" rtl="0">
              <a:spcBef>
                <a:spcPts val="0"/>
              </a:spcBef>
              <a:spcAft>
                <a:spcPts val="0"/>
              </a:spcAft>
              <a:buAutoNum type="arabicPeriod"/>
            </a:pPr>
            <a:r>
              <a:rPr lang="en-US" dirty="0" smtClean="0"/>
              <a:t>Are clinical quality standards supported by operational policies? How does management implement and enforce these policies? What internal controls exist to monitor and report on quality metrics? Does the board have a formal orientation and continuing education process that helps members appreciate external quality and patient safety requirements? </a:t>
            </a:r>
          </a:p>
          <a:p>
            <a:pPr marL="228600" lvl="0" indent="-228600" algn="l" rtl="0">
              <a:spcBef>
                <a:spcPts val="0"/>
              </a:spcBef>
              <a:spcAft>
                <a:spcPts val="0"/>
              </a:spcAft>
              <a:buAutoNum type="arabicPeriod"/>
            </a:pPr>
            <a:r>
              <a:rPr lang="en-US" dirty="0" smtClean="0"/>
              <a:t>Are human and other resources adequate to support patient safety and clinical quality? </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18</a:t>
            </a:fld>
            <a:endParaRPr lang="en-US"/>
          </a:p>
        </p:txBody>
      </p:sp>
    </p:spTree>
    <p:extLst>
      <p:ext uri="{BB962C8B-B14F-4D97-AF65-F5344CB8AC3E}">
        <p14:creationId xmlns:p14="http://schemas.microsoft.com/office/powerpoint/2010/main" val="3540089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we don’t get lost in the technical part coming up-</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19</a:t>
            </a:fld>
            <a:endParaRPr lang="en-US"/>
          </a:p>
        </p:txBody>
      </p:sp>
    </p:spTree>
    <p:extLst>
      <p:ext uri="{BB962C8B-B14F-4D97-AF65-F5344CB8AC3E}">
        <p14:creationId xmlns:p14="http://schemas.microsoft.com/office/powerpoint/2010/main" val="40785708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0"/>
              </a:spcBef>
              <a:spcAft>
                <a:spcPts val="0"/>
              </a:spcAft>
              <a:buClr>
                <a:schemeClr val="dk1"/>
              </a:buClr>
              <a:buSzPts val="1100"/>
              <a:buFont typeface="Arial"/>
              <a:buNone/>
            </a:pPr>
            <a:r>
              <a:rPr lang="en-US" sz="1200" dirty="0" smtClean="0"/>
              <a:t>Understanding the Quality Continuum: An effective quality program has a healthy balance of activities that focus on quality assurance (QA), quality improvement (QI), and performance improvement (PI).</a:t>
            </a:r>
            <a:endParaRPr lang="en-US" sz="1200" dirty="0" smtClean="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lang="en-US" sz="1200" dirty="0" smtClean="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smtClean="0">
                <a:solidFill>
                  <a:schemeClr val="dk1"/>
                </a:solidFill>
              </a:rPr>
              <a:t>QA</a:t>
            </a:r>
            <a:r>
              <a:rPr lang="en-US" sz="1200" dirty="0" smtClean="0">
                <a:solidFill>
                  <a:schemeClr val="dk1"/>
                </a:solidFill>
              </a:rPr>
              <a:t>-</a:t>
            </a:r>
            <a:r>
              <a:rPr lang="en-US" sz="1200" dirty="0" smtClean="0"/>
              <a:t>Activities inside an organization are focused on the delivery of high quality patient care and services today. Focus is on compliance with current standards/practice as defined in policies, procedures, regulations &amp; professional standards</a:t>
            </a:r>
            <a:endParaRPr lang="en-US" sz="1200" dirty="0" smtClean="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b="1" dirty="0" smtClean="0">
                <a:solidFill>
                  <a:schemeClr val="dk1"/>
                </a:solidFill>
              </a:rPr>
              <a:t>QI</a:t>
            </a:r>
            <a:r>
              <a:rPr lang="en-US" sz="1200" dirty="0" smtClean="0">
                <a:solidFill>
                  <a:schemeClr val="dk1"/>
                </a:solidFill>
              </a:rPr>
              <a:t>-Improving processes to care for patients tomorrow-continuous assessment of current activity. </a:t>
            </a:r>
            <a:r>
              <a:rPr lang="en-US" sz="1200" dirty="0" smtClean="0"/>
              <a:t>Focuses on taking what exists today and working to make it better for tomorrow.</a:t>
            </a:r>
          </a:p>
          <a:p>
            <a:pPr marL="0" lvl="0" indent="0" algn="l" rtl="0">
              <a:lnSpc>
                <a:spcPct val="115000"/>
              </a:lnSpc>
              <a:spcBef>
                <a:spcPts val="0"/>
              </a:spcBef>
              <a:spcAft>
                <a:spcPts val="0"/>
              </a:spcAft>
              <a:buClr>
                <a:schemeClr val="dk1"/>
              </a:buClr>
              <a:buSzPts val="1100"/>
              <a:buFont typeface="Arial"/>
              <a:buNone/>
            </a:pPr>
            <a:r>
              <a:rPr lang="en-US" sz="1200" b="1" dirty="0" smtClean="0">
                <a:solidFill>
                  <a:schemeClr val="dk1"/>
                </a:solidFill>
              </a:rPr>
              <a:t>PI</a:t>
            </a:r>
            <a:r>
              <a:rPr lang="en-US" sz="1200" dirty="0" smtClean="0">
                <a:solidFill>
                  <a:schemeClr val="dk1"/>
                </a:solidFill>
              </a:rPr>
              <a:t>-High reliability systems and processes to continue into the future. Looks at all QI initiatives that must come together to make the org stronger and better prepared</a:t>
            </a:r>
            <a:r>
              <a:rPr lang="en-US" sz="1200" baseline="0" dirty="0" smtClean="0">
                <a:solidFill>
                  <a:schemeClr val="dk1"/>
                </a:solidFill>
              </a:rPr>
              <a:t> </a:t>
            </a:r>
            <a:r>
              <a:rPr lang="en-US" sz="1200" dirty="0" smtClean="0"/>
              <a:t>to meet demands of changing healthcare environment. Overall coordination of quality related activities that must come together to move the organization forward. </a:t>
            </a:r>
          </a:p>
          <a:p>
            <a:pPr marL="0" lvl="0" indent="0" algn="l" rtl="0">
              <a:lnSpc>
                <a:spcPct val="115000"/>
              </a:lnSpc>
              <a:spcBef>
                <a:spcPts val="0"/>
              </a:spcBef>
              <a:spcAft>
                <a:spcPts val="0"/>
              </a:spcAft>
              <a:buClr>
                <a:schemeClr val="dk1"/>
              </a:buClr>
              <a:buSzPts val="1100"/>
              <a:buFont typeface="Arial"/>
              <a:buNone/>
            </a:pPr>
            <a:endParaRPr lang="en-US" sz="1200" dirty="0" smtClean="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What quality assurance, improvement efforts are they doing.—are they preparing for today, tomorrow and future?  </a:t>
            </a:r>
            <a:endParaRPr lang="en-US" dirty="0" smtClean="0"/>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20</a:t>
            </a:fld>
            <a:endParaRPr lang="en-US"/>
          </a:p>
        </p:txBody>
      </p:sp>
    </p:spTree>
    <p:extLst>
      <p:ext uri="{BB962C8B-B14F-4D97-AF65-F5344CB8AC3E}">
        <p14:creationId xmlns:p14="http://schemas.microsoft.com/office/powerpoint/2010/main" val="48190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Quality in the healthcare context is a collaborative effort that involves the patient, the independent physician, the patient’s family, and the community as a whole.</a:t>
            </a:r>
          </a:p>
          <a:p>
            <a:endParaRPr lang="en-US"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Quality is a way of thinking about work, how you approach work every day for yourself personally, for those you work with and ultimately and for those who depend on you for delivering quality service. It’s not about the right turn of a phrase, a slogan, or a single department.</a:t>
            </a:r>
            <a:endParaRPr lang="en-US" dirty="0" smtClean="0"/>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3</a:t>
            </a:fld>
            <a:endParaRPr lang="en-US"/>
          </a:p>
        </p:txBody>
      </p:sp>
    </p:spTree>
    <p:extLst>
      <p:ext uri="{BB962C8B-B14F-4D97-AF65-F5344CB8AC3E}">
        <p14:creationId xmlns:p14="http://schemas.microsoft.com/office/powerpoint/2010/main" val="18518199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0" i="0" kern="1200" dirty="0" smtClean="0">
                <a:solidFill>
                  <a:schemeClr val="tx1"/>
                </a:solidFill>
                <a:effectLst/>
                <a:latin typeface="+mn-lt"/>
                <a:ea typeface="+mn-ea"/>
                <a:cs typeface="+mn-cs"/>
              </a:rPr>
              <a:t>Quality Assurance answers the question: Are we meeting the standard(s)?</a:t>
            </a:r>
          </a:p>
          <a:p>
            <a:pPr fontAlgn="base"/>
            <a:r>
              <a:rPr lang="en-US" sz="1200" b="0" i="0" kern="1200" dirty="0" smtClean="0">
                <a:solidFill>
                  <a:schemeClr val="tx1"/>
                </a:solidFill>
                <a:effectLst/>
                <a:latin typeface="+mn-lt"/>
                <a:ea typeface="+mn-ea"/>
                <a:cs typeface="+mn-cs"/>
              </a:rPr>
              <a:t>Quality Improvement answers the questions: Why didn't meet the standard? What can we do to meet and then exceed the standard?</a:t>
            </a:r>
          </a:p>
          <a:p>
            <a:pPr fontAlgn="base"/>
            <a:endParaRPr lang="en-US" sz="1200" b="0" i="0" kern="1200" dirty="0" smtClean="0">
              <a:solidFill>
                <a:schemeClr val="tx1"/>
              </a:solidFill>
              <a:effectLst/>
              <a:latin typeface="+mn-lt"/>
              <a:ea typeface="+mn-ea"/>
              <a:cs typeface="+mn-cs"/>
            </a:endParaRPr>
          </a:p>
          <a:p>
            <a:pPr fontAlgn="base"/>
            <a:r>
              <a:rPr lang="en-US" sz="1200" b="0" i="0" kern="1200" dirty="0" smtClean="0">
                <a:solidFill>
                  <a:schemeClr val="tx1"/>
                </a:solidFill>
                <a:effectLst/>
                <a:latin typeface="+mn-lt"/>
                <a:ea typeface="+mn-ea"/>
                <a:cs typeface="+mn-cs"/>
              </a:rPr>
              <a:t>Quality Assurance question</a:t>
            </a:r>
            <a:r>
              <a:rPr lang="en-US" sz="1200" b="0" i="0" kern="1200" baseline="0" dirty="0" smtClean="0">
                <a:solidFill>
                  <a:schemeClr val="tx1"/>
                </a:solidFill>
                <a:effectLst/>
                <a:latin typeface="+mn-lt"/>
                <a:ea typeface="+mn-ea"/>
                <a:cs typeface="+mn-cs"/>
              </a:rPr>
              <a:t> is: “Are we doing a task the way we agreed it is supposed to be done?”</a:t>
            </a:r>
          </a:p>
          <a:p>
            <a:pPr fontAlgn="base"/>
            <a:r>
              <a:rPr lang="en-US" sz="1200" b="0" i="0" kern="1200" baseline="0" dirty="0" smtClean="0">
                <a:solidFill>
                  <a:schemeClr val="tx1"/>
                </a:solidFill>
                <a:effectLst/>
                <a:latin typeface="+mn-lt"/>
                <a:ea typeface="+mn-ea"/>
                <a:cs typeface="+mn-cs"/>
              </a:rPr>
              <a:t>Quality Improvement question is: “How can we improve the way we do things”</a:t>
            </a: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21</a:t>
            </a:fld>
            <a:endParaRPr lang="en-US"/>
          </a:p>
        </p:txBody>
      </p:sp>
    </p:spTree>
    <p:extLst>
      <p:ext uri="{BB962C8B-B14F-4D97-AF65-F5344CB8AC3E}">
        <p14:creationId xmlns:p14="http://schemas.microsoft.com/office/powerpoint/2010/main" val="40543604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22</a:t>
            </a:fld>
            <a:endParaRPr lang="en-US"/>
          </a:p>
        </p:txBody>
      </p:sp>
    </p:spTree>
    <p:extLst>
      <p:ext uri="{BB962C8B-B14F-4D97-AF65-F5344CB8AC3E}">
        <p14:creationId xmlns:p14="http://schemas.microsoft.com/office/powerpoint/2010/main" val="3253497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QA is the specification of standards for quality of service and outcomes, and a process throughout the organization for assuring that care is maintained at acceptable levels in relation to those standards. QA is on-going, both anticipatory and retrospective in its efforts to identify how the organization is performing, including where and why facility performance is at risk or has failed to meet standards.</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23</a:t>
            </a:fld>
            <a:endParaRPr lang="en-US"/>
          </a:p>
        </p:txBody>
      </p:sp>
    </p:spTree>
    <p:extLst>
      <p:ext uri="{BB962C8B-B14F-4D97-AF65-F5344CB8AC3E}">
        <p14:creationId xmlns:p14="http://schemas.microsoft.com/office/powerpoint/2010/main" val="19766043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Simply stated, QI examines processes in order to improve them. Like the other components of QA, QI relies on the guiding principles of teamwork, systems and processes, client focus, and measurement. The focus on teamwork recognizes that team members bring valuable insights regarding the process to be improved because of their knowledge of and experience in it, and are more likely to implement improvements they helped to develop. </a:t>
            </a:r>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24</a:t>
            </a:fld>
            <a:endParaRPr lang="en-US"/>
          </a:p>
        </p:txBody>
      </p:sp>
    </p:spTree>
    <p:extLst>
      <p:ext uri="{BB962C8B-B14F-4D97-AF65-F5344CB8AC3E}">
        <p14:creationId xmlns:p14="http://schemas.microsoft.com/office/powerpoint/2010/main" val="886084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25</a:t>
            </a:fld>
            <a:endParaRPr lang="en-US"/>
          </a:p>
        </p:txBody>
      </p:sp>
    </p:spTree>
    <p:extLst>
      <p:ext uri="{BB962C8B-B14F-4D97-AF65-F5344CB8AC3E}">
        <p14:creationId xmlns:p14="http://schemas.microsoft.com/office/powerpoint/2010/main" val="38154030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PI (also called Quality Improvement - QI) is the continuous study and improvement of processes with the intent to better services or outcomes, and prevent or decrease the likelihood of problems, by identifying areas of opportunity and testing new approaches to fix underlying causes of persistent/systemic problems or barriers to improvement. PI aims to improve processes involved in health care delivery and quality of life. PI can make good quality even better.</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26</a:t>
            </a:fld>
            <a:endParaRPr lang="en-US"/>
          </a:p>
        </p:txBody>
      </p:sp>
    </p:spTree>
    <p:extLst>
      <p:ext uri="{BB962C8B-B14F-4D97-AF65-F5344CB8AC3E}">
        <p14:creationId xmlns:p14="http://schemas.microsoft.com/office/powerpoint/2010/main" val="14475310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27</a:t>
            </a:fld>
            <a:endParaRPr lang="en-US"/>
          </a:p>
        </p:txBody>
      </p:sp>
    </p:spTree>
    <p:extLst>
      <p:ext uri="{BB962C8B-B14F-4D97-AF65-F5344CB8AC3E}">
        <p14:creationId xmlns:p14="http://schemas.microsoft.com/office/powerpoint/2010/main" val="26230051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29</a:t>
            </a:fld>
            <a:endParaRPr lang="en-US"/>
          </a:p>
        </p:txBody>
      </p:sp>
    </p:spTree>
    <p:extLst>
      <p:ext uri="{BB962C8B-B14F-4D97-AF65-F5344CB8AC3E}">
        <p14:creationId xmlns:p14="http://schemas.microsoft.com/office/powerpoint/2010/main" val="14476914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You may also ID gaps in services, care </a:t>
            </a:r>
            <a:r>
              <a:rPr lang="en-US" sz="1200" dirty="0" err="1" smtClean="0">
                <a:solidFill>
                  <a:schemeClr val="dk1"/>
                </a:solidFill>
              </a:rPr>
              <a:t>etc</a:t>
            </a:r>
            <a:r>
              <a:rPr lang="en-US" sz="1200" dirty="0" smtClean="0">
                <a:solidFill>
                  <a:schemeClr val="dk1"/>
                </a:solidFill>
              </a:rPr>
              <a:t>… that need to be addressed.  Set up your quality dashboard to reflect your organizations scope and complexity. </a:t>
            </a: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Want to focus on data driven quality that works to improve patient outcomes.  ( HAC, Falls, Readmissions,  ADE’s , errors, Medications, clinical EBP – stroke, AMI, sepsis).</a:t>
            </a: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Take each section of the COPs and document how you comply-Include tag numbers in policies,</a:t>
            </a:r>
            <a:r>
              <a:rPr lang="en-US" sz="1200" baseline="0" dirty="0" smtClean="0">
                <a:solidFill>
                  <a:schemeClr val="dk1"/>
                </a:solidFill>
              </a:rPr>
              <a:t> </a:t>
            </a:r>
            <a:r>
              <a:rPr lang="en-US" sz="1200" dirty="0" smtClean="0">
                <a:solidFill>
                  <a:schemeClr val="dk1"/>
                </a:solidFill>
              </a:rPr>
              <a:t>Include policies,</a:t>
            </a:r>
            <a:r>
              <a:rPr lang="en-US" sz="1200" baseline="0" dirty="0" smtClean="0">
                <a:solidFill>
                  <a:schemeClr val="dk1"/>
                </a:solidFill>
              </a:rPr>
              <a:t> </a:t>
            </a:r>
            <a:r>
              <a:rPr lang="en-US" sz="1200" dirty="0" smtClean="0">
                <a:solidFill>
                  <a:schemeClr val="dk1"/>
                </a:solidFill>
              </a:rPr>
              <a:t>Highlight section that corresponds to the required P&amp;P in</a:t>
            </a: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the </a:t>
            </a:r>
            <a:r>
              <a:rPr lang="en-US" sz="1200" dirty="0" err="1" smtClean="0">
                <a:solidFill>
                  <a:schemeClr val="dk1"/>
                </a:solidFill>
              </a:rPr>
              <a:t>CoP</a:t>
            </a:r>
            <a:r>
              <a:rPr lang="en-US" sz="1200" dirty="0" smtClean="0">
                <a:solidFill>
                  <a:schemeClr val="dk1"/>
                </a:solidFill>
              </a:rPr>
              <a:t>,</a:t>
            </a:r>
            <a:r>
              <a:rPr lang="en-US" sz="1200" baseline="0" dirty="0" smtClean="0">
                <a:solidFill>
                  <a:schemeClr val="dk1"/>
                </a:solidFill>
              </a:rPr>
              <a:t> </a:t>
            </a:r>
            <a:r>
              <a:rPr lang="en-US" sz="1200" dirty="0" smtClean="0">
                <a:solidFill>
                  <a:schemeClr val="dk1"/>
                </a:solidFill>
              </a:rPr>
              <a:t>Have one person in charge</a:t>
            </a:r>
            <a:r>
              <a:rPr lang="en-US" sz="1200" baseline="0" dirty="0" smtClean="0">
                <a:solidFill>
                  <a:schemeClr val="dk1"/>
                </a:solidFill>
              </a:rPr>
              <a:t> t</a:t>
            </a:r>
            <a:r>
              <a:rPr lang="en-US" sz="1200" dirty="0" smtClean="0">
                <a:solidFill>
                  <a:schemeClr val="dk1"/>
                </a:solidFill>
              </a:rPr>
              <a:t>o keep up with changes and who</a:t>
            </a:r>
            <a:r>
              <a:rPr lang="en-US" sz="1200" baseline="0" dirty="0" smtClean="0">
                <a:solidFill>
                  <a:schemeClr val="dk1"/>
                </a:solidFill>
              </a:rPr>
              <a:t> k</a:t>
            </a:r>
            <a:r>
              <a:rPr lang="en-US" sz="1200" dirty="0" smtClean="0">
                <a:solidFill>
                  <a:schemeClr val="dk1"/>
                </a:solidFill>
              </a:rPr>
              <a:t>nows what to do if CMS shows up survey</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30</a:t>
            </a:fld>
            <a:endParaRPr lang="en-US"/>
          </a:p>
        </p:txBody>
      </p:sp>
    </p:spTree>
    <p:extLst>
      <p:ext uri="{BB962C8B-B14F-4D97-AF65-F5344CB8AC3E}">
        <p14:creationId xmlns:p14="http://schemas.microsoft.com/office/powerpoint/2010/main" val="27682813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1.High –risk, problem prone areas</a:t>
            </a: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2.Make the “list” review with leadership set priorities based upon strategy/vision/mission.</a:t>
            </a:r>
            <a:endParaRPr lang="en-US" sz="1200" dirty="0">
              <a:solidFill>
                <a:schemeClr val="dk1"/>
              </a:solidFill>
            </a:endParaRPr>
          </a:p>
        </p:txBody>
      </p:sp>
      <p:sp>
        <p:nvSpPr>
          <p:cNvPr id="4" name="Slide Number Placeholder 3"/>
          <p:cNvSpPr>
            <a:spLocks noGrp="1"/>
          </p:cNvSpPr>
          <p:nvPr>
            <p:ph type="sldNum" sz="quarter" idx="10"/>
          </p:nvPr>
        </p:nvSpPr>
        <p:spPr/>
        <p:txBody>
          <a:bodyPr/>
          <a:lstStyle/>
          <a:p>
            <a:fld id="{70F24ECD-B79B-484B-960F-2035E4846501}" type="slidenum">
              <a:rPr lang="en-US" smtClean="0"/>
              <a:t>31</a:t>
            </a:fld>
            <a:endParaRPr lang="en-US"/>
          </a:p>
        </p:txBody>
      </p:sp>
    </p:spTree>
    <p:extLst>
      <p:ext uri="{BB962C8B-B14F-4D97-AF65-F5344CB8AC3E}">
        <p14:creationId xmlns:p14="http://schemas.microsoft.com/office/powerpoint/2010/main" val="1463620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The 8 universal principles of quality management</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Principle 1: Customer focus.</a:t>
            </a:r>
          </a:p>
          <a:p>
            <a:r>
              <a:rPr lang="en-US" sz="1200" b="0" i="0" kern="1200" dirty="0" smtClean="0">
                <a:solidFill>
                  <a:schemeClr val="tx1"/>
                </a:solidFill>
                <a:effectLst/>
                <a:latin typeface="+mn-lt"/>
                <a:ea typeface="+mn-ea"/>
                <a:cs typeface="+mn-cs"/>
              </a:rPr>
              <a:t>Principle 2: Leadership.</a:t>
            </a:r>
          </a:p>
          <a:p>
            <a:r>
              <a:rPr lang="en-US" sz="1200" b="0" i="0" kern="1200" dirty="0" smtClean="0">
                <a:solidFill>
                  <a:schemeClr val="tx1"/>
                </a:solidFill>
                <a:effectLst/>
                <a:latin typeface="+mn-lt"/>
                <a:ea typeface="+mn-ea"/>
                <a:cs typeface="+mn-cs"/>
              </a:rPr>
              <a:t>Principle 3: People involvement.</a:t>
            </a:r>
          </a:p>
          <a:p>
            <a:r>
              <a:rPr lang="en-US" sz="1200" b="0" i="0" kern="1200" dirty="0" smtClean="0">
                <a:solidFill>
                  <a:schemeClr val="tx1"/>
                </a:solidFill>
                <a:effectLst/>
                <a:latin typeface="+mn-lt"/>
                <a:ea typeface="+mn-ea"/>
                <a:cs typeface="+mn-cs"/>
              </a:rPr>
              <a:t>Principle 4: </a:t>
            </a:r>
            <a:r>
              <a:rPr lang="en-US" sz="1200" b="1" i="0" kern="1200" dirty="0" smtClean="0">
                <a:solidFill>
                  <a:schemeClr val="tx1"/>
                </a:solidFill>
                <a:effectLst/>
                <a:latin typeface="+mn-lt"/>
                <a:ea typeface="+mn-ea"/>
                <a:cs typeface="+mn-cs"/>
              </a:rPr>
              <a:t>Process approach</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Principle 5: Systematic approach to </a:t>
            </a:r>
            <a:r>
              <a:rPr lang="en-US" sz="1200" b="1" i="0" kern="1200" dirty="0" smtClean="0">
                <a:solidFill>
                  <a:schemeClr val="tx1"/>
                </a:solidFill>
                <a:effectLst/>
                <a:latin typeface="+mn-lt"/>
                <a:ea typeface="+mn-ea"/>
                <a:cs typeface="+mn-cs"/>
              </a:rPr>
              <a:t>management</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Principle 6: Continual </a:t>
            </a:r>
            <a:r>
              <a:rPr lang="en-US" sz="1200" b="1" i="0" kern="1200" dirty="0" smtClean="0">
                <a:solidFill>
                  <a:schemeClr val="tx1"/>
                </a:solidFill>
                <a:effectLst/>
                <a:latin typeface="+mn-lt"/>
                <a:ea typeface="+mn-ea"/>
                <a:cs typeface="+mn-cs"/>
              </a:rPr>
              <a:t>improvement</a:t>
            </a:r>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Principle 7: Factual Approach to Decision Making.</a:t>
            </a:r>
          </a:p>
          <a:p>
            <a:r>
              <a:rPr lang="en-US" sz="1200" b="0" i="0" kern="1200" dirty="0" smtClean="0">
                <a:solidFill>
                  <a:schemeClr val="tx1"/>
                </a:solidFill>
                <a:effectLst/>
                <a:latin typeface="+mn-lt"/>
                <a:ea typeface="+mn-ea"/>
                <a:cs typeface="+mn-cs"/>
              </a:rPr>
              <a:t>Principle 8: Mutually Beneficial Supplier Relations.</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4</a:t>
            </a:fld>
            <a:endParaRPr lang="en-US"/>
          </a:p>
        </p:txBody>
      </p:sp>
    </p:spTree>
    <p:extLst>
      <p:ext uri="{BB962C8B-B14F-4D97-AF65-F5344CB8AC3E}">
        <p14:creationId xmlns:p14="http://schemas.microsoft.com/office/powerpoint/2010/main" val="18073684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SMART</a:t>
            </a:r>
            <a:r>
              <a:rPr lang="en-US" baseline="0" dirty="0" smtClean="0"/>
              <a:t> Goals:</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32</a:t>
            </a:fld>
            <a:endParaRPr lang="en-US"/>
          </a:p>
        </p:txBody>
      </p:sp>
    </p:spTree>
    <p:extLst>
      <p:ext uri="{BB962C8B-B14F-4D97-AF65-F5344CB8AC3E}">
        <p14:creationId xmlns:p14="http://schemas.microsoft.com/office/powerpoint/2010/main" val="12496200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15000"/>
              </a:lnSpc>
              <a:spcBef>
                <a:spcPts val="0"/>
              </a:spcBef>
              <a:spcAft>
                <a:spcPts val="0"/>
              </a:spcAft>
              <a:buClr>
                <a:schemeClr val="dk1"/>
              </a:buClr>
              <a:buSzPts val="1100"/>
              <a:buFont typeface="Arial"/>
              <a:buNone/>
            </a:pPr>
            <a:r>
              <a:rPr lang="en-US" sz="1200" b="1" dirty="0" smtClean="0">
                <a:solidFill>
                  <a:schemeClr val="dk1"/>
                </a:solidFill>
              </a:rPr>
              <a:t>Governing board-</a:t>
            </a:r>
            <a:r>
              <a:rPr lang="en-US" sz="1200" b="0" dirty="0" smtClean="0">
                <a:solidFill>
                  <a:schemeClr val="dk1"/>
                </a:solidFill>
              </a:rPr>
              <a:t>legally </a:t>
            </a:r>
            <a:r>
              <a:rPr lang="en-US" sz="1200" dirty="0" smtClean="0">
                <a:solidFill>
                  <a:schemeClr val="dk1"/>
                </a:solidFill>
              </a:rPr>
              <a:t>responsible for quality of health care delivered in the organization. </a:t>
            </a:r>
            <a:r>
              <a:rPr lang="en-US" sz="1200" dirty="0" smtClean="0"/>
              <a:t>The board is accountable for the actions or lack of actions of every person within the organization, including the medical staff. The board is responsible for ensuring effective systems exist for evaluating and improving the delivery of high quality care. </a:t>
            </a:r>
          </a:p>
          <a:p>
            <a:pPr marL="0" lvl="0" indent="0" algn="l" rtl="0">
              <a:lnSpc>
                <a:spcPct val="115000"/>
              </a:lnSpc>
              <a:spcBef>
                <a:spcPts val="0"/>
              </a:spcBef>
              <a:spcAft>
                <a:spcPts val="0"/>
              </a:spcAft>
              <a:buClr>
                <a:schemeClr val="dk1"/>
              </a:buClr>
              <a:buSzPts val="1100"/>
              <a:buFont typeface="Arial"/>
              <a:buNone/>
            </a:pPr>
            <a:r>
              <a:rPr lang="en-US" sz="1200" dirty="0" smtClean="0"/>
              <a:t>The board is responsible for assuring the quality program is designed to: </a:t>
            </a:r>
          </a:p>
          <a:p>
            <a:pPr marL="228600" lvl="0" indent="-228600" algn="l" rtl="0">
              <a:lnSpc>
                <a:spcPct val="115000"/>
              </a:lnSpc>
              <a:spcBef>
                <a:spcPts val="0"/>
              </a:spcBef>
              <a:spcAft>
                <a:spcPts val="0"/>
              </a:spcAft>
              <a:buClr>
                <a:schemeClr val="dk1"/>
              </a:buClr>
              <a:buSzPts val="1100"/>
              <a:buFont typeface="Arial"/>
              <a:buAutoNum type="arabicPeriod"/>
            </a:pPr>
            <a:r>
              <a:rPr lang="en-US" sz="1200" dirty="0" smtClean="0"/>
              <a:t>Adequately monitor the delivery of care and services so activities that could create risk or harm are easily identifiable. </a:t>
            </a:r>
          </a:p>
          <a:p>
            <a:pPr marL="228600" lvl="0" indent="-228600" algn="l" rtl="0">
              <a:lnSpc>
                <a:spcPct val="115000"/>
              </a:lnSpc>
              <a:spcBef>
                <a:spcPts val="0"/>
              </a:spcBef>
              <a:spcAft>
                <a:spcPts val="0"/>
              </a:spcAft>
              <a:buClr>
                <a:schemeClr val="dk1"/>
              </a:buClr>
              <a:buSzPts val="1100"/>
              <a:buFont typeface="Arial"/>
              <a:buAutoNum type="arabicPeriod"/>
            </a:pPr>
            <a:r>
              <a:rPr lang="en-US" sz="1200" dirty="0" smtClean="0"/>
              <a:t>Easily identify opportunities to drive improvement into existing systems and activities.</a:t>
            </a:r>
          </a:p>
          <a:p>
            <a:pPr marL="228600" lvl="0" indent="-228600" algn="l" rtl="0">
              <a:lnSpc>
                <a:spcPct val="115000"/>
              </a:lnSpc>
              <a:spcBef>
                <a:spcPts val="0"/>
              </a:spcBef>
              <a:spcAft>
                <a:spcPts val="0"/>
              </a:spcAft>
              <a:buClr>
                <a:schemeClr val="dk1"/>
              </a:buClr>
              <a:buSzPts val="1100"/>
              <a:buFont typeface="Arial"/>
              <a:buAutoNum type="arabicPeriod"/>
            </a:pPr>
            <a:r>
              <a:rPr lang="en-US" sz="1200" dirty="0" smtClean="0"/>
              <a:t>Assure effective linkages between the different activities in an organization are designed to protect patients from harm and assure compliance with current standards of care (risk management, infection control, utilization review, credentialing and privileging, safety, and quality).</a:t>
            </a:r>
          </a:p>
          <a:p>
            <a:pPr marL="228600" lvl="0" indent="-228600" algn="l" rtl="0">
              <a:lnSpc>
                <a:spcPct val="115000"/>
              </a:lnSpc>
              <a:spcBef>
                <a:spcPts val="0"/>
              </a:spcBef>
              <a:spcAft>
                <a:spcPts val="0"/>
              </a:spcAft>
              <a:buClr>
                <a:schemeClr val="dk1"/>
              </a:buClr>
              <a:buSzPts val="1100"/>
              <a:buFont typeface="Arial"/>
              <a:buAutoNum type="arabicPeriod"/>
            </a:pPr>
            <a:r>
              <a:rPr lang="en-US" sz="1200" dirty="0" smtClean="0"/>
              <a:t>Assure that changes for improvement remain in place over time. </a:t>
            </a:r>
          </a:p>
          <a:p>
            <a:pPr marL="228600" lvl="0" indent="-228600" algn="l" rtl="0">
              <a:lnSpc>
                <a:spcPct val="115000"/>
              </a:lnSpc>
              <a:spcBef>
                <a:spcPts val="0"/>
              </a:spcBef>
              <a:spcAft>
                <a:spcPts val="0"/>
              </a:spcAft>
              <a:buClr>
                <a:schemeClr val="dk1"/>
              </a:buClr>
              <a:buSzPts val="1100"/>
              <a:buFont typeface="Arial"/>
              <a:buAutoNum type="arabicPeriod"/>
            </a:pPr>
            <a:r>
              <a:rPr lang="en-US" sz="1200" dirty="0" smtClean="0"/>
              <a:t>Once the board has a comfort level that the systems are in place and strong, it has the responsibility to monitor for success. This is achieved through regularly delivered quality reports. </a:t>
            </a:r>
          </a:p>
          <a:p>
            <a:pPr marL="228600" lvl="0" indent="-228600" algn="l" rtl="0">
              <a:lnSpc>
                <a:spcPct val="115000"/>
              </a:lnSpc>
              <a:spcBef>
                <a:spcPts val="0"/>
              </a:spcBef>
              <a:spcAft>
                <a:spcPts val="0"/>
              </a:spcAft>
              <a:buClr>
                <a:schemeClr val="dk1"/>
              </a:buClr>
              <a:buSzPts val="1100"/>
              <a:buFont typeface="Arial"/>
              <a:buAutoNum type="arabicPeriod"/>
            </a:pPr>
            <a:endParaRPr lang="en-US" sz="1200" dirty="0" smtClean="0">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Leadership-Lead by example, buy-in, feedback</a:t>
            </a: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Supervisors/Managers-setting expectations and follow through</a:t>
            </a: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Frontline Staff-implementing and follow through on measures/initiatives-impact on patients</a:t>
            </a:r>
          </a:p>
          <a:p>
            <a:pPr marL="0" lvl="0" indent="0" algn="l" rtl="0">
              <a:lnSpc>
                <a:spcPct val="115000"/>
              </a:lnSpc>
              <a:spcBef>
                <a:spcPts val="0"/>
              </a:spcBef>
              <a:spcAft>
                <a:spcPts val="0"/>
              </a:spcAft>
              <a:buClr>
                <a:schemeClr val="dk1"/>
              </a:buClr>
              <a:buSzPts val="1100"/>
              <a:buFont typeface="Arial"/>
              <a:buNone/>
            </a:pPr>
            <a:r>
              <a:rPr lang="en-US" sz="1200" dirty="0" smtClean="0">
                <a:solidFill>
                  <a:schemeClr val="dk1"/>
                </a:solidFill>
              </a:rPr>
              <a:t>Quality Leader—not the sole owner, directs, communicates, recognition, focus-</a:t>
            </a:r>
            <a:r>
              <a:rPr lang="en-US" sz="1200" b="0" i="0" kern="1200" dirty="0" smtClean="0">
                <a:solidFill>
                  <a:schemeClr val="tx1"/>
                </a:solidFill>
                <a:effectLst/>
                <a:latin typeface="+mn-lt"/>
                <a:ea typeface="+mn-ea"/>
                <a:cs typeface="+mn-cs"/>
              </a:rPr>
              <a:t>The Quality Director is basically the coach, facilitator, and mentor. His or her job is to instill principles of quality at all levels, helping everyone in the organization — every employee, executive, service user, caregiver, and consultant— feel driven to achieve excellence.</a:t>
            </a:r>
            <a:endParaRPr lang="en-US" sz="1200" dirty="0" smtClean="0">
              <a:solidFill>
                <a:schemeClr val="dk1"/>
              </a:solidFill>
            </a:endParaRPr>
          </a:p>
          <a:p>
            <a:endParaRPr lang="en-US" dirty="0" smtClean="0"/>
          </a:p>
        </p:txBody>
      </p:sp>
      <p:sp>
        <p:nvSpPr>
          <p:cNvPr id="4" name="Slide Number Placeholder 3"/>
          <p:cNvSpPr>
            <a:spLocks noGrp="1"/>
          </p:cNvSpPr>
          <p:nvPr>
            <p:ph type="sldNum" sz="quarter" idx="10"/>
          </p:nvPr>
        </p:nvSpPr>
        <p:spPr/>
        <p:txBody>
          <a:bodyPr/>
          <a:lstStyle/>
          <a:p>
            <a:fld id="{70F24ECD-B79B-484B-960F-2035E4846501}" type="slidenum">
              <a:rPr lang="en-US" smtClean="0"/>
              <a:t>34</a:t>
            </a:fld>
            <a:endParaRPr lang="en-US"/>
          </a:p>
        </p:txBody>
      </p:sp>
    </p:spTree>
    <p:extLst>
      <p:ext uri="{BB962C8B-B14F-4D97-AF65-F5344CB8AC3E}">
        <p14:creationId xmlns:p14="http://schemas.microsoft.com/office/powerpoint/2010/main" val="95636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smtClean="0">
                <a:solidFill>
                  <a:schemeClr val="tx1"/>
                </a:solidFill>
                <a:effectLst/>
                <a:latin typeface="+mn-lt"/>
                <a:ea typeface="+mn-ea"/>
                <a:cs typeface="+mn-cs"/>
              </a:rPr>
              <a:t>Research and understand your customers’ needs and expectations.</a:t>
            </a:r>
          </a:p>
          <a:p>
            <a:pPr rtl="0"/>
            <a:r>
              <a:rPr lang="en-US" sz="1200" b="0" i="0" kern="1200" dirty="0" smtClean="0">
                <a:solidFill>
                  <a:schemeClr val="tx1"/>
                </a:solidFill>
                <a:effectLst/>
                <a:latin typeface="+mn-lt"/>
                <a:ea typeface="+mn-ea"/>
                <a:cs typeface="+mn-cs"/>
              </a:rPr>
              <a:t>Align your organization’s objectives with customer needs.</a:t>
            </a:r>
          </a:p>
          <a:p>
            <a:pPr rtl="0"/>
            <a:r>
              <a:rPr lang="en-US" sz="1200" b="0" i="0" kern="1200" dirty="0" smtClean="0">
                <a:solidFill>
                  <a:schemeClr val="tx1"/>
                </a:solidFill>
                <a:effectLst/>
                <a:latin typeface="+mn-lt"/>
                <a:ea typeface="+mn-ea"/>
                <a:cs typeface="+mn-cs"/>
              </a:rPr>
              <a:t>Communicate with customers, measure satisfaction, and use the results to find ways to improve processes.</a:t>
            </a:r>
          </a:p>
          <a:p>
            <a:pPr rtl="0"/>
            <a:r>
              <a:rPr lang="en-US" sz="1200" b="0" i="0" kern="1200" dirty="0" smtClean="0">
                <a:solidFill>
                  <a:schemeClr val="tx1"/>
                </a:solidFill>
                <a:effectLst/>
                <a:latin typeface="+mn-lt"/>
                <a:ea typeface="+mn-ea"/>
                <a:cs typeface="+mn-cs"/>
              </a:rPr>
              <a:t>Manage customer relationships.</a:t>
            </a:r>
          </a:p>
          <a:p>
            <a:pPr rtl="0"/>
            <a:r>
              <a:rPr lang="en-US" sz="1200" b="0" i="0" kern="1200" dirty="0" smtClean="0">
                <a:solidFill>
                  <a:schemeClr val="tx1"/>
                </a:solidFill>
                <a:effectLst/>
                <a:latin typeface="+mn-lt"/>
                <a:ea typeface="+mn-ea"/>
                <a:cs typeface="+mn-cs"/>
              </a:rPr>
              <a:t>Find a balance for satisfying customers and other interested parties (such as owners, employees, suppliers, and investors).</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5</a:t>
            </a:fld>
            <a:endParaRPr lang="en-US"/>
          </a:p>
        </p:txBody>
      </p:sp>
    </p:spTree>
    <p:extLst>
      <p:ext uri="{BB962C8B-B14F-4D97-AF65-F5344CB8AC3E}">
        <p14:creationId xmlns:p14="http://schemas.microsoft.com/office/powerpoint/2010/main" val="1366711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smtClean="0">
                <a:solidFill>
                  <a:schemeClr val="tx1"/>
                </a:solidFill>
                <a:effectLst/>
                <a:latin typeface="+mn-lt"/>
                <a:ea typeface="+mn-ea"/>
                <a:cs typeface="+mn-cs"/>
              </a:rPr>
              <a:t>Clearly communicate and acknowledge the importance of each individual contribution to the completed product.</a:t>
            </a:r>
          </a:p>
          <a:p>
            <a:pPr rtl="0"/>
            <a:r>
              <a:rPr lang="en-US" sz="1200" b="0" i="0" kern="1200" dirty="0" smtClean="0">
                <a:solidFill>
                  <a:schemeClr val="tx1"/>
                </a:solidFill>
                <a:effectLst/>
                <a:latin typeface="+mn-lt"/>
                <a:ea typeface="+mn-ea"/>
                <a:cs typeface="+mn-cs"/>
              </a:rPr>
              <a:t>Stress that each team or individual accepts ownership and give them the responsibility and opportunity to solve problems when they arise.</a:t>
            </a:r>
          </a:p>
          <a:p>
            <a:pPr rtl="0"/>
            <a:r>
              <a:rPr lang="en-US" sz="1200" b="0" i="0" kern="1200" dirty="0" smtClean="0">
                <a:solidFill>
                  <a:schemeClr val="tx1"/>
                </a:solidFill>
                <a:effectLst/>
                <a:latin typeface="+mn-lt"/>
                <a:ea typeface="+mn-ea"/>
                <a:cs typeface="+mn-cs"/>
              </a:rPr>
              <a:t>Encourage employees to self-evaluate performance against personal goals and objectives, and make modifications as necessary to improve workflow.</a:t>
            </a:r>
          </a:p>
          <a:p>
            <a:pPr rtl="0"/>
            <a:r>
              <a:rPr lang="en-US" sz="1200" b="0" i="0" kern="1200" dirty="0" smtClean="0">
                <a:solidFill>
                  <a:schemeClr val="tx1"/>
                </a:solidFill>
                <a:effectLst/>
                <a:latin typeface="+mn-lt"/>
                <a:ea typeface="+mn-ea"/>
                <a:cs typeface="+mn-cs"/>
              </a:rPr>
              <a:t>Acknowledge successes and optimized performance to build confidence in your employees and your stakeholders.</a:t>
            </a:r>
          </a:p>
          <a:p>
            <a:pPr rtl="0"/>
            <a:r>
              <a:rPr lang="en-US" sz="1200" b="0" i="0" kern="1200" dirty="0" smtClean="0">
                <a:solidFill>
                  <a:schemeClr val="tx1"/>
                </a:solidFill>
                <a:effectLst/>
                <a:latin typeface="+mn-lt"/>
                <a:ea typeface="+mn-ea"/>
                <a:cs typeface="+mn-cs"/>
              </a:rPr>
              <a:t>Make responsibilities clear, provide adequate training, and make sure your resources are used as efficiently as possible.</a:t>
            </a:r>
          </a:p>
          <a:p>
            <a:pPr rtl="0"/>
            <a:r>
              <a:rPr lang="en-US" sz="1200" b="0" i="0" kern="1200" dirty="0" smtClean="0">
                <a:solidFill>
                  <a:schemeClr val="tx1"/>
                </a:solidFill>
                <a:effectLst/>
                <a:latin typeface="+mn-lt"/>
                <a:ea typeface="+mn-ea"/>
                <a:cs typeface="+mn-cs"/>
              </a:rPr>
              <a:t>Encourage people to continually seek opportunities to learn and move into other roles to increase their knowledge, competence, and experience.</a:t>
            </a:r>
          </a:p>
          <a:p>
            <a:pPr rtl="0"/>
            <a:r>
              <a:rPr lang="en-US" sz="1200" b="0" i="0" kern="1200" dirty="0" smtClean="0">
                <a:solidFill>
                  <a:schemeClr val="tx1"/>
                </a:solidFill>
                <a:effectLst/>
                <a:latin typeface="+mn-lt"/>
                <a:ea typeface="+mn-ea"/>
                <a:cs typeface="+mn-cs"/>
              </a:rPr>
              <a:t>Create an environment where employees can openly discuss problems and suggest ways to solve them.</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6</a:t>
            </a:fld>
            <a:endParaRPr lang="en-US"/>
          </a:p>
        </p:txBody>
      </p:sp>
    </p:spTree>
    <p:extLst>
      <p:ext uri="{BB962C8B-B14F-4D97-AF65-F5344CB8AC3E}">
        <p14:creationId xmlns:p14="http://schemas.microsoft.com/office/powerpoint/2010/main" val="2183329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smtClean="0">
                <a:solidFill>
                  <a:schemeClr val="tx1"/>
                </a:solidFill>
                <a:effectLst/>
                <a:latin typeface="+mn-lt"/>
                <a:ea typeface="+mn-ea"/>
                <a:cs typeface="+mn-cs"/>
              </a:rPr>
              <a:t>Promote a work culture focused on quality.</a:t>
            </a:r>
          </a:p>
          <a:p>
            <a:pPr rtl="0"/>
            <a:r>
              <a:rPr lang="en-US" sz="1200" b="0" i="0" kern="1200" dirty="0" smtClean="0">
                <a:solidFill>
                  <a:schemeClr val="tx1"/>
                </a:solidFill>
                <a:effectLst/>
                <a:latin typeface="+mn-lt"/>
                <a:ea typeface="+mn-ea"/>
                <a:cs typeface="+mn-cs"/>
              </a:rPr>
              <a:t>Use flowcharts and other visual aids to help employees understand how their functions fit in with the rest of the company.</a:t>
            </a:r>
          </a:p>
          <a:p>
            <a:pPr rtl="0"/>
            <a:r>
              <a:rPr lang="en-US" sz="1200" b="0" i="0" kern="1200" dirty="0" smtClean="0">
                <a:solidFill>
                  <a:schemeClr val="tx1"/>
                </a:solidFill>
                <a:effectLst/>
                <a:latin typeface="+mn-lt"/>
                <a:ea typeface="+mn-ea"/>
                <a:cs typeface="+mn-cs"/>
              </a:rPr>
              <a:t>Use </a:t>
            </a:r>
            <a:r>
              <a:rPr lang="en-US" sz="1200" b="0" i="0" u="none" strike="noStrike" kern="1200" dirty="0" smtClean="0">
                <a:solidFill>
                  <a:schemeClr val="tx1"/>
                </a:solidFill>
                <a:effectLst/>
                <a:latin typeface="+mn-lt"/>
                <a:ea typeface="+mn-ea"/>
                <a:cs typeface="+mn-cs"/>
                <a:hlinkClick r:id="rId3"/>
              </a:rPr>
              <a:t>as-is process analysis</a:t>
            </a:r>
            <a:r>
              <a:rPr lang="en-US" sz="1200" b="0" i="0" kern="1200" dirty="0" smtClean="0">
                <a:solidFill>
                  <a:schemeClr val="tx1"/>
                </a:solidFill>
                <a:effectLst/>
                <a:latin typeface="+mn-lt"/>
                <a:ea typeface="+mn-ea"/>
                <a:cs typeface="+mn-cs"/>
              </a:rPr>
              <a:t> to see where improvements can be made.</a:t>
            </a:r>
          </a:p>
          <a:p>
            <a:pPr rtl="0"/>
            <a:r>
              <a:rPr lang="en-US" sz="1200" b="0" i="0" kern="1200" dirty="0" smtClean="0">
                <a:solidFill>
                  <a:schemeClr val="tx1"/>
                </a:solidFill>
                <a:effectLst/>
                <a:latin typeface="+mn-lt"/>
                <a:ea typeface="+mn-ea"/>
                <a:cs typeface="+mn-cs"/>
              </a:rPr>
              <a:t>Make training available for employees who need to learn new processes and who want to explore opportunities for advancement.</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7</a:t>
            </a:fld>
            <a:endParaRPr lang="en-US"/>
          </a:p>
        </p:txBody>
      </p:sp>
    </p:spTree>
    <p:extLst>
      <p:ext uri="{BB962C8B-B14F-4D97-AF65-F5344CB8AC3E}">
        <p14:creationId xmlns:p14="http://schemas.microsoft.com/office/powerpoint/2010/main" val="1478415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smtClean="0">
                <a:solidFill>
                  <a:schemeClr val="tx1"/>
                </a:solidFill>
                <a:effectLst/>
                <a:latin typeface="+mn-lt"/>
                <a:ea typeface="+mn-ea"/>
                <a:cs typeface="+mn-cs"/>
              </a:rPr>
              <a:t>Use tools such as process flowcharts to define and delineate clear roles and responsibilities so everybody knows who does what at certain times.</a:t>
            </a:r>
          </a:p>
          <a:p>
            <a:pPr rtl="0"/>
            <a:r>
              <a:rPr lang="en-US" sz="1200" b="0" i="0" kern="1200" dirty="0" smtClean="0">
                <a:solidFill>
                  <a:schemeClr val="tx1"/>
                </a:solidFill>
                <a:effectLst/>
                <a:latin typeface="+mn-lt"/>
                <a:ea typeface="+mn-ea"/>
                <a:cs typeface="+mn-cs"/>
              </a:rPr>
              <a:t>Create a visual action plan so everybody can easily see the specific activities that need to be completed to achieve the desired result.</a:t>
            </a:r>
          </a:p>
          <a:p>
            <a:pPr rtl="0"/>
            <a:r>
              <a:rPr lang="en-US" sz="1200" b="0" i="0" kern="1200" dirty="0" smtClean="0">
                <a:solidFill>
                  <a:schemeClr val="tx1"/>
                </a:solidFill>
                <a:effectLst/>
                <a:latin typeface="+mn-lt"/>
                <a:ea typeface="+mn-ea"/>
                <a:cs typeface="+mn-cs"/>
              </a:rPr>
              <a:t>Analyze and measure current activities to see where improvements can be made or where steps in the process are creating bottlenecks.</a:t>
            </a:r>
          </a:p>
          <a:p>
            <a:pPr rtl="0"/>
            <a:r>
              <a:rPr lang="en-US" sz="1200" b="0" i="0" kern="1200" dirty="0" smtClean="0">
                <a:solidFill>
                  <a:schemeClr val="tx1"/>
                </a:solidFill>
                <a:effectLst/>
                <a:latin typeface="+mn-lt"/>
                <a:ea typeface="+mn-ea"/>
                <a:cs typeface="+mn-cs"/>
              </a:rPr>
              <a:t>Evaluate the impact your processes and activities may have on your customers, suppliers, and all stakeholders.</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8</a:t>
            </a:fld>
            <a:endParaRPr lang="en-US"/>
          </a:p>
        </p:txBody>
      </p:sp>
    </p:spTree>
    <p:extLst>
      <p:ext uri="{BB962C8B-B14F-4D97-AF65-F5344CB8AC3E}">
        <p14:creationId xmlns:p14="http://schemas.microsoft.com/office/powerpoint/2010/main" val="2196369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smtClean="0">
                <a:solidFill>
                  <a:schemeClr val="tx1"/>
                </a:solidFill>
                <a:effectLst/>
                <a:latin typeface="+mn-lt"/>
                <a:ea typeface="+mn-ea"/>
                <a:cs typeface="+mn-cs"/>
              </a:rPr>
              <a:t>Provide your people with the proper training and resources that will help them complete their individual steps in the process.</a:t>
            </a:r>
          </a:p>
          <a:p>
            <a:pPr rtl="0"/>
            <a:r>
              <a:rPr lang="en-US" sz="1200" b="0" i="0" kern="1200" dirty="0" smtClean="0">
                <a:solidFill>
                  <a:schemeClr val="tx1"/>
                </a:solidFill>
                <a:effectLst/>
                <a:latin typeface="+mn-lt"/>
                <a:ea typeface="+mn-ea"/>
                <a:cs typeface="+mn-cs"/>
              </a:rPr>
              <a:t>Continually improve processes and products, and upgrade equipment as necessary to reach goals.</a:t>
            </a:r>
          </a:p>
          <a:p>
            <a:pPr rtl="0"/>
            <a:r>
              <a:rPr lang="en-US" sz="1200" b="0" i="0" kern="1200" dirty="0" smtClean="0">
                <a:solidFill>
                  <a:schemeClr val="tx1"/>
                </a:solidFill>
                <a:effectLst/>
                <a:latin typeface="+mn-lt"/>
                <a:ea typeface="+mn-ea"/>
                <a:cs typeface="+mn-cs"/>
              </a:rPr>
              <a:t>Make continual improvement a measurable objective for all employees.</a:t>
            </a:r>
          </a:p>
          <a:p>
            <a:pPr rtl="0"/>
            <a:r>
              <a:rPr lang="en-US" sz="1200" b="0" i="0" kern="1200" dirty="0" smtClean="0">
                <a:solidFill>
                  <a:schemeClr val="tx1"/>
                </a:solidFill>
                <a:effectLst/>
                <a:latin typeface="+mn-lt"/>
                <a:ea typeface="+mn-ea"/>
                <a:cs typeface="+mn-cs"/>
              </a:rPr>
              <a:t>Recognize, acknowledge, and reward innovations and process improvements.</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9</a:t>
            </a:fld>
            <a:endParaRPr lang="en-US"/>
          </a:p>
        </p:txBody>
      </p:sp>
    </p:spTree>
    <p:extLst>
      <p:ext uri="{BB962C8B-B14F-4D97-AF65-F5344CB8AC3E}">
        <p14:creationId xmlns:p14="http://schemas.microsoft.com/office/powerpoint/2010/main" val="2781218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kern="1200" dirty="0" smtClean="0">
                <a:solidFill>
                  <a:schemeClr val="tx1"/>
                </a:solidFill>
                <a:effectLst/>
                <a:latin typeface="+mn-lt"/>
                <a:ea typeface="+mn-ea"/>
                <a:cs typeface="+mn-cs"/>
              </a:rPr>
              <a:t>Implement policies to establish product, process, and system improvements as measurable goals for individuals, teams, and departments.</a:t>
            </a:r>
          </a:p>
          <a:p>
            <a:pPr rtl="0"/>
            <a:r>
              <a:rPr lang="en-US" sz="1200" b="0" i="0" kern="1200" dirty="0" smtClean="0">
                <a:solidFill>
                  <a:schemeClr val="tx1"/>
                </a:solidFill>
                <a:effectLst/>
                <a:latin typeface="+mn-lt"/>
                <a:ea typeface="+mn-ea"/>
                <a:cs typeface="+mn-cs"/>
              </a:rPr>
              <a:t>Recognize, acknowledge, and encourage innovation to improve processes and development.</a:t>
            </a:r>
          </a:p>
          <a:p>
            <a:pPr rtl="0"/>
            <a:r>
              <a:rPr lang="en-US" sz="1200" b="0" i="0" kern="1200" dirty="0" smtClean="0">
                <a:solidFill>
                  <a:schemeClr val="tx1"/>
                </a:solidFill>
                <a:effectLst/>
                <a:latin typeface="+mn-lt"/>
                <a:ea typeface="+mn-ea"/>
                <a:cs typeface="+mn-cs"/>
              </a:rPr>
              <a:t>Encourage employees to participate in available training sessions to learn and take on new and additional roles.</a:t>
            </a:r>
          </a:p>
          <a:p>
            <a:endParaRPr lang="en-US" dirty="0"/>
          </a:p>
        </p:txBody>
      </p:sp>
      <p:sp>
        <p:nvSpPr>
          <p:cNvPr id="4" name="Slide Number Placeholder 3"/>
          <p:cNvSpPr>
            <a:spLocks noGrp="1"/>
          </p:cNvSpPr>
          <p:nvPr>
            <p:ph type="sldNum" sz="quarter" idx="10"/>
          </p:nvPr>
        </p:nvSpPr>
        <p:spPr/>
        <p:txBody>
          <a:bodyPr/>
          <a:lstStyle/>
          <a:p>
            <a:fld id="{70F24ECD-B79B-484B-960F-2035E4846501}" type="slidenum">
              <a:rPr lang="en-US" smtClean="0"/>
              <a:t>10</a:t>
            </a:fld>
            <a:endParaRPr lang="en-US"/>
          </a:p>
        </p:txBody>
      </p:sp>
    </p:spTree>
    <p:extLst>
      <p:ext uri="{BB962C8B-B14F-4D97-AF65-F5344CB8AC3E}">
        <p14:creationId xmlns:p14="http://schemas.microsoft.com/office/powerpoint/2010/main" val="15156167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flipV="1">
            <a:off x="0" y="5105400"/>
            <a:ext cx="9144000" cy="2057400"/>
          </a:xfrm>
          <a:prstGeom prst="rect">
            <a:avLst/>
          </a:prstGeom>
        </p:spPr>
      </p:pic>
      <p:sp>
        <p:nvSpPr>
          <p:cNvPr id="3" name="Subtitle 2"/>
          <p:cNvSpPr>
            <a:spLocks noGrp="1"/>
          </p:cNvSpPr>
          <p:nvPr>
            <p:ph type="subTitle" idx="1" hasCustomPrompt="1"/>
          </p:nvPr>
        </p:nvSpPr>
        <p:spPr>
          <a:xfrm>
            <a:off x="685800" y="3606225"/>
            <a:ext cx="7696200" cy="584775"/>
          </a:xfrm>
        </p:spPr>
        <p:txBody>
          <a:bodyPr>
            <a:normAutofit/>
          </a:bodyPr>
          <a:lstStyle>
            <a:lvl1pPr marL="0" indent="0" algn="ctr">
              <a:buNone/>
              <a:defRPr>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 </a:t>
            </a:r>
            <a:endParaRPr lang="en-US" dirty="0"/>
          </a:p>
        </p:txBody>
      </p:sp>
      <p:sp>
        <p:nvSpPr>
          <p:cNvPr id="5" name="TextBox 4"/>
          <p:cNvSpPr txBox="1"/>
          <p:nvPr userDrawn="1"/>
        </p:nvSpPr>
        <p:spPr>
          <a:xfrm>
            <a:off x="0" y="6550223"/>
            <a:ext cx="9144000" cy="307777"/>
          </a:xfrm>
          <a:prstGeom prst="rect">
            <a:avLst/>
          </a:prstGeom>
          <a:noFill/>
        </p:spPr>
        <p:txBody>
          <a:bodyPr wrap="square" rtlCol="0">
            <a:spAutoFit/>
          </a:bodyPr>
          <a:lstStyle/>
          <a:p>
            <a:pPr algn="ctr"/>
            <a:r>
              <a:rPr lang="en-US" sz="1400" dirty="0" smtClean="0">
                <a:solidFill>
                  <a:srgbClr val="002060"/>
                </a:solidFill>
              </a:rPr>
              <a:t>www.nebraskahospitals.org</a:t>
            </a:r>
            <a:endParaRPr lang="en-US" sz="1400" dirty="0">
              <a:solidFill>
                <a:srgbClr val="002060"/>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43200" y="381000"/>
            <a:ext cx="3450336" cy="1117843"/>
          </a:xfrm>
          <a:prstGeom prst="rect">
            <a:avLst/>
          </a:prstGeom>
        </p:spPr>
      </p:pic>
    </p:spTree>
    <p:extLst>
      <p:ext uri="{BB962C8B-B14F-4D97-AF65-F5344CB8AC3E}">
        <p14:creationId xmlns:p14="http://schemas.microsoft.com/office/powerpoint/2010/main" val="2247987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5715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smtClean="0"/>
              <a:t>Click to add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19440356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7" name="Rectangle 6"/>
          <p:cNvSpPr/>
          <p:nvPr userDrawn="1"/>
        </p:nvSpPr>
        <p:spPr>
          <a:xfrm>
            <a:off x="0" y="0"/>
            <a:ext cx="9144000" cy="133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457200" y="152400"/>
            <a:ext cx="8229600" cy="1143000"/>
          </a:xfrm>
        </p:spPr>
        <p:txBody>
          <a:bodyPr/>
          <a:lstStyle>
            <a:lvl1pPr algn="l">
              <a:defRPr b="1">
                <a:solidFill>
                  <a:schemeClr val="bg1"/>
                </a:solidFill>
                <a:latin typeface="Trebuchet MS" pitchFamily="34" charset="0"/>
              </a:defRPr>
            </a:lvl1pPr>
          </a:lstStyle>
          <a:p>
            <a:r>
              <a:rPr lang="en-US" dirty="0" smtClean="0"/>
              <a:t>Click to add title</a:t>
            </a:r>
            <a:endParaRPr lang="en-US" dirty="0"/>
          </a:p>
        </p:txBody>
      </p:sp>
      <p:sp>
        <p:nvSpPr>
          <p:cNvPr id="3" name="Content Placeholder 2"/>
          <p:cNvSpPr>
            <a:spLocks noGrp="1"/>
          </p:cNvSpPr>
          <p:nvPr>
            <p:ph idx="1"/>
          </p:nvPr>
        </p:nvSpPr>
        <p:spPr>
          <a:xfrm>
            <a:off x="457015"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3"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640914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smtClean="0"/>
              <a:t>Click to add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2"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28297270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52400"/>
            <a:ext cx="8229600" cy="1143000"/>
          </a:xfrm>
        </p:spPr>
        <p:txBody>
          <a:bodyPr/>
          <a:lstStyle>
            <a:lvl1pPr algn="l">
              <a:defRPr b="1">
                <a:solidFill>
                  <a:schemeClr val="tx1">
                    <a:lumMod val="90000"/>
                    <a:lumOff val="10000"/>
                  </a:schemeClr>
                </a:solidFill>
                <a:latin typeface="Trebuchet MS" pitchFamily="34" charset="0"/>
              </a:defRPr>
            </a:lvl1pPr>
          </a:lstStyle>
          <a:p>
            <a:r>
              <a:rPr lang="en-US" dirty="0" smtClean="0"/>
              <a:t>Click to add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0" name="Content Placeholder 7"/>
          <p:cNvPicPr>
            <a:picLocks noChangeAspect="1"/>
          </p:cNvPicPr>
          <p:nvPr userDrawn="1"/>
        </p:nvPicPr>
        <p:blipFill rotWithShape="1">
          <a:blip r:embed="rId2">
            <a:extLst>
              <a:ext uri="{28A0092B-C50C-407E-A947-70E740481C1C}">
                <a14:useLocalDpi xmlns:a14="http://schemas.microsoft.com/office/drawing/2010/main" val="0"/>
              </a:ext>
            </a:extLst>
          </a:blip>
          <a:srcRect l="1587" r="3175"/>
          <a:stretch/>
        </p:blipFill>
        <p:spPr>
          <a:xfrm rot="10800000" flipH="1">
            <a:off x="0" y="5257806"/>
            <a:ext cx="9144000" cy="1600197"/>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00800"/>
            <a:ext cx="762000" cy="354071"/>
          </a:xfrm>
          <a:prstGeom prst="rect">
            <a:avLst/>
          </a:prstGeom>
        </p:spPr>
      </p:pic>
      <p:sp>
        <p:nvSpPr>
          <p:cNvPr id="14" name="Footer Placeholder 4"/>
          <p:cNvSpPr txBox="1">
            <a:spLocks/>
          </p:cNvSpPr>
          <p:nvPr userDrawn="1"/>
        </p:nvSpPr>
        <p:spPr>
          <a:xfrm>
            <a:off x="7848600" y="6581001"/>
            <a:ext cx="533400" cy="276999"/>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D6B34BD-B5C4-4B3C-9E4D-D4D3D3B0703D}" type="slidenum">
              <a:rPr lang="en-US" smtClean="0"/>
              <a:pPr/>
              <a:t>‹#›</a:t>
            </a:fld>
            <a:endParaRPr lang="en-US" dirty="0"/>
          </a:p>
        </p:txBody>
      </p:sp>
    </p:spTree>
    <p:extLst>
      <p:ext uri="{BB962C8B-B14F-4D97-AF65-F5344CB8AC3E}">
        <p14:creationId xmlns:p14="http://schemas.microsoft.com/office/powerpoint/2010/main" val="31072728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7EF35D-9A28-4667-B3F8-B717950D59A5}" type="slidenum">
              <a:rPr lang="en-US" smtClean="0"/>
              <a:t>‹#›</a:t>
            </a:fld>
            <a:endParaRPr lang="en-US"/>
          </a:p>
        </p:txBody>
      </p:sp>
    </p:spTree>
    <p:extLst>
      <p:ext uri="{BB962C8B-B14F-4D97-AF65-F5344CB8AC3E}">
        <p14:creationId xmlns:p14="http://schemas.microsoft.com/office/powerpoint/2010/main" val="3978597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3" r:id="rId3"/>
    <p:sldLayoutId id="2147483664" r:id="rId4"/>
    <p:sldLayoutId id="2147483665"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s://www.cms.gov/files/document/som107appendicestoc.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https://www.cms.gov/Regulations-and-Guidance/Guidance/Manuals/downloads/som107ap_w_cah.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lationhealth.com/patient-portal/"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7200" y="1822253"/>
            <a:ext cx="8153400" cy="851297"/>
          </a:xfrm>
          <a:prstGeom prst="roundRect">
            <a:avLst/>
          </a:prstGeom>
          <a:solidFill>
            <a:srgbClr val="002060"/>
          </a:solidFill>
          <a:ln w="0">
            <a:solidFill>
              <a:schemeClr val="bg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algn="ctr"/>
            <a:r>
              <a:rPr lang="en-US" sz="4400" b="1" dirty="0" smtClean="0">
                <a:solidFill>
                  <a:schemeClr val="bg1"/>
                </a:solidFill>
                <a:latin typeface="Trebuchet MS" pitchFamily="34" charset="0"/>
              </a:rPr>
              <a:t>QI Residency Program</a:t>
            </a:r>
            <a:endParaRPr lang="en-US" sz="4400" b="1" dirty="0">
              <a:solidFill>
                <a:schemeClr val="bg1"/>
              </a:solidFill>
              <a:latin typeface="Trebuchet MS" pitchFamily="34" charset="0"/>
            </a:endParaRPr>
          </a:p>
        </p:txBody>
      </p:sp>
      <p:sp>
        <p:nvSpPr>
          <p:cNvPr id="3" name="Subtitle 2"/>
          <p:cNvSpPr>
            <a:spLocks noGrp="1"/>
          </p:cNvSpPr>
          <p:nvPr>
            <p:ph type="subTitle" idx="1"/>
          </p:nvPr>
        </p:nvSpPr>
        <p:spPr>
          <a:xfrm>
            <a:off x="609600" y="3429000"/>
            <a:ext cx="7772400" cy="584775"/>
          </a:xfrm>
        </p:spPr>
        <p:txBody>
          <a:bodyPr>
            <a:spAutoFit/>
          </a:bodyPr>
          <a:lstStyle/>
          <a:p>
            <a:r>
              <a:rPr lang="en-US" b="1" dirty="0" smtClean="0"/>
              <a:t>Module </a:t>
            </a:r>
            <a:r>
              <a:rPr lang="en-US" b="1" dirty="0" smtClean="0"/>
              <a:t>A-Fundamental Principles of Quality</a:t>
            </a:r>
            <a:endParaRPr lang="en-US" b="1" dirty="0"/>
          </a:p>
        </p:txBody>
      </p:sp>
    </p:spTree>
    <p:extLst>
      <p:ext uri="{BB962C8B-B14F-4D97-AF65-F5344CB8AC3E}">
        <p14:creationId xmlns:p14="http://schemas.microsoft.com/office/powerpoint/2010/main" val="21911142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Continual Improvement </a:t>
            </a:r>
            <a:endParaRPr lang="en-US" dirty="0"/>
          </a:p>
        </p:txBody>
      </p:sp>
      <p:sp>
        <p:nvSpPr>
          <p:cNvPr id="3" name="Content Placeholder 2"/>
          <p:cNvSpPr>
            <a:spLocks noGrp="1"/>
          </p:cNvSpPr>
          <p:nvPr>
            <p:ph idx="1"/>
          </p:nvPr>
        </p:nvSpPr>
        <p:spPr/>
        <p:txBody>
          <a:bodyPr/>
          <a:lstStyle/>
          <a:p>
            <a:r>
              <a:rPr lang="en-US" dirty="0"/>
              <a:t>Y</a:t>
            </a:r>
            <a:r>
              <a:rPr lang="en-US" dirty="0" smtClean="0"/>
              <a:t>our hospital </a:t>
            </a:r>
            <a:r>
              <a:rPr lang="en-US" dirty="0"/>
              <a:t>should continually find ways to improve processes and adapt your products and services as customer needs shift.</a:t>
            </a:r>
            <a:endParaRPr lang="en-US" dirty="0"/>
          </a:p>
        </p:txBody>
      </p:sp>
    </p:spTree>
    <p:extLst>
      <p:ext uri="{BB962C8B-B14F-4D97-AF65-F5344CB8AC3E}">
        <p14:creationId xmlns:p14="http://schemas.microsoft.com/office/powerpoint/2010/main" val="126184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‘WHY’?</a:t>
            </a:r>
            <a:endParaRPr lang="en-US" dirty="0"/>
          </a:p>
        </p:txBody>
      </p:sp>
      <p:sp>
        <p:nvSpPr>
          <p:cNvPr id="5" name="Content Placeholder 4"/>
          <p:cNvSpPr>
            <a:spLocks noGrp="1"/>
          </p:cNvSpPr>
          <p:nvPr>
            <p:ph idx="1"/>
          </p:nvPr>
        </p:nvSpPr>
        <p:spPr/>
        <p:txBody>
          <a:bodyPr/>
          <a:lstStyle/>
          <a:p>
            <a:r>
              <a:rPr lang="en-US" dirty="0" smtClean="0"/>
              <a:t>Why do we have quality? </a:t>
            </a:r>
          </a:p>
          <a:p>
            <a:r>
              <a:rPr lang="en-US" dirty="0" smtClean="0"/>
              <a:t>What difference does it make?  </a:t>
            </a:r>
          </a:p>
          <a:p>
            <a:r>
              <a:rPr lang="en-US" dirty="0" smtClean="0"/>
              <a:t>Who is impacted?  </a:t>
            </a:r>
            <a:endParaRPr lang="en-US" dirty="0"/>
          </a:p>
        </p:txBody>
      </p:sp>
    </p:spTree>
    <p:extLst>
      <p:ext uri="{BB962C8B-B14F-4D97-AF65-F5344CB8AC3E}">
        <p14:creationId xmlns:p14="http://schemas.microsoft.com/office/powerpoint/2010/main" val="2698925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Responding to Change</a:t>
            </a:r>
            <a:endParaRPr lang="en-US" dirty="0"/>
          </a:p>
        </p:txBody>
      </p:sp>
      <p:sp>
        <p:nvSpPr>
          <p:cNvPr id="5" name="Content Placeholder 4"/>
          <p:cNvSpPr>
            <a:spLocks noGrp="1"/>
          </p:cNvSpPr>
          <p:nvPr>
            <p:ph idx="1"/>
          </p:nvPr>
        </p:nvSpPr>
        <p:spPr/>
        <p:txBody>
          <a:bodyPr/>
          <a:lstStyle/>
          <a:p>
            <a:r>
              <a:rPr lang="en-US" dirty="0" smtClean="0"/>
              <a:t>Be knowledgeable of what is happening</a:t>
            </a:r>
            <a:r>
              <a:rPr lang="en-US" dirty="0"/>
              <a:t> </a:t>
            </a:r>
            <a:r>
              <a:rPr lang="en-US" dirty="0" smtClean="0"/>
              <a:t>around us</a:t>
            </a:r>
          </a:p>
          <a:p>
            <a:r>
              <a:rPr lang="en-US" dirty="0" smtClean="0"/>
              <a:t>Legislative updates</a:t>
            </a:r>
          </a:p>
          <a:p>
            <a:r>
              <a:rPr lang="en-US" dirty="0" smtClean="0"/>
              <a:t>Informed patients</a:t>
            </a:r>
          </a:p>
          <a:p>
            <a:r>
              <a:rPr lang="en-US" dirty="0" smtClean="0"/>
              <a:t>Media influence</a:t>
            </a:r>
          </a:p>
          <a:p>
            <a:r>
              <a:rPr lang="en-US" dirty="0" smtClean="0"/>
              <a:t>Increased demand</a:t>
            </a:r>
          </a:p>
        </p:txBody>
      </p:sp>
    </p:spTree>
    <p:extLst>
      <p:ext uri="{BB962C8B-B14F-4D97-AF65-F5344CB8AC3E}">
        <p14:creationId xmlns:p14="http://schemas.microsoft.com/office/powerpoint/2010/main" val="1120534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The ‘HAVE TO’</a:t>
            </a:r>
            <a:endParaRPr lang="en-US" dirty="0"/>
          </a:p>
        </p:txBody>
      </p:sp>
      <p:sp>
        <p:nvSpPr>
          <p:cNvPr id="5" name="Content Placeholder 4"/>
          <p:cNvSpPr>
            <a:spLocks noGrp="1"/>
          </p:cNvSpPr>
          <p:nvPr>
            <p:ph idx="1"/>
          </p:nvPr>
        </p:nvSpPr>
        <p:spPr/>
        <p:txBody>
          <a:bodyPr/>
          <a:lstStyle/>
          <a:p>
            <a:r>
              <a:rPr lang="en-US" dirty="0" smtClean="0"/>
              <a:t>Hospitals that participate in Medicare or Medicaid</a:t>
            </a:r>
          </a:p>
          <a:p>
            <a:pPr lvl="1"/>
            <a:r>
              <a:rPr lang="en-US" dirty="0" smtClean="0"/>
              <a:t>Must meet the Conditions of Participation (COPs)</a:t>
            </a:r>
          </a:p>
          <a:p>
            <a:pPr lvl="1"/>
            <a:r>
              <a:rPr lang="en-US" dirty="0" smtClean="0"/>
              <a:t>For all patients in the facility</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584517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CMS Hospital COP Manual</a:t>
            </a:r>
            <a:endParaRPr lang="en-US" dirty="0"/>
          </a:p>
        </p:txBody>
      </p:sp>
      <p:pic>
        <p:nvPicPr>
          <p:cNvPr id="4" name="Content Placeholder 3"/>
          <p:cNvPicPr>
            <a:picLocks noGrp="1" noChangeAspect="1"/>
          </p:cNvPicPr>
          <p:nvPr>
            <p:ph idx="1"/>
          </p:nvPr>
        </p:nvPicPr>
        <p:blipFill>
          <a:blip r:embed="rId3"/>
          <a:stretch>
            <a:fillRect/>
          </a:stretch>
        </p:blipFill>
        <p:spPr>
          <a:xfrm>
            <a:off x="2057400" y="2459503"/>
            <a:ext cx="5715000" cy="4286250"/>
          </a:xfrm>
          <a:prstGeom prst="rect">
            <a:avLst/>
          </a:prstGeom>
        </p:spPr>
      </p:pic>
      <p:sp>
        <p:nvSpPr>
          <p:cNvPr id="7" name="Rectangle 6"/>
          <p:cNvSpPr/>
          <p:nvPr/>
        </p:nvSpPr>
        <p:spPr>
          <a:xfrm>
            <a:off x="1524000" y="1554286"/>
            <a:ext cx="6934200" cy="369332"/>
          </a:xfrm>
          <a:prstGeom prst="rect">
            <a:avLst/>
          </a:prstGeom>
        </p:spPr>
        <p:txBody>
          <a:bodyPr wrap="square">
            <a:spAutoFit/>
          </a:bodyPr>
          <a:lstStyle/>
          <a:p>
            <a:pPr marL="114300" indent="0">
              <a:buNone/>
            </a:pPr>
            <a:r>
              <a:rPr lang="en-US" dirty="0">
                <a:hlinkClick r:id="rId4"/>
              </a:rPr>
              <a:t>https://www.cms.gov/files/document/som107appendicestoc.pdf</a:t>
            </a:r>
            <a:r>
              <a:rPr lang="en-US" dirty="0"/>
              <a:t>.</a:t>
            </a:r>
          </a:p>
        </p:txBody>
      </p:sp>
    </p:spTree>
    <p:extLst>
      <p:ext uri="{BB962C8B-B14F-4D97-AF65-F5344CB8AC3E}">
        <p14:creationId xmlns:p14="http://schemas.microsoft.com/office/powerpoint/2010/main" val="428593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CMS COP or State Operations Manual</a:t>
            </a:r>
            <a:endParaRPr lang="en-US" dirty="0"/>
          </a:p>
        </p:txBody>
      </p:sp>
      <p:pic>
        <p:nvPicPr>
          <p:cNvPr id="4" name="Content Placeholder 3"/>
          <p:cNvPicPr>
            <a:picLocks noGrp="1" noChangeAspect="1"/>
          </p:cNvPicPr>
          <p:nvPr>
            <p:ph idx="1"/>
          </p:nvPr>
        </p:nvPicPr>
        <p:blipFill>
          <a:blip r:embed="rId3"/>
          <a:stretch>
            <a:fillRect/>
          </a:stretch>
        </p:blipFill>
        <p:spPr>
          <a:xfrm>
            <a:off x="2743200" y="1524000"/>
            <a:ext cx="3457575" cy="2400300"/>
          </a:xfrm>
          <a:prstGeom prst="rect">
            <a:avLst/>
          </a:prstGeom>
        </p:spPr>
      </p:pic>
      <p:sp>
        <p:nvSpPr>
          <p:cNvPr id="5" name="Rectangle 4"/>
          <p:cNvSpPr/>
          <p:nvPr/>
        </p:nvSpPr>
        <p:spPr>
          <a:xfrm>
            <a:off x="685800" y="4152900"/>
            <a:ext cx="4572000" cy="923330"/>
          </a:xfrm>
          <a:prstGeom prst="rect">
            <a:avLst/>
          </a:prstGeom>
        </p:spPr>
        <p:txBody>
          <a:bodyPr>
            <a:spAutoFit/>
          </a:bodyPr>
          <a:lstStyle/>
          <a:p>
            <a:r>
              <a:rPr lang="en-US" dirty="0">
                <a:hlinkClick r:id="rId4"/>
              </a:rPr>
              <a:t>https://www.cms.gov/Regulations-and-Guidance/Guidance/Manuals/downloads/som107ap_w_cah.pdf</a:t>
            </a:r>
            <a:r>
              <a:rPr lang="en-US" dirty="0"/>
              <a:t> </a:t>
            </a:r>
            <a:endParaRPr lang="en-US" dirty="0"/>
          </a:p>
        </p:txBody>
      </p:sp>
    </p:spTree>
    <p:extLst>
      <p:ext uri="{BB962C8B-B14F-4D97-AF65-F5344CB8AC3E}">
        <p14:creationId xmlns:p14="http://schemas.microsoft.com/office/powerpoint/2010/main" val="2048175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Quality Tag Numbers</a:t>
            </a:r>
            <a:endParaRPr lang="en-US" dirty="0"/>
          </a:p>
        </p:txBody>
      </p:sp>
      <p:pic>
        <p:nvPicPr>
          <p:cNvPr id="4" name="Content Placeholder 3"/>
          <p:cNvPicPr>
            <a:picLocks noGrp="1" noChangeAspect="1"/>
          </p:cNvPicPr>
          <p:nvPr>
            <p:ph idx="1"/>
          </p:nvPr>
        </p:nvPicPr>
        <p:blipFill>
          <a:blip r:embed="rId3"/>
          <a:stretch>
            <a:fillRect/>
          </a:stretch>
        </p:blipFill>
        <p:spPr>
          <a:xfrm>
            <a:off x="438150" y="1905000"/>
            <a:ext cx="8229600" cy="2760728"/>
          </a:xfrm>
          <a:prstGeom prst="rect">
            <a:avLst/>
          </a:prstGeom>
        </p:spPr>
      </p:pic>
    </p:spTree>
    <p:extLst>
      <p:ext uri="{BB962C8B-B14F-4D97-AF65-F5344CB8AC3E}">
        <p14:creationId xmlns:p14="http://schemas.microsoft.com/office/powerpoint/2010/main" val="3935639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C1300-1325 QAPI Program Tags</a:t>
            </a:r>
            <a:endParaRPr lang="en-US" dirty="0"/>
          </a:p>
        </p:txBody>
      </p:sp>
      <p:sp>
        <p:nvSpPr>
          <p:cNvPr id="3" name="Content Placeholder 2"/>
          <p:cNvSpPr>
            <a:spLocks noGrp="1"/>
          </p:cNvSpPr>
          <p:nvPr>
            <p:ph idx="1"/>
          </p:nvPr>
        </p:nvSpPr>
        <p:spPr/>
        <p:txBody>
          <a:bodyPr/>
          <a:lstStyle/>
          <a:p>
            <a:r>
              <a:rPr lang="en-US" dirty="0"/>
              <a:t>§485.641 Condition of Participation: Periodic Evaluation and Quality Assurance Review</a:t>
            </a:r>
          </a:p>
          <a:p>
            <a:r>
              <a:rPr lang="en-US" dirty="0"/>
              <a:t>Interpretive Guidelines §485.641</a:t>
            </a:r>
          </a:p>
          <a:p>
            <a:r>
              <a:rPr lang="en-US" dirty="0"/>
              <a:t>Survey Procedures §485.641</a:t>
            </a:r>
          </a:p>
          <a:p>
            <a:endParaRPr lang="en-US" dirty="0"/>
          </a:p>
        </p:txBody>
      </p:sp>
    </p:spTree>
    <p:extLst>
      <p:ext uri="{BB962C8B-B14F-4D97-AF65-F5344CB8AC3E}">
        <p14:creationId xmlns:p14="http://schemas.microsoft.com/office/powerpoint/2010/main" val="2132200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Quality in Your Organization</a:t>
            </a:r>
            <a:endParaRPr lang="en-US" dirty="0"/>
          </a:p>
        </p:txBody>
      </p:sp>
      <p:sp>
        <p:nvSpPr>
          <p:cNvPr id="3" name="Content Placeholder 2"/>
          <p:cNvSpPr>
            <a:spLocks noGrp="1"/>
          </p:cNvSpPr>
          <p:nvPr>
            <p:ph idx="1"/>
          </p:nvPr>
        </p:nvSpPr>
        <p:spPr/>
        <p:txBody>
          <a:bodyPr/>
          <a:lstStyle/>
          <a:p>
            <a:pPr marL="0" lvl="0" indent="0">
              <a:spcBef>
                <a:spcPts val="800"/>
              </a:spcBef>
              <a:buNone/>
            </a:pPr>
            <a:r>
              <a:rPr lang="en-US" dirty="0">
                <a:solidFill>
                  <a:schemeClr val="dk1"/>
                </a:solidFill>
              </a:rPr>
              <a:t>-</a:t>
            </a:r>
            <a:r>
              <a:rPr lang="en-US" dirty="0">
                <a:solidFill>
                  <a:srgbClr val="002060"/>
                </a:solidFill>
              </a:rPr>
              <a:t>Mission statement current focus</a:t>
            </a:r>
          </a:p>
          <a:p>
            <a:pPr marL="0" lvl="0" indent="0">
              <a:spcBef>
                <a:spcPts val="800"/>
              </a:spcBef>
              <a:buNone/>
            </a:pPr>
            <a:r>
              <a:rPr lang="en-US" dirty="0">
                <a:solidFill>
                  <a:schemeClr val="dk1"/>
                </a:solidFill>
              </a:rPr>
              <a:t>-</a:t>
            </a:r>
            <a:r>
              <a:rPr lang="en-US" dirty="0">
                <a:solidFill>
                  <a:srgbClr val="002060"/>
                </a:solidFill>
              </a:rPr>
              <a:t>Vision statement preparing for the future</a:t>
            </a:r>
          </a:p>
          <a:p>
            <a:pPr marL="0" lvl="0" indent="0">
              <a:spcBef>
                <a:spcPts val="800"/>
              </a:spcBef>
              <a:buNone/>
            </a:pPr>
            <a:r>
              <a:rPr lang="en-US" dirty="0">
                <a:solidFill>
                  <a:schemeClr val="dk1"/>
                </a:solidFill>
              </a:rPr>
              <a:t>-</a:t>
            </a:r>
            <a:r>
              <a:rPr lang="en-US" dirty="0">
                <a:solidFill>
                  <a:srgbClr val="002060"/>
                </a:solidFill>
              </a:rPr>
              <a:t>Strategic Plans</a:t>
            </a:r>
          </a:p>
          <a:p>
            <a:pPr marL="0" lvl="0" indent="0">
              <a:spcBef>
                <a:spcPts val="800"/>
              </a:spcBef>
              <a:buNone/>
            </a:pPr>
            <a:r>
              <a:rPr lang="en-US" dirty="0">
                <a:solidFill>
                  <a:schemeClr val="dk1"/>
                </a:solidFill>
              </a:rPr>
              <a:t>-</a:t>
            </a:r>
            <a:r>
              <a:rPr lang="en-US" dirty="0">
                <a:solidFill>
                  <a:srgbClr val="002060"/>
                </a:solidFill>
              </a:rPr>
              <a:t>How does Quality fit? </a:t>
            </a:r>
          </a:p>
          <a:p>
            <a:endParaRPr lang="en-US" dirty="0"/>
          </a:p>
        </p:txBody>
      </p:sp>
    </p:spTree>
    <p:extLst>
      <p:ext uri="{BB962C8B-B14F-4D97-AF65-F5344CB8AC3E}">
        <p14:creationId xmlns:p14="http://schemas.microsoft.com/office/powerpoint/2010/main" val="2713862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 Processes</a:t>
            </a:r>
            <a:endParaRPr lang="en-US" dirty="0"/>
          </a:p>
        </p:txBody>
      </p:sp>
      <p:sp>
        <p:nvSpPr>
          <p:cNvPr id="3" name="Content Placeholder 2"/>
          <p:cNvSpPr>
            <a:spLocks noGrp="1"/>
          </p:cNvSpPr>
          <p:nvPr>
            <p:ph idx="1"/>
          </p:nvPr>
        </p:nvSpPr>
        <p:spPr/>
        <p:txBody>
          <a:bodyPr/>
          <a:lstStyle/>
          <a:p>
            <a:r>
              <a:rPr lang="en-US" dirty="0"/>
              <a:t>QI, PI, QA all mean the same thing: </a:t>
            </a:r>
            <a:endParaRPr lang="en-US" dirty="0" smtClean="0"/>
          </a:p>
          <a:p>
            <a:endParaRPr lang="en-US" dirty="0"/>
          </a:p>
          <a:p>
            <a:pPr marL="0" indent="0">
              <a:buNone/>
            </a:pPr>
            <a:r>
              <a:rPr lang="en-US" dirty="0" smtClean="0"/>
              <a:t>     By </a:t>
            </a:r>
            <a:r>
              <a:rPr lang="en-US" dirty="0"/>
              <a:t>what means does your agency ensure you </a:t>
            </a:r>
            <a:r>
              <a:rPr lang="en-US" dirty="0" smtClean="0"/>
              <a:t>    	deliver </a:t>
            </a:r>
            <a:r>
              <a:rPr lang="en-US" dirty="0"/>
              <a:t>quality care and service?</a:t>
            </a:r>
            <a:endParaRPr lang="en-US" dirty="0"/>
          </a:p>
        </p:txBody>
      </p:sp>
    </p:spTree>
    <p:extLst>
      <p:ext uri="{BB962C8B-B14F-4D97-AF65-F5344CB8AC3E}">
        <p14:creationId xmlns:p14="http://schemas.microsoft.com/office/powerpoint/2010/main" val="84099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Quality? </a:t>
            </a:r>
            <a:endParaRPr lang="en-US" dirty="0"/>
          </a:p>
        </p:txBody>
      </p:sp>
      <p:sp>
        <p:nvSpPr>
          <p:cNvPr id="5" name="Content Placeholder 4"/>
          <p:cNvSpPr>
            <a:spLocks noGrp="1"/>
          </p:cNvSpPr>
          <p:nvPr>
            <p:ph idx="1"/>
          </p:nvPr>
        </p:nvSpPr>
        <p:spPr/>
        <p:txBody>
          <a:bodyPr/>
          <a:lstStyle/>
          <a:p>
            <a:r>
              <a:rPr lang="en-US" dirty="0" smtClean="0"/>
              <a:t>“The degree to which health services for individuals and populations increase the likelihood of desired health outcomes and are consistent with current professional knowledge.” –</a:t>
            </a:r>
          </a:p>
          <a:p>
            <a:pPr lvl="5"/>
            <a:r>
              <a:rPr lang="en-US" dirty="0" smtClean="0"/>
              <a:t>Institute of Medicine(IOM). (2001) </a:t>
            </a:r>
            <a:endParaRPr lang="en-US" dirty="0"/>
          </a:p>
        </p:txBody>
      </p:sp>
    </p:spTree>
    <p:extLst>
      <p:ext uri="{BB962C8B-B14F-4D97-AF65-F5344CB8AC3E}">
        <p14:creationId xmlns:p14="http://schemas.microsoft.com/office/powerpoint/2010/main" val="34946412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Improvement Processes</a:t>
            </a:r>
            <a:endParaRPr lang="en-US" dirty="0"/>
          </a:p>
        </p:txBody>
      </p:sp>
      <p:sp>
        <p:nvSpPr>
          <p:cNvPr id="5" name="Content Placeholder 4"/>
          <p:cNvSpPr>
            <a:spLocks noGrp="1"/>
          </p:cNvSpPr>
          <p:nvPr>
            <p:ph idx="1"/>
          </p:nvPr>
        </p:nvSpPr>
        <p:spPr/>
        <p:txBody>
          <a:bodyPr/>
          <a:lstStyle/>
          <a:p>
            <a:r>
              <a:rPr lang="en-US" dirty="0" smtClean="0"/>
              <a:t>Quality Assurance (QA)</a:t>
            </a:r>
          </a:p>
          <a:p>
            <a:pPr lvl="1"/>
            <a:r>
              <a:rPr lang="en-US" dirty="0" smtClean="0"/>
              <a:t>Today</a:t>
            </a:r>
          </a:p>
          <a:p>
            <a:r>
              <a:rPr lang="en-US" dirty="0" smtClean="0"/>
              <a:t>Quality Improvement (QI)</a:t>
            </a:r>
          </a:p>
          <a:p>
            <a:pPr lvl="1"/>
            <a:r>
              <a:rPr lang="en-US" dirty="0" smtClean="0"/>
              <a:t>Tomorrow</a:t>
            </a:r>
          </a:p>
          <a:p>
            <a:r>
              <a:rPr lang="en-US" dirty="0" smtClean="0"/>
              <a:t>Performance Improvement (PI)</a:t>
            </a:r>
          </a:p>
          <a:p>
            <a:pPr lvl="1"/>
            <a:r>
              <a:rPr lang="en-US" dirty="0" smtClean="0"/>
              <a:t>Future</a:t>
            </a:r>
            <a:endParaRPr lang="en-US" dirty="0"/>
          </a:p>
        </p:txBody>
      </p:sp>
    </p:spTree>
    <p:extLst>
      <p:ext uri="{BB962C8B-B14F-4D97-AF65-F5344CB8AC3E}">
        <p14:creationId xmlns:p14="http://schemas.microsoft.com/office/powerpoint/2010/main" val="1008177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 vs QI</a:t>
            </a:r>
            <a:endParaRPr lang="en-US" dirty="0"/>
          </a:p>
        </p:txBody>
      </p:sp>
      <p:sp>
        <p:nvSpPr>
          <p:cNvPr id="3" name="Content Placeholder 2"/>
          <p:cNvSpPr>
            <a:spLocks noGrp="1"/>
          </p:cNvSpPr>
          <p:nvPr>
            <p:ph idx="1"/>
          </p:nvPr>
        </p:nvSpPr>
        <p:spPr/>
        <p:txBody>
          <a:bodyPr/>
          <a:lstStyle/>
          <a:p>
            <a:r>
              <a:rPr lang="en-US" dirty="0" smtClean="0"/>
              <a:t>QA-Are we meeting the standards?</a:t>
            </a:r>
          </a:p>
          <a:p>
            <a:r>
              <a:rPr lang="en-US" dirty="0" smtClean="0"/>
              <a:t>QI-Answers why didn’t we meet the standard and what can we do to meet and then exceed the standard?</a:t>
            </a:r>
            <a:endParaRPr lang="en-US" dirty="0"/>
          </a:p>
        </p:txBody>
      </p:sp>
    </p:spTree>
    <p:extLst>
      <p:ext uri="{BB962C8B-B14F-4D97-AF65-F5344CB8AC3E}">
        <p14:creationId xmlns:p14="http://schemas.microsoft.com/office/powerpoint/2010/main" val="2263409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 </a:t>
            </a:r>
            <a:endParaRPr lang="en-US" dirty="0"/>
          </a:p>
        </p:txBody>
      </p:sp>
      <p:sp>
        <p:nvSpPr>
          <p:cNvPr id="3" name="Content Placeholder 2"/>
          <p:cNvSpPr>
            <a:spLocks noGrp="1"/>
          </p:cNvSpPr>
          <p:nvPr>
            <p:ph idx="1"/>
          </p:nvPr>
        </p:nvSpPr>
        <p:spPr>
          <a:xfrm>
            <a:off x="457200" y="1312985"/>
            <a:ext cx="7010400" cy="4021871"/>
          </a:xfrm>
        </p:spPr>
        <p:txBody>
          <a:bodyPr>
            <a:normAutofit fontScale="92500" lnSpcReduction="20000"/>
          </a:bodyPr>
          <a:lstStyle/>
          <a:p>
            <a:pPr fontAlgn="base"/>
            <a:r>
              <a:rPr lang="en-US" dirty="0"/>
              <a:t>- Reactive</a:t>
            </a:r>
          </a:p>
          <a:p>
            <a:pPr fontAlgn="base"/>
            <a:r>
              <a:rPr lang="en-US" dirty="0"/>
              <a:t>- Works on problems after they occur</a:t>
            </a:r>
          </a:p>
          <a:p>
            <a:pPr fontAlgn="base"/>
            <a:r>
              <a:rPr lang="en-US" dirty="0"/>
              <a:t>- Regulatory usually by State or Federal Law</a:t>
            </a:r>
          </a:p>
          <a:p>
            <a:pPr fontAlgn="base"/>
            <a:r>
              <a:rPr lang="en-US" dirty="0"/>
              <a:t>- Led by management</a:t>
            </a:r>
          </a:p>
          <a:p>
            <a:pPr fontAlgn="base"/>
            <a:r>
              <a:rPr lang="en-US" dirty="0"/>
              <a:t>- Periodic look-back</a:t>
            </a:r>
          </a:p>
          <a:p>
            <a:pPr fontAlgn="base"/>
            <a:r>
              <a:rPr lang="en-US" dirty="0"/>
              <a:t>- Responds to a mandate or crisis or fixed schedule</a:t>
            </a:r>
          </a:p>
          <a:p>
            <a:pPr fontAlgn="base"/>
            <a:r>
              <a:rPr lang="en-US" dirty="0"/>
              <a:t>- Meets a standard (Pass/Fail)</a:t>
            </a:r>
          </a:p>
          <a:p>
            <a:pPr marL="0" indent="0">
              <a:buNone/>
            </a:pPr>
            <a:endParaRPr lang="en-US" dirty="0" smtClean="0"/>
          </a:p>
        </p:txBody>
      </p:sp>
    </p:spTree>
    <p:extLst>
      <p:ext uri="{BB962C8B-B14F-4D97-AF65-F5344CB8AC3E}">
        <p14:creationId xmlns:p14="http://schemas.microsoft.com/office/powerpoint/2010/main" val="167882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 </a:t>
            </a:r>
            <a:endParaRPr lang="en-US" dirty="0"/>
          </a:p>
        </p:txBody>
      </p:sp>
      <p:sp>
        <p:nvSpPr>
          <p:cNvPr id="3" name="Content Placeholder 2"/>
          <p:cNvSpPr>
            <a:spLocks noGrp="1"/>
          </p:cNvSpPr>
          <p:nvPr>
            <p:ph idx="1"/>
          </p:nvPr>
        </p:nvSpPr>
        <p:spPr/>
        <p:txBody>
          <a:bodyPr/>
          <a:lstStyle/>
          <a:p>
            <a:r>
              <a:rPr lang="en-US" dirty="0" smtClean="0"/>
              <a:t>Specific standards of quality of service and outcomes</a:t>
            </a:r>
          </a:p>
          <a:p>
            <a:r>
              <a:rPr lang="en-US" dirty="0" smtClean="0"/>
              <a:t>Assures care is maintained at acceptable levels in relation to those standards</a:t>
            </a:r>
          </a:p>
          <a:p>
            <a:r>
              <a:rPr lang="en-US" dirty="0" smtClean="0"/>
              <a:t>Ongoing-anticipatory and retrospective</a:t>
            </a:r>
          </a:p>
          <a:p>
            <a:r>
              <a:rPr lang="en-US" dirty="0" smtClean="0"/>
              <a:t>Identify how organization is preforming</a:t>
            </a:r>
            <a:endParaRPr lang="en-US" dirty="0"/>
          </a:p>
        </p:txBody>
      </p:sp>
    </p:spTree>
    <p:extLst>
      <p:ext uri="{BB962C8B-B14F-4D97-AF65-F5344CB8AC3E}">
        <p14:creationId xmlns:p14="http://schemas.microsoft.com/office/powerpoint/2010/main" val="822892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QI</a:t>
            </a:r>
            <a:endParaRPr lang="en-US" dirty="0"/>
          </a:p>
        </p:txBody>
      </p:sp>
      <p:sp>
        <p:nvSpPr>
          <p:cNvPr id="3" name="Content Placeholder 2"/>
          <p:cNvSpPr>
            <a:spLocks noGrp="1"/>
          </p:cNvSpPr>
          <p:nvPr>
            <p:ph idx="1"/>
          </p:nvPr>
        </p:nvSpPr>
        <p:spPr/>
        <p:txBody>
          <a:bodyPr/>
          <a:lstStyle/>
          <a:p>
            <a:r>
              <a:rPr lang="en-US" dirty="0" smtClean="0"/>
              <a:t>Examines processes to improve them</a:t>
            </a:r>
          </a:p>
          <a:p>
            <a:r>
              <a:rPr lang="en-US" dirty="0" smtClean="0"/>
              <a:t>Still relies on guiding principles of teamwork, systems and processes</a:t>
            </a:r>
            <a:endParaRPr lang="en-US" dirty="0"/>
          </a:p>
        </p:txBody>
      </p:sp>
    </p:spTree>
    <p:extLst>
      <p:ext uri="{BB962C8B-B14F-4D97-AF65-F5344CB8AC3E}">
        <p14:creationId xmlns:p14="http://schemas.microsoft.com/office/powerpoint/2010/main" val="3536165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Improvement</a:t>
            </a:r>
            <a:endParaRPr lang="en-US" dirty="0"/>
          </a:p>
        </p:txBody>
      </p:sp>
      <p:sp>
        <p:nvSpPr>
          <p:cNvPr id="3" name="Content Placeholder 2"/>
          <p:cNvSpPr>
            <a:spLocks noGrp="1"/>
          </p:cNvSpPr>
          <p:nvPr>
            <p:ph idx="1"/>
          </p:nvPr>
        </p:nvSpPr>
        <p:spPr>
          <a:xfrm>
            <a:off x="422031" y="1324709"/>
            <a:ext cx="8229600" cy="4237892"/>
          </a:xfrm>
        </p:spPr>
        <p:txBody>
          <a:bodyPr/>
          <a:lstStyle/>
          <a:p>
            <a:pPr fontAlgn="base"/>
            <a:r>
              <a:rPr lang="en-US" dirty="0"/>
              <a:t>- Proactive</a:t>
            </a:r>
          </a:p>
          <a:p>
            <a:pPr fontAlgn="base"/>
            <a:r>
              <a:rPr lang="en-US" dirty="0"/>
              <a:t>- Works on processes</a:t>
            </a:r>
          </a:p>
          <a:p>
            <a:pPr fontAlgn="base"/>
            <a:r>
              <a:rPr lang="en-US" dirty="0"/>
              <a:t>- Seeks to improve (culture shift)</a:t>
            </a:r>
          </a:p>
          <a:p>
            <a:pPr fontAlgn="base"/>
            <a:r>
              <a:rPr lang="en-US" dirty="0"/>
              <a:t>- Led by staff</a:t>
            </a:r>
          </a:p>
          <a:p>
            <a:pPr fontAlgn="base"/>
            <a:r>
              <a:rPr lang="en-US" dirty="0"/>
              <a:t>- Continuous</a:t>
            </a:r>
          </a:p>
          <a:p>
            <a:pPr fontAlgn="base"/>
            <a:r>
              <a:rPr lang="en-US" dirty="0"/>
              <a:t>- Proactively selects a process to improve</a:t>
            </a:r>
          </a:p>
          <a:p>
            <a:pPr fontAlgn="base"/>
            <a:r>
              <a:rPr lang="en-US" dirty="0"/>
              <a:t>- Exceeds expectations</a:t>
            </a:r>
          </a:p>
          <a:p>
            <a:endParaRPr lang="en-US" dirty="0"/>
          </a:p>
        </p:txBody>
      </p:sp>
    </p:spTree>
    <p:extLst>
      <p:ext uri="{BB962C8B-B14F-4D97-AF65-F5344CB8AC3E}">
        <p14:creationId xmlns:p14="http://schemas.microsoft.com/office/powerpoint/2010/main" val="32441735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QI/PI</a:t>
            </a:r>
            <a:endParaRPr lang="en-US" dirty="0"/>
          </a:p>
        </p:txBody>
      </p:sp>
      <p:sp>
        <p:nvSpPr>
          <p:cNvPr id="3" name="Content Placeholder 2"/>
          <p:cNvSpPr>
            <a:spLocks noGrp="1"/>
          </p:cNvSpPr>
          <p:nvPr>
            <p:ph idx="1"/>
          </p:nvPr>
        </p:nvSpPr>
        <p:spPr/>
        <p:txBody>
          <a:bodyPr/>
          <a:lstStyle/>
          <a:p>
            <a:r>
              <a:rPr lang="en-US" dirty="0" smtClean="0"/>
              <a:t>Continuous study and improvement of processes</a:t>
            </a:r>
          </a:p>
          <a:p>
            <a:r>
              <a:rPr lang="en-US" dirty="0" smtClean="0"/>
              <a:t>Intent to better services</a:t>
            </a:r>
          </a:p>
          <a:p>
            <a:r>
              <a:rPr lang="en-US" dirty="0" smtClean="0"/>
              <a:t>Prevent or decrease likelihood of problems</a:t>
            </a:r>
          </a:p>
          <a:p>
            <a:r>
              <a:rPr lang="en-US" dirty="0" smtClean="0"/>
              <a:t>Identify areas of opportunity and testing new approaches to fix systemic problems</a:t>
            </a:r>
            <a:endParaRPr lang="en-US" dirty="0"/>
          </a:p>
        </p:txBody>
      </p:sp>
    </p:spTree>
    <p:extLst>
      <p:ext uri="{BB962C8B-B14F-4D97-AF65-F5344CB8AC3E}">
        <p14:creationId xmlns:p14="http://schemas.microsoft.com/office/powerpoint/2010/main" val="3755587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PI Process</a:t>
            </a:r>
            <a:endParaRPr lang="en-US" dirty="0"/>
          </a:p>
        </p:txBody>
      </p:sp>
      <p:pic>
        <p:nvPicPr>
          <p:cNvPr id="6" name="Content Placeholder 5"/>
          <p:cNvPicPr>
            <a:picLocks noGrp="1" noChangeAspect="1"/>
          </p:cNvPicPr>
          <p:nvPr>
            <p:ph idx="1"/>
          </p:nvPr>
        </p:nvPicPr>
        <p:blipFill>
          <a:blip r:embed="rId3"/>
          <a:stretch>
            <a:fillRect/>
          </a:stretch>
        </p:blipFill>
        <p:spPr>
          <a:xfrm>
            <a:off x="838200" y="1524000"/>
            <a:ext cx="6924675" cy="3601244"/>
          </a:xfrm>
          <a:prstGeom prst="rect">
            <a:avLst/>
          </a:prstGeom>
        </p:spPr>
      </p:pic>
    </p:spTree>
    <p:extLst>
      <p:ext uri="{BB962C8B-B14F-4D97-AF65-F5344CB8AC3E}">
        <p14:creationId xmlns:p14="http://schemas.microsoft.com/office/powerpoint/2010/main" val="1580604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Examples of QI </a:t>
            </a:r>
            <a:endParaRPr lang="en-US" dirty="0"/>
          </a:p>
        </p:txBody>
      </p:sp>
      <p:sp>
        <p:nvSpPr>
          <p:cNvPr id="3" name="Content Placeholder 2"/>
          <p:cNvSpPr>
            <a:spLocks noGrp="1"/>
          </p:cNvSpPr>
          <p:nvPr>
            <p:ph idx="1"/>
          </p:nvPr>
        </p:nvSpPr>
        <p:spPr/>
        <p:txBody>
          <a:bodyPr/>
          <a:lstStyle/>
          <a:p>
            <a:r>
              <a:rPr lang="en-US" b="1" dirty="0"/>
              <a:t>Pharmacist-led Medication Therapy Management Reduces Total Cost of Care</a:t>
            </a:r>
          </a:p>
          <a:p>
            <a:r>
              <a:rPr lang="en-US" b="1" dirty="0"/>
              <a:t>Optimizing Sepsis Care Improves Early Recognition and </a:t>
            </a:r>
            <a:r>
              <a:rPr lang="en-US" b="1" dirty="0" smtClean="0"/>
              <a:t>Outcomes</a:t>
            </a:r>
          </a:p>
          <a:p>
            <a:r>
              <a:rPr lang="en-US" b="1" dirty="0"/>
              <a:t>Systematic, Data-Driven Approach Lowers Length of Stay and Improves Care Coordination</a:t>
            </a:r>
          </a:p>
          <a:p>
            <a:endParaRPr lang="en-US" b="1" dirty="0"/>
          </a:p>
          <a:p>
            <a:endParaRPr lang="en-US" dirty="0"/>
          </a:p>
        </p:txBody>
      </p:sp>
    </p:spTree>
    <p:extLst>
      <p:ext uri="{BB962C8B-B14F-4D97-AF65-F5344CB8AC3E}">
        <p14:creationId xmlns:p14="http://schemas.microsoft.com/office/powerpoint/2010/main" val="3771616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QA/QI/PI</a:t>
            </a:r>
            <a:endParaRPr lang="en-US" dirty="0"/>
          </a:p>
        </p:txBody>
      </p:sp>
      <p:sp>
        <p:nvSpPr>
          <p:cNvPr id="3" name="Content Placeholder 2"/>
          <p:cNvSpPr>
            <a:spLocks noGrp="1"/>
          </p:cNvSpPr>
          <p:nvPr>
            <p:ph idx="1"/>
          </p:nvPr>
        </p:nvSpPr>
        <p:spPr>
          <a:xfrm>
            <a:off x="228600" y="1600200"/>
            <a:ext cx="8229600" cy="3643801"/>
          </a:xfrm>
        </p:spPr>
        <p:txBody>
          <a:bodyPr>
            <a:normAutofit fontScale="85000" lnSpcReduction="20000"/>
          </a:bodyPr>
          <a:lstStyle/>
          <a:p>
            <a:pPr fontAlgn="base"/>
            <a:r>
              <a:rPr lang="en-US" dirty="0"/>
              <a:t>Problem - Phone messages taken by clerical staff are not complete and not delivered to staff in a timely manner.</a:t>
            </a:r>
          </a:p>
          <a:p>
            <a:pPr fontAlgn="base"/>
            <a:r>
              <a:rPr lang="en-US" dirty="0"/>
              <a:t>QA would be a process to find out "who" was not getting complete information and delivering the message in a timely manner. (Reactive)</a:t>
            </a:r>
          </a:p>
          <a:p>
            <a:pPr fontAlgn="base"/>
            <a:r>
              <a:rPr lang="en-US" dirty="0"/>
              <a:t>QI would be a process in which the entire task of taking/delivering messages are looked at and a uniform method is developed for all clerical staff to use. (Proactive process to improve).</a:t>
            </a:r>
          </a:p>
          <a:p>
            <a:pPr marL="0" indent="0" fontAlgn="base">
              <a:buNone/>
            </a:pPr>
            <a:endParaRPr lang="en-US" dirty="0"/>
          </a:p>
          <a:p>
            <a:endParaRPr lang="en-US" dirty="0"/>
          </a:p>
        </p:txBody>
      </p:sp>
    </p:spTree>
    <p:extLst>
      <p:ext uri="{BB962C8B-B14F-4D97-AF65-F5344CB8AC3E}">
        <p14:creationId xmlns:p14="http://schemas.microsoft.com/office/powerpoint/2010/main" val="291782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a:t>
            </a:r>
            <a:endParaRPr lang="en-US" dirty="0"/>
          </a:p>
        </p:txBody>
      </p:sp>
      <p:sp>
        <p:nvSpPr>
          <p:cNvPr id="3" name="Content Placeholder 2"/>
          <p:cNvSpPr>
            <a:spLocks noGrp="1"/>
          </p:cNvSpPr>
          <p:nvPr>
            <p:ph idx="1"/>
          </p:nvPr>
        </p:nvSpPr>
        <p:spPr/>
        <p:txBody>
          <a:bodyPr/>
          <a:lstStyle/>
          <a:p>
            <a:r>
              <a:rPr lang="en-US" dirty="0"/>
              <a:t>Quality in healthcare means providing the care the patient needs when the patient needs it, in an affordable, safe, effective manner. Quality healthcare also means</a:t>
            </a:r>
            <a:r>
              <a:rPr lang="en-US" dirty="0">
                <a:hlinkClick r:id="rId3"/>
              </a:rPr>
              <a:t> engaging</a:t>
            </a:r>
            <a:r>
              <a:rPr lang="en-US" dirty="0"/>
              <a:t> and involving the patient, so the patient takes ownership in preventive care and in the treatment of diagnosed conditions.</a:t>
            </a:r>
            <a:endParaRPr lang="en-US" dirty="0"/>
          </a:p>
        </p:txBody>
      </p:sp>
    </p:spTree>
    <p:extLst>
      <p:ext uri="{BB962C8B-B14F-4D97-AF65-F5344CB8AC3E}">
        <p14:creationId xmlns:p14="http://schemas.microsoft.com/office/powerpoint/2010/main" val="1442235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Priorities</a:t>
            </a:r>
            <a:endParaRPr lang="en-US" dirty="0"/>
          </a:p>
        </p:txBody>
      </p:sp>
      <p:sp>
        <p:nvSpPr>
          <p:cNvPr id="3" name="Content Placeholder 2"/>
          <p:cNvSpPr>
            <a:spLocks noGrp="1"/>
          </p:cNvSpPr>
          <p:nvPr>
            <p:ph idx="1"/>
          </p:nvPr>
        </p:nvSpPr>
        <p:spPr/>
        <p:txBody>
          <a:bodyPr>
            <a:normAutofit lnSpcReduction="10000"/>
          </a:bodyPr>
          <a:lstStyle/>
          <a:p>
            <a:pPr marL="0" lvl="0" indent="0">
              <a:spcBef>
                <a:spcPts val="800"/>
              </a:spcBef>
              <a:buNone/>
            </a:pPr>
            <a:r>
              <a:rPr lang="en-US" dirty="0">
                <a:solidFill>
                  <a:schemeClr val="dk1"/>
                </a:solidFill>
              </a:rPr>
              <a:t>•</a:t>
            </a:r>
            <a:r>
              <a:rPr lang="en-US" dirty="0">
                <a:solidFill>
                  <a:srgbClr val="002060"/>
                </a:solidFill>
              </a:rPr>
              <a:t>ID priority list of processes or services for improvement</a:t>
            </a:r>
          </a:p>
          <a:p>
            <a:pPr marL="0" lvl="0" indent="0">
              <a:spcBef>
                <a:spcPts val="800"/>
              </a:spcBef>
              <a:buClr>
                <a:schemeClr val="dk1"/>
              </a:buClr>
              <a:buSzPts val="1100"/>
              <a:buNone/>
            </a:pPr>
            <a:r>
              <a:rPr lang="en-US" sz="3600" dirty="0">
                <a:solidFill>
                  <a:srgbClr val="002060"/>
                </a:solidFill>
              </a:rPr>
              <a:t>Areas to evaluate:</a:t>
            </a:r>
          </a:p>
          <a:p>
            <a:pPr marL="0" lvl="0" indent="0">
              <a:spcBef>
                <a:spcPts val="800"/>
              </a:spcBef>
              <a:buClr>
                <a:schemeClr val="dk1"/>
              </a:buClr>
              <a:buSzPts val="1100"/>
              <a:buNone/>
            </a:pPr>
            <a:r>
              <a:rPr lang="en-US" dirty="0">
                <a:solidFill>
                  <a:schemeClr val="dk1"/>
                </a:solidFill>
              </a:rPr>
              <a:t>–</a:t>
            </a:r>
            <a:r>
              <a:rPr lang="en-US" dirty="0">
                <a:solidFill>
                  <a:srgbClr val="002060"/>
                </a:solidFill>
              </a:rPr>
              <a:t>Culture – Engagement and Safety Culture</a:t>
            </a:r>
          </a:p>
          <a:p>
            <a:pPr marL="0" lvl="0" indent="0">
              <a:spcBef>
                <a:spcPts val="700"/>
              </a:spcBef>
              <a:buClr>
                <a:schemeClr val="dk1"/>
              </a:buClr>
              <a:buSzPts val="1100"/>
              <a:buNone/>
            </a:pPr>
            <a:r>
              <a:rPr lang="en-US" dirty="0">
                <a:solidFill>
                  <a:schemeClr val="dk1"/>
                </a:solidFill>
              </a:rPr>
              <a:t>–</a:t>
            </a:r>
            <a:r>
              <a:rPr lang="en-US" dirty="0">
                <a:solidFill>
                  <a:srgbClr val="002060"/>
                </a:solidFill>
              </a:rPr>
              <a:t>Credentialing /Privileging-Peer Review</a:t>
            </a:r>
          </a:p>
          <a:p>
            <a:pPr marL="0" lvl="0" indent="0">
              <a:spcBef>
                <a:spcPts val="700"/>
              </a:spcBef>
              <a:buClr>
                <a:schemeClr val="dk1"/>
              </a:buClr>
              <a:buSzPts val="1100"/>
              <a:buNone/>
            </a:pPr>
            <a:r>
              <a:rPr lang="en-US" dirty="0">
                <a:solidFill>
                  <a:schemeClr val="dk1"/>
                </a:solidFill>
              </a:rPr>
              <a:t>–</a:t>
            </a:r>
            <a:r>
              <a:rPr lang="en-US" dirty="0">
                <a:solidFill>
                  <a:srgbClr val="002060"/>
                </a:solidFill>
              </a:rPr>
              <a:t>Continuous Survey Readiness (CSR)</a:t>
            </a:r>
          </a:p>
          <a:p>
            <a:pPr marL="0" lvl="0" indent="0">
              <a:spcBef>
                <a:spcPts val="700"/>
              </a:spcBef>
              <a:buClr>
                <a:schemeClr val="dk1"/>
              </a:buClr>
              <a:buSzPts val="1100"/>
              <a:buNone/>
            </a:pPr>
            <a:r>
              <a:rPr lang="en-US" dirty="0">
                <a:solidFill>
                  <a:schemeClr val="dk1"/>
                </a:solidFill>
              </a:rPr>
              <a:t>–</a:t>
            </a:r>
            <a:r>
              <a:rPr lang="en-US" dirty="0">
                <a:solidFill>
                  <a:srgbClr val="002060"/>
                </a:solidFill>
              </a:rPr>
              <a:t>Chart audits</a:t>
            </a:r>
          </a:p>
          <a:p>
            <a:pPr marL="0" indent="0">
              <a:spcBef>
                <a:spcPts val="700"/>
              </a:spcBef>
              <a:buClr>
                <a:schemeClr val="dk1"/>
              </a:buClr>
              <a:buSzPts val="1100"/>
              <a:buNone/>
            </a:pPr>
            <a:r>
              <a:rPr lang="en-US" dirty="0">
                <a:solidFill>
                  <a:schemeClr val="dk1"/>
                </a:solidFill>
              </a:rPr>
              <a:t>–</a:t>
            </a:r>
            <a:r>
              <a:rPr lang="en-US" dirty="0">
                <a:solidFill>
                  <a:srgbClr val="002060"/>
                </a:solidFill>
              </a:rPr>
              <a:t>Gap Analysis</a:t>
            </a:r>
          </a:p>
          <a:p>
            <a:endParaRPr lang="en-US" dirty="0"/>
          </a:p>
        </p:txBody>
      </p:sp>
    </p:spTree>
    <p:extLst>
      <p:ext uri="{BB962C8B-B14F-4D97-AF65-F5344CB8AC3E}">
        <p14:creationId xmlns:p14="http://schemas.microsoft.com/office/powerpoint/2010/main" val="2025028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a:t>
            </a:r>
            <a:endParaRPr lang="en-US" dirty="0"/>
          </a:p>
        </p:txBody>
      </p:sp>
      <p:sp>
        <p:nvSpPr>
          <p:cNvPr id="3" name="Content Placeholder 2"/>
          <p:cNvSpPr>
            <a:spLocks noGrp="1"/>
          </p:cNvSpPr>
          <p:nvPr>
            <p:ph idx="1"/>
          </p:nvPr>
        </p:nvSpPr>
        <p:spPr/>
        <p:txBody>
          <a:bodyPr/>
          <a:lstStyle/>
          <a:p>
            <a:pPr marL="0" lvl="0" indent="0">
              <a:spcBef>
                <a:spcPts val="700"/>
              </a:spcBef>
              <a:buClr>
                <a:schemeClr val="dk1"/>
              </a:buClr>
              <a:buSzPts val="1100"/>
              <a:buNone/>
            </a:pPr>
            <a:r>
              <a:rPr lang="en-US" dirty="0">
                <a:solidFill>
                  <a:schemeClr val="dk1"/>
                </a:solidFill>
              </a:rPr>
              <a:t>–</a:t>
            </a:r>
            <a:r>
              <a:rPr lang="en-US" dirty="0">
                <a:solidFill>
                  <a:srgbClr val="002060"/>
                </a:solidFill>
              </a:rPr>
              <a:t>Mandatory/ Voluntary reporting measures</a:t>
            </a:r>
          </a:p>
          <a:p>
            <a:pPr marL="0" lvl="0" indent="0">
              <a:spcBef>
                <a:spcPts val="700"/>
              </a:spcBef>
              <a:buClr>
                <a:schemeClr val="dk1"/>
              </a:buClr>
              <a:buSzPts val="1100"/>
              <a:buNone/>
            </a:pPr>
            <a:r>
              <a:rPr lang="en-US" dirty="0">
                <a:solidFill>
                  <a:schemeClr val="dk1"/>
                </a:solidFill>
              </a:rPr>
              <a:t>–</a:t>
            </a:r>
            <a:r>
              <a:rPr lang="en-US" dirty="0">
                <a:solidFill>
                  <a:srgbClr val="002060"/>
                </a:solidFill>
              </a:rPr>
              <a:t>Patient experience measures</a:t>
            </a:r>
          </a:p>
          <a:p>
            <a:pPr marL="0" lvl="0" indent="0">
              <a:spcBef>
                <a:spcPts val="700"/>
              </a:spcBef>
              <a:buClr>
                <a:schemeClr val="dk1"/>
              </a:buClr>
              <a:buSzPts val="1100"/>
              <a:buNone/>
            </a:pPr>
            <a:r>
              <a:rPr lang="en-US" dirty="0">
                <a:solidFill>
                  <a:schemeClr val="dk1"/>
                </a:solidFill>
              </a:rPr>
              <a:t>–</a:t>
            </a:r>
            <a:r>
              <a:rPr lang="en-US" dirty="0">
                <a:solidFill>
                  <a:srgbClr val="002060"/>
                </a:solidFill>
              </a:rPr>
              <a:t>Infection Prevention</a:t>
            </a:r>
          </a:p>
          <a:p>
            <a:pPr marL="0" lvl="0" indent="0">
              <a:spcBef>
                <a:spcPts val="700"/>
              </a:spcBef>
              <a:buClr>
                <a:schemeClr val="dk1"/>
              </a:buClr>
              <a:buSzPts val="1100"/>
              <a:buNone/>
            </a:pPr>
            <a:r>
              <a:rPr lang="en-US" dirty="0">
                <a:solidFill>
                  <a:schemeClr val="dk1"/>
                </a:solidFill>
              </a:rPr>
              <a:t>–</a:t>
            </a:r>
            <a:r>
              <a:rPr lang="en-US" dirty="0">
                <a:solidFill>
                  <a:srgbClr val="002060"/>
                </a:solidFill>
              </a:rPr>
              <a:t>Safety and Risk</a:t>
            </a:r>
          </a:p>
          <a:p>
            <a:pPr marL="0" lvl="0" indent="0">
              <a:spcBef>
                <a:spcPts val="700"/>
              </a:spcBef>
              <a:buClr>
                <a:schemeClr val="dk1"/>
              </a:buClr>
              <a:buSzPts val="1100"/>
              <a:buNone/>
            </a:pPr>
            <a:r>
              <a:rPr lang="en-US" dirty="0">
                <a:solidFill>
                  <a:schemeClr val="dk1"/>
                </a:solidFill>
              </a:rPr>
              <a:t>–</a:t>
            </a:r>
            <a:r>
              <a:rPr lang="en-US" dirty="0">
                <a:solidFill>
                  <a:srgbClr val="002060"/>
                </a:solidFill>
              </a:rPr>
              <a:t>Patient complaints/ comments</a:t>
            </a:r>
          </a:p>
          <a:p>
            <a:pPr marL="0" lvl="0" indent="0">
              <a:spcBef>
                <a:spcPts val="700"/>
              </a:spcBef>
              <a:buClr>
                <a:schemeClr val="dk1"/>
              </a:buClr>
              <a:buSzPts val="1100"/>
              <a:buNone/>
            </a:pPr>
            <a:r>
              <a:rPr lang="en-US" dirty="0">
                <a:solidFill>
                  <a:schemeClr val="dk1"/>
                </a:solidFill>
              </a:rPr>
              <a:t>–</a:t>
            </a:r>
            <a:r>
              <a:rPr lang="en-US" dirty="0">
                <a:solidFill>
                  <a:srgbClr val="002060"/>
                </a:solidFill>
              </a:rPr>
              <a:t>Staff feedback</a:t>
            </a:r>
          </a:p>
          <a:p>
            <a:pPr marL="0" lvl="0" indent="0">
              <a:spcBef>
                <a:spcPts val="700"/>
              </a:spcBef>
              <a:buClr>
                <a:schemeClr val="dk1"/>
              </a:buClr>
              <a:buSzPts val="1100"/>
              <a:buNone/>
            </a:pPr>
            <a:r>
              <a:rPr lang="en-US" dirty="0">
                <a:solidFill>
                  <a:schemeClr val="dk1"/>
                </a:solidFill>
              </a:rPr>
              <a:t>–</a:t>
            </a:r>
            <a:r>
              <a:rPr lang="en-US" dirty="0">
                <a:solidFill>
                  <a:srgbClr val="002060"/>
                </a:solidFill>
              </a:rPr>
              <a:t>Other...</a:t>
            </a:r>
          </a:p>
          <a:p>
            <a:endParaRPr lang="en-US" dirty="0"/>
          </a:p>
        </p:txBody>
      </p:sp>
    </p:spTree>
    <p:extLst>
      <p:ext uri="{BB962C8B-B14F-4D97-AF65-F5344CB8AC3E}">
        <p14:creationId xmlns:p14="http://schemas.microsoft.com/office/powerpoint/2010/main" val="5466064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QA/QI/PI</a:t>
            </a:r>
            <a:endParaRPr lang="en-US" dirty="0"/>
          </a:p>
        </p:txBody>
      </p:sp>
      <p:sp>
        <p:nvSpPr>
          <p:cNvPr id="3" name="Content Placeholder 2"/>
          <p:cNvSpPr>
            <a:spLocks noGrp="1"/>
          </p:cNvSpPr>
          <p:nvPr>
            <p:ph idx="1"/>
          </p:nvPr>
        </p:nvSpPr>
        <p:spPr/>
        <p:txBody>
          <a:bodyPr/>
          <a:lstStyle/>
          <a:p>
            <a:pPr marL="0" lvl="0" indent="0">
              <a:spcBef>
                <a:spcPts val="800"/>
              </a:spcBef>
              <a:buClr>
                <a:schemeClr val="dk1"/>
              </a:buClr>
              <a:buSzPts val="1100"/>
              <a:buNone/>
            </a:pPr>
            <a:r>
              <a:rPr lang="en-US" sz="3600" dirty="0">
                <a:solidFill>
                  <a:srgbClr val="002060"/>
                </a:solidFill>
              </a:rPr>
              <a:t>Goals</a:t>
            </a:r>
          </a:p>
          <a:p>
            <a:pPr marL="0" lvl="0" indent="0">
              <a:spcBef>
                <a:spcPts val="700"/>
              </a:spcBef>
              <a:buClr>
                <a:schemeClr val="dk1"/>
              </a:buClr>
              <a:buSzPts val="1100"/>
              <a:buNone/>
            </a:pPr>
            <a:r>
              <a:rPr lang="en-US" dirty="0">
                <a:solidFill>
                  <a:schemeClr val="dk1"/>
                </a:solidFill>
              </a:rPr>
              <a:t>–</a:t>
            </a:r>
            <a:r>
              <a:rPr lang="en-US" dirty="0">
                <a:solidFill>
                  <a:srgbClr val="002060"/>
                </a:solidFill>
              </a:rPr>
              <a:t>Specific</a:t>
            </a:r>
          </a:p>
          <a:p>
            <a:pPr marL="0" lvl="0" indent="0">
              <a:spcBef>
                <a:spcPts val="700"/>
              </a:spcBef>
              <a:buClr>
                <a:schemeClr val="dk1"/>
              </a:buClr>
              <a:buSzPts val="1100"/>
              <a:buNone/>
            </a:pPr>
            <a:r>
              <a:rPr lang="en-US" dirty="0">
                <a:solidFill>
                  <a:schemeClr val="dk1"/>
                </a:solidFill>
              </a:rPr>
              <a:t>–</a:t>
            </a:r>
            <a:r>
              <a:rPr lang="en-US" dirty="0">
                <a:solidFill>
                  <a:srgbClr val="002060"/>
                </a:solidFill>
              </a:rPr>
              <a:t>Meaningful/connects to purpose</a:t>
            </a:r>
          </a:p>
          <a:p>
            <a:pPr marL="0" lvl="0" indent="0">
              <a:spcBef>
                <a:spcPts val="700"/>
              </a:spcBef>
              <a:buClr>
                <a:schemeClr val="dk1"/>
              </a:buClr>
              <a:buSzPts val="1100"/>
              <a:buNone/>
            </a:pPr>
            <a:r>
              <a:rPr lang="en-US" dirty="0">
                <a:solidFill>
                  <a:schemeClr val="dk1"/>
                </a:solidFill>
              </a:rPr>
              <a:t>–</a:t>
            </a:r>
            <a:r>
              <a:rPr lang="en-US" dirty="0">
                <a:solidFill>
                  <a:srgbClr val="002060"/>
                </a:solidFill>
              </a:rPr>
              <a:t>Measureable</a:t>
            </a:r>
          </a:p>
          <a:p>
            <a:pPr marL="0" lvl="0" indent="0">
              <a:spcBef>
                <a:spcPts val="700"/>
              </a:spcBef>
              <a:buClr>
                <a:schemeClr val="dk1"/>
              </a:buClr>
              <a:buSzPts val="1100"/>
              <a:buNone/>
            </a:pPr>
            <a:r>
              <a:rPr lang="en-US" dirty="0">
                <a:solidFill>
                  <a:schemeClr val="dk1"/>
                </a:solidFill>
              </a:rPr>
              <a:t>–</a:t>
            </a:r>
            <a:r>
              <a:rPr lang="en-US" dirty="0">
                <a:solidFill>
                  <a:srgbClr val="002060"/>
                </a:solidFill>
              </a:rPr>
              <a:t>Realistic/Attainable</a:t>
            </a:r>
          </a:p>
          <a:p>
            <a:pPr marL="0" lvl="0" indent="0">
              <a:spcBef>
                <a:spcPts val="700"/>
              </a:spcBef>
              <a:buClr>
                <a:schemeClr val="dk1"/>
              </a:buClr>
              <a:buSzPts val="1100"/>
              <a:buNone/>
            </a:pPr>
            <a:r>
              <a:rPr lang="en-US" dirty="0">
                <a:solidFill>
                  <a:schemeClr val="dk1"/>
                </a:solidFill>
              </a:rPr>
              <a:t>–</a:t>
            </a:r>
            <a:r>
              <a:rPr lang="en-US" dirty="0">
                <a:solidFill>
                  <a:srgbClr val="002060"/>
                </a:solidFill>
              </a:rPr>
              <a:t>Set time- frame</a:t>
            </a:r>
            <a:endParaRPr lang="en-US" dirty="0">
              <a:solidFill>
                <a:srgbClr val="002060"/>
              </a:solidFill>
            </a:endParaRPr>
          </a:p>
        </p:txBody>
      </p:sp>
    </p:spTree>
    <p:extLst>
      <p:ext uri="{BB962C8B-B14F-4D97-AF65-F5344CB8AC3E}">
        <p14:creationId xmlns:p14="http://schemas.microsoft.com/office/powerpoint/2010/main" val="23921382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Examples</a:t>
            </a:r>
            <a:endParaRPr lang="en-US" dirty="0"/>
          </a:p>
        </p:txBody>
      </p:sp>
      <p:sp>
        <p:nvSpPr>
          <p:cNvPr id="3" name="Content Placeholder 2"/>
          <p:cNvSpPr>
            <a:spLocks noGrp="1"/>
          </p:cNvSpPr>
          <p:nvPr>
            <p:ph idx="1"/>
          </p:nvPr>
        </p:nvSpPr>
        <p:spPr/>
        <p:txBody>
          <a:bodyPr/>
          <a:lstStyle/>
          <a:p>
            <a:pPr marL="0" lvl="0" indent="0">
              <a:spcBef>
                <a:spcPts val="700"/>
              </a:spcBef>
              <a:buClr>
                <a:schemeClr val="dk1"/>
              </a:buClr>
              <a:buSzPts val="1100"/>
              <a:buNone/>
            </a:pPr>
            <a:r>
              <a:rPr lang="en-US" sz="3600" dirty="0">
                <a:solidFill>
                  <a:schemeClr val="dk1"/>
                </a:solidFill>
              </a:rPr>
              <a:t>–</a:t>
            </a:r>
            <a:r>
              <a:rPr lang="en-US" dirty="0">
                <a:solidFill>
                  <a:srgbClr val="002060"/>
                </a:solidFill>
              </a:rPr>
              <a:t>Generator testing will be competed weekly 100% of the time.</a:t>
            </a:r>
          </a:p>
          <a:p>
            <a:pPr marL="0" lvl="0" indent="0">
              <a:spcBef>
                <a:spcPts val="700"/>
              </a:spcBef>
              <a:buNone/>
            </a:pPr>
            <a:r>
              <a:rPr lang="en-US" dirty="0">
                <a:solidFill>
                  <a:schemeClr val="dk1"/>
                </a:solidFill>
              </a:rPr>
              <a:t>–</a:t>
            </a:r>
            <a:r>
              <a:rPr lang="en-US" dirty="0">
                <a:solidFill>
                  <a:srgbClr val="002060"/>
                </a:solidFill>
              </a:rPr>
              <a:t> Don’t reinvent the wheel-what are you currently monitoring</a:t>
            </a:r>
          </a:p>
          <a:p>
            <a:pPr marL="457200" lvl="0" indent="-381000">
              <a:spcBef>
                <a:spcPts val="700"/>
              </a:spcBef>
              <a:buClr>
                <a:srgbClr val="002060"/>
              </a:buClr>
              <a:buSzPts val="2400"/>
              <a:buChar char="-"/>
            </a:pPr>
            <a:r>
              <a:rPr lang="en-US" dirty="0">
                <a:solidFill>
                  <a:srgbClr val="002060"/>
                </a:solidFill>
              </a:rPr>
              <a:t>Is it measurable?  Attainable?</a:t>
            </a:r>
          </a:p>
          <a:p>
            <a:endParaRPr lang="en-US" dirty="0"/>
          </a:p>
        </p:txBody>
      </p:sp>
    </p:spTree>
    <p:extLst>
      <p:ext uri="{BB962C8B-B14F-4D97-AF65-F5344CB8AC3E}">
        <p14:creationId xmlns:p14="http://schemas.microsoft.com/office/powerpoint/2010/main" val="2618999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Quality Responsibility	</a:t>
            </a:r>
            <a:endParaRPr lang="en-US" dirty="0"/>
          </a:p>
        </p:txBody>
      </p:sp>
      <p:sp>
        <p:nvSpPr>
          <p:cNvPr id="5" name="Content Placeholder 4"/>
          <p:cNvSpPr>
            <a:spLocks noGrp="1"/>
          </p:cNvSpPr>
          <p:nvPr>
            <p:ph idx="1"/>
          </p:nvPr>
        </p:nvSpPr>
        <p:spPr/>
        <p:txBody>
          <a:bodyPr/>
          <a:lstStyle/>
          <a:p>
            <a:r>
              <a:rPr lang="en-US" dirty="0" smtClean="0"/>
              <a:t>Key stakeholders</a:t>
            </a:r>
          </a:p>
          <a:p>
            <a:pPr lvl="1"/>
            <a:r>
              <a:rPr lang="en-US" dirty="0" smtClean="0"/>
              <a:t>Governing Boards</a:t>
            </a:r>
            <a:endParaRPr lang="en-US" dirty="0"/>
          </a:p>
          <a:p>
            <a:pPr lvl="1"/>
            <a:r>
              <a:rPr lang="en-US" dirty="0" smtClean="0"/>
              <a:t>Leadership</a:t>
            </a:r>
          </a:p>
          <a:p>
            <a:pPr lvl="1"/>
            <a:r>
              <a:rPr lang="en-US" dirty="0" smtClean="0"/>
              <a:t>Supervisors/Managers</a:t>
            </a:r>
          </a:p>
          <a:p>
            <a:pPr lvl="1"/>
            <a:r>
              <a:rPr lang="en-US" dirty="0" smtClean="0"/>
              <a:t>Frontline staff</a:t>
            </a:r>
          </a:p>
          <a:p>
            <a:pPr lvl="1"/>
            <a:r>
              <a:rPr lang="en-US" dirty="0" smtClean="0"/>
              <a:t>Quality leaders</a:t>
            </a:r>
          </a:p>
        </p:txBody>
      </p:sp>
    </p:spTree>
    <p:extLst>
      <p:ext uri="{BB962C8B-B14F-4D97-AF65-F5344CB8AC3E}">
        <p14:creationId xmlns:p14="http://schemas.microsoft.com/office/powerpoint/2010/main" val="21261775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473148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Quality Principles</a:t>
            </a:r>
            <a:endParaRPr lang="en-US" dirty="0"/>
          </a:p>
        </p:txBody>
      </p:sp>
      <p:sp>
        <p:nvSpPr>
          <p:cNvPr id="3" name="Content Placeholder 2"/>
          <p:cNvSpPr>
            <a:spLocks noGrp="1"/>
          </p:cNvSpPr>
          <p:nvPr>
            <p:ph idx="1"/>
          </p:nvPr>
        </p:nvSpPr>
        <p:spPr>
          <a:xfrm>
            <a:off x="457200" y="1289539"/>
            <a:ext cx="8229600" cy="4273062"/>
          </a:xfrm>
        </p:spPr>
        <p:txBody>
          <a:bodyPr>
            <a:normAutofit fontScale="92500" lnSpcReduction="10000"/>
          </a:bodyPr>
          <a:lstStyle/>
          <a:p>
            <a:r>
              <a:rPr lang="en-US" dirty="0" smtClean="0"/>
              <a:t>Customer </a:t>
            </a:r>
            <a:r>
              <a:rPr lang="en-US" dirty="0"/>
              <a:t>focus.</a:t>
            </a:r>
          </a:p>
          <a:p>
            <a:r>
              <a:rPr lang="en-US" dirty="0" smtClean="0"/>
              <a:t>Leadership</a:t>
            </a:r>
            <a:r>
              <a:rPr lang="en-US" dirty="0"/>
              <a:t>.</a:t>
            </a:r>
          </a:p>
          <a:p>
            <a:r>
              <a:rPr lang="en-US" dirty="0" smtClean="0"/>
              <a:t>People </a:t>
            </a:r>
            <a:r>
              <a:rPr lang="en-US" dirty="0"/>
              <a:t>involvement.</a:t>
            </a:r>
          </a:p>
          <a:p>
            <a:r>
              <a:rPr lang="en-US" b="1" dirty="0" smtClean="0"/>
              <a:t>Process </a:t>
            </a:r>
            <a:r>
              <a:rPr lang="en-US" b="1" dirty="0"/>
              <a:t>approach</a:t>
            </a:r>
            <a:r>
              <a:rPr lang="en-US" dirty="0"/>
              <a:t>.</a:t>
            </a:r>
          </a:p>
          <a:p>
            <a:r>
              <a:rPr lang="en-US" dirty="0" smtClean="0"/>
              <a:t>Systematic </a:t>
            </a:r>
            <a:r>
              <a:rPr lang="en-US" dirty="0"/>
              <a:t>approach to </a:t>
            </a:r>
            <a:r>
              <a:rPr lang="en-US" b="1" dirty="0"/>
              <a:t>management</a:t>
            </a:r>
            <a:r>
              <a:rPr lang="en-US" dirty="0"/>
              <a:t>.</a:t>
            </a:r>
          </a:p>
          <a:p>
            <a:r>
              <a:rPr lang="en-US" dirty="0" smtClean="0"/>
              <a:t>Continual</a:t>
            </a:r>
            <a:r>
              <a:rPr lang="en-US" dirty="0"/>
              <a:t> </a:t>
            </a:r>
            <a:r>
              <a:rPr lang="en-US" b="1" dirty="0" smtClean="0"/>
              <a:t>improvement</a:t>
            </a:r>
            <a:endParaRPr lang="en-US" dirty="0"/>
          </a:p>
          <a:p>
            <a:r>
              <a:rPr lang="en-US" dirty="0" smtClean="0"/>
              <a:t>Factual </a:t>
            </a:r>
            <a:r>
              <a:rPr lang="en-US" dirty="0"/>
              <a:t>Approach to Decision Making.</a:t>
            </a:r>
          </a:p>
          <a:p>
            <a:r>
              <a:rPr lang="en-US" dirty="0" smtClean="0"/>
              <a:t>Mutually </a:t>
            </a:r>
            <a:r>
              <a:rPr lang="en-US" dirty="0"/>
              <a:t>Beneficial Supplier Relations.</a:t>
            </a:r>
          </a:p>
          <a:p>
            <a:endParaRPr lang="en-US" dirty="0"/>
          </a:p>
        </p:txBody>
      </p:sp>
    </p:spTree>
    <p:extLst>
      <p:ext uri="{BB962C8B-B14F-4D97-AF65-F5344CB8AC3E}">
        <p14:creationId xmlns:p14="http://schemas.microsoft.com/office/powerpoint/2010/main" val="4226498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Focus</a:t>
            </a:r>
            <a:endParaRPr lang="en-US" dirty="0"/>
          </a:p>
        </p:txBody>
      </p:sp>
      <p:sp>
        <p:nvSpPr>
          <p:cNvPr id="3" name="Content Placeholder 2"/>
          <p:cNvSpPr>
            <a:spLocks noGrp="1"/>
          </p:cNvSpPr>
          <p:nvPr>
            <p:ph idx="1"/>
          </p:nvPr>
        </p:nvSpPr>
        <p:spPr/>
        <p:txBody>
          <a:bodyPr/>
          <a:lstStyle/>
          <a:p>
            <a:r>
              <a:rPr lang="en-US" dirty="0"/>
              <a:t>When you understand what your customer wants or needs, you have a better chance of figuring out how to get the right materials, people, and processes in place to meet and exceed their expectations.</a:t>
            </a:r>
            <a:endParaRPr lang="en-US" dirty="0"/>
          </a:p>
        </p:txBody>
      </p:sp>
    </p:spTree>
    <p:extLst>
      <p:ext uri="{BB962C8B-B14F-4D97-AF65-F5344CB8AC3E}">
        <p14:creationId xmlns:p14="http://schemas.microsoft.com/office/powerpoint/2010/main" val="285183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Employee Commitment</a:t>
            </a:r>
            <a:endParaRPr lang="en-US" dirty="0"/>
          </a:p>
        </p:txBody>
      </p:sp>
      <p:sp>
        <p:nvSpPr>
          <p:cNvPr id="3" name="Content Placeholder 2"/>
          <p:cNvSpPr>
            <a:spLocks noGrp="1"/>
          </p:cNvSpPr>
          <p:nvPr>
            <p:ph idx="1"/>
          </p:nvPr>
        </p:nvSpPr>
        <p:spPr/>
        <p:txBody>
          <a:bodyPr/>
          <a:lstStyle/>
          <a:p>
            <a:r>
              <a:rPr lang="en-US" dirty="0"/>
              <a:t> </a:t>
            </a:r>
            <a:r>
              <a:rPr lang="en-US" dirty="0" smtClean="0"/>
              <a:t>Employees need </a:t>
            </a:r>
            <a:r>
              <a:rPr lang="en-US" dirty="0"/>
              <a:t>to understand the vision and goals that have been communicated</a:t>
            </a:r>
            <a:r>
              <a:rPr lang="en-US" dirty="0" smtClean="0"/>
              <a:t>.</a:t>
            </a:r>
          </a:p>
          <a:p>
            <a:r>
              <a:rPr lang="en-US" dirty="0"/>
              <a:t>They must be sufficiently trained and given the proper resources to complete tasks in order to be committed to reaching goals on time.</a:t>
            </a:r>
            <a:endParaRPr lang="en-US" dirty="0"/>
          </a:p>
        </p:txBody>
      </p:sp>
    </p:spTree>
    <p:extLst>
      <p:ext uri="{BB962C8B-B14F-4D97-AF65-F5344CB8AC3E}">
        <p14:creationId xmlns:p14="http://schemas.microsoft.com/office/powerpoint/2010/main" val="3100282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System</a:t>
            </a:r>
            <a:endParaRPr lang="en-US" dirty="0"/>
          </a:p>
        </p:txBody>
      </p:sp>
      <p:sp>
        <p:nvSpPr>
          <p:cNvPr id="3" name="Content Placeholder 2"/>
          <p:cNvSpPr>
            <a:spLocks noGrp="1"/>
          </p:cNvSpPr>
          <p:nvPr>
            <p:ph idx="1"/>
          </p:nvPr>
        </p:nvSpPr>
        <p:spPr/>
        <p:txBody>
          <a:bodyPr/>
          <a:lstStyle/>
          <a:p>
            <a:r>
              <a:rPr lang="en-US" dirty="0"/>
              <a:t>In an integrated system, everybody in every department should have a thorough understanding of policies, standards, objectives, and processes.</a:t>
            </a:r>
            <a:endParaRPr lang="en-US" dirty="0"/>
          </a:p>
        </p:txBody>
      </p:sp>
    </p:spTree>
    <p:extLst>
      <p:ext uri="{BB962C8B-B14F-4D97-AF65-F5344CB8AC3E}">
        <p14:creationId xmlns:p14="http://schemas.microsoft.com/office/powerpoint/2010/main" val="208904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Approach</a:t>
            </a:r>
            <a:endParaRPr lang="en-US" dirty="0"/>
          </a:p>
        </p:txBody>
      </p:sp>
      <p:sp>
        <p:nvSpPr>
          <p:cNvPr id="3" name="Content Placeholder 2"/>
          <p:cNvSpPr>
            <a:spLocks noGrp="1"/>
          </p:cNvSpPr>
          <p:nvPr>
            <p:ph idx="1"/>
          </p:nvPr>
        </p:nvSpPr>
        <p:spPr/>
        <p:txBody>
          <a:bodyPr/>
          <a:lstStyle/>
          <a:p>
            <a:r>
              <a:rPr lang="en-US" dirty="0"/>
              <a:t>Adhering to processes is critical in </a:t>
            </a:r>
            <a:r>
              <a:rPr lang="en-US" dirty="0" smtClean="0"/>
              <a:t>quality. Processes </a:t>
            </a:r>
            <a:r>
              <a:rPr lang="en-US" dirty="0"/>
              <a:t>ensure that the proper steps are taken at the right time to ensure consistency and </a:t>
            </a:r>
            <a:r>
              <a:rPr lang="en-US" dirty="0" smtClean="0"/>
              <a:t>patient safety. </a:t>
            </a:r>
            <a:endParaRPr lang="en-US" dirty="0"/>
          </a:p>
        </p:txBody>
      </p:sp>
    </p:spTree>
    <p:extLst>
      <p:ext uri="{BB962C8B-B14F-4D97-AF65-F5344CB8AC3E}">
        <p14:creationId xmlns:p14="http://schemas.microsoft.com/office/powerpoint/2010/main" val="714178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and Systematic Approach</a:t>
            </a:r>
            <a:endParaRPr lang="en-US" dirty="0"/>
          </a:p>
        </p:txBody>
      </p:sp>
      <p:sp>
        <p:nvSpPr>
          <p:cNvPr id="3" name="Content Placeholder 2"/>
          <p:cNvSpPr>
            <a:spLocks noGrp="1"/>
          </p:cNvSpPr>
          <p:nvPr>
            <p:ph idx="1"/>
          </p:nvPr>
        </p:nvSpPr>
        <p:spPr/>
        <p:txBody>
          <a:bodyPr/>
          <a:lstStyle/>
          <a:p>
            <a:r>
              <a:rPr lang="en-US" dirty="0"/>
              <a:t>“Identifying, understanding and managing interrelated processes as a system contributes to the organization’s effectiveness and efficiency in achieving its objectives.”</a:t>
            </a:r>
            <a:endParaRPr lang="en-US" dirty="0"/>
          </a:p>
        </p:txBody>
      </p:sp>
    </p:spTree>
    <p:extLst>
      <p:ext uri="{BB962C8B-B14F-4D97-AF65-F5344CB8AC3E}">
        <p14:creationId xmlns:p14="http://schemas.microsoft.com/office/powerpoint/2010/main" val="3758547524"/>
      </p:ext>
    </p:extLst>
  </p:cSld>
  <p:clrMapOvr>
    <a:masterClrMapping/>
  </p:clrMapOvr>
</p:sld>
</file>

<file path=ppt/theme/theme1.xml><?xml version="1.0" encoding="utf-8"?>
<a:theme xmlns:a="http://schemas.openxmlformats.org/drawingml/2006/main" name="NHA PPT template- white NEW">
  <a:themeElements>
    <a:clrScheme name="Custom 12">
      <a:dk1>
        <a:srgbClr val="002060"/>
      </a:dk1>
      <a:lt1>
        <a:srgbClr val="FFFFFF"/>
      </a:lt1>
      <a:dk2>
        <a:srgbClr val="002060"/>
      </a:dk2>
      <a:lt2>
        <a:srgbClr val="002060"/>
      </a:lt2>
      <a:accent1>
        <a:srgbClr val="797B7E"/>
      </a:accent1>
      <a:accent2>
        <a:srgbClr val="F96A1B"/>
      </a:accent2>
      <a:accent3>
        <a:srgbClr val="F96A1B"/>
      </a:accent3>
      <a:accent4>
        <a:srgbClr val="002060"/>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NHA PPT template- white NEW</Template>
  <TotalTime>161</TotalTime>
  <Words>2634</Words>
  <Application>Microsoft Office PowerPoint</Application>
  <PresentationFormat>On-screen Show (4:3)</PresentationFormat>
  <Paragraphs>272</Paragraphs>
  <Slides>35</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Times New Roman</vt:lpstr>
      <vt:lpstr>Trebuchet MS</vt:lpstr>
      <vt:lpstr>NHA PPT template- white NEW</vt:lpstr>
      <vt:lpstr>PowerPoint Presentation</vt:lpstr>
      <vt:lpstr>What is Quality? </vt:lpstr>
      <vt:lpstr>Quality</vt:lpstr>
      <vt:lpstr>Quality Principles</vt:lpstr>
      <vt:lpstr>Customer Focus</vt:lpstr>
      <vt:lpstr>Total Employee Commitment</vt:lpstr>
      <vt:lpstr>Integrated System</vt:lpstr>
      <vt:lpstr>Process Approach</vt:lpstr>
      <vt:lpstr>Strategic and Systematic Approach</vt:lpstr>
      <vt:lpstr>Continual Improvement </vt:lpstr>
      <vt:lpstr>The ‘WHY’?</vt:lpstr>
      <vt:lpstr>Responding to Change</vt:lpstr>
      <vt:lpstr>The ‘HAVE TO’</vt:lpstr>
      <vt:lpstr>CMS Hospital COP Manual</vt:lpstr>
      <vt:lpstr>CMS COP or State Operations Manual</vt:lpstr>
      <vt:lpstr>New Quality Tag Numbers</vt:lpstr>
      <vt:lpstr>C1300-1325 QAPI Program Tags</vt:lpstr>
      <vt:lpstr>Defining Quality in Your Organization</vt:lpstr>
      <vt:lpstr>Improvement Processes</vt:lpstr>
      <vt:lpstr>Improvement Processes</vt:lpstr>
      <vt:lpstr>QA vs QI</vt:lpstr>
      <vt:lpstr>QA </vt:lpstr>
      <vt:lpstr>QA </vt:lpstr>
      <vt:lpstr>QI</vt:lpstr>
      <vt:lpstr>Quality Improvement</vt:lpstr>
      <vt:lpstr>QI/PI</vt:lpstr>
      <vt:lpstr>The PI Process</vt:lpstr>
      <vt:lpstr>Clinical Examples of QI </vt:lpstr>
      <vt:lpstr>Example QA/QI/PI</vt:lpstr>
      <vt:lpstr>Quality Priorities</vt:lpstr>
      <vt:lpstr>Priorities</vt:lpstr>
      <vt:lpstr>Goals for QA/QI/PI</vt:lpstr>
      <vt:lpstr>Goal Examples</vt:lpstr>
      <vt:lpstr>Quality Responsibility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Larson</dc:creator>
  <cp:lastModifiedBy>Clement, Nikki</cp:lastModifiedBy>
  <cp:revision>22</cp:revision>
  <dcterms:created xsi:type="dcterms:W3CDTF">2013-01-22T21:49:12Z</dcterms:created>
  <dcterms:modified xsi:type="dcterms:W3CDTF">2021-04-28T22:06:15Z</dcterms:modified>
</cp:coreProperties>
</file>