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71" r:id="rId5"/>
    <p:sldId id="257" r:id="rId6"/>
    <p:sldId id="272" r:id="rId7"/>
    <p:sldId id="259" r:id="rId8"/>
    <p:sldId id="280" r:id="rId9"/>
    <p:sldId id="270" r:id="rId10"/>
    <p:sldId id="281" r:id="rId11"/>
    <p:sldId id="264" r:id="rId12"/>
    <p:sldId id="262" r:id="rId13"/>
    <p:sldId id="267" r:id="rId14"/>
    <p:sldId id="256" r:id="rId15"/>
    <p:sldId id="263" r:id="rId16"/>
    <p:sldId id="288" r:id="rId17"/>
    <p:sldId id="265" r:id="rId18"/>
    <p:sldId id="293" r:id="rId19"/>
    <p:sldId id="294" r:id="rId20"/>
    <p:sldId id="29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41F39-3E7C-40CB-BADE-38ECD8D9D56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2EB23E9-995F-4B1F-8699-70FB736DE335}">
      <dgm:prSet phldrT="[Text]"/>
      <dgm:spPr/>
      <dgm:t>
        <a:bodyPr/>
        <a:lstStyle/>
        <a:p>
          <a:r>
            <a:rPr lang="en-US" b="1" dirty="0">
              <a:latin typeface="+mn-lt"/>
              <a:cs typeface="Arial" panose="020B0604020202020204" pitchFamily="34" charset="0"/>
            </a:rPr>
            <a:t>Age-Friendly Health System</a:t>
          </a:r>
        </a:p>
      </dgm:t>
    </dgm:pt>
    <dgm:pt modelId="{9C3DEC71-9ED4-4BDE-B586-789A0DC9D59A}" type="parTrans" cxnId="{3CB697D7-85DF-47AF-8C50-2476A7E57EBA}">
      <dgm:prSet/>
      <dgm:spPr/>
      <dgm:t>
        <a:bodyPr/>
        <a:lstStyle/>
        <a:p>
          <a:endParaRPr lang="en-US">
            <a:latin typeface="Arial" panose="020B0604020202020204" pitchFamily="34" charset="0"/>
            <a:cs typeface="Arial" panose="020B0604020202020204" pitchFamily="34" charset="0"/>
          </a:endParaRPr>
        </a:p>
      </dgm:t>
    </dgm:pt>
    <dgm:pt modelId="{97181CAC-F7E3-45ED-963D-8751555F5465}" type="sibTrans" cxnId="{3CB697D7-85DF-47AF-8C50-2476A7E57EBA}">
      <dgm:prSet/>
      <dgm:spPr/>
      <dgm:t>
        <a:bodyPr/>
        <a:lstStyle/>
        <a:p>
          <a:endParaRPr lang="en-US">
            <a:latin typeface="Arial" panose="020B0604020202020204" pitchFamily="34" charset="0"/>
            <a:cs typeface="Arial" panose="020B0604020202020204" pitchFamily="34" charset="0"/>
          </a:endParaRPr>
        </a:p>
      </dgm:t>
    </dgm:pt>
    <dgm:pt modelId="{1447020C-5221-4B34-B89A-B9D5716AA9F2}">
      <dgm:prSet phldrT="[Text]"/>
      <dgm:spPr/>
      <dgm:t>
        <a:bodyPr/>
        <a:lstStyle/>
        <a:p>
          <a:pPr>
            <a:buFont typeface="Arial" panose="020B0604020202020204" pitchFamily="34" charset="0"/>
            <a:buChar char="•"/>
          </a:pPr>
          <a:r>
            <a:rPr lang="en-US" dirty="0">
              <a:latin typeface="+mn-lt"/>
              <a:cs typeface="Arial" panose="020B0604020202020204" pitchFamily="34" charset="0"/>
            </a:rPr>
            <a:t>Consists of hospitals, nursing homes, primary care clinics</a:t>
          </a:r>
        </a:p>
      </dgm:t>
    </dgm:pt>
    <dgm:pt modelId="{43454F51-86C4-402F-9DAC-6E221C5AE4FC}" type="parTrans" cxnId="{70E18B02-1DB4-4CC1-88CC-6CD9A901227C}">
      <dgm:prSet/>
      <dgm:spPr/>
      <dgm:t>
        <a:bodyPr/>
        <a:lstStyle/>
        <a:p>
          <a:endParaRPr lang="en-US">
            <a:latin typeface="Arial" panose="020B0604020202020204" pitchFamily="34" charset="0"/>
            <a:cs typeface="Arial" panose="020B0604020202020204" pitchFamily="34" charset="0"/>
          </a:endParaRPr>
        </a:p>
      </dgm:t>
    </dgm:pt>
    <dgm:pt modelId="{04A48608-CA63-4CFC-8A83-C361C134899A}" type="sibTrans" cxnId="{70E18B02-1DB4-4CC1-88CC-6CD9A901227C}">
      <dgm:prSet/>
      <dgm:spPr/>
      <dgm:t>
        <a:bodyPr/>
        <a:lstStyle/>
        <a:p>
          <a:endParaRPr lang="en-US">
            <a:latin typeface="Arial" panose="020B0604020202020204" pitchFamily="34" charset="0"/>
            <a:cs typeface="Arial" panose="020B0604020202020204" pitchFamily="34" charset="0"/>
          </a:endParaRPr>
        </a:p>
      </dgm:t>
    </dgm:pt>
    <dgm:pt modelId="{A8D5F231-7316-4B15-BB7A-7004B412F34F}">
      <dgm:prSet phldrT="[Text]"/>
      <dgm:spPr/>
      <dgm:t>
        <a:bodyPr/>
        <a:lstStyle/>
        <a:p>
          <a:r>
            <a:rPr lang="en-US" b="1" dirty="0">
              <a:latin typeface="+mn-lt"/>
              <a:cs typeface="Arial" panose="020B0604020202020204" pitchFamily="34" charset="0"/>
            </a:rPr>
            <a:t>Age-Friendly Health Partners</a:t>
          </a:r>
        </a:p>
      </dgm:t>
    </dgm:pt>
    <dgm:pt modelId="{DBD983BA-C065-42D5-8652-12B7A70DE7B9}" type="parTrans" cxnId="{6AF703A2-B03A-41B2-A719-5EEF18C44C81}">
      <dgm:prSet/>
      <dgm:spPr/>
      <dgm:t>
        <a:bodyPr/>
        <a:lstStyle/>
        <a:p>
          <a:endParaRPr lang="en-US">
            <a:latin typeface="Arial" panose="020B0604020202020204" pitchFamily="34" charset="0"/>
            <a:cs typeface="Arial" panose="020B0604020202020204" pitchFamily="34" charset="0"/>
          </a:endParaRPr>
        </a:p>
      </dgm:t>
    </dgm:pt>
    <dgm:pt modelId="{EDF67487-D56D-4FF1-8757-4E2DB54541FB}" type="sibTrans" cxnId="{6AF703A2-B03A-41B2-A719-5EEF18C44C81}">
      <dgm:prSet/>
      <dgm:spPr/>
      <dgm:t>
        <a:bodyPr/>
        <a:lstStyle/>
        <a:p>
          <a:endParaRPr lang="en-US">
            <a:latin typeface="Arial" panose="020B0604020202020204" pitchFamily="34" charset="0"/>
            <a:cs typeface="Arial" panose="020B0604020202020204" pitchFamily="34" charset="0"/>
          </a:endParaRPr>
        </a:p>
      </dgm:t>
    </dgm:pt>
    <dgm:pt modelId="{DF0D1238-586D-4FC1-B515-F12B4209E5A7}">
      <dgm:prSet phldrT="[Text]"/>
      <dgm:spPr/>
      <dgm:t>
        <a:bodyPr/>
        <a:lstStyle/>
        <a:p>
          <a:pPr>
            <a:buFont typeface="Arial" panose="020B0604020202020204" pitchFamily="34" charset="0"/>
            <a:buChar char="•"/>
          </a:pPr>
          <a:r>
            <a:rPr lang="en-US" dirty="0">
              <a:latin typeface="+mn-lt"/>
              <a:cs typeface="Arial" panose="020B0604020202020204" pitchFamily="34" charset="0"/>
            </a:rPr>
            <a:t>Consists of dental offices, vision clinics, home health, etc. (any health provider not able to be AFHS) </a:t>
          </a:r>
        </a:p>
      </dgm:t>
    </dgm:pt>
    <dgm:pt modelId="{F53ED4F1-530E-459D-9B75-113CD9675310}" type="parTrans" cxnId="{F41CFA0B-DE17-471F-8B77-E9A15A2B918D}">
      <dgm:prSet/>
      <dgm:spPr/>
      <dgm:t>
        <a:bodyPr/>
        <a:lstStyle/>
        <a:p>
          <a:endParaRPr lang="en-US">
            <a:latin typeface="Arial" panose="020B0604020202020204" pitchFamily="34" charset="0"/>
            <a:cs typeface="Arial" panose="020B0604020202020204" pitchFamily="34" charset="0"/>
          </a:endParaRPr>
        </a:p>
      </dgm:t>
    </dgm:pt>
    <dgm:pt modelId="{473B1A55-7551-448A-BCF1-DD3AC0A32AA0}" type="sibTrans" cxnId="{F41CFA0B-DE17-471F-8B77-E9A15A2B918D}">
      <dgm:prSet/>
      <dgm:spPr/>
      <dgm:t>
        <a:bodyPr/>
        <a:lstStyle/>
        <a:p>
          <a:endParaRPr lang="en-US">
            <a:latin typeface="Arial" panose="020B0604020202020204" pitchFamily="34" charset="0"/>
            <a:cs typeface="Arial" panose="020B0604020202020204" pitchFamily="34" charset="0"/>
          </a:endParaRPr>
        </a:p>
      </dgm:t>
    </dgm:pt>
    <dgm:pt modelId="{7FE65975-814C-43E6-A024-3B49CC129FD6}">
      <dgm:prSet phldrT="[Text]"/>
      <dgm:spPr/>
      <dgm:t>
        <a:bodyPr/>
        <a:lstStyle/>
        <a:p>
          <a:r>
            <a:rPr lang="en-US" b="1" dirty="0">
              <a:latin typeface="+mn-lt"/>
              <a:cs typeface="Arial" panose="020B0604020202020204" pitchFamily="34" charset="0"/>
            </a:rPr>
            <a:t>Age-Friendly Community Partners</a:t>
          </a:r>
        </a:p>
      </dgm:t>
    </dgm:pt>
    <dgm:pt modelId="{342F2ED4-1762-45ED-8E5A-DFBAF33A9B0D}" type="parTrans" cxnId="{9FB99575-21CC-437B-B3B6-76D9D97399CE}">
      <dgm:prSet/>
      <dgm:spPr/>
      <dgm:t>
        <a:bodyPr/>
        <a:lstStyle/>
        <a:p>
          <a:endParaRPr lang="en-US">
            <a:latin typeface="Arial" panose="020B0604020202020204" pitchFamily="34" charset="0"/>
            <a:cs typeface="Arial" panose="020B0604020202020204" pitchFamily="34" charset="0"/>
          </a:endParaRPr>
        </a:p>
      </dgm:t>
    </dgm:pt>
    <dgm:pt modelId="{3F4AD570-87BB-4A17-902B-37ABF92437E6}" type="sibTrans" cxnId="{9FB99575-21CC-437B-B3B6-76D9D97399CE}">
      <dgm:prSet/>
      <dgm:spPr/>
      <dgm:t>
        <a:bodyPr/>
        <a:lstStyle/>
        <a:p>
          <a:endParaRPr lang="en-US">
            <a:latin typeface="Arial" panose="020B0604020202020204" pitchFamily="34" charset="0"/>
            <a:cs typeface="Arial" panose="020B0604020202020204" pitchFamily="34" charset="0"/>
          </a:endParaRPr>
        </a:p>
      </dgm:t>
    </dgm:pt>
    <dgm:pt modelId="{3EAA3B13-1C82-41C4-8870-6A2AC185F059}">
      <dgm:prSet phldrT="[Text]"/>
      <dgm:spPr/>
      <dgm:t>
        <a:bodyPr/>
        <a:lstStyle/>
        <a:p>
          <a:pPr>
            <a:buFont typeface="Arial" panose="020B0604020202020204" pitchFamily="34" charset="0"/>
            <a:buChar char="•"/>
          </a:pPr>
          <a:r>
            <a:rPr lang="en-US" dirty="0">
              <a:latin typeface="+mn-lt"/>
              <a:cs typeface="Arial" panose="020B0604020202020204" pitchFamily="34" charset="0"/>
            </a:rPr>
            <a:t>Consists of community businesses, programs, and groups</a:t>
          </a:r>
        </a:p>
      </dgm:t>
    </dgm:pt>
    <dgm:pt modelId="{BB8731A5-1867-4442-9F92-D08F055419CB}" type="parTrans" cxnId="{4B5E308F-F7FE-4EB6-9338-DBFF72E8C314}">
      <dgm:prSet/>
      <dgm:spPr/>
      <dgm:t>
        <a:bodyPr/>
        <a:lstStyle/>
        <a:p>
          <a:endParaRPr lang="en-US">
            <a:latin typeface="Arial" panose="020B0604020202020204" pitchFamily="34" charset="0"/>
            <a:cs typeface="Arial" panose="020B0604020202020204" pitchFamily="34" charset="0"/>
          </a:endParaRPr>
        </a:p>
      </dgm:t>
    </dgm:pt>
    <dgm:pt modelId="{877F7481-9E3E-4EB6-A358-8F4BACCF2CEC}" type="sibTrans" cxnId="{4B5E308F-F7FE-4EB6-9338-DBFF72E8C314}">
      <dgm:prSet/>
      <dgm:spPr/>
      <dgm:t>
        <a:bodyPr/>
        <a:lstStyle/>
        <a:p>
          <a:endParaRPr lang="en-US">
            <a:latin typeface="Arial" panose="020B0604020202020204" pitchFamily="34" charset="0"/>
            <a:cs typeface="Arial" panose="020B0604020202020204" pitchFamily="34" charset="0"/>
          </a:endParaRPr>
        </a:p>
      </dgm:t>
    </dgm:pt>
    <dgm:pt modelId="{B978BC6A-C9D6-4E2C-9E9A-403D981F8482}">
      <dgm:prSet/>
      <dgm:spPr/>
      <dgm:t>
        <a:bodyPr/>
        <a:lstStyle/>
        <a:p>
          <a:r>
            <a:rPr lang="en-US" dirty="0">
              <a:latin typeface="+mn-lt"/>
              <a:cs typeface="Arial" panose="020B0604020202020204" pitchFamily="34" charset="0"/>
            </a:rPr>
            <a:t>Implements 4M’s in the facility with hands on patient care</a:t>
          </a:r>
        </a:p>
      </dgm:t>
    </dgm:pt>
    <dgm:pt modelId="{1FB61C77-C1D8-43A3-9C70-93A73C77736C}" type="parTrans" cxnId="{5110EA55-A1B2-4313-A6E7-60556D7DE18A}">
      <dgm:prSet/>
      <dgm:spPr/>
      <dgm:t>
        <a:bodyPr/>
        <a:lstStyle/>
        <a:p>
          <a:endParaRPr lang="en-US">
            <a:latin typeface="Arial" panose="020B0604020202020204" pitchFamily="34" charset="0"/>
            <a:cs typeface="Arial" panose="020B0604020202020204" pitchFamily="34" charset="0"/>
          </a:endParaRPr>
        </a:p>
      </dgm:t>
    </dgm:pt>
    <dgm:pt modelId="{23490F3D-E090-4056-B475-3A68EDD2A4FF}" type="sibTrans" cxnId="{5110EA55-A1B2-4313-A6E7-60556D7DE18A}">
      <dgm:prSet/>
      <dgm:spPr/>
      <dgm:t>
        <a:bodyPr/>
        <a:lstStyle/>
        <a:p>
          <a:endParaRPr lang="en-US">
            <a:latin typeface="Arial" panose="020B0604020202020204" pitchFamily="34" charset="0"/>
            <a:cs typeface="Arial" panose="020B0604020202020204" pitchFamily="34" charset="0"/>
          </a:endParaRPr>
        </a:p>
      </dgm:t>
    </dgm:pt>
    <dgm:pt modelId="{CFA7C501-78CB-4F43-A5A0-2AB79293CAEE}">
      <dgm:prSet/>
      <dgm:spPr/>
      <dgm:t>
        <a:bodyPr/>
        <a:lstStyle/>
        <a:p>
          <a:r>
            <a:rPr lang="en-US" dirty="0">
              <a:latin typeface="+mn-lt"/>
              <a:cs typeface="Arial" panose="020B0604020202020204" pitchFamily="34" charset="0"/>
            </a:rPr>
            <a:t>Refers patients to needed resources within the community (community partners and health partners)</a:t>
          </a:r>
        </a:p>
      </dgm:t>
    </dgm:pt>
    <dgm:pt modelId="{393B6B1A-C905-4DE0-9D82-6A2572B1D97B}" type="parTrans" cxnId="{7124094F-9880-46E8-9989-25E0A8FBFF70}">
      <dgm:prSet/>
      <dgm:spPr/>
      <dgm:t>
        <a:bodyPr/>
        <a:lstStyle/>
        <a:p>
          <a:endParaRPr lang="en-US">
            <a:latin typeface="Arial" panose="020B0604020202020204" pitchFamily="34" charset="0"/>
            <a:cs typeface="Arial" panose="020B0604020202020204" pitchFamily="34" charset="0"/>
          </a:endParaRPr>
        </a:p>
      </dgm:t>
    </dgm:pt>
    <dgm:pt modelId="{10AB9551-5167-458F-BCE0-543DD3FB742B}" type="sibTrans" cxnId="{7124094F-9880-46E8-9989-25E0A8FBFF70}">
      <dgm:prSet/>
      <dgm:spPr/>
      <dgm:t>
        <a:bodyPr/>
        <a:lstStyle/>
        <a:p>
          <a:endParaRPr lang="en-US">
            <a:latin typeface="Arial" panose="020B0604020202020204" pitchFamily="34" charset="0"/>
            <a:cs typeface="Arial" panose="020B0604020202020204" pitchFamily="34" charset="0"/>
          </a:endParaRPr>
        </a:p>
      </dgm:t>
    </dgm:pt>
    <dgm:pt modelId="{70BB0A81-7A54-4293-9C2D-E454FA5B3C75}">
      <dgm:prSet/>
      <dgm:spPr/>
      <dgm:t>
        <a:bodyPr/>
        <a:lstStyle/>
        <a:p>
          <a:r>
            <a:rPr lang="en-US" dirty="0">
              <a:latin typeface="+mn-lt"/>
              <a:cs typeface="Arial" panose="020B0604020202020204" pitchFamily="34" charset="0"/>
            </a:rPr>
            <a:t>Using 4M’s and coordinating care, health systems can improve patient outcomes and reduce facility burden</a:t>
          </a:r>
        </a:p>
      </dgm:t>
    </dgm:pt>
    <dgm:pt modelId="{ACC5510D-8D99-49FA-B6C8-34CFE2542839}" type="parTrans" cxnId="{14D237F2-24F2-4DF8-80FD-1EC3A5566295}">
      <dgm:prSet/>
      <dgm:spPr/>
      <dgm:t>
        <a:bodyPr/>
        <a:lstStyle/>
        <a:p>
          <a:endParaRPr lang="en-US">
            <a:latin typeface="Arial" panose="020B0604020202020204" pitchFamily="34" charset="0"/>
            <a:cs typeface="Arial" panose="020B0604020202020204" pitchFamily="34" charset="0"/>
          </a:endParaRPr>
        </a:p>
      </dgm:t>
    </dgm:pt>
    <dgm:pt modelId="{27518AFD-C75F-466C-9F7D-02337D4ABE83}" type="sibTrans" cxnId="{14D237F2-24F2-4DF8-80FD-1EC3A5566295}">
      <dgm:prSet/>
      <dgm:spPr/>
      <dgm:t>
        <a:bodyPr/>
        <a:lstStyle/>
        <a:p>
          <a:endParaRPr lang="en-US">
            <a:latin typeface="Arial" panose="020B0604020202020204" pitchFamily="34" charset="0"/>
            <a:cs typeface="Arial" panose="020B0604020202020204" pitchFamily="34" charset="0"/>
          </a:endParaRPr>
        </a:p>
      </dgm:t>
    </dgm:pt>
    <dgm:pt modelId="{8DE2E218-C996-4439-907C-747E925AFBC5}">
      <dgm:prSet/>
      <dgm:spPr/>
      <dgm:t>
        <a:bodyPr/>
        <a:lstStyle/>
        <a:p>
          <a:r>
            <a:rPr lang="en-US" dirty="0">
              <a:latin typeface="+mn-lt"/>
              <a:cs typeface="Arial" panose="020B0604020202020204" pitchFamily="34" charset="0"/>
            </a:rPr>
            <a:t>Learns about the 4M’s and implements one of the 4M’s in the facility with hands on patient care</a:t>
          </a:r>
        </a:p>
      </dgm:t>
    </dgm:pt>
    <dgm:pt modelId="{5B1A8CB3-4199-4C28-B979-E5FC748B3378}" type="parTrans" cxnId="{3ED9AD13-FEE9-4613-8C53-661D6CDFFE9D}">
      <dgm:prSet/>
      <dgm:spPr/>
      <dgm:t>
        <a:bodyPr/>
        <a:lstStyle/>
        <a:p>
          <a:endParaRPr lang="en-US">
            <a:latin typeface="Arial" panose="020B0604020202020204" pitchFamily="34" charset="0"/>
            <a:cs typeface="Arial" panose="020B0604020202020204" pitchFamily="34" charset="0"/>
          </a:endParaRPr>
        </a:p>
      </dgm:t>
    </dgm:pt>
    <dgm:pt modelId="{D67B0816-F5EF-4046-96D7-BACEA3BFA6A7}" type="sibTrans" cxnId="{3ED9AD13-FEE9-4613-8C53-661D6CDFFE9D}">
      <dgm:prSet/>
      <dgm:spPr/>
      <dgm:t>
        <a:bodyPr/>
        <a:lstStyle/>
        <a:p>
          <a:endParaRPr lang="en-US">
            <a:latin typeface="Arial" panose="020B0604020202020204" pitchFamily="34" charset="0"/>
            <a:cs typeface="Arial" panose="020B0604020202020204" pitchFamily="34" charset="0"/>
          </a:endParaRPr>
        </a:p>
      </dgm:t>
    </dgm:pt>
    <dgm:pt modelId="{8A09C975-030E-4090-84A7-6877D63657EC}">
      <dgm:prSet/>
      <dgm:spPr/>
      <dgm:t>
        <a:bodyPr/>
        <a:lstStyle/>
        <a:p>
          <a:r>
            <a:rPr lang="en-US" dirty="0">
              <a:latin typeface="+mn-lt"/>
              <a:cs typeface="Arial" panose="020B0604020202020204" pitchFamily="34" charset="0"/>
            </a:rPr>
            <a:t>Refers patients to needed resources and health services within the community (health systems and health partners)</a:t>
          </a:r>
        </a:p>
      </dgm:t>
    </dgm:pt>
    <dgm:pt modelId="{4FEF3E74-EF6B-4599-9C44-1525BA6C4E3D}" type="parTrans" cxnId="{0051C557-A54F-4189-8D9F-3788B45FD2D5}">
      <dgm:prSet/>
      <dgm:spPr/>
      <dgm:t>
        <a:bodyPr/>
        <a:lstStyle/>
        <a:p>
          <a:endParaRPr lang="en-US">
            <a:latin typeface="Arial" panose="020B0604020202020204" pitchFamily="34" charset="0"/>
            <a:cs typeface="Arial" panose="020B0604020202020204" pitchFamily="34" charset="0"/>
          </a:endParaRPr>
        </a:p>
      </dgm:t>
    </dgm:pt>
    <dgm:pt modelId="{163231ED-622E-48EC-92A2-845B86C45105}" type="sibTrans" cxnId="{0051C557-A54F-4189-8D9F-3788B45FD2D5}">
      <dgm:prSet/>
      <dgm:spPr/>
      <dgm:t>
        <a:bodyPr/>
        <a:lstStyle/>
        <a:p>
          <a:endParaRPr lang="en-US">
            <a:latin typeface="Arial" panose="020B0604020202020204" pitchFamily="34" charset="0"/>
            <a:cs typeface="Arial" panose="020B0604020202020204" pitchFamily="34" charset="0"/>
          </a:endParaRPr>
        </a:p>
      </dgm:t>
    </dgm:pt>
    <dgm:pt modelId="{913EA62D-2901-4F08-AC2E-384B36B236C6}">
      <dgm:prSet/>
      <dgm:spPr/>
      <dgm:t>
        <a:bodyPr/>
        <a:lstStyle/>
        <a:p>
          <a:r>
            <a:rPr lang="en-US" dirty="0">
              <a:latin typeface="+mn-lt"/>
              <a:cs typeface="Arial" panose="020B0604020202020204" pitchFamily="34" charset="0"/>
            </a:rPr>
            <a:t>Becomes a more involved health plan of the elderly patients</a:t>
          </a:r>
        </a:p>
      </dgm:t>
    </dgm:pt>
    <dgm:pt modelId="{A5818D10-6B1A-4889-953D-764B032ADBD4}" type="parTrans" cxnId="{AE977001-313E-4F8C-A27B-4ABE815CBF99}">
      <dgm:prSet/>
      <dgm:spPr/>
      <dgm:t>
        <a:bodyPr/>
        <a:lstStyle/>
        <a:p>
          <a:endParaRPr lang="en-US">
            <a:latin typeface="Arial" panose="020B0604020202020204" pitchFamily="34" charset="0"/>
            <a:cs typeface="Arial" panose="020B0604020202020204" pitchFamily="34" charset="0"/>
          </a:endParaRPr>
        </a:p>
      </dgm:t>
    </dgm:pt>
    <dgm:pt modelId="{4CC23AA0-4912-4B3D-904A-78DD935B87A8}" type="sibTrans" cxnId="{AE977001-313E-4F8C-A27B-4ABE815CBF99}">
      <dgm:prSet/>
      <dgm:spPr/>
      <dgm:t>
        <a:bodyPr/>
        <a:lstStyle/>
        <a:p>
          <a:endParaRPr lang="en-US">
            <a:latin typeface="Arial" panose="020B0604020202020204" pitchFamily="34" charset="0"/>
            <a:cs typeface="Arial" panose="020B0604020202020204" pitchFamily="34" charset="0"/>
          </a:endParaRPr>
        </a:p>
      </dgm:t>
    </dgm:pt>
    <dgm:pt modelId="{42EFE722-9536-400F-896B-3717839CFFEF}">
      <dgm:prSet/>
      <dgm:spPr/>
      <dgm:t>
        <a:bodyPr/>
        <a:lstStyle/>
        <a:p>
          <a:r>
            <a:rPr lang="en-US" dirty="0">
              <a:latin typeface="+mn-lt"/>
              <a:cs typeface="Arial" panose="020B0604020202020204" pitchFamily="34" charset="0"/>
            </a:rPr>
            <a:t>Learns about the 4M’s </a:t>
          </a:r>
        </a:p>
      </dgm:t>
    </dgm:pt>
    <dgm:pt modelId="{96AB04D4-660C-4F09-B531-EC6307BF86E5}" type="parTrans" cxnId="{84074B5C-CEF0-4536-904D-2744BD3E3FF4}">
      <dgm:prSet/>
      <dgm:spPr/>
      <dgm:t>
        <a:bodyPr/>
        <a:lstStyle/>
        <a:p>
          <a:endParaRPr lang="en-US">
            <a:latin typeface="Arial" panose="020B0604020202020204" pitchFamily="34" charset="0"/>
            <a:cs typeface="Arial" panose="020B0604020202020204" pitchFamily="34" charset="0"/>
          </a:endParaRPr>
        </a:p>
      </dgm:t>
    </dgm:pt>
    <dgm:pt modelId="{3AD0757B-F3CD-432C-AA0C-180E133863F8}" type="sibTrans" cxnId="{84074B5C-CEF0-4536-904D-2744BD3E3FF4}">
      <dgm:prSet/>
      <dgm:spPr/>
      <dgm:t>
        <a:bodyPr/>
        <a:lstStyle/>
        <a:p>
          <a:endParaRPr lang="en-US">
            <a:latin typeface="Arial" panose="020B0604020202020204" pitchFamily="34" charset="0"/>
            <a:cs typeface="Arial" panose="020B0604020202020204" pitchFamily="34" charset="0"/>
          </a:endParaRPr>
        </a:p>
      </dgm:t>
    </dgm:pt>
    <dgm:pt modelId="{99979D81-D3A0-4C36-A264-043C58B266CE}">
      <dgm:prSet/>
      <dgm:spPr/>
      <dgm:t>
        <a:bodyPr/>
        <a:lstStyle/>
        <a:p>
          <a:r>
            <a:rPr lang="en-US" dirty="0">
              <a:latin typeface="+mn-lt"/>
              <a:cs typeface="Arial" panose="020B0604020202020204" pitchFamily="34" charset="0"/>
            </a:rPr>
            <a:t>Refers patients to needed resources and health services within the community (health systems and health partners)</a:t>
          </a:r>
        </a:p>
      </dgm:t>
    </dgm:pt>
    <dgm:pt modelId="{0F9B2694-145E-4B6E-8680-2C052960069A}" type="parTrans" cxnId="{04D34436-A5FC-4185-8757-5BA3D03C4674}">
      <dgm:prSet/>
      <dgm:spPr/>
      <dgm:t>
        <a:bodyPr/>
        <a:lstStyle/>
        <a:p>
          <a:endParaRPr lang="en-US">
            <a:latin typeface="Arial" panose="020B0604020202020204" pitchFamily="34" charset="0"/>
            <a:cs typeface="Arial" panose="020B0604020202020204" pitchFamily="34" charset="0"/>
          </a:endParaRPr>
        </a:p>
      </dgm:t>
    </dgm:pt>
    <dgm:pt modelId="{F4930013-1EAB-4630-A261-5A6FB7F4C70F}" type="sibTrans" cxnId="{04D34436-A5FC-4185-8757-5BA3D03C4674}">
      <dgm:prSet/>
      <dgm:spPr/>
      <dgm:t>
        <a:bodyPr/>
        <a:lstStyle/>
        <a:p>
          <a:endParaRPr lang="en-US">
            <a:latin typeface="Arial" panose="020B0604020202020204" pitchFamily="34" charset="0"/>
            <a:cs typeface="Arial" panose="020B0604020202020204" pitchFamily="34" charset="0"/>
          </a:endParaRPr>
        </a:p>
      </dgm:t>
    </dgm:pt>
    <dgm:pt modelId="{B8F77FCD-7685-421F-B6BF-DB7A581E60E3}">
      <dgm:prSet/>
      <dgm:spPr/>
      <dgm:t>
        <a:bodyPr/>
        <a:lstStyle/>
        <a:p>
          <a:r>
            <a:rPr lang="en-US" dirty="0">
              <a:latin typeface="+mn-lt"/>
              <a:cs typeface="Arial" panose="020B0604020202020204" pitchFamily="34" charset="0"/>
            </a:rPr>
            <a:t>Actively engages the health teams in a community to fully implement patient-centered care in a community</a:t>
          </a:r>
        </a:p>
      </dgm:t>
    </dgm:pt>
    <dgm:pt modelId="{9720E1A3-3F69-480B-877D-B37C6099ED51}" type="parTrans" cxnId="{9A0B99B4-5CC2-481B-A17B-1210F1BA1FCD}">
      <dgm:prSet/>
      <dgm:spPr/>
      <dgm:t>
        <a:bodyPr/>
        <a:lstStyle/>
        <a:p>
          <a:endParaRPr lang="en-US">
            <a:latin typeface="Arial" panose="020B0604020202020204" pitchFamily="34" charset="0"/>
            <a:cs typeface="Arial" panose="020B0604020202020204" pitchFamily="34" charset="0"/>
          </a:endParaRPr>
        </a:p>
      </dgm:t>
    </dgm:pt>
    <dgm:pt modelId="{6776E757-6241-4DFC-966F-6DD414712776}" type="sibTrans" cxnId="{9A0B99B4-5CC2-481B-A17B-1210F1BA1FCD}">
      <dgm:prSet/>
      <dgm:spPr/>
      <dgm:t>
        <a:bodyPr/>
        <a:lstStyle/>
        <a:p>
          <a:endParaRPr lang="en-US">
            <a:latin typeface="Arial" panose="020B0604020202020204" pitchFamily="34" charset="0"/>
            <a:cs typeface="Arial" panose="020B0604020202020204" pitchFamily="34" charset="0"/>
          </a:endParaRPr>
        </a:p>
      </dgm:t>
    </dgm:pt>
    <dgm:pt modelId="{9DBDE448-422E-4BC7-AF87-6CE65D1F17D2}" type="pres">
      <dgm:prSet presAssocID="{F7241F39-3E7C-40CB-BADE-38ECD8D9D569}" presName="Name0" presStyleCnt="0">
        <dgm:presLayoutVars>
          <dgm:dir/>
          <dgm:animLvl val="lvl"/>
          <dgm:resizeHandles val="exact"/>
        </dgm:presLayoutVars>
      </dgm:prSet>
      <dgm:spPr/>
    </dgm:pt>
    <dgm:pt modelId="{16A7CC61-FD4E-47FC-8711-C6C7AF2C6E42}" type="pres">
      <dgm:prSet presAssocID="{72EB23E9-995F-4B1F-8699-70FB736DE335}" presName="composite" presStyleCnt="0"/>
      <dgm:spPr/>
    </dgm:pt>
    <dgm:pt modelId="{81465DBE-43F1-41A9-92C4-179A21CFEA05}" type="pres">
      <dgm:prSet presAssocID="{72EB23E9-995F-4B1F-8699-70FB736DE335}" presName="parTx" presStyleLbl="alignNode1" presStyleIdx="0" presStyleCnt="3">
        <dgm:presLayoutVars>
          <dgm:chMax val="0"/>
          <dgm:chPref val="0"/>
          <dgm:bulletEnabled val="1"/>
        </dgm:presLayoutVars>
      </dgm:prSet>
      <dgm:spPr/>
    </dgm:pt>
    <dgm:pt modelId="{F5C6BB06-A71F-438A-98E0-7E5D8770E70B}" type="pres">
      <dgm:prSet presAssocID="{72EB23E9-995F-4B1F-8699-70FB736DE335}" presName="desTx" presStyleLbl="alignAccFollowNode1" presStyleIdx="0" presStyleCnt="3">
        <dgm:presLayoutVars>
          <dgm:bulletEnabled val="1"/>
        </dgm:presLayoutVars>
      </dgm:prSet>
      <dgm:spPr/>
    </dgm:pt>
    <dgm:pt modelId="{69666082-5B13-4B16-8642-89D17C7B9C34}" type="pres">
      <dgm:prSet presAssocID="{97181CAC-F7E3-45ED-963D-8751555F5465}" presName="space" presStyleCnt="0"/>
      <dgm:spPr/>
    </dgm:pt>
    <dgm:pt modelId="{6EBB1782-FF62-459D-A68C-734F47BADC34}" type="pres">
      <dgm:prSet presAssocID="{A8D5F231-7316-4B15-BB7A-7004B412F34F}" presName="composite" presStyleCnt="0"/>
      <dgm:spPr/>
    </dgm:pt>
    <dgm:pt modelId="{F508968F-06E4-45B1-A48D-E77AEBAC8065}" type="pres">
      <dgm:prSet presAssocID="{A8D5F231-7316-4B15-BB7A-7004B412F34F}" presName="parTx" presStyleLbl="alignNode1" presStyleIdx="1" presStyleCnt="3">
        <dgm:presLayoutVars>
          <dgm:chMax val="0"/>
          <dgm:chPref val="0"/>
          <dgm:bulletEnabled val="1"/>
        </dgm:presLayoutVars>
      </dgm:prSet>
      <dgm:spPr/>
    </dgm:pt>
    <dgm:pt modelId="{5184EC36-C938-45D0-B242-852CB3F129EE}" type="pres">
      <dgm:prSet presAssocID="{A8D5F231-7316-4B15-BB7A-7004B412F34F}" presName="desTx" presStyleLbl="alignAccFollowNode1" presStyleIdx="1" presStyleCnt="3">
        <dgm:presLayoutVars>
          <dgm:bulletEnabled val="1"/>
        </dgm:presLayoutVars>
      </dgm:prSet>
      <dgm:spPr/>
    </dgm:pt>
    <dgm:pt modelId="{29294E08-A0BC-48F8-9C61-5B92CC3CC643}" type="pres">
      <dgm:prSet presAssocID="{EDF67487-D56D-4FF1-8757-4E2DB54541FB}" presName="space" presStyleCnt="0"/>
      <dgm:spPr/>
    </dgm:pt>
    <dgm:pt modelId="{D7ADC1F0-27E4-4348-996C-0B1476620429}" type="pres">
      <dgm:prSet presAssocID="{7FE65975-814C-43E6-A024-3B49CC129FD6}" presName="composite" presStyleCnt="0"/>
      <dgm:spPr/>
    </dgm:pt>
    <dgm:pt modelId="{FD5747E7-6BBF-4A01-A4CE-77B6891DCA5D}" type="pres">
      <dgm:prSet presAssocID="{7FE65975-814C-43E6-A024-3B49CC129FD6}" presName="parTx" presStyleLbl="alignNode1" presStyleIdx="2" presStyleCnt="3">
        <dgm:presLayoutVars>
          <dgm:chMax val="0"/>
          <dgm:chPref val="0"/>
          <dgm:bulletEnabled val="1"/>
        </dgm:presLayoutVars>
      </dgm:prSet>
      <dgm:spPr/>
    </dgm:pt>
    <dgm:pt modelId="{22777F79-5749-445C-B2DE-C3B524AAA53A}" type="pres">
      <dgm:prSet presAssocID="{7FE65975-814C-43E6-A024-3B49CC129FD6}" presName="desTx" presStyleLbl="alignAccFollowNode1" presStyleIdx="2" presStyleCnt="3">
        <dgm:presLayoutVars>
          <dgm:bulletEnabled val="1"/>
        </dgm:presLayoutVars>
      </dgm:prSet>
      <dgm:spPr/>
    </dgm:pt>
  </dgm:ptLst>
  <dgm:cxnLst>
    <dgm:cxn modelId="{AE977001-313E-4F8C-A27B-4ABE815CBF99}" srcId="{A8D5F231-7316-4B15-BB7A-7004B412F34F}" destId="{913EA62D-2901-4F08-AC2E-384B36B236C6}" srcOrd="3" destOrd="0" parTransId="{A5818D10-6B1A-4889-953D-764B032ADBD4}" sibTransId="{4CC23AA0-4912-4B3D-904A-78DD935B87A8}"/>
    <dgm:cxn modelId="{70E18B02-1DB4-4CC1-88CC-6CD9A901227C}" srcId="{72EB23E9-995F-4B1F-8699-70FB736DE335}" destId="{1447020C-5221-4B34-B89A-B9D5716AA9F2}" srcOrd="0" destOrd="0" parTransId="{43454F51-86C4-402F-9DAC-6E221C5AE4FC}" sibTransId="{04A48608-CA63-4CFC-8A83-C361C134899A}"/>
    <dgm:cxn modelId="{807FC204-9E7F-4C62-AC1A-C6449A4140BE}" type="presOf" srcId="{99979D81-D3A0-4C36-A264-043C58B266CE}" destId="{22777F79-5749-445C-B2DE-C3B524AAA53A}" srcOrd="0" destOrd="2" presId="urn:microsoft.com/office/officeart/2005/8/layout/hList1"/>
    <dgm:cxn modelId="{F41CFA0B-DE17-471F-8B77-E9A15A2B918D}" srcId="{A8D5F231-7316-4B15-BB7A-7004B412F34F}" destId="{DF0D1238-586D-4FC1-B515-F12B4209E5A7}" srcOrd="0" destOrd="0" parTransId="{F53ED4F1-530E-459D-9B75-113CD9675310}" sibTransId="{473B1A55-7551-448A-BCF1-DD3AC0A32AA0}"/>
    <dgm:cxn modelId="{3ED9AD13-FEE9-4613-8C53-661D6CDFFE9D}" srcId="{A8D5F231-7316-4B15-BB7A-7004B412F34F}" destId="{8DE2E218-C996-4439-907C-747E925AFBC5}" srcOrd="1" destOrd="0" parTransId="{5B1A8CB3-4199-4C28-B979-E5FC748B3378}" sibTransId="{D67B0816-F5EF-4046-96D7-BACEA3BFA6A7}"/>
    <dgm:cxn modelId="{C962491E-C5BD-4165-9E63-A4BE8449A4BF}" type="presOf" srcId="{DF0D1238-586D-4FC1-B515-F12B4209E5A7}" destId="{5184EC36-C938-45D0-B242-852CB3F129EE}" srcOrd="0" destOrd="0" presId="urn:microsoft.com/office/officeart/2005/8/layout/hList1"/>
    <dgm:cxn modelId="{04D34436-A5FC-4185-8757-5BA3D03C4674}" srcId="{7FE65975-814C-43E6-A024-3B49CC129FD6}" destId="{99979D81-D3A0-4C36-A264-043C58B266CE}" srcOrd="2" destOrd="0" parTransId="{0F9B2694-145E-4B6E-8680-2C052960069A}" sibTransId="{F4930013-1EAB-4630-A261-5A6FB7F4C70F}"/>
    <dgm:cxn modelId="{84074B5C-CEF0-4536-904D-2744BD3E3FF4}" srcId="{7FE65975-814C-43E6-A024-3B49CC129FD6}" destId="{42EFE722-9536-400F-896B-3717839CFFEF}" srcOrd="1" destOrd="0" parTransId="{96AB04D4-660C-4F09-B531-EC6307BF86E5}" sibTransId="{3AD0757B-F3CD-432C-AA0C-180E133863F8}"/>
    <dgm:cxn modelId="{A84E9841-0CBB-4825-B82E-316DD2475C7C}" type="presOf" srcId="{B978BC6A-C9D6-4E2C-9E9A-403D981F8482}" destId="{F5C6BB06-A71F-438A-98E0-7E5D8770E70B}" srcOrd="0" destOrd="1" presId="urn:microsoft.com/office/officeart/2005/8/layout/hList1"/>
    <dgm:cxn modelId="{A344C068-D133-40DD-9EB5-250F61C90BD9}" type="presOf" srcId="{8DE2E218-C996-4439-907C-747E925AFBC5}" destId="{5184EC36-C938-45D0-B242-852CB3F129EE}" srcOrd="0" destOrd="1" presId="urn:microsoft.com/office/officeart/2005/8/layout/hList1"/>
    <dgm:cxn modelId="{6768856E-9B29-45F8-8D2E-30E52BE22FA1}" type="presOf" srcId="{3EAA3B13-1C82-41C4-8870-6A2AC185F059}" destId="{22777F79-5749-445C-B2DE-C3B524AAA53A}" srcOrd="0" destOrd="0" presId="urn:microsoft.com/office/officeart/2005/8/layout/hList1"/>
    <dgm:cxn modelId="{7124094F-9880-46E8-9989-25E0A8FBFF70}" srcId="{72EB23E9-995F-4B1F-8699-70FB736DE335}" destId="{CFA7C501-78CB-4F43-A5A0-2AB79293CAEE}" srcOrd="2" destOrd="0" parTransId="{393B6B1A-C905-4DE0-9D82-6A2572B1D97B}" sibTransId="{10AB9551-5167-458F-BCE0-543DD3FB742B}"/>
    <dgm:cxn modelId="{9FB99575-21CC-437B-B3B6-76D9D97399CE}" srcId="{F7241F39-3E7C-40CB-BADE-38ECD8D9D569}" destId="{7FE65975-814C-43E6-A024-3B49CC129FD6}" srcOrd="2" destOrd="0" parTransId="{342F2ED4-1762-45ED-8E5A-DFBAF33A9B0D}" sibTransId="{3F4AD570-87BB-4A17-902B-37ABF92437E6}"/>
    <dgm:cxn modelId="{5110EA55-A1B2-4313-A6E7-60556D7DE18A}" srcId="{72EB23E9-995F-4B1F-8699-70FB736DE335}" destId="{B978BC6A-C9D6-4E2C-9E9A-403D981F8482}" srcOrd="1" destOrd="0" parTransId="{1FB61C77-C1D8-43A3-9C70-93A73C77736C}" sibTransId="{23490F3D-E090-4056-B475-3A68EDD2A4FF}"/>
    <dgm:cxn modelId="{0051C557-A54F-4189-8D9F-3788B45FD2D5}" srcId="{A8D5F231-7316-4B15-BB7A-7004B412F34F}" destId="{8A09C975-030E-4090-84A7-6877D63657EC}" srcOrd="2" destOrd="0" parTransId="{4FEF3E74-EF6B-4599-9C44-1525BA6C4E3D}" sibTransId="{163231ED-622E-48EC-92A2-845B86C45105}"/>
    <dgm:cxn modelId="{28556A82-57FD-4B25-AAD8-CCE2666714F2}" type="presOf" srcId="{CFA7C501-78CB-4F43-A5A0-2AB79293CAEE}" destId="{F5C6BB06-A71F-438A-98E0-7E5D8770E70B}" srcOrd="0" destOrd="2" presId="urn:microsoft.com/office/officeart/2005/8/layout/hList1"/>
    <dgm:cxn modelId="{4E997188-CC53-456E-B5B7-965C3B505624}" type="presOf" srcId="{B8F77FCD-7685-421F-B6BF-DB7A581E60E3}" destId="{22777F79-5749-445C-B2DE-C3B524AAA53A}" srcOrd="0" destOrd="3" presId="urn:microsoft.com/office/officeart/2005/8/layout/hList1"/>
    <dgm:cxn modelId="{4B5E308F-F7FE-4EB6-9338-DBFF72E8C314}" srcId="{7FE65975-814C-43E6-A024-3B49CC129FD6}" destId="{3EAA3B13-1C82-41C4-8870-6A2AC185F059}" srcOrd="0" destOrd="0" parTransId="{BB8731A5-1867-4442-9F92-D08F055419CB}" sibTransId="{877F7481-9E3E-4EB6-A358-8F4BACCF2CEC}"/>
    <dgm:cxn modelId="{6AF703A2-B03A-41B2-A719-5EEF18C44C81}" srcId="{F7241F39-3E7C-40CB-BADE-38ECD8D9D569}" destId="{A8D5F231-7316-4B15-BB7A-7004B412F34F}" srcOrd="1" destOrd="0" parTransId="{DBD983BA-C065-42D5-8652-12B7A70DE7B9}" sibTransId="{EDF67487-D56D-4FF1-8757-4E2DB54541FB}"/>
    <dgm:cxn modelId="{8421A4A7-32A7-4E0F-BBE0-795935B432F9}" type="presOf" srcId="{42EFE722-9536-400F-896B-3717839CFFEF}" destId="{22777F79-5749-445C-B2DE-C3B524AAA53A}" srcOrd="0" destOrd="1" presId="urn:microsoft.com/office/officeart/2005/8/layout/hList1"/>
    <dgm:cxn modelId="{9E9CD6AD-2C9A-49F9-81F6-1985CEEB56BD}" type="presOf" srcId="{7FE65975-814C-43E6-A024-3B49CC129FD6}" destId="{FD5747E7-6BBF-4A01-A4CE-77B6891DCA5D}" srcOrd="0" destOrd="0" presId="urn:microsoft.com/office/officeart/2005/8/layout/hList1"/>
    <dgm:cxn modelId="{9A0B99B4-5CC2-481B-A17B-1210F1BA1FCD}" srcId="{7FE65975-814C-43E6-A024-3B49CC129FD6}" destId="{B8F77FCD-7685-421F-B6BF-DB7A581E60E3}" srcOrd="3" destOrd="0" parTransId="{9720E1A3-3F69-480B-877D-B37C6099ED51}" sibTransId="{6776E757-6241-4DFC-966F-6DD414712776}"/>
    <dgm:cxn modelId="{E1906DB7-3F05-4123-9C58-A3AE7FCA60CB}" type="presOf" srcId="{913EA62D-2901-4F08-AC2E-384B36B236C6}" destId="{5184EC36-C938-45D0-B242-852CB3F129EE}" srcOrd="0" destOrd="3" presId="urn:microsoft.com/office/officeart/2005/8/layout/hList1"/>
    <dgm:cxn modelId="{62E1F7C6-1031-4EBD-B3CA-DBC2A7F0D31F}" type="presOf" srcId="{1447020C-5221-4B34-B89A-B9D5716AA9F2}" destId="{F5C6BB06-A71F-438A-98E0-7E5D8770E70B}" srcOrd="0" destOrd="0" presId="urn:microsoft.com/office/officeart/2005/8/layout/hList1"/>
    <dgm:cxn modelId="{B70906D3-3A99-4138-AF53-49C3C5439623}" type="presOf" srcId="{8A09C975-030E-4090-84A7-6877D63657EC}" destId="{5184EC36-C938-45D0-B242-852CB3F129EE}" srcOrd="0" destOrd="2" presId="urn:microsoft.com/office/officeart/2005/8/layout/hList1"/>
    <dgm:cxn modelId="{3CB697D7-85DF-47AF-8C50-2476A7E57EBA}" srcId="{F7241F39-3E7C-40CB-BADE-38ECD8D9D569}" destId="{72EB23E9-995F-4B1F-8699-70FB736DE335}" srcOrd="0" destOrd="0" parTransId="{9C3DEC71-9ED4-4BDE-B586-789A0DC9D59A}" sibTransId="{97181CAC-F7E3-45ED-963D-8751555F5465}"/>
    <dgm:cxn modelId="{42B298D7-98EC-497A-BBE3-25353CEA33DF}" type="presOf" srcId="{70BB0A81-7A54-4293-9C2D-E454FA5B3C75}" destId="{F5C6BB06-A71F-438A-98E0-7E5D8770E70B}" srcOrd="0" destOrd="3" presId="urn:microsoft.com/office/officeart/2005/8/layout/hList1"/>
    <dgm:cxn modelId="{04DECDD7-B06E-48B1-B623-D3051F369697}" type="presOf" srcId="{F7241F39-3E7C-40CB-BADE-38ECD8D9D569}" destId="{9DBDE448-422E-4BC7-AF87-6CE65D1F17D2}" srcOrd="0" destOrd="0" presId="urn:microsoft.com/office/officeart/2005/8/layout/hList1"/>
    <dgm:cxn modelId="{CCB8DFE7-6FB1-4B67-8D25-8C5C89602AD0}" type="presOf" srcId="{72EB23E9-995F-4B1F-8699-70FB736DE335}" destId="{81465DBE-43F1-41A9-92C4-179A21CFEA05}" srcOrd="0" destOrd="0" presId="urn:microsoft.com/office/officeart/2005/8/layout/hList1"/>
    <dgm:cxn modelId="{5EA31EF1-E037-4D03-BCF3-DC3439839DB6}" type="presOf" srcId="{A8D5F231-7316-4B15-BB7A-7004B412F34F}" destId="{F508968F-06E4-45B1-A48D-E77AEBAC8065}" srcOrd="0" destOrd="0" presId="urn:microsoft.com/office/officeart/2005/8/layout/hList1"/>
    <dgm:cxn modelId="{14D237F2-24F2-4DF8-80FD-1EC3A5566295}" srcId="{72EB23E9-995F-4B1F-8699-70FB736DE335}" destId="{70BB0A81-7A54-4293-9C2D-E454FA5B3C75}" srcOrd="3" destOrd="0" parTransId="{ACC5510D-8D99-49FA-B6C8-34CFE2542839}" sibTransId="{27518AFD-C75F-466C-9F7D-02337D4ABE83}"/>
    <dgm:cxn modelId="{99941AAA-F332-44CD-96A1-B57CB0A89069}" type="presParOf" srcId="{9DBDE448-422E-4BC7-AF87-6CE65D1F17D2}" destId="{16A7CC61-FD4E-47FC-8711-C6C7AF2C6E42}" srcOrd="0" destOrd="0" presId="urn:microsoft.com/office/officeart/2005/8/layout/hList1"/>
    <dgm:cxn modelId="{FF4BC691-7637-44F9-AA48-0218D245E412}" type="presParOf" srcId="{16A7CC61-FD4E-47FC-8711-C6C7AF2C6E42}" destId="{81465DBE-43F1-41A9-92C4-179A21CFEA05}" srcOrd="0" destOrd="0" presId="urn:microsoft.com/office/officeart/2005/8/layout/hList1"/>
    <dgm:cxn modelId="{17FD4323-40BA-449B-8D58-8443D6C30AA1}" type="presParOf" srcId="{16A7CC61-FD4E-47FC-8711-C6C7AF2C6E42}" destId="{F5C6BB06-A71F-438A-98E0-7E5D8770E70B}" srcOrd="1" destOrd="0" presId="urn:microsoft.com/office/officeart/2005/8/layout/hList1"/>
    <dgm:cxn modelId="{BF1E97A5-606B-448B-A5DE-FBCD85D1BFD0}" type="presParOf" srcId="{9DBDE448-422E-4BC7-AF87-6CE65D1F17D2}" destId="{69666082-5B13-4B16-8642-89D17C7B9C34}" srcOrd="1" destOrd="0" presId="urn:microsoft.com/office/officeart/2005/8/layout/hList1"/>
    <dgm:cxn modelId="{CDE5AECD-3F16-45B4-A143-FF8E4195EBCC}" type="presParOf" srcId="{9DBDE448-422E-4BC7-AF87-6CE65D1F17D2}" destId="{6EBB1782-FF62-459D-A68C-734F47BADC34}" srcOrd="2" destOrd="0" presId="urn:microsoft.com/office/officeart/2005/8/layout/hList1"/>
    <dgm:cxn modelId="{6EC8614F-317C-4E77-A95A-65D122B7C607}" type="presParOf" srcId="{6EBB1782-FF62-459D-A68C-734F47BADC34}" destId="{F508968F-06E4-45B1-A48D-E77AEBAC8065}" srcOrd="0" destOrd="0" presId="urn:microsoft.com/office/officeart/2005/8/layout/hList1"/>
    <dgm:cxn modelId="{1649F4C6-CC62-4F6C-9256-91EA34C1B814}" type="presParOf" srcId="{6EBB1782-FF62-459D-A68C-734F47BADC34}" destId="{5184EC36-C938-45D0-B242-852CB3F129EE}" srcOrd="1" destOrd="0" presId="urn:microsoft.com/office/officeart/2005/8/layout/hList1"/>
    <dgm:cxn modelId="{83C57BD2-FBBF-473E-8E33-8DEB050C80F6}" type="presParOf" srcId="{9DBDE448-422E-4BC7-AF87-6CE65D1F17D2}" destId="{29294E08-A0BC-48F8-9C61-5B92CC3CC643}" srcOrd="3" destOrd="0" presId="urn:microsoft.com/office/officeart/2005/8/layout/hList1"/>
    <dgm:cxn modelId="{1510DC73-8F27-4AE5-BD09-10AABE1D5387}" type="presParOf" srcId="{9DBDE448-422E-4BC7-AF87-6CE65D1F17D2}" destId="{D7ADC1F0-27E4-4348-996C-0B1476620429}" srcOrd="4" destOrd="0" presId="urn:microsoft.com/office/officeart/2005/8/layout/hList1"/>
    <dgm:cxn modelId="{EBCF1D10-1EC8-4289-8800-840429EA6366}" type="presParOf" srcId="{D7ADC1F0-27E4-4348-996C-0B1476620429}" destId="{FD5747E7-6BBF-4A01-A4CE-77B6891DCA5D}" srcOrd="0" destOrd="0" presId="urn:microsoft.com/office/officeart/2005/8/layout/hList1"/>
    <dgm:cxn modelId="{AD069D43-1A27-455D-B0FB-5C8FF005F2EE}" type="presParOf" srcId="{D7ADC1F0-27E4-4348-996C-0B1476620429}" destId="{22777F79-5749-445C-B2DE-C3B524AAA5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65DBE-43F1-41A9-92C4-179A21CFEA05}">
      <dsp:nvSpPr>
        <dsp:cNvPr id="0" name=""/>
        <dsp:cNvSpPr/>
      </dsp:nvSpPr>
      <dsp:spPr>
        <a:xfrm>
          <a:off x="3487" y="128248"/>
          <a:ext cx="3400764" cy="699657"/>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cs typeface="Arial" panose="020B0604020202020204" pitchFamily="34" charset="0"/>
            </a:rPr>
            <a:t>Age-Friendly Health System</a:t>
          </a:r>
        </a:p>
      </dsp:txBody>
      <dsp:txXfrm>
        <a:off x="3487" y="128248"/>
        <a:ext cx="3400764" cy="699657"/>
      </dsp:txXfrm>
    </dsp:sp>
    <dsp:sp modelId="{F5C6BB06-A71F-438A-98E0-7E5D8770E70B}">
      <dsp:nvSpPr>
        <dsp:cNvPr id="0" name=""/>
        <dsp:cNvSpPr/>
      </dsp:nvSpPr>
      <dsp:spPr>
        <a:xfrm>
          <a:off x="3487" y="827906"/>
          <a:ext cx="3400764" cy="4462512"/>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cs typeface="Arial" panose="020B0604020202020204" pitchFamily="34" charset="0"/>
            </a:rPr>
            <a:t>Consists of hospitals, nursing homes, primary care clinics</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Implements 4M’s in the facility with hands on patient care</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Refers patients to needed resources within the community (community partners and health partners)</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Using 4M’s and coordinating care, health systems can improve patient outcomes and reduce facility burden</a:t>
          </a:r>
        </a:p>
      </dsp:txBody>
      <dsp:txXfrm>
        <a:off x="3487" y="827906"/>
        <a:ext cx="3400764" cy="4462512"/>
      </dsp:txXfrm>
    </dsp:sp>
    <dsp:sp modelId="{F508968F-06E4-45B1-A48D-E77AEBAC8065}">
      <dsp:nvSpPr>
        <dsp:cNvPr id="0" name=""/>
        <dsp:cNvSpPr/>
      </dsp:nvSpPr>
      <dsp:spPr>
        <a:xfrm>
          <a:off x="3880359" y="128248"/>
          <a:ext cx="3400764" cy="699657"/>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cs typeface="Arial" panose="020B0604020202020204" pitchFamily="34" charset="0"/>
            </a:rPr>
            <a:t>Age-Friendly Health Partners</a:t>
          </a:r>
        </a:p>
      </dsp:txBody>
      <dsp:txXfrm>
        <a:off x="3880359" y="128248"/>
        <a:ext cx="3400764" cy="699657"/>
      </dsp:txXfrm>
    </dsp:sp>
    <dsp:sp modelId="{5184EC36-C938-45D0-B242-852CB3F129EE}">
      <dsp:nvSpPr>
        <dsp:cNvPr id="0" name=""/>
        <dsp:cNvSpPr/>
      </dsp:nvSpPr>
      <dsp:spPr>
        <a:xfrm>
          <a:off x="3880359" y="827906"/>
          <a:ext cx="3400764" cy="4462512"/>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cs typeface="Arial" panose="020B0604020202020204" pitchFamily="34" charset="0"/>
            </a:rPr>
            <a:t>Consists of dental offices, vision clinics, home health, etc. (any health provider not able to be AFHS) </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Learns about the 4M’s and implements one of the 4M’s in the facility with hands on patient care</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Refers patients to needed resources and health services within the community (health systems and health partners)</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Becomes a more involved health plan of the elderly patients</a:t>
          </a:r>
        </a:p>
      </dsp:txBody>
      <dsp:txXfrm>
        <a:off x="3880359" y="827906"/>
        <a:ext cx="3400764" cy="4462512"/>
      </dsp:txXfrm>
    </dsp:sp>
    <dsp:sp modelId="{FD5747E7-6BBF-4A01-A4CE-77B6891DCA5D}">
      <dsp:nvSpPr>
        <dsp:cNvPr id="0" name=""/>
        <dsp:cNvSpPr/>
      </dsp:nvSpPr>
      <dsp:spPr>
        <a:xfrm>
          <a:off x="7757231" y="128248"/>
          <a:ext cx="3400764" cy="699657"/>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cs typeface="Arial" panose="020B0604020202020204" pitchFamily="34" charset="0"/>
            </a:rPr>
            <a:t>Age-Friendly Community Partners</a:t>
          </a:r>
        </a:p>
      </dsp:txBody>
      <dsp:txXfrm>
        <a:off x="7757231" y="128248"/>
        <a:ext cx="3400764" cy="699657"/>
      </dsp:txXfrm>
    </dsp:sp>
    <dsp:sp modelId="{22777F79-5749-445C-B2DE-C3B524AAA53A}">
      <dsp:nvSpPr>
        <dsp:cNvPr id="0" name=""/>
        <dsp:cNvSpPr/>
      </dsp:nvSpPr>
      <dsp:spPr>
        <a:xfrm>
          <a:off x="7757231" y="827906"/>
          <a:ext cx="3400764" cy="4462512"/>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cs typeface="Arial" panose="020B0604020202020204" pitchFamily="34" charset="0"/>
            </a:rPr>
            <a:t>Consists of community businesses, programs, and groups</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Learns about the 4M’s </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Refers patients to needed resources and health services within the community (health systems and health partners)</a:t>
          </a:r>
        </a:p>
        <a:p>
          <a:pPr marL="171450" lvl="1" indent="-171450" algn="l" defTabSz="844550">
            <a:lnSpc>
              <a:spcPct val="90000"/>
            </a:lnSpc>
            <a:spcBef>
              <a:spcPct val="0"/>
            </a:spcBef>
            <a:spcAft>
              <a:spcPct val="15000"/>
            </a:spcAft>
            <a:buChar char="•"/>
          </a:pPr>
          <a:r>
            <a:rPr lang="en-US" sz="1900" kern="1200" dirty="0">
              <a:latin typeface="+mn-lt"/>
              <a:cs typeface="Arial" panose="020B0604020202020204" pitchFamily="34" charset="0"/>
            </a:rPr>
            <a:t>Actively engages the health teams in a community to fully implement patient-centered care in a community</a:t>
          </a:r>
        </a:p>
      </dsp:txBody>
      <dsp:txXfrm>
        <a:off x="7757231" y="827906"/>
        <a:ext cx="3400764" cy="44625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271F3-70D0-499E-8ED1-1CE96646BBB8}" type="datetimeFigureOut">
              <a:rPr lang="en-US" smtClean="0"/>
              <a:t>11/11/2024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30CCF-AF5D-45E7-87AC-823190A78E5B}" type="slidenum">
              <a:rPr lang="en-US" smtClean="0"/>
              <a:t>‹#›</a:t>
            </a:fld>
            <a:endParaRPr lang="en-US" dirty="0"/>
          </a:p>
        </p:txBody>
      </p:sp>
    </p:spTree>
    <p:extLst>
      <p:ext uri="{BB962C8B-B14F-4D97-AF65-F5344CB8AC3E}">
        <p14:creationId xmlns:p14="http://schemas.microsoft.com/office/powerpoint/2010/main" val="70928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30CCF-AF5D-45E7-87AC-823190A78E5B}" type="slidenum">
              <a:rPr lang="en-US" smtClean="0"/>
              <a:t>12</a:t>
            </a:fld>
            <a:endParaRPr lang="en-US" dirty="0"/>
          </a:p>
        </p:txBody>
      </p:sp>
    </p:spTree>
    <p:extLst>
      <p:ext uri="{BB962C8B-B14F-4D97-AF65-F5344CB8AC3E}">
        <p14:creationId xmlns:p14="http://schemas.microsoft.com/office/powerpoint/2010/main" val="38041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181502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83950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19392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19220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56298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239213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120808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256260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408651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372150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264336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155394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363984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131769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420026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242324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F05575-4590-4651-BA6A-2888AC25E551}" type="datetimeFigureOut">
              <a:rPr lang="en-US" smtClean="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58516-05C1-4BC0-8014-230BB284E77A}" type="slidenum">
              <a:rPr lang="en-US" smtClean="0"/>
              <a:t>‹#›</a:t>
            </a:fld>
            <a:endParaRPr lang="en-US" dirty="0"/>
          </a:p>
        </p:txBody>
      </p:sp>
    </p:spTree>
    <p:extLst>
      <p:ext uri="{BB962C8B-B14F-4D97-AF65-F5344CB8AC3E}">
        <p14:creationId xmlns:p14="http://schemas.microsoft.com/office/powerpoint/2010/main" val="349344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F05575-4590-4651-BA6A-2888AC25E551}" type="datetimeFigureOut">
              <a:rPr lang="en-US" smtClean="0"/>
              <a:t>11/11/2024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858516-05C1-4BC0-8014-230BB284E77A}" type="slidenum">
              <a:rPr lang="en-US" smtClean="0"/>
              <a:t>‹#›</a:t>
            </a:fld>
            <a:endParaRPr lang="en-US" dirty="0"/>
          </a:p>
        </p:txBody>
      </p:sp>
    </p:spTree>
    <p:extLst>
      <p:ext uri="{BB962C8B-B14F-4D97-AF65-F5344CB8AC3E}">
        <p14:creationId xmlns:p14="http://schemas.microsoft.com/office/powerpoint/2010/main" val="2068702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lentz@nebraskahospitals.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B175-7111-A708-687B-140D2768ADEE}"/>
              </a:ext>
            </a:extLst>
          </p:cNvPr>
          <p:cNvSpPr>
            <a:spLocks noGrp="1"/>
          </p:cNvSpPr>
          <p:nvPr>
            <p:ph type="ctrTitle"/>
          </p:nvPr>
        </p:nvSpPr>
        <p:spPr>
          <a:xfrm>
            <a:off x="1679510" y="531845"/>
            <a:ext cx="9823513" cy="4581331"/>
          </a:xfrm>
        </p:spPr>
        <p:txBody>
          <a:bodyPr>
            <a:normAutofit/>
          </a:bodyPr>
          <a:lstStyle/>
          <a:p>
            <a:r>
              <a:rPr lang="en-US" dirty="0"/>
              <a:t>Age-Friendly Health Systems &amp; Age-Friendly Health Community Overview</a:t>
            </a:r>
            <a:br>
              <a:rPr lang="en-US" dirty="0"/>
            </a:br>
            <a:r>
              <a:rPr lang="en-US" sz="4000" b="1" dirty="0"/>
              <a:t>McCook, Nebraska</a:t>
            </a:r>
            <a:br>
              <a:rPr lang="en-US" dirty="0"/>
            </a:br>
            <a:endParaRPr lang="en-US" dirty="0"/>
          </a:p>
        </p:txBody>
      </p:sp>
      <p:sp>
        <p:nvSpPr>
          <p:cNvPr id="3" name="Subtitle 2">
            <a:extLst>
              <a:ext uri="{FF2B5EF4-FFF2-40B4-BE49-F238E27FC236}">
                <a16:creationId xmlns:a16="http://schemas.microsoft.com/office/drawing/2014/main" id="{DF100DF9-DA1E-A43C-7CE7-0A9749710C22}"/>
              </a:ext>
            </a:extLst>
          </p:cNvPr>
          <p:cNvSpPr>
            <a:spLocks noGrp="1"/>
          </p:cNvSpPr>
          <p:nvPr>
            <p:ph type="subTitle" idx="1"/>
          </p:nvPr>
        </p:nvSpPr>
        <p:spPr>
          <a:xfrm>
            <a:off x="5093875" y="5546491"/>
            <a:ext cx="6987645" cy="575733"/>
          </a:xfrm>
        </p:spPr>
        <p:txBody>
          <a:bodyPr/>
          <a:lstStyle/>
          <a:p>
            <a:r>
              <a:rPr lang="en-US" dirty="0"/>
              <a:t>November 2024</a:t>
            </a:r>
          </a:p>
        </p:txBody>
      </p:sp>
      <p:pic>
        <p:nvPicPr>
          <p:cNvPr id="1026" name="Picture 7" descr="A picture containing text, sign&#10;&#10;Description automatically generated">
            <a:extLst>
              <a:ext uri="{FF2B5EF4-FFF2-40B4-BE49-F238E27FC236}">
                <a16:creationId xmlns:a16="http://schemas.microsoft.com/office/drawing/2014/main" id="{9FBE0943-D779-31DA-A36D-36BDB55F8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838" y="6122224"/>
            <a:ext cx="4273162" cy="73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47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C9E8B4-F1FF-1207-C60C-70BDF2EE72B9}"/>
              </a:ext>
            </a:extLst>
          </p:cNvPr>
          <p:cNvSpPr txBox="1"/>
          <p:nvPr/>
        </p:nvSpPr>
        <p:spPr>
          <a:xfrm>
            <a:off x="1374240" y="243805"/>
            <a:ext cx="11161483" cy="707886"/>
          </a:xfrm>
          <a:prstGeom prst="rect">
            <a:avLst/>
          </a:prstGeom>
          <a:noFill/>
          <a:ln w="38100">
            <a:noFill/>
          </a:ln>
        </p:spPr>
        <p:txBody>
          <a:bodyPr wrap="square" rtlCol="0">
            <a:spAutoFit/>
          </a:bodyPr>
          <a:lstStyle/>
          <a:p>
            <a:pPr algn="ctr"/>
            <a:r>
              <a:rPr lang="en-US" sz="4000" b="1" dirty="0">
                <a:latin typeface="+mj-lt"/>
                <a:cs typeface="Arial" panose="020B0604020202020204" pitchFamily="34" charset="0"/>
              </a:rPr>
              <a:t>Age-Friendly Health Community &amp; Partners</a:t>
            </a:r>
          </a:p>
        </p:txBody>
      </p:sp>
      <p:graphicFrame>
        <p:nvGraphicFramePr>
          <p:cNvPr id="3" name="Diagram 2">
            <a:extLst>
              <a:ext uri="{FF2B5EF4-FFF2-40B4-BE49-F238E27FC236}">
                <a16:creationId xmlns:a16="http://schemas.microsoft.com/office/drawing/2014/main" id="{681D8828-0ABB-8DFE-A82C-470770C2E063}"/>
              </a:ext>
            </a:extLst>
          </p:cNvPr>
          <p:cNvGraphicFramePr/>
          <p:nvPr>
            <p:extLst>
              <p:ext uri="{D42A27DB-BD31-4B8C-83A1-F6EECF244321}">
                <p14:modId xmlns:p14="http://schemas.microsoft.com/office/powerpoint/2010/main" val="2347940753"/>
              </p:ext>
            </p:extLst>
          </p:nvPr>
        </p:nvGraphicFramePr>
        <p:xfrm>
          <a:off x="515258" y="1195528"/>
          <a:ext cx="111614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 descr="A picture containing text, sign&#10;&#10;Description automatically generated">
            <a:extLst>
              <a:ext uri="{FF2B5EF4-FFF2-40B4-BE49-F238E27FC236}">
                <a16:creationId xmlns:a16="http://schemas.microsoft.com/office/drawing/2014/main" id="{A4FEC681-0137-1F35-A43A-44C99EDF0C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25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E935E2-1365-BDF3-FD93-ED6AF81FAEEB}"/>
              </a:ext>
            </a:extLst>
          </p:cNvPr>
          <p:cNvSpPr/>
          <p:nvPr/>
        </p:nvSpPr>
        <p:spPr>
          <a:xfrm>
            <a:off x="217082" y="801151"/>
            <a:ext cx="2323622" cy="1801090"/>
          </a:xfrm>
          <a:prstGeom prst="rect">
            <a:avLst/>
          </a:prstGeom>
          <a:solidFill>
            <a:schemeClr val="tx2">
              <a:lumMod val="20000"/>
              <a:lumOff val="80000"/>
            </a:schemeClr>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Age-Friendly Health System</a:t>
            </a:r>
          </a:p>
        </p:txBody>
      </p:sp>
      <p:sp>
        <p:nvSpPr>
          <p:cNvPr id="5" name="Rectangle 4">
            <a:extLst>
              <a:ext uri="{FF2B5EF4-FFF2-40B4-BE49-F238E27FC236}">
                <a16:creationId xmlns:a16="http://schemas.microsoft.com/office/drawing/2014/main" id="{E1C3A5A2-9BC2-35A1-7880-06A859CD2983}"/>
              </a:ext>
            </a:extLst>
          </p:cNvPr>
          <p:cNvSpPr/>
          <p:nvPr/>
        </p:nvSpPr>
        <p:spPr>
          <a:xfrm>
            <a:off x="217083" y="2840183"/>
            <a:ext cx="2323622" cy="1801090"/>
          </a:xfrm>
          <a:prstGeom prst="rect">
            <a:avLst/>
          </a:prstGeom>
          <a:solidFill>
            <a:schemeClr val="tx2">
              <a:lumMod val="40000"/>
              <a:lumOff val="60000"/>
            </a:schemeClr>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600" b="1" dirty="0">
              <a:solidFill>
                <a:schemeClr val="tx1"/>
              </a:solidFill>
              <a:latin typeface="Arial" panose="020B0604020202020204" pitchFamily="34" charset="0"/>
              <a:cs typeface="Arial" panose="020B0604020202020204" pitchFamily="34" charset="0"/>
            </a:endParaRPr>
          </a:p>
          <a:p>
            <a:pPr algn="ctr"/>
            <a:r>
              <a:rPr lang="en-US" sz="1600" b="1" dirty="0">
                <a:solidFill>
                  <a:schemeClr val="tx1"/>
                </a:solidFill>
                <a:latin typeface="Arial" panose="020B0604020202020204" pitchFamily="34" charset="0"/>
                <a:cs typeface="Arial" panose="020B0604020202020204" pitchFamily="34" charset="0"/>
              </a:rPr>
              <a:t>Age-Friendly Health Partners</a:t>
            </a:r>
          </a:p>
          <a:p>
            <a:pPr marL="285750" indent="-285750" algn="ctr">
              <a:buFont typeface="Arial" panose="020B0604020202020204" pitchFamily="34" charset="0"/>
              <a:buChar char="•"/>
            </a:pPr>
            <a:endParaRPr lang="en-US" sz="1600" b="1"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AB4F9F2-37D7-B260-A588-7373599F2E7F}"/>
              </a:ext>
            </a:extLst>
          </p:cNvPr>
          <p:cNvSpPr/>
          <p:nvPr/>
        </p:nvSpPr>
        <p:spPr>
          <a:xfrm>
            <a:off x="217081" y="4849094"/>
            <a:ext cx="2323622" cy="1845065"/>
          </a:xfrm>
          <a:prstGeom prst="rect">
            <a:avLst/>
          </a:prstGeom>
          <a:solidFill>
            <a:schemeClr val="tx2">
              <a:lumMod val="60000"/>
              <a:lumOff val="4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Age-Friendly Community Partners</a:t>
            </a:r>
          </a:p>
        </p:txBody>
      </p:sp>
      <p:sp>
        <p:nvSpPr>
          <p:cNvPr id="7" name="Rectangle 6">
            <a:extLst>
              <a:ext uri="{FF2B5EF4-FFF2-40B4-BE49-F238E27FC236}">
                <a16:creationId xmlns:a16="http://schemas.microsoft.com/office/drawing/2014/main" id="{222F54A6-A9EE-77CC-ED8F-A4A343D15CE7}"/>
              </a:ext>
            </a:extLst>
          </p:cNvPr>
          <p:cNvSpPr/>
          <p:nvPr/>
        </p:nvSpPr>
        <p:spPr>
          <a:xfrm>
            <a:off x="2780173" y="801151"/>
            <a:ext cx="2565984" cy="1801090"/>
          </a:xfrm>
          <a:prstGeom prst="rect">
            <a:avLst/>
          </a:prstGeom>
          <a:solidFill>
            <a:schemeClr val="tx2">
              <a:lumMod val="20000"/>
              <a:lumOff val="80000"/>
            </a:schemeClr>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Hospitals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Nursing Homes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Clinics</a:t>
            </a:r>
          </a:p>
        </p:txBody>
      </p:sp>
      <p:sp>
        <p:nvSpPr>
          <p:cNvPr id="8" name="Rectangle 7">
            <a:extLst>
              <a:ext uri="{FF2B5EF4-FFF2-40B4-BE49-F238E27FC236}">
                <a16:creationId xmlns:a16="http://schemas.microsoft.com/office/drawing/2014/main" id="{37264954-69D4-902F-7624-8C369B6CEB05}"/>
              </a:ext>
            </a:extLst>
          </p:cNvPr>
          <p:cNvSpPr/>
          <p:nvPr/>
        </p:nvSpPr>
        <p:spPr>
          <a:xfrm>
            <a:off x="2780173" y="2854038"/>
            <a:ext cx="2565984" cy="1787235"/>
          </a:xfrm>
          <a:prstGeom prst="rect">
            <a:avLst/>
          </a:prstGeom>
          <a:solidFill>
            <a:schemeClr val="tx2">
              <a:lumMod val="40000"/>
              <a:lumOff val="60000"/>
            </a:schemeClr>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Dental Clinic</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Dialysis Centers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Health Departments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Vision Centers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Pharmacy</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Home Health</a:t>
            </a:r>
          </a:p>
        </p:txBody>
      </p:sp>
      <p:sp>
        <p:nvSpPr>
          <p:cNvPr id="9" name="Rectangle 8">
            <a:extLst>
              <a:ext uri="{FF2B5EF4-FFF2-40B4-BE49-F238E27FC236}">
                <a16:creationId xmlns:a16="http://schemas.microsoft.com/office/drawing/2014/main" id="{C958FAA4-CD19-0259-28F2-A7C91A43BCA7}"/>
              </a:ext>
            </a:extLst>
          </p:cNvPr>
          <p:cNvSpPr/>
          <p:nvPr/>
        </p:nvSpPr>
        <p:spPr>
          <a:xfrm>
            <a:off x="2780170" y="4849093"/>
            <a:ext cx="2565983" cy="1845065"/>
          </a:xfrm>
          <a:prstGeom prst="rect">
            <a:avLst/>
          </a:prstGeom>
          <a:solidFill>
            <a:schemeClr val="tx2">
              <a:lumMod val="60000"/>
              <a:lumOff val="4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Senior Centers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Agency on Aging</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Local Stores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Churches</a:t>
            </a:r>
          </a:p>
        </p:txBody>
      </p:sp>
      <p:sp>
        <p:nvSpPr>
          <p:cNvPr id="2" name="Rectangle 1">
            <a:extLst>
              <a:ext uri="{FF2B5EF4-FFF2-40B4-BE49-F238E27FC236}">
                <a16:creationId xmlns:a16="http://schemas.microsoft.com/office/drawing/2014/main" id="{D24CD71F-06D9-A43A-9FE9-BB6F6348D459}"/>
              </a:ext>
            </a:extLst>
          </p:cNvPr>
          <p:cNvSpPr/>
          <p:nvPr/>
        </p:nvSpPr>
        <p:spPr>
          <a:xfrm>
            <a:off x="5585627" y="801151"/>
            <a:ext cx="3542816" cy="1801090"/>
          </a:xfrm>
          <a:prstGeom prst="rect">
            <a:avLst/>
          </a:prstGeom>
          <a:solidFill>
            <a:schemeClr val="tx2">
              <a:lumMod val="20000"/>
              <a:lumOff val="80000"/>
            </a:schemeClr>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Must complete AF process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Each community needs at least one of each (if possible)</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Attend quarterly meetings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Track/trend data</a:t>
            </a:r>
          </a:p>
        </p:txBody>
      </p:sp>
      <p:sp>
        <p:nvSpPr>
          <p:cNvPr id="3" name="Rectangle 2">
            <a:extLst>
              <a:ext uri="{FF2B5EF4-FFF2-40B4-BE49-F238E27FC236}">
                <a16:creationId xmlns:a16="http://schemas.microsoft.com/office/drawing/2014/main" id="{631A9E45-A5C9-5A8B-7194-4F4A36F71E95}"/>
              </a:ext>
            </a:extLst>
          </p:cNvPr>
          <p:cNvSpPr/>
          <p:nvPr/>
        </p:nvSpPr>
        <p:spPr>
          <a:xfrm>
            <a:off x="5585628" y="2840183"/>
            <a:ext cx="3542816" cy="1801090"/>
          </a:xfrm>
          <a:prstGeom prst="rect">
            <a:avLst/>
          </a:prstGeom>
          <a:solidFill>
            <a:schemeClr val="tx2">
              <a:lumMod val="40000"/>
              <a:lumOff val="60000"/>
            </a:schemeClr>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Must go through AF process training</a:t>
            </a:r>
          </a:p>
          <a:p>
            <a:pPr marL="285750" indent="-285750">
              <a:buFont typeface="Arial"/>
              <a:buChar char="•"/>
            </a:pPr>
            <a:r>
              <a:rPr lang="en-US" sz="1600" dirty="0">
                <a:solidFill>
                  <a:schemeClr val="tx1"/>
                </a:solidFill>
                <a:latin typeface="Arial" panose="020B0604020202020204" pitchFamily="34" charset="0"/>
                <a:cs typeface="Arial" panose="020B0604020202020204" pitchFamily="34" charset="0"/>
              </a:rPr>
              <a:t>Implements a minimum of one M</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Attend quarterly meetings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Track/trend data</a:t>
            </a:r>
          </a:p>
        </p:txBody>
      </p:sp>
      <p:sp>
        <p:nvSpPr>
          <p:cNvPr id="10" name="Rectangle 9">
            <a:extLst>
              <a:ext uri="{FF2B5EF4-FFF2-40B4-BE49-F238E27FC236}">
                <a16:creationId xmlns:a16="http://schemas.microsoft.com/office/drawing/2014/main" id="{2517190B-3D72-A1BA-0FC5-C37F3AAD98C7}"/>
              </a:ext>
            </a:extLst>
          </p:cNvPr>
          <p:cNvSpPr/>
          <p:nvPr/>
        </p:nvSpPr>
        <p:spPr>
          <a:xfrm>
            <a:off x="5585626" y="4849094"/>
            <a:ext cx="3542816" cy="1845065"/>
          </a:xfrm>
          <a:prstGeom prst="rect">
            <a:avLst/>
          </a:prstGeom>
          <a:solidFill>
            <a:schemeClr val="tx2">
              <a:lumMod val="60000"/>
              <a:lumOff val="4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Must go through AF process training</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Attend quarterly meetings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Track/trend data</a:t>
            </a:r>
          </a:p>
        </p:txBody>
      </p:sp>
      <p:sp>
        <p:nvSpPr>
          <p:cNvPr id="11" name="Rectangle 10">
            <a:extLst>
              <a:ext uri="{FF2B5EF4-FFF2-40B4-BE49-F238E27FC236}">
                <a16:creationId xmlns:a16="http://schemas.microsoft.com/office/drawing/2014/main" id="{44991FEB-568C-7D53-E178-5090905171E8}"/>
              </a:ext>
            </a:extLst>
          </p:cNvPr>
          <p:cNvSpPr/>
          <p:nvPr/>
        </p:nvSpPr>
        <p:spPr>
          <a:xfrm>
            <a:off x="9367910" y="801151"/>
            <a:ext cx="2656139" cy="1801090"/>
          </a:xfrm>
          <a:prstGeom prst="rect">
            <a:avLst/>
          </a:prstGeom>
          <a:solidFill>
            <a:schemeClr val="tx2">
              <a:lumMod val="20000"/>
              <a:lumOff val="80000"/>
            </a:schemeClr>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Consistent patient care with implementation of 4M’s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Decrease errors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Increase patient outcomes</a:t>
            </a:r>
          </a:p>
        </p:txBody>
      </p:sp>
      <p:sp>
        <p:nvSpPr>
          <p:cNvPr id="12" name="Rectangle 11">
            <a:extLst>
              <a:ext uri="{FF2B5EF4-FFF2-40B4-BE49-F238E27FC236}">
                <a16:creationId xmlns:a16="http://schemas.microsoft.com/office/drawing/2014/main" id="{6C5946B9-381F-59A6-0CC6-BFE21296E135}"/>
              </a:ext>
            </a:extLst>
          </p:cNvPr>
          <p:cNvSpPr/>
          <p:nvPr/>
        </p:nvSpPr>
        <p:spPr>
          <a:xfrm>
            <a:off x="9367910" y="2854038"/>
            <a:ext cx="2656139" cy="1787235"/>
          </a:xfrm>
          <a:prstGeom prst="rect">
            <a:avLst/>
          </a:prstGeom>
          <a:solidFill>
            <a:schemeClr val="tx2">
              <a:lumMod val="40000"/>
              <a:lumOff val="60000"/>
            </a:schemeClr>
          </a:solidFill>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Consistent screening of patients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More involvement in patient care</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Better patient outcomes</a:t>
            </a:r>
          </a:p>
        </p:txBody>
      </p:sp>
      <p:sp>
        <p:nvSpPr>
          <p:cNvPr id="13" name="Rectangle 12">
            <a:extLst>
              <a:ext uri="{FF2B5EF4-FFF2-40B4-BE49-F238E27FC236}">
                <a16:creationId xmlns:a16="http://schemas.microsoft.com/office/drawing/2014/main" id="{334798EE-F464-5DCB-80D8-2B910C5A5698}"/>
              </a:ext>
            </a:extLst>
          </p:cNvPr>
          <p:cNvSpPr/>
          <p:nvPr/>
        </p:nvSpPr>
        <p:spPr>
          <a:xfrm>
            <a:off x="9301525" y="4849093"/>
            <a:ext cx="2722523" cy="1845065"/>
          </a:xfrm>
          <a:prstGeom prst="rect">
            <a:avLst/>
          </a:prstGeom>
          <a:solidFill>
            <a:schemeClr val="tx2">
              <a:lumMod val="60000"/>
              <a:lumOff val="40000"/>
            </a:schemeClr>
          </a:solidFill>
          <a:ln>
            <a:solidFill>
              <a:schemeClr val="tx1"/>
            </a:solidFill>
          </a:ln>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Understands 4M’s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Improvement in community resource for the elderly</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Involvement in healthcare within community</a:t>
            </a:r>
          </a:p>
        </p:txBody>
      </p:sp>
      <p:sp>
        <p:nvSpPr>
          <p:cNvPr id="14" name="Rectangle 13">
            <a:extLst>
              <a:ext uri="{FF2B5EF4-FFF2-40B4-BE49-F238E27FC236}">
                <a16:creationId xmlns:a16="http://schemas.microsoft.com/office/drawing/2014/main" id="{97B5FA6D-096B-48E1-8932-F6F99FC9066F}"/>
              </a:ext>
            </a:extLst>
          </p:cNvPr>
          <p:cNvSpPr/>
          <p:nvPr/>
        </p:nvSpPr>
        <p:spPr>
          <a:xfrm>
            <a:off x="217081" y="163841"/>
            <a:ext cx="2323622" cy="429490"/>
          </a:xfrm>
          <a:prstGeom prst="rect">
            <a:avLst/>
          </a:prstGeom>
          <a:solidFill>
            <a:schemeClr val="bg2"/>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Group</a:t>
            </a:r>
          </a:p>
        </p:txBody>
      </p:sp>
      <p:sp>
        <p:nvSpPr>
          <p:cNvPr id="15" name="Rectangle 14">
            <a:extLst>
              <a:ext uri="{FF2B5EF4-FFF2-40B4-BE49-F238E27FC236}">
                <a16:creationId xmlns:a16="http://schemas.microsoft.com/office/drawing/2014/main" id="{E63D9B4C-7C51-B27F-58F6-9426FC7A372B}"/>
              </a:ext>
            </a:extLst>
          </p:cNvPr>
          <p:cNvSpPr/>
          <p:nvPr/>
        </p:nvSpPr>
        <p:spPr>
          <a:xfrm>
            <a:off x="2780167" y="163841"/>
            <a:ext cx="2565987" cy="429490"/>
          </a:xfrm>
          <a:prstGeom prst="rect">
            <a:avLst/>
          </a:prstGeom>
          <a:solidFill>
            <a:schemeClr val="bg2"/>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Who is in the Group</a:t>
            </a:r>
          </a:p>
        </p:txBody>
      </p:sp>
      <p:sp>
        <p:nvSpPr>
          <p:cNvPr id="16" name="Rectangle 15">
            <a:extLst>
              <a:ext uri="{FF2B5EF4-FFF2-40B4-BE49-F238E27FC236}">
                <a16:creationId xmlns:a16="http://schemas.microsoft.com/office/drawing/2014/main" id="{99138A58-C8C1-4E22-D767-E9612E57D8C3}"/>
              </a:ext>
            </a:extLst>
          </p:cNvPr>
          <p:cNvSpPr/>
          <p:nvPr/>
        </p:nvSpPr>
        <p:spPr>
          <a:xfrm>
            <a:off x="5585620" y="163841"/>
            <a:ext cx="3542822" cy="429490"/>
          </a:xfrm>
          <a:prstGeom prst="rect">
            <a:avLst/>
          </a:prstGeom>
          <a:solidFill>
            <a:schemeClr val="bg2"/>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Requirements for Group</a:t>
            </a:r>
          </a:p>
        </p:txBody>
      </p:sp>
      <p:sp>
        <p:nvSpPr>
          <p:cNvPr id="17" name="Rectangle 16">
            <a:extLst>
              <a:ext uri="{FF2B5EF4-FFF2-40B4-BE49-F238E27FC236}">
                <a16:creationId xmlns:a16="http://schemas.microsoft.com/office/drawing/2014/main" id="{9BCBD500-836C-1F94-9A0B-F76EE97F66B8}"/>
              </a:ext>
            </a:extLst>
          </p:cNvPr>
          <p:cNvSpPr/>
          <p:nvPr/>
        </p:nvSpPr>
        <p:spPr>
          <a:xfrm>
            <a:off x="9367897" y="163841"/>
            <a:ext cx="2656152" cy="429490"/>
          </a:xfrm>
          <a:prstGeom prst="rect">
            <a:avLst/>
          </a:prstGeom>
          <a:solidFill>
            <a:schemeClr val="bg2"/>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Outcomes</a:t>
            </a:r>
          </a:p>
        </p:txBody>
      </p:sp>
      <p:pic>
        <p:nvPicPr>
          <p:cNvPr id="18" name="Picture 7" descr="A picture containing text, sign&#10;&#10;Description automatically generated">
            <a:extLst>
              <a:ext uri="{FF2B5EF4-FFF2-40B4-BE49-F238E27FC236}">
                <a16:creationId xmlns:a16="http://schemas.microsoft.com/office/drawing/2014/main" id="{19A86576-20CB-2B27-50FF-21963110D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59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F33C-BBDF-C33A-8473-CE0156D1AB5D}"/>
              </a:ext>
            </a:extLst>
          </p:cNvPr>
          <p:cNvSpPr>
            <a:spLocks noGrp="1"/>
          </p:cNvSpPr>
          <p:nvPr>
            <p:ph type="title"/>
          </p:nvPr>
        </p:nvSpPr>
        <p:spPr>
          <a:xfrm>
            <a:off x="1491342" y="-120350"/>
            <a:ext cx="10515600" cy="1325563"/>
          </a:xfrm>
        </p:spPr>
        <p:txBody>
          <a:bodyPr>
            <a:normAutofit/>
          </a:bodyPr>
          <a:lstStyle/>
          <a:p>
            <a:r>
              <a:rPr lang="en-US" sz="4800" b="1" dirty="0">
                <a:cs typeface="Arial" panose="020B0604020202020204" pitchFamily="34" charset="0"/>
              </a:rPr>
              <a:t>How to Become a Health Community?</a:t>
            </a:r>
          </a:p>
        </p:txBody>
      </p:sp>
      <p:sp>
        <p:nvSpPr>
          <p:cNvPr id="3" name="Content Placeholder 2">
            <a:extLst>
              <a:ext uri="{FF2B5EF4-FFF2-40B4-BE49-F238E27FC236}">
                <a16:creationId xmlns:a16="http://schemas.microsoft.com/office/drawing/2014/main" id="{606E63C0-9162-F480-C44F-F768EA72215E}"/>
              </a:ext>
            </a:extLst>
          </p:cNvPr>
          <p:cNvSpPr>
            <a:spLocks noGrp="1"/>
          </p:cNvSpPr>
          <p:nvPr>
            <p:ph idx="1"/>
          </p:nvPr>
        </p:nvSpPr>
        <p:spPr>
          <a:xfrm>
            <a:off x="1902314" y="1002344"/>
            <a:ext cx="12344400" cy="5500201"/>
          </a:xfrm>
        </p:spPr>
        <p:txBody>
          <a:bodyPr vert="horz" lIns="91440" tIns="45720" rIns="91440" bIns="45720" rtlCol="0" anchor="t">
            <a:normAutofit fontScale="25000" lnSpcReduction="20000"/>
          </a:bodyPr>
          <a:lstStyle/>
          <a:p>
            <a:pPr marL="514350" indent="-514350">
              <a:lnSpc>
                <a:spcPct val="120000"/>
              </a:lnSpc>
              <a:buFont typeface="+mj-lt"/>
              <a:buAutoNum type="arabicPeriod"/>
            </a:pPr>
            <a:r>
              <a:rPr lang="en-US" sz="6400" b="1" dirty="0">
                <a:cs typeface="Arial" panose="020B0604020202020204" pitchFamily="34" charset="0"/>
              </a:rPr>
              <a:t>Set up Age-Friendly groups</a:t>
            </a:r>
          </a:p>
          <a:p>
            <a:pPr lvl="1">
              <a:lnSpc>
                <a:spcPct val="120000"/>
              </a:lnSpc>
            </a:pPr>
            <a:r>
              <a:rPr lang="en-US" sz="6400" kern="100" dirty="0">
                <a:effectLst/>
                <a:ea typeface="Calibri" panose="020F0502020204030204" pitchFamily="34" charset="0"/>
                <a:cs typeface="Arial" panose="020B0604020202020204" pitchFamily="34" charset="0"/>
              </a:rPr>
              <a:t>Age-Friendly Health Systems </a:t>
            </a:r>
          </a:p>
          <a:p>
            <a:pPr lvl="1">
              <a:lnSpc>
                <a:spcPct val="120000"/>
              </a:lnSpc>
            </a:pPr>
            <a:r>
              <a:rPr lang="en-US" sz="6400" kern="100" dirty="0">
                <a:effectLst/>
                <a:ea typeface="Calibri" panose="020F0502020204030204" pitchFamily="34" charset="0"/>
                <a:cs typeface="Arial" panose="020B0604020202020204" pitchFamily="34" charset="0"/>
              </a:rPr>
              <a:t>Age-Friendly Health Partners</a:t>
            </a:r>
          </a:p>
          <a:p>
            <a:pPr lvl="1">
              <a:lnSpc>
                <a:spcPct val="120000"/>
              </a:lnSpc>
            </a:pPr>
            <a:r>
              <a:rPr lang="en-US" sz="6400" kern="100" dirty="0">
                <a:effectLst/>
                <a:ea typeface="Calibri" panose="020F0502020204030204" pitchFamily="34" charset="0"/>
                <a:cs typeface="Arial" panose="020B0604020202020204" pitchFamily="34" charset="0"/>
              </a:rPr>
              <a:t>Age-Friendly Community Partners </a:t>
            </a:r>
          </a:p>
          <a:p>
            <a:pPr marL="514350" indent="-514350">
              <a:lnSpc>
                <a:spcPct val="120000"/>
              </a:lnSpc>
              <a:buFont typeface="+mj-lt"/>
              <a:buAutoNum type="arabicPeriod"/>
            </a:pPr>
            <a:r>
              <a:rPr lang="en-US" sz="6400" b="1" dirty="0">
                <a:cs typeface="Arial" panose="020B0604020202020204" pitchFamily="34" charset="0"/>
              </a:rPr>
              <a:t>Identify elderly resources in your area </a:t>
            </a:r>
          </a:p>
          <a:p>
            <a:pPr lvl="1">
              <a:lnSpc>
                <a:spcPct val="120000"/>
              </a:lnSpc>
            </a:pPr>
            <a:r>
              <a:rPr lang="en-US" sz="6400" dirty="0">
                <a:cs typeface="Arial" panose="020B0604020202020204" pitchFamily="34" charset="0"/>
              </a:rPr>
              <a:t>Use community partners, health department, and other community groups to identify resources</a:t>
            </a:r>
          </a:p>
          <a:p>
            <a:pPr lvl="1">
              <a:lnSpc>
                <a:spcPct val="120000"/>
              </a:lnSpc>
            </a:pPr>
            <a:r>
              <a:rPr lang="en-US" sz="6400" dirty="0">
                <a:cs typeface="Arial" panose="020B0604020202020204" pitchFamily="34" charset="0"/>
              </a:rPr>
              <a:t>Use the resource template or your own</a:t>
            </a:r>
          </a:p>
          <a:p>
            <a:pPr lvl="1">
              <a:lnSpc>
                <a:spcPct val="120000"/>
              </a:lnSpc>
            </a:pPr>
            <a:r>
              <a:rPr lang="en-US" sz="6400" dirty="0">
                <a:cs typeface="Arial" panose="020B0604020202020204" pitchFamily="34" charset="0"/>
              </a:rPr>
              <a:t>Give community access to the resource list (online, public access points)</a:t>
            </a:r>
          </a:p>
          <a:p>
            <a:pPr marL="514350" indent="-514350">
              <a:lnSpc>
                <a:spcPct val="120000"/>
              </a:lnSpc>
              <a:buFont typeface="+mj-lt"/>
              <a:buAutoNum type="arabicPeriod"/>
            </a:pPr>
            <a:r>
              <a:rPr lang="en-US" sz="6400" b="1" dirty="0">
                <a:cs typeface="Arial" panose="020B0604020202020204" pitchFamily="34" charset="0"/>
              </a:rPr>
              <a:t>Referral process </a:t>
            </a:r>
          </a:p>
          <a:p>
            <a:pPr lvl="1">
              <a:lnSpc>
                <a:spcPct val="120000"/>
              </a:lnSpc>
            </a:pPr>
            <a:r>
              <a:rPr lang="en-US" sz="6400" dirty="0">
                <a:cs typeface="Arial" panose="020B0604020202020204" pitchFamily="34" charset="0"/>
              </a:rPr>
              <a:t>Implement a standardized process </a:t>
            </a:r>
          </a:p>
          <a:p>
            <a:pPr lvl="1">
              <a:lnSpc>
                <a:spcPct val="120000"/>
              </a:lnSpc>
            </a:pPr>
            <a:r>
              <a:rPr lang="en-US" sz="6400" dirty="0">
                <a:cs typeface="Arial" panose="020B0604020202020204" pitchFamily="34" charset="0"/>
              </a:rPr>
              <a:t>Use the referral template or your own template/process</a:t>
            </a:r>
          </a:p>
          <a:p>
            <a:pPr marL="514350" indent="-514350">
              <a:lnSpc>
                <a:spcPct val="120000"/>
              </a:lnSpc>
              <a:buFont typeface="+mj-lt"/>
              <a:buAutoNum type="arabicPeriod"/>
            </a:pPr>
            <a:r>
              <a:rPr lang="en-US" sz="6400" b="1" dirty="0">
                <a:cs typeface="Arial" panose="020B0604020202020204" pitchFamily="34" charset="0"/>
              </a:rPr>
              <a:t>Set goals and outcomes</a:t>
            </a:r>
          </a:p>
          <a:p>
            <a:pPr marL="742950" marR="0" lvl="1" indent="-285750" algn="l" defTabSz="457200" rtl="0" eaLnBrk="1" fontAlgn="auto" latinLnBrk="0" hangingPunct="1">
              <a:lnSpc>
                <a:spcPct val="120000"/>
              </a:lnSpc>
              <a:spcBef>
                <a:spcPct val="20000"/>
              </a:spcBef>
              <a:spcAft>
                <a:spcPts val="600"/>
              </a:spcAft>
              <a:buClr>
                <a:srgbClr val="4A66AC">
                  <a:lumMod val="75000"/>
                </a:srgbClr>
              </a:buClr>
              <a:buSzPct val="145000"/>
              <a:buFont typeface="Arial"/>
              <a:buChar char="•"/>
              <a:tabLst/>
              <a:defRPr/>
            </a:pPr>
            <a:r>
              <a:rPr lang="en-US" sz="6400" dirty="0">
                <a:solidFill>
                  <a:prstClr val="black"/>
                </a:solidFill>
                <a:latin typeface="Corbel" panose="020B0503020204020204"/>
                <a:cs typeface="Arial" panose="020B0604020202020204" pitchFamily="34" charset="0"/>
              </a:rPr>
              <a:t>Consider both health care related and non-healthcare outcomes and metrics</a:t>
            </a:r>
            <a:endParaRPr kumimoji="0" lang="en-US" sz="6400" b="0" i="0" u="none" strike="noStrike" kern="1200" cap="none" spc="0" normalizeH="0" baseline="0" noProof="0" dirty="0">
              <a:ln>
                <a:noFill/>
              </a:ln>
              <a:solidFill>
                <a:prstClr val="black"/>
              </a:solidFill>
              <a:effectLst/>
              <a:uLnTx/>
              <a:uFillTx/>
              <a:latin typeface="Corbel" panose="020B0503020204020204"/>
              <a:ea typeface="+mn-ea"/>
              <a:cs typeface="Arial" panose="020B0604020202020204" pitchFamily="34" charset="0"/>
            </a:endParaRPr>
          </a:p>
          <a:p>
            <a:pPr marL="514350" indent="-514350">
              <a:lnSpc>
                <a:spcPct val="120000"/>
              </a:lnSpc>
              <a:buFont typeface="+mj-lt"/>
              <a:buAutoNum type="arabicPeriod"/>
            </a:pPr>
            <a:r>
              <a:rPr lang="en-US" sz="6400" b="1" dirty="0">
                <a:cs typeface="Arial" panose="020B0604020202020204" pitchFamily="34" charset="0"/>
              </a:rPr>
              <a:t>Set quarterly community health meetings and team</a:t>
            </a:r>
          </a:p>
          <a:p>
            <a:pPr marL="514350" indent="-514350">
              <a:lnSpc>
                <a:spcPct val="120000"/>
              </a:lnSpc>
              <a:buAutoNum type="arabicPeriod"/>
            </a:pPr>
            <a:r>
              <a:rPr lang="en-US" sz="6400" b="1" dirty="0">
                <a:cs typeface="Arial" panose="020B0604020202020204" pitchFamily="34" charset="0"/>
              </a:rPr>
              <a:t>Follow up and make changes/implementations based on the data and feedback from the elderly population</a:t>
            </a:r>
          </a:p>
          <a:p>
            <a:pPr marL="514350" indent="-514350">
              <a:buFont typeface="+mj-lt"/>
              <a:buAutoNum type="arabicPeriod"/>
            </a:pPr>
            <a:endParaRPr lang="en-US" sz="1200" dirty="0">
              <a:cs typeface="Calibri" panose="020F0502020204030204"/>
            </a:endParaRPr>
          </a:p>
        </p:txBody>
      </p:sp>
      <p:pic>
        <p:nvPicPr>
          <p:cNvPr id="4" name="Picture 7" descr="A picture containing text, sign&#10;&#10;Description automatically generated">
            <a:extLst>
              <a:ext uri="{FF2B5EF4-FFF2-40B4-BE49-F238E27FC236}">
                <a16:creationId xmlns:a16="http://schemas.microsoft.com/office/drawing/2014/main" id="{17480392-480C-3CB7-93D3-06B072A3A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43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81B5-DD47-A4A2-81A7-5E11B56AC9D7}"/>
              </a:ext>
            </a:extLst>
          </p:cNvPr>
          <p:cNvSpPr>
            <a:spLocks noGrp="1"/>
          </p:cNvSpPr>
          <p:nvPr>
            <p:ph type="title"/>
          </p:nvPr>
        </p:nvSpPr>
        <p:spPr>
          <a:xfrm>
            <a:off x="1484312" y="0"/>
            <a:ext cx="10018713" cy="1752599"/>
          </a:xfrm>
        </p:spPr>
        <p:txBody>
          <a:bodyPr/>
          <a:lstStyle/>
          <a:p>
            <a:r>
              <a:rPr lang="en-US" b="1" dirty="0"/>
              <a:t>Why Age-Friendly Health Community</a:t>
            </a:r>
          </a:p>
        </p:txBody>
      </p:sp>
      <p:sp>
        <p:nvSpPr>
          <p:cNvPr id="3" name="Content Placeholder 2">
            <a:extLst>
              <a:ext uri="{FF2B5EF4-FFF2-40B4-BE49-F238E27FC236}">
                <a16:creationId xmlns:a16="http://schemas.microsoft.com/office/drawing/2014/main" id="{8F80E018-67D1-8708-03D6-808EA70D2B8D}"/>
              </a:ext>
            </a:extLst>
          </p:cNvPr>
          <p:cNvSpPr>
            <a:spLocks noGrp="1"/>
          </p:cNvSpPr>
          <p:nvPr>
            <p:ph sz="half" idx="1"/>
          </p:nvPr>
        </p:nvSpPr>
        <p:spPr>
          <a:xfrm>
            <a:off x="1484312" y="1300632"/>
            <a:ext cx="7006545" cy="5398748"/>
          </a:xfrm>
        </p:spPr>
        <p:txBody>
          <a:bodyPr>
            <a:normAutofit/>
          </a:bodyPr>
          <a:lstStyle/>
          <a:p>
            <a:r>
              <a:rPr lang="en-US" sz="2000" b="0" i="0" dirty="0">
                <a:effectLst/>
              </a:rPr>
              <a:t>Increased communication among community members and health care team members.</a:t>
            </a:r>
          </a:p>
          <a:p>
            <a:r>
              <a:rPr lang="en-US" sz="2000" dirty="0"/>
              <a:t>Community involvement in health care.</a:t>
            </a:r>
          </a:p>
          <a:p>
            <a:r>
              <a:rPr lang="en-US" sz="2000" b="0" i="0" dirty="0">
                <a:effectLst/>
              </a:rPr>
              <a:t>I</a:t>
            </a:r>
            <a:r>
              <a:rPr lang="en-US" sz="2000" dirty="0"/>
              <a:t>dentification of community resources and/or lack of resource areas.</a:t>
            </a:r>
            <a:endParaRPr lang="en-US" sz="2000" b="0" i="0" dirty="0">
              <a:effectLst/>
            </a:endParaRPr>
          </a:p>
          <a:p>
            <a:r>
              <a:rPr lang="en-US" sz="2000" b="0" i="0" dirty="0">
                <a:effectLst/>
              </a:rPr>
              <a:t>There is evidence of a strong association between higher continuity of care and </a:t>
            </a:r>
            <a:r>
              <a:rPr lang="en-US" sz="2000" b="1" i="0" u="sng" dirty="0">
                <a:effectLst/>
              </a:rPr>
              <a:t>reduced mortality rate, complication risks and health service utilization </a:t>
            </a:r>
            <a:r>
              <a:rPr lang="en-US" sz="2000" b="0" i="0" dirty="0">
                <a:effectLst/>
              </a:rPr>
              <a:t>among DM and/or HT (BMC Family Practice, 2021).</a:t>
            </a:r>
            <a:r>
              <a:rPr lang="en-US" sz="2000" dirty="0"/>
              <a:t> </a:t>
            </a:r>
          </a:p>
          <a:p>
            <a:r>
              <a:rPr lang="en-US" sz="2000" dirty="0"/>
              <a:t>Improving continuity of care in general practice is associated with positive outcomes for patients, GPs and the wider health system, such as </a:t>
            </a:r>
            <a:r>
              <a:rPr lang="en-US" sz="2000" b="1" u="sng" dirty="0"/>
              <a:t>fewer hospital admissions and higher patient satisfaction </a:t>
            </a:r>
            <a:r>
              <a:rPr lang="en-US" sz="2000" dirty="0"/>
              <a:t>(health.org.uk, 2023).</a:t>
            </a:r>
          </a:p>
          <a:p>
            <a:endParaRPr lang="en-US" dirty="0">
              <a:latin typeface="Arial Nova Cond" panose="020B0506020202020204" pitchFamily="34" charset="0"/>
            </a:endParaRPr>
          </a:p>
        </p:txBody>
      </p:sp>
      <p:pic>
        <p:nvPicPr>
          <p:cNvPr id="6" name="Content Placeholder 5" descr="Smiling hospital staff">
            <a:extLst>
              <a:ext uri="{FF2B5EF4-FFF2-40B4-BE49-F238E27FC236}">
                <a16:creationId xmlns:a16="http://schemas.microsoft.com/office/drawing/2014/main" id="{3A98C170-FC28-3A05-293C-075180EDAF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12420" y="3079102"/>
            <a:ext cx="3579580" cy="2511800"/>
          </a:xfrm>
        </p:spPr>
      </p:pic>
      <p:pic>
        <p:nvPicPr>
          <p:cNvPr id="4" name="Picture 7" descr="A picture containing text, sign&#10;&#10;Description automatically generated">
            <a:extLst>
              <a:ext uri="{FF2B5EF4-FFF2-40B4-BE49-F238E27FC236}">
                <a16:creationId xmlns:a16="http://schemas.microsoft.com/office/drawing/2014/main" id="{E690D39F-993A-F3B8-3CFE-407A23421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02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DC3A-E259-9DF0-428C-D1E5FBFB83A7}"/>
              </a:ext>
            </a:extLst>
          </p:cNvPr>
          <p:cNvSpPr>
            <a:spLocks noGrp="1"/>
          </p:cNvSpPr>
          <p:nvPr>
            <p:ph type="title"/>
          </p:nvPr>
        </p:nvSpPr>
        <p:spPr/>
        <p:txBody>
          <a:bodyPr/>
          <a:lstStyle/>
          <a:p>
            <a:pPr algn="ctr"/>
            <a:r>
              <a:rPr lang="en-US" b="1" dirty="0">
                <a:cs typeface="Arial" panose="020B0604020202020204" pitchFamily="34" charset="0"/>
              </a:rPr>
              <a:t>References and Resources</a:t>
            </a:r>
          </a:p>
        </p:txBody>
      </p:sp>
      <p:sp>
        <p:nvSpPr>
          <p:cNvPr id="3" name="Content Placeholder 2">
            <a:extLst>
              <a:ext uri="{FF2B5EF4-FFF2-40B4-BE49-F238E27FC236}">
                <a16:creationId xmlns:a16="http://schemas.microsoft.com/office/drawing/2014/main" id="{380FE38D-E6A7-37CE-680B-2471EAD73AC2}"/>
              </a:ext>
            </a:extLst>
          </p:cNvPr>
          <p:cNvSpPr>
            <a:spLocks noGrp="1"/>
          </p:cNvSpPr>
          <p:nvPr>
            <p:ph sz="half" idx="1"/>
          </p:nvPr>
        </p:nvSpPr>
        <p:spPr>
          <a:xfrm>
            <a:off x="1484312" y="1704109"/>
            <a:ext cx="8587943" cy="4087091"/>
          </a:xfrm>
        </p:spPr>
        <p:txBody>
          <a:bodyPr>
            <a:normAutofit/>
          </a:bodyPr>
          <a:lstStyle/>
          <a:p>
            <a:r>
              <a:rPr lang="en-US" sz="2000" dirty="0">
                <a:cs typeface="Arial" panose="020B0604020202020204" pitchFamily="34" charset="0"/>
              </a:rPr>
              <a:t>Health Equity Toolkit (Nebraska Hospital Association)</a:t>
            </a:r>
          </a:p>
          <a:p>
            <a:r>
              <a:rPr lang="en-US" sz="2000" dirty="0">
                <a:cs typeface="Arial" panose="020B0604020202020204" pitchFamily="34" charset="0"/>
              </a:rPr>
              <a:t>Age-Friendly Links (Nebraska Hospital Association)</a:t>
            </a:r>
          </a:p>
          <a:p>
            <a:r>
              <a:rPr lang="en-US" sz="2000" dirty="0">
                <a:cs typeface="Arial" panose="020B0604020202020204" pitchFamily="34" charset="0"/>
              </a:rPr>
              <a:t>Institute for Healthcare Improvement</a:t>
            </a:r>
          </a:p>
          <a:p>
            <a:r>
              <a:rPr lang="en-US" sz="2000" dirty="0">
                <a:cs typeface="Arial" panose="020B0604020202020204" pitchFamily="34" charset="0"/>
              </a:rPr>
              <a:t>American Hospital Association</a:t>
            </a:r>
          </a:p>
          <a:p>
            <a:r>
              <a:rPr lang="en-US" sz="2000" dirty="0">
                <a:cs typeface="Arial" panose="020B0604020202020204" pitchFamily="34" charset="0"/>
              </a:rPr>
              <a:t>Monthly State Calls by NHA</a:t>
            </a:r>
          </a:p>
          <a:p>
            <a:r>
              <a:rPr lang="en-US" sz="2000" dirty="0">
                <a:cs typeface="Arial" panose="020B0604020202020204" pitchFamily="34" charset="0"/>
              </a:rPr>
              <a:t>Monthly Cohort Education by IHI and AHA</a:t>
            </a:r>
          </a:p>
        </p:txBody>
      </p:sp>
      <p:pic>
        <p:nvPicPr>
          <p:cNvPr id="4" name="Picture 7" descr="A picture containing text, sign&#10;&#10;Description automatically generated">
            <a:extLst>
              <a:ext uri="{FF2B5EF4-FFF2-40B4-BE49-F238E27FC236}">
                <a16:creationId xmlns:a16="http://schemas.microsoft.com/office/drawing/2014/main" id="{52FED006-EE19-3CE7-2D70-3934BD4EF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832" y="6172201"/>
            <a:ext cx="398291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32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FF439-5E7C-D6AD-9182-B89B233F1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0B2BD-7C88-ED10-9B88-01E02A2A5078}"/>
              </a:ext>
            </a:extLst>
          </p:cNvPr>
          <p:cNvSpPr>
            <a:spLocks noGrp="1"/>
          </p:cNvSpPr>
          <p:nvPr>
            <p:ph type="title"/>
          </p:nvPr>
        </p:nvSpPr>
        <p:spPr/>
        <p:txBody>
          <a:bodyPr/>
          <a:lstStyle/>
          <a:p>
            <a:pPr algn="ctr"/>
            <a:r>
              <a:rPr lang="en-US" b="1" dirty="0">
                <a:cs typeface="Arial" panose="020B0604020202020204" pitchFamily="34" charset="0"/>
              </a:rPr>
              <a:t>Age-Friendly Health Community Partner</a:t>
            </a:r>
          </a:p>
        </p:txBody>
      </p:sp>
      <p:sp>
        <p:nvSpPr>
          <p:cNvPr id="3" name="Content Placeholder 2">
            <a:extLst>
              <a:ext uri="{FF2B5EF4-FFF2-40B4-BE49-F238E27FC236}">
                <a16:creationId xmlns:a16="http://schemas.microsoft.com/office/drawing/2014/main" id="{48792B41-4DB9-3F7E-3B17-C7C995335A3D}"/>
              </a:ext>
            </a:extLst>
          </p:cNvPr>
          <p:cNvSpPr>
            <a:spLocks noGrp="1"/>
          </p:cNvSpPr>
          <p:nvPr>
            <p:ph sz="half" idx="1"/>
          </p:nvPr>
        </p:nvSpPr>
        <p:spPr>
          <a:xfrm>
            <a:off x="1584797" y="2438399"/>
            <a:ext cx="5006923" cy="3209534"/>
          </a:xfrm>
        </p:spPr>
        <p:txBody>
          <a:bodyPr>
            <a:normAutofit/>
          </a:bodyPr>
          <a:lstStyle/>
          <a:p>
            <a:r>
              <a:rPr lang="en-US" dirty="0">
                <a:cs typeface="Arial" panose="020B0604020202020204" pitchFamily="34" charset="0"/>
              </a:rPr>
              <a:t>Charlotte Marks from Community Hospital in McCook, Nebraska.</a:t>
            </a:r>
          </a:p>
          <a:p>
            <a:r>
              <a:rPr lang="en-US" dirty="0">
                <a:cs typeface="Arial" panose="020B0604020202020204" pitchFamily="34" charset="0"/>
              </a:rPr>
              <a:t>Charlotte has been the lead for the community since the start in January of 2024.</a:t>
            </a:r>
          </a:p>
          <a:p>
            <a:r>
              <a:rPr lang="en-US" dirty="0">
                <a:cs typeface="Arial" panose="020B0604020202020204" pitchFamily="34" charset="0"/>
              </a:rPr>
              <a:t>McCook’s AFHC group consists of 5 to 8 members.</a:t>
            </a:r>
          </a:p>
        </p:txBody>
      </p:sp>
      <p:pic>
        <p:nvPicPr>
          <p:cNvPr id="4" name="Picture 7" descr="A picture containing text, sign&#10;&#10;Description automatically generated">
            <a:extLst>
              <a:ext uri="{FF2B5EF4-FFF2-40B4-BE49-F238E27FC236}">
                <a16:creationId xmlns:a16="http://schemas.microsoft.com/office/drawing/2014/main" id="{DBCD4340-24DD-3C73-82C5-60D316590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832" y="6172201"/>
            <a:ext cx="398291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ommunity Hospital - Community Hospital">
            <a:extLst>
              <a:ext uri="{FF2B5EF4-FFF2-40B4-BE49-F238E27FC236}">
                <a16:creationId xmlns:a16="http://schemas.microsoft.com/office/drawing/2014/main" id="{97C7101F-F0DF-4FBA-A7A5-EED1E71F4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720" y="2070311"/>
            <a:ext cx="5319304" cy="353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4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6C94-2E35-19BB-3BCE-6C0A2CE3F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09300-A274-8A39-B088-1232CFD0A859}"/>
              </a:ext>
            </a:extLst>
          </p:cNvPr>
          <p:cNvSpPr>
            <a:spLocks noGrp="1"/>
          </p:cNvSpPr>
          <p:nvPr>
            <p:ph type="title"/>
          </p:nvPr>
        </p:nvSpPr>
        <p:spPr/>
        <p:txBody>
          <a:bodyPr/>
          <a:lstStyle/>
          <a:p>
            <a:pPr algn="ctr"/>
            <a:r>
              <a:rPr lang="en-US" b="1" dirty="0">
                <a:cs typeface="Arial" panose="020B0604020202020204" pitchFamily="34" charset="0"/>
              </a:rPr>
              <a:t>Age-Friendly Health Community Partner Questions</a:t>
            </a:r>
          </a:p>
        </p:txBody>
      </p:sp>
      <p:sp>
        <p:nvSpPr>
          <p:cNvPr id="3" name="Content Placeholder 2">
            <a:extLst>
              <a:ext uri="{FF2B5EF4-FFF2-40B4-BE49-F238E27FC236}">
                <a16:creationId xmlns:a16="http://schemas.microsoft.com/office/drawing/2014/main" id="{60A26E3C-C637-0597-E347-64BE56A27A80}"/>
              </a:ext>
            </a:extLst>
          </p:cNvPr>
          <p:cNvSpPr>
            <a:spLocks noGrp="1"/>
          </p:cNvSpPr>
          <p:nvPr>
            <p:ph sz="half" idx="1"/>
          </p:nvPr>
        </p:nvSpPr>
        <p:spPr>
          <a:xfrm>
            <a:off x="1484312" y="1704109"/>
            <a:ext cx="8587943" cy="4640707"/>
          </a:xfrm>
        </p:spPr>
        <p:txBody>
          <a:bodyPr>
            <a:normAutofit/>
          </a:bodyPr>
          <a:lstStyle/>
          <a:p>
            <a:r>
              <a:rPr lang="en-US" dirty="0">
                <a:cs typeface="Arial" panose="020B0604020202020204" pitchFamily="34" charset="0"/>
              </a:rPr>
              <a:t>Can you please give a brief overview of the implementation process from your point of view?</a:t>
            </a:r>
          </a:p>
          <a:p>
            <a:r>
              <a:rPr lang="en-US" dirty="0">
                <a:cs typeface="Arial" panose="020B0604020202020204" pitchFamily="34" charset="0"/>
              </a:rPr>
              <a:t>How did you decide to initially include in your core group and who is in it?</a:t>
            </a:r>
          </a:p>
          <a:p>
            <a:r>
              <a:rPr lang="en-US" dirty="0">
                <a:cs typeface="Arial" panose="020B0604020202020204" pitchFamily="34" charset="0"/>
              </a:rPr>
              <a:t>What has been the biggest surprise/ learning point since your community has started?</a:t>
            </a:r>
          </a:p>
          <a:p>
            <a:r>
              <a:rPr lang="en-US" dirty="0">
                <a:cs typeface="Arial" panose="020B0604020202020204" pitchFamily="34" charset="0"/>
              </a:rPr>
              <a:t>What has been your biggest challenge?</a:t>
            </a:r>
          </a:p>
          <a:p>
            <a:r>
              <a:rPr lang="en-US" dirty="0">
                <a:cs typeface="Arial" panose="020B0604020202020204" pitchFamily="34" charset="0"/>
              </a:rPr>
              <a:t>What advice do you have for communities looking to start this program?</a:t>
            </a:r>
          </a:p>
          <a:p>
            <a:r>
              <a:rPr lang="en-US" dirty="0">
                <a:cs typeface="Arial" panose="020B0604020202020204" pitchFamily="34" charset="0"/>
              </a:rPr>
              <a:t>What outcomes have you seen so far?</a:t>
            </a:r>
          </a:p>
          <a:p>
            <a:r>
              <a:rPr lang="en-US" dirty="0">
                <a:cs typeface="Arial" panose="020B0604020202020204" pitchFamily="34" charset="0"/>
              </a:rPr>
              <a:t>What are the next steps for McCook?</a:t>
            </a:r>
          </a:p>
          <a:p>
            <a:endParaRPr lang="en-US" dirty="0">
              <a:cs typeface="Arial" panose="020B0604020202020204" pitchFamily="34" charset="0"/>
            </a:endParaRPr>
          </a:p>
        </p:txBody>
      </p:sp>
      <p:pic>
        <p:nvPicPr>
          <p:cNvPr id="4" name="Picture 7" descr="A picture containing text, sign&#10;&#10;Description automatically generated">
            <a:extLst>
              <a:ext uri="{FF2B5EF4-FFF2-40B4-BE49-F238E27FC236}">
                <a16:creationId xmlns:a16="http://schemas.microsoft.com/office/drawing/2014/main" id="{EBFC8B8E-6169-FF22-A070-70E25885A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0334" y="6344817"/>
            <a:ext cx="2980414" cy="5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83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7B50-A893-522D-2E47-3E10BADC2AF9}"/>
              </a:ext>
            </a:extLst>
          </p:cNvPr>
          <p:cNvSpPr>
            <a:spLocks noGrp="1"/>
          </p:cNvSpPr>
          <p:nvPr>
            <p:ph type="title"/>
          </p:nvPr>
        </p:nvSpPr>
        <p:spPr>
          <a:xfrm>
            <a:off x="1086643" y="657809"/>
            <a:ext cx="10018713" cy="1752599"/>
          </a:xfrm>
        </p:spPr>
        <p:txBody>
          <a:bodyPr>
            <a:normAutofit/>
          </a:bodyPr>
          <a:lstStyle/>
          <a:p>
            <a:r>
              <a:rPr lang="en-US" sz="6600" dirty="0"/>
              <a:t>Questions?</a:t>
            </a:r>
          </a:p>
        </p:txBody>
      </p:sp>
      <p:sp>
        <p:nvSpPr>
          <p:cNvPr id="5" name="Content Placeholder 2">
            <a:extLst>
              <a:ext uri="{FF2B5EF4-FFF2-40B4-BE49-F238E27FC236}">
                <a16:creationId xmlns:a16="http://schemas.microsoft.com/office/drawing/2014/main" id="{DB111B89-D0BB-C57E-EDD6-9CD47B7E4262}"/>
              </a:ext>
            </a:extLst>
          </p:cNvPr>
          <p:cNvSpPr>
            <a:spLocks noGrp="1"/>
          </p:cNvSpPr>
          <p:nvPr>
            <p:ph sz="half" idx="1"/>
          </p:nvPr>
        </p:nvSpPr>
        <p:spPr>
          <a:xfrm>
            <a:off x="3648868" y="2478831"/>
            <a:ext cx="4894262" cy="3124200"/>
          </a:xfrm>
        </p:spPr>
        <p:txBody>
          <a:bodyPr>
            <a:normAutofit/>
          </a:bodyPr>
          <a:lstStyle/>
          <a:p>
            <a:pPr marL="0" marR="0" indent="0">
              <a:spcBef>
                <a:spcPts val="0"/>
              </a:spcBef>
              <a:spcAft>
                <a:spcPts val="0"/>
              </a:spcAft>
              <a:buNone/>
            </a:pPr>
            <a:r>
              <a:rPr lang="en-US" sz="2000" b="1" dirty="0">
                <a:solidFill>
                  <a:srgbClr val="323E4F"/>
                </a:solidFill>
                <a:effectLst/>
                <a:latin typeface="Montserrat" panose="00000500000000000000" pitchFamily="2" charset="0"/>
                <a:ea typeface="Calibri" panose="020F0502020204030204" pitchFamily="34" charset="0"/>
              </a:rPr>
              <a:t>Matt Lentz RN, MSN</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i="1" dirty="0">
                <a:solidFill>
                  <a:srgbClr val="323E4F"/>
                </a:solidFill>
                <a:effectLst/>
                <a:latin typeface="Montserrat" panose="00000500000000000000" pitchFamily="2" charset="0"/>
                <a:ea typeface="Calibri" panose="020F0502020204030204" pitchFamily="34" charset="0"/>
              </a:rPr>
              <a:t>Quality Consultant</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rgbClr val="323E4F"/>
                </a:solidFill>
                <a:effectLst/>
                <a:latin typeface="Montserrat" panose="00000500000000000000" pitchFamily="2" charset="0"/>
                <a:ea typeface="Calibri" panose="020F0502020204030204" pitchFamily="34" charset="0"/>
              </a:rPr>
              <a:t>Nebraska Hospital Association</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rgbClr val="323E4F"/>
                </a:solidFill>
                <a:effectLst/>
                <a:latin typeface="Montserrat" panose="00000500000000000000" pitchFamily="2" charset="0"/>
                <a:ea typeface="Calibri" panose="020F0502020204030204" pitchFamily="34" charset="0"/>
              </a:rPr>
              <a:t>3255 Salt Creek Circle, Suite 100 </a:t>
            </a:r>
            <a:r>
              <a:rPr lang="en-US" sz="2000" b="1" dirty="0">
                <a:solidFill>
                  <a:srgbClr val="BFBFBF"/>
                </a:solidFill>
                <a:effectLst/>
                <a:latin typeface="Montserrat" panose="00000500000000000000" pitchFamily="2" charset="0"/>
                <a:ea typeface="Calibri" panose="020F0502020204030204" pitchFamily="34" charset="0"/>
              </a:rPr>
              <a:t>|</a:t>
            </a:r>
            <a:r>
              <a:rPr lang="en-US" sz="2000" dirty="0">
                <a:effectLst/>
                <a:latin typeface="Montserrat" panose="00000500000000000000" pitchFamily="2" charset="0"/>
                <a:ea typeface="Calibri" panose="020F0502020204030204" pitchFamily="34" charset="0"/>
              </a:rPr>
              <a:t> </a:t>
            </a:r>
            <a:r>
              <a:rPr lang="en-US" sz="2000" dirty="0">
                <a:solidFill>
                  <a:srgbClr val="323E4F"/>
                </a:solidFill>
                <a:effectLst/>
                <a:latin typeface="Montserrat" panose="00000500000000000000" pitchFamily="2" charset="0"/>
                <a:ea typeface="Calibri" panose="020F0502020204030204" pitchFamily="34" charset="0"/>
              </a:rPr>
              <a:t>Lincoln, NE 68504</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rgbClr val="323E4F"/>
                </a:solidFill>
                <a:effectLst/>
                <a:latin typeface="Montserrat" panose="00000500000000000000" pitchFamily="2" charset="0"/>
                <a:ea typeface="Calibri" panose="020F0502020204030204" pitchFamily="34" charset="0"/>
              </a:rPr>
              <a:t>(402) 382-8025 (cell</a:t>
            </a:r>
            <a:r>
              <a:rPr lang="en-US" sz="2000" dirty="0">
                <a:solidFill>
                  <a:srgbClr val="323E4F"/>
                </a:solidFill>
                <a:latin typeface="Montserrat" panose="00000500000000000000" pitchFamily="2"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u="sng" dirty="0">
                <a:solidFill>
                  <a:srgbClr val="0563C1"/>
                </a:solidFill>
                <a:effectLst/>
                <a:latin typeface="Montserrat" panose="00000500000000000000" pitchFamily="2" charset="0"/>
                <a:ea typeface="Calibri" panose="020F0502020204030204" pitchFamily="34" charset="0"/>
                <a:hlinkClick r:id="rId2"/>
              </a:rPr>
              <a:t>mlentz@nebraskahospitals.org</a:t>
            </a:r>
            <a:endParaRPr lang="en-US" sz="2000" dirty="0">
              <a:effectLst/>
              <a:latin typeface="Calibri" panose="020F0502020204030204" pitchFamily="34" charset="0"/>
              <a:ea typeface="Calibri" panose="020F0502020204030204" pitchFamily="34" charset="0"/>
            </a:endParaRPr>
          </a:p>
          <a:p>
            <a:endParaRPr lang="en-US" dirty="0"/>
          </a:p>
        </p:txBody>
      </p:sp>
      <p:pic>
        <p:nvPicPr>
          <p:cNvPr id="3" name="Picture 7" descr="A picture containing text, sign&#10;&#10;Description automatically generated">
            <a:extLst>
              <a:ext uri="{FF2B5EF4-FFF2-40B4-BE49-F238E27FC236}">
                <a16:creationId xmlns:a16="http://schemas.microsoft.com/office/drawing/2014/main" id="{0948A0D0-5938-BA9E-BA85-EF152651B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9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4001-656C-1997-3276-2153569E81A2}"/>
              </a:ext>
            </a:extLst>
          </p:cNvPr>
          <p:cNvSpPr>
            <a:spLocks noGrp="1"/>
          </p:cNvSpPr>
          <p:nvPr>
            <p:ph type="title"/>
          </p:nvPr>
        </p:nvSpPr>
        <p:spPr>
          <a:xfrm>
            <a:off x="1595147" y="90566"/>
            <a:ext cx="10018713" cy="1094508"/>
          </a:xfrm>
        </p:spPr>
        <p:txBody>
          <a:bodyPr/>
          <a:lstStyle/>
          <a:p>
            <a:r>
              <a:rPr lang="en-US" b="1" dirty="0"/>
              <a:t>Objectives</a:t>
            </a:r>
          </a:p>
        </p:txBody>
      </p:sp>
      <p:sp>
        <p:nvSpPr>
          <p:cNvPr id="3" name="Content Placeholder 2">
            <a:extLst>
              <a:ext uri="{FF2B5EF4-FFF2-40B4-BE49-F238E27FC236}">
                <a16:creationId xmlns:a16="http://schemas.microsoft.com/office/drawing/2014/main" id="{18FCE58B-73E8-B5F4-1B0C-81E7AAE8D550}"/>
              </a:ext>
            </a:extLst>
          </p:cNvPr>
          <p:cNvSpPr>
            <a:spLocks noGrp="1" noRot="1" noMove="1" noResize="1" noEditPoints="1" noAdjustHandles="1" noChangeArrowheads="1" noChangeShapeType="1"/>
          </p:cNvSpPr>
          <p:nvPr>
            <p:ph idx="1"/>
          </p:nvPr>
        </p:nvSpPr>
        <p:spPr/>
        <p:txBody>
          <a:bodyPr>
            <a:normAutofit/>
          </a:bodyPr>
          <a:lstStyle/>
          <a:p>
            <a:pPr marL="0" indent="0">
              <a:buNone/>
            </a:pPr>
            <a:endParaRPr lang="en-US" dirty="0"/>
          </a:p>
          <a:p>
            <a:endParaRPr lang="en-US" dirty="0"/>
          </a:p>
          <a:p>
            <a:pPr lvl="1"/>
            <a:endParaRPr lang="en-US" dirty="0"/>
          </a:p>
        </p:txBody>
      </p:sp>
      <p:sp>
        <p:nvSpPr>
          <p:cNvPr id="4" name="TextBox 3">
            <a:extLst>
              <a:ext uri="{FF2B5EF4-FFF2-40B4-BE49-F238E27FC236}">
                <a16:creationId xmlns:a16="http://schemas.microsoft.com/office/drawing/2014/main" id="{B30B4A8D-DCD9-2327-FC62-A7F3EB47ED40}"/>
              </a:ext>
            </a:extLst>
          </p:cNvPr>
          <p:cNvSpPr txBox="1"/>
          <p:nvPr/>
        </p:nvSpPr>
        <p:spPr>
          <a:xfrm>
            <a:off x="1992813" y="1185074"/>
            <a:ext cx="10199187" cy="4370427"/>
          </a:xfrm>
          <a:prstGeom prst="rect">
            <a:avLst/>
          </a:prstGeom>
          <a:noFill/>
        </p:spPr>
        <p:txBody>
          <a:bodyPr wrap="square" rtlCol="0">
            <a:spAutoFit/>
          </a:bodyPr>
          <a:lstStyle/>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Explore the three roles of Age-Friendly Health Communities.  Gain an understanding how the three areas work together for the good of the elderly patient. </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Learn the implementation process and goals of community-wide implementation of Age-Friendly Health Communities.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Gain first had insight from participating community- McCook, Nebraska.</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endParaRPr lang="en-US" sz="1400" dirty="0"/>
          </a:p>
        </p:txBody>
      </p:sp>
      <p:pic>
        <p:nvPicPr>
          <p:cNvPr id="2050" name="Picture 7" descr="A picture containing text, sign&#10;&#10;Description automatically generated">
            <a:extLst>
              <a:ext uri="{FF2B5EF4-FFF2-40B4-BE49-F238E27FC236}">
                <a16:creationId xmlns:a16="http://schemas.microsoft.com/office/drawing/2014/main" id="{171E68C3-CAD9-9E3B-30AD-D062ABF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396" y="6530253"/>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5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D3B4-7779-F2EF-7CA5-0CF881377CE7}"/>
              </a:ext>
            </a:extLst>
          </p:cNvPr>
          <p:cNvSpPr>
            <a:spLocks noGrp="1"/>
          </p:cNvSpPr>
          <p:nvPr>
            <p:ph type="title"/>
          </p:nvPr>
        </p:nvSpPr>
        <p:spPr/>
        <p:txBody>
          <a:bodyPr/>
          <a:lstStyle/>
          <a:p>
            <a:r>
              <a:rPr lang="en-US" b="1" dirty="0"/>
              <a:t>Age-Friendly Health System Partners</a:t>
            </a:r>
          </a:p>
        </p:txBody>
      </p:sp>
      <p:sp>
        <p:nvSpPr>
          <p:cNvPr id="3" name="Content Placeholder 2">
            <a:extLst>
              <a:ext uri="{FF2B5EF4-FFF2-40B4-BE49-F238E27FC236}">
                <a16:creationId xmlns:a16="http://schemas.microsoft.com/office/drawing/2014/main" id="{083B588F-EC00-4766-C52A-73E9DF633F1C}"/>
              </a:ext>
            </a:extLst>
          </p:cNvPr>
          <p:cNvSpPr>
            <a:spLocks noGrp="1"/>
          </p:cNvSpPr>
          <p:nvPr>
            <p:ph idx="1"/>
          </p:nvPr>
        </p:nvSpPr>
        <p:spPr>
          <a:xfrm>
            <a:off x="1642012" y="4896085"/>
            <a:ext cx="8915400" cy="1459178"/>
          </a:xfrm>
        </p:spPr>
        <p:txBody>
          <a:bodyPr>
            <a:normAutofit lnSpcReduction="10000"/>
          </a:bodyPr>
          <a:lstStyle/>
          <a:p>
            <a:r>
              <a:rPr lang="en-US" b="0" i="0" u="none" strike="noStrike" dirty="0">
                <a:solidFill>
                  <a:schemeClr val="tx1"/>
                </a:solidFill>
                <a:effectLst/>
              </a:rPr>
              <a:t>Age-Friendly Health Systems is an initiative of The John A. Hartford Foundation and the Institute for Healthcare Improvement (IHI) in partnership with the American Hospital Association (AHA) and the Catholic Health Association of the United States (CHA).</a:t>
            </a:r>
            <a:endParaRPr lang="en-US" dirty="0">
              <a:solidFill>
                <a:schemeClr val="tx1"/>
              </a:solidFill>
            </a:endParaRPr>
          </a:p>
        </p:txBody>
      </p:sp>
      <p:pic>
        <p:nvPicPr>
          <p:cNvPr id="1028" name="Picture 4">
            <a:extLst>
              <a:ext uri="{FF2B5EF4-FFF2-40B4-BE49-F238E27FC236}">
                <a16:creationId xmlns:a16="http://schemas.microsoft.com/office/drawing/2014/main" id="{6674CC85-97AA-DE7D-5216-E2D5C24C1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680" y="2170236"/>
            <a:ext cx="6156639" cy="22587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A picture containing text, sign&#10;&#10;Description automatically generated">
            <a:extLst>
              <a:ext uri="{FF2B5EF4-FFF2-40B4-BE49-F238E27FC236}">
                <a16:creationId xmlns:a16="http://schemas.microsoft.com/office/drawing/2014/main" id="{81EC316D-4DFF-733D-1EDD-465731FDF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07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742F-76EF-66A9-C57B-685E5E4DF80C}"/>
              </a:ext>
            </a:extLst>
          </p:cNvPr>
          <p:cNvSpPr>
            <a:spLocks noGrp="1"/>
          </p:cNvSpPr>
          <p:nvPr>
            <p:ph type="title"/>
          </p:nvPr>
        </p:nvSpPr>
        <p:spPr/>
        <p:txBody>
          <a:bodyPr/>
          <a:lstStyle/>
          <a:p>
            <a:r>
              <a:rPr lang="en-US" b="1" dirty="0"/>
              <a:t>Goals of an Age-Friendly Health System</a:t>
            </a:r>
          </a:p>
        </p:txBody>
      </p:sp>
      <p:sp>
        <p:nvSpPr>
          <p:cNvPr id="3" name="Content Placeholder 2">
            <a:extLst>
              <a:ext uri="{FF2B5EF4-FFF2-40B4-BE49-F238E27FC236}">
                <a16:creationId xmlns:a16="http://schemas.microsoft.com/office/drawing/2014/main" id="{C38C0732-A52F-3C07-AC53-F66B44A8FABD}"/>
              </a:ext>
            </a:extLst>
          </p:cNvPr>
          <p:cNvSpPr>
            <a:spLocks noGrp="1"/>
          </p:cNvSpPr>
          <p:nvPr>
            <p:ph idx="1"/>
          </p:nvPr>
        </p:nvSpPr>
        <p:spPr>
          <a:xfrm>
            <a:off x="1948105" y="2198162"/>
            <a:ext cx="5248519" cy="3899957"/>
          </a:xfrm>
        </p:spPr>
        <p:txBody>
          <a:bodyPr>
            <a:noAutofit/>
          </a:bodyPr>
          <a:lstStyle/>
          <a:p>
            <a:r>
              <a:rPr lang="en-US" dirty="0"/>
              <a:t>The Aim of the Age-Friendly Health System is to:</a:t>
            </a:r>
          </a:p>
          <a:p>
            <a:pPr lvl="1"/>
            <a:r>
              <a:rPr lang="en-US" sz="2400" dirty="0"/>
              <a:t>Guide by an essential set of evidence-based practices (4Ms)</a:t>
            </a:r>
          </a:p>
          <a:p>
            <a:pPr lvl="1"/>
            <a:r>
              <a:rPr lang="en-US" sz="2400" dirty="0"/>
              <a:t>Cause no harms</a:t>
            </a:r>
          </a:p>
          <a:p>
            <a:pPr lvl="1"/>
            <a:r>
              <a:rPr lang="en-US" sz="2400" dirty="0"/>
              <a:t>Align with What Matters to the older adult and their family</a:t>
            </a:r>
          </a:p>
        </p:txBody>
      </p:sp>
      <p:pic>
        <p:nvPicPr>
          <p:cNvPr id="5" name="Picture 4" descr="Therapist helping woman with gray hair to exercise">
            <a:extLst>
              <a:ext uri="{FF2B5EF4-FFF2-40B4-BE49-F238E27FC236}">
                <a16:creationId xmlns:a16="http://schemas.microsoft.com/office/drawing/2014/main" id="{AF494AC3-0F5E-071E-6726-3331C5A91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417" y="2145099"/>
            <a:ext cx="3875633" cy="3172489"/>
          </a:xfrm>
          <a:prstGeom prst="rect">
            <a:avLst/>
          </a:prstGeom>
        </p:spPr>
      </p:pic>
      <p:pic>
        <p:nvPicPr>
          <p:cNvPr id="4" name="Picture 7" descr="A picture containing text, sign&#10;&#10;Description automatically generated">
            <a:extLst>
              <a:ext uri="{FF2B5EF4-FFF2-40B4-BE49-F238E27FC236}">
                <a16:creationId xmlns:a16="http://schemas.microsoft.com/office/drawing/2014/main" id="{7551513F-FC37-A057-C15E-99BFF2339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81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AF36-D24C-4D27-AF36-3AD54702F254}"/>
              </a:ext>
            </a:extLst>
          </p:cNvPr>
          <p:cNvSpPr>
            <a:spLocks noGrp="1"/>
          </p:cNvSpPr>
          <p:nvPr>
            <p:ph type="title"/>
          </p:nvPr>
        </p:nvSpPr>
        <p:spPr>
          <a:xfrm>
            <a:off x="1824017" y="-138546"/>
            <a:ext cx="8900380" cy="1120284"/>
          </a:xfrm>
        </p:spPr>
        <p:txBody>
          <a:bodyPr/>
          <a:lstStyle/>
          <a:p>
            <a:r>
              <a:rPr lang="en-US" b="1" dirty="0"/>
              <a:t>The 4Ms of Age-Friendly</a:t>
            </a:r>
          </a:p>
        </p:txBody>
      </p:sp>
      <p:pic>
        <p:nvPicPr>
          <p:cNvPr id="6" name="Content Placeholder 5" descr="Chart, bubble chart">
            <a:extLst>
              <a:ext uri="{FF2B5EF4-FFF2-40B4-BE49-F238E27FC236}">
                <a16:creationId xmlns:a16="http://schemas.microsoft.com/office/drawing/2014/main" id="{0A083D7B-4FD4-6E06-D441-15F8C5A99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329" y="800737"/>
            <a:ext cx="8524019" cy="5725389"/>
          </a:xfrm>
        </p:spPr>
      </p:pic>
      <p:pic>
        <p:nvPicPr>
          <p:cNvPr id="3" name="Picture 7" descr="A picture containing text, sign&#10;&#10;Description automatically generated">
            <a:extLst>
              <a:ext uri="{FF2B5EF4-FFF2-40B4-BE49-F238E27FC236}">
                <a16:creationId xmlns:a16="http://schemas.microsoft.com/office/drawing/2014/main" id="{370C2BB6-85F2-B4CC-1138-56C040EDB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95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E8EA-0FEB-B15E-F2E9-788E276A65C4}"/>
              </a:ext>
            </a:extLst>
          </p:cNvPr>
          <p:cNvSpPr>
            <a:spLocks noGrp="1"/>
          </p:cNvSpPr>
          <p:nvPr>
            <p:ph type="title"/>
          </p:nvPr>
        </p:nvSpPr>
        <p:spPr>
          <a:xfrm>
            <a:off x="1484309" y="214746"/>
            <a:ext cx="10018713" cy="1752599"/>
          </a:xfrm>
        </p:spPr>
        <p:txBody>
          <a:bodyPr/>
          <a:lstStyle/>
          <a:p>
            <a:r>
              <a:rPr lang="en-US" b="1" dirty="0"/>
              <a:t>Age-Friendly Health System, Now What?</a:t>
            </a:r>
          </a:p>
        </p:txBody>
      </p:sp>
      <p:sp>
        <p:nvSpPr>
          <p:cNvPr id="3" name="Content Placeholder 2">
            <a:extLst>
              <a:ext uri="{FF2B5EF4-FFF2-40B4-BE49-F238E27FC236}">
                <a16:creationId xmlns:a16="http://schemas.microsoft.com/office/drawing/2014/main" id="{0A140909-AE8C-F4E9-27C9-B2587E286B25}"/>
              </a:ext>
            </a:extLst>
          </p:cNvPr>
          <p:cNvSpPr>
            <a:spLocks noGrp="1"/>
          </p:cNvSpPr>
          <p:nvPr>
            <p:ph idx="1"/>
          </p:nvPr>
        </p:nvSpPr>
        <p:spPr>
          <a:xfrm>
            <a:off x="1484309" y="1967345"/>
            <a:ext cx="10018713" cy="4641273"/>
          </a:xfrm>
        </p:spPr>
        <p:txBody>
          <a:bodyPr/>
          <a:lstStyle/>
          <a:p>
            <a:r>
              <a:rPr lang="en-US" dirty="0"/>
              <a:t>“What’s Next?”</a:t>
            </a:r>
          </a:p>
          <a:p>
            <a:r>
              <a:rPr lang="en-US" dirty="0"/>
              <a:t>Understanding of Age-Friendly need and use in a community setting, but unsure how to move forward.</a:t>
            </a:r>
          </a:p>
          <a:p>
            <a:r>
              <a:rPr lang="en-US" dirty="0"/>
              <a:t>Areas of concern:</a:t>
            </a:r>
          </a:p>
          <a:p>
            <a:pPr lvl="1"/>
            <a:r>
              <a:rPr lang="en-US" dirty="0"/>
              <a:t>Implementation Process</a:t>
            </a:r>
          </a:p>
          <a:p>
            <a:pPr lvl="1"/>
            <a:r>
              <a:rPr lang="en-US" dirty="0"/>
              <a:t>Goals and Outcomes</a:t>
            </a:r>
          </a:p>
          <a:p>
            <a:pPr lvl="1"/>
            <a:r>
              <a:rPr lang="en-US" dirty="0"/>
              <a:t>Community Resources</a:t>
            </a:r>
          </a:p>
          <a:p>
            <a:pPr lvl="1"/>
            <a:r>
              <a:rPr lang="en-US" dirty="0"/>
              <a:t>Roles in the Community</a:t>
            </a:r>
          </a:p>
          <a:p>
            <a:pPr lvl="1"/>
            <a:r>
              <a:rPr lang="en-US" dirty="0"/>
              <a:t>Lack of Resources/People</a:t>
            </a:r>
          </a:p>
          <a:p>
            <a:pPr lvl="1"/>
            <a:r>
              <a:rPr lang="en-US" dirty="0"/>
              <a:t>Who to Involve and How</a:t>
            </a:r>
          </a:p>
          <a:p>
            <a:pPr lvl="1"/>
            <a:endParaRPr lang="en-US" dirty="0"/>
          </a:p>
        </p:txBody>
      </p:sp>
      <p:pic>
        <p:nvPicPr>
          <p:cNvPr id="4" name="Picture 7" descr="A picture containing text, sign&#10;&#10;Description automatically generated">
            <a:extLst>
              <a:ext uri="{FF2B5EF4-FFF2-40B4-BE49-F238E27FC236}">
                <a16:creationId xmlns:a16="http://schemas.microsoft.com/office/drawing/2014/main" id="{D086CEE4-D675-DB75-98C1-9DB58683B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95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8F01-2553-7D22-3C3F-A292C8FA7039}"/>
              </a:ext>
            </a:extLst>
          </p:cNvPr>
          <p:cNvSpPr>
            <a:spLocks noGrp="1"/>
          </p:cNvSpPr>
          <p:nvPr>
            <p:ph type="title"/>
          </p:nvPr>
        </p:nvSpPr>
        <p:spPr>
          <a:xfrm>
            <a:off x="1969220" y="159327"/>
            <a:ext cx="10018713" cy="1752599"/>
          </a:xfrm>
        </p:spPr>
        <p:txBody>
          <a:bodyPr/>
          <a:lstStyle/>
          <a:p>
            <a:r>
              <a:rPr lang="en-US" b="1" dirty="0"/>
              <a:t>Age-Friendly Health System into Age-Friendly Health Communities</a:t>
            </a:r>
          </a:p>
        </p:txBody>
      </p:sp>
      <p:sp>
        <p:nvSpPr>
          <p:cNvPr id="10" name="TextBox 9">
            <a:extLst>
              <a:ext uri="{FF2B5EF4-FFF2-40B4-BE49-F238E27FC236}">
                <a16:creationId xmlns:a16="http://schemas.microsoft.com/office/drawing/2014/main" id="{1AAD313D-5B2D-1C74-B82E-0839179ECCED}"/>
              </a:ext>
            </a:extLst>
          </p:cNvPr>
          <p:cNvSpPr txBox="1"/>
          <p:nvPr/>
        </p:nvSpPr>
        <p:spPr>
          <a:xfrm>
            <a:off x="1797147" y="1911926"/>
            <a:ext cx="9864969" cy="3877985"/>
          </a:xfrm>
          <a:prstGeom prst="rect">
            <a:avLst/>
          </a:prstGeom>
          <a:noFill/>
        </p:spPr>
        <p:txBody>
          <a:bodyPr wrap="square">
            <a:spAutoFit/>
          </a:bodyPr>
          <a:lstStyle/>
          <a:p>
            <a:pPr marL="285750" marR="0" lvl="0" indent="-285750" algn="l" defTabSz="457200" rtl="0" eaLnBrk="1" fontAlgn="auto" latinLnBrk="0" hangingPunct="1">
              <a:lnSpc>
                <a:spcPct val="100000"/>
              </a:lnSpc>
              <a:spcBef>
                <a:spcPct val="20000"/>
              </a:spcBef>
              <a:spcAft>
                <a:spcPts val="600"/>
              </a:spcAft>
              <a:buClr>
                <a:srgbClr val="4A66AC">
                  <a:lumMod val="75000"/>
                </a:srgbClr>
              </a:buClr>
              <a:buSzPct val="145000"/>
              <a:buFont typeface="Arial"/>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Through working with various hospitals, clinics, nursing homes, IHI, AHA, and various other entities, NHA found the goals of the Community implementation of Age-Friendly need to be:</a:t>
            </a:r>
          </a:p>
          <a:p>
            <a:pPr marL="1371600" lvl="2" indent="-457200">
              <a:spcBef>
                <a:spcPct val="20000"/>
              </a:spcBef>
              <a:spcAft>
                <a:spcPts val="600"/>
              </a:spcAft>
              <a:buClr>
                <a:srgbClr val="4A66AC">
                  <a:lumMod val="75000"/>
                </a:srgbClr>
              </a:buClr>
              <a:buSzPct val="1450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Clear to Understand</a:t>
            </a:r>
          </a:p>
          <a:p>
            <a:pPr marL="1371600" lvl="2" indent="-457200">
              <a:spcBef>
                <a:spcPct val="20000"/>
              </a:spcBef>
              <a:spcAft>
                <a:spcPts val="600"/>
              </a:spcAft>
              <a:buClr>
                <a:srgbClr val="4A66AC">
                  <a:lumMod val="75000"/>
                </a:srgbClr>
              </a:buClr>
              <a:buSzPct val="1450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Have framework, but </a:t>
            </a:r>
            <a:r>
              <a:rPr lang="en-US" sz="2000" dirty="0">
                <a:solidFill>
                  <a:prstClr val="black"/>
                </a:solidFill>
                <a:latin typeface="Corbel" panose="020B0503020204020204"/>
              </a:rPr>
              <a:t>be able to customize based on community</a:t>
            </a:r>
          </a:p>
          <a:p>
            <a:pPr marL="1371600" lvl="2" indent="-457200">
              <a:spcBef>
                <a:spcPct val="20000"/>
              </a:spcBef>
              <a:spcAft>
                <a:spcPts val="600"/>
              </a:spcAft>
              <a:buClr>
                <a:srgbClr val="4A66AC">
                  <a:lumMod val="75000"/>
                </a:srgbClr>
              </a:buClr>
              <a:buSzPct val="1450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Clear </a:t>
            </a:r>
            <a:r>
              <a:rPr lang="en-US" sz="2000" dirty="0">
                <a:solidFill>
                  <a:prstClr val="black"/>
                </a:solidFill>
                <a:latin typeface="Corbel" panose="020B0503020204020204"/>
              </a:rPr>
              <a:t>goals</a:t>
            </a:r>
          </a:p>
          <a:p>
            <a:pPr marL="1371600" lvl="2" indent="-457200">
              <a:spcBef>
                <a:spcPct val="20000"/>
              </a:spcBef>
              <a:spcAft>
                <a:spcPts val="600"/>
              </a:spcAft>
              <a:buClr>
                <a:srgbClr val="4A66AC">
                  <a:lumMod val="75000"/>
                </a:srgbClr>
              </a:buClr>
              <a:buSzPct val="1450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No extra work</a:t>
            </a:r>
            <a:r>
              <a:rPr lang="en-US" sz="2000" dirty="0">
                <a:solidFill>
                  <a:prstClr val="black"/>
                </a:solidFill>
                <a:latin typeface="Corbel" panose="020B0503020204020204"/>
              </a:rPr>
              <a:t> to the community or businesses participating</a:t>
            </a:r>
          </a:p>
          <a:p>
            <a:pPr marL="1371600" lvl="2" indent="-457200">
              <a:spcBef>
                <a:spcPct val="20000"/>
              </a:spcBef>
              <a:spcAft>
                <a:spcPts val="600"/>
              </a:spcAft>
              <a:buClr>
                <a:srgbClr val="4A66AC">
                  <a:lumMod val="75000"/>
                </a:srgbClr>
              </a:buClr>
              <a:buSzPct val="145000"/>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Be able to identify resources </a:t>
            </a:r>
            <a:r>
              <a:rPr lang="en-US" sz="2000" dirty="0">
                <a:solidFill>
                  <a:prstClr val="black"/>
                </a:solidFill>
                <a:latin typeface="Corbel" panose="020B0503020204020204"/>
              </a:rPr>
              <a:t>in a community</a:t>
            </a:r>
          </a:p>
          <a:p>
            <a:pPr marL="1371600" lvl="2" indent="-457200">
              <a:spcBef>
                <a:spcPct val="20000"/>
              </a:spcBef>
              <a:spcAft>
                <a:spcPts val="600"/>
              </a:spcAft>
              <a:buClr>
                <a:srgbClr val="4A66AC">
                  <a:lumMod val="75000"/>
                </a:srgbClr>
              </a:buClr>
              <a:buSzPct val="145000"/>
              <a:buFont typeface="+mj-lt"/>
              <a:buAutoNum type="arabicPeriod"/>
              <a:defRPr/>
            </a:pPr>
            <a:endPar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7" descr="A picture containing text, sign&#10;&#10;Description automatically generated">
            <a:extLst>
              <a:ext uri="{FF2B5EF4-FFF2-40B4-BE49-F238E27FC236}">
                <a16:creationId xmlns:a16="http://schemas.microsoft.com/office/drawing/2014/main" id="{C7AE22FD-42E3-73C4-7CE4-B0E4A7DAC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15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0E15-9FA0-556B-2B60-9FADFD41FAA0}"/>
              </a:ext>
            </a:extLst>
          </p:cNvPr>
          <p:cNvSpPr>
            <a:spLocks noGrp="1"/>
          </p:cNvSpPr>
          <p:nvPr>
            <p:ph type="ctrTitle"/>
          </p:nvPr>
        </p:nvSpPr>
        <p:spPr>
          <a:xfrm>
            <a:off x="2357828" y="858416"/>
            <a:ext cx="7476344" cy="4271491"/>
          </a:xfrm>
        </p:spPr>
        <p:txBody>
          <a:bodyPr>
            <a:noAutofit/>
          </a:bodyPr>
          <a:lstStyle/>
          <a:p>
            <a:pPr algn="ctr"/>
            <a:r>
              <a:rPr lang="en-US" sz="8000" b="1" dirty="0">
                <a:solidFill>
                  <a:schemeClr val="bg2">
                    <a:lumMod val="50000"/>
                  </a:schemeClr>
                </a:solidFill>
                <a:cs typeface="Arial" panose="020B0604020202020204" pitchFamily="34" charset="0"/>
              </a:rPr>
              <a:t>Age-Friendly Health Communities</a:t>
            </a:r>
          </a:p>
        </p:txBody>
      </p:sp>
      <p:pic>
        <p:nvPicPr>
          <p:cNvPr id="3" name="Picture 7" descr="A picture containing text, sign&#10;&#10;Description automatically generated">
            <a:extLst>
              <a:ext uri="{FF2B5EF4-FFF2-40B4-BE49-F238E27FC236}">
                <a16:creationId xmlns:a16="http://schemas.microsoft.com/office/drawing/2014/main" id="{26B2D9C1-189E-A5EB-4731-BCB918B8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6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B3F0-85AE-398D-6982-9A1D581846DE}"/>
              </a:ext>
            </a:extLst>
          </p:cNvPr>
          <p:cNvSpPr>
            <a:spLocks noGrp="1"/>
          </p:cNvSpPr>
          <p:nvPr>
            <p:ph type="title"/>
          </p:nvPr>
        </p:nvSpPr>
        <p:spPr>
          <a:xfrm>
            <a:off x="678873" y="110836"/>
            <a:ext cx="12192000" cy="1325563"/>
          </a:xfrm>
        </p:spPr>
        <p:txBody>
          <a:bodyPr>
            <a:normAutofit/>
          </a:bodyPr>
          <a:lstStyle/>
          <a:p>
            <a:pPr algn="ctr"/>
            <a:r>
              <a:rPr lang="en-US" sz="4000" b="1" dirty="0">
                <a:latin typeface="Arial" panose="020B0604020202020204" pitchFamily="34" charset="0"/>
                <a:cs typeface="Arial" panose="020B0604020202020204" pitchFamily="34" charset="0"/>
              </a:rPr>
              <a:t>Nebraska Age-Friendly Health Communities</a:t>
            </a:r>
          </a:p>
        </p:txBody>
      </p:sp>
      <p:sp>
        <p:nvSpPr>
          <p:cNvPr id="3" name="Content Placeholder 2">
            <a:extLst>
              <a:ext uri="{FF2B5EF4-FFF2-40B4-BE49-F238E27FC236}">
                <a16:creationId xmlns:a16="http://schemas.microsoft.com/office/drawing/2014/main" id="{557DA495-9D57-75C5-59E3-8E8E19197C12}"/>
              </a:ext>
            </a:extLst>
          </p:cNvPr>
          <p:cNvSpPr>
            <a:spLocks noGrp="1"/>
          </p:cNvSpPr>
          <p:nvPr>
            <p:ph idx="1"/>
          </p:nvPr>
        </p:nvSpPr>
        <p:spPr>
          <a:xfrm>
            <a:off x="1517073" y="1191491"/>
            <a:ext cx="10515600" cy="5666509"/>
          </a:xfrm>
        </p:spPr>
        <p:txBody>
          <a:bodyPr>
            <a:normAutofit fontScale="92500" lnSpcReduction="20000"/>
          </a:bodyPr>
          <a:lstStyle/>
          <a:p>
            <a:pPr>
              <a:lnSpc>
                <a:spcPct val="120000"/>
              </a:lnSpc>
            </a:pPr>
            <a:r>
              <a:rPr lang="en-US" b="1" kern="100" dirty="0">
                <a:effectLst/>
                <a:ea typeface="Calibri" panose="020F0502020204030204" pitchFamily="34" charset="0"/>
                <a:cs typeface="Arial" panose="020B0604020202020204" pitchFamily="34" charset="0"/>
              </a:rPr>
              <a:t>What is an Age-Friendly Health Community?</a:t>
            </a:r>
          </a:p>
          <a:p>
            <a:pPr lvl="1">
              <a:lnSpc>
                <a:spcPct val="120000"/>
              </a:lnSpc>
            </a:pPr>
            <a:r>
              <a:rPr lang="en-US" sz="1600" kern="100" dirty="0">
                <a:effectLst/>
                <a:ea typeface="Calibri" panose="020F0502020204030204" pitchFamily="34" charset="0"/>
                <a:cs typeface="Arial" panose="020B0604020202020204" pitchFamily="34" charset="0"/>
              </a:rPr>
              <a:t>The concept of Nebraska age friendly health communities is built on the principles of coordination and communication between the health partners involved in all aspects of the elderly patient.  By using evidences-based practice, streamlined processes, and opportunity identification, Health Communities better the holistic care provided to the elderly population and help drive change to lead to a more inclusive and complete community.  </a:t>
            </a:r>
            <a:endParaRPr lang="en-US" sz="1600" kern="100" dirty="0">
              <a:effectLst/>
              <a:highlight>
                <a:srgbClr val="FFFF00"/>
              </a:highlight>
              <a:ea typeface="Calibri" panose="020F0502020204030204" pitchFamily="34" charset="0"/>
              <a:cs typeface="Arial" panose="020B0604020202020204" pitchFamily="34" charset="0"/>
            </a:endParaRPr>
          </a:p>
          <a:p>
            <a:pPr>
              <a:lnSpc>
                <a:spcPct val="120000"/>
              </a:lnSpc>
            </a:pPr>
            <a:r>
              <a:rPr lang="en-US" b="1" kern="100" dirty="0">
                <a:ea typeface="Calibri" panose="020F0502020204030204" pitchFamily="34" charset="0"/>
                <a:cs typeface="Arial" panose="020B0604020202020204" pitchFamily="34" charset="0"/>
              </a:rPr>
              <a:t>Who is involved?</a:t>
            </a:r>
          </a:p>
          <a:p>
            <a:pPr lvl="1">
              <a:lnSpc>
                <a:spcPct val="120000"/>
              </a:lnSpc>
            </a:pPr>
            <a:r>
              <a:rPr lang="en-US" sz="1600" kern="100" dirty="0">
                <a:ea typeface="Calibri" panose="020F0502020204030204" pitchFamily="34" charset="0"/>
                <a:cs typeface="Arial" panose="020B0604020202020204" pitchFamily="34" charset="0"/>
              </a:rPr>
              <a:t>The Age-Friendly Health Community is made of three main partners:</a:t>
            </a:r>
            <a:r>
              <a:rPr lang="en-US" sz="1600" kern="100" dirty="0">
                <a:effectLst/>
                <a:ea typeface="Calibri" panose="020F0502020204030204" pitchFamily="34" charset="0"/>
                <a:cs typeface="Arial" panose="020B0604020202020204" pitchFamily="34" charset="0"/>
              </a:rPr>
              <a:t> Age-Friendly Health Systems, Age-Friendly Health Partners and Age-Friendly Community Partners.  </a:t>
            </a:r>
          </a:p>
          <a:p>
            <a:pPr>
              <a:lnSpc>
                <a:spcPct val="120000"/>
              </a:lnSpc>
            </a:pPr>
            <a:r>
              <a:rPr lang="en-US" b="1" kern="100" dirty="0">
                <a:ea typeface="Calibri" panose="020F0502020204030204" pitchFamily="34" charset="0"/>
                <a:cs typeface="Arial" panose="020B0604020202020204" pitchFamily="34" charset="0"/>
              </a:rPr>
              <a:t>What is the goal of Age-Friendly Health Communities?</a:t>
            </a:r>
          </a:p>
          <a:p>
            <a:pPr lvl="1">
              <a:lnSpc>
                <a:spcPct val="120000"/>
              </a:lnSpc>
            </a:pPr>
            <a:r>
              <a:rPr lang="en-US" sz="1600" kern="100" dirty="0">
                <a:effectLst/>
                <a:ea typeface="Calibri" panose="020F0502020204030204" pitchFamily="34" charset="0"/>
                <a:cs typeface="Arial" panose="020B0604020202020204" pitchFamily="34" charset="0"/>
              </a:rPr>
              <a:t>By coordinating the referral process, resource list, and communication structure, the  goal is to increase the overall health care for elderly patients in that community setting and identifying areas of opportunity.</a:t>
            </a:r>
          </a:p>
          <a:p>
            <a:pPr>
              <a:lnSpc>
                <a:spcPct val="120000"/>
              </a:lnSpc>
            </a:pPr>
            <a:r>
              <a:rPr lang="en-US" b="1" kern="100" dirty="0">
                <a:ea typeface="Calibri" panose="020F0502020204030204" pitchFamily="34" charset="0"/>
                <a:cs typeface="Arial" panose="020B0604020202020204" pitchFamily="34" charset="0"/>
              </a:rPr>
              <a:t>What are expected outcomes?</a:t>
            </a:r>
          </a:p>
          <a:p>
            <a:pPr lvl="1">
              <a:lnSpc>
                <a:spcPct val="120000"/>
              </a:lnSpc>
            </a:pPr>
            <a:r>
              <a:rPr lang="en-US" sz="1600" kern="100" dirty="0">
                <a:ea typeface="Calibri" panose="020F0502020204030204" pitchFamily="34" charset="0"/>
                <a:cs typeface="Arial" panose="020B0604020202020204" pitchFamily="34" charset="0"/>
              </a:rPr>
              <a:t>By implementing a streamlined approach, facilities and communities can expect to have a streamlined referral process, increased health outcomes from elder adults, and a more involved community.</a:t>
            </a:r>
          </a:p>
          <a:p>
            <a:pPr>
              <a:lnSpc>
                <a:spcPct val="120000"/>
              </a:lnSpc>
            </a:pPr>
            <a:r>
              <a:rPr lang="en-US" b="1" kern="100" dirty="0">
                <a:ea typeface="Calibri" panose="020F0502020204030204" pitchFamily="34" charset="0"/>
                <a:cs typeface="Arial" panose="020B0604020202020204" pitchFamily="34" charset="0"/>
              </a:rPr>
              <a:t>How to join?</a:t>
            </a:r>
          </a:p>
          <a:p>
            <a:pPr lvl="1">
              <a:lnSpc>
                <a:spcPct val="120000"/>
              </a:lnSpc>
            </a:pPr>
            <a:r>
              <a:rPr lang="en-US" sz="1600" kern="100" dirty="0">
                <a:ea typeface="Calibri" panose="020F0502020204030204" pitchFamily="34" charset="0"/>
                <a:cs typeface="Arial" panose="020B0604020202020204" pitchFamily="34" charset="0"/>
              </a:rPr>
              <a:t>To being the process, contact NHA</a:t>
            </a:r>
          </a:p>
        </p:txBody>
      </p:sp>
      <p:pic>
        <p:nvPicPr>
          <p:cNvPr id="4" name="Picture 7" descr="A picture containing text, sign&#10;&#10;Description automatically generated">
            <a:extLst>
              <a:ext uri="{FF2B5EF4-FFF2-40B4-BE49-F238E27FC236}">
                <a16:creationId xmlns:a16="http://schemas.microsoft.com/office/drawing/2014/main" id="{936FA2FD-8805-57FB-723D-7A6B437CD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374" y="6502545"/>
            <a:ext cx="2064373"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9565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B9095935-4C79-4E9F-BA82-AD19B364B7D3}">
  <ds:schemaRefs>
    <ds:schemaRef ds:uri="http://schemas.microsoft.com/sharepoint/v3/contenttype/forms"/>
  </ds:schemaRefs>
</ds:datastoreItem>
</file>

<file path=customXml/itemProps2.xml><?xml version="1.0" encoding="utf-8"?>
<ds:datastoreItem xmlns:ds="http://schemas.openxmlformats.org/officeDocument/2006/customXml" ds:itemID="{74DCD0B4-8286-4E4F-B8D5-ADB0CCDA2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B099FE-AEE2-436B-925D-70B26DE8E20D}">
  <ds:schemaRef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 ds:uri="e11de594-a3b1-4008-a780-ca9741a96185"/>
    <ds:schemaRef ds:uri="http://schemas.microsoft.com/office/infopath/2007/PartnerControls"/>
    <ds:schemaRef ds:uri="93b2944e-2a71-41f0-bb35-6ef2c31de7bf"/>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10930</TotalTime>
  <Words>1231</Words>
  <Application>Microsoft Office PowerPoint</Application>
  <PresentationFormat>Widescreen</PresentationFormat>
  <Paragraphs>154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Nova Cond</vt:lpstr>
      <vt:lpstr>Calibri</vt:lpstr>
      <vt:lpstr>Corbel</vt:lpstr>
      <vt:lpstr>Montserrat</vt:lpstr>
      <vt:lpstr>Parallax</vt:lpstr>
      <vt:lpstr>Age-Friendly Health Systems &amp; Age-Friendly Health Community Overview McCook, Nebraska </vt:lpstr>
      <vt:lpstr>Objectives</vt:lpstr>
      <vt:lpstr>Age-Friendly Health System Partners</vt:lpstr>
      <vt:lpstr>Goals of an Age-Friendly Health System</vt:lpstr>
      <vt:lpstr>The 4Ms of Age-Friendly</vt:lpstr>
      <vt:lpstr>Age-Friendly Health System, Now What?</vt:lpstr>
      <vt:lpstr>Age-Friendly Health System into Age-Friendly Health Communities</vt:lpstr>
      <vt:lpstr>Age-Friendly Health Communities</vt:lpstr>
      <vt:lpstr>Nebraska Age-Friendly Health Communities</vt:lpstr>
      <vt:lpstr>PowerPoint Presentation</vt:lpstr>
      <vt:lpstr>PowerPoint Presentation</vt:lpstr>
      <vt:lpstr>How to Become a Health Community?</vt:lpstr>
      <vt:lpstr>Why Age-Friendly Health Community</vt:lpstr>
      <vt:lpstr>References and Resources</vt:lpstr>
      <vt:lpstr>Age-Friendly Health Community Partner</vt:lpstr>
      <vt:lpstr>Age-Friendly Health Community Partner 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Lentz</dc:creator>
  <cp:lastModifiedBy>Amber Kavan</cp:lastModifiedBy>
  <cp:revision>125</cp:revision>
  <dcterms:created xsi:type="dcterms:W3CDTF">2023-09-06T18:17:08Z</dcterms:created>
  <dcterms:modified xsi:type="dcterms:W3CDTF">2024-11-11T20:01:23Z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