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 id="2147483687" r:id="rId6"/>
  </p:sldMasterIdLst>
  <p:notesMasterIdLst>
    <p:notesMasterId r:id="rId87"/>
  </p:notesMasterIdLst>
  <p:sldIdLst>
    <p:sldId id="256" r:id="rId7"/>
    <p:sldId id="636" r:id="rId8"/>
    <p:sldId id="693" r:id="rId9"/>
    <p:sldId id="686" r:id="rId10"/>
    <p:sldId id="653" r:id="rId11"/>
    <p:sldId id="694" r:id="rId12"/>
    <p:sldId id="656" r:id="rId13"/>
    <p:sldId id="654" r:id="rId14"/>
    <p:sldId id="657" r:id="rId15"/>
    <p:sldId id="744" r:id="rId16"/>
    <p:sldId id="662" r:id="rId17"/>
    <p:sldId id="695" r:id="rId18"/>
    <p:sldId id="696" r:id="rId19"/>
    <p:sldId id="697" r:id="rId20"/>
    <p:sldId id="698" r:id="rId21"/>
    <p:sldId id="688" r:id="rId22"/>
    <p:sldId id="663" r:id="rId23"/>
    <p:sldId id="700" r:id="rId24"/>
    <p:sldId id="689" r:id="rId25"/>
    <p:sldId id="699" r:id="rId26"/>
    <p:sldId id="390" r:id="rId27"/>
    <p:sldId id="389" r:id="rId28"/>
    <p:sldId id="665" r:id="rId29"/>
    <p:sldId id="701" r:id="rId30"/>
    <p:sldId id="690" r:id="rId31"/>
    <p:sldId id="702" r:id="rId32"/>
    <p:sldId id="703" r:id="rId33"/>
    <p:sldId id="704" r:id="rId34"/>
    <p:sldId id="705" r:id="rId35"/>
    <p:sldId id="707" r:id="rId36"/>
    <p:sldId id="709" r:id="rId37"/>
    <p:sldId id="710" r:id="rId38"/>
    <p:sldId id="711" r:id="rId39"/>
    <p:sldId id="712" r:id="rId40"/>
    <p:sldId id="713" r:id="rId41"/>
    <p:sldId id="714" r:id="rId42"/>
    <p:sldId id="715" r:id="rId43"/>
    <p:sldId id="586" r:id="rId44"/>
    <p:sldId id="716" r:id="rId45"/>
    <p:sldId id="717" r:id="rId46"/>
    <p:sldId id="718" r:id="rId47"/>
    <p:sldId id="719" r:id="rId48"/>
    <p:sldId id="720" r:id="rId49"/>
    <p:sldId id="721" r:id="rId50"/>
    <p:sldId id="722" r:id="rId51"/>
    <p:sldId id="723" r:id="rId52"/>
    <p:sldId id="724" r:id="rId53"/>
    <p:sldId id="725" r:id="rId54"/>
    <p:sldId id="726" r:id="rId55"/>
    <p:sldId id="727" r:id="rId56"/>
    <p:sldId id="728" r:id="rId57"/>
    <p:sldId id="729" r:id="rId58"/>
    <p:sldId id="611" r:id="rId59"/>
    <p:sldId id="730" r:id="rId60"/>
    <p:sldId id="731" r:id="rId61"/>
    <p:sldId id="732" r:id="rId62"/>
    <p:sldId id="733" r:id="rId63"/>
    <p:sldId id="734" r:id="rId64"/>
    <p:sldId id="735" r:id="rId65"/>
    <p:sldId id="736" r:id="rId66"/>
    <p:sldId id="739" r:id="rId67"/>
    <p:sldId id="623" r:id="rId68"/>
    <p:sldId id="738" r:id="rId69"/>
    <p:sldId id="737" r:id="rId70"/>
    <p:sldId id="627" r:id="rId71"/>
    <p:sldId id="594" r:id="rId72"/>
    <p:sldId id="595" r:id="rId73"/>
    <p:sldId id="596" r:id="rId74"/>
    <p:sldId id="674" r:id="rId75"/>
    <p:sldId id="740" r:id="rId76"/>
    <p:sldId id="741" r:id="rId77"/>
    <p:sldId id="638" r:id="rId78"/>
    <p:sldId id="745" r:id="rId79"/>
    <p:sldId id="629" r:id="rId80"/>
    <p:sldId id="747" r:id="rId81"/>
    <p:sldId id="746" r:id="rId82"/>
    <p:sldId id="628" r:id="rId83"/>
    <p:sldId id="590" r:id="rId84"/>
    <p:sldId id="647" r:id="rId85"/>
    <p:sldId id="1103"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Lst>
        </p14:section>
        <p14:section name="Safety Culture" id="{08CB4078-5861-493E-B00E-61535EAC05CB}">
          <p14:sldIdLst>
            <p14:sldId id="636"/>
            <p14:sldId id="693"/>
            <p14:sldId id="686"/>
            <p14:sldId id="653"/>
            <p14:sldId id="694"/>
            <p14:sldId id="656"/>
            <p14:sldId id="654"/>
            <p14:sldId id="657"/>
            <p14:sldId id="744"/>
            <p14:sldId id="662"/>
            <p14:sldId id="695"/>
            <p14:sldId id="696"/>
            <p14:sldId id="697"/>
            <p14:sldId id="698"/>
            <p14:sldId id="688"/>
            <p14:sldId id="663"/>
            <p14:sldId id="700"/>
            <p14:sldId id="689"/>
            <p14:sldId id="699"/>
            <p14:sldId id="390"/>
            <p14:sldId id="389"/>
            <p14:sldId id="665"/>
            <p14:sldId id="701"/>
            <p14:sldId id="690"/>
            <p14:sldId id="702"/>
            <p14:sldId id="703"/>
            <p14:sldId id="704"/>
            <p14:sldId id="705"/>
            <p14:sldId id="707"/>
            <p14:sldId id="709"/>
            <p14:sldId id="710"/>
            <p14:sldId id="711"/>
            <p14:sldId id="712"/>
            <p14:sldId id="713"/>
            <p14:sldId id="714"/>
            <p14:sldId id="715"/>
            <p14:sldId id="586"/>
            <p14:sldId id="716"/>
            <p14:sldId id="717"/>
            <p14:sldId id="718"/>
            <p14:sldId id="719"/>
            <p14:sldId id="720"/>
            <p14:sldId id="721"/>
            <p14:sldId id="722"/>
            <p14:sldId id="723"/>
            <p14:sldId id="724"/>
            <p14:sldId id="725"/>
            <p14:sldId id="726"/>
            <p14:sldId id="727"/>
            <p14:sldId id="728"/>
            <p14:sldId id="729"/>
            <p14:sldId id="611"/>
            <p14:sldId id="730"/>
            <p14:sldId id="731"/>
            <p14:sldId id="732"/>
            <p14:sldId id="733"/>
            <p14:sldId id="734"/>
            <p14:sldId id="735"/>
            <p14:sldId id="736"/>
            <p14:sldId id="739"/>
            <p14:sldId id="623"/>
            <p14:sldId id="738"/>
            <p14:sldId id="737"/>
            <p14:sldId id="627"/>
            <p14:sldId id="594"/>
            <p14:sldId id="595"/>
            <p14:sldId id="596"/>
            <p14:sldId id="674"/>
            <p14:sldId id="740"/>
            <p14:sldId id="741"/>
            <p14:sldId id="638"/>
            <p14:sldId id="745"/>
            <p14:sldId id="629"/>
            <p14:sldId id="747"/>
            <p14:sldId id="746"/>
            <p14:sldId id="628"/>
            <p14:sldId id="590"/>
            <p14:sldId id="647"/>
            <p14:sldId id="1103"/>
          </p14:sldIdLst>
        </p14:section>
      </p14:sectionLst>
    </p:ext>
    <p:ext uri="{EFAFB233-063F-42B5-8137-9DF3F51BA10A}">
      <p15:sldGuideLst xmlns:p15="http://schemas.microsoft.com/office/powerpoint/2012/main">
        <p15:guide id="1" orient="horz" pos="350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ilon, Regina E" initials="NRE" lastIdx="4" clrIdx="0">
    <p:extLst>
      <p:ext uri="{19B8F6BF-5375-455C-9EA6-DF929625EA0E}">
        <p15:presenceInfo xmlns:p15="http://schemas.microsoft.com/office/powerpoint/2012/main" userId="S::regina.nailon@unmc.edu::d98005e2-b049-4c49-9c0a-3c8e1f67f8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8F9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7EE27-0716-4F8E-B504-5B6CEEAE7539}" v="9" dt="2024-07-25T21:10:09.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91647" autoAdjust="0"/>
  </p:normalViewPr>
  <p:slideViewPr>
    <p:cSldViewPr>
      <p:cViewPr varScale="1">
        <p:scale>
          <a:sx n="73" d="100"/>
          <a:sy n="73" d="100"/>
        </p:scale>
        <p:origin x="588" y="78"/>
      </p:cViewPr>
      <p:guideLst>
        <p:guide orient="horz" pos="3504"/>
        <p:guide pos="2880"/>
      </p:guideLst>
    </p:cSldViewPr>
  </p:slideViewPr>
  <p:notesTextViewPr>
    <p:cViewPr>
      <p:scale>
        <a:sx n="3" d="2"/>
        <a:sy n="3" d="2"/>
      </p:scale>
      <p:origin x="0" y="0"/>
    </p:cViewPr>
  </p:notesTextViewPr>
  <p:sorterViewPr>
    <p:cViewPr>
      <p:scale>
        <a:sx n="110" d="100"/>
        <a:sy n="110" d="100"/>
      </p:scale>
      <p:origin x="0" y="-11904"/>
    </p:cViewPr>
  </p:sorterViewPr>
  <p:notesViewPr>
    <p:cSldViewPr showGuides="1">
      <p:cViewPr>
        <p:scale>
          <a:sx n="110" d="100"/>
          <a:sy n="110" d="100"/>
        </p:scale>
        <p:origin x="2131"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A2DA4-91D8-4ED1-9E32-C54900B0230D}" type="doc">
      <dgm:prSet loTypeId="urn:microsoft.com/office/officeart/2005/8/layout/pyramid1" loCatId="pyramid" qsTypeId="urn:microsoft.com/office/officeart/2005/8/quickstyle/simple1" qsCatId="simple" csTypeId="urn:microsoft.com/office/officeart/2005/8/colors/colorful3" csCatId="colorful" phldr="1"/>
      <dgm:spPr/>
    </dgm:pt>
    <dgm:pt modelId="{74C7BC60-7ECA-4573-A3C7-C1F9AD1A6E90}">
      <dgm:prSet phldrT="[Text]" custT="1"/>
      <dgm:spPr/>
      <dgm:t>
        <a:bodyPr/>
        <a:lstStyle/>
        <a:p>
          <a:r>
            <a:rPr lang="en-US" sz="2400" dirty="0"/>
            <a:t>Behaviors</a:t>
          </a:r>
        </a:p>
      </dgm:t>
    </dgm:pt>
    <dgm:pt modelId="{C275FD12-1749-43D3-A46B-46699D62DF6A}" type="parTrans" cxnId="{705C9691-9618-43E8-A3E6-9F878CED4CD4}">
      <dgm:prSet/>
      <dgm:spPr/>
      <dgm:t>
        <a:bodyPr/>
        <a:lstStyle/>
        <a:p>
          <a:endParaRPr lang="en-US"/>
        </a:p>
      </dgm:t>
    </dgm:pt>
    <dgm:pt modelId="{B62D0320-CBA2-4F97-A6C9-8693CF71619D}" type="sibTrans" cxnId="{705C9691-9618-43E8-A3E6-9F878CED4CD4}">
      <dgm:prSet/>
      <dgm:spPr/>
      <dgm:t>
        <a:bodyPr/>
        <a:lstStyle/>
        <a:p>
          <a:endParaRPr lang="en-US"/>
        </a:p>
      </dgm:t>
    </dgm:pt>
    <dgm:pt modelId="{1BDE393B-7B32-46EA-B9F3-6252C966EF4D}">
      <dgm:prSet phldrT="[Text]" custT="1"/>
      <dgm:spPr/>
      <dgm:t>
        <a:bodyPr/>
        <a:lstStyle/>
        <a:p>
          <a:r>
            <a:rPr lang="en-US" sz="2400" dirty="0"/>
            <a:t>Beliefs &amp; Values</a:t>
          </a:r>
        </a:p>
      </dgm:t>
    </dgm:pt>
    <dgm:pt modelId="{70E58659-B88F-4946-876F-49DB66C299C6}" type="parTrans" cxnId="{B167D05C-3851-4D7A-85FB-4CF49ECFEC05}">
      <dgm:prSet/>
      <dgm:spPr/>
      <dgm:t>
        <a:bodyPr/>
        <a:lstStyle/>
        <a:p>
          <a:endParaRPr lang="en-US"/>
        </a:p>
      </dgm:t>
    </dgm:pt>
    <dgm:pt modelId="{62514532-05A9-4B8D-903F-D884C0DD3E5E}" type="sibTrans" cxnId="{B167D05C-3851-4D7A-85FB-4CF49ECFEC05}">
      <dgm:prSet/>
      <dgm:spPr/>
      <dgm:t>
        <a:bodyPr/>
        <a:lstStyle/>
        <a:p>
          <a:endParaRPr lang="en-US"/>
        </a:p>
      </dgm:t>
    </dgm:pt>
    <dgm:pt modelId="{4786A02A-5273-499F-8313-0B86BB1F6B01}">
      <dgm:prSet phldrT="[Text]" custT="1"/>
      <dgm:spPr/>
      <dgm:t>
        <a:bodyPr/>
        <a:lstStyle/>
        <a:p>
          <a:r>
            <a:rPr lang="en-US" sz="2400" dirty="0">
              <a:solidFill>
                <a:schemeClr val="bg1"/>
              </a:solidFill>
            </a:rPr>
            <a:t>Underlying Assumptions</a:t>
          </a:r>
        </a:p>
      </dgm:t>
    </dgm:pt>
    <dgm:pt modelId="{E18EA833-97C4-422B-A04E-F6D5C023D802}" type="parTrans" cxnId="{88F1DE49-1206-4C83-9D8C-FF9F5D67AF7D}">
      <dgm:prSet/>
      <dgm:spPr/>
      <dgm:t>
        <a:bodyPr/>
        <a:lstStyle/>
        <a:p>
          <a:endParaRPr lang="en-US"/>
        </a:p>
      </dgm:t>
    </dgm:pt>
    <dgm:pt modelId="{178CBB35-6DC3-4D23-9C1B-6BA31CC869B3}" type="sibTrans" cxnId="{88F1DE49-1206-4C83-9D8C-FF9F5D67AF7D}">
      <dgm:prSet/>
      <dgm:spPr/>
      <dgm:t>
        <a:bodyPr/>
        <a:lstStyle/>
        <a:p>
          <a:endParaRPr lang="en-US"/>
        </a:p>
      </dgm:t>
    </dgm:pt>
    <dgm:pt modelId="{7E0F60B4-9008-4F22-82A9-67B95A170FFD}" type="pres">
      <dgm:prSet presAssocID="{B08A2DA4-91D8-4ED1-9E32-C54900B0230D}" presName="Name0" presStyleCnt="0">
        <dgm:presLayoutVars>
          <dgm:dir/>
          <dgm:animLvl val="lvl"/>
          <dgm:resizeHandles val="exact"/>
        </dgm:presLayoutVars>
      </dgm:prSet>
      <dgm:spPr/>
    </dgm:pt>
    <dgm:pt modelId="{A64FE925-042F-477C-901F-E2B450482819}" type="pres">
      <dgm:prSet presAssocID="{74C7BC60-7ECA-4573-A3C7-C1F9AD1A6E90}" presName="Name8" presStyleCnt="0"/>
      <dgm:spPr/>
    </dgm:pt>
    <dgm:pt modelId="{233A5866-53EC-4FCD-BB90-656AC12A0FF8}" type="pres">
      <dgm:prSet presAssocID="{74C7BC60-7ECA-4573-A3C7-C1F9AD1A6E90}" presName="level" presStyleLbl="node1" presStyleIdx="0" presStyleCnt="3">
        <dgm:presLayoutVars>
          <dgm:chMax val="1"/>
          <dgm:bulletEnabled val="1"/>
        </dgm:presLayoutVars>
      </dgm:prSet>
      <dgm:spPr/>
    </dgm:pt>
    <dgm:pt modelId="{946C504B-B5C1-4F24-A933-706D2D01A40D}" type="pres">
      <dgm:prSet presAssocID="{74C7BC60-7ECA-4573-A3C7-C1F9AD1A6E90}" presName="levelTx" presStyleLbl="revTx" presStyleIdx="0" presStyleCnt="0">
        <dgm:presLayoutVars>
          <dgm:chMax val="1"/>
          <dgm:bulletEnabled val="1"/>
        </dgm:presLayoutVars>
      </dgm:prSet>
      <dgm:spPr/>
    </dgm:pt>
    <dgm:pt modelId="{0AB700B5-246B-48B7-8452-2EE634908C71}" type="pres">
      <dgm:prSet presAssocID="{1BDE393B-7B32-46EA-B9F3-6252C966EF4D}" presName="Name8" presStyleCnt="0"/>
      <dgm:spPr/>
    </dgm:pt>
    <dgm:pt modelId="{9FC1DFF0-0000-40DE-897D-A6718348C6E9}" type="pres">
      <dgm:prSet presAssocID="{1BDE393B-7B32-46EA-B9F3-6252C966EF4D}" presName="level" presStyleLbl="node1" presStyleIdx="1" presStyleCnt="3">
        <dgm:presLayoutVars>
          <dgm:chMax val="1"/>
          <dgm:bulletEnabled val="1"/>
        </dgm:presLayoutVars>
      </dgm:prSet>
      <dgm:spPr/>
    </dgm:pt>
    <dgm:pt modelId="{404E63AC-0DC0-4CB2-9FE7-06530FB2BF1E}" type="pres">
      <dgm:prSet presAssocID="{1BDE393B-7B32-46EA-B9F3-6252C966EF4D}" presName="levelTx" presStyleLbl="revTx" presStyleIdx="0" presStyleCnt="0">
        <dgm:presLayoutVars>
          <dgm:chMax val="1"/>
          <dgm:bulletEnabled val="1"/>
        </dgm:presLayoutVars>
      </dgm:prSet>
      <dgm:spPr/>
    </dgm:pt>
    <dgm:pt modelId="{41972B0B-E4EE-452D-B42F-42E9246CABE3}" type="pres">
      <dgm:prSet presAssocID="{4786A02A-5273-499F-8313-0B86BB1F6B01}" presName="Name8" presStyleCnt="0"/>
      <dgm:spPr/>
    </dgm:pt>
    <dgm:pt modelId="{C341E4AF-30CE-4E71-AA2F-7C910FB8D7A6}" type="pres">
      <dgm:prSet presAssocID="{4786A02A-5273-499F-8313-0B86BB1F6B01}" presName="level" presStyleLbl="node1" presStyleIdx="2" presStyleCnt="3" custLinFactNeighborX="1575" custLinFactNeighborY="-1831">
        <dgm:presLayoutVars>
          <dgm:chMax val="1"/>
          <dgm:bulletEnabled val="1"/>
        </dgm:presLayoutVars>
      </dgm:prSet>
      <dgm:spPr/>
    </dgm:pt>
    <dgm:pt modelId="{D043EF0D-DE69-4C1C-8908-DA2ADE059D39}" type="pres">
      <dgm:prSet presAssocID="{4786A02A-5273-499F-8313-0B86BB1F6B01}" presName="levelTx" presStyleLbl="revTx" presStyleIdx="0" presStyleCnt="0">
        <dgm:presLayoutVars>
          <dgm:chMax val="1"/>
          <dgm:bulletEnabled val="1"/>
        </dgm:presLayoutVars>
      </dgm:prSet>
      <dgm:spPr/>
    </dgm:pt>
  </dgm:ptLst>
  <dgm:cxnLst>
    <dgm:cxn modelId="{81D2491B-0C2D-49EE-8D75-0F46102F1E59}" type="presOf" srcId="{1BDE393B-7B32-46EA-B9F3-6252C966EF4D}" destId="{404E63AC-0DC0-4CB2-9FE7-06530FB2BF1E}" srcOrd="1" destOrd="0" presId="urn:microsoft.com/office/officeart/2005/8/layout/pyramid1"/>
    <dgm:cxn modelId="{4AA78020-2E3A-4B93-88DA-3ACC22B80BF3}" type="presOf" srcId="{4786A02A-5273-499F-8313-0B86BB1F6B01}" destId="{C341E4AF-30CE-4E71-AA2F-7C910FB8D7A6}" srcOrd="0" destOrd="0" presId="urn:microsoft.com/office/officeart/2005/8/layout/pyramid1"/>
    <dgm:cxn modelId="{EF87E337-7376-4F34-A846-F4572F9EAF2C}" type="presOf" srcId="{4786A02A-5273-499F-8313-0B86BB1F6B01}" destId="{D043EF0D-DE69-4C1C-8908-DA2ADE059D39}" srcOrd="1" destOrd="0" presId="urn:microsoft.com/office/officeart/2005/8/layout/pyramid1"/>
    <dgm:cxn modelId="{B167D05C-3851-4D7A-85FB-4CF49ECFEC05}" srcId="{B08A2DA4-91D8-4ED1-9E32-C54900B0230D}" destId="{1BDE393B-7B32-46EA-B9F3-6252C966EF4D}" srcOrd="1" destOrd="0" parTransId="{70E58659-B88F-4946-876F-49DB66C299C6}" sibTransId="{62514532-05A9-4B8D-903F-D884C0DD3E5E}"/>
    <dgm:cxn modelId="{BFB0ED5D-CAAA-492D-A0C3-542D226764D3}" type="presOf" srcId="{B08A2DA4-91D8-4ED1-9E32-C54900B0230D}" destId="{7E0F60B4-9008-4F22-82A9-67B95A170FFD}" srcOrd="0" destOrd="0" presId="urn:microsoft.com/office/officeart/2005/8/layout/pyramid1"/>
    <dgm:cxn modelId="{EF046F61-2FF3-4262-BA48-4679B76847B2}" type="presOf" srcId="{74C7BC60-7ECA-4573-A3C7-C1F9AD1A6E90}" destId="{946C504B-B5C1-4F24-A933-706D2D01A40D}" srcOrd="1" destOrd="0" presId="urn:microsoft.com/office/officeart/2005/8/layout/pyramid1"/>
    <dgm:cxn modelId="{88F1DE49-1206-4C83-9D8C-FF9F5D67AF7D}" srcId="{B08A2DA4-91D8-4ED1-9E32-C54900B0230D}" destId="{4786A02A-5273-499F-8313-0B86BB1F6B01}" srcOrd="2" destOrd="0" parTransId="{E18EA833-97C4-422B-A04E-F6D5C023D802}" sibTransId="{178CBB35-6DC3-4D23-9C1B-6BA31CC869B3}"/>
    <dgm:cxn modelId="{6BB9B982-3EE4-4132-A9BD-ACA50DD195AB}" type="presOf" srcId="{1BDE393B-7B32-46EA-B9F3-6252C966EF4D}" destId="{9FC1DFF0-0000-40DE-897D-A6718348C6E9}" srcOrd="0" destOrd="0" presId="urn:microsoft.com/office/officeart/2005/8/layout/pyramid1"/>
    <dgm:cxn modelId="{705C9691-9618-43E8-A3E6-9F878CED4CD4}" srcId="{B08A2DA4-91D8-4ED1-9E32-C54900B0230D}" destId="{74C7BC60-7ECA-4573-A3C7-C1F9AD1A6E90}" srcOrd="0" destOrd="0" parTransId="{C275FD12-1749-43D3-A46B-46699D62DF6A}" sibTransId="{B62D0320-CBA2-4F97-A6C9-8693CF71619D}"/>
    <dgm:cxn modelId="{464819BE-C1C7-400D-88C8-0139CCB31E40}" type="presOf" srcId="{74C7BC60-7ECA-4573-A3C7-C1F9AD1A6E90}" destId="{233A5866-53EC-4FCD-BB90-656AC12A0FF8}" srcOrd="0" destOrd="0" presId="urn:microsoft.com/office/officeart/2005/8/layout/pyramid1"/>
    <dgm:cxn modelId="{CFF69CBC-5641-4502-ADB0-724D9B65FB46}" type="presParOf" srcId="{7E0F60B4-9008-4F22-82A9-67B95A170FFD}" destId="{A64FE925-042F-477C-901F-E2B450482819}" srcOrd="0" destOrd="0" presId="urn:microsoft.com/office/officeart/2005/8/layout/pyramid1"/>
    <dgm:cxn modelId="{737E4D97-ACF0-4418-9EA0-F471D35C3014}" type="presParOf" srcId="{A64FE925-042F-477C-901F-E2B450482819}" destId="{233A5866-53EC-4FCD-BB90-656AC12A0FF8}" srcOrd="0" destOrd="0" presId="urn:microsoft.com/office/officeart/2005/8/layout/pyramid1"/>
    <dgm:cxn modelId="{069006E3-892C-45E9-95E6-DAF6F0AA655B}" type="presParOf" srcId="{A64FE925-042F-477C-901F-E2B450482819}" destId="{946C504B-B5C1-4F24-A933-706D2D01A40D}" srcOrd="1" destOrd="0" presId="urn:microsoft.com/office/officeart/2005/8/layout/pyramid1"/>
    <dgm:cxn modelId="{8F4C1096-B582-4E01-969E-4A42FF33202A}" type="presParOf" srcId="{7E0F60B4-9008-4F22-82A9-67B95A170FFD}" destId="{0AB700B5-246B-48B7-8452-2EE634908C71}" srcOrd="1" destOrd="0" presId="urn:microsoft.com/office/officeart/2005/8/layout/pyramid1"/>
    <dgm:cxn modelId="{EC6565BE-B2BE-46EA-AACC-1208BE9D512F}" type="presParOf" srcId="{0AB700B5-246B-48B7-8452-2EE634908C71}" destId="{9FC1DFF0-0000-40DE-897D-A6718348C6E9}" srcOrd="0" destOrd="0" presId="urn:microsoft.com/office/officeart/2005/8/layout/pyramid1"/>
    <dgm:cxn modelId="{FF78BE16-C8E6-452C-9193-E524B972BBEE}" type="presParOf" srcId="{0AB700B5-246B-48B7-8452-2EE634908C71}" destId="{404E63AC-0DC0-4CB2-9FE7-06530FB2BF1E}" srcOrd="1" destOrd="0" presId="urn:microsoft.com/office/officeart/2005/8/layout/pyramid1"/>
    <dgm:cxn modelId="{F427C273-4F2E-41BF-B0A6-673DB99ECF39}" type="presParOf" srcId="{7E0F60B4-9008-4F22-82A9-67B95A170FFD}" destId="{41972B0B-E4EE-452D-B42F-42E9246CABE3}" srcOrd="2" destOrd="0" presId="urn:microsoft.com/office/officeart/2005/8/layout/pyramid1"/>
    <dgm:cxn modelId="{11734524-0B89-426A-88FD-71B8307418E9}" type="presParOf" srcId="{41972B0B-E4EE-452D-B42F-42E9246CABE3}" destId="{C341E4AF-30CE-4E71-AA2F-7C910FB8D7A6}" srcOrd="0" destOrd="0" presId="urn:microsoft.com/office/officeart/2005/8/layout/pyramid1"/>
    <dgm:cxn modelId="{C124622C-C4FD-4D45-A0FB-34D71012F226}" type="presParOf" srcId="{41972B0B-E4EE-452D-B42F-42E9246CABE3}" destId="{D043EF0D-DE69-4C1C-8908-DA2ADE059D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2D405-2FBF-41EC-805A-37372F3CDBF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BEFE7BA-E532-4812-8091-B897585E111B}">
      <dgm:prSet phldrT="[Text]"/>
      <dgm:spPr>
        <a:solidFill>
          <a:schemeClr val="tx2"/>
        </a:solidFill>
      </dgm:spPr>
      <dgm:t>
        <a:bodyPr/>
        <a:lstStyle/>
        <a:p>
          <a:r>
            <a:rPr lang="en-US" dirty="0"/>
            <a:t>Information Gathering</a:t>
          </a:r>
        </a:p>
      </dgm:t>
    </dgm:pt>
    <dgm:pt modelId="{B9E75B51-E01C-4A6C-9DAD-6AB3323DD52C}" type="parTrans" cxnId="{A4E06778-1046-467E-A03A-2F5BCD0AAFB9}">
      <dgm:prSet/>
      <dgm:spPr/>
      <dgm:t>
        <a:bodyPr/>
        <a:lstStyle/>
        <a:p>
          <a:endParaRPr lang="en-US"/>
        </a:p>
      </dgm:t>
    </dgm:pt>
    <dgm:pt modelId="{3BC546C3-C543-4EFA-BE38-AB9A43461A1B}" type="sibTrans" cxnId="{A4E06778-1046-467E-A03A-2F5BCD0AAFB9}">
      <dgm:prSet/>
      <dgm:spPr>
        <a:solidFill>
          <a:srgbClr val="00B050"/>
        </a:solidFill>
      </dgm:spPr>
      <dgm:t>
        <a:bodyPr/>
        <a:lstStyle/>
        <a:p>
          <a:endParaRPr lang="en-US"/>
        </a:p>
      </dgm:t>
    </dgm:pt>
    <dgm:pt modelId="{49BFE2AD-643D-4ACF-9AEC-06AB3E444ECE}">
      <dgm:prSet phldrT="[Text]"/>
      <dgm:spPr>
        <a:solidFill>
          <a:schemeClr val="tx2"/>
        </a:solidFill>
      </dgm:spPr>
      <dgm:t>
        <a:bodyPr/>
        <a:lstStyle/>
        <a:p>
          <a:r>
            <a:rPr lang="en-US" dirty="0"/>
            <a:t>Prioritization</a:t>
          </a:r>
        </a:p>
      </dgm:t>
    </dgm:pt>
    <dgm:pt modelId="{12FD8DED-A675-4EB5-9C4D-1E6C4128C565}" type="parTrans" cxnId="{0A1BDAD7-EF6C-48BD-A02D-B3A4F78F8E90}">
      <dgm:prSet/>
      <dgm:spPr/>
      <dgm:t>
        <a:bodyPr/>
        <a:lstStyle/>
        <a:p>
          <a:endParaRPr lang="en-US"/>
        </a:p>
      </dgm:t>
    </dgm:pt>
    <dgm:pt modelId="{EDA63107-72A1-4A7B-B42E-CE23C71ADC23}" type="sibTrans" cxnId="{0A1BDAD7-EF6C-48BD-A02D-B3A4F78F8E90}">
      <dgm:prSet/>
      <dgm:spPr/>
      <dgm:t>
        <a:bodyPr/>
        <a:lstStyle/>
        <a:p>
          <a:endParaRPr lang="en-US"/>
        </a:p>
      </dgm:t>
    </dgm:pt>
    <dgm:pt modelId="{926AC760-40DC-4EFA-8EA8-95F341BB67DA}">
      <dgm:prSet phldrT="[Text]"/>
      <dgm:spPr>
        <a:solidFill>
          <a:schemeClr val="tx2"/>
        </a:solidFill>
      </dgm:spPr>
      <dgm:t>
        <a:bodyPr/>
        <a:lstStyle/>
        <a:p>
          <a:r>
            <a:rPr lang="en-US" dirty="0"/>
            <a:t>Follow-Up</a:t>
          </a:r>
        </a:p>
      </dgm:t>
    </dgm:pt>
    <dgm:pt modelId="{3DBCE6AB-BF77-4B21-89F3-D4D538AD224B}" type="parTrans" cxnId="{C687CCFF-8C40-4925-BEAE-7A53E285F1D5}">
      <dgm:prSet/>
      <dgm:spPr/>
      <dgm:t>
        <a:bodyPr/>
        <a:lstStyle/>
        <a:p>
          <a:endParaRPr lang="en-US"/>
        </a:p>
      </dgm:t>
    </dgm:pt>
    <dgm:pt modelId="{7E5E7EB8-21BE-4356-8CC7-46DFFEBE45F5}" type="sibTrans" cxnId="{C687CCFF-8C40-4925-BEAE-7A53E285F1D5}">
      <dgm:prSet/>
      <dgm:spPr/>
      <dgm:t>
        <a:bodyPr/>
        <a:lstStyle/>
        <a:p>
          <a:endParaRPr lang="en-US"/>
        </a:p>
      </dgm:t>
    </dgm:pt>
    <dgm:pt modelId="{1A3FBC87-9BE2-4264-B706-5AA1E50CEE84}">
      <dgm:prSet phldrT="[Text]"/>
      <dgm:spPr>
        <a:solidFill>
          <a:schemeClr val="tx2"/>
        </a:solidFill>
      </dgm:spPr>
      <dgm:t>
        <a:bodyPr/>
        <a:lstStyle/>
        <a:p>
          <a:r>
            <a:rPr lang="en-US" dirty="0"/>
            <a:t>Feedback Communication</a:t>
          </a:r>
        </a:p>
      </dgm:t>
    </dgm:pt>
    <dgm:pt modelId="{8E9731A8-6227-4BAF-BEDE-99440EC58983}" type="parTrans" cxnId="{3A7BA7A5-9AFC-4EF0-ACE8-15832EE95941}">
      <dgm:prSet/>
      <dgm:spPr/>
      <dgm:t>
        <a:bodyPr/>
        <a:lstStyle/>
        <a:p>
          <a:endParaRPr lang="en-US"/>
        </a:p>
      </dgm:t>
    </dgm:pt>
    <dgm:pt modelId="{6BA77D7D-4DA6-4F66-8188-48059328312F}" type="sibTrans" cxnId="{3A7BA7A5-9AFC-4EF0-ACE8-15832EE95941}">
      <dgm:prSet/>
      <dgm:spPr/>
      <dgm:t>
        <a:bodyPr/>
        <a:lstStyle/>
        <a:p>
          <a:endParaRPr lang="en-US"/>
        </a:p>
      </dgm:t>
    </dgm:pt>
    <dgm:pt modelId="{1A1D2B14-1E13-4D5F-8EE2-9B0B472708FF}" type="pres">
      <dgm:prSet presAssocID="{98A2D405-2FBF-41EC-805A-37372F3CDBF6}" presName="Name0" presStyleCnt="0">
        <dgm:presLayoutVars>
          <dgm:dir/>
          <dgm:resizeHandles val="exact"/>
        </dgm:presLayoutVars>
      </dgm:prSet>
      <dgm:spPr/>
    </dgm:pt>
    <dgm:pt modelId="{F352FBBB-8C3E-4880-BEB2-AA01EC84939A}" type="pres">
      <dgm:prSet presAssocID="{98A2D405-2FBF-41EC-805A-37372F3CDBF6}" presName="cycle" presStyleCnt="0"/>
      <dgm:spPr/>
    </dgm:pt>
    <dgm:pt modelId="{AF96523B-A22E-40D8-BB14-6E0CC7594435}" type="pres">
      <dgm:prSet presAssocID="{3BEFE7BA-E532-4812-8091-B897585E111B}" presName="nodeFirstNode" presStyleLbl="node1" presStyleIdx="0" presStyleCnt="4" custRadScaleRad="100576" custRadScaleInc="1789">
        <dgm:presLayoutVars>
          <dgm:bulletEnabled val="1"/>
        </dgm:presLayoutVars>
      </dgm:prSet>
      <dgm:spPr/>
    </dgm:pt>
    <dgm:pt modelId="{2E5A0B25-3E1D-4340-A0B2-DB3450E1596B}" type="pres">
      <dgm:prSet presAssocID="{3BC546C3-C543-4EFA-BE38-AB9A43461A1B}" presName="sibTransFirstNode" presStyleLbl="bgShp" presStyleIdx="0" presStyleCnt="1"/>
      <dgm:spPr/>
    </dgm:pt>
    <dgm:pt modelId="{C03B6928-28C7-4E18-B325-F40CD7276750}" type="pres">
      <dgm:prSet presAssocID="{49BFE2AD-643D-4ACF-9AEC-06AB3E444ECE}" presName="nodeFollowingNodes" presStyleLbl="node1" presStyleIdx="1" presStyleCnt="4">
        <dgm:presLayoutVars>
          <dgm:bulletEnabled val="1"/>
        </dgm:presLayoutVars>
      </dgm:prSet>
      <dgm:spPr/>
    </dgm:pt>
    <dgm:pt modelId="{A4F8D509-A3B2-42F5-BD72-C0B353529916}" type="pres">
      <dgm:prSet presAssocID="{926AC760-40DC-4EFA-8EA8-95F341BB67DA}" presName="nodeFollowingNodes" presStyleLbl="node1" presStyleIdx="2" presStyleCnt="4">
        <dgm:presLayoutVars>
          <dgm:bulletEnabled val="1"/>
        </dgm:presLayoutVars>
      </dgm:prSet>
      <dgm:spPr/>
    </dgm:pt>
    <dgm:pt modelId="{748C4055-533E-466D-B436-3FC76A2F657C}" type="pres">
      <dgm:prSet presAssocID="{1A3FBC87-9BE2-4264-B706-5AA1E50CEE84}" presName="nodeFollowingNodes" presStyleLbl="node1" presStyleIdx="3" presStyleCnt="4">
        <dgm:presLayoutVars>
          <dgm:bulletEnabled val="1"/>
        </dgm:presLayoutVars>
      </dgm:prSet>
      <dgm:spPr/>
    </dgm:pt>
  </dgm:ptLst>
  <dgm:cxnLst>
    <dgm:cxn modelId="{F348E317-C23F-4426-922D-4DC18A5301AB}" type="presOf" srcId="{3BEFE7BA-E532-4812-8091-B897585E111B}" destId="{AF96523B-A22E-40D8-BB14-6E0CC7594435}" srcOrd="0" destOrd="0" presId="urn:microsoft.com/office/officeart/2005/8/layout/cycle3"/>
    <dgm:cxn modelId="{74F3853B-3695-4D9A-A4AD-0DE847320BA0}" type="presOf" srcId="{926AC760-40DC-4EFA-8EA8-95F341BB67DA}" destId="{A4F8D509-A3B2-42F5-BD72-C0B353529916}" srcOrd="0" destOrd="0" presId="urn:microsoft.com/office/officeart/2005/8/layout/cycle3"/>
    <dgm:cxn modelId="{A4E06778-1046-467E-A03A-2F5BCD0AAFB9}" srcId="{98A2D405-2FBF-41EC-805A-37372F3CDBF6}" destId="{3BEFE7BA-E532-4812-8091-B897585E111B}" srcOrd="0" destOrd="0" parTransId="{B9E75B51-E01C-4A6C-9DAD-6AB3323DD52C}" sibTransId="{3BC546C3-C543-4EFA-BE38-AB9A43461A1B}"/>
    <dgm:cxn modelId="{AEF0F780-8484-4D12-9A48-012A28FBB515}" type="presOf" srcId="{49BFE2AD-643D-4ACF-9AEC-06AB3E444ECE}" destId="{C03B6928-28C7-4E18-B325-F40CD7276750}" srcOrd="0" destOrd="0" presId="urn:microsoft.com/office/officeart/2005/8/layout/cycle3"/>
    <dgm:cxn modelId="{79288A8D-C01F-436D-A15F-65551C39156D}" type="presOf" srcId="{98A2D405-2FBF-41EC-805A-37372F3CDBF6}" destId="{1A1D2B14-1E13-4D5F-8EE2-9B0B472708FF}" srcOrd="0" destOrd="0" presId="urn:microsoft.com/office/officeart/2005/8/layout/cycle3"/>
    <dgm:cxn modelId="{3A7BA7A5-9AFC-4EF0-ACE8-15832EE95941}" srcId="{98A2D405-2FBF-41EC-805A-37372F3CDBF6}" destId="{1A3FBC87-9BE2-4264-B706-5AA1E50CEE84}" srcOrd="3" destOrd="0" parTransId="{8E9731A8-6227-4BAF-BEDE-99440EC58983}" sibTransId="{6BA77D7D-4DA6-4F66-8188-48059328312F}"/>
    <dgm:cxn modelId="{7C242CAD-49DE-4B4F-B503-A130707683A8}" type="presOf" srcId="{3BC546C3-C543-4EFA-BE38-AB9A43461A1B}" destId="{2E5A0B25-3E1D-4340-A0B2-DB3450E1596B}" srcOrd="0" destOrd="0" presId="urn:microsoft.com/office/officeart/2005/8/layout/cycle3"/>
    <dgm:cxn modelId="{0A1BDAD7-EF6C-48BD-A02D-B3A4F78F8E90}" srcId="{98A2D405-2FBF-41EC-805A-37372F3CDBF6}" destId="{49BFE2AD-643D-4ACF-9AEC-06AB3E444ECE}" srcOrd="1" destOrd="0" parTransId="{12FD8DED-A675-4EB5-9C4D-1E6C4128C565}" sibTransId="{EDA63107-72A1-4A7B-B42E-CE23C71ADC23}"/>
    <dgm:cxn modelId="{12A716D9-F031-4EDC-8FC8-C9EDB113E14A}" type="presOf" srcId="{1A3FBC87-9BE2-4264-B706-5AA1E50CEE84}" destId="{748C4055-533E-466D-B436-3FC76A2F657C}" srcOrd="0" destOrd="0" presId="urn:microsoft.com/office/officeart/2005/8/layout/cycle3"/>
    <dgm:cxn modelId="{C687CCFF-8C40-4925-BEAE-7A53E285F1D5}" srcId="{98A2D405-2FBF-41EC-805A-37372F3CDBF6}" destId="{926AC760-40DC-4EFA-8EA8-95F341BB67DA}" srcOrd="2" destOrd="0" parTransId="{3DBCE6AB-BF77-4B21-89F3-D4D538AD224B}" sibTransId="{7E5E7EB8-21BE-4356-8CC7-46DFFEBE45F5}"/>
    <dgm:cxn modelId="{2FD2805B-7B69-4C09-8F66-6459186C3941}" type="presParOf" srcId="{1A1D2B14-1E13-4D5F-8EE2-9B0B472708FF}" destId="{F352FBBB-8C3E-4880-BEB2-AA01EC84939A}" srcOrd="0" destOrd="0" presId="urn:microsoft.com/office/officeart/2005/8/layout/cycle3"/>
    <dgm:cxn modelId="{1C2E426A-4A3F-4E34-9250-E9EDEC42456A}" type="presParOf" srcId="{F352FBBB-8C3E-4880-BEB2-AA01EC84939A}" destId="{AF96523B-A22E-40D8-BB14-6E0CC7594435}" srcOrd="0" destOrd="0" presId="urn:microsoft.com/office/officeart/2005/8/layout/cycle3"/>
    <dgm:cxn modelId="{10536D9B-8348-4EFC-85BF-3870A9B089E7}" type="presParOf" srcId="{F352FBBB-8C3E-4880-BEB2-AA01EC84939A}" destId="{2E5A0B25-3E1D-4340-A0B2-DB3450E1596B}" srcOrd="1" destOrd="0" presId="urn:microsoft.com/office/officeart/2005/8/layout/cycle3"/>
    <dgm:cxn modelId="{89FA1245-B4F8-4E56-BF93-F62798278FDA}" type="presParOf" srcId="{F352FBBB-8C3E-4880-BEB2-AA01EC84939A}" destId="{C03B6928-28C7-4E18-B325-F40CD7276750}" srcOrd="2" destOrd="0" presId="urn:microsoft.com/office/officeart/2005/8/layout/cycle3"/>
    <dgm:cxn modelId="{DB13029B-185C-4B35-82B0-2532B465FC16}" type="presParOf" srcId="{F352FBBB-8C3E-4880-BEB2-AA01EC84939A}" destId="{A4F8D509-A3B2-42F5-BD72-C0B353529916}" srcOrd="3" destOrd="0" presId="urn:microsoft.com/office/officeart/2005/8/layout/cycle3"/>
    <dgm:cxn modelId="{7BBB0411-3F3C-479C-B32C-A026B29C6F5E}" type="presParOf" srcId="{F352FBBB-8C3E-4880-BEB2-AA01EC84939A}" destId="{748C4055-533E-466D-B436-3FC76A2F657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7C37E-75DB-47EB-85C3-AA994F5C626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17FE935-0B76-4907-A690-AA9C2B15FDEB}">
      <dgm:prSet phldrT="[Text]"/>
      <dgm:spPr/>
      <dgm:t>
        <a:bodyPr/>
        <a:lstStyle/>
        <a:p>
          <a:r>
            <a:rPr lang="en-US" dirty="0"/>
            <a:t>Outcome</a:t>
          </a:r>
        </a:p>
      </dgm:t>
    </dgm:pt>
    <dgm:pt modelId="{EE8D28E7-2BDE-4997-88A6-C13590DB2C4C}" type="parTrans" cxnId="{22FBC014-6651-429F-BD5E-DBE403AFD59E}">
      <dgm:prSet/>
      <dgm:spPr/>
      <dgm:t>
        <a:bodyPr/>
        <a:lstStyle/>
        <a:p>
          <a:endParaRPr lang="en-US"/>
        </a:p>
      </dgm:t>
    </dgm:pt>
    <dgm:pt modelId="{B5C7DCE5-55C8-4D4C-8263-3CE173F1A57A}" type="sibTrans" cxnId="{22FBC014-6651-429F-BD5E-DBE403AFD59E}">
      <dgm:prSet/>
      <dgm:spPr/>
      <dgm:t>
        <a:bodyPr/>
        <a:lstStyle/>
        <a:p>
          <a:endParaRPr lang="en-US"/>
        </a:p>
      </dgm:t>
    </dgm:pt>
    <dgm:pt modelId="{5BFE98A4-D41E-430F-A214-2700E89E1BC0}">
      <dgm:prSet phldrT="[Text]"/>
      <dgm:spPr/>
      <dgm:t>
        <a:bodyPr/>
        <a:lstStyle/>
        <a:p>
          <a:r>
            <a:rPr lang="en-US" dirty="0"/>
            <a:t>Human Error</a:t>
          </a:r>
        </a:p>
      </dgm:t>
    </dgm:pt>
    <dgm:pt modelId="{75D0E210-A224-443C-9843-DF1A34C2232A}" type="parTrans" cxnId="{9A99D893-00A2-4797-8726-66741F198F98}">
      <dgm:prSet/>
      <dgm:spPr/>
      <dgm:t>
        <a:bodyPr/>
        <a:lstStyle/>
        <a:p>
          <a:endParaRPr lang="en-US" dirty="0"/>
        </a:p>
      </dgm:t>
    </dgm:pt>
    <dgm:pt modelId="{C97A4D84-8829-4866-975F-FC2D9DCE2426}" type="sibTrans" cxnId="{9A99D893-00A2-4797-8726-66741F198F98}">
      <dgm:prSet/>
      <dgm:spPr/>
      <dgm:t>
        <a:bodyPr/>
        <a:lstStyle/>
        <a:p>
          <a:endParaRPr lang="en-US"/>
        </a:p>
      </dgm:t>
    </dgm:pt>
    <dgm:pt modelId="{7D6C0394-AA45-42D7-B8F4-BBAE121B206C}">
      <dgm:prSet phldrT="[Text]"/>
      <dgm:spPr/>
      <dgm:t>
        <a:bodyPr/>
        <a:lstStyle/>
        <a:p>
          <a:r>
            <a:rPr lang="en-US" dirty="0"/>
            <a:t>Why?</a:t>
          </a:r>
        </a:p>
      </dgm:t>
    </dgm:pt>
    <dgm:pt modelId="{C99A44AC-4ADA-40A8-BC2B-5993847D1822}" type="parTrans" cxnId="{6EDE0675-CDFC-4D4E-B40B-E6C4F83CDF26}">
      <dgm:prSet/>
      <dgm:spPr/>
      <dgm:t>
        <a:bodyPr/>
        <a:lstStyle/>
        <a:p>
          <a:endParaRPr lang="en-US" dirty="0"/>
        </a:p>
      </dgm:t>
    </dgm:pt>
    <dgm:pt modelId="{82424EEE-1CFC-4532-A3C7-7C3E54F4B5BD}" type="sibTrans" cxnId="{6EDE0675-CDFC-4D4E-B40B-E6C4F83CDF26}">
      <dgm:prSet/>
      <dgm:spPr/>
      <dgm:t>
        <a:bodyPr/>
        <a:lstStyle/>
        <a:p>
          <a:endParaRPr lang="en-US"/>
        </a:p>
      </dgm:t>
    </dgm:pt>
    <dgm:pt modelId="{DFC02068-B451-4FC9-B00B-5AB4B8A42E04}">
      <dgm:prSet phldrT="[Text]"/>
      <dgm:spPr/>
      <dgm:t>
        <a:bodyPr/>
        <a:lstStyle/>
        <a:p>
          <a:r>
            <a:rPr lang="en-US" dirty="0"/>
            <a:t>Why?</a:t>
          </a:r>
        </a:p>
      </dgm:t>
    </dgm:pt>
    <dgm:pt modelId="{F959FDB4-732C-4B9C-87E3-681405F8CAD6}" type="parTrans" cxnId="{5363F360-824F-457C-B4C5-5F2AFD16D2C3}">
      <dgm:prSet/>
      <dgm:spPr/>
      <dgm:t>
        <a:bodyPr/>
        <a:lstStyle/>
        <a:p>
          <a:endParaRPr lang="en-US" dirty="0"/>
        </a:p>
      </dgm:t>
    </dgm:pt>
    <dgm:pt modelId="{04F98477-7A33-4DAE-BE64-46568AD4192A}" type="sibTrans" cxnId="{5363F360-824F-457C-B4C5-5F2AFD16D2C3}">
      <dgm:prSet/>
      <dgm:spPr/>
      <dgm:t>
        <a:bodyPr/>
        <a:lstStyle/>
        <a:p>
          <a:endParaRPr lang="en-US"/>
        </a:p>
      </dgm:t>
    </dgm:pt>
    <dgm:pt modelId="{5CFDB238-052A-4BA5-8AEB-30EADFC8256A}">
      <dgm:prSet phldrT="[Text]"/>
      <dgm:spPr/>
      <dgm:t>
        <a:bodyPr/>
        <a:lstStyle/>
        <a:p>
          <a:r>
            <a:rPr lang="en-US" dirty="0"/>
            <a:t>Behavioral Choice</a:t>
          </a:r>
        </a:p>
      </dgm:t>
    </dgm:pt>
    <dgm:pt modelId="{C08FEAFF-10A4-46CC-ABCC-9CCE08F3B4A1}" type="parTrans" cxnId="{978D0EAD-BAFD-4916-9704-FFEB2505555A}">
      <dgm:prSet/>
      <dgm:spPr/>
      <dgm:t>
        <a:bodyPr/>
        <a:lstStyle/>
        <a:p>
          <a:endParaRPr lang="en-US" dirty="0"/>
        </a:p>
      </dgm:t>
    </dgm:pt>
    <dgm:pt modelId="{312C5068-E5EB-4529-8224-871B3C7508BD}" type="sibTrans" cxnId="{978D0EAD-BAFD-4916-9704-FFEB2505555A}">
      <dgm:prSet/>
      <dgm:spPr/>
      <dgm:t>
        <a:bodyPr/>
        <a:lstStyle/>
        <a:p>
          <a:endParaRPr lang="en-US"/>
        </a:p>
      </dgm:t>
    </dgm:pt>
    <dgm:pt modelId="{FB5D867D-EA36-4178-857E-C7A4C3B72D47}">
      <dgm:prSet phldrT="[Text]"/>
      <dgm:spPr/>
      <dgm:t>
        <a:bodyPr/>
        <a:lstStyle/>
        <a:p>
          <a:r>
            <a:rPr lang="en-US" dirty="0"/>
            <a:t>Why?</a:t>
          </a:r>
        </a:p>
      </dgm:t>
    </dgm:pt>
    <dgm:pt modelId="{AF243AB1-67F8-44A3-9279-D3828DACB530}" type="parTrans" cxnId="{1B572D53-1A4C-4CE4-931C-D265FE3E9295}">
      <dgm:prSet/>
      <dgm:spPr/>
      <dgm:t>
        <a:bodyPr/>
        <a:lstStyle/>
        <a:p>
          <a:endParaRPr lang="en-US" dirty="0"/>
        </a:p>
      </dgm:t>
    </dgm:pt>
    <dgm:pt modelId="{B5B31911-31B2-4BBE-8F2C-6C3D8C5B7060}" type="sibTrans" cxnId="{1B572D53-1A4C-4CE4-931C-D265FE3E9295}">
      <dgm:prSet/>
      <dgm:spPr/>
      <dgm:t>
        <a:bodyPr/>
        <a:lstStyle/>
        <a:p>
          <a:endParaRPr lang="en-US"/>
        </a:p>
      </dgm:t>
    </dgm:pt>
    <dgm:pt modelId="{E61B2421-979E-468C-BB5D-FFAE5A84C983}">
      <dgm:prSet/>
      <dgm:spPr/>
      <dgm:t>
        <a:bodyPr/>
        <a:lstStyle/>
        <a:p>
          <a:r>
            <a:rPr lang="en-US" dirty="0"/>
            <a:t>Mechanical Failure</a:t>
          </a:r>
        </a:p>
      </dgm:t>
    </dgm:pt>
    <dgm:pt modelId="{FC3D5593-B505-4F32-9495-09D3F8DC283D}" type="parTrans" cxnId="{689AF1B2-FA85-4D87-B7F6-5A8E2C0E2EF0}">
      <dgm:prSet/>
      <dgm:spPr/>
      <dgm:t>
        <a:bodyPr/>
        <a:lstStyle/>
        <a:p>
          <a:endParaRPr lang="en-US" dirty="0"/>
        </a:p>
      </dgm:t>
    </dgm:pt>
    <dgm:pt modelId="{264B6A65-59B4-4089-91CB-18869CDB047C}" type="sibTrans" cxnId="{689AF1B2-FA85-4D87-B7F6-5A8E2C0E2EF0}">
      <dgm:prSet/>
      <dgm:spPr/>
      <dgm:t>
        <a:bodyPr/>
        <a:lstStyle/>
        <a:p>
          <a:endParaRPr lang="en-US"/>
        </a:p>
      </dgm:t>
    </dgm:pt>
    <dgm:pt modelId="{3BB23DA7-CA78-4D16-BBF4-D106764C5579}">
      <dgm:prSet/>
      <dgm:spPr/>
      <dgm:t>
        <a:bodyPr/>
        <a:lstStyle/>
        <a:p>
          <a:r>
            <a:rPr lang="en-US" dirty="0"/>
            <a:t>Why?</a:t>
          </a:r>
        </a:p>
      </dgm:t>
    </dgm:pt>
    <dgm:pt modelId="{49F33E18-D455-4458-AF2F-4D89C9402239}" type="parTrans" cxnId="{14DF1556-3A67-4FBB-AE1F-6314C8C46CFD}">
      <dgm:prSet/>
      <dgm:spPr/>
      <dgm:t>
        <a:bodyPr/>
        <a:lstStyle/>
        <a:p>
          <a:endParaRPr lang="en-US" dirty="0"/>
        </a:p>
      </dgm:t>
    </dgm:pt>
    <dgm:pt modelId="{53FD0292-4FA6-4DB5-8948-E71CE23B095C}" type="sibTrans" cxnId="{14DF1556-3A67-4FBB-AE1F-6314C8C46CFD}">
      <dgm:prSet/>
      <dgm:spPr/>
      <dgm:t>
        <a:bodyPr/>
        <a:lstStyle/>
        <a:p>
          <a:endParaRPr lang="en-US"/>
        </a:p>
      </dgm:t>
    </dgm:pt>
    <dgm:pt modelId="{740D5262-B369-4EE3-BAAE-EE79F0BED96B}" type="pres">
      <dgm:prSet presAssocID="{B9D7C37E-75DB-47EB-85C3-AA994F5C6269}" presName="diagram" presStyleCnt="0">
        <dgm:presLayoutVars>
          <dgm:chPref val="1"/>
          <dgm:dir val="rev"/>
          <dgm:animOne val="branch"/>
          <dgm:animLvl val="lvl"/>
          <dgm:resizeHandles val="exact"/>
        </dgm:presLayoutVars>
      </dgm:prSet>
      <dgm:spPr/>
    </dgm:pt>
    <dgm:pt modelId="{66C0F657-682A-48C0-85A0-D921D0EAB27F}" type="pres">
      <dgm:prSet presAssocID="{017FE935-0B76-4907-A690-AA9C2B15FDEB}" presName="root1" presStyleCnt="0"/>
      <dgm:spPr/>
    </dgm:pt>
    <dgm:pt modelId="{9C8B23F9-E7FD-46E5-8E8F-9EFBD526539A}" type="pres">
      <dgm:prSet presAssocID="{017FE935-0B76-4907-A690-AA9C2B15FDEB}" presName="LevelOneTextNode" presStyleLbl="node0" presStyleIdx="0" presStyleCnt="1" custLinFactX="200000" custLinFactNeighborX="202323" custLinFactNeighborY="-46846">
        <dgm:presLayoutVars>
          <dgm:chPref val="3"/>
        </dgm:presLayoutVars>
      </dgm:prSet>
      <dgm:spPr/>
    </dgm:pt>
    <dgm:pt modelId="{7B9631FC-BA67-4814-B090-A85A38D7F55E}" type="pres">
      <dgm:prSet presAssocID="{017FE935-0B76-4907-A690-AA9C2B15FDEB}" presName="level2hierChild" presStyleCnt="0"/>
      <dgm:spPr/>
    </dgm:pt>
    <dgm:pt modelId="{C161C69C-8A2F-4264-B0AA-20B7F6877D9B}" type="pres">
      <dgm:prSet presAssocID="{75D0E210-A224-443C-9843-DF1A34C2232A}" presName="conn2-1" presStyleLbl="parChTrans1D2" presStyleIdx="0" presStyleCnt="3"/>
      <dgm:spPr/>
    </dgm:pt>
    <dgm:pt modelId="{80C3646B-1BCE-4DFE-9DA0-2D4927F8500D}" type="pres">
      <dgm:prSet presAssocID="{75D0E210-A224-443C-9843-DF1A34C2232A}" presName="connTx" presStyleLbl="parChTrans1D2" presStyleIdx="0" presStyleCnt="3"/>
      <dgm:spPr/>
    </dgm:pt>
    <dgm:pt modelId="{271D256C-65C5-4E52-A4EF-76913A36427C}" type="pres">
      <dgm:prSet presAssocID="{5BFE98A4-D41E-430F-A214-2700E89E1BC0}" presName="root2" presStyleCnt="0"/>
      <dgm:spPr/>
    </dgm:pt>
    <dgm:pt modelId="{C74E5EFC-3BB1-467B-A9AB-F8CC42F7B600}" type="pres">
      <dgm:prSet presAssocID="{5BFE98A4-D41E-430F-A214-2700E89E1BC0}" presName="LevelTwoTextNode" presStyleLbl="node2" presStyleIdx="0" presStyleCnt="3" custLinFactNeighborX="1543" custLinFactNeighborY="-28795">
        <dgm:presLayoutVars>
          <dgm:chPref val="3"/>
        </dgm:presLayoutVars>
      </dgm:prSet>
      <dgm:spPr/>
    </dgm:pt>
    <dgm:pt modelId="{6204CE8C-A315-4607-B48A-2F2D27A031CE}" type="pres">
      <dgm:prSet presAssocID="{5BFE98A4-D41E-430F-A214-2700E89E1BC0}" presName="level3hierChild" presStyleCnt="0"/>
      <dgm:spPr/>
    </dgm:pt>
    <dgm:pt modelId="{027B3E60-3885-4178-82BA-EDF3B8D77237}" type="pres">
      <dgm:prSet presAssocID="{C99A44AC-4ADA-40A8-BC2B-5993847D1822}" presName="conn2-1" presStyleLbl="parChTrans1D3" presStyleIdx="0" presStyleCnt="4"/>
      <dgm:spPr/>
    </dgm:pt>
    <dgm:pt modelId="{EF32F07E-CBE4-4022-9B90-955A136296BC}" type="pres">
      <dgm:prSet presAssocID="{C99A44AC-4ADA-40A8-BC2B-5993847D1822}" presName="connTx" presStyleLbl="parChTrans1D3" presStyleIdx="0" presStyleCnt="4"/>
      <dgm:spPr/>
    </dgm:pt>
    <dgm:pt modelId="{583AFBCA-F823-4265-9810-036B800E5670}" type="pres">
      <dgm:prSet presAssocID="{7D6C0394-AA45-42D7-B8F4-BBAE121B206C}" presName="root2" presStyleCnt="0"/>
      <dgm:spPr/>
    </dgm:pt>
    <dgm:pt modelId="{9F08B7CB-F582-442F-B8D2-75C6C55D26C6}" type="pres">
      <dgm:prSet presAssocID="{7D6C0394-AA45-42D7-B8F4-BBAE121B206C}" presName="LevelTwoTextNode" presStyleLbl="node3" presStyleIdx="0" presStyleCnt="4" custLinFactNeighborX="-25614" custLinFactNeighborY="1548">
        <dgm:presLayoutVars>
          <dgm:chPref val="3"/>
        </dgm:presLayoutVars>
      </dgm:prSet>
      <dgm:spPr/>
    </dgm:pt>
    <dgm:pt modelId="{44D70DB2-A8AF-419F-B3AA-43836B50C829}" type="pres">
      <dgm:prSet presAssocID="{7D6C0394-AA45-42D7-B8F4-BBAE121B206C}" presName="level3hierChild" presStyleCnt="0"/>
      <dgm:spPr/>
    </dgm:pt>
    <dgm:pt modelId="{D8C98536-19C8-4D8A-ADE2-3D84C805A2AB}" type="pres">
      <dgm:prSet presAssocID="{F959FDB4-732C-4B9C-87E3-681405F8CAD6}" presName="conn2-1" presStyleLbl="parChTrans1D3" presStyleIdx="1" presStyleCnt="4"/>
      <dgm:spPr/>
    </dgm:pt>
    <dgm:pt modelId="{E25F86A1-ED29-4C7B-8898-30B887A49959}" type="pres">
      <dgm:prSet presAssocID="{F959FDB4-732C-4B9C-87E3-681405F8CAD6}" presName="connTx" presStyleLbl="parChTrans1D3" presStyleIdx="1" presStyleCnt="4"/>
      <dgm:spPr/>
    </dgm:pt>
    <dgm:pt modelId="{917DF12C-2C6F-401B-99EB-09C786043256}" type="pres">
      <dgm:prSet presAssocID="{DFC02068-B451-4FC9-B00B-5AB4B8A42E04}" presName="root2" presStyleCnt="0"/>
      <dgm:spPr/>
    </dgm:pt>
    <dgm:pt modelId="{97366760-C8CE-417F-B442-1405830869C2}" type="pres">
      <dgm:prSet presAssocID="{DFC02068-B451-4FC9-B00B-5AB4B8A42E04}" presName="LevelTwoTextNode" presStyleLbl="node3" presStyleIdx="1" presStyleCnt="4" custLinFactNeighborX="-24585" custLinFactNeighborY="5371">
        <dgm:presLayoutVars>
          <dgm:chPref val="3"/>
        </dgm:presLayoutVars>
      </dgm:prSet>
      <dgm:spPr/>
    </dgm:pt>
    <dgm:pt modelId="{9862CC02-FCE5-4CFB-BECF-83FE2594D342}" type="pres">
      <dgm:prSet presAssocID="{DFC02068-B451-4FC9-B00B-5AB4B8A42E04}" presName="level3hierChild" presStyleCnt="0"/>
      <dgm:spPr/>
    </dgm:pt>
    <dgm:pt modelId="{BB92B44C-1F0B-4CCD-958B-18A3F75A1B07}" type="pres">
      <dgm:prSet presAssocID="{C08FEAFF-10A4-46CC-ABCC-9CCE08F3B4A1}" presName="conn2-1" presStyleLbl="parChTrans1D2" presStyleIdx="1" presStyleCnt="3"/>
      <dgm:spPr/>
    </dgm:pt>
    <dgm:pt modelId="{84B8D49A-F6DC-42D6-A31F-6F8B7951D58F}" type="pres">
      <dgm:prSet presAssocID="{C08FEAFF-10A4-46CC-ABCC-9CCE08F3B4A1}" presName="connTx" presStyleLbl="parChTrans1D2" presStyleIdx="1" presStyleCnt="3"/>
      <dgm:spPr/>
    </dgm:pt>
    <dgm:pt modelId="{8F318E8D-39FA-4A19-A9D2-30C16E018BF4}" type="pres">
      <dgm:prSet presAssocID="{5CFDB238-052A-4BA5-8AEB-30EADFC8256A}" presName="root2" presStyleCnt="0"/>
      <dgm:spPr/>
    </dgm:pt>
    <dgm:pt modelId="{A9D6BB50-CD9E-4E25-8337-1E10D9616442}" type="pres">
      <dgm:prSet presAssocID="{5CFDB238-052A-4BA5-8AEB-30EADFC8256A}" presName="LevelTwoTextNode" presStyleLbl="node2" presStyleIdx="1" presStyleCnt="3" custFlipHor="1" custScaleX="103101" custLinFactNeighborX="1543" custLinFactNeighborY="-53475">
        <dgm:presLayoutVars>
          <dgm:chPref val="3"/>
        </dgm:presLayoutVars>
      </dgm:prSet>
      <dgm:spPr/>
    </dgm:pt>
    <dgm:pt modelId="{A8543DE1-C22B-4E39-AC49-9105E9D0526B}" type="pres">
      <dgm:prSet presAssocID="{5CFDB238-052A-4BA5-8AEB-30EADFC8256A}" presName="level3hierChild" presStyleCnt="0"/>
      <dgm:spPr/>
    </dgm:pt>
    <dgm:pt modelId="{7215232E-66F5-4470-BE56-E804AD681FE5}" type="pres">
      <dgm:prSet presAssocID="{AF243AB1-67F8-44A3-9279-D3828DACB530}" presName="conn2-1" presStyleLbl="parChTrans1D3" presStyleIdx="2" presStyleCnt="4"/>
      <dgm:spPr/>
    </dgm:pt>
    <dgm:pt modelId="{137BE72F-84C3-4969-84AF-947ECB6AFFA2}" type="pres">
      <dgm:prSet presAssocID="{AF243AB1-67F8-44A3-9279-D3828DACB530}" presName="connTx" presStyleLbl="parChTrans1D3" presStyleIdx="2" presStyleCnt="4"/>
      <dgm:spPr/>
    </dgm:pt>
    <dgm:pt modelId="{0E375588-D768-4CC3-BEBB-5298E90A3554}" type="pres">
      <dgm:prSet presAssocID="{FB5D867D-EA36-4178-857E-C7A4C3B72D47}" presName="root2" presStyleCnt="0"/>
      <dgm:spPr/>
    </dgm:pt>
    <dgm:pt modelId="{83C52EBE-0E2B-4024-AC89-CB25C993B120}" type="pres">
      <dgm:prSet presAssocID="{FB5D867D-EA36-4178-857E-C7A4C3B72D47}" presName="LevelTwoTextNode" presStyleLbl="node3" presStyleIdx="2" presStyleCnt="4" custLinFactNeighborX="-21484" custLinFactNeighborY="3205">
        <dgm:presLayoutVars>
          <dgm:chPref val="3"/>
        </dgm:presLayoutVars>
      </dgm:prSet>
      <dgm:spPr/>
    </dgm:pt>
    <dgm:pt modelId="{6937DA52-D6D8-42F8-BE23-4E102D384BFE}" type="pres">
      <dgm:prSet presAssocID="{FB5D867D-EA36-4178-857E-C7A4C3B72D47}" presName="level3hierChild" presStyleCnt="0"/>
      <dgm:spPr/>
    </dgm:pt>
    <dgm:pt modelId="{3085D877-AD85-472B-913D-C2AAADA0AA6A}" type="pres">
      <dgm:prSet presAssocID="{FC3D5593-B505-4F32-9495-09D3F8DC283D}" presName="conn2-1" presStyleLbl="parChTrans1D2" presStyleIdx="2" presStyleCnt="3"/>
      <dgm:spPr/>
    </dgm:pt>
    <dgm:pt modelId="{C8118308-3BE6-4552-BEFD-766ACC11990E}" type="pres">
      <dgm:prSet presAssocID="{FC3D5593-B505-4F32-9495-09D3F8DC283D}" presName="connTx" presStyleLbl="parChTrans1D2" presStyleIdx="2" presStyleCnt="3"/>
      <dgm:spPr/>
    </dgm:pt>
    <dgm:pt modelId="{ECEFE1C1-B769-4750-90EC-D97D55A3CD95}" type="pres">
      <dgm:prSet presAssocID="{E61B2421-979E-468C-BB5D-FFAE5A84C983}" presName="root2" presStyleCnt="0"/>
      <dgm:spPr/>
    </dgm:pt>
    <dgm:pt modelId="{1CC7CAF5-E1B8-4E1C-8B16-907A197AEA08}" type="pres">
      <dgm:prSet presAssocID="{E61B2421-979E-468C-BB5D-FFAE5A84C983}" presName="LevelTwoTextNode" presStyleLbl="node2" presStyleIdx="2" presStyleCnt="3" custLinFactNeighborX="-1543" custLinFactNeighborY="-22624">
        <dgm:presLayoutVars>
          <dgm:chPref val="3"/>
        </dgm:presLayoutVars>
      </dgm:prSet>
      <dgm:spPr/>
    </dgm:pt>
    <dgm:pt modelId="{745D7A31-5EC4-43B9-8890-900D1BEA3FF7}" type="pres">
      <dgm:prSet presAssocID="{E61B2421-979E-468C-BB5D-FFAE5A84C983}" presName="level3hierChild" presStyleCnt="0"/>
      <dgm:spPr/>
    </dgm:pt>
    <dgm:pt modelId="{D6B88BAC-A945-499F-BB83-88D2F2E9ACF9}" type="pres">
      <dgm:prSet presAssocID="{49F33E18-D455-4458-AF2F-4D89C9402239}" presName="conn2-1" presStyleLbl="parChTrans1D3" presStyleIdx="3" presStyleCnt="4"/>
      <dgm:spPr/>
    </dgm:pt>
    <dgm:pt modelId="{6EA753CB-54B0-42B0-9773-643214FA23A7}" type="pres">
      <dgm:prSet presAssocID="{49F33E18-D455-4458-AF2F-4D89C9402239}" presName="connTx" presStyleLbl="parChTrans1D3" presStyleIdx="3" presStyleCnt="4"/>
      <dgm:spPr/>
    </dgm:pt>
    <dgm:pt modelId="{6FE30AAA-DD1E-474D-8022-97AF1932E9B9}" type="pres">
      <dgm:prSet presAssocID="{3BB23DA7-CA78-4D16-BBF4-D106764C5579}" presName="root2" presStyleCnt="0"/>
      <dgm:spPr/>
    </dgm:pt>
    <dgm:pt modelId="{9A61BC81-AB83-472C-BCC8-A6EBABDA58CA}" type="pres">
      <dgm:prSet presAssocID="{3BB23DA7-CA78-4D16-BBF4-D106764C5579}" presName="LevelTwoTextNode" presStyleLbl="node3" presStyleIdx="3" presStyleCnt="4" custLinFactNeighborX="-23138" custLinFactNeighborY="26846">
        <dgm:presLayoutVars>
          <dgm:chPref val="3"/>
        </dgm:presLayoutVars>
      </dgm:prSet>
      <dgm:spPr/>
    </dgm:pt>
    <dgm:pt modelId="{6000BA4E-71C7-4360-8C8C-CDEADA331CC0}" type="pres">
      <dgm:prSet presAssocID="{3BB23DA7-CA78-4D16-BBF4-D106764C5579}" presName="level3hierChild" presStyleCnt="0"/>
      <dgm:spPr/>
    </dgm:pt>
  </dgm:ptLst>
  <dgm:cxnLst>
    <dgm:cxn modelId="{22FBC014-6651-429F-BD5E-DBE403AFD59E}" srcId="{B9D7C37E-75DB-47EB-85C3-AA994F5C6269}" destId="{017FE935-0B76-4907-A690-AA9C2B15FDEB}" srcOrd="0" destOrd="0" parTransId="{EE8D28E7-2BDE-4997-88A6-C13590DB2C4C}" sibTransId="{B5C7DCE5-55C8-4D4C-8263-3CE173F1A57A}"/>
    <dgm:cxn modelId="{64B75517-6CF3-4B72-8AF9-839D42839FEE}" type="presOf" srcId="{C99A44AC-4ADA-40A8-BC2B-5993847D1822}" destId="{EF32F07E-CBE4-4022-9B90-955A136296BC}" srcOrd="1" destOrd="0" presId="urn:microsoft.com/office/officeart/2005/8/layout/hierarchy2"/>
    <dgm:cxn modelId="{57BFEC5C-500A-4708-B6DE-7B6EE6C0E330}" type="presOf" srcId="{017FE935-0B76-4907-A690-AA9C2B15FDEB}" destId="{9C8B23F9-E7FD-46E5-8E8F-9EFBD526539A}" srcOrd="0" destOrd="0" presId="urn:microsoft.com/office/officeart/2005/8/layout/hierarchy2"/>
    <dgm:cxn modelId="{5363F360-824F-457C-B4C5-5F2AFD16D2C3}" srcId="{5BFE98A4-D41E-430F-A214-2700E89E1BC0}" destId="{DFC02068-B451-4FC9-B00B-5AB4B8A42E04}" srcOrd="1" destOrd="0" parTransId="{F959FDB4-732C-4B9C-87E3-681405F8CAD6}" sibTransId="{04F98477-7A33-4DAE-BE64-46568AD4192A}"/>
    <dgm:cxn modelId="{812B586C-4DE6-46B1-9CC0-2E5547B8ABE6}" type="presOf" srcId="{5BFE98A4-D41E-430F-A214-2700E89E1BC0}" destId="{C74E5EFC-3BB1-467B-A9AB-F8CC42F7B600}" srcOrd="0" destOrd="0" presId="urn:microsoft.com/office/officeart/2005/8/layout/hierarchy2"/>
    <dgm:cxn modelId="{D5AB684E-64AC-4E8F-A239-6E08C7C9570C}" type="presOf" srcId="{F959FDB4-732C-4B9C-87E3-681405F8CAD6}" destId="{E25F86A1-ED29-4C7B-8898-30B887A49959}" srcOrd="1" destOrd="0" presId="urn:microsoft.com/office/officeart/2005/8/layout/hierarchy2"/>
    <dgm:cxn modelId="{4AF59371-6F4F-49DA-A120-42E9822ACFC9}" type="presOf" srcId="{F959FDB4-732C-4B9C-87E3-681405F8CAD6}" destId="{D8C98536-19C8-4D8A-ADE2-3D84C805A2AB}" srcOrd="0" destOrd="0" presId="urn:microsoft.com/office/officeart/2005/8/layout/hierarchy2"/>
    <dgm:cxn modelId="{A35DE372-B665-4CD4-AF01-E38DCEBB5DC7}" type="presOf" srcId="{DFC02068-B451-4FC9-B00B-5AB4B8A42E04}" destId="{97366760-C8CE-417F-B442-1405830869C2}" srcOrd="0" destOrd="0" presId="urn:microsoft.com/office/officeart/2005/8/layout/hierarchy2"/>
    <dgm:cxn modelId="{1B572D53-1A4C-4CE4-931C-D265FE3E9295}" srcId="{5CFDB238-052A-4BA5-8AEB-30EADFC8256A}" destId="{FB5D867D-EA36-4178-857E-C7A4C3B72D47}" srcOrd="0" destOrd="0" parTransId="{AF243AB1-67F8-44A3-9279-D3828DACB530}" sibTransId="{B5B31911-31B2-4BBE-8F2C-6C3D8C5B7060}"/>
    <dgm:cxn modelId="{B2E61074-9910-4A6B-AFF5-BDFDA3F2C4FD}" type="presOf" srcId="{AF243AB1-67F8-44A3-9279-D3828DACB530}" destId="{137BE72F-84C3-4969-84AF-947ECB6AFFA2}" srcOrd="1" destOrd="0" presId="urn:microsoft.com/office/officeart/2005/8/layout/hierarchy2"/>
    <dgm:cxn modelId="{6EDE0675-CDFC-4D4E-B40B-E6C4F83CDF26}" srcId="{5BFE98A4-D41E-430F-A214-2700E89E1BC0}" destId="{7D6C0394-AA45-42D7-B8F4-BBAE121B206C}" srcOrd="0" destOrd="0" parTransId="{C99A44AC-4ADA-40A8-BC2B-5993847D1822}" sibTransId="{82424EEE-1CFC-4532-A3C7-7C3E54F4B5BD}"/>
    <dgm:cxn modelId="{14DF1556-3A67-4FBB-AE1F-6314C8C46CFD}" srcId="{E61B2421-979E-468C-BB5D-FFAE5A84C983}" destId="{3BB23DA7-CA78-4D16-BBF4-D106764C5579}" srcOrd="0" destOrd="0" parTransId="{49F33E18-D455-4458-AF2F-4D89C9402239}" sibTransId="{53FD0292-4FA6-4DB5-8948-E71CE23B095C}"/>
    <dgm:cxn modelId="{2D1C9186-32EC-4F59-A7A1-2159C1D1B047}" type="presOf" srcId="{C08FEAFF-10A4-46CC-ABCC-9CCE08F3B4A1}" destId="{BB92B44C-1F0B-4CCD-958B-18A3F75A1B07}" srcOrd="0" destOrd="0" presId="urn:microsoft.com/office/officeart/2005/8/layout/hierarchy2"/>
    <dgm:cxn modelId="{A2188E8A-9F33-408B-9266-836997BD43A2}" type="presOf" srcId="{AF243AB1-67F8-44A3-9279-D3828DACB530}" destId="{7215232E-66F5-4470-BE56-E804AD681FE5}" srcOrd="0" destOrd="0" presId="urn:microsoft.com/office/officeart/2005/8/layout/hierarchy2"/>
    <dgm:cxn modelId="{0F30508D-F0C5-43CA-AA03-9DA76AABA4B9}" type="presOf" srcId="{C08FEAFF-10A4-46CC-ABCC-9CCE08F3B4A1}" destId="{84B8D49A-F6DC-42D6-A31F-6F8B7951D58F}" srcOrd="1" destOrd="0" presId="urn:microsoft.com/office/officeart/2005/8/layout/hierarchy2"/>
    <dgm:cxn modelId="{729C3B91-BAB9-42C4-A963-9565AB1E69DF}" type="presOf" srcId="{E61B2421-979E-468C-BB5D-FFAE5A84C983}" destId="{1CC7CAF5-E1B8-4E1C-8B16-907A197AEA08}" srcOrd="0" destOrd="0" presId="urn:microsoft.com/office/officeart/2005/8/layout/hierarchy2"/>
    <dgm:cxn modelId="{9A99D893-00A2-4797-8726-66741F198F98}" srcId="{017FE935-0B76-4907-A690-AA9C2B15FDEB}" destId="{5BFE98A4-D41E-430F-A214-2700E89E1BC0}" srcOrd="0" destOrd="0" parTransId="{75D0E210-A224-443C-9843-DF1A34C2232A}" sibTransId="{C97A4D84-8829-4866-975F-FC2D9DCE2426}"/>
    <dgm:cxn modelId="{578EB29C-DE66-471A-BFB6-DB608A656ED3}" type="presOf" srcId="{49F33E18-D455-4458-AF2F-4D89C9402239}" destId="{6EA753CB-54B0-42B0-9773-643214FA23A7}" srcOrd="1" destOrd="0" presId="urn:microsoft.com/office/officeart/2005/8/layout/hierarchy2"/>
    <dgm:cxn modelId="{256BACA3-CF0C-4088-BDF5-0843D2D45E6F}" type="presOf" srcId="{49F33E18-D455-4458-AF2F-4D89C9402239}" destId="{D6B88BAC-A945-499F-BB83-88D2F2E9ACF9}" srcOrd="0" destOrd="0" presId="urn:microsoft.com/office/officeart/2005/8/layout/hierarchy2"/>
    <dgm:cxn modelId="{CEC072A7-4538-40A3-97B4-826C88F68E71}" type="presOf" srcId="{75D0E210-A224-443C-9843-DF1A34C2232A}" destId="{C161C69C-8A2F-4264-B0AA-20B7F6877D9B}" srcOrd="0" destOrd="0" presId="urn:microsoft.com/office/officeart/2005/8/layout/hierarchy2"/>
    <dgm:cxn modelId="{2D959CAA-077A-43BF-BD4F-B016AAA93DFA}" type="presOf" srcId="{FB5D867D-EA36-4178-857E-C7A4C3B72D47}" destId="{83C52EBE-0E2B-4024-AC89-CB25C993B120}" srcOrd="0" destOrd="0" presId="urn:microsoft.com/office/officeart/2005/8/layout/hierarchy2"/>
    <dgm:cxn modelId="{978D0EAD-BAFD-4916-9704-FFEB2505555A}" srcId="{017FE935-0B76-4907-A690-AA9C2B15FDEB}" destId="{5CFDB238-052A-4BA5-8AEB-30EADFC8256A}" srcOrd="1" destOrd="0" parTransId="{C08FEAFF-10A4-46CC-ABCC-9CCE08F3B4A1}" sibTransId="{312C5068-E5EB-4529-8224-871B3C7508BD}"/>
    <dgm:cxn modelId="{689AF1B2-FA85-4D87-B7F6-5A8E2C0E2EF0}" srcId="{017FE935-0B76-4907-A690-AA9C2B15FDEB}" destId="{E61B2421-979E-468C-BB5D-FFAE5A84C983}" srcOrd="2" destOrd="0" parTransId="{FC3D5593-B505-4F32-9495-09D3F8DC283D}" sibTransId="{264B6A65-59B4-4089-91CB-18869CDB047C}"/>
    <dgm:cxn modelId="{7B3A25C4-FBB1-4705-BAEB-9D1EA8E90FB2}" type="presOf" srcId="{B9D7C37E-75DB-47EB-85C3-AA994F5C6269}" destId="{740D5262-B369-4EE3-BAAE-EE79F0BED96B}" srcOrd="0" destOrd="0" presId="urn:microsoft.com/office/officeart/2005/8/layout/hierarchy2"/>
    <dgm:cxn modelId="{45FBBCC4-EA10-4AF4-99E4-3BC4D199CB41}" type="presOf" srcId="{FC3D5593-B505-4F32-9495-09D3F8DC283D}" destId="{3085D877-AD85-472B-913D-C2AAADA0AA6A}" srcOrd="0" destOrd="0" presId="urn:microsoft.com/office/officeart/2005/8/layout/hierarchy2"/>
    <dgm:cxn modelId="{FA0B05C6-1F73-4207-ABBD-ACF40D3BB575}" type="presOf" srcId="{C99A44AC-4ADA-40A8-BC2B-5993847D1822}" destId="{027B3E60-3885-4178-82BA-EDF3B8D77237}" srcOrd="0" destOrd="0" presId="urn:microsoft.com/office/officeart/2005/8/layout/hierarchy2"/>
    <dgm:cxn modelId="{12B760CC-C0CC-43B8-8CDA-78EC12B961CC}" type="presOf" srcId="{5CFDB238-052A-4BA5-8AEB-30EADFC8256A}" destId="{A9D6BB50-CD9E-4E25-8337-1E10D9616442}" srcOrd="0" destOrd="0" presId="urn:microsoft.com/office/officeart/2005/8/layout/hierarchy2"/>
    <dgm:cxn modelId="{21C3E4DE-FECC-49C7-98F0-FFE0BA42B251}" type="presOf" srcId="{3BB23DA7-CA78-4D16-BBF4-D106764C5579}" destId="{9A61BC81-AB83-472C-BCC8-A6EBABDA58CA}" srcOrd="0" destOrd="0" presId="urn:microsoft.com/office/officeart/2005/8/layout/hierarchy2"/>
    <dgm:cxn modelId="{279E1FE4-59E6-4056-86DC-13DCD649063E}" type="presOf" srcId="{75D0E210-A224-443C-9843-DF1A34C2232A}" destId="{80C3646B-1BCE-4DFE-9DA0-2D4927F8500D}" srcOrd="1" destOrd="0" presId="urn:microsoft.com/office/officeart/2005/8/layout/hierarchy2"/>
    <dgm:cxn modelId="{5A9A0CFC-5B18-4BCC-ACD6-56893A137D9F}" type="presOf" srcId="{FC3D5593-B505-4F32-9495-09D3F8DC283D}" destId="{C8118308-3BE6-4552-BEFD-766ACC11990E}" srcOrd="1" destOrd="0" presId="urn:microsoft.com/office/officeart/2005/8/layout/hierarchy2"/>
    <dgm:cxn modelId="{3C242FFC-35DA-4939-855C-8089CAD1E4A8}" type="presOf" srcId="{7D6C0394-AA45-42D7-B8F4-BBAE121B206C}" destId="{9F08B7CB-F582-442F-B8D2-75C6C55D26C6}" srcOrd="0" destOrd="0" presId="urn:microsoft.com/office/officeart/2005/8/layout/hierarchy2"/>
    <dgm:cxn modelId="{7FDC12CA-E225-4F76-BE68-6E73A9B2CD43}" type="presParOf" srcId="{740D5262-B369-4EE3-BAAE-EE79F0BED96B}" destId="{66C0F657-682A-48C0-85A0-D921D0EAB27F}" srcOrd="0" destOrd="0" presId="urn:microsoft.com/office/officeart/2005/8/layout/hierarchy2"/>
    <dgm:cxn modelId="{ABDB5225-C948-4D3E-8FF2-AE38D6861069}" type="presParOf" srcId="{66C0F657-682A-48C0-85A0-D921D0EAB27F}" destId="{9C8B23F9-E7FD-46E5-8E8F-9EFBD526539A}" srcOrd="0" destOrd="0" presId="urn:microsoft.com/office/officeart/2005/8/layout/hierarchy2"/>
    <dgm:cxn modelId="{93AFE033-4726-4171-A6DB-85389539C0C6}" type="presParOf" srcId="{66C0F657-682A-48C0-85A0-D921D0EAB27F}" destId="{7B9631FC-BA67-4814-B090-A85A38D7F55E}" srcOrd="1" destOrd="0" presId="urn:microsoft.com/office/officeart/2005/8/layout/hierarchy2"/>
    <dgm:cxn modelId="{521F0DCE-F82D-4BCA-99B3-A75F2D046753}" type="presParOf" srcId="{7B9631FC-BA67-4814-B090-A85A38D7F55E}" destId="{C161C69C-8A2F-4264-B0AA-20B7F6877D9B}" srcOrd="0" destOrd="0" presId="urn:microsoft.com/office/officeart/2005/8/layout/hierarchy2"/>
    <dgm:cxn modelId="{8284420B-23CE-4041-AC38-EC493F7F7CF0}" type="presParOf" srcId="{C161C69C-8A2F-4264-B0AA-20B7F6877D9B}" destId="{80C3646B-1BCE-4DFE-9DA0-2D4927F8500D}" srcOrd="0" destOrd="0" presId="urn:microsoft.com/office/officeart/2005/8/layout/hierarchy2"/>
    <dgm:cxn modelId="{E9732CC5-F999-446D-918F-F42F0D60BCF0}" type="presParOf" srcId="{7B9631FC-BA67-4814-B090-A85A38D7F55E}" destId="{271D256C-65C5-4E52-A4EF-76913A36427C}" srcOrd="1" destOrd="0" presId="urn:microsoft.com/office/officeart/2005/8/layout/hierarchy2"/>
    <dgm:cxn modelId="{27BA586D-6286-410D-89C9-62D8C7684700}" type="presParOf" srcId="{271D256C-65C5-4E52-A4EF-76913A36427C}" destId="{C74E5EFC-3BB1-467B-A9AB-F8CC42F7B600}" srcOrd="0" destOrd="0" presId="urn:microsoft.com/office/officeart/2005/8/layout/hierarchy2"/>
    <dgm:cxn modelId="{C9B29B1B-C54B-4BCA-8569-5D0430CFC338}" type="presParOf" srcId="{271D256C-65C5-4E52-A4EF-76913A36427C}" destId="{6204CE8C-A315-4607-B48A-2F2D27A031CE}" srcOrd="1" destOrd="0" presId="urn:microsoft.com/office/officeart/2005/8/layout/hierarchy2"/>
    <dgm:cxn modelId="{D5FE1371-9545-43FC-97D8-1EDBDB3FA5C9}" type="presParOf" srcId="{6204CE8C-A315-4607-B48A-2F2D27A031CE}" destId="{027B3E60-3885-4178-82BA-EDF3B8D77237}" srcOrd="0" destOrd="0" presId="urn:microsoft.com/office/officeart/2005/8/layout/hierarchy2"/>
    <dgm:cxn modelId="{DA7C953F-B85A-4845-A683-997CA8CDF019}" type="presParOf" srcId="{027B3E60-3885-4178-82BA-EDF3B8D77237}" destId="{EF32F07E-CBE4-4022-9B90-955A136296BC}" srcOrd="0" destOrd="0" presId="urn:microsoft.com/office/officeart/2005/8/layout/hierarchy2"/>
    <dgm:cxn modelId="{5179AD59-B625-44D8-A6F6-EA31804790B9}" type="presParOf" srcId="{6204CE8C-A315-4607-B48A-2F2D27A031CE}" destId="{583AFBCA-F823-4265-9810-036B800E5670}" srcOrd="1" destOrd="0" presId="urn:microsoft.com/office/officeart/2005/8/layout/hierarchy2"/>
    <dgm:cxn modelId="{956828F0-FA32-4719-B6B6-CDBDD4060FBE}" type="presParOf" srcId="{583AFBCA-F823-4265-9810-036B800E5670}" destId="{9F08B7CB-F582-442F-B8D2-75C6C55D26C6}" srcOrd="0" destOrd="0" presId="urn:microsoft.com/office/officeart/2005/8/layout/hierarchy2"/>
    <dgm:cxn modelId="{4511786A-AF15-46BF-913B-09F2099BDBDD}" type="presParOf" srcId="{583AFBCA-F823-4265-9810-036B800E5670}" destId="{44D70DB2-A8AF-419F-B3AA-43836B50C829}" srcOrd="1" destOrd="0" presId="urn:microsoft.com/office/officeart/2005/8/layout/hierarchy2"/>
    <dgm:cxn modelId="{A84E8F17-D3B0-4F5B-B01C-69595FDA4CCD}" type="presParOf" srcId="{6204CE8C-A315-4607-B48A-2F2D27A031CE}" destId="{D8C98536-19C8-4D8A-ADE2-3D84C805A2AB}" srcOrd="2" destOrd="0" presId="urn:microsoft.com/office/officeart/2005/8/layout/hierarchy2"/>
    <dgm:cxn modelId="{34EA37CA-6753-4B7C-AA97-4745E4C85187}" type="presParOf" srcId="{D8C98536-19C8-4D8A-ADE2-3D84C805A2AB}" destId="{E25F86A1-ED29-4C7B-8898-30B887A49959}" srcOrd="0" destOrd="0" presId="urn:microsoft.com/office/officeart/2005/8/layout/hierarchy2"/>
    <dgm:cxn modelId="{719F4498-EF8A-47E4-B448-687183497A2B}" type="presParOf" srcId="{6204CE8C-A315-4607-B48A-2F2D27A031CE}" destId="{917DF12C-2C6F-401B-99EB-09C786043256}" srcOrd="3" destOrd="0" presId="urn:microsoft.com/office/officeart/2005/8/layout/hierarchy2"/>
    <dgm:cxn modelId="{AB24E456-301C-4A8A-BCE0-EF66D80DCBA3}" type="presParOf" srcId="{917DF12C-2C6F-401B-99EB-09C786043256}" destId="{97366760-C8CE-417F-B442-1405830869C2}" srcOrd="0" destOrd="0" presId="urn:microsoft.com/office/officeart/2005/8/layout/hierarchy2"/>
    <dgm:cxn modelId="{9D352BDC-383D-42D6-AFEB-42F1B352063D}" type="presParOf" srcId="{917DF12C-2C6F-401B-99EB-09C786043256}" destId="{9862CC02-FCE5-4CFB-BECF-83FE2594D342}" srcOrd="1" destOrd="0" presId="urn:microsoft.com/office/officeart/2005/8/layout/hierarchy2"/>
    <dgm:cxn modelId="{93E3A36C-A442-48FC-B073-65D124704251}" type="presParOf" srcId="{7B9631FC-BA67-4814-B090-A85A38D7F55E}" destId="{BB92B44C-1F0B-4CCD-958B-18A3F75A1B07}" srcOrd="2" destOrd="0" presId="urn:microsoft.com/office/officeart/2005/8/layout/hierarchy2"/>
    <dgm:cxn modelId="{BDEFD40E-933B-4707-8894-138E1951D7C6}" type="presParOf" srcId="{BB92B44C-1F0B-4CCD-958B-18A3F75A1B07}" destId="{84B8D49A-F6DC-42D6-A31F-6F8B7951D58F}" srcOrd="0" destOrd="0" presId="urn:microsoft.com/office/officeart/2005/8/layout/hierarchy2"/>
    <dgm:cxn modelId="{2A1EE774-8696-4DBC-B51D-0F1F401241DC}" type="presParOf" srcId="{7B9631FC-BA67-4814-B090-A85A38D7F55E}" destId="{8F318E8D-39FA-4A19-A9D2-30C16E018BF4}" srcOrd="3" destOrd="0" presId="urn:microsoft.com/office/officeart/2005/8/layout/hierarchy2"/>
    <dgm:cxn modelId="{5BA03295-9E68-4B86-98AF-43BE3DF50830}" type="presParOf" srcId="{8F318E8D-39FA-4A19-A9D2-30C16E018BF4}" destId="{A9D6BB50-CD9E-4E25-8337-1E10D9616442}" srcOrd="0" destOrd="0" presId="urn:microsoft.com/office/officeart/2005/8/layout/hierarchy2"/>
    <dgm:cxn modelId="{78857EFC-2318-44AB-83AF-0A635CD49099}" type="presParOf" srcId="{8F318E8D-39FA-4A19-A9D2-30C16E018BF4}" destId="{A8543DE1-C22B-4E39-AC49-9105E9D0526B}" srcOrd="1" destOrd="0" presId="urn:microsoft.com/office/officeart/2005/8/layout/hierarchy2"/>
    <dgm:cxn modelId="{39DC6FC8-9838-4A29-A13A-A59745FADC4C}" type="presParOf" srcId="{A8543DE1-C22B-4E39-AC49-9105E9D0526B}" destId="{7215232E-66F5-4470-BE56-E804AD681FE5}" srcOrd="0" destOrd="0" presId="urn:microsoft.com/office/officeart/2005/8/layout/hierarchy2"/>
    <dgm:cxn modelId="{4F01A2B1-FE77-4773-A467-FD8CA12C61E6}" type="presParOf" srcId="{7215232E-66F5-4470-BE56-E804AD681FE5}" destId="{137BE72F-84C3-4969-84AF-947ECB6AFFA2}" srcOrd="0" destOrd="0" presId="urn:microsoft.com/office/officeart/2005/8/layout/hierarchy2"/>
    <dgm:cxn modelId="{DC817611-9E12-4237-9B88-83B6E3A92137}" type="presParOf" srcId="{A8543DE1-C22B-4E39-AC49-9105E9D0526B}" destId="{0E375588-D768-4CC3-BEBB-5298E90A3554}" srcOrd="1" destOrd="0" presId="urn:microsoft.com/office/officeart/2005/8/layout/hierarchy2"/>
    <dgm:cxn modelId="{D7BA5098-9594-4859-BCFE-AB334DAE97FE}" type="presParOf" srcId="{0E375588-D768-4CC3-BEBB-5298E90A3554}" destId="{83C52EBE-0E2B-4024-AC89-CB25C993B120}" srcOrd="0" destOrd="0" presId="urn:microsoft.com/office/officeart/2005/8/layout/hierarchy2"/>
    <dgm:cxn modelId="{B998244D-1832-44CA-BB4B-EF4756F20282}" type="presParOf" srcId="{0E375588-D768-4CC3-BEBB-5298E90A3554}" destId="{6937DA52-D6D8-42F8-BE23-4E102D384BFE}" srcOrd="1" destOrd="0" presId="urn:microsoft.com/office/officeart/2005/8/layout/hierarchy2"/>
    <dgm:cxn modelId="{B273F124-133D-474B-804C-CEF8982E202B}" type="presParOf" srcId="{7B9631FC-BA67-4814-B090-A85A38D7F55E}" destId="{3085D877-AD85-472B-913D-C2AAADA0AA6A}" srcOrd="4" destOrd="0" presId="urn:microsoft.com/office/officeart/2005/8/layout/hierarchy2"/>
    <dgm:cxn modelId="{AF35153F-09F8-44B6-800D-E54481AEAEE4}" type="presParOf" srcId="{3085D877-AD85-472B-913D-C2AAADA0AA6A}" destId="{C8118308-3BE6-4552-BEFD-766ACC11990E}" srcOrd="0" destOrd="0" presId="urn:microsoft.com/office/officeart/2005/8/layout/hierarchy2"/>
    <dgm:cxn modelId="{2787EA7E-F72D-401E-AB85-2BA6D32C4A2C}" type="presParOf" srcId="{7B9631FC-BA67-4814-B090-A85A38D7F55E}" destId="{ECEFE1C1-B769-4750-90EC-D97D55A3CD95}" srcOrd="5" destOrd="0" presId="urn:microsoft.com/office/officeart/2005/8/layout/hierarchy2"/>
    <dgm:cxn modelId="{A6C1F1A3-22B1-4563-B86B-63BD5C92D633}" type="presParOf" srcId="{ECEFE1C1-B769-4750-90EC-D97D55A3CD95}" destId="{1CC7CAF5-E1B8-4E1C-8B16-907A197AEA08}" srcOrd="0" destOrd="0" presId="urn:microsoft.com/office/officeart/2005/8/layout/hierarchy2"/>
    <dgm:cxn modelId="{C59DCB38-1C59-40D9-981C-8CAE933AE645}" type="presParOf" srcId="{ECEFE1C1-B769-4750-90EC-D97D55A3CD95}" destId="{745D7A31-5EC4-43B9-8890-900D1BEA3FF7}" srcOrd="1" destOrd="0" presId="urn:microsoft.com/office/officeart/2005/8/layout/hierarchy2"/>
    <dgm:cxn modelId="{C7F424B5-EE61-4368-896C-C0F17ADDFD6D}" type="presParOf" srcId="{745D7A31-5EC4-43B9-8890-900D1BEA3FF7}" destId="{D6B88BAC-A945-499F-BB83-88D2F2E9ACF9}" srcOrd="0" destOrd="0" presId="urn:microsoft.com/office/officeart/2005/8/layout/hierarchy2"/>
    <dgm:cxn modelId="{74457F81-3EE6-49D1-BE77-5833500DEDF7}" type="presParOf" srcId="{D6B88BAC-A945-499F-BB83-88D2F2E9ACF9}" destId="{6EA753CB-54B0-42B0-9773-643214FA23A7}" srcOrd="0" destOrd="0" presId="urn:microsoft.com/office/officeart/2005/8/layout/hierarchy2"/>
    <dgm:cxn modelId="{00349579-D177-42B7-82C1-9C6C96FBCBB1}" type="presParOf" srcId="{745D7A31-5EC4-43B9-8890-900D1BEA3FF7}" destId="{6FE30AAA-DD1E-474D-8022-97AF1932E9B9}" srcOrd="1" destOrd="0" presId="urn:microsoft.com/office/officeart/2005/8/layout/hierarchy2"/>
    <dgm:cxn modelId="{64D05B87-1BF0-43C7-932D-034CAD1A3677}" type="presParOf" srcId="{6FE30AAA-DD1E-474D-8022-97AF1932E9B9}" destId="{9A61BC81-AB83-472C-BCC8-A6EBABDA58CA}" srcOrd="0" destOrd="0" presId="urn:microsoft.com/office/officeart/2005/8/layout/hierarchy2"/>
    <dgm:cxn modelId="{A27F1A52-3AA0-4037-B0C0-50231C62770D}" type="presParOf" srcId="{6FE30AAA-DD1E-474D-8022-97AF1932E9B9}" destId="{6000BA4E-71C7-4360-8C8C-CDEADA331CC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A5866-53EC-4FCD-BB90-656AC12A0FF8}">
      <dsp:nvSpPr>
        <dsp:cNvPr id="0" name=""/>
        <dsp:cNvSpPr/>
      </dsp:nvSpPr>
      <dsp:spPr>
        <a:xfrm>
          <a:off x="1320799" y="0"/>
          <a:ext cx="1320800" cy="1508654"/>
        </a:xfrm>
        <a:prstGeom prst="trapezoid">
          <a:avLst>
            <a:gd name="adj"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Behaviors</a:t>
          </a:r>
        </a:p>
      </dsp:txBody>
      <dsp:txXfrm>
        <a:off x="1320799" y="0"/>
        <a:ext cx="1320800" cy="1508654"/>
      </dsp:txXfrm>
    </dsp:sp>
    <dsp:sp modelId="{9FC1DFF0-0000-40DE-897D-A6718348C6E9}">
      <dsp:nvSpPr>
        <dsp:cNvPr id="0" name=""/>
        <dsp:cNvSpPr/>
      </dsp:nvSpPr>
      <dsp:spPr>
        <a:xfrm>
          <a:off x="660399" y="1508654"/>
          <a:ext cx="2641600" cy="1508654"/>
        </a:xfrm>
        <a:prstGeom prst="trapezoid">
          <a:avLst>
            <a:gd name="adj" fmla="val 43774"/>
          </a:avLst>
        </a:prstGeom>
        <a:solidFill>
          <a:schemeClr val="accent3">
            <a:hueOff val="5959549"/>
            <a:satOff val="2564"/>
            <a:lumOff val="-1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Beliefs &amp; Values</a:t>
          </a:r>
        </a:p>
      </dsp:txBody>
      <dsp:txXfrm>
        <a:off x="1122679" y="1508654"/>
        <a:ext cx="1717040" cy="1508654"/>
      </dsp:txXfrm>
    </dsp:sp>
    <dsp:sp modelId="{C341E4AF-30CE-4E71-AA2F-7C910FB8D7A6}">
      <dsp:nvSpPr>
        <dsp:cNvPr id="0" name=""/>
        <dsp:cNvSpPr/>
      </dsp:nvSpPr>
      <dsp:spPr>
        <a:xfrm>
          <a:off x="0" y="2989685"/>
          <a:ext cx="3962400" cy="1508654"/>
        </a:xfrm>
        <a:prstGeom prst="trapezoid">
          <a:avLst>
            <a:gd name="adj" fmla="val 43774"/>
          </a:avLst>
        </a:prstGeom>
        <a:solidFill>
          <a:schemeClr val="accent3">
            <a:hueOff val="11919099"/>
            <a:satOff val="5128"/>
            <a:lumOff val="-3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Underlying Assumptions</a:t>
          </a:r>
        </a:p>
      </dsp:txBody>
      <dsp:txXfrm>
        <a:off x="693419" y="2989685"/>
        <a:ext cx="2575560" cy="1508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A0B25-3E1D-4340-A0B2-DB3450E1596B}">
      <dsp:nvSpPr>
        <dsp:cNvPr id="0" name=""/>
        <dsp:cNvSpPr/>
      </dsp:nvSpPr>
      <dsp:spPr>
        <a:xfrm>
          <a:off x="503062" y="35039"/>
          <a:ext cx="2992798" cy="2992798"/>
        </a:xfrm>
        <a:prstGeom prst="circularArrow">
          <a:avLst>
            <a:gd name="adj1" fmla="val 4668"/>
            <a:gd name="adj2" fmla="val 272909"/>
            <a:gd name="adj3" fmla="val 13199731"/>
            <a:gd name="adj4" fmla="val 17785070"/>
            <a:gd name="adj5" fmla="val 4847"/>
          </a:avLst>
        </a:prstGeom>
        <a:solidFill>
          <a:srgbClr val="00B050"/>
        </a:solidFill>
        <a:ln>
          <a:noFill/>
        </a:ln>
        <a:effectLst/>
      </dsp:spPr>
      <dsp:style>
        <a:lnRef idx="0">
          <a:scrgbClr r="0" g="0" b="0"/>
        </a:lnRef>
        <a:fillRef idx="1">
          <a:scrgbClr r="0" g="0" b="0"/>
        </a:fillRef>
        <a:effectRef idx="0">
          <a:scrgbClr r="0" g="0" b="0"/>
        </a:effectRef>
        <a:fontRef idx="minor"/>
      </dsp:style>
    </dsp:sp>
    <dsp:sp modelId="{AF96523B-A22E-40D8-BB14-6E0CC7594435}">
      <dsp:nvSpPr>
        <dsp:cNvPr id="0" name=""/>
        <dsp:cNvSpPr/>
      </dsp:nvSpPr>
      <dsp:spPr>
        <a:xfrm>
          <a:off x="1099642" y="69760"/>
          <a:ext cx="1799638" cy="89981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Information Gathering</a:t>
          </a:r>
        </a:p>
      </dsp:txBody>
      <dsp:txXfrm>
        <a:off x="1143568" y="113686"/>
        <a:ext cx="1711786" cy="811967"/>
      </dsp:txXfrm>
    </dsp:sp>
    <dsp:sp modelId="{C03B6928-28C7-4E18-B325-F40CD7276750}">
      <dsp:nvSpPr>
        <dsp:cNvPr id="0" name=""/>
        <dsp:cNvSpPr/>
      </dsp:nvSpPr>
      <dsp:spPr>
        <a:xfrm>
          <a:off x="2149959" y="1150290"/>
          <a:ext cx="1799638" cy="89981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Prioritization</a:t>
          </a:r>
        </a:p>
      </dsp:txBody>
      <dsp:txXfrm>
        <a:off x="2193885" y="1194216"/>
        <a:ext cx="1711786" cy="811967"/>
      </dsp:txXfrm>
    </dsp:sp>
    <dsp:sp modelId="{A4F8D509-A3B2-42F5-BD72-C0B353529916}">
      <dsp:nvSpPr>
        <dsp:cNvPr id="0" name=""/>
        <dsp:cNvSpPr/>
      </dsp:nvSpPr>
      <dsp:spPr>
        <a:xfrm>
          <a:off x="1075346" y="2224903"/>
          <a:ext cx="1799638" cy="89981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Follow-Up</a:t>
          </a:r>
        </a:p>
      </dsp:txBody>
      <dsp:txXfrm>
        <a:off x="1119272" y="2268829"/>
        <a:ext cx="1711786" cy="811967"/>
      </dsp:txXfrm>
    </dsp:sp>
    <dsp:sp modelId="{748C4055-533E-466D-B436-3FC76A2F657C}">
      <dsp:nvSpPr>
        <dsp:cNvPr id="0" name=""/>
        <dsp:cNvSpPr/>
      </dsp:nvSpPr>
      <dsp:spPr>
        <a:xfrm>
          <a:off x="733" y="1150290"/>
          <a:ext cx="1799638" cy="89981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Feedback Communication</a:t>
          </a:r>
        </a:p>
      </dsp:txBody>
      <dsp:txXfrm>
        <a:off x="44659" y="1194216"/>
        <a:ext cx="1711786" cy="811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B23F9-E7FD-46E5-8E8F-9EFBD526539A}">
      <dsp:nvSpPr>
        <dsp:cNvPr id="0" name=""/>
        <dsp:cNvSpPr/>
      </dsp:nvSpPr>
      <dsp:spPr>
        <a:xfrm>
          <a:off x="6220497" y="1499843"/>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Outcome</a:t>
          </a:r>
        </a:p>
      </dsp:txBody>
      <dsp:txXfrm>
        <a:off x="6248928" y="1528274"/>
        <a:ext cx="1884523" cy="913830"/>
      </dsp:txXfrm>
    </dsp:sp>
    <dsp:sp modelId="{C161C69C-8A2F-4264-B0AA-20B7F6877D9B}">
      <dsp:nvSpPr>
        <dsp:cNvPr id="0" name=""/>
        <dsp:cNvSpPr/>
      </dsp:nvSpPr>
      <dsp:spPr>
        <a:xfrm rot="13664231">
          <a:off x="4841742" y="1354899"/>
          <a:ext cx="1648702" cy="40429"/>
        </a:xfrm>
        <a:custGeom>
          <a:avLst/>
          <a:gdLst/>
          <a:ahLst/>
          <a:cxnLst/>
          <a:rect l="0" t="0" r="0" b="0"/>
          <a:pathLst>
            <a:path>
              <a:moveTo>
                <a:pt x="0" y="20214"/>
              </a:moveTo>
              <a:lnTo>
                <a:pt x="1648702"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5624876" y="1333897"/>
        <a:ext cx="82435" cy="82435"/>
      </dsp:txXfrm>
    </dsp:sp>
    <dsp:sp modelId="{C74E5EFC-3BB1-467B-A9AB-F8CC42F7B600}">
      <dsp:nvSpPr>
        <dsp:cNvPr id="0" name=""/>
        <dsp:cNvSpPr/>
      </dsp:nvSpPr>
      <dsp:spPr>
        <a:xfrm>
          <a:off x="3170305" y="279692"/>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Human Error</a:t>
          </a:r>
        </a:p>
      </dsp:txBody>
      <dsp:txXfrm>
        <a:off x="3198736" y="308123"/>
        <a:ext cx="1884523" cy="913830"/>
      </dsp:txXfrm>
    </dsp:sp>
    <dsp:sp modelId="{027B3E60-3885-4178-82BA-EDF3B8D77237}">
      <dsp:nvSpPr>
        <dsp:cNvPr id="0" name=""/>
        <dsp:cNvSpPr/>
      </dsp:nvSpPr>
      <dsp:spPr>
        <a:xfrm rot="11526411">
          <a:off x="1927408" y="613018"/>
          <a:ext cx="1256874" cy="40429"/>
        </a:xfrm>
        <a:custGeom>
          <a:avLst/>
          <a:gdLst/>
          <a:ahLst/>
          <a:cxnLst/>
          <a:rect l="0" t="0" r="0" b="0"/>
          <a:pathLst>
            <a:path>
              <a:moveTo>
                <a:pt x="0" y="20214"/>
              </a:moveTo>
              <a:lnTo>
                <a:pt x="125687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24423" y="601811"/>
        <a:ext cx="62843" cy="62843"/>
      </dsp:txXfrm>
    </dsp:sp>
    <dsp:sp modelId="{9F08B7CB-F582-442F-B8D2-75C6C55D26C6}">
      <dsp:nvSpPr>
        <dsp:cNvPr id="0" name=""/>
        <dsp:cNvSpPr/>
      </dsp:nvSpPr>
      <dsp:spPr>
        <a:xfrm>
          <a:off x="0" y="16081"/>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Why?</a:t>
          </a:r>
        </a:p>
      </dsp:txBody>
      <dsp:txXfrm>
        <a:off x="28431" y="44512"/>
        <a:ext cx="1884523" cy="913830"/>
      </dsp:txXfrm>
    </dsp:sp>
    <dsp:sp modelId="{D8C98536-19C8-4D8A-ADE2-3D84C805A2AB}">
      <dsp:nvSpPr>
        <dsp:cNvPr id="0" name=""/>
        <dsp:cNvSpPr/>
      </dsp:nvSpPr>
      <dsp:spPr>
        <a:xfrm rot="8645622">
          <a:off x="1797231" y="1189721"/>
          <a:ext cx="1517227" cy="40429"/>
        </a:xfrm>
        <a:custGeom>
          <a:avLst/>
          <a:gdLst/>
          <a:ahLst/>
          <a:cxnLst/>
          <a:rect l="0" t="0" r="0" b="0"/>
          <a:pathLst>
            <a:path>
              <a:moveTo>
                <a:pt x="0" y="20214"/>
              </a:moveTo>
              <a:lnTo>
                <a:pt x="1517227"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17914" y="1172006"/>
        <a:ext cx="75861" cy="75861"/>
      </dsp:txXfrm>
    </dsp:sp>
    <dsp:sp modelId="{97366760-C8CE-417F-B442-1405830869C2}">
      <dsp:nvSpPr>
        <dsp:cNvPr id="0" name=""/>
        <dsp:cNvSpPr/>
      </dsp:nvSpPr>
      <dsp:spPr>
        <a:xfrm>
          <a:off x="0" y="1169487"/>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Why?</a:t>
          </a:r>
        </a:p>
      </dsp:txBody>
      <dsp:txXfrm>
        <a:off x="28431" y="1197918"/>
        <a:ext cx="1884523" cy="913830"/>
      </dsp:txXfrm>
    </dsp:sp>
    <dsp:sp modelId="{BB92B44C-1F0B-4CCD-958B-18A3F75A1B07}">
      <dsp:nvSpPr>
        <dsp:cNvPr id="0" name=""/>
        <dsp:cNvSpPr/>
      </dsp:nvSpPr>
      <dsp:spPr>
        <a:xfrm rot="10142399">
          <a:off x="5101391" y="2072339"/>
          <a:ext cx="1129405" cy="40429"/>
        </a:xfrm>
        <a:custGeom>
          <a:avLst/>
          <a:gdLst/>
          <a:ahLst/>
          <a:cxnLst/>
          <a:rect l="0" t="0" r="0" b="0"/>
          <a:pathLst>
            <a:path>
              <a:moveTo>
                <a:pt x="0" y="20214"/>
              </a:moveTo>
              <a:lnTo>
                <a:pt x="1129405"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5637858" y="2064318"/>
        <a:ext cx="56470" cy="56470"/>
      </dsp:txXfrm>
    </dsp:sp>
    <dsp:sp modelId="{A9D6BB50-CD9E-4E25-8337-1E10D9616442}">
      <dsp:nvSpPr>
        <dsp:cNvPr id="0" name=""/>
        <dsp:cNvSpPr/>
      </dsp:nvSpPr>
      <dsp:spPr>
        <a:xfrm flipH="1">
          <a:off x="3110102" y="1714570"/>
          <a:ext cx="2001588"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Behavioral Choice</a:t>
          </a:r>
        </a:p>
      </dsp:txBody>
      <dsp:txXfrm>
        <a:off x="3138533" y="1743001"/>
        <a:ext cx="1944726" cy="913830"/>
      </dsp:txXfrm>
    </dsp:sp>
    <dsp:sp modelId="{7215232E-66F5-4470-BE56-E804AD681FE5}">
      <dsp:nvSpPr>
        <dsp:cNvPr id="0" name=""/>
        <dsp:cNvSpPr/>
      </dsp:nvSpPr>
      <dsp:spPr>
        <a:xfrm rot="9287441">
          <a:off x="1879871" y="2454796"/>
          <a:ext cx="1291745" cy="40429"/>
        </a:xfrm>
        <a:custGeom>
          <a:avLst/>
          <a:gdLst/>
          <a:ahLst/>
          <a:cxnLst/>
          <a:rect l="0" t="0" r="0" b="0"/>
          <a:pathLst>
            <a:path>
              <a:moveTo>
                <a:pt x="0" y="20214"/>
              </a:moveTo>
              <a:lnTo>
                <a:pt x="129174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493450" y="2442718"/>
        <a:ext cx="64587" cy="64587"/>
      </dsp:txXfrm>
    </dsp:sp>
    <dsp:sp modelId="{83C52EBE-0E2B-4024-AC89-CB25C993B120}">
      <dsp:nvSpPr>
        <dsp:cNvPr id="0" name=""/>
        <dsp:cNvSpPr/>
      </dsp:nvSpPr>
      <dsp:spPr>
        <a:xfrm>
          <a:off x="0" y="2264759"/>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Why?</a:t>
          </a:r>
        </a:p>
      </dsp:txBody>
      <dsp:txXfrm>
        <a:off x="28431" y="2293190"/>
        <a:ext cx="1884523" cy="913830"/>
      </dsp:txXfrm>
    </dsp:sp>
    <dsp:sp modelId="{3085D877-AD85-472B-913D-C2AAADA0AA6A}">
      <dsp:nvSpPr>
        <dsp:cNvPr id="0" name=""/>
        <dsp:cNvSpPr/>
      </dsp:nvSpPr>
      <dsp:spPr>
        <a:xfrm rot="7537949">
          <a:off x="4633092" y="2780221"/>
          <a:ext cx="2006091" cy="40429"/>
        </a:xfrm>
        <a:custGeom>
          <a:avLst/>
          <a:gdLst/>
          <a:ahLst/>
          <a:cxnLst/>
          <a:rect l="0" t="0" r="0" b="0"/>
          <a:pathLst>
            <a:path>
              <a:moveTo>
                <a:pt x="0" y="20214"/>
              </a:moveTo>
              <a:lnTo>
                <a:pt x="2006091"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5585986" y="2750284"/>
        <a:ext cx="100304" cy="100304"/>
      </dsp:txXfrm>
    </dsp:sp>
    <dsp:sp modelId="{1CC7CAF5-E1B8-4E1C-8B16-907A197AEA08}">
      <dsp:nvSpPr>
        <dsp:cNvPr id="0" name=""/>
        <dsp:cNvSpPr/>
      </dsp:nvSpPr>
      <dsp:spPr>
        <a:xfrm>
          <a:off x="3110394" y="3130336"/>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Mechanical Failure</a:t>
          </a:r>
        </a:p>
      </dsp:txBody>
      <dsp:txXfrm>
        <a:off x="3138825" y="3158767"/>
        <a:ext cx="1884523" cy="913830"/>
      </dsp:txXfrm>
    </dsp:sp>
    <dsp:sp modelId="{D6B88BAC-A945-499F-BB83-88D2F2E9ACF9}">
      <dsp:nvSpPr>
        <dsp:cNvPr id="0" name=""/>
        <dsp:cNvSpPr/>
      </dsp:nvSpPr>
      <dsp:spPr>
        <a:xfrm rot="10158630">
          <a:off x="1931063" y="3705800"/>
          <a:ext cx="1189652" cy="40429"/>
        </a:xfrm>
        <a:custGeom>
          <a:avLst/>
          <a:gdLst/>
          <a:ahLst/>
          <a:cxnLst/>
          <a:rect l="0" t="0" r="0" b="0"/>
          <a:pathLst>
            <a:path>
              <a:moveTo>
                <a:pt x="0" y="20214"/>
              </a:moveTo>
              <a:lnTo>
                <a:pt x="1189652"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496148" y="3696273"/>
        <a:ext cx="59482" cy="59482"/>
      </dsp:txXfrm>
    </dsp:sp>
    <dsp:sp modelId="{9A61BC81-AB83-472C-BCC8-A6EBABDA58CA}">
      <dsp:nvSpPr>
        <dsp:cNvPr id="0" name=""/>
        <dsp:cNvSpPr/>
      </dsp:nvSpPr>
      <dsp:spPr>
        <a:xfrm>
          <a:off x="0" y="3351001"/>
          <a:ext cx="1941385" cy="970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Why?</a:t>
          </a:r>
        </a:p>
      </dsp:txBody>
      <dsp:txXfrm>
        <a:off x="28431" y="3379432"/>
        <a:ext cx="1884523" cy="9138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F3666E60-D3F8-4988-9407-EE3F62881A62}" type="datetimeFigureOut">
              <a:rPr lang="en-US" smtClean="0"/>
              <a:t>7/25/2024</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70F24ECD-B79B-484B-960F-2035E4846501}" type="slidenum">
              <a:rPr lang="en-US" smtClean="0"/>
              <a:t>‹#›</a:t>
            </a:fld>
            <a:endParaRPr lang="en-US" dirty="0"/>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psnet.ahrq.gov/resource.aspx?resourceID=1605"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and Carla</a:t>
            </a:r>
          </a:p>
        </p:txBody>
      </p:sp>
      <p:sp>
        <p:nvSpPr>
          <p:cNvPr id="4" name="Slide Number Placeholder 3"/>
          <p:cNvSpPr>
            <a:spLocks noGrp="1"/>
          </p:cNvSpPr>
          <p:nvPr>
            <p:ph type="sldNum" sz="quarter" idx="5"/>
          </p:nvPr>
        </p:nvSpPr>
        <p:spPr/>
        <p:txBody>
          <a:bodyPr/>
          <a:lstStyle/>
          <a:p>
            <a:fld id="{70F24ECD-B79B-484B-960F-2035E4846501}" type="slidenum">
              <a:rPr lang="en-US" smtClean="0"/>
              <a:t>1</a:t>
            </a:fld>
            <a:endParaRPr lang="en-US" dirty="0"/>
          </a:p>
        </p:txBody>
      </p:sp>
    </p:spTree>
    <p:extLst>
      <p:ext uri="{BB962C8B-B14F-4D97-AF65-F5344CB8AC3E}">
        <p14:creationId xmlns:p14="http://schemas.microsoft.com/office/powerpoint/2010/main" val="231896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10</a:t>
            </a:fld>
            <a:endParaRPr lang="en-US" dirty="0"/>
          </a:p>
        </p:txBody>
      </p:sp>
    </p:spTree>
    <p:extLst>
      <p:ext uri="{BB962C8B-B14F-4D97-AF65-F5344CB8AC3E}">
        <p14:creationId xmlns:p14="http://schemas.microsoft.com/office/powerpoint/2010/main" val="133427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11</a:t>
            </a:fld>
            <a:endParaRPr lang="en-US" dirty="0"/>
          </a:p>
        </p:txBody>
      </p:sp>
    </p:spTree>
    <p:extLst>
      <p:ext uri="{BB962C8B-B14F-4D97-AF65-F5344CB8AC3E}">
        <p14:creationId xmlns:p14="http://schemas.microsoft.com/office/powerpoint/2010/main" val="190864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a:p>
            <a:r>
              <a:rPr lang="en-US" dirty="0"/>
              <a:t>We’re now going to talk about the roles of organizational culture and safety culture in quality and patient safety improvement</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12</a:t>
            </a:fld>
            <a:endParaRPr lang="en-US" dirty="0"/>
          </a:p>
        </p:txBody>
      </p:sp>
    </p:spTree>
    <p:extLst>
      <p:ext uri="{BB962C8B-B14F-4D97-AF65-F5344CB8AC3E}">
        <p14:creationId xmlns:p14="http://schemas.microsoft.com/office/powerpoint/2010/main" val="142103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13</a:t>
            </a:fld>
            <a:endParaRPr lang="en-US" dirty="0"/>
          </a:p>
        </p:txBody>
      </p:sp>
    </p:spTree>
    <p:extLst>
      <p:ext uri="{BB962C8B-B14F-4D97-AF65-F5344CB8AC3E}">
        <p14:creationId xmlns:p14="http://schemas.microsoft.com/office/powerpoint/2010/main" val="340773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14</a:t>
            </a:fld>
            <a:endParaRPr lang="en-US" dirty="0"/>
          </a:p>
        </p:txBody>
      </p:sp>
    </p:spTree>
    <p:extLst>
      <p:ext uri="{BB962C8B-B14F-4D97-AF65-F5344CB8AC3E}">
        <p14:creationId xmlns:p14="http://schemas.microsoft.com/office/powerpoint/2010/main" val="290545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 </a:t>
            </a:r>
          </a:p>
          <a:p>
            <a:endParaRPr lang="en-US" dirty="0"/>
          </a:p>
          <a:p>
            <a:r>
              <a:rPr lang="en-US" dirty="0"/>
              <a:t>A safety culture is a certain type of organizational</a:t>
            </a:r>
            <a:r>
              <a:rPr lang="en-US" baseline="0" dirty="0"/>
              <a:t> culture.  This culture impacts your total organizational culture.  </a:t>
            </a:r>
          </a:p>
          <a:p>
            <a:endParaRPr lang="en-US" dirty="0"/>
          </a:p>
          <a:p>
            <a:r>
              <a:rPr lang="en-US" dirty="0"/>
              <a:t>1. Schein, E.H. Organizational Leadership and Culture 4</a:t>
            </a:r>
            <a:r>
              <a:rPr lang="en-US" baseline="30000" dirty="0"/>
              <a:t>th</a:t>
            </a:r>
            <a:r>
              <a:rPr lang="en-US" dirty="0"/>
              <a:t> ed. San Francisco: John Wiley &amp; Sons; 2010.</a:t>
            </a:r>
          </a:p>
          <a:p>
            <a:endParaRPr lang="en-US" dirty="0">
              <a:solidFill>
                <a:srgbClr val="000000"/>
              </a:solidFill>
            </a:endParaRPr>
          </a:p>
          <a:p>
            <a:r>
              <a:rPr lang="en-US" dirty="0">
                <a:solidFill>
                  <a:srgbClr val="000000"/>
                </a:solidFill>
              </a:rPr>
              <a:t>2. Weaver SJ, Lubomski LH, Wilson RF, Pfoh ER, Martinez KA, Dy SM. Promoting a culture of safety as a patient safety strategy: A systematic review. Ann Int Med. 2013;158:369-374.</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15</a:t>
            </a:fld>
            <a:endParaRPr lang="en-US" dirty="0"/>
          </a:p>
        </p:txBody>
      </p:sp>
    </p:spTree>
    <p:extLst>
      <p:ext uri="{BB962C8B-B14F-4D97-AF65-F5344CB8AC3E}">
        <p14:creationId xmlns:p14="http://schemas.microsoft.com/office/powerpoint/2010/main" val="102406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a:p>
            <a:r>
              <a:rPr lang="en-US" dirty="0"/>
              <a:t>Whether your organization is Joint Commission accredited or not, this is a good list for the actions leadership need to take in order to develop a safety culture</a:t>
            </a:r>
          </a:p>
          <a:p>
            <a:endParaRPr lang="en-US" dirty="0"/>
          </a:p>
          <a:p>
            <a:r>
              <a:rPr lang="en-US" dirty="0"/>
              <a:t>Needed Leader Actions:</a:t>
            </a:r>
          </a:p>
          <a:p>
            <a:pPr marL="170867" indent="-170867">
              <a:buFont typeface="Arial" panose="020B0604020202020204" pitchFamily="34" charset="0"/>
              <a:buChar char="•"/>
            </a:pPr>
            <a:r>
              <a:rPr lang="en-US" dirty="0"/>
              <a:t>first priority is ensuring effective care while protecting patients, employees, and visitors</a:t>
            </a:r>
          </a:p>
          <a:p>
            <a:pPr marL="170867" indent="-170867">
              <a:buFont typeface="Arial" panose="020B0604020202020204" pitchFamily="34" charset="0"/>
              <a:buChar char="•"/>
            </a:pPr>
            <a:r>
              <a:rPr lang="en-US" dirty="0"/>
              <a:t>allocating resources so a culture of safety is created/maintained; equally as important as resources needed for financial stability, system integration, ad productivity.</a:t>
            </a:r>
          </a:p>
          <a:p>
            <a:pPr marL="170867" indent="-170867">
              <a:buFont typeface="Arial" panose="020B0604020202020204" pitchFamily="34" charset="0"/>
              <a:buChar char="•"/>
            </a:pPr>
            <a:r>
              <a:rPr lang="en-US" dirty="0"/>
              <a:t>consistently and visibly support and promote everyday safety measures</a:t>
            </a:r>
          </a:p>
          <a:p>
            <a:pPr marL="170867" indent="-170867">
              <a:buFont typeface="Arial" panose="020B0604020202020204" pitchFamily="34" charset="0"/>
              <a:buChar char="•"/>
            </a:pPr>
            <a:r>
              <a:rPr lang="en-US" dirty="0"/>
              <a:t>this last bullet point is the basis of a Just Culture</a:t>
            </a:r>
          </a:p>
          <a:p>
            <a:r>
              <a:rPr lang="en-US" dirty="0"/>
              <a:t> </a:t>
            </a:r>
          </a:p>
        </p:txBody>
      </p:sp>
      <p:sp>
        <p:nvSpPr>
          <p:cNvPr id="4" name="Slide Number Placeholder 3"/>
          <p:cNvSpPr>
            <a:spLocks noGrp="1"/>
          </p:cNvSpPr>
          <p:nvPr>
            <p:ph type="sldNum" sz="quarter" idx="5"/>
          </p:nvPr>
        </p:nvSpPr>
        <p:spPr/>
        <p:txBody>
          <a:bodyPr/>
          <a:lstStyle/>
          <a:p>
            <a:fld id="{70F24ECD-B79B-484B-960F-2035E4846501}" type="slidenum">
              <a:rPr lang="en-US" smtClean="0"/>
              <a:t>16</a:t>
            </a:fld>
            <a:endParaRPr lang="en-US" dirty="0"/>
          </a:p>
        </p:txBody>
      </p:sp>
    </p:spTree>
    <p:extLst>
      <p:ext uri="{BB962C8B-B14F-4D97-AF65-F5344CB8AC3E}">
        <p14:creationId xmlns:p14="http://schemas.microsoft.com/office/powerpoint/2010/main" val="223265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Carla</a:t>
            </a:r>
          </a:p>
          <a:p>
            <a:r>
              <a:rPr lang="en-US" b="0" baseline="0" dirty="0"/>
              <a:t>In addition to support for the overall quality and patient safety programs, leaders need to understand and support event investigations and fostering a just and fair culture.  The IHI guide for RCA2 is publicly available and is a great resource.  </a:t>
            </a:r>
            <a:endParaRPr lang="en-US" b="0" dirty="0"/>
          </a:p>
          <a:p>
            <a:endParaRPr lang="en-US" b="1" dirty="0"/>
          </a:p>
          <a:p>
            <a:r>
              <a:rPr lang="en-US" b="1" dirty="0"/>
              <a:t>The IHI RCA squared guide outlines leadership </a:t>
            </a:r>
            <a:r>
              <a:rPr lang="en-US" b="1" u="none" dirty="0"/>
              <a:t>responsibilities</a:t>
            </a:r>
            <a:r>
              <a:rPr lang="en-US" b="1" u="sng" dirty="0"/>
              <a:t> specifically related to RCAs </a:t>
            </a:r>
            <a:r>
              <a:rPr lang="en-US" b="1" dirty="0"/>
              <a:t>and we have those summarized here for you..  </a:t>
            </a:r>
          </a:p>
          <a:p>
            <a:endParaRPr lang="en-US" dirty="0"/>
          </a:p>
          <a:p>
            <a:r>
              <a:rPr lang="en-US" dirty="0"/>
              <a:t>No matter what size organization you are working in, whether</a:t>
            </a:r>
            <a:r>
              <a:rPr lang="en-US" baseline="0" dirty="0"/>
              <a:t> you are in a small rural health clinic, a critical access hospital with 15 beds, or a large healthcare system, these leadership responsibilities with regard to the RCA process </a:t>
            </a:r>
            <a:r>
              <a:rPr lang="en-US" u="sng" baseline="0" dirty="0"/>
              <a:t>will not change.</a:t>
            </a:r>
          </a:p>
          <a:p>
            <a:endParaRPr lang="en-US"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pPr defTabSz="911291">
              <a:defRPr/>
            </a:pPr>
            <a:fld id="{A4D80C09-6707-4D25-8D17-3C178D54E78D}" type="slidenum">
              <a:rPr lang="en-US">
                <a:solidFill>
                  <a:prstClr val="black"/>
                </a:solidFill>
                <a:latin typeface="Calibri"/>
              </a:rPr>
              <a:pPr defTabSz="911291">
                <a:defRPr/>
              </a:pPr>
              <a:t>17</a:t>
            </a:fld>
            <a:endParaRPr lang="en-US" dirty="0">
              <a:solidFill>
                <a:prstClr val="black"/>
              </a:solidFill>
              <a:latin typeface="Calibri"/>
            </a:endParaRPr>
          </a:p>
        </p:txBody>
      </p:sp>
    </p:spTree>
    <p:extLst>
      <p:ext uri="{BB962C8B-B14F-4D97-AF65-F5344CB8AC3E}">
        <p14:creationId xmlns:p14="http://schemas.microsoft.com/office/powerpoint/2010/main" val="412831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18</a:t>
            </a:fld>
            <a:endParaRPr lang="en-US" dirty="0"/>
          </a:p>
        </p:txBody>
      </p:sp>
    </p:spTree>
    <p:extLst>
      <p:ext uri="{BB962C8B-B14F-4D97-AF65-F5344CB8AC3E}">
        <p14:creationId xmlns:p14="http://schemas.microsoft.com/office/powerpoint/2010/main" val="3388393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Arial" panose="020B0604020202020204" pitchFamily="34" charset="0"/>
              <a:buNone/>
            </a:pPr>
            <a:r>
              <a:rPr lang="en-US" dirty="0"/>
              <a:t>Carla</a:t>
            </a:r>
          </a:p>
          <a:p>
            <a:pPr marL="170867" indent="-170867">
              <a:spcBef>
                <a:spcPct val="0"/>
              </a:spcBef>
              <a:buFont typeface="Arial" panose="020B0604020202020204" pitchFamily="34" charset="0"/>
              <a:buChar char="•"/>
            </a:pPr>
            <a:r>
              <a:rPr lang="en-US" dirty="0"/>
              <a:t>The foundation of organizational culture is our underlying assumptions. These unconscious assumptions dictate our beliefs and values</a:t>
            </a:r>
          </a:p>
          <a:p>
            <a:pPr marL="170867" indent="-170867">
              <a:spcBef>
                <a:spcPct val="0"/>
              </a:spcBef>
              <a:buFont typeface="Arial" panose="020B0604020202020204" pitchFamily="34" charset="0"/>
              <a:buChar char="•"/>
            </a:pPr>
            <a:r>
              <a:rPr lang="en-US" dirty="0"/>
              <a:t>What we say is important to us, our values, is the second level of organizational culture.</a:t>
            </a:r>
          </a:p>
          <a:p>
            <a:pPr marL="170867" indent="-170867">
              <a:spcBef>
                <a:spcPct val="0"/>
              </a:spcBef>
              <a:buFont typeface="Arial" panose="020B0604020202020204" pitchFamily="34" charset="0"/>
              <a:buChar char="•"/>
            </a:pPr>
            <a:r>
              <a:rPr lang="en-US" dirty="0"/>
              <a:t>What you expect is that our observed behaviors—the third level-- would be consistent with what we say our beliefs and values are. </a:t>
            </a:r>
          </a:p>
          <a:p>
            <a:endParaRPr lang="en-US" dirty="0"/>
          </a:p>
          <a:p>
            <a:r>
              <a:rPr lang="en-US" dirty="0"/>
              <a:t>As we all know, an organization’s true culture is found after you’ve worked there for a while and discover “the way we do things around here”</a:t>
            </a:r>
          </a:p>
        </p:txBody>
      </p:sp>
      <p:sp>
        <p:nvSpPr>
          <p:cNvPr id="4" name="Slide Number Placeholder 3"/>
          <p:cNvSpPr>
            <a:spLocks noGrp="1"/>
          </p:cNvSpPr>
          <p:nvPr>
            <p:ph type="sldNum" sz="quarter" idx="5"/>
          </p:nvPr>
        </p:nvSpPr>
        <p:spPr/>
        <p:txBody>
          <a:bodyPr/>
          <a:lstStyle/>
          <a:p>
            <a:fld id="{70F24ECD-B79B-484B-960F-2035E4846501}" type="slidenum">
              <a:rPr lang="en-US" smtClean="0"/>
              <a:t>19</a:t>
            </a:fld>
            <a:endParaRPr lang="en-US" dirty="0"/>
          </a:p>
        </p:txBody>
      </p:sp>
    </p:spTree>
    <p:extLst>
      <p:ext uri="{BB962C8B-B14F-4D97-AF65-F5344CB8AC3E}">
        <p14:creationId xmlns:p14="http://schemas.microsoft.com/office/powerpoint/2010/main" val="82031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a:t>
            </a:r>
          </a:p>
        </p:txBody>
      </p:sp>
      <p:sp>
        <p:nvSpPr>
          <p:cNvPr id="4" name="Slide Number Placeholder 3"/>
          <p:cNvSpPr>
            <a:spLocks noGrp="1"/>
          </p:cNvSpPr>
          <p:nvPr>
            <p:ph type="sldNum" sz="quarter" idx="5"/>
          </p:nvPr>
        </p:nvSpPr>
        <p:spPr/>
        <p:txBody>
          <a:bodyPr/>
          <a:lstStyle/>
          <a:p>
            <a:fld id="{70F24ECD-B79B-484B-960F-2035E4846501}" type="slidenum">
              <a:rPr lang="en-US" smtClean="0"/>
              <a:t>2</a:t>
            </a:fld>
            <a:endParaRPr lang="en-US" dirty="0"/>
          </a:p>
        </p:txBody>
      </p:sp>
    </p:spTree>
    <p:extLst>
      <p:ext uri="{BB962C8B-B14F-4D97-AF65-F5344CB8AC3E}">
        <p14:creationId xmlns:p14="http://schemas.microsoft.com/office/powerpoint/2010/main" val="2408413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Carla</a:t>
            </a:r>
          </a:p>
          <a:p>
            <a:pPr>
              <a:spcBef>
                <a:spcPct val="0"/>
              </a:spcBef>
            </a:pPr>
            <a:endParaRPr lang="en-US" dirty="0"/>
          </a:p>
          <a:p>
            <a:pPr>
              <a:spcBef>
                <a:spcPct val="0"/>
              </a:spcBef>
            </a:pPr>
            <a:r>
              <a:rPr lang="en-US" dirty="0"/>
              <a:t>In the work Edgar Schein did on organizational culture, he found that too often our values reflect the behaviors we would like to see, NOT what we actually see. </a:t>
            </a:r>
          </a:p>
          <a:p>
            <a:pPr>
              <a:spcBef>
                <a:spcPct val="0"/>
              </a:spcBef>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20</a:t>
            </a:fld>
            <a:endParaRPr lang="en-US" dirty="0"/>
          </a:p>
        </p:txBody>
      </p:sp>
    </p:spTree>
    <p:extLst>
      <p:ext uri="{BB962C8B-B14F-4D97-AF65-F5344CB8AC3E}">
        <p14:creationId xmlns:p14="http://schemas.microsoft.com/office/powerpoint/2010/main" val="304344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Carla</a:t>
            </a:r>
          </a:p>
          <a:p>
            <a:r>
              <a:rPr lang="en-US" dirty="0"/>
              <a:t>Here is an example that we often see in HSOPS results.</a:t>
            </a:r>
          </a:p>
          <a:p>
            <a:endParaRPr lang="en-US" dirty="0"/>
          </a:p>
          <a:p>
            <a:pPr marL="170867" indent="-170867">
              <a:buFont typeface="Arial" panose="020B0604020202020204" pitchFamily="34" charset="0"/>
              <a:buChar char="•"/>
            </a:pPr>
            <a:r>
              <a:rPr lang="en-US" dirty="0"/>
              <a:t>An underlying assumption among your staff is that safety is a system property and that fallible human beings work within that system. </a:t>
            </a:r>
          </a:p>
          <a:p>
            <a:pPr marL="170867" indent="-170867">
              <a:buFont typeface="Arial" panose="020B0604020202020204" pitchFamily="34" charset="0"/>
              <a:buChar char="•"/>
            </a:pPr>
            <a:r>
              <a:rPr lang="en-US" dirty="0"/>
              <a:t>If so, then they will value teamwork as a safety net and likely state that they support one another.</a:t>
            </a:r>
          </a:p>
          <a:p>
            <a:endParaRPr lang="en-US" dirty="0"/>
          </a:p>
          <a:p>
            <a:r>
              <a:rPr lang="en-US" dirty="0"/>
              <a:t>Another example of this gap is evidenced with data from the HSOPS National Database which indicates that on average, 86% of HSOPS respondents agree, “People support one another in this unit.” However, if we were to observe a unit, we might find that nurses and therapists who experience a sudden increase in their workload try to work faster as individuals and cut corners rather than call for a huddle to adjust the plan or ask for task assistance or debrief to learn from what happened. Data from the HSOPS National Database indicates that on average , 69% of HSOPS respondents agree, “When one area in this unit gets really busy, others help out.” This concept that a gap often exists between beliefs and behaviors is very useful when interpreting HSOPS results. </a:t>
            </a:r>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6593" indent="-302536">
              <a:defRPr>
                <a:solidFill>
                  <a:schemeClr val="tx1"/>
                </a:solidFill>
                <a:latin typeface="Calibri" pitchFamily="34" charset="0"/>
              </a:defRPr>
            </a:lvl2pPr>
            <a:lvl3pPr marL="1210145" indent="-242029">
              <a:defRPr>
                <a:solidFill>
                  <a:schemeClr val="tx1"/>
                </a:solidFill>
                <a:latin typeface="Calibri" pitchFamily="34" charset="0"/>
              </a:defRPr>
            </a:lvl3pPr>
            <a:lvl4pPr marL="1694201" indent="-242029">
              <a:defRPr>
                <a:solidFill>
                  <a:schemeClr val="tx1"/>
                </a:solidFill>
                <a:latin typeface="Calibri" pitchFamily="34" charset="0"/>
              </a:defRPr>
            </a:lvl4pPr>
            <a:lvl5pPr marL="2178261" indent="-242029">
              <a:defRPr>
                <a:solidFill>
                  <a:schemeClr val="tx1"/>
                </a:solidFill>
                <a:latin typeface="Calibri" pitchFamily="34" charset="0"/>
              </a:defRPr>
            </a:lvl5pPr>
            <a:lvl6pPr marL="2662317" indent="-242029" fontAlgn="base">
              <a:spcBef>
                <a:spcPct val="0"/>
              </a:spcBef>
              <a:spcAft>
                <a:spcPct val="0"/>
              </a:spcAft>
              <a:defRPr>
                <a:solidFill>
                  <a:schemeClr val="tx1"/>
                </a:solidFill>
                <a:latin typeface="Calibri" pitchFamily="34" charset="0"/>
              </a:defRPr>
            </a:lvl6pPr>
            <a:lvl7pPr marL="3146374" indent="-242029" fontAlgn="base">
              <a:spcBef>
                <a:spcPct val="0"/>
              </a:spcBef>
              <a:spcAft>
                <a:spcPct val="0"/>
              </a:spcAft>
              <a:defRPr>
                <a:solidFill>
                  <a:schemeClr val="tx1"/>
                </a:solidFill>
                <a:latin typeface="Calibri" pitchFamily="34" charset="0"/>
              </a:defRPr>
            </a:lvl7pPr>
            <a:lvl8pPr marL="3630432" indent="-242029" fontAlgn="base">
              <a:spcBef>
                <a:spcPct val="0"/>
              </a:spcBef>
              <a:spcAft>
                <a:spcPct val="0"/>
              </a:spcAft>
              <a:defRPr>
                <a:solidFill>
                  <a:schemeClr val="tx1"/>
                </a:solidFill>
                <a:latin typeface="Calibri" pitchFamily="34" charset="0"/>
              </a:defRPr>
            </a:lvl8pPr>
            <a:lvl9pPr marL="4114489" indent="-24202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1D3486-4109-4BBA-A746-F160162C2356}" type="slidenum">
              <a:rPr lang="en-US" smtClean="0"/>
              <a:pPr fontAlgn="base">
                <a:spcBef>
                  <a:spcPct val="0"/>
                </a:spcBef>
                <a:spcAft>
                  <a:spcPct val="0"/>
                </a:spcAft>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Carla</a:t>
            </a:r>
          </a:p>
          <a:p>
            <a:pPr>
              <a:defRPr/>
            </a:pPr>
            <a:endParaRPr lang="en-US" dirty="0"/>
          </a:p>
          <a:p>
            <a:pPr>
              <a:defRPr/>
            </a:pPr>
            <a:r>
              <a:rPr lang="en-US" dirty="0"/>
              <a:t>Who drives your culture?  Your most immediate supervisor. That leader either sets out to engineer, create or develop a culture of safety, or the culture runs</a:t>
            </a:r>
            <a:r>
              <a:rPr lang="en-US" baseline="0" dirty="0"/>
              <a:t> them.  HSOPS (9 of 12) measure culture at department level and 3 measure the organization as a whole. </a:t>
            </a:r>
            <a:endParaRPr lang="en-US" dirty="0"/>
          </a:p>
          <a:p>
            <a:pPr>
              <a:defRPr/>
            </a:pPr>
            <a:endParaRPr lang="en-US" dirty="0"/>
          </a:p>
          <a:p>
            <a:pPr>
              <a:defRPr/>
            </a:pPr>
            <a:r>
              <a:rPr lang="en-US" dirty="0"/>
              <a:t>Edgar Schein defined four overarching categories of culture: </a:t>
            </a:r>
          </a:p>
          <a:p>
            <a:pPr marL="242045" indent="-242045">
              <a:buFont typeface="+mj-lt"/>
              <a:buAutoNum type="arabicPeriod"/>
              <a:defRPr/>
            </a:pPr>
            <a:r>
              <a:rPr lang="en-US" dirty="0"/>
              <a:t>Macroculture</a:t>
            </a:r>
          </a:p>
          <a:p>
            <a:pPr marL="242045" indent="-242045">
              <a:buFont typeface="+mj-lt"/>
              <a:buAutoNum type="arabicPeriod"/>
              <a:defRPr/>
            </a:pPr>
            <a:r>
              <a:rPr lang="en-US" dirty="0"/>
              <a:t>Organizational Culture</a:t>
            </a:r>
          </a:p>
          <a:p>
            <a:pPr marL="242045" indent="-242045">
              <a:buFont typeface="+mj-lt"/>
              <a:buAutoNum type="arabicPeriod"/>
              <a:defRPr/>
            </a:pPr>
            <a:r>
              <a:rPr lang="en-US" dirty="0"/>
              <a:t>Subculture…which reflects the varying culture of different professions</a:t>
            </a:r>
          </a:p>
          <a:p>
            <a:pPr marL="242045" indent="-242045">
              <a:buFont typeface="+mj-lt"/>
              <a:buAutoNum type="arabicPeriod"/>
              <a:defRPr/>
            </a:pPr>
            <a:r>
              <a:rPr lang="en-US" dirty="0"/>
              <a:t>Microculture</a:t>
            </a:r>
          </a:p>
          <a:p>
            <a:pPr>
              <a:defRPr/>
            </a:pPr>
            <a:endParaRPr lang="en-US" dirty="0"/>
          </a:p>
          <a:p>
            <a:pPr marL="170867" indent="-170867">
              <a:buFont typeface="Arial" panose="020B0604020202020204" pitchFamily="34" charset="0"/>
              <a:buChar char="•"/>
              <a:defRPr/>
            </a:pPr>
            <a:r>
              <a:rPr lang="en-US" dirty="0"/>
              <a:t>Our national culture arises out of values or beliefs </a:t>
            </a:r>
          </a:p>
          <a:p>
            <a:pPr marL="170867" indent="-170867">
              <a:buFont typeface="Arial" panose="020B0604020202020204" pitchFamily="34" charset="0"/>
              <a:buChar char="•"/>
              <a:defRPr/>
            </a:pPr>
            <a:r>
              <a:rPr lang="en-US" dirty="0"/>
              <a:t>Our organizational cultures are primarily shaped by shared practices or behaviors…what we do…</a:t>
            </a:r>
          </a:p>
          <a:p>
            <a:pPr marL="170867" indent="-170867">
              <a:buFont typeface="Arial" panose="020B0604020202020204" pitchFamily="34" charset="0"/>
              <a:buChar char="•"/>
              <a:defRPr/>
            </a:pPr>
            <a:r>
              <a:rPr lang="en-US" dirty="0"/>
              <a:t>Each organizational culture is shaped by the professional subcultures of its personnel…physicians, surgeons, nurses, allied health, managers, and administrators all have different cultures based on their unique beliefs and behaviors. </a:t>
            </a:r>
          </a:p>
          <a:p>
            <a:pPr marL="170867" indent="-170867">
              <a:buFont typeface="Arial" panose="020B0604020202020204" pitchFamily="34" charset="0"/>
              <a:buChar char="•"/>
              <a:defRPr/>
            </a:pPr>
            <a:r>
              <a:rPr lang="en-US" dirty="0"/>
              <a:t>Culture varies among departments and units and even shifts within units.  </a:t>
            </a:r>
          </a:p>
          <a:p>
            <a:pPr>
              <a:defRPr/>
            </a:pPr>
            <a:endParaRPr lang="en-US" dirty="0"/>
          </a:p>
          <a:p>
            <a:pPr>
              <a:defRPr/>
            </a:pPr>
            <a:r>
              <a:rPr lang="en-US" dirty="0"/>
              <a:t>Your organizational culture is really a patchwork quilt made up of unit and department microcultures.</a:t>
            </a:r>
          </a:p>
        </p:txBody>
      </p:sp>
      <p:sp>
        <p:nvSpPr>
          <p:cNvPr id="4" name="Slide Number Placeholder 3"/>
          <p:cNvSpPr>
            <a:spLocks noGrp="1"/>
          </p:cNvSpPr>
          <p:nvPr>
            <p:ph type="sldNum" sz="quarter" idx="5"/>
          </p:nvPr>
        </p:nvSpPr>
        <p:spPr/>
        <p:txBody>
          <a:bodyPr/>
          <a:lstStyle/>
          <a:p>
            <a:pPr>
              <a:defRPr/>
            </a:pPr>
            <a:fld id="{CBA49D20-3EFE-459E-93A4-4E44A65CF7E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06">
              <a:defRPr/>
            </a:pPr>
            <a:r>
              <a:rPr lang="en-US" altLang="en-US" dirty="0">
                <a:solidFill>
                  <a:prstClr val="black"/>
                </a:solidFill>
                <a:latin typeface="+mj-lt"/>
              </a:rPr>
              <a:t>Carla</a:t>
            </a:r>
          </a:p>
          <a:p>
            <a:pPr defTabSz="928606">
              <a:defRPr/>
            </a:pPr>
            <a:endParaRPr lang="en-US" altLang="en-US" dirty="0">
              <a:solidFill>
                <a:prstClr val="black"/>
              </a:solidFill>
              <a:latin typeface="+mj-lt"/>
            </a:endParaRPr>
          </a:p>
          <a:p>
            <a:pPr defTabSz="928606">
              <a:defRPr/>
            </a:pPr>
            <a:r>
              <a:rPr lang="en-US" altLang="en-US" dirty="0">
                <a:solidFill>
                  <a:prstClr val="black"/>
                </a:solidFill>
                <a:latin typeface="+mj-lt"/>
              </a:rPr>
              <a:t>Based on James Reason’s work, we can think about safety culture as being made up of four key components.. which are interactive and dynamic</a:t>
            </a:r>
          </a:p>
          <a:p>
            <a:pPr marL="170867" indent="-170867" defTabSz="928606">
              <a:buFont typeface="Arial" panose="020B0604020202020204" pitchFamily="34" charset="0"/>
              <a:buChar char="•"/>
              <a:defRPr/>
            </a:pPr>
            <a:r>
              <a:rPr lang="en-US" altLang="en-US" b="1" dirty="0">
                <a:solidFill>
                  <a:prstClr val="black"/>
                </a:solidFill>
              </a:rPr>
              <a:t>A Just Culture is foundational component of a robust culture of safety. </a:t>
            </a:r>
            <a:r>
              <a:rPr lang="en-US" altLang="en-US" b="0" dirty="0">
                <a:solidFill>
                  <a:prstClr val="black"/>
                </a:solidFill>
              </a:rPr>
              <a:t>We’ll talk more in depth a little later about Just Culture. For now consider that just culture focuses is on system design and safe choices.  </a:t>
            </a:r>
          </a:p>
          <a:p>
            <a:pPr marL="195691" indent="-179999" defTabSz="928606">
              <a:buFont typeface="Arial" panose="020B0604020202020204" pitchFamily="34" charset="0"/>
              <a:buChar char="•"/>
              <a:defRPr/>
            </a:pPr>
            <a:r>
              <a:rPr lang="en-US" altLang="en-US" dirty="0">
                <a:solidFill>
                  <a:prstClr val="black"/>
                </a:solidFill>
              </a:rPr>
              <a:t>People then feel safe </a:t>
            </a:r>
            <a:r>
              <a:rPr lang="en-US" altLang="en-US" b="1" dirty="0">
                <a:solidFill>
                  <a:prstClr val="black"/>
                </a:solidFill>
              </a:rPr>
              <a:t>to report events </a:t>
            </a:r>
            <a:r>
              <a:rPr lang="en-US" altLang="en-US" dirty="0">
                <a:solidFill>
                  <a:prstClr val="black"/>
                </a:solidFill>
              </a:rPr>
              <a:t>– they know they will be treated in a just and fair manner and they understand how the information is used – </a:t>
            </a:r>
            <a:r>
              <a:rPr lang="en-US" altLang="en-US" b="1" dirty="0">
                <a:solidFill>
                  <a:prstClr val="black"/>
                </a:solidFill>
              </a:rPr>
              <a:t>that it will be used for learning and improvement</a:t>
            </a:r>
            <a:r>
              <a:rPr lang="en-US" altLang="en-US" dirty="0">
                <a:solidFill>
                  <a:prstClr val="black"/>
                </a:solidFill>
              </a:rPr>
              <a:t>– and </a:t>
            </a:r>
            <a:r>
              <a:rPr lang="en-US" altLang="en-US" b="1" dirty="0">
                <a:solidFill>
                  <a:prstClr val="black"/>
                </a:solidFill>
              </a:rPr>
              <a:t>they trust that system</a:t>
            </a:r>
            <a:r>
              <a:rPr lang="en-US" altLang="en-US" dirty="0">
                <a:solidFill>
                  <a:prstClr val="black"/>
                </a:solidFill>
              </a:rPr>
              <a:t>.</a:t>
            </a:r>
          </a:p>
          <a:p>
            <a:pPr marL="195691" indent="-179999" defTabSz="928606">
              <a:buFont typeface="Arial" panose="020B0604020202020204" pitchFamily="34" charset="0"/>
              <a:buChar char="•"/>
              <a:defRPr/>
            </a:pPr>
            <a:r>
              <a:rPr lang="en-US" altLang="en-US" b="1" dirty="0">
                <a:solidFill>
                  <a:prstClr val="black"/>
                </a:solidFill>
              </a:rPr>
              <a:t>Learning - </a:t>
            </a:r>
            <a:r>
              <a:rPr lang="en-US" altLang="en-US" dirty="0">
                <a:solidFill>
                  <a:prstClr val="black"/>
                </a:solidFill>
              </a:rPr>
              <a:t>information from reports is used as a window to understand risk in the system. Conducting Root Cause Analysis is one of the methods an organization uses to learn– </a:t>
            </a:r>
          </a:p>
          <a:p>
            <a:pPr marL="195691" indent="-179999" defTabSz="928606">
              <a:buFont typeface="Arial" panose="020B0604020202020204" pitchFamily="34" charset="0"/>
              <a:buChar char="•"/>
              <a:defRPr/>
            </a:pPr>
            <a:r>
              <a:rPr lang="en-US" altLang="en-US" b="1" dirty="0">
                <a:solidFill>
                  <a:prstClr val="black"/>
                </a:solidFill>
              </a:rPr>
              <a:t>Flexible behaviors make an organization adaptable and resilient </a:t>
            </a:r>
            <a:r>
              <a:rPr lang="en-US" altLang="en-US" dirty="0">
                <a:solidFill>
                  <a:prstClr val="black"/>
                </a:solidFill>
              </a:rPr>
              <a:t>– </a:t>
            </a:r>
            <a:r>
              <a:rPr lang="en-US" altLang="en-US" b="1" dirty="0"/>
              <a:t>the organization changes processes and systems to improve; - this includes RCA action plans</a:t>
            </a:r>
          </a:p>
          <a:p>
            <a:pPr eaLnBrk="1" hangingPunct="1">
              <a:spcBef>
                <a:spcPct val="0"/>
              </a:spcBef>
            </a:pPr>
            <a:endParaRPr lang="en-US" altLang="en-US" b="1" dirty="0">
              <a:solidFill>
                <a:prstClr val="black"/>
              </a:solidFill>
            </a:endParaRPr>
          </a:p>
          <a:p>
            <a:pPr eaLnBrk="1" hangingPunct="1">
              <a:spcBef>
                <a:spcPct val="0"/>
              </a:spcBef>
            </a:pPr>
            <a:r>
              <a:rPr lang="en-US" altLang="en-US" b="1" dirty="0">
                <a:solidFill>
                  <a:prstClr val="black"/>
                </a:solidFill>
              </a:rPr>
              <a:t>As these components of safety culture are strengthened, the organization moves toward a safe, informed, highly reliable organization.</a:t>
            </a:r>
            <a:r>
              <a:rPr lang="en-US" altLang="en-US" dirty="0">
                <a:solidFill>
                  <a:prstClr val="black"/>
                </a:solidFill>
              </a:rPr>
              <a:t> </a:t>
            </a:r>
            <a:r>
              <a:rPr lang="en-US" dirty="0"/>
              <a:t>An informed culture is needed to achieve high reliability. High reliability  organizations  are “mindful” ….they are….</a:t>
            </a:r>
          </a:p>
          <a:p>
            <a:pPr eaLnBrk="1" hangingPunct="1">
              <a:spcBef>
                <a:spcPct val="0"/>
              </a:spcBef>
              <a:buFontTx/>
              <a:buChar char="•"/>
            </a:pPr>
            <a:r>
              <a:rPr lang="en-US" dirty="0"/>
              <a:t>preoccupied with failure</a:t>
            </a:r>
          </a:p>
          <a:p>
            <a:pPr eaLnBrk="1" hangingPunct="1">
              <a:spcBef>
                <a:spcPct val="0"/>
              </a:spcBef>
              <a:buFontTx/>
              <a:buChar char="•"/>
            </a:pPr>
            <a:r>
              <a:rPr lang="en-US" dirty="0"/>
              <a:t>sensitive to how each team member affects a process</a:t>
            </a:r>
          </a:p>
          <a:p>
            <a:pPr eaLnBrk="1" hangingPunct="1">
              <a:spcBef>
                <a:spcPct val="0"/>
              </a:spcBef>
              <a:buFontTx/>
              <a:buChar char="•"/>
            </a:pPr>
            <a:r>
              <a:rPr lang="en-US" dirty="0"/>
              <a:t>allows those who are most knowledgeable about a process to make decisions, and</a:t>
            </a:r>
          </a:p>
          <a:p>
            <a:pPr eaLnBrk="1" hangingPunct="1">
              <a:spcBef>
                <a:spcPct val="0"/>
              </a:spcBef>
              <a:buFontTx/>
              <a:buChar char="•"/>
            </a:pPr>
            <a:r>
              <a:rPr lang="en-US" dirty="0"/>
              <a:t>resists the temptation to blame individuals for errors within complex processes</a:t>
            </a:r>
            <a:endParaRPr lang="en-US" altLang="en-US" dirty="0">
              <a:solidFill>
                <a:prstClr val="black"/>
              </a:solidFill>
            </a:endParaRPr>
          </a:p>
          <a:p>
            <a:pPr marL="189806" indent="-174114" defTabSz="928606">
              <a:buFont typeface="Arial" panose="020B0604020202020204" pitchFamily="34" charset="0"/>
              <a:buChar char="•"/>
              <a:defRPr/>
            </a:pPr>
            <a:endParaRPr lang="en-US" altLang="en-US" dirty="0">
              <a:solidFill>
                <a:prstClr val="black"/>
              </a:solidFill>
              <a:latin typeface="Arial" pitchFamily="34" charset="0"/>
            </a:endParaRPr>
          </a:p>
          <a:p>
            <a:pPr marL="479995" lvl="1" defTabSz="928606">
              <a:defRPr/>
            </a:pPr>
            <a:endParaRPr lang="en-US" altLang="en-US" dirty="0">
              <a:solidFill>
                <a:prstClr val="black"/>
              </a:solidFill>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A4D80C09-6707-4D25-8D17-3C178D54E78D}" type="slidenum">
              <a:rPr lang="en-US" smtClean="0"/>
              <a:t>23</a:t>
            </a:fld>
            <a:endParaRPr lang="en-US" dirty="0"/>
          </a:p>
        </p:txBody>
      </p:sp>
    </p:spTree>
    <p:extLst>
      <p:ext uri="{BB962C8B-B14F-4D97-AF65-F5344CB8AC3E}">
        <p14:creationId xmlns:p14="http://schemas.microsoft.com/office/powerpoint/2010/main" val="3313045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24</a:t>
            </a:fld>
            <a:endParaRPr lang="en-US" dirty="0"/>
          </a:p>
        </p:txBody>
      </p:sp>
    </p:spTree>
    <p:extLst>
      <p:ext uri="{BB962C8B-B14F-4D97-AF65-F5344CB8AC3E}">
        <p14:creationId xmlns:p14="http://schemas.microsoft.com/office/powerpoint/2010/main" val="388326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There is evidence which shows that HSOPS scores reflect patient safety and patient  experience.</a:t>
            </a:r>
          </a:p>
          <a:p>
            <a:endParaRPr lang="en-US" dirty="0"/>
          </a:p>
          <a:p>
            <a:r>
              <a:rPr lang="en-US" dirty="0"/>
              <a:t>On the left is a graph of the incidence of patient harm events and HSOPS composite scores.  You can see as the composite score for HSOPS goes up, the # of adverse events goes down.  This work was published in 2010 by </a:t>
            </a:r>
            <a:r>
              <a:rPr lang="sv-SE" dirty="0"/>
              <a:t>Mardon RE, Khanna K, Sorra J, </a:t>
            </a:r>
            <a:r>
              <a:rPr lang="en-US" dirty="0"/>
              <a:t>Dyer N, Famolaro T. Exploring relationships between hospital patient safety culture and adverse events. </a:t>
            </a:r>
            <a:r>
              <a:rPr lang="fr-FR" dirty="0"/>
              <a:t>J Patient Saf 2010;6: 226-232</a:t>
            </a:r>
          </a:p>
          <a:p>
            <a:endParaRPr lang="fr-FR" dirty="0"/>
          </a:p>
          <a:p>
            <a:r>
              <a:rPr lang="fr-FR" dirty="0"/>
              <a:t>J</a:t>
            </a:r>
            <a:r>
              <a:rPr lang="en-US" dirty="0"/>
              <a:t>oint Commission’s Sentinel Event data base also shows a greater number of adverse events in organizations with weak safety culture. Joint Commission reference available at: https://www.jointcommission.org/sea_issue_57/</a:t>
            </a:r>
          </a:p>
          <a:p>
            <a:endParaRPr lang="en-US" dirty="0"/>
          </a:p>
          <a:p>
            <a:r>
              <a:rPr lang="en-US" dirty="0"/>
              <a:t>On the right is a graph that plots the relationship between patient safety culture composite scores and patients’ assessment of hospital care. This work was published in 2012 by Sorra J, Khanna K, Dyer N, Mardon R, Famolaro T. Exploring relationships between patient safety culture and patients’ assessments of hospital care. </a:t>
            </a:r>
            <a:r>
              <a:rPr lang="fr-FR" dirty="0"/>
              <a:t>J Patient Saf 2012;8: 131-139.  </a:t>
            </a:r>
          </a:p>
          <a:p>
            <a:endParaRPr lang="fr-FR" dirty="0"/>
          </a:p>
          <a:p>
            <a:r>
              <a:rPr lang="fr-FR" dirty="0"/>
              <a:t>You can see the higher the culture of safety composite scores, the higher the patients’ ratings of the hospital on CAPHS.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25</a:t>
            </a:fld>
            <a:endParaRPr lang="en-US" dirty="0"/>
          </a:p>
        </p:txBody>
      </p:sp>
    </p:spTree>
    <p:extLst>
      <p:ext uri="{BB962C8B-B14F-4D97-AF65-F5344CB8AC3E}">
        <p14:creationId xmlns:p14="http://schemas.microsoft.com/office/powerpoint/2010/main" val="2712612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The HSOPS was developed by AHRQ to provide healthcare organizations with a valid tool to measure safety culture. AHRQ supports a national comparative database of HSOPS results that allows benchmarking of results by hospital size, type of unit and profession. </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26</a:t>
            </a:fld>
            <a:endParaRPr lang="en-US" dirty="0"/>
          </a:p>
        </p:txBody>
      </p:sp>
    </p:spTree>
    <p:extLst>
      <p:ext uri="{BB962C8B-B14F-4D97-AF65-F5344CB8AC3E}">
        <p14:creationId xmlns:p14="http://schemas.microsoft.com/office/powerpoint/2010/main" val="994620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27</a:t>
            </a:fld>
            <a:endParaRPr lang="en-US" dirty="0"/>
          </a:p>
        </p:txBody>
      </p:sp>
    </p:spTree>
    <p:extLst>
      <p:ext uri="{BB962C8B-B14F-4D97-AF65-F5344CB8AC3E}">
        <p14:creationId xmlns:p14="http://schemas.microsoft.com/office/powerpoint/2010/main" val="2220088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28</a:t>
            </a:fld>
            <a:endParaRPr lang="en-US" dirty="0"/>
          </a:p>
        </p:txBody>
      </p:sp>
    </p:spTree>
    <p:extLst>
      <p:ext uri="{BB962C8B-B14F-4D97-AF65-F5344CB8AC3E}">
        <p14:creationId xmlns:p14="http://schemas.microsoft.com/office/powerpoint/2010/main" val="2077519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29</a:t>
            </a:fld>
            <a:endParaRPr lang="en-US" dirty="0"/>
          </a:p>
        </p:txBody>
      </p:sp>
    </p:spTree>
    <p:extLst>
      <p:ext uri="{BB962C8B-B14F-4D97-AF65-F5344CB8AC3E}">
        <p14:creationId xmlns:p14="http://schemas.microsoft.com/office/powerpoint/2010/main" val="356402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Brought the public’s attention to the problem of preventable medical error in the U.S. healthcare system</a:t>
            </a:r>
          </a:p>
          <a:p>
            <a:endParaRPr lang="en-US" dirty="0"/>
          </a:p>
          <a:p>
            <a:pPr defTabSz="911291">
              <a:defRPr/>
            </a:pPr>
            <a:r>
              <a:rPr lang="en-US" dirty="0">
                <a:solidFill>
                  <a:prstClr val="black"/>
                </a:solidFill>
              </a:rPr>
              <a:t>The key areas of the strategy relate </a:t>
            </a:r>
            <a:r>
              <a:rPr lang="en-US" b="1" dirty="0">
                <a:solidFill>
                  <a:prstClr val="black"/>
                </a:solidFill>
              </a:rPr>
              <a:t>to </a:t>
            </a:r>
          </a:p>
          <a:p>
            <a:pPr marL="176063" indent="-176063" defTabSz="911291">
              <a:buFont typeface="Arial" panose="020B0604020202020204" pitchFamily="34" charset="0"/>
              <a:buChar char="•"/>
              <a:defRPr/>
            </a:pPr>
            <a:r>
              <a:rPr lang="en-US" b="1" dirty="0">
                <a:solidFill>
                  <a:prstClr val="black"/>
                </a:solidFill>
              </a:rPr>
              <a:t>improving knowledge </a:t>
            </a:r>
            <a:r>
              <a:rPr lang="en-US" dirty="0">
                <a:solidFill>
                  <a:prstClr val="black"/>
                </a:solidFill>
              </a:rPr>
              <a:t>about patient safety, (including establishing a national center for pt safety within AHRQ)</a:t>
            </a:r>
          </a:p>
          <a:p>
            <a:pPr marL="176063" indent="-176063" defTabSz="911291">
              <a:buFont typeface="Arial" panose="020B0604020202020204" pitchFamily="34" charset="0"/>
              <a:buChar char="•"/>
              <a:defRPr/>
            </a:pPr>
            <a:r>
              <a:rPr lang="en-US" dirty="0">
                <a:solidFill>
                  <a:prstClr val="black"/>
                </a:solidFill>
              </a:rPr>
              <a:t>establishing </a:t>
            </a:r>
            <a:r>
              <a:rPr lang="en-US" b="1" dirty="0">
                <a:solidFill>
                  <a:prstClr val="black"/>
                </a:solidFill>
              </a:rPr>
              <a:t>voluntary provider reporting</a:t>
            </a:r>
            <a:r>
              <a:rPr lang="en-US" dirty="0">
                <a:solidFill>
                  <a:prstClr val="black"/>
                </a:solidFill>
              </a:rPr>
              <a:t>, (called for laws to protect confidentiality of reporting)</a:t>
            </a:r>
          </a:p>
          <a:p>
            <a:pPr marL="176063" indent="-176063" defTabSz="911291">
              <a:buFont typeface="Arial" panose="020B0604020202020204" pitchFamily="34" charset="0"/>
              <a:buChar char="•"/>
              <a:defRPr/>
            </a:pPr>
            <a:r>
              <a:rPr lang="en-US" b="1" dirty="0">
                <a:solidFill>
                  <a:prstClr val="black"/>
                </a:solidFill>
              </a:rPr>
              <a:t>raising the bar for what we expect, </a:t>
            </a:r>
            <a:r>
              <a:rPr lang="en-US" dirty="0">
                <a:solidFill>
                  <a:prstClr val="black"/>
                </a:solidFill>
              </a:rPr>
              <a:t>and (and professional societies should be leaders in encouraging and demanding improvements in patient safety)</a:t>
            </a:r>
          </a:p>
          <a:p>
            <a:pPr marL="176063" indent="-176063" defTabSz="911291">
              <a:buFont typeface="Arial" panose="020B0604020202020204" pitchFamily="34" charset="0"/>
              <a:buChar char="•"/>
              <a:defRPr/>
            </a:pPr>
            <a:r>
              <a:rPr lang="en-US" dirty="0">
                <a:solidFill>
                  <a:prstClr val="black"/>
                </a:solidFill>
              </a:rPr>
              <a:t>improving the </a:t>
            </a:r>
            <a:r>
              <a:rPr lang="en-US" b="1" dirty="0">
                <a:solidFill>
                  <a:prstClr val="black"/>
                </a:solidFill>
              </a:rPr>
              <a:t>safety of health care delivery at the front lines</a:t>
            </a:r>
            <a:r>
              <a:rPr lang="en-US" dirty="0">
                <a:solidFill>
                  <a:prstClr val="black"/>
                </a:solidFill>
              </a:rPr>
              <a:t>.  (through development of culture of safety, focus on reliability and systems improvement.)</a:t>
            </a:r>
          </a:p>
          <a:p>
            <a:endParaRPr 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a:t>
            </a:fld>
            <a:endParaRPr lang="en-US" dirty="0"/>
          </a:p>
        </p:txBody>
      </p:sp>
    </p:spTree>
    <p:extLst>
      <p:ext uri="{BB962C8B-B14F-4D97-AF65-F5344CB8AC3E}">
        <p14:creationId xmlns:p14="http://schemas.microsoft.com/office/powerpoint/2010/main" val="3148925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30</a:t>
            </a:fld>
            <a:endParaRPr lang="en-US" dirty="0"/>
          </a:p>
        </p:txBody>
      </p:sp>
    </p:spTree>
    <p:extLst>
      <p:ext uri="{BB962C8B-B14F-4D97-AF65-F5344CB8AC3E}">
        <p14:creationId xmlns:p14="http://schemas.microsoft.com/office/powerpoint/2010/main" val="1912317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31</a:t>
            </a:fld>
            <a:endParaRPr lang="en-US" dirty="0"/>
          </a:p>
        </p:txBody>
      </p:sp>
    </p:spTree>
    <p:extLst>
      <p:ext uri="{BB962C8B-B14F-4D97-AF65-F5344CB8AC3E}">
        <p14:creationId xmlns:p14="http://schemas.microsoft.com/office/powerpoint/2010/main" val="2809509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Here are 4 key interventions which support/forward a culture of safety</a:t>
            </a:r>
          </a:p>
        </p:txBody>
      </p:sp>
      <p:sp>
        <p:nvSpPr>
          <p:cNvPr id="4" name="Slide Number Placeholder 3"/>
          <p:cNvSpPr>
            <a:spLocks noGrp="1"/>
          </p:cNvSpPr>
          <p:nvPr>
            <p:ph type="sldNum" sz="quarter" idx="5"/>
          </p:nvPr>
        </p:nvSpPr>
        <p:spPr/>
        <p:txBody>
          <a:bodyPr/>
          <a:lstStyle/>
          <a:p>
            <a:fld id="{70F24ECD-B79B-484B-960F-2035E4846501}" type="slidenum">
              <a:rPr lang="en-US" smtClean="0"/>
              <a:t>32</a:t>
            </a:fld>
            <a:endParaRPr lang="en-US" dirty="0"/>
          </a:p>
        </p:txBody>
      </p:sp>
    </p:spTree>
    <p:extLst>
      <p:ext uri="{BB962C8B-B14F-4D97-AF65-F5344CB8AC3E}">
        <p14:creationId xmlns:p14="http://schemas.microsoft.com/office/powerpoint/2010/main" val="2409021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Emily</a:t>
            </a:r>
          </a:p>
          <a:p>
            <a:r>
              <a:rPr lang="en-US" altLang="en-US" dirty="0"/>
              <a:t>When</a:t>
            </a:r>
            <a:r>
              <a:rPr lang="en-US" altLang="en-US" baseline="0" dirty="0"/>
              <a:t> we talk about just culture we are really talking about a system of workplace justice.  One that is transparent, consistent, and fair. </a:t>
            </a:r>
          </a:p>
          <a:p>
            <a:endParaRPr lang="en-US" altLang="en-US" dirty="0"/>
          </a:p>
          <a:p>
            <a:r>
              <a:rPr lang="en-US" altLang="en-US" baseline="0" dirty="0"/>
              <a:t>It holds the organization (leaders) accountable for the systems it puts into place and the employees for making safe choices within those systems. </a:t>
            </a:r>
          </a:p>
          <a:p>
            <a:endParaRPr lang="en-US" altLang="en-US" dirty="0"/>
          </a:p>
          <a:p>
            <a:r>
              <a:rPr lang="en-US" altLang="en-US" baseline="0" dirty="0"/>
              <a:t>The management of the behaviors within the system must be consistent and objective (as possible).  </a:t>
            </a:r>
          </a:p>
          <a:p>
            <a:endParaRPr lang="en-US" altLang="en-US" dirty="0"/>
          </a:p>
          <a:p>
            <a:r>
              <a:rPr lang="en-US" altLang="en-US" baseline="0" dirty="0"/>
              <a:t>It uses tools, such as the just culture algorithm and structured methods of event investigation to support the consistent approach across the organization. </a:t>
            </a:r>
            <a:endParaRPr lang="en-US" alt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33</a:t>
            </a:fld>
            <a:endParaRPr lang="en-US" dirty="0"/>
          </a:p>
        </p:txBody>
      </p:sp>
    </p:spTree>
    <p:extLst>
      <p:ext uri="{BB962C8B-B14F-4D97-AF65-F5344CB8AC3E}">
        <p14:creationId xmlns:p14="http://schemas.microsoft.com/office/powerpoint/2010/main" val="1697944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Emily</a:t>
            </a:r>
          </a:p>
          <a:p>
            <a:r>
              <a:rPr lang="en-US" sz="1100" dirty="0"/>
              <a:t>3 studies which looked at Event Reporting to see its possible impact on a culture of patient safety.   </a:t>
            </a:r>
          </a:p>
          <a:p>
            <a:pPr marL="171450" indent="-171450">
              <a:buFont typeface="Arial" panose="020B0604020202020204" pitchFamily="34" charset="0"/>
              <a:buChar char="•"/>
            </a:pPr>
            <a:r>
              <a:rPr lang="en-US" sz="1100" dirty="0"/>
              <a:t>The upper left quote is from a 2018 study by Campione and Famolare where their goal was to gain knowledge about best practices to improve hospital-wide patient safety culture. They used HSOP’s results to find and then interview the 6 top performing hospitals so to identify common themes and best practices used by them. </a:t>
            </a:r>
          </a:p>
          <a:p>
            <a:pPr lvl="1"/>
            <a:r>
              <a:rPr lang="en-US" sz="1100" dirty="0"/>
              <a:t>      For culture improvement they found 3 common actions:</a:t>
            </a:r>
          </a:p>
          <a:p>
            <a:pPr lvl="1"/>
            <a:r>
              <a:rPr lang="en-US" sz="1100" dirty="0"/>
              <a:t>      - Goal setting and strong action planning for quality improvement</a:t>
            </a:r>
          </a:p>
          <a:p>
            <a:pPr lvl="1"/>
            <a:r>
              <a:rPr lang="en-US" sz="1100" dirty="0"/>
              <a:t>      - Implementation of well-known patient safety initiatives and programs</a:t>
            </a:r>
          </a:p>
          <a:p>
            <a:pPr lvl="1"/>
            <a:r>
              <a:rPr lang="en-US" sz="1100" dirty="0"/>
              <a:t>      - Rigorous survey administration methods</a:t>
            </a:r>
          </a:p>
          <a:p>
            <a:r>
              <a:rPr lang="en-US" sz="1100" dirty="0"/>
              <a:t>        Common Best Practices included:</a:t>
            </a:r>
          </a:p>
          <a:p>
            <a:pPr lvl="1"/>
            <a:r>
              <a:rPr lang="en-US" sz="1100" dirty="0"/>
              <a:t>      - Implementation of routine culture measurement with a wide dissemination of</a:t>
            </a:r>
          </a:p>
          <a:p>
            <a:pPr lvl="1"/>
            <a:r>
              <a:rPr lang="en-US" sz="1100" dirty="0"/>
              <a:t> results</a:t>
            </a:r>
          </a:p>
          <a:p>
            <a:pPr lvl="1"/>
            <a:r>
              <a:rPr lang="en-US" sz="1100" dirty="0"/>
              <a:t>      - Strong action planning for improvement that includes leadership support and involvement from all staff levels</a:t>
            </a:r>
          </a:p>
          <a:p>
            <a:r>
              <a:rPr lang="en-US" sz="1100" dirty="0"/>
              <a:t>      - Multifaceted patient safety programs and education </a:t>
            </a:r>
          </a:p>
          <a:p>
            <a:pPr marL="171450" indent="-171450">
              <a:buFont typeface="Arial" panose="020B0604020202020204" pitchFamily="34" charset="0"/>
              <a:buChar char="•"/>
            </a:pPr>
            <a:r>
              <a:rPr lang="en-US" sz="1100" dirty="0"/>
              <a:t>Singer’s study was done at an East coast-based VAMC, which are typically more hierarchical, and was piloting a program to engage senior leaders with the work-systems challenges faced by frontline workers and ensuring follow-up and accountability for systemic change.</a:t>
            </a:r>
          </a:p>
          <a:p>
            <a:pPr marL="171450" indent="-171450">
              <a:buFont typeface="Arial" panose="020B0604020202020204" pitchFamily="34" charset="0"/>
              <a:buChar char="•"/>
            </a:pPr>
            <a:r>
              <a:rPr lang="en-US" sz="1100" dirty="0"/>
              <a:t>Lucian Leape wrote a Health Policy Report for the New England Journal of Medicine in 2002 which focused on the inadequacy of the then current error reporting requirements/systems and advocating for a National Voluntary Reporting system. In that piece he noted these characteristics of a successful reporting system.     </a:t>
            </a:r>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34</a:t>
            </a:fld>
            <a:endParaRPr lang="en-US" dirty="0"/>
          </a:p>
        </p:txBody>
      </p:sp>
    </p:spTree>
    <p:extLst>
      <p:ext uri="{BB962C8B-B14F-4D97-AF65-F5344CB8AC3E}">
        <p14:creationId xmlns:p14="http://schemas.microsoft.com/office/powerpoint/2010/main" val="2260669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“Ultimately, the willingness of workers to report depends on their belief that the organization will analyze reported information and then implement appropriate change—organizational practices support a learning culture.” </a:t>
            </a:r>
            <a:r>
              <a:rPr lang="en-US" sz="900" dirty="0"/>
              <a:t>(Reason, 1997)</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35</a:t>
            </a:fld>
            <a:endParaRPr lang="en-US" dirty="0"/>
          </a:p>
        </p:txBody>
      </p:sp>
    </p:spTree>
    <p:extLst>
      <p:ext uri="{BB962C8B-B14F-4D97-AF65-F5344CB8AC3E}">
        <p14:creationId xmlns:p14="http://schemas.microsoft.com/office/powerpoint/2010/main" val="2154356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Learning from the frontline is the foundation of patient safety culture.  Open communication between frontline and leadership.</a:t>
            </a:r>
          </a:p>
          <a:p>
            <a:r>
              <a:rPr lang="en-US" dirty="0"/>
              <a:t>Add</a:t>
            </a:r>
            <a:r>
              <a:rPr lang="en-US" baseline="0" dirty="0"/>
              <a:t> Deming philosophy – those who are doing the work know best how the work is done.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36</a:t>
            </a:fld>
            <a:endParaRPr lang="en-US" dirty="0"/>
          </a:p>
        </p:txBody>
      </p:sp>
    </p:spTree>
    <p:extLst>
      <p:ext uri="{BB962C8B-B14F-4D97-AF65-F5344CB8AC3E}">
        <p14:creationId xmlns:p14="http://schemas.microsoft.com/office/powerpoint/2010/main" val="2405016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Emily</a:t>
            </a:r>
          </a:p>
          <a:p>
            <a:pPr eaLnBrk="1" hangingPunct="1">
              <a:spcBef>
                <a:spcPct val="0"/>
              </a:spcBef>
            </a:pPr>
            <a:r>
              <a:rPr lang="en-US" altLang="en-US" dirty="0">
                <a:latin typeface="Arial" charset="0"/>
              </a:rPr>
              <a:t>TeamSTEPPS is designed to optimize team performance across the healthcare delivery system by focusing on specific skills supporting team performance that empowers ‘experts on the spot’ to ensure all have a shared mental model.   </a:t>
            </a:r>
          </a:p>
          <a:p>
            <a:pPr eaLnBrk="1" hangingPunct="1">
              <a:spcBef>
                <a:spcPct val="0"/>
              </a:spcBef>
            </a:pPr>
            <a:r>
              <a:rPr lang="en-US" altLang="en-US" dirty="0">
                <a:latin typeface="Arial" charset="0"/>
              </a:rPr>
              <a:t>Provides healthcare teams the capacity for resilience to adapt to ever-changing environments</a:t>
            </a:r>
            <a:r>
              <a:rPr lang="en-US" altLang="en-US" baseline="0" dirty="0">
                <a:latin typeface="Arial" charset="0"/>
              </a:rPr>
              <a:t> and needs – deference to expertise, regardless of title.</a:t>
            </a:r>
            <a:endParaRPr lang="en-US" altLang="en-US"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37</a:t>
            </a:fld>
            <a:endParaRPr lang="en-US" dirty="0"/>
          </a:p>
        </p:txBody>
      </p:sp>
    </p:spTree>
    <p:extLst>
      <p:ext uri="{BB962C8B-B14F-4D97-AF65-F5344CB8AC3E}">
        <p14:creationId xmlns:p14="http://schemas.microsoft.com/office/powerpoint/2010/main" val="1704710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54113" y="693738"/>
            <a:ext cx="4635500"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xfrm>
            <a:off x="693314" y="4402793"/>
            <a:ext cx="5555928" cy="4174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rPr>
              <a:t>Emily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39</a:t>
            </a:fld>
            <a:endParaRPr lang="en-US" dirty="0"/>
          </a:p>
        </p:txBody>
      </p:sp>
    </p:spTree>
    <p:extLst>
      <p:ext uri="{BB962C8B-B14F-4D97-AF65-F5344CB8AC3E}">
        <p14:creationId xmlns:p14="http://schemas.microsoft.com/office/powerpoint/2010/main" val="97847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4</a:t>
            </a:fld>
            <a:endParaRPr lang="en-US" dirty="0"/>
          </a:p>
        </p:txBody>
      </p:sp>
    </p:spTree>
    <p:extLst>
      <p:ext uri="{BB962C8B-B14F-4D97-AF65-F5344CB8AC3E}">
        <p14:creationId xmlns:p14="http://schemas.microsoft.com/office/powerpoint/2010/main" val="2165916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Emily</a:t>
            </a:r>
          </a:p>
          <a:p>
            <a:pPr>
              <a:defRPr/>
            </a:pPr>
            <a:r>
              <a:rPr lang="en-US" dirty="0"/>
              <a:t>Finally, remember we can often identify whether an item within a dimension is asking about a belief/value or a behavior/practice. We want to look for gaps between beliefs and behaviors within dimensions. We will identify evidence-based practices that can bridge those gaps and “engineer a culture of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40</a:t>
            </a:fld>
            <a:endParaRPr lang="en-US" dirty="0"/>
          </a:p>
        </p:txBody>
      </p:sp>
    </p:spTree>
    <p:extLst>
      <p:ext uri="{BB962C8B-B14F-4D97-AF65-F5344CB8AC3E}">
        <p14:creationId xmlns:p14="http://schemas.microsoft.com/office/powerpoint/2010/main" val="3880996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41</a:t>
            </a:fld>
            <a:endParaRPr lang="en-US" dirty="0"/>
          </a:p>
        </p:txBody>
      </p:sp>
    </p:spTree>
    <p:extLst>
      <p:ext uri="{BB962C8B-B14F-4D97-AF65-F5344CB8AC3E}">
        <p14:creationId xmlns:p14="http://schemas.microsoft.com/office/powerpoint/2010/main" val="3061773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defTabSz="911291">
              <a:defRPr/>
            </a:pPr>
            <a:r>
              <a:rPr lang="en-US" dirty="0"/>
              <a:t>Carla</a:t>
            </a:r>
          </a:p>
          <a:p>
            <a:pPr defTabSz="911291">
              <a:defRPr/>
            </a:pPr>
            <a:r>
              <a:rPr lang="en-US" dirty="0"/>
              <a:t>Commercial aviation, nuclear power and military aircraft carriers are examples of HROs</a:t>
            </a:r>
          </a:p>
          <a:p>
            <a:endParaRPr lang="en-US" dirty="0"/>
          </a:p>
          <a:p>
            <a:r>
              <a:rPr lang="en-US" dirty="0"/>
              <a:t>A classic example is that of the military aircraft carrier: despite significant production pressures (aircrafts take off and land every 48–60 seconds), constantly changing conditions, and hierarchical organizational structure, all personnel consistently prioritize safety and have both the authority and the responsibility to make real-time operational adjustments to </a:t>
            </a:r>
            <a:r>
              <a:rPr lang="en-US" dirty="0">
                <a:hlinkClick r:id="rId3"/>
              </a:rPr>
              <a:t>maintain safe operations</a:t>
            </a:r>
            <a:r>
              <a:rPr lang="en-US" dirty="0"/>
              <a:t> as the top priority  https://psnet.ahrq.gov/primers/primer/31/high-reliability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42</a:t>
            </a:fld>
            <a:endParaRPr lang="en-US" dirty="0"/>
          </a:p>
        </p:txBody>
      </p:sp>
    </p:spTree>
    <p:extLst>
      <p:ext uri="{BB962C8B-B14F-4D97-AF65-F5344CB8AC3E}">
        <p14:creationId xmlns:p14="http://schemas.microsoft.com/office/powerpoint/2010/main" val="3990085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43</a:t>
            </a:fld>
            <a:endParaRPr lang="en-US" dirty="0"/>
          </a:p>
        </p:txBody>
      </p:sp>
    </p:spTree>
    <p:extLst>
      <p:ext uri="{BB962C8B-B14F-4D97-AF65-F5344CB8AC3E}">
        <p14:creationId xmlns:p14="http://schemas.microsoft.com/office/powerpoint/2010/main" val="2251532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a:defRPr/>
            </a:pPr>
            <a:r>
              <a:rPr lang="en-US" dirty="0"/>
              <a:t>How does this fit into what we’ve learning about a just culture and reporting</a:t>
            </a:r>
            <a:r>
              <a:rPr lang="en-US" baseline="0" dirty="0"/>
              <a:t> culture?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44</a:t>
            </a:fld>
            <a:endParaRPr lang="en-US" dirty="0"/>
          </a:p>
        </p:txBody>
      </p:sp>
    </p:spTree>
    <p:extLst>
      <p:ext uri="{BB962C8B-B14F-4D97-AF65-F5344CB8AC3E}">
        <p14:creationId xmlns:p14="http://schemas.microsoft.com/office/powerpoint/2010/main" val="74387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this fit into a learning culture? How does it fit into a just culture? How abut a flexible/team culture? </a:t>
            </a:r>
          </a:p>
        </p:txBody>
      </p:sp>
      <p:sp>
        <p:nvSpPr>
          <p:cNvPr id="4" name="Slide Number Placeholder 3"/>
          <p:cNvSpPr>
            <a:spLocks noGrp="1"/>
          </p:cNvSpPr>
          <p:nvPr>
            <p:ph type="sldNum" sz="quarter" idx="5"/>
          </p:nvPr>
        </p:nvSpPr>
        <p:spPr/>
        <p:txBody>
          <a:bodyPr/>
          <a:lstStyle/>
          <a:p>
            <a:fld id="{70F24ECD-B79B-484B-960F-2035E4846501}" type="slidenum">
              <a:rPr lang="en-US" smtClean="0"/>
              <a:t>45</a:t>
            </a:fld>
            <a:endParaRPr lang="en-US" dirty="0"/>
          </a:p>
        </p:txBody>
      </p:sp>
    </p:spTree>
    <p:extLst>
      <p:ext uri="{BB962C8B-B14F-4D97-AF65-F5344CB8AC3E}">
        <p14:creationId xmlns:p14="http://schemas.microsoft.com/office/powerpoint/2010/main" val="511157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a:defRPr/>
            </a:pPr>
            <a:r>
              <a:rPr lang="en-US" dirty="0"/>
              <a:t> How does this fit into a flexible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46</a:t>
            </a:fld>
            <a:endParaRPr lang="en-US" dirty="0"/>
          </a:p>
        </p:txBody>
      </p:sp>
    </p:spTree>
    <p:extLst>
      <p:ext uri="{BB962C8B-B14F-4D97-AF65-F5344CB8AC3E}">
        <p14:creationId xmlns:p14="http://schemas.microsoft.com/office/powerpoint/2010/main" val="2204326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a:defRPr/>
            </a:pPr>
            <a:r>
              <a:rPr lang="en-US" dirty="0"/>
              <a:t>How does this fit into a flexible culture?  A just culture?</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47</a:t>
            </a:fld>
            <a:endParaRPr lang="en-US" dirty="0"/>
          </a:p>
        </p:txBody>
      </p:sp>
    </p:spTree>
    <p:extLst>
      <p:ext uri="{BB962C8B-B14F-4D97-AF65-F5344CB8AC3E}">
        <p14:creationId xmlns:p14="http://schemas.microsoft.com/office/powerpoint/2010/main" val="2264816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a:defRPr/>
            </a:pPr>
            <a:r>
              <a:rPr lang="en-US" dirty="0"/>
              <a:t>How does this fit into flexible</a:t>
            </a:r>
            <a:r>
              <a:rPr lang="en-US" baseline="0" dirty="0"/>
              <a:t> culture?  Learning culture? </a:t>
            </a:r>
            <a:endParaRPr lang="en-US" dirty="0"/>
          </a:p>
          <a:p>
            <a:pPr>
              <a:defRPr/>
            </a:pP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48</a:t>
            </a:fld>
            <a:endParaRPr lang="en-US" dirty="0"/>
          </a:p>
        </p:txBody>
      </p:sp>
    </p:spTree>
    <p:extLst>
      <p:ext uri="{BB962C8B-B14F-4D97-AF65-F5344CB8AC3E}">
        <p14:creationId xmlns:p14="http://schemas.microsoft.com/office/powerpoint/2010/main" val="2764298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baseline="0" dirty="0"/>
              <a:t>Carla </a:t>
            </a:r>
          </a:p>
          <a:p>
            <a:pPr>
              <a:defRPr/>
            </a:pPr>
            <a:r>
              <a:rPr lang="en-US" dirty="0"/>
              <a:t>Looks simple, but we know that it isn’t.  It starts with leadership commitment (or at the very least, support)!</a:t>
            </a:r>
            <a:r>
              <a:rPr lang="en-US" baseline="0" dirty="0"/>
              <a:t>  It is like any other performance improvement project in this way – measure, assess, action planning - continuous improvement.  PDCA applied to patient safety.</a:t>
            </a:r>
            <a:endParaRPr lang="en-US" dirty="0"/>
          </a:p>
          <a:p>
            <a:pPr>
              <a:defRPr/>
            </a:pPr>
            <a:endParaRPr lang="en-US" dirty="0"/>
          </a:p>
          <a:p>
            <a:pPr>
              <a:defRPr/>
            </a:pP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49</a:t>
            </a:fld>
            <a:endParaRPr lang="en-US" dirty="0"/>
          </a:p>
        </p:txBody>
      </p:sp>
    </p:spTree>
    <p:extLst>
      <p:ext uri="{BB962C8B-B14F-4D97-AF65-F5344CB8AC3E}">
        <p14:creationId xmlns:p14="http://schemas.microsoft.com/office/powerpoint/2010/main" val="60599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To be listed with AHRQ,</a:t>
            </a:r>
            <a:r>
              <a:rPr lang="en-US" baseline="0" dirty="0"/>
              <a:t> a PSO must meet certification for listing requirements initially and every three years.  </a:t>
            </a:r>
            <a:r>
              <a:rPr lang="en-US" dirty="0"/>
              <a:t>Excellent</a:t>
            </a:r>
            <a:r>
              <a:rPr lang="en-US" baseline="0" dirty="0"/>
              <a:t> information about the AHRQ’s PSO program is freely available on their website, including a list of PSOs across the US which meet the listing requirements of AHRQ.  There are currently 103 listed PSOs.</a:t>
            </a:r>
          </a:p>
          <a:p>
            <a:endParaRPr lang="en-US" dirty="0"/>
          </a:p>
        </p:txBody>
      </p:sp>
      <p:sp>
        <p:nvSpPr>
          <p:cNvPr id="4" name="Slide Number Placeholder 3"/>
          <p:cNvSpPr>
            <a:spLocks noGrp="1"/>
          </p:cNvSpPr>
          <p:nvPr>
            <p:ph type="sldNum" sz="quarter" idx="10"/>
          </p:nvPr>
        </p:nvSpPr>
        <p:spPr/>
        <p:txBody>
          <a:bodyPr/>
          <a:lstStyle/>
          <a:p>
            <a:fld id="{F3AEA00C-7A08-4948-92E2-64245DBE0B35}" type="slidenum">
              <a:rPr lang="en-US" smtClean="0"/>
              <a:t>5</a:t>
            </a:fld>
            <a:endParaRPr lang="en-US" dirty="0"/>
          </a:p>
        </p:txBody>
      </p:sp>
    </p:spTree>
    <p:extLst>
      <p:ext uri="{BB962C8B-B14F-4D97-AF65-F5344CB8AC3E}">
        <p14:creationId xmlns:p14="http://schemas.microsoft.com/office/powerpoint/2010/main" val="3074867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2688" y="4378136"/>
            <a:ext cx="5608320" cy="4183380"/>
          </a:xfrm>
        </p:spPr>
        <p:txBody>
          <a:bodyPr/>
          <a:lstStyle/>
          <a:p>
            <a:pPr>
              <a:defRPr/>
            </a:pPr>
            <a:r>
              <a:rPr lang="en-US" baseline="0" dirty="0"/>
              <a:t>Carla </a:t>
            </a: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50</a:t>
            </a:fld>
            <a:endParaRPr lang="en-US" dirty="0"/>
          </a:p>
        </p:txBody>
      </p:sp>
    </p:spTree>
    <p:extLst>
      <p:ext uri="{BB962C8B-B14F-4D97-AF65-F5344CB8AC3E}">
        <p14:creationId xmlns:p14="http://schemas.microsoft.com/office/powerpoint/2010/main" val="613185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854075"/>
            <a:ext cx="4646613" cy="3486150"/>
          </a:xfrm>
        </p:spPr>
      </p:sp>
      <p:sp>
        <p:nvSpPr>
          <p:cNvPr id="3" name="Notes Placeholder 2"/>
          <p:cNvSpPr>
            <a:spLocks noGrp="1"/>
          </p:cNvSpPr>
          <p:nvPr>
            <p:ph type="body" idx="1"/>
          </p:nvPr>
        </p:nvSpPr>
        <p:spPr>
          <a:xfrm>
            <a:off x="990600" y="4878997"/>
            <a:ext cx="5608320" cy="4183380"/>
          </a:xfrm>
        </p:spPr>
        <p:txBody>
          <a:bodyPr/>
          <a:lstStyle/>
          <a:p>
            <a:pPr>
              <a:defRPr/>
            </a:pPr>
            <a:r>
              <a:rPr lang="en-US" dirty="0"/>
              <a:t>Carla</a:t>
            </a:r>
          </a:p>
          <a:p>
            <a:pPr>
              <a:defRPr/>
            </a:pPr>
            <a:endParaRPr lang="en-US" dirty="0"/>
          </a:p>
          <a:p>
            <a:pPr>
              <a:defRPr/>
            </a:pPr>
            <a:r>
              <a:rPr lang="en-US" dirty="0"/>
              <a:t>We are fallible human beings which we means we will make mistakes; we don’t have the intention to cause harm and yet we experience mental slips, lapses and mistakes.  Attempts to keep human errors from happening should be built into systems to guard against human errors.   </a:t>
            </a:r>
          </a:p>
          <a:p>
            <a:pPr>
              <a:defRPr/>
            </a:pPr>
            <a:endParaRPr lang="en-US" dirty="0"/>
          </a:p>
          <a:p>
            <a:pPr>
              <a:defRPr/>
            </a:pPr>
            <a:r>
              <a:rPr lang="en-US" dirty="0"/>
              <a:t>This slide depict common human errors and how systems have been built to mistake proof them:  </a:t>
            </a:r>
          </a:p>
          <a:p>
            <a:pPr marL="171450" indent="-171450">
              <a:buFont typeface="Arial" panose="020B0604020202020204" pitchFamily="34" charset="0"/>
              <a:buChar char="•"/>
              <a:defRPr/>
            </a:pPr>
            <a:r>
              <a:rPr lang="en-US" dirty="0"/>
              <a:t>Forgetting to remove the gas nozzle from your gas tank when you pump your own gas. (this has led gas stations to utilize detachable gas pump lines)</a:t>
            </a:r>
          </a:p>
          <a:p>
            <a:pPr marL="171450" indent="-171450">
              <a:buFont typeface="Arial" panose="020B0604020202020204" pitchFamily="34" charset="0"/>
              <a:buChar char="•"/>
              <a:defRPr/>
            </a:pPr>
            <a:r>
              <a:rPr lang="en-US" dirty="0"/>
              <a:t>Packaging of leavening agents to help mistake proof choosing the wrong one when baking (baking soda in a cardboard, square box; baking powder in a metal, cylindrical canister)</a:t>
            </a:r>
          </a:p>
          <a:p>
            <a:pPr marL="171450" indent="-171450">
              <a:buFont typeface="Arial" panose="020B0604020202020204" pitchFamily="34" charset="0"/>
              <a:buChar char="•"/>
              <a:defRPr/>
            </a:pPr>
            <a:endParaRPr lang="en-US" dirty="0"/>
          </a:p>
          <a:p>
            <a:pPr marL="40299">
              <a:spcBef>
                <a:spcPts val="420"/>
              </a:spcBef>
            </a:pPr>
            <a:r>
              <a:rPr lang="en-US" dirty="0">
                <a:solidFill>
                  <a:srgbClr val="000000"/>
                </a:solidFill>
                <a:ea typeface="Times New Roman" charset="0"/>
                <a:cs typeface="Times New Roman" charset="0"/>
                <a:sym typeface="Arial" pitchFamily="34" charset="0"/>
              </a:rPr>
              <a:t>Where are we one human error away from an outcome we cannot tolerate?  Let’s find those weak spots and if we can</a:t>
            </a:r>
            <a:r>
              <a:rPr lang="is-IS" dirty="0">
                <a:solidFill>
                  <a:srgbClr val="000000"/>
                </a:solidFill>
                <a:ea typeface="Times New Roman" charset="0"/>
                <a:cs typeface="Times New Roman" charset="0"/>
                <a:sym typeface="Arial" pitchFamily="34" charset="0"/>
              </a:rPr>
              <a:t>…</a:t>
            </a:r>
            <a:r>
              <a:rPr lang="en-US" dirty="0">
                <a:solidFill>
                  <a:srgbClr val="000000"/>
                </a:solidFill>
                <a:ea typeface="Times New Roman" charset="0"/>
                <a:cs typeface="Times New Roman" charset="0"/>
                <a:sym typeface="Arial" pitchFamily="34" charset="0"/>
              </a:rPr>
              <a:t>fix them before the bad outcomes.</a:t>
            </a:r>
            <a:endParaRPr lang="en-US" b="1" dirty="0">
              <a:latin typeface="Arial" charset="0"/>
              <a:ea typeface="Arial" charset="0"/>
              <a:cs typeface="Arial" charset="0"/>
            </a:endParaRPr>
          </a:p>
          <a:p>
            <a:pPr>
              <a:defRPr/>
            </a:pPr>
            <a:endParaRPr lang="en-US" dirty="0"/>
          </a:p>
          <a:p>
            <a:pPr marL="0" indent="0">
              <a:buFont typeface="Arial" panose="020B0604020202020204" pitchFamily="34" charset="0"/>
              <a:buNone/>
              <a:defRPr/>
            </a:pPr>
            <a:r>
              <a:rPr lang="en-US" dirty="0"/>
              <a:t> </a:t>
            </a:r>
          </a:p>
          <a:p>
            <a:pPr>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51</a:t>
            </a:fld>
            <a:endParaRPr lang="en-US" dirty="0"/>
          </a:p>
        </p:txBody>
      </p:sp>
    </p:spTree>
    <p:extLst>
      <p:ext uri="{BB962C8B-B14F-4D97-AF65-F5344CB8AC3E}">
        <p14:creationId xmlns:p14="http://schemas.microsoft.com/office/powerpoint/2010/main" val="4040566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sz="1100" b="0" i="0" dirty="0">
                <a:solidFill>
                  <a:srgbClr val="141414"/>
                </a:solidFill>
                <a:effectLst/>
                <a:latin typeface="+mn-lt"/>
              </a:rPr>
              <a:t>Carla</a:t>
            </a:r>
          </a:p>
          <a:p>
            <a:pPr>
              <a:defRPr/>
            </a:pPr>
            <a:r>
              <a:rPr lang="en-US" sz="1100" b="0" i="0" dirty="0">
                <a:solidFill>
                  <a:srgbClr val="141414"/>
                </a:solidFill>
                <a:effectLst/>
                <a:latin typeface="+mn-lt"/>
              </a:rPr>
              <a:t>It is human nature to drift away from strict procedural compliance and to develop unsafe habits for which we fail to see the risk. </a:t>
            </a:r>
          </a:p>
          <a:p>
            <a:pPr>
              <a:defRPr/>
            </a:pPr>
            <a:endParaRPr lang="en-US" sz="1100" b="0" i="0" dirty="0">
              <a:solidFill>
                <a:srgbClr val="141414"/>
              </a:solidFill>
              <a:effectLst/>
              <a:latin typeface="+mn-lt"/>
            </a:endParaRPr>
          </a:p>
          <a:p>
            <a:pPr>
              <a:defRPr/>
            </a:pPr>
            <a:r>
              <a:rPr lang="en-US" sz="1100" b="0" i="0" dirty="0">
                <a:solidFill>
                  <a:srgbClr val="141414"/>
                </a:solidFill>
                <a:effectLst/>
                <a:latin typeface="+mn-lt"/>
              </a:rPr>
              <a:t>Human behavior runs counter to safety because the rewards for risk taking (e.g., saved time) are often immediate and positive, while possible adverse outcomes (e.g., patient harm) are often delayed and remote. As a result, even the most educated and careful individuals will learn to master dangerous shortcuts, particularly when faced with an unanticipated system problem (e.g., technology glitches, time urgency). </a:t>
            </a:r>
          </a:p>
          <a:p>
            <a:pPr>
              <a:defRPr/>
            </a:pPr>
            <a:endParaRPr lang="en-US" sz="1100" b="0" i="0" dirty="0">
              <a:solidFill>
                <a:srgbClr val="141414"/>
              </a:solidFill>
              <a:effectLst/>
              <a:latin typeface="+mn-lt"/>
            </a:endParaRPr>
          </a:p>
          <a:p>
            <a:pPr>
              <a:defRPr/>
            </a:pPr>
            <a:r>
              <a:rPr lang="en-US" sz="1100" b="0" i="0" dirty="0">
                <a:solidFill>
                  <a:srgbClr val="141414"/>
                </a:solidFill>
                <a:effectLst/>
                <a:latin typeface="+mn-lt"/>
              </a:rPr>
              <a:t>Over time, the risk associated with these behaviors fades and the entire culture becomes tolerant to these risks. Individuals are not choosing to put patients in harm’s way; instead, they feel they are still acting safely. In fact, the more experienced you are at what you do, the less likely you are to recognize that you are in a risky situation when engaging in at-risk behavior.</a:t>
            </a:r>
            <a:r>
              <a:rPr lang="en-US" sz="1100" b="0" i="0" dirty="0">
                <a:solidFill>
                  <a:srgbClr val="141414"/>
                </a:solidFill>
                <a:effectLst/>
                <a:latin typeface="Calibri" panose="020F0502020204030204" pitchFamily="34" charset="0"/>
                <a:cs typeface="Calibri" panose="020F0502020204030204" pitchFamily="34" charset="0"/>
              </a:rPr>
              <a:t> As a result, even the most educated and careful individuals will learn to master dangerous shortcuts, particularly when faced with an unanticipated system problem (e.g., technology glitches, time urgency). </a:t>
            </a:r>
          </a:p>
          <a:p>
            <a:pPr>
              <a:defRPr/>
            </a:pPr>
            <a:endParaRPr lang="en-US" sz="1100" b="0" i="0" dirty="0">
              <a:solidFill>
                <a:srgbClr val="141414"/>
              </a:solidFill>
              <a:effectLst/>
              <a:latin typeface="+mn-lt"/>
            </a:endParaRPr>
          </a:p>
          <a:p>
            <a:pPr>
              <a:defRPr/>
            </a:pPr>
            <a:r>
              <a:rPr lang="en-US" sz="1100" b="0" i="0" dirty="0">
                <a:solidFill>
                  <a:srgbClr val="141414"/>
                </a:solidFill>
                <a:effectLst/>
                <a:latin typeface="+mn-lt"/>
              </a:rPr>
              <a:t>Here are 2 examples of potential drift.  What is your personal tolerance for exceeding a posted speed limit</a:t>
            </a:r>
            <a:r>
              <a:rPr lang="en-US" sz="1100" b="0" i="0" dirty="0">
                <a:solidFill>
                  <a:srgbClr val="141414"/>
                </a:solidFill>
                <a:effectLst/>
                <a:latin typeface="Calibri" panose="020F0502020204030204" pitchFamily="34" charset="0"/>
                <a:cs typeface="Calibri" panose="020F0502020204030204" pitchFamily="34" charset="0"/>
              </a:rPr>
              <a:t> (by 5 or 10 or 15 miles/hr</a:t>
            </a:r>
            <a:r>
              <a:rPr lang="en-US" sz="1100" b="0" i="0" dirty="0">
                <a:solidFill>
                  <a:srgbClr val="141414"/>
                </a:solidFill>
                <a:effectLst/>
                <a:latin typeface="+mn-lt"/>
              </a:rPr>
              <a:t> ? </a:t>
            </a:r>
            <a:r>
              <a:rPr lang="en-US" sz="1100" dirty="0">
                <a:solidFill>
                  <a:srgbClr val="141414"/>
                </a:solidFill>
                <a:latin typeface="Calibri" panose="020F0502020204030204" pitchFamily="34" charset="0"/>
                <a:cs typeface="Calibri" panose="020F0502020204030204" pitchFamily="34" charset="0"/>
              </a:rPr>
              <a:t>Failing to utilize barcoded patient ID bands though it is a recognized </a:t>
            </a:r>
            <a:r>
              <a:rPr lang="en-US" sz="1100" b="0" i="0" dirty="0">
                <a:solidFill>
                  <a:srgbClr val="141414"/>
                </a:solidFill>
                <a:effectLst/>
                <a:latin typeface="+mn-lt"/>
              </a:rPr>
              <a:t>patient safety tool). We have received reports of patient harm in blood administration, medication administration, blood sample acquisition, and radiology procedures because though present the barcode technology was not used.  </a:t>
            </a: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52</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
        <p:nvSpPr>
          <p:cNvPr id="7" name="TextBox 6">
            <a:extLst>
              <a:ext uri="{FF2B5EF4-FFF2-40B4-BE49-F238E27FC236}">
                <a16:creationId xmlns:a16="http://schemas.microsoft.com/office/drawing/2014/main" id="{9E42FC23-4FAD-DBB6-A6AB-715C2AAE31B8}"/>
              </a:ext>
            </a:extLst>
          </p:cNvPr>
          <p:cNvSpPr txBox="1"/>
          <p:nvPr/>
        </p:nvSpPr>
        <p:spPr>
          <a:xfrm>
            <a:off x="875506" y="7772400"/>
            <a:ext cx="5257800" cy="600164"/>
          </a:xfrm>
          <a:prstGeom prst="rect">
            <a:avLst/>
          </a:prstGeom>
          <a:noFill/>
        </p:spPr>
        <p:txBody>
          <a:bodyPr wrap="square">
            <a:spAutoFit/>
          </a:bodyPr>
          <a:lstStyle/>
          <a:p>
            <a:endParaRPr lang="en-US" sz="1100" dirty="0">
              <a:solidFill>
                <a:srgbClr val="141414"/>
              </a:solidFill>
              <a:latin typeface="Calibri" panose="020F0502020204030204" pitchFamily="34" charset="0"/>
              <a:cs typeface="Calibri" panose="020F0502020204030204" pitchFamily="34" charset="0"/>
            </a:endParaRPr>
          </a:p>
          <a:p>
            <a:endParaRPr lang="en-US" sz="1100" dirty="0">
              <a:solidFill>
                <a:srgbClr val="141414"/>
              </a:solidFill>
              <a:latin typeface="Calibri" panose="020F0502020204030204" pitchFamily="34" charset="0"/>
              <a:cs typeface="Calibri" panose="020F0502020204030204" pitchFamily="34" charset="0"/>
            </a:endParaRPr>
          </a:p>
          <a:p>
            <a:endParaRPr lang="en-US" sz="1100" dirty="0">
              <a:solidFill>
                <a:srgbClr val="14141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2996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mn-lt"/>
                <a:ea typeface="Arial" charset="0"/>
                <a:cs typeface="Arial" charset="0"/>
              </a:rPr>
              <a:t>Carla</a:t>
            </a:r>
          </a:p>
          <a:p>
            <a:r>
              <a:rPr lang="en-US" i="0" dirty="0">
                <a:latin typeface="+mn-lt"/>
                <a:ea typeface="Arial" charset="0"/>
                <a:cs typeface="Arial" charset="0"/>
              </a:rPr>
              <a:t>One of the useful concepts to understand how a person decides how to respond is the </a:t>
            </a:r>
            <a:r>
              <a:rPr lang="en-US" b="0" i="0" baseline="0" dirty="0">
                <a:latin typeface="+mn-lt"/>
                <a:ea typeface="Arial" charset="0"/>
                <a:cs typeface="Arial" charset="0"/>
              </a:rPr>
              <a:t>P.I.D.A. Model (Perception, Interpretation, Decision, Action). </a:t>
            </a:r>
          </a:p>
          <a:p>
            <a:endParaRPr lang="en-US" dirty="0">
              <a:latin typeface="+mn-lt"/>
              <a:ea typeface="Arial" charset="0"/>
              <a:cs typeface="Arial" charset="0"/>
            </a:endParaRPr>
          </a:p>
          <a:p>
            <a:r>
              <a:rPr lang="en-US" b="1" i="0" baseline="0" dirty="0">
                <a:latin typeface="+mn-lt"/>
                <a:ea typeface="Arial" charset="0"/>
                <a:cs typeface="Arial" charset="0"/>
              </a:rPr>
              <a:t>Perception</a:t>
            </a:r>
            <a:r>
              <a:rPr lang="en-US" b="0" i="0" baseline="0" dirty="0">
                <a:latin typeface="+mn-lt"/>
                <a:ea typeface="Arial" charset="0"/>
                <a:cs typeface="Arial" charset="0"/>
              </a:rPr>
              <a:t> is how our 5 physical senses perceive what is going on around us. </a:t>
            </a:r>
          </a:p>
          <a:p>
            <a:r>
              <a:rPr lang="en-US" b="1" dirty="0">
                <a:latin typeface="+mn-lt"/>
                <a:ea typeface="Arial" charset="0"/>
                <a:cs typeface="Arial" charset="0"/>
              </a:rPr>
              <a:t>Interpretation</a:t>
            </a:r>
            <a:r>
              <a:rPr lang="en-US" dirty="0">
                <a:latin typeface="+mn-lt"/>
                <a:ea typeface="Arial" charset="0"/>
                <a:cs typeface="Arial" charset="0"/>
              </a:rPr>
              <a:t> is </a:t>
            </a:r>
            <a:r>
              <a:rPr lang="en-US" b="0" i="0" baseline="0" dirty="0">
                <a:latin typeface="+mn-lt"/>
                <a:ea typeface="Arial" charset="0"/>
                <a:cs typeface="Arial" charset="0"/>
              </a:rPr>
              <a:t>how we interpret the signals. The Standard Interpretation is the fast thinking our brain does. These are the mental “short cuts” based on previous experiences and training which allow us to make decisions without having to think really hard so we can react expediently. Within each of us there is an internal “Risk Monitor” which subconsciously “checks” the interpretation we’ve just made for any potential “harm” we may have overlooked.   </a:t>
            </a:r>
          </a:p>
          <a:p>
            <a:r>
              <a:rPr lang="en-US" b="1" i="0" baseline="0" dirty="0">
                <a:latin typeface="+mn-lt"/>
                <a:ea typeface="Arial" charset="0"/>
                <a:cs typeface="Arial" charset="0"/>
              </a:rPr>
              <a:t>Decision-Making </a:t>
            </a:r>
            <a:r>
              <a:rPr lang="en-US" b="0" i="0" baseline="0" dirty="0">
                <a:latin typeface="+mn-lt"/>
                <a:ea typeface="Arial" charset="0"/>
                <a:cs typeface="Arial" charset="0"/>
              </a:rPr>
              <a:t>is based on our interpretation</a:t>
            </a:r>
          </a:p>
          <a:p>
            <a:endParaRPr lang="en-US" b="0" i="0" baseline="0" dirty="0">
              <a:latin typeface="+mn-lt"/>
              <a:ea typeface="Arial" charset="0"/>
              <a:cs typeface="Arial" charset="0"/>
            </a:endParaRPr>
          </a:p>
          <a:p>
            <a:pPr algn="ctr"/>
            <a:endParaRPr lang="en-US" b="1" i="0" dirty="0">
              <a:latin typeface="+mn-lt"/>
              <a:ea typeface="Times New Roman" charset="0"/>
              <a:cs typeface="Times New Roman" charset="0"/>
            </a:endParaRPr>
          </a:p>
          <a:p>
            <a:pPr algn="ctr"/>
            <a:endParaRPr lang="en-US" b="1" i="0" dirty="0">
              <a:latin typeface="+mn-lt"/>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274ED727-8A40-BB4B-A404-BA89C1FAE5F3}" type="slidenum">
              <a:rPr lang="en-US" smtClean="0"/>
              <a:t>53</a:t>
            </a:fld>
            <a:endParaRPr lang="en-US" dirty="0"/>
          </a:p>
        </p:txBody>
      </p:sp>
    </p:spTree>
    <p:extLst>
      <p:ext uri="{BB962C8B-B14F-4D97-AF65-F5344CB8AC3E}">
        <p14:creationId xmlns:p14="http://schemas.microsoft.com/office/powerpoint/2010/main" val="1143632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Just Culture Algorithms</a:t>
            </a:r>
          </a:p>
        </p:txBody>
      </p:sp>
      <p:sp>
        <p:nvSpPr>
          <p:cNvPr id="4" name="Slide Number Placeholder 3"/>
          <p:cNvSpPr>
            <a:spLocks noGrp="1"/>
          </p:cNvSpPr>
          <p:nvPr>
            <p:ph type="sldNum" sz="quarter" idx="5"/>
          </p:nvPr>
        </p:nvSpPr>
        <p:spPr/>
        <p:txBody>
          <a:bodyPr/>
          <a:lstStyle/>
          <a:p>
            <a:fld id="{70F24ECD-B79B-484B-960F-2035E4846501}" type="slidenum">
              <a:rPr lang="en-US" smtClean="0"/>
              <a:t>54</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3065213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55</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4052537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56</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121082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57</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36881829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58</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1651384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a:defRPr/>
            </a:pPr>
            <a:r>
              <a:rPr lang="en-US" dirty="0"/>
              <a:t>Carla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59</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154811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6</a:t>
            </a:fld>
            <a:endParaRPr lang="en-US" dirty="0"/>
          </a:p>
        </p:txBody>
      </p:sp>
    </p:spTree>
    <p:extLst>
      <p:ext uri="{BB962C8B-B14F-4D97-AF65-F5344CB8AC3E}">
        <p14:creationId xmlns:p14="http://schemas.microsoft.com/office/powerpoint/2010/main" val="138518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76288"/>
            <a:ext cx="4646613" cy="3486150"/>
          </a:xfrm>
        </p:spPr>
      </p:sp>
      <p:sp>
        <p:nvSpPr>
          <p:cNvPr id="3" name="Notes Placeholder 2"/>
          <p:cNvSpPr>
            <a:spLocks noGrp="1"/>
          </p:cNvSpPr>
          <p:nvPr>
            <p:ph type="body" idx="1"/>
          </p:nvPr>
        </p:nvSpPr>
        <p:spPr>
          <a:xfrm>
            <a:off x="1182688" y="4378136"/>
            <a:ext cx="560832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60</a:t>
            </a:fld>
            <a:endParaRPr lang="en-US" dirty="0"/>
          </a:p>
        </p:txBody>
      </p:sp>
      <p:sp>
        <p:nvSpPr>
          <p:cNvPr id="5" name="Notes Placeholder 2">
            <a:extLst>
              <a:ext uri="{FF2B5EF4-FFF2-40B4-BE49-F238E27FC236}">
                <a16:creationId xmlns:a16="http://schemas.microsoft.com/office/drawing/2014/main" id="{97C4FD08-94C7-5F96-CED2-FE22A0B7DC01}"/>
              </a:ext>
            </a:extLst>
          </p:cNvPr>
          <p:cNvSpPr txBox="1">
            <a:spLocks/>
          </p:cNvSpPr>
          <p:nvPr/>
        </p:nvSpPr>
        <p:spPr>
          <a:xfrm>
            <a:off x="701040" y="4415791"/>
            <a:ext cx="5608320" cy="4183380"/>
          </a:xfrm>
          <a:prstGeom prst="rect">
            <a:avLst/>
          </a:prstGeom>
        </p:spPr>
        <p:txBody>
          <a:bodyPr vert="horz" lIns="93179" tIns="46590" rIns="93179" bIns="4659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endParaRPr lang="en-US" b="1" dirty="0">
              <a:ea typeface="Times New Roman" charset="0"/>
              <a:cs typeface="Times New Roman" charset="0"/>
            </a:endParaRPr>
          </a:p>
        </p:txBody>
      </p:sp>
    </p:spTree>
    <p:extLst>
      <p:ext uri="{BB962C8B-B14F-4D97-AF65-F5344CB8AC3E}">
        <p14:creationId xmlns:p14="http://schemas.microsoft.com/office/powerpoint/2010/main" val="32743632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Carla</a:t>
            </a:r>
          </a:p>
          <a:p>
            <a:endParaRPr lang="en-US" altLang="en-US" dirty="0">
              <a:latin typeface="Arial" charset="0"/>
            </a:endParaRPr>
          </a:p>
          <a:p>
            <a:r>
              <a:rPr lang="en-US" altLang="en-US" dirty="0">
                <a:latin typeface="+mj-lt"/>
              </a:rPr>
              <a:t>A learning culture takes action based on information about its systems and is  driven to improve through constant feedback about the successes and failures of its processes. </a:t>
            </a:r>
          </a:p>
          <a:p>
            <a:endParaRPr lang="en-US" altLang="en-US" dirty="0">
              <a:latin typeface="+mj-lt"/>
            </a:endParaRPr>
          </a:p>
          <a:p>
            <a:r>
              <a:rPr lang="en-US" altLang="en-US" dirty="0">
                <a:latin typeface="+mj-lt"/>
              </a:rPr>
              <a:t>The foundation of a learning culture is information systems…reporting. Workers will report if they believe that the organization will analyze the reported information and implement change. </a:t>
            </a:r>
          </a:p>
          <a:p>
            <a:endParaRPr lang="en-US" altLang="en-US" dirty="0">
              <a:latin typeface="+mj-lt"/>
            </a:endParaRPr>
          </a:p>
          <a:p>
            <a:r>
              <a:rPr lang="en-US" altLang="en-US" dirty="0">
                <a:latin typeface="+mj-lt"/>
              </a:rPr>
              <a:t>Root cause analysis, individual and aggregate, FMEA, Safety Briefings, and Leadership WalkRounds are the tools that organizations use to learn from their experience. </a:t>
            </a: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61</a:t>
            </a:fld>
            <a:endParaRPr lang="en-US" dirty="0"/>
          </a:p>
        </p:txBody>
      </p:sp>
    </p:spTree>
    <p:extLst>
      <p:ext uri="{BB962C8B-B14F-4D97-AF65-F5344CB8AC3E}">
        <p14:creationId xmlns:p14="http://schemas.microsoft.com/office/powerpoint/2010/main" val="2837811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Carla</a:t>
            </a:r>
          </a:p>
          <a:p>
            <a:r>
              <a:rPr lang="en-US" baseline="0" dirty="0"/>
              <a:t>A root cause analysis is one method of learning about how systems are operating, after an event. </a:t>
            </a:r>
          </a:p>
          <a:p>
            <a:endParaRPr lang="en-US" baseline="0" dirty="0"/>
          </a:p>
          <a:p>
            <a:r>
              <a:rPr lang="en-US" baseline="0" dirty="0"/>
              <a:t>We start with the </a:t>
            </a:r>
            <a:r>
              <a:rPr lang="en-US" b="1" baseline="0" dirty="0"/>
              <a:t>undesirable outcome </a:t>
            </a:r>
            <a:r>
              <a:rPr lang="en-US" baseline="0" dirty="0"/>
              <a:t>on </a:t>
            </a:r>
            <a:r>
              <a:rPr lang="en-US" b="1" baseline="0" dirty="0"/>
              <a:t>the right side </a:t>
            </a:r>
            <a:r>
              <a:rPr lang="en-US" baseline="0" dirty="0"/>
              <a:t>of the page.  </a:t>
            </a:r>
          </a:p>
          <a:p>
            <a:r>
              <a:rPr lang="en-US" baseline="0" dirty="0"/>
              <a:t>Then we </a:t>
            </a:r>
            <a:r>
              <a:rPr lang="en-US" b="1" baseline="0" dirty="0"/>
              <a:t>build the diagram </a:t>
            </a:r>
            <a:r>
              <a:rPr lang="en-US" baseline="0" dirty="0"/>
              <a:t>from right to left – </a:t>
            </a:r>
            <a:r>
              <a:rPr lang="en-US" b="1" baseline="0" dirty="0"/>
              <a:t>identifying causal factors </a:t>
            </a:r>
            <a:r>
              <a:rPr lang="en-US" baseline="0" dirty="0"/>
              <a:t>and </a:t>
            </a:r>
            <a:r>
              <a:rPr lang="en-US" b="1" baseline="0" dirty="0"/>
              <a:t>linking the causal chain.  We look for causes for every human error, behavioral choice and mechanical failure.  We keep asking why until we have an underlying system cause that we can address, or the cause is out of our control.</a:t>
            </a:r>
          </a:p>
          <a:p>
            <a:endParaRPr lang="en-US" baseline="0" dirty="0"/>
          </a:p>
          <a:p>
            <a:pPr defTabSz="911291">
              <a:defRPr/>
            </a:pPr>
            <a:r>
              <a:rPr lang="en-US" baseline="0" dirty="0"/>
              <a:t>This </a:t>
            </a:r>
            <a:r>
              <a:rPr lang="en-US" b="1" baseline="0" dirty="0"/>
              <a:t>helps you see </a:t>
            </a:r>
            <a:r>
              <a:rPr lang="en-US" baseline="0" dirty="0"/>
              <a:t>how the </a:t>
            </a:r>
            <a:r>
              <a:rPr lang="en-US" b="1" baseline="0" dirty="0"/>
              <a:t>proximal causes </a:t>
            </a:r>
            <a:r>
              <a:rPr lang="en-US" baseline="0" dirty="0"/>
              <a:t>(middle column) and the </a:t>
            </a:r>
            <a:r>
              <a:rPr lang="en-US" b="1" baseline="0" dirty="0"/>
              <a:t>preceding causes or contributing factors </a:t>
            </a:r>
            <a:r>
              <a:rPr lang="en-US" baseline="0" dirty="0"/>
              <a:t>(left column</a:t>
            </a:r>
            <a:r>
              <a:rPr lang="en-US" b="1" baseline="0" dirty="0"/>
              <a:t>) line up </a:t>
            </a:r>
            <a:r>
              <a:rPr lang="en-US" baseline="0" dirty="0"/>
              <a:t>to produce the outcome. </a:t>
            </a:r>
            <a:r>
              <a:rPr lang="en-US" b="1" baseline="0" dirty="0"/>
              <a:t>How the holes in the Swiss cheese line up.</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D1506DF4-D71D-4467-9704-862D5AD33369}" type="slidenum">
              <a:rPr lang="en-US" smtClean="0"/>
              <a:t>62</a:t>
            </a:fld>
            <a:endParaRPr lang="en-US" dirty="0"/>
          </a:p>
        </p:txBody>
      </p:sp>
    </p:spTree>
    <p:extLst>
      <p:ext uri="{BB962C8B-B14F-4D97-AF65-F5344CB8AC3E}">
        <p14:creationId xmlns:p14="http://schemas.microsoft.com/office/powerpoint/2010/main" val="1449869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63</a:t>
            </a:fld>
            <a:endParaRPr lang="en-US" dirty="0"/>
          </a:p>
        </p:txBody>
      </p:sp>
    </p:spTree>
    <p:extLst>
      <p:ext uri="{BB962C8B-B14F-4D97-AF65-F5344CB8AC3E}">
        <p14:creationId xmlns:p14="http://schemas.microsoft.com/office/powerpoint/2010/main" val="18382651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10"/>
          </p:nvPr>
        </p:nvSpPr>
        <p:spPr/>
        <p:txBody>
          <a:bodyPr/>
          <a:lstStyle/>
          <a:p>
            <a:fld id="{70F24ECD-B79B-484B-960F-2035E4846501}" type="slidenum">
              <a:rPr lang="en-US" smtClean="0"/>
              <a:t>64</a:t>
            </a:fld>
            <a:endParaRPr lang="en-US" dirty="0"/>
          </a:p>
        </p:txBody>
      </p:sp>
    </p:spTree>
    <p:extLst>
      <p:ext uri="{BB962C8B-B14F-4D97-AF65-F5344CB8AC3E}">
        <p14:creationId xmlns:p14="http://schemas.microsoft.com/office/powerpoint/2010/main" val="37001456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a:p>
            <a:r>
              <a:rPr lang="en-US" dirty="0"/>
              <a:t>How can we support humans in making</a:t>
            </a:r>
            <a:r>
              <a:rPr lang="en-US" baseline="0" dirty="0"/>
              <a:t> safe choices?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65</a:t>
            </a:fld>
            <a:endParaRPr lang="en-US" dirty="0"/>
          </a:p>
        </p:txBody>
      </p:sp>
    </p:spTree>
    <p:extLst>
      <p:ext uri="{BB962C8B-B14F-4D97-AF65-F5344CB8AC3E}">
        <p14:creationId xmlns:p14="http://schemas.microsoft.com/office/powerpoint/2010/main" val="19672190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Carla</a:t>
            </a:r>
          </a:p>
          <a:p>
            <a:pPr eaLnBrk="1" hangingPunct="1"/>
            <a:endParaRPr lang="en-US" altLang="en-US" u="sng" dirty="0">
              <a:latin typeface="Arial" panose="020B0604020202020204" pitchFamily="34" charset="0"/>
            </a:endParaRPr>
          </a:p>
          <a:p>
            <a:pPr eaLnBrk="1" hangingPunct="1"/>
            <a:r>
              <a:rPr lang="en-US" altLang="en-US" b="1" u="sng" dirty="0">
                <a:latin typeface="+mj-lt"/>
              </a:rPr>
              <a:t>Strong:</a:t>
            </a:r>
            <a:r>
              <a:rPr lang="en-US" altLang="en-US" dirty="0">
                <a:latin typeface="+mj-lt"/>
              </a:rPr>
              <a:t> actions that do not depend on staff to remember to do the right thing; they are built into the system; .the action may not totally eliminate the vulnerability but provide very strong controls. </a:t>
            </a:r>
            <a:r>
              <a:rPr lang="en-US" baseline="0" dirty="0"/>
              <a:t>Performance shaping factors are changed.  Forcing functions, hard stops.  </a:t>
            </a:r>
          </a:p>
          <a:p>
            <a:pPr eaLnBrk="1" hangingPunct="1"/>
            <a:endParaRPr lang="en-US" altLang="en-US" dirty="0">
              <a:latin typeface="+mj-lt"/>
            </a:endParaRPr>
          </a:p>
          <a:p>
            <a:pPr eaLnBrk="1" hangingPunct="1"/>
            <a:r>
              <a:rPr lang="en-US" altLang="en-US" u="sng" dirty="0">
                <a:latin typeface="+mj-lt"/>
              </a:rPr>
              <a:t>Examples:</a:t>
            </a:r>
            <a:r>
              <a:rPr lang="en-US" altLang="en-US" dirty="0">
                <a:latin typeface="+mj-lt"/>
              </a:rPr>
              <a:t>  Engineering controls (forcing functions)  </a:t>
            </a:r>
            <a:r>
              <a:rPr lang="en-US" altLang="en-US" i="1" dirty="0">
                <a:latin typeface="+mj-lt"/>
              </a:rPr>
              <a:t>Edits on electronic medical record that won’t let you exit until a field is filled, </a:t>
            </a:r>
            <a:r>
              <a:rPr lang="en-US" altLang="en-US" dirty="0">
                <a:latin typeface="+mj-lt"/>
              </a:rPr>
              <a:t>IV tubing that will not allow you to connect certain types of piggy backs, tangible involvement/action by leadership in support of resident and staff safety, and leadership checks in with staff during rounds on how a new process is going, and follows up if issues are identified</a:t>
            </a:r>
          </a:p>
          <a:p>
            <a:pPr eaLnBrk="1" hangingPunct="1"/>
            <a:endParaRPr lang="en-US" altLang="en-US" u="sng" dirty="0">
              <a:latin typeface="+mj-lt"/>
            </a:endParaRPr>
          </a:p>
          <a:p>
            <a:pPr eaLnBrk="1" hangingPunct="1"/>
            <a:r>
              <a:rPr lang="en-US" altLang="en-US" b="1" u="sng" dirty="0">
                <a:latin typeface="+mj-lt"/>
              </a:rPr>
              <a:t>Strongest may include:  </a:t>
            </a:r>
            <a:r>
              <a:rPr lang="en-US" altLang="en-US" dirty="0">
                <a:latin typeface="+mj-lt"/>
              </a:rPr>
              <a:t>Physical plant changes—e.g., moving a grab bar, Simplfication of  the process—remove unnecessary steps or steps that no longer make sense</a:t>
            </a:r>
          </a:p>
          <a:p>
            <a:pPr eaLnBrk="1" hangingPunct="1"/>
            <a:r>
              <a:rPr lang="en-US" altLang="en-US" dirty="0">
                <a:latin typeface="+mj-lt"/>
              </a:rPr>
              <a:t>Standardize equipment or process to reduce variation and/or conducting usability testing before purchasing new devices—will it really do what you need?</a:t>
            </a:r>
          </a:p>
          <a:p>
            <a:pPr eaLnBrk="1" hangingPunct="1"/>
            <a:endParaRPr lang="en-US" altLang="en-US" dirty="0">
              <a:latin typeface="+mj-lt"/>
            </a:endParaRPr>
          </a:p>
          <a:p>
            <a:pPr eaLnBrk="1" hangingPunct="1"/>
            <a:endParaRPr lang="en-US" altLang="en-US" dirty="0">
              <a:latin typeface="+mj-lt"/>
            </a:endParaRPr>
          </a:p>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506DF4-D71D-4467-9704-862D5AD33369}" type="slidenum">
              <a:rPr lang="en-US" smtClean="0"/>
              <a:t>66</a:t>
            </a:fld>
            <a:endParaRPr lang="en-US" dirty="0"/>
          </a:p>
        </p:txBody>
      </p:sp>
    </p:spTree>
    <p:extLst>
      <p:ext uri="{BB962C8B-B14F-4D97-AF65-F5344CB8AC3E}">
        <p14:creationId xmlns:p14="http://schemas.microsoft.com/office/powerpoint/2010/main" val="25815457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Carla</a:t>
            </a:r>
          </a:p>
          <a:p>
            <a:endParaRPr lang="en-US" baseline="0" dirty="0"/>
          </a:p>
          <a:p>
            <a:pPr eaLnBrk="1" hangingPunct="1"/>
            <a:r>
              <a:rPr lang="en-US" altLang="en-US" b="1" u="sng" dirty="0">
                <a:latin typeface="+mj-lt"/>
              </a:rPr>
              <a:t>Intermediate:</a:t>
            </a:r>
            <a:r>
              <a:rPr lang="en-US" altLang="en-US" dirty="0">
                <a:latin typeface="+mj-lt"/>
              </a:rPr>
              <a:t> actions are somewhat dependent on staff remembering to do the right thing, but they provide tools to help staff to remember or to promote clear communication </a:t>
            </a:r>
          </a:p>
          <a:p>
            <a:pPr eaLnBrk="1" hangingPunct="1"/>
            <a:r>
              <a:rPr lang="en-US" altLang="en-US" u="sng" dirty="0">
                <a:latin typeface="+mj-lt"/>
              </a:rPr>
              <a:t>Examples:</a:t>
            </a:r>
            <a:r>
              <a:rPr lang="en-US" altLang="en-US" dirty="0">
                <a:latin typeface="+mj-lt"/>
              </a:rPr>
              <a:t>  Redundancy—everyone entering room looks for “x”, elimination of /reduction of distractions, checklists, cognitive aids, elimination of look-alikes and sound-a-likes, read back—verbal orders, software enhancements/modifications, increase staffing; decrease workload, and enhanced documentation/communication</a:t>
            </a:r>
          </a:p>
          <a:p>
            <a:endParaRPr lang="en-US" dirty="0"/>
          </a:p>
          <a:p>
            <a:r>
              <a:rPr lang="en-US" b="1" dirty="0"/>
              <a:t>Cognitive aids,  checklists,</a:t>
            </a:r>
            <a:r>
              <a:rPr lang="en-US" b="1" baseline="0" dirty="0"/>
              <a:t> procedures that are pervasive – standard and in wide use</a:t>
            </a:r>
          </a:p>
          <a:p>
            <a:endParaRPr lang="en-US" dirty="0"/>
          </a:p>
        </p:txBody>
      </p:sp>
      <p:sp>
        <p:nvSpPr>
          <p:cNvPr id="4" name="Slide Number Placeholder 3"/>
          <p:cNvSpPr>
            <a:spLocks noGrp="1"/>
          </p:cNvSpPr>
          <p:nvPr>
            <p:ph type="sldNum" sz="quarter" idx="10"/>
          </p:nvPr>
        </p:nvSpPr>
        <p:spPr/>
        <p:txBody>
          <a:bodyPr/>
          <a:lstStyle/>
          <a:p>
            <a:fld id="{D1506DF4-D71D-4467-9704-862D5AD33369}" type="slidenum">
              <a:rPr lang="en-US" smtClean="0"/>
              <a:t>67</a:t>
            </a:fld>
            <a:endParaRPr lang="en-US" dirty="0"/>
          </a:p>
        </p:txBody>
      </p:sp>
    </p:spTree>
    <p:extLst>
      <p:ext uri="{BB962C8B-B14F-4D97-AF65-F5344CB8AC3E}">
        <p14:creationId xmlns:p14="http://schemas.microsoft.com/office/powerpoint/2010/main" val="2218436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Carla</a:t>
            </a:r>
          </a:p>
          <a:p>
            <a:endParaRPr lang="en-US" b="1" dirty="0"/>
          </a:p>
          <a:p>
            <a:pPr eaLnBrk="1" hangingPunct="1"/>
            <a:r>
              <a:rPr lang="en-US" altLang="en-US" b="1" u="sng" dirty="0">
                <a:latin typeface="+mj-lt"/>
              </a:rPr>
              <a:t>Weaker</a:t>
            </a:r>
            <a:r>
              <a:rPr lang="en-US" altLang="en-US" dirty="0">
                <a:latin typeface="+mj-lt"/>
              </a:rPr>
              <a:t>: actions that depend on staff to remember their training or remember what is written in the policy </a:t>
            </a:r>
          </a:p>
          <a:p>
            <a:pPr eaLnBrk="1" hangingPunct="1"/>
            <a:endParaRPr lang="en-US" altLang="en-US" dirty="0">
              <a:latin typeface="+mj-lt"/>
            </a:endParaRPr>
          </a:p>
          <a:p>
            <a:pPr eaLnBrk="1" hangingPunct="1"/>
            <a:r>
              <a:rPr lang="en-US" altLang="en-US" u="sng" dirty="0">
                <a:latin typeface="+mj-lt"/>
              </a:rPr>
              <a:t>Examples:</a:t>
            </a:r>
            <a:r>
              <a:rPr lang="en-US" altLang="en-US" dirty="0">
                <a:latin typeface="+mj-lt"/>
              </a:rPr>
              <a:t>  Double checks (risk for human error), posters or signs on the new equipment, new procedure, policy, memo, training alone and additional study/analysis.  </a:t>
            </a:r>
          </a:p>
          <a:p>
            <a:endParaRPr lang="en-US" dirty="0"/>
          </a:p>
        </p:txBody>
      </p:sp>
      <p:sp>
        <p:nvSpPr>
          <p:cNvPr id="4" name="Slide Number Placeholder 3"/>
          <p:cNvSpPr>
            <a:spLocks noGrp="1"/>
          </p:cNvSpPr>
          <p:nvPr>
            <p:ph type="sldNum" sz="quarter" idx="10"/>
          </p:nvPr>
        </p:nvSpPr>
        <p:spPr/>
        <p:txBody>
          <a:bodyPr/>
          <a:lstStyle/>
          <a:p>
            <a:fld id="{D1506DF4-D71D-4467-9704-862D5AD33369}" type="slidenum">
              <a:rPr lang="en-US" smtClean="0"/>
              <a:t>68</a:t>
            </a:fld>
            <a:endParaRPr lang="en-US" dirty="0"/>
          </a:p>
        </p:txBody>
      </p:sp>
    </p:spTree>
    <p:extLst>
      <p:ext uri="{BB962C8B-B14F-4D97-AF65-F5344CB8AC3E}">
        <p14:creationId xmlns:p14="http://schemas.microsoft.com/office/powerpoint/2010/main" val="9557200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FA2E3EB-37FC-43CE-9F10-87E0757EC208}"/>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EC62E8BE-67DB-4C36-BCEF-1069CE33F5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0" dirty="0">
                <a:latin typeface="Arial" panose="020B0604020202020204" pitchFamily="34" charset="0"/>
              </a:rPr>
              <a:t>Carla</a:t>
            </a:r>
          </a:p>
          <a:p>
            <a:endParaRPr lang="en-US" altLang="en-US" sz="1200" b="0" dirty="0">
              <a:latin typeface="Arial" panose="020B0604020202020204" pitchFamily="34" charset="0"/>
            </a:endParaRPr>
          </a:p>
          <a:p>
            <a:r>
              <a:rPr lang="en-US" altLang="en-US" b="0" dirty="0">
                <a:latin typeface="+mj-lt"/>
              </a:rPr>
              <a:t>The Priority/Payoff matrix is a tool that can help you select action</a:t>
            </a:r>
            <a:r>
              <a:rPr lang="en-US" altLang="en-US" b="0" baseline="0" dirty="0">
                <a:latin typeface="+mj-lt"/>
              </a:rPr>
              <a:t> items to implement – where to start</a:t>
            </a:r>
            <a:r>
              <a:rPr lang="en-US" altLang="en-US" b="0" dirty="0">
                <a:latin typeface="+mj-lt"/>
              </a:rPr>
              <a:t>. </a:t>
            </a:r>
            <a:r>
              <a:rPr lang="en-US" altLang="en-US" b="0" baseline="0" dirty="0">
                <a:latin typeface="+mj-lt"/>
              </a:rPr>
              <a:t>Where will you get the biggest bang for the buck??</a:t>
            </a:r>
            <a:endParaRPr lang="en-US" altLang="en-US" b="0" dirty="0">
              <a:latin typeface="+mj-lt"/>
            </a:endParaRPr>
          </a:p>
          <a:p>
            <a:r>
              <a:rPr lang="en-US" altLang="en-US" b="0" dirty="0">
                <a:latin typeface="+mj-lt"/>
              </a:rPr>
              <a:t>Vertical axis is benefit</a:t>
            </a:r>
            <a:r>
              <a:rPr lang="en-US" altLang="en-US" b="0" baseline="0" dirty="0">
                <a:latin typeface="+mj-lt"/>
              </a:rPr>
              <a:t> – horizontal axis is difficulty or cost. </a:t>
            </a:r>
          </a:p>
          <a:p>
            <a:r>
              <a:rPr lang="en-US" altLang="en-US" b="0" baseline="0" dirty="0">
                <a:latin typeface="+mj-lt"/>
              </a:rPr>
              <a:t> </a:t>
            </a:r>
          </a:p>
          <a:p>
            <a:r>
              <a:rPr lang="en-US" altLang="en-US" b="0" dirty="0">
                <a:solidFill>
                  <a:prstClr val="black"/>
                </a:solidFill>
                <a:latin typeface="+mj-lt"/>
              </a:rPr>
              <a:t>This is a simple tool to use and works well with a team (or even to use individually). </a:t>
            </a:r>
            <a:r>
              <a:rPr lang="en-US" altLang="en-US" b="0" baseline="0" dirty="0">
                <a:latin typeface="+mj-lt"/>
              </a:rPr>
              <a:t>Draw out the matrix on a white board - use sticky notes with action items on them and place them in the quadrants.   </a:t>
            </a:r>
          </a:p>
          <a:p>
            <a:r>
              <a:rPr lang="en-US" altLang="en-US" b="0" dirty="0">
                <a:latin typeface="+mj-lt"/>
              </a:rPr>
              <a:t>Could you use a tool like this in your organization with a small team to help build an action plan?</a:t>
            </a:r>
          </a:p>
          <a:p>
            <a:endParaRPr lang="en-US" altLang="en-US" b="0" dirty="0">
              <a:latin typeface="+mj-lt"/>
            </a:endParaRPr>
          </a:p>
          <a:p>
            <a:r>
              <a:rPr lang="en-US" altLang="en-US" dirty="0">
                <a:latin typeface="+mj-lt"/>
              </a:rPr>
              <a:t>Examples of each category:</a:t>
            </a:r>
          </a:p>
          <a:p>
            <a:r>
              <a:rPr lang="en-US" altLang="en-US" b="0" dirty="0">
                <a:latin typeface="+mj-lt"/>
              </a:rPr>
              <a:t>High payoff/Easy i</a:t>
            </a:r>
            <a:r>
              <a:rPr lang="en-US" altLang="en-US" dirty="0">
                <a:latin typeface="+mj-lt"/>
              </a:rPr>
              <a:t>mplementation :  (discontinue stocking two strengths of a certain medication to avoid wrong dose)</a:t>
            </a:r>
          </a:p>
          <a:p>
            <a:r>
              <a:rPr lang="en-US" altLang="en-US" dirty="0">
                <a:latin typeface="+mj-lt"/>
              </a:rPr>
              <a:t>High payoff/difficult implementation:  (Architectural changes, EMR implementation, )</a:t>
            </a:r>
          </a:p>
          <a:p>
            <a:r>
              <a:rPr lang="en-US" altLang="en-US" dirty="0">
                <a:latin typeface="+mj-lt"/>
              </a:rPr>
              <a:t>Low payoff/difficult implementation:  (why</a:t>
            </a:r>
            <a:r>
              <a:rPr lang="en-US" altLang="en-US" baseline="0" dirty="0">
                <a:latin typeface="+mj-lt"/>
              </a:rPr>
              <a:t> go here?)</a:t>
            </a:r>
            <a:endParaRPr lang="en-US" altLang="en-US" dirty="0">
              <a:latin typeface="+mj-lt"/>
            </a:endParaRPr>
          </a:p>
          <a:p>
            <a:r>
              <a:rPr lang="en-US" altLang="en-US" dirty="0">
                <a:latin typeface="+mj-lt"/>
              </a:rPr>
              <a:t>Low payoff/easy implementation:  (these will probably be weak interventions – poster,</a:t>
            </a:r>
            <a:r>
              <a:rPr lang="en-US" altLang="en-US" baseline="0" dirty="0">
                <a:latin typeface="+mj-lt"/>
              </a:rPr>
              <a:t> email reminder, memo)</a:t>
            </a:r>
            <a:endParaRPr lang="en-US" altLang="en-US" dirty="0">
              <a:latin typeface="+mj-lt"/>
            </a:endParaRPr>
          </a:p>
        </p:txBody>
      </p:sp>
      <p:sp>
        <p:nvSpPr>
          <p:cNvPr id="117764" name="Slide Number Placeholder 3">
            <a:extLst>
              <a:ext uri="{FF2B5EF4-FFF2-40B4-BE49-F238E27FC236}">
                <a16:creationId xmlns:a16="http://schemas.microsoft.com/office/drawing/2014/main" id="{CC5BA23C-B197-4F63-958A-03F071CC60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85" eaLnBrk="0" hangingPunct="0">
              <a:spcBef>
                <a:spcPct val="30000"/>
              </a:spcBef>
              <a:defRPr sz="1200">
                <a:solidFill>
                  <a:schemeClr val="tx1"/>
                </a:solidFill>
                <a:latin typeface="Arial" panose="020B0604020202020204" pitchFamily="34" charset="0"/>
              </a:defRPr>
            </a:lvl1pPr>
            <a:lvl2pPr marL="768752" indent="-295674" defTabSz="951085" eaLnBrk="0" hangingPunct="0">
              <a:spcBef>
                <a:spcPct val="30000"/>
              </a:spcBef>
              <a:defRPr sz="1200">
                <a:solidFill>
                  <a:schemeClr val="tx1"/>
                </a:solidFill>
                <a:latin typeface="Arial" panose="020B0604020202020204" pitchFamily="34" charset="0"/>
              </a:defRPr>
            </a:lvl2pPr>
            <a:lvl3pPr marL="1182696" indent="-236541" defTabSz="951085" eaLnBrk="0" hangingPunct="0">
              <a:spcBef>
                <a:spcPct val="30000"/>
              </a:spcBef>
              <a:defRPr sz="1200">
                <a:solidFill>
                  <a:schemeClr val="tx1"/>
                </a:solidFill>
                <a:latin typeface="Arial" panose="020B0604020202020204" pitchFamily="34" charset="0"/>
              </a:defRPr>
            </a:lvl3pPr>
            <a:lvl4pPr marL="1655775" indent="-236541" defTabSz="951085" eaLnBrk="0" hangingPunct="0">
              <a:spcBef>
                <a:spcPct val="30000"/>
              </a:spcBef>
              <a:defRPr sz="1200">
                <a:solidFill>
                  <a:schemeClr val="tx1"/>
                </a:solidFill>
                <a:latin typeface="Arial" panose="020B0604020202020204" pitchFamily="34" charset="0"/>
              </a:defRPr>
            </a:lvl4pPr>
            <a:lvl5pPr marL="2128853" indent="-236541" defTabSz="951085" eaLnBrk="0" hangingPunct="0">
              <a:spcBef>
                <a:spcPct val="30000"/>
              </a:spcBef>
              <a:defRPr sz="1200">
                <a:solidFill>
                  <a:schemeClr val="tx1"/>
                </a:solidFill>
                <a:latin typeface="Arial" panose="020B0604020202020204" pitchFamily="34" charset="0"/>
              </a:defRPr>
            </a:lvl5pPr>
            <a:lvl6pPr marL="2601931" indent="-236541" defTabSz="951085" eaLnBrk="0" fontAlgn="base" hangingPunct="0">
              <a:spcBef>
                <a:spcPct val="30000"/>
              </a:spcBef>
              <a:spcAft>
                <a:spcPct val="0"/>
              </a:spcAft>
              <a:defRPr sz="1200">
                <a:solidFill>
                  <a:schemeClr val="tx1"/>
                </a:solidFill>
                <a:latin typeface="Arial" panose="020B0604020202020204" pitchFamily="34" charset="0"/>
              </a:defRPr>
            </a:lvl6pPr>
            <a:lvl7pPr marL="3075009" indent="-236541" defTabSz="951085" eaLnBrk="0" fontAlgn="base" hangingPunct="0">
              <a:spcBef>
                <a:spcPct val="30000"/>
              </a:spcBef>
              <a:spcAft>
                <a:spcPct val="0"/>
              </a:spcAft>
              <a:defRPr sz="1200">
                <a:solidFill>
                  <a:schemeClr val="tx1"/>
                </a:solidFill>
                <a:latin typeface="Arial" panose="020B0604020202020204" pitchFamily="34" charset="0"/>
              </a:defRPr>
            </a:lvl7pPr>
            <a:lvl8pPr marL="3548088" indent="-236541" defTabSz="951085" eaLnBrk="0" fontAlgn="base" hangingPunct="0">
              <a:spcBef>
                <a:spcPct val="30000"/>
              </a:spcBef>
              <a:spcAft>
                <a:spcPct val="0"/>
              </a:spcAft>
              <a:defRPr sz="1200">
                <a:solidFill>
                  <a:schemeClr val="tx1"/>
                </a:solidFill>
                <a:latin typeface="Arial" panose="020B0604020202020204" pitchFamily="34" charset="0"/>
              </a:defRPr>
            </a:lvl8pPr>
            <a:lvl9pPr marL="4021166" indent="-236541" defTabSz="95108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C6A660A-3465-4CCF-BA57-FD67D79AE248}" type="slidenum">
              <a:rPr lang="en-US" altLang="en-US"/>
              <a:pPr eaLnBrk="1" hangingPunct="1">
                <a:spcBef>
                  <a:spcPct val="0"/>
                </a:spcBef>
              </a:pPr>
              <a:t>69</a:t>
            </a:fld>
            <a:endParaRPr lang="en-US" altLang="en-US" dirty="0"/>
          </a:p>
        </p:txBody>
      </p:sp>
    </p:spTree>
    <p:extLst>
      <p:ext uri="{BB962C8B-B14F-4D97-AF65-F5344CB8AC3E}">
        <p14:creationId xmlns:p14="http://schemas.microsoft.com/office/powerpoint/2010/main" val="231318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14388"/>
            <a:ext cx="4646613" cy="3486150"/>
          </a:xfrm>
        </p:spPr>
      </p:sp>
      <p:sp>
        <p:nvSpPr>
          <p:cNvPr id="3" name="Notes Placeholder 2"/>
          <p:cNvSpPr>
            <a:spLocks noGrp="1"/>
          </p:cNvSpPr>
          <p:nvPr>
            <p:ph type="body" idx="1"/>
          </p:nvPr>
        </p:nvSpPr>
        <p:spPr/>
        <p:txBody>
          <a:bodyPr/>
          <a:lstStyle/>
          <a:p>
            <a:r>
              <a:rPr lang="en-US" dirty="0"/>
              <a:t>Emily</a:t>
            </a:r>
          </a:p>
          <a:p>
            <a:r>
              <a:rPr lang="en-US" dirty="0"/>
              <a:t>This graphic shows the information flow for NCPS’</a:t>
            </a:r>
            <a:r>
              <a:rPr lang="en-US" baseline="0" dirty="0"/>
              <a:t> PSO:</a:t>
            </a:r>
          </a:p>
          <a:p>
            <a:pPr marL="170867" indent="-170867">
              <a:buFont typeface="Arial" panose="020B0604020202020204" pitchFamily="34" charset="0"/>
              <a:buChar char="•"/>
            </a:pPr>
            <a:r>
              <a:rPr lang="en-US" baseline="0" dirty="0"/>
              <a:t>Providers report patient safety events to NCPS and they become privileged as Patient Safety Work Product.  </a:t>
            </a:r>
          </a:p>
          <a:p>
            <a:pPr marL="170867" indent="-170867">
              <a:buFont typeface="Arial" panose="020B0604020202020204" pitchFamily="34" charset="0"/>
              <a:buChar char="•"/>
            </a:pPr>
            <a:r>
              <a:rPr lang="en-US" baseline="0" dirty="0"/>
              <a:t>NCPS provides feedback, assistance with investigations, and aggregates data from the reports.  </a:t>
            </a:r>
          </a:p>
          <a:p>
            <a:pPr marL="170867" indent="-170867">
              <a:buFont typeface="Arial" panose="020B0604020202020204" pitchFamily="34" charset="0"/>
              <a:buChar char="•"/>
            </a:pPr>
            <a:r>
              <a:rPr lang="en-US" baseline="0" dirty="0"/>
              <a:t>The data is analyzed and is used to develop shared learning reports, education, and training, which is provided to NCPS members as part of the feedback loop.</a:t>
            </a:r>
            <a:r>
              <a:rPr lang="en-US" dirty="0">
                <a:solidFill>
                  <a:prstClr val="black"/>
                </a:solidFill>
              </a:rPr>
              <a:t> </a:t>
            </a:r>
          </a:p>
          <a:p>
            <a:endParaRPr lang="en-US" dirty="0">
              <a:solidFill>
                <a:prstClr val="black"/>
              </a:solidFill>
            </a:endParaRPr>
          </a:p>
          <a:p>
            <a:r>
              <a:rPr lang="en-US" dirty="0">
                <a:solidFill>
                  <a:prstClr val="black"/>
                </a:solidFill>
              </a:rPr>
              <a:t>These Patient Safety Activities are conducted within the confidential and protected Patient Safety Evaluation Systems of both the providers and PSO. </a:t>
            </a:r>
            <a:endParaRPr lang="en-US" dirty="0"/>
          </a:p>
        </p:txBody>
      </p:sp>
      <p:sp>
        <p:nvSpPr>
          <p:cNvPr id="4" name="Slide Number Placeholder 3"/>
          <p:cNvSpPr>
            <a:spLocks noGrp="1"/>
          </p:cNvSpPr>
          <p:nvPr>
            <p:ph type="sldNum" sz="quarter" idx="10"/>
          </p:nvPr>
        </p:nvSpPr>
        <p:spPr/>
        <p:txBody>
          <a:bodyPr/>
          <a:lstStyle/>
          <a:p>
            <a:fld id="{F3AEA00C-7A08-4948-92E2-64245DBE0B35}" type="slidenum">
              <a:rPr lang="en-US" smtClean="0"/>
              <a:t>7</a:t>
            </a:fld>
            <a:endParaRPr lang="en-US" dirty="0"/>
          </a:p>
        </p:txBody>
      </p:sp>
    </p:spTree>
    <p:extLst>
      <p:ext uri="{BB962C8B-B14F-4D97-AF65-F5344CB8AC3E}">
        <p14:creationId xmlns:p14="http://schemas.microsoft.com/office/powerpoint/2010/main" val="336295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a:t>
            </a:r>
          </a:p>
        </p:txBody>
      </p:sp>
      <p:sp>
        <p:nvSpPr>
          <p:cNvPr id="4" name="Slide Number Placeholder 3"/>
          <p:cNvSpPr>
            <a:spLocks noGrp="1"/>
          </p:cNvSpPr>
          <p:nvPr>
            <p:ph type="sldNum" sz="quarter" idx="5"/>
          </p:nvPr>
        </p:nvSpPr>
        <p:spPr/>
        <p:txBody>
          <a:bodyPr/>
          <a:lstStyle/>
          <a:p>
            <a:fld id="{70F24ECD-B79B-484B-960F-2035E4846501}" type="slidenum">
              <a:rPr lang="en-US" smtClean="0"/>
              <a:t>70</a:t>
            </a:fld>
            <a:endParaRPr lang="en-US" dirty="0"/>
          </a:p>
        </p:txBody>
      </p:sp>
    </p:spTree>
    <p:extLst>
      <p:ext uri="{BB962C8B-B14F-4D97-AF65-F5344CB8AC3E}">
        <p14:creationId xmlns:p14="http://schemas.microsoft.com/office/powerpoint/2010/main" val="29463264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70F24ECD-B79B-484B-960F-2035E4846501}" type="slidenum">
              <a:rPr lang="en-US" smtClean="0"/>
              <a:t>71</a:t>
            </a:fld>
            <a:endParaRPr lang="en-US" dirty="0"/>
          </a:p>
        </p:txBody>
      </p:sp>
    </p:spTree>
    <p:extLst>
      <p:ext uri="{BB962C8B-B14F-4D97-AF65-F5344CB8AC3E}">
        <p14:creationId xmlns:p14="http://schemas.microsoft.com/office/powerpoint/2010/main" val="471443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60463"/>
            <a:ext cx="4175125" cy="3132137"/>
          </a:xfrm>
        </p:spPr>
      </p:sp>
      <p:sp>
        <p:nvSpPr>
          <p:cNvPr id="3" name="Notes Placeholder 2"/>
          <p:cNvSpPr>
            <a:spLocks noGrp="1"/>
          </p:cNvSpPr>
          <p:nvPr>
            <p:ph type="body" idx="1"/>
          </p:nvPr>
        </p:nvSpPr>
        <p:spPr/>
        <p:txBody>
          <a:bodyPr/>
          <a:lstStyle/>
          <a:p>
            <a:r>
              <a:rPr lang="en-US" sz="1100" dirty="0"/>
              <a:t>Emily</a:t>
            </a:r>
          </a:p>
          <a:p>
            <a:r>
              <a:rPr lang="en-US" sz="1100" dirty="0"/>
              <a:t>NCPS – on our website you’ll find posting available to members and non-members; the webinars that we collaborate with NHA are available to anyone. The monthly deidentified event topics are a members only offering.  Also working to strengthen our Events Calendar so not only NCPS hosted offerings are listed there but also patient safety webinars from our collaborative partners (AQIPS, NMA, NHA, NPIQIC, etc.).  We will research specific topics for members through the McGoogan Medical Science Library at UNMC. </a:t>
            </a:r>
          </a:p>
          <a:p>
            <a:endParaRPr lang="en-US" sz="1100" dirty="0"/>
          </a:p>
          <a:p>
            <a:r>
              <a:rPr lang="en-US" sz="1100" dirty="0"/>
              <a:t>AHRQ – a wide variety of resources are available on this website; they often report on research they have funded or exemplars they have worked with; also, there are “tool kits” for various patient safety and quality improvement initiatives that can be adapted to your practice setting.  Encourage you to sign up for the PSNET newsletter </a:t>
            </a:r>
          </a:p>
          <a:p>
            <a:endParaRPr lang="en-US" sz="1100" dirty="0"/>
          </a:p>
          <a:p>
            <a:r>
              <a:rPr lang="en-US" sz="1100" dirty="0"/>
              <a:t>IHI – a variety of tools for patient safety; unfortunately, often find what I want to see requires a fee. Encourage you to sign up for their newsletter </a:t>
            </a:r>
          </a:p>
          <a:p>
            <a:endParaRPr lang="en-US" sz="1100" dirty="0"/>
          </a:p>
          <a:p>
            <a:r>
              <a:rPr lang="en-US" sz="1100" dirty="0"/>
              <a:t>ISMP – Medication errors continue to be our #1 reported incident.  This website has great information about Medication Safety Best Practices and a host of resources which you can access without a paid membership.</a:t>
            </a:r>
          </a:p>
          <a:p>
            <a:endParaRPr lang="en-US" sz="1100" dirty="0"/>
          </a:p>
          <a:p>
            <a:r>
              <a:rPr lang="en-US" sz="1100" dirty="0"/>
              <a:t>ThinkReliability – offer Root Cause Analysis training, although NCPS also offers this training</a:t>
            </a:r>
          </a:p>
          <a:p>
            <a:endParaRPr lang="en-US" sz="1100" dirty="0"/>
          </a:p>
          <a:p>
            <a:r>
              <a:rPr lang="en-US" sz="1100" dirty="0"/>
              <a:t>Outcome Engenuity – Just Culture training, NCPS also offers this training (in a train the trainer format)</a:t>
            </a:r>
          </a:p>
          <a:p>
            <a:endParaRPr lang="en-US" dirty="0"/>
          </a:p>
        </p:txBody>
      </p:sp>
      <p:sp>
        <p:nvSpPr>
          <p:cNvPr id="4" name="Slide Number Placeholder 3"/>
          <p:cNvSpPr>
            <a:spLocks noGrp="1"/>
          </p:cNvSpPr>
          <p:nvPr>
            <p:ph type="sldNum" sz="quarter" idx="10"/>
          </p:nvPr>
        </p:nvSpPr>
        <p:spPr/>
        <p:txBody>
          <a:bodyPr/>
          <a:lstStyle/>
          <a:p>
            <a:fld id="{990CDA1D-6FD8-2F4E-BBA5-8C2FB7D9F615}" type="slidenum">
              <a:rPr lang="en-US" smtClean="0"/>
              <a:t>72</a:t>
            </a:fld>
            <a:endParaRPr lang="en-US" dirty="0"/>
          </a:p>
        </p:txBody>
      </p:sp>
    </p:spTree>
    <p:extLst>
      <p:ext uri="{BB962C8B-B14F-4D97-AF65-F5344CB8AC3E}">
        <p14:creationId xmlns:p14="http://schemas.microsoft.com/office/powerpoint/2010/main" val="1308560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73</a:t>
            </a:fld>
            <a:endParaRPr lang="en-US" dirty="0"/>
          </a:p>
        </p:txBody>
      </p:sp>
    </p:spTree>
    <p:extLst>
      <p:ext uri="{BB962C8B-B14F-4D97-AF65-F5344CB8AC3E}">
        <p14:creationId xmlns:p14="http://schemas.microsoft.com/office/powerpoint/2010/main" val="2110135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74</a:t>
            </a:fld>
            <a:endParaRPr lang="en-US" dirty="0"/>
          </a:p>
        </p:txBody>
      </p:sp>
    </p:spTree>
    <p:extLst>
      <p:ext uri="{BB962C8B-B14F-4D97-AF65-F5344CB8AC3E}">
        <p14:creationId xmlns:p14="http://schemas.microsoft.com/office/powerpoint/2010/main" val="9637425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75</a:t>
            </a:fld>
            <a:endParaRPr lang="en-US" dirty="0"/>
          </a:p>
        </p:txBody>
      </p:sp>
    </p:spTree>
    <p:extLst>
      <p:ext uri="{BB962C8B-B14F-4D97-AF65-F5344CB8AC3E}">
        <p14:creationId xmlns:p14="http://schemas.microsoft.com/office/powerpoint/2010/main" val="34412075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76</a:t>
            </a:fld>
            <a:endParaRPr lang="en-US" dirty="0"/>
          </a:p>
        </p:txBody>
      </p:sp>
    </p:spTree>
    <p:extLst>
      <p:ext uri="{BB962C8B-B14F-4D97-AF65-F5344CB8AC3E}">
        <p14:creationId xmlns:p14="http://schemas.microsoft.com/office/powerpoint/2010/main" val="21786045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77</a:t>
            </a:fld>
            <a:endParaRPr lang="en-US" dirty="0"/>
          </a:p>
        </p:txBody>
      </p:sp>
    </p:spTree>
    <p:extLst>
      <p:ext uri="{BB962C8B-B14F-4D97-AF65-F5344CB8AC3E}">
        <p14:creationId xmlns:p14="http://schemas.microsoft.com/office/powerpoint/2010/main" val="4038559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6DBB56-FF0B-4093-95FA-14939CDC5577}" type="slidenum">
              <a:rPr lang="en-US" smtClean="0"/>
              <a:pPr>
                <a:defRPr/>
              </a:pPr>
              <a:t>78</a:t>
            </a:fld>
            <a:endParaRPr lang="en-US" dirty="0"/>
          </a:p>
        </p:txBody>
      </p:sp>
    </p:spTree>
    <p:extLst>
      <p:ext uri="{BB962C8B-B14F-4D97-AF65-F5344CB8AC3E}">
        <p14:creationId xmlns:p14="http://schemas.microsoft.com/office/powerpoint/2010/main" val="42916912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79</a:t>
            </a:fld>
            <a:endParaRPr lang="en-US" dirty="0"/>
          </a:p>
        </p:txBody>
      </p:sp>
    </p:spTree>
    <p:extLst>
      <p:ext uri="{BB962C8B-B14F-4D97-AF65-F5344CB8AC3E}">
        <p14:creationId xmlns:p14="http://schemas.microsoft.com/office/powerpoint/2010/main" val="235268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pPr defTabSz="455646">
              <a:defRPr/>
            </a:pPr>
            <a:fld id="{F3AEA00C-7A08-4948-92E2-64245DBE0B35}" type="slidenum">
              <a:rPr lang="en-US">
                <a:solidFill>
                  <a:prstClr val="black"/>
                </a:solidFill>
                <a:latin typeface="Calibri" panose="020F0502020204030204"/>
              </a:rPr>
              <a:pPr defTabSz="455646">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634976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ED727-8A40-BB4B-A404-BA89C1FAE5F3}" type="slidenum">
              <a:rPr lang="en-US" smtClean="0"/>
              <a:t>80</a:t>
            </a:fld>
            <a:endParaRPr lang="en-US"/>
          </a:p>
        </p:txBody>
      </p:sp>
    </p:spTree>
    <p:extLst>
      <p:ext uri="{BB962C8B-B14F-4D97-AF65-F5344CB8AC3E}">
        <p14:creationId xmlns:p14="http://schemas.microsoft.com/office/powerpoint/2010/main" val="54548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As</a:t>
            </a:r>
            <a:r>
              <a:rPr lang="en-US" baseline="0" dirty="0"/>
              <a:t> a result of the Nebraska Patient Safety Improvement Act, five Nebraska professional organizations came together to form NCPS in 2006, answering IOM’s call to action for professional organizations to be actively engaged in patient safety improvement.</a:t>
            </a:r>
            <a:endParaRPr lang="en-US" dirty="0"/>
          </a:p>
        </p:txBody>
      </p:sp>
      <p:sp>
        <p:nvSpPr>
          <p:cNvPr id="4" name="Slide Number Placeholder 3"/>
          <p:cNvSpPr>
            <a:spLocks noGrp="1"/>
          </p:cNvSpPr>
          <p:nvPr>
            <p:ph type="sldNum" sz="quarter" idx="10"/>
          </p:nvPr>
        </p:nvSpPr>
        <p:spPr/>
        <p:txBody>
          <a:bodyPr/>
          <a:lstStyle/>
          <a:p>
            <a:fld id="{F3AEA00C-7A08-4948-92E2-64245DBE0B35}" type="slidenum">
              <a:rPr lang="en-US" smtClean="0"/>
              <a:t>9</a:t>
            </a:fld>
            <a:endParaRPr lang="en-US" dirty="0"/>
          </a:p>
        </p:txBody>
      </p:sp>
    </p:spTree>
    <p:extLst>
      <p:ext uri="{BB962C8B-B14F-4D97-AF65-F5344CB8AC3E}">
        <p14:creationId xmlns:p14="http://schemas.microsoft.com/office/powerpoint/2010/main" val="497929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1264" y="2177935"/>
            <a:ext cx="4464086" cy="1192876"/>
          </a:xfrm>
          <a:prstGeom prst="rect">
            <a:avLst/>
          </a:prstGeom>
        </p:spPr>
        <p:txBody>
          <a:bodyPr anchor="b"/>
          <a:lstStyle>
            <a:lvl1pPr algn="r">
              <a:defRPr sz="3200"/>
            </a:lvl1pPr>
          </a:lstStyle>
          <a:p>
            <a:r>
              <a:rPr lang="en-US" dirty="0"/>
              <a:t>Click to edit Master title style .</a:t>
            </a:r>
          </a:p>
        </p:txBody>
      </p:sp>
      <p:sp>
        <p:nvSpPr>
          <p:cNvPr id="5" name="Date Placeholder 4"/>
          <p:cNvSpPr>
            <a:spLocks noGrp="1"/>
          </p:cNvSpPr>
          <p:nvPr>
            <p:ph type="dt" sz="half" idx="10"/>
          </p:nvPr>
        </p:nvSpPr>
        <p:spPr/>
        <p:txBody>
          <a:bodyPr/>
          <a:lstStyle>
            <a:lvl1pPr>
              <a:defRPr>
                <a:latin typeface="Arial" charset="0"/>
                <a:ea typeface="Arial" charset="0"/>
                <a:cs typeface="Arial" charset="0"/>
              </a:defRPr>
            </a:lvl1pPr>
          </a:lstStyle>
          <a:p>
            <a:fld id="{F3A34504-1580-3344-9526-8048B04E5F10}" type="datetime1">
              <a:rPr lang="en-US" smtClean="0"/>
              <a:pPr/>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Arial" charset="0"/>
                <a:ea typeface="Arial" charset="0"/>
                <a:cs typeface="Arial" charset="0"/>
              </a:defRPr>
            </a:lvl1pPr>
          </a:lstStyle>
          <a:p>
            <a:fld id="{7D55589D-DAF6-F843-B664-1C9842A51021}" type="slidenum">
              <a:rPr lang="en-US" smtClean="0"/>
              <a:pPr/>
              <a:t>‹#›</a:t>
            </a:fld>
            <a:endParaRPr lang="en-US" dirty="0"/>
          </a:p>
        </p:txBody>
      </p:sp>
      <p:sp>
        <p:nvSpPr>
          <p:cNvPr id="10" name="Picture Placeholder 2"/>
          <p:cNvSpPr>
            <a:spLocks noGrp="1" noChangeAspect="1"/>
          </p:cNvSpPr>
          <p:nvPr>
            <p:ph type="pic" idx="1"/>
          </p:nvPr>
        </p:nvSpPr>
        <p:spPr>
          <a:xfrm>
            <a:off x="628650" y="1186933"/>
            <a:ext cx="3422614" cy="39503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90995516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968B0-0AEB-4D6E-AAD0-6D6E523057E1}"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514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4969-4BC0-469A-8686-095E6D88372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4674F-4C23-4812-A8EE-93CCE11A2C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566DA-854D-4939-84CD-7639670D7A48}"/>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5" name="Footer Placeholder 4">
            <a:extLst>
              <a:ext uri="{FF2B5EF4-FFF2-40B4-BE49-F238E27FC236}">
                <a16:creationId xmlns:a16="http://schemas.microsoft.com/office/drawing/2014/main" id="{CA596357-7350-4300-8553-1B776A2B52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4349D6-F25B-48B5-A1E2-6453D81CEFF7}"/>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272476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F9F4-75AD-4B3D-B0C5-697831ECA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F05D8-8523-45AB-BD6F-6C4290D8D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29AB8-5497-45D7-842C-B7DFC21F26FD}"/>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5" name="Footer Placeholder 4">
            <a:extLst>
              <a:ext uri="{FF2B5EF4-FFF2-40B4-BE49-F238E27FC236}">
                <a16:creationId xmlns:a16="http://schemas.microsoft.com/office/drawing/2014/main" id="{DC265B7F-1201-485C-B287-6676873D2E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90E7D8-7B5E-41CD-AF25-7E4D59DBFE6E}"/>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3453274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EAEF-67AB-41F1-913B-84102AE9101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91D00D-2D28-4384-A4BB-FC2B0ED366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BDD800-6DAF-4C89-9759-021085687AC6}"/>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5" name="Footer Placeholder 4">
            <a:extLst>
              <a:ext uri="{FF2B5EF4-FFF2-40B4-BE49-F238E27FC236}">
                <a16:creationId xmlns:a16="http://schemas.microsoft.com/office/drawing/2014/main" id="{472A4941-1153-483B-B08B-1B3154A834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49C080-C891-403C-A02F-9E234695AF73}"/>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28410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C6BD-4AD8-4F64-BC4B-5CAFC20E9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69DDD-6B8D-4487-83E6-A7749C21A33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5F90F-13E8-40FF-91DB-48F77C3E284A}"/>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933A06-F668-425B-8DA8-66D72E4D0925}"/>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6" name="Footer Placeholder 5">
            <a:extLst>
              <a:ext uri="{FF2B5EF4-FFF2-40B4-BE49-F238E27FC236}">
                <a16:creationId xmlns:a16="http://schemas.microsoft.com/office/drawing/2014/main" id="{FC179998-E751-4704-BFF4-421270F077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B3FFCB-7F41-4B7C-818B-D61D4296D266}"/>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3317613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24C0-16ED-4C5B-A30C-5573C93EF84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0552C4-C67A-4E3A-BAC4-29B6A41E44F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C26C21-6B80-4B16-B709-C2708290E27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416F59-D4DF-474A-9D3A-8504E67A1E6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276507-686E-4965-9800-8D27B809242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968EB9-4B99-408D-B709-AF158E6FDA48}"/>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8" name="Footer Placeholder 7">
            <a:extLst>
              <a:ext uri="{FF2B5EF4-FFF2-40B4-BE49-F238E27FC236}">
                <a16:creationId xmlns:a16="http://schemas.microsoft.com/office/drawing/2014/main" id="{DC54FE46-C6A8-4D2C-B06D-E23404BDE5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1146FD-BDD9-4513-AD01-C8E56972106C}"/>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2413519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C38E-384A-4C00-97DD-ED83BB382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A3EF43-530E-48BE-B032-13DBAD956E2D}"/>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4" name="Footer Placeholder 3">
            <a:extLst>
              <a:ext uri="{FF2B5EF4-FFF2-40B4-BE49-F238E27FC236}">
                <a16:creationId xmlns:a16="http://schemas.microsoft.com/office/drawing/2014/main" id="{E83465E0-C036-4FDE-8E7A-0293D15C72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374AFC6-6D46-4F2C-AB82-F54F6375EBE9}"/>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40203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983DB-8DAD-4673-9796-5A191D17ABE1}"/>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3" name="Footer Placeholder 2">
            <a:extLst>
              <a:ext uri="{FF2B5EF4-FFF2-40B4-BE49-F238E27FC236}">
                <a16:creationId xmlns:a16="http://schemas.microsoft.com/office/drawing/2014/main" id="{B0DC7368-013A-47A5-AD20-BE717F10C8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03C001-EAFF-44C1-9A02-78C96AC98EB5}"/>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58864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F54A-BB51-4FBF-9DA7-17171C5B9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E7404D-F61F-4D20-86D7-738856ED7F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34484-CCF8-4A53-92F5-8BB0EA2530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A35CD-519C-4F16-A2D7-8145421DE4B1}"/>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6" name="Footer Placeholder 5">
            <a:extLst>
              <a:ext uri="{FF2B5EF4-FFF2-40B4-BE49-F238E27FC236}">
                <a16:creationId xmlns:a16="http://schemas.microsoft.com/office/drawing/2014/main" id="{DEA92109-4DE1-477F-8AD2-27BBE4230A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91C65F-210E-46A0-B110-4A8391FA01B3}"/>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04319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4C57-09D1-47CD-8A49-6A6371AE23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616FC9-F459-4B91-BACC-719D31BE7D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E0B04F-1317-476A-9CAD-6D2CE0A0E1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B6385B-D0A6-4FEF-95BE-6E92CDC8891A}"/>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6" name="Footer Placeholder 5">
            <a:extLst>
              <a:ext uri="{FF2B5EF4-FFF2-40B4-BE49-F238E27FC236}">
                <a16:creationId xmlns:a16="http://schemas.microsoft.com/office/drawing/2014/main" id="{0808103D-D992-48F3-8F9E-31FF95DF22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F5C73C-5B11-44AC-B855-7DF2F4662CC8}"/>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2439169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5998-AD6C-4186-821B-E335FF2D7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F490FF-0F31-4B84-B1D8-897629AC4F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E70E8-551A-41DC-AC5A-FEB4B20F8BDE}"/>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5" name="Footer Placeholder 4">
            <a:extLst>
              <a:ext uri="{FF2B5EF4-FFF2-40B4-BE49-F238E27FC236}">
                <a16:creationId xmlns:a16="http://schemas.microsoft.com/office/drawing/2014/main" id="{AC4C1178-DDFD-47DF-A61F-583DC2C231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ECC7A1-F65B-4CF8-ABAA-E56390DDFDE4}"/>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552021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C3A40-32F1-4BFD-B87E-D7A3E409095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FCF050-A5D7-49AF-8385-1C273AC31B6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164DE-D32F-459A-98F0-83C50693A5C6}"/>
              </a:ext>
            </a:extLst>
          </p:cNvPr>
          <p:cNvSpPr>
            <a:spLocks noGrp="1"/>
          </p:cNvSpPr>
          <p:nvPr>
            <p:ph type="dt" sz="half" idx="10"/>
          </p:nvPr>
        </p:nvSpPr>
        <p:spPr/>
        <p:txBody>
          <a:bodyPr/>
          <a:lstStyle/>
          <a:p>
            <a:fld id="{8F328B87-BE2B-4AE2-94E3-A23EB9214548}" type="datetimeFigureOut">
              <a:rPr lang="en-US" smtClean="0"/>
              <a:t>7/25/2024</a:t>
            </a:fld>
            <a:endParaRPr lang="en-US" dirty="0"/>
          </a:p>
        </p:txBody>
      </p:sp>
      <p:sp>
        <p:nvSpPr>
          <p:cNvPr id="5" name="Footer Placeholder 4">
            <a:extLst>
              <a:ext uri="{FF2B5EF4-FFF2-40B4-BE49-F238E27FC236}">
                <a16:creationId xmlns:a16="http://schemas.microsoft.com/office/drawing/2014/main" id="{3CFB37F0-1DDA-4717-B777-1E1094A22C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CCCBB8-E4BA-43B0-B1E7-D787A0B78941}"/>
              </a:ext>
            </a:extLst>
          </p:cNvPr>
          <p:cNvSpPr>
            <a:spLocks noGrp="1"/>
          </p:cNvSpPr>
          <p:nvPr>
            <p:ph type="sldNum" sz="quarter" idx="12"/>
          </p:nvPr>
        </p:nvSpPr>
        <p:spPr/>
        <p:txBody>
          <a:bodyPr/>
          <a:lstStyle/>
          <a:p>
            <a:fld id="{C804BD83-B15C-4D75-A85C-F102D7AACC49}" type="slidenum">
              <a:rPr lang="en-US" smtClean="0"/>
              <a:t>‹#›</a:t>
            </a:fld>
            <a:endParaRPr lang="en-US" dirty="0"/>
          </a:p>
        </p:txBody>
      </p:sp>
    </p:spTree>
    <p:extLst>
      <p:ext uri="{BB962C8B-B14F-4D97-AF65-F5344CB8AC3E}">
        <p14:creationId xmlns:p14="http://schemas.microsoft.com/office/powerpoint/2010/main" val="11891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7/25/2024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27094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48092" y="1858553"/>
            <a:ext cx="8122852" cy="4000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495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7/25/2024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3525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4062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7596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1281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077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7/25/2024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0964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543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0172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5586B75A-687E-405C-8A0B-8D00578BA2C3}" type="datetimeFigureOut">
              <a:rPr lang="en-US" smtClean="0"/>
              <a:pPr/>
              <a:t>7/25/2024</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425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13232" y="33089"/>
            <a:ext cx="7900416" cy="853879"/>
          </a:xfrm>
        </p:spPr>
        <p:txBody>
          <a:bodyPr/>
          <a:lstStyle/>
          <a:p>
            <a:r>
              <a:rPr lang="en-US" dirty="0"/>
              <a:t>Click to edit Master title style</a:t>
            </a:r>
          </a:p>
        </p:txBody>
      </p:sp>
      <p:sp>
        <p:nvSpPr>
          <p:cNvPr id="3" name="Content Placeholder 2"/>
          <p:cNvSpPr>
            <a:spLocks noGrp="1"/>
          </p:cNvSpPr>
          <p:nvPr>
            <p:ph sz="half" idx="1"/>
          </p:nvPr>
        </p:nvSpPr>
        <p:spPr>
          <a:xfrm>
            <a:off x="713232" y="1069846"/>
            <a:ext cx="3813048" cy="5184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069848"/>
            <a:ext cx="3950208" cy="51846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D1F5D6-95CE-4C7F-9AC7-B0EA478C4C38}" type="datetime1">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5DD427-1D8D-4645-96E1-7399ED7F84B8}" type="slidenum">
              <a:rPr lang="en-US" smtClean="0"/>
              <a:t>‹#›</a:t>
            </a:fld>
            <a:endParaRPr lang="en-US" dirty="0"/>
          </a:p>
        </p:txBody>
      </p:sp>
      <p:cxnSp>
        <p:nvCxnSpPr>
          <p:cNvPr id="9" name="Straight Connector 8">
            <a:extLst>
              <a:ext uri="{FF2B5EF4-FFF2-40B4-BE49-F238E27FC236}">
                <a16:creationId xmlns:a16="http://schemas.microsoft.com/office/drawing/2014/main" id="{B53DEE19-6BFC-46B8-8A65-75512088BB9F}"/>
              </a:ext>
            </a:extLst>
          </p:cNvPr>
          <p:cNvCxnSpPr>
            <a:cxnSpLocks/>
          </p:cNvCxnSpPr>
          <p:nvPr userDrawn="1"/>
        </p:nvCxnSpPr>
        <p:spPr>
          <a:xfrm>
            <a:off x="713232" y="886968"/>
            <a:ext cx="790041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20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pPr>
              <a:defRPr/>
            </a:pPr>
            <a:fld id="{EED499D4-F4FB-4A7C-8F46-3A66C7738B4A}" type="datetime1">
              <a:rPr lang="en-US" smtClean="0"/>
              <a:t>7/25/2024</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pPr>
              <a:defRPr/>
            </a:pPr>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pPr>
              <a:defRPr/>
            </a:pPr>
            <a:fld id="{85EE7A9B-D220-4B11-9F69-1CAD26FD6A15}" type="slidenum">
              <a:rPr lang="en-US" smtClean="0"/>
              <a:pPr>
                <a:defRPr/>
              </a:pPr>
              <a:t>‹#›</a:t>
            </a:fld>
            <a:endParaRPr lang="en-US" dirty="0"/>
          </a:p>
        </p:txBody>
      </p:sp>
    </p:spTree>
    <p:extLst>
      <p:ext uri="{BB962C8B-B14F-4D97-AF65-F5344CB8AC3E}">
        <p14:creationId xmlns:p14="http://schemas.microsoft.com/office/powerpoint/2010/main" val="8879867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05F740E-F943-45C4-8B5B-A056DE25350B}" type="datetime1">
              <a:rPr lang="en-US" smtClean="0"/>
              <a:t>7/25/2024</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193CD94-51DC-4798-99CB-354FC273BC59}" type="slidenum">
              <a:rPr lang="en-US"/>
              <a:pPr>
                <a:defRPr/>
              </a:pPr>
              <a:t>‹#›</a:t>
            </a:fld>
            <a:endParaRPr lang="en-US" dirty="0"/>
          </a:p>
        </p:txBody>
      </p:sp>
    </p:spTree>
    <p:extLst>
      <p:ext uri="{BB962C8B-B14F-4D97-AF65-F5344CB8AC3E}">
        <p14:creationId xmlns:p14="http://schemas.microsoft.com/office/powerpoint/2010/main" val="146124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2362200" y="1066800"/>
            <a:ext cx="6126163" cy="4724400"/>
          </a:xfrm>
        </p:spPr>
        <p:txBody>
          <a:bodyPr/>
          <a:lstStyle>
            <a:lvl1pPr>
              <a:defRPr sz="3400"/>
            </a:lvl1pPr>
          </a:lstStyle>
          <a:p>
            <a:r>
              <a:rPr lang="en-US" dirty="0"/>
              <a:t>Click to edit Master title style</a:t>
            </a:r>
          </a:p>
        </p:txBody>
      </p:sp>
    </p:spTree>
    <p:extLst>
      <p:ext uri="{BB962C8B-B14F-4D97-AF65-F5344CB8AC3E}">
        <p14:creationId xmlns:p14="http://schemas.microsoft.com/office/powerpoint/2010/main" val="32643701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Content developed by K. Jones. Do not copy without her permission.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dirty="0"/>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78" r:id="rId6"/>
    <p:sldLayoutId id="2147483680" r:id="rId7"/>
    <p:sldLayoutId id="2147483681" r:id="rId8"/>
    <p:sldLayoutId id="2147483682" r:id="rId9"/>
    <p:sldLayoutId id="2147483684" r:id="rId10"/>
    <p:sldLayoutId id="214748368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32EE1-A146-40BB-98C2-C819D28FAEB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451879-3E92-4F65-B43B-80AE70E7E8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0B32A-EFC6-4426-8E4F-8F58F03B17B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8B87-BE2B-4AE2-94E3-A23EB9214548}" type="datetimeFigureOut">
              <a:rPr lang="en-US" smtClean="0"/>
              <a:t>7/25/2024</a:t>
            </a:fld>
            <a:endParaRPr lang="en-US" dirty="0"/>
          </a:p>
        </p:txBody>
      </p:sp>
      <p:sp>
        <p:nvSpPr>
          <p:cNvPr id="5" name="Footer Placeholder 4">
            <a:extLst>
              <a:ext uri="{FF2B5EF4-FFF2-40B4-BE49-F238E27FC236}">
                <a16:creationId xmlns:a16="http://schemas.microsoft.com/office/drawing/2014/main" id="{51160DB0-3730-453D-BBF7-33B97CB572F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46CE45-8B82-4691-97F0-FC528733556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4BD83-B15C-4D75-A85C-F102D7AACC49}" type="slidenum">
              <a:rPr lang="en-US" smtClean="0"/>
              <a:t>‹#›</a:t>
            </a:fld>
            <a:endParaRPr lang="en-US" dirty="0"/>
          </a:p>
        </p:txBody>
      </p:sp>
    </p:spTree>
    <p:extLst>
      <p:ext uri="{BB962C8B-B14F-4D97-AF65-F5344CB8AC3E}">
        <p14:creationId xmlns:p14="http://schemas.microsoft.com/office/powerpoint/2010/main" val="29119183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5586B75A-687E-405C-8A0B-8D00578BA2C3}" type="datetimeFigureOut">
              <a:rPr lang="en-US" smtClean="0"/>
              <a:pPr/>
              <a:t>7/25/2024</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77935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jointcommission.org/resources/patient-safety-topics/sentinel-event/sentinel-event-alert-newsletters/sentinel-event-alert-57-the-essential-role-of-leadership-in-developing-a-safety-culture/"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hrq.gov/sops/quality-patient-safety/patientsafetyculture/hospital/index.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ahrq.gov/sops/quality-patient-safety/patientsafetyculture/hospital/hosp-reports.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ahrq.gov/sops/surveys/index.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pso.ahrq.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8.jpg"/><Relationship Id="rId7" Type="http://schemas.openxmlformats.org/officeDocument/2006/relationships/hyperlink" Target="https://en.wikipedia.org/wiki/Baking_powder"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hyperlink" Target="http://whilehewasnapping.com/2011/03/spring-fever-homemade-cleaning.html" TargetMode="External"/><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8" Type="http://schemas.openxmlformats.org/officeDocument/2006/relationships/hyperlink" Target="https://www.thinkreliability.com/" TargetMode="External"/><Relationship Id="rId3" Type="http://schemas.openxmlformats.org/officeDocument/2006/relationships/hyperlink" Target="https://www.ismp.org/" TargetMode="External"/><Relationship Id="rId7" Type="http://schemas.openxmlformats.org/officeDocument/2006/relationships/hyperlink" Target="http://www.ihi.org/Pages/default.aspx"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hyperlink" Target="https://www.ahrq.gov/" TargetMode="External"/><Relationship Id="rId5" Type="http://schemas.openxmlformats.org/officeDocument/2006/relationships/hyperlink" Target="https://www.nepatientsafety.org/" TargetMode="External"/><Relationship Id="rId4" Type="http://schemas.openxmlformats.org/officeDocument/2006/relationships/hyperlink" Target="https://outcome-eng.com/just-culture-the-foundation-of-an-effective-safety-cultur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hyperlink" Target="https://psnet.ahrq.gov/primers/primer/20/Human-Factors-Engineering"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hyperlink" Target="https://psnet.ahrq.gov/primers/primer/31/high-reliability"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ihi.org/resources/Pages/Tools/SafetyBriefings.aspx"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hyperlink" Target="https://www.jointcommission.org/sea_issue_57/" TargetMode="External"/><Relationship Id="rId5" Type="http://schemas.openxmlformats.org/officeDocument/2006/relationships/hyperlink" Target="http://www.ihi.org/resources/Pages/Tools/RCA2-Improving-Root-Cause-Analyses-and-Actions-to-Prevent-Harm.aspx" TargetMode="External"/><Relationship Id="rId4" Type="http://schemas.openxmlformats.org/officeDocument/2006/relationships/hyperlink" Target="http://www.ihi.org/resources/Pages/Tools/PatientSafetyLeadershipWalkRounds.aspx"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ncbi.nlm.nih.gov/books/NBK43699/"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hyperlink" Target="https://doi.org/10.1093/intqhc/mzx163"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outcome-eng.com/just-culture-training/" TargetMode="External"/><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s://www.patientsafety.va.gov/professionals/onthejob/hfmea.asp"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dhhs.ne.gov/publichealth/Documents/Patient%20Safety%20Improvement%20Act.pdf" TargetMode="External"/><Relationship Id="rId7" Type="http://schemas.openxmlformats.org/officeDocument/2006/relationships/hyperlink" Target="http://www.ahrq.gov/professionals/quality-patient-safety/pfp/index.html"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hyperlink" Target="http://www.npsf.org/free-from-harm" TargetMode="External"/><Relationship Id="rId5" Type="http://schemas.openxmlformats.org/officeDocument/2006/relationships/hyperlink" Target="https://www.pso.ahrq.gov/listed" TargetMode="External"/><Relationship Id="rId4" Type="http://schemas.openxmlformats.org/officeDocument/2006/relationships/hyperlink" Target="https://www.hhs.gov/hipaa/for-professionals/patient-safety/statute-and-rule/index.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epatientsafety.org/"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hyperlink" Target="mailto:embarr@unmc.edu"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mailto:carlasnyder@unmc.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2253"/>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chemeClr val="bg1"/>
                </a:solidFill>
                <a:latin typeface="Trebuchet MS" pitchFamily="34" charset="0"/>
              </a:rPr>
              <a:t>Module G </a:t>
            </a:r>
          </a:p>
        </p:txBody>
      </p:sp>
      <p:sp>
        <p:nvSpPr>
          <p:cNvPr id="3" name="Subtitle 2"/>
          <p:cNvSpPr>
            <a:spLocks noGrp="1"/>
          </p:cNvSpPr>
          <p:nvPr>
            <p:ph type="subTitle" idx="1"/>
          </p:nvPr>
        </p:nvSpPr>
        <p:spPr>
          <a:xfrm>
            <a:off x="647700" y="2677179"/>
            <a:ext cx="7772400" cy="1938992"/>
          </a:xfrm>
        </p:spPr>
        <p:txBody>
          <a:bodyPr>
            <a:spAutoFit/>
          </a:bodyPr>
          <a:lstStyle/>
          <a:p>
            <a:r>
              <a:rPr lang="en-US" sz="3600" b="1" dirty="0"/>
              <a:t>Patient Safety </a:t>
            </a:r>
          </a:p>
          <a:p>
            <a:pPr>
              <a:spcBef>
                <a:spcPts val="24"/>
              </a:spcBef>
            </a:pPr>
            <a:r>
              <a:rPr lang="en-US" sz="2800" b="1" dirty="0"/>
              <a:t>Carla Snyder, MT(ASCP)SBB, MHA, CPHQ</a:t>
            </a:r>
          </a:p>
          <a:p>
            <a:pPr>
              <a:spcBef>
                <a:spcPts val="24"/>
              </a:spcBef>
            </a:pPr>
            <a:r>
              <a:rPr lang="en-US" sz="2800" b="1" dirty="0"/>
              <a:t>Emily Barr, </a:t>
            </a:r>
            <a:r>
              <a:rPr lang="en-US" sz="2800" b="1"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OTD, MBA, OTR/L, BCG</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spcBef>
                <a:spcPts val="24"/>
              </a:spcBef>
            </a:pPr>
            <a:endParaRPr lang="en-US" sz="2800" b="1" dirty="0"/>
          </a:p>
        </p:txBody>
      </p:sp>
    </p:spTree>
    <p:extLst>
      <p:ext uri="{BB962C8B-B14F-4D97-AF65-F5344CB8AC3E}">
        <p14:creationId xmlns:p14="http://schemas.microsoft.com/office/powerpoint/2010/main" val="21911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16" y="457200"/>
            <a:ext cx="8229600" cy="561975"/>
          </a:xfrm>
        </p:spPr>
        <p:txBody>
          <a:bodyPr>
            <a:normAutofit fontScale="90000"/>
          </a:bodyPr>
          <a:lstStyle/>
          <a:p>
            <a:r>
              <a:rPr lang="en-US" sz="4400" b="0" dirty="0">
                <a:cs typeface="Calibri" panose="020F0502020204030204" pitchFamily="34" charset="0"/>
              </a:rPr>
              <a:t>NCPS Goals </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10</a:t>
            </a:fld>
            <a:endParaRPr lang="en-US" dirty="0"/>
          </a:p>
        </p:txBody>
      </p:sp>
      <p:sp>
        <p:nvSpPr>
          <p:cNvPr id="10" name="Content Placeholder 9">
            <a:extLst>
              <a:ext uri="{FF2B5EF4-FFF2-40B4-BE49-F238E27FC236}">
                <a16:creationId xmlns:a16="http://schemas.microsoft.com/office/drawing/2014/main" id="{83FFE92F-D6BA-1F95-8156-5B1BF10D508D}"/>
              </a:ext>
            </a:extLst>
          </p:cNvPr>
          <p:cNvSpPr txBox="1">
            <a:spLocks noGrp="1"/>
          </p:cNvSpPr>
          <p:nvPr>
            <p:ph idx="1"/>
          </p:nvPr>
        </p:nvSpPr>
        <p:spPr>
          <a:xfrm>
            <a:off x="229816" y="1419225"/>
            <a:ext cx="8818934" cy="3797579"/>
          </a:xfrm>
          <a:prstGeom prst="rect">
            <a:avLst/>
          </a:prstGeom>
          <a:noFill/>
          <a:ln w="127000">
            <a:noFill/>
          </a:ln>
        </p:spPr>
        <p:txBody>
          <a:bodyPr wrap="square" lIns="97155" tIns="48578" rIns="97155" bIns="48578" rtlCol="0">
            <a:spAutoFit/>
          </a:bodyPr>
          <a:lstStyle/>
          <a:p>
            <a:pPr>
              <a:spcBef>
                <a:spcPts val="0"/>
              </a:spcBef>
              <a:buClr>
                <a:schemeClr val="tx2"/>
              </a:buClr>
              <a:buSzPct val="150000"/>
              <a:buFont typeface="Wingdings" panose="05000000000000000000" pitchFamily="2" charset="2"/>
              <a:buChar char="q"/>
            </a:pPr>
            <a:r>
              <a:rPr lang="en-US" sz="1600" b="1" i="1" dirty="0">
                <a:latin typeface="Albany AMT" panose="020B0604020202020204" pitchFamily="34" charset="0"/>
                <a:cs typeface="Albany AMT" panose="020B0604020202020204" pitchFamily="34" charset="0"/>
              </a:rPr>
              <a:t> Provide protection for reporting</a:t>
            </a:r>
            <a:endParaRPr lang="en-US" sz="1600" dirty="0">
              <a:latin typeface="Albany AMT" panose="020B0604020202020204" pitchFamily="34" charset="0"/>
              <a:cs typeface="Albany AMT" panose="020B0604020202020204" pitchFamily="34" charset="0"/>
            </a:endParaRPr>
          </a:p>
          <a:p>
            <a:pPr marL="0" indent="0" defTabSz="742950">
              <a:spcBef>
                <a:spcPts val="0"/>
              </a:spcBef>
              <a:buClr>
                <a:schemeClr val="tx2"/>
              </a:buClr>
              <a:buSzPct val="150000"/>
              <a:buNone/>
            </a:pPr>
            <a:r>
              <a:rPr lang="en-US" sz="1600" dirty="0">
                <a:solidFill>
                  <a:schemeClr val="accent4"/>
                </a:solidFill>
                <a:latin typeface="Albany AMT" panose="020B0604020202020204" pitchFamily="34" charset="0"/>
                <a:cs typeface="Albany AMT" panose="020B0604020202020204" pitchFamily="34" charset="0"/>
              </a:rPr>
              <a:t>       </a:t>
            </a:r>
            <a:r>
              <a:rPr lang="en-US" sz="1400" dirty="0">
                <a:solidFill>
                  <a:schemeClr val="accent4"/>
                </a:solidFill>
                <a:latin typeface="Albany AMT" panose="020B0604020202020204" pitchFamily="34" charset="0"/>
                <a:cs typeface="Albany AMT" panose="020B0604020202020204" pitchFamily="34" charset="0"/>
              </a:rPr>
              <a:t>Event investigations that meet the definition of Patient Safety Work Product are made privileged and  </a:t>
            </a:r>
          </a:p>
          <a:p>
            <a:pPr marL="0" indent="0" defTabSz="742950">
              <a:buClr>
                <a:schemeClr val="tx2"/>
              </a:buClr>
              <a:buSzPct val="150000"/>
              <a:buNone/>
            </a:pPr>
            <a:r>
              <a:rPr lang="en-US" sz="1400" dirty="0">
                <a:solidFill>
                  <a:schemeClr val="accent4"/>
                </a:solidFill>
                <a:latin typeface="Albany AMT" panose="020B0604020202020204" pitchFamily="34" charset="0"/>
                <a:cs typeface="Albany AMT" panose="020B0604020202020204" pitchFamily="34" charset="0"/>
              </a:rPr>
              <a:t>        confidential when reported to a PSO.</a:t>
            </a:r>
          </a:p>
          <a:p>
            <a:pPr defTabSz="742950">
              <a:spcBef>
                <a:spcPts val="0"/>
              </a:spcBef>
              <a:buClr>
                <a:schemeClr val="tx2"/>
              </a:buClr>
              <a:buSzPct val="150000"/>
              <a:buFont typeface="Wingdings" panose="05000000000000000000" pitchFamily="2" charset="2"/>
              <a:buChar char="q"/>
            </a:pPr>
            <a:r>
              <a:rPr lang="en-US" sz="1600" b="1" i="1" dirty="0">
                <a:latin typeface="Albany AMT" panose="020B0604020202020204" pitchFamily="34" charset="0"/>
                <a:cs typeface="Albany AMT" panose="020B0604020202020204" pitchFamily="34" charset="0"/>
              </a:rPr>
              <a:t> Learn from reported events</a:t>
            </a:r>
            <a:endParaRPr lang="en-US" sz="1600" dirty="0">
              <a:latin typeface="Albany AMT" panose="020B0604020202020204" pitchFamily="34" charset="0"/>
              <a:cs typeface="Albany AMT" panose="020B0604020202020204" pitchFamily="34" charset="0"/>
            </a:endParaRPr>
          </a:p>
          <a:p>
            <a:pPr marL="0" indent="0" defTabSz="742950">
              <a:spcBef>
                <a:spcPts val="0"/>
              </a:spcBef>
              <a:buClr>
                <a:schemeClr val="tx2"/>
              </a:buClr>
              <a:buSzPct val="150000"/>
              <a:buNone/>
            </a:pPr>
            <a:r>
              <a:rPr lang="en-US" sz="1400" dirty="0">
                <a:solidFill>
                  <a:schemeClr val="accent4"/>
                </a:solidFill>
                <a:latin typeface="Albany AMT" panose="020B0604020202020204" pitchFamily="34" charset="0"/>
                <a:cs typeface="Albany AMT" panose="020B0604020202020204" pitchFamily="34" charset="0"/>
              </a:rPr>
              <a:t>        Learning from event review and data aggregation informs the development of feedback, training, and</a:t>
            </a:r>
          </a:p>
          <a:p>
            <a:pPr marL="0" indent="0" defTabSz="742950">
              <a:spcBef>
                <a:spcPts val="0"/>
              </a:spcBef>
              <a:buClr>
                <a:schemeClr val="tx2"/>
              </a:buClr>
              <a:buSzPct val="150000"/>
              <a:buNone/>
            </a:pPr>
            <a:r>
              <a:rPr lang="en-US" sz="1400" dirty="0">
                <a:solidFill>
                  <a:schemeClr val="accent4"/>
                </a:solidFill>
                <a:latin typeface="Albany AMT" panose="020B0604020202020204" pitchFamily="34" charset="0"/>
                <a:cs typeface="Albany AMT" panose="020B0604020202020204" pitchFamily="34" charset="0"/>
              </a:rPr>
              <a:t>        education. </a:t>
            </a:r>
          </a:p>
          <a:p>
            <a:pPr>
              <a:spcBef>
                <a:spcPts val="0"/>
              </a:spcBef>
              <a:buClr>
                <a:schemeClr val="tx2"/>
              </a:buClr>
              <a:buSzPct val="150000"/>
              <a:buFont typeface="Wingdings" panose="05000000000000000000" pitchFamily="2" charset="2"/>
              <a:buChar char="q"/>
            </a:pPr>
            <a:r>
              <a:rPr lang="en-US" sz="1600" b="1" i="1" dirty="0">
                <a:latin typeface="Albany AMT" panose="020B0604020202020204" pitchFamily="34" charset="0"/>
                <a:cs typeface="Albany AMT" panose="020B0604020202020204" pitchFamily="34" charset="0"/>
              </a:rPr>
              <a:t> Share learning</a:t>
            </a:r>
            <a:endParaRPr lang="en-US" sz="1600" dirty="0">
              <a:latin typeface="Albany AMT" panose="020B0604020202020204" pitchFamily="34" charset="0"/>
              <a:cs typeface="Albany AMT" panose="020B0604020202020204" pitchFamily="34" charset="0"/>
            </a:endParaRPr>
          </a:p>
          <a:p>
            <a:pPr marL="0" indent="0" defTabSz="685800">
              <a:spcBef>
                <a:spcPts val="0"/>
              </a:spcBef>
              <a:buClr>
                <a:schemeClr val="tx2"/>
              </a:buClr>
              <a:buSzPct val="150000"/>
              <a:buNone/>
            </a:pPr>
            <a:r>
              <a:rPr lang="en-US" sz="1600" dirty="0">
                <a:solidFill>
                  <a:schemeClr val="accent4"/>
                </a:solidFill>
                <a:latin typeface="Albany AMT" panose="020B0604020202020204" pitchFamily="34" charset="0"/>
                <a:cs typeface="Albany AMT" panose="020B0604020202020204" pitchFamily="34" charset="0"/>
              </a:rPr>
              <a:t>       </a:t>
            </a:r>
            <a:r>
              <a:rPr lang="en-US" sz="1400" dirty="0">
                <a:solidFill>
                  <a:schemeClr val="accent4"/>
                </a:solidFill>
                <a:latin typeface="Albany AMT" panose="020B0604020202020204" pitchFamily="34" charset="0"/>
                <a:cs typeface="Albany AMT" panose="020B0604020202020204" pitchFamily="34" charset="0"/>
              </a:rPr>
              <a:t>As an integral component of the patient safety learning system, products such as de-identified events,</a:t>
            </a:r>
          </a:p>
          <a:p>
            <a:pPr marL="0" indent="0" defTabSz="685800">
              <a:buClr>
                <a:schemeClr val="tx2"/>
              </a:buClr>
              <a:buSzPct val="150000"/>
              <a:buNone/>
            </a:pPr>
            <a:r>
              <a:rPr lang="en-US" sz="1400" dirty="0">
                <a:solidFill>
                  <a:schemeClr val="accent4"/>
                </a:solidFill>
                <a:latin typeface="Albany AMT" panose="020B0604020202020204" pitchFamily="34" charset="0"/>
                <a:cs typeface="Albany AMT" panose="020B0604020202020204" pitchFamily="34" charset="0"/>
              </a:rPr>
              <a:t>        patient safety alerts, and reporting summaries are provided to members. </a:t>
            </a:r>
          </a:p>
          <a:p>
            <a:pPr>
              <a:spcBef>
                <a:spcPts val="0"/>
              </a:spcBef>
              <a:buClr>
                <a:schemeClr val="tx2"/>
              </a:buClr>
              <a:buSzPct val="150000"/>
              <a:buFont typeface="Wingdings" panose="05000000000000000000" pitchFamily="2" charset="2"/>
              <a:buChar char="q"/>
              <a:tabLst>
                <a:tab pos="457200" algn="l"/>
              </a:tabLst>
            </a:pPr>
            <a:r>
              <a:rPr lang="en-US" sz="1600" b="1" i="1" dirty="0">
                <a:latin typeface="Albany AMT" panose="020B0604020202020204" pitchFamily="34" charset="0"/>
                <a:cs typeface="Albany AMT" panose="020B0604020202020204" pitchFamily="34" charset="0"/>
              </a:rPr>
              <a:t>Offer resources</a:t>
            </a:r>
            <a:endParaRPr lang="en-US" sz="1600" dirty="0">
              <a:latin typeface="Albany AMT" panose="020B0604020202020204" pitchFamily="34" charset="0"/>
              <a:cs typeface="Albany AMT" panose="020B0604020202020204" pitchFamily="34" charset="0"/>
            </a:endParaRPr>
          </a:p>
          <a:p>
            <a:pPr marL="0" indent="0">
              <a:spcBef>
                <a:spcPts val="0"/>
              </a:spcBef>
              <a:buClr>
                <a:schemeClr val="tx2"/>
              </a:buClr>
              <a:buSzPct val="150000"/>
              <a:buNone/>
              <a:tabLst>
                <a:tab pos="685800" algn="l"/>
              </a:tabLst>
            </a:pPr>
            <a:r>
              <a:rPr lang="en-US" sz="1600" dirty="0">
                <a:solidFill>
                  <a:schemeClr val="accent4"/>
                </a:solidFill>
                <a:latin typeface="Albany AMT" panose="020B0604020202020204" pitchFamily="34" charset="0"/>
                <a:cs typeface="Albany AMT" panose="020B0604020202020204" pitchFamily="34" charset="0"/>
              </a:rPr>
              <a:t>       </a:t>
            </a:r>
            <a:r>
              <a:rPr lang="en-US" sz="1400" dirty="0">
                <a:solidFill>
                  <a:schemeClr val="accent4"/>
                </a:solidFill>
                <a:latin typeface="Albany AMT" panose="020B0604020202020204" pitchFamily="34" charset="0"/>
                <a:cs typeface="Albany AMT" panose="020B0604020202020204" pitchFamily="34" charset="0"/>
              </a:rPr>
              <a:t>Members receive feedback on events, root cause analysis support, information about evidence-based</a:t>
            </a:r>
          </a:p>
          <a:p>
            <a:pPr marL="0" indent="0">
              <a:buClr>
                <a:schemeClr val="tx2"/>
              </a:buClr>
              <a:buSzPct val="150000"/>
              <a:buNone/>
              <a:tabLst>
                <a:tab pos="685800" algn="l"/>
              </a:tabLst>
            </a:pPr>
            <a:r>
              <a:rPr lang="en-US" sz="1400" dirty="0">
                <a:solidFill>
                  <a:schemeClr val="accent4"/>
                </a:solidFill>
                <a:latin typeface="Albany AMT" panose="020B0604020202020204" pitchFamily="34" charset="0"/>
                <a:cs typeface="Albany AMT" panose="020B0604020202020204" pitchFamily="34" charset="0"/>
              </a:rPr>
              <a:t>        best practices, and patient safety culture development. </a:t>
            </a:r>
          </a:p>
          <a:p>
            <a:pPr lvl="0">
              <a:spcBef>
                <a:spcPts val="0"/>
              </a:spcBef>
              <a:buClr>
                <a:schemeClr val="tx2"/>
              </a:buClr>
              <a:buSzPct val="150000"/>
              <a:buFont typeface="Wingdings" panose="05000000000000000000" pitchFamily="2" charset="2"/>
              <a:buChar char="q"/>
            </a:pPr>
            <a:r>
              <a:rPr lang="en-US" sz="1600" b="1" i="1" dirty="0">
                <a:latin typeface="Albany AMT" panose="020B0604020202020204" pitchFamily="34" charset="0"/>
                <a:cs typeface="Albany AMT" panose="020B0604020202020204" pitchFamily="34" charset="0"/>
              </a:rPr>
              <a:t>Provide education and training</a:t>
            </a:r>
            <a:r>
              <a:rPr lang="en-US" sz="1600" dirty="0">
                <a:latin typeface="Albany AMT" panose="020B0604020202020204" pitchFamily="34" charset="0"/>
                <a:cs typeface="Albany AMT" panose="020B0604020202020204" pitchFamily="34" charset="0"/>
              </a:rPr>
              <a:t> </a:t>
            </a:r>
          </a:p>
          <a:p>
            <a:pPr marL="0" lvl="0" indent="0">
              <a:spcBef>
                <a:spcPts val="0"/>
              </a:spcBef>
              <a:buClr>
                <a:schemeClr val="tx2"/>
              </a:buClr>
              <a:buSzPct val="150000"/>
              <a:buNone/>
              <a:tabLst>
                <a:tab pos="742950" algn="l"/>
              </a:tabLst>
            </a:pPr>
            <a:r>
              <a:rPr lang="en-US" sz="1600" dirty="0">
                <a:solidFill>
                  <a:schemeClr val="accent4"/>
                </a:solidFill>
                <a:latin typeface="Albany AMT" panose="020B0604020202020204" pitchFamily="34" charset="0"/>
                <a:cs typeface="Albany AMT" panose="020B0604020202020204" pitchFamily="34" charset="0"/>
              </a:rPr>
              <a:t>      </a:t>
            </a:r>
            <a:r>
              <a:rPr lang="en-US" sz="1400" dirty="0">
                <a:solidFill>
                  <a:schemeClr val="accent4"/>
                </a:solidFill>
                <a:latin typeface="Albany AMT" panose="020B0604020202020204" pitchFamily="34" charset="0"/>
                <a:cs typeface="Albany AMT" panose="020B0604020202020204" pitchFamily="34" charset="0"/>
              </a:rPr>
              <a:t>Offerings include quarterly member education, annual RCA training, and conference sessions specific to</a:t>
            </a:r>
          </a:p>
          <a:p>
            <a:pPr marL="0" lvl="0" indent="0">
              <a:spcBef>
                <a:spcPts val="0"/>
              </a:spcBef>
              <a:buClr>
                <a:schemeClr val="tx2"/>
              </a:buClr>
              <a:buSzPct val="150000"/>
              <a:buNone/>
              <a:tabLst>
                <a:tab pos="742950" algn="l"/>
              </a:tabLst>
            </a:pPr>
            <a:r>
              <a:rPr lang="en-US" sz="1400" dirty="0">
                <a:solidFill>
                  <a:schemeClr val="accent4"/>
                </a:solidFill>
                <a:latin typeface="Albany AMT" panose="020B0604020202020204" pitchFamily="34" charset="0"/>
                <a:cs typeface="Albany AMT" panose="020B0604020202020204" pitchFamily="34" charset="0"/>
              </a:rPr>
              <a:t>       patient safety. </a:t>
            </a:r>
          </a:p>
        </p:txBody>
      </p:sp>
    </p:spTree>
    <p:extLst>
      <p:ext uri="{BB962C8B-B14F-4D97-AF65-F5344CB8AC3E}">
        <p14:creationId xmlns:p14="http://schemas.microsoft.com/office/powerpoint/2010/main" val="290504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2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726274"/>
          </a:xfrm>
        </p:spPr>
        <p:txBody>
          <a:bodyPr/>
          <a:lstStyle/>
          <a:p>
            <a:r>
              <a:rPr lang="en-US" sz="2400" dirty="0">
                <a:latin typeface="Calibri" panose="020F0502020204030204" pitchFamily="34" charset="0"/>
                <a:cs typeface="Calibri" panose="020F0502020204030204" pitchFamily="34" charset="0"/>
              </a:rPr>
              <a:t>How many of you were aware of state regulations protecting quality and patient safety improvement information?  Where could you look to find that information?  Who could help?</a:t>
            </a:r>
          </a:p>
          <a:p>
            <a:r>
              <a:rPr lang="en-US" sz="2400" dirty="0">
                <a:latin typeface="Calibri" panose="020F0502020204030204" pitchFamily="34" charset="0"/>
                <a:cs typeface="Calibri" panose="020F0502020204030204" pitchFamily="34" charset="0"/>
              </a:rPr>
              <a:t>How many of you know whether or not you are working with a PSO?  What are the benefits?  What questions do you have about working with a PSO?</a:t>
            </a:r>
          </a:p>
          <a:p>
            <a:r>
              <a:rPr lang="en-US" sz="2400" dirty="0">
                <a:latin typeface="Calibri" panose="020F0502020204030204" pitchFamily="34" charset="0"/>
                <a:cs typeface="Calibri" panose="020F0502020204030204" pitchFamily="34" charset="0"/>
              </a:rPr>
              <a:t>What other questions do you have?  What additional information do you need?</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27486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cap="none" dirty="0"/>
              <a:t>Organizational Culture </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12</a:t>
            </a:fld>
            <a:endParaRPr lang="en-US" dirty="0"/>
          </a:p>
        </p:txBody>
      </p:sp>
      <p:sp>
        <p:nvSpPr>
          <p:cNvPr id="5" name="Content Placeholder 2">
            <a:extLst>
              <a:ext uri="{FF2B5EF4-FFF2-40B4-BE49-F238E27FC236}">
                <a16:creationId xmlns:a16="http://schemas.microsoft.com/office/drawing/2014/main" id="{7312B94C-33FC-43B5-B321-6A13215A2C67}"/>
              </a:ext>
            </a:extLst>
          </p:cNvPr>
          <p:cNvSpPr>
            <a:spLocks noGrp="1"/>
          </p:cNvSpPr>
          <p:nvPr>
            <p:ph idx="1"/>
          </p:nvPr>
        </p:nvSpPr>
        <p:spPr>
          <a:xfrm>
            <a:off x="174625" y="1409700"/>
            <a:ext cx="8534400" cy="3886200"/>
          </a:xfrm>
        </p:spPr>
        <p:txBody>
          <a:bodyPr>
            <a:normAutofit/>
          </a:bodyPr>
          <a:lstStyle/>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Shared assumptions </a:t>
            </a:r>
            <a:r>
              <a:rPr lang="en-US" sz="2800" u="sng" dirty="0">
                <a:latin typeface="Calibri" panose="020F0502020204030204" pitchFamily="34" charset="0"/>
                <a:cs typeface="Calibri" panose="020F0502020204030204" pitchFamily="34" charset="0"/>
              </a:rPr>
              <a:t>learned</a:t>
            </a:r>
            <a:r>
              <a:rPr lang="en-US" sz="2800" dirty="0">
                <a:latin typeface="Calibri" panose="020F0502020204030204" pitchFamily="34" charset="0"/>
                <a:cs typeface="Calibri" panose="020F0502020204030204" pitchFamily="34" charset="0"/>
              </a:rPr>
              <a:t> by a group as they solve problems that originate in external and internal environments</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Norms and behaviors that are </a:t>
            </a:r>
            <a:r>
              <a:rPr lang="en-US" sz="2800" u="sng" dirty="0">
                <a:latin typeface="Calibri" panose="020F0502020204030204" pitchFamily="34" charset="0"/>
                <a:cs typeface="Calibri" panose="020F0502020204030204" pitchFamily="34" charset="0"/>
              </a:rPr>
              <a:t>taught by leaders</a:t>
            </a:r>
            <a:r>
              <a:rPr lang="en-US" sz="2800" dirty="0">
                <a:latin typeface="Calibri" panose="020F0502020204030204" pitchFamily="34" charset="0"/>
                <a:cs typeface="Calibri" panose="020F0502020204030204" pitchFamily="34" charset="0"/>
              </a:rPr>
              <a:t> (designated and situational) that define </a:t>
            </a:r>
            <a:r>
              <a:rPr lang="en-US" sz="2800" u="sng" dirty="0">
                <a:latin typeface="Calibri" panose="020F0502020204030204" pitchFamily="34" charset="0"/>
                <a:cs typeface="Calibri" panose="020F0502020204030204" pitchFamily="34" charset="0"/>
              </a:rPr>
              <a:t>how to think and feel about those problems</a:t>
            </a:r>
          </a:p>
          <a:p>
            <a:pPr marL="0" indent="0">
              <a:buNone/>
            </a:pPr>
            <a:endParaRPr lang="en-US" sz="3200" u="sng"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245F132-E32F-2C28-5BA9-28ECAE8AFE2B}"/>
              </a:ext>
            </a:extLst>
          </p:cNvPr>
          <p:cNvSpPr txBox="1"/>
          <p:nvPr/>
        </p:nvSpPr>
        <p:spPr>
          <a:xfrm>
            <a:off x="6400800" y="4267200"/>
            <a:ext cx="1519968" cy="369332"/>
          </a:xfrm>
          <a:prstGeom prst="rect">
            <a:avLst/>
          </a:prstGeom>
          <a:noFill/>
        </p:spPr>
        <p:txBody>
          <a:bodyPr wrap="none" rtlCol="0">
            <a:spAutoFit/>
          </a:bodyPr>
          <a:lstStyle/>
          <a:p>
            <a:r>
              <a:rPr lang="en-US" dirty="0"/>
              <a:t>(Schein, 2010)</a:t>
            </a:r>
          </a:p>
        </p:txBody>
      </p:sp>
    </p:spTree>
    <p:extLst>
      <p:ext uri="{BB962C8B-B14F-4D97-AF65-F5344CB8AC3E}">
        <p14:creationId xmlns:p14="http://schemas.microsoft.com/office/powerpoint/2010/main" val="399743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cap="none" dirty="0"/>
              <a:t>Safety Culture </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13</a:t>
            </a:fld>
            <a:endParaRPr lang="en-US" dirty="0"/>
          </a:p>
        </p:txBody>
      </p:sp>
      <p:sp>
        <p:nvSpPr>
          <p:cNvPr id="3" name="Content Placeholder 2">
            <a:extLst>
              <a:ext uri="{FF2B5EF4-FFF2-40B4-BE49-F238E27FC236}">
                <a16:creationId xmlns:a16="http://schemas.microsoft.com/office/drawing/2014/main" id="{06944BE3-6A1F-7FEA-2009-1CEC95212F78}"/>
              </a:ext>
            </a:extLst>
          </p:cNvPr>
          <p:cNvSpPr>
            <a:spLocks noGrp="1"/>
          </p:cNvSpPr>
          <p:nvPr>
            <p:ph idx="1"/>
          </p:nvPr>
        </p:nvSpPr>
        <p:spPr>
          <a:xfrm>
            <a:off x="304800" y="1485900"/>
            <a:ext cx="8534400" cy="3886200"/>
          </a:xfrm>
        </p:spPr>
        <p:txBody>
          <a:bodyPr>
            <a:normAutofit lnSpcReduction="10000"/>
          </a:bodyPr>
          <a:lstStyle/>
          <a:p>
            <a:r>
              <a:rPr lang="en-US" sz="2800" dirty="0">
                <a:latin typeface="Calibri" panose="020F0502020204030204" pitchFamily="34" charset="0"/>
                <a:cs typeface="Calibri" panose="020F0502020204030204" pitchFamily="34" charset="0"/>
              </a:rPr>
              <a:t>Shared values, norms, and behaviors related to patient safety among members of an organization (Weaver et al., 2013)</a:t>
            </a:r>
          </a:p>
          <a:p>
            <a:r>
              <a:rPr lang="en-US" sz="2800" dirty="0">
                <a:latin typeface="Calibri" panose="020F0502020204030204" pitchFamily="34" charset="0"/>
                <a:cs typeface="Calibri" panose="020F0502020204030204" pitchFamily="34" charset="0"/>
              </a:rPr>
              <a:t>These values, norms, and behaviors reflect</a:t>
            </a:r>
          </a:p>
          <a:p>
            <a:pPr lvl="1"/>
            <a:r>
              <a:rPr lang="en-US" sz="2800" dirty="0">
                <a:latin typeface="Calibri" panose="020F0502020204030204" pitchFamily="34" charset="0"/>
                <a:cs typeface="Calibri" panose="020F0502020204030204" pitchFamily="34" charset="0"/>
              </a:rPr>
              <a:t>Relative importance of patient safety as compared to other organizational goals such as productivity (Zohar, 1980)</a:t>
            </a:r>
          </a:p>
          <a:p>
            <a:pPr lvl="1"/>
            <a:r>
              <a:rPr lang="en-US" sz="2800" dirty="0">
                <a:latin typeface="Calibri" panose="020F0502020204030204" pitchFamily="34" charset="0"/>
                <a:cs typeface="Calibri" panose="020F0502020204030204" pitchFamily="34" charset="0"/>
              </a:rPr>
              <a:t>Your organization’s willingness to learn from experience (Wiegmann, 2002)</a:t>
            </a:r>
          </a:p>
          <a:p>
            <a:pPr marL="0" indent="0">
              <a:buNone/>
            </a:pPr>
            <a:endParaRPr lang="en-US" sz="32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711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Four Beliefs Present In a Strong </a:t>
            </a:r>
            <a:br>
              <a:rPr lang="en-US" sz="4000" dirty="0"/>
            </a:br>
            <a:r>
              <a:rPr lang="en-US" sz="4000" dirty="0"/>
              <a:t>Safety Culture</a:t>
            </a:r>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14</a:t>
            </a:fld>
            <a:endParaRPr lang="en-US" dirty="0"/>
          </a:p>
        </p:txBody>
      </p:sp>
      <p:sp>
        <p:nvSpPr>
          <p:cNvPr id="5" name="Content Placeholder 2">
            <a:extLst>
              <a:ext uri="{FF2B5EF4-FFF2-40B4-BE49-F238E27FC236}">
                <a16:creationId xmlns:a16="http://schemas.microsoft.com/office/drawing/2014/main" id="{ED7F5802-369A-AD61-1EA9-019B8B376F69}"/>
              </a:ext>
            </a:extLst>
          </p:cNvPr>
          <p:cNvSpPr>
            <a:spLocks noGrp="1"/>
          </p:cNvSpPr>
          <p:nvPr>
            <p:ph idx="1"/>
          </p:nvPr>
        </p:nvSpPr>
        <p:spPr>
          <a:xfrm>
            <a:off x="304800" y="1882775"/>
            <a:ext cx="8534400" cy="3886200"/>
          </a:xfrm>
        </p:spPr>
        <p:txBody>
          <a:bodyPr>
            <a:normAutofit fontScale="92500"/>
          </a:bodyPr>
          <a:lstStyle/>
          <a:p>
            <a:pPr marL="571500" indent="-514350">
              <a:buFont typeface="+mj-lt"/>
              <a:buAutoNum type="arabicPeriod"/>
            </a:pPr>
            <a:r>
              <a:rPr lang="en-US" dirty="0"/>
              <a:t>Our processes are designed to prevent failure</a:t>
            </a:r>
          </a:p>
          <a:p>
            <a:pPr marL="571500" indent="-514350">
              <a:buFont typeface="+mj-lt"/>
              <a:buAutoNum type="arabicPeriod"/>
            </a:pPr>
            <a:r>
              <a:rPr lang="en-US" dirty="0"/>
              <a:t>We are committed to detect and learn from error</a:t>
            </a:r>
          </a:p>
          <a:p>
            <a:pPr marL="571500" indent="-514350">
              <a:buFont typeface="+mj-lt"/>
              <a:buAutoNum type="arabicPeriod"/>
            </a:pPr>
            <a:r>
              <a:rPr lang="en-US" dirty="0"/>
              <a:t>We have a just culture that disciplines based on risk taking</a:t>
            </a:r>
          </a:p>
          <a:p>
            <a:pPr marL="571500" indent="-514350">
              <a:buFont typeface="+mj-lt"/>
              <a:buAutoNum type="arabicPeriod"/>
            </a:pPr>
            <a:r>
              <a:rPr lang="en-US" dirty="0"/>
              <a:t>People who work in teams make fewer errors</a:t>
            </a:r>
          </a:p>
          <a:p>
            <a:pPr marL="0" indent="0">
              <a:buNone/>
            </a:pPr>
            <a:r>
              <a:rPr lang="en-US" sz="2800" dirty="0"/>
              <a:t>			</a:t>
            </a:r>
          </a:p>
          <a:p>
            <a:pPr marL="0" indent="0">
              <a:buNone/>
            </a:pPr>
            <a:r>
              <a:rPr lang="en-US" sz="2400" dirty="0"/>
              <a:t>						(IOM, 2004)</a:t>
            </a:r>
          </a:p>
        </p:txBody>
      </p:sp>
    </p:spTree>
    <p:extLst>
      <p:ext uri="{BB962C8B-B14F-4D97-AF65-F5344CB8AC3E}">
        <p14:creationId xmlns:p14="http://schemas.microsoft.com/office/powerpoint/2010/main" val="244817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Safety Culture: A specific type of organizational culture</a:t>
            </a:r>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15</a:t>
            </a:fld>
            <a:endParaRPr lang="en-US" dirty="0"/>
          </a:p>
        </p:txBody>
      </p:sp>
      <p:sp>
        <p:nvSpPr>
          <p:cNvPr id="3" name="Content Placeholder 1">
            <a:extLst>
              <a:ext uri="{FF2B5EF4-FFF2-40B4-BE49-F238E27FC236}">
                <a16:creationId xmlns:a16="http://schemas.microsoft.com/office/drawing/2014/main" id="{C2611C10-FEC4-D2D6-6B8C-690FCD71CDD0}"/>
              </a:ext>
            </a:extLst>
          </p:cNvPr>
          <p:cNvSpPr>
            <a:spLocks noGrp="1"/>
          </p:cNvSpPr>
          <p:nvPr>
            <p:ph idx="1"/>
          </p:nvPr>
        </p:nvSpPr>
        <p:spPr>
          <a:xfrm>
            <a:off x="228600" y="1447800"/>
            <a:ext cx="3962400" cy="3276600"/>
          </a:xfrm>
        </p:spPr>
        <p:txBody>
          <a:bodyPr>
            <a:noAutofit/>
          </a:bodyPr>
          <a:lstStyle/>
          <a:p>
            <a:pPr marL="0" indent="0" algn="ctr">
              <a:buFont typeface="Arial" charset="0"/>
              <a:buNone/>
              <a:defRPr/>
            </a:pPr>
            <a:r>
              <a:rPr lang="en-US" sz="2000" u="sng" dirty="0">
                <a:solidFill>
                  <a:schemeClr val="tx1"/>
                </a:solidFill>
              </a:rPr>
              <a:t>Organizational Culture</a:t>
            </a:r>
          </a:p>
          <a:p>
            <a:pPr marL="457200" indent="-457200" algn="l">
              <a:buFont typeface="Arial" pitchFamily="34" charset="0"/>
              <a:buChar char="•"/>
              <a:defRPr/>
            </a:pPr>
            <a:r>
              <a:rPr lang="en-US" sz="2000" dirty="0">
                <a:solidFill>
                  <a:schemeClr val="tx1"/>
                </a:solidFill>
                <a:latin typeface="+mj-lt"/>
              </a:rPr>
              <a:t>Allows us to make sense of our environment</a:t>
            </a:r>
          </a:p>
          <a:p>
            <a:pPr marL="457200" indent="-457200" algn="l">
              <a:buFont typeface="Arial" pitchFamily="34" charset="0"/>
              <a:buChar char="•"/>
              <a:defRPr/>
            </a:pPr>
            <a:r>
              <a:rPr lang="en-US" sz="2000" dirty="0">
                <a:solidFill>
                  <a:schemeClr val="tx1"/>
                </a:solidFill>
                <a:latin typeface="+mj-lt"/>
              </a:rPr>
              <a:t>Reflects common language… is heard and observed</a:t>
            </a:r>
          </a:p>
          <a:p>
            <a:pPr marL="457200" indent="-457200" algn="l">
              <a:buFont typeface="Arial" pitchFamily="34" charset="0"/>
              <a:buChar char="•"/>
              <a:defRPr/>
            </a:pPr>
            <a:r>
              <a:rPr lang="en-US" sz="2000" dirty="0">
                <a:solidFill>
                  <a:schemeClr val="tx1"/>
                </a:solidFill>
                <a:latin typeface="+mj-lt"/>
              </a:rPr>
              <a:t>Leaders create/teach culture by how they</a:t>
            </a:r>
          </a:p>
          <a:p>
            <a:pPr marL="914400" lvl="1" indent="-457200">
              <a:buFont typeface="Calibri" pitchFamily="34" charset="0"/>
              <a:buChar char="−"/>
              <a:defRPr/>
            </a:pPr>
            <a:r>
              <a:rPr lang="en-US" sz="2000" dirty="0">
                <a:latin typeface="+mj-lt"/>
                <a:cs typeface="Arial" panose="020B0604020202020204" pitchFamily="34" charset="0"/>
              </a:rPr>
              <a:t>Share information</a:t>
            </a:r>
          </a:p>
          <a:p>
            <a:pPr marL="914400" lvl="1" indent="-457200">
              <a:buFont typeface="Calibri" pitchFamily="34" charset="0"/>
              <a:buChar char="−"/>
              <a:defRPr/>
            </a:pPr>
            <a:r>
              <a:rPr lang="en-US" sz="2000" dirty="0">
                <a:latin typeface="+mj-lt"/>
                <a:cs typeface="Arial" panose="020B0604020202020204" pitchFamily="34" charset="0"/>
              </a:rPr>
              <a:t>Reward, provide feedback</a:t>
            </a:r>
          </a:p>
          <a:p>
            <a:pPr marL="914400" lvl="1" indent="-457200">
              <a:buFont typeface="Calibri" pitchFamily="34" charset="0"/>
              <a:buChar char="−"/>
              <a:defRPr/>
            </a:pPr>
            <a:r>
              <a:rPr lang="en-US" sz="2000" dirty="0">
                <a:latin typeface="+mj-lt"/>
                <a:cs typeface="Arial" panose="020B0604020202020204" pitchFamily="34" charset="0"/>
              </a:rPr>
              <a:t>Hold people accountable</a:t>
            </a:r>
          </a:p>
        </p:txBody>
      </p:sp>
      <p:sp>
        <p:nvSpPr>
          <p:cNvPr id="6" name="Content Placeholder 2">
            <a:extLst>
              <a:ext uri="{FF2B5EF4-FFF2-40B4-BE49-F238E27FC236}">
                <a16:creationId xmlns:a16="http://schemas.microsoft.com/office/drawing/2014/main" id="{CA6DBA78-36E8-08E9-5D04-99F29799C93F}"/>
              </a:ext>
            </a:extLst>
          </p:cNvPr>
          <p:cNvSpPr txBox="1">
            <a:spLocks/>
          </p:cNvSpPr>
          <p:nvPr/>
        </p:nvSpPr>
        <p:spPr>
          <a:xfrm>
            <a:off x="4648200" y="1442906"/>
            <a:ext cx="426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sz="2000" u="sng" dirty="0"/>
              <a:t>Safety Culture</a:t>
            </a:r>
          </a:p>
          <a:p>
            <a:pPr marL="457200" indent="-457200">
              <a:defRPr/>
            </a:pPr>
            <a:r>
              <a:rPr lang="en-US" sz="2000" dirty="0"/>
              <a:t>A cross cutting contextual factor that moderates effectiveness of patient safety interventions</a:t>
            </a:r>
            <a:r>
              <a:rPr lang="en-US" sz="2000" baseline="30000" dirty="0"/>
              <a:t> </a:t>
            </a:r>
            <a:r>
              <a:rPr lang="en-US" sz="2000" dirty="0"/>
              <a:t>(Weaver et al., 2013)</a:t>
            </a:r>
          </a:p>
          <a:p>
            <a:pPr marL="57150" indent="0">
              <a:buFont typeface="Arial" pitchFamily="34" charset="0"/>
              <a:buNone/>
              <a:defRPr/>
            </a:pPr>
            <a:endParaRPr lang="en-US" sz="2400" i="1" dirty="0"/>
          </a:p>
        </p:txBody>
      </p:sp>
    </p:spTree>
    <p:extLst>
      <p:ext uri="{BB962C8B-B14F-4D97-AF65-F5344CB8AC3E}">
        <p14:creationId xmlns:p14="http://schemas.microsoft.com/office/powerpoint/2010/main" val="29877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r>
              <a:rPr lang="en-US" sz="4400" b="1" dirty="0">
                <a:latin typeface="Trebuchet MS" panose="020B0603020202020204" pitchFamily="34" charset="0"/>
                <a:cs typeface="Calibri" panose="020F0502020204030204" pitchFamily="34" charset="0"/>
              </a:rPr>
              <a:t>Role of Leadership</a:t>
            </a:r>
            <a:endParaRPr lang="en-US" sz="4400" b="1" cap="none" dirty="0">
              <a:latin typeface="Trebuchet MS" panose="020B0603020202020204" pitchFamily="34" charset="0"/>
              <a:cs typeface="Calibri" panose="020F0502020204030204" pitchFamily="34" charset="0"/>
            </a:endParaRPr>
          </a:p>
        </p:txBody>
      </p:sp>
      <p:sp>
        <p:nvSpPr>
          <p:cNvPr id="3" name="Content Placeholder 2"/>
          <p:cNvSpPr>
            <a:spLocks noGrp="1"/>
          </p:cNvSpPr>
          <p:nvPr>
            <p:ph idx="1"/>
          </p:nvPr>
        </p:nvSpPr>
        <p:spPr>
          <a:xfrm>
            <a:off x="510574" y="2057400"/>
            <a:ext cx="8122852" cy="4457446"/>
          </a:xfrm>
        </p:spPr>
        <p:txBody>
          <a:bodyPr>
            <a:normAutofit fontScale="55000" lnSpcReduction="20000"/>
          </a:bodyPr>
          <a:lstStyle/>
          <a:p>
            <a:pPr marL="0" indent="0">
              <a:buNone/>
            </a:pPr>
            <a:r>
              <a:rPr lang="en-US" sz="4400" b="1" dirty="0">
                <a:solidFill>
                  <a:srgbClr val="002060"/>
                </a:solidFill>
                <a:latin typeface="Calibri" panose="020F0502020204030204" pitchFamily="34" charset="0"/>
                <a:cs typeface="Calibri" panose="020F0502020204030204" pitchFamily="34" charset="0"/>
              </a:rPr>
              <a:t>Joint Commission Sentinel Event Alert # 57: </a:t>
            </a:r>
            <a:r>
              <a:rPr lang="en-US" sz="4400" b="1" i="1" dirty="0">
                <a:solidFill>
                  <a:srgbClr val="002060"/>
                </a:solidFill>
                <a:latin typeface="Calibri" panose="020F0502020204030204" pitchFamily="34" charset="0"/>
                <a:cs typeface="Calibri" panose="020F0502020204030204" pitchFamily="34" charset="0"/>
              </a:rPr>
              <a:t>The essential role of leadership in developing a safety culture</a:t>
            </a:r>
          </a:p>
          <a:p>
            <a:r>
              <a:rPr lang="en-US" sz="3600" dirty="0">
                <a:latin typeface="Calibri" panose="020F0502020204030204" pitchFamily="34" charset="0"/>
                <a:cs typeface="Calibri" panose="020F0502020204030204" pitchFamily="34" charset="0"/>
              </a:rPr>
              <a:t>Leadership’s first priority is to be accountable for effective care while protecting the safety of patients, employees, and visitors.</a:t>
            </a:r>
          </a:p>
          <a:p>
            <a:r>
              <a:rPr lang="en-US" sz="3600" dirty="0">
                <a:latin typeface="Calibri" panose="020F0502020204030204" pitchFamily="34" charset="0"/>
                <a:cs typeface="Calibri" panose="020F0502020204030204" pitchFamily="34" charset="0"/>
              </a:rPr>
              <a:t>Leadership commitment to creating and maintaining a culture of safety is just as critical as the resources devoted to financial stability, system integration, and productivity.</a:t>
            </a:r>
          </a:p>
          <a:p>
            <a:r>
              <a:rPr lang="en-US" sz="3600" dirty="0">
                <a:latin typeface="Calibri" panose="020F0502020204030204" pitchFamily="34" charset="0"/>
                <a:cs typeface="Calibri" panose="020F0502020204030204" pitchFamily="34" charset="0"/>
              </a:rPr>
              <a:t>Maintaining a safety culture requires leaders to consistently and visibly support and promote everyday safety measures.</a:t>
            </a:r>
          </a:p>
          <a:p>
            <a:r>
              <a:rPr lang="en-US" sz="3600" dirty="0">
                <a:latin typeface="Calibri" panose="020F0502020204030204" pitchFamily="34" charset="0"/>
                <a:cs typeface="Calibri" panose="020F0502020204030204" pitchFamily="34" charset="0"/>
              </a:rPr>
              <a:t>Leaders must understand that </a:t>
            </a:r>
            <a:r>
              <a:rPr lang="en-US" sz="3600" i="1" dirty="0">
                <a:latin typeface="Calibri" panose="020F0502020204030204" pitchFamily="34" charset="0"/>
                <a:cs typeface="Calibri" panose="020F0502020204030204" pitchFamily="34" charset="0"/>
              </a:rPr>
              <a:t>systemic flaws exist </a:t>
            </a:r>
            <a:r>
              <a:rPr lang="en-US" sz="3600" dirty="0">
                <a:latin typeface="Calibri" panose="020F0502020204030204" pitchFamily="34" charset="0"/>
                <a:cs typeface="Calibri" panose="020F0502020204030204" pitchFamily="34" charset="0"/>
              </a:rPr>
              <a:t>and each step in a care process has the </a:t>
            </a:r>
            <a:r>
              <a:rPr lang="en-US" sz="3600" i="1" dirty="0">
                <a:latin typeface="Calibri" panose="020F0502020204030204" pitchFamily="34" charset="0"/>
                <a:cs typeface="Calibri" panose="020F0502020204030204" pitchFamily="34" charset="0"/>
              </a:rPr>
              <a:t>potential for failure </a:t>
            </a:r>
            <a:r>
              <a:rPr lang="en-US" sz="3600" dirty="0">
                <a:latin typeface="Calibri" panose="020F0502020204030204" pitchFamily="34" charset="0"/>
                <a:cs typeface="Calibri" panose="020F0502020204030204" pitchFamily="34" charset="0"/>
              </a:rPr>
              <a:t>simply because </a:t>
            </a:r>
            <a:r>
              <a:rPr lang="en-US" sz="3600" i="1" dirty="0">
                <a:latin typeface="Calibri" panose="020F0502020204030204" pitchFamily="34" charset="0"/>
                <a:cs typeface="Calibri" panose="020F0502020204030204" pitchFamily="34" charset="0"/>
              </a:rPr>
              <a:t>humans make mistakes.</a:t>
            </a:r>
          </a:p>
          <a:p>
            <a:pPr marL="0" indent="0">
              <a:buNone/>
            </a:pPr>
            <a:endParaRPr lang="en-US" sz="2000" i="1" dirty="0"/>
          </a:p>
          <a:p>
            <a:pPr marL="0" indent="0">
              <a:buNone/>
            </a:pPr>
            <a:r>
              <a:rPr lang="en-US" sz="2000" dirty="0">
                <a:hlinkClick r:id="rId3"/>
              </a:rPr>
              <a:t>https://www.jointcommission.org/resources/patient-safety-topics/sentinel-event/sentinel-event-alert-newsletters/sentinel-event-alert-57-the-essential-role-of-leadership-in-developing-a-safety-culture</a:t>
            </a:r>
            <a:r>
              <a:rPr lang="en-US" sz="2400" dirty="0">
                <a:hlinkClick r:id="rId3"/>
              </a:rPr>
              <a:t>/</a:t>
            </a:r>
            <a:endParaRPr lang="en-US" sz="2400" dirty="0"/>
          </a:p>
          <a:p>
            <a:pPr marL="0" indent="0">
              <a:buNone/>
            </a:pPr>
            <a:endParaRPr lang="en-US" sz="32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197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Leadership Involvement in the </a:t>
            </a:r>
            <a:br>
              <a:rPr lang="en-US" sz="4000" dirty="0"/>
            </a:br>
            <a:r>
              <a:rPr lang="en-US" sz="4000" dirty="0"/>
              <a:t>RCA</a:t>
            </a:r>
            <a:r>
              <a:rPr lang="en-US" sz="4000" baseline="30000" dirty="0"/>
              <a:t>2</a:t>
            </a:r>
            <a:r>
              <a:rPr lang="en-US" sz="4000" dirty="0"/>
              <a:t> Process</a:t>
            </a:r>
          </a:p>
        </p:txBody>
      </p:sp>
      <p:sp>
        <p:nvSpPr>
          <p:cNvPr id="3" name="Content Placeholder 2"/>
          <p:cNvSpPr>
            <a:spLocks noGrp="1"/>
          </p:cNvSpPr>
          <p:nvPr>
            <p:ph idx="1"/>
          </p:nvPr>
        </p:nvSpPr>
        <p:spPr>
          <a:xfrm>
            <a:off x="319083" y="1106150"/>
            <a:ext cx="6234117" cy="4525963"/>
          </a:xfrm>
        </p:spPr>
        <p:txBody>
          <a:bodyPr anchor="ctr">
            <a:normAutofit/>
          </a:bodyPr>
          <a:lstStyle/>
          <a:p>
            <a:r>
              <a:rPr lang="en-US" sz="2200" dirty="0">
                <a:solidFill>
                  <a:srgbClr val="000000"/>
                </a:solidFill>
              </a:rPr>
              <a:t>Understand and actively support the process</a:t>
            </a:r>
          </a:p>
          <a:p>
            <a:r>
              <a:rPr lang="en-US" sz="2200" dirty="0">
                <a:solidFill>
                  <a:srgbClr val="000000"/>
                </a:solidFill>
              </a:rPr>
              <a:t>Ensure the RCA team has the resources it needs – time, training, tools - to carry out the process</a:t>
            </a:r>
          </a:p>
          <a:p>
            <a:r>
              <a:rPr lang="en-US" sz="2200" dirty="0">
                <a:solidFill>
                  <a:srgbClr val="000000"/>
                </a:solidFill>
              </a:rPr>
              <a:t>Approve and review action plans for effectiveness</a:t>
            </a:r>
          </a:p>
          <a:p>
            <a:r>
              <a:rPr lang="en-US" sz="2200" dirty="0">
                <a:solidFill>
                  <a:srgbClr val="000000"/>
                </a:solidFill>
              </a:rPr>
              <a:t>Understand what a thorough RCA</a:t>
            </a:r>
            <a:r>
              <a:rPr lang="en-US" sz="2200" baseline="30000" dirty="0">
                <a:solidFill>
                  <a:srgbClr val="000000"/>
                </a:solidFill>
              </a:rPr>
              <a:t>2</a:t>
            </a:r>
            <a:r>
              <a:rPr lang="en-US" sz="2200" dirty="0">
                <a:solidFill>
                  <a:srgbClr val="000000"/>
                </a:solidFill>
              </a:rPr>
              <a:t> report should include</a:t>
            </a:r>
          </a:p>
          <a:p>
            <a:r>
              <a:rPr lang="en-US" sz="2200" dirty="0">
                <a:solidFill>
                  <a:srgbClr val="000000"/>
                </a:solidFill>
              </a:rPr>
              <a:t>Act when RCA reviews are not effective and credible</a:t>
            </a:r>
          </a:p>
          <a:p>
            <a:r>
              <a:rPr lang="en-US" sz="2200" dirty="0">
                <a:solidFill>
                  <a:srgbClr val="000000"/>
                </a:solidFill>
              </a:rPr>
              <a:t>Annually review the RCA process</a:t>
            </a:r>
          </a:p>
        </p:txBody>
      </p:sp>
      <p:sp>
        <p:nvSpPr>
          <p:cNvPr id="7" name="Slide Number Placeholder 6">
            <a:extLst>
              <a:ext uri="{FF2B5EF4-FFF2-40B4-BE49-F238E27FC236}">
                <a16:creationId xmlns:a16="http://schemas.microsoft.com/office/drawing/2014/main" id="{A7B99952-1C7F-40E2-B19B-B68A02B5BEED}"/>
              </a:ext>
            </a:extLst>
          </p:cNvPr>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26448-FF0C-4D0E-B305-6F7E219D114E}" type="slidenum">
              <a:rPr kumimoji="0" lang="en-US" sz="1200" b="0" i="0" u="none" strike="noStrike" kern="1200" cap="none" spc="0" normalizeH="0" baseline="0" noProof="0" smtClean="0">
                <a:ln>
                  <a:noFill/>
                </a:ln>
                <a:solidFill>
                  <a:srgbClr val="00206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2060">
                  <a:tint val="75000"/>
                </a:srgbClr>
              </a:solidFill>
              <a:effectLst/>
              <a:uLnTx/>
              <a:uFillTx/>
              <a:latin typeface="Calibri"/>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8768" y="1771773"/>
            <a:ext cx="1816149" cy="1839139"/>
          </a:xfrm>
          <a:prstGeom prst="rect">
            <a:avLst/>
          </a:prstGeom>
        </p:spPr>
      </p:pic>
      <p:sp>
        <p:nvSpPr>
          <p:cNvPr id="6" name="TextBox 5"/>
          <p:cNvSpPr txBox="1"/>
          <p:nvPr/>
        </p:nvSpPr>
        <p:spPr>
          <a:xfrm>
            <a:off x="6869489" y="3610912"/>
            <a:ext cx="2254917"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Calibri"/>
                <a:ea typeface="+mn-ea"/>
                <a:cs typeface="+mn-cs"/>
              </a:rPr>
              <a:t>NPSF/IHI. RCA2: Improving root cause analyses and actions to prevent harm. Boston: 2015</a:t>
            </a:r>
          </a:p>
        </p:txBody>
      </p:sp>
      <p:sp>
        <p:nvSpPr>
          <p:cNvPr id="5" name="Rectangle 4"/>
          <p:cNvSpPr/>
          <p:nvPr/>
        </p:nvSpPr>
        <p:spPr>
          <a:xfrm>
            <a:off x="2209800" y="6123414"/>
            <a:ext cx="4170432"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Calibri"/>
                <a:ea typeface="+mn-ea"/>
                <a:cs typeface="+mn-cs"/>
              </a:rPr>
              <a:t>IHI RCA2 guide: http://www.ihi.org/resources/Pages/Tools/RCA2-Improving-Root-Cause-Analyses-and-Actions-to-Prevent-Harm.aspx </a:t>
            </a:r>
          </a:p>
        </p:txBody>
      </p:sp>
    </p:spTree>
    <p:extLst>
      <p:ext uri="{BB962C8B-B14F-4D97-AF65-F5344CB8AC3E}">
        <p14:creationId xmlns:p14="http://schemas.microsoft.com/office/powerpoint/2010/main" val="267917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726274"/>
          </a:xfrm>
        </p:spPr>
        <p:txBody>
          <a:bodyPr>
            <a:normAutofit fontScale="92500"/>
          </a:bodyPr>
          <a:lstStyle/>
          <a:p>
            <a:endParaRPr lang="en-US" sz="2400" dirty="0"/>
          </a:p>
          <a:p>
            <a:r>
              <a:rPr lang="en-US" sz="2400" dirty="0">
                <a:latin typeface="Calibri" panose="020F0502020204030204" pitchFamily="34" charset="0"/>
                <a:cs typeface="Calibri" panose="020F0502020204030204" pitchFamily="34" charset="0"/>
              </a:rPr>
              <a:t>Does your organization have a quality/risk management plan?</a:t>
            </a:r>
          </a:p>
          <a:p>
            <a:r>
              <a:rPr lang="en-US" sz="2400" dirty="0">
                <a:latin typeface="Calibri" panose="020F0502020204030204" pitchFamily="34" charset="0"/>
                <a:cs typeface="Calibri" panose="020F0502020204030204" pitchFamily="34" charset="0"/>
              </a:rPr>
              <a:t>Who is ultimately accountable for the quality of care and safety of patients at your organization?</a:t>
            </a:r>
          </a:p>
          <a:p>
            <a:r>
              <a:rPr lang="en-US" sz="2400" dirty="0">
                <a:latin typeface="Calibri" panose="020F0502020204030204" pitchFamily="34" charset="0"/>
                <a:cs typeface="Calibri" panose="020F0502020204030204" pitchFamily="34" charset="0"/>
              </a:rPr>
              <a:t>How does leadership demonstrate commitment to patient safety?</a:t>
            </a:r>
          </a:p>
          <a:p>
            <a:r>
              <a:rPr lang="en-US" sz="2400" dirty="0">
                <a:latin typeface="Calibri" panose="020F0502020204030204" pitchFamily="34" charset="0"/>
                <a:cs typeface="Calibri" panose="020F0502020204030204" pitchFamily="34" charset="0"/>
              </a:rPr>
              <a:t>How is leadership and the board informed of how you are doing with quality improvement and patient safety?  What metrics are reported to the board?  How often and by whom?</a:t>
            </a:r>
          </a:p>
          <a:p>
            <a:r>
              <a:rPr lang="en-US" sz="2400" dirty="0">
                <a:latin typeface="Calibri" panose="020F0502020204030204" pitchFamily="34" charset="0"/>
                <a:cs typeface="Calibri" panose="020F0502020204030204" pitchFamily="34" charset="0"/>
              </a:rPr>
              <a:t>What success stories can you share?  What challenges are you facing?</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1193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Organizational Culture</a:t>
            </a:r>
          </a:p>
        </p:txBody>
      </p:sp>
      <p:sp>
        <p:nvSpPr>
          <p:cNvPr id="3" name="Content Placeholder 2"/>
          <p:cNvSpPr>
            <a:spLocks noGrp="1"/>
          </p:cNvSpPr>
          <p:nvPr>
            <p:ph idx="1"/>
          </p:nvPr>
        </p:nvSpPr>
        <p:spPr>
          <a:xfrm>
            <a:off x="457200" y="1752600"/>
            <a:ext cx="8229600" cy="4419599"/>
          </a:xfrm>
        </p:spPr>
        <p:txBody>
          <a:bodyPr>
            <a:normAutofit/>
          </a:bodyPr>
          <a:lstStyle/>
          <a:p>
            <a:pPr marL="0" indent="0">
              <a:buNone/>
            </a:pPr>
            <a:endParaRPr lang="en-US" dirty="0"/>
          </a:p>
          <a:p>
            <a:endParaRPr lang="en-US" dirty="0"/>
          </a:p>
        </p:txBody>
      </p:sp>
      <p:sp>
        <p:nvSpPr>
          <p:cNvPr id="4" name="Content Placeholder 2">
            <a:extLst>
              <a:ext uri="{FF2B5EF4-FFF2-40B4-BE49-F238E27FC236}">
                <a16:creationId xmlns:a16="http://schemas.microsoft.com/office/drawing/2014/main" id="{99300274-2CB6-201B-ADEF-F02285CFFA68}"/>
              </a:ext>
            </a:extLst>
          </p:cNvPr>
          <p:cNvSpPr txBox="1">
            <a:spLocks/>
          </p:cNvSpPr>
          <p:nvPr/>
        </p:nvSpPr>
        <p:spPr>
          <a:xfrm>
            <a:off x="4876802" y="1447800"/>
            <a:ext cx="3653969" cy="42051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Three levels of organizational culture…</a:t>
            </a:r>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r>
              <a:rPr lang="en-US" dirty="0"/>
              <a:t>“the way we do things around here”</a:t>
            </a:r>
          </a:p>
        </p:txBody>
      </p:sp>
      <p:grpSp>
        <p:nvGrpSpPr>
          <p:cNvPr id="5" name="Group 4">
            <a:extLst>
              <a:ext uri="{FF2B5EF4-FFF2-40B4-BE49-F238E27FC236}">
                <a16:creationId xmlns:a16="http://schemas.microsoft.com/office/drawing/2014/main" id="{BA635E6B-B364-F344-BE27-FCFA669177CB}"/>
              </a:ext>
            </a:extLst>
          </p:cNvPr>
          <p:cNvGrpSpPr/>
          <p:nvPr/>
        </p:nvGrpSpPr>
        <p:grpSpPr>
          <a:xfrm>
            <a:off x="339830" y="1524000"/>
            <a:ext cx="3927370" cy="3845856"/>
            <a:chOff x="-3718759" y="2076241"/>
            <a:chExt cx="4592587" cy="4312254"/>
          </a:xfrm>
        </p:grpSpPr>
        <p:grpSp>
          <p:nvGrpSpPr>
            <p:cNvPr id="6" name="Group 5">
              <a:extLst>
                <a:ext uri="{FF2B5EF4-FFF2-40B4-BE49-F238E27FC236}">
                  <a16:creationId xmlns:a16="http://schemas.microsoft.com/office/drawing/2014/main" id="{7422FD9B-2687-81B6-C322-4D8229D218AB}"/>
                </a:ext>
              </a:extLst>
            </p:cNvPr>
            <p:cNvGrpSpPr/>
            <p:nvPr/>
          </p:nvGrpSpPr>
          <p:grpSpPr>
            <a:xfrm>
              <a:off x="-3621972" y="2076241"/>
              <a:ext cx="4495800" cy="4096810"/>
              <a:chOff x="-7208288" y="2088419"/>
              <a:chExt cx="4495800" cy="4096810"/>
            </a:xfrm>
          </p:grpSpPr>
          <p:pic>
            <p:nvPicPr>
              <p:cNvPr id="8" name="Picture 7">
                <a:extLst>
                  <a:ext uri="{FF2B5EF4-FFF2-40B4-BE49-F238E27FC236}">
                    <a16:creationId xmlns:a16="http://schemas.microsoft.com/office/drawing/2014/main" id="{1871418B-69F0-BEBF-FC25-7A0BC0C4DD65}"/>
                  </a:ext>
                </a:extLst>
              </p:cNvPr>
              <p:cNvPicPr>
                <a:picLocks noChangeAspect="1"/>
              </p:cNvPicPr>
              <p:nvPr/>
            </p:nvPicPr>
            <p:blipFill rotWithShape="1">
              <a:blip r:embed="rId3"/>
              <a:srcRect r="28273" b="5886"/>
              <a:stretch/>
            </p:blipFill>
            <p:spPr>
              <a:xfrm>
                <a:off x="-7208288" y="2088419"/>
                <a:ext cx="4495800" cy="4096810"/>
              </a:xfrm>
              <a:prstGeom prst="rect">
                <a:avLst/>
              </a:prstGeom>
            </p:spPr>
          </p:pic>
          <p:sp>
            <p:nvSpPr>
              <p:cNvPr id="9" name="TextBox 8">
                <a:extLst>
                  <a:ext uri="{FF2B5EF4-FFF2-40B4-BE49-F238E27FC236}">
                    <a16:creationId xmlns:a16="http://schemas.microsoft.com/office/drawing/2014/main" id="{24C17AF3-E581-4382-9AC2-E2E75A7D46A4}"/>
                  </a:ext>
                </a:extLst>
              </p:cNvPr>
              <p:cNvSpPr txBox="1"/>
              <p:nvPr/>
            </p:nvSpPr>
            <p:spPr>
              <a:xfrm>
                <a:off x="-5236240" y="2566185"/>
                <a:ext cx="2163413" cy="369333"/>
              </a:xfrm>
              <a:prstGeom prst="rect">
                <a:avLst/>
              </a:prstGeom>
              <a:noFill/>
            </p:spPr>
            <p:txBody>
              <a:bodyPr wrap="none" rtlCol="0">
                <a:spAutoFit/>
              </a:bodyPr>
              <a:lstStyle/>
              <a:p>
                <a:r>
                  <a:rPr lang="en-US" b="1" dirty="0"/>
                  <a:t>Observable behavior</a:t>
                </a:r>
              </a:p>
            </p:txBody>
          </p:sp>
          <p:sp>
            <p:nvSpPr>
              <p:cNvPr id="10" name="TextBox 9">
                <a:extLst>
                  <a:ext uri="{FF2B5EF4-FFF2-40B4-BE49-F238E27FC236}">
                    <a16:creationId xmlns:a16="http://schemas.microsoft.com/office/drawing/2014/main" id="{1A78A653-FBD5-0D8C-FF0A-625E137BDF9E}"/>
                  </a:ext>
                </a:extLst>
              </p:cNvPr>
              <p:cNvSpPr txBox="1"/>
              <p:nvPr/>
            </p:nvSpPr>
            <p:spPr>
              <a:xfrm>
                <a:off x="-4281851" y="3565737"/>
                <a:ext cx="808298" cy="369333"/>
              </a:xfrm>
              <a:prstGeom prst="rect">
                <a:avLst/>
              </a:prstGeom>
              <a:noFill/>
            </p:spPr>
            <p:txBody>
              <a:bodyPr wrap="none" rtlCol="0">
                <a:spAutoFit/>
              </a:bodyPr>
              <a:lstStyle/>
              <a:p>
                <a:r>
                  <a:rPr lang="en-US" b="1" dirty="0"/>
                  <a:t>Values</a:t>
                </a:r>
              </a:p>
            </p:txBody>
          </p:sp>
          <p:sp>
            <p:nvSpPr>
              <p:cNvPr id="11" name="TextBox 10">
                <a:extLst>
                  <a:ext uri="{FF2B5EF4-FFF2-40B4-BE49-F238E27FC236}">
                    <a16:creationId xmlns:a16="http://schemas.microsoft.com/office/drawing/2014/main" id="{C0CC17F6-F90D-4CE1-2BD7-664CF5393AD1}"/>
                  </a:ext>
                </a:extLst>
              </p:cNvPr>
              <p:cNvSpPr txBox="1"/>
              <p:nvPr/>
            </p:nvSpPr>
            <p:spPr>
              <a:xfrm>
                <a:off x="-4668165" y="4664165"/>
                <a:ext cx="1813687" cy="646331"/>
              </a:xfrm>
              <a:prstGeom prst="rect">
                <a:avLst/>
              </a:prstGeom>
              <a:noFill/>
            </p:spPr>
            <p:txBody>
              <a:bodyPr wrap="square" rtlCol="0">
                <a:spAutoFit/>
              </a:bodyPr>
              <a:lstStyle/>
              <a:p>
                <a:pPr algn="ctr"/>
                <a:r>
                  <a:rPr lang="en-US" b="1" dirty="0"/>
                  <a:t>Underlying assumptions</a:t>
                </a:r>
              </a:p>
            </p:txBody>
          </p:sp>
        </p:grpSp>
        <p:sp>
          <p:nvSpPr>
            <p:cNvPr id="7" name="TextBox 6">
              <a:extLst>
                <a:ext uri="{FF2B5EF4-FFF2-40B4-BE49-F238E27FC236}">
                  <a16:creationId xmlns:a16="http://schemas.microsoft.com/office/drawing/2014/main" id="{13FCC2D1-16E5-3DB4-0A5F-E4824A8D8B4D}"/>
                </a:ext>
              </a:extLst>
            </p:cNvPr>
            <p:cNvSpPr txBox="1"/>
            <p:nvPr/>
          </p:nvSpPr>
          <p:spPr>
            <a:xfrm>
              <a:off x="-3718759" y="6173051"/>
              <a:ext cx="4137670" cy="215444"/>
            </a:xfrm>
            <a:prstGeom prst="rect">
              <a:avLst/>
            </a:prstGeom>
            <a:noFill/>
          </p:spPr>
          <p:txBody>
            <a:bodyPr wrap="none" rtlCol="0">
              <a:spAutoFit/>
            </a:bodyPr>
            <a:lstStyle/>
            <a:p>
              <a:r>
                <a:rPr lang="en-US" sz="800" dirty="0"/>
                <a:t>https://www.continuitysa.com/beware-iceberg-business-continuity-important-not-outsource/</a:t>
              </a:r>
            </a:p>
          </p:txBody>
        </p:sp>
      </p:grpSp>
      <p:sp>
        <p:nvSpPr>
          <p:cNvPr id="12" name="TextBox 11">
            <a:extLst>
              <a:ext uri="{FF2B5EF4-FFF2-40B4-BE49-F238E27FC236}">
                <a16:creationId xmlns:a16="http://schemas.microsoft.com/office/drawing/2014/main" id="{B4C10FD5-963B-1558-4455-9CF72B1D5AA4}"/>
              </a:ext>
            </a:extLst>
          </p:cNvPr>
          <p:cNvSpPr txBox="1"/>
          <p:nvPr/>
        </p:nvSpPr>
        <p:spPr>
          <a:xfrm>
            <a:off x="3124200" y="2265599"/>
            <a:ext cx="492172" cy="706201"/>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983C80E6-7AAB-F0D5-44B0-EFC0229611B3}"/>
              </a:ext>
            </a:extLst>
          </p:cNvPr>
          <p:cNvSpPr txBox="1"/>
          <p:nvPr/>
        </p:nvSpPr>
        <p:spPr>
          <a:xfrm>
            <a:off x="6934200" y="2971800"/>
            <a:ext cx="1519968" cy="369332"/>
          </a:xfrm>
          <a:prstGeom prst="rect">
            <a:avLst/>
          </a:prstGeom>
          <a:noFill/>
        </p:spPr>
        <p:txBody>
          <a:bodyPr wrap="none" rtlCol="0">
            <a:spAutoFit/>
          </a:bodyPr>
          <a:lstStyle/>
          <a:p>
            <a:r>
              <a:rPr lang="en-US" dirty="0"/>
              <a:t>(Schein, 2010)</a:t>
            </a:r>
          </a:p>
        </p:txBody>
      </p:sp>
    </p:spTree>
    <p:extLst>
      <p:ext uri="{BB962C8B-B14F-4D97-AF65-F5344CB8AC3E}">
        <p14:creationId xmlns:p14="http://schemas.microsoft.com/office/powerpoint/2010/main" val="319824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0" dirty="0">
                <a:cs typeface="Calibri" panose="020F0502020204030204" pitchFamily="34" charset="0"/>
              </a:rPr>
              <a:t>Objectives</a:t>
            </a:r>
            <a:endParaRPr lang="en-US" sz="4800" dirty="0"/>
          </a:p>
        </p:txBody>
      </p:sp>
      <p:sp>
        <p:nvSpPr>
          <p:cNvPr id="3" name="Content Placeholder 2"/>
          <p:cNvSpPr>
            <a:spLocks noGrp="1"/>
          </p:cNvSpPr>
          <p:nvPr>
            <p:ph idx="1"/>
          </p:nvPr>
        </p:nvSpPr>
        <p:spPr>
          <a:xfrm>
            <a:off x="304892" y="1409700"/>
            <a:ext cx="8534215" cy="3886200"/>
          </a:xfrm>
        </p:spPr>
        <p:txBody>
          <a:bodyPr>
            <a:normAutofit fontScale="55000" lnSpcReduction="20000"/>
          </a:bodyPr>
          <a:lstStyle/>
          <a:p>
            <a:pPr marL="514350" lvl="0" indent="-514350">
              <a:buFont typeface="+mj-lt"/>
              <a:buAutoNum type="arabicPeriod"/>
            </a:pPr>
            <a:r>
              <a:rPr lang="en-US" sz="3200" dirty="0">
                <a:latin typeface="Calibri" panose="020F0502020204030204" pitchFamily="34" charset="0"/>
                <a:cs typeface="Calibri" panose="020F0502020204030204" pitchFamily="34" charset="0"/>
              </a:rPr>
              <a:t>Describe the impact of “To Err is Human” on the modern patient safety movement, including federal and state regulations and the PSO program</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Discuss the role of organizational culture and safety culture in quality and patient safety improvement</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Discuss the role of leadership in building a culture of safety</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Define safety culture in terms of levels, categories, and key components</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Explain how and why to conduct a safety culture assessment </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Identify four types of interventions that support safety culture</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Discuss how knowledge of human factors leads us to use systems thinking and high reliability principles</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Describe the hierarchy of the strength of interventions</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Discuss pre-work assignment and provide contextual support for patient safety for residency participants</a:t>
            </a:r>
          </a:p>
          <a:p>
            <a:pPr marL="514350" lvl="0" indent="-514350">
              <a:buFont typeface="+mj-lt"/>
              <a:buAutoNum type="arabicPeriod"/>
            </a:pPr>
            <a:r>
              <a:rPr lang="en-US" sz="3200" dirty="0">
                <a:latin typeface="Calibri" panose="020F0502020204030204" pitchFamily="34" charset="0"/>
                <a:cs typeface="Calibri" panose="020F0502020204030204" pitchFamily="34" charset="0"/>
              </a:rPr>
              <a:t>Identify strategies and resources to improve patient safety and quality in healthcare organizations</a:t>
            </a:r>
          </a:p>
          <a:p>
            <a:pPr marL="0" indent="0">
              <a:buNone/>
            </a:pP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41770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is it important to recognize the three levels of culture?</a:t>
            </a:r>
          </a:p>
        </p:txBody>
      </p:sp>
      <p:sp>
        <p:nvSpPr>
          <p:cNvPr id="3" name="Content Placeholder 2"/>
          <p:cNvSpPr>
            <a:spLocks noGrp="1"/>
          </p:cNvSpPr>
          <p:nvPr>
            <p:ph idx="1"/>
          </p:nvPr>
        </p:nvSpPr>
        <p:spPr>
          <a:xfrm>
            <a:off x="457200" y="1752600"/>
            <a:ext cx="8229600" cy="4419599"/>
          </a:xfrm>
        </p:spPr>
        <p:txBody>
          <a:bodyPr>
            <a:normAutofit/>
          </a:bodyPr>
          <a:lstStyle/>
          <a:p>
            <a:pPr marL="0" indent="0">
              <a:buNone/>
            </a:pPr>
            <a:endParaRPr lang="en-US" dirty="0"/>
          </a:p>
          <a:p>
            <a:endParaRPr lang="en-US" dirty="0"/>
          </a:p>
        </p:txBody>
      </p:sp>
      <p:sp>
        <p:nvSpPr>
          <p:cNvPr id="12" name="TextBox 11">
            <a:extLst>
              <a:ext uri="{FF2B5EF4-FFF2-40B4-BE49-F238E27FC236}">
                <a16:creationId xmlns:a16="http://schemas.microsoft.com/office/drawing/2014/main" id="{B4C10FD5-963B-1558-4455-9CF72B1D5AA4}"/>
              </a:ext>
            </a:extLst>
          </p:cNvPr>
          <p:cNvSpPr txBox="1"/>
          <p:nvPr/>
        </p:nvSpPr>
        <p:spPr>
          <a:xfrm>
            <a:off x="3124200" y="2265599"/>
            <a:ext cx="492172" cy="706201"/>
          </a:xfrm>
          <a:prstGeom prst="rect">
            <a:avLst/>
          </a:prstGeom>
          <a:noFill/>
        </p:spPr>
        <p:txBody>
          <a:bodyPr wrap="square" rtlCol="0">
            <a:spAutoFit/>
          </a:bodyPr>
          <a:lstStyle/>
          <a:p>
            <a:endParaRPr lang="en-US" dirty="0"/>
          </a:p>
        </p:txBody>
      </p:sp>
      <p:sp>
        <p:nvSpPr>
          <p:cNvPr id="15" name="Content Placeholder 2">
            <a:extLst>
              <a:ext uri="{FF2B5EF4-FFF2-40B4-BE49-F238E27FC236}">
                <a16:creationId xmlns:a16="http://schemas.microsoft.com/office/drawing/2014/main" id="{55B515E5-96D4-84A8-F7E1-8351EE6651AA}"/>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A gap often exists between our observed behaviors and our values/beliefs! </a:t>
            </a:r>
            <a:r>
              <a:rPr lang="en-US" sz="1800" dirty="0"/>
              <a:t>(Schein, 2010)</a:t>
            </a:r>
            <a:endParaRPr lang="en-US" dirty="0"/>
          </a:p>
          <a:p>
            <a:r>
              <a:rPr lang="en-US" sz="2800" dirty="0"/>
              <a:t>Example: We know we should get at least 7 hours of sleep every night, yet we stay up late or get up early to catch up on work or have time to self and don’t regularly get the needed nightly 7 hours.   </a:t>
            </a:r>
          </a:p>
          <a:p>
            <a:r>
              <a:rPr lang="en-US" sz="2800" dirty="0"/>
              <a:t>Teachable, learnable tools and strategies can bridge this gap</a:t>
            </a:r>
          </a:p>
        </p:txBody>
      </p:sp>
    </p:spTree>
    <p:extLst>
      <p:ext uri="{BB962C8B-B14F-4D97-AF65-F5344CB8AC3E}">
        <p14:creationId xmlns:p14="http://schemas.microsoft.com/office/powerpoint/2010/main" val="81740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2"/>
          <p:cNvSpPr>
            <a:spLocks noGrp="1"/>
          </p:cNvSpPr>
          <p:nvPr>
            <p:ph type="title"/>
          </p:nvPr>
        </p:nvSpPr>
        <p:spPr>
          <a:xfrm>
            <a:off x="457200" y="152400"/>
            <a:ext cx="8229600" cy="734328"/>
          </a:xfrm>
        </p:spPr>
        <p:txBody>
          <a:bodyPr>
            <a:normAutofit/>
          </a:bodyPr>
          <a:lstStyle/>
          <a:p>
            <a:pPr eaLnBrk="1" hangingPunct="1"/>
            <a:r>
              <a:rPr lang="en-US" sz="4000" b="1" dirty="0">
                <a:solidFill>
                  <a:schemeClr val="tx1"/>
                </a:solidFill>
              </a:rPr>
              <a:t>Three Levels of Culture</a:t>
            </a:r>
          </a:p>
        </p:txBody>
      </p:sp>
      <p:graphicFrame>
        <p:nvGraphicFramePr>
          <p:cNvPr id="6" name="Content Placeholder 5" descr="Pyramid figure indicating that overt behaviors are a product of underlying assumptions and values."/>
          <p:cNvGraphicFramePr>
            <a:graphicFrameLocks noGrp="1"/>
          </p:cNvGraphicFramePr>
          <p:nvPr>
            <p:ph idx="1"/>
            <p:extLst>
              <p:ext uri="{D42A27DB-BD31-4B8C-83A1-F6EECF244321}">
                <p14:modId xmlns:p14="http://schemas.microsoft.com/office/powerpoint/2010/main" val="203832575"/>
              </p:ext>
            </p:extLst>
          </p:nvPr>
        </p:nvGraphicFramePr>
        <p:xfrm>
          <a:off x="177255" y="1038624"/>
          <a:ext cx="3962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p:txBody>
          <a:bodyPr/>
          <a:lstStyle/>
          <a:p>
            <a:pPr defTabSz="457200">
              <a:defRPr/>
            </a:pPr>
            <a:fld id="{3B04F030-30ED-48B2-AFBF-83D8738C5B8C}" type="slidenum">
              <a:rPr lang="en-US">
                <a:cs typeface="+mn-cs"/>
              </a:rPr>
              <a:pPr defTabSz="457200">
                <a:defRPr/>
              </a:pPr>
              <a:t>21</a:t>
            </a:fld>
            <a:endParaRPr lang="en-US" dirty="0">
              <a:cs typeface="+mn-cs"/>
            </a:endParaRPr>
          </a:p>
        </p:txBody>
      </p:sp>
      <p:sp>
        <p:nvSpPr>
          <p:cNvPr id="71685" name="TextBox 2"/>
          <p:cNvSpPr txBox="1">
            <a:spLocks noChangeArrowheads="1"/>
          </p:cNvSpPr>
          <p:nvPr/>
        </p:nvSpPr>
        <p:spPr bwMode="auto">
          <a:xfrm>
            <a:off x="4229101" y="4077438"/>
            <a:ext cx="4762500" cy="1154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300" dirty="0"/>
              <a:t>Assumption: Safety is a system property. Thus, we should voice our concerns about patient safety.</a:t>
            </a:r>
          </a:p>
        </p:txBody>
      </p:sp>
      <p:sp>
        <p:nvSpPr>
          <p:cNvPr id="71686" name="TextBox 6"/>
          <p:cNvSpPr txBox="1">
            <a:spLocks noChangeArrowheads="1"/>
          </p:cNvSpPr>
          <p:nvPr/>
        </p:nvSpPr>
        <p:spPr bwMode="auto">
          <a:xfrm>
            <a:off x="3487049" y="2421890"/>
            <a:ext cx="5494162" cy="15081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300" dirty="0"/>
              <a:t>Communication Openness Belief:</a:t>
            </a:r>
          </a:p>
          <a:p>
            <a:pPr eaLnBrk="1" hangingPunct="1"/>
            <a:r>
              <a:rPr lang="en-US" sz="2300" dirty="0"/>
              <a:t>79% agree, “Staff will freely speak up if they see something that may negatively affect patient care.”*</a:t>
            </a:r>
          </a:p>
        </p:txBody>
      </p:sp>
      <p:sp>
        <p:nvSpPr>
          <p:cNvPr id="71687" name="TextBox 11"/>
          <p:cNvSpPr txBox="1">
            <a:spLocks noChangeArrowheads="1"/>
          </p:cNvSpPr>
          <p:nvPr/>
        </p:nvSpPr>
        <p:spPr bwMode="auto">
          <a:xfrm>
            <a:off x="2913688" y="1120286"/>
            <a:ext cx="6077913" cy="1154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300" dirty="0"/>
              <a:t>Behavior consistent with Belief:</a:t>
            </a:r>
          </a:p>
          <a:p>
            <a:pPr eaLnBrk="1" hangingPunct="1"/>
            <a:r>
              <a:rPr lang="en-US" sz="2300" dirty="0"/>
              <a:t>50% agree, “Staff feel free to question decisions or actions of those with more authority.”*</a:t>
            </a:r>
          </a:p>
        </p:txBody>
      </p:sp>
      <p:sp>
        <p:nvSpPr>
          <p:cNvPr id="71688" name="TextBox 1"/>
          <p:cNvSpPr txBox="1">
            <a:spLocks noChangeArrowheads="1"/>
          </p:cNvSpPr>
          <p:nvPr/>
        </p:nvSpPr>
        <p:spPr bwMode="auto">
          <a:xfrm>
            <a:off x="177255" y="5664593"/>
            <a:ext cx="4699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None/>
            </a:pPr>
            <a:r>
              <a:rPr lang="en-US" sz="2000" dirty="0"/>
              <a:t>“…in many organizations, values reflect </a:t>
            </a:r>
            <a:r>
              <a:rPr lang="en-US" sz="2000" b="1" i="1" dirty="0"/>
              <a:t>desired</a:t>
            </a:r>
            <a:r>
              <a:rPr lang="en-US" sz="2000" dirty="0"/>
              <a:t> behavior but are not reflected in </a:t>
            </a:r>
            <a:r>
              <a:rPr lang="en-US" sz="2000" b="1" i="1" dirty="0"/>
              <a:t>observed </a:t>
            </a:r>
            <a:r>
              <a:rPr lang="en-US" sz="2000" dirty="0"/>
              <a:t>behavior.” </a:t>
            </a:r>
            <a:r>
              <a:rPr lang="en-US" dirty="0"/>
              <a:t>(Schein, 2010, pp. 24, 27)</a:t>
            </a:r>
          </a:p>
        </p:txBody>
      </p:sp>
      <p:sp>
        <p:nvSpPr>
          <p:cNvPr id="2" name="TextBox 1"/>
          <p:cNvSpPr txBox="1"/>
          <p:nvPr/>
        </p:nvSpPr>
        <p:spPr>
          <a:xfrm>
            <a:off x="5004346" y="5564587"/>
            <a:ext cx="3700742" cy="923330"/>
          </a:xfrm>
          <a:prstGeom prst="rect">
            <a:avLst/>
          </a:prstGeom>
          <a:noFill/>
        </p:spPr>
        <p:txBody>
          <a:bodyPr wrap="square" rtlCol="0">
            <a:spAutoFit/>
          </a:bodyPr>
          <a:lstStyle/>
          <a:p>
            <a:r>
              <a:rPr lang="en-US" dirty="0"/>
              <a:t>*50</a:t>
            </a:r>
            <a:r>
              <a:rPr lang="en-US" baseline="30000" dirty="0"/>
              <a:t>th</a:t>
            </a:r>
            <a:r>
              <a:rPr lang="en-US" dirty="0"/>
              <a:t> percentile response from 630 hospitals reporting to AHRQ 2018 National Database </a:t>
            </a:r>
          </a:p>
        </p:txBody>
      </p:sp>
    </p:spTree>
    <p:extLst>
      <p:ext uri="{BB962C8B-B14F-4D97-AF65-F5344CB8AC3E}">
        <p14:creationId xmlns:p14="http://schemas.microsoft.com/office/powerpoint/2010/main" val="144223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itle 1"/>
          <p:cNvSpPr>
            <a:spLocks noGrp="1"/>
          </p:cNvSpPr>
          <p:nvPr>
            <p:ph type="title"/>
          </p:nvPr>
        </p:nvSpPr>
        <p:spPr>
          <a:xfrm>
            <a:off x="373062" y="223372"/>
            <a:ext cx="8550275" cy="919628"/>
          </a:xfrm>
        </p:spPr>
        <p:txBody>
          <a:bodyPr>
            <a:normAutofit fontScale="90000"/>
          </a:bodyPr>
          <a:lstStyle/>
          <a:p>
            <a:pPr eaLnBrk="1" hangingPunct="1"/>
            <a:r>
              <a:rPr lang="en-US" dirty="0"/>
              <a:t>Four Categories of Organizational Culture </a:t>
            </a:r>
            <a:r>
              <a:rPr lang="en-US" sz="1800" dirty="0"/>
              <a:t>(Schein, 2010)</a:t>
            </a:r>
            <a:endParaRPr lang="en-US" dirty="0"/>
          </a:p>
        </p:txBody>
      </p:sp>
      <p:sp>
        <p:nvSpPr>
          <p:cNvPr id="70658" name="Content Placeholder 2"/>
          <p:cNvSpPr>
            <a:spLocks noGrp="1"/>
          </p:cNvSpPr>
          <p:nvPr>
            <p:ph idx="1"/>
          </p:nvPr>
        </p:nvSpPr>
        <p:spPr>
          <a:xfrm>
            <a:off x="457200" y="1303338"/>
            <a:ext cx="4002897" cy="5051425"/>
          </a:xfrm>
        </p:spPr>
        <p:txBody>
          <a:bodyPr/>
          <a:lstStyle/>
          <a:p>
            <a:pPr marL="0" indent="0" eaLnBrk="1" hangingPunct="1">
              <a:buNone/>
            </a:pPr>
            <a:r>
              <a:rPr lang="en-US" sz="2800" dirty="0"/>
              <a:t>Macroculture</a:t>
            </a:r>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r>
              <a:rPr lang="en-US" sz="2800" dirty="0"/>
              <a:t>Organizational Culture</a:t>
            </a:r>
          </a:p>
        </p:txBody>
      </p:sp>
      <p:sp>
        <p:nvSpPr>
          <p:cNvPr id="2" name="Slide Number Placeholder 1"/>
          <p:cNvSpPr>
            <a:spLocks noGrp="1"/>
          </p:cNvSpPr>
          <p:nvPr>
            <p:ph type="sldNum" sz="quarter" idx="4294967295"/>
          </p:nvPr>
        </p:nvSpPr>
        <p:spPr/>
        <p:txBody>
          <a:bodyPr/>
          <a:lstStyle/>
          <a:p>
            <a:pPr>
              <a:defRPr/>
            </a:pPr>
            <a:fld id="{8DDBC8EE-118C-4DBB-96E0-AF456F732F7D}" type="slidenum">
              <a:rPr lang="en-US" smtClean="0">
                <a:solidFill>
                  <a:schemeClr val="tx1">
                    <a:tint val="75000"/>
                  </a:schemeClr>
                </a:solidFill>
              </a:rPr>
              <a:pPr>
                <a:defRPr/>
              </a:pPr>
              <a:t>22</a:t>
            </a:fld>
            <a:endParaRPr lang="en-US" dirty="0">
              <a:solidFill>
                <a:schemeClr val="tx1">
                  <a:tint val="75000"/>
                </a:schemeClr>
              </a:solidFill>
            </a:endParaRPr>
          </a:p>
        </p:txBody>
      </p:sp>
      <p:sp>
        <p:nvSpPr>
          <p:cNvPr id="70661" name="Content Placeholder 3"/>
          <p:cNvSpPr>
            <a:spLocks noGrp="1"/>
          </p:cNvSpPr>
          <p:nvPr>
            <p:ph sz="quarter" idx="4294967295"/>
          </p:nvPr>
        </p:nvSpPr>
        <p:spPr>
          <a:xfrm>
            <a:off x="4681538" y="1303338"/>
            <a:ext cx="4462462" cy="5478462"/>
          </a:xfrm>
        </p:spPr>
        <p:txBody>
          <a:bodyPr/>
          <a:lstStyle/>
          <a:p>
            <a:pPr marL="0" indent="0" eaLnBrk="1" hangingPunct="1">
              <a:buNone/>
            </a:pPr>
            <a:r>
              <a:rPr lang="en-US" sz="2800" dirty="0"/>
              <a:t>Professional Subcultures</a:t>
            </a:r>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marL="0" indent="0" eaLnBrk="1" hangingPunct="1">
              <a:buNone/>
            </a:pPr>
            <a:endParaRPr lang="en-US" sz="1200" dirty="0"/>
          </a:p>
          <a:p>
            <a:pPr marL="0" indent="0">
              <a:buNone/>
            </a:pPr>
            <a:r>
              <a:rPr lang="en-US" sz="2800" dirty="0"/>
              <a:t>Unit/Dep’t. Microcultures</a:t>
            </a:r>
          </a:p>
          <a:p>
            <a:pPr marL="0" indent="0" eaLnBrk="1" hangingPunct="1">
              <a:buNone/>
            </a:pPr>
            <a:endParaRPr lang="en-US" sz="2800" dirty="0"/>
          </a:p>
          <a:p>
            <a:pPr marL="0" indent="0" eaLnBrk="1" hangingPunct="1">
              <a:buNone/>
            </a:pPr>
            <a:endParaRPr lang="en-US" sz="2800" dirty="0"/>
          </a:p>
        </p:txBody>
      </p:sp>
      <p:pic>
        <p:nvPicPr>
          <p:cNvPr id="70662" name="Picture 2" descr="Picture of example Macroculture- American Flag and Statue of Liberty Depi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546" y="1790628"/>
            <a:ext cx="28194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Picture 4" descr="Picture of Example Organization- Hospital depic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546" y="4057317"/>
            <a:ext cx="28194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4" name="Picture 6" descr="Picture example of subculture-- Physicians depicted&#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744663"/>
            <a:ext cx="1281113"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7" descr="Picture example of subculture-- Nurses depic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838" y="1731963"/>
            <a:ext cx="2941637"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9" descr="Picture example of Microculture-- NICU depicte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02343" y="4097411"/>
            <a:ext cx="3403111" cy="219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36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BCC2-7502-44C7-BCE4-A0EA9F5DCFB7}"/>
              </a:ext>
            </a:extLst>
          </p:cNvPr>
          <p:cNvSpPr>
            <a:spLocks noGrp="1"/>
          </p:cNvSpPr>
          <p:nvPr>
            <p:ph type="title"/>
          </p:nvPr>
        </p:nvSpPr>
        <p:spPr/>
        <p:txBody>
          <a:bodyPr>
            <a:noAutofit/>
          </a:bodyPr>
          <a:lstStyle/>
          <a:p>
            <a:r>
              <a:rPr lang="en-US" sz="4000" dirty="0"/>
              <a:t>Five Components of Safety Culture </a:t>
            </a:r>
            <a:r>
              <a:rPr lang="en-US" sz="1800" b="0" dirty="0"/>
              <a:t>(Reason, 1997)</a:t>
            </a:r>
            <a:endParaRPr lang="en-US" sz="2700" dirty="0">
              <a:latin typeface="+mn-lt"/>
            </a:endParaRPr>
          </a:p>
        </p:txBody>
      </p:sp>
      <p:sp>
        <p:nvSpPr>
          <p:cNvPr id="3" name="Content Placeholder 2">
            <a:extLst>
              <a:ext uri="{FF2B5EF4-FFF2-40B4-BE49-F238E27FC236}">
                <a16:creationId xmlns:a16="http://schemas.microsoft.com/office/drawing/2014/main" id="{70880C33-1A4A-47EB-A24D-36074F023583}"/>
              </a:ext>
            </a:extLst>
          </p:cNvPr>
          <p:cNvSpPr>
            <a:spLocks noGrp="1"/>
          </p:cNvSpPr>
          <p:nvPr>
            <p:ph idx="1"/>
          </p:nvPr>
        </p:nvSpPr>
        <p:spPr>
          <a:xfrm>
            <a:off x="228601" y="1446425"/>
            <a:ext cx="6096000" cy="4525963"/>
          </a:xfrm>
        </p:spPr>
        <p:txBody>
          <a:bodyPr>
            <a:noAutofit/>
          </a:bodyPr>
          <a:lstStyle/>
          <a:p>
            <a:r>
              <a:rPr lang="en-US" altLang="en-US" sz="1800" b="1" i="1" dirty="0">
                <a:solidFill>
                  <a:schemeClr val="accent1">
                    <a:lumMod val="50000"/>
                  </a:schemeClr>
                </a:solidFill>
              </a:rPr>
              <a:t>Informed</a:t>
            </a:r>
            <a:r>
              <a:rPr lang="en-US" altLang="en-US" sz="1800" i="1" dirty="0"/>
              <a:t> – </a:t>
            </a:r>
            <a:r>
              <a:rPr lang="en-US" altLang="en-US" sz="1800" dirty="0"/>
              <a:t>safe, highly reliable organization</a:t>
            </a:r>
            <a:endParaRPr lang="en-US" altLang="en-US" sz="1800" i="1" dirty="0"/>
          </a:p>
          <a:p>
            <a:r>
              <a:rPr lang="en-US" altLang="en-US" sz="1800" b="1" i="1" dirty="0">
                <a:solidFill>
                  <a:schemeClr val="accent1">
                    <a:lumMod val="50000"/>
                  </a:schemeClr>
                </a:solidFill>
              </a:rPr>
              <a:t>Flexible</a:t>
            </a:r>
            <a:r>
              <a:rPr lang="en-US" altLang="en-US" sz="1800" dirty="0">
                <a:solidFill>
                  <a:schemeClr val="accent1">
                    <a:lumMod val="50000"/>
                  </a:schemeClr>
                </a:solidFill>
              </a:rPr>
              <a:t> </a:t>
            </a:r>
            <a:r>
              <a:rPr lang="en-US" altLang="en-US" sz="1800" dirty="0"/>
              <a:t>– the organization changes processes and systems to improve; team communications are optimized; there is psychological safety to speak up about safety related information</a:t>
            </a:r>
          </a:p>
          <a:p>
            <a:r>
              <a:rPr lang="en-US" altLang="en-US" sz="1800" b="1" i="1" dirty="0">
                <a:solidFill>
                  <a:schemeClr val="accent1">
                    <a:lumMod val="50000"/>
                  </a:schemeClr>
                </a:solidFill>
              </a:rPr>
              <a:t>Learning</a:t>
            </a:r>
            <a:r>
              <a:rPr lang="en-US" altLang="en-US" sz="1800" i="1" dirty="0"/>
              <a:t> </a:t>
            </a:r>
            <a:r>
              <a:rPr lang="en-US" altLang="en-US" sz="1800" dirty="0"/>
              <a:t>– information from reports is used to understand risk in the organization and how systems and processes can be improved (includes RCAs)</a:t>
            </a:r>
          </a:p>
          <a:p>
            <a:r>
              <a:rPr lang="en-US" altLang="en-US" sz="1800" b="1" i="1" dirty="0">
                <a:solidFill>
                  <a:schemeClr val="accent1">
                    <a:lumMod val="50000"/>
                  </a:schemeClr>
                </a:solidFill>
              </a:rPr>
              <a:t>Reporting</a:t>
            </a:r>
            <a:r>
              <a:rPr lang="en-US" altLang="en-US" sz="1800" dirty="0"/>
              <a:t> – staff feel safe to freely report errors and unsafe situations; they understand how the information is used</a:t>
            </a:r>
          </a:p>
          <a:p>
            <a:r>
              <a:rPr lang="en-US" altLang="en-US" sz="1800" b="1" i="1" dirty="0">
                <a:solidFill>
                  <a:schemeClr val="accent1">
                    <a:lumMod val="50000"/>
                  </a:schemeClr>
                </a:solidFill>
              </a:rPr>
              <a:t>Just</a:t>
            </a:r>
            <a:r>
              <a:rPr lang="en-US" altLang="en-US" sz="1800" dirty="0"/>
              <a:t> –there is a fair, transparent, consistent system of managing events, demonstrating a shared accountability between system design and behavioral choices</a:t>
            </a:r>
          </a:p>
        </p:txBody>
      </p:sp>
      <p:sp>
        <p:nvSpPr>
          <p:cNvPr id="4" name="Slide Number Placeholder 3">
            <a:extLst>
              <a:ext uri="{FF2B5EF4-FFF2-40B4-BE49-F238E27FC236}">
                <a16:creationId xmlns:a16="http://schemas.microsoft.com/office/drawing/2014/main" id="{2F60EA6C-E39B-48B7-8451-4C7DCF592CEA}"/>
              </a:ext>
            </a:extLst>
          </p:cNvPr>
          <p:cNvSpPr>
            <a:spLocks noGrp="1"/>
          </p:cNvSpPr>
          <p:nvPr>
            <p:ph type="sldNum" sz="quarter" idx="4294967295"/>
          </p:nvPr>
        </p:nvSpPr>
        <p:spPr/>
        <p:txBody>
          <a:bodyPr/>
          <a:lstStyle/>
          <a:p>
            <a:fld id="{A1A26448-FF0C-4D0E-B305-6F7E219D114E}" type="slidenum">
              <a:rPr lang="en-US" smtClean="0"/>
              <a:t>23</a:t>
            </a:fld>
            <a:endParaRPr lang="en-US" dirty="0"/>
          </a:p>
        </p:txBody>
      </p:sp>
      <p:sp>
        <p:nvSpPr>
          <p:cNvPr id="8" name="TextBox 7">
            <a:extLst>
              <a:ext uri="{FF2B5EF4-FFF2-40B4-BE49-F238E27FC236}">
                <a16:creationId xmlns:a16="http://schemas.microsoft.com/office/drawing/2014/main" id="{B8829605-1F0A-4C7B-92E9-9FB8482B52B9}"/>
              </a:ext>
            </a:extLst>
          </p:cNvPr>
          <p:cNvSpPr txBox="1"/>
          <p:nvPr/>
        </p:nvSpPr>
        <p:spPr>
          <a:xfrm>
            <a:off x="2133921" y="6123414"/>
            <a:ext cx="4419279" cy="415498"/>
          </a:xfrm>
          <a:prstGeom prst="rect">
            <a:avLst/>
          </a:prstGeom>
          <a:noFill/>
        </p:spPr>
        <p:txBody>
          <a:bodyPr wrap="square">
            <a:spAutoFit/>
          </a:bodyPr>
          <a:lstStyle/>
          <a:p>
            <a:r>
              <a:rPr lang="en-US" sz="1050" dirty="0"/>
              <a:t>Reason, J. Managing the Risks of Organizational Accidents. Hampshire, England: Ashgate Publishing Limited; 1997. </a:t>
            </a:r>
          </a:p>
        </p:txBody>
      </p:sp>
      <p:pic>
        <p:nvPicPr>
          <p:cNvPr id="5" name="Picture 4"/>
          <p:cNvPicPr>
            <a:picLocks noChangeAspect="1"/>
          </p:cNvPicPr>
          <p:nvPr/>
        </p:nvPicPr>
        <p:blipFill>
          <a:blip r:embed="rId3"/>
          <a:stretch>
            <a:fillRect/>
          </a:stretch>
        </p:blipFill>
        <p:spPr>
          <a:xfrm>
            <a:off x="6324601" y="2133600"/>
            <a:ext cx="2814768" cy="2767593"/>
          </a:xfrm>
          <a:prstGeom prst="rect">
            <a:avLst/>
          </a:prstGeom>
        </p:spPr>
      </p:pic>
    </p:spTree>
    <p:extLst>
      <p:ext uri="{BB962C8B-B14F-4D97-AF65-F5344CB8AC3E}">
        <p14:creationId xmlns:p14="http://schemas.microsoft.com/office/powerpoint/2010/main" val="21992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726274"/>
          </a:xfrm>
        </p:spPr>
        <p:txBody>
          <a:bodyPr>
            <a:normAutofit/>
          </a:bodyPr>
          <a:lstStyle/>
          <a:p>
            <a:endParaRPr lang="en-US" sz="2400" dirty="0"/>
          </a:p>
          <a:p>
            <a:r>
              <a:rPr lang="en-US" sz="2600" dirty="0">
                <a:latin typeface="Calibri" panose="020F0502020204030204" pitchFamily="34" charset="0"/>
                <a:cs typeface="Calibri" panose="020F0502020204030204" pitchFamily="34" charset="0"/>
              </a:rPr>
              <a:t>Have you heard of Just Culture? Do you have any experience with this concept? </a:t>
            </a:r>
          </a:p>
          <a:p>
            <a:r>
              <a:rPr lang="en-US" sz="2600" dirty="0">
                <a:latin typeface="Calibri" panose="020F0502020204030204" pitchFamily="34" charset="0"/>
                <a:cs typeface="Calibri" panose="020F0502020204030204" pitchFamily="34" charset="0"/>
              </a:rPr>
              <a:t>What kind of event reporting system do you have?  How are event reports used?</a:t>
            </a:r>
          </a:p>
          <a:p>
            <a:r>
              <a:rPr lang="en-US" sz="2600" dirty="0">
                <a:latin typeface="Calibri" panose="020F0502020204030204" pitchFamily="34" charset="0"/>
                <a:cs typeface="Calibri" panose="020F0502020204030204" pitchFamily="34" charset="0"/>
              </a:rPr>
              <a:t>Have you been involved in a Root Cause Analysis?  How did it go?</a:t>
            </a:r>
          </a:p>
          <a:p>
            <a:r>
              <a:rPr lang="en-US" sz="2600" dirty="0">
                <a:latin typeface="Calibri" panose="020F0502020204030204" pitchFamily="34" charset="0"/>
                <a:cs typeface="Calibri" panose="020F0502020204030204" pitchFamily="34" charset="0"/>
              </a:rPr>
              <a:t>Why is it important to learn from events?  Why is it important to share the learning with staff?</a:t>
            </a:r>
          </a:p>
          <a:p>
            <a:pPr marL="0" indent="0">
              <a:buNone/>
            </a:pPr>
            <a:endParaRPr lang="en-US" sz="2600"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314251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602"/>
            <a:ext cx="8458015" cy="1143000"/>
          </a:xfrm>
        </p:spPr>
        <p:txBody>
          <a:bodyPr>
            <a:normAutofit fontScale="90000"/>
          </a:bodyPr>
          <a:lstStyle/>
          <a:p>
            <a:r>
              <a:rPr lang="en-US" sz="4000" dirty="0"/>
              <a:t>Safety Culture As An Indication of Patient Safety </a:t>
            </a:r>
            <a:r>
              <a:rPr lang="en-US" sz="4000" dirty="0">
                <a:ea typeface="+mn-ea"/>
                <a:cs typeface="+mn-cs"/>
              </a:rPr>
              <a:t>&amp; Patient Experience</a:t>
            </a:r>
            <a:endParaRPr lang="en-US" sz="4000" dirty="0">
              <a:latin typeface="+mj-lt"/>
            </a:endParaRP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endParaRPr lang="en-US" dirty="0"/>
          </a:p>
        </p:txBody>
      </p:sp>
      <p:pic>
        <p:nvPicPr>
          <p:cNvPr id="4" name="Picture 2" descr="A scatter plot illustrating a negative correlation between HSOPS average composite scores and a composite of patient safety indicators (PSIs) for 179 hospitals. " title="HSOPS and Patient Safety Events ">
            <a:extLst>
              <a:ext uri="{FF2B5EF4-FFF2-40B4-BE49-F238E27FC236}">
                <a16:creationId xmlns:a16="http://schemas.microsoft.com/office/drawing/2014/main" id="{FE52CB5A-D6F0-9800-495C-FE3CC5FDD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32615"/>
            <a:ext cx="3279494" cy="321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A scatter plot illustrating a positive correlation between HSOPS average composite scores and CAHPS average composite scores for 73 hospitals. ">
            <a:extLst>
              <a:ext uri="{FF2B5EF4-FFF2-40B4-BE49-F238E27FC236}">
                <a16:creationId xmlns:a16="http://schemas.microsoft.com/office/drawing/2014/main" id="{13FC2D29-14CB-31EA-7AC8-B416C4A38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620" y="1332615"/>
            <a:ext cx="3286580" cy="321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184CC12A-F5E4-0545-DB19-C403583149AF}"/>
              </a:ext>
            </a:extLst>
          </p:cNvPr>
          <p:cNvSpPr txBox="1"/>
          <p:nvPr/>
        </p:nvSpPr>
        <p:spPr>
          <a:xfrm>
            <a:off x="295005" y="4470828"/>
            <a:ext cx="4648200" cy="861774"/>
          </a:xfrm>
          <a:prstGeom prst="rect">
            <a:avLst/>
          </a:prstGeom>
          <a:noFill/>
        </p:spPr>
        <p:txBody>
          <a:bodyPr wrap="square">
            <a:spAutoFit/>
          </a:bodyPr>
          <a:lstStyle/>
          <a:p>
            <a:pPr marL="173038" indent="0" eaLnBrk="1" hangingPunct="1">
              <a:lnSpc>
                <a:spcPct val="100000"/>
              </a:lnSpc>
              <a:spcBef>
                <a:spcPct val="0"/>
              </a:spcBef>
              <a:buFontTx/>
              <a:buNone/>
            </a:pPr>
            <a:r>
              <a:rPr lang="en-US" sz="1200" dirty="0"/>
              <a:t>Higher composite HSOPS scores are associated with fewer adverse events; Joint Commission’s Sentinel Event Database indicates that leadership’s failure to create an effective safety culture is a contributing factor to adverse events </a:t>
            </a:r>
          </a:p>
        </p:txBody>
      </p:sp>
      <p:sp>
        <p:nvSpPr>
          <p:cNvPr id="7" name="TextBox 6">
            <a:extLst>
              <a:ext uri="{FF2B5EF4-FFF2-40B4-BE49-F238E27FC236}">
                <a16:creationId xmlns:a16="http://schemas.microsoft.com/office/drawing/2014/main" id="{7AF561FB-E45C-D816-EA30-8CB210A413DC}"/>
              </a:ext>
            </a:extLst>
          </p:cNvPr>
          <p:cNvSpPr txBox="1"/>
          <p:nvPr/>
        </p:nvSpPr>
        <p:spPr>
          <a:xfrm flipH="1">
            <a:off x="7803414" y="1339473"/>
            <a:ext cx="2209800" cy="246221"/>
          </a:xfrm>
          <a:prstGeom prst="rect">
            <a:avLst/>
          </a:prstGeom>
          <a:noFill/>
        </p:spPr>
        <p:txBody>
          <a:bodyPr wrap="square">
            <a:spAutoFit/>
          </a:bodyPr>
          <a:lstStyle/>
          <a:p>
            <a:r>
              <a:rPr lang="en-US" sz="1000" dirty="0"/>
              <a:t>Sorra, J. 2012</a:t>
            </a:r>
          </a:p>
        </p:txBody>
      </p:sp>
      <p:sp>
        <p:nvSpPr>
          <p:cNvPr id="10" name="TextBox 9">
            <a:extLst>
              <a:ext uri="{FF2B5EF4-FFF2-40B4-BE49-F238E27FC236}">
                <a16:creationId xmlns:a16="http://schemas.microsoft.com/office/drawing/2014/main" id="{7FE7CD16-E8C7-B0F1-A37B-58FF0109891E}"/>
              </a:ext>
            </a:extLst>
          </p:cNvPr>
          <p:cNvSpPr txBox="1"/>
          <p:nvPr/>
        </p:nvSpPr>
        <p:spPr>
          <a:xfrm>
            <a:off x="3450266" y="1303602"/>
            <a:ext cx="1121734" cy="246221"/>
          </a:xfrm>
          <a:prstGeom prst="rect">
            <a:avLst/>
          </a:prstGeom>
          <a:noFill/>
        </p:spPr>
        <p:txBody>
          <a:bodyPr wrap="square">
            <a:spAutoFit/>
          </a:bodyPr>
          <a:lstStyle/>
          <a:p>
            <a:r>
              <a:rPr lang="sv-SE" sz="1000" dirty="0"/>
              <a:t>Mardon RE, 2010</a:t>
            </a:r>
            <a:endParaRPr lang="en-US" sz="1000" dirty="0"/>
          </a:p>
        </p:txBody>
      </p:sp>
      <p:sp>
        <p:nvSpPr>
          <p:cNvPr id="12" name="TextBox 11">
            <a:extLst>
              <a:ext uri="{FF2B5EF4-FFF2-40B4-BE49-F238E27FC236}">
                <a16:creationId xmlns:a16="http://schemas.microsoft.com/office/drawing/2014/main" id="{9E68658F-AABB-CEB0-FE5A-4F6BA160225A}"/>
              </a:ext>
            </a:extLst>
          </p:cNvPr>
          <p:cNvSpPr txBox="1"/>
          <p:nvPr/>
        </p:nvSpPr>
        <p:spPr>
          <a:xfrm>
            <a:off x="5099615" y="4646012"/>
            <a:ext cx="3850807" cy="646331"/>
          </a:xfrm>
          <a:prstGeom prst="rect">
            <a:avLst/>
          </a:prstGeom>
          <a:noFill/>
        </p:spPr>
        <p:txBody>
          <a:bodyPr wrap="square">
            <a:spAutoFit/>
          </a:bodyPr>
          <a:lstStyle/>
          <a:p>
            <a:pPr marL="111125" indent="0">
              <a:lnSpc>
                <a:spcPct val="100000"/>
              </a:lnSpc>
              <a:buNone/>
            </a:pPr>
            <a:r>
              <a:rPr lang="en-US" sz="1200" dirty="0"/>
              <a:t>“….behaviors and attitudes [of hospital employees] can directly affect the pain, discomfort, health, and recovery of patients.”</a:t>
            </a:r>
            <a:r>
              <a:rPr lang="en-US" sz="1200" baseline="30000" dirty="0">
                <a:solidFill>
                  <a:prstClr val="black"/>
                </a:solidFill>
                <a:ea typeface="+mj-ea"/>
                <a:cs typeface="+mj-cs"/>
              </a:rPr>
              <a:t> </a:t>
            </a:r>
            <a:endParaRPr lang="en-US" sz="1200" dirty="0"/>
          </a:p>
        </p:txBody>
      </p:sp>
    </p:spTree>
    <p:extLst>
      <p:ext uri="{BB962C8B-B14F-4D97-AF65-F5344CB8AC3E}">
        <p14:creationId xmlns:p14="http://schemas.microsoft.com/office/powerpoint/2010/main" val="1161777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602"/>
            <a:ext cx="8458015" cy="1143000"/>
          </a:xfrm>
        </p:spPr>
        <p:txBody>
          <a:bodyPr>
            <a:normAutofit/>
          </a:bodyPr>
          <a:lstStyle/>
          <a:p>
            <a:r>
              <a:rPr lang="en-US" dirty="0"/>
              <a:t>Plan to Assess Safety Culture</a:t>
            </a:r>
            <a:endParaRPr lang="en-US" dirty="0">
              <a:latin typeface="+mj-lt"/>
            </a:endParaRP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Leaders should ensure your organization</a:t>
            </a:r>
          </a:p>
          <a:p>
            <a:pPr lvl="1">
              <a:defRPr/>
            </a:pPr>
            <a:r>
              <a:rPr lang="en-US" sz="2500" dirty="0">
                <a:latin typeface="+mj-lt"/>
              </a:rPr>
              <a:t>Establishes a baseline measure of safety culture using the Agency for Healthcare Research and Quality (AHRQ) Hospital Survey on Patient Safety Culture (HSOPS) </a:t>
            </a:r>
          </a:p>
          <a:p>
            <a:pPr lvl="1">
              <a:defRPr/>
            </a:pPr>
            <a:r>
              <a:rPr lang="en-US" sz="2500" dirty="0">
                <a:latin typeface="+mj-lt"/>
              </a:rPr>
              <a:t>Analyzes and shares results from the survey at the unit and job title level with front-line workers</a:t>
            </a:r>
          </a:p>
          <a:p>
            <a:pPr lvl="1">
              <a:defRPr/>
            </a:pPr>
            <a:r>
              <a:rPr lang="en-US" sz="2500" dirty="0">
                <a:latin typeface="+mj-lt"/>
                <a:cs typeface="Arial" charset="0"/>
              </a:rPr>
              <a:t>Develops and implements action plans to address areas of weakness at organizational and unit-level</a:t>
            </a:r>
          </a:p>
          <a:p>
            <a:pPr lvl="1">
              <a:defRPr/>
            </a:pPr>
            <a:r>
              <a:rPr lang="en-US" sz="2500" dirty="0">
                <a:latin typeface="+mj-lt"/>
                <a:cs typeface="Arial" charset="0"/>
              </a:rPr>
              <a:t>Re-assess safety culture every 18 – 24 months</a:t>
            </a:r>
          </a:p>
          <a:p>
            <a:pPr marL="457200" lvl="1" indent="0">
              <a:buFont typeface="Arial" pitchFamily="34" charset="0"/>
              <a:buNone/>
              <a:defRPr/>
            </a:pPr>
            <a:r>
              <a:rPr lang="en-US" sz="2500" dirty="0">
                <a:latin typeface="+mj-lt"/>
                <a:cs typeface="Arial" charset="0"/>
              </a:rPr>
              <a:t>                                  (Joint Commission, 2017)</a:t>
            </a:r>
          </a:p>
        </p:txBody>
      </p:sp>
    </p:spTree>
    <p:extLst>
      <p:ext uri="{BB962C8B-B14F-4D97-AF65-F5344CB8AC3E}">
        <p14:creationId xmlns:p14="http://schemas.microsoft.com/office/powerpoint/2010/main" val="219302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602"/>
            <a:ext cx="8458015" cy="1143000"/>
          </a:xfrm>
        </p:spPr>
        <p:txBody>
          <a:bodyPr>
            <a:normAutofit/>
          </a:bodyPr>
          <a:lstStyle/>
          <a:p>
            <a:r>
              <a:rPr lang="en-US" sz="4000" dirty="0"/>
              <a:t>Resources to Assess Safety Culture</a:t>
            </a:r>
            <a:endParaRPr lang="en-US" sz="4000" dirty="0">
              <a:latin typeface="+mj-lt"/>
            </a:endParaRP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Leaders should ensure your organization</a:t>
            </a: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200" dirty="0">
                <a:latin typeface="+mj-lt"/>
              </a:rPr>
              <a:t>AHRQ Hospital Survey on Patient Safety Culture (HSOPS) Toolkit available at: </a:t>
            </a:r>
          </a:p>
          <a:p>
            <a:pPr marL="228600" lvl="1" indent="0">
              <a:buFont typeface="Arial" pitchFamily="34" charset="0"/>
              <a:buNone/>
              <a:defRPr/>
            </a:pPr>
            <a:r>
              <a:rPr lang="en-US" sz="2200" dirty="0">
                <a:latin typeface="+mj-lt"/>
              </a:rPr>
              <a:t>      </a:t>
            </a:r>
            <a:r>
              <a:rPr lang="en-US" sz="2200" dirty="0">
                <a:latin typeface="+mj-lt"/>
                <a:hlinkClick r:id="rId3"/>
              </a:rPr>
              <a:t>https://www.ahrq.gov/sops/quality-patient-safety/patientsafetyculture/hospital/index.html</a:t>
            </a:r>
            <a:r>
              <a:rPr lang="en-US" sz="2200" dirty="0">
                <a:latin typeface="+mj-lt"/>
              </a:rPr>
              <a:t>  </a:t>
            </a:r>
          </a:p>
          <a:p>
            <a:pPr marL="228600" lvl="1" indent="0">
              <a:buFont typeface="Arial" pitchFamily="34" charset="0"/>
              <a:buNone/>
              <a:defRPr/>
            </a:pPr>
            <a:r>
              <a:rPr lang="en-US" sz="2200" dirty="0">
                <a:latin typeface="+mj-lt"/>
              </a:rPr>
              <a:t> </a:t>
            </a:r>
          </a:p>
          <a:p>
            <a:pPr>
              <a:spcAft>
                <a:spcPts val="600"/>
              </a:spcAft>
              <a:defRPr/>
            </a:pPr>
            <a:r>
              <a:rPr lang="en-US" sz="2200" dirty="0">
                <a:latin typeface="+mj-lt"/>
              </a:rPr>
              <a:t>AHRQ National Comparative Database of HSOPS results for Benchmarking available at:</a:t>
            </a:r>
          </a:p>
          <a:p>
            <a:pPr marL="400050" lvl="1" indent="0">
              <a:spcAft>
                <a:spcPts val="600"/>
              </a:spcAft>
              <a:buFont typeface="Arial" pitchFamily="34" charset="0"/>
              <a:buNone/>
              <a:defRPr/>
            </a:pPr>
            <a:r>
              <a:rPr lang="en-US" sz="2200" dirty="0">
                <a:latin typeface="+mj-lt"/>
                <a:hlinkClick r:id="rId4"/>
              </a:rPr>
              <a:t>https://www.ahrq.gov/sops/quality-patient-safety/patientsafetyculture/hospital/hosp-reports.html</a:t>
            </a:r>
            <a:r>
              <a:rPr lang="en-US" sz="2200" dirty="0">
                <a:latin typeface="+mj-lt"/>
              </a:rPr>
              <a:t>  </a:t>
            </a:r>
          </a:p>
          <a:p>
            <a:pPr lvl="1">
              <a:defRPr/>
            </a:pPr>
            <a:r>
              <a:rPr lang="en-US" sz="2200" dirty="0">
                <a:latin typeface="+mj-lt"/>
                <a:cs typeface="Arial" charset="0"/>
              </a:rPr>
              <a:t>630 hospitals; 382,834 respondents in 2018 database</a:t>
            </a:r>
          </a:p>
        </p:txBody>
      </p:sp>
    </p:spTree>
    <p:extLst>
      <p:ext uri="{BB962C8B-B14F-4D97-AF65-F5344CB8AC3E}">
        <p14:creationId xmlns:p14="http://schemas.microsoft.com/office/powerpoint/2010/main" val="893235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602"/>
            <a:ext cx="8458015" cy="1143000"/>
          </a:xfrm>
        </p:spPr>
        <p:txBody>
          <a:bodyPr>
            <a:noAutofit/>
          </a:bodyPr>
          <a:lstStyle/>
          <a:p>
            <a:r>
              <a:rPr lang="en-US" sz="4200" dirty="0"/>
              <a:t>Additional Surveys AHRQ has Developed </a:t>
            </a: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pPr marL="0" indent="0">
              <a:buNone/>
            </a:pPr>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78964" y="1307796"/>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342900">
              <a:buFont typeface="Wingdings" panose="05000000000000000000" pitchFamily="2" charset="2"/>
              <a:buChar char="q"/>
              <a:defRPr/>
            </a:pPr>
            <a:r>
              <a:rPr lang="en-US" sz="1800" dirty="0">
                <a:latin typeface="+mj-lt"/>
              </a:rPr>
              <a:t>Practice Setting Specific</a:t>
            </a:r>
          </a:p>
          <a:p>
            <a:pPr marL="971550" lvl="2" indent="-342900">
              <a:defRPr/>
            </a:pPr>
            <a:r>
              <a:rPr lang="en-US" sz="1800" dirty="0">
                <a:latin typeface="+mj-lt"/>
              </a:rPr>
              <a:t>Medical Office</a:t>
            </a:r>
          </a:p>
          <a:p>
            <a:pPr marL="971550" lvl="2" indent="-342900">
              <a:defRPr/>
            </a:pPr>
            <a:r>
              <a:rPr lang="en-US" sz="1800" dirty="0">
                <a:latin typeface="+mj-lt"/>
              </a:rPr>
              <a:t>Nursing Home</a:t>
            </a:r>
          </a:p>
          <a:p>
            <a:pPr marL="971550" lvl="2" indent="-342900">
              <a:defRPr/>
            </a:pPr>
            <a:r>
              <a:rPr lang="en-US" sz="1800" dirty="0">
                <a:latin typeface="+mj-lt"/>
              </a:rPr>
              <a:t>Community Pharmacy</a:t>
            </a:r>
          </a:p>
          <a:p>
            <a:pPr marL="971550" lvl="2" indent="-342900">
              <a:defRPr/>
            </a:pPr>
            <a:r>
              <a:rPr lang="en-US" sz="1800" dirty="0">
                <a:latin typeface="+mj-lt"/>
              </a:rPr>
              <a:t>Ambulatory Surgery Center</a:t>
            </a:r>
          </a:p>
          <a:p>
            <a:pPr marL="571500" lvl="1" indent="-342900">
              <a:buFont typeface="Wingdings" panose="05000000000000000000" pitchFamily="2" charset="2"/>
              <a:buChar char="q"/>
              <a:defRPr/>
            </a:pPr>
            <a:r>
              <a:rPr lang="en-US" sz="1800" dirty="0">
                <a:latin typeface="+mj-lt"/>
              </a:rPr>
              <a:t>Supplemental Item Sets</a:t>
            </a:r>
          </a:p>
          <a:p>
            <a:pPr marL="971550" lvl="2" indent="-342900">
              <a:defRPr/>
            </a:pPr>
            <a:r>
              <a:rPr lang="en-US" sz="1800" dirty="0">
                <a:latin typeface="+mj-lt"/>
              </a:rPr>
              <a:t>Hospital Health Information Technology Patient Safety</a:t>
            </a:r>
          </a:p>
          <a:p>
            <a:pPr marL="971550" lvl="2" indent="-342900">
              <a:defRPr/>
            </a:pPr>
            <a:r>
              <a:rPr lang="en-US" sz="1800" dirty="0">
                <a:latin typeface="+mj-lt"/>
              </a:rPr>
              <a:t>Hospital Value and Efficiency</a:t>
            </a:r>
          </a:p>
          <a:p>
            <a:pPr marL="971550" lvl="2" indent="-342900">
              <a:defRPr/>
            </a:pPr>
            <a:r>
              <a:rPr lang="en-US" sz="1800" dirty="0">
                <a:latin typeface="+mj-lt"/>
              </a:rPr>
              <a:t>Hospital Workplace Safety</a:t>
            </a:r>
          </a:p>
          <a:p>
            <a:pPr marL="971550" lvl="2" indent="-342900">
              <a:defRPr/>
            </a:pPr>
            <a:r>
              <a:rPr lang="en-US" sz="1800" dirty="0">
                <a:latin typeface="+mj-lt"/>
              </a:rPr>
              <a:t>Medical Office Diagnostic Safety</a:t>
            </a:r>
          </a:p>
          <a:p>
            <a:pPr marL="971550" lvl="2" indent="-342900">
              <a:defRPr/>
            </a:pPr>
            <a:r>
              <a:rPr lang="en-US" sz="1800" dirty="0">
                <a:latin typeface="+mj-lt"/>
              </a:rPr>
              <a:t>Medical Office Value and Efficiency</a:t>
            </a:r>
          </a:p>
          <a:p>
            <a:pPr marL="971550" lvl="2" indent="-342900">
              <a:defRPr/>
            </a:pPr>
            <a:r>
              <a:rPr lang="en-US" sz="1800" dirty="0">
                <a:latin typeface="+mj-lt"/>
              </a:rPr>
              <a:t>Nursing Home Workplace Safety</a:t>
            </a:r>
          </a:p>
        </p:txBody>
      </p:sp>
    </p:spTree>
    <p:extLst>
      <p:ext uri="{BB962C8B-B14F-4D97-AF65-F5344CB8AC3E}">
        <p14:creationId xmlns:p14="http://schemas.microsoft.com/office/powerpoint/2010/main" val="499233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sz="4000" dirty="0">
                <a:latin typeface="+mj-lt"/>
              </a:rPr>
              <a:t>Goals of Safety Culture Assessment</a:t>
            </a: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pPr marL="0" indent="0">
              <a:buNone/>
            </a:pPr>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152215" y="704009"/>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380860"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000" dirty="0">
                <a:latin typeface="Calibri" panose="020F0502020204030204" pitchFamily="34" charset="0"/>
                <a:cs typeface="Calibri" panose="020F0502020204030204" pitchFamily="34" charset="0"/>
              </a:rPr>
              <a:t>Identify areas of culture in need of improvement</a:t>
            </a:r>
          </a:p>
          <a:p>
            <a:pPr marL="914400" lvl="1" indent="-457200">
              <a:buFont typeface="Wingdings" panose="05000000000000000000" pitchFamily="2" charset="2"/>
              <a:buChar char="ü"/>
            </a:pPr>
            <a:r>
              <a:rPr lang="en-US" sz="2000" dirty="0">
                <a:solidFill>
                  <a:srgbClr val="AD122A"/>
                </a:solidFill>
                <a:latin typeface="Calibri" panose="020F0502020204030204" pitchFamily="34" charset="0"/>
                <a:cs typeface="Calibri" panose="020F0502020204030204" pitchFamily="34" charset="0"/>
              </a:rPr>
              <a:t>Identify impairments in organizational learning</a:t>
            </a:r>
          </a:p>
          <a:p>
            <a:pPr marL="914400" lvl="1" indent="-457200">
              <a:buFont typeface="Wingdings" panose="05000000000000000000" pitchFamily="2" charset="2"/>
              <a:buChar char="ü"/>
            </a:pPr>
            <a:r>
              <a:rPr lang="en-US" sz="2000" dirty="0">
                <a:solidFill>
                  <a:srgbClr val="AD122A"/>
                </a:solidFill>
                <a:latin typeface="Calibri" panose="020F0502020204030204" pitchFamily="34" charset="0"/>
                <a:cs typeface="Calibri" panose="020F0502020204030204" pitchFamily="34" charset="0"/>
              </a:rPr>
              <a:t>Create road map for improvement of infrastructure that supports all safety and quality initiatives</a:t>
            </a:r>
          </a:p>
          <a:p>
            <a:pPr marL="457200" indent="-457200"/>
            <a:r>
              <a:rPr lang="en-US" sz="2000" dirty="0">
                <a:latin typeface="Calibri" panose="020F0502020204030204" pitchFamily="34" charset="0"/>
                <a:cs typeface="Calibri" panose="020F0502020204030204" pitchFamily="34" charset="0"/>
              </a:rPr>
              <a:t>Increase awareness of patient safety concepts</a:t>
            </a:r>
          </a:p>
          <a:p>
            <a:pPr marL="457200" indent="-457200"/>
            <a:r>
              <a:rPr lang="en-US" sz="2000" dirty="0">
                <a:latin typeface="Calibri" panose="020F0502020204030204" pitchFamily="34" charset="0"/>
                <a:cs typeface="Calibri" panose="020F0502020204030204" pitchFamily="34" charset="0"/>
              </a:rPr>
              <a:t>Evaluate effectiveness of patient safety interventions over time</a:t>
            </a:r>
          </a:p>
          <a:p>
            <a:pPr marL="457200" indent="-457200"/>
            <a:r>
              <a:rPr lang="en-US" sz="2000" dirty="0">
                <a:latin typeface="Calibri" panose="020F0502020204030204" pitchFamily="34" charset="0"/>
                <a:cs typeface="Calibri" panose="020F0502020204030204" pitchFamily="34" charset="0"/>
              </a:rPr>
              <a:t>Conduct internal and external benchmarking </a:t>
            </a:r>
          </a:p>
          <a:p>
            <a:pPr marL="457200" indent="-457200"/>
            <a:r>
              <a:rPr lang="en-US" sz="2000" dirty="0">
                <a:latin typeface="Calibri" panose="020F0502020204030204" pitchFamily="34" charset="0"/>
                <a:cs typeface="Calibri" panose="020F0502020204030204" pitchFamily="34" charset="0"/>
              </a:rPr>
              <a:t>Meet regulatory requirements</a:t>
            </a:r>
          </a:p>
          <a:p>
            <a:pPr marL="457200" indent="-457200"/>
            <a:r>
              <a:rPr lang="en-US" sz="2000" i="1" dirty="0">
                <a:latin typeface="Calibri" panose="020F0502020204030204" pitchFamily="34" charset="0"/>
                <a:cs typeface="Calibri" panose="020F0502020204030204" pitchFamily="34" charset="0"/>
              </a:rPr>
              <a:t>Identify gaps between observed behaviors and values/beliefs within subcultures and microcultures</a:t>
            </a:r>
          </a:p>
          <a:p>
            <a:pPr lvl="1">
              <a:buFont typeface="Arial" pitchFamily="34" charset="0"/>
              <a:buNone/>
            </a:pPr>
            <a:r>
              <a:rPr lang="en-US" sz="2000" dirty="0">
                <a:latin typeface="Calibri" panose="020F0502020204030204" pitchFamily="34" charset="0"/>
                <a:cs typeface="Calibri" panose="020F0502020204030204" pitchFamily="34" charset="0"/>
              </a:rPr>
              <a:t>(Schein, 2010; Jones et al., 2008; Nieva &amp; Sorra, 2003)</a:t>
            </a:r>
          </a:p>
        </p:txBody>
      </p:sp>
    </p:spTree>
    <p:extLst>
      <p:ext uri="{BB962C8B-B14F-4D97-AF65-F5344CB8AC3E}">
        <p14:creationId xmlns:p14="http://schemas.microsoft.com/office/powerpoint/2010/main" val="53103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0" dirty="0">
                <a:cs typeface="Calibri" panose="020F0502020204030204" pitchFamily="34" charset="0"/>
              </a:rPr>
              <a:t>Institute of Medicine Report, </a:t>
            </a:r>
            <a:br>
              <a:rPr lang="en-US" sz="4400" b="0" dirty="0">
                <a:cs typeface="Calibri" panose="020F0502020204030204" pitchFamily="34" charset="0"/>
              </a:rPr>
            </a:br>
            <a:r>
              <a:rPr lang="en-US" sz="4400" b="0" dirty="0"/>
              <a:t>“To Err is Human”</a:t>
            </a:r>
            <a:r>
              <a:rPr lang="en-US" sz="4400" b="0" dirty="0">
                <a:cs typeface="Calibri" panose="020F0502020204030204" pitchFamily="34" charset="0"/>
              </a:rPr>
              <a:t> 1999</a:t>
            </a:r>
            <a:r>
              <a:rPr lang="en-US" sz="4400" b="0" baseline="30000" dirty="0">
                <a:cs typeface="Calibri" panose="020F0502020204030204" pitchFamily="34" charset="0"/>
              </a:rPr>
              <a:t>1 </a:t>
            </a:r>
            <a:r>
              <a:rPr lang="en-US" sz="4400" dirty="0"/>
              <a:t>	</a:t>
            </a:r>
            <a:endParaRPr lang="en-US" dirty="0"/>
          </a:p>
        </p:txBody>
      </p:sp>
      <p:sp>
        <p:nvSpPr>
          <p:cNvPr id="3" name="Content Placeholder 2"/>
          <p:cNvSpPr>
            <a:spLocks noGrp="1"/>
          </p:cNvSpPr>
          <p:nvPr>
            <p:ph idx="1"/>
          </p:nvPr>
        </p:nvSpPr>
        <p:spPr>
          <a:xfrm>
            <a:off x="304892" y="1409700"/>
            <a:ext cx="8534215" cy="3886200"/>
          </a:xfrm>
        </p:spPr>
        <p:txBody>
          <a:bodyPr>
            <a:normAutofit/>
          </a:bodyPr>
          <a:lstStyle/>
          <a:p>
            <a:pPr>
              <a:spcBef>
                <a:spcPts val="0"/>
              </a:spcBef>
            </a:pPr>
            <a:r>
              <a:rPr lang="en-US" sz="2100" dirty="0">
                <a:latin typeface="+mj-lt"/>
              </a:rPr>
              <a:t>Helped begin the Patient Safety Movement and prompted the passage of important legislation </a:t>
            </a:r>
          </a:p>
          <a:p>
            <a:r>
              <a:rPr lang="en-US" sz="2100" dirty="0">
                <a:latin typeface="+mj-lt"/>
              </a:rPr>
              <a:t>Outlined 4 strategies for improvement</a:t>
            </a:r>
          </a:p>
          <a:p>
            <a:pPr marL="800100" lvl="1" indent="-457200">
              <a:buFont typeface="Wingdings" panose="05000000000000000000" pitchFamily="2" charset="2"/>
              <a:buChar char="Ø"/>
            </a:pPr>
            <a:r>
              <a:rPr lang="en-US" sz="2100" dirty="0">
                <a:latin typeface="+mj-lt"/>
                <a:cs typeface="Calibri" panose="020F0502020204030204" pitchFamily="34" charset="0"/>
              </a:rPr>
              <a:t>Establish national focus and enhance knowledge base about safety</a:t>
            </a:r>
          </a:p>
          <a:p>
            <a:pPr marL="800100" lvl="1" indent="-457200">
              <a:buFont typeface="Wingdings" panose="05000000000000000000" pitchFamily="2" charset="2"/>
              <a:buChar char="Ø"/>
            </a:pPr>
            <a:r>
              <a:rPr lang="en-US" sz="2100" dirty="0">
                <a:latin typeface="+mj-lt"/>
                <a:cs typeface="Calibri" panose="020F0502020204030204" pitchFamily="34" charset="0"/>
              </a:rPr>
              <a:t>Encourage health care providers to participate in voluntary reporting systems</a:t>
            </a:r>
          </a:p>
          <a:p>
            <a:pPr marL="800100" lvl="1" indent="-457200">
              <a:buFont typeface="Wingdings" panose="05000000000000000000" pitchFamily="2" charset="2"/>
              <a:buChar char="Ø"/>
            </a:pPr>
            <a:r>
              <a:rPr lang="en-US" sz="2100" dirty="0">
                <a:latin typeface="+mj-lt"/>
                <a:cs typeface="Calibri" panose="020F0502020204030204" pitchFamily="34" charset="0"/>
              </a:rPr>
              <a:t>Raise expectations for improvements in safety</a:t>
            </a:r>
          </a:p>
          <a:p>
            <a:pPr marL="800100" lvl="1" indent="-457200">
              <a:buFont typeface="Wingdings" panose="05000000000000000000" pitchFamily="2" charset="2"/>
              <a:buChar char="Ø"/>
            </a:pPr>
            <a:r>
              <a:rPr lang="en-US" sz="2100" dirty="0">
                <a:latin typeface="+mj-lt"/>
                <a:cs typeface="Calibri" panose="020F0502020204030204" pitchFamily="34" charset="0"/>
              </a:rPr>
              <a:t>Improve culture and systems in health care organizations for safer healthcare delivery</a:t>
            </a:r>
          </a:p>
          <a:p>
            <a:pPr marL="400050" indent="-457200">
              <a:buFont typeface="Wingdings" panose="05000000000000000000" pitchFamily="2" charset="2"/>
              <a:buChar char="Ø"/>
            </a:pPr>
            <a:r>
              <a:rPr lang="en-US" sz="2500" dirty="0">
                <a:latin typeface="+mj-lt"/>
                <a:cs typeface="Calibri" panose="020F0502020204030204" pitchFamily="34" charset="0"/>
              </a:rPr>
              <a:t>PCAST </a:t>
            </a:r>
            <a:r>
              <a:rPr lang="en-US" sz="2500">
                <a:latin typeface="+mj-lt"/>
                <a:cs typeface="Calibri" panose="020F0502020204030204" pitchFamily="34" charset="0"/>
              </a:rPr>
              <a:t>Report Update</a:t>
            </a:r>
            <a:endParaRPr lang="en-US" sz="2500" dirty="0">
              <a:latin typeface="+mj-lt"/>
              <a:cs typeface="Calibri" panose="020F0502020204030204" pitchFamily="34" charset="0"/>
            </a:endParaRPr>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3</a:t>
            </a:fld>
            <a:endParaRPr lang="en-US" dirty="0"/>
          </a:p>
        </p:txBody>
      </p:sp>
      <p:pic>
        <p:nvPicPr>
          <p:cNvPr id="5" name="Picture 4">
            <a:extLst>
              <a:ext uri="{FF2B5EF4-FFF2-40B4-BE49-F238E27FC236}">
                <a16:creationId xmlns:a16="http://schemas.microsoft.com/office/drawing/2014/main" id="{8533DE9D-4A98-0031-B793-CA7710A41FF0}"/>
              </a:ext>
            </a:extLst>
          </p:cNvPr>
          <p:cNvPicPr>
            <a:picLocks noChangeAspect="1"/>
          </p:cNvPicPr>
          <p:nvPr/>
        </p:nvPicPr>
        <p:blipFill>
          <a:blip r:embed="rId3"/>
          <a:stretch>
            <a:fillRect/>
          </a:stretch>
        </p:blipFill>
        <p:spPr>
          <a:xfrm>
            <a:off x="5867400" y="4476205"/>
            <a:ext cx="1922784" cy="1867989"/>
          </a:xfrm>
          <a:prstGeom prst="rect">
            <a:avLst/>
          </a:prstGeom>
        </p:spPr>
      </p:pic>
    </p:spTree>
    <p:extLst>
      <p:ext uri="{BB962C8B-B14F-4D97-AF65-F5344CB8AC3E}">
        <p14:creationId xmlns:p14="http://schemas.microsoft.com/office/powerpoint/2010/main" val="372215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sz="4200" dirty="0"/>
              <a:t>How to Conduct SOPS</a:t>
            </a:r>
          </a:p>
        </p:txBody>
      </p:sp>
      <p:sp>
        <p:nvSpPr>
          <p:cNvPr id="3" name="Content Placeholder 2"/>
          <p:cNvSpPr>
            <a:spLocks noGrp="1"/>
          </p:cNvSpPr>
          <p:nvPr>
            <p:ph idx="1"/>
          </p:nvPr>
        </p:nvSpPr>
        <p:spPr>
          <a:xfrm>
            <a:off x="228600" y="1600201"/>
            <a:ext cx="8458015" cy="3733799"/>
          </a:xfrm>
        </p:spPr>
        <p:txBody>
          <a:bodyPr>
            <a:normAutofit/>
          </a:bodyPr>
          <a:lstStyle/>
          <a:p>
            <a:endParaRPr lang="en-US" dirty="0"/>
          </a:p>
          <a:p>
            <a:pPr marL="0" indent="0">
              <a:buNone/>
            </a:pPr>
            <a:endParaRPr lang="en-US" dirty="0"/>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Leaders should ensure your organization</a:t>
            </a: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380860"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900" dirty="0"/>
              <a:t>AHRQ resources to help you conduct the survey directly in your organization: </a:t>
            </a:r>
            <a:r>
              <a:rPr lang="en-US" sz="1700" dirty="0">
                <a:hlinkClick r:id="rId3"/>
              </a:rPr>
              <a:t>https://www.ahrq.gov/sops/surveys/index.html</a:t>
            </a:r>
            <a:r>
              <a:rPr lang="en-US" sz="1700" dirty="0"/>
              <a:t> </a:t>
            </a:r>
          </a:p>
          <a:p>
            <a:pPr>
              <a:buFont typeface="Wingdings" panose="05000000000000000000" pitchFamily="2" charset="2"/>
              <a:buChar char="q"/>
            </a:pPr>
            <a:r>
              <a:rPr lang="en-US" sz="1900" dirty="0"/>
              <a:t>Use a vendor to help you conduct the survey</a:t>
            </a:r>
          </a:p>
          <a:p>
            <a:pPr>
              <a:buFont typeface="Wingdings" panose="05000000000000000000" pitchFamily="2" charset="2"/>
              <a:buChar char="q"/>
            </a:pPr>
            <a:r>
              <a:rPr lang="en-US" sz="1900" dirty="0"/>
              <a:t>Through NCPS because:</a:t>
            </a:r>
          </a:p>
          <a:p>
            <a:pPr lvl="1" indent="-342900">
              <a:buFont typeface="Wingdings" panose="05000000000000000000" pitchFamily="2" charset="2"/>
              <a:buChar char="ü"/>
            </a:pPr>
            <a:r>
              <a:rPr lang="en-US" sz="1700" dirty="0"/>
              <a:t>Uses principles of survey research to </a:t>
            </a:r>
          </a:p>
          <a:p>
            <a:pPr marL="1085850" lvl="2"/>
            <a:r>
              <a:rPr lang="en-US" sz="1600" dirty="0"/>
              <a:t>Ensure adequate response rate &gt; 50%</a:t>
            </a:r>
          </a:p>
          <a:p>
            <a:pPr marL="1085850" lvl="2"/>
            <a:r>
              <a:rPr lang="en-US" sz="1600" dirty="0"/>
              <a:t>Accurately determine response rate</a:t>
            </a:r>
          </a:p>
          <a:p>
            <a:pPr marL="1085850" lvl="2"/>
            <a:r>
              <a:rPr lang="en-US" sz="1600" dirty="0"/>
              <a:t>Ensure confidentiality of respondents</a:t>
            </a:r>
          </a:p>
          <a:p>
            <a:pPr marL="1085850" lvl="2"/>
            <a:r>
              <a:rPr lang="en-US" sz="1600" dirty="0"/>
              <a:t>Correctly code reverse-worded survey items</a:t>
            </a:r>
          </a:p>
          <a:p>
            <a:pPr lvl="1">
              <a:buFont typeface="Wingdings" panose="05000000000000000000" pitchFamily="2" charset="2"/>
              <a:buChar char="Ø"/>
            </a:pPr>
            <a:r>
              <a:rPr lang="en-US" sz="1700" dirty="0"/>
              <a:t>Customizes survey demographics to ensure accurate assessment at level of Work Area (microcultures) and Job Title (subcultures)</a:t>
            </a:r>
          </a:p>
          <a:p>
            <a:pPr lvl="1">
              <a:buFont typeface="Wingdings" panose="05000000000000000000" pitchFamily="2" charset="2"/>
              <a:buChar char="Ø"/>
            </a:pPr>
            <a:r>
              <a:rPr lang="en-US" sz="1700" dirty="0"/>
              <a:t>Provides a report to assist in understanding results and implementing strong action plans for improvement based on evidence-based interventions</a:t>
            </a:r>
          </a:p>
          <a:p>
            <a:pPr marL="0" indent="0">
              <a:buNone/>
            </a:pPr>
            <a:endParaRPr lang="en-US" sz="2800" dirty="0"/>
          </a:p>
        </p:txBody>
      </p:sp>
    </p:spTree>
    <p:extLst>
      <p:ext uri="{BB962C8B-B14F-4D97-AF65-F5344CB8AC3E}">
        <p14:creationId xmlns:p14="http://schemas.microsoft.com/office/powerpoint/2010/main" val="244118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726274"/>
          </a:xfrm>
        </p:spPr>
        <p:txBody>
          <a:bodyPr>
            <a:normAutofit fontScale="92500" lnSpcReduction="10000"/>
          </a:bodyPr>
          <a:lstStyle/>
          <a:p>
            <a:endParaRPr lang="en-US" sz="2400" dirty="0"/>
          </a:p>
          <a:p>
            <a:r>
              <a:rPr lang="en-US" sz="3800" dirty="0">
                <a:latin typeface="Calibri" panose="020F0502020204030204" pitchFamily="34" charset="0"/>
                <a:cs typeface="Calibri" panose="020F0502020204030204" pitchFamily="34" charset="0"/>
              </a:rPr>
              <a:t>Has your organization conducted SOPS? Do you have access to the results?  What did you find?</a:t>
            </a:r>
          </a:p>
          <a:p>
            <a:r>
              <a:rPr lang="en-US" sz="3800" dirty="0">
                <a:latin typeface="Calibri" panose="020F0502020204030204" pitchFamily="34" charset="0"/>
                <a:cs typeface="Calibri" panose="020F0502020204030204" pitchFamily="34" charset="0"/>
              </a:rPr>
              <a:t>What resources are available to you to conduct SOPS?</a:t>
            </a:r>
          </a:p>
          <a:p>
            <a:r>
              <a:rPr lang="en-US" sz="3800" dirty="0">
                <a:latin typeface="Calibri" panose="020F0502020204030204" pitchFamily="34" charset="0"/>
                <a:cs typeface="Calibri" panose="020F0502020204030204" pitchFamily="34" charset="0"/>
              </a:rPr>
              <a:t>Share your experience and thoughts.  What challenges do you face?</a:t>
            </a:r>
          </a:p>
          <a:p>
            <a:pPr marL="0" indent="0">
              <a:buNone/>
            </a:pPr>
            <a:endParaRPr lang="en-US" sz="2600"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1586505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200" dirty="0"/>
              <a:t>Interventions Which Support a </a:t>
            </a:r>
            <a:br>
              <a:rPr lang="en-US" sz="4200" dirty="0"/>
            </a:br>
            <a:r>
              <a:rPr lang="en-US" sz="4200" dirty="0"/>
              <a:t>Culture of Safety </a:t>
            </a:r>
          </a:p>
        </p:txBody>
      </p:sp>
      <p:sp>
        <p:nvSpPr>
          <p:cNvPr id="3" name="Content Placeholder 2"/>
          <p:cNvSpPr>
            <a:spLocks noGrp="1"/>
          </p:cNvSpPr>
          <p:nvPr>
            <p:ph idx="1"/>
          </p:nvPr>
        </p:nvSpPr>
        <p:spPr>
          <a:xfrm>
            <a:off x="228600" y="1600201"/>
            <a:ext cx="8458015" cy="3733799"/>
          </a:xfrm>
        </p:spPr>
        <p:txBody>
          <a:bodyPr>
            <a:normAutofit/>
          </a:bodyPr>
          <a:lstStyle/>
          <a:p>
            <a:pPr>
              <a:buFont typeface="Wingdings" panose="05000000000000000000" pitchFamily="2" charset="2"/>
              <a:buChar char="§"/>
            </a:pPr>
            <a:r>
              <a:rPr lang="en-US" dirty="0"/>
              <a:t>Just Culture</a:t>
            </a:r>
          </a:p>
          <a:p>
            <a:pPr>
              <a:buFont typeface="Wingdings" panose="05000000000000000000" pitchFamily="2" charset="2"/>
              <a:buChar char="§"/>
            </a:pPr>
            <a:r>
              <a:rPr lang="en-US" dirty="0"/>
              <a:t>Event Reporting</a:t>
            </a:r>
          </a:p>
          <a:p>
            <a:pPr>
              <a:buFont typeface="Wingdings" panose="05000000000000000000" pitchFamily="2" charset="2"/>
              <a:buChar char="§"/>
            </a:pPr>
            <a:r>
              <a:rPr lang="en-US" dirty="0"/>
              <a:t>Learning </a:t>
            </a:r>
          </a:p>
          <a:p>
            <a:pPr>
              <a:buFont typeface="Wingdings" panose="05000000000000000000" pitchFamily="2" charset="2"/>
              <a:buChar char="§"/>
            </a:pPr>
            <a:r>
              <a:rPr lang="en-US" dirty="0"/>
              <a:t>Team Strategies and Tools to Enhance Performance and Patient Safety (TeamSTEPPS®)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380860"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Tree>
    <p:extLst>
      <p:ext uri="{BB962C8B-B14F-4D97-AF65-F5344CB8AC3E}">
        <p14:creationId xmlns:p14="http://schemas.microsoft.com/office/powerpoint/2010/main" val="1494326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Just Culture</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413694"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9" name="Content Placeholder 2">
            <a:extLst>
              <a:ext uri="{FF2B5EF4-FFF2-40B4-BE49-F238E27FC236}">
                <a16:creationId xmlns:a16="http://schemas.microsoft.com/office/drawing/2014/main" id="{DC54F5AD-7205-AF3C-56A8-F6C500527B7D}"/>
              </a:ext>
            </a:extLst>
          </p:cNvPr>
          <p:cNvSpPr>
            <a:spLocks noGrp="1"/>
          </p:cNvSpPr>
          <p:nvPr>
            <p:ph idx="1"/>
          </p:nvPr>
        </p:nvSpPr>
        <p:spPr>
          <a:xfrm>
            <a:off x="304940" y="1334558"/>
            <a:ext cx="8458200" cy="3733800"/>
          </a:xfrm>
        </p:spPr>
        <p:txBody>
          <a:bodyPr>
            <a:normAutofit/>
          </a:bodyPr>
          <a:lstStyle/>
          <a:p>
            <a:pPr>
              <a:lnSpc>
                <a:spcPct val="80000"/>
              </a:lnSpc>
            </a:pPr>
            <a:r>
              <a:rPr lang="en-US" altLang="en-US" sz="2600" dirty="0">
                <a:latin typeface="Arial" panose="020B0604020202020204" pitchFamily="34" charset="0"/>
                <a:cs typeface="Arial" panose="020B0604020202020204" pitchFamily="34" charset="0"/>
              </a:rPr>
              <a:t>Algorithm-based decision-making to manage behavior: human error, at-risk, reckless </a:t>
            </a:r>
          </a:p>
          <a:p>
            <a:pPr marL="295275">
              <a:lnSpc>
                <a:spcPct val="80000"/>
              </a:lnSpc>
            </a:pPr>
            <a:r>
              <a:rPr lang="en-US" altLang="en-US" sz="2600" dirty="0">
                <a:latin typeface="Arial" panose="020B0604020202020204" pitchFamily="34" charset="0"/>
                <a:cs typeface="Arial" panose="020B0604020202020204" pitchFamily="34" charset="0"/>
              </a:rPr>
              <a:t>Shared accountability: employees accountable for their behavior; management accountable for systems </a:t>
            </a:r>
          </a:p>
        </p:txBody>
      </p:sp>
      <p:grpSp>
        <p:nvGrpSpPr>
          <p:cNvPr id="10" name="Group 9" descr="Image illustrating three categories of human behavior.">
            <a:extLst>
              <a:ext uri="{FF2B5EF4-FFF2-40B4-BE49-F238E27FC236}">
                <a16:creationId xmlns:a16="http://schemas.microsoft.com/office/drawing/2014/main" id="{C18495ED-78D0-BB3A-B088-44E8381BB43D}"/>
              </a:ext>
            </a:extLst>
          </p:cNvPr>
          <p:cNvGrpSpPr/>
          <p:nvPr/>
        </p:nvGrpSpPr>
        <p:grpSpPr>
          <a:xfrm>
            <a:off x="639964" y="2619102"/>
            <a:ext cx="8084844" cy="2514084"/>
            <a:chOff x="983721" y="4144962"/>
            <a:chExt cx="7188729" cy="2060976"/>
          </a:xfrm>
        </p:grpSpPr>
        <p:grpSp>
          <p:nvGrpSpPr>
            <p:cNvPr id="12" name="Group 11">
              <a:extLst>
                <a:ext uri="{FF2B5EF4-FFF2-40B4-BE49-F238E27FC236}">
                  <a16:creationId xmlns:a16="http://schemas.microsoft.com/office/drawing/2014/main" id="{F2D7AC70-6155-7A7D-5E1A-011F15218B89}"/>
                </a:ext>
              </a:extLst>
            </p:cNvPr>
            <p:cNvGrpSpPr/>
            <p:nvPr/>
          </p:nvGrpSpPr>
          <p:grpSpPr>
            <a:xfrm>
              <a:off x="5927724" y="4266407"/>
              <a:ext cx="2244726" cy="1524793"/>
              <a:chOff x="5927724" y="2392363"/>
              <a:chExt cx="2244726" cy="1524793"/>
            </a:xfrm>
          </p:grpSpPr>
          <p:sp>
            <p:nvSpPr>
              <p:cNvPr id="24" name="Rectangle 19">
                <a:extLst>
                  <a:ext uri="{FF2B5EF4-FFF2-40B4-BE49-F238E27FC236}">
                    <a16:creationId xmlns:a16="http://schemas.microsoft.com/office/drawing/2014/main" id="{7059C76F-C166-C5E2-E8A4-3FEE9A4607AA}"/>
                  </a:ext>
                </a:extLst>
              </p:cNvPr>
              <p:cNvSpPr>
                <a:spLocks noChangeArrowheads="1"/>
              </p:cNvSpPr>
              <p:nvPr/>
            </p:nvSpPr>
            <p:spPr bwMode="auto">
              <a:xfrm>
                <a:off x="5927725" y="2392363"/>
                <a:ext cx="2244725" cy="1524793"/>
              </a:xfrm>
              <a:prstGeom prst="rect">
                <a:avLst/>
              </a:prstGeom>
              <a:solidFill>
                <a:srgbClr val="4E697D"/>
              </a:solidFill>
              <a:ln>
                <a:noFill/>
              </a:ln>
              <a:scene3d>
                <a:camera prst="orthographicFront"/>
                <a:lightRig rig="threePt" dir="t"/>
              </a:scene3d>
              <a:sp3d contourW="38100">
                <a:bevelT w="114300" prst="artDeco"/>
                <a:contourClr>
                  <a:sysClr val="window" lastClr="FFFFFF"/>
                </a:contourClr>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charset="0"/>
                  <a:ea typeface="ヒラギノ角ゴ Pro W3"/>
                  <a:cs typeface="ヒラギノ角ゴ Pro W3"/>
                </a:endParaRPr>
              </a:p>
            </p:txBody>
          </p:sp>
          <p:sp>
            <p:nvSpPr>
              <p:cNvPr id="25" name="Text Box 20">
                <a:extLst>
                  <a:ext uri="{FF2B5EF4-FFF2-40B4-BE49-F238E27FC236}">
                    <a16:creationId xmlns:a16="http://schemas.microsoft.com/office/drawing/2014/main" id="{A5556A4D-CB25-64C9-9E72-A1F9DC81995B}"/>
                  </a:ext>
                </a:extLst>
              </p:cNvPr>
              <p:cNvSpPr txBox="1">
                <a:spLocks noChangeArrowheads="1"/>
              </p:cNvSpPr>
              <p:nvPr/>
            </p:nvSpPr>
            <p:spPr bwMode="auto">
              <a:xfrm>
                <a:off x="5927725" y="2423318"/>
                <a:ext cx="2244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2400" b="1" dirty="0">
                    <a:solidFill>
                      <a:srgbClr val="FFFFFF"/>
                    </a:solidFill>
                    <a:ea typeface="ヒラギノ角ゴ Pro W3"/>
                    <a:cs typeface="ヒラギノ角ゴ Pro W3"/>
                  </a:rPr>
                  <a:t>Reckless</a:t>
                </a:r>
              </a:p>
              <a:p>
                <a:pPr algn="ctr" eaLnBrk="1" hangingPunct="1"/>
                <a:r>
                  <a:rPr lang="en-US" sz="2400" b="1" dirty="0">
                    <a:solidFill>
                      <a:srgbClr val="FFFFFF"/>
                    </a:solidFill>
                    <a:ea typeface="ヒラギノ角ゴ Pro W3"/>
                    <a:cs typeface="ヒラギノ角ゴ Pro W3"/>
                  </a:rPr>
                  <a:t>Behavior</a:t>
                </a:r>
                <a:endParaRPr lang="en-US" sz="2400" dirty="0">
                  <a:solidFill>
                    <a:srgbClr val="FFFFFF"/>
                  </a:solidFill>
                  <a:ea typeface="ヒラギノ角ゴ Pro W3"/>
                  <a:cs typeface="ヒラギノ角ゴ Pro W3"/>
                </a:endParaRPr>
              </a:p>
              <a:p>
                <a:pPr eaLnBrk="1" hangingPunct="1"/>
                <a:endParaRPr lang="en-US" sz="1800" dirty="0">
                  <a:solidFill>
                    <a:srgbClr val="FFFFFF"/>
                  </a:solidFill>
                  <a:latin typeface="Times New Roman" pitchFamily="18" charset="0"/>
                  <a:ea typeface="ヒラギノ角ゴ Pro W3"/>
                  <a:cs typeface="ヒラギノ角ゴ Pro W3"/>
                </a:endParaRPr>
              </a:p>
            </p:txBody>
          </p:sp>
          <p:sp>
            <p:nvSpPr>
              <p:cNvPr id="26" name="Text Box 21">
                <a:extLst>
                  <a:ext uri="{FF2B5EF4-FFF2-40B4-BE49-F238E27FC236}">
                    <a16:creationId xmlns:a16="http://schemas.microsoft.com/office/drawing/2014/main" id="{2AD7E2F1-ECC7-6354-28C3-CF8BF2CC9773}"/>
                  </a:ext>
                </a:extLst>
              </p:cNvPr>
              <p:cNvSpPr txBox="1">
                <a:spLocks noChangeArrowheads="1"/>
              </p:cNvSpPr>
              <p:nvPr/>
            </p:nvSpPr>
            <p:spPr bwMode="auto">
              <a:xfrm>
                <a:off x="5927724" y="3175505"/>
                <a:ext cx="22447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1600" i="1" dirty="0">
                    <a:solidFill>
                      <a:srgbClr val="FFFFFF"/>
                    </a:solidFill>
                    <a:ea typeface="ヒラギノ角ゴ Pro W3"/>
                    <a:cs typeface="ヒラギノ角ゴ Pro W3"/>
                  </a:rPr>
                  <a:t>Choice to consciously disregard a substantial and unjustifiable risk</a:t>
                </a:r>
                <a:endParaRPr lang="en-US" sz="1600" dirty="0">
                  <a:solidFill>
                    <a:srgbClr val="000000"/>
                  </a:solidFill>
                  <a:latin typeface="Times New Roman" pitchFamily="18" charset="0"/>
                  <a:ea typeface="ヒラギノ角ゴ Pro W3"/>
                  <a:cs typeface="ヒラギノ角ゴ Pro W3"/>
                </a:endParaRPr>
              </a:p>
            </p:txBody>
          </p:sp>
        </p:grpSp>
        <p:grpSp>
          <p:nvGrpSpPr>
            <p:cNvPr id="13" name="Group 12">
              <a:extLst>
                <a:ext uri="{FF2B5EF4-FFF2-40B4-BE49-F238E27FC236}">
                  <a16:creationId xmlns:a16="http://schemas.microsoft.com/office/drawing/2014/main" id="{1C6A28B6-74E0-0548-A84F-567D35DD60ED}"/>
                </a:ext>
              </a:extLst>
            </p:cNvPr>
            <p:cNvGrpSpPr/>
            <p:nvPr/>
          </p:nvGrpSpPr>
          <p:grpSpPr>
            <a:xfrm>
              <a:off x="3435329" y="4271772"/>
              <a:ext cx="2244746" cy="1503950"/>
              <a:chOff x="3435329" y="2214374"/>
              <a:chExt cx="2244746" cy="1503950"/>
            </a:xfrm>
          </p:grpSpPr>
          <p:sp>
            <p:nvSpPr>
              <p:cNvPr id="21" name="Rectangle 23">
                <a:extLst>
                  <a:ext uri="{FF2B5EF4-FFF2-40B4-BE49-F238E27FC236}">
                    <a16:creationId xmlns:a16="http://schemas.microsoft.com/office/drawing/2014/main" id="{C091A28A-2584-0BFB-DD27-D86F237D3A3A}"/>
                  </a:ext>
                </a:extLst>
              </p:cNvPr>
              <p:cNvSpPr>
                <a:spLocks noChangeArrowheads="1"/>
              </p:cNvSpPr>
              <p:nvPr/>
            </p:nvSpPr>
            <p:spPr bwMode="auto">
              <a:xfrm>
                <a:off x="3436937" y="2224486"/>
                <a:ext cx="2243138" cy="1493838"/>
              </a:xfrm>
              <a:prstGeom prst="rect">
                <a:avLst/>
              </a:prstGeom>
              <a:solidFill>
                <a:srgbClr val="4E697D"/>
              </a:solidFill>
              <a:ln>
                <a:noFill/>
              </a:ln>
              <a:scene3d>
                <a:camera prst="orthographicFront"/>
                <a:lightRig rig="threePt" dir="t"/>
              </a:scene3d>
              <a:sp3d contourW="38100">
                <a:bevelT w="114300" prst="artDeco"/>
                <a:contourClr>
                  <a:sysClr val="window" lastClr="FFFFFF"/>
                </a:contourClr>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charset="0"/>
                  <a:ea typeface="ヒラギノ角ゴ Pro W3"/>
                  <a:cs typeface="ヒラギノ角ゴ Pro W3"/>
                </a:endParaRPr>
              </a:p>
            </p:txBody>
          </p:sp>
          <p:sp>
            <p:nvSpPr>
              <p:cNvPr id="22" name="Text Box 24">
                <a:extLst>
                  <a:ext uri="{FF2B5EF4-FFF2-40B4-BE49-F238E27FC236}">
                    <a16:creationId xmlns:a16="http://schemas.microsoft.com/office/drawing/2014/main" id="{D31B32A8-921C-4913-3B84-4EF333311795}"/>
                  </a:ext>
                </a:extLst>
              </p:cNvPr>
              <p:cNvSpPr txBox="1">
                <a:spLocks noChangeArrowheads="1"/>
              </p:cNvSpPr>
              <p:nvPr/>
            </p:nvSpPr>
            <p:spPr bwMode="auto">
              <a:xfrm>
                <a:off x="3435349" y="2214374"/>
                <a:ext cx="2244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2400" b="1" dirty="0">
                    <a:solidFill>
                      <a:srgbClr val="FFFFFF"/>
                    </a:solidFill>
                    <a:ea typeface="ヒラギノ角ゴ Pro W3"/>
                    <a:cs typeface="ヒラギノ角ゴ Pro W3"/>
                  </a:rPr>
                  <a:t>At-Risk</a:t>
                </a:r>
              </a:p>
              <a:p>
                <a:pPr algn="ctr" eaLnBrk="1" hangingPunct="1"/>
                <a:r>
                  <a:rPr lang="en-US" sz="2400" b="1" dirty="0">
                    <a:solidFill>
                      <a:srgbClr val="FFFFFF"/>
                    </a:solidFill>
                    <a:ea typeface="ヒラギノ角ゴ Pro W3"/>
                    <a:cs typeface="ヒラギノ角ゴ Pro W3"/>
                  </a:rPr>
                  <a:t>Behavior</a:t>
                </a:r>
                <a:endParaRPr lang="en-US" sz="2400" dirty="0">
                  <a:solidFill>
                    <a:srgbClr val="FFFFFF"/>
                  </a:solidFill>
                  <a:latin typeface="Times New Roman" pitchFamily="18" charset="0"/>
                  <a:ea typeface="ヒラギノ角ゴ Pro W3"/>
                  <a:cs typeface="ヒラギノ角ゴ Pro W3"/>
                </a:endParaRPr>
              </a:p>
            </p:txBody>
          </p:sp>
          <p:sp>
            <p:nvSpPr>
              <p:cNvPr id="23" name="Text Box 25">
                <a:extLst>
                  <a:ext uri="{FF2B5EF4-FFF2-40B4-BE49-F238E27FC236}">
                    <a16:creationId xmlns:a16="http://schemas.microsoft.com/office/drawing/2014/main" id="{4BBCD430-6445-1EBC-FBCD-6E0E14C41CED}"/>
                  </a:ext>
                </a:extLst>
              </p:cNvPr>
              <p:cNvSpPr txBox="1">
                <a:spLocks noChangeArrowheads="1"/>
              </p:cNvSpPr>
              <p:nvPr/>
            </p:nvSpPr>
            <p:spPr bwMode="auto">
              <a:xfrm>
                <a:off x="3435329" y="2815146"/>
                <a:ext cx="22431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1600" i="1" dirty="0">
                    <a:solidFill>
                      <a:srgbClr val="FFFFFF"/>
                    </a:solidFill>
                    <a:ea typeface="ヒラギノ角ゴ Pro W3"/>
                    <a:cs typeface="ヒラギノ角ゴ Pro W3"/>
                  </a:rPr>
                  <a:t>Choice that increases risk where risk is not recognized or believed to be justified</a:t>
                </a:r>
                <a:endParaRPr lang="en-US" sz="1600" dirty="0">
                  <a:solidFill>
                    <a:srgbClr val="000000"/>
                  </a:solidFill>
                  <a:latin typeface="Times New Roman" pitchFamily="18" charset="0"/>
                  <a:ea typeface="ヒラギノ角ゴ Pro W3"/>
                  <a:cs typeface="ヒラギノ角ゴ Pro W3"/>
                </a:endParaRPr>
              </a:p>
            </p:txBody>
          </p:sp>
        </p:grpSp>
        <p:grpSp>
          <p:nvGrpSpPr>
            <p:cNvPr id="14" name="Group 13">
              <a:extLst>
                <a:ext uri="{FF2B5EF4-FFF2-40B4-BE49-F238E27FC236}">
                  <a16:creationId xmlns:a16="http://schemas.microsoft.com/office/drawing/2014/main" id="{1075A669-4CD5-AE6A-EB4C-61018AEA25BF}"/>
                </a:ext>
              </a:extLst>
            </p:cNvPr>
            <p:cNvGrpSpPr/>
            <p:nvPr/>
          </p:nvGrpSpPr>
          <p:grpSpPr>
            <a:xfrm>
              <a:off x="983721" y="4144962"/>
              <a:ext cx="2277004" cy="1646238"/>
              <a:chOff x="983721" y="2316163"/>
              <a:chExt cx="2277004" cy="1439188"/>
            </a:xfrm>
          </p:grpSpPr>
          <p:sp>
            <p:nvSpPr>
              <p:cNvPr id="18" name="Rectangle 27">
                <a:extLst>
                  <a:ext uri="{FF2B5EF4-FFF2-40B4-BE49-F238E27FC236}">
                    <a16:creationId xmlns:a16="http://schemas.microsoft.com/office/drawing/2014/main" id="{9657739D-7041-7F4F-AA7C-84F637404476}"/>
                  </a:ext>
                </a:extLst>
              </p:cNvPr>
              <p:cNvSpPr>
                <a:spLocks noChangeArrowheads="1"/>
              </p:cNvSpPr>
              <p:nvPr/>
            </p:nvSpPr>
            <p:spPr bwMode="auto">
              <a:xfrm>
                <a:off x="990600" y="2471739"/>
                <a:ext cx="2244725" cy="1283612"/>
              </a:xfrm>
              <a:prstGeom prst="rect">
                <a:avLst/>
              </a:prstGeom>
              <a:solidFill>
                <a:srgbClr val="4E697D"/>
              </a:solidFill>
              <a:ln>
                <a:noFill/>
              </a:ln>
              <a:scene3d>
                <a:camera prst="orthographicFront"/>
                <a:lightRig rig="threePt" dir="t"/>
              </a:scene3d>
              <a:sp3d contourW="38100">
                <a:bevelT w="114300" prst="artDeco"/>
                <a:contourClr>
                  <a:sysClr val="window" lastClr="FFFFFF"/>
                </a:contourClr>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charset="0"/>
                  <a:ea typeface="ヒラギノ角ゴ Pro W3"/>
                  <a:cs typeface="ヒラギノ角ゴ Pro W3"/>
                </a:endParaRPr>
              </a:p>
            </p:txBody>
          </p:sp>
          <p:sp>
            <p:nvSpPr>
              <p:cNvPr id="19" name="Text Box 28">
                <a:extLst>
                  <a:ext uri="{FF2B5EF4-FFF2-40B4-BE49-F238E27FC236}">
                    <a16:creationId xmlns:a16="http://schemas.microsoft.com/office/drawing/2014/main" id="{EAD7EC72-BEB5-6D39-228B-DFCDE6A72A82}"/>
                  </a:ext>
                </a:extLst>
              </p:cNvPr>
              <p:cNvSpPr txBox="1">
                <a:spLocks noChangeArrowheads="1"/>
              </p:cNvSpPr>
              <p:nvPr/>
            </p:nvSpPr>
            <p:spPr bwMode="auto">
              <a:xfrm>
                <a:off x="1017588" y="2316163"/>
                <a:ext cx="224313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endParaRPr lang="en-US" sz="1800" b="1" dirty="0">
                  <a:solidFill>
                    <a:srgbClr val="FFFFFF"/>
                  </a:solidFill>
                  <a:ea typeface="ヒラギノ角ゴ Pro W3"/>
                  <a:cs typeface="ヒラギノ角ゴ Pro W3"/>
                </a:endParaRPr>
              </a:p>
              <a:p>
                <a:pPr algn="ctr" eaLnBrk="1" hangingPunct="1"/>
                <a:r>
                  <a:rPr lang="en-US" sz="2400" b="1" dirty="0">
                    <a:solidFill>
                      <a:srgbClr val="FFFFFF"/>
                    </a:solidFill>
                    <a:ea typeface="ヒラギノ角ゴ Pro W3"/>
                    <a:cs typeface="ヒラギノ角ゴ Pro W3"/>
                  </a:rPr>
                  <a:t>Human</a:t>
                </a:r>
              </a:p>
              <a:p>
                <a:pPr algn="ctr" eaLnBrk="1" hangingPunct="1"/>
                <a:r>
                  <a:rPr lang="en-US" sz="2400" b="1" dirty="0">
                    <a:solidFill>
                      <a:srgbClr val="FFFFFF"/>
                    </a:solidFill>
                    <a:ea typeface="ヒラギノ角ゴ Pro W3"/>
                    <a:cs typeface="ヒラギノ角ゴ Pro W3"/>
                  </a:rPr>
                  <a:t>Error</a:t>
                </a:r>
                <a:endParaRPr lang="en-US" sz="2400" dirty="0">
                  <a:solidFill>
                    <a:srgbClr val="FFFFFF"/>
                  </a:solidFill>
                  <a:ea typeface="ヒラギノ角ゴ Pro W3"/>
                  <a:cs typeface="ヒラギノ角ゴ Pro W3"/>
                </a:endParaRPr>
              </a:p>
              <a:p>
                <a:pPr eaLnBrk="1" hangingPunct="1"/>
                <a:endParaRPr lang="en-US" sz="1800" dirty="0">
                  <a:solidFill>
                    <a:srgbClr val="FFFFFF"/>
                  </a:solidFill>
                  <a:latin typeface="Times New Roman" pitchFamily="18" charset="0"/>
                  <a:ea typeface="ヒラギノ角ゴ Pro W3"/>
                  <a:cs typeface="ヒラギノ角ゴ Pro W3"/>
                </a:endParaRPr>
              </a:p>
            </p:txBody>
          </p:sp>
          <p:sp>
            <p:nvSpPr>
              <p:cNvPr id="20" name="Text Box 29">
                <a:extLst>
                  <a:ext uri="{FF2B5EF4-FFF2-40B4-BE49-F238E27FC236}">
                    <a16:creationId xmlns:a16="http://schemas.microsoft.com/office/drawing/2014/main" id="{502E7FF2-AD03-5801-FFF1-CBCC101C1F4C}"/>
                  </a:ext>
                </a:extLst>
              </p:cNvPr>
              <p:cNvSpPr txBox="1">
                <a:spLocks noChangeArrowheads="1"/>
              </p:cNvSpPr>
              <p:nvPr/>
            </p:nvSpPr>
            <p:spPr bwMode="auto">
              <a:xfrm>
                <a:off x="983721" y="3111959"/>
                <a:ext cx="22447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846" tIns="50923" rIns="101846" bIns="50923"/>
              <a:lstStyle>
                <a:lvl1pPr defTabSz="1019175" eaLnBrk="0" hangingPunct="0">
                  <a:defRPr sz="1000">
                    <a:solidFill>
                      <a:schemeClr val="bg1"/>
                    </a:solidFill>
                    <a:latin typeface="Arial" pitchFamily="34" charset="0"/>
                  </a:defRPr>
                </a:lvl1pPr>
                <a:lvl2pPr marL="742950" indent="-285750" defTabSz="1019175" eaLnBrk="0" hangingPunct="0">
                  <a:defRPr sz="1000">
                    <a:solidFill>
                      <a:schemeClr val="bg1"/>
                    </a:solidFill>
                    <a:latin typeface="Arial" pitchFamily="34" charset="0"/>
                  </a:defRPr>
                </a:lvl2pPr>
                <a:lvl3pPr marL="1143000" indent="-228600" defTabSz="1019175" eaLnBrk="0" hangingPunct="0">
                  <a:defRPr sz="1000">
                    <a:solidFill>
                      <a:schemeClr val="bg1"/>
                    </a:solidFill>
                    <a:latin typeface="Arial" pitchFamily="34" charset="0"/>
                  </a:defRPr>
                </a:lvl3pPr>
                <a:lvl4pPr marL="1600200" indent="-228600" defTabSz="1019175" eaLnBrk="0" hangingPunct="0">
                  <a:defRPr sz="1000">
                    <a:solidFill>
                      <a:schemeClr val="bg1"/>
                    </a:solidFill>
                    <a:latin typeface="Arial" pitchFamily="34" charset="0"/>
                  </a:defRPr>
                </a:lvl4pPr>
                <a:lvl5pPr marL="2057400" indent="-228600" defTabSz="1019175" eaLnBrk="0" hangingPunct="0">
                  <a:defRPr sz="1000">
                    <a:solidFill>
                      <a:schemeClr val="bg1"/>
                    </a:solidFill>
                    <a:latin typeface="Arial" pitchFamily="34" charset="0"/>
                  </a:defRPr>
                </a:lvl5pPr>
                <a:lvl6pPr marL="2514600" indent="-228600" defTabSz="1019175" eaLnBrk="0" fontAlgn="base" hangingPunct="0">
                  <a:spcBef>
                    <a:spcPct val="0"/>
                  </a:spcBef>
                  <a:spcAft>
                    <a:spcPct val="0"/>
                  </a:spcAft>
                  <a:defRPr sz="1000">
                    <a:solidFill>
                      <a:schemeClr val="bg1"/>
                    </a:solidFill>
                    <a:latin typeface="Arial" pitchFamily="34" charset="0"/>
                  </a:defRPr>
                </a:lvl6pPr>
                <a:lvl7pPr marL="2971800" indent="-228600" defTabSz="1019175" eaLnBrk="0" fontAlgn="base" hangingPunct="0">
                  <a:spcBef>
                    <a:spcPct val="0"/>
                  </a:spcBef>
                  <a:spcAft>
                    <a:spcPct val="0"/>
                  </a:spcAft>
                  <a:defRPr sz="1000">
                    <a:solidFill>
                      <a:schemeClr val="bg1"/>
                    </a:solidFill>
                    <a:latin typeface="Arial" pitchFamily="34" charset="0"/>
                  </a:defRPr>
                </a:lvl7pPr>
                <a:lvl8pPr marL="3429000" indent="-228600" defTabSz="1019175" eaLnBrk="0" fontAlgn="base" hangingPunct="0">
                  <a:spcBef>
                    <a:spcPct val="0"/>
                  </a:spcBef>
                  <a:spcAft>
                    <a:spcPct val="0"/>
                  </a:spcAft>
                  <a:defRPr sz="1000">
                    <a:solidFill>
                      <a:schemeClr val="bg1"/>
                    </a:solidFill>
                    <a:latin typeface="Arial" pitchFamily="34" charset="0"/>
                  </a:defRPr>
                </a:lvl8pPr>
                <a:lvl9pPr marL="3886200" indent="-228600" defTabSz="1019175" eaLnBrk="0" fontAlgn="base" hangingPunct="0">
                  <a:spcBef>
                    <a:spcPct val="0"/>
                  </a:spcBef>
                  <a:spcAft>
                    <a:spcPct val="0"/>
                  </a:spcAft>
                  <a:defRPr sz="1000">
                    <a:solidFill>
                      <a:schemeClr val="bg1"/>
                    </a:solidFill>
                    <a:latin typeface="Arial" pitchFamily="34" charset="0"/>
                  </a:defRPr>
                </a:lvl9pPr>
              </a:lstStyle>
              <a:p>
                <a:pPr algn="ctr" eaLnBrk="1" hangingPunct="1"/>
                <a:r>
                  <a:rPr lang="en-US" sz="1600" i="1" dirty="0">
                    <a:solidFill>
                      <a:srgbClr val="FFFFFF"/>
                    </a:solidFill>
                    <a:ea typeface="ヒラギノ角ゴ Pro W3"/>
                    <a:cs typeface="ヒラギノ角ゴ Pro W3"/>
                  </a:rPr>
                  <a:t>Inadvertently doing  other than what was intended: a slip, lapse, mistake</a:t>
                </a:r>
                <a:endParaRPr lang="en-US" sz="4800" dirty="0">
                  <a:solidFill>
                    <a:srgbClr val="000000"/>
                  </a:solidFill>
                  <a:latin typeface="Times New Roman" pitchFamily="18" charset="0"/>
                  <a:ea typeface="ヒラギノ角ゴ Pro W3"/>
                  <a:cs typeface="ヒラギノ角ゴ Pro W3"/>
                </a:endParaRPr>
              </a:p>
            </p:txBody>
          </p:sp>
        </p:grpSp>
        <p:sp>
          <p:nvSpPr>
            <p:cNvPr id="15" name="Text Box 32">
              <a:extLst>
                <a:ext uri="{FF2B5EF4-FFF2-40B4-BE49-F238E27FC236}">
                  <a16:creationId xmlns:a16="http://schemas.microsoft.com/office/drawing/2014/main" id="{967BE545-96CA-BB9E-1AAC-38B0608251BB}"/>
                </a:ext>
              </a:extLst>
            </p:cNvPr>
            <p:cNvSpPr txBox="1">
              <a:spLocks noChangeArrowheads="1"/>
            </p:cNvSpPr>
            <p:nvPr/>
          </p:nvSpPr>
          <p:spPr bwMode="auto">
            <a:xfrm>
              <a:off x="1017588" y="5864225"/>
              <a:ext cx="2197100" cy="341713"/>
            </a:xfrm>
            <a:prstGeom prst="rect">
              <a:avLst/>
            </a:prstGeom>
            <a:solidFill>
              <a:srgbClr val="3D525F"/>
            </a:solidFill>
            <a:ln>
              <a:noFill/>
            </a:ln>
            <a:scene3d>
              <a:camera prst="orthographicFront"/>
              <a:lightRig rig="threePt" dir="t"/>
            </a:scene3d>
            <a:sp3d contourW="38100">
              <a:bevelT w="114300" prst="artDeco"/>
              <a:contourClr>
                <a:sysClr val="window" lastClr="FFFFFF"/>
              </a:contourClr>
            </a:sp3d>
          </p:spPr>
          <p:txBody>
            <a:bodyPr lIns="101858" tIns="50929" rIns="101858" bIns="50929">
              <a:spAutoFit/>
            </a:bodyPr>
            <a:lstStyle>
              <a:lvl1pPr defTabSz="1019175" eaLnBrk="0" hangingPunct="0">
                <a:defRPr sz="2400">
                  <a:solidFill>
                    <a:schemeClr val="tx1"/>
                  </a:solidFill>
                  <a:latin typeface="Times New Roman" pitchFamily="18" charset="0"/>
                  <a:cs typeface="Arial" charset="0"/>
                </a:defRPr>
              </a:lvl1pPr>
              <a:lvl2pPr marL="742950" indent="-285750" defTabSz="1019175" eaLnBrk="0" hangingPunct="0">
                <a:defRPr sz="2400">
                  <a:solidFill>
                    <a:schemeClr val="tx1"/>
                  </a:solidFill>
                  <a:latin typeface="Times New Roman" pitchFamily="18" charset="0"/>
                  <a:cs typeface="Arial" charset="0"/>
                </a:defRPr>
              </a:lvl2pPr>
              <a:lvl3pPr marL="1143000" indent="-228600" defTabSz="1019175" eaLnBrk="0" hangingPunct="0">
                <a:defRPr sz="2400">
                  <a:solidFill>
                    <a:schemeClr val="tx1"/>
                  </a:solidFill>
                  <a:latin typeface="Times New Roman" pitchFamily="18" charset="0"/>
                  <a:cs typeface="Arial" charset="0"/>
                </a:defRPr>
              </a:lvl3pPr>
              <a:lvl4pPr marL="1600200" indent="-228600" defTabSz="1019175" eaLnBrk="0" hangingPunct="0">
                <a:defRPr sz="2400">
                  <a:solidFill>
                    <a:schemeClr val="tx1"/>
                  </a:solidFill>
                  <a:latin typeface="Times New Roman" pitchFamily="18" charset="0"/>
                  <a:cs typeface="Arial" charset="0"/>
                </a:defRPr>
              </a:lvl4pPr>
              <a:lvl5pPr marL="2057400" indent="-228600" defTabSz="1019175" eaLnBrk="0" hangingPunct="0">
                <a:defRPr sz="2400">
                  <a:solidFill>
                    <a:schemeClr val="tx1"/>
                  </a:solidFill>
                  <a:latin typeface="Times New Roman" pitchFamily="18" charset="0"/>
                  <a:cs typeface="Arial" charset="0"/>
                </a:defRPr>
              </a:lvl5pPr>
              <a:lvl6pPr marL="2514600" indent="-228600" defTabSz="101917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101917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101917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1019175"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ctr" defTabSz="1019175" eaLnBrk="1" fontAlgn="auto" latinLnBrk="0" hangingPunct="1">
                <a:lnSpc>
                  <a:spcPct val="100000"/>
                </a:lnSpc>
                <a:spcBef>
                  <a:spcPct val="50000"/>
                </a:spcBef>
                <a:spcAft>
                  <a:spcPts val="0"/>
                </a:spcAft>
                <a:buClrTx/>
                <a:buSzTx/>
                <a:buFontTx/>
                <a:buNone/>
                <a:tabLst/>
                <a:defRPr/>
              </a:pPr>
              <a:r>
                <a:rPr kumimoji="0" lang="en-US" b="1" i="0" u="none" strike="noStrike" kern="0" cap="none" spc="0" normalizeH="0" baseline="0" noProof="0" dirty="0">
                  <a:ln>
                    <a:noFill/>
                  </a:ln>
                  <a:solidFill>
                    <a:srgbClr val="00B050"/>
                  </a:solidFill>
                  <a:effectLst/>
                  <a:uLnTx/>
                  <a:uFillTx/>
                  <a:latin typeface="Arial" charset="0"/>
                  <a:ea typeface="ヒラギノ角ゴ Pro W3"/>
                  <a:cs typeface="ヒラギノ角ゴ Pro W3"/>
                </a:rPr>
                <a:t>Console</a:t>
              </a:r>
            </a:p>
          </p:txBody>
        </p:sp>
        <p:sp>
          <p:nvSpPr>
            <p:cNvPr id="16" name="Text Box 33">
              <a:extLst>
                <a:ext uri="{FF2B5EF4-FFF2-40B4-BE49-F238E27FC236}">
                  <a16:creationId xmlns:a16="http://schemas.microsoft.com/office/drawing/2014/main" id="{47A5F453-8F31-7653-7E94-8F03A39A40DA}"/>
                </a:ext>
              </a:extLst>
            </p:cNvPr>
            <p:cNvSpPr txBox="1">
              <a:spLocks noChangeArrowheads="1"/>
            </p:cNvSpPr>
            <p:nvPr/>
          </p:nvSpPr>
          <p:spPr bwMode="auto">
            <a:xfrm>
              <a:off x="3435350" y="5864225"/>
              <a:ext cx="2198688" cy="341713"/>
            </a:xfrm>
            <a:prstGeom prst="rect">
              <a:avLst/>
            </a:prstGeom>
            <a:solidFill>
              <a:srgbClr val="3D525F"/>
            </a:solidFill>
            <a:ln>
              <a:noFill/>
            </a:ln>
            <a:scene3d>
              <a:camera prst="orthographicFront"/>
              <a:lightRig rig="threePt" dir="t"/>
            </a:scene3d>
            <a:sp3d contourW="38100">
              <a:bevelT w="114300" prst="artDeco"/>
              <a:contourClr>
                <a:sysClr val="window" lastClr="FFFFFF"/>
              </a:contourClr>
            </a:sp3d>
          </p:spPr>
          <p:txBody>
            <a:bodyPr lIns="101858" tIns="50929" rIns="101858" bIns="50929">
              <a:spAutoFit/>
            </a:bodyPr>
            <a:lstStyle>
              <a:lvl1pPr defTabSz="1019175" eaLnBrk="0" hangingPunct="0">
                <a:defRPr sz="2400">
                  <a:solidFill>
                    <a:schemeClr val="tx1"/>
                  </a:solidFill>
                  <a:latin typeface="Times New Roman" pitchFamily="18" charset="0"/>
                  <a:cs typeface="Arial" charset="0"/>
                </a:defRPr>
              </a:lvl1pPr>
              <a:lvl2pPr marL="742950" indent="-285750" defTabSz="1019175" eaLnBrk="0" hangingPunct="0">
                <a:defRPr sz="2400">
                  <a:solidFill>
                    <a:schemeClr val="tx1"/>
                  </a:solidFill>
                  <a:latin typeface="Times New Roman" pitchFamily="18" charset="0"/>
                  <a:cs typeface="Arial" charset="0"/>
                </a:defRPr>
              </a:lvl2pPr>
              <a:lvl3pPr marL="1143000" indent="-228600" defTabSz="1019175" eaLnBrk="0" hangingPunct="0">
                <a:defRPr sz="2400">
                  <a:solidFill>
                    <a:schemeClr val="tx1"/>
                  </a:solidFill>
                  <a:latin typeface="Times New Roman" pitchFamily="18" charset="0"/>
                  <a:cs typeface="Arial" charset="0"/>
                </a:defRPr>
              </a:lvl3pPr>
              <a:lvl4pPr marL="1600200" indent="-228600" defTabSz="1019175" eaLnBrk="0" hangingPunct="0">
                <a:defRPr sz="2400">
                  <a:solidFill>
                    <a:schemeClr val="tx1"/>
                  </a:solidFill>
                  <a:latin typeface="Times New Roman" pitchFamily="18" charset="0"/>
                  <a:cs typeface="Arial" charset="0"/>
                </a:defRPr>
              </a:lvl4pPr>
              <a:lvl5pPr marL="2057400" indent="-228600" defTabSz="1019175" eaLnBrk="0" hangingPunct="0">
                <a:defRPr sz="2400">
                  <a:solidFill>
                    <a:schemeClr val="tx1"/>
                  </a:solidFill>
                  <a:latin typeface="Times New Roman" pitchFamily="18" charset="0"/>
                  <a:cs typeface="Arial" charset="0"/>
                </a:defRPr>
              </a:lvl5pPr>
              <a:lvl6pPr marL="2514600" indent="-228600" defTabSz="101917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101917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101917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1019175"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ctr" defTabSz="1019175" eaLnBrk="1" fontAlgn="auto" latinLnBrk="0" hangingPunct="1">
                <a:lnSpc>
                  <a:spcPct val="100000"/>
                </a:lnSpc>
                <a:spcBef>
                  <a:spcPct val="50000"/>
                </a:spcBef>
                <a:spcAft>
                  <a:spcPts val="0"/>
                </a:spcAft>
                <a:buClrTx/>
                <a:buSzTx/>
                <a:buFontTx/>
                <a:buNone/>
                <a:tabLst/>
                <a:defRPr/>
              </a:pPr>
              <a:r>
                <a:rPr kumimoji="0" lang="en-US" b="1" i="0" u="none" strike="noStrike" kern="0" cap="none" spc="0" normalizeH="0" baseline="0" noProof="0" dirty="0">
                  <a:ln>
                    <a:noFill/>
                  </a:ln>
                  <a:solidFill>
                    <a:srgbClr val="FFFF00"/>
                  </a:solidFill>
                  <a:effectLst/>
                  <a:uLnTx/>
                  <a:uFillTx/>
                  <a:latin typeface="Arial" charset="0"/>
                  <a:ea typeface="ヒラギノ角ゴ Pro W3"/>
                  <a:cs typeface="ヒラギノ角ゴ Pro W3"/>
                </a:rPr>
                <a:t>Coach</a:t>
              </a:r>
            </a:p>
          </p:txBody>
        </p:sp>
        <p:sp>
          <p:nvSpPr>
            <p:cNvPr id="17" name="Text Box 34">
              <a:extLst>
                <a:ext uri="{FF2B5EF4-FFF2-40B4-BE49-F238E27FC236}">
                  <a16:creationId xmlns:a16="http://schemas.microsoft.com/office/drawing/2014/main" id="{45490C95-04CA-082F-EEC1-5286EFA3B0AA}"/>
                </a:ext>
              </a:extLst>
            </p:cNvPr>
            <p:cNvSpPr txBox="1">
              <a:spLocks noChangeArrowheads="1"/>
            </p:cNvSpPr>
            <p:nvPr/>
          </p:nvSpPr>
          <p:spPr bwMode="auto">
            <a:xfrm>
              <a:off x="5927725" y="5864225"/>
              <a:ext cx="2225675" cy="341713"/>
            </a:xfrm>
            <a:prstGeom prst="rect">
              <a:avLst/>
            </a:prstGeom>
            <a:solidFill>
              <a:srgbClr val="3D525F"/>
            </a:solidFill>
            <a:ln>
              <a:noFill/>
            </a:ln>
            <a:scene3d>
              <a:camera prst="orthographicFront"/>
              <a:lightRig rig="threePt" dir="t"/>
            </a:scene3d>
            <a:sp3d contourW="38100">
              <a:bevelT w="114300" prst="artDeco"/>
              <a:contourClr>
                <a:sysClr val="window" lastClr="FFFFFF"/>
              </a:contourClr>
            </a:sp3d>
          </p:spPr>
          <p:txBody>
            <a:bodyPr lIns="101858" tIns="50929" rIns="101858" bIns="50929">
              <a:spAutoFit/>
            </a:bodyPr>
            <a:lstStyle>
              <a:lvl1pPr defTabSz="1019175" eaLnBrk="0" hangingPunct="0">
                <a:defRPr sz="2400">
                  <a:solidFill>
                    <a:schemeClr val="tx1"/>
                  </a:solidFill>
                  <a:latin typeface="Times New Roman" pitchFamily="18" charset="0"/>
                  <a:cs typeface="Arial" charset="0"/>
                </a:defRPr>
              </a:lvl1pPr>
              <a:lvl2pPr marL="742950" indent="-285750" defTabSz="1019175" eaLnBrk="0" hangingPunct="0">
                <a:defRPr sz="2400">
                  <a:solidFill>
                    <a:schemeClr val="tx1"/>
                  </a:solidFill>
                  <a:latin typeface="Times New Roman" pitchFamily="18" charset="0"/>
                  <a:cs typeface="Arial" charset="0"/>
                </a:defRPr>
              </a:lvl2pPr>
              <a:lvl3pPr marL="1143000" indent="-228600" defTabSz="1019175" eaLnBrk="0" hangingPunct="0">
                <a:defRPr sz="2400">
                  <a:solidFill>
                    <a:schemeClr val="tx1"/>
                  </a:solidFill>
                  <a:latin typeface="Times New Roman" pitchFamily="18" charset="0"/>
                  <a:cs typeface="Arial" charset="0"/>
                </a:defRPr>
              </a:lvl3pPr>
              <a:lvl4pPr marL="1600200" indent="-228600" defTabSz="1019175" eaLnBrk="0" hangingPunct="0">
                <a:defRPr sz="2400">
                  <a:solidFill>
                    <a:schemeClr val="tx1"/>
                  </a:solidFill>
                  <a:latin typeface="Times New Roman" pitchFamily="18" charset="0"/>
                  <a:cs typeface="Arial" charset="0"/>
                </a:defRPr>
              </a:lvl4pPr>
              <a:lvl5pPr marL="2057400" indent="-228600" defTabSz="1019175" eaLnBrk="0" hangingPunct="0">
                <a:defRPr sz="2400">
                  <a:solidFill>
                    <a:schemeClr val="tx1"/>
                  </a:solidFill>
                  <a:latin typeface="Times New Roman" pitchFamily="18" charset="0"/>
                  <a:cs typeface="Arial" charset="0"/>
                </a:defRPr>
              </a:lvl5pPr>
              <a:lvl6pPr marL="2514600" indent="-228600" defTabSz="101917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101917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101917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1019175"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ctr" defTabSz="1019175" eaLnBrk="1" fontAlgn="auto" latinLnBrk="0" hangingPunct="1">
                <a:lnSpc>
                  <a:spcPct val="100000"/>
                </a:lnSpc>
                <a:spcBef>
                  <a:spcPct val="50000"/>
                </a:spcBef>
                <a:spcAft>
                  <a:spcPts val="0"/>
                </a:spcAft>
                <a:buClrTx/>
                <a:buSzTx/>
                <a:buFontTx/>
                <a:buNone/>
                <a:tabLst/>
                <a:defRPr/>
              </a:pPr>
              <a:r>
                <a:rPr kumimoji="0" lang="en-US" b="1" i="0" u="none" strike="noStrike" kern="0" cap="none" spc="0" normalizeH="0" baseline="0" noProof="0" dirty="0">
                  <a:ln>
                    <a:noFill/>
                  </a:ln>
                  <a:solidFill>
                    <a:srgbClr val="C00000"/>
                  </a:solidFill>
                  <a:effectLst/>
                  <a:uLnTx/>
                  <a:uFillTx/>
                  <a:latin typeface="Arial" charset="0"/>
                  <a:ea typeface="ヒラギノ角ゴ Pro W3"/>
                  <a:cs typeface="ヒラギノ角ゴ Pro W3"/>
                </a:rPr>
                <a:t>Punish</a:t>
              </a:r>
            </a:p>
          </p:txBody>
        </p:sp>
      </p:grpSp>
    </p:spTree>
    <p:extLst>
      <p:ext uri="{BB962C8B-B14F-4D97-AF65-F5344CB8AC3E}">
        <p14:creationId xmlns:p14="http://schemas.microsoft.com/office/powerpoint/2010/main" val="3533508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Event Reporting</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organization</a:t>
            </a: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413694"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3" name="Rectangle 4">
            <a:extLst>
              <a:ext uri="{FF2B5EF4-FFF2-40B4-BE49-F238E27FC236}">
                <a16:creationId xmlns:a16="http://schemas.microsoft.com/office/drawing/2014/main" id="{30336236-383A-C34F-82AD-419525034A85}"/>
              </a:ext>
            </a:extLst>
          </p:cNvPr>
          <p:cNvSpPr>
            <a:spLocks noGrp="1" noChangeArrowheads="1"/>
          </p:cNvSpPr>
          <p:nvPr>
            <p:ph idx="1"/>
          </p:nvPr>
        </p:nvSpPr>
        <p:spPr>
          <a:xfrm>
            <a:off x="890781" y="2833485"/>
            <a:ext cx="3409356" cy="2341965"/>
          </a:xfrm>
          <a:ln w="28575">
            <a:solidFill>
              <a:srgbClr val="FF0000"/>
            </a:solidFill>
          </a:ln>
        </p:spPr>
        <p:txBody>
          <a:bodyPr rtlCol="0">
            <a:normAutofit fontScale="77500" lnSpcReduction="20000"/>
          </a:bodyPr>
          <a:lstStyle/>
          <a:p>
            <a:pPr marL="0" indent="0" eaLnBrk="1" fontAlgn="auto" hangingPunct="1">
              <a:spcAft>
                <a:spcPts val="0"/>
              </a:spcAft>
              <a:buFont typeface="Arial" pitchFamily="34" charset="0"/>
              <a:buNone/>
              <a:defRPr/>
            </a:pPr>
            <a:r>
              <a:rPr lang="en-US" sz="2200" b="1" dirty="0"/>
              <a:t>Successful Reporting Systems</a:t>
            </a:r>
            <a:endParaRPr lang="en-US" sz="2200" b="1" baseline="30000" dirty="0"/>
          </a:p>
          <a:p>
            <a:pPr marL="233363" indent="-231775" eaLnBrk="1" fontAlgn="auto" hangingPunct="1">
              <a:spcBef>
                <a:spcPts val="400"/>
              </a:spcBef>
              <a:spcAft>
                <a:spcPts val="0"/>
              </a:spcAft>
              <a:defRPr/>
            </a:pPr>
            <a:r>
              <a:rPr lang="en-US" sz="2200" dirty="0"/>
              <a:t>Nonpunitive</a:t>
            </a:r>
          </a:p>
          <a:p>
            <a:pPr marL="233363" indent="-231775" eaLnBrk="1" fontAlgn="auto" hangingPunct="1">
              <a:spcBef>
                <a:spcPts val="400"/>
              </a:spcBef>
              <a:spcAft>
                <a:spcPts val="0"/>
              </a:spcAft>
              <a:buFont typeface="Arial" pitchFamily="34" charset="0"/>
              <a:buChar char="•"/>
              <a:defRPr/>
            </a:pPr>
            <a:r>
              <a:rPr lang="en-US" sz="2200" dirty="0"/>
              <a:t>Confidential</a:t>
            </a:r>
          </a:p>
          <a:p>
            <a:pPr marL="233363" indent="-231775" eaLnBrk="1" fontAlgn="auto" hangingPunct="1">
              <a:spcBef>
                <a:spcPts val="400"/>
              </a:spcBef>
              <a:spcAft>
                <a:spcPts val="0"/>
              </a:spcAft>
              <a:buFont typeface="Arial" pitchFamily="34" charset="0"/>
              <a:buChar char="•"/>
              <a:defRPr/>
            </a:pPr>
            <a:r>
              <a:rPr lang="en-US" sz="2200" dirty="0"/>
              <a:t>Independent</a:t>
            </a:r>
          </a:p>
          <a:p>
            <a:pPr marL="233363" indent="-231775" eaLnBrk="1" fontAlgn="auto" hangingPunct="1">
              <a:spcBef>
                <a:spcPts val="400"/>
              </a:spcBef>
              <a:spcAft>
                <a:spcPts val="0"/>
              </a:spcAft>
              <a:buFont typeface="Arial" pitchFamily="34" charset="0"/>
              <a:buChar char="•"/>
              <a:defRPr/>
            </a:pPr>
            <a:r>
              <a:rPr lang="en-US" sz="2200" dirty="0"/>
              <a:t>Expert analysis</a:t>
            </a:r>
          </a:p>
          <a:p>
            <a:pPr marL="233363" indent="-231775" eaLnBrk="1" fontAlgn="auto" hangingPunct="1">
              <a:spcBef>
                <a:spcPts val="400"/>
              </a:spcBef>
              <a:spcAft>
                <a:spcPts val="0"/>
              </a:spcAft>
              <a:buFont typeface="Arial" pitchFamily="34" charset="0"/>
              <a:buChar char="•"/>
              <a:defRPr/>
            </a:pPr>
            <a:r>
              <a:rPr lang="en-US" sz="2200" dirty="0"/>
              <a:t>Timely</a:t>
            </a:r>
          </a:p>
          <a:p>
            <a:pPr marL="233363" indent="-231775" eaLnBrk="1" fontAlgn="auto" hangingPunct="1">
              <a:spcBef>
                <a:spcPts val="400"/>
              </a:spcBef>
              <a:spcAft>
                <a:spcPts val="0"/>
              </a:spcAft>
              <a:buFont typeface="Arial" pitchFamily="34" charset="0"/>
              <a:buChar char="•"/>
              <a:defRPr/>
            </a:pPr>
            <a:r>
              <a:rPr lang="en-US" sz="2200" dirty="0"/>
              <a:t>Systems-oriented</a:t>
            </a:r>
          </a:p>
          <a:p>
            <a:pPr marL="233363" indent="-231775" eaLnBrk="1" fontAlgn="auto" hangingPunct="1">
              <a:spcBef>
                <a:spcPts val="400"/>
              </a:spcBef>
              <a:spcAft>
                <a:spcPts val="0"/>
              </a:spcAft>
              <a:buFont typeface="Arial" pitchFamily="34" charset="0"/>
              <a:buChar char="•"/>
              <a:defRPr/>
            </a:pPr>
            <a:r>
              <a:rPr lang="en-US" sz="2200" dirty="0"/>
              <a:t>Responsive</a:t>
            </a:r>
            <a:endParaRPr lang="en-US" sz="1800" dirty="0"/>
          </a:p>
          <a:p>
            <a:pPr marL="1588" indent="0" eaLnBrk="1" fontAlgn="auto" hangingPunct="1">
              <a:spcBef>
                <a:spcPts val="400"/>
              </a:spcBef>
              <a:spcAft>
                <a:spcPts val="0"/>
              </a:spcAft>
              <a:buNone/>
              <a:defRPr/>
            </a:pPr>
            <a:r>
              <a:rPr lang="en-US" sz="1500" dirty="0"/>
              <a:t>                                                (Leape, 2002)</a:t>
            </a:r>
          </a:p>
        </p:txBody>
      </p:sp>
      <p:sp>
        <p:nvSpPr>
          <p:cNvPr id="27" name="Rectangle 3">
            <a:extLst>
              <a:ext uri="{FF2B5EF4-FFF2-40B4-BE49-F238E27FC236}">
                <a16:creationId xmlns:a16="http://schemas.microsoft.com/office/drawing/2014/main" id="{1DF94DF6-4420-F709-0067-04FA9CDCB4B8}"/>
              </a:ext>
            </a:extLst>
          </p:cNvPr>
          <p:cNvSpPr txBox="1">
            <a:spLocks noChangeArrowheads="1"/>
          </p:cNvSpPr>
          <p:nvPr/>
        </p:nvSpPr>
        <p:spPr>
          <a:xfrm>
            <a:off x="4605030" y="1480942"/>
            <a:ext cx="4359840" cy="3591897"/>
          </a:xfrm>
          <a:prstGeom prst="rect">
            <a:avLst/>
          </a:prstGeom>
          <a:ln w="28575">
            <a:solidFill>
              <a:srgbClr val="FF0000"/>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25">
              <a:spcAft>
                <a:spcPts val="1000"/>
              </a:spcAft>
            </a:pPr>
            <a:r>
              <a:rPr lang="en-US" altLang="en-US" sz="1800" dirty="0">
                <a:cs typeface="Arial" charset="0"/>
              </a:rPr>
              <a:t>Formal Reporting of adverse events with standardized taxonomies (e.g. NCC-MERP A – I Error Severity Taxonomy; medication errors by type and phase of origin; assisted and unassisted falls)</a:t>
            </a:r>
          </a:p>
          <a:p>
            <a:pPr marL="111125">
              <a:spcAft>
                <a:spcPts val="1000"/>
              </a:spcAft>
            </a:pPr>
            <a:r>
              <a:rPr lang="en-US" altLang="en-US" sz="1800" dirty="0">
                <a:cs typeface="Arial" charset="0"/>
              </a:rPr>
              <a:t>Near misses and non-harmful errors are frequently reported, valued, and learned from</a:t>
            </a:r>
          </a:p>
          <a:p>
            <a:pPr marL="111125">
              <a:spcAft>
                <a:spcPts val="1000"/>
              </a:spcAft>
            </a:pPr>
            <a:r>
              <a:rPr lang="en-US" altLang="en-US" sz="1800" dirty="0">
                <a:cs typeface="Arial" charset="0"/>
              </a:rPr>
              <a:t>Informal Reporting – Safety Briefings and Leadership WalkRounds to leverage frontline expertise </a:t>
            </a:r>
          </a:p>
          <a:p>
            <a:pPr marL="0" indent="0">
              <a:spcAft>
                <a:spcPts val="1000"/>
              </a:spcAft>
              <a:buFont typeface="Arial" pitchFamily="34" charset="0"/>
              <a:buNone/>
            </a:pPr>
            <a:r>
              <a:rPr lang="en-US" altLang="en-US" sz="1400" dirty="0">
                <a:cs typeface="Arial" charset="0"/>
              </a:rPr>
              <a:t>(Institute for Healthcare Improvement, Singer et al., 2013)</a:t>
            </a:r>
            <a:endParaRPr lang="en-US" altLang="en-US" sz="1400" baseline="30000" dirty="0">
              <a:cs typeface="Arial" charset="0"/>
            </a:endParaRPr>
          </a:p>
        </p:txBody>
      </p:sp>
      <p:sp>
        <p:nvSpPr>
          <p:cNvPr id="28" name="TextBox 27">
            <a:extLst>
              <a:ext uri="{FF2B5EF4-FFF2-40B4-BE49-F238E27FC236}">
                <a16:creationId xmlns:a16="http://schemas.microsoft.com/office/drawing/2014/main" id="{8B8C5F2C-8137-4BCE-59B6-2FAD3329F4BC}"/>
              </a:ext>
            </a:extLst>
          </p:cNvPr>
          <p:cNvSpPr txBox="1"/>
          <p:nvPr/>
        </p:nvSpPr>
        <p:spPr>
          <a:xfrm>
            <a:off x="226691" y="1480942"/>
            <a:ext cx="3954918" cy="1200329"/>
          </a:xfrm>
          <a:prstGeom prst="rect">
            <a:avLst/>
          </a:prstGeom>
          <a:noFill/>
          <a:ln w="28575">
            <a:solidFill>
              <a:srgbClr val="FF0000"/>
            </a:solidFill>
          </a:ln>
        </p:spPr>
        <p:txBody>
          <a:bodyPr wrap="square" rtlCol="0">
            <a:spAutoFit/>
          </a:bodyPr>
          <a:lstStyle/>
          <a:p>
            <a:pPr marL="0" indent="0">
              <a:buNone/>
            </a:pPr>
            <a:r>
              <a:rPr lang="en-US" sz="1200" dirty="0"/>
              <a:t>“The reporting of safety events can be facilitated through a well-developed error reporting system that is easy to use and can track improvement in reducing both errors and near misses. Hospital leaders can promote reporting by providing sufficient feedback and engaging those who take the time to report errors.” (Campione et al., 2018, p. 29)</a:t>
            </a:r>
          </a:p>
        </p:txBody>
      </p:sp>
    </p:spTree>
    <p:extLst>
      <p:ext uri="{BB962C8B-B14F-4D97-AF65-F5344CB8AC3E}">
        <p14:creationId xmlns:p14="http://schemas.microsoft.com/office/powerpoint/2010/main" val="1072111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Learning Interventions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mj-lt"/>
              </a:rPr>
              <a:t>organization</a:t>
            </a: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7" name="Content Placeholder 2">
            <a:extLst>
              <a:ext uri="{FF2B5EF4-FFF2-40B4-BE49-F238E27FC236}">
                <a16:creationId xmlns:a16="http://schemas.microsoft.com/office/drawing/2014/main" id="{09BF3A7E-1238-91F5-40B9-5A101F2E2279}"/>
              </a:ext>
            </a:extLst>
          </p:cNvPr>
          <p:cNvSpPr txBox="1">
            <a:spLocks/>
          </p:cNvSpPr>
          <p:nvPr/>
        </p:nvSpPr>
        <p:spPr>
          <a:xfrm>
            <a:off x="413694" y="1334558"/>
            <a:ext cx="8153493" cy="4373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sz="2000" dirty="0">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2" name="Content Placeholder 3">
            <a:extLst>
              <a:ext uri="{FF2B5EF4-FFF2-40B4-BE49-F238E27FC236}">
                <a16:creationId xmlns:a16="http://schemas.microsoft.com/office/drawing/2014/main" id="{98AD08B4-D331-DF9E-9681-7BACC5F6F6EE}"/>
              </a:ext>
            </a:extLst>
          </p:cNvPr>
          <p:cNvSpPr>
            <a:spLocks noGrp="1"/>
          </p:cNvSpPr>
          <p:nvPr>
            <p:ph idx="1"/>
          </p:nvPr>
        </p:nvSpPr>
        <p:spPr>
          <a:xfrm>
            <a:off x="421362" y="1526210"/>
            <a:ext cx="8229600" cy="4373033"/>
          </a:xfrm>
        </p:spPr>
        <p:txBody>
          <a:bodyPr>
            <a:normAutofit/>
          </a:bodyPr>
          <a:lstStyle/>
          <a:p>
            <a:pPr marL="457200" indent="-457200" algn="l" eaLnBrk="1" hangingPunct="1">
              <a:lnSpc>
                <a:spcPct val="90000"/>
              </a:lnSpc>
              <a:buFont typeface="Arial" pitchFamily="34" charset="0"/>
              <a:buChar char="•"/>
            </a:pPr>
            <a:r>
              <a:rPr lang="en-US" altLang="en-US" sz="2200" dirty="0">
                <a:solidFill>
                  <a:schemeClr val="tx1"/>
                </a:solidFill>
              </a:rPr>
              <a:t>Team-based meetings (briefs, huddles, debriefs)</a:t>
            </a:r>
          </a:p>
          <a:p>
            <a:pPr marL="457200" indent="-457200" algn="l" eaLnBrk="1" hangingPunct="1">
              <a:lnSpc>
                <a:spcPct val="90000"/>
              </a:lnSpc>
              <a:buFont typeface="Arial" pitchFamily="34" charset="0"/>
              <a:buChar char="•"/>
            </a:pPr>
            <a:r>
              <a:rPr lang="en-US" altLang="en-US" sz="2200" dirty="0">
                <a:solidFill>
                  <a:schemeClr val="tx1"/>
                </a:solidFill>
              </a:rPr>
              <a:t>Process Mapping</a:t>
            </a:r>
            <a:r>
              <a:rPr lang="en-US" altLang="en-US" sz="2200" baseline="30000" dirty="0"/>
              <a:t> </a:t>
            </a:r>
            <a:r>
              <a:rPr lang="en-US" altLang="en-US" sz="2200" dirty="0"/>
              <a:t>(Colligan et al., 2010)</a:t>
            </a:r>
            <a:endParaRPr lang="en-US" altLang="en-US" sz="2200" baseline="30000" dirty="0">
              <a:solidFill>
                <a:schemeClr val="tx1"/>
              </a:solidFill>
            </a:endParaRPr>
          </a:p>
          <a:p>
            <a:pPr marL="457200" indent="-457200">
              <a:lnSpc>
                <a:spcPct val="90000"/>
              </a:lnSpc>
            </a:pPr>
            <a:r>
              <a:rPr lang="en-US" altLang="en-US" sz="2200" dirty="0">
                <a:solidFill>
                  <a:schemeClr val="tx1"/>
                </a:solidFill>
              </a:rPr>
              <a:t>Individual Root Cause Analysis </a:t>
            </a:r>
            <a:r>
              <a:rPr lang="en-US" altLang="en-US" sz="2200" baseline="30000" dirty="0"/>
              <a:t> </a:t>
            </a:r>
            <a:r>
              <a:rPr lang="en-US" altLang="en-US" sz="2200" dirty="0"/>
              <a:t>(Institute for Healthcare Improvement)</a:t>
            </a:r>
            <a:endParaRPr lang="en-US" altLang="en-US" sz="2200" baseline="30000" dirty="0">
              <a:solidFill>
                <a:schemeClr val="tx1"/>
              </a:solidFill>
            </a:endParaRPr>
          </a:p>
          <a:p>
            <a:pPr marL="457200" indent="-457200">
              <a:lnSpc>
                <a:spcPct val="90000"/>
              </a:lnSpc>
            </a:pPr>
            <a:r>
              <a:rPr lang="en-US" altLang="en-US" sz="2200" dirty="0">
                <a:solidFill>
                  <a:schemeClr val="tx1"/>
                </a:solidFill>
              </a:rPr>
              <a:t>Aggregate </a:t>
            </a:r>
            <a:r>
              <a:rPr lang="en-US" altLang="en-US" sz="2200" dirty="0"/>
              <a:t>Root Cause Analysis </a:t>
            </a:r>
            <a:r>
              <a:rPr lang="en-US" altLang="en-US" sz="2200" dirty="0">
                <a:solidFill>
                  <a:schemeClr val="tx1"/>
                </a:solidFill>
              </a:rPr>
              <a:t>(Neilly et al., 2003)</a:t>
            </a:r>
            <a:endParaRPr lang="en-US" altLang="en-US" sz="2200" baseline="30000" dirty="0">
              <a:solidFill>
                <a:schemeClr val="tx1"/>
              </a:solidFill>
            </a:endParaRPr>
          </a:p>
          <a:p>
            <a:pPr marL="457200" indent="-457200">
              <a:lnSpc>
                <a:spcPct val="90000"/>
              </a:lnSpc>
            </a:pPr>
            <a:r>
              <a:rPr lang="en-US" altLang="en-US" sz="2200" dirty="0">
                <a:solidFill>
                  <a:schemeClr val="tx1"/>
                </a:solidFill>
              </a:rPr>
              <a:t>Failure Modes and Effect Analysis</a:t>
            </a:r>
            <a:r>
              <a:rPr lang="en-US" altLang="en-US" sz="2200" dirty="0"/>
              <a:t> (VA National Center for Patient Safety)</a:t>
            </a:r>
            <a:endParaRPr lang="en-US" altLang="en-US" sz="2200" baseline="30000" dirty="0">
              <a:solidFill>
                <a:schemeClr val="tx1"/>
              </a:solidFill>
            </a:endParaRPr>
          </a:p>
          <a:p>
            <a:pPr marL="457200" indent="-457200" algn="l" eaLnBrk="1" hangingPunct="1">
              <a:lnSpc>
                <a:spcPct val="90000"/>
              </a:lnSpc>
              <a:buFont typeface="Arial" pitchFamily="34" charset="0"/>
              <a:buChar char="•"/>
            </a:pPr>
            <a:r>
              <a:rPr lang="en-US" altLang="en-US" sz="2200" dirty="0">
                <a:solidFill>
                  <a:schemeClr val="tx1"/>
                </a:solidFill>
              </a:rPr>
              <a:t>Safety Briefings and Leadership WalkRounds</a:t>
            </a:r>
            <a:r>
              <a:rPr lang="en-US" altLang="en-US" sz="2200" baseline="30000" dirty="0"/>
              <a:t> </a:t>
            </a:r>
            <a:r>
              <a:rPr lang="en-US" altLang="en-US" sz="2200" dirty="0"/>
              <a:t>(Institute for Healthcare Improvement)</a:t>
            </a:r>
            <a:endParaRPr lang="en-US" altLang="en-US" sz="2200" dirty="0">
              <a:solidFill>
                <a:schemeClr val="tx1"/>
              </a:solidFill>
            </a:endParaRPr>
          </a:p>
          <a:p>
            <a:pPr marL="457200" indent="-457200" algn="l" eaLnBrk="1" hangingPunct="1">
              <a:buFont typeface="Arial" pitchFamily="34" charset="0"/>
              <a:buChar char="•"/>
            </a:pPr>
            <a:r>
              <a:rPr lang="en-US" altLang="en-US" sz="2200" dirty="0">
                <a:solidFill>
                  <a:schemeClr val="tx1"/>
                </a:solidFill>
                <a:cs typeface="Arial" charset="0"/>
              </a:rPr>
              <a:t>Leveraging Frontline Expertise</a:t>
            </a:r>
            <a:r>
              <a:rPr lang="en-US" altLang="en-US" sz="2200" baseline="30000" dirty="0">
                <a:cs typeface="Arial" charset="0"/>
              </a:rPr>
              <a:t> </a:t>
            </a:r>
            <a:r>
              <a:rPr lang="en-US" altLang="en-US" sz="2200" dirty="0">
                <a:cs typeface="Arial" charset="0"/>
              </a:rPr>
              <a:t>(Singer et al., 2013)</a:t>
            </a:r>
            <a:endParaRPr lang="en-US" altLang="en-US" sz="2200" dirty="0">
              <a:solidFill>
                <a:schemeClr val="tx1"/>
              </a:solidFill>
              <a:cs typeface="Arial" charset="0"/>
            </a:endParaRPr>
          </a:p>
          <a:p>
            <a:pPr marL="457200" indent="-457200" algn="l" eaLnBrk="1" hangingPunct="1">
              <a:lnSpc>
                <a:spcPct val="90000"/>
              </a:lnSpc>
              <a:buFont typeface="Arial" pitchFamily="34" charset="0"/>
              <a:buChar char="•"/>
            </a:pPr>
            <a:r>
              <a:rPr lang="en-US" altLang="en-US" sz="2200" dirty="0">
                <a:solidFill>
                  <a:schemeClr val="tx1"/>
                </a:solidFill>
              </a:rPr>
              <a:t>Close the loop with reporting… provide feedback to frontline</a:t>
            </a:r>
          </a:p>
        </p:txBody>
      </p:sp>
    </p:spTree>
    <p:extLst>
      <p:ext uri="{BB962C8B-B14F-4D97-AF65-F5344CB8AC3E}">
        <p14:creationId xmlns:p14="http://schemas.microsoft.com/office/powerpoint/2010/main" val="131297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Leveraging Frontline Expertise </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5" name="Text Placeholder 7">
            <a:extLst>
              <a:ext uri="{FF2B5EF4-FFF2-40B4-BE49-F238E27FC236}">
                <a16:creationId xmlns:a16="http://schemas.microsoft.com/office/drawing/2014/main" id="{B8F6F710-E6F2-503B-24F1-35412F8CF9C1}"/>
              </a:ext>
            </a:extLst>
          </p:cNvPr>
          <p:cNvSpPr txBox="1">
            <a:spLocks/>
          </p:cNvSpPr>
          <p:nvPr/>
        </p:nvSpPr>
        <p:spPr>
          <a:xfrm>
            <a:off x="134294" y="1547415"/>
            <a:ext cx="4209106" cy="9596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The foundation of all safety culture interventions</a:t>
            </a:r>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Leaders engage the frontline to learn from and with them about system problems</a:t>
            </a:r>
          </a:p>
          <a:p>
            <a:r>
              <a:rPr lang="en-US" sz="2400" dirty="0"/>
              <a:t>Leaders hold frontline accountable for implementing and sustaining  mutually agreed upon change </a:t>
            </a:r>
          </a:p>
        </p:txBody>
      </p:sp>
      <p:graphicFrame>
        <p:nvGraphicFramePr>
          <p:cNvPr id="17" name="Content Placeholder 5" descr="Graphic demonstrating continuous cycle of frontline engagement: infromation gathering, prioritization, follow-up, and feedback communication. ">
            <a:extLst>
              <a:ext uri="{FF2B5EF4-FFF2-40B4-BE49-F238E27FC236}">
                <a16:creationId xmlns:a16="http://schemas.microsoft.com/office/drawing/2014/main" id="{92E8378A-8087-AA9C-6148-16940F0ADCCC}"/>
              </a:ext>
            </a:extLst>
          </p:cNvPr>
          <p:cNvGraphicFramePr>
            <a:graphicFrameLocks/>
          </p:cNvGraphicFramePr>
          <p:nvPr>
            <p:extLst>
              <p:ext uri="{D42A27DB-BD31-4B8C-83A1-F6EECF244321}">
                <p14:modId xmlns:p14="http://schemas.microsoft.com/office/powerpoint/2010/main" val="689311404"/>
              </p:ext>
            </p:extLst>
          </p:nvPr>
        </p:nvGraphicFramePr>
        <p:xfrm>
          <a:off x="4906765" y="2102900"/>
          <a:ext cx="3950331"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The Leveraging Frontline Expertise (LFLE) Cycle</a:t>
            </a:r>
          </a:p>
        </p:txBody>
      </p:sp>
      <p:sp>
        <p:nvSpPr>
          <p:cNvPr id="19" name="TextBox 18">
            <a:extLst>
              <a:ext uri="{FF2B5EF4-FFF2-40B4-BE49-F238E27FC236}">
                <a16:creationId xmlns:a16="http://schemas.microsoft.com/office/drawing/2014/main" id="{149DE85B-915A-478E-6449-8B82EEDA0AD1}"/>
              </a:ext>
            </a:extLst>
          </p:cNvPr>
          <p:cNvSpPr txBox="1"/>
          <p:nvPr/>
        </p:nvSpPr>
        <p:spPr>
          <a:xfrm>
            <a:off x="6324600" y="5362361"/>
            <a:ext cx="2005742" cy="646331"/>
          </a:xfrm>
          <a:prstGeom prst="rect">
            <a:avLst/>
          </a:prstGeom>
          <a:noFill/>
        </p:spPr>
        <p:txBody>
          <a:bodyPr wrap="none" rtlCol="0">
            <a:spAutoFit/>
          </a:bodyPr>
          <a:lstStyle/>
          <a:p>
            <a:r>
              <a:rPr lang="en-US" altLang="en-US" dirty="0">
                <a:cs typeface="Arial" charset="0"/>
              </a:rPr>
              <a:t>(Singer et al., 2013)</a:t>
            </a:r>
          </a:p>
          <a:p>
            <a:endParaRPr lang="en-US" dirty="0"/>
          </a:p>
        </p:txBody>
      </p:sp>
    </p:spTree>
    <p:extLst>
      <p:ext uri="{BB962C8B-B14F-4D97-AF65-F5344CB8AC3E}">
        <p14:creationId xmlns:p14="http://schemas.microsoft.com/office/powerpoint/2010/main" val="3229509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3000" dirty="0"/>
              <a:t>TeamSTEPPS® (Team Strategies and Tools to Enhance Performance and Patient Safety) </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pic>
        <p:nvPicPr>
          <p:cNvPr id="3" name="Picture 3" descr="The TeamSTEPPS Logo: A triangle showing the relationship between knowledge, attitudes, and performance with the patient care team skills. ">
            <a:extLst>
              <a:ext uri="{FF2B5EF4-FFF2-40B4-BE49-F238E27FC236}">
                <a16:creationId xmlns:a16="http://schemas.microsoft.com/office/drawing/2014/main" id="{15B8CDD1-0662-6163-9F0B-1C80EAD25B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519" y="1440399"/>
            <a:ext cx="2684919" cy="20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6DC6880-603A-19F1-2D21-5C6C51BEE183}"/>
              </a:ext>
            </a:extLst>
          </p:cNvPr>
          <p:cNvSpPr txBox="1"/>
          <p:nvPr/>
        </p:nvSpPr>
        <p:spPr>
          <a:xfrm>
            <a:off x="73055" y="1635349"/>
            <a:ext cx="6690779" cy="3585597"/>
          </a:xfrm>
          <a:prstGeom prst="rect">
            <a:avLst/>
          </a:prstGeom>
          <a:noFill/>
        </p:spPr>
        <p:txBody>
          <a:bodyPr wrap="square">
            <a:spAutoFit/>
          </a:bodyPr>
          <a:lstStyle/>
          <a:p>
            <a:pPr marL="285750" indent="-285750">
              <a:buFont typeface="Arial" panose="020B0604020202020204" pitchFamily="34" charset="0"/>
              <a:buChar char="•"/>
              <a:defRPr/>
            </a:pPr>
            <a:r>
              <a:rPr lang="en-US" altLang="en-US" dirty="0">
                <a:latin typeface="Arial" charset="0"/>
              </a:rPr>
              <a:t>Evidence-based team training program </a:t>
            </a:r>
          </a:p>
          <a:p>
            <a:pPr marL="285750" indent="-285750">
              <a:buFont typeface="Arial" panose="020B0604020202020204" pitchFamily="34" charset="0"/>
              <a:buChar char="•"/>
              <a:defRPr/>
            </a:pPr>
            <a:r>
              <a:rPr lang="en-US" altLang="en-US" dirty="0">
                <a:latin typeface="Arial" charset="0"/>
              </a:rPr>
              <a:t>Developed by the Department of Defense and the Agency for Healthcare Research and Quality</a:t>
            </a:r>
          </a:p>
          <a:p>
            <a:pPr marL="285750" indent="-285750">
              <a:buFont typeface="Arial" panose="020B0604020202020204" pitchFamily="34" charset="0"/>
              <a:buChar char="•"/>
              <a:defRPr/>
            </a:pPr>
            <a:r>
              <a:rPr lang="en-US" altLang="en-US" dirty="0">
                <a:latin typeface="Arial" charset="0"/>
              </a:rPr>
              <a:t>Builds on 30 years of research on teams and team performance in high-risk areas in which poor performance may lead to serious consequences or death (e.g. aviation, the military, nuclear power, and healthcare)</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TeamSTEPPS® support the flexible culture - </a:t>
            </a:r>
            <a:r>
              <a:rPr lang="en-US" dirty="0"/>
              <a:t>The knowledge, skills, attitudes, language and coordinating mechanisms inherent in teamwork create the flexibility team members need to manage complexity and learn from experience.  (Jones, et. Al, 2008)</a:t>
            </a:r>
          </a:p>
        </p:txBody>
      </p:sp>
    </p:spTree>
    <p:extLst>
      <p:ext uri="{BB962C8B-B14F-4D97-AF65-F5344CB8AC3E}">
        <p14:creationId xmlns:p14="http://schemas.microsoft.com/office/powerpoint/2010/main" val="2565450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altLang="en-US" dirty="0"/>
              <a:t>TeamSTEPPS</a:t>
            </a:r>
            <a:r>
              <a:rPr lang="en-US" altLang="en-US" baseline="30000" dirty="0"/>
              <a:t>®</a:t>
            </a:r>
          </a:p>
        </p:txBody>
      </p:sp>
      <p:sp>
        <p:nvSpPr>
          <p:cNvPr id="45060" name="Content Placeholder 1"/>
          <p:cNvSpPr>
            <a:spLocks noGrp="1"/>
          </p:cNvSpPr>
          <p:nvPr>
            <p:ph idx="1"/>
          </p:nvPr>
        </p:nvSpPr>
        <p:spPr>
          <a:xfrm>
            <a:off x="228600" y="1030514"/>
            <a:ext cx="8229600" cy="4525963"/>
          </a:xfrm>
        </p:spPr>
        <p:txBody>
          <a:bodyPr>
            <a:normAutofit/>
          </a:bodyPr>
          <a:lstStyle/>
          <a:p>
            <a:pPr marL="0" indent="0" algn="l" eaLnBrk="1" hangingPunct="1">
              <a:buFont typeface="Arial" charset="0"/>
              <a:buNone/>
            </a:pPr>
            <a:r>
              <a:rPr lang="en-US" altLang="en-US" dirty="0">
                <a:solidFill>
                  <a:schemeClr val="tx1"/>
                </a:solidFill>
              </a:rPr>
              <a:t> </a:t>
            </a:r>
          </a:p>
        </p:txBody>
      </p:sp>
      <p:sp>
        <p:nvSpPr>
          <p:cNvPr id="45061" name="Content Placeholder 1"/>
          <p:cNvSpPr>
            <a:spLocks noGrp="1"/>
          </p:cNvSpPr>
          <p:nvPr>
            <p:ph sz="half" idx="4294967295"/>
          </p:nvPr>
        </p:nvSpPr>
        <p:spPr>
          <a:xfrm>
            <a:off x="152400" y="1270000"/>
            <a:ext cx="4053114" cy="3924300"/>
          </a:xfrm>
        </p:spPr>
        <p:txBody>
          <a:bodyPr>
            <a:normAutofit/>
          </a:bodyPr>
          <a:lstStyle/>
          <a:p>
            <a:pPr marL="0" indent="0" algn="l" eaLnBrk="1" hangingPunct="1">
              <a:buFont typeface="Arial" charset="0"/>
              <a:buNone/>
            </a:pPr>
            <a:r>
              <a:rPr lang="en-US" altLang="en-US" dirty="0">
                <a:solidFill>
                  <a:schemeClr val="tx1"/>
                </a:solidFill>
              </a:rPr>
              <a:t>Adopting team behaviors positively impacts all components of safety culture because teamwork supports learning.</a:t>
            </a:r>
            <a:r>
              <a:rPr lang="en-US" altLang="en-US" baseline="30000" dirty="0"/>
              <a:t> </a:t>
            </a:r>
            <a:r>
              <a:rPr lang="en-US" altLang="en-US" sz="1800" dirty="0"/>
              <a:t>(Jones et al., 2013)</a:t>
            </a:r>
            <a:endParaRPr lang="en-US" altLang="en-US" sz="1800" dirty="0">
              <a:solidFill>
                <a:schemeClr val="tx1"/>
              </a:solidFill>
            </a:endParaRPr>
          </a:p>
          <a:p>
            <a:pPr marL="0" indent="0" algn="l" eaLnBrk="1" hangingPunct="1">
              <a:buFont typeface="Arial" charset="0"/>
              <a:buNone/>
            </a:pPr>
            <a:endParaRPr lang="en-US" altLang="en-US" sz="2800" dirty="0">
              <a:solidFill>
                <a:schemeClr val="tx1"/>
              </a:solidFill>
              <a:latin typeface="Arial Unicode MS" pitchFamily="34" charset="-128"/>
            </a:endParaRPr>
          </a:p>
        </p:txBody>
      </p:sp>
      <p:sp>
        <p:nvSpPr>
          <p:cNvPr id="2" name="TextBox 1">
            <a:extLst>
              <a:ext uri="{FF2B5EF4-FFF2-40B4-BE49-F238E27FC236}">
                <a16:creationId xmlns:a16="http://schemas.microsoft.com/office/drawing/2014/main" id="{8105CED2-756A-4199-9AD0-FAA9B11C6150}"/>
              </a:ext>
            </a:extLst>
          </p:cNvPr>
          <p:cNvSpPr txBox="1"/>
          <p:nvPr/>
        </p:nvSpPr>
        <p:spPr>
          <a:xfrm>
            <a:off x="4597399" y="5844029"/>
            <a:ext cx="2847511" cy="369332"/>
          </a:xfrm>
          <a:prstGeom prst="rect">
            <a:avLst/>
          </a:prstGeom>
          <a:noFill/>
        </p:spPr>
        <p:txBody>
          <a:bodyPr wrap="none" rtlCol="0">
            <a:spAutoFit/>
          </a:bodyPr>
          <a:lstStyle/>
          <a:p>
            <a:r>
              <a:rPr lang="en-US" altLang="en-US" dirty="0">
                <a:cs typeface="Arial" panose="020B0604020202020204" pitchFamily="34" charset="0"/>
              </a:rPr>
              <a:t>http://teamstepps.ahrq.gov </a:t>
            </a:r>
          </a:p>
        </p:txBody>
      </p:sp>
      <p:pic>
        <p:nvPicPr>
          <p:cNvPr id="4" name="Picture 3" descr="A circular puzzle with text&#10;&#10;Description automatically generated">
            <a:extLst>
              <a:ext uri="{FF2B5EF4-FFF2-40B4-BE49-F238E27FC236}">
                <a16:creationId xmlns:a16="http://schemas.microsoft.com/office/drawing/2014/main" id="{498E1705-D315-9142-84FA-3C67B3143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565" y="1004388"/>
            <a:ext cx="5301435" cy="4270375"/>
          </a:xfrm>
          <a:prstGeom prst="rect">
            <a:avLst/>
          </a:prstGeom>
        </p:spPr>
      </p:pic>
    </p:spTree>
    <p:extLst>
      <p:ext uri="{BB962C8B-B14F-4D97-AF65-F5344CB8AC3E}">
        <p14:creationId xmlns:p14="http://schemas.microsoft.com/office/powerpoint/2010/main" val="2390714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Safety Culture Summary  </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1">
            <a:extLst>
              <a:ext uri="{FF2B5EF4-FFF2-40B4-BE49-F238E27FC236}">
                <a16:creationId xmlns:a16="http://schemas.microsoft.com/office/drawing/2014/main" id="{7B0D5740-4AAA-ED01-692D-6518770E8239}"/>
              </a:ext>
            </a:extLst>
          </p:cNvPr>
          <p:cNvSpPr>
            <a:spLocks noGrp="1"/>
          </p:cNvSpPr>
          <p:nvPr>
            <p:ph idx="1"/>
          </p:nvPr>
        </p:nvSpPr>
        <p:spPr>
          <a:xfrm>
            <a:off x="685707" y="1429131"/>
            <a:ext cx="7772400" cy="3916363"/>
          </a:xfrm>
        </p:spPr>
        <p:txBody>
          <a:bodyPr>
            <a:normAutofit fontScale="92500" lnSpcReduction="10000"/>
          </a:bodyPr>
          <a:lstStyle/>
          <a:p>
            <a:r>
              <a:rPr lang="en-US" sz="2600" dirty="0"/>
              <a:t>Safety culture is the learned, shared beliefs and behaviors that reflect willingness to learn</a:t>
            </a:r>
          </a:p>
          <a:p>
            <a:r>
              <a:rPr lang="en-US" sz="2600" dirty="0"/>
              <a:t>Why is it important to devote resources to safety culture?</a:t>
            </a:r>
          </a:p>
          <a:p>
            <a:pPr lvl="1"/>
            <a:r>
              <a:rPr lang="en-US" sz="2200" dirty="0">
                <a:solidFill>
                  <a:srgbClr val="AD122A"/>
                </a:solidFill>
                <a:cs typeface="Arial" panose="020B0604020202020204" pitchFamily="34" charset="0"/>
              </a:rPr>
              <a:t>Improving safety culture increases likelihood of success of all other patient safety interventions</a:t>
            </a:r>
          </a:p>
          <a:p>
            <a:pPr lvl="1"/>
            <a:r>
              <a:rPr lang="en-US" sz="2200" dirty="0">
                <a:solidFill>
                  <a:srgbClr val="AD122A"/>
                </a:solidFill>
                <a:cs typeface="Arial" panose="020B0604020202020204" pitchFamily="34" charset="0"/>
              </a:rPr>
              <a:t>Safety culture is associated with adverse events and patient satisfaction</a:t>
            </a:r>
          </a:p>
          <a:p>
            <a:pPr marL="457200" lvl="1" indent="-457200">
              <a:lnSpc>
                <a:spcPct val="90000"/>
              </a:lnSpc>
              <a:buFont typeface="Arial" pitchFamily="34" charset="0"/>
              <a:buChar char="•"/>
            </a:pPr>
            <a:r>
              <a:rPr lang="en-US" sz="2600" dirty="0">
                <a:cs typeface="Arial" panose="020B0604020202020204" pitchFamily="34" charset="0"/>
              </a:rPr>
              <a:t>Use sound survey research methods to ensure your assessments of safety culture are valid</a:t>
            </a:r>
          </a:p>
          <a:p>
            <a:pPr marL="400050" lvl="2" indent="0">
              <a:lnSpc>
                <a:spcPct val="90000"/>
              </a:lnSpc>
              <a:buNone/>
            </a:pPr>
            <a:r>
              <a:rPr lang="en-US" i="1" dirty="0">
                <a:solidFill>
                  <a:srgbClr val="C00000"/>
                </a:solidFill>
              </a:rPr>
              <a:t>“If I had an hour to solve a problem I'd spend 55 minutes thinking about the problem and 5 minutes thinking about solutions.”  ― Albert Einstein</a:t>
            </a:r>
          </a:p>
        </p:txBody>
      </p:sp>
    </p:spTree>
    <p:extLst>
      <p:ext uri="{BB962C8B-B14F-4D97-AF65-F5344CB8AC3E}">
        <p14:creationId xmlns:p14="http://schemas.microsoft.com/office/powerpoint/2010/main" val="192247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a:t>Federal and State Laws and Regulation</a:t>
            </a:r>
            <a:endParaRPr lang="en-US" dirty="0"/>
          </a:p>
        </p:txBody>
      </p:sp>
      <p:sp>
        <p:nvSpPr>
          <p:cNvPr id="3" name="Content Placeholder 2"/>
          <p:cNvSpPr>
            <a:spLocks noGrp="1"/>
          </p:cNvSpPr>
          <p:nvPr>
            <p:ph idx="1"/>
          </p:nvPr>
        </p:nvSpPr>
        <p:spPr>
          <a:xfrm>
            <a:off x="177985" y="1428750"/>
            <a:ext cx="8534215" cy="4000500"/>
          </a:xfrm>
        </p:spPr>
        <p:txBody>
          <a:bodyPr>
            <a:normAutofit fontScale="70000" lnSpcReduction="20000"/>
          </a:bodyPr>
          <a:lstStyle/>
          <a:p>
            <a:r>
              <a:rPr lang="en-US" sz="3000" dirty="0"/>
              <a:t>Patient Safety and Quality Improvement Act (PSQIA) of 2005</a:t>
            </a:r>
            <a:r>
              <a:rPr lang="en-US" sz="3000" baseline="30000" dirty="0"/>
              <a:t>3</a:t>
            </a:r>
            <a:endParaRPr lang="en-US" sz="3000" dirty="0"/>
          </a:p>
          <a:p>
            <a:pPr lvl="1"/>
            <a:r>
              <a:rPr lang="en-US" sz="3000" dirty="0"/>
              <a:t>Established voluntary reporting system for healthcare providers to enhance data about quality and patient safety issues</a:t>
            </a:r>
          </a:p>
          <a:p>
            <a:pPr lvl="1"/>
            <a:r>
              <a:rPr lang="en-US" sz="3000" dirty="0"/>
              <a:t>Provides </a:t>
            </a:r>
            <a:r>
              <a:rPr lang="en-US" sz="3000" b="1" u="sng" dirty="0"/>
              <a:t>Federal</a:t>
            </a:r>
            <a:r>
              <a:rPr lang="en-US" sz="3000" u="sng" dirty="0"/>
              <a:t> </a:t>
            </a:r>
            <a:r>
              <a:rPr lang="en-US" sz="3000" b="1" u="sng" dirty="0"/>
              <a:t>privilege and confidentiality protections for Patient Safety Work Product</a:t>
            </a:r>
          </a:p>
          <a:p>
            <a:pPr lvl="1"/>
            <a:r>
              <a:rPr lang="en-US" sz="3000" dirty="0"/>
              <a:t>Authorizes AHRQ to list Patient Safety Organizations</a:t>
            </a:r>
          </a:p>
          <a:p>
            <a:r>
              <a:rPr lang="en-US" sz="3000" dirty="0"/>
              <a:t>Patient Safety Rule published in 2008 implements PSQIA</a:t>
            </a:r>
          </a:p>
          <a:p>
            <a:pPr lvl="1"/>
            <a:r>
              <a:rPr lang="en-US" sz="3000" dirty="0"/>
              <a:t>Provides the requirements for PSOs to be listed under AHRQ oversight</a:t>
            </a:r>
          </a:p>
          <a:p>
            <a:pPr lvl="1"/>
            <a:r>
              <a:rPr lang="en-US" sz="3000" dirty="0"/>
              <a:t>Describes privilege and confidentiality protections</a:t>
            </a:r>
          </a:p>
          <a:p>
            <a:pPr lvl="1"/>
            <a:r>
              <a:rPr lang="en-US" sz="3000" dirty="0"/>
              <a:t>Establishes framework for HHS to monitor compliance with PSO program, confidentiality provisions, impose penalties, etc.</a:t>
            </a:r>
          </a:p>
          <a:p>
            <a:r>
              <a:rPr lang="en-US" sz="3000" dirty="0"/>
              <a:t>AHRQ does not provide funding to individual PSOs</a:t>
            </a:r>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2568163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rmAutofit/>
          </a:bodyPr>
          <a:lstStyle/>
          <a:p>
            <a:r>
              <a:rPr lang="en-US" dirty="0"/>
              <a:t>Safety Culture Summary  </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Text Placeholder 5">
            <a:extLst>
              <a:ext uri="{FF2B5EF4-FFF2-40B4-BE49-F238E27FC236}">
                <a16:creationId xmlns:a16="http://schemas.microsoft.com/office/drawing/2014/main" id="{BF3BE666-5B88-9372-E38F-D239AD6D45F4}"/>
              </a:ext>
            </a:extLst>
          </p:cNvPr>
          <p:cNvSpPr>
            <a:spLocks noGrp="1"/>
          </p:cNvSpPr>
          <p:nvPr>
            <p:ph idx="1"/>
          </p:nvPr>
        </p:nvSpPr>
        <p:spPr>
          <a:xfrm>
            <a:off x="685800" y="1428750"/>
            <a:ext cx="7772400" cy="3916363"/>
          </a:xfrm>
        </p:spPr>
        <p:txBody>
          <a:bodyPr>
            <a:normAutofit fontScale="92500"/>
          </a:bodyPr>
          <a:lstStyle/>
          <a:p>
            <a:pPr marL="457200" lvl="1" indent="-457200">
              <a:lnSpc>
                <a:spcPct val="90000"/>
              </a:lnSpc>
              <a:buFont typeface="Arial" pitchFamily="34" charset="0"/>
              <a:buChar char="•"/>
            </a:pPr>
            <a:r>
              <a:rPr lang="en-US" sz="3000" dirty="0">
                <a:cs typeface="Arial" panose="020B0604020202020204" pitchFamily="34" charset="0"/>
              </a:rPr>
              <a:t>Implement evidence-based interventions within each key component of safety culture </a:t>
            </a:r>
          </a:p>
          <a:p>
            <a:pPr marL="857250" lvl="2" indent="-457200">
              <a:lnSpc>
                <a:spcPct val="90000"/>
              </a:lnSpc>
              <a:buFont typeface="Calibri" pitchFamily="34" charset="0"/>
              <a:buChar char="−"/>
            </a:pPr>
            <a:r>
              <a:rPr lang="en-US" sz="2200" dirty="0">
                <a:solidFill>
                  <a:srgbClr val="AD122A"/>
                </a:solidFill>
              </a:rPr>
              <a:t>Just culture</a:t>
            </a:r>
          </a:p>
          <a:p>
            <a:pPr marL="857250" lvl="2" indent="-457200">
              <a:lnSpc>
                <a:spcPct val="90000"/>
              </a:lnSpc>
              <a:buFont typeface="Calibri" pitchFamily="34" charset="0"/>
              <a:buChar char="−"/>
            </a:pPr>
            <a:r>
              <a:rPr lang="en-US" sz="2200" dirty="0">
                <a:solidFill>
                  <a:srgbClr val="AD122A"/>
                </a:solidFill>
              </a:rPr>
              <a:t>Effective reporting systems that capture near misses </a:t>
            </a:r>
          </a:p>
          <a:p>
            <a:pPr marL="857250" lvl="2" indent="-457200">
              <a:lnSpc>
                <a:spcPct val="90000"/>
              </a:lnSpc>
              <a:buFont typeface="Calibri" pitchFamily="34" charset="0"/>
              <a:buChar char="−"/>
            </a:pPr>
            <a:r>
              <a:rPr lang="en-US" sz="2200" dirty="0">
                <a:solidFill>
                  <a:srgbClr val="AD122A"/>
                </a:solidFill>
              </a:rPr>
              <a:t>Root cause analysis, Leveraging Frontline Expertise</a:t>
            </a:r>
          </a:p>
          <a:p>
            <a:pPr marL="857250" lvl="2" indent="-457200">
              <a:lnSpc>
                <a:spcPct val="90000"/>
              </a:lnSpc>
              <a:buFont typeface="Calibri" pitchFamily="34" charset="0"/>
              <a:buChar char="−"/>
            </a:pPr>
            <a:r>
              <a:rPr lang="en-US" sz="2200" dirty="0">
                <a:solidFill>
                  <a:srgbClr val="AD122A"/>
                </a:solidFill>
              </a:rPr>
              <a:t>Team training, implementation, and sustainment</a:t>
            </a:r>
          </a:p>
          <a:p>
            <a:pPr marL="400050" lvl="2" indent="0">
              <a:lnSpc>
                <a:spcPct val="90000"/>
              </a:lnSpc>
              <a:buNone/>
            </a:pPr>
            <a:endParaRPr lang="en-US" sz="2200" dirty="0">
              <a:solidFill>
                <a:srgbClr val="AD122A"/>
              </a:solidFill>
            </a:endParaRPr>
          </a:p>
          <a:p>
            <a:pPr marL="457200" lvl="1" indent="-457200">
              <a:lnSpc>
                <a:spcPct val="90000"/>
              </a:lnSpc>
              <a:buFont typeface="Arial" pitchFamily="34" charset="0"/>
              <a:buChar char="•"/>
            </a:pPr>
            <a:r>
              <a:rPr lang="en-US" sz="3000" dirty="0">
                <a:cs typeface="Arial" panose="020B0604020202020204" pitchFamily="34" charset="0"/>
              </a:rPr>
              <a:t>Keep in mind the end goal…to understand and use what the frontline knows about the system to plan, implement, and sustain change</a:t>
            </a:r>
            <a:endParaRPr lang="en-US" dirty="0">
              <a:solidFill>
                <a:srgbClr val="C00000"/>
              </a:solidFill>
              <a:cs typeface="Arial" panose="020B0604020202020204" pitchFamily="34" charset="0"/>
            </a:endParaRPr>
          </a:p>
        </p:txBody>
      </p:sp>
    </p:spTree>
    <p:extLst>
      <p:ext uri="{BB962C8B-B14F-4D97-AF65-F5344CB8AC3E}">
        <p14:creationId xmlns:p14="http://schemas.microsoft.com/office/powerpoint/2010/main" val="1074956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4642" y="2057400"/>
            <a:ext cx="8122852" cy="4648200"/>
          </a:xfrm>
        </p:spPr>
        <p:txBody>
          <a:bodyPr>
            <a:normAutofit/>
          </a:bodyPr>
          <a:lstStyle/>
          <a:p>
            <a:r>
              <a:rPr lang="en-US" sz="2200" dirty="0">
                <a:latin typeface="Calibri" panose="020F0502020204030204" pitchFamily="34" charset="0"/>
                <a:cs typeface="Calibri" panose="020F0502020204030204" pitchFamily="34" charset="0"/>
              </a:rPr>
              <a:t>Do the four components of a safety culture make sense?</a:t>
            </a:r>
          </a:p>
          <a:p>
            <a:r>
              <a:rPr lang="en-US" sz="2200" dirty="0">
                <a:latin typeface="Calibri" panose="020F0502020204030204" pitchFamily="34" charset="0"/>
                <a:cs typeface="Calibri" panose="020F0502020204030204" pitchFamily="34" charset="0"/>
              </a:rPr>
              <a:t>What can you tell me about the culture of your organization (whether or not you have conducted a SOPS)?</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Just and fair?</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Reporting?</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Learning?</a:t>
            </a:r>
          </a:p>
          <a:p>
            <a:pPr lvl="1">
              <a:buFont typeface="Arial" panose="020B0604020202020204" pitchFamily="34" charset="0"/>
              <a:buChar char="•"/>
            </a:pPr>
            <a:r>
              <a:rPr lang="en-US" sz="2200" dirty="0">
                <a:latin typeface="Calibri" panose="020F0502020204030204" pitchFamily="34" charset="0"/>
                <a:cs typeface="Calibri" panose="020F0502020204030204" pitchFamily="34" charset="0"/>
              </a:rPr>
              <a:t>Flexible?</a:t>
            </a:r>
          </a:p>
          <a:p>
            <a:r>
              <a:rPr lang="en-US" sz="2200" dirty="0">
                <a:latin typeface="Calibri" panose="020F0502020204030204" pitchFamily="34" charset="0"/>
                <a:cs typeface="Calibri" panose="020F0502020204030204" pitchFamily="34" charset="0"/>
              </a:rPr>
              <a:t>What opportunities for improvement have you identified so far?  What resources do you need?</a:t>
            </a:r>
          </a:p>
          <a:p>
            <a:pPr marL="0" indent="0">
              <a:buNone/>
            </a:pPr>
            <a:endParaRPr lang="en-US" sz="2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82511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High Reliability, Systems Thinking and Human Factors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2">
            <a:extLst>
              <a:ext uri="{FF2B5EF4-FFF2-40B4-BE49-F238E27FC236}">
                <a16:creationId xmlns:a16="http://schemas.microsoft.com/office/drawing/2014/main" id="{22991412-C111-8481-8392-1FC3FD73F1A1}"/>
              </a:ext>
            </a:extLst>
          </p:cNvPr>
          <p:cNvSpPr>
            <a:spLocks noGrp="1"/>
          </p:cNvSpPr>
          <p:nvPr>
            <p:ph idx="1"/>
          </p:nvPr>
        </p:nvSpPr>
        <p:spPr>
          <a:xfrm>
            <a:off x="685800" y="1428750"/>
            <a:ext cx="7772400" cy="3916363"/>
          </a:xfrm>
        </p:spPr>
        <p:txBody>
          <a:bodyPr>
            <a:normAutofit fontScale="92500" lnSpcReduction="20000"/>
          </a:bodyPr>
          <a:lstStyle/>
          <a:p>
            <a:r>
              <a:rPr lang="en-US" dirty="0"/>
              <a:t>High reliability -  consistent performance at high levels of safety over long periods of time</a:t>
            </a:r>
          </a:p>
          <a:p>
            <a:r>
              <a:rPr lang="en-US" dirty="0"/>
              <a:t>Used in high-risk organizations that manage extreme hazards in complex situation with success </a:t>
            </a:r>
          </a:p>
          <a:p>
            <a:r>
              <a:rPr lang="en-US" dirty="0"/>
              <a:t>Healthcare is a high-risk industry that can use High Reliability Organization (HRO) principles</a:t>
            </a:r>
          </a:p>
          <a:p>
            <a:r>
              <a:rPr lang="en-US" dirty="0"/>
              <a:t>Systems thinking and human factors engineering are inherent in HROs</a:t>
            </a:r>
          </a:p>
          <a:p>
            <a:endParaRPr lang="en-US" dirty="0"/>
          </a:p>
        </p:txBody>
      </p:sp>
    </p:spTree>
    <p:extLst>
      <p:ext uri="{BB962C8B-B14F-4D97-AF65-F5344CB8AC3E}">
        <p14:creationId xmlns:p14="http://schemas.microsoft.com/office/powerpoint/2010/main" val="3843054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HRO Principles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4">
            <a:extLst>
              <a:ext uri="{FF2B5EF4-FFF2-40B4-BE49-F238E27FC236}">
                <a16:creationId xmlns:a16="http://schemas.microsoft.com/office/drawing/2014/main" id="{D2224EDF-CDF3-0BCC-FADC-72ABFE49A5E5}"/>
              </a:ext>
            </a:extLst>
          </p:cNvPr>
          <p:cNvSpPr>
            <a:spLocks noGrp="1"/>
          </p:cNvSpPr>
          <p:nvPr>
            <p:ph idx="1"/>
          </p:nvPr>
        </p:nvSpPr>
        <p:spPr>
          <a:xfrm>
            <a:off x="685800" y="1428750"/>
            <a:ext cx="7772400" cy="3916363"/>
          </a:xfrm>
        </p:spPr>
        <p:txBody>
          <a:bodyPr/>
          <a:lstStyle/>
          <a:p>
            <a:r>
              <a:rPr lang="en-US" sz="4000" dirty="0"/>
              <a:t>Preoccupation with Failure</a:t>
            </a:r>
          </a:p>
          <a:p>
            <a:r>
              <a:rPr lang="en-US" sz="4000" dirty="0"/>
              <a:t>Reluctance to Simplify</a:t>
            </a:r>
          </a:p>
          <a:p>
            <a:r>
              <a:rPr lang="en-US" sz="4000" dirty="0"/>
              <a:t>Sensitivity to Operations</a:t>
            </a:r>
          </a:p>
          <a:p>
            <a:r>
              <a:rPr lang="en-US" sz="4000" dirty="0"/>
              <a:t>Deference to Expertise</a:t>
            </a:r>
          </a:p>
          <a:p>
            <a:r>
              <a:rPr lang="en-US" sz="4000" dirty="0"/>
              <a:t>Commitment to Resilience</a:t>
            </a:r>
          </a:p>
          <a:p>
            <a:endParaRPr lang="en-US" dirty="0"/>
          </a:p>
        </p:txBody>
      </p:sp>
    </p:spTree>
    <p:extLst>
      <p:ext uri="{BB962C8B-B14F-4D97-AF65-F5344CB8AC3E}">
        <p14:creationId xmlns:p14="http://schemas.microsoft.com/office/powerpoint/2010/main" val="2765607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Preoccupation with Failure</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2">
            <a:extLst>
              <a:ext uri="{FF2B5EF4-FFF2-40B4-BE49-F238E27FC236}">
                <a16:creationId xmlns:a16="http://schemas.microsoft.com/office/drawing/2014/main" id="{0A63C424-B602-1001-3CB2-ABCC409A59A7}"/>
              </a:ext>
            </a:extLst>
          </p:cNvPr>
          <p:cNvSpPr>
            <a:spLocks noGrp="1"/>
          </p:cNvSpPr>
          <p:nvPr>
            <p:ph idx="1"/>
          </p:nvPr>
        </p:nvSpPr>
        <p:spPr>
          <a:xfrm>
            <a:off x="685800" y="1428750"/>
            <a:ext cx="7772400" cy="3916363"/>
          </a:xfrm>
        </p:spPr>
        <p:txBody>
          <a:bodyPr>
            <a:normAutofit fontScale="85000" lnSpcReduction="20000"/>
          </a:bodyPr>
          <a:lstStyle/>
          <a:p>
            <a:pPr fontAlgn="t"/>
            <a:r>
              <a:rPr lang="en-US" dirty="0"/>
              <a:t>Everyone is alert and on the lookout for potential failures.</a:t>
            </a:r>
          </a:p>
          <a:p>
            <a:pPr fontAlgn="t"/>
            <a:r>
              <a:rPr lang="en-US" dirty="0"/>
              <a:t>New threats arise unexpectedly and often. </a:t>
            </a:r>
          </a:p>
          <a:p>
            <a:pPr fontAlgn="t"/>
            <a:r>
              <a:rPr lang="en-US" dirty="0"/>
              <a:t>The absence of errors or accidents does not lead to complacency. </a:t>
            </a:r>
          </a:p>
          <a:p>
            <a:pPr fontAlgn="t"/>
            <a:r>
              <a:rPr lang="en-US" dirty="0"/>
              <a:t>Near misses are seen as opportunities to learn about systems issues and potential improvements, rather than as evidence of safety.</a:t>
            </a:r>
          </a:p>
          <a:p>
            <a:pPr fontAlgn="t"/>
            <a:r>
              <a:rPr lang="en-US" dirty="0"/>
              <a:t>People feel safe to report small problems, so they won’t become big ones. </a:t>
            </a:r>
          </a:p>
          <a:p>
            <a:endParaRPr lang="en-US" dirty="0"/>
          </a:p>
        </p:txBody>
      </p:sp>
    </p:spTree>
    <p:extLst>
      <p:ext uri="{BB962C8B-B14F-4D97-AF65-F5344CB8AC3E}">
        <p14:creationId xmlns:p14="http://schemas.microsoft.com/office/powerpoint/2010/main" val="2467802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Reluctance to Simplify</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2">
            <a:extLst>
              <a:ext uri="{FF2B5EF4-FFF2-40B4-BE49-F238E27FC236}">
                <a16:creationId xmlns:a16="http://schemas.microsoft.com/office/drawing/2014/main" id="{0A63C424-B602-1001-3CB2-ABCC409A59A7}"/>
              </a:ext>
            </a:extLst>
          </p:cNvPr>
          <p:cNvSpPr>
            <a:spLocks noGrp="1"/>
          </p:cNvSpPr>
          <p:nvPr>
            <p:ph idx="1"/>
          </p:nvPr>
        </p:nvSpPr>
        <p:spPr>
          <a:xfrm>
            <a:off x="685800" y="1428750"/>
            <a:ext cx="7772400" cy="3916363"/>
          </a:xfrm>
        </p:spPr>
        <p:txBody>
          <a:bodyPr>
            <a:normAutofit/>
          </a:bodyPr>
          <a:lstStyle/>
          <a:p>
            <a:pPr marL="0" indent="0" fontAlgn="t">
              <a:buNone/>
            </a:pPr>
            <a:r>
              <a:rPr lang="en-US" dirty="0"/>
              <a:t> </a:t>
            </a:r>
          </a:p>
          <a:p>
            <a:endParaRPr lang="en-US"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People resist looking for a simple answer or excuse for a problem. </a:t>
            </a:r>
          </a:p>
          <a:p>
            <a:r>
              <a:rPr lang="en-US" sz="3000" dirty="0"/>
              <a:t>People understand that the systems they work in are complex and dynamic. </a:t>
            </a:r>
          </a:p>
          <a:p>
            <a:r>
              <a:rPr lang="en-US" sz="3000" dirty="0"/>
              <a:t>Problems are analyzed for underlying explanations, rather than surface ones. </a:t>
            </a:r>
          </a:p>
          <a:p>
            <a:r>
              <a:rPr lang="en-US" sz="3000" dirty="0"/>
              <a:t>Curiosity and questioning of the status quo is encouraged.</a:t>
            </a:r>
          </a:p>
        </p:txBody>
      </p:sp>
    </p:spTree>
    <p:extLst>
      <p:ext uri="{BB962C8B-B14F-4D97-AF65-F5344CB8AC3E}">
        <p14:creationId xmlns:p14="http://schemas.microsoft.com/office/powerpoint/2010/main" val="1385090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Sensitivity to Operations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7" name="Content Placeholder 2">
            <a:extLst>
              <a:ext uri="{FF2B5EF4-FFF2-40B4-BE49-F238E27FC236}">
                <a16:creationId xmlns:a16="http://schemas.microsoft.com/office/drawing/2014/main" id="{0A63C424-B602-1001-3CB2-ABCC409A59A7}"/>
              </a:ext>
            </a:extLst>
          </p:cNvPr>
          <p:cNvSpPr>
            <a:spLocks noGrp="1"/>
          </p:cNvSpPr>
          <p:nvPr>
            <p:ph idx="1"/>
          </p:nvPr>
        </p:nvSpPr>
        <p:spPr>
          <a:xfrm>
            <a:off x="685800" y="1428750"/>
            <a:ext cx="7772400" cy="3916363"/>
          </a:xfrm>
        </p:spPr>
        <p:txBody>
          <a:bodyPr>
            <a:normAutofit fontScale="92500" lnSpcReduction="20000"/>
          </a:bodyPr>
          <a:lstStyle/>
          <a:p>
            <a:r>
              <a:rPr lang="en-US" dirty="0"/>
              <a:t>There is “situational awareness” – people have an understanding of what is going on around them and how the current state may threaten safety. </a:t>
            </a:r>
          </a:p>
          <a:p>
            <a:r>
              <a:rPr lang="en-US" dirty="0"/>
              <a:t>People understand the “big picture” – the context of their work in relation to the unit, process flow or organization.</a:t>
            </a:r>
          </a:p>
          <a:p>
            <a:r>
              <a:rPr lang="en-US" dirty="0"/>
              <a:t>Resources are available for unexpected situations, changes in workload, etc.</a:t>
            </a:r>
          </a:p>
          <a:p>
            <a:pPr marL="0" indent="0" fontAlgn="t">
              <a:buNone/>
            </a:pPr>
            <a:endParaRPr lang="en-US" dirty="0"/>
          </a:p>
          <a:p>
            <a:endParaRPr lang="en-US"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TextBox 8">
            <a:extLst>
              <a:ext uri="{FF2B5EF4-FFF2-40B4-BE49-F238E27FC236}">
                <a16:creationId xmlns:a16="http://schemas.microsoft.com/office/drawing/2014/main" id="{A2639AE2-8A54-2637-8E6C-065AC4B03E9F}"/>
              </a:ext>
            </a:extLst>
          </p:cNvPr>
          <p:cNvSpPr txBox="1"/>
          <p:nvPr/>
        </p:nvSpPr>
        <p:spPr>
          <a:xfrm>
            <a:off x="5181600" y="4988073"/>
            <a:ext cx="4419600" cy="369332"/>
          </a:xfrm>
          <a:prstGeom prst="rect">
            <a:avLst/>
          </a:prstGeom>
          <a:noFill/>
        </p:spPr>
        <p:txBody>
          <a:bodyPr wrap="square" rtlCol="0">
            <a:spAutoFit/>
          </a:bodyPr>
          <a:lstStyle/>
          <a:p>
            <a:r>
              <a:rPr lang="en-US" dirty="0"/>
              <a:t>AHRQ Patient Safety Network, 2019</a:t>
            </a:r>
          </a:p>
        </p:txBody>
      </p:sp>
    </p:spTree>
    <p:extLst>
      <p:ext uri="{BB962C8B-B14F-4D97-AF65-F5344CB8AC3E}">
        <p14:creationId xmlns:p14="http://schemas.microsoft.com/office/powerpoint/2010/main" val="4294431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Deference to Operations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10" name="Content Placeholder 2">
            <a:extLst>
              <a:ext uri="{FF2B5EF4-FFF2-40B4-BE49-F238E27FC236}">
                <a16:creationId xmlns:a16="http://schemas.microsoft.com/office/drawing/2014/main" id="{E5C65DCC-D3A9-9893-27A1-BEA3FD4E1E9F}"/>
              </a:ext>
            </a:extLst>
          </p:cNvPr>
          <p:cNvSpPr>
            <a:spLocks noGrp="1"/>
          </p:cNvSpPr>
          <p:nvPr>
            <p:ph idx="1"/>
          </p:nvPr>
        </p:nvSpPr>
        <p:spPr>
          <a:xfrm>
            <a:off x="685800" y="1428750"/>
            <a:ext cx="7772400" cy="3916363"/>
          </a:xfrm>
        </p:spPr>
        <p:txBody>
          <a:bodyPr>
            <a:normAutofit fontScale="77500" lnSpcReduction="20000"/>
          </a:bodyPr>
          <a:lstStyle/>
          <a:p>
            <a:r>
              <a:rPr lang="en-US" dirty="0"/>
              <a:t>People closest to the work are the most knowledgeable about the work. </a:t>
            </a:r>
          </a:p>
          <a:p>
            <a:r>
              <a:rPr lang="en-US" dirty="0"/>
              <a:t>In a crisis or emergency, the person with greatest knowledge of the situation might not be the person with the highest status and seniority. </a:t>
            </a:r>
          </a:p>
          <a:p>
            <a:r>
              <a:rPr lang="en-US" dirty="0"/>
              <a:t>If something unexpected occurs, the most highly qualified people, regardless of rank, make the decision.</a:t>
            </a:r>
          </a:p>
          <a:p>
            <a:r>
              <a:rPr lang="en-US" dirty="0"/>
              <a:t>The organizational culture is such that all staff members are comfortable speaking up about potential safety problems.</a:t>
            </a:r>
          </a:p>
        </p:txBody>
      </p:sp>
      <p:sp>
        <p:nvSpPr>
          <p:cNvPr id="12" name="TextBox 11">
            <a:extLst>
              <a:ext uri="{FF2B5EF4-FFF2-40B4-BE49-F238E27FC236}">
                <a16:creationId xmlns:a16="http://schemas.microsoft.com/office/drawing/2014/main" id="{BEF85FB6-ECD7-3471-C5F2-02C727FA70C2}"/>
              </a:ext>
            </a:extLst>
          </p:cNvPr>
          <p:cNvSpPr txBox="1"/>
          <p:nvPr/>
        </p:nvSpPr>
        <p:spPr>
          <a:xfrm>
            <a:off x="4981824" y="4751139"/>
            <a:ext cx="4419600" cy="369332"/>
          </a:xfrm>
          <a:prstGeom prst="rect">
            <a:avLst/>
          </a:prstGeom>
          <a:noFill/>
        </p:spPr>
        <p:txBody>
          <a:bodyPr wrap="square" rtlCol="0">
            <a:spAutoFit/>
          </a:bodyPr>
          <a:lstStyle/>
          <a:p>
            <a:r>
              <a:rPr lang="en-US" dirty="0"/>
              <a:t>AHRQ Patient Safety Network, 2019</a:t>
            </a:r>
          </a:p>
        </p:txBody>
      </p:sp>
    </p:spTree>
    <p:extLst>
      <p:ext uri="{BB962C8B-B14F-4D97-AF65-F5344CB8AC3E}">
        <p14:creationId xmlns:p14="http://schemas.microsoft.com/office/powerpoint/2010/main" val="2687665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Commitment to Resilience</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12" name="TextBox 11">
            <a:extLst>
              <a:ext uri="{FF2B5EF4-FFF2-40B4-BE49-F238E27FC236}">
                <a16:creationId xmlns:a16="http://schemas.microsoft.com/office/drawing/2014/main" id="{BEF85FB6-ECD7-3471-C5F2-02C727FA70C2}"/>
              </a:ext>
            </a:extLst>
          </p:cNvPr>
          <p:cNvSpPr txBox="1"/>
          <p:nvPr/>
        </p:nvSpPr>
        <p:spPr>
          <a:xfrm>
            <a:off x="4981824" y="4751139"/>
            <a:ext cx="4419600" cy="369332"/>
          </a:xfrm>
          <a:prstGeom prst="rect">
            <a:avLst/>
          </a:prstGeom>
          <a:noFill/>
        </p:spPr>
        <p:txBody>
          <a:bodyPr wrap="square" rtlCol="0">
            <a:spAutoFit/>
          </a:bodyPr>
          <a:lstStyle/>
          <a:p>
            <a:r>
              <a:rPr lang="en-US" dirty="0"/>
              <a:t>AHRQ Patient Safety Network, 2019</a:t>
            </a:r>
          </a:p>
        </p:txBody>
      </p:sp>
      <p:sp>
        <p:nvSpPr>
          <p:cNvPr id="9" name="Content Placeholder 2">
            <a:extLst>
              <a:ext uri="{FF2B5EF4-FFF2-40B4-BE49-F238E27FC236}">
                <a16:creationId xmlns:a16="http://schemas.microsoft.com/office/drawing/2014/main" id="{4C50C310-EB44-0B9F-476F-A54C5D798D2A}"/>
              </a:ext>
            </a:extLst>
          </p:cNvPr>
          <p:cNvSpPr>
            <a:spLocks noGrp="1"/>
          </p:cNvSpPr>
          <p:nvPr>
            <p:ph idx="1"/>
          </p:nvPr>
        </p:nvSpPr>
        <p:spPr>
          <a:xfrm>
            <a:off x="685800" y="1428750"/>
            <a:ext cx="7772400" cy="3916363"/>
          </a:xfrm>
        </p:spPr>
        <p:txBody>
          <a:bodyPr>
            <a:normAutofit fontScale="77500" lnSpcReduction="20000"/>
          </a:bodyPr>
          <a:lstStyle/>
          <a:p>
            <a:r>
              <a:rPr lang="en-US" dirty="0"/>
              <a:t>People understand that system failures are often unpredictable.</a:t>
            </a:r>
          </a:p>
          <a:p>
            <a:r>
              <a:rPr lang="en-US" dirty="0"/>
              <a:t>People prepare for and practice assessing and responding to challenging situations. </a:t>
            </a:r>
          </a:p>
          <a:p>
            <a:r>
              <a:rPr lang="en-US" dirty="0"/>
              <a:t>Teams are cultivated through team training in skills such as situation assessment and cross monitoring so that potential safety threats can be identified and responded to quickly.</a:t>
            </a:r>
          </a:p>
          <a:p>
            <a:r>
              <a:rPr lang="en-US" dirty="0"/>
              <a:t>Events and potential threats are learned from to improve systems and processes so future problems and harm can be prevented.</a:t>
            </a:r>
          </a:p>
          <a:p>
            <a:endParaRPr lang="en-US" dirty="0"/>
          </a:p>
        </p:txBody>
      </p:sp>
    </p:spTree>
    <p:extLst>
      <p:ext uri="{BB962C8B-B14F-4D97-AF65-F5344CB8AC3E}">
        <p14:creationId xmlns:p14="http://schemas.microsoft.com/office/powerpoint/2010/main" val="3004861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Roadmap to HRO</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7" name="Content Placeholder 6">
            <a:extLst>
              <a:ext uri="{FF2B5EF4-FFF2-40B4-BE49-F238E27FC236}">
                <a16:creationId xmlns:a16="http://schemas.microsoft.com/office/drawing/2014/main" id="{849B7E55-6A06-7E88-5C26-04B483FB1B77}"/>
              </a:ext>
            </a:extLst>
          </p:cNvPr>
          <p:cNvSpPr>
            <a:spLocks noGrp="1"/>
          </p:cNvSpPr>
          <p:nvPr>
            <p:ph idx="1"/>
          </p:nvPr>
        </p:nvSpPr>
        <p:spPr>
          <a:xfrm>
            <a:off x="685800" y="1428750"/>
            <a:ext cx="7772400" cy="3916363"/>
          </a:xfrm>
        </p:spPr>
        <p:txBody>
          <a:bodyPr>
            <a:normAutofit/>
          </a:bodyPr>
          <a:lstStyle/>
          <a:p>
            <a:pPr marL="0" indent="0">
              <a:buNone/>
            </a:pPr>
            <a:r>
              <a:rPr lang="en-US" dirty="0"/>
              <a:t>Requirements to achieve high reliability:</a:t>
            </a:r>
          </a:p>
          <a:p>
            <a:pPr marL="514350" indent="-514350">
              <a:buAutoNum type="arabicPeriod"/>
            </a:pPr>
            <a:r>
              <a:rPr lang="en-US" dirty="0"/>
              <a:t>Leadership commitment</a:t>
            </a:r>
          </a:p>
          <a:p>
            <a:pPr marL="514350" indent="-514350">
              <a:buAutoNum type="arabicPeriod"/>
            </a:pPr>
            <a:r>
              <a:rPr lang="en-US" dirty="0"/>
              <a:t>Development of a culture of safety</a:t>
            </a:r>
          </a:p>
          <a:p>
            <a:pPr marL="514350" indent="-514350">
              <a:buAutoNum type="arabicPeriod"/>
            </a:pPr>
            <a:r>
              <a:rPr lang="en-US" dirty="0"/>
              <a:t>Robust and ongoing improvement</a:t>
            </a:r>
          </a:p>
        </p:txBody>
      </p:sp>
    </p:spTree>
    <p:extLst>
      <p:ext uri="{BB962C8B-B14F-4D97-AF65-F5344CB8AC3E}">
        <p14:creationId xmlns:p14="http://schemas.microsoft.com/office/powerpoint/2010/main" val="171510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3" y="0"/>
            <a:ext cx="8229600" cy="1143000"/>
          </a:xfrm>
        </p:spPr>
        <p:txBody>
          <a:bodyPr>
            <a:normAutofit/>
          </a:bodyPr>
          <a:lstStyle/>
          <a:p>
            <a:r>
              <a:rPr lang="en-US" b="1" dirty="0"/>
              <a:t>AHRQ PSO </a:t>
            </a:r>
            <a:r>
              <a:rPr lang="en-US" b="1" cap="none" dirty="0"/>
              <a:t>Program</a:t>
            </a:r>
          </a:p>
        </p:txBody>
      </p:sp>
      <p:sp>
        <p:nvSpPr>
          <p:cNvPr id="3" name="Content Placeholder 2"/>
          <p:cNvSpPr>
            <a:spLocks noGrp="1"/>
          </p:cNvSpPr>
          <p:nvPr>
            <p:ph idx="1"/>
          </p:nvPr>
        </p:nvSpPr>
        <p:spPr/>
        <p:txBody>
          <a:bodyPr/>
          <a:lstStyle/>
          <a:p>
            <a:pPr marL="0" indent="0">
              <a:buNone/>
            </a:pPr>
            <a:r>
              <a:rPr lang="en-US" dirty="0"/>
              <a:t> </a:t>
            </a:r>
          </a:p>
        </p:txBody>
      </p:sp>
      <p:sp>
        <p:nvSpPr>
          <p:cNvPr id="4" name="Slide Number Placeholder 3"/>
          <p:cNvSpPr>
            <a:spLocks noGrp="1"/>
          </p:cNvSpPr>
          <p:nvPr>
            <p:ph type="sldNum" sz="quarter" idx="4294967295"/>
          </p:nvPr>
        </p:nvSpPr>
        <p:spPr/>
        <p:txBody>
          <a:bodyPr/>
          <a:lstStyle/>
          <a:p>
            <a:fld id="{4FAB73BC-B049-4115-A692-8D63A059BFB8}" type="slidenum">
              <a:rPr lang="en-US" smtClean="0"/>
              <a:t>5</a:t>
            </a:fld>
            <a:endParaRPr lang="en-US" dirty="0"/>
          </a:p>
        </p:txBody>
      </p:sp>
      <p:pic>
        <p:nvPicPr>
          <p:cNvPr id="5" name="Picture 4"/>
          <p:cNvPicPr>
            <a:picLocks noChangeAspect="1"/>
          </p:cNvPicPr>
          <p:nvPr/>
        </p:nvPicPr>
        <p:blipFill>
          <a:blip r:embed="rId3"/>
          <a:stretch>
            <a:fillRect/>
          </a:stretch>
        </p:blipFill>
        <p:spPr>
          <a:xfrm>
            <a:off x="3654808" y="1239169"/>
            <a:ext cx="5168694" cy="3499427"/>
          </a:xfrm>
          <a:prstGeom prst="rect">
            <a:avLst/>
          </a:prstGeom>
        </p:spPr>
      </p:pic>
      <p:sp>
        <p:nvSpPr>
          <p:cNvPr id="6" name="TextBox 5"/>
          <p:cNvSpPr txBox="1"/>
          <p:nvPr/>
        </p:nvSpPr>
        <p:spPr>
          <a:xfrm>
            <a:off x="317706" y="4631783"/>
            <a:ext cx="2543008" cy="400110"/>
          </a:xfrm>
          <a:prstGeom prst="rect">
            <a:avLst/>
          </a:prstGeom>
          <a:noFill/>
        </p:spPr>
        <p:txBody>
          <a:bodyPr wrap="square" rtlCol="0">
            <a:spAutoFit/>
          </a:bodyPr>
          <a:lstStyle/>
          <a:p>
            <a:r>
              <a:rPr lang="en-US" sz="2000" b="1" dirty="0">
                <a:hlinkClick r:id="rId4"/>
              </a:rPr>
              <a:t>https://pso.ahrq.gov/</a:t>
            </a:r>
            <a:r>
              <a:rPr lang="en-US" sz="2000" b="1" dirty="0"/>
              <a:t> </a:t>
            </a:r>
          </a:p>
        </p:txBody>
      </p:sp>
      <p:pic>
        <p:nvPicPr>
          <p:cNvPr id="7" name="Picture 6"/>
          <p:cNvPicPr>
            <a:picLocks noChangeAspect="1"/>
          </p:cNvPicPr>
          <p:nvPr/>
        </p:nvPicPr>
        <p:blipFill>
          <a:blip r:embed="rId5"/>
          <a:stretch>
            <a:fillRect/>
          </a:stretch>
        </p:blipFill>
        <p:spPr>
          <a:xfrm>
            <a:off x="457200" y="1239169"/>
            <a:ext cx="2787501" cy="3162427"/>
          </a:xfrm>
          <a:prstGeom prst="rect">
            <a:avLst/>
          </a:prstGeom>
        </p:spPr>
      </p:pic>
    </p:spTree>
    <p:extLst>
      <p:ext uri="{BB962C8B-B14F-4D97-AF65-F5344CB8AC3E}">
        <p14:creationId xmlns:p14="http://schemas.microsoft.com/office/powerpoint/2010/main" val="3491115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Human Factors and Systems Thinking</a:t>
            </a:r>
            <a:endParaRPr lang="en-US" sz="4000"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4093428"/>
          </a:xfrm>
          <a:prstGeom prst="rect">
            <a:avLst/>
          </a:prstGeom>
          <a:noFill/>
        </p:spPr>
        <p:txBody>
          <a:bodyPr wrap="square" rtlCol="0">
            <a:spAutoFit/>
          </a:bodyPr>
          <a:lstStyle/>
          <a:p>
            <a:r>
              <a:rPr lang="en-US" sz="2400" b="1" dirty="0">
                <a:solidFill>
                  <a:schemeClr val="accent1"/>
                </a:solidFill>
                <a:latin typeface="Arial" charset="0"/>
                <a:ea typeface="Arial" charset="0"/>
                <a:cs typeface="Arial" charset="0"/>
              </a:rPr>
              <a:t>The proposition is this:  </a:t>
            </a:r>
            <a:r>
              <a:rPr lang="en-US" sz="2400" dirty="0">
                <a:latin typeface="Arial" charset="0"/>
                <a:ea typeface="Arial" charset="0"/>
                <a:cs typeface="Arial" charset="0"/>
              </a:rPr>
              <a:t>framed by the right systems of learning, the right systems of justice, we can design systems, and </a:t>
            </a:r>
            <a:r>
              <a:rPr lang="en-US" sz="2400" u="sng" dirty="0">
                <a:latin typeface="Arial" charset="0"/>
                <a:ea typeface="Arial" charset="0"/>
                <a:cs typeface="Arial" charset="0"/>
              </a:rPr>
              <a:t>help humans make choices in those systems</a:t>
            </a:r>
            <a:r>
              <a:rPr lang="en-US" sz="2400" dirty="0">
                <a:latin typeface="Arial" charset="0"/>
                <a:ea typeface="Arial" charset="0"/>
                <a:cs typeface="Arial" charset="0"/>
              </a:rPr>
              <a:t>, to produce better outcomes at the individual, local, and societal level.</a:t>
            </a:r>
            <a:br>
              <a:rPr lang="en-US" sz="2400" dirty="0">
                <a:latin typeface="Arial" charset="0"/>
                <a:ea typeface="Arial" charset="0"/>
                <a:cs typeface="Arial" charset="0"/>
              </a:rPr>
            </a:br>
            <a:endParaRPr lang="en-US" sz="2400" dirty="0">
              <a:latin typeface="Arial" charset="0"/>
              <a:ea typeface="Arial" charset="0"/>
              <a:cs typeface="Arial" charset="0"/>
            </a:endParaRPr>
          </a:p>
          <a:p>
            <a:pPr algn="r"/>
            <a:r>
              <a:rPr lang="en-US" sz="2000" dirty="0">
                <a:latin typeface="Arial" charset="0"/>
                <a:ea typeface="Arial" charset="0"/>
                <a:cs typeface="Arial" charset="0"/>
              </a:rPr>
              <a:t>  David Marx, Founder of</a:t>
            </a:r>
            <a:br>
              <a:rPr lang="en-US" sz="2000" dirty="0">
                <a:latin typeface="Arial" charset="0"/>
                <a:ea typeface="Arial" charset="0"/>
                <a:cs typeface="Arial" charset="0"/>
              </a:rPr>
            </a:br>
            <a:r>
              <a:rPr lang="en-US" sz="2000" dirty="0">
                <a:latin typeface="Arial" charset="0"/>
                <a:ea typeface="Arial" charset="0"/>
                <a:cs typeface="Arial" charset="0"/>
              </a:rPr>
              <a:t>Outcome Engenuity</a:t>
            </a: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Tree>
    <p:extLst>
      <p:ext uri="{BB962C8B-B14F-4D97-AF65-F5344CB8AC3E}">
        <p14:creationId xmlns:p14="http://schemas.microsoft.com/office/powerpoint/2010/main" val="2557933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To Err is Human</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4" name="Rectangle 3">
            <a:extLst>
              <a:ext uri="{FF2B5EF4-FFF2-40B4-BE49-F238E27FC236}">
                <a16:creationId xmlns:a16="http://schemas.microsoft.com/office/drawing/2014/main" id="{F111E0F4-D34A-13D5-BD8D-3C72171F09E2}"/>
              </a:ext>
            </a:extLst>
          </p:cNvPr>
          <p:cNvSpPr txBox="1">
            <a:spLocks noChangeArrowheads="1"/>
          </p:cNvSpPr>
          <p:nvPr/>
        </p:nvSpPr>
        <p:spPr>
          <a:xfrm>
            <a:off x="533307" y="1303602"/>
            <a:ext cx="78486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200" dirty="0">
              <a:latin typeface="+mj-lt"/>
              <a:cs typeface="Arial" charset="0"/>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57200" y="13093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pic>
        <p:nvPicPr>
          <p:cNvPr id="7" name="Picture 6">
            <a:extLst>
              <a:ext uri="{FF2B5EF4-FFF2-40B4-BE49-F238E27FC236}">
                <a16:creationId xmlns:a16="http://schemas.microsoft.com/office/drawing/2014/main" id="{BB1F060A-241A-D2FE-8CAB-17BF75A2F354}"/>
              </a:ext>
            </a:extLst>
          </p:cNvPr>
          <p:cNvPicPr>
            <a:picLocks noChangeAspect="1"/>
          </p:cNvPicPr>
          <p:nvPr/>
        </p:nvPicPr>
        <p:blipFill rotWithShape="1">
          <a:blip r:embed="rId3">
            <a:extLst>
              <a:ext uri="{28A0092B-C50C-407E-A947-70E740481C1C}">
                <a14:useLocalDpi xmlns:a14="http://schemas.microsoft.com/office/drawing/2010/main" val="0"/>
              </a:ext>
            </a:extLst>
          </a:blip>
          <a:srcRect l="4256" t="3335" r="13955" b="7023"/>
          <a:stretch/>
        </p:blipFill>
        <p:spPr>
          <a:xfrm>
            <a:off x="762093" y="1447800"/>
            <a:ext cx="3228109" cy="3679561"/>
          </a:xfrm>
          <a:prstGeom prst="rect">
            <a:avLst/>
          </a:prstGeom>
        </p:spPr>
      </p:pic>
      <p:pic>
        <p:nvPicPr>
          <p:cNvPr id="10" name="Picture 9">
            <a:extLst>
              <a:ext uri="{FF2B5EF4-FFF2-40B4-BE49-F238E27FC236}">
                <a16:creationId xmlns:a16="http://schemas.microsoft.com/office/drawing/2014/main" id="{89D3662D-A60C-E32D-7BF5-9059168584E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2320" r="10728"/>
          <a:stretch/>
        </p:blipFill>
        <p:spPr>
          <a:xfrm>
            <a:off x="7109999" y="1367523"/>
            <a:ext cx="1787494" cy="2322894"/>
          </a:xfrm>
          <a:prstGeom prst="rect">
            <a:avLst/>
          </a:prstGeom>
        </p:spPr>
      </p:pic>
      <p:pic>
        <p:nvPicPr>
          <p:cNvPr id="12" name="Picture 11">
            <a:extLst>
              <a:ext uri="{FF2B5EF4-FFF2-40B4-BE49-F238E27FC236}">
                <a16:creationId xmlns:a16="http://schemas.microsoft.com/office/drawing/2014/main" id="{ED279E98-517C-EF8A-4552-F332BAE878F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105400" y="3039690"/>
            <a:ext cx="1912040" cy="1920007"/>
          </a:xfrm>
          <a:prstGeom prst="rect">
            <a:avLst/>
          </a:prstGeom>
        </p:spPr>
      </p:pic>
      <p:sp>
        <p:nvSpPr>
          <p:cNvPr id="13" name="TextBox 12">
            <a:extLst>
              <a:ext uri="{FF2B5EF4-FFF2-40B4-BE49-F238E27FC236}">
                <a16:creationId xmlns:a16="http://schemas.microsoft.com/office/drawing/2014/main" id="{A728A3AE-35E1-E56D-C211-5EB3F1151E6B}"/>
              </a:ext>
            </a:extLst>
          </p:cNvPr>
          <p:cNvSpPr txBox="1"/>
          <p:nvPr/>
        </p:nvSpPr>
        <p:spPr>
          <a:xfrm>
            <a:off x="855986" y="6499656"/>
            <a:ext cx="3183278" cy="230832"/>
          </a:xfrm>
          <a:prstGeom prst="rect">
            <a:avLst/>
          </a:prstGeom>
          <a:noFill/>
        </p:spPr>
        <p:txBody>
          <a:bodyPr wrap="square" rtlCol="0">
            <a:spAutoFit/>
          </a:bodyPr>
          <a:lstStyle/>
          <a:p>
            <a:r>
              <a:rPr lang="en-US" sz="900" dirty="0">
                <a:hlinkClick r:id="rId7" tooltip="https://en.wikipedia.org/wiki/Baking_powder"/>
              </a:rPr>
              <a:t>This Photo</a:t>
            </a:r>
            <a:r>
              <a:rPr lang="en-US" sz="900" dirty="0"/>
              <a:t> by Unknown Author is licensed under </a:t>
            </a:r>
            <a:r>
              <a:rPr lang="en-US" sz="900" dirty="0">
                <a:hlinkClick r:id="rId8" tooltip="https://creativecommons.org/licenses/by-sa/3.0/"/>
              </a:rPr>
              <a:t>CC BY-SA</a:t>
            </a:r>
            <a:endParaRPr lang="en-US" sz="900" dirty="0"/>
          </a:p>
        </p:txBody>
      </p:sp>
    </p:spTree>
    <p:extLst>
      <p:ext uri="{BB962C8B-B14F-4D97-AF65-F5344CB8AC3E}">
        <p14:creationId xmlns:p14="http://schemas.microsoft.com/office/powerpoint/2010/main" val="205807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To Drift is Human</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pic>
        <p:nvPicPr>
          <p:cNvPr id="19" name="Picture 18" descr="A speed limit sign with black text&#10;&#10;Description automatically generated">
            <a:extLst>
              <a:ext uri="{FF2B5EF4-FFF2-40B4-BE49-F238E27FC236}">
                <a16:creationId xmlns:a16="http://schemas.microsoft.com/office/drawing/2014/main" id="{8393917B-8E8E-0822-32E5-C7E5BBCCE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83" y="1462585"/>
            <a:ext cx="2280160" cy="2933115"/>
          </a:xfrm>
          <a:prstGeom prst="rect">
            <a:avLst/>
          </a:prstGeom>
        </p:spPr>
      </p:pic>
      <p:pic>
        <p:nvPicPr>
          <p:cNvPr id="21" name="Picture 20" descr="A hand with a white wristband&#10;&#10;Description automatically generated">
            <a:extLst>
              <a:ext uri="{FF2B5EF4-FFF2-40B4-BE49-F238E27FC236}">
                <a16:creationId xmlns:a16="http://schemas.microsoft.com/office/drawing/2014/main" id="{93384361-AD2D-4254-3E16-2539C6A06C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682" y="1397148"/>
            <a:ext cx="2280161" cy="1282591"/>
          </a:xfrm>
          <a:prstGeom prst="rect">
            <a:avLst/>
          </a:prstGeom>
          <a:ln w="19050">
            <a:solidFill>
              <a:schemeClr val="tx2"/>
            </a:solidFill>
          </a:ln>
        </p:spPr>
      </p:pic>
      <p:pic>
        <p:nvPicPr>
          <p:cNvPr id="27" name="Picture 26" descr="A hand holding a bag of blood&#10;&#10;Description automatically generated">
            <a:extLst>
              <a:ext uri="{FF2B5EF4-FFF2-40B4-BE49-F238E27FC236}">
                <a16:creationId xmlns:a16="http://schemas.microsoft.com/office/drawing/2014/main" id="{85CFA485-8178-BD3C-70B6-F7EB9A5FC6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8124" y="2875201"/>
            <a:ext cx="1591502" cy="1160828"/>
          </a:xfrm>
          <a:prstGeom prst="rect">
            <a:avLst/>
          </a:prstGeom>
          <a:ln w="15875">
            <a:solidFill>
              <a:schemeClr val="tx1"/>
            </a:solidFill>
          </a:ln>
        </p:spPr>
      </p:pic>
      <p:pic>
        <p:nvPicPr>
          <p:cNvPr id="33" name="Picture 32" descr="A person in blue scrubs holding a clipboard&#10;&#10;Description automatically generated">
            <a:extLst>
              <a:ext uri="{FF2B5EF4-FFF2-40B4-BE49-F238E27FC236}">
                <a16:creationId xmlns:a16="http://schemas.microsoft.com/office/drawing/2014/main" id="{D20B4800-252F-DFB2-DBF6-32E9F1B08B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8928" y="4174516"/>
            <a:ext cx="2038686" cy="1238697"/>
          </a:xfrm>
          <a:prstGeom prst="rect">
            <a:avLst/>
          </a:prstGeom>
          <a:ln w="15875">
            <a:solidFill>
              <a:schemeClr val="tx1"/>
            </a:solidFill>
          </a:ln>
        </p:spPr>
      </p:pic>
      <p:pic>
        <p:nvPicPr>
          <p:cNvPr id="35" name="Picture 34" descr="A person holding a blood bag&#10;&#10;Description automatically generated">
            <a:extLst>
              <a:ext uri="{FF2B5EF4-FFF2-40B4-BE49-F238E27FC236}">
                <a16:creationId xmlns:a16="http://schemas.microsoft.com/office/drawing/2014/main" id="{B30DE21B-33F6-C441-D93F-D48CC0C99A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7993" y="2848214"/>
            <a:ext cx="1741243" cy="1160828"/>
          </a:xfrm>
          <a:prstGeom prst="rect">
            <a:avLst/>
          </a:prstGeom>
          <a:ln w="15875">
            <a:solidFill>
              <a:schemeClr val="tx1"/>
            </a:solidFill>
          </a:ln>
        </p:spPr>
      </p:pic>
      <p:pic>
        <p:nvPicPr>
          <p:cNvPr id="37" name="Picture 36">
            <a:extLst>
              <a:ext uri="{FF2B5EF4-FFF2-40B4-BE49-F238E27FC236}">
                <a16:creationId xmlns:a16="http://schemas.microsoft.com/office/drawing/2014/main" id="{8C320941-61E0-8059-E545-80129F805DD9}"/>
              </a:ext>
            </a:extLst>
          </p:cNvPr>
          <p:cNvPicPr>
            <a:picLocks noChangeAspect="1"/>
          </p:cNvPicPr>
          <p:nvPr/>
        </p:nvPicPr>
        <p:blipFill>
          <a:blip r:embed="rId8"/>
          <a:stretch>
            <a:fillRect/>
          </a:stretch>
        </p:blipFill>
        <p:spPr>
          <a:xfrm>
            <a:off x="4382133" y="4169328"/>
            <a:ext cx="2069575" cy="1225533"/>
          </a:xfrm>
          <a:prstGeom prst="rect">
            <a:avLst/>
          </a:prstGeom>
          <a:ln w="15875">
            <a:solidFill>
              <a:schemeClr val="tx1"/>
            </a:solidFill>
          </a:ln>
        </p:spPr>
      </p:pic>
    </p:spTree>
    <p:extLst>
      <p:ext uri="{BB962C8B-B14F-4D97-AF65-F5344CB8AC3E}">
        <p14:creationId xmlns:p14="http://schemas.microsoft.com/office/powerpoint/2010/main" val="2493672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799" t="809" r="31136" b="809"/>
          <a:stretch/>
        </p:blipFill>
        <p:spPr>
          <a:xfrm>
            <a:off x="7821467" y="2821259"/>
            <a:ext cx="1097280" cy="2116501"/>
          </a:xfrm>
          <a:prstGeom prst="rect">
            <a:avLst/>
          </a:prstGeom>
        </p:spPr>
      </p:pic>
      <p:sp>
        <p:nvSpPr>
          <p:cNvPr id="2" name="Title 1"/>
          <p:cNvSpPr>
            <a:spLocks noGrp="1"/>
          </p:cNvSpPr>
          <p:nvPr>
            <p:ph type="title"/>
          </p:nvPr>
        </p:nvSpPr>
        <p:spPr>
          <a:xfrm>
            <a:off x="455374" y="418429"/>
            <a:ext cx="8229600" cy="1143000"/>
          </a:xfrm>
        </p:spPr>
        <p:txBody>
          <a:bodyPr anchor="t" anchorCtr="0">
            <a:noAutofit/>
          </a:bodyPr>
          <a:lstStyle/>
          <a:p>
            <a:r>
              <a:rPr lang="en-US" sz="4400" dirty="0">
                <a:solidFill>
                  <a:schemeClr val="tx1">
                    <a:lumMod val="75000"/>
                    <a:lumOff val="25000"/>
                  </a:schemeClr>
                </a:solidFill>
              </a:rPr>
              <a:t>The P.I.D.A. Model</a:t>
            </a:r>
            <a:br>
              <a:rPr lang="en-US" dirty="0">
                <a:solidFill>
                  <a:schemeClr val="accent1"/>
                </a:solidFill>
              </a:rPr>
            </a:br>
            <a:endParaRPr lang="en-US" dirty="0">
              <a:solidFill>
                <a:schemeClr val="accent1"/>
              </a:solidFill>
            </a:endParaRPr>
          </a:p>
        </p:txBody>
      </p:sp>
      <p:sp>
        <p:nvSpPr>
          <p:cNvPr id="4" name="Content Placeholder 3"/>
          <p:cNvSpPr>
            <a:spLocks noGrp="1"/>
          </p:cNvSpPr>
          <p:nvPr>
            <p:ph idx="1"/>
          </p:nvPr>
        </p:nvSpPr>
        <p:spPr>
          <a:xfrm>
            <a:off x="589346" y="1196920"/>
            <a:ext cx="8229600" cy="4525963"/>
          </a:xfrm>
        </p:spPr>
        <p:txBody>
          <a:bodyPr/>
          <a:lstStyle/>
          <a:p>
            <a:pPr marL="0" indent="0">
              <a:buNone/>
            </a:pPr>
            <a:r>
              <a:rPr lang="en-US" dirty="0"/>
              <a:t> </a:t>
            </a:r>
          </a:p>
        </p:txBody>
      </p:sp>
      <p:sp>
        <p:nvSpPr>
          <p:cNvPr id="9" name="TextBox 8"/>
          <p:cNvSpPr txBox="1"/>
          <p:nvPr/>
        </p:nvSpPr>
        <p:spPr>
          <a:xfrm>
            <a:off x="7924800" y="5714891"/>
            <a:ext cx="988624" cy="461665"/>
          </a:xfrm>
          <a:prstGeom prst="rect">
            <a:avLst/>
          </a:prstGeom>
          <a:noFill/>
        </p:spPr>
        <p:txBody>
          <a:bodyPr wrap="square" rtlCol="0">
            <a:spAutoFit/>
          </a:bodyPr>
          <a:lstStyle/>
          <a:p>
            <a:r>
              <a:rPr lang="en-US" sz="2400" b="1" dirty="0">
                <a:solidFill>
                  <a:srgbClr val="1F5864"/>
                </a:solidFill>
                <a:latin typeface="Raleway" charset="0"/>
                <a:ea typeface="Raleway" charset="0"/>
                <a:cs typeface="Raleway" charset="0"/>
              </a:rPr>
              <a:t>A</a:t>
            </a:r>
            <a:r>
              <a:rPr lang="en-US" dirty="0">
                <a:solidFill>
                  <a:srgbClr val="1F5864"/>
                </a:solidFill>
                <a:latin typeface="Raleway" charset="0"/>
                <a:ea typeface="Raleway" charset="0"/>
                <a:cs typeface="Raleway" charset="0"/>
              </a:rPr>
              <a:t>ction</a:t>
            </a:r>
          </a:p>
        </p:txBody>
      </p:sp>
      <p:sp>
        <p:nvSpPr>
          <p:cNvPr id="11" name="TextBox 10"/>
          <p:cNvSpPr txBox="1"/>
          <p:nvPr/>
        </p:nvSpPr>
        <p:spPr>
          <a:xfrm>
            <a:off x="4960620" y="5714891"/>
            <a:ext cx="1946367" cy="461665"/>
          </a:xfrm>
          <a:prstGeom prst="rect">
            <a:avLst/>
          </a:prstGeom>
          <a:noFill/>
        </p:spPr>
        <p:txBody>
          <a:bodyPr wrap="none" rtlCol="0">
            <a:spAutoFit/>
          </a:bodyPr>
          <a:lstStyle/>
          <a:p>
            <a:r>
              <a:rPr lang="en-US" sz="2400" b="1" dirty="0">
                <a:solidFill>
                  <a:srgbClr val="1F5864"/>
                </a:solidFill>
                <a:latin typeface="Arial" charset="0"/>
                <a:ea typeface="Arial" charset="0"/>
                <a:cs typeface="Arial" charset="0"/>
              </a:rPr>
              <a:t>D</a:t>
            </a:r>
            <a:r>
              <a:rPr lang="en-US" dirty="0">
                <a:solidFill>
                  <a:srgbClr val="1F5864"/>
                </a:solidFill>
                <a:latin typeface="Arial" charset="0"/>
                <a:ea typeface="Arial" charset="0"/>
                <a:cs typeface="Arial" charset="0"/>
              </a:rPr>
              <a:t>ecision-Making</a:t>
            </a:r>
          </a:p>
        </p:txBody>
      </p:sp>
      <p:sp>
        <p:nvSpPr>
          <p:cNvPr id="12" name="TextBox 11"/>
          <p:cNvSpPr txBox="1"/>
          <p:nvPr/>
        </p:nvSpPr>
        <p:spPr>
          <a:xfrm>
            <a:off x="2133600" y="5714891"/>
            <a:ext cx="1564852" cy="461665"/>
          </a:xfrm>
          <a:prstGeom prst="rect">
            <a:avLst/>
          </a:prstGeom>
          <a:noFill/>
        </p:spPr>
        <p:txBody>
          <a:bodyPr wrap="none" rtlCol="0">
            <a:spAutoFit/>
          </a:bodyPr>
          <a:lstStyle/>
          <a:p>
            <a:r>
              <a:rPr lang="en-US" sz="2400" b="1" dirty="0">
                <a:solidFill>
                  <a:srgbClr val="1F5864"/>
                </a:solidFill>
                <a:latin typeface="Arial" charset="0"/>
                <a:ea typeface="Arial" charset="0"/>
                <a:cs typeface="Arial" charset="0"/>
              </a:rPr>
              <a:t>I</a:t>
            </a:r>
            <a:r>
              <a:rPr lang="en-US" dirty="0">
                <a:solidFill>
                  <a:srgbClr val="1F5864"/>
                </a:solidFill>
                <a:latin typeface="Arial" charset="0"/>
                <a:ea typeface="Arial" charset="0"/>
                <a:cs typeface="Arial" charset="0"/>
              </a:rPr>
              <a:t>nterpretation</a:t>
            </a:r>
          </a:p>
        </p:txBody>
      </p:sp>
      <p:sp>
        <p:nvSpPr>
          <p:cNvPr id="13" name="TextBox 12"/>
          <p:cNvSpPr txBox="1"/>
          <p:nvPr/>
        </p:nvSpPr>
        <p:spPr>
          <a:xfrm>
            <a:off x="160020" y="5714891"/>
            <a:ext cx="1396536" cy="461665"/>
          </a:xfrm>
          <a:prstGeom prst="rect">
            <a:avLst/>
          </a:prstGeom>
          <a:noFill/>
        </p:spPr>
        <p:txBody>
          <a:bodyPr wrap="none" rtlCol="0">
            <a:spAutoFit/>
          </a:bodyPr>
          <a:lstStyle/>
          <a:p>
            <a:r>
              <a:rPr lang="en-US" sz="2400" b="1" dirty="0">
                <a:solidFill>
                  <a:srgbClr val="1F5864"/>
                </a:solidFill>
                <a:latin typeface="Raleway" charset="0"/>
                <a:ea typeface="Raleway" charset="0"/>
                <a:cs typeface="Raleway" charset="0"/>
              </a:rPr>
              <a:t>P</a:t>
            </a:r>
            <a:r>
              <a:rPr lang="en-US" dirty="0">
                <a:solidFill>
                  <a:srgbClr val="1F5864"/>
                </a:solidFill>
                <a:latin typeface="Raleway" charset="0"/>
                <a:ea typeface="Raleway" charset="0"/>
                <a:cs typeface="Raleway" charset="0"/>
              </a:rPr>
              <a:t>erception</a:t>
            </a:r>
          </a:p>
        </p:txBody>
      </p:sp>
      <p:sp>
        <p:nvSpPr>
          <p:cNvPr id="14" name="TextBox 13"/>
          <p:cNvSpPr txBox="1"/>
          <p:nvPr/>
        </p:nvSpPr>
        <p:spPr>
          <a:xfrm>
            <a:off x="1981200" y="2262015"/>
            <a:ext cx="1840228" cy="1138773"/>
          </a:xfrm>
          <a:prstGeom prst="rect">
            <a:avLst/>
          </a:prstGeom>
          <a:solidFill>
            <a:schemeClr val="bg2">
              <a:lumMod val="75000"/>
            </a:schemeClr>
          </a:solidFill>
          <a:ln>
            <a:noFill/>
          </a:ln>
          <a:effectLst/>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algn="ctr"/>
            <a:r>
              <a:rPr lang="en-US" dirty="0">
                <a:solidFill>
                  <a:schemeClr val="bg1"/>
                </a:solidFill>
                <a:latin typeface="Arial" charset="0"/>
                <a:ea typeface="Arial" charset="0"/>
                <a:cs typeface="Arial" charset="0"/>
              </a:rPr>
              <a:t>Standard interpretation</a:t>
            </a:r>
          </a:p>
          <a:p>
            <a:pPr algn="ctr"/>
            <a:r>
              <a:rPr lang="en-US" sz="1600" dirty="0">
                <a:solidFill>
                  <a:schemeClr val="bg1"/>
                </a:solidFill>
                <a:latin typeface="Arial" charset="0"/>
                <a:ea typeface="Arial" charset="0"/>
                <a:cs typeface="Arial" charset="0"/>
              </a:rPr>
              <a:t>(heuristics, mission focused)</a:t>
            </a:r>
          </a:p>
        </p:txBody>
      </p:sp>
      <p:sp>
        <p:nvSpPr>
          <p:cNvPr id="16" name="TextBox 15"/>
          <p:cNvSpPr txBox="1"/>
          <p:nvPr/>
        </p:nvSpPr>
        <p:spPr>
          <a:xfrm>
            <a:off x="1981199" y="3838942"/>
            <a:ext cx="1840229" cy="1384995"/>
          </a:xfrm>
          <a:prstGeom prst="rect">
            <a:avLst/>
          </a:prstGeom>
          <a:solidFill>
            <a:schemeClr val="accent1"/>
          </a:solid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The </a:t>
            </a:r>
          </a:p>
          <a:p>
            <a:pPr algn="ctr"/>
            <a:r>
              <a:rPr lang="en-US" dirty="0">
                <a:solidFill>
                  <a:schemeClr val="bg1"/>
                </a:solidFill>
                <a:latin typeface="Arial" charset="0"/>
                <a:ea typeface="Arial" charset="0"/>
                <a:cs typeface="Arial" charset="0"/>
              </a:rPr>
              <a:t>“Risk Monitor”</a:t>
            </a:r>
          </a:p>
          <a:p>
            <a:pPr algn="ctr"/>
            <a:r>
              <a:rPr lang="en-US" sz="1600" dirty="0">
                <a:solidFill>
                  <a:schemeClr val="bg1"/>
                </a:solidFill>
                <a:latin typeface="Arial" charset="0"/>
                <a:ea typeface="Arial" charset="0"/>
                <a:cs typeface="Arial" charset="0"/>
              </a:rPr>
              <a:t>(background process, harm focused)</a:t>
            </a:r>
          </a:p>
        </p:txBody>
      </p:sp>
      <p:sp>
        <p:nvSpPr>
          <p:cNvPr id="17" name="TextBox 16"/>
          <p:cNvSpPr txBox="1"/>
          <p:nvPr/>
        </p:nvSpPr>
        <p:spPr>
          <a:xfrm>
            <a:off x="443818" y="2349232"/>
            <a:ext cx="966095"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Sight</a:t>
            </a:r>
          </a:p>
        </p:txBody>
      </p:sp>
      <p:sp>
        <p:nvSpPr>
          <p:cNvPr id="18" name="TextBox 17"/>
          <p:cNvSpPr txBox="1"/>
          <p:nvPr/>
        </p:nvSpPr>
        <p:spPr>
          <a:xfrm>
            <a:off x="443819" y="2937877"/>
            <a:ext cx="966095"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Raleway" charset="0"/>
                <a:ea typeface="Raleway" charset="0"/>
                <a:cs typeface="Raleway" charset="0"/>
              </a:rPr>
              <a:t>Sound</a:t>
            </a:r>
          </a:p>
        </p:txBody>
      </p:sp>
      <p:sp>
        <p:nvSpPr>
          <p:cNvPr id="19" name="TextBox 18"/>
          <p:cNvSpPr txBox="1"/>
          <p:nvPr/>
        </p:nvSpPr>
        <p:spPr>
          <a:xfrm>
            <a:off x="443820" y="3526522"/>
            <a:ext cx="936566"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Smell</a:t>
            </a:r>
          </a:p>
        </p:txBody>
      </p:sp>
      <p:sp>
        <p:nvSpPr>
          <p:cNvPr id="20" name="TextBox 19"/>
          <p:cNvSpPr txBox="1"/>
          <p:nvPr/>
        </p:nvSpPr>
        <p:spPr>
          <a:xfrm>
            <a:off x="443820" y="4115167"/>
            <a:ext cx="936566"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Taste</a:t>
            </a:r>
          </a:p>
        </p:txBody>
      </p:sp>
      <p:sp>
        <p:nvSpPr>
          <p:cNvPr id="21" name="TextBox 20"/>
          <p:cNvSpPr txBox="1"/>
          <p:nvPr/>
        </p:nvSpPr>
        <p:spPr>
          <a:xfrm>
            <a:off x="443820" y="4703812"/>
            <a:ext cx="936566" cy="369332"/>
          </a:xfrm>
          <a:prstGeom prst="rect">
            <a:avLst/>
          </a:prstGeom>
          <a:solidFill>
            <a:schemeClr val="bg2">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bg1"/>
                </a:solidFill>
                <a:latin typeface="Arial" charset="0"/>
                <a:ea typeface="Arial" charset="0"/>
                <a:cs typeface="Arial" charset="0"/>
              </a:rPr>
              <a:t>Touch</a:t>
            </a:r>
          </a:p>
        </p:txBody>
      </p:sp>
      <p:sp>
        <p:nvSpPr>
          <p:cNvPr id="31" name="Rectangle 30"/>
          <p:cNvSpPr/>
          <p:nvPr/>
        </p:nvSpPr>
        <p:spPr>
          <a:xfrm>
            <a:off x="4274819" y="2120320"/>
            <a:ext cx="3337560" cy="3115940"/>
          </a:xfrm>
          <a:prstGeom prst="rect">
            <a:avLst/>
          </a:prstGeom>
          <a:solidFill>
            <a:schemeClr val="accent1">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bg1"/>
              </a:solidFill>
              <a:latin typeface="Arial" charset="0"/>
              <a:ea typeface="Arial" charset="0"/>
              <a:cs typeface="Arial" charset="0"/>
            </a:endParaRPr>
          </a:p>
        </p:txBody>
      </p:sp>
      <p:sp>
        <p:nvSpPr>
          <p:cNvPr id="32" name="TextBox 31"/>
          <p:cNvSpPr txBox="1"/>
          <p:nvPr/>
        </p:nvSpPr>
        <p:spPr>
          <a:xfrm>
            <a:off x="4921316" y="2086342"/>
            <a:ext cx="1890261" cy="369332"/>
          </a:xfrm>
          <a:prstGeom prst="rect">
            <a:avLst/>
          </a:prstGeom>
          <a:noFill/>
          <a:ln>
            <a:noFill/>
          </a:ln>
        </p:spPr>
        <p:txBody>
          <a:bodyPr wrap="none" rtlCol="0">
            <a:spAutoFit/>
          </a:bodyPr>
          <a:lstStyle/>
          <a:p>
            <a:r>
              <a:rPr lang="en-US" dirty="0">
                <a:solidFill>
                  <a:schemeClr val="bg1"/>
                </a:solidFill>
                <a:latin typeface="Arial" charset="0"/>
                <a:ea typeface="Arial" charset="0"/>
                <a:cs typeface="Arial" charset="0"/>
              </a:rPr>
              <a:t>Decision-Making</a:t>
            </a:r>
          </a:p>
        </p:txBody>
      </p:sp>
      <p:sp>
        <p:nvSpPr>
          <p:cNvPr id="33" name="TextBox 32"/>
          <p:cNvSpPr txBox="1"/>
          <p:nvPr/>
        </p:nvSpPr>
        <p:spPr>
          <a:xfrm>
            <a:off x="5047290" y="4729350"/>
            <a:ext cx="1872629" cy="307777"/>
          </a:xfrm>
          <a:prstGeom prst="rect">
            <a:avLst/>
          </a:prstGeom>
          <a:noFill/>
          <a:ln>
            <a:noFill/>
          </a:ln>
        </p:spPr>
        <p:txBody>
          <a:bodyPr wrap="none" rtlCol="0">
            <a:spAutoFit/>
          </a:bodyPr>
          <a:lstStyle/>
          <a:p>
            <a:r>
              <a:rPr lang="en-US" sz="1400" dirty="0">
                <a:solidFill>
                  <a:schemeClr val="bg1"/>
                </a:solidFill>
                <a:latin typeface="Arial" charset="0"/>
                <a:ea typeface="Arial" charset="0"/>
                <a:cs typeface="Arial" charset="0"/>
              </a:rPr>
              <a:t>Level of Mental Effort</a:t>
            </a:r>
          </a:p>
        </p:txBody>
      </p:sp>
      <p:cxnSp>
        <p:nvCxnSpPr>
          <p:cNvPr id="34" name="Straight Connector 33"/>
          <p:cNvCxnSpPr/>
          <p:nvPr/>
        </p:nvCxnSpPr>
        <p:spPr>
          <a:xfrm>
            <a:off x="4400550" y="3003976"/>
            <a:ext cx="914400" cy="1765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6554410" y="3003976"/>
            <a:ext cx="914400" cy="1765935"/>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385364" y="2636232"/>
            <a:ext cx="1104790" cy="461665"/>
          </a:xfrm>
          <a:prstGeom prst="rect">
            <a:avLst/>
          </a:prstGeom>
          <a:noFill/>
        </p:spPr>
        <p:txBody>
          <a:bodyPr wrap="none" rtlCol="0">
            <a:spAutoFit/>
          </a:bodyPr>
          <a:lstStyle/>
          <a:p>
            <a:pPr algn="ctr"/>
            <a:r>
              <a:rPr lang="en-US" sz="1200" dirty="0">
                <a:solidFill>
                  <a:schemeClr val="bg1"/>
                </a:solidFill>
                <a:latin typeface="Arial" charset="0"/>
                <a:ea typeface="Arial" charset="0"/>
                <a:cs typeface="Arial" charset="0"/>
              </a:rPr>
              <a:t>Unconscious,</a:t>
            </a:r>
          </a:p>
          <a:p>
            <a:pPr algn="ctr"/>
            <a:r>
              <a:rPr lang="en-US" sz="1200" dirty="0">
                <a:solidFill>
                  <a:schemeClr val="bg1"/>
                </a:solidFill>
                <a:latin typeface="Arial" charset="0"/>
                <a:ea typeface="Arial" charset="0"/>
                <a:cs typeface="Arial" charset="0"/>
              </a:rPr>
              <a:t>Automatic</a:t>
            </a:r>
          </a:p>
        </p:txBody>
      </p:sp>
      <p:sp>
        <p:nvSpPr>
          <p:cNvPr id="37" name="TextBox 36"/>
          <p:cNvSpPr txBox="1"/>
          <p:nvPr/>
        </p:nvSpPr>
        <p:spPr>
          <a:xfrm>
            <a:off x="6482887" y="2636232"/>
            <a:ext cx="970971" cy="461665"/>
          </a:xfrm>
          <a:prstGeom prst="rect">
            <a:avLst/>
          </a:prstGeom>
          <a:noFill/>
        </p:spPr>
        <p:txBody>
          <a:bodyPr wrap="none" rtlCol="0">
            <a:spAutoFit/>
          </a:bodyPr>
          <a:lstStyle/>
          <a:p>
            <a:pPr algn="ctr"/>
            <a:r>
              <a:rPr lang="en-US" sz="1200" dirty="0">
                <a:solidFill>
                  <a:schemeClr val="bg1"/>
                </a:solidFill>
                <a:latin typeface="Arial" charset="0"/>
                <a:ea typeface="Arial" charset="0"/>
                <a:cs typeface="Arial" charset="0"/>
              </a:rPr>
              <a:t>Conscious,</a:t>
            </a:r>
          </a:p>
          <a:p>
            <a:pPr algn="ctr"/>
            <a:r>
              <a:rPr lang="en-US" sz="1200" dirty="0">
                <a:solidFill>
                  <a:schemeClr val="bg1"/>
                </a:solidFill>
                <a:latin typeface="Arial" charset="0"/>
                <a:ea typeface="Arial" charset="0"/>
                <a:cs typeface="Arial" charset="0"/>
              </a:rPr>
              <a:t>Thoughtful</a:t>
            </a:r>
          </a:p>
        </p:txBody>
      </p:sp>
      <p:cxnSp>
        <p:nvCxnSpPr>
          <p:cNvPr id="38" name="Straight Arrow Connector 37"/>
          <p:cNvCxnSpPr>
            <a:cxnSpLocks/>
          </p:cNvCxnSpPr>
          <p:nvPr/>
        </p:nvCxnSpPr>
        <p:spPr>
          <a:xfrm>
            <a:off x="5589270" y="2912271"/>
            <a:ext cx="78867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9" name="Arc 38"/>
          <p:cNvSpPr/>
          <p:nvPr/>
        </p:nvSpPr>
        <p:spPr>
          <a:xfrm rot="20010356">
            <a:off x="4822822" y="4465245"/>
            <a:ext cx="1612914" cy="911754"/>
          </a:xfrm>
          <a:prstGeom prst="arc">
            <a:avLst/>
          </a:prstGeom>
          <a:no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bg2">
                  <a:lumMod val="25000"/>
                </a:schemeClr>
              </a:solidFill>
              <a:latin typeface="Arial" charset="0"/>
              <a:ea typeface="Arial" charset="0"/>
              <a:cs typeface="Arial" charset="0"/>
            </a:endParaRPr>
          </a:p>
        </p:txBody>
      </p:sp>
      <p:sp>
        <p:nvSpPr>
          <p:cNvPr id="40" name="Arc 39"/>
          <p:cNvSpPr/>
          <p:nvPr/>
        </p:nvSpPr>
        <p:spPr>
          <a:xfrm rot="20010356">
            <a:off x="4265559" y="3738833"/>
            <a:ext cx="2569368" cy="1334604"/>
          </a:xfrm>
          <a:prstGeom prst="arc">
            <a:avLst/>
          </a:prstGeom>
          <a:no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bg2">
                  <a:lumMod val="25000"/>
                </a:schemeClr>
              </a:solidFill>
              <a:latin typeface="Arial" charset="0"/>
              <a:ea typeface="Arial" charset="0"/>
              <a:cs typeface="Arial" charset="0"/>
            </a:endParaRPr>
          </a:p>
        </p:txBody>
      </p:sp>
      <p:cxnSp>
        <p:nvCxnSpPr>
          <p:cNvPr id="41" name="Straight Arrow Connector 40"/>
          <p:cNvCxnSpPr>
            <a:stCxn id="17" idx="3"/>
          </p:cNvCxnSpPr>
          <p:nvPr/>
        </p:nvCxnSpPr>
        <p:spPr>
          <a:xfrm>
            <a:off x="1553350" y="5899557"/>
            <a:ext cx="580250" cy="0"/>
          </a:xfrm>
          <a:prstGeom prst="straightConnector1">
            <a:avLst/>
          </a:prstGeom>
          <a:ln w="22225">
            <a:solidFill>
              <a:srgbClr val="1F586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65630" y="1926322"/>
            <a:ext cx="0" cy="3509010"/>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57728" y="1906584"/>
            <a:ext cx="0" cy="3509010"/>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822590" y="1895054"/>
            <a:ext cx="0" cy="3509010"/>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778023" y="5912025"/>
            <a:ext cx="1143293" cy="0"/>
          </a:xfrm>
          <a:prstGeom prst="straightConnector1">
            <a:avLst/>
          </a:prstGeom>
          <a:ln w="22225">
            <a:solidFill>
              <a:srgbClr val="1F586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997698" y="5899557"/>
            <a:ext cx="824892" cy="0"/>
          </a:xfrm>
          <a:prstGeom prst="straightConnector1">
            <a:avLst/>
          </a:prstGeom>
          <a:ln w="22225">
            <a:solidFill>
              <a:srgbClr val="1F5864"/>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841394CC-0C4B-4705-9409-A29D091D9213}"/>
              </a:ext>
            </a:extLst>
          </p:cNvPr>
          <p:cNvSpPr txBox="1"/>
          <p:nvPr/>
        </p:nvSpPr>
        <p:spPr>
          <a:xfrm>
            <a:off x="4294029" y="4906333"/>
            <a:ext cx="627287" cy="307777"/>
          </a:xfrm>
          <a:prstGeom prst="rect">
            <a:avLst/>
          </a:prstGeom>
          <a:noFill/>
          <a:ln>
            <a:noFill/>
          </a:ln>
        </p:spPr>
        <p:txBody>
          <a:bodyPr wrap="square" rtlCol="0">
            <a:spAutoFit/>
          </a:bodyPr>
          <a:lstStyle/>
          <a:p>
            <a:r>
              <a:rPr lang="en-US" sz="1400" dirty="0">
                <a:solidFill>
                  <a:schemeClr val="bg1"/>
                </a:solidFill>
                <a:latin typeface="Arial" charset="0"/>
                <a:ea typeface="Arial" charset="0"/>
                <a:cs typeface="Arial" charset="0"/>
              </a:rPr>
              <a:t>Low</a:t>
            </a:r>
          </a:p>
        </p:txBody>
      </p:sp>
      <p:sp>
        <p:nvSpPr>
          <p:cNvPr id="48" name="TextBox 47">
            <a:extLst>
              <a:ext uri="{FF2B5EF4-FFF2-40B4-BE49-F238E27FC236}">
                <a16:creationId xmlns:a16="http://schemas.microsoft.com/office/drawing/2014/main" id="{263F4CB8-018C-49E3-98B1-E7E1E30DEB20}"/>
              </a:ext>
            </a:extLst>
          </p:cNvPr>
          <p:cNvSpPr txBox="1"/>
          <p:nvPr/>
        </p:nvSpPr>
        <p:spPr>
          <a:xfrm>
            <a:off x="6959002" y="4883239"/>
            <a:ext cx="627287" cy="307777"/>
          </a:xfrm>
          <a:prstGeom prst="rect">
            <a:avLst/>
          </a:prstGeom>
          <a:noFill/>
          <a:ln>
            <a:noFill/>
          </a:ln>
        </p:spPr>
        <p:txBody>
          <a:bodyPr wrap="square" rtlCol="0">
            <a:spAutoFit/>
          </a:bodyPr>
          <a:lstStyle/>
          <a:p>
            <a:r>
              <a:rPr lang="en-US" sz="1400" dirty="0">
                <a:solidFill>
                  <a:schemeClr val="bg1"/>
                </a:solidFill>
                <a:latin typeface="Arial" charset="0"/>
                <a:ea typeface="Arial" charset="0"/>
                <a:cs typeface="Arial" charset="0"/>
              </a:rPr>
              <a:t>High</a:t>
            </a:r>
          </a:p>
        </p:txBody>
      </p:sp>
    </p:spTree>
    <p:extLst>
      <p:ext uri="{BB962C8B-B14F-4D97-AF65-F5344CB8AC3E}">
        <p14:creationId xmlns:p14="http://schemas.microsoft.com/office/powerpoint/2010/main" val="12819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Three Core Human Behaviors</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pic>
        <p:nvPicPr>
          <p:cNvPr id="4" name="Picture 3">
            <a:extLst>
              <a:ext uri="{FF2B5EF4-FFF2-40B4-BE49-F238E27FC236}">
                <a16:creationId xmlns:a16="http://schemas.microsoft.com/office/drawing/2014/main" id="{E4022F39-1F29-73E4-2149-113F2E71A8DF}"/>
              </a:ext>
            </a:extLst>
          </p:cNvPr>
          <p:cNvPicPr>
            <a:picLocks noChangeAspect="1"/>
          </p:cNvPicPr>
          <p:nvPr/>
        </p:nvPicPr>
        <p:blipFill>
          <a:blip r:embed="rId3"/>
          <a:stretch>
            <a:fillRect/>
          </a:stretch>
        </p:blipFill>
        <p:spPr>
          <a:xfrm>
            <a:off x="466248" y="1356230"/>
            <a:ext cx="8127754" cy="4821858"/>
          </a:xfrm>
          <a:prstGeom prst="rect">
            <a:avLst/>
          </a:prstGeom>
        </p:spPr>
      </p:pic>
    </p:spTree>
    <p:extLst>
      <p:ext uri="{BB962C8B-B14F-4D97-AF65-F5344CB8AC3E}">
        <p14:creationId xmlns:p14="http://schemas.microsoft.com/office/powerpoint/2010/main" val="3985456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Human Performance Shaping Factors</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pic>
        <p:nvPicPr>
          <p:cNvPr id="10" name="Picture 9">
            <a:extLst>
              <a:ext uri="{FF2B5EF4-FFF2-40B4-BE49-F238E27FC236}">
                <a16:creationId xmlns:a16="http://schemas.microsoft.com/office/drawing/2014/main" id="{7E8E0F18-4A18-6262-D7AA-CC7F72FEE4BE}"/>
              </a:ext>
            </a:extLst>
          </p:cNvPr>
          <p:cNvPicPr>
            <a:picLocks noChangeAspect="1"/>
          </p:cNvPicPr>
          <p:nvPr/>
        </p:nvPicPr>
        <p:blipFill>
          <a:blip r:embed="rId3"/>
          <a:stretch>
            <a:fillRect/>
          </a:stretch>
        </p:blipFill>
        <p:spPr>
          <a:xfrm>
            <a:off x="304800" y="1442735"/>
            <a:ext cx="8463156" cy="3782748"/>
          </a:xfrm>
          <a:prstGeom prst="rect">
            <a:avLst/>
          </a:prstGeom>
        </p:spPr>
      </p:pic>
      <p:sp>
        <p:nvSpPr>
          <p:cNvPr id="12" name="TextBox 11">
            <a:extLst>
              <a:ext uri="{FF2B5EF4-FFF2-40B4-BE49-F238E27FC236}">
                <a16:creationId xmlns:a16="http://schemas.microsoft.com/office/drawing/2014/main" id="{2C612026-7B75-64EF-38B5-9EBCF3B1A33B}"/>
              </a:ext>
            </a:extLst>
          </p:cNvPr>
          <p:cNvSpPr txBox="1"/>
          <p:nvPr/>
        </p:nvSpPr>
        <p:spPr>
          <a:xfrm>
            <a:off x="5791200" y="5225484"/>
            <a:ext cx="2859762" cy="369332"/>
          </a:xfrm>
          <a:prstGeom prst="rect">
            <a:avLst/>
          </a:prstGeom>
          <a:noFill/>
        </p:spPr>
        <p:txBody>
          <a:bodyPr wrap="square" rtlCol="0">
            <a:spAutoFit/>
          </a:bodyPr>
          <a:lstStyle/>
          <a:p>
            <a:r>
              <a:rPr lang="en-US" dirty="0"/>
              <a:t>Outcome Engenuity, 2018</a:t>
            </a:r>
          </a:p>
        </p:txBody>
      </p:sp>
    </p:spTree>
    <p:extLst>
      <p:ext uri="{BB962C8B-B14F-4D97-AF65-F5344CB8AC3E}">
        <p14:creationId xmlns:p14="http://schemas.microsoft.com/office/powerpoint/2010/main" val="1094119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dirty="0"/>
              <a:t>Systems Thinking</a:t>
            </a:r>
            <a:endParaRPr lang="en-US" dirty="0">
              <a:latin typeface="+mj-lt"/>
            </a:endParaRP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a:t>What is a “System”?</a:t>
            </a:r>
          </a:p>
          <a:p>
            <a:pPr marL="0" indent="0">
              <a:buFont typeface="Arial" pitchFamily="34" charset="0"/>
              <a:buNone/>
            </a:pPr>
            <a:endParaRPr lang="en-US" sz="2400" dirty="0"/>
          </a:p>
          <a:p>
            <a:r>
              <a:rPr lang="en-US" sz="2900" dirty="0"/>
              <a:t>An organized, purposeful </a:t>
            </a:r>
            <a:r>
              <a:rPr lang="en-US" sz="2900" b="1" dirty="0"/>
              <a:t>structure</a:t>
            </a:r>
            <a:r>
              <a:rPr lang="en-US" sz="2900" dirty="0"/>
              <a:t> that consists of </a:t>
            </a:r>
            <a:r>
              <a:rPr lang="en-US" sz="2900" b="1" dirty="0"/>
              <a:t>interrelated and interdependent elements </a:t>
            </a:r>
            <a:r>
              <a:rPr lang="en-US" sz="2900" dirty="0"/>
              <a:t>(components, entities, factors, members, parts) that </a:t>
            </a:r>
            <a:r>
              <a:rPr lang="en-US" sz="2900" b="1" dirty="0"/>
              <a:t>continually influence one another </a:t>
            </a:r>
            <a:r>
              <a:rPr lang="en-US" sz="2900" dirty="0"/>
              <a:t>(directly or indirectly) to maintain their activity and the existence of the system, </a:t>
            </a:r>
            <a:r>
              <a:rPr lang="en-US" sz="2900" b="1" dirty="0"/>
              <a:t>to achieve the goal of the system. </a:t>
            </a:r>
          </a:p>
          <a:p>
            <a:endParaRPr lang="en-US" sz="2900" b="1" dirty="0"/>
          </a:p>
          <a:p>
            <a:r>
              <a:rPr lang="en-US" sz="2900" dirty="0"/>
              <a:t>A set of detailed </a:t>
            </a:r>
            <a:r>
              <a:rPr lang="en-US" sz="2900" b="1" dirty="0"/>
              <a:t>methods, procedures and routines </a:t>
            </a:r>
            <a:r>
              <a:rPr lang="en-US" sz="2900" dirty="0"/>
              <a:t>created to carry out a specific activity, perform a duty, or solve a problem.</a:t>
            </a:r>
            <a:br>
              <a:rPr lang="en-US" sz="2900" dirty="0"/>
            </a:br>
            <a:endParaRPr lang="en-US" sz="2900" dirty="0"/>
          </a:p>
          <a:p>
            <a:pPr marL="0" indent="0">
              <a:buFont typeface="Arial" pitchFamily="34" charset="0"/>
              <a:buNone/>
            </a:pPr>
            <a:r>
              <a:rPr lang="en-US" sz="2400" dirty="0"/>
              <a:t>http://www.businessdictionary.com/definition/system.html</a:t>
            </a:r>
          </a:p>
        </p:txBody>
      </p:sp>
    </p:spTree>
    <p:extLst>
      <p:ext uri="{BB962C8B-B14F-4D97-AF65-F5344CB8AC3E}">
        <p14:creationId xmlns:p14="http://schemas.microsoft.com/office/powerpoint/2010/main" val="4066065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3200" dirty="0"/>
              <a:t>Outcomes Produced Through the Design and Operation of Structures and Processes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pic>
        <p:nvPicPr>
          <p:cNvPr id="7" name="Picture 6">
            <a:extLst>
              <a:ext uri="{FF2B5EF4-FFF2-40B4-BE49-F238E27FC236}">
                <a16:creationId xmlns:a16="http://schemas.microsoft.com/office/drawing/2014/main" id="{B7137C6B-9C7E-1845-925F-374BAA33F9FF}"/>
              </a:ext>
            </a:extLst>
          </p:cNvPr>
          <p:cNvPicPr>
            <a:picLocks noChangeAspect="1"/>
          </p:cNvPicPr>
          <p:nvPr/>
        </p:nvPicPr>
        <p:blipFill>
          <a:blip r:embed="rId3"/>
          <a:stretch>
            <a:fillRect/>
          </a:stretch>
        </p:blipFill>
        <p:spPr>
          <a:xfrm>
            <a:off x="942817" y="1460361"/>
            <a:ext cx="7435202" cy="3853235"/>
          </a:xfrm>
          <a:prstGeom prst="rect">
            <a:avLst/>
          </a:prstGeom>
        </p:spPr>
      </p:pic>
    </p:spTree>
    <p:extLst>
      <p:ext uri="{BB962C8B-B14F-4D97-AF65-F5344CB8AC3E}">
        <p14:creationId xmlns:p14="http://schemas.microsoft.com/office/powerpoint/2010/main" val="2233165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Human Factors Engineering</a:t>
            </a:r>
            <a:br>
              <a:rPr lang="en-US" sz="4000" dirty="0"/>
            </a:br>
            <a:r>
              <a:rPr lang="en-US" sz="4000" dirty="0"/>
              <a:t>(Systems + Humans)</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12" name="Content Placeholder 2">
            <a:extLst>
              <a:ext uri="{FF2B5EF4-FFF2-40B4-BE49-F238E27FC236}">
                <a16:creationId xmlns:a16="http://schemas.microsoft.com/office/drawing/2014/main" id="{1DE1EB10-E8F0-0F4E-7087-FEEA521BA7DA}"/>
              </a:ext>
            </a:extLst>
          </p:cNvPr>
          <p:cNvSpPr txBox="1">
            <a:spLocks/>
          </p:cNvSpPr>
          <p:nvPr/>
        </p:nvSpPr>
        <p:spPr>
          <a:xfrm>
            <a:off x="457177" y="1415975"/>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 discipline that strives to </a:t>
            </a:r>
            <a:r>
              <a:rPr lang="en-US" sz="2400" b="1" dirty="0"/>
              <a:t>design systems </a:t>
            </a:r>
            <a:r>
              <a:rPr lang="en-US" sz="2400" dirty="0"/>
              <a:t>that </a:t>
            </a:r>
            <a:r>
              <a:rPr lang="en-US" sz="2400" b="1" dirty="0"/>
              <a:t>optimize safety </a:t>
            </a:r>
            <a:r>
              <a:rPr lang="en-US" sz="2400" dirty="0"/>
              <a:t>and </a:t>
            </a:r>
            <a:r>
              <a:rPr lang="en-US" sz="2400" b="1" dirty="0"/>
              <a:t>minimize risk of error </a:t>
            </a:r>
            <a:r>
              <a:rPr lang="en-US" sz="2400" dirty="0"/>
              <a:t>in </a:t>
            </a:r>
            <a:r>
              <a:rPr lang="en-US" sz="2400" b="1" dirty="0"/>
              <a:t>complex environments</a:t>
            </a:r>
            <a:r>
              <a:rPr lang="en-US" sz="2400" dirty="0"/>
              <a:t>, by focusing on how </a:t>
            </a:r>
            <a:r>
              <a:rPr lang="en-US" sz="2400" b="1" dirty="0"/>
              <a:t>systems</a:t>
            </a:r>
            <a:r>
              <a:rPr lang="en-US" sz="2400" dirty="0"/>
              <a:t> work in actual practice - with </a:t>
            </a:r>
            <a:r>
              <a:rPr lang="en-US" sz="2400" b="1" dirty="0"/>
              <a:t>fallible human beings</a:t>
            </a:r>
            <a:r>
              <a:rPr lang="en-US" sz="2400" dirty="0"/>
              <a:t> interacting with tools, technology, systems and the environment.  </a:t>
            </a:r>
          </a:p>
          <a:p>
            <a:endParaRPr lang="en-US" sz="2400" dirty="0"/>
          </a:p>
          <a:p>
            <a:r>
              <a:rPr lang="en-US" sz="2400" dirty="0"/>
              <a:t>Specific activities are examined in terms of component tasks for the physical and skill demands, mental workload, team dynamics, and environmental conditions and device design needed for optimal performance of the work. </a:t>
            </a:r>
          </a:p>
        </p:txBody>
      </p:sp>
      <p:sp>
        <p:nvSpPr>
          <p:cNvPr id="13" name="TextBox 12">
            <a:extLst>
              <a:ext uri="{FF2B5EF4-FFF2-40B4-BE49-F238E27FC236}">
                <a16:creationId xmlns:a16="http://schemas.microsoft.com/office/drawing/2014/main" id="{BEE319BD-B2E4-0D04-37D9-25C143C14277}"/>
              </a:ext>
            </a:extLst>
          </p:cNvPr>
          <p:cNvSpPr txBox="1"/>
          <p:nvPr/>
        </p:nvSpPr>
        <p:spPr>
          <a:xfrm>
            <a:off x="1575055" y="6246738"/>
            <a:ext cx="7162800" cy="369332"/>
          </a:xfrm>
          <a:prstGeom prst="rect">
            <a:avLst/>
          </a:prstGeom>
          <a:noFill/>
        </p:spPr>
        <p:txBody>
          <a:bodyPr wrap="square" rtlCol="0">
            <a:spAutoFit/>
          </a:bodyPr>
          <a:lstStyle/>
          <a:p>
            <a:r>
              <a:rPr lang="en-US" dirty="0"/>
              <a:t>https://psnet.ahrq.gov/primers/primer/20/Human-Factors-Engineering</a:t>
            </a:r>
          </a:p>
        </p:txBody>
      </p:sp>
    </p:spTree>
    <p:extLst>
      <p:ext uri="{BB962C8B-B14F-4D97-AF65-F5344CB8AC3E}">
        <p14:creationId xmlns:p14="http://schemas.microsoft.com/office/powerpoint/2010/main" val="2359607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Human Factors Engineering in </a:t>
            </a:r>
            <a:br>
              <a:rPr lang="en-US" sz="4000" dirty="0"/>
            </a:br>
            <a:r>
              <a:rPr lang="en-US" sz="4000" dirty="0"/>
              <a:t>System Design</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12" name="Content Placeholder 2">
            <a:extLst>
              <a:ext uri="{FF2B5EF4-FFF2-40B4-BE49-F238E27FC236}">
                <a16:creationId xmlns:a16="http://schemas.microsoft.com/office/drawing/2014/main" id="{1DE1EB10-E8F0-0F4E-7087-FEEA521BA7DA}"/>
              </a:ext>
            </a:extLst>
          </p:cNvPr>
          <p:cNvSpPr txBox="1">
            <a:spLocks/>
          </p:cNvSpPr>
          <p:nvPr/>
        </p:nvSpPr>
        <p:spPr>
          <a:xfrm>
            <a:off x="457177" y="1415975"/>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 </a:t>
            </a:r>
          </a:p>
        </p:txBody>
      </p:sp>
      <p:pic>
        <p:nvPicPr>
          <p:cNvPr id="10" name="Picture 9">
            <a:extLst>
              <a:ext uri="{FF2B5EF4-FFF2-40B4-BE49-F238E27FC236}">
                <a16:creationId xmlns:a16="http://schemas.microsoft.com/office/drawing/2014/main" id="{D42DAB0E-FAA1-AA77-FE3F-EC19A0D7185C}"/>
              </a:ext>
            </a:extLst>
          </p:cNvPr>
          <p:cNvPicPr>
            <a:picLocks noChangeAspect="1"/>
          </p:cNvPicPr>
          <p:nvPr/>
        </p:nvPicPr>
        <p:blipFill>
          <a:blip r:embed="rId3"/>
          <a:stretch>
            <a:fillRect/>
          </a:stretch>
        </p:blipFill>
        <p:spPr>
          <a:xfrm>
            <a:off x="302004" y="1388403"/>
            <a:ext cx="8462770" cy="4606852"/>
          </a:xfrm>
          <a:prstGeom prst="rect">
            <a:avLst/>
          </a:prstGeom>
        </p:spPr>
      </p:pic>
      <p:sp>
        <p:nvSpPr>
          <p:cNvPr id="13" name="TextBox 12">
            <a:extLst>
              <a:ext uri="{FF2B5EF4-FFF2-40B4-BE49-F238E27FC236}">
                <a16:creationId xmlns:a16="http://schemas.microsoft.com/office/drawing/2014/main" id="{7F340C02-8337-FB2E-0429-9A62D9390E26}"/>
              </a:ext>
            </a:extLst>
          </p:cNvPr>
          <p:cNvSpPr txBox="1"/>
          <p:nvPr/>
        </p:nvSpPr>
        <p:spPr>
          <a:xfrm>
            <a:off x="1562976" y="6255485"/>
            <a:ext cx="7162800" cy="369332"/>
          </a:xfrm>
          <a:prstGeom prst="rect">
            <a:avLst/>
          </a:prstGeom>
          <a:noFill/>
        </p:spPr>
        <p:txBody>
          <a:bodyPr wrap="square" rtlCol="0">
            <a:spAutoFit/>
          </a:bodyPr>
          <a:lstStyle/>
          <a:p>
            <a:r>
              <a:rPr lang="en-US" dirty="0"/>
              <a:t>https://psnet.ahrq.gov/primers/primer/20/Human-Factors-Engineering</a:t>
            </a:r>
          </a:p>
        </p:txBody>
      </p:sp>
    </p:spTree>
    <p:extLst>
      <p:ext uri="{BB962C8B-B14F-4D97-AF65-F5344CB8AC3E}">
        <p14:creationId xmlns:p14="http://schemas.microsoft.com/office/powerpoint/2010/main" val="153502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a:cs typeface="Calibri" panose="020F0502020204030204" pitchFamily="34" charset="0"/>
              </a:rPr>
              <a:t>Why work with a PSO</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FAB73BC-B049-4115-A692-8D63A059BFB8}" type="slidenum">
              <a:rPr lang="en-US" smtClean="0"/>
              <a:t>6</a:t>
            </a:fld>
            <a:endParaRPr lang="en-US" dirty="0"/>
          </a:p>
        </p:txBody>
      </p:sp>
      <p:pic>
        <p:nvPicPr>
          <p:cNvPr id="5" name="Content Placeholder 5">
            <a:extLst>
              <a:ext uri="{FF2B5EF4-FFF2-40B4-BE49-F238E27FC236}">
                <a16:creationId xmlns:a16="http://schemas.microsoft.com/office/drawing/2014/main" id="{FB25FE2B-8347-1D0C-1E17-1A45A40C77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552" y="1370490"/>
            <a:ext cx="3392648" cy="3392648"/>
          </a:xfrm>
        </p:spPr>
      </p:pic>
      <p:sp>
        <p:nvSpPr>
          <p:cNvPr id="6" name="TextBox 5">
            <a:extLst>
              <a:ext uri="{FF2B5EF4-FFF2-40B4-BE49-F238E27FC236}">
                <a16:creationId xmlns:a16="http://schemas.microsoft.com/office/drawing/2014/main" id="{10819AF7-2A49-0FBF-AFF4-E60C0EF5C26A}"/>
              </a:ext>
            </a:extLst>
          </p:cNvPr>
          <p:cNvSpPr txBox="1"/>
          <p:nvPr/>
        </p:nvSpPr>
        <p:spPr>
          <a:xfrm>
            <a:off x="611622" y="4821451"/>
            <a:ext cx="8096850" cy="415498"/>
          </a:xfrm>
          <a:prstGeom prst="rect">
            <a:avLst/>
          </a:prstGeom>
          <a:noFill/>
          <a:ln>
            <a:solidFill>
              <a:srgbClr val="002060"/>
            </a:solidFill>
          </a:ln>
        </p:spPr>
        <p:txBody>
          <a:bodyPr wrap="square" rtlCol="0">
            <a:spAutoFit/>
          </a:bodyPr>
          <a:lstStyle/>
          <a:p>
            <a:pPr algn="ctr"/>
            <a:r>
              <a:rPr lang="en-US" sz="2100" b="1" dirty="0">
                <a:solidFill>
                  <a:schemeClr val="accent1">
                    <a:lumMod val="75000"/>
                  </a:schemeClr>
                </a:solidFill>
              </a:rPr>
              <a:t>Protect  –  Report  –  Analyze  –  Share  –  Learn  </a:t>
            </a:r>
            <a:r>
              <a:rPr lang="en-US" sz="2100" b="1" dirty="0">
                <a:solidFill>
                  <a:srgbClr val="0F6FC6">
                    <a:lumMod val="75000"/>
                  </a:srgbClr>
                </a:solidFill>
              </a:rPr>
              <a:t>–</a:t>
            </a:r>
            <a:r>
              <a:rPr lang="en-US" sz="2100" b="1" dirty="0">
                <a:solidFill>
                  <a:schemeClr val="accent1">
                    <a:lumMod val="75000"/>
                  </a:schemeClr>
                </a:solidFill>
              </a:rPr>
              <a:t>  Improve</a:t>
            </a:r>
          </a:p>
        </p:txBody>
      </p:sp>
      <p:sp>
        <p:nvSpPr>
          <p:cNvPr id="7" name="Content Placeholder 3">
            <a:extLst>
              <a:ext uri="{FF2B5EF4-FFF2-40B4-BE49-F238E27FC236}">
                <a16:creationId xmlns:a16="http://schemas.microsoft.com/office/drawing/2014/main" id="{1B3F1350-F1D4-BABB-6797-CDD1C8B3830D}"/>
              </a:ext>
            </a:extLst>
          </p:cNvPr>
          <p:cNvSpPr txBox="1">
            <a:spLocks/>
          </p:cNvSpPr>
          <p:nvPr/>
        </p:nvSpPr>
        <p:spPr>
          <a:xfrm>
            <a:off x="4025591" y="1447800"/>
            <a:ext cx="4615070" cy="318144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panose="020F0502020204030204" pitchFamily="34" charset="0"/>
                <a:cs typeface="Calibri" panose="020F0502020204030204" pitchFamily="34" charset="0"/>
              </a:rPr>
              <a:t>Working with a PSO provides a safe and </a:t>
            </a:r>
            <a:r>
              <a:rPr lang="en-US" sz="2400" b="1" i="1" dirty="0">
                <a:latin typeface="Calibri" panose="020F0502020204030204" pitchFamily="34" charset="0"/>
                <a:cs typeface="Calibri" panose="020F0502020204030204" pitchFamily="34" charset="0"/>
              </a:rPr>
              <a:t>protected</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environment in which to </a:t>
            </a:r>
            <a:r>
              <a:rPr lang="en-US" sz="2400" b="1" i="1" dirty="0">
                <a:latin typeface="Calibri" panose="020F0502020204030204" pitchFamily="34" charset="0"/>
                <a:cs typeface="Calibri" panose="020F0502020204030204" pitchFamily="34" charset="0"/>
              </a:rPr>
              <a:t>report, analyze</a:t>
            </a:r>
            <a:r>
              <a:rPr lang="en-US" sz="2400" dirty="0">
                <a:latin typeface="Calibri" panose="020F0502020204030204" pitchFamily="34" charset="0"/>
                <a:cs typeface="Calibri" panose="020F0502020204030204" pitchFamily="34" charset="0"/>
              </a:rPr>
              <a:t>, and </a:t>
            </a:r>
            <a:r>
              <a:rPr lang="en-US" sz="2400" b="1" i="1" dirty="0">
                <a:latin typeface="Calibri" panose="020F0502020204030204" pitchFamily="34" charset="0"/>
                <a:cs typeface="Calibri" panose="020F0502020204030204" pitchFamily="34" charset="0"/>
              </a:rPr>
              <a:t>share</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information about patient safety events so they can be </a:t>
            </a:r>
            <a:r>
              <a:rPr lang="en-US" sz="2400" b="1" i="1" dirty="0">
                <a:latin typeface="Calibri" panose="020F0502020204030204" pitchFamily="34" charset="0"/>
                <a:cs typeface="Calibri" panose="020F0502020204030204" pitchFamily="34" charset="0"/>
              </a:rPr>
              <a:t>learned</a:t>
            </a:r>
            <a:r>
              <a:rPr lang="en-US" sz="2400" dirty="0">
                <a:latin typeface="Calibri" panose="020F0502020204030204" pitchFamily="34" charset="0"/>
                <a:cs typeface="Calibri" panose="020F0502020204030204" pitchFamily="34" charset="0"/>
              </a:rPr>
              <a:t> from and </a:t>
            </a:r>
            <a:r>
              <a:rPr lang="en-US" sz="2400" b="1" i="1" dirty="0">
                <a:latin typeface="Calibri" panose="020F0502020204030204" pitchFamily="34" charset="0"/>
                <a:cs typeface="Calibri" panose="020F0502020204030204" pitchFamily="34" charset="0"/>
              </a:rPr>
              <a:t>improvements </a:t>
            </a:r>
            <a:r>
              <a:rPr lang="en-US" sz="2400" i="1" dirty="0">
                <a:latin typeface="Calibri" panose="020F0502020204030204" pitchFamily="34" charset="0"/>
                <a:cs typeface="Calibri" panose="020F0502020204030204" pitchFamily="34" charset="0"/>
              </a:rPr>
              <a:t>can be</a:t>
            </a:r>
            <a:r>
              <a:rPr lang="en-US" sz="2400" dirty="0">
                <a:latin typeface="Calibri" panose="020F0502020204030204" pitchFamily="34" charset="0"/>
                <a:cs typeface="Calibri" panose="020F0502020204030204" pitchFamily="34" charset="0"/>
              </a:rPr>
              <a:t> made to reduce the risk of patient harm.  </a:t>
            </a:r>
          </a:p>
          <a:p>
            <a:r>
              <a:rPr lang="en-US" sz="2400" b="1" i="1" dirty="0">
                <a:latin typeface="Calibri" panose="020F0502020204030204" pitchFamily="34" charset="0"/>
                <a:cs typeface="Calibri" panose="020F0502020204030204" pitchFamily="34" charset="0"/>
              </a:rPr>
              <a:t>These privilege and confidentiality protections can only be achieved by working with a federally-listed PSO. </a:t>
            </a:r>
          </a:p>
        </p:txBody>
      </p:sp>
      <p:pic>
        <p:nvPicPr>
          <p:cNvPr id="8" name="Picture 7">
            <a:extLst>
              <a:ext uri="{FF2B5EF4-FFF2-40B4-BE49-F238E27FC236}">
                <a16:creationId xmlns:a16="http://schemas.microsoft.com/office/drawing/2014/main" id="{AFC7EC65-16D3-49CE-A40F-7A9DCD48682B}"/>
              </a:ext>
            </a:extLst>
          </p:cNvPr>
          <p:cNvPicPr>
            <a:picLocks noChangeAspect="1"/>
          </p:cNvPicPr>
          <p:nvPr/>
        </p:nvPicPr>
        <p:blipFill>
          <a:blip r:embed="rId4"/>
          <a:stretch>
            <a:fillRect/>
          </a:stretch>
        </p:blipFill>
        <p:spPr>
          <a:xfrm>
            <a:off x="7374735" y="45147"/>
            <a:ext cx="1357506" cy="1357506"/>
          </a:xfrm>
          <a:prstGeom prst="rect">
            <a:avLst/>
          </a:prstGeom>
        </p:spPr>
      </p:pic>
    </p:spTree>
    <p:extLst>
      <p:ext uri="{BB962C8B-B14F-4D97-AF65-F5344CB8AC3E}">
        <p14:creationId xmlns:p14="http://schemas.microsoft.com/office/powerpoint/2010/main" val="2380383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69" y="160602"/>
            <a:ext cx="8458015" cy="1143000"/>
          </a:xfrm>
        </p:spPr>
        <p:txBody>
          <a:bodyPr>
            <a:noAutofit/>
          </a:bodyPr>
          <a:lstStyle/>
          <a:p>
            <a:r>
              <a:rPr lang="en-US" sz="4000" dirty="0"/>
              <a:t>Human Factors Engineering in </a:t>
            </a:r>
            <a:br>
              <a:rPr lang="en-US" sz="4000" dirty="0"/>
            </a:br>
            <a:r>
              <a:rPr lang="en-US" sz="4000" dirty="0"/>
              <a:t>System Design</a:t>
            </a:r>
          </a:p>
        </p:txBody>
      </p:sp>
      <p:sp>
        <p:nvSpPr>
          <p:cNvPr id="6" name="Rectangle 3">
            <a:extLst>
              <a:ext uri="{FF2B5EF4-FFF2-40B4-BE49-F238E27FC236}">
                <a16:creationId xmlns:a16="http://schemas.microsoft.com/office/drawing/2014/main" id="{2F9E8C0E-FC3A-4AED-8F5D-532454D407D8}"/>
              </a:ext>
            </a:extLst>
          </p:cNvPr>
          <p:cNvSpPr txBox="1">
            <a:spLocks noChangeArrowheads="1"/>
          </p:cNvSpPr>
          <p:nvPr/>
        </p:nvSpPr>
        <p:spPr>
          <a:xfrm>
            <a:off x="304800" y="884237"/>
            <a:ext cx="8534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latin typeface="+mj-lt"/>
            </a:endParaRPr>
          </a:p>
        </p:txBody>
      </p:sp>
      <p:sp>
        <p:nvSpPr>
          <p:cNvPr id="5" name="Rectangle 3">
            <a:extLst>
              <a:ext uri="{FF2B5EF4-FFF2-40B4-BE49-F238E27FC236}">
                <a16:creationId xmlns:a16="http://schemas.microsoft.com/office/drawing/2014/main" id="{C08B6E23-72FB-47F1-AF2D-5FA98566A7DD}"/>
              </a:ext>
            </a:extLst>
          </p:cNvPr>
          <p:cNvSpPr txBox="1">
            <a:spLocks noChangeArrowheads="1"/>
          </p:cNvSpPr>
          <p:nvPr/>
        </p:nvSpPr>
        <p:spPr>
          <a:xfrm>
            <a:off x="493038" y="1303602"/>
            <a:ext cx="8534400" cy="47013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endParaRPr lang="en-US" sz="1800" dirty="0">
              <a:latin typeface="+mj-lt"/>
            </a:endParaRPr>
          </a:p>
        </p:txBody>
      </p:sp>
      <p:sp>
        <p:nvSpPr>
          <p:cNvPr id="8" name="Rectangle 3">
            <a:extLst>
              <a:ext uri="{FF2B5EF4-FFF2-40B4-BE49-F238E27FC236}">
                <a16:creationId xmlns:a16="http://schemas.microsoft.com/office/drawing/2014/main" id="{76B4A23F-368D-19C0-121B-8F275B52D74D}"/>
              </a:ext>
            </a:extLst>
          </p:cNvPr>
          <p:cNvSpPr txBox="1">
            <a:spLocks noChangeArrowheads="1"/>
          </p:cNvSpPr>
          <p:nvPr/>
        </p:nvSpPr>
        <p:spPr>
          <a:xfrm>
            <a:off x="457177" y="1356230"/>
            <a:ext cx="8229600" cy="3916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a:latin typeface="+mj-lt"/>
            </a:endParaRPr>
          </a:p>
        </p:txBody>
      </p:sp>
      <p:sp>
        <p:nvSpPr>
          <p:cNvPr id="11" name="Content Placeholder 2">
            <a:extLst>
              <a:ext uri="{FF2B5EF4-FFF2-40B4-BE49-F238E27FC236}">
                <a16:creationId xmlns:a16="http://schemas.microsoft.com/office/drawing/2014/main" id="{9B2415D2-EA4F-EBBC-FABF-F9624CE9CBAB}"/>
              </a:ext>
            </a:extLst>
          </p:cNvPr>
          <p:cNvSpPr txBox="1">
            <a:spLocks/>
          </p:cNvSpPr>
          <p:nvPr/>
        </p:nvSpPr>
        <p:spPr>
          <a:xfrm>
            <a:off x="421407" y="12751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sp>
        <p:nvSpPr>
          <p:cNvPr id="16" name="Content Placeholder 2">
            <a:extLst>
              <a:ext uri="{FF2B5EF4-FFF2-40B4-BE49-F238E27FC236}">
                <a16:creationId xmlns:a16="http://schemas.microsoft.com/office/drawing/2014/main" id="{D4C467B8-6FC7-39D4-CE15-DFF428691214}"/>
              </a:ext>
            </a:extLst>
          </p:cNvPr>
          <p:cNvSpPr txBox="1">
            <a:spLocks/>
          </p:cNvSpPr>
          <p:nvPr/>
        </p:nvSpPr>
        <p:spPr>
          <a:xfrm>
            <a:off x="167221" y="2307775"/>
            <a:ext cx="4279084" cy="2765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18" name="Text Placeholder 8">
            <a:extLst>
              <a:ext uri="{FF2B5EF4-FFF2-40B4-BE49-F238E27FC236}">
                <a16:creationId xmlns:a16="http://schemas.microsoft.com/office/drawing/2014/main" id="{C022ABCE-B80A-F999-5919-6F2C6AC2C60E}"/>
              </a:ext>
            </a:extLst>
          </p:cNvPr>
          <p:cNvSpPr txBox="1">
            <a:spLocks/>
          </p:cNvSpPr>
          <p:nvPr/>
        </p:nvSpPr>
        <p:spPr>
          <a:xfrm>
            <a:off x="4988815" y="1399164"/>
            <a:ext cx="373380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p>
        </p:txBody>
      </p:sp>
      <p:sp>
        <p:nvSpPr>
          <p:cNvPr id="3" name="Content Placeholder 2">
            <a:extLst>
              <a:ext uri="{FF2B5EF4-FFF2-40B4-BE49-F238E27FC236}">
                <a16:creationId xmlns:a16="http://schemas.microsoft.com/office/drawing/2014/main" id="{EF2CCE3F-CAB5-7963-D6E0-07BEE4575F9E}"/>
              </a:ext>
            </a:extLst>
          </p:cNvPr>
          <p:cNvSpPr txBox="1">
            <a:spLocks/>
          </p:cNvSpPr>
          <p:nvPr/>
        </p:nvSpPr>
        <p:spPr>
          <a:xfrm>
            <a:off x="441960" y="1275160"/>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9" name="Content Placeholder 8">
            <a:extLst>
              <a:ext uri="{FF2B5EF4-FFF2-40B4-BE49-F238E27FC236}">
                <a16:creationId xmlns:a16="http://schemas.microsoft.com/office/drawing/2014/main" id="{80D00A94-1D43-8A8A-4C0B-DF3EBCC12311}"/>
              </a:ext>
            </a:extLst>
          </p:cNvPr>
          <p:cNvSpPr txBox="1">
            <a:spLocks noGrp="1"/>
          </p:cNvSpPr>
          <p:nvPr>
            <p:ph idx="1"/>
          </p:nvPr>
        </p:nvSpPr>
        <p:spPr>
          <a:xfrm>
            <a:off x="643925" y="1666477"/>
            <a:ext cx="7772400" cy="1508105"/>
          </a:xfrm>
          <a:prstGeom prst="rect">
            <a:avLst/>
          </a:prstGeom>
          <a:noFill/>
        </p:spPr>
        <p:txBody>
          <a:bodyPr wrap="square" rtlCol="0">
            <a:spAutoFit/>
          </a:bodyPr>
          <a:lstStyle/>
          <a:p>
            <a:pPr marL="0" indent="0" algn="r">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Arial" charset="0"/>
              <a:ea typeface="Arial" charset="0"/>
              <a:cs typeface="Arial" charset="0"/>
            </a:endParaRPr>
          </a:p>
          <a:p>
            <a:endParaRPr lang="en-US" sz="2000" dirty="0">
              <a:latin typeface="Raleway" charset="0"/>
              <a:ea typeface="Raleway" charset="0"/>
              <a:cs typeface="Raleway" charset="0"/>
            </a:endParaRPr>
          </a:p>
        </p:txBody>
      </p:sp>
      <p:sp>
        <p:nvSpPr>
          <p:cNvPr id="4" name="Content Placeholder 2">
            <a:extLst>
              <a:ext uri="{FF2B5EF4-FFF2-40B4-BE49-F238E27FC236}">
                <a16:creationId xmlns:a16="http://schemas.microsoft.com/office/drawing/2014/main" id="{67C07CD9-DC03-729A-FAFE-4B69A1091062}"/>
              </a:ext>
            </a:extLst>
          </p:cNvPr>
          <p:cNvSpPr txBox="1">
            <a:spLocks/>
          </p:cNvSpPr>
          <p:nvPr/>
        </p:nvSpPr>
        <p:spPr>
          <a:xfrm>
            <a:off x="761999" y="1401857"/>
            <a:ext cx="7975856" cy="4152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12" name="Content Placeholder 2">
            <a:extLst>
              <a:ext uri="{FF2B5EF4-FFF2-40B4-BE49-F238E27FC236}">
                <a16:creationId xmlns:a16="http://schemas.microsoft.com/office/drawing/2014/main" id="{1DE1EB10-E8F0-0F4E-7087-FEEA521BA7DA}"/>
              </a:ext>
            </a:extLst>
          </p:cNvPr>
          <p:cNvSpPr txBox="1">
            <a:spLocks/>
          </p:cNvSpPr>
          <p:nvPr/>
        </p:nvSpPr>
        <p:spPr>
          <a:xfrm>
            <a:off x="457177" y="1415975"/>
            <a:ext cx="8229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 </a:t>
            </a:r>
          </a:p>
        </p:txBody>
      </p:sp>
      <p:pic>
        <p:nvPicPr>
          <p:cNvPr id="13" name="Picture 12">
            <a:extLst>
              <a:ext uri="{FF2B5EF4-FFF2-40B4-BE49-F238E27FC236}">
                <a16:creationId xmlns:a16="http://schemas.microsoft.com/office/drawing/2014/main" id="{B383C812-AB9F-900F-FC0C-16E26DE4D50A}"/>
              </a:ext>
            </a:extLst>
          </p:cNvPr>
          <p:cNvPicPr>
            <a:picLocks noChangeAspect="1"/>
          </p:cNvPicPr>
          <p:nvPr/>
        </p:nvPicPr>
        <p:blipFill>
          <a:blip r:embed="rId3"/>
          <a:stretch>
            <a:fillRect/>
          </a:stretch>
        </p:blipFill>
        <p:spPr>
          <a:xfrm>
            <a:off x="279785" y="1356230"/>
            <a:ext cx="8422255" cy="4573769"/>
          </a:xfrm>
          <a:prstGeom prst="rect">
            <a:avLst/>
          </a:prstGeom>
        </p:spPr>
      </p:pic>
    </p:spTree>
    <p:extLst>
      <p:ext uri="{BB962C8B-B14F-4D97-AF65-F5344CB8AC3E}">
        <p14:creationId xmlns:p14="http://schemas.microsoft.com/office/powerpoint/2010/main" val="3082599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chor="ctr">
            <a:normAutofit/>
          </a:bodyPr>
          <a:lstStyle/>
          <a:p>
            <a:pPr>
              <a:lnSpc>
                <a:spcPct val="90000"/>
              </a:lnSpc>
            </a:pPr>
            <a:r>
              <a:rPr lang="en-US" sz="3700" dirty="0"/>
              <a:t>How Can You Learn How Your Systems are Operating?  </a:t>
            </a:r>
          </a:p>
        </p:txBody>
      </p:sp>
      <p:sp>
        <p:nvSpPr>
          <p:cNvPr id="2" name="Content Placeholder 3">
            <a:extLst>
              <a:ext uri="{FF2B5EF4-FFF2-40B4-BE49-F238E27FC236}">
                <a16:creationId xmlns:a16="http://schemas.microsoft.com/office/drawing/2014/main" id="{15E3C44E-9B04-A2C9-8C1E-7FA04C497FD0}"/>
              </a:ext>
            </a:extLst>
          </p:cNvPr>
          <p:cNvSpPr>
            <a:spLocks noGrp="1"/>
          </p:cNvSpPr>
          <p:nvPr>
            <p:ph idx="1"/>
          </p:nvPr>
        </p:nvSpPr>
        <p:spPr>
          <a:xfrm>
            <a:off x="480646" y="1447800"/>
            <a:ext cx="8229600" cy="3886200"/>
          </a:xfrm>
        </p:spPr>
        <p:txBody>
          <a:bodyPr>
            <a:normAutofit lnSpcReduction="10000"/>
          </a:bodyPr>
          <a:lstStyle/>
          <a:p>
            <a:pPr marL="457200" indent="-457200" algn="l" eaLnBrk="1" hangingPunct="1">
              <a:lnSpc>
                <a:spcPct val="90000"/>
              </a:lnSpc>
              <a:buFont typeface="Arial" pitchFamily="34" charset="0"/>
              <a:buChar char="•"/>
            </a:pPr>
            <a:r>
              <a:rPr lang="en-US" altLang="en-US" sz="2800" dirty="0">
                <a:solidFill>
                  <a:schemeClr val="tx1"/>
                </a:solidFill>
              </a:rPr>
              <a:t>Team-based meetings (briefs, huddles, debriefs)</a:t>
            </a:r>
          </a:p>
          <a:p>
            <a:pPr marL="457200" indent="-457200" algn="l" eaLnBrk="1" hangingPunct="1">
              <a:lnSpc>
                <a:spcPct val="90000"/>
              </a:lnSpc>
              <a:buFont typeface="Arial" pitchFamily="34" charset="0"/>
              <a:buChar char="•"/>
            </a:pPr>
            <a:r>
              <a:rPr lang="en-US" altLang="en-US" sz="2800" dirty="0">
                <a:solidFill>
                  <a:schemeClr val="tx1"/>
                </a:solidFill>
              </a:rPr>
              <a:t>Process Mapping</a:t>
            </a:r>
            <a:r>
              <a:rPr lang="en-US" altLang="en-US" sz="2800" baseline="30000" dirty="0"/>
              <a:t> </a:t>
            </a:r>
            <a:r>
              <a:rPr lang="en-US" altLang="en-US" sz="1800" dirty="0"/>
              <a:t>(Colligan et al., 2010)</a:t>
            </a:r>
            <a:endParaRPr lang="en-US" altLang="en-US" sz="1800" baseline="30000" dirty="0">
              <a:solidFill>
                <a:schemeClr val="tx1"/>
              </a:solidFill>
            </a:endParaRPr>
          </a:p>
          <a:p>
            <a:pPr marL="457200" indent="-457200">
              <a:lnSpc>
                <a:spcPct val="90000"/>
              </a:lnSpc>
            </a:pPr>
            <a:r>
              <a:rPr lang="en-US" altLang="en-US" sz="2800" dirty="0">
                <a:solidFill>
                  <a:schemeClr val="tx1"/>
                </a:solidFill>
              </a:rPr>
              <a:t>Individual Root Cause Analysis </a:t>
            </a:r>
            <a:r>
              <a:rPr lang="en-US" altLang="en-US" sz="4000" baseline="30000" dirty="0"/>
              <a:t> </a:t>
            </a:r>
            <a:r>
              <a:rPr lang="en-US" altLang="en-US" sz="1900" dirty="0"/>
              <a:t>(Institute for Healthcare Improvement)</a:t>
            </a:r>
            <a:endParaRPr lang="en-US" altLang="en-US" sz="2800" baseline="30000" dirty="0">
              <a:solidFill>
                <a:schemeClr val="tx1"/>
              </a:solidFill>
            </a:endParaRPr>
          </a:p>
          <a:p>
            <a:pPr marL="457200" indent="-457200">
              <a:lnSpc>
                <a:spcPct val="90000"/>
              </a:lnSpc>
            </a:pPr>
            <a:r>
              <a:rPr lang="en-US" altLang="en-US" sz="2800" dirty="0">
                <a:solidFill>
                  <a:schemeClr val="tx1"/>
                </a:solidFill>
              </a:rPr>
              <a:t>Aggregate </a:t>
            </a:r>
            <a:r>
              <a:rPr lang="en-US" altLang="en-US" sz="2800" dirty="0"/>
              <a:t>Root Cause Analysis </a:t>
            </a:r>
            <a:r>
              <a:rPr lang="en-US" altLang="en-US" sz="1800" dirty="0">
                <a:solidFill>
                  <a:schemeClr val="tx1"/>
                </a:solidFill>
              </a:rPr>
              <a:t>(Neilly et al., 2003)</a:t>
            </a:r>
            <a:endParaRPr lang="en-US" altLang="en-US" sz="1800" baseline="30000" dirty="0">
              <a:solidFill>
                <a:schemeClr val="tx1"/>
              </a:solidFill>
            </a:endParaRPr>
          </a:p>
          <a:p>
            <a:pPr marL="457200" indent="-457200">
              <a:lnSpc>
                <a:spcPct val="90000"/>
              </a:lnSpc>
            </a:pPr>
            <a:r>
              <a:rPr lang="en-US" altLang="en-US" sz="2800" dirty="0">
                <a:solidFill>
                  <a:schemeClr val="tx1"/>
                </a:solidFill>
              </a:rPr>
              <a:t>Failure Modes and Effect Analysis</a:t>
            </a:r>
            <a:r>
              <a:rPr lang="en-US" altLang="en-US" sz="2800" dirty="0"/>
              <a:t> </a:t>
            </a:r>
            <a:r>
              <a:rPr lang="en-US" altLang="en-US" sz="1800" dirty="0"/>
              <a:t>(VA National Center for Patient Safety)</a:t>
            </a:r>
            <a:endParaRPr lang="en-US" altLang="en-US" sz="1800" baseline="30000" dirty="0">
              <a:solidFill>
                <a:schemeClr val="tx1"/>
              </a:solidFill>
            </a:endParaRPr>
          </a:p>
          <a:p>
            <a:pPr marL="457200" indent="-457200" algn="l" eaLnBrk="1" hangingPunct="1">
              <a:lnSpc>
                <a:spcPct val="90000"/>
              </a:lnSpc>
              <a:buFont typeface="Arial" pitchFamily="34" charset="0"/>
              <a:buChar char="•"/>
            </a:pPr>
            <a:r>
              <a:rPr lang="en-US" altLang="en-US" sz="2800" dirty="0">
                <a:solidFill>
                  <a:schemeClr val="tx1"/>
                </a:solidFill>
              </a:rPr>
              <a:t>Safety Briefings and Leadership WalkRounds</a:t>
            </a:r>
            <a:r>
              <a:rPr lang="en-US" altLang="en-US" sz="2800" baseline="30000" dirty="0"/>
              <a:t> </a:t>
            </a:r>
            <a:r>
              <a:rPr lang="en-US" altLang="en-US" sz="1800" dirty="0"/>
              <a:t>(Institute for Healthcare Improvement)</a:t>
            </a:r>
            <a:endParaRPr lang="en-US" altLang="en-US" sz="1800" dirty="0">
              <a:solidFill>
                <a:schemeClr val="tx1"/>
              </a:solidFill>
            </a:endParaRPr>
          </a:p>
          <a:p>
            <a:pPr marL="457200" indent="-457200" algn="l" eaLnBrk="1" hangingPunct="1">
              <a:buFont typeface="Arial" pitchFamily="34" charset="0"/>
              <a:buChar char="•"/>
            </a:pPr>
            <a:r>
              <a:rPr lang="en-US" altLang="en-US" sz="2800" dirty="0">
                <a:solidFill>
                  <a:schemeClr val="tx1"/>
                </a:solidFill>
                <a:cs typeface="Arial" charset="0"/>
              </a:rPr>
              <a:t>Leveraging Frontline Expertise</a:t>
            </a:r>
            <a:r>
              <a:rPr lang="en-US" altLang="en-US" sz="2800" baseline="30000" dirty="0">
                <a:cs typeface="Arial" charset="0"/>
              </a:rPr>
              <a:t> </a:t>
            </a:r>
            <a:r>
              <a:rPr lang="en-US" altLang="en-US" sz="1800" dirty="0">
                <a:cs typeface="Arial" charset="0"/>
              </a:rPr>
              <a:t>(Singer et al., 2013)</a:t>
            </a:r>
            <a:endParaRPr lang="en-US" altLang="en-US" sz="1800" dirty="0">
              <a:solidFill>
                <a:schemeClr val="tx1"/>
              </a:solidFill>
              <a:cs typeface="Arial" charset="0"/>
            </a:endParaRPr>
          </a:p>
        </p:txBody>
      </p:sp>
    </p:spTree>
    <p:extLst>
      <p:ext uri="{BB962C8B-B14F-4D97-AF65-F5344CB8AC3E}">
        <p14:creationId xmlns:p14="http://schemas.microsoft.com/office/powerpoint/2010/main" val="3165464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15" y="228600"/>
            <a:ext cx="8238744" cy="896113"/>
          </a:xfrm>
        </p:spPr>
        <p:txBody>
          <a:bodyPr>
            <a:normAutofit/>
          </a:bodyPr>
          <a:lstStyle/>
          <a:p>
            <a:r>
              <a:rPr lang="en-US" dirty="0"/>
              <a:t>Looking for System Causes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0282247"/>
              </p:ext>
            </p:extLst>
          </p:nvPr>
        </p:nvGraphicFramePr>
        <p:xfrm>
          <a:off x="448717" y="1161107"/>
          <a:ext cx="8161883" cy="432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484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3" name="Content Placeholder 2"/>
          <p:cNvSpPr>
            <a:spLocks noGrp="1"/>
          </p:cNvSpPr>
          <p:nvPr>
            <p:ph idx="1"/>
          </p:nvPr>
        </p:nvSpPr>
        <p:spPr>
          <a:xfrm>
            <a:off x="510574" y="1981200"/>
            <a:ext cx="8122852" cy="4726274"/>
          </a:xfrm>
        </p:spPr>
        <p:txBody>
          <a:bodyPr>
            <a:normAutofit lnSpcReduction="10000"/>
          </a:bodyPr>
          <a:lstStyle/>
          <a:p>
            <a:r>
              <a:rPr lang="en-US" sz="3100" dirty="0">
                <a:latin typeface="Calibri" panose="020F0502020204030204" pitchFamily="34" charset="0"/>
                <a:cs typeface="Calibri" panose="020F0502020204030204" pitchFamily="34" charset="0"/>
              </a:rPr>
              <a:t>How does knowledge of the four components of a safety culture help an organization work toward becoming a high reliability organization?</a:t>
            </a:r>
          </a:p>
          <a:p>
            <a:r>
              <a:rPr lang="en-US" sz="3100" dirty="0">
                <a:latin typeface="Calibri" panose="020F0502020204030204" pitchFamily="34" charset="0"/>
                <a:cs typeface="Calibri" panose="020F0502020204030204" pitchFamily="34" charset="0"/>
              </a:rPr>
              <a:t>Why is knowledge of how systems and humans interact important to improving patient safety?</a:t>
            </a:r>
          </a:p>
          <a:p>
            <a:r>
              <a:rPr lang="en-US" sz="3100" dirty="0">
                <a:latin typeface="Calibri" panose="020F0502020204030204" pitchFamily="34" charset="0"/>
                <a:cs typeface="Calibri" panose="020F0502020204030204" pitchFamily="34" charset="0"/>
              </a:rPr>
              <a:t>Are humans ever a component of a system?</a:t>
            </a:r>
          </a:p>
          <a:p>
            <a:r>
              <a:rPr lang="en-US" sz="3100" dirty="0">
                <a:latin typeface="Calibri" panose="020F0502020204030204" pitchFamily="34" charset="0"/>
                <a:cs typeface="Calibri" panose="020F0502020204030204" pitchFamily="34" charset="0"/>
              </a:rPr>
              <a:t>Is human error a choice?</a:t>
            </a:r>
          </a:p>
          <a:p>
            <a:r>
              <a:rPr lang="en-US" sz="3100" dirty="0">
                <a:latin typeface="Calibri" panose="020F0502020204030204" pitchFamily="34" charset="0"/>
                <a:cs typeface="Calibri" panose="020F0502020204030204" pitchFamily="34" charset="0"/>
              </a:rPr>
              <a:t>How can we help humans make safe choices?</a:t>
            </a:r>
            <a:endParaRPr lang="en-US" dirty="0"/>
          </a:p>
        </p:txBody>
      </p:sp>
    </p:spTree>
    <p:extLst>
      <p:ext uri="{BB962C8B-B14F-4D97-AF65-F5344CB8AC3E}">
        <p14:creationId xmlns:p14="http://schemas.microsoft.com/office/powerpoint/2010/main" val="2260506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chor="ctr">
            <a:normAutofit/>
          </a:bodyPr>
          <a:lstStyle/>
          <a:p>
            <a:pPr>
              <a:lnSpc>
                <a:spcPct val="90000"/>
              </a:lnSpc>
            </a:pPr>
            <a:r>
              <a:rPr lang="en-US" dirty="0"/>
              <a:t>Hierarchy of Interventions</a:t>
            </a:r>
          </a:p>
        </p:txBody>
      </p:sp>
      <p:sp>
        <p:nvSpPr>
          <p:cNvPr id="3" name="Content Placeholder 2">
            <a:extLst>
              <a:ext uri="{FF2B5EF4-FFF2-40B4-BE49-F238E27FC236}">
                <a16:creationId xmlns:a16="http://schemas.microsoft.com/office/drawing/2014/main" id="{AD60F7C9-5E5D-3353-0F48-4B964D7CCAF6}"/>
              </a:ext>
            </a:extLst>
          </p:cNvPr>
          <p:cNvSpPr>
            <a:spLocks noGrp="1"/>
          </p:cNvSpPr>
          <p:nvPr>
            <p:ph idx="1"/>
          </p:nvPr>
        </p:nvSpPr>
        <p:spPr>
          <a:xfrm>
            <a:off x="457200" y="1291905"/>
            <a:ext cx="8229600" cy="4525963"/>
          </a:xfrm>
        </p:spPr>
        <p:txBody>
          <a:bodyPr>
            <a:normAutofit lnSpcReduction="10000"/>
          </a:bodyPr>
          <a:lstStyle/>
          <a:p>
            <a:r>
              <a:rPr lang="en-US" sz="2600" dirty="0"/>
              <a:t>Interventions for improvement vary in effectiveness and sustainability</a:t>
            </a:r>
          </a:p>
          <a:p>
            <a:r>
              <a:rPr lang="en-US" sz="2600" dirty="0"/>
              <a:t>Stronger interventions:</a:t>
            </a:r>
          </a:p>
          <a:p>
            <a:pPr lvl="1"/>
            <a:r>
              <a:rPr lang="en-US" sz="2600" dirty="0"/>
              <a:t>Are aimed at eliminating or mitigating root causes of undesired outcomes</a:t>
            </a:r>
          </a:p>
          <a:p>
            <a:pPr lvl="1"/>
            <a:r>
              <a:rPr lang="en-US" sz="2600" dirty="0"/>
              <a:t>Are aimed at improving systems and processes</a:t>
            </a:r>
          </a:p>
          <a:p>
            <a:pPr lvl="1"/>
            <a:r>
              <a:rPr lang="en-US" sz="2600" dirty="0"/>
              <a:t>Take human factors engineering into consideration</a:t>
            </a:r>
          </a:p>
          <a:p>
            <a:pPr lvl="1"/>
            <a:r>
              <a:rPr lang="en-US" sz="2600" dirty="0"/>
              <a:t>Include input from front line experts</a:t>
            </a:r>
          </a:p>
          <a:p>
            <a:pPr lvl="1"/>
            <a:r>
              <a:rPr lang="en-US" sz="2600" dirty="0"/>
              <a:t>May need to be made incrementally, especially if they are large scale system design improvements</a:t>
            </a:r>
          </a:p>
          <a:p>
            <a:pPr lvl="1"/>
            <a:endParaRPr lang="en-US" dirty="0"/>
          </a:p>
        </p:txBody>
      </p:sp>
    </p:spTree>
    <p:extLst>
      <p:ext uri="{BB962C8B-B14F-4D97-AF65-F5344CB8AC3E}">
        <p14:creationId xmlns:p14="http://schemas.microsoft.com/office/powerpoint/2010/main" val="2986818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chor="ctr">
            <a:normAutofit/>
          </a:bodyPr>
          <a:lstStyle/>
          <a:p>
            <a:pPr>
              <a:lnSpc>
                <a:spcPct val="90000"/>
              </a:lnSpc>
            </a:pPr>
            <a:r>
              <a:rPr lang="en-US" sz="3700" dirty="0"/>
              <a:t>Hierarchy of Effectiveness of Risk </a:t>
            </a:r>
            <a:br>
              <a:rPr lang="en-US" sz="3700" dirty="0"/>
            </a:br>
            <a:r>
              <a:rPr lang="en-US" sz="3700" dirty="0"/>
              <a:t>Reduction Strategies </a:t>
            </a:r>
          </a:p>
        </p:txBody>
      </p:sp>
      <p:pic>
        <p:nvPicPr>
          <p:cNvPr id="5" name="Picture 4" descr="A diagram of a system&#10;&#10;Description automatically generated">
            <a:extLst>
              <a:ext uri="{FF2B5EF4-FFF2-40B4-BE49-F238E27FC236}">
                <a16:creationId xmlns:a16="http://schemas.microsoft.com/office/drawing/2014/main" id="{ECE22DF5-CD58-5423-ABE6-E0FB61D32716}"/>
              </a:ext>
            </a:extLst>
          </p:cNvPr>
          <p:cNvPicPr>
            <a:picLocks noChangeAspect="1"/>
          </p:cNvPicPr>
          <p:nvPr/>
        </p:nvPicPr>
        <p:blipFill>
          <a:blip r:embed="rId3"/>
          <a:stretch>
            <a:fillRect/>
          </a:stretch>
        </p:blipFill>
        <p:spPr>
          <a:xfrm>
            <a:off x="2293728" y="1524000"/>
            <a:ext cx="4556544" cy="4525963"/>
          </a:xfrm>
          <a:prstGeom prst="rect">
            <a:avLst/>
          </a:prstGeom>
          <a:noFill/>
          <a:ln w="15875">
            <a:solidFill>
              <a:schemeClr val="tx1"/>
            </a:solidFill>
          </a:ln>
        </p:spPr>
      </p:pic>
    </p:spTree>
    <p:extLst>
      <p:ext uri="{BB962C8B-B14F-4D97-AF65-F5344CB8AC3E}">
        <p14:creationId xmlns:p14="http://schemas.microsoft.com/office/powerpoint/2010/main" val="719986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E46-2CFA-4B46-806F-0F29E84FAE00}"/>
              </a:ext>
            </a:extLst>
          </p:cNvPr>
          <p:cNvSpPr>
            <a:spLocks noGrp="1"/>
          </p:cNvSpPr>
          <p:nvPr>
            <p:ph type="title"/>
          </p:nvPr>
        </p:nvSpPr>
        <p:spPr>
          <a:xfrm>
            <a:off x="457200" y="152400"/>
            <a:ext cx="8229600" cy="654263"/>
          </a:xfrm>
        </p:spPr>
        <p:txBody>
          <a:bodyPr>
            <a:noAutofit/>
          </a:bodyPr>
          <a:lstStyle/>
          <a:p>
            <a:r>
              <a:rPr lang="en-US" sz="4000" dirty="0"/>
              <a:t>Hierarchy of Interventions</a:t>
            </a:r>
          </a:p>
        </p:txBody>
      </p:sp>
      <p:graphicFrame>
        <p:nvGraphicFramePr>
          <p:cNvPr id="6" name="Content Placeholder 5">
            <a:extLst>
              <a:ext uri="{FF2B5EF4-FFF2-40B4-BE49-F238E27FC236}">
                <a16:creationId xmlns:a16="http://schemas.microsoft.com/office/drawing/2014/main" id="{B8AB66E7-2D52-49B9-9761-07E6691E4DD6}"/>
              </a:ext>
            </a:extLst>
          </p:cNvPr>
          <p:cNvGraphicFramePr>
            <a:graphicFrameLocks noGrp="1"/>
          </p:cNvGraphicFramePr>
          <p:nvPr>
            <p:ph idx="1"/>
          </p:nvPr>
        </p:nvGraphicFramePr>
        <p:xfrm>
          <a:off x="375960" y="806663"/>
          <a:ext cx="8310840" cy="4933049"/>
        </p:xfrm>
        <a:graphic>
          <a:graphicData uri="http://schemas.openxmlformats.org/drawingml/2006/table">
            <a:tbl>
              <a:tblPr firstRow="1" bandRow="1">
                <a:tableStyleId>{5C22544A-7EE6-4342-B048-85BDC9FD1C3A}</a:tableStyleId>
              </a:tblPr>
              <a:tblGrid>
                <a:gridCol w="3662640">
                  <a:extLst>
                    <a:ext uri="{9D8B030D-6E8A-4147-A177-3AD203B41FA5}">
                      <a16:colId xmlns:a16="http://schemas.microsoft.com/office/drawing/2014/main" val="1025663808"/>
                    </a:ext>
                  </a:extLst>
                </a:gridCol>
                <a:gridCol w="4648200">
                  <a:extLst>
                    <a:ext uri="{9D8B030D-6E8A-4147-A177-3AD203B41FA5}">
                      <a16:colId xmlns:a16="http://schemas.microsoft.com/office/drawing/2014/main" val="1990666148"/>
                    </a:ext>
                  </a:extLst>
                </a:gridCol>
              </a:tblGrid>
              <a:tr h="428767">
                <a:tc>
                  <a:txBody>
                    <a:bodyPr/>
                    <a:lstStyle/>
                    <a:p>
                      <a:pPr algn="ctr"/>
                      <a:r>
                        <a:rPr lang="en-US" sz="2400" dirty="0"/>
                        <a:t>STRONG</a:t>
                      </a:r>
                    </a:p>
                  </a:txBody>
                  <a:tcPr marL="88752" marR="88752"/>
                </a:tc>
                <a:tc>
                  <a:txBody>
                    <a:bodyPr/>
                    <a:lstStyle/>
                    <a:p>
                      <a:pPr algn="ctr"/>
                      <a:r>
                        <a:rPr lang="en-US" sz="2400" dirty="0"/>
                        <a:t>Example</a:t>
                      </a:r>
                    </a:p>
                  </a:txBody>
                  <a:tcPr marL="88752" marR="88752"/>
                </a:tc>
                <a:extLst>
                  <a:ext uri="{0D108BD9-81ED-4DB2-BD59-A6C34878D82A}">
                    <a16:rowId xmlns:a16="http://schemas.microsoft.com/office/drawing/2014/main" val="2047886101"/>
                  </a:ext>
                </a:extLst>
              </a:tr>
              <a:tr h="771781">
                <a:tc>
                  <a:txBody>
                    <a:bodyPr/>
                    <a:lstStyle/>
                    <a:p>
                      <a:r>
                        <a:rPr lang="en-US" sz="2000" dirty="0"/>
                        <a:t>Institutional (large facility-wide investment)</a:t>
                      </a:r>
                    </a:p>
                  </a:txBody>
                  <a:tcPr marL="88752" marR="88752"/>
                </a:tc>
                <a:tc>
                  <a:txBody>
                    <a:bodyPr/>
                    <a:lstStyle/>
                    <a:p>
                      <a:r>
                        <a:rPr lang="en-US" sz="2000" dirty="0"/>
                        <a:t>Implementing unit-based pharmacists</a:t>
                      </a:r>
                    </a:p>
                  </a:txBody>
                  <a:tcPr marL="88752" marR="88752"/>
                </a:tc>
                <a:extLst>
                  <a:ext uri="{0D108BD9-81ED-4DB2-BD59-A6C34878D82A}">
                    <a16:rowId xmlns:a16="http://schemas.microsoft.com/office/drawing/2014/main" val="907448988"/>
                  </a:ext>
                </a:extLst>
              </a:tr>
              <a:tr h="936156">
                <a:tc>
                  <a:txBody>
                    <a:bodyPr/>
                    <a:lstStyle/>
                    <a:p>
                      <a:r>
                        <a:rPr lang="en-US" sz="2000" dirty="0"/>
                        <a:t>IT Structure (change in software/interface)</a:t>
                      </a:r>
                    </a:p>
                  </a:txBody>
                  <a:tcPr marL="88752" marR="88752"/>
                </a:tc>
                <a:tc>
                  <a:txBody>
                    <a:bodyPr/>
                    <a:lstStyle/>
                    <a:p>
                      <a:r>
                        <a:rPr lang="en-US" sz="2000" dirty="0"/>
                        <a:t>Usability evaluation, forcing functions (e.g. to prevent wt-based dosing errors in CPOE)</a:t>
                      </a:r>
                    </a:p>
                  </a:txBody>
                  <a:tcPr marL="88752" marR="88752"/>
                </a:tc>
                <a:extLst>
                  <a:ext uri="{0D108BD9-81ED-4DB2-BD59-A6C34878D82A}">
                    <a16:rowId xmlns:a16="http://schemas.microsoft.com/office/drawing/2014/main" val="1409850733"/>
                  </a:ext>
                </a:extLst>
              </a:tr>
              <a:tr h="735761">
                <a:tc>
                  <a:txBody>
                    <a:bodyPr/>
                    <a:lstStyle/>
                    <a:p>
                      <a:r>
                        <a:rPr lang="en-US" sz="2000" dirty="0"/>
                        <a:t>Architectural/ Environmental (change in physical environment)</a:t>
                      </a:r>
                    </a:p>
                  </a:txBody>
                  <a:tcPr marL="88752" marR="88752"/>
                </a:tc>
                <a:tc>
                  <a:txBody>
                    <a:bodyPr/>
                    <a:lstStyle/>
                    <a:p>
                      <a:r>
                        <a:rPr lang="en-US" sz="2000" dirty="0"/>
                        <a:t>Signage, relocating equipment (e.g. gait belt on hook next to bed)</a:t>
                      </a:r>
                    </a:p>
                  </a:txBody>
                  <a:tcPr marL="88752" marR="88752"/>
                </a:tc>
                <a:extLst>
                  <a:ext uri="{0D108BD9-81ED-4DB2-BD59-A6C34878D82A}">
                    <a16:rowId xmlns:a16="http://schemas.microsoft.com/office/drawing/2014/main" val="2183546496"/>
                  </a:ext>
                </a:extLst>
              </a:tr>
              <a:tr h="488589">
                <a:tc>
                  <a:txBody>
                    <a:bodyPr/>
                    <a:lstStyle/>
                    <a:p>
                      <a:r>
                        <a:rPr lang="en-US" sz="2000" dirty="0"/>
                        <a:t>Standardize Equipment </a:t>
                      </a:r>
                    </a:p>
                  </a:txBody>
                  <a:tcPr marL="88752" marR="88752"/>
                </a:tc>
                <a:tc>
                  <a:txBody>
                    <a:bodyPr/>
                    <a:lstStyle/>
                    <a:p>
                      <a:r>
                        <a:rPr lang="en-US" sz="2000" dirty="0"/>
                        <a:t>Surgical instrument trays, IV pumps</a:t>
                      </a:r>
                    </a:p>
                  </a:txBody>
                  <a:tcPr marL="88752" marR="88752"/>
                </a:tc>
                <a:extLst>
                  <a:ext uri="{0D108BD9-81ED-4DB2-BD59-A6C34878D82A}">
                    <a16:rowId xmlns:a16="http://schemas.microsoft.com/office/drawing/2014/main" val="1863305969"/>
                  </a:ext>
                </a:extLst>
              </a:tr>
              <a:tr h="771781">
                <a:tc>
                  <a:txBody>
                    <a:bodyPr/>
                    <a:lstStyle/>
                    <a:p>
                      <a:r>
                        <a:rPr lang="en-US" sz="2000" dirty="0"/>
                        <a:t>Leadership Involvement</a:t>
                      </a:r>
                    </a:p>
                  </a:txBody>
                  <a:tcPr marL="88752" marR="88752"/>
                </a:tc>
                <a:tc>
                  <a:txBody>
                    <a:bodyPr/>
                    <a:lstStyle/>
                    <a:p>
                      <a:r>
                        <a:rPr lang="en-US" sz="2000" dirty="0"/>
                        <a:t>Clinical champions assigned to relevant interventions </a:t>
                      </a:r>
                    </a:p>
                  </a:txBody>
                  <a:tcPr marL="88752" marR="88752"/>
                </a:tc>
                <a:extLst>
                  <a:ext uri="{0D108BD9-81ED-4DB2-BD59-A6C34878D82A}">
                    <a16:rowId xmlns:a16="http://schemas.microsoft.com/office/drawing/2014/main" val="2881111545"/>
                  </a:ext>
                </a:extLst>
              </a:tr>
              <a:tr h="771781">
                <a:tc>
                  <a:txBody>
                    <a:bodyPr/>
                    <a:lstStyle/>
                    <a:p>
                      <a:r>
                        <a:rPr lang="en-US" sz="2000" dirty="0"/>
                        <a:t>Simplify processes</a:t>
                      </a:r>
                    </a:p>
                  </a:txBody>
                  <a:tcPr marL="88752" marR="88752"/>
                </a:tc>
                <a:tc>
                  <a:txBody>
                    <a:bodyPr/>
                    <a:lstStyle/>
                    <a:p>
                      <a:r>
                        <a:rPr lang="en-US" sz="2000" dirty="0"/>
                        <a:t>Revise criteria for admission to Observation unit</a:t>
                      </a:r>
                    </a:p>
                  </a:txBody>
                  <a:tcPr marL="88752" marR="88752"/>
                </a:tc>
                <a:extLst>
                  <a:ext uri="{0D108BD9-81ED-4DB2-BD59-A6C34878D82A}">
                    <a16:rowId xmlns:a16="http://schemas.microsoft.com/office/drawing/2014/main" val="580144231"/>
                  </a:ext>
                </a:extLst>
              </a:tr>
            </a:tbl>
          </a:graphicData>
        </a:graphic>
      </p:graphicFrame>
      <p:sp>
        <p:nvSpPr>
          <p:cNvPr id="5" name="Slide Number Placeholder 4">
            <a:extLst>
              <a:ext uri="{FF2B5EF4-FFF2-40B4-BE49-F238E27FC236}">
                <a16:creationId xmlns:a16="http://schemas.microsoft.com/office/drawing/2014/main" id="{EF325F0D-132A-41F2-A454-1249D3D10F88}"/>
              </a:ext>
            </a:extLst>
          </p:cNvPr>
          <p:cNvSpPr>
            <a:spLocks noGrp="1"/>
          </p:cNvSpPr>
          <p:nvPr>
            <p:ph type="sldNum" sz="quarter" idx="4294967295"/>
          </p:nvPr>
        </p:nvSpPr>
        <p:spPr>
          <a:xfrm>
            <a:off x="7010400" y="6356350"/>
            <a:ext cx="2133600" cy="365125"/>
          </a:xfrm>
        </p:spPr>
        <p:txBody>
          <a:bodyPr/>
          <a:lstStyle/>
          <a:p>
            <a:fld id="{230CA272-42B7-469A-AB90-443C1983F09E}" type="slidenum">
              <a:rPr lang="en-US" smtClean="0"/>
              <a:t>66</a:t>
            </a:fld>
            <a:endParaRPr lang="en-US" dirty="0"/>
          </a:p>
        </p:txBody>
      </p:sp>
      <p:sp>
        <p:nvSpPr>
          <p:cNvPr id="3" name="TextBox 2">
            <a:extLst>
              <a:ext uri="{FF2B5EF4-FFF2-40B4-BE49-F238E27FC236}">
                <a16:creationId xmlns:a16="http://schemas.microsoft.com/office/drawing/2014/main" id="{BE47741D-361A-4E7B-A6D4-39798E71058C}"/>
              </a:ext>
            </a:extLst>
          </p:cNvPr>
          <p:cNvSpPr txBox="1"/>
          <p:nvPr/>
        </p:nvSpPr>
        <p:spPr>
          <a:xfrm>
            <a:off x="375960" y="5898207"/>
            <a:ext cx="7966283" cy="369332"/>
          </a:xfrm>
          <a:prstGeom prst="rect">
            <a:avLst/>
          </a:prstGeom>
          <a:noFill/>
        </p:spPr>
        <p:txBody>
          <a:bodyPr wrap="none" rtlCol="0">
            <a:spAutoFit/>
          </a:bodyPr>
          <a:lstStyle/>
          <a:p>
            <a:r>
              <a:rPr lang="en-US" dirty="0"/>
              <a:t>Commonwealth of Massachusetts, 2012; Hibbert et al., 2018; Hettinger et al., 2013</a:t>
            </a:r>
          </a:p>
        </p:txBody>
      </p:sp>
    </p:spTree>
    <p:extLst>
      <p:ext uri="{BB962C8B-B14F-4D97-AF65-F5344CB8AC3E}">
        <p14:creationId xmlns:p14="http://schemas.microsoft.com/office/powerpoint/2010/main" val="1354013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E46-2CFA-4B46-806F-0F29E84FAE00}"/>
              </a:ext>
            </a:extLst>
          </p:cNvPr>
          <p:cNvSpPr>
            <a:spLocks noGrp="1"/>
          </p:cNvSpPr>
          <p:nvPr>
            <p:ph type="title"/>
          </p:nvPr>
        </p:nvSpPr>
        <p:spPr>
          <a:xfrm>
            <a:off x="457200" y="152400"/>
            <a:ext cx="8229600" cy="609600"/>
          </a:xfrm>
        </p:spPr>
        <p:txBody>
          <a:bodyPr>
            <a:normAutofit fontScale="90000"/>
          </a:bodyPr>
          <a:lstStyle/>
          <a:p>
            <a:r>
              <a:rPr lang="en-US" dirty="0"/>
              <a:t>Hierarchy of Interventions</a:t>
            </a:r>
          </a:p>
        </p:txBody>
      </p:sp>
      <p:graphicFrame>
        <p:nvGraphicFramePr>
          <p:cNvPr id="8" name="Content Placeholder 5">
            <a:extLst>
              <a:ext uri="{FF2B5EF4-FFF2-40B4-BE49-F238E27FC236}">
                <a16:creationId xmlns:a16="http://schemas.microsoft.com/office/drawing/2014/main" id="{CE720526-120B-476C-86E2-395E06129394}"/>
              </a:ext>
            </a:extLst>
          </p:cNvPr>
          <p:cNvGraphicFramePr>
            <a:graphicFrameLocks noGrp="1"/>
          </p:cNvGraphicFramePr>
          <p:nvPr>
            <p:ph idx="1"/>
          </p:nvPr>
        </p:nvGraphicFramePr>
        <p:xfrm>
          <a:off x="311307" y="840220"/>
          <a:ext cx="8604094" cy="5104143"/>
        </p:xfrm>
        <a:graphic>
          <a:graphicData uri="http://schemas.openxmlformats.org/drawingml/2006/table">
            <a:tbl>
              <a:tblPr firstRow="1" bandRow="1">
                <a:tableStyleId>{5C22544A-7EE6-4342-B048-85BDC9FD1C3A}</a:tableStyleId>
              </a:tblPr>
              <a:tblGrid>
                <a:gridCol w="3392450">
                  <a:extLst>
                    <a:ext uri="{9D8B030D-6E8A-4147-A177-3AD203B41FA5}">
                      <a16:colId xmlns:a16="http://schemas.microsoft.com/office/drawing/2014/main" val="1025663808"/>
                    </a:ext>
                  </a:extLst>
                </a:gridCol>
                <a:gridCol w="5211644">
                  <a:extLst>
                    <a:ext uri="{9D8B030D-6E8A-4147-A177-3AD203B41FA5}">
                      <a16:colId xmlns:a16="http://schemas.microsoft.com/office/drawing/2014/main" val="1990666148"/>
                    </a:ext>
                  </a:extLst>
                </a:gridCol>
              </a:tblGrid>
              <a:tr h="427799">
                <a:tc>
                  <a:txBody>
                    <a:bodyPr/>
                    <a:lstStyle/>
                    <a:p>
                      <a:pPr algn="ctr"/>
                      <a:r>
                        <a:rPr lang="en-US" sz="2400" dirty="0"/>
                        <a:t>Moderate</a:t>
                      </a:r>
                    </a:p>
                  </a:txBody>
                  <a:tcPr marL="86312" marR="86312"/>
                </a:tc>
                <a:tc>
                  <a:txBody>
                    <a:bodyPr/>
                    <a:lstStyle/>
                    <a:p>
                      <a:pPr algn="ctr"/>
                      <a:r>
                        <a:rPr lang="en-US" sz="2400" dirty="0"/>
                        <a:t>Example</a:t>
                      </a:r>
                    </a:p>
                  </a:txBody>
                  <a:tcPr marL="86312" marR="86312"/>
                </a:tc>
                <a:extLst>
                  <a:ext uri="{0D108BD9-81ED-4DB2-BD59-A6C34878D82A}">
                    <a16:rowId xmlns:a16="http://schemas.microsoft.com/office/drawing/2014/main" val="2047886101"/>
                  </a:ext>
                </a:extLst>
              </a:tr>
              <a:tr h="693698">
                <a:tc>
                  <a:txBody>
                    <a:bodyPr/>
                    <a:lstStyle/>
                    <a:p>
                      <a:r>
                        <a:rPr lang="en-US" sz="2000" dirty="0"/>
                        <a:t>Policy/Procedure change or implementation</a:t>
                      </a:r>
                    </a:p>
                  </a:txBody>
                  <a:tcPr marL="86312" marR="86312"/>
                </a:tc>
                <a:tc>
                  <a:txBody>
                    <a:bodyPr/>
                    <a:lstStyle/>
                    <a:p>
                      <a:r>
                        <a:rPr lang="en-US" sz="2000" dirty="0"/>
                        <a:t>Patients at high risk for falls not to be left alone while toileting</a:t>
                      </a:r>
                    </a:p>
                  </a:txBody>
                  <a:tcPr marL="86312" marR="86312"/>
                </a:tc>
                <a:extLst>
                  <a:ext uri="{0D108BD9-81ED-4DB2-BD59-A6C34878D82A}">
                    <a16:rowId xmlns:a16="http://schemas.microsoft.com/office/drawing/2014/main" val="907448988"/>
                  </a:ext>
                </a:extLst>
              </a:tr>
              <a:tr h="693698">
                <a:tc>
                  <a:txBody>
                    <a:bodyPr/>
                    <a:lstStyle/>
                    <a:p>
                      <a:r>
                        <a:rPr lang="en-US" sz="2000" dirty="0"/>
                        <a:t>Audit/Feedback</a:t>
                      </a:r>
                    </a:p>
                  </a:txBody>
                  <a:tcPr marL="86312" marR="86312"/>
                </a:tc>
                <a:tc>
                  <a:txBody>
                    <a:bodyPr/>
                    <a:lstStyle/>
                    <a:p>
                      <a:r>
                        <a:rPr lang="en-US" sz="2000" dirty="0"/>
                        <a:t>Appropriate fall risk interventions in place according to policy</a:t>
                      </a:r>
                    </a:p>
                  </a:txBody>
                  <a:tcPr marL="86312" marR="86312"/>
                </a:tc>
                <a:extLst>
                  <a:ext uri="{0D108BD9-81ED-4DB2-BD59-A6C34878D82A}">
                    <a16:rowId xmlns:a16="http://schemas.microsoft.com/office/drawing/2014/main" val="1409850733"/>
                  </a:ext>
                </a:extLst>
              </a:tr>
              <a:tr h="385388">
                <a:tc>
                  <a:txBody>
                    <a:bodyPr/>
                    <a:lstStyle/>
                    <a:p>
                      <a:r>
                        <a:rPr lang="en-US" sz="2000" dirty="0"/>
                        <a:t>Redundancy</a:t>
                      </a:r>
                    </a:p>
                  </a:txBody>
                  <a:tcPr marL="86312" marR="86312"/>
                </a:tc>
                <a:tc>
                  <a:txBody>
                    <a:bodyPr/>
                    <a:lstStyle/>
                    <a:p>
                      <a:r>
                        <a:rPr lang="en-US" sz="2000" dirty="0"/>
                        <a:t>Have an additional person assist </a:t>
                      </a:r>
                    </a:p>
                  </a:txBody>
                  <a:tcPr marL="86312" marR="86312"/>
                </a:tc>
                <a:extLst>
                  <a:ext uri="{0D108BD9-81ED-4DB2-BD59-A6C34878D82A}">
                    <a16:rowId xmlns:a16="http://schemas.microsoft.com/office/drawing/2014/main" val="1724690301"/>
                  </a:ext>
                </a:extLst>
              </a:tr>
              <a:tr h="745503">
                <a:tc>
                  <a:txBody>
                    <a:bodyPr/>
                    <a:lstStyle/>
                    <a:p>
                      <a:r>
                        <a:rPr lang="en-US" sz="2000" dirty="0"/>
                        <a:t>Enhanced documentation/ forms</a:t>
                      </a:r>
                    </a:p>
                  </a:txBody>
                  <a:tcPr marL="86312" marR="863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Making hourly rounding and measures easier to document.</a:t>
                      </a:r>
                      <a:r>
                        <a:rPr lang="en-US" sz="2000" baseline="0" dirty="0"/>
                        <a:t> </a:t>
                      </a:r>
                      <a:endParaRPr lang="en-US" sz="2000" dirty="0"/>
                    </a:p>
                  </a:txBody>
                  <a:tcPr marL="86312" marR="86312"/>
                </a:tc>
                <a:extLst>
                  <a:ext uri="{0D108BD9-81ED-4DB2-BD59-A6C34878D82A}">
                    <a16:rowId xmlns:a16="http://schemas.microsoft.com/office/drawing/2014/main" val="2183546496"/>
                  </a:ext>
                </a:extLst>
              </a:tr>
              <a:tr h="693698">
                <a:tc>
                  <a:txBody>
                    <a:bodyPr/>
                    <a:lstStyle/>
                    <a:p>
                      <a:r>
                        <a:rPr lang="en-US" sz="2000" dirty="0"/>
                        <a:t>Checklists/Cognitive Aids</a:t>
                      </a:r>
                    </a:p>
                  </a:txBody>
                  <a:tcPr marL="86312" marR="86312"/>
                </a:tc>
                <a:tc>
                  <a:txBody>
                    <a:bodyPr/>
                    <a:lstStyle/>
                    <a:p>
                      <a:r>
                        <a:rPr lang="en-US" sz="2000" dirty="0"/>
                        <a:t>Fall Risk Signage with picture of required assist device (i.e., walker)</a:t>
                      </a:r>
                    </a:p>
                  </a:txBody>
                  <a:tcPr marL="86312" marR="86312"/>
                </a:tc>
                <a:extLst>
                  <a:ext uri="{0D108BD9-81ED-4DB2-BD59-A6C34878D82A}">
                    <a16:rowId xmlns:a16="http://schemas.microsoft.com/office/drawing/2014/main" val="1863305969"/>
                  </a:ext>
                </a:extLst>
              </a:tr>
              <a:tr h="693698">
                <a:tc>
                  <a:txBody>
                    <a:bodyPr/>
                    <a:lstStyle/>
                    <a:p>
                      <a:r>
                        <a:rPr lang="en-US" sz="2000" dirty="0"/>
                        <a:t>Standardize communication tools</a:t>
                      </a:r>
                    </a:p>
                  </a:txBody>
                  <a:tcPr marL="86312" marR="86312"/>
                </a:tc>
                <a:tc>
                  <a:txBody>
                    <a:bodyPr/>
                    <a:lstStyle/>
                    <a:p>
                      <a:r>
                        <a:rPr lang="en-US" sz="2000" dirty="0"/>
                        <a:t>Shift report form with specific space for fall risk and interventions</a:t>
                      </a:r>
                    </a:p>
                  </a:txBody>
                  <a:tcPr marL="86312" marR="86312"/>
                </a:tc>
                <a:extLst>
                  <a:ext uri="{0D108BD9-81ED-4DB2-BD59-A6C34878D82A}">
                    <a16:rowId xmlns:a16="http://schemas.microsoft.com/office/drawing/2014/main" val="2881111545"/>
                  </a:ext>
                </a:extLst>
              </a:tr>
              <a:tr h="693698">
                <a:tc>
                  <a:txBody>
                    <a:bodyPr/>
                    <a:lstStyle/>
                    <a:p>
                      <a:r>
                        <a:rPr lang="en-US" sz="2000" dirty="0"/>
                        <a:t>Training with practice and competency assessment</a:t>
                      </a:r>
                    </a:p>
                  </a:txBody>
                  <a:tcPr marL="86312" marR="86312"/>
                </a:tc>
                <a:tc>
                  <a:txBody>
                    <a:bodyPr/>
                    <a:lstStyle/>
                    <a:p>
                      <a:r>
                        <a:rPr lang="en-US" sz="2000" dirty="0"/>
                        <a:t>Falls skills fair. Personnel file documentation of skills competence</a:t>
                      </a:r>
                    </a:p>
                  </a:txBody>
                  <a:tcPr marL="86312" marR="86312"/>
                </a:tc>
                <a:extLst>
                  <a:ext uri="{0D108BD9-81ED-4DB2-BD59-A6C34878D82A}">
                    <a16:rowId xmlns:a16="http://schemas.microsoft.com/office/drawing/2014/main" val="580144231"/>
                  </a:ext>
                </a:extLst>
              </a:tr>
            </a:tbl>
          </a:graphicData>
        </a:graphic>
      </p:graphicFrame>
      <p:sp>
        <p:nvSpPr>
          <p:cNvPr id="5" name="Slide Number Placeholder 4">
            <a:extLst>
              <a:ext uri="{FF2B5EF4-FFF2-40B4-BE49-F238E27FC236}">
                <a16:creationId xmlns:a16="http://schemas.microsoft.com/office/drawing/2014/main" id="{EF325F0D-132A-41F2-A454-1249D3D10F88}"/>
              </a:ext>
            </a:extLst>
          </p:cNvPr>
          <p:cNvSpPr>
            <a:spLocks noGrp="1"/>
          </p:cNvSpPr>
          <p:nvPr>
            <p:ph type="sldNum" sz="quarter" idx="4294967295"/>
          </p:nvPr>
        </p:nvSpPr>
        <p:spPr/>
        <p:txBody>
          <a:bodyPr/>
          <a:lstStyle/>
          <a:p>
            <a:fld id="{230CA272-42B7-469A-AB90-443C1983F09E}" type="slidenum">
              <a:rPr lang="en-US" smtClean="0"/>
              <a:t>67</a:t>
            </a:fld>
            <a:endParaRPr lang="en-US" dirty="0"/>
          </a:p>
        </p:txBody>
      </p:sp>
      <p:sp>
        <p:nvSpPr>
          <p:cNvPr id="6" name="TextBox 5">
            <a:extLst>
              <a:ext uri="{FF2B5EF4-FFF2-40B4-BE49-F238E27FC236}">
                <a16:creationId xmlns:a16="http://schemas.microsoft.com/office/drawing/2014/main" id="{60122664-5DEF-4251-B653-23EACC3AEAFA}"/>
              </a:ext>
            </a:extLst>
          </p:cNvPr>
          <p:cNvSpPr txBox="1"/>
          <p:nvPr/>
        </p:nvSpPr>
        <p:spPr>
          <a:xfrm>
            <a:off x="311307" y="5975819"/>
            <a:ext cx="7966283" cy="369332"/>
          </a:xfrm>
          <a:prstGeom prst="rect">
            <a:avLst/>
          </a:prstGeom>
          <a:noFill/>
        </p:spPr>
        <p:txBody>
          <a:bodyPr wrap="none" rtlCol="0">
            <a:spAutoFit/>
          </a:bodyPr>
          <a:lstStyle/>
          <a:p>
            <a:r>
              <a:rPr lang="en-US" dirty="0"/>
              <a:t>Commonwealth of Massachusetts, 2012; Hibbert et al., 2018; Hettinger et al., 2013</a:t>
            </a:r>
          </a:p>
        </p:txBody>
      </p:sp>
    </p:spTree>
    <p:extLst>
      <p:ext uri="{BB962C8B-B14F-4D97-AF65-F5344CB8AC3E}">
        <p14:creationId xmlns:p14="http://schemas.microsoft.com/office/powerpoint/2010/main" val="1601649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E46-2CFA-4B46-806F-0F29E84FAE00}"/>
              </a:ext>
            </a:extLst>
          </p:cNvPr>
          <p:cNvSpPr>
            <a:spLocks noGrp="1"/>
          </p:cNvSpPr>
          <p:nvPr>
            <p:ph type="title"/>
          </p:nvPr>
        </p:nvSpPr>
        <p:spPr>
          <a:xfrm>
            <a:off x="457200" y="152400"/>
            <a:ext cx="8229600" cy="685800"/>
          </a:xfrm>
        </p:spPr>
        <p:txBody>
          <a:bodyPr>
            <a:normAutofit fontScale="90000"/>
          </a:bodyPr>
          <a:lstStyle/>
          <a:p>
            <a:r>
              <a:rPr lang="en-US" dirty="0"/>
              <a:t>Hierarchy of Interventions</a:t>
            </a:r>
          </a:p>
        </p:txBody>
      </p:sp>
      <p:graphicFrame>
        <p:nvGraphicFramePr>
          <p:cNvPr id="8" name="Content Placeholder 5">
            <a:extLst>
              <a:ext uri="{FF2B5EF4-FFF2-40B4-BE49-F238E27FC236}">
                <a16:creationId xmlns:a16="http://schemas.microsoft.com/office/drawing/2014/main" id="{1BC9BB67-F074-47FB-971C-F1EB0B23A32E}"/>
              </a:ext>
            </a:extLst>
          </p:cNvPr>
          <p:cNvGraphicFramePr>
            <a:graphicFrameLocks noGrp="1"/>
          </p:cNvGraphicFramePr>
          <p:nvPr>
            <p:ph idx="1"/>
          </p:nvPr>
        </p:nvGraphicFramePr>
        <p:xfrm>
          <a:off x="344558" y="835429"/>
          <a:ext cx="8229394" cy="5064564"/>
        </p:xfrm>
        <a:graphic>
          <a:graphicData uri="http://schemas.openxmlformats.org/drawingml/2006/table">
            <a:tbl>
              <a:tblPr firstRow="1" bandRow="1">
                <a:tableStyleId>{5C22544A-7EE6-4342-B048-85BDC9FD1C3A}</a:tableStyleId>
              </a:tblPr>
              <a:tblGrid>
                <a:gridCol w="3160642">
                  <a:extLst>
                    <a:ext uri="{9D8B030D-6E8A-4147-A177-3AD203B41FA5}">
                      <a16:colId xmlns:a16="http://schemas.microsoft.com/office/drawing/2014/main" val="1025663808"/>
                    </a:ext>
                  </a:extLst>
                </a:gridCol>
                <a:gridCol w="5068752">
                  <a:extLst>
                    <a:ext uri="{9D8B030D-6E8A-4147-A177-3AD203B41FA5}">
                      <a16:colId xmlns:a16="http://schemas.microsoft.com/office/drawing/2014/main" val="1990666148"/>
                    </a:ext>
                  </a:extLst>
                </a:gridCol>
              </a:tblGrid>
              <a:tr h="474882">
                <a:tc>
                  <a:txBody>
                    <a:bodyPr/>
                    <a:lstStyle/>
                    <a:p>
                      <a:pPr algn="ctr"/>
                      <a:r>
                        <a:rPr lang="en-US" sz="2400" dirty="0"/>
                        <a:t>Weak</a:t>
                      </a:r>
                    </a:p>
                  </a:txBody>
                  <a:tcPr marL="86312" marR="86312"/>
                </a:tc>
                <a:tc>
                  <a:txBody>
                    <a:bodyPr/>
                    <a:lstStyle/>
                    <a:p>
                      <a:pPr algn="ctr"/>
                      <a:r>
                        <a:rPr lang="en-US" sz="2400" dirty="0"/>
                        <a:t>Example</a:t>
                      </a:r>
                    </a:p>
                  </a:txBody>
                  <a:tcPr marL="86312" marR="86312"/>
                </a:tc>
                <a:extLst>
                  <a:ext uri="{0D108BD9-81ED-4DB2-BD59-A6C34878D82A}">
                    <a16:rowId xmlns:a16="http://schemas.microsoft.com/office/drawing/2014/main" val="2047886101"/>
                  </a:ext>
                </a:extLst>
              </a:tr>
              <a:tr h="670889">
                <a:tc>
                  <a:txBody>
                    <a:bodyPr/>
                    <a:lstStyle/>
                    <a:p>
                      <a:r>
                        <a:rPr lang="en-US" sz="2000" dirty="0"/>
                        <a:t>Counseling / Discipline</a:t>
                      </a:r>
                    </a:p>
                  </a:txBody>
                  <a:tcPr marL="86312" marR="86312"/>
                </a:tc>
                <a:tc>
                  <a:txBody>
                    <a:bodyPr/>
                    <a:lstStyle/>
                    <a:p>
                      <a:r>
                        <a:rPr lang="en-US" sz="2000" dirty="0"/>
                        <a:t>Discussion with individual employee and note in personnel file</a:t>
                      </a:r>
                    </a:p>
                  </a:txBody>
                  <a:tcPr marL="86312" marR="86312"/>
                </a:tc>
                <a:extLst>
                  <a:ext uri="{0D108BD9-81ED-4DB2-BD59-A6C34878D82A}">
                    <a16:rowId xmlns:a16="http://schemas.microsoft.com/office/drawing/2014/main" val="907448988"/>
                  </a:ext>
                </a:extLst>
              </a:tr>
              <a:tr h="807312">
                <a:tc>
                  <a:txBody>
                    <a:bodyPr/>
                    <a:lstStyle/>
                    <a:p>
                      <a:r>
                        <a:rPr lang="en-US" sz="2000" dirty="0"/>
                        <a:t>Discussions in meetings</a:t>
                      </a:r>
                    </a:p>
                  </a:txBody>
                  <a:tcPr marL="86312" marR="86312"/>
                </a:tc>
                <a:tc>
                  <a:txBody>
                    <a:bodyPr/>
                    <a:lstStyle/>
                    <a:p>
                      <a:r>
                        <a:rPr lang="en-US" sz="2000" dirty="0"/>
                        <a:t>General mention in monthly staff meeting (*daily safety huddle reminders might be more helpful)</a:t>
                      </a:r>
                    </a:p>
                  </a:txBody>
                  <a:tcPr marL="86312" marR="86312"/>
                </a:tc>
                <a:extLst>
                  <a:ext uri="{0D108BD9-81ED-4DB2-BD59-A6C34878D82A}">
                    <a16:rowId xmlns:a16="http://schemas.microsoft.com/office/drawing/2014/main" val="1409850733"/>
                  </a:ext>
                </a:extLst>
              </a:tr>
              <a:tr h="755373">
                <a:tc>
                  <a:txBody>
                    <a:bodyPr/>
                    <a:lstStyle/>
                    <a:p>
                      <a:r>
                        <a:rPr lang="en-US" sz="2000" dirty="0"/>
                        <a:t>Notifications (email, communication book)</a:t>
                      </a:r>
                    </a:p>
                  </a:txBody>
                  <a:tcPr marL="86312" marR="86312"/>
                </a:tc>
                <a:tc>
                  <a:txBody>
                    <a:bodyPr/>
                    <a:lstStyle/>
                    <a:p>
                      <a:r>
                        <a:rPr lang="en-US" sz="2000" dirty="0"/>
                        <a:t>Notice to “do better.” Decreased opportunity for it to be personalized or have questions answered. </a:t>
                      </a:r>
                    </a:p>
                  </a:txBody>
                  <a:tcPr marL="86312" marR="86312"/>
                </a:tc>
                <a:extLst>
                  <a:ext uri="{0D108BD9-81ED-4DB2-BD59-A6C34878D82A}">
                    <a16:rowId xmlns:a16="http://schemas.microsoft.com/office/drawing/2014/main" val="2183546496"/>
                  </a:ext>
                </a:extLst>
              </a:tr>
              <a:tr h="474882">
                <a:tc>
                  <a:txBody>
                    <a:bodyPr/>
                    <a:lstStyle/>
                    <a:p>
                      <a:r>
                        <a:rPr lang="en-US" sz="2000" dirty="0"/>
                        <a:t>Warnings</a:t>
                      </a:r>
                    </a:p>
                  </a:txBody>
                  <a:tcPr marL="86312" marR="86312"/>
                </a:tc>
                <a:tc>
                  <a:txBody>
                    <a:bodyPr/>
                    <a:lstStyle/>
                    <a:p>
                      <a:r>
                        <a:rPr lang="en-US" sz="2000" dirty="0"/>
                        <a:t>Punitive discussion and file note</a:t>
                      </a:r>
                    </a:p>
                  </a:txBody>
                  <a:tcPr marL="86312" marR="86312"/>
                </a:tc>
                <a:extLst>
                  <a:ext uri="{0D108BD9-81ED-4DB2-BD59-A6C34878D82A}">
                    <a16:rowId xmlns:a16="http://schemas.microsoft.com/office/drawing/2014/main" val="1863305969"/>
                  </a:ext>
                </a:extLst>
              </a:tr>
              <a:tr h="683687">
                <a:tc>
                  <a:txBody>
                    <a:bodyPr/>
                    <a:lstStyle/>
                    <a:p>
                      <a:r>
                        <a:rPr lang="en-US" sz="2000" dirty="0"/>
                        <a:t>Double-checks</a:t>
                      </a:r>
                    </a:p>
                  </a:txBody>
                  <a:tcPr marL="86312" marR="86312"/>
                </a:tc>
                <a:tc>
                  <a:txBody>
                    <a:bodyPr/>
                    <a:lstStyle/>
                    <a:p>
                      <a:r>
                        <a:rPr lang="en-US" sz="2000" dirty="0"/>
                        <a:t>Double checks of medication dosage prior to administration</a:t>
                      </a:r>
                    </a:p>
                  </a:txBody>
                  <a:tcPr marL="86312" marR="86312"/>
                </a:tc>
                <a:extLst>
                  <a:ext uri="{0D108BD9-81ED-4DB2-BD59-A6C34878D82A}">
                    <a16:rowId xmlns:a16="http://schemas.microsoft.com/office/drawing/2014/main" val="2881111545"/>
                  </a:ext>
                </a:extLst>
              </a:tr>
              <a:tr h="474882">
                <a:tc>
                  <a:txBody>
                    <a:bodyPr/>
                    <a:lstStyle/>
                    <a:p>
                      <a:r>
                        <a:rPr lang="en-US" sz="2000" dirty="0"/>
                        <a:t>Training without practice or competency assessment</a:t>
                      </a:r>
                    </a:p>
                  </a:txBody>
                  <a:tcPr marL="86312" marR="86312"/>
                </a:tc>
                <a:tc>
                  <a:txBody>
                    <a:bodyPr/>
                    <a:lstStyle/>
                    <a:p>
                      <a:r>
                        <a:rPr lang="en-US" sz="2000" dirty="0"/>
                        <a:t>Float staff expected to “see one, do one”</a:t>
                      </a:r>
                    </a:p>
                  </a:txBody>
                  <a:tcPr marL="86312" marR="86312"/>
                </a:tc>
                <a:extLst>
                  <a:ext uri="{0D108BD9-81ED-4DB2-BD59-A6C34878D82A}">
                    <a16:rowId xmlns:a16="http://schemas.microsoft.com/office/drawing/2014/main" val="580144231"/>
                  </a:ext>
                </a:extLst>
              </a:tr>
            </a:tbl>
          </a:graphicData>
        </a:graphic>
      </p:graphicFrame>
      <p:sp>
        <p:nvSpPr>
          <p:cNvPr id="5" name="Slide Number Placeholder 4">
            <a:extLst>
              <a:ext uri="{FF2B5EF4-FFF2-40B4-BE49-F238E27FC236}">
                <a16:creationId xmlns:a16="http://schemas.microsoft.com/office/drawing/2014/main" id="{EF325F0D-132A-41F2-A454-1249D3D10F88}"/>
              </a:ext>
            </a:extLst>
          </p:cNvPr>
          <p:cNvSpPr>
            <a:spLocks noGrp="1"/>
          </p:cNvSpPr>
          <p:nvPr>
            <p:ph type="sldNum" sz="quarter" idx="4294967295"/>
          </p:nvPr>
        </p:nvSpPr>
        <p:spPr/>
        <p:txBody>
          <a:bodyPr/>
          <a:lstStyle/>
          <a:p>
            <a:fld id="{230CA272-42B7-469A-AB90-443C1983F09E}" type="slidenum">
              <a:rPr lang="en-US" smtClean="0"/>
              <a:t>68</a:t>
            </a:fld>
            <a:endParaRPr lang="en-US" dirty="0"/>
          </a:p>
        </p:txBody>
      </p:sp>
      <p:sp>
        <p:nvSpPr>
          <p:cNvPr id="6" name="TextBox 5">
            <a:extLst>
              <a:ext uri="{FF2B5EF4-FFF2-40B4-BE49-F238E27FC236}">
                <a16:creationId xmlns:a16="http://schemas.microsoft.com/office/drawing/2014/main" id="{0C1AB722-D51E-4F1C-BE45-98092E89DA62}"/>
              </a:ext>
            </a:extLst>
          </p:cNvPr>
          <p:cNvSpPr txBox="1"/>
          <p:nvPr/>
        </p:nvSpPr>
        <p:spPr>
          <a:xfrm>
            <a:off x="311307" y="5899055"/>
            <a:ext cx="7966283" cy="369332"/>
          </a:xfrm>
          <a:prstGeom prst="rect">
            <a:avLst/>
          </a:prstGeom>
          <a:noFill/>
        </p:spPr>
        <p:txBody>
          <a:bodyPr wrap="none" rtlCol="0">
            <a:spAutoFit/>
          </a:bodyPr>
          <a:lstStyle/>
          <a:p>
            <a:r>
              <a:rPr lang="en-US" dirty="0"/>
              <a:t>Commonwealth of Massachusetts, 2012; Hibbert et al., 2018; Hettinger et al., 2013</a:t>
            </a:r>
          </a:p>
        </p:txBody>
      </p:sp>
    </p:spTree>
    <p:extLst>
      <p:ext uri="{BB962C8B-B14F-4D97-AF65-F5344CB8AC3E}">
        <p14:creationId xmlns:p14="http://schemas.microsoft.com/office/powerpoint/2010/main" val="2334128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6E46D68-4586-4A47-AC79-4F393E27DEB8}"/>
              </a:ext>
            </a:extLst>
          </p:cNvPr>
          <p:cNvSpPr>
            <a:spLocks noGrp="1"/>
          </p:cNvSpPr>
          <p:nvPr>
            <p:ph type="title"/>
          </p:nvPr>
        </p:nvSpPr>
        <p:spPr/>
        <p:txBody>
          <a:bodyPr>
            <a:normAutofit/>
          </a:bodyPr>
          <a:lstStyle/>
          <a:p>
            <a:r>
              <a:rPr lang="en-US" altLang="en-US" dirty="0"/>
              <a:t>Priority Payoff Matrix</a:t>
            </a:r>
          </a:p>
        </p:txBody>
      </p:sp>
      <p:graphicFrame>
        <p:nvGraphicFramePr>
          <p:cNvPr id="4" name="Content Placeholder 3">
            <a:extLst>
              <a:ext uri="{FF2B5EF4-FFF2-40B4-BE49-F238E27FC236}">
                <a16:creationId xmlns:a16="http://schemas.microsoft.com/office/drawing/2014/main" id="{5AFB435F-F05C-4F49-9371-B2CBA355C97F}"/>
              </a:ext>
            </a:extLst>
          </p:cNvPr>
          <p:cNvGraphicFramePr>
            <a:graphicFrameLocks noGrp="1"/>
          </p:cNvGraphicFramePr>
          <p:nvPr>
            <p:ph idx="1"/>
            <p:extLst>
              <p:ext uri="{D42A27DB-BD31-4B8C-83A1-F6EECF244321}">
                <p14:modId xmlns:p14="http://schemas.microsoft.com/office/powerpoint/2010/main" val="3794596312"/>
              </p:ext>
            </p:extLst>
          </p:nvPr>
        </p:nvGraphicFramePr>
        <p:xfrm>
          <a:off x="3802510" y="1606090"/>
          <a:ext cx="5037379" cy="3196475"/>
        </p:xfrm>
        <a:graphic>
          <a:graphicData uri="http://schemas.openxmlformats.org/drawingml/2006/table">
            <a:tbl>
              <a:tblPr firstRow="1" bandRow="1">
                <a:tableStyleId>{5C22544A-7EE6-4342-B048-85BDC9FD1C3A}</a:tableStyleId>
              </a:tblPr>
              <a:tblGrid>
                <a:gridCol w="1612493">
                  <a:extLst>
                    <a:ext uri="{9D8B030D-6E8A-4147-A177-3AD203B41FA5}">
                      <a16:colId xmlns:a16="http://schemas.microsoft.com/office/drawing/2014/main" val="20000"/>
                    </a:ext>
                  </a:extLst>
                </a:gridCol>
                <a:gridCol w="1528461">
                  <a:extLst>
                    <a:ext uri="{9D8B030D-6E8A-4147-A177-3AD203B41FA5}">
                      <a16:colId xmlns:a16="http://schemas.microsoft.com/office/drawing/2014/main" val="20001"/>
                    </a:ext>
                  </a:extLst>
                </a:gridCol>
                <a:gridCol w="1896425">
                  <a:extLst>
                    <a:ext uri="{9D8B030D-6E8A-4147-A177-3AD203B41FA5}">
                      <a16:colId xmlns:a16="http://schemas.microsoft.com/office/drawing/2014/main" val="20002"/>
                    </a:ext>
                  </a:extLst>
                </a:gridCol>
              </a:tblGrid>
              <a:tr h="1284318">
                <a:tc>
                  <a:txBody>
                    <a:bodyPr/>
                    <a:lstStyle/>
                    <a:p>
                      <a:pPr algn="ctr"/>
                      <a:r>
                        <a:rPr lang="en-US" sz="1400" b="1" dirty="0">
                          <a:solidFill>
                            <a:schemeClr val="tx1"/>
                          </a:solidFill>
                        </a:rPr>
                        <a:t>HIGH</a:t>
                      </a:r>
                    </a:p>
                  </a:txBody>
                  <a:tcPr marL="111763" marR="111763"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tx1"/>
                        </a:solidFill>
                      </a:endParaRPr>
                    </a:p>
                  </a:txBody>
                  <a:tcPr marL="111763" marR="111763"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400" b="1" dirty="0">
                        <a:solidFill>
                          <a:schemeClr val="tx1"/>
                        </a:solidFill>
                      </a:endParaRPr>
                    </a:p>
                  </a:txBody>
                  <a:tcPr marL="111763" marR="111763"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42079">
                <a:tc>
                  <a:txBody>
                    <a:bodyPr/>
                    <a:lstStyle/>
                    <a:p>
                      <a:pPr algn="ctr"/>
                      <a:r>
                        <a:rPr lang="en-US" sz="1400" b="1" dirty="0">
                          <a:solidFill>
                            <a:schemeClr val="tx1"/>
                          </a:solidFill>
                        </a:rPr>
                        <a:t>LOW</a:t>
                      </a:r>
                    </a:p>
                  </a:txBody>
                  <a:tcPr marL="111763" marR="111763"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tx1"/>
                        </a:solidFill>
                      </a:endParaRPr>
                    </a:p>
                  </a:txBody>
                  <a:tcPr marL="111763" marR="111763"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tx1"/>
                        </a:solidFill>
                      </a:endParaRPr>
                    </a:p>
                  </a:txBody>
                  <a:tcPr marL="111763" marR="111763"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0078">
                <a:tc>
                  <a:txBody>
                    <a:bodyPr/>
                    <a:lstStyle/>
                    <a:p>
                      <a:endParaRPr lang="en-US" sz="1400" b="1" dirty="0">
                        <a:solidFill>
                          <a:schemeClr val="tx1"/>
                        </a:solidFill>
                      </a:endParaRPr>
                    </a:p>
                  </a:txBody>
                  <a:tcPr marL="111763" marR="111763"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dirty="0">
                          <a:solidFill>
                            <a:schemeClr val="tx1"/>
                          </a:solidFill>
                        </a:rPr>
                        <a:t>EASY/INEXPENSIVE</a:t>
                      </a:r>
                    </a:p>
                  </a:txBody>
                  <a:tcPr marL="111763" marR="111763"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dirty="0">
                          <a:solidFill>
                            <a:schemeClr val="tx1"/>
                          </a:solidFill>
                        </a:rPr>
                        <a:t>DIFFICULT/EXPENSIVE</a:t>
                      </a:r>
                    </a:p>
                  </a:txBody>
                  <a:tcPr marL="111763" marR="111763"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461D842A-C56A-4B62-B227-343BB0B874AD}"/>
              </a:ext>
            </a:extLst>
          </p:cNvPr>
          <p:cNvSpPr>
            <a:spLocks noGrp="1"/>
          </p:cNvSpPr>
          <p:nvPr>
            <p:ph type="sldNum" sz="quarter" idx="4294967295"/>
          </p:nvPr>
        </p:nvSpPr>
        <p:spPr>
          <a:xfrm>
            <a:off x="7010400" y="6356350"/>
            <a:ext cx="2133600" cy="365125"/>
          </a:xfrm>
        </p:spPr>
        <p:txBody>
          <a:bodyPr/>
          <a:lstStyle>
            <a:lvl1pPr eaLnBrk="0" hangingPunct="0">
              <a:defRPr sz="750">
                <a:solidFill>
                  <a:schemeClr val="bg1"/>
                </a:solidFill>
                <a:latin typeface="Arial" panose="020B0604020202020204" pitchFamily="34" charset="0"/>
              </a:defRPr>
            </a:lvl1pPr>
            <a:lvl2pPr marL="557213" indent="-214313" eaLnBrk="0" hangingPunct="0">
              <a:defRPr sz="750">
                <a:solidFill>
                  <a:schemeClr val="bg1"/>
                </a:solidFill>
                <a:latin typeface="Arial" panose="020B0604020202020204" pitchFamily="34" charset="0"/>
              </a:defRPr>
            </a:lvl2pPr>
            <a:lvl3pPr marL="857250" indent="-171450" eaLnBrk="0" hangingPunct="0">
              <a:defRPr sz="750">
                <a:solidFill>
                  <a:schemeClr val="bg1"/>
                </a:solidFill>
                <a:latin typeface="Arial" panose="020B0604020202020204" pitchFamily="34" charset="0"/>
              </a:defRPr>
            </a:lvl3pPr>
            <a:lvl4pPr marL="1200150" indent="-171450" eaLnBrk="0" hangingPunct="0">
              <a:defRPr sz="750">
                <a:solidFill>
                  <a:schemeClr val="bg1"/>
                </a:solidFill>
                <a:latin typeface="Arial" panose="020B0604020202020204" pitchFamily="34" charset="0"/>
              </a:defRPr>
            </a:lvl4pPr>
            <a:lvl5pPr marL="1543050" indent="-171450" eaLnBrk="0" hangingPunct="0">
              <a:defRPr sz="750">
                <a:solidFill>
                  <a:schemeClr val="bg1"/>
                </a:solidFill>
                <a:latin typeface="Arial" panose="020B0604020202020204" pitchFamily="34" charset="0"/>
              </a:defRPr>
            </a:lvl5pPr>
            <a:lvl6pPr marL="1885950" indent="-171450" eaLnBrk="0" fontAlgn="base" hangingPunct="0">
              <a:spcBef>
                <a:spcPct val="0"/>
              </a:spcBef>
              <a:spcAft>
                <a:spcPct val="0"/>
              </a:spcAft>
              <a:defRPr sz="750">
                <a:solidFill>
                  <a:schemeClr val="bg1"/>
                </a:solidFill>
                <a:latin typeface="Arial" panose="020B0604020202020204" pitchFamily="34" charset="0"/>
              </a:defRPr>
            </a:lvl6pPr>
            <a:lvl7pPr marL="2228850" indent="-171450" eaLnBrk="0" fontAlgn="base" hangingPunct="0">
              <a:spcBef>
                <a:spcPct val="0"/>
              </a:spcBef>
              <a:spcAft>
                <a:spcPct val="0"/>
              </a:spcAft>
              <a:defRPr sz="750">
                <a:solidFill>
                  <a:schemeClr val="bg1"/>
                </a:solidFill>
                <a:latin typeface="Arial" panose="020B0604020202020204" pitchFamily="34" charset="0"/>
              </a:defRPr>
            </a:lvl7pPr>
            <a:lvl8pPr marL="2571750" indent="-171450" eaLnBrk="0" fontAlgn="base" hangingPunct="0">
              <a:spcBef>
                <a:spcPct val="0"/>
              </a:spcBef>
              <a:spcAft>
                <a:spcPct val="0"/>
              </a:spcAft>
              <a:defRPr sz="750">
                <a:solidFill>
                  <a:schemeClr val="bg1"/>
                </a:solidFill>
                <a:latin typeface="Arial" panose="020B0604020202020204" pitchFamily="34" charset="0"/>
              </a:defRPr>
            </a:lvl8pPr>
            <a:lvl9pPr marL="2914650" indent="-171450" eaLnBrk="0" fontAlgn="base" hangingPunct="0">
              <a:spcBef>
                <a:spcPct val="0"/>
              </a:spcBef>
              <a:spcAft>
                <a:spcPct val="0"/>
              </a:spcAft>
              <a:defRPr sz="750">
                <a:solidFill>
                  <a:schemeClr val="bg1"/>
                </a:solidFill>
                <a:latin typeface="Arial" panose="020B0604020202020204" pitchFamily="34" charset="0"/>
              </a:defRPr>
            </a:lvl9pPr>
          </a:lstStyle>
          <a:p>
            <a:pPr eaLnBrk="1" hangingPunct="1"/>
            <a:fld id="{24AAEDA4-F522-49DC-BEA2-4A272031A68E}" type="slidenum">
              <a:rPr lang="en-US" altLang="en-US" sz="900">
                <a:solidFill>
                  <a:srgbClr val="898989"/>
                </a:solidFill>
              </a:rPr>
              <a:pPr eaLnBrk="1" hangingPunct="1"/>
              <a:t>69</a:t>
            </a:fld>
            <a:endParaRPr lang="en-US" altLang="en-US" sz="900" dirty="0">
              <a:solidFill>
                <a:srgbClr val="898989"/>
              </a:solidFill>
            </a:endParaRPr>
          </a:p>
        </p:txBody>
      </p:sp>
      <p:sp>
        <p:nvSpPr>
          <p:cNvPr id="43027" name="TextBox 4">
            <a:extLst>
              <a:ext uri="{FF2B5EF4-FFF2-40B4-BE49-F238E27FC236}">
                <a16:creationId xmlns:a16="http://schemas.microsoft.com/office/drawing/2014/main" id="{FDC126B0-3683-4CB8-8418-AED45A8E0777}"/>
              </a:ext>
            </a:extLst>
          </p:cNvPr>
          <p:cNvSpPr txBox="1">
            <a:spLocks noChangeArrowheads="1"/>
          </p:cNvSpPr>
          <p:nvPr/>
        </p:nvSpPr>
        <p:spPr bwMode="auto">
          <a:xfrm>
            <a:off x="627230" y="1502478"/>
            <a:ext cx="297567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a:solidFill>
                  <a:srgbClr val="002060"/>
                </a:solidFill>
                <a:latin typeface="+mj-lt"/>
              </a:rPr>
              <a:t>Payoff/ Benefit</a:t>
            </a:r>
          </a:p>
          <a:p>
            <a:pPr algn="ctr" eaLnBrk="1" hangingPunct="1">
              <a:spcBef>
                <a:spcPct val="0"/>
              </a:spcBef>
              <a:buFontTx/>
              <a:buNone/>
            </a:pPr>
            <a:r>
              <a:rPr lang="en-US" altLang="en-US" sz="1800" i="1" dirty="0">
                <a:latin typeface="Arial" panose="020B0604020202020204" pitchFamily="34" charset="0"/>
              </a:rPr>
              <a:t>(strength of intervention)</a:t>
            </a:r>
          </a:p>
        </p:txBody>
      </p:sp>
      <p:sp>
        <p:nvSpPr>
          <p:cNvPr id="43028" name="TextBox 5">
            <a:extLst>
              <a:ext uri="{FF2B5EF4-FFF2-40B4-BE49-F238E27FC236}">
                <a16:creationId xmlns:a16="http://schemas.microsoft.com/office/drawing/2014/main" id="{EAA315E1-6B55-41FE-A040-89F6F88065E2}"/>
              </a:ext>
            </a:extLst>
          </p:cNvPr>
          <p:cNvSpPr txBox="1">
            <a:spLocks noChangeArrowheads="1"/>
          </p:cNvSpPr>
          <p:nvPr/>
        </p:nvSpPr>
        <p:spPr bwMode="auto">
          <a:xfrm>
            <a:off x="4572000" y="4769873"/>
            <a:ext cx="454397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a:solidFill>
                  <a:schemeClr val="accent1">
                    <a:lumMod val="50000"/>
                  </a:schemeClr>
                </a:solidFill>
                <a:latin typeface="+mj-lt"/>
              </a:rPr>
              <a:t>Ease/Cost of Implementation</a:t>
            </a:r>
          </a:p>
        </p:txBody>
      </p:sp>
      <p:sp>
        <p:nvSpPr>
          <p:cNvPr id="43029" name="TextBox 6">
            <a:extLst>
              <a:ext uri="{FF2B5EF4-FFF2-40B4-BE49-F238E27FC236}">
                <a16:creationId xmlns:a16="http://schemas.microsoft.com/office/drawing/2014/main" id="{540B4981-3157-47CB-B0C5-B269718D6419}"/>
              </a:ext>
            </a:extLst>
          </p:cNvPr>
          <p:cNvSpPr txBox="1">
            <a:spLocks noChangeArrowheads="1"/>
          </p:cNvSpPr>
          <p:nvPr/>
        </p:nvSpPr>
        <p:spPr bwMode="auto">
          <a:xfrm>
            <a:off x="6680727" y="5357004"/>
            <a:ext cx="16786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50" dirty="0">
                <a:latin typeface="Arial" panose="020B0604020202020204" pitchFamily="34" charset="0"/>
              </a:rPr>
              <a:t>Adapted from GE Medical Systems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1080" y="1660518"/>
            <a:ext cx="1360476" cy="117653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2869" y="1680481"/>
            <a:ext cx="1822217" cy="860289"/>
          </a:xfrm>
          <a:prstGeom prst="rect">
            <a:avLst/>
          </a:prstGeom>
          <a:ln>
            <a:no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1079" y="2913574"/>
            <a:ext cx="1360477" cy="1130165"/>
          </a:xfrm>
          <a:prstGeom prst="rect">
            <a:avLst/>
          </a:prstGeom>
        </p:spPr>
      </p:pic>
      <p:sp>
        <p:nvSpPr>
          <p:cNvPr id="8" name="TextBox 7">
            <a:extLst>
              <a:ext uri="{FF2B5EF4-FFF2-40B4-BE49-F238E27FC236}">
                <a16:creationId xmlns:a16="http://schemas.microsoft.com/office/drawing/2014/main" id="{DED7710B-B8BB-4C9D-866E-CE0B832633C7}"/>
              </a:ext>
            </a:extLst>
          </p:cNvPr>
          <p:cNvSpPr txBox="1"/>
          <p:nvPr/>
        </p:nvSpPr>
        <p:spPr>
          <a:xfrm>
            <a:off x="308914" y="2402052"/>
            <a:ext cx="3653486" cy="2585323"/>
          </a:xfrm>
          <a:prstGeom prst="rect">
            <a:avLst/>
          </a:prstGeom>
          <a:noFill/>
          <a:ln w="28575">
            <a:solidFill>
              <a:schemeClr val="accent2"/>
            </a:solidFill>
          </a:ln>
        </p:spPr>
        <p:txBody>
          <a:bodyPr wrap="square" rtlCol="0">
            <a:spAutoFit/>
          </a:bodyPr>
          <a:lstStyle/>
          <a:p>
            <a:pPr marL="214313" indent="-214313">
              <a:buFont typeface="Arial" panose="020B0604020202020204" pitchFamily="34" charset="0"/>
              <a:buChar char="•"/>
            </a:pPr>
            <a:r>
              <a:rPr lang="en-US" dirty="0">
                <a:latin typeface="Calibri Light" panose="020F0302020204030204" pitchFamily="34" charset="0"/>
                <a:cs typeface="Calibri Light" panose="020F0302020204030204" pitchFamily="34" charset="0"/>
              </a:rPr>
              <a:t>Rank your proposed actions on this matrix to help with selection and timing</a:t>
            </a:r>
          </a:p>
          <a:p>
            <a:pPr marL="214313" indent="-214313">
              <a:buFont typeface="Arial" panose="020B0604020202020204" pitchFamily="34" charset="0"/>
              <a:buChar char="•"/>
            </a:pPr>
            <a:r>
              <a:rPr lang="en-US" dirty="0">
                <a:latin typeface="Calibri Light" panose="020F0302020204030204" pitchFamily="34" charset="0"/>
                <a:cs typeface="Calibri Light" panose="020F0302020204030204" pitchFamily="34" charset="0"/>
              </a:rPr>
              <a:t>Use sticky notes with action items on them</a:t>
            </a:r>
          </a:p>
          <a:p>
            <a:pPr marL="214313" indent="-214313">
              <a:buFont typeface="Arial" panose="020B0604020202020204" pitchFamily="34" charset="0"/>
              <a:buChar char="•"/>
            </a:pPr>
            <a:r>
              <a:rPr lang="en-US" dirty="0">
                <a:latin typeface="Calibri Light" panose="020F0302020204030204" pitchFamily="34" charset="0"/>
                <a:cs typeface="Calibri Light" panose="020F0302020204030204" pitchFamily="34" charset="0"/>
              </a:rPr>
              <a:t>Works well with a team</a:t>
            </a:r>
          </a:p>
          <a:p>
            <a:endParaRPr lang="en-US" dirty="0">
              <a:latin typeface="+mj-lt"/>
            </a:endParaRPr>
          </a:p>
          <a:p>
            <a:r>
              <a:rPr lang="en-US" b="1" dirty="0">
                <a:latin typeface="+mj-lt"/>
              </a:rPr>
              <a:t>Could you use this tool with your core team in a small organization?</a:t>
            </a:r>
          </a:p>
        </p:txBody>
      </p:sp>
      <p:pic>
        <p:nvPicPr>
          <p:cNvPr id="12" name="Picture 11" descr="A picture containing text&#10;&#10;Description automatically generated">
            <a:extLst>
              <a:ext uri="{FF2B5EF4-FFF2-40B4-BE49-F238E27FC236}">
                <a16:creationId xmlns:a16="http://schemas.microsoft.com/office/drawing/2014/main" id="{1D3F891F-A375-4A84-9AE1-A16D7054E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1351" y="2913574"/>
            <a:ext cx="973071" cy="1176531"/>
          </a:xfrm>
          <a:prstGeom prst="rect">
            <a:avLst/>
          </a:prstGeom>
        </p:spPr>
      </p:pic>
    </p:spTree>
    <p:extLst>
      <p:ext uri="{BB962C8B-B14F-4D97-AF65-F5344CB8AC3E}">
        <p14:creationId xmlns:p14="http://schemas.microsoft.com/office/powerpoint/2010/main" val="423583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7124" y="1316888"/>
            <a:ext cx="7989752" cy="1083329"/>
          </a:xfrm>
        </p:spPr>
        <p:txBody>
          <a:bodyPr>
            <a:noAutofit/>
          </a:bodyPr>
          <a:lstStyle/>
          <a:p>
            <a:pPr algn="ctr"/>
            <a:br>
              <a:rPr lang="en-US" sz="3600" b="1" cap="none" dirty="0">
                <a:latin typeface="Trebuchet MS" panose="020B0603020202020204" pitchFamily="34" charset="0"/>
                <a:cs typeface="Calibri" panose="020F0502020204030204" pitchFamily="34" charset="0"/>
              </a:rPr>
            </a:br>
            <a:br>
              <a:rPr lang="en-US" sz="3600" b="1" cap="none" dirty="0">
                <a:latin typeface="Trebuchet MS" panose="020B0603020202020204" pitchFamily="34" charset="0"/>
                <a:cs typeface="Calibri" panose="020F0502020204030204" pitchFamily="34" charset="0"/>
              </a:rPr>
            </a:br>
            <a:r>
              <a:rPr lang="en-US" sz="3600" b="1" cap="none" dirty="0">
                <a:latin typeface="Trebuchet MS" panose="020B0603020202020204" pitchFamily="34" charset="0"/>
                <a:cs typeface="Calibri" panose="020F0502020204030204" pitchFamily="34" charset="0"/>
              </a:rPr>
              <a:t>How NCPS Works with  </a:t>
            </a:r>
            <a:br>
              <a:rPr lang="en-US" sz="3600" b="1" cap="none" dirty="0">
                <a:latin typeface="Trebuchet MS" panose="020B0603020202020204" pitchFamily="34" charset="0"/>
                <a:cs typeface="Calibri" panose="020F0502020204030204" pitchFamily="34" charset="0"/>
              </a:rPr>
            </a:br>
            <a:r>
              <a:rPr lang="en-US" sz="3600" b="1" cap="none" dirty="0">
                <a:latin typeface="Trebuchet MS" panose="020B0603020202020204" pitchFamily="34" charset="0"/>
                <a:cs typeface="Calibri" panose="020F0502020204030204" pitchFamily="34" charset="0"/>
              </a:rPr>
              <a:t>Member Organizations</a:t>
            </a:r>
            <a:br>
              <a:rPr lang="en-US" sz="3600" dirty="0">
                <a:latin typeface="Trebuchet MS" panose="020B0603020202020204" pitchFamily="34" charset="0"/>
              </a:rPr>
            </a:br>
            <a:endParaRPr lang="en-US" sz="3600" dirty="0">
              <a:latin typeface="Trebuchet MS" panose="020B0603020202020204" pitchFamily="34" charset="0"/>
            </a:endParaRPr>
          </a:p>
        </p:txBody>
      </p:sp>
      <p:sp>
        <p:nvSpPr>
          <p:cNvPr id="6" name="Content Placeholder 5"/>
          <p:cNvSpPr>
            <a:spLocks noGrp="1"/>
          </p:cNvSpPr>
          <p:nvPr>
            <p:ph idx="1"/>
          </p:nvPr>
        </p:nvSpPr>
        <p:spPr/>
        <p:txBody>
          <a:bodyPr/>
          <a:lstStyle/>
          <a:p>
            <a:pPr marL="0" indent="0">
              <a:buNone/>
            </a:pPr>
            <a:r>
              <a:rPr lang="en-US" dirty="0"/>
              <a:t>  </a:t>
            </a:r>
          </a:p>
        </p:txBody>
      </p:sp>
      <p:pic>
        <p:nvPicPr>
          <p:cNvPr id="8" name="Picture 7"/>
          <p:cNvPicPr>
            <a:picLocks noChangeAspect="1"/>
          </p:cNvPicPr>
          <p:nvPr/>
        </p:nvPicPr>
        <p:blipFill>
          <a:blip r:embed="rId3"/>
          <a:stretch>
            <a:fillRect/>
          </a:stretch>
        </p:blipFill>
        <p:spPr>
          <a:xfrm>
            <a:off x="419871" y="2079812"/>
            <a:ext cx="8277213" cy="4518211"/>
          </a:xfrm>
          <a:prstGeom prst="rect">
            <a:avLst/>
          </a:prstGeom>
        </p:spPr>
      </p:pic>
    </p:spTree>
    <p:extLst>
      <p:ext uri="{BB962C8B-B14F-4D97-AF65-F5344CB8AC3E}">
        <p14:creationId xmlns:p14="http://schemas.microsoft.com/office/powerpoint/2010/main" val="2528591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a:t>
            </a:r>
          </a:p>
        </p:txBody>
      </p:sp>
      <p:sp>
        <p:nvSpPr>
          <p:cNvPr id="4" name="Content Placeholder 2">
            <a:extLst>
              <a:ext uri="{FF2B5EF4-FFF2-40B4-BE49-F238E27FC236}">
                <a16:creationId xmlns:a16="http://schemas.microsoft.com/office/drawing/2014/main" id="{C1B8AE71-E3EF-FE28-C3E5-FE87394FE706}"/>
              </a:ext>
            </a:extLst>
          </p:cNvPr>
          <p:cNvSpPr>
            <a:spLocks noGrp="1"/>
          </p:cNvSpPr>
          <p:nvPr>
            <p:ph idx="1"/>
          </p:nvPr>
        </p:nvSpPr>
        <p:spPr>
          <a:xfrm>
            <a:off x="511175" y="1981200"/>
            <a:ext cx="8121650" cy="4725988"/>
          </a:xfrm>
        </p:spPr>
        <p:txBody>
          <a:bodyPr>
            <a:noAutofit/>
          </a:bodyPr>
          <a:lstStyle/>
          <a:p>
            <a:r>
              <a:rPr lang="en-US" sz="2600" dirty="0"/>
              <a:t>How does knowledge of human factors and systems help us create strong action plans for improvement? </a:t>
            </a:r>
          </a:p>
          <a:p>
            <a:r>
              <a:rPr lang="en-US" sz="2600" dirty="0"/>
              <a:t>Are strong actions more difficult to implement?</a:t>
            </a:r>
          </a:p>
          <a:p>
            <a:r>
              <a:rPr lang="en-US" sz="2600" dirty="0"/>
              <a:t>Are weaker actions easier to implement?</a:t>
            </a:r>
          </a:p>
          <a:p>
            <a:r>
              <a:rPr lang="en-US" sz="2600" dirty="0"/>
              <a:t>When are weaker actions appropriate to use?</a:t>
            </a:r>
          </a:p>
          <a:p>
            <a:r>
              <a:rPr lang="en-US" sz="2600" dirty="0"/>
              <a:t>Which type of actions to you use most often in your action plans?</a:t>
            </a:r>
          </a:p>
          <a:p>
            <a:r>
              <a:rPr lang="en-US" sz="2600" dirty="0"/>
              <a:t>Could the hierarchy and priority matrix help you create stronger action plans?</a:t>
            </a:r>
          </a:p>
        </p:txBody>
      </p:sp>
    </p:spTree>
    <p:extLst>
      <p:ext uri="{BB962C8B-B14F-4D97-AF65-F5344CB8AC3E}">
        <p14:creationId xmlns:p14="http://schemas.microsoft.com/office/powerpoint/2010/main" val="3960563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Homework Assignment </a:t>
            </a:r>
          </a:p>
        </p:txBody>
      </p:sp>
      <p:sp>
        <p:nvSpPr>
          <p:cNvPr id="4" name="Content Placeholder 2">
            <a:extLst>
              <a:ext uri="{FF2B5EF4-FFF2-40B4-BE49-F238E27FC236}">
                <a16:creationId xmlns:a16="http://schemas.microsoft.com/office/drawing/2014/main" id="{C1B8AE71-E3EF-FE28-C3E5-FE87394FE706}"/>
              </a:ext>
            </a:extLst>
          </p:cNvPr>
          <p:cNvSpPr>
            <a:spLocks noGrp="1"/>
          </p:cNvSpPr>
          <p:nvPr>
            <p:ph idx="1"/>
          </p:nvPr>
        </p:nvSpPr>
        <p:spPr>
          <a:xfrm>
            <a:off x="511175" y="1981200"/>
            <a:ext cx="8121650" cy="4725988"/>
          </a:xfrm>
        </p:spPr>
        <p:txBody>
          <a:bodyPr>
            <a:noAutofit/>
          </a:bodyPr>
          <a:lstStyle/>
          <a:p>
            <a:pPr marL="0" indent="0">
              <a:buNone/>
            </a:pPr>
            <a:r>
              <a:rPr lang="en-US" sz="2000" b="1" dirty="0">
                <a:latin typeface="Calibri" panose="020F0502020204030204" pitchFamily="34" charset="0"/>
                <a:cs typeface="Calibri" panose="020F0502020204030204" pitchFamily="34" charset="0"/>
              </a:rPr>
              <a:t>Homework with mentor</a:t>
            </a:r>
          </a:p>
          <a:p>
            <a:pPr lvl="0"/>
            <a:r>
              <a:rPr lang="en-US" sz="2000" dirty="0">
                <a:latin typeface="Calibri" panose="020F0502020204030204" pitchFamily="34" charset="0"/>
                <a:cs typeface="Calibri" panose="020F0502020204030204" pitchFamily="34" charset="0"/>
              </a:rPr>
              <a:t>How does the mentor’s organization tie patient safety culture to organizational culture and make it a priority?</a:t>
            </a:r>
          </a:p>
          <a:p>
            <a:pPr lvl="0"/>
            <a:r>
              <a:rPr lang="en-US" sz="2000" dirty="0">
                <a:latin typeface="Calibri" panose="020F0502020204030204" pitchFamily="34" charset="0"/>
                <a:cs typeface="Calibri" panose="020F0502020204030204" pitchFamily="34" charset="0"/>
              </a:rPr>
              <a:t>What patient safety metrics does the mentor’s organization track?  How are they reported to the Board of directors? What education is the Board given about patient safety?</a:t>
            </a:r>
          </a:p>
          <a:p>
            <a:pPr lvl="0"/>
            <a:r>
              <a:rPr lang="en-US" sz="2000" dirty="0">
                <a:latin typeface="Calibri" panose="020F0502020204030204" pitchFamily="34" charset="0"/>
                <a:cs typeface="Calibri" panose="020F0502020204030204" pitchFamily="34" charset="0"/>
              </a:rPr>
              <a:t>How does the mentor’s organization use the SOPS results?  What interventions are they implementing to improve their culture of safety?</a:t>
            </a:r>
          </a:p>
          <a:p>
            <a:pPr lvl="0"/>
            <a:r>
              <a:rPr lang="en-US" sz="2000" dirty="0">
                <a:latin typeface="Calibri" panose="020F0502020204030204" pitchFamily="34" charset="0"/>
                <a:cs typeface="Calibri" panose="020F0502020204030204" pitchFamily="34" charset="0"/>
              </a:rPr>
              <a:t>How does the mentor encourage reporting?  How are near misses reported?  When is an RCA done at the mentor’s organization and how do they conduct it?  Suggestions and lessons learned?</a:t>
            </a:r>
          </a:p>
          <a:p>
            <a:endParaRPr lang="en-US" sz="2600" dirty="0"/>
          </a:p>
        </p:txBody>
      </p:sp>
    </p:spTree>
    <p:extLst>
      <p:ext uri="{BB962C8B-B14F-4D97-AF65-F5344CB8AC3E}">
        <p14:creationId xmlns:p14="http://schemas.microsoft.com/office/powerpoint/2010/main" val="1106705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02972" y="115177"/>
            <a:ext cx="8229600" cy="1143000"/>
          </a:xfrm>
        </p:spPr>
        <p:txBody>
          <a:bodyPr vert="horz" lIns="0" tIns="45720" rIns="91440" bIns="45720" rtlCol="0" anchor="ctr">
            <a:noAutofit/>
          </a:bodyPr>
          <a:lstStyle/>
          <a:p>
            <a:r>
              <a:rPr lang="en-US" b="1" cap="none" dirty="0"/>
              <a:t>Patient Safety Resources </a:t>
            </a:r>
          </a:p>
        </p:txBody>
      </p:sp>
      <p:sp>
        <p:nvSpPr>
          <p:cNvPr id="4" name="TextBox 3">
            <a:extLst>
              <a:ext uri="{FF2B5EF4-FFF2-40B4-BE49-F238E27FC236}">
                <a16:creationId xmlns:a16="http://schemas.microsoft.com/office/drawing/2014/main" id="{CC1AF3AD-E45D-52C1-F78F-D52B7E364EAC}"/>
              </a:ext>
            </a:extLst>
          </p:cNvPr>
          <p:cNvSpPr txBox="1"/>
          <p:nvPr/>
        </p:nvSpPr>
        <p:spPr>
          <a:xfrm>
            <a:off x="33636" y="1472427"/>
            <a:ext cx="8972550" cy="3970318"/>
          </a:xfrm>
          <a:prstGeom prst="rect">
            <a:avLst/>
          </a:prstGeom>
          <a:noFill/>
        </p:spPr>
        <p:txBody>
          <a:bodyPr wrap="square" rtlCol="0">
            <a:spAutoFit/>
          </a:bodyPr>
          <a:lstStyle/>
          <a:p>
            <a:pPr marL="457200" indent="-457200">
              <a:buFont typeface="Wingdings" panose="05000000000000000000" pitchFamily="2" charset="2"/>
              <a:buChar char="v"/>
            </a:pPr>
            <a:r>
              <a:rPr lang="en-US" sz="2400" b="1" cap="none" dirty="0"/>
              <a:t>Nebraska Coalition for Patient Safety </a:t>
            </a:r>
          </a:p>
          <a:p>
            <a:endParaRPr lang="en-US" sz="1400" b="1" cap="none" dirty="0"/>
          </a:p>
          <a:p>
            <a:pPr marL="457200" indent="-457200">
              <a:buFont typeface="Wingdings" panose="05000000000000000000" pitchFamily="2" charset="2"/>
              <a:buChar char="v"/>
            </a:pPr>
            <a:r>
              <a:rPr lang="en-US" sz="2400" b="1" cap="none" dirty="0"/>
              <a:t>Agency for Healthcare Research and Quality</a:t>
            </a:r>
          </a:p>
          <a:p>
            <a:endParaRPr lang="en-US" sz="1200" b="1" dirty="0"/>
          </a:p>
          <a:p>
            <a:pPr marL="457200" indent="-457200">
              <a:buFont typeface="Wingdings" panose="05000000000000000000" pitchFamily="2" charset="2"/>
              <a:buChar char="v"/>
            </a:pPr>
            <a:r>
              <a:rPr lang="en-US" sz="2400" b="1" cap="none" dirty="0"/>
              <a:t>Institute for Healthcare Improvement</a:t>
            </a:r>
          </a:p>
          <a:p>
            <a:pPr marL="914400" lvl="1" indent="-457200">
              <a:buFont typeface="Wingdings" panose="05000000000000000000" pitchFamily="2" charset="2"/>
              <a:buChar char="v"/>
            </a:pPr>
            <a:endParaRPr lang="en-US" sz="1200" b="1" dirty="0"/>
          </a:p>
          <a:p>
            <a:pPr marL="457200" indent="-457200">
              <a:buFont typeface="Wingdings" panose="05000000000000000000" pitchFamily="2" charset="2"/>
              <a:buChar char="v"/>
            </a:pPr>
            <a:r>
              <a:rPr lang="en-US" sz="2400" b="1" cap="none" dirty="0"/>
              <a:t>Institute for Safe Medication Practices  </a:t>
            </a:r>
            <a:r>
              <a:rPr lang="en-US" b="1" cap="none" dirty="0">
                <a:hlinkClick r:id="rId3"/>
              </a:rPr>
              <a:t>https://www.ismp.org/</a:t>
            </a:r>
            <a:endParaRPr lang="en-US" b="1" cap="none" dirty="0"/>
          </a:p>
          <a:p>
            <a:endParaRPr lang="en-US" sz="1200" b="1" dirty="0"/>
          </a:p>
          <a:p>
            <a:pPr marL="457200" indent="-457200">
              <a:buFont typeface="Wingdings" panose="05000000000000000000" pitchFamily="2" charset="2"/>
              <a:buChar char="v"/>
            </a:pPr>
            <a:r>
              <a:rPr lang="en-US" sz="2400" b="1" dirty="0"/>
              <a:t>ThinkReliability</a:t>
            </a:r>
          </a:p>
          <a:p>
            <a:endParaRPr lang="en-US" sz="1200" b="1" dirty="0"/>
          </a:p>
          <a:p>
            <a:pPr marL="457200" indent="-457200">
              <a:buFont typeface="Wingdings" panose="05000000000000000000" pitchFamily="2" charset="2"/>
              <a:buChar char="v"/>
            </a:pPr>
            <a:r>
              <a:rPr lang="en-US" sz="2400" b="1" dirty="0"/>
              <a:t>Outcome Engenuity </a:t>
            </a:r>
            <a:r>
              <a:rPr lang="en-US" b="1" dirty="0"/>
              <a:t>    </a:t>
            </a:r>
            <a:r>
              <a:rPr lang="en-US" b="1" cap="none" dirty="0">
                <a:hlinkClick r:id="rId4"/>
              </a:rPr>
              <a:t>https://outcome-eng.com/just-culture-the-foundation-of-an-effective-safety-culture/</a:t>
            </a:r>
            <a:endParaRPr lang="en-US" b="1" cap="none" dirty="0"/>
          </a:p>
          <a:p>
            <a:r>
              <a:rPr lang="en-US" sz="2800" b="1" dirty="0"/>
              <a:t>       </a:t>
            </a:r>
            <a:endParaRPr lang="en-US" sz="2800" dirty="0"/>
          </a:p>
        </p:txBody>
      </p:sp>
      <p:sp>
        <p:nvSpPr>
          <p:cNvPr id="10" name="TextBox 9">
            <a:extLst>
              <a:ext uri="{FF2B5EF4-FFF2-40B4-BE49-F238E27FC236}">
                <a16:creationId xmlns:a16="http://schemas.microsoft.com/office/drawing/2014/main" id="{46B70ED0-30B4-EA11-B5FB-12628B36816E}"/>
              </a:ext>
            </a:extLst>
          </p:cNvPr>
          <p:cNvSpPr txBox="1"/>
          <p:nvPr/>
        </p:nvSpPr>
        <p:spPr>
          <a:xfrm>
            <a:off x="5310453" y="1535166"/>
            <a:ext cx="3585898" cy="369332"/>
          </a:xfrm>
          <a:prstGeom prst="rect">
            <a:avLst/>
          </a:prstGeom>
          <a:noFill/>
        </p:spPr>
        <p:txBody>
          <a:bodyPr wrap="square" rtlCol="0">
            <a:spAutoFit/>
          </a:bodyPr>
          <a:lstStyle/>
          <a:p>
            <a:r>
              <a:rPr lang="en-US" b="1" dirty="0">
                <a:hlinkClick r:id="rId5"/>
              </a:rPr>
              <a:t>https://www.nepatientsafety.org/</a:t>
            </a:r>
            <a:r>
              <a:rPr lang="en-US" b="1" dirty="0"/>
              <a:t> </a:t>
            </a:r>
          </a:p>
        </p:txBody>
      </p:sp>
      <p:sp>
        <p:nvSpPr>
          <p:cNvPr id="11" name="Rectangle 10">
            <a:extLst>
              <a:ext uri="{FF2B5EF4-FFF2-40B4-BE49-F238E27FC236}">
                <a16:creationId xmlns:a16="http://schemas.microsoft.com/office/drawing/2014/main" id="{515627FB-9A1D-C931-0597-6B71F13EA46D}"/>
              </a:ext>
            </a:extLst>
          </p:cNvPr>
          <p:cNvSpPr/>
          <p:nvPr/>
        </p:nvSpPr>
        <p:spPr>
          <a:xfrm>
            <a:off x="6268543" y="2096264"/>
            <a:ext cx="2499017" cy="369332"/>
          </a:xfrm>
          <a:prstGeom prst="rect">
            <a:avLst/>
          </a:prstGeom>
        </p:spPr>
        <p:txBody>
          <a:bodyPr wrap="none">
            <a:spAutoFit/>
          </a:bodyPr>
          <a:lstStyle/>
          <a:p>
            <a:r>
              <a:rPr lang="en-US" b="1" dirty="0">
                <a:hlinkClick r:id="rId6"/>
              </a:rPr>
              <a:t>https://www.ahrq.gov/</a:t>
            </a:r>
            <a:r>
              <a:rPr lang="en-US" b="1" dirty="0"/>
              <a:t> </a:t>
            </a:r>
          </a:p>
        </p:txBody>
      </p:sp>
      <p:sp>
        <p:nvSpPr>
          <p:cNvPr id="12" name="Rectangle 11">
            <a:extLst>
              <a:ext uri="{FF2B5EF4-FFF2-40B4-BE49-F238E27FC236}">
                <a16:creationId xmlns:a16="http://schemas.microsoft.com/office/drawing/2014/main" id="{7F79FBA7-9DEF-BB6B-AD42-0526FF041E95}"/>
              </a:ext>
            </a:extLst>
          </p:cNvPr>
          <p:cNvSpPr/>
          <p:nvPr/>
        </p:nvSpPr>
        <p:spPr>
          <a:xfrm>
            <a:off x="5310453" y="2619498"/>
            <a:ext cx="3999043" cy="369332"/>
          </a:xfrm>
          <a:prstGeom prst="rect">
            <a:avLst/>
          </a:prstGeom>
        </p:spPr>
        <p:txBody>
          <a:bodyPr wrap="none">
            <a:spAutoFit/>
          </a:bodyPr>
          <a:lstStyle/>
          <a:p>
            <a:r>
              <a:rPr lang="en-US" b="1" dirty="0">
                <a:hlinkClick r:id="rId7"/>
              </a:rPr>
              <a:t>http://www.ihi.org/Pages/default.aspx</a:t>
            </a:r>
            <a:r>
              <a:rPr lang="en-US" b="1" dirty="0"/>
              <a:t> </a:t>
            </a:r>
          </a:p>
        </p:txBody>
      </p:sp>
      <p:sp>
        <p:nvSpPr>
          <p:cNvPr id="13" name="Rectangle 12">
            <a:extLst>
              <a:ext uri="{FF2B5EF4-FFF2-40B4-BE49-F238E27FC236}">
                <a16:creationId xmlns:a16="http://schemas.microsoft.com/office/drawing/2014/main" id="{73220CBD-8780-8523-B222-2956C3AC3369}"/>
              </a:ext>
            </a:extLst>
          </p:cNvPr>
          <p:cNvSpPr/>
          <p:nvPr/>
        </p:nvSpPr>
        <p:spPr>
          <a:xfrm>
            <a:off x="2767002" y="3766569"/>
            <a:ext cx="3501541" cy="369332"/>
          </a:xfrm>
          <a:prstGeom prst="rect">
            <a:avLst/>
          </a:prstGeom>
        </p:spPr>
        <p:txBody>
          <a:bodyPr wrap="square">
            <a:spAutoFit/>
          </a:bodyPr>
          <a:lstStyle/>
          <a:p>
            <a:r>
              <a:rPr lang="en-US" b="1" dirty="0">
                <a:hlinkClick r:id="rId8"/>
              </a:rPr>
              <a:t>https://www.thinkreliability.com/</a:t>
            </a:r>
            <a:r>
              <a:rPr lang="en-US" b="1" dirty="0"/>
              <a:t> </a:t>
            </a:r>
          </a:p>
        </p:txBody>
      </p:sp>
    </p:spTree>
    <p:extLst>
      <p:ext uri="{BB962C8B-B14F-4D97-AF65-F5344CB8AC3E}">
        <p14:creationId xmlns:p14="http://schemas.microsoft.com/office/powerpoint/2010/main" val="2612899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4" y="457200"/>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Check-in For Relevance </a:t>
            </a:r>
          </a:p>
        </p:txBody>
      </p:sp>
      <p:sp>
        <p:nvSpPr>
          <p:cNvPr id="4" name="Content Placeholder 2">
            <a:extLst>
              <a:ext uri="{FF2B5EF4-FFF2-40B4-BE49-F238E27FC236}">
                <a16:creationId xmlns:a16="http://schemas.microsoft.com/office/drawing/2014/main" id="{C1B8AE71-E3EF-FE28-C3E5-FE87394FE706}"/>
              </a:ext>
            </a:extLst>
          </p:cNvPr>
          <p:cNvSpPr>
            <a:spLocks noGrp="1"/>
          </p:cNvSpPr>
          <p:nvPr>
            <p:ph idx="1"/>
          </p:nvPr>
        </p:nvSpPr>
        <p:spPr>
          <a:xfrm>
            <a:off x="511175" y="1540529"/>
            <a:ext cx="8121650" cy="4725988"/>
          </a:xfrm>
        </p:spPr>
        <p:txBody>
          <a:bodyPr>
            <a:noAutofit/>
          </a:bodyPr>
          <a:lstStyle/>
          <a:p>
            <a:endParaRPr lang="en-US" sz="3600" dirty="0"/>
          </a:p>
          <a:p>
            <a:endParaRPr lang="en-US" sz="3600" dirty="0"/>
          </a:p>
          <a:p>
            <a:endParaRPr lang="en-US" sz="3600" dirty="0"/>
          </a:p>
          <a:p>
            <a:r>
              <a:rPr lang="en-US" sz="3200" dirty="0">
                <a:latin typeface="Calibri" panose="020F0502020204030204" pitchFamily="34" charset="0"/>
                <a:cs typeface="Calibri" panose="020F0502020204030204" pitchFamily="34" charset="0"/>
              </a:rPr>
              <a:t>Have you identified opportunities to improve your patient safety program?</a:t>
            </a:r>
          </a:p>
          <a:p>
            <a:r>
              <a:rPr lang="en-US" sz="3200" dirty="0">
                <a:latin typeface="Calibri" panose="020F0502020204030204" pitchFamily="34" charset="0"/>
                <a:cs typeface="Calibri" panose="020F0502020204030204" pitchFamily="34" charset="0"/>
              </a:rPr>
              <a:t>What are your next steps to improve your program and culture?</a:t>
            </a:r>
          </a:p>
          <a:p>
            <a:r>
              <a:rPr lang="en-US" sz="3200" dirty="0">
                <a:latin typeface="Calibri" panose="020F0502020204030204" pitchFamily="34" charset="0"/>
                <a:cs typeface="Calibri" panose="020F0502020204030204" pitchFamily="34" charset="0"/>
              </a:rPr>
              <a:t>What resources might you use to help you?</a:t>
            </a:r>
          </a:p>
          <a:p>
            <a:r>
              <a:rPr lang="en-US" sz="3200" dirty="0">
                <a:latin typeface="Calibri" panose="020F0502020204030204" pitchFamily="34" charset="0"/>
                <a:cs typeface="Calibri" panose="020F0502020204030204" pitchFamily="34" charset="0"/>
              </a:rPr>
              <a:t>What challenges will you face?</a:t>
            </a:r>
          </a:p>
          <a:p>
            <a:r>
              <a:rPr lang="en-US" sz="3200" dirty="0">
                <a:latin typeface="Calibri" panose="020F0502020204030204" pitchFamily="34" charset="0"/>
                <a:cs typeface="Calibri" panose="020F0502020204030204" pitchFamily="34" charset="0"/>
              </a:rPr>
              <a:t>What help do you need?</a:t>
            </a: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endParaRPr lang="en-US" sz="2600" dirty="0"/>
          </a:p>
        </p:txBody>
      </p:sp>
    </p:spTree>
    <p:extLst>
      <p:ext uri="{BB962C8B-B14F-4D97-AF65-F5344CB8AC3E}">
        <p14:creationId xmlns:p14="http://schemas.microsoft.com/office/powerpoint/2010/main" val="4038136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a:solidFill>
                  <a:srgbClr val="002060"/>
                </a:solidFill>
              </a:rPr>
              <a:t>References</a:t>
            </a:r>
          </a:p>
        </p:txBody>
      </p:sp>
      <p:sp>
        <p:nvSpPr>
          <p:cNvPr id="3" name="Content Placeholder 2"/>
          <p:cNvSpPr>
            <a:spLocks noGrp="1"/>
          </p:cNvSpPr>
          <p:nvPr>
            <p:ph idx="1"/>
          </p:nvPr>
        </p:nvSpPr>
        <p:spPr>
          <a:xfrm>
            <a:off x="463731" y="990600"/>
            <a:ext cx="8382000" cy="5562600"/>
          </a:xfrm>
        </p:spPr>
        <p:txBody>
          <a:bodyPr>
            <a:normAutofit/>
          </a:bodyPr>
          <a:lstStyle/>
          <a:p>
            <a:pPr marL="231775" lvl="0" indent="-231775">
              <a:spcBef>
                <a:spcPts val="600"/>
              </a:spcBef>
              <a:buNone/>
              <a:defRPr/>
            </a:pPr>
            <a:endParaRPr lang="en-US" sz="1900" dirty="0">
              <a:solidFill>
                <a:prstClr val="black"/>
              </a:solidFill>
            </a:endParaRPr>
          </a:p>
          <a:p>
            <a:pPr marL="0" indent="0">
              <a:buNone/>
            </a:pPr>
            <a:endParaRPr lang="en-US" dirty="0"/>
          </a:p>
        </p:txBody>
      </p:sp>
      <p:sp>
        <p:nvSpPr>
          <p:cNvPr id="5" name="TextBox 4">
            <a:extLst>
              <a:ext uri="{FF2B5EF4-FFF2-40B4-BE49-F238E27FC236}">
                <a16:creationId xmlns:a16="http://schemas.microsoft.com/office/drawing/2014/main" id="{86CD5A02-AA0F-453D-B1D6-E39B5FEB89E3}"/>
              </a:ext>
            </a:extLst>
          </p:cNvPr>
          <p:cNvSpPr txBox="1"/>
          <p:nvPr/>
        </p:nvSpPr>
        <p:spPr>
          <a:xfrm>
            <a:off x="463732" y="990600"/>
            <a:ext cx="8382000" cy="4632037"/>
          </a:xfrm>
          <a:prstGeom prst="rect">
            <a:avLst/>
          </a:prstGeom>
          <a:noFill/>
        </p:spPr>
        <p:txBody>
          <a:bodyPr wrap="square">
            <a:spAutoFit/>
          </a:bodyPr>
          <a:lstStyle/>
          <a:p>
            <a:pPr marL="231775" indent="-231775">
              <a:spcBef>
                <a:spcPts val="600"/>
              </a:spcBef>
              <a:buNone/>
              <a:defRPr/>
            </a:pPr>
            <a:r>
              <a:rPr lang="en-US" sz="1800" dirty="0">
                <a:solidFill>
                  <a:prstClr val="black"/>
                </a:solidFill>
              </a:rPr>
              <a:t>Agency for Healthcare Research and Quality. Patient safety primer: human factors engineering. Patient Safety Network.  January 2019.  Available at: </a:t>
            </a:r>
            <a:r>
              <a:rPr lang="en-US" sz="1800" dirty="0">
                <a:solidFill>
                  <a:prstClr val="black"/>
                </a:solidFill>
                <a:hlinkClick r:id="rId3"/>
              </a:rPr>
              <a:t>https://psnet.ahrq.gov/primers/primer/20/Human-Factors-Engineering</a:t>
            </a:r>
            <a:r>
              <a:rPr lang="en-US" sz="1800" dirty="0">
                <a:solidFill>
                  <a:prstClr val="black"/>
                </a:solidFill>
              </a:rPr>
              <a:t> </a:t>
            </a:r>
          </a:p>
          <a:p>
            <a:pPr marL="231775" indent="-231775">
              <a:spcBef>
                <a:spcPts val="600"/>
              </a:spcBef>
              <a:buNone/>
              <a:defRPr/>
            </a:pPr>
            <a:r>
              <a:rPr lang="en-US" sz="1800" dirty="0">
                <a:solidFill>
                  <a:prstClr val="black"/>
                </a:solidFill>
              </a:rPr>
              <a:t>Agency for Healthcare Research and Quality. Patient safety primer: High reliability. Patient Safety Network.  January 2019.  Available at: </a:t>
            </a:r>
            <a:r>
              <a:rPr lang="en-US" sz="1800" dirty="0">
                <a:hlinkClick r:id="rId4"/>
              </a:rPr>
              <a:t>https://psnet.ahrq.gov/primers/primer/31/high-reliability</a:t>
            </a:r>
            <a:endParaRPr lang="en-US" sz="1800" dirty="0"/>
          </a:p>
          <a:p>
            <a:pPr marL="231775" indent="-231775">
              <a:spcBef>
                <a:spcPts val="600"/>
              </a:spcBef>
              <a:buNone/>
              <a:defRPr/>
            </a:pPr>
            <a:r>
              <a:rPr lang="en-US" sz="1800" dirty="0" err="1">
                <a:solidFill>
                  <a:prstClr val="black"/>
                </a:solidFill>
              </a:rPr>
              <a:t>Alliger</a:t>
            </a:r>
            <a:r>
              <a:rPr lang="en-US" sz="1800" dirty="0">
                <a:solidFill>
                  <a:prstClr val="black"/>
                </a:solidFill>
              </a:rPr>
              <a:t> GM, Tannenbaum SI, Bennett W, et al. A meta-analysis of the relations among training criteria. Pers Psychol 1997;50:341–58.</a:t>
            </a:r>
          </a:p>
          <a:p>
            <a:pPr marL="231775" indent="-231775">
              <a:spcBef>
                <a:spcPts val="600"/>
              </a:spcBef>
              <a:buNone/>
              <a:defRPr/>
            </a:pPr>
            <a:r>
              <a:rPr lang="en-US" sz="1800" dirty="0">
                <a:solidFill>
                  <a:prstClr val="black"/>
                </a:solidFill>
              </a:rPr>
              <a:t>Battles et al. (2006). Sensemaking of patient safety risks and hazards. HSR, 41(4 Pt 2), 1555-1575.</a:t>
            </a:r>
          </a:p>
          <a:p>
            <a:pPr marL="231775" indent="-231775">
              <a:spcBef>
                <a:spcPts val="600"/>
              </a:spcBef>
              <a:buNone/>
              <a:defRPr/>
            </a:pPr>
            <a:r>
              <a:rPr lang="en-US" sz="1800" dirty="0">
                <a:solidFill>
                  <a:prstClr val="black"/>
                </a:solidFill>
              </a:rPr>
              <a:t>Campione J, </a:t>
            </a:r>
            <a:r>
              <a:rPr lang="en-US" sz="1800" dirty="0" err="1">
                <a:solidFill>
                  <a:prstClr val="black"/>
                </a:solidFill>
              </a:rPr>
              <a:t>Famolaro</a:t>
            </a:r>
            <a:r>
              <a:rPr lang="en-US" sz="1800" dirty="0">
                <a:solidFill>
                  <a:prstClr val="black"/>
                </a:solidFill>
              </a:rPr>
              <a:t> T. Promising practices for improving hospital patient safety culture. </a:t>
            </a:r>
            <a:r>
              <a:rPr lang="en-US" sz="1800" dirty="0" err="1">
                <a:solidFill>
                  <a:prstClr val="black"/>
                </a:solidFill>
              </a:rPr>
              <a:t>Jt</a:t>
            </a:r>
            <a:r>
              <a:rPr lang="en-US" sz="1800" dirty="0">
                <a:solidFill>
                  <a:prstClr val="black"/>
                </a:solidFill>
              </a:rPr>
              <a:t> Comm J Qual Patient </a:t>
            </a:r>
            <a:r>
              <a:rPr lang="en-US" sz="1800" dirty="0" err="1">
                <a:solidFill>
                  <a:prstClr val="black"/>
                </a:solidFill>
              </a:rPr>
              <a:t>Saf</a:t>
            </a:r>
            <a:r>
              <a:rPr lang="en-US" sz="1800" dirty="0">
                <a:solidFill>
                  <a:prstClr val="black"/>
                </a:solidFill>
              </a:rPr>
              <a:t>. 2018;44(1):23-32.</a:t>
            </a:r>
          </a:p>
          <a:p>
            <a:pPr marL="231775" indent="-231775">
              <a:spcBef>
                <a:spcPts val="600"/>
              </a:spcBef>
              <a:buNone/>
              <a:defRPr/>
            </a:pPr>
            <a:r>
              <a:rPr lang="en-US" sz="1800" dirty="0" err="1">
                <a:solidFill>
                  <a:prstClr val="black"/>
                </a:solidFill>
              </a:rPr>
              <a:t>Chassin</a:t>
            </a:r>
            <a:r>
              <a:rPr lang="en-US" sz="1800" dirty="0">
                <a:solidFill>
                  <a:prstClr val="black"/>
                </a:solidFill>
              </a:rPr>
              <a:t> MR, Loeb JM. The ongoing quality improvement journey: next stop, high reliability.  Health Affairs. 2011; 559-568. </a:t>
            </a:r>
            <a:r>
              <a:rPr lang="en-US" sz="1800" dirty="0">
                <a:solidFill>
                  <a:srgbClr val="00040C"/>
                </a:solidFill>
              </a:rPr>
              <a:t>Project HOPE— The People-to-People Health Foundation, Inc. Available at: https://do</a:t>
            </a:r>
            <a:r>
              <a:rPr lang="en-US" sz="1800" dirty="0">
                <a:solidFill>
                  <a:prstClr val="black"/>
                </a:solidFill>
              </a:rPr>
              <a:t>i.org/10.1377/hlthaff.2011.0076</a:t>
            </a:r>
          </a:p>
        </p:txBody>
      </p:sp>
    </p:spTree>
    <p:extLst>
      <p:ext uri="{BB962C8B-B14F-4D97-AF65-F5344CB8AC3E}">
        <p14:creationId xmlns:p14="http://schemas.microsoft.com/office/powerpoint/2010/main" val="602567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a:solidFill>
                  <a:srgbClr val="002060"/>
                </a:solidFill>
              </a:rPr>
              <a:t>References</a:t>
            </a:r>
          </a:p>
        </p:txBody>
      </p:sp>
      <p:sp>
        <p:nvSpPr>
          <p:cNvPr id="3" name="Content Placeholder 2"/>
          <p:cNvSpPr>
            <a:spLocks noGrp="1"/>
          </p:cNvSpPr>
          <p:nvPr>
            <p:ph idx="1"/>
          </p:nvPr>
        </p:nvSpPr>
        <p:spPr>
          <a:xfrm>
            <a:off x="463731" y="990600"/>
            <a:ext cx="8382000" cy="5562600"/>
          </a:xfrm>
        </p:spPr>
        <p:txBody>
          <a:bodyPr>
            <a:normAutofit fontScale="92500" lnSpcReduction="10000"/>
          </a:bodyPr>
          <a:lstStyle/>
          <a:p>
            <a:pPr marL="231775" indent="-231775">
              <a:spcBef>
                <a:spcPts val="600"/>
              </a:spcBef>
              <a:buNone/>
              <a:defRPr/>
            </a:pPr>
            <a:r>
              <a:rPr lang="en-US" sz="1900" dirty="0">
                <a:solidFill>
                  <a:prstClr val="black"/>
                </a:solidFill>
              </a:rPr>
              <a:t>Colligan L, Anderson JE, Potts HWW, Berman J. Does the process map influence the outcome of quality improvement work? A comparison of a sequential flow diagram and a hierarchical task analysis diagram.  BMC Health Serv Res. 2010; 10: 7. Available at: http://www.ncbi.nlm.nih.gov/pmc/articles/PMC2822834/pdf/1472-6963-10-7.pdf</a:t>
            </a:r>
          </a:p>
          <a:p>
            <a:pPr marL="231775" indent="-231775">
              <a:spcBef>
                <a:spcPts val="600"/>
              </a:spcBef>
              <a:buNone/>
              <a:defRPr/>
            </a:pPr>
            <a:r>
              <a:rPr lang="en-US" sz="1900" dirty="0">
                <a:solidFill>
                  <a:prstClr val="black"/>
                </a:solidFill>
              </a:rPr>
              <a:t>Grossman R, Salas E. The transfer of training: what really matters. Int J Train Dev 2011;15:103–20.</a:t>
            </a:r>
          </a:p>
          <a:p>
            <a:pPr marL="231775" lvl="0" indent="-231775">
              <a:spcBef>
                <a:spcPts val="600"/>
              </a:spcBef>
              <a:buNone/>
              <a:defRPr/>
            </a:pPr>
            <a:r>
              <a:rPr lang="en-US" sz="1900" dirty="0">
                <a:solidFill>
                  <a:prstClr val="black"/>
                </a:solidFill>
              </a:rPr>
              <a:t>Institute of Medicine. Patient safety: Achieving a new standard of care. Washington, DC: The National Academies Press; 2004.</a:t>
            </a:r>
          </a:p>
          <a:p>
            <a:pPr marL="231775" lvl="0" indent="-231775">
              <a:spcBef>
                <a:spcPts val="600"/>
              </a:spcBef>
              <a:buNone/>
              <a:defRPr/>
            </a:pPr>
            <a:r>
              <a:rPr lang="en-US" sz="1900" dirty="0">
                <a:solidFill>
                  <a:prstClr val="black"/>
                </a:solidFill>
              </a:rPr>
              <a:t>Institute for Healthcare Improvement. Conduct Safety Briefings. Available at: </a:t>
            </a:r>
            <a:r>
              <a:rPr lang="en-US" sz="1900" dirty="0">
                <a:solidFill>
                  <a:prstClr val="black"/>
                </a:solidFill>
                <a:hlinkClick r:id="rId3"/>
              </a:rPr>
              <a:t>http://www.ihi.org/resources/Pages/Tools/SafetyBriefings.aspx</a:t>
            </a:r>
            <a:r>
              <a:rPr lang="en-US" sz="1900" dirty="0">
                <a:solidFill>
                  <a:prstClr val="black"/>
                </a:solidFill>
              </a:rPr>
              <a:t> </a:t>
            </a:r>
          </a:p>
          <a:p>
            <a:pPr marL="231775" lvl="0" indent="-231775">
              <a:spcBef>
                <a:spcPts val="600"/>
              </a:spcBef>
              <a:buNone/>
              <a:defRPr/>
            </a:pPr>
            <a:r>
              <a:rPr lang="en-US" sz="1900" dirty="0">
                <a:solidFill>
                  <a:prstClr val="black"/>
                </a:solidFill>
              </a:rPr>
              <a:t>Institute for Healthcare Improvement. Leadership WalkRounds. Available at: </a:t>
            </a:r>
            <a:r>
              <a:rPr lang="en-US" sz="1900" dirty="0">
                <a:solidFill>
                  <a:prstClr val="black"/>
                </a:solidFill>
                <a:hlinkClick r:id="rId4"/>
              </a:rPr>
              <a:t>http://www.ihi.org/resources/Pages/Tools/PatientSafetyLeadershipWalkRounds.aspx</a:t>
            </a:r>
            <a:r>
              <a:rPr lang="en-US" sz="1900" dirty="0">
                <a:solidFill>
                  <a:prstClr val="black"/>
                </a:solidFill>
              </a:rPr>
              <a:t> </a:t>
            </a:r>
          </a:p>
          <a:p>
            <a:pPr marL="231775" lvl="0" indent="-231775">
              <a:spcBef>
                <a:spcPts val="600"/>
              </a:spcBef>
              <a:buNone/>
              <a:defRPr/>
            </a:pPr>
            <a:r>
              <a:rPr lang="en-US" sz="1900" dirty="0">
                <a:solidFill>
                  <a:prstClr val="black"/>
                </a:solidFill>
              </a:rPr>
              <a:t>InstituteRCA2: Improving Root Cause Analyses and Actions to Prevent Harm for Healthcare Improvement. Available at: </a:t>
            </a:r>
            <a:r>
              <a:rPr lang="en-US" sz="1900" dirty="0">
                <a:solidFill>
                  <a:prstClr val="black"/>
                </a:solidFill>
                <a:hlinkClick r:id="rId5"/>
              </a:rPr>
              <a:t>http://www.ihi.org/resources/Pages/Tools/RCA2-Improving-Root-Cause-Analyses-and-Actions-to-Prevent-Harm.aspx</a:t>
            </a:r>
            <a:r>
              <a:rPr lang="en-US" sz="1900" dirty="0">
                <a:solidFill>
                  <a:prstClr val="black"/>
                </a:solidFill>
              </a:rPr>
              <a:t> </a:t>
            </a:r>
          </a:p>
          <a:p>
            <a:pPr marL="231775" lvl="0" indent="-231775">
              <a:spcBef>
                <a:spcPts val="600"/>
              </a:spcBef>
              <a:buNone/>
              <a:defRPr/>
            </a:pPr>
            <a:r>
              <a:rPr lang="en-US" sz="1900" dirty="0">
                <a:solidFill>
                  <a:prstClr val="black"/>
                </a:solidFill>
              </a:rPr>
              <a:t>Joint Commission. The essential role of leadership in developing a safety culture. Sentinel Event Alert. Issue 57. March 1, 2017. Available at: </a:t>
            </a:r>
            <a:r>
              <a:rPr lang="en-US" sz="1900" dirty="0">
                <a:solidFill>
                  <a:prstClr val="black"/>
                </a:solidFill>
                <a:hlinkClick r:id="rId6"/>
              </a:rPr>
              <a:t>https://www.jointcommission.org/sea_issue_57/</a:t>
            </a:r>
            <a:r>
              <a:rPr lang="en-US" sz="1900" dirty="0">
                <a:solidFill>
                  <a:prstClr val="black"/>
                </a:solidFill>
              </a:rPr>
              <a:t>  </a:t>
            </a:r>
          </a:p>
          <a:p>
            <a:pPr marL="231775" lvl="0" indent="-231775">
              <a:spcBef>
                <a:spcPts val="600"/>
              </a:spcBef>
              <a:buNone/>
              <a:defRPr/>
            </a:pPr>
            <a:endParaRPr lang="en-US" sz="1900" dirty="0">
              <a:solidFill>
                <a:prstClr val="black"/>
              </a:solidFill>
            </a:endParaRPr>
          </a:p>
          <a:p>
            <a:pPr marL="0" indent="0">
              <a:buNone/>
            </a:pPr>
            <a:endParaRPr lang="en-US" dirty="0"/>
          </a:p>
        </p:txBody>
      </p:sp>
    </p:spTree>
    <p:extLst>
      <p:ext uri="{BB962C8B-B14F-4D97-AF65-F5344CB8AC3E}">
        <p14:creationId xmlns:p14="http://schemas.microsoft.com/office/powerpoint/2010/main" val="2965114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a:solidFill>
                  <a:srgbClr val="002060"/>
                </a:solidFill>
              </a:rPr>
              <a:t>References</a:t>
            </a:r>
          </a:p>
        </p:txBody>
      </p:sp>
      <p:sp>
        <p:nvSpPr>
          <p:cNvPr id="3" name="Content Placeholder 2"/>
          <p:cNvSpPr>
            <a:spLocks noGrp="1"/>
          </p:cNvSpPr>
          <p:nvPr>
            <p:ph idx="1"/>
          </p:nvPr>
        </p:nvSpPr>
        <p:spPr>
          <a:xfrm>
            <a:off x="304800" y="990600"/>
            <a:ext cx="8382000" cy="5562600"/>
          </a:xfrm>
        </p:spPr>
        <p:txBody>
          <a:bodyPr>
            <a:normAutofit/>
          </a:bodyPr>
          <a:lstStyle/>
          <a:p>
            <a:pPr marL="231775" lvl="0" indent="-231775">
              <a:spcBef>
                <a:spcPts val="600"/>
              </a:spcBef>
              <a:buNone/>
              <a:defRPr/>
            </a:pPr>
            <a:endParaRPr lang="en-US" sz="1900" dirty="0">
              <a:solidFill>
                <a:prstClr val="black"/>
              </a:solidFill>
            </a:endParaRPr>
          </a:p>
          <a:p>
            <a:pPr marL="0" indent="0">
              <a:buNone/>
            </a:pPr>
            <a:endParaRPr lang="en-US" dirty="0"/>
          </a:p>
        </p:txBody>
      </p:sp>
      <p:sp>
        <p:nvSpPr>
          <p:cNvPr id="5" name="TextBox 4">
            <a:extLst>
              <a:ext uri="{FF2B5EF4-FFF2-40B4-BE49-F238E27FC236}">
                <a16:creationId xmlns:a16="http://schemas.microsoft.com/office/drawing/2014/main" id="{951A1036-AC67-2287-3E3B-87DC3BABD126}"/>
              </a:ext>
            </a:extLst>
          </p:cNvPr>
          <p:cNvSpPr txBox="1"/>
          <p:nvPr/>
        </p:nvSpPr>
        <p:spPr>
          <a:xfrm>
            <a:off x="457200" y="990600"/>
            <a:ext cx="8382000" cy="5186035"/>
          </a:xfrm>
          <a:prstGeom prst="rect">
            <a:avLst/>
          </a:prstGeom>
          <a:noFill/>
        </p:spPr>
        <p:txBody>
          <a:bodyPr wrap="square">
            <a:spAutoFit/>
          </a:bodyPr>
          <a:lstStyle/>
          <a:p>
            <a:pPr marL="231775" indent="-231775">
              <a:spcBef>
                <a:spcPts val="600"/>
              </a:spcBef>
              <a:defRPr/>
            </a:pPr>
            <a:r>
              <a:rPr lang="en-US" sz="1800" dirty="0">
                <a:solidFill>
                  <a:prstClr val="black"/>
                </a:solidFill>
              </a:rPr>
              <a:t>Jones, Skinner, Xu, Sun, Mueller. (2008). The AHRQ Hospital Survey on Patient Safety Culture: a tool to plan and evaluate patient safety programs. Advances in Patient Safety: New Directions and Alternative Approaches </a:t>
            </a:r>
            <a:r>
              <a:rPr lang="en-US" sz="1800" dirty="0">
                <a:solidFill>
                  <a:prstClr val="black"/>
                </a:solidFill>
                <a:hlinkClick r:id="rId3"/>
              </a:rPr>
              <a:t>http://www.ncbi.nlm.nih.gov/books/NBK43699/</a:t>
            </a:r>
            <a:r>
              <a:rPr lang="en-US" sz="1800" dirty="0">
                <a:solidFill>
                  <a:prstClr val="black"/>
                </a:solidFill>
              </a:rPr>
              <a:t> </a:t>
            </a:r>
          </a:p>
          <a:p>
            <a:pPr marL="231775" indent="-231775">
              <a:spcBef>
                <a:spcPts val="600"/>
              </a:spcBef>
              <a:buNone/>
              <a:defRPr/>
            </a:pPr>
            <a:r>
              <a:rPr lang="en-US" sz="1800" dirty="0">
                <a:solidFill>
                  <a:prstClr val="black"/>
                </a:solidFill>
              </a:rPr>
              <a:t>Kirkpatrick DL, Kirkpatrick JD. Evaluating training programs: the four levels, 3rd </a:t>
            </a:r>
            <a:r>
              <a:rPr lang="en-US" sz="1800" dirty="0" err="1">
                <a:solidFill>
                  <a:prstClr val="black"/>
                </a:solidFill>
              </a:rPr>
              <a:t>edn</a:t>
            </a:r>
            <a:r>
              <a:rPr lang="en-US" sz="1800" dirty="0">
                <a:solidFill>
                  <a:prstClr val="black"/>
                </a:solidFill>
              </a:rPr>
              <a:t>. San Francisco: Berrett-Koehler Publishers, Inc., 2006.</a:t>
            </a:r>
          </a:p>
          <a:p>
            <a:pPr marL="231775" lvl="0" indent="-231775">
              <a:spcBef>
                <a:spcPts val="600"/>
              </a:spcBef>
              <a:buNone/>
              <a:defRPr/>
            </a:pPr>
            <a:r>
              <a:rPr lang="en-US" sz="1800" dirty="0" err="1">
                <a:solidFill>
                  <a:srgbClr val="00040C"/>
                </a:solidFill>
                <a:cs typeface="Arial" panose="020B0604020202020204" pitchFamily="34" charset="0"/>
              </a:rPr>
              <a:t>Leape</a:t>
            </a:r>
            <a:r>
              <a:rPr lang="en-US" sz="1800" dirty="0">
                <a:solidFill>
                  <a:srgbClr val="00040C"/>
                </a:solidFill>
                <a:cs typeface="Arial" panose="020B0604020202020204" pitchFamily="34" charset="0"/>
              </a:rPr>
              <a:t>, L.L. (2002) Reporting adverse events. </a:t>
            </a:r>
            <a:r>
              <a:rPr lang="en-US" sz="1800" i="1" dirty="0">
                <a:solidFill>
                  <a:srgbClr val="00040C"/>
                </a:solidFill>
                <a:cs typeface="Arial" panose="020B0604020202020204" pitchFamily="34" charset="0"/>
              </a:rPr>
              <a:t>The New England Journal of Medicine</a:t>
            </a:r>
            <a:r>
              <a:rPr lang="en-US" sz="1800" dirty="0">
                <a:solidFill>
                  <a:srgbClr val="00040C"/>
                </a:solidFill>
                <a:cs typeface="Arial" panose="020B0604020202020204" pitchFamily="34" charset="0"/>
              </a:rPr>
              <a:t>, 347, 1633-1638 Institute for Healthcare Improvement. </a:t>
            </a:r>
          </a:p>
          <a:p>
            <a:pPr marL="231775" lvl="0" indent="-231775">
              <a:spcBef>
                <a:spcPts val="600"/>
              </a:spcBef>
              <a:buNone/>
              <a:defRPr/>
            </a:pPr>
            <a:r>
              <a:rPr lang="en-US" sz="1800" dirty="0" err="1">
                <a:solidFill>
                  <a:srgbClr val="00040C"/>
                </a:solidFill>
              </a:rPr>
              <a:t>Liberati</a:t>
            </a:r>
            <a:r>
              <a:rPr lang="en-US" sz="1800" dirty="0">
                <a:solidFill>
                  <a:srgbClr val="00040C"/>
                </a:solidFill>
              </a:rPr>
              <a:t> EG, </a:t>
            </a:r>
            <a:r>
              <a:rPr lang="en-US" sz="1800" dirty="0" err="1">
                <a:solidFill>
                  <a:srgbClr val="00040C"/>
                </a:solidFill>
              </a:rPr>
              <a:t>Peerally</a:t>
            </a:r>
            <a:r>
              <a:rPr lang="en-US" sz="1800" dirty="0">
                <a:solidFill>
                  <a:srgbClr val="00040C"/>
                </a:solidFill>
              </a:rPr>
              <a:t> MF, Dixon-Woods M. Learning from high risk industries may not be straightforward: a qualitative study of the hierarchy of risk controls approach in healthcare, </a:t>
            </a:r>
            <a:r>
              <a:rPr lang="en-US" sz="1800" i="1" dirty="0">
                <a:solidFill>
                  <a:srgbClr val="00040C"/>
                </a:solidFill>
              </a:rPr>
              <a:t>International Journal for Quality in Health Care</a:t>
            </a:r>
            <a:r>
              <a:rPr lang="en-US" sz="1800" dirty="0">
                <a:solidFill>
                  <a:srgbClr val="00040C"/>
                </a:solidFill>
              </a:rPr>
              <a:t>, Volume 30, Issue 1, 1 February 2018, Pages 39–43, </a:t>
            </a:r>
            <a:r>
              <a:rPr lang="en-US" sz="1800" dirty="0">
                <a:solidFill>
                  <a:srgbClr val="00040C"/>
                </a:solidFill>
                <a:hlinkClick r:id="rId4"/>
              </a:rPr>
              <a:t>https://doi.org/10.1093/intqhc/mzx163</a:t>
            </a:r>
            <a:r>
              <a:rPr lang="en-US" sz="1800" dirty="0">
                <a:solidFill>
                  <a:srgbClr val="00040C"/>
                </a:solidFill>
              </a:rPr>
              <a:t>   </a:t>
            </a:r>
            <a:endParaRPr lang="en-US" sz="1800" dirty="0">
              <a:solidFill>
                <a:srgbClr val="00040C"/>
              </a:solidFill>
              <a:cs typeface="Arial" panose="020B0604020202020204" pitchFamily="34" charset="0"/>
            </a:endParaRPr>
          </a:p>
          <a:p>
            <a:pPr marL="231775" lvl="0" indent="-231775">
              <a:spcBef>
                <a:spcPts val="600"/>
              </a:spcBef>
              <a:buNone/>
              <a:defRPr/>
            </a:pPr>
            <a:r>
              <a:rPr lang="en-US" sz="1800" dirty="0" err="1">
                <a:solidFill>
                  <a:prstClr val="black"/>
                </a:solidFill>
              </a:rPr>
              <a:t>Mardon</a:t>
            </a:r>
            <a:r>
              <a:rPr lang="en-US" sz="1800" dirty="0">
                <a:solidFill>
                  <a:prstClr val="black"/>
                </a:solidFill>
              </a:rPr>
              <a:t> RE, Khanna K, </a:t>
            </a:r>
            <a:r>
              <a:rPr lang="en-US" sz="1800" dirty="0" err="1">
                <a:solidFill>
                  <a:prstClr val="black"/>
                </a:solidFill>
              </a:rPr>
              <a:t>Sorra</a:t>
            </a:r>
            <a:r>
              <a:rPr lang="en-US" sz="1800" dirty="0">
                <a:solidFill>
                  <a:prstClr val="black"/>
                </a:solidFill>
              </a:rPr>
              <a:t> J, Dyer N, </a:t>
            </a:r>
            <a:r>
              <a:rPr lang="en-US" sz="1800" dirty="0" err="1">
                <a:solidFill>
                  <a:prstClr val="black"/>
                </a:solidFill>
              </a:rPr>
              <a:t>Famolaro</a:t>
            </a:r>
            <a:r>
              <a:rPr lang="en-US" sz="1800" dirty="0">
                <a:solidFill>
                  <a:prstClr val="black"/>
                </a:solidFill>
              </a:rPr>
              <a:t> T. Exploring relationships between hospital patient safety culture and adverse events. J Patient </a:t>
            </a:r>
            <a:r>
              <a:rPr lang="en-US" sz="1800" dirty="0" err="1">
                <a:solidFill>
                  <a:prstClr val="black"/>
                </a:solidFill>
              </a:rPr>
              <a:t>Saf</a:t>
            </a:r>
            <a:r>
              <a:rPr lang="en-US" sz="1800" dirty="0">
                <a:solidFill>
                  <a:prstClr val="black"/>
                </a:solidFill>
              </a:rPr>
              <a:t> 2010;6: 226-232.</a:t>
            </a:r>
          </a:p>
          <a:p>
            <a:pPr marL="231775" lvl="0" indent="-231775">
              <a:spcBef>
                <a:spcPts val="600"/>
              </a:spcBef>
              <a:buNone/>
              <a:defRPr/>
            </a:pPr>
            <a:r>
              <a:rPr lang="en-US" sz="1800" dirty="0">
                <a:solidFill>
                  <a:prstClr val="black"/>
                </a:solidFill>
              </a:rPr>
              <a:t>Marx D. Patient Safety and the “Just Culture”: A Primer for Health Care Executives. New York, NY: Columbia University; 2001. Available at: http://psnet.ahrq.gov/resource.aspx?resourceID=1582 </a:t>
            </a:r>
          </a:p>
        </p:txBody>
      </p:sp>
    </p:spTree>
    <p:extLst>
      <p:ext uri="{BB962C8B-B14F-4D97-AF65-F5344CB8AC3E}">
        <p14:creationId xmlns:p14="http://schemas.microsoft.com/office/powerpoint/2010/main" val="38349940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solidFill>
                  <a:srgbClr val="002060"/>
                </a:solidFill>
              </a:rPr>
              <a:t>References</a:t>
            </a:r>
          </a:p>
        </p:txBody>
      </p:sp>
      <p:sp>
        <p:nvSpPr>
          <p:cNvPr id="3" name="Content Placeholder 2"/>
          <p:cNvSpPr>
            <a:spLocks noGrp="1"/>
          </p:cNvSpPr>
          <p:nvPr>
            <p:ph idx="1"/>
          </p:nvPr>
        </p:nvSpPr>
        <p:spPr>
          <a:xfrm>
            <a:off x="457200" y="936171"/>
            <a:ext cx="8458200" cy="5638800"/>
          </a:xfrm>
        </p:spPr>
        <p:txBody>
          <a:bodyPr>
            <a:normAutofit/>
          </a:bodyPr>
          <a:lstStyle/>
          <a:p>
            <a:pPr marL="231775" lvl="0" indent="-231775">
              <a:spcBef>
                <a:spcPts val="600"/>
              </a:spcBef>
              <a:buNone/>
              <a:defRPr/>
            </a:pPr>
            <a:r>
              <a:rPr lang="en-US" sz="1800" dirty="0">
                <a:solidFill>
                  <a:srgbClr val="00040C"/>
                </a:solidFill>
              </a:rPr>
              <a:t>Neily J, </a:t>
            </a:r>
            <a:r>
              <a:rPr lang="en-US" sz="1800" dirty="0" err="1">
                <a:solidFill>
                  <a:srgbClr val="00040C"/>
                </a:solidFill>
              </a:rPr>
              <a:t>Ogrinc</a:t>
            </a:r>
            <a:r>
              <a:rPr lang="en-US" sz="1800" dirty="0">
                <a:solidFill>
                  <a:srgbClr val="00040C"/>
                </a:solidFill>
              </a:rPr>
              <a:t> G, Mills P, et al. Using aggregate root cause analysis to improve patient safety. </a:t>
            </a:r>
            <a:r>
              <a:rPr lang="en-US" sz="1800" dirty="0" err="1">
                <a:solidFill>
                  <a:srgbClr val="00040C"/>
                </a:solidFill>
              </a:rPr>
              <a:t>Jt</a:t>
            </a:r>
            <a:r>
              <a:rPr lang="en-US" sz="1800" dirty="0">
                <a:solidFill>
                  <a:srgbClr val="00040C"/>
                </a:solidFill>
              </a:rPr>
              <a:t> Comm J Qual </a:t>
            </a:r>
            <a:r>
              <a:rPr lang="en-US" sz="1800" dirty="0" err="1">
                <a:solidFill>
                  <a:srgbClr val="00040C"/>
                </a:solidFill>
              </a:rPr>
              <a:t>Saf</a:t>
            </a:r>
            <a:r>
              <a:rPr lang="en-US" sz="1800" dirty="0">
                <a:solidFill>
                  <a:srgbClr val="00040C"/>
                </a:solidFill>
              </a:rPr>
              <a:t>. 2003;29:434-9.</a:t>
            </a:r>
          </a:p>
          <a:p>
            <a:pPr marL="231775" lvl="0" indent="-231775">
              <a:spcBef>
                <a:spcPts val="600"/>
              </a:spcBef>
              <a:buNone/>
              <a:defRPr/>
            </a:pPr>
            <a:r>
              <a:rPr lang="en-US" sz="1800" dirty="0" err="1">
                <a:solidFill>
                  <a:prstClr val="black"/>
                </a:solidFill>
              </a:rPr>
              <a:t>Nieva</a:t>
            </a:r>
            <a:r>
              <a:rPr lang="en-US" sz="1800" dirty="0">
                <a:solidFill>
                  <a:prstClr val="black"/>
                </a:solidFill>
              </a:rPr>
              <a:t> VF, </a:t>
            </a:r>
            <a:r>
              <a:rPr lang="en-US" sz="1800" dirty="0" err="1">
                <a:solidFill>
                  <a:prstClr val="black"/>
                </a:solidFill>
              </a:rPr>
              <a:t>Sorra</a:t>
            </a:r>
            <a:r>
              <a:rPr lang="en-US" sz="1800" dirty="0">
                <a:solidFill>
                  <a:prstClr val="black"/>
                </a:solidFill>
              </a:rPr>
              <a:t> J. Safety culture assessment: A tool for improving patient safety in healthcare organizations. Qual </a:t>
            </a:r>
            <a:r>
              <a:rPr lang="en-US" sz="1800" dirty="0" err="1">
                <a:solidFill>
                  <a:prstClr val="black"/>
                </a:solidFill>
              </a:rPr>
              <a:t>Saf</a:t>
            </a:r>
            <a:r>
              <a:rPr lang="en-US" sz="1800" dirty="0">
                <a:solidFill>
                  <a:prstClr val="black"/>
                </a:solidFill>
              </a:rPr>
              <a:t> Health Care 2003; 12(Suppl II): ii17-ii23.</a:t>
            </a:r>
          </a:p>
          <a:p>
            <a:pPr marL="231775" indent="-231775">
              <a:spcBef>
                <a:spcPts val="600"/>
              </a:spcBef>
              <a:buNone/>
              <a:defRPr/>
            </a:pPr>
            <a:r>
              <a:rPr lang="en-US" sz="1800" dirty="0">
                <a:solidFill>
                  <a:prstClr val="black"/>
                </a:solidFill>
              </a:rPr>
              <a:t>Outcome Engenuity. Engineering better outcomes through just culture. Available at: </a:t>
            </a:r>
            <a:r>
              <a:rPr lang="en-US" sz="1800" dirty="0">
                <a:solidFill>
                  <a:prstClr val="black"/>
                </a:solidFill>
                <a:hlinkClick r:id="rId3"/>
              </a:rPr>
              <a:t>https://www.outcome-eng.com/just-culture-training/</a:t>
            </a:r>
            <a:r>
              <a:rPr lang="en-US" sz="1800" dirty="0">
                <a:solidFill>
                  <a:prstClr val="black"/>
                </a:solidFill>
              </a:rPr>
              <a:t> </a:t>
            </a:r>
          </a:p>
          <a:p>
            <a:pPr marL="231775" indent="-231775">
              <a:spcBef>
                <a:spcPts val="600"/>
              </a:spcBef>
              <a:buNone/>
              <a:defRPr/>
            </a:pPr>
            <a:r>
              <a:rPr lang="en-US" sz="1800" dirty="0">
                <a:solidFill>
                  <a:srgbClr val="00040C"/>
                </a:solidFill>
              </a:rPr>
              <a:t>Outcome Engenuity. Just Culture Train the Trainer Course Slides. 2018. Outcome Engenuity, LLC. </a:t>
            </a:r>
          </a:p>
          <a:p>
            <a:pPr marL="231775" indent="-231775">
              <a:spcBef>
                <a:spcPts val="600"/>
              </a:spcBef>
              <a:buNone/>
              <a:defRPr/>
            </a:pPr>
            <a:r>
              <a:rPr lang="en-US" sz="1800" dirty="0">
                <a:solidFill>
                  <a:srgbClr val="00040C"/>
                </a:solidFill>
              </a:rPr>
              <a:t>Outcome Engenuity. Root Cause Analysis Certification Course Workbook. 2018. Outcome Engenuity, LLC.</a:t>
            </a:r>
            <a:endParaRPr lang="en-US" sz="1800" dirty="0">
              <a:solidFill>
                <a:prstClr val="black"/>
              </a:solidFill>
            </a:endParaRPr>
          </a:p>
          <a:p>
            <a:pPr marL="231775" lvl="0" indent="-231775">
              <a:spcBef>
                <a:spcPts val="600"/>
              </a:spcBef>
              <a:buNone/>
              <a:defRPr/>
            </a:pPr>
            <a:r>
              <a:rPr lang="en-US" sz="1800" dirty="0">
                <a:solidFill>
                  <a:prstClr val="black"/>
                </a:solidFill>
              </a:rPr>
              <a:t>Reason, J. (1997). Managing the Risks of Organizational Accidents. Hampshire, England: Ashgate Publishing Limited. </a:t>
            </a:r>
          </a:p>
          <a:p>
            <a:pPr marL="231775" lvl="0" indent="-231775">
              <a:spcBef>
                <a:spcPts val="600"/>
              </a:spcBef>
              <a:buNone/>
              <a:defRPr/>
            </a:pPr>
            <a:r>
              <a:rPr lang="en-US" sz="1800" dirty="0">
                <a:solidFill>
                  <a:prstClr val="black"/>
                </a:solidFill>
              </a:rPr>
              <a:t>Schein, E.H. Organizational Leadership and Culture 4th ed. San Francisco: John Wiley &amp; Sons; 2010.</a:t>
            </a:r>
          </a:p>
          <a:p>
            <a:pPr marL="231775" lvl="0" indent="-231775">
              <a:spcBef>
                <a:spcPts val="600"/>
              </a:spcBef>
              <a:buNone/>
              <a:defRPr/>
            </a:pPr>
            <a:r>
              <a:rPr lang="en-US" sz="1800" dirty="0">
                <a:solidFill>
                  <a:prstClr val="black"/>
                </a:solidFill>
              </a:rPr>
              <a:t>Singer SJ, Rivard PE, Hayes JE, Shokeen P, Gaba D, Rosen A. Improving patient care through leadership engagement with frontline staff: A Department of Veterans Affairs case study. The Joint Commission Journal on Quality and Patient Safety. 2013;39:349-360.</a:t>
            </a:r>
          </a:p>
          <a:p>
            <a:pPr marL="0" indent="0">
              <a:buNone/>
            </a:pPr>
            <a:endParaRPr lang="en-US" dirty="0"/>
          </a:p>
        </p:txBody>
      </p:sp>
    </p:spTree>
    <p:extLst>
      <p:ext uri="{BB962C8B-B14F-4D97-AF65-F5344CB8AC3E}">
        <p14:creationId xmlns:p14="http://schemas.microsoft.com/office/powerpoint/2010/main" val="322225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039"/>
            <a:ext cx="8229600" cy="762000"/>
          </a:xfrm>
        </p:spPr>
        <p:txBody>
          <a:bodyPr>
            <a:normAutofit/>
          </a:bodyPr>
          <a:lstStyle/>
          <a:p>
            <a:r>
              <a:rPr lang="en-US" dirty="0">
                <a:solidFill>
                  <a:srgbClr val="002060"/>
                </a:solidFill>
              </a:rPr>
              <a:t>References</a:t>
            </a:r>
          </a:p>
        </p:txBody>
      </p:sp>
      <p:sp>
        <p:nvSpPr>
          <p:cNvPr id="3" name="Content Placeholder 2"/>
          <p:cNvSpPr>
            <a:spLocks noGrp="1"/>
          </p:cNvSpPr>
          <p:nvPr>
            <p:ph idx="1"/>
          </p:nvPr>
        </p:nvSpPr>
        <p:spPr>
          <a:xfrm>
            <a:off x="406400" y="913039"/>
            <a:ext cx="8229600" cy="5182961"/>
          </a:xfrm>
        </p:spPr>
        <p:txBody>
          <a:bodyPr>
            <a:noAutofit/>
          </a:bodyPr>
          <a:lstStyle/>
          <a:p>
            <a:pPr marL="231775" indent="-231775">
              <a:spcBef>
                <a:spcPts val="600"/>
              </a:spcBef>
              <a:buNone/>
              <a:defRPr/>
            </a:pPr>
            <a:r>
              <a:rPr lang="en-US" sz="1800" dirty="0" err="1">
                <a:solidFill>
                  <a:prstClr val="black"/>
                </a:solidFill>
              </a:rPr>
              <a:t>Sorra</a:t>
            </a:r>
            <a:r>
              <a:rPr lang="en-US" sz="1800" dirty="0">
                <a:solidFill>
                  <a:prstClr val="black"/>
                </a:solidFill>
              </a:rPr>
              <a:t> J, Khanna K, Dyer N, </a:t>
            </a:r>
            <a:r>
              <a:rPr lang="en-US" sz="1800" dirty="0" err="1">
                <a:solidFill>
                  <a:prstClr val="black"/>
                </a:solidFill>
              </a:rPr>
              <a:t>Mardon</a:t>
            </a:r>
            <a:r>
              <a:rPr lang="en-US" sz="1800" dirty="0">
                <a:solidFill>
                  <a:prstClr val="black"/>
                </a:solidFill>
              </a:rPr>
              <a:t> R, </a:t>
            </a:r>
            <a:r>
              <a:rPr lang="en-US" sz="1800" dirty="0" err="1">
                <a:solidFill>
                  <a:prstClr val="black"/>
                </a:solidFill>
              </a:rPr>
              <a:t>Famolaro</a:t>
            </a:r>
            <a:r>
              <a:rPr lang="en-US" sz="1800" dirty="0">
                <a:solidFill>
                  <a:prstClr val="black"/>
                </a:solidFill>
              </a:rPr>
              <a:t> T. Exploring relationships between patient safety culture and patients’ assessments of hospital care. J Patient </a:t>
            </a:r>
            <a:r>
              <a:rPr lang="en-US" sz="1800" dirty="0" err="1">
                <a:solidFill>
                  <a:prstClr val="black"/>
                </a:solidFill>
              </a:rPr>
              <a:t>Saf</a:t>
            </a:r>
            <a:r>
              <a:rPr lang="en-US" sz="1800" dirty="0">
                <a:solidFill>
                  <a:prstClr val="black"/>
                </a:solidFill>
              </a:rPr>
              <a:t> 2012;8: 131-139.</a:t>
            </a:r>
          </a:p>
          <a:p>
            <a:pPr marL="231775" indent="-231775">
              <a:spcBef>
                <a:spcPts val="600"/>
              </a:spcBef>
              <a:buNone/>
              <a:defRPr/>
            </a:pPr>
            <a:r>
              <a:rPr lang="en-US" sz="1800" dirty="0">
                <a:solidFill>
                  <a:prstClr val="black"/>
                </a:solidFill>
              </a:rPr>
              <a:t>VA National Center for Patient Safety. Healthcare Failure Mode and Effect Analysis (HFMEA). Available at: </a:t>
            </a:r>
            <a:r>
              <a:rPr lang="en-US" sz="1800" dirty="0">
                <a:solidFill>
                  <a:prstClr val="black"/>
                </a:solidFill>
                <a:hlinkClick r:id="rId3"/>
              </a:rPr>
              <a:t>https://www.patientsafety.va.gov/professionals/onthejob/hfmea.asp</a:t>
            </a:r>
            <a:r>
              <a:rPr lang="en-US" sz="1800" dirty="0">
                <a:solidFill>
                  <a:prstClr val="black"/>
                </a:solidFill>
              </a:rPr>
              <a:t>  </a:t>
            </a:r>
          </a:p>
          <a:p>
            <a:pPr marL="231775" indent="-231775">
              <a:spcBef>
                <a:spcPts val="600"/>
              </a:spcBef>
              <a:buNone/>
              <a:defRPr/>
            </a:pPr>
            <a:r>
              <a:rPr lang="en-US" sz="1800" dirty="0" err="1">
                <a:solidFill>
                  <a:prstClr val="black"/>
                </a:solidFill>
              </a:rPr>
              <a:t>Wiegmann</a:t>
            </a:r>
            <a:r>
              <a:rPr lang="en-US" sz="1800" dirty="0">
                <a:solidFill>
                  <a:prstClr val="black"/>
                </a:solidFill>
              </a:rPr>
              <a:t>. A synthesis of safety culture and safety climate research; 2002. http://www.humanfactors.uiuc.edu/Reports&amp;PapersPDFs/TechReport/02-03.pdf</a:t>
            </a:r>
          </a:p>
          <a:p>
            <a:pPr marL="231775" indent="-231775">
              <a:spcBef>
                <a:spcPts val="600"/>
              </a:spcBef>
              <a:buNone/>
              <a:defRPr/>
            </a:pPr>
            <a:r>
              <a:rPr lang="en-US" sz="1800" dirty="0">
                <a:solidFill>
                  <a:prstClr val="black"/>
                </a:solidFill>
              </a:rPr>
              <a:t>Weaver SJ, Lubomski LH, Wilson RF, Pfoh ER, Martinez KA, Dy SM. Promoting a culture of safety as a patient safety strategy: A systematic review. Ann Int Med. 2013;158:369-374.</a:t>
            </a:r>
          </a:p>
          <a:p>
            <a:pPr marL="231775" indent="-231775">
              <a:spcBef>
                <a:spcPts val="600"/>
              </a:spcBef>
              <a:buNone/>
              <a:defRPr/>
            </a:pPr>
            <a:endParaRPr lang="en-US" sz="1800" dirty="0">
              <a:solidFill>
                <a:prstClr val="black"/>
              </a:solidFill>
            </a:endParaRPr>
          </a:p>
          <a:p>
            <a:pPr marL="0" indent="0">
              <a:spcBef>
                <a:spcPts val="600"/>
              </a:spcBef>
              <a:buNone/>
            </a:pPr>
            <a:endParaRPr lang="en-US" sz="1800" dirty="0">
              <a:solidFill>
                <a:prstClr val="black"/>
              </a:solidFill>
            </a:endParaRPr>
          </a:p>
        </p:txBody>
      </p:sp>
      <p:sp>
        <p:nvSpPr>
          <p:cNvPr id="7" name="Slide Number Placeholder 6"/>
          <p:cNvSpPr>
            <a:spLocks noGrp="1"/>
          </p:cNvSpPr>
          <p:nvPr>
            <p:ph type="sldNum" sz="quarter" idx="4294967295"/>
          </p:nvPr>
        </p:nvSpPr>
        <p:spPr/>
        <p:txBody>
          <a:bodyPr/>
          <a:lstStyle/>
          <a:p>
            <a:pPr>
              <a:defRPr/>
            </a:pPr>
            <a:fld id="{23DBA081-A525-4F6D-A123-CB1474275428}" type="slidenum">
              <a:rPr lang="en-US" smtClean="0">
                <a:solidFill>
                  <a:schemeClr val="tx1">
                    <a:lumMod val="50000"/>
                    <a:lumOff val="50000"/>
                  </a:schemeClr>
                </a:solidFill>
              </a:rPr>
              <a:pPr>
                <a:defRPr/>
              </a:pPr>
              <a:t>78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22640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References for NCPS/PSO Section</a:t>
            </a:r>
          </a:p>
        </p:txBody>
      </p:sp>
      <p:sp>
        <p:nvSpPr>
          <p:cNvPr id="3" name="Content Placeholder 2"/>
          <p:cNvSpPr>
            <a:spLocks noGrp="1"/>
          </p:cNvSpPr>
          <p:nvPr>
            <p:ph idx="1"/>
          </p:nvPr>
        </p:nvSpPr>
        <p:spPr>
          <a:xfrm>
            <a:off x="304800" y="1143000"/>
            <a:ext cx="8382000" cy="4983163"/>
          </a:xfrm>
        </p:spPr>
        <p:txBody>
          <a:bodyPr>
            <a:normAutofit fontScale="55000" lnSpcReduction="20000"/>
          </a:bodyPr>
          <a:lstStyle/>
          <a:p>
            <a:pPr marL="457200" indent="-457200">
              <a:buAutoNum type="arabicPeriod"/>
            </a:pPr>
            <a:r>
              <a:rPr lang="en-US" dirty="0"/>
              <a:t>Institute of Medicine. To Err Is Human: Building a Safer Health System. Washington, DC: The National Academies Press, 2000</a:t>
            </a:r>
          </a:p>
          <a:p>
            <a:pPr marL="457200" indent="-457200">
              <a:buAutoNum type="arabicPeriod"/>
            </a:pPr>
            <a:r>
              <a:rPr lang="en-US" dirty="0"/>
              <a:t>Nebraska Department of Health and Human Services. Statutes Relating To Patient Safety Improvement Act. December 1, 2008. </a:t>
            </a:r>
            <a:r>
              <a:rPr lang="en-US" dirty="0">
                <a:hlinkClick r:id="rId3"/>
              </a:rPr>
              <a:t>http://dhhs.ne.gov/publichealth/Documents/Patient%20Safety%20Improvement%20Act.pdf</a:t>
            </a:r>
            <a:endParaRPr lang="en-US" dirty="0"/>
          </a:p>
          <a:p>
            <a:pPr marL="457200" indent="-457200">
              <a:buAutoNum type="arabicPeriod"/>
            </a:pPr>
            <a:r>
              <a:rPr lang="en-US" dirty="0"/>
              <a:t>U.S. Department of Health and Human Services. Patient Safety and Quality Improvement Act of 2005 and Rule. </a:t>
            </a:r>
            <a:r>
              <a:rPr lang="en-US" dirty="0">
                <a:hlinkClick r:id="rId4"/>
              </a:rPr>
              <a:t>https://www.hhs.gov/hipaa/for-professionals/patient-safety/statute-and-rule/index.html</a:t>
            </a:r>
            <a:endParaRPr lang="en-US" dirty="0"/>
          </a:p>
          <a:p>
            <a:pPr marL="457200" indent="-457200">
              <a:buAutoNum type="arabicPeriod"/>
            </a:pPr>
            <a:r>
              <a:rPr lang="en-US" dirty="0"/>
              <a:t>Agency for Healthcare Research and Quality.  Patient Safety Organization (PSO) Program.  Federally-Listed PSOs. </a:t>
            </a:r>
            <a:r>
              <a:rPr lang="en-US" dirty="0">
                <a:hlinkClick r:id="rId5"/>
              </a:rPr>
              <a:t>https://www.pso.ahrq.gov/listed</a:t>
            </a:r>
            <a:r>
              <a:rPr lang="en-US" dirty="0"/>
              <a:t> </a:t>
            </a:r>
          </a:p>
          <a:p>
            <a:pPr marL="457200" indent="-457200">
              <a:buAutoNum type="arabicPeriod"/>
            </a:pPr>
            <a:r>
              <a:rPr lang="en-US" dirty="0"/>
              <a:t>National Patient Safety Foundation. Free from Harm: Accelerating Patient Safety Improvement Fifteen Years after To Err Is Human. Boston, MA: National Patient Safety Foundation; 2015. Available at: </a:t>
            </a:r>
            <a:r>
              <a:rPr lang="en-US" dirty="0">
                <a:hlinkClick r:id="rId6"/>
              </a:rPr>
              <a:t>http://www.npsf.org/free-from-harm</a:t>
            </a:r>
            <a:r>
              <a:rPr lang="en-US" dirty="0"/>
              <a:t>.</a:t>
            </a:r>
          </a:p>
          <a:p>
            <a:pPr marL="457200" indent="-457200">
              <a:buAutoNum type="arabicPeriod"/>
            </a:pPr>
            <a:r>
              <a:rPr lang="en-US" dirty="0"/>
              <a:t>2013 Annual Hospital-Acquired Condition Rate and Estimates of Cost Savings and Deaths Averted From 2010 to 2013. Rockville, MD: Agency for Healthcare Research and Quality; October 2015. 2015. AHRQ Publication No. 16-0006-EF. </a:t>
            </a:r>
            <a:r>
              <a:rPr lang="en-US" dirty="0">
                <a:hlinkClick r:id="rId7"/>
              </a:rPr>
              <a:t>http://www.ahrq.gov/professionals/quality-patient-safety/pfp/index.html</a:t>
            </a:r>
            <a:r>
              <a:rPr lang="en-US" dirty="0"/>
              <a:t>. </a:t>
            </a:r>
          </a:p>
          <a:p>
            <a:pPr marL="457200" indent="-457200">
              <a:buAutoNum type="arabicPeriod"/>
            </a:pPr>
            <a:r>
              <a:rPr lang="en-US" dirty="0"/>
              <a:t>Makary MA, Daniel M. Medical error-the third leading cause of death in the US. BMJ 2016;353:i2139 doi: 10.1136/bmj.i2139 </a:t>
            </a:r>
          </a:p>
          <a:p>
            <a:pPr marL="0" indent="0">
              <a:buNone/>
            </a:pPr>
            <a:endParaRPr lang="en-US" dirty="0"/>
          </a:p>
          <a:p>
            <a:pPr marL="457200" indent="-457200">
              <a:buAutoNum type="arabicPeriod"/>
            </a:pPr>
            <a:endParaRPr lang="en-US" dirty="0"/>
          </a:p>
          <a:p>
            <a:pPr marL="0" indent="0">
              <a:buNone/>
            </a:pPr>
            <a:endParaRPr lang="en-US" dirty="0"/>
          </a:p>
        </p:txBody>
      </p:sp>
    </p:spTree>
    <p:extLst>
      <p:ext uri="{BB962C8B-B14F-4D97-AF65-F5344CB8AC3E}">
        <p14:creationId xmlns:p14="http://schemas.microsoft.com/office/powerpoint/2010/main" val="92925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6" y="284176"/>
            <a:ext cx="8491361" cy="1508760"/>
          </a:xfrm>
        </p:spPr>
        <p:txBody>
          <a:bodyPr>
            <a:normAutofit fontScale="90000"/>
          </a:bodyPr>
          <a:lstStyle/>
          <a:p>
            <a:pPr algn="ctr"/>
            <a:r>
              <a:rPr lang="en-US" sz="4000" b="1" cap="none" dirty="0">
                <a:latin typeface="Trebuchet MS" panose="020B0603020202020204" pitchFamily="34" charset="0"/>
                <a:cs typeface="Calibri" panose="020F0502020204030204" pitchFamily="34" charset="0"/>
              </a:rPr>
              <a:t>Nebraska Coalition For Patient Safety</a:t>
            </a:r>
            <a:br>
              <a:rPr lang="en-US" sz="4000" b="1" cap="none" dirty="0">
                <a:latin typeface="Trebuchet MS" panose="020B0603020202020204" pitchFamily="34" charset="0"/>
                <a:cs typeface="Calibri" panose="020F0502020204030204" pitchFamily="34" charset="0"/>
              </a:rPr>
            </a:br>
            <a:r>
              <a:rPr lang="en-US" sz="4000" b="1" cap="none" dirty="0">
                <a:latin typeface="Trebuchet MS" panose="020B0603020202020204" pitchFamily="34" charset="0"/>
                <a:cs typeface="Calibri" panose="020F0502020204030204" pitchFamily="34" charset="0"/>
              </a:rPr>
              <a:t>PSO</a:t>
            </a:r>
          </a:p>
        </p:txBody>
      </p:sp>
      <p:sp>
        <p:nvSpPr>
          <p:cNvPr id="3" name="Content Placeholder 2"/>
          <p:cNvSpPr>
            <a:spLocks noGrp="1"/>
          </p:cNvSpPr>
          <p:nvPr>
            <p:ph idx="1"/>
          </p:nvPr>
        </p:nvSpPr>
        <p:spPr>
          <a:xfrm>
            <a:off x="333190" y="1947976"/>
            <a:ext cx="7317001" cy="4750626"/>
          </a:xfrm>
        </p:spPr>
        <p:txBody>
          <a:bodyPr>
            <a:normAutofit fontScale="92500" lnSpcReduction="20000"/>
          </a:bodyPr>
          <a:lstStyle/>
          <a:p>
            <a:r>
              <a:rPr lang="en-US" sz="2600" b="1" dirty="0">
                <a:latin typeface="Calibri" panose="020F0502020204030204" pitchFamily="34" charset="0"/>
                <a:cs typeface="Calibri" panose="020F0502020204030204" pitchFamily="34" charset="0"/>
              </a:rPr>
              <a:t>Nebraska’s only federally listed PSO</a:t>
            </a:r>
          </a:p>
          <a:p>
            <a:pPr lvl="1">
              <a:buFont typeface="Wingdings" panose="05000000000000000000" pitchFamily="2" charset="2"/>
              <a:buChar char="Ø"/>
            </a:pPr>
            <a:r>
              <a:rPr lang="en-US" sz="2100" dirty="0">
                <a:latin typeface="Calibri" panose="020F0502020204030204" pitchFamily="34" charset="0"/>
                <a:cs typeface="Calibri" panose="020F0502020204030204" pitchFamily="34" charset="0"/>
              </a:rPr>
              <a:t>Complies with state and federal regulations</a:t>
            </a:r>
          </a:p>
          <a:p>
            <a:pPr lvl="1">
              <a:buFont typeface="Wingdings" panose="05000000000000000000" pitchFamily="2" charset="2"/>
              <a:buChar char="Ø"/>
            </a:pPr>
            <a:r>
              <a:rPr lang="en-US" sz="2100" dirty="0">
                <a:latin typeface="Calibri" panose="020F0502020204030204" pitchFamily="34" charset="0"/>
                <a:cs typeface="Calibri" panose="020F0502020204030204" pitchFamily="34" charset="0"/>
              </a:rPr>
              <a:t>Meets AHRQ listing requirements and is reviewed every 3 years </a:t>
            </a:r>
          </a:p>
          <a:p>
            <a:r>
              <a:rPr lang="en-US" sz="2300" dirty="0">
                <a:latin typeface="Calibri" panose="020F0502020204030204" pitchFamily="34" charset="0"/>
                <a:cs typeface="Calibri" panose="020F0502020204030204" pitchFamily="34" charset="0"/>
              </a:rPr>
              <a:t>Non-profit 501C3 </a:t>
            </a:r>
          </a:p>
          <a:p>
            <a:r>
              <a:rPr lang="en-US" sz="2300" dirty="0">
                <a:latin typeface="Calibri" panose="020F0502020204030204" pitchFamily="34" charset="0"/>
                <a:cs typeface="Calibri" panose="020F0502020204030204" pitchFamily="34" charset="0"/>
              </a:rPr>
              <a:t>Funded by member fees, sponsor contributions, some grants.</a:t>
            </a:r>
          </a:p>
          <a:p>
            <a:r>
              <a:rPr lang="en-US" sz="2300" dirty="0">
                <a:latin typeface="Calibri" panose="020F0502020204030204" pitchFamily="34" charset="0"/>
                <a:cs typeface="Calibri" panose="020F0502020204030204" pitchFamily="34" charset="0"/>
              </a:rPr>
              <a:t>Governed by board of directors with representation from parent organizations, other state professional organizations and consumers</a:t>
            </a:r>
          </a:p>
          <a:p>
            <a:r>
              <a:rPr lang="en-US" sz="2300" dirty="0">
                <a:latin typeface="Calibri" panose="020F0502020204030204" pitchFamily="34" charset="0"/>
                <a:cs typeface="Calibri" panose="020F0502020204030204" pitchFamily="34" charset="0"/>
              </a:rPr>
              <a:t>Workforce of 2.5  FTEs – Executive Director, Program Director and Patient Safety Statistician</a:t>
            </a:r>
          </a:p>
          <a:p>
            <a:r>
              <a:rPr lang="en-US" sz="2300" dirty="0">
                <a:latin typeface="Calibri" panose="020F0502020204030204" pitchFamily="34" charset="0"/>
                <a:cs typeface="Calibri" panose="020F0502020204030204" pitchFamily="34" charset="0"/>
              </a:rPr>
              <a:t>Located on UNMC campus via a services agreement for facilities, administration, HR, and IT support.</a:t>
            </a:r>
          </a:p>
          <a:p>
            <a:r>
              <a:rPr lang="en-US" sz="2300" dirty="0">
                <a:latin typeface="Calibri" panose="020F0502020204030204" pitchFamily="34" charset="0"/>
                <a:cs typeface="Calibri" panose="020F0502020204030204" pitchFamily="34" charset="0"/>
                <a:hlinkClick r:id="rId3"/>
              </a:rPr>
              <a:t>https://www.nepatientsafety.org/</a:t>
            </a:r>
            <a:r>
              <a:rPr lang="en-US" sz="2300" dirty="0">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6" name="Picture 5"/>
          <p:cNvPicPr>
            <a:picLocks noChangeAspect="1"/>
          </p:cNvPicPr>
          <p:nvPr/>
        </p:nvPicPr>
        <p:blipFill>
          <a:blip r:embed="rId4"/>
          <a:stretch>
            <a:fillRect/>
          </a:stretch>
        </p:blipFill>
        <p:spPr>
          <a:xfrm>
            <a:off x="7506957" y="1382553"/>
            <a:ext cx="1357506" cy="1357506"/>
          </a:xfrm>
          <a:prstGeom prst="rect">
            <a:avLst/>
          </a:prstGeom>
        </p:spPr>
      </p:pic>
    </p:spTree>
    <p:extLst>
      <p:ext uri="{BB962C8B-B14F-4D97-AF65-F5344CB8AC3E}">
        <p14:creationId xmlns:p14="http://schemas.microsoft.com/office/powerpoint/2010/main" val="42106772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7EF7-C8E5-44A7-AA7D-05DCB4099228}"/>
              </a:ext>
            </a:extLst>
          </p:cNvPr>
          <p:cNvSpPr>
            <a:spLocks noGrp="1"/>
          </p:cNvSpPr>
          <p:nvPr>
            <p:ph type="title"/>
          </p:nvPr>
        </p:nvSpPr>
        <p:spPr>
          <a:xfrm>
            <a:off x="75978" y="7605"/>
            <a:ext cx="8914780" cy="857184"/>
          </a:xfrm>
        </p:spPr>
        <p:txBody>
          <a:bodyPr>
            <a:normAutofit/>
          </a:bodyPr>
          <a:lstStyle/>
          <a:p>
            <a:pPr algn="ctr"/>
            <a:r>
              <a:rPr lang="en-US" sz="3600" dirty="0"/>
              <a:t>Nebraska Coalition for Patient Safety</a:t>
            </a:r>
          </a:p>
        </p:txBody>
      </p:sp>
      <p:sp useBgFill="1">
        <p:nvSpPr>
          <p:cNvPr id="4" name="Content Placeholder 3">
            <a:extLst>
              <a:ext uri="{FF2B5EF4-FFF2-40B4-BE49-F238E27FC236}">
                <a16:creationId xmlns:a16="http://schemas.microsoft.com/office/drawing/2014/main" id="{359879AE-D12B-46A9-999F-864F67583E40}"/>
              </a:ext>
            </a:extLst>
          </p:cNvPr>
          <p:cNvSpPr>
            <a:spLocks noGrp="1"/>
          </p:cNvSpPr>
          <p:nvPr>
            <p:ph idx="1"/>
          </p:nvPr>
        </p:nvSpPr>
        <p:spPr>
          <a:xfrm>
            <a:off x="146711" y="2008028"/>
            <a:ext cx="5542164" cy="2841944"/>
          </a:xfrm>
        </p:spPr>
        <p:txBody>
          <a:bodyPr>
            <a:normAutofit/>
          </a:bodyPr>
          <a:lstStyle/>
          <a:p>
            <a:pPr marL="0" indent="0">
              <a:lnSpc>
                <a:spcPct val="100000"/>
              </a:lnSpc>
              <a:spcBef>
                <a:spcPts val="0"/>
              </a:spcBef>
              <a:spcAft>
                <a:spcPts val="600"/>
              </a:spcAft>
              <a:buNone/>
            </a:pPr>
            <a:r>
              <a:rPr lang="en-US" sz="2400" dirty="0"/>
              <a:t>Emily Barr, OTD, MBA, OTR/L, BCG</a:t>
            </a:r>
          </a:p>
          <a:p>
            <a:pPr marL="0" indent="0">
              <a:lnSpc>
                <a:spcPct val="100000"/>
              </a:lnSpc>
              <a:spcBef>
                <a:spcPts val="0"/>
              </a:spcBef>
              <a:spcAft>
                <a:spcPts val="600"/>
              </a:spcAft>
              <a:buNone/>
            </a:pPr>
            <a:r>
              <a:rPr lang="en-US" sz="2400" dirty="0"/>
              <a:t>Executive Director</a:t>
            </a:r>
          </a:p>
          <a:p>
            <a:pPr marL="0" indent="0">
              <a:lnSpc>
                <a:spcPct val="100000"/>
              </a:lnSpc>
              <a:spcBef>
                <a:spcPts val="0"/>
              </a:spcBef>
              <a:spcAft>
                <a:spcPts val="600"/>
              </a:spcAft>
              <a:buNone/>
            </a:pPr>
            <a:r>
              <a:rPr lang="en-US" sz="2400" u="sng" dirty="0">
                <a:hlinkClick r:id="rId3"/>
              </a:rPr>
              <a:t>embarr@unmc.edu</a:t>
            </a:r>
            <a:r>
              <a:rPr lang="en-US" sz="2400" u="sng" dirty="0"/>
              <a:t> </a:t>
            </a:r>
          </a:p>
          <a:p>
            <a:pPr marL="0" indent="0">
              <a:lnSpc>
                <a:spcPct val="100000"/>
              </a:lnSpc>
              <a:spcBef>
                <a:spcPts val="0"/>
              </a:spcBef>
              <a:spcAft>
                <a:spcPts val="600"/>
              </a:spcAft>
              <a:buFont typeface="Arial" panose="020B0604020202020204" pitchFamily="34" charset="0"/>
              <a:buNone/>
            </a:pPr>
            <a:r>
              <a:rPr lang="en-US" sz="2400" dirty="0"/>
              <a:t>Carla Snyder, MHA, MT(ASCP) SBB, CPHQ</a:t>
            </a:r>
          </a:p>
          <a:p>
            <a:pPr marL="0" indent="0">
              <a:lnSpc>
                <a:spcPct val="100000"/>
              </a:lnSpc>
              <a:spcBef>
                <a:spcPts val="0"/>
              </a:spcBef>
              <a:spcAft>
                <a:spcPts val="600"/>
              </a:spcAft>
              <a:buFont typeface="Arial" panose="020B0604020202020204" pitchFamily="34" charset="0"/>
              <a:buNone/>
            </a:pPr>
            <a:r>
              <a:rPr lang="en-US" sz="2400" dirty="0"/>
              <a:t>Patient Safety Program Director</a:t>
            </a:r>
          </a:p>
          <a:p>
            <a:pPr marL="0" indent="0">
              <a:lnSpc>
                <a:spcPct val="100000"/>
              </a:lnSpc>
              <a:spcBef>
                <a:spcPts val="0"/>
              </a:spcBef>
              <a:spcAft>
                <a:spcPts val="600"/>
              </a:spcAft>
              <a:buFont typeface="Arial" panose="020B0604020202020204" pitchFamily="34" charset="0"/>
              <a:buNone/>
            </a:pPr>
            <a:r>
              <a:rPr lang="en-US" sz="2400" dirty="0">
                <a:hlinkClick r:id="rId4"/>
              </a:rPr>
              <a:t>carlasnyder@unmc.edu</a:t>
            </a:r>
            <a:endParaRPr lang="en-US" sz="2400" dirty="0"/>
          </a:p>
          <a:p>
            <a:pPr marL="0" indent="0">
              <a:lnSpc>
                <a:spcPct val="100000"/>
              </a:lnSpc>
              <a:spcBef>
                <a:spcPts val="0"/>
              </a:spcBef>
              <a:spcAft>
                <a:spcPts val="600"/>
              </a:spcAft>
              <a:buNone/>
            </a:pPr>
            <a:endParaRPr lang="en-US" sz="2400" dirty="0"/>
          </a:p>
        </p:txBody>
      </p:sp>
      <p:sp>
        <p:nvSpPr>
          <p:cNvPr id="5" name="Rectangle 4">
            <a:extLst>
              <a:ext uri="{FF2B5EF4-FFF2-40B4-BE49-F238E27FC236}">
                <a16:creationId xmlns:a16="http://schemas.microsoft.com/office/drawing/2014/main" id="{E01A2077-AC65-4059-9871-71B54ACE202B}"/>
              </a:ext>
            </a:extLst>
          </p:cNvPr>
          <p:cNvSpPr/>
          <p:nvPr/>
        </p:nvSpPr>
        <p:spPr>
          <a:xfrm>
            <a:off x="2689712" y="769973"/>
            <a:ext cx="339285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
        <p:nvSpPr>
          <p:cNvPr id="6" name="Slide Number Placeholder 5">
            <a:extLst>
              <a:ext uri="{FF2B5EF4-FFF2-40B4-BE49-F238E27FC236}">
                <a16:creationId xmlns:a16="http://schemas.microsoft.com/office/drawing/2014/main" id="{DF9F7F19-2E9C-4E41-88A2-4D8327C35818}"/>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55589D-DAF6-F843-B664-1C9842A51021}" type="slidenum">
              <a:rPr lang="en-US" smtClean="0"/>
              <a:pPr/>
              <a:t>80</a:t>
            </a:fld>
            <a:endParaRPr lang="en-US"/>
          </a:p>
        </p:txBody>
      </p:sp>
      <p:sp>
        <p:nvSpPr>
          <p:cNvPr id="3" name="Content Placeholder 3">
            <a:extLst>
              <a:ext uri="{FF2B5EF4-FFF2-40B4-BE49-F238E27FC236}">
                <a16:creationId xmlns:a16="http://schemas.microsoft.com/office/drawing/2014/main" id="{55510239-5E6B-B016-C931-BA8FD551E8B8}"/>
              </a:ext>
            </a:extLst>
          </p:cNvPr>
          <p:cNvSpPr txBox="1">
            <a:spLocks/>
          </p:cNvSpPr>
          <p:nvPr/>
        </p:nvSpPr>
        <p:spPr>
          <a:xfrm>
            <a:off x="4750848" y="2027079"/>
            <a:ext cx="42399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Font typeface="Arial" panose="020B0604020202020204" pitchFamily="34" charset="0"/>
              <a:buNone/>
            </a:pPr>
            <a:endParaRPr lang="en-US" sz="2800"/>
          </a:p>
        </p:txBody>
      </p:sp>
      <p:pic>
        <p:nvPicPr>
          <p:cNvPr id="9" name="Picture 8" descr="A blue and black logo&#10;&#10;Description automatically generated">
            <a:extLst>
              <a:ext uri="{FF2B5EF4-FFF2-40B4-BE49-F238E27FC236}">
                <a16:creationId xmlns:a16="http://schemas.microsoft.com/office/drawing/2014/main" id="{32980C1B-EB7B-6113-571C-833B7A48D287}"/>
              </a:ext>
            </a:extLst>
          </p:cNvPr>
          <p:cNvPicPr>
            <a:picLocks noChangeAspect="1"/>
          </p:cNvPicPr>
          <p:nvPr/>
        </p:nvPicPr>
        <p:blipFill>
          <a:blip r:embed="rId5"/>
          <a:stretch>
            <a:fillRect/>
          </a:stretch>
        </p:blipFill>
        <p:spPr>
          <a:xfrm>
            <a:off x="5963071" y="2423014"/>
            <a:ext cx="3047158" cy="1364139"/>
          </a:xfrm>
          <a:prstGeom prst="rect">
            <a:avLst/>
          </a:prstGeom>
        </p:spPr>
      </p:pic>
    </p:spTree>
    <p:extLst>
      <p:ext uri="{BB962C8B-B14F-4D97-AF65-F5344CB8AC3E}">
        <p14:creationId xmlns:p14="http://schemas.microsoft.com/office/powerpoint/2010/main" val="413663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34562"/>
            <a:ext cx="7989752" cy="1083329"/>
          </a:xfrm>
        </p:spPr>
        <p:txBody>
          <a:bodyPr>
            <a:normAutofit/>
          </a:bodyPr>
          <a:lstStyle/>
          <a:p>
            <a:pPr algn="ctr"/>
            <a:r>
              <a:rPr lang="en-US" sz="4400" b="1" cap="none" dirty="0">
                <a:latin typeface="Trebuchet MS" panose="020B0603020202020204" pitchFamily="34" charset="0"/>
                <a:cs typeface="Calibri" panose="020F0502020204030204" pitchFamily="34" charset="0"/>
              </a:rPr>
              <a:t>NCPS Founders</a:t>
            </a:r>
          </a:p>
        </p:txBody>
      </p:sp>
      <p:sp>
        <p:nvSpPr>
          <p:cNvPr id="3" name="Content Placeholder 2"/>
          <p:cNvSpPr>
            <a:spLocks noGrp="1"/>
          </p:cNvSpPr>
          <p:nvPr>
            <p:ph idx="1"/>
          </p:nvPr>
        </p:nvSpPr>
        <p:spPr>
          <a:xfrm>
            <a:off x="3750906" y="2011680"/>
            <a:ext cx="5005093" cy="4593737"/>
          </a:xfrm>
          <a:ln w="28575">
            <a:solidFill>
              <a:schemeClr val="accent3">
                <a:lumMod val="75000"/>
              </a:schemeClr>
            </a:solidFill>
          </a:ln>
        </p:spPr>
        <p:txBody>
          <a:bodyPr>
            <a:normAutofit fontScale="92500" lnSpcReduction="10000"/>
          </a:bodyPr>
          <a:lstStyle/>
          <a:p>
            <a:pPr marL="0" indent="0">
              <a:buNone/>
            </a:pPr>
            <a:r>
              <a:rPr lang="en-US" sz="2400" b="1" dirty="0">
                <a:latin typeface="Calibri" panose="020F0502020204030204" pitchFamily="34" charset="0"/>
                <a:cs typeface="Calibri" panose="020F0502020204030204" pitchFamily="34" charset="0"/>
              </a:rPr>
              <a:t>Nebraska Coalition for Patient Safety formed in 2006 through collaboration of:</a:t>
            </a:r>
          </a:p>
          <a:p>
            <a:pPr lvl="1"/>
            <a:r>
              <a:rPr lang="en-US" sz="2400" dirty="0">
                <a:solidFill>
                  <a:schemeClr val="tx1"/>
                </a:solidFill>
                <a:latin typeface="Calibri" panose="020F0502020204030204" pitchFamily="34" charset="0"/>
                <a:cs typeface="Calibri" panose="020F0502020204030204" pitchFamily="34" charset="0"/>
              </a:rPr>
              <a:t>Nebraska Academy of Physician Assistants</a:t>
            </a:r>
            <a:endParaRPr lang="en-US" sz="2400" dirty="0">
              <a:latin typeface="Calibri" panose="020F0502020204030204" pitchFamily="34" charset="0"/>
              <a:cs typeface="Calibri" panose="020F0502020204030204" pitchFamily="34" charset="0"/>
            </a:endParaRPr>
          </a:p>
          <a:p>
            <a:pPr lvl="1"/>
            <a:r>
              <a:rPr lang="en-US" sz="2400" dirty="0">
                <a:solidFill>
                  <a:schemeClr val="tx1"/>
                </a:solidFill>
                <a:latin typeface="Calibri" panose="020F0502020204030204" pitchFamily="34" charset="0"/>
                <a:cs typeface="Calibri" panose="020F0502020204030204" pitchFamily="34" charset="0"/>
              </a:rPr>
              <a:t>Nebraska Hospital Association</a:t>
            </a:r>
          </a:p>
          <a:p>
            <a:pPr lvl="1"/>
            <a:r>
              <a:rPr lang="en-US" sz="2400" dirty="0">
                <a:solidFill>
                  <a:schemeClr val="tx1"/>
                </a:solidFill>
                <a:latin typeface="Calibri" panose="020F0502020204030204" pitchFamily="34" charset="0"/>
                <a:cs typeface="Calibri" panose="020F0502020204030204" pitchFamily="34" charset="0"/>
              </a:rPr>
              <a:t>Nebraska Medical Association</a:t>
            </a:r>
          </a:p>
          <a:p>
            <a:pPr lvl="1"/>
            <a:r>
              <a:rPr lang="en-US" sz="2400" dirty="0">
                <a:solidFill>
                  <a:schemeClr val="tx1"/>
                </a:solidFill>
                <a:latin typeface="Calibri" panose="020F0502020204030204" pitchFamily="34" charset="0"/>
                <a:cs typeface="Calibri" panose="020F0502020204030204" pitchFamily="34" charset="0"/>
              </a:rPr>
              <a:t>Nebraska Nurses Association</a:t>
            </a:r>
          </a:p>
          <a:p>
            <a:pPr lvl="1"/>
            <a:r>
              <a:rPr lang="en-US" sz="2400" dirty="0">
                <a:solidFill>
                  <a:schemeClr val="tx1"/>
                </a:solidFill>
                <a:latin typeface="Calibri" panose="020F0502020204030204" pitchFamily="34" charset="0"/>
                <a:cs typeface="Calibri" panose="020F0502020204030204" pitchFamily="34" charset="0"/>
              </a:rPr>
              <a:t>Nebraska Pharmacists Association</a:t>
            </a:r>
          </a:p>
          <a:p>
            <a:pPr marL="0" indent="0">
              <a:buNone/>
            </a:pPr>
            <a:endParaRPr lang="en-US" sz="2200" dirty="0">
              <a:latin typeface="Calibri" panose="020F0502020204030204" pitchFamily="34" charset="0"/>
              <a:cs typeface="Calibri" panose="020F0502020204030204" pitchFamily="34" charset="0"/>
            </a:endParaRPr>
          </a:p>
          <a:p>
            <a:pPr marL="0" indent="0">
              <a:buNone/>
            </a:pPr>
            <a:r>
              <a:rPr lang="en-US" sz="2200" dirty="0">
                <a:latin typeface="Calibri" panose="020F0502020204030204" pitchFamily="34" charset="0"/>
                <a:cs typeface="Calibri" panose="020F0502020204030204" pitchFamily="34" charset="0"/>
              </a:rPr>
              <a:t>Representatives from these organizations serve on NCPS Board of Directors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18" y="2011680"/>
            <a:ext cx="2345212" cy="10021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02" y="3097122"/>
            <a:ext cx="2429710" cy="8427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501" y="4199440"/>
            <a:ext cx="2449626" cy="7621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9023" y="5044864"/>
            <a:ext cx="2261668" cy="66040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718" y="5970856"/>
            <a:ext cx="2869433" cy="634561"/>
          </a:xfrm>
          <a:prstGeom prst="rect">
            <a:avLst/>
          </a:prstGeom>
        </p:spPr>
      </p:pic>
    </p:spTree>
    <p:extLst>
      <p:ext uri="{BB962C8B-B14F-4D97-AF65-F5344CB8AC3E}">
        <p14:creationId xmlns:p14="http://schemas.microsoft.com/office/powerpoint/2010/main" val="241380943"/>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8D72687F07554491F67695E5C5B1A2" ma:contentTypeVersion="17" ma:contentTypeDescription="Create a new document." ma:contentTypeScope="" ma:versionID="77ec31ad7a4f5d00b99692591914400e">
  <xsd:schema xmlns:xsd="http://www.w3.org/2001/XMLSchema" xmlns:xs="http://www.w3.org/2001/XMLSchema" xmlns:p="http://schemas.microsoft.com/office/2006/metadata/properties" xmlns:ns2="285b0a8d-b4f8-43b5-8165-2a2409ad91aa" xmlns:ns3="d7cd88b5-3c2a-4185-9eb2-3a60ca80ea75" targetNamespace="http://schemas.microsoft.com/office/2006/metadata/properties" ma:root="true" ma:fieldsID="a3390f6aaafe3f8d8c2156e7f2c6518c" ns2:_="" ns3:_="">
    <xsd:import namespace="285b0a8d-b4f8-43b5-8165-2a2409ad91aa"/>
    <xsd:import namespace="d7cd88b5-3c2a-4185-9eb2-3a60ca80ea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b0a8d-b4f8-43b5-8165-2a2409ad91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cd88b5-3c2a-4185-9eb2-3a60ca80ea7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566e126-4941-4582-95fd-6cccaeb4cf48}" ma:internalName="TaxCatchAll" ma:showField="CatchAllData" ma:web="d7cd88b5-3c2a-4185-9eb2-3a60ca80ea7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5b0a8d-b4f8-43b5-8165-2a2409ad91aa">
      <Terms xmlns="http://schemas.microsoft.com/office/infopath/2007/PartnerControls"/>
    </lcf76f155ced4ddcb4097134ff3c332f>
    <TaxCatchAll xmlns="d7cd88b5-3c2a-4185-9eb2-3a60ca80ea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E588BB-E88A-455A-BDA7-C66BA5EC0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b0a8d-b4f8-43b5-8165-2a2409ad91aa"/>
    <ds:schemaRef ds:uri="d7cd88b5-3c2a-4185-9eb2-3a60ca80e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F84C2A-7040-4239-9652-56793A3F017B}">
  <ds:schemaRefs>
    <ds:schemaRef ds:uri="285b0a8d-b4f8-43b5-8165-2a2409ad91aa"/>
    <ds:schemaRef ds:uri="http://purl.org/dc/dcmitype/"/>
    <ds:schemaRef ds:uri="http://schemas.microsoft.com/office/2006/documentManagement/types"/>
    <ds:schemaRef ds:uri="http://purl.org/dc/terms/"/>
    <ds:schemaRef ds:uri="d7cd88b5-3c2a-4185-9eb2-3a60ca80ea75"/>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82E57C-D11A-4C11-92D3-C0687E2DCE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NHA PPT template- white NEW</Template>
  <TotalTime>9484</TotalTime>
  <Words>10471</Words>
  <Application>Microsoft Office PowerPoint</Application>
  <PresentationFormat>On-screen Show (4:3)</PresentationFormat>
  <Paragraphs>1025</Paragraphs>
  <Slides>80</Slides>
  <Notes>80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80</vt:i4>
      </vt:variant>
    </vt:vector>
  </HeadingPairs>
  <TitlesOfParts>
    <vt:vector size="95" baseType="lpstr">
      <vt:lpstr>Albany AMT</vt:lpstr>
      <vt:lpstr>Arial</vt:lpstr>
      <vt:lpstr>Arial Unicode MS</vt:lpstr>
      <vt:lpstr>Calibri</vt:lpstr>
      <vt:lpstr>Calibri Light</vt:lpstr>
      <vt:lpstr>Gill Sans MT</vt:lpstr>
      <vt:lpstr>Raleway</vt:lpstr>
      <vt:lpstr>Times New Roman</vt:lpstr>
      <vt:lpstr>Trebuchet MS</vt:lpstr>
      <vt:lpstr>Wingdings</vt:lpstr>
      <vt:lpstr>Wingdings 2</vt:lpstr>
      <vt:lpstr>ヒラギノ角ゴ Pro W3</vt:lpstr>
      <vt:lpstr>NHA PPT template- white NEW</vt:lpstr>
      <vt:lpstr>Custom Design</vt:lpstr>
      <vt:lpstr>Dividend</vt:lpstr>
      <vt:lpstr>PowerPoint Presentation</vt:lpstr>
      <vt:lpstr>Objectives</vt:lpstr>
      <vt:lpstr>Institute of Medicine Report,  “To Err is Human” 19991  </vt:lpstr>
      <vt:lpstr>Federal and State Laws and Regulation</vt:lpstr>
      <vt:lpstr>AHRQ PSO Program</vt:lpstr>
      <vt:lpstr>Why work with a PSO</vt:lpstr>
      <vt:lpstr>  How NCPS Works with   Member Organizations </vt:lpstr>
      <vt:lpstr>Nebraska Coalition For Patient Safety PSO</vt:lpstr>
      <vt:lpstr>NCPS Founders</vt:lpstr>
      <vt:lpstr>NCPS Goals </vt:lpstr>
      <vt:lpstr>Check-in For Relevance</vt:lpstr>
      <vt:lpstr>Organizational Culture </vt:lpstr>
      <vt:lpstr>Safety Culture </vt:lpstr>
      <vt:lpstr>Four Beliefs Present In a Strong  Safety Culture</vt:lpstr>
      <vt:lpstr>Safety Culture: A specific type of organizational culture</vt:lpstr>
      <vt:lpstr>Role of Leadership</vt:lpstr>
      <vt:lpstr>Leadership Involvement in the  RCA2 Process</vt:lpstr>
      <vt:lpstr>Check-in For Relevance</vt:lpstr>
      <vt:lpstr>Organizational Culture</vt:lpstr>
      <vt:lpstr>Why is it important to recognize the three levels of culture?</vt:lpstr>
      <vt:lpstr>Three Levels of Culture</vt:lpstr>
      <vt:lpstr>Four Categories of Organizational Culture (Schein, 2010)</vt:lpstr>
      <vt:lpstr>Five Components of Safety Culture (Reason, 1997)</vt:lpstr>
      <vt:lpstr>Check-in For Relevance</vt:lpstr>
      <vt:lpstr>Safety Culture As An Indication of Patient Safety &amp; Patient Experience</vt:lpstr>
      <vt:lpstr>Plan to Assess Safety Culture</vt:lpstr>
      <vt:lpstr>Resources to Assess Safety Culture</vt:lpstr>
      <vt:lpstr>Additional Surveys AHRQ has Developed </vt:lpstr>
      <vt:lpstr>Goals of Safety Culture Assessment</vt:lpstr>
      <vt:lpstr>How to Conduct SOPS</vt:lpstr>
      <vt:lpstr>Check-in For Relevance</vt:lpstr>
      <vt:lpstr>Interventions Which Support a  Culture of Safety </vt:lpstr>
      <vt:lpstr>Just Culture</vt:lpstr>
      <vt:lpstr>Event Reporting</vt:lpstr>
      <vt:lpstr>Learning Interventions</vt:lpstr>
      <vt:lpstr>Leveraging Frontline Expertise </vt:lpstr>
      <vt:lpstr>TeamSTEPPS® (Team Strategies and Tools to Enhance Performance and Patient Safety) </vt:lpstr>
      <vt:lpstr>TeamSTEPPS®</vt:lpstr>
      <vt:lpstr>Safety Culture Summary  </vt:lpstr>
      <vt:lpstr>Safety Culture Summary  </vt:lpstr>
      <vt:lpstr>Check-in For Relevance</vt:lpstr>
      <vt:lpstr>High Reliability, Systems Thinking and Human Factors</vt:lpstr>
      <vt:lpstr>HRO Principles</vt:lpstr>
      <vt:lpstr>Preoccupation with Failure</vt:lpstr>
      <vt:lpstr>Reluctance to Simplify</vt:lpstr>
      <vt:lpstr>Sensitivity to Operations</vt:lpstr>
      <vt:lpstr>Deference to Operations</vt:lpstr>
      <vt:lpstr>Commitment to Resilience</vt:lpstr>
      <vt:lpstr>Roadmap to HRO</vt:lpstr>
      <vt:lpstr>Human Factors and Systems Thinking</vt:lpstr>
      <vt:lpstr>To Err is Human</vt:lpstr>
      <vt:lpstr>To Drift is Human</vt:lpstr>
      <vt:lpstr>The P.I.D.A. Model </vt:lpstr>
      <vt:lpstr>Three Core Human Behaviors</vt:lpstr>
      <vt:lpstr>Human Performance Shaping Factors</vt:lpstr>
      <vt:lpstr>Systems Thinking</vt:lpstr>
      <vt:lpstr>Outcomes Produced Through the Design and Operation of Structures and Processes</vt:lpstr>
      <vt:lpstr>Human Factors Engineering (Systems + Humans)</vt:lpstr>
      <vt:lpstr>Human Factors Engineering in  System Design</vt:lpstr>
      <vt:lpstr>Human Factors Engineering in  System Design</vt:lpstr>
      <vt:lpstr>How Can You Learn How Your Systems are Operating?  </vt:lpstr>
      <vt:lpstr>Looking for System Causes</vt:lpstr>
      <vt:lpstr>Check-in For Relevance</vt:lpstr>
      <vt:lpstr>Hierarchy of Interventions</vt:lpstr>
      <vt:lpstr>Hierarchy of Effectiveness of Risk  Reduction Strategies </vt:lpstr>
      <vt:lpstr>Hierarchy of Interventions</vt:lpstr>
      <vt:lpstr>Hierarchy of Interventions</vt:lpstr>
      <vt:lpstr>Hierarchy of Interventions</vt:lpstr>
      <vt:lpstr>Priority Payoff Matrix</vt:lpstr>
      <vt:lpstr>Check-in For Relevance</vt:lpstr>
      <vt:lpstr>Homework Assignment </vt:lpstr>
      <vt:lpstr>Patient Safety Resources </vt:lpstr>
      <vt:lpstr>Check-in For Relevance </vt:lpstr>
      <vt:lpstr>References</vt:lpstr>
      <vt:lpstr>References</vt:lpstr>
      <vt:lpstr>References</vt:lpstr>
      <vt:lpstr>References</vt:lpstr>
      <vt:lpstr>References</vt:lpstr>
      <vt:lpstr>References for NCPS/PSO Section</vt:lpstr>
      <vt:lpstr>Nebraska Coalition for Patient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Snyder, Carla L</cp:lastModifiedBy>
  <cp:revision>241</cp:revision>
  <cp:lastPrinted>2023-08-21T18:28:11Z</cp:lastPrinted>
  <dcterms:created xsi:type="dcterms:W3CDTF">2013-01-22T21:49:12Z</dcterms:created>
  <dcterms:modified xsi:type="dcterms:W3CDTF">2024-07-25T21:15:59Z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0x010100C78D72687F07554491F67695E5C5B1A2</vt:lpwstr>
  </property>
  <property fmtid="{D5CDD505-2E9C-101B-9397-08002B2CF9AE}" pid="3" name="MediaServiceImageTags">
    <vt:lpwstr/>
  </property>
</Properties>
</file>