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58" r:id="rId4"/>
    <p:sldId id="257" r:id="rId5"/>
    <p:sldId id="259" r:id="rId6"/>
    <p:sldId id="260" r:id="rId7"/>
    <p:sldId id="263" r:id="rId8"/>
    <p:sldId id="265" r:id="rId9"/>
    <p:sldId id="267" r:id="rId10"/>
    <p:sldId id="268" r:id="rId11"/>
    <p:sldId id="269" r:id="rId12"/>
    <p:sldId id="271" r:id="rId13"/>
    <p:sldId id="273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5" r:id="rId36"/>
    <p:sldId id="294" r:id="rId37"/>
    <p:sldId id="296" r:id="rId38"/>
    <p:sldId id="297" r:id="rId39"/>
    <p:sldId id="298" r:id="rId40"/>
    <p:sldId id="29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>
        <p:scale>
          <a:sx n="70" d="100"/>
          <a:sy n="70" d="100"/>
        </p:scale>
        <p:origin x="189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California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7F-4371-8165-1539B1596AA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7F-4371-8165-1539B1596A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PPS</c:v>
                </c:pt>
                <c:pt idx="1">
                  <c:v>CAHs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279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7F-4371-8165-1539B1596A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Nebraska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7B-4BBF-A5DB-9EF56EAB615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7B-4BBF-A5DB-9EF56EAB61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PPS</c:v>
                </c:pt>
                <c:pt idx="1">
                  <c:v>CAHs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7B-4BBF-A5DB-9EF56EAB61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  <c:max val="300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California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31-4FD9-BACB-70D6CEFE10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31-4FD9-BACB-70D6CEFE10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Health System</c:v>
                </c:pt>
                <c:pt idx="1">
                  <c:v>Independent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248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31-4FD9-BACB-70D6CEFE10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Nebraska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F9-431B-BE80-91F5FD590D2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F9-431B-BE80-91F5FD590D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Health System</c:v>
                </c:pt>
                <c:pt idx="1">
                  <c:v>Independent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F9-431B-BE80-91F5FD590D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  <c:max val="300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California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31-4FD9-BACB-70D6CEFE10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31-4FD9-BACB-70D6CEFE10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Negative</c:v>
                </c:pt>
                <c:pt idx="1">
                  <c:v>Positive Margin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110</c:v>
                </c:pt>
                <c:pt idx="1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31-4FD9-BACB-70D6CEFE10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  <c:max val="300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Nebraska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F9-431B-BE80-91F5FD590D2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F9-431B-BE80-91F5FD590D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Negative</c:v>
                </c:pt>
                <c:pt idx="1">
                  <c:v>Positive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F9-431B-BE80-91F5FD590D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  <c:max val="300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4253732421424338"/>
          <c:y val="0.22143677805917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Independent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66-4CDE-BA9D-C6CFBF820276}"/>
              </c:ext>
            </c:extLst>
          </c:dPt>
          <c:cat>
            <c:strRef>
              <c:f>Sheet1!$A$2:$A$52</c:f>
              <c:strCache>
                <c:ptCount val="51"/>
                <c:pt idx="0">
                  <c:v>KS</c:v>
                </c:pt>
                <c:pt idx="1">
                  <c:v>NE</c:v>
                </c:pt>
                <c:pt idx="2">
                  <c:v>MT</c:v>
                </c:pt>
                <c:pt idx="3">
                  <c:v>ND</c:v>
                </c:pt>
                <c:pt idx="4">
                  <c:v>VT</c:v>
                </c:pt>
                <c:pt idx="5">
                  <c:v>ID</c:v>
                </c:pt>
                <c:pt idx="6">
                  <c:v>AK</c:v>
                </c:pt>
                <c:pt idx="7">
                  <c:v>WY</c:v>
                </c:pt>
                <c:pt idx="8">
                  <c:v>LA</c:v>
                </c:pt>
                <c:pt idx="9">
                  <c:v>OK</c:v>
                </c:pt>
                <c:pt idx="10">
                  <c:v>AR</c:v>
                </c:pt>
                <c:pt idx="11">
                  <c:v>NM</c:v>
                </c:pt>
                <c:pt idx="12">
                  <c:v>MS</c:v>
                </c:pt>
                <c:pt idx="13">
                  <c:v>TX</c:v>
                </c:pt>
                <c:pt idx="14">
                  <c:v>WA</c:v>
                </c:pt>
                <c:pt idx="15">
                  <c:v>AL</c:v>
                </c:pt>
                <c:pt idx="16">
                  <c:v>CO</c:v>
                </c:pt>
                <c:pt idx="17">
                  <c:v>AZ</c:v>
                </c:pt>
                <c:pt idx="18">
                  <c:v>GA</c:v>
                </c:pt>
                <c:pt idx="19">
                  <c:v>IL</c:v>
                </c:pt>
                <c:pt idx="20">
                  <c:v>SD</c:v>
                </c:pt>
                <c:pt idx="21">
                  <c:v>NH</c:v>
                </c:pt>
                <c:pt idx="22">
                  <c:v>NV</c:v>
                </c:pt>
                <c:pt idx="23">
                  <c:v>MN</c:v>
                </c:pt>
                <c:pt idx="24">
                  <c:v>IA</c:v>
                </c:pt>
                <c:pt idx="25">
                  <c:v>MO</c:v>
                </c:pt>
                <c:pt idx="26">
                  <c:v>CA</c:v>
                </c:pt>
                <c:pt idx="27">
                  <c:v>OR</c:v>
                </c:pt>
                <c:pt idx="28">
                  <c:v>KY</c:v>
                </c:pt>
                <c:pt idx="29">
                  <c:v>UT</c:v>
                </c:pt>
                <c:pt idx="30">
                  <c:v>WV</c:v>
                </c:pt>
                <c:pt idx="31">
                  <c:v>MI</c:v>
                </c:pt>
                <c:pt idx="32">
                  <c:v>ME</c:v>
                </c:pt>
                <c:pt idx="33">
                  <c:v>WI</c:v>
                </c:pt>
                <c:pt idx="34">
                  <c:v>DC</c:v>
                </c:pt>
                <c:pt idx="35">
                  <c:v>TN</c:v>
                </c:pt>
                <c:pt idx="36">
                  <c:v>OH</c:v>
                </c:pt>
                <c:pt idx="37">
                  <c:v>IN</c:v>
                </c:pt>
                <c:pt idx="38">
                  <c:v>SC</c:v>
                </c:pt>
                <c:pt idx="39">
                  <c:v>NC</c:v>
                </c:pt>
                <c:pt idx="40">
                  <c:v>NY</c:v>
                </c:pt>
                <c:pt idx="41">
                  <c:v>PA</c:v>
                </c:pt>
                <c:pt idx="42">
                  <c:v>NJ</c:v>
                </c:pt>
                <c:pt idx="43">
                  <c:v>FL</c:v>
                </c:pt>
                <c:pt idx="44">
                  <c:v>CT</c:v>
                </c:pt>
                <c:pt idx="45">
                  <c:v>HI</c:v>
                </c:pt>
                <c:pt idx="46">
                  <c:v>VA</c:v>
                </c:pt>
                <c:pt idx="47">
                  <c:v>MA</c:v>
                </c:pt>
                <c:pt idx="48">
                  <c:v>DE</c:v>
                </c:pt>
                <c:pt idx="49">
                  <c:v>MD</c:v>
                </c:pt>
                <c:pt idx="50">
                  <c:v>RI</c:v>
                </c:pt>
              </c:strCache>
            </c:strRef>
          </c:cat>
          <c:val>
            <c:numRef>
              <c:f>Sheet1!$B$2:$B$52</c:f>
              <c:numCache>
                <c:formatCode>0%</c:formatCode>
                <c:ptCount val="51"/>
                <c:pt idx="0">
                  <c:v>0.69</c:v>
                </c:pt>
                <c:pt idx="1">
                  <c:v>0.59</c:v>
                </c:pt>
                <c:pt idx="2">
                  <c:v>0.59</c:v>
                </c:pt>
                <c:pt idx="3">
                  <c:v>0.5</c:v>
                </c:pt>
                <c:pt idx="4">
                  <c:v>0.5</c:v>
                </c:pt>
                <c:pt idx="5">
                  <c:v>0.49</c:v>
                </c:pt>
                <c:pt idx="6">
                  <c:v>0.48</c:v>
                </c:pt>
                <c:pt idx="7">
                  <c:v>0.46</c:v>
                </c:pt>
                <c:pt idx="8">
                  <c:v>0.44</c:v>
                </c:pt>
                <c:pt idx="9">
                  <c:v>0.44</c:v>
                </c:pt>
                <c:pt idx="10">
                  <c:v>0.39</c:v>
                </c:pt>
                <c:pt idx="11">
                  <c:v>0.39</c:v>
                </c:pt>
                <c:pt idx="12">
                  <c:v>0.39</c:v>
                </c:pt>
                <c:pt idx="13">
                  <c:v>0.38</c:v>
                </c:pt>
                <c:pt idx="14">
                  <c:v>0.37</c:v>
                </c:pt>
                <c:pt idx="15">
                  <c:v>0.36</c:v>
                </c:pt>
                <c:pt idx="16">
                  <c:v>0.33</c:v>
                </c:pt>
                <c:pt idx="17">
                  <c:v>0.3</c:v>
                </c:pt>
                <c:pt idx="18">
                  <c:v>0.28000000000000003</c:v>
                </c:pt>
                <c:pt idx="19">
                  <c:v>0.26</c:v>
                </c:pt>
                <c:pt idx="20">
                  <c:v>0.25</c:v>
                </c:pt>
                <c:pt idx="21">
                  <c:v>0.23</c:v>
                </c:pt>
                <c:pt idx="22">
                  <c:v>0.23</c:v>
                </c:pt>
                <c:pt idx="23">
                  <c:v>0.23</c:v>
                </c:pt>
                <c:pt idx="24">
                  <c:v>0.22</c:v>
                </c:pt>
                <c:pt idx="25">
                  <c:v>0.22</c:v>
                </c:pt>
                <c:pt idx="26">
                  <c:v>0.22</c:v>
                </c:pt>
                <c:pt idx="27">
                  <c:v>0.21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0.19</c:v>
                </c:pt>
                <c:pt idx="32">
                  <c:v>0.18</c:v>
                </c:pt>
                <c:pt idx="33">
                  <c:v>0.18</c:v>
                </c:pt>
                <c:pt idx="34">
                  <c:v>0.17</c:v>
                </c:pt>
                <c:pt idx="35">
                  <c:v>0.16</c:v>
                </c:pt>
                <c:pt idx="36">
                  <c:v>0.15</c:v>
                </c:pt>
                <c:pt idx="37">
                  <c:v>0.14000000000000001</c:v>
                </c:pt>
                <c:pt idx="38">
                  <c:v>0.13</c:v>
                </c:pt>
                <c:pt idx="39">
                  <c:v>0.12</c:v>
                </c:pt>
                <c:pt idx="40">
                  <c:v>0.11</c:v>
                </c:pt>
                <c:pt idx="41">
                  <c:v>0.1</c:v>
                </c:pt>
                <c:pt idx="42">
                  <c:v>0.08</c:v>
                </c:pt>
                <c:pt idx="43">
                  <c:v>0.08</c:v>
                </c:pt>
                <c:pt idx="44">
                  <c:v>7.0000000000000007E-2</c:v>
                </c:pt>
                <c:pt idx="45">
                  <c:v>0.05</c:v>
                </c:pt>
                <c:pt idx="46">
                  <c:v>0.04</c:v>
                </c:pt>
                <c:pt idx="47">
                  <c:v>0.03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6-4CDE-BA9D-C6CFBF820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2168047"/>
        <c:axId val="1492657904"/>
      </c:barChart>
      <c:catAx>
        <c:axId val="120216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657904"/>
        <c:crosses val="autoZero"/>
        <c:auto val="1"/>
        <c:lblAlgn val="ctr"/>
        <c:lblOffset val="100"/>
        <c:noMultiLvlLbl val="0"/>
      </c:catAx>
      <c:valAx>
        <c:axId val="14926579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16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Critical Access</a:t>
            </a:r>
          </a:p>
        </c:rich>
      </c:tx>
      <c:layout>
        <c:manualLayout>
          <c:xMode val="edge"/>
          <c:yMode val="edge"/>
          <c:x val="0.34784015643605581"/>
          <c:y val="0.195287335021722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CAH Share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0-41BB-A8E3-B80A65B221D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0-41BB-A8E3-B80A65B221D1}"/>
              </c:ext>
            </c:extLst>
          </c:dPt>
          <c:cat>
            <c:strRef>
              <c:f>Sheet1!$A$2:$A$52</c:f>
              <c:strCache>
                <c:ptCount val="51"/>
                <c:pt idx="0">
                  <c:v>ND</c:v>
                </c:pt>
                <c:pt idx="1">
                  <c:v>MT</c:v>
                </c:pt>
                <c:pt idx="2">
                  <c:v>IA</c:v>
                </c:pt>
                <c:pt idx="3">
                  <c:v>NE</c:v>
                </c:pt>
                <c:pt idx="4">
                  <c:v>SD</c:v>
                </c:pt>
                <c:pt idx="5">
                  <c:v>ID</c:v>
                </c:pt>
                <c:pt idx="6">
                  <c:v>MN</c:v>
                </c:pt>
                <c:pt idx="7">
                  <c:v>KS</c:v>
                </c:pt>
                <c:pt idx="8">
                  <c:v>AK</c:v>
                </c:pt>
                <c:pt idx="9">
                  <c:v>WY</c:v>
                </c:pt>
                <c:pt idx="10">
                  <c:v>VT</c:v>
                </c:pt>
                <c:pt idx="11">
                  <c:v>NH</c:v>
                </c:pt>
                <c:pt idx="12">
                  <c:v>ME</c:v>
                </c:pt>
                <c:pt idx="13">
                  <c:v>WI</c:v>
                </c:pt>
                <c:pt idx="14">
                  <c:v>WV</c:v>
                </c:pt>
                <c:pt idx="15">
                  <c:v>WA</c:v>
                </c:pt>
                <c:pt idx="16">
                  <c:v>OR</c:v>
                </c:pt>
                <c:pt idx="17">
                  <c:v>HI</c:v>
                </c:pt>
                <c:pt idx="18">
                  <c:v>AR</c:v>
                </c:pt>
                <c:pt idx="19">
                  <c:v>CO</c:v>
                </c:pt>
                <c:pt idx="20">
                  <c:v>NV</c:v>
                </c:pt>
                <c:pt idx="21">
                  <c:v>MO</c:v>
                </c:pt>
                <c:pt idx="22">
                  <c:v>MS</c:v>
                </c:pt>
                <c:pt idx="23">
                  <c:v>OK</c:v>
                </c:pt>
                <c:pt idx="24">
                  <c:v>IL</c:v>
                </c:pt>
                <c:pt idx="25">
                  <c:v>KY</c:v>
                </c:pt>
                <c:pt idx="26">
                  <c:v>IN</c:v>
                </c:pt>
                <c:pt idx="27">
                  <c:v>MI</c:v>
                </c:pt>
                <c:pt idx="28">
                  <c:v>UT</c:v>
                </c:pt>
                <c:pt idx="29">
                  <c:v>NM</c:v>
                </c:pt>
                <c:pt idx="30">
                  <c:v>TX</c:v>
                </c:pt>
                <c:pt idx="31">
                  <c:v>LA</c:v>
                </c:pt>
                <c:pt idx="32">
                  <c:v>GA</c:v>
                </c:pt>
                <c:pt idx="33">
                  <c:v>OH</c:v>
                </c:pt>
                <c:pt idx="34">
                  <c:v>AZ</c:v>
                </c:pt>
                <c:pt idx="35">
                  <c:v>NC</c:v>
                </c:pt>
                <c:pt idx="36">
                  <c:v>TN</c:v>
                </c:pt>
                <c:pt idx="37">
                  <c:v>CA</c:v>
                </c:pt>
                <c:pt idx="38">
                  <c:v>NY</c:v>
                </c:pt>
                <c:pt idx="39">
                  <c:v>PA</c:v>
                </c:pt>
                <c:pt idx="40">
                  <c:v>VA</c:v>
                </c:pt>
                <c:pt idx="41">
                  <c:v>SC</c:v>
                </c:pt>
                <c:pt idx="42">
                  <c:v>AL</c:v>
                </c:pt>
                <c:pt idx="43">
                  <c:v>FL</c:v>
                </c:pt>
                <c:pt idx="44">
                  <c:v>MA</c:v>
                </c:pt>
                <c:pt idx="45">
                  <c:v>CT</c:v>
                </c:pt>
                <c:pt idx="46">
                  <c:v>DE</c:v>
                </c:pt>
                <c:pt idx="47">
                  <c:v>DC</c:v>
                </c:pt>
                <c:pt idx="48">
                  <c:v>MD</c:v>
                </c:pt>
                <c:pt idx="49">
                  <c:v>NJ</c:v>
                </c:pt>
                <c:pt idx="50">
                  <c:v>RI</c:v>
                </c:pt>
              </c:strCache>
            </c:strRef>
          </c:cat>
          <c:val>
            <c:numRef>
              <c:f>Sheet1!$B$2:$B$52</c:f>
              <c:numCache>
                <c:formatCode>0%</c:formatCode>
                <c:ptCount val="51"/>
                <c:pt idx="0">
                  <c:v>0.84</c:v>
                </c:pt>
                <c:pt idx="1">
                  <c:v>0.8</c:v>
                </c:pt>
                <c:pt idx="2">
                  <c:v>0.73</c:v>
                </c:pt>
                <c:pt idx="3">
                  <c:v>0.72</c:v>
                </c:pt>
                <c:pt idx="4">
                  <c:v>0.7</c:v>
                </c:pt>
                <c:pt idx="5">
                  <c:v>0.63</c:v>
                </c:pt>
                <c:pt idx="6">
                  <c:v>0.63</c:v>
                </c:pt>
                <c:pt idx="7">
                  <c:v>0.62</c:v>
                </c:pt>
                <c:pt idx="8">
                  <c:v>0.62</c:v>
                </c:pt>
                <c:pt idx="9">
                  <c:v>0.62</c:v>
                </c:pt>
                <c:pt idx="10">
                  <c:v>0.56999999999999995</c:v>
                </c:pt>
                <c:pt idx="11">
                  <c:v>0.5</c:v>
                </c:pt>
                <c:pt idx="12">
                  <c:v>0.48</c:v>
                </c:pt>
                <c:pt idx="13">
                  <c:v>0.46</c:v>
                </c:pt>
                <c:pt idx="14">
                  <c:v>0.46</c:v>
                </c:pt>
                <c:pt idx="15">
                  <c:v>0.45</c:v>
                </c:pt>
                <c:pt idx="16">
                  <c:v>0.43</c:v>
                </c:pt>
                <c:pt idx="17">
                  <c:v>0.43</c:v>
                </c:pt>
                <c:pt idx="18">
                  <c:v>0.39</c:v>
                </c:pt>
                <c:pt idx="19">
                  <c:v>0.39</c:v>
                </c:pt>
                <c:pt idx="20">
                  <c:v>0.37</c:v>
                </c:pt>
                <c:pt idx="21">
                  <c:v>0.35</c:v>
                </c:pt>
                <c:pt idx="22">
                  <c:v>0.34</c:v>
                </c:pt>
                <c:pt idx="23">
                  <c:v>0.34</c:v>
                </c:pt>
                <c:pt idx="24">
                  <c:v>0.31</c:v>
                </c:pt>
                <c:pt idx="25">
                  <c:v>0.31</c:v>
                </c:pt>
                <c:pt idx="26">
                  <c:v>0.28999999999999998</c:v>
                </c:pt>
                <c:pt idx="27">
                  <c:v>0.28999999999999998</c:v>
                </c:pt>
                <c:pt idx="28">
                  <c:v>0.28000000000000003</c:v>
                </c:pt>
                <c:pt idx="29">
                  <c:v>0.27</c:v>
                </c:pt>
                <c:pt idx="30">
                  <c:v>0.25</c:v>
                </c:pt>
                <c:pt idx="31">
                  <c:v>0.24</c:v>
                </c:pt>
                <c:pt idx="32">
                  <c:v>0.24</c:v>
                </c:pt>
                <c:pt idx="33">
                  <c:v>0.22</c:v>
                </c:pt>
                <c:pt idx="34">
                  <c:v>0.21</c:v>
                </c:pt>
                <c:pt idx="35">
                  <c:v>0.19</c:v>
                </c:pt>
                <c:pt idx="36">
                  <c:v>0.17</c:v>
                </c:pt>
                <c:pt idx="37">
                  <c:v>0.12</c:v>
                </c:pt>
                <c:pt idx="38">
                  <c:v>0.12</c:v>
                </c:pt>
                <c:pt idx="39">
                  <c:v>0.11</c:v>
                </c:pt>
                <c:pt idx="40">
                  <c:v>0.1</c:v>
                </c:pt>
                <c:pt idx="41">
                  <c:v>0.08</c:v>
                </c:pt>
                <c:pt idx="42">
                  <c:v>0.06</c:v>
                </c:pt>
                <c:pt idx="43">
                  <c:v>0.06</c:v>
                </c:pt>
                <c:pt idx="44">
                  <c:v>0.05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E0-41BB-A8E3-B80A65B22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2168047"/>
        <c:axId val="1492657904"/>
      </c:barChart>
      <c:catAx>
        <c:axId val="120216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657904"/>
        <c:crosses val="autoZero"/>
        <c:auto val="1"/>
        <c:lblAlgn val="ctr"/>
        <c:lblOffset val="100"/>
        <c:noMultiLvlLbl val="0"/>
      </c:catAx>
      <c:valAx>
        <c:axId val="14926579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16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Profitable</a:t>
            </a:r>
          </a:p>
        </c:rich>
      </c:tx>
      <c:layout>
        <c:manualLayout>
          <c:xMode val="edge"/>
          <c:yMode val="edge"/>
          <c:x val="0.36586978599021791"/>
          <c:y val="0.231896555274157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Independent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EB-4619-B51D-8418EBA22029}"/>
              </c:ext>
            </c:extLst>
          </c:dPt>
          <c:cat>
            <c:strRef>
              <c:f>Sheet1!$A$2:$A$52</c:f>
              <c:strCache>
                <c:ptCount val="51"/>
                <c:pt idx="0">
                  <c:v>KS</c:v>
                </c:pt>
                <c:pt idx="1">
                  <c:v>NE</c:v>
                </c:pt>
                <c:pt idx="2">
                  <c:v>MT</c:v>
                </c:pt>
                <c:pt idx="3">
                  <c:v>ND</c:v>
                </c:pt>
                <c:pt idx="4">
                  <c:v>VT</c:v>
                </c:pt>
                <c:pt idx="5">
                  <c:v>ID</c:v>
                </c:pt>
                <c:pt idx="6">
                  <c:v>AK</c:v>
                </c:pt>
                <c:pt idx="7">
                  <c:v>WY</c:v>
                </c:pt>
                <c:pt idx="8">
                  <c:v>LA</c:v>
                </c:pt>
                <c:pt idx="9">
                  <c:v>OK</c:v>
                </c:pt>
                <c:pt idx="10">
                  <c:v>AR</c:v>
                </c:pt>
                <c:pt idx="11">
                  <c:v>NM</c:v>
                </c:pt>
                <c:pt idx="12">
                  <c:v>MS</c:v>
                </c:pt>
                <c:pt idx="13">
                  <c:v>TX</c:v>
                </c:pt>
                <c:pt idx="14">
                  <c:v>WA</c:v>
                </c:pt>
                <c:pt idx="15">
                  <c:v>AL</c:v>
                </c:pt>
                <c:pt idx="16">
                  <c:v>CO</c:v>
                </c:pt>
                <c:pt idx="17">
                  <c:v>AZ</c:v>
                </c:pt>
                <c:pt idx="18">
                  <c:v>GA</c:v>
                </c:pt>
                <c:pt idx="19">
                  <c:v>IL</c:v>
                </c:pt>
                <c:pt idx="20">
                  <c:v>SD</c:v>
                </c:pt>
                <c:pt idx="21">
                  <c:v>NH</c:v>
                </c:pt>
                <c:pt idx="22">
                  <c:v>NV</c:v>
                </c:pt>
                <c:pt idx="23">
                  <c:v>MN</c:v>
                </c:pt>
                <c:pt idx="24">
                  <c:v>IA</c:v>
                </c:pt>
                <c:pt idx="25">
                  <c:v>MO</c:v>
                </c:pt>
                <c:pt idx="26">
                  <c:v>CA</c:v>
                </c:pt>
                <c:pt idx="27">
                  <c:v>OR</c:v>
                </c:pt>
                <c:pt idx="28">
                  <c:v>KY</c:v>
                </c:pt>
                <c:pt idx="29">
                  <c:v>UT</c:v>
                </c:pt>
                <c:pt idx="30">
                  <c:v>WV</c:v>
                </c:pt>
                <c:pt idx="31">
                  <c:v>MI</c:v>
                </c:pt>
                <c:pt idx="32">
                  <c:v>ME</c:v>
                </c:pt>
                <c:pt idx="33">
                  <c:v>WI</c:v>
                </c:pt>
                <c:pt idx="34">
                  <c:v>DC</c:v>
                </c:pt>
                <c:pt idx="35">
                  <c:v>TN</c:v>
                </c:pt>
                <c:pt idx="36">
                  <c:v>OH</c:v>
                </c:pt>
                <c:pt idx="37">
                  <c:v>IN</c:v>
                </c:pt>
                <c:pt idx="38">
                  <c:v>SC</c:v>
                </c:pt>
                <c:pt idx="39">
                  <c:v>NC</c:v>
                </c:pt>
                <c:pt idx="40">
                  <c:v>NY</c:v>
                </c:pt>
                <c:pt idx="41">
                  <c:v>PA</c:v>
                </c:pt>
                <c:pt idx="42">
                  <c:v>NJ</c:v>
                </c:pt>
                <c:pt idx="43">
                  <c:v>FL</c:v>
                </c:pt>
                <c:pt idx="44">
                  <c:v>CT</c:v>
                </c:pt>
                <c:pt idx="45">
                  <c:v>HI</c:v>
                </c:pt>
                <c:pt idx="46">
                  <c:v>VA</c:v>
                </c:pt>
                <c:pt idx="47">
                  <c:v>MA</c:v>
                </c:pt>
                <c:pt idx="48">
                  <c:v>DE</c:v>
                </c:pt>
                <c:pt idx="49">
                  <c:v>MD</c:v>
                </c:pt>
                <c:pt idx="50">
                  <c:v>RI</c:v>
                </c:pt>
              </c:strCache>
            </c:strRef>
          </c:cat>
          <c:val>
            <c:numRef>
              <c:f>Sheet1!$B$2:$B$52</c:f>
              <c:numCache>
                <c:formatCode>0%</c:formatCode>
                <c:ptCount val="51"/>
                <c:pt idx="0">
                  <c:v>0.69</c:v>
                </c:pt>
                <c:pt idx="1">
                  <c:v>0.59</c:v>
                </c:pt>
                <c:pt idx="2">
                  <c:v>0.59</c:v>
                </c:pt>
                <c:pt idx="3">
                  <c:v>0.5</c:v>
                </c:pt>
                <c:pt idx="4">
                  <c:v>0.5</c:v>
                </c:pt>
                <c:pt idx="5">
                  <c:v>0.49</c:v>
                </c:pt>
                <c:pt idx="6">
                  <c:v>0.48</c:v>
                </c:pt>
                <c:pt idx="7">
                  <c:v>0.46</c:v>
                </c:pt>
                <c:pt idx="8">
                  <c:v>0.44</c:v>
                </c:pt>
                <c:pt idx="9">
                  <c:v>0.44</c:v>
                </c:pt>
                <c:pt idx="10">
                  <c:v>0.39</c:v>
                </c:pt>
                <c:pt idx="11">
                  <c:v>0.39</c:v>
                </c:pt>
                <c:pt idx="12">
                  <c:v>0.39</c:v>
                </c:pt>
                <c:pt idx="13">
                  <c:v>0.38</c:v>
                </c:pt>
                <c:pt idx="14">
                  <c:v>0.37</c:v>
                </c:pt>
                <c:pt idx="15">
                  <c:v>0.36</c:v>
                </c:pt>
                <c:pt idx="16">
                  <c:v>0.33</c:v>
                </c:pt>
                <c:pt idx="17">
                  <c:v>0.3</c:v>
                </c:pt>
                <c:pt idx="18">
                  <c:v>0.28000000000000003</c:v>
                </c:pt>
                <c:pt idx="19">
                  <c:v>0.26</c:v>
                </c:pt>
                <c:pt idx="20">
                  <c:v>0.25</c:v>
                </c:pt>
                <c:pt idx="21">
                  <c:v>0.23</c:v>
                </c:pt>
                <c:pt idx="22">
                  <c:v>0.23</c:v>
                </c:pt>
                <c:pt idx="23">
                  <c:v>0.23</c:v>
                </c:pt>
                <c:pt idx="24">
                  <c:v>0.22</c:v>
                </c:pt>
                <c:pt idx="25">
                  <c:v>0.22</c:v>
                </c:pt>
                <c:pt idx="26">
                  <c:v>0.22</c:v>
                </c:pt>
                <c:pt idx="27">
                  <c:v>0.21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0.19</c:v>
                </c:pt>
                <c:pt idx="32">
                  <c:v>0.18</c:v>
                </c:pt>
                <c:pt idx="33">
                  <c:v>0.18</c:v>
                </c:pt>
                <c:pt idx="34">
                  <c:v>0.17</c:v>
                </c:pt>
                <c:pt idx="35">
                  <c:v>0.16</c:v>
                </c:pt>
                <c:pt idx="36">
                  <c:v>0.15</c:v>
                </c:pt>
                <c:pt idx="37">
                  <c:v>0.14000000000000001</c:v>
                </c:pt>
                <c:pt idx="38">
                  <c:v>0.13</c:v>
                </c:pt>
                <c:pt idx="39">
                  <c:v>0.12</c:v>
                </c:pt>
                <c:pt idx="40">
                  <c:v>0.11</c:v>
                </c:pt>
                <c:pt idx="41">
                  <c:v>0.1</c:v>
                </c:pt>
                <c:pt idx="42">
                  <c:v>0.08</c:v>
                </c:pt>
                <c:pt idx="43">
                  <c:v>0.08</c:v>
                </c:pt>
                <c:pt idx="44">
                  <c:v>7.0000000000000007E-2</c:v>
                </c:pt>
                <c:pt idx="45">
                  <c:v>0.05</c:v>
                </c:pt>
                <c:pt idx="46">
                  <c:v>0.04</c:v>
                </c:pt>
                <c:pt idx="47">
                  <c:v>0.03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EB-4619-B51D-8418EBA22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2168047"/>
        <c:axId val="1492657904"/>
      </c:barChart>
      <c:catAx>
        <c:axId val="120216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657904"/>
        <c:crosses val="autoZero"/>
        <c:auto val="1"/>
        <c:lblAlgn val="ctr"/>
        <c:lblOffset val="100"/>
        <c:noMultiLvlLbl val="0"/>
      </c:catAx>
      <c:valAx>
        <c:axId val="14926579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16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0.15489</cdr:x>
      <cdr:y>0.05635</cdr:y>
    </cdr:from>
    <cdr:to>
      <cdr:x>0.29653</cdr:x>
      <cdr:y>0.2251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290DE7C-761D-2F73-038E-A1429438E8E4}"/>
            </a:ext>
          </a:extLst>
        </cdr:cNvPr>
        <cdr:cNvSpPr txBox="1"/>
      </cdr:nvSpPr>
      <cdr:spPr>
        <a:xfrm xmlns:a="http://schemas.openxmlformats.org/drawingml/2006/main">
          <a:off x="999901" y="3053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chemeClr val="tx1"/>
              </a:solidFill>
              <a:latin typeface="+mj-lt"/>
            </a:rPr>
            <a:t>22%</a:t>
          </a:r>
        </a:p>
      </cdr:txBody>
    </cdr:sp>
  </cdr:relSizeAnchor>
  <cdr:relSizeAnchor xmlns:cdr="http://schemas.openxmlformats.org/drawingml/2006/chartDrawing">
    <cdr:from>
      <cdr:x>0.1584</cdr:x>
      <cdr:y>0.51984</cdr:y>
    </cdr:from>
    <cdr:to>
      <cdr:x>0.30004</cdr:x>
      <cdr:y>0.68859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F5DEEA6-3C21-1FBF-2795-FCF3BC9F825A}"/>
            </a:ext>
          </a:extLst>
        </cdr:cNvPr>
        <cdr:cNvSpPr txBox="1"/>
      </cdr:nvSpPr>
      <cdr:spPr>
        <a:xfrm xmlns:a="http://schemas.openxmlformats.org/drawingml/2006/main">
          <a:off x="1022566" y="28168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kern="1200" dirty="0">
              <a:solidFill>
                <a:schemeClr val="tx1"/>
              </a:solidFill>
              <a:latin typeface="+mj-lt"/>
            </a:rPr>
            <a:t>78%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9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9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4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2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4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2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64A2C1C-12B8-4213-9AEE-D233A955D96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01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18" Type="http://schemas.openxmlformats.org/officeDocument/2006/relationships/image" Target="../media/image24.png"/><Relationship Id="rId3" Type="http://schemas.microsoft.com/office/2007/relationships/hdphoto" Target="../media/hdphoto1.wdp"/><Relationship Id="rId21" Type="http://schemas.microsoft.com/office/2007/relationships/hdphoto" Target="../media/hdphoto15.wdp"/><Relationship Id="rId7" Type="http://schemas.microsoft.com/office/2007/relationships/hdphoto" Target="../media/hdphoto8.wdp"/><Relationship Id="rId12" Type="http://schemas.openxmlformats.org/officeDocument/2006/relationships/image" Target="../media/image21.png"/><Relationship Id="rId17" Type="http://schemas.microsoft.com/office/2007/relationships/hdphoto" Target="../media/hdphoto13.wdp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20.png"/><Relationship Id="rId19" Type="http://schemas.microsoft.com/office/2007/relationships/hdphoto" Target="../media/hdphoto14.wdp"/><Relationship Id="rId4" Type="http://schemas.openxmlformats.org/officeDocument/2006/relationships/image" Target="../media/image15.png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4.wdp"/><Relationship Id="rId3" Type="http://schemas.microsoft.com/office/2007/relationships/hdphoto" Target="../media/hdphoto11.wdp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17" Type="http://schemas.openxmlformats.org/officeDocument/2006/relationships/chart" Target="../charts/chart2.xml"/><Relationship Id="rId2" Type="http://schemas.openxmlformats.org/officeDocument/2006/relationships/image" Target="../media/image26.pn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5" Type="http://schemas.microsoft.com/office/2007/relationships/hdphoto" Target="../media/hdphoto15.wdp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BA1D3-325A-8494-E98E-66689D0C2E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45" y="1883900"/>
            <a:ext cx="8125959" cy="392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1F2C-1557-AF70-6B75-5BEE88BE93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21" y="1888381"/>
            <a:ext cx="8125959" cy="3924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ABE20-F4BE-53BD-1D40-49061BB351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21" y="1868504"/>
            <a:ext cx="8125959" cy="3924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A65A3-C8C1-567F-991D-77740BEA97BC}"/>
              </a:ext>
            </a:extLst>
          </p:cNvPr>
          <p:cNvSpPr txBox="1"/>
          <p:nvPr/>
        </p:nvSpPr>
        <p:spPr>
          <a:xfrm>
            <a:off x="1739679" y="443131"/>
            <a:ext cx="871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The 15 Minute Market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2E817-B482-8CCC-389E-345D8D6B5B97}"/>
              </a:ext>
            </a:extLst>
          </p:cNvPr>
          <p:cNvSpPr txBox="1"/>
          <p:nvPr/>
        </p:nvSpPr>
        <p:spPr>
          <a:xfrm>
            <a:off x="2238566" y="1305946"/>
            <a:ext cx="7714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</a:rPr>
              <a:t>Using Dimensions to Save Time and Gain Insight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8358C-E867-B066-5391-D29D70BBD26F}"/>
              </a:ext>
            </a:extLst>
          </p:cNvPr>
          <p:cNvSpPr txBox="1"/>
          <p:nvPr/>
        </p:nvSpPr>
        <p:spPr>
          <a:xfrm>
            <a:off x="5983506" y="5895712"/>
            <a:ext cx="6208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Ryan Anderson</a:t>
            </a:r>
            <a:b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Director of Data &amp; Analytics, Nebraska Hospital Association</a:t>
            </a:r>
            <a:b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NHA Annual Convention | October 2025</a:t>
            </a:r>
          </a:p>
        </p:txBody>
      </p:sp>
      <p:pic>
        <p:nvPicPr>
          <p:cNvPr id="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EEFF16A-2885-4E6C-8AF8-749AAA430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7" y="5974104"/>
            <a:ext cx="3820886" cy="763261"/>
          </a:xfrm>
        </p:spPr>
      </p:pic>
    </p:spTree>
    <p:extLst>
      <p:ext uri="{BB962C8B-B14F-4D97-AF65-F5344CB8AC3E}">
        <p14:creationId xmlns:p14="http://schemas.microsoft.com/office/powerpoint/2010/main" val="45204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25 -4.07407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D38D7B4-6C38-D9D0-BED9-3B348F474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452477"/>
              </p:ext>
            </p:extLst>
          </p:nvPr>
        </p:nvGraphicFramePr>
        <p:xfrm>
          <a:off x="305579" y="2291362"/>
          <a:ext cx="11974733" cy="242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B13CE31-E193-F2DA-7841-CDF9833EC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332285"/>
              </p:ext>
            </p:extLst>
          </p:nvPr>
        </p:nvGraphicFramePr>
        <p:xfrm>
          <a:off x="305579" y="-3345"/>
          <a:ext cx="11974733" cy="242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3D09B32-4A43-6DBD-AF6A-00DCF4E38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633261"/>
              </p:ext>
            </p:extLst>
          </p:nvPr>
        </p:nvGraphicFramePr>
        <p:xfrm>
          <a:off x="380607" y="4349934"/>
          <a:ext cx="11974733" cy="242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78061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C0F1-3B71-9EBC-7568-001032857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8FC5C6-3539-D383-8019-7A0FF29FA0B1}"/>
              </a:ext>
            </a:extLst>
          </p:cNvPr>
          <p:cNvGrpSpPr/>
          <p:nvPr/>
        </p:nvGrpSpPr>
        <p:grpSpPr>
          <a:xfrm>
            <a:off x="481469" y="1678692"/>
            <a:ext cx="7505755" cy="4048156"/>
            <a:chOff x="481469" y="1361118"/>
            <a:chExt cx="7505755" cy="40481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C2097A-1624-36E0-AA23-345A3150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481469" y="1361119"/>
              <a:ext cx="7505755" cy="40481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F3C631-52EF-B7F2-D97F-E28FD7EB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481469" y="1361118"/>
              <a:ext cx="7505755" cy="4048155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F0A1BA2-6634-D34D-2AF8-1B4D38DB108A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DC0589-039D-62B9-E8A8-031DC4381971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8DB5B9-8A54-4291-D21B-FBB75208D365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53E26DD-0DF8-D89C-E2E8-14ACB16035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A1A13C-C3A5-750B-98AB-8F9911ADC594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681D6E-D2F4-24E7-DBCB-1C47EB780090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ACECF78-1A09-6814-510B-BD9876BD3856}"/>
              </a:ext>
            </a:extLst>
          </p:cNvPr>
          <p:cNvSpPr txBox="1"/>
          <p:nvPr/>
        </p:nvSpPr>
        <p:spPr>
          <a:xfrm>
            <a:off x="8472062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597F4-8A98-AAE0-6D76-30B5A7A0A347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E10829-0A91-41BE-7BD6-21A00BAF453E}"/>
              </a:ext>
            </a:extLst>
          </p:cNvPr>
          <p:cNvGrpSpPr/>
          <p:nvPr/>
        </p:nvGrpSpPr>
        <p:grpSpPr>
          <a:xfrm>
            <a:off x="480560" y="1683255"/>
            <a:ext cx="7505755" cy="4048156"/>
            <a:chOff x="481469" y="1361118"/>
            <a:chExt cx="7505755" cy="40481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1BC6A9-74C7-544B-34DB-30830070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1469" y="1361119"/>
              <a:ext cx="7505755" cy="40481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2CEA53-B174-6AF1-E317-F5D1DD309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1469" y="1361118"/>
              <a:ext cx="7505755" cy="4048155"/>
            </a:xfrm>
            <a:prstGeom prst="rect">
              <a:avLst/>
            </a:prstGeom>
            <a:effectLst>
              <a:softEdge rad="1079500"/>
            </a:effectLst>
          </p:spPr>
        </p:pic>
      </p:grpSp>
    </p:spTree>
    <p:extLst>
      <p:ext uri="{BB962C8B-B14F-4D97-AF65-F5344CB8AC3E}">
        <p14:creationId xmlns:p14="http://schemas.microsoft.com/office/powerpoint/2010/main" val="177773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A40A6-1D4E-53E0-AD82-46181438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2C2145-D60A-85D0-D11A-2F17741C091E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15E039-3B5E-784D-7D75-38CC885C7624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03F7BF-B9C2-30CF-33F1-E3F76AFDB18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92A839-7B90-3FB1-6360-906B3A29231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4B3773-74E5-DA6F-A172-F7EB50564DE9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A43C12-AA53-A5BD-BCD5-AD1B72B4E536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FE71A2B-C353-1FF9-9591-6392E3ACF085}"/>
              </a:ext>
            </a:extLst>
          </p:cNvPr>
          <p:cNvSpPr txBox="1"/>
          <p:nvPr/>
        </p:nvSpPr>
        <p:spPr>
          <a:xfrm>
            <a:off x="8472062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CF49AF-CF33-4EAE-9275-BB39F45A5F72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E5FBAE-9CF1-772D-01E8-90D77042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5" y="1606272"/>
            <a:ext cx="7515280" cy="4095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F199A-6C70-603E-18E9-8EB1AFBB16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035" y="1606272"/>
            <a:ext cx="7515280" cy="4095780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5D417-E216-AAFC-0C2C-D53E09181404}"/>
              </a:ext>
            </a:extLst>
          </p:cNvPr>
          <p:cNvSpPr txBox="1"/>
          <p:nvPr/>
        </p:nvSpPr>
        <p:spPr>
          <a:xfrm>
            <a:off x="10412324" y="1688482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4A335-9753-9FFC-E315-9926E2190695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36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8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BB19F-4D00-4157-4198-F1DB9F47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EBE006-DCED-A344-3EC9-CA572AD5BF1F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7958A4-F396-D558-14D8-B87685E074A8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B959EF-CDE9-0CDE-656A-ED481FE17C0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D9BC264-A627-5F27-D50A-0BCD0716E5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80271E-E208-348B-2E13-30A7870A3245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8AF633-2776-B3BF-8E70-6459D06A0A6A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4A284B-3E04-0D6C-AC88-341BF2AFACE5}"/>
              </a:ext>
            </a:extLst>
          </p:cNvPr>
          <p:cNvSpPr txBox="1"/>
          <p:nvPr/>
        </p:nvSpPr>
        <p:spPr>
          <a:xfrm>
            <a:off x="8472062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449FB-3760-72FE-05CF-5B6F33BC8236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CA851-973C-A9AD-5B3D-24296E71CDCA}"/>
              </a:ext>
            </a:extLst>
          </p:cNvPr>
          <p:cNvSpPr txBox="1"/>
          <p:nvPr/>
        </p:nvSpPr>
        <p:spPr>
          <a:xfrm>
            <a:off x="10412324" y="1688482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6B211B-B562-52C1-4E56-7A5767E5A07B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36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23C62-B177-86C4-1E75-AB5183DD60F8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C0AF1-5423-70C2-2EA3-E86072A76BE3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CFDD2-C6B2-8C1B-352A-0D1500FA6FB5}"/>
              </a:ext>
            </a:extLst>
          </p:cNvPr>
          <p:cNvSpPr txBox="1"/>
          <p:nvPr/>
        </p:nvSpPr>
        <p:spPr>
          <a:xfrm>
            <a:off x="8415712" y="4397319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D5B05-D286-1FFD-0FAD-EC1F58EF8117}"/>
              </a:ext>
            </a:extLst>
          </p:cNvPr>
          <p:cNvSpPr txBox="1"/>
          <p:nvPr/>
        </p:nvSpPr>
        <p:spPr>
          <a:xfrm>
            <a:off x="8709303" y="4962495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1690B7-3280-6D40-7485-0F4EA760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26" y="1639610"/>
            <a:ext cx="7553380" cy="402910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0D0503-3DF0-2D19-8ECF-B7C3029E0A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574" y="1641882"/>
            <a:ext cx="7553380" cy="40291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4130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DF3D-B416-8176-BB7E-FDFEB87A9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7C6C04-AAFA-0B2B-A27E-C06F29BE905C}"/>
              </a:ext>
            </a:extLst>
          </p:cNvPr>
          <p:cNvSpPr txBox="1"/>
          <p:nvPr/>
        </p:nvSpPr>
        <p:spPr>
          <a:xfrm>
            <a:off x="8709303" y="4962495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D99A7-FDF0-0FA2-46CE-40C76D798ED9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3DF28E-20C3-B2E3-5B20-652C548A6B2C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5B05509-3895-7ABE-E85F-4E29B88DBBEB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6900C3-5C07-D387-50C8-58FCEE094D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FAE5D7-1CA1-9EA9-6436-F543D8A8A90C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84FE01-7796-4F24-B165-B576515CC33F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104D768-62F1-F19C-93D7-6ED5686D1305}"/>
              </a:ext>
            </a:extLst>
          </p:cNvPr>
          <p:cNvSpPr txBox="1"/>
          <p:nvPr/>
        </p:nvSpPr>
        <p:spPr>
          <a:xfrm>
            <a:off x="8472062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CDC986-0D3A-E3F3-BD71-F77547EED377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FA589-A6EF-3552-02D7-E1E246F27334}"/>
              </a:ext>
            </a:extLst>
          </p:cNvPr>
          <p:cNvSpPr txBox="1"/>
          <p:nvPr/>
        </p:nvSpPr>
        <p:spPr>
          <a:xfrm>
            <a:off x="10412324" y="1688482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9F9FF-DC89-DAD3-E8C3-2ABD0E7FAA3A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36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92A70-415B-2554-0A12-3F2ED4E6C428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BEB56-56CD-28F1-9871-49522FE1D439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E2648-C4CD-69DE-4461-77F8AF6291ED}"/>
              </a:ext>
            </a:extLst>
          </p:cNvPr>
          <p:cNvSpPr txBox="1"/>
          <p:nvPr/>
        </p:nvSpPr>
        <p:spPr>
          <a:xfrm>
            <a:off x="8415712" y="4397319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06BC4F-E601-2EC9-46F7-4B4752C19E47}"/>
              </a:ext>
            </a:extLst>
          </p:cNvPr>
          <p:cNvSpPr txBox="1"/>
          <p:nvPr/>
        </p:nvSpPr>
        <p:spPr>
          <a:xfrm>
            <a:off x="10355974" y="4285386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94F89E-494C-2417-A842-39424CA5C35A}"/>
              </a:ext>
            </a:extLst>
          </p:cNvPr>
          <p:cNvSpPr txBox="1"/>
          <p:nvPr/>
        </p:nvSpPr>
        <p:spPr>
          <a:xfrm>
            <a:off x="10733194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38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119C03-61CA-F4D6-F818-EDA8E5073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99" y="1609283"/>
            <a:ext cx="7534330" cy="40672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1A32B4-B912-695E-D556-F143E365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9019" y="1618379"/>
            <a:ext cx="7534330" cy="40672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20228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1997-7C5F-5D65-DCBC-663F983EB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FA5DB8-F848-099D-6FA8-B36BF6068649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085205-3542-ECCA-7C34-A7911E83CAAD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E2740A-8CC3-2270-47C4-1474C825E7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50BFCD-E7DC-FB8E-B9E3-5B645E976F7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B24DD7-4FF1-DE6C-76C9-D6FDBB924E37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CC4AE2-01A4-70BB-D03D-C98827A8C236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FC64C2-E129-FFEA-8B79-E4270ED53E5E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BEF169-4714-536A-F3FC-5BDAD5E0ECF5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54392F-0068-A0F3-434D-E8F454D42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0" y="1634871"/>
            <a:ext cx="7505755" cy="403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5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0B9FE-E6B7-115C-FEFA-3C0010696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F7E6E3-44B4-BB28-D922-911DF9D93B90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F75986-8267-1730-8E75-E79356305389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E40F9E-CAB4-30D6-20DF-49A350108977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3D30414-6B3E-BB29-106A-AF3DD0F8DE3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B14EBE-D00E-2309-259E-AA754F0EB225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53AE86-6469-6495-CE69-A4D05C28A375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9AF86BD-6EA9-188A-777F-17370E8E72CC}"/>
              </a:ext>
            </a:extLst>
          </p:cNvPr>
          <p:cNvSpPr txBox="1"/>
          <p:nvPr/>
        </p:nvSpPr>
        <p:spPr>
          <a:xfrm>
            <a:off x="10295326" y="180826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904E5-9E17-AF2F-1DFA-E7AB4F23C6C9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044550-73A3-C7CC-E5EE-D11C4FB489A0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C5972-0BE1-F3C3-8FF5-9040F08786E3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E32DD-122C-9FFD-3816-D377D2D0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05" y="1595993"/>
            <a:ext cx="7486705" cy="404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3DDBB-2550-7749-BD31-7766E7ADD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2C675B-500C-237F-19B5-B004B8859174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450043-B328-B054-8EA8-DB6F4EAE3166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B7E2AB-13BF-60C2-7528-81F5824C0B53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CB7406-FE51-B2CE-23CC-B329EFE9C18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FDA946-A625-BF25-B426-8EABECE40045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17DDAD-87AD-B5AA-485F-332DBED3CFF0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8EDE74-B7D0-EAC8-CC54-55F49D8434FE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413DF-555D-42B3-7012-389EE70E19DB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0E2B5-A3A8-631E-A9EA-421969680C2E}"/>
              </a:ext>
            </a:extLst>
          </p:cNvPr>
          <p:cNvSpPr txBox="1"/>
          <p:nvPr/>
        </p:nvSpPr>
        <p:spPr>
          <a:xfrm>
            <a:off x="8415712" y="4397319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3104E-BC9C-4659-63CC-A2F0414C78C3}"/>
              </a:ext>
            </a:extLst>
          </p:cNvPr>
          <p:cNvSpPr txBox="1"/>
          <p:nvPr/>
        </p:nvSpPr>
        <p:spPr>
          <a:xfrm>
            <a:off x="8709303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4493D-3CA8-AFE4-30B8-D1F83CA706D1}"/>
              </a:ext>
            </a:extLst>
          </p:cNvPr>
          <p:cNvSpPr txBox="1"/>
          <p:nvPr/>
        </p:nvSpPr>
        <p:spPr>
          <a:xfrm>
            <a:off x="10295326" y="180826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B1F9-8FD0-1DCB-EAE9-07B611B47F24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3A398-B3DC-19FA-830A-6BF79C17E372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43A00-A8E2-0AFE-6795-C1EAC4050BCF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DC637A-ADE1-C9EA-501A-550F4E48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5" y="1595993"/>
            <a:ext cx="7505755" cy="40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2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66219-2434-2F80-8DAC-4D690B3F8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433DB6-4E72-68B1-F178-1A7699FDFBDB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A705DF-F88F-505C-618E-4E0CB9A55710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45DA5A-E546-4CEA-F9C5-6ED73331E0B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0627CD-13FC-8B62-FAAD-310983F2FB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16A540-EC20-64E7-3BBA-3AA4C97666C9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7C1EFA-F6AC-98A3-D31E-B5C9C8AFAE18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5CD906-0ADD-121D-B6C1-BD4BB685709B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0C8A0-A2D7-1D08-5A59-4FACA7419EC5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78CD0-5A27-B290-B788-2C344399C7F1}"/>
              </a:ext>
            </a:extLst>
          </p:cNvPr>
          <p:cNvSpPr txBox="1"/>
          <p:nvPr/>
        </p:nvSpPr>
        <p:spPr>
          <a:xfrm>
            <a:off x="8415712" y="4397319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0EAE9-B944-E650-8D87-B528BF827F65}"/>
              </a:ext>
            </a:extLst>
          </p:cNvPr>
          <p:cNvSpPr txBox="1"/>
          <p:nvPr/>
        </p:nvSpPr>
        <p:spPr>
          <a:xfrm>
            <a:off x="8709303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6F8F8-98A8-C4BB-EA28-BF4CA54E16AC}"/>
              </a:ext>
            </a:extLst>
          </p:cNvPr>
          <p:cNvSpPr txBox="1"/>
          <p:nvPr/>
        </p:nvSpPr>
        <p:spPr>
          <a:xfrm>
            <a:off x="10295326" y="180826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A75D8-FA18-8E6D-EB99-D91E620D1736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68835-66AB-12C5-48A6-41C98490D98A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6DB87-DAE6-9E12-DD57-3B6B6D35D295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B7A18-E641-D14B-60B0-15B9DA3BD154}"/>
              </a:ext>
            </a:extLst>
          </p:cNvPr>
          <p:cNvSpPr txBox="1"/>
          <p:nvPr/>
        </p:nvSpPr>
        <p:spPr>
          <a:xfrm>
            <a:off x="10273456" y="441519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ED240A-B774-0D19-C5C0-96A5CA6D7109}"/>
              </a:ext>
            </a:extLst>
          </p:cNvPr>
          <p:cNvSpPr txBox="1"/>
          <p:nvPr/>
        </p:nvSpPr>
        <p:spPr>
          <a:xfrm>
            <a:off x="10767674" y="497252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7B19C11-6C70-0278-9869-29085AAE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5" y="1624568"/>
            <a:ext cx="7477180" cy="40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89489-3EAD-AD64-5E87-966B2F162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48A563-C41D-7B2B-F0FD-CE888C427FE2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530264-C0DC-04D2-EEBD-DFC9F769DC11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176854-BE3C-DD7B-589D-8B6B99EA59F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07C34A-8A9D-B74B-CD83-3A63B940464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B53FFD-9282-5D59-E195-0D75B5276DB4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F233A-FF84-562D-218E-4898C0333010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2C2B0B-FE92-499F-0EED-88F7A34D88E9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5A80E-DDB3-7844-BED3-B70F3BAB651C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AF3AD-00BE-D07B-7FDE-A16F537DC86C}"/>
              </a:ext>
            </a:extLst>
          </p:cNvPr>
          <p:cNvSpPr txBox="1"/>
          <p:nvPr/>
        </p:nvSpPr>
        <p:spPr>
          <a:xfrm>
            <a:off x="8415712" y="4397319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DEA2E-F0FE-B880-B857-8FD30A6FFE8E}"/>
              </a:ext>
            </a:extLst>
          </p:cNvPr>
          <p:cNvSpPr txBox="1"/>
          <p:nvPr/>
        </p:nvSpPr>
        <p:spPr>
          <a:xfrm>
            <a:off x="8709303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3E282-F8BF-6386-3D5D-EAC18FF0CC2E}"/>
              </a:ext>
            </a:extLst>
          </p:cNvPr>
          <p:cNvSpPr txBox="1"/>
          <p:nvPr/>
        </p:nvSpPr>
        <p:spPr>
          <a:xfrm>
            <a:off x="10295326" y="180826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A31E1-52D0-A2FB-DD46-D453493B6AE7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428CD-8277-0612-786A-A402E6CEC4F5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338B6-13DF-E16C-FD71-CD48E560BE49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004A2-9041-0CBD-DF63-76FEB13A7397}"/>
              </a:ext>
            </a:extLst>
          </p:cNvPr>
          <p:cNvSpPr txBox="1"/>
          <p:nvPr/>
        </p:nvSpPr>
        <p:spPr>
          <a:xfrm>
            <a:off x="10273456" y="441519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EDDCF-5388-9EE3-FC42-0B9C009E8155}"/>
              </a:ext>
            </a:extLst>
          </p:cNvPr>
          <p:cNvSpPr txBox="1"/>
          <p:nvPr/>
        </p:nvSpPr>
        <p:spPr>
          <a:xfrm>
            <a:off x="10767674" y="497252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2F9368-C386-0A96-842E-E62BF5F6659D}"/>
              </a:ext>
            </a:extLst>
          </p:cNvPr>
          <p:cNvSpPr txBox="1"/>
          <p:nvPr/>
        </p:nvSpPr>
        <p:spPr>
          <a:xfrm>
            <a:off x="1319021" y="4962495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12CE13-CB43-916E-E9E8-0FA71C058B48}"/>
              </a:ext>
            </a:extLst>
          </p:cNvPr>
          <p:cNvGrpSpPr/>
          <p:nvPr/>
        </p:nvGrpSpPr>
        <p:grpSpPr>
          <a:xfrm>
            <a:off x="734376" y="1678692"/>
            <a:ext cx="4023360" cy="4023360"/>
            <a:chOff x="8124658" y="1678692"/>
            <a:chExt cx="4023360" cy="402336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CE6F11-E9BF-17D5-A25E-2268DA0067E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CA1903-21DC-3BCE-61A5-F598982D78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54130CE-E75A-6E7E-6C7A-910CF7313A43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9F2A8-5258-091A-A9E4-8A9EC5DBE26D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A75A1E-E7CA-BC4D-CB05-DD0642DD4AC3}"/>
              </a:ext>
            </a:extLst>
          </p:cNvPr>
          <p:cNvSpPr txBox="1"/>
          <p:nvPr/>
        </p:nvSpPr>
        <p:spPr>
          <a:xfrm>
            <a:off x="1081780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2FFB4F-230E-27DD-D3FB-907FCE9879C0}"/>
              </a:ext>
            </a:extLst>
          </p:cNvPr>
          <p:cNvSpPr txBox="1"/>
          <p:nvPr/>
        </p:nvSpPr>
        <p:spPr>
          <a:xfrm>
            <a:off x="1286659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048209-B672-E2BB-AF09-2DDD67CFC8EC}"/>
              </a:ext>
            </a:extLst>
          </p:cNvPr>
          <p:cNvSpPr txBox="1"/>
          <p:nvPr/>
        </p:nvSpPr>
        <p:spPr>
          <a:xfrm>
            <a:off x="3022042" y="1688482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716610-8B2E-4EDF-70F7-BFD1C30131B9}"/>
              </a:ext>
            </a:extLst>
          </p:cNvPr>
          <p:cNvSpPr txBox="1"/>
          <p:nvPr/>
        </p:nvSpPr>
        <p:spPr>
          <a:xfrm>
            <a:off x="3399262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36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5B1657-9B4A-51BC-12E6-183670F587D3}"/>
              </a:ext>
            </a:extLst>
          </p:cNvPr>
          <p:cNvSpPr txBox="1"/>
          <p:nvPr/>
        </p:nvSpPr>
        <p:spPr>
          <a:xfrm>
            <a:off x="1171420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88B92F-BDA5-28A9-7E26-F0248E3FDEC7}"/>
              </a:ext>
            </a:extLst>
          </p:cNvPr>
          <p:cNvSpPr txBox="1"/>
          <p:nvPr/>
        </p:nvSpPr>
        <p:spPr>
          <a:xfrm>
            <a:off x="1748522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33611B-3379-0459-BC47-E5FDE6DC7C9A}"/>
              </a:ext>
            </a:extLst>
          </p:cNvPr>
          <p:cNvSpPr txBox="1"/>
          <p:nvPr/>
        </p:nvSpPr>
        <p:spPr>
          <a:xfrm>
            <a:off x="1025430" y="4397319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6387DC-97E9-EE2C-3D17-DFD538F266CC}"/>
              </a:ext>
            </a:extLst>
          </p:cNvPr>
          <p:cNvSpPr txBox="1"/>
          <p:nvPr/>
        </p:nvSpPr>
        <p:spPr>
          <a:xfrm>
            <a:off x="2965692" y="4285386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4612EB-F40A-A998-D887-B0A015EDCB9C}"/>
              </a:ext>
            </a:extLst>
          </p:cNvPr>
          <p:cNvSpPr txBox="1"/>
          <p:nvPr/>
        </p:nvSpPr>
        <p:spPr>
          <a:xfrm>
            <a:off x="3342912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38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AECDD79-52B9-042A-9A55-C158B169B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15" y="2335939"/>
            <a:ext cx="4130680" cy="19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5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9BEA-9D22-165B-E783-92D9FDF5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58" y="365125"/>
            <a:ext cx="8134884" cy="1325563"/>
          </a:xfrm>
        </p:spPr>
        <p:txBody>
          <a:bodyPr/>
          <a:lstStyle/>
          <a:p>
            <a:r>
              <a:rPr lang="en-US" dirty="0"/>
              <a:t>The Tool We’re Covering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9AB9-BFAF-62C1-B522-DB7995CF2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4" y="1502680"/>
            <a:ext cx="6892848" cy="4832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96020-5899-82E6-1838-7EB28BD4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153" y="1502680"/>
            <a:ext cx="4503453" cy="288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7B2D4-6F87-BF4F-01F0-C3DD1A9E4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83" y="4465364"/>
            <a:ext cx="2336309" cy="1869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64D17D-E02F-584A-D707-A58C7DA6C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7741" y="4467650"/>
            <a:ext cx="2117865" cy="18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52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1F9E6-F7AF-4824-3101-2FBC4BD99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882876-DEB0-B028-2AE7-0BC971DC2789}"/>
              </a:ext>
            </a:extLst>
          </p:cNvPr>
          <p:cNvSpPr txBox="1"/>
          <p:nvPr/>
        </p:nvSpPr>
        <p:spPr>
          <a:xfrm>
            <a:off x="2489917" y="423500"/>
            <a:ext cx="7212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Rural Nebraskans Are Exceptional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0E2F6F-9E98-77C1-1F9A-47418AF9C3AD}"/>
              </a:ext>
            </a:extLst>
          </p:cNvPr>
          <p:cNvSpPr txBox="1"/>
          <p:nvPr/>
        </p:nvSpPr>
        <p:spPr>
          <a:xfrm>
            <a:off x="359975" y="1483367"/>
            <a:ext cx="9342109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Rank </a:t>
            </a:r>
            <a:r>
              <a:rPr lang="en-US" sz="2800" b="1" dirty="0">
                <a:solidFill>
                  <a:schemeClr val="accent1"/>
                </a:solidFill>
              </a:rPr>
              <a:t>HIGHEST</a:t>
            </a:r>
            <a:r>
              <a:rPr lang="en-US" sz="2800" dirty="0"/>
              <a:t> Among Rural Populations in All States For: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Labor force participation (65%)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Employment rate (97%)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Commercial health coverage (34%)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0F206F-2C5A-ABC9-526D-B62132C887F5}"/>
              </a:ext>
            </a:extLst>
          </p:cNvPr>
          <p:cNvSpPr txBox="1"/>
          <p:nvPr/>
        </p:nvSpPr>
        <p:spPr>
          <a:xfrm>
            <a:off x="300835" y="4120443"/>
            <a:ext cx="8102026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Rank </a:t>
            </a:r>
            <a:r>
              <a:rPr lang="en-US" sz="2800" b="1" dirty="0">
                <a:solidFill>
                  <a:schemeClr val="accent2"/>
                </a:solidFill>
              </a:rPr>
              <a:t>BELOW</a:t>
            </a:r>
            <a:r>
              <a:rPr lang="en-US" sz="2800" dirty="0"/>
              <a:t> National Average For: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Arthritis among adults (30%)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High-blood pressure among adults (35%)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Diagnosed diabetes among adults (12%)</a:t>
            </a:r>
          </a:p>
        </p:txBody>
      </p:sp>
    </p:spTree>
    <p:extLst>
      <p:ext uri="{BB962C8B-B14F-4D97-AF65-F5344CB8AC3E}">
        <p14:creationId xmlns:p14="http://schemas.microsoft.com/office/powerpoint/2010/main" val="179670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9ECFF-6E43-47FF-F60C-41E56C8BF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0DFA6-C6B9-08EF-C74F-43C39CF01DFA}"/>
              </a:ext>
            </a:extLst>
          </p:cNvPr>
          <p:cNvSpPr txBox="1"/>
          <p:nvPr/>
        </p:nvSpPr>
        <p:spPr>
          <a:xfrm>
            <a:off x="3031732" y="300670"/>
            <a:ext cx="612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But the Headwinds Are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C428A9-E304-2C0B-43E2-195CAE0BD4D0}"/>
              </a:ext>
            </a:extLst>
          </p:cNvPr>
          <p:cNvSpPr txBox="1"/>
          <p:nvPr/>
        </p:nvSpPr>
        <p:spPr>
          <a:xfrm>
            <a:off x="359975" y="1483367"/>
            <a:ext cx="8885702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Rising Labor Costs, Workforce Shortages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Flat or Falling Reimbursement Rates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Declining Inpatient Volume and Case Mix Shift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Payer and System 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0EFE6-EB77-CDA4-60D7-364523C7A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7A8523-A9E2-C03E-F0A8-84AE794509AC}"/>
              </a:ext>
            </a:extLst>
          </p:cNvPr>
          <p:cNvSpPr txBox="1"/>
          <p:nvPr/>
        </p:nvSpPr>
        <p:spPr>
          <a:xfrm>
            <a:off x="2539353" y="300670"/>
            <a:ext cx="7113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Data: Challenge and Opportunity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C4849-C7D9-3E9C-F15C-ECDFC071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2"/>
          <a:stretch>
            <a:fillRect/>
          </a:stretch>
        </p:blipFill>
        <p:spPr>
          <a:xfrm>
            <a:off x="1390189" y="1298967"/>
            <a:ext cx="9411622" cy="46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9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31EB-6D7B-74B9-47C3-1AC4F40F1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A6B5-385C-FBAB-AF1C-DA810E71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58" y="365125"/>
            <a:ext cx="8134884" cy="1325563"/>
          </a:xfrm>
        </p:spPr>
        <p:txBody>
          <a:bodyPr/>
          <a:lstStyle/>
          <a:p>
            <a:r>
              <a:rPr lang="en-US" dirty="0"/>
              <a:t>The Tool We’re Covering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65744-3D67-7E93-B032-1BDC9F5F5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4" y="1502680"/>
            <a:ext cx="6892848" cy="4832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3B327-889F-B390-EA5B-32735D50D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153" y="1502680"/>
            <a:ext cx="4503453" cy="288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A94AA-8F3B-2E92-C335-503B8F02E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83" y="4465364"/>
            <a:ext cx="2336309" cy="1869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ED5A2-C363-1CB0-CB70-7BA6FA679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7741" y="4467650"/>
            <a:ext cx="2117865" cy="18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22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02C48-E992-0E43-7492-42295DAC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F3CC-2A3C-C267-DF35-64C5CCC8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57" y="365125"/>
            <a:ext cx="9183079" cy="1325563"/>
          </a:xfrm>
        </p:spPr>
        <p:txBody>
          <a:bodyPr/>
          <a:lstStyle/>
          <a:p>
            <a:r>
              <a:rPr lang="en-US" dirty="0"/>
              <a:t>Your Forgot Your Market Analysis!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5A3D7-098E-A900-3143-8F7C0101B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95" y="1690688"/>
            <a:ext cx="5829343" cy="41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24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550BC-73C9-65BC-91B7-D753BA851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1A45F-F872-B64B-3AC7-77679FA4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810" y="365125"/>
            <a:ext cx="7040380" cy="1325563"/>
          </a:xfrm>
        </p:spPr>
        <p:txBody>
          <a:bodyPr/>
          <a:lstStyle/>
          <a:p>
            <a:r>
              <a:rPr lang="en-US" dirty="0"/>
              <a:t>NHADataDimensions.org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1B3D9-ECE4-5A06-4701-DCCA81210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1" y="1480781"/>
            <a:ext cx="6144940" cy="5083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F3F0C-A4A1-14B2-8763-892E19A66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>
            <a:fillRect/>
          </a:stretch>
        </p:blipFill>
        <p:spPr>
          <a:xfrm>
            <a:off x="6395057" y="1731927"/>
            <a:ext cx="5492143" cy="4832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221C0F-F4DC-1B5D-5AD6-5B65A4C1B3CD}"/>
              </a:ext>
            </a:extLst>
          </p:cNvPr>
          <p:cNvSpPr/>
          <p:nvPr/>
        </p:nvSpPr>
        <p:spPr>
          <a:xfrm>
            <a:off x="6332561" y="3145809"/>
            <a:ext cx="1132764" cy="28319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4C6D-7A2E-955E-9074-64B7D9D48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195FD-148E-D725-569F-481AD2852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0FBF2-56DE-B123-D372-DCFFF647E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7ECECF-537E-6E86-058D-0E1FF0C8AF85}"/>
              </a:ext>
            </a:extLst>
          </p:cNvPr>
          <p:cNvSpPr/>
          <p:nvPr/>
        </p:nvSpPr>
        <p:spPr>
          <a:xfrm>
            <a:off x="5583142" y="2872853"/>
            <a:ext cx="1132764" cy="28319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21D055-6644-4F78-E60C-805F73FA8B35}"/>
              </a:ext>
            </a:extLst>
          </p:cNvPr>
          <p:cNvSpPr/>
          <p:nvPr/>
        </p:nvSpPr>
        <p:spPr>
          <a:xfrm>
            <a:off x="5206621" y="4271749"/>
            <a:ext cx="641445" cy="2183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89996-3F09-E17E-D003-7E0CAE0E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4813B-9F44-FF62-11D3-3CC34D851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284" y="1227677"/>
            <a:ext cx="6478140" cy="5508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14BCC-1B55-CFB4-C97E-AC8F4399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084" y="276415"/>
            <a:ext cx="3513832" cy="1325563"/>
          </a:xfrm>
        </p:spPr>
        <p:txBody>
          <a:bodyPr/>
          <a:lstStyle/>
          <a:p>
            <a:r>
              <a:rPr lang="en-US" dirty="0"/>
              <a:t>Market Area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8D40B-2149-9F58-10A5-526CBDBE9E55}"/>
              </a:ext>
            </a:extLst>
          </p:cNvPr>
          <p:cNvSpPr/>
          <p:nvPr/>
        </p:nvSpPr>
        <p:spPr>
          <a:xfrm>
            <a:off x="9225887" y="1237912"/>
            <a:ext cx="285537" cy="36406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6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83F80-C183-9433-2B70-CE49F0FAE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42A1C-EC84-A1F3-EDCC-4346553A5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9" y="1275444"/>
            <a:ext cx="6478140" cy="5508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129AC-0EB3-8278-97E6-180E29C9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084" y="276415"/>
            <a:ext cx="3513832" cy="1325563"/>
          </a:xfrm>
        </p:spPr>
        <p:txBody>
          <a:bodyPr/>
          <a:lstStyle/>
          <a:p>
            <a:r>
              <a:rPr lang="en-US" dirty="0"/>
              <a:t>Market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1B4CD-084E-1E2B-EB00-117D0E05C7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72"/>
          <a:stretch>
            <a:fillRect/>
          </a:stretch>
        </p:blipFill>
        <p:spPr>
          <a:xfrm>
            <a:off x="7043815" y="1344304"/>
            <a:ext cx="5042346" cy="53703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1555B4-335F-44CC-A439-345780738551}"/>
              </a:ext>
            </a:extLst>
          </p:cNvPr>
          <p:cNvSpPr/>
          <p:nvPr/>
        </p:nvSpPr>
        <p:spPr>
          <a:xfrm>
            <a:off x="2872854" y="4260891"/>
            <a:ext cx="470847" cy="46805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B99379-E74D-48F7-D023-6D23B46472E3}"/>
              </a:ext>
            </a:extLst>
          </p:cNvPr>
          <p:cNvSpPr/>
          <p:nvPr/>
        </p:nvSpPr>
        <p:spPr>
          <a:xfrm>
            <a:off x="10033379" y="3321469"/>
            <a:ext cx="2052782" cy="93942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EDE82-B2DC-246A-B57E-4446E9C3507F}"/>
              </a:ext>
            </a:extLst>
          </p:cNvPr>
          <p:cNvSpPr/>
          <p:nvPr/>
        </p:nvSpPr>
        <p:spPr>
          <a:xfrm>
            <a:off x="3798627" y="2131296"/>
            <a:ext cx="2785352" cy="465226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F4B3F-894C-8CB3-62D1-05BF52F98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71C98-5918-AC9E-EF3F-0D67AAF4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269" y="1467134"/>
            <a:ext cx="6433132" cy="4974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39A3C6-6B92-B989-EFCC-FE504BF6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084" y="276415"/>
            <a:ext cx="3513832" cy="1325563"/>
          </a:xfrm>
        </p:spPr>
        <p:txBody>
          <a:bodyPr/>
          <a:lstStyle/>
          <a:p>
            <a:r>
              <a:rPr lang="en-US" dirty="0"/>
              <a:t>Market Area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598241-8AFB-F44C-188D-5833B7AE7000}"/>
              </a:ext>
            </a:extLst>
          </p:cNvPr>
          <p:cNvSpPr/>
          <p:nvPr/>
        </p:nvSpPr>
        <p:spPr>
          <a:xfrm>
            <a:off x="8969207" y="6161963"/>
            <a:ext cx="413638" cy="41962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8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CC7AA-F65E-6C72-DD2B-2B0643831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dge with a badge attached to it&#10;&#10;AI-generated content may be incorrect.">
            <a:extLst>
              <a:ext uri="{FF2B5EF4-FFF2-40B4-BE49-F238E27FC236}">
                <a16:creationId xmlns:a16="http://schemas.microsoft.com/office/drawing/2014/main" id="{748A39D2-8F26-9E8E-0BF3-B67F677A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1" b="94594" l="9922" r="95734">
                        <a14:foregroundMark x1="11829" y1="65992" x2="10892" y2="74852"/>
                        <a14:foregroundMark x1="53911" y1="10743" x2="53911" y2="10743"/>
                        <a14:foregroundMark x1="48804" y1="5023" x2="48804" y2="5023"/>
                        <a14:foregroundMark x1="53329" y1="2755" x2="52812" y2="3593"/>
                        <a14:foregroundMark x1="86749" y1="42902" x2="92954" y2="55633"/>
                        <a14:foregroundMark x1="92954" y1="55633" x2="93730" y2="72410"/>
                        <a14:foregroundMark x1="93730" y1="72410" x2="89593" y2="88804"/>
                        <a14:foregroundMark x1="89593" y1="88804" x2="84389" y2="94594"/>
                        <a14:foregroundMark x1="8985" y1="93443" x2="41532" y2="93757"/>
                        <a14:foregroundMark x1="41532" y1="93757" x2="53038" y2="89641"/>
                        <a14:foregroundMark x1="53038" y1="89641" x2="82870" y2="95326"/>
                        <a14:foregroundMark x1="82870" y1="95326" x2="92243" y2="90338"/>
                        <a14:foregroundMark x1="92243" y1="90338" x2="92469" y2="86781"/>
                        <a14:foregroundMark x1="86684" y1="96163" x2="95766" y2="93164"/>
                        <a14:foregroundMark x1="95766" y1="93164" x2="95120" y2="67318"/>
                        <a14:foregroundMark x1="47673" y1="57307" x2="58630" y2="58319"/>
                        <a14:foregroundMark x1="58630" y1="58319" x2="49515" y2="61807"/>
                        <a14:foregroundMark x1="49515" y1="61807" x2="49838" y2="55912"/>
                        <a14:foregroundMark x1="63348" y1="58423" x2="63542" y2="59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81924">
            <a:off x="6092548" y="1031671"/>
            <a:ext cx="5262415" cy="4875752"/>
          </a:xfrm>
          <a:prstGeom prst="rect">
            <a:avLst/>
          </a:prstGeom>
        </p:spPr>
      </p:pic>
      <p:pic>
        <p:nvPicPr>
          <p:cNvPr id="7" name="Picture 6" descr="A document with writing on it&#10;&#10;AI-generated content may be incorrect.">
            <a:extLst>
              <a:ext uri="{FF2B5EF4-FFF2-40B4-BE49-F238E27FC236}">
                <a16:creationId xmlns:a16="http://schemas.microsoft.com/office/drawing/2014/main" id="{69E227DA-DDF5-A457-9837-88601A7CDF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53239">
            <a:off x="816597" y="878671"/>
            <a:ext cx="4723854" cy="37310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 descr="A document with writing on it&#10;&#10;AI-generated content may be incorrect.">
            <a:extLst>
              <a:ext uri="{FF2B5EF4-FFF2-40B4-BE49-F238E27FC236}">
                <a16:creationId xmlns:a16="http://schemas.microsoft.com/office/drawing/2014/main" id="{45752251-BC63-DB6C-6116-A4655F6BE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53239">
            <a:off x="840880" y="1926037"/>
            <a:ext cx="3026780" cy="45358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39700" dist="139700" dir="8100000" sx="106000" sy="106000" algn="tr" rotWithShape="0">
              <a:prstClr val="black">
                <a:alpha val="59000"/>
              </a:prstClr>
            </a:outerShdw>
          </a:effectLst>
        </p:spPr>
      </p:pic>
      <p:pic>
        <p:nvPicPr>
          <p:cNvPr id="10" name="Picture 9" descr="A document with writing on it&#10;&#10;AI-generated content may be incorrect.">
            <a:extLst>
              <a:ext uri="{FF2B5EF4-FFF2-40B4-BE49-F238E27FC236}">
                <a16:creationId xmlns:a16="http://schemas.microsoft.com/office/drawing/2014/main" id="{4ED29DE0-D4A1-444A-6CD8-DC3D0B9F64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53239">
            <a:off x="1139642" y="1776934"/>
            <a:ext cx="4608029" cy="280356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55367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2BEA-D4BF-4AA6-C682-965D7B1FE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149959-0AEF-C887-1C51-2CB65A1A2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857" y="1314568"/>
            <a:ext cx="7092286" cy="5267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1D5F52-D70E-5155-6E06-AAD05A57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084" y="276415"/>
            <a:ext cx="3513832" cy="1325563"/>
          </a:xfrm>
        </p:spPr>
        <p:txBody>
          <a:bodyPr/>
          <a:lstStyle/>
          <a:p>
            <a:r>
              <a:rPr lang="en-US" dirty="0"/>
              <a:t>Market Area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4DADC-4E83-4990-BA93-7B745B77B812}"/>
              </a:ext>
            </a:extLst>
          </p:cNvPr>
          <p:cNvSpPr/>
          <p:nvPr/>
        </p:nvSpPr>
        <p:spPr>
          <a:xfrm>
            <a:off x="8703074" y="5622878"/>
            <a:ext cx="659290" cy="2661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0135-430A-B0B0-CA91-A9766CE8E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0EDDD2-EB73-29E8-2BA7-160786D5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9E4566-76CE-AA1D-31BF-3F6A932A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1E2758-ADF4-401B-F9C8-DC36B0EE231E}"/>
              </a:ext>
            </a:extLst>
          </p:cNvPr>
          <p:cNvSpPr/>
          <p:nvPr/>
        </p:nvSpPr>
        <p:spPr>
          <a:xfrm>
            <a:off x="5233917" y="4121624"/>
            <a:ext cx="941695" cy="20471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0E355-294D-67B2-9920-3A30D5006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EEC266-E1A7-739D-207D-6FD318F19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625" y="1419945"/>
            <a:ext cx="6628262" cy="5263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3C1B28-74E2-7E12-E5D1-199A4070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375" y="276415"/>
            <a:ext cx="4443250" cy="1325563"/>
          </a:xfrm>
        </p:spPr>
        <p:txBody>
          <a:bodyPr/>
          <a:lstStyle/>
          <a:p>
            <a:r>
              <a:rPr lang="en-US" dirty="0"/>
              <a:t>Market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C081C1-02A6-2627-A0D2-3EF35F9AF2F4}"/>
              </a:ext>
            </a:extLst>
          </p:cNvPr>
          <p:cNvSpPr/>
          <p:nvPr/>
        </p:nvSpPr>
        <p:spPr>
          <a:xfrm>
            <a:off x="7137780" y="2818264"/>
            <a:ext cx="1897038" cy="165820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AA2C8-6720-45B9-D23B-DEF3A904DD78}"/>
              </a:ext>
            </a:extLst>
          </p:cNvPr>
          <p:cNvSpPr/>
          <p:nvPr/>
        </p:nvSpPr>
        <p:spPr>
          <a:xfrm>
            <a:off x="9034817" y="1419945"/>
            <a:ext cx="238837" cy="27920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1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728F-FD95-4259-15F6-D24B151A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AA0F12-5E9D-AC1F-5D49-8EA5F067E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214" y="1419945"/>
            <a:ext cx="4743678" cy="5111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D9156-FE29-950B-8593-A41926C0E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945"/>
            <a:ext cx="6628262" cy="5263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CEF550-D092-3D9E-B8BC-856BCCCD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375" y="276415"/>
            <a:ext cx="4443250" cy="1325563"/>
          </a:xfrm>
        </p:spPr>
        <p:txBody>
          <a:bodyPr/>
          <a:lstStyle/>
          <a:p>
            <a:r>
              <a:rPr lang="en-US" dirty="0"/>
              <a:t>Market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0801B-F057-5D3F-3F3F-88B33882BAA3}"/>
              </a:ext>
            </a:extLst>
          </p:cNvPr>
          <p:cNvSpPr/>
          <p:nvPr/>
        </p:nvSpPr>
        <p:spPr>
          <a:xfrm>
            <a:off x="-13649" y="1924335"/>
            <a:ext cx="6714699" cy="68921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5E5A5-940C-3007-A959-FB9509F82B39}"/>
              </a:ext>
            </a:extLst>
          </p:cNvPr>
          <p:cNvSpPr/>
          <p:nvPr/>
        </p:nvSpPr>
        <p:spPr>
          <a:xfrm>
            <a:off x="10112990" y="2484471"/>
            <a:ext cx="1684902" cy="33379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E26FD-C4A9-EC6E-C893-98BD3D0A09C1}"/>
              </a:ext>
            </a:extLst>
          </p:cNvPr>
          <p:cNvSpPr/>
          <p:nvPr/>
        </p:nvSpPr>
        <p:spPr>
          <a:xfrm>
            <a:off x="56865" y="4581099"/>
            <a:ext cx="3143535" cy="210227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0F1F6-71BD-A65F-EB84-F1171940D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F2B89F-9AFB-C98A-0718-0BBE91C0B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648" y="1437047"/>
            <a:ext cx="3257264" cy="5224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D72BF6-1762-CE4F-C6B8-DF5F334E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2" y="1374298"/>
            <a:ext cx="6775802" cy="5350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2F998-E9AA-6E3F-E915-930B29D4F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375" y="276415"/>
            <a:ext cx="4443250" cy="1325563"/>
          </a:xfrm>
        </p:spPr>
        <p:txBody>
          <a:bodyPr/>
          <a:lstStyle/>
          <a:p>
            <a:r>
              <a:rPr lang="en-US" dirty="0"/>
              <a:t>Market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9FF2FB-8744-9E13-9D4E-9CB481021465}"/>
              </a:ext>
            </a:extLst>
          </p:cNvPr>
          <p:cNvSpPr/>
          <p:nvPr/>
        </p:nvSpPr>
        <p:spPr>
          <a:xfrm>
            <a:off x="470846" y="4763070"/>
            <a:ext cx="368491" cy="18424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DDD589-DE25-B44D-5D15-B8525B12B3EF}"/>
              </a:ext>
            </a:extLst>
          </p:cNvPr>
          <p:cNvSpPr/>
          <p:nvPr/>
        </p:nvSpPr>
        <p:spPr>
          <a:xfrm>
            <a:off x="7190378" y="4789987"/>
            <a:ext cx="3313534" cy="193432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8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94ABD-8BF6-337F-B5B6-C74F1508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0CA1B-92A8-EEBC-9853-6302A5448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93" y="1528282"/>
            <a:ext cx="6328014" cy="4818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23EED-2448-EBEE-51FC-8BD39F5F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375" y="276415"/>
            <a:ext cx="4443250" cy="1325563"/>
          </a:xfrm>
        </p:spPr>
        <p:txBody>
          <a:bodyPr/>
          <a:lstStyle/>
          <a:p>
            <a:r>
              <a:rPr lang="en-US" dirty="0"/>
              <a:t>Market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8342C-962C-B5C2-DB28-EBAA092E01B4}"/>
              </a:ext>
            </a:extLst>
          </p:cNvPr>
          <p:cNvSpPr/>
          <p:nvPr/>
        </p:nvSpPr>
        <p:spPr>
          <a:xfrm>
            <a:off x="3077568" y="5895834"/>
            <a:ext cx="1098647" cy="45045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2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FF0E-5EF6-09AC-0944-A0EB67359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217BBC-E48D-D13F-DA92-3B881FB1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A13B6-7015-2C67-CB9C-E1354380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3C9DE-5923-230A-B82F-C7287242D8E1}"/>
              </a:ext>
            </a:extLst>
          </p:cNvPr>
          <p:cNvSpPr/>
          <p:nvPr/>
        </p:nvSpPr>
        <p:spPr>
          <a:xfrm>
            <a:off x="5154305" y="4612943"/>
            <a:ext cx="1348853" cy="23201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CA068-A1E5-3139-6DC5-90D49858A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9B49C-C348-69E3-F793-19728AAB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352" y="1285500"/>
            <a:ext cx="6157192" cy="5330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00F33-0A77-28A4-10A4-93E91DEB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456" y="276415"/>
            <a:ext cx="6259088" cy="1325563"/>
          </a:xfrm>
        </p:spPr>
        <p:txBody>
          <a:bodyPr/>
          <a:lstStyle/>
          <a:p>
            <a:r>
              <a:rPr lang="en-US" dirty="0"/>
              <a:t>Market Share Scorecard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260E8-B7C7-B9BC-24FB-4EE3A66B9AB3}"/>
              </a:ext>
            </a:extLst>
          </p:cNvPr>
          <p:cNvSpPr/>
          <p:nvPr/>
        </p:nvSpPr>
        <p:spPr>
          <a:xfrm>
            <a:off x="8782334" y="1215228"/>
            <a:ext cx="238837" cy="27920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FE1FE-3CBE-2D75-86A3-9914A961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651E-C706-F75D-A031-C6A066CD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375" y="276415"/>
            <a:ext cx="4443250" cy="1325563"/>
          </a:xfrm>
        </p:spPr>
        <p:txBody>
          <a:bodyPr/>
          <a:lstStyle/>
          <a:p>
            <a:r>
              <a:rPr lang="en-US" dirty="0"/>
              <a:t>Market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6718A1-DF68-1A27-54B7-7DB51506A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29" r="3919"/>
          <a:stretch>
            <a:fillRect/>
          </a:stretch>
        </p:blipFill>
        <p:spPr>
          <a:xfrm>
            <a:off x="150125" y="1354781"/>
            <a:ext cx="5363570" cy="5390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603580-4943-09B6-0E0B-674FA2121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683" y="1414963"/>
            <a:ext cx="6157192" cy="533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32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875A9-E2E8-7132-1C1D-B0BAC0F4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BDB77B-40B1-0CEB-4BA5-87C0584B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BA833-84F7-E155-0FB3-D8C1391C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</p:spTree>
    <p:extLst>
      <p:ext uri="{BB962C8B-B14F-4D97-AF65-F5344CB8AC3E}">
        <p14:creationId xmlns:p14="http://schemas.microsoft.com/office/powerpoint/2010/main" val="221545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B147E-2ABA-A1CE-2EC7-A02CBC4F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0D3CC-E9C5-BB65-F052-D78CD8C302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5932" y="1226502"/>
            <a:ext cx="8220135" cy="46431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D8C01-351A-8212-3FCC-FE6F6223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" b="92197" l="1333" r="99363">
                        <a14:foregroundMark x1="9038" y1="59446" x2="5098" y2="42916"/>
                        <a14:foregroundMark x1="5098" y1="42916" x2="4925" y2="18891"/>
                        <a14:foregroundMark x1="4925" y1="18891" x2="6315" y2="6776"/>
                        <a14:foregroundMark x1="6315" y1="6776" x2="16396" y2="12218"/>
                        <a14:foregroundMark x1="16396" y1="12218" x2="40730" y2="7495"/>
                        <a14:foregroundMark x1="40730" y1="7495" x2="48262" y2="7598"/>
                        <a14:foregroundMark x1="48262" y1="7598" x2="54983" y2="7084"/>
                        <a14:foregroundMark x1="54983" y1="7084" x2="57474" y2="8522"/>
                        <a14:foregroundMark x1="4287" y1="5031" x2="5272" y2="18070"/>
                        <a14:foregroundMark x1="5272" y1="18070" x2="1970" y2="30390"/>
                        <a14:foregroundMark x1="1970" y1="30390" x2="3708" y2="44969"/>
                        <a14:foregroundMark x1="3708" y1="44969" x2="7358" y2="35626"/>
                        <a14:foregroundMark x1="7358" y1="35626" x2="6025" y2="25770"/>
                        <a14:foregroundMark x1="1506" y1="37474" x2="6025" y2="57187"/>
                        <a14:foregroundMark x1="69235" y1="77515" x2="74681" y2="83676"/>
                        <a14:foregroundMark x1="74681" y1="83676" x2="76014" y2="92197"/>
                        <a14:foregroundMark x1="84299" y1="27002" x2="84473" y2="26797"/>
                        <a14:foregroundMark x1="79027" y1="32649" x2="84009" y2="27310"/>
                        <a14:foregroundMark x1="84473" y1="26797" x2="90267" y2="32136"/>
                        <a14:foregroundMark x1="90267" y1="32136" x2="94496" y2="21047"/>
                        <a14:foregroundMark x1="94496" y1="21047" x2="96813" y2="18378"/>
                        <a14:foregroundMark x1="85979" y1="43634" x2="85110" y2="49179"/>
                        <a14:foregroundMark x1="86385" y1="41273" x2="86211" y2="42402"/>
                        <a14:foregroundMark x1="83893" y1="57803" x2="83314" y2="60678"/>
                        <a14:foregroundMark x1="75782" y1="86756" x2="74623" y2="90965"/>
                        <a14:foregroundMark x1="88413" y1="21663" x2="85574" y2="25359"/>
                        <a14:foregroundMark x1="83546" y1="24949" x2="83314" y2="25257"/>
                        <a14:foregroundMark x1="85747" y1="22177" x2="83835" y2="24641"/>
                        <a14:foregroundMark x1="72016" y1="29877" x2="72769" y2="26694"/>
                        <a14:foregroundMark x1="8343" y1="62526" x2="8459" y2="62936"/>
                        <a14:foregroundMark x1="7126" y1="58830" x2="8169" y2="62012"/>
                        <a14:foregroundMark x1="7648" y1="62423" x2="7648" y2="62423"/>
                        <a14:foregroundMark x1="13210" y1="69097" x2="13210" y2="69097"/>
                        <a14:foregroundMark x1="44902" y1="91684" x2="47103" y2="92916"/>
                        <a14:foregroundMark x1="47451" y1="88296" x2="51217" y2="79979"/>
                        <a14:foregroundMark x1="51217" y1="79979" x2="55794" y2="79466"/>
                        <a14:foregroundMark x1="56895" y1="79877" x2="61240" y2="81930"/>
                        <a14:foregroundMark x1="63036" y1="77721" x2="66686" y2="76591"/>
                        <a14:foregroundMark x1="68714" y1="80287" x2="68714" y2="80287"/>
                        <a14:foregroundMark x1="68714" y1="80287" x2="68540" y2="80185"/>
                        <a14:foregroundMark x1="75087" y1="79158" x2="77231" y2="89117"/>
                        <a14:foregroundMark x1="78969" y1="67248" x2="83256" y2="61704"/>
                        <a14:foregroundMark x1="85284" y1="57906" x2="84357" y2="54312"/>
                        <a14:foregroundMark x1="89629" y1="39836" x2="90788" y2="37474"/>
                        <a14:foregroundMark x1="87775" y1="43634" x2="88123" y2="43018"/>
                        <a14:foregroundMark x1="87196" y1="44867" x2="87312" y2="44661"/>
                        <a14:foregroundMark x1="93801" y1="33470" x2="94496" y2="35113"/>
                        <a14:foregroundMark x1="94959" y1="36242" x2="94959" y2="36242"/>
                        <a14:foregroundMark x1="93975" y1="35832" x2="93975" y2="35832"/>
                        <a14:foregroundMark x1="95017" y1="34394" x2="95017" y2="34394"/>
                        <a14:foregroundMark x1="95075" y1="33470" x2="95075" y2="33470"/>
                        <a14:foregroundMark x1="97335" y1="23614" x2="97335" y2="23614"/>
                        <a14:foregroundMark x1="95771" y1="25565" x2="95771" y2="25565"/>
                        <a14:foregroundMark x1="97567" y1="10678" x2="97567" y2="10678"/>
                        <a14:foregroundMark x1="79432" y1="28542" x2="79432" y2="28542"/>
                        <a14:foregroundMark x1="74623" y1="35934" x2="74623" y2="35934"/>
                        <a14:foregroundMark x1="75492" y1="34908" x2="75492" y2="34908"/>
                        <a14:foregroundMark x1="60081" y1="14271" x2="66570" y2="13963"/>
                        <a14:foregroundMark x1="66570" y1="13963" x2="64368" y2="18480"/>
                        <a14:foregroundMark x1="68308" y1="13963" x2="68308" y2="13963"/>
                        <a14:foregroundMark x1="69583" y1="16222" x2="69583" y2="16222"/>
                        <a14:foregroundMark x1="70394" y1="14374" x2="70394" y2="14374"/>
                        <a14:foregroundMark x1="66860" y1="22485" x2="66860" y2="22485"/>
                        <a14:foregroundMark x1="66918" y1="24333" x2="66918" y2="24333"/>
                        <a14:foregroundMark x1="66512" y1="25257" x2="66512" y2="25257"/>
                        <a14:foregroundMark x1="66570" y1="26591" x2="66570" y2="26591"/>
                        <a14:foregroundMark x1="66860" y1="28747" x2="66860" y2="28747"/>
                        <a14:foregroundMark x1="59676" y1="7187" x2="59676" y2="7187"/>
                        <a14:foregroundMark x1="60255" y1="7392" x2="60255" y2="7392"/>
                        <a14:foregroundMark x1="64253" y1="26386" x2="64253" y2="26386"/>
                        <a14:foregroundMark x1="58749" y1="13655" x2="58749" y2="13655"/>
                        <a14:foregroundMark x1="57532" y1="10678" x2="57532" y2="10678"/>
                        <a14:foregroundMark x1="63094" y1="10370" x2="63094" y2="10370"/>
                        <a14:foregroundMark x1="63905" y1="9240" x2="63905" y2="9240"/>
                        <a14:foregroundMark x1="63673" y1="9959" x2="63673" y2="9959"/>
                        <a14:foregroundMark x1="61530" y1="12628" x2="61530" y2="12628"/>
                        <a14:foregroundMark x1="58633" y1="12526" x2="58980" y2="12012"/>
                        <a14:foregroundMark x1="98610" y1="15708" x2="98610" y2="15708"/>
                        <a14:foregroundMark x1="98610" y1="13963" x2="98610" y2="13963"/>
                        <a14:foregroundMark x1="99363" y1="21663" x2="99363" y2="21663"/>
                        <a14:foregroundMark x1="98262" y1="23409" x2="98262" y2="23409"/>
                        <a14:foregroundMark x1="91136" y1="21150" x2="91136" y2="21150"/>
                        <a14:foregroundMark x1="67845" y1="20739" x2="67845" y2="20739"/>
                        <a14:foregroundMark x1="71553" y1="20534" x2="71553" y2="20534"/>
                        <a14:foregroundMark x1="73407" y1="29466" x2="73407" y2="29466"/>
                        <a14:foregroundMark x1="73117" y1="31622" x2="73117" y2="31622"/>
                        <a14:foregroundMark x1="37370" y1="3285" x2="37370" y2="3285"/>
                        <a14:foregroundMark x1="42178" y1="3285" x2="42178" y2="3285"/>
                        <a14:foregroundMark x1="43279" y1="3593" x2="43279" y2="3593"/>
                        <a14:foregroundMark x1="46002" y1="3183" x2="46002" y2="3183"/>
                        <a14:foregroundMark x1="50579" y1="3696" x2="50579" y2="3696"/>
                        <a14:foregroundMark x1="52491" y1="4723" x2="52491" y2="4723"/>
                        <a14:foregroundMark x1="54693" y1="4723" x2="54693" y2="4723"/>
                        <a14:foregroundMark x1="57300" y1="7187" x2="57300" y2="7187"/>
                        <a14:foregroundMark x1="1738" y1="43840" x2="1738" y2="43840"/>
                        <a14:foregroundMark x1="4171" y1="52567" x2="4171" y2="52567"/>
                        <a14:foregroundMark x1="3187" y1="48871" x2="3187" y2="48871"/>
                        <a14:foregroundMark x1="3187" y1="48871" x2="3187" y2="48871"/>
                        <a14:foregroundMark x1="7995" y1="64990" x2="7995" y2="64990"/>
                        <a14:foregroundMark x1="8517" y1="64682" x2="8517" y2="64682"/>
                        <a14:foregroundMark x1="7937" y1="64784" x2="7937" y2="64784"/>
                        <a14:foregroundMark x1="10776" y1="67659" x2="10776" y2="67659"/>
                        <a14:foregroundMark x1="10776" y1="68789" x2="10776" y2="68789"/>
                        <a14:foregroundMark x1="10950" y1="68994" x2="10950" y2="68994"/>
                        <a14:foregroundMark x1="10834" y1="66940" x2="10834" y2="66940"/>
                        <a14:foregroundMark x1="8922" y1="67454" x2="8922" y2="67454"/>
                        <a14:foregroundMark x1="1506" y1="26899" x2="1564" y2="25359"/>
                        <a14:foregroundMark x1="1333" y1="34394" x2="1448" y2="28747"/>
                        <a14:backgroundMark x1="15585" y1="72895" x2="17729" y2="86242"/>
                        <a14:backgroundMark x1="17729" y1="86242" x2="24623" y2="91478"/>
                        <a14:backgroundMark x1="24623" y1="91478" x2="33951" y2="89014"/>
                        <a14:backgroundMark x1="33951" y1="89014" x2="39977" y2="92813"/>
                        <a14:backgroundMark x1="39977" y1="92813" x2="27231" y2="80903"/>
                        <a14:backgroundMark x1="27231" y1="80903" x2="5620" y2="78747"/>
                        <a14:backgroundMark x1="5620" y1="78747" x2="2202" y2="62218"/>
                        <a14:backgroundMark x1="2202" y1="62218" x2="9907" y2="77926"/>
                        <a14:backgroundMark x1="9907" y1="77926" x2="4635" y2="89836"/>
                        <a14:backgroundMark x1="50811" y1="94456" x2="61472" y2="90246"/>
                        <a14:backgroundMark x1="61472" y1="90246" x2="52955" y2="87372"/>
                        <a14:backgroundMark x1="52955" y1="87372" x2="63963" y2="88912"/>
                        <a14:backgroundMark x1="63963" y1="88912" x2="62341" y2="87577"/>
                        <a14:backgroundMark x1="65527" y1="28747" x2="65238" y2="30698"/>
                        <a14:backgroundMark x1="65817" y1="26591" x2="65527" y2="28747"/>
                        <a14:backgroundMark x1="65991" y1="25257" x2="65817" y2="26591"/>
                        <a14:backgroundMark x1="66107" y1="24333" x2="65991" y2="25257"/>
                        <a14:backgroundMark x1="66396" y1="22485" x2="66107" y2="24333"/>
                        <a14:backgroundMark x1="66628" y1="20739" x2="66396" y2="22485"/>
                        <a14:backgroundMark x1="66802" y1="19507" x2="66628" y2="20739"/>
                        <a14:backgroundMark x1="60718" y1="10472" x2="60718" y2="10472"/>
                        <a14:backgroundMark x1="57648" y1="11910" x2="57648" y2="11910"/>
                        <a14:backgroundMark x1="59965" y1="9856" x2="62688" y2="8932"/>
                        <a14:backgroundMark x1="81228" y1="25770" x2="83372" y2="25051"/>
                        <a14:backgroundMark x1="83778" y1="26078" x2="83778" y2="24230"/>
                        <a14:backgroundMark x1="99710" y1="15708" x2="99826" y2="17864"/>
                        <a14:backgroundMark x1="99594" y1="13963" x2="99710" y2="15708"/>
                        <a14:backgroundMark x1="99537" y1="12628" x2="99594" y2="13963"/>
                        <a14:backgroundMark x1="88876" y1="40862" x2="88876" y2="40862"/>
                        <a14:backgroundMark x1="89571" y1="39836" x2="88297" y2="43224"/>
                        <a14:backgroundMark x1="88065" y1="43840" x2="87775" y2="44969"/>
                        <a14:backgroundMark x1="89861" y1="40041" x2="89745" y2="40246"/>
                        <a14:backgroundMark x1="66860" y1="17967" x2="67381" y2="17351"/>
                        <a14:backgroundMark x1="68482" y1="18172" x2="68366" y2="17043"/>
                        <a14:backgroundMark x1="74160" y1="31211" x2="78505" y2="29671"/>
                        <a14:backgroundMark x1="73233" y1="34292" x2="73117" y2="32444"/>
                        <a14:backgroundMark x1="7474" y1="63860" x2="7879" y2="63860"/>
                        <a14:backgroundMark x1="290" y1="37988" x2="232" y2="33162"/>
                        <a14:backgroundMark x1="174" y1="13039" x2="406" y2="25462"/>
                        <a14:backgroundMark x1="290" y1="26181" x2="0" y2="2772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076" y="1214635"/>
            <a:ext cx="8220135" cy="464318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B38C2-0986-E898-CA63-19BA74C27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34" y="4390277"/>
            <a:ext cx="1552586" cy="1943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ABB063-2C79-DA5C-AFE0-77A3FCF8DB64}"/>
              </a:ext>
            </a:extLst>
          </p:cNvPr>
          <p:cNvSpPr txBox="1"/>
          <p:nvPr/>
        </p:nvSpPr>
        <p:spPr>
          <a:xfrm>
            <a:off x="2395147" y="407073"/>
            <a:ext cx="740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Distribution of American Hospitals</a:t>
            </a:r>
          </a:p>
        </p:txBody>
      </p:sp>
    </p:spTree>
    <p:extLst>
      <p:ext uri="{BB962C8B-B14F-4D97-AF65-F5344CB8AC3E}">
        <p14:creationId xmlns:p14="http://schemas.microsoft.com/office/powerpoint/2010/main" val="4144689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51170-9EBA-AB5F-EB11-E82A3298E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64D4D-A33E-6B7D-1DE8-10840504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025" y="2766219"/>
            <a:ext cx="4357951" cy="1325563"/>
          </a:xfrm>
        </p:spPr>
        <p:txBody>
          <a:bodyPr>
            <a:normAutofit/>
          </a:bodyPr>
          <a:lstStyle/>
          <a:p>
            <a:r>
              <a:rPr lang="en-US" sz="6000" dirty="0"/>
              <a:t>Questions?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F04910-6F6F-9FF4-7CC9-E22E438BBD3C}"/>
              </a:ext>
            </a:extLst>
          </p:cNvPr>
          <p:cNvSpPr txBox="1">
            <a:spLocks/>
          </p:cNvSpPr>
          <p:nvPr/>
        </p:nvSpPr>
        <p:spPr>
          <a:xfrm>
            <a:off x="2197291" y="3922641"/>
            <a:ext cx="8536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randerson@nebraskahospitals.org</a:t>
            </a:r>
          </a:p>
        </p:txBody>
      </p:sp>
      <p:pic>
        <p:nvPicPr>
          <p:cNvPr id="4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E685699-0175-13E1-C964-DB8036EDD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7" y="5974104"/>
            <a:ext cx="3820886" cy="763261"/>
          </a:xfrm>
        </p:spPr>
      </p:pic>
    </p:spTree>
    <p:extLst>
      <p:ext uri="{BB962C8B-B14F-4D97-AF65-F5344CB8AC3E}">
        <p14:creationId xmlns:p14="http://schemas.microsoft.com/office/powerpoint/2010/main" val="155664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A8AA3-6222-D668-1D4B-A9A98680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E75DCB-D2C0-78BD-5C14-43395B13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96" y="1682477"/>
            <a:ext cx="8125959" cy="3924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376B44-3CB8-ED2D-9861-15A088B4E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" b="94600" l="9506" r="89924">
                        <a14:foregroundMark x1="9506" y1="19367" x2="9696" y2="15456"/>
                        <a14:foregroundMark x1="11027" y1="9870" x2="23194" y2="5773"/>
                        <a14:foregroundMark x1="23194" y1="5773" x2="33650" y2="7635"/>
                        <a14:foregroundMark x1="33650" y1="7635" x2="41825" y2="5400"/>
                        <a14:foregroundMark x1="41825" y1="5400" x2="16350" y2="3724"/>
                        <a14:foregroundMark x1="42966" y1="22719" x2="42205" y2="4655"/>
                        <a14:foregroundMark x1="42205" y1="4655" x2="42776" y2="2793"/>
                        <a14:foregroundMark x1="42966" y1="2048" x2="15779" y2="2235"/>
                        <a14:foregroundMark x1="63878" y1="88641" x2="66350" y2="94600"/>
                        <a14:foregroundMark x1="54943" y1="88641" x2="54943" y2="88641"/>
                        <a14:foregroundMark x1="55703" y1="86220" x2="55703" y2="86220"/>
                        <a14:backgroundMark x1="13308" y1="35754" x2="15970" y2="40410"/>
                        <a14:backgroundMark x1="38973" y1="78026" x2="47909" y2="83426"/>
                        <a14:backgroundMark x1="47909" y1="83426" x2="50000" y2="83426"/>
                        <a14:backgroundMark x1="44867" y1="24581" x2="47719" y2="32961"/>
                        <a14:backgroundMark x1="47719" y1="32961" x2="58745" y2="42831"/>
                        <a14:backgroundMark x1="88213" y1="75605" x2="88213" y2="75605"/>
                        <a14:backgroundMark x1="23194" y1="58101" x2="29658" y2="69832"/>
                        <a14:backgroundMark x1="88593" y1="75978" x2="87643" y2="73743"/>
                        <a14:backgroundMark x1="86882" y1="69088" x2="82890" y2="65177"/>
                        <a14:backgroundMark x1="89924" y1="81564" x2="89544" y2="90503"/>
                        <a14:backgroundMark x1="89544" y1="90503" x2="89544" y2="90503"/>
                        <a14:backgroundMark x1="45057" y1="89013" x2="45057" y2="89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16" y="463921"/>
            <a:ext cx="6567816" cy="6705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D880E4-85FF-904F-852B-9CE7D59D6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3691" y="2839556"/>
            <a:ext cx="1578659" cy="1610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54DCA3-BAD8-1C21-40AB-63E508F4F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750" y="2536647"/>
            <a:ext cx="1473200" cy="7115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F625CE-2468-98D0-F50B-E8F706EC6241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</p:spTree>
    <p:extLst>
      <p:ext uri="{BB962C8B-B14F-4D97-AF65-F5344CB8AC3E}">
        <p14:creationId xmlns:p14="http://schemas.microsoft.com/office/powerpoint/2010/main" val="3995290339"/>
      </p:ext>
    </p:extLst>
  </p:cSld>
  <p:clrMapOvr>
    <a:masterClrMapping/>
  </p:clrMapOvr>
  <p:transition spd="med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86 L 0.07357 0.00139 C 0.08933 7.40741E-7 0.11107 0.00741 0.13321 0.02014 C 0.15821 0.03472 0.17735 0.05116 0.18959 0.06805 L 0.24896 0.1493 " pathEditMode="relative" rAng="108000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4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50000" y="5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EE64-73DE-9639-3FC7-F77B758A9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7ABAC-00DC-9581-FEA8-DCB8B167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96" y="1682477"/>
            <a:ext cx="8125959" cy="3924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0648F-CBA1-BF2B-4D6C-880B81FA1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" b="94600" l="9506" r="89924">
                        <a14:foregroundMark x1="9506" y1="19367" x2="9696" y2="15456"/>
                        <a14:foregroundMark x1="11027" y1="9870" x2="23194" y2="5773"/>
                        <a14:foregroundMark x1="23194" y1="5773" x2="33650" y2="7635"/>
                        <a14:foregroundMark x1="33650" y1="7635" x2="41825" y2="5400"/>
                        <a14:foregroundMark x1="41825" y1="5400" x2="16350" y2="3724"/>
                        <a14:foregroundMark x1="42966" y1="22719" x2="42205" y2="4655"/>
                        <a14:foregroundMark x1="42205" y1="4655" x2="42776" y2="2793"/>
                        <a14:foregroundMark x1="42966" y1="2048" x2="15779" y2="2235"/>
                        <a14:foregroundMark x1="63878" y1="88641" x2="66350" y2="94600"/>
                        <a14:foregroundMark x1="54943" y1="88641" x2="54943" y2="88641"/>
                        <a14:foregroundMark x1="55703" y1="86220" x2="55703" y2="86220"/>
                        <a14:backgroundMark x1="13308" y1="35754" x2="15970" y2="40410"/>
                        <a14:backgroundMark x1="38973" y1="78026" x2="47909" y2="83426"/>
                        <a14:backgroundMark x1="47909" y1="83426" x2="50000" y2="83426"/>
                        <a14:backgroundMark x1="44867" y1="24581" x2="47719" y2="32961"/>
                        <a14:backgroundMark x1="47719" y1="32961" x2="58745" y2="42831"/>
                        <a14:backgroundMark x1="88213" y1="75605" x2="88213" y2="75605"/>
                        <a14:backgroundMark x1="23194" y1="58101" x2="29658" y2="69832"/>
                        <a14:backgroundMark x1="88593" y1="75978" x2="87643" y2="73743"/>
                        <a14:backgroundMark x1="86882" y1="69088" x2="82890" y2="65177"/>
                        <a14:backgroundMark x1="89924" y1="81564" x2="89544" y2="90503"/>
                        <a14:backgroundMark x1="89544" y1="90503" x2="89544" y2="90503"/>
                        <a14:backgroundMark x1="45057" y1="89013" x2="45057" y2="89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16" y="463921"/>
            <a:ext cx="6567816" cy="6705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557F7C-6FE5-06DD-AD3C-FE9D6401D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2066" y="5514482"/>
            <a:ext cx="1552586" cy="1299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EDD33-550B-5BFC-87AC-A8E596CDD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936" y="5563755"/>
            <a:ext cx="1552586" cy="633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9E9B8-808F-4FCC-9391-B9497C56F498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1DCED9-ECAD-3A6C-BEC7-18EFBF68D0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1151" y="1053404"/>
            <a:ext cx="256374" cy="382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FA79CF-8A21-9E40-EB0A-E4A39904E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5092" y="1381220"/>
            <a:ext cx="256374" cy="38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61DF9-7278-D936-76B4-A270A46907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001" y="1492540"/>
            <a:ext cx="256374" cy="382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AA1B3C-8147-99D6-106C-59AD4A569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7425" y="1834031"/>
            <a:ext cx="256374" cy="3822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6BE863-ED04-9D54-5C00-2D7AC28C92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9036" y="1820356"/>
            <a:ext cx="256374" cy="382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8440E8-DC15-E409-FD5A-27F678275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799" y="772527"/>
            <a:ext cx="256374" cy="382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77205-DF5D-A280-4B00-F8CF1CFF93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473" y="725783"/>
            <a:ext cx="256374" cy="3822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396C6D-9858-B5C7-13D6-1A01869AC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21" y="545430"/>
            <a:ext cx="256374" cy="382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5E7AE0-E894-143C-6F68-9B4A65B3A9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155" y="836136"/>
            <a:ext cx="256374" cy="382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D7F505-DEE2-9A82-6A71-7A4BC74D28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394" y="1244548"/>
            <a:ext cx="256374" cy="382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C7E48D-973D-DCA2-A56A-17DFB4EC10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887" y="2082084"/>
            <a:ext cx="256374" cy="3822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BDCD83-4911-7D85-9A20-28231BFF53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964" y="2174768"/>
            <a:ext cx="256374" cy="382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6AC22C-1208-C0D3-4BEB-35DBC589A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394" y="2407463"/>
            <a:ext cx="256374" cy="382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DB6267-D599-DF1D-06C7-BDA207AF71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794" y="2429239"/>
            <a:ext cx="256374" cy="3822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7E56D9-B862-419F-CB80-3D242DE255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082" y="2656281"/>
            <a:ext cx="256374" cy="3822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BD37B0-3FDD-1E7E-4E1D-992740DAB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338" y="2849733"/>
            <a:ext cx="256374" cy="382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C6938B-6778-0F1B-F98C-ACD6F19E3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4926" y="3815755"/>
            <a:ext cx="256374" cy="3822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71A3EB-5A1F-A116-3BB7-26458ADBE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6328" y="2967926"/>
            <a:ext cx="256374" cy="382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29E2E9-C7B2-6894-5B2D-5B29C1F688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7731" y="3403972"/>
            <a:ext cx="256374" cy="3822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D268A0-E1B5-8FB2-0943-73B6731FC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3494" y="3321243"/>
            <a:ext cx="256374" cy="382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EA9C43-A3AC-DCE8-C9AE-FD6BF9DBAD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6237" y="3425126"/>
            <a:ext cx="256374" cy="3822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5191D8-A4F3-5080-5D67-AACA71E08A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2369" y="3961942"/>
            <a:ext cx="256374" cy="382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DDD263-A24E-0BF7-0CA9-8863A1F9C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7018" y="4644316"/>
            <a:ext cx="256374" cy="3822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7A8A2A6-36BB-9AB0-B813-959A377B61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7050" y="4625037"/>
            <a:ext cx="256374" cy="3822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A3D1DC-3B88-78B1-71B2-035E753E41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6715" y="4941650"/>
            <a:ext cx="256374" cy="3822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59CB27-C0BC-B78B-4D24-B86017631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7802" y="5340373"/>
            <a:ext cx="256374" cy="3822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35B228-DA49-4E9C-AE15-0F2F7860E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9456" y="5280038"/>
            <a:ext cx="256374" cy="3822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A0255CA-9B78-8E1B-7037-C1D3E64B6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8538" y="5471182"/>
            <a:ext cx="256374" cy="3822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EC3670-04F3-FE68-CADB-B3DECBF024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4670" y="5507883"/>
            <a:ext cx="256374" cy="3822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C59319-C5F6-1D47-51BC-7CCCA55B3B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1032" y="5208686"/>
            <a:ext cx="256374" cy="3822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73D3A4E-4642-0650-1C92-A36FDDDC80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6552" y="6167866"/>
            <a:ext cx="256374" cy="3822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7D68AB0-DD2C-B389-36CB-44FAA8E307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093" l="0" r="100000">
                        <a14:foregroundMark x1="77358" y1="91279" x2="79245" y2="97093"/>
                        <a14:foregroundMark x1="74057" y1="81395" x2="76887" y2="90698"/>
                        <a14:foregroundMark x1="52830" y1="49419" x2="62736" y2="54651"/>
                        <a14:foregroundMark x1="9906" y1="16860" x2="9906" y2="16860"/>
                        <a14:backgroundMark x1="11321" y1="45349" x2="33491" y2="62209"/>
                        <a14:backgroundMark x1="33491" y1="62209" x2="38679" y2="62209"/>
                        <a14:backgroundMark x1="26415" y1="79651" x2="26415" y2="79651"/>
                        <a14:backgroundMark x1="24057" y1="16860" x2="28302" y2="21512"/>
                        <a14:backgroundMark x1="12264" y1="3488" x2="24057" y2="16860"/>
                        <a14:backgroundMark x1="25472" y1="16860" x2="17453" y2="2907"/>
                        <a14:backgroundMark x1="28302" y1="21512" x2="25472" y2="16860"/>
                        <a14:backgroundMark x1="17453" y1="2907" x2="32547" y2="20349"/>
                        <a14:backgroundMark x1="32547" y1="20349" x2="34906" y2="17442"/>
                        <a14:backgroundMark x1="29717" y1="21512" x2="20755" y2="30233"/>
                        <a14:backgroundMark x1="20755" y1="30814" x2="39151" y2="31977"/>
                        <a14:backgroundMark x1="39151" y1="31977" x2="33491" y2="26744"/>
                        <a14:backgroundMark x1="38208" y1="29651" x2="40566" y2="31977"/>
                        <a14:backgroundMark x1="43868" y1="31977" x2="53774" y2="13372"/>
                        <a14:backgroundMark x1="53774" y1="13372" x2="61792" y2="33721"/>
                        <a14:backgroundMark x1="61792" y1="33721" x2="66038" y2="29651"/>
                        <a14:backgroundMark x1="63679" y1="34884" x2="66981" y2="29070"/>
                        <a14:backgroundMark x1="67453" y1="33721" x2="77358" y2="14535"/>
                        <a14:backgroundMark x1="77358" y1="14535" x2="59434" y2="22674"/>
                        <a14:backgroundMark x1="59434" y1="22674" x2="75472" y2="1163"/>
                        <a14:backgroundMark x1="75472" y1="1163" x2="92925" y2="19186"/>
                        <a14:backgroundMark x1="92925" y1="19186" x2="88208" y2="43605"/>
                        <a14:backgroundMark x1="99528" y1="29070" x2="88208" y2="43023"/>
                        <a14:backgroundMark x1="84434" y1="9884" x2="99528" y2="25581"/>
                        <a14:backgroundMark x1="84434" y1="9884" x2="93868" y2="31977"/>
                        <a14:backgroundMark x1="93868" y1="31977" x2="91509" y2="45349"/>
                        <a14:backgroundMark x1="98585" y1="39535" x2="93396" y2="8140"/>
                        <a14:backgroundMark x1="93396" y1="8140" x2="92925" y2="6395"/>
                        <a14:backgroundMark x1="92925" y1="4070" x2="93868" y2="8721"/>
                        <a14:backgroundMark x1="90566" y1="0" x2="98585" y2="8140"/>
                        <a14:backgroundMark x1="99057" y1="8721" x2="79245" y2="581"/>
                        <a14:backgroundMark x1="78774" y1="0" x2="78774" y2="0"/>
                        <a14:backgroundMark x1="85377" y1="71512" x2="98585" y2="67442"/>
                        <a14:backgroundMark x1="98585" y1="68023" x2="99528" y2="69186"/>
                        <a14:backgroundMark x1="91509" y1="52907" x2="99528" y2="63372"/>
                        <a14:backgroundMark x1="3774" y1="16860" x2="2830" y2="2907"/>
                        <a14:backgroundMark x1="4245" y1="26744" x2="3774" y2="16860"/>
                        <a14:backgroundMark x1="0" y1="16860" x2="0" y2="16860"/>
                        <a14:backgroundMark x1="2358" y1="2907" x2="0" y2="16279"/>
                        <a14:backgroundMark x1="0" y1="581" x2="943" y2="1163"/>
                        <a14:backgroundMark x1="48113" y1="67442" x2="52358" y2="73837"/>
                        <a14:backgroundMark x1="40094" y1="55233" x2="44340" y2="61628"/>
                        <a14:backgroundMark x1="52358" y1="73837" x2="30189" y2="56977"/>
                        <a14:backgroundMark x1="30189" y1="56977" x2="11792" y2="58721"/>
                        <a14:backgroundMark x1="11792" y1="58721" x2="30660" y2="76163"/>
                        <a14:backgroundMark x1="30660" y1="76163" x2="50000" y2="68605"/>
                        <a14:backgroundMark x1="52358" y1="69767" x2="67453" y2="76163"/>
                        <a14:backgroundMark x1="67453" y1="76163" x2="63679" y2="77907"/>
                        <a14:backgroundMark x1="68868" y1="73256" x2="72642" y2="70349"/>
                        <a14:backgroundMark x1="73585" y1="69186" x2="80189" y2="73256"/>
                        <a14:backgroundMark x1="9434" y1="26744" x2="9434" y2="26744"/>
                        <a14:backgroundMark x1="9434" y1="22674" x2="9434" y2="22674"/>
                        <a14:backgroundMark x1="8491" y1="36047" x2="8491" y2="36047"/>
                        <a14:backgroundMark x1="18868" y1="76163" x2="33962" y2="88953"/>
                        <a14:backgroundMark x1="33962" y1="88953" x2="64623" y2="90116"/>
                        <a14:backgroundMark x1="64623" y1="90116" x2="37264" y2="90698"/>
                        <a14:backgroundMark x1="96698" y1="97093" x2="86792" y2="9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1300" y="4726448"/>
            <a:ext cx="2645072" cy="21395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43AC8E-D95C-B8B1-F832-385169563F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292" y1="0" x2="66292" y2="0"/>
                        <a14:foregroundMark x1="53371" y1="98024" x2="53371" y2="98024"/>
                        <a14:foregroundMark x1="83146" y1="74704" x2="83146" y2="74704"/>
                        <a14:foregroundMark x1="12921" y1="47036" x2="17416" y2="48617"/>
                        <a14:foregroundMark x1="50000" y1="33202" x2="50000" y2="33202"/>
                        <a14:foregroundMark x1="58427" y1="42292" x2="58427" y2="42292"/>
                        <a14:foregroundMark x1="28652" y1="20949" x2="28652" y2="20949"/>
                        <a14:foregroundMark x1="32584" y1="5138" x2="32584" y2="5138"/>
                        <a14:foregroundMark x1="31461" y1="4743" x2="33146" y2="5929"/>
                        <a14:foregroundMark x1="30899" y1="4348" x2="34270" y2="6719"/>
                        <a14:foregroundMark x1="31461" y1="4348" x2="20787" y2="4348"/>
                        <a14:foregroundMark x1="6180" y1="22134" x2="6742" y2="21739"/>
                        <a14:backgroundMark x1="72472" y1="3953" x2="80899" y2="21739"/>
                        <a14:backgroundMark x1="80899" y1="21739" x2="99438" y2="33597"/>
                        <a14:backgroundMark x1="8427" y1="75099" x2="26966" y2="99605"/>
                        <a14:backgroundMark x1="70225" y1="98024" x2="73034" y2="99605"/>
                        <a14:backgroundMark x1="56180" y1="88933" x2="70225" y2="98024"/>
                        <a14:backgroundMark x1="71910" y1="98024" x2="62360" y2="88538"/>
                        <a14:backgroundMark x1="71910" y1="98024" x2="73596" y2="99605"/>
                        <a14:backgroundMark x1="62360" y1="88538" x2="79213" y2="99605"/>
                        <a14:backgroundMark x1="82584" y1="98419" x2="81461" y2="99605"/>
                        <a14:backgroundMark x1="46067" y1="98024" x2="44944" y2="88538"/>
                        <a14:backgroundMark x1="46067" y1="98024" x2="46067" y2="99605"/>
                        <a14:backgroundMark x1="41011" y1="98024" x2="41011" y2="99605"/>
                        <a14:backgroundMark x1="44944" y1="88538" x2="41573" y2="98024"/>
                        <a14:backgroundMark x1="35393" y1="98024" x2="33146" y2="92490"/>
                        <a14:backgroundMark x1="35393" y1="98024" x2="35955" y2="99605"/>
                        <a14:backgroundMark x1="35955" y1="98024" x2="36517" y2="99605"/>
                        <a14:backgroundMark x1="33146" y1="92490" x2="35955" y2="98024"/>
                        <a14:backgroundMark x1="43258" y1="87747" x2="41011" y2="86561"/>
                        <a14:backgroundMark x1="0" y1="51779" x2="13483" y2="71542"/>
                        <a14:backgroundMark x1="34831" y1="56126" x2="48315" y2="67589"/>
                        <a14:backgroundMark x1="48315" y1="67589" x2="32022" y2="78261"/>
                        <a14:backgroundMark x1="32022" y1="78261" x2="53933" y2="80632"/>
                        <a14:backgroundMark x1="53933" y1="80632" x2="56742" y2="65217"/>
                        <a14:backgroundMark x1="56742" y1="65217" x2="69101" y2="51779"/>
                        <a14:backgroundMark x1="92697" y1="74704" x2="96067" y2="77866"/>
                        <a14:backgroundMark x1="69101" y1="51779" x2="92697" y2="74704"/>
                        <a14:backgroundMark x1="95506" y1="74704" x2="94382" y2="59289"/>
                        <a14:backgroundMark x1="96067" y1="77866" x2="95506" y2="74704"/>
                        <a14:backgroundMark x1="60112" y1="33202" x2="55618" y2="29644"/>
                        <a14:backgroundMark x1="71910" y1="42292" x2="60112" y2="33202"/>
                        <a14:backgroundMark x1="94382" y1="59289" x2="71910" y2="42292"/>
                        <a14:backgroundMark x1="55618" y1="29644" x2="53933" y2="10672"/>
                        <a14:backgroundMark x1="53933" y1="10672" x2="82584" y2="43083"/>
                        <a14:backgroundMark x1="82584" y1="43083" x2="99438" y2="47431"/>
                        <a14:backgroundMark x1="83708" y1="43478" x2="99438" y2="47431"/>
                        <a14:backgroundMark x1="83708" y1="43478" x2="99438" y2="53360"/>
                        <a14:backgroundMark x1="4494" y1="24901" x2="5618" y2="7905"/>
                        <a14:backgroundMark x1="4494" y1="26087" x2="4494" y2="25296"/>
                        <a14:backgroundMark x1="5056" y1="7905" x2="0" y2="9091"/>
                        <a14:backgroundMark x1="6742" y1="21739" x2="17416" y2="21344"/>
                        <a14:backgroundMark x1="0" y1="22134" x2="5618" y2="21739"/>
                        <a14:backgroundMark x1="10112" y1="15810" x2="2809" y2="9881"/>
                        <a14:backgroundMark x1="16854" y1="20949" x2="10112" y2="15810"/>
                        <a14:backgroundMark x1="17416" y1="21344" x2="16854" y2="20949"/>
                        <a14:backgroundMark x1="2809" y1="9881" x2="17978" y2="1186"/>
                        <a14:backgroundMark x1="34831" y1="6324" x2="39326" y2="8300"/>
                        <a14:backgroundMark x1="51124" y1="5138" x2="60112" y2="2767"/>
                        <a14:backgroundMark x1="39326" y1="8300" x2="51124" y2="5138"/>
                        <a14:backgroundMark x1="46067" y1="0" x2="59551" y2="2372"/>
                        <a14:backgroundMark x1="16854" y1="791" x2="0" y2="2767"/>
                        <a14:backgroundMark x1="0" y1="38735" x2="562" y2="39921"/>
                        <a14:backgroundMark x1="34831" y1="33202" x2="43820" y2="30830"/>
                        <a14:backgroundMark x1="27528" y1="35178" x2="34831" y2="33202"/>
                        <a14:backgroundMark x1="12360" y1="58498" x2="13483" y2="58103"/>
                        <a14:backgroundMark x1="34270" y1="20949" x2="38764" y2="16996"/>
                        <a14:backgroundMark x1="30899" y1="24111" x2="34270" y2="20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794" y="1986149"/>
            <a:ext cx="2227371" cy="316061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9E56A42-020D-AB14-9275-EB1C1A9904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698" y="684131"/>
            <a:ext cx="256374" cy="2435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60F9D3-7581-1FB9-0001-A08434D93C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047" y="1435692"/>
            <a:ext cx="256374" cy="2435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8006271-DA74-A688-8C7F-AD8DB183DD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231" y="1734929"/>
            <a:ext cx="256374" cy="2435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703AC1A-E6F6-BBD4-80EE-35DF285D7A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512" y="1313898"/>
            <a:ext cx="256374" cy="2435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6E0A958-8B7B-CBF7-8B0B-440798D525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0256" y="2656281"/>
            <a:ext cx="256374" cy="3822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A91FF95-5635-645C-0741-8CD28A6848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758" y="3262613"/>
            <a:ext cx="256374" cy="3822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B24941A-A637-8DDA-52D8-282CF5393E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5389" y="3721982"/>
            <a:ext cx="256374" cy="3822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B1C4104-4CF0-1D8D-02B1-BF9DCA354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2420" y="3866027"/>
            <a:ext cx="256374" cy="3822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B67983F-54C1-6158-E60D-4F9B64169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7398" y="3453757"/>
            <a:ext cx="256374" cy="3822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FCEE4AF-3C11-D554-6B46-FFCCF47226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7398" y="3913126"/>
            <a:ext cx="256374" cy="3822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C54A73-4557-D72C-0673-1FDC7E567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6638" y="4208031"/>
            <a:ext cx="256374" cy="3822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CD1D681-5076-5B49-1C1F-13C6AA22A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1278" y="4535304"/>
            <a:ext cx="256374" cy="3822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60D702C-8DCA-EDA7-530F-10849F15A4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923" y="5028524"/>
            <a:ext cx="256374" cy="3822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458E91-6F4A-7854-E128-6AE20C90B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4695" y="4917592"/>
            <a:ext cx="256374" cy="3822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B33DB6-60E2-C5ED-C792-6E281C9A3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895" y="4764479"/>
            <a:ext cx="256374" cy="3822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AAD2A5-CAA4-5455-CE50-0C832DEA53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6032" y="4006899"/>
            <a:ext cx="256374" cy="3822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07FE85A-BB6E-20EE-3A10-00551FBE6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9304" y="4113912"/>
            <a:ext cx="256374" cy="3822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98D9C49-25C4-C861-8478-ED05CE2B4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4850" y="4226782"/>
            <a:ext cx="256374" cy="3822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2DD2854-2AB9-D7FA-8671-C5C6CFEAD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3566" y="3696924"/>
            <a:ext cx="256374" cy="3822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BD9E0B-3EB3-C11C-0909-74375025BE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1828" y="3536616"/>
            <a:ext cx="256374" cy="38228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525BCA6-10E5-3141-1AFD-4CB3E45955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9419" y="2324763"/>
            <a:ext cx="256374" cy="382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3404C6-593A-52F8-19A1-F63F444D52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7620" y="2315967"/>
            <a:ext cx="256374" cy="3822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B31E901-7A02-FE1A-B8EE-23D2EF3F65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6465" y="2011500"/>
            <a:ext cx="256374" cy="3822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12B9F2F-EFE1-E884-9480-DADB456D3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5859" y="2145613"/>
            <a:ext cx="256374" cy="38228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A52F5B7-9E1B-AA5B-2B36-B81734EF20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6018" y="2149097"/>
            <a:ext cx="256374" cy="38228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F646464-BE6E-CF70-94C5-1B8E12E7C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8302" y="1834031"/>
            <a:ext cx="256374" cy="38228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8F91072-441E-F5E1-1349-CEF3C368D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6818" y="2216319"/>
            <a:ext cx="256374" cy="3822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C75CA39-7AB8-3308-51E5-EADB5E6AD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3201" y="2591268"/>
            <a:ext cx="256374" cy="3822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6565082-2D98-12C4-883D-81E134BAF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5485" y="2429239"/>
            <a:ext cx="256374" cy="38228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76F8D89-910D-8A18-3A6E-875497654C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3257" y="2407463"/>
            <a:ext cx="256374" cy="38228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5F9D32A-1521-C6DC-A26C-6684F9C9C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5160" y="2557056"/>
            <a:ext cx="256374" cy="382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F256321-7858-5E85-ADA3-F1DC86F3E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6444" y="2674622"/>
            <a:ext cx="256374" cy="38228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1479415-5CC0-1933-6A15-3A60B557C3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1534" y="3007189"/>
            <a:ext cx="256374" cy="38228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CF950A2-71C9-5F67-B70C-CDB7278DAF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7830" y="3416700"/>
            <a:ext cx="256374" cy="38228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1186F56-2F22-BA8A-7E1A-D4A9EF7A0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6290" y="3109723"/>
            <a:ext cx="256374" cy="38228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BAF0A5D-F988-08D2-0BFC-61001610F3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6994" y="3291442"/>
            <a:ext cx="256374" cy="38228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D9450E6-E865-C205-CB9D-451D36B5F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2586" y="3731624"/>
            <a:ext cx="256374" cy="3822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4DBA8EF-CE6A-AFDD-576D-31DA844D7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195" y="3815755"/>
            <a:ext cx="256374" cy="38228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82D1E46-7752-FB86-4081-8F6BF727AB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6761" y="3458896"/>
            <a:ext cx="256374" cy="3822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FB15E47-1658-0D15-44CA-E6E580949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7119" y="3735898"/>
            <a:ext cx="256374" cy="38228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41CBEFD-FAC1-1D1E-5480-EE0C9DA08B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4670" y="3703531"/>
            <a:ext cx="256374" cy="38228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D7E1BEB-2A9D-78FB-1033-CD7B3DD69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7519" y="3786260"/>
            <a:ext cx="256374" cy="38228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F0F45A3-E150-E960-4E4A-B1E2BBBC2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3525" y="3354965"/>
            <a:ext cx="256374" cy="38228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9B92B83-D22F-4510-04D1-28AB4B538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2640" y="4417927"/>
            <a:ext cx="256374" cy="38228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77D955C-2F04-EE19-7D41-E86499E644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89543" y="4453172"/>
            <a:ext cx="256374" cy="38228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C2329CF-97F7-4500-912E-E2309FAA6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22200" y="4766997"/>
            <a:ext cx="256374" cy="38228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69F1396-B7C1-CAAA-FD25-DD974AD6C6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5628" y="4764479"/>
            <a:ext cx="256374" cy="38228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BBC3D5F-46DE-FEB4-00FC-889F862CE6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23931" y="5088894"/>
            <a:ext cx="256374" cy="38228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C6B1CBC6-8FCF-0117-56D6-40F2FE5D3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9988" y="5045352"/>
            <a:ext cx="256374" cy="38228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5AE319F-9706-5928-BCA0-C6F0AEDB0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1417" y="4896089"/>
            <a:ext cx="256374" cy="38228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FC0DB68-11AE-DC3F-E504-D015D3EB96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36017" y="4453172"/>
            <a:ext cx="256374" cy="38228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C3B841-2F40-EF3A-6DA8-383FDF390F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7681" y="4113912"/>
            <a:ext cx="256374" cy="38228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0ABD9CA-D4C5-0E7E-1344-13ADFDE097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750" y="4168340"/>
            <a:ext cx="256374" cy="38228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6939B8D-ECD2-D98D-38E0-3D80DDAB27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7377" y="4271052"/>
            <a:ext cx="256374" cy="38228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0D3D393-0A8F-58B7-9437-6A473C228E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90260" y="4224663"/>
            <a:ext cx="256374" cy="38228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09985C6-CE8F-2CC7-930D-72A1DE28F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2525" y="4609070"/>
            <a:ext cx="256374" cy="38228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840DF32-CC4F-2F67-EADC-FB31774AB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4312" y="4453172"/>
            <a:ext cx="256374" cy="38228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EB77603-6DB2-B37C-8344-16DD861D07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0637" y="5007325"/>
            <a:ext cx="256374" cy="38228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67CEFA1-CEE3-DDFF-A945-261B01F69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0855" y="5013703"/>
            <a:ext cx="256374" cy="38228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7C99CF9-65E8-B066-EAFD-F5E355413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6290" y="5093090"/>
            <a:ext cx="256374" cy="38228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DA34E5E-8BEA-6547-8960-CFF0280769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8106" y="5088894"/>
            <a:ext cx="256374" cy="38228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4060C6A-96EE-D38F-0CFA-A9678BED57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6138" y="5066806"/>
            <a:ext cx="256374" cy="38228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FE5A984-CD2D-C36D-BF6B-F776741E0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6480" y="5007325"/>
            <a:ext cx="256374" cy="38228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0B0DE7C-62ED-885D-677C-EB0ABF3F81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5534" y="4682445"/>
            <a:ext cx="256374" cy="38228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B42D044-67F3-E139-0FCE-A9657F8C9E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3577" y="4625037"/>
            <a:ext cx="256374" cy="38228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174CEC-A614-9DDD-B5EE-743AE17742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945" y="1763508"/>
            <a:ext cx="256374" cy="38228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6D0D63B8-F66C-7C06-CF27-978F1E43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0365" y="1954469"/>
            <a:ext cx="256374" cy="38228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E32DBB93-175F-0169-B7AB-EA656DB959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7802" y="2971115"/>
            <a:ext cx="256374" cy="243588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7190DEB-126E-8F91-2542-0F661635F4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0921" y="3870324"/>
            <a:ext cx="256374" cy="24358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6840F26-312F-7510-971C-69C52764C4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920805">
            <a:off x="8555944" y="4455251"/>
            <a:ext cx="256374" cy="24358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D74053B-5FB4-EB8B-AC7E-E732251D53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2076" y="4366337"/>
            <a:ext cx="256374" cy="24358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EEAB0D4-9951-74FF-C5F4-26375E9001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004308">
            <a:off x="9212593" y="4133542"/>
            <a:ext cx="256374" cy="24358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6BB6449-EF1F-5B4C-2851-8AA5BEC530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83503">
            <a:off x="9320773" y="4222434"/>
            <a:ext cx="256374" cy="24358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36663573-F3C5-9458-B9F1-E574DD6455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7216" y="4535304"/>
            <a:ext cx="256374" cy="24358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095BBD6-C97E-2E53-F844-4D0A06C3D8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3501" y="3551406"/>
            <a:ext cx="256374" cy="243588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B3E2B127-32B0-6386-1C5B-091DD6357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9498" y="2841068"/>
            <a:ext cx="256374" cy="243588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0079786-B831-D6A2-783F-D52A6236A7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8150" y="2585257"/>
            <a:ext cx="256374" cy="24358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8BE6163-4650-93A8-E81A-5620F97775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9781" y="3563826"/>
            <a:ext cx="256374" cy="243588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1855FD6-00CC-F662-764E-45A0DEC0A1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60" b="86792" l="10638" r="87234">
                        <a14:foregroundMark x1="53191" y1="7547" x2="53191" y2="7547"/>
                        <a14:foregroundMark x1="82979" y1="81132" x2="82979" y2="81132"/>
                        <a14:foregroundMark x1="10638" y1="52830" x2="10638" y2="52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6155" y="3703532"/>
            <a:ext cx="442200" cy="5045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34F7F48-09D6-C7E9-79A6-145AD18B8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3333" l="18519" r="100000">
                        <a14:foregroundMark x1="55556" y1="36667" x2="55556" y2="36667"/>
                        <a14:foregroundMark x1="44444" y1="46667" x2="44444" y2="46667"/>
                        <a14:foregroundMark x1="18519" y1="26667" x2="18519" y2="26667"/>
                        <a14:foregroundMark x1="59259" y1="76667" x2="59259" y2="76667"/>
                        <a14:foregroundMark x1="66667" y1="20000" x2="66667" y2="20000"/>
                        <a14:foregroundMark x1="77778" y1="43333" x2="77778" y2="43333"/>
                        <a14:foregroundMark x1="85185" y1="83333" x2="85185" y2="83333"/>
                        <a14:foregroundMark x1="51852" y1="13333" x2="51852" y2="13333"/>
                        <a14:backgroundMark x1="70370" y1="16667" x2="70370" y2="16667"/>
                        <a14:backgroundMark x1="85185" y1="36667" x2="8518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9060" y="4356496"/>
            <a:ext cx="256374" cy="2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905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D066A-9843-00E2-906A-AFB0C5333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A43F58AE-5001-4AF2-F9A6-3505888B5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93" l="0" r="100000">
                        <a14:foregroundMark x1="77358" y1="91279" x2="79245" y2="97093"/>
                        <a14:foregroundMark x1="52830" y1="49419" x2="62736" y2="54651"/>
                        <a14:foregroundMark x1="9906" y1="16860" x2="9906" y2="16860"/>
                        <a14:foregroundMark x1="97170" y1="60465" x2="97170" y2="60465"/>
                        <a14:foregroundMark x1="95755" y1="59302" x2="97642" y2="61628"/>
                        <a14:foregroundMark x1="95283" y1="58721" x2="98113" y2="62791"/>
                        <a14:backgroundMark x1="11321" y1="45349" x2="33491" y2="62209"/>
                        <a14:backgroundMark x1="33491" y1="62209" x2="38679" y2="62209"/>
                        <a14:backgroundMark x1="26415" y1="79651" x2="26415" y2="79651"/>
                        <a14:backgroundMark x1="24057" y1="16860" x2="28302" y2="21512"/>
                        <a14:backgroundMark x1="12264" y1="3488" x2="24057" y2="16860"/>
                        <a14:backgroundMark x1="25472" y1="16860" x2="17453" y2="2907"/>
                        <a14:backgroundMark x1="28302" y1="21512" x2="25472" y2="16860"/>
                        <a14:backgroundMark x1="17453" y1="2907" x2="32547" y2="20349"/>
                        <a14:backgroundMark x1="32547" y1="20349" x2="34906" y2="17442"/>
                        <a14:backgroundMark x1="29717" y1="21512" x2="20755" y2="30233"/>
                        <a14:backgroundMark x1="20755" y1="30814" x2="39151" y2="31977"/>
                        <a14:backgroundMark x1="39151" y1="31977" x2="33491" y2="26744"/>
                        <a14:backgroundMark x1="38208" y1="29651" x2="40566" y2="31977"/>
                        <a14:backgroundMark x1="43868" y1="31977" x2="53774" y2="13372"/>
                        <a14:backgroundMark x1="53774" y1="13372" x2="61792" y2="33721"/>
                        <a14:backgroundMark x1="61792" y1="33721" x2="66038" y2="29651"/>
                        <a14:backgroundMark x1="63679" y1="34884" x2="66981" y2="29070"/>
                        <a14:backgroundMark x1="67453" y1="33721" x2="77358" y2="14535"/>
                        <a14:backgroundMark x1="77358" y1="14535" x2="59434" y2="22674"/>
                        <a14:backgroundMark x1="59434" y1="22674" x2="75472" y2="1163"/>
                        <a14:backgroundMark x1="75472" y1="1163" x2="92925" y2="19186"/>
                        <a14:backgroundMark x1="92925" y1="19186" x2="88208" y2="43605"/>
                        <a14:backgroundMark x1="99528" y1="29070" x2="88208" y2="43023"/>
                        <a14:backgroundMark x1="84434" y1="9884" x2="99528" y2="25581"/>
                        <a14:backgroundMark x1="84434" y1="9884" x2="93868" y2="31977"/>
                        <a14:backgroundMark x1="93868" y1="31977" x2="91509" y2="45349"/>
                        <a14:backgroundMark x1="98585" y1="39535" x2="93396" y2="8140"/>
                        <a14:backgroundMark x1="93396" y1="8140" x2="92925" y2="6395"/>
                        <a14:backgroundMark x1="92925" y1="4070" x2="93868" y2="8721"/>
                        <a14:backgroundMark x1="90566" y1="0" x2="98585" y2="8140"/>
                        <a14:backgroundMark x1="99057" y1="8721" x2="79245" y2="581"/>
                        <a14:backgroundMark x1="78774" y1="0" x2="78774" y2="0"/>
                        <a14:backgroundMark x1="89623" y1="70349" x2="98585" y2="67442"/>
                        <a14:backgroundMark x1="98585" y1="68023" x2="99528" y2="69186"/>
                        <a14:backgroundMark x1="98585" y1="62209" x2="99528" y2="63372"/>
                        <a14:backgroundMark x1="91509" y1="52907" x2="95755" y2="58140"/>
                        <a14:backgroundMark x1="3774" y1="16860" x2="2830" y2="2907"/>
                        <a14:backgroundMark x1="4245" y1="26744" x2="3774" y2="16860"/>
                        <a14:backgroundMark x1="0" y1="16860" x2="0" y2="16860"/>
                        <a14:backgroundMark x1="2358" y1="2907" x2="0" y2="16279"/>
                        <a14:backgroundMark x1="0" y1="581" x2="943" y2="1163"/>
                        <a14:backgroundMark x1="48113" y1="67442" x2="52358" y2="73837"/>
                        <a14:backgroundMark x1="40094" y1="55233" x2="44340" y2="61628"/>
                        <a14:backgroundMark x1="52358" y1="73837" x2="30189" y2="56977"/>
                        <a14:backgroundMark x1="30189" y1="56977" x2="11792" y2="58721"/>
                        <a14:backgroundMark x1="11792" y1="58721" x2="30660" y2="76163"/>
                        <a14:backgroundMark x1="30660" y1="76163" x2="50000" y2="68605"/>
                        <a14:backgroundMark x1="52358" y1="69767" x2="67453" y2="76163"/>
                        <a14:backgroundMark x1="67453" y1="76163" x2="63679" y2="77907"/>
                        <a14:backgroundMark x1="68868" y1="73256" x2="72642" y2="70349"/>
                        <a14:backgroundMark x1="73585" y1="69186" x2="80189" y2="73256"/>
                        <a14:backgroundMark x1="9434" y1="26744" x2="9434" y2="26744"/>
                        <a14:backgroundMark x1="9434" y1="22674" x2="9434" y2="22674"/>
                        <a14:backgroundMark x1="8491" y1="36047" x2="8491" y2="36047"/>
                        <a14:backgroundMark x1="18868" y1="76163" x2="33962" y2="88953"/>
                        <a14:backgroundMark x1="33962" y1="88953" x2="64623" y2="90116"/>
                        <a14:backgroundMark x1="64623" y1="90116" x2="37264" y2="90698"/>
                        <a14:backgroundMark x1="96698" y1="97093" x2="86792" y2="99419"/>
                        <a14:backgroundMark x1="43396" y1="581" x2="54717" y2="4070"/>
                        <a14:backgroundMark x1="18868" y1="35465" x2="18868" y2="35465"/>
                        <a14:backgroundMark x1="36792" y1="38372" x2="36792" y2="38372"/>
                        <a14:backgroundMark x1="32547" y1="41860" x2="32547" y2="41860"/>
                        <a14:backgroundMark x1="75000" y1="43605" x2="75000" y2="43605"/>
                        <a14:backgroundMark x1="83962" y1="45930" x2="83962" y2="45930"/>
                        <a14:backgroundMark x1="69811" y1="45349" x2="69811" y2="45349"/>
                        <a14:backgroundMark x1="86792" y1="65116" x2="88679" y2="88953"/>
                        <a14:backgroundMark x1="88679" y1="88953" x2="94811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71268">
            <a:off x="1110370" y="4467847"/>
            <a:ext cx="2645072" cy="21395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4993466-726F-1A47-4E44-5302437F1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292" y1="0" x2="66292" y2="0"/>
                        <a14:foregroundMark x1="53371" y1="98024" x2="53371" y2="98024"/>
                        <a14:foregroundMark x1="83146" y1="74704" x2="83146" y2="74704"/>
                        <a14:foregroundMark x1="12921" y1="47036" x2="17416" y2="48617"/>
                        <a14:foregroundMark x1="50000" y1="33202" x2="50000" y2="33202"/>
                        <a14:foregroundMark x1="58427" y1="42292" x2="58427" y2="42292"/>
                        <a14:foregroundMark x1="28652" y1="20949" x2="28652" y2="20949"/>
                        <a14:foregroundMark x1="32584" y1="5138" x2="32584" y2="5138"/>
                        <a14:foregroundMark x1="31461" y1="4743" x2="33146" y2="5929"/>
                        <a14:foregroundMark x1="30899" y1="4348" x2="34270" y2="6719"/>
                        <a14:foregroundMark x1="31461" y1="4348" x2="20787" y2="4348"/>
                        <a14:foregroundMark x1="6180" y1="22134" x2="6742" y2="21739"/>
                        <a14:foregroundMark x1="36517" y1="45850" x2="36517" y2="45850"/>
                        <a14:foregroundMark x1="35393" y1="33202" x2="35393" y2="33202"/>
                        <a14:foregroundMark x1="35955" y1="32411" x2="32584" y2="34387"/>
                        <a14:foregroundMark x1="30899" y1="32806" x2="36517" y2="32411"/>
                        <a14:backgroundMark x1="72472" y1="3953" x2="80899" y2="21739"/>
                        <a14:backgroundMark x1="80899" y1="21739" x2="99438" y2="33597"/>
                        <a14:backgroundMark x1="8427" y1="75099" x2="26966" y2="99605"/>
                        <a14:backgroundMark x1="70225" y1="98024" x2="73034" y2="99605"/>
                        <a14:backgroundMark x1="56180" y1="88933" x2="70225" y2="98024"/>
                        <a14:backgroundMark x1="71910" y1="98024" x2="62360" y2="88538"/>
                        <a14:backgroundMark x1="71910" y1="98024" x2="73596" y2="99605"/>
                        <a14:backgroundMark x1="62360" y1="88538" x2="79213" y2="99605"/>
                        <a14:backgroundMark x1="82584" y1="98419" x2="81461" y2="99605"/>
                        <a14:backgroundMark x1="46067" y1="98024" x2="44944" y2="88538"/>
                        <a14:backgroundMark x1="46067" y1="98024" x2="46067" y2="99605"/>
                        <a14:backgroundMark x1="41011" y1="98024" x2="41011" y2="99605"/>
                        <a14:backgroundMark x1="44944" y1="88538" x2="41573" y2="98024"/>
                        <a14:backgroundMark x1="35393" y1="98024" x2="33146" y2="92490"/>
                        <a14:backgroundMark x1="35393" y1="98024" x2="35955" y2="99605"/>
                        <a14:backgroundMark x1="35955" y1="98024" x2="36517" y2="99605"/>
                        <a14:backgroundMark x1="33146" y1="92490" x2="35955" y2="98024"/>
                        <a14:backgroundMark x1="43258" y1="87747" x2="41011" y2="86561"/>
                        <a14:backgroundMark x1="0" y1="51779" x2="13483" y2="71542"/>
                        <a14:backgroundMark x1="34831" y1="56126" x2="48315" y2="67589"/>
                        <a14:backgroundMark x1="48315" y1="67589" x2="32022" y2="78261"/>
                        <a14:backgroundMark x1="32022" y1="78261" x2="53933" y2="80632"/>
                        <a14:backgroundMark x1="53933" y1="80632" x2="56742" y2="65217"/>
                        <a14:backgroundMark x1="56742" y1="65217" x2="69101" y2="51779"/>
                        <a14:backgroundMark x1="92697" y1="74704" x2="96067" y2="77866"/>
                        <a14:backgroundMark x1="69101" y1="51779" x2="92697" y2="74704"/>
                        <a14:backgroundMark x1="95506" y1="74704" x2="94382" y2="59289"/>
                        <a14:backgroundMark x1="96067" y1="77866" x2="95506" y2="74704"/>
                        <a14:backgroundMark x1="60112" y1="33202" x2="55618" y2="29644"/>
                        <a14:backgroundMark x1="71910" y1="42292" x2="60112" y2="33202"/>
                        <a14:backgroundMark x1="94382" y1="59289" x2="71910" y2="42292"/>
                        <a14:backgroundMark x1="55618" y1="29644" x2="53933" y2="10672"/>
                        <a14:backgroundMark x1="53933" y1="10672" x2="82584" y2="43083"/>
                        <a14:backgroundMark x1="82584" y1="43083" x2="99438" y2="47431"/>
                        <a14:backgroundMark x1="83708" y1="43478" x2="99438" y2="47431"/>
                        <a14:backgroundMark x1="83708" y1="43478" x2="99438" y2="53360"/>
                        <a14:backgroundMark x1="4494" y1="24901" x2="5618" y2="7905"/>
                        <a14:backgroundMark x1="4494" y1="26087" x2="4494" y2="25296"/>
                        <a14:backgroundMark x1="5056" y1="7905" x2="0" y2="9091"/>
                        <a14:backgroundMark x1="6742" y1="21739" x2="17416" y2="21344"/>
                        <a14:backgroundMark x1="0" y1="22134" x2="5618" y2="21739"/>
                        <a14:backgroundMark x1="10112" y1="15810" x2="2809" y2="9881"/>
                        <a14:backgroundMark x1="16854" y1="20949" x2="10112" y2="15810"/>
                        <a14:backgroundMark x1="17416" y1="21344" x2="16854" y2="20949"/>
                        <a14:backgroundMark x1="2809" y1="9881" x2="17978" y2="1186"/>
                        <a14:backgroundMark x1="34831" y1="6324" x2="39326" y2="8300"/>
                        <a14:backgroundMark x1="51124" y1="5138" x2="60112" y2="2767"/>
                        <a14:backgroundMark x1="39326" y1="8300" x2="51124" y2="5138"/>
                        <a14:backgroundMark x1="46067" y1="0" x2="59551" y2="2372"/>
                        <a14:backgroundMark x1="16854" y1="791" x2="0" y2="2767"/>
                        <a14:backgroundMark x1="0" y1="38735" x2="562" y2="39921"/>
                        <a14:backgroundMark x1="36517" y1="32806" x2="43820" y2="30830"/>
                        <a14:backgroundMark x1="27528" y1="35178" x2="29213" y2="34783"/>
                        <a14:backgroundMark x1="12360" y1="58498" x2="13483" y2="58103"/>
                        <a14:backgroundMark x1="34270" y1="20949" x2="38764" y2="16996"/>
                        <a14:backgroundMark x1="30899" y1="24111" x2="34270" y2="20949"/>
                        <a14:backgroundMark x1="83708" y1="30830" x2="98315" y2="39921"/>
                        <a14:backgroundMark x1="81461" y1="28854" x2="73596" y2="24111"/>
                        <a14:backgroundMark x1="67978" y1="1186" x2="66854" y2="9486"/>
                        <a14:backgroundMark x1="29213" y1="45850" x2="28652" y2="48617"/>
                        <a14:backgroundMark x1="30337" y1="43083" x2="29213" y2="45850"/>
                        <a14:backgroundMark x1="43258" y1="24506" x2="43258" y2="24506"/>
                        <a14:backgroundMark x1="52809" y1="37549" x2="52809" y2="37549"/>
                        <a14:backgroundMark x1="37079" y1="65217" x2="37079" y2="65217"/>
                        <a14:backgroundMark x1="15169" y1="8696" x2="15169" y2="8696"/>
                        <a14:backgroundMark x1="25843" y1="13834" x2="25843" y2="13834"/>
                        <a14:backgroundMark x1="7303" y1="33202" x2="7303" y2="33202"/>
                        <a14:backgroundMark x1="1124" y1="28458" x2="1124" y2="28458"/>
                        <a14:backgroundMark x1="84831" y1="83004" x2="84831" y2="83004"/>
                        <a14:backgroundMark x1="98315" y1="88142" x2="98315" y2="88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50777">
            <a:off x="2782092" y="3409649"/>
            <a:ext cx="2227371" cy="3160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8B1B3-5715-7321-A083-E8AD09C2F5E0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E17CA-E6EE-EADD-8ADF-A8F64A801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5237" y="2389358"/>
            <a:ext cx="256374" cy="382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45AD86-56ED-9C1A-4235-AC09E4A4F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979" y="2274158"/>
            <a:ext cx="256374" cy="38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2248A-0733-29C4-B202-445BBD995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7793" y="2582365"/>
            <a:ext cx="256374" cy="382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143A9-7FDF-BF61-6BED-2093BABA7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5238" y1="0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3489" y="2159095"/>
            <a:ext cx="256374" cy="3822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1B7EFB-44D8-07C6-2431-7B5F4B525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  <a14:backgroundMark x1="95238" y1="0" x2="9523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5100" y="2145420"/>
            <a:ext cx="256374" cy="382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536BDD-3591-DF92-6AE0-31B1F375B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1122" y="2249494"/>
            <a:ext cx="256374" cy="382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A49A8-8033-1B41-D9BE-1B337BAA7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6452" x2="95238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473" y="2244870"/>
            <a:ext cx="256374" cy="3822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26557-A72B-B0A9-B441-11ADFCF35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5238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8243" y="2126158"/>
            <a:ext cx="256374" cy="382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55142-395E-A6E6-C12F-494114B87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3241" y="2172090"/>
            <a:ext cx="256374" cy="382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5D3A45-9253-DA9D-E2FA-06F9E970E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100000" y1="6452" x2="100000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5480" y="2580502"/>
            <a:ext cx="256374" cy="382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A878F1-059F-EF02-CDE2-B3CFEF54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951" y="2407148"/>
            <a:ext cx="256374" cy="3822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3C2F43-AF4F-E5E8-1BED-DE35E6EEC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9028" y="2499832"/>
            <a:ext cx="256374" cy="382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F43588-7EF9-8C36-4183-2B4823A4B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5238" y1="3226" x2="95238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373" y="2096405"/>
            <a:ext cx="256374" cy="382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E4F17D-9970-C532-DAD2-C840A7553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85714" y1="9677" x2="85714" y2="9677"/>
                        <a14:backgroundMark x1="90476" y1="3226" x2="90476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1773" y="2118181"/>
            <a:ext cx="256374" cy="3822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9AEEFA-9B85-285D-C75F-2D3365766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100000" y1="6452" x2="100000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061" y="2345223"/>
            <a:ext cx="256374" cy="3822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350DF2-51AB-72C1-AFB4-9766A4D19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5317" y="2538675"/>
            <a:ext cx="256374" cy="382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71F3E9-1486-412F-9C9F-BE555F06E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12903" x2="95238" y2="12903"/>
                        <a14:backgroundMark x1="95238" y1="0" x2="9523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8509" y="2337221"/>
            <a:ext cx="256374" cy="3822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DEF5A6-6132-CE11-F060-D3FBC4DC6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12903" x2="95238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5228" y="2586043"/>
            <a:ext cx="256374" cy="382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D34D24-82BF-6ADB-7E56-C24E457AD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9274" y="2415295"/>
            <a:ext cx="256374" cy="3822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2A219E-402D-B393-2CE8-8F96FE544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095" y1="58065" x2="38095" y2="58065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5238" y1="0" x2="9523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372" y="2449441"/>
            <a:ext cx="256374" cy="382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98A6FF-2E98-1D45-1B9F-123B21A66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0476" y1="0" x2="95238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1674" y="2231000"/>
            <a:ext cx="256374" cy="3822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9B41EC-5385-4AE3-AD3E-78439F027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80952" y1="0" x2="80952" y2="0"/>
                        <a14:backgroundMark x1="80952" y1="0" x2="80952" y2="0"/>
                        <a14:backgroundMark x1="100000" y1="12903" x2="100000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8613" y="2002033"/>
            <a:ext cx="256374" cy="382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19B6E3-B39E-085F-2D9D-7A2EE2268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100000" y1="12903" x2="100000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7928" y="2363536"/>
            <a:ext cx="256374" cy="3822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981D59-0710-D002-B7D8-7E990E928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0476" y1="3226" x2="90476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320" y="2380737"/>
            <a:ext cx="256374" cy="3822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A4E781-9110-19D8-6FF6-9C0376375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7558" y="2494739"/>
            <a:ext cx="256374" cy="3822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0829A9-E17B-96CD-82AF-9B7FA05F6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8259" y="2490769"/>
            <a:ext cx="256374" cy="3822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6FC3EB-8FC5-375F-76BA-878B53E77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3226" x2="95238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712" y="2222399"/>
            <a:ext cx="256374" cy="3822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E076CA-A971-0047-F2FF-893AA4EA5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2082" y="2388445"/>
            <a:ext cx="256374" cy="3822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688D73-7519-AA50-6A8F-C1474EA498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619" y1="61290" x2="47619" y2="61290"/>
                        <a14:foregroundMark x1="19048" y1="48387" x2="19048" y2="48387"/>
                        <a14:backgroundMark x1="38095" y1="19355" x2="66667" y2="16129"/>
                        <a14:backgroundMark x1="23810" y1="12903" x2="14286" y2="9677"/>
                        <a14:backgroundMark x1="0" y1="48387" x2="0" y2="54839"/>
                        <a14:backgroundMark x1="4762" y1="25806" x2="4762" y2="48387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  <a14:backgroundMark x1="95238" y1="0" x2="9523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4102" y="2184014"/>
            <a:ext cx="256374" cy="3822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1258194-DAD4-2DFC-8D6F-ACE200431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100000" y1="12903" x2="100000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667" y="2076829"/>
            <a:ext cx="256374" cy="3822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0BDF3CC-FF98-30D4-0A53-B3B8B64D3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193" y="2269675"/>
            <a:ext cx="256374" cy="3822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F358B8D-224F-5048-5D70-FAE6D7069D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970" y="5038885"/>
            <a:ext cx="256374" cy="2435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D492543-3318-D3BA-C14B-A92B2358E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370" y="4920871"/>
            <a:ext cx="256374" cy="2435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06FD24F-47ED-76A6-7212-BE50A6954A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0521" y="4698062"/>
            <a:ext cx="256374" cy="2435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4C9B433-C4DE-1949-1853-1C99A8820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7605" y="5243666"/>
            <a:ext cx="256374" cy="243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1BA4D-183B-5B7F-17A4-8BAA720E3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6093" y="2422144"/>
            <a:ext cx="256374" cy="382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217900-CF01-4641-DB10-A2A56845B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7284" y="2069512"/>
            <a:ext cx="256374" cy="382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B3327-E97D-2366-0704-F4BAE3F3B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841" y="2580427"/>
            <a:ext cx="256374" cy="382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7F48873-4930-CD44-925E-D2699A5DB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7295" y="2351790"/>
            <a:ext cx="256374" cy="3822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4F678A-60F0-F9EA-86A4-1FE0A6B50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5683" y="2727435"/>
            <a:ext cx="256374" cy="3822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2F5986C-A9D6-D472-B84B-810BCD5E5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8439" y="2282831"/>
            <a:ext cx="256374" cy="3822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BD768A-7FF5-61AF-5DB2-E50CA5EA1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3784" y="2480870"/>
            <a:ext cx="256374" cy="3822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46C0B5A-A3BB-287F-E02C-2D21A1312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4240" y="2418661"/>
            <a:ext cx="256374" cy="3822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226C8C5-24F8-1FD4-2F30-3A31B709E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6613" y="2607208"/>
            <a:ext cx="256374" cy="3822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3DECBB-BFB0-A788-1FEE-2715B00F7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8913" y="2443193"/>
            <a:ext cx="256374" cy="3822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B686F01-494A-57D5-0D82-4F6D4A3A3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0329" y="2598292"/>
            <a:ext cx="256374" cy="3822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E4293DE-B548-2C04-2ED2-25332233D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2950" y="2591124"/>
            <a:ext cx="256374" cy="3822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211DFAB-85C9-67B8-BD13-DA800F85D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30" y="2327419"/>
            <a:ext cx="256374" cy="3822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55000B4-6104-BBBD-9F1C-887CFD327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7845" y="2624901"/>
            <a:ext cx="256374" cy="3822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FB7E16-708E-C750-7E7A-3A9036D9C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8926" y="2255233"/>
            <a:ext cx="256374" cy="3822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8A97387-A305-DF40-42B4-6E64DDCEF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5888" y="2416467"/>
            <a:ext cx="256374" cy="3822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D09E1D6-A100-ECD2-E5FD-24A6C0ECB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6044" y="2357464"/>
            <a:ext cx="256374" cy="3822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65AA28A-1662-FFAB-D252-7E9EBCA15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3902" y="2865766"/>
            <a:ext cx="256374" cy="3822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AC1FDC4-1432-6EA2-D51B-92BAC2702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9019" y="2216319"/>
            <a:ext cx="256374" cy="3822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8350CA8-58C3-AD16-DFF5-D531F0C32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5858" y="2172090"/>
            <a:ext cx="256374" cy="38228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94358C6-F40C-0BB6-ED68-AA5F7EB6E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1338" y="2425447"/>
            <a:ext cx="256374" cy="382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E75B00B-61D5-4407-E2F5-9E5AEA071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0187" y="2483478"/>
            <a:ext cx="256374" cy="3822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0739A59-A34C-1A11-260A-70355923B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9509" y="2144178"/>
            <a:ext cx="256374" cy="3822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A9D1712-4B52-A403-BCB1-EE11139BB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4529" y="2518563"/>
            <a:ext cx="256374" cy="38228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5A2C65B-BEF0-9885-9B80-6A3777BEC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209" y="2322741"/>
            <a:ext cx="256374" cy="38228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833475B-F750-22A7-0BF7-569ED5B66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8945" y="2416064"/>
            <a:ext cx="256374" cy="38228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A099B24-533E-8027-04CF-9714C8859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1751" y="2144178"/>
            <a:ext cx="256374" cy="3822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309909E-D0A7-4101-489D-88F8C53D4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8151" y="2451777"/>
            <a:ext cx="256374" cy="3822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ADF8203-0DF2-DBA4-83AB-86760BF81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3209" y="2653796"/>
            <a:ext cx="256374" cy="38228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A8816F3-E861-A69D-B4E7-E1F9C87A0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3129" y="2213585"/>
            <a:ext cx="256374" cy="38228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4ED2E92-59EF-24EA-6EC7-9DBDEF3BB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4446" y="2508446"/>
            <a:ext cx="256374" cy="382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BB09B65-1730-2B2E-F10C-D1E4D386F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1093" y="2473975"/>
            <a:ext cx="256374" cy="38228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2957553-EBB2-657F-6A74-4229739E2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80" y="2207718"/>
            <a:ext cx="256374" cy="38228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E8DBBC9-2869-C889-24D4-FFA3490A8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7633" y="2101729"/>
            <a:ext cx="256374" cy="38228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562E45C-63BE-8E3E-9284-A5D67B235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3638" y="2346371"/>
            <a:ext cx="256374" cy="38228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ECCDF3D-3EAC-5FE8-3CD9-39E0251C6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2418" y="2532783"/>
            <a:ext cx="256374" cy="38228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889BFFE-43FE-94C8-3B3F-D06EC5D3D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9969" y="2500416"/>
            <a:ext cx="256374" cy="3822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5C59EE4-5223-D95F-8B31-CBF34B953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2818" y="2583145"/>
            <a:ext cx="256374" cy="38228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EEA0B1E-C931-2737-2AC6-4184D4230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1812" y="2251831"/>
            <a:ext cx="256374" cy="3822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447632F-AF31-E658-85F3-599F145A9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154" y="1978349"/>
            <a:ext cx="256374" cy="38228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B50C283-1D40-E4E6-AF4F-175F40C9B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0057" y="2013594"/>
            <a:ext cx="256374" cy="38228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44833B9-BE12-B4F0-2BE9-4188C1A0F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2714" y="2327419"/>
            <a:ext cx="256374" cy="38228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DD2F4AD-7FDE-163E-6D09-8A0D7B319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6142" y="2324901"/>
            <a:ext cx="256374" cy="38228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7F583A3-A473-F585-D37B-3C143AA3A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445" y="2649316"/>
            <a:ext cx="256374" cy="38228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8AE5471-9AF0-5F7C-D424-00EB315BA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0502" y="2605774"/>
            <a:ext cx="256374" cy="38228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9CF066B-BABD-51B7-28B8-03B0F610C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931" y="2456511"/>
            <a:ext cx="256374" cy="38228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EEBD124-A8B2-45FE-9A73-0C816C7EF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8343" y="2279605"/>
            <a:ext cx="256374" cy="38228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A98AD8C-DA50-EC78-297D-35B59FAC2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8107" y="2499867"/>
            <a:ext cx="256374" cy="38228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F729A24-F7A0-8F60-83E4-4116C63B3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4176" y="2554295"/>
            <a:ext cx="256374" cy="38228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CF95903-9048-8BB8-E2FD-89420E3A7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175" y="2614986"/>
            <a:ext cx="256374" cy="38228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D2DB1DA-EF02-013B-F562-C4D1116EC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7698" y="2510637"/>
            <a:ext cx="256374" cy="38228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4B1F503-11AB-6420-A882-5346D0A2B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1863" y="2335522"/>
            <a:ext cx="256374" cy="38228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D2758B0-AF7D-902E-E696-A399CD747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6638" y="2279605"/>
            <a:ext cx="256374" cy="38228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05C9172-571A-6764-0C29-9DEDAA13B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2991" y="2585277"/>
            <a:ext cx="256374" cy="38228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F3026FE-678B-DBC2-35F9-28F3100BA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3209" y="2591655"/>
            <a:ext cx="256374" cy="38228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F3F18FD6-1230-BDAA-44FC-8BD5FD9E3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8644" y="2671042"/>
            <a:ext cx="256374" cy="38228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FD3874B5-0728-EAFE-B908-DB8DE0327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0460" y="2666846"/>
            <a:ext cx="256374" cy="38228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CE5E8F3-064B-8B77-BDCB-5E624BC79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8547" y="2669192"/>
            <a:ext cx="256374" cy="38228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0A174E5-C59F-AD6D-8EE9-B85289208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164" y="2470470"/>
            <a:ext cx="256374" cy="38228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55F321C-E225-540C-476F-B2E2AA6A3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5386" y="2260633"/>
            <a:ext cx="256374" cy="38228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F25C337-32D0-549B-D4FA-B0E288810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5360" y="2264799"/>
            <a:ext cx="256374" cy="38228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23ADDD80-F636-87EB-229A-9EEE98E9D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440" y="2192760"/>
            <a:ext cx="256374" cy="38228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F5D8EAB-FE0E-1795-CBDB-DFCA7FAA6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9153" y="2271839"/>
            <a:ext cx="256374" cy="38228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D7B9D3B-F7D4-2E4D-9D10-DE4032EF58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8321" y="5097874"/>
            <a:ext cx="256374" cy="24358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16D5D41-6DDB-AADB-DB24-987C51173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710" y="4819856"/>
            <a:ext cx="256374" cy="24358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DEC8642-49D9-564C-8968-3FE0FA39C5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920805">
            <a:off x="6721940" y="5038884"/>
            <a:ext cx="256374" cy="24358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FF2C1A6-4FF6-9486-48E5-4E28870DF6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246" y="4955623"/>
            <a:ext cx="256374" cy="24358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924B88F-FC90-5670-3CA5-01B0B23EA6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004308">
            <a:off x="7127955" y="4764160"/>
            <a:ext cx="256374" cy="243588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D476863-FE8B-CD7E-F9CB-08081A0163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83503">
            <a:off x="7234800" y="4969157"/>
            <a:ext cx="256374" cy="24358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62934DA-BDCB-8F3A-6546-B409AC09B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0395" y="5121872"/>
            <a:ext cx="256374" cy="24358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A4A76E2-C5FF-9BEC-CB86-ACD8B8CDE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3379" y="4969634"/>
            <a:ext cx="256374" cy="24358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412E9B5-567F-5D0D-6A5E-67E5EE8C6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0758" y="4788562"/>
            <a:ext cx="256374" cy="24358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4C6594C-7B40-94AE-81F3-77F0A6065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564" y="4819856"/>
            <a:ext cx="256374" cy="24358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F331C3EC-9359-6E5F-D4F3-EE14325FA8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2439" y="4977872"/>
            <a:ext cx="256374" cy="24358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42F26D0F-8A6F-2497-5F28-BC31B22EB9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" b="86792" l="10638" r="87234">
                        <a14:foregroundMark x1="53191" y1="7547" x2="53191" y2="7547"/>
                        <a14:foregroundMark x1="82979" y1="81132" x2="82979" y2="81132"/>
                        <a14:foregroundMark x1="10638" y1="52830" x2="10638" y2="52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7383" y="4819856"/>
            <a:ext cx="442200" cy="5045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988B3D8-8E46-3316-F04E-39B475FB62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3333" l="18519" r="100000">
                        <a14:foregroundMark x1="55556" y1="36667" x2="55556" y2="36667"/>
                        <a14:foregroundMark x1="44444" y1="46667" x2="44444" y2="46667"/>
                        <a14:foregroundMark x1="18519" y1="26667" x2="18519" y2="26667"/>
                        <a14:foregroundMark x1="59259" y1="76667" x2="59259" y2="76667"/>
                        <a14:foregroundMark x1="66667" y1="20000" x2="66667" y2="20000"/>
                        <a14:foregroundMark x1="77778" y1="43333" x2="77778" y2="43333"/>
                        <a14:foregroundMark x1="85185" y1="83333" x2="85185" y2="83333"/>
                        <a14:foregroundMark x1="51852" y1="13333" x2="51852" y2="13333"/>
                        <a14:backgroundMark x1="70370" y1="16667" x2="70370" y2="16667"/>
                        <a14:backgroundMark x1="85185" y1="36667" x2="8518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267" y="4994654"/>
            <a:ext cx="256374" cy="287819"/>
          </a:xfrm>
          <a:prstGeom prst="rect">
            <a:avLst/>
          </a:prstGeom>
        </p:spPr>
      </p:pic>
      <p:graphicFrame>
        <p:nvGraphicFramePr>
          <p:cNvPr id="125" name="Chart 124">
            <a:extLst>
              <a:ext uri="{FF2B5EF4-FFF2-40B4-BE49-F238E27FC236}">
                <a16:creationId xmlns:a16="http://schemas.microsoft.com/office/drawing/2014/main" id="{612356BF-08B1-5FD1-8780-FCF8E9109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538592"/>
              </p:ext>
            </p:extLst>
          </p:nvPr>
        </p:nvGraphicFramePr>
        <p:xfrm>
          <a:off x="118481" y="1032260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27" name="Chart 126">
            <a:extLst>
              <a:ext uri="{FF2B5EF4-FFF2-40B4-BE49-F238E27FC236}">
                <a16:creationId xmlns:a16="http://schemas.microsoft.com/office/drawing/2014/main" id="{613B8774-6A5B-C6F1-9DBC-A0E5196E1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4829205"/>
              </p:ext>
            </p:extLst>
          </p:nvPr>
        </p:nvGraphicFramePr>
        <p:xfrm>
          <a:off x="5749742" y="1051731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  <p:extLst>
      <p:ext uri="{BB962C8B-B14F-4D97-AF65-F5344CB8AC3E}">
        <p14:creationId xmlns:p14="http://schemas.microsoft.com/office/powerpoint/2010/main" val="3037859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5" grpId="0">
        <p:bldAsOne/>
      </p:bldGraphic>
      <p:bldGraphic spid="12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815B-12B5-EC0F-25C7-F5690012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0AD49C-C530-57A4-D536-B3A5FFDA66CA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E9BB035-2879-DCA4-6126-6B7539266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297203"/>
              </p:ext>
            </p:extLst>
          </p:nvPr>
        </p:nvGraphicFramePr>
        <p:xfrm>
          <a:off x="55176" y="1348783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DC84BC0-650D-DC11-94B9-CFFFCF9C9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577214"/>
              </p:ext>
            </p:extLst>
          </p:nvPr>
        </p:nvGraphicFramePr>
        <p:xfrm>
          <a:off x="5852723" y="1114993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9E0F642F-6D05-649B-0FA3-F6C4F6BADDE4}"/>
              </a:ext>
            </a:extLst>
          </p:cNvPr>
          <p:cNvSpPr txBox="1"/>
          <p:nvPr/>
        </p:nvSpPr>
        <p:spPr>
          <a:xfrm>
            <a:off x="6771249" y="4209757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41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%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3130362B-63C1-8968-5B77-7E7384DD0EEE}"/>
              </a:ext>
            </a:extLst>
          </p:cNvPr>
          <p:cNvSpPr txBox="1"/>
          <p:nvPr/>
        </p:nvSpPr>
        <p:spPr>
          <a:xfrm>
            <a:off x="6860344" y="1752602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59%</a:t>
            </a:r>
          </a:p>
        </p:txBody>
      </p:sp>
    </p:spTree>
    <p:extLst>
      <p:ext uri="{BB962C8B-B14F-4D97-AF65-F5344CB8AC3E}">
        <p14:creationId xmlns:p14="http://schemas.microsoft.com/office/powerpoint/2010/main" val="3693802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829A1-4614-FF45-701F-E6BD1B0E6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026CBA-60C6-BEBA-1513-FF3E48AF01B4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1045333-FC5A-982C-942D-0DF7408EF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360351"/>
              </p:ext>
            </p:extLst>
          </p:nvPr>
        </p:nvGraphicFramePr>
        <p:xfrm>
          <a:off x="55176" y="1348783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AF2C103-1D1E-9E7D-D90B-C9DC71FBA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76567"/>
              </p:ext>
            </p:extLst>
          </p:nvPr>
        </p:nvGraphicFramePr>
        <p:xfrm>
          <a:off x="5845690" y="1348783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908F1A7C-332C-4C17-1292-CEAA0E2AAF50}"/>
              </a:ext>
            </a:extLst>
          </p:cNvPr>
          <p:cNvSpPr txBox="1"/>
          <p:nvPr/>
        </p:nvSpPr>
        <p:spPr>
          <a:xfrm>
            <a:off x="6707943" y="4448913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20%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8DFF5CD-EFD4-6EF9-C282-F74EBE2ACB58}"/>
              </a:ext>
            </a:extLst>
          </p:cNvPr>
          <p:cNvSpPr txBox="1"/>
          <p:nvPr/>
        </p:nvSpPr>
        <p:spPr>
          <a:xfrm>
            <a:off x="6797038" y="1991758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80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%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D5E29EC-370B-EC8C-6703-A5C0C19CFC7A}"/>
              </a:ext>
            </a:extLst>
          </p:cNvPr>
          <p:cNvSpPr txBox="1"/>
          <p:nvPr/>
        </p:nvSpPr>
        <p:spPr>
          <a:xfrm>
            <a:off x="1104312" y="1991758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61%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EE84D4B-65A8-76DE-D11E-9AD2CAF5D1A3}"/>
              </a:ext>
            </a:extLst>
          </p:cNvPr>
          <p:cNvSpPr txBox="1"/>
          <p:nvPr/>
        </p:nvSpPr>
        <p:spPr>
          <a:xfrm>
            <a:off x="1104312" y="4448913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39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46657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vention 2025">
      <a:dk1>
        <a:srgbClr val="1E3A5F"/>
      </a:dk1>
      <a:lt1>
        <a:srgbClr val="F3EFE9"/>
      </a:lt1>
      <a:dk2>
        <a:srgbClr val="0E2841"/>
      </a:dk2>
      <a:lt2>
        <a:srgbClr val="708090"/>
      </a:lt2>
      <a:accent1>
        <a:srgbClr val="F2C94C"/>
      </a:accent1>
      <a:accent2>
        <a:srgbClr val="5BA36A"/>
      </a:accent2>
      <a:accent3>
        <a:srgbClr val="B33A3A"/>
      </a:accent3>
      <a:accent4>
        <a:srgbClr val="2A7EC3"/>
      </a:accent4>
      <a:accent5>
        <a:srgbClr val="E97B23"/>
      </a:accent5>
      <a:accent6>
        <a:srgbClr val="3DA9D4"/>
      </a:accent6>
      <a:hlink>
        <a:srgbClr val="1B9CFC"/>
      </a:hlink>
      <a:folHlink>
        <a:srgbClr val="A4B494"/>
      </a:folHlink>
    </a:clrScheme>
    <a:fontScheme name="Convention 20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1737</TotalTime>
  <Words>380</Words>
  <Application>Microsoft Office PowerPoint</Application>
  <PresentationFormat>Widescreen</PresentationFormat>
  <Paragraphs>138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Segoe UI</vt:lpstr>
      <vt:lpstr>Segoe UI Semibold</vt:lpstr>
      <vt:lpstr>Office Theme</vt:lpstr>
      <vt:lpstr>PowerPoint Presentation</vt:lpstr>
      <vt:lpstr>The Tool We’re Covering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Tool We’re Covering Today</vt:lpstr>
      <vt:lpstr>Your Forgot Your Market Analysis!</vt:lpstr>
      <vt:lpstr>NHADataDimensions.org</vt:lpstr>
      <vt:lpstr>Discovery Datalytics</vt:lpstr>
      <vt:lpstr>Market Area</vt:lpstr>
      <vt:lpstr>Market Area</vt:lpstr>
      <vt:lpstr>Market Area</vt:lpstr>
      <vt:lpstr>Market Area</vt:lpstr>
      <vt:lpstr>Discovery Datalytics</vt:lpstr>
      <vt:lpstr>Market Analysis</vt:lpstr>
      <vt:lpstr>Market Analysis</vt:lpstr>
      <vt:lpstr>Market Analysis</vt:lpstr>
      <vt:lpstr>Market Analysis</vt:lpstr>
      <vt:lpstr>Discovery Datalytics</vt:lpstr>
      <vt:lpstr>Market Share Scorecard</vt:lpstr>
      <vt:lpstr>Market Analysis</vt:lpstr>
      <vt:lpstr>Discovery Datalytics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Anderson</dc:creator>
  <cp:lastModifiedBy>Ryan Anderson</cp:lastModifiedBy>
  <cp:revision>61</cp:revision>
  <dcterms:created xsi:type="dcterms:W3CDTF">2025-10-16T15:54:36Z</dcterms:created>
  <dcterms:modified xsi:type="dcterms:W3CDTF">2025-10-17T20:57:04Z</dcterms:modified>
</cp:coreProperties>
</file>