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147483143" r:id="rId4"/>
    <p:sldId id="290" r:id="rId5"/>
    <p:sldId id="263" r:id="rId6"/>
    <p:sldId id="2147483149" r:id="rId7"/>
    <p:sldId id="2147483162" r:id="rId8"/>
    <p:sldId id="2147483147" r:id="rId9"/>
    <p:sldId id="2147483150" r:id="rId10"/>
    <p:sldId id="2147483151" r:id="rId11"/>
    <p:sldId id="2147483161" r:id="rId12"/>
    <p:sldId id="2147483153" r:id="rId13"/>
    <p:sldId id="2147483155" r:id="rId14"/>
    <p:sldId id="2147483154" r:id="rId15"/>
    <p:sldId id="2147483156" r:id="rId16"/>
    <p:sldId id="2147483157" r:id="rId17"/>
    <p:sldId id="2147483148" r:id="rId18"/>
    <p:sldId id="2147483159" r:id="rId19"/>
    <p:sldId id="2147483158" r:id="rId20"/>
  </p:sldIdLst>
  <p:sldSz cx="9144000" cy="5143500" type="screen16x9"/>
  <p:notesSz cx="6858000" cy="91440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88388" rtl="0" fontAlgn="auto" latinLnBrk="0" hangingPunct="0">
      <a:lnSpc>
        <a:spcPct val="90000"/>
      </a:lnSpc>
      <a:spcBef>
        <a:spcPts val="2009"/>
      </a:spcBef>
      <a:spcAft>
        <a:spcPts val="0"/>
      </a:spcAft>
      <a:buClrTx/>
      <a:buSzTx/>
      <a:buFontTx/>
      <a:buNone/>
      <a:tabLst/>
      <a:defRPr kumimoji="0" sz="18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86984" algn="l" defTabSz="1088388" rtl="0" fontAlgn="auto" latinLnBrk="0" hangingPunct="0">
      <a:lnSpc>
        <a:spcPct val="90000"/>
      </a:lnSpc>
      <a:spcBef>
        <a:spcPts val="2009"/>
      </a:spcBef>
      <a:spcAft>
        <a:spcPts val="0"/>
      </a:spcAft>
      <a:buClrTx/>
      <a:buSzTx/>
      <a:buFontTx/>
      <a:buNone/>
      <a:tabLst/>
      <a:defRPr kumimoji="0" sz="18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573969" algn="l" defTabSz="1088388" rtl="0" fontAlgn="auto" latinLnBrk="0" hangingPunct="0">
      <a:lnSpc>
        <a:spcPct val="90000"/>
      </a:lnSpc>
      <a:spcBef>
        <a:spcPts val="2009"/>
      </a:spcBef>
      <a:spcAft>
        <a:spcPts val="0"/>
      </a:spcAft>
      <a:buClrTx/>
      <a:buSzTx/>
      <a:buFontTx/>
      <a:buNone/>
      <a:tabLst/>
      <a:defRPr kumimoji="0" sz="18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860953" algn="l" defTabSz="1088388" rtl="0" fontAlgn="auto" latinLnBrk="0" hangingPunct="0">
      <a:lnSpc>
        <a:spcPct val="90000"/>
      </a:lnSpc>
      <a:spcBef>
        <a:spcPts val="2009"/>
      </a:spcBef>
      <a:spcAft>
        <a:spcPts val="0"/>
      </a:spcAft>
      <a:buClrTx/>
      <a:buSzTx/>
      <a:buFontTx/>
      <a:buNone/>
      <a:tabLst/>
      <a:defRPr kumimoji="0" sz="18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147938" algn="l" defTabSz="1088388" rtl="0" fontAlgn="auto" latinLnBrk="0" hangingPunct="0">
      <a:lnSpc>
        <a:spcPct val="90000"/>
      </a:lnSpc>
      <a:spcBef>
        <a:spcPts val="2009"/>
      </a:spcBef>
      <a:spcAft>
        <a:spcPts val="0"/>
      </a:spcAft>
      <a:buClrTx/>
      <a:buSzTx/>
      <a:buFontTx/>
      <a:buNone/>
      <a:tabLst/>
      <a:defRPr kumimoji="0" sz="18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434922" algn="l" defTabSz="1088388" rtl="0" fontAlgn="auto" latinLnBrk="0" hangingPunct="0">
      <a:lnSpc>
        <a:spcPct val="90000"/>
      </a:lnSpc>
      <a:spcBef>
        <a:spcPts val="2009"/>
      </a:spcBef>
      <a:spcAft>
        <a:spcPts val="0"/>
      </a:spcAft>
      <a:buClrTx/>
      <a:buSzTx/>
      <a:buFontTx/>
      <a:buNone/>
      <a:tabLst/>
      <a:defRPr kumimoji="0" sz="18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721907" algn="l" defTabSz="1088388" rtl="0" fontAlgn="auto" latinLnBrk="0" hangingPunct="0">
      <a:lnSpc>
        <a:spcPct val="90000"/>
      </a:lnSpc>
      <a:spcBef>
        <a:spcPts val="2009"/>
      </a:spcBef>
      <a:spcAft>
        <a:spcPts val="0"/>
      </a:spcAft>
      <a:buClrTx/>
      <a:buSzTx/>
      <a:buFontTx/>
      <a:buNone/>
      <a:tabLst/>
      <a:defRPr kumimoji="0" sz="18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2008891" algn="l" defTabSz="1088388" rtl="0" fontAlgn="auto" latinLnBrk="0" hangingPunct="0">
      <a:lnSpc>
        <a:spcPct val="90000"/>
      </a:lnSpc>
      <a:spcBef>
        <a:spcPts val="2009"/>
      </a:spcBef>
      <a:spcAft>
        <a:spcPts val="0"/>
      </a:spcAft>
      <a:buClrTx/>
      <a:buSzTx/>
      <a:buFontTx/>
      <a:buNone/>
      <a:tabLst/>
      <a:defRPr kumimoji="0" sz="18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2295876" algn="l" defTabSz="1088388" rtl="0" fontAlgn="auto" latinLnBrk="0" hangingPunct="0">
      <a:lnSpc>
        <a:spcPct val="90000"/>
      </a:lnSpc>
      <a:spcBef>
        <a:spcPts val="2009"/>
      </a:spcBef>
      <a:spcAft>
        <a:spcPts val="0"/>
      </a:spcAft>
      <a:buClrTx/>
      <a:buSzTx/>
      <a:buFontTx/>
      <a:buNone/>
      <a:tabLst/>
      <a:defRPr kumimoji="0" sz="18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Phan" initials="TP" lastIdx="1" clrIdx="0">
    <p:extLst>
      <p:ext uri="{19B8F6BF-5375-455C-9EA6-DF929625EA0E}">
        <p15:presenceInfo xmlns:p15="http://schemas.microsoft.com/office/powerpoint/2012/main" userId="S-1-5-21-4210749922-2071575543-1371991726-103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227"/>
    <a:srgbClr val="226FA8"/>
    <a:srgbClr val="024066"/>
    <a:srgbClr val="5F9CD3"/>
    <a:srgbClr val="558FBF"/>
    <a:srgbClr val="64676D"/>
    <a:srgbClr val="ACDAF9"/>
    <a:srgbClr val="8FB516"/>
    <a:srgbClr val="C0C2C5"/>
    <a:srgbClr val="B9E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024" autoAdjust="0"/>
    <p:restoredTop sz="95848" autoAdjust="0"/>
  </p:normalViewPr>
  <p:slideViewPr>
    <p:cSldViewPr snapToGrid="0">
      <p:cViewPr varScale="1">
        <p:scale>
          <a:sx n="143" d="100"/>
          <a:sy n="143" d="100"/>
        </p:scale>
        <p:origin x="94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86984" latinLnBrk="0">
      <a:lnSpc>
        <a:spcPct val="117999"/>
      </a:lnSpc>
      <a:defRPr sz="1381">
        <a:latin typeface="+mn-lt"/>
        <a:ea typeface="+mn-ea"/>
        <a:cs typeface="+mn-cs"/>
        <a:sym typeface="Helvetica Neue"/>
      </a:defRPr>
    </a:lvl1pPr>
    <a:lvl2pPr indent="143492" defTabSz="286984" latinLnBrk="0">
      <a:lnSpc>
        <a:spcPct val="117999"/>
      </a:lnSpc>
      <a:defRPr sz="1381">
        <a:latin typeface="+mn-lt"/>
        <a:ea typeface="+mn-ea"/>
        <a:cs typeface="+mn-cs"/>
        <a:sym typeface="Helvetica Neue"/>
      </a:defRPr>
    </a:lvl2pPr>
    <a:lvl3pPr indent="286984" defTabSz="286984" latinLnBrk="0">
      <a:lnSpc>
        <a:spcPct val="117999"/>
      </a:lnSpc>
      <a:defRPr sz="1381">
        <a:latin typeface="+mn-lt"/>
        <a:ea typeface="+mn-ea"/>
        <a:cs typeface="+mn-cs"/>
        <a:sym typeface="Helvetica Neue"/>
      </a:defRPr>
    </a:lvl3pPr>
    <a:lvl4pPr indent="430477" defTabSz="286984" latinLnBrk="0">
      <a:lnSpc>
        <a:spcPct val="117999"/>
      </a:lnSpc>
      <a:defRPr sz="1381">
        <a:latin typeface="+mn-lt"/>
        <a:ea typeface="+mn-ea"/>
        <a:cs typeface="+mn-cs"/>
        <a:sym typeface="Helvetica Neue"/>
      </a:defRPr>
    </a:lvl4pPr>
    <a:lvl5pPr indent="573969" defTabSz="286984" latinLnBrk="0">
      <a:lnSpc>
        <a:spcPct val="117999"/>
      </a:lnSpc>
      <a:defRPr sz="1381">
        <a:latin typeface="+mn-lt"/>
        <a:ea typeface="+mn-ea"/>
        <a:cs typeface="+mn-cs"/>
        <a:sym typeface="Helvetica Neue"/>
      </a:defRPr>
    </a:lvl5pPr>
    <a:lvl6pPr indent="717461" defTabSz="286984" latinLnBrk="0">
      <a:lnSpc>
        <a:spcPct val="117999"/>
      </a:lnSpc>
      <a:defRPr sz="1381">
        <a:latin typeface="+mn-lt"/>
        <a:ea typeface="+mn-ea"/>
        <a:cs typeface="+mn-cs"/>
        <a:sym typeface="Helvetica Neue"/>
      </a:defRPr>
    </a:lvl6pPr>
    <a:lvl7pPr indent="860953" defTabSz="286984" latinLnBrk="0">
      <a:lnSpc>
        <a:spcPct val="117999"/>
      </a:lnSpc>
      <a:defRPr sz="1381">
        <a:latin typeface="+mn-lt"/>
        <a:ea typeface="+mn-ea"/>
        <a:cs typeface="+mn-cs"/>
        <a:sym typeface="Helvetica Neue"/>
      </a:defRPr>
    </a:lvl7pPr>
    <a:lvl8pPr indent="1004446" defTabSz="286984" latinLnBrk="0">
      <a:lnSpc>
        <a:spcPct val="117999"/>
      </a:lnSpc>
      <a:defRPr sz="1381">
        <a:latin typeface="+mn-lt"/>
        <a:ea typeface="+mn-ea"/>
        <a:cs typeface="+mn-cs"/>
        <a:sym typeface="Helvetica Neue"/>
      </a:defRPr>
    </a:lvl8pPr>
    <a:lvl9pPr indent="1147938" defTabSz="286984" latinLnBrk="0">
      <a:lnSpc>
        <a:spcPct val="117999"/>
      </a:lnSpc>
      <a:defRPr sz="1381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4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02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9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95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7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75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9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7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0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1200150"/>
            <a:ext cx="5765800" cy="3243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8:notes"/>
          <p:cNvSpPr txBox="1">
            <a:spLocks noGrp="1"/>
          </p:cNvSpPr>
          <p:nvPr>
            <p:ph type="body" idx="1"/>
          </p:nvPr>
        </p:nvSpPr>
        <p:spPr>
          <a:xfrm>
            <a:off x="732545" y="4624265"/>
            <a:ext cx="5860348" cy="378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49" tIns="48362" rIns="96749" bIns="48362" anchor="t" anchorCtr="0">
            <a:noAutofit/>
          </a:bodyPr>
          <a:lstStyle/>
          <a:p>
            <a:pPr>
              <a:buSzPts val="1381"/>
            </a:pPr>
            <a:endParaRPr dirty="0"/>
          </a:p>
        </p:txBody>
      </p:sp>
      <p:sp>
        <p:nvSpPr>
          <p:cNvPr id="561" name="Google Shape;561;p8:notes"/>
          <p:cNvSpPr txBox="1">
            <a:spLocks noGrp="1"/>
          </p:cNvSpPr>
          <p:nvPr>
            <p:ph type="sldNum" idx="12"/>
          </p:nvPr>
        </p:nvSpPr>
        <p:spPr>
          <a:xfrm>
            <a:off x="4149385" y="9126752"/>
            <a:ext cx="3174356" cy="48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49" tIns="48362" rIns="96749" bIns="48362" anchor="b" anchorCtr="0">
            <a:noAutofit/>
          </a:bodyPr>
          <a:lstStyle/>
          <a:p>
            <a:pPr algn="r">
              <a:lnSpc>
                <a:spcPct val="90000"/>
              </a:lnSpc>
              <a:buSzPts val="1883"/>
            </a:pPr>
            <a:fld id="{00000000-1234-1234-1234-123412341234}" type="slidenum">
              <a:rPr lang="en-US" sz="1900">
                <a:latin typeface="Helvetica Neue"/>
                <a:ea typeface="Helvetica Neue"/>
                <a:cs typeface="Helvetica Neue"/>
              </a:rPr>
              <a:pPr algn="r">
                <a:lnSpc>
                  <a:spcPct val="90000"/>
                </a:lnSpc>
                <a:buSzPts val="1883"/>
              </a:pPr>
              <a:t>5</a:t>
            </a:fld>
            <a:endParaRPr sz="1900">
              <a:latin typeface="Helvetica Neue"/>
              <a:ea typeface="Helvetica Neue"/>
              <a:cs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1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6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88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5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0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4035856-5C98-D3E2-B2B7-BA9BF73E0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1300"/>
            <a:ext cx="9144001" cy="954859"/>
          </a:xfrm>
          <a:prstGeom prst="rect">
            <a:avLst/>
          </a:prstGeom>
          <a:ln w="12700">
            <a:miter lim="400000"/>
          </a:ln>
          <a:effectLst>
            <a:outerShdw blurRad="63500" dist="59652" dir="5400000" rotWithShape="0">
              <a:srgbClr val="000000">
                <a:alpha val="25000"/>
              </a:srgbClr>
            </a:outerShdw>
          </a:effectLst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16B4527-EC31-DFE2-4934-665C1A2CD0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40958"/>
            <a:ext cx="9144000" cy="306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0567" y="1662187"/>
            <a:ext cx="8162618" cy="10569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 b="1" i="0" spc="-164"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567" y="2732056"/>
            <a:ext cx="8161734" cy="4066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800" b="0" i="0" u="none" strike="noStrike" cap="none" spc="-96" normalizeH="0" baseline="0">
                <a:ln>
                  <a:noFill/>
                </a:ln>
                <a:solidFill>
                  <a:srgbClr val="65686D"/>
                </a:solidFill>
                <a:effectLst/>
                <a:uFillTx/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64A054-A387-BAD0-E19F-A1865B95E8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91555" y="3265879"/>
            <a:ext cx="4330747" cy="22435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587022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cap="none" spc="59" normalizeH="0" baseline="0" dirty="0" smtClean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RedHatDisplay-Regular_Black"/>
                <a:ea typeface="RedHatDisplay-Regular_Black"/>
                <a:cs typeface="RedHatDisplay-Regular_Black"/>
                <a:sym typeface="RedHatDisplay-Regular_Black"/>
              </a:defRPr>
            </a:lvl1pPr>
            <a:lvl2pPr marL="0" marR="0" indent="0" algn="r" defTabSz="587022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1" i="0" u="none" strike="noStrike" cap="none" spc="59" normalizeH="0" baseline="0" dirty="0" smtClean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RedHatDisplay-Regular_Black"/>
                <a:ea typeface="RedHatDisplay-Regular_Black"/>
                <a:cs typeface="RedHatDisplay-Regular_Black"/>
                <a:sym typeface="RedHatDisplay-Regular_Black"/>
              </a:defRPr>
            </a:lvl2pPr>
            <a:lvl3pPr marL="0" marR="0" indent="0" algn="r" defTabSz="587022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1" i="0" u="none" strike="noStrike" cap="none" spc="59" normalizeH="0" baseline="0" dirty="0" smtClean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RedHatDisplay-Regular_Black"/>
                <a:ea typeface="RedHatDisplay-Regular_Black"/>
                <a:cs typeface="RedHatDisplay-Regular_Black"/>
                <a:sym typeface="RedHatDisplay-Regular_Black"/>
              </a:defRPr>
            </a:lvl3pPr>
            <a:lvl4pPr marL="0" marR="0" indent="0" algn="r" defTabSz="587022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1" i="0" u="none" strike="noStrike" cap="none" spc="59" normalizeH="0" baseline="0" dirty="0" smtClean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RedHatDisplay-Regular_Black"/>
                <a:ea typeface="RedHatDisplay-Regular_Black"/>
                <a:cs typeface="RedHatDisplay-Regular_Black"/>
                <a:sym typeface="RedHatDisplay-Regular_Black"/>
              </a:defRPr>
            </a:lvl4pPr>
            <a:lvl5pPr marL="0" marR="0" indent="0" algn="r" defTabSz="587022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1" i="0" u="none" strike="noStrike" cap="none" spc="59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RedHatDisplay-Regular_Black"/>
                <a:ea typeface="RedHatDisplay-Regular_Black"/>
                <a:cs typeface="RedHatDisplay-Regular_Black"/>
                <a:sym typeface="RedHatDisplay-Regular_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3BF497E6-8C1F-0B22-9F46-AA0E7A58C14A}"/>
              </a:ext>
            </a:extLst>
          </p:cNvPr>
          <p:cNvSpPr/>
          <p:nvPr userDrawn="1"/>
        </p:nvSpPr>
        <p:spPr>
          <a:xfrm>
            <a:off x="-17022" y="2685604"/>
            <a:ext cx="8340207" cy="0"/>
          </a:xfrm>
          <a:prstGeom prst="line">
            <a:avLst/>
          </a:prstGeom>
          <a:ln w="8255">
            <a:solidFill>
              <a:srgbClr val="024066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83"/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0590580E-6C51-5613-375A-F7F7B7B2EC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9" y="172885"/>
            <a:ext cx="1352646" cy="6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500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346A739-2B23-A0BF-7FBA-2DA2E0AEF330}"/>
              </a:ext>
            </a:extLst>
          </p:cNvPr>
          <p:cNvSpPr/>
          <p:nvPr userDrawn="1"/>
        </p:nvSpPr>
        <p:spPr>
          <a:xfrm>
            <a:off x="-19193" y="4850109"/>
            <a:ext cx="9163194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445F3A2-808D-DF5D-8755-CC8F345AA041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BC34BD-A427-0369-2959-640A31A3B4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6511" y="912003"/>
            <a:ext cx="4016124" cy="354271"/>
          </a:xfrm>
          <a:prstGeom prst="rect">
            <a:avLst/>
          </a:prstGeom>
          <a:solidFill>
            <a:srgbClr val="024066"/>
          </a:solidFill>
        </p:spPr>
        <p:txBody>
          <a:bodyPr lIns="182880" tIns="91440" rIns="182880" bIns="91440" anchor="ctr">
            <a:noAutofit/>
          </a:bodyPr>
          <a:lstStyle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cap="none" spc="59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edHatDisplay-Regular_Bold"/>
                <a:ea typeface="RedHatDisplay-Regular_Bold"/>
                <a:cs typeface="RedHatDisplay-Regular_Bold"/>
                <a:sym typeface="RedHatDisplay-Regular_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36DBDDDC-E648-B13E-9480-24560DE634F6}"/>
              </a:ext>
            </a:extLst>
          </p:cNvPr>
          <p:cNvSpPr/>
          <p:nvPr userDrawn="1"/>
        </p:nvSpPr>
        <p:spPr>
          <a:xfrm flipH="1">
            <a:off x="4565705" y="1467957"/>
            <a:ext cx="1" cy="3038616"/>
          </a:xfrm>
          <a:prstGeom prst="line">
            <a:avLst/>
          </a:prstGeom>
          <a:ln w="8255">
            <a:solidFill>
              <a:srgbClr val="024066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83"/>
          </a:p>
        </p:txBody>
      </p:sp>
      <p:sp>
        <p:nvSpPr>
          <p:cNvPr id="13" name="Slide Subtitle">
            <a:extLst>
              <a:ext uri="{FF2B5EF4-FFF2-40B4-BE49-F238E27FC236}">
                <a16:creationId xmlns:a16="http://schemas.microsoft.com/office/drawing/2014/main" id="{BBFC7B3C-AE68-3602-F655-9BE8509C88A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0195" y="899317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3B67C52-87DD-643C-5F98-316E8E85A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1379301"/>
            <a:ext cx="3769141" cy="31370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DC187E39-7E5E-3EE9-47BF-4B42950CE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000"/>
            <a:ext cx="9144001" cy="5343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A8622E1C-0A06-218D-F8D7-9F333512DB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9AFDC12-6642-B1D5-2204-E1339ADC456F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4826000" y="1468438"/>
            <a:ext cx="4016375" cy="30384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D6C034-9756-4957-9FD4-15DA0B276FB3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7076441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99" userDrawn="1">
          <p15:clr>
            <a:srgbClr val="FBAE40"/>
          </p15:clr>
        </p15:guide>
        <p15:guide id="3" pos="5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346A739-2B23-A0BF-7FBA-2DA2E0AEF330}"/>
              </a:ext>
            </a:extLst>
          </p:cNvPr>
          <p:cNvSpPr/>
          <p:nvPr userDrawn="1"/>
        </p:nvSpPr>
        <p:spPr>
          <a:xfrm>
            <a:off x="-19195" y="4850109"/>
            <a:ext cx="9163196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445F3A2-808D-DF5D-8755-CC8F345AA041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36DBDDDC-E648-B13E-9480-24560DE634F6}"/>
              </a:ext>
            </a:extLst>
          </p:cNvPr>
          <p:cNvSpPr/>
          <p:nvPr userDrawn="1"/>
        </p:nvSpPr>
        <p:spPr>
          <a:xfrm flipH="1">
            <a:off x="4497573" y="1116097"/>
            <a:ext cx="1" cy="3038616"/>
          </a:xfrm>
          <a:prstGeom prst="line">
            <a:avLst/>
          </a:prstGeom>
          <a:ln w="8255">
            <a:solidFill>
              <a:srgbClr val="024066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83"/>
          </a:p>
        </p:txBody>
      </p:sp>
      <p:sp>
        <p:nvSpPr>
          <p:cNvPr id="3" name="Slide Subtitle">
            <a:extLst>
              <a:ext uri="{FF2B5EF4-FFF2-40B4-BE49-F238E27FC236}">
                <a16:creationId xmlns:a16="http://schemas.microsoft.com/office/drawing/2014/main" id="{A4F4159B-D156-93A4-5A7E-01C07DE0E69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0195" y="800190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5F1A861-6027-2E1F-FB52-8788E130B0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1280173"/>
            <a:ext cx="3769141" cy="30084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9AA270-90D4-1C60-E97D-CE76F19DDB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69497" y="1184217"/>
            <a:ext cx="1455143" cy="5343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txBody>
          <a:bodyPr lIns="548640" tIns="182880" rIns="182880" bIns="182880" anchor="ctr">
            <a:noAutofit/>
          </a:bodyPr>
          <a:lstStyle>
            <a:lvl1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cap="none" spc="59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arlow Condensed Medium" pitchFamily="2" charset="77"/>
                <a:ea typeface="Barlow Condensed Medium" pitchFamily="2" charset="77"/>
                <a:cs typeface="Barlow Condensed Medium" pitchFamily="2" charset="77"/>
                <a:sym typeface="RedHatDisplay-Regular_Bold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08227FC-D1D5-C084-7AE7-05F500BA2E2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37784" y="2095670"/>
            <a:ext cx="1586854" cy="5343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C53703B9-4DC0-3E45-6925-9F62CA513B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065256" y="3869355"/>
            <a:ext cx="1559376" cy="5343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D046553D-7EFB-AD6B-243A-15D582EB39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69497" y="3014379"/>
            <a:ext cx="1455143" cy="5343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txBody>
          <a:bodyPr lIns="548640" tIns="182880" rIns="182880" bIns="182880" anchor="ctr">
            <a:noAutofit/>
          </a:bodyPr>
          <a:lstStyle>
            <a:lvl1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cap="none" spc="59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arlow Condensed Medium" pitchFamily="2" charset="77"/>
                <a:ea typeface="Barlow Condensed Medium" pitchFamily="2" charset="77"/>
                <a:cs typeface="Barlow Condensed Medium" pitchFamily="2" charset="77"/>
                <a:sym typeface="RedHatDisplay-Regular_Bold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EC61D6BA-1F18-B7FF-5C78-5D1FE4A628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74392" y="1148268"/>
            <a:ext cx="1455143" cy="5343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txBody>
          <a:bodyPr lIns="548640" tIns="182880" rIns="182880" bIns="182880" anchor="ctr">
            <a:noAutofit/>
          </a:bodyPr>
          <a:lstStyle>
            <a:lvl1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cap="none" spc="59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arlow Condensed Medium" pitchFamily="2" charset="77"/>
                <a:ea typeface="Barlow Condensed Medium" pitchFamily="2" charset="77"/>
                <a:cs typeface="Barlow Condensed Medium" pitchFamily="2" charset="77"/>
                <a:sym typeface="RedHatDisplay-Regular_Bold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4010605-3CBB-92D0-0423-FF90F13DEC4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42678" y="2059721"/>
            <a:ext cx="1586854" cy="5343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77B2999A-7B91-3030-D78B-823FEED6A8A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370151" y="3833406"/>
            <a:ext cx="1559372" cy="5343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A275159B-DA85-5B05-BA63-2718D16C18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74392" y="2978430"/>
            <a:ext cx="1455143" cy="5343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txBody>
          <a:bodyPr lIns="548640" tIns="182880" rIns="182880" bIns="182880" anchor="ctr">
            <a:noAutofit/>
          </a:bodyPr>
          <a:lstStyle>
            <a:lvl1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cap="none" spc="59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arlow Condensed Medium" pitchFamily="2" charset="77"/>
                <a:ea typeface="Barlow Condensed Medium" pitchFamily="2" charset="77"/>
                <a:cs typeface="Barlow Condensed Medium" pitchFamily="2" charset="77"/>
                <a:sym typeface="RedHatDisplay-Regular_Bold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FCD4FAD7-1FBC-5032-C3CE-59CACFB83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000"/>
            <a:ext cx="9144001" cy="53438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lide Title">
            <a:extLst>
              <a:ext uri="{FF2B5EF4-FFF2-40B4-BE49-F238E27FC236}">
                <a16:creationId xmlns:a16="http://schemas.microsoft.com/office/drawing/2014/main" id="{CED09B39-7812-46AF-DD6D-96924E065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FADBDB-6C8D-D676-ACB9-6217DECA773A}"/>
              </a:ext>
            </a:extLst>
          </p:cNvPr>
          <p:cNvSpPr/>
          <p:nvPr userDrawn="1"/>
        </p:nvSpPr>
        <p:spPr>
          <a:xfrm>
            <a:off x="4752121" y="1039289"/>
            <a:ext cx="755703" cy="755703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accent5"/>
            </a:solidFill>
            <a:miter lim="400000"/>
          </a:ln>
          <a:effectLst>
            <a:outerShdw blurRad="38100" dist="38100" dir="3000000" algn="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291" tIns="39291" rIns="39291" bIns="39291" numCol="1" spcCol="38100" rtlCol="0" anchor="ctr">
            <a:spAutoFit/>
          </a:bodyPr>
          <a:lstStyle/>
          <a:p>
            <a:pPr marL="0" marR="0" indent="0" algn="ctr" defTabSz="4518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7E8877-DBF0-0818-D45D-970864236452}"/>
              </a:ext>
            </a:extLst>
          </p:cNvPr>
          <p:cNvSpPr/>
          <p:nvPr userDrawn="1"/>
        </p:nvSpPr>
        <p:spPr>
          <a:xfrm>
            <a:off x="7101621" y="1039289"/>
            <a:ext cx="755703" cy="755703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accent5"/>
            </a:solidFill>
            <a:miter lim="400000"/>
          </a:ln>
          <a:effectLst>
            <a:outerShdw blurRad="38100" dist="38100" dir="3000000" algn="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291" tIns="39291" rIns="39291" bIns="39291" numCol="1" spcCol="38100" rtlCol="0" anchor="ctr">
            <a:spAutoFit/>
          </a:bodyPr>
          <a:lstStyle/>
          <a:p>
            <a:pPr marL="0" marR="0" indent="0" algn="ctr" defTabSz="4518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F6DC17-01EE-EFB8-3914-09E8C1F27A89}"/>
              </a:ext>
            </a:extLst>
          </p:cNvPr>
          <p:cNvSpPr/>
          <p:nvPr userDrawn="1"/>
        </p:nvSpPr>
        <p:spPr>
          <a:xfrm>
            <a:off x="4752121" y="2868089"/>
            <a:ext cx="755703" cy="755703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accent5"/>
            </a:solidFill>
            <a:miter lim="400000"/>
          </a:ln>
          <a:effectLst>
            <a:outerShdw blurRad="38100" dist="38100" dir="3000000" algn="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291" tIns="39291" rIns="39291" bIns="39291" numCol="1" spcCol="38100" rtlCol="0" anchor="ctr">
            <a:spAutoFit/>
          </a:bodyPr>
          <a:lstStyle/>
          <a:p>
            <a:pPr marL="0" marR="0" indent="0" algn="ctr" defTabSz="4518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A16BF3-39D9-2396-1752-3159BED60CFB}"/>
              </a:ext>
            </a:extLst>
          </p:cNvPr>
          <p:cNvSpPr/>
          <p:nvPr userDrawn="1"/>
        </p:nvSpPr>
        <p:spPr>
          <a:xfrm>
            <a:off x="7101621" y="2868089"/>
            <a:ext cx="755703" cy="755703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accent5"/>
            </a:solidFill>
            <a:miter lim="400000"/>
          </a:ln>
          <a:effectLst>
            <a:outerShdw blurRad="38100" dist="38100" dir="3000000" algn="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291" tIns="39291" rIns="39291" bIns="39291" numCol="1" spcCol="38100" rtlCol="0" anchor="ctr">
            <a:spAutoFit/>
          </a:bodyPr>
          <a:lstStyle/>
          <a:p>
            <a:pPr marL="0" marR="0" indent="0" algn="ctr" defTabSz="4518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70DED4-61AD-4AE3-BAC4-53C61A0384D4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90501779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99" userDrawn="1">
          <p15:clr>
            <a:srgbClr val="FBAE40"/>
          </p15:clr>
        </p15:guide>
        <p15:guide id="3" pos="534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B4872B-04BB-F6A8-CA58-9818173B6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8757" y="2748506"/>
            <a:ext cx="4466488" cy="194265"/>
          </a:xfrm>
        </p:spPr>
        <p:txBody>
          <a:bodyPr>
            <a:normAutofit/>
          </a:bodyPr>
          <a:lstStyle>
            <a:lvl1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cap="none" spc="88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edHatDisplay-Regular_Black"/>
                <a:ea typeface="RedHatDisplay-Regular_Black"/>
                <a:cs typeface="RedHatDisplay-Regular_Black"/>
                <a:sym typeface="RedHatDisplay-Regular_Black"/>
              </a:defRPr>
            </a:lvl1pPr>
            <a:lvl2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</a:lstStyle>
          <a:p>
            <a:pPr lvl="0"/>
            <a:r>
              <a:rPr lang="en-US" dirty="0"/>
              <a:t>PERSON 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144B9B7-D0FD-62D4-41ED-D00BA3DC4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8757" y="2976919"/>
            <a:ext cx="4466488" cy="194265"/>
          </a:xfrm>
        </p:spPr>
        <p:txBody>
          <a:bodyPr>
            <a:normAutofit/>
          </a:bodyPr>
          <a:lstStyle>
            <a:lvl1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cap="none" spc="72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ed Hat Display Regular Regular"/>
                <a:ea typeface="Red Hat Display Regular Regular"/>
                <a:cs typeface="Red Hat Display Regular Regular"/>
                <a:sym typeface="Red Hat Display Regular Regular"/>
              </a:defRPr>
            </a:lvl1pPr>
            <a:lvl2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</a:lstStyle>
          <a:p>
            <a:pPr lvl="0"/>
            <a:r>
              <a:rPr lang="en-US" dirty="0"/>
              <a:t>Person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487D88-C9A2-290F-9744-2C6DEF0F6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8757" y="3205330"/>
            <a:ext cx="4466488" cy="194265"/>
          </a:xfrm>
        </p:spPr>
        <p:txBody>
          <a:bodyPr>
            <a:noAutofit/>
          </a:bodyPr>
          <a:lstStyle>
            <a:lvl1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cap="none" spc="72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ed Hat Display Regular Regular"/>
                <a:ea typeface="Red Hat Display Regular Regular"/>
                <a:cs typeface="Red Hat Display Regular Regular"/>
                <a:sym typeface="Red Hat Display Regular Regular"/>
              </a:defRPr>
            </a:lvl1pPr>
            <a:lvl2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</a:lstStyle>
          <a:p>
            <a:r>
              <a:rPr lang="en-US" dirty="0" err="1"/>
              <a:t>name@CHC.com</a:t>
            </a:r>
            <a:r>
              <a:rPr lang="en-US" dirty="0"/>
              <a:t>  |  972.943.6470</a:t>
            </a:r>
          </a:p>
        </p:txBody>
      </p:sp>
      <p:sp>
        <p:nvSpPr>
          <p:cNvPr id="10" name="7950 Legacy Drive  |  Suite 1000  |  Plano, TX 75024  |  CHC.com">
            <a:extLst>
              <a:ext uri="{FF2B5EF4-FFF2-40B4-BE49-F238E27FC236}">
                <a16:creationId xmlns:a16="http://schemas.microsoft.com/office/drawing/2014/main" id="{2AACA31A-BDB3-5EE9-7D3F-3F30494CCB77}"/>
              </a:ext>
            </a:extLst>
          </p:cNvPr>
          <p:cNvSpPr txBox="1"/>
          <p:nvPr userDrawn="1"/>
        </p:nvSpPr>
        <p:spPr>
          <a:xfrm>
            <a:off x="863742" y="4606814"/>
            <a:ext cx="7416518" cy="28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800" spc="72">
                <a:solidFill>
                  <a:srgbClr val="FFFFFF"/>
                </a:solidFill>
                <a:latin typeface="Red Hat Display Regular Regular"/>
                <a:ea typeface="Red Hat Display Regular Regular"/>
                <a:cs typeface="Red Hat Display Regular Regular"/>
                <a:sym typeface="Red Hat Display Regular Regular"/>
              </a:defRPr>
            </a:lvl1pPr>
          </a:lstStyle>
          <a:p>
            <a:r>
              <a:rPr sz="1400" dirty="0"/>
              <a:t>7950 Legacy Drive  |  Suite 1000  |  Plano, TX 75024  |  </a:t>
            </a:r>
            <a:r>
              <a:rPr sz="1400" dirty="0" err="1"/>
              <a:t>CHC.com</a:t>
            </a:r>
            <a:endParaRPr sz="1400" dirty="0"/>
          </a:p>
        </p:txBody>
      </p:sp>
      <p:sp>
        <p:nvSpPr>
          <p:cNvPr id="11" name="THANK YOU">
            <a:extLst>
              <a:ext uri="{FF2B5EF4-FFF2-40B4-BE49-F238E27FC236}">
                <a16:creationId xmlns:a16="http://schemas.microsoft.com/office/drawing/2014/main" id="{17F7E976-C8F4-F147-1445-AF053C12FB43}"/>
              </a:ext>
            </a:extLst>
          </p:cNvPr>
          <p:cNvSpPr txBox="1"/>
          <p:nvPr userDrawn="1"/>
        </p:nvSpPr>
        <p:spPr>
          <a:xfrm>
            <a:off x="2642338" y="1273342"/>
            <a:ext cx="3859326" cy="71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800" b="1" spc="48">
                <a:solidFill>
                  <a:srgbClr val="FFFFFF"/>
                </a:solidFill>
                <a:latin typeface="RedHatDisplay-Regular_Black"/>
                <a:ea typeface="RedHatDisplay-Regular_Black"/>
                <a:cs typeface="RedHatDisplay-Regular_Black"/>
                <a:sym typeface="RedHatDisplay-Regular_Black"/>
              </a:defRPr>
            </a:lvl1pPr>
          </a:lstStyle>
          <a:p>
            <a:r>
              <a:rPr sz="4800" b="1" i="0" dirty="0"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THANK YOU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EF4E8F0F-AFDF-B6BA-B223-569C27FE705E}"/>
              </a:ext>
            </a:extLst>
          </p:cNvPr>
          <p:cNvSpPr/>
          <p:nvPr userDrawn="1"/>
        </p:nvSpPr>
        <p:spPr>
          <a:xfrm>
            <a:off x="3477834" y="1992829"/>
            <a:ext cx="2188335" cy="0"/>
          </a:xfrm>
          <a:prstGeom prst="line">
            <a:avLst/>
          </a:prstGeom>
          <a:ln w="8255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83"/>
          </a:p>
        </p:txBody>
      </p:sp>
      <p:sp>
        <p:nvSpPr>
          <p:cNvPr id="2" name="FOR MORE INFORMATION, PLEASE CONTACT">
            <a:extLst>
              <a:ext uri="{FF2B5EF4-FFF2-40B4-BE49-F238E27FC236}">
                <a16:creationId xmlns:a16="http://schemas.microsoft.com/office/drawing/2014/main" id="{CC4B4095-CB47-161D-93E7-2D5CC2D50AD6}"/>
              </a:ext>
            </a:extLst>
          </p:cNvPr>
          <p:cNvSpPr txBox="1"/>
          <p:nvPr userDrawn="1"/>
        </p:nvSpPr>
        <p:spPr>
          <a:xfrm>
            <a:off x="929497" y="2178243"/>
            <a:ext cx="7285008" cy="36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00" spc="420">
                <a:solidFill>
                  <a:srgbClr val="ACDAF9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</a:lstStyle>
          <a:p>
            <a:r>
              <a:rPr sz="2100" dirty="0"/>
              <a:t>FOR MORE INFORMATION, PLEASE CONTAC</a:t>
            </a:r>
            <a:r>
              <a:rPr lang="en-US" sz="2100" dirty="0"/>
              <a:t>T</a:t>
            </a:r>
            <a:endParaRPr sz="2100" dirty="0"/>
          </a:p>
        </p:txBody>
      </p:sp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52035857-A09C-FDFB-A4DD-33D1EF3D14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30" y="3817870"/>
            <a:ext cx="1352646" cy="6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269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C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F1A0C-150E-C8D0-06C2-CCF37D6D5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693" y="2188330"/>
            <a:ext cx="7084612" cy="270402"/>
          </a:xfrm>
        </p:spPr>
        <p:txBody>
          <a:bodyPr/>
          <a:lstStyle>
            <a:lvl1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B4872B-04BB-F6A8-CA58-9818173B6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8755" y="2915326"/>
            <a:ext cx="4466488" cy="194265"/>
          </a:xfrm>
        </p:spPr>
        <p:txBody>
          <a:bodyPr>
            <a:noAutofit/>
          </a:bodyPr>
          <a:lstStyle>
            <a:lvl1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cap="none" spc="88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edHatDisplay-Regular_Black"/>
                <a:ea typeface="RedHatDisplay-Regular_Black"/>
                <a:cs typeface="RedHatDisplay-Regular_Black"/>
                <a:sym typeface="RedHatDisplay-Regular_Black"/>
              </a:defRPr>
            </a:lvl1pPr>
            <a:lvl2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</a:lstStyle>
          <a:p>
            <a:pPr lvl="0"/>
            <a:r>
              <a:rPr lang="en-US" dirty="0"/>
              <a:t>PERSON 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144B9B7-D0FD-62D4-41ED-D00BA3DC4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8755" y="3143739"/>
            <a:ext cx="4466488" cy="194265"/>
          </a:xfrm>
        </p:spPr>
        <p:txBody>
          <a:bodyPr>
            <a:normAutofit/>
          </a:bodyPr>
          <a:lstStyle>
            <a:lvl1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cap="none" spc="72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ed Hat Display Regular Regular"/>
                <a:ea typeface="Red Hat Display Regular Regular"/>
                <a:cs typeface="Red Hat Display Regular Regular"/>
                <a:sym typeface="Red Hat Display Regular Regular"/>
              </a:defRPr>
            </a:lvl1pPr>
            <a:lvl2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</a:lstStyle>
          <a:p>
            <a:pPr lvl="0"/>
            <a:r>
              <a:rPr lang="en-US" dirty="0"/>
              <a:t>Person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487D88-C9A2-290F-9744-2C6DEF0F6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8755" y="3372150"/>
            <a:ext cx="4466488" cy="194265"/>
          </a:xfrm>
        </p:spPr>
        <p:txBody>
          <a:bodyPr>
            <a:normAutofit/>
          </a:bodyPr>
          <a:lstStyle>
            <a:lvl1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cap="none" spc="72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ed Hat Display Regular Regular"/>
                <a:ea typeface="Red Hat Display Regular Regular"/>
                <a:cs typeface="Red Hat Display Regular Regular"/>
                <a:sym typeface="Red Hat Display Regular Regular"/>
              </a:defRPr>
            </a:lvl1pPr>
            <a:lvl2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 smtClean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cap="none" spc="420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</a:lstStyle>
          <a:p>
            <a:r>
              <a:rPr lang="en-US" dirty="0" err="1"/>
              <a:t>name@CHC.com</a:t>
            </a:r>
            <a:r>
              <a:rPr lang="en-US" dirty="0"/>
              <a:t>  |  972.943.6470</a:t>
            </a:r>
          </a:p>
        </p:txBody>
      </p:sp>
      <p:sp>
        <p:nvSpPr>
          <p:cNvPr id="10" name="7950 Legacy Drive  |  Suite 1000  |  Plano, TX 75024  |  CHC.com">
            <a:extLst>
              <a:ext uri="{FF2B5EF4-FFF2-40B4-BE49-F238E27FC236}">
                <a16:creationId xmlns:a16="http://schemas.microsoft.com/office/drawing/2014/main" id="{2AACA31A-BDB3-5EE9-7D3F-3F30494CCB77}"/>
              </a:ext>
            </a:extLst>
          </p:cNvPr>
          <p:cNvSpPr txBox="1"/>
          <p:nvPr userDrawn="1"/>
        </p:nvSpPr>
        <p:spPr>
          <a:xfrm>
            <a:off x="1617954" y="4606814"/>
            <a:ext cx="5908091" cy="28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800" spc="72">
                <a:solidFill>
                  <a:srgbClr val="FFFFFF"/>
                </a:solidFill>
                <a:latin typeface="Red Hat Display Regular Regular"/>
                <a:ea typeface="Red Hat Display Regular Regular"/>
                <a:cs typeface="Red Hat Display Regular Regular"/>
                <a:sym typeface="Red Hat Display Regular Regular"/>
              </a:defRPr>
            </a:lvl1pPr>
          </a:lstStyle>
          <a:p>
            <a:r>
              <a:rPr sz="1400" dirty="0"/>
              <a:t>7950 Legacy Drive  |  Suite 1000  |  Plano, TX 75024  |  </a:t>
            </a:r>
            <a:r>
              <a:rPr sz="1400" dirty="0" err="1"/>
              <a:t>CHC.com</a:t>
            </a:r>
            <a:endParaRPr sz="1400" dirty="0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EF4E8F0F-AFDF-B6BA-B223-569C27FE705E}"/>
              </a:ext>
            </a:extLst>
          </p:cNvPr>
          <p:cNvSpPr/>
          <p:nvPr userDrawn="1"/>
        </p:nvSpPr>
        <p:spPr>
          <a:xfrm>
            <a:off x="3477832" y="2030981"/>
            <a:ext cx="2188335" cy="0"/>
          </a:xfrm>
          <a:prstGeom prst="line">
            <a:avLst/>
          </a:prstGeom>
          <a:ln w="8255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83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3BBB7825-F891-89C0-7BD8-B59E8E33497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91132" y="1421990"/>
            <a:ext cx="8161734" cy="53578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ctr" defTabSz="173393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48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D7201F97-1FA0-9FE5-0861-B73F83D29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30" y="3817870"/>
            <a:ext cx="1352646" cy="6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91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EC879BD-58FB-403A-5527-F3641CA87596}"/>
              </a:ext>
            </a:extLst>
          </p:cNvPr>
          <p:cNvSpPr/>
          <p:nvPr userDrawn="1"/>
        </p:nvSpPr>
        <p:spPr>
          <a:xfrm>
            <a:off x="-19195" y="4850109"/>
            <a:ext cx="9163195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2F70C1E4-6AE7-3DDE-ED82-89D85D559B75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11" name="Slide Subtitle">
            <a:extLst>
              <a:ext uri="{FF2B5EF4-FFF2-40B4-BE49-F238E27FC236}">
                <a16:creationId xmlns:a16="http://schemas.microsoft.com/office/drawing/2014/main" id="{97DC8D46-5AE9-D474-2536-72012D0D27D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0196" y="819807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05E5EE42-2908-B449-FE0A-293EE1386A2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CCCE3D2-3A06-D60E-62A8-12F1FDA092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1299790"/>
            <a:ext cx="8046324" cy="338966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FA4BCB3E-4F53-9050-448F-7C45E789F71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7F9A6-811C-4B45-B0AA-ED48933E413C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94288421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99" userDrawn="1">
          <p15:clr>
            <a:srgbClr val="FBAE40"/>
          </p15:clr>
        </p15:guide>
        <p15:guide id="3" pos="534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4A7DAB27-6EA7-5639-0060-B3A4C956C55A}"/>
              </a:ext>
            </a:extLst>
          </p:cNvPr>
          <p:cNvSpPr/>
          <p:nvPr userDrawn="1"/>
        </p:nvSpPr>
        <p:spPr>
          <a:xfrm>
            <a:off x="-19195" y="4850109"/>
            <a:ext cx="9163195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926130AB-4908-5746-B5D3-EB06C7A034E1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A49BC0AF-EE36-2D9D-8401-3C84D4BBE7A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9DF8681-5AEF-C327-E73E-26B46B2BB9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882595"/>
            <a:ext cx="8046324" cy="37419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15867512-EEF2-D766-0930-873BD995E60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07968-5C4C-4963-A004-6053348D2878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7174050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um Tex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7F71EC4-C1AF-84CE-E837-11520B5FC9CF}"/>
              </a:ext>
            </a:extLst>
          </p:cNvPr>
          <p:cNvSpPr/>
          <p:nvPr userDrawn="1"/>
        </p:nvSpPr>
        <p:spPr>
          <a:xfrm>
            <a:off x="-19195" y="5104861"/>
            <a:ext cx="9163195" cy="52035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5001E4D5-B834-DF8C-A922-10594664E085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>
              <a:solidFill>
                <a:schemeClr val="tx2"/>
              </a:solidFill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260411B-920C-DDD6-E27F-B49876A28D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Subtitle">
            <a:extLst>
              <a:ext uri="{FF2B5EF4-FFF2-40B4-BE49-F238E27FC236}">
                <a16:creationId xmlns:a16="http://schemas.microsoft.com/office/drawing/2014/main" id="{8A35207A-F553-BECD-9DCB-AA2D419517CC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0196" y="780053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2C0FA35-045B-849D-6C6A-5709C2E253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1260036"/>
            <a:ext cx="8046324" cy="34866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2D9FCD39-DC71-BAFA-F1F6-C24ACD33808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A62CD-0917-4066-9B40-CC5E3E72460E}"/>
              </a:ext>
            </a:extLst>
          </p:cNvPr>
          <p:cNvSpPr txBox="1"/>
          <p:nvPr userDrawn="1"/>
        </p:nvSpPr>
        <p:spPr>
          <a:xfrm>
            <a:off x="0" y="4899393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chemeClr val="tx1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2003504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7F71EC4-C1AF-84CE-E837-11520B5FC9CF}"/>
              </a:ext>
            </a:extLst>
          </p:cNvPr>
          <p:cNvSpPr/>
          <p:nvPr userDrawn="1"/>
        </p:nvSpPr>
        <p:spPr>
          <a:xfrm>
            <a:off x="-19195" y="5104861"/>
            <a:ext cx="9163195" cy="52034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5001E4D5-B834-DF8C-A922-10594664E085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>
              <a:solidFill>
                <a:schemeClr val="tx2"/>
              </a:solidFill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260411B-920C-DDD6-E27F-B49876A28D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19E95A5-80F2-0B34-4101-13D929CB35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826935"/>
            <a:ext cx="8046324" cy="370949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404CDD6A-A5CD-7FD0-A59E-50166293B18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0A62D-A121-4030-AA88-CAD12FC4CF93}"/>
              </a:ext>
            </a:extLst>
          </p:cNvPr>
          <p:cNvSpPr txBox="1"/>
          <p:nvPr userDrawn="1"/>
        </p:nvSpPr>
        <p:spPr>
          <a:xfrm>
            <a:off x="0" y="4899393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chemeClr val="tx1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01464183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7F71EC4-C1AF-84CE-E837-11520B5FC9CF}"/>
              </a:ext>
            </a:extLst>
          </p:cNvPr>
          <p:cNvSpPr/>
          <p:nvPr userDrawn="1"/>
        </p:nvSpPr>
        <p:spPr>
          <a:xfrm>
            <a:off x="-19195" y="5104861"/>
            <a:ext cx="9163195" cy="52034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5001E4D5-B834-DF8C-A922-10594664E085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260411B-920C-DDD6-E27F-B49876A28D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404CDD6A-A5CD-7FD0-A59E-50166293B18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C7D61-839B-41B1-9FBF-B4291E636505}"/>
              </a:ext>
            </a:extLst>
          </p:cNvPr>
          <p:cNvSpPr txBox="1"/>
          <p:nvPr userDrawn="1"/>
        </p:nvSpPr>
        <p:spPr>
          <a:xfrm>
            <a:off x="0" y="4899393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chemeClr val="tx1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82744704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um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7F71EC4-C1AF-84CE-E837-11520B5FC9CF}"/>
              </a:ext>
            </a:extLst>
          </p:cNvPr>
          <p:cNvSpPr/>
          <p:nvPr userDrawn="1"/>
        </p:nvSpPr>
        <p:spPr>
          <a:xfrm>
            <a:off x="-19195" y="5104861"/>
            <a:ext cx="9163195" cy="52034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5001E4D5-B834-DF8C-A922-10594664E085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260411B-920C-DDD6-E27F-B49876A28D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19E95A5-80F2-0B34-4101-13D929CB35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339255"/>
            <a:ext cx="8046324" cy="45108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3A8AF-0753-4C12-81F2-39DF54D4FE78}"/>
              </a:ext>
            </a:extLst>
          </p:cNvPr>
          <p:cNvSpPr txBox="1"/>
          <p:nvPr userDrawn="1"/>
        </p:nvSpPr>
        <p:spPr>
          <a:xfrm>
            <a:off x="0" y="4899393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chemeClr val="tx1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6832630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4035856-5C98-D3E2-B2B7-BA9BF73E0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1300"/>
            <a:ext cx="9144001" cy="954859"/>
          </a:xfrm>
          <a:prstGeom prst="rect">
            <a:avLst/>
          </a:prstGeom>
          <a:ln w="12700">
            <a:miter lim="400000"/>
          </a:ln>
          <a:effectLst>
            <a:outerShdw blurRad="63500" dist="59652" dir="5400000" rotWithShape="0">
              <a:srgbClr val="000000">
                <a:alpha val="25000"/>
              </a:srgbClr>
            </a:outerShdw>
          </a:effectLst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16B4527-EC31-DFE2-4934-665C1A2CD0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40958"/>
            <a:ext cx="9144000" cy="30678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Line">
            <a:extLst>
              <a:ext uri="{FF2B5EF4-FFF2-40B4-BE49-F238E27FC236}">
                <a16:creationId xmlns:a16="http://schemas.microsoft.com/office/drawing/2014/main" id="{70DFCE01-CEAF-73EF-92A3-D527C667DD89}"/>
              </a:ext>
            </a:extLst>
          </p:cNvPr>
          <p:cNvSpPr/>
          <p:nvPr userDrawn="1"/>
        </p:nvSpPr>
        <p:spPr>
          <a:xfrm>
            <a:off x="2005751" y="2342215"/>
            <a:ext cx="7138250" cy="0"/>
          </a:xfrm>
          <a:prstGeom prst="line">
            <a:avLst/>
          </a:prstGeom>
          <a:ln w="8255">
            <a:solidFill>
              <a:srgbClr val="02406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368E3B5-AF3B-9261-2231-D18E03A0E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5750" y="2509909"/>
            <a:ext cx="6679769" cy="188737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65686D"/>
                </a:solidFill>
                <a:effectLst/>
                <a:uFillTx/>
                <a:latin typeface="Red Hat Display Regular Regular"/>
                <a:ea typeface="Red Hat Display Regular Regular"/>
                <a:cs typeface="Red Hat Display Regular Regular"/>
                <a:sym typeface="Helvetica Neue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65686D"/>
                </a:solidFill>
                <a:effectLst/>
                <a:uFillTx/>
                <a:latin typeface="Red Hat Display Regular Regular"/>
                <a:ea typeface="Red Hat Display Regular Regular"/>
                <a:cs typeface="Red Hat Display Regular Regular"/>
                <a:sym typeface="Helvetica Neue"/>
              </a:defRPr>
            </a:lvl2pPr>
            <a:lvl3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65686D"/>
                </a:solidFill>
                <a:effectLst/>
                <a:uFillTx/>
                <a:latin typeface="Red Hat Display Regular Regular"/>
                <a:ea typeface="Red Hat Display Regular Regular"/>
                <a:cs typeface="Red Hat Display Regular Regular"/>
                <a:sym typeface="Helvetica Neue"/>
              </a:defRPr>
            </a:lvl3pPr>
            <a:lvl4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65686D"/>
                </a:solidFill>
                <a:effectLst/>
                <a:uFillTx/>
                <a:latin typeface="Red Hat Display Regular Regular"/>
                <a:ea typeface="Red Hat Display Regular Regular"/>
                <a:cs typeface="Red Hat Display Regular Regular"/>
                <a:sym typeface="Helvetica Neue"/>
              </a:defRPr>
            </a:lvl4pPr>
            <a:lvl5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srgbClr val="65686D"/>
                </a:solidFill>
                <a:effectLst/>
                <a:uFillTx/>
                <a:latin typeface="Red Hat Display Regular Regular"/>
                <a:ea typeface="Red Hat Display Regular Regular"/>
                <a:cs typeface="Red Hat Display Regular Regular"/>
                <a:sym typeface="Helvetica Neue"/>
              </a:defRPr>
            </a:lvl5pPr>
          </a:lstStyle>
          <a:p>
            <a:pPr marL="381000" lvl="0" indent="-381000" defTabSz="1828800" fontAlgn="auto" hangingPunct="0">
              <a:lnSpc>
                <a:spcPct val="100000"/>
              </a:lnSpc>
              <a:spcBef>
                <a:spcPts val="1500"/>
              </a:spcBef>
              <a:buSzTx/>
              <a:tabLst>
                <a:tab pos="5321300" algn="r"/>
              </a:tabLst>
            </a:pPr>
            <a:r>
              <a:rPr lang="en-US" dirty="0"/>
              <a:t>Click to edit Master text styles</a:t>
            </a:r>
          </a:p>
          <a:p>
            <a:pPr marL="285750" lvl="1" indent="-285750" fontAlgn="auto" hangingPunct="0">
              <a:buSzTx/>
            </a:pPr>
            <a:r>
              <a:rPr lang="en-US" dirty="0"/>
              <a:t>Second level</a:t>
            </a:r>
          </a:p>
          <a:p>
            <a:pPr marL="285750" lvl="2" indent="-285750" fontAlgn="auto" hangingPunct="0">
              <a:buSzTx/>
            </a:pPr>
            <a:r>
              <a:rPr lang="en-US" dirty="0"/>
              <a:t>Third level</a:t>
            </a:r>
          </a:p>
          <a:p>
            <a:pPr marL="285750" lvl="3" indent="-285750" fontAlgn="auto" hangingPunct="0">
              <a:buSzTx/>
            </a:pPr>
            <a:r>
              <a:rPr lang="en-US" dirty="0"/>
              <a:t>Fourth level</a:t>
            </a:r>
          </a:p>
          <a:p>
            <a:pPr marL="285750" lvl="4" indent="-285750" fontAlgn="auto" hangingPunct="0">
              <a:buSzTx/>
            </a:pPr>
            <a:r>
              <a:rPr lang="en-US" dirty="0"/>
              <a:t>Fifth level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87173A9C-383A-7EFE-72AF-86502ECC465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05750" y="1360502"/>
            <a:ext cx="6679769" cy="4066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-96" normalizeH="0" baseline="0">
                <a:ln>
                  <a:noFill/>
                </a:ln>
                <a:solidFill>
                  <a:srgbClr val="65686D"/>
                </a:solidFill>
                <a:effectLst/>
                <a:uFillTx/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rPr dirty="0"/>
              <a:t>Presentation </a:t>
            </a:r>
            <a:r>
              <a:rPr lang="en-US" dirty="0"/>
              <a:t>T</a:t>
            </a:r>
            <a:r>
              <a:rPr dirty="0"/>
              <a:t>itle</a:t>
            </a:r>
          </a:p>
        </p:txBody>
      </p:sp>
      <p:sp>
        <p:nvSpPr>
          <p:cNvPr id="12" name="Presentation Title">
            <a:extLst>
              <a:ext uri="{FF2B5EF4-FFF2-40B4-BE49-F238E27FC236}">
                <a16:creationId xmlns:a16="http://schemas.microsoft.com/office/drawing/2014/main" id="{CAB473F2-C973-EAE0-D8BA-D0CA143606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04866" y="1862819"/>
            <a:ext cx="6679769" cy="5632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 spc="-164"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1C08AB32-3882-3B1B-8F91-93E9E7184D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9" y="172885"/>
            <a:ext cx="1352646" cy="6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2657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7F71EC4-C1AF-84CE-E837-11520B5FC9CF}"/>
              </a:ext>
            </a:extLst>
          </p:cNvPr>
          <p:cNvSpPr/>
          <p:nvPr userDrawn="1"/>
        </p:nvSpPr>
        <p:spPr>
          <a:xfrm>
            <a:off x="-19195" y="5104861"/>
            <a:ext cx="9163195" cy="52034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5001E4D5-B834-DF8C-A922-10594664E085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>
              <a:solidFill>
                <a:schemeClr val="tx2"/>
              </a:solidFill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260411B-920C-DDD6-E27F-B49876A28D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EAA2B-B664-4535-8BD2-B53156DE0A96}"/>
              </a:ext>
            </a:extLst>
          </p:cNvPr>
          <p:cNvSpPr txBox="1"/>
          <p:nvPr userDrawn="1"/>
        </p:nvSpPr>
        <p:spPr>
          <a:xfrm>
            <a:off x="0" y="4899393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chemeClr val="tx1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7265305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A blue and white x&#10;&#10;AI-generated content may be incorrect.">
            <a:extLst>
              <a:ext uri="{FF2B5EF4-FFF2-40B4-BE49-F238E27FC236}">
                <a16:creationId xmlns:a16="http://schemas.microsoft.com/office/drawing/2014/main" id="{F0A6835F-8876-D041-9D79-9BC244D6F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" y="0"/>
            <a:ext cx="9252067" cy="52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7427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033C94AC-D97E-7E0B-5ED4-B987BD479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" y="0"/>
            <a:ext cx="9139536" cy="514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874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015F94B-3BDD-0431-7B1D-6765B1D3DBFD}"/>
              </a:ext>
            </a:extLst>
          </p:cNvPr>
          <p:cNvSpPr/>
          <p:nvPr userDrawn="1"/>
        </p:nvSpPr>
        <p:spPr>
          <a:xfrm>
            <a:off x="3627714" y="3986628"/>
            <a:ext cx="567771" cy="567771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accent5"/>
            </a:solidFill>
            <a:miter lim="400000"/>
          </a:ln>
          <a:effectLst>
            <a:outerShdw blurRad="38100" dist="38100" dir="3000000" algn="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291" tIns="39291" rIns="39291" bIns="39291" numCol="1" spcCol="38100" rtlCol="0" anchor="ctr">
            <a:spAutoFit/>
          </a:bodyPr>
          <a:lstStyle/>
          <a:p>
            <a:pPr marL="0" marR="0" indent="0" algn="ctr" defTabSz="4518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7F75A8-1077-DC1F-ED0F-EEB714E1FADF}"/>
              </a:ext>
            </a:extLst>
          </p:cNvPr>
          <p:cNvSpPr/>
          <p:nvPr userDrawn="1"/>
        </p:nvSpPr>
        <p:spPr>
          <a:xfrm>
            <a:off x="2676314" y="3986628"/>
            <a:ext cx="567771" cy="567771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accent5"/>
            </a:solidFill>
            <a:miter lim="400000"/>
          </a:ln>
          <a:effectLst>
            <a:outerShdw blurRad="38100" dist="38100" dir="3000000" algn="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291" tIns="39291" rIns="39291" bIns="39291" numCol="1" spcCol="38100" rtlCol="0" anchor="ctr">
            <a:spAutoFit/>
          </a:bodyPr>
          <a:lstStyle/>
          <a:p>
            <a:pPr marL="0" marR="0" indent="0" algn="ctr" defTabSz="4518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95CBC7-0E7E-9D84-34A4-86C4584BC4BB}"/>
              </a:ext>
            </a:extLst>
          </p:cNvPr>
          <p:cNvSpPr/>
          <p:nvPr userDrawn="1"/>
        </p:nvSpPr>
        <p:spPr>
          <a:xfrm>
            <a:off x="1692159" y="3986628"/>
            <a:ext cx="567771" cy="567771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accent5"/>
            </a:solidFill>
            <a:miter lim="400000"/>
          </a:ln>
          <a:effectLst>
            <a:outerShdw blurRad="38100" dist="38100" dir="3000000" algn="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291" tIns="39291" rIns="39291" bIns="39291" numCol="1" spcCol="38100" rtlCol="0" anchor="ctr">
            <a:spAutoFit/>
          </a:bodyPr>
          <a:lstStyle/>
          <a:p>
            <a:pPr marL="0" marR="0" indent="0" algn="ctr" defTabSz="4518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EAD50A-4B22-11AB-BB49-B75371ADD1E3}"/>
              </a:ext>
            </a:extLst>
          </p:cNvPr>
          <p:cNvSpPr/>
          <p:nvPr userDrawn="1"/>
        </p:nvSpPr>
        <p:spPr>
          <a:xfrm>
            <a:off x="712131" y="3986628"/>
            <a:ext cx="567771" cy="567771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accent5"/>
            </a:solidFill>
            <a:miter lim="400000"/>
          </a:ln>
          <a:effectLst>
            <a:outerShdw blurRad="38100" dist="38100" dir="3000000" algn="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291" tIns="39291" rIns="39291" bIns="39291" numCol="1" spcCol="38100" rtlCol="0" anchor="ctr">
            <a:spAutoFit/>
          </a:bodyPr>
          <a:lstStyle/>
          <a:p>
            <a:pPr marL="0" marR="0" indent="0" algn="ctr" defTabSz="4518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FB126-6457-99E3-E972-0250A5BB2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227" y="913642"/>
            <a:ext cx="2766637" cy="2030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289EC2-4B5A-2DA5-B604-0356462B0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070" y="4096278"/>
            <a:ext cx="338223" cy="348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A53017-E9CC-03E7-48EB-1A279F2358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6399" y="4087709"/>
            <a:ext cx="199609" cy="365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7B8E83-33CE-900C-DEAB-12F768075D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27361" y="4119128"/>
            <a:ext cx="293865" cy="302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6035F7-EF06-5D28-AE35-F1C8CC5491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78553" y="4141979"/>
            <a:ext cx="288321" cy="25706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30158B1-0D73-E251-D75C-8362547CC7F2}"/>
              </a:ext>
            </a:extLst>
          </p:cNvPr>
          <p:cNvGrpSpPr/>
          <p:nvPr userDrawn="1"/>
        </p:nvGrpSpPr>
        <p:grpSpPr>
          <a:xfrm>
            <a:off x="0" y="4871016"/>
            <a:ext cx="9143999" cy="273371"/>
            <a:chOff x="-5588702" y="7017639"/>
            <a:chExt cx="15537588" cy="464515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176904C0-A102-ACBD-EA65-5FD7C21111CF}"/>
                </a:ext>
              </a:extLst>
            </p:cNvPr>
            <p:cNvSpPr/>
            <p:nvPr userDrawn="1"/>
          </p:nvSpPr>
          <p:spPr>
            <a:xfrm>
              <a:off x="-5588702" y="7017639"/>
              <a:ext cx="15537588" cy="463588"/>
            </a:xfrm>
            <a:prstGeom prst="rect">
              <a:avLst/>
            </a:prstGeom>
            <a:solidFill>
              <a:srgbClr val="024066"/>
            </a:solidFill>
            <a:ln w="12700">
              <a:miter lim="400000"/>
            </a:ln>
          </p:spPr>
          <p:txBody>
            <a:bodyPr lIns="39291" tIns="39291" rIns="39291" bIns="39291" anchor="ctr"/>
            <a:lstStyle/>
            <a:p>
              <a:pPr algn="ctr" defTabSz="45182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701"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A5125DBE-11F2-33EB-73FF-BC83F6C24C66}"/>
                </a:ext>
              </a:extLst>
            </p:cNvPr>
            <p:cNvSpPr/>
            <p:nvPr userDrawn="1"/>
          </p:nvSpPr>
          <p:spPr>
            <a:xfrm>
              <a:off x="9323508" y="7018566"/>
              <a:ext cx="625378" cy="463588"/>
            </a:xfrm>
            <a:prstGeom prst="rect">
              <a:avLst/>
            </a:prstGeom>
            <a:solidFill>
              <a:srgbClr val="558FBF"/>
            </a:solidFill>
            <a:ln w="12700">
              <a:miter lim="400000"/>
            </a:ln>
          </p:spPr>
          <p:txBody>
            <a:bodyPr lIns="39291" tIns="39291" rIns="39291" bIns="39291" anchor="ctr"/>
            <a:lstStyle/>
            <a:p>
              <a:pPr algn="ctr" defTabSz="45182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701"/>
            </a:p>
          </p:txBody>
        </p:sp>
      </p:grpSp>
      <p:sp>
        <p:nvSpPr>
          <p:cNvPr id="15" name="FOR MORE INFORMATION, PLEASE CONTACT">
            <a:extLst>
              <a:ext uri="{FF2B5EF4-FFF2-40B4-BE49-F238E27FC236}">
                <a16:creationId xmlns:a16="http://schemas.microsoft.com/office/drawing/2014/main" id="{389FA19B-078E-BAAC-B3C4-04F8E44731C4}"/>
              </a:ext>
            </a:extLst>
          </p:cNvPr>
          <p:cNvSpPr txBox="1"/>
          <p:nvPr userDrawn="1"/>
        </p:nvSpPr>
        <p:spPr>
          <a:xfrm>
            <a:off x="1689702" y="435981"/>
            <a:ext cx="957155" cy="27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291" tIns="39291" rIns="39291" bIns="39291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00" spc="420">
                <a:solidFill>
                  <a:srgbClr val="ACDAF9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</a:lstStyle>
          <a:p>
            <a:pPr algn="ctr"/>
            <a:r>
              <a:rPr lang="en-US" sz="1624" dirty="0">
                <a:solidFill>
                  <a:schemeClr val="accent1"/>
                </a:solidFill>
              </a:rPr>
              <a:t>COLORS</a:t>
            </a:r>
            <a:endParaRPr sz="1624" dirty="0">
              <a:solidFill>
                <a:schemeClr val="accent1"/>
              </a:solidFill>
            </a:endParaRPr>
          </a:p>
        </p:txBody>
      </p:sp>
      <p:sp>
        <p:nvSpPr>
          <p:cNvPr id="16" name="FOR MORE INFORMATION, PLEASE CONTACT">
            <a:extLst>
              <a:ext uri="{FF2B5EF4-FFF2-40B4-BE49-F238E27FC236}">
                <a16:creationId xmlns:a16="http://schemas.microsoft.com/office/drawing/2014/main" id="{C9D57F3E-8C6B-E023-2190-852635375789}"/>
              </a:ext>
            </a:extLst>
          </p:cNvPr>
          <p:cNvSpPr txBox="1"/>
          <p:nvPr userDrawn="1"/>
        </p:nvSpPr>
        <p:spPr>
          <a:xfrm>
            <a:off x="1692159" y="3555161"/>
            <a:ext cx="1446711" cy="27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291" tIns="39291" rIns="39291" bIns="39291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00" spc="420">
                <a:solidFill>
                  <a:srgbClr val="ACDAF9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</a:lstStyle>
          <a:p>
            <a:pPr algn="ctr"/>
            <a:r>
              <a:rPr lang="en-US" sz="1624" dirty="0">
                <a:solidFill>
                  <a:schemeClr val="accent1"/>
                </a:solidFill>
              </a:rPr>
              <a:t>ICON STYLE</a:t>
            </a:r>
            <a:endParaRPr sz="1624" dirty="0">
              <a:solidFill>
                <a:schemeClr val="accent1"/>
              </a:solidFill>
            </a:endParaRPr>
          </a:p>
        </p:txBody>
      </p:sp>
      <p:sp>
        <p:nvSpPr>
          <p:cNvPr id="18" name="FOR MORE INFORMATION, PLEASE CONTACT">
            <a:extLst>
              <a:ext uri="{FF2B5EF4-FFF2-40B4-BE49-F238E27FC236}">
                <a16:creationId xmlns:a16="http://schemas.microsoft.com/office/drawing/2014/main" id="{B8F41EE3-EF46-1864-FB1E-D043831EE784}"/>
              </a:ext>
            </a:extLst>
          </p:cNvPr>
          <p:cNvSpPr txBox="1"/>
          <p:nvPr userDrawn="1"/>
        </p:nvSpPr>
        <p:spPr>
          <a:xfrm>
            <a:off x="6051107" y="3623965"/>
            <a:ext cx="1867981" cy="27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291" tIns="39291" rIns="39291" bIns="39291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00" spc="420">
                <a:solidFill>
                  <a:srgbClr val="ACDAF9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</a:lstStyle>
          <a:p>
            <a:pPr algn="l"/>
            <a:r>
              <a:rPr lang="en-US" sz="1624" dirty="0">
                <a:solidFill>
                  <a:schemeClr val="accent1"/>
                </a:solidFill>
              </a:rPr>
              <a:t>STAT CALL OUT</a:t>
            </a:r>
            <a:endParaRPr sz="1624" dirty="0">
              <a:solidFill>
                <a:schemeClr val="accent1"/>
              </a:solidFill>
            </a:endParaRPr>
          </a:p>
        </p:txBody>
      </p:sp>
      <p:sp>
        <p:nvSpPr>
          <p:cNvPr id="19" name="FOR MORE INFORMATION, PLEASE CONTACT">
            <a:extLst>
              <a:ext uri="{FF2B5EF4-FFF2-40B4-BE49-F238E27FC236}">
                <a16:creationId xmlns:a16="http://schemas.microsoft.com/office/drawing/2014/main" id="{7218B3CA-9AF6-8A79-E222-2E6C9D93FCCE}"/>
              </a:ext>
            </a:extLst>
          </p:cNvPr>
          <p:cNvSpPr txBox="1"/>
          <p:nvPr userDrawn="1"/>
        </p:nvSpPr>
        <p:spPr>
          <a:xfrm>
            <a:off x="6254283" y="435981"/>
            <a:ext cx="1612783" cy="27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291" tIns="39291" rIns="39291" bIns="39291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00" spc="420">
                <a:solidFill>
                  <a:srgbClr val="ACDAF9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</a:lstStyle>
          <a:p>
            <a:pPr algn="ctr"/>
            <a:r>
              <a:rPr lang="en-US" sz="1624" dirty="0">
                <a:solidFill>
                  <a:schemeClr val="accent1"/>
                </a:solidFill>
              </a:rPr>
              <a:t>TEXT STYLES</a:t>
            </a:r>
            <a:endParaRPr sz="1624" dirty="0">
              <a:solidFill>
                <a:schemeClr val="accent1"/>
              </a:solidFill>
            </a:endParaRP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FACFABDE-7CCC-7681-8F9E-20388D7EBF7F}"/>
              </a:ext>
            </a:extLst>
          </p:cNvPr>
          <p:cNvSpPr/>
          <p:nvPr userDrawn="1"/>
        </p:nvSpPr>
        <p:spPr>
          <a:xfrm>
            <a:off x="1" y="3311825"/>
            <a:ext cx="9144000" cy="0"/>
          </a:xfrm>
          <a:prstGeom prst="line">
            <a:avLst/>
          </a:prstGeom>
          <a:ln w="8255">
            <a:solidFill>
              <a:srgbClr val="024066"/>
            </a:solidFill>
            <a:miter lim="400000"/>
          </a:ln>
        </p:spPr>
        <p:txBody>
          <a:bodyPr lIns="39291" tIns="39291" rIns="39291" bIns="39291" anchor="ctr"/>
          <a:lstStyle/>
          <a:p>
            <a:endParaRPr sz="1817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09AE9D-D761-B04F-EBCF-3238FBE05D02}"/>
              </a:ext>
            </a:extLst>
          </p:cNvPr>
          <p:cNvGrpSpPr/>
          <p:nvPr userDrawn="1"/>
        </p:nvGrpSpPr>
        <p:grpSpPr>
          <a:xfrm>
            <a:off x="4913773" y="800312"/>
            <a:ext cx="3602509" cy="2380139"/>
            <a:chOff x="6353162" y="1004313"/>
            <a:chExt cx="4657789" cy="2986841"/>
          </a:xfrm>
        </p:grpSpPr>
        <p:sp>
          <p:nvSpPr>
            <p:cNvPr id="23" name="FOR MORE INFORMATION, PLEASE CONTACT">
              <a:extLst>
                <a:ext uri="{FF2B5EF4-FFF2-40B4-BE49-F238E27FC236}">
                  <a16:creationId xmlns:a16="http://schemas.microsoft.com/office/drawing/2014/main" id="{715B05EB-C390-BDE1-543C-24B8C7DE8B6D}"/>
                </a:ext>
              </a:extLst>
            </p:cNvPr>
            <p:cNvSpPr txBox="1"/>
            <p:nvPr userDrawn="1"/>
          </p:nvSpPr>
          <p:spPr>
            <a:xfrm>
              <a:off x="6353162" y="1004313"/>
              <a:ext cx="1276371" cy="2986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100" spc="420">
                  <a:solidFill>
                    <a:srgbClr val="ACDAF9"/>
                  </a:solidFill>
                  <a:latin typeface="Barlow Condensed Medium"/>
                  <a:ea typeface="Barlow Condensed Medium"/>
                  <a:cs typeface="Barlow Condensed Medium"/>
                  <a:sym typeface="Barlow Condensed Medium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kumimoji="0" lang="en-US" sz="2000" b="1" i="0" u="none" strike="noStrike" cap="none" spc="37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RedHatDisplay-Regular_Black"/>
                  <a:sym typeface="RedHatDisplay-Regular_Black"/>
                </a:rPr>
                <a:t>TITLE</a:t>
              </a:r>
            </a:p>
            <a:p>
              <a:pPr marL="0" marR="0" indent="0" algn="r" defTabSz="454003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spc="25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Barlow Condensed SemiBold"/>
                <a:sym typeface="Barlow Condensed SemiBold"/>
              </a:endParaRPr>
            </a:p>
            <a:p>
              <a:pPr marL="0" marR="0" indent="0" algn="r" defTabSz="454003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25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Barlow Condensed SemiBold"/>
                  <a:sym typeface="Barlow Condensed SemiBold"/>
                </a:rPr>
                <a:t>SUBTITLE</a:t>
              </a:r>
            </a:p>
            <a:p>
              <a:pPr algn="r">
                <a:lnSpc>
                  <a:spcPct val="100000"/>
                </a:lnSpc>
              </a:pPr>
              <a:br>
                <a:rPr kumimoji="0" lang="en-US" sz="1000" b="1" i="0" u="none" strike="noStrike" cap="none" spc="46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RedHatDisplay-Regular_Bold"/>
                  <a:sym typeface="RedHatDisplay-Regular_Bold"/>
                </a:rPr>
              </a:br>
              <a:endParaRPr kumimoji="0" lang="en-US" sz="1000" b="1" i="0" u="none" strike="noStrike" cap="none" spc="46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edHatDisplay-Regular_Bold"/>
                <a:sym typeface="RedHatDisplay-Regular_Bold"/>
              </a:endParaRPr>
            </a:p>
            <a:p>
              <a:pPr algn="r">
                <a:lnSpc>
                  <a:spcPct val="100000"/>
                </a:lnSpc>
              </a:pPr>
              <a:r>
                <a:rPr kumimoji="0" lang="en-US" sz="1000" b="1" i="0" u="none" strike="noStrike" cap="none" spc="46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RedHatDisplay-Regular_Bold"/>
                  <a:sym typeface="RedHatDisplay-Regular_Bold"/>
                </a:rPr>
                <a:t>DESCRIPTOR</a:t>
              </a:r>
              <a:br>
                <a:rPr kumimoji="0" lang="en-US" sz="1000" b="1" i="0" u="none" strike="noStrike" cap="none" spc="46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RedHatDisplay-Regular_Bold"/>
                  <a:sym typeface="RedHatDisplay-Regular_Bold"/>
                </a:rPr>
              </a:br>
              <a:endParaRPr kumimoji="0" lang="en-US" sz="1600" b="1" i="0" u="none" strike="noStrike" cap="none" spc="46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rlow Condensed Medium" pitchFamily="2" charset="77"/>
                <a:sym typeface="RedHatDisplay-Regular_Bold"/>
              </a:endParaRPr>
            </a:p>
            <a:p>
              <a:pPr algn="r">
                <a:lnSpc>
                  <a:spcPct val="100000"/>
                </a:lnSpc>
              </a:pPr>
              <a:r>
                <a:rPr kumimoji="0" lang="en-US" sz="1600" b="1" i="0" u="none" strike="noStrike" cap="none" spc="46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Barlow Condensed Medium" pitchFamily="2" charset="77"/>
                  <a:sym typeface="RedHatDisplay-Regular_Bold"/>
                </a:rPr>
                <a:t>STATISTIC</a:t>
              </a:r>
            </a:p>
            <a:p>
              <a:pPr algn="r">
                <a:lnSpc>
                  <a:spcPct val="100000"/>
                </a:lnSpc>
              </a:pPr>
              <a:endPara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igtree" pitchFamily="2" charset="0"/>
                <a:ea typeface="+mn-ea"/>
                <a:cs typeface="+mn-cs"/>
                <a:sym typeface="Helvetica Neue"/>
              </a:endParaRPr>
            </a:p>
            <a:p>
              <a:pPr algn="r">
                <a:lnSpc>
                  <a:spcPct val="100000"/>
                </a:lnSpc>
              </a:pPr>
              <a:endPara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igtree" pitchFamily="2" charset="0"/>
                <a:ea typeface="+mn-ea"/>
                <a:cs typeface="+mn-cs"/>
                <a:sym typeface="Helvetica Neue"/>
              </a:endParaRPr>
            </a:p>
            <a:p>
              <a:pPr algn="r">
                <a:lnSpc>
                  <a:spcPct val="100000"/>
                </a:lnSpc>
              </a:pPr>
              <a:r>
                <a:rPr kumimoji="0" lang="en-US" sz="9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Figtree" pitchFamily="2" charset="0"/>
                  <a:ea typeface="+mn-ea"/>
                  <a:cs typeface="+mn-cs"/>
                  <a:sym typeface="Helvetica Neue"/>
                </a:rPr>
                <a:t>Body Copy</a:t>
              </a:r>
            </a:p>
            <a:p>
              <a:pPr algn="r">
                <a:lnSpc>
                  <a:spcPct val="100000"/>
                </a:lnSpc>
              </a:pPr>
              <a:endParaRPr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FOR MORE INFORMATION, PLEASE CONTACT">
              <a:extLst>
                <a:ext uri="{FF2B5EF4-FFF2-40B4-BE49-F238E27FC236}">
                  <a16:creationId xmlns:a16="http://schemas.microsoft.com/office/drawing/2014/main" id="{4243374F-4BD2-B480-BCF4-9199B3CC1E6C}"/>
                </a:ext>
              </a:extLst>
            </p:cNvPr>
            <p:cNvSpPr txBox="1"/>
            <p:nvPr userDrawn="1"/>
          </p:nvSpPr>
          <p:spPr>
            <a:xfrm>
              <a:off x="8065498" y="1059073"/>
              <a:ext cx="2523809" cy="360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100" spc="420">
                  <a:solidFill>
                    <a:srgbClr val="ACDAF9"/>
                  </a:solidFill>
                  <a:latin typeface="Barlow Condensed Medium"/>
                  <a:ea typeface="Barlow Condensed Medium"/>
                  <a:cs typeface="Barlow Condensed Medium"/>
                  <a:sym typeface="Barlow Condensed Medium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kumimoji="0" lang="en-US" sz="900" b="0" i="0" u="none" strike="noStrike" cap="none" spc="37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Figtree" pitchFamily="2" charset="0"/>
                  <a:sym typeface="RedHatDisplay-Regular_Black"/>
                </a:rPr>
                <a:t>Red Hat Display Regular All Caps</a:t>
              </a:r>
              <a:endParaRPr sz="900" b="0" dirty="0">
                <a:solidFill>
                  <a:schemeClr val="tx2"/>
                </a:solidFill>
                <a:latin typeface="Figtree" pitchFamily="2" charset="0"/>
              </a:endParaRPr>
            </a:p>
          </p:txBody>
        </p:sp>
        <p:sp>
          <p:nvSpPr>
            <p:cNvPr id="25" name="FOR MORE INFORMATION, PLEASE CONTACT">
              <a:extLst>
                <a:ext uri="{FF2B5EF4-FFF2-40B4-BE49-F238E27FC236}">
                  <a16:creationId xmlns:a16="http://schemas.microsoft.com/office/drawing/2014/main" id="{1A81A87F-67A5-B401-B44E-904003EF4BF8}"/>
                </a:ext>
              </a:extLst>
            </p:cNvPr>
            <p:cNvSpPr txBox="1"/>
            <p:nvPr userDrawn="1"/>
          </p:nvSpPr>
          <p:spPr>
            <a:xfrm>
              <a:off x="8065498" y="1671705"/>
              <a:ext cx="2080860" cy="360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100" spc="420">
                  <a:solidFill>
                    <a:srgbClr val="ACDAF9"/>
                  </a:solidFill>
                  <a:latin typeface="Barlow Condensed Medium"/>
                  <a:ea typeface="Barlow Condensed Medium"/>
                  <a:cs typeface="Barlow Condensed Medium"/>
                  <a:sym typeface="Barlow Condensed Medium"/>
                </a:defRPr>
              </a:lvl1pPr>
            </a:lstStyle>
            <a:p>
              <a:pPr marL="0" marR="0" indent="0" algn="l" defTabSz="454003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spc="25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Figtree" pitchFamily="2" charset="0"/>
                  <a:sym typeface="Barlow Condensed SemiBold"/>
                </a:rPr>
                <a:t>Barlow Condensed All Caps</a:t>
              </a:r>
            </a:p>
          </p:txBody>
        </p:sp>
        <p:sp>
          <p:nvSpPr>
            <p:cNvPr id="26" name="FOR MORE INFORMATION, PLEASE CONTACT">
              <a:extLst>
                <a:ext uri="{FF2B5EF4-FFF2-40B4-BE49-F238E27FC236}">
                  <a16:creationId xmlns:a16="http://schemas.microsoft.com/office/drawing/2014/main" id="{93093C6C-2C29-74EC-EB22-EBFF4C013207}"/>
                </a:ext>
              </a:extLst>
            </p:cNvPr>
            <p:cNvSpPr txBox="1"/>
            <p:nvPr userDrawn="1"/>
          </p:nvSpPr>
          <p:spPr>
            <a:xfrm>
              <a:off x="8065498" y="2266365"/>
              <a:ext cx="2945453" cy="360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100" spc="420">
                  <a:solidFill>
                    <a:srgbClr val="ACDAF9"/>
                  </a:solidFill>
                  <a:latin typeface="Barlow Condensed Medium"/>
                  <a:ea typeface="Barlow Condensed Medium"/>
                  <a:cs typeface="Barlow Condensed Medium"/>
                  <a:sym typeface="Barlow Condensed Medium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kumimoji="0" lang="en-US" sz="900" b="0" i="0" u="none" strike="noStrike" cap="none" spc="46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Figtree" pitchFamily="2" charset="0"/>
                  <a:sym typeface="RedHatDisplay-Regular_Bold"/>
                </a:rPr>
                <a:t>Red Hat Display Regular Bold All Caps</a:t>
              </a:r>
            </a:p>
          </p:txBody>
        </p:sp>
        <p:sp>
          <p:nvSpPr>
            <p:cNvPr id="27" name="FOR MORE INFORMATION, PLEASE CONTACT">
              <a:extLst>
                <a:ext uri="{FF2B5EF4-FFF2-40B4-BE49-F238E27FC236}">
                  <a16:creationId xmlns:a16="http://schemas.microsoft.com/office/drawing/2014/main" id="{78220FA1-917B-FC36-64C7-DE85AC3A080A}"/>
                </a:ext>
              </a:extLst>
            </p:cNvPr>
            <p:cNvSpPr txBox="1"/>
            <p:nvPr userDrawn="1"/>
          </p:nvSpPr>
          <p:spPr>
            <a:xfrm>
              <a:off x="8065498" y="2837550"/>
              <a:ext cx="2541799" cy="360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100" spc="420">
                  <a:solidFill>
                    <a:srgbClr val="ACDAF9"/>
                  </a:solidFill>
                  <a:latin typeface="Barlow Condensed Medium"/>
                  <a:ea typeface="Barlow Condensed Medium"/>
                  <a:cs typeface="Barlow Condensed Medium"/>
                  <a:sym typeface="Barlow Condensed Medium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kumimoji="0" lang="en-US" sz="900" b="0" i="0" u="none" strike="noStrike" cap="none" spc="46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Figtree" pitchFamily="2" charset="0"/>
                  <a:sym typeface="RedHatDisplay-Regular_Bold"/>
                </a:rPr>
                <a:t>Barlow Condensed Bold All Caps</a:t>
              </a:r>
            </a:p>
          </p:txBody>
        </p:sp>
        <p:sp>
          <p:nvSpPr>
            <p:cNvPr id="28" name="FOR MORE INFORMATION, PLEASE CONTACT">
              <a:extLst>
                <a:ext uri="{FF2B5EF4-FFF2-40B4-BE49-F238E27FC236}">
                  <a16:creationId xmlns:a16="http://schemas.microsoft.com/office/drawing/2014/main" id="{D4F3F92F-5823-AE73-775C-FFDBA0DCE82B}"/>
                </a:ext>
              </a:extLst>
            </p:cNvPr>
            <p:cNvSpPr txBox="1"/>
            <p:nvPr userDrawn="1"/>
          </p:nvSpPr>
          <p:spPr>
            <a:xfrm>
              <a:off x="8065498" y="3416287"/>
              <a:ext cx="1649765" cy="360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100" spc="420">
                  <a:solidFill>
                    <a:srgbClr val="ACDAF9"/>
                  </a:solidFill>
                  <a:latin typeface="Barlow Condensed Medium"/>
                  <a:ea typeface="Barlow Condensed Medium"/>
                  <a:cs typeface="Barlow Condensed Medium"/>
                  <a:sym typeface="Barlow Condensed Medium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kumimoji="0" lang="en-US" sz="9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Figtree" pitchFamily="2" charset="0"/>
                  <a:ea typeface="+mn-ea"/>
                  <a:cs typeface="+mn-cs"/>
                  <a:sym typeface="Helvetica Neue"/>
                </a:rPr>
                <a:t>Figtree Sentence Case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9ADD45-8886-BB63-2371-459344E085F6}"/>
                </a:ext>
              </a:extLst>
            </p:cNvPr>
            <p:cNvGrpSpPr/>
            <p:nvPr userDrawn="1"/>
          </p:nvGrpSpPr>
          <p:grpSpPr>
            <a:xfrm>
              <a:off x="7720931" y="1240934"/>
              <a:ext cx="257924" cy="2355594"/>
              <a:chOff x="7720931" y="1240934"/>
              <a:chExt cx="257924" cy="2355594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7A4AE0-F2A1-9ADF-5E52-7C8AB56012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849893" y="1240934"/>
                <a:ext cx="0" cy="2355594"/>
              </a:xfrm>
              <a:prstGeom prst="line">
                <a:avLst/>
              </a:prstGeom>
              <a:noFill/>
              <a:ln w="9525" cap="flat">
                <a:solidFill>
                  <a:schemeClr val="bg2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D5B557C-F874-9A2B-E78B-281186B36C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720931" y="1240934"/>
                <a:ext cx="257924" cy="0"/>
              </a:xfrm>
              <a:prstGeom prst="line">
                <a:avLst/>
              </a:prstGeom>
              <a:noFill/>
              <a:ln w="9525" cap="flat">
                <a:solidFill>
                  <a:schemeClr val="bg2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789D1B4-E845-0C57-7AED-9F034D4791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720931" y="1851946"/>
                <a:ext cx="257924" cy="0"/>
              </a:xfrm>
              <a:prstGeom prst="line">
                <a:avLst/>
              </a:prstGeom>
              <a:noFill/>
              <a:ln w="9525" cap="flat">
                <a:solidFill>
                  <a:schemeClr val="bg2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38C549C-2959-2B8B-B745-39BBF32A90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720931" y="2446606"/>
                <a:ext cx="257924" cy="0"/>
              </a:xfrm>
              <a:prstGeom prst="line">
                <a:avLst/>
              </a:prstGeom>
              <a:noFill/>
              <a:ln w="9525" cap="flat">
                <a:solidFill>
                  <a:schemeClr val="bg2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08721ED-57A3-7003-04C5-25E3187D42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720931" y="3017791"/>
                <a:ext cx="257924" cy="0"/>
              </a:xfrm>
              <a:prstGeom prst="line">
                <a:avLst/>
              </a:prstGeom>
              <a:noFill/>
              <a:ln w="9525" cap="flat">
                <a:solidFill>
                  <a:schemeClr val="bg2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BBDADBD-A4B9-7D14-2A18-0E7682AF3F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720931" y="3596528"/>
                <a:ext cx="257924" cy="0"/>
              </a:xfrm>
              <a:prstGeom prst="line">
                <a:avLst/>
              </a:prstGeom>
              <a:noFill/>
              <a:ln w="9525" cap="flat">
                <a:solidFill>
                  <a:schemeClr val="bg2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1EE64C-1AD2-E835-BD2A-CF90605DCB4D}"/>
              </a:ext>
            </a:extLst>
          </p:cNvPr>
          <p:cNvCxnSpPr/>
          <p:nvPr userDrawn="1"/>
        </p:nvCxnSpPr>
        <p:spPr>
          <a:xfrm>
            <a:off x="3911600" y="843949"/>
            <a:ext cx="0" cy="2467876"/>
          </a:xfrm>
          <a:prstGeom prst="line">
            <a:avLst/>
          </a:prstGeom>
          <a:ln w="8255">
            <a:solidFill>
              <a:srgbClr val="024066"/>
            </a:solidFill>
            <a:miter lim="400000"/>
          </a:ln>
        </p:spPr>
      </p:cxn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2EE6B431-E444-D7E4-CCE6-7CCB402178A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4888" y="4089303"/>
            <a:ext cx="1455143" cy="5343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txBody>
          <a:bodyPr lIns="548640" tIns="182880" rIns="182880" bIns="182880" anchor="ctr">
            <a:noAutofit/>
          </a:bodyPr>
          <a:lstStyle>
            <a:lvl1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cap="none" spc="59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arlow Condensed Medium" pitchFamily="2" charset="77"/>
                <a:ea typeface="Barlow Condensed Medium" pitchFamily="2" charset="77"/>
                <a:cs typeface="Barlow Condensed Medium" pitchFamily="2" charset="77"/>
                <a:sym typeface="RedHatDisplay-Regular_Bold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43F701-0EA8-FB1D-5F1A-B6AAAF2DCA55}"/>
              </a:ext>
            </a:extLst>
          </p:cNvPr>
          <p:cNvSpPr/>
          <p:nvPr userDrawn="1"/>
        </p:nvSpPr>
        <p:spPr>
          <a:xfrm>
            <a:off x="5977512" y="3944375"/>
            <a:ext cx="755703" cy="755703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accent5"/>
            </a:solidFill>
            <a:miter lim="400000"/>
          </a:ln>
          <a:effectLst>
            <a:outerShdw blurRad="38100" dist="38100" dir="3000000" algn="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291" tIns="39291" rIns="39291" bIns="39291" numCol="1" spcCol="38100" rtlCol="0" anchor="ctr">
            <a:spAutoFit/>
          </a:bodyPr>
          <a:lstStyle/>
          <a:p>
            <a:pPr marL="0" marR="0" indent="0" algn="ctr" defTabSz="4518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409970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ximum Text 2">
  <p:cSld name="1_Maximum Text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/>
          <p:nvPr/>
        </p:nvSpPr>
        <p:spPr>
          <a:xfrm>
            <a:off x="-19195" y="5104861"/>
            <a:ext cx="9163195" cy="52034"/>
          </a:xfrm>
          <a:prstGeom prst="rect">
            <a:avLst/>
          </a:prstGeom>
          <a:solidFill>
            <a:srgbClr val="0240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39"/>
          <p:cNvSpPr/>
          <p:nvPr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None/>
              <a:defRPr sz="1400" b="0" i="0" u="none" strike="noStrike" cap="none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None/>
              <a:defRPr sz="1400" b="0" i="0" u="none" strike="noStrike" cap="none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None/>
              <a:defRPr sz="1400" b="0" i="0" u="none" strike="noStrike" cap="none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None/>
              <a:defRPr sz="1400" b="0" i="0" u="none" strike="noStrike" cap="none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None/>
              <a:defRPr sz="1400" b="0" i="0" u="none" strike="noStrike" cap="none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None/>
              <a:defRPr sz="1400" b="0" i="0" u="none" strike="noStrike" cap="none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None/>
              <a:defRPr sz="1400" b="0" i="0" u="none" strike="noStrike" cap="none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None/>
              <a:defRPr sz="1400" b="0" i="0" u="none" strike="noStrike" cap="none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None/>
              <a:defRPr sz="1400" b="0" i="0" u="none" strike="noStrike" cap="none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1"/>
          </p:nvPr>
        </p:nvSpPr>
        <p:spPr>
          <a:xfrm>
            <a:off x="440194" y="339255"/>
            <a:ext cx="8046324" cy="451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214"/>
              <a:buNone/>
              <a:defRPr/>
            </a:lvl1pPr>
            <a:lvl2pPr marL="914400" lvl="1" indent="-369189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80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4035856-5C98-D3E2-B2B7-BA9BF73E0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1300"/>
            <a:ext cx="9144001" cy="954859"/>
          </a:xfrm>
          <a:prstGeom prst="rect">
            <a:avLst/>
          </a:prstGeom>
          <a:ln w="12700">
            <a:miter lim="400000"/>
          </a:ln>
          <a:effectLst>
            <a:outerShdw blurRad="63500" dist="59652" dir="5400000" rotWithShape="0">
              <a:srgbClr val="000000">
                <a:alpha val="25000"/>
              </a:srgbClr>
            </a:outerShdw>
          </a:effectLst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16B4527-EC31-DFE2-4934-665C1A2CD0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40958"/>
            <a:ext cx="9144000" cy="306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0567" y="1662187"/>
            <a:ext cx="8162618" cy="10569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 b="1" i="0" spc="-164"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defRPr>
            </a:lvl1pPr>
          </a:lstStyle>
          <a:p>
            <a:r>
              <a:rPr lang="en-US" dirty="0"/>
              <a:t>NEW SECTION HEADER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567" y="2692301"/>
            <a:ext cx="8161734" cy="768023"/>
          </a:xfrm>
          <a:prstGeom prst="rect">
            <a:avLst/>
          </a:prstGeom>
        </p:spPr>
        <p:txBody>
          <a:bodyPr/>
          <a:lstStyle>
            <a:lvl1pPr marL="0" indent="0" algn="r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800" b="0" i="0" u="none" strike="noStrike" cap="none" spc="-96" normalizeH="0" baseline="0">
                <a:ln>
                  <a:noFill/>
                </a:ln>
                <a:solidFill>
                  <a:srgbClr val="65686D"/>
                </a:solidFill>
                <a:effectLst/>
                <a:uFillTx/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rPr lang="en-US" dirty="0"/>
              <a:t>SUBTITLE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3BF497E6-8C1F-0B22-9F46-AA0E7A58C14A}"/>
              </a:ext>
            </a:extLst>
          </p:cNvPr>
          <p:cNvSpPr/>
          <p:nvPr userDrawn="1"/>
        </p:nvSpPr>
        <p:spPr>
          <a:xfrm>
            <a:off x="-17906" y="2698205"/>
            <a:ext cx="8340207" cy="0"/>
          </a:xfrm>
          <a:prstGeom prst="line">
            <a:avLst/>
          </a:prstGeom>
          <a:ln w="8255">
            <a:solidFill>
              <a:srgbClr val="024066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83"/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23A0918E-947D-698F-8ECD-3591C95670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9" y="172885"/>
            <a:ext cx="1352646" cy="6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988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7229E4-3770-5D98-8695-92682E14D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000"/>
            <a:ext cx="9144001" cy="53438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4346A739-2B23-A0BF-7FBA-2DA2E0AEF330}"/>
              </a:ext>
            </a:extLst>
          </p:cNvPr>
          <p:cNvSpPr/>
          <p:nvPr userDrawn="1"/>
        </p:nvSpPr>
        <p:spPr>
          <a:xfrm>
            <a:off x="0" y="4850109"/>
            <a:ext cx="8594669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445F3A2-808D-DF5D-8755-CC8F345AA041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0688" y="829964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A15BE6-2DED-C938-A44E-4512EEE700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686" y="1309947"/>
            <a:ext cx="8046324" cy="32703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FC986-0B05-4AE7-9C0F-BBC755A4509C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4620816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99" userDrawn="1">
          <p15:clr>
            <a:srgbClr val="FBAE40"/>
          </p15:clr>
        </p15:guide>
        <p15:guide id="3" pos="53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346A739-2B23-A0BF-7FBA-2DA2E0AEF330}"/>
              </a:ext>
            </a:extLst>
          </p:cNvPr>
          <p:cNvSpPr/>
          <p:nvPr userDrawn="1"/>
        </p:nvSpPr>
        <p:spPr>
          <a:xfrm>
            <a:off x="-19195" y="4850109"/>
            <a:ext cx="9163195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445F3A2-808D-DF5D-8755-CC8F345AA041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2043D3A-FE4A-F413-5071-1F63C72E5B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907268"/>
            <a:ext cx="8046324" cy="37857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E1656-65A8-4862-D871-F92E32F6C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000"/>
            <a:ext cx="9144001" cy="5343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006A2F80-B3EB-F876-C157-3CCE41BA5D5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E0059-490B-4FEB-AC31-9CB8679EFB1B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1728111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99" userDrawn="1">
          <p15:clr>
            <a:srgbClr val="FBAE40"/>
          </p15:clr>
        </p15:guide>
        <p15:guide id="3" pos="53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346A739-2B23-A0BF-7FBA-2DA2E0AEF330}"/>
              </a:ext>
            </a:extLst>
          </p:cNvPr>
          <p:cNvSpPr/>
          <p:nvPr userDrawn="1"/>
        </p:nvSpPr>
        <p:spPr>
          <a:xfrm>
            <a:off x="-19195" y="4850109"/>
            <a:ext cx="9163195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445F3A2-808D-DF5D-8755-CC8F345AA041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Subtitle">
            <a:extLst>
              <a:ext uri="{FF2B5EF4-FFF2-40B4-BE49-F238E27FC236}">
                <a16:creationId xmlns:a16="http://schemas.microsoft.com/office/drawing/2014/main" id="{4677A108-F635-18A5-F497-36E207D6541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0194" y="840358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F9965C-DD33-D921-CC1C-7D2308C0CF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3" y="1320341"/>
            <a:ext cx="3769141" cy="31099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B733FDB-7720-4ABF-8BEF-ACD7CAAA6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000"/>
            <a:ext cx="9144001" cy="53438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Title">
            <a:extLst>
              <a:ext uri="{FF2B5EF4-FFF2-40B4-BE49-F238E27FC236}">
                <a16:creationId xmlns:a16="http://schemas.microsoft.com/office/drawing/2014/main" id="{60870F8D-6CC5-0A2D-1F85-7819911260F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F353FE-6E21-5002-2540-1696EEBAA9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839788"/>
            <a:ext cx="4318000" cy="3681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B9335-5AB1-49FF-A930-67BDD1FB31AA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26306138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99" userDrawn="1">
          <p15:clr>
            <a:srgbClr val="FBAE40"/>
          </p15:clr>
        </p15:guide>
        <p15:guide id="3" pos="53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346A739-2B23-A0BF-7FBA-2DA2E0AEF330}"/>
              </a:ext>
            </a:extLst>
          </p:cNvPr>
          <p:cNvSpPr/>
          <p:nvPr userDrawn="1"/>
        </p:nvSpPr>
        <p:spPr>
          <a:xfrm>
            <a:off x="-19195" y="4850109"/>
            <a:ext cx="9163195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445F3A2-808D-DF5D-8755-CC8F345AA041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Subtitle">
            <a:extLst>
              <a:ext uri="{FF2B5EF4-FFF2-40B4-BE49-F238E27FC236}">
                <a16:creationId xmlns:a16="http://schemas.microsoft.com/office/drawing/2014/main" id="{BBFC7B3C-AE68-3602-F655-9BE8509C88A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0195" y="811855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3B67C52-87DD-643C-5F98-316E8E85A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1291838"/>
            <a:ext cx="3769141" cy="30386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71A2AA5-DB99-9970-435A-CE10C6167FF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4572001" y="811516"/>
            <a:ext cx="3825875" cy="35194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71A63685-D825-45A2-B3F5-2B5598FEE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000"/>
            <a:ext cx="9144001" cy="53438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Title">
            <a:extLst>
              <a:ext uri="{FF2B5EF4-FFF2-40B4-BE49-F238E27FC236}">
                <a16:creationId xmlns:a16="http://schemas.microsoft.com/office/drawing/2014/main" id="{AF4008FA-8566-4F4B-6EC8-8359CC697D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A5F07D-3347-4AC9-87EA-C0C667292FB0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24585360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99" userDrawn="1">
          <p15:clr>
            <a:srgbClr val="FBAE40"/>
          </p15:clr>
        </p15:guide>
        <p15:guide id="3" pos="53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346A739-2B23-A0BF-7FBA-2DA2E0AEF330}"/>
              </a:ext>
            </a:extLst>
          </p:cNvPr>
          <p:cNvSpPr/>
          <p:nvPr userDrawn="1"/>
        </p:nvSpPr>
        <p:spPr>
          <a:xfrm>
            <a:off x="-19195" y="4850109"/>
            <a:ext cx="9163195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445F3A2-808D-DF5D-8755-CC8F345AA041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Subtitle">
            <a:extLst>
              <a:ext uri="{FF2B5EF4-FFF2-40B4-BE49-F238E27FC236}">
                <a16:creationId xmlns:a16="http://schemas.microsoft.com/office/drawing/2014/main" id="{4677A108-F635-18A5-F497-36E207D6541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0194" y="840358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F9965C-DD33-D921-CC1C-7D2308C0CF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3" y="1320341"/>
            <a:ext cx="3769141" cy="31099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Subtitle">
            <a:extLst>
              <a:ext uri="{FF2B5EF4-FFF2-40B4-BE49-F238E27FC236}">
                <a16:creationId xmlns:a16="http://schemas.microsoft.com/office/drawing/2014/main" id="{ADB5F4B7-DFAE-D067-2EFC-A8F75FD4FFE0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628401" y="844983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5BD03B-07F1-E208-881D-ECC5ABE252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28400" y="1324966"/>
            <a:ext cx="3769141" cy="31098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B733FDB-7720-4ABF-8BEF-ACD7CAAA6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000"/>
            <a:ext cx="9144001" cy="53438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Title">
            <a:extLst>
              <a:ext uri="{FF2B5EF4-FFF2-40B4-BE49-F238E27FC236}">
                <a16:creationId xmlns:a16="http://schemas.microsoft.com/office/drawing/2014/main" id="{60870F8D-6CC5-0A2D-1F85-7819911260F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C8290-5BD4-4EDB-8A85-8CAE3F5104C9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0956034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99" userDrawn="1">
          <p15:clr>
            <a:srgbClr val="FBAE40"/>
          </p15:clr>
        </p15:guide>
        <p15:guide id="3" pos="53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346A739-2B23-A0BF-7FBA-2DA2E0AEF330}"/>
              </a:ext>
            </a:extLst>
          </p:cNvPr>
          <p:cNvSpPr/>
          <p:nvPr userDrawn="1"/>
        </p:nvSpPr>
        <p:spPr>
          <a:xfrm>
            <a:off x="-19193" y="4850109"/>
            <a:ext cx="9163194" cy="306786"/>
          </a:xfrm>
          <a:prstGeom prst="rect">
            <a:avLst/>
          </a:prstGeom>
          <a:solidFill>
            <a:srgbClr val="0240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445F3A2-808D-DF5D-8755-CC8F345AA041}"/>
              </a:ext>
            </a:extLst>
          </p:cNvPr>
          <p:cNvSpPr/>
          <p:nvPr userDrawn="1"/>
        </p:nvSpPr>
        <p:spPr>
          <a:xfrm>
            <a:off x="8594669" y="4850109"/>
            <a:ext cx="549331" cy="306786"/>
          </a:xfrm>
          <a:prstGeom prst="rect">
            <a:avLst/>
          </a:prstGeom>
          <a:solidFill>
            <a:srgbClr val="558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10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BC34BD-A427-0369-2959-640A31A3B4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6511" y="912003"/>
            <a:ext cx="4016124" cy="354271"/>
          </a:xfrm>
          <a:prstGeom prst="rect">
            <a:avLst/>
          </a:prstGeom>
          <a:solidFill>
            <a:srgbClr val="024066"/>
          </a:solidFill>
        </p:spPr>
        <p:txBody>
          <a:bodyPr lIns="182880" tIns="91440" rIns="182880" bIns="91440" anchor="ctr">
            <a:noAutofit/>
          </a:bodyPr>
          <a:lstStyle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cap="none" spc="59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edHatDisplay-Regular_Bold"/>
                <a:ea typeface="RedHatDisplay-Regular_Bold"/>
                <a:cs typeface="RedHatDisplay-Regular_Bold"/>
                <a:sym typeface="RedHatDisplay-Regular_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36DBDDDC-E648-B13E-9480-24560DE634F6}"/>
              </a:ext>
            </a:extLst>
          </p:cNvPr>
          <p:cNvSpPr/>
          <p:nvPr userDrawn="1"/>
        </p:nvSpPr>
        <p:spPr>
          <a:xfrm flipH="1">
            <a:off x="4565705" y="1467957"/>
            <a:ext cx="1" cy="3038616"/>
          </a:xfrm>
          <a:prstGeom prst="line">
            <a:avLst/>
          </a:prstGeom>
          <a:ln w="8255">
            <a:solidFill>
              <a:srgbClr val="024066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83"/>
          </a:p>
        </p:txBody>
      </p:sp>
      <p:sp>
        <p:nvSpPr>
          <p:cNvPr id="13" name="Slide Subtitle">
            <a:extLst>
              <a:ext uri="{FF2B5EF4-FFF2-40B4-BE49-F238E27FC236}">
                <a16:creationId xmlns:a16="http://schemas.microsoft.com/office/drawing/2014/main" id="{BBFC7B3C-AE68-3602-F655-9BE8509C88A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0195" y="899317"/>
            <a:ext cx="3769140" cy="3542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</a:lstStyle>
          <a:p>
            <a:r>
              <a:rPr lang="en-US" dirty="0"/>
              <a:t>SLIDE SUBTITLE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3B67C52-87DD-643C-5F98-316E8E85A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194" y="1379301"/>
            <a:ext cx="3769141" cy="31370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1974DE-E675-2052-8055-586F51A8AE6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26516" y="1490547"/>
            <a:ext cx="4016119" cy="2954232"/>
          </a:xfrm>
          <a:effectLst>
            <a:outerShdw blurRad="50800" dist="38100" algn="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DC187E39-7E5E-3EE9-47BF-4B42950CE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000"/>
            <a:ext cx="9144001" cy="5343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A8622E1C-0A06-218D-F8D7-9F333512DB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0194" y="95414"/>
            <a:ext cx="7849195" cy="397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48" normalizeH="0" baseline="0" dirty="0">
                <a:ln>
                  <a:noFill/>
                </a:ln>
                <a:solidFill>
                  <a:srgbClr val="ACDAF9"/>
                </a:solidFill>
                <a:effectLst/>
                <a:uFillTx/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edHatDisplay-Regular_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9F27B7-1BE1-4873-9C02-E45A905FF5D5}"/>
              </a:ext>
            </a:extLst>
          </p:cNvPr>
          <p:cNvSpPr txBox="1"/>
          <p:nvPr userDrawn="1"/>
        </p:nvSpPr>
        <p:spPr>
          <a:xfrm>
            <a:off x="-27017" y="4884187"/>
            <a:ext cx="9144000" cy="252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2311849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50" i="1" kern="0" dirty="0">
                <a:solidFill>
                  <a:srgbClr val="FFFFFF"/>
                </a:solidFill>
                <a:latin typeface="Figtree" panose="020B0604020202020204"/>
                <a:cs typeface="Arial" panose="020B0604020202020204" pitchFamily="34" charset="0"/>
                <a:sym typeface="Helvetica Neue"/>
              </a:rPr>
              <a:t>Confidential – 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797335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99" userDrawn="1">
          <p15:clr>
            <a:srgbClr val="FBAE40"/>
          </p15:clr>
        </p15:guide>
        <p15:guide id="3" pos="53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3" y="964406"/>
            <a:ext cx="8161734" cy="3214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r>
              <a:rPr lang="en-US" dirty="0"/>
              <a:t>Two</a:t>
            </a:r>
          </a:p>
          <a:p>
            <a:pPr lvl="2"/>
            <a:r>
              <a:rPr lang="en-US" dirty="0"/>
              <a:t>Three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5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232172"/>
            <a:ext cx="8161734" cy="535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17783" y="4819155"/>
            <a:ext cx="259686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kumimoji="0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83" r:id="rId4"/>
    <p:sldLayoutId id="2147483687" r:id="rId5"/>
    <p:sldLayoutId id="2147483692" r:id="rId6"/>
    <p:sldLayoutId id="2147483668" r:id="rId7"/>
    <p:sldLayoutId id="2147483673" r:id="rId8"/>
    <p:sldLayoutId id="2147483684" r:id="rId9"/>
    <p:sldLayoutId id="2147483693" r:id="rId10"/>
    <p:sldLayoutId id="2147483675" r:id="rId11"/>
    <p:sldLayoutId id="2147483671" r:id="rId12"/>
    <p:sldLayoutId id="2147483670" r:id="rId13"/>
    <p:sldLayoutId id="2147483677" r:id="rId14"/>
    <p:sldLayoutId id="2147483672" r:id="rId15"/>
    <p:sldLayoutId id="2147483682" r:id="rId16"/>
    <p:sldLayoutId id="2147483686" r:id="rId17"/>
    <p:sldLayoutId id="2147483689" r:id="rId18"/>
    <p:sldLayoutId id="2147483691" r:id="rId19"/>
    <p:sldLayoutId id="2147483690" r:id="rId20"/>
    <p:sldLayoutId id="2147483681" r:id="rId21"/>
    <p:sldLayoutId id="2147483678" r:id="rId22"/>
    <p:sldLayoutId id="2147483688" r:id="rId23"/>
    <p:sldLayoutId id="2147483694" r:id="rId24"/>
  </p:sldLayoutIdLst>
  <p:transition spd="med"/>
  <p:txStyles>
    <p:titleStyle>
      <a:lvl1pPr marL="0" marR="0" indent="0" algn="l" defTabSz="1733930" rtl="0" fontAlgn="auto" latinLnBrk="0" hangingPunct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sz="3600" b="1" i="0" u="none" strike="noStrike" cap="none" spc="48" normalizeH="0" baseline="0" dirty="0">
          <a:ln>
            <a:noFill/>
          </a:ln>
          <a:solidFill>
            <a:srgbClr val="024066"/>
          </a:solidFill>
          <a:effectLst/>
          <a:uFillTx/>
          <a:latin typeface="RedHatDisplay-Regular_Black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73393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23000"/>
        <a:buFontTx/>
        <a:buNone/>
        <a:tabLst/>
        <a:defRPr kumimoji="0" sz="1800" b="0" i="0" u="none" strike="noStrike" cap="none" spc="0" normalizeH="0" baseline="0" dirty="0">
          <a:ln>
            <a:noFill/>
          </a:ln>
          <a:solidFill>
            <a:schemeClr val="tx2"/>
          </a:solidFill>
          <a:effectLst/>
          <a:uFillTx/>
          <a:latin typeface="Figtree" pitchFamily="2" charset="0"/>
          <a:ea typeface="+mn-ea"/>
          <a:cs typeface="+mn-cs"/>
          <a:sym typeface="Helvetica Neue"/>
        </a:defRPr>
      </a:lvl1pPr>
      <a:lvl2pPr marL="487680" marR="0" indent="-198120" algn="l" defTabSz="173393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chemeClr val="tx2"/>
          </a:solidFill>
          <a:uFillTx/>
          <a:latin typeface="Figtree" pitchFamily="2" charset="0"/>
          <a:ea typeface="+mn-ea"/>
          <a:cs typeface="+mn-cs"/>
          <a:sym typeface="Helvetica Neue"/>
        </a:defRPr>
      </a:lvl2pPr>
      <a:lvl3pPr marL="777240" marR="0" indent="-198120" algn="l" defTabSz="173393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chemeClr val="tx2"/>
          </a:solidFill>
          <a:uFillTx/>
          <a:latin typeface="Figtree" pitchFamily="2" charset="0"/>
          <a:ea typeface="+mn-ea"/>
          <a:cs typeface="+mn-cs"/>
          <a:sym typeface="Helvetica Neue"/>
        </a:defRPr>
      </a:lvl3pPr>
      <a:lvl4pPr marL="1249680" marR="0" indent="-198120" algn="l" defTabSz="173393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chemeClr val="tx2"/>
          </a:solidFill>
          <a:uFillTx/>
          <a:latin typeface="Figtree" pitchFamily="2" charset="0"/>
          <a:ea typeface="+mn-ea"/>
          <a:cs typeface="+mn-cs"/>
          <a:sym typeface="Helvetica Neue"/>
        </a:defRPr>
      </a:lvl4pPr>
      <a:lvl5pPr marL="1630680" marR="0" indent="-198120" algn="l" defTabSz="173393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chemeClr val="tx2"/>
          </a:solidFill>
          <a:uFillTx/>
          <a:latin typeface="Figtree" pitchFamily="2" charset="0"/>
          <a:ea typeface="+mn-ea"/>
          <a:cs typeface="+mn-cs"/>
          <a:sym typeface="Helvetica Neue"/>
        </a:defRPr>
      </a:lvl5pPr>
      <a:lvl6pPr marL="2011680" marR="0" indent="-198120" algn="l" defTabSz="173393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chemeClr val="tx2"/>
          </a:solidFill>
          <a:uFillTx/>
          <a:latin typeface="Figtree" pitchFamily="2" charset="0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hamber-foundation.files.svdcdn.com/production/documents/23-12438_USCCF_2023_HDA-Report_Digital_2024-01-18-182106_pmjn.pdf" TargetMode="External"/><Relationship Id="rId3" Type="http://schemas.openxmlformats.org/officeDocument/2006/relationships/hyperlink" Target="https://www.mckinsey.com/industries/healthcare/our-insights/optimizing-health-system-supply-chain-performance?utm_source=chatgpt.com" TargetMode="External"/><Relationship Id="rId7" Type="http://schemas.openxmlformats.org/officeDocument/2006/relationships/hyperlink" Target="https://www.definitivehc.com/resources/how-to-guides/build-resilient-healthcare-supply-chain?utm_source=chatgpt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eloitte.com/us/en/insights/industry/health-care/healthcare-supply-chain.html?utm_source=chatgpt.com" TargetMode="External"/><Relationship Id="rId5" Type="http://schemas.openxmlformats.org/officeDocument/2006/relationships/hyperlink" Target="https://chc.com/supply-savings-secure-financial-stability-faith-regional-health-services/" TargetMode="External"/><Relationship Id="rId4" Type="http://schemas.openxmlformats.org/officeDocument/2006/relationships/hyperlink" Target="https://www.mckinsey.com/industries/healthcare/our-insights/bolstering-health-system-supply-chain-resilience-to-reduce-risk?utm_source=chatgpt.co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rmm.org/building-more-resilient-supply-chains?utm_source=chatgpt.com" TargetMode="External"/><Relationship Id="rId3" Type="http://schemas.openxmlformats.org/officeDocument/2006/relationships/hyperlink" Target="https://chc.com/hospital-medical-consulting-need-leads-to-chc/?utm_source=chatgpt.com" TargetMode="External"/><Relationship Id="rId7" Type="http://schemas.openxmlformats.org/officeDocument/2006/relationships/hyperlink" Target="https://www.ghx.com/the-healthcare-hub/supply-chain-analytics-guide/?utm_source=chatgpt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mericanhealthcareleader.com/2025/how-data-analytics-is-transforming-healthcare-supply-chains/" TargetMode="External"/><Relationship Id="rId5" Type="http://schemas.openxmlformats.org/officeDocument/2006/relationships/hyperlink" Target="https://www.trexin.com/supply-chain-disruptions-in-healthcare/?utm_source=chatgpt.com" TargetMode="External"/><Relationship Id="rId4" Type="http://schemas.openxmlformats.org/officeDocument/2006/relationships/hyperlink" Target="https://chc.com/small-hospital-realizes-healthcare-supply-chain-savings/?utm_source=chatgpt.com" TargetMode="External"/><Relationship Id="rId9" Type="http://schemas.openxmlformats.org/officeDocument/2006/relationships/hyperlink" Target="https://www.aha.org/system/files/media/file/2021/09/McKesson_ResilientStrategies_exedialogue_Sept2021.pdf?utm_source=chatgpt.co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pruitt@chc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linkedin.com/in/jon-pruitt-cmrp-mha-b263781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hc.com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6E48-FFEF-9293-04C2-4955374D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67" y="1662187"/>
            <a:ext cx="8162618" cy="1056903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Optimizing Health Care Supply </a:t>
            </a:r>
            <a:br>
              <a:rPr lang="en-US" dirty="0"/>
            </a:br>
            <a:r>
              <a:rPr lang="en-US" dirty="0"/>
              <a:t>Chain for Resilience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8833A-35A9-AB0F-3717-042E55B935A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0567" y="2732056"/>
            <a:ext cx="8161734" cy="4066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Partnering with CHC &amp; HealthTrust to Build Resilient Supply Chains for Nebraska Hospitals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F955D-DEA0-F6A8-F37B-9D97D120A4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91555" y="3265879"/>
            <a:ext cx="4330747" cy="2243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October 23, 2025</a:t>
            </a:r>
          </a:p>
        </p:txBody>
      </p:sp>
    </p:spTree>
    <p:extLst>
      <p:ext uri="{BB962C8B-B14F-4D97-AF65-F5344CB8AC3E}">
        <p14:creationId xmlns:p14="http://schemas.microsoft.com/office/powerpoint/2010/main" val="9732731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82">
            <a:extLst>
              <a:ext uri="{FF2B5EF4-FFF2-40B4-BE49-F238E27FC236}">
                <a16:creationId xmlns:a16="http://schemas.microsoft.com/office/drawing/2014/main" id="{C01BA7B5-C8AD-4F3B-9578-835AEB61E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1967" flipH="1">
            <a:off x="5345548" y="1610758"/>
            <a:ext cx="933580" cy="819264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808F37F-5052-4B30-AD40-B8D0404E46C3}"/>
              </a:ext>
            </a:extLst>
          </p:cNvPr>
          <p:cNvSpPr/>
          <p:nvPr/>
        </p:nvSpPr>
        <p:spPr>
          <a:xfrm>
            <a:off x="5794828" y="1526020"/>
            <a:ext cx="2938511" cy="3101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BAFE9224-24E3-49AF-917B-A99C83BB9B9B}"/>
              </a:ext>
            </a:extLst>
          </p:cNvPr>
          <p:cNvSpPr/>
          <p:nvPr/>
        </p:nvSpPr>
        <p:spPr>
          <a:xfrm>
            <a:off x="3778225" y="1358403"/>
            <a:ext cx="1437118" cy="726739"/>
          </a:xfrm>
          <a:prstGeom prst="roundRect">
            <a:avLst/>
          </a:prstGeom>
          <a:solidFill>
            <a:srgbClr val="ACDAF9"/>
          </a:solidFill>
          <a:ln w="12700" cap="flat">
            <a:noFill/>
            <a:miter lim="400000"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F866AB91-5F05-4D7F-A1B1-5C5DF6869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2412">
            <a:off x="2687864" y="1607113"/>
            <a:ext cx="933580" cy="81926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62FA23-168E-4066-BE13-E50DA7342E4E}"/>
              </a:ext>
            </a:extLst>
          </p:cNvPr>
          <p:cNvSpPr/>
          <p:nvPr/>
        </p:nvSpPr>
        <p:spPr>
          <a:xfrm>
            <a:off x="255065" y="1524000"/>
            <a:ext cx="2938511" cy="3101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Applying Resiliency Principles in Practice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218099D9-8F91-428D-9D4C-0A00369FF32C}"/>
              </a:ext>
            </a:extLst>
          </p:cNvPr>
          <p:cNvSpPr txBox="1">
            <a:spLocks/>
          </p:cNvSpPr>
          <p:nvPr/>
        </p:nvSpPr>
        <p:spPr>
          <a:xfrm>
            <a:off x="0" y="546253"/>
            <a:ext cx="9144000" cy="335393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2000" dirty="0"/>
              <a:t>How partnership drives shared outcomes across hospital supply chains.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E086C4-A2FB-4FA6-8027-BA2FA8919DB7}"/>
              </a:ext>
            </a:extLst>
          </p:cNvPr>
          <p:cNvSpPr txBox="1"/>
          <p:nvPr/>
        </p:nvSpPr>
        <p:spPr>
          <a:xfrm>
            <a:off x="3528691" y="1328221"/>
            <a:ext cx="1948533" cy="64600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76200" dir="5400000" algn="t" rotWithShape="0">
              <a:schemeClr val="bg1">
                <a:lumMod val="6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R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 charset="0"/>
                <a:sym typeface="Helvetica Neue"/>
              </a:rPr>
              <a:t>Shared Outcomes</a:t>
            </a:r>
          </a:p>
          <a:p>
            <a:pPr marR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1" i="0" u="none" strike="noStrike" cap="none" spc="0" normalizeH="0" baseline="0" dirty="0">
              <a:ln>
                <a:noFill/>
              </a:ln>
              <a:solidFill>
                <a:srgbClr val="64676D"/>
              </a:solidFill>
              <a:effectLst/>
              <a:uFillTx/>
              <a:latin typeface="Figtree" panose="020B0604020202020204" charset="0"/>
              <a:sym typeface="Helvetica Neue"/>
            </a:endParaRPr>
          </a:p>
        </p:txBody>
      </p:sp>
      <p:pic>
        <p:nvPicPr>
          <p:cNvPr id="9" name="Google Shape;541;p6" descr="HealthTrust – Healthcare Group Purchasing Industry Initiative">
            <a:extLst>
              <a:ext uri="{FF2B5EF4-FFF2-40B4-BE49-F238E27FC236}">
                <a16:creationId xmlns:a16="http://schemas.microsoft.com/office/drawing/2014/main" id="{515AF6A5-9BD1-4CAA-A438-C9A3F7BF20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8501" y="1242052"/>
            <a:ext cx="2492830" cy="533189"/>
          </a:xfrm>
          <a:prstGeom prst="rect">
            <a:avLst/>
          </a:prstGeom>
          <a:noFill/>
          <a:ln>
            <a:noFill/>
          </a:ln>
          <a:effectLst>
            <a:outerShdw blurRad="50800" dist="635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D3B024F-9CF4-4DFB-A557-8F4A9CE87304}"/>
              </a:ext>
            </a:extLst>
          </p:cNvPr>
          <p:cNvSpPr txBox="1"/>
          <p:nvPr/>
        </p:nvSpPr>
        <p:spPr>
          <a:xfrm>
            <a:off x="688394" y="2472068"/>
            <a:ext cx="2450498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/>
                <a:sym typeface="Helvetica Neue"/>
              </a:rPr>
              <a:t>Hands-on engagement with rural and community hospitals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6382B6-92DC-424A-8AAF-2F095299CCFF}"/>
              </a:ext>
            </a:extLst>
          </p:cNvPr>
          <p:cNvGrpSpPr/>
          <p:nvPr/>
        </p:nvGrpSpPr>
        <p:grpSpPr>
          <a:xfrm>
            <a:off x="356582" y="2572733"/>
            <a:ext cx="273939" cy="266028"/>
            <a:chOff x="357013" y="2117798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50F756D-DBD7-4F0B-B02C-13FF119B054C}"/>
                </a:ext>
              </a:extLst>
            </p:cNvPr>
            <p:cNvSpPr/>
            <p:nvPr/>
          </p:nvSpPr>
          <p:spPr>
            <a:xfrm>
              <a:off x="357013" y="2117798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" name="Google Shape;219;p1">
              <a:extLst>
                <a:ext uri="{FF2B5EF4-FFF2-40B4-BE49-F238E27FC236}">
                  <a16:creationId xmlns:a16="http://schemas.microsoft.com/office/drawing/2014/main" id="{9CE88207-3D68-4345-A839-CFB71C6F8106}"/>
                </a:ext>
              </a:extLst>
            </p:cNvPr>
            <p:cNvSpPr/>
            <p:nvPr/>
          </p:nvSpPr>
          <p:spPr>
            <a:xfrm rot="21307812">
              <a:off x="396436" y="2183294"/>
              <a:ext cx="201910" cy="159829"/>
            </a:xfrm>
            <a:custGeom>
              <a:avLst/>
              <a:gdLst/>
              <a:ahLst/>
              <a:cxnLst/>
              <a:rect l="l" t="t" r="r" b="b"/>
              <a:pathLst>
                <a:path w="599144" h="399429" extrusionOk="0">
                  <a:moveTo>
                    <a:pt x="593537" y="28043"/>
                  </a:moveTo>
                  <a:cubicBezTo>
                    <a:pt x="590215" y="25708"/>
                    <a:pt x="585957" y="25135"/>
                    <a:pt x="582138" y="26547"/>
                  </a:cubicBezTo>
                  <a:lnTo>
                    <a:pt x="480577" y="63483"/>
                  </a:lnTo>
                  <a:cubicBezTo>
                    <a:pt x="467986" y="68058"/>
                    <a:pt x="457960" y="77280"/>
                    <a:pt x="452352" y="89445"/>
                  </a:cubicBezTo>
                  <a:cubicBezTo>
                    <a:pt x="451301" y="91726"/>
                    <a:pt x="450611" y="94095"/>
                    <a:pt x="449919" y="96462"/>
                  </a:cubicBezTo>
                  <a:cubicBezTo>
                    <a:pt x="432480" y="91504"/>
                    <a:pt x="400070" y="81149"/>
                    <a:pt x="367861" y="64554"/>
                  </a:cubicBezTo>
                  <a:cubicBezTo>
                    <a:pt x="326304" y="43135"/>
                    <a:pt x="291130" y="45872"/>
                    <a:pt x="250836" y="76168"/>
                  </a:cubicBezTo>
                  <a:cubicBezTo>
                    <a:pt x="234636" y="76440"/>
                    <a:pt x="211999" y="78388"/>
                    <a:pt x="189789" y="80345"/>
                  </a:cubicBezTo>
                  <a:cubicBezTo>
                    <a:pt x="175823" y="81578"/>
                    <a:pt x="162624" y="82712"/>
                    <a:pt x="151921" y="83365"/>
                  </a:cubicBezTo>
                  <a:cubicBezTo>
                    <a:pt x="151658" y="76936"/>
                    <a:pt x="150154" y="70557"/>
                    <a:pt x="147379" y="64531"/>
                  </a:cubicBezTo>
                  <a:cubicBezTo>
                    <a:pt x="141771" y="52364"/>
                    <a:pt x="131746" y="43142"/>
                    <a:pt x="119154" y="38569"/>
                  </a:cubicBezTo>
                  <a:lnTo>
                    <a:pt x="17592" y="1631"/>
                  </a:lnTo>
                  <a:cubicBezTo>
                    <a:pt x="13785" y="232"/>
                    <a:pt x="9502" y="804"/>
                    <a:pt x="6194" y="3127"/>
                  </a:cubicBezTo>
                  <a:cubicBezTo>
                    <a:pt x="2859" y="5464"/>
                    <a:pt x="876" y="9271"/>
                    <a:pt x="876" y="13335"/>
                  </a:cubicBezTo>
                  <a:lnTo>
                    <a:pt x="876" y="262491"/>
                  </a:lnTo>
                  <a:cubicBezTo>
                    <a:pt x="876" y="269377"/>
                    <a:pt x="6448" y="274950"/>
                    <a:pt x="13334" y="274950"/>
                  </a:cubicBezTo>
                  <a:lnTo>
                    <a:pt x="49722" y="274950"/>
                  </a:lnTo>
                  <a:cubicBezTo>
                    <a:pt x="65198" y="274950"/>
                    <a:pt x="79596" y="267650"/>
                    <a:pt x="88904" y="255863"/>
                  </a:cubicBezTo>
                  <a:cubicBezTo>
                    <a:pt x="93861" y="259633"/>
                    <a:pt x="99734" y="264048"/>
                    <a:pt x="105892" y="268672"/>
                  </a:cubicBezTo>
                  <a:cubicBezTo>
                    <a:pt x="120430" y="279610"/>
                    <a:pt x="136343" y="291543"/>
                    <a:pt x="143326" y="297396"/>
                  </a:cubicBezTo>
                  <a:cubicBezTo>
                    <a:pt x="189715" y="336229"/>
                    <a:pt x="245484" y="378165"/>
                    <a:pt x="256591" y="385464"/>
                  </a:cubicBezTo>
                  <a:cubicBezTo>
                    <a:pt x="266968" y="392277"/>
                    <a:pt x="285654" y="399529"/>
                    <a:pt x="299864" y="399529"/>
                  </a:cubicBezTo>
                  <a:cubicBezTo>
                    <a:pt x="305424" y="399529"/>
                    <a:pt x="319427" y="399529"/>
                    <a:pt x="329258" y="391219"/>
                  </a:cubicBezTo>
                  <a:cubicBezTo>
                    <a:pt x="339392" y="395197"/>
                    <a:pt x="350316" y="395003"/>
                    <a:pt x="360475" y="390525"/>
                  </a:cubicBezTo>
                  <a:cubicBezTo>
                    <a:pt x="370609" y="386060"/>
                    <a:pt x="378809" y="377642"/>
                    <a:pt x="383578" y="367409"/>
                  </a:cubicBezTo>
                  <a:cubicBezTo>
                    <a:pt x="393310" y="369404"/>
                    <a:pt x="404491" y="367944"/>
                    <a:pt x="414625" y="362859"/>
                  </a:cubicBezTo>
                  <a:cubicBezTo>
                    <a:pt x="424126" y="358102"/>
                    <a:pt x="431122" y="350900"/>
                    <a:pt x="434868" y="342481"/>
                  </a:cubicBezTo>
                  <a:cubicBezTo>
                    <a:pt x="443871" y="343308"/>
                    <a:pt x="453483" y="340377"/>
                    <a:pt x="462083" y="333794"/>
                  </a:cubicBezTo>
                  <a:cubicBezTo>
                    <a:pt x="474372" y="324401"/>
                    <a:pt x="479999" y="310528"/>
                    <a:pt x="478407" y="296842"/>
                  </a:cubicBezTo>
                  <a:lnTo>
                    <a:pt x="510008" y="279360"/>
                  </a:lnTo>
                  <a:cubicBezTo>
                    <a:pt x="519262" y="291904"/>
                    <a:pt x="533971" y="299864"/>
                    <a:pt x="550006" y="299864"/>
                  </a:cubicBezTo>
                  <a:lnTo>
                    <a:pt x="586394" y="299864"/>
                  </a:lnTo>
                  <a:cubicBezTo>
                    <a:pt x="593280" y="299864"/>
                    <a:pt x="598852" y="294292"/>
                    <a:pt x="598852" y="287406"/>
                  </a:cubicBezTo>
                  <a:lnTo>
                    <a:pt x="598852" y="38251"/>
                  </a:lnTo>
                  <a:cubicBezTo>
                    <a:pt x="598853" y="34187"/>
                    <a:pt x="596870" y="30379"/>
                    <a:pt x="593537" y="28043"/>
                  </a:cubicBezTo>
                  <a:close/>
                  <a:moveTo>
                    <a:pt x="446962" y="314003"/>
                  </a:moveTo>
                  <a:cubicBezTo>
                    <a:pt x="442740" y="317239"/>
                    <a:pt x="436828" y="319040"/>
                    <a:pt x="434200" y="316412"/>
                  </a:cubicBezTo>
                  <a:cubicBezTo>
                    <a:pt x="434066" y="316278"/>
                    <a:pt x="433858" y="316291"/>
                    <a:pt x="433720" y="316162"/>
                  </a:cubicBezTo>
                  <a:cubicBezTo>
                    <a:pt x="433482" y="315941"/>
                    <a:pt x="433364" y="315644"/>
                    <a:pt x="433106" y="315438"/>
                  </a:cubicBezTo>
                  <a:cubicBezTo>
                    <a:pt x="424200" y="308406"/>
                    <a:pt x="384296" y="267578"/>
                    <a:pt x="359636" y="241859"/>
                  </a:cubicBezTo>
                  <a:cubicBezTo>
                    <a:pt x="354880" y="236883"/>
                    <a:pt x="346984" y="236700"/>
                    <a:pt x="342032" y="241482"/>
                  </a:cubicBezTo>
                  <a:cubicBezTo>
                    <a:pt x="337057" y="246239"/>
                    <a:pt x="336886" y="254122"/>
                    <a:pt x="341655" y="259086"/>
                  </a:cubicBezTo>
                  <a:cubicBezTo>
                    <a:pt x="347443" y="265127"/>
                    <a:pt x="393908" y="313520"/>
                    <a:pt x="412505" y="330445"/>
                  </a:cubicBezTo>
                  <a:cubicBezTo>
                    <a:pt x="411116" y="335915"/>
                    <a:pt x="406045" y="339293"/>
                    <a:pt x="403470" y="340585"/>
                  </a:cubicBezTo>
                  <a:cubicBezTo>
                    <a:pt x="395489" y="344587"/>
                    <a:pt x="387168" y="343918"/>
                    <a:pt x="384053" y="341023"/>
                  </a:cubicBezTo>
                  <a:cubicBezTo>
                    <a:pt x="383961" y="340936"/>
                    <a:pt x="383822" y="340941"/>
                    <a:pt x="383727" y="340857"/>
                  </a:cubicBezTo>
                  <a:cubicBezTo>
                    <a:pt x="383575" y="340721"/>
                    <a:pt x="383508" y="340531"/>
                    <a:pt x="383346" y="340402"/>
                  </a:cubicBezTo>
                  <a:cubicBezTo>
                    <a:pt x="368406" y="328467"/>
                    <a:pt x="330924" y="288636"/>
                    <a:pt x="322444" y="279415"/>
                  </a:cubicBezTo>
                  <a:cubicBezTo>
                    <a:pt x="317784" y="274341"/>
                    <a:pt x="309913" y="274025"/>
                    <a:pt x="304840" y="278673"/>
                  </a:cubicBezTo>
                  <a:cubicBezTo>
                    <a:pt x="299779" y="283333"/>
                    <a:pt x="299438" y="291216"/>
                    <a:pt x="304098" y="296277"/>
                  </a:cubicBezTo>
                  <a:cubicBezTo>
                    <a:pt x="304507" y="296720"/>
                    <a:pt x="341240" y="336344"/>
                    <a:pt x="361872" y="354749"/>
                  </a:cubicBezTo>
                  <a:cubicBezTo>
                    <a:pt x="359844" y="360575"/>
                    <a:pt x="355713" y="365399"/>
                    <a:pt x="350413" y="367739"/>
                  </a:cubicBezTo>
                  <a:cubicBezTo>
                    <a:pt x="346502" y="369477"/>
                    <a:pt x="340384" y="370368"/>
                    <a:pt x="333394" y="365202"/>
                  </a:cubicBezTo>
                  <a:cubicBezTo>
                    <a:pt x="315504" y="350033"/>
                    <a:pt x="279601" y="311815"/>
                    <a:pt x="272540" y="304257"/>
                  </a:cubicBezTo>
                  <a:cubicBezTo>
                    <a:pt x="267856" y="299220"/>
                    <a:pt x="259948" y="298966"/>
                    <a:pt x="254936" y="303662"/>
                  </a:cubicBezTo>
                  <a:cubicBezTo>
                    <a:pt x="249911" y="308358"/>
                    <a:pt x="249644" y="316242"/>
                    <a:pt x="254340" y="321266"/>
                  </a:cubicBezTo>
                  <a:cubicBezTo>
                    <a:pt x="262712" y="330226"/>
                    <a:pt x="287456" y="356453"/>
                    <a:pt x="306267" y="374211"/>
                  </a:cubicBezTo>
                  <a:cubicBezTo>
                    <a:pt x="304166" y="374467"/>
                    <a:pt x="301960" y="374613"/>
                    <a:pt x="299864" y="374613"/>
                  </a:cubicBezTo>
                  <a:cubicBezTo>
                    <a:pt x="291615" y="374613"/>
                    <a:pt x="277443" y="369346"/>
                    <a:pt x="270277" y="364637"/>
                  </a:cubicBezTo>
                  <a:cubicBezTo>
                    <a:pt x="261543" y="358894"/>
                    <a:pt x="206698" y="317969"/>
                    <a:pt x="159336" y="278307"/>
                  </a:cubicBezTo>
                  <a:cubicBezTo>
                    <a:pt x="152171" y="272297"/>
                    <a:pt x="135820" y="259998"/>
                    <a:pt x="120856" y="248757"/>
                  </a:cubicBezTo>
                  <a:cubicBezTo>
                    <a:pt x="112835" y="242736"/>
                    <a:pt x="105446" y="237185"/>
                    <a:pt x="100000" y="232995"/>
                  </a:cubicBezTo>
                  <a:lnTo>
                    <a:pt x="146645" y="108593"/>
                  </a:lnTo>
                  <a:cubicBezTo>
                    <a:pt x="158752" y="108064"/>
                    <a:pt x="174894" y="106668"/>
                    <a:pt x="191977" y="105161"/>
                  </a:cubicBezTo>
                  <a:cubicBezTo>
                    <a:pt x="201640" y="104310"/>
                    <a:pt x="211310" y="103480"/>
                    <a:pt x="220553" y="102760"/>
                  </a:cubicBezTo>
                  <a:cubicBezTo>
                    <a:pt x="206348" y="117336"/>
                    <a:pt x="185227" y="143465"/>
                    <a:pt x="188011" y="167949"/>
                  </a:cubicBezTo>
                  <a:cubicBezTo>
                    <a:pt x="189289" y="179093"/>
                    <a:pt x="195384" y="188376"/>
                    <a:pt x="205664" y="194800"/>
                  </a:cubicBezTo>
                  <a:cubicBezTo>
                    <a:pt x="211504" y="198449"/>
                    <a:pt x="218707" y="200298"/>
                    <a:pt x="227053" y="200298"/>
                  </a:cubicBezTo>
                  <a:cubicBezTo>
                    <a:pt x="244754" y="200298"/>
                    <a:pt x="268210" y="191478"/>
                    <a:pt x="281860" y="174530"/>
                  </a:cubicBezTo>
                  <a:cubicBezTo>
                    <a:pt x="293575" y="172839"/>
                    <a:pt x="301483" y="169847"/>
                    <a:pt x="310121" y="165564"/>
                  </a:cubicBezTo>
                  <a:cubicBezTo>
                    <a:pt x="324720" y="179287"/>
                    <a:pt x="344295" y="195420"/>
                    <a:pt x="364856" y="212366"/>
                  </a:cubicBezTo>
                  <a:cubicBezTo>
                    <a:pt x="400648" y="241856"/>
                    <a:pt x="441221" y="275288"/>
                    <a:pt x="451952" y="294036"/>
                  </a:cubicBezTo>
                  <a:cubicBezTo>
                    <a:pt x="457923" y="304464"/>
                    <a:pt x="449639" y="311959"/>
                    <a:pt x="446962" y="3140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DA306C7-65E0-4F88-9D53-B5C9DD0DD3EF}"/>
              </a:ext>
            </a:extLst>
          </p:cNvPr>
          <p:cNvGrpSpPr/>
          <p:nvPr/>
        </p:nvGrpSpPr>
        <p:grpSpPr>
          <a:xfrm>
            <a:off x="3330789" y="2950247"/>
            <a:ext cx="273939" cy="266028"/>
            <a:chOff x="1477350" y="3447565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C2DDEA6-64DD-4EED-8672-D83BF3905048}"/>
                </a:ext>
              </a:extLst>
            </p:cNvPr>
            <p:cNvSpPr/>
            <p:nvPr/>
          </p:nvSpPr>
          <p:spPr>
            <a:xfrm>
              <a:off x="1477350" y="3447565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8" name="Google Shape;4071;p24">
              <a:extLst>
                <a:ext uri="{FF2B5EF4-FFF2-40B4-BE49-F238E27FC236}">
                  <a16:creationId xmlns:a16="http://schemas.microsoft.com/office/drawing/2014/main" id="{AC51AF09-61D5-4DC8-AB95-A735891D4F20}"/>
                </a:ext>
              </a:extLst>
            </p:cNvPr>
            <p:cNvSpPr/>
            <p:nvPr/>
          </p:nvSpPr>
          <p:spPr>
            <a:xfrm>
              <a:off x="1532031" y="3502470"/>
              <a:ext cx="164576" cy="138588"/>
            </a:xfrm>
            <a:custGeom>
              <a:avLst/>
              <a:gdLst/>
              <a:ahLst/>
              <a:cxnLst/>
              <a:rect l="l" t="t" r="r" b="b"/>
              <a:pathLst>
                <a:path w="428115" h="237838" extrusionOk="0">
                  <a:moveTo>
                    <a:pt x="404332" y="0"/>
                  </a:moveTo>
                  <a:lnTo>
                    <a:pt x="332978" y="0"/>
                  </a:lnTo>
                  <a:cubicBezTo>
                    <a:pt x="319831" y="0"/>
                    <a:pt x="309194" y="10650"/>
                    <a:pt x="309194" y="23784"/>
                  </a:cubicBezTo>
                  <a:cubicBezTo>
                    <a:pt x="309194" y="36919"/>
                    <a:pt x="319832" y="47568"/>
                    <a:pt x="332978" y="47568"/>
                  </a:cubicBezTo>
                  <a:lnTo>
                    <a:pt x="343757" y="47568"/>
                  </a:lnTo>
                  <a:lnTo>
                    <a:pt x="236213" y="147434"/>
                  </a:lnTo>
                  <a:lnTo>
                    <a:pt x="156962" y="88007"/>
                  </a:lnTo>
                  <a:cubicBezTo>
                    <a:pt x="147927" y="81213"/>
                    <a:pt x="135245" y="81736"/>
                    <a:pt x="126790" y="89354"/>
                  </a:cubicBezTo>
                  <a:lnTo>
                    <a:pt x="7866" y="196385"/>
                  </a:lnTo>
                  <a:cubicBezTo>
                    <a:pt x="-1889" y="205165"/>
                    <a:pt x="-2679" y="220205"/>
                    <a:pt x="6101" y="229971"/>
                  </a:cubicBezTo>
                  <a:cubicBezTo>
                    <a:pt x="14905" y="239716"/>
                    <a:pt x="29909" y="240528"/>
                    <a:pt x="39688" y="231736"/>
                  </a:cubicBezTo>
                  <a:lnTo>
                    <a:pt x="144071" y="137794"/>
                  </a:lnTo>
                  <a:lnTo>
                    <a:pt x="223578" y="197407"/>
                  </a:lnTo>
                  <a:cubicBezTo>
                    <a:pt x="232707" y="204317"/>
                    <a:pt x="245528" y="203655"/>
                    <a:pt x="254029" y="195816"/>
                  </a:cubicBezTo>
                  <a:lnTo>
                    <a:pt x="380547" y="78334"/>
                  </a:lnTo>
                  <a:lnTo>
                    <a:pt x="380547" y="95138"/>
                  </a:lnTo>
                  <a:cubicBezTo>
                    <a:pt x="380547" y="108273"/>
                    <a:pt x="391186" y="118922"/>
                    <a:pt x="404332" y="118922"/>
                  </a:cubicBezTo>
                  <a:cubicBezTo>
                    <a:pt x="417478" y="118922"/>
                    <a:pt x="428116" y="108274"/>
                    <a:pt x="428116" y="95139"/>
                  </a:cubicBezTo>
                  <a:lnTo>
                    <a:pt x="428116" y="23785"/>
                  </a:lnTo>
                  <a:cubicBezTo>
                    <a:pt x="428116" y="10650"/>
                    <a:pt x="417478" y="0"/>
                    <a:pt x="404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99E32B-C6F9-4C57-B008-1CB748C747AA}"/>
              </a:ext>
            </a:extLst>
          </p:cNvPr>
          <p:cNvGrpSpPr/>
          <p:nvPr/>
        </p:nvGrpSpPr>
        <p:grpSpPr>
          <a:xfrm>
            <a:off x="3333519" y="2465596"/>
            <a:ext cx="273939" cy="266028"/>
            <a:chOff x="2036610" y="3344673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45EFB24-2468-47AC-A65A-470FC0A143B8}"/>
                </a:ext>
              </a:extLst>
            </p:cNvPr>
            <p:cNvSpPr/>
            <p:nvPr/>
          </p:nvSpPr>
          <p:spPr>
            <a:xfrm>
              <a:off x="2036610" y="3344673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0" name="Google Shape;3966;p24">
              <a:extLst>
                <a:ext uri="{FF2B5EF4-FFF2-40B4-BE49-F238E27FC236}">
                  <a16:creationId xmlns:a16="http://schemas.microsoft.com/office/drawing/2014/main" id="{3EE82595-183E-4699-8AA2-B09D49D46DAF}"/>
                </a:ext>
              </a:extLst>
            </p:cNvPr>
            <p:cNvSpPr/>
            <p:nvPr/>
          </p:nvSpPr>
          <p:spPr>
            <a:xfrm>
              <a:off x="2070206" y="3375153"/>
              <a:ext cx="206745" cy="205067"/>
            </a:xfrm>
            <a:custGeom>
              <a:avLst/>
              <a:gdLst/>
              <a:ahLst/>
              <a:cxnLst/>
              <a:rect l="l" t="t" r="r" b="b"/>
              <a:pathLst>
                <a:path w="285415" h="285415" extrusionOk="0">
                  <a:moveTo>
                    <a:pt x="142708" y="0"/>
                  </a:moveTo>
                  <a:cubicBezTo>
                    <a:pt x="64014" y="0"/>
                    <a:pt x="0" y="64014"/>
                    <a:pt x="0" y="142708"/>
                  </a:cubicBezTo>
                  <a:cubicBezTo>
                    <a:pt x="0" y="221401"/>
                    <a:pt x="64014" y="285416"/>
                    <a:pt x="142708" y="285416"/>
                  </a:cubicBezTo>
                  <a:cubicBezTo>
                    <a:pt x="221401" y="285416"/>
                    <a:pt x="285416" y="221401"/>
                    <a:pt x="285416" y="142708"/>
                  </a:cubicBezTo>
                  <a:cubicBezTo>
                    <a:pt x="285416" y="64014"/>
                    <a:pt x="221401" y="0"/>
                    <a:pt x="142708" y="0"/>
                  </a:cubicBezTo>
                  <a:close/>
                  <a:moveTo>
                    <a:pt x="136762" y="130815"/>
                  </a:moveTo>
                  <a:lnTo>
                    <a:pt x="148655" y="130815"/>
                  </a:lnTo>
                  <a:cubicBezTo>
                    <a:pt x="171603" y="130815"/>
                    <a:pt x="190277" y="149490"/>
                    <a:pt x="190277" y="172438"/>
                  </a:cubicBezTo>
                  <a:cubicBezTo>
                    <a:pt x="190277" y="193351"/>
                    <a:pt x="174720" y="210545"/>
                    <a:pt x="154600" y="213460"/>
                  </a:cubicBezTo>
                  <a:lnTo>
                    <a:pt x="154600" y="225953"/>
                  </a:lnTo>
                  <a:cubicBezTo>
                    <a:pt x="154600" y="232527"/>
                    <a:pt x="149281" y="237846"/>
                    <a:pt x="142708" y="237846"/>
                  </a:cubicBezTo>
                  <a:cubicBezTo>
                    <a:pt x="136134" y="237846"/>
                    <a:pt x="130815" y="232527"/>
                    <a:pt x="130815" y="225953"/>
                  </a:cubicBezTo>
                  <a:lnTo>
                    <a:pt x="130815" y="214062"/>
                  </a:lnTo>
                  <a:lnTo>
                    <a:pt x="107031" y="214062"/>
                  </a:lnTo>
                  <a:cubicBezTo>
                    <a:pt x="100457" y="214062"/>
                    <a:pt x="95138" y="208742"/>
                    <a:pt x="95138" y="202169"/>
                  </a:cubicBezTo>
                  <a:cubicBezTo>
                    <a:pt x="95138" y="195595"/>
                    <a:pt x="100457" y="190276"/>
                    <a:pt x="107031" y="190276"/>
                  </a:cubicBezTo>
                  <a:lnTo>
                    <a:pt x="148654" y="190276"/>
                  </a:lnTo>
                  <a:cubicBezTo>
                    <a:pt x="158479" y="190276"/>
                    <a:pt x="166492" y="182275"/>
                    <a:pt x="166492" y="172438"/>
                  </a:cubicBezTo>
                  <a:cubicBezTo>
                    <a:pt x="166492" y="162601"/>
                    <a:pt x="158478" y="154599"/>
                    <a:pt x="148654" y="154599"/>
                  </a:cubicBezTo>
                  <a:lnTo>
                    <a:pt x="136761" y="154599"/>
                  </a:lnTo>
                  <a:cubicBezTo>
                    <a:pt x="113813" y="154599"/>
                    <a:pt x="95138" y="135925"/>
                    <a:pt x="95138" y="112977"/>
                  </a:cubicBezTo>
                  <a:cubicBezTo>
                    <a:pt x="95138" y="92063"/>
                    <a:pt x="110696" y="74869"/>
                    <a:pt x="130815" y="71955"/>
                  </a:cubicBezTo>
                  <a:lnTo>
                    <a:pt x="130815" y="59461"/>
                  </a:lnTo>
                  <a:cubicBezTo>
                    <a:pt x="130815" y="52888"/>
                    <a:pt x="136134" y="47569"/>
                    <a:pt x="142708" y="47569"/>
                  </a:cubicBezTo>
                  <a:cubicBezTo>
                    <a:pt x="149281" y="47569"/>
                    <a:pt x="154600" y="52888"/>
                    <a:pt x="154600" y="59461"/>
                  </a:cubicBezTo>
                  <a:lnTo>
                    <a:pt x="154600" y="71354"/>
                  </a:lnTo>
                  <a:lnTo>
                    <a:pt x="178385" y="71354"/>
                  </a:lnTo>
                  <a:cubicBezTo>
                    <a:pt x="184958" y="71354"/>
                    <a:pt x="190277" y="76673"/>
                    <a:pt x="190277" y="83247"/>
                  </a:cubicBezTo>
                  <a:cubicBezTo>
                    <a:pt x="190277" y="89820"/>
                    <a:pt x="184958" y="95139"/>
                    <a:pt x="178385" y="95139"/>
                  </a:cubicBezTo>
                  <a:lnTo>
                    <a:pt x="136762" y="95139"/>
                  </a:lnTo>
                  <a:cubicBezTo>
                    <a:pt x="126936" y="95139"/>
                    <a:pt x="118924" y="103141"/>
                    <a:pt x="118924" y="112978"/>
                  </a:cubicBezTo>
                  <a:cubicBezTo>
                    <a:pt x="118924" y="122813"/>
                    <a:pt x="126936" y="130815"/>
                    <a:pt x="136762" y="130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2083F6-BA0C-497E-8DEF-32C6B466A7C6}"/>
              </a:ext>
            </a:extLst>
          </p:cNvPr>
          <p:cNvGrpSpPr/>
          <p:nvPr/>
        </p:nvGrpSpPr>
        <p:grpSpPr>
          <a:xfrm>
            <a:off x="349841" y="3043506"/>
            <a:ext cx="273939" cy="266028"/>
            <a:chOff x="357013" y="3055100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066A632-CBBD-4C5E-B04F-D163C616271E}"/>
                </a:ext>
              </a:extLst>
            </p:cNvPr>
            <p:cNvSpPr/>
            <p:nvPr/>
          </p:nvSpPr>
          <p:spPr>
            <a:xfrm>
              <a:off x="357013" y="3055100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5" name="Google Shape;2758;p17">
              <a:extLst>
                <a:ext uri="{FF2B5EF4-FFF2-40B4-BE49-F238E27FC236}">
                  <a16:creationId xmlns:a16="http://schemas.microsoft.com/office/drawing/2014/main" id="{2EF0C58D-A87A-44C4-BBC3-B1A0605F3A66}"/>
                </a:ext>
              </a:extLst>
            </p:cNvPr>
            <p:cNvSpPr/>
            <p:nvPr/>
          </p:nvSpPr>
          <p:spPr>
            <a:xfrm>
              <a:off x="406866" y="3112471"/>
              <a:ext cx="174229" cy="151286"/>
            </a:xfrm>
            <a:custGeom>
              <a:avLst/>
              <a:gdLst/>
              <a:ahLst/>
              <a:cxnLst/>
              <a:rect l="l" t="t" r="r" b="b"/>
              <a:pathLst>
                <a:path w="570828" h="475690" extrusionOk="0">
                  <a:moveTo>
                    <a:pt x="561819" y="105009"/>
                  </a:moveTo>
                  <a:lnTo>
                    <a:pt x="538278" y="99122"/>
                  </a:lnTo>
                  <a:cubicBezTo>
                    <a:pt x="537825" y="97937"/>
                    <a:pt x="537337" y="96776"/>
                    <a:pt x="536850" y="95614"/>
                  </a:cubicBezTo>
                  <a:lnTo>
                    <a:pt x="549323" y="74826"/>
                  </a:lnTo>
                  <a:cubicBezTo>
                    <a:pt x="552134" y="70145"/>
                    <a:pt x="551390" y="64153"/>
                    <a:pt x="547535" y="60297"/>
                  </a:cubicBezTo>
                  <a:lnTo>
                    <a:pt x="510534" y="23297"/>
                  </a:lnTo>
                  <a:cubicBezTo>
                    <a:pt x="506666" y="19406"/>
                    <a:pt x="500686" y="18698"/>
                    <a:pt x="496005" y="21509"/>
                  </a:cubicBezTo>
                  <a:lnTo>
                    <a:pt x="475217" y="33981"/>
                  </a:lnTo>
                  <a:cubicBezTo>
                    <a:pt x="474055" y="33482"/>
                    <a:pt x="472882" y="33006"/>
                    <a:pt x="471709" y="32553"/>
                  </a:cubicBezTo>
                  <a:lnTo>
                    <a:pt x="465822" y="9012"/>
                  </a:lnTo>
                  <a:cubicBezTo>
                    <a:pt x="464497" y="3716"/>
                    <a:pt x="459748" y="0"/>
                    <a:pt x="454289" y="0"/>
                  </a:cubicBezTo>
                  <a:lnTo>
                    <a:pt x="401958" y="0"/>
                  </a:lnTo>
                  <a:cubicBezTo>
                    <a:pt x="396499" y="0"/>
                    <a:pt x="391750" y="3716"/>
                    <a:pt x="390425" y="9012"/>
                  </a:cubicBezTo>
                  <a:lnTo>
                    <a:pt x="384537" y="32553"/>
                  </a:lnTo>
                  <a:cubicBezTo>
                    <a:pt x="383364" y="33006"/>
                    <a:pt x="382191" y="33482"/>
                    <a:pt x="381030" y="33981"/>
                  </a:cubicBezTo>
                  <a:lnTo>
                    <a:pt x="360241" y="21509"/>
                  </a:lnTo>
                  <a:cubicBezTo>
                    <a:pt x="355561" y="18721"/>
                    <a:pt x="349568" y="19429"/>
                    <a:pt x="345713" y="23297"/>
                  </a:cubicBezTo>
                  <a:lnTo>
                    <a:pt x="308713" y="60297"/>
                  </a:lnTo>
                  <a:cubicBezTo>
                    <a:pt x="304857" y="64153"/>
                    <a:pt x="304114" y="70145"/>
                    <a:pt x="306924" y="74826"/>
                  </a:cubicBezTo>
                  <a:lnTo>
                    <a:pt x="319398" y="95614"/>
                  </a:lnTo>
                  <a:cubicBezTo>
                    <a:pt x="318909" y="96776"/>
                    <a:pt x="318422" y="97937"/>
                    <a:pt x="317970" y="99122"/>
                  </a:cubicBezTo>
                  <a:lnTo>
                    <a:pt x="294428" y="105009"/>
                  </a:lnTo>
                  <a:cubicBezTo>
                    <a:pt x="289133" y="106334"/>
                    <a:pt x="285417" y="111083"/>
                    <a:pt x="285417" y="116542"/>
                  </a:cubicBezTo>
                  <a:lnTo>
                    <a:pt x="285417" y="168873"/>
                  </a:lnTo>
                  <a:cubicBezTo>
                    <a:pt x="285417" y="174332"/>
                    <a:pt x="289133" y="179082"/>
                    <a:pt x="294428" y="180406"/>
                  </a:cubicBezTo>
                  <a:lnTo>
                    <a:pt x="317970" y="186294"/>
                  </a:lnTo>
                  <a:cubicBezTo>
                    <a:pt x="318422" y="187479"/>
                    <a:pt x="318898" y="188640"/>
                    <a:pt x="319398" y="189801"/>
                  </a:cubicBezTo>
                  <a:lnTo>
                    <a:pt x="306924" y="210590"/>
                  </a:lnTo>
                  <a:cubicBezTo>
                    <a:pt x="306347" y="211552"/>
                    <a:pt x="306545" y="212661"/>
                    <a:pt x="306264" y="213704"/>
                  </a:cubicBezTo>
                  <a:cubicBezTo>
                    <a:pt x="306168" y="213601"/>
                    <a:pt x="306188" y="213443"/>
                    <a:pt x="306088" y="213343"/>
                  </a:cubicBezTo>
                  <a:lnTo>
                    <a:pt x="262351" y="169606"/>
                  </a:lnTo>
                  <a:cubicBezTo>
                    <a:pt x="258484" y="165738"/>
                    <a:pt x="252480" y="165007"/>
                    <a:pt x="247823" y="167818"/>
                  </a:cubicBezTo>
                  <a:lnTo>
                    <a:pt x="227326" y="180128"/>
                  </a:lnTo>
                  <a:cubicBezTo>
                    <a:pt x="223203" y="178177"/>
                    <a:pt x="218998" y="176435"/>
                    <a:pt x="214748" y="174902"/>
                  </a:cubicBezTo>
                  <a:lnTo>
                    <a:pt x="208942" y="151709"/>
                  </a:lnTo>
                  <a:cubicBezTo>
                    <a:pt x="207617" y="146425"/>
                    <a:pt x="202868" y="142709"/>
                    <a:pt x="197409" y="142709"/>
                  </a:cubicBezTo>
                  <a:lnTo>
                    <a:pt x="135579" y="142709"/>
                  </a:lnTo>
                  <a:cubicBezTo>
                    <a:pt x="130120" y="142709"/>
                    <a:pt x="125371" y="146425"/>
                    <a:pt x="124046" y="151709"/>
                  </a:cubicBezTo>
                  <a:lnTo>
                    <a:pt x="118240" y="174902"/>
                  </a:lnTo>
                  <a:cubicBezTo>
                    <a:pt x="113989" y="176435"/>
                    <a:pt x="109786" y="178177"/>
                    <a:pt x="105663" y="180128"/>
                  </a:cubicBezTo>
                  <a:lnTo>
                    <a:pt x="85165" y="167818"/>
                  </a:lnTo>
                  <a:cubicBezTo>
                    <a:pt x="80520" y="165019"/>
                    <a:pt x="74492" y="165738"/>
                    <a:pt x="70637" y="169606"/>
                  </a:cubicBezTo>
                  <a:lnTo>
                    <a:pt x="26900" y="213343"/>
                  </a:lnTo>
                  <a:cubicBezTo>
                    <a:pt x="23045" y="217198"/>
                    <a:pt x="22301" y="223190"/>
                    <a:pt x="25112" y="227871"/>
                  </a:cubicBezTo>
                  <a:lnTo>
                    <a:pt x="37423" y="248368"/>
                  </a:lnTo>
                  <a:cubicBezTo>
                    <a:pt x="35472" y="252491"/>
                    <a:pt x="33729" y="256696"/>
                    <a:pt x="32196" y="260946"/>
                  </a:cubicBezTo>
                  <a:lnTo>
                    <a:pt x="9004" y="266752"/>
                  </a:lnTo>
                  <a:cubicBezTo>
                    <a:pt x="3716" y="268077"/>
                    <a:pt x="0" y="272826"/>
                    <a:pt x="0" y="278285"/>
                  </a:cubicBezTo>
                  <a:lnTo>
                    <a:pt x="0" y="340115"/>
                  </a:lnTo>
                  <a:cubicBezTo>
                    <a:pt x="0" y="345574"/>
                    <a:pt x="3716" y="350323"/>
                    <a:pt x="9001" y="351648"/>
                  </a:cubicBezTo>
                  <a:lnTo>
                    <a:pt x="32193" y="357454"/>
                  </a:lnTo>
                  <a:cubicBezTo>
                    <a:pt x="33726" y="361705"/>
                    <a:pt x="35468" y="365908"/>
                    <a:pt x="37420" y="370031"/>
                  </a:cubicBezTo>
                  <a:lnTo>
                    <a:pt x="25109" y="390529"/>
                  </a:lnTo>
                  <a:cubicBezTo>
                    <a:pt x="22298" y="395209"/>
                    <a:pt x="23042" y="401202"/>
                    <a:pt x="26897" y="405057"/>
                  </a:cubicBezTo>
                  <a:lnTo>
                    <a:pt x="70634" y="448794"/>
                  </a:lnTo>
                  <a:cubicBezTo>
                    <a:pt x="74489" y="452638"/>
                    <a:pt x="80505" y="453358"/>
                    <a:pt x="85162" y="450582"/>
                  </a:cubicBezTo>
                  <a:lnTo>
                    <a:pt x="105659" y="438271"/>
                  </a:lnTo>
                  <a:cubicBezTo>
                    <a:pt x="109782" y="440222"/>
                    <a:pt x="113987" y="441965"/>
                    <a:pt x="118237" y="443498"/>
                  </a:cubicBezTo>
                  <a:lnTo>
                    <a:pt x="124043" y="466690"/>
                  </a:lnTo>
                  <a:cubicBezTo>
                    <a:pt x="125368" y="471975"/>
                    <a:pt x="130117" y="475691"/>
                    <a:pt x="135576" y="475691"/>
                  </a:cubicBezTo>
                  <a:lnTo>
                    <a:pt x="197406" y="475691"/>
                  </a:lnTo>
                  <a:cubicBezTo>
                    <a:pt x="202865" y="475691"/>
                    <a:pt x="207614" y="471975"/>
                    <a:pt x="208939" y="466690"/>
                  </a:cubicBezTo>
                  <a:lnTo>
                    <a:pt x="214745" y="443498"/>
                  </a:lnTo>
                  <a:cubicBezTo>
                    <a:pt x="218996" y="441965"/>
                    <a:pt x="223199" y="440222"/>
                    <a:pt x="227322" y="438271"/>
                  </a:cubicBezTo>
                  <a:lnTo>
                    <a:pt x="247820" y="450582"/>
                  </a:lnTo>
                  <a:cubicBezTo>
                    <a:pt x="252489" y="453369"/>
                    <a:pt x="258504" y="452638"/>
                    <a:pt x="262348" y="448794"/>
                  </a:cubicBezTo>
                  <a:lnTo>
                    <a:pt x="306085" y="405057"/>
                  </a:lnTo>
                  <a:cubicBezTo>
                    <a:pt x="309940" y="401202"/>
                    <a:pt x="310684" y="395209"/>
                    <a:pt x="307873" y="390529"/>
                  </a:cubicBezTo>
                  <a:lnTo>
                    <a:pt x="295562" y="370031"/>
                  </a:lnTo>
                  <a:cubicBezTo>
                    <a:pt x="297513" y="365908"/>
                    <a:pt x="299256" y="361704"/>
                    <a:pt x="300789" y="357454"/>
                  </a:cubicBezTo>
                  <a:lnTo>
                    <a:pt x="323981" y="351648"/>
                  </a:lnTo>
                  <a:cubicBezTo>
                    <a:pt x="329266" y="350323"/>
                    <a:pt x="332982" y="345574"/>
                    <a:pt x="332982" y="340115"/>
                  </a:cubicBezTo>
                  <a:lnTo>
                    <a:pt x="332982" y="278285"/>
                  </a:lnTo>
                  <a:cubicBezTo>
                    <a:pt x="332982" y="272826"/>
                    <a:pt x="329266" y="268077"/>
                    <a:pt x="323981" y="266752"/>
                  </a:cubicBezTo>
                  <a:lnTo>
                    <a:pt x="300789" y="260946"/>
                  </a:lnTo>
                  <a:cubicBezTo>
                    <a:pt x="299256" y="256694"/>
                    <a:pt x="297513" y="252491"/>
                    <a:pt x="295562" y="248368"/>
                  </a:cubicBezTo>
                  <a:lnTo>
                    <a:pt x="307873" y="227871"/>
                  </a:lnTo>
                  <a:cubicBezTo>
                    <a:pt x="308451" y="226909"/>
                    <a:pt x="308252" y="225799"/>
                    <a:pt x="308533" y="224757"/>
                  </a:cubicBezTo>
                  <a:cubicBezTo>
                    <a:pt x="308629" y="224859"/>
                    <a:pt x="308609" y="225018"/>
                    <a:pt x="308709" y="225118"/>
                  </a:cubicBezTo>
                  <a:lnTo>
                    <a:pt x="345711" y="262120"/>
                  </a:lnTo>
                  <a:cubicBezTo>
                    <a:pt x="349566" y="265987"/>
                    <a:pt x="355547" y="266684"/>
                    <a:pt x="360239" y="263908"/>
                  </a:cubicBezTo>
                  <a:lnTo>
                    <a:pt x="381027" y="251434"/>
                  </a:lnTo>
                  <a:cubicBezTo>
                    <a:pt x="382189" y="251934"/>
                    <a:pt x="383350" y="252410"/>
                    <a:pt x="384535" y="252863"/>
                  </a:cubicBezTo>
                  <a:lnTo>
                    <a:pt x="390423" y="276404"/>
                  </a:lnTo>
                  <a:cubicBezTo>
                    <a:pt x="391747" y="281700"/>
                    <a:pt x="396497" y="285416"/>
                    <a:pt x="401955" y="285416"/>
                  </a:cubicBezTo>
                  <a:lnTo>
                    <a:pt x="454287" y="285416"/>
                  </a:lnTo>
                  <a:cubicBezTo>
                    <a:pt x="459745" y="285416"/>
                    <a:pt x="464495" y="281700"/>
                    <a:pt x="465819" y="276404"/>
                  </a:cubicBezTo>
                  <a:lnTo>
                    <a:pt x="471707" y="252863"/>
                  </a:lnTo>
                  <a:cubicBezTo>
                    <a:pt x="472892" y="252410"/>
                    <a:pt x="474053" y="251934"/>
                    <a:pt x="475215" y="251434"/>
                  </a:cubicBezTo>
                  <a:lnTo>
                    <a:pt x="496003" y="263908"/>
                  </a:lnTo>
                  <a:cubicBezTo>
                    <a:pt x="500695" y="266695"/>
                    <a:pt x="506687" y="265964"/>
                    <a:pt x="510531" y="262120"/>
                  </a:cubicBezTo>
                  <a:lnTo>
                    <a:pt x="547533" y="225118"/>
                  </a:lnTo>
                  <a:cubicBezTo>
                    <a:pt x="551388" y="221263"/>
                    <a:pt x="552132" y="215270"/>
                    <a:pt x="549321" y="210590"/>
                  </a:cubicBezTo>
                  <a:lnTo>
                    <a:pt x="536848" y="189801"/>
                  </a:lnTo>
                  <a:cubicBezTo>
                    <a:pt x="537347" y="188640"/>
                    <a:pt x="537823" y="187479"/>
                    <a:pt x="538276" y="186294"/>
                  </a:cubicBezTo>
                  <a:lnTo>
                    <a:pt x="561817" y="180406"/>
                  </a:lnTo>
                  <a:cubicBezTo>
                    <a:pt x="567113" y="179082"/>
                    <a:pt x="570829" y="174332"/>
                    <a:pt x="570829" y="168873"/>
                  </a:cubicBezTo>
                  <a:lnTo>
                    <a:pt x="570829" y="116542"/>
                  </a:lnTo>
                  <a:cubicBezTo>
                    <a:pt x="570831" y="111083"/>
                    <a:pt x="567115" y="106334"/>
                    <a:pt x="561819" y="105009"/>
                  </a:cubicBezTo>
                  <a:close/>
                  <a:moveTo>
                    <a:pt x="166492" y="380554"/>
                  </a:moveTo>
                  <a:cubicBezTo>
                    <a:pt x="127145" y="380554"/>
                    <a:pt x="95138" y="348547"/>
                    <a:pt x="95138" y="309200"/>
                  </a:cubicBezTo>
                  <a:cubicBezTo>
                    <a:pt x="95138" y="269853"/>
                    <a:pt x="127145" y="237846"/>
                    <a:pt x="166492" y="237846"/>
                  </a:cubicBezTo>
                  <a:cubicBezTo>
                    <a:pt x="205839" y="237846"/>
                    <a:pt x="237846" y="269853"/>
                    <a:pt x="237846" y="309200"/>
                  </a:cubicBezTo>
                  <a:cubicBezTo>
                    <a:pt x="237846" y="348547"/>
                    <a:pt x="205839" y="380554"/>
                    <a:pt x="166492" y="380554"/>
                  </a:cubicBezTo>
                  <a:close/>
                  <a:moveTo>
                    <a:pt x="428123" y="190276"/>
                  </a:moveTo>
                  <a:cubicBezTo>
                    <a:pt x="401888" y="190276"/>
                    <a:pt x="380554" y="168943"/>
                    <a:pt x="380554" y="142707"/>
                  </a:cubicBezTo>
                  <a:cubicBezTo>
                    <a:pt x="380554" y="116471"/>
                    <a:pt x="401888" y="95138"/>
                    <a:pt x="428123" y="95138"/>
                  </a:cubicBezTo>
                  <a:cubicBezTo>
                    <a:pt x="454358" y="95138"/>
                    <a:pt x="475693" y="116472"/>
                    <a:pt x="475693" y="142708"/>
                  </a:cubicBezTo>
                  <a:cubicBezTo>
                    <a:pt x="475693" y="168944"/>
                    <a:pt x="454358" y="190276"/>
                    <a:pt x="428123" y="190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348D10C-99EC-4197-8203-2458F8C1A0A0}"/>
              </a:ext>
            </a:extLst>
          </p:cNvPr>
          <p:cNvSpPr txBox="1"/>
          <p:nvPr/>
        </p:nvSpPr>
        <p:spPr>
          <a:xfrm>
            <a:off x="700362" y="2948490"/>
            <a:ext cx="2454292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/>
                <a:sym typeface="Helvetica Neue"/>
              </a:rPr>
              <a:t>Leads implementation, conversion, and compliance execution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18D166-209B-4FA1-B08C-C8632D344B12}"/>
              </a:ext>
            </a:extLst>
          </p:cNvPr>
          <p:cNvGrpSpPr/>
          <p:nvPr/>
        </p:nvGrpSpPr>
        <p:grpSpPr>
          <a:xfrm>
            <a:off x="357299" y="3505229"/>
            <a:ext cx="273939" cy="266028"/>
            <a:chOff x="357012" y="3523751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C67BD07-5D1B-47F0-99F7-3F391B3F12CD}"/>
                </a:ext>
              </a:extLst>
            </p:cNvPr>
            <p:cNvSpPr/>
            <p:nvPr/>
          </p:nvSpPr>
          <p:spPr>
            <a:xfrm>
              <a:off x="357012" y="3523751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46DA0F9-E1DD-4622-9CD9-3B6D07E3D594}"/>
                </a:ext>
              </a:extLst>
            </p:cNvPr>
            <p:cNvGrpSpPr/>
            <p:nvPr/>
          </p:nvGrpSpPr>
          <p:grpSpPr>
            <a:xfrm>
              <a:off x="417271" y="3580579"/>
              <a:ext cx="158634" cy="165904"/>
              <a:chOff x="7486543" y="1561830"/>
              <a:chExt cx="547656" cy="501751"/>
            </a:xfrm>
            <a:solidFill>
              <a:schemeClr val="bg1"/>
            </a:solidFill>
          </p:grpSpPr>
          <p:sp>
            <p:nvSpPr>
              <p:cNvPr id="58" name="Google Shape;181;p1">
                <a:extLst>
                  <a:ext uri="{FF2B5EF4-FFF2-40B4-BE49-F238E27FC236}">
                    <a16:creationId xmlns:a16="http://schemas.microsoft.com/office/drawing/2014/main" id="{2D4D8493-3D4B-45C5-B6E3-03732020E858}"/>
                  </a:ext>
                </a:extLst>
              </p:cNvPr>
              <p:cNvSpPr/>
              <p:nvPr/>
            </p:nvSpPr>
            <p:spPr>
              <a:xfrm>
                <a:off x="7577641" y="1721253"/>
                <a:ext cx="91810" cy="115296"/>
              </a:xfrm>
              <a:custGeom>
                <a:avLst/>
                <a:gdLst/>
                <a:ahLst/>
                <a:cxnLst/>
                <a:rect l="l" t="t" r="r" b="b"/>
                <a:pathLst>
                  <a:path w="91809" h="115295" extrusionOk="0">
                    <a:moveTo>
                      <a:pt x="80512" y="801"/>
                    </a:moveTo>
                    <a:lnTo>
                      <a:pt x="12188" y="801"/>
                    </a:lnTo>
                    <a:cubicBezTo>
                      <a:pt x="5894" y="801"/>
                      <a:pt x="801" y="5894"/>
                      <a:pt x="801" y="12188"/>
                    </a:cubicBezTo>
                    <a:lnTo>
                      <a:pt x="801" y="103286"/>
                    </a:lnTo>
                    <a:cubicBezTo>
                      <a:pt x="801" y="109580"/>
                      <a:pt x="5894" y="114674"/>
                      <a:pt x="12188" y="114674"/>
                    </a:cubicBezTo>
                    <a:lnTo>
                      <a:pt x="80512" y="114674"/>
                    </a:lnTo>
                    <a:cubicBezTo>
                      <a:pt x="86806" y="114674"/>
                      <a:pt x="91899" y="109580"/>
                      <a:pt x="91899" y="103286"/>
                    </a:cubicBezTo>
                    <a:lnTo>
                      <a:pt x="91899" y="12188"/>
                    </a:lnTo>
                    <a:cubicBezTo>
                      <a:pt x="91899" y="5894"/>
                      <a:pt x="86806" y="801"/>
                      <a:pt x="80512" y="8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82;p1">
                <a:extLst>
                  <a:ext uri="{FF2B5EF4-FFF2-40B4-BE49-F238E27FC236}">
                    <a16:creationId xmlns:a16="http://schemas.microsoft.com/office/drawing/2014/main" id="{9C212267-37F8-4D2F-A94F-ADD155307C48}"/>
                  </a:ext>
                </a:extLst>
              </p:cNvPr>
              <p:cNvSpPr/>
              <p:nvPr/>
            </p:nvSpPr>
            <p:spPr>
              <a:xfrm>
                <a:off x="7714288" y="1687091"/>
                <a:ext cx="91810" cy="149458"/>
              </a:xfrm>
              <a:custGeom>
                <a:avLst/>
                <a:gdLst/>
                <a:ahLst/>
                <a:cxnLst/>
                <a:rect l="l" t="t" r="r" b="b"/>
                <a:pathLst>
                  <a:path w="91809" h="149457" extrusionOk="0">
                    <a:moveTo>
                      <a:pt x="80512" y="801"/>
                    </a:moveTo>
                    <a:lnTo>
                      <a:pt x="12188" y="801"/>
                    </a:lnTo>
                    <a:cubicBezTo>
                      <a:pt x="5894" y="801"/>
                      <a:pt x="801" y="5894"/>
                      <a:pt x="801" y="12188"/>
                    </a:cubicBezTo>
                    <a:lnTo>
                      <a:pt x="801" y="137448"/>
                    </a:lnTo>
                    <a:cubicBezTo>
                      <a:pt x="801" y="143742"/>
                      <a:pt x="5894" y="148835"/>
                      <a:pt x="12188" y="148835"/>
                    </a:cubicBezTo>
                    <a:lnTo>
                      <a:pt x="80512" y="148835"/>
                    </a:lnTo>
                    <a:cubicBezTo>
                      <a:pt x="86806" y="148835"/>
                      <a:pt x="91899" y="143742"/>
                      <a:pt x="91899" y="137448"/>
                    </a:cubicBezTo>
                    <a:lnTo>
                      <a:pt x="91899" y="12187"/>
                    </a:lnTo>
                    <a:cubicBezTo>
                      <a:pt x="91899" y="5894"/>
                      <a:pt x="86806" y="801"/>
                      <a:pt x="80512" y="8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83;p1">
                <a:extLst>
                  <a:ext uri="{FF2B5EF4-FFF2-40B4-BE49-F238E27FC236}">
                    <a16:creationId xmlns:a16="http://schemas.microsoft.com/office/drawing/2014/main" id="{45495BAC-1CE0-44A4-99A3-C7D1D121CA54}"/>
                  </a:ext>
                </a:extLst>
              </p:cNvPr>
              <p:cNvSpPr/>
              <p:nvPr/>
            </p:nvSpPr>
            <p:spPr>
              <a:xfrm>
                <a:off x="7850935" y="1652929"/>
                <a:ext cx="91810" cy="183619"/>
              </a:xfrm>
              <a:custGeom>
                <a:avLst/>
                <a:gdLst/>
                <a:ahLst/>
                <a:cxnLst/>
                <a:rect l="l" t="t" r="r" b="b"/>
                <a:pathLst>
                  <a:path w="91809" h="183619" extrusionOk="0">
                    <a:moveTo>
                      <a:pt x="80512" y="801"/>
                    </a:moveTo>
                    <a:lnTo>
                      <a:pt x="12188" y="801"/>
                    </a:lnTo>
                    <a:cubicBezTo>
                      <a:pt x="5894" y="801"/>
                      <a:pt x="801" y="5894"/>
                      <a:pt x="801" y="12188"/>
                    </a:cubicBezTo>
                    <a:lnTo>
                      <a:pt x="801" y="171609"/>
                    </a:lnTo>
                    <a:cubicBezTo>
                      <a:pt x="801" y="177904"/>
                      <a:pt x="5894" y="182997"/>
                      <a:pt x="12188" y="182997"/>
                    </a:cubicBezTo>
                    <a:lnTo>
                      <a:pt x="80512" y="182997"/>
                    </a:lnTo>
                    <a:cubicBezTo>
                      <a:pt x="86806" y="182997"/>
                      <a:pt x="91899" y="177904"/>
                      <a:pt x="91899" y="171609"/>
                    </a:cubicBezTo>
                    <a:lnTo>
                      <a:pt x="91899" y="12187"/>
                    </a:lnTo>
                    <a:cubicBezTo>
                      <a:pt x="91899" y="5894"/>
                      <a:pt x="86806" y="801"/>
                      <a:pt x="80512" y="8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84;p1">
                <a:extLst>
                  <a:ext uri="{FF2B5EF4-FFF2-40B4-BE49-F238E27FC236}">
                    <a16:creationId xmlns:a16="http://schemas.microsoft.com/office/drawing/2014/main" id="{419E7220-53CE-4562-93DA-96312B04C3EB}"/>
                  </a:ext>
                </a:extLst>
              </p:cNvPr>
              <p:cNvSpPr/>
              <p:nvPr/>
            </p:nvSpPr>
            <p:spPr>
              <a:xfrm>
                <a:off x="7486543" y="1561830"/>
                <a:ext cx="547656" cy="501751"/>
              </a:xfrm>
              <a:custGeom>
                <a:avLst/>
                <a:gdLst/>
                <a:ahLst/>
                <a:cxnLst/>
                <a:rect l="l" t="t" r="r" b="b"/>
                <a:pathLst>
                  <a:path w="547655" h="501750" extrusionOk="0">
                    <a:moveTo>
                      <a:pt x="501839" y="801"/>
                    </a:moveTo>
                    <a:lnTo>
                      <a:pt x="46350" y="801"/>
                    </a:lnTo>
                    <a:cubicBezTo>
                      <a:pt x="21240" y="801"/>
                      <a:pt x="801" y="21229"/>
                      <a:pt x="801" y="46350"/>
                    </a:cubicBezTo>
                    <a:lnTo>
                      <a:pt x="801" y="365193"/>
                    </a:lnTo>
                    <a:cubicBezTo>
                      <a:pt x="801" y="390314"/>
                      <a:pt x="21240" y="410743"/>
                      <a:pt x="46350" y="410743"/>
                    </a:cubicBezTo>
                    <a:lnTo>
                      <a:pt x="205822" y="410743"/>
                    </a:lnTo>
                    <a:cubicBezTo>
                      <a:pt x="205344" y="428910"/>
                      <a:pt x="201875" y="457971"/>
                      <a:pt x="188846" y="471694"/>
                    </a:cubicBezTo>
                    <a:cubicBezTo>
                      <a:pt x="184065" y="476720"/>
                      <a:pt x="178593" y="479066"/>
                      <a:pt x="171609" y="479066"/>
                    </a:cubicBezTo>
                    <a:cubicBezTo>
                      <a:pt x="165315" y="479066"/>
                      <a:pt x="160222" y="484160"/>
                      <a:pt x="160222" y="490454"/>
                    </a:cubicBezTo>
                    <a:cubicBezTo>
                      <a:pt x="160222" y="496748"/>
                      <a:pt x="165315" y="501841"/>
                      <a:pt x="171609" y="501841"/>
                    </a:cubicBezTo>
                    <a:lnTo>
                      <a:pt x="376580" y="501841"/>
                    </a:lnTo>
                    <a:cubicBezTo>
                      <a:pt x="382874" y="501841"/>
                      <a:pt x="387968" y="496748"/>
                      <a:pt x="387968" y="490454"/>
                    </a:cubicBezTo>
                    <a:cubicBezTo>
                      <a:pt x="387968" y="484160"/>
                      <a:pt x="382874" y="479066"/>
                      <a:pt x="376580" y="479066"/>
                    </a:cubicBezTo>
                    <a:cubicBezTo>
                      <a:pt x="369596" y="479066"/>
                      <a:pt x="364125" y="476730"/>
                      <a:pt x="359366" y="471704"/>
                    </a:cubicBezTo>
                    <a:cubicBezTo>
                      <a:pt x="346369" y="458050"/>
                      <a:pt x="342877" y="428948"/>
                      <a:pt x="342381" y="410743"/>
                    </a:cubicBezTo>
                    <a:lnTo>
                      <a:pt x="501840" y="410743"/>
                    </a:lnTo>
                    <a:cubicBezTo>
                      <a:pt x="526950" y="410743"/>
                      <a:pt x="547390" y="390315"/>
                      <a:pt x="547390" y="365193"/>
                    </a:cubicBezTo>
                    <a:lnTo>
                      <a:pt x="547390" y="46350"/>
                    </a:lnTo>
                    <a:cubicBezTo>
                      <a:pt x="547389" y="21229"/>
                      <a:pt x="526949" y="801"/>
                      <a:pt x="501839" y="801"/>
                    </a:cubicBezTo>
                    <a:close/>
                    <a:moveTo>
                      <a:pt x="274095" y="388035"/>
                    </a:moveTo>
                    <a:cubicBezTo>
                      <a:pt x="261506" y="388035"/>
                      <a:pt x="251253" y="377782"/>
                      <a:pt x="251253" y="365193"/>
                    </a:cubicBezTo>
                    <a:cubicBezTo>
                      <a:pt x="251253" y="352605"/>
                      <a:pt x="261506" y="342352"/>
                      <a:pt x="274095" y="342352"/>
                    </a:cubicBezTo>
                    <a:cubicBezTo>
                      <a:pt x="286683" y="342352"/>
                      <a:pt x="296936" y="352605"/>
                      <a:pt x="296936" y="365193"/>
                    </a:cubicBezTo>
                    <a:cubicBezTo>
                      <a:pt x="296936" y="377782"/>
                      <a:pt x="286683" y="388035"/>
                      <a:pt x="274095" y="388035"/>
                    </a:cubicBezTo>
                    <a:close/>
                    <a:moveTo>
                      <a:pt x="46350" y="319644"/>
                    </a:moveTo>
                    <a:lnTo>
                      <a:pt x="46350" y="46350"/>
                    </a:lnTo>
                    <a:lnTo>
                      <a:pt x="501840" y="46350"/>
                    </a:lnTo>
                    <a:lnTo>
                      <a:pt x="501860" y="319644"/>
                    </a:lnTo>
                    <a:lnTo>
                      <a:pt x="46350" y="3196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90FD3BD-5B12-45E1-B9AC-58D917895BFB}"/>
              </a:ext>
            </a:extLst>
          </p:cNvPr>
          <p:cNvSpPr txBox="1"/>
          <p:nvPr/>
        </p:nvSpPr>
        <p:spPr>
          <a:xfrm>
            <a:off x="703236" y="3409517"/>
            <a:ext cx="2454292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/>
                <a:sym typeface="Helvetica Neue"/>
              </a:rPr>
              <a:t>Delivers visibility into spend, utilization, and savings performance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3357200-D96D-42FF-8F58-9825D4B506D4}"/>
              </a:ext>
            </a:extLst>
          </p:cNvPr>
          <p:cNvGrpSpPr/>
          <p:nvPr/>
        </p:nvGrpSpPr>
        <p:grpSpPr>
          <a:xfrm>
            <a:off x="356581" y="3961163"/>
            <a:ext cx="273939" cy="266028"/>
            <a:chOff x="1026596" y="3162913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2C8052C-0187-4009-A6BA-1F5F914F056A}"/>
                </a:ext>
              </a:extLst>
            </p:cNvPr>
            <p:cNvSpPr/>
            <p:nvPr/>
          </p:nvSpPr>
          <p:spPr>
            <a:xfrm>
              <a:off x="1026596" y="3162913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5" name="Google Shape;2668;p16">
              <a:extLst>
                <a:ext uri="{FF2B5EF4-FFF2-40B4-BE49-F238E27FC236}">
                  <a16:creationId xmlns:a16="http://schemas.microsoft.com/office/drawing/2014/main" id="{4022C5E1-76D8-45E3-B25E-A7FFB7B5DF2C}"/>
                </a:ext>
              </a:extLst>
            </p:cNvPr>
            <p:cNvSpPr/>
            <p:nvPr/>
          </p:nvSpPr>
          <p:spPr>
            <a:xfrm>
              <a:off x="1072814" y="3205717"/>
              <a:ext cx="181501" cy="172191"/>
            </a:xfrm>
            <a:custGeom>
              <a:avLst/>
              <a:gdLst/>
              <a:ahLst/>
              <a:cxnLst/>
              <a:rect l="l" t="t" r="r" b="b"/>
              <a:pathLst>
                <a:path w="570831" h="570831" extrusionOk="0">
                  <a:moveTo>
                    <a:pt x="285416" y="0"/>
                  </a:moveTo>
                  <a:cubicBezTo>
                    <a:pt x="128040" y="0"/>
                    <a:pt x="0" y="128040"/>
                    <a:pt x="0" y="285416"/>
                  </a:cubicBezTo>
                  <a:cubicBezTo>
                    <a:pt x="0" y="442791"/>
                    <a:pt x="128040" y="570831"/>
                    <a:pt x="285416" y="570831"/>
                  </a:cubicBezTo>
                  <a:cubicBezTo>
                    <a:pt x="442791" y="570831"/>
                    <a:pt x="570831" y="442791"/>
                    <a:pt x="570831" y="285416"/>
                  </a:cubicBezTo>
                  <a:cubicBezTo>
                    <a:pt x="570831" y="128040"/>
                    <a:pt x="442791" y="0"/>
                    <a:pt x="285416" y="0"/>
                  </a:cubicBezTo>
                  <a:close/>
                  <a:moveTo>
                    <a:pt x="448422" y="203609"/>
                  </a:moveTo>
                  <a:lnTo>
                    <a:pt x="242770" y="409262"/>
                  </a:lnTo>
                  <a:cubicBezTo>
                    <a:pt x="238125" y="413908"/>
                    <a:pt x="232039" y="416231"/>
                    <a:pt x="225954" y="416231"/>
                  </a:cubicBezTo>
                  <a:cubicBezTo>
                    <a:pt x="219869" y="416231"/>
                    <a:pt x="213783" y="413908"/>
                    <a:pt x="209138" y="409262"/>
                  </a:cubicBezTo>
                  <a:lnTo>
                    <a:pt x="98624" y="298748"/>
                  </a:lnTo>
                  <a:cubicBezTo>
                    <a:pt x="93979" y="294104"/>
                    <a:pt x="93979" y="286574"/>
                    <a:pt x="98624" y="281929"/>
                  </a:cubicBezTo>
                  <a:lnTo>
                    <a:pt x="115438" y="265114"/>
                  </a:lnTo>
                  <a:cubicBezTo>
                    <a:pt x="120084" y="260471"/>
                    <a:pt x="127612" y="260471"/>
                    <a:pt x="132258" y="265114"/>
                  </a:cubicBezTo>
                  <a:lnTo>
                    <a:pt x="225954" y="358813"/>
                  </a:lnTo>
                  <a:lnTo>
                    <a:pt x="414789" y="169976"/>
                  </a:lnTo>
                  <a:cubicBezTo>
                    <a:pt x="419435" y="165333"/>
                    <a:pt x="426963" y="165333"/>
                    <a:pt x="431608" y="169976"/>
                  </a:cubicBezTo>
                  <a:lnTo>
                    <a:pt x="448422" y="186791"/>
                  </a:lnTo>
                  <a:cubicBezTo>
                    <a:pt x="453068" y="191436"/>
                    <a:pt x="453068" y="198966"/>
                    <a:pt x="448422" y="2036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45603385-A520-4899-93E1-468DF026D74B}"/>
              </a:ext>
            </a:extLst>
          </p:cNvPr>
          <p:cNvSpPr txBox="1"/>
          <p:nvPr/>
        </p:nvSpPr>
        <p:spPr>
          <a:xfrm>
            <a:off x="682161" y="3869466"/>
            <a:ext cx="2454292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/>
                <a:sym typeface="Helvetica Neue"/>
              </a:rPr>
              <a:t>Aligns on measurable outcomes through data and analytics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392B5D2-2CDB-4E2A-A10A-F756ED3D6170}"/>
              </a:ext>
            </a:extLst>
          </p:cNvPr>
          <p:cNvSpPr txBox="1"/>
          <p:nvPr/>
        </p:nvSpPr>
        <p:spPr>
          <a:xfrm>
            <a:off x="3666306" y="2377649"/>
            <a:ext cx="21323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 charset="0"/>
                <a:sym typeface="Helvetica Neue"/>
              </a:rPr>
              <a:t>Measurable financial improvement and cost savings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2D6183-EA03-4651-B070-AA03C5ACF23C}"/>
              </a:ext>
            </a:extLst>
          </p:cNvPr>
          <p:cNvSpPr txBox="1"/>
          <p:nvPr/>
        </p:nvSpPr>
        <p:spPr>
          <a:xfrm>
            <a:off x="3666306" y="2864316"/>
            <a:ext cx="21323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 charset="0"/>
                <a:sym typeface="Helvetica Neue"/>
              </a:rPr>
              <a:t>Improved visibility, assurance, and sourcing flexibility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91BEE4D-BE16-44E7-A781-93026E329EAD}"/>
              </a:ext>
            </a:extLst>
          </p:cNvPr>
          <p:cNvSpPr txBox="1"/>
          <p:nvPr/>
        </p:nvSpPr>
        <p:spPr>
          <a:xfrm>
            <a:off x="3679504" y="3848322"/>
            <a:ext cx="2132354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 charset="0"/>
                <a:sym typeface="Helvetica Neue"/>
              </a:rPr>
              <a:t>Data-driven alignment between local execution and national scale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11B6B46-073C-4FC5-95AC-E6429AD083D1}"/>
              </a:ext>
            </a:extLst>
          </p:cNvPr>
          <p:cNvSpPr txBox="1"/>
          <p:nvPr/>
        </p:nvSpPr>
        <p:spPr>
          <a:xfrm>
            <a:off x="3663898" y="3372312"/>
            <a:ext cx="21323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 charset="0"/>
                <a:sym typeface="Helvetica Neue"/>
              </a:rPr>
              <a:t>Long-term stability through collaborative decision-making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99F87A8-DCC2-4737-AAF5-77174DE32F16}"/>
              </a:ext>
            </a:extLst>
          </p:cNvPr>
          <p:cNvSpPr txBox="1"/>
          <p:nvPr/>
        </p:nvSpPr>
        <p:spPr>
          <a:xfrm>
            <a:off x="6272180" y="2392353"/>
            <a:ext cx="24667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 charset="0"/>
                <a:sym typeface="Helvetica Neue"/>
              </a:rPr>
              <a:t>National leverage for pricing stability and supplier assurance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01B7C8EE-6F04-454F-B900-A5856CE19AEB}"/>
              </a:ext>
            </a:extLst>
          </p:cNvPr>
          <p:cNvSpPr txBox="1"/>
          <p:nvPr/>
        </p:nvSpPr>
        <p:spPr>
          <a:xfrm>
            <a:off x="6264950" y="2849293"/>
            <a:ext cx="2466766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 charset="0"/>
                <a:sym typeface="Helvetica Neue"/>
              </a:rPr>
              <a:t>Expansive portfolio to mitigate risk and improve access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B7BCD6-0B3D-4E78-A035-178168DF3407}"/>
              </a:ext>
            </a:extLst>
          </p:cNvPr>
          <p:cNvSpPr txBox="1"/>
          <p:nvPr/>
        </p:nvSpPr>
        <p:spPr>
          <a:xfrm>
            <a:off x="6258025" y="3341136"/>
            <a:ext cx="2475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 charset="0"/>
                <a:sym typeface="Helvetica Neue"/>
              </a:rPr>
              <a:t>Predictive analytics and AI to identify risks and savings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E409510-2A72-4793-8637-541F2F97D3E6}"/>
              </a:ext>
            </a:extLst>
          </p:cNvPr>
          <p:cNvSpPr txBox="1"/>
          <p:nvPr/>
        </p:nvSpPr>
        <p:spPr>
          <a:xfrm>
            <a:off x="6258024" y="3832115"/>
            <a:ext cx="2475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 charset="0"/>
                <a:sym typeface="Helvetica Neue"/>
              </a:rPr>
              <a:t>Integrates clinicians and supply chain through value analysis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047AEAC-86DA-4A83-92B0-AD8EC344E8F5}"/>
              </a:ext>
            </a:extLst>
          </p:cNvPr>
          <p:cNvSpPr txBox="1"/>
          <p:nvPr/>
        </p:nvSpPr>
        <p:spPr>
          <a:xfrm>
            <a:off x="6189229" y="1849180"/>
            <a:ext cx="21323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 charset="0"/>
                <a:sym typeface="Helvetica Neue"/>
              </a:rPr>
              <a:t>Focus: Scale, Analytics, and Clinical Integration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C8D5DB7-1C5F-403E-962E-9C40383E8F8A}"/>
              </a:ext>
            </a:extLst>
          </p:cNvPr>
          <p:cNvSpPr txBox="1"/>
          <p:nvPr/>
        </p:nvSpPr>
        <p:spPr>
          <a:xfrm>
            <a:off x="652661" y="1849180"/>
            <a:ext cx="21323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 charset="0"/>
                <a:sym typeface="Helvetica Neue"/>
              </a:rPr>
              <a:t>Focus: Tailored Support &amp; Implementation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A2F0B6D-41C9-4C48-9B1D-D5239D2AA3D6}"/>
              </a:ext>
            </a:extLst>
          </p:cNvPr>
          <p:cNvGrpSpPr/>
          <p:nvPr/>
        </p:nvGrpSpPr>
        <p:grpSpPr>
          <a:xfrm>
            <a:off x="3329093" y="3983909"/>
            <a:ext cx="273939" cy="266028"/>
            <a:chOff x="3350499" y="4019978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954D8945-AED0-4BB0-9EB8-A5877A8EE717}"/>
                </a:ext>
              </a:extLst>
            </p:cNvPr>
            <p:cNvSpPr/>
            <p:nvPr/>
          </p:nvSpPr>
          <p:spPr>
            <a:xfrm>
              <a:off x="3350499" y="4019978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4" name="Google Shape;2837;p18">
              <a:extLst>
                <a:ext uri="{FF2B5EF4-FFF2-40B4-BE49-F238E27FC236}">
                  <a16:creationId xmlns:a16="http://schemas.microsoft.com/office/drawing/2014/main" id="{C4D396BB-0037-4F94-97FB-7C75E5001155}"/>
                </a:ext>
              </a:extLst>
            </p:cNvPr>
            <p:cNvSpPr/>
            <p:nvPr/>
          </p:nvSpPr>
          <p:spPr>
            <a:xfrm>
              <a:off x="3426971" y="4074781"/>
              <a:ext cx="131257" cy="160938"/>
            </a:xfrm>
            <a:custGeom>
              <a:avLst/>
              <a:gdLst/>
              <a:ahLst/>
              <a:cxnLst/>
              <a:rect l="l" t="t" r="r" b="b"/>
              <a:pathLst>
                <a:path w="428125" h="570838" extrusionOk="0">
                  <a:moveTo>
                    <a:pt x="420178" y="72034"/>
                  </a:moveTo>
                  <a:lnTo>
                    <a:pt x="218010" y="680"/>
                  </a:lnTo>
                  <a:cubicBezTo>
                    <a:pt x="215454" y="-227"/>
                    <a:pt x="212667" y="-227"/>
                    <a:pt x="210113" y="680"/>
                  </a:cubicBezTo>
                  <a:lnTo>
                    <a:pt x="7944" y="72034"/>
                  </a:lnTo>
                  <a:cubicBezTo>
                    <a:pt x="3182" y="73717"/>
                    <a:pt x="0" y="78212"/>
                    <a:pt x="0" y="83253"/>
                  </a:cubicBezTo>
                  <a:lnTo>
                    <a:pt x="0" y="225961"/>
                  </a:lnTo>
                  <a:cubicBezTo>
                    <a:pt x="0" y="410640"/>
                    <a:pt x="27385" y="478139"/>
                    <a:pt x="208697" y="569561"/>
                  </a:cubicBezTo>
                  <a:cubicBezTo>
                    <a:pt x="210392" y="570408"/>
                    <a:pt x="212228" y="570839"/>
                    <a:pt x="214063" y="570839"/>
                  </a:cubicBezTo>
                  <a:cubicBezTo>
                    <a:pt x="215898" y="570839"/>
                    <a:pt x="217733" y="570409"/>
                    <a:pt x="219429" y="569561"/>
                  </a:cubicBezTo>
                  <a:cubicBezTo>
                    <a:pt x="400740" y="478139"/>
                    <a:pt x="428126" y="410640"/>
                    <a:pt x="428126" y="225961"/>
                  </a:cubicBezTo>
                  <a:lnTo>
                    <a:pt x="428126" y="83253"/>
                  </a:lnTo>
                  <a:cubicBezTo>
                    <a:pt x="428122" y="78212"/>
                    <a:pt x="424939" y="73718"/>
                    <a:pt x="420178" y="72034"/>
                  </a:cubicBezTo>
                  <a:close/>
                  <a:moveTo>
                    <a:pt x="353284" y="186800"/>
                  </a:moveTo>
                  <a:lnTo>
                    <a:pt x="186791" y="353292"/>
                  </a:lnTo>
                  <a:cubicBezTo>
                    <a:pt x="184469" y="355614"/>
                    <a:pt x="181425" y="356776"/>
                    <a:pt x="178382" y="356776"/>
                  </a:cubicBezTo>
                  <a:cubicBezTo>
                    <a:pt x="175340" y="356776"/>
                    <a:pt x="172297" y="355614"/>
                    <a:pt x="169974" y="353292"/>
                  </a:cubicBezTo>
                  <a:lnTo>
                    <a:pt x="74836" y="258154"/>
                  </a:lnTo>
                  <a:cubicBezTo>
                    <a:pt x="70190" y="253508"/>
                    <a:pt x="70190" y="245982"/>
                    <a:pt x="74836" y="241337"/>
                  </a:cubicBezTo>
                  <a:cubicBezTo>
                    <a:pt x="79482" y="236693"/>
                    <a:pt x="87007" y="236692"/>
                    <a:pt x="91652" y="241337"/>
                  </a:cubicBezTo>
                  <a:lnTo>
                    <a:pt x="178382" y="328068"/>
                  </a:lnTo>
                  <a:lnTo>
                    <a:pt x="336467" y="169984"/>
                  </a:lnTo>
                  <a:cubicBezTo>
                    <a:pt x="341113" y="165338"/>
                    <a:pt x="348638" y="165338"/>
                    <a:pt x="353283" y="169984"/>
                  </a:cubicBezTo>
                  <a:cubicBezTo>
                    <a:pt x="357929" y="174628"/>
                    <a:pt x="357929" y="182154"/>
                    <a:pt x="353284" y="186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2067E6C-E657-444C-99FD-59D7937FD5E3}"/>
              </a:ext>
            </a:extLst>
          </p:cNvPr>
          <p:cNvGrpSpPr/>
          <p:nvPr/>
        </p:nvGrpSpPr>
        <p:grpSpPr>
          <a:xfrm>
            <a:off x="5915290" y="3924006"/>
            <a:ext cx="273939" cy="266028"/>
            <a:chOff x="4473892" y="4409466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3E23D12-B122-4CE7-9C7D-CE84F30D5DDD}"/>
                </a:ext>
              </a:extLst>
            </p:cNvPr>
            <p:cNvSpPr/>
            <p:nvPr/>
          </p:nvSpPr>
          <p:spPr>
            <a:xfrm>
              <a:off x="4473892" y="4409466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7" name="Google Shape;336;p2">
              <a:extLst>
                <a:ext uri="{FF2B5EF4-FFF2-40B4-BE49-F238E27FC236}">
                  <a16:creationId xmlns:a16="http://schemas.microsoft.com/office/drawing/2014/main" id="{487591B3-C5BE-4868-9F25-E15234EB8100}"/>
                </a:ext>
              </a:extLst>
            </p:cNvPr>
            <p:cNvSpPr/>
            <p:nvPr/>
          </p:nvSpPr>
          <p:spPr>
            <a:xfrm>
              <a:off x="4540233" y="4462340"/>
              <a:ext cx="147374" cy="154126"/>
            </a:xfrm>
            <a:custGeom>
              <a:avLst/>
              <a:gdLst/>
              <a:ahLst/>
              <a:cxnLst/>
              <a:rect l="l" t="t" r="r" b="b"/>
              <a:pathLst>
                <a:path w="571236" h="571249" extrusionOk="0">
                  <a:moveTo>
                    <a:pt x="467376" y="259666"/>
                  </a:moveTo>
                  <a:cubicBezTo>
                    <a:pt x="410107" y="259666"/>
                    <a:pt x="363515" y="306259"/>
                    <a:pt x="363515" y="363527"/>
                  </a:cubicBezTo>
                  <a:cubicBezTo>
                    <a:pt x="363515" y="410810"/>
                    <a:pt x="395468" y="450367"/>
                    <a:pt x="438776" y="462881"/>
                  </a:cubicBezTo>
                  <a:cubicBezTo>
                    <a:pt x="428581" y="495748"/>
                    <a:pt x="397850" y="519319"/>
                    <a:pt x="362590" y="519319"/>
                  </a:cubicBezTo>
                  <a:lnTo>
                    <a:pt x="350533" y="519319"/>
                  </a:lnTo>
                  <a:cubicBezTo>
                    <a:pt x="288711" y="519319"/>
                    <a:pt x="238470" y="470921"/>
                    <a:pt x="234459" y="410098"/>
                  </a:cubicBezTo>
                  <a:lnTo>
                    <a:pt x="266613" y="367227"/>
                  </a:lnTo>
                  <a:cubicBezTo>
                    <a:pt x="282599" y="350123"/>
                    <a:pt x="389481" y="232356"/>
                    <a:pt x="389481" y="142821"/>
                  </a:cubicBezTo>
                  <a:lnTo>
                    <a:pt x="389481" y="90891"/>
                  </a:lnTo>
                  <a:cubicBezTo>
                    <a:pt x="389481" y="62251"/>
                    <a:pt x="366191" y="38960"/>
                    <a:pt x="337550" y="38960"/>
                  </a:cubicBezTo>
                  <a:lnTo>
                    <a:pt x="335719" y="38960"/>
                  </a:lnTo>
                  <a:cubicBezTo>
                    <a:pt x="329912" y="16621"/>
                    <a:pt x="309751" y="0"/>
                    <a:pt x="285619" y="0"/>
                  </a:cubicBezTo>
                  <a:cubicBezTo>
                    <a:pt x="256979" y="0"/>
                    <a:pt x="233676" y="23303"/>
                    <a:pt x="233676" y="51943"/>
                  </a:cubicBezTo>
                  <a:cubicBezTo>
                    <a:pt x="233676" y="80583"/>
                    <a:pt x="256979" y="103886"/>
                    <a:pt x="285619" y="103886"/>
                  </a:cubicBezTo>
                  <a:cubicBezTo>
                    <a:pt x="299131" y="103886"/>
                    <a:pt x="311345" y="98576"/>
                    <a:pt x="320594" y="90089"/>
                  </a:cubicBezTo>
                  <a:cubicBezTo>
                    <a:pt x="321943" y="90304"/>
                    <a:pt x="323159" y="90891"/>
                    <a:pt x="324567" y="90891"/>
                  </a:cubicBezTo>
                  <a:lnTo>
                    <a:pt x="337550" y="90891"/>
                  </a:lnTo>
                  <a:lnTo>
                    <a:pt x="337550" y="142822"/>
                  </a:lnTo>
                  <a:cubicBezTo>
                    <a:pt x="337550" y="198391"/>
                    <a:pt x="269517" y="286138"/>
                    <a:pt x="235223" y="324579"/>
                  </a:cubicBezTo>
                  <a:lnTo>
                    <a:pt x="178626" y="324579"/>
                  </a:lnTo>
                  <a:cubicBezTo>
                    <a:pt x="126810" y="277771"/>
                    <a:pt x="51931" y="192622"/>
                    <a:pt x="51931" y="142822"/>
                  </a:cubicBezTo>
                  <a:lnTo>
                    <a:pt x="51931" y="90891"/>
                  </a:lnTo>
                  <a:lnTo>
                    <a:pt x="64914" y="90891"/>
                  </a:lnTo>
                  <a:cubicBezTo>
                    <a:pt x="66320" y="90891"/>
                    <a:pt x="67532" y="90307"/>
                    <a:pt x="68877" y="90090"/>
                  </a:cubicBezTo>
                  <a:cubicBezTo>
                    <a:pt x="78126" y="98575"/>
                    <a:pt x="90339" y="103886"/>
                    <a:pt x="103849" y="103886"/>
                  </a:cubicBezTo>
                  <a:cubicBezTo>
                    <a:pt x="132489" y="103886"/>
                    <a:pt x="155792" y="80583"/>
                    <a:pt x="155792" y="51943"/>
                  </a:cubicBezTo>
                  <a:cubicBezTo>
                    <a:pt x="155792" y="23303"/>
                    <a:pt x="132489" y="0"/>
                    <a:pt x="103849" y="0"/>
                  </a:cubicBezTo>
                  <a:cubicBezTo>
                    <a:pt x="79717" y="0"/>
                    <a:pt x="59555" y="16621"/>
                    <a:pt x="53748" y="38960"/>
                  </a:cubicBezTo>
                  <a:lnTo>
                    <a:pt x="51931" y="38960"/>
                  </a:lnTo>
                  <a:cubicBezTo>
                    <a:pt x="23291" y="38960"/>
                    <a:pt x="0" y="62250"/>
                    <a:pt x="0" y="90891"/>
                  </a:cubicBezTo>
                  <a:lnTo>
                    <a:pt x="0" y="142822"/>
                  </a:lnTo>
                  <a:cubicBezTo>
                    <a:pt x="0" y="232690"/>
                    <a:pt x="127595" y="348890"/>
                    <a:pt x="149628" y="368288"/>
                  </a:cubicBezTo>
                  <a:lnTo>
                    <a:pt x="182228" y="411753"/>
                  </a:lnTo>
                  <a:cubicBezTo>
                    <a:pt x="187088" y="500489"/>
                    <a:pt x="260604" y="571250"/>
                    <a:pt x="350532" y="571250"/>
                  </a:cubicBezTo>
                  <a:lnTo>
                    <a:pt x="362588" y="571250"/>
                  </a:lnTo>
                  <a:cubicBezTo>
                    <a:pt x="425611" y="571250"/>
                    <a:pt x="479746" y="525592"/>
                    <a:pt x="491605" y="464239"/>
                  </a:cubicBezTo>
                  <a:cubicBezTo>
                    <a:pt x="537169" y="453257"/>
                    <a:pt x="571236" y="412415"/>
                    <a:pt x="571236" y="363527"/>
                  </a:cubicBezTo>
                  <a:cubicBezTo>
                    <a:pt x="571238" y="306259"/>
                    <a:pt x="524644" y="259666"/>
                    <a:pt x="467376" y="259666"/>
                  </a:cubicBezTo>
                  <a:close/>
                  <a:moveTo>
                    <a:pt x="467376" y="415458"/>
                  </a:moveTo>
                  <a:cubicBezTo>
                    <a:pt x="438735" y="415458"/>
                    <a:pt x="415445" y="392168"/>
                    <a:pt x="415445" y="363527"/>
                  </a:cubicBezTo>
                  <a:cubicBezTo>
                    <a:pt x="415445" y="334887"/>
                    <a:pt x="438734" y="311596"/>
                    <a:pt x="467376" y="311596"/>
                  </a:cubicBezTo>
                  <a:cubicBezTo>
                    <a:pt x="496017" y="311596"/>
                    <a:pt x="519307" y="334885"/>
                    <a:pt x="519307" y="363527"/>
                  </a:cubicBezTo>
                  <a:cubicBezTo>
                    <a:pt x="519307" y="392167"/>
                    <a:pt x="496016" y="415458"/>
                    <a:pt x="467376" y="4154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31590FA-F3CE-4BDB-8912-9A359B4B5ABA}"/>
              </a:ext>
            </a:extLst>
          </p:cNvPr>
          <p:cNvGrpSpPr/>
          <p:nvPr/>
        </p:nvGrpSpPr>
        <p:grpSpPr>
          <a:xfrm>
            <a:off x="5911808" y="2473453"/>
            <a:ext cx="273939" cy="266028"/>
            <a:chOff x="3504504" y="4392936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C5257C0-856A-487D-87E3-51880E80DCE9}"/>
                </a:ext>
              </a:extLst>
            </p:cNvPr>
            <p:cNvSpPr/>
            <p:nvPr/>
          </p:nvSpPr>
          <p:spPr>
            <a:xfrm>
              <a:off x="3504504" y="4392936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98" name="Google Shape;4069;p24">
              <a:extLst>
                <a:ext uri="{FF2B5EF4-FFF2-40B4-BE49-F238E27FC236}">
                  <a16:creationId xmlns:a16="http://schemas.microsoft.com/office/drawing/2014/main" id="{480553C1-DFC7-4B82-A9DF-9030C59E73BD}"/>
                </a:ext>
              </a:extLst>
            </p:cNvPr>
            <p:cNvGrpSpPr/>
            <p:nvPr/>
          </p:nvGrpSpPr>
          <p:grpSpPr>
            <a:xfrm>
              <a:off x="3583046" y="4434468"/>
              <a:ext cx="135255" cy="169069"/>
              <a:chOff x="1814624" y="5661539"/>
              <a:chExt cx="428123" cy="570829"/>
            </a:xfrm>
            <a:solidFill>
              <a:schemeClr val="bg1"/>
            </a:solidFill>
          </p:grpSpPr>
          <p:sp>
            <p:nvSpPr>
              <p:cNvPr id="199" name="Google Shape;4070;p24">
                <a:extLst>
                  <a:ext uri="{FF2B5EF4-FFF2-40B4-BE49-F238E27FC236}">
                    <a16:creationId xmlns:a16="http://schemas.microsoft.com/office/drawing/2014/main" id="{B32CDD65-9BD0-4C65-97F2-8744BECF7B92}"/>
                  </a:ext>
                </a:extLst>
              </p:cNvPr>
              <p:cNvSpPr/>
              <p:nvPr/>
            </p:nvSpPr>
            <p:spPr>
              <a:xfrm>
                <a:off x="1814624" y="5661539"/>
                <a:ext cx="356769" cy="356769"/>
              </a:xfrm>
              <a:custGeom>
                <a:avLst/>
                <a:gdLst/>
                <a:ahLst/>
                <a:cxnLst/>
                <a:rect l="l" t="t" r="r" b="b"/>
                <a:pathLst>
                  <a:path w="356769" h="356769" extrusionOk="0">
                    <a:moveTo>
                      <a:pt x="178385" y="356769"/>
                    </a:moveTo>
                    <a:cubicBezTo>
                      <a:pt x="276752" y="356769"/>
                      <a:pt x="356769" y="276752"/>
                      <a:pt x="356769" y="178385"/>
                    </a:cubicBezTo>
                    <a:cubicBezTo>
                      <a:pt x="356769" y="80018"/>
                      <a:pt x="276752" y="0"/>
                      <a:pt x="178385" y="0"/>
                    </a:cubicBezTo>
                    <a:cubicBezTo>
                      <a:pt x="80018" y="0"/>
                      <a:pt x="0" y="80018"/>
                      <a:pt x="0" y="178385"/>
                    </a:cubicBezTo>
                    <a:cubicBezTo>
                      <a:pt x="0" y="276752"/>
                      <a:pt x="80018" y="356769"/>
                      <a:pt x="178385" y="356769"/>
                    </a:cubicBezTo>
                    <a:close/>
                    <a:moveTo>
                      <a:pt x="184330" y="190277"/>
                    </a:moveTo>
                    <a:lnTo>
                      <a:pt x="172438" y="190277"/>
                    </a:lnTo>
                    <a:cubicBezTo>
                      <a:pt x="149490" y="190277"/>
                      <a:pt x="130815" y="171603"/>
                      <a:pt x="130815" y="148655"/>
                    </a:cubicBezTo>
                    <a:cubicBezTo>
                      <a:pt x="130815" y="127741"/>
                      <a:pt x="146372" y="110547"/>
                      <a:pt x="166492" y="107633"/>
                    </a:cubicBezTo>
                    <a:lnTo>
                      <a:pt x="166492" y="95138"/>
                    </a:lnTo>
                    <a:cubicBezTo>
                      <a:pt x="166492" y="88565"/>
                      <a:pt x="171811" y="83245"/>
                      <a:pt x="178385" y="83245"/>
                    </a:cubicBezTo>
                    <a:cubicBezTo>
                      <a:pt x="184958" y="83245"/>
                      <a:pt x="190277" y="88565"/>
                      <a:pt x="190277" y="95138"/>
                    </a:cubicBezTo>
                    <a:lnTo>
                      <a:pt x="190277" y="107031"/>
                    </a:lnTo>
                    <a:lnTo>
                      <a:pt x="214062" y="107031"/>
                    </a:lnTo>
                    <a:cubicBezTo>
                      <a:pt x="220635" y="107031"/>
                      <a:pt x="225954" y="112350"/>
                      <a:pt x="225954" y="118924"/>
                    </a:cubicBezTo>
                    <a:cubicBezTo>
                      <a:pt x="225954" y="125497"/>
                      <a:pt x="220635" y="130816"/>
                      <a:pt x="214062" y="130816"/>
                    </a:cubicBezTo>
                    <a:lnTo>
                      <a:pt x="172439" y="130816"/>
                    </a:lnTo>
                    <a:cubicBezTo>
                      <a:pt x="162602" y="130816"/>
                      <a:pt x="154600" y="138818"/>
                      <a:pt x="154600" y="148655"/>
                    </a:cubicBezTo>
                    <a:cubicBezTo>
                      <a:pt x="154600" y="158491"/>
                      <a:pt x="162602" y="166493"/>
                      <a:pt x="172439" y="166493"/>
                    </a:cubicBezTo>
                    <a:lnTo>
                      <a:pt x="184332" y="166493"/>
                    </a:lnTo>
                    <a:cubicBezTo>
                      <a:pt x="207280" y="166493"/>
                      <a:pt x="225954" y="185168"/>
                      <a:pt x="225954" y="208116"/>
                    </a:cubicBezTo>
                    <a:cubicBezTo>
                      <a:pt x="225954" y="229029"/>
                      <a:pt x="210397" y="246223"/>
                      <a:pt x="190277" y="249138"/>
                    </a:cubicBezTo>
                    <a:lnTo>
                      <a:pt x="190277" y="261631"/>
                    </a:lnTo>
                    <a:cubicBezTo>
                      <a:pt x="190277" y="268205"/>
                      <a:pt x="184958" y="273524"/>
                      <a:pt x="178385" y="273524"/>
                    </a:cubicBezTo>
                    <a:cubicBezTo>
                      <a:pt x="171811" y="273524"/>
                      <a:pt x="166492" y="268205"/>
                      <a:pt x="166492" y="261631"/>
                    </a:cubicBezTo>
                    <a:lnTo>
                      <a:pt x="166492" y="249739"/>
                    </a:lnTo>
                    <a:lnTo>
                      <a:pt x="142708" y="249739"/>
                    </a:lnTo>
                    <a:cubicBezTo>
                      <a:pt x="136134" y="249739"/>
                      <a:pt x="130815" y="244419"/>
                      <a:pt x="130815" y="237846"/>
                    </a:cubicBezTo>
                    <a:cubicBezTo>
                      <a:pt x="130815" y="231272"/>
                      <a:pt x="136134" y="225953"/>
                      <a:pt x="142708" y="225953"/>
                    </a:cubicBezTo>
                    <a:lnTo>
                      <a:pt x="184330" y="225953"/>
                    </a:lnTo>
                    <a:cubicBezTo>
                      <a:pt x="194167" y="225953"/>
                      <a:pt x="202169" y="217952"/>
                      <a:pt x="202169" y="208115"/>
                    </a:cubicBezTo>
                    <a:cubicBezTo>
                      <a:pt x="202169" y="198279"/>
                      <a:pt x="194167" y="190277"/>
                      <a:pt x="184330" y="1902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4071;p24">
                <a:extLst>
                  <a:ext uri="{FF2B5EF4-FFF2-40B4-BE49-F238E27FC236}">
                    <a16:creationId xmlns:a16="http://schemas.microsoft.com/office/drawing/2014/main" id="{ADA510EE-129E-4D46-B746-5F175B7F4BEE}"/>
                  </a:ext>
                </a:extLst>
              </p:cNvPr>
              <p:cNvSpPr/>
              <p:nvPr/>
            </p:nvSpPr>
            <p:spPr>
              <a:xfrm>
                <a:off x="1814632" y="5994530"/>
                <a:ext cx="428115" cy="237838"/>
              </a:xfrm>
              <a:custGeom>
                <a:avLst/>
                <a:gdLst/>
                <a:ahLst/>
                <a:cxnLst/>
                <a:rect l="l" t="t" r="r" b="b"/>
                <a:pathLst>
                  <a:path w="428115" h="237838" extrusionOk="0">
                    <a:moveTo>
                      <a:pt x="404332" y="0"/>
                    </a:moveTo>
                    <a:lnTo>
                      <a:pt x="332978" y="0"/>
                    </a:lnTo>
                    <a:cubicBezTo>
                      <a:pt x="319831" y="0"/>
                      <a:pt x="309194" y="10650"/>
                      <a:pt x="309194" y="23784"/>
                    </a:cubicBezTo>
                    <a:cubicBezTo>
                      <a:pt x="309194" y="36919"/>
                      <a:pt x="319832" y="47568"/>
                      <a:pt x="332978" y="47568"/>
                    </a:cubicBezTo>
                    <a:lnTo>
                      <a:pt x="343757" y="47568"/>
                    </a:lnTo>
                    <a:lnTo>
                      <a:pt x="236213" y="147434"/>
                    </a:lnTo>
                    <a:lnTo>
                      <a:pt x="156962" y="88007"/>
                    </a:lnTo>
                    <a:cubicBezTo>
                      <a:pt x="147927" y="81213"/>
                      <a:pt x="135245" y="81736"/>
                      <a:pt x="126790" y="89354"/>
                    </a:cubicBezTo>
                    <a:lnTo>
                      <a:pt x="7866" y="196385"/>
                    </a:lnTo>
                    <a:cubicBezTo>
                      <a:pt x="-1889" y="205165"/>
                      <a:pt x="-2679" y="220205"/>
                      <a:pt x="6101" y="229971"/>
                    </a:cubicBezTo>
                    <a:cubicBezTo>
                      <a:pt x="14905" y="239716"/>
                      <a:pt x="29909" y="240528"/>
                      <a:pt x="39688" y="231736"/>
                    </a:cubicBezTo>
                    <a:lnTo>
                      <a:pt x="144071" y="137794"/>
                    </a:lnTo>
                    <a:lnTo>
                      <a:pt x="223578" y="197407"/>
                    </a:lnTo>
                    <a:cubicBezTo>
                      <a:pt x="232707" y="204317"/>
                      <a:pt x="245528" y="203655"/>
                      <a:pt x="254029" y="195816"/>
                    </a:cubicBezTo>
                    <a:lnTo>
                      <a:pt x="380547" y="78334"/>
                    </a:lnTo>
                    <a:lnTo>
                      <a:pt x="380547" y="95138"/>
                    </a:lnTo>
                    <a:cubicBezTo>
                      <a:pt x="380547" y="108273"/>
                      <a:pt x="391186" y="118922"/>
                      <a:pt x="404332" y="118922"/>
                    </a:cubicBezTo>
                    <a:cubicBezTo>
                      <a:pt x="417478" y="118922"/>
                      <a:pt x="428116" y="108274"/>
                      <a:pt x="428116" y="95139"/>
                    </a:cubicBezTo>
                    <a:lnTo>
                      <a:pt x="428116" y="23785"/>
                    </a:lnTo>
                    <a:cubicBezTo>
                      <a:pt x="428116" y="10650"/>
                      <a:pt x="417478" y="0"/>
                      <a:pt x="4043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142BCBA-6CDF-4E92-8A5A-79ADA5B5A8E6}"/>
              </a:ext>
            </a:extLst>
          </p:cNvPr>
          <p:cNvGrpSpPr/>
          <p:nvPr/>
        </p:nvGrpSpPr>
        <p:grpSpPr>
          <a:xfrm>
            <a:off x="5906907" y="2940187"/>
            <a:ext cx="273939" cy="266028"/>
            <a:chOff x="3816358" y="4438407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CB5BC88A-0C9B-4F31-B16C-138FBF31D915}"/>
                </a:ext>
              </a:extLst>
            </p:cNvPr>
            <p:cNvSpPr/>
            <p:nvPr/>
          </p:nvSpPr>
          <p:spPr>
            <a:xfrm>
              <a:off x="3816358" y="4438407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1" name="Google Shape;1418;p8">
              <a:extLst>
                <a:ext uri="{FF2B5EF4-FFF2-40B4-BE49-F238E27FC236}">
                  <a16:creationId xmlns:a16="http://schemas.microsoft.com/office/drawing/2014/main" id="{F6F1453D-6BC6-4932-A8AE-89D432828179}"/>
                </a:ext>
              </a:extLst>
            </p:cNvPr>
            <p:cNvSpPr/>
            <p:nvPr/>
          </p:nvSpPr>
          <p:spPr>
            <a:xfrm>
              <a:off x="3900462" y="4482764"/>
              <a:ext cx="105730" cy="172902"/>
            </a:xfrm>
            <a:custGeom>
              <a:avLst/>
              <a:gdLst/>
              <a:ahLst/>
              <a:cxnLst/>
              <a:rect l="l" t="t" r="r" b="b"/>
              <a:pathLst>
                <a:path w="429238" h="571945" extrusionOk="0">
                  <a:moveTo>
                    <a:pt x="381390" y="48406"/>
                  </a:moveTo>
                  <a:lnTo>
                    <a:pt x="331629" y="48406"/>
                  </a:lnTo>
                  <a:cubicBezTo>
                    <a:pt x="326704" y="34593"/>
                    <a:pt x="313627" y="24622"/>
                    <a:pt x="298143" y="24622"/>
                  </a:cubicBezTo>
                  <a:lnTo>
                    <a:pt x="262222" y="24622"/>
                  </a:lnTo>
                  <a:cubicBezTo>
                    <a:pt x="251051" y="9802"/>
                    <a:pt x="233491" y="836"/>
                    <a:pt x="214898" y="836"/>
                  </a:cubicBezTo>
                  <a:cubicBezTo>
                    <a:pt x="196305" y="836"/>
                    <a:pt x="178745" y="9802"/>
                    <a:pt x="167572" y="24620"/>
                  </a:cubicBezTo>
                  <a:lnTo>
                    <a:pt x="131651" y="24620"/>
                  </a:lnTo>
                  <a:cubicBezTo>
                    <a:pt x="116167" y="24620"/>
                    <a:pt x="103091" y="34592"/>
                    <a:pt x="98165" y="48405"/>
                  </a:cubicBezTo>
                  <a:lnTo>
                    <a:pt x="48406" y="48405"/>
                  </a:lnTo>
                  <a:cubicBezTo>
                    <a:pt x="22170" y="48406"/>
                    <a:pt x="836" y="69739"/>
                    <a:pt x="836" y="95974"/>
                  </a:cubicBezTo>
                  <a:lnTo>
                    <a:pt x="836" y="524098"/>
                  </a:lnTo>
                  <a:cubicBezTo>
                    <a:pt x="836" y="550334"/>
                    <a:pt x="22170" y="571667"/>
                    <a:pt x="48406" y="571667"/>
                  </a:cubicBezTo>
                  <a:lnTo>
                    <a:pt x="381391" y="571667"/>
                  </a:lnTo>
                  <a:cubicBezTo>
                    <a:pt x="407626" y="571667"/>
                    <a:pt x="428959" y="550334"/>
                    <a:pt x="428959" y="524098"/>
                  </a:cubicBezTo>
                  <a:lnTo>
                    <a:pt x="428959" y="95974"/>
                  </a:lnTo>
                  <a:cubicBezTo>
                    <a:pt x="428959" y="69739"/>
                    <a:pt x="407626" y="48406"/>
                    <a:pt x="381390" y="48406"/>
                  </a:cubicBezTo>
                  <a:close/>
                  <a:moveTo>
                    <a:pt x="119760" y="60297"/>
                  </a:moveTo>
                  <a:cubicBezTo>
                    <a:pt x="119760" y="53736"/>
                    <a:pt x="125090" y="48405"/>
                    <a:pt x="131652" y="48405"/>
                  </a:cubicBezTo>
                  <a:lnTo>
                    <a:pt x="173926" y="48405"/>
                  </a:lnTo>
                  <a:cubicBezTo>
                    <a:pt x="178154" y="48405"/>
                    <a:pt x="182067" y="46151"/>
                    <a:pt x="184204" y="42493"/>
                  </a:cubicBezTo>
                  <a:cubicBezTo>
                    <a:pt x="190720" y="31298"/>
                    <a:pt x="202193" y="24620"/>
                    <a:pt x="214899" y="24620"/>
                  </a:cubicBezTo>
                  <a:cubicBezTo>
                    <a:pt x="227604" y="24620"/>
                    <a:pt x="239079" y="31299"/>
                    <a:pt x="245593" y="42493"/>
                  </a:cubicBezTo>
                  <a:cubicBezTo>
                    <a:pt x="247731" y="46151"/>
                    <a:pt x="251644" y="48405"/>
                    <a:pt x="255872" y="48405"/>
                  </a:cubicBezTo>
                  <a:lnTo>
                    <a:pt x="298145" y="48405"/>
                  </a:lnTo>
                  <a:cubicBezTo>
                    <a:pt x="304707" y="48405"/>
                    <a:pt x="310038" y="53735"/>
                    <a:pt x="310038" y="60297"/>
                  </a:cubicBezTo>
                  <a:lnTo>
                    <a:pt x="310038" y="72190"/>
                  </a:lnTo>
                  <a:cubicBezTo>
                    <a:pt x="310038" y="85301"/>
                    <a:pt x="299365" y="95974"/>
                    <a:pt x="286254" y="95974"/>
                  </a:cubicBezTo>
                  <a:lnTo>
                    <a:pt x="143544" y="95974"/>
                  </a:lnTo>
                  <a:cubicBezTo>
                    <a:pt x="130433" y="95974"/>
                    <a:pt x="119760" y="85301"/>
                    <a:pt x="119760" y="72190"/>
                  </a:cubicBezTo>
                  <a:lnTo>
                    <a:pt x="119760" y="60297"/>
                  </a:lnTo>
                  <a:close/>
                  <a:moveTo>
                    <a:pt x="226790" y="428959"/>
                  </a:moveTo>
                  <a:lnTo>
                    <a:pt x="107867" y="428959"/>
                  </a:lnTo>
                  <a:cubicBezTo>
                    <a:pt x="101294" y="428959"/>
                    <a:pt x="95974" y="423640"/>
                    <a:pt x="95974" y="417067"/>
                  </a:cubicBezTo>
                  <a:cubicBezTo>
                    <a:pt x="95974" y="410493"/>
                    <a:pt x="101294" y="405174"/>
                    <a:pt x="107867" y="405174"/>
                  </a:cubicBezTo>
                  <a:lnTo>
                    <a:pt x="226790" y="405174"/>
                  </a:lnTo>
                  <a:cubicBezTo>
                    <a:pt x="233364" y="405174"/>
                    <a:pt x="238683" y="410493"/>
                    <a:pt x="238683" y="417067"/>
                  </a:cubicBezTo>
                  <a:cubicBezTo>
                    <a:pt x="238682" y="423640"/>
                    <a:pt x="233364" y="428959"/>
                    <a:pt x="226790" y="428959"/>
                  </a:cubicBezTo>
                  <a:close/>
                  <a:moveTo>
                    <a:pt x="321929" y="381390"/>
                  </a:moveTo>
                  <a:lnTo>
                    <a:pt x="107867" y="381390"/>
                  </a:lnTo>
                  <a:cubicBezTo>
                    <a:pt x="101294" y="381390"/>
                    <a:pt x="95974" y="376071"/>
                    <a:pt x="95974" y="369497"/>
                  </a:cubicBezTo>
                  <a:cubicBezTo>
                    <a:pt x="95974" y="362924"/>
                    <a:pt x="101294" y="357604"/>
                    <a:pt x="107867" y="357604"/>
                  </a:cubicBezTo>
                  <a:lnTo>
                    <a:pt x="321929" y="357604"/>
                  </a:lnTo>
                  <a:cubicBezTo>
                    <a:pt x="328502" y="357604"/>
                    <a:pt x="333821" y="362924"/>
                    <a:pt x="333821" y="369497"/>
                  </a:cubicBezTo>
                  <a:cubicBezTo>
                    <a:pt x="333821" y="376072"/>
                    <a:pt x="328502" y="381390"/>
                    <a:pt x="321929" y="381390"/>
                  </a:cubicBezTo>
                  <a:close/>
                  <a:moveTo>
                    <a:pt x="321929" y="333821"/>
                  </a:moveTo>
                  <a:lnTo>
                    <a:pt x="107867" y="333821"/>
                  </a:lnTo>
                  <a:cubicBezTo>
                    <a:pt x="101294" y="333821"/>
                    <a:pt x="95974" y="328502"/>
                    <a:pt x="95974" y="321929"/>
                  </a:cubicBezTo>
                  <a:cubicBezTo>
                    <a:pt x="95974" y="315355"/>
                    <a:pt x="101294" y="310036"/>
                    <a:pt x="107867" y="310036"/>
                  </a:cubicBezTo>
                  <a:lnTo>
                    <a:pt x="321929" y="310036"/>
                  </a:lnTo>
                  <a:cubicBezTo>
                    <a:pt x="328502" y="310036"/>
                    <a:pt x="333821" y="315355"/>
                    <a:pt x="333821" y="321929"/>
                  </a:cubicBezTo>
                  <a:cubicBezTo>
                    <a:pt x="333821" y="328502"/>
                    <a:pt x="328502" y="333821"/>
                    <a:pt x="321929" y="333821"/>
                  </a:cubicBezTo>
                  <a:close/>
                  <a:moveTo>
                    <a:pt x="321929" y="286252"/>
                  </a:moveTo>
                  <a:lnTo>
                    <a:pt x="107867" y="286252"/>
                  </a:lnTo>
                  <a:cubicBezTo>
                    <a:pt x="101294" y="286252"/>
                    <a:pt x="95974" y="280932"/>
                    <a:pt x="95974" y="274359"/>
                  </a:cubicBezTo>
                  <a:cubicBezTo>
                    <a:pt x="95974" y="267786"/>
                    <a:pt x="101294" y="262466"/>
                    <a:pt x="107867" y="262466"/>
                  </a:cubicBezTo>
                  <a:lnTo>
                    <a:pt x="321929" y="262466"/>
                  </a:lnTo>
                  <a:cubicBezTo>
                    <a:pt x="328502" y="262466"/>
                    <a:pt x="333821" y="267786"/>
                    <a:pt x="333821" y="274359"/>
                  </a:cubicBezTo>
                  <a:cubicBezTo>
                    <a:pt x="333821" y="280932"/>
                    <a:pt x="328502" y="286252"/>
                    <a:pt x="321929" y="286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BB9BED3-B3FD-4530-8A2B-C90ADBDFDFB0}"/>
              </a:ext>
            </a:extLst>
          </p:cNvPr>
          <p:cNvGrpSpPr/>
          <p:nvPr/>
        </p:nvGrpSpPr>
        <p:grpSpPr>
          <a:xfrm>
            <a:off x="5906907" y="3411619"/>
            <a:ext cx="273939" cy="266028"/>
            <a:chOff x="4114461" y="4417731"/>
            <a:chExt cx="273939" cy="26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2B5DBDC-5935-4FBC-8F2D-85C8AE90837F}"/>
                </a:ext>
              </a:extLst>
            </p:cNvPr>
            <p:cNvSpPr/>
            <p:nvPr/>
          </p:nvSpPr>
          <p:spPr>
            <a:xfrm>
              <a:off x="4114461" y="4417731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11" name="Google Shape;2750;p17">
              <a:extLst>
                <a:ext uri="{FF2B5EF4-FFF2-40B4-BE49-F238E27FC236}">
                  <a16:creationId xmlns:a16="http://schemas.microsoft.com/office/drawing/2014/main" id="{387624B2-A09F-4461-995B-4BD5EAF05C4F}"/>
                </a:ext>
              </a:extLst>
            </p:cNvPr>
            <p:cNvGrpSpPr/>
            <p:nvPr/>
          </p:nvGrpSpPr>
          <p:grpSpPr>
            <a:xfrm>
              <a:off x="4192739" y="4468520"/>
              <a:ext cx="117382" cy="157076"/>
              <a:chOff x="690226" y="2614134"/>
              <a:chExt cx="332985" cy="570830"/>
            </a:xfrm>
            <a:solidFill>
              <a:schemeClr val="bg1"/>
            </a:solidFill>
          </p:grpSpPr>
          <p:sp>
            <p:nvSpPr>
              <p:cNvPr id="212" name="Google Shape;2751;p17">
                <a:extLst>
                  <a:ext uri="{FF2B5EF4-FFF2-40B4-BE49-F238E27FC236}">
                    <a16:creationId xmlns:a16="http://schemas.microsoft.com/office/drawing/2014/main" id="{0F418807-2453-486B-89FD-2661A9A302AC}"/>
                  </a:ext>
                </a:extLst>
              </p:cNvPr>
              <p:cNvSpPr/>
              <p:nvPr/>
            </p:nvSpPr>
            <p:spPr>
              <a:xfrm>
                <a:off x="832934" y="2685486"/>
                <a:ext cx="47569" cy="23785"/>
              </a:xfrm>
              <a:custGeom>
                <a:avLst/>
                <a:gdLst/>
                <a:ahLst/>
                <a:cxnLst/>
                <a:rect l="l" t="t" r="r" b="b"/>
                <a:pathLst>
                  <a:path w="47569" h="23785" extrusionOk="0">
                    <a:moveTo>
                      <a:pt x="11893" y="23785"/>
                    </a:moveTo>
                    <a:lnTo>
                      <a:pt x="35677" y="23785"/>
                    </a:lnTo>
                    <a:cubicBezTo>
                      <a:pt x="42250" y="23785"/>
                      <a:pt x="47570" y="18466"/>
                      <a:pt x="47570" y="11893"/>
                    </a:cubicBezTo>
                    <a:cubicBezTo>
                      <a:pt x="47570" y="5319"/>
                      <a:pt x="42250" y="0"/>
                      <a:pt x="35677" y="0"/>
                    </a:cubicBezTo>
                    <a:lnTo>
                      <a:pt x="11893" y="0"/>
                    </a:lnTo>
                    <a:cubicBezTo>
                      <a:pt x="5319" y="0"/>
                      <a:pt x="0" y="5319"/>
                      <a:pt x="0" y="11893"/>
                    </a:cubicBezTo>
                    <a:cubicBezTo>
                      <a:pt x="1" y="18467"/>
                      <a:pt x="5320" y="23785"/>
                      <a:pt x="11893" y="237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752;p17">
                <a:extLst>
                  <a:ext uri="{FF2B5EF4-FFF2-40B4-BE49-F238E27FC236}">
                    <a16:creationId xmlns:a16="http://schemas.microsoft.com/office/drawing/2014/main" id="{A658558B-FBBC-4BCA-8ED7-EF96FDC1968A}"/>
                  </a:ext>
                </a:extLst>
              </p:cNvPr>
              <p:cNvSpPr/>
              <p:nvPr/>
            </p:nvSpPr>
            <p:spPr>
              <a:xfrm>
                <a:off x="928073" y="2685487"/>
                <a:ext cx="23785" cy="23785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23785" extrusionOk="0">
                    <a:moveTo>
                      <a:pt x="23785" y="11893"/>
                    </a:moveTo>
                    <a:cubicBezTo>
                      <a:pt x="23785" y="18461"/>
                      <a:pt x="18461" y="23785"/>
                      <a:pt x="11893" y="23785"/>
                    </a:cubicBezTo>
                    <a:cubicBezTo>
                      <a:pt x="5325" y="23785"/>
                      <a:pt x="0" y="18461"/>
                      <a:pt x="0" y="11893"/>
                    </a:cubicBezTo>
                    <a:cubicBezTo>
                      <a:pt x="0" y="5325"/>
                      <a:pt x="5325" y="0"/>
                      <a:pt x="11893" y="0"/>
                    </a:cubicBezTo>
                    <a:cubicBezTo>
                      <a:pt x="18461" y="0"/>
                      <a:pt x="23785" y="5325"/>
                      <a:pt x="23785" y="118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753;p17">
                <a:extLst>
                  <a:ext uri="{FF2B5EF4-FFF2-40B4-BE49-F238E27FC236}">
                    <a16:creationId xmlns:a16="http://schemas.microsoft.com/office/drawing/2014/main" id="{293FD8DD-BD8D-41F8-A44B-8804CD8680CB}"/>
                  </a:ext>
                </a:extLst>
              </p:cNvPr>
              <p:cNvSpPr/>
              <p:nvPr/>
            </p:nvSpPr>
            <p:spPr>
              <a:xfrm>
                <a:off x="737797" y="3137396"/>
                <a:ext cx="47568" cy="47568"/>
              </a:xfrm>
              <a:custGeom>
                <a:avLst/>
                <a:gdLst/>
                <a:ahLst/>
                <a:cxnLst/>
                <a:rect l="l" t="t" r="r" b="b"/>
                <a:pathLst>
                  <a:path w="47568" h="47568" extrusionOk="0">
                    <a:moveTo>
                      <a:pt x="47569" y="23784"/>
                    </a:moveTo>
                    <a:cubicBezTo>
                      <a:pt x="47569" y="36920"/>
                      <a:pt x="36920" y="47569"/>
                      <a:pt x="23784" y="47569"/>
                    </a:cubicBezTo>
                    <a:cubicBezTo>
                      <a:pt x="10649" y="47569"/>
                      <a:pt x="0" y="36920"/>
                      <a:pt x="0" y="23784"/>
                    </a:cubicBezTo>
                    <a:cubicBezTo>
                      <a:pt x="0" y="10649"/>
                      <a:pt x="10649" y="0"/>
                      <a:pt x="23784" y="0"/>
                    </a:cubicBezTo>
                    <a:cubicBezTo>
                      <a:pt x="36920" y="0"/>
                      <a:pt x="47569" y="10649"/>
                      <a:pt x="47569" y="23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754;p17">
                <a:extLst>
                  <a:ext uri="{FF2B5EF4-FFF2-40B4-BE49-F238E27FC236}">
                    <a16:creationId xmlns:a16="http://schemas.microsoft.com/office/drawing/2014/main" id="{B6BBE9F9-E6E3-47D7-ABCE-F868065C5217}"/>
                  </a:ext>
                </a:extLst>
              </p:cNvPr>
              <p:cNvSpPr/>
              <p:nvPr/>
            </p:nvSpPr>
            <p:spPr>
              <a:xfrm>
                <a:off x="832935" y="3137396"/>
                <a:ext cx="47568" cy="47568"/>
              </a:xfrm>
              <a:custGeom>
                <a:avLst/>
                <a:gdLst/>
                <a:ahLst/>
                <a:cxnLst/>
                <a:rect l="l" t="t" r="r" b="b"/>
                <a:pathLst>
                  <a:path w="47568" h="47568" extrusionOk="0">
                    <a:moveTo>
                      <a:pt x="47569" y="23784"/>
                    </a:moveTo>
                    <a:cubicBezTo>
                      <a:pt x="47569" y="36920"/>
                      <a:pt x="36920" y="47569"/>
                      <a:pt x="23784" y="47569"/>
                    </a:cubicBezTo>
                    <a:cubicBezTo>
                      <a:pt x="10649" y="47569"/>
                      <a:pt x="0" y="36920"/>
                      <a:pt x="0" y="23784"/>
                    </a:cubicBezTo>
                    <a:cubicBezTo>
                      <a:pt x="0" y="10649"/>
                      <a:pt x="10649" y="0"/>
                      <a:pt x="23784" y="0"/>
                    </a:cubicBezTo>
                    <a:cubicBezTo>
                      <a:pt x="36920" y="0"/>
                      <a:pt x="47569" y="10649"/>
                      <a:pt x="47569" y="23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755;p17">
                <a:extLst>
                  <a:ext uri="{FF2B5EF4-FFF2-40B4-BE49-F238E27FC236}">
                    <a16:creationId xmlns:a16="http://schemas.microsoft.com/office/drawing/2014/main" id="{81713B3B-CF8C-408A-A89A-6A6269B1F10C}"/>
                  </a:ext>
                </a:extLst>
              </p:cNvPr>
              <p:cNvSpPr/>
              <p:nvPr/>
            </p:nvSpPr>
            <p:spPr>
              <a:xfrm>
                <a:off x="928073" y="3137396"/>
                <a:ext cx="47568" cy="47568"/>
              </a:xfrm>
              <a:custGeom>
                <a:avLst/>
                <a:gdLst/>
                <a:ahLst/>
                <a:cxnLst/>
                <a:rect l="l" t="t" r="r" b="b"/>
                <a:pathLst>
                  <a:path w="47568" h="47568" extrusionOk="0">
                    <a:moveTo>
                      <a:pt x="47568" y="23784"/>
                    </a:moveTo>
                    <a:cubicBezTo>
                      <a:pt x="47568" y="36920"/>
                      <a:pt x="36920" y="47569"/>
                      <a:pt x="23784" y="47569"/>
                    </a:cubicBezTo>
                    <a:cubicBezTo>
                      <a:pt x="10649" y="47569"/>
                      <a:pt x="0" y="36920"/>
                      <a:pt x="0" y="23784"/>
                    </a:cubicBezTo>
                    <a:cubicBezTo>
                      <a:pt x="0" y="10649"/>
                      <a:pt x="10649" y="0"/>
                      <a:pt x="23784" y="0"/>
                    </a:cubicBezTo>
                    <a:cubicBezTo>
                      <a:pt x="36920" y="0"/>
                      <a:pt x="47568" y="10649"/>
                      <a:pt x="47568" y="23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756;p17">
                <a:extLst>
                  <a:ext uri="{FF2B5EF4-FFF2-40B4-BE49-F238E27FC236}">
                    <a16:creationId xmlns:a16="http://schemas.microsoft.com/office/drawing/2014/main" id="{9B7B05CD-CAA0-411D-A673-EA5869FD589A}"/>
                  </a:ext>
                </a:extLst>
              </p:cNvPr>
              <p:cNvSpPr/>
              <p:nvPr/>
            </p:nvSpPr>
            <p:spPr>
              <a:xfrm>
                <a:off x="690226" y="2614134"/>
                <a:ext cx="332985" cy="475692"/>
              </a:xfrm>
              <a:custGeom>
                <a:avLst/>
                <a:gdLst/>
                <a:ahLst/>
                <a:cxnLst/>
                <a:rect l="l" t="t" r="r" b="b"/>
                <a:pathLst>
                  <a:path w="332985" h="475692" extrusionOk="0">
                    <a:moveTo>
                      <a:pt x="285417" y="0"/>
                    </a:moveTo>
                    <a:lnTo>
                      <a:pt x="47570" y="0"/>
                    </a:lnTo>
                    <a:cubicBezTo>
                      <a:pt x="21335" y="0"/>
                      <a:pt x="0" y="21334"/>
                      <a:pt x="0" y="47570"/>
                    </a:cubicBezTo>
                    <a:lnTo>
                      <a:pt x="0" y="428123"/>
                    </a:lnTo>
                    <a:cubicBezTo>
                      <a:pt x="0" y="454358"/>
                      <a:pt x="21334" y="475693"/>
                      <a:pt x="47570" y="475693"/>
                    </a:cubicBezTo>
                    <a:lnTo>
                      <a:pt x="285415" y="475693"/>
                    </a:lnTo>
                    <a:cubicBezTo>
                      <a:pt x="311650" y="475693"/>
                      <a:pt x="332985" y="454359"/>
                      <a:pt x="332985" y="428123"/>
                    </a:cubicBezTo>
                    <a:lnTo>
                      <a:pt x="332985" y="47570"/>
                    </a:lnTo>
                    <a:cubicBezTo>
                      <a:pt x="332985" y="21334"/>
                      <a:pt x="311651" y="0"/>
                      <a:pt x="285417" y="0"/>
                    </a:cubicBezTo>
                    <a:close/>
                    <a:moveTo>
                      <a:pt x="202170" y="440016"/>
                    </a:moveTo>
                    <a:lnTo>
                      <a:pt x="130816" y="440016"/>
                    </a:lnTo>
                    <a:cubicBezTo>
                      <a:pt x="124243" y="440016"/>
                      <a:pt x="118923" y="434697"/>
                      <a:pt x="118923" y="428123"/>
                    </a:cubicBezTo>
                    <a:cubicBezTo>
                      <a:pt x="118923" y="421550"/>
                      <a:pt x="124243" y="416231"/>
                      <a:pt x="130816" y="416231"/>
                    </a:cubicBezTo>
                    <a:lnTo>
                      <a:pt x="202170" y="416231"/>
                    </a:lnTo>
                    <a:cubicBezTo>
                      <a:pt x="208744" y="416231"/>
                      <a:pt x="214063" y="421550"/>
                      <a:pt x="214063" y="428123"/>
                    </a:cubicBezTo>
                    <a:cubicBezTo>
                      <a:pt x="214063" y="434697"/>
                      <a:pt x="208744" y="440016"/>
                      <a:pt x="202170" y="440016"/>
                    </a:cubicBezTo>
                    <a:close/>
                    <a:moveTo>
                      <a:pt x="285417" y="380554"/>
                    </a:moveTo>
                    <a:lnTo>
                      <a:pt x="47570" y="380554"/>
                    </a:lnTo>
                    <a:lnTo>
                      <a:pt x="47570" y="47570"/>
                    </a:lnTo>
                    <a:lnTo>
                      <a:pt x="285415" y="47570"/>
                    </a:lnTo>
                    <a:lnTo>
                      <a:pt x="285415" y="3805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43926AA-8E9F-4693-8F66-86F27A8DC15E}"/>
              </a:ext>
            </a:extLst>
          </p:cNvPr>
          <p:cNvGrpSpPr/>
          <p:nvPr/>
        </p:nvGrpSpPr>
        <p:grpSpPr>
          <a:xfrm>
            <a:off x="3323909" y="3454293"/>
            <a:ext cx="273939" cy="266028"/>
            <a:chOff x="3316877" y="3238839"/>
            <a:chExt cx="273939" cy="266028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B039F9A9-1529-4544-89E8-8CB6C1F2118B}"/>
                </a:ext>
              </a:extLst>
            </p:cNvPr>
            <p:cNvSpPr/>
            <p:nvPr/>
          </p:nvSpPr>
          <p:spPr>
            <a:xfrm>
              <a:off x="3316877" y="3238839"/>
              <a:ext cx="273939" cy="266028"/>
            </a:xfrm>
            <a:prstGeom prst="ellipse">
              <a:avLst/>
            </a:prstGeom>
            <a:solidFill>
              <a:srgbClr val="ACDAF9"/>
            </a:solidFill>
            <a:ln w="12700" cap="flat">
              <a:noFill/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4" name="Google Shape;2758;p17">
              <a:extLst>
                <a:ext uri="{FF2B5EF4-FFF2-40B4-BE49-F238E27FC236}">
                  <a16:creationId xmlns:a16="http://schemas.microsoft.com/office/drawing/2014/main" id="{3201AA65-F5EE-4239-9226-B1A4FE4B9C0D}"/>
                </a:ext>
              </a:extLst>
            </p:cNvPr>
            <p:cNvSpPr/>
            <p:nvPr/>
          </p:nvSpPr>
          <p:spPr>
            <a:xfrm>
              <a:off x="3360728" y="3295155"/>
              <a:ext cx="174229" cy="151286"/>
            </a:xfrm>
            <a:custGeom>
              <a:avLst/>
              <a:gdLst/>
              <a:ahLst/>
              <a:cxnLst/>
              <a:rect l="l" t="t" r="r" b="b"/>
              <a:pathLst>
                <a:path w="570828" h="475690" extrusionOk="0">
                  <a:moveTo>
                    <a:pt x="561819" y="105009"/>
                  </a:moveTo>
                  <a:lnTo>
                    <a:pt x="538278" y="99122"/>
                  </a:lnTo>
                  <a:cubicBezTo>
                    <a:pt x="537825" y="97937"/>
                    <a:pt x="537337" y="96776"/>
                    <a:pt x="536850" y="95614"/>
                  </a:cubicBezTo>
                  <a:lnTo>
                    <a:pt x="549323" y="74826"/>
                  </a:lnTo>
                  <a:cubicBezTo>
                    <a:pt x="552134" y="70145"/>
                    <a:pt x="551390" y="64153"/>
                    <a:pt x="547535" y="60297"/>
                  </a:cubicBezTo>
                  <a:lnTo>
                    <a:pt x="510534" y="23297"/>
                  </a:lnTo>
                  <a:cubicBezTo>
                    <a:pt x="506666" y="19406"/>
                    <a:pt x="500686" y="18698"/>
                    <a:pt x="496005" y="21509"/>
                  </a:cubicBezTo>
                  <a:lnTo>
                    <a:pt x="475217" y="33981"/>
                  </a:lnTo>
                  <a:cubicBezTo>
                    <a:pt x="474055" y="33482"/>
                    <a:pt x="472882" y="33006"/>
                    <a:pt x="471709" y="32553"/>
                  </a:cubicBezTo>
                  <a:lnTo>
                    <a:pt x="465822" y="9012"/>
                  </a:lnTo>
                  <a:cubicBezTo>
                    <a:pt x="464497" y="3716"/>
                    <a:pt x="459748" y="0"/>
                    <a:pt x="454289" y="0"/>
                  </a:cubicBezTo>
                  <a:lnTo>
                    <a:pt x="401958" y="0"/>
                  </a:lnTo>
                  <a:cubicBezTo>
                    <a:pt x="396499" y="0"/>
                    <a:pt x="391750" y="3716"/>
                    <a:pt x="390425" y="9012"/>
                  </a:cubicBezTo>
                  <a:lnTo>
                    <a:pt x="384537" y="32553"/>
                  </a:lnTo>
                  <a:cubicBezTo>
                    <a:pt x="383364" y="33006"/>
                    <a:pt x="382191" y="33482"/>
                    <a:pt x="381030" y="33981"/>
                  </a:cubicBezTo>
                  <a:lnTo>
                    <a:pt x="360241" y="21509"/>
                  </a:lnTo>
                  <a:cubicBezTo>
                    <a:pt x="355561" y="18721"/>
                    <a:pt x="349568" y="19429"/>
                    <a:pt x="345713" y="23297"/>
                  </a:cubicBezTo>
                  <a:lnTo>
                    <a:pt x="308713" y="60297"/>
                  </a:lnTo>
                  <a:cubicBezTo>
                    <a:pt x="304857" y="64153"/>
                    <a:pt x="304114" y="70145"/>
                    <a:pt x="306924" y="74826"/>
                  </a:cubicBezTo>
                  <a:lnTo>
                    <a:pt x="319398" y="95614"/>
                  </a:lnTo>
                  <a:cubicBezTo>
                    <a:pt x="318909" y="96776"/>
                    <a:pt x="318422" y="97937"/>
                    <a:pt x="317970" y="99122"/>
                  </a:cubicBezTo>
                  <a:lnTo>
                    <a:pt x="294428" y="105009"/>
                  </a:lnTo>
                  <a:cubicBezTo>
                    <a:pt x="289133" y="106334"/>
                    <a:pt x="285417" y="111083"/>
                    <a:pt x="285417" y="116542"/>
                  </a:cubicBezTo>
                  <a:lnTo>
                    <a:pt x="285417" y="168873"/>
                  </a:lnTo>
                  <a:cubicBezTo>
                    <a:pt x="285417" y="174332"/>
                    <a:pt x="289133" y="179082"/>
                    <a:pt x="294428" y="180406"/>
                  </a:cubicBezTo>
                  <a:lnTo>
                    <a:pt x="317970" y="186294"/>
                  </a:lnTo>
                  <a:cubicBezTo>
                    <a:pt x="318422" y="187479"/>
                    <a:pt x="318898" y="188640"/>
                    <a:pt x="319398" y="189801"/>
                  </a:cubicBezTo>
                  <a:lnTo>
                    <a:pt x="306924" y="210590"/>
                  </a:lnTo>
                  <a:cubicBezTo>
                    <a:pt x="306347" y="211552"/>
                    <a:pt x="306545" y="212661"/>
                    <a:pt x="306264" y="213704"/>
                  </a:cubicBezTo>
                  <a:cubicBezTo>
                    <a:pt x="306168" y="213601"/>
                    <a:pt x="306188" y="213443"/>
                    <a:pt x="306088" y="213343"/>
                  </a:cubicBezTo>
                  <a:lnTo>
                    <a:pt x="262351" y="169606"/>
                  </a:lnTo>
                  <a:cubicBezTo>
                    <a:pt x="258484" y="165738"/>
                    <a:pt x="252480" y="165007"/>
                    <a:pt x="247823" y="167818"/>
                  </a:cubicBezTo>
                  <a:lnTo>
                    <a:pt x="227326" y="180128"/>
                  </a:lnTo>
                  <a:cubicBezTo>
                    <a:pt x="223203" y="178177"/>
                    <a:pt x="218998" y="176435"/>
                    <a:pt x="214748" y="174902"/>
                  </a:cubicBezTo>
                  <a:lnTo>
                    <a:pt x="208942" y="151709"/>
                  </a:lnTo>
                  <a:cubicBezTo>
                    <a:pt x="207617" y="146425"/>
                    <a:pt x="202868" y="142709"/>
                    <a:pt x="197409" y="142709"/>
                  </a:cubicBezTo>
                  <a:lnTo>
                    <a:pt x="135579" y="142709"/>
                  </a:lnTo>
                  <a:cubicBezTo>
                    <a:pt x="130120" y="142709"/>
                    <a:pt x="125371" y="146425"/>
                    <a:pt x="124046" y="151709"/>
                  </a:cubicBezTo>
                  <a:lnTo>
                    <a:pt x="118240" y="174902"/>
                  </a:lnTo>
                  <a:cubicBezTo>
                    <a:pt x="113989" y="176435"/>
                    <a:pt x="109786" y="178177"/>
                    <a:pt x="105663" y="180128"/>
                  </a:cubicBezTo>
                  <a:lnTo>
                    <a:pt x="85165" y="167818"/>
                  </a:lnTo>
                  <a:cubicBezTo>
                    <a:pt x="80520" y="165019"/>
                    <a:pt x="74492" y="165738"/>
                    <a:pt x="70637" y="169606"/>
                  </a:cubicBezTo>
                  <a:lnTo>
                    <a:pt x="26900" y="213343"/>
                  </a:lnTo>
                  <a:cubicBezTo>
                    <a:pt x="23045" y="217198"/>
                    <a:pt x="22301" y="223190"/>
                    <a:pt x="25112" y="227871"/>
                  </a:cubicBezTo>
                  <a:lnTo>
                    <a:pt x="37423" y="248368"/>
                  </a:lnTo>
                  <a:cubicBezTo>
                    <a:pt x="35472" y="252491"/>
                    <a:pt x="33729" y="256696"/>
                    <a:pt x="32196" y="260946"/>
                  </a:cubicBezTo>
                  <a:lnTo>
                    <a:pt x="9004" y="266752"/>
                  </a:lnTo>
                  <a:cubicBezTo>
                    <a:pt x="3716" y="268077"/>
                    <a:pt x="0" y="272826"/>
                    <a:pt x="0" y="278285"/>
                  </a:cubicBezTo>
                  <a:lnTo>
                    <a:pt x="0" y="340115"/>
                  </a:lnTo>
                  <a:cubicBezTo>
                    <a:pt x="0" y="345574"/>
                    <a:pt x="3716" y="350323"/>
                    <a:pt x="9001" y="351648"/>
                  </a:cubicBezTo>
                  <a:lnTo>
                    <a:pt x="32193" y="357454"/>
                  </a:lnTo>
                  <a:cubicBezTo>
                    <a:pt x="33726" y="361705"/>
                    <a:pt x="35468" y="365908"/>
                    <a:pt x="37420" y="370031"/>
                  </a:cubicBezTo>
                  <a:lnTo>
                    <a:pt x="25109" y="390529"/>
                  </a:lnTo>
                  <a:cubicBezTo>
                    <a:pt x="22298" y="395209"/>
                    <a:pt x="23042" y="401202"/>
                    <a:pt x="26897" y="405057"/>
                  </a:cubicBezTo>
                  <a:lnTo>
                    <a:pt x="70634" y="448794"/>
                  </a:lnTo>
                  <a:cubicBezTo>
                    <a:pt x="74489" y="452638"/>
                    <a:pt x="80505" y="453358"/>
                    <a:pt x="85162" y="450582"/>
                  </a:cubicBezTo>
                  <a:lnTo>
                    <a:pt x="105659" y="438271"/>
                  </a:lnTo>
                  <a:cubicBezTo>
                    <a:pt x="109782" y="440222"/>
                    <a:pt x="113987" y="441965"/>
                    <a:pt x="118237" y="443498"/>
                  </a:cubicBezTo>
                  <a:lnTo>
                    <a:pt x="124043" y="466690"/>
                  </a:lnTo>
                  <a:cubicBezTo>
                    <a:pt x="125368" y="471975"/>
                    <a:pt x="130117" y="475691"/>
                    <a:pt x="135576" y="475691"/>
                  </a:cubicBezTo>
                  <a:lnTo>
                    <a:pt x="197406" y="475691"/>
                  </a:lnTo>
                  <a:cubicBezTo>
                    <a:pt x="202865" y="475691"/>
                    <a:pt x="207614" y="471975"/>
                    <a:pt x="208939" y="466690"/>
                  </a:cubicBezTo>
                  <a:lnTo>
                    <a:pt x="214745" y="443498"/>
                  </a:lnTo>
                  <a:cubicBezTo>
                    <a:pt x="218996" y="441965"/>
                    <a:pt x="223199" y="440222"/>
                    <a:pt x="227322" y="438271"/>
                  </a:cubicBezTo>
                  <a:lnTo>
                    <a:pt x="247820" y="450582"/>
                  </a:lnTo>
                  <a:cubicBezTo>
                    <a:pt x="252489" y="453369"/>
                    <a:pt x="258504" y="452638"/>
                    <a:pt x="262348" y="448794"/>
                  </a:cubicBezTo>
                  <a:lnTo>
                    <a:pt x="306085" y="405057"/>
                  </a:lnTo>
                  <a:cubicBezTo>
                    <a:pt x="309940" y="401202"/>
                    <a:pt x="310684" y="395209"/>
                    <a:pt x="307873" y="390529"/>
                  </a:cubicBezTo>
                  <a:lnTo>
                    <a:pt x="295562" y="370031"/>
                  </a:lnTo>
                  <a:cubicBezTo>
                    <a:pt x="297513" y="365908"/>
                    <a:pt x="299256" y="361704"/>
                    <a:pt x="300789" y="357454"/>
                  </a:cubicBezTo>
                  <a:lnTo>
                    <a:pt x="323981" y="351648"/>
                  </a:lnTo>
                  <a:cubicBezTo>
                    <a:pt x="329266" y="350323"/>
                    <a:pt x="332982" y="345574"/>
                    <a:pt x="332982" y="340115"/>
                  </a:cubicBezTo>
                  <a:lnTo>
                    <a:pt x="332982" y="278285"/>
                  </a:lnTo>
                  <a:cubicBezTo>
                    <a:pt x="332982" y="272826"/>
                    <a:pt x="329266" y="268077"/>
                    <a:pt x="323981" y="266752"/>
                  </a:cubicBezTo>
                  <a:lnTo>
                    <a:pt x="300789" y="260946"/>
                  </a:lnTo>
                  <a:cubicBezTo>
                    <a:pt x="299256" y="256694"/>
                    <a:pt x="297513" y="252491"/>
                    <a:pt x="295562" y="248368"/>
                  </a:cubicBezTo>
                  <a:lnTo>
                    <a:pt x="307873" y="227871"/>
                  </a:lnTo>
                  <a:cubicBezTo>
                    <a:pt x="308451" y="226909"/>
                    <a:pt x="308252" y="225799"/>
                    <a:pt x="308533" y="224757"/>
                  </a:cubicBezTo>
                  <a:cubicBezTo>
                    <a:pt x="308629" y="224859"/>
                    <a:pt x="308609" y="225018"/>
                    <a:pt x="308709" y="225118"/>
                  </a:cubicBezTo>
                  <a:lnTo>
                    <a:pt x="345711" y="262120"/>
                  </a:lnTo>
                  <a:cubicBezTo>
                    <a:pt x="349566" y="265987"/>
                    <a:pt x="355547" y="266684"/>
                    <a:pt x="360239" y="263908"/>
                  </a:cubicBezTo>
                  <a:lnTo>
                    <a:pt x="381027" y="251434"/>
                  </a:lnTo>
                  <a:cubicBezTo>
                    <a:pt x="382189" y="251934"/>
                    <a:pt x="383350" y="252410"/>
                    <a:pt x="384535" y="252863"/>
                  </a:cubicBezTo>
                  <a:lnTo>
                    <a:pt x="390423" y="276404"/>
                  </a:lnTo>
                  <a:cubicBezTo>
                    <a:pt x="391747" y="281700"/>
                    <a:pt x="396497" y="285416"/>
                    <a:pt x="401955" y="285416"/>
                  </a:cubicBezTo>
                  <a:lnTo>
                    <a:pt x="454287" y="285416"/>
                  </a:lnTo>
                  <a:cubicBezTo>
                    <a:pt x="459745" y="285416"/>
                    <a:pt x="464495" y="281700"/>
                    <a:pt x="465819" y="276404"/>
                  </a:cubicBezTo>
                  <a:lnTo>
                    <a:pt x="471707" y="252863"/>
                  </a:lnTo>
                  <a:cubicBezTo>
                    <a:pt x="472892" y="252410"/>
                    <a:pt x="474053" y="251934"/>
                    <a:pt x="475215" y="251434"/>
                  </a:cubicBezTo>
                  <a:lnTo>
                    <a:pt x="496003" y="263908"/>
                  </a:lnTo>
                  <a:cubicBezTo>
                    <a:pt x="500695" y="266695"/>
                    <a:pt x="506687" y="265964"/>
                    <a:pt x="510531" y="262120"/>
                  </a:cubicBezTo>
                  <a:lnTo>
                    <a:pt x="547533" y="225118"/>
                  </a:lnTo>
                  <a:cubicBezTo>
                    <a:pt x="551388" y="221263"/>
                    <a:pt x="552132" y="215270"/>
                    <a:pt x="549321" y="210590"/>
                  </a:cubicBezTo>
                  <a:lnTo>
                    <a:pt x="536848" y="189801"/>
                  </a:lnTo>
                  <a:cubicBezTo>
                    <a:pt x="537347" y="188640"/>
                    <a:pt x="537823" y="187479"/>
                    <a:pt x="538276" y="186294"/>
                  </a:cubicBezTo>
                  <a:lnTo>
                    <a:pt x="561817" y="180406"/>
                  </a:lnTo>
                  <a:cubicBezTo>
                    <a:pt x="567113" y="179082"/>
                    <a:pt x="570829" y="174332"/>
                    <a:pt x="570829" y="168873"/>
                  </a:cubicBezTo>
                  <a:lnTo>
                    <a:pt x="570829" y="116542"/>
                  </a:lnTo>
                  <a:cubicBezTo>
                    <a:pt x="570831" y="111083"/>
                    <a:pt x="567115" y="106334"/>
                    <a:pt x="561819" y="105009"/>
                  </a:cubicBezTo>
                  <a:close/>
                  <a:moveTo>
                    <a:pt x="166492" y="380554"/>
                  </a:moveTo>
                  <a:cubicBezTo>
                    <a:pt x="127145" y="380554"/>
                    <a:pt x="95138" y="348547"/>
                    <a:pt x="95138" y="309200"/>
                  </a:cubicBezTo>
                  <a:cubicBezTo>
                    <a:pt x="95138" y="269853"/>
                    <a:pt x="127145" y="237846"/>
                    <a:pt x="166492" y="237846"/>
                  </a:cubicBezTo>
                  <a:cubicBezTo>
                    <a:pt x="205839" y="237846"/>
                    <a:pt x="237846" y="269853"/>
                    <a:pt x="237846" y="309200"/>
                  </a:cubicBezTo>
                  <a:cubicBezTo>
                    <a:pt x="237846" y="348547"/>
                    <a:pt x="205839" y="380554"/>
                    <a:pt x="166492" y="380554"/>
                  </a:cubicBezTo>
                  <a:close/>
                  <a:moveTo>
                    <a:pt x="428123" y="190276"/>
                  </a:moveTo>
                  <a:cubicBezTo>
                    <a:pt x="401888" y="190276"/>
                    <a:pt x="380554" y="168943"/>
                    <a:pt x="380554" y="142707"/>
                  </a:cubicBezTo>
                  <a:cubicBezTo>
                    <a:pt x="380554" y="116471"/>
                    <a:pt x="401888" y="95138"/>
                    <a:pt x="428123" y="95138"/>
                  </a:cubicBezTo>
                  <a:cubicBezTo>
                    <a:pt x="454358" y="95138"/>
                    <a:pt x="475693" y="116472"/>
                    <a:pt x="475693" y="142708"/>
                  </a:cubicBezTo>
                  <a:cubicBezTo>
                    <a:pt x="475693" y="168944"/>
                    <a:pt x="454358" y="190276"/>
                    <a:pt x="428123" y="190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045885-0F4B-4FA4-9128-C5CA34843F19}"/>
              </a:ext>
            </a:extLst>
          </p:cNvPr>
          <p:cNvSpPr/>
          <p:nvPr/>
        </p:nvSpPr>
        <p:spPr>
          <a:xfrm>
            <a:off x="996826" y="1418452"/>
            <a:ext cx="617115" cy="385363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F84E9E9C-7D3A-4CF6-BCEB-C449726B1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4" y="1134636"/>
            <a:ext cx="1596179" cy="726739"/>
          </a:xfrm>
          <a:prstGeom prst="rect">
            <a:avLst/>
          </a:prstGeom>
          <a:effectLst>
            <a:outerShdw blurRad="50800" dist="635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6952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4061B0-DDC6-40ED-A338-F1F8160865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79260" y="990168"/>
            <a:ext cx="8582603" cy="3764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Examples of Partnerships Built for Resiliency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11</a:t>
            </a:fld>
            <a:endParaRPr lang="en-US" sz="1000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218099D9-8F91-428D-9D4C-0A00369FF32C}"/>
              </a:ext>
            </a:extLst>
          </p:cNvPr>
          <p:cNvSpPr txBox="1">
            <a:spLocks/>
          </p:cNvSpPr>
          <p:nvPr/>
        </p:nvSpPr>
        <p:spPr>
          <a:xfrm>
            <a:off x="1" y="538087"/>
            <a:ext cx="9144000" cy="326146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800" dirty="0"/>
              <a:t>Advancing Visibility, Agility, and Collaboration Across Nebraska Hospitals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7C44B8-F5BA-477E-9F69-2D82B1D89F29}"/>
              </a:ext>
            </a:extLst>
          </p:cNvPr>
          <p:cNvGrpSpPr/>
          <p:nvPr/>
        </p:nvGrpSpPr>
        <p:grpSpPr>
          <a:xfrm>
            <a:off x="748181" y="1273596"/>
            <a:ext cx="2034916" cy="2879736"/>
            <a:chOff x="440194" y="1065930"/>
            <a:chExt cx="2034916" cy="3434385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1940D5-F315-484A-8305-1610126455F9}"/>
                </a:ext>
              </a:extLst>
            </p:cNvPr>
            <p:cNvGrpSpPr/>
            <p:nvPr/>
          </p:nvGrpSpPr>
          <p:grpSpPr>
            <a:xfrm>
              <a:off x="440194" y="1065930"/>
              <a:ext cx="2034916" cy="3434385"/>
              <a:chOff x="1188956" y="1712989"/>
              <a:chExt cx="2034916" cy="2827739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0DA689A-6DB6-4D7B-8A1E-5A1FD10F24B3}"/>
                  </a:ext>
                </a:extLst>
              </p:cNvPr>
              <p:cNvSpPr/>
              <p:nvPr/>
            </p:nvSpPr>
            <p:spPr>
              <a:xfrm>
                <a:off x="1188956" y="1712989"/>
                <a:ext cx="2034916" cy="2827739"/>
              </a:xfrm>
              <a:prstGeom prst="roundRect">
                <a:avLst/>
              </a:prstGeom>
              <a:solidFill>
                <a:schemeClr val="bg1"/>
              </a:solidFill>
              <a:ln w="12700" cap="flat">
                <a:solidFill>
                  <a:srgbClr val="226FA8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824A591-5A1A-4E53-983E-53D73E435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153" y="1734513"/>
                <a:ext cx="1192880" cy="37406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A7AE3A-4E5B-416A-9FCD-56497341DD7B}"/>
                </a:ext>
              </a:extLst>
            </p:cNvPr>
            <p:cNvSpPr txBox="1"/>
            <p:nvPr/>
          </p:nvSpPr>
          <p:spPr>
            <a:xfrm>
              <a:off x="440194" y="1696909"/>
              <a:ext cx="2034915" cy="28034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accent1"/>
                  </a:solidFill>
                  <a:latin typeface="Figtree" panose="020B0604020202020204"/>
                </a:rPr>
                <a:t>Challenge: 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Smaller hospital faced limited purchasing leverage and higher pricing under a national GPO.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500" dirty="0">
                <a:solidFill>
                  <a:schemeClr val="accent1"/>
                </a:solidFill>
                <a:latin typeface="Figtree" panose="020B0604020202020204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accent1"/>
                  </a:solidFill>
                  <a:latin typeface="Figtree" panose="020B0604020202020204"/>
                </a:rPr>
                <a:t>Solution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: Transitioned to a supply chain model centered on right-sizing contracts, optimizing OR supply processes, and leveraging benchmark data.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500" dirty="0">
                <a:solidFill>
                  <a:schemeClr val="accent1"/>
                </a:solidFill>
                <a:latin typeface="Figtree" panose="020B0604020202020204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/>
                <a:t>💡 </a:t>
              </a:r>
              <a:r>
                <a:rPr lang="en-US" sz="1000" b="1" dirty="0">
                  <a:solidFill>
                    <a:schemeClr val="accent1"/>
                  </a:solidFill>
                  <a:latin typeface="Figtree" panose="020B0604020202020204"/>
                </a:rPr>
                <a:t>Impact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: Realized </a:t>
              </a:r>
              <a:r>
                <a:rPr lang="en-US" sz="1000" b="1" dirty="0">
                  <a:solidFill>
                    <a:srgbClr val="CC6227"/>
                  </a:solidFill>
                  <a:latin typeface="Figtree" panose="020B0604020202020204"/>
                </a:rPr>
                <a:t>$532K in first-year savings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 and achieved ongoing 18% annual supply cost reduction, strengthening </a:t>
              </a:r>
              <a:r>
                <a:rPr lang="en-US" sz="1000" b="1" dirty="0">
                  <a:solidFill>
                    <a:srgbClr val="CC6227"/>
                  </a:solidFill>
                  <a:latin typeface="Figtree" panose="020B0604020202020204"/>
                </a:rPr>
                <a:t>stability and efficiency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.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igtree" panose="020B0604020202020204"/>
                <a:sym typeface="Helvetica Neue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2E8614-0620-4947-8152-7EA882745E75}"/>
              </a:ext>
            </a:extLst>
          </p:cNvPr>
          <p:cNvGrpSpPr/>
          <p:nvPr/>
        </p:nvGrpSpPr>
        <p:grpSpPr>
          <a:xfrm>
            <a:off x="3415570" y="1256620"/>
            <a:ext cx="2034919" cy="2896711"/>
            <a:chOff x="3365140" y="1222180"/>
            <a:chExt cx="2034919" cy="345217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D17AB6-F7CD-443B-83AD-985A605479C7}"/>
                </a:ext>
              </a:extLst>
            </p:cNvPr>
            <p:cNvGrpSpPr/>
            <p:nvPr/>
          </p:nvGrpSpPr>
          <p:grpSpPr>
            <a:xfrm>
              <a:off x="3365143" y="1222180"/>
              <a:ext cx="2034916" cy="3452177"/>
              <a:chOff x="1136091" y="1381335"/>
              <a:chExt cx="2034916" cy="2827739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04A0FCE-089F-4CA0-9675-7CF4C1140E9D}"/>
                  </a:ext>
                </a:extLst>
              </p:cNvPr>
              <p:cNvSpPr/>
              <p:nvPr/>
            </p:nvSpPr>
            <p:spPr>
              <a:xfrm>
                <a:off x="1136091" y="1381335"/>
                <a:ext cx="2034916" cy="2827739"/>
              </a:xfrm>
              <a:prstGeom prst="roundRect">
                <a:avLst/>
              </a:prstGeom>
              <a:solidFill>
                <a:srgbClr val="024066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C2906F50-D84F-420F-BBF0-C885AB595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98298" y="1424385"/>
                <a:ext cx="1466611" cy="254595"/>
              </a:xfrm>
              <a:prstGeom prst="rect">
                <a:avLst/>
              </a:prstGeom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7D633D8-7D61-479F-850C-8445C4078F69}"/>
                </a:ext>
              </a:extLst>
            </p:cNvPr>
            <p:cNvSpPr txBox="1"/>
            <p:nvPr/>
          </p:nvSpPr>
          <p:spPr>
            <a:xfrm>
              <a:off x="3365140" y="1758917"/>
              <a:ext cx="2012216" cy="2915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Figtree" panose="020B0604020202020204"/>
                </a:rPr>
                <a:t>Challenges: </a:t>
              </a:r>
              <a:r>
                <a:rPr lang="en-US" sz="1000" dirty="0">
                  <a:solidFill>
                    <a:schemeClr val="bg1"/>
                  </a:solidFill>
                  <a:latin typeface="Figtree" panose="020B0604020202020204"/>
                </a:rPr>
                <a:t>Existing bundled contract limited flexibility and hindered cost transparency.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500" b="1" dirty="0">
                <a:solidFill>
                  <a:schemeClr val="bg1"/>
                </a:solidFill>
                <a:latin typeface="Figtree" panose="020B0604020202020204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Figtree" panose="020B0604020202020204"/>
                </a:rPr>
                <a:t>Solution</a:t>
              </a:r>
              <a:r>
                <a:rPr lang="en-US" sz="1000" dirty="0">
                  <a:solidFill>
                    <a:schemeClr val="bg1"/>
                  </a:solidFill>
                  <a:latin typeface="Figtree" panose="020B0604020202020204"/>
                </a:rPr>
                <a:t>: Adopted a customized supply chain approach emphasizing contract flexibility, category strategy, and perioperative optimization.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500" b="1" dirty="0">
                <a:solidFill>
                  <a:schemeClr val="bg1"/>
                </a:solidFill>
                <a:latin typeface="Figtree" panose="020B0604020202020204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/>
                <a:t>💡 </a:t>
              </a:r>
              <a:r>
                <a:rPr lang="en-US" sz="1000" b="1" dirty="0">
                  <a:solidFill>
                    <a:schemeClr val="bg1"/>
                  </a:solidFill>
                  <a:latin typeface="Figtree" panose="020B0604020202020204"/>
                </a:rPr>
                <a:t>Impact</a:t>
              </a:r>
              <a:r>
                <a:rPr lang="en-US" sz="1000" dirty="0">
                  <a:solidFill>
                    <a:schemeClr val="bg1"/>
                  </a:solidFill>
                  <a:latin typeface="Figtree" panose="020B0604020202020204"/>
                </a:rPr>
                <a:t>: Reduced implant spend by </a:t>
              </a:r>
              <a:r>
                <a:rPr lang="en-US" sz="1000" b="1" dirty="0">
                  <a:solidFill>
                    <a:srgbClr val="CC6227"/>
                  </a:solidFill>
                  <a:latin typeface="Figtree" panose="020B0604020202020204"/>
                </a:rPr>
                <a:t>25% ($1.7M)</a:t>
              </a:r>
              <a:r>
                <a:rPr lang="en-US" sz="1000" b="1" dirty="0">
                  <a:solidFill>
                    <a:schemeClr val="bg1"/>
                  </a:solidFill>
                  <a:latin typeface="Figtree" panose="020B0604020202020204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Figtree" panose="020B0604020202020204"/>
                </a:rPr>
                <a:t>and improved supply chain </a:t>
              </a:r>
              <a:r>
                <a:rPr lang="en-US" sz="1000" b="1" dirty="0">
                  <a:solidFill>
                    <a:srgbClr val="CC6227"/>
                  </a:solidFill>
                  <a:latin typeface="Figtree" panose="020B0604020202020204"/>
                </a:rPr>
                <a:t>agility</a:t>
              </a:r>
              <a:r>
                <a:rPr lang="en-US" sz="1000" dirty="0">
                  <a:solidFill>
                    <a:schemeClr val="bg1"/>
                  </a:solidFill>
                  <a:latin typeface="Figtree" panose="020B0604020202020204"/>
                </a:rPr>
                <a:t> through data-driven decision-making.</a:t>
              </a:r>
              <a:endParaRPr lang="en-US" sz="1000" dirty="0">
                <a:solidFill>
                  <a:srgbClr val="024066"/>
                </a:solidFill>
                <a:latin typeface="Figtree" panose="020B0604020202020204"/>
              </a:endParaRPr>
            </a:p>
            <a:p>
              <a:pPr marL="0" marR="0" indent="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igtree" panose="020B0604020202020204"/>
                <a:sym typeface="Helvetica Neue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3B2D1F-199C-4383-98C6-BC44FEA7448F}"/>
              </a:ext>
            </a:extLst>
          </p:cNvPr>
          <p:cNvGrpSpPr/>
          <p:nvPr/>
        </p:nvGrpSpPr>
        <p:grpSpPr>
          <a:xfrm>
            <a:off x="6122837" y="1273595"/>
            <a:ext cx="2034916" cy="2879736"/>
            <a:chOff x="6262494" y="1145209"/>
            <a:chExt cx="2034916" cy="3431582"/>
          </a:xfrm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121EF1-846C-47C5-A6F9-D23FFC3300DD}"/>
                </a:ext>
              </a:extLst>
            </p:cNvPr>
            <p:cNvGrpSpPr/>
            <p:nvPr/>
          </p:nvGrpSpPr>
          <p:grpSpPr>
            <a:xfrm>
              <a:off x="6262494" y="1145209"/>
              <a:ext cx="2034916" cy="3431582"/>
              <a:chOff x="6110416" y="1381336"/>
              <a:chExt cx="2034916" cy="2806213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CAE778DD-44B6-4E18-A7D8-5C61D5C8843E}"/>
                  </a:ext>
                </a:extLst>
              </p:cNvPr>
              <p:cNvSpPr/>
              <p:nvPr/>
            </p:nvSpPr>
            <p:spPr>
              <a:xfrm>
                <a:off x="6110416" y="1381336"/>
                <a:ext cx="2034916" cy="2806213"/>
              </a:xfrm>
              <a:prstGeom prst="roundRect">
                <a:avLst/>
              </a:prstGeom>
              <a:solidFill>
                <a:schemeClr val="bg1"/>
              </a:solidFill>
              <a:ln w="12700" cap="flat">
                <a:solidFill>
                  <a:srgbClr val="226FA8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421E6C39-481B-4206-8B73-8818F2880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600926" y="1386188"/>
                <a:ext cx="1040678" cy="492587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6BF97EC-0F99-4A85-AF20-A71868B94BE5}"/>
                </a:ext>
              </a:extLst>
            </p:cNvPr>
            <p:cNvSpPr txBox="1"/>
            <p:nvPr/>
          </p:nvSpPr>
          <p:spPr>
            <a:xfrm>
              <a:off x="6277173" y="1855383"/>
              <a:ext cx="2012216" cy="272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accent1"/>
                  </a:solidFill>
                  <a:latin typeface="Figtree" panose="020B0604020202020204"/>
                </a:rPr>
                <a:t>Challenges: 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Rising supply costs and fragmented purchasing limited visibility and negotiation power.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500" dirty="0">
                <a:solidFill>
                  <a:schemeClr val="accent1"/>
                </a:solidFill>
                <a:latin typeface="Figtree" panose="020B0604020202020204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accent1"/>
                  </a:solidFill>
                  <a:latin typeface="Figtree" panose="020B0604020202020204"/>
                </a:rPr>
                <a:t>Solution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: Strengthened supplier partnerships, standardized pricing, and improved contract governance through analytics and cross-department collaboration.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500" dirty="0">
                <a:solidFill>
                  <a:schemeClr val="accent1"/>
                </a:solidFill>
                <a:latin typeface="Figtree" panose="020B0604020202020204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/>
                <a:t>💡 </a:t>
              </a:r>
              <a:r>
                <a:rPr lang="en-US" sz="1000" b="1" dirty="0">
                  <a:solidFill>
                    <a:schemeClr val="accent1"/>
                  </a:solidFill>
                  <a:latin typeface="Figtree" panose="020B0604020202020204"/>
                </a:rPr>
                <a:t>Impact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: Achieved </a:t>
              </a:r>
              <a:r>
                <a:rPr lang="en-US" sz="1000" b="1" dirty="0">
                  <a:solidFill>
                    <a:srgbClr val="CC6227"/>
                  </a:solidFill>
                  <a:latin typeface="Figtree" panose="020B0604020202020204"/>
                </a:rPr>
                <a:t>$1.8M in verified savings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 and enhanced </a:t>
              </a:r>
              <a:r>
                <a:rPr lang="en-US" sz="1000" b="1" dirty="0">
                  <a:solidFill>
                    <a:srgbClr val="CC6227"/>
                  </a:solidFill>
                  <a:latin typeface="Figtree" panose="020B0604020202020204"/>
                </a:rPr>
                <a:t>financial resilience </a:t>
              </a:r>
              <a:r>
                <a:rPr lang="en-US" sz="1000" dirty="0">
                  <a:solidFill>
                    <a:schemeClr val="accent1"/>
                  </a:solidFill>
                  <a:latin typeface="Figtree" panose="020B0604020202020204"/>
                </a:rPr>
                <a:t>with consistent year-over-year cost control.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igtree" panose="020B0604020202020204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9450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Using Data and AI to Strengthen Supply Chain Resilience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218099D9-8F91-428D-9D4C-0A00369FF32C}"/>
              </a:ext>
            </a:extLst>
          </p:cNvPr>
          <p:cNvSpPr txBox="1">
            <a:spLocks/>
          </p:cNvSpPr>
          <p:nvPr/>
        </p:nvSpPr>
        <p:spPr>
          <a:xfrm>
            <a:off x="1" y="538087"/>
            <a:ext cx="9144000" cy="326146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800" dirty="0"/>
              <a:t>Reinforcing the core components of a resilient supply chain through data and technology partnerships.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1A82798-0EBD-4477-B20D-36608E2B1158}"/>
              </a:ext>
            </a:extLst>
          </p:cNvPr>
          <p:cNvSpPr/>
          <p:nvPr/>
        </p:nvSpPr>
        <p:spPr>
          <a:xfrm>
            <a:off x="892790" y="1232284"/>
            <a:ext cx="1371600" cy="2779061"/>
          </a:xfrm>
          <a:prstGeom prst="roundRect">
            <a:avLst/>
          </a:prstGeom>
          <a:solidFill>
            <a:srgbClr val="C0C2C5"/>
          </a:solidFill>
          <a:ln w="12700" cap="flat">
            <a:noFill/>
            <a:miter lim="4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5FB86D2-FDEC-451E-82D4-62B72E4F8AFF}"/>
              </a:ext>
            </a:extLst>
          </p:cNvPr>
          <p:cNvSpPr/>
          <p:nvPr/>
        </p:nvSpPr>
        <p:spPr>
          <a:xfrm>
            <a:off x="2389495" y="1232284"/>
            <a:ext cx="1371600" cy="2779061"/>
          </a:xfrm>
          <a:prstGeom prst="roundRect">
            <a:avLst/>
          </a:prstGeom>
          <a:solidFill>
            <a:srgbClr val="C0C2C5"/>
          </a:solidFill>
          <a:ln w="12700" cap="flat">
            <a:noFill/>
            <a:miter lim="4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EA625F9-0471-45DD-8725-F5F36C9F3BD2}"/>
              </a:ext>
            </a:extLst>
          </p:cNvPr>
          <p:cNvSpPr/>
          <p:nvPr/>
        </p:nvSpPr>
        <p:spPr>
          <a:xfrm>
            <a:off x="3886200" y="1232284"/>
            <a:ext cx="1371600" cy="2779061"/>
          </a:xfrm>
          <a:prstGeom prst="roundRect">
            <a:avLst/>
          </a:prstGeom>
          <a:solidFill>
            <a:srgbClr val="C0C2C5"/>
          </a:solidFill>
          <a:ln w="12700" cap="flat">
            <a:noFill/>
            <a:miter lim="4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EF0E02A-7295-4689-87AE-15E8872BCB9B}"/>
              </a:ext>
            </a:extLst>
          </p:cNvPr>
          <p:cNvSpPr/>
          <p:nvPr/>
        </p:nvSpPr>
        <p:spPr>
          <a:xfrm>
            <a:off x="5382905" y="1232284"/>
            <a:ext cx="1371600" cy="2779061"/>
          </a:xfrm>
          <a:prstGeom prst="roundRect">
            <a:avLst/>
          </a:prstGeom>
          <a:solidFill>
            <a:srgbClr val="C0C2C5"/>
          </a:solidFill>
          <a:ln w="12700" cap="flat">
            <a:noFill/>
            <a:miter lim="4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C97F3BD-BE8C-4436-B510-9B1636033744}"/>
              </a:ext>
            </a:extLst>
          </p:cNvPr>
          <p:cNvSpPr/>
          <p:nvPr/>
        </p:nvSpPr>
        <p:spPr>
          <a:xfrm>
            <a:off x="6879608" y="1232284"/>
            <a:ext cx="1371600" cy="2779061"/>
          </a:xfrm>
          <a:prstGeom prst="roundRect">
            <a:avLst/>
          </a:prstGeom>
          <a:solidFill>
            <a:srgbClr val="C0C2C5"/>
          </a:solidFill>
          <a:ln w="12700" cap="flat">
            <a:noFill/>
            <a:miter lim="4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FDA90B-4765-4D6B-9121-C798E1D1F745}"/>
              </a:ext>
            </a:extLst>
          </p:cNvPr>
          <p:cNvSpPr/>
          <p:nvPr/>
        </p:nvSpPr>
        <p:spPr>
          <a:xfrm>
            <a:off x="892790" y="1461527"/>
            <a:ext cx="1371600" cy="318036"/>
          </a:xfrm>
          <a:prstGeom prst="rect">
            <a:avLst/>
          </a:prstGeom>
          <a:solidFill>
            <a:srgbClr val="024066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Visibility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56BEF1-C41F-495F-B738-C3E133FDC48B}"/>
              </a:ext>
            </a:extLst>
          </p:cNvPr>
          <p:cNvSpPr/>
          <p:nvPr/>
        </p:nvSpPr>
        <p:spPr>
          <a:xfrm>
            <a:off x="2389495" y="1461527"/>
            <a:ext cx="1371600" cy="318036"/>
          </a:xfrm>
          <a:prstGeom prst="rect">
            <a:avLst/>
          </a:prstGeom>
          <a:solidFill>
            <a:srgbClr val="226FA8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Agility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1D2123C-99E1-4B73-BA72-2700C6DB6A00}"/>
              </a:ext>
            </a:extLst>
          </p:cNvPr>
          <p:cNvSpPr/>
          <p:nvPr/>
        </p:nvSpPr>
        <p:spPr>
          <a:xfrm>
            <a:off x="3886198" y="1461527"/>
            <a:ext cx="1371600" cy="318036"/>
          </a:xfrm>
          <a:prstGeom prst="rect">
            <a:avLst/>
          </a:prstGeom>
          <a:solidFill>
            <a:srgbClr val="558FBF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Collaboration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8FFE224-5FB3-49A0-A12C-5FA7F5DCAD2B}"/>
              </a:ext>
            </a:extLst>
          </p:cNvPr>
          <p:cNvSpPr/>
          <p:nvPr/>
        </p:nvSpPr>
        <p:spPr>
          <a:xfrm>
            <a:off x="5382901" y="1459885"/>
            <a:ext cx="1371600" cy="326146"/>
          </a:xfrm>
          <a:prstGeom prst="rect">
            <a:avLst/>
          </a:prstGeom>
          <a:solidFill>
            <a:srgbClr val="ACDAF9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64676D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Redundancy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0197C7-3FDC-46ED-81C8-21C2A1F6ACFA}"/>
              </a:ext>
            </a:extLst>
          </p:cNvPr>
          <p:cNvSpPr/>
          <p:nvPr/>
        </p:nvSpPr>
        <p:spPr>
          <a:xfrm>
            <a:off x="6879602" y="1457472"/>
            <a:ext cx="1371600" cy="326146"/>
          </a:xfrm>
          <a:prstGeom prst="rect">
            <a:avLst/>
          </a:prstGeom>
          <a:solidFill>
            <a:srgbClr val="CC6227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Stability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E08661-B7C6-426E-BA71-2FCEF99F7A0B}"/>
              </a:ext>
            </a:extLst>
          </p:cNvPr>
          <p:cNvSpPr txBox="1"/>
          <p:nvPr/>
        </p:nvSpPr>
        <p:spPr>
          <a:xfrm>
            <a:off x="892790" y="1947003"/>
            <a:ext cx="1368135" cy="1964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Unified dashboards 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and </a:t>
            </a: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real-time analytics 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improve transparency across spend, utilization, and supplier performance.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D8C38B-C22F-4E5A-BDA2-515F027576F4}"/>
              </a:ext>
            </a:extLst>
          </p:cNvPr>
          <p:cNvSpPr txBox="1"/>
          <p:nvPr/>
        </p:nvSpPr>
        <p:spPr>
          <a:xfrm>
            <a:off x="2386028" y="1947002"/>
            <a:ext cx="1368135" cy="1443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Predictive insights 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and </a:t>
            </a: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scenario modeling 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help hospitals adapt quickly to market and supply changes.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889892-3DBA-4879-A4FD-1C8DD8A98396}"/>
              </a:ext>
            </a:extLst>
          </p:cNvPr>
          <p:cNvSpPr txBox="1"/>
          <p:nvPr/>
        </p:nvSpPr>
        <p:spPr>
          <a:xfrm>
            <a:off x="3886198" y="1947002"/>
            <a:ext cx="1368135" cy="1443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Shared data 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and </a:t>
            </a: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digital workflow tools 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align clinical, supply chain, and financial teams for faster decision-making.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48BBE5B-3F46-45B4-B44D-007E293C6933}"/>
              </a:ext>
            </a:extLst>
          </p:cNvPr>
          <p:cNvSpPr txBox="1"/>
          <p:nvPr/>
        </p:nvSpPr>
        <p:spPr>
          <a:xfrm>
            <a:off x="5379436" y="1947002"/>
            <a:ext cx="1368135" cy="1443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AI modeling pinpoints </a:t>
            </a: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single-source risks 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and informs alternate sourcing strategies.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643ACD-6B66-41F1-B966-E1E8A7F7AE89}"/>
              </a:ext>
            </a:extLst>
          </p:cNvPr>
          <p:cNvSpPr txBox="1"/>
          <p:nvPr/>
        </p:nvSpPr>
        <p:spPr>
          <a:xfrm>
            <a:off x="6876145" y="1947002"/>
            <a:ext cx="1368135" cy="1443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Continuous </a:t>
            </a: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measurement of KPIs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 drives consistent performance and cost control.</a:t>
            </a:r>
          </a:p>
        </p:txBody>
      </p:sp>
    </p:spTree>
    <p:extLst>
      <p:ext uri="{BB962C8B-B14F-4D97-AF65-F5344CB8AC3E}">
        <p14:creationId xmlns:p14="http://schemas.microsoft.com/office/powerpoint/2010/main" val="31172185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Aligning Care Decisions with Supply Chain Intelligence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13</a:t>
            </a:fld>
            <a:endParaRPr lang="en-US" sz="1000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218099D9-8F91-428D-9D4C-0A00369FF32C}"/>
              </a:ext>
            </a:extLst>
          </p:cNvPr>
          <p:cNvSpPr txBox="1">
            <a:spLocks/>
          </p:cNvSpPr>
          <p:nvPr/>
        </p:nvSpPr>
        <p:spPr>
          <a:xfrm>
            <a:off x="1" y="538087"/>
            <a:ext cx="9144000" cy="326146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800" dirty="0"/>
              <a:t>Driving collaboration between clinicians and the supply chain.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EBACA-07E0-4456-8A99-BFEC790357A3}"/>
              </a:ext>
            </a:extLst>
          </p:cNvPr>
          <p:cNvGrpSpPr/>
          <p:nvPr/>
        </p:nvGrpSpPr>
        <p:grpSpPr>
          <a:xfrm>
            <a:off x="1555846" y="1100895"/>
            <a:ext cx="1101264" cy="1029010"/>
            <a:chOff x="1555846" y="1100895"/>
            <a:chExt cx="1101264" cy="102901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CCD518-8D43-4CEC-9277-858690A47CF0}"/>
                </a:ext>
              </a:extLst>
            </p:cNvPr>
            <p:cNvSpPr/>
            <p:nvPr/>
          </p:nvSpPr>
          <p:spPr>
            <a:xfrm>
              <a:off x="1555846" y="1100895"/>
              <a:ext cx="1101264" cy="1029010"/>
            </a:xfrm>
            <a:prstGeom prst="ellipse">
              <a:avLst/>
            </a:prstGeom>
            <a:solidFill>
              <a:srgbClr val="226FA8"/>
            </a:soli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Google Shape;11440;p81">
              <a:extLst>
                <a:ext uri="{FF2B5EF4-FFF2-40B4-BE49-F238E27FC236}">
                  <a16:creationId xmlns:a16="http://schemas.microsoft.com/office/drawing/2014/main" id="{C8938FF2-EB5F-44EF-B931-9B36131DE2F6}"/>
                </a:ext>
              </a:extLst>
            </p:cNvPr>
            <p:cNvSpPr/>
            <p:nvPr/>
          </p:nvSpPr>
          <p:spPr>
            <a:xfrm rot="152464">
              <a:off x="1842759" y="1258886"/>
              <a:ext cx="527438" cy="713028"/>
            </a:xfrm>
            <a:custGeom>
              <a:avLst/>
              <a:gdLst/>
              <a:ahLst/>
              <a:cxnLst/>
              <a:rect l="l" t="t" r="r" b="b"/>
              <a:pathLst>
                <a:path w="570830" h="570830" extrusionOk="0">
                  <a:moveTo>
                    <a:pt x="445961" y="231900"/>
                  </a:moveTo>
                  <a:cubicBezTo>
                    <a:pt x="377116" y="231900"/>
                    <a:pt x="321092" y="287924"/>
                    <a:pt x="321092" y="356769"/>
                  </a:cubicBezTo>
                  <a:cubicBezTo>
                    <a:pt x="321092" y="410267"/>
                    <a:pt x="355090" y="455648"/>
                    <a:pt x="402478" y="473387"/>
                  </a:cubicBezTo>
                  <a:cubicBezTo>
                    <a:pt x="393110" y="488945"/>
                    <a:pt x="376217" y="499477"/>
                    <a:pt x="356769" y="499477"/>
                  </a:cubicBezTo>
                  <a:cubicBezTo>
                    <a:pt x="286595" y="499477"/>
                    <a:pt x="228418" y="448463"/>
                    <a:pt x="216577" y="381636"/>
                  </a:cubicBezTo>
                  <a:lnTo>
                    <a:pt x="241187" y="344719"/>
                  </a:lnTo>
                  <a:cubicBezTo>
                    <a:pt x="278617" y="329879"/>
                    <a:pt x="310022" y="301973"/>
                    <a:pt x="328740" y="264389"/>
                  </a:cubicBezTo>
                  <a:cubicBezTo>
                    <a:pt x="347345" y="226987"/>
                    <a:pt x="356769" y="192060"/>
                    <a:pt x="356769" y="160546"/>
                  </a:cubicBezTo>
                  <a:lnTo>
                    <a:pt x="356769" y="53515"/>
                  </a:lnTo>
                  <a:cubicBezTo>
                    <a:pt x="356769" y="33813"/>
                    <a:pt x="340795" y="17838"/>
                    <a:pt x="321092" y="17838"/>
                  </a:cubicBezTo>
                  <a:lnTo>
                    <a:pt x="307174" y="17838"/>
                  </a:lnTo>
                  <a:cubicBezTo>
                    <a:pt x="297370" y="6970"/>
                    <a:pt x="283331" y="0"/>
                    <a:pt x="267577" y="0"/>
                  </a:cubicBezTo>
                  <a:cubicBezTo>
                    <a:pt x="238067" y="0"/>
                    <a:pt x="214062" y="24005"/>
                    <a:pt x="214062" y="53515"/>
                  </a:cubicBezTo>
                  <a:cubicBezTo>
                    <a:pt x="214062" y="83026"/>
                    <a:pt x="238067" y="107031"/>
                    <a:pt x="267577" y="107031"/>
                  </a:cubicBezTo>
                  <a:cubicBezTo>
                    <a:pt x="273861" y="107031"/>
                    <a:pt x="279808" y="105744"/>
                    <a:pt x="285416" y="103745"/>
                  </a:cubicBezTo>
                  <a:lnTo>
                    <a:pt x="285416" y="160546"/>
                  </a:lnTo>
                  <a:cubicBezTo>
                    <a:pt x="285416" y="180632"/>
                    <a:pt x="278308" y="205560"/>
                    <a:pt x="264859" y="232597"/>
                  </a:cubicBezTo>
                  <a:cubicBezTo>
                    <a:pt x="248641" y="265173"/>
                    <a:pt x="215856" y="285415"/>
                    <a:pt x="179325" y="285415"/>
                  </a:cubicBezTo>
                  <a:cubicBezTo>
                    <a:pt x="142394" y="285415"/>
                    <a:pt x="109331" y="264581"/>
                    <a:pt x="93042" y="231012"/>
                  </a:cubicBezTo>
                  <a:cubicBezTo>
                    <a:pt x="78862" y="201815"/>
                    <a:pt x="71354" y="175388"/>
                    <a:pt x="71354" y="154606"/>
                  </a:cubicBezTo>
                  <a:lnTo>
                    <a:pt x="71354" y="103745"/>
                  </a:lnTo>
                  <a:cubicBezTo>
                    <a:pt x="76961" y="105744"/>
                    <a:pt x="82908" y="107031"/>
                    <a:pt x="89192" y="107031"/>
                  </a:cubicBezTo>
                  <a:cubicBezTo>
                    <a:pt x="118702" y="107031"/>
                    <a:pt x="142707" y="83026"/>
                    <a:pt x="142707" y="53515"/>
                  </a:cubicBezTo>
                  <a:cubicBezTo>
                    <a:pt x="142707" y="24005"/>
                    <a:pt x="118702" y="0"/>
                    <a:pt x="89192" y="0"/>
                  </a:cubicBezTo>
                  <a:cubicBezTo>
                    <a:pt x="73438" y="0"/>
                    <a:pt x="59399" y="6970"/>
                    <a:pt x="49596" y="17838"/>
                  </a:cubicBezTo>
                  <a:lnTo>
                    <a:pt x="35677" y="17838"/>
                  </a:lnTo>
                  <a:cubicBezTo>
                    <a:pt x="15974" y="17838"/>
                    <a:pt x="0" y="33813"/>
                    <a:pt x="0" y="53515"/>
                  </a:cubicBezTo>
                  <a:lnTo>
                    <a:pt x="0" y="154606"/>
                  </a:lnTo>
                  <a:cubicBezTo>
                    <a:pt x="0" y="186572"/>
                    <a:pt x="9703" y="222772"/>
                    <a:pt x="28848" y="262177"/>
                  </a:cubicBezTo>
                  <a:cubicBezTo>
                    <a:pt x="46835" y="299239"/>
                    <a:pt x="77869" y="327641"/>
                    <a:pt x="114619" y="343277"/>
                  </a:cubicBezTo>
                  <a:lnTo>
                    <a:pt x="145493" y="389585"/>
                  </a:lnTo>
                  <a:cubicBezTo>
                    <a:pt x="161363" y="492060"/>
                    <a:pt x="249915" y="570831"/>
                    <a:pt x="356769" y="570831"/>
                  </a:cubicBezTo>
                  <a:cubicBezTo>
                    <a:pt x="414766" y="570831"/>
                    <a:pt x="463229" y="530887"/>
                    <a:pt x="477200" y="477200"/>
                  </a:cubicBezTo>
                  <a:cubicBezTo>
                    <a:pt x="530887" y="463229"/>
                    <a:pt x="570831" y="414766"/>
                    <a:pt x="570831" y="356769"/>
                  </a:cubicBezTo>
                  <a:cubicBezTo>
                    <a:pt x="570831" y="287924"/>
                    <a:pt x="514807" y="231900"/>
                    <a:pt x="445961" y="231900"/>
                  </a:cubicBezTo>
                  <a:close/>
                  <a:moveTo>
                    <a:pt x="445961" y="410281"/>
                  </a:moveTo>
                  <a:cubicBezTo>
                    <a:pt x="416407" y="410281"/>
                    <a:pt x="392446" y="386324"/>
                    <a:pt x="392446" y="356767"/>
                  </a:cubicBezTo>
                  <a:cubicBezTo>
                    <a:pt x="392446" y="327213"/>
                    <a:pt x="416407" y="303254"/>
                    <a:pt x="445961" y="303254"/>
                  </a:cubicBezTo>
                  <a:cubicBezTo>
                    <a:pt x="475516" y="303254"/>
                    <a:pt x="499473" y="327213"/>
                    <a:pt x="499473" y="356767"/>
                  </a:cubicBezTo>
                  <a:cubicBezTo>
                    <a:pt x="499473" y="386324"/>
                    <a:pt x="475516" y="410281"/>
                    <a:pt x="445961" y="410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EF6B23-7C50-4F14-A95A-F25647AF5C7E}"/>
              </a:ext>
            </a:extLst>
          </p:cNvPr>
          <p:cNvGrpSpPr/>
          <p:nvPr/>
        </p:nvGrpSpPr>
        <p:grpSpPr>
          <a:xfrm>
            <a:off x="6302907" y="1100895"/>
            <a:ext cx="1101264" cy="1029010"/>
            <a:chOff x="7904336" y="1275999"/>
            <a:chExt cx="1101264" cy="102901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47DBFD-9521-475A-9991-25BBCE0988C0}"/>
                </a:ext>
              </a:extLst>
            </p:cNvPr>
            <p:cNvSpPr/>
            <p:nvPr/>
          </p:nvSpPr>
          <p:spPr>
            <a:xfrm>
              <a:off x="7904336" y="1275999"/>
              <a:ext cx="1101264" cy="1029010"/>
            </a:xfrm>
            <a:prstGeom prst="ellipse">
              <a:avLst/>
            </a:prstGeom>
            <a:solidFill>
              <a:srgbClr val="226FA8"/>
            </a:soli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Google Shape;2758;p17">
              <a:extLst>
                <a:ext uri="{FF2B5EF4-FFF2-40B4-BE49-F238E27FC236}">
                  <a16:creationId xmlns:a16="http://schemas.microsoft.com/office/drawing/2014/main" id="{C99350D9-26FA-4141-9941-36739BD5F21C}"/>
                </a:ext>
              </a:extLst>
            </p:cNvPr>
            <p:cNvSpPr/>
            <p:nvPr/>
          </p:nvSpPr>
          <p:spPr>
            <a:xfrm>
              <a:off x="8117211" y="1457068"/>
              <a:ext cx="671948" cy="632928"/>
            </a:xfrm>
            <a:custGeom>
              <a:avLst/>
              <a:gdLst/>
              <a:ahLst/>
              <a:cxnLst/>
              <a:rect l="l" t="t" r="r" b="b"/>
              <a:pathLst>
                <a:path w="570828" h="475690" extrusionOk="0">
                  <a:moveTo>
                    <a:pt x="561819" y="105009"/>
                  </a:moveTo>
                  <a:lnTo>
                    <a:pt x="538278" y="99122"/>
                  </a:lnTo>
                  <a:cubicBezTo>
                    <a:pt x="537825" y="97937"/>
                    <a:pt x="537337" y="96776"/>
                    <a:pt x="536850" y="95614"/>
                  </a:cubicBezTo>
                  <a:lnTo>
                    <a:pt x="549323" y="74826"/>
                  </a:lnTo>
                  <a:cubicBezTo>
                    <a:pt x="552134" y="70145"/>
                    <a:pt x="551390" y="64153"/>
                    <a:pt x="547535" y="60297"/>
                  </a:cubicBezTo>
                  <a:lnTo>
                    <a:pt x="510534" y="23297"/>
                  </a:lnTo>
                  <a:cubicBezTo>
                    <a:pt x="506666" y="19406"/>
                    <a:pt x="500686" y="18698"/>
                    <a:pt x="496005" y="21509"/>
                  </a:cubicBezTo>
                  <a:lnTo>
                    <a:pt x="475217" y="33981"/>
                  </a:lnTo>
                  <a:cubicBezTo>
                    <a:pt x="474055" y="33482"/>
                    <a:pt x="472882" y="33006"/>
                    <a:pt x="471709" y="32553"/>
                  </a:cubicBezTo>
                  <a:lnTo>
                    <a:pt x="465822" y="9012"/>
                  </a:lnTo>
                  <a:cubicBezTo>
                    <a:pt x="464497" y="3716"/>
                    <a:pt x="459748" y="0"/>
                    <a:pt x="454289" y="0"/>
                  </a:cubicBezTo>
                  <a:lnTo>
                    <a:pt x="401958" y="0"/>
                  </a:lnTo>
                  <a:cubicBezTo>
                    <a:pt x="396499" y="0"/>
                    <a:pt x="391750" y="3716"/>
                    <a:pt x="390425" y="9012"/>
                  </a:cubicBezTo>
                  <a:lnTo>
                    <a:pt x="384537" y="32553"/>
                  </a:lnTo>
                  <a:cubicBezTo>
                    <a:pt x="383364" y="33006"/>
                    <a:pt x="382191" y="33482"/>
                    <a:pt x="381030" y="33981"/>
                  </a:cubicBezTo>
                  <a:lnTo>
                    <a:pt x="360241" y="21509"/>
                  </a:lnTo>
                  <a:cubicBezTo>
                    <a:pt x="355561" y="18721"/>
                    <a:pt x="349568" y="19429"/>
                    <a:pt x="345713" y="23297"/>
                  </a:cubicBezTo>
                  <a:lnTo>
                    <a:pt x="308713" y="60297"/>
                  </a:lnTo>
                  <a:cubicBezTo>
                    <a:pt x="304857" y="64153"/>
                    <a:pt x="304114" y="70145"/>
                    <a:pt x="306924" y="74826"/>
                  </a:cubicBezTo>
                  <a:lnTo>
                    <a:pt x="319398" y="95614"/>
                  </a:lnTo>
                  <a:cubicBezTo>
                    <a:pt x="318909" y="96776"/>
                    <a:pt x="318422" y="97937"/>
                    <a:pt x="317970" y="99122"/>
                  </a:cubicBezTo>
                  <a:lnTo>
                    <a:pt x="294428" y="105009"/>
                  </a:lnTo>
                  <a:cubicBezTo>
                    <a:pt x="289133" y="106334"/>
                    <a:pt x="285417" y="111083"/>
                    <a:pt x="285417" y="116542"/>
                  </a:cubicBezTo>
                  <a:lnTo>
                    <a:pt x="285417" y="168873"/>
                  </a:lnTo>
                  <a:cubicBezTo>
                    <a:pt x="285417" y="174332"/>
                    <a:pt x="289133" y="179082"/>
                    <a:pt x="294428" y="180406"/>
                  </a:cubicBezTo>
                  <a:lnTo>
                    <a:pt x="317970" y="186294"/>
                  </a:lnTo>
                  <a:cubicBezTo>
                    <a:pt x="318422" y="187479"/>
                    <a:pt x="318898" y="188640"/>
                    <a:pt x="319398" y="189801"/>
                  </a:cubicBezTo>
                  <a:lnTo>
                    <a:pt x="306924" y="210590"/>
                  </a:lnTo>
                  <a:cubicBezTo>
                    <a:pt x="306347" y="211552"/>
                    <a:pt x="306545" y="212661"/>
                    <a:pt x="306264" y="213704"/>
                  </a:cubicBezTo>
                  <a:cubicBezTo>
                    <a:pt x="306168" y="213601"/>
                    <a:pt x="306188" y="213443"/>
                    <a:pt x="306088" y="213343"/>
                  </a:cubicBezTo>
                  <a:lnTo>
                    <a:pt x="262351" y="169606"/>
                  </a:lnTo>
                  <a:cubicBezTo>
                    <a:pt x="258484" y="165738"/>
                    <a:pt x="252480" y="165007"/>
                    <a:pt x="247823" y="167818"/>
                  </a:cubicBezTo>
                  <a:lnTo>
                    <a:pt x="227326" y="180128"/>
                  </a:lnTo>
                  <a:cubicBezTo>
                    <a:pt x="223203" y="178177"/>
                    <a:pt x="218998" y="176435"/>
                    <a:pt x="214748" y="174902"/>
                  </a:cubicBezTo>
                  <a:lnTo>
                    <a:pt x="208942" y="151709"/>
                  </a:lnTo>
                  <a:cubicBezTo>
                    <a:pt x="207617" y="146425"/>
                    <a:pt x="202868" y="142709"/>
                    <a:pt x="197409" y="142709"/>
                  </a:cubicBezTo>
                  <a:lnTo>
                    <a:pt x="135579" y="142709"/>
                  </a:lnTo>
                  <a:cubicBezTo>
                    <a:pt x="130120" y="142709"/>
                    <a:pt x="125371" y="146425"/>
                    <a:pt x="124046" y="151709"/>
                  </a:cubicBezTo>
                  <a:lnTo>
                    <a:pt x="118240" y="174902"/>
                  </a:lnTo>
                  <a:cubicBezTo>
                    <a:pt x="113989" y="176435"/>
                    <a:pt x="109786" y="178177"/>
                    <a:pt x="105663" y="180128"/>
                  </a:cubicBezTo>
                  <a:lnTo>
                    <a:pt x="85165" y="167818"/>
                  </a:lnTo>
                  <a:cubicBezTo>
                    <a:pt x="80520" y="165019"/>
                    <a:pt x="74492" y="165738"/>
                    <a:pt x="70637" y="169606"/>
                  </a:cubicBezTo>
                  <a:lnTo>
                    <a:pt x="26900" y="213343"/>
                  </a:lnTo>
                  <a:cubicBezTo>
                    <a:pt x="23045" y="217198"/>
                    <a:pt x="22301" y="223190"/>
                    <a:pt x="25112" y="227871"/>
                  </a:cubicBezTo>
                  <a:lnTo>
                    <a:pt x="37423" y="248368"/>
                  </a:lnTo>
                  <a:cubicBezTo>
                    <a:pt x="35472" y="252491"/>
                    <a:pt x="33729" y="256696"/>
                    <a:pt x="32196" y="260946"/>
                  </a:cubicBezTo>
                  <a:lnTo>
                    <a:pt x="9004" y="266752"/>
                  </a:lnTo>
                  <a:cubicBezTo>
                    <a:pt x="3716" y="268077"/>
                    <a:pt x="0" y="272826"/>
                    <a:pt x="0" y="278285"/>
                  </a:cubicBezTo>
                  <a:lnTo>
                    <a:pt x="0" y="340115"/>
                  </a:lnTo>
                  <a:cubicBezTo>
                    <a:pt x="0" y="345574"/>
                    <a:pt x="3716" y="350323"/>
                    <a:pt x="9001" y="351648"/>
                  </a:cubicBezTo>
                  <a:lnTo>
                    <a:pt x="32193" y="357454"/>
                  </a:lnTo>
                  <a:cubicBezTo>
                    <a:pt x="33726" y="361705"/>
                    <a:pt x="35468" y="365908"/>
                    <a:pt x="37420" y="370031"/>
                  </a:cubicBezTo>
                  <a:lnTo>
                    <a:pt x="25109" y="390529"/>
                  </a:lnTo>
                  <a:cubicBezTo>
                    <a:pt x="22298" y="395209"/>
                    <a:pt x="23042" y="401202"/>
                    <a:pt x="26897" y="405057"/>
                  </a:cubicBezTo>
                  <a:lnTo>
                    <a:pt x="70634" y="448794"/>
                  </a:lnTo>
                  <a:cubicBezTo>
                    <a:pt x="74489" y="452638"/>
                    <a:pt x="80505" y="453358"/>
                    <a:pt x="85162" y="450582"/>
                  </a:cubicBezTo>
                  <a:lnTo>
                    <a:pt x="105659" y="438271"/>
                  </a:lnTo>
                  <a:cubicBezTo>
                    <a:pt x="109782" y="440222"/>
                    <a:pt x="113987" y="441965"/>
                    <a:pt x="118237" y="443498"/>
                  </a:cubicBezTo>
                  <a:lnTo>
                    <a:pt x="124043" y="466690"/>
                  </a:lnTo>
                  <a:cubicBezTo>
                    <a:pt x="125368" y="471975"/>
                    <a:pt x="130117" y="475691"/>
                    <a:pt x="135576" y="475691"/>
                  </a:cubicBezTo>
                  <a:lnTo>
                    <a:pt x="197406" y="475691"/>
                  </a:lnTo>
                  <a:cubicBezTo>
                    <a:pt x="202865" y="475691"/>
                    <a:pt x="207614" y="471975"/>
                    <a:pt x="208939" y="466690"/>
                  </a:cubicBezTo>
                  <a:lnTo>
                    <a:pt x="214745" y="443498"/>
                  </a:lnTo>
                  <a:cubicBezTo>
                    <a:pt x="218996" y="441965"/>
                    <a:pt x="223199" y="440222"/>
                    <a:pt x="227322" y="438271"/>
                  </a:cubicBezTo>
                  <a:lnTo>
                    <a:pt x="247820" y="450582"/>
                  </a:lnTo>
                  <a:cubicBezTo>
                    <a:pt x="252489" y="453369"/>
                    <a:pt x="258504" y="452638"/>
                    <a:pt x="262348" y="448794"/>
                  </a:cubicBezTo>
                  <a:lnTo>
                    <a:pt x="306085" y="405057"/>
                  </a:lnTo>
                  <a:cubicBezTo>
                    <a:pt x="309940" y="401202"/>
                    <a:pt x="310684" y="395209"/>
                    <a:pt x="307873" y="390529"/>
                  </a:cubicBezTo>
                  <a:lnTo>
                    <a:pt x="295562" y="370031"/>
                  </a:lnTo>
                  <a:cubicBezTo>
                    <a:pt x="297513" y="365908"/>
                    <a:pt x="299256" y="361704"/>
                    <a:pt x="300789" y="357454"/>
                  </a:cubicBezTo>
                  <a:lnTo>
                    <a:pt x="323981" y="351648"/>
                  </a:lnTo>
                  <a:cubicBezTo>
                    <a:pt x="329266" y="350323"/>
                    <a:pt x="332982" y="345574"/>
                    <a:pt x="332982" y="340115"/>
                  </a:cubicBezTo>
                  <a:lnTo>
                    <a:pt x="332982" y="278285"/>
                  </a:lnTo>
                  <a:cubicBezTo>
                    <a:pt x="332982" y="272826"/>
                    <a:pt x="329266" y="268077"/>
                    <a:pt x="323981" y="266752"/>
                  </a:cubicBezTo>
                  <a:lnTo>
                    <a:pt x="300789" y="260946"/>
                  </a:lnTo>
                  <a:cubicBezTo>
                    <a:pt x="299256" y="256694"/>
                    <a:pt x="297513" y="252491"/>
                    <a:pt x="295562" y="248368"/>
                  </a:cubicBezTo>
                  <a:lnTo>
                    <a:pt x="307873" y="227871"/>
                  </a:lnTo>
                  <a:cubicBezTo>
                    <a:pt x="308451" y="226909"/>
                    <a:pt x="308252" y="225799"/>
                    <a:pt x="308533" y="224757"/>
                  </a:cubicBezTo>
                  <a:cubicBezTo>
                    <a:pt x="308629" y="224859"/>
                    <a:pt x="308609" y="225018"/>
                    <a:pt x="308709" y="225118"/>
                  </a:cubicBezTo>
                  <a:lnTo>
                    <a:pt x="345711" y="262120"/>
                  </a:lnTo>
                  <a:cubicBezTo>
                    <a:pt x="349566" y="265987"/>
                    <a:pt x="355547" y="266684"/>
                    <a:pt x="360239" y="263908"/>
                  </a:cubicBezTo>
                  <a:lnTo>
                    <a:pt x="381027" y="251434"/>
                  </a:lnTo>
                  <a:cubicBezTo>
                    <a:pt x="382189" y="251934"/>
                    <a:pt x="383350" y="252410"/>
                    <a:pt x="384535" y="252863"/>
                  </a:cubicBezTo>
                  <a:lnTo>
                    <a:pt x="390423" y="276404"/>
                  </a:lnTo>
                  <a:cubicBezTo>
                    <a:pt x="391747" y="281700"/>
                    <a:pt x="396497" y="285416"/>
                    <a:pt x="401955" y="285416"/>
                  </a:cubicBezTo>
                  <a:lnTo>
                    <a:pt x="454287" y="285416"/>
                  </a:lnTo>
                  <a:cubicBezTo>
                    <a:pt x="459745" y="285416"/>
                    <a:pt x="464495" y="281700"/>
                    <a:pt x="465819" y="276404"/>
                  </a:cubicBezTo>
                  <a:lnTo>
                    <a:pt x="471707" y="252863"/>
                  </a:lnTo>
                  <a:cubicBezTo>
                    <a:pt x="472892" y="252410"/>
                    <a:pt x="474053" y="251934"/>
                    <a:pt x="475215" y="251434"/>
                  </a:cubicBezTo>
                  <a:lnTo>
                    <a:pt x="496003" y="263908"/>
                  </a:lnTo>
                  <a:cubicBezTo>
                    <a:pt x="500695" y="266695"/>
                    <a:pt x="506687" y="265964"/>
                    <a:pt x="510531" y="262120"/>
                  </a:cubicBezTo>
                  <a:lnTo>
                    <a:pt x="547533" y="225118"/>
                  </a:lnTo>
                  <a:cubicBezTo>
                    <a:pt x="551388" y="221263"/>
                    <a:pt x="552132" y="215270"/>
                    <a:pt x="549321" y="210590"/>
                  </a:cubicBezTo>
                  <a:lnTo>
                    <a:pt x="536848" y="189801"/>
                  </a:lnTo>
                  <a:cubicBezTo>
                    <a:pt x="537347" y="188640"/>
                    <a:pt x="537823" y="187479"/>
                    <a:pt x="538276" y="186294"/>
                  </a:cubicBezTo>
                  <a:lnTo>
                    <a:pt x="561817" y="180406"/>
                  </a:lnTo>
                  <a:cubicBezTo>
                    <a:pt x="567113" y="179082"/>
                    <a:pt x="570829" y="174332"/>
                    <a:pt x="570829" y="168873"/>
                  </a:cubicBezTo>
                  <a:lnTo>
                    <a:pt x="570829" y="116542"/>
                  </a:lnTo>
                  <a:cubicBezTo>
                    <a:pt x="570831" y="111083"/>
                    <a:pt x="567115" y="106334"/>
                    <a:pt x="561819" y="105009"/>
                  </a:cubicBezTo>
                  <a:close/>
                  <a:moveTo>
                    <a:pt x="166492" y="380554"/>
                  </a:moveTo>
                  <a:cubicBezTo>
                    <a:pt x="127145" y="380554"/>
                    <a:pt x="95138" y="348547"/>
                    <a:pt x="95138" y="309200"/>
                  </a:cubicBezTo>
                  <a:cubicBezTo>
                    <a:pt x="95138" y="269853"/>
                    <a:pt x="127145" y="237846"/>
                    <a:pt x="166492" y="237846"/>
                  </a:cubicBezTo>
                  <a:cubicBezTo>
                    <a:pt x="205839" y="237846"/>
                    <a:pt x="237846" y="269853"/>
                    <a:pt x="237846" y="309200"/>
                  </a:cubicBezTo>
                  <a:cubicBezTo>
                    <a:pt x="237846" y="348547"/>
                    <a:pt x="205839" y="380554"/>
                    <a:pt x="166492" y="380554"/>
                  </a:cubicBezTo>
                  <a:close/>
                  <a:moveTo>
                    <a:pt x="428123" y="190276"/>
                  </a:moveTo>
                  <a:cubicBezTo>
                    <a:pt x="401888" y="190276"/>
                    <a:pt x="380554" y="168943"/>
                    <a:pt x="380554" y="142707"/>
                  </a:cubicBezTo>
                  <a:cubicBezTo>
                    <a:pt x="380554" y="116471"/>
                    <a:pt x="401888" y="95138"/>
                    <a:pt x="428123" y="95138"/>
                  </a:cubicBezTo>
                  <a:cubicBezTo>
                    <a:pt x="454358" y="95138"/>
                    <a:pt x="475693" y="116472"/>
                    <a:pt x="475693" y="142708"/>
                  </a:cubicBezTo>
                  <a:cubicBezTo>
                    <a:pt x="475693" y="168944"/>
                    <a:pt x="454358" y="190276"/>
                    <a:pt x="428123" y="190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6A16F0-AF01-436D-B0FB-E1A0989D3EC0}"/>
              </a:ext>
            </a:extLst>
          </p:cNvPr>
          <p:cNvSpPr txBox="1"/>
          <p:nvPr/>
        </p:nvSpPr>
        <p:spPr>
          <a:xfrm>
            <a:off x="1555846" y="2122484"/>
            <a:ext cx="1101264" cy="4103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Clinicians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383DC-BFDB-426B-8510-94636E8701E8}"/>
              </a:ext>
            </a:extLst>
          </p:cNvPr>
          <p:cNvSpPr txBox="1"/>
          <p:nvPr/>
        </p:nvSpPr>
        <p:spPr>
          <a:xfrm>
            <a:off x="1073899" y="2508949"/>
            <a:ext cx="2186259" cy="139525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Evidence-based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 product evaluation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Input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 through value analysis committees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Focus on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quality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 and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patient outcomes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4F197-F5F4-449C-8E41-AF95316E1C50}"/>
              </a:ext>
            </a:extLst>
          </p:cNvPr>
          <p:cNvSpPr txBox="1"/>
          <p:nvPr/>
        </p:nvSpPr>
        <p:spPr>
          <a:xfrm>
            <a:off x="6106979" y="2112656"/>
            <a:ext cx="14811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Supply Chain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0EDDE-00D6-40E4-86D6-C142E574086B}"/>
              </a:ext>
            </a:extLst>
          </p:cNvPr>
          <p:cNvSpPr txBox="1"/>
          <p:nvPr/>
        </p:nvSpPr>
        <p:spPr>
          <a:xfrm>
            <a:off x="5754436" y="2497666"/>
            <a:ext cx="2186259" cy="139525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Standardization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 for cost and availability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Data analytics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to inform choices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Contract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alignment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Figtree" panose="020B0604020202020204"/>
                <a:sym typeface="Helvetica Neue"/>
              </a:rPr>
              <a:t> with clinical priorities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4CA383-2235-4F4F-BE28-9C93BA616571}"/>
              </a:ext>
            </a:extLst>
          </p:cNvPr>
          <p:cNvSpPr/>
          <p:nvPr/>
        </p:nvSpPr>
        <p:spPr>
          <a:xfrm>
            <a:off x="3439825" y="1456513"/>
            <a:ext cx="2080366" cy="943849"/>
          </a:xfrm>
          <a:prstGeom prst="roundRect">
            <a:avLst/>
          </a:prstGeom>
          <a:solidFill>
            <a:srgbClr val="558FBF"/>
          </a:solidFill>
          <a:ln w="12700" cap="flat">
            <a:noFill/>
            <a:miter lim="4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Shared data and governance connect clinical insight with operational execution.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EA03072-4468-406D-9735-0B04EA2AEF6A}"/>
              </a:ext>
            </a:extLst>
          </p:cNvPr>
          <p:cNvSpPr txBox="1">
            <a:spLocks/>
          </p:cNvSpPr>
          <p:nvPr/>
        </p:nvSpPr>
        <p:spPr>
          <a:xfrm>
            <a:off x="440194" y="4179013"/>
            <a:ext cx="8123776" cy="531415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600" dirty="0">
                <a:solidFill>
                  <a:srgbClr val="024066"/>
                </a:solidFill>
                <a:latin typeface="Figtree" panose="020B0604020202020204"/>
              </a:rPr>
              <a:t>Through collaborative partnerships, hospitals leverage clinical advisory boards, data-driven product evaluations, and standardized governance to balance quality, cost, and care.</a:t>
            </a:r>
          </a:p>
        </p:txBody>
      </p:sp>
    </p:spTree>
    <p:extLst>
      <p:ext uri="{BB962C8B-B14F-4D97-AF65-F5344CB8AC3E}">
        <p14:creationId xmlns:p14="http://schemas.microsoft.com/office/powerpoint/2010/main" val="6755902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Global Risk Meets Rural Reality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14</a:t>
            </a:fld>
            <a:endParaRPr lang="en-US" sz="1000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218099D9-8F91-428D-9D4C-0A00369FF32C}"/>
              </a:ext>
            </a:extLst>
          </p:cNvPr>
          <p:cNvSpPr txBox="1">
            <a:spLocks/>
          </p:cNvSpPr>
          <p:nvPr/>
        </p:nvSpPr>
        <p:spPr>
          <a:xfrm>
            <a:off x="1" y="538087"/>
            <a:ext cx="9144000" cy="326146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800" dirty="0"/>
              <a:t>Leveraging collective scale to stabilize costs amid global uncertainty.</a:t>
            </a:r>
          </a:p>
        </p:txBody>
      </p:sp>
      <p:sp>
        <p:nvSpPr>
          <p:cNvPr id="5" name="Freeform: Shape 8241">
            <a:extLst>
              <a:ext uri="{FF2B5EF4-FFF2-40B4-BE49-F238E27FC236}">
                <a16:creationId xmlns:a16="http://schemas.microsoft.com/office/drawing/2014/main" id="{CED5E501-7B4B-45E9-A146-FF0C646E8477}"/>
              </a:ext>
            </a:extLst>
          </p:cNvPr>
          <p:cNvSpPr/>
          <p:nvPr/>
        </p:nvSpPr>
        <p:spPr>
          <a:xfrm>
            <a:off x="647102" y="1418073"/>
            <a:ext cx="2482567" cy="29020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5" h="1245">
                <a:moveTo>
                  <a:pt x="0" y="0"/>
                </a:moveTo>
                <a:lnTo>
                  <a:pt x="0" y="0"/>
                </a:lnTo>
                <a:lnTo>
                  <a:pt x="0" y="1245"/>
                </a:lnTo>
                <a:lnTo>
                  <a:pt x="1245" y="1245"/>
                </a:lnTo>
                <a:lnTo>
                  <a:pt x="1245" y="1245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 cap="flat">
            <a:noFill/>
            <a:prstDash val="solid"/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33750" tIns="16875" rIns="33750" bIns="16875" anchor="ctr" anchorCtr="1" compatLnSpc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75" kern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8391">
            <a:extLst>
              <a:ext uri="{FF2B5EF4-FFF2-40B4-BE49-F238E27FC236}">
                <a16:creationId xmlns:a16="http://schemas.microsoft.com/office/drawing/2014/main" id="{F79C9557-9A9B-444B-AE08-72C594D7F993}"/>
              </a:ext>
            </a:extLst>
          </p:cNvPr>
          <p:cNvSpPr/>
          <p:nvPr/>
        </p:nvSpPr>
        <p:spPr>
          <a:xfrm>
            <a:off x="5926932" y="1419727"/>
            <a:ext cx="2482567" cy="28996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5" h="1244">
                <a:moveTo>
                  <a:pt x="0" y="0"/>
                </a:moveTo>
                <a:lnTo>
                  <a:pt x="0" y="0"/>
                </a:lnTo>
                <a:lnTo>
                  <a:pt x="0" y="1244"/>
                </a:lnTo>
                <a:lnTo>
                  <a:pt x="1245" y="1244"/>
                </a:lnTo>
                <a:lnTo>
                  <a:pt x="1245" y="1244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 cap="flat">
            <a:noFill/>
            <a:prstDash val="solid"/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33750" tIns="16875" rIns="33750" bIns="16875" anchor="ctr" anchorCtr="1" compatLnSpc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75" kern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8394">
            <a:extLst>
              <a:ext uri="{FF2B5EF4-FFF2-40B4-BE49-F238E27FC236}">
                <a16:creationId xmlns:a16="http://schemas.microsoft.com/office/drawing/2014/main" id="{C26C21B9-D583-4F9C-BA2A-6124E409C2B2}"/>
              </a:ext>
            </a:extLst>
          </p:cNvPr>
          <p:cNvSpPr/>
          <p:nvPr/>
        </p:nvSpPr>
        <p:spPr>
          <a:xfrm>
            <a:off x="5927840" y="4234653"/>
            <a:ext cx="2481658" cy="8377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5" h="138">
                <a:moveTo>
                  <a:pt x="0" y="0"/>
                </a:moveTo>
                <a:lnTo>
                  <a:pt x="0" y="0"/>
                </a:lnTo>
                <a:lnTo>
                  <a:pt x="0" y="138"/>
                </a:lnTo>
                <a:lnTo>
                  <a:pt x="1245" y="138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75" kern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8541">
            <a:extLst>
              <a:ext uri="{FF2B5EF4-FFF2-40B4-BE49-F238E27FC236}">
                <a16:creationId xmlns:a16="http://schemas.microsoft.com/office/drawing/2014/main" id="{06F91068-CD83-45B0-8A1E-BBED0764CEB5}"/>
              </a:ext>
            </a:extLst>
          </p:cNvPr>
          <p:cNvSpPr/>
          <p:nvPr/>
        </p:nvSpPr>
        <p:spPr>
          <a:xfrm>
            <a:off x="3288018" y="1416412"/>
            <a:ext cx="2480566" cy="29020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4" h="1245">
                <a:moveTo>
                  <a:pt x="0" y="0"/>
                </a:moveTo>
                <a:lnTo>
                  <a:pt x="0" y="0"/>
                </a:lnTo>
                <a:lnTo>
                  <a:pt x="0" y="1245"/>
                </a:lnTo>
                <a:lnTo>
                  <a:pt x="1244" y="1245"/>
                </a:lnTo>
                <a:lnTo>
                  <a:pt x="1244" y="1245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 cap="flat">
            <a:noFill/>
            <a:prstDash val="solid"/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33750" tIns="16875" rIns="33750" bIns="16875" anchor="ctr" anchorCtr="1" compatLnSpc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75" kern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8542">
            <a:extLst>
              <a:ext uri="{FF2B5EF4-FFF2-40B4-BE49-F238E27FC236}">
                <a16:creationId xmlns:a16="http://schemas.microsoft.com/office/drawing/2014/main" id="{087EF8C0-3177-45AA-A74A-14C94887E627}"/>
              </a:ext>
            </a:extLst>
          </p:cNvPr>
          <p:cNvSpPr/>
          <p:nvPr/>
        </p:nvSpPr>
        <p:spPr>
          <a:xfrm>
            <a:off x="3287110" y="4234653"/>
            <a:ext cx="2480566" cy="8377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4" h="138">
                <a:moveTo>
                  <a:pt x="0" y="0"/>
                </a:moveTo>
                <a:lnTo>
                  <a:pt x="0" y="0"/>
                </a:lnTo>
                <a:lnTo>
                  <a:pt x="0" y="138"/>
                </a:lnTo>
                <a:lnTo>
                  <a:pt x="1244" y="138"/>
                </a:lnTo>
                <a:lnTo>
                  <a:pt x="1244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75" kern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AC9107E-C17C-47CC-8D08-11FD832C469B}"/>
              </a:ext>
            </a:extLst>
          </p:cNvPr>
          <p:cNvSpPr txBox="1">
            <a:spLocks/>
          </p:cNvSpPr>
          <p:nvPr/>
        </p:nvSpPr>
        <p:spPr>
          <a:xfrm>
            <a:off x="440194" y="4318427"/>
            <a:ext cx="8123776" cy="50091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600" dirty="0">
                <a:solidFill>
                  <a:srgbClr val="024066"/>
                </a:solidFill>
                <a:latin typeface="Figtree" panose="020B0604020202020204"/>
              </a:rPr>
              <a:t>Through collective scale and shared strategies, hospitals can convert global uncertainty into local stability.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3F5F4E-D780-498D-96FD-ABBF2A18EB73}"/>
              </a:ext>
            </a:extLst>
          </p:cNvPr>
          <p:cNvSpPr txBox="1"/>
          <p:nvPr/>
        </p:nvSpPr>
        <p:spPr>
          <a:xfrm>
            <a:off x="664173" y="1731045"/>
            <a:ext cx="24765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2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The Pressure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CB324C-18AE-4CA3-ACD6-E435CC82CA6A}"/>
              </a:ext>
            </a:extLst>
          </p:cNvPr>
          <p:cNvSpPr txBox="1"/>
          <p:nvPr/>
        </p:nvSpPr>
        <p:spPr>
          <a:xfrm>
            <a:off x="3310811" y="1731045"/>
            <a:ext cx="2468803" cy="4103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2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The Exposure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DB1200-D927-43DC-BB43-394A63AB8F7D}"/>
              </a:ext>
            </a:extLst>
          </p:cNvPr>
          <p:cNvSpPr txBox="1"/>
          <p:nvPr/>
        </p:nvSpPr>
        <p:spPr>
          <a:xfrm>
            <a:off x="5937962" y="1731045"/>
            <a:ext cx="2482566" cy="4103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2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Scale Advantage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49575C-4B95-424D-B40E-04BA918D7CBD}"/>
              </a:ext>
            </a:extLst>
          </p:cNvPr>
          <p:cNvSpPr txBox="1"/>
          <p:nvPr/>
        </p:nvSpPr>
        <p:spPr>
          <a:xfrm>
            <a:off x="646023" y="2136628"/>
            <a:ext cx="2476524" cy="2095325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2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Tariff fluctuations, raw material shortages, and freight surcharges continue to elevate cost volatility.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Price instability now extends beyond commodities to 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medical devices, packaging, and capital equipment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.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Smaller and rural hospitals feel these pressures first, with 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limited ability to absorb or negotiate increases.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4F63A-8F34-4342-A03A-7BFA7FED24E6}"/>
              </a:ext>
            </a:extLst>
          </p:cNvPr>
          <p:cNvSpPr txBox="1"/>
          <p:nvPr/>
        </p:nvSpPr>
        <p:spPr>
          <a:xfrm>
            <a:off x="3310811" y="2136629"/>
            <a:ext cx="2431728" cy="209532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2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Limited supplier options amplify vulnerability in rural markets.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Multi-year renewals 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often lock hospitals into above-market rates.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Dependence on 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single distributors or manufacturers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 heightens risk during global disruptions.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15828-0387-48E9-8574-7CDBA051D9DD}"/>
              </a:ext>
            </a:extLst>
          </p:cNvPr>
          <p:cNvSpPr txBox="1"/>
          <p:nvPr/>
        </p:nvSpPr>
        <p:spPr>
          <a:xfrm>
            <a:off x="5925306" y="2135350"/>
            <a:ext cx="2431728" cy="21092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schemeClr val="bg2">
                <a:lumMod val="7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National scale 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through </a:t>
            </a:r>
            <a:r>
              <a:rPr lang="en-US" sz="1200" dirty="0">
                <a:solidFill>
                  <a:srgbClr val="024066"/>
                </a:solidFill>
                <a:latin typeface="Figtree" panose="020B0604020202020204"/>
              </a:rPr>
              <a:t>GPO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 purchasing power.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Data-driven sourcing 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to flag tariff- and freight-exposed categories.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Diversified suppliers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 reduce risk and ensure continuity.</a:t>
            </a:r>
          </a:p>
          <a:p>
            <a:pPr marL="171450" marR="0" indent="-1714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Predictive analytics 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forecast and offset cost impacts.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5806E3-8AA3-447B-A311-29BB0EA6F3BC}"/>
              </a:ext>
            </a:extLst>
          </p:cNvPr>
          <p:cNvGrpSpPr/>
          <p:nvPr/>
        </p:nvGrpSpPr>
        <p:grpSpPr>
          <a:xfrm>
            <a:off x="1501262" y="981185"/>
            <a:ext cx="802345" cy="743527"/>
            <a:chOff x="1456359" y="974852"/>
            <a:chExt cx="864052" cy="864051"/>
          </a:xfr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8242">
              <a:extLst>
                <a:ext uri="{FF2B5EF4-FFF2-40B4-BE49-F238E27FC236}">
                  <a16:creationId xmlns:a16="http://schemas.microsoft.com/office/drawing/2014/main" id="{348DBD1F-6CC9-4707-B697-DC536B53D734}"/>
                </a:ext>
              </a:extLst>
            </p:cNvPr>
            <p:cNvSpPr/>
            <p:nvPr/>
          </p:nvSpPr>
          <p:spPr>
            <a:xfrm>
              <a:off x="1456359" y="974852"/>
              <a:ext cx="864052" cy="8640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0" h="550">
                  <a:moveTo>
                    <a:pt x="550" y="275"/>
                  </a:moveTo>
                  <a:cubicBezTo>
                    <a:pt x="550" y="426"/>
                    <a:pt x="427" y="550"/>
                    <a:pt x="275" y="550"/>
                  </a:cubicBezTo>
                  <a:cubicBezTo>
                    <a:pt x="123" y="550"/>
                    <a:pt x="0" y="426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  <a:cubicBezTo>
                    <a:pt x="427" y="0"/>
                    <a:pt x="550" y="123"/>
                    <a:pt x="550" y="275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2250" kern="1200" dirty="0">
                <a:solidFill>
                  <a:schemeClr val="bg1"/>
                </a:solidFill>
                <a:latin typeface="Poppins Medium" pitchFamily="2" charset="77"/>
                <a:ea typeface="Arial Unicode MS" pitchFamily="2"/>
                <a:cs typeface="Poppins Medium" pitchFamily="2" charset="77"/>
              </a:endParaRPr>
            </a:p>
          </p:txBody>
        </p:sp>
        <p:sp>
          <p:nvSpPr>
            <p:cNvPr id="21" name="Google Shape;5755;p35">
              <a:extLst>
                <a:ext uri="{FF2B5EF4-FFF2-40B4-BE49-F238E27FC236}">
                  <a16:creationId xmlns:a16="http://schemas.microsoft.com/office/drawing/2014/main" id="{FB9EE8BE-8F7B-4243-ADF2-64B63ED0581D}"/>
                </a:ext>
              </a:extLst>
            </p:cNvPr>
            <p:cNvSpPr/>
            <p:nvPr/>
          </p:nvSpPr>
          <p:spPr>
            <a:xfrm>
              <a:off x="1605989" y="1114852"/>
              <a:ext cx="570831" cy="570831"/>
            </a:xfrm>
            <a:custGeom>
              <a:avLst/>
              <a:gdLst/>
              <a:ahLst/>
              <a:cxnLst/>
              <a:rect l="l" t="t" r="r" b="b"/>
              <a:pathLst>
                <a:path w="570831" h="570831" extrusionOk="0">
                  <a:moveTo>
                    <a:pt x="285416" y="0"/>
                  </a:moveTo>
                  <a:cubicBezTo>
                    <a:pt x="128040" y="0"/>
                    <a:pt x="0" y="128040"/>
                    <a:pt x="0" y="285416"/>
                  </a:cubicBezTo>
                  <a:cubicBezTo>
                    <a:pt x="0" y="442791"/>
                    <a:pt x="128040" y="570831"/>
                    <a:pt x="285416" y="570831"/>
                  </a:cubicBezTo>
                  <a:cubicBezTo>
                    <a:pt x="442791" y="570831"/>
                    <a:pt x="570831" y="442791"/>
                    <a:pt x="570831" y="285416"/>
                  </a:cubicBezTo>
                  <a:cubicBezTo>
                    <a:pt x="570831" y="128040"/>
                    <a:pt x="442791" y="0"/>
                    <a:pt x="285416" y="0"/>
                  </a:cubicBezTo>
                  <a:close/>
                  <a:moveTo>
                    <a:pt x="285416" y="523261"/>
                  </a:moveTo>
                  <a:cubicBezTo>
                    <a:pt x="220622" y="523261"/>
                    <a:pt x="161862" y="497153"/>
                    <a:pt x="118924" y="454987"/>
                  </a:cubicBezTo>
                  <a:lnTo>
                    <a:pt x="118924" y="416231"/>
                  </a:lnTo>
                  <a:cubicBezTo>
                    <a:pt x="118924" y="404919"/>
                    <a:pt x="123987" y="397637"/>
                    <a:pt x="129841" y="389205"/>
                  </a:cubicBezTo>
                  <a:cubicBezTo>
                    <a:pt x="135868" y="380531"/>
                    <a:pt x="142708" y="370695"/>
                    <a:pt x="142708" y="356769"/>
                  </a:cubicBezTo>
                  <a:cubicBezTo>
                    <a:pt x="142708" y="334088"/>
                    <a:pt x="122233" y="331789"/>
                    <a:pt x="111223" y="330558"/>
                  </a:cubicBezTo>
                  <a:cubicBezTo>
                    <a:pt x="103348" y="329675"/>
                    <a:pt x="95916" y="328839"/>
                    <a:pt x="91654" y="324577"/>
                  </a:cubicBezTo>
                  <a:cubicBezTo>
                    <a:pt x="88425" y="321348"/>
                    <a:pt x="85197" y="315483"/>
                    <a:pt x="81783" y="309281"/>
                  </a:cubicBezTo>
                  <a:cubicBezTo>
                    <a:pt x="75003" y="296946"/>
                    <a:pt x="65813" y="280634"/>
                    <a:pt x="48317" y="270643"/>
                  </a:cubicBezTo>
                  <a:cubicBezTo>
                    <a:pt x="56008" y="146382"/>
                    <a:pt x="159250" y="47570"/>
                    <a:pt x="285416" y="47570"/>
                  </a:cubicBezTo>
                  <a:cubicBezTo>
                    <a:pt x="291943" y="47570"/>
                    <a:pt x="298361" y="48031"/>
                    <a:pt x="304758" y="48550"/>
                  </a:cubicBezTo>
                  <a:cubicBezTo>
                    <a:pt x="303456" y="49405"/>
                    <a:pt x="301860" y="49986"/>
                    <a:pt x="300792" y="51054"/>
                  </a:cubicBezTo>
                  <a:cubicBezTo>
                    <a:pt x="298481" y="53365"/>
                    <a:pt x="297216" y="56536"/>
                    <a:pt x="297308" y="59810"/>
                  </a:cubicBezTo>
                  <a:cubicBezTo>
                    <a:pt x="297413" y="63073"/>
                    <a:pt x="298852" y="66163"/>
                    <a:pt x="301292" y="68346"/>
                  </a:cubicBezTo>
                  <a:cubicBezTo>
                    <a:pt x="305565" y="72143"/>
                    <a:pt x="306390" y="74060"/>
                    <a:pt x="306553" y="74060"/>
                  </a:cubicBezTo>
                  <a:cubicBezTo>
                    <a:pt x="306285" y="74628"/>
                    <a:pt x="304102" y="78357"/>
                    <a:pt x="291931" y="84535"/>
                  </a:cubicBezTo>
                  <a:cubicBezTo>
                    <a:pt x="271839" y="94720"/>
                    <a:pt x="248636" y="115567"/>
                    <a:pt x="245186" y="137261"/>
                  </a:cubicBezTo>
                  <a:cubicBezTo>
                    <a:pt x="243607" y="147109"/>
                    <a:pt x="246464" y="156249"/>
                    <a:pt x="253223" y="163009"/>
                  </a:cubicBezTo>
                  <a:cubicBezTo>
                    <a:pt x="255452" y="165239"/>
                    <a:pt x="258472" y="166493"/>
                    <a:pt x="261631" y="166493"/>
                  </a:cubicBezTo>
                  <a:cubicBezTo>
                    <a:pt x="278146" y="166493"/>
                    <a:pt x="290909" y="160385"/>
                    <a:pt x="303254" y="154484"/>
                  </a:cubicBezTo>
                  <a:cubicBezTo>
                    <a:pt x="315925" y="148433"/>
                    <a:pt x="327898" y="142708"/>
                    <a:pt x="344877" y="142708"/>
                  </a:cubicBezTo>
                  <a:cubicBezTo>
                    <a:pt x="391552" y="142708"/>
                    <a:pt x="428123" y="153160"/>
                    <a:pt x="428123" y="166492"/>
                  </a:cubicBezTo>
                  <a:cubicBezTo>
                    <a:pt x="428123" y="171381"/>
                    <a:pt x="426601" y="172879"/>
                    <a:pt x="426022" y="173437"/>
                  </a:cubicBezTo>
                  <a:cubicBezTo>
                    <a:pt x="420180" y="179185"/>
                    <a:pt x="400286" y="178814"/>
                    <a:pt x="382796" y="178546"/>
                  </a:cubicBezTo>
                  <a:cubicBezTo>
                    <a:pt x="378162" y="178465"/>
                    <a:pt x="373424" y="178384"/>
                    <a:pt x="368662" y="178384"/>
                  </a:cubicBezTo>
                  <a:cubicBezTo>
                    <a:pt x="352519" y="178384"/>
                    <a:pt x="347513" y="176026"/>
                    <a:pt x="341718" y="173285"/>
                  </a:cubicBezTo>
                  <a:cubicBezTo>
                    <a:pt x="334971" y="170103"/>
                    <a:pt x="327329" y="166491"/>
                    <a:pt x="309200" y="166491"/>
                  </a:cubicBezTo>
                  <a:cubicBezTo>
                    <a:pt x="289596" y="166491"/>
                    <a:pt x="253165" y="170033"/>
                    <a:pt x="229437" y="193759"/>
                  </a:cubicBezTo>
                  <a:cubicBezTo>
                    <a:pt x="210031" y="213154"/>
                    <a:pt x="212086" y="236357"/>
                    <a:pt x="213434" y="251700"/>
                  </a:cubicBezTo>
                  <a:cubicBezTo>
                    <a:pt x="213747" y="255231"/>
                    <a:pt x="214062" y="258575"/>
                    <a:pt x="214062" y="261629"/>
                  </a:cubicBezTo>
                  <a:cubicBezTo>
                    <a:pt x="214062" y="285053"/>
                    <a:pt x="237998" y="297306"/>
                    <a:pt x="261631" y="297306"/>
                  </a:cubicBezTo>
                  <a:cubicBezTo>
                    <a:pt x="297982" y="297306"/>
                    <a:pt x="329409" y="304088"/>
                    <a:pt x="332985" y="309199"/>
                  </a:cubicBezTo>
                  <a:cubicBezTo>
                    <a:pt x="332985" y="322508"/>
                    <a:pt x="336945" y="331602"/>
                    <a:pt x="340127" y="338894"/>
                  </a:cubicBezTo>
                  <a:cubicBezTo>
                    <a:pt x="342775" y="344992"/>
                    <a:pt x="344877" y="349799"/>
                    <a:pt x="344877" y="356767"/>
                  </a:cubicBezTo>
                  <a:cubicBezTo>
                    <a:pt x="344877" y="362155"/>
                    <a:pt x="343994" y="363306"/>
                    <a:pt x="341613" y="366372"/>
                  </a:cubicBezTo>
                  <a:cubicBezTo>
                    <a:pt x="337072" y="372272"/>
                    <a:pt x="332984" y="378694"/>
                    <a:pt x="332984" y="392444"/>
                  </a:cubicBezTo>
                  <a:cubicBezTo>
                    <a:pt x="332984" y="417471"/>
                    <a:pt x="357083" y="444926"/>
                    <a:pt x="359823" y="447981"/>
                  </a:cubicBezTo>
                  <a:cubicBezTo>
                    <a:pt x="362111" y="450513"/>
                    <a:pt x="365340" y="451906"/>
                    <a:pt x="368661" y="451906"/>
                  </a:cubicBezTo>
                  <a:cubicBezTo>
                    <a:pt x="369648" y="451906"/>
                    <a:pt x="370635" y="451790"/>
                    <a:pt x="371611" y="451535"/>
                  </a:cubicBezTo>
                  <a:cubicBezTo>
                    <a:pt x="378614" y="449735"/>
                    <a:pt x="440015" y="432837"/>
                    <a:pt x="440015" y="392445"/>
                  </a:cubicBezTo>
                  <a:cubicBezTo>
                    <a:pt x="440015" y="379787"/>
                    <a:pt x="443952" y="376372"/>
                    <a:pt x="449921" y="371192"/>
                  </a:cubicBezTo>
                  <a:cubicBezTo>
                    <a:pt x="455774" y="366104"/>
                    <a:pt x="463799" y="359149"/>
                    <a:pt x="463799" y="344876"/>
                  </a:cubicBezTo>
                  <a:cubicBezTo>
                    <a:pt x="463799" y="335341"/>
                    <a:pt x="480720" y="310732"/>
                    <a:pt x="496399" y="293393"/>
                  </a:cubicBezTo>
                  <a:cubicBezTo>
                    <a:pt x="498618" y="290942"/>
                    <a:pt x="499720" y="287668"/>
                    <a:pt x="499430" y="284369"/>
                  </a:cubicBezTo>
                  <a:cubicBezTo>
                    <a:pt x="499140" y="281071"/>
                    <a:pt x="497490" y="278039"/>
                    <a:pt x="494878" y="276018"/>
                  </a:cubicBezTo>
                  <a:cubicBezTo>
                    <a:pt x="485633" y="268852"/>
                    <a:pt x="460107" y="245521"/>
                    <a:pt x="451560" y="222886"/>
                  </a:cubicBezTo>
                  <a:cubicBezTo>
                    <a:pt x="456403" y="225418"/>
                    <a:pt x="462465" y="229541"/>
                    <a:pt x="467284" y="234361"/>
                  </a:cubicBezTo>
                  <a:cubicBezTo>
                    <a:pt x="471244" y="238344"/>
                    <a:pt x="476552" y="240249"/>
                    <a:pt x="482591" y="240005"/>
                  </a:cubicBezTo>
                  <a:cubicBezTo>
                    <a:pt x="492222" y="239456"/>
                    <a:pt x="503665" y="231845"/>
                    <a:pt x="514508" y="222353"/>
                  </a:cubicBezTo>
                  <a:cubicBezTo>
                    <a:pt x="520055" y="242473"/>
                    <a:pt x="523263" y="263556"/>
                    <a:pt x="523263" y="285416"/>
                  </a:cubicBezTo>
                  <a:cubicBezTo>
                    <a:pt x="523261" y="416567"/>
                    <a:pt x="416567" y="523261"/>
                    <a:pt x="285416" y="523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075F61-1485-4FB0-A77E-1BEA03F6AD2A}"/>
              </a:ext>
            </a:extLst>
          </p:cNvPr>
          <p:cNvGrpSpPr/>
          <p:nvPr/>
        </p:nvGrpSpPr>
        <p:grpSpPr>
          <a:xfrm>
            <a:off x="6767042" y="988872"/>
            <a:ext cx="802346" cy="742173"/>
            <a:chOff x="6641498" y="974852"/>
            <a:chExt cx="864053" cy="862478"/>
          </a:xfr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: Shape 8392">
              <a:extLst>
                <a:ext uri="{FF2B5EF4-FFF2-40B4-BE49-F238E27FC236}">
                  <a16:creationId xmlns:a16="http://schemas.microsoft.com/office/drawing/2014/main" id="{C9065195-DA91-4D63-86A7-F4BA277A7087}"/>
                </a:ext>
              </a:extLst>
            </p:cNvPr>
            <p:cNvSpPr/>
            <p:nvPr/>
          </p:nvSpPr>
          <p:spPr>
            <a:xfrm>
              <a:off x="6641498" y="974852"/>
              <a:ext cx="864053" cy="8624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0" h="549">
                  <a:moveTo>
                    <a:pt x="550" y="274"/>
                  </a:moveTo>
                  <a:cubicBezTo>
                    <a:pt x="550" y="426"/>
                    <a:pt x="427" y="549"/>
                    <a:pt x="275" y="549"/>
                  </a:cubicBezTo>
                  <a:cubicBezTo>
                    <a:pt x="123" y="549"/>
                    <a:pt x="0" y="426"/>
                    <a:pt x="0" y="274"/>
                  </a:cubicBezTo>
                  <a:cubicBezTo>
                    <a:pt x="0" y="123"/>
                    <a:pt x="123" y="0"/>
                    <a:pt x="275" y="0"/>
                  </a:cubicBezTo>
                  <a:cubicBezTo>
                    <a:pt x="427" y="0"/>
                    <a:pt x="550" y="123"/>
                    <a:pt x="550" y="274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2250" kern="1200" dirty="0">
                <a:solidFill>
                  <a:schemeClr val="bg1"/>
                </a:solidFill>
                <a:latin typeface="Poppins Medium" pitchFamily="2" charset="77"/>
                <a:ea typeface="Arial Unicode MS" pitchFamily="2"/>
                <a:cs typeface="Poppins Medium" pitchFamily="2" charset="77"/>
              </a:endParaRPr>
            </a:p>
          </p:txBody>
        </p:sp>
        <p:sp>
          <p:nvSpPr>
            <p:cNvPr id="22" name="Google Shape;10673;p75">
              <a:extLst>
                <a:ext uri="{FF2B5EF4-FFF2-40B4-BE49-F238E27FC236}">
                  <a16:creationId xmlns:a16="http://schemas.microsoft.com/office/drawing/2014/main" id="{135FF6D9-BA11-4E62-84B7-05046501CCD8}"/>
                </a:ext>
              </a:extLst>
            </p:cNvPr>
            <p:cNvSpPr/>
            <p:nvPr/>
          </p:nvSpPr>
          <p:spPr>
            <a:xfrm>
              <a:off x="6859647" y="1121707"/>
              <a:ext cx="427753" cy="570339"/>
            </a:xfrm>
            <a:custGeom>
              <a:avLst/>
              <a:gdLst/>
              <a:ahLst/>
              <a:cxnLst/>
              <a:rect l="l" t="t" r="r" b="b"/>
              <a:pathLst>
                <a:path w="427753" h="570339" extrusionOk="0">
                  <a:moveTo>
                    <a:pt x="213878" y="0"/>
                  </a:moveTo>
                  <a:lnTo>
                    <a:pt x="0" y="81477"/>
                  </a:lnTo>
                  <a:lnTo>
                    <a:pt x="0" y="285170"/>
                  </a:lnTo>
                  <a:cubicBezTo>
                    <a:pt x="0" y="448123"/>
                    <a:pt x="85552" y="509232"/>
                    <a:pt x="213877" y="570340"/>
                  </a:cubicBezTo>
                  <a:cubicBezTo>
                    <a:pt x="342202" y="509232"/>
                    <a:pt x="427754" y="448123"/>
                    <a:pt x="427754" y="285170"/>
                  </a:cubicBezTo>
                  <a:lnTo>
                    <a:pt x="427754" y="81477"/>
                  </a:lnTo>
                  <a:cubicBezTo>
                    <a:pt x="427755" y="81477"/>
                    <a:pt x="213878" y="0"/>
                    <a:pt x="213878" y="0"/>
                  </a:cubicBezTo>
                  <a:close/>
                  <a:moveTo>
                    <a:pt x="178232" y="392109"/>
                  </a:moveTo>
                  <a:lnTo>
                    <a:pt x="71293" y="285170"/>
                  </a:lnTo>
                  <a:lnTo>
                    <a:pt x="124762" y="231701"/>
                  </a:lnTo>
                  <a:lnTo>
                    <a:pt x="179763" y="286702"/>
                  </a:lnTo>
                  <a:lnTo>
                    <a:pt x="295614" y="170851"/>
                  </a:lnTo>
                  <a:lnTo>
                    <a:pt x="347552" y="222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05B592-2369-47C3-9E47-D83020C21379}"/>
              </a:ext>
            </a:extLst>
          </p:cNvPr>
          <p:cNvGrpSpPr/>
          <p:nvPr/>
        </p:nvGrpSpPr>
        <p:grpSpPr>
          <a:xfrm>
            <a:off x="4106125" y="981861"/>
            <a:ext cx="802346" cy="742173"/>
            <a:chOff x="4077170" y="974852"/>
            <a:chExt cx="864053" cy="862478"/>
          </a:xfr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8543">
              <a:extLst>
                <a:ext uri="{FF2B5EF4-FFF2-40B4-BE49-F238E27FC236}">
                  <a16:creationId xmlns:a16="http://schemas.microsoft.com/office/drawing/2014/main" id="{17370D33-E462-409C-AA9E-622332F3ADCE}"/>
                </a:ext>
              </a:extLst>
            </p:cNvPr>
            <p:cNvSpPr/>
            <p:nvPr/>
          </p:nvSpPr>
          <p:spPr>
            <a:xfrm>
              <a:off x="4077170" y="974852"/>
              <a:ext cx="864053" cy="8624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0" h="549">
                  <a:moveTo>
                    <a:pt x="550" y="275"/>
                  </a:moveTo>
                  <a:cubicBezTo>
                    <a:pt x="550" y="426"/>
                    <a:pt x="427" y="549"/>
                    <a:pt x="275" y="549"/>
                  </a:cubicBezTo>
                  <a:cubicBezTo>
                    <a:pt x="124" y="549"/>
                    <a:pt x="0" y="426"/>
                    <a:pt x="0" y="275"/>
                  </a:cubicBezTo>
                  <a:cubicBezTo>
                    <a:pt x="0" y="123"/>
                    <a:pt x="124" y="0"/>
                    <a:pt x="275" y="0"/>
                  </a:cubicBezTo>
                  <a:cubicBezTo>
                    <a:pt x="427" y="0"/>
                    <a:pt x="550" y="123"/>
                    <a:pt x="550" y="27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2250" kern="1200" dirty="0">
                <a:solidFill>
                  <a:schemeClr val="bg1"/>
                </a:solidFill>
                <a:latin typeface="Poppins Medium" pitchFamily="2" charset="77"/>
                <a:ea typeface="Arial Unicode MS" pitchFamily="2"/>
                <a:cs typeface="Poppins Medium" pitchFamily="2" charset="77"/>
              </a:endParaRPr>
            </a:p>
          </p:txBody>
        </p:sp>
        <p:sp>
          <p:nvSpPr>
            <p:cNvPr id="23" name="Google Shape;11898;p84">
              <a:extLst>
                <a:ext uri="{FF2B5EF4-FFF2-40B4-BE49-F238E27FC236}">
                  <a16:creationId xmlns:a16="http://schemas.microsoft.com/office/drawing/2014/main" id="{C178CB07-8004-4DEB-B1FA-D490692867B5}"/>
                </a:ext>
              </a:extLst>
            </p:cNvPr>
            <p:cNvSpPr/>
            <p:nvPr/>
          </p:nvSpPr>
          <p:spPr>
            <a:xfrm>
              <a:off x="4248766" y="1177029"/>
              <a:ext cx="570832" cy="428123"/>
            </a:xfrm>
            <a:custGeom>
              <a:avLst/>
              <a:gdLst/>
              <a:ahLst/>
              <a:cxnLst/>
              <a:rect l="l" t="t" r="r" b="b"/>
              <a:pathLst>
                <a:path w="570832" h="428123" extrusionOk="0">
                  <a:moveTo>
                    <a:pt x="560379" y="153162"/>
                  </a:moveTo>
                  <a:lnTo>
                    <a:pt x="453348" y="46131"/>
                  </a:lnTo>
                  <a:cubicBezTo>
                    <a:pt x="446659" y="39442"/>
                    <a:pt x="437582" y="35679"/>
                    <a:pt x="428124" y="35679"/>
                  </a:cubicBezTo>
                  <a:lnTo>
                    <a:pt x="356769" y="35679"/>
                  </a:lnTo>
                  <a:lnTo>
                    <a:pt x="356769" y="2"/>
                  </a:lnTo>
                  <a:lnTo>
                    <a:pt x="0" y="2"/>
                  </a:lnTo>
                  <a:lnTo>
                    <a:pt x="0" y="392448"/>
                  </a:lnTo>
                  <a:lnTo>
                    <a:pt x="81277" y="392448"/>
                  </a:lnTo>
                  <a:cubicBezTo>
                    <a:pt x="93652" y="413673"/>
                    <a:pt x="116410" y="428125"/>
                    <a:pt x="142708" y="428125"/>
                  </a:cubicBezTo>
                  <a:cubicBezTo>
                    <a:pt x="169006" y="428125"/>
                    <a:pt x="191764" y="413673"/>
                    <a:pt x="204138" y="392448"/>
                  </a:cubicBezTo>
                  <a:lnTo>
                    <a:pt x="366692" y="392448"/>
                  </a:lnTo>
                  <a:cubicBezTo>
                    <a:pt x="379069" y="413673"/>
                    <a:pt x="401823" y="428125"/>
                    <a:pt x="428124" y="428125"/>
                  </a:cubicBezTo>
                  <a:cubicBezTo>
                    <a:pt x="454422" y="428125"/>
                    <a:pt x="477180" y="413673"/>
                    <a:pt x="489553" y="392448"/>
                  </a:cubicBezTo>
                  <a:lnTo>
                    <a:pt x="535155" y="392448"/>
                  </a:lnTo>
                  <a:cubicBezTo>
                    <a:pt x="554856" y="392448"/>
                    <a:pt x="570832" y="376472"/>
                    <a:pt x="570832" y="356771"/>
                  </a:cubicBezTo>
                  <a:lnTo>
                    <a:pt x="570832" y="178387"/>
                  </a:lnTo>
                  <a:cubicBezTo>
                    <a:pt x="570832" y="168927"/>
                    <a:pt x="567068" y="159851"/>
                    <a:pt x="560379" y="153162"/>
                  </a:cubicBezTo>
                  <a:close/>
                  <a:moveTo>
                    <a:pt x="142709" y="374610"/>
                  </a:moveTo>
                  <a:cubicBezTo>
                    <a:pt x="132858" y="374610"/>
                    <a:pt x="124870" y="366622"/>
                    <a:pt x="124870" y="356771"/>
                  </a:cubicBezTo>
                  <a:cubicBezTo>
                    <a:pt x="124870" y="346918"/>
                    <a:pt x="132858" y="338933"/>
                    <a:pt x="142709" y="338933"/>
                  </a:cubicBezTo>
                  <a:cubicBezTo>
                    <a:pt x="152560" y="338933"/>
                    <a:pt x="160547" y="346918"/>
                    <a:pt x="160547" y="356771"/>
                  </a:cubicBezTo>
                  <a:cubicBezTo>
                    <a:pt x="160547" y="366622"/>
                    <a:pt x="152560" y="374610"/>
                    <a:pt x="142709" y="374610"/>
                  </a:cubicBezTo>
                  <a:close/>
                  <a:moveTo>
                    <a:pt x="428124" y="374610"/>
                  </a:moveTo>
                  <a:cubicBezTo>
                    <a:pt x="418274" y="374610"/>
                    <a:pt x="410286" y="366622"/>
                    <a:pt x="410286" y="356771"/>
                  </a:cubicBezTo>
                  <a:cubicBezTo>
                    <a:pt x="410286" y="346918"/>
                    <a:pt x="418274" y="338933"/>
                    <a:pt x="428124" y="338933"/>
                  </a:cubicBezTo>
                  <a:cubicBezTo>
                    <a:pt x="437975" y="338933"/>
                    <a:pt x="445963" y="346918"/>
                    <a:pt x="445963" y="356771"/>
                  </a:cubicBezTo>
                  <a:cubicBezTo>
                    <a:pt x="445963" y="366622"/>
                    <a:pt x="437975" y="374610"/>
                    <a:pt x="428124" y="374610"/>
                  </a:cubicBezTo>
                  <a:close/>
                  <a:moveTo>
                    <a:pt x="428124" y="178387"/>
                  </a:moveTo>
                  <a:lnTo>
                    <a:pt x="428124" y="89194"/>
                  </a:lnTo>
                  <a:lnTo>
                    <a:pt x="517317" y="1783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Freeform: Shape 8542">
            <a:extLst>
              <a:ext uri="{FF2B5EF4-FFF2-40B4-BE49-F238E27FC236}">
                <a16:creationId xmlns:a16="http://schemas.microsoft.com/office/drawing/2014/main" id="{52C9A46A-CEEF-4AA4-AD2D-6B0F34D9F284}"/>
              </a:ext>
            </a:extLst>
          </p:cNvPr>
          <p:cNvSpPr/>
          <p:nvPr/>
        </p:nvSpPr>
        <p:spPr>
          <a:xfrm>
            <a:off x="641981" y="4234653"/>
            <a:ext cx="2480566" cy="8377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4" h="138">
                <a:moveTo>
                  <a:pt x="0" y="0"/>
                </a:moveTo>
                <a:lnTo>
                  <a:pt x="0" y="0"/>
                </a:lnTo>
                <a:lnTo>
                  <a:pt x="0" y="138"/>
                </a:lnTo>
                <a:lnTo>
                  <a:pt x="1244" y="138"/>
                </a:lnTo>
                <a:lnTo>
                  <a:pt x="1244" y="0"/>
                </a:lnTo>
                <a:close/>
              </a:path>
            </a:pathLst>
          </a:custGeom>
          <a:solidFill>
            <a:srgbClr val="024066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75" kern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083459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43A38-267F-4215-A7EB-2DBBEF8D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156"/>
            <a:ext cx="9144000" cy="4324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94" y="95414"/>
            <a:ext cx="8669178" cy="397565"/>
          </a:xfrm>
        </p:spPr>
        <p:txBody>
          <a:bodyPr/>
          <a:lstStyle/>
          <a:p>
            <a:r>
              <a:rPr lang="en-US" sz="2500" dirty="0"/>
              <a:t>Checklist for Action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15</a:t>
            </a:fld>
            <a:endParaRPr lang="en-US" sz="1000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218099D9-8F91-428D-9D4C-0A00369FF32C}"/>
              </a:ext>
            </a:extLst>
          </p:cNvPr>
          <p:cNvSpPr txBox="1">
            <a:spLocks/>
          </p:cNvSpPr>
          <p:nvPr/>
        </p:nvSpPr>
        <p:spPr>
          <a:xfrm>
            <a:off x="1" y="522156"/>
            <a:ext cx="9143999" cy="3595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800" dirty="0"/>
              <a:t>Key Takeaways for Nebraska Hospitals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1F0077-7C89-4E4F-B715-B7B94BF3EC10}"/>
              </a:ext>
            </a:extLst>
          </p:cNvPr>
          <p:cNvSpPr/>
          <p:nvPr/>
        </p:nvSpPr>
        <p:spPr>
          <a:xfrm>
            <a:off x="4151432" y="1263126"/>
            <a:ext cx="4412538" cy="2135875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R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Checklist for Action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Increase visibility </a:t>
            </a: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rgbClr val="226FA8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into spend and utilization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Diversify sourcing </a:t>
            </a: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rgbClr val="226FA8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and mitigate supplier risk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Engage clinicians </a:t>
            </a: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rgbClr val="226FA8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in supply decisions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Apply data and AI </a:t>
            </a: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rgbClr val="226FA8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to identify and forecast opportunities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Prepare for tariffs and market shifts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Measure outcomes </a:t>
            </a: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rgbClr val="226FA8"/>
                </a:solidFill>
                <a:effectLst/>
                <a:uFillTx/>
                <a:latin typeface="Figtree" panose="020B0604020202020204"/>
                <a:ea typeface="Helvetica Neue Medium"/>
                <a:cs typeface="Helvetica Neue Medium"/>
                <a:sym typeface="Helvetica Neue Medium"/>
              </a:rPr>
              <a:t>and sustain performance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E2ED31A-DF9B-48FF-8E3C-97595DC7A190}"/>
              </a:ext>
            </a:extLst>
          </p:cNvPr>
          <p:cNvSpPr txBox="1">
            <a:spLocks/>
          </p:cNvSpPr>
          <p:nvPr/>
        </p:nvSpPr>
        <p:spPr>
          <a:xfrm>
            <a:off x="440194" y="3916907"/>
            <a:ext cx="8123776" cy="787531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600" dirty="0">
                <a:solidFill>
                  <a:srgbClr val="024066"/>
                </a:solidFill>
                <a:latin typeface="Figtree" panose="020B0604020202020204"/>
              </a:rPr>
              <a:t>Resiliency is a shared responsibility - and partnerships like those between hospitals, group purchasing organizations, and data partners can help Nebraska hospitals stay strong no matter the pressure.</a:t>
            </a:r>
          </a:p>
        </p:txBody>
      </p:sp>
    </p:spTree>
    <p:extLst>
      <p:ext uri="{BB962C8B-B14F-4D97-AF65-F5344CB8AC3E}">
        <p14:creationId xmlns:p14="http://schemas.microsoft.com/office/powerpoint/2010/main" val="11912749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E9A3AA-0F75-4AF6-AEB4-21140DF4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6404564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F433F-9C86-4F2E-A0E7-1AE03532DD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McKinsey &amp; Company. </a:t>
            </a:r>
            <a:r>
              <a:rPr lang="en-US" sz="1200" i="1" dirty="0"/>
              <a:t>Optimizing Health-System Supply Chain Performance.</a:t>
            </a:r>
            <a:r>
              <a:rPr lang="en-US" sz="1200" dirty="0"/>
              <a:t> August 23, 2022. Available at: </a:t>
            </a:r>
            <a:r>
              <a:rPr lang="en-US" sz="1200" dirty="0">
                <a:hlinkClick r:id="rId3"/>
              </a:rPr>
              <a:t>https://www.mckinsey.com/industries/healthcare/our-insights/optimizing-health-system-supply-chain-performance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McKinsey &amp; Company. </a:t>
            </a:r>
            <a:r>
              <a:rPr lang="en-US" sz="1200" i="1" dirty="0"/>
              <a:t>Bolstering Health System Supply Chain Resilience to Reduce Risk.</a:t>
            </a:r>
            <a:r>
              <a:rPr lang="en-US" sz="1200" dirty="0"/>
              <a:t> July 11, 2023. Available at: </a:t>
            </a:r>
            <a:r>
              <a:rPr lang="en-US" sz="1200" dirty="0">
                <a:hlinkClick r:id="rId4"/>
              </a:rPr>
              <a:t>https://www.mckinsey.com/industries/healthcare/our-insights/bolstering-health-system-supply-chain-resilience-to-reduce-risk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Community Hospital Corporation (CHC). </a:t>
            </a:r>
            <a:r>
              <a:rPr lang="en-US" sz="1200" i="1" dirty="0"/>
              <a:t>Faith Regional Health Services: Supply Savings Secure Financial Stability.</a:t>
            </a:r>
            <a:r>
              <a:rPr lang="en-US" sz="1200" dirty="0"/>
              <a:t> June 5, 2024. Available at: </a:t>
            </a:r>
            <a:r>
              <a:rPr lang="en-US" sz="1200" dirty="0">
                <a:hlinkClick r:id="rId5"/>
              </a:rPr>
              <a:t>https://chc.com/supply-savings-secure-financial-stability-faith-regional-health-services/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Deloitte Insights. </a:t>
            </a:r>
            <a:r>
              <a:rPr lang="en-US" sz="1200" i="1" dirty="0"/>
              <a:t>Health Care Supply Chain Resilience.</a:t>
            </a:r>
            <a:r>
              <a:rPr lang="en-US" sz="1200" dirty="0"/>
              <a:t> April 25, 2022. Available at: </a:t>
            </a:r>
            <a:r>
              <a:rPr lang="en-US" sz="1200" dirty="0">
                <a:hlinkClick r:id="rId6"/>
              </a:rPr>
              <a:t>https://www.deloitte.com/us/en/insights/industry/health-care/healthcare-supply-chain.html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Definitive Healthcare. </a:t>
            </a:r>
            <a:r>
              <a:rPr lang="en-US" sz="1200" i="1" dirty="0"/>
              <a:t>Strategies for Building Healthcare Supply Chains.</a:t>
            </a:r>
            <a:r>
              <a:rPr lang="en-US" sz="1200" dirty="0"/>
              <a:t> Available at: </a:t>
            </a:r>
            <a:r>
              <a:rPr lang="en-US" sz="1200" dirty="0">
                <a:hlinkClick r:id="rId7"/>
              </a:rPr>
              <a:t>https://www.definitivehc.com/resources/how-to-guides/build-resilient-healthcare-supply-chain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U.S. Chamber Foundation &amp; Healthcare Distribution Alliance. </a:t>
            </a:r>
            <a:r>
              <a:rPr lang="en-US" sz="1200" i="1" dirty="0"/>
              <a:t>Building Toward Healthcare Supply Chain Resilience: Business Solves Roundtable Report.</a:t>
            </a:r>
            <a:r>
              <a:rPr lang="en-US" sz="1200" dirty="0"/>
              <a:t> January 2024. Available at: </a:t>
            </a:r>
            <a:r>
              <a:rPr lang="en-US" sz="1200" dirty="0">
                <a:hlinkClick r:id="rId8"/>
              </a:rPr>
              <a:t>https://chamber-foundation.files.svdcdn.com/production/documents/23-12438_USCCF_2023_HDA-Report_Digital_2024-01-18-182106_pmjn.pdf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References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</p:spPr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17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19682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F433F-9C86-4F2E-A0E7-1AE03532DD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Community Hospital Corporation (CHC). </a:t>
            </a:r>
            <a:r>
              <a:rPr lang="en-US" sz="1200" i="1" dirty="0"/>
              <a:t>Great Plains Health: Need for “À La Carte” Medical Consulting Leads to CHC.</a:t>
            </a:r>
            <a:r>
              <a:rPr lang="en-US" sz="1200" dirty="0"/>
              <a:t> May 3, 2018. Available at: </a:t>
            </a:r>
            <a:r>
              <a:rPr lang="en-US" sz="1200" dirty="0">
                <a:hlinkClick r:id="rId3"/>
              </a:rPr>
              <a:t>https://chc.com/hospital-medical-consulting-need-leads-to-chc/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Community Hospital Corporation (CHC). </a:t>
            </a:r>
            <a:r>
              <a:rPr lang="en-US" sz="1200" i="1" dirty="0"/>
              <a:t>Small Hospital Realizes Healthcare Supply Chain Savings.</a:t>
            </a:r>
            <a:r>
              <a:rPr lang="en-US" sz="1200" dirty="0"/>
              <a:t> April 10, 2023. Available at: </a:t>
            </a:r>
            <a:r>
              <a:rPr lang="en-US" sz="1200" dirty="0">
                <a:hlinkClick r:id="rId4"/>
              </a:rPr>
              <a:t>https://chc.com/small-hospital-realizes-healthcare-supply-chain-savings/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/>
              <a:t>Trexin</a:t>
            </a:r>
            <a:r>
              <a:rPr lang="en-US" sz="1200" dirty="0"/>
              <a:t>. </a:t>
            </a:r>
            <a:r>
              <a:rPr lang="en-US" sz="1200" i="1" dirty="0"/>
              <a:t>Supply Chain Disruptions in Healthcare.</a:t>
            </a:r>
            <a:r>
              <a:rPr lang="en-US" sz="1200" dirty="0"/>
              <a:t> December 17, 2024. Available at: </a:t>
            </a:r>
            <a:r>
              <a:rPr lang="en-US" sz="1200" dirty="0">
                <a:hlinkClick r:id="rId5"/>
              </a:rPr>
              <a:t>https://www.trexin.com/supply-chain-disruptions-in-healthcare/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American Healthcare Leader. </a:t>
            </a:r>
            <a:r>
              <a:rPr lang="en-US" sz="1200" i="1" dirty="0"/>
              <a:t>How Data Analytics Is Transforming Healthcare Supply Chains.</a:t>
            </a:r>
            <a:r>
              <a:rPr lang="en-US" sz="1200" dirty="0"/>
              <a:t> June 19, 2025. Available at: </a:t>
            </a:r>
            <a:r>
              <a:rPr lang="en-US" sz="1200" dirty="0">
                <a:hlinkClick r:id="rId6"/>
              </a:rPr>
              <a:t>https://www.americanhealthcareleader.com/2025/how-data-analytics-is-transforming-healthcare-supply-chains/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GHX. </a:t>
            </a:r>
            <a:r>
              <a:rPr lang="en-US" sz="1200" i="1" dirty="0"/>
              <a:t>How to Use Data and Analytics to Optimize Healthcare Supply Chains.</a:t>
            </a:r>
            <a:r>
              <a:rPr lang="en-US" sz="1200" dirty="0"/>
              <a:t> March 18, 2024. Available at: </a:t>
            </a:r>
            <a:r>
              <a:rPr lang="en-US" sz="1200" dirty="0">
                <a:hlinkClick r:id="rId7"/>
              </a:rPr>
              <a:t>https://www.ghx.com/the-healthcare-hub/supply-chain-analytics-guide/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AHRMM. </a:t>
            </a:r>
            <a:r>
              <a:rPr lang="en-US" sz="1200" i="1" dirty="0"/>
              <a:t>Building More Resilient Supply Chains.</a:t>
            </a:r>
            <a:r>
              <a:rPr lang="en-US" sz="1200" dirty="0"/>
              <a:t> Available at: </a:t>
            </a:r>
            <a:r>
              <a:rPr lang="en-US" sz="1200" dirty="0">
                <a:hlinkClick r:id="rId8"/>
              </a:rPr>
              <a:t>https://www.ahrmm.org/building-more-resilient-supply-chains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American Hospital Association (AHA). </a:t>
            </a:r>
            <a:r>
              <a:rPr lang="en-US" sz="1200" i="1" dirty="0"/>
              <a:t>Resilient Strategies for the Hospital Supply Chain: Using Data-Driven Insights to Mitigate Disruptions.</a:t>
            </a:r>
            <a:r>
              <a:rPr lang="en-US" sz="1200" dirty="0"/>
              <a:t> Sponsored by McKesson, September 2021. Available at: </a:t>
            </a:r>
            <a:r>
              <a:rPr lang="en-US" sz="1200" dirty="0">
                <a:hlinkClick r:id="rId9"/>
              </a:rPr>
              <a:t>https://www.aha.org/system/files/media/file/2021/09/McKesson_ResilientStrategies_exedialogue_Sept2021.pdf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References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</p:spPr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85924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2E077-F32D-5569-3204-48369DD3D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9693" y="2188330"/>
            <a:ext cx="7084612" cy="2704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MORE INFORMATION, PLEASE 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3CAFA-7B42-C4D9-42DA-FDE3C70DFD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8755" y="2915326"/>
            <a:ext cx="4466488" cy="194265"/>
          </a:xfrm>
        </p:spPr>
        <p:txBody>
          <a:bodyPr>
            <a:noAutofit/>
          </a:bodyPr>
          <a:lstStyle/>
          <a:p>
            <a:r>
              <a:rPr lang="en-US" dirty="0"/>
              <a:t>Jon Pruitt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4C38F-431F-5511-0D39-73094D980C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8755" y="3143739"/>
            <a:ext cx="4466488" cy="194265"/>
          </a:xfrm>
        </p:spPr>
        <p:txBody>
          <a:bodyPr>
            <a:noAutofit/>
          </a:bodyPr>
          <a:lstStyle/>
          <a:p>
            <a:r>
              <a:rPr lang="en-US" dirty="0"/>
              <a:t>SVP, CHC Supply Trust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49C02-D128-57E2-7FB8-CCB50BA523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8755" y="3372150"/>
            <a:ext cx="4466488" cy="1942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jpruitt@chc.com</a:t>
            </a:r>
            <a:r>
              <a:rPr lang="en-US" dirty="0"/>
              <a:t> | 972.943.1216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F523AF-FDBB-8DBA-7437-A3438326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32" y="1421990"/>
            <a:ext cx="8161734" cy="53578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720297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ACBD8F-8309-255C-ED5F-C654A28A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866" y="1862819"/>
            <a:ext cx="6679769" cy="563243"/>
          </a:xfrm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9241C90-A197-41FC-B1D9-BEEA349A6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83277"/>
              </p:ext>
            </p:extLst>
          </p:nvPr>
        </p:nvGraphicFramePr>
        <p:xfrm>
          <a:off x="2079413" y="2426062"/>
          <a:ext cx="559477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3504">
                  <a:extLst>
                    <a:ext uri="{9D8B030D-6E8A-4147-A177-3AD203B41FA5}">
                      <a16:colId xmlns:a16="http://schemas.microsoft.com/office/drawing/2014/main" val="1643077330"/>
                    </a:ext>
                  </a:extLst>
                </a:gridCol>
                <a:gridCol w="911270">
                  <a:extLst>
                    <a:ext uri="{9D8B030D-6E8A-4147-A177-3AD203B41FA5}">
                      <a16:colId xmlns:a16="http://schemas.microsoft.com/office/drawing/2014/main" val="3103486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Setting the Stage</a:t>
                      </a:r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: Getting to know CHC &amp; HealthTrust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44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Market Forces Shaping Healthcare Supply Chain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04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Why Supply Chain Resiliency Matters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28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Moving Toward Supply Chain Resiliency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200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Delivering Impact Through Partnerships and Collaboration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69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Closing &amp; Discussion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94949"/>
                          </a:solidFill>
                          <a:latin typeface="Figtree" panose="020B0604020202020204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71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502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About the Speaker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</p:spPr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3</a:t>
            </a:fld>
            <a:endParaRPr lang="en-US" sz="10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8A3F27-608A-409D-813C-4D4DF45596E6}"/>
              </a:ext>
            </a:extLst>
          </p:cNvPr>
          <p:cNvGrpSpPr/>
          <p:nvPr/>
        </p:nvGrpSpPr>
        <p:grpSpPr>
          <a:xfrm>
            <a:off x="306549" y="685931"/>
            <a:ext cx="8301190" cy="3441738"/>
            <a:chOff x="211015" y="747346"/>
            <a:chExt cx="8301190" cy="3441738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498CAF53-A268-4E5E-8FD8-7D4B42428253}"/>
                </a:ext>
              </a:extLst>
            </p:cNvPr>
            <p:cNvSpPr/>
            <p:nvPr/>
          </p:nvSpPr>
          <p:spPr>
            <a:xfrm>
              <a:off x="211015" y="747346"/>
              <a:ext cx="1916723" cy="2426677"/>
            </a:xfrm>
            <a:prstGeom prst="round2DiagRect">
              <a:avLst/>
            </a:prstGeom>
            <a:solidFill>
              <a:srgbClr val="024066"/>
            </a:solidFill>
            <a:ln w="12700" cap="flat">
              <a:solidFill>
                <a:srgbClr val="02406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043DD3A0-04B0-4C69-AE4B-73906988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817" y="3933146"/>
              <a:ext cx="250606" cy="255938"/>
            </a:xfrm>
            <a:prstGeom prst="rect">
              <a:avLst/>
            </a:prstGeom>
          </p:spPr>
        </p:pic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26F01BF9-AA1E-4760-9DBF-FD302DCC61BB}"/>
                </a:ext>
              </a:extLst>
            </p:cNvPr>
            <p:cNvSpPr/>
            <p:nvPr/>
          </p:nvSpPr>
          <p:spPr>
            <a:xfrm>
              <a:off x="333434" y="869766"/>
              <a:ext cx="1916723" cy="2426677"/>
            </a:xfrm>
            <a:prstGeom prst="round2DiagRect">
              <a:avLst/>
            </a:prstGeom>
            <a:blipFill>
              <a:blip r:embed="rId5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50800" dist="38100" dir="5400000" algn="t" rotWithShape="0">
                <a:srgbClr val="024066">
                  <a:alpha val="4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2" name="Picture 11">
              <a:hlinkClick r:id="rId6"/>
              <a:extLst>
                <a:ext uri="{FF2B5EF4-FFF2-40B4-BE49-F238E27FC236}">
                  <a16:creationId xmlns:a16="http://schemas.microsoft.com/office/drawing/2014/main" id="{C1110130-5326-4073-B595-F7207ED68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1795" y="3933146"/>
              <a:ext cx="619988" cy="25593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380F5E-7533-4D4F-8FB4-E8CE5839D255}"/>
                </a:ext>
              </a:extLst>
            </p:cNvPr>
            <p:cNvSpPr txBox="1"/>
            <p:nvPr/>
          </p:nvSpPr>
          <p:spPr>
            <a:xfrm>
              <a:off x="211015" y="3545261"/>
              <a:ext cx="2039142" cy="255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24066"/>
                  </a:solidFill>
                  <a:effectLst/>
                  <a:uFillTx/>
                  <a:latin typeface="Figtree" panose="020B0604020202020204"/>
                  <a:sym typeface="Helvetica Neue"/>
                </a:rPr>
                <a:t>Let’s Connect!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92F9D20-F13E-4316-A714-4F4A71EE7CC7}"/>
                </a:ext>
              </a:extLst>
            </p:cNvPr>
            <p:cNvGrpSpPr/>
            <p:nvPr/>
          </p:nvGrpSpPr>
          <p:grpSpPr>
            <a:xfrm>
              <a:off x="2614740" y="747346"/>
              <a:ext cx="5897465" cy="2999189"/>
              <a:chOff x="2532855" y="747346"/>
              <a:chExt cx="5897465" cy="2999189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5667822-E0B8-43BE-A151-CD1FF5D6623D}"/>
                  </a:ext>
                </a:extLst>
              </p:cNvPr>
              <p:cNvGrpSpPr/>
              <p:nvPr/>
            </p:nvGrpSpPr>
            <p:grpSpPr>
              <a:xfrm>
                <a:off x="2532857" y="747346"/>
                <a:ext cx="5897463" cy="813825"/>
                <a:chOff x="2532857" y="747346"/>
                <a:chExt cx="5897463" cy="81382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6DEAA96-9998-42E1-B17C-865242FA6D75}"/>
                    </a:ext>
                  </a:extLst>
                </p:cNvPr>
                <p:cNvSpPr/>
                <p:nvPr/>
              </p:nvSpPr>
              <p:spPr>
                <a:xfrm>
                  <a:off x="2532858" y="747346"/>
                  <a:ext cx="5897462" cy="286136"/>
                </a:xfrm>
                <a:prstGeom prst="rect">
                  <a:avLst/>
                </a:prstGeom>
                <a:solidFill>
                  <a:srgbClr val="024066"/>
                </a:solidFill>
                <a:ln w="12700" cap="flat">
                  <a:solidFill>
                    <a:srgbClr val="024066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Figtree" panose="020B0604020202020204"/>
                      <a:ea typeface="Helvetica Neue Medium"/>
                      <a:cs typeface="Helvetica Neue Medium"/>
                      <a:sym typeface="Helvetica Neue Medium"/>
                    </a:rPr>
                    <a:t>Jon Pruitt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910BED8-313C-463C-B3B0-DAFD3511D8EB}"/>
                    </a:ext>
                  </a:extLst>
                </p:cNvPr>
                <p:cNvSpPr txBox="1"/>
                <p:nvPr/>
              </p:nvSpPr>
              <p:spPr>
                <a:xfrm>
                  <a:off x="2532857" y="1033482"/>
                  <a:ext cx="5897462" cy="5276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173393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spc="0" normalizeH="0" baseline="0" dirty="0">
                      <a:ln>
                        <a:noFill/>
                      </a:ln>
                      <a:solidFill>
                        <a:srgbClr val="024066"/>
                      </a:solidFill>
                      <a:effectLst/>
                      <a:uFillTx/>
                      <a:latin typeface="Figtree" panose="020B0604020202020204"/>
                      <a:sym typeface="Helvetica Neue"/>
                    </a:rPr>
                    <a:t>SVP, CHC Supply Trust</a:t>
                  </a:r>
                </a:p>
                <a:p>
                  <a:pPr marL="0" marR="0" indent="0" algn="ctr" defTabSz="173393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24066"/>
                      </a:solidFill>
                      <a:effectLst/>
                      <a:uFillTx/>
                      <a:latin typeface="Figtree" panose="020B0604020202020204"/>
                      <a:sym typeface="Helvetica Neue"/>
                    </a:rPr>
                    <a:t>Community Hospita</a:t>
                  </a:r>
                  <a:r>
                    <a:rPr lang="en-US" sz="1400" dirty="0">
                      <a:solidFill>
                        <a:srgbClr val="024066"/>
                      </a:solidFill>
                      <a:latin typeface="Figtree" panose="020B0604020202020204"/>
                    </a:rPr>
                    <a:t>l Corporation</a:t>
                  </a:r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24066"/>
                    </a:solidFill>
                    <a:effectLst/>
                    <a:uFillTx/>
                    <a:latin typeface="Figtree" panose="020B0604020202020204"/>
                    <a:sym typeface="Helvetica Neue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1E7D21A-FD5A-48ED-AB0B-371BD7302A59}"/>
                  </a:ext>
                </a:extLst>
              </p:cNvPr>
              <p:cNvGrpSpPr/>
              <p:nvPr/>
            </p:nvGrpSpPr>
            <p:grpSpPr>
              <a:xfrm>
                <a:off x="2532855" y="1573985"/>
                <a:ext cx="5897461" cy="2172550"/>
                <a:chOff x="2532854" y="1573985"/>
                <a:chExt cx="6035575" cy="2172550"/>
              </a:xfrm>
            </p:grpSpPr>
            <p:sp>
              <p:nvSpPr>
                <p:cNvPr id="31" name="Google Shape;1094;p19">
                  <a:extLst>
                    <a:ext uri="{FF2B5EF4-FFF2-40B4-BE49-F238E27FC236}">
                      <a16:creationId xmlns:a16="http://schemas.microsoft.com/office/drawing/2014/main" id="{EF3AA9B5-13C5-4752-AC06-F163AAD392DE}"/>
                    </a:ext>
                  </a:extLst>
                </p:cNvPr>
                <p:cNvSpPr/>
                <p:nvPr/>
              </p:nvSpPr>
              <p:spPr>
                <a:xfrm>
                  <a:off x="2532855" y="1573985"/>
                  <a:ext cx="1403349" cy="521999"/>
                </a:xfrm>
                <a:prstGeom prst="rect">
                  <a:avLst/>
                </a:prstGeom>
                <a:solidFill>
                  <a:srgbClr val="64676D"/>
                </a:solidFill>
                <a:ln>
                  <a:noFill/>
                </a:ln>
              </p:spPr>
              <p:txBody>
                <a:bodyPr spcFirstLastPara="1" wrap="square" lIns="34284" tIns="17138" rIns="34284" bIns="17138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</a:pPr>
                  <a:r>
                    <a:rPr lang="en-US" sz="1400" dirty="0">
                      <a:solidFill>
                        <a:schemeClr val="lt1"/>
                      </a:solidFill>
                      <a:latin typeface="Figtree" panose="020B0604020202020204"/>
                      <a:ea typeface="Calibri"/>
                      <a:cs typeface="Calibri"/>
                      <a:sym typeface="Calibri"/>
                    </a:rPr>
                    <a:t>Education</a:t>
                  </a:r>
                  <a:endParaRPr sz="1400" dirty="0">
                    <a:solidFill>
                      <a:schemeClr val="lt1"/>
                    </a:solidFill>
                    <a:latin typeface="Figtree" panose="020B0604020202020204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094;p19">
                  <a:extLst>
                    <a:ext uri="{FF2B5EF4-FFF2-40B4-BE49-F238E27FC236}">
                      <a16:creationId xmlns:a16="http://schemas.microsoft.com/office/drawing/2014/main" id="{804C8BD2-0F34-4171-AA28-BDB988F869B6}"/>
                    </a:ext>
                  </a:extLst>
                </p:cNvPr>
                <p:cNvSpPr/>
                <p:nvPr/>
              </p:nvSpPr>
              <p:spPr>
                <a:xfrm>
                  <a:off x="2532854" y="2215708"/>
                  <a:ext cx="1403349" cy="1530827"/>
                </a:xfrm>
                <a:prstGeom prst="rect">
                  <a:avLst/>
                </a:prstGeom>
                <a:solidFill>
                  <a:srgbClr val="64676D"/>
                </a:solidFill>
                <a:ln>
                  <a:noFill/>
                </a:ln>
              </p:spPr>
              <p:txBody>
                <a:bodyPr spcFirstLastPara="1" wrap="square" lIns="34284" tIns="17138" rIns="34284" bIns="17138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</a:pPr>
                  <a:r>
                    <a:rPr lang="en-US" sz="1400" dirty="0">
                      <a:solidFill>
                        <a:schemeClr val="lt1"/>
                      </a:solidFill>
                      <a:latin typeface="Figtree" panose="020B0604020202020204"/>
                      <a:ea typeface="Calibri"/>
                      <a:cs typeface="Calibri"/>
                      <a:sym typeface="Calibri"/>
                    </a:rPr>
                    <a:t>Experience</a:t>
                  </a:r>
                  <a:endParaRPr sz="1400" dirty="0">
                    <a:solidFill>
                      <a:schemeClr val="lt1"/>
                    </a:solidFill>
                    <a:latin typeface="Figtree" panose="020B0604020202020204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145EA2B-AF16-4FAD-8E03-03266B9EA9E5}"/>
                    </a:ext>
                  </a:extLst>
                </p:cNvPr>
                <p:cNvSpPr txBox="1"/>
                <p:nvPr/>
              </p:nvSpPr>
              <p:spPr>
                <a:xfrm>
                  <a:off x="3936202" y="1573985"/>
                  <a:ext cx="4632227" cy="521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171450" indent="-171450" defTabSz="1733930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srgbClr val="024066"/>
                      </a:solidFill>
                      <a:latin typeface="Figtree" panose="020B0604020202020204"/>
                    </a:rPr>
                    <a:t>M.S. in Healthcare Administration, Texas Woman’s University</a:t>
                  </a:r>
                </a:p>
                <a:p>
                  <a:pPr marL="171450" indent="-171450" defTabSz="1733930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srgbClr val="024066"/>
                      </a:solidFill>
                      <a:latin typeface="Figtree" panose="020B0604020202020204"/>
                    </a:rPr>
                    <a:t>B.B.A. in Finance, Stephen F. Austin State University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E37FD76-5AF3-49EA-8B61-01AC9B5B12DF}"/>
                    </a:ext>
                  </a:extLst>
                </p:cNvPr>
                <p:cNvSpPr txBox="1"/>
                <p:nvPr/>
              </p:nvSpPr>
              <p:spPr>
                <a:xfrm>
                  <a:off x="3936202" y="2215707"/>
                  <a:ext cx="4632227" cy="15308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171450" indent="-171450" defTabSz="1733930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srgbClr val="024066"/>
                      </a:solidFill>
                      <a:latin typeface="Figtree" panose="020B0604020202020204"/>
                    </a:rPr>
                    <a:t>Currently leads CHC Supply Trust’s efforts to strengthen and streamline supply chain performance across CHC hospitals</a:t>
                  </a:r>
                </a:p>
                <a:p>
                  <a:pPr marL="171450" indent="-171450" defTabSz="1733930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srgbClr val="024066"/>
                      </a:solidFill>
                      <a:latin typeface="Figtree" panose="020B0604020202020204"/>
                    </a:rPr>
                    <a:t>Brings 30+ years of leadership experience in healthcare supply chain and support services</a:t>
                  </a:r>
                </a:p>
                <a:p>
                  <a:pPr marL="171450" indent="-171450" defTabSz="1733930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srgbClr val="024066"/>
                      </a:solidFill>
                      <a:latin typeface="Figtree" panose="020B0604020202020204"/>
                    </a:rPr>
                    <a:t>Former VP of Supply Chain Integration for Tenet Healthcare - USPI, driving $15M+ in savings across 100+ outpatient facilities</a:t>
                  </a:r>
                </a:p>
                <a:p>
                  <a:pPr marL="171450" indent="-171450" defTabSz="1733930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srgbClr val="024066"/>
                      </a:solidFill>
                      <a:latin typeface="Figtree" panose="020B0604020202020204"/>
                    </a:rPr>
                    <a:t>Previous leadership roles with VHA/Provista (Vizient), Texas Purchasing Coalition, LifeCare Hospitals, and Broadlane</a:t>
                  </a:r>
                </a:p>
              </p:txBody>
            </p:sp>
          </p:grp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7104C73-DA80-42FA-A57B-50116037AD8D}"/>
              </a:ext>
            </a:extLst>
          </p:cNvPr>
          <p:cNvSpPr txBox="1"/>
          <p:nvPr/>
        </p:nvSpPr>
        <p:spPr>
          <a:xfrm>
            <a:off x="2710273" y="3743444"/>
            <a:ext cx="5897462" cy="239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1733930">
              <a:lnSpc>
                <a:spcPct val="100000"/>
              </a:lnSpc>
              <a:spcBef>
                <a:spcPts val="0"/>
              </a:spcBef>
            </a:pPr>
            <a:r>
              <a:rPr lang="en-US" sz="1200" b="1" i="1" dirty="0">
                <a:solidFill>
                  <a:srgbClr val="024066"/>
                </a:solidFill>
                <a:latin typeface="Figtree" panose="020B0604020202020204"/>
              </a:rPr>
              <a:t>Outside the Office: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1B78BAD-60B2-4E97-BF44-5A24B308E34C}"/>
              </a:ext>
            </a:extLst>
          </p:cNvPr>
          <p:cNvSpPr/>
          <p:nvPr/>
        </p:nvSpPr>
        <p:spPr>
          <a:xfrm>
            <a:off x="3194768" y="4047336"/>
            <a:ext cx="797202" cy="726721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1FDDACD-0545-4DC9-B728-91B0E58EC766}"/>
              </a:ext>
            </a:extLst>
          </p:cNvPr>
          <p:cNvSpPr/>
          <p:nvPr/>
        </p:nvSpPr>
        <p:spPr>
          <a:xfrm>
            <a:off x="4498202" y="4061403"/>
            <a:ext cx="797202" cy="726721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487F7C4-5813-4131-A81D-F6558F7A9005}"/>
              </a:ext>
            </a:extLst>
          </p:cNvPr>
          <p:cNvSpPr/>
          <p:nvPr/>
        </p:nvSpPr>
        <p:spPr>
          <a:xfrm>
            <a:off x="5801636" y="4044290"/>
            <a:ext cx="797202" cy="726721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B3F40B4-0236-40FB-9282-260E34BB7B08}"/>
              </a:ext>
            </a:extLst>
          </p:cNvPr>
          <p:cNvSpPr/>
          <p:nvPr/>
        </p:nvSpPr>
        <p:spPr>
          <a:xfrm>
            <a:off x="7105069" y="4053457"/>
            <a:ext cx="797202" cy="726721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495777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705E93-6F49-EE91-817C-FEE2BAC1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94" y="95414"/>
            <a:ext cx="7849195" cy="397565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CHC Supply Trust?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17E8822-9E81-3C27-9411-CD4C35C02B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</p:spPr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BBA7D87-DB9A-4B25-AE57-4DF8C74ED3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0194" y="723237"/>
            <a:ext cx="2811006" cy="354271"/>
          </a:xfrm>
        </p:spPr>
        <p:txBody>
          <a:bodyPr/>
          <a:lstStyle/>
          <a:p>
            <a:r>
              <a:rPr lang="en-US" sz="2000" dirty="0"/>
              <a:t>Supply Chain Service Provider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6DE0D0D-6D83-4AB0-BDAE-51ADC3262D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8588" y="1216505"/>
            <a:ext cx="2627060" cy="974329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sz="1200" dirty="0">
                <a:solidFill>
                  <a:srgbClr val="494949"/>
                </a:solidFill>
              </a:rPr>
              <a:t>The supply chain management arm of Community Hospital Corporation – a company that has owned, managed and consulted with community hospitals for 25+ years.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E80D1F-31E3-4F84-84C0-1A99E940523A}"/>
              </a:ext>
            </a:extLst>
          </p:cNvPr>
          <p:cNvGrpSpPr/>
          <p:nvPr/>
        </p:nvGrpSpPr>
        <p:grpSpPr>
          <a:xfrm>
            <a:off x="379895" y="1105867"/>
            <a:ext cx="348827" cy="2723906"/>
            <a:chOff x="345776" y="1380814"/>
            <a:chExt cx="348827" cy="2723906"/>
          </a:xfrm>
        </p:grpSpPr>
        <p:pic>
          <p:nvPicPr>
            <p:cNvPr id="14" name="Graphic 13" descr="Checkbox Checked with solid fill">
              <a:extLst>
                <a:ext uri="{FF2B5EF4-FFF2-40B4-BE49-F238E27FC236}">
                  <a16:creationId xmlns:a16="http://schemas.microsoft.com/office/drawing/2014/main" id="{F1D4E2E8-CB1C-4AC1-86F4-9B699E042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031" r="17448"/>
            <a:stretch/>
          </p:blipFill>
          <p:spPr>
            <a:xfrm>
              <a:off x="351703" y="2301841"/>
              <a:ext cx="342900" cy="539817"/>
            </a:xfrm>
            <a:prstGeom prst="rect">
              <a:avLst/>
            </a:prstGeom>
          </p:spPr>
        </p:pic>
        <p:pic>
          <p:nvPicPr>
            <p:cNvPr id="15" name="Graphic 14" descr="Checkbox Checked with solid fill">
              <a:extLst>
                <a:ext uri="{FF2B5EF4-FFF2-40B4-BE49-F238E27FC236}">
                  <a16:creationId xmlns:a16="http://schemas.microsoft.com/office/drawing/2014/main" id="{2CB8A192-5180-4E38-A2EB-AC5701B9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031" r="17448"/>
            <a:stretch/>
          </p:blipFill>
          <p:spPr>
            <a:xfrm>
              <a:off x="347187" y="1380814"/>
              <a:ext cx="342900" cy="539817"/>
            </a:xfrm>
            <a:prstGeom prst="rect">
              <a:avLst/>
            </a:prstGeom>
          </p:spPr>
        </p:pic>
        <p:pic>
          <p:nvPicPr>
            <p:cNvPr id="16" name="Graphic 15" descr="Checkbox Checked with solid fill">
              <a:extLst>
                <a:ext uri="{FF2B5EF4-FFF2-40B4-BE49-F238E27FC236}">
                  <a16:creationId xmlns:a16="http://schemas.microsoft.com/office/drawing/2014/main" id="{F7F4A50D-A2BD-4E32-8176-10EFA488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031" r="17448"/>
            <a:stretch/>
          </p:blipFill>
          <p:spPr>
            <a:xfrm>
              <a:off x="347187" y="2967561"/>
              <a:ext cx="342900" cy="539817"/>
            </a:xfrm>
            <a:prstGeom prst="rect">
              <a:avLst/>
            </a:prstGeom>
          </p:spPr>
        </p:pic>
        <p:pic>
          <p:nvPicPr>
            <p:cNvPr id="17" name="Graphic 16" descr="Checkbox Checked with solid fill">
              <a:extLst>
                <a:ext uri="{FF2B5EF4-FFF2-40B4-BE49-F238E27FC236}">
                  <a16:creationId xmlns:a16="http://schemas.microsoft.com/office/drawing/2014/main" id="{C475AC56-2DBC-4A0D-BEDC-7F656A5D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031" r="17448"/>
            <a:stretch/>
          </p:blipFill>
          <p:spPr>
            <a:xfrm>
              <a:off x="345776" y="3564903"/>
              <a:ext cx="342900" cy="539817"/>
            </a:xfrm>
            <a:prstGeom prst="rect">
              <a:avLst/>
            </a:prstGeom>
          </p:spPr>
        </p:pic>
      </p:grp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330617AB-ACE5-49E5-988E-665A91DEAC77}"/>
              </a:ext>
            </a:extLst>
          </p:cNvPr>
          <p:cNvSpPr txBox="1">
            <a:spLocks/>
          </p:cNvSpPr>
          <p:nvPr/>
        </p:nvSpPr>
        <p:spPr>
          <a:xfrm>
            <a:off x="808588" y="2131925"/>
            <a:ext cx="2627060" cy="60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733930" rtl="0" latinLnBrk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400"/>
              </a:spcBef>
            </a:pPr>
            <a:r>
              <a:rPr lang="en-US" sz="1200" dirty="0">
                <a:solidFill>
                  <a:srgbClr val="494949"/>
                </a:solidFill>
              </a:rPr>
              <a:t>We are a service provider that </a:t>
            </a:r>
            <a:r>
              <a:rPr lang="en-US" sz="1200" kern="100" dirty="0">
                <a:solidFill>
                  <a:srgbClr val="49494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supports your hospital to maximize supply chain efficiency and savings.</a:t>
            </a:r>
            <a:endParaRPr lang="en-US" sz="1200" dirty="0">
              <a:solidFill>
                <a:srgbClr val="494949"/>
              </a:solidFill>
            </a:endParaRP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46FA315-0CE3-466D-9017-5B5C08E7CFB6}"/>
              </a:ext>
            </a:extLst>
          </p:cNvPr>
          <p:cNvSpPr txBox="1">
            <a:spLocks/>
          </p:cNvSpPr>
          <p:nvPr/>
        </p:nvSpPr>
        <p:spPr>
          <a:xfrm>
            <a:off x="804072" y="2797445"/>
            <a:ext cx="2627060" cy="509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733930" rtl="0" latinLnBrk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400"/>
              </a:spcBef>
            </a:pPr>
            <a:r>
              <a:rPr lang="en-US" sz="1200" kern="100" dirty="0">
                <a:solidFill>
                  <a:srgbClr val="49494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Former hospital employees who  understand the pressures and challenges.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6F9FFAA-D61B-4296-B27A-82827C9AA338}"/>
              </a:ext>
            </a:extLst>
          </p:cNvPr>
          <p:cNvSpPr txBox="1">
            <a:spLocks/>
          </p:cNvSpPr>
          <p:nvPr/>
        </p:nvSpPr>
        <p:spPr>
          <a:xfrm>
            <a:off x="787330" y="3403803"/>
            <a:ext cx="2627060" cy="507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733930" rtl="0" latinLnBrk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400"/>
              </a:spcBef>
            </a:pPr>
            <a:r>
              <a:rPr lang="en-US" sz="1200" kern="100" dirty="0">
                <a:solidFill>
                  <a:srgbClr val="49494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Maximized supply chain savings for </a:t>
            </a:r>
            <a:r>
              <a:rPr lang="en-US" sz="1200" kern="100" dirty="0">
                <a:solidFill>
                  <a:srgbClr val="02406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160+</a:t>
            </a:r>
            <a:r>
              <a:rPr lang="en-US" sz="1200" kern="100" dirty="0">
                <a:solidFill>
                  <a:srgbClr val="64676D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49494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hospitals across the country.</a:t>
            </a:r>
            <a:endParaRPr lang="en-US" sz="1200" dirty="0">
              <a:solidFill>
                <a:srgbClr val="49494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0EF681-5E63-40C9-B986-8F39BC193F2F}"/>
              </a:ext>
            </a:extLst>
          </p:cNvPr>
          <p:cNvGrpSpPr/>
          <p:nvPr/>
        </p:nvGrpSpPr>
        <p:grpSpPr>
          <a:xfrm>
            <a:off x="3524129" y="4280805"/>
            <a:ext cx="6042953" cy="461437"/>
            <a:chOff x="3012337" y="4274961"/>
            <a:chExt cx="6653283" cy="46143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D93379C-B547-442C-8C1C-49C691A6C273}"/>
                </a:ext>
              </a:extLst>
            </p:cNvPr>
            <p:cNvGrpSpPr/>
            <p:nvPr/>
          </p:nvGrpSpPr>
          <p:grpSpPr>
            <a:xfrm>
              <a:off x="3012337" y="4274961"/>
              <a:ext cx="6653283" cy="461437"/>
              <a:chOff x="999182" y="4322248"/>
              <a:chExt cx="6653283" cy="461437"/>
            </a:xfrm>
          </p:grpSpPr>
          <p:grpSp>
            <p:nvGrpSpPr>
              <p:cNvPr id="19" name="Google Shape;635;p9">
                <a:extLst>
                  <a:ext uri="{FF2B5EF4-FFF2-40B4-BE49-F238E27FC236}">
                    <a16:creationId xmlns:a16="http://schemas.microsoft.com/office/drawing/2014/main" id="{F525CBEC-291A-4108-B765-4CB280D8BEEE}"/>
                  </a:ext>
                </a:extLst>
              </p:cNvPr>
              <p:cNvGrpSpPr/>
              <p:nvPr/>
            </p:nvGrpSpPr>
            <p:grpSpPr>
              <a:xfrm>
                <a:off x="999182" y="4322248"/>
                <a:ext cx="6653283" cy="461437"/>
                <a:chOff x="4204875" y="5625620"/>
                <a:chExt cx="4914439" cy="470760"/>
              </a:xfrm>
            </p:grpSpPr>
            <p:sp>
              <p:nvSpPr>
                <p:cNvPr id="21" name="Google Shape;637;p9">
                  <a:extLst>
                    <a:ext uri="{FF2B5EF4-FFF2-40B4-BE49-F238E27FC236}">
                      <a16:creationId xmlns:a16="http://schemas.microsoft.com/office/drawing/2014/main" id="{A117FFA8-9869-4120-838B-D2E14E61312D}"/>
                    </a:ext>
                  </a:extLst>
                </p:cNvPr>
                <p:cNvSpPr/>
                <p:nvPr/>
              </p:nvSpPr>
              <p:spPr>
                <a:xfrm>
                  <a:off x="4865189" y="5797255"/>
                  <a:ext cx="368541" cy="127213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12"/>
                    <a:buFont typeface="Helvetica Neue"/>
                    <a:buNone/>
                  </a:pPr>
                  <a:endParaRPr sz="1412" b="0" i="0" u="none" strike="noStrike" cap="none" dirty="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2" name="Google Shape;641;p9">
                  <a:extLst>
                    <a:ext uri="{FF2B5EF4-FFF2-40B4-BE49-F238E27FC236}">
                      <a16:creationId xmlns:a16="http://schemas.microsoft.com/office/drawing/2014/main" id="{D29AEA33-0FD0-4231-95AE-DB958552DA80}"/>
                    </a:ext>
                  </a:extLst>
                </p:cNvPr>
                <p:cNvSpPr/>
                <p:nvPr/>
              </p:nvSpPr>
              <p:spPr>
                <a:xfrm>
                  <a:off x="6435032" y="5800792"/>
                  <a:ext cx="368541" cy="127213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12"/>
                    <a:buFont typeface="Helvetica Neue"/>
                    <a:buNone/>
                  </a:pPr>
                  <a:endParaRPr sz="1412" b="0" i="0" u="none" strike="noStrike" cap="none" dirty="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3" name="Google Shape;643;p9">
                  <a:extLst>
                    <a:ext uri="{FF2B5EF4-FFF2-40B4-BE49-F238E27FC236}">
                      <a16:creationId xmlns:a16="http://schemas.microsoft.com/office/drawing/2014/main" id="{A7A63C87-F80A-4A1F-A201-32E7E78B6723}"/>
                    </a:ext>
                  </a:extLst>
                </p:cNvPr>
                <p:cNvSpPr/>
                <p:nvPr/>
              </p:nvSpPr>
              <p:spPr>
                <a:xfrm>
                  <a:off x="6778553" y="5625620"/>
                  <a:ext cx="1314889" cy="4707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Helvetica Neue"/>
                    <a:buNone/>
                  </a:pPr>
                  <a:endParaRPr dirty="0"/>
                </a:p>
              </p:txBody>
            </p:sp>
            <p:sp>
              <p:nvSpPr>
                <p:cNvPr id="24" name="Google Shape;645;p9">
                  <a:extLst>
                    <a:ext uri="{FF2B5EF4-FFF2-40B4-BE49-F238E27FC236}">
                      <a16:creationId xmlns:a16="http://schemas.microsoft.com/office/drawing/2014/main" id="{C8DF92F1-9C3F-4758-8815-157112350FDA}"/>
                    </a:ext>
                  </a:extLst>
                </p:cNvPr>
                <p:cNvSpPr/>
                <p:nvPr/>
              </p:nvSpPr>
              <p:spPr>
                <a:xfrm>
                  <a:off x="8145430" y="5800791"/>
                  <a:ext cx="368541" cy="127213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12"/>
                    <a:buFont typeface="Helvetica Neue"/>
                    <a:buNone/>
                  </a:pPr>
                  <a:endParaRPr sz="1412" b="0" i="0" u="none" strike="noStrike" cap="none" dirty="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5" name="Google Shape;647;p9">
                  <a:extLst>
                    <a:ext uri="{FF2B5EF4-FFF2-40B4-BE49-F238E27FC236}">
                      <a16:creationId xmlns:a16="http://schemas.microsoft.com/office/drawing/2014/main" id="{CD553BE9-F855-4297-9EC4-00152B619F2B}"/>
                    </a:ext>
                  </a:extLst>
                </p:cNvPr>
                <p:cNvSpPr/>
                <p:nvPr/>
              </p:nvSpPr>
              <p:spPr>
                <a:xfrm>
                  <a:off x="8486234" y="5625620"/>
                  <a:ext cx="633080" cy="4707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Helvetica Neue"/>
                    <a:buNone/>
                  </a:pPr>
                  <a:endParaRPr dirty="0"/>
                </a:p>
              </p:txBody>
            </p:sp>
            <p:sp>
              <p:nvSpPr>
                <p:cNvPr id="20" name="Google Shape;636;p9">
                  <a:extLst>
                    <a:ext uri="{FF2B5EF4-FFF2-40B4-BE49-F238E27FC236}">
                      <a16:creationId xmlns:a16="http://schemas.microsoft.com/office/drawing/2014/main" id="{C1DA059B-B1CE-4808-A0AA-0F5D65859771}"/>
                    </a:ext>
                  </a:extLst>
                </p:cNvPr>
                <p:cNvSpPr/>
                <p:nvPr/>
              </p:nvSpPr>
              <p:spPr>
                <a:xfrm>
                  <a:off x="4204875" y="5692003"/>
                  <a:ext cx="4460313" cy="3946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050"/>
                    <a:buFont typeface="Helvetica Neue"/>
                    <a:buNone/>
                  </a:pPr>
                  <a:endParaRPr sz="1050" b="1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7" name="Picture 7">
                <a:extLst>
                  <a:ext uri="{FF2B5EF4-FFF2-40B4-BE49-F238E27FC236}">
                    <a16:creationId xmlns:a16="http://schemas.microsoft.com/office/drawing/2014/main" id="{54BF5323-EF1A-4FEC-A050-F7F74371F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561" y="4449386"/>
                <a:ext cx="1116993" cy="262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>
                <a:extLst>
                  <a:ext uri="{FF2B5EF4-FFF2-40B4-BE49-F238E27FC236}">
                    <a16:creationId xmlns:a16="http://schemas.microsoft.com/office/drawing/2014/main" id="{A7CC0003-ADA3-4F72-B1B7-A3A946187D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1792" y="4447448"/>
                <a:ext cx="1486892" cy="264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9">
                <a:extLst>
                  <a:ext uri="{FF2B5EF4-FFF2-40B4-BE49-F238E27FC236}">
                    <a16:creationId xmlns:a16="http://schemas.microsoft.com/office/drawing/2014/main" id="{2F536020-425B-4296-92A7-1759D46E9D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257" y="4469465"/>
                <a:ext cx="1278241" cy="209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0">
                <a:extLst>
                  <a:ext uri="{FF2B5EF4-FFF2-40B4-BE49-F238E27FC236}">
                    <a16:creationId xmlns:a16="http://schemas.microsoft.com/office/drawing/2014/main" id="{97AFF1C5-20F8-40C4-94E3-2653FFFC5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8684" y="4456739"/>
                <a:ext cx="1100300" cy="222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89BBD3-F987-4688-A6D5-CB136798F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55587" y="4422443"/>
              <a:ext cx="883266" cy="20901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9E7A489-BFC7-4A39-92F4-0ABA2F5B5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0271" y="631976"/>
            <a:ext cx="5729101" cy="3601778"/>
          </a:xfrm>
          <a:prstGeom prst="rect">
            <a:avLst/>
          </a:prstGeom>
        </p:spPr>
      </p:pic>
      <p:pic>
        <p:nvPicPr>
          <p:cNvPr id="31" name="Graphic 30" descr="Checkbox Checked with solid fill">
            <a:extLst>
              <a:ext uri="{FF2B5EF4-FFF2-40B4-BE49-F238E27FC236}">
                <a16:creationId xmlns:a16="http://schemas.microsoft.com/office/drawing/2014/main" id="{EBDBED9B-AD7A-4708-99C0-0F4A7CF4C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031" r="17448"/>
          <a:stretch/>
        </p:blipFill>
        <p:spPr>
          <a:xfrm>
            <a:off x="379895" y="3887298"/>
            <a:ext cx="342900" cy="539817"/>
          </a:xfrm>
          <a:prstGeom prst="rect">
            <a:avLst/>
          </a:prstGeom>
        </p:spPr>
      </p:pic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35362AC-35F8-4F28-9EDD-018A92A3F7FB}"/>
              </a:ext>
            </a:extLst>
          </p:cNvPr>
          <p:cNvSpPr txBox="1">
            <a:spLocks/>
          </p:cNvSpPr>
          <p:nvPr/>
        </p:nvSpPr>
        <p:spPr>
          <a:xfrm>
            <a:off x="786721" y="3984840"/>
            <a:ext cx="2627060" cy="507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733930" rtl="0" latinLnBrk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400"/>
              </a:spcBef>
            </a:pPr>
            <a:r>
              <a:rPr lang="en-US" sz="1200" kern="100" dirty="0">
                <a:solidFill>
                  <a:srgbClr val="49494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Endorsed partner of the Nebraska Hospital Association</a:t>
            </a:r>
            <a:endParaRPr lang="en-US" sz="1200" dirty="0">
              <a:solidFill>
                <a:srgbClr val="49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56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8"/>
          <p:cNvPicPr preferRelativeResize="0"/>
          <p:nvPr/>
        </p:nvPicPr>
        <p:blipFill rotWithShape="1">
          <a:blip r:embed="rId3">
            <a:alphaModFix/>
          </a:blip>
          <a:srcRect r="480"/>
          <a:stretch/>
        </p:blipFill>
        <p:spPr>
          <a:xfrm>
            <a:off x="434073" y="866484"/>
            <a:ext cx="5851249" cy="3188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4" name="Google Shape;564;p8"/>
          <p:cNvCxnSpPr/>
          <p:nvPr/>
        </p:nvCxnSpPr>
        <p:spPr>
          <a:xfrm>
            <a:off x="7337773" y="1079012"/>
            <a:ext cx="1558076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5" name="Google Shape;565;p8"/>
          <p:cNvCxnSpPr/>
          <p:nvPr/>
        </p:nvCxnSpPr>
        <p:spPr>
          <a:xfrm>
            <a:off x="7337773" y="2040548"/>
            <a:ext cx="1558076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6" name="Google Shape;566;p8"/>
          <p:cNvCxnSpPr/>
          <p:nvPr/>
        </p:nvCxnSpPr>
        <p:spPr>
          <a:xfrm>
            <a:off x="7337773" y="2931381"/>
            <a:ext cx="1558076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7" name="Google Shape;567;p8"/>
          <p:cNvSpPr/>
          <p:nvPr/>
        </p:nvSpPr>
        <p:spPr>
          <a:xfrm>
            <a:off x="5989932" y="3572778"/>
            <a:ext cx="864393" cy="638439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45D"/>
              </a:buClr>
              <a:buSzPts val="800"/>
              <a:buFont typeface="Calibri"/>
              <a:buNone/>
            </a:pPr>
            <a:r>
              <a:rPr lang="en-US" sz="60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Sunrise, FL</a:t>
            </a:r>
            <a:br>
              <a:rPr lang="en-US" sz="135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HealthTrust Workforce Solutions</a:t>
            </a:r>
            <a:endParaRPr sz="900" b="0" i="0" u="none" strike="noStrike" cap="none">
              <a:solidFill>
                <a:srgbClr val="1E34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8" name="Google Shape;568;p8"/>
          <p:cNvCxnSpPr>
            <a:stCxn id="569" idx="5"/>
            <a:endCxn id="567" idx="1"/>
          </p:cNvCxnSpPr>
          <p:nvPr/>
        </p:nvCxnSpPr>
        <p:spPr>
          <a:xfrm>
            <a:off x="4820397" y="3645942"/>
            <a:ext cx="1169400" cy="246000"/>
          </a:xfrm>
          <a:prstGeom prst="straightConnector1">
            <a:avLst/>
          </a:prstGeom>
          <a:noFill/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0" name="Google Shape;570;p8"/>
          <p:cNvSpPr/>
          <p:nvPr/>
        </p:nvSpPr>
        <p:spPr>
          <a:xfrm>
            <a:off x="4610328" y="969769"/>
            <a:ext cx="1007882" cy="398373"/>
          </a:xfrm>
          <a:prstGeom prst="flowChartAlternateProcess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45D"/>
              </a:buClr>
              <a:buSzPts val="600"/>
              <a:buFont typeface="Calibri"/>
              <a:buNone/>
            </a:pPr>
            <a:r>
              <a:rPr lang="en-US" sz="600" b="0" i="0" u="none" strike="noStrike" cap="none" dirty="0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Schaumburg, IL</a:t>
            </a:r>
            <a:br>
              <a:rPr lang="en-US" sz="1350" b="0" i="0" u="none" strike="noStrike" cap="none" dirty="0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i="0" u="none" strike="noStrike" cap="none" dirty="0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AdvantageTrust</a:t>
            </a:r>
            <a:br>
              <a:rPr lang="en-US" sz="900" b="1" i="0" u="none" strike="noStrike" cap="none" dirty="0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" b="0" i="0" u="none" strike="noStrike" cap="none" dirty="0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64,000 members</a:t>
            </a:r>
            <a:endParaRPr sz="900" b="0" i="0" u="none" strike="noStrike" cap="none" dirty="0">
              <a:solidFill>
                <a:srgbClr val="1E34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8"/>
          <p:cNvSpPr/>
          <p:nvPr/>
        </p:nvSpPr>
        <p:spPr>
          <a:xfrm>
            <a:off x="5769456" y="2256639"/>
            <a:ext cx="929967" cy="434128"/>
          </a:xfrm>
          <a:prstGeom prst="flowChartAlternateProcess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45D"/>
              </a:buClr>
              <a:buSzPts val="800"/>
              <a:buFont typeface="Calibri"/>
              <a:buNone/>
            </a:pPr>
            <a:r>
              <a:rPr lang="en-US" sz="60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Nashville, TN</a:t>
            </a:r>
            <a:br>
              <a:rPr lang="en-US" sz="135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HEALTHTRUST</a:t>
            </a:r>
            <a:br>
              <a:rPr lang="en-US" sz="900" b="1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1,800 members</a:t>
            </a:r>
            <a:endParaRPr sz="900" b="0" i="0" u="none" strike="noStrike" cap="none">
              <a:solidFill>
                <a:srgbClr val="1E34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2" name="Google Shape;572;p8"/>
          <p:cNvCxnSpPr>
            <a:stCxn id="573" idx="0"/>
            <a:endCxn id="574" idx="1"/>
          </p:cNvCxnSpPr>
          <p:nvPr/>
        </p:nvCxnSpPr>
        <p:spPr>
          <a:xfrm>
            <a:off x="3535183" y="2378417"/>
            <a:ext cx="1736700" cy="1033800"/>
          </a:xfrm>
          <a:prstGeom prst="straightConnector1">
            <a:avLst/>
          </a:prstGeom>
          <a:noFill/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5" name="Google Shape;575;p8"/>
          <p:cNvCxnSpPr>
            <a:stCxn id="576" idx="4"/>
            <a:endCxn id="571" idx="1"/>
          </p:cNvCxnSpPr>
          <p:nvPr/>
        </p:nvCxnSpPr>
        <p:spPr>
          <a:xfrm rot="10800000" flipH="1">
            <a:off x="4385760" y="2473569"/>
            <a:ext cx="1383600" cy="110700"/>
          </a:xfrm>
          <a:prstGeom prst="straightConnector1">
            <a:avLst/>
          </a:prstGeom>
          <a:noFill/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7" name="Google Shape;577;p8"/>
          <p:cNvSpPr/>
          <p:nvPr/>
        </p:nvSpPr>
        <p:spPr>
          <a:xfrm>
            <a:off x="3385553" y="3579753"/>
            <a:ext cx="1284386" cy="331972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45D"/>
              </a:buClr>
              <a:buSzPts val="800"/>
              <a:buFont typeface="Calibri"/>
              <a:buNone/>
            </a:pPr>
            <a:r>
              <a:rPr lang="en-US" sz="60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Frisco, TX</a:t>
            </a:r>
            <a:br>
              <a:rPr lang="en-US" sz="135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Valify Solutions Group</a:t>
            </a:r>
            <a:endParaRPr sz="900" b="0" i="0" u="none" strike="noStrike" cap="none">
              <a:solidFill>
                <a:srgbClr val="1E34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8" name="Google Shape;578;p8"/>
          <p:cNvCxnSpPr>
            <a:stCxn id="579" idx="5"/>
          </p:cNvCxnSpPr>
          <p:nvPr/>
        </p:nvCxnSpPr>
        <p:spPr>
          <a:xfrm>
            <a:off x="3333253" y="3081990"/>
            <a:ext cx="336300" cy="506100"/>
          </a:xfrm>
          <a:prstGeom prst="straightConnector1">
            <a:avLst/>
          </a:prstGeom>
          <a:noFill/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80" name="Google Shape;580;p8"/>
          <p:cNvGrpSpPr/>
          <p:nvPr/>
        </p:nvGrpSpPr>
        <p:grpSpPr>
          <a:xfrm>
            <a:off x="5627894" y="4547142"/>
            <a:ext cx="1081213" cy="510366"/>
            <a:chOff x="344838" y="4907365"/>
            <a:chExt cx="1441617" cy="680488"/>
          </a:xfrm>
        </p:grpSpPr>
        <p:sp>
          <p:nvSpPr>
            <p:cNvPr id="581" name="Google Shape;581;p8"/>
            <p:cNvSpPr txBox="1"/>
            <p:nvPr/>
          </p:nvSpPr>
          <p:spPr>
            <a:xfrm>
              <a:off x="344838" y="4907365"/>
              <a:ext cx="1441617" cy="680488"/>
            </a:xfrm>
            <a:prstGeom prst="rect">
              <a:avLst/>
            </a:prstGeom>
            <a:noFill/>
            <a:ln w="9525" cap="flat" cmpd="sng">
              <a:solidFill>
                <a:srgbClr val="89AE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45D"/>
                </a:buClr>
                <a:buSzPts val="900"/>
                <a:buFont typeface="Calibri"/>
                <a:buNone/>
              </a:pPr>
              <a:r>
                <a:rPr lang="en-US" sz="675" dirty="0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r>
                <a:rPr lang="en-US" sz="675" b="1" i="0" u="none" strike="noStrike" cap="none" dirty="0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Acute care members </a:t>
              </a:r>
              <a:br>
                <a:rPr lang="en-US" sz="675" b="1" i="0" u="none" strike="noStrike" cap="none" dirty="0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675" b="1" i="0" u="none" strike="noStrike" cap="none" dirty="0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      (HealthTrust)</a:t>
              </a:r>
              <a:endParaRPr sz="1412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1E345D"/>
                </a:buClr>
                <a:buSzPts val="900"/>
                <a:buFont typeface="Calibri"/>
                <a:buNone/>
              </a:pPr>
              <a:r>
                <a:rPr lang="en-US" sz="675" b="1" dirty="0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r>
                <a:rPr lang="en-US" sz="675" b="1" i="0" u="none" strike="noStrike" cap="none" dirty="0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Non-acute members </a:t>
              </a:r>
              <a:br>
                <a:rPr lang="en-US" sz="675" b="1" i="0" u="none" strike="noStrike" cap="none" dirty="0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675" b="1" i="0" u="none" strike="noStrike" cap="none" dirty="0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       (AdvantageTrust)</a:t>
              </a:r>
              <a:endParaRPr sz="1412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582" name="Google Shape;582;p8"/>
            <p:cNvGrpSpPr/>
            <p:nvPr/>
          </p:nvGrpSpPr>
          <p:grpSpPr>
            <a:xfrm>
              <a:off x="421608" y="4982502"/>
              <a:ext cx="104490" cy="413724"/>
              <a:chOff x="520024" y="4371564"/>
              <a:chExt cx="104490" cy="413724"/>
            </a:xfrm>
          </p:grpSpPr>
          <p:sp>
            <p:nvSpPr>
              <p:cNvPr id="583" name="Google Shape;583;p8"/>
              <p:cNvSpPr/>
              <p:nvPr/>
            </p:nvSpPr>
            <p:spPr>
              <a:xfrm>
                <a:off x="520024" y="4371564"/>
                <a:ext cx="104490" cy="1044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Helvetica Neue"/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8"/>
              <p:cNvSpPr/>
              <p:nvPr/>
            </p:nvSpPr>
            <p:spPr>
              <a:xfrm>
                <a:off x="520024" y="4680798"/>
                <a:ext cx="104490" cy="104490"/>
              </a:xfrm>
              <a:prstGeom prst="ellipse">
                <a:avLst/>
              </a:prstGeom>
              <a:solidFill>
                <a:srgbClr val="2A6FC3"/>
              </a:solidFill>
              <a:ln>
                <a:noFill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Helvetica Neue"/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5" name="Google Shape;585;p8"/>
          <p:cNvSpPr/>
          <p:nvPr/>
        </p:nvSpPr>
        <p:spPr>
          <a:xfrm>
            <a:off x="4160017" y="2028457"/>
            <a:ext cx="82070" cy="8207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8"/>
          <p:cNvSpPr/>
          <p:nvPr/>
        </p:nvSpPr>
        <p:spPr>
          <a:xfrm>
            <a:off x="4762504" y="3588049"/>
            <a:ext cx="67826" cy="67826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8"/>
          <p:cNvSpPr/>
          <p:nvPr/>
        </p:nvSpPr>
        <p:spPr>
          <a:xfrm>
            <a:off x="3263202" y="3011939"/>
            <a:ext cx="82070" cy="8207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6" name="Google Shape;586;p8"/>
          <p:cNvGrpSpPr/>
          <p:nvPr/>
        </p:nvGrpSpPr>
        <p:grpSpPr>
          <a:xfrm>
            <a:off x="3826369" y="4035978"/>
            <a:ext cx="1692718" cy="852143"/>
            <a:chOff x="5101825" y="5381304"/>
            <a:chExt cx="2256957" cy="1136190"/>
          </a:xfrm>
        </p:grpSpPr>
        <p:grpSp>
          <p:nvGrpSpPr>
            <p:cNvPr id="587" name="Google Shape;587;p8"/>
            <p:cNvGrpSpPr/>
            <p:nvPr/>
          </p:nvGrpSpPr>
          <p:grpSpPr>
            <a:xfrm>
              <a:off x="5101825" y="5381304"/>
              <a:ext cx="1186271" cy="996115"/>
              <a:chOff x="1979613" y="1773238"/>
              <a:chExt cx="5688012" cy="4529137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1979613" y="1773238"/>
                <a:ext cx="5688012" cy="4202112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2647" extrusionOk="0">
                    <a:moveTo>
                      <a:pt x="3357" y="473"/>
                    </a:moveTo>
                    <a:lnTo>
                      <a:pt x="3357" y="473"/>
                    </a:lnTo>
                    <a:lnTo>
                      <a:pt x="3319" y="393"/>
                    </a:lnTo>
                    <a:lnTo>
                      <a:pt x="3168" y="353"/>
                    </a:lnTo>
                    <a:lnTo>
                      <a:pt x="2987" y="0"/>
                    </a:lnTo>
                    <a:lnTo>
                      <a:pt x="2814" y="0"/>
                    </a:lnTo>
                    <a:lnTo>
                      <a:pt x="2761" y="96"/>
                    </a:lnTo>
                    <a:lnTo>
                      <a:pt x="2648" y="313"/>
                    </a:lnTo>
                    <a:lnTo>
                      <a:pt x="2535" y="313"/>
                    </a:lnTo>
                    <a:lnTo>
                      <a:pt x="2519" y="353"/>
                    </a:lnTo>
                    <a:lnTo>
                      <a:pt x="2519" y="361"/>
                    </a:lnTo>
                    <a:lnTo>
                      <a:pt x="2527" y="361"/>
                    </a:lnTo>
                    <a:lnTo>
                      <a:pt x="2535" y="361"/>
                    </a:lnTo>
                    <a:lnTo>
                      <a:pt x="2535" y="369"/>
                    </a:lnTo>
                    <a:lnTo>
                      <a:pt x="2542" y="369"/>
                    </a:lnTo>
                    <a:lnTo>
                      <a:pt x="2550" y="369"/>
                    </a:lnTo>
                    <a:lnTo>
                      <a:pt x="2550" y="377"/>
                    </a:lnTo>
                    <a:lnTo>
                      <a:pt x="2557" y="377"/>
                    </a:lnTo>
                    <a:lnTo>
                      <a:pt x="2550" y="377"/>
                    </a:lnTo>
                    <a:lnTo>
                      <a:pt x="2550" y="369"/>
                    </a:lnTo>
                    <a:lnTo>
                      <a:pt x="2542" y="369"/>
                    </a:lnTo>
                    <a:lnTo>
                      <a:pt x="2535" y="369"/>
                    </a:lnTo>
                    <a:lnTo>
                      <a:pt x="2535" y="361"/>
                    </a:lnTo>
                    <a:lnTo>
                      <a:pt x="2527" y="361"/>
                    </a:lnTo>
                    <a:lnTo>
                      <a:pt x="2519" y="361"/>
                    </a:lnTo>
                    <a:lnTo>
                      <a:pt x="2519" y="353"/>
                    </a:lnTo>
                    <a:lnTo>
                      <a:pt x="2482" y="433"/>
                    </a:lnTo>
                    <a:lnTo>
                      <a:pt x="2482" y="529"/>
                    </a:lnTo>
                    <a:lnTo>
                      <a:pt x="2648" y="553"/>
                    </a:lnTo>
                    <a:lnTo>
                      <a:pt x="2685" y="634"/>
                    </a:lnTo>
                    <a:lnTo>
                      <a:pt x="2519" y="690"/>
                    </a:lnTo>
                    <a:lnTo>
                      <a:pt x="2384" y="754"/>
                    </a:lnTo>
                    <a:lnTo>
                      <a:pt x="2255" y="810"/>
                    </a:lnTo>
                    <a:lnTo>
                      <a:pt x="2218" y="947"/>
                    </a:lnTo>
                    <a:lnTo>
                      <a:pt x="2014" y="971"/>
                    </a:lnTo>
                    <a:lnTo>
                      <a:pt x="1810" y="1107"/>
                    </a:lnTo>
                    <a:lnTo>
                      <a:pt x="1622" y="1011"/>
                    </a:lnTo>
                    <a:lnTo>
                      <a:pt x="1395" y="987"/>
                    </a:lnTo>
                    <a:lnTo>
                      <a:pt x="1230" y="810"/>
                    </a:lnTo>
                    <a:lnTo>
                      <a:pt x="988" y="730"/>
                    </a:lnTo>
                    <a:lnTo>
                      <a:pt x="966" y="529"/>
                    </a:lnTo>
                    <a:lnTo>
                      <a:pt x="837" y="457"/>
                    </a:lnTo>
                    <a:lnTo>
                      <a:pt x="822" y="433"/>
                    </a:lnTo>
                    <a:lnTo>
                      <a:pt x="784" y="457"/>
                    </a:lnTo>
                    <a:lnTo>
                      <a:pt x="724" y="473"/>
                    </a:lnTo>
                    <a:lnTo>
                      <a:pt x="686" y="594"/>
                    </a:lnTo>
                    <a:lnTo>
                      <a:pt x="536" y="570"/>
                    </a:lnTo>
                    <a:lnTo>
                      <a:pt x="498" y="770"/>
                    </a:lnTo>
                    <a:lnTo>
                      <a:pt x="370" y="794"/>
                    </a:lnTo>
                    <a:lnTo>
                      <a:pt x="332" y="1027"/>
                    </a:lnTo>
                    <a:lnTo>
                      <a:pt x="256" y="1107"/>
                    </a:lnTo>
                    <a:lnTo>
                      <a:pt x="166" y="1187"/>
                    </a:lnTo>
                    <a:lnTo>
                      <a:pt x="15" y="1227"/>
                    </a:lnTo>
                    <a:lnTo>
                      <a:pt x="0" y="1307"/>
                    </a:lnTo>
                    <a:lnTo>
                      <a:pt x="38" y="1340"/>
                    </a:lnTo>
                    <a:lnTo>
                      <a:pt x="53" y="1404"/>
                    </a:lnTo>
                    <a:lnTo>
                      <a:pt x="15" y="1420"/>
                    </a:lnTo>
                    <a:lnTo>
                      <a:pt x="53" y="1460"/>
                    </a:lnTo>
                    <a:lnTo>
                      <a:pt x="113" y="1484"/>
                    </a:lnTo>
                    <a:lnTo>
                      <a:pt x="166" y="1564"/>
                    </a:lnTo>
                    <a:lnTo>
                      <a:pt x="241" y="1564"/>
                    </a:lnTo>
                    <a:lnTo>
                      <a:pt x="355" y="1564"/>
                    </a:lnTo>
                    <a:lnTo>
                      <a:pt x="370" y="1596"/>
                    </a:lnTo>
                    <a:lnTo>
                      <a:pt x="294" y="1717"/>
                    </a:lnTo>
                    <a:lnTo>
                      <a:pt x="317" y="1781"/>
                    </a:lnTo>
                    <a:lnTo>
                      <a:pt x="279" y="1837"/>
                    </a:lnTo>
                    <a:lnTo>
                      <a:pt x="317" y="1917"/>
                    </a:lnTo>
                    <a:lnTo>
                      <a:pt x="407" y="1957"/>
                    </a:lnTo>
                    <a:lnTo>
                      <a:pt x="392" y="1973"/>
                    </a:lnTo>
                    <a:lnTo>
                      <a:pt x="430" y="1973"/>
                    </a:lnTo>
                    <a:lnTo>
                      <a:pt x="558" y="2037"/>
                    </a:lnTo>
                    <a:lnTo>
                      <a:pt x="671" y="2094"/>
                    </a:lnTo>
                    <a:lnTo>
                      <a:pt x="784" y="2118"/>
                    </a:lnTo>
                    <a:lnTo>
                      <a:pt x="822" y="2150"/>
                    </a:lnTo>
                    <a:lnTo>
                      <a:pt x="852" y="2150"/>
                    </a:lnTo>
                    <a:lnTo>
                      <a:pt x="913" y="2190"/>
                    </a:lnTo>
                    <a:lnTo>
                      <a:pt x="988" y="2190"/>
                    </a:lnTo>
                    <a:lnTo>
                      <a:pt x="1064" y="2190"/>
                    </a:lnTo>
                    <a:lnTo>
                      <a:pt x="1116" y="2118"/>
                    </a:lnTo>
                    <a:lnTo>
                      <a:pt x="1192" y="2053"/>
                    </a:lnTo>
                    <a:lnTo>
                      <a:pt x="1282" y="2053"/>
                    </a:lnTo>
                    <a:lnTo>
                      <a:pt x="1358" y="2118"/>
                    </a:lnTo>
                    <a:lnTo>
                      <a:pt x="1395" y="2118"/>
                    </a:lnTo>
                    <a:lnTo>
                      <a:pt x="1433" y="2134"/>
                    </a:lnTo>
                    <a:lnTo>
                      <a:pt x="1456" y="2230"/>
                    </a:lnTo>
                    <a:lnTo>
                      <a:pt x="1418" y="2350"/>
                    </a:lnTo>
                    <a:lnTo>
                      <a:pt x="1418" y="2390"/>
                    </a:lnTo>
                    <a:lnTo>
                      <a:pt x="1471" y="2406"/>
                    </a:lnTo>
                    <a:lnTo>
                      <a:pt x="1509" y="2471"/>
                    </a:lnTo>
                    <a:lnTo>
                      <a:pt x="1509" y="2511"/>
                    </a:lnTo>
                    <a:lnTo>
                      <a:pt x="1599" y="2551"/>
                    </a:lnTo>
                    <a:lnTo>
                      <a:pt x="1584" y="2567"/>
                    </a:lnTo>
                    <a:lnTo>
                      <a:pt x="1675" y="2551"/>
                    </a:lnTo>
                    <a:lnTo>
                      <a:pt x="1697" y="2471"/>
                    </a:lnTo>
                    <a:lnTo>
                      <a:pt x="1886" y="2471"/>
                    </a:lnTo>
                    <a:lnTo>
                      <a:pt x="1954" y="2527"/>
                    </a:lnTo>
                    <a:lnTo>
                      <a:pt x="1976" y="2591"/>
                    </a:lnTo>
                    <a:lnTo>
                      <a:pt x="2014" y="2567"/>
                    </a:lnTo>
                    <a:lnTo>
                      <a:pt x="2142" y="2647"/>
                    </a:lnTo>
                    <a:lnTo>
                      <a:pt x="2142" y="2591"/>
                    </a:lnTo>
                    <a:lnTo>
                      <a:pt x="2293" y="2527"/>
                    </a:lnTo>
                    <a:lnTo>
                      <a:pt x="2308" y="2511"/>
                    </a:lnTo>
                    <a:lnTo>
                      <a:pt x="2346" y="2487"/>
                    </a:lnTo>
                    <a:lnTo>
                      <a:pt x="2384" y="2511"/>
                    </a:lnTo>
                    <a:lnTo>
                      <a:pt x="2459" y="2471"/>
                    </a:lnTo>
                    <a:lnTo>
                      <a:pt x="2557" y="2406"/>
                    </a:lnTo>
                    <a:lnTo>
                      <a:pt x="2648" y="2334"/>
                    </a:lnTo>
                    <a:lnTo>
                      <a:pt x="2685" y="2254"/>
                    </a:lnTo>
                    <a:lnTo>
                      <a:pt x="2738" y="2174"/>
                    </a:lnTo>
                    <a:lnTo>
                      <a:pt x="2799" y="2053"/>
                    </a:lnTo>
                    <a:lnTo>
                      <a:pt x="2799" y="1997"/>
                    </a:lnTo>
                    <a:lnTo>
                      <a:pt x="2776" y="1957"/>
                    </a:lnTo>
                    <a:lnTo>
                      <a:pt x="2799" y="1893"/>
                    </a:lnTo>
                    <a:lnTo>
                      <a:pt x="2776" y="1821"/>
                    </a:lnTo>
                    <a:lnTo>
                      <a:pt x="2685" y="1620"/>
                    </a:lnTo>
                    <a:lnTo>
                      <a:pt x="2700" y="1596"/>
                    </a:lnTo>
                    <a:lnTo>
                      <a:pt x="2776" y="1500"/>
                    </a:lnTo>
                    <a:lnTo>
                      <a:pt x="2836" y="1484"/>
                    </a:lnTo>
                    <a:lnTo>
                      <a:pt x="2844" y="1476"/>
                    </a:lnTo>
                    <a:lnTo>
                      <a:pt x="2844" y="1460"/>
                    </a:lnTo>
                    <a:lnTo>
                      <a:pt x="2836" y="1444"/>
                    </a:lnTo>
                    <a:lnTo>
                      <a:pt x="2738" y="1420"/>
                    </a:lnTo>
                    <a:lnTo>
                      <a:pt x="2685" y="1444"/>
                    </a:lnTo>
                    <a:lnTo>
                      <a:pt x="2648" y="1420"/>
                    </a:lnTo>
                    <a:lnTo>
                      <a:pt x="2610" y="1364"/>
                    </a:lnTo>
                    <a:lnTo>
                      <a:pt x="2572" y="1324"/>
                    </a:lnTo>
                    <a:lnTo>
                      <a:pt x="2663" y="1283"/>
                    </a:lnTo>
                    <a:lnTo>
                      <a:pt x="2723" y="1227"/>
                    </a:lnTo>
                    <a:lnTo>
                      <a:pt x="2814" y="1163"/>
                    </a:lnTo>
                    <a:lnTo>
                      <a:pt x="2851" y="1163"/>
                    </a:lnTo>
                    <a:lnTo>
                      <a:pt x="2799" y="1243"/>
                    </a:lnTo>
                    <a:lnTo>
                      <a:pt x="2836" y="1283"/>
                    </a:lnTo>
                    <a:lnTo>
                      <a:pt x="2874" y="1267"/>
                    </a:lnTo>
                    <a:lnTo>
                      <a:pt x="2964" y="1227"/>
                    </a:lnTo>
                    <a:lnTo>
                      <a:pt x="2987" y="1139"/>
                    </a:lnTo>
                    <a:lnTo>
                      <a:pt x="3040" y="1091"/>
                    </a:lnTo>
                    <a:lnTo>
                      <a:pt x="3093" y="1131"/>
                    </a:lnTo>
                    <a:lnTo>
                      <a:pt x="3085" y="1051"/>
                    </a:lnTo>
                    <a:lnTo>
                      <a:pt x="3161" y="1003"/>
                    </a:lnTo>
                    <a:lnTo>
                      <a:pt x="3259" y="1019"/>
                    </a:lnTo>
                    <a:lnTo>
                      <a:pt x="3304" y="987"/>
                    </a:lnTo>
                    <a:lnTo>
                      <a:pt x="3357" y="1011"/>
                    </a:lnTo>
                    <a:lnTo>
                      <a:pt x="3394" y="794"/>
                    </a:lnTo>
                    <a:lnTo>
                      <a:pt x="3485" y="770"/>
                    </a:lnTo>
                    <a:lnTo>
                      <a:pt x="3583" y="473"/>
                    </a:lnTo>
                    <a:lnTo>
                      <a:pt x="3357" y="473"/>
                    </a:lnTo>
                    <a:close/>
                  </a:path>
                </a:pathLst>
              </a:custGeom>
              <a:solidFill>
                <a:srgbClr val="E3E2E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Helvetica Neue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5338763" y="6021388"/>
                <a:ext cx="312737" cy="280987"/>
              </a:xfrm>
              <a:custGeom>
                <a:avLst/>
                <a:gdLst/>
                <a:ahLst/>
                <a:cxnLst/>
                <a:rect l="l" t="t" r="r" b="b"/>
                <a:pathLst>
                  <a:path w="343458" h="307774" extrusionOk="0">
                    <a:moveTo>
                      <a:pt x="0" y="218564"/>
                    </a:moveTo>
                    <a:lnTo>
                      <a:pt x="35684" y="107052"/>
                    </a:lnTo>
                    <a:lnTo>
                      <a:pt x="124894" y="57986"/>
                    </a:lnTo>
                    <a:lnTo>
                      <a:pt x="147196" y="26763"/>
                    </a:lnTo>
                    <a:lnTo>
                      <a:pt x="285471" y="22303"/>
                    </a:lnTo>
                    <a:lnTo>
                      <a:pt x="312234" y="0"/>
                    </a:lnTo>
                    <a:lnTo>
                      <a:pt x="338997" y="40145"/>
                    </a:lnTo>
                    <a:lnTo>
                      <a:pt x="343458" y="89210"/>
                    </a:lnTo>
                    <a:lnTo>
                      <a:pt x="298853" y="107052"/>
                    </a:lnTo>
                    <a:lnTo>
                      <a:pt x="307774" y="173959"/>
                    </a:lnTo>
                    <a:lnTo>
                      <a:pt x="156117" y="307774"/>
                    </a:lnTo>
                    <a:lnTo>
                      <a:pt x="31223" y="263169"/>
                    </a:lnTo>
                    <a:lnTo>
                      <a:pt x="0" y="218564"/>
                    </a:ln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Helvetica Neue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8"/>
              <p:cNvSpPr/>
              <p:nvPr/>
            </p:nvSpPr>
            <p:spPr>
              <a:xfrm>
                <a:off x="6580188" y="5373688"/>
                <a:ext cx="223837" cy="458787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04825" extrusionOk="0">
                    <a:moveTo>
                      <a:pt x="123825" y="504825"/>
                    </a:moveTo>
                    <a:lnTo>
                      <a:pt x="0" y="352425"/>
                    </a:lnTo>
                    <a:lnTo>
                      <a:pt x="0" y="247650"/>
                    </a:lnTo>
                    <a:lnTo>
                      <a:pt x="114300" y="57150"/>
                    </a:lnTo>
                    <a:lnTo>
                      <a:pt x="190500" y="0"/>
                    </a:lnTo>
                    <a:lnTo>
                      <a:pt x="247650" y="28575"/>
                    </a:lnTo>
                    <a:lnTo>
                      <a:pt x="209550" y="171450"/>
                    </a:lnTo>
                    <a:lnTo>
                      <a:pt x="209550" y="342900"/>
                    </a:lnTo>
                    <a:lnTo>
                      <a:pt x="171450" y="400050"/>
                    </a:lnTo>
                    <a:lnTo>
                      <a:pt x="123825" y="504825"/>
                    </a:ln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Helvetica Neue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1" name="Google Shape;591;p8"/>
            <p:cNvSpPr/>
            <p:nvPr/>
          </p:nvSpPr>
          <p:spPr>
            <a:xfrm>
              <a:off x="6307165" y="5870553"/>
              <a:ext cx="1051617" cy="646941"/>
            </a:xfrm>
            <a:prstGeom prst="flowChartAlternateProcess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45D"/>
                </a:buClr>
                <a:buSzPts val="800"/>
                <a:buFont typeface="Calibri"/>
                <a:buNone/>
              </a:pPr>
              <a:r>
                <a:rPr lang="en-US" sz="600" b="0" i="0" u="none" strike="noStrike" cap="none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Shanghai, China</a:t>
              </a:r>
              <a:br>
                <a:rPr lang="en-US" sz="1350" b="0" i="0" u="none" strike="noStrike" cap="none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1" i="0" u="none" strike="noStrike" cap="none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HealthTrust</a:t>
              </a:r>
              <a:endParaRPr sz="1412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45D"/>
                </a:buClr>
                <a:buSzPts val="1200"/>
                <a:buFont typeface="Calibri"/>
                <a:buNone/>
              </a:pPr>
              <a:r>
                <a:rPr lang="en-US" sz="900" b="1" i="0" u="none" strike="noStrike" cap="none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China</a:t>
              </a:r>
              <a:endParaRPr sz="90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2" name="Google Shape;592;p8"/>
            <p:cNvCxnSpPr>
              <a:stCxn id="593" idx="6"/>
              <a:endCxn id="591" idx="1"/>
            </p:cNvCxnSpPr>
            <p:nvPr/>
          </p:nvCxnSpPr>
          <p:spPr>
            <a:xfrm>
              <a:off x="5901729" y="6085658"/>
              <a:ext cx="405300" cy="108300"/>
            </a:xfrm>
            <a:prstGeom prst="straightConnector1">
              <a:avLst/>
            </a:prstGeom>
            <a:noFill/>
            <a:ln w="28575" cap="flat" cmpd="sng">
              <a:solidFill>
                <a:srgbClr val="E6572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93" name="Google Shape;593;p8"/>
            <p:cNvSpPr/>
            <p:nvPr/>
          </p:nvSpPr>
          <p:spPr>
            <a:xfrm>
              <a:off x="5811294" y="6040440"/>
              <a:ext cx="90435" cy="90435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E6572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8"/>
          <p:cNvSpPr/>
          <p:nvPr/>
        </p:nvSpPr>
        <p:spPr>
          <a:xfrm rot="8568376">
            <a:off x="3469342" y="2304694"/>
            <a:ext cx="82070" cy="8207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8"/>
          <p:cNvSpPr/>
          <p:nvPr/>
        </p:nvSpPr>
        <p:spPr>
          <a:xfrm>
            <a:off x="1868448" y="3576363"/>
            <a:ext cx="1076882" cy="485206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45D"/>
              </a:buClr>
              <a:buSzPts val="800"/>
              <a:buFont typeface="Calibri"/>
              <a:buNone/>
            </a:pPr>
            <a:r>
              <a:rPr lang="en-US" sz="60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Republic, MO</a:t>
            </a:r>
            <a:br>
              <a:rPr lang="en-US" sz="135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Clinical Packaging</a:t>
            </a:r>
            <a:endParaRPr sz="1412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45D"/>
              </a:buClr>
              <a:buSzPts val="1200"/>
              <a:buFont typeface="Calibri"/>
              <a:buNone/>
            </a:pPr>
            <a:r>
              <a:rPr lang="en-US" sz="900" b="1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Solutions</a:t>
            </a:r>
            <a:endParaRPr sz="1412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95" name="Google Shape;595;p8"/>
          <p:cNvCxnSpPr>
            <a:stCxn id="596" idx="7"/>
            <a:endCxn id="594" idx="0"/>
          </p:cNvCxnSpPr>
          <p:nvPr/>
        </p:nvCxnSpPr>
        <p:spPr>
          <a:xfrm flipH="1">
            <a:off x="2406793" y="2416612"/>
            <a:ext cx="1049700" cy="1159800"/>
          </a:xfrm>
          <a:prstGeom prst="straightConnector1">
            <a:avLst/>
          </a:prstGeom>
          <a:noFill/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6" name="Google Shape;596;p8"/>
          <p:cNvSpPr/>
          <p:nvPr/>
        </p:nvSpPr>
        <p:spPr>
          <a:xfrm rot="8568376">
            <a:off x="3421032" y="2334922"/>
            <a:ext cx="82070" cy="8207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8"/>
          <p:cNvSpPr/>
          <p:nvPr/>
        </p:nvSpPr>
        <p:spPr>
          <a:xfrm>
            <a:off x="5589838" y="2834266"/>
            <a:ext cx="1029072" cy="331972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45D"/>
              </a:buClr>
              <a:buSzPts val="800"/>
              <a:buFont typeface="Calibri"/>
              <a:buNone/>
            </a:pPr>
            <a:r>
              <a:rPr lang="en-US" sz="60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Ashville, NC</a:t>
            </a:r>
            <a:br>
              <a:rPr lang="en-US" sz="135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Healthplus</a:t>
            </a:r>
            <a:endParaRPr sz="900" b="1" i="0" u="none" strike="noStrike" cap="none">
              <a:solidFill>
                <a:srgbClr val="1E34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8" name="Google Shape;598;p8"/>
          <p:cNvCxnSpPr>
            <a:stCxn id="599" idx="6"/>
            <a:endCxn id="597" idx="1"/>
          </p:cNvCxnSpPr>
          <p:nvPr/>
        </p:nvCxnSpPr>
        <p:spPr>
          <a:xfrm>
            <a:off x="4861217" y="2797801"/>
            <a:ext cx="728700" cy="202500"/>
          </a:xfrm>
          <a:prstGeom prst="straightConnector1">
            <a:avLst/>
          </a:prstGeom>
          <a:noFill/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9" name="Google Shape;599;p8"/>
          <p:cNvSpPr/>
          <p:nvPr/>
        </p:nvSpPr>
        <p:spPr>
          <a:xfrm>
            <a:off x="4779147" y="2756766"/>
            <a:ext cx="82070" cy="8207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0" name="Google Shape;600;p8"/>
          <p:cNvCxnSpPr>
            <a:stCxn id="585" idx="7"/>
            <a:endCxn id="570" idx="2"/>
          </p:cNvCxnSpPr>
          <p:nvPr/>
        </p:nvCxnSpPr>
        <p:spPr>
          <a:xfrm rot="10800000" flipH="1">
            <a:off x="4230068" y="1368176"/>
            <a:ext cx="884100" cy="672300"/>
          </a:xfrm>
          <a:prstGeom prst="straightConnector1">
            <a:avLst/>
          </a:prstGeom>
          <a:noFill/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4" name="Google Shape;574;p8"/>
          <p:cNvSpPr/>
          <p:nvPr/>
        </p:nvSpPr>
        <p:spPr>
          <a:xfrm>
            <a:off x="5271894" y="3246221"/>
            <a:ext cx="712001" cy="331972"/>
          </a:xfrm>
          <a:prstGeom prst="flowChartAlternateProcess">
            <a:avLst/>
          </a:prstGeom>
          <a:solidFill>
            <a:schemeClr val="lt1">
              <a:alpha val="73725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45D"/>
              </a:buClr>
              <a:buSzPts val="800"/>
              <a:buFont typeface="Calibri"/>
              <a:buNone/>
            </a:pPr>
            <a:r>
              <a:rPr lang="en-US" sz="60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Springfield, MO</a:t>
            </a:r>
            <a:br>
              <a:rPr lang="en-US" sz="1350" b="0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rPr>
              <a:t>ROi</a:t>
            </a:r>
            <a:endParaRPr sz="900" b="1" i="0" u="none" strike="noStrike" cap="none">
              <a:solidFill>
                <a:srgbClr val="1E34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8"/>
          <p:cNvSpPr/>
          <p:nvPr/>
        </p:nvSpPr>
        <p:spPr>
          <a:xfrm>
            <a:off x="4206532" y="2516176"/>
            <a:ext cx="179228" cy="17827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28575" cap="flat" cmpd="sng">
            <a:solidFill>
              <a:srgbClr val="E657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chemeClr val="lt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1" name="Google Shape;601;p8"/>
          <p:cNvCxnSpPr/>
          <p:nvPr/>
        </p:nvCxnSpPr>
        <p:spPr>
          <a:xfrm>
            <a:off x="7337773" y="3824999"/>
            <a:ext cx="1558076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02" name="Google Shape;602;p8"/>
          <p:cNvGrpSpPr/>
          <p:nvPr/>
        </p:nvGrpSpPr>
        <p:grpSpPr>
          <a:xfrm>
            <a:off x="2350846" y="4274266"/>
            <a:ext cx="1289237" cy="657432"/>
            <a:chOff x="3134461" y="5699021"/>
            <a:chExt cx="1718983" cy="876576"/>
          </a:xfrm>
        </p:grpSpPr>
        <p:sp>
          <p:nvSpPr>
            <p:cNvPr id="603" name="Google Shape;603;p8"/>
            <p:cNvSpPr/>
            <p:nvPr/>
          </p:nvSpPr>
          <p:spPr>
            <a:xfrm>
              <a:off x="3134461" y="5699021"/>
              <a:ext cx="428625" cy="689314"/>
            </a:xfrm>
            <a:custGeom>
              <a:avLst/>
              <a:gdLst/>
              <a:ahLst/>
              <a:cxnLst/>
              <a:rect l="l" t="t" r="r" b="b"/>
              <a:pathLst>
                <a:path w="666" h="1016" extrusionOk="0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E3E2E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3836232" y="5928656"/>
              <a:ext cx="1017212" cy="646941"/>
            </a:xfrm>
            <a:prstGeom prst="flowChartAlternateProcess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45D"/>
                </a:buClr>
                <a:buSzPts val="800"/>
                <a:buFont typeface="Calibri"/>
                <a:buNone/>
              </a:pPr>
              <a:r>
                <a:rPr lang="en-US" sz="600" b="0" i="0" u="none" strike="noStrike" cap="none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Birmingham, UK</a:t>
              </a:r>
              <a:br>
                <a:rPr lang="en-US" sz="1350" b="0" i="0" u="none" strike="noStrike" cap="none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1" i="0" u="none" strike="noStrike" cap="none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HealthTrust</a:t>
              </a:r>
              <a:endParaRPr sz="1412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45D"/>
                </a:buClr>
                <a:buSzPts val="1200"/>
                <a:buFont typeface="Calibri"/>
                <a:buNone/>
              </a:pPr>
              <a:r>
                <a:rPr lang="en-US" sz="900" b="1" i="0" u="none" strike="noStrike" cap="none">
                  <a:solidFill>
                    <a:srgbClr val="1E345D"/>
                  </a:solidFill>
                  <a:latin typeface="Calibri"/>
                  <a:ea typeface="Calibri"/>
                  <a:cs typeface="Calibri"/>
                  <a:sym typeface="Calibri"/>
                </a:rPr>
                <a:t>Europe</a:t>
              </a:r>
              <a:endParaRPr sz="900" b="1" i="0" u="none" strike="noStrike" cap="none">
                <a:solidFill>
                  <a:srgbClr val="1E34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05" name="Google Shape;605;p8"/>
            <p:cNvCxnSpPr>
              <a:stCxn id="606" idx="6"/>
              <a:endCxn id="604" idx="1"/>
            </p:cNvCxnSpPr>
            <p:nvPr/>
          </p:nvCxnSpPr>
          <p:spPr>
            <a:xfrm>
              <a:off x="3486156" y="6149994"/>
              <a:ext cx="350100" cy="102000"/>
            </a:xfrm>
            <a:prstGeom prst="straightConnector1">
              <a:avLst/>
            </a:prstGeom>
            <a:noFill/>
            <a:ln w="28575" cap="flat" cmpd="sng">
              <a:solidFill>
                <a:srgbClr val="E6572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06" name="Google Shape;606;p8"/>
            <p:cNvSpPr/>
            <p:nvPr/>
          </p:nvSpPr>
          <p:spPr>
            <a:xfrm>
              <a:off x="3395721" y="6104776"/>
              <a:ext cx="90435" cy="90435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E6572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8"/>
          <p:cNvGrpSpPr/>
          <p:nvPr/>
        </p:nvGrpSpPr>
        <p:grpSpPr>
          <a:xfrm>
            <a:off x="-17943" y="3288756"/>
            <a:ext cx="1666280" cy="881338"/>
            <a:chOff x="137531" y="4550944"/>
            <a:chExt cx="1536700" cy="812800"/>
          </a:xfrm>
        </p:grpSpPr>
        <p:pic>
          <p:nvPicPr>
            <p:cNvPr id="608" name="Google Shape;60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7531" y="4550944"/>
              <a:ext cx="1536700" cy="81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p8"/>
            <p:cNvSpPr/>
            <p:nvPr/>
          </p:nvSpPr>
          <p:spPr>
            <a:xfrm>
              <a:off x="1053482" y="4987291"/>
              <a:ext cx="27432" cy="27432"/>
            </a:xfrm>
            <a:prstGeom prst="ellipse">
              <a:avLst/>
            </a:prstGeom>
            <a:solidFill>
              <a:srgbClr val="F38A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1045530" y="5030060"/>
              <a:ext cx="27432" cy="27432"/>
            </a:xfrm>
            <a:prstGeom prst="ellipse">
              <a:avLst/>
            </a:prstGeom>
            <a:solidFill>
              <a:srgbClr val="F38A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1473114" y="5168671"/>
              <a:ext cx="27432" cy="27432"/>
            </a:xfrm>
            <a:prstGeom prst="ellipse">
              <a:avLst/>
            </a:prstGeom>
            <a:solidFill>
              <a:srgbClr val="F38A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8"/>
          <p:cNvGrpSpPr/>
          <p:nvPr/>
        </p:nvGrpSpPr>
        <p:grpSpPr>
          <a:xfrm>
            <a:off x="478843" y="4284868"/>
            <a:ext cx="422404" cy="275054"/>
            <a:chOff x="701882" y="5478110"/>
            <a:chExt cx="546100" cy="355600"/>
          </a:xfrm>
        </p:grpSpPr>
        <p:pic>
          <p:nvPicPr>
            <p:cNvPr id="613" name="Google Shape;613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1882" y="5478110"/>
              <a:ext cx="546100" cy="35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Google Shape;614;p8"/>
            <p:cNvSpPr/>
            <p:nvPr/>
          </p:nvSpPr>
          <p:spPr>
            <a:xfrm>
              <a:off x="897486" y="5543461"/>
              <a:ext cx="27432" cy="27432"/>
            </a:xfrm>
            <a:prstGeom prst="ellipse">
              <a:avLst/>
            </a:prstGeom>
            <a:solidFill>
              <a:srgbClr val="F38A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5" name="Google Shape;615;p8"/>
          <p:cNvSpPr txBox="1"/>
          <p:nvPr/>
        </p:nvSpPr>
        <p:spPr>
          <a:xfrm>
            <a:off x="501852" y="4415598"/>
            <a:ext cx="295729" cy="1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Hawaii</a:t>
            </a:r>
            <a:endParaRPr sz="1412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6" name="Google Shape;616;p8"/>
          <p:cNvSpPr txBox="1"/>
          <p:nvPr/>
        </p:nvSpPr>
        <p:spPr>
          <a:xfrm>
            <a:off x="1056389" y="3923103"/>
            <a:ext cx="295729" cy="1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Alaska</a:t>
            </a:r>
            <a:endParaRPr sz="1412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7" name="Google Shape;617;p8"/>
          <p:cNvPicPr preferRelativeResize="0"/>
          <p:nvPr/>
        </p:nvPicPr>
        <p:blipFill rotWithShape="1">
          <a:blip r:embed="rId6">
            <a:alphaModFix/>
          </a:blip>
          <a:srcRect r="-4"/>
          <a:stretch/>
        </p:blipFill>
        <p:spPr>
          <a:xfrm>
            <a:off x="6760572" y="95414"/>
            <a:ext cx="2447923" cy="50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"/>
          <p:cNvSpPr txBox="1"/>
          <p:nvPr/>
        </p:nvSpPr>
        <p:spPr>
          <a:xfrm>
            <a:off x="6850184" y="599850"/>
            <a:ext cx="2187300" cy="4395900"/>
          </a:xfrm>
          <a:prstGeom prst="rect">
            <a:avLst/>
          </a:prstGeom>
          <a:solidFill>
            <a:schemeClr val="dk1">
              <a:alpha val="3450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Established in </a:t>
            </a:r>
            <a:b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1999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Owned and Operated </a:t>
            </a:r>
            <a:b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by 7 healthcare systems, </a:t>
            </a:r>
            <a:b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including general partner </a:t>
            </a:r>
            <a:b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HCA Healthcare</a:t>
            </a: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HEALTHTRUST</a:t>
            </a:r>
            <a:b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1,800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Acute care members</a:t>
            </a: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ADVANTAGETRUST </a:t>
            </a:r>
            <a:b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64,000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Non-acute members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$57B</a:t>
            </a: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Annual Spend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83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19" name="Google Shape;619;p8"/>
          <p:cNvCxnSpPr/>
          <p:nvPr/>
        </p:nvCxnSpPr>
        <p:spPr>
          <a:xfrm>
            <a:off x="6957865" y="1087215"/>
            <a:ext cx="207743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0" name="Google Shape;620;p8"/>
          <p:cNvCxnSpPr/>
          <p:nvPr/>
        </p:nvCxnSpPr>
        <p:spPr>
          <a:xfrm>
            <a:off x="6957865" y="1958202"/>
            <a:ext cx="207743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1" name="Google Shape;621;p8"/>
          <p:cNvCxnSpPr/>
          <p:nvPr/>
        </p:nvCxnSpPr>
        <p:spPr>
          <a:xfrm>
            <a:off x="6957865" y="3048827"/>
            <a:ext cx="207743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2" name="Google Shape;622;p8"/>
          <p:cNvCxnSpPr/>
          <p:nvPr/>
        </p:nvCxnSpPr>
        <p:spPr>
          <a:xfrm>
            <a:off x="6957865" y="4172093"/>
            <a:ext cx="207743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3" name="Google Shape;623;p8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8517" y="-4502"/>
            <a:ext cx="9207108" cy="5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"/>
          <p:cNvSpPr txBox="1"/>
          <p:nvPr/>
        </p:nvSpPr>
        <p:spPr>
          <a:xfrm>
            <a:off x="345440" y="95414"/>
            <a:ext cx="8763932" cy="39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AF9"/>
              </a:buClr>
              <a:buSzPts val="2800"/>
              <a:buFont typeface="Red Hat Display ExtraBold"/>
              <a:buNone/>
            </a:pPr>
            <a:r>
              <a:rPr lang="en-US" sz="2500" b="1" i="0" u="none" strike="noStrike" cap="none" dirty="0">
                <a:solidFill>
                  <a:srgbClr val="ACDAF9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rPr>
              <a:t>Who is HealthTrust Performance Group?</a:t>
            </a:r>
            <a:endParaRPr sz="25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79B714-3A10-434F-91BC-9446025E5666}"/>
              </a:ext>
            </a:extLst>
          </p:cNvPr>
          <p:cNvGrpSpPr/>
          <p:nvPr/>
        </p:nvGrpSpPr>
        <p:grpSpPr>
          <a:xfrm>
            <a:off x="7943568" y="-82612"/>
            <a:ext cx="1112435" cy="710707"/>
            <a:chOff x="8531407" y="862548"/>
            <a:chExt cx="1058786" cy="7462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5E3034-9F4D-4720-A6E1-6CD32EC1A618}"/>
                </a:ext>
              </a:extLst>
            </p:cNvPr>
            <p:cNvGrpSpPr/>
            <p:nvPr/>
          </p:nvGrpSpPr>
          <p:grpSpPr>
            <a:xfrm>
              <a:off x="8531407" y="862548"/>
              <a:ext cx="1058786" cy="746208"/>
              <a:chOff x="8531407" y="862548"/>
              <a:chExt cx="1058786" cy="74620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9D3B4B-700C-4680-8C0D-F9EBDF0096D1}"/>
                  </a:ext>
                </a:extLst>
              </p:cNvPr>
              <p:cNvSpPr/>
              <p:nvPr/>
            </p:nvSpPr>
            <p:spPr>
              <a:xfrm>
                <a:off x="8613039" y="991260"/>
                <a:ext cx="881154" cy="505886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249338F-1064-4241-AF7A-9E5CB270F795}"/>
                  </a:ext>
                </a:extLst>
              </p:cNvPr>
              <p:cNvSpPr txBox="1"/>
              <p:nvPr/>
            </p:nvSpPr>
            <p:spPr>
              <a:xfrm>
                <a:off x="8613039" y="862548"/>
                <a:ext cx="943117" cy="505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noAutofit/>
              </a:bodyPr>
              <a:lstStyle/>
              <a:p>
                <a:pPr marR="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lang="en-US" sz="3000" b="1" dirty="0">
                    <a:solidFill>
                      <a:srgbClr val="CC6227"/>
                    </a:solidFill>
                    <a:latin typeface="Red Hat Display ExtraBold" panose="02010303040201060303"/>
                  </a:rPr>
                  <a:t>62</a:t>
                </a:r>
                <a:r>
                  <a:rPr lang="en-US" sz="2000" b="1" dirty="0">
                    <a:solidFill>
                      <a:srgbClr val="CC6227"/>
                    </a:solidFill>
                    <a:latin typeface="Red Hat Display ExtraBold" panose="02010303040201060303"/>
                  </a:rPr>
                  <a:t>%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5C74889-4620-49AF-B24A-0B98EBA037D4}"/>
                  </a:ext>
                </a:extLst>
              </p:cNvPr>
              <p:cNvSpPr txBox="1"/>
              <p:nvPr/>
            </p:nvSpPr>
            <p:spPr>
              <a:xfrm>
                <a:off x="8531407" y="1258766"/>
                <a:ext cx="1058786" cy="349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noAutofit/>
              </a:bodyPr>
              <a:lstStyle/>
              <a:p>
                <a:pPr marR="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lang="en-US" sz="500" b="1" dirty="0">
                    <a:solidFill>
                      <a:srgbClr val="64676D"/>
                    </a:solidFill>
                    <a:latin typeface="Red Hat Display ExtraBold" panose="02010303040201060303"/>
                  </a:rPr>
                  <a:t>OF HPG’s MEMBERS ARE NOT-</a:t>
                </a:r>
              </a:p>
              <a:p>
                <a:pPr marR="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lang="en-US" sz="500" b="1" dirty="0">
                    <a:solidFill>
                      <a:srgbClr val="64676D"/>
                    </a:solidFill>
                    <a:latin typeface="Red Hat Display ExtraBold" panose="02010303040201060303"/>
                  </a:rPr>
                  <a:t>FOR-PROFIT HEALTH SYSTEMS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AFFC63-3B2B-4365-AE10-F23D82C3A293}"/>
                </a:ext>
              </a:extLst>
            </p:cNvPr>
            <p:cNvSpPr txBox="1"/>
            <p:nvPr/>
          </p:nvSpPr>
          <p:spPr>
            <a:xfrm>
              <a:off x="8615649" y="1000637"/>
              <a:ext cx="875931" cy="500486"/>
            </a:xfrm>
            <a:prstGeom prst="rect">
              <a:avLst/>
            </a:prstGeom>
            <a:noFill/>
            <a:ln w="28575" cap="flat">
              <a:solidFill>
                <a:srgbClr val="8FB51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noAutofit/>
            </a:bodyPr>
            <a:lstStyle/>
            <a:p>
              <a:pPr marR="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lang="en-US" sz="1200" dirty="0">
                <a:solidFill>
                  <a:schemeClr val="tx2"/>
                </a:solidFill>
                <a:latin typeface="Figtree" pitchFamily="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94" y="95414"/>
            <a:ext cx="8328493" cy="397565"/>
          </a:xfrm>
        </p:spPr>
        <p:txBody>
          <a:bodyPr/>
          <a:lstStyle/>
          <a:p>
            <a:r>
              <a:rPr lang="en-US" sz="2500" dirty="0"/>
              <a:t>Market Forces Shaping Healthcare Supply Chain Resiliency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</p:spPr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C49310B-646D-4374-B0E9-154F145D608F}"/>
              </a:ext>
            </a:extLst>
          </p:cNvPr>
          <p:cNvSpPr txBox="1">
            <a:spLocks/>
          </p:cNvSpPr>
          <p:nvPr/>
        </p:nvSpPr>
        <p:spPr>
          <a:xfrm>
            <a:off x="440193" y="3945051"/>
            <a:ext cx="8123776" cy="821970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600" dirty="0">
                <a:solidFill>
                  <a:srgbClr val="024066"/>
                </a:solidFill>
                <a:latin typeface="Figtree" panose="020B0604020202020204"/>
              </a:rPr>
              <a:t>External pressures are redefining what </a:t>
            </a:r>
            <a:r>
              <a:rPr lang="en-US" sz="1600" b="1" i="1" dirty="0">
                <a:solidFill>
                  <a:srgbClr val="024066"/>
                </a:solidFill>
                <a:latin typeface="Figtree" panose="020B0604020202020204"/>
              </a:rPr>
              <a:t>resiliency</a:t>
            </a:r>
            <a:r>
              <a:rPr lang="en-US" sz="1600" dirty="0">
                <a:solidFill>
                  <a:srgbClr val="024066"/>
                </a:solidFill>
                <a:latin typeface="Figtree" panose="020B0604020202020204"/>
              </a:rPr>
              <a:t> means for hospitals today - not just the ability to recover from disruptions, but the capacity to adapt, anticipate, and sustain performance under pressure.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3350C84-DDA0-47ED-847F-A3DC754FF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56765"/>
              </p:ext>
            </p:extLst>
          </p:nvPr>
        </p:nvGraphicFramePr>
        <p:xfrm>
          <a:off x="335321" y="1920914"/>
          <a:ext cx="8328495" cy="18666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665699">
                  <a:extLst>
                    <a:ext uri="{9D8B030D-6E8A-4147-A177-3AD203B41FA5}">
                      <a16:colId xmlns:a16="http://schemas.microsoft.com/office/drawing/2014/main" val="641598064"/>
                    </a:ext>
                  </a:extLst>
                </a:gridCol>
                <a:gridCol w="1665699">
                  <a:extLst>
                    <a:ext uri="{9D8B030D-6E8A-4147-A177-3AD203B41FA5}">
                      <a16:colId xmlns:a16="http://schemas.microsoft.com/office/drawing/2014/main" val="709143491"/>
                    </a:ext>
                  </a:extLst>
                </a:gridCol>
                <a:gridCol w="1665699">
                  <a:extLst>
                    <a:ext uri="{9D8B030D-6E8A-4147-A177-3AD203B41FA5}">
                      <a16:colId xmlns:a16="http://schemas.microsoft.com/office/drawing/2014/main" val="3640315333"/>
                    </a:ext>
                  </a:extLst>
                </a:gridCol>
                <a:gridCol w="1665699">
                  <a:extLst>
                    <a:ext uri="{9D8B030D-6E8A-4147-A177-3AD203B41FA5}">
                      <a16:colId xmlns:a16="http://schemas.microsoft.com/office/drawing/2014/main" val="738050055"/>
                    </a:ext>
                  </a:extLst>
                </a:gridCol>
                <a:gridCol w="1665699">
                  <a:extLst>
                    <a:ext uri="{9D8B030D-6E8A-4147-A177-3AD203B41FA5}">
                      <a16:colId xmlns:a16="http://schemas.microsoft.com/office/drawing/2014/main" val="231853327"/>
                    </a:ext>
                  </a:extLst>
                </a:gridCol>
              </a:tblGrid>
              <a:tr h="8608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4066"/>
                          </a:solidFill>
                          <a:latin typeface="Figtree" panose="020B0604020202020204"/>
                        </a:rPr>
                        <a:t>Economic &amp; Cost Volatility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4066"/>
                          </a:solidFill>
                          <a:latin typeface="Figtree" panose="020B0604020202020204"/>
                        </a:rPr>
                        <a:t>Supplier Fragility &amp; Consolidation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4066"/>
                          </a:solidFill>
                          <a:latin typeface="Figtree" panose="020B0604020202020204"/>
                        </a:rPr>
                        <a:t>Workforce Shortages &amp; Aging Workforce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4066"/>
                          </a:solidFill>
                          <a:latin typeface="Figtree" panose="020B0604020202020204"/>
                        </a:rPr>
                        <a:t>Global &amp; Environmental Disruptions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4066"/>
                          </a:solidFill>
                          <a:latin typeface="Figtree" panose="020B0604020202020204"/>
                        </a:rPr>
                        <a:t>Evolving Care &amp; Technology Models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835091"/>
                  </a:ext>
                </a:extLst>
              </a:tr>
              <a:tr h="6695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64676D"/>
                          </a:solidFill>
                          <a:latin typeface="Figtree" panose="020B0604020202020204"/>
                        </a:rPr>
                        <a:t>Inflation, tariffs, and geopolitical impacts tightening hospital margins and increasing financial risk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64676D"/>
                          </a:solidFill>
                          <a:latin typeface="Figtree" panose="020B0604020202020204"/>
                        </a:rPr>
                        <a:t>Shrinking supplier base and single-source manufacturing heighten vulnerability to shortages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64676D"/>
                          </a:solidFill>
                          <a:latin typeface="Figtree" panose="020B0604020202020204"/>
                        </a:rPr>
                        <a:t>Persistent labor shortages and an aging workforce are straining logistics, distribution, and materials mgmt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64676D"/>
                          </a:solidFill>
                          <a:latin typeface="Figtree" panose="020B0604020202020204"/>
                        </a:rPr>
                        <a:t>Pandemics, weather, conflict, and cyberattacks expose gaps in visibility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64676D"/>
                          </a:solidFill>
                          <a:latin typeface="Figtree" panose="020B0604020202020204"/>
                        </a:rPr>
                        <a:t>Shift to ambulatory and outpatient care, digital integration challenges require agile, tech-enabled supply chains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537503"/>
                  </a:ext>
                </a:extLst>
              </a:tr>
            </a:tbl>
          </a:graphicData>
        </a:graphic>
      </p:graphicFrame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1C8B5E8-2A0A-4499-BAEE-3E9ABB691490}"/>
              </a:ext>
            </a:extLst>
          </p:cNvPr>
          <p:cNvSpPr txBox="1">
            <a:spLocks/>
          </p:cNvSpPr>
          <p:nvPr/>
        </p:nvSpPr>
        <p:spPr>
          <a:xfrm>
            <a:off x="440193" y="578879"/>
            <a:ext cx="8223623" cy="505691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800" dirty="0"/>
              <a:t>Resiliency today means maintaining continuity, visibility, and efficiency even when market conditions shift.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FFE204-AAAF-4979-AFE6-7CF1CDF2B08A}"/>
              </a:ext>
            </a:extLst>
          </p:cNvPr>
          <p:cNvGrpSpPr/>
          <p:nvPr/>
        </p:nvGrpSpPr>
        <p:grpSpPr>
          <a:xfrm>
            <a:off x="999068" y="1242041"/>
            <a:ext cx="7101707" cy="586122"/>
            <a:chOff x="999068" y="1242041"/>
            <a:chExt cx="7101707" cy="586122"/>
          </a:xfrm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12" name="Google Shape;5755;p35">
              <a:extLst>
                <a:ext uri="{FF2B5EF4-FFF2-40B4-BE49-F238E27FC236}">
                  <a16:creationId xmlns:a16="http://schemas.microsoft.com/office/drawing/2014/main" id="{FFC71907-FCED-47A3-A70E-8B7C0376A776}"/>
                </a:ext>
              </a:extLst>
            </p:cNvPr>
            <p:cNvSpPr/>
            <p:nvPr/>
          </p:nvSpPr>
          <p:spPr>
            <a:xfrm>
              <a:off x="5877055" y="1242447"/>
              <a:ext cx="570831" cy="570831"/>
            </a:xfrm>
            <a:custGeom>
              <a:avLst/>
              <a:gdLst/>
              <a:ahLst/>
              <a:cxnLst/>
              <a:rect l="l" t="t" r="r" b="b"/>
              <a:pathLst>
                <a:path w="570831" h="570831" extrusionOk="0">
                  <a:moveTo>
                    <a:pt x="285416" y="0"/>
                  </a:moveTo>
                  <a:cubicBezTo>
                    <a:pt x="128040" y="0"/>
                    <a:pt x="0" y="128040"/>
                    <a:pt x="0" y="285416"/>
                  </a:cubicBezTo>
                  <a:cubicBezTo>
                    <a:pt x="0" y="442791"/>
                    <a:pt x="128040" y="570831"/>
                    <a:pt x="285416" y="570831"/>
                  </a:cubicBezTo>
                  <a:cubicBezTo>
                    <a:pt x="442791" y="570831"/>
                    <a:pt x="570831" y="442791"/>
                    <a:pt x="570831" y="285416"/>
                  </a:cubicBezTo>
                  <a:cubicBezTo>
                    <a:pt x="570831" y="128040"/>
                    <a:pt x="442791" y="0"/>
                    <a:pt x="285416" y="0"/>
                  </a:cubicBezTo>
                  <a:close/>
                  <a:moveTo>
                    <a:pt x="285416" y="523261"/>
                  </a:moveTo>
                  <a:cubicBezTo>
                    <a:pt x="220622" y="523261"/>
                    <a:pt x="161862" y="497153"/>
                    <a:pt x="118924" y="454987"/>
                  </a:cubicBezTo>
                  <a:lnTo>
                    <a:pt x="118924" y="416231"/>
                  </a:lnTo>
                  <a:cubicBezTo>
                    <a:pt x="118924" y="404919"/>
                    <a:pt x="123987" y="397637"/>
                    <a:pt x="129841" y="389205"/>
                  </a:cubicBezTo>
                  <a:cubicBezTo>
                    <a:pt x="135868" y="380531"/>
                    <a:pt x="142708" y="370695"/>
                    <a:pt x="142708" y="356769"/>
                  </a:cubicBezTo>
                  <a:cubicBezTo>
                    <a:pt x="142708" y="334088"/>
                    <a:pt x="122233" y="331789"/>
                    <a:pt x="111223" y="330558"/>
                  </a:cubicBezTo>
                  <a:cubicBezTo>
                    <a:pt x="103348" y="329675"/>
                    <a:pt x="95916" y="328839"/>
                    <a:pt x="91654" y="324577"/>
                  </a:cubicBezTo>
                  <a:cubicBezTo>
                    <a:pt x="88425" y="321348"/>
                    <a:pt x="85197" y="315483"/>
                    <a:pt x="81783" y="309281"/>
                  </a:cubicBezTo>
                  <a:cubicBezTo>
                    <a:pt x="75003" y="296946"/>
                    <a:pt x="65813" y="280634"/>
                    <a:pt x="48317" y="270643"/>
                  </a:cubicBezTo>
                  <a:cubicBezTo>
                    <a:pt x="56008" y="146382"/>
                    <a:pt x="159250" y="47570"/>
                    <a:pt x="285416" y="47570"/>
                  </a:cubicBezTo>
                  <a:cubicBezTo>
                    <a:pt x="291943" y="47570"/>
                    <a:pt x="298361" y="48031"/>
                    <a:pt x="304758" y="48550"/>
                  </a:cubicBezTo>
                  <a:cubicBezTo>
                    <a:pt x="303456" y="49405"/>
                    <a:pt x="301860" y="49986"/>
                    <a:pt x="300792" y="51054"/>
                  </a:cubicBezTo>
                  <a:cubicBezTo>
                    <a:pt x="298481" y="53365"/>
                    <a:pt x="297216" y="56536"/>
                    <a:pt x="297308" y="59810"/>
                  </a:cubicBezTo>
                  <a:cubicBezTo>
                    <a:pt x="297413" y="63073"/>
                    <a:pt x="298852" y="66163"/>
                    <a:pt x="301292" y="68346"/>
                  </a:cubicBezTo>
                  <a:cubicBezTo>
                    <a:pt x="305565" y="72143"/>
                    <a:pt x="306390" y="74060"/>
                    <a:pt x="306553" y="74060"/>
                  </a:cubicBezTo>
                  <a:cubicBezTo>
                    <a:pt x="306285" y="74628"/>
                    <a:pt x="304102" y="78357"/>
                    <a:pt x="291931" y="84535"/>
                  </a:cubicBezTo>
                  <a:cubicBezTo>
                    <a:pt x="271839" y="94720"/>
                    <a:pt x="248636" y="115567"/>
                    <a:pt x="245186" y="137261"/>
                  </a:cubicBezTo>
                  <a:cubicBezTo>
                    <a:pt x="243607" y="147109"/>
                    <a:pt x="246464" y="156249"/>
                    <a:pt x="253223" y="163009"/>
                  </a:cubicBezTo>
                  <a:cubicBezTo>
                    <a:pt x="255452" y="165239"/>
                    <a:pt x="258472" y="166493"/>
                    <a:pt x="261631" y="166493"/>
                  </a:cubicBezTo>
                  <a:cubicBezTo>
                    <a:pt x="278146" y="166493"/>
                    <a:pt x="290909" y="160385"/>
                    <a:pt x="303254" y="154484"/>
                  </a:cubicBezTo>
                  <a:cubicBezTo>
                    <a:pt x="315925" y="148433"/>
                    <a:pt x="327898" y="142708"/>
                    <a:pt x="344877" y="142708"/>
                  </a:cubicBezTo>
                  <a:cubicBezTo>
                    <a:pt x="391552" y="142708"/>
                    <a:pt x="428123" y="153160"/>
                    <a:pt x="428123" y="166492"/>
                  </a:cubicBezTo>
                  <a:cubicBezTo>
                    <a:pt x="428123" y="171381"/>
                    <a:pt x="426601" y="172879"/>
                    <a:pt x="426022" y="173437"/>
                  </a:cubicBezTo>
                  <a:cubicBezTo>
                    <a:pt x="420180" y="179185"/>
                    <a:pt x="400286" y="178814"/>
                    <a:pt x="382796" y="178546"/>
                  </a:cubicBezTo>
                  <a:cubicBezTo>
                    <a:pt x="378162" y="178465"/>
                    <a:pt x="373424" y="178384"/>
                    <a:pt x="368662" y="178384"/>
                  </a:cubicBezTo>
                  <a:cubicBezTo>
                    <a:pt x="352519" y="178384"/>
                    <a:pt x="347513" y="176026"/>
                    <a:pt x="341718" y="173285"/>
                  </a:cubicBezTo>
                  <a:cubicBezTo>
                    <a:pt x="334971" y="170103"/>
                    <a:pt x="327329" y="166491"/>
                    <a:pt x="309200" y="166491"/>
                  </a:cubicBezTo>
                  <a:cubicBezTo>
                    <a:pt x="289596" y="166491"/>
                    <a:pt x="253165" y="170033"/>
                    <a:pt x="229437" y="193759"/>
                  </a:cubicBezTo>
                  <a:cubicBezTo>
                    <a:pt x="210031" y="213154"/>
                    <a:pt x="212086" y="236357"/>
                    <a:pt x="213434" y="251700"/>
                  </a:cubicBezTo>
                  <a:cubicBezTo>
                    <a:pt x="213747" y="255231"/>
                    <a:pt x="214062" y="258575"/>
                    <a:pt x="214062" y="261629"/>
                  </a:cubicBezTo>
                  <a:cubicBezTo>
                    <a:pt x="214062" y="285053"/>
                    <a:pt x="237998" y="297306"/>
                    <a:pt x="261631" y="297306"/>
                  </a:cubicBezTo>
                  <a:cubicBezTo>
                    <a:pt x="297982" y="297306"/>
                    <a:pt x="329409" y="304088"/>
                    <a:pt x="332985" y="309199"/>
                  </a:cubicBezTo>
                  <a:cubicBezTo>
                    <a:pt x="332985" y="322508"/>
                    <a:pt x="336945" y="331602"/>
                    <a:pt x="340127" y="338894"/>
                  </a:cubicBezTo>
                  <a:cubicBezTo>
                    <a:pt x="342775" y="344992"/>
                    <a:pt x="344877" y="349799"/>
                    <a:pt x="344877" y="356767"/>
                  </a:cubicBezTo>
                  <a:cubicBezTo>
                    <a:pt x="344877" y="362155"/>
                    <a:pt x="343994" y="363306"/>
                    <a:pt x="341613" y="366372"/>
                  </a:cubicBezTo>
                  <a:cubicBezTo>
                    <a:pt x="337072" y="372272"/>
                    <a:pt x="332984" y="378694"/>
                    <a:pt x="332984" y="392444"/>
                  </a:cubicBezTo>
                  <a:cubicBezTo>
                    <a:pt x="332984" y="417471"/>
                    <a:pt x="357083" y="444926"/>
                    <a:pt x="359823" y="447981"/>
                  </a:cubicBezTo>
                  <a:cubicBezTo>
                    <a:pt x="362111" y="450513"/>
                    <a:pt x="365340" y="451906"/>
                    <a:pt x="368661" y="451906"/>
                  </a:cubicBezTo>
                  <a:cubicBezTo>
                    <a:pt x="369648" y="451906"/>
                    <a:pt x="370635" y="451790"/>
                    <a:pt x="371611" y="451535"/>
                  </a:cubicBezTo>
                  <a:cubicBezTo>
                    <a:pt x="378614" y="449735"/>
                    <a:pt x="440015" y="432837"/>
                    <a:pt x="440015" y="392445"/>
                  </a:cubicBezTo>
                  <a:cubicBezTo>
                    <a:pt x="440015" y="379787"/>
                    <a:pt x="443952" y="376372"/>
                    <a:pt x="449921" y="371192"/>
                  </a:cubicBezTo>
                  <a:cubicBezTo>
                    <a:pt x="455774" y="366104"/>
                    <a:pt x="463799" y="359149"/>
                    <a:pt x="463799" y="344876"/>
                  </a:cubicBezTo>
                  <a:cubicBezTo>
                    <a:pt x="463799" y="335341"/>
                    <a:pt x="480720" y="310732"/>
                    <a:pt x="496399" y="293393"/>
                  </a:cubicBezTo>
                  <a:cubicBezTo>
                    <a:pt x="498618" y="290942"/>
                    <a:pt x="499720" y="287668"/>
                    <a:pt x="499430" y="284369"/>
                  </a:cubicBezTo>
                  <a:cubicBezTo>
                    <a:pt x="499140" y="281071"/>
                    <a:pt x="497490" y="278039"/>
                    <a:pt x="494878" y="276018"/>
                  </a:cubicBezTo>
                  <a:cubicBezTo>
                    <a:pt x="485633" y="268852"/>
                    <a:pt x="460107" y="245521"/>
                    <a:pt x="451560" y="222886"/>
                  </a:cubicBezTo>
                  <a:cubicBezTo>
                    <a:pt x="456403" y="225418"/>
                    <a:pt x="462465" y="229541"/>
                    <a:pt x="467284" y="234361"/>
                  </a:cubicBezTo>
                  <a:cubicBezTo>
                    <a:pt x="471244" y="238344"/>
                    <a:pt x="476552" y="240249"/>
                    <a:pt x="482591" y="240005"/>
                  </a:cubicBezTo>
                  <a:cubicBezTo>
                    <a:pt x="492222" y="239456"/>
                    <a:pt x="503665" y="231845"/>
                    <a:pt x="514508" y="222353"/>
                  </a:cubicBezTo>
                  <a:cubicBezTo>
                    <a:pt x="520055" y="242473"/>
                    <a:pt x="523263" y="263556"/>
                    <a:pt x="523263" y="285416"/>
                  </a:cubicBezTo>
                  <a:cubicBezTo>
                    <a:pt x="523261" y="416567"/>
                    <a:pt x="416567" y="523261"/>
                    <a:pt x="285416" y="523261"/>
                  </a:cubicBezTo>
                  <a:close/>
                </a:path>
              </a:pathLst>
            </a:custGeom>
            <a:solidFill>
              <a:srgbClr val="024066"/>
            </a:solidFill>
            <a:ln>
              <a:solidFill>
                <a:srgbClr val="024066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70;p15">
              <a:extLst>
                <a:ext uri="{FF2B5EF4-FFF2-40B4-BE49-F238E27FC236}">
                  <a16:creationId xmlns:a16="http://schemas.microsoft.com/office/drawing/2014/main" id="{A965BA5B-52FE-4461-942D-59463494DD79}"/>
                </a:ext>
              </a:extLst>
            </p:cNvPr>
            <p:cNvSpPr/>
            <p:nvPr/>
          </p:nvSpPr>
          <p:spPr>
            <a:xfrm>
              <a:off x="2562939" y="1385155"/>
              <a:ext cx="570832" cy="428123"/>
            </a:xfrm>
            <a:custGeom>
              <a:avLst/>
              <a:gdLst/>
              <a:ahLst/>
              <a:cxnLst/>
              <a:rect l="l" t="t" r="r" b="b"/>
              <a:pathLst>
                <a:path w="570832" h="428123" extrusionOk="0">
                  <a:moveTo>
                    <a:pt x="567347" y="169976"/>
                  </a:moveTo>
                  <a:lnTo>
                    <a:pt x="448423" y="51054"/>
                  </a:lnTo>
                  <a:cubicBezTo>
                    <a:pt x="446194" y="48824"/>
                    <a:pt x="443174" y="47570"/>
                    <a:pt x="440015" y="47570"/>
                  </a:cubicBezTo>
                  <a:lnTo>
                    <a:pt x="332984" y="47570"/>
                  </a:lnTo>
                  <a:lnTo>
                    <a:pt x="332984" y="11893"/>
                  </a:lnTo>
                  <a:cubicBezTo>
                    <a:pt x="332985" y="5319"/>
                    <a:pt x="327666" y="0"/>
                    <a:pt x="321092" y="0"/>
                  </a:cubicBezTo>
                  <a:lnTo>
                    <a:pt x="47570" y="0"/>
                  </a:lnTo>
                  <a:cubicBezTo>
                    <a:pt x="21334" y="0"/>
                    <a:pt x="0" y="21334"/>
                    <a:pt x="0" y="47570"/>
                  </a:cubicBezTo>
                  <a:lnTo>
                    <a:pt x="0" y="344878"/>
                  </a:lnTo>
                  <a:cubicBezTo>
                    <a:pt x="0" y="364551"/>
                    <a:pt x="16003" y="380555"/>
                    <a:pt x="35677" y="380555"/>
                  </a:cubicBezTo>
                  <a:lnTo>
                    <a:pt x="63846" y="380555"/>
                  </a:lnTo>
                  <a:cubicBezTo>
                    <a:pt x="73695" y="408180"/>
                    <a:pt x="99850" y="428123"/>
                    <a:pt x="130815" y="428123"/>
                  </a:cubicBezTo>
                  <a:cubicBezTo>
                    <a:pt x="161782" y="428123"/>
                    <a:pt x="187936" y="408180"/>
                    <a:pt x="197786" y="380554"/>
                  </a:cubicBezTo>
                  <a:lnTo>
                    <a:pt x="373046" y="380554"/>
                  </a:lnTo>
                  <a:cubicBezTo>
                    <a:pt x="382896" y="408180"/>
                    <a:pt x="409049" y="428123"/>
                    <a:pt x="440016" y="428123"/>
                  </a:cubicBezTo>
                  <a:cubicBezTo>
                    <a:pt x="470982" y="428123"/>
                    <a:pt x="497137" y="408180"/>
                    <a:pt x="506987" y="380554"/>
                  </a:cubicBezTo>
                  <a:lnTo>
                    <a:pt x="523263" y="380554"/>
                  </a:lnTo>
                  <a:cubicBezTo>
                    <a:pt x="549497" y="380554"/>
                    <a:pt x="570832" y="359220"/>
                    <a:pt x="570832" y="332984"/>
                  </a:cubicBezTo>
                  <a:lnTo>
                    <a:pt x="570832" y="178385"/>
                  </a:lnTo>
                  <a:cubicBezTo>
                    <a:pt x="570831" y="175226"/>
                    <a:pt x="569577" y="172206"/>
                    <a:pt x="567347" y="169976"/>
                  </a:cubicBezTo>
                  <a:close/>
                  <a:moveTo>
                    <a:pt x="130815" y="404339"/>
                  </a:moveTo>
                  <a:cubicBezTo>
                    <a:pt x="104580" y="404339"/>
                    <a:pt x="83245" y="383005"/>
                    <a:pt x="83245" y="356769"/>
                  </a:cubicBezTo>
                  <a:cubicBezTo>
                    <a:pt x="83245" y="330533"/>
                    <a:pt x="104579" y="309200"/>
                    <a:pt x="130815" y="309200"/>
                  </a:cubicBezTo>
                  <a:cubicBezTo>
                    <a:pt x="157051" y="309200"/>
                    <a:pt x="178385" y="330535"/>
                    <a:pt x="178385" y="356769"/>
                  </a:cubicBezTo>
                  <a:cubicBezTo>
                    <a:pt x="178385" y="383004"/>
                    <a:pt x="157051" y="404339"/>
                    <a:pt x="130815" y="404339"/>
                  </a:cubicBezTo>
                  <a:close/>
                  <a:moveTo>
                    <a:pt x="440016" y="404339"/>
                  </a:moveTo>
                  <a:cubicBezTo>
                    <a:pt x="413780" y="404339"/>
                    <a:pt x="392446" y="383004"/>
                    <a:pt x="392446" y="356769"/>
                  </a:cubicBezTo>
                  <a:cubicBezTo>
                    <a:pt x="392446" y="330535"/>
                    <a:pt x="413780" y="309200"/>
                    <a:pt x="440016" y="309200"/>
                  </a:cubicBezTo>
                  <a:cubicBezTo>
                    <a:pt x="466252" y="309200"/>
                    <a:pt x="487586" y="330533"/>
                    <a:pt x="487586" y="356769"/>
                  </a:cubicBezTo>
                  <a:cubicBezTo>
                    <a:pt x="487586" y="383005"/>
                    <a:pt x="466251" y="404339"/>
                    <a:pt x="440016" y="404339"/>
                  </a:cubicBezTo>
                  <a:close/>
                  <a:moveTo>
                    <a:pt x="511370" y="214062"/>
                  </a:moveTo>
                  <a:lnTo>
                    <a:pt x="392446" y="214062"/>
                  </a:lnTo>
                  <a:cubicBezTo>
                    <a:pt x="385873" y="214062"/>
                    <a:pt x="380554" y="208742"/>
                    <a:pt x="380554" y="202169"/>
                  </a:cubicBezTo>
                  <a:lnTo>
                    <a:pt x="380554" y="107031"/>
                  </a:lnTo>
                  <a:cubicBezTo>
                    <a:pt x="380554" y="100457"/>
                    <a:pt x="385873" y="95138"/>
                    <a:pt x="392446" y="95138"/>
                  </a:cubicBezTo>
                  <a:cubicBezTo>
                    <a:pt x="399020" y="95138"/>
                    <a:pt x="404339" y="100457"/>
                    <a:pt x="404339" y="107031"/>
                  </a:cubicBezTo>
                  <a:lnTo>
                    <a:pt x="404339" y="190277"/>
                  </a:lnTo>
                  <a:lnTo>
                    <a:pt x="511370" y="190277"/>
                  </a:lnTo>
                  <a:cubicBezTo>
                    <a:pt x="517943" y="190277"/>
                    <a:pt x="523263" y="195597"/>
                    <a:pt x="523263" y="202170"/>
                  </a:cubicBezTo>
                  <a:cubicBezTo>
                    <a:pt x="523261" y="208742"/>
                    <a:pt x="517943" y="214062"/>
                    <a:pt x="511370" y="214062"/>
                  </a:cubicBezTo>
                  <a:close/>
                </a:path>
              </a:pathLst>
            </a:custGeom>
            <a:solidFill>
              <a:srgbClr val="024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82;p2">
              <a:extLst>
                <a:ext uri="{FF2B5EF4-FFF2-40B4-BE49-F238E27FC236}">
                  <a16:creationId xmlns:a16="http://schemas.microsoft.com/office/drawing/2014/main" id="{7E591BA6-76A4-41F5-BAAF-E24FBF6A50A4}"/>
                </a:ext>
              </a:extLst>
            </p:cNvPr>
            <p:cNvSpPr/>
            <p:nvPr/>
          </p:nvSpPr>
          <p:spPr>
            <a:xfrm>
              <a:off x="7529538" y="1242041"/>
              <a:ext cx="571237" cy="571237"/>
            </a:xfrm>
            <a:custGeom>
              <a:avLst/>
              <a:gdLst/>
              <a:ahLst/>
              <a:cxnLst/>
              <a:rect l="l" t="t" r="r" b="b"/>
              <a:pathLst>
                <a:path w="571237" h="571237" extrusionOk="0">
                  <a:moveTo>
                    <a:pt x="519307" y="0"/>
                  </a:moveTo>
                  <a:lnTo>
                    <a:pt x="51931" y="0"/>
                  </a:lnTo>
                  <a:cubicBezTo>
                    <a:pt x="23290" y="0"/>
                    <a:pt x="0" y="23290"/>
                    <a:pt x="0" y="51931"/>
                  </a:cubicBezTo>
                  <a:lnTo>
                    <a:pt x="0" y="519307"/>
                  </a:lnTo>
                  <a:cubicBezTo>
                    <a:pt x="0" y="547947"/>
                    <a:pt x="23290" y="571238"/>
                    <a:pt x="51931" y="571238"/>
                  </a:cubicBezTo>
                  <a:lnTo>
                    <a:pt x="519307" y="571238"/>
                  </a:lnTo>
                  <a:cubicBezTo>
                    <a:pt x="547947" y="571238"/>
                    <a:pt x="571238" y="547948"/>
                    <a:pt x="571238" y="519307"/>
                  </a:cubicBezTo>
                  <a:lnTo>
                    <a:pt x="571238" y="51931"/>
                  </a:lnTo>
                  <a:cubicBezTo>
                    <a:pt x="571236" y="23290"/>
                    <a:pt x="547947" y="0"/>
                    <a:pt x="519307" y="0"/>
                  </a:cubicBezTo>
                  <a:close/>
                  <a:moveTo>
                    <a:pt x="441411" y="454392"/>
                  </a:moveTo>
                  <a:cubicBezTo>
                    <a:pt x="441411" y="461569"/>
                    <a:pt x="435604" y="467376"/>
                    <a:pt x="428428" y="467376"/>
                  </a:cubicBezTo>
                  <a:lnTo>
                    <a:pt x="350532" y="467376"/>
                  </a:lnTo>
                  <a:cubicBezTo>
                    <a:pt x="343355" y="467376"/>
                    <a:pt x="337549" y="461569"/>
                    <a:pt x="337549" y="454392"/>
                  </a:cubicBezTo>
                  <a:lnTo>
                    <a:pt x="337549" y="337549"/>
                  </a:lnTo>
                  <a:lnTo>
                    <a:pt x="233688" y="337549"/>
                  </a:lnTo>
                  <a:lnTo>
                    <a:pt x="233688" y="454392"/>
                  </a:lnTo>
                  <a:cubicBezTo>
                    <a:pt x="233688" y="461569"/>
                    <a:pt x="227881" y="467376"/>
                    <a:pt x="220705" y="467376"/>
                  </a:cubicBezTo>
                  <a:lnTo>
                    <a:pt x="142809" y="467376"/>
                  </a:lnTo>
                  <a:cubicBezTo>
                    <a:pt x="135633" y="467376"/>
                    <a:pt x="129826" y="461569"/>
                    <a:pt x="129826" y="454392"/>
                  </a:cubicBezTo>
                  <a:lnTo>
                    <a:pt x="129826" y="116844"/>
                  </a:lnTo>
                  <a:cubicBezTo>
                    <a:pt x="129826" y="109668"/>
                    <a:pt x="135633" y="103861"/>
                    <a:pt x="142809" y="103861"/>
                  </a:cubicBezTo>
                  <a:lnTo>
                    <a:pt x="220705" y="103861"/>
                  </a:lnTo>
                  <a:cubicBezTo>
                    <a:pt x="227881" y="103861"/>
                    <a:pt x="233688" y="109668"/>
                    <a:pt x="233688" y="116844"/>
                  </a:cubicBezTo>
                  <a:lnTo>
                    <a:pt x="233688" y="233688"/>
                  </a:lnTo>
                  <a:lnTo>
                    <a:pt x="337549" y="233688"/>
                  </a:lnTo>
                  <a:lnTo>
                    <a:pt x="337549" y="116844"/>
                  </a:lnTo>
                  <a:cubicBezTo>
                    <a:pt x="337549" y="109668"/>
                    <a:pt x="343355" y="103861"/>
                    <a:pt x="350532" y="103861"/>
                  </a:cubicBezTo>
                  <a:lnTo>
                    <a:pt x="428428" y="103861"/>
                  </a:lnTo>
                  <a:cubicBezTo>
                    <a:pt x="435604" y="103861"/>
                    <a:pt x="441411" y="109668"/>
                    <a:pt x="441411" y="116844"/>
                  </a:cubicBezTo>
                  <a:lnTo>
                    <a:pt x="441411" y="454392"/>
                  </a:lnTo>
                  <a:close/>
                </a:path>
              </a:pathLst>
            </a:custGeom>
            <a:solidFill>
              <a:srgbClr val="024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" name="Google Shape;10803;p76">
              <a:extLst>
                <a:ext uri="{FF2B5EF4-FFF2-40B4-BE49-F238E27FC236}">
                  <a16:creationId xmlns:a16="http://schemas.microsoft.com/office/drawing/2014/main" id="{EE1BAFDC-52A4-4FAD-934D-01D70C8D6E42}"/>
                </a:ext>
              </a:extLst>
            </p:cNvPr>
            <p:cNvGrpSpPr/>
            <p:nvPr/>
          </p:nvGrpSpPr>
          <p:grpSpPr>
            <a:xfrm>
              <a:off x="4242719" y="1329115"/>
              <a:ext cx="570339" cy="499048"/>
              <a:chOff x="5171013" y="1605476"/>
              <a:chExt cx="570339" cy="499048"/>
            </a:xfrm>
            <a:solidFill>
              <a:srgbClr val="024066"/>
            </a:solidFill>
          </p:grpSpPr>
          <p:sp>
            <p:nvSpPr>
              <p:cNvPr id="16" name="Google Shape;10804;p76">
                <a:extLst>
                  <a:ext uri="{FF2B5EF4-FFF2-40B4-BE49-F238E27FC236}">
                    <a16:creationId xmlns:a16="http://schemas.microsoft.com/office/drawing/2014/main" id="{1C2CFE53-7531-4BF8-9616-276143A00F10}"/>
                  </a:ext>
                </a:extLst>
              </p:cNvPr>
              <p:cNvSpPr/>
              <p:nvPr/>
            </p:nvSpPr>
            <p:spPr>
              <a:xfrm>
                <a:off x="5546195" y="1891956"/>
                <a:ext cx="195157" cy="212568"/>
              </a:xfrm>
              <a:custGeom>
                <a:avLst/>
                <a:gdLst/>
                <a:ahLst/>
                <a:cxnLst/>
                <a:rect l="l" t="t" r="r" b="b"/>
                <a:pathLst>
                  <a:path w="195157" h="212568" extrusionOk="0">
                    <a:moveTo>
                      <a:pt x="162732" y="50941"/>
                    </a:moveTo>
                    <a:cubicBezTo>
                      <a:pt x="113837" y="20092"/>
                      <a:pt x="57854" y="3166"/>
                      <a:pt x="0" y="0"/>
                    </a:cubicBezTo>
                    <a:cubicBezTo>
                      <a:pt x="13376" y="6261"/>
                      <a:pt x="26616" y="12874"/>
                      <a:pt x="39171" y="20796"/>
                    </a:cubicBezTo>
                    <a:cubicBezTo>
                      <a:pt x="69421" y="39854"/>
                      <a:pt x="88219" y="74370"/>
                      <a:pt x="88219" y="110851"/>
                    </a:cubicBezTo>
                    <a:lnTo>
                      <a:pt x="88219" y="212568"/>
                    </a:lnTo>
                    <a:lnTo>
                      <a:pt x="195158" y="212568"/>
                    </a:lnTo>
                    <a:lnTo>
                      <a:pt x="195158" y="110851"/>
                    </a:lnTo>
                    <a:cubicBezTo>
                      <a:pt x="195158" y="86519"/>
                      <a:pt x="182731" y="63560"/>
                      <a:pt x="162732" y="509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805;p76">
                <a:extLst>
                  <a:ext uri="{FF2B5EF4-FFF2-40B4-BE49-F238E27FC236}">
                    <a16:creationId xmlns:a16="http://schemas.microsoft.com/office/drawing/2014/main" id="{E1888EF9-2673-44E0-918D-49C02207C3F2}"/>
                  </a:ext>
                </a:extLst>
              </p:cNvPr>
              <p:cNvSpPr/>
              <p:nvPr/>
            </p:nvSpPr>
            <p:spPr>
              <a:xfrm>
                <a:off x="5171013" y="1891621"/>
                <a:ext cx="427754" cy="212903"/>
              </a:xfrm>
              <a:custGeom>
                <a:avLst/>
                <a:gdLst/>
                <a:ahLst/>
                <a:cxnLst/>
                <a:rect l="l" t="t" r="r" b="b"/>
                <a:pathLst>
                  <a:path w="427754" h="212903" extrusionOk="0">
                    <a:moveTo>
                      <a:pt x="395329" y="51276"/>
                    </a:moveTo>
                    <a:cubicBezTo>
                      <a:pt x="286963" y="-17092"/>
                      <a:pt x="140775" y="-17092"/>
                      <a:pt x="32443" y="51276"/>
                    </a:cubicBezTo>
                    <a:cubicBezTo>
                      <a:pt x="12428" y="63877"/>
                      <a:pt x="0" y="86836"/>
                      <a:pt x="0" y="111186"/>
                    </a:cubicBezTo>
                    <a:lnTo>
                      <a:pt x="0" y="212903"/>
                    </a:lnTo>
                    <a:lnTo>
                      <a:pt x="427755" y="212903"/>
                    </a:lnTo>
                    <a:lnTo>
                      <a:pt x="427755" y="111186"/>
                    </a:lnTo>
                    <a:cubicBezTo>
                      <a:pt x="427755" y="86836"/>
                      <a:pt x="415327" y="63877"/>
                      <a:pt x="395329" y="512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806;p76">
                <a:extLst>
                  <a:ext uri="{FF2B5EF4-FFF2-40B4-BE49-F238E27FC236}">
                    <a16:creationId xmlns:a16="http://schemas.microsoft.com/office/drawing/2014/main" id="{40D7419E-762D-4741-B109-233A2A06D3E1}"/>
                  </a:ext>
                </a:extLst>
              </p:cNvPr>
              <p:cNvSpPr/>
              <p:nvPr/>
            </p:nvSpPr>
            <p:spPr>
              <a:xfrm>
                <a:off x="5491624" y="1605476"/>
                <a:ext cx="160614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160614" h="249525" extrusionOk="0">
                    <a:moveTo>
                      <a:pt x="0" y="243620"/>
                    </a:moveTo>
                    <a:cubicBezTo>
                      <a:pt x="11523" y="247108"/>
                      <a:pt x="23414" y="249525"/>
                      <a:pt x="35853" y="249525"/>
                    </a:cubicBezTo>
                    <a:cubicBezTo>
                      <a:pt x="104639" y="249525"/>
                      <a:pt x="160615" y="193549"/>
                      <a:pt x="160615" y="124763"/>
                    </a:cubicBezTo>
                    <a:cubicBezTo>
                      <a:pt x="160615" y="55977"/>
                      <a:pt x="104639" y="0"/>
                      <a:pt x="35853" y="0"/>
                    </a:cubicBezTo>
                    <a:cubicBezTo>
                      <a:pt x="23414" y="0"/>
                      <a:pt x="11523" y="2417"/>
                      <a:pt x="0" y="5905"/>
                    </a:cubicBezTo>
                    <a:cubicBezTo>
                      <a:pt x="32693" y="35290"/>
                      <a:pt x="53676" y="77442"/>
                      <a:pt x="53676" y="124762"/>
                    </a:cubicBezTo>
                    <a:cubicBezTo>
                      <a:pt x="53676" y="172082"/>
                      <a:pt x="32694" y="214234"/>
                      <a:pt x="0" y="2436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0807;p76">
                <a:extLst>
                  <a:ext uri="{FF2B5EF4-FFF2-40B4-BE49-F238E27FC236}">
                    <a16:creationId xmlns:a16="http://schemas.microsoft.com/office/drawing/2014/main" id="{57F5B4DD-FA9C-4F72-935A-E95CC61D2F2B}"/>
                  </a:ext>
                </a:extLst>
              </p:cNvPr>
              <p:cNvSpPr/>
              <p:nvPr/>
            </p:nvSpPr>
            <p:spPr>
              <a:xfrm>
                <a:off x="5260129" y="1605477"/>
                <a:ext cx="249524" cy="249524"/>
              </a:xfrm>
              <a:custGeom>
                <a:avLst/>
                <a:gdLst/>
                <a:ahLst/>
                <a:cxnLst/>
                <a:rect l="l" t="t" r="r" b="b"/>
                <a:pathLst>
                  <a:path w="249524" h="249524" extrusionOk="0">
                    <a:moveTo>
                      <a:pt x="212982" y="36542"/>
                    </a:moveTo>
                    <a:cubicBezTo>
                      <a:pt x="261705" y="85265"/>
                      <a:pt x="261705" y="164259"/>
                      <a:pt x="212982" y="212982"/>
                    </a:cubicBezTo>
                    <a:cubicBezTo>
                      <a:pt x="164259" y="261705"/>
                      <a:pt x="85265" y="261705"/>
                      <a:pt x="36542" y="212982"/>
                    </a:cubicBezTo>
                    <a:cubicBezTo>
                      <a:pt x="-12181" y="164259"/>
                      <a:pt x="-12181" y="85265"/>
                      <a:pt x="36542" y="36542"/>
                    </a:cubicBezTo>
                    <a:cubicBezTo>
                      <a:pt x="85265" y="-12181"/>
                      <a:pt x="164259" y="-12180"/>
                      <a:pt x="212982" y="3654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4069;p24">
              <a:extLst>
                <a:ext uri="{FF2B5EF4-FFF2-40B4-BE49-F238E27FC236}">
                  <a16:creationId xmlns:a16="http://schemas.microsoft.com/office/drawing/2014/main" id="{E277BBB4-1501-4400-A54C-1FF4ADB1CF9B}"/>
                </a:ext>
              </a:extLst>
            </p:cNvPr>
            <p:cNvGrpSpPr/>
            <p:nvPr/>
          </p:nvGrpSpPr>
          <p:grpSpPr>
            <a:xfrm>
              <a:off x="999068" y="1257334"/>
              <a:ext cx="428123" cy="570829"/>
              <a:chOff x="1814624" y="5661539"/>
              <a:chExt cx="428123" cy="570829"/>
            </a:xfrm>
            <a:solidFill>
              <a:srgbClr val="024066"/>
            </a:solidFill>
          </p:grpSpPr>
          <p:sp>
            <p:nvSpPr>
              <p:cNvPr id="21" name="Google Shape;4070;p24">
                <a:extLst>
                  <a:ext uri="{FF2B5EF4-FFF2-40B4-BE49-F238E27FC236}">
                    <a16:creationId xmlns:a16="http://schemas.microsoft.com/office/drawing/2014/main" id="{C3245B97-81A4-4096-8F9F-8EDFCE0162E5}"/>
                  </a:ext>
                </a:extLst>
              </p:cNvPr>
              <p:cNvSpPr/>
              <p:nvPr/>
            </p:nvSpPr>
            <p:spPr>
              <a:xfrm>
                <a:off x="1814624" y="5661539"/>
                <a:ext cx="356769" cy="356769"/>
              </a:xfrm>
              <a:custGeom>
                <a:avLst/>
                <a:gdLst/>
                <a:ahLst/>
                <a:cxnLst/>
                <a:rect l="l" t="t" r="r" b="b"/>
                <a:pathLst>
                  <a:path w="356769" h="356769" extrusionOk="0">
                    <a:moveTo>
                      <a:pt x="178385" y="356769"/>
                    </a:moveTo>
                    <a:cubicBezTo>
                      <a:pt x="276752" y="356769"/>
                      <a:pt x="356769" y="276752"/>
                      <a:pt x="356769" y="178385"/>
                    </a:cubicBezTo>
                    <a:cubicBezTo>
                      <a:pt x="356769" y="80018"/>
                      <a:pt x="276752" y="0"/>
                      <a:pt x="178385" y="0"/>
                    </a:cubicBezTo>
                    <a:cubicBezTo>
                      <a:pt x="80018" y="0"/>
                      <a:pt x="0" y="80018"/>
                      <a:pt x="0" y="178385"/>
                    </a:cubicBezTo>
                    <a:cubicBezTo>
                      <a:pt x="0" y="276752"/>
                      <a:pt x="80018" y="356769"/>
                      <a:pt x="178385" y="356769"/>
                    </a:cubicBezTo>
                    <a:close/>
                    <a:moveTo>
                      <a:pt x="184330" y="190277"/>
                    </a:moveTo>
                    <a:lnTo>
                      <a:pt x="172438" y="190277"/>
                    </a:lnTo>
                    <a:cubicBezTo>
                      <a:pt x="149490" y="190277"/>
                      <a:pt x="130815" y="171603"/>
                      <a:pt x="130815" y="148655"/>
                    </a:cubicBezTo>
                    <a:cubicBezTo>
                      <a:pt x="130815" y="127741"/>
                      <a:pt x="146372" y="110547"/>
                      <a:pt x="166492" y="107633"/>
                    </a:cubicBezTo>
                    <a:lnTo>
                      <a:pt x="166492" y="95138"/>
                    </a:lnTo>
                    <a:cubicBezTo>
                      <a:pt x="166492" y="88565"/>
                      <a:pt x="171811" y="83245"/>
                      <a:pt x="178385" y="83245"/>
                    </a:cubicBezTo>
                    <a:cubicBezTo>
                      <a:pt x="184958" y="83245"/>
                      <a:pt x="190277" y="88565"/>
                      <a:pt x="190277" y="95138"/>
                    </a:cubicBezTo>
                    <a:lnTo>
                      <a:pt x="190277" y="107031"/>
                    </a:lnTo>
                    <a:lnTo>
                      <a:pt x="214062" y="107031"/>
                    </a:lnTo>
                    <a:cubicBezTo>
                      <a:pt x="220635" y="107031"/>
                      <a:pt x="225954" y="112350"/>
                      <a:pt x="225954" y="118924"/>
                    </a:cubicBezTo>
                    <a:cubicBezTo>
                      <a:pt x="225954" y="125497"/>
                      <a:pt x="220635" y="130816"/>
                      <a:pt x="214062" y="130816"/>
                    </a:cubicBezTo>
                    <a:lnTo>
                      <a:pt x="172439" y="130816"/>
                    </a:lnTo>
                    <a:cubicBezTo>
                      <a:pt x="162602" y="130816"/>
                      <a:pt x="154600" y="138818"/>
                      <a:pt x="154600" y="148655"/>
                    </a:cubicBezTo>
                    <a:cubicBezTo>
                      <a:pt x="154600" y="158491"/>
                      <a:pt x="162602" y="166493"/>
                      <a:pt x="172439" y="166493"/>
                    </a:cubicBezTo>
                    <a:lnTo>
                      <a:pt x="184332" y="166493"/>
                    </a:lnTo>
                    <a:cubicBezTo>
                      <a:pt x="207280" y="166493"/>
                      <a:pt x="225954" y="185168"/>
                      <a:pt x="225954" y="208116"/>
                    </a:cubicBezTo>
                    <a:cubicBezTo>
                      <a:pt x="225954" y="229029"/>
                      <a:pt x="210397" y="246223"/>
                      <a:pt x="190277" y="249138"/>
                    </a:cubicBezTo>
                    <a:lnTo>
                      <a:pt x="190277" y="261631"/>
                    </a:lnTo>
                    <a:cubicBezTo>
                      <a:pt x="190277" y="268205"/>
                      <a:pt x="184958" y="273524"/>
                      <a:pt x="178385" y="273524"/>
                    </a:cubicBezTo>
                    <a:cubicBezTo>
                      <a:pt x="171811" y="273524"/>
                      <a:pt x="166492" y="268205"/>
                      <a:pt x="166492" y="261631"/>
                    </a:cubicBezTo>
                    <a:lnTo>
                      <a:pt x="166492" y="249739"/>
                    </a:lnTo>
                    <a:lnTo>
                      <a:pt x="142708" y="249739"/>
                    </a:lnTo>
                    <a:cubicBezTo>
                      <a:pt x="136134" y="249739"/>
                      <a:pt x="130815" y="244419"/>
                      <a:pt x="130815" y="237846"/>
                    </a:cubicBezTo>
                    <a:cubicBezTo>
                      <a:pt x="130815" y="231272"/>
                      <a:pt x="136134" y="225953"/>
                      <a:pt x="142708" y="225953"/>
                    </a:cubicBezTo>
                    <a:lnTo>
                      <a:pt x="184330" y="225953"/>
                    </a:lnTo>
                    <a:cubicBezTo>
                      <a:pt x="194167" y="225953"/>
                      <a:pt x="202169" y="217952"/>
                      <a:pt x="202169" y="208115"/>
                    </a:cubicBezTo>
                    <a:cubicBezTo>
                      <a:pt x="202169" y="198279"/>
                      <a:pt x="194167" y="190277"/>
                      <a:pt x="184330" y="1902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071;p24">
                <a:extLst>
                  <a:ext uri="{FF2B5EF4-FFF2-40B4-BE49-F238E27FC236}">
                    <a16:creationId xmlns:a16="http://schemas.microsoft.com/office/drawing/2014/main" id="{C7DD5B58-FE17-4926-B6A7-E540F3A5E300}"/>
                  </a:ext>
                </a:extLst>
              </p:cNvPr>
              <p:cNvSpPr/>
              <p:nvPr/>
            </p:nvSpPr>
            <p:spPr>
              <a:xfrm>
                <a:off x="1814632" y="5994530"/>
                <a:ext cx="428115" cy="237838"/>
              </a:xfrm>
              <a:custGeom>
                <a:avLst/>
                <a:gdLst/>
                <a:ahLst/>
                <a:cxnLst/>
                <a:rect l="l" t="t" r="r" b="b"/>
                <a:pathLst>
                  <a:path w="428115" h="237838" extrusionOk="0">
                    <a:moveTo>
                      <a:pt x="404332" y="0"/>
                    </a:moveTo>
                    <a:lnTo>
                      <a:pt x="332978" y="0"/>
                    </a:lnTo>
                    <a:cubicBezTo>
                      <a:pt x="319831" y="0"/>
                      <a:pt x="309194" y="10650"/>
                      <a:pt x="309194" y="23784"/>
                    </a:cubicBezTo>
                    <a:cubicBezTo>
                      <a:pt x="309194" y="36919"/>
                      <a:pt x="319832" y="47568"/>
                      <a:pt x="332978" y="47568"/>
                    </a:cubicBezTo>
                    <a:lnTo>
                      <a:pt x="343757" y="47568"/>
                    </a:lnTo>
                    <a:lnTo>
                      <a:pt x="236213" y="147434"/>
                    </a:lnTo>
                    <a:lnTo>
                      <a:pt x="156962" y="88007"/>
                    </a:lnTo>
                    <a:cubicBezTo>
                      <a:pt x="147927" y="81213"/>
                      <a:pt x="135245" y="81736"/>
                      <a:pt x="126790" y="89354"/>
                    </a:cubicBezTo>
                    <a:lnTo>
                      <a:pt x="7866" y="196385"/>
                    </a:lnTo>
                    <a:cubicBezTo>
                      <a:pt x="-1889" y="205165"/>
                      <a:pt x="-2679" y="220205"/>
                      <a:pt x="6101" y="229971"/>
                    </a:cubicBezTo>
                    <a:cubicBezTo>
                      <a:pt x="14905" y="239716"/>
                      <a:pt x="29909" y="240528"/>
                      <a:pt x="39688" y="231736"/>
                    </a:cubicBezTo>
                    <a:lnTo>
                      <a:pt x="144071" y="137794"/>
                    </a:lnTo>
                    <a:lnTo>
                      <a:pt x="223578" y="197407"/>
                    </a:lnTo>
                    <a:cubicBezTo>
                      <a:pt x="232707" y="204317"/>
                      <a:pt x="245528" y="203655"/>
                      <a:pt x="254029" y="195816"/>
                    </a:cubicBezTo>
                    <a:lnTo>
                      <a:pt x="380547" y="78334"/>
                    </a:lnTo>
                    <a:lnTo>
                      <a:pt x="380547" y="95138"/>
                    </a:lnTo>
                    <a:cubicBezTo>
                      <a:pt x="380547" y="108273"/>
                      <a:pt x="391186" y="118922"/>
                      <a:pt x="404332" y="118922"/>
                    </a:cubicBezTo>
                    <a:cubicBezTo>
                      <a:pt x="417478" y="118922"/>
                      <a:pt x="428116" y="108274"/>
                      <a:pt x="428116" y="95139"/>
                    </a:cubicBezTo>
                    <a:lnTo>
                      <a:pt x="428116" y="23785"/>
                    </a:lnTo>
                    <a:cubicBezTo>
                      <a:pt x="428116" y="10650"/>
                      <a:pt x="417478" y="0"/>
                      <a:pt x="4043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B29227-DEEB-4B66-B9A0-B38178A76194}"/>
              </a:ext>
            </a:extLst>
          </p:cNvPr>
          <p:cNvCxnSpPr>
            <a:cxnSpLocks/>
          </p:cNvCxnSpPr>
          <p:nvPr/>
        </p:nvCxnSpPr>
        <p:spPr>
          <a:xfrm>
            <a:off x="2006675" y="1242041"/>
            <a:ext cx="0" cy="2545538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67B527-4CC3-426D-B469-749964A9B7A0}"/>
              </a:ext>
            </a:extLst>
          </p:cNvPr>
          <p:cNvCxnSpPr>
            <a:cxnSpLocks/>
          </p:cNvCxnSpPr>
          <p:nvPr/>
        </p:nvCxnSpPr>
        <p:spPr>
          <a:xfrm>
            <a:off x="3659158" y="1257334"/>
            <a:ext cx="0" cy="2530245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11C9C5-8FBD-4292-87E1-4425DE0624CA}"/>
              </a:ext>
            </a:extLst>
          </p:cNvPr>
          <p:cNvCxnSpPr>
            <a:cxnSpLocks/>
          </p:cNvCxnSpPr>
          <p:nvPr/>
        </p:nvCxnSpPr>
        <p:spPr>
          <a:xfrm>
            <a:off x="5333610" y="1257334"/>
            <a:ext cx="0" cy="2530245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623132-F45E-4784-914C-5CB745C8553B}"/>
              </a:ext>
            </a:extLst>
          </p:cNvPr>
          <p:cNvCxnSpPr>
            <a:cxnSpLocks/>
          </p:cNvCxnSpPr>
          <p:nvPr/>
        </p:nvCxnSpPr>
        <p:spPr>
          <a:xfrm>
            <a:off x="7003120" y="1257334"/>
            <a:ext cx="0" cy="2530245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638952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707B4-BF21-4E41-B468-978C1A71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Preparing for Disruption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A8FBE48-DAF5-41F0-BEC2-A0DB4028811F}"/>
              </a:ext>
            </a:extLst>
          </p:cNvPr>
          <p:cNvSpPr txBox="1">
            <a:spLocks/>
          </p:cNvSpPr>
          <p:nvPr/>
        </p:nvSpPr>
        <p:spPr>
          <a:xfrm>
            <a:off x="1" y="538087"/>
            <a:ext cx="9144000" cy="326146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800" dirty="0"/>
              <a:t>From Market Forces to Actionable Preparedness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D2F7CB3-29E8-47F9-BD23-DEEDB4542B3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</p:spPr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7</a:t>
            </a:fld>
            <a:endParaRPr lang="en-US" sz="1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80E1E9-39A2-4014-AD86-EFF2B6236853}"/>
              </a:ext>
            </a:extLst>
          </p:cNvPr>
          <p:cNvGrpSpPr/>
          <p:nvPr/>
        </p:nvGrpSpPr>
        <p:grpSpPr>
          <a:xfrm>
            <a:off x="314114" y="4271708"/>
            <a:ext cx="7753096" cy="457712"/>
            <a:chOff x="4382423" y="1079996"/>
            <a:chExt cx="4192463" cy="614880"/>
          </a:xfrm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5BF9B2-2BD5-4E36-B6B1-5F455159381F}"/>
                </a:ext>
              </a:extLst>
            </p:cNvPr>
            <p:cNvSpPr txBox="1"/>
            <p:nvPr/>
          </p:nvSpPr>
          <p:spPr>
            <a:xfrm>
              <a:off x="4382423" y="1079996"/>
              <a:ext cx="2505494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R="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24066"/>
                  </a:solidFill>
                  <a:effectLst/>
                  <a:uFillTx/>
                  <a:latin typeface="Figtree" panose="020B0604020202020204"/>
                  <a:sym typeface="Helvetica Neue"/>
                </a:rPr>
                <a:t>Disruption is Historical and Persistent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5BDC45-09BC-46F4-84FD-6A70C405DB34}"/>
                </a:ext>
              </a:extLst>
            </p:cNvPr>
            <p:cNvSpPr txBox="1"/>
            <p:nvPr/>
          </p:nvSpPr>
          <p:spPr>
            <a:xfrm>
              <a:off x="4396118" y="1270063"/>
              <a:ext cx="4178768" cy="424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marL="171450" marR="0" indent="-17145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Figtree" panose="020B0604020202020204"/>
                </a:rPr>
                <a:t>Disruptions are inevitable – pandemics and disasters expose vulnerabilities in sourcing, logistics, and visibility.</a:t>
              </a:r>
            </a:p>
            <a:p>
              <a:pPr marL="171450" marR="0" indent="-17145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igtree" panose="020B0604020202020204"/>
                <a:sym typeface="Helvetica Neue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1952E91-244B-47B7-9334-2B78CF0E3E43}"/>
              </a:ext>
            </a:extLst>
          </p:cNvPr>
          <p:cNvSpPr/>
          <p:nvPr/>
        </p:nvSpPr>
        <p:spPr>
          <a:xfrm>
            <a:off x="188035" y="3884514"/>
            <a:ext cx="252159" cy="260304"/>
          </a:xfrm>
          <a:prstGeom prst="ellipse">
            <a:avLst/>
          </a:prstGeom>
          <a:solidFill>
            <a:srgbClr val="226FA8"/>
          </a:solidFill>
          <a:ln w="12700" cap="flat">
            <a:solidFill>
              <a:srgbClr val="226FA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9CCF4E-40B9-4C7E-8E39-860F233E1857}"/>
              </a:ext>
            </a:extLst>
          </p:cNvPr>
          <p:cNvGrpSpPr/>
          <p:nvPr/>
        </p:nvGrpSpPr>
        <p:grpSpPr>
          <a:xfrm>
            <a:off x="1611195" y="3462279"/>
            <a:ext cx="6776625" cy="773575"/>
            <a:chOff x="4382423" y="1079996"/>
            <a:chExt cx="4178768" cy="1120934"/>
          </a:xfrm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C41F2E3-81FD-450F-A0FB-C8BA3CE7B9DD}"/>
                </a:ext>
              </a:extLst>
            </p:cNvPr>
            <p:cNvSpPr txBox="1"/>
            <p:nvPr/>
          </p:nvSpPr>
          <p:spPr>
            <a:xfrm>
              <a:off x="4382423" y="1079996"/>
              <a:ext cx="867225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R="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24066"/>
                  </a:solidFill>
                  <a:effectLst/>
                  <a:uFillTx/>
                  <a:latin typeface="Figtree" panose="020B0604020202020204"/>
                  <a:sym typeface="Helvetica Neue"/>
                </a:rPr>
                <a:t>Have A Plan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2FF71C-E3EB-452E-98A6-6571BE2AECAE}"/>
                </a:ext>
              </a:extLst>
            </p:cNvPr>
            <p:cNvSpPr txBox="1"/>
            <p:nvPr/>
          </p:nvSpPr>
          <p:spPr>
            <a:xfrm>
              <a:off x="4382423" y="1292073"/>
              <a:ext cx="4178768" cy="908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marL="171450" marR="0" indent="-17145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Figtree" panose="020B0604020202020204"/>
                </a:rPr>
                <a:t>Develop a disruption playbook with core supply lists, validated substitutes, and alternate suppliers. Conduct drills and stress tests regularly. Re-evaluate and improve inventory management processes to ensure flexibility and visibility.</a:t>
              </a:r>
            </a:p>
            <a:p>
              <a:pPr marL="171450" marR="0" indent="-17145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igtree" panose="020B0604020202020204"/>
                <a:sym typeface="Helvetica Neue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4CC669-5A81-441C-9575-EFCDD9B38B46}"/>
              </a:ext>
            </a:extLst>
          </p:cNvPr>
          <p:cNvGrpSpPr/>
          <p:nvPr/>
        </p:nvGrpSpPr>
        <p:grpSpPr>
          <a:xfrm>
            <a:off x="2853854" y="2878852"/>
            <a:ext cx="5937566" cy="607526"/>
            <a:chOff x="4382423" y="1079996"/>
            <a:chExt cx="4178768" cy="705097"/>
          </a:xfrm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59C775-F282-4C5F-8AC4-EA2CB03629C7}"/>
                </a:ext>
              </a:extLst>
            </p:cNvPr>
            <p:cNvSpPr txBox="1"/>
            <p:nvPr/>
          </p:nvSpPr>
          <p:spPr>
            <a:xfrm>
              <a:off x="4382423" y="1079996"/>
              <a:ext cx="2216954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R="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24066"/>
                  </a:solidFill>
                  <a:effectLst/>
                  <a:uFillTx/>
                  <a:latin typeface="Figtree" panose="020B0604020202020204"/>
                  <a:sym typeface="Helvetica Neue"/>
                </a:rPr>
                <a:t>Data, Analytics, and Partnerships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9F9662F-870E-47BF-9165-EB541800B14D}"/>
                </a:ext>
              </a:extLst>
            </p:cNvPr>
            <p:cNvSpPr txBox="1"/>
            <p:nvPr/>
          </p:nvSpPr>
          <p:spPr>
            <a:xfrm>
              <a:off x="4382423" y="1279804"/>
              <a:ext cx="4178768" cy="505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marL="171450" marR="0" indent="-17145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Figtree" panose="020B0604020202020204"/>
                </a:rPr>
                <a:t>Leverage AI and predictive analytics to anticipate shortages. Partnerships with GPOs, distributors, and tech providers enhance visibility and enable proactive mitigation.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igtree" panose="020B0604020202020204"/>
                <a:sym typeface="Helvetica Neue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A04ED41-DEBA-4896-9A75-AF0FDE9B5EA8}"/>
              </a:ext>
            </a:extLst>
          </p:cNvPr>
          <p:cNvGrpSpPr/>
          <p:nvPr/>
        </p:nvGrpSpPr>
        <p:grpSpPr>
          <a:xfrm>
            <a:off x="4304486" y="2227555"/>
            <a:ext cx="4083334" cy="527467"/>
            <a:chOff x="4382423" y="1079996"/>
            <a:chExt cx="4178768" cy="611124"/>
          </a:xfrm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52B40B-6D67-46C5-B665-29F73F37E22E}"/>
                </a:ext>
              </a:extLst>
            </p:cNvPr>
            <p:cNvSpPr txBox="1"/>
            <p:nvPr/>
          </p:nvSpPr>
          <p:spPr>
            <a:xfrm>
              <a:off x="4382423" y="1079996"/>
              <a:ext cx="1465145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R="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24066"/>
                  </a:solidFill>
                  <a:effectLst/>
                  <a:uFillTx/>
                  <a:latin typeface="Figtree" panose="020B0604020202020204"/>
                  <a:sym typeface="Helvetica Neue"/>
                </a:rPr>
                <a:t>Clinical Preparedness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3E526D-F42F-485B-92A6-91ADE30ED108}"/>
                </a:ext>
              </a:extLst>
            </p:cNvPr>
            <p:cNvSpPr txBox="1"/>
            <p:nvPr/>
          </p:nvSpPr>
          <p:spPr>
            <a:xfrm>
              <a:off x="4382423" y="1266307"/>
              <a:ext cx="4178768" cy="424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marL="171450" marR="0" indent="-17145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Figtree" panose="020B0604020202020204"/>
                </a:rPr>
                <a:t>Integrate clinicians into planning to ensure viable substitutes, forecast needs, and validate conservation strategies.</a:t>
              </a:r>
            </a:p>
            <a:p>
              <a:pPr marL="171450" marR="0" indent="-17145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igtree" panose="020B0604020202020204"/>
                <a:sym typeface="Helvetica Neue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F8A7BD-6FC4-45CA-9AA4-CC5D85AE788C}"/>
              </a:ext>
            </a:extLst>
          </p:cNvPr>
          <p:cNvGrpSpPr/>
          <p:nvPr/>
        </p:nvGrpSpPr>
        <p:grpSpPr>
          <a:xfrm>
            <a:off x="6556948" y="1072351"/>
            <a:ext cx="2320921" cy="620512"/>
            <a:chOff x="4382423" y="1053985"/>
            <a:chExt cx="4178768" cy="732887"/>
          </a:xfrm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EB804C-E955-4741-AF84-B0146F844EA1}"/>
                </a:ext>
              </a:extLst>
            </p:cNvPr>
            <p:cNvSpPr txBox="1"/>
            <p:nvPr/>
          </p:nvSpPr>
          <p:spPr>
            <a:xfrm>
              <a:off x="4382423" y="1053985"/>
              <a:ext cx="743793" cy="339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R="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24066"/>
                  </a:solidFill>
                  <a:effectLst/>
                  <a:uFillTx/>
                  <a:latin typeface="Figtree" panose="020B0604020202020204"/>
                  <a:sym typeface="Helvetica Neue"/>
                </a:rPr>
                <a:t>Resilience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D0412C-A278-4C0E-9D42-3D1907C174F6}"/>
                </a:ext>
              </a:extLst>
            </p:cNvPr>
            <p:cNvSpPr txBox="1"/>
            <p:nvPr/>
          </p:nvSpPr>
          <p:spPr>
            <a:xfrm>
              <a:off x="4382423" y="1284382"/>
              <a:ext cx="4178768" cy="502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marL="171450" marR="0" indent="-17145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Figtree" panose="020B0604020202020204"/>
                </a:rPr>
                <a:t>Shift from reactive recovery to proactive readiness by planning, technology, and partnerships.</a:t>
              </a:r>
            </a:p>
            <a:p>
              <a:pPr marL="171450" marR="0" indent="-171450" algn="l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igtree" panose="020B0604020202020204"/>
                <a:sym typeface="Helvetica Neue"/>
              </a:endParaRPr>
            </a:p>
          </p:txBody>
        </p:sp>
      </p:grp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B4CF0452-5360-4C1A-8770-44FA1340A99E}"/>
              </a:ext>
            </a:extLst>
          </p:cNvPr>
          <p:cNvSpPr txBox="1">
            <a:spLocks/>
          </p:cNvSpPr>
          <p:nvPr/>
        </p:nvSpPr>
        <p:spPr>
          <a:xfrm>
            <a:off x="440194" y="1215980"/>
            <a:ext cx="3118148" cy="799134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600" dirty="0">
                <a:solidFill>
                  <a:srgbClr val="024066"/>
                </a:solidFill>
                <a:latin typeface="Figtree" panose="020B0604020202020204"/>
              </a:rPr>
              <a:t>Resilient hospitals plan for disruption, integrate clinically, and leverage data and partnerships to transform disruption into readiness.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520FD7-4791-4D01-B096-D9783FDAD6FD}"/>
              </a:ext>
            </a:extLst>
          </p:cNvPr>
          <p:cNvGrpSpPr/>
          <p:nvPr/>
        </p:nvGrpSpPr>
        <p:grpSpPr>
          <a:xfrm>
            <a:off x="5385880" y="1025040"/>
            <a:ext cx="1102585" cy="1100802"/>
            <a:chOff x="832420" y="950215"/>
            <a:chExt cx="1182370" cy="11823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0B1B6DD-967E-48D4-8E09-4916EEE74560}"/>
                </a:ext>
              </a:extLst>
            </p:cNvPr>
            <p:cNvSpPr/>
            <p:nvPr/>
          </p:nvSpPr>
          <p:spPr>
            <a:xfrm>
              <a:off x="832420" y="950215"/>
              <a:ext cx="1182370" cy="1182370"/>
            </a:xfrm>
            <a:prstGeom prst="ellipse">
              <a:avLst/>
            </a:prstGeom>
            <a:solidFill>
              <a:srgbClr val="226FA8"/>
            </a:solidFill>
            <a:ln>
              <a:solidFill>
                <a:srgbClr val="226F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6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D226AD-B393-4A60-A375-7A79E724C538}"/>
                </a:ext>
              </a:extLst>
            </p:cNvPr>
            <p:cNvSpPr txBox="1"/>
            <p:nvPr/>
          </p:nvSpPr>
          <p:spPr>
            <a:xfrm>
              <a:off x="853937" y="1201731"/>
              <a:ext cx="1160853" cy="622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igtree" panose="020B0604020202020204"/>
                  <a:sym typeface="Helvetica Neue"/>
                </a:rPr>
                <a:t>Resilience</a:t>
              </a: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AA2B7BE-0F79-400B-9611-4955FBDE276A}"/>
              </a:ext>
            </a:extLst>
          </p:cNvPr>
          <p:cNvCxnSpPr>
            <a:cxnSpLocks/>
          </p:cNvCxnSpPr>
          <p:nvPr/>
        </p:nvCxnSpPr>
        <p:spPr>
          <a:xfrm flipV="1">
            <a:off x="359920" y="1708442"/>
            <a:ext cx="4928175" cy="2277587"/>
          </a:xfrm>
          <a:prstGeom prst="straightConnector1">
            <a:avLst/>
          </a:prstGeom>
          <a:noFill/>
          <a:ln w="57150" cap="flat">
            <a:solidFill>
              <a:srgbClr val="226FA8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433311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AE669E-5C4D-4026-9F4C-51E5794F1C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6" y="792422"/>
            <a:ext cx="7402890" cy="3980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Why Supply Chain Resiliency Matters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63816" y="4880340"/>
            <a:ext cx="445556" cy="224521"/>
          </a:xfrm>
        </p:spPr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8</a:t>
            </a:fld>
            <a:endParaRPr lang="en-US" sz="10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3529632-EE66-438B-B54E-F7609BCE54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90216" y="1428632"/>
            <a:ext cx="5349923" cy="2163406"/>
          </a:xfrm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24066"/>
                </a:solidFill>
              </a:rPr>
              <a:t>A high-performing supply chain function can boost resilience, enhance care, increase satisfaction among physicians, reduce supply spend by up to </a:t>
            </a:r>
            <a:r>
              <a:rPr lang="en-US" b="1" dirty="0">
                <a:solidFill>
                  <a:srgbClr val="024066"/>
                </a:solidFill>
              </a:rPr>
              <a:t>10%</a:t>
            </a:r>
            <a:r>
              <a:rPr lang="en-US" dirty="0">
                <a:solidFill>
                  <a:srgbClr val="024066"/>
                </a:solidFill>
              </a:rPr>
              <a:t>, and better position health systems to achieve their growth ambitions.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24066"/>
              </a:buClr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- McKinsey &amp; Company,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</a:rPr>
              <a:t>Optimizing Health-System Supply Chain Performance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(2022)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9C31B-8873-467A-82E6-9C3D49D642D8}"/>
              </a:ext>
            </a:extLst>
          </p:cNvPr>
          <p:cNvSpPr txBox="1"/>
          <p:nvPr/>
        </p:nvSpPr>
        <p:spPr>
          <a:xfrm>
            <a:off x="1140609" y="832698"/>
            <a:ext cx="67658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Baskerville Old Face" panose="02020602080505020303" pitchFamily="18" charset="0"/>
                <a:sym typeface="Helvetica Neue"/>
              </a:rPr>
              <a:t>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3ACACA-AF83-456A-971A-51DBD35B63AA}"/>
              </a:ext>
            </a:extLst>
          </p:cNvPr>
          <p:cNvSpPr txBox="1"/>
          <p:nvPr/>
        </p:nvSpPr>
        <p:spPr>
          <a:xfrm>
            <a:off x="7135638" y="2510335"/>
            <a:ext cx="67658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Baskerville Old Face" panose="02020602080505020303" pitchFamily="18" charset="0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4458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3554-9E45-403D-9390-422CC2F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Evolving Toward a More Resilient Supply Chain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0E1617A8-E126-4852-AF28-90CE074DCA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 lIns="0" tIns="0" rIns="0" bIns="0" anchor="ctr">
            <a:noAutofit/>
          </a:bodyPr>
          <a:lstStyle>
            <a:lvl1pPr>
              <a:defRPr sz="1800" b="0" i="0">
                <a:latin typeface="Figtree" pitchFamily="2" charset="0"/>
              </a:defRPr>
            </a:lvl1pPr>
          </a:lstStyle>
          <a:p>
            <a:fld id="{86CB4B4D-7CA3-9044-876B-883B54F8677D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218099D9-8F91-428D-9D4C-0A00369FF32C}"/>
              </a:ext>
            </a:extLst>
          </p:cNvPr>
          <p:cNvSpPr txBox="1">
            <a:spLocks/>
          </p:cNvSpPr>
          <p:nvPr/>
        </p:nvSpPr>
        <p:spPr>
          <a:xfrm>
            <a:off x="1" y="538087"/>
            <a:ext cx="9144000" cy="326146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32" normalizeH="0" baseline="0" dirty="0">
                <a:ln>
                  <a:noFill/>
                </a:ln>
                <a:solidFill>
                  <a:srgbClr val="558FBF"/>
                </a:solidFill>
                <a:effectLst/>
                <a:uFillTx/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487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2pPr>
            <a:lvl3pPr marL="77724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3pPr>
            <a:lvl4pPr marL="1249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4pPr>
            <a:lvl5pPr marL="1630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5pPr>
            <a:lvl6pPr marL="2011680" marR="0" indent="-198120" algn="l" defTabSz="1733930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chemeClr val="tx2"/>
                </a:solidFill>
                <a:uFillTx/>
                <a:latin typeface="Figtree" pitchFamily="2" charset="0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1800" dirty="0"/>
              <a:t>Building resiliency through connected, agile, and diversified supply chain operations.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07FB59F-1B1E-4E69-92A5-6A32E5282895}"/>
              </a:ext>
            </a:extLst>
          </p:cNvPr>
          <p:cNvCxnSpPr>
            <a:cxnSpLocks/>
          </p:cNvCxnSpPr>
          <p:nvPr/>
        </p:nvCxnSpPr>
        <p:spPr>
          <a:xfrm flipH="1">
            <a:off x="5534417" y="2977495"/>
            <a:ext cx="969520" cy="0"/>
          </a:xfrm>
          <a:prstGeom prst="line">
            <a:avLst/>
          </a:prstGeom>
          <a:noFill/>
          <a:ln w="9525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F58FB99-1773-4B17-9651-F75C7F25B8B8}"/>
              </a:ext>
            </a:extLst>
          </p:cNvPr>
          <p:cNvCxnSpPr>
            <a:cxnSpLocks/>
          </p:cNvCxnSpPr>
          <p:nvPr/>
        </p:nvCxnSpPr>
        <p:spPr>
          <a:xfrm flipH="1">
            <a:off x="3007399" y="3775439"/>
            <a:ext cx="969520" cy="0"/>
          </a:xfrm>
          <a:prstGeom prst="line">
            <a:avLst/>
          </a:prstGeom>
          <a:noFill/>
          <a:ln w="9525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6C8074-2F8E-4B17-AA61-E4D969A0F888}"/>
              </a:ext>
            </a:extLst>
          </p:cNvPr>
          <p:cNvCxnSpPr>
            <a:cxnSpLocks/>
          </p:cNvCxnSpPr>
          <p:nvPr/>
        </p:nvCxnSpPr>
        <p:spPr>
          <a:xfrm flipH="1">
            <a:off x="2453204" y="2482187"/>
            <a:ext cx="969520" cy="0"/>
          </a:xfrm>
          <a:prstGeom prst="line">
            <a:avLst/>
          </a:prstGeom>
          <a:noFill/>
          <a:ln w="9525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31F3426-B002-42DE-B6FF-E09BA76FBD82}"/>
              </a:ext>
            </a:extLst>
          </p:cNvPr>
          <p:cNvCxnSpPr>
            <a:cxnSpLocks/>
            <a:stCxn id="41" idx="14"/>
          </p:cNvCxnSpPr>
          <p:nvPr/>
        </p:nvCxnSpPr>
        <p:spPr>
          <a:xfrm flipH="1" flipV="1">
            <a:off x="2859443" y="1392973"/>
            <a:ext cx="1214665" cy="3658"/>
          </a:xfrm>
          <a:prstGeom prst="line">
            <a:avLst/>
          </a:prstGeom>
          <a:noFill/>
          <a:ln w="9525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6C9C117-6C43-4D6E-845B-08848D2A0FA9}"/>
              </a:ext>
            </a:extLst>
          </p:cNvPr>
          <p:cNvCxnSpPr>
            <a:cxnSpLocks/>
          </p:cNvCxnSpPr>
          <p:nvPr/>
        </p:nvCxnSpPr>
        <p:spPr>
          <a:xfrm flipH="1">
            <a:off x="5434370" y="1652484"/>
            <a:ext cx="969520" cy="0"/>
          </a:xfrm>
          <a:prstGeom prst="line">
            <a:avLst/>
          </a:prstGeom>
          <a:noFill/>
          <a:ln w="9525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F4E36F1-93BF-452E-9200-7A8A7376B041}"/>
              </a:ext>
            </a:extLst>
          </p:cNvPr>
          <p:cNvGrpSpPr/>
          <p:nvPr/>
        </p:nvGrpSpPr>
        <p:grpSpPr>
          <a:xfrm>
            <a:off x="2906396" y="1100081"/>
            <a:ext cx="3225121" cy="3024442"/>
            <a:chOff x="2693226" y="1161327"/>
            <a:chExt cx="3225121" cy="30244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48CF33B-2578-454A-B5D6-0200DB0C351B}"/>
                </a:ext>
              </a:extLst>
            </p:cNvPr>
            <p:cNvGrpSpPr/>
            <p:nvPr/>
          </p:nvGrpSpPr>
          <p:grpSpPr>
            <a:xfrm>
              <a:off x="2693226" y="1161327"/>
              <a:ext cx="3225121" cy="3024442"/>
              <a:chOff x="5257800" y="2482850"/>
              <a:chExt cx="1685926" cy="1660525"/>
            </a:xfrm>
          </p:grpSpPr>
          <p:sp>
            <p:nvSpPr>
              <p:cNvPr id="37" name="Freeform 2438">
                <a:extLst>
                  <a:ext uri="{FF2B5EF4-FFF2-40B4-BE49-F238E27FC236}">
                    <a16:creationId xmlns:a16="http://schemas.microsoft.com/office/drawing/2014/main" id="{B047B92C-868C-4A50-96D4-8EDE87D1B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7763" y="2609850"/>
                <a:ext cx="715963" cy="788988"/>
              </a:xfrm>
              <a:custGeom>
                <a:avLst/>
                <a:gdLst>
                  <a:gd name="T0" fmla="*/ 670 w 1806"/>
                  <a:gd name="T1" fmla="*/ 1331 h 1990"/>
                  <a:gd name="T2" fmla="*/ 708 w 1806"/>
                  <a:gd name="T3" fmla="*/ 1392 h 1990"/>
                  <a:gd name="T4" fmla="*/ 426 w 1806"/>
                  <a:gd name="T5" fmla="*/ 1484 h 1990"/>
                  <a:gd name="T6" fmla="*/ 1354 w 1806"/>
                  <a:gd name="T7" fmla="*/ 1990 h 1990"/>
                  <a:gd name="T8" fmla="*/ 1701 w 1806"/>
                  <a:gd name="T9" fmla="*/ 1259 h 1990"/>
                  <a:gd name="T10" fmla="*/ 1701 w 1806"/>
                  <a:gd name="T11" fmla="*/ 1259 h 1990"/>
                  <a:gd name="T12" fmla="*/ 1806 w 1806"/>
                  <a:gd name="T13" fmla="*/ 1036 h 1990"/>
                  <a:gd name="T14" fmla="*/ 1524 w 1806"/>
                  <a:gd name="T15" fmla="*/ 1128 h 1990"/>
                  <a:gd name="T16" fmla="*/ 1503 w 1806"/>
                  <a:gd name="T17" fmla="*/ 1084 h 1990"/>
                  <a:gd name="T18" fmla="*/ 1476 w 1806"/>
                  <a:gd name="T19" fmla="*/ 1029 h 1990"/>
                  <a:gd name="T20" fmla="*/ 1417 w 1806"/>
                  <a:gd name="T21" fmla="*/ 924 h 1990"/>
                  <a:gd name="T22" fmla="*/ 1354 w 1806"/>
                  <a:gd name="T23" fmla="*/ 823 h 1990"/>
                  <a:gd name="T24" fmla="*/ 1284 w 1806"/>
                  <a:gd name="T25" fmla="*/ 727 h 1990"/>
                  <a:gd name="T26" fmla="*/ 1208 w 1806"/>
                  <a:gd name="T27" fmla="*/ 637 h 1990"/>
                  <a:gd name="T28" fmla="*/ 1127 w 1806"/>
                  <a:gd name="T29" fmla="*/ 551 h 1990"/>
                  <a:gd name="T30" fmla="*/ 1043 w 1806"/>
                  <a:gd name="T31" fmla="*/ 469 h 1990"/>
                  <a:gd name="T32" fmla="*/ 952 w 1806"/>
                  <a:gd name="T33" fmla="*/ 394 h 1990"/>
                  <a:gd name="T34" fmla="*/ 859 w 1806"/>
                  <a:gd name="T35" fmla="*/ 326 h 1990"/>
                  <a:gd name="T36" fmla="*/ 760 w 1806"/>
                  <a:gd name="T37" fmla="*/ 261 h 1990"/>
                  <a:gd name="T38" fmla="*/ 658 w 1806"/>
                  <a:gd name="T39" fmla="*/ 204 h 1990"/>
                  <a:gd name="T40" fmla="*/ 553 w 1806"/>
                  <a:gd name="T41" fmla="*/ 152 h 1990"/>
                  <a:gd name="T42" fmla="*/ 445 w 1806"/>
                  <a:gd name="T43" fmla="*/ 107 h 1990"/>
                  <a:gd name="T44" fmla="*/ 334 w 1806"/>
                  <a:gd name="T45" fmla="*/ 68 h 1990"/>
                  <a:gd name="T46" fmla="*/ 220 w 1806"/>
                  <a:gd name="T47" fmla="*/ 35 h 1990"/>
                  <a:gd name="T48" fmla="*/ 103 w 1806"/>
                  <a:gd name="T49" fmla="*/ 9 h 1990"/>
                  <a:gd name="T50" fmla="*/ 45 w 1806"/>
                  <a:gd name="T51" fmla="*/ 0 h 1990"/>
                  <a:gd name="T52" fmla="*/ 475 w 1806"/>
                  <a:gd name="T53" fmla="*/ 407 h 1990"/>
                  <a:gd name="T54" fmla="*/ 0 w 1806"/>
                  <a:gd name="T55" fmla="*/ 857 h 1990"/>
                  <a:gd name="T56" fmla="*/ 51 w 1806"/>
                  <a:gd name="T57" fmla="*/ 870 h 1990"/>
                  <a:gd name="T58" fmla="*/ 151 w 1806"/>
                  <a:gd name="T59" fmla="*/ 904 h 1990"/>
                  <a:gd name="T60" fmla="*/ 246 w 1806"/>
                  <a:gd name="T61" fmla="*/ 946 h 1990"/>
                  <a:gd name="T62" fmla="*/ 337 w 1806"/>
                  <a:gd name="T63" fmla="*/ 998 h 1990"/>
                  <a:gd name="T64" fmla="*/ 422 w 1806"/>
                  <a:gd name="T65" fmla="*/ 1059 h 1990"/>
                  <a:gd name="T66" fmla="*/ 501 w 1806"/>
                  <a:gd name="T67" fmla="*/ 1127 h 1990"/>
                  <a:gd name="T68" fmla="*/ 574 w 1806"/>
                  <a:gd name="T69" fmla="*/ 1203 h 1990"/>
                  <a:gd name="T70" fmla="*/ 640 w 1806"/>
                  <a:gd name="T71" fmla="*/ 1287 h 1990"/>
                  <a:gd name="T72" fmla="*/ 670 w 1806"/>
                  <a:gd name="T73" fmla="*/ 1331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06" h="1990">
                    <a:moveTo>
                      <a:pt x="670" y="1331"/>
                    </a:moveTo>
                    <a:lnTo>
                      <a:pt x="708" y="1392"/>
                    </a:lnTo>
                    <a:lnTo>
                      <a:pt x="426" y="1484"/>
                    </a:lnTo>
                    <a:lnTo>
                      <a:pt x="1354" y="1990"/>
                    </a:lnTo>
                    <a:lnTo>
                      <a:pt x="1701" y="1259"/>
                    </a:lnTo>
                    <a:lnTo>
                      <a:pt x="1701" y="1259"/>
                    </a:lnTo>
                    <a:lnTo>
                      <a:pt x="1806" y="1036"/>
                    </a:lnTo>
                    <a:lnTo>
                      <a:pt x="1524" y="1128"/>
                    </a:lnTo>
                    <a:lnTo>
                      <a:pt x="1503" y="1084"/>
                    </a:lnTo>
                    <a:lnTo>
                      <a:pt x="1476" y="1029"/>
                    </a:lnTo>
                    <a:lnTo>
                      <a:pt x="1417" y="924"/>
                    </a:lnTo>
                    <a:lnTo>
                      <a:pt x="1354" y="823"/>
                    </a:lnTo>
                    <a:lnTo>
                      <a:pt x="1284" y="727"/>
                    </a:lnTo>
                    <a:lnTo>
                      <a:pt x="1208" y="637"/>
                    </a:lnTo>
                    <a:lnTo>
                      <a:pt x="1127" y="551"/>
                    </a:lnTo>
                    <a:lnTo>
                      <a:pt x="1043" y="469"/>
                    </a:lnTo>
                    <a:lnTo>
                      <a:pt x="952" y="394"/>
                    </a:lnTo>
                    <a:lnTo>
                      <a:pt x="859" y="326"/>
                    </a:lnTo>
                    <a:lnTo>
                      <a:pt x="760" y="261"/>
                    </a:lnTo>
                    <a:lnTo>
                      <a:pt x="658" y="204"/>
                    </a:lnTo>
                    <a:lnTo>
                      <a:pt x="553" y="152"/>
                    </a:lnTo>
                    <a:lnTo>
                      <a:pt x="445" y="107"/>
                    </a:lnTo>
                    <a:lnTo>
                      <a:pt x="334" y="68"/>
                    </a:lnTo>
                    <a:lnTo>
                      <a:pt x="220" y="35"/>
                    </a:lnTo>
                    <a:lnTo>
                      <a:pt x="103" y="9"/>
                    </a:lnTo>
                    <a:lnTo>
                      <a:pt x="45" y="0"/>
                    </a:lnTo>
                    <a:lnTo>
                      <a:pt x="475" y="407"/>
                    </a:lnTo>
                    <a:lnTo>
                      <a:pt x="0" y="857"/>
                    </a:lnTo>
                    <a:lnTo>
                      <a:pt x="51" y="870"/>
                    </a:lnTo>
                    <a:lnTo>
                      <a:pt x="151" y="904"/>
                    </a:lnTo>
                    <a:lnTo>
                      <a:pt x="246" y="946"/>
                    </a:lnTo>
                    <a:lnTo>
                      <a:pt x="337" y="998"/>
                    </a:lnTo>
                    <a:lnTo>
                      <a:pt x="422" y="1059"/>
                    </a:lnTo>
                    <a:lnTo>
                      <a:pt x="501" y="1127"/>
                    </a:lnTo>
                    <a:lnTo>
                      <a:pt x="574" y="1203"/>
                    </a:lnTo>
                    <a:lnTo>
                      <a:pt x="640" y="1287"/>
                    </a:lnTo>
                    <a:lnTo>
                      <a:pt x="670" y="13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6"/>
              </a:p>
            </p:txBody>
          </p:sp>
          <p:sp>
            <p:nvSpPr>
              <p:cNvPr id="38" name="Freeform 2439">
                <a:extLst>
                  <a:ext uri="{FF2B5EF4-FFF2-40B4-BE49-F238E27FC236}">
                    <a16:creationId xmlns:a16="http://schemas.microsoft.com/office/drawing/2014/main" id="{73EE44B5-6BC4-4249-A284-FE60CC89D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3241675"/>
                <a:ext cx="604838" cy="798513"/>
              </a:xfrm>
              <a:custGeom>
                <a:avLst/>
                <a:gdLst>
                  <a:gd name="T0" fmla="*/ 417 w 1521"/>
                  <a:gd name="T1" fmla="*/ 1025 h 2010"/>
                  <a:gd name="T2" fmla="*/ 372 w 1521"/>
                  <a:gd name="T3" fmla="*/ 1080 h 2010"/>
                  <a:gd name="T4" fmla="*/ 194 w 1521"/>
                  <a:gd name="T5" fmla="*/ 836 h 2010"/>
                  <a:gd name="T6" fmla="*/ 137 w 1521"/>
                  <a:gd name="T7" fmla="*/ 1140 h 2010"/>
                  <a:gd name="T8" fmla="*/ 137 w 1521"/>
                  <a:gd name="T9" fmla="*/ 1140 h 2010"/>
                  <a:gd name="T10" fmla="*/ 0 w 1521"/>
                  <a:gd name="T11" fmla="*/ 1874 h 2010"/>
                  <a:gd name="T12" fmla="*/ 1047 w 1521"/>
                  <a:gd name="T13" fmla="*/ 2010 h 2010"/>
                  <a:gd name="T14" fmla="*/ 874 w 1521"/>
                  <a:gd name="T15" fmla="*/ 1773 h 2010"/>
                  <a:gd name="T16" fmla="*/ 911 w 1521"/>
                  <a:gd name="T17" fmla="*/ 1739 h 2010"/>
                  <a:gd name="T18" fmla="*/ 983 w 1521"/>
                  <a:gd name="T19" fmla="*/ 1669 h 2010"/>
                  <a:gd name="T20" fmla="*/ 1114 w 1521"/>
                  <a:gd name="T21" fmla="*/ 1517 h 2010"/>
                  <a:gd name="T22" fmla="*/ 1227 w 1521"/>
                  <a:gd name="T23" fmla="*/ 1357 h 2010"/>
                  <a:gd name="T24" fmla="*/ 1323 w 1521"/>
                  <a:gd name="T25" fmla="*/ 1185 h 2010"/>
                  <a:gd name="T26" fmla="*/ 1401 w 1521"/>
                  <a:gd name="T27" fmla="*/ 1005 h 2010"/>
                  <a:gd name="T28" fmla="*/ 1460 w 1521"/>
                  <a:gd name="T29" fmla="*/ 819 h 2010"/>
                  <a:gd name="T30" fmla="*/ 1499 w 1521"/>
                  <a:gd name="T31" fmla="*/ 626 h 2010"/>
                  <a:gd name="T32" fmla="*/ 1520 w 1521"/>
                  <a:gd name="T33" fmla="*/ 426 h 2010"/>
                  <a:gd name="T34" fmla="*/ 1521 w 1521"/>
                  <a:gd name="T35" fmla="*/ 326 h 2010"/>
                  <a:gd name="T36" fmla="*/ 1520 w 1521"/>
                  <a:gd name="T37" fmla="*/ 243 h 2010"/>
                  <a:gd name="T38" fmla="*/ 1507 w 1521"/>
                  <a:gd name="T39" fmla="*/ 81 h 2010"/>
                  <a:gd name="T40" fmla="*/ 1494 w 1521"/>
                  <a:gd name="T41" fmla="*/ 0 h 2010"/>
                  <a:gd name="T42" fmla="*/ 1344 w 1521"/>
                  <a:gd name="T43" fmla="*/ 316 h 2010"/>
                  <a:gd name="T44" fmla="*/ 1234 w 1521"/>
                  <a:gd name="T45" fmla="*/ 549 h 2010"/>
                  <a:gd name="T46" fmla="*/ 667 w 1521"/>
                  <a:gd name="T47" fmla="*/ 241 h 2010"/>
                  <a:gd name="T48" fmla="*/ 670 w 1521"/>
                  <a:gd name="T49" fmla="*/ 283 h 2010"/>
                  <a:gd name="T50" fmla="*/ 671 w 1521"/>
                  <a:gd name="T51" fmla="*/ 326 h 2010"/>
                  <a:gd name="T52" fmla="*/ 670 w 1521"/>
                  <a:gd name="T53" fmla="*/ 373 h 2010"/>
                  <a:gd name="T54" fmla="*/ 662 w 1521"/>
                  <a:gd name="T55" fmla="*/ 469 h 2010"/>
                  <a:gd name="T56" fmla="*/ 645 w 1521"/>
                  <a:gd name="T57" fmla="*/ 562 h 2010"/>
                  <a:gd name="T58" fmla="*/ 620 w 1521"/>
                  <a:gd name="T59" fmla="*/ 653 h 2010"/>
                  <a:gd name="T60" fmla="*/ 588 w 1521"/>
                  <a:gd name="T61" fmla="*/ 742 h 2010"/>
                  <a:gd name="T62" fmla="*/ 549 w 1521"/>
                  <a:gd name="T63" fmla="*/ 828 h 2010"/>
                  <a:gd name="T64" fmla="*/ 501 w 1521"/>
                  <a:gd name="T65" fmla="*/ 909 h 2010"/>
                  <a:gd name="T66" fmla="*/ 448 w 1521"/>
                  <a:gd name="T67" fmla="*/ 987 h 2010"/>
                  <a:gd name="T68" fmla="*/ 417 w 1521"/>
                  <a:gd name="T69" fmla="*/ 1025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1" h="2010">
                    <a:moveTo>
                      <a:pt x="417" y="1025"/>
                    </a:moveTo>
                    <a:lnTo>
                      <a:pt x="372" y="1080"/>
                    </a:lnTo>
                    <a:lnTo>
                      <a:pt x="194" y="836"/>
                    </a:lnTo>
                    <a:lnTo>
                      <a:pt x="137" y="1140"/>
                    </a:lnTo>
                    <a:lnTo>
                      <a:pt x="137" y="1140"/>
                    </a:lnTo>
                    <a:lnTo>
                      <a:pt x="0" y="1874"/>
                    </a:lnTo>
                    <a:lnTo>
                      <a:pt x="1047" y="2010"/>
                    </a:lnTo>
                    <a:lnTo>
                      <a:pt x="874" y="1773"/>
                    </a:lnTo>
                    <a:lnTo>
                      <a:pt x="911" y="1739"/>
                    </a:lnTo>
                    <a:lnTo>
                      <a:pt x="983" y="1669"/>
                    </a:lnTo>
                    <a:lnTo>
                      <a:pt x="1114" y="1517"/>
                    </a:lnTo>
                    <a:lnTo>
                      <a:pt x="1227" y="1357"/>
                    </a:lnTo>
                    <a:lnTo>
                      <a:pt x="1323" y="1185"/>
                    </a:lnTo>
                    <a:lnTo>
                      <a:pt x="1401" y="1005"/>
                    </a:lnTo>
                    <a:lnTo>
                      <a:pt x="1460" y="819"/>
                    </a:lnTo>
                    <a:lnTo>
                      <a:pt x="1499" y="626"/>
                    </a:lnTo>
                    <a:lnTo>
                      <a:pt x="1520" y="426"/>
                    </a:lnTo>
                    <a:lnTo>
                      <a:pt x="1521" y="326"/>
                    </a:lnTo>
                    <a:lnTo>
                      <a:pt x="1520" y="243"/>
                    </a:lnTo>
                    <a:lnTo>
                      <a:pt x="1507" y="81"/>
                    </a:lnTo>
                    <a:lnTo>
                      <a:pt x="1494" y="0"/>
                    </a:lnTo>
                    <a:lnTo>
                      <a:pt x="1344" y="316"/>
                    </a:lnTo>
                    <a:lnTo>
                      <a:pt x="1234" y="549"/>
                    </a:lnTo>
                    <a:lnTo>
                      <a:pt x="667" y="241"/>
                    </a:lnTo>
                    <a:lnTo>
                      <a:pt x="670" y="283"/>
                    </a:lnTo>
                    <a:lnTo>
                      <a:pt x="671" y="326"/>
                    </a:lnTo>
                    <a:lnTo>
                      <a:pt x="670" y="373"/>
                    </a:lnTo>
                    <a:lnTo>
                      <a:pt x="662" y="469"/>
                    </a:lnTo>
                    <a:lnTo>
                      <a:pt x="645" y="562"/>
                    </a:lnTo>
                    <a:lnTo>
                      <a:pt x="620" y="653"/>
                    </a:lnTo>
                    <a:lnTo>
                      <a:pt x="588" y="742"/>
                    </a:lnTo>
                    <a:lnTo>
                      <a:pt x="549" y="828"/>
                    </a:lnTo>
                    <a:lnTo>
                      <a:pt x="501" y="909"/>
                    </a:lnTo>
                    <a:lnTo>
                      <a:pt x="448" y="987"/>
                    </a:lnTo>
                    <a:lnTo>
                      <a:pt x="417" y="10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6"/>
              </a:p>
            </p:txBody>
          </p:sp>
          <p:sp>
            <p:nvSpPr>
              <p:cNvPr id="39" name="Freeform 2440">
                <a:extLst>
                  <a:ext uri="{FF2B5EF4-FFF2-40B4-BE49-F238E27FC236}">
                    <a16:creationId xmlns:a16="http://schemas.microsoft.com/office/drawing/2014/main" id="{C26B3D91-EBE1-477F-9F19-137A5A6DB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175" y="3667125"/>
                <a:ext cx="893763" cy="476250"/>
              </a:xfrm>
              <a:custGeom>
                <a:avLst/>
                <a:gdLst>
                  <a:gd name="T0" fmla="*/ 940 w 2251"/>
                  <a:gd name="T1" fmla="*/ 267 h 1199"/>
                  <a:gd name="T2" fmla="*/ 874 w 2251"/>
                  <a:gd name="T3" fmla="*/ 240 h 1199"/>
                  <a:gd name="T4" fmla="*/ 1049 w 2251"/>
                  <a:gd name="T5" fmla="*/ 0 h 1199"/>
                  <a:gd name="T6" fmla="*/ 751 w 2251"/>
                  <a:gd name="T7" fmla="*/ 38 h 1199"/>
                  <a:gd name="T8" fmla="*/ 751 w 2251"/>
                  <a:gd name="T9" fmla="*/ 38 h 1199"/>
                  <a:gd name="T10" fmla="*/ 0 w 2251"/>
                  <a:gd name="T11" fmla="*/ 136 h 1199"/>
                  <a:gd name="T12" fmla="*/ 150 w 2251"/>
                  <a:gd name="T13" fmla="*/ 928 h 1199"/>
                  <a:gd name="T14" fmla="*/ 150 w 2251"/>
                  <a:gd name="T15" fmla="*/ 928 h 1199"/>
                  <a:gd name="T16" fmla="*/ 195 w 2251"/>
                  <a:gd name="T17" fmla="*/ 1174 h 1199"/>
                  <a:gd name="T18" fmla="*/ 370 w 2251"/>
                  <a:gd name="T19" fmla="*/ 933 h 1199"/>
                  <a:gd name="T20" fmla="*/ 414 w 2251"/>
                  <a:gd name="T21" fmla="*/ 957 h 1199"/>
                  <a:gd name="T22" fmla="*/ 467 w 2251"/>
                  <a:gd name="T23" fmla="*/ 986 h 1199"/>
                  <a:gd name="T24" fmla="*/ 579 w 2251"/>
                  <a:gd name="T25" fmla="*/ 1038 h 1199"/>
                  <a:gd name="T26" fmla="*/ 691 w 2251"/>
                  <a:gd name="T27" fmla="*/ 1084 h 1199"/>
                  <a:gd name="T28" fmla="*/ 808 w 2251"/>
                  <a:gd name="T29" fmla="*/ 1121 h 1199"/>
                  <a:gd name="T30" fmla="*/ 926 w 2251"/>
                  <a:gd name="T31" fmla="*/ 1151 h 1199"/>
                  <a:gd name="T32" fmla="*/ 1046 w 2251"/>
                  <a:gd name="T33" fmla="*/ 1174 h 1199"/>
                  <a:gd name="T34" fmla="*/ 1168 w 2251"/>
                  <a:gd name="T35" fmla="*/ 1190 h 1199"/>
                  <a:gd name="T36" fmla="*/ 1291 w 2251"/>
                  <a:gd name="T37" fmla="*/ 1198 h 1199"/>
                  <a:gd name="T38" fmla="*/ 1352 w 2251"/>
                  <a:gd name="T39" fmla="*/ 1199 h 1199"/>
                  <a:gd name="T40" fmla="*/ 1411 w 2251"/>
                  <a:gd name="T41" fmla="*/ 1198 h 1199"/>
                  <a:gd name="T42" fmla="*/ 1529 w 2251"/>
                  <a:gd name="T43" fmla="*/ 1191 h 1199"/>
                  <a:gd name="T44" fmla="*/ 1644 w 2251"/>
                  <a:gd name="T45" fmla="*/ 1177 h 1199"/>
                  <a:gd name="T46" fmla="*/ 1759 w 2251"/>
                  <a:gd name="T47" fmla="*/ 1156 h 1199"/>
                  <a:gd name="T48" fmla="*/ 1872 w 2251"/>
                  <a:gd name="T49" fmla="*/ 1128 h 1199"/>
                  <a:gd name="T50" fmla="*/ 1984 w 2251"/>
                  <a:gd name="T51" fmla="*/ 1094 h 1199"/>
                  <a:gd name="T52" fmla="*/ 2092 w 2251"/>
                  <a:gd name="T53" fmla="*/ 1053 h 1199"/>
                  <a:gd name="T54" fmla="*/ 2199 w 2251"/>
                  <a:gd name="T55" fmla="*/ 1005 h 1199"/>
                  <a:gd name="T56" fmla="*/ 2251 w 2251"/>
                  <a:gd name="T57" fmla="*/ 979 h 1199"/>
                  <a:gd name="T58" fmla="*/ 1641 w 2251"/>
                  <a:gd name="T59" fmla="*/ 900 h 1199"/>
                  <a:gd name="T60" fmla="*/ 1759 w 2251"/>
                  <a:gd name="T61" fmla="*/ 270 h 1199"/>
                  <a:gd name="T62" fmla="*/ 1711 w 2251"/>
                  <a:gd name="T63" fmla="*/ 288 h 1199"/>
                  <a:gd name="T64" fmla="*/ 1612 w 2251"/>
                  <a:gd name="T65" fmla="*/ 318 h 1199"/>
                  <a:gd name="T66" fmla="*/ 1509 w 2251"/>
                  <a:gd name="T67" fmla="*/ 337 h 1199"/>
                  <a:gd name="T68" fmla="*/ 1404 w 2251"/>
                  <a:gd name="T69" fmla="*/ 347 h 1199"/>
                  <a:gd name="T70" fmla="*/ 1352 w 2251"/>
                  <a:gd name="T71" fmla="*/ 347 h 1199"/>
                  <a:gd name="T72" fmla="*/ 1299 w 2251"/>
                  <a:gd name="T73" fmla="*/ 347 h 1199"/>
                  <a:gd name="T74" fmla="*/ 1194 w 2251"/>
                  <a:gd name="T75" fmla="*/ 337 h 1199"/>
                  <a:gd name="T76" fmla="*/ 1091 w 2251"/>
                  <a:gd name="T77" fmla="*/ 316 h 1199"/>
                  <a:gd name="T78" fmla="*/ 989 w 2251"/>
                  <a:gd name="T79" fmla="*/ 287 h 1199"/>
                  <a:gd name="T80" fmla="*/ 940 w 2251"/>
                  <a:gd name="T81" fmla="*/ 267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51" h="1199">
                    <a:moveTo>
                      <a:pt x="940" y="267"/>
                    </a:moveTo>
                    <a:lnTo>
                      <a:pt x="874" y="240"/>
                    </a:lnTo>
                    <a:lnTo>
                      <a:pt x="1049" y="0"/>
                    </a:lnTo>
                    <a:lnTo>
                      <a:pt x="751" y="38"/>
                    </a:lnTo>
                    <a:lnTo>
                      <a:pt x="751" y="38"/>
                    </a:lnTo>
                    <a:lnTo>
                      <a:pt x="0" y="136"/>
                    </a:lnTo>
                    <a:lnTo>
                      <a:pt x="150" y="928"/>
                    </a:lnTo>
                    <a:lnTo>
                      <a:pt x="150" y="928"/>
                    </a:lnTo>
                    <a:lnTo>
                      <a:pt x="195" y="1174"/>
                    </a:lnTo>
                    <a:lnTo>
                      <a:pt x="370" y="933"/>
                    </a:lnTo>
                    <a:lnTo>
                      <a:pt x="414" y="957"/>
                    </a:lnTo>
                    <a:lnTo>
                      <a:pt x="467" y="986"/>
                    </a:lnTo>
                    <a:lnTo>
                      <a:pt x="579" y="1038"/>
                    </a:lnTo>
                    <a:lnTo>
                      <a:pt x="691" y="1084"/>
                    </a:lnTo>
                    <a:lnTo>
                      <a:pt x="808" y="1121"/>
                    </a:lnTo>
                    <a:lnTo>
                      <a:pt x="926" y="1151"/>
                    </a:lnTo>
                    <a:lnTo>
                      <a:pt x="1046" y="1174"/>
                    </a:lnTo>
                    <a:lnTo>
                      <a:pt x="1168" y="1190"/>
                    </a:lnTo>
                    <a:lnTo>
                      <a:pt x="1291" y="1198"/>
                    </a:lnTo>
                    <a:lnTo>
                      <a:pt x="1352" y="1199"/>
                    </a:lnTo>
                    <a:lnTo>
                      <a:pt x="1411" y="1198"/>
                    </a:lnTo>
                    <a:lnTo>
                      <a:pt x="1529" y="1191"/>
                    </a:lnTo>
                    <a:lnTo>
                      <a:pt x="1644" y="1177"/>
                    </a:lnTo>
                    <a:lnTo>
                      <a:pt x="1759" y="1156"/>
                    </a:lnTo>
                    <a:lnTo>
                      <a:pt x="1872" y="1128"/>
                    </a:lnTo>
                    <a:lnTo>
                      <a:pt x="1984" y="1094"/>
                    </a:lnTo>
                    <a:lnTo>
                      <a:pt x="2092" y="1053"/>
                    </a:lnTo>
                    <a:lnTo>
                      <a:pt x="2199" y="1005"/>
                    </a:lnTo>
                    <a:lnTo>
                      <a:pt x="2251" y="979"/>
                    </a:lnTo>
                    <a:lnTo>
                      <a:pt x="1641" y="900"/>
                    </a:lnTo>
                    <a:lnTo>
                      <a:pt x="1759" y="270"/>
                    </a:lnTo>
                    <a:lnTo>
                      <a:pt x="1711" y="288"/>
                    </a:lnTo>
                    <a:lnTo>
                      <a:pt x="1612" y="318"/>
                    </a:lnTo>
                    <a:lnTo>
                      <a:pt x="1509" y="337"/>
                    </a:lnTo>
                    <a:lnTo>
                      <a:pt x="1404" y="347"/>
                    </a:lnTo>
                    <a:lnTo>
                      <a:pt x="1352" y="347"/>
                    </a:lnTo>
                    <a:lnTo>
                      <a:pt x="1299" y="347"/>
                    </a:lnTo>
                    <a:lnTo>
                      <a:pt x="1194" y="337"/>
                    </a:lnTo>
                    <a:lnTo>
                      <a:pt x="1091" y="316"/>
                    </a:lnTo>
                    <a:lnTo>
                      <a:pt x="989" y="287"/>
                    </a:lnTo>
                    <a:lnTo>
                      <a:pt x="940" y="26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6"/>
              </a:p>
            </p:txBody>
          </p:sp>
          <p:sp>
            <p:nvSpPr>
              <p:cNvPr id="40" name="Freeform 2441">
                <a:extLst>
                  <a:ext uri="{FF2B5EF4-FFF2-40B4-BE49-F238E27FC236}">
                    <a16:creationId xmlns:a16="http://schemas.microsoft.com/office/drawing/2014/main" id="{84E1DDD5-41DF-40CD-9459-99D7172A5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800" y="2970213"/>
                <a:ext cx="549275" cy="947738"/>
              </a:xfrm>
              <a:custGeom>
                <a:avLst/>
                <a:gdLst>
                  <a:gd name="T0" fmla="*/ 1100 w 1380"/>
                  <a:gd name="T1" fmla="*/ 936 h 2386"/>
                  <a:gd name="T2" fmla="*/ 1105 w 1380"/>
                  <a:gd name="T3" fmla="*/ 864 h 2386"/>
                  <a:gd name="T4" fmla="*/ 1380 w 1380"/>
                  <a:gd name="T5" fmla="*/ 954 h 2386"/>
                  <a:gd name="T6" fmla="*/ 1256 w 1380"/>
                  <a:gd name="T7" fmla="*/ 692 h 2386"/>
                  <a:gd name="T8" fmla="*/ 1256 w 1380"/>
                  <a:gd name="T9" fmla="*/ 692 h 2386"/>
                  <a:gd name="T10" fmla="*/ 927 w 1380"/>
                  <a:gd name="T11" fmla="*/ 0 h 2386"/>
                  <a:gd name="T12" fmla="*/ 228 w 1380"/>
                  <a:gd name="T13" fmla="*/ 381 h 2386"/>
                  <a:gd name="T14" fmla="*/ 228 w 1380"/>
                  <a:gd name="T15" fmla="*/ 381 h 2386"/>
                  <a:gd name="T16" fmla="*/ 0 w 1380"/>
                  <a:gd name="T17" fmla="*/ 505 h 2386"/>
                  <a:gd name="T18" fmla="*/ 290 w 1380"/>
                  <a:gd name="T19" fmla="*/ 600 h 2386"/>
                  <a:gd name="T20" fmla="*/ 281 w 1380"/>
                  <a:gd name="T21" fmla="*/ 648 h 2386"/>
                  <a:gd name="T22" fmla="*/ 266 w 1380"/>
                  <a:gd name="T23" fmla="*/ 737 h 2386"/>
                  <a:gd name="T24" fmla="*/ 249 w 1380"/>
                  <a:gd name="T25" fmla="*/ 920 h 2386"/>
                  <a:gd name="T26" fmla="*/ 247 w 1380"/>
                  <a:gd name="T27" fmla="*/ 1012 h 2386"/>
                  <a:gd name="T28" fmla="*/ 249 w 1380"/>
                  <a:gd name="T29" fmla="*/ 1108 h 2386"/>
                  <a:gd name="T30" fmla="*/ 268 w 1380"/>
                  <a:gd name="T31" fmla="*/ 1300 h 2386"/>
                  <a:gd name="T32" fmla="*/ 306 w 1380"/>
                  <a:gd name="T33" fmla="*/ 1488 h 2386"/>
                  <a:gd name="T34" fmla="*/ 362 w 1380"/>
                  <a:gd name="T35" fmla="*/ 1669 h 2386"/>
                  <a:gd name="T36" fmla="*/ 434 w 1380"/>
                  <a:gd name="T37" fmla="*/ 1844 h 2386"/>
                  <a:gd name="T38" fmla="*/ 524 w 1380"/>
                  <a:gd name="T39" fmla="*/ 2011 h 2386"/>
                  <a:gd name="T40" fmla="*/ 630 w 1380"/>
                  <a:gd name="T41" fmla="*/ 2170 h 2386"/>
                  <a:gd name="T42" fmla="*/ 750 w 1380"/>
                  <a:gd name="T43" fmla="*/ 2317 h 2386"/>
                  <a:gd name="T44" fmla="*/ 818 w 1380"/>
                  <a:gd name="T45" fmla="*/ 2386 h 2386"/>
                  <a:gd name="T46" fmla="*/ 708 w 1380"/>
                  <a:gd name="T47" fmla="*/ 1796 h 2386"/>
                  <a:gd name="T48" fmla="*/ 1352 w 1380"/>
                  <a:gd name="T49" fmla="*/ 1712 h 2386"/>
                  <a:gd name="T50" fmla="*/ 1322 w 1380"/>
                  <a:gd name="T51" fmla="*/ 1674 h 2386"/>
                  <a:gd name="T52" fmla="*/ 1268 w 1380"/>
                  <a:gd name="T53" fmla="*/ 1597 h 2386"/>
                  <a:gd name="T54" fmla="*/ 1220 w 1380"/>
                  <a:gd name="T55" fmla="*/ 1515 h 2386"/>
                  <a:gd name="T56" fmla="*/ 1179 w 1380"/>
                  <a:gd name="T57" fmla="*/ 1429 h 2386"/>
                  <a:gd name="T58" fmla="*/ 1148 w 1380"/>
                  <a:gd name="T59" fmla="*/ 1341 h 2386"/>
                  <a:gd name="T60" fmla="*/ 1124 w 1380"/>
                  <a:gd name="T61" fmla="*/ 1249 h 2386"/>
                  <a:gd name="T62" fmla="*/ 1107 w 1380"/>
                  <a:gd name="T63" fmla="*/ 1156 h 2386"/>
                  <a:gd name="T64" fmla="*/ 1099 w 1380"/>
                  <a:gd name="T65" fmla="*/ 1060 h 2386"/>
                  <a:gd name="T66" fmla="*/ 1098 w 1380"/>
                  <a:gd name="T67" fmla="*/ 1012 h 2386"/>
                  <a:gd name="T68" fmla="*/ 1098 w 1380"/>
                  <a:gd name="T69" fmla="*/ 976 h 2386"/>
                  <a:gd name="T70" fmla="*/ 1100 w 1380"/>
                  <a:gd name="T71" fmla="*/ 936 h 2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80" h="2386">
                    <a:moveTo>
                      <a:pt x="1100" y="936"/>
                    </a:moveTo>
                    <a:lnTo>
                      <a:pt x="1105" y="864"/>
                    </a:lnTo>
                    <a:lnTo>
                      <a:pt x="1380" y="954"/>
                    </a:lnTo>
                    <a:lnTo>
                      <a:pt x="1256" y="692"/>
                    </a:lnTo>
                    <a:lnTo>
                      <a:pt x="1256" y="692"/>
                    </a:lnTo>
                    <a:lnTo>
                      <a:pt x="927" y="0"/>
                    </a:lnTo>
                    <a:lnTo>
                      <a:pt x="228" y="381"/>
                    </a:lnTo>
                    <a:lnTo>
                      <a:pt x="228" y="381"/>
                    </a:lnTo>
                    <a:lnTo>
                      <a:pt x="0" y="505"/>
                    </a:lnTo>
                    <a:lnTo>
                      <a:pt x="290" y="600"/>
                    </a:lnTo>
                    <a:lnTo>
                      <a:pt x="281" y="648"/>
                    </a:lnTo>
                    <a:lnTo>
                      <a:pt x="266" y="737"/>
                    </a:lnTo>
                    <a:lnTo>
                      <a:pt x="249" y="920"/>
                    </a:lnTo>
                    <a:lnTo>
                      <a:pt x="247" y="1012"/>
                    </a:lnTo>
                    <a:lnTo>
                      <a:pt x="249" y="1108"/>
                    </a:lnTo>
                    <a:lnTo>
                      <a:pt x="268" y="1300"/>
                    </a:lnTo>
                    <a:lnTo>
                      <a:pt x="306" y="1488"/>
                    </a:lnTo>
                    <a:lnTo>
                      <a:pt x="362" y="1669"/>
                    </a:lnTo>
                    <a:lnTo>
                      <a:pt x="434" y="1844"/>
                    </a:lnTo>
                    <a:lnTo>
                      <a:pt x="524" y="2011"/>
                    </a:lnTo>
                    <a:lnTo>
                      <a:pt x="630" y="2170"/>
                    </a:lnTo>
                    <a:lnTo>
                      <a:pt x="750" y="2317"/>
                    </a:lnTo>
                    <a:lnTo>
                      <a:pt x="818" y="2386"/>
                    </a:lnTo>
                    <a:lnTo>
                      <a:pt x="708" y="1796"/>
                    </a:lnTo>
                    <a:lnTo>
                      <a:pt x="1352" y="1712"/>
                    </a:lnTo>
                    <a:lnTo>
                      <a:pt x="1322" y="1674"/>
                    </a:lnTo>
                    <a:lnTo>
                      <a:pt x="1268" y="1597"/>
                    </a:lnTo>
                    <a:lnTo>
                      <a:pt x="1220" y="1515"/>
                    </a:lnTo>
                    <a:lnTo>
                      <a:pt x="1179" y="1429"/>
                    </a:lnTo>
                    <a:lnTo>
                      <a:pt x="1148" y="1341"/>
                    </a:lnTo>
                    <a:lnTo>
                      <a:pt x="1124" y="1249"/>
                    </a:lnTo>
                    <a:lnTo>
                      <a:pt x="1107" y="1156"/>
                    </a:lnTo>
                    <a:lnTo>
                      <a:pt x="1099" y="1060"/>
                    </a:lnTo>
                    <a:lnTo>
                      <a:pt x="1098" y="1012"/>
                    </a:lnTo>
                    <a:lnTo>
                      <a:pt x="1098" y="976"/>
                    </a:lnTo>
                    <a:lnTo>
                      <a:pt x="1100" y="936"/>
                    </a:lnTo>
                    <a:close/>
                  </a:path>
                </a:pathLst>
              </a:custGeom>
              <a:solidFill>
                <a:srgbClr val="646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6"/>
              </a:p>
            </p:txBody>
          </p:sp>
          <p:sp>
            <p:nvSpPr>
              <p:cNvPr id="41" name="Freeform 2442">
                <a:extLst>
                  <a:ext uri="{FF2B5EF4-FFF2-40B4-BE49-F238E27FC236}">
                    <a16:creationId xmlns:a16="http://schemas.microsoft.com/office/drawing/2014/main" id="{2873DEF6-DF8A-4EEA-B8E7-16FE943FA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0" y="2482850"/>
                <a:ext cx="909638" cy="661988"/>
              </a:xfrm>
              <a:custGeom>
                <a:avLst/>
                <a:gdLst>
                  <a:gd name="T0" fmla="*/ 1457 w 2294"/>
                  <a:gd name="T1" fmla="*/ 1181 h 1667"/>
                  <a:gd name="T2" fmla="*/ 1526 w 2294"/>
                  <a:gd name="T3" fmla="*/ 1164 h 1667"/>
                  <a:gd name="T4" fmla="*/ 1526 w 2294"/>
                  <a:gd name="T5" fmla="*/ 1452 h 1667"/>
                  <a:gd name="T6" fmla="*/ 1738 w 2294"/>
                  <a:gd name="T7" fmla="*/ 1252 h 1667"/>
                  <a:gd name="T8" fmla="*/ 1738 w 2294"/>
                  <a:gd name="T9" fmla="*/ 1252 h 1667"/>
                  <a:gd name="T10" fmla="*/ 2294 w 2294"/>
                  <a:gd name="T11" fmla="*/ 726 h 1667"/>
                  <a:gd name="T12" fmla="*/ 1715 w 2294"/>
                  <a:gd name="T13" fmla="*/ 179 h 1667"/>
                  <a:gd name="T14" fmla="*/ 1715 w 2294"/>
                  <a:gd name="T15" fmla="*/ 179 h 1667"/>
                  <a:gd name="T16" fmla="*/ 1526 w 2294"/>
                  <a:gd name="T17" fmla="*/ 0 h 1667"/>
                  <a:gd name="T18" fmla="*/ 1526 w 2294"/>
                  <a:gd name="T19" fmla="*/ 306 h 1667"/>
                  <a:gd name="T20" fmla="*/ 1478 w 2294"/>
                  <a:gd name="T21" fmla="*/ 313 h 1667"/>
                  <a:gd name="T22" fmla="*/ 1418 w 2294"/>
                  <a:gd name="T23" fmla="*/ 322 h 1667"/>
                  <a:gd name="T24" fmla="*/ 1301 w 2294"/>
                  <a:gd name="T25" fmla="*/ 344 h 1667"/>
                  <a:gd name="T26" fmla="*/ 1186 w 2294"/>
                  <a:gd name="T27" fmla="*/ 374 h 1667"/>
                  <a:gd name="T28" fmla="*/ 1075 w 2294"/>
                  <a:gd name="T29" fmla="*/ 410 h 1667"/>
                  <a:gd name="T30" fmla="*/ 966 w 2294"/>
                  <a:gd name="T31" fmla="*/ 453 h 1667"/>
                  <a:gd name="T32" fmla="*/ 859 w 2294"/>
                  <a:gd name="T33" fmla="*/ 502 h 1667"/>
                  <a:gd name="T34" fmla="*/ 757 w 2294"/>
                  <a:gd name="T35" fmla="*/ 558 h 1667"/>
                  <a:gd name="T36" fmla="*/ 657 w 2294"/>
                  <a:gd name="T37" fmla="*/ 620 h 1667"/>
                  <a:gd name="T38" fmla="*/ 563 w 2294"/>
                  <a:gd name="T39" fmla="*/ 686 h 1667"/>
                  <a:gd name="T40" fmla="*/ 472 w 2294"/>
                  <a:gd name="T41" fmla="*/ 760 h 1667"/>
                  <a:gd name="T42" fmla="*/ 385 w 2294"/>
                  <a:gd name="T43" fmla="*/ 838 h 1667"/>
                  <a:gd name="T44" fmla="*/ 303 w 2294"/>
                  <a:gd name="T45" fmla="*/ 921 h 1667"/>
                  <a:gd name="T46" fmla="*/ 226 w 2294"/>
                  <a:gd name="T47" fmla="*/ 1009 h 1667"/>
                  <a:gd name="T48" fmla="*/ 154 w 2294"/>
                  <a:gd name="T49" fmla="*/ 1102 h 1667"/>
                  <a:gd name="T50" fmla="*/ 88 w 2294"/>
                  <a:gd name="T51" fmla="*/ 1199 h 1667"/>
                  <a:gd name="T52" fmla="*/ 29 w 2294"/>
                  <a:gd name="T53" fmla="*/ 1302 h 1667"/>
                  <a:gd name="T54" fmla="*/ 0 w 2294"/>
                  <a:gd name="T55" fmla="*/ 1355 h 1667"/>
                  <a:gd name="T56" fmla="*/ 517 w 2294"/>
                  <a:gd name="T57" fmla="*/ 1072 h 1667"/>
                  <a:gd name="T58" fmla="*/ 800 w 2294"/>
                  <a:gd name="T59" fmla="*/ 1667 h 1667"/>
                  <a:gd name="T60" fmla="*/ 828 w 2294"/>
                  <a:gd name="T61" fmla="*/ 1623 h 1667"/>
                  <a:gd name="T62" fmla="*/ 890 w 2294"/>
                  <a:gd name="T63" fmla="*/ 1539 h 1667"/>
                  <a:gd name="T64" fmla="*/ 962 w 2294"/>
                  <a:gd name="T65" fmla="*/ 1462 h 1667"/>
                  <a:gd name="T66" fmla="*/ 1038 w 2294"/>
                  <a:gd name="T67" fmla="*/ 1392 h 1667"/>
                  <a:gd name="T68" fmla="*/ 1122 w 2294"/>
                  <a:gd name="T69" fmla="*/ 1332 h 1667"/>
                  <a:gd name="T70" fmla="*/ 1212 w 2294"/>
                  <a:gd name="T71" fmla="*/ 1277 h 1667"/>
                  <a:gd name="T72" fmla="*/ 1307 w 2294"/>
                  <a:gd name="T73" fmla="*/ 1232 h 1667"/>
                  <a:gd name="T74" fmla="*/ 1405 w 2294"/>
                  <a:gd name="T75" fmla="*/ 1195 h 1667"/>
                  <a:gd name="T76" fmla="*/ 1457 w 2294"/>
                  <a:gd name="T77" fmla="*/ 1181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94" h="1667">
                    <a:moveTo>
                      <a:pt x="1457" y="1181"/>
                    </a:moveTo>
                    <a:lnTo>
                      <a:pt x="1526" y="1164"/>
                    </a:lnTo>
                    <a:lnTo>
                      <a:pt x="1526" y="1452"/>
                    </a:lnTo>
                    <a:lnTo>
                      <a:pt x="1738" y="1252"/>
                    </a:lnTo>
                    <a:lnTo>
                      <a:pt x="1738" y="1252"/>
                    </a:lnTo>
                    <a:lnTo>
                      <a:pt x="2294" y="726"/>
                    </a:lnTo>
                    <a:lnTo>
                      <a:pt x="1715" y="179"/>
                    </a:lnTo>
                    <a:lnTo>
                      <a:pt x="1715" y="179"/>
                    </a:lnTo>
                    <a:lnTo>
                      <a:pt x="1526" y="0"/>
                    </a:lnTo>
                    <a:lnTo>
                      <a:pt x="1526" y="306"/>
                    </a:lnTo>
                    <a:lnTo>
                      <a:pt x="1478" y="313"/>
                    </a:lnTo>
                    <a:lnTo>
                      <a:pt x="1418" y="322"/>
                    </a:lnTo>
                    <a:lnTo>
                      <a:pt x="1301" y="344"/>
                    </a:lnTo>
                    <a:lnTo>
                      <a:pt x="1186" y="374"/>
                    </a:lnTo>
                    <a:lnTo>
                      <a:pt x="1075" y="410"/>
                    </a:lnTo>
                    <a:lnTo>
                      <a:pt x="966" y="453"/>
                    </a:lnTo>
                    <a:lnTo>
                      <a:pt x="859" y="502"/>
                    </a:lnTo>
                    <a:lnTo>
                      <a:pt x="757" y="558"/>
                    </a:lnTo>
                    <a:lnTo>
                      <a:pt x="657" y="620"/>
                    </a:lnTo>
                    <a:lnTo>
                      <a:pt x="563" y="686"/>
                    </a:lnTo>
                    <a:lnTo>
                      <a:pt x="472" y="760"/>
                    </a:lnTo>
                    <a:lnTo>
                      <a:pt x="385" y="838"/>
                    </a:lnTo>
                    <a:lnTo>
                      <a:pt x="303" y="921"/>
                    </a:lnTo>
                    <a:lnTo>
                      <a:pt x="226" y="1009"/>
                    </a:lnTo>
                    <a:lnTo>
                      <a:pt x="154" y="1102"/>
                    </a:lnTo>
                    <a:lnTo>
                      <a:pt x="88" y="1199"/>
                    </a:lnTo>
                    <a:lnTo>
                      <a:pt x="29" y="1302"/>
                    </a:lnTo>
                    <a:lnTo>
                      <a:pt x="0" y="1355"/>
                    </a:lnTo>
                    <a:lnTo>
                      <a:pt x="517" y="1072"/>
                    </a:lnTo>
                    <a:lnTo>
                      <a:pt x="800" y="1667"/>
                    </a:lnTo>
                    <a:lnTo>
                      <a:pt x="828" y="1623"/>
                    </a:lnTo>
                    <a:lnTo>
                      <a:pt x="890" y="1539"/>
                    </a:lnTo>
                    <a:lnTo>
                      <a:pt x="962" y="1462"/>
                    </a:lnTo>
                    <a:lnTo>
                      <a:pt x="1038" y="1392"/>
                    </a:lnTo>
                    <a:lnTo>
                      <a:pt x="1122" y="1332"/>
                    </a:lnTo>
                    <a:lnTo>
                      <a:pt x="1212" y="1277"/>
                    </a:lnTo>
                    <a:lnTo>
                      <a:pt x="1307" y="1232"/>
                    </a:lnTo>
                    <a:lnTo>
                      <a:pt x="1405" y="1195"/>
                    </a:lnTo>
                    <a:lnTo>
                      <a:pt x="1457" y="11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6" dirty="0"/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97CDA1C-716D-4E33-AAB1-6C26AA031BB3}"/>
                </a:ext>
              </a:extLst>
            </p:cNvPr>
            <p:cNvSpPr/>
            <p:nvPr/>
          </p:nvSpPr>
          <p:spPr>
            <a:xfrm>
              <a:off x="3763749" y="2226990"/>
              <a:ext cx="1154040" cy="106981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6802EAF-9F6E-43E4-8D3A-7462FE69267B}"/>
                </a:ext>
              </a:extLst>
            </p:cNvPr>
            <p:cNvSpPr/>
            <p:nvPr/>
          </p:nvSpPr>
          <p:spPr>
            <a:xfrm>
              <a:off x="3743971" y="2349003"/>
              <a:ext cx="12014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Figtree" panose="020B0604020202020204"/>
                  <a:cs typeface="Poppins Medium" pitchFamily="2" charset="77"/>
                </a:rPr>
                <a:t>Supply Chain Resiliency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7D395D-1D92-4D20-B8A3-5E0F5A24CD02}"/>
                </a:ext>
              </a:extLst>
            </p:cNvPr>
            <p:cNvSpPr txBox="1"/>
            <p:nvPr/>
          </p:nvSpPr>
          <p:spPr>
            <a:xfrm>
              <a:off x="4660635" y="1830812"/>
              <a:ext cx="1041636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igtree" panose="020B0604020202020204"/>
                  <a:sym typeface="Helvetica Neue"/>
                </a:rPr>
                <a:t>Visibility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3D88E73-F397-4EB7-84CC-0030223B2C4E}"/>
                </a:ext>
              </a:extLst>
            </p:cNvPr>
            <p:cNvSpPr txBox="1"/>
            <p:nvPr/>
          </p:nvSpPr>
          <p:spPr>
            <a:xfrm>
              <a:off x="4700654" y="3273230"/>
              <a:ext cx="1041636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igtree" panose="020B0604020202020204"/>
                  <a:sym typeface="Helvetica Neue"/>
                </a:rPr>
                <a:t>Agility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097CB6B-9E92-4B78-A15A-82D8B5FF65B6}"/>
                </a:ext>
              </a:extLst>
            </p:cNvPr>
            <p:cNvSpPr txBox="1"/>
            <p:nvPr/>
          </p:nvSpPr>
          <p:spPr>
            <a:xfrm>
              <a:off x="3279000" y="3522232"/>
              <a:ext cx="1449242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igtree" panose="020B0604020202020204"/>
                  <a:sym typeface="Helvetica Neue"/>
                </a:rPr>
                <a:t>Collaboration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585C02D-5584-4D0A-AD3D-F1AA63934D4C}"/>
                </a:ext>
              </a:extLst>
            </p:cNvPr>
            <p:cNvSpPr txBox="1"/>
            <p:nvPr/>
          </p:nvSpPr>
          <p:spPr>
            <a:xfrm>
              <a:off x="2749046" y="2369026"/>
              <a:ext cx="1041636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igtree" panose="020B0604020202020204"/>
                  <a:sym typeface="Helvetica Neue"/>
                </a:rPr>
                <a:t>Stability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7BC847-D3E2-41C9-A56E-B8F86554DBB8}"/>
                </a:ext>
              </a:extLst>
            </p:cNvPr>
            <p:cNvSpPr txBox="1"/>
            <p:nvPr/>
          </p:nvSpPr>
          <p:spPr>
            <a:xfrm>
              <a:off x="3479882" y="1540172"/>
              <a:ext cx="1201477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igtree" panose="020B0604020202020204"/>
                  <a:sym typeface="Helvetica Neue"/>
                </a:rPr>
                <a:t>Redundancy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E19509E-1763-49B6-8437-371736A6796D}"/>
              </a:ext>
            </a:extLst>
          </p:cNvPr>
          <p:cNvSpPr txBox="1"/>
          <p:nvPr/>
        </p:nvSpPr>
        <p:spPr>
          <a:xfrm>
            <a:off x="6403890" y="1520406"/>
            <a:ext cx="2299647" cy="96178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25400" dir="5400000" algn="t" rotWithShape="0">
              <a:schemeClr val="bg1">
                <a:lumMod val="6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Visibility</a:t>
            </a: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Figtree" panose="020B0604020202020204"/>
              </a:rPr>
              <a:t>Real-time insight into demand, inventory, suppliers, and logistics – enabling proactive decision-making and faster response to disruption.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Figtree" panose="020B0604020202020204"/>
              <a:sym typeface="Helvetica Neue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88324B4-CBFE-4880-BA7B-BE6398980117}"/>
              </a:ext>
            </a:extLst>
          </p:cNvPr>
          <p:cNvSpPr txBox="1"/>
          <p:nvPr/>
        </p:nvSpPr>
        <p:spPr>
          <a:xfrm>
            <a:off x="6503937" y="2754669"/>
            <a:ext cx="2401227" cy="96178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25400" dir="5400000" algn="t" rotWithShape="0">
              <a:schemeClr val="bg1">
                <a:lumMod val="6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Agility</a:t>
            </a: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Figtree" panose="020B0604020202020204"/>
              </a:rPr>
              <a:t>The ability to quickly pivot sourcing, contracts, or delivery models as market or clinical needs shift.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Figtree" panose="020B0604020202020204"/>
              <a:sym typeface="Helvetica Neue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4E3FED-A457-4F3B-ADFD-C72476B812AB}"/>
              </a:ext>
            </a:extLst>
          </p:cNvPr>
          <p:cNvSpPr txBox="1"/>
          <p:nvPr/>
        </p:nvSpPr>
        <p:spPr>
          <a:xfrm>
            <a:off x="170828" y="1241862"/>
            <a:ext cx="2697723" cy="96178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25400" dir="5400000" algn="t" rotWithShape="0">
              <a:schemeClr val="bg1">
                <a:lumMod val="6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Redundancy</a:t>
            </a:r>
          </a:p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Figtree" panose="020B0604020202020204"/>
              </a:rPr>
              <a:t>Backup plans and multi-source strategies that ensure continuity of supply and reduce dependency on single points of failure.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Figtree" panose="020B0604020202020204"/>
              <a:sym typeface="Helvetica Neue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0CA499B-33CB-427C-A59C-998F0271CC2E}"/>
              </a:ext>
            </a:extLst>
          </p:cNvPr>
          <p:cNvSpPr txBox="1"/>
          <p:nvPr/>
        </p:nvSpPr>
        <p:spPr>
          <a:xfrm>
            <a:off x="165624" y="2346465"/>
            <a:ext cx="2294158" cy="96178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25400" dir="5400000" algn="t" rotWithShape="0">
              <a:schemeClr val="bg1">
                <a:lumMod val="6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Stability</a:t>
            </a:r>
          </a:p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Figtree" panose="020B0604020202020204"/>
              </a:rPr>
              <a:t>Standardized processes, governance, and contract discipline that maintain continuity, even in disruption.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Figtree" panose="020B0604020202020204"/>
              <a:sym typeface="Helvetica Neue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5E37854-1388-48E0-8030-A295E9628C61}"/>
              </a:ext>
            </a:extLst>
          </p:cNvPr>
          <p:cNvSpPr txBox="1"/>
          <p:nvPr/>
        </p:nvSpPr>
        <p:spPr>
          <a:xfrm>
            <a:off x="270901" y="3643632"/>
            <a:ext cx="2736498" cy="96178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25400" dir="5400000" algn="t" rotWithShape="0">
              <a:schemeClr val="bg1">
                <a:lumMod val="65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24066"/>
                </a:solidFill>
                <a:effectLst/>
                <a:uFillTx/>
                <a:latin typeface="Figtree" panose="020B0604020202020204"/>
                <a:sym typeface="Helvetica Neue"/>
              </a:rPr>
              <a:t>Collaboration</a:t>
            </a:r>
          </a:p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Figtree" panose="020B0604020202020204"/>
              </a:rPr>
              <a:t>Strong coordination across hospitals, suppliers, and clinical teams to align priorities, share intelligence, and reduce redundancy.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Figtree" panose="020B060402020202020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179278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CHC">
      <a:dk1>
        <a:srgbClr val="002A37"/>
      </a:dk1>
      <a:lt1>
        <a:srgbClr val="FFFFFF"/>
      </a:lt1>
      <a:dk2>
        <a:srgbClr val="64676D"/>
      </a:dk2>
      <a:lt2>
        <a:srgbClr val="EFEFEF"/>
      </a:lt2>
      <a:accent1>
        <a:srgbClr val="014066"/>
      </a:accent1>
      <a:accent2>
        <a:srgbClr val="548FBE"/>
      </a:accent2>
      <a:accent3>
        <a:srgbClr val="88B3DB"/>
      </a:accent3>
      <a:accent4>
        <a:srgbClr val="216EA8"/>
      </a:accent4>
      <a:accent5>
        <a:srgbClr val="8FB514"/>
      </a:accent5>
      <a:accent6>
        <a:srgbClr val="CB6126"/>
      </a:accent6>
      <a:hlink>
        <a:srgbClr val="5F9BD3"/>
      </a:hlink>
      <a:folHlink>
        <a:srgbClr val="B8E1F8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Figtree" panose="020B0604020202020204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5076</TotalTime>
  <Words>2120</Words>
  <Application>Microsoft Office PowerPoint</Application>
  <PresentationFormat>On-screen Show (16:9)</PresentationFormat>
  <Paragraphs>244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Barlow Condensed Medium</vt:lpstr>
      <vt:lpstr>Barlow Condensed SemiBold</vt:lpstr>
      <vt:lpstr>Barlow Light</vt:lpstr>
      <vt:lpstr>Baskerville Old Face</vt:lpstr>
      <vt:lpstr>Calibri</vt:lpstr>
      <vt:lpstr>Figtree</vt:lpstr>
      <vt:lpstr>Helvetica Neue</vt:lpstr>
      <vt:lpstr>Helvetica Neue Medium</vt:lpstr>
      <vt:lpstr>Poppins Medium</vt:lpstr>
      <vt:lpstr>Red Hat Display ExtraBold</vt:lpstr>
      <vt:lpstr>Red Hat Display Regular Regular</vt:lpstr>
      <vt:lpstr>RedHatDisplay-Regular_Black</vt:lpstr>
      <vt:lpstr>RedHatDisplay-Regular_Bold</vt:lpstr>
      <vt:lpstr>Wingdings</vt:lpstr>
      <vt:lpstr>21_BasicWhite</vt:lpstr>
      <vt:lpstr>Optimizing Health Care Supply  Chain for Resilience</vt:lpstr>
      <vt:lpstr>AGENDA</vt:lpstr>
      <vt:lpstr>About the Speaker</vt:lpstr>
      <vt:lpstr>Who is CHC Supply Trust?</vt:lpstr>
      <vt:lpstr>PowerPoint Presentation</vt:lpstr>
      <vt:lpstr>Market Forces Shaping Healthcare Supply Chain Resiliency</vt:lpstr>
      <vt:lpstr>Preparing for Disruption</vt:lpstr>
      <vt:lpstr>Why Supply Chain Resiliency Matters</vt:lpstr>
      <vt:lpstr>Evolving Toward a More Resilient Supply Chain</vt:lpstr>
      <vt:lpstr>Applying Resiliency Principles in Practice</vt:lpstr>
      <vt:lpstr>Examples of Partnerships Built for Resiliency</vt:lpstr>
      <vt:lpstr>Using Data and AI to Strengthen Supply Chain Resilience</vt:lpstr>
      <vt:lpstr>Aligning Care Decisions with Supply Chain Intelligence</vt:lpstr>
      <vt:lpstr>Global Risk Meets Rural Reality</vt:lpstr>
      <vt:lpstr>Checklist for Action</vt:lpstr>
      <vt:lpstr>Appendix</vt:lpstr>
      <vt:lpstr>References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Thu Phan</dc:creator>
  <cp:lastModifiedBy>Jon Pruitt</cp:lastModifiedBy>
  <cp:revision>294</cp:revision>
  <dcterms:modified xsi:type="dcterms:W3CDTF">2025-10-10T19:56:10Z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2025-03-19T01:37:51Z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d0fc19f5-6df9-4027-b5e8-eace7a304e68</vt:lpwstr>
  </property>
  <property fmtid="{D5CDD505-2E9C-101B-9397-08002B2CF9AE}" pid="8" name="MSIP_Label_8e19d756-792e-42a1-bcad-4cb9051ddd2d_ContentBits">
    <vt:lpwstr>2</vt:lpwstr>
  </property>
  <property fmtid="{D5CDD505-2E9C-101B-9397-08002B2CF9AE}" pid="9" name="MSIP_Label_8e19d756-792e-42a1-bcad-4cb9051ddd2d_Tag">
    <vt:lpwstr>50, 3, 0, 1</vt:lpwstr>
  </property>
  <property fmtid="{D5CDD505-2E9C-101B-9397-08002B2CF9AE}" pid="10" name="ClassificationContentMarkingFooterLocations">
    <vt:lpwstr>21_BasicWhite:6</vt:lpwstr>
  </property>
  <property fmtid="{D5CDD505-2E9C-101B-9397-08002B2CF9AE}" pid="11" name="ClassificationContentMarkingFooterText">
    <vt:lpwstr>Confidential - Not for Public Consumption or Distribution</vt:lpwstr>
  </property>
</Properties>
</file>