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350" r:id="rId5"/>
    <p:sldId id="357" r:id="rId6"/>
    <p:sldId id="358" r:id="rId7"/>
    <p:sldId id="359" r:id="rId8"/>
    <p:sldId id="367" r:id="rId9"/>
    <p:sldId id="360" r:id="rId10"/>
    <p:sldId id="361" r:id="rId11"/>
    <p:sldId id="362" r:id="rId12"/>
    <p:sldId id="363" r:id="rId13"/>
    <p:sldId id="364" r:id="rId14"/>
    <p:sldId id="365" r:id="rId15"/>
    <p:sldId id="366" r:id="rId16"/>
    <p:sldId id="355" r:id="rId17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BC6E"/>
    <a:srgbClr val="5FA53D"/>
    <a:srgbClr val="4080A9"/>
    <a:srgbClr val="00558C"/>
    <a:srgbClr val="757575"/>
    <a:srgbClr val="EADDD7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3C54A7-4078-A13E-D9C4-E360D5799FEE}" v="1985" dt="2024-11-06T22:37:01.8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970" autoAdjust="0"/>
  </p:normalViewPr>
  <p:slideViewPr>
    <p:cSldViewPr showGuides="1">
      <p:cViewPr varScale="1">
        <p:scale>
          <a:sx n="87" d="100"/>
          <a:sy n="87" d="100"/>
        </p:scale>
        <p:origin x="222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5D490771-CCB2-4324-AAEA-010D0F792304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53E2E2D7-F737-483A-ABF1-DC461470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331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21260" y="3276600"/>
            <a:ext cx="2590800" cy="1333500"/>
          </a:xfrm>
        </p:spPr>
        <p:txBody>
          <a:bodyPr>
            <a:normAutofit/>
          </a:bodyPr>
          <a:lstStyle>
            <a:lvl1pPr algn="r">
              <a:defRPr sz="2800" baseline="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FF09C-BBCF-451F-A9BA-B70AB353B53C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0562-43DA-4259-926D-BC00AD6F849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15"/>
          <p:cNvSpPr>
            <a:spLocks noGrp="1"/>
          </p:cNvSpPr>
          <p:nvPr>
            <p:ph idx="1" hasCustomPrompt="1"/>
          </p:nvPr>
        </p:nvSpPr>
        <p:spPr>
          <a:xfrm>
            <a:off x="6400800" y="4648200"/>
            <a:ext cx="25908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 lvl="0"/>
            <a:r>
              <a:rPr lang="en-US" dirty="0"/>
              <a:t>Presenters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6304844" y="1266092"/>
            <a:ext cx="270721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558C"/>
                </a:solidFill>
                <a:latin typeface="Corbel" panose="020B0503020204020204" pitchFamily="34" charset="0"/>
              </a:rPr>
              <a:t>Healthy lives</a:t>
            </a:r>
          </a:p>
          <a:p>
            <a:r>
              <a:rPr lang="en-US" sz="2800" dirty="0">
                <a:solidFill>
                  <a:srgbClr val="00558C"/>
                </a:solidFill>
                <a:latin typeface="Corbel" panose="020B0503020204020204" pitchFamily="34" charset="0"/>
              </a:rPr>
              <a:t>     take</a:t>
            </a:r>
            <a:r>
              <a:rPr lang="en-US" sz="2800" dirty="0">
                <a:solidFill>
                  <a:srgbClr val="00558C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4C9D2F"/>
                </a:solidFill>
                <a:latin typeface="Georgia" panose="02040502050405020303" pitchFamily="18" charset="0"/>
              </a:rPr>
              <a:t>root</a:t>
            </a:r>
            <a:r>
              <a:rPr lang="en-US" sz="2800" dirty="0">
                <a:solidFill>
                  <a:srgbClr val="4C9D2F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558C"/>
                </a:solidFill>
                <a:latin typeface="Corbel" panose="020B0503020204020204" pitchFamily="34" charset="0"/>
              </a:rPr>
              <a:t>here</a:t>
            </a:r>
          </a:p>
        </p:txBody>
      </p:sp>
    </p:spTree>
    <p:extLst>
      <p:ext uri="{BB962C8B-B14F-4D97-AF65-F5344CB8AC3E}">
        <p14:creationId xmlns:p14="http://schemas.microsoft.com/office/powerpoint/2010/main" val="1869124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2778" y="2760453"/>
            <a:ext cx="6947539" cy="6891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3600" i="1">
                <a:solidFill>
                  <a:srgbClr val="00558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7638691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2000">
                <a:latin typeface="Corbel" panose="020B05030202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FF09C-BBCF-451F-A9BA-B70AB353B53C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0562-43DA-4259-926D-BC00AD6F8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590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748" y="1825625"/>
            <a:ext cx="8367252" cy="4351338"/>
          </a:xfrm>
          <a:prstGeom prst="rect">
            <a:avLst/>
          </a:prstGeom>
        </p:spPr>
        <p:txBody>
          <a:bodyPr/>
          <a:lstStyle>
            <a:lvl1pPr algn="l">
              <a:defRPr sz="2000">
                <a:latin typeface="Corbel" panose="020B0503020204020204" pitchFamily="34" charset="0"/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 baseline="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sz="1400" dirty="0"/>
              <a:t>Third level</a:t>
            </a:r>
          </a:p>
          <a:p>
            <a:pPr lvl="3"/>
            <a:r>
              <a:rPr lang="en-US" sz="1200" dirty="0"/>
              <a:t>Fourth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FF09C-BBCF-451F-A9BA-B70AB353B53C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0562-43DA-4259-926D-BC00AD6F849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95748" y="365126"/>
            <a:ext cx="8367252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400" i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86946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1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748" y="1825625"/>
            <a:ext cx="3947652" cy="4351338"/>
          </a:xfrm>
          <a:prstGeom prst="rect">
            <a:avLst/>
          </a:prstGeom>
        </p:spPr>
        <p:txBody>
          <a:bodyPr/>
          <a:lstStyle>
            <a:lvl1pPr algn="l">
              <a:defRPr sz="2000">
                <a:latin typeface="Corbel" panose="020B0503020204020204" pitchFamily="34" charset="0"/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 baseline="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sz="1400" dirty="0"/>
              <a:t>Third level</a:t>
            </a:r>
          </a:p>
          <a:p>
            <a:pPr lvl="3"/>
            <a:r>
              <a:rPr lang="en-US" sz="1200" dirty="0"/>
              <a:t>Fourth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FF09C-BBCF-451F-A9BA-B70AB353B53C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0562-43DA-4259-926D-BC00AD6F849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95748" y="365126"/>
            <a:ext cx="8367252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400" i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7019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FF09C-BBCF-451F-A9BA-B70AB353B53C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0562-43DA-4259-926D-BC00AD6F849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5748" y="1825625"/>
            <a:ext cx="3947652" cy="4351338"/>
          </a:xfrm>
          <a:prstGeom prst="rect">
            <a:avLst/>
          </a:prstGeom>
        </p:spPr>
        <p:txBody>
          <a:bodyPr/>
          <a:lstStyle>
            <a:lvl1pPr algn="l">
              <a:defRPr sz="2000">
                <a:latin typeface="Corbel" panose="020B0503020204020204" pitchFamily="34" charset="0"/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 baseline="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sz="1400" dirty="0"/>
              <a:t>Third level</a:t>
            </a:r>
          </a:p>
          <a:p>
            <a:pPr lvl="3"/>
            <a:r>
              <a:rPr lang="en-US" sz="1200" dirty="0"/>
              <a:t>Fourth level</a:t>
            </a:r>
            <a:endParaRPr lang="en-US" dirty="0"/>
          </a:p>
        </p:txBody>
      </p:sp>
      <p:sp>
        <p:nvSpPr>
          <p:cNvPr id="7" name="Title 11"/>
          <p:cNvSpPr>
            <a:spLocks noGrp="1"/>
          </p:cNvSpPr>
          <p:nvPr>
            <p:ph type="title"/>
          </p:nvPr>
        </p:nvSpPr>
        <p:spPr>
          <a:xfrm>
            <a:off x="395748" y="365126"/>
            <a:ext cx="8367252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400" i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4800600" y="1828800"/>
            <a:ext cx="3947652" cy="4351338"/>
          </a:xfrm>
          <a:prstGeom prst="rect">
            <a:avLst/>
          </a:prstGeom>
        </p:spPr>
        <p:txBody>
          <a:bodyPr/>
          <a:lstStyle>
            <a:lvl1pPr algn="l">
              <a:defRPr sz="2000">
                <a:latin typeface="Corbel" panose="020B0503020204020204" pitchFamily="34" charset="0"/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 baseline="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sz="1400" dirty="0"/>
              <a:t>Third level</a:t>
            </a:r>
          </a:p>
          <a:p>
            <a:pPr lvl="3"/>
            <a:r>
              <a:rPr lang="en-US" sz="1200" dirty="0"/>
              <a:t>Fourth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205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748" y="365126"/>
            <a:ext cx="8367252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400" i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FF09C-BBCF-451F-A9BA-B70AB353B53C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0562-43DA-4259-926D-BC00AD6F8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26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FF09C-BBCF-451F-A9BA-B70AB353B53C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0562-43DA-4259-926D-BC00AD6F8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76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1730" y="633375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fld id="{0A5FF09C-BBCF-451F-A9BA-B70AB353B53C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34238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35101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fld id="{06EF0562-43DA-4259-926D-BC00AD6F849B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42685" y="6203728"/>
            <a:ext cx="1469954" cy="436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6716135"/>
            <a:ext cx="9144000" cy="141865"/>
          </a:xfrm>
          <a:prstGeom prst="rect">
            <a:avLst/>
          </a:prstGeom>
          <a:gradFill flip="none" rotWithShape="1">
            <a:gsLst>
              <a:gs pos="0">
                <a:srgbClr val="4C9D2F">
                  <a:shade val="30000"/>
                  <a:satMod val="115000"/>
                </a:srgbClr>
              </a:gs>
              <a:gs pos="50000">
                <a:srgbClr val="4C9D2F">
                  <a:shade val="67500"/>
                  <a:satMod val="115000"/>
                </a:srgbClr>
              </a:gs>
              <a:gs pos="100000">
                <a:srgbClr val="4C9D2F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solidFill>
              <a:srgbClr val="5B9BD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952500" y="1676400"/>
            <a:ext cx="72390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Jefferson Community Health &amp; Life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idx="1"/>
          </p:nvPr>
        </p:nvSpPr>
        <p:spPr>
          <a:xfrm>
            <a:off x="2400300" y="4038600"/>
            <a:ext cx="4343400" cy="9200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PowerPoint Template</a:t>
            </a:r>
          </a:p>
        </p:txBody>
      </p:sp>
    </p:spTree>
    <p:extLst>
      <p:ext uri="{BB962C8B-B14F-4D97-AF65-F5344CB8AC3E}">
        <p14:creationId xmlns:p14="http://schemas.microsoft.com/office/powerpoint/2010/main" val="1160365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1" r:id="rId2"/>
    <p:sldLayoutId id="2147483663" r:id="rId3"/>
    <p:sldLayoutId id="2147483670" r:id="rId4"/>
    <p:sldLayoutId id="2147483669" r:id="rId5"/>
    <p:sldLayoutId id="2147483662" r:id="rId6"/>
    <p:sldLayoutId id="2147483667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400" i="1" kern="1200" baseline="0">
          <a:solidFill>
            <a:srgbClr val="00558C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 baseline="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jenn.mau@jchealthandlife.org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942BD-A8F8-26AC-835B-46449915D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748" y="365126"/>
            <a:ext cx="8367252" cy="2911474"/>
          </a:xfrm>
        </p:spPr>
        <p:txBody>
          <a:bodyPr/>
          <a:lstStyle/>
          <a:p>
            <a:pPr algn="ctr"/>
            <a:r>
              <a:rPr lang="en-US" dirty="0"/>
              <a:t>Developing, Maintaining and Progressing a Diabetic Population in a RHC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FA77EB-DDCC-FBBA-BA2A-2DCF40E50603}"/>
              </a:ext>
            </a:extLst>
          </p:cNvPr>
          <p:cNvSpPr txBox="1"/>
          <p:nvPr/>
        </p:nvSpPr>
        <p:spPr>
          <a:xfrm>
            <a:off x="1534583" y="3143250"/>
            <a:ext cx="6239977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latin typeface="Georgia"/>
                <a:cs typeface="Calibri"/>
              </a:rPr>
              <a:t>NHA Quality Conference    November 14, 2024</a:t>
            </a:r>
            <a:endParaRPr lang="en-US" sz="2200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870103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A161E06-5A3C-4205-7613-8ED82A208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>
                <a:latin typeface="Corbel"/>
              </a:rPr>
              <a:t>-Members 40-75 years of age with diabetes who do not have clinic atherosclerotic cardiovascular disease who were dispensed at least one statin medication during the measurement year</a:t>
            </a:r>
          </a:p>
          <a:p>
            <a:r>
              <a:rPr lang="en-US" sz="2200" dirty="0">
                <a:latin typeface="Corbel"/>
              </a:rPr>
              <a:t>-Administrative measure; only claims information is used to calculate a rate</a:t>
            </a:r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06FBCE-A1F6-6878-2DE5-19DEC5090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/>
              </a:rPr>
              <a:t>Quality: Statin Therapy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3361898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CB6C069-958A-2A3E-5800-DD10E1071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>
                <a:latin typeface="Corbel"/>
              </a:rPr>
              <a:t>-Members 18-75 years of age with diabetes (type 1 and type 2) whose blood pressure was adequately controlled (&lt;140/90 mm Hg) during the measurement year</a:t>
            </a:r>
            <a:endParaRPr lang="en-US" dirty="0"/>
          </a:p>
          <a:p>
            <a:endParaRPr lang="en-US" sz="2200" dirty="0"/>
          </a:p>
          <a:p>
            <a:r>
              <a:rPr lang="en-US" sz="2200" dirty="0">
                <a:latin typeface="Corbel"/>
              </a:rPr>
              <a:t>-Last BP </a:t>
            </a:r>
            <a:r>
              <a:rPr lang="en-US" sz="2200" dirty="0" err="1">
                <a:latin typeface="Corbel"/>
              </a:rPr>
              <a:t>measurment</a:t>
            </a:r>
            <a:r>
              <a:rPr lang="en-US" sz="2200" dirty="0">
                <a:latin typeface="Corbel"/>
              </a:rPr>
              <a:t> of the year is the one utilized</a:t>
            </a:r>
          </a:p>
          <a:p>
            <a:endParaRPr lang="en-US" sz="2200" dirty="0"/>
          </a:p>
          <a:p>
            <a:r>
              <a:rPr lang="en-US" sz="2200">
                <a:latin typeface="Corbel"/>
              </a:rPr>
              <a:t>-CPT II codes can be submitted to close measure</a:t>
            </a:r>
          </a:p>
          <a:p>
            <a:endParaRPr lang="en-US" sz="2200" dirty="0">
              <a:latin typeface="Corbel"/>
            </a:endParaRPr>
          </a:p>
          <a:p>
            <a:r>
              <a:rPr lang="en-US" sz="2200" dirty="0">
                <a:latin typeface="Corbel"/>
              </a:rPr>
              <a:t>-Can take multiple readings and use the lowest diastolic and lowest systolic to document the overall reading</a:t>
            </a:r>
          </a:p>
          <a:p>
            <a:endParaRPr lang="en-US" sz="2200" dirty="0">
              <a:latin typeface="Corbe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FC02889-0153-6B7E-2322-D7C1C4FFE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/>
              </a:rPr>
              <a:t>Quality: Controlling High BP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490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D64127E-6AE5-9CA2-8C8C-C7234A764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>
                <a:latin typeface="Corbel"/>
              </a:rPr>
              <a:t>-Includes Registered Dietician and RN </a:t>
            </a:r>
          </a:p>
          <a:p>
            <a:endParaRPr lang="en-US" sz="2200" dirty="0"/>
          </a:p>
          <a:p>
            <a:r>
              <a:rPr lang="en-US" sz="2200" dirty="0">
                <a:latin typeface="Corbel"/>
              </a:rPr>
              <a:t>-Focus on new diabetics, CGM, high A1Cs, Medicare population for continued yearly diabetic education</a:t>
            </a:r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EDDC05-0292-2F19-C2F4-9AF8DE85C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/>
              </a:rPr>
              <a:t>Diabetic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330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B1755-8EAC-E51E-1526-34A608F84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367252" cy="4892674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Georgia"/>
              </a:rPr>
              <a:t>Jenn Mau MSN, RN, CRHCP</a:t>
            </a:r>
            <a:br>
              <a:rPr lang="en-US" sz="2400" dirty="0"/>
            </a:br>
            <a:r>
              <a:rPr lang="en-US" sz="2400" dirty="0">
                <a:latin typeface="Georgia"/>
              </a:rPr>
              <a:t>Clinic Nurse Manager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>
                <a:latin typeface="Georgia"/>
              </a:rPr>
              <a:t>Jefferson Community Health and Life</a:t>
            </a:r>
            <a:br>
              <a:rPr lang="en-US" sz="2400" dirty="0"/>
            </a:br>
            <a:r>
              <a:rPr lang="en-US" sz="2400" dirty="0">
                <a:latin typeface="Georgia"/>
              </a:rPr>
              <a:t>Fairbury Clinic</a:t>
            </a:r>
            <a:br>
              <a:rPr lang="en-US" sz="2400" dirty="0"/>
            </a:br>
            <a:r>
              <a:rPr lang="en-US" sz="2400" dirty="0">
                <a:latin typeface="Georgia"/>
              </a:rPr>
              <a:t>2200 H Street</a:t>
            </a:r>
            <a:br>
              <a:rPr lang="en-US" sz="2400" dirty="0"/>
            </a:br>
            <a:r>
              <a:rPr lang="en-US" sz="2400" dirty="0">
                <a:latin typeface="Georgia"/>
              </a:rPr>
              <a:t>Fairbury NE 68352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>
                <a:latin typeface="Georgia"/>
                <a:hlinkClick r:id="rId2"/>
              </a:rPr>
              <a:t>jenn.mau@jchealthandlife.org</a:t>
            </a:r>
            <a:br>
              <a:rPr lang="en-US" sz="2400" dirty="0"/>
            </a:br>
            <a:r>
              <a:rPr lang="en-US" sz="2400" dirty="0">
                <a:latin typeface="Georgia"/>
              </a:rPr>
              <a:t>402-729-3361 x. 7127</a:t>
            </a:r>
          </a:p>
        </p:txBody>
      </p:sp>
    </p:spTree>
    <p:extLst>
      <p:ext uri="{BB962C8B-B14F-4D97-AF65-F5344CB8AC3E}">
        <p14:creationId xmlns:p14="http://schemas.microsoft.com/office/powerpoint/2010/main" val="4043377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2E75C1-679A-9E80-B76A-5BC3EBE6E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Wingdings,Sans-Serif"/>
              <a:buChar char="§"/>
            </a:pPr>
            <a:r>
              <a:rPr lang="en-US" sz="2400" dirty="0">
                <a:latin typeface="Calibri"/>
                <a:cs typeface="Calibri"/>
              </a:rPr>
              <a:t>Set out how to identify your diabetic population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Wingdings,Sans-Serif"/>
              <a:buChar char="§"/>
            </a:pPr>
            <a:r>
              <a:rPr lang="en-US" sz="2400" dirty="0">
                <a:latin typeface="Calibri"/>
                <a:cs typeface="Calibri"/>
              </a:rPr>
              <a:t>What Information is needed on your registry of patients &amp; what to do with it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Wingdings,Sans-Serif"/>
              <a:buChar char="§"/>
            </a:pPr>
            <a:r>
              <a:rPr lang="en-US" sz="2400" dirty="0">
                <a:latin typeface="Calibri"/>
                <a:cs typeface="Calibri"/>
              </a:rPr>
              <a:t>How quality can impact a diabetic patient’s healthcare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C35051-4C90-FC85-EFCF-129203170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298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36141FD-C226-6280-89F7-97055EFA0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748" y="1572706"/>
            <a:ext cx="8367252" cy="460425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-Identified pts by running ICD-9 codes and A1Cs ran on pts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-Made an excel spreadsheet to identify all diabetics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Information included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 Patient Name and DOB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 A1C result and date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 Eye Exam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 Foot Exam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 -Added additional info including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  Insurance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  Date of last visit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  Date of last BMP, Lipids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  Statin medication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  Blood Pressure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Calibri"/>
                <a:cs typeface="Calibri"/>
              </a:rPr>
              <a:t>  Next scheduled appointment</a:t>
            </a:r>
            <a:endParaRPr lang="en-US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2C1C8EA-09B9-D7D6-B372-352DCE60B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/>
              </a:rPr>
              <a:t>Identifying our population</a:t>
            </a:r>
            <a:endParaRPr lang="en-US" dirty="0">
              <a:solidFill>
                <a:srgbClr val="000000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993293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DA605A5-3699-A9DD-9CED-F1B9FBC40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>
                <a:latin typeface="Corbel"/>
              </a:rPr>
              <a:t>-Reviewed quarterly</a:t>
            </a:r>
            <a:endParaRPr lang="en-US" sz="2200" dirty="0"/>
          </a:p>
          <a:p>
            <a:r>
              <a:rPr lang="en-US" sz="2200" dirty="0">
                <a:latin typeface="Corbel"/>
              </a:rPr>
              <a:t> Update A1cs</a:t>
            </a:r>
          </a:p>
          <a:p>
            <a:r>
              <a:rPr lang="en-US" sz="2200" dirty="0">
                <a:latin typeface="Corbel"/>
              </a:rPr>
              <a:t> Add and/or remove pts</a:t>
            </a:r>
          </a:p>
          <a:p>
            <a:endParaRPr lang="en-US" sz="2200" dirty="0"/>
          </a:p>
          <a:p>
            <a:r>
              <a:rPr lang="en-US" sz="2200" dirty="0">
                <a:latin typeface="Corbel"/>
              </a:rPr>
              <a:t>-Part of Balanced Score card</a:t>
            </a:r>
            <a:endParaRPr lang="en-US" sz="2200" dirty="0"/>
          </a:p>
          <a:p>
            <a:r>
              <a:rPr lang="en-US" sz="2200" dirty="0">
                <a:latin typeface="Corbel"/>
              </a:rPr>
              <a:t> A1C at least yearly</a:t>
            </a:r>
          </a:p>
          <a:p>
            <a:r>
              <a:rPr lang="en-US" sz="2200" dirty="0">
                <a:latin typeface="Corbel"/>
              </a:rPr>
              <a:t> Reviewed quarterly at med staff meetings</a:t>
            </a:r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06FD802-E74E-1013-D192-04E180BEF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/>
              </a:rPr>
              <a:t>Maintaining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5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12D1029-DBBA-4E36-0E17-6887E29DBE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8139757"/>
              </p:ext>
            </p:extLst>
          </p:nvPr>
        </p:nvGraphicFramePr>
        <p:xfrm>
          <a:off x="385560" y="367242"/>
          <a:ext cx="8568805" cy="530041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68937">
                  <a:extLst>
                    <a:ext uri="{9D8B030D-6E8A-4147-A177-3AD203B41FA5}">
                      <a16:colId xmlns:a16="http://schemas.microsoft.com/office/drawing/2014/main" val="2659817092"/>
                    </a:ext>
                  </a:extLst>
                </a:gridCol>
                <a:gridCol w="1416476">
                  <a:extLst>
                    <a:ext uri="{9D8B030D-6E8A-4147-A177-3AD203B41FA5}">
                      <a16:colId xmlns:a16="http://schemas.microsoft.com/office/drawing/2014/main" val="3502669179"/>
                    </a:ext>
                  </a:extLst>
                </a:gridCol>
                <a:gridCol w="1346527">
                  <a:extLst>
                    <a:ext uri="{9D8B030D-6E8A-4147-A177-3AD203B41FA5}">
                      <a16:colId xmlns:a16="http://schemas.microsoft.com/office/drawing/2014/main" val="1688094539"/>
                    </a:ext>
                  </a:extLst>
                </a:gridCol>
                <a:gridCol w="1346527">
                  <a:extLst>
                    <a:ext uri="{9D8B030D-6E8A-4147-A177-3AD203B41FA5}">
                      <a16:colId xmlns:a16="http://schemas.microsoft.com/office/drawing/2014/main" val="751712701"/>
                    </a:ext>
                  </a:extLst>
                </a:gridCol>
                <a:gridCol w="1346527">
                  <a:extLst>
                    <a:ext uri="{9D8B030D-6E8A-4147-A177-3AD203B41FA5}">
                      <a16:colId xmlns:a16="http://schemas.microsoft.com/office/drawing/2014/main" val="2065815617"/>
                    </a:ext>
                  </a:extLst>
                </a:gridCol>
                <a:gridCol w="1643811">
                  <a:extLst>
                    <a:ext uri="{9D8B030D-6E8A-4147-A177-3AD203B41FA5}">
                      <a16:colId xmlns:a16="http://schemas.microsoft.com/office/drawing/2014/main" val="1963547081"/>
                    </a:ext>
                  </a:extLst>
                </a:gridCol>
              </a:tblGrid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Benchmark Target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0479362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Oct/Nov/Dec 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Jan/Feb/Mar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Apr/May/Jun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July/Aug/Sep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Fiscal Year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 of Diabetic pts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087999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 (515/579)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 (508/587)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 (518/589)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 (510/601)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 (510/601)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2735222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2126793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1784701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Oct/Nov/Dec 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Jan/Feb/Mar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Apr/May/Jun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July/Aug/Sep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Fiscal Year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 of Diabetic pts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5085521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 (506/600)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 (471/607)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1091319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4693296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9299934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Oct/Nov/Dec 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Jan/Feb/Mar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Apr/May/Jun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July/Aug/Sep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Fiscal Year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 of Diabetic pts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583852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 (408/607)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 (485/622)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 (496/609)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 (510/618)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 (475/614)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7346002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7789166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4374708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Oct/Nov/Dec 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Jan/Feb/Mar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Apr/May/Jun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July/Aug/Sep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Fiscal Year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 of Diabetic pts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0990249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 (529/650)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 (524/639)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 (524/639)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 (565/631)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 (536/636)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6811570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5929310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263041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Oct/Nov/Dec 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Jan/Feb/Mar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Apr/May/Jun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July/Aug/Sep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Fiscal Year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 of Diabetic pts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9068697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 (560/628)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 (575/659)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 (562/661)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 (544/668)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 (558/654)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430986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997176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5653866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Oct/Nov/Dec 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Jan/Feb/Mar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Apr/May/Jun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July/Aug/Sep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Fiscal Year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 of Diabetic pts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3629349"/>
                  </a:ext>
                </a:extLst>
              </a:tr>
              <a:tr h="23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 (547/648)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 (541/640)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 (558/653)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 (553/676)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 (550/654)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689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959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A0F6847-BD10-E71B-0750-884949406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Corbel"/>
              </a:rPr>
              <a:t>-</a:t>
            </a:r>
            <a:r>
              <a:rPr lang="en-US" sz="2200" dirty="0">
                <a:latin typeface="Corbel"/>
              </a:rPr>
              <a:t>Contracted with i2i</a:t>
            </a:r>
            <a:endParaRPr lang="en-US" sz="2200" dirty="0"/>
          </a:p>
          <a:p>
            <a:r>
              <a:rPr lang="en-US" sz="2200" dirty="0">
                <a:latin typeface="Corbel"/>
              </a:rPr>
              <a:t>-Developing a diabetic report without doing manual abstraction!</a:t>
            </a:r>
          </a:p>
          <a:p>
            <a:r>
              <a:rPr lang="en-US" sz="2200" dirty="0">
                <a:latin typeface="Corbel"/>
              </a:rPr>
              <a:t>-Closer analysis of HEDIS measures for diabetics</a:t>
            </a:r>
          </a:p>
          <a:p>
            <a:r>
              <a:rPr lang="en-US" sz="2200" dirty="0">
                <a:latin typeface="Corbel"/>
              </a:rPr>
              <a:t> Hgb A1C control (all payors have this as a quality metric)</a:t>
            </a:r>
          </a:p>
          <a:p>
            <a:r>
              <a:rPr lang="en-US" sz="2200" dirty="0">
                <a:latin typeface="Corbel"/>
              </a:rPr>
              <a:t> Eye Exam for patients with diabetes</a:t>
            </a:r>
          </a:p>
          <a:p>
            <a:r>
              <a:rPr lang="en-US" sz="2200" dirty="0">
                <a:latin typeface="Corbel"/>
              </a:rPr>
              <a:t> Kidney Health Evaluation </a:t>
            </a:r>
          </a:p>
          <a:p>
            <a:r>
              <a:rPr lang="en-US" sz="2200" dirty="0">
                <a:latin typeface="Corbel"/>
              </a:rPr>
              <a:t> Statin Therapy </a:t>
            </a:r>
          </a:p>
          <a:p>
            <a:r>
              <a:rPr lang="en-US" sz="2200" dirty="0">
                <a:latin typeface="Corbel"/>
              </a:rPr>
              <a:t> Controlling High Blood Pressure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78C7DA3-C6B4-48EA-E7DB-D646DF3E7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/>
              </a:rPr>
              <a:t>Progressing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45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1B9138-5F30-43F0-4A50-7733D14B6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>
                <a:latin typeface="Corbel"/>
              </a:rPr>
              <a:t>-Members 18-75 years of age with a diabetes (type 1 and type 2) with the last HbA1C test &gt; 9.0% in the measurement year</a:t>
            </a:r>
          </a:p>
          <a:p>
            <a:endParaRPr lang="en-US" dirty="0"/>
          </a:p>
          <a:p>
            <a:r>
              <a:rPr lang="en-US" sz="2200" dirty="0">
                <a:latin typeface="Corbel"/>
              </a:rPr>
              <a:t>-CPT Category II codes used to identify numerator compliance</a:t>
            </a:r>
          </a:p>
          <a:p>
            <a:endParaRPr lang="en-US" sz="2200" dirty="0">
              <a:latin typeface="Corbel"/>
            </a:endParaRPr>
          </a:p>
          <a:p>
            <a:r>
              <a:rPr lang="en-US" sz="2200" dirty="0">
                <a:latin typeface="Corbel"/>
              </a:rPr>
              <a:t>-Lower rate indicates better performance* (BCBS)</a:t>
            </a:r>
          </a:p>
          <a:p>
            <a:endParaRPr lang="en-US" sz="2200" dirty="0">
              <a:latin typeface="Corbel"/>
            </a:endParaRPr>
          </a:p>
          <a:p>
            <a:r>
              <a:rPr lang="en-US" sz="2200" dirty="0">
                <a:latin typeface="Corbel"/>
              </a:rPr>
              <a:t>Some payors transitioning to Glycemic Status Assessment for patients with Diabetes (GSD)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6BB2863-477E-DA16-2BF8-5546DC7B9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/>
              </a:rPr>
              <a:t>Quality: A1C Control</a:t>
            </a:r>
            <a:endParaRPr lang="en-US" dirty="0">
              <a:solidFill>
                <a:srgbClr val="000000"/>
              </a:solidFill>
              <a:latin typeface="Georg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415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EB127D7-1EDC-43AC-B281-7B10C7F91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>
                <a:latin typeface="Corbel"/>
              </a:rPr>
              <a:t>-Members 18-75 years of age with diabetes (type 1 and type 2) who received screening or monitoring for diabetic retinal disease, including one of the following:</a:t>
            </a:r>
          </a:p>
          <a:p>
            <a:r>
              <a:rPr lang="en-US" sz="2200" dirty="0">
                <a:latin typeface="Corbel"/>
              </a:rPr>
              <a:t> -A retinal or dilated eye exam by an eye care professional (optometrist or ophthalmologist) in the measurement year</a:t>
            </a:r>
          </a:p>
          <a:p>
            <a:r>
              <a:rPr lang="en-US" sz="2200" dirty="0">
                <a:latin typeface="Corbel"/>
              </a:rPr>
              <a:t> -A negative retinal or dilated eye exam (negative for retinopathy) by an eye care professional in the year prior to the measurement year</a:t>
            </a:r>
          </a:p>
          <a:p>
            <a:endParaRPr lang="en-US" sz="2200" dirty="0">
              <a:latin typeface="Corbel"/>
            </a:endParaRPr>
          </a:p>
          <a:p>
            <a:r>
              <a:rPr lang="en-US" sz="2200" dirty="0">
                <a:latin typeface="Corbel"/>
              </a:rPr>
              <a:t>-CPT II codes can be submitted to close measure</a:t>
            </a:r>
          </a:p>
          <a:p>
            <a:endParaRPr lang="en-US" sz="2200" dirty="0">
              <a:latin typeface="Corbel"/>
            </a:endParaRPr>
          </a:p>
          <a:p>
            <a:r>
              <a:rPr lang="en-US" sz="2200" dirty="0">
                <a:latin typeface="Corbel"/>
              </a:rPr>
              <a:t>-Early detection &amp; treatment can reduce the risk of blindness by 95%</a:t>
            </a:r>
          </a:p>
          <a:p>
            <a:endParaRPr lang="en-US" sz="2200" dirty="0">
              <a:latin typeface="Corbe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62DF76B-92DB-6E0D-0311-576BAF084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/>
              </a:rPr>
              <a:t>Quality: Eye Exam for patients</a:t>
            </a:r>
            <a:endParaRPr lang="en-US" sz="2000" dirty="0">
              <a:solidFill>
                <a:srgbClr val="000000"/>
              </a:solidFill>
              <a:latin typeface="Corbe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558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0BE2537-E191-1D3F-57EA-64F9344A7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>
                <a:latin typeface="Corbel"/>
              </a:rPr>
              <a:t>-Members 18-85 years of age with diabetes (type 1 and type 2) who receive a kidney health evaluation</a:t>
            </a:r>
          </a:p>
          <a:p>
            <a:r>
              <a:rPr lang="en-US" sz="2200" dirty="0">
                <a:latin typeface="Corbel"/>
              </a:rPr>
              <a:t> Includes eGFR AND </a:t>
            </a:r>
            <a:r>
              <a:rPr lang="en-US" sz="2200" dirty="0" err="1">
                <a:latin typeface="Corbel"/>
              </a:rPr>
              <a:t>uACR</a:t>
            </a:r>
            <a:r>
              <a:rPr lang="en-US" sz="2200" dirty="0">
                <a:latin typeface="Corbel"/>
              </a:rPr>
              <a:t> during the measurement year</a:t>
            </a:r>
          </a:p>
          <a:p>
            <a:endParaRPr lang="en-US" sz="2200" dirty="0"/>
          </a:p>
          <a:p>
            <a:r>
              <a:rPr lang="en-US" sz="2200" dirty="0">
                <a:latin typeface="Corbel"/>
              </a:rPr>
              <a:t>-Administrative measure; only claims information is used to calculate a rate</a:t>
            </a:r>
            <a:endParaRPr lang="en-US" sz="2200" dirty="0"/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4E6752-497A-E5A3-55A6-FF9B1869A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/>
              </a:rPr>
              <a:t>Quality: Kidney Health Evaluation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905740"/>
      </p:ext>
    </p:extLst>
  </p:cSld>
  <p:clrMapOvr>
    <a:masterClrMapping/>
  </p:clrMapOvr>
</p:sld>
</file>

<file path=ppt/theme/theme1.xml><?xml version="1.0" encoding="utf-8"?>
<a:theme xmlns:a="http://schemas.openxmlformats.org/drawingml/2006/main" name="Jefferson Community Health &amp; Life Theme">
  <a:themeElements>
    <a:clrScheme name="Bryan Health Rural Strategy">
      <a:dk1>
        <a:sysClr val="windowText" lastClr="000000"/>
      </a:dk1>
      <a:lt1>
        <a:sysClr val="window" lastClr="FFFFFF"/>
      </a:lt1>
      <a:dk2>
        <a:srgbClr val="636466"/>
      </a:dk2>
      <a:lt2>
        <a:srgbClr val="767171"/>
      </a:lt2>
      <a:accent1>
        <a:srgbClr val="0072BC"/>
      </a:accent1>
      <a:accent2>
        <a:srgbClr val="4C9D2F"/>
      </a:accent2>
      <a:accent3>
        <a:srgbClr val="91C9ED"/>
      </a:accent3>
      <a:accent4>
        <a:srgbClr val="53B7E8"/>
      </a:accent4>
      <a:accent5>
        <a:srgbClr val="D2CBC2"/>
      </a:accent5>
      <a:accent6>
        <a:srgbClr val="FFFFFF"/>
      </a:accent6>
      <a:hlink>
        <a:srgbClr val="0563C1"/>
      </a:hlink>
      <a:folHlink>
        <a:srgbClr val="4C9D2F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11de594-a3b1-4008-a780-ca9741a96185">
      <Terms xmlns="http://schemas.microsoft.com/office/infopath/2007/PartnerControls"/>
    </lcf76f155ced4ddcb4097134ff3c332f>
    <TaxCatchAll xmlns="93b2944e-2a71-41f0-bb35-6ef2c31de7b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641BDD092BE548A795209E0B295E78" ma:contentTypeVersion="15" ma:contentTypeDescription="Create a new document." ma:contentTypeScope="" ma:versionID="965678c2b2513f2e6d938d490a6b5197">
  <xsd:schema xmlns:xsd="http://www.w3.org/2001/XMLSchema" xmlns:xs="http://www.w3.org/2001/XMLSchema" xmlns:p="http://schemas.microsoft.com/office/2006/metadata/properties" xmlns:ns2="e11de594-a3b1-4008-a780-ca9741a96185" xmlns:ns3="93b2944e-2a71-41f0-bb35-6ef2c31de7bf" targetNamespace="http://schemas.microsoft.com/office/2006/metadata/properties" ma:root="true" ma:fieldsID="6e6a8bc8e7e3a0826a56620005224849" ns2:_="" ns3:_="">
    <xsd:import namespace="e11de594-a3b1-4008-a780-ca9741a96185"/>
    <xsd:import namespace="93b2944e-2a71-41f0-bb35-6ef2c31de7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SearchPropertie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1de594-a3b1-4008-a780-ca9741a961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00352fb-e6ad-431e-8ba3-84ffe306676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b2944e-2a71-41f0-bb35-6ef2c31de7b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4dfac811-9490-418a-b842-581e77bdd39f}" ma:internalName="TaxCatchAll" ma:showField="CatchAllData" ma:web="93b2944e-2a71-41f0-bb35-6ef2c31de7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7012E5-C08A-431D-A117-058B4001B07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8026A28-E807-4DBE-9438-6692CDF32DB8}"/>
</file>

<file path=customXml/itemProps3.xml><?xml version="1.0" encoding="utf-8"?>
<ds:datastoreItem xmlns:ds="http://schemas.openxmlformats.org/officeDocument/2006/customXml" ds:itemID="{57CA3E6A-2C47-438D-B58A-358F1315AF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Jefferson Community Health &amp; Life Theme</Template>
  <TotalTime>11611</TotalTime>
  <Words>955</Words>
  <Application>Microsoft Office PowerPoint</Application>
  <PresentationFormat>On-screen Show (4:3)</PresentationFormat>
  <Paragraphs>172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Corbel</vt:lpstr>
      <vt:lpstr>Georgia</vt:lpstr>
      <vt:lpstr>Wingdings,Sans-Serif</vt:lpstr>
      <vt:lpstr>Jefferson Community Health &amp; Life Theme</vt:lpstr>
      <vt:lpstr>Developing, Maintaining and Progressing a Diabetic Population in a RHC</vt:lpstr>
      <vt:lpstr>Objectives</vt:lpstr>
      <vt:lpstr>Identifying our population</vt:lpstr>
      <vt:lpstr>Maintaining</vt:lpstr>
      <vt:lpstr>PowerPoint Presentation</vt:lpstr>
      <vt:lpstr>Progressing</vt:lpstr>
      <vt:lpstr>Quality: A1C Control </vt:lpstr>
      <vt:lpstr>Quality: Eye Exam for patients </vt:lpstr>
      <vt:lpstr>Quality: Kidney Health Evaluation </vt:lpstr>
      <vt:lpstr>Quality: Statin Therapy</vt:lpstr>
      <vt:lpstr>Quality: Controlling High BP</vt:lpstr>
      <vt:lpstr>Diabetic Program</vt:lpstr>
      <vt:lpstr>Jenn Mau MSN, RN, CRHCP Clinic Nurse Manager  Jefferson Community Health and Life Fairbury Clinic 2200 H Street Fairbury NE 68352  jenn.mau@jchealthandlife.org 402-729-3361 x. 7127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Alexandria Fenske</dc:creator>
  <cp:lastModifiedBy>Amber Kavan</cp:lastModifiedBy>
  <cp:revision>484</cp:revision>
  <cp:lastPrinted>2018-09-26T14:19:05Z</cp:lastPrinted>
  <dcterms:created xsi:type="dcterms:W3CDTF">2017-01-05T20:40:14Z</dcterms:created>
  <dcterms:modified xsi:type="dcterms:W3CDTF">2024-11-07T14:55:20Z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0x0101002F641BDD092BE548A795209E0B295E78</vt:lpwstr>
  </property>
</Properties>
</file>