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Lst>
  <p:notesMasterIdLst>
    <p:notesMasterId r:id="rId20"/>
  </p:notesMasterIdLst>
  <p:sldIdLst>
    <p:sldId id="256" r:id="rId2"/>
    <p:sldId id="257" r:id="rId3"/>
    <p:sldId id="258" r:id="rId4"/>
    <p:sldId id="286" r:id="rId5"/>
    <p:sldId id="262" r:id="rId6"/>
    <p:sldId id="264" r:id="rId7"/>
    <p:sldId id="260" r:id="rId8"/>
    <p:sldId id="282" r:id="rId9"/>
    <p:sldId id="283" r:id="rId10"/>
    <p:sldId id="288" r:id="rId11"/>
    <p:sldId id="284" r:id="rId12"/>
    <p:sldId id="285" r:id="rId13"/>
    <p:sldId id="271" r:id="rId14"/>
    <p:sldId id="289" r:id="rId15"/>
    <p:sldId id="272" r:id="rId16"/>
    <p:sldId id="273" r:id="rId17"/>
    <p:sldId id="287" r:id="rId18"/>
    <p:sldId id="275"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AEA"/>
    <a:srgbClr val="42D0A2"/>
    <a:srgbClr val="34C6CE"/>
    <a:srgbClr val="3BCFBB"/>
    <a:srgbClr val="30A4C9"/>
    <a:srgbClr val="2E6292"/>
    <a:srgbClr val="3776AF"/>
    <a:srgbClr val="498BC6"/>
    <a:srgbClr val="1E4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5" autoAdjust="0"/>
    <p:restoredTop sz="64286" autoAdjust="0"/>
  </p:normalViewPr>
  <p:slideViewPr>
    <p:cSldViewPr snapToGrid="0">
      <p:cViewPr varScale="1">
        <p:scale>
          <a:sx n="67" d="100"/>
          <a:sy n="67" d="100"/>
        </p:scale>
        <p:origin x="18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Kavan" userId="1d2f30e4-0548-404a-9eff-db78d52d86e6" providerId="ADAL" clId="{0447A9EF-6D24-4F83-A0CF-FE9709230C72}"/>
    <pc:docChg chg="delSld">
      <pc:chgData name="Amber Kavan" userId="1d2f30e4-0548-404a-9eff-db78d52d86e6" providerId="ADAL" clId="{0447A9EF-6D24-4F83-A0CF-FE9709230C72}" dt="2025-11-10T15:06:28.794" v="4" actId="47"/>
      <pc:docMkLst>
        <pc:docMk/>
      </pc:docMkLst>
      <pc:sldChg chg="del">
        <pc:chgData name="Amber Kavan" userId="1d2f30e4-0548-404a-9eff-db78d52d86e6" providerId="ADAL" clId="{0447A9EF-6D24-4F83-A0CF-FE9709230C72}" dt="2025-11-10T15:06:22.530" v="0" actId="47"/>
        <pc:sldMkLst>
          <pc:docMk/>
          <pc:sldMk cId="4120975742" sldId="276"/>
        </pc:sldMkLst>
      </pc:sldChg>
      <pc:sldChg chg="del">
        <pc:chgData name="Amber Kavan" userId="1d2f30e4-0548-404a-9eff-db78d52d86e6" providerId="ADAL" clId="{0447A9EF-6D24-4F83-A0CF-FE9709230C72}" dt="2025-11-10T15:06:23.532" v="1" actId="47"/>
        <pc:sldMkLst>
          <pc:docMk/>
          <pc:sldMk cId="405812183" sldId="277"/>
        </pc:sldMkLst>
      </pc:sldChg>
      <pc:sldChg chg="del">
        <pc:chgData name="Amber Kavan" userId="1d2f30e4-0548-404a-9eff-db78d52d86e6" providerId="ADAL" clId="{0447A9EF-6D24-4F83-A0CF-FE9709230C72}" dt="2025-11-10T15:06:24.830" v="2" actId="47"/>
        <pc:sldMkLst>
          <pc:docMk/>
          <pc:sldMk cId="3087560028" sldId="278"/>
        </pc:sldMkLst>
      </pc:sldChg>
      <pc:sldChg chg="del">
        <pc:chgData name="Amber Kavan" userId="1d2f30e4-0548-404a-9eff-db78d52d86e6" providerId="ADAL" clId="{0447A9EF-6D24-4F83-A0CF-FE9709230C72}" dt="2025-11-10T15:06:26.582" v="3" actId="47"/>
        <pc:sldMkLst>
          <pc:docMk/>
          <pc:sldMk cId="3548284605" sldId="279"/>
        </pc:sldMkLst>
      </pc:sldChg>
      <pc:sldChg chg="del">
        <pc:chgData name="Amber Kavan" userId="1d2f30e4-0548-404a-9eff-db78d52d86e6" providerId="ADAL" clId="{0447A9EF-6D24-4F83-A0CF-FE9709230C72}" dt="2025-11-10T15:06:28.794" v="4" actId="47"/>
        <pc:sldMkLst>
          <pc:docMk/>
          <pc:sldMk cId="4010821921" sldId="2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E4C5E-304A-40F1-8E51-416D8AD62D0C}" type="doc">
      <dgm:prSet loTypeId="urn:microsoft.com/office/officeart/2005/8/layout/lProcess3" loCatId="process" qsTypeId="urn:microsoft.com/office/officeart/2005/8/quickstyle/3d1" qsCatId="3D" csTypeId="urn:microsoft.com/office/officeart/2005/8/colors/colorful2" csCatId="colorful" phldr="1"/>
      <dgm:spPr/>
      <dgm:t>
        <a:bodyPr/>
        <a:lstStyle/>
        <a:p>
          <a:endParaRPr lang="en-US"/>
        </a:p>
      </dgm:t>
    </dgm:pt>
    <dgm:pt modelId="{CD39E5D0-0E8C-4E6D-96A8-9E2C734603A5}">
      <dgm:prSet phldrT="[Text]" phldr="0"/>
      <dgm:spPr/>
      <dgm:t>
        <a:bodyPr/>
        <a:lstStyle/>
        <a:p>
          <a:r>
            <a:rPr lang="en-US" dirty="0"/>
            <a:t>Standard 3.0</a:t>
          </a:r>
        </a:p>
      </dgm:t>
    </dgm:pt>
    <dgm:pt modelId="{5C45F9AB-2330-4BE3-879D-233905417501}" type="parTrans" cxnId="{D00853BF-E7BC-4C4C-80D0-3216C9A60747}">
      <dgm:prSet/>
      <dgm:spPr/>
      <dgm:t>
        <a:bodyPr/>
        <a:lstStyle/>
        <a:p>
          <a:endParaRPr lang="en-US"/>
        </a:p>
      </dgm:t>
    </dgm:pt>
    <dgm:pt modelId="{4AEBEBE2-05B2-40D2-BF9B-B24A6312D6A3}" type="sibTrans" cxnId="{D00853BF-E7BC-4C4C-80D0-3216C9A60747}">
      <dgm:prSet/>
      <dgm:spPr/>
      <dgm:t>
        <a:bodyPr/>
        <a:lstStyle/>
        <a:p>
          <a:endParaRPr lang="en-US"/>
        </a:p>
      </dgm:t>
    </dgm:pt>
    <dgm:pt modelId="{83F4A216-9574-48C2-9EA6-47190D00C7E0}">
      <dgm:prSet phldrT="[Text]" phldr="0" custT="1"/>
      <dgm:spPr/>
      <dgm:t>
        <a:bodyPr/>
        <a:lstStyle/>
        <a:p>
          <a:pPr algn="l"/>
          <a:endParaRPr lang="en-US" sz="1000" dirty="0"/>
        </a:p>
        <a:p>
          <a:pPr algn="l"/>
          <a:r>
            <a:rPr lang="en-US" sz="1000" dirty="0"/>
            <a:t> </a:t>
          </a:r>
          <a:r>
            <a:rPr lang="en-US" sz="1600" dirty="0"/>
            <a:t>PATIENT/CAREGIVER EDUCATION AND SUPPORT</a:t>
          </a:r>
        </a:p>
        <a:p>
          <a:pPr algn="l"/>
          <a:endParaRPr lang="en-US" sz="1000" dirty="0"/>
        </a:p>
      </dgm:t>
    </dgm:pt>
    <dgm:pt modelId="{B4C4CC3F-0AFB-4131-8E0C-86BA3F12FCBB}" type="parTrans" cxnId="{C197A018-F5D9-48ED-B3BF-31F29424949A}">
      <dgm:prSet/>
      <dgm:spPr/>
      <dgm:t>
        <a:bodyPr/>
        <a:lstStyle/>
        <a:p>
          <a:endParaRPr lang="en-US"/>
        </a:p>
      </dgm:t>
    </dgm:pt>
    <dgm:pt modelId="{27E5F66A-D2B3-4FDA-AEE4-C8835283836C}" type="sibTrans" cxnId="{C197A018-F5D9-48ED-B3BF-31F29424949A}">
      <dgm:prSet/>
      <dgm:spPr/>
      <dgm:t>
        <a:bodyPr/>
        <a:lstStyle/>
        <a:p>
          <a:endParaRPr lang="en-US"/>
        </a:p>
      </dgm:t>
    </dgm:pt>
    <dgm:pt modelId="{0596C9A7-957C-4A05-9B7F-F9BDC4DEC07A}" type="pres">
      <dgm:prSet presAssocID="{5A1E4C5E-304A-40F1-8E51-416D8AD62D0C}" presName="Name0" presStyleCnt="0">
        <dgm:presLayoutVars>
          <dgm:chPref val="3"/>
          <dgm:dir/>
          <dgm:animLvl val="lvl"/>
          <dgm:resizeHandles/>
        </dgm:presLayoutVars>
      </dgm:prSet>
      <dgm:spPr/>
    </dgm:pt>
    <dgm:pt modelId="{9BAAA85A-CE28-4FFB-90EA-53C7DCABE5BA}" type="pres">
      <dgm:prSet presAssocID="{CD39E5D0-0E8C-4E6D-96A8-9E2C734603A5}" presName="horFlow" presStyleCnt="0"/>
      <dgm:spPr/>
    </dgm:pt>
    <dgm:pt modelId="{0FD42787-71E1-4761-88C0-F20883098B73}" type="pres">
      <dgm:prSet presAssocID="{CD39E5D0-0E8C-4E6D-96A8-9E2C734603A5}" presName="bigChev" presStyleLbl="node1" presStyleIdx="0" presStyleCnt="1"/>
      <dgm:spPr/>
    </dgm:pt>
    <dgm:pt modelId="{4F020DB1-CADC-4C31-9409-E935111A87B7}" type="pres">
      <dgm:prSet presAssocID="{B4C4CC3F-0AFB-4131-8E0C-86BA3F12FCBB}" presName="parTrans" presStyleCnt="0"/>
      <dgm:spPr/>
    </dgm:pt>
    <dgm:pt modelId="{0F9DA58F-6EF1-4456-BC14-B4F1A8BFA618}" type="pres">
      <dgm:prSet presAssocID="{83F4A216-9574-48C2-9EA6-47190D00C7E0}" presName="node" presStyleLbl="alignAccFollowNode1" presStyleIdx="0" presStyleCnt="1" custScaleX="359753">
        <dgm:presLayoutVars>
          <dgm:bulletEnabled val="1"/>
        </dgm:presLayoutVars>
      </dgm:prSet>
      <dgm:spPr/>
    </dgm:pt>
  </dgm:ptLst>
  <dgm:cxnLst>
    <dgm:cxn modelId="{C197A018-F5D9-48ED-B3BF-31F29424949A}" srcId="{CD39E5D0-0E8C-4E6D-96A8-9E2C734603A5}" destId="{83F4A216-9574-48C2-9EA6-47190D00C7E0}" srcOrd="0" destOrd="0" parTransId="{B4C4CC3F-0AFB-4131-8E0C-86BA3F12FCBB}" sibTransId="{27E5F66A-D2B3-4FDA-AEE4-C8835283836C}"/>
    <dgm:cxn modelId="{1D89A236-5841-43D9-973B-73B5F295214F}" type="presOf" srcId="{83F4A216-9574-48C2-9EA6-47190D00C7E0}" destId="{0F9DA58F-6EF1-4456-BC14-B4F1A8BFA618}" srcOrd="0" destOrd="0" presId="urn:microsoft.com/office/officeart/2005/8/layout/lProcess3"/>
    <dgm:cxn modelId="{D8824C50-2590-4434-996E-71E6C7FB1BB2}" type="presOf" srcId="{CD39E5D0-0E8C-4E6D-96A8-9E2C734603A5}" destId="{0FD42787-71E1-4761-88C0-F20883098B73}" srcOrd="0" destOrd="0" presId="urn:microsoft.com/office/officeart/2005/8/layout/lProcess3"/>
    <dgm:cxn modelId="{E5A9C687-8605-4734-BE4B-80FFF0EBA240}" type="presOf" srcId="{5A1E4C5E-304A-40F1-8E51-416D8AD62D0C}" destId="{0596C9A7-957C-4A05-9B7F-F9BDC4DEC07A}" srcOrd="0" destOrd="0" presId="urn:microsoft.com/office/officeart/2005/8/layout/lProcess3"/>
    <dgm:cxn modelId="{D00853BF-E7BC-4C4C-80D0-3216C9A60747}" srcId="{5A1E4C5E-304A-40F1-8E51-416D8AD62D0C}" destId="{CD39E5D0-0E8C-4E6D-96A8-9E2C734603A5}" srcOrd="0" destOrd="0" parTransId="{5C45F9AB-2330-4BE3-879D-233905417501}" sibTransId="{4AEBEBE2-05B2-40D2-BF9B-B24A6312D6A3}"/>
    <dgm:cxn modelId="{D30CC42E-89E2-4363-B152-552E52ED170D}" type="presParOf" srcId="{0596C9A7-957C-4A05-9B7F-F9BDC4DEC07A}" destId="{9BAAA85A-CE28-4FFB-90EA-53C7DCABE5BA}" srcOrd="0" destOrd="0" presId="urn:microsoft.com/office/officeart/2005/8/layout/lProcess3"/>
    <dgm:cxn modelId="{6366A868-88CE-44ED-9D29-C73EDA659A86}" type="presParOf" srcId="{9BAAA85A-CE28-4FFB-90EA-53C7DCABE5BA}" destId="{0FD42787-71E1-4761-88C0-F20883098B73}" srcOrd="0" destOrd="0" presId="urn:microsoft.com/office/officeart/2005/8/layout/lProcess3"/>
    <dgm:cxn modelId="{93674061-1057-499F-B372-DA5655CA2E19}" type="presParOf" srcId="{9BAAA85A-CE28-4FFB-90EA-53C7DCABE5BA}" destId="{4F020DB1-CADC-4C31-9409-E935111A87B7}" srcOrd="1" destOrd="0" presId="urn:microsoft.com/office/officeart/2005/8/layout/lProcess3"/>
    <dgm:cxn modelId="{EAB86442-AC8A-412D-9A49-A0932C1F5550}" type="presParOf" srcId="{9BAAA85A-CE28-4FFB-90EA-53C7DCABE5BA}" destId="{0F9DA58F-6EF1-4456-BC14-B4F1A8BFA618}" srcOrd="2"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C8C678-BC3F-478B-9C23-66255B840C0A}"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1D35AF10-3C6F-45E9-A27E-D0142BFCAAA9}">
      <dgm:prSet/>
      <dgm:spPr/>
      <dgm:t>
        <a:bodyPr/>
        <a:lstStyle/>
        <a:p>
          <a:r>
            <a:rPr lang="en-US" dirty="0"/>
            <a:t>Patient/Caregiver Education and Support</a:t>
          </a:r>
        </a:p>
        <a:p>
          <a:r>
            <a:rPr lang="en-US" dirty="0"/>
            <a:t>Care Coordination</a:t>
          </a:r>
        </a:p>
      </dgm:t>
    </dgm:pt>
    <dgm:pt modelId="{D0F46FC7-1C71-4457-8B92-D6BC15CB218B}" type="parTrans" cxnId="{67B2773D-757F-45FD-8597-A5BD37D47D41}">
      <dgm:prSet/>
      <dgm:spPr/>
      <dgm:t>
        <a:bodyPr/>
        <a:lstStyle/>
        <a:p>
          <a:endParaRPr lang="en-US"/>
        </a:p>
      </dgm:t>
    </dgm:pt>
    <dgm:pt modelId="{A723AE98-6A35-4B14-AB54-EEAC90215BF1}" type="sibTrans" cxnId="{67B2773D-757F-45FD-8597-A5BD37D47D41}">
      <dgm:prSet/>
      <dgm:spPr/>
      <dgm:t>
        <a:bodyPr/>
        <a:lstStyle/>
        <a:p>
          <a:endParaRPr lang="en-US"/>
        </a:p>
      </dgm:t>
    </dgm:pt>
    <dgm:pt modelId="{DC15A777-76A8-4115-BBB0-DBFD741DC719}" type="pres">
      <dgm:prSet presAssocID="{89C8C678-BC3F-478B-9C23-66255B840C0A}" presName="Name0" presStyleCnt="0">
        <dgm:presLayoutVars>
          <dgm:chMax val="7"/>
          <dgm:chPref val="7"/>
          <dgm:dir/>
        </dgm:presLayoutVars>
      </dgm:prSet>
      <dgm:spPr/>
    </dgm:pt>
    <dgm:pt modelId="{36907222-C46F-454E-B55C-2C540C799C65}" type="pres">
      <dgm:prSet presAssocID="{89C8C678-BC3F-478B-9C23-66255B840C0A}" presName="Name1" presStyleCnt="0"/>
      <dgm:spPr/>
    </dgm:pt>
    <dgm:pt modelId="{A880CD55-B89E-438C-95B9-401509B5B7AE}" type="pres">
      <dgm:prSet presAssocID="{89C8C678-BC3F-478B-9C23-66255B840C0A}" presName="cycle" presStyleCnt="0"/>
      <dgm:spPr/>
    </dgm:pt>
    <dgm:pt modelId="{113B31F7-D43B-4E89-AE09-90DBABF347BF}" type="pres">
      <dgm:prSet presAssocID="{89C8C678-BC3F-478B-9C23-66255B840C0A}" presName="srcNode" presStyleLbl="node1" presStyleIdx="0" presStyleCnt="1"/>
      <dgm:spPr/>
    </dgm:pt>
    <dgm:pt modelId="{3B0E63A2-BA94-4AC3-8413-494138398D5E}" type="pres">
      <dgm:prSet presAssocID="{89C8C678-BC3F-478B-9C23-66255B840C0A}" presName="conn" presStyleLbl="parChTrans1D2" presStyleIdx="0" presStyleCnt="1"/>
      <dgm:spPr/>
    </dgm:pt>
    <dgm:pt modelId="{A992C062-1EFD-4230-B6CD-95BEDE2A02E1}" type="pres">
      <dgm:prSet presAssocID="{89C8C678-BC3F-478B-9C23-66255B840C0A}" presName="extraNode" presStyleLbl="node1" presStyleIdx="0" presStyleCnt="1"/>
      <dgm:spPr/>
    </dgm:pt>
    <dgm:pt modelId="{240E94B6-4DAA-4F63-A618-BF957F5EE471}" type="pres">
      <dgm:prSet presAssocID="{89C8C678-BC3F-478B-9C23-66255B840C0A}" presName="dstNode" presStyleLbl="node1" presStyleIdx="0" presStyleCnt="1"/>
      <dgm:spPr/>
    </dgm:pt>
    <dgm:pt modelId="{EDE88EAB-C0BE-48A0-93F0-DD170BAD3466}" type="pres">
      <dgm:prSet presAssocID="{1D35AF10-3C6F-45E9-A27E-D0142BFCAAA9}" presName="text_1" presStyleLbl="node1" presStyleIdx="0" presStyleCnt="1">
        <dgm:presLayoutVars>
          <dgm:bulletEnabled val="1"/>
        </dgm:presLayoutVars>
      </dgm:prSet>
      <dgm:spPr/>
    </dgm:pt>
    <dgm:pt modelId="{1281EF72-E5D7-4DB0-A3EC-CFF26C9643E8}" type="pres">
      <dgm:prSet presAssocID="{1D35AF10-3C6F-45E9-A27E-D0142BFCAAA9}" presName="accent_1" presStyleCnt="0"/>
      <dgm:spPr/>
    </dgm:pt>
    <dgm:pt modelId="{A69033BB-586E-4DDD-ABB0-D5EDEB147168}" type="pres">
      <dgm:prSet presAssocID="{1D35AF10-3C6F-45E9-A27E-D0142BFCAAA9}" presName="accentRepeatNode" presStyleLbl="solidFgAcc1" presStyleIdx="0" presStyleCnt="1"/>
      <dgm:spPr/>
    </dgm:pt>
  </dgm:ptLst>
  <dgm:cxnLst>
    <dgm:cxn modelId="{67B2773D-757F-45FD-8597-A5BD37D47D41}" srcId="{89C8C678-BC3F-478B-9C23-66255B840C0A}" destId="{1D35AF10-3C6F-45E9-A27E-D0142BFCAAA9}" srcOrd="0" destOrd="0" parTransId="{D0F46FC7-1C71-4457-8B92-D6BC15CB218B}" sibTransId="{A723AE98-6A35-4B14-AB54-EEAC90215BF1}"/>
    <dgm:cxn modelId="{FFC53149-743C-48C0-B946-D4AB233E03DD}" type="presOf" srcId="{89C8C678-BC3F-478B-9C23-66255B840C0A}" destId="{DC15A777-76A8-4115-BBB0-DBFD741DC719}" srcOrd="0" destOrd="0" presId="urn:microsoft.com/office/officeart/2008/layout/VerticalCurvedList"/>
    <dgm:cxn modelId="{E5AAAD6F-32EB-4DA9-A212-85AA583E2134}" type="presOf" srcId="{A723AE98-6A35-4B14-AB54-EEAC90215BF1}" destId="{3B0E63A2-BA94-4AC3-8413-494138398D5E}" srcOrd="0" destOrd="0" presId="urn:microsoft.com/office/officeart/2008/layout/VerticalCurvedList"/>
    <dgm:cxn modelId="{0D8E1C7B-0A5D-4AAA-A8B5-0062AA692194}" type="presOf" srcId="{1D35AF10-3C6F-45E9-A27E-D0142BFCAAA9}" destId="{EDE88EAB-C0BE-48A0-93F0-DD170BAD3466}" srcOrd="0" destOrd="0" presId="urn:microsoft.com/office/officeart/2008/layout/VerticalCurvedList"/>
    <dgm:cxn modelId="{9CFDFBE5-9039-45B4-8031-C44D9E2AC691}" type="presParOf" srcId="{DC15A777-76A8-4115-BBB0-DBFD741DC719}" destId="{36907222-C46F-454E-B55C-2C540C799C65}" srcOrd="0" destOrd="0" presId="urn:microsoft.com/office/officeart/2008/layout/VerticalCurvedList"/>
    <dgm:cxn modelId="{AC26C17A-A68E-4E38-86EC-C1A8F834A1EF}" type="presParOf" srcId="{36907222-C46F-454E-B55C-2C540C799C65}" destId="{A880CD55-B89E-438C-95B9-401509B5B7AE}" srcOrd="0" destOrd="0" presId="urn:microsoft.com/office/officeart/2008/layout/VerticalCurvedList"/>
    <dgm:cxn modelId="{67BCC37E-51D8-482D-AD36-03529FDC2EAD}" type="presParOf" srcId="{A880CD55-B89E-438C-95B9-401509B5B7AE}" destId="{113B31F7-D43B-4E89-AE09-90DBABF347BF}" srcOrd="0" destOrd="0" presId="urn:microsoft.com/office/officeart/2008/layout/VerticalCurvedList"/>
    <dgm:cxn modelId="{6CE22842-2674-4AFF-B872-5E4F35F63D05}" type="presParOf" srcId="{A880CD55-B89E-438C-95B9-401509B5B7AE}" destId="{3B0E63A2-BA94-4AC3-8413-494138398D5E}" srcOrd="1" destOrd="0" presId="urn:microsoft.com/office/officeart/2008/layout/VerticalCurvedList"/>
    <dgm:cxn modelId="{89F45044-8AC5-4A68-A2D2-A03276295DC7}" type="presParOf" srcId="{A880CD55-B89E-438C-95B9-401509B5B7AE}" destId="{A992C062-1EFD-4230-B6CD-95BEDE2A02E1}" srcOrd="2" destOrd="0" presId="urn:microsoft.com/office/officeart/2008/layout/VerticalCurvedList"/>
    <dgm:cxn modelId="{587B6634-E67A-40D3-99D0-64A18842588E}" type="presParOf" srcId="{A880CD55-B89E-438C-95B9-401509B5B7AE}" destId="{240E94B6-4DAA-4F63-A618-BF957F5EE471}" srcOrd="3" destOrd="0" presId="urn:microsoft.com/office/officeart/2008/layout/VerticalCurvedList"/>
    <dgm:cxn modelId="{8F14D7C1-6002-436E-AD9A-B4B150ED4DD3}" type="presParOf" srcId="{36907222-C46F-454E-B55C-2C540C799C65}" destId="{EDE88EAB-C0BE-48A0-93F0-DD170BAD3466}" srcOrd="1" destOrd="0" presId="urn:microsoft.com/office/officeart/2008/layout/VerticalCurvedList"/>
    <dgm:cxn modelId="{2592A49F-A372-4287-B59E-958ED78BE224}" type="presParOf" srcId="{36907222-C46F-454E-B55C-2C540C799C65}" destId="{1281EF72-E5D7-4DB0-A3EC-CFF26C9643E8}" srcOrd="2" destOrd="0" presId="urn:microsoft.com/office/officeart/2008/layout/VerticalCurvedList"/>
    <dgm:cxn modelId="{C3791BBF-EF4A-4ED1-B604-25EFBDFD1DB3}" type="presParOf" srcId="{1281EF72-E5D7-4DB0-A3EC-CFF26C9643E8}" destId="{A69033BB-586E-4DDD-ABB0-D5EDEB14716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1E4C5E-304A-40F1-8E51-416D8AD62D0C}" type="doc">
      <dgm:prSet loTypeId="urn:microsoft.com/office/officeart/2005/8/layout/lProcess3" loCatId="process" qsTypeId="urn:microsoft.com/office/officeart/2005/8/quickstyle/3d1" qsCatId="3D" csTypeId="urn:microsoft.com/office/officeart/2005/8/colors/colorful2" csCatId="colorful" phldr="1"/>
      <dgm:spPr/>
      <dgm:t>
        <a:bodyPr/>
        <a:lstStyle/>
        <a:p>
          <a:endParaRPr lang="en-US"/>
        </a:p>
      </dgm:t>
    </dgm:pt>
    <dgm:pt modelId="{CD39E5D0-0E8C-4E6D-96A8-9E2C734603A5}">
      <dgm:prSet phldrT="[Text]" phldr="0"/>
      <dgm:spPr/>
      <dgm:t>
        <a:bodyPr/>
        <a:lstStyle/>
        <a:p>
          <a:r>
            <a:rPr lang="en-US" dirty="0"/>
            <a:t>Standard 4.0</a:t>
          </a:r>
        </a:p>
      </dgm:t>
    </dgm:pt>
    <dgm:pt modelId="{5C45F9AB-2330-4BE3-879D-233905417501}" type="parTrans" cxnId="{D00853BF-E7BC-4C4C-80D0-3216C9A60747}">
      <dgm:prSet/>
      <dgm:spPr/>
      <dgm:t>
        <a:bodyPr/>
        <a:lstStyle/>
        <a:p>
          <a:endParaRPr lang="en-US"/>
        </a:p>
      </dgm:t>
    </dgm:pt>
    <dgm:pt modelId="{4AEBEBE2-05B2-40D2-BF9B-B24A6312D6A3}" type="sibTrans" cxnId="{D00853BF-E7BC-4C4C-80D0-3216C9A60747}">
      <dgm:prSet/>
      <dgm:spPr/>
      <dgm:t>
        <a:bodyPr/>
        <a:lstStyle/>
        <a:p>
          <a:endParaRPr lang="en-US"/>
        </a:p>
      </dgm:t>
    </dgm:pt>
    <dgm:pt modelId="{83F4A216-9574-48C2-9EA6-47190D00C7E0}">
      <dgm:prSet phldrT="[Text]" phldr="0" custT="1"/>
      <dgm:spPr/>
      <dgm:t>
        <a:bodyPr/>
        <a:lstStyle/>
        <a:p>
          <a:pPr algn="l"/>
          <a:endParaRPr lang="en-US" sz="1000" dirty="0"/>
        </a:p>
        <a:p>
          <a:pPr algn="l"/>
          <a:r>
            <a:rPr lang="en-US" sz="2400" dirty="0"/>
            <a:t>CARE COORDINATION</a:t>
          </a:r>
        </a:p>
        <a:p>
          <a:pPr algn="l"/>
          <a:endParaRPr lang="en-US" sz="1000" dirty="0"/>
        </a:p>
      </dgm:t>
    </dgm:pt>
    <dgm:pt modelId="{B4C4CC3F-0AFB-4131-8E0C-86BA3F12FCBB}" type="parTrans" cxnId="{C197A018-F5D9-48ED-B3BF-31F29424949A}">
      <dgm:prSet/>
      <dgm:spPr/>
      <dgm:t>
        <a:bodyPr/>
        <a:lstStyle/>
        <a:p>
          <a:endParaRPr lang="en-US"/>
        </a:p>
      </dgm:t>
    </dgm:pt>
    <dgm:pt modelId="{27E5F66A-D2B3-4FDA-AEE4-C8835283836C}" type="sibTrans" cxnId="{C197A018-F5D9-48ED-B3BF-31F29424949A}">
      <dgm:prSet/>
      <dgm:spPr/>
      <dgm:t>
        <a:bodyPr/>
        <a:lstStyle/>
        <a:p>
          <a:endParaRPr lang="en-US"/>
        </a:p>
      </dgm:t>
    </dgm:pt>
    <dgm:pt modelId="{0596C9A7-957C-4A05-9B7F-F9BDC4DEC07A}" type="pres">
      <dgm:prSet presAssocID="{5A1E4C5E-304A-40F1-8E51-416D8AD62D0C}" presName="Name0" presStyleCnt="0">
        <dgm:presLayoutVars>
          <dgm:chPref val="3"/>
          <dgm:dir/>
          <dgm:animLvl val="lvl"/>
          <dgm:resizeHandles/>
        </dgm:presLayoutVars>
      </dgm:prSet>
      <dgm:spPr/>
    </dgm:pt>
    <dgm:pt modelId="{9BAAA85A-CE28-4FFB-90EA-53C7DCABE5BA}" type="pres">
      <dgm:prSet presAssocID="{CD39E5D0-0E8C-4E6D-96A8-9E2C734603A5}" presName="horFlow" presStyleCnt="0"/>
      <dgm:spPr/>
    </dgm:pt>
    <dgm:pt modelId="{0FD42787-71E1-4761-88C0-F20883098B73}" type="pres">
      <dgm:prSet presAssocID="{CD39E5D0-0E8C-4E6D-96A8-9E2C734603A5}" presName="bigChev" presStyleLbl="node1" presStyleIdx="0" presStyleCnt="1"/>
      <dgm:spPr/>
    </dgm:pt>
    <dgm:pt modelId="{4F020DB1-CADC-4C31-9409-E935111A87B7}" type="pres">
      <dgm:prSet presAssocID="{B4C4CC3F-0AFB-4131-8E0C-86BA3F12FCBB}" presName="parTrans" presStyleCnt="0"/>
      <dgm:spPr/>
    </dgm:pt>
    <dgm:pt modelId="{0F9DA58F-6EF1-4456-BC14-B4F1A8BFA618}" type="pres">
      <dgm:prSet presAssocID="{83F4A216-9574-48C2-9EA6-47190D00C7E0}" presName="node" presStyleLbl="alignAccFollowNode1" presStyleIdx="0" presStyleCnt="1" custScaleX="359753">
        <dgm:presLayoutVars>
          <dgm:bulletEnabled val="1"/>
        </dgm:presLayoutVars>
      </dgm:prSet>
      <dgm:spPr/>
    </dgm:pt>
  </dgm:ptLst>
  <dgm:cxnLst>
    <dgm:cxn modelId="{C197A018-F5D9-48ED-B3BF-31F29424949A}" srcId="{CD39E5D0-0E8C-4E6D-96A8-9E2C734603A5}" destId="{83F4A216-9574-48C2-9EA6-47190D00C7E0}" srcOrd="0" destOrd="0" parTransId="{B4C4CC3F-0AFB-4131-8E0C-86BA3F12FCBB}" sibTransId="{27E5F66A-D2B3-4FDA-AEE4-C8835283836C}"/>
    <dgm:cxn modelId="{1D89A236-5841-43D9-973B-73B5F295214F}" type="presOf" srcId="{83F4A216-9574-48C2-9EA6-47190D00C7E0}" destId="{0F9DA58F-6EF1-4456-BC14-B4F1A8BFA618}" srcOrd="0" destOrd="0" presId="urn:microsoft.com/office/officeart/2005/8/layout/lProcess3"/>
    <dgm:cxn modelId="{D8824C50-2590-4434-996E-71E6C7FB1BB2}" type="presOf" srcId="{CD39E5D0-0E8C-4E6D-96A8-9E2C734603A5}" destId="{0FD42787-71E1-4761-88C0-F20883098B73}" srcOrd="0" destOrd="0" presId="urn:microsoft.com/office/officeart/2005/8/layout/lProcess3"/>
    <dgm:cxn modelId="{E5A9C687-8605-4734-BE4B-80FFF0EBA240}" type="presOf" srcId="{5A1E4C5E-304A-40F1-8E51-416D8AD62D0C}" destId="{0596C9A7-957C-4A05-9B7F-F9BDC4DEC07A}" srcOrd="0" destOrd="0" presId="urn:microsoft.com/office/officeart/2005/8/layout/lProcess3"/>
    <dgm:cxn modelId="{D00853BF-E7BC-4C4C-80D0-3216C9A60747}" srcId="{5A1E4C5E-304A-40F1-8E51-416D8AD62D0C}" destId="{CD39E5D0-0E8C-4E6D-96A8-9E2C734603A5}" srcOrd="0" destOrd="0" parTransId="{5C45F9AB-2330-4BE3-879D-233905417501}" sibTransId="{4AEBEBE2-05B2-40D2-BF9B-B24A6312D6A3}"/>
    <dgm:cxn modelId="{D30CC42E-89E2-4363-B152-552E52ED170D}" type="presParOf" srcId="{0596C9A7-957C-4A05-9B7F-F9BDC4DEC07A}" destId="{9BAAA85A-CE28-4FFB-90EA-53C7DCABE5BA}" srcOrd="0" destOrd="0" presId="urn:microsoft.com/office/officeart/2005/8/layout/lProcess3"/>
    <dgm:cxn modelId="{6366A868-88CE-44ED-9D29-C73EDA659A86}" type="presParOf" srcId="{9BAAA85A-CE28-4FFB-90EA-53C7DCABE5BA}" destId="{0FD42787-71E1-4761-88C0-F20883098B73}" srcOrd="0" destOrd="0" presId="urn:microsoft.com/office/officeart/2005/8/layout/lProcess3"/>
    <dgm:cxn modelId="{93674061-1057-499F-B372-DA5655CA2E19}" type="presParOf" srcId="{9BAAA85A-CE28-4FFB-90EA-53C7DCABE5BA}" destId="{4F020DB1-CADC-4C31-9409-E935111A87B7}" srcOrd="1" destOrd="0" presId="urn:microsoft.com/office/officeart/2005/8/layout/lProcess3"/>
    <dgm:cxn modelId="{EAB86442-AC8A-412D-9A49-A0932C1F5550}" type="presParOf" srcId="{9BAAA85A-CE28-4FFB-90EA-53C7DCABE5BA}" destId="{0F9DA58F-6EF1-4456-BC14-B4F1A8BFA618}" srcOrd="2"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2787-71E1-4761-88C0-F20883098B73}">
      <dsp:nvSpPr>
        <dsp:cNvPr id="0" name=""/>
        <dsp:cNvSpPr/>
      </dsp:nvSpPr>
      <dsp:spPr>
        <a:xfrm>
          <a:off x="116956" y="8"/>
          <a:ext cx="1623828" cy="649531"/>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Standard 3.0</a:t>
          </a:r>
        </a:p>
      </dsp:txBody>
      <dsp:txXfrm>
        <a:off x="441722" y="8"/>
        <a:ext cx="974297" cy="649531"/>
      </dsp:txXfrm>
    </dsp:sp>
    <dsp:sp modelId="{0F9DA58F-6EF1-4456-BC14-B4F1A8BFA618}">
      <dsp:nvSpPr>
        <dsp:cNvPr id="0" name=""/>
        <dsp:cNvSpPr/>
      </dsp:nvSpPr>
      <dsp:spPr>
        <a:xfrm>
          <a:off x="1529686" y="55218"/>
          <a:ext cx="4848669" cy="539110"/>
        </a:xfrm>
        <a:prstGeom prst="chevron">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6350" rIns="0" bIns="6350" numCol="1" spcCol="1270" anchor="ctr" anchorCtr="0">
          <a:noAutofit/>
        </a:bodyPr>
        <a:lstStyle/>
        <a:p>
          <a:pPr marL="0" lvl="0" indent="0" algn="l" defTabSz="444500">
            <a:lnSpc>
              <a:spcPct val="90000"/>
            </a:lnSpc>
            <a:spcBef>
              <a:spcPct val="0"/>
            </a:spcBef>
            <a:spcAft>
              <a:spcPct val="35000"/>
            </a:spcAft>
            <a:buNone/>
          </a:pPr>
          <a:endParaRPr lang="en-US" sz="1000" kern="1200" dirty="0"/>
        </a:p>
        <a:p>
          <a:pPr marL="0" lvl="0" indent="0" algn="l" defTabSz="444500">
            <a:lnSpc>
              <a:spcPct val="90000"/>
            </a:lnSpc>
            <a:spcBef>
              <a:spcPct val="0"/>
            </a:spcBef>
            <a:spcAft>
              <a:spcPct val="35000"/>
            </a:spcAft>
            <a:buNone/>
          </a:pPr>
          <a:r>
            <a:rPr lang="en-US" sz="1000" kern="1200" dirty="0"/>
            <a:t> </a:t>
          </a:r>
          <a:r>
            <a:rPr lang="en-US" sz="1600" kern="1200" dirty="0"/>
            <a:t>PATIENT/CAREGIVER EDUCATION AND SUPPORT</a:t>
          </a:r>
        </a:p>
        <a:p>
          <a:pPr marL="0" lvl="0" indent="0" algn="l" defTabSz="444500">
            <a:lnSpc>
              <a:spcPct val="90000"/>
            </a:lnSpc>
            <a:spcBef>
              <a:spcPct val="0"/>
            </a:spcBef>
            <a:spcAft>
              <a:spcPct val="35000"/>
            </a:spcAft>
            <a:buNone/>
          </a:pPr>
          <a:endParaRPr lang="en-US" sz="1000" kern="1200" dirty="0"/>
        </a:p>
      </dsp:txBody>
      <dsp:txXfrm>
        <a:off x="1799241" y="55218"/>
        <a:ext cx="4309559" cy="539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E63A2-BA94-4AC3-8413-494138398D5E}">
      <dsp:nvSpPr>
        <dsp:cNvPr id="0" name=""/>
        <dsp:cNvSpPr/>
      </dsp:nvSpPr>
      <dsp:spPr>
        <a:xfrm>
          <a:off x="-1368534" y="-232577"/>
          <a:ext cx="1785955" cy="1785955"/>
        </a:xfrm>
        <a:prstGeom prst="blockArc">
          <a:avLst>
            <a:gd name="adj1" fmla="val 18900000"/>
            <a:gd name="adj2" fmla="val 2700000"/>
            <a:gd name="adj3" fmla="val 1209"/>
          </a:avLst>
        </a:prstGeom>
        <a:noFill/>
        <a:ln w="19050"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DE88EAB-C0BE-48A0-93F0-DD170BAD3466}">
      <dsp:nvSpPr>
        <dsp:cNvPr id="0" name=""/>
        <dsp:cNvSpPr/>
      </dsp:nvSpPr>
      <dsp:spPr>
        <a:xfrm>
          <a:off x="405786" y="335770"/>
          <a:ext cx="6305868" cy="649258"/>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4193"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Patient/Caregiver Education and Support</a:t>
          </a:r>
        </a:p>
        <a:p>
          <a:pPr marL="0" lvl="0" indent="0" algn="l" defTabSz="755650">
            <a:lnSpc>
              <a:spcPct val="90000"/>
            </a:lnSpc>
            <a:spcBef>
              <a:spcPct val="0"/>
            </a:spcBef>
            <a:spcAft>
              <a:spcPct val="35000"/>
            </a:spcAft>
            <a:buNone/>
          </a:pPr>
          <a:r>
            <a:rPr lang="en-US" sz="1700" kern="1200" dirty="0"/>
            <a:t>Care Coordination</a:t>
          </a:r>
        </a:p>
      </dsp:txBody>
      <dsp:txXfrm>
        <a:off x="405786" y="335770"/>
        <a:ext cx="6305868" cy="649258"/>
      </dsp:txXfrm>
    </dsp:sp>
    <dsp:sp modelId="{A69033BB-586E-4DDD-ABB0-D5EDEB147168}">
      <dsp:nvSpPr>
        <dsp:cNvPr id="0" name=""/>
        <dsp:cNvSpPr/>
      </dsp:nvSpPr>
      <dsp:spPr>
        <a:xfrm>
          <a:off x="0" y="254613"/>
          <a:ext cx="811573" cy="811573"/>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2787-71E1-4761-88C0-F20883098B73}">
      <dsp:nvSpPr>
        <dsp:cNvPr id="0" name=""/>
        <dsp:cNvSpPr/>
      </dsp:nvSpPr>
      <dsp:spPr>
        <a:xfrm>
          <a:off x="116956" y="8"/>
          <a:ext cx="1623828" cy="649531"/>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Standard 4.0</a:t>
          </a:r>
        </a:p>
      </dsp:txBody>
      <dsp:txXfrm>
        <a:off x="441722" y="8"/>
        <a:ext cx="974297" cy="649531"/>
      </dsp:txXfrm>
    </dsp:sp>
    <dsp:sp modelId="{0F9DA58F-6EF1-4456-BC14-B4F1A8BFA618}">
      <dsp:nvSpPr>
        <dsp:cNvPr id="0" name=""/>
        <dsp:cNvSpPr/>
      </dsp:nvSpPr>
      <dsp:spPr>
        <a:xfrm>
          <a:off x="1529686" y="55218"/>
          <a:ext cx="4848669" cy="539110"/>
        </a:xfrm>
        <a:prstGeom prst="chevron">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6350" rIns="0" bIns="6350" numCol="1" spcCol="1270" anchor="ctr" anchorCtr="0">
          <a:noAutofit/>
        </a:bodyPr>
        <a:lstStyle/>
        <a:p>
          <a:pPr marL="0" lvl="0" indent="0" algn="l" defTabSz="444500">
            <a:lnSpc>
              <a:spcPct val="90000"/>
            </a:lnSpc>
            <a:spcBef>
              <a:spcPct val="0"/>
            </a:spcBef>
            <a:spcAft>
              <a:spcPct val="35000"/>
            </a:spcAft>
            <a:buNone/>
          </a:pPr>
          <a:endParaRPr lang="en-US" sz="1000" kern="1200" dirty="0"/>
        </a:p>
        <a:p>
          <a:pPr marL="0" lvl="0" indent="0" algn="l" defTabSz="444500">
            <a:lnSpc>
              <a:spcPct val="90000"/>
            </a:lnSpc>
            <a:spcBef>
              <a:spcPct val="0"/>
            </a:spcBef>
            <a:spcAft>
              <a:spcPct val="35000"/>
            </a:spcAft>
            <a:buNone/>
          </a:pPr>
          <a:r>
            <a:rPr lang="en-US" sz="2400" kern="1200" dirty="0"/>
            <a:t>CARE COORDINATION</a:t>
          </a:r>
        </a:p>
        <a:p>
          <a:pPr marL="0" lvl="0" indent="0" algn="l" defTabSz="444500">
            <a:lnSpc>
              <a:spcPct val="90000"/>
            </a:lnSpc>
            <a:spcBef>
              <a:spcPct val="0"/>
            </a:spcBef>
            <a:spcAft>
              <a:spcPct val="35000"/>
            </a:spcAft>
            <a:buNone/>
          </a:pPr>
          <a:endParaRPr lang="en-US" sz="1000" kern="1200" dirty="0"/>
        </a:p>
      </dsp:txBody>
      <dsp:txXfrm>
        <a:off x="1799241" y="55218"/>
        <a:ext cx="4309559" cy="53911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F42E23-E918-4ECA-98D0-05C03AB8FD35}" type="datetimeFigureOut">
              <a:rPr lang="en-US" smtClean="0"/>
              <a:t>11/10/2025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4A23295-3B1D-4193-810E-2D4D1870806E}" type="slidenum">
              <a:rPr lang="en-US" smtClean="0"/>
              <a:t>‹#›</a:t>
            </a:fld>
            <a:endParaRPr lang="en-US"/>
          </a:p>
        </p:txBody>
      </p:sp>
    </p:spTree>
    <p:extLst>
      <p:ext uri="{BB962C8B-B14F-4D97-AF65-F5344CB8AC3E}">
        <p14:creationId xmlns:p14="http://schemas.microsoft.com/office/powerpoint/2010/main" val="22213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3295-3B1D-4193-810E-2D4D1870806E}" type="slidenum">
              <a:rPr lang="en-US" smtClean="0"/>
              <a:t>1</a:t>
            </a:fld>
            <a:endParaRPr lang="en-US"/>
          </a:p>
        </p:txBody>
      </p:sp>
    </p:spTree>
    <p:extLst>
      <p:ext uri="{BB962C8B-B14F-4D97-AF65-F5344CB8AC3E}">
        <p14:creationId xmlns:p14="http://schemas.microsoft.com/office/powerpoint/2010/main" val="3501277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p:txBody>
      </p:sp>
      <p:sp>
        <p:nvSpPr>
          <p:cNvPr id="4" name="Slide Number Placeholder 3"/>
          <p:cNvSpPr>
            <a:spLocks noGrp="1"/>
          </p:cNvSpPr>
          <p:nvPr>
            <p:ph type="sldNum" sz="quarter" idx="5"/>
          </p:nvPr>
        </p:nvSpPr>
        <p:spPr/>
        <p:txBody>
          <a:bodyPr/>
          <a:lstStyle/>
          <a:p>
            <a:fld id="{E4A23295-3B1D-4193-810E-2D4D1870806E}" type="slidenum">
              <a:rPr lang="en-US" smtClean="0"/>
              <a:t>10</a:t>
            </a:fld>
            <a:endParaRPr lang="en-US"/>
          </a:p>
        </p:txBody>
      </p:sp>
    </p:spTree>
    <p:extLst>
      <p:ext uri="{BB962C8B-B14F-4D97-AF65-F5344CB8AC3E}">
        <p14:creationId xmlns:p14="http://schemas.microsoft.com/office/powerpoint/2010/main" val="2937431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pPr marL="232943" indent="-232943">
              <a:buAutoNum type="arabicParenR"/>
            </a:pPr>
            <a:r>
              <a:rPr lang="en-US" dirty="0"/>
              <a:t>Create a documented process to facilitate transitions to and from any level of care (acute, IRF, SNF, LTACH, home health) with specific information about diagnosis, current treatments, ongoing recommendations for care</a:t>
            </a:r>
          </a:p>
          <a:p>
            <a:pPr marL="232943" indent="-232943" defTabSz="931774">
              <a:buFontTx/>
              <a:buAutoNum type="arabicParenR"/>
              <a:defRPr/>
            </a:pPr>
            <a:r>
              <a:rPr lang="en-US" dirty="0"/>
              <a:t>Form a clinical care group to meet weekly for team conferences: -progress towards goals of the individualized plan of care –discharge planning -assessment of gaps in caregiver readiness and ability to assume the caregiver role ( You will see on the next slide an example of form we use within our EMR)</a:t>
            </a:r>
          </a:p>
          <a:p>
            <a:pPr marL="232943" indent="-232943" defTabSz="931774">
              <a:buFontTx/>
              <a:buAutoNum type="arabicParenR"/>
              <a:defRPr/>
            </a:pPr>
            <a:r>
              <a:rPr lang="en-US" dirty="0"/>
              <a:t>Referral protocol: a process for providers to place timely referrals to address patient needs and to make sure that the EMR is accessible 24/7 to all members of the team</a:t>
            </a:r>
          </a:p>
          <a:p>
            <a:pPr marL="232943" indent="-232943" defTabSz="931774">
              <a:buFontTx/>
              <a:buAutoNum type="arabicParenR"/>
              <a:defRPr/>
            </a:pPr>
            <a:r>
              <a:rPr lang="en-US" dirty="0"/>
              <a:t>Discharge checklist: (discussed in our weekly rounding meeting) community resources, referrals to outpatient/HHS, follow up appts, counseling or recommended evaluations, available support groups, provision of DME, medication and nutrition orders and recommendations (all of these things are recommended to be included in our checklist for D/C)</a:t>
            </a:r>
          </a:p>
          <a:p>
            <a:pPr marL="232943" indent="-232943" defTabSz="931774">
              <a:buFontTx/>
              <a:buAutoNum type="arabicParenR"/>
              <a:defRPr/>
            </a:pPr>
            <a:r>
              <a:rPr lang="en-US" dirty="0"/>
              <a:t>Community Resource checklist – see on the next page – developed by IDT</a:t>
            </a:r>
          </a:p>
          <a:p>
            <a:pPr marL="232943" indent="-232943">
              <a:buAutoNum type="arabicParenR"/>
            </a:pPr>
            <a:r>
              <a:rPr lang="en-US" dirty="0"/>
              <a:t>Follow up communication – recommended follow up with patient and family within 2 business days of dismissal – who is going to do this.</a:t>
            </a:r>
          </a:p>
        </p:txBody>
      </p:sp>
      <p:sp>
        <p:nvSpPr>
          <p:cNvPr id="4" name="Slide Number Placeholder 3"/>
          <p:cNvSpPr>
            <a:spLocks noGrp="1"/>
          </p:cNvSpPr>
          <p:nvPr>
            <p:ph type="sldNum" sz="quarter" idx="5"/>
          </p:nvPr>
        </p:nvSpPr>
        <p:spPr/>
        <p:txBody>
          <a:bodyPr/>
          <a:lstStyle/>
          <a:p>
            <a:fld id="{E4A23295-3B1D-4193-810E-2D4D1870806E}" type="slidenum">
              <a:rPr lang="en-US" smtClean="0"/>
              <a:t>11</a:t>
            </a:fld>
            <a:endParaRPr lang="en-US"/>
          </a:p>
        </p:txBody>
      </p:sp>
    </p:spTree>
    <p:extLst>
      <p:ext uri="{BB962C8B-B14F-4D97-AF65-F5344CB8AC3E}">
        <p14:creationId xmlns:p14="http://schemas.microsoft.com/office/powerpoint/2010/main" val="21653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endParaRPr lang="en-US" dirty="0"/>
          </a:p>
          <a:p>
            <a:r>
              <a:rPr lang="en-US" dirty="0"/>
              <a:t>Community Resources:</a:t>
            </a:r>
          </a:p>
          <a:p>
            <a:r>
              <a:rPr lang="en-US" dirty="0"/>
              <a:t>Nutrition Resources </a:t>
            </a:r>
          </a:p>
          <a:p>
            <a:r>
              <a:rPr lang="en-US" dirty="0"/>
              <a:t>Prescription</a:t>
            </a:r>
          </a:p>
          <a:p>
            <a:r>
              <a:rPr lang="en-US" dirty="0"/>
              <a:t>DME</a:t>
            </a:r>
          </a:p>
          <a:p>
            <a:r>
              <a:rPr lang="en-US" dirty="0"/>
              <a:t>Local Clinics</a:t>
            </a:r>
          </a:p>
          <a:p>
            <a:r>
              <a:rPr lang="en-US" dirty="0"/>
              <a:t>Behavioral Health </a:t>
            </a:r>
          </a:p>
          <a:p>
            <a:r>
              <a:rPr lang="en-US" dirty="0"/>
              <a:t>Other Additional Resources</a:t>
            </a:r>
          </a:p>
        </p:txBody>
      </p:sp>
      <p:sp>
        <p:nvSpPr>
          <p:cNvPr id="4" name="Slide Number Placeholder 3"/>
          <p:cNvSpPr>
            <a:spLocks noGrp="1"/>
          </p:cNvSpPr>
          <p:nvPr>
            <p:ph type="sldNum" sz="quarter" idx="5"/>
          </p:nvPr>
        </p:nvSpPr>
        <p:spPr/>
        <p:txBody>
          <a:bodyPr/>
          <a:lstStyle/>
          <a:p>
            <a:fld id="{E4A23295-3B1D-4193-810E-2D4D1870806E}" type="slidenum">
              <a:rPr lang="en-US" smtClean="0"/>
              <a:t>12</a:t>
            </a:fld>
            <a:endParaRPr lang="en-US"/>
          </a:p>
        </p:txBody>
      </p:sp>
    </p:spTree>
    <p:extLst>
      <p:ext uri="{BB962C8B-B14F-4D97-AF65-F5344CB8AC3E}">
        <p14:creationId xmlns:p14="http://schemas.microsoft.com/office/powerpoint/2010/main" val="1526319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pPr marL="232943" indent="-232943">
              <a:buAutoNum type="arabicParenR"/>
            </a:pPr>
            <a:r>
              <a:rPr lang="en-US" dirty="0"/>
              <a:t>Establish availability of health care providers &gt; 5 days per week including PT/OT/ST,     (Social workers, dietician, behavioral health available for assessment and consultation) , medical staff available 24/7, physician available on-site minimal 3 days per week, neurologist and certified rehab registered nurse are recommended but not required</a:t>
            </a:r>
          </a:p>
          <a:p>
            <a:pPr marL="698830" lvl="1" indent="-232943">
              <a:buAutoNum type="arabicParenR"/>
            </a:pPr>
            <a:r>
              <a:rPr lang="en-US" dirty="0"/>
              <a:t>Screenings and assessments within 24 hours by physician, swallow screen, fall risk assessment, mobility assessment, ADL assessment, skin –integrity screen and </a:t>
            </a:r>
          </a:p>
          <a:p>
            <a:pPr marL="698830" lvl="1" indent="-232943">
              <a:buAutoNum type="arabicParenR"/>
            </a:pPr>
            <a:r>
              <a:rPr lang="en-US" dirty="0"/>
              <a:t>within 72 hours a cognitive screen, SLP formal assessment, and depression screen </a:t>
            </a:r>
          </a:p>
          <a:p>
            <a:pPr marL="232943" indent="-232943">
              <a:buAutoNum type="arabicParenR"/>
            </a:pPr>
            <a:r>
              <a:rPr lang="en-US" dirty="0"/>
              <a:t>Escalation management: include a plan to expedite transfers to acute care prn if status change </a:t>
            </a:r>
            <a:r>
              <a:rPr lang="en-US" dirty="0" err="1"/>
              <a:t>occured</a:t>
            </a:r>
            <a:endParaRPr lang="en-US" dirty="0"/>
          </a:p>
          <a:p>
            <a:pPr marL="232943" indent="-232943" defTabSz="931774">
              <a:buFontTx/>
              <a:buAutoNum type="arabicParenR"/>
              <a:defRPr/>
            </a:pPr>
            <a:r>
              <a:rPr lang="en-US" dirty="0"/>
              <a:t>Ensure evidence-based standards are being used &amp; tracked for skin breakdown/contractures, bowel/bladder management, VTE prophylaxis, pain management, dysphagia, safety in mobility</a:t>
            </a:r>
          </a:p>
          <a:p>
            <a:pPr marL="232943" indent="-232943">
              <a:buAutoNum type="arabicParenR"/>
            </a:pPr>
            <a:endParaRPr lang="en-US" dirty="0"/>
          </a:p>
          <a:p>
            <a:pPr marL="232943" indent="-232943">
              <a:buAutoNum type="arabicParenR"/>
            </a:pPr>
            <a:r>
              <a:rPr lang="en-US" dirty="0"/>
              <a:t>ORDER SET???</a:t>
            </a:r>
          </a:p>
        </p:txBody>
      </p:sp>
      <p:sp>
        <p:nvSpPr>
          <p:cNvPr id="4" name="Slide Number Placeholder 3"/>
          <p:cNvSpPr>
            <a:spLocks noGrp="1"/>
          </p:cNvSpPr>
          <p:nvPr>
            <p:ph type="sldNum" sz="quarter" idx="5"/>
          </p:nvPr>
        </p:nvSpPr>
        <p:spPr/>
        <p:txBody>
          <a:bodyPr/>
          <a:lstStyle/>
          <a:p>
            <a:fld id="{E4A23295-3B1D-4193-810E-2D4D1870806E}" type="slidenum">
              <a:rPr lang="en-US" smtClean="0"/>
              <a:t>13</a:t>
            </a:fld>
            <a:endParaRPr lang="en-US"/>
          </a:p>
        </p:txBody>
      </p:sp>
    </p:spTree>
    <p:extLst>
      <p:ext uri="{BB962C8B-B14F-4D97-AF65-F5344CB8AC3E}">
        <p14:creationId xmlns:p14="http://schemas.microsoft.com/office/powerpoint/2010/main" val="4145068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r>
              <a:rPr lang="en-US" dirty="0"/>
              <a:t>The order set we created within our EMR to ensure we were meeting standards outlined within our policies and created for the PAC </a:t>
            </a:r>
            <a:r>
              <a:rPr lang="en-US"/>
              <a:t>Stroke group.</a:t>
            </a:r>
            <a:endParaRPr lang="en-US" dirty="0"/>
          </a:p>
        </p:txBody>
      </p:sp>
      <p:sp>
        <p:nvSpPr>
          <p:cNvPr id="4" name="Slide Number Placeholder 3"/>
          <p:cNvSpPr>
            <a:spLocks noGrp="1"/>
          </p:cNvSpPr>
          <p:nvPr>
            <p:ph type="sldNum" sz="quarter" idx="5"/>
          </p:nvPr>
        </p:nvSpPr>
        <p:spPr/>
        <p:txBody>
          <a:bodyPr/>
          <a:lstStyle/>
          <a:p>
            <a:fld id="{E4A23295-3B1D-4193-810E-2D4D1870806E}" type="slidenum">
              <a:rPr lang="en-US" smtClean="0"/>
              <a:t>14</a:t>
            </a:fld>
            <a:endParaRPr lang="en-US"/>
          </a:p>
        </p:txBody>
      </p:sp>
    </p:spTree>
    <p:extLst>
      <p:ext uri="{BB962C8B-B14F-4D97-AF65-F5344CB8AC3E}">
        <p14:creationId xmlns:p14="http://schemas.microsoft.com/office/powerpoint/2010/main" val="625048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a:t>
            </a:r>
          </a:p>
          <a:p>
            <a:pPr marL="232943" indent="-232943">
              <a:buAutoNum type="arabicParenR"/>
            </a:pPr>
            <a:endParaRPr lang="en-US" dirty="0"/>
          </a:p>
          <a:p>
            <a:pPr marL="232943" indent="-232943">
              <a:buAutoNum type="arabicParenR"/>
            </a:pPr>
            <a:r>
              <a:rPr lang="en-US" dirty="0"/>
              <a:t>Collect and track regular compliance data on standardized stroke rehab measures and outcomes metrics – then share data quarterly with IPC</a:t>
            </a:r>
          </a:p>
          <a:p>
            <a:pPr marL="232943" indent="-232943" defTabSz="931774">
              <a:buFontTx/>
              <a:buAutoNum type="arabicParenR"/>
              <a:defRPr/>
            </a:pPr>
            <a:r>
              <a:rPr lang="en-US" dirty="0"/>
              <a:t>Identify areas for opportunity for performance improvement through IPC quarterly meeting minutes then communicate to staff and develop and education plan for PI. Complete follow up assessments to ensure education is effective</a:t>
            </a:r>
          </a:p>
          <a:p>
            <a:pPr marL="232943" indent="-232943">
              <a:buAutoNum type="arabicParenR"/>
            </a:pPr>
            <a:endParaRPr lang="en-US" dirty="0"/>
          </a:p>
        </p:txBody>
      </p:sp>
      <p:sp>
        <p:nvSpPr>
          <p:cNvPr id="4" name="Slide Number Placeholder 3"/>
          <p:cNvSpPr>
            <a:spLocks noGrp="1"/>
          </p:cNvSpPr>
          <p:nvPr>
            <p:ph type="sldNum" sz="quarter" idx="5"/>
          </p:nvPr>
        </p:nvSpPr>
        <p:spPr/>
        <p:txBody>
          <a:bodyPr/>
          <a:lstStyle/>
          <a:p>
            <a:fld id="{E4A23295-3B1D-4193-810E-2D4D1870806E}" type="slidenum">
              <a:rPr lang="en-US" smtClean="0"/>
              <a:t>15</a:t>
            </a:fld>
            <a:endParaRPr lang="en-US"/>
          </a:p>
        </p:txBody>
      </p:sp>
    </p:spTree>
    <p:extLst>
      <p:ext uri="{BB962C8B-B14F-4D97-AF65-F5344CB8AC3E}">
        <p14:creationId xmlns:p14="http://schemas.microsoft.com/office/powerpoint/2010/main" val="4025369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a:t>
            </a:r>
          </a:p>
        </p:txBody>
      </p:sp>
      <p:sp>
        <p:nvSpPr>
          <p:cNvPr id="4" name="Slide Number Placeholder 3"/>
          <p:cNvSpPr>
            <a:spLocks noGrp="1"/>
          </p:cNvSpPr>
          <p:nvPr>
            <p:ph type="sldNum" sz="quarter" idx="5"/>
          </p:nvPr>
        </p:nvSpPr>
        <p:spPr/>
        <p:txBody>
          <a:bodyPr/>
          <a:lstStyle/>
          <a:p>
            <a:fld id="{E4A23295-3B1D-4193-810E-2D4D1870806E}" type="slidenum">
              <a:rPr lang="en-US" smtClean="0"/>
              <a:t>16</a:t>
            </a:fld>
            <a:endParaRPr lang="en-US"/>
          </a:p>
        </p:txBody>
      </p:sp>
    </p:spTree>
    <p:extLst>
      <p:ext uri="{BB962C8B-B14F-4D97-AF65-F5344CB8AC3E}">
        <p14:creationId xmlns:p14="http://schemas.microsoft.com/office/powerpoint/2010/main" val="367843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A23295-3B1D-4193-810E-2D4D1870806E}" type="slidenum">
              <a:rPr lang="en-US" smtClean="0"/>
              <a:t>17</a:t>
            </a:fld>
            <a:endParaRPr lang="en-US"/>
          </a:p>
        </p:txBody>
      </p:sp>
    </p:spTree>
    <p:extLst>
      <p:ext uri="{BB962C8B-B14F-4D97-AF65-F5344CB8AC3E}">
        <p14:creationId xmlns:p14="http://schemas.microsoft.com/office/powerpoint/2010/main" val="14065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3295-3B1D-4193-810E-2D4D1870806E}" type="slidenum">
              <a:rPr lang="en-US" smtClean="0"/>
              <a:t>18</a:t>
            </a:fld>
            <a:endParaRPr lang="en-US"/>
          </a:p>
        </p:txBody>
      </p:sp>
    </p:spTree>
    <p:extLst>
      <p:ext uri="{BB962C8B-B14F-4D97-AF65-F5344CB8AC3E}">
        <p14:creationId xmlns:p14="http://schemas.microsoft.com/office/powerpoint/2010/main" val="302380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a:t>
            </a:r>
          </a:p>
        </p:txBody>
      </p:sp>
      <p:sp>
        <p:nvSpPr>
          <p:cNvPr id="4" name="Slide Number Placeholder 3"/>
          <p:cNvSpPr>
            <a:spLocks noGrp="1"/>
          </p:cNvSpPr>
          <p:nvPr>
            <p:ph type="sldNum" sz="quarter" idx="5"/>
          </p:nvPr>
        </p:nvSpPr>
        <p:spPr/>
        <p:txBody>
          <a:bodyPr/>
          <a:lstStyle/>
          <a:p>
            <a:fld id="{E4A23295-3B1D-4193-810E-2D4D1870806E}" type="slidenum">
              <a:rPr lang="en-US" smtClean="0"/>
              <a:t>2</a:t>
            </a:fld>
            <a:endParaRPr lang="en-US"/>
          </a:p>
        </p:txBody>
      </p:sp>
    </p:spTree>
    <p:extLst>
      <p:ext uri="{BB962C8B-B14F-4D97-AF65-F5344CB8AC3E}">
        <p14:creationId xmlns:p14="http://schemas.microsoft.com/office/powerpoint/2010/main" val="357470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 Butler County Health is a county owned, 18 bed critical access hospital offering a variety of services including inpatient, obstetrics, skilled nursing, outpatient specialty clinics and therapy. The hospital is located within David City, the largest town in Butler County with a population of about 3,000 people. Butler County itself is home to over 8,000 people</a:t>
            </a:r>
          </a:p>
        </p:txBody>
      </p:sp>
      <p:sp>
        <p:nvSpPr>
          <p:cNvPr id="4" name="Slide Number Placeholder 3"/>
          <p:cNvSpPr>
            <a:spLocks noGrp="1"/>
          </p:cNvSpPr>
          <p:nvPr>
            <p:ph type="sldNum" sz="quarter" idx="5"/>
          </p:nvPr>
        </p:nvSpPr>
        <p:spPr/>
        <p:txBody>
          <a:bodyPr/>
          <a:lstStyle/>
          <a:p>
            <a:fld id="{E4A23295-3B1D-4193-810E-2D4D1870806E}" type="slidenum">
              <a:rPr lang="en-US" smtClean="0"/>
              <a:t>3</a:t>
            </a:fld>
            <a:endParaRPr lang="en-US"/>
          </a:p>
        </p:txBody>
      </p:sp>
    </p:spTree>
    <p:extLst>
      <p:ext uri="{BB962C8B-B14F-4D97-AF65-F5344CB8AC3E}">
        <p14:creationId xmlns:p14="http://schemas.microsoft.com/office/powerpoint/2010/main" val="1788419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TARA: </a:t>
            </a:r>
          </a:p>
          <a:p>
            <a:pPr defTabSz="949478">
              <a:defRPr/>
            </a:pPr>
            <a:r>
              <a:rPr lang="en-US" dirty="0"/>
              <a:t>Next, Inception of the Program</a:t>
            </a:r>
          </a:p>
          <a:p>
            <a:pPr defTabSz="949478">
              <a:defRPr/>
            </a:pPr>
            <a:endParaRPr lang="en-US" dirty="0"/>
          </a:p>
          <a:p>
            <a:pPr defTabSz="949478">
              <a:defRPr/>
            </a:pPr>
            <a:r>
              <a:rPr lang="en-US" dirty="0"/>
              <a:t>Butler County Health prioritizes the growth of health care services available to the people of our community. Our goal is to provide top notch quality care close to home without having to travel outside the area. So first-Stroke has been a priority objective for our Quality Improvement Committee for years. The committee has kept stroke care on the top of the list for monthly discussion to ensure we were meeting best practice guidelines and providing the care our patients deserve. In 2024 the opportunity was presented to the QIC Committee to take our stroke care we provide one step further and become post-acute stroke rehab certified. We had been building a strong, successful swing bed program and felt this was a great way to merge our skilled rehab services with our stroke patients who are needing continued care and rehab. On average, we see 1,450 ER patients each year. Last year we treated 18 stroke patients in the ER. Some of these patients were transferred to higher levels of care and others of them stayed within the care of our facility. The patients who continued their care within the facility met with our therapy department to address their individual needs. We currently provide physical, occupational, and speech therapy. These 3 departments not only provide adult services but also pediatric services and stay very busy by traveling to other facilities within the community to provide services. For the 2025 fiscal year, Physical therapy provided 9,908 PT sessions, Occupational therapy provided 2,278 patient sessions, and Speech therapy provided 1,261 patient sessions. </a:t>
            </a:r>
          </a:p>
          <a:p>
            <a:pPr defTabSz="949478">
              <a:defRPr/>
            </a:pPr>
            <a:endParaRPr lang="en-US" dirty="0"/>
          </a:p>
          <a:p>
            <a:endParaRPr lang="en-US" dirty="0"/>
          </a:p>
        </p:txBody>
      </p:sp>
      <p:sp>
        <p:nvSpPr>
          <p:cNvPr id="4" name="Slide Number Placeholder 3"/>
          <p:cNvSpPr>
            <a:spLocks noGrp="1"/>
          </p:cNvSpPr>
          <p:nvPr>
            <p:ph type="sldNum" sz="quarter" idx="5"/>
          </p:nvPr>
        </p:nvSpPr>
        <p:spPr/>
        <p:txBody>
          <a:bodyPr/>
          <a:lstStyle/>
          <a:p>
            <a:fld id="{E4A23295-3B1D-4193-810E-2D4D1870806E}" type="slidenum">
              <a:rPr lang="en-US" smtClean="0"/>
              <a:t>4</a:t>
            </a:fld>
            <a:endParaRPr lang="en-US"/>
          </a:p>
        </p:txBody>
      </p:sp>
    </p:spTree>
    <p:extLst>
      <p:ext uri="{BB962C8B-B14F-4D97-AF65-F5344CB8AC3E}">
        <p14:creationId xmlns:p14="http://schemas.microsoft.com/office/powerpoint/2010/main" val="21773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r>
              <a:rPr lang="en-US" dirty="0"/>
              <a:t>Listed above are the Program Standards for the American Heart Association’s Post Acute Care Stroke Program. </a:t>
            </a:r>
          </a:p>
          <a:p>
            <a:endParaRPr lang="en-US" dirty="0"/>
          </a:p>
          <a:p>
            <a:r>
              <a:rPr lang="en-US" dirty="0"/>
              <a:t>The standards range cover Managerial Expectations for Program Development </a:t>
            </a:r>
            <a:r>
              <a:rPr lang="en-US" dirty="0">
                <a:sym typeface="Wingdings" panose="05000000000000000000" pitchFamily="2" charset="2"/>
              </a:rPr>
              <a:t> to Education of Supporting Staff, the patient and caregiver  Coordination and Management of Stroke Care within your facility  and finally Quality Improvement Standards</a:t>
            </a:r>
            <a:endParaRPr lang="en-US" dirty="0"/>
          </a:p>
        </p:txBody>
      </p:sp>
      <p:sp>
        <p:nvSpPr>
          <p:cNvPr id="4" name="Slide Number Placeholder 3"/>
          <p:cNvSpPr>
            <a:spLocks noGrp="1"/>
          </p:cNvSpPr>
          <p:nvPr>
            <p:ph type="sldNum" sz="quarter" idx="5"/>
          </p:nvPr>
        </p:nvSpPr>
        <p:spPr/>
        <p:txBody>
          <a:bodyPr/>
          <a:lstStyle/>
          <a:p>
            <a:fld id="{E4A23295-3B1D-4193-810E-2D4D1870806E}" type="slidenum">
              <a:rPr lang="en-US" smtClean="0"/>
              <a:t>5</a:t>
            </a:fld>
            <a:endParaRPr lang="en-US"/>
          </a:p>
        </p:txBody>
      </p:sp>
    </p:spTree>
    <p:extLst>
      <p:ext uri="{BB962C8B-B14F-4D97-AF65-F5344CB8AC3E}">
        <p14:creationId xmlns:p14="http://schemas.microsoft.com/office/powerpoint/2010/main" val="1177951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endParaRPr lang="en-US" dirty="0"/>
          </a:p>
          <a:p>
            <a:r>
              <a:rPr lang="en-US" dirty="0"/>
              <a:t>1 – Program Champion: oversees the program coordination, patient advocacy, and quality management of the program</a:t>
            </a:r>
          </a:p>
          <a:p>
            <a:r>
              <a:rPr lang="en-US" dirty="0"/>
              <a:t>2 – Create and IPC – Meets quarterly, includes members from each discipline – as Tara showed earlier you saw we had members of medical staff, dietary, nursing, pharmacy, etc.</a:t>
            </a:r>
          </a:p>
          <a:p>
            <a:r>
              <a:rPr lang="en-US" dirty="0"/>
              <a:t>IMPORTANT for developing a holistic and well-rounded program to get input from all members of the IPC.</a:t>
            </a:r>
          </a:p>
          <a:p>
            <a:r>
              <a:rPr lang="en-US" dirty="0"/>
              <a:t>3 – Form a program charter: includes IPC members and roles, meeting frequency and agenda plans, program goals and expectations, facility demographics, and QI processes</a:t>
            </a:r>
          </a:p>
        </p:txBody>
      </p:sp>
      <p:sp>
        <p:nvSpPr>
          <p:cNvPr id="4" name="Slide Number Placeholder 3"/>
          <p:cNvSpPr>
            <a:spLocks noGrp="1"/>
          </p:cNvSpPr>
          <p:nvPr>
            <p:ph type="sldNum" sz="quarter" idx="5"/>
          </p:nvPr>
        </p:nvSpPr>
        <p:spPr/>
        <p:txBody>
          <a:bodyPr/>
          <a:lstStyle/>
          <a:p>
            <a:fld id="{E4A23295-3B1D-4193-810E-2D4D1870806E}" type="slidenum">
              <a:rPr lang="en-US" smtClean="0"/>
              <a:t>6</a:t>
            </a:fld>
            <a:endParaRPr lang="en-US"/>
          </a:p>
        </p:txBody>
      </p:sp>
    </p:spTree>
    <p:extLst>
      <p:ext uri="{BB962C8B-B14F-4D97-AF65-F5344CB8AC3E}">
        <p14:creationId xmlns:p14="http://schemas.microsoft.com/office/powerpoint/2010/main" val="20079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pPr defTabSz="931774">
              <a:defRPr/>
            </a:pPr>
            <a:r>
              <a:rPr lang="en-US" dirty="0"/>
              <a:t>The Stroke Rehabilitation committee is made up of 15 team members who specialize in many areas of patient care. </a:t>
            </a:r>
          </a:p>
          <a:p>
            <a:pPr defTabSz="931774">
              <a:defRPr/>
            </a:pPr>
            <a:endParaRPr lang="en-US" dirty="0"/>
          </a:p>
          <a:p>
            <a:pPr defTabSz="931774">
              <a:defRPr/>
            </a:pPr>
            <a:r>
              <a:rPr lang="en-US" dirty="0"/>
              <a:t>When we assembled the team, the goal was to bring knowledge/leadership to the table to ensure well rounded quality patient care.</a:t>
            </a:r>
          </a:p>
          <a:p>
            <a:endParaRPr lang="en-US" dirty="0"/>
          </a:p>
        </p:txBody>
      </p:sp>
      <p:sp>
        <p:nvSpPr>
          <p:cNvPr id="4" name="Slide Number Placeholder 3"/>
          <p:cNvSpPr>
            <a:spLocks noGrp="1"/>
          </p:cNvSpPr>
          <p:nvPr>
            <p:ph type="sldNum" sz="quarter" idx="5"/>
          </p:nvPr>
        </p:nvSpPr>
        <p:spPr/>
        <p:txBody>
          <a:bodyPr/>
          <a:lstStyle/>
          <a:p>
            <a:fld id="{E4A23295-3B1D-4193-810E-2D4D1870806E}" type="slidenum">
              <a:rPr lang="en-US" smtClean="0"/>
              <a:t>7</a:t>
            </a:fld>
            <a:endParaRPr lang="en-US"/>
          </a:p>
        </p:txBody>
      </p:sp>
    </p:spTree>
    <p:extLst>
      <p:ext uri="{BB962C8B-B14F-4D97-AF65-F5344CB8AC3E}">
        <p14:creationId xmlns:p14="http://schemas.microsoft.com/office/powerpoint/2010/main" val="3273164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pPr marL="232943" indent="-232943">
              <a:buAutoNum type="arabicParenR"/>
            </a:pPr>
            <a:endParaRPr lang="en-US" dirty="0"/>
          </a:p>
          <a:p>
            <a:pPr marL="232943" indent="-232943">
              <a:buAutoNum type="arabicParenR"/>
            </a:pPr>
            <a:endParaRPr lang="en-US" dirty="0"/>
          </a:p>
          <a:p>
            <a:pPr marL="232943" indent="-232943">
              <a:buAutoNum type="arabicParenR"/>
            </a:pPr>
            <a:r>
              <a:rPr lang="en-US" dirty="0"/>
              <a:t>Facility Education Policy: - developed by the IPC</a:t>
            </a:r>
          </a:p>
          <a:p>
            <a:pPr marL="2038255" lvl="4" indent="-174708">
              <a:buFontTx/>
              <a:buChar char="-"/>
            </a:pPr>
            <a:r>
              <a:rPr lang="en-US" dirty="0"/>
              <a:t>identifies all staff required to complete stroke education as well as how that information would be delivered (We used </a:t>
            </a:r>
            <a:r>
              <a:rPr lang="en-US" dirty="0" err="1"/>
              <a:t>relias</a:t>
            </a:r>
            <a:r>
              <a:rPr lang="en-US" dirty="0"/>
              <a:t> training as this was already being used for other annual education purposes at our facility)</a:t>
            </a:r>
          </a:p>
          <a:p>
            <a:pPr marL="2038255" lvl="4" indent="-174708">
              <a:buFontTx/>
              <a:buChar char="-"/>
            </a:pPr>
            <a:endParaRPr lang="en-US" dirty="0"/>
          </a:p>
          <a:p>
            <a:pPr defTabSz="931774"/>
            <a:r>
              <a:rPr lang="en-US" dirty="0"/>
              <a:t>2)  All direct and non-direct care staff who encounter patients will be educated (env services-dietary – etc.) so our policy identified what stroke-specific education would be delivered (our clinical staff was required to complete different training than our non-clinical staff)</a:t>
            </a:r>
          </a:p>
          <a:p>
            <a:endParaRPr lang="en-US" dirty="0"/>
          </a:p>
          <a:p>
            <a:r>
              <a:rPr lang="en-US" dirty="0"/>
              <a:t>3) Having annual training requirement ANNUALLY and at HIRE meant we had to include documentation that was being completed – this was easy for us to just continue to track through our education system which followed the same timeline – Relias.</a:t>
            </a:r>
          </a:p>
          <a:p>
            <a:pPr marL="232943" indent="-232943">
              <a:buAutoNum type="arabicParenR"/>
            </a:pPr>
            <a:endParaRPr lang="en-US" dirty="0"/>
          </a:p>
        </p:txBody>
      </p:sp>
      <p:sp>
        <p:nvSpPr>
          <p:cNvPr id="4" name="Slide Number Placeholder 3"/>
          <p:cNvSpPr>
            <a:spLocks noGrp="1"/>
          </p:cNvSpPr>
          <p:nvPr>
            <p:ph type="sldNum" sz="quarter" idx="5"/>
          </p:nvPr>
        </p:nvSpPr>
        <p:spPr/>
        <p:txBody>
          <a:bodyPr/>
          <a:lstStyle/>
          <a:p>
            <a:fld id="{E4A23295-3B1D-4193-810E-2D4D1870806E}" type="slidenum">
              <a:rPr lang="en-US" smtClean="0"/>
              <a:t>8</a:t>
            </a:fld>
            <a:endParaRPr lang="en-US"/>
          </a:p>
        </p:txBody>
      </p:sp>
    </p:spTree>
    <p:extLst>
      <p:ext uri="{BB962C8B-B14F-4D97-AF65-F5344CB8AC3E}">
        <p14:creationId xmlns:p14="http://schemas.microsoft.com/office/powerpoint/2010/main" val="201061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Hannah</a:t>
            </a:r>
          </a:p>
          <a:p>
            <a:pPr marL="232943" indent="-232943">
              <a:buAutoNum type="arabicParenR"/>
            </a:pPr>
            <a:r>
              <a:rPr lang="en-US" dirty="0"/>
              <a:t>This area helps to determine the best method of education based upon and assessment of the education recipient (Assessment completed/documented before providing education) (Areas such as - educational level of learners - preferred method of receiving education -  language  - and caregiver’s ability and willingness to provide care is established and documented</a:t>
            </a:r>
          </a:p>
          <a:p>
            <a:pPr marL="232943" indent="-232943">
              <a:buAutoNum type="arabicParenR"/>
            </a:pPr>
            <a:r>
              <a:rPr lang="en-US" dirty="0"/>
              <a:t>Patient and caregivers receive documentation throughout the course of their stay from * admission * to change in status * upon request * at discharge</a:t>
            </a:r>
          </a:p>
          <a:p>
            <a:pPr marL="465887" lvl="1"/>
            <a:r>
              <a:rPr lang="en-US" dirty="0"/>
              <a:t>EDUCATION INCLUDES: stroke risk factors, warning signs, individualized lifestyle coaching, medication management, recognition of emotional changes, importance of follow-up appts</a:t>
            </a:r>
          </a:p>
          <a:p>
            <a:pPr marL="232943" indent="-232943">
              <a:buAutoNum type="arabicParenR"/>
            </a:pPr>
            <a:r>
              <a:rPr lang="en-US" dirty="0"/>
              <a:t>Provide education materials in variety of formats: online, handouts, caregiver education demos, ( AHA has a website with an abundance of information to pull from and they provide certified members with some items as well, you’ll see on the next slide)</a:t>
            </a:r>
          </a:p>
          <a:p>
            <a:r>
              <a:rPr lang="en-US" dirty="0"/>
              <a:t>           Any education provided to the patient does get documented within the patient chart ( from nursing education, therapy home exercise programs or home safety evaluations)</a:t>
            </a:r>
          </a:p>
        </p:txBody>
      </p:sp>
      <p:sp>
        <p:nvSpPr>
          <p:cNvPr id="4" name="Slide Number Placeholder 3"/>
          <p:cNvSpPr>
            <a:spLocks noGrp="1"/>
          </p:cNvSpPr>
          <p:nvPr>
            <p:ph type="sldNum" sz="quarter" idx="5"/>
          </p:nvPr>
        </p:nvSpPr>
        <p:spPr/>
        <p:txBody>
          <a:bodyPr/>
          <a:lstStyle/>
          <a:p>
            <a:fld id="{E4A23295-3B1D-4193-810E-2D4D1870806E}" type="slidenum">
              <a:rPr lang="en-US" smtClean="0"/>
              <a:t>9</a:t>
            </a:fld>
            <a:endParaRPr lang="en-US"/>
          </a:p>
        </p:txBody>
      </p:sp>
    </p:spTree>
    <p:extLst>
      <p:ext uri="{BB962C8B-B14F-4D97-AF65-F5344CB8AC3E}">
        <p14:creationId xmlns:p14="http://schemas.microsoft.com/office/powerpoint/2010/main" val="3797977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95766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327113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85406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142500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2670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2902743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1046813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272451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142839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4841A6-AB86-4195-BC55-B3129BA0714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130828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4841A6-AB86-4195-BC55-B3129BA07149}"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407164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4841A6-AB86-4195-BC55-B3129BA07149}"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294816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841A6-AB86-4195-BC55-B3129BA07149}"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187430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841A6-AB86-4195-BC55-B3129BA07149}"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1220421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4841A6-AB86-4195-BC55-B3129BA07149}"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B53F2-E5D9-4278-84D3-000322C398DE}" type="slidenum">
              <a:rPr lang="en-US" smtClean="0"/>
              <a:t>‹#›</a:t>
            </a:fld>
            <a:endParaRPr lang="en-US"/>
          </a:p>
        </p:txBody>
      </p:sp>
    </p:spTree>
    <p:extLst>
      <p:ext uri="{BB962C8B-B14F-4D97-AF65-F5344CB8AC3E}">
        <p14:creationId xmlns:p14="http://schemas.microsoft.com/office/powerpoint/2010/main" val="37083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B53F2-E5D9-4278-84D3-000322C398DE}" type="slidenum">
              <a:rPr lang="en-US" smtClean="0"/>
              <a:t>‹#›</a:t>
            </a:fld>
            <a:endParaRPr lang="en-US"/>
          </a:p>
        </p:txBody>
      </p:sp>
      <p:sp>
        <p:nvSpPr>
          <p:cNvPr id="5" name="Date Placeholder 4"/>
          <p:cNvSpPr>
            <a:spLocks noGrp="1"/>
          </p:cNvSpPr>
          <p:nvPr>
            <p:ph type="dt" sz="half" idx="10"/>
          </p:nvPr>
        </p:nvSpPr>
        <p:spPr/>
        <p:txBody>
          <a:bodyPr/>
          <a:lstStyle/>
          <a:p>
            <a:fld id="{3B4841A6-AB86-4195-BC55-B3129BA07149}" type="datetimeFigureOut">
              <a:rPr lang="en-US" smtClean="0"/>
              <a:t>11/10/2025</a:t>
            </a:fld>
            <a:endParaRPr lang="en-US"/>
          </a:p>
        </p:txBody>
      </p:sp>
    </p:spTree>
    <p:extLst>
      <p:ext uri="{BB962C8B-B14F-4D97-AF65-F5344CB8AC3E}">
        <p14:creationId xmlns:p14="http://schemas.microsoft.com/office/powerpoint/2010/main" val="2242744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B4841A6-AB86-4195-BC55-B3129BA07149}" type="datetimeFigureOut">
              <a:rPr lang="en-US" smtClean="0"/>
              <a:t>11/10/2025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FEB53F2-E5D9-4278-84D3-000322C398DE}" type="slidenum">
              <a:rPr lang="en-US" smtClean="0"/>
              <a:t>‹#›</a:t>
            </a:fld>
            <a:endParaRPr lang="en-US"/>
          </a:p>
        </p:txBody>
      </p:sp>
    </p:spTree>
    <p:extLst>
      <p:ext uri="{BB962C8B-B14F-4D97-AF65-F5344CB8AC3E}">
        <p14:creationId xmlns:p14="http://schemas.microsoft.com/office/powerpoint/2010/main" val="110802573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12"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8.jpeg"/><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2.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1.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2.xml"/><Relationship Id="rId7" Type="http://schemas.openxmlformats.org/officeDocument/2006/relationships/image" Target="../media/image15.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8.gif"/><Relationship Id="rId4" Type="http://schemas.openxmlformats.org/officeDocument/2006/relationships/notesSlide" Target="../notesSlides/notesSlide17.xml"/><Relationship Id="rId9"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197" y="-179896"/>
            <a:ext cx="3800819" cy="2837721"/>
          </a:xfrm>
          <a:prstGeom prst="rect">
            <a:avLst/>
          </a:prstGeom>
        </p:spPr>
      </p:pic>
      <p:sp>
        <p:nvSpPr>
          <p:cNvPr id="5" name="Subtitle 4"/>
          <p:cNvSpPr>
            <a:spLocks noGrp="1"/>
          </p:cNvSpPr>
          <p:nvPr>
            <p:ph type="subTitle" idx="1"/>
          </p:nvPr>
        </p:nvSpPr>
        <p:spPr/>
        <p:txBody>
          <a:bodyPr/>
          <a:lstStyle/>
          <a:p>
            <a:r>
              <a:rPr lang="en-US" dirty="0"/>
              <a:t>Presented by Tara Palensky, RN &amp; Hannah Wurl, OT </a:t>
            </a:r>
          </a:p>
        </p:txBody>
      </p:sp>
      <p:sp>
        <p:nvSpPr>
          <p:cNvPr id="6" name="Title 5"/>
          <p:cNvSpPr>
            <a:spLocks noGrp="1"/>
          </p:cNvSpPr>
          <p:nvPr>
            <p:ph type="ctrTitle"/>
          </p:nvPr>
        </p:nvSpPr>
        <p:spPr>
          <a:xfrm>
            <a:off x="1449917" y="2314727"/>
            <a:ext cx="7766936" cy="1646302"/>
          </a:xfrm>
        </p:spPr>
        <p:txBody>
          <a:bodyPr/>
          <a:lstStyle/>
          <a:p>
            <a:r>
              <a:rPr lang="en-US" sz="4000" b="1" dirty="0">
                <a:ln w="22225">
                  <a:solidFill>
                    <a:schemeClr val="accent2">
                      <a:lumMod val="75000"/>
                    </a:schemeClr>
                  </a:solidFill>
                  <a:prstDash val="solid"/>
                </a:ln>
                <a:solidFill>
                  <a:schemeClr val="accent2">
                    <a:lumMod val="60000"/>
                    <a:lumOff val="40000"/>
                  </a:schemeClr>
                </a:solidFill>
              </a:rPr>
              <a:t>The Road to Stroke Rehabilitation Certification at Butler County Health</a:t>
            </a:r>
          </a:p>
        </p:txBody>
      </p:sp>
    </p:spTree>
    <p:extLst>
      <p:ext uri="{BB962C8B-B14F-4D97-AF65-F5344CB8AC3E}">
        <p14:creationId xmlns:p14="http://schemas.microsoft.com/office/powerpoint/2010/main" val="32785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950DEE9-4790-4F3D-BB9C-277CE26D1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8B2947D-C69F-4DE5-B778-CA81D2B488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062E9926-3F70-429C-9B4A-968C30AEC8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B36A49A-07DD-405C-A974-AFBFB84700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F0DCBA7-F85F-4941-B2B8-77962EAC4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85FA4F41-8776-4057-AAD5-D965AE99E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B88FDBB5-C49A-4F9A-90E5-FEE55A874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611D0489-23DB-49BD-80F9-E97704F640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15C2CFC5-35EA-4855-B56C-83797675D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7727F369-F776-4822-8787-66D11FC5C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1121880E-0D03-43F9-A7F6-06704D5D8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3A6A2F3-7113-45D9-B2C7-F97F855E4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a:extLst>
              <a:ext uri="{FF2B5EF4-FFF2-40B4-BE49-F238E27FC236}">
                <a16:creationId xmlns:a16="http://schemas.microsoft.com/office/drawing/2014/main" id="{9F50D50F-9FC6-6368-454F-FACF68B949C9}"/>
              </a:ext>
            </a:extLst>
          </p:cNvPr>
          <p:cNvPicPr>
            <a:picLocks noChangeAspect="1"/>
          </p:cNvPicPr>
          <p:nvPr/>
        </p:nvPicPr>
        <p:blipFill>
          <a:blip r:embed="rId3"/>
          <a:stretch>
            <a:fillRect/>
          </a:stretch>
        </p:blipFill>
        <p:spPr>
          <a:xfrm>
            <a:off x="1479036" y="1379013"/>
            <a:ext cx="3563911" cy="4604800"/>
          </a:xfrm>
          <a:prstGeom prst="rect">
            <a:avLst/>
          </a:prstGeom>
        </p:spPr>
      </p:pic>
      <p:pic>
        <p:nvPicPr>
          <p:cNvPr id="3" name="Content Placeholder 3">
            <a:extLst>
              <a:ext uri="{FF2B5EF4-FFF2-40B4-BE49-F238E27FC236}">
                <a16:creationId xmlns:a16="http://schemas.microsoft.com/office/drawing/2014/main" id="{F3650766-2118-F5C5-8FFA-A0CBE24DB487}"/>
              </a:ext>
            </a:extLst>
          </p:cNvPr>
          <p:cNvPicPr>
            <a:picLocks noChangeAspect="1"/>
          </p:cNvPicPr>
          <p:nvPr/>
        </p:nvPicPr>
        <p:blipFill>
          <a:blip r:embed="rId4"/>
          <a:stretch>
            <a:fillRect/>
          </a:stretch>
        </p:blipFill>
        <p:spPr>
          <a:xfrm>
            <a:off x="9178302" y="4876708"/>
            <a:ext cx="2671709" cy="1751096"/>
          </a:xfrm>
          <a:prstGeom prst="rect">
            <a:avLst/>
          </a:prstGeom>
        </p:spPr>
      </p:pic>
      <p:graphicFrame>
        <p:nvGraphicFramePr>
          <p:cNvPr id="4" name="Diagram 3">
            <a:extLst>
              <a:ext uri="{FF2B5EF4-FFF2-40B4-BE49-F238E27FC236}">
                <a16:creationId xmlns:a16="http://schemas.microsoft.com/office/drawing/2014/main" id="{EEF08FC3-490E-5211-3CAD-E7788492398E}"/>
              </a:ext>
            </a:extLst>
          </p:cNvPr>
          <p:cNvGraphicFramePr/>
          <p:nvPr>
            <p:extLst>
              <p:ext uri="{D42A27DB-BD31-4B8C-83A1-F6EECF244321}">
                <p14:modId xmlns:p14="http://schemas.microsoft.com/office/powerpoint/2010/main" val="1733389863"/>
              </p:ext>
            </p:extLst>
          </p:nvPr>
        </p:nvGraphicFramePr>
        <p:xfrm>
          <a:off x="128773" y="201057"/>
          <a:ext cx="6495312" cy="6495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50" name="Picture 2">
            <a:extLst>
              <a:ext uri="{FF2B5EF4-FFF2-40B4-BE49-F238E27FC236}">
                <a16:creationId xmlns:a16="http://schemas.microsoft.com/office/drawing/2014/main" id="{F348EAB0-6056-99AD-9298-3C47B56A10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5246588" y="1244804"/>
            <a:ext cx="3084842" cy="20738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zy Dose Weekly ( 7-Day) Pill Organizer, AM/PM Pill Planner, Assorted Colors, Large">
            <a:extLst>
              <a:ext uri="{FF2B5EF4-FFF2-40B4-BE49-F238E27FC236}">
                <a16:creationId xmlns:a16="http://schemas.microsoft.com/office/drawing/2014/main" id="{D215D5C3-E152-65DF-6F30-D6BD492ECC0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159" t="25199" r="7895" b="25857"/>
          <a:stretch>
            <a:fillRect/>
          </a:stretch>
        </p:blipFill>
        <p:spPr bwMode="auto">
          <a:xfrm>
            <a:off x="5881341" y="3709036"/>
            <a:ext cx="2847351" cy="172165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511B773E-A7A1-710A-F692-1E97D36CEA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68503943-C58D-9642-D905-65E19434E35D}"/>
              </a:ext>
            </a:extLst>
          </p:cNvPr>
          <p:cNvPicPr>
            <a:picLocks noChangeAspect="1"/>
          </p:cNvPicPr>
          <p:nvPr/>
        </p:nvPicPr>
        <p:blipFill>
          <a:blip r:embed="rId12"/>
          <a:stretch>
            <a:fillRect/>
          </a:stretch>
        </p:blipFill>
        <p:spPr>
          <a:xfrm>
            <a:off x="8247390" y="2224088"/>
            <a:ext cx="1369886" cy="1457325"/>
          </a:xfrm>
          <a:prstGeom prst="rect">
            <a:avLst/>
          </a:prstGeom>
        </p:spPr>
      </p:pic>
    </p:spTree>
    <p:extLst>
      <p:ext uri="{BB962C8B-B14F-4D97-AF65-F5344CB8AC3E}">
        <p14:creationId xmlns:p14="http://schemas.microsoft.com/office/powerpoint/2010/main" val="63957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F4DCA-66D2-DA08-3544-1018A158E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45B28-0EF9-815C-6571-C7B1DA28A2E4}"/>
              </a:ext>
            </a:extLst>
          </p:cNvPr>
          <p:cNvSpPr>
            <a:spLocks noGrp="1"/>
          </p:cNvSpPr>
          <p:nvPr>
            <p:ph type="title"/>
          </p:nvPr>
        </p:nvSpPr>
        <p:spPr>
          <a:xfrm>
            <a:off x="12536371" y="300017"/>
            <a:ext cx="8023355" cy="1320800"/>
          </a:xfrm>
        </p:spPr>
        <p:txBody>
          <a:bodyPr/>
          <a:lstStyle/>
          <a:p>
            <a:r>
              <a:rPr lang="en-US" dirty="0">
                <a:latin typeface="Montserrat" pitchFamily="2" charset="0"/>
              </a:rPr>
              <a:t>4.0 Care Coordination</a:t>
            </a:r>
          </a:p>
        </p:txBody>
      </p:sp>
      <p:pic>
        <p:nvPicPr>
          <p:cNvPr id="4" name="Content Placeholder 3">
            <a:extLst>
              <a:ext uri="{FF2B5EF4-FFF2-40B4-BE49-F238E27FC236}">
                <a16:creationId xmlns:a16="http://schemas.microsoft.com/office/drawing/2014/main" id="{1E8433C8-68EF-6A7F-B365-1E4F6A2E3BE8}"/>
              </a:ext>
            </a:extLst>
          </p:cNvPr>
          <p:cNvPicPr>
            <a:picLocks noGrp="1" noChangeAspect="1"/>
          </p:cNvPicPr>
          <p:nvPr>
            <p:ph idx="1"/>
          </p:nvPr>
        </p:nvPicPr>
        <p:blipFill>
          <a:blip r:embed="rId3"/>
          <a:stretch>
            <a:fillRect/>
          </a:stretch>
        </p:blipFill>
        <p:spPr>
          <a:xfrm>
            <a:off x="9960355" y="5174438"/>
            <a:ext cx="2370384" cy="1553602"/>
          </a:xfrm>
          <a:prstGeom prst="rect">
            <a:avLst/>
          </a:prstGeom>
        </p:spPr>
      </p:pic>
      <p:sp>
        <p:nvSpPr>
          <p:cNvPr id="5" name="TextBox 4">
            <a:extLst>
              <a:ext uri="{FF2B5EF4-FFF2-40B4-BE49-F238E27FC236}">
                <a16:creationId xmlns:a16="http://schemas.microsoft.com/office/drawing/2014/main" id="{FD21FB31-FFA5-45E8-03A7-A0521206C5C1}"/>
              </a:ext>
            </a:extLst>
          </p:cNvPr>
          <p:cNvSpPr txBox="1"/>
          <p:nvPr/>
        </p:nvSpPr>
        <p:spPr>
          <a:xfrm>
            <a:off x="201313" y="1078361"/>
            <a:ext cx="8582140" cy="1323439"/>
          </a:xfrm>
          <a:prstGeom prst="rect">
            <a:avLst/>
          </a:prstGeom>
          <a:noFill/>
        </p:spPr>
        <p:txBody>
          <a:bodyPr wrap="square" rtlCol="0">
            <a:spAutoFit/>
          </a:bodyPr>
          <a:lstStyle/>
          <a:p>
            <a:r>
              <a:rPr lang="en-US" sz="2000" i="1" dirty="0">
                <a:latin typeface="Montserrat" pitchFamily="2" charset="0"/>
              </a:rPr>
              <a:t>The program demonstrates care coordination across the system of care for the stroke patient in three domains: pre-admission, throughout the patient’s admission to the Post-Acute Care facility, and at discharge.</a:t>
            </a:r>
          </a:p>
        </p:txBody>
      </p:sp>
      <p:sp>
        <p:nvSpPr>
          <p:cNvPr id="3" name="TextBox 2">
            <a:extLst>
              <a:ext uri="{FF2B5EF4-FFF2-40B4-BE49-F238E27FC236}">
                <a16:creationId xmlns:a16="http://schemas.microsoft.com/office/drawing/2014/main" id="{9A97EFC5-012F-12CE-9290-32444FDE6560}"/>
              </a:ext>
            </a:extLst>
          </p:cNvPr>
          <p:cNvSpPr txBox="1"/>
          <p:nvPr/>
        </p:nvSpPr>
        <p:spPr>
          <a:xfrm>
            <a:off x="12391571" y="2548402"/>
            <a:ext cx="9155070" cy="2031325"/>
          </a:xfrm>
          <a:prstGeom prst="rect">
            <a:avLst/>
          </a:prstGeom>
          <a:noFill/>
        </p:spPr>
        <p:txBody>
          <a:bodyPr wrap="none" rtlCol="0">
            <a:spAutoFit/>
          </a:bodyPr>
          <a:lstStyle/>
          <a:p>
            <a:r>
              <a:rPr lang="en-US" dirty="0"/>
              <a:t>Initiatives: </a:t>
            </a:r>
          </a:p>
          <a:p>
            <a:pPr marL="342900" indent="-342900">
              <a:buAutoNum type="arabicParenR"/>
            </a:pPr>
            <a:r>
              <a:rPr lang="en-US" dirty="0"/>
              <a:t>Create a documented process to facilitate transitions to and from any level of care</a:t>
            </a:r>
          </a:p>
          <a:p>
            <a:pPr marL="342900" indent="-342900">
              <a:buAutoNum type="arabicParenR"/>
            </a:pPr>
            <a:r>
              <a:rPr lang="en-US" dirty="0"/>
              <a:t>Form a clinical team group to meet weekly for care conferences</a:t>
            </a:r>
          </a:p>
          <a:p>
            <a:pPr marL="342900" indent="-342900">
              <a:buAutoNum type="arabicParenR"/>
            </a:pPr>
            <a:r>
              <a:rPr lang="en-US" dirty="0"/>
              <a:t>Developed a referral protocol for the stroke rehabilitation program</a:t>
            </a:r>
          </a:p>
          <a:p>
            <a:pPr marL="342900" indent="-342900">
              <a:buAutoNum type="arabicParenR"/>
            </a:pPr>
            <a:r>
              <a:rPr lang="en-US" dirty="0"/>
              <a:t>Construct a discharge checklist</a:t>
            </a:r>
          </a:p>
          <a:p>
            <a:pPr marL="342900" indent="-342900">
              <a:buAutoNum type="arabicParenR"/>
            </a:pPr>
            <a:r>
              <a:rPr lang="en-US" dirty="0"/>
              <a:t>Build and maintain a list of available community resources</a:t>
            </a:r>
          </a:p>
          <a:p>
            <a:pPr marL="342900" indent="-342900">
              <a:buAutoNum type="arabicParenR"/>
            </a:pPr>
            <a:r>
              <a:rPr lang="en-US" dirty="0"/>
              <a:t>Create a follow up communication plan </a:t>
            </a:r>
          </a:p>
        </p:txBody>
      </p:sp>
      <p:grpSp>
        <p:nvGrpSpPr>
          <p:cNvPr id="6" name="Group 5">
            <a:extLst>
              <a:ext uri="{FF2B5EF4-FFF2-40B4-BE49-F238E27FC236}">
                <a16:creationId xmlns:a16="http://schemas.microsoft.com/office/drawing/2014/main" id="{28A3730B-E8A4-1230-5DAC-F16D52923843}"/>
              </a:ext>
            </a:extLst>
          </p:cNvPr>
          <p:cNvGrpSpPr/>
          <p:nvPr/>
        </p:nvGrpSpPr>
        <p:grpSpPr>
          <a:xfrm>
            <a:off x="201313" y="160183"/>
            <a:ext cx="8844715" cy="841303"/>
            <a:chOff x="0" y="3359"/>
            <a:chExt cx="8588586" cy="1029600"/>
          </a:xfrm>
          <a:scene3d>
            <a:camera prst="orthographicFront"/>
            <a:lightRig rig="flat" dir="t"/>
          </a:scene3d>
        </p:grpSpPr>
        <p:sp>
          <p:nvSpPr>
            <p:cNvPr id="7" name="Rectangle: Rounded Corners 6">
              <a:extLst>
                <a:ext uri="{FF2B5EF4-FFF2-40B4-BE49-F238E27FC236}">
                  <a16:creationId xmlns:a16="http://schemas.microsoft.com/office/drawing/2014/main" id="{496241EF-69A6-3106-AA94-6C2DBB62DD4A}"/>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8" name="Rectangle: Rounded Corners 4">
              <a:extLst>
                <a:ext uri="{FF2B5EF4-FFF2-40B4-BE49-F238E27FC236}">
                  <a16:creationId xmlns:a16="http://schemas.microsoft.com/office/drawing/2014/main" id="{C027D0C1-848C-05BE-D689-225EDCF1CC2A}"/>
                </a:ext>
              </a:extLst>
            </p:cNvPr>
            <p:cNvSpPr txBox="1"/>
            <p:nvPr/>
          </p:nvSpPr>
          <p:spPr>
            <a:xfrm>
              <a:off x="50261" y="53620"/>
              <a:ext cx="8488064" cy="929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000" kern="1200" dirty="0"/>
                <a:t>4.0 CARE COORDINATION</a:t>
              </a:r>
            </a:p>
          </p:txBody>
        </p:sp>
      </p:grpSp>
      <p:sp>
        <p:nvSpPr>
          <p:cNvPr id="11" name="Freeform: Shape 10">
            <a:extLst>
              <a:ext uri="{FF2B5EF4-FFF2-40B4-BE49-F238E27FC236}">
                <a16:creationId xmlns:a16="http://schemas.microsoft.com/office/drawing/2014/main" id="{9179B4B2-F185-DF8E-6123-AC617EE6B499}"/>
              </a:ext>
            </a:extLst>
          </p:cNvPr>
          <p:cNvSpPr/>
          <p:nvPr/>
        </p:nvSpPr>
        <p:spPr>
          <a:xfrm>
            <a:off x="1037637" y="2480062"/>
            <a:ext cx="2319536" cy="1391721"/>
          </a:xfrm>
          <a:custGeom>
            <a:avLst/>
            <a:gdLst>
              <a:gd name="connsiteX0" fmla="*/ 0 w 2319536"/>
              <a:gd name="connsiteY0" fmla="*/ 139172 h 1391721"/>
              <a:gd name="connsiteX1" fmla="*/ 139172 w 2319536"/>
              <a:gd name="connsiteY1" fmla="*/ 0 h 1391721"/>
              <a:gd name="connsiteX2" fmla="*/ 2180364 w 2319536"/>
              <a:gd name="connsiteY2" fmla="*/ 0 h 1391721"/>
              <a:gd name="connsiteX3" fmla="*/ 2319536 w 2319536"/>
              <a:gd name="connsiteY3" fmla="*/ 139172 h 1391721"/>
              <a:gd name="connsiteX4" fmla="*/ 2319536 w 2319536"/>
              <a:gd name="connsiteY4" fmla="*/ 1252549 h 1391721"/>
              <a:gd name="connsiteX5" fmla="*/ 2180364 w 2319536"/>
              <a:gd name="connsiteY5" fmla="*/ 1391721 h 1391721"/>
              <a:gd name="connsiteX6" fmla="*/ 139172 w 2319536"/>
              <a:gd name="connsiteY6" fmla="*/ 1391721 h 1391721"/>
              <a:gd name="connsiteX7" fmla="*/ 0 w 2319536"/>
              <a:gd name="connsiteY7" fmla="*/ 1252549 h 1391721"/>
              <a:gd name="connsiteX8" fmla="*/ 0 w 2319536"/>
              <a:gd name="connsiteY8" fmla="*/ 139172 h 139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536" h="1391721">
                <a:moveTo>
                  <a:pt x="0" y="139172"/>
                </a:moveTo>
                <a:cubicBezTo>
                  <a:pt x="0" y="62309"/>
                  <a:pt x="62309" y="0"/>
                  <a:pt x="139172" y="0"/>
                </a:cubicBezTo>
                <a:lnTo>
                  <a:pt x="2180364" y="0"/>
                </a:lnTo>
                <a:cubicBezTo>
                  <a:pt x="2257227" y="0"/>
                  <a:pt x="2319536" y="62309"/>
                  <a:pt x="2319536" y="139172"/>
                </a:cubicBezTo>
                <a:lnTo>
                  <a:pt x="2319536" y="1252549"/>
                </a:lnTo>
                <a:cubicBezTo>
                  <a:pt x="2319536" y="1329412"/>
                  <a:pt x="2257227" y="1391721"/>
                  <a:pt x="2180364" y="1391721"/>
                </a:cubicBezTo>
                <a:lnTo>
                  <a:pt x="139172" y="1391721"/>
                </a:lnTo>
                <a:cubicBezTo>
                  <a:pt x="62309" y="1391721"/>
                  <a:pt x="0" y="1329412"/>
                  <a:pt x="0" y="1252549"/>
                </a:cubicBezTo>
                <a:lnTo>
                  <a:pt x="0" y="13917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1722" tIns="101722" rIns="101722" bIns="101722" numCol="1" spcCol="1270" anchor="ctr" anchorCtr="0">
            <a:noAutofit/>
          </a:bodyPr>
          <a:lstStyle/>
          <a:p>
            <a:pPr marL="0" lvl="0" indent="0" algn="ctr" defTabSz="711200">
              <a:lnSpc>
                <a:spcPct val="90000"/>
              </a:lnSpc>
              <a:spcBef>
                <a:spcPct val="0"/>
              </a:spcBef>
              <a:spcAft>
                <a:spcPct val="35000"/>
              </a:spcAft>
              <a:buNone/>
            </a:pPr>
            <a:r>
              <a:rPr lang="en-US" sz="1600" kern="1200" dirty="0"/>
              <a:t>Create a process to facilitate transitions to and from any level of care – including how process is documented</a:t>
            </a:r>
          </a:p>
        </p:txBody>
      </p:sp>
      <p:sp>
        <p:nvSpPr>
          <p:cNvPr id="12" name="Freeform: Shape 11">
            <a:extLst>
              <a:ext uri="{FF2B5EF4-FFF2-40B4-BE49-F238E27FC236}">
                <a16:creationId xmlns:a16="http://schemas.microsoft.com/office/drawing/2014/main" id="{B0C87F03-3171-E64F-70E3-A8F3AB387FC5}"/>
              </a:ext>
            </a:extLst>
          </p:cNvPr>
          <p:cNvSpPr/>
          <p:nvPr/>
        </p:nvSpPr>
        <p:spPr>
          <a:xfrm>
            <a:off x="3561292" y="2888300"/>
            <a:ext cx="491741" cy="575244"/>
          </a:xfrm>
          <a:custGeom>
            <a:avLst/>
            <a:gdLst>
              <a:gd name="connsiteX0" fmla="*/ 0 w 491741"/>
              <a:gd name="connsiteY0" fmla="*/ 115049 h 575244"/>
              <a:gd name="connsiteX1" fmla="*/ 245871 w 491741"/>
              <a:gd name="connsiteY1" fmla="*/ 115049 h 575244"/>
              <a:gd name="connsiteX2" fmla="*/ 245871 w 491741"/>
              <a:gd name="connsiteY2" fmla="*/ 0 h 575244"/>
              <a:gd name="connsiteX3" fmla="*/ 491741 w 491741"/>
              <a:gd name="connsiteY3" fmla="*/ 287622 h 575244"/>
              <a:gd name="connsiteX4" fmla="*/ 245871 w 491741"/>
              <a:gd name="connsiteY4" fmla="*/ 575244 h 575244"/>
              <a:gd name="connsiteX5" fmla="*/ 245871 w 491741"/>
              <a:gd name="connsiteY5" fmla="*/ 460195 h 575244"/>
              <a:gd name="connsiteX6" fmla="*/ 0 w 491741"/>
              <a:gd name="connsiteY6" fmla="*/ 460195 h 575244"/>
              <a:gd name="connsiteX7" fmla="*/ 0 w 491741"/>
              <a:gd name="connsiteY7" fmla="*/ 115049 h 5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741" h="575244">
                <a:moveTo>
                  <a:pt x="0" y="115049"/>
                </a:moveTo>
                <a:lnTo>
                  <a:pt x="245871" y="115049"/>
                </a:lnTo>
                <a:lnTo>
                  <a:pt x="245871" y="0"/>
                </a:lnTo>
                <a:lnTo>
                  <a:pt x="491741" y="287622"/>
                </a:lnTo>
                <a:lnTo>
                  <a:pt x="245871" y="575244"/>
                </a:lnTo>
                <a:lnTo>
                  <a:pt x="245871" y="460195"/>
                </a:lnTo>
                <a:lnTo>
                  <a:pt x="0" y="460195"/>
                </a:lnTo>
                <a:lnTo>
                  <a:pt x="0" y="115049"/>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0" tIns="115049" rIns="147522" bIns="115049"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3" name="Freeform: Shape 12">
            <a:extLst>
              <a:ext uri="{FF2B5EF4-FFF2-40B4-BE49-F238E27FC236}">
                <a16:creationId xmlns:a16="http://schemas.microsoft.com/office/drawing/2014/main" id="{B6A45C47-B71F-B290-BCBA-D7735FF3C3C8}"/>
              </a:ext>
            </a:extLst>
          </p:cNvPr>
          <p:cNvSpPr/>
          <p:nvPr/>
        </p:nvSpPr>
        <p:spPr>
          <a:xfrm>
            <a:off x="4284987" y="2480062"/>
            <a:ext cx="2319536" cy="1391721"/>
          </a:xfrm>
          <a:custGeom>
            <a:avLst/>
            <a:gdLst>
              <a:gd name="connsiteX0" fmla="*/ 0 w 2319536"/>
              <a:gd name="connsiteY0" fmla="*/ 139172 h 1391721"/>
              <a:gd name="connsiteX1" fmla="*/ 139172 w 2319536"/>
              <a:gd name="connsiteY1" fmla="*/ 0 h 1391721"/>
              <a:gd name="connsiteX2" fmla="*/ 2180364 w 2319536"/>
              <a:gd name="connsiteY2" fmla="*/ 0 h 1391721"/>
              <a:gd name="connsiteX3" fmla="*/ 2319536 w 2319536"/>
              <a:gd name="connsiteY3" fmla="*/ 139172 h 1391721"/>
              <a:gd name="connsiteX4" fmla="*/ 2319536 w 2319536"/>
              <a:gd name="connsiteY4" fmla="*/ 1252549 h 1391721"/>
              <a:gd name="connsiteX5" fmla="*/ 2180364 w 2319536"/>
              <a:gd name="connsiteY5" fmla="*/ 1391721 h 1391721"/>
              <a:gd name="connsiteX6" fmla="*/ 139172 w 2319536"/>
              <a:gd name="connsiteY6" fmla="*/ 1391721 h 1391721"/>
              <a:gd name="connsiteX7" fmla="*/ 0 w 2319536"/>
              <a:gd name="connsiteY7" fmla="*/ 1252549 h 1391721"/>
              <a:gd name="connsiteX8" fmla="*/ 0 w 2319536"/>
              <a:gd name="connsiteY8" fmla="*/ 139172 h 139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536" h="1391721">
                <a:moveTo>
                  <a:pt x="0" y="139172"/>
                </a:moveTo>
                <a:cubicBezTo>
                  <a:pt x="0" y="62309"/>
                  <a:pt x="62309" y="0"/>
                  <a:pt x="139172" y="0"/>
                </a:cubicBezTo>
                <a:lnTo>
                  <a:pt x="2180364" y="0"/>
                </a:lnTo>
                <a:cubicBezTo>
                  <a:pt x="2257227" y="0"/>
                  <a:pt x="2319536" y="62309"/>
                  <a:pt x="2319536" y="139172"/>
                </a:cubicBezTo>
                <a:lnTo>
                  <a:pt x="2319536" y="1252549"/>
                </a:lnTo>
                <a:cubicBezTo>
                  <a:pt x="2319536" y="1329412"/>
                  <a:pt x="2257227" y="1391721"/>
                  <a:pt x="2180364" y="1391721"/>
                </a:cubicBezTo>
                <a:lnTo>
                  <a:pt x="139172" y="1391721"/>
                </a:lnTo>
                <a:cubicBezTo>
                  <a:pt x="62309" y="1391721"/>
                  <a:pt x="0" y="1329412"/>
                  <a:pt x="0" y="1252549"/>
                </a:cubicBezTo>
                <a:lnTo>
                  <a:pt x="0" y="13917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542490"/>
              <a:satOff val="-331"/>
              <a:lumOff val="1294"/>
              <a:alphaOff val="0"/>
            </a:schemeClr>
          </a:fillRef>
          <a:effectRef idx="2">
            <a:schemeClr val="accent2">
              <a:hueOff val="-542490"/>
              <a:satOff val="-331"/>
              <a:lumOff val="1294"/>
              <a:alphaOff val="0"/>
            </a:schemeClr>
          </a:effectRef>
          <a:fontRef idx="minor">
            <a:schemeClr val="lt1"/>
          </a:fontRef>
        </p:style>
        <p:txBody>
          <a:bodyPr spcFirstLastPara="0" vert="horz" wrap="square" lIns="101722" tIns="101722" rIns="101722" bIns="101722" numCol="1" spcCol="1270" anchor="ctr" anchorCtr="0">
            <a:noAutofit/>
          </a:bodyPr>
          <a:lstStyle/>
          <a:p>
            <a:pPr marL="0" lvl="0" indent="0" algn="ctr" defTabSz="711200">
              <a:lnSpc>
                <a:spcPct val="90000"/>
              </a:lnSpc>
              <a:spcBef>
                <a:spcPct val="0"/>
              </a:spcBef>
              <a:spcAft>
                <a:spcPct val="35000"/>
              </a:spcAft>
              <a:buNone/>
            </a:pPr>
            <a:r>
              <a:rPr lang="en-US" sz="1600" kern="1200" dirty="0"/>
              <a:t>Form a clinical team to meet weekly for care conferences</a:t>
            </a:r>
          </a:p>
        </p:txBody>
      </p:sp>
      <p:sp>
        <p:nvSpPr>
          <p:cNvPr id="14" name="Freeform: Shape 13">
            <a:extLst>
              <a:ext uri="{FF2B5EF4-FFF2-40B4-BE49-F238E27FC236}">
                <a16:creationId xmlns:a16="http://schemas.microsoft.com/office/drawing/2014/main" id="{5F66F3DB-84D8-32A7-29F0-D444A16BECFD}"/>
              </a:ext>
            </a:extLst>
          </p:cNvPr>
          <p:cNvSpPr/>
          <p:nvPr/>
        </p:nvSpPr>
        <p:spPr>
          <a:xfrm>
            <a:off x="6808643" y="2888300"/>
            <a:ext cx="491741" cy="575244"/>
          </a:xfrm>
          <a:custGeom>
            <a:avLst/>
            <a:gdLst>
              <a:gd name="connsiteX0" fmla="*/ 0 w 491741"/>
              <a:gd name="connsiteY0" fmla="*/ 115049 h 575244"/>
              <a:gd name="connsiteX1" fmla="*/ 245871 w 491741"/>
              <a:gd name="connsiteY1" fmla="*/ 115049 h 575244"/>
              <a:gd name="connsiteX2" fmla="*/ 245871 w 491741"/>
              <a:gd name="connsiteY2" fmla="*/ 0 h 575244"/>
              <a:gd name="connsiteX3" fmla="*/ 491741 w 491741"/>
              <a:gd name="connsiteY3" fmla="*/ 287622 h 575244"/>
              <a:gd name="connsiteX4" fmla="*/ 245871 w 491741"/>
              <a:gd name="connsiteY4" fmla="*/ 575244 h 575244"/>
              <a:gd name="connsiteX5" fmla="*/ 245871 w 491741"/>
              <a:gd name="connsiteY5" fmla="*/ 460195 h 575244"/>
              <a:gd name="connsiteX6" fmla="*/ 0 w 491741"/>
              <a:gd name="connsiteY6" fmla="*/ 460195 h 575244"/>
              <a:gd name="connsiteX7" fmla="*/ 0 w 491741"/>
              <a:gd name="connsiteY7" fmla="*/ 115049 h 5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741" h="575244">
                <a:moveTo>
                  <a:pt x="0" y="115049"/>
                </a:moveTo>
                <a:lnTo>
                  <a:pt x="245871" y="115049"/>
                </a:lnTo>
                <a:lnTo>
                  <a:pt x="245871" y="0"/>
                </a:lnTo>
                <a:lnTo>
                  <a:pt x="491741" y="287622"/>
                </a:lnTo>
                <a:lnTo>
                  <a:pt x="245871" y="575244"/>
                </a:lnTo>
                <a:lnTo>
                  <a:pt x="245871" y="460195"/>
                </a:lnTo>
                <a:lnTo>
                  <a:pt x="0" y="460195"/>
                </a:lnTo>
                <a:lnTo>
                  <a:pt x="0" y="115049"/>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678113"/>
              <a:satOff val="-414"/>
              <a:lumOff val="1618"/>
              <a:alphaOff val="0"/>
            </a:schemeClr>
          </a:fillRef>
          <a:effectRef idx="2">
            <a:schemeClr val="accent2">
              <a:hueOff val="-678113"/>
              <a:satOff val="-414"/>
              <a:lumOff val="1618"/>
              <a:alphaOff val="0"/>
            </a:schemeClr>
          </a:effectRef>
          <a:fontRef idx="minor">
            <a:schemeClr val="lt1"/>
          </a:fontRef>
        </p:style>
        <p:txBody>
          <a:bodyPr spcFirstLastPara="0" vert="horz" wrap="square" lIns="0" tIns="115049" rIns="147522" bIns="115049"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5" name="Freeform: Shape 14">
            <a:extLst>
              <a:ext uri="{FF2B5EF4-FFF2-40B4-BE49-F238E27FC236}">
                <a16:creationId xmlns:a16="http://schemas.microsoft.com/office/drawing/2014/main" id="{5E1CE42F-C89C-7320-75C2-FC2294961BE1}"/>
              </a:ext>
            </a:extLst>
          </p:cNvPr>
          <p:cNvSpPr/>
          <p:nvPr/>
        </p:nvSpPr>
        <p:spPr>
          <a:xfrm>
            <a:off x="7532338" y="2480062"/>
            <a:ext cx="2319536" cy="1391721"/>
          </a:xfrm>
          <a:custGeom>
            <a:avLst/>
            <a:gdLst>
              <a:gd name="connsiteX0" fmla="*/ 0 w 2319536"/>
              <a:gd name="connsiteY0" fmla="*/ 139172 h 1391721"/>
              <a:gd name="connsiteX1" fmla="*/ 139172 w 2319536"/>
              <a:gd name="connsiteY1" fmla="*/ 0 h 1391721"/>
              <a:gd name="connsiteX2" fmla="*/ 2180364 w 2319536"/>
              <a:gd name="connsiteY2" fmla="*/ 0 h 1391721"/>
              <a:gd name="connsiteX3" fmla="*/ 2319536 w 2319536"/>
              <a:gd name="connsiteY3" fmla="*/ 139172 h 1391721"/>
              <a:gd name="connsiteX4" fmla="*/ 2319536 w 2319536"/>
              <a:gd name="connsiteY4" fmla="*/ 1252549 h 1391721"/>
              <a:gd name="connsiteX5" fmla="*/ 2180364 w 2319536"/>
              <a:gd name="connsiteY5" fmla="*/ 1391721 h 1391721"/>
              <a:gd name="connsiteX6" fmla="*/ 139172 w 2319536"/>
              <a:gd name="connsiteY6" fmla="*/ 1391721 h 1391721"/>
              <a:gd name="connsiteX7" fmla="*/ 0 w 2319536"/>
              <a:gd name="connsiteY7" fmla="*/ 1252549 h 1391721"/>
              <a:gd name="connsiteX8" fmla="*/ 0 w 2319536"/>
              <a:gd name="connsiteY8" fmla="*/ 139172 h 139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536" h="1391721">
                <a:moveTo>
                  <a:pt x="0" y="139172"/>
                </a:moveTo>
                <a:cubicBezTo>
                  <a:pt x="0" y="62309"/>
                  <a:pt x="62309" y="0"/>
                  <a:pt x="139172" y="0"/>
                </a:cubicBezTo>
                <a:lnTo>
                  <a:pt x="2180364" y="0"/>
                </a:lnTo>
                <a:cubicBezTo>
                  <a:pt x="2257227" y="0"/>
                  <a:pt x="2319536" y="62309"/>
                  <a:pt x="2319536" y="139172"/>
                </a:cubicBezTo>
                <a:lnTo>
                  <a:pt x="2319536" y="1252549"/>
                </a:lnTo>
                <a:cubicBezTo>
                  <a:pt x="2319536" y="1329412"/>
                  <a:pt x="2257227" y="1391721"/>
                  <a:pt x="2180364" y="1391721"/>
                </a:cubicBezTo>
                <a:lnTo>
                  <a:pt x="139172" y="1391721"/>
                </a:lnTo>
                <a:cubicBezTo>
                  <a:pt x="62309" y="1391721"/>
                  <a:pt x="0" y="1329412"/>
                  <a:pt x="0" y="1252549"/>
                </a:cubicBezTo>
                <a:lnTo>
                  <a:pt x="0" y="13917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084980"/>
              <a:satOff val="-662"/>
              <a:lumOff val="2588"/>
              <a:alphaOff val="0"/>
            </a:schemeClr>
          </a:fillRef>
          <a:effectRef idx="2">
            <a:schemeClr val="accent2">
              <a:hueOff val="-1084980"/>
              <a:satOff val="-662"/>
              <a:lumOff val="2588"/>
              <a:alphaOff val="0"/>
            </a:schemeClr>
          </a:effectRef>
          <a:fontRef idx="minor">
            <a:schemeClr val="lt1"/>
          </a:fontRef>
        </p:style>
        <p:txBody>
          <a:bodyPr spcFirstLastPara="0" vert="horz" wrap="square" lIns="101722" tIns="101722" rIns="101722" bIns="101722" numCol="1" spcCol="1270" anchor="ctr" anchorCtr="0">
            <a:noAutofit/>
          </a:bodyPr>
          <a:lstStyle/>
          <a:p>
            <a:pPr marL="0" lvl="0" indent="0" algn="ctr" defTabSz="711200">
              <a:lnSpc>
                <a:spcPct val="90000"/>
              </a:lnSpc>
              <a:spcBef>
                <a:spcPct val="0"/>
              </a:spcBef>
              <a:spcAft>
                <a:spcPct val="35000"/>
              </a:spcAft>
              <a:buNone/>
            </a:pPr>
            <a:r>
              <a:rPr lang="en-US" sz="1600" kern="1200" dirty="0"/>
              <a:t>Developed a referral protocol for the stroke rehabilitation program</a:t>
            </a:r>
          </a:p>
        </p:txBody>
      </p:sp>
      <p:sp>
        <p:nvSpPr>
          <p:cNvPr id="16" name="Freeform: Shape 15">
            <a:extLst>
              <a:ext uri="{FF2B5EF4-FFF2-40B4-BE49-F238E27FC236}">
                <a16:creationId xmlns:a16="http://schemas.microsoft.com/office/drawing/2014/main" id="{0BBE49C7-B4CC-B01C-4076-40332EABA1C0}"/>
              </a:ext>
            </a:extLst>
          </p:cNvPr>
          <p:cNvSpPr/>
          <p:nvPr/>
        </p:nvSpPr>
        <p:spPr>
          <a:xfrm>
            <a:off x="8404483" y="4075902"/>
            <a:ext cx="575245" cy="491742"/>
          </a:xfrm>
          <a:custGeom>
            <a:avLst/>
            <a:gdLst>
              <a:gd name="connsiteX0" fmla="*/ 0 w 491741"/>
              <a:gd name="connsiteY0" fmla="*/ 115049 h 575244"/>
              <a:gd name="connsiteX1" fmla="*/ 245871 w 491741"/>
              <a:gd name="connsiteY1" fmla="*/ 115049 h 575244"/>
              <a:gd name="connsiteX2" fmla="*/ 245871 w 491741"/>
              <a:gd name="connsiteY2" fmla="*/ 0 h 575244"/>
              <a:gd name="connsiteX3" fmla="*/ 491741 w 491741"/>
              <a:gd name="connsiteY3" fmla="*/ 287622 h 575244"/>
              <a:gd name="connsiteX4" fmla="*/ 245871 w 491741"/>
              <a:gd name="connsiteY4" fmla="*/ 575244 h 575244"/>
              <a:gd name="connsiteX5" fmla="*/ 245871 w 491741"/>
              <a:gd name="connsiteY5" fmla="*/ 460195 h 575244"/>
              <a:gd name="connsiteX6" fmla="*/ 0 w 491741"/>
              <a:gd name="connsiteY6" fmla="*/ 460195 h 575244"/>
              <a:gd name="connsiteX7" fmla="*/ 0 w 491741"/>
              <a:gd name="connsiteY7" fmla="*/ 115049 h 5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741" h="575244">
                <a:moveTo>
                  <a:pt x="393392" y="1"/>
                </a:moveTo>
                <a:lnTo>
                  <a:pt x="393392" y="287623"/>
                </a:lnTo>
                <a:lnTo>
                  <a:pt x="491741" y="287623"/>
                </a:lnTo>
                <a:lnTo>
                  <a:pt x="245871" y="575243"/>
                </a:lnTo>
                <a:lnTo>
                  <a:pt x="0" y="287623"/>
                </a:lnTo>
                <a:lnTo>
                  <a:pt x="98349" y="287623"/>
                </a:lnTo>
                <a:lnTo>
                  <a:pt x="98349" y="1"/>
                </a:lnTo>
                <a:lnTo>
                  <a:pt x="393392" y="1"/>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1356225"/>
              <a:satOff val="-828"/>
              <a:lumOff val="3235"/>
              <a:alphaOff val="0"/>
            </a:schemeClr>
          </a:fillRef>
          <a:effectRef idx="2">
            <a:schemeClr val="accent2">
              <a:hueOff val="-1356225"/>
              <a:satOff val="-828"/>
              <a:lumOff val="3235"/>
              <a:alphaOff val="0"/>
            </a:schemeClr>
          </a:effectRef>
          <a:fontRef idx="minor">
            <a:schemeClr val="lt1"/>
          </a:fontRef>
        </p:style>
        <p:txBody>
          <a:bodyPr spcFirstLastPara="0" vert="horz" wrap="square" lIns="115050" tIns="0" rIns="115049" bIns="14752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7" name="Freeform: Shape 16">
            <a:extLst>
              <a:ext uri="{FF2B5EF4-FFF2-40B4-BE49-F238E27FC236}">
                <a16:creationId xmlns:a16="http://schemas.microsoft.com/office/drawing/2014/main" id="{96F33B27-1858-70C7-78FB-93A938B86B1C}"/>
              </a:ext>
            </a:extLst>
          </p:cNvPr>
          <p:cNvSpPr/>
          <p:nvPr/>
        </p:nvSpPr>
        <p:spPr>
          <a:xfrm>
            <a:off x="7532338" y="4799598"/>
            <a:ext cx="2319536" cy="1391721"/>
          </a:xfrm>
          <a:custGeom>
            <a:avLst/>
            <a:gdLst>
              <a:gd name="connsiteX0" fmla="*/ 0 w 2319536"/>
              <a:gd name="connsiteY0" fmla="*/ 139172 h 1391721"/>
              <a:gd name="connsiteX1" fmla="*/ 139172 w 2319536"/>
              <a:gd name="connsiteY1" fmla="*/ 0 h 1391721"/>
              <a:gd name="connsiteX2" fmla="*/ 2180364 w 2319536"/>
              <a:gd name="connsiteY2" fmla="*/ 0 h 1391721"/>
              <a:gd name="connsiteX3" fmla="*/ 2319536 w 2319536"/>
              <a:gd name="connsiteY3" fmla="*/ 139172 h 1391721"/>
              <a:gd name="connsiteX4" fmla="*/ 2319536 w 2319536"/>
              <a:gd name="connsiteY4" fmla="*/ 1252549 h 1391721"/>
              <a:gd name="connsiteX5" fmla="*/ 2180364 w 2319536"/>
              <a:gd name="connsiteY5" fmla="*/ 1391721 h 1391721"/>
              <a:gd name="connsiteX6" fmla="*/ 139172 w 2319536"/>
              <a:gd name="connsiteY6" fmla="*/ 1391721 h 1391721"/>
              <a:gd name="connsiteX7" fmla="*/ 0 w 2319536"/>
              <a:gd name="connsiteY7" fmla="*/ 1252549 h 1391721"/>
              <a:gd name="connsiteX8" fmla="*/ 0 w 2319536"/>
              <a:gd name="connsiteY8" fmla="*/ 139172 h 139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536" h="1391721">
                <a:moveTo>
                  <a:pt x="0" y="139172"/>
                </a:moveTo>
                <a:cubicBezTo>
                  <a:pt x="0" y="62309"/>
                  <a:pt x="62309" y="0"/>
                  <a:pt x="139172" y="0"/>
                </a:cubicBezTo>
                <a:lnTo>
                  <a:pt x="2180364" y="0"/>
                </a:lnTo>
                <a:cubicBezTo>
                  <a:pt x="2257227" y="0"/>
                  <a:pt x="2319536" y="62309"/>
                  <a:pt x="2319536" y="139172"/>
                </a:cubicBezTo>
                <a:lnTo>
                  <a:pt x="2319536" y="1252549"/>
                </a:lnTo>
                <a:cubicBezTo>
                  <a:pt x="2319536" y="1329412"/>
                  <a:pt x="2257227" y="1391721"/>
                  <a:pt x="2180364" y="1391721"/>
                </a:cubicBezTo>
                <a:lnTo>
                  <a:pt x="139172" y="1391721"/>
                </a:lnTo>
                <a:cubicBezTo>
                  <a:pt x="62309" y="1391721"/>
                  <a:pt x="0" y="1329412"/>
                  <a:pt x="0" y="1252549"/>
                </a:cubicBezTo>
                <a:lnTo>
                  <a:pt x="0" y="13917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627470"/>
              <a:satOff val="-994"/>
              <a:lumOff val="3883"/>
              <a:alphaOff val="0"/>
            </a:schemeClr>
          </a:fillRef>
          <a:effectRef idx="2">
            <a:schemeClr val="accent2">
              <a:hueOff val="-1627470"/>
              <a:satOff val="-994"/>
              <a:lumOff val="3883"/>
              <a:alphaOff val="0"/>
            </a:schemeClr>
          </a:effectRef>
          <a:fontRef idx="minor">
            <a:schemeClr val="lt1"/>
          </a:fontRef>
        </p:style>
        <p:txBody>
          <a:bodyPr spcFirstLastPara="0" vert="horz" wrap="square" lIns="101722" tIns="101722" rIns="101722" bIns="101722" numCol="1" spcCol="1270" anchor="ctr" anchorCtr="0">
            <a:noAutofit/>
          </a:bodyPr>
          <a:lstStyle/>
          <a:p>
            <a:pPr marL="0" lvl="0" indent="0" algn="ctr" defTabSz="711200">
              <a:lnSpc>
                <a:spcPct val="90000"/>
              </a:lnSpc>
              <a:spcBef>
                <a:spcPct val="0"/>
              </a:spcBef>
              <a:spcAft>
                <a:spcPct val="35000"/>
              </a:spcAft>
              <a:buNone/>
            </a:pPr>
            <a:r>
              <a:rPr lang="en-US" sz="1600" kern="1200" dirty="0"/>
              <a:t>Construct a discharge checklist</a:t>
            </a:r>
          </a:p>
        </p:txBody>
      </p:sp>
      <p:sp>
        <p:nvSpPr>
          <p:cNvPr id="18" name="Freeform: Shape 17">
            <a:extLst>
              <a:ext uri="{FF2B5EF4-FFF2-40B4-BE49-F238E27FC236}">
                <a16:creationId xmlns:a16="http://schemas.microsoft.com/office/drawing/2014/main" id="{A6691F50-34C6-87BF-ED0E-07D32E132E97}"/>
              </a:ext>
            </a:extLst>
          </p:cNvPr>
          <p:cNvSpPr/>
          <p:nvPr/>
        </p:nvSpPr>
        <p:spPr>
          <a:xfrm>
            <a:off x="6836477" y="5207836"/>
            <a:ext cx="491741" cy="575244"/>
          </a:xfrm>
          <a:custGeom>
            <a:avLst/>
            <a:gdLst>
              <a:gd name="connsiteX0" fmla="*/ 0 w 491741"/>
              <a:gd name="connsiteY0" fmla="*/ 115049 h 575244"/>
              <a:gd name="connsiteX1" fmla="*/ 245871 w 491741"/>
              <a:gd name="connsiteY1" fmla="*/ 115049 h 575244"/>
              <a:gd name="connsiteX2" fmla="*/ 245871 w 491741"/>
              <a:gd name="connsiteY2" fmla="*/ 0 h 575244"/>
              <a:gd name="connsiteX3" fmla="*/ 491741 w 491741"/>
              <a:gd name="connsiteY3" fmla="*/ 287622 h 575244"/>
              <a:gd name="connsiteX4" fmla="*/ 245871 w 491741"/>
              <a:gd name="connsiteY4" fmla="*/ 575244 h 575244"/>
              <a:gd name="connsiteX5" fmla="*/ 245871 w 491741"/>
              <a:gd name="connsiteY5" fmla="*/ 460195 h 575244"/>
              <a:gd name="connsiteX6" fmla="*/ 0 w 491741"/>
              <a:gd name="connsiteY6" fmla="*/ 460195 h 575244"/>
              <a:gd name="connsiteX7" fmla="*/ 0 w 491741"/>
              <a:gd name="connsiteY7" fmla="*/ 115049 h 5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741" h="575244">
                <a:moveTo>
                  <a:pt x="491741" y="460195"/>
                </a:moveTo>
                <a:lnTo>
                  <a:pt x="245870" y="460195"/>
                </a:lnTo>
                <a:lnTo>
                  <a:pt x="245870" y="575244"/>
                </a:lnTo>
                <a:lnTo>
                  <a:pt x="0" y="287622"/>
                </a:lnTo>
                <a:lnTo>
                  <a:pt x="245870" y="0"/>
                </a:lnTo>
                <a:lnTo>
                  <a:pt x="245870" y="115049"/>
                </a:lnTo>
                <a:lnTo>
                  <a:pt x="491741" y="115049"/>
                </a:lnTo>
                <a:lnTo>
                  <a:pt x="491741" y="460195"/>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2034338"/>
              <a:satOff val="-1242"/>
              <a:lumOff val="4853"/>
              <a:alphaOff val="0"/>
            </a:schemeClr>
          </a:fillRef>
          <a:effectRef idx="2">
            <a:schemeClr val="accent2">
              <a:hueOff val="-2034338"/>
              <a:satOff val="-1242"/>
              <a:lumOff val="4853"/>
              <a:alphaOff val="0"/>
            </a:schemeClr>
          </a:effectRef>
          <a:fontRef idx="minor">
            <a:schemeClr val="lt1"/>
          </a:fontRef>
        </p:style>
        <p:txBody>
          <a:bodyPr spcFirstLastPara="0" vert="horz" wrap="square" lIns="147522" tIns="115049" rIns="0" bIns="115049"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9" name="Freeform: Shape 18">
            <a:extLst>
              <a:ext uri="{FF2B5EF4-FFF2-40B4-BE49-F238E27FC236}">
                <a16:creationId xmlns:a16="http://schemas.microsoft.com/office/drawing/2014/main" id="{C31F9E9B-ECF5-46C7-FB6A-E95F8ECC25C6}"/>
              </a:ext>
            </a:extLst>
          </p:cNvPr>
          <p:cNvSpPr/>
          <p:nvPr/>
        </p:nvSpPr>
        <p:spPr>
          <a:xfrm>
            <a:off x="4284987" y="4799598"/>
            <a:ext cx="2319536" cy="1391721"/>
          </a:xfrm>
          <a:custGeom>
            <a:avLst/>
            <a:gdLst>
              <a:gd name="connsiteX0" fmla="*/ 0 w 2319536"/>
              <a:gd name="connsiteY0" fmla="*/ 139172 h 1391721"/>
              <a:gd name="connsiteX1" fmla="*/ 139172 w 2319536"/>
              <a:gd name="connsiteY1" fmla="*/ 0 h 1391721"/>
              <a:gd name="connsiteX2" fmla="*/ 2180364 w 2319536"/>
              <a:gd name="connsiteY2" fmla="*/ 0 h 1391721"/>
              <a:gd name="connsiteX3" fmla="*/ 2319536 w 2319536"/>
              <a:gd name="connsiteY3" fmla="*/ 139172 h 1391721"/>
              <a:gd name="connsiteX4" fmla="*/ 2319536 w 2319536"/>
              <a:gd name="connsiteY4" fmla="*/ 1252549 h 1391721"/>
              <a:gd name="connsiteX5" fmla="*/ 2180364 w 2319536"/>
              <a:gd name="connsiteY5" fmla="*/ 1391721 h 1391721"/>
              <a:gd name="connsiteX6" fmla="*/ 139172 w 2319536"/>
              <a:gd name="connsiteY6" fmla="*/ 1391721 h 1391721"/>
              <a:gd name="connsiteX7" fmla="*/ 0 w 2319536"/>
              <a:gd name="connsiteY7" fmla="*/ 1252549 h 1391721"/>
              <a:gd name="connsiteX8" fmla="*/ 0 w 2319536"/>
              <a:gd name="connsiteY8" fmla="*/ 139172 h 139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536" h="1391721">
                <a:moveTo>
                  <a:pt x="0" y="139172"/>
                </a:moveTo>
                <a:cubicBezTo>
                  <a:pt x="0" y="62309"/>
                  <a:pt x="62309" y="0"/>
                  <a:pt x="139172" y="0"/>
                </a:cubicBezTo>
                <a:lnTo>
                  <a:pt x="2180364" y="0"/>
                </a:lnTo>
                <a:cubicBezTo>
                  <a:pt x="2257227" y="0"/>
                  <a:pt x="2319536" y="62309"/>
                  <a:pt x="2319536" y="139172"/>
                </a:cubicBezTo>
                <a:lnTo>
                  <a:pt x="2319536" y="1252549"/>
                </a:lnTo>
                <a:cubicBezTo>
                  <a:pt x="2319536" y="1329412"/>
                  <a:pt x="2257227" y="1391721"/>
                  <a:pt x="2180364" y="1391721"/>
                </a:cubicBezTo>
                <a:lnTo>
                  <a:pt x="139172" y="1391721"/>
                </a:lnTo>
                <a:cubicBezTo>
                  <a:pt x="62309" y="1391721"/>
                  <a:pt x="0" y="1329412"/>
                  <a:pt x="0" y="1252549"/>
                </a:cubicBezTo>
                <a:lnTo>
                  <a:pt x="0" y="13917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169960"/>
              <a:satOff val="-1325"/>
              <a:lumOff val="5177"/>
              <a:alphaOff val="0"/>
            </a:schemeClr>
          </a:fillRef>
          <a:effectRef idx="2">
            <a:schemeClr val="accent2">
              <a:hueOff val="-2169960"/>
              <a:satOff val="-1325"/>
              <a:lumOff val="5177"/>
              <a:alphaOff val="0"/>
            </a:schemeClr>
          </a:effectRef>
          <a:fontRef idx="minor">
            <a:schemeClr val="lt1"/>
          </a:fontRef>
        </p:style>
        <p:txBody>
          <a:bodyPr spcFirstLastPara="0" vert="horz" wrap="square" lIns="101722" tIns="101722" rIns="101722" bIns="101722" numCol="1" spcCol="1270" anchor="ctr" anchorCtr="0">
            <a:noAutofit/>
          </a:bodyPr>
          <a:lstStyle/>
          <a:p>
            <a:pPr marL="0" lvl="0" indent="0" algn="ctr" defTabSz="711200">
              <a:lnSpc>
                <a:spcPct val="90000"/>
              </a:lnSpc>
              <a:spcBef>
                <a:spcPct val="0"/>
              </a:spcBef>
              <a:spcAft>
                <a:spcPct val="35000"/>
              </a:spcAft>
              <a:buNone/>
            </a:pPr>
            <a:r>
              <a:rPr lang="en-US" sz="1600" kern="1200" dirty="0"/>
              <a:t>Build and maintain a list of available community resources</a:t>
            </a:r>
          </a:p>
        </p:txBody>
      </p:sp>
      <p:sp>
        <p:nvSpPr>
          <p:cNvPr id="20" name="Freeform: Shape 19">
            <a:extLst>
              <a:ext uri="{FF2B5EF4-FFF2-40B4-BE49-F238E27FC236}">
                <a16:creationId xmlns:a16="http://schemas.microsoft.com/office/drawing/2014/main" id="{2006A166-444B-AEF3-A5AA-CCEE61CA4DE6}"/>
              </a:ext>
            </a:extLst>
          </p:cNvPr>
          <p:cNvSpPr/>
          <p:nvPr/>
        </p:nvSpPr>
        <p:spPr>
          <a:xfrm>
            <a:off x="3589127" y="5207835"/>
            <a:ext cx="491742" cy="575245"/>
          </a:xfrm>
          <a:custGeom>
            <a:avLst/>
            <a:gdLst>
              <a:gd name="connsiteX0" fmla="*/ 0 w 491741"/>
              <a:gd name="connsiteY0" fmla="*/ 115049 h 575244"/>
              <a:gd name="connsiteX1" fmla="*/ 245871 w 491741"/>
              <a:gd name="connsiteY1" fmla="*/ 115049 h 575244"/>
              <a:gd name="connsiteX2" fmla="*/ 245871 w 491741"/>
              <a:gd name="connsiteY2" fmla="*/ 0 h 575244"/>
              <a:gd name="connsiteX3" fmla="*/ 491741 w 491741"/>
              <a:gd name="connsiteY3" fmla="*/ 287622 h 575244"/>
              <a:gd name="connsiteX4" fmla="*/ 245871 w 491741"/>
              <a:gd name="connsiteY4" fmla="*/ 575244 h 575244"/>
              <a:gd name="connsiteX5" fmla="*/ 245871 w 491741"/>
              <a:gd name="connsiteY5" fmla="*/ 460195 h 575244"/>
              <a:gd name="connsiteX6" fmla="*/ 0 w 491741"/>
              <a:gd name="connsiteY6" fmla="*/ 460195 h 575244"/>
              <a:gd name="connsiteX7" fmla="*/ 0 w 491741"/>
              <a:gd name="connsiteY7" fmla="*/ 115049 h 57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741" h="575244">
                <a:moveTo>
                  <a:pt x="491741" y="460195"/>
                </a:moveTo>
                <a:lnTo>
                  <a:pt x="245870" y="460195"/>
                </a:lnTo>
                <a:lnTo>
                  <a:pt x="245870" y="575244"/>
                </a:lnTo>
                <a:lnTo>
                  <a:pt x="0" y="287622"/>
                </a:lnTo>
                <a:lnTo>
                  <a:pt x="245870" y="0"/>
                </a:lnTo>
                <a:lnTo>
                  <a:pt x="245870" y="115049"/>
                </a:lnTo>
                <a:lnTo>
                  <a:pt x="491741" y="115049"/>
                </a:lnTo>
                <a:lnTo>
                  <a:pt x="491741" y="460195"/>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spcFirstLastPara="0" vert="horz" wrap="square" lIns="147522" tIns="115050" rIns="1" bIns="115049"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21" name="Freeform: Shape 20">
            <a:extLst>
              <a:ext uri="{FF2B5EF4-FFF2-40B4-BE49-F238E27FC236}">
                <a16:creationId xmlns:a16="http://schemas.microsoft.com/office/drawing/2014/main" id="{171D8752-D065-083D-8F16-2E665CD18B43}"/>
              </a:ext>
            </a:extLst>
          </p:cNvPr>
          <p:cNvSpPr/>
          <p:nvPr/>
        </p:nvSpPr>
        <p:spPr>
          <a:xfrm>
            <a:off x="1037637" y="4799598"/>
            <a:ext cx="2319536" cy="1391721"/>
          </a:xfrm>
          <a:custGeom>
            <a:avLst/>
            <a:gdLst>
              <a:gd name="connsiteX0" fmla="*/ 0 w 2319536"/>
              <a:gd name="connsiteY0" fmla="*/ 139172 h 1391721"/>
              <a:gd name="connsiteX1" fmla="*/ 139172 w 2319536"/>
              <a:gd name="connsiteY1" fmla="*/ 0 h 1391721"/>
              <a:gd name="connsiteX2" fmla="*/ 2180364 w 2319536"/>
              <a:gd name="connsiteY2" fmla="*/ 0 h 1391721"/>
              <a:gd name="connsiteX3" fmla="*/ 2319536 w 2319536"/>
              <a:gd name="connsiteY3" fmla="*/ 139172 h 1391721"/>
              <a:gd name="connsiteX4" fmla="*/ 2319536 w 2319536"/>
              <a:gd name="connsiteY4" fmla="*/ 1252549 h 1391721"/>
              <a:gd name="connsiteX5" fmla="*/ 2180364 w 2319536"/>
              <a:gd name="connsiteY5" fmla="*/ 1391721 h 1391721"/>
              <a:gd name="connsiteX6" fmla="*/ 139172 w 2319536"/>
              <a:gd name="connsiteY6" fmla="*/ 1391721 h 1391721"/>
              <a:gd name="connsiteX7" fmla="*/ 0 w 2319536"/>
              <a:gd name="connsiteY7" fmla="*/ 1252549 h 1391721"/>
              <a:gd name="connsiteX8" fmla="*/ 0 w 2319536"/>
              <a:gd name="connsiteY8" fmla="*/ 139172 h 139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536" h="1391721">
                <a:moveTo>
                  <a:pt x="0" y="139172"/>
                </a:moveTo>
                <a:cubicBezTo>
                  <a:pt x="0" y="62309"/>
                  <a:pt x="62309" y="0"/>
                  <a:pt x="139172" y="0"/>
                </a:cubicBezTo>
                <a:lnTo>
                  <a:pt x="2180364" y="0"/>
                </a:lnTo>
                <a:cubicBezTo>
                  <a:pt x="2257227" y="0"/>
                  <a:pt x="2319536" y="62309"/>
                  <a:pt x="2319536" y="139172"/>
                </a:cubicBezTo>
                <a:lnTo>
                  <a:pt x="2319536" y="1252549"/>
                </a:lnTo>
                <a:cubicBezTo>
                  <a:pt x="2319536" y="1329412"/>
                  <a:pt x="2257227" y="1391721"/>
                  <a:pt x="2180364" y="1391721"/>
                </a:cubicBezTo>
                <a:lnTo>
                  <a:pt x="139172" y="1391721"/>
                </a:lnTo>
                <a:cubicBezTo>
                  <a:pt x="62309" y="1391721"/>
                  <a:pt x="0" y="1329412"/>
                  <a:pt x="0" y="1252549"/>
                </a:cubicBezTo>
                <a:lnTo>
                  <a:pt x="0" y="13917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spcFirstLastPara="0" vert="horz" wrap="square" lIns="101722" tIns="101722" rIns="101722" bIns="101722" numCol="1" spcCol="1270" anchor="ctr" anchorCtr="0">
            <a:noAutofit/>
          </a:bodyPr>
          <a:lstStyle/>
          <a:p>
            <a:pPr marL="0" lvl="0" indent="0" algn="ctr" defTabSz="711200">
              <a:lnSpc>
                <a:spcPct val="90000"/>
              </a:lnSpc>
              <a:spcBef>
                <a:spcPct val="0"/>
              </a:spcBef>
              <a:spcAft>
                <a:spcPct val="35000"/>
              </a:spcAft>
              <a:buNone/>
            </a:pPr>
            <a:r>
              <a:rPr lang="en-US" sz="1600" kern="1200" dirty="0"/>
              <a:t>Create a follow up communication plan </a:t>
            </a:r>
          </a:p>
        </p:txBody>
      </p:sp>
    </p:spTree>
    <p:extLst>
      <p:ext uri="{BB962C8B-B14F-4D97-AF65-F5344CB8AC3E}">
        <p14:creationId xmlns:p14="http://schemas.microsoft.com/office/powerpoint/2010/main" val="61611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750"/>
                                        <p:tgtEl>
                                          <p:spTgt spid="18"/>
                                        </p:tgtEl>
                                      </p:cBhvr>
                                    </p:animEffect>
                                    <p:anim calcmode="lin" valueType="num">
                                      <p:cBhvr>
                                        <p:cTn id="23" dur="750" fill="hold"/>
                                        <p:tgtEl>
                                          <p:spTgt spid="18"/>
                                        </p:tgtEl>
                                        <p:attrNameLst>
                                          <p:attrName>ppt_x</p:attrName>
                                        </p:attrNameLst>
                                      </p:cBhvr>
                                      <p:tavLst>
                                        <p:tav tm="0">
                                          <p:val>
                                            <p:strVal val="#ppt_x"/>
                                          </p:val>
                                        </p:tav>
                                        <p:tav tm="100000">
                                          <p:val>
                                            <p:strVal val="#ppt_x"/>
                                          </p:val>
                                        </p:tav>
                                      </p:tavLst>
                                    </p:anim>
                                    <p:anim calcmode="lin" valueType="num">
                                      <p:cBhvr>
                                        <p:cTn id="24" dur="75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750"/>
                                        <p:tgtEl>
                                          <p:spTgt spid="20"/>
                                        </p:tgtEl>
                                      </p:cBhvr>
                                    </p:animEffect>
                                    <p:anim calcmode="lin" valueType="num">
                                      <p:cBhvr>
                                        <p:cTn id="28" dur="750" fill="hold"/>
                                        <p:tgtEl>
                                          <p:spTgt spid="20"/>
                                        </p:tgtEl>
                                        <p:attrNameLst>
                                          <p:attrName>ppt_x</p:attrName>
                                        </p:attrNameLst>
                                      </p:cBhvr>
                                      <p:tavLst>
                                        <p:tav tm="0">
                                          <p:val>
                                            <p:strVal val="#ppt_x"/>
                                          </p:val>
                                        </p:tav>
                                        <p:tav tm="100000">
                                          <p:val>
                                            <p:strVal val="#ppt_x"/>
                                          </p:val>
                                        </p:tav>
                                      </p:tavLst>
                                    </p:anim>
                                    <p:anim calcmode="lin" valueType="num">
                                      <p:cBhvr>
                                        <p:cTn id="29" dur="750" fill="hold"/>
                                        <p:tgtEl>
                                          <p:spTgt spid="20"/>
                                        </p:tgtEl>
                                        <p:attrNameLst>
                                          <p:attrName>ppt_y</p:attrName>
                                        </p:attrNameLst>
                                      </p:cBhvr>
                                      <p:tavLst>
                                        <p:tav tm="0">
                                          <p:val>
                                            <p:strVal val="#ppt_y+.1"/>
                                          </p:val>
                                        </p:tav>
                                        <p:tav tm="100000">
                                          <p:val>
                                            <p:strVal val="#ppt_y"/>
                                          </p:val>
                                        </p:tav>
                                      </p:tavLst>
                                    </p:anim>
                                  </p:childTnLst>
                                </p:cTn>
                              </p:par>
                            </p:childTnLst>
                          </p:cTn>
                        </p:par>
                        <p:par>
                          <p:cTn id="30" fill="hold">
                            <p:stCondLst>
                              <p:cond delay="750"/>
                            </p:stCondLst>
                            <p:childTnLst>
                              <p:par>
                                <p:cTn id="31" presetID="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0-#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1250"/>
                            </p:stCondLst>
                            <p:childTnLst>
                              <p:par>
                                <p:cTn id="36" presetID="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0-#ppt_w/2"/>
                                          </p:val>
                                        </p:tav>
                                        <p:tav tm="100000">
                                          <p:val>
                                            <p:strVal val="#ppt_x"/>
                                          </p:val>
                                        </p:tav>
                                      </p:tavLst>
                                    </p:anim>
                                    <p:anim calcmode="lin" valueType="num">
                                      <p:cBhvr additive="base">
                                        <p:cTn id="39" dur="500" fill="hold"/>
                                        <p:tgtEl>
                                          <p:spTgt spid="13"/>
                                        </p:tgtEl>
                                        <p:attrNameLst>
                                          <p:attrName>ppt_y</p:attrName>
                                        </p:attrNameLst>
                                      </p:cBhvr>
                                      <p:tavLst>
                                        <p:tav tm="0">
                                          <p:val>
                                            <p:strVal val="#ppt_y"/>
                                          </p:val>
                                        </p:tav>
                                        <p:tav tm="100000">
                                          <p:val>
                                            <p:strVal val="#ppt_y"/>
                                          </p:val>
                                        </p:tav>
                                      </p:tavLst>
                                    </p:anim>
                                  </p:childTnLst>
                                </p:cTn>
                              </p:par>
                            </p:childTnLst>
                          </p:cTn>
                        </p:par>
                        <p:par>
                          <p:cTn id="40" fill="hold">
                            <p:stCondLst>
                              <p:cond delay="1750"/>
                            </p:stCondLst>
                            <p:childTnLst>
                              <p:par>
                                <p:cTn id="41" presetID="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par>
                          <p:cTn id="45" fill="hold">
                            <p:stCondLst>
                              <p:cond delay="2250"/>
                            </p:stCondLst>
                            <p:childTnLst>
                              <p:par>
                                <p:cTn id="46" presetID="2" presetClass="entr" presetSubtype="2"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1+#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2" presetClass="entr" presetSubtype="2"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1+#ppt_w/2"/>
                                          </p:val>
                                        </p:tav>
                                        <p:tav tm="100000">
                                          <p:val>
                                            <p:strVal val="#ppt_x"/>
                                          </p:val>
                                        </p:tav>
                                      </p:tavLst>
                                    </p:anim>
                                    <p:anim calcmode="lin" valueType="num">
                                      <p:cBhvr additive="base">
                                        <p:cTn id="54" dur="500" fill="hold"/>
                                        <p:tgtEl>
                                          <p:spTgt spid="19"/>
                                        </p:tgtEl>
                                        <p:attrNameLst>
                                          <p:attrName>ppt_y</p:attrName>
                                        </p:attrNameLst>
                                      </p:cBhvr>
                                      <p:tavLst>
                                        <p:tav tm="0">
                                          <p:val>
                                            <p:strVal val="#ppt_y"/>
                                          </p:val>
                                        </p:tav>
                                        <p:tav tm="100000">
                                          <p:val>
                                            <p:strVal val="#ppt_y"/>
                                          </p:val>
                                        </p:tav>
                                      </p:tavLst>
                                    </p:anim>
                                  </p:childTnLst>
                                </p:cTn>
                              </p:par>
                            </p:childTnLst>
                          </p:cTn>
                        </p:par>
                        <p:par>
                          <p:cTn id="55" fill="hold">
                            <p:stCondLst>
                              <p:cond delay="3250"/>
                            </p:stCondLst>
                            <p:childTnLst>
                              <p:par>
                                <p:cTn id="56" presetID="2" presetClass="entr" presetSubtype="2"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8CFA54B-C4D6-D975-E2F8-A71F36010700}"/>
              </a:ext>
            </a:extLst>
          </p:cNvPr>
          <p:cNvGrpSpPr/>
          <p:nvPr/>
        </p:nvGrpSpPr>
        <p:grpSpPr>
          <a:xfrm>
            <a:off x="12675619" y="190205"/>
            <a:ext cx="6711655" cy="1320800"/>
            <a:chOff x="677334" y="609600"/>
            <a:chExt cx="5098998" cy="1320800"/>
          </a:xfrm>
        </p:grpSpPr>
        <p:graphicFrame>
          <p:nvGraphicFramePr>
            <p:cNvPr id="8" name="Diagram 7">
              <a:extLst>
                <a:ext uri="{FF2B5EF4-FFF2-40B4-BE49-F238E27FC236}">
                  <a16:creationId xmlns:a16="http://schemas.microsoft.com/office/drawing/2014/main" id="{B5BEEE65-02D5-E147-8B29-CCADD3293659}"/>
                </a:ext>
              </a:extLst>
            </p:cNvPr>
            <p:cNvGraphicFramePr/>
            <p:nvPr>
              <p:extLst>
                <p:ext uri="{D42A27DB-BD31-4B8C-83A1-F6EECF244321}">
                  <p14:modId xmlns:p14="http://schemas.microsoft.com/office/powerpoint/2010/main" val="1734662823"/>
                </p:ext>
              </p:extLst>
            </p:nvPr>
          </p:nvGraphicFramePr>
          <p:xfrm>
            <a:off x="677334" y="609600"/>
            <a:ext cx="5098998" cy="132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AEA2F5D-E365-EEF0-2E35-A382038ACBAA}"/>
                </a:ext>
              </a:extLst>
            </p:cNvPr>
            <p:cNvSpPr txBox="1"/>
            <p:nvPr/>
          </p:nvSpPr>
          <p:spPr>
            <a:xfrm>
              <a:off x="677334" y="1039167"/>
              <a:ext cx="672193" cy="461665"/>
            </a:xfrm>
            <a:prstGeom prst="rect">
              <a:avLst/>
            </a:prstGeom>
            <a:noFill/>
          </p:spPr>
          <p:txBody>
            <a:bodyPr wrap="square" rtlCol="0">
              <a:spAutoFit/>
            </a:bodyPr>
            <a:lstStyle/>
            <a:p>
              <a:pPr algn="ctr"/>
              <a:r>
                <a:rPr lang="en-US" sz="1200" dirty="0"/>
                <a:t>Standard 3.0-4.0</a:t>
              </a:r>
            </a:p>
          </p:txBody>
        </p:sp>
      </p:grpSp>
      <p:graphicFrame>
        <p:nvGraphicFramePr>
          <p:cNvPr id="2" name="Diagram 1">
            <a:extLst>
              <a:ext uri="{FF2B5EF4-FFF2-40B4-BE49-F238E27FC236}">
                <a16:creationId xmlns:a16="http://schemas.microsoft.com/office/drawing/2014/main" id="{7370AAEF-BC56-AF6B-E283-A7B6F58E1F47}"/>
              </a:ext>
            </a:extLst>
          </p:cNvPr>
          <p:cNvGraphicFramePr/>
          <p:nvPr>
            <p:extLst>
              <p:ext uri="{D42A27DB-BD31-4B8C-83A1-F6EECF244321}">
                <p14:modId xmlns:p14="http://schemas.microsoft.com/office/powerpoint/2010/main" val="3776521944"/>
              </p:ext>
            </p:extLst>
          </p:nvPr>
        </p:nvGraphicFramePr>
        <p:xfrm>
          <a:off x="128773" y="201057"/>
          <a:ext cx="6495312" cy="6495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Content Placeholder 3">
            <a:extLst>
              <a:ext uri="{FF2B5EF4-FFF2-40B4-BE49-F238E27FC236}">
                <a16:creationId xmlns:a16="http://schemas.microsoft.com/office/drawing/2014/main" id="{780C3F68-54DB-7006-322A-A873F798E489}"/>
              </a:ext>
            </a:extLst>
          </p:cNvPr>
          <p:cNvPicPr>
            <a:picLocks noChangeAspect="1"/>
          </p:cNvPicPr>
          <p:nvPr/>
        </p:nvPicPr>
        <p:blipFill>
          <a:blip r:embed="rId13"/>
          <a:stretch>
            <a:fillRect/>
          </a:stretch>
        </p:blipFill>
        <p:spPr>
          <a:xfrm>
            <a:off x="884147" y="5546323"/>
            <a:ext cx="1768471" cy="1159094"/>
          </a:xfrm>
          <a:prstGeom prst="rect">
            <a:avLst/>
          </a:prstGeom>
        </p:spPr>
      </p:pic>
      <p:pic>
        <p:nvPicPr>
          <p:cNvPr id="11" name="Picture 10">
            <a:extLst>
              <a:ext uri="{FF2B5EF4-FFF2-40B4-BE49-F238E27FC236}">
                <a16:creationId xmlns:a16="http://schemas.microsoft.com/office/drawing/2014/main" id="{5DD0264A-FF1B-6314-4A93-B5CC380CC980}"/>
              </a:ext>
            </a:extLst>
          </p:cNvPr>
          <p:cNvPicPr>
            <a:picLocks noChangeAspect="1"/>
          </p:cNvPicPr>
          <p:nvPr/>
        </p:nvPicPr>
        <p:blipFill>
          <a:blip r:embed="rId14"/>
          <a:stretch>
            <a:fillRect/>
          </a:stretch>
        </p:blipFill>
        <p:spPr>
          <a:xfrm>
            <a:off x="884147" y="1511005"/>
            <a:ext cx="5363938" cy="4147009"/>
          </a:xfrm>
          <a:prstGeom prst="rect">
            <a:avLst/>
          </a:prstGeom>
        </p:spPr>
      </p:pic>
      <p:pic>
        <p:nvPicPr>
          <p:cNvPr id="4" name="Picture 3">
            <a:extLst>
              <a:ext uri="{FF2B5EF4-FFF2-40B4-BE49-F238E27FC236}">
                <a16:creationId xmlns:a16="http://schemas.microsoft.com/office/drawing/2014/main" id="{98D604AF-D4C8-AEF4-5D75-0CF9A24578CC}"/>
              </a:ext>
            </a:extLst>
          </p:cNvPr>
          <p:cNvPicPr>
            <a:picLocks noChangeAspect="1"/>
          </p:cNvPicPr>
          <p:nvPr/>
        </p:nvPicPr>
        <p:blipFill>
          <a:blip r:embed="rId15"/>
          <a:stretch>
            <a:fillRect/>
          </a:stretch>
        </p:blipFill>
        <p:spPr>
          <a:xfrm>
            <a:off x="7114936" y="2719184"/>
            <a:ext cx="3801099" cy="3406686"/>
          </a:xfrm>
          <a:prstGeom prst="rect">
            <a:avLst/>
          </a:prstGeom>
        </p:spPr>
      </p:pic>
      <p:pic>
        <p:nvPicPr>
          <p:cNvPr id="5" name="Content Placeholder 4">
            <a:extLst>
              <a:ext uri="{FF2B5EF4-FFF2-40B4-BE49-F238E27FC236}">
                <a16:creationId xmlns:a16="http://schemas.microsoft.com/office/drawing/2014/main" id="{1FE154C8-4D7D-0858-75C2-7A70634FFE40}"/>
              </a:ext>
            </a:extLst>
          </p:cNvPr>
          <p:cNvPicPr>
            <a:picLocks noChangeAspect="1"/>
          </p:cNvPicPr>
          <p:nvPr/>
        </p:nvPicPr>
        <p:blipFill>
          <a:blip r:embed="rId16"/>
          <a:srcRect l="9952"/>
          <a:stretch>
            <a:fillRect/>
          </a:stretch>
        </p:blipFill>
        <p:spPr>
          <a:xfrm>
            <a:off x="7114935" y="113115"/>
            <a:ext cx="3801100" cy="2606069"/>
          </a:xfrm>
          <a:prstGeom prst="rect">
            <a:avLst/>
          </a:prstGeom>
        </p:spPr>
      </p:pic>
    </p:spTree>
    <p:extLst>
      <p:ext uri="{BB962C8B-B14F-4D97-AF65-F5344CB8AC3E}">
        <p14:creationId xmlns:p14="http://schemas.microsoft.com/office/powerpoint/2010/main" val="349658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3079" y="572472"/>
            <a:ext cx="8596668" cy="1320800"/>
          </a:xfrm>
        </p:spPr>
        <p:txBody>
          <a:bodyPr/>
          <a:lstStyle/>
          <a:p>
            <a:r>
              <a:rPr lang="en-US" dirty="0">
                <a:latin typeface="Montserrat" pitchFamily="2" charset="0"/>
              </a:rPr>
              <a:t>5.0 Medical Management</a:t>
            </a:r>
          </a:p>
        </p:txBody>
      </p:sp>
      <p:pic>
        <p:nvPicPr>
          <p:cNvPr id="4" name="Content Placeholder 3"/>
          <p:cNvPicPr>
            <a:picLocks noGrp="1" noChangeAspect="1"/>
          </p:cNvPicPr>
          <p:nvPr>
            <p:ph idx="1"/>
          </p:nvPr>
        </p:nvPicPr>
        <p:blipFill>
          <a:blip r:embed="rId3"/>
          <a:stretch>
            <a:fillRect/>
          </a:stretch>
        </p:blipFill>
        <p:spPr>
          <a:xfrm>
            <a:off x="9988169" y="5285872"/>
            <a:ext cx="2127951" cy="1394706"/>
          </a:xfrm>
          <a:prstGeom prst="rect">
            <a:avLst/>
          </a:prstGeom>
        </p:spPr>
      </p:pic>
      <p:sp>
        <p:nvSpPr>
          <p:cNvPr id="5" name="TextBox 4"/>
          <p:cNvSpPr txBox="1"/>
          <p:nvPr/>
        </p:nvSpPr>
        <p:spPr>
          <a:xfrm>
            <a:off x="237910" y="1185386"/>
            <a:ext cx="7844011" cy="707886"/>
          </a:xfrm>
          <a:prstGeom prst="rect">
            <a:avLst/>
          </a:prstGeom>
          <a:noFill/>
        </p:spPr>
        <p:txBody>
          <a:bodyPr wrap="square" rtlCol="0">
            <a:spAutoFit/>
          </a:bodyPr>
          <a:lstStyle/>
          <a:p>
            <a:r>
              <a:rPr lang="en-US" sz="2000" i="1" dirty="0">
                <a:latin typeface="Montserrat" pitchFamily="2" charset="0"/>
              </a:rPr>
              <a:t>The Post-Acute Care Stroke program’s ability to provide post-acute care to persons with a stroke diagnosis. </a:t>
            </a:r>
          </a:p>
        </p:txBody>
      </p:sp>
      <p:sp>
        <p:nvSpPr>
          <p:cNvPr id="3" name="TextBox 2">
            <a:extLst>
              <a:ext uri="{FF2B5EF4-FFF2-40B4-BE49-F238E27FC236}">
                <a16:creationId xmlns:a16="http://schemas.microsoft.com/office/drawing/2014/main" id="{340790FF-24F1-9655-CA08-CE49481A8F6F}"/>
              </a:ext>
            </a:extLst>
          </p:cNvPr>
          <p:cNvSpPr txBox="1"/>
          <p:nvPr/>
        </p:nvSpPr>
        <p:spPr>
          <a:xfrm>
            <a:off x="12482297" y="2207921"/>
            <a:ext cx="9018232" cy="1200329"/>
          </a:xfrm>
          <a:prstGeom prst="rect">
            <a:avLst/>
          </a:prstGeom>
          <a:noFill/>
        </p:spPr>
        <p:txBody>
          <a:bodyPr wrap="square" rtlCol="0">
            <a:spAutoFit/>
          </a:bodyPr>
          <a:lstStyle/>
          <a:p>
            <a:r>
              <a:rPr lang="en-US" dirty="0"/>
              <a:t>Initiatives: </a:t>
            </a:r>
          </a:p>
          <a:p>
            <a:pPr marL="342900" indent="-342900">
              <a:buAutoNum type="arabicParenR"/>
            </a:pPr>
            <a:r>
              <a:rPr lang="en-US" dirty="0"/>
              <a:t>Establish availability of health care providers </a:t>
            </a:r>
          </a:p>
          <a:p>
            <a:pPr marL="342900" indent="-342900">
              <a:buAutoNum type="arabicParenR"/>
            </a:pPr>
            <a:r>
              <a:rPr lang="en-US" dirty="0"/>
              <a:t>Institute a documented protocol for escalation management</a:t>
            </a:r>
          </a:p>
          <a:p>
            <a:pPr marL="342900" indent="-342900">
              <a:buAutoNum type="arabicParenR"/>
            </a:pPr>
            <a:r>
              <a:rPr lang="en-US" dirty="0"/>
              <a:t>Ensure evidence-based standards are being used for care</a:t>
            </a:r>
          </a:p>
        </p:txBody>
      </p:sp>
      <p:grpSp>
        <p:nvGrpSpPr>
          <p:cNvPr id="6" name="Group 5">
            <a:extLst>
              <a:ext uri="{FF2B5EF4-FFF2-40B4-BE49-F238E27FC236}">
                <a16:creationId xmlns:a16="http://schemas.microsoft.com/office/drawing/2014/main" id="{78BEE6AE-D0C1-37F1-F9E3-650235A2ABFA}"/>
              </a:ext>
            </a:extLst>
          </p:cNvPr>
          <p:cNvGrpSpPr/>
          <p:nvPr/>
        </p:nvGrpSpPr>
        <p:grpSpPr>
          <a:xfrm>
            <a:off x="233211" y="151821"/>
            <a:ext cx="8844715" cy="841303"/>
            <a:chOff x="0" y="3359"/>
            <a:chExt cx="8588586" cy="1029600"/>
          </a:xfrm>
          <a:scene3d>
            <a:camera prst="orthographicFront"/>
            <a:lightRig rig="flat" dir="t"/>
          </a:scene3d>
        </p:grpSpPr>
        <p:sp>
          <p:nvSpPr>
            <p:cNvPr id="7" name="Rectangle: Rounded Corners 6">
              <a:extLst>
                <a:ext uri="{FF2B5EF4-FFF2-40B4-BE49-F238E27FC236}">
                  <a16:creationId xmlns:a16="http://schemas.microsoft.com/office/drawing/2014/main" id="{66A76FB0-EC3F-4EA5-865A-9959ED090675}"/>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8" name="Rectangle: Rounded Corners 4">
              <a:extLst>
                <a:ext uri="{FF2B5EF4-FFF2-40B4-BE49-F238E27FC236}">
                  <a16:creationId xmlns:a16="http://schemas.microsoft.com/office/drawing/2014/main" id="{C2976587-125D-706E-1AC7-EEE73DE210E0}"/>
                </a:ext>
              </a:extLst>
            </p:cNvPr>
            <p:cNvSpPr txBox="1"/>
            <p:nvPr/>
          </p:nvSpPr>
          <p:spPr>
            <a:xfrm>
              <a:off x="50261" y="53620"/>
              <a:ext cx="8488064" cy="929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000" dirty="0"/>
                <a:t>5</a:t>
              </a:r>
              <a:r>
                <a:rPr lang="en-US" sz="4000" kern="1200" dirty="0"/>
                <a:t>.0 MEDICAL MANAGEMENT</a:t>
              </a:r>
            </a:p>
          </p:txBody>
        </p:sp>
      </p:grpSp>
      <p:grpSp>
        <p:nvGrpSpPr>
          <p:cNvPr id="17" name="Group 16">
            <a:extLst>
              <a:ext uri="{FF2B5EF4-FFF2-40B4-BE49-F238E27FC236}">
                <a16:creationId xmlns:a16="http://schemas.microsoft.com/office/drawing/2014/main" id="{EF2E0FD8-A501-32FB-79CE-4BA8DA53C270}"/>
              </a:ext>
            </a:extLst>
          </p:cNvPr>
          <p:cNvGrpSpPr/>
          <p:nvPr/>
        </p:nvGrpSpPr>
        <p:grpSpPr>
          <a:xfrm>
            <a:off x="705067" y="2945118"/>
            <a:ext cx="3142204" cy="1597061"/>
            <a:chOff x="705067" y="2945118"/>
            <a:chExt cx="3142204" cy="1597061"/>
          </a:xfrm>
        </p:grpSpPr>
        <p:sp>
          <p:nvSpPr>
            <p:cNvPr id="11" name="Arrow: Chevron 10">
              <a:extLst>
                <a:ext uri="{FF2B5EF4-FFF2-40B4-BE49-F238E27FC236}">
                  <a16:creationId xmlns:a16="http://schemas.microsoft.com/office/drawing/2014/main" id="{73E83E0C-24FF-E23D-B9CE-3725CFB4CF37}"/>
                </a:ext>
              </a:extLst>
            </p:cNvPr>
            <p:cNvSpPr/>
            <p:nvPr/>
          </p:nvSpPr>
          <p:spPr>
            <a:xfrm>
              <a:off x="705067" y="2945118"/>
              <a:ext cx="2827984" cy="1556722"/>
            </a:xfrm>
            <a:prstGeom prst="chevron">
              <a:avLst>
                <a:gd name="adj" fmla="val 4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F0151FA3-B7CE-6D6D-68ED-80815F54AD5F}"/>
                </a:ext>
              </a:extLst>
            </p:cNvPr>
            <p:cNvSpPr/>
            <p:nvPr/>
          </p:nvSpPr>
          <p:spPr>
            <a:xfrm>
              <a:off x="1459196" y="3450578"/>
              <a:ext cx="2388075" cy="1091601"/>
            </a:xfrm>
            <a:custGeom>
              <a:avLst/>
              <a:gdLst>
                <a:gd name="connsiteX0" fmla="*/ 0 w 2388075"/>
                <a:gd name="connsiteY0" fmla="*/ 109160 h 1091601"/>
                <a:gd name="connsiteX1" fmla="*/ 109160 w 2388075"/>
                <a:gd name="connsiteY1" fmla="*/ 0 h 1091601"/>
                <a:gd name="connsiteX2" fmla="*/ 2278915 w 2388075"/>
                <a:gd name="connsiteY2" fmla="*/ 0 h 1091601"/>
                <a:gd name="connsiteX3" fmla="*/ 2388075 w 2388075"/>
                <a:gd name="connsiteY3" fmla="*/ 109160 h 1091601"/>
                <a:gd name="connsiteX4" fmla="*/ 2388075 w 2388075"/>
                <a:gd name="connsiteY4" fmla="*/ 982441 h 1091601"/>
                <a:gd name="connsiteX5" fmla="*/ 2278915 w 2388075"/>
                <a:gd name="connsiteY5" fmla="*/ 1091601 h 1091601"/>
                <a:gd name="connsiteX6" fmla="*/ 109160 w 2388075"/>
                <a:gd name="connsiteY6" fmla="*/ 1091601 h 1091601"/>
                <a:gd name="connsiteX7" fmla="*/ 0 w 2388075"/>
                <a:gd name="connsiteY7" fmla="*/ 982441 h 1091601"/>
                <a:gd name="connsiteX8" fmla="*/ 0 w 2388075"/>
                <a:gd name="connsiteY8" fmla="*/ 109160 h 109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8075" h="1091601">
                  <a:moveTo>
                    <a:pt x="0" y="109160"/>
                  </a:moveTo>
                  <a:cubicBezTo>
                    <a:pt x="0" y="48873"/>
                    <a:pt x="48873" y="0"/>
                    <a:pt x="109160" y="0"/>
                  </a:cubicBezTo>
                  <a:lnTo>
                    <a:pt x="2278915" y="0"/>
                  </a:lnTo>
                  <a:cubicBezTo>
                    <a:pt x="2339202" y="0"/>
                    <a:pt x="2388075" y="48873"/>
                    <a:pt x="2388075" y="109160"/>
                  </a:cubicBezTo>
                  <a:lnTo>
                    <a:pt x="2388075" y="982441"/>
                  </a:lnTo>
                  <a:cubicBezTo>
                    <a:pt x="2388075" y="1042728"/>
                    <a:pt x="2339202" y="1091601"/>
                    <a:pt x="2278915" y="1091601"/>
                  </a:cubicBezTo>
                  <a:lnTo>
                    <a:pt x="109160" y="1091601"/>
                  </a:lnTo>
                  <a:cubicBezTo>
                    <a:pt x="48873" y="1091601"/>
                    <a:pt x="0" y="1042728"/>
                    <a:pt x="0" y="982441"/>
                  </a:cubicBezTo>
                  <a:lnTo>
                    <a:pt x="0" y="109160"/>
                  </a:lnTo>
                  <a:close/>
                </a:path>
              </a:pathLst>
            </a:custGeom>
            <a:ln w="28575">
              <a:solidFill>
                <a:schemeClr val="accent2"/>
              </a:solidFill>
            </a:ln>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652" tIns="138652" rIns="138652" bIns="138652" numCol="1" spcCol="1270" anchor="ctr" anchorCtr="0">
              <a:noAutofit/>
            </a:bodyPr>
            <a:lstStyle/>
            <a:p>
              <a:pPr marL="0" lvl="0" indent="0" algn="ctr" defTabSz="666750">
                <a:lnSpc>
                  <a:spcPct val="90000"/>
                </a:lnSpc>
                <a:spcBef>
                  <a:spcPct val="0"/>
                </a:spcBef>
                <a:spcAft>
                  <a:spcPct val="35000"/>
                </a:spcAft>
                <a:buNone/>
              </a:pPr>
              <a:r>
                <a:rPr lang="en-US" sz="1500" kern="1200" dirty="0"/>
                <a:t>Establish availability of health care providers </a:t>
              </a:r>
            </a:p>
          </p:txBody>
        </p:sp>
      </p:grpSp>
      <p:grpSp>
        <p:nvGrpSpPr>
          <p:cNvPr id="18" name="Group 17">
            <a:extLst>
              <a:ext uri="{FF2B5EF4-FFF2-40B4-BE49-F238E27FC236}">
                <a16:creationId xmlns:a16="http://schemas.microsoft.com/office/drawing/2014/main" id="{AB24260F-0C8C-3103-C25F-709F4FBB1455}"/>
              </a:ext>
            </a:extLst>
          </p:cNvPr>
          <p:cNvGrpSpPr/>
          <p:nvPr/>
        </p:nvGrpSpPr>
        <p:grpSpPr>
          <a:xfrm>
            <a:off x="3935254" y="2945118"/>
            <a:ext cx="3142204" cy="1597061"/>
            <a:chOff x="3935254" y="2945118"/>
            <a:chExt cx="3142204" cy="1597061"/>
          </a:xfrm>
        </p:grpSpPr>
        <p:sp>
          <p:nvSpPr>
            <p:cNvPr id="13" name="Arrow: Chevron 12">
              <a:extLst>
                <a:ext uri="{FF2B5EF4-FFF2-40B4-BE49-F238E27FC236}">
                  <a16:creationId xmlns:a16="http://schemas.microsoft.com/office/drawing/2014/main" id="{5E947915-6DB6-E9C0-4AC2-4D06C7F22B79}"/>
                </a:ext>
              </a:extLst>
            </p:cNvPr>
            <p:cNvSpPr/>
            <p:nvPr/>
          </p:nvSpPr>
          <p:spPr>
            <a:xfrm>
              <a:off x="3935254" y="2945118"/>
              <a:ext cx="2827984" cy="1556722"/>
            </a:xfrm>
            <a:prstGeom prst="chevron">
              <a:avLst>
                <a:gd name="adj" fmla="val 4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356225"/>
                <a:satOff val="-828"/>
                <a:lumOff val="3235"/>
                <a:alphaOff val="0"/>
              </a:schemeClr>
            </a:fillRef>
            <a:effectRef idx="2">
              <a:schemeClr val="accent2">
                <a:hueOff val="-1356225"/>
                <a:satOff val="-828"/>
                <a:lumOff val="3235"/>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268F6D09-80CB-E457-75C9-79E32C72E627}"/>
                </a:ext>
              </a:extLst>
            </p:cNvPr>
            <p:cNvSpPr/>
            <p:nvPr/>
          </p:nvSpPr>
          <p:spPr>
            <a:xfrm>
              <a:off x="4689383" y="3450578"/>
              <a:ext cx="2388075" cy="1091601"/>
            </a:xfrm>
            <a:custGeom>
              <a:avLst/>
              <a:gdLst>
                <a:gd name="connsiteX0" fmla="*/ 0 w 2388075"/>
                <a:gd name="connsiteY0" fmla="*/ 109160 h 1091601"/>
                <a:gd name="connsiteX1" fmla="*/ 109160 w 2388075"/>
                <a:gd name="connsiteY1" fmla="*/ 0 h 1091601"/>
                <a:gd name="connsiteX2" fmla="*/ 2278915 w 2388075"/>
                <a:gd name="connsiteY2" fmla="*/ 0 h 1091601"/>
                <a:gd name="connsiteX3" fmla="*/ 2388075 w 2388075"/>
                <a:gd name="connsiteY3" fmla="*/ 109160 h 1091601"/>
                <a:gd name="connsiteX4" fmla="*/ 2388075 w 2388075"/>
                <a:gd name="connsiteY4" fmla="*/ 982441 h 1091601"/>
                <a:gd name="connsiteX5" fmla="*/ 2278915 w 2388075"/>
                <a:gd name="connsiteY5" fmla="*/ 1091601 h 1091601"/>
                <a:gd name="connsiteX6" fmla="*/ 109160 w 2388075"/>
                <a:gd name="connsiteY6" fmla="*/ 1091601 h 1091601"/>
                <a:gd name="connsiteX7" fmla="*/ 0 w 2388075"/>
                <a:gd name="connsiteY7" fmla="*/ 982441 h 1091601"/>
                <a:gd name="connsiteX8" fmla="*/ 0 w 2388075"/>
                <a:gd name="connsiteY8" fmla="*/ 109160 h 109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8075" h="1091601">
                  <a:moveTo>
                    <a:pt x="0" y="109160"/>
                  </a:moveTo>
                  <a:cubicBezTo>
                    <a:pt x="0" y="48873"/>
                    <a:pt x="48873" y="0"/>
                    <a:pt x="109160" y="0"/>
                  </a:cubicBezTo>
                  <a:lnTo>
                    <a:pt x="2278915" y="0"/>
                  </a:lnTo>
                  <a:cubicBezTo>
                    <a:pt x="2339202" y="0"/>
                    <a:pt x="2388075" y="48873"/>
                    <a:pt x="2388075" y="109160"/>
                  </a:cubicBezTo>
                  <a:lnTo>
                    <a:pt x="2388075" y="982441"/>
                  </a:lnTo>
                  <a:cubicBezTo>
                    <a:pt x="2388075" y="1042728"/>
                    <a:pt x="2339202" y="1091601"/>
                    <a:pt x="2278915" y="1091601"/>
                  </a:cubicBezTo>
                  <a:lnTo>
                    <a:pt x="109160" y="1091601"/>
                  </a:lnTo>
                  <a:cubicBezTo>
                    <a:pt x="48873" y="1091601"/>
                    <a:pt x="0" y="1042728"/>
                    <a:pt x="0" y="982441"/>
                  </a:cubicBezTo>
                  <a:lnTo>
                    <a:pt x="0" y="109160"/>
                  </a:lnTo>
                  <a:close/>
                </a:path>
              </a:pathLst>
            </a:custGeom>
            <a:ln w="28575">
              <a:solidFill>
                <a:srgbClr val="34C6CE"/>
              </a:solidFill>
            </a:ln>
            <a:scene3d>
              <a:camera prst="orthographicFront"/>
              <a:lightRig rig="flat" dir="t"/>
            </a:scene3d>
            <a:sp3d z="190500" extrusionH="12700" prstMaterial="plastic">
              <a:bevelT w="50800" h="50800"/>
            </a:sp3d>
          </p:spPr>
          <p:style>
            <a:lnRef idx="1">
              <a:schemeClr val="accent2">
                <a:hueOff val="-1356225"/>
                <a:satOff val="-828"/>
                <a:lumOff val="323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652" tIns="138652" rIns="138652" bIns="138652" numCol="1" spcCol="1270" anchor="ctr" anchorCtr="0">
              <a:noAutofit/>
            </a:bodyPr>
            <a:lstStyle/>
            <a:p>
              <a:pPr marL="0" lvl="0" indent="0" algn="ctr" defTabSz="666750">
                <a:lnSpc>
                  <a:spcPct val="90000"/>
                </a:lnSpc>
                <a:spcBef>
                  <a:spcPct val="0"/>
                </a:spcBef>
                <a:spcAft>
                  <a:spcPct val="35000"/>
                </a:spcAft>
                <a:buNone/>
              </a:pPr>
              <a:r>
                <a:rPr lang="en-US" sz="1500" kern="1200" dirty="0"/>
                <a:t>Institute a documented protocol for escalation management</a:t>
              </a:r>
            </a:p>
          </p:txBody>
        </p:sp>
      </p:grpSp>
      <p:grpSp>
        <p:nvGrpSpPr>
          <p:cNvPr id="19" name="Group 18">
            <a:extLst>
              <a:ext uri="{FF2B5EF4-FFF2-40B4-BE49-F238E27FC236}">
                <a16:creationId xmlns:a16="http://schemas.microsoft.com/office/drawing/2014/main" id="{E0C6AA3B-B00D-2CF2-19D0-5A7BC36003A1}"/>
              </a:ext>
            </a:extLst>
          </p:cNvPr>
          <p:cNvGrpSpPr/>
          <p:nvPr/>
        </p:nvGrpSpPr>
        <p:grpSpPr>
          <a:xfrm>
            <a:off x="7165440" y="2945118"/>
            <a:ext cx="3142204" cy="1597061"/>
            <a:chOff x="7165440" y="2945118"/>
            <a:chExt cx="3142204" cy="1597061"/>
          </a:xfrm>
        </p:grpSpPr>
        <p:sp>
          <p:nvSpPr>
            <p:cNvPr id="15" name="Arrow: Chevron 14">
              <a:extLst>
                <a:ext uri="{FF2B5EF4-FFF2-40B4-BE49-F238E27FC236}">
                  <a16:creationId xmlns:a16="http://schemas.microsoft.com/office/drawing/2014/main" id="{B805E3BC-9853-91C4-FCD8-19D2ECD8E68D}"/>
                </a:ext>
              </a:extLst>
            </p:cNvPr>
            <p:cNvSpPr/>
            <p:nvPr/>
          </p:nvSpPr>
          <p:spPr>
            <a:xfrm>
              <a:off x="7165440" y="2945118"/>
              <a:ext cx="2827984" cy="1556722"/>
            </a:xfrm>
            <a:prstGeom prst="chevron">
              <a:avLst>
                <a:gd name="adj" fmla="val 4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41915C63-33FE-13F7-4CD2-9613B0C3248E}"/>
                </a:ext>
              </a:extLst>
            </p:cNvPr>
            <p:cNvSpPr/>
            <p:nvPr/>
          </p:nvSpPr>
          <p:spPr>
            <a:xfrm>
              <a:off x="7919569" y="3450578"/>
              <a:ext cx="2388075" cy="1091601"/>
            </a:xfrm>
            <a:custGeom>
              <a:avLst/>
              <a:gdLst>
                <a:gd name="connsiteX0" fmla="*/ 0 w 2388075"/>
                <a:gd name="connsiteY0" fmla="*/ 109160 h 1091601"/>
                <a:gd name="connsiteX1" fmla="*/ 109160 w 2388075"/>
                <a:gd name="connsiteY1" fmla="*/ 0 h 1091601"/>
                <a:gd name="connsiteX2" fmla="*/ 2278915 w 2388075"/>
                <a:gd name="connsiteY2" fmla="*/ 0 h 1091601"/>
                <a:gd name="connsiteX3" fmla="*/ 2388075 w 2388075"/>
                <a:gd name="connsiteY3" fmla="*/ 109160 h 1091601"/>
                <a:gd name="connsiteX4" fmla="*/ 2388075 w 2388075"/>
                <a:gd name="connsiteY4" fmla="*/ 982441 h 1091601"/>
                <a:gd name="connsiteX5" fmla="*/ 2278915 w 2388075"/>
                <a:gd name="connsiteY5" fmla="*/ 1091601 h 1091601"/>
                <a:gd name="connsiteX6" fmla="*/ 109160 w 2388075"/>
                <a:gd name="connsiteY6" fmla="*/ 1091601 h 1091601"/>
                <a:gd name="connsiteX7" fmla="*/ 0 w 2388075"/>
                <a:gd name="connsiteY7" fmla="*/ 982441 h 1091601"/>
                <a:gd name="connsiteX8" fmla="*/ 0 w 2388075"/>
                <a:gd name="connsiteY8" fmla="*/ 109160 h 109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8075" h="1091601">
                  <a:moveTo>
                    <a:pt x="0" y="109160"/>
                  </a:moveTo>
                  <a:cubicBezTo>
                    <a:pt x="0" y="48873"/>
                    <a:pt x="48873" y="0"/>
                    <a:pt x="109160" y="0"/>
                  </a:cubicBezTo>
                  <a:lnTo>
                    <a:pt x="2278915" y="0"/>
                  </a:lnTo>
                  <a:cubicBezTo>
                    <a:pt x="2339202" y="0"/>
                    <a:pt x="2388075" y="48873"/>
                    <a:pt x="2388075" y="109160"/>
                  </a:cubicBezTo>
                  <a:lnTo>
                    <a:pt x="2388075" y="982441"/>
                  </a:lnTo>
                  <a:cubicBezTo>
                    <a:pt x="2388075" y="1042728"/>
                    <a:pt x="2339202" y="1091601"/>
                    <a:pt x="2278915" y="1091601"/>
                  </a:cubicBezTo>
                  <a:lnTo>
                    <a:pt x="109160" y="1091601"/>
                  </a:lnTo>
                  <a:cubicBezTo>
                    <a:pt x="48873" y="1091601"/>
                    <a:pt x="0" y="1042728"/>
                    <a:pt x="0" y="982441"/>
                  </a:cubicBezTo>
                  <a:lnTo>
                    <a:pt x="0" y="109160"/>
                  </a:lnTo>
                  <a:close/>
                </a:path>
              </a:pathLst>
            </a:custGeom>
            <a:ln w="28575">
              <a:solidFill>
                <a:srgbClr val="42D0A2"/>
              </a:solidFill>
            </a:ln>
            <a:scene3d>
              <a:camera prst="orthographicFront"/>
              <a:lightRig rig="flat" dir="t"/>
            </a:scene3d>
            <a:sp3d z="190500" extrusionH="12700" prstMaterial="plastic">
              <a:bevelT w="50800" h="50800"/>
            </a:sp3d>
          </p:spPr>
          <p:style>
            <a:lnRef idx="1">
              <a:schemeClr val="accent2">
                <a:hueOff val="-2712450"/>
                <a:satOff val="-1656"/>
                <a:lumOff val="6471"/>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652" tIns="138652" rIns="138652" bIns="138652" numCol="1" spcCol="1270" anchor="ctr" anchorCtr="0">
              <a:noAutofit/>
            </a:bodyPr>
            <a:lstStyle/>
            <a:p>
              <a:pPr marL="0" lvl="0" indent="0" algn="ctr" defTabSz="666750">
                <a:lnSpc>
                  <a:spcPct val="90000"/>
                </a:lnSpc>
                <a:spcBef>
                  <a:spcPct val="0"/>
                </a:spcBef>
                <a:spcAft>
                  <a:spcPct val="35000"/>
                </a:spcAft>
                <a:buNone/>
              </a:pPr>
              <a:r>
                <a:rPr lang="en-US" sz="1500" kern="1200" dirty="0"/>
                <a:t>Ensure evidence-based standards are being used for care</a:t>
              </a:r>
            </a:p>
          </p:txBody>
        </p:sp>
      </p:grpSp>
    </p:spTree>
    <p:extLst>
      <p:ext uri="{BB962C8B-B14F-4D97-AF65-F5344CB8AC3E}">
        <p14:creationId xmlns:p14="http://schemas.microsoft.com/office/powerpoint/2010/main" val="11385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0C2942-F64C-104A-0464-115C99D373DE}"/>
              </a:ext>
            </a:extLst>
          </p:cNvPr>
          <p:cNvGrpSpPr/>
          <p:nvPr/>
        </p:nvGrpSpPr>
        <p:grpSpPr>
          <a:xfrm>
            <a:off x="1901558" y="539534"/>
            <a:ext cx="4848669" cy="539110"/>
            <a:chOff x="1529686" y="55218"/>
            <a:chExt cx="4848669" cy="539110"/>
          </a:xfrm>
          <a:scene3d>
            <a:camera prst="orthographicFront"/>
            <a:lightRig rig="flat" dir="t"/>
          </a:scene3d>
        </p:grpSpPr>
        <p:sp>
          <p:nvSpPr>
            <p:cNvPr id="11" name="Arrow: Chevron 10">
              <a:extLst>
                <a:ext uri="{FF2B5EF4-FFF2-40B4-BE49-F238E27FC236}">
                  <a16:creationId xmlns:a16="http://schemas.microsoft.com/office/drawing/2014/main" id="{22692856-6D31-F971-5219-F36C576801A5}"/>
                </a:ext>
              </a:extLst>
            </p:cNvPr>
            <p:cNvSpPr/>
            <p:nvPr/>
          </p:nvSpPr>
          <p:spPr>
            <a:xfrm>
              <a:off x="1529686" y="55218"/>
              <a:ext cx="4848669" cy="539110"/>
            </a:xfrm>
            <a:prstGeom prst="chevron">
              <a:avLst/>
            </a:prstGeom>
            <a:sp3d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Arrow: Chevron 4">
              <a:extLst>
                <a:ext uri="{FF2B5EF4-FFF2-40B4-BE49-F238E27FC236}">
                  <a16:creationId xmlns:a16="http://schemas.microsoft.com/office/drawing/2014/main" id="{17AB87C2-FBEB-9372-2A74-78A9CB1759B2}"/>
                </a:ext>
              </a:extLst>
            </p:cNvPr>
            <p:cNvSpPr txBox="1"/>
            <p:nvPr/>
          </p:nvSpPr>
          <p:spPr>
            <a:xfrm>
              <a:off x="1799241" y="55218"/>
              <a:ext cx="4309559" cy="53911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6350" rIns="0" bIns="6350" numCol="1" spcCol="1270" anchor="ctr" anchorCtr="0">
              <a:noAutofit/>
            </a:bodyPr>
            <a:lstStyle/>
            <a:p>
              <a:pPr marL="0" lvl="0" indent="0" algn="l" defTabSz="444500">
                <a:lnSpc>
                  <a:spcPct val="90000"/>
                </a:lnSpc>
                <a:spcBef>
                  <a:spcPct val="0"/>
                </a:spcBef>
                <a:spcAft>
                  <a:spcPct val="35000"/>
                </a:spcAft>
                <a:buNone/>
              </a:pPr>
              <a:endParaRPr lang="en-US" sz="1000" kern="1200" dirty="0"/>
            </a:p>
            <a:p>
              <a:pPr marL="0" lvl="0" indent="0" algn="l" defTabSz="444500">
                <a:lnSpc>
                  <a:spcPct val="90000"/>
                </a:lnSpc>
                <a:spcBef>
                  <a:spcPct val="0"/>
                </a:spcBef>
                <a:spcAft>
                  <a:spcPct val="35000"/>
                </a:spcAft>
                <a:buNone/>
              </a:pPr>
              <a:r>
                <a:rPr lang="en-US" sz="2400" dirty="0"/>
                <a:t>MEDICAL MANAGEMENT</a:t>
              </a:r>
              <a:endParaRPr lang="en-US" sz="2400" kern="1200" dirty="0"/>
            </a:p>
            <a:p>
              <a:pPr marL="0" lvl="0" indent="0" algn="l" defTabSz="444500">
                <a:lnSpc>
                  <a:spcPct val="90000"/>
                </a:lnSpc>
                <a:spcBef>
                  <a:spcPct val="0"/>
                </a:spcBef>
                <a:spcAft>
                  <a:spcPct val="35000"/>
                </a:spcAft>
                <a:buNone/>
              </a:pPr>
              <a:endParaRPr lang="en-US" sz="1000" kern="1200" dirty="0"/>
            </a:p>
          </p:txBody>
        </p:sp>
      </p:grpSp>
      <p:grpSp>
        <p:nvGrpSpPr>
          <p:cNvPr id="13" name="Group 12">
            <a:extLst>
              <a:ext uri="{FF2B5EF4-FFF2-40B4-BE49-F238E27FC236}">
                <a16:creationId xmlns:a16="http://schemas.microsoft.com/office/drawing/2014/main" id="{B423ABB9-F970-F9B6-C505-EACD752D5FBE}"/>
              </a:ext>
            </a:extLst>
          </p:cNvPr>
          <p:cNvGrpSpPr/>
          <p:nvPr/>
        </p:nvGrpSpPr>
        <p:grpSpPr>
          <a:xfrm>
            <a:off x="537425" y="484324"/>
            <a:ext cx="1623828" cy="649531"/>
            <a:chOff x="116956" y="8"/>
            <a:chExt cx="1623828" cy="649531"/>
          </a:xfrm>
          <a:scene3d>
            <a:camera prst="orthographicFront"/>
            <a:lightRig rig="flat" dir="t"/>
          </a:scene3d>
        </p:grpSpPr>
        <p:sp>
          <p:nvSpPr>
            <p:cNvPr id="14" name="Arrow: Chevron 13">
              <a:extLst>
                <a:ext uri="{FF2B5EF4-FFF2-40B4-BE49-F238E27FC236}">
                  <a16:creationId xmlns:a16="http://schemas.microsoft.com/office/drawing/2014/main" id="{F1604D72-3110-A557-6F6E-EAD5F00A2DE1}"/>
                </a:ext>
              </a:extLst>
            </p:cNvPr>
            <p:cNvSpPr/>
            <p:nvPr/>
          </p:nvSpPr>
          <p:spPr>
            <a:xfrm>
              <a:off x="116956" y="8"/>
              <a:ext cx="1623828" cy="649531"/>
            </a:xfrm>
            <a:prstGeom prst="chevron">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15" name="Arrow: Chevron 4">
              <a:extLst>
                <a:ext uri="{FF2B5EF4-FFF2-40B4-BE49-F238E27FC236}">
                  <a16:creationId xmlns:a16="http://schemas.microsoft.com/office/drawing/2014/main" id="{37AE496E-DEB8-C7F3-1A07-FED8D95DFAA7}"/>
                </a:ext>
              </a:extLst>
            </p:cNvPr>
            <p:cNvSpPr txBox="1"/>
            <p:nvPr/>
          </p:nvSpPr>
          <p:spPr>
            <a:xfrm>
              <a:off x="441722" y="8"/>
              <a:ext cx="974297" cy="6495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Standard 5.0</a:t>
              </a:r>
            </a:p>
          </p:txBody>
        </p:sp>
      </p:grpSp>
      <p:pic>
        <p:nvPicPr>
          <p:cNvPr id="17" name="Picture 16">
            <a:extLst>
              <a:ext uri="{FF2B5EF4-FFF2-40B4-BE49-F238E27FC236}">
                <a16:creationId xmlns:a16="http://schemas.microsoft.com/office/drawing/2014/main" id="{66B4494A-6AA8-F21E-42BE-4E8BF9D87361}"/>
              </a:ext>
            </a:extLst>
          </p:cNvPr>
          <p:cNvPicPr>
            <a:picLocks noChangeAspect="1"/>
          </p:cNvPicPr>
          <p:nvPr/>
        </p:nvPicPr>
        <p:blipFill>
          <a:blip r:embed="rId3"/>
          <a:stretch>
            <a:fillRect/>
          </a:stretch>
        </p:blipFill>
        <p:spPr>
          <a:xfrm>
            <a:off x="537425" y="1469204"/>
            <a:ext cx="10846341" cy="5017487"/>
          </a:xfrm>
          <a:prstGeom prst="rect">
            <a:avLst/>
          </a:prstGeom>
        </p:spPr>
      </p:pic>
      <p:pic>
        <p:nvPicPr>
          <p:cNvPr id="18" name="Content Placeholder 3">
            <a:extLst>
              <a:ext uri="{FF2B5EF4-FFF2-40B4-BE49-F238E27FC236}">
                <a16:creationId xmlns:a16="http://schemas.microsoft.com/office/drawing/2014/main" id="{2633C37A-A2A9-F53E-3A75-F7EDED1A8B8B}"/>
              </a:ext>
            </a:extLst>
          </p:cNvPr>
          <p:cNvPicPr>
            <a:picLocks noChangeAspect="1"/>
          </p:cNvPicPr>
          <p:nvPr/>
        </p:nvPicPr>
        <p:blipFill>
          <a:blip r:embed="rId4"/>
          <a:stretch>
            <a:fillRect/>
          </a:stretch>
        </p:blipFill>
        <p:spPr>
          <a:xfrm>
            <a:off x="9649122" y="-93176"/>
            <a:ext cx="2127951" cy="1394706"/>
          </a:xfrm>
          <a:prstGeom prst="rect">
            <a:avLst/>
          </a:prstGeom>
        </p:spPr>
      </p:pic>
    </p:spTree>
    <p:extLst>
      <p:ext uri="{BB962C8B-B14F-4D97-AF65-F5344CB8AC3E}">
        <p14:creationId xmlns:p14="http://schemas.microsoft.com/office/powerpoint/2010/main" val="1811762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8481" y="151821"/>
            <a:ext cx="8596668" cy="1320800"/>
          </a:xfrm>
        </p:spPr>
        <p:txBody>
          <a:bodyPr/>
          <a:lstStyle/>
          <a:p>
            <a:r>
              <a:rPr lang="en-US" dirty="0">
                <a:latin typeface="Montserrat" pitchFamily="2" charset="0"/>
              </a:rPr>
              <a:t>6.0 Quality Improvement</a:t>
            </a:r>
          </a:p>
        </p:txBody>
      </p:sp>
      <p:pic>
        <p:nvPicPr>
          <p:cNvPr id="4" name="Content Placeholder 3"/>
          <p:cNvPicPr>
            <a:picLocks noGrp="1" noChangeAspect="1"/>
          </p:cNvPicPr>
          <p:nvPr>
            <p:ph idx="1"/>
          </p:nvPr>
        </p:nvPicPr>
        <p:blipFill>
          <a:blip r:embed="rId3"/>
          <a:stretch>
            <a:fillRect/>
          </a:stretch>
        </p:blipFill>
        <p:spPr>
          <a:xfrm>
            <a:off x="9798908" y="5330174"/>
            <a:ext cx="2127951" cy="1394706"/>
          </a:xfrm>
          <a:prstGeom prst="rect">
            <a:avLst/>
          </a:prstGeom>
        </p:spPr>
      </p:pic>
      <p:sp>
        <p:nvSpPr>
          <p:cNvPr id="5" name="TextBox 4"/>
          <p:cNvSpPr txBox="1"/>
          <p:nvPr/>
        </p:nvSpPr>
        <p:spPr>
          <a:xfrm>
            <a:off x="284971" y="1093341"/>
            <a:ext cx="8423559" cy="1015663"/>
          </a:xfrm>
          <a:prstGeom prst="rect">
            <a:avLst/>
          </a:prstGeom>
          <a:noFill/>
        </p:spPr>
        <p:txBody>
          <a:bodyPr wrap="square" rtlCol="0">
            <a:spAutoFit/>
          </a:bodyPr>
          <a:lstStyle/>
          <a:p>
            <a:r>
              <a:rPr lang="en-US" sz="2000" i="1" dirty="0">
                <a:latin typeface="Montserrat" pitchFamily="2" charset="0"/>
              </a:rPr>
              <a:t>Ongoing quality improvement measuring the adherence to evidence-based guidelines aimed at improving care and outcomes for stroke patients in the post-acute care setting.</a:t>
            </a:r>
          </a:p>
        </p:txBody>
      </p:sp>
      <p:sp>
        <p:nvSpPr>
          <p:cNvPr id="3" name="TextBox 2">
            <a:extLst>
              <a:ext uri="{FF2B5EF4-FFF2-40B4-BE49-F238E27FC236}">
                <a16:creationId xmlns:a16="http://schemas.microsoft.com/office/drawing/2014/main" id="{DAE9BA7C-C96B-DE96-D17A-006C29ED0FD6}"/>
              </a:ext>
            </a:extLst>
          </p:cNvPr>
          <p:cNvSpPr txBox="1"/>
          <p:nvPr/>
        </p:nvSpPr>
        <p:spPr>
          <a:xfrm>
            <a:off x="12630034" y="2405668"/>
            <a:ext cx="7070501" cy="1200329"/>
          </a:xfrm>
          <a:prstGeom prst="rect">
            <a:avLst/>
          </a:prstGeom>
          <a:noFill/>
        </p:spPr>
        <p:txBody>
          <a:bodyPr wrap="square" rtlCol="0">
            <a:spAutoFit/>
          </a:bodyPr>
          <a:lstStyle/>
          <a:p>
            <a:r>
              <a:rPr lang="en-US" dirty="0"/>
              <a:t>Initiatives: </a:t>
            </a:r>
          </a:p>
          <a:p>
            <a:pPr marL="342900" indent="-342900">
              <a:buAutoNum type="arabicParenR"/>
            </a:pPr>
            <a:r>
              <a:rPr lang="en-US" dirty="0"/>
              <a:t>Collect and track regular compliance data and submit the data in the AHA Quality tracking tool</a:t>
            </a:r>
          </a:p>
          <a:p>
            <a:pPr marL="342900" indent="-342900">
              <a:buAutoNum type="arabicParenR"/>
            </a:pPr>
            <a:r>
              <a:rPr lang="en-US" dirty="0"/>
              <a:t>Identify areas for opportunity for performance improvement </a:t>
            </a:r>
          </a:p>
        </p:txBody>
      </p:sp>
      <p:grpSp>
        <p:nvGrpSpPr>
          <p:cNvPr id="6" name="Group 5">
            <a:extLst>
              <a:ext uri="{FF2B5EF4-FFF2-40B4-BE49-F238E27FC236}">
                <a16:creationId xmlns:a16="http://schemas.microsoft.com/office/drawing/2014/main" id="{6B78408C-2C4F-1674-E02A-2206AA33468E}"/>
              </a:ext>
            </a:extLst>
          </p:cNvPr>
          <p:cNvGrpSpPr/>
          <p:nvPr/>
        </p:nvGrpSpPr>
        <p:grpSpPr>
          <a:xfrm>
            <a:off x="233211" y="151821"/>
            <a:ext cx="8844715" cy="841303"/>
            <a:chOff x="0" y="3359"/>
            <a:chExt cx="8588586" cy="1029600"/>
          </a:xfrm>
          <a:scene3d>
            <a:camera prst="orthographicFront"/>
            <a:lightRig rig="flat" dir="t"/>
          </a:scene3d>
        </p:grpSpPr>
        <p:sp>
          <p:nvSpPr>
            <p:cNvPr id="7" name="Rectangle: Rounded Corners 6">
              <a:extLst>
                <a:ext uri="{FF2B5EF4-FFF2-40B4-BE49-F238E27FC236}">
                  <a16:creationId xmlns:a16="http://schemas.microsoft.com/office/drawing/2014/main" id="{9E1FF92E-5676-AFE5-B820-05C45147925C}"/>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8" name="Rectangle: Rounded Corners 4">
              <a:extLst>
                <a:ext uri="{FF2B5EF4-FFF2-40B4-BE49-F238E27FC236}">
                  <a16:creationId xmlns:a16="http://schemas.microsoft.com/office/drawing/2014/main" id="{2743FEA3-18AB-007B-260C-4193DF66EF46}"/>
                </a:ext>
              </a:extLst>
            </p:cNvPr>
            <p:cNvSpPr txBox="1"/>
            <p:nvPr/>
          </p:nvSpPr>
          <p:spPr>
            <a:xfrm>
              <a:off x="50261" y="53620"/>
              <a:ext cx="8488064" cy="929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000" kern="1200" dirty="0"/>
                <a:t>6.0 QUALITY IMPROVEMENT</a:t>
              </a:r>
            </a:p>
          </p:txBody>
        </p:sp>
      </p:grpSp>
      <p:sp>
        <p:nvSpPr>
          <p:cNvPr id="11" name="Freeform: Shape 10">
            <a:extLst>
              <a:ext uri="{FF2B5EF4-FFF2-40B4-BE49-F238E27FC236}">
                <a16:creationId xmlns:a16="http://schemas.microsoft.com/office/drawing/2014/main" id="{BE76F2E8-F298-6F18-0AFE-A4167C42C13F}"/>
              </a:ext>
            </a:extLst>
          </p:cNvPr>
          <p:cNvSpPr/>
          <p:nvPr/>
        </p:nvSpPr>
        <p:spPr>
          <a:xfrm>
            <a:off x="878805" y="2359301"/>
            <a:ext cx="6420496" cy="1254881"/>
          </a:xfrm>
          <a:custGeom>
            <a:avLst/>
            <a:gdLst>
              <a:gd name="connsiteX0" fmla="*/ 0 w 6420496"/>
              <a:gd name="connsiteY0" fmla="*/ 125488 h 1254881"/>
              <a:gd name="connsiteX1" fmla="*/ 125488 w 6420496"/>
              <a:gd name="connsiteY1" fmla="*/ 0 h 1254881"/>
              <a:gd name="connsiteX2" fmla="*/ 6295008 w 6420496"/>
              <a:gd name="connsiteY2" fmla="*/ 0 h 1254881"/>
              <a:gd name="connsiteX3" fmla="*/ 6420496 w 6420496"/>
              <a:gd name="connsiteY3" fmla="*/ 125488 h 1254881"/>
              <a:gd name="connsiteX4" fmla="*/ 6420496 w 6420496"/>
              <a:gd name="connsiteY4" fmla="*/ 1129393 h 1254881"/>
              <a:gd name="connsiteX5" fmla="*/ 6295008 w 6420496"/>
              <a:gd name="connsiteY5" fmla="*/ 1254881 h 1254881"/>
              <a:gd name="connsiteX6" fmla="*/ 125488 w 6420496"/>
              <a:gd name="connsiteY6" fmla="*/ 1254881 h 1254881"/>
              <a:gd name="connsiteX7" fmla="*/ 0 w 6420496"/>
              <a:gd name="connsiteY7" fmla="*/ 1129393 h 1254881"/>
              <a:gd name="connsiteX8" fmla="*/ 0 w 6420496"/>
              <a:gd name="connsiteY8" fmla="*/ 125488 h 12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96" h="1254881">
                <a:moveTo>
                  <a:pt x="0" y="125488"/>
                </a:moveTo>
                <a:cubicBezTo>
                  <a:pt x="0" y="56183"/>
                  <a:pt x="56183" y="0"/>
                  <a:pt x="125488" y="0"/>
                </a:cubicBezTo>
                <a:lnTo>
                  <a:pt x="6295008" y="0"/>
                </a:lnTo>
                <a:cubicBezTo>
                  <a:pt x="6364313" y="0"/>
                  <a:pt x="6420496" y="56183"/>
                  <a:pt x="6420496" y="125488"/>
                </a:cubicBezTo>
                <a:lnTo>
                  <a:pt x="6420496" y="1129393"/>
                </a:lnTo>
                <a:cubicBezTo>
                  <a:pt x="6420496" y="1198698"/>
                  <a:pt x="6364313" y="1254881"/>
                  <a:pt x="6295008" y="1254881"/>
                </a:cubicBezTo>
                <a:lnTo>
                  <a:pt x="125488" y="1254881"/>
                </a:lnTo>
                <a:cubicBezTo>
                  <a:pt x="56183" y="1254881"/>
                  <a:pt x="0" y="1198698"/>
                  <a:pt x="0" y="1129393"/>
                </a:cubicBezTo>
                <a:lnTo>
                  <a:pt x="0" y="12548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39624" tIns="139624" rIns="1420231" bIns="139624" numCol="1" spcCol="1270" anchor="ctr" anchorCtr="0">
            <a:noAutofit/>
          </a:bodyPr>
          <a:lstStyle/>
          <a:p>
            <a:pPr marL="0" lvl="0" indent="0" algn="l" defTabSz="1200150">
              <a:lnSpc>
                <a:spcPct val="90000"/>
              </a:lnSpc>
              <a:spcBef>
                <a:spcPct val="0"/>
              </a:spcBef>
              <a:spcAft>
                <a:spcPct val="35000"/>
              </a:spcAft>
              <a:buNone/>
            </a:pPr>
            <a:r>
              <a:rPr lang="en-US" sz="2700" kern="1200" dirty="0"/>
              <a:t>Collect and track regular compliance data </a:t>
            </a:r>
          </a:p>
        </p:txBody>
      </p:sp>
      <p:sp>
        <p:nvSpPr>
          <p:cNvPr id="12" name="Freeform: Shape 11">
            <a:extLst>
              <a:ext uri="{FF2B5EF4-FFF2-40B4-BE49-F238E27FC236}">
                <a16:creationId xmlns:a16="http://schemas.microsoft.com/office/drawing/2014/main" id="{DEFBB032-D162-4818-CC9C-87F3CEDF502C}"/>
              </a:ext>
            </a:extLst>
          </p:cNvPr>
          <p:cNvSpPr/>
          <p:nvPr/>
        </p:nvSpPr>
        <p:spPr>
          <a:xfrm>
            <a:off x="1445319" y="3823329"/>
            <a:ext cx="6420496" cy="1254881"/>
          </a:xfrm>
          <a:custGeom>
            <a:avLst/>
            <a:gdLst>
              <a:gd name="connsiteX0" fmla="*/ 0 w 6420496"/>
              <a:gd name="connsiteY0" fmla="*/ 125488 h 1254881"/>
              <a:gd name="connsiteX1" fmla="*/ 125488 w 6420496"/>
              <a:gd name="connsiteY1" fmla="*/ 0 h 1254881"/>
              <a:gd name="connsiteX2" fmla="*/ 6295008 w 6420496"/>
              <a:gd name="connsiteY2" fmla="*/ 0 h 1254881"/>
              <a:gd name="connsiteX3" fmla="*/ 6420496 w 6420496"/>
              <a:gd name="connsiteY3" fmla="*/ 125488 h 1254881"/>
              <a:gd name="connsiteX4" fmla="*/ 6420496 w 6420496"/>
              <a:gd name="connsiteY4" fmla="*/ 1129393 h 1254881"/>
              <a:gd name="connsiteX5" fmla="*/ 6295008 w 6420496"/>
              <a:gd name="connsiteY5" fmla="*/ 1254881 h 1254881"/>
              <a:gd name="connsiteX6" fmla="*/ 125488 w 6420496"/>
              <a:gd name="connsiteY6" fmla="*/ 1254881 h 1254881"/>
              <a:gd name="connsiteX7" fmla="*/ 0 w 6420496"/>
              <a:gd name="connsiteY7" fmla="*/ 1129393 h 1254881"/>
              <a:gd name="connsiteX8" fmla="*/ 0 w 6420496"/>
              <a:gd name="connsiteY8" fmla="*/ 125488 h 12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96" h="1254881">
                <a:moveTo>
                  <a:pt x="0" y="125488"/>
                </a:moveTo>
                <a:cubicBezTo>
                  <a:pt x="0" y="56183"/>
                  <a:pt x="56183" y="0"/>
                  <a:pt x="125488" y="0"/>
                </a:cubicBezTo>
                <a:lnTo>
                  <a:pt x="6295008" y="0"/>
                </a:lnTo>
                <a:cubicBezTo>
                  <a:pt x="6364313" y="0"/>
                  <a:pt x="6420496" y="56183"/>
                  <a:pt x="6420496" y="125488"/>
                </a:cubicBezTo>
                <a:lnTo>
                  <a:pt x="6420496" y="1129393"/>
                </a:lnTo>
                <a:cubicBezTo>
                  <a:pt x="6420496" y="1198698"/>
                  <a:pt x="6364313" y="1254881"/>
                  <a:pt x="6295008" y="1254881"/>
                </a:cubicBezTo>
                <a:lnTo>
                  <a:pt x="125488" y="1254881"/>
                </a:lnTo>
                <a:cubicBezTo>
                  <a:pt x="56183" y="1254881"/>
                  <a:pt x="0" y="1198698"/>
                  <a:pt x="0" y="1129393"/>
                </a:cubicBezTo>
                <a:lnTo>
                  <a:pt x="0" y="12548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356225"/>
              <a:satOff val="-828"/>
              <a:lumOff val="3235"/>
              <a:alphaOff val="0"/>
            </a:schemeClr>
          </a:fillRef>
          <a:effectRef idx="2">
            <a:schemeClr val="accent2">
              <a:hueOff val="-1356225"/>
              <a:satOff val="-828"/>
              <a:lumOff val="3235"/>
              <a:alphaOff val="0"/>
            </a:schemeClr>
          </a:effectRef>
          <a:fontRef idx="minor">
            <a:schemeClr val="lt1"/>
          </a:fontRef>
        </p:style>
        <p:txBody>
          <a:bodyPr spcFirstLastPara="0" vert="horz" wrap="square" lIns="139624" tIns="139624" rIns="1521812" bIns="139624" numCol="1" spcCol="1270" anchor="ctr" anchorCtr="0">
            <a:noAutofit/>
          </a:bodyPr>
          <a:lstStyle/>
          <a:p>
            <a:pPr marL="0" lvl="0" indent="0" algn="l" defTabSz="1200150">
              <a:lnSpc>
                <a:spcPct val="90000"/>
              </a:lnSpc>
              <a:spcBef>
                <a:spcPct val="0"/>
              </a:spcBef>
              <a:spcAft>
                <a:spcPct val="35000"/>
              </a:spcAft>
              <a:buNone/>
            </a:pPr>
            <a:r>
              <a:rPr lang="en-US" sz="2700" kern="1200" dirty="0"/>
              <a:t>Submit the data in the AHA Quality tracking tool</a:t>
            </a:r>
          </a:p>
        </p:txBody>
      </p:sp>
      <p:sp>
        <p:nvSpPr>
          <p:cNvPr id="13" name="Freeform: Shape 12">
            <a:extLst>
              <a:ext uri="{FF2B5EF4-FFF2-40B4-BE49-F238E27FC236}">
                <a16:creationId xmlns:a16="http://schemas.microsoft.com/office/drawing/2014/main" id="{B932E633-B21C-84A6-CDBB-CA04061908A6}"/>
              </a:ext>
            </a:extLst>
          </p:cNvPr>
          <p:cNvSpPr/>
          <p:nvPr/>
        </p:nvSpPr>
        <p:spPr>
          <a:xfrm>
            <a:off x="2011833" y="5287358"/>
            <a:ext cx="6420496" cy="1254881"/>
          </a:xfrm>
          <a:custGeom>
            <a:avLst/>
            <a:gdLst>
              <a:gd name="connsiteX0" fmla="*/ 0 w 6420496"/>
              <a:gd name="connsiteY0" fmla="*/ 125488 h 1254881"/>
              <a:gd name="connsiteX1" fmla="*/ 125488 w 6420496"/>
              <a:gd name="connsiteY1" fmla="*/ 0 h 1254881"/>
              <a:gd name="connsiteX2" fmla="*/ 6295008 w 6420496"/>
              <a:gd name="connsiteY2" fmla="*/ 0 h 1254881"/>
              <a:gd name="connsiteX3" fmla="*/ 6420496 w 6420496"/>
              <a:gd name="connsiteY3" fmla="*/ 125488 h 1254881"/>
              <a:gd name="connsiteX4" fmla="*/ 6420496 w 6420496"/>
              <a:gd name="connsiteY4" fmla="*/ 1129393 h 1254881"/>
              <a:gd name="connsiteX5" fmla="*/ 6295008 w 6420496"/>
              <a:gd name="connsiteY5" fmla="*/ 1254881 h 1254881"/>
              <a:gd name="connsiteX6" fmla="*/ 125488 w 6420496"/>
              <a:gd name="connsiteY6" fmla="*/ 1254881 h 1254881"/>
              <a:gd name="connsiteX7" fmla="*/ 0 w 6420496"/>
              <a:gd name="connsiteY7" fmla="*/ 1129393 h 1254881"/>
              <a:gd name="connsiteX8" fmla="*/ 0 w 6420496"/>
              <a:gd name="connsiteY8" fmla="*/ 125488 h 12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96" h="1254881">
                <a:moveTo>
                  <a:pt x="0" y="125488"/>
                </a:moveTo>
                <a:cubicBezTo>
                  <a:pt x="0" y="56183"/>
                  <a:pt x="56183" y="0"/>
                  <a:pt x="125488" y="0"/>
                </a:cubicBezTo>
                <a:lnTo>
                  <a:pt x="6295008" y="0"/>
                </a:lnTo>
                <a:cubicBezTo>
                  <a:pt x="6364313" y="0"/>
                  <a:pt x="6420496" y="56183"/>
                  <a:pt x="6420496" y="125488"/>
                </a:cubicBezTo>
                <a:lnTo>
                  <a:pt x="6420496" y="1129393"/>
                </a:lnTo>
                <a:cubicBezTo>
                  <a:pt x="6420496" y="1198698"/>
                  <a:pt x="6364313" y="1254881"/>
                  <a:pt x="6295008" y="1254881"/>
                </a:cubicBezTo>
                <a:lnTo>
                  <a:pt x="125488" y="1254881"/>
                </a:lnTo>
                <a:cubicBezTo>
                  <a:pt x="56183" y="1254881"/>
                  <a:pt x="0" y="1198698"/>
                  <a:pt x="0" y="1129393"/>
                </a:cubicBezTo>
                <a:lnTo>
                  <a:pt x="0" y="12548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spcFirstLastPara="0" vert="horz" wrap="square" lIns="139624" tIns="139624" rIns="1521812" bIns="139624" numCol="1" spcCol="1270" anchor="ctr" anchorCtr="0">
            <a:noAutofit/>
          </a:bodyPr>
          <a:lstStyle/>
          <a:p>
            <a:pPr marL="0" lvl="0" indent="0" algn="l" defTabSz="1200150">
              <a:lnSpc>
                <a:spcPct val="90000"/>
              </a:lnSpc>
              <a:spcBef>
                <a:spcPct val="0"/>
              </a:spcBef>
              <a:spcAft>
                <a:spcPct val="35000"/>
              </a:spcAft>
              <a:buNone/>
            </a:pPr>
            <a:r>
              <a:rPr lang="en-US" sz="2700" kern="1200" dirty="0"/>
              <a:t>Identify areas for opportunity for performance improvement</a:t>
            </a:r>
          </a:p>
        </p:txBody>
      </p:sp>
      <p:sp>
        <p:nvSpPr>
          <p:cNvPr id="14" name="Freeform: Shape 13">
            <a:extLst>
              <a:ext uri="{FF2B5EF4-FFF2-40B4-BE49-F238E27FC236}">
                <a16:creationId xmlns:a16="http://schemas.microsoft.com/office/drawing/2014/main" id="{20BACA67-90CD-9AB2-79BC-D9E1C32AE9F8}"/>
              </a:ext>
            </a:extLst>
          </p:cNvPr>
          <p:cNvSpPr/>
          <p:nvPr/>
        </p:nvSpPr>
        <p:spPr>
          <a:xfrm>
            <a:off x="6483628" y="3310919"/>
            <a:ext cx="815673" cy="815673"/>
          </a:xfrm>
          <a:custGeom>
            <a:avLst/>
            <a:gdLst>
              <a:gd name="connsiteX0" fmla="*/ 0 w 815673"/>
              <a:gd name="connsiteY0" fmla="*/ 448620 h 815673"/>
              <a:gd name="connsiteX1" fmla="*/ 183526 w 815673"/>
              <a:gd name="connsiteY1" fmla="*/ 448620 h 815673"/>
              <a:gd name="connsiteX2" fmla="*/ 183526 w 815673"/>
              <a:gd name="connsiteY2" fmla="*/ 0 h 815673"/>
              <a:gd name="connsiteX3" fmla="*/ 632147 w 815673"/>
              <a:gd name="connsiteY3" fmla="*/ 0 h 815673"/>
              <a:gd name="connsiteX4" fmla="*/ 632147 w 815673"/>
              <a:gd name="connsiteY4" fmla="*/ 448620 h 815673"/>
              <a:gd name="connsiteX5" fmla="*/ 815673 w 815673"/>
              <a:gd name="connsiteY5" fmla="*/ 448620 h 815673"/>
              <a:gd name="connsiteX6" fmla="*/ 407837 w 815673"/>
              <a:gd name="connsiteY6" fmla="*/ 815673 h 815673"/>
              <a:gd name="connsiteX7" fmla="*/ 0 w 815673"/>
              <a:gd name="connsiteY7" fmla="*/ 448620 h 81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673" h="815673">
                <a:moveTo>
                  <a:pt x="0" y="448620"/>
                </a:moveTo>
                <a:lnTo>
                  <a:pt x="183526" y="448620"/>
                </a:lnTo>
                <a:lnTo>
                  <a:pt x="183526" y="0"/>
                </a:lnTo>
                <a:lnTo>
                  <a:pt x="632147" y="0"/>
                </a:lnTo>
                <a:lnTo>
                  <a:pt x="632147" y="448620"/>
                </a:lnTo>
                <a:lnTo>
                  <a:pt x="815673" y="448620"/>
                </a:lnTo>
                <a:lnTo>
                  <a:pt x="407837" y="815673"/>
                </a:lnTo>
                <a:lnTo>
                  <a:pt x="0" y="448620"/>
                </a:lnTo>
                <a:close/>
              </a:path>
            </a:pathLst>
          </a:custGeom>
          <a:scene3d>
            <a:camera prst="orthographicFront"/>
            <a:lightRig rig="flat" dir="t"/>
          </a:scene3d>
          <a:sp3d z="190500"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9246" tIns="45720" rIns="229246" bIns="247599"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5" name="Freeform: Shape 14">
            <a:extLst>
              <a:ext uri="{FF2B5EF4-FFF2-40B4-BE49-F238E27FC236}">
                <a16:creationId xmlns:a16="http://schemas.microsoft.com/office/drawing/2014/main" id="{7B984BA6-A3D5-4A03-28BD-733D6089ACC1}"/>
              </a:ext>
            </a:extLst>
          </p:cNvPr>
          <p:cNvSpPr/>
          <p:nvPr/>
        </p:nvSpPr>
        <p:spPr>
          <a:xfrm>
            <a:off x="7050142" y="4766582"/>
            <a:ext cx="815673" cy="815673"/>
          </a:xfrm>
          <a:custGeom>
            <a:avLst/>
            <a:gdLst>
              <a:gd name="connsiteX0" fmla="*/ 0 w 815673"/>
              <a:gd name="connsiteY0" fmla="*/ 448620 h 815673"/>
              <a:gd name="connsiteX1" fmla="*/ 183526 w 815673"/>
              <a:gd name="connsiteY1" fmla="*/ 448620 h 815673"/>
              <a:gd name="connsiteX2" fmla="*/ 183526 w 815673"/>
              <a:gd name="connsiteY2" fmla="*/ 0 h 815673"/>
              <a:gd name="connsiteX3" fmla="*/ 632147 w 815673"/>
              <a:gd name="connsiteY3" fmla="*/ 0 h 815673"/>
              <a:gd name="connsiteX4" fmla="*/ 632147 w 815673"/>
              <a:gd name="connsiteY4" fmla="*/ 448620 h 815673"/>
              <a:gd name="connsiteX5" fmla="*/ 815673 w 815673"/>
              <a:gd name="connsiteY5" fmla="*/ 448620 h 815673"/>
              <a:gd name="connsiteX6" fmla="*/ 407837 w 815673"/>
              <a:gd name="connsiteY6" fmla="*/ 815673 h 815673"/>
              <a:gd name="connsiteX7" fmla="*/ 0 w 815673"/>
              <a:gd name="connsiteY7" fmla="*/ 448620 h 81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673" h="815673">
                <a:moveTo>
                  <a:pt x="0" y="448620"/>
                </a:moveTo>
                <a:lnTo>
                  <a:pt x="183526" y="448620"/>
                </a:lnTo>
                <a:lnTo>
                  <a:pt x="183526" y="0"/>
                </a:lnTo>
                <a:lnTo>
                  <a:pt x="632147" y="0"/>
                </a:lnTo>
                <a:lnTo>
                  <a:pt x="632147" y="448620"/>
                </a:lnTo>
                <a:lnTo>
                  <a:pt x="815673" y="448620"/>
                </a:lnTo>
                <a:lnTo>
                  <a:pt x="407837" y="815673"/>
                </a:lnTo>
                <a:lnTo>
                  <a:pt x="0" y="448620"/>
                </a:lnTo>
                <a:close/>
              </a:path>
            </a:pathLst>
          </a:custGeom>
          <a:scene3d>
            <a:camera prst="orthographicFront"/>
            <a:lightRig rig="flat" dir="t"/>
          </a:scene3d>
          <a:sp3d z="190500" extrusionH="12700" prstMaterial="plastic">
            <a:bevelT w="50800" h="50800"/>
          </a:sp3d>
        </p:spPr>
        <p:style>
          <a:lnRef idx="1">
            <a:schemeClr val="accent2">
              <a:tint val="40000"/>
              <a:alpha val="90000"/>
              <a:hueOff val="-3741368"/>
              <a:satOff val="7526"/>
              <a:lumOff val="1147"/>
              <a:alphaOff val="0"/>
            </a:schemeClr>
          </a:lnRef>
          <a:fillRef idx="1">
            <a:schemeClr val="accent2">
              <a:tint val="40000"/>
              <a:alpha val="90000"/>
              <a:hueOff val="-3741368"/>
              <a:satOff val="7526"/>
              <a:lumOff val="1147"/>
              <a:alphaOff val="0"/>
            </a:schemeClr>
          </a:fillRef>
          <a:effectRef idx="2">
            <a:schemeClr val="accent2">
              <a:tint val="40000"/>
              <a:alpha val="90000"/>
              <a:hueOff val="-3741368"/>
              <a:satOff val="7526"/>
              <a:lumOff val="1147"/>
              <a:alphaOff val="0"/>
            </a:schemeClr>
          </a:effectRef>
          <a:fontRef idx="minor">
            <a:schemeClr val="dk1">
              <a:hueOff val="0"/>
              <a:satOff val="0"/>
              <a:lumOff val="0"/>
              <a:alphaOff val="0"/>
            </a:schemeClr>
          </a:fontRef>
        </p:style>
        <p:txBody>
          <a:bodyPr spcFirstLastPara="0" vert="horz" wrap="square" lIns="229246" tIns="45720" rIns="229246" bIns="247599"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Tree>
    <p:extLst>
      <p:ext uri="{BB962C8B-B14F-4D97-AF65-F5344CB8AC3E}">
        <p14:creationId xmlns:p14="http://schemas.microsoft.com/office/powerpoint/2010/main" val="34286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1+#ppt_w/2"/>
                                          </p:val>
                                        </p:tav>
                                        <p:tav tm="100000">
                                          <p:val>
                                            <p:strVal val="#ppt_x"/>
                                          </p:val>
                                        </p:tav>
                                      </p:tavLst>
                                    </p:anim>
                                    <p:anim calcmode="lin" valueType="num">
                                      <p:cBhvr additive="base">
                                        <p:cTn id="24" dur="75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750" fill="hold"/>
                                        <p:tgtEl>
                                          <p:spTgt spid="13"/>
                                        </p:tgtEl>
                                        <p:attrNameLst>
                                          <p:attrName>ppt_x</p:attrName>
                                        </p:attrNameLst>
                                      </p:cBhvr>
                                      <p:tavLst>
                                        <p:tav tm="0">
                                          <p:val>
                                            <p:strVal val="#ppt_x"/>
                                          </p:val>
                                        </p:tav>
                                        <p:tav tm="100000">
                                          <p:val>
                                            <p:strVal val="#ppt_x"/>
                                          </p:val>
                                        </p:tav>
                                      </p:tavLst>
                                    </p:anim>
                                    <p:anim calcmode="lin" valueType="num">
                                      <p:cBhvr additive="base">
                                        <p:cTn id="2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6845" y="824947"/>
            <a:ext cx="2164164" cy="647673"/>
          </a:xfrm>
        </p:spPr>
        <p:txBody>
          <a:bodyPr/>
          <a:lstStyle/>
          <a:p>
            <a:endParaRPr lang="en-US" dirty="0">
              <a:latin typeface="Montserrat" pitchFamily="2" charset="0"/>
            </a:endParaRPr>
          </a:p>
        </p:txBody>
      </p:sp>
      <p:pic>
        <p:nvPicPr>
          <p:cNvPr id="4" name="Content Placeholder 3"/>
          <p:cNvPicPr>
            <a:picLocks noGrp="1" noChangeAspect="1"/>
          </p:cNvPicPr>
          <p:nvPr>
            <p:ph idx="1"/>
          </p:nvPr>
        </p:nvPicPr>
        <p:blipFill>
          <a:blip r:embed="rId3"/>
          <a:stretch>
            <a:fillRect/>
          </a:stretch>
        </p:blipFill>
        <p:spPr>
          <a:xfrm>
            <a:off x="9890445" y="5263536"/>
            <a:ext cx="2127951" cy="1394706"/>
          </a:xfrm>
          <a:prstGeom prst="rect">
            <a:avLst/>
          </a:prstGeom>
        </p:spPr>
      </p:pic>
      <p:sp>
        <p:nvSpPr>
          <p:cNvPr id="5" name="TextBox 4"/>
          <p:cNvSpPr txBox="1"/>
          <p:nvPr/>
        </p:nvSpPr>
        <p:spPr>
          <a:xfrm>
            <a:off x="796757" y="993124"/>
            <a:ext cx="8582140" cy="1384995"/>
          </a:xfrm>
          <a:prstGeom prst="rect">
            <a:avLst/>
          </a:prstGeom>
          <a:noFill/>
        </p:spPr>
        <p:txBody>
          <a:bodyPr wrap="square" rtlCol="0">
            <a:spAutoFit/>
          </a:bodyPr>
          <a:lstStyle/>
          <a:p>
            <a:endParaRPr lang="en-US" sz="2400" dirty="0">
              <a:latin typeface="Montserrat" pitchFamily="2" charset="0"/>
            </a:endParaRPr>
          </a:p>
          <a:p>
            <a:endParaRPr lang="en-US" sz="2000" dirty="0">
              <a:latin typeface="Montserrat" pitchFamily="2" charset="0"/>
            </a:endParaRPr>
          </a:p>
          <a:p>
            <a:pPr marL="342900" indent="-342900">
              <a:buFont typeface="Arial" panose="020B0604020202020204" pitchFamily="34" charset="0"/>
              <a:buChar char="•"/>
            </a:pPr>
            <a:endParaRPr lang="en-US" sz="2000" dirty="0">
              <a:latin typeface="Montserrat" pitchFamily="2" charset="0"/>
            </a:endParaRPr>
          </a:p>
          <a:p>
            <a:pPr marL="342900" indent="-342900">
              <a:buFont typeface="Arial" panose="020B0604020202020204" pitchFamily="34" charset="0"/>
              <a:buChar char="•"/>
            </a:pPr>
            <a:endParaRPr lang="en-US" sz="2000" dirty="0">
              <a:latin typeface="Montserrat" pitchFamily="2" charset="0"/>
            </a:endParaRPr>
          </a:p>
        </p:txBody>
      </p:sp>
      <p:sp>
        <p:nvSpPr>
          <p:cNvPr id="10" name="Arrow: Right 9">
            <a:extLst>
              <a:ext uri="{FF2B5EF4-FFF2-40B4-BE49-F238E27FC236}">
                <a16:creationId xmlns:a16="http://schemas.microsoft.com/office/drawing/2014/main" id="{7829F4DB-A580-3E7B-8693-A34B7792166F}"/>
              </a:ext>
            </a:extLst>
          </p:cNvPr>
          <p:cNvSpPr/>
          <p:nvPr/>
        </p:nvSpPr>
        <p:spPr>
          <a:xfrm>
            <a:off x="1720188" y="1347759"/>
            <a:ext cx="7134527" cy="4900210"/>
          </a:xfrm>
          <a:prstGeom prst="rightArrow">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31C1503C-A835-F404-14D0-B77236A8BB29}"/>
              </a:ext>
            </a:extLst>
          </p:cNvPr>
          <p:cNvSpPr/>
          <p:nvPr/>
        </p:nvSpPr>
        <p:spPr>
          <a:xfrm>
            <a:off x="1101687" y="2817821"/>
            <a:ext cx="2518068" cy="1960084"/>
          </a:xfrm>
          <a:custGeom>
            <a:avLst/>
            <a:gdLst>
              <a:gd name="connsiteX0" fmla="*/ 0 w 2518068"/>
              <a:gd name="connsiteY0" fmla="*/ 326687 h 1960084"/>
              <a:gd name="connsiteX1" fmla="*/ 326687 w 2518068"/>
              <a:gd name="connsiteY1" fmla="*/ 0 h 1960084"/>
              <a:gd name="connsiteX2" fmla="*/ 2191381 w 2518068"/>
              <a:gd name="connsiteY2" fmla="*/ 0 h 1960084"/>
              <a:gd name="connsiteX3" fmla="*/ 2518068 w 2518068"/>
              <a:gd name="connsiteY3" fmla="*/ 326687 h 1960084"/>
              <a:gd name="connsiteX4" fmla="*/ 2518068 w 2518068"/>
              <a:gd name="connsiteY4" fmla="*/ 1633397 h 1960084"/>
              <a:gd name="connsiteX5" fmla="*/ 2191381 w 2518068"/>
              <a:gd name="connsiteY5" fmla="*/ 1960084 h 1960084"/>
              <a:gd name="connsiteX6" fmla="*/ 326687 w 2518068"/>
              <a:gd name="connsiteY6" fmla="*/ 1960084 h 1960084"/>
              <a:gd name="connsiteX7" fmla="*/ 0 w 2518068"/>
              <a:gd name="connsiteY7" fmla="*/ 1633397 h 1960084"/>
              <a:gd name="connsiteX8" fmla="*/ 0 w 2518068"/>
              <a:gd name="connsiteY8" fmla="*/ 326687 h 196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068" h="1960084">
                <a:moveTo>
                  <a:pt x="0" y="326687"/>
                </a:moveTo>
                <a:cubicBezTo>
                  <a:pt x="0" y="146263"/>
                  <a:pt x="146263" y="0"/>
                  <a:pt x="326687" y="0"/>
                </a:cubicBezTo>
                <a:lnTo>
                  <a:pt x="2191381" y="0"/>
                </a:lnTo>
                <a:cubicBezTo>
                  <a:pt x="2371805" y="0"/>
                  <a:pt x="2518068" y="146263"/>
                  <a:pt x="2518068" y="326687"/>
                </a:cubicBezTo>
                <a:lnTo>
                  <a:pt x="2518068" y="1633397"/>
                </a:lnTo>
                <a:cubicBezTo>
                  <a:pt x="2518068" y="1813821"/>
                  <a:pt x="2371805" y="1960084"/>
                  <a:pt x="2191381" y="1960084"/>
                </a:cubicBezTo>
                <a:lnTo>
                  <a:pt x="326687" y="1960084"/>
                </a:lnTo>
                <a:cubicBezTo>
                  <a:pt x="146263" y="1960084"/>
                  <a:pt x="0" y="1813821"/>
                  <a:pt x="0" y="1633397"/>
                </a:cubicBezTo>
                <a:lnTo>
                  <a:pt x="0" y="3266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4263" tIns="164263" rIns="164263" bIns="164263" numCol="1" spcCol="1270" anchor="ctr" anchorCtr="0">
            <a:noAutofit/>
          </a:bodyPr>
          <a:lstStyle/>
          <a:p>
            <a:pPr marL="0" lvl="0" indent="0" algn="ctr" defTabSz="800100">
              <a:lnSpc>
                <a:spcPct val="90000"/>
              </a:lnSpc>
              <a:spcBef>
                <a:spcPct val="0"/>
              </a:spcBef>
              <a:spcAft>
                <a:spcPct val="35000"/>
              </a:spcAft>
              <a:buNone/>
            </a:pPr>
            <a:r>
              <a:rPr lang="en-US" sz="1800" kern="1200" dirty="0"/>
              <a:t>Tele neurology with Regional Brain Institute through Bryan Health</a:t>
            </a:r>
          </a:p>
        </p:txBody>
      </p:sp>
      <p:sp>
        <p:nvSpPr>
          <p:cNvPr id="12" name="Freeform: Shape 11">
            <a:extLst>
              <a:ext uri="{FF2B5EF4-FFF2-40B4-BE49-F238E27FC236}">
                <a16:creationId xmlns:a16="http://schemas.microsoft.com/office/drawing/2014/main" id="{4E8AE975-9F80-6429-9529-54ABB4FB783D}"/>
              </a:ext>
            </a:extLst>
          </p:cNvPr>
          <p:cNvSpPr/>
          <p:nvPr/>
        </p:nvSpPr>
        <p:spPr>
          <a:xfrm>
            <a:off x="3994780" y="2817821"/>
            <a:ext cx="2518068" cy="1960084"/>
          </a:xfrm>
          <a:custGeom>
            <a:avLst/>
            <a:gdLst>
              <a:gd name="connsiteX0" fmla="*/ 0 w 2518068"/>
              <a:gd name="connsiteY0" fmla="*/ 326687 h 1960084"/>
              <a:gd name="connsiteX1" fmla="*/ 326687 w 2518068"/>
              <a:gd name="connsiteY1" fmla="*/ 0 h 1960084"/>
              <a:gd name="connsiteX2" fmla="*/ 2191381 w 2518068"/>
              <a:gd name="connsiteY2" fmla="*/ 0 h 1960084"/>
              <a:gd name="connsiteX3" fmla="*/ 2518068 w 2518068"/>
              <a:gd name="connsiteY3" fmla="*/ 326687 h 1960084"/>
              <a:gd name="connsiteX4" fmla="*/ 2518068 w 2518068"/>
              <a:gd name="connsiteY4" fmla="*/ 1633397 h 1960084"/>
              <a:gd name="connsiteX5" fmla="*/ 2191381 w 2518068"/>
              <a:gd name="connsiteY5" fmla="*/ 1960084 h 1960084"/>
              <a:gd name="connsiteX6" fmla="*/ 326687 w 2518068"/>
              <a:gd name="connsiteY6" fmla="*/ 1960084 h 1960084"/>
              <a:gd name="connsiteX7" fmla="*/ 0 w 2518068"/>
              <a:gd name="connsiteY7" fmla="*/ 1633397 h 1960084"/>
              <a:gd name="connsiteX8" fmla="*/ 0 w 2518068"/>
              <a:gd name="connsiteY8" fmla="*/ 326687 h 196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068" h="1960084">
                <a:moveTo>
                  <a:pt x="0" y="326687"/>
                </a:moveTo>
                <a:cubicBezTo>
                  <a:pt x="0" y="146263"/>
                  <a:pt x="146263" y="0"/>
                  <a:pt x="326687" y="0"/>
                </a:cubicBezTo>
                <a:lnTo>
                  <a:pt x="2191381" y="0"/>
                </a:lnTo>
                <a:cubicBezTo>
                  <a:pt x="2371805" y="0"/>
                  <a:pt x="2518068" y="146263"/>
                  <a:pt x="2518068" y="326687"/>
                </a:cubicBezTo>
                <a:lnTo>
                  <a:pt x="2518068" y="1633397"/>
                </a:lnTo>
                <a:cubicBezTo>
                  <a:pt x="2518068" y="1813821"/>
                  <a:pt x="2371805" y="1960084"/>
                  <a:pt x="2191381" y="1960084"/>
                </a:cubicBezTo>
                <a:lnTo>
                  <a:pt x="326687" y="1960084"/>
                </a:lnTo>
                <a:cubicBezTo>
                  <a:pt x="146263" y="1960084"/>
                  <a:pt x="0" y="1813821"/>
                  <a:pt x="0" y="1633397"/>
                </a:cubicBezTo>
                <a:lnTo>
                  <a:pt x="0" y="3266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356225"/>
              <a:satOff val="-828"/>
              <a:lumOff val="3235"/>
              <a:alphaOff val="0"/>
            </a:schemeClr>
          </a:fillRef>
          <a:effectRef idx="2">
            <a:schemeClr val="accent2">
              <a:hueOff val="-1356225"/>
              <a:satOff val="-828"/>
              <a:lumOff val="3235"/>
              <a:alphaOff val="0"/>
            </a:schemeClr>
          </a:effectRef>
          <a:fontRef idx="minor">
            <a:schemeClr val="lt1"/>
          </a:fontRef>
        </p:style>
        <p:txBody>
          <a:bodyPr spcFirstLastPara="0" vert="horz" wrap="square" lIns="164263" tIns="164263" rIns="164263" bIns="164263" numCol="1" spcCol="1270" anchor="ctr" anchorCtr="0">
            <a:noAutofit/>
          </a:bodyPr>
          <a:lstStyle/>
          <a:p>
            <a:pPr marL="0" lvl="0" indent="0" algn="ctr" defTabSz="800100">
              <a:lnSpc>
                <a:spcPct val="90000"/>
              </a:lnSpc>
              <a:spcBef>
                <a:spcPct val="0"/>
              </a:spcBef>
              <a:spcAft>
                <a:spcPct val="35000"/>
              </a:spcAft>
              <a:buNone/>
            </a:pPr>
            <a:r>
              <a:rPr lang="en-US" sz="1800" kern="1200" dirty="0"/>
              <a:t>Daily rounds by     tele neurologist via tele video while being treated as an inpatient</a:t>
            </a:r>
          </a:p>
        </p:txBody>
      </p:sp>
      <p:sp>
        <p:nvSpPr>
          <p:cNvPr id="13" name="Freeform: Shape 12">
            <a:extLst>
              <a:ext uri="{FF2B5EF4-FFF2-40B4-BE49-F238E27FC236}">
                <a16:creationId xmlns:a16="http://schemas.microsoft.com/office/drawing/2014/main" id="{B0D1CEC5-F023-4B5B-F7E4-129782BA7F79}"/>
              </a:ext>
            </a:extLst>
          </p:cNvPr>
          <p:cNvSpPr/>
          <p:nvPr/>
        </p:nvSpPr>
        <p:spPr>
          <a:xfrm>
            <a:off x="6977180" y="2817821"/>
            <a:ext cx="2496035" cy="1960084"/>
          </a:xfrm>
          <a:custGeom>
            <a:avLst/>
            <a:gdLst>
              <a:gd name="connsiteX0" fmla="*/ 0 w 2496035"/>
              <a:gd name="connsiteY0" fmla="*/ 326687 h 1960084"/>
              <a:gd name="connsiteX1" fmla="*/ 326687 w 2496035"/>
              <a:gd name="connsiteY1" fmla="*/ 0 h 1960084"/>
              <a:gd name="connsiteX2" fmla="*/ 2169348 w 2496035"/>
              <a:gd name="connsiteY2" fmla="*/ 0 h 1960084"/>
              <a:gd name="connsiteX3" fmla="*/ 2496035 w 2496035"/>
              <a:gd name="connsiteY3" fmla="*/ 326687 h 1960084"/>
              <a:gd name="connsiteX4" fmla="*/ 2496035 w 2496035"/>
              <a:gd name="connsiteY4" fmla="*/ 1633397 h 1960084"/>
              <a:gd name="connsiteX5" fmla="*/ 2169348 w 2496035"/>
              <a:gd name="connsiteY5" fmla="*/ 1960084 h 1960084"/>
              <a:gd name="connsiteX6" fmla="*/ 326687 w 2496035"/>
              <a:gd name="connsiteY6" fmla="*/ 1960084 h 1960084"/>
              <a:gd name="connsiteX7" fmla="*/ 0 w 2496035"/>
              <a:gd name="connsiteY7" fmla="*/ 1633397 h 1960084"/>
              <a:gd name="connsiteX8" fmla="*/ 0 w 2496035"/>
              <a:gd name="connsiteY8" fmla="*/ 326687 h 196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035" h="1960084">
                <a:moveTo>
                  <a:pt x="0" y="326687"/>
                </a:moveTo>
                <a:cubicBezTo>
                  <a:pt x="0" y="146263"/>
                  <a:pt x="146263" y="0"/>
                  <a:pt x="326687" y="0"/>
                </a:cubicBezTo>
                <a:lnTo>
                  <a:pt x="2169348" y="0"/>
                </a:lnTo>
                <a:cubicBezTo>
                  <a:pt x="2349772" y="0"/>
                  <a:pt x="2496035" y="146263"/>
                  <a:pt x="2496035" y="326687"/>
                </a:cubicBezTo>
                <a:lnTo>
                  <a:pt x="2496035" y="1633397"/>
                </a:lnTo>
                <a:cubicBezTo>
                  <a:pt x="2496035" y="1813821"/>
                  <a:pt x="2349772" y="1960084"/>
                  <a:pt x="2169348" y="1960084"/>
                </a:cubicBezTo>
                <a:lnTo>
                  <a:pt x="326687" y="1960084"/>
                </a:lnTo>
                <a:cubicBezTo>
                  <a:pt x="146263" y="1960084"/>
                  <a:pt x="0" y="1813821"/>
                  <a:pt x="0" y="1633397"/>
                </a:cubicBezTo>
                <a:lnTo>
                  <a:pt x="0" y="3266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spcFirstLastPara="0" vert="horz" wrap="square" lIns="164263" tIns="164263" rIns="164263" bIns="164263" numCol="1" spcCol="1270" anchor="ctr" anchorCtr="0">
            <a:noAutofit/>
          </a:bodyPr>
          <a:lstStyle/>
          <a:p>
            <a:pPr marL="0" lvl="0" indent="0" algn="ctr" defTabSz="800100">
              <a:lnSpc>
                <a:spcPct val="90000"/>
              </a:lnSpc>
              <a:spcBef>
                <a:spcPct val="0"/>
              </a:spcBef>
              <a:spcAft>
                <a:spcPct val="35000"/>
              </a:spcAft>
              <a:buNone/>
            </a:pPr>
            <a:r>
              <a:rPr lang="en-US" sz="1800" kern="1200" dirty="0"/>
              <a:t>Transition to      swing bed program as a Post-Acute Stroke Rehab Patient for individualized care</a:t>
            </a:r>
          </a:p>
        </p:txBody>
      </p:sp>
      <p:grpSp>
        <p:nvGrpSpPr>
          <p:cNvPr id="6" name="Group 5">
            <a:extLst>
              <a:ext uri="{FF2B5EF4-FFF2-40B4-BE49-F238E27FC236}">
                <a16:creationId xmlns:a16="http://schemas.microsoft.com/office/drawing/2014/main" id="{C6C21090-6AB8-44AE-B955-D33F08936046}"/>
              </a:ext>
            </a:extLst>
          </p:cNvPr>
          <p:cNvGrpSpPr/>
          <p:nvPr/>
        </p:nvGrpSpPr>
        <p:grpSpPr>
          <a:xfrm>
            <a:off x="534182" y="193302"/>
            <a:ext cx="8844715" cy="977140"/>
            <a:chOff x="0" y="3359"/>
            <a:chExt cx="8588586" cy="1195840"/>
          </a:xfrm>
          <a:scene3d>
            <a:camera prst="orthographicFront"/>
            <a:lightRig rig="flat" dir="t"/>
          </a:scene3d>
        </p:grpSpPr>
        <p:sp>
          <p:nvSpPr>
            <p:cNvPr id="7" name="Rectangle: Rounded Corners 6">
              <a:extLst>
                <a:ext uri="{FF2B5EF4-FFF2-40B4-BE49-F238E27FC236}">
                  <a16:creationId xmlns:a16="http://schemas.microsoft.com/office/drawing/2014/main" id="{ABDCD029-C291-C8F1-1F1F-B57CEB42A4A8}"/>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8" name="Rectangle: Rounded Corners 4">
              <a:extLst>
                <a:ext uri="{FF2B5EF4-FFF2-40B4-BE49-F238E27FC236}">
                  <a16:creationId xmlns:a16="http://schemas.microsoft.com/office/drawing/2014/main" id="{EF6AB9B8-9D67-8A06-086B-5B647C541DFF}"/>
                </a:ext>
              </a:extLst>
            </p:cNvPr>
            <p:cNvSpPr txBox="1"/>
            <p:nvPr/>
          </p:nvSpPr>
          <p:spPr>
            <a:xfrm>
              <a:off x="0" y="60766"/>
              <a:ext cx="8488064" cy="11384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t>CONTINUUM OF CARE </a:t>
              </a:r>
              <a:r>
                <a:rPr lang="en-US" sz="3200" dirty="0"/>
                <a:t>at</a:t>
              </a:r>
              <a:r>
                <a:rPr lang="en-US" sz="3200" kern="1200" dirty="0"/>
                <a:t> Butler County Health</a:t>
              </a:r>
            </a:p>
          </p:txBody>
        </p:sp>
      </p:grpSp>
    </p:spTree>
    <p:extLst>
      <p:ext uri="{BB962C8B-B14F-4D97-AF65-F5344CB8AC3E}">
        <p14:creationId xmlns:p14="http://schemas.microsoft.com/office/powerpoint/2010/main" val="311451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25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2DCB2-FF79-9A7B-489A-9C1513EF25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F90540-B528-A54F-FCD4-9A08DD56360C}"/>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78C15077-D56C-5FE0-7A76-A2F708B1D108}"/>
              </a:ext>
            </a:extLst>
          </p:cNvPr>
          <p:cNvPicPr>
            <a:picLocks noChangeAspect="1"/>
          </p:cNvPicPr>
          <p:nvPr/>
        </p:nvPicPr>
        <p:blipFill>
          <a:blip r:embed="rId5"/>
          <a:stretch>
            <a:fillRect/>
          </a:stretch>
        </p:blipFill>
        <p:spPr>
          <a:xfrm>
            <a:off x="99090" y="5464175"/>
            <a:ext cx="2128838" cy="1393825"/>
          </a:xfrm>
          <a:prstGeom prst="rect">
            <a:avLst/>
          </a:prstGeom>
        </p:spPr>
      </p:pic>
      <p:pic>
        <p:nvPicPr>
          <p:cNvPr id="5" name="Video 13" title="Shimmering Blue Water">
            <a:hlinkClick r:id="" action="ppaction://media"/>
            <a:extLst>
              <a:ext uri="{FF2B5EF4-FFF2-40B4-BE49-F238E27FC236}">
                <a16:creationId xmlns:a16="http://schemas.microsoft.com/office/drawing/2014/main" id="{23E0E199-E77D-CACA-B06B-89ACDDDF13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405E0740-317A-07BE-F23F-AA6FF74AEC13}"/>
              </a:ext>
            </a:extLst>
          </p:cNvPr>
          <p:cNvSpPr/>
          <p:nvPr/>
        </p:nvSpPr>
        <p:spPr>
          <a:xfrm>
            <a:off x="0" y="0"/>
            <a:ext cx="12192000" cy="6858000"/>
          </a:xfrm>
          <a:custGeom>
            <a:avLst/>
            <a:gdLst/>
            <a:ahLst/>
            <a:cxnLst/>
            <a:rect l="l" t="t" r="r" b="b"/>
            <a:pathLst>
              <a:path w="12192000" h="6858000">
                <a:moveTo>
                  <a:pt x="11064357" y="3492668"/>
                </a:moveTo>
                <a:cubicBezTo>
                  <a:pt x="11007307" y="3492668"/>
                  <a:pt x="10961809" y="3508357"/>
                  <a:pt x="10927863" y="3539735"/>
                </a:cubicBezTo>
                <a:cubicBezTo>
                  <a:pt x="10893919" y="3571113"/>
                  <a:pt x="10876945" y="3613901"/>
                  <a:pt x="10876945" y="3668099"/>
                </a:cubicBezTo>
                <a:cubicBezTo>
                  <a:pt x="10876945" y="3716022"/>
                  <a:pt x="10893919" y="3756813"/>
                  <a:pt x="10927863" y="3790473"/>
                </a:cubicBezTo>
                <a:cubicBezTo>
                  <a:pt x="10961809" y="3824133"/>
                  <a:pt x="11007307" y="3840963"/>
                  <a:pt x="11064357" y="3840963"/>
                </a:cubicBezTo>
                <a:cubicBezTo>
                  <a:pt x="11120268" y="3840963"/>
                  <a:pt x="11165195" y="3824133"/>
                  <a:pt x="11199140" y="3790473"/>
                </a:cubicBezTo>
                <a:cubicBezTo>
                  <a:pt x="11233085" y="3756813"/>
                  <a:pt x="11250058" y="3716022"/>
                  <a:pt x="11250058" y="3668099"/>
                </a:cubicBezTo>
                <a:cubicBezTo>
                  <a:pt x="11250058" y="3613901"/>
                  <a:pt x="11233085" y="3571113"/>
                  <a:pt x="11199140" y="3539735"/>
                </a:cubicBezTo>
                <a:cubicBezTo>
                  <a:pt x="11165195" y="3508357"/>
                  <a:pt x="11120268" y="3492668"/>
                  <a:pt x="11064357" y="3492668"/>
                </a:cubicBezTo>
                <a:close/>
                <a:moveTo>
                  <a:pt x="7616531" y="2940702"/>
                </a:moveTo>
                <a:cubicBezTo>
                  <a:pt x="7671870" y="2940702"/>
                  <a:pt x="7716369" y="2954964"/>
                  <a:pt x="7750030" y="2983490"/>
                </a:cubicBezTo>
                <a:cubicBezTo>
                  <a:pt x="7783689" y="3012015"/>
                  <a:pt x="7808078" y="3049811"/>
                  <a:pt x="7823197" y="3096878"/>
                </a:cubicBezTo>
                <a:cubicBezTo>
                  <a:pt x="7838316" y="3143945"/>
                  <a:pt x="7845875" y="3195148"/>
                  <a:pt x="7845875" y="3250487"/>
                </a:cubicBezTo>
                <a:cubicBezTo>
                  <a:pt x="7845875" y="3305256"/>
                  <a:pt x="7838316" y="3356174"/>
                  <a:pt x="7823197" y="3403241"/>
                </a:cubicBezTo>
                <a:cubicBezTo>
                  <a:pt x="7808078" y="3450308"/>
                  <a:pt x="7783689" y="3488104"/>
                  <a:pt x="7750030" y="3516629"/>
                </a:cubicBezTo>
                <a:cubicBezTo>
                  <a:pt x="7716369" y="3545155"/>
                  <a:pt x="7671870" y="3559417"/>
                  <a:pt x="7616531" y="3559417"/>
                </a:cubicBezTo>
                <a:cubicBezTo>
                  <a:pt x="7561191" y="3559417"/>
                  <a:pt x="7516692" y="3545868"/>
                  <a:pt x="7483032" y="3518769"/>
                </a:cubicBezTo>
                <a:cubicBezTo>
                  <a:pt x="7449372" y="3491670"/>
                  <a:pt x="7425125" y="3454729"/>
                  <a:pt x="7410292" y="3407948"/>
                </a:cubicBezTo>
                <a:cubicBezTo>
                  <a:pt x="7395459" y="3361166"/>
                  <a:pt x="7388042" y="3308679"/>
                  <a:pt x="7388042" y="3250487"/>
                </a:cubicBezTo>
                <a:cubicBezTo>
                  <a:pt x="7388042" y="3192866"/>
                  <a:pt x="7395459" y="3140665"/>
                  <a:pt x="7410292" y="3093883"/>
                </a:cubicBezTo>
                <a:cubicBezTo>
                  <a:pt x="7425125" y="3047101"/>
                  <a:pt x="7449372" y="3009876"/>
                  <a:pt x="7483032" y="2982206"/>
                </a:cubicBezTo>
                <a:cubicBezTo>
                  <a:pt x="7516692" y="2954537"/>
                  <a:pt x="7561191" y="2940702"/>
                  <a:pt x="7616531" y="2940702"/>
                </a:cubicBezTo>
                <a:close/>
                <a:moveTo>
                  <a:pt x="1501481" y="2940702"/>
                </a:moveTo>
                <a:cubicBezTo>
                  <a:pt x="1556821" y="2940702"/>
                  <a:pt x="1601320" y="2954964"/>
                  <a:pt x="1634980" y="2983490"/>
                </a:cubicBezTo>
                <a:cubicBezTo>
                  <a:pt x="1668640" y="3012015"/>
                  <a:pt x="1693029" y="3049811"/>
                  <a:pt x="1708148" y="3096878"/>
                </a:cubicBezTo>
                <a:cubicBezTo>
                  <a:pt x="1723266" y="3143945"/>
                  <a:pt x="1730825" y="3195148"/>
                  <a:pt x="1730825" y="3250487"/>
                </a:cubicBezTo>
                <a:cubicBezTo>
                  <a:pt x="1730825" y="3305256"/>
                  <a:pt x="1723266" y="3356174"/>
                  <a:pt x="1708148" y="3403241"/>
                </a:cubicBezTo>
                <a:cubicBezTo>
                  <a:pt x="1693029" y="3450308"/>
                  <a:pt x="1668640" y="3488104"/>
                  <a:pt x="1634980" y="3516629"/>
                </a:cubicBezTo>
                <a:cubicBezTo>
                  <a:pt x="1601320" y="3545155"/>
                  <a:pt x="1556821" y="3559417"/>
                  <a:pt x="1501481" y="3559417"/>
                </a:cubicBezTo>
                <a:cubicBezTo>
                  <a:pt x="1446142" y="3559417"/>
                  <a:pt x="1401642" y="3545868"/>
                  <a:pt x="1367982" y="3518769"/>
                </a:cubicBezTo>
                <a:cubicBezTo>
                  <a:pt x="1334322" y="3491670"/>
                  <a:pt x="1310076" y="3454729"/>
                  <a:pt x="1295242" y="3407948"/>
                </a:cubicBezTo>
                <a:cubicBezTo>
                  <a:pt x="1280409" y="3361166"/>
                  <a:pt x="1272993" y="3308679"/>
                  <a:pt x="1272993" y="3250487"/>
                </a:cubicBezTo>
                <a:cubicBezTo>
                  <a:pt x="1272993" y="3192866"/>
                  <a:pt x="1280409" y="3140665"/>
                  <a:pt x="1295242" y="3093883"/>
                </a:cubicBezTo>
                <a:cubicBezTo>
                  <a:pt x="1310076" y="3047101"/>
                  <a:pt x="1334322" y="3009876"/>
                  <a:pt x="1367982" y="2982206"/>
                </a:cubicBezTo>
                <a:cubicBezTo>
                  <a:pt x="1401642" y="2954537"/>
                  <a:pt x="1446142" y="2940702"/>
                  <a:pt x="1501481" y="2940702"/>
                </a:cubicBezTo>
                <a:close/>
                <a:moveTo>
                  <a:pt x="8366588" y="2673704"/>
                </a:moveTo>
                <a:lnTo>
                  <a:pt x="8366588" y="3825559"/>
                </a:lnTo>
                <a:lnTo>
                  <a:pt x="8680652" y="3825559"/>
                </a:lnTo>
                <a:lnTo>
                  <a:pt x="8680652" y="3188017"/>
                </a:lnTo>
                <a:lnTo>
                  <a:pt x="9099120" y="3825559"/>
                </a:lnTo>
                <a:lnTo>
                  <a:pt x="9421742" y="3825559"/>
                </a:lnTo>
                <a:lnTo>
                  <a:pt x="9421742" y="2673704"/>
                </a:lnTo>
                <a:lnTo>
                  <a:pt x="9105966" y="2673704"/>
                </a:lnTo>
                <a:lnTo>
                  <a:pt x="9105966" y="3303545"/>
                </a:lnTo>
                <a:lnTo>
                  <a:pt x="8690922" y="2673704"/>
                </a:lnTo>
                <a:close/>
                <a:moveTo>
                  <a:pt x="6528262" y="2673704"/>
                </a:moveTo>
                <a:lnTo>
                  <a:pt x="6528262" y="3825559"/>
                </a:lnTo>
                <a:lnTo>
                  <a:pt x="6864577" y="3825559"/>
                </a:lnTo>
                <a:lnTo>
                  <a:pt x="6864577" y="2673704"/>
                </a:lnTo>
                <a:close/>
                <a:moveTo>
                  <a:pt x="5492977" y="2673704"/>
                </a:moveTo>
                <a:lnTo>
                  <a:pt x="5492977" y="2950971"/>
                </a:lnTo>
                <a:lnTo>
                  <a:pt x="5778801" y="2950971"/>
                </a:lnTo>
                <a:lnTo>
                  <a:pt x="5778801" y="3825559"/>
                </a:lnTo>
                <a:lnTo>
                  <a:pt x="6115115" y="3825559"/>
                </a:lnTo>
                <a:lnTo>
                  <a:pt x="6115115" y="2950971"/>
                </a:lnTo>
                <a:lnTo>
                  <a:pt x="6399228" y="2950971"/>
                </a:lnTo>
                <a:lnTo>
                  <a:pt x="6399228" y="2673704"/>
                </a:lnTo>
                <a:close/>
                <a:moveTo>
                  <a:pt x="3518363" y="2673704"/>
                </a:moveTo>
                <a:lnTo>
                  <a:pt x="3518363" y="3825559"/>
                </a:lnTo>
                <a:lnTo>
                  <a:pt x="4334759" y="3825559"/>
                </a:lnTo>
                <a:lnTo>
                  <a:pt x="4334759" y="3548292"/>
                </a:lnTo>
                <a:lnTo>
                  <a:pt x="3854677" y="3548292"/>
                </a:lnTo>
                <a:lnTo>
                  <a:pt x="3854677" y="3378852"/>
                </a:lnTo>
                <a:lnTo>
                  <a:pt x="4279135" y="3378852"/>
                </a:lnTo>
                <a:lnTo>
                  <a:pt x="4279135" y="3111854"/>
                </a:lnTo>
                <a:lnTo>
                  <a:pt x="3854677" y="3111854"/>
                </a:lnTo>
                <a:lnTo>
                  <a:pt x="3854677" y="2950971"/>
                </a:lnTo>
                <a:lnTo>
                  <a:pt x="4334759" y="2950971"/>
                </a:lnTo>
                <a:lnTo>
                  <a:pt x="4334759" y="2673704"/>
                </a:lnTo>
                <a:close/>
                <a:moveTo>
                  <a:pt x="2240413" y="2673704"/>
                </a:moveTo>
                <a:lnTo>
                  <a:pt x="2240413" y="3335208"/>
                </a:lnTo>
                <a:cubicBezTo>
                  <a:pt x="2240413" y="3453873"/>
                  <a:pt x="2259097" y="3550574"/>
                  <a:pt x="2296465" y="3625311"/>
                </a:cubicBezTo>
                <a:cubicBezTo>
                  <a:pt x="2333834" y="3700047"/>
                  <a:pt x="2391597" y="3754959"/>
                  <a:pt x="2469757" y="3790045"/>
                </a:cubicBezTo>
                <a:cubicBezTo>
                  <a:pt x="2547917" y="3825131"/>
                  <a:pt x="2648326" y="3842674"/>
                  <a:pt x="2770985" y="3842674"/>
                </a:cubicBezTo>
                <a:cubicBezTo>
                  <a:pt x="2893644" y="3842674"/>
                  <a:pt x="2994339" y="3825131"/>
                  <a:pt x="3073069" y="3790045"/>
                </a:cubicBezTo>
                <a:cubicBezTo>
                  <a:pt x="3151799" y="3754959"/>
                  <a:pt x="3209991" y="3700047"/>
                  <a:pt x="3247644" y="3625311"/>
                </a:cubicBezTo>
                <a:cubicBezTo>
                  <a:pt x="3285298" y="3550574"/>
                  <a:pt x="3304125" y="3453873"/>
                  <a:pt x="3304125" y="3335208"/>
                </a:cubicBezTo>
                <a:lnTo>
                  <a:pt x="3304125" y="2673704"/>
                </a:lnTo>
                <a:lnTo>
                  <a:pt x="2956686" y="2673704"/>
                </a:lnTo>
                <a:lnTo>
                  <a:pt x="2956686" y="3325794"/>
                </a:lnTo>
                <a:cubicBezTo>
                  <a:pt x="2956686" y="3405666"/>
                  <a:pt x="2942423" y="3464856"/>
                  <a:pt x="2913897" y="3503365"/>
                </a:cubicBezTo>
                <a:cubicBezTo>
                  <a:pt x="2885372" y="3541874"/>
                  <a:pt x="2838876" y="3561129"/>
                  <a:pt x="2774408" y="3561129"/>
                </a:cubicBezTo>
                <a:cubicBezTo>
                  <a:pt x="2709941" y="3561129"/>
                  <a:pt x="2662589" y="3541874"/>
                  <a:pt x="2632352" y="3503365"/>
                </a:cubicBezTo>
                <a:cubicBezTo>
                  <a:pt x="2602115" y="3464856"/>
                  <a:pt x="2586996" y="3405666"/>
                  <a:pt x="2586996" y="3325794"/>
                </a:cubicBezTo>
                <a:lnTo>
                  <a:pt x="2586996" y="2673704"/>
                </a:lnTo>
                <a:close/>
                <a:moveTo>
                  <a:pt x="11085751" y="2661723"/>
                </a:moveTo>
                <a:cubicBezTo>
                  <a:pt x="10995611" y="2661723"/>
                  <a:pt x="10918736" y="2674988"/>
                  <a:pt x="10855124" y="2701516"/>
                </a:cubicBezTo>
                <a:cubicBezTo>
                  <a:pt x="10791512" y="2728045"/>
                  <a:pt x="10743019" y="2766982"/>
                  <a:pt x="10709644" y="2818328"/>
                </a:cubicBezTo>
                <a:cubicBezTo>
                  <a:pt x="10676269" y="2869673"/>
                  <a:pt x="10659582" y="2932715"/>
                  <a:pt x="10659582" y="3007451"/>
                </a:cubicBezTo>
                <a:lnTo>
                  <a:pt x="10987339" y="3007451"/>
                </a:lnTo>
                <a:cubicBezTo>
                  <a:pt x="10988481" y="2980067"/>
                  <a:pt x="10996182" y="2957959"/>
                  <a:pt x="11010444" y="2941130"/>
                </a:cubicBezTo>
                <a:cubicBezTo>
                  <a:pt x="11024707" y="2924300"/>
                  <a:pt x="11049809" y="2915884"/>
                  <a:pt x="11085751" y="2915884"/>
                </a:cubicBezTo>
                <a:cubicBezTo>
                  <a:pt x="11111995" y="2915884"/>
                  <a:pt x="11131678" y="2921590"/>
                  <a:pt x="11144799" y="2933000"/>
                </a:cubicBezTo>
                <a:cubicBezTo>
                  <a:pt x="11157921" y="2944410"/>
                  <a:pt x="11164481" y="2960955"/>
                  <a:pt x="11164481" y="2982634"/>
                </a:cubicBezTo>
                <a:cubicBezTo>
                  <a:pt x="11164481" y="3006025"/>
                  <a:pt x="11155639" y="3026848"/>
                  <a:pt x="11137953" y="3045104"/>
                </a:cubicBezTo>
                <a:cubicBezTo>
                  <a:pt x="11120268" y="3063361"/>
                  <a:pt x="11086322" y="3087607"/>
                  <a:pt x="11036117" y="3117844"/>
                </a:cubicBezTo>
                <a:cubicBezTo>
                  <a:pt x="10991618" y="3144658"/>
                  <a:pt x="10959526" y="3174039"/>
                  <a:pt x="10939844" y="3205988"/>
                </a:cubicBezTo>
                <a:cubicBezTo>
                  <a:pt x="10920161" y="3237936"/>
                  <a:pt x="10910320" y="3279583"/>
                  <a:pt x="10910320" y="3330929"/>
                </a:cubicBezTo>
                <a:cubicBezTo>
                  <a:pt x="10910320" y="3341198"/>
                  <a:pt x="10910748" y="3351467"/>
                  <a:pt x="10911604" y="3361736"/>
                </a:cubicBezTo>
                <a:cubicBezTo>
                  <a:pt x="10912460" y="3372006"/>
                  <a:pt x="10913458" y="3382275"/>
                  <a:pt x="10914599" y="3392544"/>
                </a:cubicBezTo>
                <a:lnTo>
                  <a:pt x="11209837" y="3392544"/>
                </a:lnTo>
                <a:cubicBezTo>
                  <a:pt x="11212690" y="3373146"/>
                  <a:pt x="11217825" y="3356602"/>
                  <a:pt x="11225240" y="3342910"/>
                </a:cubicBezTo>
                <a:cubicBezTo>
                  <a:pt x="11232657" y="3329217"/>
                  <a:pt x="11244495" y="3316096"/>
                  <a:pt x="11260755" y="3303545"/>
                </a:cubicBezTo>
                <a:cubicBezTo>
                  <a:pt x="11277014" y="3290993"/>
                  <a:pt x="11300263" y="3277016"/>
                  <a:pt x="11330499" y="3261612"/>
                </a:cubicBezTo>
                <a:cubicBezTo>
                  <a:pt x="11371006" y="3240504"/>
                  <a:pt x="11404950" y="3216970"/>
                  <a:pt x="11432335" y="3191012"/>
                </a:cubicBezTo>
                <a:cubicBezTo>
                  <a:pt x="11459719" y="3165054"/>
                  <a:pt x="11480257" y="3135102"/>
                  <a:pt x="11493950" y="3101157"/>
                </a:cubicBezTo>
                <a:cubicBezTo>
                  <a:pt x="11507642" y="3067212"/>
                  <a:pt x="11514488" y="3027704"/>
                  <a:pt x="11514488" y="2982634"/>
                </a:cubicBezTo>
                <a:cubicBezTo>
                  <a:pt x="11514488" y="2913032"/>
                  <a:pt x="11496375" y="2854412"/>
                  <a:pt x="11460147" y="2806775"/>
                </a:cubicBezTo>
                <a:cubicBezTo>
                  <a:pt x="11423920" y="2759137"/>
                  <a:pt x="11373715" y="2723053"/>
                  <a:pt x="11309533" y="2698521"/>
                </a:cubicBezTo>
                <a:cubicBezTo>
                  <a:pt x="11245351" y="2673989"/>
                  <a:pt x="11170758" y="2661723"/>
                  <a:pt x="11085751" y="2661723"/>
                </a:cubicBezTo>
                <a:close/>
                <a:moveTo>
                  <a:pt x="10075208" y="2660012"/>
                </a:moveTo>
                <a:cubicBezTo>
                  <a:pt x="9990773" y="2660012"/>
                  <a:pt x="9913326" y="2670566"/>
                  <a:pt x="9842869" y="2691675"/>
                </a:cubicBezTo>
                <a:cubicBezTo>
                  <a:pt x="9772412" y="2712784"/>
                  <a:pt x="9716073" y="2747870"/>
                  <a:pt x="9673856" y="2796934"/>
                </a:cubicBezTo>
                <a:cubicBezTo>
                  <a:pt x="9631639" y="2845998"/>
                  <a:pt x="9610530" y="2913032"/>
                  <a:pt x="9610530" y="2998038"/>
                </a:cubicBezTo>
                <a:cubicBezTo>
                  <a:pt x="9610530" y="3076197"/>
                  <a:pt x="9628786" y="3138668"/>
                  <a:pt x="9665299" y="3185450"/>
                </a:cubicBezTo>
                <a:cubicBezTo>
                  <a:pt x="9701811" y="3232231"/>
                  <a:pt x="9750304" y="3269599"/>
                  <a:pt x="9810778" y="3297554"/>
                </a:cubicBezTo>
                <a:cubicBezTo>
                  <a:pt x="9871252" y="3325509"/>
                  <a:pt x="9937146" y="3350897"/>
                  <a:pt x="10008459" y="3373717"/>
                </a:cubicBezTo>
                <a:cubicBezTo>
                  <a:pt x="10070645" y="3393114"/>
                  <a:pt x="10116998" y="3409516"/>
                  <a:pt x="10147520" y="3422923"/>
                </a:cubicBezTo>
                <a:cubicBezTo>
                  <a:pt x="10178043" y="3436330"/>
                  <a:pt x="10198438" y="3449024"/>
                  <a:pt x="10208707" y="3461005"/>
                </a:cubicBezTo>
                <a:cubicBezTo>
                  <a:pt x="10218976" y="3472985"/>
                  <a:pt x="10224111" y="3486963"/>
                  <a:pt x="10224111" y="3502937"/>
                </a:cubicBezTo>
                <a:cubicBezTo>
                  <a:pt x="10224111" y="3518341"/>
                  <a:pt x="10219119" y="3531462"/>
                  <a:pt x="10209135" y="3542302"/>
                </a:cubicBezTo>
                <a:cubicBezTo>
                  <a:pt x="10199151" y="3553142"/>
                  <a:pt x="10184033" y="3561271"/>
                  <a:pt x="10163780" y="3566691"/>
                </a:cubicBezTo>
                <a:cubicBezTo>
                  <a:pt x="10143526" y="3572111"/>
                  <a:pt x="10117426" y="3574821"/>
                  <a:pt x="10085478" y="3574821"/>
                </a:cubicBezTo>
                <a:cubicBezTo>
                  <a:pt x="10054670" y="3574821"/>
                  <a:pt x="10028712" y="3571113"/>
                  <a:pt x="10007603" y="3563696"/>
                </a:cubicBezTo>
                <a:cubicBezTo>
                  <a:pt x="9986494" y="3556279"/>
                  <a:pt x="9970235" y="3544299"/>
                  <a:pt x="9958825" y="3527754"/>
                </a:cubicBezTo>
                <a:cubicBezTo>
                  <a:pt x="9947415" y="3511209"/>
                  <a:pt x="9940569" y="3488960"/>
                  <a:pt x="9938286" y="3461005"/>
                </a:cubicBezTo>
                <a:lnTo>
                  <a:pt x="9590847" y="3461005"/>
                </a:lnTo>
                <a:cubicBezTo>
                  <a:pt x="9592559" y="3552286"/>
                  <a:pt x="9614952" y="3625739"/>
                  <a:pt x="9658025" y="3681363"/>
                </a:cubicBezTo>
                <a:cubicBezTo>
                  <a:pt x="9701097" y="3736988"/>
                  <a:pt x="9759432" y="3777494"/>
                  <a:pt x="9833028" y="3802882"/>
                </a:cubicBezTo>
                <a:cubicBezTo>
                  <a:pt x="9906623" y="3828269"/>
                  <a:pt x="9989632" y="3840963"/>
                  <a:pt x="10082054" y="3840963"/>
                </a:cubicBezTo>
                <a:cubicBezTo>
                  <a:pt x="10172194" y="3840963"/>
                  <a:pt x="10254490" y="3829553"/>
                  <a:pt x="10328942" y="3806732"/>
                </a:cubicBezTo>
                <a:cubicBezTo>
                  <a:pt x="10403393" y="3783912"/>
                  <a:pt x="10462868" y="3746401"/>
                  <a:pt x="10507368" y="3694200"/>
                </a:cubicBezTo>
                <a:cubicBezTo>
                  <a:pt x="10551868" y="3641998"/>
                  <a:pt x="10574117" y="3571968"/>
                  <a:pt x="10574117" y="3484110"/>
                </a:cubicBezTo>
                <a:cubicBezTo>
                  <a:pt x="10574117" y="3406521"/>
                  <a:pt x="10560425" y="3344479"/>
                  <a:pt x="10533041" y="3297982"/>
                </a:cubicBezTo>
                <a:cubicBezTo>
                  <a:pt x="10505657" y="3251486"/>
                  <a:pt x="10464009" y="3213262"/>
                  <a:pt x="10408100" y="3183310"/>
                </a:cubicBezTo>
                <a:cubicBezTo>
                  <a:pt x="10352190" y="3153358"/>
                  <a:pt x="10281447" y="3124976"/>
                  <a:pt x="10195871" y="3098162"/>
                </a:cubicBezTo>
                <a:cubicBezTo>
                  <a:pt x="10126269" y="3075912"/>
                  <a:pt x="10074637" y="3057941"/>
                  <a:pt x="10040978" y="3044249"/>
                </a:cubicBezTo>
                <a:cubicBezTo>
                  <a:pt x="10007318" y="3030557"/>
                  <a:pt x="9985353" y="3018433"/>
                  <a:pt x="9975084" y="3007879"/>
                </a:cubicBezTo>
                <a:cubicBezTo>
                  <a:pt x="9964815" y="2997324"/>
                  <a:pt x="9959681" y="2986057"/>
                  <a:pt x="9959681" y="2974076"/>
                </a:cubicBezTo>
                <a:cubicBezTo>
                  <a:pt x="9959681" y="2955820"/>
                  <a:pt x="9970662" y="2941558"/>
                  <a:pt x="9992627" y="2931288"/>
                </a:cubicBezTo>
                <a:cubicBezTo>
                  <a:pt x="10014592" y="2921019"/>
                  <a:pt x="10042119" y="2915884"/>
                  <a:pt x="10075208" y="2915884"/>
                </a:cubicBezTo>
                <a:cubicBezTo>
                  <a:pt x="10112291" y="2915884"/>
                  <a:pt x="10141673" y="2923872"/>
                  <a:pt x="10163352" y="2939846"/>
                </a:cubicBezTo>
                <a:cubicBezTo>
                  <a:pt x="10185031" y="2955820"/>
                  <a:pt x="10195871" y="2978926"/>
                  <a:pt x="10195871" y="3009163"/>
                </a:cubicBezTo>
                <a:lnTo>
                  <a:pt x="10543310" y="3009163"/>
                </a:lnTo>
                <a:cubicBezTo>
                  <a:pt x="10543310" y="2927009"/>
                  <a:pt x="10522344" y="2860260"/>
                  <a:pt x="10480412" y="2808914"/>
                </a:cubicBezTo>
                <a:cubicBezTo>
                  <a:pt x="10438479" y="2757569"/>
                  <a:pt x="10382142" y="2719915"/>
                  <a:pt x="10311399" y="2695954"/>
                </a:cubicBezTo>
                <a:cubicBezTo>
                  <a:pt x="10240655" y="2671992"/>
                  <a:pt x="10161925" y="2660012"/>
                  <a:pt x="10075208" y="2660012"/>
                </a:cubicBezTo>
                <a:close/>
                <a:moveTo>
                  <a:pt x="4960285" y="2660012"/>
                </a:moveTo>
                <a:cubicBezTo>
                  <a:pt x="4875849" y="2660012"/>
                  <a:pt x="4798402" y="2670566"/>
                  <a:pt x="4727944" y="2691675"/>
                </a:cubicBezTo>
                <a:cubicBezTo>
                  <a:pt x="4657487" y="2712784"/>
                  <a:pt x="4601149" y="2747870"/>
                  <a:pt x="4558932" y="2796934"/>
                </a:cubicBezTo>
                <a:cubicBezTo>
                  <a:pt x="4516714" y="2845998"/>
                  <a:pt x="4495605" y="2913032"/>
                  <a:pt x="4495605" y="2998038"/>
                </a:cubicBezTo>
                <a:cubicBezTo>
                  <a:pt x="4495605" y="3076197"/>
                  <a:pt x="4513862" y="3138668"/>
                  <a:pt x="4550374" y="3185450"/>
                </a:cubicBezTo>
                <a:cubicBezTo>
                  <a:pt x="4586887" y="3232231"/>
                  <a:pt x="4635380" y="3269599"/>
                  <a:pt x="4695854" y="3297554"/>
                </a:cubicBezTo>
                <a:cubicBezTo>
                  <a:pt x="4756327" y="3325509"/>
                  <a:pt x="4822221" y="3350897"/>
                  <a:pt x="4893535" y="3373717"/>
                </a:cubicBezTo>
                <a:cubicBezTo>
                  <a:pt x="4955720" y="3393114"/>
                  <a:pt x="5002074" y="3409516"/>
                  <a:pt x="5032596" y="3422923"/>
                </a:cubicBezTo>
                <a:cubicBezTo>
                  <a:pt x="5063118" y="3436330"/>
                  <a:pt x="5083514" y="3449024"/>
                  <a:pt x="5093783" y="3461005"/>
                </a:cubicBezTo>
                <a:cubicBezTo>
                  <a:pt x="5104052" y="3472985"/>
                  <a:pt x="5109187" y="3486963"/>
                  <a:pt x="5109187" y="3502937"/>
                </a:cubicBezTo>
                <a:cubicBezTo>
                  <a:pt x="5109187" y="3518341"/>
                  <a:pt x="5104195" y="3531462"/>
                  <a:pt x="5094211" y="3542302"/>
                </a:cubicBezTo>
                <a:cubicBezTo>
                  <a:pt x="5084227" y="3553142"/>
                  <a:pt x="5069108" y="3561271"/>
                  <a:pt x="5048856" y="3566691"/>
                </a:cubicBezTo>
                <a:cubicBezTo>
                  <a:pt x="5028602" y="3572111"/>
                  <a:pt x="5002502" y="3574821"/>
                  <a:pt x="4970554" y="3574821"/>
                </a:cubicBezTo>
                <a:cubicBezTo>
                  <a:pt x="4939747" y="3574821"/>
                  <a:pt x="4913787" y="3571113"/>
                  <a:pt x="4892679" y="3563696"/>
                </a:cubicBezTo>
                <a:cubicBezTo>
                  <a:pt x="4871570" y="3556279"/>
                  <a:pt x="4855311" y="3544299"/>
                  <a:pt x="4843900" y="3527754"/>
                </a:cubicBezTo>
                <a:cubicBezTo>
                  <a:pt x="4832490" y="3511209"/>
                  <a:pt x="4825644" y="3488960"/>
                  <a:pt x="4823362" y="3461005"/>
                </a:cubicBezTo>
                <a:lnTo>
                  <a:pt x="4475923" y="3461005"/>
                </a:lnTo>
                <a:cubicBezTo>
                  <a:pt x="4477634" y="3552286"/>
                  <a:pt x="4500026" y="3625739"/>
                  <a:pt x="4543100" y="3681363"/>
                </a:cubicBezTo>
                <a:cubicBezTo>
                  <a:pt x="4586173" y="3736988"/>
                  <a:pt x="4644508" y="3777494"/>
                  <a:pt x="4718104" y="3802882"/>
                </a:cubicBezTo>
                <a:cubicBezTo>
                  <a:pt x="4791699" y="3828269"/>
                  <a:pt x="4874709" y="3840963"/>
                  <a:pt x="4967130" y="3840963"/>
                </a:cubicBezTo>
                <a:cubicBezTo>
                  <a:pt x="5057270" y="3840963"/>
                  <a:pt x="5139566" y="3829553"/>
                  <a:pt x="5214017" y="3806732"/>
                </a:cubicBezTo>
                <a:cubicBezTo>
                  <a:pt x="5288469" y="3783912"/>
                  <a:pt x="5347944" y="3746401"/>
                  <a:pt x="5392444" y="3694200"/>
                </a:cubicBezTo>
                <a:cubicBezTo>
                  <a:pt x="5436943" y="3641998"/>
                  <a:pt x="5459193" y="3571968"/>
                  <a:pt x="5459193" y="3484110"/>
                </a:cubicBezTo>
                <a:cubicBezTo>
                  <a:pt x="5459193" y="3406521"/>
                  <a:pt x="5445501" y="3344479"/>
                  <a:pt x="5418117" y="3297982"/>
                </a:cubicBezTo>
                <a:cubicBezTo>
                  <a:pt x="5390732" y="3251486"/>
                  <a:pt x="5349085" y="3213262"/>
                  <a:pt x="5293175" y="3183310"/>
                </a:cubicBezTo>
                <a:cubicBezTo>
                  <a:pt x="5237265" y="3153358"/>
                  <a:pt x="5166522" y="3124976"/>
                  <a:pt x="5080947" y="3098162"/>
                </a:cubicBezTo>
                <a:cubicBezTo>
                  <a:pt x="5011344" y="3075912"/>
                  <a:pt x="4959714" y="3057941"/>
                  <a:pt x="4926053" y="3044249"/>
                </a:cubicBezTo>
                <a:cubicBezTo>
                  <a:pt x="4892393" y="3030557"/>
                  <a:pt x="4870429" y="3018433"/>
                  <a:pt x="4860160" y="3007879"/>
                </a:cubicBezTo>
                <a:cubicBezTo>
                  <a:pt x="4849891" y="2997324"/>
                  <a:pt x="4844756" y="2986057"/>
                  <a:pt x="4844756" y="2974076"/>
                </a:cubicBezTo>
                <a:cubicBezTo>
                  <a:pt x="4844756" y="2955820"/>
                  <a:pt x="4855739" y="2941558"/>
                  <a:pt x="4877703" y="2931288"/>
                </a:cubicBezTo>
                <a:cubicBezTo>
                  <a:pt x="4899667" y="2921019"/>
                  <a:pt x="4927196" y="2915884"/>
                  <a:pt x="4960285" y="2915884"/>
                </a:cubicBezTo>
                <a:cubicBezTo>
                  <a:pt x="4997367" y="2915884"/>
                  <a:pt x="5026748" y="2923872"/>
                  <a:pt x="5048427" y="2939846"/>
                </a:cubicBezTo>
                <a:cubicBezTo>
                  <a:pt x="5070107" y="2955820"/>
                  <a:pt x="5080947" y="2978926"/>
                  <a:pt x="5080947" y="3009163"/>
                </a:cubicBezTo>
                <a:lnTo>
                  <a:pt x="5428386" y="3009163"/>
                </a:lnTo>
                <a:cubicBezTo>
                  <a:pt x="5428386" y="2927009"/>
                  <a:pt x="5407420" y="2860260"/>
                  <a:pt x="5365487" y="2808914"/>
                </a:cubicBezTo>
                <a:cubicBezTo>
                  <a:pt x="5323555" y="2757569"/>
                  <a:pt x="5267217" y="2719915"/>
                  <a:pt x="5196474" y="2695954"/>
                </a:cubicBezTo>
                <a:cubicBezTo>
                  <a:pt x="5125731" y="2671992"/>
                  <a:pt x="5047001" y="2660012"/>
                  <a:pt x="4960285" y="2660012"/>
                </a:cubicBezTo>
                <a:close/>
                <a:moveTo>
                  <a:pt x="7616531" y="2658300"/>
                </a:moveTo>
                <a:cubicBezTo>
                  <a:pt x="7496724" y="2658300"/>
                  <a:pt x="7394033" y="2681834"/>
                  <a:pt x="7308457" y="2728901"/>
                </a:cubicBezTo>
                <a:cubicBezTo>
                  <a:pt x="7222880" y="2775967"/>
                  <a:pt x="7157272" y="2843715"/>
                  <a:pt x="7111631" y="2932144"/>
                </a:cubicBezTo>
                <a:cubicBezTo>
                  <a:pt x="7065991" y="3020573"/>
                  <a:pt x="7043170" y="3126687"/>
                  <a:pt x="7043170" y="3250487"/>
                </a:cubicBezTo>
                <a:cubicBezTo>
                  <a:pt x="7043170" y="3373717"/>
                  <a:pt x="7065991" y="3479404"/>
                  <a:pt x="7111631" y="3567547"/>
                </a:cubicBezTo>
                <a:cubicBezTo>
                  <a:pt x="7157272" y="3655691"/>
                  <a:pt x="7222880" y="3723296"/>
                  <a:pt x="7308457" y="3770363"/>
                </a:cubicBezTo>
                <a:cubicBezTo>
                  <a:pt x="7394033" y="3817429"/>
                  <a:pt x="7496724" y="3840963"/>
                  <a:pt x="7616531" y="3840963"/>
                </a:cubicBezTo>
                <a:cubicBezTo>
                  <a:pt x="7736908" y="3840963"/>
                  <a:pt x="7839885" y="3817429"/>
                  <a:pt x="7925461" y="3770363"/>
                </a:cubicBezTo>
                <a:cubicBezTo>
                  <a:pt x="8011037" y="3723296"/>
                  <a:pt x="8076646" y="3655691"/>
                  <a:pt x="8122286" y="3567547"/>
                </a:cubicBezTo>
                <a:cubicBezTo>
                  <a:pt x="8167926" y="3479404"/>
                  <a:pt x="8190747" y="3373717"/>
                  <a:pt x="8190747" y="3250487"/>
                </a:cubicBezTo>
                <a:cubicBezTo>
                  <a:pt x="8190747" y="3126687"/>
                  <a:pt x="8167926" y="3020573"/>
                  <a:pt x="8122286" y="2932144"/>
                </a:cubicBezTo>
                <a:cubicBezTo>
                  <a:pt x="8076646" y="2843715"/>
                  <a:pt x="8011037" y="2775967"/>
                  <a:pt x="7925461" y="2728901"/>
                </a:cubicBezTo>
                <a:cubicBezTo>
                  <a:pt x="7839885" y="2681834"/>
                  <a:pt x="7736908" y="2658300"/>
                  <a:pt x="7616531" y="2658300"/>
                </a:cubicBezTo>
                <a:close/>
                <a:moveTo>
                  <a:pt x="1501481" y="2658300"/>
                </a:moveTo>
                <a:cubicBezTo>
                  <a:pt x="1381674" y="2658300"/>
                  <a:pt x="1278983" y="2681834"/>
                  <a:pt x="1193407" y="2728901"/>
                </a:cubicBezTo>
                <a:cubicBezTo>
                  <a:pt x="1107831" y="2775967"/>
                  <a:pt x="1042222" y="2843715"/>
                  <a:pt x="996582" y="2932144"/>
                </a:cubicBezTo>
                <a:cubicBezTo>
                  <a:pt x="950941" y="3020573"/>
                  <a:pt x="928121" y="3126687"/>
                  <a:pt x="928121" y="3250487"/>
                </a:cubicBezTo>
                <a:cubicBezTo>
                  <a:pt x="928121" y="3373717"/>
                  <a:pt x="950941" y="3479404"/>
                  <a:pt x="996582" y="3567547"/>
                </a:cubicBezTo>
                <a:cubicBezTo>
                  <a:pt x="1042222" y="3655691"/>
                  <a:pt x="1107831" y="3723296"/>
                  <a:pt x="1193407" y="3770363"/>
                </a:cubicBezTo>
                <a:cubicBezTo>
                  <a:pt x="1257589" y="3805663"/>
                  <a:pt x="1331398" y="3827725"/>
                  <a:pt x="1414835" y="3836550"/>
                </a:cubicBezTo>
                <a:lnTo>
                  <a:pt x="1422956" y="3837182"/>
                </a:lnTo>
                <a:lnTo>
                  <a:pt x="1454200" y="3887174"/>
                </a:lnTo>
                <a:cubicBezTo>
                  <a:pt x="1467179" y="3906571"/>
                  <a:pt x="1480658" y="3925398"/>
                  <a:pt x="1494635" y="3943654"/>
                </a:cubicBezTo>
                <a:cubicBezTo>
                  <a:pt x="1522590" y="3980167"/>
                  <a:pt x="1557533" y="4012258"/>
                  <a:pt x="1599466" y="4039928"/>
                </a:cubicBezTo>
                <a:cubicBezTo>
                  <a:pt x="1641398" y="4067597"/>
                  <a:pt x="1694741" y="4089276"/>
                  <a:pt x="1759493" y="4104965"/>
                </a:cubicBezTo>
                <a:cubicBezTo>
                  <a:pt x="1824246" y="4120654"/>
                  <a:pt x="1905686" y="4128499"/>
                  <a:pt x="2003813" y="4128499"/>
                </a:cubicBezTo>
                <a:lnTo>
                  <a:pt x="2062005" y="4128499"/>
                </a:lnTo>
                <a:lnTo>
                  <a:pt x="2062005" y="3845242"/>
                </a:lnTo>
                <a:lnTo>
                  <a:pt x="2016650" y="3845242"/>
                </a:lnTo>
                <a:cubicBezTo>
                  <a:pt x="1951041" y="3845242"/>
                  <a:pt x="1897699" y="3841676"/>
                  <a:pt x="1856622" y="3834545"/>
                </a:cubicBezTo>
                <a:cubicBezTo>
                  <a:pt x="1815546" y="3827413"/>
                  <a:pt x="1782171" y="3816574"/>
                  <a:pt x="1756498" y="3802026"/>
                </a:cubicBezTo>
                <a:lnTo>
                  <a:pt x="1750741" y="3798022"/>
                </a:lnTo>
                <a:lnTo>
                  <a:pt x="1777505" y="3786910"/>
                </a:lnTo>
                <a:cubicBezTo>
                  <a:pt x="1788745" y="3781762"/>
                  <a:pt x="1799714" y="3776246"/>
                  <a:pt x="1810411" y="3770363"/>
                </a:cubicBezTo>
                <a:cubicBezTo>
                  <a:pt x="1895987" y="3723296"/>
                  <a:pt x="1961596" y="3655691"/>
                  <a:pt x="2007236" y="3567547"/>
                </a:cubicBezTo>
                <a:cubicBezTo>
                  <a:pt x="2052877" y="3479404"/>
                  <a:pt x="2075697" y="3373717"/>
                  <a:pt x="2075697" y="3250487"/>
                </a:cubicBezTo>
                <a:cubicBezTo>
                  <a:pt x="2075697" y="3126687"/>
                  <a:pt x="2052877" y="3020573"/>
                  <a:pt x="2007236" y="2932144"/>
                </a:cubicBezTo>
                <a:cubicBezTo>
                  <a:pt x="1961596" y="2843715"/>
                  <a:pt x="1895987" y="2775967"/>
                  <a:pt x="1810411" y="2728901"/>
                </a:cubicBezTo>
                <a:cubicBezTo>
                  <a:pt x="1724835" y="2681834"/>
                  <a:pt x="1621858" y="2658300"/>
                  <a:pt x="1501481" y="2658300"/>
                </a:cubicBezTo>
                <a:close/>
                <a:moveTo>
                  <a:pt x="0" y="0"/>
                </a:moveTo>
                <a:lnTo>
                  <a:pt x="12192000" y="0"/>
                </a:lnTo>
                <a:lnTo>
                  <a:pt x="12192000" y="6858000"/>
                </a:lnTo>
                <a:lnTo>
                  <a:pt x="0" y="6858000"/>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Content Placeholder 3">
            <a:extLst>
              <a:ext uri="{FF2B5EF4-FFF2-40B4-BE49-F238E27FC236}">
                <a16:creationId xmlns:a16="http://schemas.microsoft.com/office/drawing/2014/main" id="{A2777D2C-BB0A-FB7E-BEA1-12F3ECFB77EB}"/>
              </a:ext>
            </a:extLst>
          </p:cNvPr>
          <p:cNvPicPr>
            <a:picLocks noChangeAspect="1"/>
          </p:cNvPicPr>
          <p:nvPr/>
        </p:nvPicPr>
        <p:blipFill>
          <a:blip r:embed="rId5"/>
          <a:stretch>
            <a:fillRect/>
          </a:stretch>
        </p:blipFill>
        <p:spPr>
          <a:xfrm>
            <a:off x="535710" y="4699044"/>
            <a:ext cx="2530059" cy="1658256"/>
          </a:xfrm>
          <a:prstGeom prst="rect">
            <a:avLst/>
          </a:prstGeom>
        </p:spPr>
      </p:pic>
      <p:pic>
        <p:nvPicPr>
          <p:cNvPr id="8" name="Picture 6" descr="Question Mark What Sticker by mokkapresti - Find &amp; Share on GIPHY in 2025 |  Pins, Vrede">
            <a:extLst>
              <a:ext uri="{FF2B5EF4-FFF2-40B4-BE49-F238E27FC236}">
                <a16:creationId xmlns:a16="http://schemas.microsoft.com/office/drawing/2014/main" id="{472FBFFC-6F7E-74C8-0CB7-9D9382F6F5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542" y="663838"/>
            <a:ext cx="1516912" cy="15169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Question Mark Rotate | 3D Animated Clipart for PowerPoint -  PresenterMedia.com">
            <a:extLst>
              <a:ext uri="{FF2B5EF4-FFF2-40B4-BE49-F238E27FC236}">
                <a16:creationId xmlns:a16="http://schemas.microsoft.com/office/drawing/2014/main" id="{14B7A820-6BEA-7F57-F940-8191482D989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4673"/>
          <a:stretch>
            <a:fillRect/>
          </a:stretch>
        </p:blipFill>
        <p:spPr bwMode="auto">
          <a:xfrm>
            <a:off x="3502389" y="4545544"/>
            <a:ext cx="2405173" cy="1811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Question Mark Rotate | 3D Animated Clipart for PowerPoint -  PresenterMedia.com">
            <a:extLst>
              <a:ext uri="{FF2B5EF4-FFF2-40B4-BE49-F238E27FC236}">
                <a16:creationId xmlns:a16="http://schemas.microsoft.com/office/drawing/2014/main" id="{14EB5539-245B-A2ED-D49D-8D695A4EC2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4673"/>
          <a:stretch>
            <a:fillRect/>
          </a:stretch>
        </p:blipFill>
        <p:spPr bwMode="auto">
          <a:xfrm>
            <a:off x="5158662" y="500700"/>
            <a:ext cx="2405173" cy="1811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ouncing Animated Question Mark Animation">
            <a:extLst>
              <a:ext uri="{FF2B5EF4-FFF2-40B4-BE49-F238E27FC236}">
                <a16:creationId xmlns:a16="http://schemas.microsoft.com/office/drawing/2014/main" id="{78C424E2-5006-713F-682D-1296D64F0E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8767" y="4610554"/>
            <a:ext cx="1835235" cy="18352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Question Mark Rotate | 3D Animated Clipart for PowerPoint -  PresenterMedia.com">
            <a:extLst>
              <a:ext uri="{FF2B5EF4-FFF2-40B4-BE49-F238E27FC236}">
                <a16:creationId xmlns:a16="http://schemas.microsoft.com/office/drawing/2014/main" id="{C1EA5C6B-F808-29AD-99D9-869D2823DB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5116" y="528051"/>
            <a:ext cx="1788485" cy="178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401" y="400279"/>
            <a:ext cx="8596668" cy="1320800"/>
          </a:xfrm>
        </p:spPr>
        <p:txBody>
          <a:bodyPr/>
          <a:lstStyle/>
          <a:p>
            <a:r>
              <a:rPr lang="en-US" dirty="0">
                <a:latin typeface="Montserrat" pitchFamily="2" charset="0"/>
              </a:rPr>
              <a:t>Thank You!</a:t>
            </a:r>
          </a:p>
        </p:txBody>
      </p:sp>
      <p:pic>
        <p:nvPicPr>
          <p:cNvPr id="4" name="Content Placeholder 3"/>
          <p:cNvPicPr>
            <a:picLocks noGrp="1" noChangeAspect="1"/>
          </p:cNvPicPr>
          <p:nvPr>
            <p:ph idx="1"/>
          </p:nvPr>
        </p:nvPicPr>
        <p:blipFill>
          <a:blip r:embed="rId5"/>
          <a:stretch>
            <a:fillRect/>
          </a:stretch>
        </p:blipFill>
        <p:spPr>
          <a:xfrm>
            <a:off x="472030" y="5253974"/>
            <a:ext cx="2127951" cy="1394706"/>
          </a:xfrm>
          <a:prstGeom prst="rect">
            <a:avLst/>
          </a:prstGeom>
        </p:spPr>
      </p:pic>
      <p:sp>
        <p:nvSpPr>
          <p:cNvPr id="5" name="TextBox 4"/>
          <p:cNvSpPr txBox="1"/>
          <p:nvPr/>
        </p:nvSpPr>
        <p:spPr>
          <a:xfrm>
            <a:off x="1090671" y="1238124"/>
            <a:ext cx="8582140" cy="1754326"/>
          </a:xfrm>
          <a:prstGeom prst="rect">
            <a:avLst/>
          </a:prstGeom>
          <a:noFill/>
        </p:spPr>
        <p:txBody>
          <a:bodyPr wrap="square" rtlCol="0">
            <a:spAutoFit/>
          </a:bodyPr>
          <a:lstStyle/>
          <a:p>
            <a:pPr lvl="1"/>
            <a:endParaRPr lang="en-US" sz="2400" dirty="0">
              <a:latin typeface="Montserrat" pitchFamily="2" charset="0"/>
            </a:endParaRPr>
          </a:p>
          <a:p>
            <a:endParaRPr lang="en-US" sz="2400" dirty="0">
              <a:latin typeface="Montserrat" pitchFamily="2" charset="0"/>
            </a:endParaRPr>
          </a:p>
          <a:p>
            <a:endParaRPr lang="en-US" sz="2000" dirty="0">
              <a:latin typeface="Montserrat" pitchFamily="2" charset="0"/>
            </a:endParaRPr>
          </a:p>
          <a:p>
            <a:pPr marL="342900" indent="-342900">
              <a:buFont typeface="Arial" panose="020B0604020202020204" pitchFamily="34" charset="0"/>
              <a:buChar char="•"/>
            </a:pPr>
            <a:endParaRPr lang="en-US" sz="2000" dirty="0">
              <a:latin typeface="Montserrat" pitchFamily="2" charset="0"/>
            </a:endParaRPr>
          </a:p>
          <a:p>
            <a:pPr marL="342900" indent="-342900">
              <a:buFont typeface="Arial" panose="020B0604020202020204" pitchFamily="34" charset="0"/>
              <a:buChar char="•"/>
            </a:pPr>
            <a:endParaRPr lang="en-US" sz="2000" dirty="0">
              <a:latin typeface="Montserrat" pitchFamily="2" charset="0"/>
            </a:endParaRPr>
          </a:p>
        </p:txBody>
      </p:sp>
      <p:pic>
        <p:nvPicPr>
          <p:cNvPr id="3" name="Video 18" title="Shimmering Blue Water">
            <a:hlinkClick r:id="" action="ppaction://media"/>
            <a:extLst>
              <a:ext uri="{FF2B5EF4-FFF2-40B4-BE49-F238E27FC236}">
                <a16:creationId xmlns:a16="http://schemas.microsoft.com/office/drawing/2014/main" id="{EB58F0BA-32CB-0135-A86B-7062B67DF7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6" name="Content Placeholder 3">
            <a:extLst>
              <a:ext uri="{FF2B5EF4-FFF2-40B4-BE49-F238E27FC236}">
                <a16:creationId xmlns:a16="http://schemas.microsoft.com/office/drawing/2014/main" id="{FC079EB1-029A-F7E9-B4F3-85E64CFFD225}"/>
              </a:ext>
            </a:extLst>
          </p:cNvPr>
          <p:cNvPicPr>
            <a:picLocks noChangeAspect="1"/>
          </p:cNvPicPr>
          <p:nvPr/>
        </p:nvPicPr>
        <p:blipFill>
          <a:blip r:embed="rId5"/>
          <a:stretch>
            <a:fillRect/>
          </a:stretch>
        </p:blipFill>
        <p:spPr>
          <a:xfrm>
            <a:off x="540332" y="5051579"/>
            <a:ext cx="2127951" cy="1394706"/>
          </a:xfrm>
          <a:prstGeom prst="rect">
            <a:avLst/>
          </a:prstGeom>
        </p:spPr>
      </p:pic>
      <p:sp>
        <p:nvSpPr>
          <p:cNvPr id="7" name="Freeform: Shape 6">
            <a:extLst>
              <a:ext uri="{FF2B5EF4-FFF2-40B4-BE49-F238E27FC236}">
                <a16:creationId xmlns:a16="http://schemas.microsoft.com/office/drawing/2014/main" id="{E1C6D0B5-A568-0F06-BB38-08AC116587E7}"/>
              </a:ext>
            </a:extLst>
          </p:cNvPr>
          <p:cNvSpPr/>
          <p:nvPr/>
        </p:nvSpPr>
        <p:spPr>
          <a:xfrm>
            <a:off x="0" y="0"/>
            <a:ext cx="12192000" cy="6858000"/>
          </a:xfrm>
          <a:custGeom>
            <a:avLst/>
            <a:gdLst/>
            <a:ahLst/>
            <a:cxnLst/>
            <a:rect l="l" t="t" r="r" b="b"/>
            <a:pathLst>
              <a:path w="12192000" h="6858000">
                <a:moveTo>
                  <a:pt x="10092096" y="3631467"/>
                </a:moveTo>
                <a:cubicBezTo>
                  <a:pt x="10040316" y="3631467"/>
                  <a:pt x="9998892" y="3645707"/>
                  <a:pt x="9967824" y="3674185"/>
                </a:cubicBezTo>
                <a:cubicBezTo>
                  <a:pt x="9936756" y="3702664"/>
                  <a:pt x="9921222" y="3741499"/>
                  <a:pt x="9921222" y="3790690"/>
                </a:cubicBezTo>
                <a:cubicBezTo>
                  <a:pt x="9921222" y="3834185"/>
                  <a:pt x="9936756" y="3871207"/>
                  <a:pt x="9967824" y="3901758"/>
                </a:cubicBezTo>
                <a:cubicBezTo>
                  <a:pt x="9998892" y="3932308"/>
                  <a:pt x="10040316" y="3947583"/>
                  <a:pt x="10092096" y="3947583"/>
                </a:cubicBezTo>
                <a:cubicBezTo>
                  <a:pt x="10142840" y="3947583"/>
                  <a:pt x="10183358" y="3932308"/>
                  <a:pt x="10213649" y="3901758"/>
                </a:cubicBezTo>
                <a:cubicBezTo>
                  <a:pt x="10243940" y="3871207"/>
                  <a:pt x="10259086" y="3834185"/>
                  <a:pt x="10259086" y="3790690"/>
                </a:cubicBezTo>
                <a:cubicBezTo>
                  <a:pt x="10259086" y="3741499"/>
                  <a:pt x="10243940" y="3702664"/>
                  <a:pt x="10213649" y="3674185"/>
                </a:cubicBezTo>
                <a:cubicBezTo>
                  <a:pt x="10183358" y="3645707"/>
                  <a:pt x="10142840" y="3631467"/>
                  <a:pt x="10092096" y="3631467"/>
                </a:cubicBezTo>
                <a:close/>
                <a:moveTo>
                  <a:pt x="4523356" y="3598069"/>
                </a:moveTo>
                <a:lnTo>
                  <a:pt x="4523356" y="3695156"/>
                </a:lnTo>
                <a:cubicBezTo>
                  <a:pt x="4511965" y="3709655"/>
                  <a:pt x="4495525" y="3723635"/>
                  <a:pt x="4474036" y="3737098"/>
                </a:cubicBezTo>
                <a:cubicBezTo>
                  <a:pt x="4452548" y="3750561"/>
                  <a:pt x="4426528" y="3757292"/>
                  <a:pt x="4395978" y="3757292"/>
                </a:cubicBezTo>
                <a:cubicBezTo>
                  <a:pt x="4376819" y="3757292"/>
                  <a:pt x="4361156" y="3751726"/>
                  <a:pt x="4348988" y="3740593"/>
                </a:cubicBezTo>
                <a:cubicBezTo>
                  <a:pt x="4336820" y="3729460"/>
                  <a:pt x="4330736" y="3712761"/>
                  <a:pt x="4330736" y="3690496"/>
                </a:cubicBezTo>
                <a:cubicBezTo>
                  <a:pt x="4330736" y="3659946"/>
                  <a:pt x="4343680" y="3637292"/>
                  <a:pt x="4369570" y="3622535"/>
                </a:cubicBezTo>
                <a:cubicBezTo>
                  <a:pt x="4395461" y="3607778"/>
                  <a:pt x="4446722" y="3599623"/>
                  <a:pt x="4523356" y="3598069"/>
                </a:cubicBezTo>
                <a:close/>
                <a:moveTo>
                  <a:pt x="8422067" y="3375157"/>
                </a:moveTo>
                <a:cubicBezTo>
                  <a:pt x="8455206" y="3375157"/>
                  <a:pt x="8480708" y="3383960"/>
                  <a:pt x="8498572" y="3401565"/>
                </a:cubicBezTo>
                <a:cubicBezTo>
                  <a:pt x="8516436" y="3419170"/>
                  <a:pt x="8528863" y="3441824"/>
                  <a:pt x="8535853" y="3469526"/>
                </a:cubicBezTo>
                <a:cubicBezTo>
                  <a:pt x="8542844" y="3497228"/>
                  <a:pt x="8546338" y="3526354"/>
                  <a:pt x="8546338" y="3556904"/>
                </a:cubicBezTo>
                <a:cubicBezTo>
                  <a:pt x="8546338" y="3586419"/>
                  <a:pt x="8542844" y="3614509"/>
                  <a:pt x="8535853" y="3641176"/>
                </a:cubicBezTo>
                <a:cubicBezTo>
                  <a:pt x="8528863" y="3667842"/>
                  <a:pt x="8516436" y="3689590"/>
                  <a:pt x="8498572" y="3706418"/>
                </a:cubicBezTo>
                <a:cubicBezTo>
                  <a:pt x="8480708" y="3723247"/>
                  <a:pt x="8455206" y="3731661"/>
                  <a:pt x="8422067" y="3731661"/>
                </a:cubicBezTo>
                <a:cubicBezTo>
                  <a:pt x="8388411" y="3731661"/>
                  <a:pt x="8362132" y="3723247"/>
                  <a:pt x="8343233" y="3706418"/>
                </a:cubicBezTo>
                <a:cubicBezTo>
                  <a:pt x="8324333" y="3689590"/>
                  <a:pt x="8311258" y="3667842"/>
                  <a:pt x="8304009" y="3641176"/>
                </a:cubicBezTo>
                <a:cubicBezTo>
                  <a:pt x="8296760" y="3614509"/>
                  <a:pt x="8293136" y="3586419"/>
                  <a:pt x="8293136" y="3556904"/>
                </a:cubicBezTo>
                <a:cubicBezTo>
                  <a:pt x="8293136" y="3526354"/>
                  <a:pt x="8296760" y="3497228"/>
                  <a:pt x="8304009" y="3469526"/>
                </a:cubicBezTo>
                <a:cubicBezTo>
                  <a:pt x="8311258" y="3441824"/>
                  <a:pt x="8324333" y="3419170"/>
                  <a:pt x="8343233" y="3401565"/>
                </a:cubicBezTo>
                <a:cubicBezTo>
                  <a:pt x="8362132" y="3383960"/>
                  <a:pt x="8388411" y="3375157"/>
                  <a:pt x="8422067" y="3375157"/>
                </a:cubicBezTo>
                <a:close/>
                <a:moveTo>
                  <a:pt x="8967946" y="3173216"/>
                </a:moveTo>
                <a:lnTo>
                  <a:pt x="8967946" y="3672632"/>
                </a:lnTo>
                <a:cubicBezTo>
                  <a:pt x="8967946" y="3765836"/>
                  <a:pt x="8990858" y="3834444"/>
                  <a:pt x="9036683" y="3878457"/>
                </a:cubicBezTo>
                <a:cubicBezTo>
                  <a:pt x="9082508" y="3922469"/>
                  <a:pt x="9142961" y="3944476"/>
                  <a:pt x="9218042" y="3944476"/>
                </a:cubicBezTo>
                <a:cubicBezTo>
                  <a:pt x="9282766" y="3944476"/>
                  <a:pt x="9334676" y="3932955"/>
                  <a:pt x="9373770" y="3909913"/>
                </a:cubicBezTo>
                <a:cubicBezTo>
                  <a:pt x="9412863" y="3886871"/>
                  <a:pt x="9445872" y="3858263"/>
                  <a:pt x="9472798" y="3824088"/>
                </a:cubicBezTo>
                <a:lnTo>
                  <a:pt x="9475905" y="3933602"/>
                </a:lnTo>
                <a:lnTo>
                  <a:pt x="9755516" y="3933602"/>
                </a:lnTo>
                <a:lnTo>
                  <a:pt x="9755516" y="3173216"/>
                </a:lnTo>
                <a:lnTo>
                  <a:pt x="9465808" y="3173216"/>
                </a:lnTo>
                <a:lnTo>
                  <a:pt x="9465808" y="3645448"/>
                </a:lnTo>
                <a:cubicBezTo>
                  <a:pt x="9446132" y="3669266"/>
                  <a:pt x="9425290" y="3687519"/>
                  <a:pt x="9403284" y="3700205"/>
                </a:cubicBezTo>
                <a:cubicBezTo>
                  <a:pt x="9381278" y="3712891"/>
                  <a:pt x="9358106" y="3719234"/>
                  <a:pt x="9333770" y="3719234"/>
                </a:cubicBezTo>
                <a:cubicBezTo>
                  <a:pt x="9317718" y="3719234"/>
                  <a:pt x="9303996" y="3716127"/>
                  <a:pt x="9292604" y="3709914"/>
                </a:cubicBezTo>
                <a:cubicBezTo>
                  <a:pt x="9281213" y="3703700"/>
                  <a:pt x="9272540" y="3694509"/>
                  <a:pt x="9266586" y="3682341"/>
                </a:cubicBezTo>
                <a:cubicBezTo>
                  <a:pt x="9260630" y="3670173"/>
                  <a:pt x="9257654" y="3655286"/>
                  <a:pt x="9257654" y="3637681"/>
                </a:cubicBezTo>
                <a:lnTo>
                  <a:pt x="9257654" y="3173216"/>
                </a:lnTo>
                <a:close/>
                <a:moveTo>
                  <a:pt x="4448793" y="3163896"/>
                </a:moveTo>
                <a:cubicBezTo>
                  <a:pt x="4377337" y="3163896"/>
                  <a:pt x="4314813" y="3171921"/>
                  <a:pt x="4261221" y="3187973"/>
                </a:cubicBezTo>
                <a:cubicBezTo>
                  <a:pt x="4207630" y="3204025"/>
                  <a:pt x="4166076" y="3230950"/>
                  <a:pt x="4136561" y="3268750"/>
                </a:cubicBezTo>
                <a:cubicBezTo>
                  <a:pt x="4107047" y="3306549"/>
                  <a:pt x="4092290" y="3358070"/>
                  <a:pt x="4092290" y="3423313"/>
                </a:cubicBezTo>
                <a:lnTo>
                  <a:pt x="4359473" y="3423313"/>
                </a:lnTo>
                <a:cubicBezTo>
                  <a:pt x="4359473" y="3395352"/>
                  <a:pt x="4367240" y="3375546"/>
                  <a:pt x="4382775" y="3363895"/>
                </a:cubicBezTo>
                <a:cubicBezTo>
                  <a:pt x="4398308" y="3352245"/>
                  <a:pt x="4420314" y="3346419"/>
                  <a:pt x="4448793" y="3346419"/>
                </a:cubicBezTo>
                <a:cubicBezTo>
                  <a:pt x="4472612" y="3346419"/>
                  <a:pt x="4491771" y="3352245"/>
                  <a:pt x="4506269" y="3363895"/>
                </a:cubicBezTo>
                <a:cubicBezTo>
                  <a:pt x="4520767" y="3375546"/>
                  <a:pt x="4528017" y="3396905"/>
                  <a:pt x="4528017" y="3427973"/>
                </a:cubicBezTo>
                <a:lnTo>
                  <a:pt x="4528017" y="3453604"/>
                </a:lnTo>
                <a:cubicBezTo>
                  <a:pt x="4432224" y="3456710"/>
                  <a:pt x="4347953" y="3464736"/>
                  <a:pt x="4275202" y="3477681"/>
                </a:cubicBezTo>
                <a:cubicBezTo>
                  <a:pt x="4202451" y="3490626"/>
                  <a:pt x="4145623" y="3514963"/>
                  <a:pt x="4104717" y="3550691"/>
                </a:cubicBezTo>
                <a:cubicBezTo>
                  <a:pt x="4063811" y="3586419"/>
                  <a:pt x="4043358" y="3640270"/>
                  <a:pt x="4043358" y="3712244"/>
                </a:cubicBezTo>
                <a:cubicBezTo>
                  <a:pt x="4043358" y="3765577"/>
                  <a:pt x="4055915" y="3809590"/>
                  <a:pt x="4081028" y="3844282"/>
                </a:cubicBezTo>
                <a:cubicBezTo>
                  <a:pt x="4106140" y="3878974"/>
                  <a:pt x="4138244" y="3904606"/>
                  <a:pt x="4177338" y="3921175"/>
                </a:cubicBezTo>
                <a:cubicBezTo>
                  <a:pt x="4216432" y="3937745"/>
                  <a:pt x="4256431" y="3946029"/>
                  <a:pt x="4297338" y="3946029"/>
                </a:cubicBezTo>
                <a:cubicBezTo>
                  <a:pt x="4349635" y="3946029"/>
                  <a:pt x="4394036" y="3937874"/>
                  <a:pt x="4430541" y="3921563"/>
                </a:cubicBezTo>
                <a:cubicBezTo>
                  <a:pt x="4467046" y="3905253"/>
                  <a:pt x="4500056" y="3881822"/>
                  <a:pt x="4529570" y="3851272"/>
                </a:cubicBezTo>
                <a:lnTo>
                  <a:pt x="4538114" y="3933602"/>
                </a:lnTo>
                <a:lnTo>
                  <a:pt x="4808404" y="3933602"/>
                </a:lnTo>
                <a:lnTo>
                  <a:pt x="4808404" y="3421759"/>
                </a:lnTo>
                <a:cubicBezTo>
                  <a:pt x="4808404" y="3374122"/>
                  <a:pt x="4800766" y="3333992"/>
                  <a:pt x="4785491" y="3301371"/>
                </a:cubicBezTo>
                <a:cubicBezTo>
                  <a:pt x="4770216" y="3268750"/>
                  <a:pt x="4747433" y="3242213"/>
                  <a:pt x="4717142" y="3221760"/>
                </a:cubicBezTo>
                <a:cubicBezTo>
                  <a:pt x="4686851" y="3201307"/>
                  <a:pt x="4649310" y="3186550"/>
                  <a:pt x="4604522" y="3177488"/>
                </a:cubicBezTo>
                <a:cubicBezTo>
                  <a:pt x="4559731" y="3168426"/>
                  <a:pt x="4507822" y="3163896"/>
                  <a:pt x="4448793" y="3163896"/>
                </a:cubicBezTo>
                <a:close/>
                <a:moveTo>
                  <a:pt x="5509580" y="3162342"/>
                </a:moveTo>
                <a:cubicBezTo>
                  <a:pt x="5445372" y="3162342"/>
                  <a:pt x="5393723" y="3173863"/>
                  <a:pt x="5354629" y="3196905"/>
                </a:cubicBezTo>
                <a:cubicBezTo>
                  <a:pt x="5315535" y="3219947"/>
                  <a:pt x="5282266" y="3248556"/>
                  <a:pt x="5254823" y="3282730"/>
                </a:cubicBezTo>
                <a:lnTo>
                  <a:pt x="5251716" y="3173216"/>
                </a:lnTo>
                <a:lnTo>
                  <a:pt x="4972105" y="3173216"/>
                </a:lnTo>
                <a:lnTo>
                  <a:pt x="4972105" y="3933602"/>
                </a:lnTo>
                <a:lnTo>
                  <a:pt x="5261037" y="3933602"/>
                </a:lnTo>
                <a:lnTo>
                  <a:pt x="5261037" y="3461371"/>
                </a:lnTo>
                <a:cubicBezTo>
                  <a:pt x="5281231" y="3437034"/>
                  <a:pt x="5302331" y="3418782"/>
                  <a:pt x="5324338" y="3406614"/>
                </a:cubicBezTo>
                <a:cubicBezTo>
                  <a:pt x="5346345" y="3394445"/>
                  <a:pt x="5369256" y="3388361"/>
                  <a:pt x="5393075" y="3388361"/>
                </a:cubicBezTo>
                <a:cubicBezTo>
                  <a:pt x="5409644" y="3388361"/>
                  <a:pt x="5423625" y="3391468"/>
                  <a:pt x="5435017" y="3397681"/>
                </a:cubicBezTo>
                <a:cubicBezTo>
                  <a:pt x="5446408" y="3403895"/>
                  <a:pt x="5455082" y="3412956"/>
                  <a:pt x="5461036" y="3424866"/>
                </a:cubicBezTo>
                <a:cubicBezTo>
                  <a:pt x="5466991" y="3436775"/>
                  <a:pt x="5469969" y="3451532"/>
                  <a:pt x="5469969" y="3469138"/>
                </a:cubicBezTo>
                <a:lnTo>
                  <a:pt x="5469969" y="3933602"/>
                </a:lnTo>
                <a:lnTo>
                  <a:pt x="5758899" y="3933602"/>
                </a:lnTo>
                <a:lnTo>
                  <a:pt x="5758899" y="3434186"/>
                </a:lnTo>
                <a:cubicBezTo>
                  <a:pt x="5758899" y="3340983"/>
                  <a:pt x="5735987" y="3272374"/>
                  <a:pt x="5690162" y="3228362"/>
                </a:cubicBezTo>
                <a:cubicBezTo>
                  <a:pt x="5644337" y="3184349"/>
                  <a:pt x="5584143" y="3162342"/>
                  <a:pt x="5509580" y="3162342"/>
                </a:cubicBezTo>
                <a:close/>
                <a:moveTo>
                  <a:pt x="8422067" y="3157682"/>
                </a:moveTo>
                <a:cubicBezTo>
                  <a:pt x="8341809" y="3157682"/>
                  <a:pt x="8270223" y="3172957"/>
                  <a:pt x="8207311" y="3203507"/>
                </a:cubicBezTo>
                <a:cubicBezTo>
                  <a:pt x="8144398" y="3234057"/>
                  <a:pt x="8095078" y="3278976"/>
                  <a:pt x="8059350" y="3338264"/>
                </a:cubicBezTo>
                <a:cubicBezTo>
                  <a:pt x="8023622" y="3397552"/>
                  <a:pt x="8005758" y="3470432"/>
                  <a:pt x="8005758" y="3556904"/>
                </a:cubicBezTo>
                <a:cubicBezTo>
                  <a:pt x="8005758" y="3641823"/>
                  <a:pt x="8023622" y="3713538"/>
                  <a:pt x="8059350" y="3772049"/>
                </a:cubicBezTo>
                <a:cubicBezTo>
                  <a:pt x="8095078" y="3830560"/>
                  <a:pt x="8144398" y="3874703"/>
                  <a:pt x="8207311" y="3904476"/>
                </a:cubicBezTo>
                <a:cubicBezTo>
                  <a:pt x="8270223" y="3934249"/>
                  <a:pt x="8341809" y="3949136"/>
                  <a:pt x="8422067" y="3949136"/>
                </a:cubicBezTo>
                <a:cubicBezTo>
                  <a:pt x="8501290" y="3949136"/>
                  <a:pt x="8572099" y="3934249"/>
                  <a:pt x="8634494" y="3904476"/>
                </a:cubicBezTo>
                <a:cubicBezTo>
                  <a:pt x="8696888" y="3874703"/>
                  <a:pt x="8746080" y="3830560"/>
                  <a:pt x="8782066" y="3772049"/>
                </a:cubicBezTo>
                <a:cubicBezTo>
                  <a:pt x="8818053" y="3713538"/>
                  <a:pt x="8836046" y="3641823"/>
                  <a:pt x="8836046" y="3556904"/>
                </a:cubicBezTo>
                <a:cubicBezTo>
                  <a:pt x="8836046" y="3470432"/>
                  <a:pt x="8818053" y="3397552"/>
                  <a:pt x="8782066" y="3338264"/>
                </a:cubicBezTo>
                <a:cubicBezTo>
                  <a:pt x="8746078" y="3278976"/>
                  <a:pt x="8696888" y="3234057"/>
                  <a:pt x="8634494" y="3203507"/>
                </a:cubicBezTo>
                <a:cubicBezTo>
                  <a:pt x="8572098" y="3172957"/>
                  <a:pt x="8501290" y="3157682"/>
                  <a:pt x="8422067" y="3157682"/>
                </a:cubicBezTo>
                <a:close/>
                <a:moveTo>
                  <a:pt x="9942194" y="2888168"/>
                </a:moveTo>
                <a:lnTo>
                  <a:pt x="9942194" y="3098653"/>
                </a:lnTo>
                <a:cubicBezTo>
                  <a:pt x="9942194" y="3194964"/>
                  <a:pt x="9950737" y="3281177"/>
                  <a:pt x="9967824" y="3357293"/>
                </a:cubicBezTo>
                <a:cubicBezTo>
                  <a:pt x="9984912" y="3433409"/>
                  <a:pt x="10000186" y="3494510"/>
                  <a:pt x="10013650" y="3540594"/>
                </a:cubicBezTo>
                <a:lnTo>
                  <a:pt x="10166659" y="3540594"/>
                </a:lnTo>
                <a:cubicBezTo>
                  <a:pt x="10180121" y="3491921"/>
                  <a:pt x="10195397" y="3430562"/>
                  <a:pt x="10212484" y="3356516"/>
                </a:cubicBezTo>
                <a:cubicBezTo>
                  <a:pt x="10229571" y="3282471"/>
                  <a:pt x="10238115" y="3196517"/>
                  <a:pt x="10238115" y="3098653"/>
                </a:cubicBezTo>
                <a:lnTo>
                  <a:pt x="10238115" y="2888168"/>
                </a:lnTo>
                <a:close/>
                <a:moveTo>
                  <a:pt x="7070634" y="2888168"/>
                </a:moveTo>
                <a:lnTo>
                  <a:pt x="7420147" y="3570885"/>
                </a:lnTo>
                <a:lnTo>
                  <a:pt x="7420147" y="3933602"/>
                </a:lnTo>
                <a:lnTo>
                  <a:pt x="7735486" y="3933602"/>
                </a:lnTo>
                <a:lnTo>
                  <a:pt x="7735486" y="3570885"/>
                </a:lnTo>
                <a:lnTo>
                  <a:pt x="8083446" y="2888168"/>
                </a:lnTo>
                <a:lnTo>
                  <a:pt x="7741700" y="2888168"/>
                </a:lnTo>
                <a:lnTo>
                  <a:pt x="7576263" y="3285837"/>
                </a:lnTo>
                <a:lnTo>
                  <a:pt x="7412380" y="2888168"/>
                </a:lnTo>
                <a:close/>
                <a:moveTo>
                  <a:pt x="5924606" y="2888168"/>
                </a:moveTo>
                <a:lnTo>
                  <a:pt x="5924606" y="3933602"/>
                </a:lnTo>
                <a:lnTo>
                  <a:pt x="6213537" y="3933602"/>
                </a:lnTo>
                <a:lnTo>
                  <a:pt x="6213537" y="3526613"/>
                </a:lnTo>
                <a:lnTo>
                  <a:pt x="6457420" y="3933602"/>
                </a:lnTo>
                <a:lnTo>
                  <a:pt x="6771982" y="3933602"/>
                </a:lnTo>
                <a:lnTo>
                  <a:pt x="6507905" y="3516516"/>
                </a:lnTo>
                <a:lnTo>
                  <a:pt x="6761108" y="3173216"/>
                </a:lnTo>
                <a:lnTo>
                  <a:pt x="6458973" y="3173216"/>
                </a:lnTo>
                <a:lnTo>
                  <a:pt x="6213537" y="3514963"/>
                </a:lnTo>
                <a:lnTo>
                  <a:pt x="6213537" y="2888168"/>
                </a:lnTo>
                <a:close/>
                <a:moveTo>
                  <a:pt x="3124256" y="2888168"/>
                </a:moveTo>
                <a:lnTo>
                  <a:pt x="3124256" y="3933602"/>
                </a:lnTo>
                <a:lnTo>
                  <a:pt x="3413187" y="3933602"/>
                </a:lnTo>
                <a:lnTo>
                  <a:pt x="3413187" y="3461371"/>
                </a:lnTo>
                <a:cubicBezTo>
                  <a:pt x="3434417" y="3436516"/>
                  <a:pt x="3455517" y="3418134"/>
                  <a:pt x="3476488" y="3406225"/>
                </a:cubicBezTo>
                <a:cubicBezTo>
                  <a:pt x="3497459" y="3394316"/>
                  <a:pt x="3519853" y="3388361"/>
                  <a:pt x="3543672" y="3388361"/>
                </a:cubicBezTo>
                <a:cubicBezTo>
                  <a:pt x="3560242" y="3388361"/>
                  <a:pt x="3574352" y="3391468"/>
                  <a:pt x="3586002" y="3397681"/>
                </a:cubicBezTo>
                <a:cubicBezTo>
                  <a:pt x="3597652" y="3403895"/>
                  <a:pt x="3606584" y="3412956"/>
                  <a:pt x="3612798" y="3424866"/>
                </a:cubicBezTo>
                <a:cubicBezTo>
                  <a:pt x="3619012" y="3436775"/>
                  <a:pt x="3622118" y="3451532"/>
                  <a:pt x="3622118" y="3469138"/>
                </a:cubicBezTo>
                <a:lnTo>
                  <a:pt x="3622118" y="3933602"/>
                </a:lnTo>
                <a:lnTo>
                  <a:pt x="3911050" y="3933602"/>
                </a:lnTo>
                <a:lnTo>
                  <a:pt x="3911050" y="3434186"/>
                </a:lnTo>
                <a:cubicBezTo>
                  <a:pt x="3911050" y="3339429"/>
                  <a:pt x="3888137" y="3270433"/>
                  <a:pt x="3842312" y="3227196"/>
                </a:cubicBezTo>
                <a:cubicBezTo>
                  <a:pt x="3796487" y="3183960"/>
                  <a:pt x="3735775" y="3162342"/>
                  <a:pt x="3660177" y="3162342"/>
                </a:cubicBezTo>
                <a:cubicBezTo>
                  <a:pt x="3596487" y="3162342"/>
                  <a:pt x="3545225" y="3173863"/>
                  <a:pt x="3506391" y="3196905"/>
                </a:cubicBezTo>
                <a:cubicBezTo>
                  <a:pt x="3467556" y="3219947"/>
                  <a:pt x="3434417" y="3248556"/>
                  <a:pt x="3406973" y="3282730"/>
                </a:cubicBezTo>
                <a:lnTo>
                  <a:pt x="3406973" y="2888168"/>
                </a:lnTo>
                <a:close/>
                <a:moveTo>
                  <a:pt x="2201191" y="2888168"/>
                </a:moveTo>
                <a:lnTo>
                  <a:pt x="2201191" y="3139818"/>
                </a:lnTo>
                <a:lnTo>
                  <a:pt x="2460608" y="3139818"/>
                </a:lnTo>
                <a:lnTo>
                  <a:pt x="2460608" y="3933602"/>
                </a:lnTo>
                <a:lnTo>
                  <a:pt x="2765850" y="3933602"/>
                </a:lnTo>
                <a:lnTo>
                  <a:pt x="2765850" y="3139818"/>
                </a:lnTo>
                <a:lnTo>
                  <a:pt x="3023713" y="3139818"/>
                </a:lnTo>
                <a:lnTo>
                  <a:pt x="3023713" y="2888168"/>
                </a:lnTo>
                <a:close/>
                <a:moveTo>
                  <a:pt x="0" y="0"/>
                </a:moveTo>
                <a:lnTo>
                  <a:pt x="12192000" y="0"/>
                </a:lnTo>
                <a:lnTo>
                  <a:pt x="12192000" y="6858000"/>
                </a:lnTo>
                <a:lnTo>
                  <a:pt x="0" y="6858000"/>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500" dirty="0">
              <a:solidFill>
                <a:schemeClr val="accent2"/>
              </a:solidFill>
              <a:latin typeface="Aptos Black" panose="020B0004020202020204" pitchFamily="34" charset="0"/>
            </a:endParaRPr>
          </a:p>
        </p:txBody>
      </p:sp>
      <p:pic>
        <p:nvPicPr>
          <p:cNvPr id="8" name="Content Placeholder 3">
            <a:extLst>
              <a:ext uri="{FF2B5EF4-FFF2-40B4-BE49-F238E27FC236}">
                <a16:creationId xmlns:a16="http://schemas.microsoft.com/office/drawing/2014/main" id="{CBA0BA05-C60D-A555-D6AB-4E791DDDEAA0}"/>
              </a:ext>
            </a:extLst>
          </p:cNvPr>
          <p:cNvPicPr>
            <a:picLocks noChangeAspect="1"/>
          </p:cNvPicPr>
          <p:nvPr/>
        </p:nvPicPr>
        <p:blipFill>
          <a:blip r:embed="rId5"/>
          <a:stretch>
            <a:fillRect/>
          </a:stretch>
        </p:blipFill>
        <p:spPr>
          <a:xfrm>
            <a:off x="535710" y="4699044"/>
            <a:ext cx="2530059" cy="1658256"/>
          </a:xfrm>
          <a:prstGeom prst="rect">
            <a:avLst/>
          </a:prstGeom>
        </p:spPr>
      </p:pic>
    </p:spTree>
    <p:extLst>
      <p:ext uri="{BB962C8B-B14F-4D97-AF65-F5344CB8AC3E}">
        <p14:creationId xmlns:p14="http://schemas.microsoft.com/office/powerpoint/2010/main" val="199977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419A93A-D55B-C580-BBF0-7CF4BEF22460}"/>
              </a:ext>
            </a:extLst>
          </p:cNvPr>
          <p:cNvGrpSpPr/>
          <p:nvPr/>
        </p:nvGrpSpPr>
        <p:grpSpPr>
          <a:xfrm>
            <a:off x="1661101" y="5191937"/>
            <a:ext cx="7837677" cy="646331"/>
            <a:chOff x="1661101" y="5191937"/>
            <a:chExt cx="7837677" cy="646331"/>
          </a:xfrm>
        </p:grpSpPr>
        <p:sp>
          <p:nvSpPr>
            <p:cNvPr id="22" name="Freeform: Shape 21">
              <a:extLst>
                <a:ext uri="{FF2B5EF4-FFF2-40B4-BE49-F238E27FC236}">
                  <a16:creationId xmlns:a16="http://schemas.microsoft.com/office/drawing/2014/main" id="{0C47F5BF-B1EB-DF23-72B1-959D756643CD}"/>
                </a:ext>
              </a:extLst>
            </p:cNvPr>
            <p:cNvSpPr/>
            <p:nvPr/>
          </p:nvSpPr>
          <p:spPr>
            <a:xfrm>
              <a:off x="1661101" y="5201357"/>
              <a:ext cx="7837677" cy="609667"/>
            </a:xfrm>
            <a:custGeom>
              <a:avLst/>
              <a:gdLst>
                <a:gd name="connsiteX0" fmla="*/ 0 w 7837677"/>
                <a:gd name="connsiteY0" fmla="*/ 0 h 609667"/>
                <a:gd name="connsiteX1" fmla="*/ 7837677 w 7837677"/>
                <a:gd name="connsiteY1" fmla="*/ 0 h 609667"/>
                <a:gd name="connsiteX2" fmla="*/ 7837677 w 7837677"/>
                <a:gd name="connsiteY2" fmla="*/ 609667 h 609667"/>
                <a:gd name="connsiteX3" fmla="*/ 0 w 7837677"/>
                <a:gd name="connsiteY3" fmla="*/ 609667 h 609667"/>
                <a:gd name="connsiteX4" fmla="*/ 0 w 7837677"/>
                <a:gd name="connsiteY4" fmla="*/ 0 h 6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677" h="609667">
                  <a:moveTo>
                    <a:pt x="0" y="0"/>
                  </a:moveTo>
                  <a:lnTo>
                    <a:pt x="7837677" y="0"/>
                  </a:lnTo>
                  <a:lnTo>
                    <a:pt x="7837677" y="609667"/>
                  </a:lnTo>
                  <a:lnTo>
                    <a:pt x="0" y="609667"/>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spcFirstLastPara="0" vert="horz" wrap="square" lIns="483924" tIns="83820" rIns="83820" bIns="83820" numCol="1" spcCol="1270" anchor="ctr" anchorCtr="0">
              <a:noAutofit/>
            </a:bodyPr>
            <a:lstStyle/>
            <a:p>
              <a:pPr marL="0" lvl="0" indent="0" algn="l" defTabSz="1466850">
                <a:lnSpc>
                  <a:spcPct val="90000"/>
                </a:lnSpc>
                <a:spcBef>
                  <a:spcPct val="0"/>
                </a:spcBef>
                <a:spcAft>
                  <a:spcPct val="35000"/>
                </a:spcAft>
                <a:buNone/>
              </a:pPr>
              <a:endParaRPr lang="en-US" sz="3300" kern="1200"/>
            </a:p>
          </p:txBody>
        </p:sp>
        <p:sp>
          <p:nvSpPr>
            <p:cNvPr id="12" name="TextBox 11">
              <a:extLst>
                <a:ext uri="{FF2B5EF4-FFF2-40B4-BE49-F238E27FC236}">
                  <a16:creationId xmlns:a16="http://schemas.microsoft.com/office/drawing/2014/main" id="{5B426A6F-BB00-169D-9555-0560FDA40246}"/>
                </a:ext>
              </a:extLst>
            </p:cNvPr>
            <p:cNvSpPr txBox="1"/>
            <p:nvPr/>
          </p:nvSpPr>
          <p:spPr>
            <a:xfrm>
              <a:off x="2164543" y="5191937"/>
              <a:ext cx="7172920" cy="646331"/>
            </a:xfrm>
            <a:prstGeom prst="rect">
              <a:avLst/>
            </a:prstGeom>
            <a:noFill/>
          </p:spPr>
          <p:txBody>
            <a:bodyPr wrap="square" rtlCol="0">
              <a:spAutoFit/>
            </a:bodyPr>
            <a:lstStyle/>
            <a:p>
              <a:r>
                <a:rPr lang="en-US" dirty="0">
                  <a:solidFill>
                    <a:schemeClr val="bg1"/>
                  </a:solidFill>
                </a:rPr>
                <a:t>Discuss the continuum of care at BCH from the acute emergency room admission to post-acute stroke rehabilitation. </a:t>
              </a:r>
            </a:p>
          </p:txBody>
        </p:sp>
      </p:grpSp>
      <p:grpSp>
        <p:nvGrpSpPr>
          <p:cNvPr id="24" name="Group 23">
            <a:extLst>
              <a:ext uri="{FF2B5EF4-FFF2-40B4-BE49-F238E27FC236}">
                <a16:creationId xmlns:a16="http://schemas.microsoft.com/office/drawing/2014/main" id="{1C458364-2584-0475-CE3E-C760C7C3AF83}"/>
              </a:ext>
            </a:extLst>
          </p:cNvPr>
          <p:cNvGrpSpPr/>
          <p:nvPr/>
        </p:nvGrpSpPr>
        <p:grpSpPr>
          <a:xfrm>
            <a:off x="2097971" y="4278628"/>
            <a:ext cx="7400807" cy="646331"/>
            <a:chOff x="2097971" y="4278628"/>
            <a:chExt cx="7400807" cy="646331"/>
          </a:xfrm>
        </p:grpSpPr>
        <p:sp>
          <p:nvSpPr>
            <p:cNvPr id="20" name="Freeform: Shape 19">
              <a:extLst>
                <a:ext uri="{FF2B5EF4-FFF2-40B4-BE49-F238E27FC236}">
                  <a16:creationId xmlns:a16="http://schemas.microsoft.com/office/drawing/2014/main" id="{73839EF8-BB8C-0D5A-7FC1-3813A2A5FBAD}"/>
                </a:ext>
              </a:extLst>
            </p:cNvPr>
            <p:cNvSpPr/>
            <p:nvPr/>
          </p:nvSpPr>
          <p:spPr>
            <a:xfrm>
              <a:off x="2097971" y="4287148"/>
              <a:ext cx="7400807" cy="609667"/>
            </a:xfrm>
            <a:custGeom>
              <a:avLst/>
              <a:gdLst>
                <a:gd name="connsiteX0" fmla="*/ 0 w 7400807"/>
                <a:gd name="connsiteY0" fmla="*/ 0 h 609667"/>
                <a:gd name="connsiteX1" fmla="*/ 7400807 w 7400807"/>
                <a:gd name="connsiteY1" fmla="*/ 0 h 609667"/>
                <a:gd name="connsiteX2" fmla="*/ 7400807 w 7400807"/>
                <a:gd name="connsiteY2" fmla="*/ 609667 h 609667"/>
                <a:gd name="connsiteX3" fmla="*/ 0 w 7400807"/>
                <a:gd name="connsiteY3" fmla="*/ 609667 h 609667"/>
                <a:gd name="connsiteX4" fmla="*/ 0 w 7400807"/>
                <a:gd name="connsiteY4" fmla="*/ 0 h 6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807" h="609667">
                  <a:moveTo>
                    <a:pt x="0" y="0"/>
                  </a:moveTo>
                  <a:lnTo>
                    <a:pt x="7400807" y="0"/>
                  </a:lnTo>
                  <a:lnTo>
                    <a:pt x="7400807" y="609667"/>
                  </a:lnTo>
                  <a:lnTo>
                    <a:pt x="0" y="609667"/>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034338"/>
                <a:satOff val="-1242"/>
                <a:lumOff val="4853"/>
                <a:alphaOff val="0"/>
              </a:schemeClr>
            </a:fillRef>
            <a:effectRef idx="2">
              <a:schemeClr val="accent2">
                <a:hueOff val="-2034338"/>
                <a:satOff val="-1242"/>
                <a:lumOff val="4853"/>
                <a:alphaOff val="0"/>
              </a:schemeClr>
            </a:effectRef>
            <a:fontRef idx="minor">
              <a:schemeClr val="lt1"/>
            </a:fontRef>
          </p:style>
          <p:txBody>
            <a:bodyPr spcFirstLastPara="0" vert="horz" wrap="square" lIns="483924" tIns="83820" rIns="83820" bIns="83820" numCol="1" spcCol="1270" anchor="ctr" anchorCtr="0">
              <a:noAutofit/>
            </a:bodyPr>
            <a:lstStyle/>
            <a:p>
              <a:pPr marL="0" lvl="0" indent="0" algn="l" defTabSz="1466850">
                <a:lnSpc>
                  <a:spcPct val="90000"/>
                </a:lnSpc>
                <a:spcBef>
                  <a:spcPct val="0"/>
                </a:spcBef>
                <a:spcAft>
                  <a:spcPct val="35000"/>
                </a:spcAft>
                <a:buNone/>
              </a:pPr>
              <a:endParaRPr lang="en-US" sz="3300" kern="1200"/>
            </a:p>
          </p:txBody>
        </p:sp>
        <p:sp>
          <p:nvSpPr>
            <p:cNvPr id="11" name="TextBox 10">
              <a:extLst>
                <a:ext uri="{FF2B5EF4-FFF2-40B4-BE49-F238E27FC236}">
                  <a16:creationId xmlns:a16="http://schemas.microsoft.com/office/drawing/2014/main" id="{0A751E82-1169-808E-F44F-FBB1B593EBEF}"/>
                </a:ext>
              </a:extLst>
            </p:cNvPr>
            <p:cNvSpPr txBox="1"/>
            <p:nvPr/>
          </p:nvSpPr>
          <p:spPr>
            <a:xfrm>
              <a:off x="2613097" y="4278628"/>
              <a:ext cx="6676103" cy="646331"/>
            </a:xfrm>
            <a:prstGeom prst="rect">
              <a:avLst/>
            </a:prstGeom>
            <a:noFill/>
          </p:spPr>
          <p:txBody>
            <a:bodyPr wrap="square" rtlCol="0">
              <a:spAutoFit/>
            </a:bodyPr>
            <a:lstStyle/>
            <a:p>
              <a:r>
                <a:rPr lang="en-US" dirty="0">
                  <a:solidFill>
                    <a:schemeClr val="bg1"/>
                  </a:solidFill>
                </a:rPr>
                <a:t>Talk about the effective treatment and education strategies implemented to meet certification requirements.</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3342" y="5112082"/>
            <a:ext cx="2528658" cy="1657427"/>
          </a:xfrm>
          <a:prstGeom prst="rect">
            <a:avLst/>
          </a:prstGeom>
        </p:spPr>
      </p:pic>
      <p:sp>
        <p:nvSpPr>
          <p:cNvPr id="13" name="Block Arc 12">
            <a:extLst>
              <a:ext uri="{FF2B5EF4-FFF2-40B4-BE49-F238E27FC236}">
                <a16:creationId xmlns:a16="http://schemas.microsoft.com/office/drawing/2014/main" id="{388704F6-4E42-F050-4157-4B2AD99C716B}"/>
              </a:ext>
            </a:extLst>
          </p:cNvPr>
          <p:cNvSpPr/>
          <p:nvPr/>
        </p:nvSpPr>
        <p:spPr>
          <a:xfrm>
            <a:off x="-4311219" y="395849"/>
            <a:ext cx="6563849" cy="6563849"/>
          </a:xfrm>
          <a:prstGeom prst="blockArc">
            <a:avLst>
              <a:gd name="adj1" fmla="val 18900000"/>
              <a:gd name="adj2" fmla="val 2700000"/>
              <a:gd name="adj3" fmla="val 329"/>
            </a:avLst>
          </a:prstGeom>
          <a:ln w="38100">
            <a:solidFill>
              <a:schemeClr val="accent3"/>
            </a:solidFill>
          </a:ln>
          <a:scene3d>
            <a:camera prst="orthographicFront"/>
            <a:lightRig rig="flat" dir="t"/>
          </a:scene3d>
          <a:sp3d prstMaterial="matte">
            <a:bevelT/>
          </a:sp3d>
        </p:spPr>
        <p:style>
          <a:lnRef idx="2">
            <a:scrgbClr r="0" g="0" b="0"/>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CDEEDFC2-ECA9-3C24-10F6-6E640498988F}"/>
              </a:ext>
            </a:extLst>
          </p:cNvPr>
          <p:cNvSpPr/>
          <p:nvPr/>
        </p:nvSpPr>
        <p:spPr>
          <a:xfrm>
            <a:off x="1661101" y="1544521"/>
            <a:ext cx="7837677" cy="609667"/>
          </a:xfrm>
          <a:custGeom>
            <a:avLst/>
            <a:gdLst>
              <a:gd name="connsiteX0" fmla="*/ 0 w 7837677"/>
              <a:gd name="connsiteY0" fmla="*/ 0 h 609667"/>
              <a:gd name="connsiteX1" fmla="*/ 7837677 w 7837677"/>
              <a:gd name="connsiteY1" fmla="*/ 0 h 609667"/>
              <a:gd name="connsiteX2" fmla="*/ 7837677 w 7837677"/>
              <a:gd name="connsiteY2" fmla="*/ 609667 h 609667"/>
              <a:gd name="connsiteX3" fmla="*/ 0 w 7837677"/>
              <a:gd name="connsiteY3" fmla="*/ 609667 h 609667"/>
              <a:gd name="connsiteX4" fmla="*/ 0 w 7837677"/>
              <a:gd name="connsiteY4" fmla="*/ 0 h 6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677" h="609667">
                <a:moveTo>
                  <a:pt x="0" y="0"/>
                </a:moveTo>
                <a:lnTo>
                  <a:pt x="7837677" y="0"/>
                </a:lnTo>
                <a:lnTo>
                  <a:pt x="7837677" y="609667"/>
                </a:lnTo>
                <a:lnTo>
                  <a:pt x="0" y="609667"/>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839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The why, where, when, and how behind the initiation of becoming Stroke Rehab Certified. </a:t>
            </a:r>
          </a:p>
        </p:txBody>
      </p:sp>
      <p:sp>
        <p:nvSpPr>
          <p:cNvPr id="15" name="Oval 14">
            <a:extLst>
              <a:ext uri="{FF2B5EF4-FFF2-40B4-BE49-F238E27FC236}">
                <a16:creationId xmlns:a16="http://schemas.microsoft.com/office/drawing/2014/main" id="{C5FC26A8-3DBD-B6E1-FE11-05880D07ECC9}"/>
              </a:ext>
            </a:extLst>
          </p:cNvPr>
          <p:cNvSpPr/>
          <p:nvPr/>
        </p:nvSpPr>
        <p:spPr>
          <a:xfrm>
            <a:off x="1280059" y="1468313"/>
            <a:ext cx="762084" cy="762084"/>
          </a:xfrm>
          <a:prstGeom prst="ellipse">
            <a:avLst/>
          </a:prstGeom>
          <a:ln w="28575">
            <a:solidFill>
              <a:schemeClr val="accent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D8749D52-4792-7410-C5A6-4FC09EF7C9B2}"/>
              </a:ext>
            </a:extLst>
          </p:cNvPr>
          <p:cNvSpPr/>
          <p:nvPr/>
        </p:nvSpPr>
        <p:spPr>
          <a:xfrm>
            <a:off x="2097971" y="2458730"/>
            <a:ext cx="7400807" cy="609667"/>
          </a:xfrm>
          <a:custGeom>
            <a:avLst/>
            <a:gdLst>
              <a:gd name="connsiteX0" fmla="*/ 0 w 7400807"/>
              <a:gd name="connsiteY0" fmla="*/ 0 h 609667"/>
              <a:gd name="connsiteX1" fmla="*/ 7400807 w 7400807"/>
              <a:gd name="connsiteY1" fmla="*/ 0 h 609667"/>
              <a:gd name="connsiteX2" fmla="*/ 7400807 w 7400807"/>
              <a:gd name="connsiteY2" fmla="*/ 609667 h 609667"/>
              <a:gd name="connsiteX3" fmla="*/ 0 w 7400807"/>
              <a:gd name="connsiteY3" fmla="*/ 609667 h 609667"/>
              <a:gd name="connsiteX4" fmla="*/ 0 w 7400807"/>
              <a:gd name="connsiteY4" fmla="*/ 0 h 6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807" h="609667">
                <a:moveTo>
                  <a:pt x="0" y="0"/>
                </a:moveTo>
                <a:lnTo>
                  <a:pt x="7400807" y="0"/>
                </a:lnTo>
                <a:lnTo>
                  <a:pt x="7400807" y="609667"/>
                </a:lnTo>
                <a:lnTo>
                  <a:pt x="0" y="609667"/>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678113"/>
              <a:satOff val="-414"/>
              <a:lumOff val="1618"/>
              <a:alphaOff val="0"/>
            </a:schemeClr>
          </a:fillRef>
          <a:effectRef idx="2">
            <a:schemeClr val="accent2">
              <a:hueOff val="-678113"/>
              <a:satOff val="-414"/>
              <a:lumOff val="1618"/>
              <a:alphaOff val="0"/>
            </a:schemeClr>
          </a:effectRef>
          <a:fontRef idx="minor">
            <a:schemeClr val="lt1"/>
          </a:fontRef>
        </p:style>
        <p:txBody>
          <a:bodyPr spcFirstLastPara="0" vert="horz" wrap="square" lIns="4839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Describe the team approach by defining the roles of the different disciplines within the Stroke Rehab Committee. </a:t>
            </a:r>
          </a:p>
        </p:txBody>
      </p:sp>
      <p:sp>
        <p:nvSpPr>
          <p:cNvPr id="17" name="Oval 16">
            <a:extLst>
              <a:ext uri="{FF2B5EF4-FFF2-40B4-BE49-F238E27FC236}">
                <a16:creationId xmlns:a16="http://schemas.microsoft.com/office/drawing/2014/main" id="{6256789E-EC63-7AA9-E576-1B0EE4B7F93B}"/>
              </a:ext>
            </a:extLst>
          </p:cNvPr>
          <p:cNvSpPr/>
          <p:nvPr/>
        </p:nvSpPr>
        <p:spPr>
          <a:xfrm>
            <a:off x="1716929" y="2382522"/>
            <a:ext cx="762084" cy="762084"/>
          </a:xfrm>
          <a:prstGeom prst="ellipse">
            <a:avLst/>
          </a:prstGeom>
          <a:ln w="28575">
            <a:solidFill>
              <a:srgbClr val="30A4C9"/>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A2956511-0EFB-22A7-246D-6846DC2BF20A}"/>
              </a:ext>
            </a:extLst>
          </p:cNvPr>
          <p:cNvSpPr/>
          <p:nvPr/>
        </p:nvSpPr>
        <p:spPr>
          <a:xfrm>
            <a:off x="2232055" y="3372939"/>
            <a:ext cx="7266723" cy="609667"/>
          </a:xfrm>
          <a:custGeom>
            <a:avLst/>
            <a:gdLst>
              <a:gd name="connsiteX0" fmla="*/ 0 w 7266723"/>
              <a:gd name="connsiteY0" fmla="*/ 0 h 609667"/>
              <a:gd name="connsiteX1" fmla="*/ 7266723 w 7266723"/>
              <a:gd name="connsiteY1" fmla="*/ 0 h 609667"/>
              <a:gd name="connsiteX2" fmla="*/ 7266723 w 7266723"/>
              <a:gd name="connsiteY2" fmla="*/ 609667 h 609667"/>
              <a:gd name="connsiteX3" fmla="*/ 0 w 7266723"/>
              <a:gd name="connsiteY3" fmla="*/ 609667 h 609667"/>
              <a:gd name="connsiteX4" fmla="*/ 0 w 7266723"/>
              <a:gd name="connsiteY4" fmla="*/ 0 h 6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723" h="609667">
                <a:moveTo>
                  <a:pt x="0" y="0"/>
                </a:moveTo>
                <a:lnTo>
                  <a:pt x="7266723" y="0"/>
                </a:lnTo>
                <a:lnTo>
                  <a:pt x="7266723" y="609667"/>
                </a:lnTo>
                <a:lnTo>
                  <a:pt x="0" y="609667"/>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356225"/>
              <a:satOff val="-828"/>
              <a:lumOff val="3235"/>
              <a:alphaOff val="0"/>
            </a:schemeClr>
          </a:fillRef>
          <a:effectRef idx="2">
            <a:schemeClr val="accent2">
              <a:hueOff val="-1356225"/>
              <a:satOff val="-828"/>
              <a:lumOff val="3235"/>
              <a:alphaOff val="0"/>
            </a:schemeClr>
          </a:effectRef>
          <a:fontRef idx="minor">
            <a:schemeClr val="lt1"/>
          </a:fontRef>
        </p:style>
        <p:txBody>
          <a:bodyPr spcFirstLastPara="0" vert="horz" wrap="square" lIns="4839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The Program Standards: a brief description of the AHA program requirements to become Stroke Rehab Certified. </a:t>
            </a:r>
          </a:p>
        </p:txBody>
      </p:sp>
      <p:sp>
        <p:nvSpPr>
          <p:cNvPr id="19" name="Oval 18">
            <a:extLst>
              <a:ext uri="{FF2B5EF4-FFF2-40B4-BE49-F238E27FC236}">
                <a16:creationId xmlns:a16="http://schemas.microsoft.com/office/drawing/2014/main" id="{8D353BAD-B022-A9B6-88E2-423AB1BC2B90}"/>
              </a:ext>
            </a:extLst>
          </p:cNvPr>
          <p:cNvSpPr/>
          <p:nvPr/>
        </p:nvSpPr>
        <p:spPr>
          <a:xfrm>
            <a:off x="1851013" y="3296731"/>
            <a:ext cx="762084" cy="762084"/>
          </a:xfrm>
          <a:prstGeom prst="ellipse">
            <a:avLst/>
          </a:prstGeom>
          <a:ln w="28575">
            <a:solidFill>
              <a:srgbClr val="34C6CE"/>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Oval 20">
            <a:extLst>
              <a:ext uri="{FF2B5EF4-FFF2-40B4-BE49-F238E27FC236}">
                <a16:creationId xmlns:a16="http://schemas.microsoft.com/office/drawing/2014/main" id="{FEC21D11-551D-4CB8-CFE8-63AF85EBFFF1}"/>
              </a:ext>
            </a:extLst>
          </p:cNvPr>
          <p:cNvSpPr/>
          <p:nvPr/>
        </p:nvSpPr>
        <p:spPr>
          <a:xfrm>
            <a:off x="1716929" y="4210940"/>
            <a:ext cx="762084" cy="762084"/>
          </a:xfrm>
          <a:prstGeom prst="ellipse">
            <a:avLst/>
          </a:prstGeom>
          <a:ln w="28575">
            <a:solidFill>
              <a:srgbClr val="3BCFBB"/>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Oval 22">
            <a:extLst>
              <a:ext uri="{FF2B5EF4-FFF2-40B4-BE49-F238E27FC236}">
                <a16:creationId xmlns:a16="http://schemas.microsoft.com/office/drawing/2014/main" id="{F2D4D8F0-DB01-5FF5-DE74-C16ECA3CEE65}"/>
              </a:ext>
            </a:extLst>
          </p:cNvPr>
          <p:cNvSpPr/>
          <p:nvPr/>
        </p:nvSpPr>
        <p:spPr>
          <a:xfrm>
            <a:off x="1280059" y="5125149"/>
            <a:ext cx="762084" cy="762084"/>
          </a:xfrm>
          <a:prstGeom prst="ellipse">
            <a:avLst/>
          </a:prstGeom>
          <a:ln w="28575">
            <a:solidFill>
              <a:srgbClr val="42D0A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7" name="Group 26">
            <a:extLst>
              <a:ext uri="{FF2B5EF4-FFF2-40B4-BE49-F238E27FC236}">
                <a16:creationId xmlns:a16="http://schemas.microsoft.com/office/drawing/2014/main" id="{AB2F8AEE-AD1A-ABC0-510C-CB09188A1D5F}"/>
              </a:ext>
            </a:extLst>
          </p:cNvPr>
          <p:cNvGrpSpPr/>
          <p:nvPr/>
        </p:nvGrpSpPr>
        <p:grpSpPr>
          <a:xfrm>
            <a:off x="786809" y="297712"/>
            <a:ext cx="7091917" cy="951687"/>
            <a:chOff x="786809" y="297712"/>
            <a:chExt cx="7091917" cy="951687"/>
          </a:xfrm>
        </p:grpSpPr>
        <p:sp>
          <p:nvSpPr>
            <p:cNvPr id="26" name="Rectangle: Rounded Corners 25">
              <a:extLst>
                <a:ext uri="{FF2B5EF4-FFF2-40B4-BE49-F238E27FC236}">
                  <a16:creationId xmlns:a16="http://schemas.microsoft.com/office/drawing/2014/main" id="{FCEC8C6E-0C91-3C0D-A5BE-27C8E10A7183}"/>
                </a:ext>
              </a:extLst>
            </p:cNvPr>
            <p:cNvSpPr/>
            <p:nvPr/>
          </p:nvSpPr>
          <p:spPr>
            <a:xfrm>
              <a:off x="786809" y="297712"/>
              <a:ext cx="7091917" cy="951687"/>
            </a:xfrm>
            <a:prstGeom prst="roundRect">
              <a:avLst/>
            </a:prstGeom>
            <a:solidFill>
              <a:schemeClr val="bg1">
                <a:lumMod val="85000"/>
                <a:alpha val="96000"/>
              </a:schemeClr>
            </a:solidFill>
            <a:ln w="28575">
              <a:solidFill>
                <a:srgbClr val="CFDAEA"/>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32ABF8-AB2A-E7D4-6702-166FB9A4C1FA}"/>
                </a:ext>
              </a:extLst>
            </p:cNvPr>
            <p:cNvSpPr txBox="1"/>
            <p:nvPr/>
          </p:nvSpPr>
          <p:spPr>
            <a:xfrm>
              <a:off x="992190" y="426102"/>
              <a:ext cx="6344275" cy="707886"/>
            </a:xfrm>
            <a:prstGeom prst="rect">
              <a:avLst/>
            </a:prstGeom>
            <a:noFill/>
          </p:spPr>
          <p:txBody>
            <a:bodyPr wrap="square" rtlCol="0">
              <a:spAutoFit/>
            </a:bodyPr>
            <a:lstStyle/>
            <a:p>
              <a:r>
                <a:rPr lang="en-US" sz="4000" b="1" dirty="0">
                  <a:ln>
                    <a:solidFill>
                      <a:schemeClr val="accent2">
                        <a:lumMod val="50000"/>
                      </a:schemeClr>
                    </a:solidFill>
                  </a:ln>
                  <a:solidFill>
                    <a:schemeClr val="accent1">
                      <a:lumMod val="50000"/>
                    </a:schemeClr>
                  </a:solidFill>
                  <a:latin typeface="Montserrat" pitchFamily="2" charset="0"/>
                </a:rPr>
                <a:t>Learning Objectives</a:t>
              </a:r>
            </a:p>
          </p:txBody>
        </p:sp>
      </p:grpSp>
      <p:sp>
        <p:nvSpPr>
          <p:cNvPr id="6" name="TextBox 5">
            <a:extLst>
              <a:ext uri="{FF2B5EF4-FFF2-40B4-BE49-F238E27FC236}">
                <a16:creationId xmlns:a16="http://schemas.microsoft.com/office/drawing/2014/main" id="{F0319EC6-C59C-FCC2-D4A2-92E98A15D0E9}"/>
              </a:ext>
            </a:extLst>
          </p:cNvPr>
          <p:cNvSpPr txBox="1"/>
          <p:nvPr/>
        </p:nvSpPr>
        <p:spPr>
          <a:xfrm>
            <a:off x="1474838" y="1639992"/>
            <a:ext cx="460382" cy="461665"/>
          </a:xfrm>
          <a:prstGeom prst="rect">
            <a:avLst/>
          </a:prstGeom>
          <a:noFill/>
        </p:spPr>
        <p:txBody>
          <a:bodyPr wrap="none" rtlCol="0">
            <a:spAutoFit/>
          </a:bodyPr>
          <a:lstStyle/>
          <a:p>
            <a:r>
              <a:rPr lang="en-US" sz="2400" dirty="0">
                <a:solidFill>
                  <a:schemeClr val="accent2">
                    <a:lumMod val="75000"/>
                  </a:schemeClr>
                </a:solidFill>
              </a:rPr>
              <a:t>1.</a:t>
            </a:r>
          </a:p>
        </p:txBody>
      </p:sp>
      <p:sp>
        <p:nvSpPr>
          <p:cNvPr id="7" name="TextBox 6">
            <a:extLst>
              <a:ext uri="{FF2B5EF4-FFF2-40B4-BE49-F238E27FC236}">
                <a16:creationId xmlns:a16="http://schemas.microsoft.com/office/drawing/2014/main" id="{71B6C23C-BA0B-9240-7997-2F4BA7859D8D}"/>
              </a:ext>
            </a:extLst>
          </p:cNvPr>
          <p:cNvSpPr txBox="1"/>
          <p:nvPr/>
        </p:nvSpPr>
        <p:spPr>
          <a:xfrm>
            <a:off x="1935220" y="2498113"/>
            <a:ext cx="460382" cy="461665"/>
          </a:xfrm>
          <a:prstGeom prst="rect">
            <a:avLst/>
          </a:prstGeom>
          <a:noFill/>
        </p:spPr>
        <p:txBody>
          <a:bodyPr wrap="none" rtlCol="0">
            <a:spAutoFit/>
          </a:bodyPr>
          <a:lstStyle/>
          <a:p>
            <a:r>
              <a:rPr lang="en-US" sz="2400" dirty="0">
                <a:solidFill>
                  <a:srgbClr val="1E4488"/>
                </a:solidFill>
              </a:rPr>
              <a:t>2.</a:t>
            </a:r>
          </a:p>
        </p:txBody>
      </p:sp>
      <p:sp>
        <p:nvSpPr>
          <p:cNvPr id="8" name="TextBox 7">
            <a:extLst>
              <a:ext uri="{FF2B5EF4-FFF2-40B4-BE49-F238E27FC236}">
                <a16:creationId xmlns:a16="http://schemas.microsoft.com/office/drawing/2014/main" id="{2ECB04F7-3973-68F5-9A67-40D83262839F}"/>
              </a:ext>
            </a:extLst>
          </p:cNvPr>
          <p:cNvSpPr txBox="1"/>
          <p:nvPr/>
        </p:nvSpPr>
        <p:spPr>
          <a:xfrm>
            <a:off x="2037592" y="3448767"/>
            <a:ext cx="460382" cy="461665"/>
          </a:xfrm>
          <a:prstGeom prst="rect">
            <a:avLst/>
          </a:prstGeom>
          <a:noFill/>
        </p:spPr>
        <p:txBody>
          <a:bodyPr wrap="none" rtlCol="0">
            <a:spAutoFit/>
          </a:bodyPr>
          <a:lstStyle/>
          <a:p>
            <a:r>
              <a:rPr lang="en-US" sz="2400" dirty="0">
                <a:solidFill>
                  <a:schemeClr val="accent2">
                    <a:lumMod val="75000"/>
                  </a:schemeClr>
                </a:solidFill>
              </a:rPr>
              <a:t>3.</a:t>
            </a:r>
          </a:p>
        </p:txBody>
      </p:sp>
      <p:sp>
        <p:nvSpPr>
          <p:cNvPr id="9" name="TextBox 8">
            <a:extLst>
              <a:ext uri="{FF2B5EF4-FFF2-40B4-BE49-F238E27FC236}">
                <a16:creationId xmlns:a16="http://schemas.microsoft.com/office/drawing/2014/main" id="{238C52A8-FB19-2D24-46F9-23EDE429FA5F}"/>
              </a:ext>
            </a:extLst>
          </p:cNvPr>
          <p:cNvSpPr txBox="1"/>
          <p:nvPr/>
        </p:nvSpPr>
        <p:spPr>
          <a:xfrm>
            <a:off x="1927702" y="4320352"/>
            <a:ext cx="460382" cy="461665"/>
          </a:xfrm>
          <a:prstGeom prst="rect">
            <a:avLst/>
          </a:prstGeom>
          <a:noFill/>
        </p:spPr>
        <p:txBody>
          <a:bodyPr wrap="none" rtlCol="0">
            <a:spAutoFit/>
          </a:bodyPr>
          <a:lstStyle/>
          <a:p>
            <a:r>
              <a:rPr lang="en-US" sz="2400" dirty="0">
                <a:solidFill>
                  <a:schemeClr val="accent2">
                    <a:lumMod val="75000"/>
                  </a:schemeClr>
                </a:solidFill>
              </a:rPr>
              <a:t>4.</a:t>
            </a:r>
          </a:p>
        </p:txBody>
      </p:sp>
      <p:sp>
        <p:nvSpPr>
          <p:cNvPr id="10" name="TextBox 9">
            <a:extLst>
              <a:ext uri="{FF2B5EF4-FFF2-40B4-BE49-F238E27FC236}">
                <a16:creationId xmlns:a16="http://schemas.microsoft.com/office/drawing/2014/main" id="{D062298A-DD59-B119-27A9-5A1139AE4ED3}"/>
              </a:ext>
            </a:extLst>
          </p:cNvPr>
          <p:cNvSpPr txBox="1"/>
          <p:nvPr/>
        </p:nvSpPr>
        <p:spPr>
          <a:xfrm>
            <a:off x="1474838" y="5218008"/>
            <a:ext cx="460382" cy="461665"/>
          </a:xfrm>
          <a:prstGeom prst="rect">
            <a:avLst/>
          </a:prstGeom>
          <a:noFill/>
        </p:spPr>
        <p:txBody>
          <a:bodyPr wrap="none" rtlCol="0">
            <a:spAutoFit/>
          </a:bodyPr>
          <a:lstStyle/>
          <a:p>
            <a:r>
              <a:rPr lang="en-US" sz="2400" dirty="0">
                <a:solidFill>
                  <a:schemeClr val="accent2">
                    <a:lumMod val="75000"/>
                  </a:schemeClr>
                </a:solidFill>
              </a:rPr>
              <a:t>5.</a:t>
            </a:r>
          </a:p>
        </p:txBody>
      </p:sp>
    </p:spTree>
    <p:extLst>
      <p:ext uri="{BB962C8B-B14F-4D97-AF65-F5344CB8AC3E}">
        <p14:creationId xmlns:p14="http://schemas.microsoft.com/office/powerpoint/2010/main" val="420248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352" y="852323"/>
            <a:ext cx="2528658" cy="1657427"/>
          </a:xfrm>
          <a:prstGeom prst="rect">
            <a:avLst/>
          </a:prstGeom>
        </p:spPr>
      </p:pic>
      <p:sp>
        <p:nvSpPr>
          <p:cNvPr id="5" name="TextBox 4">
            <a:extLst>
              <a:ext uri="{FF2B5EF4-FFF2-40B4-BE49-F238E27FC236}">
                <a16:creationId xmlns:a16="http://schemas.microsoft.com/office/drawing/2014/main" id="{892CA23A-6146-2B8B-E4A2-146AA585D833}"/>
              </a:ext>
            </a:extLst>
          </p:cNvPr>
          <p:cNvSpPr txBox="1"/>
          <p:nvPr/>
        </p:nvSpPr>
        <p:spPr>
          <a:xfrm>
            <a:off x="364920" y="3610075"/>
            <a:ext cx="9586476" cy="2123017"/>
          </a:xfrm>
          <a:prstGeom prst="rect">
            <a:avLst/>
          </a:prstGeom>
          <a:noFill/>
        </p:spPr>
        <p:txBody>
          <a:bodyPr wrap="square">
            <a:spAutoFit/>
          </a:bodyPr>
          <a:lstStyle/>
          <a:p>
            <a:pPr marL="285750" indent="-285750">
              <a:lnSpc>
                <a:spcPct val="150000"/>
              </a:lnSpc>
              <a:buClr>
                <a:schemeClr val="accent2"/>
              </a:buClr>
              <a:buSzPct val="80000"/>
              <a:buFont typeface="Wingdings 3" panose="05040102010807070707" pitchFamily="18" charset="2"/>
              <a:buChar char="u"/>
            </a:pPr>
            <a:r>
              <a:rPr lang="en-US" dirty="0">
                <a:latin typeface="Montserrat" pitchFamily="2" charset="0"/>
              </a:rPr>
              <a:t>Butler County Health, located in David City, Nebraska </a:t>
            </a:r>
          </a:p>
          <a:p>
            <a:pPr marL="285750" indent="-285750">
              <a:lnSpc>
                <a:spcPct val="150000"/>
              </a:lnSpc>
              <a:buClr>
                <a:schemeClr val="accent2"/>
              </a:buClr>
              <a:buSzPct val="80000"/>
              <a:buFont typeface="Wingdings 3" panose="05040102010807070707" pitchFamily="18" charset="2"/>
              <a:buChar char="u"/>
            </a:pPr>
            <a:r>
              <a:rPr lang="en-US" dirty="0">
                <a:latin typeface="Montserrat" pitchFamily="2" charset="0"/>
              </a:rPr>
              <a:t>18 Bed Critical Access Hospital</a:t>
            </a:r>
          </a:p>
          <a:p>
            <a:pPr marL="285750" indent="-285750">
              <a:lnSpc>
                <a:spcPct val="150000"/>
              </a:lnSpc>
              <a:buClr>
                <a:schemeClr val="accent2"/>
              </a:buClr>
              <a:buSzPct val="80000"/>
              <a:buFont typeface="Wingdings 3" panose="05040102010807070707" pitchFamily="18" charset="2"/>
              <a:buChar char="u"/>
            </a:pPr>
            <a:r>
              <a:rPr lang="en-US" dirty="0">
                <a:latin typeface="Montserrat" pitchFamily="2" charset="0"/>
              </a:rPr>
              <a:t>Population of David City: about 3,000. Population of Butler County: about 8,000</a:t>
            </a:r>
          </a:p>
          <a:p>
            <a:pPr marL="285750" indent="-285750">
              <a:lnSpc>
                <a:spcPct val="150000"/>
              </a:lnSpc>
              <a:buClr>
                <a:schemeClr val="accent2"/>
              </a:buClr>
              <a:buSzPct val="80000"/>
              <a:buFont typeface="Wingdings 3" panose="05040102010807070707" pitchFamily="18" charset="2"/>
              <a:buChar char="u"/>
            </a:pPr>
            <a:r>
              <a:rPr lang="en-US" dirty="0">
                <a:latin typeface="Montserrat" pitchFamily="2" charset="0"/>
              </a:rPr>
              <a:t>Services Provided: Inpatient, Obstetrics, Skilled Nursing (Swing bed), Outpatient Specialty Clinics, and Physical, Occupational, &amp; Speech Therapy</a:t>
            </a:r>
          </a:p>
        </p:txBody>
      </p:sp>
      <p:pic>
        <p:nvPicPr>
          <p:cNvPr id="1026" name="Picture 2">
            <a:extLst>
              <a:ext uri="{FF2B5EF4-FFF2-40B4-BE49-F238E27FC236}">
                <a16:creationId xmlns:a16="http://schemas.microsoft.com/office/drawing/2014/main" id="{FD91757D-ACB5-8157-74AE-AA32EBC1AD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0643" y="126352"/>
            <a:ext cx="5424417" cy="312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199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5721D8-2EB5-F875-E4C2-4FD97647F498}"/>
              </a:ext>
            </a:extLst>
          </p:cNvPr>
          <p:cNvSpPr/>
          <p:nvPr/>
        </p:nvSpPr>
        <p:spPr>
          <a:xfrm>
            <a:off x="8350404" y="1389919"/>
            <a:ext cx="2390078" cy="5452946"/>
          </a:xfrm>
          <a:prstGeom prst="rect">
            <a:avLst/>
          </a:prstGeom>
          <a:solidFill>
            <a:srgbClr val="42D0A2"/>
          </a:solidFill>
          <a:ln>
            <a:solidFill>
              <a:srgbClr val="2CB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27C7A95-95AB-079E-1241-014EF1888238}"/>
              </a:ext>
            </a:extLst>
          </p:cNvPr>
          <p:cNvSpPr txBox="1"/>
          <p:nvPr/>
        </p:nvSpPr>
        <p:spPr>
          <a:xfrm>
            <a:off x="8350404" y="2079472"/>
            <a:ext cx="2390078" cy="4524315"/>
          </a:xfrm>
          <a:prstGeom prst="rect">
            <a:avLst/>
          </a:prstGeom>
          <a:noFill/>
        </p:spPr>
        <p:txBody>
          <a:bodyPr wrap="square" rtlCol="0">
            <a:spAutoFit/>
          </a:bodyPr>
          <a:lstStyle/>
          <a:p>
            <a:pPr algn="ctr">
              <a:buClr>
                <a:schemeClr val="accent2"/>
              </a:buClr>
            </a:pPr>
            <a:r>
              <a:rPr lang="en-US" dirty="0">
                <a:solidFill>
                  <a:schemeClr val="bg1"/>
                </a:solidFill>
                <a:latin typeface="Montserrat" pitchFamily="2" charset="0"/>
              </a:rPr>
              <a:t>Fiscal Year 2025</a:t>
            </a:r>
          </a:p>
          <a:p>
            <a:pPr algn="ctr">
              <a:buClr>
                <a:schemeClr val="accent2"/>
              </a:buClr>
            </a:pPr>
            <a:r>
              <a:rPr lang="en-US" dirty="0">
                <a:solidFill>
                  <a:schemeClr val="bg1"/>
                </a:solidFill>
                <a:latin typeface="Montserrat" pitchFamily="2" charset="0"/>
              </a:rPr>
              <a:t>Therapy Data:</a:t>
            </a:r>
          </a:p>
          <a:p>
            <a:pPr>
              <a:buClr>
                <a:schemeClr val="accent2"/>
              </a:buClr>
            </a:pPr>
            <a:endParaRPr lang="en-US" dirty="0">
              <a:solidFill>
                <a:schemeClr val="bg1"/>
              </a:solidFill>
              <a:latin typeface="Montserrat" pitchFamily="2" charset="0"/>
            </a:endParaRPr>
          </a:p>
          <a:p>
            <a:pPr>
              <a:buClr>
                <a:schemeClr val="accent2"/>
              </a:buClr>
            </a:pPr>
            <a:r>
              <a:rPr lang="en-US" dirty="0">
                <a:solidFill>
                  <a:schemeClr val="bg1"/>
                </a:solidFill>
                <a:latin typeface="Montserrat" pitchFamily="2" charset="0"/>
              </a:rPr>
              <a:t>Total patient visits: </a:t>
            </a:r>
          </a:p>
          <a:p>
            <a:pPr algn="ctr">
              <a:buClr>
                <a:schemeClr val="accent2"/>
              </a:buClr>
            </a:pPr>
            <a:r>
              <a:rPr lang="en-US" dirty="0">
                <a:solidFill>
                  <a:schemeClr val="bg1"/>
                </a:solidFill>
                <a:latin typeface="Montserrat" pitchFamily="2" charset="0"/>
              </a:rPr>
              <a:t>PT-9908 </a:t>
            </a:r>
          </a:p>
          <a:p>
            <a:pPr algn="ctr">
              <a:buClr>
                <a:schemeClr val="accent2"/>
              </a:buClr>
            </a:pPr>
            <a:r>
              <a:rPr lang="en-US" dirty="0">
                <a:solidFill>
                  <a:schemeClr val="bg1"/>
                </a:solidFill>
                <a:latin typeface="Montserrat" pitchFamily="2" charset="0"/>
              </a:rPr>
              <a:t>OT-2278    </a:t>
            </a:r>
          </a:p>
          <a:p>
            <a:pPr algn="ctr">
              <a:buClr>
                <a:schemeClr val="accent2"/>
              </a:buClr>
            </a:pPr>
            <a:r>
              <a:rPr lang="en-US" dirty="0">
                <a:solidFill>
                  <a:schemeClr val="bg1"/>
                </a:solidFill>
                <a:latin typeface="Montserrat" pitchFamily="2" charset="0"/>
              </a:rPr>
              <a:t>ST- 1261 </a:t>
            </a:r>
          </a:p>
          <a:p>
            <a:pPr>
              <a:buClr>
                <a:schemeClr val="accent2"/>
              </a:buClr>
            </a:pPr>
            <a:endParaRPr lang="en-US" dirty="0">
              <a:solidFill>
                <a:schemeClr val="bg1"/>
              </a:solidFill>
              <a:latin typeface="Montserrat" pitchFamily="2" charset="0"/>
            </a:endParaRPr>
          </a:p>
          <a:p>
            <a:pPr>
              <a:buClr>
                <a:schemeClr val="accent2"/>
              </a:buClr>
            </a:pPr>
            <a:r>
              <a:rPr lang="en-US" dirty="0">
                <a:solidFill>
                  <a:schemeClr val="bg1"/>
                </a:solidFill>
                <a:latin typeface="Montserrat" pitchFamily="2" charset="0"/>
              </a:rPr>
              <a:t>Of total FY 2025 visits…… </a:t>
            </a:r>
          </a:p>
          <a:p>
            <a:pPr>
              <a:buClr>
                <a:schemeClr val="accent2"/>
              </a:buClr>
            </a:pPr>
            <a:endParaRPr lang="en-US" dirty="0">
              <a:solidFill>
                <a:schemeClr val="bg1"/>
              </a:solidFill>
              <a:latin typeface="Montserrat" pitchFamily="2" charset="0"/>
            </a:endParaRPr>
          </a:p>
          <a:p>
            <a:pPr algn="ctr">
              <a:buClr>
                <a:schemeClr val="accent2"/>
              </a:buClr>
            </a:pPr>
            <a:r>
              <a:rPr lang="en-US" dirty="0">
                <a:solidFill>
                  <a:schemeClr val="bg1"/>
                </a:solidFill>
                <a:latin typeface="Montserrat" pitchFamily="2" charset="0"/>
              </a:rPr>
              <a:t>IP/SB patient visits were: </a:t>
            </a:r>
          </a:p>
          <a:p>
            <a:pPr algn="ctr">
              <a:buClr>
                <a:schemeClr val="accent2"/>
              </a:buClr>
            </a:pPr>
            <a:r>
              <a:rPr lang="en-US" dirty="0">
                <a:solidFill>
                  <a:schemeClr val="bg1"/>
                </a:solidFill>
                <a:latin typeface="Montserrat" pitchFamily="2" charset="0"/>
              </a:rPr>
              <a:t>PT-1,737    </a:t>
            </a:r>
          </a:p>
          <a:p>
            <a:pPr algn="ctr">
              <a:buClr>
                <a:schemeClr val="accent2"/>
              </a:buClr>
            </a:pPr>
            <a:r>
              <a:rPr lang="en-US" dirty="0">
                <a:solidFill>
                  <a:schemeClr val="bg1"/>
                </a:solidFill>
                <a:latin typeface="Montserrat" pitchFamily="2" charset="0"/>
              </a:rPr>
              <a:t>OT-830    </a:t>
            </a:r>
          </a:p>
          <a:p>
            <a:pPr algn="ctr">
              <a:buClr>
                <a:schemeClr val="accent2"/>
              </a:buClr>
            </a:pPr>
            <a:r>
              <a:rPr lang="en-US" dirty="0">
                <a:solidFill>
                  <a:schemeClr val="bg1"/>
                </a:solidFill>
                <a:latin typeface="Montserrat" pitchFamily="2" charset="0"/>
              </a:rPr>
              <a:t>ST- 162</a:t>
            </a:r>
          </a:p>
        </p:txBody>
      </p:sp>
      <p:sp>
        <p:nvSpPr>
          <p:cNvPr id="10" name="TextBox 9">
            <a:extLst>
              <a:ext uri="{FF2B5EF4-FFF2-40B4-BE49-F238E27FC236}">
                <a16:creationId xmlns:a16="http://schemas.microsoft.com/office/drawing/2014/main" id="{35F6FB8F-AA6D-C50A-4E80-71BEC1D1AED0}"/>
              </a:ext>
            </a:extLst>
          </p:cNvPr>
          <p:cNvSpPr txBox="1"/>
          <p:nvPr/>
        </p:nvSpPr>
        <p:spPr>
          <a:xfrm>
            <a:off x="3044283" y="3836020"/>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5A1E8A64-3074-AB43-DF3B-39B267CF395B}"/>
              </a:ext>
            </a:extLst>
          </p:cNvPr>
          <p:cNvSpPr/>
          <p:nvPr/>
        </p:nvSpPr>
        <p:spPr>
          <a:xfrm>
            <a:off x="1014652" y="1384814"/>
            <a:ext cx="2497873" cy="5452946"/>
          </a:xfrm>
          <a:prstGeom prst="rect">
            <a:avLst/>
          </a:prstGeom>
          <a:solidFill>
            <a:schemeClr val="accent2"/>
          </a:solidFill>
          <a:ln>
            <a:solidFill>
              <a:srgbClr val="2977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1662F93-E247-A15F-13D7-64B81BF22DAB}"/>
              </a:ext>
            </a:extLst>
          </p:cNvPr>
          <p:cNvSpPr txBox="1"/>
          <p:nvPr/>
        </p:nvSpPr>
        <p:spPr>
          <a:xfrm>
            <a:off x="1213515" y="2130816"/>
            <a:ext cx="1940312" cy="1477328"/>
          </a:xfrm>
          <a:prstGeom prst="rect">
            <a:avLst/>
          </a:prstGeom>
          <a:noFill/>
        </p:spPr>
        <p:txBody>
          <a:bodyPr wrap="square" rtlCol="0">
            <a:spAutoFit/>
          </a:bodyPr>
          <a:lstStyle/>
          <a:p>
            <a:pPr>
              <a:buClr>
                <a:schemeClr val="accent2"/>
              </a:buClr>
            </a:pPr>
            <a:r>
              <a:rPr lang="en-US" dirty="0">
                <a:solidFill>
                  <a:schemeClr val="bg1"/>
                </a:solidFill>
                <a:latin typeface="Montserrat" pitchFamily="2" charset="0"/>
              </a:rPr>
              <a:t>Quality Improvement Committee- Stroke Priority Objective</a:t>
            </a:r>
          </a:p>
        </p:txBody>
      </p:sp>
      <p:sp>
        <p:nvSpPr>
          <p:cNvPr id="11" name="TextBox 10">
            <a:extLst>
              <a:ext uri="{FF2B5EF4-FFF2-40B4-BE49-F238E27FC236}">
                <a16:creationId xmlns:a16="http://schemas.microsoft.com/office/drawing/2014/main" id="{F989BB8D-7EE3-D6FA-CBFA-35065170E878}"/>
              </a:ext>
            </a:extLst>
          </p:cNvPr>
          <p:cNvSpPr txBox="1"/>
          <p:nvPr/>
        </p:nvSpPr>
        <p:spPr>
          <a:xfrm>
            <a:off x="1291574" y="1546041"/>
            <a:ext cx="546410" cy="584775"/>
          </a:xfrm>
          <a:prstGeom prst="rect">
            <a:avLst/>
          </a:prstGeom>
          <a:noFill/>
        </p:spPr>
        <p:txBody>
          <a:bodyPr wrap="square" rtlCol="0">
            <a:spAutoFit/>
          </a:bodyPr>
          <a:lstStyle/>
          <a:p>
            <a:r>
              <a:rPr lang="en-US" sz="3200" dirty="0">
                <a:solidFill>
                  <a:schemeClr val="bg1"/>
                </a:solidFill>
                <a:latin typeface="Aptos Black" panose="020B0004020202020204" pitchFamily="34" charset="0"/>
              </a:rPr>
              <a:t>1</a:t>
            </a:r>
          </a:p>
        </p:txBody>
      </p:sp>
      <p:sp>
        <p:nvSpPr>
          <p:cNvPr id="12" name="TextBox 11">
            <a:extLst>
              <a:ext uri="{FF2B5EF4-FFF2-40B4-BE49-F238E27FC236}">
                <a16:creationId xmlns:a16="http://schemas.microsoft.com/office/drawing/2014/main" id="{A0F1C11C-1505-AE30-A2C1-98B489B755C8}"/>
              </a:ext>
            </a:extLst>
          </p:cNvPr>
          <p:cNvSpPr txBox="1"/>
          <p:nvPr/>
        </p:nvSpPr>
        <p:spPr>
          <a:xfrm>
            <a:off x="8488865" y="1494697"/>
            <a:ext cx="546410" cy="584775"/>
          </a:xfrm>
          <a:prstGeom prst="rect">
            <a:avLst/>
          </a:prstGeom>
          <a:noFill/>
        </p:spPr>
        <p:txBody>
          <a:bodyPr wrap="square" rtlCol="0">
            <a:spAutoFit/>
          </a:bodyPr>
          <a:lstStyle/>
          <a:p>
            <a:r>
              <a:rPr lang="en-US" sz="3200" dirty="0">
                <a:solidFill>
                  <a:schemeClr val="bg1"/>
                </a:solidFill>
                <a:latin typeface="Aptos Black" panose="020B0004020202020204" pitchFamily="34" charset="0"/>
              </a:rPr>
              <a:t>4</a:t>
            </a:r>
          </a:p>
        </p:txBody>
      </p:sp>
      <p:sp>
        <p:nvSpPr>
          <p:cNvPr id="4" name="Rectangle 3">
            <a:extLst>
              <a:ext uri="{FF2B5EF4-FFF2-40B4-BE49-F238E27FC236}">
                <a16:creationId xmlns:a16="http://schemas.microsoft.com/office/drawing/2014/main" id="{72761F16-CB16-DA45-BB31-28544800CE8A}"/>
              </a:ext>
            </a:extLst>
          </p:cNvPr>
          <p:cNvSpPr/>
          <p:nvPr/>
        </p:nvSpPr>
        <p:spPr>
          <a:xfrm>
            <a:off x="5934301" y="1389919"/>
            <a:ext cx="2390078" cy="5452946"/>
          </a:xfrm>
          <a:prstGeom prst="rect">
            <a:avLst/>
          </a:prstGeom>
          <a:solidFill>
            <a:srgbClr val="34C6CE"/>
          </a:solidFill>
          <a:ln>
            <a:solidFill>
              <a:srgbClr val="2DB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2A62188-7859-571F-FEBC-09FD5AB4982E}"/>
              </a:ext>
            </a:extLst>
          </p:cNvPr>
          <p:cNvSpPr txBox="1"/>
          <p:nvPr/>
        </p:nvSpPr>
        <p:spPr>
          <a:xfrm>
            <a:off x="5922957" y="2121203"/>
            <a:ext cx="2390078" cy="3970318"/>
          </a:xfrm>
          <a:prstGeom prst="rect">
            <a:avLst/>
          </a:prstGeom>
          <a:noFill/>
        </p:spPr>
        <p:txBody>
          <a:bodyPr wrap="square" rtlCol="0">
            <a:spAutoFit/>
          </a:bodyPr>
          <a:lstStyle/>
          <a:p>
            <a:pPr algn="ctr">
              <a:buClr>
                <a:schemeClr val="accent2"/>
              </a:buClr>
            </a:pPr>
            <a:r>
              <a:rPr lang="en-US" dirty="0">
                <a:solidFill>
                  <a:schemeClr val="bg1"/>
                </a:solidFill>
                <a:latin typeface="Montserrat" pitchFamily="2" charset="0"/>
              </a:rPr>
              <a:t>Skillful Therapy Department </a:t>
            </a:r>
          </a:p>
          <a:p>
            <a:pPr>
              <a:buClr>
                <a:schemeClr val="accent2"/>
              </a:buClr>
            </a:pPr>
            <a:r>
              <a:rPr lang="en-US" dirty="0">
                <a:solidFill>
                  <a:schemeClr val="bg1"/>
                </a:solidFill>
                <a:latin typeface="Montserrat" pitchFamily="2" charset="0"/>
              </a:rPr>
              <a:t>                                    </a:t>
            </a:r>
            <a:r>
              <a:rPr lang="en-US" sz="1050" dirty="0">
                <a:solidFill>
                  <a:schemeClr val="bg1"/>
                </a:solidFill>
                <a:latin typeface="Montserrat" pitchFamily="2" charset="0"/>
                <a:sym typeface="Wingdings 3" panose="05040102010807070707" pitchFamily="18" charset="2"/>
              </a:rPr>
              <a:t></a:t>
            </a:r>
            <a:r>
              <a:rPr lang="en-US" sz="1000" dirty="0">
                <a:solidFill>
                  <a:schemeClr val="bg1"/>
                </a:solidFill>
                <a:latin typeface="Montserrat" pitchFamily="2" charset="0"/>
                <a:sym typeface="Wingdings 3" panose="05040102010807070707" pitchFamily="18" charset="2"/>
              </a:rPr>
              <a:t> </a:t>
            </a:r>
            <a:r>
              <a:rPr lang="en-US" dirty="0">
                <a:solidFill>
                  <a:schemeClr val="bg1"/>
                </a:solidFill>
                <a:latin typeface="Montserrat" pitchFamily="2" charset="0"/>
              </a:rPr>
              <a:t>Physical Therapy </a:t>
            </a:r>
            <a:r>
              <a:rPr lang="en-US" sz="1100" dirty="0">
                <a:solidFill>
                  <a:schemeClr val="bg1"/>
                </a:solidFill>
                <a:latin typeface="Montserrat" pitchFamily="2" charset="0"/>
                <a:sym typeface="Wingdings 3" panose="05040102010807070707" pitchFamily="18" charset="2"/>
              </a:rPr>
              <a:t></a:t>
            </a:r>
            <a:r>
              <a:rPr lang="en-US" dirty="0">
                <a:solidFill>
                  <a:schemeClr val="bg1"/>
                </a:solidFill>
                <a:latin typeface="Montserrat" pitchFamily="2" charset="0"/>
                <a:sym typeface="Wingdings 3" panose="05040102010807070707" pitchFamily="18" charset="2"/>
              </a:rPr>
              <a:t> </a:t>
            </a:r>
            <a:r>
              <a:rPr lang="en-US" dirty="0">
                <a:solidFill>
                  <a:schemeClr val="bg1"/>
                </a:solidFill>
                <a:latin typeface="Montserrat" pitchFamily="2" charset="0"/>
              </a:rPr>
              <a:t>Occupational           </a:t>
            </a:r>
          </a:p>
          <a:p>
            <a:pPr>
              <a:buClr>
                <a:schemeClr val="accent2"/>
              </a:buClr>
            </a:pPr>
            <a:r>
              <a:rPr lang="en-US" dirty="0">
                <a:solidFill>
                  <a:schemeClr val="bg1"/>
                </a:solidFill>
                <a:latin typeface="Montserrat" pitchFamily="2" charset="0"/>
              </a:rPr>
              <a:t>         Therapy </a:t>
            </a:r>
          </a:p>
          <a:p>
            <a:pPr>
              <a:buClr>
                <a:schemeClr val="accent2"/>
              </a:buClr>
            </a:pPr>
            <a:r>
              <a:rPr lang="en-US" sz="1050" dirty="0">
                <a:solidFill>
                  <a:schemeClr val="bg1"/>
                </a:solidFill>
                <a:latin typeface="Montserrat" pitchFamily="2" charset="0"/>
                <a:sym typeface="Wingdings 3" panose="05040102010807070707" pitchFamily="18" charset="2"/>
              </a:rPr>
              <a:t></a:t>
            </a:r>
            <a:r>
              <a:rPr lang="en-US" dirty="0">
                <a:solidFill>
                  <a:schemeClr val="bg1"/>
                </a:solidFill>
                <a:latin typeface="Montserrat" pitchFamily="2" charset="0"/>
                <a:sym typeface="Wingdings 3" panose="05040102010807070707" pitchFamily="18" charset="2"/>
              </a:rPr>
              <a:t> </a:t>
            </a:r>
            <a:r>
              <a:rPr lang="en-US" dirty="0">
                <a:solidFill>
                  <a:schemeClr val="bg1"/>
                </a:solidFill>
                <a:latin typeface="Montserrat" pitchFamily="2" charset="0"/>
              </a:rPr>
              <a:t>Speech Therapy </a:t>
            </a:r>
          </a:p>
          <a:p>
            <a:pPr>
              <a:buClr>
                <a:schemeClr val="accent2"/>
              </a:buClr>
            </a:pPr>
            <a:endParaRPr lang="en-US" dirty="0">
              <a:solidFill>
                <a:schemeClr val="bg1"/>
              </a:solidFill>
              <a:latin typeface="Montserrat" pitchFamily="2" charset="0"/>
            </a:endParaRPr>
          </a:p>
          <a:p>
            <a:pPr algn="ctr">
              <a:buClr>
                <a:schemeClr val="accent2"/>
              </a:buClr>
            </a:pPr>
            <a:r>
              <a:rPr lang="en-US" dirty="0">
                <a:solidFill>
                  <a:schemeClr val="bg1"/>
                </a:solidFill>
                <a:latin typeface="Montserrat" pitchFamily="2" charset="0"/>
              </a:rPr>
              <a:t>Providing Adult and Pediatric therapy within our facility and facilities in the community</a:t>
            </a:r>
          </a:p>
        </p:txBody>
      </p:sp>
      <p:sp>
        <p:nvSpPr>
          <p:cNvPr id="13" name="TextBox 12">
            <a:extLst>
              <a:ext uri="{FF2B5EF4-FFF2-40B4-BE49-F238E27FC236}">
                <a16:creationId xmlns:a16="http://schemas.microsoft.com/office/drawing/2014/main" id="{1FE09C5C-1FB0-FBB4-344A-32F1CA70CA7F}"/>
              </a:ext>
            </a:extLst>
          </p:cNvPr>
          <p:cNvSpPr txBox="1"/>
          <p:nvPr/>
        </p:nvSpPr>
        <p:spPr>
          <a:xfrm>
            <a:off x="6072761" y="1539286"/>
            <a:ext cx="546410" cy="584775"/>
          </a:xfrm>
          <a:prstGeom prst="rect">
            <a:avLst/>
          </a:prstGeom>
          <a:noFill/>
        </p:spPr>
        <p:txBody>
          <a:bodyPr wrap="square" rtlCol="0">
            <a:spAutoFit/>
          </a:bodyPr>
          <a:lstStyle/>
          <a:p>
            <a:r>
              <a:rPr lang="en-US" sz="3200" dirty="0">
                <a:solidFill>
                  <a:schemeClr val="bg1"/>
                </a:solidFill>
                <a:latin typeface="Aptos Black" panose="020B0004020202020204" pitchFamily="34" charset="0"/>
              </a:rPr>
              <a:t>3</a:t>
            </a:r>
          </a:p>
        </p:txBody>
      </p:sp>
      <p:sp>
        <p:nvSpPr>
          <p:cNvPr id="3" name="Rectangle 2">
            <a:extLst>
              <a:ext uri="{FF2B5EF4-FFF2-40B4-BE49-F238E27FC236}">
                <a16:creationId xmlns:a16="http://schemas.microsoft.com/office/drawing/2014/main" id="{F501A8E1-7891-A1AB-64C7-C24DB08F3D27}"/>
              </a:ext>
            </a:extLst>
          </p:cNvPr>
          <p:cNvSpPr/>
          <p:nvPr/>
        </p:nvSpPr>
        <p:spPr>
          <a:xfrm>
            <a:off x="3538551" y="1389919"/>
            <a:ext cx="2390078" cy="5452946"/>
          </a:xfrm>
          <a:prstGeom prst="rect">
            <a:avLst/>
          </a:pr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611FB6C-F130-DE26-B744-64923CC73D74}"/>
              </a:ext>
            </a:extLst>
          </p:cNvPr>
          <p:cNvSpPr txBox="1"/>
          <p:nvPr/>
        </p:nvSpPr>
        <p:spPr>
          <a:xfrm>
            <a:off x="3629619" y="2115875"/>
            <a:ext cx="2207941" cy="3693319"/>
          </a:xfrm>
          <a:prstGeom prst="rect">
            <a:avLst/>
          </a:prstGeom>
          <a:noFill/>
        </p:spPr>
        <p:txBody>
          <a:bodyPr wrap="square" rtlCol="0">
            <a:spAutoFit/>
          </a:bodyPr>
          <a:lstStyle/>
          <a:p>
            <a:pPr>
              <a:buClr>
                <a:schemeClr val="accent2"/>
              </a:buClr>
            </a:pPr>
            <a:r>
              <a:rPr lang="en-US" dirty="0">
                <a:solidFill>
                  <a:schemeClr val="bg1"/>
                </a:solidFill>
                <a:latin typeface="Montserrat" pitchFamily="2" charset="0"/>
              </a:rPr>
              <a:t>Data: </a:t>
            </a:r>
          </a:p>
          <a:p>
            <a:pPr>
              <a:buClr>
                <a:schemeClr val="accent2"/>
              </a:buClr>
            </a:pPr>
            <a:endParaRPr lang="en-US" dirty="0">
              <a:solidFill>
                <a:schemeClr val="bg1"/>
              </a:solidFill>
              <a:latin typeface="Montserrat" pitchFamily="2" charset="0"/>
            </a:endParaRPr>
          </a:p>
          <a:p>
            <a:pPr>
              <a:buClr>
                <a:schemeClr val="accent2"/>
              </a:buClr>
            </a:pPr>
            <a:r>
              <a:rPr lang="en-US" dirty="0">
                <a:solidFill>
                  <a:schemeClr val="bg1"/>
                </a:solidFill>
                <a:latin typeface="Montserrat" pitchFamily="2" charset="0"/>
              </a:rPr>
              <a:t>Average yearly ER visits  -  1450</a:t>
            </a:r>
          </a:p>
          <a:p>
            <a:pPr>
              <a:buClr>
                <a:schemeClr val="accent2"/>
              </a:buClr>
            </a:pPr>
            <a:endParaRPr lang="en-US" dirty="0">
              <a:solidFill>
                <a:schemeClr val="bg1"/>
              </a:solidFill>
              <a:latin typeface="Montserrat" pitchFamily="2" charset="0"/>
            </a:endParaRPr>
          </a:p>
          <a:p>
            <a:pPr>
              <a:buClr>
                <a:schemeClr val="accent2"/>
              </a:buClr>
            </a:pPr>
            <a:r>
              <a:rPr lang="en-US" dirty="0">
                <a:solidFill>
                  <a:schemeClr val="bg1"/>
                </a:solidFill>
                <a:latin typeface="Montserrat" pitchFamily="2" charset="0"/>
              </a:rPr>
              <a:t>ER Stroke Diagnosed Patients  -  18 </a:t>
            </a:r>
          </a:p>
          <a:p>
            <a:pPr>
              <a:buClr>
                <a:schemeClr val="accent2"/>
              </a:buClr>
            </a:pPr>
            <a:endParaRPr lang="en-US" dirty="0">
              <a:solidFill>
                <a:schemeClr val="bg1"/>
              </a:solidFill>
              <a:latin typeface="Montserrat" pitchFamily="2" charset="0"/>
            </a:endParaRPr>
          </a:p>
          <a:p>
            <a:pPr>
              <a:buClr>
                <a:schemeClr val="accent2"/>
              </a:buClr>
            </a:pPr>
            <a:r>
              <a:rPr lang="en-US" dirty="0">
                <a:solidFill>
                  <a:schemeClr val="bg1"/>
                </a:solidFill>
                <a:latin typeface="Montserrat" pitchFamily="2" charset="0"/>
              </a:rPr>
              <a:t>Inpatients  -  220 </a:t>
            </a:r>
          </a:p>
          <a:p>
            <a:pPr>
              <a:buClr>
                <a:schemeClr val="accent2"/>
              </a:buClr>
            </a:pPr>
            <a:endParaRPr lang="en-US" dirty="0">
              <a:solidFill>
                <a:schemeClr val="bg1"/>
              </a:solidFill>
              <a:latin typeface="Montserrat" pitchFamily="2" charset="0"/>
            </a:endParaRPr>
          </a:p>
          <a:p>
            <a:pPr>
              <a:buClr>
                <a:schemeClr val="accent2"/>
              </a:buClr>
            </a:pPr>
            <a:r>
              <a:rPr lang="en-US" dirty="0">
                <a:solidFill>
                  <a:schemeClr val="bg1"/>
                </a:solidFill>
                <a:latin typeface="Montserrat" pitchFamily="2" charset="0"/>
              </a:rPr>
              <a:t>Swing bed patients  -  89</a:t>
            </a:r>
          </a:p>
        </p:txBody>
      </p:sp>
      <p:sp>
        <p:nvSpPr>
          <p:cNvPr id="14" name="TextBox 13">
            <a:extLst>
              <a:ext uri="{FF2B5EF4-FFF2-40B4-BE49-F238E27FC236}">
                <a16:creationId xmlns:a16="http://schemas.microsoft.com/office/drawing/2014/main" id="{5F1E488C-6420-BDAF-40AF-387D065A3AA6}"/>
              </a:ext>
            </a:extLst>
          </p:cNvPr>
          <p:cNvSpPr txBox="1"/>
          <p:nvPr/>
        </p:nvSpPr>
        <p:spPr>
          <a:xfrm>
            <a:off x="3665667" y="1536428"/>
            <a:ext cx="546410" cy="584775"/>
          </a:xfrm>
          <a:prstGeom prst="rect">
            <a:avLst/>
          </a:prstGeom>
          <a:noFill/>
        </p:spPr>
        <p:txBody>
          <a:bodyPr wrap="square" rtlCol="0">
            <a:spAutoFit/>
          </a:bodyPr>
          <a:lstStyle/>
          <a:p>
            <a:r>
              <a:rPr lang="en-US" sz="3200" dirty="0">
                <a:solidFill>
                  <a:schemeClr val="bg1"/>
                </a:solidFill>
                <a:latin typeface="Aptos Black" panose="020B0004020202020204" pitchFamily="34" charset="0"/>
              </a:rPr>
              <a:t>2</a:t>
            </a:r>
          </a:p>
        </p:txBody>
      </p:sp>
      <p:pic>
        <p:nvPicPr>
          <p:cNvPr id="15" name="Content Placeholder 3">
            <a:extLst>
              <a:ext uri="{FF2B5EF4-FFF2-40B4-BE49-F238E27FC236}">
                <a16:creationId xmlns:a16="http://schemas.microsoft.com/office/drawing/2014/main" id="{C8B766A5-A36D-98A1-9187-2A7168111112}"/>
              </a:ext>
            </a:extLst>
          </p:cNvPr>
          <p:cNvPicPr>
            <a:picLocks noChangeAspect="1"/>
          </p:cNvPicPr>
          <p:nvPr/>
        </p:nvPicPr>
        <p:blipFill>
          <a:blip r:embed="rId3"/>
          <a:stretch>
            <a:fillRect/>
          </a:stretch>
        </p:blipFill>
        <p:spPr>
          <a:xfrm>
            <a:off x="1260183" y="5418862"/>
            <a:ext cx="2052598" cy="1345318"/>
          </a:xfrm>
          <a:prstGeom prst="rect">
            <a:avLst/>
          </a:prstGeom>
        </p:spPr>
      </p:pic>
      <p:grpSp>
        <p:nvGrpSpPr>
          <p:cNvPr id="16" name="Group 15">
            <a:extLst>
              <a:ext uri="{FF2B5EF4-FFF2-40B4-BE49-F238E27FC236}">
                <a16:creationId xmlns:a16="http://schemas.microsoft.com/office/drawing/2014/main" id="{D365EDCE-61E9-2DD7-84E6-FA63B8E10C9C}"/>
              </a:ext>
            </a:extLst>
          </p:cNvPr>
          <p:cNvGrpSpPr/>
          <p:nvPr/>
        </p:nvGrpSpPr>
        <p:grpSpPr>
          <a:xfrm>
            <a:off x="1564779" y="174963"/>
            <a:ext cx="8588586" cy="1029600"/>
            <a:chOff x="0" y="3359"/>
            <a:chExt cx="8588586" cy="1029600"/>
          </a:xfrm>
          <a:scene3d>
            <a:camera prst="orthographicFront"/>
            <a:lightRig rig="flat" dir="t"/>
          </a:scene3d>
        </p:grpSpPr>
        <p:sp>
          <p:nvSpPr>
            <p:cNvPr id="17" name="Rectangle: Rounded Corners 16">
              <a:extLst>
                <a:ext uri="{FF2B5EF4-FFF2-40B4-BE49-F238E27FC236}">
                  <a16:creationId xmlns:a16="http://schemas.microsoft.com/office/drawing/2014/main" id="{CAF101AF-6393-068B-E11E-169A7D868215}"/>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18" name="Rectangle: Rounded Corners 4">
              <a:extLst>
                <a:ext uri="{FF2B5EF4-FFF2-40B4-BE49-F238E27FC236}">
                  <a16:creationId xmlns:a16="http://schemas.microsoft.com/office/drawing/2014/main" id="{CEEB3B42-439F-78AD-3CB6-8FD38D98C84E}"/>
                </a:ext>
              </a:extLst>
            </p:cNvPr>
            <p:cNvSpPr txBox="1"/>
            <p:nvPr/>
          </p:nvSpPr>
          <p:spPr>
            <a:xfrm>
              <a:off x="50261" y="53620"/>
              <a:ext cx="8488064" cy="929078"/>
            </a:xfrm>
            <a:prstGeom prst="rect">
              <a:avLst/>
            </a:prstGeom>
            <a:sp3d>
              <a:bevelT/>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INCEPTION OF PROGRAM</a:t>
              </a:r>
            </a:p>
          </p:txBody>
        </p:sp>
      </p:grpSp>
    </p:spTree>
    <p:extLst>
      <p:ext uri="{BB962C8B-B14F-4D97-AF65-F5344CB8AC3E}">
        <p14:creationId xmlns:p14="http://schemas.microsoft.com/office/powerpoint/2010/main" val="8348018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4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8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48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14:presetBounceEnd="4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8000">
                                          <p:cBhvr additive="base">
                                            <p:cTn id="12" dur="1000" fill="hold"/>
                                            <p:tgtEl>
                                              <p:spTgt spid="3"/>
                                            </p:tgtEl>
                                            <p:attrNameLst>
                                              <p:attrName>ppt_x</p:attrName>
                                            </p:attrNameLst>
                                          </p:cBhvr>
                                          <p:tavLst>
                                            <p:tav tm="0">
                                              <p:val>
                                                <p:strVal val="0-#ppt_w/2"/>
                                              </p:val>
                                            </p:tav>
                                            <p:tav tm="100000">
                                              <p:val>
                                                <p:strVal val="#ppt_x"/>
                                              </p:val>
                                            </p:tav>
                                          </p:tavLst>
                                        </p:anim>
                                        <p:anim calcmode="lin" valueType="num" p14:bounceEnd="4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2" fill="hold" grpId="0" nodeType="afterEffect" p14:presetBounceEnd="48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48000">
                                          <p:cBhvr additive="base">
                                            <p:cTn id="17" dur="1000" fill="hold"/>
                                            <p:tgtEl>
                                              <p:spTgt spid="4"/>
                                            </p:tgtEl>
                                            <p:attrNameLst>
                                              <p:attrName>ppt_x</p:attrName>
                                            </p:attrNameLst>
                                          </p:cBhvr>
                                          <p:tavLst>
                                            <p:tav tm="0">
                                              <p:val>
                                                <p:strVal val="0-#ppt_w/2"/>
                                              </p:val>
                                            </p:tav>
                                            <p:tav tm="100000">
                                              <p:val>
                                                <p:strVal val="#ppt_x"/>
                                              </p:val>
                                            </p:tav>
                                          </p:tavLst>
                                        </p:anim>
                                        <p:anim calcmode="lin" valueType="num" p14:bounceEnd="48000">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12" fill="hold" grpId="0" nodeType="afterEffect" p14:presetBounceEnd="48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48000">
                                          <p:cBhvr additive="base">
                                            <p:cTn id="22" dur="1000" fill="hold"/>
                                            <p:tgtEl>
                                              <p:spTgt spid="5"/>
                                            </p:tgtEl>
                                            <p:attrNameLst>
                                              <p:attrName>ppt_x</p:attrName>
                                            </p:attrNameLst>
                                          </p:cBhvr>
                                          <p:tavLst>
                                            <p:tav tm="0">
                                              <p:val>
                                                <p:strVal val="0-#ppt_w/2"/>
                                              </p:val>
                                            </p:tav>
                                            <p:tav tm="100000">
                                              <p:val>
                                                <p:strVal val="#ppt_x"/>
                                              </p:val>
                                            </p:tav>
                                          </p:tavLst>
                                        </p:anim>
                                        <p:anim calcmode="lin" valueType="num" p14:bounceEnd="48000">
                                          <p:cBhvr additive="base">
                                            <p:cTn id="2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12"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0-#ppt_w/2"/>
                                              </p:val>
                                            </p:tav>
                                            <p:tav tm="100000">
                                              <p:val>
                                                <p:strVal val="#ppt_x"/>
                                              </p:val>
                                            </p:tav>
                                          </p:tavLst>
                                        </p:anim>
                                        <p:anim calcmode="lin" valueType="num">
                                          <p:cBhvr additive="base">
                                            <p:cTn id="2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title"/>
          </p:nvPr>
        </p:nvSpPr>
        <p:spPr>
          <a:xfrm>
            <a:off x="7181723" y="609600"/>
            <a:ext cx="4512989" cy="2227730"/>
          </a:xfrm>
        </p:spPr>
        <p:txBody>
          <a:bodyPr vert="horz" lIns="91440" tIns="45720" rIns="91440" bIns="45720" rtlCol="0" anchor="ctr">
            <a:normAutofit/>
          </a:bodyPr>
          <a:lstStyle/>
          <a:p>
            <a:r>
              <a:rPr lang="en-US" dirty="0">
                <a:solidFill>
                  <a:srgbClr val="FFFFFF"/>
                </a:solidFill>
              </a:rPr>
              <a:t>AHA Program Standards</a:t>
            </a:r>
            <a:br>
              <a:rPr lang="en-US" dirty="0">
                <a:solidFill>
                  <a:srgbClr val="FFFFFF"/>
                </a:solidFill>
              </a:rPr>
            </a:br>
            <a:endParaRPr lang="en-US" dirty="0">
              <a:solidFill>
                <a:srgbClr val="FFFFFF"/>
              </a:solidFill>
            </a:endParaRPr>
          </a:p>
        </p:txBody>
      </p:sp>
      <p:pic>
        <p:nvPicPr>
          <p:cNvPr id="4" name="Content Placeholder 3"/>
          <p:cNvPicPr>
            <a:picLocks noGrp="1" noChangeAspect="1"/>
          </p:cNvPicPr>
          <p:nvPr>
            <p:ph idx="1"/>
          </p:nvPr>
        </p:nvPicPr>
        <p:blipFill>
          <a:blip r:embed="rId3"/>
          <a:stretch>
            <a:fillRect/>
          </a:stretch>
        </p:blipFill>
        <p:spPr>
          <a:xfrm>
            <a:off x="757251" y="2209542"/>
            <a:ext cx="3856774" cy="2527814"/>
          </a:xfrm>
          <a:prstGeom prst="rect">
            <a:avLst/>
          </a:prstGeom>
        </p:spPr>
      </p:pic>
      <p:sp>
        <p:nvSpPr>
          <p:cNvPr id="2" name="TextBox 1">
            <a:extLst>
              <a:ext uri="{FF2B5EF4-FFF2-40B4-BE49-F238E27FC236}">
                <a16:creationId xmlns:a16="http://schemas.microsoft.com/office/drawing/2014/main" id="{0CAE1B27-0044-1AC4-EB5F-69DDA6AB8839}"/>
              </a:ext>
            </a:extLst>
          </p:cNvPr>
          <p:cNvSpPr txBox="1"/>
          <p:nvPr/>
        </p:nvSpPr>
        <p:spPr>
          <a:xfrm>
            <a:off x="6891958" y="2837329"/>
            <a:ext cx="5080527" cy="2227730"/>
          </a:xfrm>
          <a:prstGeom prst="rect">
            <a:avLst/>
          </a:prstGeom>
        </p:spPr>
        <p:txBody>
          <a:bodyPr vert="horz" lIns="91440" tIns="45720" rIns="91440" bIns="45720" rtlCol="0" anchor="t">
            <a:normAutofit/>
          </a:bodyPr>
          <a:lstStyle/>
          <a:p>
            <a:pPr>
              <a:spcBef>
                <a:spcPts val="1000"/>
              </a:spcBef>
              <a:buClr>
                <a:schemeClr val="accent1"/>
              </a:buClr>
              <a:buSzPct val="80000"/>
            </a:pPr>
            <a:r>
              <a:rPr lang="en-US" sz="2000" dirty="0">
                <a:solidFill>
                  <a:srgbClr val="FFFFFF"/>
                </a:solidFill>
              </a:rPr>
              <a:t>1.0 Program Management</a:t>
            </a:r>
            <a:br>
              <a:rPr lang="en-US" sz="2000" dirty="0">
                <a:solidFill>
                  <a:srgbClr val="FFFFFF"/>
                </a:solidFill>
              </a:rPr>
            </a:br>
            <a:r>
              <a:rPr lang="en-US" sz="2000" dirty="0">
                <a:solidFill>
                  <a:srgbClr val="FFFFFF"/>
                </a:solidFill>
              </a:rPr>
              <a:t>2.0 Personnel Education</a:t>
            </a:r>
            <a:br>
              <a:rPr lang="en-US" sz="2000" dirty="0">
                <a:solidFill>
                  <a:srgbClr val="FFFFFF"/>
                </a:solidFill>
              </a:rPr>
            </a:br>
            <a:r>
              <a:rPr lang="en-US" sz="2000" dirty="0">
                <a:solidFill>
                  <a:srgbClr val="FFFFFF"/>
                </a:solidFill>
              </a:rPr>
              <a:t>3.0 Patient/Caregiver Education &amp; Support</a:t>
            </a:r>
            <a:br>
              <a:rPr lang="en-US" sz="2000" dirty="0">
                <a:solidFill>
                  <a:srgbClr val="FFFFFF"/>
                </a:solidFill>
              </a:rPr>
            </a:br>
            <a:r>
              <a:rPr lang="en-US" sz="2000" dirty="0">
                <a:solidFill>
                  <a:srgbClr val="FFFFFF"/>
                </a:solidFill>
              </a:rPr>
              <a:t>4.0 Care Coordination</a:t>
            </a:r>
            <a:br>
              <a:rPr lang="en-US" sz="2000" dirty="0">
                <a:solidFill>
                  <a:srgbClr val="FFFFFF"/>
                </a:solidFill>
              </a:rPr>
            </a:br>
            <a:r>
              <a:rPr lang="en-US" sz="2000" dirty="0">
                <a:solidFill>
                  <a:srgbClr val="FFFFFF"/>
                </a:solidFill>
              </a:rPr>
              <a:t>5.0 Medical Management</a:t>
            </a:r>
            <a:br>
              <a:rPr lang="en-US" sz="2000" dirty="0">
                <a:solidFill>
                  <a:srgbClr val="FFFFFF"/>
                </a:solidFill>
              </a:rPr>
            </a:br>
            <a:r>
              <a:rPr lang="en-US" sz="2000" dirty="0">
                <a:solidFill>
                  <a:srgbClr val="FFFFFF"/>
                </a:solidFill>
              </a:rPr>
              <a:t>6.0 Quality Improvement</a:t>
            </a:r>
          </a:p>
        </p:txBody>
      </p:sp>
    </p:spTree>
    <p:extLst>
      <p:ext uri="{BB962C8B-B14F-4D97-AF65-F5344CB8AC3E}">
        <p14:creationId xmlns:p14="http://schemas.microsoft.com/office/powerpoint/2010/main" val="39027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8099" y="275634"/>
            <a:ext cx="8596668" cy="1320800"/>
          </a:xfrm>
        </p:spPr>
        <p:txBody>
          <a:bodyPr/>
          <a:lstStyle/>
          <a:p>
            <a:r>
              <a:rPr lang="en-US" dirty="0">
                <a:latin typeface="Montserrat" pitchFamily="2" charset="0"/>
              </a:rPr>
              <a:t>1.0 Program Management</a:t>
            </a:r>
          </a:p>
        </p:txBody>
      </p:sp>
      <p:pic>
        <p:nvPicPr>
          <p:cNvPr id="4" name="Content Placeholder 3"/>
          <p:cNvPicPr>
            <a:picLocks noGrp="1" noChangeAspect="1"/>
          </p:cNvPicPr>
          <p:nvPr>
            <p:ph idx="1"/>
          </p:nvPr>
        </p:nvPicPr>
        <p:blipFill>
          <a:blip r:embed="rId3"/>
          <a:stretch>
            <a:fillRect/>
          </a:stretch>
        </p:blipFill>
        <p:spPr>
          <a:xfrm>
            <a:off x="9844388" y="5284064"/>
            <a:ext cx="2267391" cy="1486098"/>
          </a:xfrm>
          <a:prstGeom prst="rect">
            <a:avLst/>
          </a:prstGeom>
        </p:spPr>
      </p:pic>
      <p:sp>
        <p:nvSpPr>
          <p:cNvPr id="3" name="TextBox 2">
            <a:extLst>
              <a:ext uri="{FF2B5EF4-FFF2-40B4-BE49-F238E27FC236}">
                <a16:creationId xmlns:a16="http://schemas.microsoft.com/office/drawing/2014/main" id="{52AA9C7B-C2E0-FBF2-B3D5-B646632D84D6}"/>
              </a:ext>
            </a:extLst>
          </p:cNvPr>
          <p:cNvSpPr txBox="1"/>
          <p:nvPr/>
        </p:nvSpPr>
        <p:spPr>
          <a:xfrm>
            <a:off x="12435724" y="3026109"/>
            <a:ext cx="4548040" cy="1200329"/>
          </a:xfrm>
          <a:prstGeom prst="rect">
            <a:avLst/>
          </a:prstGeom>
          <a:noFill/>
        </p:spPr>
        <p:txBody>
          <a:bodyPr wrap="none" rtlCol="0">
            <a:spAutoFit/>
          </a:bodyPr>
          <a:lstStyle/>
          <a:p>
            <a:r>
              <a:rPr lang="en-US" dirty="0"/>
              <a:t>Initiatives: </a:t>
            </a:r>
          </a:p>
          <a:p>
            <a:pPr marL="342900" indent="-342900">
              <a:buAutoNum type="arabicParenR"/>
            </a:pPr>
            <a:r>
              <a:rPr lang="en-US" dirty="0"/>
              <a:t>Designate a program champion</a:t>
            </a:r>
          </a:p>
          <a:p>
            <a:pPr marL="342900" indent="-342900">
              <a:buAutoNum type="arabicParenR"/>
            </a:pPr>
            <a:r>
              <a:rPr lang="en-US" dirty="0"/>
              <a:t>Create an interprofessional committee</a:t>
            </a:r>
          </a:p>
          <a:p>
            <a:pPr marL="342900" indent="-342900">
              <a:buAutoNum type="arabicParenR"/>
            </a:pPr>
            <a:r>
              <a:rPr lang="en-US" dirty="0"/>
              <a:t>Form a program charter </a:t>
            </a:r>
          </a:p>
        </p:txBody>
      </p:sp>
      <p:grpSp>
        <p:nvGrpSpPr>
          <p:cNvPr id="6" name="Group 5">
            <a:extLst>
              <a:ext uri="{FF2B5EF4-FFF2-40B4-BE49-F238E27FC236}">
                <a16:creationId xmlns:a16="http://schemas.microsoft.com/office/drawing/2014/main" id="{BBFCEC79-43D7-0311-77B6-AD0A0E414C39}"/>
              </a:ext>
            </a:extLst>
          </p:cNvPr>
          <p:cNvGrpSpPr/>
          <p:nvPr/>
        </p:nvGrpSpPr>
        <p:grpSpPr>
          <a:xfrm>
            <a:off x="180705" y="159351"/>
            <a:ext cx="8588586" cy="841303"/>
            <a:chOff x="0" y="3359"/>
            <a:chExt cx="8588586" cy="1029600"/>
          </a:xfrm>
          <a:scene3d>
            <a:camera prst="orthographicFront"/>
            <a:lightRig rig="flat" dir="t"/>
          </a:scene3d>
        </p:grpSpPr>
        <p:sp>
          <p:nvSpPr>
            <p:cNvPr id="7" name="Rectangle: Rounded Corners 6">
              <a:extLst>
                <a:ext uri="{FF2B5EF4-FFF2-40B4-BE49-F238E27FC236}">
                  <a16:creationId xmlns:a16="http://schemas.microsoft.com/office/drawing/2014/main" id="{87B4B64C-20FB-451F-961F-5312CE21EE7B}"/>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8" name="Rectangle: Rounded Corners 4">
              <a:extLst>
                <a:ext uri="{FF2B5EF4-FFF2-40B4-BE49-F238E27FC236}">
                  <a16:creationId xmlns:a16="http://schemas.microsoft.com/office/drawing/2014/main" id="{E1135C29-EC6D-47D3-A562-1F37A9491B33}"/>
                </a:ext>
              </a:extLst>
            </p:cNvPr>
            <p:cNvSpPr txBox="1"/>
            <p:nvPr/>
          </p:nvSpPr>
          <p:spPr>
            <a:xfrm>
              <a:off x="50261" y="53620"/>
              <a:ext cx="8488064" cy="929078"/>
            </a:xfrm>
            <a:prstGeom prst="rect">
              <a:avLst/>
            </a:prstGeom>
            <a:sp3d>
              <a:bevelT/>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1.0 PROGRAM MANAGEMENT</a:t>
              </a:r>
            </a:p>
          </p:txBody>
        </p:sp>
      </p:grpSp>
      <p:sp>
        <p:nvSpPr>
          <p:cNvPr id="10" name="Rectangle: Rounded Corners 9">
            <a:extLst>
              <a:ext uri="{FF2B5EF4-FFF2-40B4-BE49-F238E27FC236}">
                <a16:creationId xmlns:a16="http://schemas.microsoft.com/office/drawing/2014/main" id="{5879CBC9-F643-7AE4-B5AE-5B683CF69923}"/>
              </a:ext>
            </a:extLst>
          </p:cNvPr>
          <p:cNvSpPr/>
          <p:nvPr/>
        </p:nvSpPr>
        <p:spPr>
          <a:xfrm>
            <a:off x="12638099" y="1437539"/>
            <a:ext cx="2923954" cy="758350"/>
          </a:xfrm>
          <a:prstGeom prst="roundRect">
            <a:avLst/>
          </a:prstGeom>
          <a:ln>
            <a:solidFill>
              <a:schemeClr val="accent1">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INITIATIVES</a:t>
            </a:r>
          </a:p>
        </p:txBody>
      </p:sp>
      <p:sp>
        <p:nvSpPr>
          <p:cNvPr id="5" name="TextBox 4"/>
          <p:cNvSpPr txBox="1"/>
          <p:nvPr/>
        </p:nvSpPr>
        <p:spPr>
          <a:xfrm>
            <a:off x="334527" y="1090515"/>
            <a:ext cx="10643557" cy="1323439"/>
          </a:xfrm>
          <a:prstGeom prst="rect">
            <a:avLst/>
          </a:prstGeom>
          <a:noFill/>
        </p:spPr>
        <p:txBody>
          <a:bodyPr wrap="square" rtlCol="0">
            <a:spAutoFit/>
          </a:bodyPr>
          <a:lstStyle/>
          <a:p>
            <a:r>
              <a:rPr lang="en-US" sz="2000" i="1" dirty="0">
                <a:latin typeface="Montserrat" pitchFamily="2" charset="0"/>
              </a:rPr>
              <a:t>The Post-Acute Care Stroke program defines its mission, goals, scope and organizational structure. It identifies a stroke program champion(s) and organizes an interprofessional committee which oversees the Post-Acute Stroke program. </a:t>
            </a:r>
          </a:p>
        </p:txBody>
      </p:sp>
      <p:sp>
        <p:nvSpPr>
          <p:cNvPr id="76" name="Arrow: Chevron 75">
            <a:extLst>
              <a:ext uri="{FF2B5EF4-FFF2-40B4-BE49-F238E27FC236}">
                <a16:creationId xmlns:a16="http://schemas.microsoft.com/office/drawing/2014/main" id="{13154BD1-772C-6EAB-503B-AEA78B1DF7D4}"/>
              </a:ext>
            </a:extLst>
          </p:cNvPr>
          <p:cNvSpPr/>
          <p:nvPr/>
        </p:nvSpPr>
        <p:spPr>
          <a:xfrm>
            <a:off x="8398545" y="3472734"/>
            <a:ext cx="741492" cy="623499"/>
          </a:xfrm>
          <a:prstGeom prst="chevron">
            <a:avLst>
              <a:gd name="adj" fmla="val 62310"/>
            </a:avLst>
          </a:prstGeom>
          <a:scene3d>
            <a:camera prst="orthographicFront"/>
            <a:lightRig rig="threePt" dir="t">
              <a:rot lat="0" lon="0" rev="7500000"/>
            </a:lightRig>
          </a:scene3d>
          <a:sp3d z="-70000" extrusionH="63500" prstMaterial="matte">
            <a:bevelT w="25400" h="6350"/>
            <a:contourClr>
              <a:schemeClr val="bg1"/>
            </a:contourClr>
          </a:sp3d>
        </p:spPr>
        <p:style>
          <a:lnRef idx="0">
            <a:schemeClr val="lt1">
              <a:hueOff val="0"/>
              <a:satOff val="0"/>
              <a:lumOff val="0"/>
              <a:alphaOff val="0"/>
            </a:schemeClr>
          </a:lnRef>
          <a:fillRef idx="1">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lstStyle/>
          <a:p>
            <a:endParaRPr lang="en-US"/>
          </a:p>
        </p:txBody>
      </p:sp>
      <p:sp>
        <p:nvSpPr>
          <p:cNvPr id="77" name="Freeform: Shape 76">
            <a:extLst>
              <a:ext uri="{FF2B5EF4-FFF2-40B4-BE49-F238E27FC236}">
                <a16:creationId xmlns:a16="http://schemas.microsoft.com/office/drawing/2014/main" id="{49E071C2-A314-E95F-DE5C-C824EE9B80E3}"/>
              </a:ext>
            </a:extLst>
          </p:cNvPr>
          <p:cNvSpPr/>
          <p:nvPr/>
        </p:nvSpPr>
        <p:spPr>
          <a:xfrm>
            <a:off x="9358324" y="2691715"/>
            <a:ext cx="2069471" cy="2107267"/>
          </a:xfrm>
          <a:custGeom>
            <a:avLst/>
            <a:gdLst>
              <a:gd name="connsiteX0" fmla="*/ 0 w 1060608"/>
              <a:gd name="connsiteY0" fmla="*/ 530304 h 1060608"/>
              <a:gd name="connsiteX1" fmla="*/ 530304 w 1060608"/>
              <a:gd name="connsiteY1" fmla="*/ 0 h 1060608"/>
              <a:gd name="connsiteX2" fmla="*/ 1060608 w 1060608"/>
              <a:gd name="connsiteY2" fmla="*/ 530304 h 1060608"/>
              <a:gd name="connsiteX3" fmla="*/ 530304 w 1060608"/>
              <a:gd name="connsiteY3" fmla="*/ 1060608 h 1060608"/>
              <a:gd name="connsiteX4" fmla="*/ 0 w 1060608"/>
              <a:gd name="connsiteY4" fmla="*/ 530304 h 106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08" h="1060608">
                <a:moveTo>
                  <a:pt x="0" y="530304"/>
                </a:moveTo>
                <a:cubicBezTo>
                  <a:pt x="0" y="237425"/>
                  <a:pt x="237425" y="0"/>
                  <a:pt x="530304" y="0"/>
                </a:cubicBezTo>
                <a:cubicBezTo>
                  <a:pt x="823183" y="0"/>
                  <a:pt x="1060608" y="237425"/>
                  <a:pt x="1060608" y="530304"/>
                </a:cubicBezTo>
                <a:cubicBezTo>
                  <a:pt x="1060608" y="823183"/>
                  <a:pt x="823183" y="1060608"/>
                  <a:pt x="530304" y="1060608"/>
                </a:cubicBezTo>
                <a:cubicBezTo>
                  <a:pt x="237425" y="1060608"/>
                  <a:pt x="0" y="823183"/>
                  <a:pt x="0" y="530304"/>
                </a:cubicBezTo>
                <a:close/>
              </a:path>
            </a:pathLst>
          </a:cu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spcFirstLastPara="0" vert="horz" wrap="square" lIns="155322" tIns="155322" rIns="155322" bIns="155322" numCol="1" spcCol="1270" anchor="ctr" anchorCtr="0">
            <a:noAutofit/>
          </a:bodyPr>
          <a:lstStyle/>
          <a:p>
            <a:pPr marL="0" lvl="0" indent="0" algn="ctr" defTabSz="533400">
              <a:lnSpc>
                <a:spcPct val="90000"/>
              </a:lnSpc>
              <a:spcBef>
                <a:spcPct val="0"/>
              </a:spcBef>
              <a:spcAft>
                <a:spcPct val="35000"/>
              </a:spcAft>
              <a:buNone/>
            </a:pPr>
            <a:r>
              <a:rPr lang="en-US" sz="2400" kern="1200" dirty="0"/>
              <a:t>PAC Stroke Program</a:t>
            </a:r>
          </a:p>
        </p:txBody>
      </p:sp>
      <p:grpSp>
        <p:nvGrpSpPr>
          <p:cNvPr id="133" name="Group 132">
            <a:extLst>
              <a:ext uri="{FF2B5EF4-FFF2-40B4-BE49-F238E27FC236}">
                <a16:creationId xmlns:a16="http://schemas.microsoft.com/office/drawing/2014/main" id="{C2C4B107-9575-2D1E-DDD6-DE4A00419FE3}"/>
              </a:ext>
            </a:extLst>
          </p:cNvPr>
          <p:cNvGrpSpPr/>
          <p:nvPr/>
        </p:nvGrpSpPr>
        <p:grpSpPr>
          <a:xfrm>
            <a:off x="3380673" y="3038252"/>
            <a:ext cx="4858721" cy="2282591"/>
            <a:chOff x="3126989" y="3062802"/>
            <a:chExt cx="4858721" cy="2282591"/>
          </a:xfrm>
        </p:grpSpPr>
        <p:sp>
          <p:nvSpPr>
            <p:cNvPr id="51" name="Freeform: Shape 50">
              <a:extLst>
                <a:ext uri="{FF2B5EF4-FFF2-40B4-BE49-F238E27FC236}">
                  <a16:creationId xmlns:a16="http://schemas.microsoft.com/office/drawing/2014/main" id="{CE75CDDB-D71A-C55E-F083-8A3EE0E9708B}"/>
                </a:ext>
              </a:extLst>
            </p:cNvPr>
            <p:cNvSpPr/>
            <p:nvPr/>
          </p:nvSpPr>
          <p:spPr>
            <a:xfrm>
              <a:off x="4076316" y="4686467"/>
              <a:ext cx="2801983" cy="658926"/>
            </a:xfrm>
            <a:custGeom>
              <a:avLst/>
              <a:gdLst>
                <a:gd name="connsiteX0" fmla="*/ 0 w 1246277"/>
                <a:gd name="connsiteY0" fmla="*/ 0 h 769461"/>
                <a:gd name="connsiteX1" fmla="*/ 1246277 w 1246277"/>
                <a:gd name="connsiteY1" fmla="*/ 0 h 769461"/>
                <a:gd name="connsiteX2" fmla="*/ 1246277 w 1246277"/>
                <a:gd name="connsiteY2" fmla="*/ 769461 h 769461"/>
                <a:gd name="connsiteX3" fmla="*/ 0 w 1246277"/>
                <a:gd name="connsiteY3" fmla="*/ 769461 h 769461"/>
                <a:gd name="connsiteX4" fmla="*/ 0 w 1246277"/>
                <a:gd name="connsiteY4" fmla="*/ 0 h 76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77" h="769461">
                  <a:moveTo>
                    <a:pt x="0" y="0"/>
                  </a:moveTo>
                  <a:lnTo>
                    <a:pt x="1246277" y="0"/>
                  </a:lnTo>
                  <a:lnTo>
                    <a:pt x="1246277" y="769461"/>
                  </a:lnTo>
                  <a:lnTo>
                    <a:pt x="0" y="769461"/>
                  </a:lnTo>
                  <a:lnTo>
                    <a:pt x="0" y="0"/>
                  </a:lnTo>
                  <a:close/>
                </a:path>
              </a:pathLst>
            </a:custGeom>
            <a:scene3d>
              <a:camera prst="orthographicFront"/>
              <a:lightRig rig="threePt" dir="t"/>
            </a:scene3d>
            <a:sp3d>
              <a:bevelT/>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800" kern="1200" dirty="0"/>
                <a:t>INITIATIVES</a:t>
              </a:r>
            </a:p>
          </p:txBody>
        </p:sp>
        <p:grpSp>
          <p:nvGrpSpPr>
            <p:cNvPr id="99" name="Group 98">
              <a:extLst>
                <a:ext uri="{FF2B5EF4-FFF2-40B4-BE49-F238E27FC236}">
                  <a16:creationId xmlns:a16="http://schemas.microsoft.com/office/drawing/2014/main" id="{5B65BE2D-BA2D-61B1-5C68-CFB22E26B23C}"/>
                </a:ext>
              </a:extLst>
            </p:cNvPr>
            <p:cNvGrpSpPr/>
            <p:nvPr/>
          </p:nvGrpSpPr>
          <p:grpSpPr>
            <a:xfrm>
              <a:off x="3126989" y="3089554"/>
              <a:ext cx="1575673" cy="1507052"/>
              <a:chOff x="3063085" y="3090966"/>
              <a:chExt cx="1575673" cy="1507052"/>
            </a:xfrm>
          </p:grpSpPr>
          <p:sp>
            <p:nvSpPr>
              <p:cNvPr id="70" name="Arrow: Chevron 69">
                <a:extLst>
                  <a:ext uri="{FF2B5EF4-FFF2-40B4-BE49-F238E27FC236}">
                    <a16:creationId xmlns:a16="http://schemas.microsoft.com/office/drawing/2014/main" id="{3BA2F848-6BD3-F4E8-502B-762B1457F39C}"/>
                  </a:ext>
                </a:extLst>
              </p:cNvPr>
              <p:cNvSpPr/>
              <p:nvPr/>
            </p:nvSpPr>
            <p:spPr>
              <a:xfrm>
                <a:off x="3063085" y="3090966"/>
                <a:ext cx="877602" cy="1507052"/>
              </a:xfrm>
              <a:prstGeom prst="chevron">
                <a:avLst>
                  <a:gd name="adj" fmla="val 62310"/>
                </a:avLst>
              </a:prstGeom>
              <a:scene3d>
                <a:camera prst="orthographicFront"/>
                <a:lightRig rig="threePt" dir="t">
                  <a:rot lat="0" lon="0" rev="7500000"/>
                </a:lightRig>
              </a:scene3d>
              <a:sp3d z="-70000" extrusionH="63500" prstMaterial="matte">
                <a:bevelT w="25400" h="6350"/>
                <a:contourClr>
                  <a:schemeClr val="bg1"/>
                </a:contourClr>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71" name="Freeform: Shape 70">
                <a:extLst>
                  <a:ext uri="{FF2B5EF4-FFF2-40B4-BE49-F238E27FC236}">
                    <a16:creationId xmlns:a16="http://schemas.microsoft.com/office/drawing/2014/main" id="{DDB8CE58-7BBE-AC41-79DB-ABBA5CB4D155}"/>
                  </a:ext>
                </a:extLst>
              </p:cNvPr>
              <p:cNvSpPr/>
              <p:nvPr/>
            </p:nvSpPr>
            <p:spPr>
              <a:xfrm>
                <a:off x="3178574" y="3312310"/>
                <a:ext cx="1460184" cy="1012392"/>
              </a:xfrm>
              <a:custGeom>
                <a:avLst/>
                <a:gdLst>
                  <a:gd name="connsiteX0" fmla="*/ 0 w 1247775"/>
                  <a:gd name="connsiteY0" fmla="*/ 0 h 873442"/>
                  <a:gd name="connsiteX1" fmla="*/ 1247775 w 1247775"/>
                  <a:gd name="connsiteY1" fmla="*/ 0 h 873442"/>
                  <a:gd name="connsiteX2" fmla="*/ 1247775 w 1247775"/>
                  <a:gd name="connsiteY2" fmla="*/ 873442 h 873442"/>
                  <a:gd name="connsiteX3" fmla="*/ 0 w 1247775"/>
                  <a:gd name="connsiteY3" fmla="*/ 873442 h 873442"/>
                  <a:gd name="connsiteX4" fmla="*/ 0 w 1247775"/>
                  <a:gd name="connsiteY4" fmla="*/ 0 h 873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5" h="873442">
                    <a:moveTo>
                      <a:pt x="0" y="0"/>
                    </a:moveTo>
                    <a:lnTo>
                      <a:pt x="1247775" y="0"/>
                    </a:lnTo>
                    <a:lnTo>
                      <a:pt x="1247775" y="873442"/>
                    </a:lnTo>
                    <a:lnTo>
                      <a:pt x="0" y="873442"/>
                    </a:lnTo>
                    <a:lnTo>
                      <a:pt x="0" y="0"/>
                    </a:lnTo>
                    <a:close/>
                  </a:path>
                </a:pathLst>
              </a:custGeom>
              <a:solidFill>
                <a:schemeClr val="bg1">
                  <a:lumMod val="85000"/>
                  <a:alpha val="45000"/>
                </a:schemeClr>
              </a:solidFill>
              <a:scene3d>
                <a:camera prst="orthographicFront"/>
                <a:lightRig rig="threePt" dir="t"/>
              </a:scene3d>
              <a:sp3d>
                <a:bevelT/>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600" kern="1200" dirty="0"/>
                  <a:t>Designate a program champion</a:t>
                </a:r>
              </a:p>
            </p:txBody>
          </p:sp>
        </p:grpSp>
        <p:grpSp>
          <p:nvGrpSpPr>
            <p:cNvPr id="101" name="Group 100">
              <a:extLst>
                <a:ext uri="{FF2B5EF4-FFF2-40B4-BE49-F238E27FC236}">
                  <a16:creationId xmlns:a16="http://schemas.microsoft.com/office/drawing/2014/main" id="{FC40B263-2546-DDD8-1BEA-19FD0092BA3E}"/>
                </a:ext>
              </a:extLst>
            </p:cNvPr>
            <p:cNvGrpSpPr/>
            <p:nvPr/>
          </p:nvGrpSpPr>
          <p:grpSpPr>
            <a:xfrm>
              <a:off x="6278651" y="3089554"/>
              <a:ext cx="1707059" cy="1507052"/>
              <a:chOff x="6205761" y="3080888"/>
              <a:chExt cx="1707059" cy="1507052"/>
            </a:xfrm>
          </p:grpSpPr>
          <p:sp>
            <p:nvSpPr>
              <p:cNvPr id="74" name="Arrow: Chevron 73">
                <a:extLst>
                  <a:ext uri="{FF2B5EF4-FFF2-40B4-BE49-F238E27FC236}">
                    <a16:creationId xmlns:a16="http://schemas.microsoft.com/office/drawing/2014/main" id="{2FE62EC0-7B39-D592-8543-242D7BDC4D05}"/>
                  </a:ext>
                </a:extLst>
              </p:cNvPr>
              <p:cNvSpPr/>
              <p:nvPr/>
            </p:nvSpPr>
            <p:spPr>
              <a:xfrm>
                <a:off x="6205761" y="3080888"/>
                <a:ext cx="877602" cy="1507052"/>
              </a:xfrm>
              <a:prstGeom prst="chevron">
                <a:avLst>
                  <a:gd name="adj" fmla="val 62310"/>
                </a:avLst>
              </a:prstGeom>
              <a:scene3d>
                <a:camera prst="orthographicFront"/>
                <a:lightRig rig="threePt" dir="t">
                  <a:rot lat="0" lon="0" rev="7500000"/>
                </a:lightRig>
              </a:scene3d>
              <a:sp3d z="-70000" extrusionH="63500" prstMaterial="matte">
                <a:bevelT w="25400" h="6350"/>
                <a:contourClr>
                  <a:schemeClr val="bg1"/>
                </a:contourClr>
              </a:sp3d>
            </p:spPr>
            <p:style>
              <a:lnRef idx="0">
                <a:schemeClr val="lt1">
                  <a:hueOff val="0"/>
                  <a:satOff val="0"/>
                  <a:lumOff val="0"/>
                  <a:alphaOff val="0"/>
                </a:schemeClr>
              </a:lnRef>
              <a:fillRef idx="1">
                <a:schemeClr val="accent2">
                  <a:hueOff val="-1808300"/>
                  <a:satOff val="-1104"/>
                  <a:lumOff val="4314"/>
                  <a:alphaOff val="0"/>
                </a:schemeClr>
              </a:fillRef>
              <a:effectRef idx="2">
                <a:schemeClr val="accent2">
                  <a:hueOff val="-1808300"/>
                  <a:satOff val="-1104"/>
                  <a:lumOff val="4314"/>
                  <a:alphaOff val="0"/>
                </a:schemeClr>
              </a:effectRef>
              <a:fontRef idx="minor">
                <a:schemeClr val="lt1"/>
              </a:fontRef>
            </p:style>
            <p:txBody>
              <a:bodyPr/>
              <a:lstStyle/>
              <a:p>
                <a:endParaRPr lang="en-US"/>
              </a:p>
            </p:txBody>
          </p:sp>
          <p:sp>
            <p:nvSpPr>
              <p:cNvPr id="75" name="Freeform: Shape 74">
                <a:extLst>
                  <a:ext uri="{FF2B5EF4-FFF2-40B4-BE49-F238E27FC236}">
                    <a16:creationId xmlns:a16="http://schemas.microsoft.com/office/drawing/2014/main" id="{7C009884-2881-8ABA-AF12-BBD65B599731}"/>
                  </a:ext>
                </a:extLst>
              </p:cNvPr>
              <p:cNvSpPr/>
              <p:nvPr/>
            </p:nvSpPr>
            <p:spPr>
              <a:xfrm>
                <a:off x="6430480" y="3299090"/>
                <a:ext cx="1482340" cy="1012392"/>
              </a:xfrm>
              <a:custGeom>
                <a:avLst/>
                <a:gdLst>
                  <a:gd name="connsiteX0" fmla="*/ 0 w 1247775"/>
                  <a:gd name="connsiteY0" fmla="*/ 0 h 873442"/>
                  <a:gd name="connsiteX1" fmla="*/ 1247775 w 1247775"/>
                  <a:gd name="connsiteY1" fmla="*/ 0 h 873442"/>
                  <a:gd name="connsiteX2" fmla="*/ 1247775 w 1247775"/>
                  <a:gd name="connsiteY2" fmla="*/ 873442 h 873442"/>
                  <a:gd name="connsiteX3" fmla="*/ 0 w 1247775"/>
                  <a:gd name="connsiteY3" fmla="*/ 873442 h 873442"/>
                  <a:gd name="connsiteX4" fmla="*/ 0 w 1247775"/>
                  <a:gd name="connsiteY4" fmla="*/ 0 h 873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5" h="873442">
                    <a:moveTo>
                      <a:pt x="0" y="0"/>
                    </a:moveTo>
                    <a:lnTo>
                      <a:pt x="1247775" y="0"/>
                    </a:lnTo>
                    <a:lnTo>
                      <a:pt x="1247775" y="873442"/>
                    </a:lnTo>
                    <a:lnTo>
                      <a:pt x="0" y="873442"/>
                    </a:lnTo>
                    <a:lnTo>
                      <a:pt x="0" y="0"/>
                    </a:lnTo>
                    <a:close/>
                  </a:path>
                </a:pathLst>
              </a:custGeom>
              <a:solidFill>
                <a:schemeClr val="bg1">
                  <a:lumMod val="85000"/>
                  <a:alpha val="45000"/>
                </a:schemeClr>
              </a:solidFill>
              <a:scene3d>
                <a:camera prst="orthographicFront"/>
                <a:lightRig rig="threePt" dir="t"/>
              </a:scene3d>
              <a:sp3d>
                <a:bevelT/>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600" kern="1200" dirty="0"/>
                  <a:t>Form a   program charter</a:t>
                </a:r>
              </a:p>
            </p:txBody>
          </p:sp>
        </p:grpSp>
        <p:grpSp>
          <p:nvGrpSpPr>
            <p:cNvPr id="100" name="Group 99">
              <a:extLst>
                <a:ext uri="{FF2B5EF4-FFF2-40B4-BE49-F238E27FC236}">
                  <a16:creationId xmlns:a16="http://schemas.microsoft.com/office/drawing/2014/main" id="{C4339518-C776-4C31-4271-C29CEEC6774C}"/>
                </a:ext>
              </a:extLst>
            </p:cNvPr>
            <p:cNvGrpSpPr/>
            <p:nvPr/>
          </p:nvGrpSpPr>
          <p:grpSpPr>
            <a:xfrm>
              <a:off x="4702662" y="3062802"/>
              <a:ext cx="1792569" cy="1507052"/>
              <a:chOff x="4637910" y="3060713"/>
              <a:chExt cx="1792569" cy="1507052"/>
            </a:xfrm>
          </p:grpSpPr>
          <p:sp>
            <p:nvSpPr>
              <p:cNvPr id="72" name="Arrow: Chevron 71">
                <a:extLst>
                  <a:ext uri="{FF2B5EF4-FFF2-40B4-BE49-F238E27FC236}">
                    <a16:creationId xmlns:a16="http://schemas.microsoft.com/office/drawing/2014/main" id="{83E55C43-EB45-DC41-252A-DB2138E8EC60}"/>
                  </a:ext>
                </a:extLst>
              </p:cNvPr>
              <p:cNvSpPr/>
              <p:nvPr/>
            </p:nvSpPr>
            <p:spPr>
              <a:xfrm>
                <a:off x="4637910" y="3060713"/>
                <a:ext cx="877602" cy="1507052"/>
              </a:xfrm>
              <a:prstGeom prst="chevron">
                <a:avLst>
                  <a:gd name="adj" fmla="val 62310"/>
                </a:avLst>
              </a:prstGeom>
              <a:scene3d>
                <a:camera prst="orthographicFront"/>
                <a:lightRig rig="threePt" dir="t">
                  <a:rot lat="0" lon="0" rev="7500000"/>
                </a:lightRig>
              </a:scene3d>
              <a:sp3d z="-70000" extrusionH="63500" prstMaterial="matte">
                <a:bevelT w="25400" h="6350"/>
                <a:contourClr>
                  <a:schemeClr val="bg1"/>
                </a:contourClr>
              </a:sp3d>
            </p:spPr>
            <p:style>
              <a:lnRef idx="0">
                <a:schemeClr val="lt1">
                  <a:hueOff val="0"/>
                  <a:satOff val="0"/>
                  <a:lumOff val="0"/>
                  <a:alphaOff val="0"/>
                </a:schemeClr>
              </a:lnRef>
              <a:fillRef idx="1">
                <a:schemeClr val="accent2">
                  <a:hueOff val="-904150"/>
                  <a:satOff val="-552"/>
                  <a:lumOff val="2157"/>
                  <a:alphaOff val="0"/>
                </a:schemeClr>
              </a:fillRef>
              <a:effectRef idx="2">
                <a:schemeClr val="accent2">
                  <a:hueOff val="-904150"/>
                  <a:satOff val="-552"/>
                  <a:lumOff val="2157"/>
                  <a:alphaOff val="0"/>
                </a:schemeClr>
              </a:effectRef>
              <a:fontRef idx="minor">
                <a:schemeClr val="lt1"/>
              </a:fontRef>
            </p:style>
            <p:txBody>
              <a:bodyPr/>
              <a:lstStyle/>
              <a:p>
                <a:endParaRPr lang="en-US"/>
              </a:p>
            </p:txBody>
          </p:sp>
          <p:sp>
            <p:nvSpPr>
              <p:cNvPr id="73" name="Freeform: Shape 72">
                <a:extLst>
                  <a:ext uri="{FF2B5EF4-FFF2-40B4-BE49-F238E27FC236}">
                    <a16:creationId xmlns:a16="http://schemas.microsoft.com/office/drawing/2014/main" id="{68475A1E-2B0D-32C9-46B2-2C5FD01F03B7}"/>
                  </a:ext>
                </a:extLst>
              </p:cNvPr>
              <p:cNvSpPr/>
              <p:nvPr/>
            </p:nvSpPr>
            <p:spPr>
              <a:xfrm>
                <a:off x="4638758" y="3309325"/>
                <a:ext cx="1791721" cy="1012392"/>
              </a:xfrm>
              <a:custGeom>
                <a:avLst/>
                <a:gdLst>
                  <a:gd name="connsiteX0" fmla="*/ 0 w 1247775"/>
                  <a:gd name="connsiteY0" fmla="*/ 0 h 873442"/>
                  <a:gd name="connsiteX1" fmla="*/ 1247775 w 1247775"/>
                  <a:gd name="connsiteY1" fmla="*/ 0 h 873442"/>
                  <a:gd name="connsiteX2" fmla="*/ 1247775 w 1247775"/>
                  <a:gd name="connsiteY2" fmla="*/ 873442 h 873442"/>
                  <a:gd name="connsiteX3" fmla="*/ 0 w 1247775"/>
                  <a:gd name="connsiteY3" fmla="*/ 873442 h 873442"/>
                  <a:gd name="connsiteX4" fmla="*/ 0 w 1247775"/>
                  <a:gd name="connsiteY4" fmla="*/ 0 h 873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5" h="873442">
                    <a:moveTo>
                      <a:pt x="0" y="0"/>
                    </a:moveTo>
                    <a:lnTo>
                      <a:pt x="1247775" y="0"/>
                    </a:lnTo>
                    <a:lnTo>
                      <a:pt x="1247775" y="873442"/>
                    </a:lnTo>
                    <a:lnTo>
                      <a:pt x="0" y="873442"/>
                    </a:lnTo>
                    <a:lnTo>
                      <a:pt x="0" y="0"/>
                    </a:lnTo>
                    <a:close/>
                  </a:path>
                </a:pathLst>
              </a:custGeom>
              <a:solidFill>
                <a:schemeClr val="bg1">
                  <a:lumMod val="85000"/>
                  <a:alpha val="45000"/>
                </a:schemeClr>
              </a:solidFill>
              <a:scene3d>
                <a:camera prst="orthographicFront"/>
                <a:lightRig rig="threePt" dir="t"/>
              </a:scene3d>
              <a:sp3d>
                <a:bevelT/>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600" kern="1200" dirty="0"/>
                  <a:t>Create an interprofessional committee</a:t>
                </a:r>
              </a:p>
            </p:txBody>
          </p:sp>
        </p:grpSp>
      </p:grpSp>
      <p:sp>
        <p:nvSpPr>
          <p:cNvPr id="106" name="Freeform: Shape 105">
            <a:extLst>
              <a:ext uri="{FF2B5EF4-FFF2-40B4-BE49-F238E27FC236}">
                <a16:creationId xmlns:a16="http://schemas.microsoft.com/office/drawing/2014/main" id="{79D4713E-6039-E828-2A35-8ADC51E33BAC}"/>
              </a:ext>
            </a:extLst>
          </p:cNvPr>
          <p:cNvSpPr/>
          <p:nvPr/>
        </p:nvSpPr>
        <p:spPr>
          <a:xfrm>
            <a:off x="4076316" y="7255245"/>
            <a:ext cx="2920666" cy="1803241"/>
          </a:xfrm>
          <a:custGeom>
            <a:avLst/>
            <a:gdLst>
              <a:gd name="connsiteX0" fmla="*/ 0 w 2920666"/>
              <a:gd name="connsiteY0" fmla="*/ 0 h 1803241"/>
              <a:gd name="connsiteX1" fmla="*/ 2920666 w 2920666"/>
              <a:gd name="connsiteY1" fmla="*/ 0 h 1803241"/>
              <a:gd name="connsiteX2" fmla="*/ 2920666 w 2920666"/>
              <a:gd name="connsiteY2" fmla="*/ 1803241 h 1803241"/>
              <a:gd name="connsiteX3" fmla="*/ 0 w 2920666"/>
              <a:gd name="connsiteY3" fmla="*/ 1803241 h 1803241"/>
              <a:gd name="connsiteX4" fmla="*/ 0 w 2920666"/>
              <a:gd name="connsiteY4" fmla="*/ 0 h 180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666" h="1803241">
                <a:moveTo>
                  <a:pt x="0" y="0"/>
                </a:moveTo>
                <a:lnTo>
                  <a:pt x="2920666" y="0"/>
                </a:lnTo>
                <a:lnTo>
                  <a:pt x="2920666" y="1803241"/>
                </a:lnTo>
                <a:lnTo>
                  <a:pt x="0" y="18032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sp>
        <p:nvSpPr>
          <p:cNvPr id="128" name="Freeform: Shape 127">
            <a:extLst>
              <a:ext uri="{FF2B5EF4-FFF2-40B4-BE49-F238E27FC236}">
                <a16:creationId xmlns:a16="http://schemas.microsoft.com/office/drawing/2014/main" id="{24ADE9C8-B4C4-017A-675F-DA2E972566AA}"/>
              </a:ext>
            </a:extLst>
          </p:cNvPr>
          <p:cNvSpPr/>
          <p:nvPr/>
        </p:nvSpPr>
        <p:spPr>
          <a:xfrm>
            <a:off x="9054629" y="7255245"/>
            <a:ext cx="2924175" cy="1803241"/>
          </a:xfrm>
          <a:custGeom>
            <a:avLst/>
            <a:gdLst>
              <a:gd name="connsiteX0" fmla="*/ 0 w 2924175"/>
              <a:gd name="connsiteY0" fmla="*/ 0 h 1803241"/>
              <a:gd name="connsiteX1" fmla="*/ 2924175 w 2924175"/>
              <a:gd name="connsiteY1" fmla="*/ 0 h 1803241"/>
              <a:gd name="connsiteX2" fmla="*/ 2924175 w 2924175"/>
              <a:gd name="connsiteY2" fmla="*/ 1803241 h 1803241"/>
              <a:gd name="connsiteX3" fmla="*/ 0 w 2924175"/>
              <a:gd name="connsiteY3" fmla="*/ 1803241 h 1803241"/>
              <a:gd name="connsiteX4" fmla="*/ 0 w 2924175"/>
              <a:gd name="connsiteY4" fmla="*/ 0 h 180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5" h="1803241">
                <a:moveTo>
                  <a:pt x="0" y="0"/>
                </a:moveTo>
                <a:lnTo>
                  <a:pt x="2924175" y="0"/>
                </a:lnTo>
                <a:lnTo>
                  <a:pt x="2924175" y="1803241"/>
                </a:lnTo>
                <a:lnTo>
                  <a:pt x="0" y="18032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nvGrpSpPr>
          <p:cNvPr id="134" name="Group 133">
            <a:extLst>
              <a:ext uri="{FF2B5EF4-FFF2-40B4-BE49-F238E27FC236}">
                <a16:creationId xmlns:a16="http://schemas.microsoft.com/office/drawing/2014/main" id="{B14168B7-4C2D-B5D2-5737-067DFC79D52B}"/>
              </a:ext>
            </a:extLst>
          </p:cNvPr>
          <p:cNvGrpSpPr/>
          <p:nvPr/>
        </p:nvGrpSpPr>
        <p:grpSpPr>
          <a:xfrm>
            <a:off x="486948" y="2647469"/>
            <a:ext cx="2442362" cy="2274027"/>
            <a:chOff x="406495" y="2649320"/>
            <a:chExt cx="2442362" cy="2274027"/>
          </a:xfrm>
        </p:grpSpPr>
        <p:grpSp>
          <p:nvGrpSpPr>
            <p:cNvPr id="129" name="Group 128">
              <a:extLst>
                <a:ext uri="{FF2B5EF4-FFF2-40B4-BE49-F238E27FC236}">
                  <a16:creationId xmlns:a16="http://schemas.microsoft.com/office/drawing/2014/main" id="{A617FA42-8C1D-051C-A613-7B78662C90FC}"/>
                </a:ext>
              </a:extLst>
            </p:cNvPr>
            <p:cNvGrpSpPr/>
            <p:nvPr/>
          </p:nvGrpSpPr>
          <p:grpSpPr>
            <a:xfrm>
              <a:off x="406495" y="2649320"/>
              <a:ext cx="2442362" cy="2274027"/>
              <a:chOff x="3910369" y="4184861"/>
              <a:chExt cx="3194810" cy="2899425"/>
            </a:xfrm>
          </p:grpSpPr>
          <p:sp>
            <p:nvSpPr>
              <p:cNvPr id="105" name="Freeform: Shape 104">
                <a:extLst>
                  <a:ext uri="{FF2B5EF4-FFF2-40B4-BE49-F238E27FC236}">
                    <a16:creationId xmlns:a16="http://schemas.microsoft.com/office/drawing/2014/main" id="{449B3D46-AD7A-9FBD-AEC2-25CE1303F6AE}"/>
                  </a:ext>
                </a:extLst>
              </p:cNvPr>
              <p:cNvSpPr/>
              <p:nvPr/>
            </p:nvSpPr>
            <p:spPr>
              <a:xfrm>
                <a:off x="4076316" y="5225681"/>
                <a:ext cx="2920666" cy="962492"/>
              </a:xfrm>
              <a:custGeom>
                <a:avLst/>
                <a:gdLst>
                  <a:gd name="connsiteX0" fmla="*/ 0 w 2920666"/>
                  <a:gd name="connsiteY0" fmla="*/ 0 h 962492"/>
                  <a:gd name="connsiteX1" fmla="*/ 2920666 w 2920666"/>
                  <a:gd name="connsiteY1" fmla="*/ 0 h 962492"/>
                  <a:gd name="connsiteX2" fmla="*/ 2920666 w 2920666"/>
                  <a:gd name="connsiteY2" fmla="*/ 962492 h 962492"/>
                  <a:gd name="connsiteX3" fmla="*/ 0 w 2920666"/>
                  <a:gd name="connsiteY3" fmla="*/ 962492 h 962492"/>
                  <a:gd name="connsiteX4" fmla="*/ 0 w 2920666"/>
                  <a:gd name="connsiteY4" fmla="*/ 0 h 96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666" h="962492">
                    <a:moveTo>
                      <a:pt x="0" y="0"/>
                    </a:moveTo>
                    <a:lnTo>
                      <a:pt x="2920666" y="0"/>
                    </a:lnTo>
                    <a:lnTo>
                      <a:pt x="2920666" y="962492"/>
                    </a:lnTo>
                    <a:lnTo>
                      <a:pt x="0" y="962492"/>
                    </a:lnTo>
                    <a:lnTo>
                      <a:pt x="0" y="0"/>
                    </a:lnTo>
                    <a:close/>
                  </a:path>
                </a:pathLst>
              </a:custGeom>
              <a:scene3d>
                <a:camera prst="orthographicFront"/>
                <a:lightRig rig="threePt" dir="t"/>
              </a:scene3d>
              <a:sp3d>
                <a:bevelT/>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endParaRPr lang="en-US" sz="6000" kern="1200"/>
              </a:p>
            </p:txBody>
          </p:sp>
          <p:sp>
            <p:nvSpPr>
              <p:cNvPr id="107" name="Oval 106">
                <a:extLst>
                  <a:ext uri="{FF2B5EF4-FFF2-40B4-BE49-F238E27FC236}">
                    <a16:creationId xmlns:a16="http://schemas.microsoft.com/office/drawing/2014/main" id="{6533C2C0-0430-F596-E496-85011991A2F2}"/>
                  </a:ext>
                </a:extLst>
              </p:cNvPr>
              <p:cNvSpPr/>
              <p:nvPr/>
            </p:nvSpPr>
            <p:spPr>
              <a:xfrm>
                <a:off x="4072997" y="4932950"/>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108" name="Oval 107">
                <a:extLst>
                  <a:ext uri="{FF2B5EF4-FFF2-40B4-BE49-F238E27FC236}">
                    <a16:creationId xmlns:a16="http://schemas.microsoft.com/office/drawing/2014/main" id="{3CBACB0F-E88E-7000-FAB4-D8C4999DC45A}"/>
                  </a:ext>
                </a:extLst>
              </p:cNvPr>
              <p:cNvSpPr/>
              <p:nvPr/>
            </p:nvSpPr>
            <p:spPr>
              <a:xfrm>
                <a:off x="4235625" y="4607694"/>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150692"/>
                  <a:satOff val="-92"/>
                  <a:lumOff val="359"/>
                  <a:alphaOff val="0"/>
                </a:schemeClr>
              </a:fillRef>
              <a:effectRef idx="2">
                <a:schemeClr val="accent2">
                  <a:hueOff val="-150692"/>
                  <a:satOff val="-92"/>
                  <a:lumOff val="359"/>
                  <a:alphaOff val="0"/>
                </a:schemeClr>
              </a:effectRef>
              <a:fontRef idx="minor">
                <a:schemeClr val="lt1"/>
              </a:fontRef>
            </p:style>
            <p:txBody>
              <a:bodyPr/>
              <a:lstStyle/>
              <a:p>
                <a:endParaRPr lang="en-US"/>
              </a:p>
            </p:txBody>
          </p:sp>
          <p:sp>
            <p:nvSpPr>
              <p:cNvPr id="109" name="Oval 108">
                <a:extLst>
                  <a:ext uri="{FF2B5EF4-FFF2-40B4-BE49-F238E27FC236}">
                    <a16:creationId xmlns:a16="http://schemas.microsoft.com/office/drawing/2014/main" id="{100625C7-7F84-5298-1FD0-4EC424A36C1B}"/>
                  </a:ext>
                </a:extLst>
              </p:cNvPr>
              <p:cNvSpPr/>
              <p:nvPr/>
            </p:nvSpPr>
            <p:spPr>
              <a:xfrm>
                <a:off x="4625932" y="4672745"/>
                <a:ext cx="365083" cy="365083"/>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301383"/>
                  <a:satOff val="-184"/>
                  <a:lumOff val="719"/>
                  <a:alphaOff val="0"/>
                </a:schemeClr>
              </a:fillRef>
              <a:effectRef idx="2">
                <a:schemeClr val="accent2">
                  <a:hueOff val="-301383"/>
                  <a:satOff val="-184"/>
                  <a:lumOff val="719"/>
                  <a:alphaOff val="0"/>
                </a:schemeClr>
              </a:effectRef>
              <a:fontRef idx="minor">
                <a:schemeClr val="lt1"/>
              </a:fontRef>
            </p:style>
            <p:txBody>
              <a:bodyPr/>
              <a:lstStyle/>
              <a:p>
                <a:endParaRPr lang="en-US"/>
              </a:p>
            </p:txBody>
          </p:sp>
          <p:sp>
            <p:nvSpPr>
              <p:cNvPr id="110" name="Oval 109">
                <a:extLst>
                  <a:ext uri="{FF2B5EF4-FFF2-40B4-BE49-F238E27FC236}">
                    <a16:creationId xmlns:a16="http://schemas.microsoft.com/office/drawing/2014/main" id="{D76ABF0C-0308-1100-3FB1-465A412CA823}"/>
                  </a:ext>
                </a:extLst>
              </p:cNvPr>
              <p:cNvSpPr/>
              <p:nvPr/>
            </p:nvSpPr>
            <p:spPr>
              <a:xfrm>
                <a:off x="4951188" y="4314964"/>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452075"/>
                  <a:satOff val="-276"/>
                  <a:lumOff val="1078"/>
                  <a:alphaOff val="0"/>
                </a:schemeClr>
              </a:fillRef>
              <a:effectRef idx="2">
                <a:schemeClr val="accent2">
                  <a:hueOff val="-452075"/>
                  <a:satOff val="-276"/>
                  <a:lumOff val="1078"/>
                  <a:alphaOff val="0"/>
                </a:schemeClr>
              </a:effectRef>
              <a:fontRef idx="minor">
                <a:schemeClr val="lt1"/>
              </a:fontRef>
            </p:style>
            <p:txBody>
              <a:bodyPr/>
              <a:lstStyle/>
              <a:p>
                <a:endParaRPr lang="en-US"/>
              </a:p>
            </p:txBody>
          </p:sp>
          <p:sp>
            <p:nvSpPr>
              <p:cNvPr id="111" name="Oval 110">
                <a:extLst>
                  <a:ext uri="{FF2B5EF4-FFF2-40B4-BE49-F238E27FC236}">
                    <a16:creationId xmlns:a16="http://schemas.microsoft.com/office/drawing/2014/main" id="{D85BB7C6-374C-9B67-F048-808FE7F5AE85}"/>
                  </a:ext>
                </a:extLst>
              </p:cNvPr>
              <p:cNvSpPr/>
              <p:nvPr/>
            </p:nvSpPr>
            <p:spPr>
              <a:xfrm>
                <a:off x="5374021" y="4184861"/>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602767"/>
                  <a:satOff val="-368"/>
                  <a:lumOff val="1438"/>
                  <a:alphaOff val="0"/>
                </a:schemeClr>
              </a:fillRef>
              <a:effectRef idx="2">
                <a:schemeClr val="accent2">
                  <a:hueOff val="-602767"/>
                  <a:satOff val="-368"/>
                  <a:lumOff val="1438"/>
                  <a:alphaOff val="0"/>
                </a:schemeClr>
              </a:effectRef>
              <a:fontRef idx="minor">
                <a:schemeClr val="lt1"/>
              </a:fontRef>
            </p:style>
            <p:txBody>
              <a:bodyPr/>
              <a:lstStyle/>
              <a:p>
                <a:endParaRPr lang="en-US"/>
              </a:p>
            </p:txBody>
          </p:sp>
          <p:sp>
            <p:nvSpPr>
              <p:cNvPr id="112" name="Oval 111">
                <a:extLst>
                  <a:ext uri="{FF2B5EF4-FFF2-40B4-BE49-F238E27FC236}">
                    <a16:creationId xmlns:a16="http://schemas.microsoft.com/office/drawing/2014/main" id="{E814A8A4-FE77-2890-3968-A27128B2F798}"/>
                  </a:ext>
                </a:extLst>
              </p:cNvPr>
              <p:cNvSpPr/>
              <p:nvPr/>
            </p:nvSpPr>
            <p:spPr>
              <a:xfrm>
                <a:off x="5894430" y="4412541"/>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753458"/>
                  <a:satOff val="-460"/>
                  <a:lumOff val="1797"/>
                  <a:alphaOff val="0"/>
                </a:schemeClr>
              </a:fillRef>
              <a:effectRef idx="2">
                <a:schemeClr val="accent2">
                  <a:hueOff val="-753458"/>
                  <a:satOff val="-460"/>
                  <a:lumOff val="1797"/>
                  <a:alphaOff val="0"/>
                </a:schemeClr>
              </a:effectRef>
              <a:fontRef idx="minor">
                <a:schemeClr val="lt1"/>
              </a:fontRef>
            </p:style>
            <p:txBody>
              <a:bodyPr/>
              <a:lstStyle/>
              <a:p>
                <a:endParaRPr lang="en-US"/>
              </a:p>
            </p:txBody>
          </p:sp>
          <p:sp>
            <p:nvSpPr>
              <p:cNvPr id="113" name="Oval 112">
                <a:extLst>
                  <a:ext uri="{FF2B5EF4-FFF2-40B4-BE49-F238E27FC236}">
                    <a16:creationId xmlns:a16="http://schemas.microsoft.com/office/drawing/2014/main" id="{C4AF693C-4F62-0FB3-9FD4-4080FD0E9E0D}"/>
                  </a:ext>
                </a:extLst>
              </p:cNvPr>
              <p:cNvSpPr/>
              <p:nvPr/>
            </p:nvSpPr>
            <p:spPr>
              <a:xfrm>
                <a:off x="6219686" y="4575169"/>
                <a:ext cx="365083" cy="365083"/>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904150"/>
                  <a:satOff val="-552"/>
                  <a:lumOff val="2157"/>
                  <a:alphaOff val="0"/>
                </a:schemeClr>
              </a:fillRef>
              <a:effectRef idx="2">
                <a:schemeClr val="accent2">
                  <a:hueOff val="-904150"/>
                  <a:satOff val="-552"/>
                  <a:lumOff val="2157"/>
                  <a:alphaOff val="0"/>
                </a:schemeClr>
              </a:effectRef>
              <a:fontRef idx="minor">
                <a:schemeClr val="lt1"/>
              </a:fontRef>
            </p:style>
            <p:txBody>
              <a:bodyPr/>
              <a:lstStyle/>
              <a:p>
                <a:endParaRPr lang="en-US"/>
              </a:p>
            </p:txBody>
          </p:sp>
          <p:sp>
            <p:nvSpPr>
              <p:cNvPr id="114" name="Oval 113">
                <a:extLst>
                  <a:ext uri="{FF2B5EF4-FFF2-40B4-BE49-F238E27FC236}">
                    <a16:creationId xmlns:a16="http://schemas.microsoft.com/office/drawing/2014/main" id="{C9D0112E-7A2C-CE3F-6DEB-44AA13AF6840}"/>
                  </a:ext>
                </a:extLst>
              </p:cNvPr>
              <p:cNvSpPr/>
              <p:nvPr/>
            </p:nvSpPr>
            <p:spPr>
              <a:xfrm>
                <a:off x="6675045" y="4932950"/>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1054842"/>
                  <a:satOff val="-644"/>
                  <a:lumOff val="2516"/>
                  <a:alphaOff val="0"/>
                </a:schemeClr>
              </a:fillRef>
              <a:effectRef idx="2">
                <a:schemeClr val="accent2">
                  <a:hueOff val="-1054842"/>
                  <a:satOff val="-644"/>
                  <a:lumOff val="2516"/>
                  <a:alphaOff val="0"/>
                </a:schemeClr>
              </a:effectRef>
              <a:fontRef idx="minor">
                <a:schemeClr val="lt1"/>
              </a:fontRef>
            </p:style>
            <p:txBody>
              <a:bodyPr/>
              <a:lstStyle/>
              <a:p>
                <a:endParaRPr lang="en-US"/>
              </a:p>
            </p:txBody>
          </p:sp>
          <p:sp>
            <p:nvSpPr>
              <p:cNvPr id="115" name="Oval 114">
                <a:extLst>
                  <a:ext uri="{FF2B5EF4-FFF2-40B4-BE49-F238E27FC236}">
                    <a16:creationId xmlns:a16="http://schemas.microsoft.com/office/drawing/2014/main" id="{6C7BFFFA-59F3-E048-40A0-6D7551A9A6B0}"/>
                  </a:ext>
                </a:extLst>
              </p:cNvPr>
              <p:cNvSpPr/>
              <p:nvPr/>
            </p:nvSpPr>
            <p:spPr>
              <a:xfrm>
                <a:off x="6870198" y="5290732"/>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1205533"/>
                  <a:satOff val="-736"/>
                  <a:lumOff val="2876"/>
                  <a:alphaOff val="0"/>
                </a:schemeClr>
              </a:fillRef>
              <a:effectRef idx="2">
                <a:schemeClr val="accent2">
                  <a:hueOff val="-1205533"/>
                  <a:satOff val="-736"/>
                  <a:lumOff val="2876"/>
                  <a:alphaOff val="0"/>
                </a:schemeClr>
              </a:effectRef>
              <a:fontRef idx="minor">
                <a:schemeClr val="lt1"/>
              </a:fontRef>
            </p:style>
            <p:txBody>
              <a:bodyPr/>
              <a:lstStyle/>
              <a:p>
                <a:endParaRPr lang="en-US"/>
              </a:p>
            </p:txBody>
          </p:sp>
          <p:sp>
            <p:nvSpPr>
              <p:cNvPr id="116" name="Oval 115">
                <a:extLst>
                  <a:ext uri="{FF2B5EF4-FFF2-40B4-BE49-F238E27FC236}">
                    <a16:creationId xmlns:a16="http://schemas.microsoft.com/office/drawing/2014/main" id="{9D759CC6-4533-4234-2868-E9315AB4CC99}"/>
                  </a:ext>
                </a:extLst>
              </p:cNvPr>
              <p:cNvSpPr/>
              <p:nvPr/>
            </p:nvSpPr>
            <p:spPr>
              <a:xfrm>
                <a:off x="5178867" y="4607694"/>
                <a:ext cx="597408" cy="597408"/>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1356225"/>
                  <a:satOff val="-828"/>
                  <a:lumOff val="3235"/>
                  <a:alphaOff val="0"/>
                </a:schemeClr>
              </a:fillRef>
              <a:effectRef idx="2">
                <a:schemeClr val="accent2">
                  <a:hueOff val="-1356225"/>
                  <a:satOff val="-828"/>
                  <a:lumOff val="3235"/>
                  <a:alphaOff val="0"/>
                </a:schemeClr>
              </a:effectRef>
              <a:fontRef idx="minor">
                <a:schemeClr val="lt1"/>
              </a:fontRef>
            </p:style>
            <p:txBody>
              <a:bodyPr/>
              <a:lstStyle/>
              <a:p>
                <a:endParaRPr lang="en-US"/>
              </a:p>
            </p:txBody>
          </p:sp>
          <p:sp>
            <p:nvSpPr>
              <p:cNvPr id="117" name="Oval 116">
                <a:extLst>
                  <a:ext uri="{FF2B5EF4-FFF2-40B4-BE49-F238E27FC236}">
                    <a16:creationId xmlns:a16="http://schemas.microsoft.com/office/drawing/2014/main" id="{D2150BB7-39AC-389B-A4CC-3240F0BEFDEB}"/>
                  </a:ext>
                </a:extLst>
              </p:cNvPr>
              <p:cNvSpPr/>
              <p:nvPr/>
            </p:nvSpPr>
            <p:spPr>
              <a:xfrm>
                <a:off x="3910369" y="5843667"/>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1506917"/>
                  <a:satOff val="-920"/>
                  <a:lumOff val="3595"/>
                  <a:alphaOff val="0"/>
                </a:schemeClr>
              </a:fillRef>
              <a:effectRef idx="2">
                <a:schemeClr val="accent2">
                  <a:hueOff val="-1506917"/>
                  <a:satOff val="-920"/>
                  <a:lumOff val="3595"/>
                  <a:alphaOff val="0"/>
                </a:schemeClr>
              </a:effectRef>
              <a:fontRef idx="minor">
                <a:schemeClr val="lt1"/>
              </a:fontRef>
            </p:style>
            <p:txBody>
              <a:bodyPr/>
              <a:lstStyle/>
              <a:p>
                <a:endParaRPr lang="en-US"/>
              </a:p>
            </p:txBody>
          </p:sp>
          <p:sp>
            <p:nvSpPr>
              <p:cNvPr id="118" name="Oval 117">
                <a:extLst>
                  <a:ext uri="{FF2B5EF4-FFF2-40B4-BE49-F238E27FC236}">
                    <a16:creationId xmlns:a16="http://schemas.microsoft.com/office/drawing/2014/main" id="{10F0B6BA-8A72-8C12-A574-A692310CC13A}"/>
                  </a:ext>
                </a:extLst>
              </p:cNvPr>
              <p:cNvSpPr/>
              <p:nvPr/>
            </p:nvSpPr>
            <p:spPr>
              <a:xfrm>
                <a:off x="4105522" y="6136397"/>
                <a:ext cx="365083" cy="365083"/>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1657608"/>
                  <a:satOff val="-1012"/>
                  <a:lumOff val="3954"/>
                  <a:alphaOff val="0"/>
                </a:schemeClr>
              </a:fillRef>
              <a:effectRef idx="2">
                <a:schemeClr val="accent2">
                  <a:hueOff val="-1657608"/>
                  <a:satOff val="-1012"/>
                  <a:lumOff val="3954"/>
                  <a:alphaOff val="0"/>
                </a:schemeClr>
              </a:effectRef>
              <a:fontRef idx="minor">
                <a:schemeClr val="lt1"/>
              </a:fontRef>
            </p:style>
            <p:txBody>
              <a:bodyPr/>
              <a:lstStyle/>
              <a:p>
                <a:endParaRPr lang="en-US"/>
              </a:p>
            </p:txBody>
          </p:sp>
          <p:sp>
            <p:nvSpPr>
              <p:cNvPr id="119" name="Oval 118">
                <a:extLst>
                  <a:ext uri="{FF2B5EF4-FFF2-40B4-BE49-F238E27FC236}">
                    <a16:creationId xmlns:a16="http://schemas.microsoft.com/office/drawing/2014/main" id="{90DD4341-4EF9-C6BE-369D-0A045B7DDCE4}"/>
                  </a:ext>
                </a:extLst>
              </p:cNvPr>
              <p:cNvSpPr/>
              <p:nvPr/>
            </p:nvSpPr>
            <p:spPr>
              <a:xfrm>
                <a:off x="4593406" y="6396602"/>
                <a:ext cx="531030" cy="531030"/>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1808300"/>
                  <a:satOff val="-1104"/>
                  <a:lumOff val="4314"/>
                  <a:alphaOff val="0"/>
                </a:schemeClr>
              </a:fillRef>
              <a:effectRef idx="2">
                <a:schemeClr val="accent2">
                  <a:hueOff val="-1808300"/>
                  <a:satOff val="-1104"/>
                  <a:lumOff val="4314"/>
                  <a:alphaOff val="0"/>
                </a:schemeClr>
              </a:effectRef>
              <a:fontRef idx="minor">
                <a:schemeClr val="lt1"/>
              </a:fontRef>
            </p:style>
            <p:txBody>
              <a:bodyPr/>
              <a:lstStyle/>
              <a:p>
                <a:endParaRPr lang="en-US"/>
              </a:p>
            </p:txBody>
          </p:sp>
          <p:sp>
            <p:nvSpPr>
              <p:cNvPr id="120" name="Oval 119">
                <a:extLst>
                  <a:ext uri="{FF2B5EF4-FFF2-40B4-BE49-F238E27FC236}">
                    <a16:creationId xmlns:a16="http://schemas.microsoft.com/office/drawing/2014/main" id="{2F2E7C5E-B0A4-991F-EE8E-3E85C9643909}"/>
                  </a:ext>
                </a:extLst>
              </p:cNvPr>
              <p:cNvSpPr/>
              <p:nvPr/>
            </p:nvSpPr>
            <p:spPr>
              <a:xfrm>
                <a:off x="5276444" y="6819435"/>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1958992"/>
                  <a:satOff val="-1196"/>
                  <a:lumOff val="4673"/>
                  <a:alphaOff val="0"/>
                </a:schemeClr>
              </a:fillRef>
              <a:effectRef idx="2">
                <a:schemeClr val="accent2">
                  <a:hueOff val="-1958992"/>
                  <a:satOff val="-1196"/>
                  <a:lumOff val="4673"/>
                  <a:alphaOff val="0"/>
                </a:schemeClr>
              </a:effectRef>
              <a:fontRef idx="minor">
                <a:schemeClr val="lt1"/>
              </a:fontRef>
            </p:style>
            <p:txBody>
              <a:bodyPr/>
              <a:lstStyle/>
              <a:p>
                <a:endParaRPr lang="en-US"/>
              </a:p>
            </p:txBody>
          </p:sp>
          <p:sp>
            <p:nvSpPr>
              <p:cNvPr id="121" name="Oval 120">
                <a:extLst>
                  <a:ext uri="{FF2B5EF4-FFF2-40B4-BE49-F238E27FC236}">
                    <a16:creationId xmlns:a16="http://schemas.microsoft.com/office/drawing/2014/main" id="{7C4DFA2A-C1A0-13C4-D8B0-732B5CE5E065}"/>
                  </a:ext>
                </a:extLst>
              </p:cNvPr>
              <p:cNvSpPr/>
              <p:nvPr/>
            </p:nvSpPr>
            <p:spPr>
              <a:xfrm>
                <a:off x="5406546" y="6396602"/>
                <a:ext cx="365083" cy="365083"/>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2109684"/>
                  <a:satOff val="-1288"/>
                  <a:lumOff val="5033"/>
                  <a:alphaOff val="0"/>
                </a:schemeClr>
              </a:fillRef>
              <a:effectRef idx="2">
                <a:schemeClr val="accent2">
                  <a:hueOff val="-2109684"/>
                  <a:satOff val="-1288"/>
                  <a:lumOff val="5033"/>
                  <a:alphaOff val="0"/>
                </a:schemeClr>
              </a:effectRef>
              <a:fontRef idx="minor">
                <a:schemeClr val="lt1"/>
              </a:fontRef>
            </p:style>
            <p:txBody>
              <a:bodyPr/>
              <a:lstStyle/>
              <a:p>
                <a:endParaRPr lang="en-US"/>
              </a:p>
            </p:txBody>
          </p:sp>
          <p:sp>
            <p:nvSpPr>
              <p:cNvPr id="122" name="Oval 121">
                <a:extLst>
                  <a:ext uri="{FF2B5EF4-FFF2-40B4-BE49-F238E27FC236}">
                    <a16:creationId xmlns:a16="http://schemas.microsoft.com/office/drawing/2014/main" id="{E01014EA-CE08-2761-D5B4-79D10DA48DB6}"/>
                  </a:ext>
                </a:extLst>
              </p:cNvPr>
              <p:cNvSpPr/>
              <p:nvPr/>
            </p:nvSpPr>
            <p:spPr>
              <a:xfrm>
                <a:off x="5731802" y="6851961"/>
                <a:ext cx="232325" cy="232325"/>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2260375"/>
                  <a:satOff val="-1380"/>
                  <a:lumOff val="5392"/>
                  <a:alphaOff val="0"/>
                </a:schemeClr>
              </a:fillRef>
              <a:effectRef idx="2">
                <a:schemeClr val="accent2">
                  <a:hueOff val="-2260375"/>
                  <a:satOff val="-1380"/>
                  <a:lumOff val="5392"/>
                  <a:alphaOff val="0"/>
                </a:schemeClr>
              </a:effectRef>
              <a:fontRef idx="minor">
                <a:schemeClr val="lt1"/>
              </a:fontRef>
            </p:style>
            <p:txBody>
              <a:bodyPr/>
              <a:lstStyle/>
              <a:p>
                <a:endParaRPr lang="en-US"/>
              </a:p>
            </p:txBody>
          </p:sp>
          <p:sp>
            <p:nvSpPr>
              <p:cNvPr id="123" name="Oval 122">
                <a:extLst>
                  <a:ext uri="{FF2B5EF4-FFF2-40B4-BE49-F238E27FC236}">
                    <a16:creationId xmlns:a16="http://schemas.microsoft.com/office/drawing/2014/main" id="{6C8FE86D-7276-B1BC-C86B-3C40BB73BBEC}"/>
                  </a:ext>
                </a:extLst>
              </p:cNvPr>
              <p:cNvSpPr/>
              <p:nvPr/>
            </p:nvSpPr>
            <p:spPr>
              <a:xfrm>
                <a:off x="6024533" y="6331551"/>
                <a:ext cx="531030" cy="531030"/>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2411067"/>
                  <a:satOff val="-1472"/>
                  <a:lumOff val="5752"/>
                  <a:alphaOff val="0"/>
                </a:schemeClr>
              </a:fillRef>
              <a:effectRef idx="2">
                <a:schemeClr val="accent2">
                  <a:hueOff val="-2411067"/>
                  <a:satOff val="-1472"/>
                  <a:lumOff val="5752"/>
                  <a:alphaOff val="0"/>
                </a:schemeClr>
              </a:effectRef>
              <a:fontRef idx="minor">
                <a:schemeClr val="lt1"/>
              </a:fontRef>
            </p:style>
            <p:txBody>
              <a:bodyPr/>
              <a:lstStyle/>
              <a:p>
                <a:endParaRPr lang="en-US"/>
              </a:p>
            </p:txBody>
          </p:sp>
          <p:sp>
            <p:nvSpPr>
              <p:cNvPr id="124" name="Oval 123">
                <a:extLst>
                  <a:ext uri="{FF2B5EF4-FFF2-40B4-BE49-F238E27FC236}">
                    <a16:creationId xmlns:a16="http://schemas.microsoft.com/office/drawing/2014/main" id="{4AFC4764-1217-8DD1-64E3-D726EE28587D}"/>
                  </a:ext>
                </a:extLst>
              </p:cNvPr>
              <p:cNvSpPr/>
              <p:nvPr/>
            </p:nvSpPr>
            <p:spPr>
              <a:xfrm>
                <a:off x="6740096" y="6201449"/>
                <a:ext cx="365083" cy="365083"/>
              </a:xfrm>
              <a:prstGeom prst="ellipse">
                <a:avLst/>
              </a:prstGeom>
              <a:scene3d>
                <a:camera prst="orthographicFront"/>
                <a:lightRig rig="threePt" dir="t">
                  <a:rot lat="0" lon="0" rev="7500000"/>
                </a:lightRig>
              </a:scene3d>
              <a:sp3d prstMaterial="plastic">
                <a:bevelT w="127000" h="25400"/>
              </a:sp3d>
            </p:spPr>
            <p:style>
              <a:lnRef idx="0">
                <a:schemeClr val="lt1">
                  <a:hueOff val="0"/>
                  <a:satOff val="0"/>
                  <a:lumOff val="0"/>
                  <a:alphaOff val="0"/>
                </a:schemeClr>
              </a:lnRef>
              <a:fillRef idx="3">
                <a:schemeClr val="accent2">
                  <a:hueOff val="-2561759"/>
                  <a:satOff val="-1564"/>
                  <a:lumOff val="6111"/>
                  <a:alphaOff val="0"/>
                </a:schemeClr>
              </a:fillRef>
              <a:effectRef idx="2">
                <a:schemeClr val="accent2">
                  <a:hueOff val="-2561759"/>
                  <a:satOff val="-1564"/>
                  <a:lumOff val="6111"/>
                  <a:alphaOff val="0"/>
                </a:schemeClr>
              </a:effectRef>
              <a:fontRef idx="minor">
                <a:schemeClr val="lt1"/>
              </a:fontRef>
            </p:style>
            <p:txBody>
              <a:bodyPr/>
              <a:lstStyle/>
              <a:p>
                <a:endParaRPr lang="en-US"/>
              </a:p>
            </p:txBody>
          </p:sp>
        </p:grpSp>
        <p:sp>
          <p:nvSpPr>
            <p:cNvPr id="130" name="Freeform: Shape 129">
              <a:extLst>
                <a:ext uri="{FF2B5EF4-FFF2-40B4-BE49-F238E27FC236}">
                  <a16:creationId xmlns:a16="http://schemas.microsoft.com/office/drawing/2014/main" id="{3B5C45DC-037E-9A78-CBBA-9F43A3174C85}"/>
                </a:ext>
              </a:extLst>
            </p:cNvPr>
            <p:cNvSpPr/>
            <p:nvPr/>
          </p:nvSpPr>
          <p:spPr>
            <a:xfrm>
              <a:off x="543052" y="3339939"/>
              <a:ext cx="2267391" cy="1023322"/>
            </a:xfrm>
            <a:custGeom>
              <a:avLst/>
              <a:gdLst>
                <a:gd name="connsiteX0" fmla="*/ 0 w 1246277"/>
                <a:gd name="connsiteY0" fmla="*/ 0 h 410705"/>
                <a:gd name="connsiteX1" fmla="*/ 1246277 w 1246277"/>
                <a:gd name="connsiteY1" fmla="*/ 0 h 410705"/>
                <a:gd name="connsiteX2" fmla="*/ 1246277 w 1246277"/>
                <a:gd name="connsiteY2" fmla="*/ 410705 h 410705"/>
                <a:gd name="connsiteX3" fmla="*/ 0 w 1246277"/>
                <a:gd name="connsiteY3" fmla="*/ 410705 h 410705"/>
                <a:gd name="connsiteX4" fmla="*/ 0 w 1246277"/>
                <a:gd name="connsiteY4" fmla="*/ 0 h 41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77" h="410705">
                  <a:moveTo>
                    <a:pt x="0" y="0"/>
                  </a:moveTo>
                  <a:lnTo>
                    <a:pt x="1246277" y="0"/>
                  </a:lnTo>
                  <a:lnTo>
                    <a:pt x="1246277" y="410705"/>
                  </a:lnTo>
                  <a:lnTo>
                    <a:pt x="0" y="410705"/>
                  </a:lnTo>
                  <a:lnTo>
                    <a:pt x="0" y="0"/>
                  </a:lnTo>
                  <a:close/>
                </a:path>
              </a:pathLst>
            </a:custGeom>
            <a:scene3d>
              <a:camera prst="orthographicFront"/>
              <a:lightRig rig="threePt" dir="t"/>
            </a:scene3d>
            <a:sp3d>
              <a:bevelT/>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Mission</a:t>
              </a:r>
            </a:p>
            <a:p>
              <a:pPr marL="0" lvl="0" indent="0" algn="ctr" defTabSz="533400">
                <a:lnSpc>
                  <a:spcPct val="90000"/>
                </a:lnSpc>
                <a:spcBef>
                  <a:spcPct val="0"/>
                </a:spcBef>
                <a:spcAft>
                  <a:spcPct val="35000"/>
                </a:spcAft>
                <a:buNone/>
              </a:pPr>
              <a:r>
                <a:rPr lang="en-US" sz="1200" kern="1200" dirty="0"/>
                <a:t>Goals</a:t>
              </a:r>
            </a:p>
            <a:p>
              <a:pPr marL="0" lvl="0" indent="0" algn="ctr" defTabSz="533400">
                <a:lnSpc>
                  <a:spcPct val="90000"/>
                </a:lnSpc>
                <a:spcBef>
                  <a:spcPct val="0"/>
                </a:spcBef>
                <a:spcAft>
                  <a:spcPct val="35000"/>
                </a:spcAft>
                <a:buNone/>
              </a:pPr>
              <a:r>
                <a:rPr lang="en-US" sz="1200" kern="1200" dirty="0"/>
                <a:t>Scope</a:t>
              </a:r>
            </a:p>
            <a:p>
              <a:pPr marL="0" lvl="0" indent="0" algn="ctr" defTabSz="533400">
                <a:lnSpc>
                  <a:spcPct val="90000"/>
                </a:lnSpc>
                <a:spcBef>
                  <a:spcPct val="0"/>
                </a:spcBef>
                <a:spcAft>
                  <a:spcPct val="35000"/>
                </a:spcAft>
                <a:buNone/>
              </a:pPr>
              <a:r>
                <a:rPr lang="en-US" sz="1200" dirty="0"/>
                <a:t>Organizational </a:t>
              </a:r>
              <a:r>
                <a:rPr lang="en-US" sz="1200" kern="1200" dirty="0"/>
                <a:t>Structure</a:t>
              </a:r>
            </a:p>
          </p:txBody>
        </p:sp>
      </p:grpSp>
    </p:spTree>
    <p:extLst>
      <p:ext uri="{BB962C8B-B14F-4D97-AF65-F5344CB8AC3E}">
        <p14:creationId xmlns:p14="http://schemas.microsoft.com/office/powerpoint/2010/main" val="111181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circle(out)">
                                      <p:cBhvr>
                                        <p:cTn id="7" dur="2000"/>
                                        <p:tgtEl>
                                          <p:spTgt spid="134"/>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additive="base">
                                        <p:cTn id="11" dur="500" fill="hold"/>
                                        <p:tgtEl>
                                          <p:spTgt spid="133"/>
                                        </p:tgtEl>
                                        <p:attrNameLst>
                                          <p:attrName>ppt_x</p:attrName>
                                        </p:attrNameLst>
                                      </p:cBhvr>
                                      <p:tavLst>
                                        <p:tav tm="0">
                                          <p:val>
                                            <p:strVal val="0-#ppt_w/2"/>
                                          </p:val>
                                        </p:tav>
                                        <p:tav tm="100000">
                                          <p:val>
                                            <p:strVal val="#ppt_x"/>
                                          </p:val>
                                        </p:tav>
                                      </p:tavLst>
                                    </p:anim>
                                    <p:anim calcmode="lin" valueType="num">
                                      <p:cBhvr additive="base">
                                        <p:cTn id="12" dur="500" fill="hold"/>
                                        <p:tgtEl>
                                          <p:spTgt spid="13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fill="hold"/>
                                        <p:tgtEl>
                                          <p:spTgt spid="76"/>
                                        </p:tgtEl>
                                        <p:attrNameLst>
                                          <p:attrName>ppt_x</p:attrName>
                                        </p:attrNameLst>
                                      </p:cBhvr>
                                      <p:tavLst>
                                        <p:tav tm="0">
                                          <p:val>
                                            <p:strVal val="0-#ppt_w/2"/>
                                          </p:val>
                                        </p:tav>
                                        <p:tav tm="100000">
                                          <p:val>
                                            <p:strVal val="#ppt_x"/>
                                          </p:val>
                                        </p:tav>
                                      </p:tavLst>
                                    </p:anim>
                                    <p:anim calcmode="lin" valueType="num">
                                      <p:cBhvr additive="base">
                                        <p:cTn id="17" dur="500" fill="hold"/>
                                        <p:tgtEl>
                                          <p:spTgt spid="7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randombar(horizontal)">
                                      <p:cBhvr>
                                        <p:cTn id="21"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3342" y="5115512"/>
            <a:ext cx="2528658" cy="1657427"/>
          </a:xfrm>
          <a:prstGeom prst="rect">
            <a:avLst/>
          </a:prstGeom>
        </p:spPr>
      </p:pic>
      <p:sp>
        <p:nvSpPr>
          <p:cNvPr id="3" name="TextBox 2"/>
          <p:cNvSpPr txBox="1"/>
          <p:nvPr/>
        </p:nvSpPr>
        <p:spPr>
          <a:xfrm>
            <a:off x="925417" y="793214"/>
            <a:ext cx="8681291" cy="646331"/>
          </a:xfrm>
          <a:prstGeom prst="rect">
            <a:avLst/>
          </a:prstGeom>
          <a:noFill/>
        </p:spPr>
        <p:txBody>
          <a:bodyPr wrap="square" rtlCol="0">
            <a:spAutoFit/>
          </a:bodyPr>
          <a:lstStyle/>
          <a:p>
            <a:r>
              <a:rPr lang="en-US" sz="3600" dirty="0">
                <a:latin typeface="Montserrat" pitchFamily="2" charset="0"/>
              </a:rPr>
              <a:t>	</a:t>
            </a:r>
          </a:p>
        </p:txBody>
      </p:sp>
      <p:grpSp>
        <p:nvGrpSpPr>
          <p:cNvPr id="4" name="Group 3">
            <a:extLst>
              <a:ext uri="{FF2B5EF4-FFF2-40B4-BE49-F238E27FC236}">
                <a16:creationId xmlns:a16="http://schemas.microsoft.com/office/drawing/2014/main" id="{9FDDD199-3891-6464-5377-269FB5580603}"/>
              </a:ext>
            </a:extLst>
          </p:cNvPr>
          <p:cNvGrpSpPr/>
          <p:nvPr/>
        </p:nvGrpSpPr>
        <p:grpSpPr>
          <a:xfrm>
            <a:off x="1563468" y="240400"/>
            <a:ext cx="8588586" cy="1029600"/>
            <a:chOff x="0" y="3359"/>
            <a:chExt cx="8588586" cy="1029600"/>
          </a:xfrm>
          <a:scene3d>
            <a:camera prst="orthographicFront"/>
            <a:lightRig rig="flat" dir="t"/>
          </a:scene3d>
        </p:grpSpPr>
        <p:sp>
          <p:nvSpPr>
            <p:cNvPr id="5" name="Rectangle: Rounded Corners 4">
              <a:extLst>
                <a:ext uri="{FF2B5EF4-FFF2-40B4-BE49-F238E27FC236}">
                  <a16:creationId xmlns:a16="http://schemas.microsoft.com/office/drawing/2014/main" id="{FC7E79A7-25ED-713D-C35B-155B40DF3E3D}"/>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6" name="Rectangle: Rounded Corners 4">
              <a:extLst>
                <a:ext uri="{FF2B5EF4-FFF2-40B4-BE49-F238E27FC236}">
                  <a16:creationId xmlns:a16="http://schemas.microsoft.com/office/drawing/2014/main" id="{D293F4BF-9524-F3CA-CC93-E28EB885F23A}"/>
                </a:ext>
              </a:extLst>
            </p:cNvPr>
            <p:cNvSpPr txBox="1"/>
            <p:nvPr/>
          </p:nvSpPr>
          <p:spPr>
            <a:xfrm>
              <a:off x="50261" y="53620"/>
              <a:ext cx="8488064" cy="929078"/>
            </a:xfrm>
            <a:prstGeom prst="rect">
              <a:avLst/>
            </a:prstGeom>
            <a:sp3d>
              <a:bevelT/>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COMMITTEE STRUCTURE</a:t>
              </a:r>
            </a:p>
          </p:txBody>
        </p:sp>
      </p:grpSp>
      <p:graphicFrame>
        <p:nvGraphicFramePr>
          <p:cNvPr id="7" name="Content Placeholder 2">
            <a:extLst>
              <a:ext uri="{FF2B5EF4-FFF2-40B4-BE49-F238E27FC236}">
                <a16:creationId xmlns:a16="http://schemas.microsoft.com/office/drawing/2014/main" id="{C9209C96-BC13-7F70-1654-FEB1A08F0B2B}"/>
              </a:ext>
            </a:extLst>
          </p:cNvPr>
          <p:cNvGraphicFramePr>
            <a:graphicFrameLocks/>
          </p:cNvGraphicFramePr>
          <p:nvPr>
            <p:extLst>
              <p:ext uri="{D42A27DB-BD31-4B8C-83A1-F6EECF244321}">
                <p14:modId xmlns:p14="http://schemas.microsoft.com/office/powerpoint/2010/main" val="46103453"/>
              </p:ext>
            </p:extLst>
          </p:nvPr>
        </p:nvGraphicFramePr>
        <p:xfrm>
          <a:off x="466459" y="1595336"/>
          <a:ext cx="5704766" cy="4568701"/>
        </p:xfrm>
        <a:graphic>
          <a:graphicData uri="http://schemas.openxmlformats.org/drawingml/2006/table">
            <a:tbl>
              <a:tblPr firstRow="1" firstCol="1" bandRow="1">
                <a:tableStyleId>{5C22544A-7EE6-4342-B048-85BDC9FD1C3A}</a:tableStyleId>
              </a:tblPr>
              <a:tblGrid>
                <a:gridCol w="2852383">
                  <a:extLst>
                    <a:ext uri="{9D8B030D-6E8A-4147-A177-3AD203B41FA5}">
                      <a16:colId xmlns:a16="http://schemas.microsoft.com/office/drawing/2014/main" val="2849758309"/>
                    </a:ext>
                  </a:extLst>
                </a:gridCol>
                <a:gridCol w="2852383">
                  <a:extLst>
                    <a:ext uri="{9D8B030D-6E8A-4147-A177-3AD203B41FA5}">
                      <a16:colId xmlns:a16="http://schemas.microsoft.com/office/drawing/2014/main" val="3123345385"/>
                    </a:ext>
                  </a:extLst>
                </a:gridCol>
              </a:tblGrid>
              <a:tr h="229691">
                <a:tc>
                  <a:txBody>
                    <a:bodyPr/>
                    <a:lstStyle/>
                    <a:p>
                      <a:pPr marL="0" marR="0" algn="ctr">
                        <a:lnSpc>
                          <a:spcPct val="115000"/>
                        </a:lnSpc>
                        <a:spcAft>
                          <a:spcPts val="800"/>
                        </a:spcAft>
                        <a:buNone/>
                      </a:pPr>
                      <a:r>
                        <a:rPr lang="en-US" sz="1200" kern="100" dirty="0">
                          <a:effectLst/>
                        </a:rPr>
                        <a:t>Team Member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gn="ctr">
                        <a:lnSpc>
                          <a:spcPct val="115000"/>
                        </a:lnSpc>
                        <a:spcAft>
                          <a:spcPts val="800"/>
                        </a:spcAft>
                        <a:buNone/>
                      </a:pPr>
                      <a:r>
                        <a:rPr lang="en-US" sz="1200" kern="100" dirty="0">
                          <a:effectLst/>
                        </a:rPr>
                        <a:t>Title/Role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2623326686"/>
                  </a:ext>
                </a:extLst>
              </a:tr>
              <a:tr h="701882">
                <a:tc>
                  <a:txBody>
                    <a:bodyPr/>
                    <a:lstStyle/>
                    <a:p>
                      <a:pPr marL="0" marR="0">
                        <a:lnSpc>
                          <a:spcPct val="115000"/>
                        </a:lnSpc>
                        <a:spcAft>
                          <a:spcPts val="800"/>
                        </a:spcAft>
                        <a:buNone/>
                      </a:pPr>
                      <a:r>
                        <a:rPr lang="en-US" sz="1200" kern="100" dirty="0">
                          <a:effectLst/>
                        </a:rPr>
                        <a:t>Tara Palensky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Quality Improvement, Patient Safety &amp; ER Coordinator/Stroke Rehabilitation Program Champion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2398075494"/>
                  </a:ext>
                </a:extLst>
              </a:tr>
              <a:tr h="463385">
                <a:tc>
                  <a:txBody>
                    <a:bodyPr/>
                    <a:lstStyle/>
                    <a:p>
                      <a:pPr marL="0" marR="0">
                        <a:lnSpc>
                          <a:spcPct val="115000"/>
                        </a:lnSpc>
                        <a:spcAft>
                          <a:spcPts val="800"/>
                        </a:spcAft>
                        <a:buNone/>
                      </a:pPr>
                      <a:r>
                        <a:rPr lang="en-US" sz="1200" kern="100" dirty="0">
                          <a:effectLst/>
                        </a:rPr>
                        <a:t>Hannah Wurl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Occupational Therapist/Stroke Rehabilitation Program Co-Champion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1086248683"/>
                  </a:ext>
                </a:extLst>
              </a:tr>
              <a:tr h="224888">
                <a:tc>
                  <a:txBody>
                    <a:bodyPr/>
                    <a:lstStyle/>
                    <a:p>
                      <a:pPr marL="0" marR="0">
                        <a:lnSpc>
                          <a:spcPct val="115000"/>
                        </a:lnSpc>
                        <a:spcAft>
                          <a:spcPts val="800"/>
                        </a:spcAft>
                        <a:buNone/>
                      </a:pPr>
                      <a:r>
                        <a:rPr lang="en-US" sz="1200" kern="100" dirty="0">
                          <a:effectLst/>
                        </a:rPr>
                        <a:t>Don Naiberk</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CEO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2069674840"/>
                  </a:ext>
                </a:extLst>
              </a:tr>
              <a:tr h="224888">
                <a:tc>
                  <a:txBody>
                    <a:bodyPr/>
                    <a:lstStyle/>
                    <a:p>
                      <a:pPr marL="0" marR="0">
                        <a:lnSpc>
                          <a:spcPct val="115000"/>
                        </a:lnSpc>
                        <a:spcAft>
                          <a:spcPts val="800"/>
                        </a:spcAft>
                        <a:buNone/>
                      </a:pPr>
                      <a:r>
                        <a:rPr lang="en-US" sz="1200" kern="100" dirty="0">
                          <a:effectLst/>
                        </a:rPr>
                        <a:t>Dr. Joshua Sypal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Family Medicine Physician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750734307"/>
                  </a:ext>
                </a:extLst>
              </a:tr>
              <a:tr h="224888">
                <a:tc>
                  <a:txBody>
                    <a:bodyPr/>
                    <a:lstStyle/>
                    <a:p>
                      <a:pPr marL="0" marR="0">
                        <a:lnSpc>
                          <a:spcPct val="115000"/>
                        </a:lnSpc>
                        <a:spcAft>
                          <a:spcPts val="800"/>
                        </a:spcAft>
                        <a:buNone/>
                      </a:pPr>
                      <a:r>
                        <a:rPr lang="en-US" sz="1200" kern="100" dirty="0">
                          <a:effectLst/>
                        </a:rPr>
                        <a:t>Kristin Hartman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Director of Nursing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2339077197"/>
                  </a:ext>
                </a:extLst>
              </a:tr>
              <a:tr h="224888">
                <a:tc>
                  <a:txBody>
                    <a:bodyPr/>
                    <a:lstStyle/>
                    <a:p>
                      <a:pPr marL="0" marR="0">
                        <a:lnSpc>
                          <a:spcPct val="115000"/>
                        </a:lnSpc>
                        <a:spcAft>
                          <a:spcPts val="800"/>
                        </a:spcAft>
                        <a:buNone/>
                      </a:pPr>
                      <a:r>
                        <a:rPr lang="en-US" sz="1200" kern="100" dirty="0">
                          <a:effectLst/>
                        </a:rPr>
                        <a:t>Kyle Eller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Physical Therapist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4022801072"/>
                  </a:ext>
                </a:extLst>
              </a:tr>
              <a:tr h="224888">
                <a:tc>
                  <a:txBody>
                    <a:bodyPr/>
                    <a:lstStyle/>
                    <a:p>
                      <a:pPr marL="0" marR="0">
                        <a:lnSpc>
                          <a:spcPct val="115000"/>
                        </a:lnSpc>
                        <a:spcAft>
                          <a:spcPts val="800"/>
                        </a:spcAft>
                        <a:buNone/>
                      </a:pPr>
                      <a:r>
                        <a:rPr lang="en-US" sz="1200" kern="100" dirty="0">
                          <a:effectLst/>
                        </a:rPr>
                        <a:t>Elaina Eddy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Speech Therapist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3477526119"/>
                  </a:ext>
                </a:extLst>
              </a:tr>
              <a:tr h="236590">
                <a:tc>
                  <a:txBody>
                    <a:bodyPr/>
                    <a:lstStyle/>
                    <a:p>
                      <a:pPr marL="0" marR="0">
                        <a:lnSpc>
                          <a:spcPct val="115000"/>
                        </a:lnSpc>
                        <a:spcAft>
                          <a:spcPts val="800"/>
                        </a:spcAft>
                        <a:buNone/>
                      </a:pPr>
                      <a:r>
                        <a:rPr lang="en-US" sz="1200" kern="100" dirty="0">
                          <a:effectLst/>
                        </a:rPr>
                        <a:t>Kelli Stara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Social Services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4260773691"/>
                  </a:ext>
                </a:extLst>
              </a:tr>
              <a:tr h="463385">
                <a:tc>
                  <a:txBody>
                    <a:bodyPr/>
                    <a:lstStyle/>
                    <a:p>
                      <a:pPr marL="0" marR="0">
                        <a:lnSpc>
                          <a:spcPct val="115000"/>
                        </a:lnSpc>
                        <a:spcAft>
                          <a:spcPts val="800"/>
                        </a:spcAft>
                        <a:buNone/>
                      </a:pPr>
                      <a:r>
                        <a:rPr lang="en-US" sz="1200" kern="100" dirty="0">
                          <a:effectLst/>
                        </a:rPr>
                        <a:t>Cortny Augustine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Clinical Education Coordinator &amp; Infectious Disease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1781480362"/>
                  </a:ext>
                </a:extLst>
              </a:tr>
              <a:tr h="224888">
                <a:tc>
                  <a:txBody>
                    <a:bodyPr/>
                    <a:lstStyle/>
                    <a:p>
                      <a:pPr marL="0" marR="0">
                        <a:lnSpc>
                          <a:spcPct val="115000"/>
                        </a:lnSpc>
                        <a:spcAft>
                          <a:spcPts val="800"/>
                        </a:spcAft>
                        <a:buNone/>
                      </a:pPr>
                      <a:r>
                        <a:rPr lang="en-US" sz="1200" kern="100" dirty="0">
                          <a:effectLst/>
                        </a:rPr>
                        <a:t>Yenni Schroeder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Utilization Review &amp; Risk Management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270500701"/>
                  </a:ext>
                </a:extLst>
              </a:tr>
              <a:tr h="224888">
                <a:tc>
                  <a:txBody>
                    <a:bodyPr/>
                    <a:lstStyle/>
                    <a:p>
                      <a:pPr marL="0" marR="0">
                        <a:lnSpc>
                          <a:spcPct val="115000"/>
                        </a:lnSpc>
                        <a:spcAft>
                          <a:spcPts val="800"/>
                        </a:spcAft>
                        <a:buNone/>
                      </a:pPr>
                      <a:r>
                        <a:rPr lang="en-US" sz="1200" kern="100" dirty="0">
                          <a:effectLst/>
                        </a:rPr>
                        <a:t>Amy Jelinek</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Pharmacist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1177217400"/>
                  </a:ext>
                </a:extLst>
              </a:tr>
              <a:tr h="224888">
                <a:tc>
                  <a:txBody>
                    <a:bodyPr/>
                    <a:lstStyle/>
                    <a:p>
                      <a:pPr marL="0" marR="0">
                        <a:lnSpc>
                          <a:spcPct val="115000"/>
                        </a:lnSpc>
                        <a:spcAft>
                          <a:spcPts val="800"/>
                        </a:spcAft>
                        <a:buNone/>
                      </a:pPr>
                      <a:r>
                        <a:rPr lang="en-US" sz="1200" kern="100" dirty="0">
                          <a:effectLst/>
                        </a:rPr>
                        <a:t>Sarah Caldwell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Pharmacist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1425274840"/>
                  </a:ext>
                </a:extLst>
              </a:tr>
              <a:tr h="224888">
                <a:tc>
                  <a:txBody>
                    <a:bodyPr/>
                    <a:lstStyle/>
                    <a:p>
                      <a:pPr marL="0" marR="0">
                        <a:lnSpc>
                          <a:spcPct val="115000"/>
                        </a:lnSpc>
                        <a:spcAft>
                          <a:spcPts val="800"/>
                        </a:spcAft>
                        <a:buNone/>
                      </a:pPr>
                      <a:r>
                        <a:rPr lang="en-US" sz="1200" kern="100" dirty="0">
                          <a:effectLst/>
                        </a:rPr>
                        <a:t>Linda Bartunek</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Nurse Informatics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1784614582"/>
                  </a:ext>
                </a:extLst>
              </a:tr>
              <a:tr h="224888">
                <a:tc>
                  <a:txBody>
                    <a:bodyPr/>
                    <a:lstStyle/>
                    <a:p>
                      <a:pPr marL="0" marR="0">
                        <a:lnSpc>
                          <a:spcPct val="115000"/>
                        </a:lnSpc>
                        <a:spcAft>
                          <a:spcPts val="800"/>
                        </a:spcAft>
                        <a:buNone/>
                      </a:pPr>
                      <a:r>
                        <a:rPr lang="en-US" sz="1200" kern="100" dirty="0">
                          <a:effectLst/>
                        </a:rPr>
                        <a:t>Sandra Burwell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Dietician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4174162178"/>
                  </a:ext>
                </a:extLst>
              </a:tr>
              <a:tr h="224888">
                <a:tc>
                  <a:txBody>
                    <a:bodyPr/>
                    <a:lstStyle/>
                    <a:p>
                      <a:pPr marL="0" marR="0">
                        <a:lnSpc>
                          <a:spcPct val="115000"/>
                        </a:lnSpc>
                        <a:spcAft>
                          <a:spcPts val="800"/>
                        </a:spcAft>
                        <a:buNone/>
                      </a:pPr>
                      <a:r>
                        <a:rPr lang="en-US" sz="1200" kern="100" dirty="0">
                          <a:effectLst/>
                        </a:rPr>
                        <a:t>Jenny Polacek</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tc>
                  <a:txBody>
                    <a:bodyPr/>
                    <a:lstStyle/>
                    <a:p>
                      <a:pPr marL="0" marR="0">
                        <a:lnSpc>
                          <a:spcPct val="115000"/>
                        </a:lnSpc>
                        <a:spcAft>
                          <a:spcPts val="800"/>
                        </a:spcAft>
                        <a:buNone/>
                      </a:pPr>
                      <a:r>
                        <a:rPr lang="en-US" sz="1200" kern="100" dirty="0">
                          <a:effectLst/>
                        </a:rPr>
                        <a:t>Nursing Administration Assistant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5895" marR="65895" marT="0" marB="0"/>
                </a:tc>
                <a:extLst>
                  <a:ext uri="{0D108BD9-81ED-4DB2-BD59-A6C34878D82A}">
                    <a16:rowId xmlns:a16="http://schemas.microsoft.com/office/drawing/2014/main" val="1702665371"/>
                  </a:ext>
                </a:extLst>
              </a:tr>
            </a:tbl>
          </a:graphicData>
        </a:graphic>
      </p:graphicFrame>
      <p:pic>
        <p:nvPicPr>
          <p:cNvPr id="8" name="Picture 7">
            <a:extLst>
              <a:ext uri="{FF2B5EF4-FFF2-40B4-BE49-F238E27FC236}">
                <a16:creationId xmlns:a16="http://schemas.microsoft.com/office/drawing/2014/main" id="{15965723-D823-525C-F4EC-D843B391231F}"/>
              </a:ext>
            </a:extLst>
          </p:cNvPr>
          <p:cNvPicPr>
            <a:picLocks noChangeAspect="1"/>
          </p:cNvPicPr>
          <p:nvPr/>
        </p:nvPicPr>
        <p:blipFill>
          <a:blip r:embed="rId4"/>
          <a:srcRect t="16328"/>
          <a:stretch>
            <a:fillRect/>
          </a:stretch>
        </p:blipFill>
        <p:spPr>
          <a:xfrm>
            <a:off x="6536987" y="2179614"/>
            <a:ext cx="5009745" cy="2935898"/>
          </a:xfrm>
          <a:prstGeom prst="rect">
            <a:avLst/>
          </a:prstGeom>
        </p:spPr>
      </p:pic>
    </p:spTree>
    <p:extLst>
      <p:ext uri="{BB962C8B-B14F-4D97-AF65-F5344CB8AC3E}">
        <p14:creationId xmlns:p14="http://schemas.microsoft.com/office/powerpoint/2010/main" val="14061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BBF9B-5750-B9A1-1584-25D8552E8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87109-DBFB-6CF0-B500-67D9B9068C48}"/>
              </a:ext>
            </a:extLst>
          </p:cNvPr>
          <p:cNvSpPr>
            <a:spLocks noGrp="1"/>
          </p:cNvSpPr>
          <p:nvPr>
            <p:ph type="title"/>
          </p:nvPr>
        </p:nvSpPr>
        <p:spPr>
          <a:xfrm>
            <a:off x="12793659" y="201252"/>
            <a:ext cx="8596668" cy="1320800"/>
          </a:xfrm>
        </p:spPr>
        <p:txBody>
          <a:bodyPr/>
          <a:lstStyle/>
          <a:p>
            <a:r>
              <a:rPr lang="en-US" dirty="0">
                <a:latin typeface="Montserrat" pitchFamily="2" charset="0"/>
              </a:rPr>
              <a:t>2.0 Personnel Education</a:t>
            </a:r>
          </a:p>
        </p:txBody>
      </p:sp>
      <p:pic>
        <p:nvPicPr>
          <p:cNvPr id="4" name="Content Placeholder 3">
            <a:extLst>
              <a:ext uri="{FF2B5EF4-FFF2-40B4-BE49-F238E27FC236}">
                <a16:creationId xmlns:a16="http://schemas.microsoft.com/office/drawing/2014/main" id="{ECEAECEE-C049-C770-9F72-5A281E8A5E4C}"/>
              </a:ext>
            </a:extLst>
          </p:cNvPr>
          <p:cNvPicPr>
            <a:picLocks noGrp="1" noChangeAspect="1"/>
          </p:cNvPicPr>
          <p:nvPr>
            <p:ph idx="1"/>
          </p:nvPr>
        </p:nvPicPr>
        <p:blipFill>
          <a:blip r:embed="rId3"/>
          <a:stretch>
            <a:fillRect/>
          </a:stretch>
        </p:blipFill>
        <p:spPr>
          <a:xfrm>
            <a:off x="9692422" y="5191480"/>
            <a:ext cx="2376578" cy="1557661"/>
          </a:xfrm>
          <a:prstGeom prst="rect">
            <a:avLst/>
          </a:prstGeom>
        </p:spPr>
      </p:pic>
      <p:sp>
        <p:nvSpPr>
          <p:cNvPr id="5" name="TextBox 4">
            <a:extLst>
              <a:ext uri="{FF2B5EF4-FFF2-40B4-BE49-F238E27FC236}">
                <a16:creationId xmlns:a16="http://schemas.microsoft.com/office/drawing/2014/main" id="{019C10B3-6D4B-8358-80A6-8ADA46EE980F}"/>
              </a:ext>
            </a:extLst>
          </p:cNvPr>
          <p:cNvSpPr txBox="1"/>
          <p:nvPr/>
        </p:nvSpPr>
        <p:spPr>
          <a:xfrm>
            <a:off x="172422" y="1042555"/>
            <a:ext cx="10619358" cy="1015663"/>
          </a:xfrm>
          <a:prstGeom prst="rect">
            <a:avLst/>
          </a:prstGeom>
          <a:noFill/>
        </p:spPr>
        <p:txBody>
          <a:bodyPr wrap="square" rtlCol="0">
            <a:spAutoFit/>
          </a:bodyPr>
          <a:lstStyle/>
          <a:p>
            <a:r>
              <a:rPr lang="en-US" sz="2000" i="1" dirty="0">
                <a:latin typeface="Montserrat" pitchFamily="2" charset="0"/>
              </a:rPr>
              <a:t>Staff have the education, experience and training for the monitoring and management of stroke patients. The education program should be provided regularly and tailored to all levels of healthcare providers.</a:t>
            </a:r>
          </a:p>
        </p:txBody>
      </p:sp>
      <p:sp>
        <p:nvSpPr>
          <p:cNvPr id="3" name="TextBox 2">
            <a:extLst>
              <a:ext uri="{FF2B5EF4-FFF2-40B4-BE49-F238E27FC236}">
                <a16:creationId xmlns:a16="http://schemas.microsoft.com/office/drawing/2014/main" id="{300AF195-888C-B401-E9F5-881D330EF8A3}"/>
              </a:ext>
            </a:extLst>
          </p:cNvPr>
          <p:cNvSpPr txBox="1"/>
          <p:nvPr/>
        </p:nvSpPr>
        <p:spPr>
          <a:xfrm>
            <a:off x="12432366" y="3114542"/>
            <a:ext cx="7208750" cy="923330"/>
          </a:xfrm>
          <a:prstGeom prst="rect">
            <a:avLst/>
          </a:prstGeom>
          <a:noFill/>
        </p:spPr>
        <p:txBody>
          <a:bodyPr wrap="square" rtlCol="0">
            <a:spAutoFit/>
          </a:bodyPr>
          <a:lstStyle/>
          <a:p>
            <a:r>
              <a:rPr lang="en-US" dirty="0"/>
              <a:t>Initiatives:</a:t>
            </a:r>
          </a:p>
          <a:p>
            <a:pPr marL="342900" indent="-342900">
              <a:buAutoNum type="arabicParenR"/>
            </a:pPr>
            <a:r>
              <a:rPr lang="en-US" dirty="0"/>
              <a:t>Create a facility education policy to be completed annually</a:t>
            </a:r>
          </a:p>
          <a:p>
            <a:pPr marL="342900" indent="-342900">
              <a:buAutoNum type="arabicParenR"/>
            </a:pPr>
            <a:r>
              <a:rPr lang="en-US" dirty="0"/>
              <a:t>Maintain documentation of trained staff</a:t>
            </a:r>
          </a:p>
        </p:txBody>
      </p:sp>
      <p:grpSp>
        <p:nvGrpSpPr>
          <p:cNvPr id="9" name="Group 8">
            <a:extLst>
              <a:ext uri="{FF2B5EF4-FFF2-40B4-BE49-F238E27FC236}">
                <a16:creationId xmlns:a16="http://schemas.microsoft.com/office/drawing/2014/main" id="{3B48C255-E4D7-49F7-9CD1-3ABAF3FC826B}"/>
              </a:ext>
            </a:extLst>
          </p:cNvPr>
          <p:cNvGrpSpPr/>
          <p:nvPr/>
        </p:nvGrpSpPr>
        <p:grpSpPr>
          <a:xfrm>
            <a:off x="201314" y="160183"/>
            <a:ext cx="8588586" cy="841303"/>
            <a:chOff x="0" y="3359"/>
            <a:chExt cx="8588586" cy="1029600"/>
          </a:xfrm>
          <a:scene3d>
            <a:camera prst="orthographicFront"/>
            <a:lightRig rig="flat" dir="t"/>
          </a:scene3d>
        </p:grpSpPr>
        <p:sp>
          <p:nvSpPr>
            <p:cNvPr id="10" name="Rectangle: Rounded Corners 9">
              <a:extLst>
                <a:ext uri="{FF2B5EF4-FFF2-40B4-BE49-F238E27FC236}">
                  <a16:creationId xmlns:a16="http://schemas.microsoft.com/office/drawing/2014/main" id="{01BD0660-0538-7A57-5AAD-CA0CEE158EBB}"/>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11" name="Rectangle: Rounded Corners 4">
              <a:extLst>
                <a:ext uri="{FF2B5EF4-FFF2-40B4-BE49-F238E27FC236}">
                  <a16:creationId xmlns:a16="http://schemas.microsoft.com/office/drawing/2014/main" id="{6D2773FA-4A43-2835-3EC2-80961982A09D}"/>
                </a:ext>
              </a:extLst>
            </p:cNvPr>
            <p:cNvSpPr txBox="1"/>
            <p:nvPr/>
          </p:nvSpPr>
          <p:spPr>
            <a:xfrm>
              <a:off x="50261" y="53620"/>
              <a:ext cx="8488064" cy="929078"/>
            </a:xfrm>
            <a:prstGeom prst="rect">
              <a:avLst/>
            </a:prstGeom>
            <a:sp3d>
              <a:bevelT/>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dirty="0"/>
                <a:t>2</a:t>
              </a:r>
              <a:r>
                <a:rPr lang="en-US" sz="4400" kern="1200" dirty="0"/>
                <a:t>.0 PERSONNEL EDUCATION</a:t>
              </a:r>
            </a:p>
          </p:txBody>
        </p:sp>
      </p:grpSp>
      <p:sp>
        <p:nvSpPr>
          <p:cNvPr id="14" name="Freeform: Shape 13">
            <a:extLst>
              <a:ext uri="{FF2B5EF4-FFF2-40B4-BE49-F238E27FC236}">
                <a16:creationId xmlns:a16="http://schemas.microsoft.com/office/drawing/2014/main" id="{7C4CF9DF-CF99-2C67-3BFB-FE93B89B8173}"/>
              </a:ext>
            </a:extLst>
          </p:cNvPr>
          <p:cNvSpPr/>
          <p:nvPr/>
        </p:nvSpPr>
        <p:spPr>
          <a:xfrm rot="16200000">
            <a:off x="1345567" y="2884174"/>
            <a:ext cx="3024849" cy="2520708"/>
          </a:xfrm>
          <a:custGeom>
            <a:avLst/>
            <a:gdLst>
              <a:gd name="connsiteX0" fmla="*/ 0 w 2520707"/>
              <a:gd name="connsiteY0" fmla="*/ 126035 h 3024848"/>
              <a:gd name="connsiteX1" fmla="*/ 126035 w 2520707"/>
              <a:gd name="connsiteY1" fmla="*/ 0 h 3024848"/>
              <a:gd name="connsiteX2" fmla="*/ 2394672 w 2520707"/>
              <a:gd name="connsiteY2" fmla="*/ 0 h 3024848"/>
              <a:gd name="connsiteX3" fmla="*/ 2520707 w 2520707"/>
              <a:gd name="connsiteY3" fmla="*/ 126035 h 3024848"/>
              <a:gd name="connsiteX4" fmla="*/ 2520707 w 2520707"/>
              <a:gd name="connsiteY4" fmla="*/ 2898813 h 3024848"/>
              <a:gd name="connsiteX5" fmla="*/ 2394672 w 2520707"/>
              <a:gd name="connsiteY5" fmla="*/ 3024848 h 3024848"/>
              <a:gd name="connsiteX6" fmla="*/ 126035 w 2520707"/>
              <a:gd name="connsiteY6" fmla="*/ 3024848 h 3024848"/>
              <a:gd name="connsiteX7" fmla="*/ 0 w 2520707"/>
              <a:gd name="connsiteY7" fmla="*/ 2898813 h 3024848"/>
              <a:gd name="connsiteX8" fmla="*/ 0 w 2520707"/>
              <a:gd name="connsiteY8" fmla="*/ 126035 h 302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707" h="3024848">
                <a:moveTo>
                  <a:pt x="2415677" y="1"/>
                </a:moveTo>
                <a:cubicBezTo>
                  <a:pt x="2473683" y="1"/>
                  <a:pt x="2520707" y="67714"/>
                  <a:pt x="2520707" y="151243"/>
                </a:cubicBezTo>
                <a:lnTo>
                  <a:pt x="2520707" y="2873605"/>
                </a:lnTo>
                <a:cubicBezTo>
                  <a:pt x="2520707" y="2957134"/>
                  <a:pt x="2473683" y="3024847"/>
                  <a:pt x="2415677" y="3024847"/>
                </a:cubicBezTo>
                <a:lnTo>
                  <a:pt x="105030" y="3024847"/>
                </a:lnTo>
                <a:cubicBezTo>
                  <a:pt x="47024" y="3024847"/>
                  <a:pt x="0" y="2957134"/>
                  <a:pt x="0" y="2873605"/>
                </a:cubicBezTo>
                <a:lnTo>
                  <a:pt x="0" y="151243"/>
                </a:lnTo>
                <a:cubicBezTo>
                  <a:pt x="0" y="67714"/>
                  <a:pt x="47024" y="1"/>
                  <a:pt x="105030" y="1"/>
                </a:cubicBezTo>
                <a:lnTo>
                  <a:pt x="2415677"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44472" tIns="102872" rIns="133351" bIns="2016565" numCol="1" spcCol="1270" anchor="t" anchorCtr="0">
            <a:noAutofit/>
          </a:bodyPr>
          <a:lstStyle/>
          <a:p>
            <a:pPr marL="0" lvl="0" indent="0" algn="r" defTabSz="1333500">
              <a:lnSpc>
                <a:spcPct val="90000"/>
              </a:lnSpc>
              <a:spcBef>
                <a:spcPct val="0"/>
              </a:spcBef>
              <a:spcAft>
                <a:spcPct val="35000"/>
              </a:spcAft>
              <a:buNone/>
            </a:pPr>
            <a:r>
              <a:rPr lang="en-US" sz="3000" kern="1200" dirty="0"/>
              <a:t>one</a:t>
            </a:r>
          </a:p>
        </p:txBody>
      </p:sp>
      <p:sp>
        <p:nvSpPr>
          <p:cNvPr id="15" name="Freeform: Shape 14">
            <a:extLst>
              <a:ext uri="{FF2B5EF4-FFF2-40B4-BE49-F238E27FC236}">
                <a16:creationId xmlns:a16="http://schemas.microsoft.com/office/drawing/2014/main" id="{2DECE044-D97E-F803-25C4-57FDE467A601}"/>
              </a:ext>
            </a:extLst>
          </p:cNvPr>
          <p:cNvSpPr/>
          <p:nvPr/>
        </p:nvSpPr>
        <p:spPr>
          <a:xfrm>
            <a:off x="2101779" y="2632104"/>
            <a:ext cx="1877926" cy="3024848"/>
          </a:xfrm>
          <a:custGeom>
            <a:avLst/>
            <a:gdLst>
              <a:gd name="connsiteX0" fmla="*/ 0 w 1877926"/>
              <a:gd name="connsiteY0" fmla="*/ 0 h 3024848"/>
              <a:gd name="connsiteX1" fmla="*/ 1877926 w 1877926"/>
              <a:gd name="connsiteY1" fmla="*/ 0 h 3024848"/>
              <a:gd name="connsiteX2" fmla="*/ 1877926 w 1877926"/>
              <a:gd name="connsiteY2" fmla="*/ 3024848 h 3024848"/>
              <a:gd name="connsiteX3" fmla="*/ 0 w 1877926"/>
              <a:gd name="connsiteY3" fmla="*/ 3024848 h 3024848"/>
              <a:gd name="connsiteX4" fmla="*/ 0 w 1877926"/>
              <a:gd name="connsiteY4" fmla="*/ 0 h 302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6" h="3024848">
                <a:moveTo>
                  <a:pt x="0" y="0"/>
                </a:moveTo>
                <a:lnTo>
                  <a:pt x="1877926" y="0"/>
                </a:lnTo>
                <a:lnTo>
                  <a:pt x="1877926" y="3024848"/>
                </a:lnTo>
                <a:lnTo>
                  <a:pt x="0" y="3024848"/>
                </a:lnTo>
                <a:lnTo>
                  <a:pt x="0" y="0"/>
                </a:lnTo>
                <a:close/>
              </a:path>
            </a:pathLst>
          </a:custGeom>
          <a:noFill/>
          <a:ln>
            <a:noFill/>
          </a:ln>
          <a:scene3d>
            <a:camera prst="orthographicFront"/>
            <a:lightRig rig="flat" dir="t"/>
          </a:scene3d>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endParaRPr lang="en-US" sz="2100" kern="1200" dirty="0"/>
          </a:p>
          <a:p>
            <a:pPr marL="0" lvl="0" indent="0" algn="r" defTabSz="933450">
              <a:lnSpc>
                <a:spcPct val="90000"/>
              </a:lnSpc>
              <a:spcBef>
                <a:spcPct val="0"/>
              </a:spcBef>
              <a:spcAft>
                <a:spcPct val="35000"/>
              </a:spcAft>
              <a:buNone/>
            </a:pPr>
            <a:r>
              <a:rPr lang="en-US" sz="2100" kern="1200" dirty="0"/>
              <a:t>Create a facility education policy, review annually</a:t>
            </a:r>
          </a:p>
        </p:txBody>
      </p:sp>
      <p:sp>
        <p:nvSpPr>
          <p:cNvPr id="16" name="Freeform: Shape 15">
            <a:extLst>
              <a:ext uri="{FF2B5EF4-FFF2-40B4-BE49-F238E27FC236}">
                <a16:creationId xmlns:a16="http://schemas.microsoft.com/office/drawing/2014/main" id="{CE6A0291-ECCA-70D0-6D4B-301125FCBA8A}"/>
              </a:ext>
            </a:extLst>
          </p:cNvPr>
          <p:cNvSpPr/>
          <p:nvPr/>
        </p:nvSpPr>
        <p:spPr>
          <a:xfrm rot="16200000">
            <a:off x="3946760" y="2634171"/>
            <a:ext cx="3024849" cy="2520708"/>
          </a:xfrm>
          <a:custGeom>
            <a:avLst/>
            <a:gdLst>
              <a:gd name="connsiteX0" fmla="*/ 0 w 2520707"/>
              <a:gd name="connsiteY0" fmla="*/ 126035 h 3024848"/>
              <a:gd name="connsiteX1" fmla="*/ 126035 w 2520707"/>
              <a:gd name="connsiteY1" fmla="*/ 0 h 3024848"/>
              <a:gd name="connsiteX2" fmla="*/ 2394672 w 2520707"/>
              <a:gd name="connsiteY2" fmla="*/ 0 h 3024848"/>
              <a:gd name="connsiteX3" fmla="*/ 2520707 w 2520707"/>
              <a:gd name="connsiteY3" fmla="*/ 126035 h 3024848"/>
              <a:gd name="connsiteX4" fmla="*/ 2520707 w 2520707"/>
              <a:gd name="connsiteY4" fmla="*/ 2898813 h 3024848"/>
              <a:gd name="connsiteX5" fmla="*/ 2394672 w 2520707"/>
              <a:gd name="connsiteY5" fmla="*/ 3024848 h 3024848"/>
              <a:gd name="connsiteX6" fmla="*/ 126035 w 2520707"/>
              <a:gd name="connsiteY6" fmla="*/ 3024848 h 3024848"/>
              <a:gd name="connsiteX7" fmla="*/ 0 w 2520707"/>
              <a:gd name="connsiteY7" fmla="*/ 2898813 h 3024848"/>
              <a:gd name="connsiteX8" fmla="*/ 0 w 2520707"/>
              <a:gd name="connsiteY8" fmla="*/ 126035 h 302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707" h="3024848">
                <a:moveTo>
                  <a:pt x="2415677" y="1"/>
                </a:moveTo>
                <a:cubicBezTo>
                  <a:pt x="2473683" y="1"/>
                  <a:pt x="2520707" y="67714"/>
                  <a:pt x="2520707" y="151243"/>
                </a:cubicBezTo>
                <a:lnTo>
                  <a:pt x="2520707" y="2873605"/>
                </a:lnTo>
                <a:cubicBezTo>
                  <a:pt x="2520707" y="2957134"/>
                  <a:pt x="2473683" y="3024847"/>
                  <a:pt x="2415677" y="3024847"/>
                </a:cubicBezTo>
                <a:lnTo>
                  <a:pt x="105030" y="3024847"/>
                </a:lnTo>
                <a:cubicBezTo>
                  <a:pt x="47024" y="3024847"/>
                  <a:pt x="0" y="2957134"/>
                  <a:pt x="0" y="2873605"/>
                </a:cubicBezTo>
                <a:lnTo>
                  <a:pt x="0" y="151243"/>
                </a:lnTo>
                <a:cubicBezTo>
                  <a:pt x="0" y="67714"/>
                  <a:pt x="47024" y="1"/>
                  <a:pt x="105030" y="1"/>
                </a:cubicBezTo>
                <a:lnTo>
                  <a:pt x="2415677"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356225"/>
              <a:satOff val="-828"/>
              <a:lumOff val="3235"/>
              <a:alphaOff val="0"/>
            </a:schemeClr>
          </a:fillRef>
          <a:effectRef idx="2">
            <a:schemeClr val="accent2">
              <a:hueOff val="-1356225"/>
              <a:satOff val="-828"/>
              <a:lumOff val="3235"/>
              <a:alphaOff val="0"/>
            </a:schemeClr>
          </a:effectRef>
          <a:fontRef idx="minor">
            <a:schemeClr val="lt1"/>
          </a:fontRef>
        </p:style>
        <p:txBody>
          <a:bodyPr spcFirstLastPara="0" vert="horz" wrap="square" lIns="544473" tIns="102871" rIns="133350" bIns="2016565" numCol="1" spcCol="1270" anchor="t" anchorCtr="0">
            <a:noAutofit/>
          </a:bodyPr>
          <a:lstStyle/>
          <a:p>
            <a:pPr marL="0" lvl="0" indent="0" algn="r" defTabSz="1333500">
              <a:lnSpc>
                <a:spcPct val="90000"/>
              </a:lnSpc>
              <a:spcBef>
                <a:spcPct val="0"/>
              </a:spcBef>
              <a:spcAft>
                <a:spcPct val="35000"/>
              </a:spcAft>
              <a:buNone/>
            </a:pPr>
            <a:r>
              <a:rPr lang="en-US" sz="3000" kern="1200" dirty="0"/>
              <a:t>two</a:t>
            </a:r>
          </a:p>
        </p:txBody>
      </p:sp>
      <p:sp>
        <p:nvSpPr>
          <p:cNvPr id="17" name="Flowchart: Extract 16">
            <a:extLst>
              <a:ext uri="{FF2B5EF4-FFF2-40B4-BE49-F238E27FC236}">
                <a16:creationId xmlns:a16="http://schemas.microsoft.com/office/drawing/2014/main" id="{6BF330AE-8A50-2BD2-4D42-55151C8B5F15}"/>
              </a:ext>
            </a:extLst>
          </p:cNvPr>
          <p:cNvSpPr/>
          <p:nvPr/>
        </p:nvSpPr>
        <p:spPr>
          <a:xfrm rot="5400000">
            <a:off x="3989231" y="4785430"/>
            <a:ext cx="444408" cy="378106"/>
          </a:xfrm>
          <a:prstGeom prst="flowChartExtract">
            <a:avLst/>
          </a:prstGeom>
          <a:scene3d>
            <a:camera prst="orthographicFront"/>
            <a:lightRig rig="flat" dir="t"/>
          </a:scene3d>
          <a:sp3d z="190500" extrusionH="12700" prstMaterial="plastic">
            <a:bevelT w="50800" h="50800"/>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749CB901-FB40-2AF5-000D-C467C33ADB2F}"/>
              </a:ext>
            </a:extLst>
          </p:cNvPr>
          <p:cNvSpPr/>
          <p:nvPr/>
        </p:nvSpPr>
        <p:spPr>
          <a:xfrm>
            <a:off x="4702973" y="2382101"/>
            <a:ext cx="1877926" cy="3024848"/>
          </a:xfrm>
          <a:custGeom>
            <a:avLst/>
            <a:gdLst>
              <a:gd name="connsiteX0" fmla="*/ 0 w 1877926"/>
              <a:gd name="connsiteY0" fmla="*/ 0 h 3024848"/>
              <a:gd name="connsiteX1" fmla="*/ 1877926 w 1877926"/>
              <a:gd name="connsiteY1" fmla="*/ 0 h 3024848"/>
              <a:gd name="connsiteX2" fmla="*/ 1877926 w 1877926"/>
              <a:gd name="connsiteY2" fmla="*/ 3024848 h 3024848"/>
              <a:gd name="connsiteX3" fmla="*/ 0 w 1877926"/>
              <a:gd name="connsiteY3" fmla="*/ 3024848 h 3024848"/>
              <a:gd name="connsiteX4" fmla="*/ 0 w 1877926"/>
              <a:gd name="connsiteY4" fmla="*/ 0 h 302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6" h="3024848">
                <a:moveTo>
                  <a:pt x="0" y="0"/>
                </a:moveTo>
                <a:lnTo>
                  <a:pt x="1877926" y="0"/>
                </a:lnTo>
                <a:lnTo>
                  <a:pt x="1877926" y="3024848"/>
                </a:lnTo>
                <a:lnTo>
                  <a:pt x="0" y="3024848"/>
                </a:lnTo>
                <a:lnTo>
                  <a:pt x="0" y="0"/>
                </a:lnTo>
                <a:close/>
              </a:path>
            </a:pathLst>
          </a:custGeom>
          <a:noFill/>
          <a:ln>
            <a:noFill/>
          </a:ln>
          <a:scene3d>
            <a:camera prst="orthographicFront"/>
            <a:lightRig rig="flat" dir="t"/>
          </a:scene3d>
          <a:sp3d/>
        </p:spPr>
        <p:style>
          <a:lnRef idx="0">
            <a:scrgbClr r="0" g="0" b="0"/>
          </a:lnRef>
          <a:fillRef idx="3">
            <a:scrgbClr r="0" g="0" b="0"/>
          </a:fillRef>
          <a:effectRef idx="2">
            <a:schemeClr val="accent2">
              <a:hueOff val="-1356225"/>
              <a:satOff val="-828"/>
              <a:lumOff val="3235"/>
              <a:alphaOff val="0"/>
            </a:schemeClr>
          </a:effectRef>
          <a:fontRef idx="minor">
            <a:schemeClr val="lt1"/>
          </a:fontRef>
        </p:style>
        <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endParaRPr lang="en-US" sz="2100" kern="1200" dirty="0"/>
          </a:p>
          <a:p>
            <a:pPr marL="0" lvl="0" indent="0" algn="r" defTabSz="933450">
              <a:lnSpc>
                <a:spcPct val="90000"/>
              </a:lnSpc>
              <a:spcBef>
                <a:spcPct val="0"/>
              </a:spcBef>
              <a:spcAft>
                <a:spcPct val="35000"/>
              </a:spcAft>
              <a:buNone/>
            </a:pPr>
            <a:endParaRPr lang="en-US" sz="2100" kern="1200" dirty="0"/>
          </a:p>
          <a:p>
            <a:pPr marL="0" lvl="0" indent="0" algn="r" defTabSz="933450">
              <a:lnSpc>
                <a:spcPct val="90000"/>
              </a:lnSpc>
              <a:spcBef>
                <a:spcPct val="0"/>
              </a:spcBef>
              <a:spcAft>
                <a:spcPct val="35000"/>
              </a:spcAft>
              <a:buNone/>
            </a:pPr>
            <a:r>
              <a:rPr lang="en-US" sz="2100" kern="1200" dirty="0"/>
              <a:t>Education to be completed annually</a:t>
            </a:r>
          </a:p>
        </p:txBody>
      </p:sp>
      <p:sp>
        <p:nvSpPr>
          <p:cNvPr id="19" name="Freeform: Shape 18">
            <a:extLst>
              <a:ext uri="{FF2B5EF4-FFF2-40B4-BE49-F238E27FC236}">
                <a16:creationId xmlns:a16="http://schemas.microsoft.com/office/drawing/2014/main" id="{9CA3B344-0328-1C58-6786-AC6E48E9DF1F}"/>
              </a:ext>
            </a:extLst>
          </p:cNvPr>
          <p:cNvSpPr/>
          <p:nvPr/>
        </p:nvSpPr>
        <p:spPr>
          <a:xfrm rot="16200000">
            <a:off x="6556278" y="2814966"/>
            <a:ext cx="3024849" cy="2520708"/>
          </a:xfrm>
          <a:custGeom>
            <a:avLst/>
            <a:gdLst>
              <a:gd name="connsiteX0" fmla="*/ 0 w 2520707"/>
              <a:gd name="connsiteY0" fmla="*/ 126035 h 3024848"/>
              <a:gd name="connsiteX1" fmla="*/ 126035 w 2520707"/>
              <a:gd name="connsiteY1" fmla="*/ 0 h 3024848"/>
              <a:gd name="connsiteX2" fmla="*/ 2394672 w 2520707"/>
              <a:gd name="connsiteY2" fmla="*/ 0 h 3024848"/>
              <a:gd name="connsiteX3" fmla="*/ 2520707 w 2520707"/>
              <a:gd name="connsiteY3" fmla="*/ 126035 h 3024848"/>
              <a:gd name="connsiteX4" fmla="*/ 2520707 w 2520707"/>
              <a:gd name="connsiteY4" fmla="*/ 2898813 h 3024848"/>
              <a:gd name="connsiteX5" fmla="*/ 2394672 w 2520707"/>
              <a:gd name="connsiteY5" fmla="*/ 3024848 h 3024848"/>
              <a:gd name="connsiteX6" fmla="*/ 126035 w 2520707"/>
              <a:gd name="connsiteY6" fmla="*/ 3024848 h 3024848"/>
              <a:gd name="connsiteX7" fmla="*/ 0 w 2520707"/>
              <a:gd name="connsiteY7" fmla="*/ 2898813 h 3024848"/>
              <a:gd name="connsiteX8" fmla="*/ 0 w 2520707"/>
              <a:gd name="connsiteY8" fmla="*/ 126035 h 302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707" h="3024848">
                <a:moveTo>
                  <a:pt x="2415677" y="1"/>
                </a:moveTo>
                <a:cubicBezTo>
                  <a:pt x="2473683" y="1"/>
                  <a:pt x="2520707" y="67714"/>
                  <a:pt x="2520707" y="151243"/>
                </a:cubicBezTo>
                <a:lnTo>
                  <a:pt x="2520707" y="2873605"/>
                </a:lnTo>
                <a:cubicBezTo>
                  <a:pt x="2520707" y="2957134"/>
                  <a:pt x="2473683" y="3024847"/>
                  <a:pt x="2415677" y="3024847"/>
                </a:cubicBezTo>
                <a:lnTo>
                  <a:pt x="105030" y="3024847"/>
                </a:lnTo>
                <a:cubicBezTo>
                  <a:pt x="47024" y="3024847"/>
                  <a:pt x="0" y="2957134"/>
                  <a:pt x="0" y="2873605"/>
                </a:cubicBezTo>
                <a:lnTo>
                  <a:pt x="0" y="151243"/>
                </a:lnTo>
                <a:cubicBezTo>
                  <a:pt x="0" y="67714"/>
                  <a:pt x="47024" y="1"/>
                  <a:pt x="105030" y="1"/>
                </a:cubicBezTo>
                <a:lnTo>
                  <a:pt x="2415677"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spcFirstLastPara="0" vert="horz" wrap="square" lIns="544473" tIns="102870" rIns="133350" bIns="2016566" numCol="1" spcCol="1270" anchor="t" anchorCtr="0">
            <a:noAutofit/>
          </a:bodyPr>
          <a:lstStyle/>
          <a:p>
            <a:pPr marL="0" lvl="0" indent="0" algn="r" defTabSz="1333500">
              <a:lnSpc>
                <a:spcPct val="90000"/>
              </a:lnSpc>
              <a:spcBef>
                <a:spcPct val="0"/>
              </a:spcBef>
              <a:spcAft>
                <a:spcPct val="35000"/>
              </a:spcAft>
              <a:buNone/>
            </a:pPr>
            <a:r>
              <a:rPr lang="en-US" sz="3000" kern="1200" dirty="0"/>
              <a:t>three</a:t>
            </a:r>
          </a:p>
        </p:txBody>
      </p:sp>
      <p:sp>
        <p:nvSpPr>
          <p:cNvPr id="20" name="Flowchart: Extract 19">
            <a:extLst>
              <a:ext uri="{FF2B5EF4-FFF2-40B4-BE49-F238E27FC236}">
                <a16:creationId xmlns:a16="http://schemas.microsoft.com/office/drawing/2014/main" id="{6D812109-3063-9A1B-1AFB-EB4D56D3EAC1}"/>
              </a:ext>
            </a:extLst>
          </p:cNvPr>
          <p:cNvSpPr/>
          <p:nvPr/>
        </p:nvSpPr>
        <p:spPr>
          <a:xfrm rot="5400000">
            <a:off x="6598163" y="4785430"/>
            <a:ext cx="444408" cy="378106"/>
          </a:xfrm>
          <a:prstGeom prst="flowChartExtract">
            <a:avLst/>
          </a:prstGeom>
          <a:scene3d>
            <a:camera prst="orthographicFront"/>
            <a:lightRig rig="flat" dir="t"/>
          </a:scene3d>
          <a:sp3d z="190500" extrusionH="12700" prstMaterial="plastic">
            <a:bevelT w="50800" h="50800"/>
          </a:sp3d>
        </p:spPr>
        <p:style>
          <a:lnRef idx="1">
            <a:schemeClr val="accent2">
              <a:hueOff val="-2712450"/>
              <a:satOff val="-1656"/>
              <a:lumOff val="6471"/>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E3FFCDCA-DC04-D7A8-3E87-7FA7CE82CA59}"/>
              </a:ext>
            </a:extLst>
          </p:cNvPr>
          <p:cNvSpPr/>
          <p:nvPr/>
        </p:nvSpPr>
        <p:spPr>
          <a:xfrm>
            <a:off x="7312491" y="2562896"/>
            <a:ext cx="1877926" cy="3024848"/>
          </a:xfrm>
          <a:custGeom>
            <a:avLst/>
            <a:gdLst>
              <a:gd name="connsiteX0" fmla="*/ 0 w 1877926"/>
              <a:gd name="connsiteY0" fmla="*/ 0 h 3024848"/>
              <a:gd name="connsiteX1" fmla="*/ 1877926 w 1877926"/>
              <a:gd name="connsiteY1" fmla="*/ 0 h 3024848"/>
              <a:gd name="connsiteX2" fmla="*/ 1877926 w 1877926"/>
              <a:gd name="connsiteY2" fmla="*/ 3024848 h 3024848"/>
              <a:gd name="connsiteX3" fmla="*/ 0 w 1877926"/>
              <a:gd name="connsiteY3" fmla="*/ 3024848 h 3024848"/>
              <a:gd name="connsiteX4" fmla="*/ 0 w 1877926"/>
              <a:gd name="connsiteY4" fmla="*/ 0 h 302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6" h="3024848">
                <a:moveTo>
                  <a:pt x="0" y="0"/>
                </a:moveTo>
                <a:lnTo>
                  <a:pt x="1877926" y="0"/>
                </a:lnTo>
                <a:lnTo>
                  <a:pt x="1877926" y="3024848"/>
                </a:lnTo>
                <a:lnTo>
                  <a:pt x="0" y="3024848"/>
                </a:lnTo>
                <a:lnTo>
                  <a:pt x="0" y="0"/>
                </a:lnTo>
                <a:close/>
              </a:path>
            </a:pathLst>
          </a:custGeom>
          <a:noFill/>
          <a:ln>
            <a:noFill/>
          </a:ln>
          <a:scene3d>
            <a:camera prst="orthographicFront"/>
            <a:lightRig rig="flat" dir="t"/>
          </a:scene3d>
          <a:sp3d/>
        </p:spPr>
        <p:style>
          <a:lnRef idx="0">
            <a:scrgbClr r="0" g="0" b="0"/>
          </a:lnRef>
          <a:fillRef idx="3">
            <a:scrgbClr r="0" g="0" b="0"/>
          </a:fillRef>
          <a:effectRef idx="2">
            <a:schemeClr val="accent2">
              <a:hueOff val="-2712450"/>
              <a:satOff val="-1656"/>
              <a:lumOff val="6471"/>
              <a:alphaOff val="0"/>
            </a:schemeClr>
          </a:effectRef>
          <a:fontRef idx="minor">
            <a:schemeClr val="lt1"/>
          </a:fontRef>
        </p:style>
        <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endParaRPr lang="en-US" sz="2100" kern="1200" dirty="0"/>
          </a:p>
          <a:p>
            <a:pPr marL="0" lvl="0" indent="0" algn="r" defTabSz="933450">
              <a:lnSpc>
                <a:spcPct val="90000"/>
              </a:lnSpc>
              <a:spcBef>
                <a:spcPct val="0"/>
              </a:spcBef>
              <a:spcAft>
                <a:spcPct val="35000"/>
              </a:spcAft>
              <a:buNone/>
            </a:pPr>
            <a:endParaRPr lang="en-US" sz="2100" kern="1200" dirty="0"/>
          </a:p>
          <a:p>
            <a:pPr marL="0" lvl="0" indent="0" algn="r" defTabSz="933450">
              <a:lnSpc>
                <a:spcPct val="90000"/>
              </a:lnSpc>
              <a:spcBef>
                <a:spcPct val="0"/>
              </a:spcBef>
              <a:spcAft>
                <a:spcPct val="35000"/>
              </a:spcAft>
              <a:buNone/>
            </a:pPr>
            <a:r>
              <a:rPr lang="en-US" sz="2100" kern="1200" dirty="0"/>
              <a:t>Maintain documentation of trained staff</a:t>
            </a:r>
          </a:p>
        </p:txBody>
      </p:sp>
    </p:spTree>
    <p:extLst>
      <p:ext uri="{BB962C8B-B14F-4D97-AF65-F5344CB8AC3E}">
        <p14:creationId xmlns:p14="http://schemas.microsoft.com/office/powerpoint/2010/main" val="3577711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14:presetBounceEnd="60000">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14:bounceEnd="60000">
                                          <p:cBhvr additive="base">
                                            <p:cTn id="12" dur="10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14:presetBounceEnd="60000">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14:bounceEnd="60000">
                                          <p:cBhvr additive="base">
                                            <p:cTn id="17" dur="10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1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0-#ppt_w/2"/>
                                              </p:val>
                                            </p:tav>
                                            <p:tav tm="100000">
                                              <p:val>
                                                <p:strVal val="#ppt_x"/>
                                              </p:val>
                                            </p:tav>
                                          </p:tavLst>
                                        </p:anim>
                                        <p:anim calcmode="lin" valueType="num">
                                          <p:cBhvr additive="base">
                                            <p:cTn id="1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8D7F-3ED1-FBA9-E6AD-112474919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0F0D0-3178-6660-B08E-65CDB48CA988}"/>
              </a:ext>
            </a:extLst>
          </p:cNvPr>
          <p:cNvSpPr>
            <a:spLocks noGrp="1"/>
          </p:cNvSpPr>
          <p:nvPr>
            <p:ph type="title"/>
          </p:nvPr>
        </p:nvSpPr>
        <p:spPr>
          <a:xfrm>
            <a:off x="12709105" y="341086"/>
            <a:ext cx="8023355" cy="1320800"/>
          </a:xfrm>
        </p:spPr>
        <p:txBody>
          <a:bodyPr/>
          <a:lstStyle/>
          <a:p>
            <a:r>
              <a:rPr lang="en-US" dirty="0">
                <a:latin typeface="Montserrat" pitchFamily="2" charset="0"/>
              </a:rPr>
              <a:t>3.0 Patient/Caregiver Education &amp; Support</a:t>
            </a:r>
          </a:p>
        </p:txBody>
      </p:sp>
      <p:pic>
        <p:nvPicPr>
          <p:cNvPr id="4" name="Content Placeholder 3">
            <a:extLst>
              <a:ext uri="{FF2B5EF4-FFF2-40B4-BE49-F238E27FC236}">
                <a16:creationId xmlns:a16="http://schemas.microsoft.com/office/drawing/2014/main" id="{3426C415-5DD7-41FD-4AD4-DF6754ABDC61}"/>
              </a:ext>
            </a:extLst>
          </p:cNvPr>
          <p:cNvPicPr>
            <a:picLocks noGrp="1" noChangeAspect="1"/>
          </p:cNvPicPr>
          <p:nvPr>
            <p:ph idx="1"/>
          </p:nvPr>
        </p:nvPicPr>
        <p:blipFill>
          <a:blip r:embed="rId3"/>
          <a:stretch>
            <a:fillRect/>
          </a:stretch>
        </p:blipFill>
        <p:spPr>
          <a:xfrm>
            <a:off x="9762105" y="5105210"/>
            <a:ext cx="2429895" cy="1592607"/>
          </a:xfrm>
          <a:prstGeom prst="rect">
            <a:avLst/>
          </a:prstGeom>
        </p:spPr>
      </p:pic>
      <p:sp>
        <p:nvSpPr>
          <p:cNvPr id="5" name="TextBox 4">
            <a:extLst>
              <a:ext uri="{FF2B5EF4-FFF2-40B4-BE49-F238E27FC236}">
                <a16:creationId xmlns:a16="http://schemas.microsoft.com/office/drawing/2014/main" id="{EB6A2C35-6998-7B27-9C96-0A2BED4E2F6E}"/>
              </a:ext>
            </a:extLst>
          </p:cNvPr>
          <p:cNvSpPr txBox="1"/>
          <p:nvPr/>
        </p:nvSpPr>
        <p:spPr>
          <a:xfrm>
            <a:off x="269762" y="1151791"/>
            <a:ext cx="8582140" cy="1015663"/>
          </a:xfrm>
          <a:prstGeom prst="rect">
            <a:avLst/>
          </a:prstGeom>
          <a:noFill/>
        </p:spPr>
        <p:txBody>
          <a:bodyPr wrap="square" rtlCol="0">
            <a:spAutoFit/>
          </a:bodyPr>
          <a:lstStyle/>
          <a:p>
            <a:r>
              <a:rPr lang="en-US" sz="2000" i="1" dirty="0">
                <a:latin typeface="Montserrat" pitchFamily="2" charset="0"/>
              </a:rPr>
              <a:t>The Post-Acute Stroke program provides the patient and caregiver individualized stroke education and support.</a:t>
            </a:r>
          </a:p>
          <a:p>
            <a:pPr marL="285750" indent="-285750">
              <a:buFont typeface="Arial" panose="020B0604020202020204" pitchFamily="34" charset="0"/>
              <a:buChar char="•"/>
            </a:pPr>
            <a:endParaRPr lang="en-US" sz="2000" dirty="0">
              <a:latin typeface="Montserrat" pitchFamily="2" charset="0"/>
            </a:endParaRPr>
          </a:p>
        </p:txBody>
      </p:sp>
      <p:sp>
        <p:nvSpPr>
          <p:cNvPr id="3" name="TextBox 2">
            <a:extLst>
              <a:ext uri="{FF2B5EF4-FFF2-40B4-BE49-F238E27FC236}">
                <a16:creationId xmlns:a16="http://schemas.microsoft.com/office/drawing/2014/main" id="{92CF1FFB-E4BF-69A2-578F-548BE6A0C68D}"/>
              </a:ext>
            </a:extLst>
          </p:cNvPr>
          <p:cNvSpPr txBox="1"/>
          <p:nvPr/>
        </p:nvSpPr>
        <p:spPr>
          <a:xfrm>
            <a:off x="12709105" y="2551837"/>
            <a:ext cx="7868991" cy="1754326"/>
          </a:xfrm>
          <a:prstGeom prst="rect">
            <a:avLst/>
          </a:prstGeom>
          <a:noFill/>
        </p:spPr>
        <p:txBody>
          <a:bodyPr wrap="square" rtlCol="0">
            <a:spAutoFit/>
          </a:bodyPr>
          <a:lstStyle/>
          <a:p>
            <a:r>
              <a:rPr lang="en-US" dirty="0"/>
              <a:t>Initiatives: </a:t>
            </a:r>
          </a:p>
          <a:p>
            <a:pPr marL="342900" indent="-342900">
              <a:buAutoNum type="arabicParenR"/>
            </a:pPr>
            <a:r>
              <a:rPr lang="en-US" dirty="0"/>
              <a:t>Baseline assessment completed and documented on appropriate patient education</a:t>
            </a:r>
          </a:p>
          <a:p>
            <a:pPr marL="342900" indent="-342900">
              <a:buAutoNum type="arabicParenR"/>
            </a:pPr>
            <a:r>
              <a:rPr lang="en-US" dirty="0"/>
              <a:t>Patient and caregivers receive education throughout the course of their care</a:t>
            </a:r>
          </a:p>
          <a:p>
            <a:pPr marL="342900" indent="-342900">
              <a:buAutoNum type="arabicParenR"/>
            </a:pPr>
            <a:r>
              <a:rPr lang="en-US" dirty="0"/>
              <a:t>Provide education materials in a variety of formats</a:t>
            </a:r>
          </a:p>
        </p:txBody>
      </p:sp>
      <p:grpSp>
        <p:nvGrpSpPr>
          <p:cNvPr id="6" name="Group 5">
            <a:extLst>
              <a:ext uri="{FF2B5EF4-FFF2-40B4-BE49-F238E27FC236}">
                <a16:creationId xmlns:a16="http://schemas.microsoft.com/office/drawing/2014/main" id="{10132679-595F-96F8-3DE4-FC1BE85591AD}"/>
              </a:ext>
            </a:extLst>
          </p:cNvPr>
          <p:cNvGrpSpPr/>
          <p:nvPr/>
        </p:nvGrpSpPr>
        <p:grpSpPr>
          <a:xfrm>
            <a:off x="201313" y="160183"/>
            <a:ext cx="11696519" cy="841303"/>
            <a:chOff x="0" y="3359"/>
            <a:chExt cx="8588586" cy="1029600"/>
          </a:xfrm>
          <a:scene3d>
            <a:camera prst="orthographicFront"/>
            <a:lightRig rig="flat" dir="t"/>
          </a:scene3d>
        </p:grpSpPr>
        <p:sp>
          <p:nvSpPr>
            <p:cNvPr id="7" name="Rectangle: Rounded Corners 6">
              <a:extLst>
                <a:ext uri="{FF2B5EF4-FFF2-40B4-BE49-F238E27FC236}">
                  <a16:creationId xmlns:a16="http://schemas.microsoft.com/office/drawing/2014/main" id="{C839BA3D-E935-B3CA-75F1-9A12C376B114}"/>
                </a:ext>
              </a:extLst>
            </p:cNvPr>
            <p:cNvSpPr/>
            <p:nvPr/>
          </p:nvSpPr>
          <p:spPr>
            <a:xfrm>
              <a:off x="0" y="3359"/>
              <a:ext cx="8588586" cy="10296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dirty="0"/>
            </a:p>
          </p:txBody>
        </p:sp>
        <p:sp>
          <p:nvSpPr>
            <p:cNvPr id="8" name="Rectangle: Rounded Corners 4">
              <a:extLst>
                <a:ext uri="{FF2B5EF4-FFF2-40B4-BE49-F238E27FC236}">
                  <a16:creationId xmlns:a16="http://schemas.microsoft.com/office/drawing/2014/main" id="{E48FEC9F-CCDF-6CD1-91E0-FB37E028E5C2}"/>
                </a:ext>
              </a:extLst>
            </p:cNvPr>
            <p:cNvSpPr txBox="1"/>
            <p:nvPr/>
          </p:nvSpPr>
          <p:spPr>
            <a:xfrm>
              <a:off x="50261" y="53620"/>
              <a:ext cx="8488064" cy="929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000" kern="1200" dirty="0"/>
                <a:t>3.0 PATIENT/CAREGIVER EDUCATION &amp; SUPPORT</a:t>
              </a:r>
            </a:p>
          </p:txBody>
        </p:sp>
      </p:grpSp>
      <p:grpSp>
        <p:nvGrpSpPr>
          <p:cNvPr id="17" name="Group 16">
            <a:extLst>
              <a:ext uri="{FF2B5EF4-FFF2-40B4-BE49-F238E27FC236}">
                <a16:creationId xmlns:a16="http://schemas.microsoft.com/office/drawing/2014/main" id="{5502F2A4-04D7-22CC-5F89-3CFA58AD8038}"/>
              </a:ext>
            </a:extLst>
          </p:cNvPr>
          <p:cNvGrpSpPr/>
          <p:nvPr/>
        </p:nvGrpSpPr>
        <p:grpSpPr>
          <a:xfrm>
            <a:off x="1747159" y="2169049"/>
            <a:ext cx="8322125" cy="1052716"/>
            <a:chOff x="1747159" y="2169049"/>
            <a:chExt cx="8322125" cy="1052716"/>
          </a:xfrm>
        </p:grpSpPr>
        <p:sp>
          <p:nvSpPr>
            <p:cNvPr id="11" name="Freeform: Shape 10">
              <a:extLst>
                <a:ext uri="{FF2B5EF4-FFF2-40B4-BE49-F238E27FC236}">
                  <a16:creationId xmlns:a16="http://schemas.microsoft.com/office/drawing/2014/main" id="{44D93121-011F-C737-337F-D5940D63C85D}"/>
                </a:ext>
              </a:extLst>
            </p:cNvPr>
            <p:cNvSpPr/>
            <p:nvPr/>
          </p:nvSpPr>
          <p:spPr>
            <a:xfrm>
              <a:off x="4743123" y="2274321"/>
              <a:ext cx="5326161" cy="842174"/>
            </a:xfrm>
            <a:custGeom>
              <a:avLst/>
              <a:gdLst>
                <a:gd name="connsiteX0" fmla="*/ 140365 w 842173"/>
                <a:gd name="connsiteY0" fmla="*/ 0 h 5326160"/>
                <a:gd name="connsiteX1" fmla="*/ 701808 w 842173"/>
                <a:gd name="connsiteY1" fmla="*/ 0 h 5326160"/>
                <a:gd name="connsiteX2" fmla="*/ 842173 w 842173"/>
                <a:gd name="connsiteY2" fmla="*/ 140365 h 5326160"/>
                <a:gd name="connsiteX3" fmla="*/ 842173 w 842173"/>
                <a:gd name="connsiteY3" fmla="*/ 5326160 h 5326160"/>
                <a:gd name="connsiteX4" fmla="*/ 842173 w 842173"/>
                <a:gd name="connsiteY4" fmla="*/ 5326160 h 5326160"/>
                <a:gd name="connsiteX5" fmla="*/ 0 w 842173"/>
                <a:gd name="connsiteY5" fmla="*/ 5326160 h 5326160"/>
                <a:gd name="connsiteX6" fmla="*/ 0 w 842173"/>
                <a:gd name="connsiteY6" fmla="*/ 5326160 h 5326160"/>
                <a:gd name="connsiteX7" fmla="*/ 0 w 842173"/>
                <a:gd name="connsiteY7" fmla="*/ 140365 h 5326160"/>
                <a:gd name="connsiteX8" fmla="*/ 140365 w 842173"/>
                <a:gd name="connsiteY8" fmla="*/ 0 h 53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173" h="5326160">
                  <a:moveTo>
                    <a:pt x="842173" y="887713"/>
                  </a:moveTo>
                  <a:lnTo>
                    <a:pt x="842173" y="4438447"/>
                  </a:lnTo>
                  <a:cubicBezTo>
                    <a:pt x="842173" y="4928713"/>
                    <a:pt x="832236" y="5326157"/>
                    <a:pt x="819978" y="5326157"/>
                  </a:cubicBezTo>
                  <a:lnTo>
                    <a:pt x="0" y="5326157"/>
                  </a:lnTo>
                  <a:lnTo>
                    <a:pt x="0" y="5326157"/>
                  </a:lnTo>
                  <a:lnTo>
                    <a:pt x="0" y="3"/>
                  </a:lnTo>
                  <a:lnTo>
                    <a:pt x="0" y="3"/>
                  </a:lnTo>
                  <a:lnTo>
                    <a:pt x="819978" y="3"/>
                  </a:lnTo>
                  <a:cubicBezTo>
                    <a:pt x="832236" y="3"/>
                    <a:pt x="842173" y="397447"/>
                    <a:pt x="842173" y="887713"/>
                  </a:cubicBezTo>
                  <a:close/>
                </a:path>
              </a:pathLst>
            </a:custGeom>
            <a:scene3d>
              <a:camera prst="orthographicFront"/>
              <a:lightRig rig="flat" dir="t"/>
            </a:scene3d>
            <a:sp3d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81" tIns="75401" rIns="109691" bIns="75402"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Baseline assessment completed</a:t>
              </a:r>
            </a:p>
            <a:p>
              <a:pPr marL="171450" lvl="1" indent="-171450" algn="l" defTabSz="800100">
                <a:lnSpc>
                  <a:spcPct val="90000"/>
                </a:lnSpc>
                <a:spcBef>
                  <a:spcPct val="0"/>
                </a:spcBef>
                <a:spcAft>
                  <a:spcPct val="15000"/>
                </a:spcAft>
                <a:buChar char="•"/>
              </a:pPr>
              <a:r>
                <a:rPr lang="en-US" sz="1800" kern="1200" dirty="0"/>
                <a:t>Documented on appropriate patient education</a:t>
              </a:r>
            </a:p>
          </p:txBody>
        </p:sp>
        <p:sp>
          <p:nvSpPr>
            <p:cNvPr id="12" name="Freeform: Shape 11">
              <a:extLst>
                <a:ext uri="{FF2B5EF4-FFF2-40B4-BE49-F238E27FC236}">
                  <a16:creationId xmlns:a16="http://schemas.microsoft.com/office/drawing/2014/main" id="{A26DA74C-9D39-D4DD-0628-D16EBBB06BAA}"/>
                </a:ext>
              </a:extLst>
            </p:cNvPr>
            <p:cNvSpPr/>
            <p:nvPr/>
          </p:nvSpPr>
          <p:spPr>
            <a:xfrm>
              <a:off x="1747159" y="2169049"/>
              <a:ext cx="2995965" cy="1052716"/>
            </a:xfrm>
            <a:custGeom>
              <a:avLst/>
              <a:gdLst>
                <a:gd name="connsiteX0" fmla="*/ 0 w 2995965"/>
                <a:gd name="connsiteY0" fmla="*/ 175456 h 1052716"/>
                <a:gd name="connsiteX1" fmla="*/ 175456 w 2995965"/>
                <a:gd name="connsiteY1" fmla="*/ 0 h 1052716"/>
                <a:gd name="connsiteX2" fmla="*/ 2820509 w 2995965"/>
                <a:gd name="connsiteY2" fmla="*/ 0 h 1052716"/>
                <a:gd name="connsiteX3" fmla="*/ 2995965 w 2995965"/>
                <a:gd name="connsiteY3" fmla="*/ 175456 h 1052716"/>
                <a:gd name="connsiteX4" fmla="*/ 2995965 w 2995965"/>
                <a:gd name="connsiteY4" fmla="*/ 877260 h 1052716"/>
                <a:gd name="connsiteX5" fmla="*/ 2820509 w 2995965"/>
                <a:gd name="connsiteY5" fmla="*/ 1052716 h 1052716"/>
                <a:gd name="connsiteX6" fmla="*/ 175456 w 2995965"/>
                <a:gd name="connsiteY6" fmla="*/ 1052716 h 1052716"/>
                <a:gd name="connsiteX7" fmla="*/ 0 w 2995965"/>
                <a:gd name="connsiteY7" fmla="*/ 877260 h 1052716"/>
                <a:gd name="connsiteX8" fmla="*/ 0 w 2995965"/>
                <a:gd name="connsiteY8" fmla="*/ 175456 h 10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965" h="1052716">
                  <a:moveTo>
                    <a:pt x="0" y="175456"/>
                  </a:moveTo>
                  <a:cubicBezTo>
                    <a:pt x="0" y="78554"/>
                    <a:pt x="78554" y="0"/>
                    <a:pt x="175456" y="0"/>
                  </a:cubicBezTo>
                  <a:lnTo>
                    <a:pt x="2820509" y="0"/>
                  </a:lnTo>
                  <a:cubicBezTo>
                    <a:pt x="2917411" y="0"/>
                    <a:pt x="2995965" y="78554"/>
                    <a:pt x="2995965" y="175456"/>
                  </a:cubicBezTo>
                  <a:lnTo>
                    <a:pt x="2995965" y="877260"/>
                  </a:lnTo>
                  <a:cubicBezTo>
                    <a:pt x="2995965" y="974162"/>
                    <a:pt x="2917411" y="1052716"/>
                    <a:pt x="2820509" y="1052716"/>
                  </a:cubicBezTo>
                  <a:lnTo>
                    <a:pt x="175456" y="1052716"/>
                  </a:lnTo>
                  <a:cubicBezTo>
                    <a:pt x="78554" y="1052716"/>
                    <a:pt x="0" y="974162"/>
                    <a:pt x="0" y="877260"/>
                  </a:cubicBezTo>
                  <a:lnTo>
                    <a:pt x="0" y="17545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2359" tIns="121874" rIns="192359" bIns="121874" numCol="1" spcCol="1270" anchor="ctr" anchorCtr="0">
              <a:noAutofit/>
            </a:bodyPr>
            <a:lstStyle/>
            <a:p>
              <a:pPr marL="0" lvl="0" indent="0" algn="ctr" defTabSz="1644650">
                <a:lnSpc>
                  <a:spcPct val="90000"/>
                </a:lnSpc>
                <a:spcBef>
                  <a:spcPct val="0"/>
                </a:spcBef>
                <a:spcAft>
                  <a:spcPct val="35000"/>
                </a:spcAft>
                <a:buNone/>
              </a:pPr>
              <a:r>
                <a:rPr lang="en-US" sz="3700" kern="1200" dirty="0"/>
                <a:t>Assessment</a:t>
              </a:r>
            </a:p>
          </p:txBody>
        </p:sp>
      </p:grpSp>
      <p:grpSp>
        <p:nvGrpSpPr>
          <p:cNvPr id="18" name="Group 17">
            <a:extLst>
              <a:ext uri="{FF2B5EF4-FFF2-40B4-BE49-F238E27FC236}">
                <a16:creationId xmlns:a16="http://schemas.microsoft.com/office/drawing/2014/main" id="{72FE3FE1-77B6-3CC4-5AA3-4D667AFDB89B}"/>
              </a:ext>
            </a:extLst>
          </p:cNvPr>
          <p:cNvGrpSpPr/>
          <p:nvPr/>
        </p:nvGrpSpPr>
        <p:grpSpPr>
          <a:xfrm>
            <a:off x="1747159" y="3274401"/>
            <a:ext cx="8322125" cy="1052716"/>
            <a:chOff x="1747159" y="3274401"/>
            <a:chExt cx="8322125" cy="1052716"/>
          </a:xfrm>
        </p:grpSpPr>
        <p:sp>
          <p:nvSpPr>
            <p:cNvPr id="13" name="Freeform: Shape 12">
              <a:extLst>
                <a:ext uri="{FF2B5EF4-FFF2-40B4-BE49-F238E27FC236}">
                  <a16:creationId xmlns:a16="http://schemas.microsoft.com/office/drawing/2014/main" id="{208BCF0D-4AAC-C1AC-273C-BE3DAD127E11}"/>
                </a:ext>
              </a:extLst>
            </p:cNvPr>
            <p:cNvSpPr/>
            <p:nvPr/>
          </p:nvSpPr>
          <p:spPr>
            <a:xfrm>
              <a:off x="4743123" y="3379673"/>
              <a:ext cx="5326161" cy="842174"/>
            </a:xfrm>
            <a:custGeom>
              <a:avLst/>
              <a:gdLst>
                <a:gd name="connsiteX0" fmla="*/ 140365 w 842173"/>
                <a:gd name="connsiteY0" fmla="*/ 0 h 5326160"/>
                <a:gd name="connsiteX1" fmla="*/ 701808 w 842173"/>
                <a:gd name="connsiteY1" fmla="*/ 0 h 5326160"/>
                <a:gd name="connsiteX2" fmla="*/ 842173 w 842173"/>
                <a:gd name="connsiteY2" fmla="*/ 140365 h 5326160"/>
                <a:gd name="connsiteX3" fmla="*/ 842173 w 842173"/>
                <a:gd name="connsiteY3" fmla="*/ 5326160 h 5326160"/>
                <a:gd name="connsiteX4" fmla="*/ 842173 w 842173"/>
                <a:gd name="connsiteY4" fmla="*/ 5326160 h 5326160"/>
                <a:gd name="connsiteX5" fmla="*/ 0 w 842173"/>
                <a:gd name="connsiteY5" fmla="*/ 5326160 h 5326160"/>
                <a:gd name="connsiteX6" fmla="*/ 0 w 842173"/>
                <a:gd name="connsiteY6" fmla="*/ 5326160 h 5326160"/>
                <a:gd name="connsiteX7" fmla="*/ 0 w 842173"/>
                <a:gd name="connsiteY7" fmla="*/ 140365 h 5326160"/>
                <a:gd name="connsiteX8" fmla="*/ 140365 w 842173"/>
                <a:gd name="connsiteY8" fmla="*/ 0 h 53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173" h="5326160">
                  <a:moveTo>
                    <a:pt x="842173" y="887713"/>
                  </a:moveTo>
                  <a:lnTo>
                    <a:pt x="842173" y="4438447"/>
                  </a:lnTo>
                  <a:cubicBezTo>
                    <a:pt x="842173" y="4928713"/>
                    <a:pt x="832236" y="5326157"/>
                    <a:pt x="819978" y="5326157"/>
                  </a:cubicBezTo>
                  <a:lnTo>
                    <a:pt x="0" y="5326157"/>
                  </a:lnTo>
                  <a:lnTo>
                    <a:pt x="0" y="5326157"/>
                  </a:lnTo>
                  <a:lnTo>
                    <a:pt x="0" y="3"/>
                  </a:lnTo>
                  <a:lnTo>
                    <a:pt x="0" y="3"/>
                  </a:lnTo>
                  <a:lnTo>
                    <a:pt x="819978" y="3"/>
                  </a:lnTo>
                  <a:cubicBezTo>
                    <a:pt x="832236" y="3"/>
                    <a:pt x="842173" y="397447"/>
                    <a:pt x="842173" y="887713"/>
                  </a:cubicBezTo>
                  <a:close/>
                </a:path>
              </a:pathLst>
            </a:custGeom>
            <a:scene3d>
              <a:camera prst="orthographicFront"/>
              <a:lightRig rig="flat" dir="t"/>
            </a:scene3d>
            <a:sp3d extrusionH="12700" prstMaterial="plastic">
              <a:bevelT w="50800" h="50800"/>
            </a:sp3d>
          </p:spPr>
          <p:style>
            <a:lnRef idx="1">
              <a:schemeClr val="accent2">
                <a:tint val="40000"/>
                <a:alpha val="90000"/>
                <a:hueOff val="-1870684"/>
                <a:satOff val="3763"/>
                <a:lumOff val="574"/>
                <a:alphaOff val="0"/>
              </a:schemeClr>
            </a:lnRef>
            <a:fillRef idx="1">
              <a:schemeClr val="accent2">
                <a:tint val="40000"/>
                <a:alpha val="90000"/>
                <a:hueOff val="-1870684"/>
                <a:satOff val="3763"/>
                <a:lumOff val="574"/>
                <a:alphaOff val="0"/>
              </a:schemeClr>
            </a:fillRef>
            <a:effectRef idx="2">
              <a:schemeClr val="accent2">
                <a:tint val="40000"/>
                <a:alpha val="90000"/>
                <a:hueOff val="-1870684"/>
                <a:satOff val="3763"/>
                <a:lumOff val="574"/>
                <a:alphaOff val="0"/>
              </a:schemeClr>
            </a:effectRef>
            <a:fontRef idx="minor">
              <a:schemeClr val="dk1">
                <a:hueOff val="0"/>
                <a:satOff val="0"/>
                <a:lumOff val="0"/>
                <a:alphaOff val="0"/>
              </a:schemeClr>
            </a:fontRef>
          </p:style>
          <p:txBody>
            <a:bodyPr spcFirstLastPara="0" vert="horz" wrap="square" lIns="68581" tIns="75401" rIns="109691" bIns="75402"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Provided to patients and caregivers</a:t>
              </a:r>
            </a:p>
            <a:p>
              <a:pPr marL="171450" lvl="1" indent="-171450" algn="l" defTabSz="800100">
                <a:lnSpc>
                  <a:spcPct val="90000"/>
                </a:lnSpc>
                <a:spcBef>
                  <a:spcPct val="0"/>
                </a:spcBef>
                <a:spcAft>
                  <a:spcPct val="15000"/>
                </a:spcAft>
                <a:buChar char="•"/>
              </a:pPr>
              <a:r>
                <a:rPr lang="en-US" sz="1800" kern="1200" dirty="0"/>
                <a:t>Received throughout the course of care</a:t>
              </a:r>
            </a:p>
          </p:txBody>
        </p:sp>
        <p:sp>
          <p:nvSpPr>
            <p:cNvPr id="14" name="Freeform: Shape 13">
              <a:extLst>
                <a:ext uri="{FF2B5EF4-FFF2-40B4-BE49-F238E27FC236}">
                  <a16:creationId xmlns:a16="http://schemas.microsoft.com/office/drawing/2014/main" id="{5C6C679B-37C9-56F9-2D26-B2DCEF138B74}"/>
                </a:ext>
              </a:extLst>
            </p:cNvPr>
            <p:cNvSpPr/>
            <p:nvPr/>
          </p:nvSpPr>
          <p:spPr>
            <a:xfrm>
              <a:off x="1747159" y="3274401"/>
              <a:ext cx="2995965" cy="1052716"/>
            </a:xfrm>
            <a:custGeom>
              <a:avLst/>
              <a:gdLst>
                <a:gd name="connsiteX0" fmla="*/ 0 w 2995965"/>
                <a:gd name="connsiteY0" fmla="*/ 175456 h 1052716"/>
                <a:gd name="connsiteX1" fmla="*/ 175456 w 2995965"/>
                <a:gd name="connsiteY1" fmla="*/ 0 h 1052716"/>
                <a:gd name="connsiteX2" fmla="*/ 2820509 w 2995965"/>
                <a:gd name="connsiteY2" fmla="*/ 0 h 1052716"/>
                <a:gd name="connsiteX3" fmla="*/ 2995965 w 2995965"/>
                <a:gd name="connsiteY3" fmla="*/ 175456 h 1052716"/>
                <a:gd name="connsiteX4" fmla="*/ 2995965 w 2995965"/>
                <a:gd name="connsiteY4" fmla="*/ 877260 h 1052716"/>
                <a:gd name="connsiteX5" fmla="*/ 2820509 w 2995965"/>
                <a:gd name="connsiteY5" fmla="*/ 1052716 h 1052716"/>
                <a:gd name="connsiteX6" fmla="*/ 175456 w 2995965"/>
                <a:gd name="connsiteY6" fmla="*/ 1052716 h 1052716"/>
                <a:gd name="connsiteX7" fmla="*/ 0 w 2995965"/>
                <a:gd name="connsiteY7" fmla="*/ 877260 h 1052716"/>
                <a:gd name="connsiteX8" fmla="*/ 0 w 2995965"/>
                <a:gd name="connsiteY8" fmla="*/ 175456 h 10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965" h="1052716">
                  <a:moveTo>
                    <a:pt x="0" y="175456"/>
                  </a:moveTo>
                  <a:cubicBezTo>
                    <a:pt x="0" y="78554"/>
                    <a:pt x="78554" y="0"/>
                    <a:pt x="175456" y="0"/>
                  </a:cubicBezTo>
                  <a:lnTo>
                    <a:pt x="2820509" y="0"/>
                  </a:lnTo>
                  <a:cubicBezTo>
                    <a:pt x="2917411" y="0"/>
                    <a:pt x="2995965" y="78554"/>
                    <a:pt x="2995965" y="175456"/>
                  </a:cubicBezTo>
                  <a:lnTo>
                    <a:pt x="2995965" y="877260"/>
                  </a:lnTo>
                  <a:cubicBezTo>
                    <a:pt x="2995965" y="974162"/>
                    <a:pt x="2917411" y="1052716"/>
                    <a:pt x="2820509" y="1052716"/>
                  </a:cubicBezTo>
                  <a:lnTo>
                    <a:pt x="175456" y="1052716"/>
                  </a:lnTo>
                  <a:cubicBezTo>
                    <a:pt x="78554" y="1052716"/>
                    <a:pt x="0" y="974162"/>
                    <a:pt x="0" y="877260"/>
                  </a:cubicBezTo>
                  <a:lnTo>
                    <a:pt x="0" y="17545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356225"/>
                <a:satOff val="-828"/>
                <a:lumOff val="3235"/>
                <a:alphaOff val="0"/>
              </a:schemeClr>
            </a:fillRef>
            <a:effectRef idx="2">
              <a:schemeClr val="accent2">
                <a:hueOff val="-1356225"/>
                <a:satOff val="-828"/>
                <a:lumOff val="3235"/>
                <a:alphaOff val="0"/>
              </a:schemeClr>
            </a:effectRef>
            <a:fontRef idx="minor">
              <a:schemeClr val="lt1"/>
            </a:fontRef>
          </p:style>
          <p:txBody>
            <a:bodyPr spcFirstLastPara="0" vert="horz" wrap="square" lIns="192359" tIns="121874" rIns="192359" bIns="121874" numCol="1" spcCol="1270" anchor="ctr" anchorCtr="0">
              <a:noAutofit/>
            </a:bodyPr>
            <a:lstStyle/>
            <a:p>
              <a:pPr marL="0" lvl="0" indent="0" algn="ctr" defTabSz="1644650">
                <a:lnSpc>
                  <a:spcPct val="90000"/>
                </a:lnSpc>
                <a:spcBef>
                  <a:spcPct val="0"/>
                </a:spcBef>
                <a:spcAft>
                  <a:spcPct val="35000"/>
                </a:spcAft>
                <a:buNone/>
              </a:pPr>
              <a:r>
                <a:rPr lang="en-US" sz="3700" kern="1200" dirty="0"/>
                <a:t>Education</a:t>
              </a:r>
            </a:p>
          </p:txBody>
        </p:sp>
      </p:grpSp>
      <p:grpSp>
        <p:nvGrpSpPr>
          <p:cNvPr id="19" name="Group 18">
            <a:extLst>
              <a:ext uri="{FF2B5EF4-FFF2-40B4-BE49-F238E27FC236}">
                <a16:creationId xmlns:a16="http://schemas.microsoft.com/office/drawing/2014/main" id="{0972C7D7-C194-24AC-472F-9114FFDD2A20}"/>
              </a:ext>
            </a:extLst>
          </p:cNvPr>
          <p:cNvGrpSpPr/>
          <p:nvPr/>
        </p:nvGrpSpPr>
        <p:grpSpPr>
          <a:xfrm>
            <a:off x="1747159" y="4379754"/>
            <a:ext cx="8322125" cy="1052716"/>
            <a:chOff x="1747159" y="4379754"/>
            <a:chExt cx="8322125" cy="1052716"/>
          </a:xfrm>
        </p:grpSpPr>
        <p:sp>
          <p:nvSpPr>
            <p:cNvPr id="15" name="Freeform: Shape 14">
              <a:extLst>
                <a:ext uri="{FF2B5EF4-FFF2-40B4-BE49-F238E27FC236}">
                  <a16:creationId xmlns:a16="http://schemas.microsoft.com/office/drawing/2014/main" id="{DE767EE5-0050-7870-A8A5-3F646D434276}"/>
                </a:ext>
              </a:extLst>
            </p:cNvPr>
            <p:cNvSpPr/>
            <p:nvPr/>
          </p:nvSpPr>
          <p:spPr>
            <a:xfrm>
              <a:off x="4743123" y="4485025"/>
              <a:ext cx="5326161" cy="842174"/>
            </a:xfrm>
            <a:custGeom>
              <a:avLst/>
              <a:gdLst>
                <a:gd name="connsiteX0" fmla="*/ 140365 w 842173"/>
                <a:gd name="connsiteY0" fmla="*/ 0 h 5326160"/>
                <a:gd name="connsiteX1" fmla="*/ 701808 w 842173"/>
                <a:gd name="connsiteY1" fmla="*/ 0 h 5326160"/>
                <a:gd name="connsiteX2" fmla="*/ 842173 w 842173"/>
                <a:gd name="connsiteY2" fmla="*/ 140365 h 5326160"/>
                <a:gd name="connsiteX3" fmla="*/ 842173 w 842173"/>
                <a:gd name="connsiteY3" fmla="*/ 5326160 h 5326160"/>
                <a:gd name="connsiteX4" fmla="*/ 842173 w 842173"/>
                <a:gd name="connsiteY4" fmla="*/ 5326160 h 5326160"/>
                <a:gd name="connsiteX5" fmla="*/ 0 w 842173"/>
                <a:gd name="connsiteY5" fmla="*/ 5326160 h 5326160"/>
                <a:gd name="connsiteX6" fmla="*/ 0 w 842173"/>
                <a:gd name="connsiteY6" fmla="*/ 5326160 h 5326160"/>
                <a:gd name="connsiteX7" fmla="*/ 0 w 842173"/>
                <a:gd name="connsiteY7" fmla="*/ 140365 h 5326160"/>
                <a:gd name="connsiteX8" fmla="*/ 140365 w 842173"/>
                <a:gd name="connsiteY8" fmla="*/ 0 h 53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173" h="5326160">
                  <a:moveTo>
                    <a:pt x="842173" y="887713"/>
                  </a:moveTo>
                  <a:lnTo>
                    <a:pt x="842173" y="4438447"/>
                  </a:lnTo>
                  <a:cubicBezTo>
                    <a:pt x="842173" y="4928713"/>
                    <a:pt x="832236" y="5326157"/>
                    <a:pt x="819978" y="5326157"/>
                  </a:cubicBezTo>
                  <a:lnTo>
                    <a:pt x="0" y="5326157"/>
                  </a:lnTo>
                  <a:lnTo>
                    <a:pt x="0" y="5326157"/>
                  </a:lnTo>
                  <a:lnTo>
                    <a:pt x="0" y="3"/>
                  </a:lnTo>
                  <a:lnTo>
                    <a:pt x="0" y="3"/>
                  </a:lnTo>
                  <a:lnTo>
                    <a:pt x="819978" y="3"/>
                  </a:lnTo>
                  <a:cubicBezTo>
                    <a:pt x="832236" y="3"/>
                    <a:pt x="842173" y="397447"/>
                    <a:pt x="842173" y="887713"/>
                  </a:cubicBezTo>
                  <a:close/>
                </a:path>
              </a:pathLst>
            </a:custGeom>
            <a:scene3d>
              <a:camera prst="orthographicFront"/>
              <a:lightRig rig="flat" dir="t"/>
            </a:scene3d>
            <a:sp3d extrusionH="12700" prstMaterial="plastic">
              <a:bevelT w="50800" h="50800"/>
            </a:sp3d>
          </p:spPr>
          <p:style>
            <a:lnRef idx="1">
              <a:schemeClr val="accent2">
                <a:tint val="40000"/>
                <a:alpha val="90000"/>
                <a:hueOff val="-3741368"/>
                <a:satOff val="7526"/>
                <a:lumOff val="1147"/>
                <a:alphaOff val="0"/>
              </a:schemeClr>
            </a:lnRef>
            <a:fillRef idx="1">
              <a:schemeClr val="accent2">
                <a:tint val="40000"/>
                <a:alpha val="90000"/>
                <a:hueOff val="-3741368"/>
                <a:satOff val="7526"/>
                <a:lumOff val="1147"/>
                <a:alphaOff val="0"/>
              </a:schemeClr>
            </a:fillRef>
            <a:effectRef idx="2">
              <a:schemeClr val="accent2">
                <a:tint val="40000"/>
                <a:alpha val="90000"/>
                <a:hueOff val="-3741368"/>
                <a:satOff val="7526"/>
                <a:lumOff val="1147"/>
                <a:alphaOff val="0"/>
              </a:schemeClr>
            </a:effectRef>
            <a:fontRef idx="minor">
              <a:schemeClr val="dk1">
                <a:hueOff val="0"/>
                <a:satOff val="0"/>
                <a:lumOff val="0"/>
                <a:alphaOff val="0"/>
              </a:schemeClr>
            </a:fontRef>
          </p:style>
          <p:txBody>
            <a:bodyPr spcFirstLastPara="0" vert="horz" wrap="square" lIns="68581" tIns="75402" rIns="109691" bIns="75401"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Appropriate education materials provided</a:t>
              </a:r>
            </a:p>
            <a:p>
              <a:pPr marL="171450" lvl="1" indent="-171450" algn="l" defTabSz="800100">
                <a:lnSpc>
                  <a:spcPct val="90000"/>
                </a:lnSpc>
                <a:spcBef>
                  <a:spcPct val="0"/>
                </a:spcBef>
                <a:spcAft>
                  <a:spcPct val="15000"/>
                </a:spcAft>
                <a:buChar char="•"/>
              </a:pPr>
              <a:r>
                <a:rPr lang="en-US" sz="1800" kern="1200" dirty="0"/>
                <a:t>Multiple formats available</a:t>
              </a:r>
            </a:p>
          </p:txBody>
        </p:sp>
        <p:sp>
          <p:nvSpPr>
            <p:cNvPr id="16" name="Freeform: Shape 15">
              <a:extLst>
                <a:ext uri="{FF2B5EF4-FFF2-40B4-BE49-F238E27FC236}">
                  <a16:creationId xmlns:a16="http://schemas.microsoft.com/office/drawing/2014/main" id="{D80C4E75-538C-1184-8141-DF7118994BF5}"/>
                </a:ext>
              </a:extLst>
            </p:cNvPr>
            <p:cNvSpPr/>
            <p:nvPr/>
          </p:nvSpPr>
          <p:spPr>
            <a:xfrm>
              <a:off x="1747159" y="4379754"/>
              <a:ext cx="2995965" cy="1052716"/>
            </a:xfrm>
            <a:custGeom>
              <a:avLst/>
              <a:gdLst>
                <a:gd name="connsiteX0" fmla="*/ 0 w 2995965"/>
                <a:gd name="connsiteY0" fmla="*/ 175456 h 1052716"/>
                <a:gd name="connsiteX1" fmla="*/ 175456 w 2995965"/>
                <a:gd name="connsiteY1" fmla="*/ 0 h 1052716"/>
                <a:gd name="connsiteX2" fmla="*/ 2820509 w 2995965"/>
                <a:gd name="connsiteY2" fmla="*/ 0 h 1052716"/>
                <a:gd name="connsiteX3" fmla="*/ 2995965 w 2995965"/>
                <a:gd name="connsiteY3" fmla="*/ 175456 h 1052716"/>
                <a:gd name="connsiteX4" fmla="*/ 2995965 w 2995965"/>
                <a:gd name="connsiteY4" fmla="*/ 877260 h 1052716"/>
                <a:gd name="connsiteX5" fmla="*/ 2820509 w 2995965"/>
                <a:gd name="connsiteY5" fmla="*/ 1052716 h 1052716"/>
                <a:gd name="connsiteX6" fmla="*/ 175456 w 2995965"/>
                <a:gd name="connsiteY6" fmla="*/ 1052716 h 1052716"/>
                <a:gd name="connsiteX7" fmla="*/ 0 w 2995965"/>
                <a:gd name="connsiteY7" fmla="*/ 877260 h 1052716"/>
                <a:gd name="connsiteX8" fmla="*/ 0 w 2995965"/>
                <a:gd name="connsiteY8" fmla="*/ 175456 h 10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965" h="1052716">
                  <a:moveTo>
                    <a:pt x="0" y="175456"/>
                  </a:moveTo>
                  <a:cubicBezTo>
                    <a:pt x="0" y="78554"/>
                    <a:pt x="78554" y="0"/>
                    <a:pt x="175456" y="0"/>
                  </a:cubicBezTo>
                  <a:lnTo>
                    <a:pt x="2820509" y="0"/>
                  </a:lnTo>
                  <a:cubicBezTo>
                    <a:pt x="2917411" y="0"/>
                    <a:pt x="2995965" y="78554"/>
                    <a:pt x="2995965" y="175456"/>
                  </a:cubicBezTo>
                  <a:lnTo>
                    <a:pt x="2995965" y="877260"/>
                  </a:lnTo>
                  <a:cubicBezTo>
                    <a:pt x="2995965" y="974162"/>
                    <a:pt x="2917411" y="1052716"/>
                    <a:pt x="2820509" y="1052716"/>
                  </a:cubicBezTo>
                  <a:lnTo>
                    <a:pt x="175456" y="1052716"/>
                  </a:lnTo>
                  <a:cubicBezTo>
                    <a:pt x="78554" y="1052716"/>
                    <a:pt x="0" y="974162"/>
                    <a:pt x="0" y="877260"/>
                  </a:cubicBezTo>
                  <a:lnTo>
                    <a:pt x="0" y="17545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spcFirstLastPara="0" vert="horz" wrap="square" lIns="192359" tIns="121874" rIns="192359" bIns="121874" numCol="1" spcCol="1270" anchor="ctr" anchorCtr="0">
              <a:noAutofit/>
            </a:bodyPr>
            <a:lstStyle/>
            <a:p>
              <a:pPr marL="0" lvl="0" indent="0" algn="ctr" defTabSz="1644650">
                <a:lnSpc>
                  <a:spcPct val="90000"/>
                </a:lnSpc>
                <a:spcBef>
                  <a:spcPct val="0"/>
                </a:spcBef>
                <a:spcAft>
                  <a:spcPct val="35000"/>
                </a:spcAft>
                <a:buNone/>
              </a:pPr>
              <a:r>
                <a:rPr lang="en-US" sz="3700" kern="1200" dirty="0"/>
                <a:t>Materials</a:t>
              </a:r>
            </a:p>
          </p:txBody>
        </p:sp>
      </p:grpSp>
    </p:spTree>
    <p:extLst>
      <p:ext uri="{BB962C8B-B14F-4D97-AF65-F5344CB8AC3E}">
        <p14:creationId xmlns:p14="http://schemas.microsoft.com/office/powerpoint/2010/main" val="368123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5" ma:contentTypeDescription="Create a new document." ma:contentTypeScope="" ma:versionID="8ea9b18e08c5d6948f8d002b6077ae9e">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1353690ba5fd531ef1bcaf4b7cd3538e"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Props1.xml><?xml version="1.0" encoding="utf-8"?>
<ds:datastoreItem xmlns:ds="http://schemas.openxmlformats.org/officeDocument/2006/customXml" ds:itemID="{4569A1DD-43F0-472B-9AB8-CDBC95A24977}"/>
</file>

<file path=customXml/itemProps2.xml><?xml version="1.0" encoding="utf-8"?>
<ds:datastoreItem xmlns:ds="http://schemas.openxmlformats.org/officeDocument/2006/customXml" ds:itemID="{D0ACA799-4348-475B-8D48-9467B2A2F162}"/>
</file>

<file path=customXml/itemProps3.xml><?xml version="1.0" encoding="utf-8"?>
<ds:datastoreItem xmlns:ds="http://schemas.openxmlformats.org/officeDocument/2006/customXml" ds:itemID="{8821E275-767D-451B-B7CC-EFACE710539F}"/>
</file>

<file path=docProps/app.xml><?xml version="1.0" encoding="utf-8"?>
<Properties xmlns="http://schemas.openxmlformats.org/officeDocument/2006/extended-properties" xmlns:vt="http://schemas.openxmlformats.org/officeDocument/2006/docPropsVTypes">
  <Template>Facet</Template>
  <TotalTime>1394</TotalTime>
  <Words>2373</Words>
  <Application>Microsoft Office PowerPoint</Application>
  <PresentationFormat>Widescreen</PresentationFormat>
  <Paragraphs>280</Paragraphs>
  <Slides>18</Slides>
  <Notes>18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Aptos Black</vt:lpstr>
      <vt:lpstr>Arial</vt:lpstr>
      <vt:lpstr>Montserrat</vt:lpstr>
      <vt:lpstr>Trebuchet MS</vt:lpstr>
      <vt:lpstr>Wingdings</vt:lpstr>
      <vt:lpstr>Wingdings 3</vt:lpstr>
      <vt:lpstr>Facet</vt:lpstr>
      <vt:lpstr>The Road to Stroke Rehabilitation Certification at Butler County Health</vt:lpstr>
      <vt:lpstr>PowerPoint Presentation</vt:lpstr>
      <vt:lpstr>PowerPoint Presentation</vt:lpstr>
      <vt:lpstr>PowerPoint Presentation</vt:lpstr>
      <vt:lpstr>AHA Program Standards </vt:lpstr>
      <vt:lpstr>1.0 Program Management</vt:lpstr>
      <vt:lpstr>PowerPoint Presentation</vt:lpstr>
      <vt:lpstr>2.0 Personnel Education</vt:lpstr>
      <vt:lpstr>3.0 Patient/Caregiver Education &amp; Support</vt:lpstr>
      <vt:lpstr>PowerPoint Presentation</vt:lpstr>
      <vt:lpstr>4.0 Care Coordination</vt:lpstr>
      <vt:lpstr>PowerPoint Presentation</vt:lpstr>
      <vt:lpstr>5.0 Medical Management</vt:lpstr>
      <vt:lpstr>PowerPoint Presentation</vt:lpstr>
      <vt:lpstr>6.0 Quality Improvement</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Advancements In  Health Care</dc:title>
  <dc:creator>Laura Daro</dc:creator>
  <cp:lastModifiedBy>Amber Kavan</cp:lastModifiedBy>
  <cp:revision>54</cp:revision>
  <cp:lastPrinted>2025-11-07T22:37:18Z</cp:lastPrinted>
  <dcterms:created xsi:type="dcterms:W3CDTF">2023-10-24T19:15:38Z</dcterms:created>
  <dcterms:modified xsi:type="dcterms:W3CDTF">2025-11-10T15:06:31Z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ies>
</file>