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5" r:id="rId3"/>
    <p:sldId id="293" r:id="rId4"/>
    <p:sldId id="278" r:id="rId5"/>
    <p:sldId id="261" r:id="rId6"/>
    <p:sldId id="292" r:id="rId7"/>
    <p:sldId id="279" r:id="rId8"/>
    <p:sldId id="296" r:id="rId9"/>
    <p:sldId id="281" r:id="rId10"/>
    <p:sldId id="271" r:id="rId11"/>
    <p:sldId id="298" r:id="rId12"/>
    <p:sldId id="297" r:id="rId13"/>
    <p:sldId id="258" r:id="rId14"/>
    <p:sldId id="280" r:id="rId15"/>
    <p:sldId id="300" r:id="rId16"/>
    <p:sldId id="302" r:id="rId17"/>
    <p:sldId id="303" r:id="rId18"/>
    <p:sldId id="290" r:id="rId19"/>
    <p:sldId id="301" r:id="rId20"/>
    <p:sldId id="283" r:id="rId21"/>
    <p:sldId id="284" r:id="rId22"/>
    <p:sldId id="27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75"/>
            <p14:sldId id="293"/>
            <p14:sldId id="278"/>
            <p14:sldId id="261"/>
            <p14:sldId id="292"/>
            <p14:sldId id="279"/>
            <p14:sldId id="296"/>
            <p14:sldId id="281"/>
            <p14:sldId id="271"/>
            <p14:sldId id="298"/>
            <p14:sldId id="297"/>
            <p14:sldId id="258"/>
            <p14:sldId id="280"/>
            <p14:sldId id="300"/>
            <p14:sldId id="302"/>
            <p14:sldId id="303"/>
            <p14:sldId id="290"/>
            <p14:sldId id="301"/>
            <p14:sldId id="283"/>
            <p14:sldId id="284"/>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59243" autoAdjust="0"/>
  </p:normalViewPr>
  <p:slideViewPr>
    <p:cSldViewPr>
      <p:cViewPr varScale="1">
        <p:scale>
          <a:sx n="74" d="100"/>
          <a:sy n="74" d="100"/>
        </p:scale>
        <p:origin x="30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666E60-D3F8-4988-9407-EE3F62881A62}" type="datetimeFigureOut">
              <a:rPr lang="en-US" smtClean="0"/>
              <a:t>4/26/2024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1</a:t>
            </a:fld>
            <a:endParaRPr lang="en-US"/>
          </a:p>
        </p:txBody>
      </p:sp>
    </p:spTree>
    <p:extLst>
      <p:ext uri="{BB962C8B-B14F-4D97-AF65-F5344CB8AC3E}">
        <p14:creationId xmlns:p14="http://schemas.microsoft.com/office/powerpoint/2010/main" val="270281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10</a:t>
            </a:fld>
            <a:endParaRPr lang="en-US"/>
          </a:p>
        </p:txBody>
      </p:sp>
    </p:spTree>
    <p:extLst>
      <p:ext uri="{BB962C8B-B14F-4D97-AF65-F5344CB8AC3E}">
        <p14:creationId xmlns:p14="http://schemas.microsoft.com/office/powerpoint/2010/main" val="139691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11</a:t>
            </a:fld>
            <a:endParaRPr lang="en-US"/>
          </a:p>
        </p:txBody>
      </p:sp>
    </p:spTree>
    <p:extLst>
      <p:ext uri="{BB962C8B-B14F-4D97-AF65-F5344CB8AC3E}">
        <p14:creationId xmlns:p14="http://schemas.microsoft.com/office/powerpoint/2010/main" val="23039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is CEHRT and why do I have to use CEHRT?</a:t>
            </a:r>
          </a:p>
          <a:p>
            <a:r>
              <a:rPr lang="en-US" sz="1200" b="0" i="0" u="none" strike="noStrike" kern="1200" baseline="0" dirty="0">
                <a:solidFill>
                  <a:schemeClr val="tx1"/>
                </a:solidFill>
                <a:latin typeface="+mn-lt"/>
                <a:ea typeface="+mn-ea"/>
                <a:cs typeface="+mn-cs"/>
              </a:rPr>
              <a:t>To efficiently capture and share patient data, health care providers need certified electronic health record (EHR) technology (CEHRT) that stores data in a structured format. Structured data allows health care providers to easily retrieve and transfer patient information and use the EHR in ways that can aid patient care.</a:t>
            </a:r>
          </a:p>
          <a:p>
            <a:endParaRPr lang="en-US" sz="1200" b="0" i="0" u="none" strike="noStrike" kern="1200" baseline="0" dirty="0">
              <a:solidFill>
                <a:schemeClr val="tx1"/>
              </a:solidFill>
              <a:latin typeface="+mn-lt"/>
              <a:ea typeface="+mn-ea"/>
              <a:cs typeface="+mn-cs"/>
            </a:endParaRPr>
          </a:p>
          <a:p>
            <a:r>
              <a:rPr lang="en-US" dirty="0"/>
              <a:t>To meet the CEHRT requirements for 2024 Promoting Interoperability performance category objective and measure reporting, you’ll need to:</a:t>
            </a:r>
          </a:p>
          <a:p>
            <a:pPr marL="171450" indent="-171450">
              <a:buFont typeface="Arial" panose="020B0604020202020204" pitchFamily="34" charset="0"/>
              <a:buChar char="•"/>
            </a:pPr>
            <a:r>
              <a:rPr lang="en-US" dirty="0"/>
              <a:t>Have CEHRT functionality that meets ONC’s certification criteria in 45 CFR 170.315 in place by the first day of your MIPS Promoting Interoperability performance period; </a:t>
            </a:r>
          </a:p>
          <a:p>
            <a:pPr marL="171450" indent="-171450">
              <a:buFont typeface="Arial" panose="020B0604020202020204" pitchFamily="34" charset="0"/>
              <a:buChar char="•"/>
            </a:pPr>
            <a:r>
              <a:rPr lang="en-US" dirty="0"/>
              <a:t>Have your EHR certified by ONC to the certification criteria in 45 CFR 170.315 by the last day of your performance period; and </a:t>
            </a:r>
          </a:p>
          <a:p>
            <a:pPr marL="171450" indent="-171450">
              <a:buFont typeface="Arial" panose="020B0604020202020204" pitchFamily="34" charset="0"/>
              <a:buChar char="•"/>
            </a:pPr>
            <a:r>
              <a:rPr lang="en-US" dirty="0"/>
              <a:t>Provide your EHR’s CMS identification code from the Certified Health IT Product List (CHPL), available on HealthIT.gov, when you submit your data.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you’re not sure if your EHR is meeting the certification criteria, work with your practice’s technology support team or contact your EHR vendor to verify that your system is on track to meet CEHRT requirements by the last day of your performance period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12</a:t>
            </a:fld>
            <a:endParaRPr lang="en-US"/>
          </a:p>
        </p:txBody>
      </p:sp>
    </p:spTree>
    <p:extLst>
      <p:ext uri="{BB962C8B-B14F-4D97-AF65-F5344CB8AC3E}">
        <p14:creationId xmlns:p14="http://schemas.microsoft.com/office/powerpoint/2010/main" val="382925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13</a:t>
            </a:fld>
            <a:endParaRPr lang="en-US"/>
          </a:p>
        </p:txBody>
      </p:sp>
    </p:spTree>
    <p:extLst>
      <p:ext uri="{BB962C8B-B14F-4D97-AF65-F5344CB8AC3E}">
        <p14:creationId xmlns:p14="http://schemas.microsoft.com/office/powerpoint/2010/main" val="300949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2024 Promoting Interoperability performance category focuses on the following objectives: </a:t>
            </a:r>
          </a:p>
          <a:p>
            <a:r>
              <a:rPr lang="en-US" sz="1200" b="0" i="0" u="none" strike="noStrike" kern="1200" baseline="0" dirty="0">
                <a:solidFill>
                  <a:schemeClr val="tx1"/>
                </a:solidFill>
                <a:latin typeface="+mn-lt"/>
                <a:ea typeface="+mn-ea"/>
                <a:cs typeface="+mn-cs"/>
              </a:rPr>
              <a:t>•e-Prescribing </a:t>
            </a:r>
          </a:p>
          <a:p>
            <a:r>
              <a:rPr lang="en-US" sz="1200" b="0" i="0" u="none" strike="noStrike" kern="1200" baseline="0" dirty="0">
                <a:solidFill>
                  <a:schemeClr val="tx1"/>
                </a:solidFill>
                <a:latin typeface="+mn-lt"/>
                <a:ea typeface="+mn-ea"/>
                <a:cs typeface="+mn-cs"/>
              </a:rPr>
              <a:t>•Health Information Exchange (HIE) </a:t>
            </a:r>
          </a:p>
          <a:p>
            <a:r>
              <a:rPr lang="en-US" sz="1200" b="0" i="0" u="none" strike="noStrike" kern="1200" baseline="0" dirty="0">
                <a:solidFill>
                  <a:schemeClr val="tx1"/>
                </a:solidFill>
                <a:latin typeface="+mn-lt"/>
                <a:ea typeface="+mn-ea"/>
                <a:cs typeface="+mn-cs"/>
              </a:rPr>
              <a:t>•Provider to Patient Exchange </a:t>
            </a:r>
          </a:p>
          <a:p>
            <a:r>
              <a:rPr lang="en-US" sz="1200" b="0" i="0" u="none" strike="noStrike" kern="1200" baseline="0" dirty="0">
                <a:solidFill>
                  <a:schemeClr val="tx1"/>
                </a:solidFill>
                <a:latin typeface="+mn-lt"/>
                <a:ea typeface="+mn-ea"/>
                <a:cs typeface="+mn-cs"/>
              </a:rPr>
              <a:t>•Public Health and Clinical Data Exchange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these objectives, </a:t>
            </a:r>
            <a:r>
              <a:rPr lang="en-US" sz="1200" b="1" i="0" u="none" strike="noStrike" kern="1200" baseline="0" dirty="0">
                <a:solidFill>
                  <a:schemeClr val="tx1"/>
                </a:solidFill>
                <a:latin typeface="+mn-lt"/>
                <a:ea typeface="+mn-ea"/>
                <a:cs typeface="+mn-cs"/>
              </a:rPr>
              <a:t>there are 6 to 7 required measures </a:t>
            </a:r>
            <a:r>
              <a:rPr lang="en-US" sz="1200" b="0" i="0" u="none" strike="noStrike" kern="1200" baseline="0" dirty="0">
                <a:solidFill>
                  <a:schemeClr val="tx1"/>
                </a:solidFill>
                <a:latin typeface="+mn-lt"/>
                <a:ea typeface="+mn-ea"/>
                <a:cs typeface="+mn-cs"/>
              </a:rPr>
              <a:t>(dependent upon which measure(s) you choose to report for the HIE objective) in addition to required attestations.</a:t>
            </a:r>
          </a:p>
          <a:p>
            <a:r>
              <a:rPr lang="en-US" sz="1200" b="0" i="0" u="none" strike="noStrike" kern="1200" baseline="0" dirty="0">
                <a:solidFill>
                  <a:schemeClr val="tx1"/>
                </a:solidFill>
                <a:latin typeface="+mn-lt"/>
                <a:ea typeface="+mn-ea"/>
                <a:cs typeface="+mn-cs"/>
              </a:rPr>
              <a:t>Some of these measures have exclusions; if you qualify, you can claim (submit) the exclusion instead of reporting the measure. See the Appendix for a list of these measures and exclusions.</a:t>
            </a:r>
          </a:p>
          <a:p>
            <a:r>
              <a:rPr lang="en-US" sz="1200" b="0" i="0" u="none" strike="noStrike" kern="1200" baseline="0" dirty="0">
                <a:solidFill>
                  <a:schemeClr val="tx1"/>
                </a:solidFill>
                <a:latin typeface="+mn-lt"/>
                <a:ea typeface="+mn-ea"/>
                <a:cs typeface="+mn-cs"/>
              </a:rPr>
              <a:t>•You must collect data for all required measures (unless you can claim an exclusion(s)) for the same </a:t>
            </a:r>
            <a:r>
              <a:rPr lang="en-US" sz="1200" b="1" i="0" u="none" strike="noStrike" kern="1200" baseline="0" dirty="0">
                <a:solidFill>
                  <a:schemeClr val="tx1"/>
                </a:solidFill>
                <a:latin typeface="+mn-lt"/>
                <a:ea typeface="+mn-ea"/>
                <a:cs typeface="+mn-cs"/>
              </a:rPr>
              <a:t>minimum continuous 180-day period in calendar year (CY) 2024</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last 90-day performance period begins on </a:t>
            </a:r>
            <a:r>
              <a:rPr lang="en-US" sz="1200" b="1" i="0" u="none" strike="noStrike" kern="1200" baseline="0" dirty="0">
                <a:solidFill>
                  <a:schemeClr val="tx1"/>
                </a:solidFill>
                <a:latin typeface="+mn-lt"/>
                <a:ea typeface="+mn-ea"/>
                <a:cs typeface="+mn-cs"/>
              </a:rPr>
              <a:t>July 5, 2024</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Reminder: For the HIE objective, you have the option to report data for the 2 existing HIE measures and associated exclusions OR the HIE Bi-Directional Exchange measure OR the Enabling Exchange under TEFCA measure</a:t>
            </a:r>
          </a:p>
        </p:txBody>
      </p:sp>
      <p:sp>
        <p:nvSpPr>
          <p:cNvPr id="4" name="Slide Number Placeholder 3"/>
          <p:cNvSpPr>
            <a:spLocks noGrp="1"/>
          </p:cNvSpPr>
          <p:nvPr>
            <p:ph type="sldNum" sz="quarter" idx="5"/>
          </p:nvPr>
        </p:nvSpPr>
        <p:spPr/>
        <p:txBody>
          <a:bodyPr/>
          <a:lstStyle/>
          <a:p>
            <a:fld id="{70F24ECD-B79B-484B-960F-2035E4846501}" type="slidenum">
              <a:rPr lang="en-US" smtClean="0"/>
              <a:t>14</a:t>
            </a:fld>
            <a:endParaRPr lang="en-US"/>
          </a:p>
        </p:txBody>
      </p:sp>
    </p:spTree>
    <p:extLst>
      <p:ext uri="{BB962C8B-B14F-4D97-AF65-F5344CB8AC3E}">
        <p14:creationId xmlns:p14="http://schemas.microsoft.com/office/powerpoint/2010/main" val="9749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2024, you can earn a total of 5 bonus points by submitting a “yes” for 1, 2 or 3 of the optional Public Health and Clinical Data Exchange measures listed below: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Public Health Registry Reporting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Clinical Data Registry Reporting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Syndromic Surveillance Reporting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a:t>
            </a:r>
            <a:r>
              <a:rPr lang="en-US" sz="1200" b="0" i="0" u="none" strike="noStrike" kern="1200" baseline="0" dirty="0">
                <a:solidFill>
                  <a:schemeClr val="tx1"/>
                </a:solidFill>
                <a:latin typeface="+mn-lt"/>
                <a:ea typeface="+mn-ea"/>
                <a:cs typeface="+mn-cs"/>
              </a:rPr>
              <a:t>: Your Promoting Interoperability performance category score can’t exceed 100 achievement points. </a:t>
            </a:r>
          </a:p>
        </p:txBody>
      </p:sp>
      <p:sp>
        <p:nvSpPr>
          <p:cNvPr id="4" name="Slide Number Placeholder 3"/>
          <p:cNvSpPr>
            <a:spLocks noGrp="1"/>
          </p:cNvSpPr>
          <p:nvPr>
            <p:ph type="sldNum" sz="quarter" idx="5"/>
          </p:nvPr>
        </p:nvSpPr>
        <p:spPr/>
        <p:txBody>
          <a:bodyPr/>
          <a:lstStyle/>
          <a:p>
            <a:fld id="{70F24ECD-B79B-484B-960F-2035E4846501}" type="slidenum">
              <a:rPr lang="en-US" smtClean="0"/>
              <a:t>15</a:t>
            </a:fld>
            <a:endParaRPr lang="en-US"/>
          </a:p>
        </p:txBody>
      </p:sp>
    </p:spTree>
    <p:extLst>
      <p:ext uri="{BB962C8B-B14F-4D97-AF65-F5344CB8AC3E}">
        <p14:creationId xmlns:p14="http://schemas.microsoft.com/office/powerpoint/2010/main" val="230148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Must attest to being in active engagement with CDC’s NHSN to submit AUR data for the EHR reporting period, or else claim an applicable exclusion.</a:t>
            </a:r>
          </a:p>
          <a:p>
            <a:pPr lvl="1"/>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16</a:t>
            </a:fld>
            <a:endParaRPr lang="en-US"/>
          </a:p>
        </p:txBody>
      </p:sp>
    </p:spTree>
    <p:extLst>
      <p:ext uri="{BB962C8B-B14F-4D97-AF65-F5344CB8AC3E}">
        <p14:creationId xmlns:p14="http://schemas.microsoft.com/office/powerpoint/2010/main" val="3176467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17</a:t>
            </a:fld>
            <a:endParaRPr lang="en-US"/>
          </a:p>
        </p:txBody>
      </p:sp>
    </p:spTree>
    <p:extLst>
      <p:ext uri="{BB962C8B-B14F-4D97-AF65-F5344CB8AC3E}">
        <p14:creationId xmlns:p14="http://schemas.microsoft.com/office/powerpoint/2010/main" val="2599156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18</a:t>
            </a:fld>
            <a:endParaRPr lang="en-US"/>
          </a:p>
        </p:txBody>
      </p:sp>
    </p:spTree>
    <p:extLst>
      <p:ext uri="{BB962C8B-B14F-4D97-AF65-F5344CB8AC3E}">
        <p14:creationId xmlns:p14="http://schemas.microsoft.com/office/powerpoint/2010/main" val="1608844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must conduct or review a security risk analysis on your CEHRT functionality (that meets ONC’s certification criteria in 45 CFR 170.315) on an annual basis, within the calendar year of the performance period.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Additional guidance on conducting a security risk analysis is available here: https://www.hhs.gov/hipaa/for-professionals/security/guidance/guidance-risk-analysis/index.html?language=es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must conduct an annual self-assessment using the High Priority Practices Guide (a part of the SAFER Guides), within the calendar year of the performance period.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Beginning with the 2024 performance period, a “yes” response is required. A “no” response will no longer satisfy this measure.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Resource: https://www.healthit.gov/topic/safety/safer-guides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attestation statement aims to identify whether you or your health IT vendor acted in good faith and took necessary steps to prevent limiting or restricting the compatibility or interoperability of CEHRT.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complete this attestation, you will attest to the statement by entering a “yes” (certify that you acted in good faith when implementing and using your CEHRT to exchange electronic health information) or “no” (you don’t certify that you acted in good faith when implementing and using your CEHRT to exchange electronic health information) response.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Failure to attest “yes” to the following will result in a score of 0 for the Promoting Interoperability performance category.</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ONC Direct Review Attestation: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is an optional attestation.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complete the attestation, you may attest “yes” or “no”</a:t>
            </a:r>
            <a:endParaRPr lang="en-US" sz="3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F24ECD-B79B-484B-960F-2035E4846501}" type="slidenum">
              <a:rPr lang="en-US" smtClean="0"/>
              <a:t>19</a:t>
            </a:fld>
            <a:endParaRPr lang="en-US"/>
          </a:p>
        </p:txBody>
      </p:sp>
    </p:spTree>
    <p:extLst>
      <p:ext uri="{BB962C8B-B14F-4D97-AF65-F5344CB8AC3E}">
        <p14:creationId xmlns:p14="http://schemas.microsoft.com/office/powerpoint/2010/main" val="38261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2</a:t>
            </a:fld>
            <a:endParaRPr lang="en-US"/>
          </a:p>
        </p:txBody>
      </p:sp>
    </p:spTree>
    <p:extLst>
      <p:ext uri="{BB962C8B-B14F-4D97-AF65-F5344CB8AC3E}">
        <p14:creationId xmlns:p14="http://schemas.microsoft.com/office/powerpoint/2010/main" val="151741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20</a:t>
            </a:fld>
            <a:endParaRPr lang="en-US"/>
          </a:p>
        </p:txBody>
      </p:sp>
    </p:spTree>
    <p:extLst>
      <p:ext uri="{BB962C8B-B14F-4D97-AF65-F5344CB8AC3E}">
        <p14:creationId xmlns:p14="http://schemas.microsoft.com/office/powerpoint/2010/main" val="306405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don’t need to include supporting documentation when you attest to your Promoting Interoperability performance category data, but </a:t>
            </a:r>
            <a:r>
              <a:rPr lang="en-US" sz="1200" b="1" i="0" u="none" strike="noStrike" kern="1200" baseline="0" dirty="0">
                <a:solidFill>
                  <a:schemeClr val="tx1"/>
                </a:solidFill>
                <a:latin typeface="+mn-lt"/>
                <a:ea typeface="+mn-ea"/>
                <a:cs typeface="+mn-cs"/>
              </a:rPr>
              <a:t>you must keep documentation for </a:t>
            </a:r>
            <a:r>
              <a:rPr lang="en-US" sz="1200" b="1" i="0" u="none" strike="noStrike" kern="1200" baseline="0">
                <a:solidFill>
                  <a:schemeClr val="tx1"/>
                </a:solidFill>
                <a:latin typeface="+mn-lt"/>
                <a:ea typeface="+mn-ea"/>
                <a:cs typeface="+mn-cs"/>
              </a:rPr>
              <a:t>6 years </a:t>
            </a:r>
            <a:r>
              <a:rPr lang="en-US" sz="1200" b="0" i="0" u="none" strike="noStrike" kern="1200" baseline="0">
                <a:solidFill>
                  <a:schemeClr val="tx1"/>
                </a:solidFill>
                <a:latin typeface="+mn-lt"/>
                <a:ea typeface="+mn-ea"/>
                <a:cs typeface="+mn-cs"/>
              </a:rPr>
              <a:t>subsequent </a:t>
            </a:r>
            <a:r>
              <a:rPr lang="en-US" sz="1200" b="0" i="0" u="none" strike="noStrike" kern="1200" baseline="0" dirty="0">
                <a:solidFill>
                  <a:schemeClr val="tx1"/>
                </a:solidFill>
                <a:latin typeface="+mn-lt"/>
                <a:ea typeface="+mn-ea"/>
                <a:cs typeface="+mn-cs"/>
              </a:rPr>
              <a:t>to submission. </a:t>
            </a: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21</a:t>
            </a:fld>
            <a:endParaRPr lang="en-US"/>
          </a:p>
        </p:txBody>
      </p:sp>
    </p:spTree>
    <p:extLst>
      <p:ext uri="{BB962C8B-B14F-4D97-AF65-F5344CB8AC3E}">
        <p14:creationId xmlns:p14="http://schemas.microsoft.com/office/powerpoint/2010/main" val="2348436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22</a:t>
            </a:fld>
            <a:endParaRPr lang="en-US"/>
          </a:p>
        </p:txBody>
      </p:sp>
    </p:spTree>
    <p:extLst>
      <p:ext uri="{BB962C8B-B14F-4D97-AF65-F5344CB8AC3E}">
        <p14:creationId xmlns:p14="http://schemas.microsoft.com/office/powerpoint/2010/main" val="383177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3</a:t>
            </a:fld>
            <a:endParaRPr lang="en-US"/>
          </a:p>
        </p:txBody>
      </p:sp>
    </p:spTree>
    <p:extLst>
      <p:ext uri="{BB962C8B-B14F-4D97-AF65-F5344CB8AC3E}">
        <p14:creationId xmlns:p14="http://schemas.microsoft.com/office/powerpoint/2010/main" val="35583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a:t>
            </a:fld>
            <a:endParaRPr lang="en-US"/>
          </a:p>
        </p:txBody>
      </p:sp>
    </p:spTree>
    <p:extLst>
      <p:ext uri="{BB962C8B-B14F-4D97-AF65-F5344CB8AC3E}">
        <p14:creationId xmlns:p14="http://schemas.microsoft.com/office/powerpoint/2010/main" val="363481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performance across the MIPS performance categories, each with a specific weight, will result in a MIPS final score of 0 to 100 points.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Your MIPS final score will determine whether you receive a negative, neutral, or positive MIPS payment adjustment.</a:t>
            </a:r>
          </a:p>
          <a:p>
            <a:pPr marL="628650" lvl="1" indent="-171450">
              <a:buFont typeface="Arial" panose="020B0604020202020204" pitchFamily="34" charset="0"/>
              <a:buChar char="•"/>
            </a:pPr>
            <a:r>
              <a:rPr lang="en-US" dirty="0"/>
              <a:t>Positive payment adjustment 2024 final score above 75</a:t>
            </a:r>
          </a:p>
          <a:p>
            <a:pPr marL="628650" lvl="1" indent="-171450">
              <a:buFont typeface="Arial" panose="020B0604020202020204" pitchFamily="34" charset="0"/>
              <a:buChar char="•"/>
            </a:pPr>
            <a:r>
              <a:rPr lang="en-US" dirty="0"/>
              <a:t>Neutral payment adjustment 2024 final score equal to 75</a:t>
            </a:r>
          </a:p>
          <a:p>
            <a:pPr marL="628650" lvl="1" indent="-171450">
              <a:buFont typeface="Arial" panose="020B0604020202020204" pitchFamily="34" charset="0"/>
              <a:buChar char="•"/>
            </a:pPr>
            <a:r>
              <a:rPr lang="en-US" dirty="0"/>
              <a:t>Negative payment adjustment 2024 final score below 75</a:t>
            </a:r>
          </a:p>
          <a:p>
            <a:pPr marL="628650" lvl="1"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MIPS payment adjustment is based on your performance during the 2024 performance year and applied to payments for your Medicare Part B-covered professional services beginning on January 1, 2026.</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a:t>
            </a:fld>
            <a:endParaRPr lang="en-US"/>
          </a:p>
        </p:txBody>
      </p:sp>
    </p:spTree>
    <p:extLst>
      <p:ext uri="{BB962C8B-B14F-4D97-AF65-F5344CB8AC3E}">
        <p14:creationId xmlns:p14="http://schemas.microsoft.com/office/powerpoint/2010/main" val="276395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pathways:</a:t>
            </a:r>
          </a:p>
          <a:p>
            <a:endParaRPr lang="en-US" dirty="0"/>
          </a:p>
          <a:p>
            <a:pPr marL="228600" indent="-228600">
              <a:buAutoNum type="arabicPeriod"/>
            </a:pPr>
            <a:r>
              <a:rPr lang="en-US" dirty="0"/>
              <a:t>Traditional MIPs: https://qpp.cms.gov/mips/traditional-mips</a:t>
            </a:r>
          </a:p>
          <a:p>
            <a:pPr marL="228600" indent="-228600">
              <a:buAutoNum type="arabicPeriod"/>
            </a:pPr>
            <a:r>
              <a:rPr lang="en-US" dirty="0"/>
              <a:t>MIPS Value Pathways (MVPs): https://qpp.cms.gov/mips/mips-value-pathways</a:t>
            </a:r>
          </a:p>
          <a:p>
            <a:pPr marL="228600" indent="-228600">
              <a:buAutoNum type="arabicPeriod"/>
            </a:pPr>
            <a:r>
              <a:rPr lang="en-US" dirty="0"/>
              <a:t>APM Performance Pathway (APP): https://qpp.cms.gov/mips/apm-performance-pathway</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6</a:t>
            </a:fld>
            <a:endParaRPr lang="en-US"/>
          </a:p>
        </p:txBody>
      </p:sp>
    </p:spTree>
    <p:extLst>
      <p:ext uri="{BB962C8B-B14F-4D97-AF65-F5344CB8AC3E}">
        <p14:creationId xmlns:p14="http://schemas.microsoft.com/office/powerpoint/2010/main" val="3710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Available for MVP (MIPS Value Pathways) reporting only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Available for Traditional MIPS reporting only</a:t>
            </a:r>
          </a:p>
        </p:txBody>
      </p:sp>
      <p:sp>
        <p:nvSpPr>
          <p:cNvPr id="4" name="Slide Number Placeholder 3"/>
          <p:cNvSpPr>
            <a:spLocks noGrp="1"/>
          </p:cNvSpPr>
          <p:nvPr>
            <p:ph type="sldNum" sz="quarter" idx="5"/>
          </p:nvPr>
        </p:nvSpPr>
        <p:spPr/>
        <p:txBody>
          <a:bodyPr/>
          <a:lstStyle/>
          <a:p>
            <a:fld id="{70F24ECD-B79B-484B-960F-2035E4846501}" type="slidenum">
              <a:rPr lang="en-US" smtClean="0"/>
              <a:t>7</a:t>
            </a:fld>
            <a:endParaRPr lang="en-US"/>
          </a:p>
        </p:txBody>
      </p:sp>
    </p:spTree>
    <p:extLst>
      <p:ext uri="{BB962C8B-B14F-4D97-AF65-F5344CB8AC3E}">
        <p14:creationId xmlns:p14="http://schemas.microsoft.com/office/powerpoint/2010/main" val="106914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8</a:t>
            </a:fld>
            <a:endParaRPr lang="en-US"/>
          </a:p>
        </p:txBody>
      </p:sp>
    </p:spTree>
    <p:extLst>
      <p:ext uri="{BB962C8B-B14F-4D97-AF65-F5344CB8AC3E}">
        <p14:creationId xmlns:p14="http://schemas.microsoft.com/office/powerpoint/2010/main" val="146149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9</a:t>
            </a:fld>
            <a:endParaRPr lang="en-US"/>
          </a:p>
        </p:txBody>
      </p:sp>
    </p:spTree>
    <p:extLst>
      <p:ext uri="{BB962C8B-B14F-4D97-AF65-F5344CB8AC3E}">
        <p14:creationId xmlns:p14="http://schemas.microsoft.com/office/powerpoint/2010/main" val="3990285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ederalregister.gov/documents/2022/08/10/2022-16472/medicare-program-hospital-inpatient-prospective-payment-systems-for-acute-care-hospitals-and-th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healthit.gov/topic/safety/safer-guides" TargetMode="External"/><Relationship Id="rId3" Type="http://schemas.openxmlformats.org/officeDocument/2006/relationships/hyperlink" Target="http://qpp.cms.gov/" TargetMode="External"/><Relationship Id="rId7" Type="http://schemas.openxmlformats.org/officeDocument/2006/relationships/hyperlink" Target="https://qpp.cms.gov/participation-looku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qpp-cm-prod-content.s3.amazonaws.com/uploads/2621/2024MIPSQuickStartGuide.pdf" TargetMode="External"/><Relationship Id="rId5" Type="http://schemas.openxmlformats.org/officeDocument/2006/relationships/hyperlink" Target="https://www.cms.gov/files/zip/cms-2024-promoting-interoperability-pi-specification-sheets.zip" TargetMode="External"/><Relationship Id="rId4" Type="http://schemas.openxmlformats.org/officeDocument/2006/relationships/hyperlink" Target="https://www.cms.gov/files/zip/2023-medicare-pi-program-specs.zip" TargetMode="External"/><Relationship Id="rId9" Type="http://schemas.openxmlformats.org/officeDocument/2006/relationships/hyperlink" Target="https://www.cms.gov/files/document/cy-2024-antimicrobial-use-and-resistance-surveillance-specification-shee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175268"/>
            <a:ext cx="8153400" cy="2145268"/>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6000" b="1" dirty="0">
                <a:solidFill>
                  <a:schemeClr val="bg1"/>
                </a:solidFill>
                <a:latin typeface="Trebuchet MS" pitchFamily="34" charset="0"/>
              </a:rPr>
              <a:t>Promoting Interoperability</a:t>
            </a:r>
          </a:p>
        </p:txBody>
      </p:sp>
      <p:sp>
        <p:nvSpPr>
          <p:cNvPr id="3" name="Subtitle 2"/>
          <p:cNvSpPr>
            <a:spLocks noGrp="1"/>
          </p:cNvSpPr>
          <p:nvPr>
            <p:ph type="subTitle" idx="1"/>
          </p:nvPr>
        </p:nvSpPr>
        <p:spPr>
          <a:xfrm>
            <a:off x="609600" y="3429000"/>
            <a:ext cx="7772400" cy="917174"/>
          </a:xfrm>
        </p:spPr>
        <p:txBody>
          <a:bodyPr>
            <a:spAutoFit/>
          </a:bodyPr>
          <a:lstStyle/>
          <a:p>
            <a:r>
              <a:rPr lang="en-US" b="1" dirty="0"/>
              <a:t>Autumn Waldman, BSN, RN</a:t>
            </a:r>
          </a:p>
          <a:p>
            <a:r>
              <a:rPr lang="en-US" sz="1800" b="1" i="1" dirty="0"/>
              <a:t>Clinical Informatics at Saunders Medical Center</a:t>
            </a:r>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Step 1: Reporting Requirements</a:t>
            </a:r>
          </a:p>
        </p:txBody>
      </p:sp>
      <p:sp>
        <p:nvSpPr>
          <p:cNvPr id="3" name="Content Placeholder 2"/>
          <p:cNvSpPr>
            <a:spLocks noGrp="1"/>
          </p:cNvSpPr>
          <p:nvPr>
            <p:ph idx="1"/>
          </p:nvPr>
        </p:nvSpPr>
        <p:spPr>
          <a:xfrm>
            <a:off x="457015" y="1600201"/>
            <a:ext cx="8229600" cy="3657600"/>
          </a:xfrm>
        </p:spPr>
        <p:txBody>
          <a:bodyPr>
            <a:normAutofit fontScale="85000" lnSpcReduction="20000"/>
          </a:bodyPr>
          <a:lstStyle/>
          <a:p>
            <a:pPr marL="0" indent="0">
              <a:buNone/>
            </a:pPr>
            <a:r>
              <a:rPr lang="en-US" dirty="0"/>
              <a:t>To be considered a Meaningful User in the program, eligible hospitals and CAHs must:</a:t>
            </a:r>
          </a:p>
          <a:p>
            <a:r>
              <a:rPr lang="en-US" dirty="0"/>
              <a:t>Attest to the required objectives and their measures for the required EHR reporting period</a:t>
            </a:r>
          </a:p>
          <a:p>
            <a:pPr lvl="1"/>
            <a:r>
              <a:rPr lang="en-US" dirty="0">
                <a:highlight>
                  <a:srgbClr val="FFFF00"/>
                </a:highlight>
              </a:rPr>
              <a:t>Update for 2024: 180 continuous days</a:t>
            </a:r>
          </a:p>
          <a:p>
            <a:r>
              <a:rPr lang="en-US" dirty="0"/>
              <a:t>Satisfy the minimum score requirement </a:t>
            </a:r>
          </a:p>
          <a:p>
            <a:pPr lvl="1"/>
            <a:r>
              <a:rPr lang="en-US" dirty="0">
                <a:highlight>
                  <a:srgbClr val="FFFF00"/>
                </a:highlight>
              </a:rPr>
              <a:t>Update for 2024: 75 points</a:t>
            </a:r>
            <a:endParaRPr lang="en-US" dirty="0"/>
          </a:p>
          <a:p>
            <a:r>
              <a:rPr lang="en-US" dirty="0"/>
              <a:t>Report on the required number of Electronic Clinical Quality Measures (</a:t>
            </a:r>
            <a:r>
              <a:rPr lang="en-US" dirty="0" err="1"/>
              <a:t>eCQM</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74443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Reporting Requirements cont.</a:t>
            </a:r>
          </a:p>
        </p:txBody>
      </p:sp>
      <p:sp>
        <p:nvSpPr>
          <p:cNvPr id="3" name="Content Placeholder 2"/>
          <p:cNvSpPr>
            <a:spLocks noGrp="1"/>
          </p:cNvSpPr>
          <p:nvPr>
            <p:ph idx="1"/>
          </p:nvPr>
        </p:nvSpPr>
        <p:spPr>
          <a:xfrm>
            <a:off x="457015" y="1600201"/>
            <a:ext cx="8229600" cy="3657600"/>
          </a:xfrm>
        </p:spPr>
        <p:txBody>
          <a:bodyPr>
            <a:normAutofit fontScale="85000" lnSpcReduction="10000"/>
          </a:bodyPr>
          <a:lstStyle/>
          <a:p>
            <a:r>
              <a:rPr lang="en-US" dirty="0"/>
              <a:t>You qualify for a Promoting Interoperability Performance Category </a:t>
            </a:r>
            <a:r>
              <a:rPr lang="en-US" u="sng" dirty="0"/>
              <a:t>Hardship Exception </a:t>
            </a:r>
            <a:r>
              <a:rPr lang="en-US" dirty="0"/>
              <a:t>when you:</a:t>
            </a:r>
          </a:p>
          <a:p>
            <a:pPr lvl="1"/>
            <a:r>
              <a:rPr lang="en-US" dirty="0"/>
              <a:t>Have decertified EHR technology (decertified under the ONC Health IT Certification Program) </a:t>
            </a:r>
          </a:p>
          <a:p>
            <a:pPr lvl="1"/>
            <a:r>
              <a:rPr lang="en-US" dirty="0"/>
              <a:t>Have insufficient internet connectivity </a:t>
            </a:r>
          </a:p>
          <a:p>
            <a:pPr lvl="1"/>
            <a:r>
              <a:rPr lang="en-US" dirty="0"/>
              <a:t>Face extreme and uncontrollable circumstances such as disaster, practice closure, severe financial distress, or vendor issues </a:t>
            </a:r>
          </a:p>
          <a:p>
            <a:pPr lvl="1"/>
            <a:r>
              <a:rPr lang="en-US" dirty="0"/>
              <a:t>Lack control over availability of CEHRT</a:t>
            </a:r>
          </a:p>
          <a:p>
            <a:endParaRPr lang="en-US" dirty="0"/>
          </a:p>
        </p:txBody>
      </p:sp>
    </p:spTree>
    <p:extLst>
      <p:ext uri="{BB962C8B-B14F-4D97-AF65-F5344CB8AC3E}">
        <p14:creationId xmlns:p14="http://schemas.microsoft.com/office/powerpoint/2010/main" val="107928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Step 2: Review the CEHRT Requirements</a:t>
            </a:r>
          </a:p>
        </p:txBody>
      </p:sp>
      <p:sp>
        <p:nvSpPr>
          <p:cNvPr id="3" name="Content Placeholder 2"/>
          <p:cNvSpPr>
            <a:spLocks noGrp="1"/>
          </p:cNvSpPr>
          <p:nvPr>
            <p:ph idx="1"/>
          </p:nvPr>
        </p:nvSpPr>
        <p:spPr>
          <a:xfrm>
            <a:off x="457015" y="1600201"/>
            <a:ext cx="8229600" cy="3657600"/>
          </a:xfrm>
        </p:spPr>
        <p:txBody>
          <a:bodyPr>
            <a:normAutofit/>
          </a:bodyPr>
          <a:lstStyle/>
          <a:p>
            <a:r>
              <a:rPr lang="en-US" dirty="0"/>
              <a:t>Certified Electronic Health Record Technology (CEHRT)</a:t>
            </a:r>
          </a:p>
          <a:p>
            <a:pPr marL="0" indent="0">
              <a:buNone/>
            </a:pPr>
            <a:endParaRPr lang="en-US" dirty="0"/>
          </a:p>
          <a:p>
            <a:endParaRPr lang="en-US" dirty="0"/>
          </a:p>
        </p:txBody>
      </p:sp>
      <p:pic>
        <p:nvPicPr>
          <p:cNvPr id="4" name="Picture 3">
            <a:extLst>
              <a:ext uri="{FF2B5EF4-FFF2-40B4-BE49-F238E27FC236}">
                <a16:creationId xmlns:a16="http://schemas.microsoft.com/office/drawing/2014/main" id="{860902A7-782A-401E-8032-152AAF6B322A}"/>
              </a:ext>
            </a:extLst>
          </p:cNvPr>
          <p:cNvPicPr>
            <a:picLocks noChangeAspect="1"/>
          </p:cNvPicPr>
          <p:nvPr/>
        </p:nvPicPr>
        <p:blipFill>
          <a:blip r:embed="rId3"/>
          <a:stretch>
            <a:fillRect/>
          </a:stretch>
        </p:blipFill>
        <p:spPr>
          <a:xfrm>
            <a:off x="1081552" y="2743200"/>
            <a:ext cx="6980525" cy="2621507"/>
          </a:xfrm>
          <a:prstGeom prst="rect">
            <a:avLst/>
          </a:prstGeom>
        </p:spPr>
      </p:pic>
    </p:spTree>
    <p:extLst>
      <p:ext uri="{BB962C8B-B14F-4D97-AF65-F5344CB8AC3E}">
        <p14:creationId xmlns:p14="http://schemas.microsoft.com/office/powerpoint/2010/main" val="76448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Step 3: </a:t>
            </a:r>
            <a:r>
              <a:rPr lang="en-US" sz="4200" dirty="0"/>
              <a:t>Review the Measures and Performance Period Requirements</a:t>
            </a:r>
          </a:p>
        </p:txBody>
      </p:sp>
      <p:sp>
        <p:nvSpPr>
          <p:cNvPr id="3" name="Content Placeholder 2"/>
          <p:cNvSpPr>
            <a:spLocks noGrp="1"/>
          </p:cNvSpPr>
          <p:nvPr>
            <p:ph idx="1"/>
          </p:nvPr>
        </p:nvSpPr>
        <p:spPr/>
        <p:txBody>
          <a:bodyPr>
            <a:normAutofit/>
          </a:bodyPr>
          <a:lstStyle/>
          <a:p>
            <a:pPr>
              <a:lnSpc>
                <a:spcPct val="150000"/>
              </a:lnSpc>
            </a:pPr>
            <a:r>
              <a:rPr lang="en-US" sz="2800" dirty="0">
                <a:solidFill>
                  <a:schemeClr val="bg1"/>
                </a:solidFill>
              </a:rPr>
              <a:t>Electronic Prescribing</a:t>
            </a:r>
          </a:p>
          <a:p>
            <a:pPr>
              <a:lnSpc>
                <a:spcPct val="150000"/>
              </a:lnSpc>
            </a:pPr>
            <a:r>
              <a:rPr lang="en-US" sz="2800" dirty="0">
                <a:solidFill>
                  <a:schemeClr val="bg1"/>
                </a:solidFill>
              </a:rPr>
              <a:t>Health Information Exchange (HIE)</a:t>
            </a:r>
          </a:p>
          <a:p>
            <a:pPr>
              <a:lnSpc>
                <a:spcPct val="150000"/>
              </a:lnSpc>
            </a:pPr>
            <a:r>
              <a:rPr lang="en-US" sz="2800" dirty="0">
                <a:solidFill>
                  <a:schemeClr val="bg1"/>
                </a:solidFill>
              </a:rPr>
              <a:t>Provider to Patient Exchange</a:t>
            </a:r>
          </a:p>
          <a:p>
            <a:pPr>
              <a:lnSpc>
                <a:spcPct val="150000"/>
              </a:lnSpc>
            </a:pPr>
            <a:r>
              <a:rPr lang="en-US" sz="2800" dirty="0">
                <a:solidFill>
                  <a:schemeClr val="bg1"/>
                </a:solidFill>
              </a:rPr>
              <a:t>Public Health and Clinical Data Exchange</a:t>
            </a:r>
          </a:p>
        </p:txBody>
      </p:sp>
    </p:spTree>
    <p:extLst>
      <p:ext uri="{BB962C8B-B14F-4D97-AF65-F5344CB8AC3E}">
        <p14:creationId xmlns:p14="http://schemas.microsoft.com/office/powerpoint/2010/main" val="119595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fontScale="90000"/>
          </a:bodyPr>
          <a:lstStyle/>
          <a:p>
            <a:r>
              <a:rPr lang="en-US" dirty="0"/>
              <a:t>Objectives and Measures: Points</a:t>
            </a:r>
          </a:p>
        </p:txBody>
      </p:sp>
      <p:sp>
        <p:nvSpPr>
          <p:cNvPr id="5" name="Content Placeholder 4">
            <a:extLst>
              <a:ext uri="{FF2B5EF4-FFF2-40B4-BE49-F238E27FC236}">
                <a16:creationId xmlns:a16="http://schemas.microsoft.com/office/drawing/2014/main" id="{5D84F6C5-1D4B-4E52-AF4F-65AE30680D5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29367E6-AD80-4F54-B328-886E1504677B}"/>
              </a:ext>
            </a:extLst>
          </p:cNvPr>
          <p:cNvPicPr>
            <a:picLocks noChangeAspect="1"/>
          </p:cNvPicPr>
          <p:nvPr/>
        </p:nvPicPr>
        <p:blipFill>
          <a:blip r:embed="rId3"/>
          <a:stretch>
            <a:fillRect/>
          </a:stretch>
        </p:blipFill>
        <p:spPr>
          <a:xfrm>
            <a:off x="457200" y="1359218"/>
            <a:ext cx="8229600" cy="3725608"/>
          </a:xfrm>
          <a:prstGeom prst="rect">
            <a:avLst/>
          </a:prstGeom>
        </p:spPr>
      </p:pic>
    </p:spTree>
    <p:extLst>
      <p:ext uri="{BB962C8B-B14F-4D97-AF65-F5344CB8AC3E}">
        <p14:creationId xmlns:p14="http://schemas.microsoft.com/office/powerpoint/2010/main" val="408099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fontScale="90000"/>
          </a:bodyPr>
          <a:lstStyle/>
          <a:p>
            <a:r>
              <a:rPr lang="en-US" dirty="0"/>
              <a:t>Objectives and Measures: Points</a:t>
            </a:r>
          </a:p>
        </p:txBody>
      </p:sp>
      <p:sp>
        <p:nvSpPr>
          <p:cNvPr id="5" name="Content Placeholder 4">
            <a:extLst>
              <a:ext uri="{FF2B5EF4-FFF2-40B4-BE49-F238E27FC236}">
                <a16:creationId xmlns:a16="http://schemas.microsoft.com/office/drawing/2014/main" id="{5D84F6C5-1D4B-4E52-AF4F-65AE30680D5E}"/>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92B30097-C980-43B3-889B-C2B7A1189B41}"/>
              </a:ext>
            </a:extLst>
          </p:cNvPr>
          <p:cNvPicPr>
            <a:picLocks noChangeAspect="1"/>
          </p:cNvPicPr>
          <p:nvPr/>
        </p:nvPicPr>
        <p:blipFill>
          <a:blip r:embed="rId3"/>
          <a:stretch>
            <a:fillRect/>
          </a:stretch>
        </p:blipFill>
        <p:spPr>
          <a:xfrm>
            <a:off x="412862" y="1183733"/>
            <a:ext cx="8273938" cy="4978076"/>
          </a:xfrm>
          <a:prstGeom prst="rect">
            <a:avLst/>
          </a:prstGeom>
        </p:spPr>
      </p:pic>
    </p:spTree>
    <p:extLst>
      <p:ext uri="{BB962C8B-B14F-4D97-AF65-F5344CB8AC3E}">
        <p14:creationId xmlns:p14="http://schemas.microsoft.com/office/powerpoint/2010/main" val="242924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fontScale="90000"/>
          </a:bodyPr>
          <a:lstStyle/>
          <a:p>
            <a:r>
              <a:rPr lang="en-US" dirty="0"/>
              <a:t>Antimicrobial Use and Resistance (AUR) Surveillance Measure</a:t>
            </a:r>
          </a:p>
        </p:txBody>
      </p:sp>
      <p:sp>
        <p:nvSpPr>
          <p:cNvPr id="4" name="Content Placeholder 3">
            <a:extLst>
              <a:ext uri="{FF2B5EF4-FFF2-40B4-BE49-F238E27FC236}">
                <a16:creationId xmlns:a16="http://schemas.microsoft.com/office/drawing/2014/main" id="{4919E326-D8AB-4FCC-80A6-A64E0B10639F}"/>
              </a:ext>
            </a:extLst>
          </p:cNvPr>
          <p:cNvSpPr>
            <a:spLocks noGrp="1"/>
          </p:cNvSpPr>
          <p:nvPr>
            <p:ph idx="1"/>
          </p:nvPr>
        </p:nvSpPr>
        <p:spPr>
          <a:xfrm>
            <a:off x="457200" y="1600200"/>
            <a:ext cx="8229600" cy="3581399"/>
          </a:xfrm>
        </p:spPr>
        <p:txBody>
          <a:bodyPr>
            <a:normAutofit/>
          </a:bodyPr>
          <a:lstStyle/>
          <a:p>
            <a:r>
              <a:rPr lang="en-US" dirty="0">
                <a:highlight>
                  <a:srgbClr val="FFFF00"/>
                </a:highlight>
              </a:rPr>
              <a:t>Update: </a:t>
            </a:r>
            <a:r>
              <a:rPr lang="en-US" dirty="0"/>
              <a:t>Beginning in CY 2024, CMS </a:t>
            </a:r>
            <a:r>
              <a:rPr lang="en-US" u="sng" dirty="0">
                <a:hlinkClick r:id="rId3"/>
              </a:rPr>
              <a:t>finalized changes</a:t>
            </a:r>
            <a:r>
              <a:rPr lang="en-US" dirty="0"/>
              <a:t> to the Medicare Promoting Interoperability Program for eligible hospitals and critical access hospitals (CAHs) that include a new AUR Surveillance measure under the Public Health and Clinical Data Exchange Objective.</a:t>
            </a:r>
          </a:p>
        </p:txBody>
      </p:sp>
    </p:spTree>
    <p:extLst>
      <p:ext uri="{BB962C8B-B14F-4D97-AF65-F5344CB8AC3E}">
        <p14:creationId xmlns:p14="http://schemas.microsoft.com/office/powerpoint/2010/main" val="300782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fontScale="90000"/>
          </a:bodyPr>
          <a:lstStyle/>
          <a:p>
            <a:r>
              <a:rPr lang="en-US" dirty="0"/>
              <a:t>AUR Surveillance Scoring and Exclusion Criteria</a:t>
            </a:r>
          </a:p>
        </p:txBody>
      </p:sp>
      <p:pic>
        <p:nvPicPr>
          <p:cNvPr id="6" name="Content Placeholder 5">
            <a:extLst>
              <a:ext uri="{FF2B5EF4-FFF2-40B4-BE49-F238E27FC236}">
                <a16:creationId xmlns:a16="http://schemas.microsoft.com/office/drawing/2014/main" id="{A5CA3E86-CFE9-437D-8694-5E807A9213C8}"/>
              </a:ext>
            </a:extLst>
          </p:cNvPr>
          <p:cNvPicPr>
            <a:picLocks noGrp="1" noChangeAspect="1"/>
          </p:cNvPicPr>
          <p:nvPr>
            <p:ph idx="1"/>
          </p:nvPr>
        </p:nvPicPr>
        <p:blipFill>
          <a:blip r:embed="rId3"/>
          <a:stretch>
            <a:fillRect/>
          </a:stretch>
        </p:blipFill>
        <p:spPr>
          <a:xfrm>
            <a:off x="1173992" y="1600200"/>
            <a:ext cx="6796016" cy="4525963"/>
          </a:xfrm>
          <a:prstGeom prst="rect">
            <a:avLst/>
          </a:prstGeom>
        </p:spPr>
      </p:pic>
    </p:spTree>
    <p:extLst>
      <p:ext uri="{BB962C8B-B14F-4D97-AF65-F5344CB8AC3E}">
        <p14:creationId xmlns:p14="http://schemas.microsoft.com/office/powerpoint/2010/main" val="395473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E001-9E9D-43CA-A003-D0A0B7197BEE}"/>
              </a:ext>
            </a:extLst>
          </p:cNvPr>
          <p:cNvSpPr>
            <a:spLocks noGrp="1"/>
          </p:cNvSpPr>
          <p:nvPr>
            <p:ph type="title"/>
          </p:nvPr>
        </p:nvSpPr>
        <p:spPr/>
        <p:txBody>
          <a:bodyPr>
            <a:normAutofit/>
          </a:bodyPr>
          <a:lstStyle/>
          <a:p>
            <a:r>
              <a:rPr lang="en-US" dirty="0"/>
              <a:t>How are Measures Scored?</a:t>
            </a:r>
          </a:p>
        </p:txBody>
      </p:sp>
      <p:pic>
        <p:nvPicPr>
          <p:cNvPr id="3" name="Picture 2">
            <a:extLst>
              <a:ext uri="{FF2B5EF4-FFF2-40B4-BE49-F238E27FC236}">
                <a16:creationId xmlns:a16="http://schemas.microsoft.com/office/drawing/2014/main" id="{1D34D3FF-3690-43AE-B442-45A1397E6E42}"/>
              </a:ext>
            </a:extLst>
          </p:cNvPr>
          <p:cNvPicPr>
            <a:picLocks noChangeAspect="1"/>
          </p:cNvPicPr>
          <p:nvPr/>
        </p:nvPicPr>
        <p:blipFill>
          <a:blip r:embed="rId3"/>
          <a:stretch>
            <a:fillRect/>
          </a:stretch>
        </p:blipFill>
        <p:spPr>
          <a:xfrm>
            <a:off x="457201" y="1143000"/>
            <a:ext cx="7620000" cy="3689367"/>
          </a:xfrm>
          <a:prstGeom prst="rect">
            <a:avLst/>
          </a:prstGeom>
        </p:spPr>
      </p:pic>
    </p:spTree>
    <p:extLst>
      <p:ext uri="{BB962C8B-B14F-4D97-AF65-F5344CB8AC3E}">
        <p14:creationId xmlns:p14="http://schemas.microsoft.com/office/powerpoint/2010/main" val="54448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Step 4: Complete Required Attestations</a:t>
            </a:r>
            <a:endParaRPr lang="en-US" sz="4200" dirty="0"/>
          </a:p>
        </p:txBody>
      </p:sp>
      <p:sp>
        <p:nvSpPr>
          <p:cNvPr id="3" name="Content Placeholder 2"/>
          <p:cNvSpPr>
            <a:spLocks noGrp="1"/>
          </p:cNvSpPr>
          <p:nvPr>
            <p:ph idx="1"/>
          </p:nvPr>
        </p:nvSpPr>
        <p:spPr>
          <a:xfrm>
            <a:off x="457200" y="1600201"/>
            <a:ext cx="8229600" cy="3581400"/>
          </a:xfrm>
        </p:spPr>
        <p:txBody>
          <a:bodyPr>
            <a:normAutofit fontScale="92500" lnSpcReduction="20000"/>
          </a:bodyPr>
          <a:lstStyle/>
          <a:p>
            <a:pPr>
              <a:lnSpc>
                <a:spcPct val="150000"/>
              </a:lnSpc>
            </a:pPr>
            <a:r>
              <a:rPr lang="en-US" sz="2800" dirty="0">
                <a:solidFill>
                  <a:schemeClr val="bg1"/>
                </a:solidFill>
              </a:rPr>
              <a:t>Perform or Review a Security Risk Analysis</a:t>
            </a:r>
          </a:p>
          <a:p>
            <a:pPr>
              <a:lnSpc>
                <a:spcPct val="150000"/>
              </a:lnSpc>
            </a:pPr>
            <a:r>
              <a:rPr lang="en-US" sz="2800" dirty="0">
                <a:solidFill>
                  <a:schemeClr val="bg1"/>
                </a:solidFill>
              </a:rPr>
              <a:t>Perform an Annual Assessment of the High Priority Guide (from the SAFER Guides) </a:t>
            </a:r>
          </a:p>
          <a:p>
            <a:pPr>
              <a:lnSpc>
                <a:spcPct val="150000"/>
              </a:lnSpc>
            </a:pPr>
            <a:r>
              <a:rPr lang="en-US" sz="2800" dirty="0">
                <a:solidFill>
                  <a:schemeClr val="bg1"/>
                </a:solidFill>
              </a:rPr>
              <a:t>Complete the Actions to Limit or Restrict Interoperability of CEHRT Attestation</a:t>
            </a:r>
          </a:p>
          <a:p>
            <a:pPr>
              <a:lnSpc>
                <a:spcPct val="150000"/>
              </a:lnSpc>
            </a:pPr>
            <a:r>
              <a:rPr lang="en-US" sz="2800" dirty="0">
                <a:solidFill>
                  <a:schemeClr val="bg1"/>
                </a:solidFill>
              </a:rPr>
              <a:t>ONC Direct Review Attestation</a:t>
            </a:r>
          </a:p>
        </p:txBody>
      </p:sp>
    </p:spTree>
    <p:extLst>
      <p:ext uri="{BB962C8B-B14F-4D97-AF65-F5344CB8AC3E}">
        <p14:creationId xmlns:p14="http://schemas.microsoft.com/office/powerpoint/2010/main" val="61121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Defining Promoting Interoperability</a:t>
            </a:r>
          </a:p>
          <a:p>
            <a:r>
              <a:rPr lang="en-US" dirty="0"/>
              <a:t>Defining the Quality Payment Program </a:t>
            </a:r>
          </a:p>
          <a:p>
            <a:r>
              <a:rPr lang="en-US" dirty="0"/>
              <a:t>Objectives and Measures of the PI Program</a:t>
            </a:r>
          </a:p>
          <a:p>
            <a:r>
              <a:rPr lang="en-US" dirty="0"/>
              <a:t>Who is required to participate in PI?</a:t>
            </a:r>
          </a:p>
          <a:p>
            <a:r>
              <a:rPr lang="en-US" dirty="0"/>
              <a:t>Attestation Process</a:t>
            </a:r>
          </a:p>
        </p:txBody>
      </p:sp>
    </p:spTree>
    <p:extLst>
      <p:ext uri="{BB962C8B-B14F-4D97-AF65-F5344CB8AC3E}">
        <p14:creationId xmlns:p14="http://schemas.microsoft.com/office/powerpoint/2010/main" val="35427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Submit Your Data</a:t>
            </a:r>
          </a:p>
        </p:txBody>
      </p:sp>
      <p:sp>
        <p:nvSpPr>
          <p:cNvPr id="3" name="Content Placeholder 2"/>
          <p:cNvSpPr>
            <a:spLocks noGrp="1"/>
          </p:cNvSpPr>
          <p:nvPr>
            <p:ph idx="1"/>
          </p:nvPr>
        </p:nvSpPr>
        <p:spPr/>
        <p:txBody>
          <a:bodyPr>
            <a:normAutofit/>
          </a:bodyPr>
          <a:lstStyle/>
          <a:p>
            <a:r>
              <a:rPr lang="en-US" dirty="0">
                <a:solidFill>
                  <a:schemeClr val="bg1"/>
                </a:solidFill>
              </a:rPr>
              <a:t>You’ll need to report the required Promoting Interoperability performance category data during the 2024 submission period (1/2/2025 – 3/31/2025). </a:t>
            </a:r>
            <a:endParaRPr lang="en-US" sz="2800" dirty="0">
              <a:solidFill>
                <a:schemeClr val="bg1"/>
              </a:solidFill>
            </a:endParaRPr>
          </a:p>
        </p:txBody>
      </p:sp>
    </p:spTree>
    <p:extLst>
      <p:ext uri="{BB962C8B-B14F-4D97-AF65-F5344CB8AC3E}">
        <p14:creationId xmlns:p14="http://schemas.microsoft.com/office/powerpoint/2010/main" val="358812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a:bodyPr>
          <a:lstStyle/>
          <a:p>
            <a:r>
              <a:rPr lang="en-US" dirty="0"/>
              <a:t>Submit Your Data (continued):</a:t>
            </a:r>
          </a:p>
        </p:txBody>
      </p:sp>
      <p:sp>
        <p:nvSpPr>
          <p:cNvPr id="4" name="Content Placeholder 3">
            <a:extLst>
              <a:ext uri="{FF2B5EF4-FFF2-40B4-BE49-F238E27FC236}">
                <a16:creationId xmlns:a16="http://schemas.microsoft.com/office/drawing/2014/main" id="{4919E326-D8AB-4FCC-80A6-A64E0B10639F}"/>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456B23D6-0A45-4722-A1EA-F09049318CBE}"/>
              </a:ext>
            </a:extLst>
          </p:cNvPr>
          <p:cNvPicPr>
            <a:picLocks noChangeAspect="1"/>
          </p:cNvPicPr>
          <p:nvPr/>
        </p:nvPicPr>
        <p:blipFill>
          <a:blip r:embed="rId3"/>
          <a:stretch>
            <a:fillRect/>
          </a:stretch>
        </p:blipFill>
        <p:spPr>
          <a:xfrm>
            <a:off x="435995" y="1447800"/>
            <a:ext cx="8272010" cy="3671454"/>
          </a:xfrm>
          <a:prstGeom prst="rect">
            <a:avLst/>
          </a:prstGeom>
        </p:spPr>
      </p:pic>
    </p:spTree>
    <p:extLst>
      <p:ext uri="{BB962C8B-B14F-4D97-AF65-F5344CB8AC3E}">
        <p14:creationId xmlns:p14="http://schemas.microsoft.com/office/powerpoint/2010/main" val="378604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Websites:</a:t>
            </a:r>
          </a:p>
        </p:txBody>
      </p:sp>
      <p:sp>
        <p:nvSpPr>
          <p:cNvPr id="3" name="Content Placeholder 2"/>
          <p:cNvSpPr>
            <a:spLocks noGrp="1"/>
          </p:cNvSpPr>
          <p:nvPr>
            <p:ph idx="1"/>
          </p:nvPr>
        </p:nvSpPr>
        <p:spPr>
          <a:xfrm>
            <a:off x="457200" y="1371601"/>
            <a:ext cx="8229600" cy="3962399"/>
          </a:xfrm>
        </p:spPr>
        <p:txBody>
          <a:bodyPr>
            <a:normAutofit lnSpcReduction="10000"/>
          </a:bodyPr>
          <a:lstStyle/>
          <a:p>
            <a:r>
              <a:rPr lang="en-US" sz="2000" dirty="0"/>
              <a:t>Quality Payment Program Website: </a:t>
            </a:r>
            <a:r>
              <a:rPr lang="en-US" sz="2000" dirty="0">
                <a:hlinkClick r:id="rId3"/>
              </a:rPr>
              <a:t>http://qpp.cms.gov/</a:t>
            </a:r>
            <a:endParaRPr lang="en-US" sz="2000" dirty="0"/>
          </a:p>
          <a:p>
            <a:r>
              <a:rPr lang="en-US" sz="2000" dirty="0"/>
              <a:t>2024 Promoting interoperability Program Specs:</a:t>
            </a:r>
            <a:r>
              <a:rPr lang="en-US" sz="2000" dirty="0">
                <a:hlinkClick r:id="rId4"/>
              </a:rPr>
              <a:t> </a:t>
            </a:r>
            <a:r>
              <a:rPr lang="en-US" sz="2000" dirty="0">
                <a:hlinkClick r:id="rId5"/>
              </a:rPr>
              <a:t>https://www.cms.gov/files/zip/cms-2024-promoting-interoperability-pi-specification-sheets.zip</a:t>
            </a:r>
            <a:endParaRPr lang="en-US" sz="2000" dirty="0"/>
          </a:p>
          <a:p>
            <a:r>
              <a:rPr lang="en-US" sz="2000" dirty="0"/>
              <a:t>2023 MIPS Quick Start Guide: </a:t>
            </a:r>
            <a:r>
              <a:rPr lang="en-US" sz="2000" dirty="0">
                <a:hlinkClick r:id="rId6"/>
              </a:rPr>
              <a:t>https://qpp-cm-prod-content.s3.amazonaws.com/uploads/2621/2024MIPSQuickStartGuide.pdf</a:t>
            </a:r>
            <a:endParaRPr lang="en-US" sz="2000" dirty="0"/>
          </a:p>
          <a:p>
            <a:r>
              <a:rPr lang="en-US" sz="2000" dirty="0"/>
              <a:t>Check your current participation status: </a:t>
            </a:r>
            <a:r>
              <a:rPr lang="en-US" sz="2000" dirty="0">
                <a:hlinkClick r:id="rId7"/>
              </a:rPr>
              <a:t>https://qpp.cms.gov/participation-lookup</a:t>
            </a:r>
            <a:endParaRPr lang="en-US" sz="2000" dirty="0"/>
          </a:p>
          <a:p>
            <a:r>
              <a:rPr lang="en-US" sz="2000" dirty="0"/>
              <a:t>SAFER Guides: </a:t>
            </a:r>
            <a:r>
              <a:rPr lang="en-US" sz="2000" dirty="0">
                <a:hlinkClick r:id="rId8"/>
              </a:rPr>
              <a:t>https://www.healthit.gov/topic/safety/safer-guides</a:t>
            </a:r>
            <a:endParaRPr lang="en-US" sz="2000" dirty="0"/>
          </a:p>
          <a:p>
            <a:r>
              <a:rPr lang="en-US" sz="2000" dirty="0"/>
              <a:t>2024 AUR Specification Sheet: </a:t>
            </a:r>
            <a:r>
              <a:rPr lang="en-US" sz="2000" dirty="0">
                <a:hlinkClick r:id="rId9"/>
              </a:rPr>
              <a:t>https://www.cms.gov/files/document/cy-2024-antimicrobial-use-and-resistance-surveillance-specification-sheet.pdf</a:t>
            </a: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2374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Interoperability? </a:t>
            </a:r>
          </a:p>
        </p:txBody>
      </p:sp>
      <p:sp>
        <p:nvSpPr>
          <p:cNvPr id="3" name="Content Placeholder 2"/>
          <p:cNvSpPr>
            <a:spLocks noGrp="1"/>
          </p:cNvSpPr>
          <p:nvPr>
            <p:ph idx="1"/>
          </p:nvPr>
        </p:nvSpPr>
        <p:spPr>
          <a:xfrm>
            <a:off x="304800" y="1752600"/>
            <a:ext cx="8534399" cy="3505201"/>
          </a:xfrm>
        </p:spPr>
        <p:txBody>
          <a:bodyPr>
            <a:normAutofit fontScale="70000" lnSpcReduction="20000"/>
          </a:bodyPr>
          <a:lstStyle/>
          <a:p>
            <a:pPr>
              <a:lnSpc>
                <a:spcPct val="120000"/>
              </a:lnSpc>
            </a:pPr>
            <a:r>
              <a:rPr lang="en-US" dirty="0"/>
              <a:t>Interoperability: use of technology to exchange and make use of information</a:t>
            </a:r>
          </a:p>
          <a:p>
            <a:pPr lvl="1">
              <a:lnSpc>
                <a:spcPct val="120000"/>
              </a:lnSpc>
            </a:pPr>
            <a:r>
              <a:rPr lang="en-US" dirty="0"/>
              <a:t>makes communicating patient information less burdensome</a:t>
            </a:r>
          </a:p>
          <a:p>
            <a:pPr lvl="1">
              <a:lnSpc>
                <a:spcPct val="120000"/>
              </a:lnSpc>
            </a:pPr>
            <a:r>
              <a:rPr lang="en-US" dirty="0"/>
              <a:t>improves outcomes</a:t>
            </a:r>
            <a:endParaRPr lang="en-US" u="sng" dirty="0"/>
          </a:p>
          <a:p>
            <a:pPr>
              <a:lnSpc>
                <a:spcPct val="120000"/>
              </a:lnSpc>
            </a:pPr>
            <a:r>
              <a:rPr lang="en-US" dirty="0"/>
              <a:t>It is important because patients receive care from multiple providers working in different healthcare systems.</a:t>
            </a:r>
          </a:p>
          <a:p>
            <a:pPr>
              <a:lnSpc>
                <a:spcPct val="120000"/>
              </a:lnSpc>
            </a:pPr>
            <a:r>
              <a:rPr lang="en-US" dirty="0"/>
              <a:t>Helps clinicians deliver safe, effective, patient-centered care</a:t>
            </a:r>
          </a:p>
          <a:p>
            <a:pPr>
              <a:lnSpc>
                <a:spcPct val="120000"/>
              </a:lnSpc>
            </a:pPr>
            <a:r>
              <a:rPr lang="en-US" dirty="0"/>
              <a:t>Offers patients and caregivers new ways to access electronic health information to manage and coordinate care</a:t>
            </a:r>
          </a:p>
        </p:txBody>
      </p:sp>
    </p:spTree>
    <p:extLst>
      <p:ext uri="{BB962C8B-B14F-4D97-AF65-F5344CB8AC3E}">
        <p14:creationId xmlns:p14="http://schemas.microsoft.com/office/powerpoint/2010/main" val="282878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Quality Payment Program (QPP)</a:t>
            </a:r>
          </a:p>
        </p:txBody>
      </p:sp>
      <p:sp>
        <p:nvSpPr>
          <p:cNvPr id="3" name="Content Placeholder 2"/>
          <p:cNvSpPr>
            <a:spLocks noGrp="1"/>
          </p:cNvSpPr>
          <p:nvPr>
            <p:ph idx="1"/>
          </p:nvPr>
        </p:nvSpPr>
        <p:spPr>
          <a:xfrm>
            <a:off x="457015" y="1981199"/>
            <a:ext cx="8229600" cy="3276601"/>
          </a:xfrm>
        </p:spPr>
        <p:txBody>
          <a:bodyPr>
            <a:normAutofit/>
          </a:bodyPr>
          <a:lstStyle/>
          <a:p>
            <a:r>
              <a:rPr lang="en-US" dirty="0"/>
              <a:t>The Merit-based Incentive Payment System (MIPS) is one way to participate in the QPP. </a:t>
            </a:r>
          </a:p>
          <a:p>
            <a:pPr marL="0" indent="0">
              <a:buNone/>
            </a:pPr>
            <a:endParaRPr lang="en-US" sz="1400" dirty="0"/>
          </a:p>
          <a:p>
            <a:r>
              <a:rPr lang="en-US" dirty="0"/>
              <a:t>The program rewards MIPS eligible clinicians for providing high quality care to their patients.</a:t>
            </a:r>
          </a:p>
          <a:p>
            <a:endParaRPr lang="en-US" dirty="0"/>
          </a:p>
        </p:txBody>
      </p:sp>
    </p:spTree>
    <p:extLst>
      <p:ext uri="{BB962C8B-B14F-4D97-AF65-F5344CB8AC3E}">
        <p14:creationId xmlns:p14="http://schemas.microsoft.com/office/powerpoint/2010/main" val="5828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required to participate?</a:t>
            </a:r>
          </a:p>
        </p:txBody>
      </p:sp>
      <p:sp>
        <p:nvSpPr>
          <p:cNvPr id="3" name="Content Placeholder 2"/>
          <p:cNvSpPr>
            <a:spLocks noGrp="1"/>
          </p:cNvSpPr>
          <p:nvPr>
            <p:ph idx="1"/>
          </p:nvPr>
        </p:nvSpPr>
        <p:spPr>
          <a:xfrm>
            <a:off x="457200" y="1447800"/>
            <a:ext cx="8229600" cy="3657600"/>
          </a:xfrm>
        </p:spPr>
        <p:txBody>
          <a:bodyPr>
            <a:normAutofit lnSpcReduction="10000"/>
          </a:bodyPr>
          <a:lstStyle/>
          <a:p>
            <a:r>
              <a:rPr lang="en-US" dirty="0">
                <a:solidFill>
                  <a:schemeClr val="bg1"/>
                </a:solidFill>
              </a:rPr>
              <a:t>The program is open to eligible hospitals and critical access hospitals (CAHs) that receive federal funds from Medicare. </a:t>
            </a:r>
          </a:p>
          <a:p>
            <a:r>
              <a:rPr lang="en-US" dirty="0">
                <a:solidFill>
                  <a:schemeClr val="bg1"/>
                </a:solidFill>
              </a:rPr>
              <a:t>Those who are eligible but do not participate are subject to a downward payment adjustment.</a:t>
            </a:r>
          </a:p>
          <a:p>
            <a:r>
              <a:rPr lang="en-US" dirty="0">
                <a:solidFill>
                  <a:schemeClr val="bg1"/>
                </a:solidFill>
              </a:rPr>
              <a:t>Check eligibility status on the QPP website</a:t>
            </a:r>
          </a:p>
        </p:txBody>
      </p:sp>
    </p:spTree>
    <p:extLst>
      <p:ext uri="{BB962C8B-B14F-4D97-AF65-F5344CB8AC3E}">
        <p14:creationId xmlns:p14="http://schemas.microsoft.com/office/powerpoint/2010/main" val="114845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Quality Payment Program (QPP)</a:t>
            </a:r>
          </a:p>
        </p:txBody>
      </p:sp>
      <p:pic>
        <p:nvPicPr>
          <p:cNvPr id="8" name="Content Placeholder 7">
            <a:extLst>
              <a:ext uri="{FF2B5EF4-FFF2-40B4-BE49-F238E27FC236}">
                <a16:creationId xmlns:a16="http://schemas.microsoft.com/office/drawing/2014/main" id="{2C45A222-1D07-4137-B34A-9A4AD866D39F}"/>
              </a:ext>
            </a:extLst>
          </p:cNvPr>
          <p:cNvPicPr>
            <a:picLocks noGrp="1" noChangeAspect="1"/>
          </p:cNvPicPr>
          <p:nvPr>
            <p:ph idx="1"/>
          </p:nvPr>
        </p:nvPicPr>
        <p:blipFill>
          <a:blip r:embed="rId3"/>
          <a:stretch>
            <a:fillRect/>
          </a:stretch>
        </p:blipFill>
        <p:spPr>
          <a:xfrm>
            <a:off x="646189" y="1600200"/>
            <a:ext cx="7851621" cy="4525963"/>
          </a:xfrm>
          <a:prstGeom prst="rect">
            <a:avLst/>
          </a:prstGeom>
        </p:spPr>
      </p:pic>
    </p:spTree>
    <p:extLst>
      <p:ext uri="{BB962C8B-B14F-4D97-AF65-F5344CB8AC3E}">
        <p14:creationId xmlns:p14="http://schemas.microsoft.com/office/powerpoint/2010/main" val="94225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Traditional MIPS</a:t>
            </a:r>
          </a:p>
        </p:txBody>
      </p:sp>
      <p:pic>
        <p:nvPicPr>
          <p:cNvPr id="10" name="Picture 9">
            <a:extLst>
              <a:ext uri="{FF2B5EF4-FFF2-40B4-BE49-F238E27FC236}">
                <a16:creationId xmlns:a16="http://schemas.microsoft.com/office/drawing/2014/main" id="{2715E204-3A05-4C3D-BBEB-8E2C061EB070}"/>
              </a:ext>
            </a:extLst>
          </p:cNvPr>
          <p:cNvPicPr>
            <a:picLocks noChangeAspect="1"/>
          </p:cNvPicPr>
          <p:nvPr/>
        </p:nvPicPr>
        <p:blipFill>
          <a:blip r:embed="rId3"/>
          <a:stretch>
            <a:fillRect/>
          </a:stretch>
        </p:blipFill>
        <p:spPr>
          <a:xfrm>
            <a:off x="1690106" y="1524000"/>
            <a:ext cx="5763788" cy="2183040"/>
          </a:xfrm>
          <a:prstGeom prst="rect">
            <a:avLst/>
          </a:prstGeom>
        </p:spPr>
      </p:pic>
      <p:pic>
        <p:nvPicPr>
          <p:cNvPr id="11" name="Picture 10">
            <a:extLst>
              <a:ext uri="{FF2B5EF4-FFF2-40B4-BE49-F238E27FC236}">
                <a16:creationId xmlns:a16="http://schemas.microsoft.com/office/drawing/2014/main" id="{E6980C57-BCCB-45E2-88B9-34B0FA594B73}"/>
              </a:ext>
            </a:extLst>
          </p:cNvPr>
          <p:cNvPicPr>
            <a:picLocks noChangeAspect="1"/>
          </p:cNvPicPr>
          <p:nvPr/>
        </p:nvPicPr>
        <p:blipFill>
          <a:blip r:embed="rId4"/>
          <a:stretch>
            <a:fillRect/>
          </a:stretch>
        </p:blipFill>
        <p:spPr>
          <a:xfrm>
            <a:off x="1690106" y="3810000"/>
            <a:ext cx="5687587" cy="2328252"/>
          </a:xfrm>
          <a:prstGeom prst="rect">
            <a:avLst/>
          </a:prstGeom>
        </p:spPr>
      </p:pic>
    </p:spTree>
    <p:extLst>
      <p:ext uri="{BB962C8B-B14F-4D97-AF65-F5344CB8AC3E}">
        <p14:creationId xmlns:p14="http://schemas.microsoft.com/office/powerpoint/2010/main" val="426273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APM Performance Pathway</a:t>
            </a:r>
          </a:p>
        </p:txBody>
      </p:sp>
      <p:pic>
        <p:nvPicPr>
          <p:cNvPr id="3" name="Picture 2">
            <a:extLst>
              <a:ext uri="{FF2B5EF4-FFF2-40B4-BE49-F238E27FC236}">
                <a16:creationId xmlns:a16="http://schemas.microsoft.com/office/drawing/2014/main" id="{3E04A837-174D-417E-A2DD-44EED3B8D139}"/>
              </a:ext>
            </a:extLst>
          </p:cNvPr>
          <p:cNvPicPr>
            <a:picLocks noChangeAspect="1"/>
          </p:cNvPicPr>
          <p:nvPr/>
        </p:nvPicPr>
        <p:blipFill>
          <a:blip r:embed="rId3"/>
          <a:stretch>
            <a:fillRect/>
          </a:stretch>
        </p:blipFill>
        <p:spPr>
          <a:xfrm>
            <a:off x="356538" y="1752600"/>
            <a:ext cx="8430923" cy="3581400"/>
          </a:xfrm>
          <a:prstGeom prst="rect">
            <a:avLst/>
          </a:prstGeom>
        </p:spPr>
      </p:pic>
    </p:spTree>
    <p:extLst>
      <p:ext uri="{BB962C8B-B14F-4D97-AF65-F5344CB8AC3E}">
        <p14:creationId xmlns:p14="http://schemas.microsoft.com/office/powerpoint/2010/main" val="172139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4240-EC40-4BA8-9E8B-5AC719F3EEF8}"/>
              </a:ext>
            </a:extLst>
          </p:cNvPr>
          <p:cNvSpPr>
            <a:spLocks noGrp="1"/>
          </p:cNvSpPr>
          <p:nvPr>
            <p:ph type="title"/>
          </p:nvPr>
        </p:nvSpPr>
        <p:spPr/>
        <p:txBody>
          <a:bodyPr>
            <a:normAutofit/>
          </a:bodyPr>
          <a:lstStyle/>
          <a:p>
            <a:r>
              <a:rPr lang="en-US" sz="3600" dirty="0"/>
              <a:t>Getting Started (key dates):</a:t>
            </a:r>
          </a:p>
        </p:txBody>
      </p:sp>
      <p:sp>
        <p:nvSpPr>
          <p:cNvPr id="5" name="Content Placeholder 4">
            <a:extLst>
              <a:ext uri="{FF2B5EF4-FFF2-40B4-BE49-F238E27FC236}">
                <a16:creationId xmlns:a16="http://schemas.microsoft.com/office/drawing/2014/main" id="{84381B33-8D22-4DBB-8C36-4F4A3FC3CC2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1D28F85-A152-4992-9AB8-D21213252118}"/>
              </a:ext>
            </a:extLst>
          </p:cNvPr>
          <p:cNvPicPr>
            <a:picLocks noChangeAspect="1"/>
          </p:cNvPicPr>
          <p:nvPr/>
        </p:nvPicPr>
        <p:blipFill>
          <a:blip r:embed="rId3"/>
          <a:stretch>
            <a:fillRect/>
          </a:stretch>
        </p:blipFill>
        <p:spPr>
          <a:xfrm>
            <a:off x="361585" y="1363801"/>
            <a:ext cx="8420830" cy="4130398"/>
          </a:xfrm>
          <a:prstGeom prst="rect">
            <a:avLst/>
          </a:prstGeom>
        </p:spPr>
      </p:pic>
    </p:spTree>
    <p:extLst>
      <p:ext uri="{BB962C8B-B14F-4D97-AF65-F5344CB8AC3E}">
        <p14:creationId xmlns:p14="http://schemas.microsoft.com/office/powerpoint/2010/main" val="2961356914"/>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7939</TotalTime>
  <Words>1646</Words>
  <Application>Microsoft Office PowerPoint</Application>
  <PresentationFormat>On-screen Show (4:3)</PresentationFormat>
  <Paragraphs>154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NHA PPT template- white NEW</vt:lpstr>
      <vt:lpstr>PowerPoint Presentation</vt:lpstr>
      <vt:lpstr>Objectives</vt:lpstr>
      <vt:lpstr>What is Interoperability? </vt:lpstr>
      <vt:lpstr>Quality Payment Program (QPP)</vt:lpstr>
      <vt:lpstr>Who is required to participate?</vt:lpstr>
      <vt:lpstr>Quality Payment Program (QPP)</vt:lpstr>
      <vt:lpstr>Traditional MIPS</vt:lpstr>
      <vt:lpstr>APM Performance Pathway</vt:lpstr>
      <vt:lpstr>Getting Started (key dates):</vt:lpstr>
      <vt:lpstr>Step 1: Reporting Requirements</vt:lpstr>
      <vt:lpstr>Reporting Requirements cont.</vt:lpstr>
      <vt:lpstr>Step 2: Review the CEHRT Requirements</vt:lpstr>
      <vt:lpstr>Step 3: Review the Measures and Performance Period Requirements</vt:lpstr>
      <vt:lpstr>Objectives and Measures: Points</vt:lpstr>
      <vt:lpstr>Objectives and Measures: Points</vt:lpstr>
      <vt:lpstr>Antimicrobial Use and Resistance (AUR) Surveillance Measure</vt:lpstr>
      <vt:lpstr>AUR Surveillance Scoring and Exclusion Criteria</vt:lpstr>
      <vt:lpstr>How are Measures Scored?</vt:lpstr>
      <vt:lpstr>Step 4: Complete Required Attestations</vt:lpstr>
      <vt:lpstr>Step 5: Submit Your Data</vt:lpstr>
      <vt:lpstr>Submit Your Data (continued):</vt:lpstr>
      <vt:lpstr>Reference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Autumn Waldman</cp:lastModifiedBy>
  <cp:revision>147</cp:revision>
  <cp:lastPrinted>2021-12-21T18:42:42Z</cp:lastPrinted>
  <dcterms:created xsi:type="dcterms:W3CDTF">2013-01-22T21:49:12Z</dcterms:created>
  <dcterms:modified xsi:type="dcterms:W3CDTF">2024-04-26T21:49:39Z</dcterms:modified>
</cp:coreProperties>
</file>