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51"/>
  </p:notesMasterIdLst>
  <p:sldIdLst>
    <p:sldId id="256" r:id="rId5"/>
    <p:sldId id="258" r:id="rId6"/>
    <p:sldId id="329" r:id="rId7"/>
    <p:sldId id="299" r:id="rId8"/>
    <p:sldId id="282" r:id="rId9"/>
    <p:sldId id="273" r:id="rId10"/>
    <p:sldId id="3907" r:id="rId11"/>
    <p:sldId id="341" r:id="rId12"/>
    <p:sldId id="271" r:id="rId13"/>
    <p:sldId id="311" r:id="rId14"/>
    <p:sldId id="340" r:id="rId15"/>
    <p:sldId id="339" r:id="rId16"/>
    <p:sldId id="3926" r:id="rId17"/>
    <p:sldId id="292" r:id="rId18"/>
    <p:sldId id="337" r:id="rId19"/>
    <p:sldId id="284" r:id="rId20"/>
    <p:sldId id="285" r:id="rId21"/>
    <p:sldId id="272" r:id="rId22"/>
    <p:sldId id="3908" r:id="rId23"/>
    <p:sldId id="3909" r:id="rId24"/>
    <p:sldId id="3910" r:id="rId25"/>
    <p:sldId id="3924" r:id="rId26"/>
    <p:sldId id="3911" r:id="rId27"/>
    <p:sldId id="3912" r:id="rId28"/>
    <p:sldId id="3913" r:id="rId29"/>
    <p:sldId id="3914" r:id="rId30"/>
    <p:sldId id="3915" r:id="rId31"/>
    <p:sldId id="3916" r:id="rId32"/>
    <p:sldId id="3917" r:id="rId33"/>
    <p:sldId id="3918" r:id="rId34"/>
    <p:sldId id="3925" r:id="rId35"/>
    <p:sldId id="3920" r:id="rId36"/>
    <p:sldId id="3921" r:id="rId37"/>
    <p:sldId id="3922" r:id="rId38"/>
    <p:sldId id="3923" r:id="rId39"/>
    <p:sldId id="300" r:id="rId40"/>
    <p:sldId id="275" r:id="rId41"/>
    <p:sldId id="308" r:id="rId42"/>
    <p:sldId id="314" r:id="rId43"/>
    <p:sldId id="336" r:id="rId44"/>
    <p:sldId id="334" r:id="rId45"/>
    <p:sldId id="317" r:id="rId46"/>
    <p:sldId id="307" r:id="rId47"/>
    <p:sldId id="306" r:id="rId48"/>
    <p:sldId id="276" r:id="rId49"/>
    <p:sldId id="335" r:id="rId50"/>
  </p:sldIdLst>
  <p:sldSz cx="18288000" cy="10287000"/>
  <p:notesSz cx="6858000" cy="9144000"/>
  <p:embeddedFontLst>
    <p:embeddedFont>
      <p:font typeface="Barlow" pitchFamily="2" charset="77"/>
      <p:regular r:id="rId52"/>
      <p:bold r:id="rId53"/>
      <p:italic r:id="rId54"/>
      <p:boldItalic r:id="rId55"/>
    </p:embeddedFont>
    <p:embeddedFont>
      <p:font typeface="Garamond" panose="02020404030301010803" pitchFamily="18" charset="0"/>
      <p:regular r:id="rId56"/>
      <p:bold r:id="rId57"/>
      <p:italic r:id="rId58"/>
      <p:boldItalic r:id="rId59"/>
    </p:embeddedFont>
    <p:embeddedFont>
      <p:font typeface="Lato Light" panose="020F0302020204030204" pitchFamily="34" charset="0"/>
      <p:regular r:id="rId60"/>
      <p:italic r:id="rId6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49" autoAdjust="0"/>
    <p:restoredTop sz="73442" autoAdjust="0"/>
  </p:normalViewPr>
  <p:slideViewPr>
    <p:cSldViewPr>
      <p:cViewPr varScale="1">
        <p:scale>
          <a:sx n="56" d="100"/>
          <a:sy n="56" d="100"/>
        </p:scale>
        <p:origin x="1632"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font" Target="fonts/font4.fntdata"/><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2.fntdata"/><Relationship Id="rId58" Type="http://schemas.openxmlformats.org/officeDocument/2006/relationships/font" Target="fonts/font7.fntdata"/><Relationship Id="rId5" Type="http://schemas.openxmlformats.org/officeDocument/2006/relationships/slide" Target="slides/slide1.xml"/><Relationship Id="rId61" Type="http://schemas.openxmlformats.org/officeDocument/2006/relationships/font" Target="fonts/font10.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5.fntdata"/><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8.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3.fntdata"/><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6.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diagrams/_rels/data2.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image" Target="../media/image37.svg"/><Relationship Id="rId1" Type="http://schemas.openxmlformats.org/officeDocument/2006/relationships/image" Target="../media/image36.png"/><Relationship Id="rId6" Type="http://schemas.openxmlformats.org/officeDocument/2006/relationships/image" Target="../media/image41.svg"/><Relationship Id="rId11" Type="http://schemas.openxmlformats.org/officeDocument/2006/relationships/image" Target="../media/image46.sv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svg"/><Relationship Id="rId9" Type="http://schemas.openxmlformats.org/officeDocument/2006/relationships/image" Target="../media/image44.svg"/><Relationship Id="rId14" Type="http://schemas.openxmlformats.org/officeDocument/2006/relationships/image" Target="../media/image49.svg"/></Relationships>
</file>

<file path=ppt/diagrams/_rels/data6.xml.rels><?xml version="1.0" encoding="UTF-8" standalone="yes"?>
<Relationships xmlns="http://schemas.openxmlformats.org/package/2006/relationships"><Relationship Id="rId2" Type="http://schemas.openxmlformats.org/officeDocument/2006/relationships/hyperlink" Target="https://www.atapworldwide.org/" TargetMode="External"/><Relationship Id="rId1" Type="http://schemas.openxmlformats.org/officeDocument/2006/relationships/hyperlink" Target="https://www.dhs.gov/CP3" TargetMode="External"/></Relationships>
</file>

<file path=ppt/diagrams/_rels/data7.xml.rels><?xml version="1.0" encoding="UTF-8" standalone="yes"?>
<Relationships xmlns="http://schemas.openxmlformats.org/package/2006/relationships"><Relationship Id="rId2" Type="http://schemas.openxmlformats.org/officeDocument/2006/relationships/hyperlink" Target="https://www.secretservice.gov/protection/ntac" TargetMode="External"/><Relationship Id="rId1" Type="http://schemas.openxmlformats.org/officeDocument/2006/relationships/hyperlink" Target="http://www.ahepp.org/" TargetMode="External"/></Relationships>
</file>

<file path=ppt/diagrams/_rels/data8.xml.rels><?xml version="1.0" encoding="UTF-8" standalone="yes"?>
<Relationships xmlns="http://schemas.openxmlformats.org/package/2006/relationships"><Relationship Id="rId2" Type="http://schemas.openxmlformats.org/officeDocument/2006/relationships/hyperlink" Target="https://www.cisa.gov/sites/default/files/publications/19_0515_cisa_action-guide-hospitals-and-healthcare.pdf" TargetMode="External"/><Relationship Id="rId1" Type="http://schemas.openxmlformats.org/officeDocument/2006/relationships/hyperlink" Target="https://www.aha.org/system/files/media/file/2022/09/Strengthening-the-Health-Care-Workforce-Complete-20220909.pdf" TargetMode="External"/></Relationships>
</file>

<file path=ppt/diagrams/_rels/data9.xml.rels><?xml version="1.0" encoding="UTF-8" standalone="yes"?>
<Relationships xmlns="http://schemas.openxmlformats.org/package/2006/relationships"><Relationship Id="rId2" Type="http://schemas.openxmlformats.org/officeDocument/2006/relationships/hyperlink" Target="https://www.dhs.gov/sites/default/files/2024-10/240730IABTAM508.pdf" TargetMode="External"/><Relationship Id="rId1" Type="http://schemas.openxmlformats.org/officeDocument/2006/relationships/hyperlink" Target="https://www.dhs.gov/sites/default/files/2025-02/2025_0214_cp3_behavioral-threat-assessment-and-management-in-practice.pdf" TargetMode="External"/></Relationships>
</file>

<file path=ppt/diagrams/_rels/drawing2.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image" Target="../media/image37.svg"/><Relationship Id="rId1" Type="http://schemas.openxmlformats.org/officeDocument/2006/relationships/image" Target="../media/image36.png"/><Relationship Id="rId6" Type="http://schemas.openxmlformats.org/officeDocument/2006/relationships/image" Target="../media/image41.svg"/><Relationship Id="rId11" Type="http://schemas.openxmlformats.org/officeDocument/2006/relationships/image" Target="../media/image46.sv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svg"/><Relationship Id="rId9" Type="http://schemas.openxmlformats.org/officeDocument/2006/relationships/image" Target="../media/image44.svg"/><Relationship Id="rId14" Type="http://schemas.openxmlformats.org/officeDocument/2006/relationships/image" Target="../media/image49.svg"/></Relationships>
</file>

<file path=ppt/diagrams/_rels/drawing6.xml.rels><?xml version="1.0" encoding="UTF-8" standalone="yes"?>
<Relationships xmlns="http://schemas.openxmlformats.org/package/2006/relationships"><Relationship Id="rId2" Type="http://schemas.openxmlformats.org/officeDocument/2006/relationships/hyperlink" Target="https://www.atapworldwide.org/" TargetMode="External"/><Relationship Id="rId1" Type="http://schemas.openxmlformats.org/officeDocument/2006/relationships/hyperlink" Target="https://www.dhs.gov/CP3" TargetMode="External"/></Relationships>
</file>

<file path=ppt/diagrams/_rels/drawing7.xml.rels><?xml version="1.0" encoding="UTF-8" standalone="yes"?>
<Relationships xmlns="http://schemas.openxmlformats.org/package/2006/relationships"><Relationship Id="rId2" Type="http://schemas.openxmlformats.org/officeDocument/2006/relationships/hyperlink" Target="https://www.secretservice.gov/protection/ntac" TargetMode="External"/><Relationship Id="rId1" Type="http://schemas.openxmlformats.org/officeDocument/2006/relationships/hyperlink" Target="http://www.ahepp.org/" TargetMode="External"/></Relationships>
</file>

<file path=ppt/diagrams/_rels/drawing8.xml.rels><?xml version="1.0" encoding="UTF-8" standalone="yes"?>
<Relationships xmlns="http://schemas.openxmlformats.org/package/2006/relationships"><Relationship Id="rId2" Type="http://schemas.openxmlformats.org/officeDocument/2006/relationships/hyperlink" Target="https://www.cisa.gov/sites/default/files/publications/19_0515_cisa_action-guide-hospitals-and-healthcare.pdf" TargetMode="External"/><Relationship Id="rId1" Type="http://schemas.openxmlformats.org/officeDocument/2006/relationships/hyperlink" Target="https://www.aha.org/system/files/media/file/2022/09/Strengthening-the-Health-Care-Workforce-Complete-20220909.pdf" TargetMode="External"/></Relationships>
</file>

<file path=ppt/diagrams/_rels/drawing9.xml.rels><?xml version="1.0" encoding="UTF-8" standalone="yes"?>
<Relationships xmlns="http://schemas.openxmlformats.org/package/2006/relationships"><Relationship Id="rId2" Type="http://schemas.openxmlformats.org/officeDocument/2006/relationships/hyperlink" Target="https://www.dhs.gov/sites/default/files/2024-10/240730IABTAM508.pdf" TargetMode="External"/><Relationship Id="rId1" Type="http://schemas.openxmlformats.org/officeDocument/2006/relationships/hyperlink" Target="https://www.dhs.gov/sites/default/files/2025-02/2025_0214_cp3_behavioral-threat-assessment-and-management-in-practice.pdf"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30CACC3-C825-460B-8344-858ECEFF9619}"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1AFD1AC4-AE0A-431B-9EA8-2CF655166068}">
      <dgm:prSet custT="1"/>
      <dgm:spPr/>
      <dgm:t>
        <a:bodyPr/>
        <a:lstStyle/>
        <a:p>
          <a:r>
            <a:rPr lang="en-US" sz="4400" dirty="0"/>
            <a:t>Define Behavioral Threat Assessment and its importance in public health, healthcare, and the public sector</a:t>
          </a:r>
        </a:p>
      </dgm:t>
    </dgm:pt>
    <dgm:pt modelId="{989860E0-1C60-4A74-AE0A-789C222CD4CF}" type="parTrans" cxnId="{F9D848B8-B61F-485A-A1AC-BE3CFEB37D03}">
      <dgm:prSet/>
      <dgm:spPr/>
      <dgm:t>
        <a:bodyPr/>
        <a:lstStyle/>
        <a:p>
          <a:endParaRPr lang="en-US"/>
        </a:p>
      </dgm:t>
    </dgm:pt>
    <dgm:pt modelId="{551D1B3B-C42C-4B94-AAA3-09D93AAB02C1}" type="sibTrans" cxnId="{F9D848B8-B61F-485A-A1AC-BE3CFEB37D03}">
      <dgm:prSet/>
      <dgm:spPr/>
      <dgm:t>
        <a:bodyPr/>
        <a:lstStyle/>
        <a:p>
          <a:endParaRPr lang="en-US"/>
        </a:p>
      </dgm:t>
    </dgm:pt>
    <dgm:pt modelId="{1FD7D355-51C7-42A6-B5E3-6BFA5F1E2284}">
      <dgm:prSet custT="1"/>
      <dgm:spPr/>
      <dgm:t>
        <a:bodyPr/>
        <a:lstStyle/>
        <a:p>
          <a:r>
            <a:rPr lang="en-US" sz="4800" dirty="0"/>
            <a:t>Explain the key components of the Behavioral Threat Assessment process </a:t>
          </a:r>
        </a:p>
      </dgm:t>
    </dgm:pt>
    <dgm:pt modelId="{D18B6FAF-C45C-47F8-B1AB-CFF237BAD609}" type="parTrans" cxnId="{C2CC2AA5-197A-4F1D-9879-02E5CAEDB006}">
      <dgm:prSet/>
      <dgm:spPr/>
      <dgm:t>
        <a:bodyPr/>
        <a:lstStyle/>
        <a:p>
          <a:endParaRPr lang="en-US"/>
        </a:p>
      </dgm:t>
    </dgm:pt>
    <dgm:pt modelId="{EB08076C-9810-4E4B-AE1B-7D753F9E2E02}" type="sibTrans" cxnId="{C2CC2AA5-197A-4F1D-9879-02E5CAEDB006}">
      <dgm:prSet/>
      <dgm:spPr/>
      <dgm:t>
        <a:bodyPr/>
        <a:lstStyle/>
        <a:p>
          <a:endParaRPr lang="en-US"/>
        </a:p>
      </dgm:t>
    </dgm:pt>
    <dgm:pt modelId="{8D5E796B-D8F2-454A-A5B7-B4A857ED9D5C}">
      <dgm:prSet custT="1"/>
      <dgm:spPr/>
      <dgm:t>
        <a:bodyPr/>
        <a:lstStyle/>
        <a:p>
          <a:r>
            <a:rPr lang="en-US" sz="4800" dirty="0"/>
            <a:t>Explain the key steps in forming and leading a Behavioral Threat Assessment Team</a:t>
          </a:r>
        </a:p>
      </dgm:t>
    </dgm:pt>
    <dgm:pt modelId="{5271193E-7BE4-4433-9261-E40097E09E76}" type="parTrans" cxnId="{C7B0903C-3BF7-4903-BB45-9C55AEAF81E2}">
      <dgm:prSet/>
      <dgm:spPr/>
      <dgm:t>
        <a:bodyPr/>
        <a:lstStyle/>
        <a:p>
          <a:endParaRPr lang="en-US"/>
        </a:p>
      </dgm:t>
    </dgm:pt>
    <dgm:pt modelId="{AEE1DD2B-F078-4202-B488-0C2EE0C6C832}" type="sibTrans" cxnId="{C7B0903C-3BF7-4903-BB45-9C55AEAF81E2}">
      <dgm:prSet/>
      <dgm:spPr/>
      <dgm:t>
        <a:bodyPr/>
        <a:lstStyle/>
        <a:p>
          <a:endParaRPr lang="en-US"/>
        </a:p>
      </dgm:t>
    </dgm:pt>
    <dgm:pt modelId="{C0921B2A-992F-41D7-984B-C792EA0B15F8}">
      <dgm:prSet custT="1"/>
      <dgm:spPr/>
      <dgm:t>
        <a:bodyPr/>
        <a:lstStyle/>
        <a:p>
          <a:r>
            <a:rPr lang="en-US" sz="4800" dirty="0"/>
            <a:t>Numerous slides are taken from the National Threat Evaluating and Reporting Program Office </a:t>
          </a:r>
        </a:p>
      </dgm:t>
    </dgm:pt>
    <dgm:pt modelId="{50F7F2DC-8546-4FFF-A021-6E707C3D2217}" type="parTrans" cxnId="{22AF40CE-3886-4EC0-B0CD-9557CBFB527E}">
      <dgm:prSet/>
      <dgm:spPr/>
      <dgm:t>
        <a:bodyPr/>
        <a:lstStyle/>
        <a:p>
          <a:endParaRPr lang="en-US"/>
        </a:p>
      </dgm:t>
    </dgm:pt>
    <dgm:pt modelId="{3B54BC35-63A9-4D5F-8752-62C329352E8D}" type="sibTrans" cxnId="{22AF40CE-3886-4EC0-B0CD-9557CBFB527E}">
      <dgm:prSet/>
      <dgm:spPr/>
      <dgm:t>
        <a:bodyPr/>
        <a:lstStyle/>
        <a:p>
          <a:endParaRPr lang="en-US"/>
        </a:p>
      </dgm:t>
    </dgm:pt>
    <dgm:pt modelId="{A4A3F835-F027-004A-820A-17E201D86C31}" type="pres">
      <dgm:prSet presAssocID="{030CACC3-C825-460B-8344-858ECEFF9619}" presName="vert0" presStyleCnt="0">
        <dgm:presLayoutVars>
          <dgm:dir/>
          <dgm:animOne val="branch"/>
          <dgm:animLvl val="lvl"/>
        </dgm:presLayoutVars>
      </dgm:prSet>
      <dgm:spPr/>
    </dgm:pt>
    <dgm:pt modelId="{ED5B6317-F604-144E-B0D4-7504BE9D798E}" type="pres">
      <dgm:prSet presAssocID="{1AFD1AC4-AE0A-431B-9EA8-2CF655166068}" presName="thickLine" presStyleLbl="alignNode1" presStyleIdx="0" presStyleCnt="4"/>
      <dgm:spPr/>
    </dgm:pt>
    <dgm:pt modelId="{0ACBDA3F-B436-A64C-9E62-634CE448D788}" type="pres">
      <dgm:prSet presAssocID="{1AFD1AC4-AE0A-431B-9EA8-2CF655166068}" presName="horz1" presStyleCnt="0"/>
      <dgm:spPr/>
    </dgm:pt>
    <dgm:pt modelId="{6B021CBC-1254-2245-A741-B513D3FFCD25}" type="pres">
      <dgm:prSet presAssocID="{1AFD1AC4-AE0A-431B-9EA8-2CF655166068}" presName="tx1" presStyleLbl="revTx" presStyleIdx="0" presStyleCnt="4"/>
      <dgm:spPr/>
    </dgm:pt>
    <dgm:pt modelId="{B0BA31A5-67DD-9547-8D1E-4D8F645BCCEC}" type="pres">
      <dgm:prSet presAssocID="{1AFD1AC4-AE0A-431B-9EA8-2CF655166068}" presName="vert1" presStyleCnt="0"/>
      <dgm:spPr/>
    </dgm:pt>
    <dgm:pt modelId="{D7E31ADA-3D8C-D543-92E3-DAF232163098}" type="pres">
      <dgm:prSet presAssocID="{1FD7D355-51C7-42A6-B5E3-6BFA5F1E2284}" presName="thickLine" presStyleLbl="alignNode1" presStyleIdx="1" presStyleCnt="4"/>
      <dgm:spPr/>
    </dgm:pt>
    <dgm:pt modelId="{0ECB9399-F47B-3D46-8374-AD9EFFC814C2}" type="pres">
      <dgm:prSet presAssocID="{1FD7D355-51C7-42A6-B5E3-6BFA5F1E2284}" presName="horz1" presStyleCnt="0"/>
      <dgm:spPr/>
    </dgm:pt>
    <dgm:pt modelId="{B5BD629C-CA84-E948-9BB3-164F0717C1E4}" type="pres">
      <dgm:prSet presAssocID="{1FD7D355-51C7-42A6-B5E3-6BFA5F1E2284}" presName="tx1" presStyleLbl="revTx" presStyleIdx="1" presStyleCnt="4"/>
      <dgm:spPr/>
    </dgm:pt>
    <dgm:pt modelId="{400EB937-F56F-4246-8795-F22E0131F590}" type="pres">
      <dgm:prSet presAssocID="{1FD7D355-51C7-42A6-B5E3-6BFA5F1E2284}" presName="vert1" presStyleCnt="0"/>
      <dgm:spPr/>
    </dgm:pt>
    <dgm:pt modelId="{D9EADF46-92F6-FF47-BD67-6E1A57F6C124}" type="pres">
      <dgm:prSet presAssocID="{8D5E796B-D8F2-454A-A5B7-B4A857ED9D5C}" presName="thickLine" presStyleLbl="alignNode1" presStyleIdx="2" presStyleCnt="4"/>
      <dgm:spPr/>
    </dgm:pt>
    <dgm:pt modelId="{4BA48CE5-FF69-4C4E-9F63-F778B8CDE447}" type="pres">
      <dgm:prSet presAssocID="{8D5E796B-D8F2-454A-A5B7-B4A857ED9D5C}" presName="horz1" presStyleCnt="0"/>
      <dgm:spPr/>
    </dgm:pt>
    <dgm:pt modelId="{3C256967-C051-A74B-BC9E-6D030E30F210}" type="pres">
      <dgm:prSet presAssocID="{8D5E796B-D8F2-454A-A5B7-B4A857ED9D5C}" presName="tx1" presStyleLbl="revTx" presStyleIdx="2" presStyleCnt="4"/>
      <dgm:spPr/>
    </dgm:pt>
    <dgm:pt modelId="{033CED9E-E211-B343-BB0C-6F424D98E2F0}" type="pres">
      <dgm:prSet presAssocID="{8D5E796B-D8F2-454A-A5B7-B4A857ED9D5C}" presName="vert1" presStyleCnt="0"/>
      <dgm:spPr/>
    </dgm:pt>
    <dgm:pt modelId="{C741EF9A-8204-B346-A737-4076D4B842B9}" type="pres">
      <dgm:prSet presAssocID="{C0921B2A-992F-41D7-984B-C792EA0B15F8}" presName="thickLine" presStyleLbl="alignNode1" presStyleIdx="3" presStyleCnt="4"/>
      <dgm:spPr/>
    </dgm:pt>
    <dgm:pt modelId="{1D5DFE02-AA58-274C-8C02-58A16B49A569}" type="pres">
      <dgm:prSet presAssocID="{C0921B2A-992F-41D7-984B-C792EA0B15F8}" presName="horz1" presStyleCnt="0"/>
      <dgm:spPr/>
    </dgm:pt>
    <dgm:pt modelId="{2602E856-EDC4-0A4F-ACE4-D436D3AFA359}" type="pres">
      <dgm:prSet presAssocID="{C0921B2A-992F-41D7-984B-C792EA0B15F8}" presName="tx1" presStyleLbl="revTx" presStyleIdx="3" presStyleCnt="4"/>
      <dgm:spPr/>
    </dgm:pt>
    <dgm:pt modelId="{C123D351-F828-3D4C-A6F5-92FE3C27D3FE}" type="pres">
      <dgm:prSet presAssocID="{C0921B2A-992F-41D7-984B-C792EA0B15F8}" presName="vert1" presStyleCnt="0"/>
      <dgm:spPr/>
    </dgm:pt>
  </dgm:ptLst>
  <dgm:cxnLst>
    <dgm:cxn modelId="{B0B2541E-00F4-9C45-8A65-B1C734BE390A}" type="presOf" srcId="{030CACC3-C825-460B-8344-858ECEFF9619}" destId="{A4A3F835-F027-004A-820A-17E201D86C31}" srcOrd="0" destOrd="0" presId="urn:microsoft.com/office/officeart/2008/layout/LinedList"/>
    <dgm:cxn modelId="{C7B0903C-3BF7-4903-BB45-9C55AEAF81E2}" srcId="{030CACC3-C825-460B-8344-858ECEFF9619}" destId="{8D5E796B-D8F2-454A-A5B7-B4A857ED9D5C}" srcOrd="2" destOrd="0" parTransId="{5271193E-7BE4-4433-9261-E40097E09E76}" sibTransId="{AEE1DD2B-F078-4202-B488-0C2EE0C6C832}"/>
    <dgm:cxn modelId="{8DE38B4B-AF86-524B-A354-8DF4077168B5}" type="presOf" srcId="{C0921B2A-992F-41D7-984B-C792EA0B15F8}" destId="{2602E856-EDC4-0A4F-ACE4-D436D3AFA359}" srcOrd="0" destOrd="0" presId="urn:microsoft.com/office/officeart/2008/layout/LinedList"/>
    <dgm:cxn modelId="{B69B6F92-23A9-9A47-A8A3-29EB715736B8}" type="presOf" srcId="{8D5E796B-D8F2-454A-A5B7-B4A857ED9D5C}" destId="{3C256967-C051-A74B-BC9E-6D030E30F210}" srcOrd="0" destOrd="0" presId="urn:microsoft.com/office/officeart/2008/layout/LinedList"/>
    <dgm:cxn modelId="{C2CC2AA5-197A-4F1D-9879-02E5CAEDB006}" srcId="{030CACC3-C825-460B-8344-858ECEFF9619}" destId="{1FD7D355-51C7-42A6-B5E3-6BFA5F1E2284}" srcOrd="1" destOrd="0" parTransId="{D18B6FAF-C45C-47F8-B1AB-CFF237BAD609}" sibTransId="{EB08076C-9810-4E4B-AE1B-7D753F9E2E02}"/>
    <dgm:cxn modelId="{F9D848B8-B61F-485A-A1AC-BE3CFEB37D03}" srcId="{030CACC3-C825-460B-8344-858ECEFF9619}" destId="{1AFD1AC4-AE0A-431B-9EA8-2CF655166068}" srcOrd="0" destOrd="0" parTransId="{989860E0-1C60-4A74-AE0A-789C222CD4CF}" sibTransId="{551D1B3B-C42C-4B94-AAA3-09D93AAB02C1}"/>
    <dgm:cxn modelId="{8F08B8C0-5E19-1A44-A8D3-05DBCA0339F1}" type="presOf" srcId="{1FD7D355-51C7-42A6-B5E3-6BFA5F1E2284}" destId="{B5BD629C-CA84-E948-9BB3-164F0717C1E4}" srcOrd="0" destOrd="0" presId="urn:microsoft.com/office/officeart/2008/layout/LinedList"/>
    <dgm:cxn modelId="{22AF40CE-3886-4EC0-B0CD-9557CBFB527E}" srcId="{030CACC3-C825-460B-8344-858ECEFF9619}" destId="{C0921B2A-992F-41D7-984B-C792EA0B15F8}" srcOrd="3" destOrd="0" parTransId="{50F7F2DC-8546-4FFF-A021-6E707C3D2217}" sibTransId="{3B54BC35-63A9-4D5F-8752-62C329352E8D}"/>
    <dgm:cxn modelId="{94E17BF5-27DC-2147-B12D-26143259600B}" type="presOf" srcId="{1AFD1AC4-AE0A-431B-9EA8-2CF655166068}" destId="{6B021CBC-1254-2245-A741-B513D3FFCD25}" srcOrd="0" destOrd="0" presId="urn:microsoft.com/office/officeart/2008/layout/LinedList"/>
    <dgm:cxn modelId="{D1712880-56F3-DF4A-B922-3C6EBB0839C8}" type="presParOf" srcId="{A4A3F835-F027-004A-820A-17E201D86C31}" destId="{ED5B6317-F604-144E-B0D4-7504BE9D798E}" srcOrd="0" destOrd="0" presId="urn:microsoft.com/office/officeart/2008/layout/LinedList"/>
    <dgm:cxn modelId="{D22440CE-FCCE-3D41-AD29-6DFAA6EDA38B}" type="presParOf" srcId="{A4A3F835-F027-004A-820A-17E201D86C31}" destId="{0ACBDA3F-B436-A64C-9E62-634CE448D788}" srcOrd="1" destOrd="0" presId="urn:microsoft.com/office/officeart/2008/layout/LinedList"/>
    <dgm:cxn modelId="{48D0C572-64E9-E64D-81FF-AFF0D864E141}" type="presParOf" srcId="{0ACBDA3F-B436-A64C-9E62-634CE448D788}" destId="{6B021CBC-1254-2245-A741-B513D3FFCD25}" srcOrd="0" destOrd="0" presId="urn:microsoft.com/office/officeart/2008/layout/LinedList"/>
    <dgm:cxn modelId="{B1C89195-2838-2743-98AD-EB6875DE267B}" type="presParOf" srcId="{0ACBDA3F-B436-A64C-9E62-634CE448D788}" destId="{B0BA31A5-67DD-9547-8D1E-4D8F645BCCEC}" srcOrd="1" destOrd="0" presId="urn:microsoft.com/office/officeart/2008/layout/LinedList"/>
    <dgm:cxn modelId="{A37EE1ED-A6E6-0D4B-AEC1-EDE5870F4540}" type="presParOf" srcId="{A4A3F835-F027-004A-820A-17E201D86C31}" destId="{D7E31ADA-3D8C-D543-92E3-DAF232163098}" srcOrd="2" destOrd="0" presId="urn:microsoft.com/office/officeart/2008/layout/LinedList"/>
    <dgm:cxn modelId="{EFADF48B-8B4A-3F45-9F8D-A585B7800CFB}" type="presParOf" srcId="{A4A3F835-F027-004A-820A-17E201D86C31}" destId="{0ECB9399-F47B-3D46-8374-AD9EFFC814C2}" srcOrd="3" destOrd="0" presId="urn:microsoft.com/office/officeart/2008/layout/LinedList"/>
    <dgm:cxn modelId="{83E437E4-BEC3-6D46-A9FD-BA9D018CD6B7}" type="presParOf" srcId="{0ECB9399-F47B-3D46-8374-AD9EFFC814C2}" destId="{B5BD629C-CA84-E948-9BB3-164F0717C1E4}" srcOrd="0" destOrd="0" presId="urn:microsoft.com/office/officeart/2008/layout/LinedList"/>
    <dgm:cxn modelId="{8CFA13CE-4BEE-2441-9814-7E48C86AAF8F}" type="presParOf" srcId="{0ECB9399-F47B-3D46-8374-AD9EFFC814C2}" destId="{400EB937-F56F-4246-8795-F22E0131F590}" srcOrd="1" destOrd="0" presId="urn:microsoft.com/office/officeart/2008/layout/LinedList"/>
    <dgm:cxn modelId="{33EF5B10-82F4-4646-8720-D6C77C116F6C}" type="presParOf" srcId="{A4A3F835-F027-004A-820A-17E201D86C31}" destId="{D9EADF46-92F6-FF47-BD67-6E1A57F6C124}" srcOrd="4" destOrd="0" presId="urn:microsoft.com/office/officeart/2008/layout/LinedList"/>
    <dgm:cxn modelId="{E2AB7A81-CE2A-4540-9C97-B2AEE7FA930F}" type="presParOf" srcId="{A4A3F835-F027-004A-820A-17E201D86C31}" destId="{4BA48CE5-FF69-4C4E-9F63-F778B8CDE447}" srcOrd="5" destOrd="0" presId="urn:microsoft.com/office/officeart/2008/layout/LinedList"/>
    <dgm:cxn modelId="{1BB87867-9801-564B-B036-80A509A92A64}" type="presParOf" srcId="{4BA48CE5-FF69-4C4E-9F63-F778B8CDE447}" destId="{3C256967-C051-A74B-BC9E-6D030E30F210}" srcOrd="0" destOrd="0" presId="urn:microsoft.com/office/officeart/2008/layout/LinedList"/>
    <dgm:cxn modelId="{BEC510AA-CB24-5544-ACB4-CFE79F4F5C23}" type="presParOf" srcId="{4BA48CE5-FF69-4C4E-9F63-F778B8CDE447}" destId="{033CED9E-E211-B343-BB0C-6F424D98E2F0}" srcOrd="1" destOrd="0" presId="urn:microsoft.com/office/officeart/2008/layout/LinedList"/>
    <dgm:cxn modelId="{0F6EAB87-C2C8-4842-A2D5-EBE223207E8C}" type="presParOf" srcId="{A4A3F835-F027-004A-820A-17E201D86C31}" destId="{C741EF9A-8204-B346-A737-4076D4B842B9}" srcOrd="6" destOrd="0" presId="urn:microsoft.com/office/officeart/2008/layout/LinedList"/>
    <dgm:cxn modelId="{B92C57C3-19B1-3E4E-AFA0-7251EFE6C78F}" type="presParOf" srcId="{A4A3F835-F027-004A-820A-17E201D86C31}" destId="{1D5DFE02-AA58-274C-8C02-58A16B49A569}" srcOrd="7" destOrd="0" presId="urn:microsoft.com/office/officeart/2008/layout/LinedList"/>
    <dgm:cxn modelId="{C9F37BCE-79C5-334F-B546-5C4575763F1F}" type="presParOf" srcId="{1D5DFE02-AA58-274C-8C02-58A16B49A569}" destId="{2602E856-EDC4-0A4F-ACE4-D436D3AFA359}" srcOrd="0" destOrd="0" presId="urn:microsoft.com/office/officeart/2008/layout/LinedList"/>
    <dgm:cxn modelId="{114B1B21-2505-844D-AA31-C0EF00DE136F}" type="presParOf" srcId="{1D5DFE02-AA58-274C-8C02-58A16B49A569}" destId="{C123D351-F828-3D4C-A6F5-92FE3C27D3FE}"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61FF702-933B-44BD-BD86-0990D83AF539}" type="doc">
      <dgm:prSet loTypeId="urn:microsoft.com/office/officeart/2008/layout/PictureAccentList" loCatId="list" qsTypeId="urn:microsoft.com/office/officeart/2005/8/quickstyle/simple1" qsCatId="simple" csTypeId="urn:microsoft.com/office/officeart/2005/8/colors/accent1_2" csCatId="accent1" phldr="1"/>
      <dgm:spPr/>
      <dgm:t>
        <a:bodyPr/>
        <a:lstStyle/>
        <a:p>
          <a:endParaRPr lang="en-US"/>
        </a:p>
      </dgm:t>
    </dgm:pt>
    <dgm:pt modelId="{E2D76E92-323B-47EA-88F4-E7D2AEF839D8}">
      <dgm:prSet phldrT="[Text]" phldr="0" custT="1"/>
      <dgm:spPr/>
      <dgm:t>
        <a:bodyPr/>
        <a:lstStyle/>
        <a:p>
          <a:r>
            <a:rPr lang="en-US" sz="3200" dirty="0"/>
            <a:t>Warning Behaviors</a:t>
          </a:r>
        </a:p>
      </dgm:t>
    </dgm:pt>
    <dgm:pt modelId="{FA39B9A3-DC07-4179-9E33-6AFB920A3AA7}" type="parTrans" cxnId="{882B14CF-17FE-43B2-9298-E3545B6B7691}">
      <dgm:prSet/>
      <dgm:spPr/>
      <dgm:t>
        <a:bodyPr/>
        <a:lstStyle/>
        <a:p>
          <a:endParaRPr lang="en-US" sz="2000"/>
        </a:p>
      </dgm:t>
    </dgm:pt>
    <dgm:pt modelId="{2D161052-918D-4079-8154-47EC8453BE41}" type="sibTrans" cxnId="{882B14CF-17FE-43B2-9298-E3545B6B7691}">
      <dgm:prSet/>
      <dgm:spPr/>
      <dgm:t>
        <a:bodyPr/>
        <a:lstStyle/>
        <a:p>
          <a:endParaRPr lang="en-US" sz="2000"/>
        </a:p>
      </dgm:t>
    </dgm:pt>
    <dgm:pt modelId="{C268F6CA-AB69-4C79-AF26-613BAB287A2C}">
      <dgm:prSet phldrT="[Text]" phldr="0" custT="1"/>
      <dgm:spPr/>
      <dgm:t>
        <a:bodyPr/>
        <a:lstStyle/>
        <a:p>
          <a:r>
            <a:rPr lang="en-US" sz="3600" dirty="0"/>
            <a:t>Identification</a:t>
          </a:r>
        </a:p>
      </dgm:t>
    </dgm:pt>
    <dgm:pt modelId="{B4399A26-57D8-43C8-A9EF-8F582FA7417F}" type="parTrans" cxnId="{998F87B4-E949-4E45-A518-B990C7FA8DC5}">
      <dgm:prSet/>
      <dgm:spPr/>
      <dgm:t>
        <a:bodyPr/>
        <a:lstStyle/>
        <a:p>
          <a:endParaRPr lang="en-US" sz="2000"/>
        </a:p>
      </dgm:t>
    </dgm:pt>
    <dgm:pt modelId="{2B85E4DF-71FF-4B3B-AB6C-A31DE9621852}" type="sibTrans" cxnId="{998F87B4-E949-4E45-A518-B990C7FA8DC5}">
      <dgm:prSet/>
      <dgm:spPr/>
      <dgm:t>
        <a:bodyPr/>
        <a:lstStyle/>
        <a:p>
          <a:endParaRPr lang="en-US" sz="2000"/>
        </a:p>
      </dgm:t>
    </dgm:pt>
    <dgm:pt modelId="{CA6F2AF0-50FA-43B6-8CEE-13BD4726052B}">
      <dgm:prSet phldrT="[Text]" phldr="0" custT="1"/>
      <dgm:spPr/>
      <dgm:t>
        <a:bodyPr/>
        <a:lstStyle/>
        <a:p>
          <a:r>
            <a:rPr lang="en-US" sz="3600" dirty="0"/>
            <a:t>Novel Aggression</a:t>
          </a:r>
        </a:p>
      </dgm:t>
    </dgm:pt>
    <dgm:pt modelId="{78FF0004-3945-4896-888C-5C8800F0EDBD}" type="parTrans" cxnId="{41C3B11E-F534-4D72-A62B-B1CD621EE8DA}">
      <dgm:prSet/>
      <dgm:spPr/>
      <dgm:t>
        <a:bodyPr/>
        <a:lstStyle/>
        <a:p>
          <a:endParaRPr lang="en-US" sz="2000"/>
        </a:p>
      </dgm:t>
    </dgm:pt>
    <dgm:pt modelId="{2684E323-4FF7-4223-BE9A-47AC25FF7220}" type="sibTrans" cxnId="{41C3B11E-F534-4D72-A62B-B1CD621EE8DA}">
      <dgm:prSet/>
      <dgm:spPr/>
      <dgm:t>
        <a:bodyPr/>
        <a:lstStyle/>
        <a:p>
          <a:endParaRPr lang="en-US" sz="2000"/>
        </a:p>
      </dgm:t>
    </dgm:pt>
    <dgm:pt modelId="{3F4CA878-E2DB-4254-8C95-A888C3CC49B6}">
      <dgm:prSet phldrT="[Text]" phldr="0" custT="1"/>
      <dgm:spPr/>
      <dgm:t>
        <a:bodyPr/>
        <a:lstStyle/>
        <a:p>
          <a:r>
            <a:rPr lang="en-US" sz="3600" dirty="0"/>
            <a:t>Leakage</a:t>
          </a:r>
          <a:endParaRPr lang="en-US" sz="2000" dirty="0"/>
        </a:p>
      </dgm:t>
    </dgm:pt>
    <dgm:pt modelId="{D3A08E2B-DE86-4082-AA52-5E0EB97D384C}" type="parTrans" cxnId="{0930680C-5BC1-4D2D-89B5-E89B7F1D7D99}">
      <dgm:prSet/>
      <dgm:spPr/>
      <dgm:t>
        <a:bodyPr/>
        <a:lstStyle/>
        <a:p>
          <a:endParaRPr lang="en-US" sz="2000"/>
        </a:p>
      </dgm:t>
    </dgm:pt>
    <dgm:pt modelId="{6FF87F78-BDE1-460B-A157-DACB43994C66}" type="sibTrans" cxnId="{0930680C-5BC1-4D2D-89B5-E89B7F1D7D99}">
      <dgm:prSet/>
      <dgm:spPr/>
      <dgm:t>
        <a:bodyPr/>
        <a:lstStyle/>
        <a:p>
          <a:endParaRPr lang="en-US" sz="2000"/>
        </a:p>
      </dgm:t>
    </dgm:pt>
    <dgm:pt modelId="{03B7AB92-CFAF-4B67-B3AB-2DFA9A17CFE2}">
      <dgm:prSet phldrT="[Text]" phldr="0" custT="1"/>
      <dgm:spPr/>
      <dgm:t>
        <a:bodyPr/>
        <a:lstStyle/>
        <a:p>
          <a:r>
            <a:rPr lang="en-US" sz="2400" dirty="0"/>
            <a:t>Directly Communicated Threat</a:t>
          </a:r>
        </a:p>
      </dgm:t>
    </dgm:pt>
    <dgm:pt modelId="{BBA5FCFA-925B-4287-8B20-4B34C4F312C8}" type="parTrans" cxnId="{1A5A52D5-A1DE-4EB7-8231-EEB91E5000FC}">
      <dgm:prSet/>
      <dgm:spPr/>
      <dgm:t>
        <a:bodyPr/>
        <a:lstStyle/>
        <a:p>
          <a:endParaRPr lang="en-US" sz="2000"/>
        </a:p>
      </dgm:t>
    </dgm:pt>
    <dgm:pt modelId="{515D5E13-F61B-4F7F-8232-5F6FE6D3A4F8}" type="sibTrans" cxnId="{1A5A52D5-A1DE-4EB7-8231-EEB91E5000FC}">
      <dgm:prSet/>
      <dgm:spPr/>
      <dgm:t>
        <a:bodyPr/>
        <a:lstStyle/>
        <a:p>
          <a:endParaRPr lang="en-US" sz="2000"/>
        </a:p>
      </dgm:t>
    </dgm:pt>
    <dgm:pt modelId="{9BE4B798-E2A4-4C41-B089-DD1E66968D10}">
      <dgm:prSet phldrT="[Text]" phldr="0" custT="1"/>
      <dgm:spPr/>
      <dgm:t>
        <a:bodyPr/>
        <a:lstStyle/>
        <a:p>
          <a:r>
            <a:rPr lang="en-US" sz="2800" dirty="0"/>
            <a:t>Approach Behavior</a:t>
          </a:r>
        </a:p>
      </dgm:t>
    </dgm:pt>
    <dgm:pt modelId="{4406A420-D752-4261-ADE3-73CE3D1FFB3C}" type="parTrans" cxnId="{F9B3E7B9-5DB4-4A4D-AAA9-714370485D38}">
      <dgm:prSet/>
      <dgm:spPr/>
      <dgm:t>
        <a:bodyPr/>
        <a:lstStyle/>
        <a:p>
          <a:endParaRPr lang="en-US" sz="2000"/>
        </a:p>
      </dgm:t>
    </dgm:pt>
    <dgm:pt modelId="{989D3CF4-BE92-4C31-B648-EB7394A23538}" type="sibTrans" cxnId="{F9B3E7B9-5DB4-4A4D-AAA9-714370485D38}">
      <dgm:prSet/>
      <dgm:spPr/>
      <dgm:t>
        <a:bodyPr/>
        <a:lstStyle/>
        <a:p>
          <a:endParaRPr lang="en-US" sz="2000"/>
        </a:p>
      </dgm:t>
    </dgm:pt>
    <dgm:pt modelId="{36B1D4C7-E1AB-4918-ADC7-FE37860A5DB3}">
      <dgm:prSet phldrT="[Text]" phldr="0" custT="1"/>
      <dgm:spPr/>
      <dgm:t>
        <a:bodyPr/>
        <a:lstStyle/>
        <a:p>
          <a:r>
            <a:rPr lang="en-US" sz="2400" dirty="0"/>
            <a:t>Pathway to Violence Warning Behaviors</a:t>
          </a:r>
        </a:p>
      </dgm:t>
    </dgm:pt>
    <dgm:pt modelId="{4936805F-BE86-42AD-B458-1BB6217B2323}" type="parTrans" cxnId="{E8F54190-52F5-4ECD-9717-C611B2886F4C}">
      <dgm:prSet/>
      <dgm:spPr/>
      <dgm:t>
        <a:bodyPr/>
        <a:lstStyle/>
        <a:p>
          <a:endParaRPr lang="en-US" sz="2000"/>
        </a:p>
      </dgm:t>
    </dgm:pt>
    <dgm:pt modelId="{EFEE4817-76DA-4454-9083-2B7603910051}" type="sibTrans" cxnId="{E8F54190-52F5-4ECD-9717-C611B2886F4C}">
      <dgm:prSet/>
      <dgm:spPr/>
      <dgm:t>
        <a:bodyPr/>
        <a:lstStyle/>
        <a:p>
          <a:endParaRPr lang="en-US" sz="2000"/>
        </a:p>
      </dgm:t>
    </dgm:pt>
    <dgm:pt modelId="{65463A94-1A6C-4F20-B43E-7568B08C58EE}">
      <dgm:prSet phldrT="[Text]" phldr="0" custT="1"/>
      <dgm:spPr/>
      <dgm:t>
        <a:bodyPr/>
        <a:lstStyle/>
        <a:p>
          <a:r>
            <a:rPr lang="en-US" sz="2400" dirty="0"/>
            <a:t>Behavior that Could signal Imminence</a:t>
          </a:r>
        </a:p>
      </dgm:t>
    </dgm:pt>
    <dgm:pt modelId="{3191EEFB-318E-4978-AF8F-537A9630F0AF}" type="parTrans" cxnId="{E5E9C236-CBB8-4929-A69B-B82FD58670E1}">
      <dgm:prSet/>
      <dgm:spPr/>
      <dgm:t>
        <a:bodyPr/>
        <a:lstStyle/>
        <a:p>
          <a:endParaRPr lang="en-US" sz="2000"/>
        </a:p>
      </dgm:t>
    </dgm:pt>
    <dgm:pt modelId="{914EE3AE-2913-4B8F-AE96-C5997ED909F0}" type="sibTrans" cxnId="{E5E9C236-CBB8-4929-A69B-B82FD58670E1}">
      <dgm:prSet/>
      <dgm:spPr/>
      <dgm:t>
        <a:bodyPr/>
        <a:lstStyle/>
        <a:p>
          <a:endParaRPr lang="en-US" sz="2000"/>
        </a:p>
      </dgm:t>
    </dgm:pt>
    <dgm:pt modelId="{9BFF6A70-238B-4115-944C-14E9F7831B97}">
      <dgm:prSet phldrT="[Text]" phldr="0" custT="1"/>
      <dgm:spPr/>
      <dgm:t>
        <a:bodyPr/>
        <a:lstStyle/>
        <a:p>
          <a:r>
            <a:rPr lang="en-US" sz="3600" dirty="0"/>
            <a:t>Fixation</a:t>
          </a:r>
        </a:p>
      </dgm:t>
    </dgm:pt>
    <dgm:pt modelId="{725AC55D-92BB-40CA-8BEA-E7AA447DC341}" type="parTrans" cxnId="{F6B43435-C722-41A8-A143-9986D0FF70FC}">
      <dgm:prSet/>
      <dgm:spPr/>
      <dgm:t>
        <a:bodyPr/>
        <a:lstStyle/>
        <a:p>
          <a:endParaRPr lang="en-US" sz="2000"/>
        </a:p>
      </dgm:t>
    </dgm:pt>
    <dgm:pt modelId="{B434DADA-232A-4535-BBDB-E8D1BD8C0D1B}" type="sibTrans" cxnId="{F6B43435-C722-41A8-A143-9986D0FF70FC}">
      <dgm:prSet/>
      <dgm:spPr/>
      <dgm:t>
        <a:bodyPr/>
        <a:lstStyle/>
        <a:p>
          <a:endParaRPr lang="en-US" sz="2000"/>
        </a:p>
      </dgm:t>
    </dgm:pt>
    <dgm:pt modelId="{C57B4397-08F8-4E52-A912-0058DE73A936}" type="pres">
      <dgm:prSet presAssocID="{361FF702-933B-44BD-BD86-0990D83AF539}" presName="layout" presStyleCnt="0">
        <dgm:presLayoutVars>
          <dgm:chMax/>
          <dgm:chPref/>
          <dgm:dir/>
          <dgm:animOne val="branch"/>
          <dgm:animLvl val="lvl"/>
          <dgm:resizeHandles/>
        </dgm:presLayoutVars>
      </dgm:prSet>
      <dgm:spPr/>
    </dgm:pt>
    <dgm:pt modelId="{57CBE109-FB86-4D31-BC79-AC95C8DBF304}" type="pres">
      <dgm:prSet presAssocID="{E2D76E92-323B-47EA-88F4-E7D2AEF839D8}" presName="root" presStyleCnt="0">
        <dgm:presLayoutVars>
          <dgm:chMax/>
          <dgm:chPref val="4"/>
        </dgm:presLayoutVars>
      </dgm:prSet>
      <dgm:spPr/>
    </dgm:pt>
    <dgm:pt modelId="{11AB6B4B-DF08-47D7-8229-B66E3B74FAD9}" type="pres">
      <dgm:prSet presAssocID="{E2D76E92-323B-47EA-88F4-E7D2AEF839D8}" presName="rootComposite" presStyleCnt="0">
        <dgm:presLayoutVars/>
      </dgm:prSet>
      <dgm:spPr/>
    </dgm:pt>
    <dgm:pt modelId="{EAA5F6BD-47FE-42B8-9E4C-6EAB5398F6E2}" type="pres">
      <dgm:prSet presAssocID="{E2D76E92-323B-47EA-88F4-E7D2AEF839D8}" presName="rootText" presStyleLbl="node0" presStyleIdx="0" presStyleCnt="1" custScaleX="127407">
        <dgm:presLayoutVars>
          <dgm:chMax/>
          <dgm:chPref val="4"/>
        </dgm:presLayoutVars>
      </dgm:prSet>
      <dgm:spPr/>
    </dgm:pt>
    <dgm:pt modelId="{0176A702-D1E1-4657-9E81-332050E579B8}" type="pres">
      <dgm:prSet presAssocID="{E2D76E92-323B-47EA-88F4-E7D2AEF839D8}" presName="childShape" presStyleCnt="0">
        <dgm:presLayoutVars>
          <dgm:chMax val="0"/>
          <dgm:chPref val="0"/>
        </dgm:presLayoutVars>
      </dgm:prSet>
      <dgm:spPr/>
    </dgm:pt>
    <dgm:pt modelId="{3376EA09-7771-47C0-AA22-D228B6805886}" type="pres">
      <dgm:prSet presAssocID="{9BFF6A70-238B-4115-944C-14E9F7831B97}" presName="childComposite" presStyleCnt="0">
        <dgm:presLayoutVars>
          <dgm:chMax val="0"/>
          <dgm:chPref val="0"/>
        </dgm:presLayoutVars>
      </dgm:prSet>
      <dgm:spPr/>
    </dgm:pt>
    <dgm:pt modelId="{B250D378-9628-47D1-9E15-BC5A15C523E8}" type="pres">
      <dgm:prSet presAssocID="{9BFF6A70-238B-4115-944C-14E9F7831B97}" presName="Image" presStyleLbl="node1" presStyleIdx="0" presStyleCnt="8"/>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Target with solid fill"/>
        </a:ext>
      </dgm:extLst>
    </dgm:pt>
    <dgm:pt modelId="{7E71251A-2ED4-42E3-B6EC-95D29D0145B4}" type="pres">
      <dgm:prSet presAssocID="{9BFF6A70-238B-4115-944C-14E9F7831B97}" presName="childText" presStyleLbl="lnNode1" presStyleIdx="0" presStyleCnt="8">
        <dgm:presLayoutVars>
          <dgm:chMax val="0"/>
          <dgm:chPref val="0"/>
          <dgm:bulletEnabled val="1"/>
        </dgm:presLayoutVars>
      </dgm:prSet>
      <dgm:spPr/>
    </dgm:pt>
    <dgm:pt modelId="{179BA813-5546-44E4-8E4E-D3A99508056B}" type="pres">
      <dgm:prSet presAssocID="{C268F6CA-AB69-4C79-AF26-613BAB287A2C}" presName="childComposite" presStyleCnt="0">
        <dgm:presLayoutVars>
          <dgm:chMax val="0"/>
          <dgm:chPref val="0"/>
        </dgm:presLayoutVars>
      </dgm:prSet>
      <dgm:spPr/>
    </dgm:pt>
    <dgm:pt modelId="{9DCF071F-BA42-452F-BED3-C2F35F518ADA}" type="pres">
      <dgm:prSet presAssocID="{C268F6CA-AB69-4C79-AF26-613BAB287A2C}" presName="Image" presStyleLbl="node1" presStyleIdx="1" presStyleCnt="8"/>
      <dgm:spPr>
        <a:blipFill>
          <a:blip xmlns:r="http://schemas.openxmlformats.org/officeDocument/2006/relationships" r:embed="rId3">
            <a:extLst>
              <a:ext uri="{96DAC541-7B7A-43D3-8B79-37D633B846F1}">
                <asvg:svgBlip xmlns:asvg="http://schemas.microsoft.com/office/drawing/2016/SVG/main" r:embed="rId4"/>
              </a:ext>
            </a:extLst>
          </a:blip>
          <a:srcRect/>
          <a:stretch>
            <a:fillRect t="-5000" b="-5000"/>
          </a:stretch>
        </a:blipFill>
      </dgm:spPr>
      <dgm:extLst>
        <a:ext uri="{E40237B7-FDA0-4F09-8148-C483321AD2D9}">
          <dgm14:cNvPr xmlns:dgm14="http://schemas.microsoft.com/office/drawing/2010/diagram" id="0" name="" descr="A child with wavy hair"/>
        </a:ext>
      </dgm:extLst>
    </dgm:pt>
    <dgm:pt modelId="{F4E5340B-F72E-4560-81B3-81E74C283998}" type="pres">
      <dgm:prSet presAssocID="{C268F6CA-AB69-4C79-AF26-613BAB287A2C}" presName="childText" presStyleLbl="lnNode1" presStyleIdx="1" presStyleCnt="8">
        <dgm:presLayoutVars>
          <dgm:chMax val="0"/>
          <dgm:chPref val="0"/>
          <dgm:bulletEnabled val="1"/>
        </dgm:presLayoutVars>
      </dgm:prSet>
      <dgm:spPr/>
    </dgm:pt>
    <dgm:pt modelId="{A86F0936-A029-4022-988A-5319EEC57A2D}" type="pres">
      <dgm:prSet presAssocID="{CA6F2AF0-50FA-43B6-8CEE-13BD4726052B}" presName="childComposite" presStyleCnt="0">
        <dgm:presLayoutVars>
          <dgm:chMax val="0"/>
          <dgm:chPref val="0"/>
        </dgm:presLayoutVars>
      </dgm:prSet>
      <dgm:spPr/>
    </dgm:pt>
    <dgm:pt modelId="{AF4A55C7-69CA-49D4-BA24-6A5533A9ABEF}" type="pres">
      <dgm:prSet presAssocID="{CA6F2AF0-50FA-43B6-8CEE-13BD4726052B}" presName="Image" presStyleLbl="node1" presStyleIdx="2" presStyleCnt="8"/>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Clenched Fist outline"/>
        </a:ext>
      </dgm:extLst>
    </dgm:pt>
    <dgm:pt modelId="{CED6F82F-8CB8-44A5-83F8-6F7D5D2E47E1}" type="pres">
      <dgm:prSet presAssocID="{CA6F2AF0-50FA-43B6-8CEE-13BD4726052B}" presName="childText" presStyleLbl="lnNode1" presStyleIdx="2" presStyleCnt="8">
        <dgm:presLayoutVars>
          <dgm:chMax val="0"/>
          <dgm:chPref val="0"/>
          <dgm:bulletEnabled val="1"/>
        </dgm:presLayoutVars>
      </dgm:prSet>
      <dgm:spPr/>
    </dgm:pt>
    <dgm:pt modelId="{D2EC385D-8656-4D15-9CA1-500729BE9DE4}" type="pres">
      <dgm:prSet presAssocID="{3F4CA878-E2DB-4254-8C95-A888C3CC49B6}" presName="childComposite" presStyleCnt="0">
        <dgm:presLayoutVars>
          <dgm:chMax val="0"/>
          <dgm:chPref val="0"/>
        </dgm:presLayoutVars>
      </dgm:prSet>
      <dgm:spPr/>
    </dgm:pt>
    <dgm:pt modelId="{FDE5A99E-B485-40FB-8FC2-35D08112D871}" type="pres">
      <dgm:prSet presAssocID="{3F4CA878-E2DB-4254-8C95-A888C3CC49B6}" presName="Image" presStyleLbl="node1" presStyleIdx="3" presStyleCnt="8"/>
      <dgm:spPr>
        <a:blipFill rotWithShape="1">
          <a:blip xmlns:r="http://schemas.openxmlformats.org/officeDocument/2006/relationships" r:embed="rId7"/>
          <a:srcRect/>
          <a:stretch>
            <a:fillRect/>
          </a:stretch>
        </a:blipFill>
      </dgm:spPr>
    </dgm:pt>
    <dgm:pt modelId="{E0BC160B-A333-42DE-8A1C-15CFF142CC72}" type="pres">
      <dgm:prSet presAssocID="{3F4CA878-E2DB-4254-8C95-A888C3CC49B6}" presName="childText" presStyleLbl="lnNode1" presStyleIdx="3" presStyleCnt="8">
        <dgm:presLayoutVars>
          <dgm:chMax val="0"/>
          <dgm:chPref val="0"/>
          <dgm:bulletEnabled val="1"/>
        </dgm:presLayoutVars>
      </dgm:prSet>
      <dgm:spPr/>
    </dgm:pt>
    <dgm:pt modelId="{5D917330-E935-4F70-AA66-F728EAB76816}" type="pres">
      <dgm:prSet presAssocID="{03B7AB92-CFAF-4B67-B3AB-2DFA9A17CFE2}" presName="childComposite" presStyleCnt="0">
        <dgm:presLayoutVars>
          <dgm:chMax val="0"/>
          <dgm:chPref val="0"/>
        </dgm:presLayoutVars>
      </dgm:prSet>
      <dgm:spPr/>
    </dgm:pt>
    <dgm:pt modelId="{E7D17929-A6D2-45AD-B0E4-7946D72401F2}" type="pres">
      <dgm:prSet presAssocID="{03B7AB92-CFAF-4B67-B3AB-2DFA9A17CFE2}" presName="Image" presStyleLbl="node1" presStyleIdx="4" presStyleCnt="8"/>
      <dgm:spPr>
        <a:blipFill>
          <a:blip xmlns:r="http://schemas.openxmlformats.org/officeDocument/2006/relationships" r:embed="rId8">
            <a:extLst>
              <a:ext uri="{96DAC541-7B7A-43D3-8B79-37D633B846F1}">
                <asvg:svgBlip xmlns:asvg="http://schemas.microsoft.com/office/drawing/2016/SVG/main" r:embed="rId9"/>
              </a:ext>
            </a:extLst>
          </a:blip>
          <a:srcRect/>
          <a:stretch>
            <a:fillRect/>
          </a:stretch>
        </a:blipFill>
      </dgm:spPr>
      <dgm:extLst>
        <a:ext uri="{E40237B7-FDA0-4F09-8148-C483321AD2D9}">
          <dgm14:cNvPr xmlns:dgm14="http://schemas.microsoft.com/office/drawing/2010/diagram" id="0" name="" descr="Speaker phone with solid fill"/>
        </a:ext>
      </dgm:extLst>
    </dgm:pt>
    <dgm:pt modelId="{778706C8-634E-43BC-B447-681A98E1B83F}" type="pres">
      <dgm:prSet presAssocID="{03B7AB92-CFAF-4B67-B3AB-2DFA9A17CFE2}" presName="childText" presStyleLbl="lnNode1" presStyleIdx="4" presStyleCnt="8">
        <dgm:presLayoutVars>
          <dgm:chMax val="0"/>
          <dgm:chPref val="0"/>
          <dgm:bulletEnabled val="1"/>
        </dgm:presLayoutVars>
      </dgm:prSet>
      <dgm:spPr/>
    </dgm:pt>
    <dgm:pt modelId="{CA66C814-235F-4675-8B0A-3856183F4B1B}" type="pres">
      <dgm:prSet presAssocID="{9BE4B798-E2A4-4C41-B089-DD1E66968D10}" presName="childComposite" presStyleCnt="0">
        <dgm:presLayoutVars>
          <dgm:chMax val="0"/>
          <dgm:chPref val="0"/>
        </dgm:presLayoutVars>
      </dgm:prSet>
      <dgm:spPr/>
    </dgm:pt>
    <dgm:pt modelId="{5F61B010-FF6A-473A-81C5-D6DBD7BB0F2E}" type="pres">
      <dgm:prSet presAssocID="{9BE4B798-E2A4-4C41-B089-DD1E66968D10}" presName="Image" presStyleLbl="node1" presStyleIdx="5" presStyleCnt="8"/>
      <dgm:spPr>
        <a:blipFill>
          <a:blip xmlns:r="http://schemas.openxmlformats.org/officeDocument/2006/relationships" r:embed="rId10">
            <a:extLst>
              <a:ext uri="{96DAC541-7B7A-43D3-8B79-37D633B846F1}">
                <asvg:svgBlip xmlns:asvg="http://schemas.microsoft.com/office/drawing/2016/SVG/main" r:embed="rId11"/>
              </a:ext>
            </a:extLst>
          </a:blip>
          <a:srcRect/>
          <a:stretch>
            <a:fillRect/>
          </a:stretch>
        </a:blipFill>
      </dgm:spPr>
      <dgm:extLst>
        <a:ext uri="{E40237B7-FDA0-4F09-8148-C483321AD2D9}">
          <dgm14:cNvPr xmlns:dgm14="http://schemas.microsoft.com/office/drawing/2010/diagram" id="0" name="" descr="Lock with solid fill"/>
        </a:ext>
      </dgm:extLst>
    </dgm:pt>
    <dgm:pt modelId="{5FC3C7D6-78B5-4814-9AD8-B49DDED8AE87}" type="pres">
      <dgm:prSet presAssocID="{9BE4B798-E2A4-4C41-B089-DD1E66968D10}" presName="childText" presStyleLbl="lnNode1" presStyleIdx="5" presStyleCnt="8">
        <dgm:presLayoutVars>
          <dgm:chMax val="0"/>
          <dgm:chPref val="0"/>
          <dgm:bulletEnabled val="1"/>
        </dgm:presLayoutVars>
      </dgm:prSet>
      <dgm:spPr/>
    </dgm:pt>
    <dgm:pt modelId="{D2724669-59DB-4D7E-BE98-B192AC66DF06}" type="pres">
      <dgm:prSet presAssocID="{36B1D4C7-E1AB-4918-ADC7-FE37860A5DB3}" presName="childComposite" presStyleCnt="0">
        <dgm:presLayoutVars>
          <dgm:chMax val="0"/>
          <dgm:chPref val="0"/>
        </dgm:presLayoutVars>
      </dgm:prSet>
      <dgm:spPr/>
    </dgm:pt>
    <dgm:pt modelId="{DEA4BB51-113A-499B-BF9D-8F7A6D170662}" type="pres">
      <dgm:prSet presAssocID="{36B1D4C7-E1AB-4918-ADC7-FE37860A5DB3}" presName="Image" presStyleLbl="node1" presStyleIdx="6" presStyleCnt="8"/>
      <dgm:spPr>
        <a:blipFill rotWithShape="1">
          <a:blip xmlns:r="http://schemas.openxmlformats.org/officeDocument/2006/relationships" r:embed="rId12"/>
          <a:srcRect/>
          <a:stretch>
            <a:fillRect l="-111000" r="-111000"/>
          </a:stretch>
        </a:blipFill>
      </dgm:spPr>
    </dgm:pt>
    <dgm:pt modelId="{327844F1-9101-4732-94B8-5073B31EE042}" type="pres">
      <dgm:prSet presAssocID="{36B1D4C7-E1AB-4918-ADC7-FE37860A5DB3}" presName="childText" presStyleLbl="lnNode1" presStyleIdx="6" presStyleCnt="8">
        <dgm:presLayoutVars>
          <dgm:chMax val="0"/>
          <dgm:chPref val="0"/>
          <dgm:bulletEnabled val="1"/>
        </dgm:presLayoutVars>
      </dgm:prSet>
      <dgm:spPr/>
    </dgm:pt>
    <dgm:pt modelId="{B1D2EAA9-565E-4994-8DF2-480287533A6D}" type="pres">
      <dgm:prSet presAssocID="{65463A94-1A6C-4F20-B43E-7568B08C58EE}" presName="childComposite" presStyleCnt="0">
        <dgm:presLayoutVars>
          <dgm:chMax val="0"/>
          <dgm:chPref val="0"/>
        </dgm:presLayoutVars>
      </dgm:prSet>
      <dgm:spPr/>
    </dgm:pt>
    <dgm:pt modelId="{599EC7E3-F013-4582-A83F-C244CFC4F560}" type="pres">
      <dgm:prSet presAssocID="{65463A94-1A6C-4F20-B43E-7568B08C58EE}" presName="Image" presStyleLbl="node1" presStyleIdx="7" presStyleCnt="8"/>
      <dgm:spPr>
        <a:blipFill>
          <a:blip xmlns:r="http://schemas.openxmlformats.org/officeDocument/2006/relationships" r:embed="rId13">
            <a:extLst>
              <a:ext uri="{96DAC541-7B7A-43D3-8B79-37D633B846F1}">
                <asvg:svgBlip xmlns:asvg="http://schemas.microsoft.com/office/drawing/2016/SVG/main" r:embed="rId14"/>
              </a:ext>
            </a:extLst>
          </a:blip>
          <a:srcRect/>
          <a:stretch>
            <a:fillRect/>
          </a:stretch>
        </a:blipFill>
      </dgm:spPr>
      <dgm:extLst>
        <a:ext uri="{E40237B7-FDA0-4F09-8148-C483321AD2D9}">
          <dgm14:cNvPr xmlns:dgm14="http://schemas.microsoft.com/office/drawing/2010/diagram" id="0" name="" descr="Clock with solid fill"/>
        </a:ext>
      </dgm:extLst>
    </dgm:pt>
    <dgm:pt modelId="{3DC729B6-3F94-4ED2-B95C-EA2E2A21F32D}" type="pres">
      <dgm:prSet presAssocID="{65463A94-1A6C-4F20-B43E-7568B08C58EE}" presName="childText" presStyleLbl="lnNode1" presStyleIdx="7" presStyleCnt="8">
        <dgm:presLayoutVars>
          <dgm:chMax val="0"/>
          <dgm:chPref val="0"/>
          <dgm:bulletEnabled val="1"/>
        </dgm:presLayoutVars>
      </dgm:prSet>
      <dgm:spPr/>
    </dgm:pt>
  </dgm:ptLst>
  <dgm:cxnLst>
    <dgm:cxn modelId="{0930680C-5BC1-4D2D-89B5-E89B7F1D7D99}" srcId="{E2D76E92-323B-47EA-88F4-E7D2AEF839D8}" destId="{3F4CA878-E2DB-4254-8C95-A888C3CC49B6}" srcOrd="3" destOrd="0" parTransId="{D3A08E2B-DE86-4082-AA52-5E0EB97D384C}" sibTransId="{6FF87F78-BDE1-460B-A157-DACB43994C66}"/>
    <dgm:cxn modelId="{41C3B11E-F534-4D72-A62B-B1CD621EE8DA}" srcId="{E2D76E92-323B-47EA-88F4-E7D2AEF839D8}" destId="{CA6F2AF0-50FA-43B6-8CEE-13BD4726052B}" srcOrd="2" destOrd="0" parTransId="{78FF0004-3945-4896-888C-5C8800F0EDBD}" sibTransId="{2684E323-4FF7-4223-BE9A-47AC25FF7220}"/>
    <dgm:cxn modelId="{D0401035-6057-4456-B1A2-CA4540C7AACC}" type="presOf" srcId="{E2D76E92-323B-47EA-88F4-E7D2AEF839D8}" destId="{EAA5F6BD-47FE-42B8-9E4C-6EAB5398F6E2}" srcOrd="0" destOrd="0" presId="urn:microsoft.com/office/officeart/2008/layout/PictureAccentList"/>
    <dgm:cxn modelId="{F6B43435-C722-41A8-A143-9986D0FF70FC}" srcId="{E2D76E92-323B-47EA-88F4-E7D2AEF839D8}" destId="{9BFF6A70-238B-4115-944C-14E9F7831B97}" srcOrd="0" destOrd="0" parTransId="{725AC55D-92BB-40CA-8BEA-E7AA447DC341}" sibTransId="{B434DADA-232A-4535-BBDB-E8D1BD8C0D1B}"/>
    <dgm:cxn modelId="{E5E9C236-CBB8-4929-A69B-B82FD58670E1}" srcId="{E2D76E92-323B-47EA-88F4-E7D2AEF839D8}" destId="{65463A94-1A6C-4F20-B43E-7568B08C58EE}" srcOrd="7" destOrd="0" parTransId="{3191EEFB-318E-4978-AF8F-537A9630F0AF}" sibTransId="{914EE3AE-2913-4B8F-AE96-C5997ED909F0}"/>
    <dgm:cxn modelId="{870CB168-524E-4A21-8B1A-B3487363824C}" type="presOf" srcId="{361FF702-933B-44BD-BD86-0990D83AF539}" destId="{C57B4397-08F8-4E52-A912-0058DE73A936}" srcOrd="0" destOrd="0" presId="urn:microsoft.com/office/officeart/2008/layout/PictureAccentList"/>
    <dgm:cxn modelId="{D293AC8B-2174-4794-AAFC-0B4FB20F4ECF}" type="presOf" srcId="{9BFF6A70-238B-4115-944C-14E9F7831B97}" destId="{7E71251A-2ED4-42E3-B6EC-95D29D0145B4}" srcOrd="0" destOrd="0" presId="urn:microsoft.com/office/officeart/2008/layout/PictureAccentList"/>
    <dgm:cxn modelId="{1850928E-876E-48EB-971D-6B3B6F902657}" type="presOf" srcId="{9BE4B798-E2A4-4C41-B089-DD1E66968D10}" destId="{5FC3C7D6-78B5-4814-9AD8-B49DDED8AE87}" srcOrd="0" destOrd="0" presId="urn:microsoft.com/office/officeart/2008/layout/PictureAccentList"/>
    <dgm:cxn modelId="{E8F54190-52F5-4ECD-9717-C611B2886F4C}" srcId="{E2D76E92-323B-47EA-88F4-E7D2AEF839D8}" destId="{36B1D4C7-E1AB-4918-ADC7-FE37860A5DB3}" srcOrd="6" destOrd="0" parTransId="{4936805F-BE86-42AD-B458-1BB6217B2323}" sibTransId="{EFEE4817-76DA-4454-9083-2B7603910051}"/>
    <dgm:cxn modelId="{62326BA6-9145-4F6F-9882-FE06E492A7D7}" type="presOf" srcId="{03B7AB92-CFAF-4B67-B3AB-2DFA9A17CFE2}" destId="{778706C8-634E-43BC-B447-681A98E1B83F}" srcOrd="0" destOrd="0" presId="urn:microsoft.com/office/officeart/2008/layout/PictureAccentList"/>
    <dgm:cxn modelId="{A627DEA6-1186-4BE0-BA8F-FE294EB22848}" type="presOf" srcId="{3F4CA878-E2DB-4254-8C95-A888C3CC49B6}" destId="{E0BC160B-A333-42DE-8A1C-15CFF142CC72}" srcOrd="0" destOrd="0" presId="urn:microsoft.com/office/officeart/2008/layout/PictureAccentList"/>
    <dgm:cxn modelId="{998F87B4-E949-4E45-A518-B990C7FA8DC5}" srcId="{E2D76E92-323B-47EA-88F4-E7D2AEF839D8}" destId="{C268F6CA-AB69-4C79-AF26-613BAB287A2C}" srcOrd="1" destOrd="0" parTransId="{B4399A26-57D8-43C8-A9EF-8F582FA7417F}" sibTransId="{2B85E4DF-71FF-4B3B-AB6C-A31DE9621852}"/>
    <dgm:cxn modelId="{F9B3E7B9-5DB4-4A4D-AAA9-714370485D38}" srcId="{E2D76E92-323B-47EA-88F4-E7D2AEF839D8}" destId="{9BE4B798-E2A4-4C41-B089-DD1E66968D10}" srcOrd="5" destOrd="0" parTransId="{4406A420-D752-4261-ADE3-73CE3D1FFB3C}" sibTransId="{989D3CF4-BE92-4C31-B648-EB7394A23538}"/>
    <dgm:cxn modelId="{503F69C8-61A2-4D66-ADA9-078D180181E2}" type="presOf" srcId="{C268F6CA-AB69-4C79-AF26-613BAB287A2C}" destId="{F4E5340B-F72E-4560-81B3-81E74C283998}" srcOrd="0" destOrd="0" presId="urn:microsoft.com/office/officeart/2008/layout/PictureAccentList"/>
    <dgm:cxn modelId="{882B14CF-17FE-43B2-9298-E3545B6B7691}" srcId="{361FF702-933B-44BD-BD86-0990D83AF539}" destId="{E2D76E92-323B-47EA-88F4-E7D2AEF839D8}" srcOrd="0" destOrd="0" parTransId="{FA39B9A3-DC07-4179-9E33-6AFB920A3AA7}" sibTransId="{2D161052-918D-4079-8154-47EC8453BE41}"/>
    <dgm:cxn modelId="{1A5A52D5-A1DE-4EB7-8231-EEB91E5000FC}" srcId="{E2D76E92-323B-47EA-88F4-E7D2AEF839D8}" destId="{03B7AB92-CFAF-4B67-B3AB-2DFA9A17CFE2}" srcOrd="4" destOrd="0" parTransId="{BBA5FCFA-925B-4287-8B20-4B34C4F312C8}" sibTransId="{515D5E13-F61B-4F7F-8232-5F6FE6D3A4F8}"/>
    <dgm:cxn modelId="{535CF3DA-19DA-4457-9DBA-E19BCC9AD9D1}" type="presOf" srcId="{65463A94-1A6C-4F20-B43E-7568B08C58EE}" destId="{3DC729B6-3F94-4ED2-B95C-EA2E2A21F32D}" srcOrd="0" destOrd="0" presId="urn:microsoft.com/office/officeart/2008/layout/PictureAccentList"/>
    <dgm:cxn modelId="{D7BF5CF0-3887-457F-A7FD-F26E30295795}" type="presOf" srcId="{36B1D4C7-E1AB-4918-ADC7-FE37860A5DB3}" destId="{327844F1-9101-4732-94B8-5073B31EE042}" srcOrd="0" destOrd="0" presId="urn:microsoft.com/office/officeart/2008/layout/PictureAccentList"/>
    <dgm:cxn modelId="{4F6A52FE-3646-4432-A2BB-EE76053E095D}" type="presOf" srcId="{CA6F2AF0-50FA-43B6-8CEE-13BD4726052B}" destId="{CED6F82F-8CB8-44A5-83F8-6F7D5D2E47E1}" srcOrd="0" destOrd="0" presId="urn:microsoft.com/office/officeart/2008/layout/PictureAccentList"/>
    <dgm:cxn modelId="{5F888DB0-F86D-474F-9189-7F2F0347ABE8}" type="presParOf" srcId="{C57B4397-08F8-4E52-A912-0058DE73A936}" destId="{57CBE109-FB86-4D31-BC79-AC95C8DBF304}" srcOrd="0" destOrd="0" presId="urn:microsoft.com/office/officeart/2008/layout/PictureAccentList"/>
    <dgm:cxn modelId="{E4BBDCC5-9A3E-4A17-9E76-0F77FB582431}" type="presParOf" srcId="{57CBE109-FB86-4D31-BC79-AC95C8DBF304}" destId="{11AB6B4B-DF08-47D7-8229-B66E3B74FAD9}" srcOrd="0" destOrd="0" presId="urn:microsoft.com/office/officeart/2008/layout/PictureAccentList"/>
    <dgm:cxn modelId="{9D91D3DC-AE51-4738-BFC3-7C64DEACC025}" type="presParOf" srcId="{11AB6B4B-DF08-47D7-8229-B66E3B74FAD9}" destId="{EAA5F6BD-47FE-42B8-9E4C-6EAB5398F6E2}" srcOrd="0" destOrd="0" presId="urn:microsoft.com/office/officeart/2008/layout/PictureAccentList"/>
    <dgm:cxn modelId="{E1F2B93E-995E-4E71-8C7B-D2B51C4D92D7}" type="presParOf" srcId="{57CBE109-FB86-4D31-BC79-AC95C8DBF304}" destId="{0176A702-D1E1-4657-9E81-332050E579B8}" srcOrd="1" destOrd="0" presId="urn:microsoft.com/office/officeart/2008/layout/PictureAccentList"/>
    <dgm:cxn modelId="{5D3B50F7-C47C-4350-8DAE-6B6233415E95}" type="presParOf" srcId="{0176A702-D1E1-4657-9E81-332050E579B8}" destId="{3376EA09-7771-47C0-AA22-D228B6805886}" srcOrd="0" destOrd="0" presId="urn:microsoft.com/office/officeart/2008/layout/PictureAccentList"/>
    <dgm:cxn modelId="{CE9EECF0-BACB-4157-8CBB-6F2396A4E1EA}" type="presParOf" srcId="{3376EA09-7771-47C0-AA22-D228B6805886}" destId="{B250D378-9628-47D1-9E15-BC5A15C523E8}" srcOrd="0" destOrd="0" presId="urn:microsoft.com/office/officeart/2008/layout/PictureAccentList"/>
    <dgm:cxn modelId="{0FD50DEA-6913-4407-8999-02DAF85BC568}" type="presParOf" srcId="{3376EA09-7771-47C0-AA22-D228B6805886}" destId="{7E71251A-2ED4-42E3-B6EC-95D29D0145B4}" srcOrd="1" destOrd="0" presId="urn:microsoft.com/office/officeart/2008/layout/PictureAccentList"/>
    <dgm:cxn modelId="{1EC0D30F-7B84-4C6D-A677-E63C3A0FB1F3}" type="presParOf" srcId="{0176A702-D1E1-4657-9E81-332050E579B8}" destId="{179BA813-5546-44E4-8E4E-D3A99508056B}" srcOrd="1" destOrd="0" presId="urn:microsoft.com/office/officeart/2008/layout/PictureAccentList"/>
    <dgm:cxn modelId="{A172AB5E-D33C-4D2A-8401-43050C2E7100}" type="presParOf" srcId="{179BA813-5546-44E4-8E4E-D3A99508056B}" destId="{9DCF071F-BA42-452F-BED3-C2F35F518ADA}" srcOrd="0" destOrd="0" presId="urn:microsoft.com/office/officeart/2008/layout/PictureAccentList"/>
    <dgm:cxn modelId="{3D2621B7-317E-4824-852B-9846098FD524}" type="presParOf" srcId="{179BA813-5546-44E4-8E4E-D3A99508056B}" destId="{F4E5340B-F72E-4560-81B3-81E74C283998}" srcOrd="1" destOrd="0" presId="urn:microsoft.com/office/officeart/2008/layout/PictureAccentList"/>
    <dgm:cxn modelId="{90108994-2BDE-4716-9D7D-37AC8E536414}" type="presParOf" srcId="{0176A702-D1E1-4657-9E81-332050E579B8}" destId="{A86F0936-A029-4022-988A-5319EEC57A2D}" srcOrd="2" destOrd="0" presId="urn:microsoft.com/office/officeart/2008/layout/PictureAccentList"/>
    <dgm:cxn modelId="{749B0E78-4A35-4A44-99C8-ACBDFA31277A}" type="presParOf" srcId="{A86F0936-A029-4022-988A-5319EEC57A2D}" destId="{AF4A55C7-69CA-49D4-BA24-6A5533A9ABEF}" srcOrd="0" destOrd="0" presId="urn:microsoft.com/office/officeart/2008/layout/PictureAccentList"/>
    <dgm:cxn modelId="{041CAA1C-B7AF-4D85-8B79-BB62832E3762}" type="presParOf" srcId="{A86F0936-A029-4022-988A-5319EEC57A2D}" destId="{CED6F82F-8CB8-44A5-83F8-6F7D5D2E47E1}" srcOrd="1" destOrd="0" presId="urn:microsoft.com/office/officeart/2008/layout/PictureAccentList"/>
    <dgm:cxn modelId="{BABB80A7-D5E6-400A-8038-E999867EEFC0}" type="presParOf" srcId="{0176A702-D1E1-4657-9E81-332050E579B8}" destId="{D2EC385D-8656-4D15-9CA1-500729BE9DE4}" srcOrd="3" destOrd="0" presId="urn:microsoft.com/office/officeart/2008/layout/PictureAccentList"/>
    <dgm:cxn modelId="{8A651044-CB59-4A73-A7D1-1FDB21671A4B}" type="presParOf" srcId="{D2EC385D-8656-4D15-9CA1-500729BE9DE4}" destId="{FDE5A99E-B485-40FB-8FC2-35D08112D871}" srcOrd="0" destOrd="0" presId="urn:microsoft.com/office/officeart/2008/layout/PictureAccentList"/>
    <dgm:cxn modelId="{4435DA79-5CC9-4ECA-A939-D4F7A8F86A8A}" type="presParOf" srcId="{D2EC385D-8656-4D15-9CA1-500729BE9DE4}" destId="{E0BC160B-A333-42DE-8A1C-15CFF142CC72}" srcOrd="1" destOrd="0" presId="urn:microsoft.com/office/officeart/2008/layout/PictureAccentList"/>
    <dgm:cxn modelId="{15EC9376-9563-4DDC-BCD6-3744E72B3EB5}" type="presParOf" srcId="{0176A702-D1E1-4657-9E81-332050E579B8}" destId="{5D917330-E935-4F70-AA66-F728EAB76816}" srcOrd="4" destOrd="0" presId="urn:microsoft.com/office/officeart/2008/layout/PictureAccentList"/>
    <dgm:cxn modelId="{D2A7593C-2BCB-43CF-AB5F-FA20B6AB488C}" type="presParOf" srcId="{5D917330-E935-4F70-AA66-F728EAB76816}" destId="{E7D17929-A6D2-45AD-B0E4-7946D72401F2}" srcOrd="0" destOrd="0" presId="urn:microsoft.com/office/officeart/2008/layout/PictureAccentList"/>
    <dgm:cxn modelId="{E4B213D6-9B68-4DB2-BBFC-A0F1CCBDA271}" type="presParOf" srcId="{5D917330-E935-4F70-AA66-F728EAB76816}" destId="{778706C8-634E-43BC-B447-681A98E1B83F}" srcOrd="1" destOrd="0" presId="urn:microsoft.com/office/officeart/2008/layout/PictureAccentList"/>
    <dgm:cxn modelId="{A14DEDEE-D3FF-405E-9DA1-B5D0D4BA4AE1}" type="presParOf" srcId="{0176A702-D1E1-4657-9E81-332050E579B8}" destId="{CA66C814-235F-4675-8B0A-3856183F4B1B}" srcOrd="5" destOrd="0" presId="urn:microsoft.com/office/officeart/2008/layout/PictureAccentList"/>
    <dgm:cxn modelId="{764D2D68-43BE-46A1-B728-D8D98E88BAFC}" type="presParOf" srcId="{CA66C814-235F-4675-8B0A-3856183F4B1B}" destId="{5F61B010-FF6A-473A-81C5-D6DBD7BB0F2E}" srcOrd="0" destOrd="0" presId="urn:microsoft.com/office/officeart/2008/layout/PictureAccentList"/>
    <dgm:cxn modelId="{29973D07-CF96-401C-85A7-04E813893345}" type="presParOf" srcId="{CA66C814-235F-4675-8B0A-3856183F4B1B}" destId="{5FC3C7D6-78B5-4814-9AD8-B49DDED8AE87}" srcOrd="1" destOrd="0" presId="urn:microsoft.com/office/officeart/2008/layout/PictureAccentList"/>
    <dgm:cxn modelId="{DB0D153A-9D54-4D3F-A722-9F20D4F867D1}" type="presParOf" srcId="{0176A702-D1E1-4657-9E81-332050E579B8}" destId="{D2724669-59DB-4D7E-BE98-B192AC66DF06}" srcOrd="6" destOrd="0" presId="urn:microsoft.com/office/officeart/2008/layout/PictureAccentList"/>
    <dgm:cxn modelId="{15D9089A-A130-451D-A65C-2C3CB880FFE2}" type="presParOf" srcId="{D2724669-59DB-4D7E-BE98-B192AC66DF06}" destId="{DEA4BB51-113A-499B-BF9D-8F7A6D170662}" srcOrd="0" destOrd="0" presId="urn:microsoft.com/office/officeart/2008/layout/PictureAccentList"/>
    <dgm:cxn modelId="{FBCD46AC-6C55-4E2B-B3DF-6DAE9C8EBE9E}" type="presParOf" srcId="{D2724669-59DB-4D7E-BE98-B192AC66DF06}" destId="{327844F1-9101-4732-94B8-5073B31EE042}" srcOrd="1" destOrd="0" presId="urn:microsoft.com/office/officeart/2008/layout/PictureAccentList"/>
    <dgm:cxn modelId="{6B494B09-63DC-424A-AC53-179ADF757977}" type="presParOf" srcId="{0176A702-D1E1-4657-9E81-332050E579B8}" destId="{B1D2EAA9-565E-4994-8DF2-480287533A6D}" srcOrd="7" destOrd="0" presId="urn:microsoft.com/office/officeart/2008/layout/PictureAccentList"/>
    <dgm:cxn modelId="{8B6285B3-745E-4E47-8234-5C63D5D457FB}" type="presParOf" srcId="{B1D2EAA9-565E-4994-8DF2-480287533A6D}" destId="{599EC7E3-F013-4582-A83F-C244CFC4F560}" srcOrd="0" destOrd="0" presId="urn:microsoft.com/office/officeart/2008/layout/PictureAccentList"/>
    <dgm:cxn modelId="{3AF4271B-2DC8-4FE0-8D3D-D8D4CF16ADFF}" type="presParOf" srcId="{B1D2EAA9-565E-4994-8DF2-480287533A6D}" destId="{3DC729B6-3F94-4ED2-B95C-EA2E2A21F32D}" srcOrd="1" destOrd="0" presId="urn:microsoft.com/office/officeart/2008/layout/PictureAccent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1C691C7-7259-49F3-8CD0-59A32B409F36}" type="doc">
      <dgm:prSet loTypeId="urn:microsoft.com/office/officeart/2005/8/layout/hProcess9" loCatId="process" qsTypeId="urn:microsoft.com/office/officeart/2005/8/quickstyle/simple2" qsCatId="simple" csTypeId="urn:microsoft.com/office/officeart/2005/8/colors/colorful2" csCatId="colorful" phldr="1"/>
      <dgm:spPr/>
      <dgm:t>
        <a:bodyPr/>
        <a:lstStyle/>
        <a:p>
          <a:endParaRPr lang="en-US"/>
        </a:p>
      </dgm:t>
    </dgm:pt>
    <dgm:pt modelId="{A746EC77-06A8-42C6-BC74-A3D01C7B892B}">
      <dgm:prSet phldrT="[Text]" custT="1"/>
      <dgm:spPr>
        <a:xfrm>
          <a:off x="2909" y="833607"/>
          <a:ext cx="1457390" cy="1111476"/>
        </a:xfrm>
        <a:prstGeom prst="roundRect">
          <a:avLst/>
        </a:prstGeom>
      </dgm:spPr>
      <dgm:t>
        <a:bodyPr/>
        <a:lstStyle/>
        <a:p>
          <a:pPr>
            <a:buNone/>
          </a:pPr>
          <a:r>
            <a:rPr lang="en-US" sz="4000" b="1" dirty="0">
              <a:effectLst/>
              <a:latin typeface="Calibri" panose="020F0502020204030204" pitchFamily="34" charset="0"/>
              <a:ea typeface="+mn-ea"/>
              <a:cs typeface="Calibri" panose="020F0502020204030204" pitchFamily="34" charset="0"/>
            </a:rPr>
            <a:t>Personal Grievance</a:t>
          </a:r>
          <a:endParaRPr lang="en-US" sz="4000" b="1" dirty="0">
            <a:latin typeface="Calibri" panose="020F0502020204030204" pitchFamily="34" charset="0"/>
            <a:ea typeface="+mn-ea"/>
            <a:cs typeface="Calibri" panose="020F0502020204030204" pitchFamily="34" charset="0"/>
          </a:endParaRPr>
        </a:p>
      </dgm:t>
    </dgm:pt>
    <dgm:pt modelId="{E02C13F1-E46B-41B9-8941-E190A02498F2}" type="parTrans" cxnId="{B87EC356-6911-40B4-B7D1-4E3A7AFAD030}">
      <dgm:prSet/>
      <dgm:spPr/>
      <dgm:t>
        <a:bodyPr/>
        <a:lstStyle/>
        <a:p>
          <a:endParaRPr lang="en-US"/>
        </a:p>
      </dgm:t>
    </dgm:pt>
    <dgm:pt modelId="{B6C72040-FA16-4315-96FD-AD5DD84E53DB}" type="sibTrans" cxnId="{B87EC356-6911-40B4-B7D1-4E3A7AFAD030}">
      <dgm:prSet/>
      <dgm:spPr/>
      <dgm:t>
        <a:bodyPr/>
        <a:lstStyle/>
        <a:p>
          <a:endParaRPr lang="en-US"/>
        </a:p>
      </dgm:t>
    </dgm:pt>
    <dgm:pt modelId="{6CC5D30C-ED4B-4744-A1C6-659ACA122E76}">
      <dgm:prSet custT="1"/>
      <dgm:spPr>
        <a:xfrm>
          <a:off x="1642915" y="833607"/>
          <a:ext cx="1234669" cy="1111476"/>
        </a:xfrm>
        <a:prstGeom prst="roundRect">
          <a:avLst/>
        </a:prstGeom>
      </dgm:spPr>
      <dgm:t>
        <a:bodyPr/>
        <a:lstStyle/>
        <a:p>
          <a:pPr rtl="0">
            <a:buNone/>
          </a:pPr>
          <a:r>
            <a:rPr lang="en-US" sz="4000" b="1" dirty="0">
              <a:effectLst/>
              <a:latin typeface="Calibri"/>
              <a:ea typeface="+mn-ea"/>
              <a:cs typeface="Calibri"/>
            </a:rPr>
            <a:t>Violent Ideation</a:t>
          </a:r>
        </a:p>
      </dgm:t>
    </dgm:pt>
    <dgm:pt modelId="{0AD4EE52-5D39-4252-848C-D46898B6843B}" type="parTrans" cxnId="{28780BD3-7CBC-469F-81E0-2D2283ADDC6E}">
      <dgm:prSet/>
      <dgm:spPr/>
      <dgm:t>
        <a:bodyPr/>
        <a:lstStyle/>
        <a:p>
          <a:endParaRPr lang="en-US"/>
        </a:p>
      </dgm:t>
    </dgm:pt>
    <dgm:pt modelId="{A15D763D-5B51-4849-8FFF-33490016129A}" type="sibTrans" cxnId="{28780BD3-7CBC-469F-81E0-2D2283ADDC6E}">
      <dgm:prSet/>
      <dgm:spPr/>
      <dgm:t>
        <a:bodyPr/>
        <a:lstStyle/>
        <a:p>
          <a:endParaRPr lang="en-US"/>
        </a:p>
      </dgm:t>
    </dgm:pt>
    <dgm:pt modelId="{8E6675C5-D839-4290-BAD1-19E0E317D2E5}">
      <dgm:prSet custT="1"/>
      <dgm:spPr>
        <a:xfrm>
          <a:off x="3074204" y="849356"/>
          <a:ext cx="1450882" cy="1111476"/>
        </a:xfrm>
        <a:prstGeom prst="roundRect">
          <a:avLst/>
        </a:prstGeom>
      </dgm:spPr>
      <dgm:t>
        <a:bodyPr/>
        <a:lstStyle/>
        <a:p>
          <a:pPr>
            <a:buNone/>
          </a:pPr>
          <a:r>
            <a:rPr lang="en-US" sz="4000" b="1" dirty="0">
              <a:effectLst/>
              <a:latin typeface="Calibri" panose="020F0502020204030204" pitchFamily="34" charset="0"/>
              <a:ea typeface="+mn-ea"/>
              <a:cs typeface="Calibri" panose="020F0502020204030204" pitchFamily="34" charset="0"/>
            </a:rPr>
            <a:t>Research/ Planning</a:t>
          </a:r>
        </a:p>
      </dgm:t>
    </dgm:pt>
    <dgm:pt modelId="{7AA82B82-E7C7-4946-BC1A-A8BD38BC4DF6}" type="parTrans" cxnId="{561679E0-EDA3-4503-A40A-298960BAC833}">
      <dgm:prSet/>
      <dgm:spPr/>
      <dgm:t>
        <a:bodyPr/>
        <a:lstStyle/>
        <a:p>
          <a:endParaRPr lang="en-US"/>
        </a:p>
      </dgm:t>
    </dgm:pt>
    <dgm:pt modelId="{EBE2C0BD-2BA1-4823-B34B-5621D60202EB}" type="sibTrans" cxnId="{561679E0-EDA3-4503-A40A-298960BAC833}">
      <dgm:prSet/>
      <dgm:spPr/>
      <dgm:t>
        <a:bodyPr/>
        <a:lstStyle/>
        <a:p>
          <a:endParaRPr lang="en-US"/>
        </a:p>
      </dgm:t>
    </dgm:pt>
    <dgm:pt modelId="{DBF2EBDA-564A-4239-9B9C-D1EE0292CB34}">
      <dgm:prSet custT="1"/>
      <dgm:spPr>
        <a:xfrm>
          <a:off x="6156781" y="833607"/>
          <a:ext cx="1382664" cy="1111476"/>
        </a:xfrm>
        <a:prstGeom prst="roundRect">
          <a:avLst/>
        </a:prstGeom>
      </dgm:spPr>
      <dgm:t>
        <a:bodyPr/>
        <a:lstStyle/>
        <a:p>
          <a:pPr>
            <a:buNone/>
          </a:pPr>
          <a:r>
            <a:rPr lang="en-US" sz="4000" b="1">
              <a:effectLst/>
              <a:latin typeface="Calibri" panose="020F0502020204030204" pitchFamily="34" charset="0"/>
              <a:ea typeface="+mn-ea"/>
              <a:cs typeface="Calibri" panose="020F0502020204030204" pitchFamily="34" charset="0"/>
            </a:rPr>
            <a:t>Probing/ Breaching</a:t>
          </a:r>
          <a:endParaRPr lang="en-US" sz="4000" b="1" dirty="0">
            <a:effectLst/>
            <a:latin typeface="Calibri" panose="020F0502020204030204" pitchFamily="34" charset="0"/>
            <a:ea typeface="+mn-ea"/>
            <a:cs typeface="Calibri" panose="020F0502020204030204" pitchFamily="34" charset="0"/>
          </a:endParaRPr>
        </a:p>
      </dgm:t>
    </dgm:pt>
    <dgm:pt modelId="{D6DB3E4C-817A-4F68-806B-B33D2D73D83E}" type="parTrans" cxnId="{BA3A54D2-7420-4636-960C-CEC7F622AC5F}">
      <dgm:prSet/>
      <dgm:spPr/>
      <dgm:t>
        <a:bodyPr/>
        <a:lstStyle/>
        <a:p>
          <a:endParaRPr lang="en-US"/>
        </a:p>
      </dgm:t>
    </dgm:pt>
    <dgm:pt modelId="{1B50E687-1F44-4D9F-94D5-E828B0DCC40C}" type="sibTrans" cxnId="{BA3A54D2-7420-4636-960C-CEC7F622AC5F}">
      <dgm:prSet/>
      <dgm:spPr/>
      <dgm:t>
        <a:bodyPr/>
        <a:lstStyle/>
        <a:p>
          <a:endParaRPr lang="en-US"/>
        </a:p>
      </dgm:t>
    </dgm:pt>
    <dgm:pt modelId="{1F98DDBD-3271-4435-A3DB-1FD47E7C32D9}">
      <dgm:prSet custT="1"/>
      <dgm:spPr>
        <a:xfrm>
          <a:off x="4693697" y="833607"/>
          <a:ext cx="1280469" cy="1111476"/>
        </a:xfrm>
        <a:prstGeom prst="roundRect">
          <a:avLst/>
        </a:prstGeom>
      </dgm:spPr>
      <dgm:t>
        <a:bodyPr/>
        <a:lstStyle/>
        <a:p>
          <a:pPr>
            <a:buNone/>
          </a:pPr>
          <a:r>
            <a:rPr lang="en-US" sz="4000" b="1" dirty="0">
              <a:effectLst/>
              <a:latin typeface="Calibri" panose="020F0502020204030204" pitchFamily="34" charset="0"/>
              <a:ea typeface="+mn-ea"/>
              <a:cs typeface="Calibri" panose="020F0502020204030204" pitchFamily="34" charset="0"/>
            </a:rPr>
            <a:t>Prepare for Violence</a:t>
          </a:r>
        </a:p>
      </dgm:t>
    </dgm:pt>
    <dgm:pt modelId="{44397010-08FC-496C-A902-886E111DCAD2}" type="parTrans" cxnId="{3C226616-ACF9-4D1A-B577-7E4DD5B53DA5}">
      <dgm:prSet/>
      <dgm:spPr/>
      <dgm:t>
        <a:bodyPr/>
        <a:lstStyle/>
        <a:p>
          <a:endParaRPr lang="en-US"/>
        </a:p>
      </dgm:t>
    </dgm:pt>
    <dgm:pt modelId="{03F6002F-7EAB-435C-BB93-B9BF767B764D}" type="sibTrans" cxnId="{3C226616-ACF9-4D1A-B577-7E4DD5B53DA5}">
      <dgm:prSet/>
      <dgm:spPr/>
      <dgm:t>
        <a:bodyPr/>
        <a:lstStyle/>
        <a:p>
          <a:endParaRPr lang="en-US"/>
        </a:p>
      </dgm:t>
    </dgm:pt>
    <dgm:pt modelId="{F2FE58E7-6B37-4361-86DB-5AC0D57746C7}">
      <dgm:prSet custT="1"/>
      <dgm:spPr>
        <a:xfrm>
          <a:off x="7722061" y="833607"/>
          <a:ext cx="1095691" cy="1111476"/>
        </a:xfrm>
        <a:prstGeom prst="roundRect">
          <a:avLst/>
        </a:prstGeom>
      </dgm:spPr>
      <dgm:t>
        <a:bodyPr/>
        <a:lstStyle/>
        <a:p>
          <a:pPr>
            <a:buNone/>
          </a:pPr>
          <a:r>
            <a:rPr lang="en-US" sz="4000" b="1" dirty="0">
              <a:effectLst/>
              <a:latin typeface="Calibri" panose="020F0502020204030204" pitchFamily="34" charset="0"/>
              <a:ea typeface="+mn-ea"/>
              <a:cs typeface="Calibri" panose="020F0502020204030204" pitchFamily="34" charset="0"/>
            </a:rPr>
            <a:t>Attack</a:t>
          </a:r>
        </a:p>
      </dgm:t>
    </dgm:pt>
    <dgm:pt modelId="{51070FDF-E85C-4008-B837-3A389F71F68A}" type="parTrans" cxnId="{62AC3C40-B28A-4A3D-BFF3-96D8FE6C7C07}">
      <dgm:prSet/>
      <dgm:spPr/>
      <dgm:t>
        <a:bodyPr/>
        <a:lstStyle/>
        <a:p>
          <a:endParaRPr lang="en-US"/>
        </a:p>
      </dgm:t>
    </dgm:pt>
    <dgm:pt modelId="{20647814-AD24-4D0A-8933-EF0E7838682C}" type="sibTrans" cxnId="{62AC3C40-B28A-4A3D-BFF3-96D8FE6C7C07}">
      <dgm:prSet/>
      <dgm:spPr/>
      <dgm:t>
        <a:bodyPr/>
        <a:lstStyle/>
        <a:p>
          <a:endParaRPr lang="en-US"/>
        </a:p>
      </dgm:t>
    </dgm:pt>
    <dgm:pt modelId="{4EDB928B-65F2-4248-8B83-3C5E51F5DCE4}" type="pres">
      <dgm:prSet presAssocID="{B1C691C7-7259-49F3-8CD0-59A32B409F36}" presName="CompostProcess" presStyleCnt="0">
        <dgm:presLayoutVars>
          <dgm:dir/>
          <dgm:resizeHandles val="exact"/>
        </dgm:presLayoutVars>
      </dgm:prSet>
      <dgm:spPr/>
    </dgm:pt>
    <dgm:pt modelId="{ADD49A62-0E3B-480D-8F4F-BB330D89440F}" type="pres">
      <dgm:prSet presAssocID="{B1C691C7-7259-49F3-8CD0-59A32B409F36}" presName="arrow" presStyleLbl="bgShp" presStyleIdx="0" presStyleCnt="1" custScaleX="110090"/>
      <dgm:spPr>
        <a:xfrm>
          <a:off x="283297" y="0"/>
          <a:ext cx="8254067" cy="2778691"/>
        </a:xfrm>
        <a:prstGeom prst="leftRightArrow">
          <a:avLst/>
        </a:prstGeom>
      </dgm:spPr>
    </dgm:pt>
    <dgm:pt modelId="{1F833163-8AB9-4BC1-A304-3D672A53FF41}" type="pres">
      <dgm:prSet presAssocID="{B1C691C7-7259-49F3-8CD0-59A32B409F36}" presName="linearProcess" presStyleCnt="0"/>
      <dgm:spPr/>
    </dgm:pt>
    <dgm:pt modelId="{288DE597-2C9C-4955-8F9F-CFD479EFDA22}" type="pres">
      <dgm:prSet presAssocID="{A746EC77-06A8-42C6-BC74-A3D01C7B892B}" presName="textNode" presStyleLbl="node1" presStyleIdx="0" presStyleCnt="6" custScaleX="133011">
        <dgm:presLayoutVars>
          <dgm:bulletEnabled val="1"/>
        </dgm:presLayoutVars>
      </dgm:prSet>
      <dgm:spPr/>
    </dgm:pt>
    <dgm:pt modelId="{FA95A82D-0D71-4517-95F4-B60D5E675FE1}" type="pres">
      <dgm:prSet presAssocID="{B6C72040-FA16-4315-96FD-AD5DD84E53DB}" presName="sibTrans" presStyleCnt="0"/>
      <dgm:spPr/>
    </dgm:pt>
    <dgm:pt modelId="{FEC601E4-5962-4AA2-90DB-F8DFB491607D}" type="pres">
      <dgm:prSet presAssocID="{6CC5D30C-ED4B-4744-A1C6-659ACA122E76}" presName="textNode" presStyleLbl="node1" presStyleIdx="1" presStyleCnt="6" custScaleX="112684">
        <dgm:presLayoutVars>
          <dgm:bulletEnabled val="1"/>
        </dgm:presLayoutVars>
      </dgm:prSet>
      <dgm:spPr/>
    </dgm:pt>
    <dgm:pt modelId="{F7C40CA5-351C-40AF-A44F-56AAB3DA1638}" type="pres">
      <dgm:prSet presAssocID="{A15D763D-5B51-4849-8FFF-33490016129A}" presName="sibTrans" presStyleCnt="0"/>
      <dgm:spPr/>
    </dgm:pt>
    <dgm:pt modelId="{E0480C5C-5E3D-420A-AA49-F825C9BB9005}" type="pres">
      <dgm:prSet presAssocID="{8E6675C5-D839-4290-BAD1-19E0E317D2E5}" presName="textNode" presStyleLbl="node1" presStyleIdx="2" presStyleCnt="6" custScaleX="132417" custLinFactNeighborX="7669" custLinFactNeighborY="1417">
        <dgm:presLayoutVars>
          <dgm:bulletEnabled val="1"/>
        </dgm:presLayoutVars>
      </dgm:prSet>
      <dgm:spPr/>
    </dgm:pt>
    <dgm:pt modelId="{A3D5F65D-A487-4C79-AEB2-C8BA6EE0AB8F}" type="pres">
      <dgm:prSet presAssocID="{EBE2C0BD-2BA1-4823-B34B-5621D60202EB}" presName="sibTrans" presStyleCnt="0"/>
      <dgm:spPr/>
    </dgm:pt>
    <dgm:pt modelId="{0A9A5E62-EEDD-4268-BC6F-4FFC4CCEF3C7}" type="pres">
      <dgm:prSet presAssocID="{1F98DDBD-3271-4435-A3DB-1FD47E7C32D9}" presName="textNode" presStyleLbl="node1" presStyleIdx="3" presStyleCnt="6" custScaleX="116864">
        <dgm:presLayoutVars>
          <dgm:bulletEnabled val="1"/>
        </dgm:presLayoutVars>
      </dgm:prSet>
      <dgm:spPr/>
    </dgm:pt>
    <dgm:pt modelId="{E6F87299-582F-42A7-B4EE-B819C0BAE3F3}" type="pres">
      <dgm:prSet presAssocID="{03F6002F-7EAB-435C-BB93-B9BF767B764D}" presName="sibTrans" presStyleCnt="0"/>
      <dgm:spPr/>
    </dgm:pt>
    <dgm:pt modelId="{98AFF056-F327-45FF-B9B3-A27EAE29E721}" type="pres">
      <dgm:prSet presAssocID="{DBF2EBDA-564A-4239-9B9C-D1EE0292CB34}" presName="textNode" presStyleLbl="node1" presStyleIdx="4" presStyleCnt="6" custScaleX="126191">
        <dgm:presLayoutVars>
          <dgm:bulletEnabled val="1"/>
        </dgm:presLayoutVars>
      </dgm:prSet>
      <dgm:spPr/>
    </dgm:pt>
    <dgm:pt modelId="{5D85F83B-47C2-4A07-8B49-2C5AC83E4914}" type="pres">
      <dgm:prSet presAssocID="{1B50E687-1F44-4D9F-94D5-E828B0DCC40C}" presName="sibTrans" presStyleCnt="0"/>
      <dgm:spPr/>
    </dgm:pt>
    <dgm:pt modelId="{1CAD5172-0D24-412E-97C4-B40DD3E502BA}" type="pres">
      <dgm:prSet presAssocID="{F2FE58E7-6B37-4361-86DB-5AC0D57746C7}" presName="textNode" presStyleLbl="node1" presStyleIdx="5" presStyleCnt="6">
        <dgm:presLayoutVars>
          <dgm:bulletEnabled val="1"/>
        </dgm:presLayoutVars>
      </dgm:prSet>
      <dgm:spPr/>
    </dgm:pt>
  </dgm:ptLst>
  <dgm:cxnLst>
    <dgm:cxn modelId="{3C226616-ACF9-4D1A-B577-7E4DD5B53DA5}" srcId="{B1C691C7-7259-49F3-8CD0-59A32B409F36}" destId="{1F98DDBD-3271-4435-A3DB-1FD47E7C32D9}" srcOrd="3" destOrd="0" parTransId="{44397010-08FC-496C-A902-886E111DCAD2}" sibTransId="{03F6002F-7EAB-435C-BB93-B9BF767B764D}"/>
    <dgm:cxn modelId="{785F252C-4BFA-4343-9A3C-B70F93D2DE90}" type="presOf" srcId="{F2FE58E7-6B37-4361-86DB-5AC0D57746C7}" destId="{1CAD5172-0D24-412E-97C4-B40DD3E502BA}" srcOrd="0" destOrd="0" presId="urn:microsoft.com/office/officeart/2005/8/layout/hProcess9"/>
    <dgm:cxn modelId="{62AC3C40-B28A-4A3D-BFF3-96D8FE6C7C07}" srcId="{B1C691C7-7259-49F3-8CD0-59A32B409F36}" destId="{F2FE58E7-6B37-4361-86DB-5AC0D57746C7}" srcOrd="5" destOrd="0" parTransId="{51070FDF-E85C-4008-B837-3A389F71F68A}" sibTransId="{20647814-AD24-4D0A-8933-EF0E7838682C}"/>
    <dgm:cxn modelId="{EE438940-A81D-4BA3-B605-4C5E1FEF9602}" type="presOf" srcId="{6CC5D30C-ED4B-4744-A1C6-659ACA122E76}" destId="{FEC601E4-5962-4AA2-90DB-F8DFB491607D}" srcOrd="0" destOrd="0" presId="urn:microsoft.com/office/officeart/2005/8/layout/hProcess9"/>
    <dgm:cxn modelId="{DD52BF50-DDED-4D3D-BBF3-57C61ABF2221}" type="presOf" srcId="{B1C691C7-7259-49F3-8CD0-59A32B409F36}" destId="{4EDB928B-65F2-4248-8B83-3C5E51F5DCE4}" srcOrd="0" destOrd="0" presId="urn:microsoft.com/office/officeart/2005/8/layout/hProcess9"/>
    <dgm:cxn modelId="{B87EC356-6911-40B4-B7D1-4E3A7AFAD030}" srcId="{B1C691C7-7259-49F3-8CD0-59A32B409F36}" destId="{A746EC77-06A8-42C6-BC74-A3D01C7B892B}" srcOrd="0" destOrd="0" parTransId="{E02C13F1-E46B-41B9-8941-E190A02498F2}" sibTransId="{B6C72040-FA16-4315-96FD-AD5DD84E53DB}"/>
    <dgm:cxn modelId="{4C0FBB5C-24F7-40B2-8C56-89B6382BC133}" type="presOf" srcId="{A746EC77-06A8-42C6-BC74-A3D01C7B892B}" destId="{288DE597-2C9C-4955-8F9F-CFD479EFDA22}" srcOrd="0" destOrd="0" presId="urn:microsoft.com/office/officeart/2005/8/layout/hProcess9"/>
    <dgm:cxn modelId="{02BF7881-872E-42F8-85D8-9B7C8F15E6E4}" type="presOf" srcId="{1F98DDBD-3271-4435-A3DB-1FD47E7C32D9}" destId="{0A9A5E62-EEDD-4268-BC6F-4FFC4CCEF3C7}" srcOrd="0" destOrd="0" presId="urn:microsoft.com/office/officeart/2005/8/layout/hProcess9"/>
    <dgm:cxn modelId="{EC3E4DAB-B960-4E63-B9E6-40757C081F94}" type="presOf" srcId="{DBF2EBDA-564A-4239-9B9C-D1EE0292CB34}" destId="{98AFF056-F327-45FF-B9B3-A27EAE29E721}" srcOrd="0" destOrd="0" presId="urn:microsoft.com/office/officeart/2005/8/layout/hProcess9"/>
    <dgm:cxn modelId="{BA3A54D2-7420-4636-960C-CEC7F622AC5F}" srcId="{B1C691C7-7259-49F3-8CD0-59A32B409F36}" destId="{DBF2EBDA-564A-4239-9B9C-D1EE0292CB34}" srcOrd="4" destOrd="0" parTransId="{D6DB3E4C-817A-4F68-806B-B33D2D73D83E}" sibTransId="{1B50E687-1F44-4D9F-94D5-E828B0DCC40C}"/>
    <dgm:cxn modelId="{28780BD3-7CBC-469F-81E0-2D2283ADDC6E}" srcId="{B1C691C7-7259-49F3-8CD0-59A32B409F36}" destId="{6CC5D30C-ED4B-4744-A1C6-659ACA122E76}" srcOrd="1" destOrd="0" parTransId="{0AD4EE52-5D39-4252-848C-D46898B6843B}" sibTransId="{A15D763D-5B51-4849-8FFF-33490016129A}"/>
    <dgm:cxn modelId="{561679E0-EDA3-4503-A40A-298960BAC833}" srcId="{B1C691C7-7259-49F3-8CD0-59A32B409F36}" destId="{8E6675C5-D839-4290-BAD1-19E0E317D2E5}" srcOrd="2" destOrd="0" parTransId="{7AA82B82-E7C7-4946-BC1A-A8BD38BC4DF6}" sibTransId="{EBE2C0BD-2BA1-4823-B34B-5621D60202EB}"/>
    <dgm:cxn modelId="{03B7F4F2-B1C3-4547-AE10-87D35E6D3435}" type="presOf" srcId="{8E6675C5-D839-4290-BAD1-19E0E317D2E5}" destId="{E0480C5C-5E3D-420A-AA49-F825C9BB9005}" srcOrd="0" destOrd="0" presId="urn:microsoft.com/office/officeart/2005/8/layout/hProcess9"/>
    <dgm:cxn modelId="{7D28E947-8593-49A6-96A1-2FA78B456CC0}" type="presParOf" srcId="{4EDB928B-65F2-4248-8B83-3C5E51F5DCE4}" destId="{ADD49A62-0E3B-480D-8F4F-BB330D89440F}" srcOrd="0" destOrd="0" presId="urn:microsoft.com/office/officeart/2005/8/layout/hProcess9"/>
    <dgm:cxn modelId="{0373DE3C-BA81-451F-82FA-E509EC34E81A}" type="presParOf" srcId="{4EDB928B-65F2-4248-8B83-3C5E51F5DCE4}" destId="{1F833163-8AB9-4BC1-A304-3D672A53FF41}" srcOrd="1" destOrd="0" presId="urn:microsoft.com/office/officeart/2005/8/layout/hProcess9"/>
    <dgm:cxn modelId="{62BF07EF-D235-4F70-9B90-89EB72088C84}" type="presParOf" srcId="{1F833163-8AB9-4BC1-A304-3D672A53FF41}" destId="{288DE597-2C9C-4955-8F9F-CFD479EFDA22}" srcOrd="0" destOrd="0" presId="urn:microsoft.com/office/officeart/2005/8/layout/hProcess9"/>
    <dgm:cxn modelId="{161F9921-C77C-491F-A080-ED064CCA7BB6}" type="presParOf" srcId="{1F833163-8AB9-4BC1-A304-3D672A53FF41}" destId="{FA95A82D-0D71-4517-95F4-B60D5E675FE1}" srcOrd="1" destOrd="0" presId="urn:microsoft.com/office/officeart/2005/8/layout/hProcess9"/>
    <dgm:cxn modelId="{08BADDAC-BF52-4D36-845E-B3B4A894AC43}" type="presParOf" srcId="{1F833163-8AB9-4BC1-A304-3D672A53FF41}" destId="{FEC601E4-5962-4AA2-90DB-F8DFB491607D}" srcOrd="2" destOrd="0" presId="urn:microsoft.com/office/officeart/2005/8/layout/hProcess9"/>
    <dgm:cxn modelId="{4968BF63-21A8-4249-AB79-C59271E7AE2A}" type="presParOf" srcId="{1F833163-8AB9-4BC1-A304-3D672A53FF41}" destId="{F7C40CA5-351C-40AF-A44F-56AAB3DA1638}" srcOrd="3" destOrd="0" presId="urn:microsoft.com/office/officeart/2005/8/layout/hProcess9"/>
    <dgm:cxn modelId="{49A106D1-6002-4619-9133-F5C3F8171E0A}" type="presParOf" srcId="{1F833163-8AB9-4BC1-A304-3D672A53FF41}" destId="{E0480C5C-5E3D-420A-AA49-F825C9BB9005}" srcOrd="4" destOrd="0" presId="urn:microsoft.com/office/officeart/2005/8/layout/hProcess9"/>
    <dgm:cxn modelId="{A55F8405-D0A3-4506-BDDB-6B378F59A3ED}" type="presParOf" srcId="{1F833163-8AB9-4BC1-A304-3D672A53FF41}" destId="{A3D5F65D-A487-4C79-AEB2-C8BA6EE0AB8F}" srcOrd="5" destOrd="0" presId="urn:microsoft.com/office/officeart/2005/8/layout/hProcess9"/>
    <dgm:cxn modelId="{28079A09-A43C-453F-ADBE-E38AFD394D12}" type="presParOf" srcId="{1F833163-8AB9-4BC1-A304-3D672A53FF41}" destId="{0A9A5E62-EEDD-4268-BC6F-4FFC4CCEF3C7}" srcOrd="6" destOrd="0" presId="urn:microsoft.com/office/officeart/2005/8/layout/hProcess9"/>
    <dgm:cxn modelId="{F35056E9-225C-4612-8632-CD169797C187}" type="presParOf" srcId="{1F833163-8AB9-4BC1-A304-3D672A53FF41}" destId="{E6F87299-582F-42A7-B4EE-B819C0BAE3F3}" srcOrd="7" destOrd="0" presId="urn:microsoft.com/office/officeart/2005/8/layout/hProcess9"/>
    <dgm:cxn modelId="{94DD7924-D8A3-421D-BACF-A8F16151F516}" type="presParOf" srcId="{1F833163-8AB9-4BC1-A304-3D672A53FF41}" destId="{98AFF056-F327-45FF-B9B3-A27EAE29E721}" srcOrd="8" destOrd="0" presId="urn:microsoft.com/office/officeart/2005/8/layout/hProcess9"/>
    <dgm:cxn modelId="{CB296745-D2B7-4BC4-BA97-D59DDBF687FB}" type="presParOf" srcId="{1F833163-8AB9-4BC1-A304-3D672A53FF41}" destId="{5D85F83B-47C2-4A07-8B49-2C5AC83E4914}" srcOrd="9" destOrd="0" presId="urn:microsoft.com/office/officeart/2005/8/layout/hProcess9"/>
    <dgm:cxn modelId="{1D36BDD8-414A-4BDB-840B-4752CC34B459}" type="presParOf" srcId="{1F833163-8AB9-4BC1-A304-3D672A53FF41}" destId="{1CAD5172-0D24-412E-97C4-B40DD3E502BA}" srcOrd="10"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9CDBD32-C031-45B8-AD05-7A059E6F49DC}"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n-US"/>
        </a:p>
      </dgm:t>
    </dgm:pt>
    <dgm:pt modelId="{8467F9DB-8FE9-442E-B148-467F0F828660}">
      <dgm:prSet phldrT="[Text]"/>
      <dgm:spPr/>
      <dgm:t>
        <a:bodyPr/>
        <a:lstStyle/>
        <a:p>
          <a:r>
            <a:rPr lang="en-US" dirty="0"/>
            <a:t>Identify Persons of Concern</a:t>
          </a:r>
        </a:p>
      </dgm:t>
    </dgm:pt>
    <dgm:pt modelId="{BEF32361-6550-48E3-A29D-E1E7636EAE04}" type="parTrans" cxnId="{6167F43A-4731-4A46-8279-3C74FDD4E192}">
      <dgm:prSet/>
      <dgm:spPr/>
      <dgm:t>
        <a:bodyPr/>
        <a:lstStyle/>
        <a:p>
          <a:endParaRPr lang="en-US"/>
        </a:p>
      </dgm:t>
    </dgm:pt>
    <dgm:pt modelId="{2A487E52-DD72-4C29-BA7C-C5F3FFF45534}" type="sibTrans" cxnId="{6167F43A-4731-4A46-8279-3C74FDD4E192}">
      <dgm:prSet/>
      <dgm:spPr/>
      <dgm:t>
        <a:bodyPr/>
        <a:lstStyle/>
        <a:p>
          <a:endParaRPr lang="en-US"/>
        </a:p>
      </dgm:t>
    </dgm:pt>
    <dgm:pt modelId="{AE8EE870-1530-4B7A-8C7F-453496D0E4C3}">
      <dgm:prSet phldrT="[Text]"/>
      <dgm:spPr/>
      <dgm:t>
        <a:bodyPr/>
        <a:lstStyle/>
        <a:p>
          <a:r>
            <a:rPr lang="en-US" dirty="0"/>
            <a:t>Gather Information</a:t>
          </a:r>
        </a:p>
      </dgm:t>
    </dgm:pt>
    <dgm:pt modelId="{531FED3B-9C34-4E19-B6EB-3C38628042E9}" type="parTrans" cxnId="{0410D9B2-4DD5-422D-9580-FF4304ACB136}">
      <dgm:prSet/>
      <dgm:spPr/>
      <dgm:t>
        <a:bodyPr/>
        <a:lstStyle/>
        <a:p>
          <a:endParaRPr lang="en-US"/>
        </a:p>
      </dgm:t>
    </dgm:pt>
    <dgm:pt modelId="{7F7772DF-568A-4C1C-BBE6-07202E99B07B}" type="sibTrans" cxnId="{0410D9B2-4DD5-422D-9580-FF4304ACB136}">
      <dgm:prSet/>
      <dgm:spPr/>
      <dgm:t>
        <a:bodyPr/>
        <a:lstStyle/>
        <a:p>
          <a:endParaRPr lang="en-US"/>
        </a:p>
      </dgm:t>
    </dgm:pt>
    <dgm:pt modelId="{8CD4866E-EE1F-4D73-B1F3-F6BF668874CF}">
      <dgm:prSet phldrT="[Text]"/>
      <dgm:spPr/>
      <dgm:t>
        <a:bodyPr/>
        <a:lstStyle/>
        <a:p>
          <a:r>
            <a:rPr lang="en-US" dirty="0"/>
            <a:t>Assessment</a:t>
          </a:r>
        </a:p>
      </dgm:t>
    </dgm:pt>
    <dgm:pt modelId="{DC593831-E2E5-473F-9756-34C715CF7917}" type="parTrans" cxnId="{5879AAF2-C5C0-4EAC-A109-DA65EA1DB1CE}">
      <dgm:prSet/>
      <dgm:spPr/>
      <dgm:t>
        <a:bodyPr/>
        <a:lstStyle/>
        <a:p>
          <a:endParaRPr lang="en-US"/>
        </a:p>
      </dgm:t>
    </dgm:pt>
    <dgm:pt modelId="{758F001E-2978-461C-9483-59B51FE88394}" type="sibTrans" cxnId="{5879AAF2-C5C0-4EAC-A109-DA65EA1DB1CE}">
      <dgm:prSet/>
      <dgm:spPr/>
      <dgm:t>
        <a:bodyPr/>
        <a:lstStyle/>
        <a:p>
          <a:endParaRPr lang="en-US"/>
        </a:p>
      </dgm:t>
    </dgm:pt>
    <dgm:pt modelId="{CCD33A85-F2C1-4F65-A6AD-A8C6451B2F6B}">
      <dgm:prSet phldrT="[Text]"/>
      <dgm:spPr/>
      <dgm:t>
        <a:bodyPr/>
        <a:lstStyle/>
        <a:p>
          <a:r>
            <a:rPr lang="en-US" dirty="0"/>
            <a:t>Management</a:t>
          </a:r>
        </a:p>
      </dgm:t>
    </dgm:pt>
    <dgm:pt modelId="{253F055F-EFC6-4622-B08D-932A5A9CB12B}" type="parTrans" cxnId="{394BED97-FE5B-4923-910A-FEC869A1780C}">
      <dgm:prSet/>
      <dgm:spPr/>
      <dgm:t>
        <a:bodyPr/>
        <a:lstStyle/>
        <a:p>
          <a:endParaRPr lang="en-US"/>
        </a:p>
      </dgm:t>
    </dgm:pt>
    <dgm:pt modelId="{DC944078-567C-4C52-A2D8-E1129174D469}" type="sibTrans" cxnId="{394BED97-FE5B-4923-910A-FEC869A1780C}">
      <dgm:prSet/>
      <dgm:spPr/>
      <dgm:t>
        <a:bodyPr/>
        <a:lstStyle/>
        <a:p>
          <a:endParaRPr lang="en-US"/>
        </a:p>
      </dgm:t>
    </dgm:pt>
    <dgm:pt modelId="{1E82A8B3-7B8B-4C4D-B970-E3C42B9D77E0}">
      <dgm:prSet phldrT="[Text]"/>
      <dgm:spPr/>
      <dgm:t>
        <a:bodyPr/>
        <a:lstStyle/>
        <a:p>
          <a:r>
            <a:rPr lang="en-US" dirty="0"/>
            <a:t>Concerning behaviors</a:t>
          </a:r>
        </a:p>
      </dgm:t>
    </dgm:pt>
    <dgm:pt modelId="{A24B4837-0C5D-4D25-8078-529FD6F54FE7}" type="parTrans" cxnId="{B3264833-67C0-413F-996F-1C1B27D600FE}">
      <dgm:prSet/>
      <dgm:spPr/>
      <dgm:t>
        <a:bodyPr/>
        <a:lstStyle/>
        <a:p>
          <a:endParaRPr lang="en-US"/>
        </a:p>
      </dgm:t>
    </dgm:pt>
    <dgm:pt modelId="{2B88BDF5-AC94-45A7-813E-5747CB93E767}" type="sibTrans" cxnId="{B3264833-67C0-413F-996F-1C1B27D600FE}">
      <dgm:prSet/>
      <dgm:spPr/>
      <dgm:t>
        <a:bodyPr/>
        <a:lstStyle/>
        <a:p>
          <a:endParaRPr lang="en-US"/>
        </a:p>
      </dgm:t>
    </dgm:pt>
    <dgm:pt modelId="{3178DE96-55CA-4189-ADE3-0DDDE6EE63F0}">
      <dgm:prSet phldrT="[Text]"/>
      <dgm:spPr/>
      <dgm:t>
        <a:bodyPr/>
        <a:lstStyle/>
        <a:p>
          <a:r>
            <a:rPr lang="en-US" dirty="0"/>
            <a:t>Risk factors</a:t>
          </a:r>
        </a:p>
      </dgm:t>
    </dgm:pt>
    <dgm:pt modelId="{E79B1B4B-E609-45AA-BA01-355AF26FA9F7}" type="parTrans" cxnId="{3B8BFC9D-6D78-466A-8BC0-2D051D395316}">
      <dgm:prSet/>
      <dgm:spPr/>
      <dgm:t>
        <a:bodyPr/>
        <a:lstStyle/>
        <a:p>
          <a:endParaRPr lang="en-US"/>
        </a:p>
      </dgm:t>
    </dgm:pt>
    <dgm:pt modelId="{0D4E62C9-D5D1-43FB-A0C0-EF3C9FF40516}" type="sibTrans" cxnId="{3B8BFC9D-6D78-466A-8BC0-2D051D395316}">
      <dgm:prSet/>
      <dgm:spPr/>
      <dgm:t>
        <a:bodyPr/>
        <a:lstStyle/>
        <a:p>
          <a:endParaRPr lang="en-US"/>
        </a:p>
      </dgm:t>
    </dgm:pt>
    <dgm:pt modelId="{A5E62CD0-D331-4110-91D3-3CF1AB783173}">
      <dgm:prSet phldrT="[Text]"/>
      <dgm:spPr/>
      <dgm:t>
        <a:bodyPr/>
        <a:lstStyle/>
        <a:p>
          <a:r>
            <a:rPr lang="en-US" dirty="0"/>
            <a:t>Protective factors</a:t>
          </a:r>
        </a:p>
      </dgm:t>
    </dgm:pt>
    <dgm:pt modelId="{BF6B99BD-9580-43E8-80C8-C9DFC1031C9C}" type="parTrans" cxnId="{9C54DAA4-3F27-4C18-978C-EFBB3270F58D}">
      <dgm:prSet/>
      <dgm:spPr/>
      <dgm:t>
        <a:bodyPr/>
        <a:lstStyle/>
        <a:p>
          <a:endParaRPr lang="en-US"/>
        </a:p>
      </dgm:t>
    </dgm:pt>
    <dgm:pt modelId="{3F0D88FB-685E-4488-BE9B-62EE269C034F}" type="sibTrans" cxnId="{9C54DAA4-3F27-4C18-978C-EFBB3270F58D}">
      <dgm:prSet/>
      <dgm:spPr/>
      <dgm:t>
        <a:bodyPr/>
        <a:lstStyle/>
        <a:p>
          <a:endParaRPr lang="en-US"/>
        </a:p>
      </dgm:t>
    </dgm:pt>
    <dgm:pt modelId="{9C67A3F9-182C-4B90-B18F-746E8111991E}">
      <dgm:prSet phldrT="[Text]"/>
      <dgm:spPr/>
      <dgm:t>
        <a:bodyPr/>
        <a:lstStyle/>
        <a:p>
          <a:r>
            <a:rPr lang="en-US" dirty="0"/>
            <a:t>Triggers</a:t>
          </a:r>
        </a:p>
      </dgm:t>
    </dgm:pt>
    <dgm:pt modelId="{944B1973-3553-4C9F-9C9F-65B6ECDFBA71}" type="parTrans" cxnId="{51D2A29E-CBA3-4ACC-8E90-BC7C6921DFC4}">
      <dgm:prSet/>
      <dgm:spPr/>
      <dgm:t>
        <a:bodyPr/>
        <a:lstStyle/>
        <a:p>
          <a:endParaRPr lang="en-US"/>
        </a:p>
      </dgm:t>
    </dgm:pt>
    <dgm:pt modelId="{E93148FD-D564-45D9-B19C-012A91B81BBD}" type="sibTrans" cxnId="{51D2A29E-CBA3-4ACC-8E90-BC7C6921DFC4}">
      <dgm:prSet/>
      <dgm:spPr/>
      <dgm:t>
        <a:bodyPr/>
        <a:lstStyle/>
        <a:p>
          <a:endParaRPr lang="en-US"/>
        </a:p>
      </dgm:t>
    </dgm:pt>
    <dgm:pt modelId="{9CCD6C19-9878-47DC-8FF8-7BDE55B9C917}">
      <dgm:prSet phldrT="[Text]"/>
      <dgm:spPr/>
      <dgm:t>
        <a:bodyPr/>
        <a:lstStyle/>
        <a:p>
          <a:r>
            <a:rPr lang="en-US" dirty="0"/>
            <a:t>Level of concern</a:t>
          </a:r>
        </a:p>
      </dgm:t>
    </dgm:pt>
    <dgm:pt modelId="{53ADF3A5-B4E1-4A65-892A-0DBE7EC6431F}" type="parTrans" cxnId="{5F3F5EEE-D277-4C5D-A7BD-7C3DC2C2A3CC}">
      <dgm:prSet/>
      <dgm:spPr/>
      <dgm:t>
        <a:bodyPr/>
        <a:lstStyle/>
        <a:p>
          <a:endParaRPr lang="en-US"/>
        </a:p>
      </dgm:t>
    </dgm:pt>
    <dgm:pt modelId="{883E4C26-2196-4297-8195-316B1CBF6627}" type="sibTrans" cxnId="{5F3F5EEE-D277-4C5D-A7BD-7C3DC2C2A3CC}">
      <dgm:prSet/>
      <dgm:spPr/>
      <dgm:t>
        <a:bodyPr/>
        <a:lstStyle/>
        <a:p>
          <a:endParaRPr lang="en-US"/>
        </a:p>
      </dgm:t>
    </dgm:pt>
    <dgm:pt modelId="{E3D05AA1-E4F9-4903-B07C-2E9097B84B19}">
      <dgm:prSet phldrT="[Text]"/>
      <dgm:spPr/>
      <dgm:t>
        <a:bodyPr/>
        <a:lstStyle/>
        <a:p>
          <a:r>
            <a:rPr lang="en-US" dirty="0"/>
            <a:t>Provide assessment to appropriate parties</a:t>
          </a:r>
        </a:p>
      </dgm:t>
    </dgm:pt>
    <dgm:pt modelId="{576A0A8C-4A12-497C-A854-F5F8E5ED7FFF}" type="parTrans" cxnId="{350AF754-68EC-450B-96D5-086DF0683C18}">
      <dgm:prSet/>
      <dgm:spPr/>
      <dgm:t>
        <a:bodyPr/>
        <a:lstStyle/>
        <a:p>
          <a:endParaRPr lang="en-US"/>
        </a:p>
      </dgm:t>
    </dgm:pt>
    <dgm:pt modelId="{2158383A-3572-407D-A7B1-C613B6924044}" type="sibTrans" cxnId="{350AF754-68EC-450B-96D5-086DF0683C18}">
      <dgm:prSet/>
      <dgm:spPr/>
      <dgm:t>
        <a:bodyPr/>
        <a:lstStyle/>
        <a:p>
          <a:endParaRPr lang="en-US"/>
        </a:p>
      </dgm:t>
    </dgm:pt>
    <dgm:pt modelId="{0306935E-26C8-4098-8F37-7F007299D9C7}">
      <dgm:prSet/>
      <dgm:spPr/>
      <dgm:t>
        <a:bodyPr/>
        <a:lstStyle/>
        <a:p>
          <a:r>
            <a:rPr lang="en-US" dirty="0"/>
            <a:t>Policies &amp; procedures</a:t>
          </a:r>
        </a:p>
      </dgm:t>
    </dgm:pt>
    <dgm:pt modelId="{E8D48370-ABD0-494C-ACC8-169CA2EDC3B0}" type="parTrans" cxnId="{EFFE62F0-8932-4624-916D-536091B32337}">
      <dgm:prSet/>
      <dgm:spPr/>
      <dgm:t>
        <a:bodyPr/>
        <a:lstStyle/>
        <a:p>
          <a:endParaRPr lang="en-US"/>
        </a:p>
      </dgm:t>
    </dgm:pt>
    <dgm:pt modelId="{D875AB15-53A0-466D-9573-A99058DC0EA7}" type="sibTrans" cxnId="{EFFE62F0-8932-4624-916D-536091B32337}">
      <dgm:prSet/>
      <dgm:spPr/>
      <dgm:t>
        <a:bodyPr/>
        <a:lstStyle/>
        <a:p>
          <a:endParaRPr lang="en-US"/>
        </a:p>
      </dgm:t>
    </dgm:pt>
    <dgm:pt modelId="{FF4849AD-FF0E-4CDD-8288-2B760D9FA573}">
      <dgm:prSet phldrT="[Text]"/>
      <dgm:spPr/>
      <dgm:t>
        <a:bodyPr/>
        <a:lstStyle/>
        <a:p>
          <a:r>
            <a:rPr lang="en-US" dirty="0"/>
            <a:t>See something, say something </a:t>
          </a:r>
          <a:r>
            <a:rPr lang="en-US" u="sng" dirty="0"/>
            <a:t>right away</a:t>
          </a:r>
        </a:p>
      </dgm:t>
    </dgm:pt>
    <dgm:pt modelId="{08A98761-DA70-41CB-B299-BDE843E1AD93}" type="parTrans" cxnId="{1D94B514-12E6-4A9F-8CB9-8E8973636A90}">
      <dgm:prSet/>
      <dgm:spPr/>
      <dgm:t>
        <a:bodyPr/>
        <a:lstStyle/>
        <a:p>
          <a:endParaRPr lang="en-US"/>
        </a:p>
      </dgm:t>
    </dgm:pt>
    <dgm:pt modelId="{9FBD4E62-511C-4930-A9EE-EDDDDE5DE795}" type="sibTrans" cxnId="{1D94B514-12E6-4A9F-8CB9-8E8973636A90}">
      <dgm:prSet/>
      <dgm:spPr/>
      <dgm:t>
        <a:bodyPr/>
        <a:lstStyle/>
        <a:p>
          <a:endParaRPr lang="en-US"/>
        </a:p>
      </dgm:t>
    </dgm:pt>
    <dgm:pt modelId="{EC2E083C-7D4A-4565-8E65-90ACF766D2FB}">
      <dgm:prSet/>
      <dgm:spPr/>
      <dgm:t>
        <a:bodyPr/>
        <a:lstStyle/>
        <a:p>
          <a:r>
            <a:rPr lang="en-US" dirty="0"/>
            <a:t>Authority</a:t>
          </a:r>
        </a:p>
      </dgm:t>
    </dgm:pt>
    <dgm:pt modelId="{86CFD7B4-6598-4515-8868-DBF61AC512CE}" type="parTrans" cxnId="{4DCA050B-718B-44B4-967F-E7C9B4A1B8E7}">
      <dgm:prSet/>
      <dgm:spPr/>
      <dgm:t>
        <a:bodyPr/>
        <a:lstStyle/>
        <a:p>
          <a:endParaRPr lang="en-US"/>
        </a:p>
      </dgm:t>
    </dgm:pt>
    <dgm:pt modelId="{202F8DA8-19E1-4C43-97A2-E1D030A90027}" type="sibTrans" cxnId="{4DCA050B-718B-44B4-967F-E7C9B4A1B8E7}">
      <dgm:prSet/>
      <dgm:spPr/>
      <dgm:t>
        <a:bodyPr/>
        <a:lstStyle/>
        <a:p>
          <a:endParaRPr lang="en-US"/>
        </a:p>
      </dgm:t>
    </dgm:pt>
    <dgm:pt modelId="{2F338FAD-8E41-4BD9-8A58-9E0A4FC8657C}">
      <dgm:prSet/>
      <dgm:spPr/>
      <dgm:t>
        <a:bodyPr/>
        <a:lstStyle/>
        <a:p>
          <a:r>
            <a:rPr lang="en-US" dirty="0"/>
            <a:t>Training</a:t>
          </a:r>
        </a:p>
      </dgm:t>
    </dgm:pt>
    <dgm:pt modelId="{D6159BF2-6100-40E3-A8E7-6C3A0CADFA11}" type="parTrans" cxnId="{939D63C2-F268-4C69-ABC8-9B252A467ECE}">
      <dgm:prSet/>
      <dgm:spPr/>
      <dgm:t>
        <a:bodyPr/>
        <a:lstStyle/>
        <a:p>
          <a:endParaRPr lang="en-US"/>
        </a:p>
      </dgm:t>
    </dgm:pt>
    <dgm:pt modelId="{4FC0F2DC-DB49-44FA-88F4-00941A11D0A2}" type="sibTrans" cxnId="{939D63C2-F268-4C69-ABC8-9B252A467ECE}">
      <dgm:prSet/>
      <dgm:spPr/>
      <dgm:t>
        <a:bodyPr/>
        <a:lstStyle/>
        <a:p>
          <a:endParaRPr lang="en-US"/>
        </a:p>
      </dgm:t>
    </dgm:pt>
    <dgm:pt modelId="{5BEB81E0-D25D-49AF-B183-D5743145C97A}">
      <dgm:prSet/>
      <dgm:spPr/>
      <dgm:t>
        <a:bodyPr/>
        <a:lstStyle/>
        <a:p>
          <a:r>
            <a:rPr lang="en-US" dirty="0"/>
            <a:t>Reporting channels</a:t>
          </a:r>
        </a:p>
      </dgm:t>
    </dgm:pt>
    <dgm:pt modelId="{458BC577-D106-4BE4-971F-28284A827B81}" type="parTrans" cxnId="{00B6075F-A620-4D98-A434-85E659EF9B2A}">
      <dgm:prSet/>
      <dgm:spPr/>
      <dgm:t>
        <a:bodyPr/>
        <a:lstStyle/>
        <a:p>
          <a:endParaRPr lang="en-US"/>
        </a:p>
      </dgm:t>
    </dgm:pt>
    <dgm:pt modelId="{61B1E0DD-4045-4DB3-8268-C6B54DDC0392}" type="sibTrans" cxnId="{00B6075F-A620-4D98-A434-85E659EF9B2A}">
      <dgm:prSet/>
      <dgm:spPr/>
      <dgm:t>
        <a:bodyPr/>
        <a:lstStyle/>
        <a:p>
          <a:endParaRPr lang="en-US"/>
        </a:p>
      </dgm:t>
    </dgm:pt>
    <dgm:pt modelId="{722784AF-9470-4FB2-AF33-7BD47BB9566D}" type="pres">
      <dgm:prSet presAssocID="{E9CDBD32-C031-45B8-AD05-7A059E6F49DC}" presName="Name0" presStyleCnt="0">
        <dgm:presLayoutVars>
          <dgm:dir/>
          <dgm:resizeHandles val="exact"/>
        </dgm:presLayoutVars>
      </dgm:prSet>
      <dgm:spPr/>
    </dgm:pt>
    <dgm:pt modelId="{C04FBBF8-73CB-4DCE-86BD-B2B9EDFD5D85}" type="pres">
      <dgm:prSet presAssocID="{8467F9DB-8FE9-442E-B148-467F0F828660}" presName="node" presStyleLbl="node1" presStyleIdx="0" presStyleCnt="4">
        <dgm:presLayoutVars>
          <dgm:bulletEnabled val="1"/>
        </dgm:presLayoutVars>
      </dgm:prSet>
      <dgm:spPr/>
    </dgm:pt>
    <dgm:pt modelId="{20856623-101F-4DB8-B119-5263E97F15DE}" type="pres">
      <dgm:prSet presAssocID="{2A487E52-DD72-4C29-BA7C-C5F3FFF45534}" presName="sibTrans" presStyleCnt="0"/>
      <dgm:spPr/>
    </dgm:pt>
    <dgm:pt modelId="{AA8FBC44-E832-44BF-851E-0FD22C376EE4}" type="pres">
      <dgm:prSet presAssocID="{AE8EE870-1530-4B7A-8C7F-453496D0E4C3}" presName="node" presStyleLbl="node1" presStyleIdx="1" presStyleCnt="4">
        <dgm:presLayoutVars>
          <dgm:bulletEnabled val="1"/>
        </dgm:presLayoutVars>
      </dgm:prSet>
      <dgm:spPr/>
    </dgm:pt>
    <dgm:pt modelId="{BDEC0C67-B92B-476D-B9A8-9954AEA25AEA}" type="pres">
      <dgm:prSet presAssocID="{7F7772DF-568A-4C1C-BBE6-07202E99B07B}" presName="sibTrans" presStyleCnt="0"/>
      <dgm:spPr/>
    </dgm:pt>
    <dgm:pt modelId="{5321D33E-91E7-4AE3-A286-3E7A372B0C2A}" type="pres">
      <dgm:prSet presAssocID="{8CD4866E-EE1F-4D73-B1F3-F6BF668874CF}" presName="node" presStyleLbl="node1" presStyleIdx="2" presStyleCnt="4">
        <dgm:presLayoutVars>
          <dgm:bulletEnabled val="1"/>
        </dgm:presLayoutVars>
      </dgm:prSet>
      <dgm:spPr/>
    </dgm:pt>
    <dgm:pt modelId="{47EE87BF-ECC9-4FF6-B0AA-877120A9F150}" type="pres">
      <dgm:prSet presAssocID="{758F001E-2978-461C-9483-59B51FE88394}" presName="sibTrans" presStyleCnt="0"/>
      <dgm:spPr/>
    </dgm:pt>
    <dgm:pt modelId="{2DB8EFB2-B641-4091-B20F-E1EF4B10A988}" type="pres">
      <dgm:prSet presAssocID="{CCD33A85-F2C1-4F65-A6AD-A8C6451B2F6B}" presName="node" presStyleLbl="node1" presStyleIdx="3" presStyleCnt="4">
        <dgm:presLayoutVars>
          <dgm:bulletEnabled val="1"/>
        </dgm:presLayoutVars>
      </dgm:prSet>
      <dgm:spPr/>
    </dgm:pt>
  </dgm:ptLst>
  <dgm:cxnLst>
    <dgm:cxn modelId="{4DCA050B-718B-44B4-967F-E7C9B4A1B8E7}" srcId="{CCD33A85-F2C1-4F65-A6AD-A8C6451B2F6B}" destId="{EC2E083C-7D4A-4565-8E65-90ACF766D2FB}" srcOrd="1" destOrd="0" parTransId="{86CFD7B4-6598-4515-8868-DBF61AC512CE}" sibTransId="{202F8DA8-19E1-4C43-97A2-E1D030A90027}"/>
    <dgm:cxn modelId="{1D94B514-12E6-4A9F-8CB9-8E8973636A90}" srcId="{8467F9DB-8FE9-442E-B148-467F0F828660}" destId="{FF4849AD-FF0E-4CDD-8288-2B760D9FA573}" srcOrd="1" destOrd="0" parTransId="{08A98761-DA70-41CB-B299-BDE843E1AD93}" sibTransId="{9FBD4E62-511C-4930-A9EE-EDDDDE5DE795}"/>
    <dgm:cxn modelId="{375F4616-89ED-489A-BEE0-05FA1A3B01F0}" type="presOf" srcId="{3178DE96-55CA-4189-ADE3-0DDDE6EE63F0}" destId="{AA8FBC44-E832-44BF-851E-0FD22C376EE4}" srcOrd="0" destOrd="1" presId="urn:microsoft.com/office/officeart/2005/8/layout/hList6"/>
    <dgm:cxn modelId="{5FFD782E-39B6-4A11-88B3-2E6D0ABAE08D}" type="presOf" srcId="{5BEB81E0-D25D-49AF-B183-D5743145C97A}" destId="{2DB8EFB2-B641-4091-B20F-E1EF4B10A988}" srcOrd="0" destOrd="4" presId="urn:microsoft.com/office/officeart/2005/8/layout/hList6"/>
    <dgm:cxn modelId="{B3264833-67C0-413F-996F-1C1B27D600FE}" srcId="{8467F9DB-8FE9-442E-B148-467F0F828660}" destId="{1E82A8B3-7B8B-4C4D-B970-E3C42B9D77E0}" srcOrd="0" destOrd="0" parTransId="{A24B4837-0C5D-4D25-8078-529FD6F54FE7}" sibTransId="{2B88BDF5-AC94-45A7-813E-5747CB93E767}"/>
    <dgm:cxn modelId="{EAA94038-49F9-48A2-896C-BBD9EE255073}" type="presOf" srcId="{E3D05AA1-E4F9-4903-B07C-2E9097B84B19}" destId="{5321D33E-91E7-4AE3-A286-3E7A372B0C2A}" srcOrd="0" destOrd="2" presId="urn:microsoft.com/office/officeart/2005/8/layout/hList6"/>
    <dgm:cxn modelId="{6167F43A-4731-4A46-8279-3C74FDD4E192}" srcId="{E9CDBD32-C031-45B8-AD05-7A059E6F49DC}" destId="{8467F9DB-8FE9-442E-B148-467F0F828660}" srcOrd="0" destOrd="0" parTransId="{BEF32361-6550-48E3-A29D-E1E7636EAE04}" sibTransId="{2A487E52-DD72-4C29-BA7C-C5F3FFF45534}"/>
    <dgm:cxn modelId="{8F466349-C50E-4B2D-8D2D-7A24592C2254}" type="presOf" srcId="{AE8EE870-1530-4B7A-8C7F-453496D0E4C3}" destId="{AA8FBC44-E832-44BF-851E-0FD22C376EE4}" srcOrd="0" destOrd="0" presId="urn:microsoft.com/office/officeart/2005/8/layout/hList6"/>
    <dgm:cxn modelId="{350AF754-68EC-450B-96D5-086DF0683C18}" srcId="{8CD4866E-EE1F-4D73-B1F3-F6BF668874CF}" destId="{E3D05AA1-E4F9-4903-B07C-2E9097B84B19}" srcOrd="1" destOrd="0" parTransId="{576A0A8C-4A12-497C-A854-F5F8E5ED7FFF}" sibTransId="{2158383A-3572-407D-A7B1-C613B6924044}"/>
    <dgm:cxn modelId="{00B6075F-A620-4D98-A434-85E659EF9B2A}" srcId="{CCD33A85-F2C1-4F65-A6AD-A8C6451B2F6B}" destId="{5BEB81E0-D25D-49AF-B183-D5743145C97A}" srcOrd="3" destOrd="0" parTransId="{458BC577-D106-4BE4-971F-28284A827B81}" sibTransId="{61B1E0DD-4045-4DB3-8268-C6B54DDC0392}"/>
    <dgm:cxn modelId="{D3039268-AE86-476F-BA92-0A7A8DDADFE3}" type="presOf" srcId="{9CCD6C19-9878-47DC-8FF8-7BDE55B9C917}" destId="{5321D33E-91E7-4AE3-A286-3E7A372B0C2A}" srcOrd="0" destOrd="1" presId="urn:microsoft.com/office/officeart/2005/8/layout/hList6"/>
    <dgm:cxn modelId="{4318EA69-2454-40D9-AD6C-4FDC2C754167}" type="presOf" srcId="{FF4849AD-FF0E-4CDD-8288-2B760D9FA573}" destId="{C04FBBF8-73CB-4DCE-86BD-B2B9EDFD5D85}" srcOrd="0" destOrd="2" presId="urn:microsoft.com/office/officeart/2005/8/layout/hList6"/>
    <dgm:cxn modelId="{4B31AA72-F248-4ABD-82A1-64932F653DE0}" type="presOf" srcId="{CCD33A85-F2C1-4F65-A6AD-A8C6451B2F6B}" destId="{2DB8EFB2-B641-4091-B20F-E1EF4B10A988}" srcOrd="0" destOrd="0" presId="urn:microsoft.com/office/officeart/2005/8/layout/hList6"/>
    <dgm:cxn modelId="{D9B48B90-AB60-494A-B79F-072E07183C82}" type="presOf" srcId="{A5E62CD0-D331-4110-91D3-3CF1AB783173}" destId="{AA8FBC44-E832-44BF-851E-0FD22C376EE4}" srcOrd="0" destOrd="2" presId="urn:microsoft.com/office/officeart/2005/8/layout/hList6"/>
    <dgm:cxn modelId="{D6135491-D1A2-4603-8450-D32FAAF60ACA}" type="presOf" srcId="{EC2E083C-7D4A-4565-8E65-90ACF766D2FB}" destId="{2DB8EFB2-B641-4091-B20F-E1EF4B10A988}" srcOrd="0" destOrd="2" presId="urn:microsoft.com/office/officeart/2005/8/layout/hList6"/>
    <dgm:cxn modelId="{394BED97-FE5B-4923-910A-FEC869A1780C}" srcId="{E9CDBD32-C031-45B8-AD05-7A059E6F49DC}" destId="{CCD33A85-F2C1-4F65-A6AD-A8C6451B2F6B}" srcOrd="3" destOrd="0" parTransId="{253F055F-EFC6-4622-B08D-932A5A9CB12B}" sibTransId="{DC944078-567C-4C52-A2D8-E1129174D469}"/>
    <dgm:cxn modelId="{37546D9D-C41D-414E-B188-20E522925C2A}" type="presOf" srcId="{8CD4866E-EE1F-4D73-B1F3-F6BF668874CF}" destId="{5321D33E-91E7-4AE3-A286-3E7A372B0C2A}" srcOrd="0" destOrd="0" presId="urn:microsoft.com/office/officeart/2005/8/layout/hList6"/>
    <dgm:cxn modelId="{3B8BFC9D-6D78-466A-8BC0-2D051D395316}" srcId="{AE8EE870-1530-4B7A-8C7F-453496D0E4C3}" destId="{3178DE96-55CA-4189-ADE3-0DDDE6EE63F0}" srcOrd="0" destOrd="0" parTransId="{E79B1B4B-E609-45AA-BA01-355AF26FA9F7}" sibTransId="{0D4E62C9-D5D1-43FB-A0C0-EF3C9FF40516}"/>
    <dgm:cxn modelId="{51D2A29E-CBA3-4ACC-8E90-BC7C6921DFC4}" srcId="{AE8EE870-1530-4B7A-8C7F-453496D0E4C3}" destId="{9C67A3F9-182C-4B90-B18F-746E8111991E}" srcOrd="2" destOrd="0" parTransId="{944B1973-3553-4C9F-9C9F-65B6ECDFBA71}" sibTransId="{E93148FD-D564-45D9-B19C-012A91B81BBD}"/>
    <dgm:cxn modelId="{9C54DAA4-3F27-4C18-978C-EFBB3270F58D}" srcId="{AE8EE870-1530-4B7A-8C7F-453496D0E4C3}" destId="{A5E62CD0-D331-4110-91D3-3CF1AB783173}" srcOrd="1" destOrd="0" parTransId="{BF6B99BD-9580-43E8-80C8-C9DFC1031C9C}" sibTransId="{3F0D88FB-685E-4488-BE9B-62EE269C034F}"/>
    <dgm:cxn modelId="{0410D9B2-4DD5-422D-9580-FF4304ACB136}" srcId="{E9CDBD32-C031-45B8-AD05-7A059E6F49DC}" destId="{AE8EE870-1530-4B7A-8C7F-453496D0E4C3}" srcOrd="1" destOrd="0" parTransId="{531FED3B-9C34-4E19-B6EB-3C38628042E9}" sibTransId="{7F7772DF-568A-4C1C-BBE6-07202E99B07B}"/>
    <dgm:cxn modelId="{939D63C2-F268-4C69-ABC8-9B252A467ECE}" srcId="{CCD33A85-F2C1-4F65-A6AD-A8C6451B2F6B}" destId="{2F338FAD-8E41-4BD9-8A58-9E0A4FC8657C}" srcOrd="2" destOrd="0" parTransId="{D6159BF2-6100-40E3-A8E7-6C3A0CADFA11}" sibTransId="{4FC0F2DC-DB49-44FA-88F4-00941A11D0A2}"/>
    <dgm:cxn modelId="{B0F79EC3-3AB9-40CC-B74B-5C274DD09BD1}" type="presOf" srcId="{1E82A8B3-7B8B-4C4D-B970-E3C42B9D77E0}" destId="{C04FBBF8-73CB-4DCE-86BD-B2B9EDFD5D85}" srcOrd="0" destOrd="1" presId="urn:microsoft.com/office/officeart/2005/8/layout/hList6"/>
    <dgm:cxn modelId="{E7A28ED2-6961-452F-B4DA-C3B6566D85FD}" type="presOf" srcId="{E9CDBD32-C031-45B8-AD05-7A059E6F49DC}" destId="{722784AF-9470-4FB2-AF33-7BD47BB9566D}" srcOrd="0" destOrd="0" presId="urn:microsoft.com/office/officeart/2005/8/layout/hList6"/>
    <dgm:cxn modelId="{8E4DCCE0-8C94-4D16-875E-74B3951DD37C}" type="presOf" srcId="{9C67A3F9-182C-4B90-B18F-746E8111991E}" destId="{AA8FBC44-E832-44BF-851E-0FD22C376EE4}" srcOrd="0" destOrd="3" presId="urn:microsoft.com/office/officeart/2005/8/layout/hList6"/>
    <dgm:cxn modelId="{6C779DE2-2753-423D-9CE4-81310114D19A}" type="presOf" srcId="{8467F9DB-8FE9-442E-B148-467F0F828660}" destId="{C04FBBF8-73CB-4DCE-86BD-B2B9EDFD5D85}" srcOrd="0" destOrd="0" presId="urn:microsoft.com/office/officeart/2005/8/layout/hList6"/>
    <dgm:cxn modelId="{89AAD1E7-B93B-467E-B5FE-6212F2E37F8E}" type="presOf" srcId="{2F338FAD-8E41-4BD9-8A58-9E0A4FC8657C}" destId="{2DB8EFB2-B641-4091-B20F-E1EF4B10A988}" srcOrd="0" destOrd="3" presId="urn:microsoft.com/office/officeart/2005/8/layout/hList6"/>
    <dgm:cxn modelId="{5F3F5EEE-D277-4C5D-A7BD-7C3DC2C2A3CC}" srcId="{8CD4866E-EE1F-4D73-B1F3-F6BF668874CF}" destId="{9CCD6C19-9878-47DC-8FF8-7BDE55B9C917}" srcOrd="0" destOrd="0" parTransId="{53ADF3A5-B4E1-4A65-892A-0DBE7EC6431F}" sibTransId="{883E4C26-2196-4297-8195-316B1CBF6627}"/>
    <dgm:cxn modelId="{EFFE62F0-8932-4624-916D-536091B32337}" srcId="{CCD33A85-F2C1-4F65-A6AD-A8C6451B2F6B}" destId="{0306935E-26C8-4098-8F37-7F007299D9C7}" srcOrd="0" destOrd="0" parTransId="{E8D48370-ABD0-494C-ACC8-169CA2EDC3B0}" sibTransId="{D875AB15-53A0-466D-9573-A99058DC0EA7}"/>
    <dgm:cxn modelId="{5879AAF2-C5C0-4EAC-A109-DA65EA1DB1CE}" srcId="{E9CDBD32-C031-45B8-AD05-7A059E6F49DC}" destId="{8CD4866E-EE1F-4D73-B1F3-F6BF668874CF}" srcOrd="2" destOrd="0" parTransId="{DC593831-E2E5-473F-9756-34C715CF7917}" sibTransId="{758F001E-2978-461C-9483-59B51FE88394}"/>
    <dgm:cxn modelId="{11DB72F4-AD6E-4566-BE45-EBD8A07D1BF5}" type="presOf" srcId="{0306935E-26C8-4098-8F37-7F007299D9C7}" destId="{2DB8EFB2-B641-4091-B20F-E1EF4B10A988}" srcOrd="0" destOrd="1" presId="urn:microsoft.com/office/officeart/2005/8/layout/hList6"/>
    <dgm:cxn modelId="{7815783D-6646-4326-9DEE-53D838248EA7}" type="presParOf" srcId="{722784AF-9470-4FB2-AF33-7BD47BB9566D}" destId="{C04FBBF8-73CB-4DCE-86BD-B2B9EDFD5D85}" srcOrd="0" destOrd="0" presId="urn:microsoft.com/office/officeart/2005/8/layout/hList6"/>
    <dgm:cxn modelId="{99C1546E-2B29-4719-82CC-246A27897290}" type="presParOf" srcId="{722784AF-9470-4FB2-AF33-7BD47BB9566D}" destId="{20856623-101F-4DB8-B119-5263E97F15DE}" srcOrd="1" destOrd="0" presId="urn:microsoft.com/office/officeart/2005/8/layout/hList6"/>
    <dgm:cxn modelId="{7CD4BDF5-F125-4278-A236-C69AC6EED5D4}" type="presParOf" srcId="{722784AF-9470-4FB2-AF33-7BD47BB9566D}" destId="{AA8FBC44-E832-44BF-851E-0FD22C376EE4}" srcOrd="2" destOrd="0" presId="urn:microsoft.com/office/officeart/2005/8/layout/hList6"/>
    <dgm:cxn modelId="{F3594FD8-ACCA-4675-A06E-C2BA027BAF51}" type="presParOf" srcId="{722784AF-9470-4FB2-AF33-7BD47BB9566D}" destId="{BDEC0C67-B92B-476D-B9A8-9954AEA25AEA}" srcOrd="3" destOrd="0" presId="urn:microsoft.com/office/officeart/2005/8/layout/hList6"/>
    <dgm:cxn modelId="{1974C0C5-69E7-4B5A-8784-9049CB77BEFF}" type="presParOf" srcId="{722784AF-9470-4FB2-AF33-7BD47BB9566D}" destId="{5321D33E-91E7-4AE3-A286-3E7A372B0C2A}" srcOrd="4" destOrd="0" presId="urn:microsoft.com/office/officeart/2005/8/layout/hList6"/>
    <dgm:cxn modelId="{C0DE4AB3-19C2-4976-89B6-D2FDFBDDADF6}" type="presParOf" srcId="{722784AF-9470-4FB2-AF33-7BD47BB9566D}" destId="{47EE87BF-ECC9-4FF6-B0AA-877120A9F150}" srcOrd="5" destOrd="0" presId="urn:microsoft.com/office/officeart/2005/8/layout/hList6"/>
    <dgm:cxn modelId="{CAA77158-3D13-47FF-9BCB-44B1C062DFF4}" type="presParOf" srcId="{722784AF-9470-4FB2-AF33-7BD47BB9566D}" destId="{2DB8EFB2-B641-4091-B20F-E1EF4B10A988}" srcOrd="6"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0D7F07E-19BA-40DD-933E-7736423B00BB}" type="doc">
      <dgm:prSet loTypeId="urn:microsoft.com/office/officeart/2005/8/layout/venn1" loCatId="relationship" qsTypeId="urn:microsoft.com/office/officeart/2005/8/quickstyle/simple1" qsCatId="simple" csTypeId="urn:microsoft.com/office/officeart/2005/8/colors/accent1_2" csCatId="accent1" phldr="1"/>
      <dgm:spPr/>
    </dgm:pt>
    <dgm:pt modelId="{E11228E6-3CE1-406B-A6CD-886BBF340CF3}">
      <dgm:prSet phldrT="[Text]"/>
      <dgm:spPr/>
      <dgm:t>
        <a:bodyPr/>
        <a:lstStyle/>
        <a:p>
          <a:r>
            <a:rPr lang="en-US" dirty="0"/>
            <a:t>HcEM</a:t>
          </a:r>
        </a:p>
      </dgm:t>
    </dgm:pt>
    <dgm:pt modelId="{A0C41247-91DE-4267-A285-2ED26D246190}" type="parTrans" cxnId="{043A4559-2CBE-4716-8999-723CA378A5A4}">
      <dgm:prSet/>
      <dgm:spPr/>
      <dgm:t>
        <a:bodyPr/>
        <a:lstStyle/>
        <a:p>
          <a:endParaRPr lang="en-US"/>
        </a:p>
      </dgm:t>
    </dgm:pt>
    <dgm:pt modelId="{49CBE143-6C4A-4C5E-9D66-B5C3E71A7EE0}" type="sibTrans" cxnId="{043A4559-2CBE-4716-8999-723CA378A5A4}">
      <dgm:prSet/>
      <dgm:spPr/>
      <dgm:t>
        <a:bodyPr/>
        <a:lstStyle/>
        <a:p>
          <a:endParaRPr lang="en-US"/>
        </a:p>
      </dgm:t>
    </dgm:pt>
    <dgm:pt modelId="{CEF96B22-0E6A-45B5-9BAB-44A42C21EF0E}">
      <dgm:prSet phldrT="[Text]"/>
      <dgm:spPr/>
      <dgm:t>
        <a:bodyPr/>
        <a:lstStyle/>
        <a:p>
          <a:r>
            <a:rPr lang="en-US"/>
            <a:t>BTAM Team</a:t>
          </a:r>
          <a:endParaRPr lang="en-US" dirty="0"/>
        </a:p>
      </dgm:t>
    </dgm:pt>
    <dgm:pt modelId="{5E1FF4A4-4E94-4EFA-9759-149EB2D158C4}" type="parTrans" cxnId="{3266C25C-04D6-4A2C-8B5F-4A630E9AD0A6}">
      <dgm:prSet/>
      <dgm:spPr/>
      <dgm:t>
        <a:bodyPr/>
        <a:lstStyle/>
        <a:p>
          <a:endParaRPr lang="en-US"/>
        </a:p>
      </dgm:t>
    </dgm:pt>
    <dgm:pt modelId="{00EDFD2F-E090-4267-970C-AD3C04A0CB23}" type="sibTrans" cxnId="{3266C25C-04D6-4A2C-8B5F-4A630E9AD0A6}">
      <dgm:prSet/>
      <dgm:spPr/>
      <dgm:t>
        <a:bodyPr/>
        <a:lstStyle/>
        <a:p>
          <a:endParaRPr lang="en-US"/>
        </a:p>
      </dgm:t>
    </dgm:pt>
    <dgm:pt modelId="{6E662A35-396B-4F5E-94E0-02B04B98F7BC}" type="pres">
      <dgm:prSet presAssocID="{40D7F07E-19BA-40DD-933E-7736423B00BB}" presName="compositeShape" presStyleCnt="0">
        <dgm:presLayoutVars>
          <dgm:chMax val="7"/>
          <dgm:dir/>
          <dgm:resizeHandles val="exact"/>
        </dgm:presLayoutVars>
      </dgm:prSet>
      <dgm:spPr/>
    </dgm:pt>
    <dgm:pt modelId="{E62981BA-4149-4C4E-96A6-5EB765628739}" type="pres">
      <dgm:prSet presAssocID="{E11228E6-3CE1-406B-A6CD-886BBF340CF3}" presName="circ1" presStyleLbl="vennNode1" presStyleIdx="0" presStyleCnt="2"/>
      <dgm:spPr/>
    </dgm:pt>
    <dgm:pt modelId="{72A2A6CB-5281-4DC0-BC7F-4A5661400A92}" type="pres">
      <dgm:prSet presAssocID="{E11228E6-3CE1-406B-A6CD-886BBF340CF3}" presName="circ1Tx" presStyleLbl="revTx" presStyleIdx="0" presStyleCnt="0">
        <dgm:presLayoutVars>
          <dgm:chMax val="0"/>
          <dgm:chPref val="0"/>
          <dgm:bulletEnabled val="1"/>
        </dgm:presLayoutVars>
      </dgm:prSet>
      <dgm:spPr/>
    </dgm:pt>
    <dgm:pt modelId="{43C2F1A6-6F9F-4251-8C40-2E0DB8648425}" type="pres">
      <dgm:prSet presAssocID="{CEF96B22-0E6A-45B5-9BAB-44A42C21EF0E}" presName="circ2" presStyleLbl="vennNode1" presStyleIdx="1" presStyleCnt="2" custLinFactNeighborX="-926" custLinFactNeighborY="341"/>
      <dgm:spPr/>
    </dgm:pt>
    <dgm:pt modelId="{1AE68747-63FD-4DED-B3EE-DDCB292DDB02}" type="pres">
      <dgm:prSet presAssocID="{CEF96B22-0E6A-45B5-9BAB-44A42C21EF0E}" presName="circ2Tx" presStyleLbl="revTx" presStyleIdx="0" presStyleCnt="0">
        <dgm:presLayoutVars>
          <dgm:chMax val="0"/>
          <dgm:chPref val="0"/>
          <dgm:bulletEnabled val="1"/>
        </dgm:presLayoutVars>
      </dgm:prSet>
      <dgm:spPr/>
    </dgm:pt>
  </dgm:ptLst>
  <dgm:cxnLst>
    <dgm:cxn modelId="{043A4559-2CBE-4716-8999-723CA378A5A4}" srcId="{40D7F07E-19BA-40DD-933E-7736423B00BB}" destId="{E11228E6-3CE1-406B-A6CD-886BBF340CF3}" srcOrd="0" destOrd="0" parTransId="{A0C41247-91DE-4267-A285-2ED26D246190}" sibTransId="{49CBE143-6C4A-4C5E-9D66-B5C3E71A7EE0}"/>
    <dgm:cxn modelId="{3266C25C-04D6-4A2C-8B5F-4A630E9AD0A6}" srcId="{40D7F07E-19BA-40DD-933E-7736423B00BB}" destId="{CEF96B22-0E6A-45B5-9BAB-44A42C21EF0E}" srcOrd="1" destOrd="0" parTransId="{5E1FF4A4-4E94-4EFA-9759-149EB2D158C4}" sibTransId="{00EDFD2F-E090-4267-970C-AD3C04A0CB23}"/>
    <dgm:cxn modelId="{15CD426B-16A2-49DF-8AC5-1A1396507810}" type="presOf" srcId="{40D7F07E-19BA-40DD-933E-7736423B00BB}" destId="{6E662A35-396B-4F5E-94E0-02B04B98F7BC}" srcOrd="0" destOrd="0" presId="urn:microsoft.com/office/officeart/2005/8/layout/venn1"/>
    <dgm:cxn modelId="{D6F94495-D069-4D5F-B8DB-886F6587A6A2}" type="presOf" srcId="{E11228E6-3CE1-406B-A6CD-886BBF340CF3}" destId="{72A2A6CB-5281-4DC0-BC7F-4A5661400A92}" srcOrd="1" destOrd="0" presId="urn:microsoft.com/office/officeart/2005/8/layout/venn1"/>
    <dgm:cxn modelId="{5BC404C0-0A45-4BD3-906C-79F4F6C29749}" type="presOf" srcId="{CEF96B22-0E6A-45B5-9BAB-44A42C21EF0E}" destId="{1AE68747-63FD-4DED-B3EE-DDCB292DDB02}" srcOrd="1" destOrd="0" presId="urn:microsoft.com/office/officeart/2005/8/layout/venn1"/>
    <dgm:cxn modelId="{34F383DA-9C56-49A7-903B-47E543A7584E}" type="presOf" srcId="{E11228E6-3CE1-406B-A6CD-886BBF340CF3}" destId="{E62981BA-4149-4C4E-96A6-5EB765628739}" srcOrd="0" destOrd="0" presId="urn:microsoft.com/office/officeart/2005/8/layout/venn1"/>
    <dgm:cxn modelId="{7C2CDCE1-8636-486F-8FDB-CEA3164CCACC}" type="presOf" srcId="{CEF96B22-0E6A-45B5-9BAB-44A42C21EF0E}" destId="{43C2F1A6-6F9F-4251-8C40-2E0DB8648425}" srcOrd="0" destOrd="0" presId="urn:microsoft.com/office/officeart/2005/8/layout/venn1"/>
    <dgm:cxn modelId="{3AF8C119-50D3-45F1-8EBA-013DC56571E9}" type="presParOf" srcId="{6E662A35-396B-4F5E-94E0-02B04B98F7BC}" destId="{E62981BA-4149-4C4E-96A6-5EB765628739}" srcOrd="0" destOrd="0" presId="urn:microsoft.com/office/officeart/2005/8/layout/venn1"/>
    <dgm:cxn modelId="{F0A6E3FD-DEA9-4FBD-A5BE-5094C780BFFD}" type="presParOf" srcId="{6E662A35-396B-4F5E-94E0-02B04B98F7BC}" destId="{72A2A6CB-5281-4DC0-BC7F-4A5661400A92}" srcOrd="1" destOrd="0" presId="urn:microsoft.com/office/officeart/2005/8/layout/venn1"/>
    <dgm:cxn modelId="{8E31A44B-2612-461A-A85E-62C6264B6570}" type="presParOf" srcId="{6E662A35-396B-4F5E-94E0-02B04B98F7BC}" destId="{43C2F1A6-6F9F-4251-8C40-2E0DB8648425}" srcOrd="2" destOrd="0" presId="urn:microsoft.com/office/officeart/2005/8/layout/venn1"/>
    <dgm:cxn modelId="{F70921C7-DD8D-499C-806E-D04056CBBDE7}" type="presParOf" srcId="{6E662A35-396B-4F5E-94E0-02B04B98F7BC}" destId="{1AE68747-63FD-4DED-B3EE-DDCB292DDB02}" srcOrd="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E930721-C593-44E3-879F-DD6698E7F164}" type="doc">
      <dgm:prSet loTypeId="urn:microsoft.com/office/officeart/2005/8/layout/vList2" loCatId="list" qsTypeId="urn:microsoft.com/office/officeart/2005/8/quickstyle/simple4" qsCatId="simple" csTypeId="urn:microsoft.com/office/officeart/2005/8/colors/colorful4" csCatId="colorful"/>
      <dgm:spPr/>
      <dgm:t>
        <a:bodyPr/>
        <a:lstStyle/>
        <a:p>
          <a:endParaRPr lang="en-US"/>
        </a:p>
      </dgm:t>
    </dgm:pt>
    <dgm:pt modelId="{FCA359D1-907A-46D9-AD11-75ED1F0F45D9}">
      <dgm:prSet/>
      <dgm:spPr/>
      <dgm:t>
        <a:bodyPr/>
        <a:lstStyle/>
        <a:p>
          <a:r>
            <a:rPr lang="en-US" dirty="0"/>
            <a:t>DHS Center for Prevention Programs and Partnerships (CP3)</a:t>
          </a:r>
        </a:p>
      </dgm:t>
    </dgm:pt>
    <dgm:pt modelId="{D448ECE3-374F-4018-90AD-04154CBC325C}" type="parTrans" cxnId="{422BC99F-6A42-42B5-B94F-46E6D8A8F2CA}">
      <dgm:prSet/>
      <dgm:spPr/>
      <dgm:t>
        <a:bodyPr/>
        <a:lstStyle/>
        <a:p>
          <a:endParaRPr lang="en-US"/>
        </a:p>
      </dgm:t>
    </dgm:pt>
    <dgm:pt modelId="{FEAE3134-F3E3-4960-B75D-4B9436C2C6EB}" type="sibTrans" cxnId="{422BC99F-6A42-42B5-B94F-46E6D8A8F2CA}">
      <dgm:prSet/>
      <dgm:spPr/>
      <dgm:t>
        <a:bodyPr/>
        <a:lstStyle/>
        <a:p>
          <a:endParaRPr lang="en-US"/>
        </a:p>
      </dgm:t>
    </dgm:pt>
    <dgm:pt modelId="{63B32761-1A91-4A05-8133-F5D4A85AA6CC}">
      <dgm:prSet/>
      <dgm:spPr/>
      <dgm:t>
        <a:bodyPr/>
        <a:lstStyle/>
        <a:p>
          <a:r>
            <a:rPr lang="en-US">
              <a:hlinkClick xmlns:r="http://schemas.openxmlformats.org/officeDocument/2006/relationships" r:id="rId1"/>
            </a:rPr>
            <a:t>https://www.dhs.gov/CP3</a:t>
          </a:r>
          <a:r>
            <a:rPr lang="en-US"/>
            <a:t> </a:t>
          </a:r>
        </a:p>
      </dgm:t>
    </dgm:pt>
    <dgm:pt modelId="{0B93B57B-81C0-413F-B963-E6C1CEBF31F1}" type="parTrans" cxnId="{C50E4A3C-4FA5-4846-93EC-F6307A028B10}">
      <dgm:prSet/>
      <dgm:spPr/>
      <dgm:t>
        <a:bodyPr/>
        <a:lstStyle/>
        <a:p>
          <a:endParaRPr lang="en-US"/>
        </a:p>
      </dgm:t>
    </dgm:pt>
    <dgm:pt modelId="{BA4F068F-1D8C-44EE-9243-DA868AC3D00F}" type="sibTrans" cxnId="{C50E4A3C-4FA5-4846-93EC-F6307A028B10}">
      <dgm:prSet/>
      <dgm:spPr/>
      <dgm:t>
        <a:bodyPr/>
        <a:lstStyle/>
        <a:p>
          <a:endParaRPr lang="en-US"/>
        </a:p>
      </dgm:t>
    </dgm:pt>
    <dgm:pt modelId="{91E4B7B0-A8C2-458E-B4B5-7B4E1786B76C}">
      <dgm:prSet/>
      <dgm:spPr/>
      <dgm:t>
        <a:bodyPr/>
        <a:lstStyle/>
        <a:p>
          <a:r>
            <a:rPr lang="en-US"/>
            <a:t>Association of Threat Assessment Professionals (ATAP)</a:t>
          </a:r>
        </a:p>
      </dgm:t>
    </dgm:pt>
    <dgm:pt modelId="{D60103D7-C567-4E1A-8F3C-86B5D7ED8CE2}" type="parTrans" cxnId="{C51F46CD-5BDD-4431-ACE2-C4C674429D05}">
      <dgm:prSet/>
      <dgm:spPr/>
      <dgm:t>
        <a:bodyPr/>
        <a:lstStyle/>
        <a:p>
          <a:endParaRPr lang="en-US"/>
        </a:p>
      </dgm:t>
    </dgm:pt>
    <dgm:pt modelId="{53FBE3DB-9B09-41DD-95C9-22F2E0A47630}" type="sibTrans" cxnId="{C51F46CD-5BDD-4431-ACE2-C4C674429D05}">
      <dgm:prSet/>
      <dgm:spPr/>
      <dgm:t>
        <a:bodyPr/>
        <a:lstStyle/>
        <a:p>
          <a:endParaRPr lang="en-US"/>
        </a:p>
      </dgm:t>
    </dgm:pt>
    <dgm:pt modelId="{702AEF62-6269-4ACC-8DB2-390043C9CC63}">
      <dgm:prSet/>
      <dgm:spPr/>
      <dgm:t>
        <a:bodyPr/>
        <a:lstStyle/>
        <a:p>
          <a:r>
            <a:rPr lang="en-US">
              <a:hlinkClick xmlns:r="http://schemas.openxmlformats.org/officeDocument/2006/relationships" r:id="rId2"/>
            </a:rPr>
            <a:t>https://www.atapworldwide.org/</a:t>
          </a:r>
          <a:endParaRPr lang="en-US"/>
        </a:p>
      </dgm:t>
    </dgm:pt>
    <dgm:pt modelId="{383117A4-3002-4B9B-96B5-0BE49ADC62BA}" type="parTrans" cxnId="{64C9A275-45C1-444D-A6F6-6F0DBBD276F3}">
      <dgm:prSet/>
      <dgm:spPr/>
      <dgm:t>
        <a:bodyPr/>
        <a:lstStyle/>
        <a:p>
          <a:endParaRPr lang="en-US"/>
        </a:p>
      </dgm:t>
    </dgm:pt>
    <dgm:pt modelId="{37ED0F64-CF6F-4FC0-B9E2-6D9905111137}" type="sibTrans" cxnId="{64C9A275-45C1-444D-A6F6-6F0DBBD276F3}">
      <dgm:prSet/>
      <dgm:spPr/>
      <dgm:t>
        <a:bodyPr/>
        <a:lstStyle/>
        <a:p>
          <a:endParaRPr lang="en-US"/>
        </a:p>
      </dgm:t>
    </dgm:pt>
    <dgm:pt modelId="{FE7AD51D-86AD-F64D-95A5-44763AE9F296}" type="pres">
      <dgm:prSet presAssocID="{8E930721-C593-44E3-879F-DD6698E7F164}" presName="linear" presStyleCnt="0">
        <dgm:presLayoutVars>
          <dgm:animLvl val="lvl"/>
          <dgm:resizeHandles val="exact"/>
        </dgm:presLayoutVars>
      </dgm:prSet>
      <dgm:spPr/>
    </dgm:pt>
    <dgm:pt modelId="{7F8ADD38-E29E-1448-8131-1A5A49981695}" type="pres">
      <dgm:prSet presAssocID="{FCA359D1-907A-46D9-AD11-75ED1F0F45D9}" presName="parentText" presStyleLbl="node1" presStyleIdx="0" presStyleCnt="2">
        <dgm:presLayoutVars>
          <dgm:chMax val="0"/>
          <dgm:bulletEnabled val="1"/>
        </dgm:presLayoutVars>
      </dgm:prSet>
      <dgm:spPr/>
    </dgm:pt>
    <dgm:pt modelId="{BC7C9756-A721-0E45-A5B3-6F45F70C80D5}" type="pres">
      <dgm:prSet presAssocID="{FCA359D1-907A-46D9-AD11-75ED1F0F45D9}" presName="childText" presStyleLbl="revTx" presStyleIdx="0" presStyleCnt="2">
        <dgm:presLayoutVars>
          <dgm:bulletEnabled val="1"/>
        </dgm:presLayoutVars>
      </dgm:prSet>
      <dgm:spPr/>
    </dgm:pt>
    <dgm:pt modelId="{2CE5CA19-8466-CF4E-9AC1-5CCC029FD184}" type="pres">
      <dgm:prSet presAssocID="{91E4B7B0-A8C2-458E-B4B5-7B4E1786B76C}" presName="parentText" presStyleLbl="node1" presStyleIdx="1" presStyleCnt="2">
        <dgm:presLayoutVars>
          <dgm:chMax val="0"/>
          <dgm:bulletEnabled val="1"/>
        </dgm:presLayoutVars>
      </dgm:prSet>
      <dgm:spPr/>
    </dgm:pt>
    <dgm:pt modelId="{B0757436-7B02-A240-AFD6-35632BA51EE9}" type="pres">
      <dgm:prSet presAssocID="{91E4B7B0-A8C2-458E-B4B5-7B4E1786B76C}" presName="childText" presStyleLbl="revTx" presStyleIdx="1" presStyleCnt="2">
        <dgm:presLayoutVars>
          <dgm:bulletEnabled val="1"/>
        </dgm:presLayoutVars>
      </dgm:prSet>
      <dgm:spPr/>
    </dgm:pt>
  </dgm:ptLst>
  <dgm:cxnLst>
    <dgm:cxn modelId="{94EC6E1B-E7A3-1849-8025-729E81C23EB6}" type="presOf" srcId="{91E4B7B0-A8C2-458E-B4B5-7B4E1786B76C}" destId="{2CE5CA19-8466-CF4E-9AC1-5CCC029FD184}" srcOrd="0" destOrd="0" presId="urn:microsoft.com/office/officeart/2005/8/layout/vList2"/>
    <dgm:cxn modelId="{C50E4A3C-4FA5-4846-93EC-F6307A028B10}" srcId="{FCA359D1-907A-46D9-AD11-75ED1F0F45D9}" destId="{63B32761-1A91-4A05-8133-F5D4A85AA6CC}" srcOrd="0" destOrd="0" parTransId="{0B93B57B-81C0-413F-B963-E6C1CEBF31F1}" sibTransId="{BA4F068F-1D8C-44EE-9243-DA868AC3D00F}"/>
    <dgm:cxn modelId="{64E67940-C40C-0141-9145-AD5298A683C1}" type="presOf" srcId="{702AEF62-6269-4ACC-8DB2-390043C9CC63}" destId="{B0757436-7B02-A240-AFD6-35632BA51EE9}" srcOrd="0" destOrd="0" presId="urn:microsoft.com/office/officeart/2005/8/layout/vList2"/>
    <dgm:cxn modelId="{D397EF4F-EB7B-FB47-B6AB-775EF033D3C5}" type="presOf" srcId="{63B32761-1A91-4A05-8133-F5D4A85AA6CC}" destId="{BC7C9756-A721-0E45-A5B3-6F45F70C80D5}" srcOrd="0" destOrd="0" presId="urn:microsoft.com/office/officeart/2005/8/layout/vList2"/>
    <dgm:cxn modelId="{EB3FD965-E656-0F40-B616-613B2D2BACA8}" type="presOf" srcId="{8E930721-C593-44E3-879F-DD6698E7F164}" destId="{FE7AD51D-86AD-F64D-95A5-44763AE9F296}" srcOrd="0" destOrd="0" presId="urn:microsoft.com/office/officeart/2005/8/layout/vList2"/>
    <dgm:cxn modelId="{64C9A275-45C1-444D-A6F6-6F0DBBD276F3}" srcId="{91E4B7B0-A8C2-458E-B4B5-7B4E1786B76C}" destId="{702AEF62-6269-4ACC-8DB2-390043C9CC63}" srcOrd="0" destOrd="0" parTransId="{383117A4-3002-4B9B-96B5-0BE49ADC62BA}" sibTransId="{37ED0F64-CF6F-4FC0-B9E2-6D9905111137}"/>
    <dgm:cxn modelId="{422BC99F-6A42-42B5-B94F-46E6D8A8F2CA}" srcId="{8E930721-C593-44E3-879F-DD6698E7F164}" destId="{FCA359D1-907A-46D9-AD11-75ED1F0F45D9}" srcOrd="0" destOrd="0" parTransId="{D448ECE3-374F-4018-90AD-04154CBC325C}" sibTransId="{FEAE3134-F3E3-4960-B75D-4B9436C2C6EB}"/>
    <dgm:cxn modelId="{C2FDF3B6-75D2-4B44-AE4D-8AA24967B004}" type="presOf" srcId="{FCA359D1-907A-46D9-AD11-75ED1F0F45D9}" destId="{7F8ADD38-E29E-1448-8131-1A5A49981695}" srcOrd="0" destOrd="0" presId="urn:microsoft.com/office/officeart/2005/8/layout/vList2"/>
    <dgm:cxn modelId="{C51F46CD-5BDD-4431-ACE2-C4C674429D05}" srcId="{8E930721-C593-44E3-879F-DD6698E7F164}" destId="{91E4B7B0-A8C2-458E-B4B5-7B4E1786B76C}" srcOrd="1" destOrd="0" parTransId="{D60103D7-C567-4E1A-8F3C-86B5D7ED8CE2}" sibTransId="{53FBE3DB-9B09-41DD-95C9-22F2E0A47630}"/>
    <dgm:cxn modelId="{7AD19AD7-40B0-9443-AE29-A33AAD830C83}" type="presParOf" srcId="{FE7AD51D-86AD-F64D-95A5-44763AE9F296}" destId="{7F8ADD38-E29E-1448-8131-1A5A49981695}" srcOrd="0" destOrd="0" presId="urn:microsoft.com/office/officeart/2005/8/layout/vList2"/>
    <dgm:cxn modelId="{77D527C5-34A5-ED4C-9A14-C0F3695F39DC}" type="presParOf" srcId="{FE7AD51D-86AD-F64D-95A5-44763AE9F296}" destId="{BC7C9756-A721-0E45-A5B3-6F45F70C80D5}" srcOrd="1" destOrd="0" presId="urn:microsoft.com/office/officeart/2005/8/layout/vList2"/>
    <dgm:cxn modelId="{28F174B2-F3C5-574E-B8F3-6E780CAB80C7}" type="presParOf" srcId="{FE7AD51D-86AD-F64D-95A5-44763AE9F296}" destId="{2CE5CA19-8466-CF4E-9AC1-5CCC029FD184}" srcOrd="2" destOrd="0" presId="urn:microsoft.com/office/officeart/2005/8/layout/vList2"/>
    <dgm:cxn modelId="{5FAD51AB-C375-C646-A503-78C6E2EFADC3}" type="presParOf" srcId="{FE7AD51D-86AD-F64D-95A5-44763AE9F296}" destId="{B0757436-7B02-A240-AFD6-35632BA51EE9}"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B4A5A04-83B4-4E13-819F-3F7AD3B431E4}" type="doc">
      <dgm:prSet loTypeId="urn:microsoft.com/office/officeart/2005/8/layout/vList2" loCatId="list" qsTypeId="urn:microsoft.com/office/officeart/2005/8/quickstyle/simple4" qsCatId="simple" csTypeId="urn:microsoft.com/office/officeart/2005/8/colors/accent1_4" csCatId="accent1"/>
      <dgm:spPr/>
      <dgm:t>
        <a:bodyPr/>
        <a:lstStyle/>
        <a:p>
          <a:endParaRPr lang="en-US"/>
        </a:p>
      </dgm:t>
    </dgm:pt>
    <dgm:pt modelId="{5C9C935A-9777-4810-B80C-2E1CD0460498}">
      <dgm:prSet/>
      <dgm:spPr/>
      <dgm:t>
        <a:bodyPr/>
        <a:lstStyle/>
        <a:p>
          <a:r>
            <a:rPr lang="en-US"/>
            <a:t>Association of Healthcare Emergency Preparedness Professionals (AHEPP – Soon)</a:t>
          </a:r>
        </a:p>
      </dgm:t>
    </dgm:pt>
    <dgm:pt modelId="{8FAF3D67-3CCC-4DE7-96B3-6718040FFC8D}" type="parTrans" cxnId="{119266C6-3D65-4E0E-AB21-0F32E244781A}">
      <dgm:prSet/>
      <dgm:spPr/>
      <dgm:t>
        <a:bodyPr/>
        <a:lstStyle/>
        <a:p>
          <a:endParaRPr lang="en-US"/>
        </a:p>
      </dgm:t>
    </dgm:pt>
    <dgm:pt modelId="{1186314D-AC40-4CC3-8111-11E04476AD10}" type="sibTrans" cxnId="{119266C6-3D65-4E0E-AB21-0F32E244781A}">
      <dgm:prSet/>
      <dgm:spPr/>
      <dgm:t>
        <a:bodyPr/>
        <a:lstStyle/>
        <a:p>
          <a:endParaRPr lang="en-US"/>
        </a:p>
      </dgm:t>
    </dgm:pt>
    <dgm:pt modelId="{CA46EA8C-19F2-4195-98DE-0F1A4136F48E}">
      <dgm:prSet/>
      <dgm:spPr/>
      <dgm:t>
        <a:bodyPr/>
        <a:lstStyle/>
        <a:p>
          <a:r>
            <a:rPr lang="en-US">
              <a:hlinkClick xmlns:r="http://schemas.openxmlformats.org/officeDocument/2006/relationships" r:id="rId1"/>
            </a:rPr>
            <a:t>www.ahepp.org</a:t>
          </a:r>
          <a:r>
            <a:rPr lang="en-US"/>
            <a:t> </a:t>
          </a:r>
        </a:p>
      </dgm:t>
    </dgm:pt>
    <dgm:pt modelId="{5FB27A50-8A05-4F55-A168-1E6C784B5F70}" type="parTrans" cxnId="{30611B32-E32C-4BE6-979E-2B2AC707211D}">
      <dgm:prSet/>
      <dgm:spPr/>
      <dgm:t>
        <a:bodyPr/>
        <a:lstStyle/>
        <a:p>
          <a:endParaRPr lang="en-US"/>
        </a:p>
      </dgm:t>
    </dgm:pt>
    <dgm:pt modelId="{112B62CE-7AE3-4013-B477-9F0C9BB20D48}" type="sibTrans" cxnId="{30611B32-E32C-4BE6-979E-2B2AC707211D}">
      <dgm:prSet/>
      <dgm:spPr/>
      <dgm:t>
        <a:bodyPr/>
        <a:lstStyle/>
        <a:p>
          <a:endParaRPr lang="en-US"/>
        </a:p>
      </dgm:t>
    </dgm:pt>
    <dgm:pt modelId="{05BAF937-1B3D-40EC-9144-DE41F13BB2FC}">
      <dgm:prSet/>
      <dgm:spPr/>
      <dgm:t>
        <a:bodyPr/>
        <a:lstStyle/>
        <a:p>
          <a:r>
            <a:rPr lang="en-US"/>
            <a:t>Secret Service – National Threat Assessment Center</a:t>
          </a:r>
        </a:p>
      </dgm:t>
    </dgm:pt>
    <dgm:pt modelId="{7BB1CC02-01FC-46AB-9BDC-258624919336}" type="parTrans" cxnId="{DB8D4239-FFD8-4FB4-B7B0-D33EF018C675}">
      <dgm:prSet/>
      <dgm:spPr/>
      <dgm:t>
        <a:bodyPr/>
        <a:lstStyle/>
        <a:p>
          <a:endParaRPr lang="en-US"/>
        </a:p>
      </dgm:t>
    </dgm:pt>
    <dgm:pt modelId="{00A88843-5579-4170-B1EF-C6CBA3B4717F}" type="sibTrans" cxnId="{DB8D4239-FFD8-4FB4-B7B0-D33EF018C675}">
      <dgm:prSet/>
      <dgm:spPr/>
      <dgm:t>
        <a:bodyPr/>
        <a:lstStyle/>
        <a:p>
          <a:endParaRPr lang="en-US"/>
        </a:p>
      </dgm:t>
    </dgm:pt>
    <dgm:pt modelId="{E13D5A69-31DB-4714-86B0-1E6A5733BC44}">
      <dgm:prSet/>
      <dgm:spPr/>
      <dgm:t>
        <a:bodyPr/>
        <a:lstStyle/>
        <a:p>
          <a:r>
            <a:rPr lang="en-US">
              <a:hlinkClick xmlns:r="http://schemas.openxmlformats.org/officeDocument/2006/relationships" r:id="rId2"/>
            </a:rPr>
            <a:t>https://www.secretservice.gov/protection/ntac</a:t>
          </a:r>
          <a:r>
            <a:rPr lang="en-US"/>
            <a:t> </a:t>
          </a:r>
        </a:p>
      </dgm:t>
    </dgm:pt>
    <dgm:pt modelId="{9419B0A1-956B-45AC-9C15-FDFA76DA9D83}" type="parTrans" cxnId="{7FCB69A6-B8F9-4082-B7E6-0E170C0EF71A}">
      <dgm:prSet/>
      <dgm:spPr/>
      <dgm:t>
        <a:bodyPr/>
        <a:lstStyle/>
        <a:p>
          <a:endParaRPr lang="en-US"/>
        </a:p>
      </dgm:t>
    </dgm:pt>
    <dgm:pt modelId="{F95EF9C8-D482-46A3-BDCC-BBD782225F21}" type="sibTrans" cxnId="{7FCB69A6-B8F9-4082-B7E6-0E170C0EF71A}">
      <dgm:prSet/>
      <dgm:spPr/>
      <dgm:t>
        <a:bodyPr/>
        <a:lstStyle/>
        <a:p>
          <a:endParaRPr lang="en-US"/>
        </a:p>
      </dgm:t>
    </dgm:pt>
    <dgm:pt modelId="{B7916A70-7037-8C44-A34E-A86BFD0C9775}" type="pres">
      <dgm:prSet presAssocID="{3B4A5A04-83B4-4E13-819F-3F7AD3B431E4}" presName="linear" presStyleCnt="0">
        <dgm:presLayoutVars>
          <dgm:animLvl val="lvl"/>
          <dgm:resizeHandles val="exact"/>
        </dgm:presLayoutVars>
      </dgm:prSet>
      <dgm:spPr/>
    </dgm:pt>
    <dgm:pt modelId="{B3058D13-C11D-9346-891A-19F7172443A4}" type="pres">
      <dgm:prSet presAssocID="{5C9C935A-9777-4810-B80C-2E1CD0460498}" presName="parentText" presStyleLbl="node1" presStyleIdx="0" presStyleCnt="2">
        <dgm:presLayoutVars>
          <dgm:chMax val="0"/>
          <dgm:bulletEnabled val="1"/>
        </dgm:presLayoutVars>
      </dgm:prSet>
      <dgm:spPr/>
    </dgm:pt>
    <dgm:pt modelId="{13F770C9-5282-5745-80D4-D484545A3C35}" type="pres">
      <dgm:prSet presAssocID="{5C9C935A-9777-4810-B80C-2E1CD0460498}" presName="childText" presStyleLbl="revTx" presStyleIdx="0" presStyleCnt="2">
        <dgm:presLayoutVars>
          <dgm:bulletEnabled val="1"/>
        </dgm:presLayoutVars>
      </dgm:prSet>
      <dgm:spPr/>
    </dgm:pt>
    <dgm:pt modelId="{F8AF0C38-1F5D-5548-AB0B-54144EBC9603}" type="pres">
      <dgm:prSet presAssocID="{05BAF937-1B3D-40EC-9144-DE41F13BB2FC}" presName="parentText" presStyleLbl="node1" presStyleIdx="1" presStyleCnt="2">
        <dgm:presLayoutVars>
          <dgm:chMax val="0"/>
          <dgm:bulletEnabled val="1"/>
        </dgm:presLayoutVars>
      </dgm:prSet>
      <dgm:spPr/>
    </dgm:pt>
    <dgm:pt modelId="{72A146BA-BE4C-1A43-BE44-C5D5818E8997}" type="pres">
      <dgm:prSet presAssocID="{05BAF937-1B3D-40EC-9144-DE41F13BB2FC}" presName="childText" presStyleLbl="revTx" presStyleIdx="1" presStyleCnt="2">
        <dgm:presLayoutVars>
          <dgm:bulletEnabled val="1"/>
        </dgm:presLayoutVars>
      </dgm:prSet>
      <dgm:spPr/>
    </dgm:pt>
  </dgm:ptLst>
  <dgm:cxnLst>
    <dgm:cxn modelId="{6F9BCD14-47AC-8B49-B362-91A715275EBB}" type="presOf" srcId="{05BAF937-1B3D-40EC-9144-DE41F13BB2FC}" destId="{F8AF0C38-1F5D-5548-AB0B-54144EBC9603}" srcOrd="0" destOrd="0" presId="urn:microsoft.com/office/officeart/2005/8/layout/vList2"/>
    <dgm:cxn modelId="{30611B32-E32C-4BE6-979E-2B2AC707211D}" srcId="{5C9C935A-9777-4810-B80C-2E1CD0460498}" destId="{CA46EA8C-19F2-4195-98DE-0F1A4136F48E}" srcOrd="0" destOrd="0" parTransId="{5FB27A50-8A05-4F55-A168-1E6C784B5F70}" sibTransId="{112B62CE-7AE3-4013-B477-9F0C9BB20D48}"/>
    <dgm:cxn modelId="{09D83837-688E-D243-A384-E4BA959C3867}" type="presOf" srcId="{3B4A5A04-83B4-4E13-819F-3F7AD3B431E4}" destId="{B7916A70-7037-8C44-A34E-A86BFD0C9775}" srcOrd="0" destOrd="0" presId="urn:microsoft.com/office/officeart/2005/8/layout/vList2"/>
    <dgm:cxn modelId="{DB8D4239-FFD8-4FB4-B7B0-D33EF018C675}" srcId="{3B4A5A04-83B4-4E13-819F-3F7AD3B431E4}" destId="{05BAF937-1B3D-40EC-9144-DE41F13BB2FC}" srcOrd="1" destOrd="0" parTransId="{7BB1CC02-01FC-46AB-9BDC-258624919336}" sibTransId="{00A88843-5579-4170-B1EF-C6CBA3B4717F}"/>
    <dgm:cxn modelId="{EEA5F44E-980B-D54D-B2DA-EC9F9160116D}" type="presOf" srcId="{E13D5A69-31DB-4714-86B0-1E6A5733BC44}" destId="{72A146BA-BE4C-1A43-BE44-C5D5818E8997}" srcOrd="0" destOrd="0" presId="urn:microsoft.com/office/officeart/2005/8/layout/vList2"/>
    <dgm:cxn modelId="{7FCB69A6-B8F9-4082-B7E6-0E170C0EF71A}" srcId="{05BAF937-1B3D-40EC-9144-DE41F13BB2FC}" destId="{E13D5A69-31DB-4714-86B0-1E6A5733BC44}" srcOrd="0" destOrd="0" parTransId="{9419B0A1-956B-45AC-9C15-FDFA76DA9D83}" sibTransId="{F95EF9C8-D482-46A3-BDCC-BBD782225F21}"/>
    <dgm:cxn modelId="{71DB15B0-CB98-5546-AE73-9D017EFFB601}" type="presOf" srcId="{5C9C935A-9777-4810-B80C-2E1CD0460498}" destId="{B3058D13-C11D-9346-891A-19F7172443A4}" srcOrd="0" destOrd="0" presId="urn:microsoft.com/office/officeart/2005/8/layout/vList2"/>
    <dgm:cxn modelId="{0059CDBB-B470-C14F-983C-9F60FE27D137}" type="presOf" srcId="{CA46EA8C-19F2-4195-98DE-0F1A4136F48E}" destId="{13F770C9-5282-5745-80D4-D484545A3C35}" srcOrd="0" destOrd="0" presId="urn:microsoft.com/office/officeart/2005/8/layout/vList2"/>
    <dgm:cxn modelId="{119266C6-3D65-4E0E-AB21-0F32E244781A}" srcId="{3B4A5A04-83B4-4E13-819F-3F7AD3B431E4}" destId="{5C9C935A-9777-4810-B80C-2E1CD0460498}" srcOrd="0" destOrd="0" parTransId="{8FAF3D67-3CCC-4DE7-96B3-6718040FFC8D}" sibTransId="{1186314D-AC40-4CC3-8111-11E04476AD10}"/>
    <dgm:cxn modelId="{6B26F8D3-733B-6046-A362-39CCEECCD234}" type="presParOf" srcId="{B7916A70-7037-8C44-A34E-A86BFD0C9775}" destId="{B3058D13-C11D-9346-891A-19F7172443A4}" srcOrd="0" destOrd="0" presId="urn:microsoft.com/office/officeart/2005/8/layout/vList2"/>
    <dgm:cxn modelId="{1D796C7A-7874-F743-A358-772047FE98F5}" type="presParOf" srcId="{B7916A70-7037-8C44-A34E-A86BFD0C9775}" destId="{13F770C9-5282-5745-80D4-D484545A3C35}" srcOrd="1" destOrd="0" presId="urn:microsoft.com/office/officeart/2005/8/layout/vList2"/>
    <dgm:cxn modelId="{F1E58367-800C-5540-861C-685FF4B0D40F}" type="presParOf" srcId="{B7916A70-7037-8C44-A34E-A86BFD0C9775}" destId="{F8AF0C38-1F5D-5548-AB0B-54144EBC9603}" srcOrd="2" destOrd="0" presId="urn:microsoft.com/office/officeart/2005/8/layout/vList2"/>
    <dgm:cxn modelId="{91A8D361-D0D3-6F41-9C03-94F11CA7349F}" type="presParOf" srcId="{B7916A70-7037-8C44-A34E-A86BFD0C9775}" destId="{72A146BA-BE4C-1A43-BE44-C5D5818E8997}"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DBBC926-6A69-4AE8-B6CF-F55068D20F12}" type="doc">
      <dgm:prSet loTypeId="urn:microsoft.com/office/officeart/2008/layout/LinedList" loCatId="list" qsTypeId="urn:microsoft.com/office/officeart/2005/8/quickstyle/simple4" qsCatId="simple" csTypeId="urn:microsoft.com/office/officeart/2005/8/colors/accent2_2" csCatId="accent2" phldr="1"/>
      <dgm:spPr/>
      <dgm:t>
        <a:bodyPr/>
        <a:lstStyle/>
        <a:p>
          <a:endParaRPr lang="en-US"/>
        </a:p>
      </dgm:t>
    </dgm:pt>
    <dgm:pt modelId="{569D590A-3125-4F46-A7A4-4D06469E0762}">
      <dgm:prSet custT="1"/>
      <dgm:spPr/>
      <dgm:t>
        <a:bodyPr/>
        <a:lstStyle/>
        <a:p>
          <a:r>
            <a:rPr lang="en-US" sz="2400" dirty="0"/>
            <a:t>AHA. (2022). Strengthening the Health Care Workforce: Strategies for Now, Near and Far. Retrieved from </a:t>
          </a:r>
          <a:r>
            <a:rPr lang="en-US" sz="2400" dirty="0">
              <a:hlinkClick xmlns:r="http://schemas.openxmlformats.org/officeDocument/2006/relationships" r:id="rId1"/>
            </a:rPr>
            <a:t>https://www.aha.org/system/files/media/file/2022/09/Strengthening-the-Health-Care-Workforce-Complete-20220909.pdf</a:t>
          </a:r>
          <a:endParaRPr lang="en-US" sz="2400" dirty="0"/>
        </a:p>
      </dgm:t>
    </dgm:pt>
    <dgm:pt modelId="{F095D2C9-0D34-4B0B-AB47-EC775604505A}" type="parTrans" cxnId="{8310D35B-D7CA-4895-A072-46991437DA68}">
      <dgm:prSet/>
      <dgm:spPr/>
      <dgm:t>
        <a:bodyPr/>
        <a:lstStyle/>
        <a:p>
          <a:endParaRPr lang="en-US"/>
        </a:p>
      </dgm:t>
    </dgm:pt>
    <dgm:pt modelId="{2D3E981E-F127-400B-98AF-4F4109BD84EE}" type="sibTrans" cxnId="{8310D35B-D7CA-4895-A072-46991437DA68}">
      <dgm:prSet/>
      <dgm:spPr/>
      <dgm:t>
        <a:bodyPr/>
        <a:lstStyle/>
        <a:p>
          <a:endParaRPr lang="en-US"/>
        </a:p>
      </dgm:t>
    </dgm:pt>
    <dgm:pt modelId="{2FF38C80-FF3F-4F3F-8A6C-48ADE71FD4D7}">
      <dgm:prSet custT="1"/>
      <dgm:spPr/>
      <dgm:t>
        <a:bodyPr/>
        <a:lstStyle/>
        <a:p>
          <a:r>
            <a:rPr lang="en-US" sz="2400" dirty="0"/>
            <a:t>CISA. Hospitals &amp; Healthcare Facilities: Security Awareness for Soft Targets and Crowded Places Retrieved from </a:t>
          </a:r>
          <a:r>
            <a:rPr lang="en-US" sz="2400" dirty="0">
              <a:hlinkClick xmlns:r="http://schemas.openxmlformats.org/officeDocument/2006/relationships" r:id="rId2"/>
            </a:rPr>
            <a:t>https://www.cisa.gov/sites/default/files/publications/19_0515_cisa_action-guide-hospitals-and-healthcare.pdf</a:t>
          </a:r>
          <a:endParaRPr lang="en-US" sz="2400" dirty="0"/>
        </a:p>
      </dgm:t>
    </dgm:pt>
    <dgm:pt modelId="{421AC4C8-3D9A-4F8D-95ED-711B988647DC}" type="parTrans" cxnId="{36BB6CA6-123E-41F3-B44E-6FAF188B80DE}">
      <dgm:prSet/>
      <dgm:spPr/>
      <dgm:t>
        <a:bodyPr/>
        <a:lstStyle/>
        <a:p>
          <a:endParaRPr lang="en-US"/>
        </a:p>
      </dgm:t>
    </dgm:pt>
    <dgm:pt modelId="{E232382F-3298-4957-B8E8-23754DFEEEBD}" type="sibTrans" cxnId="{36BB6CA6-123E-41F3-B44E-6FAF188B80DE}">
      <dgm:prSet/>
      <dgm:spPr/>
      <dgm:t>
        <a:bodyPr/>
        <a:lstStyle/>
        <a:p>
          <a:endParaRPr lang="en-US"/>
        </a:p>
      </dgm:t>
    </dgm:pt>
    <dgm:pt modelId="{4B049B9B-5F60-477E-B5A7-2263E857C2BE}">
      <dgm:prSet custT="1"/>
      <dgm:spPr/>
      <dgm:t>
        <a:bodyPr/>
        <a:lstStyle/>
        <a:p>
          <a:r>
            <a:rPr lang="en-US" sz="2400" dirty="0" err="1"/>
            <a:t>DeBecker</a:t>
          </a:r>
          <a:r>
            <a:rPr lang="en-US" sz="2400" dirty="0"/>
            <a:t>, G. (2021). The Gift of Fear: Survival Signals That Protect Us from Violence: Back Bay Books.</a:t>
          </a:r>
        </a:p>
      </dgm:t>
    </dgm:pt>
    <dgm:pt modelId="{3E3A2D7F-1C40-4396-AF9D-E6781FE94658}" type="parTrans" cxnId="{DBA1E2DA-2E3C-43EA-9985-3CB0EF33B46B}">
      <dgm:prSet/>
      <dgm:spPr/>
      <dgm:t>
        <a:bodyPr/>
        <a:lstStyle/>
        <a:p>
          <a:endParaRPr lang="en-US"/>
        </a:p>
      </dgm:t>
    </dgm:pt>
    <dgm:pt modelId="{BED578EB-A5AE-404B-B5BE-A9F43879C155}" type="sibTrans" cxnId="{DBA1E2DA-2E3C-43EA-9985-3CB0EF33B46B}">
      <dgm:prSet/>
      <dgm:spPr/>
      <dgm:t>
        <a:bodyPr/>
        <a:lstStyle/>
        <a:p>
          <a:endParaRPr lang="en-US"/>
        </a:p>
      </dgm:t>
    </dgm:pt>
    <dgm:pt modelId="{11546049-A0F3-4B67-B264-74D0D096B4E2}">
      <dgm:prSet custT="1"/>
      <dgm:spPr/>
      <dgm:t>
        <a:bodyPr/>
        <a:lstStyle/>
        <a:p>
          <a:r>
            <a:rPr lang="en-US" sz="2400" dirty="0"/>
            <a:t>Maguire, B. J., &amp; Smith, S. (2013). Injuries and Fatalities among Emergency Medical Technicians and Paramedics in the United States. Prehospital and Disaster Medicine, 28(4), 376–382. doi:10.1017/S1049023X13003555</a:t>
          </a:r>
        </a:p>
      </dgm:t>
    </dgm:pt>
    <dgm:pt modelId="{D6988A7F-A787-47E7-933D-E9771DEB6395}" type="parTrans" cxnId="{B9EB6D79-575B-467C-86A7-706CB2610377}">
      <dgm:prSet/>
      <dgm:spPr/>
      <dgm:t>
        <a:bodyPr/>
        <a:lstStyle/>
        <a:p>
          <a:endParaRPr lang="en-US"/>
        </a:p>
      </dgm:t>
    </dgm:pt>
    <dgm:pt modelId="{039F0CB4-83A1-4722-B3B2-487F65ACECBF}" type="sibTrans" cxnId="{B9EB6D79-575B-467C-86A7-706CB2610377}">
      <dgm:prSet/>
      <dgm:spPr/>
      <dgm:t>
        <a:bodyPr/>
        <a:lstStyle/>
        <a:p>
          <a:endParaRPr lang="en-US"/>
        </a:p>
      </dgm:t>
    </dgm:pt>
    <dgm:pt modelId="{D544D9A9-D34D-424D-8320-1D9B5D37D6B2}">
      <dgm:prSet custT="1"/>
      <dgm:spPr/>
      <dgm:t>
        <a:bodyPr/>
        <a:lstStyle/>
        <a:p>
          <a:r>
            <a:rPr lang="en-US" sz="2400" dirty="0"/>
            <a:t>Lipscomb, J., &amp; </a:t>
          </a:r>
          <a:r>
            <a:rPr lang="en-US" sz="2400" dirty="0" err="1"/>
            <a:t>Borwegen</a:t>
          </a:r>
          <a:r>
            <a:rPr lang="en-US" sz="2400" dirty="0"/>
            <a:t>, B. (2000). Health care workers. Occupational Health: </a:t>
          </a:r>
          <a:r>
            <a:rPr lang="en-US" sz="2400" dirty="0" err="1"/>
            <a:t>recognising</a:t>
          </a:r>
          <a:r>
            <a:rPr lang="en-US" sz="2400" dirty="0"/>
            <a:t> and preventing work-related disease and injury. 4th ed. Philadelphia, PA: Lippincott, Williams &amp; Wilkins, 767-78.</a:t>
          </a:r>
        </a:p>
      </dgm:t>
    </dgm:pt>
    <dgm:pt modelId="{D208381A-9E35-41AF-9E3C-8785768611C5}" type="parTrans" cxnId="{1343EF7B-A1C4-4DC3-BE62-AE3E0EA96438}">
      <dgm:prSet/>
      <dgm:spPr/>
      <dgm:t>
        <a:bodyPr/>
        <a:lstStyle/>
        <a:p>
          <a:endParaRPr lang="en-US"/>
        </a:p>
      </dgm:t>
    </dgm:pt>
    <dgm:pt modelId="{7022BC0A-6DC8-4D0F-8A8C-C2ECB85997B1}" type="sibTrans" cxnId="{1343EF7B-A1C4-4DC3-BE62-AE3E0EA96438}">
      <dgm:prSet/>
      <dgm:spPr/>
      <dgm:t>
        <a:bodyPr/>
        <a:lstStyle/>
        <a:p>
          <a:endParaRPr lang="en-US"/>
        </a:p>
      </dgm:t>
    </dgm:pt>
    <dgm:pt modelId="{39168ADD-923E-4BB2-A7D6-A5F1147562DA}">
      <dgm:prSet custT="1"/>
      <dgm:spPr/>
      <dgm:t>
        <a:bodyPr/>
        <a:lstStyle/>
        <a:p>
          <a:r>
            <a:rPr lang="en-US" sz="2400" dirty="0"/>
            <a:t>Meloy, J. R., &amp; Hoffmann, J. (2021). International handbook of threat assessment: Oxford University Press.</a:t>
          </a:r>
        </a:p>
      </dgm:t>
    </dgm:pt>
    <dgm:pt modelId="{A413A317-CFEC-4F58-BDD9-5CA576CAD445}" type="parTrans" cxnId="{29381A9A-683D-47F0-98D4-AC03CC7AAC40}">
      <dgm:prSet/>
      <dgm:spPr/>
      <dgm:t>
        <a:bodyPr/>
        <a:lstStyle/>
        <a:p>
          <a:endParaRPr lang="en-US"/>
        </a:p>
      </dgm:t>
    </dgm:pt>
    <dgm:pt modelId="{292DC1B5-3811-41B2-971F-720FD0D86FF2}" type="sibTrans" cxnId="{29381A9A-683D-47F0-98D4-AC03CC7AAC40}">
      <dgm:prSet/>
      <dgm:spPr/>
      <dgm:t>
        <a:bodyPr/>
        <a:lstStyle/>
        <a:p>
          <a:endParaRPr lang="en-US"/>
        </a:p>
      </dgm:t>
    </dgm:pt>
    <dgm:pt modelId="{C58FD271-D056-425E-B224-ADA6DC0FB9A2}">
      <dgm:prSet custT="1"/>
      <dgm:spPr/>
      <dgm:t>
        <a:bodyPr/>
        <a:lstStyle/>
        <a:p>
          <a:r>
            <a:rPr lang="en-US" sz="2400" dirty="0"/>
            <a:t>Ryan, S. (2019, May, 2019). Threat, Intimidation, or Something Else?  (and Why it Matters). The Beat. </a:t>
          </a:r>
        </a:p>
      </dgm:t>
    </dgm:pt>
    <dgm:pt modelId="{AFB2F401-20E8-402A-A96E-2902AF544BF1}" type="parTrans" cxnId="{09D9ABD9-6592-4D36-A3EB-DEC7C523DA71}">
      <dgm:prSet/>
      <dgm:spPr/>
      <dgm:t>
        <a:bodyPr/>
        <a:lstStyle/>
        <a:p>
          <a:endParaRPr lang="en-US"/>
        </a:p>
      </dgm:t>
    </dgm:pt>
    <dgm:pt modelId="{36E1C1A1-76A4-4A17-BBD0-ED20F90BDE3B}" type="sibTrans" cxnId="{09D9ABD9-6592-4D36-A3EB-DEC7C523DA71}">
      <dgm:prSet/>
      <dgm:spPr/>
      <dgm:t>
        <a:bodyPr/>
        <a:lstStyle/>
        <a:p>
          <a:endParaRPr lang="en-US"/>
        </a:p>
      </dgm:t>
    </dgm:pt>
    <dgm:pt modelId="{4E41463C-F80B-E643-B1E3-4EA82BF9025C}" type="pres">
      <dgm:prSet presAssocID="{1DBBC926-6A69-4AE8-B6CF-F55068D20F12}" presName="vert0" presStyleCnt="0">
        <dgm:presLayoutVars>
          <dgm:dir/>
          <dgm:animOne val="branch"/>
          <dgm:animLvl val="lvl"/>
        </dgm:presLayoutVars>
      </dgm:prSet>
      <dgm:spPr/>
    </dgm:pt>
    <dgm:pt modelId="{75BECB72-21BF-594A-963B-69DCB8B6FC5C}" type="pres">
      <dgm:prSet presAssocID="{569D590A-3125-4F46-A7A4-4D06469E0762}" presName="thickLine" presStyleLbl="alignNode1" presStyleIdx="0" presStyleCnt="7"/>
      <dgm:spPr/>
    </dgm:pt>
    <dgm:pt modelId="{DB8BAC72-41D6-C541-99BA-8D7DC4480A6B}" type="pres">
      <dgm:prSet presAssocID="{569D590A-3125-4F46-A7A4-4D06469E0762}" presName="horz1" presStyleCnt="0"/>
      <dgm:spPr/>
    </dgm:pt>
    <dgm:pt modelId="{E3564029-5EEE-754D-B8C7-AF3316746FDA}" type="pres">
      <dgm:prSet presAssocID="{569D590A-3125-4F46-A7A4-4D06469E0762}" presName="tx1" presStyleLbl="revTx" presStyleIdx="0" presStyleCnt="7" custScaleY="119715"/>
      <dgm:spPr/>
    </dgm:pt>
    <dgm:pt modelId="{ACC948A4-D031-8D40-8A5C-F20D8B74C6FF}" type="pres">
      <dgm:prSet presAssocID="{569D590A-3125-4F46-A7A4-4D06469E0762}" presName="vert1" presStyleCnt="0"/>
      <dgm:spPr/>
    </dgm:pt>
    <dgm:pt modelId="{F5A6DD96-493E-594A-8DC7-FB1140ABF113}" type="pres">
      <dgm:prSet presAssocID="{2FF38C80-FF3F-4F3F-8A6C-48ADE71FD4D7}" presName="thickLine" presStyleLbl="alignNode1" presStyleIdx="1" presStyleCnt="7"/>
      <dgm:spPr/>
    </dgm:pt>
    <dgm:pt modelId="{9FB43FE0-2345-114D-9E5A-037E7359B252}" type="pres">
      <dgm:prSet presAssocID="{2FF38C80-FF3F-4F3F-8A6C-48ADE71FD4D7}" presName="horz1" presStyleCnt="0"/>
      <dgm:spPr/>
    </dgm:pt>
    <dgm:pt modelId="{42B80E64-655C-A04B-B308-5A4B89C73718}" type="pres">
      <dgm:prSet presAssocID="{2FF38C80-FF3F-4F3F-8A6C-48ADE71FD4D7}" presName="tx1" presStyleLbl="revTx" presStyleIdx="1" presStyleCnt="7" custScaleY="143156"/>
      <dgm:spPr/>
    </dgm:pt>
    <dgm:pt modelId="{7879D941-2749-CC44-BD70-F915C5F69D9F}" type="pres">
      <dgm:prSet presAssocID="{2FF38C80-FF3F-4F3F-8A6C-48ADE71FD4D7}" presName="vert1" presStyleCnt="0"/>
      <dgm:spPr/>
    </dgm:pt>
    <dgm:pt modelId="{ABBB5876-0399-7D41-BCFA-99F441FBB61F}" type="pres">
      <dgm:prSet presAssocID="{4B049B9B-5F60-477E-B5A7-2263E857C2BE}" presName="thickLine" presStyleLbl="alignNode1" presStyleIdx="2" presStyleCnt="7"/>
      <dgm:spPr/>
    </dgm:pt>
    <dgm:pt modelId="{E323AF2C-9D74-6D49-8169-6C6A79A04EC4}" type="pres">
      <dgm:prSet presAssocID="{4B049B9B-5F60-477E-B5A7-2263E857C2BE}" presName="horz1" presStyleCnt="0"/>
      <dgm:spPr/>
    </dgm:pt>
    <dgm:pt modelId="{FF72E5D0-10A6-E14F-99CD-7CF513B5ECE0}" type="pres">
      <dgm:prSet presAssocID="{4B049B9B-5F60-477E-B5A7-2263E857C2BE}" presName="tx1" presStyleLbl="revTx" presStyleIdx="2" presStyleCnt="7"/>
      <dgm:spPr/>
    </dgm:pt>
    <dgm:pt modelId="{62D287D7-C891-BA4E-850B-8FDE2DDAEED1}" type="pres">
      <dgm:prSet presAssocID="{4B049B9B-5F60-477E-B5A7-2263E857C2BE}" presName="vert1" presStyleCnt="0"/>
      <dgm:spPr/>
    </dgm:pt>
    <dgm:pt modelId="{F5112142-E28A-3341-AB94-1D666B97E2D7}" type="pres">
      <dgm:prSet presAssocID="{11546049-A0F3-4B67-B264-74D0D096B4E2}" presName="thickLine" presStyleLbl="alignNode1" presStyleIdx="3" presStyleCnt="7"/>
      <dgm:spPr/>
    </dgm:pt>
    <dgm:pt modelId="{15E78F3C-FBB4-E243-8452-E241F17BA3B6}" type="pres">
      <dgm:prSet presAssocID="{11546049-A0F3-4B67-B264-74D0D096B4E2}" presName="horz1" presStyleCnt="0"/>
      <dgm:spPr/>
    </dgm:pt>
    <dgm:pt modelId="{451A0019-1416-CB42-838B-5B97833FF8F8}" type="pres">
      <dgm:prSet presAssocID="{11546049-A0F3-4B67-B264-74D0D096B4E2}" presName="tx1" presStyleLbl="revTx" presStyleIdx="3" presStyleCnt="7"/>
      <dgm:spPr/>
    </dgm:pt>
    <dgm:pt modelId="{9390996B-2FB0-1940-864B-00B2B5750DE1}" type="pres">
      <dgm:prSet presAssocID="{11546049-A0F3-4B67-B264-74D0D096B4E2}" presName="vert1" presStyleCnt="0"/>
      <dgm:spPr/>
    </dgm:pt>
    <dgm:pt modelId="{BA054DD1-7437-2A45-A85D-B445E709CABA}" type="pres">
      <dgm:prSet presAssocID="{D544D9A9-D34D-424D-8320-1D9B5D37D6B2}" presName="thickLine" presStyleLbl="alignNode1" presStyleIdx="4" presStyleCnt="7"/>
      <dgm:spPr/>
    </dgm:pt>
    <dgm:pt modelId="{305DA7F4-116D-F648-81BD-D41DA5F79914}" type="pres">
      <dgm:prSet presAssocID="{D544D9A9-D34D-424D-8320-1D9B5D37D6B2}" presName="horz1" presStyleCnt="0"/>
      <dgm:spPr/>
    </dgm:pt>
    <dgm:pt modelId="{FA8893E4-442E-3D46-BF27-417FF6474162}" type="pres">
      <dgm:prSet presAssocID="{D544D9A9-D34D-424D-8320-1D9B5D37D6B2}" presName="tx1" presStyleLbl="revTx" presStyleIdx="4" presStyleCnt="7"/>
      <dgm:spPr/>
    </dgm:pt>
    <dgm:pt modelId="{467751A1-E575-BD41-8B38-DEEA5A6F32BF}" type="pres">
      <dgm:prSet presAssocID="{D544D9A9-D34D-424D-8320-1D9B5D37D6B2}" presName="vert1" presStyleCnt="0"/>
      <dgm:spPr/>
    </dgm:pt>
    <dgm:pt modelId="{426743D7-41EF-0A46-A2BB-AB65402F2AD2}" type="pres">
      <dgm:prSet presAssocID="{39168ADD-923E-4BB2-A7D6-A5F1147562DA}" presName="thickLine" presStyleLbl="alignNode1" presStyleIdx="5" presStyleCnt="7"/>
      <dgm:spPr/>
    </dgm:pt>
    <dgm:pt modelId="{4BABFA29-04B3-EA45-8F36-A1EA0CF12885}" type="pres">
      <dgm:prSet presAssocID="{39168ADD-923E-4BB2-A7D6-A5F1147562DA}" presName="horz1" presStyleCnt="0"/>
      <dgm:spPr/>
    </dgm:pt>
    <dgm:pt modelId="{B2411DFB-96FB-C845-B2A8-B48C07FC0ABD}" type="pres">
      <dgm:prSet presAssocID="{39168ADD-923E-4BB2-A7D6-A5F1147562DA}" presName="tx1" presStyleLbl="revTx" presStyleIdx="5" presStyleCnt="7"/>
      <dgm:spPr/>
    </dgm:pt>
    <dgm:pt modelId="{731AE32D-7359-4743-BAC8-C20A9273317E}" type="pres">
      <dgm:prSet presAssocID="{39168ADD-923E-4BB2-A7D6-A5F1147562DA}" presName="vert1" presStyleCnt="0"/>
      <dgm:spPr/>
    </dgm:pt>
    <dgm:pt modelId="{D372FF99-B8A1-F449-8220-D972A35CE0D0}" type="pres">
      <dgm:prSet presAssocID="{C58FD271-D056-425E-B224-ADA6DC0FB9A2}" presName="thickLine" presStyleLbl="alignNode1" presStyleIdx="6" presStyleCnt="7"/>
      <dgm:spPr/>
    </dgm:pt>
    <dgm:pt modelId="{58850F4A-BE1D-A040-B9A3-607A3347F1F4}" type="pres">
      <dgm:prSet presAssocID="{C58FD271-D056-425E-B224-ADA6DC0FB9A2}" presName="horz1" presStyleCnt="0"/>
      <dgm:spPr/>
    </dgm:pt>
    <dgm:pt modelId="{56B3C4EC-1121-2F47-8949-29045D2AADF7}" type="pres">
      <dgm:prSet presAssocID="{C58FD271-D056-425E-B224-ADA6DC0FB9A2}" presName="tx1" presStyleLbl="revTx" presStyleIdx="6" presStyleCnt="7"/>
      <dgm:spPr/>
    </dgm:pt>
    <dgm:pt modelId="{F3C6121C-D3E2-A740-9021-B9732B09D588}" type="pres">
      <dgm:prSet presAssocID="{C58FD271-D056-425E-B224-ADA6DC0FB9A2}" presName="vert1" presStyleCnt="0"/>
      <dgm:spPr/>
    </dgm:pt>
  </dgm:ptLst>
  <dgm:cxnLst>
    <dgm:cxn modelId="{751DC536-D1B3-7C4E-BF89-8BF53EAC1D7F}" type="presOf" srcId="{2FF38C80-FF3F-4F3F-8A6C-48ADE71FD4D7}" destId="{42B80E64-655C-A04B-B308-5A4B89C73718}" srcOrd="0" destOrd="0" presId="urn:microsoft.com/office/officeart/2008/layout/LinedList"/>
    <dgm:cxn modelId="{49E04A58-7919-A948-A9DA-8AF835AA1ECD}" type="presOf" srcId="{1DBBC926-6A69-4AE8-B6CF-F55068D20F12}" destId="{4E41463C-F80B-E643-B1E3-4EA82BF9025C}" srcOrd="0" destOrd="0" presId="urn:microsoft.com/office/officeart/2008/layout/LinedList"/>
    <dgm:cxn modelId="{8310D35B-D7CA-4895-A072-46991437DA68}" srcId="{1DBBC926-6A69-4AE8-B6CF-F55068D20F12}" destId="{569D590A-3125-4F46-A7A4-4D06469E0762}" srcOrd="0" destOrd="0" parTransId="{F095D2C9-0D34-4B0B-AB47-EC775604505A}" sibTransId="{2D3E981E-F127-400B-98AF-4F4109BD84EE}"/>
    <dgm:cxn modelId="{B9EB6D79-575B-467C-86A7-706CB2610377}" srcId="{1DBBC926-6A69-4AE8-B6CF-F55068D20F12}" destId="{11546049-A0F3-4B67-B264-74D0D096B4E2}" srcOrd="3" destOrd="0" parTransId="{D6988A7F-A787-47E7-933D-E9771DEB6395}" sibTransId="{039F0CB4-83A1-4722-B3B2-487F65ACECBF}"/>
    <dgm:cxn modelId="{3A98C77B-4D63-B040-B531-8AF214916A70}" type="presOf" srcId="{39168ADD-923E-4BB2-A7D6-A5F1147562DA}" destId="{B2411DFB-96FB-C845-B2A8-B48C07FC0ABD}" srcOrd="0" destOrd="0" presId="urn:microsoft.com/office/officeart/2008/layout/LinedList"/>
    <dgm:cxn modelId="{1343EF7B-A1C4-4DC3-BE62-AE3E0EA96438}" srcId="{1DBBC926-6A69-4AE8-B6CF-F55068D20F12}" destId="{D544D9A9-D34D-424D-8320-1D9B5D37D6B2}" srcOrd="4" destOrd="0" parTransId="{D208381A-9E35-41AF-9E3C-8785768611C5}" sibTransId="{7022BC0A-6DC8-4D0F-8A8C-C2ECB85997B1}"/>
    <dgm:cxn modelId="{7870238B-5EB7-CE46-BA95-839D01D7A09C}" type="presOf" srcId="{11546049-A0F3-4B67-B264-74D0D096B4E2}" destId="{451A0019-1416-CB42-838B-5B97833FF8F8}" srcOrd="0" destOrd="0" presId="urn:microsoft.com/office/officeart/2008/layout/LinedList"/>
    <dgm:cxn modelId="{29381A9A-683D-47F0-98D4-AC03CC7AAC40}" srcId="{1DBBC926-6A69-4AE8-B6CF-F55068D20F12}" destId="{39168ADD-923E-4BB2-A7D6-A5F1147562DA}" srcOrd="5" destOrd="0" parTransId="{A413A317-CFEC-4F58-BDD9-5CA576CAD445}" sibTransId="{292DC1B5-3811-41B2-971F-720FD0D86FF2}"/>
    <dgm:cxn modelId="{36BB6CA6-123E-41F3-B44E-6FAF188B80DE}" srcId="{1DBBC926-6A69-4AE8-B6CF-F55068D20F12}" destId="{2FF38C80-FF3F-4F3F-8A6C-48ADE71FD4D7}" srcOrd="1" destOrd="0" parTransId="{421AC4C8-3D9A-4F8D-95ED-711B988647DC}" sibTransId="{E232382F-3298-4957-B8E8-23754DFEEEBD}"/>
    <dgm:cxn modelId="{042100CD-1946-7149-8F8F-F89A4E616D47}" type="presOf" srcId="{4B049B9B-5F60-477E-B5A7-2263E857C2BE}" destId="{FF72E5D0-10A6-E14F-99CD-7CF513B5ECE0}" srcOrd="0" destOrd="0" presId="urn:microsoft.com/office/officeart/2008/layout/LinedList"/>
    <dgm:cxn modelId="{72C486CF-68FD-374D-ACE3-5078238FEF9B}" type="presOf" srcId="{D544D9A9-D34D-424D-8320-1D9B5D37D6B2}" destId="{FA8893E4-442E-3D46-BF27-417FF6474162}" srcOrd="0" destOrd="0" presId="urn:microsoft.com/office/officeart/2008/layout/LinedList"/>
    <dgm:cxn modelId="{09D9ABD9-6592-4D36-A3EB-DEC7C523DA71}" srcId="{1DBBC926-6A69-4AE8-B6CF-F55068D20F12}" destId="{C58FD271-D056-425E-B224-ADA6DC0FB9A2}" srcOrd="6" destOrd="0" parTransId="{AFB2F401-20E8-402A-A96E-2902AF544BF1}" sibTransId="{36E1C1A1-76A4-4A17-BBD0-ED20F90BDE3B}"/>
    <dgm:cxn modelId="{DBA1E2DA-2E3C-43EA-9985-3CB0EF33B46B}" srcId="{1DBBC926-6A69-4AE8-B6CF-F55068D20F12}" destId="{4B049B9B-5F60-477E-B5A7-2263E857C2BE}" srcOrd="2" destOrd="0" parTransId="{3E3A2D7F-1C40-4396-AF9D-E6781FE94658}" sibTransId="{BED578EB-A5AE-404B-B5BE-A9F43879C155}"/>
    <dgm:cxn modelId="{F4B9BBF3-CF93-B14F-BFAF-3D3ED6F5E9F0}" type="presOf" srcId="{C58FD271-D056-425E-B224-ADA6DC0FB9A2}" destId="{56B3C4EC-1121-2F47-8949-29045D2AADF7}" srcOrd="0" destOrd="0" presId="urn:microsoft.com/office/officeart/2008/layout/LinedList"/>
    <dgm:cxn modelId="{70D682F7-35A1-6243-A2C2-484D2E8D8055}" type="presOf" srcId="{569D590A-3125-4F46-A7A4-4D06469E0762}" destId="{E3564029-5EEE-754D-B8C7-AF3316746FDA}" srcOrd="0" destOrd="0" presId="urn:microsoft.com/office/officeart/2008/layout/LinedList"/>
    <dgm:cxn modelId="{D131A68C-8C8F-C941-B30A-108CF421C7B0}" type="presParOf" srcId="{4E41463C-F80B-E643-B1E3-4EA82BF9025C}" destId="{75BECB72-21BF-594A-963B-69DCB8B6FC5C}" srcOrd="0" destOrd="0" presId="urn:microsoft.com/office/officeart/2008/layout/LinedList"/>
    <dgm:cxn modelId="{4E322F3D-A9AD-E446-B3F5-674C57863368}" type="presParOf" srcId="{4E41463C-F80B-E643-B1E3-4EA82BF9025C}" destId="{DB8BAC72-41D6-C541-99BA-8D7DC4480A6B}" srcOrd="1" destOrd="0" presId="urn:microsoft.com/office/officeart/2008/layout/LinedList"/>
    <dgm:cxn modelId="{A21FF622-46E5-CD43-86E5-05CBAEFE5326}" type="presParOf" srcId="{DB8BAC72-41D6-C541-99BA-8D7DC4480A6B}" destId="{E3564029-5EEE-754D-B8C7-AF3316746FDA}" srcOrd="0" destOrd="0" presId="urn:microsoft.com/office/officeart/2008/layout/LinedList"/>
    <dgm:cxn modelId="{ED50841A-5C5E-A04E-9402-243685656F0E}" type="presParOf" srcId="{DB8BAC72-41D6-C541-99BA-8D7DC4480A6B}" destId="{ACC948A4-D031-8D40-8A5C-F20D8B74C6FF}" srcOrd="1" destOrd="0" presId="urn:microsoft.com/office/officeart/2008/layout/LinedList"/>
    <dgm:cxn modelId="{A1BF641D-81FB-D84B-851C-2F4770A0BCAA}" type="presParOf" srcId="{4E41463C-F80B-E643-B1E3-4EA82BF9025C}" destId="{F5A6DD96-493E-594A-8DC7-FB1140ABF113}" srcOrd="2" destOrd="0" presId="urn:microsoft.com/office/officeart/2008/layout/LinedList"/>
    <dgm:cxn modelId="{4468CC9C-3B76-A846-BB7F-9ADE744295B0}" type="presParOf" srcId="{4E41463C-F80B-E643-B1E3-4EA82BF9025C}" destId="{9FB43FE0-2345-114D-9E5A-037E7359B252}" srcOrd="3" destOrd="0" presId="urn:microsoft.com/office/officeart/2008/layout/LinedList"/>
    <dgm:cxn modelId="{25A48E15-52C3-4743-83F9-4DC456845454}" type="presParOf" srcId="{9FB43FE0-2345-114D-9E5A-037E7359B252}" destId="{42B80E64-655C-A04B-B308-5A4B89C73718}" srcOrd="0" destOrd="0" presId="urn:microsoft.com/office/officeart/2008/layout/LinedList"/>
    <dgm:cxn modelId="{50E7BCF8-7D7D-8A4A-B569-0675190851C0}" type="presParOf" srcId="{9FB43FE0-2345-114D-9E5A-037E7359B252}" destId="{7879D941-2749-CC44-BD70-F915C5F69D9F}" srcOrd="1" destOrd="0" presId="urn:microsoft.com/office/officeart/2008/layout/LinedList"/>
    <dgm:cxn modelId="{558CB829-5D97-5A48-A807-45662095A997}" type="presParOf" srcId="{4E41463C-F80B-E643-B1E3-4EA82BF9025C}" destId="{ABBB5876-0399-7D41-BCFA-99F441FBB61F}" srcOrd="4" destOrd="0" presId="urn:microsoft.com/office/officeart/2008/layout/LinedList"/>
    <dgm:cxn modelId="{6538DA74-6889-8E49-875F-AE0C3C5E92A3}" type="presParOf" srcId="{4E41463C-F80B-E643-B1E3-4EA82BF9025C}" destId="{E323AF2C-9D74-6D49-8169-6C6A79A04EC4}" srcOrd="5" destOrd="0" presId="urn:microsoft.com/office/officeart/2008/layout/LinedList"/>
    <dgm:cxn modelId="{3BE16C75-EEA9-3347-B8B9-2F435C22953E}" type="presParOf" srcId="{E323AF2C-9D74-6D49-8169-6C6A79A04EC4}" destId="{FF72E5D0-10A6-E14F-99CD-7CF513B5ECE0}" srcOrd="0" destOrd="0" presId="urn:microsoft.com/office/officeart/2008/layout/LinedList"/>
    <dgm:cxn modelId="{732CC027-15D8-994B-9670-4C2FF57DC401}" type="presParOf" srcId="{E323AF2C-9D74-6D49-8169-6C6A79A04EC4}" destId="{62D287D7-C891-BA4E-850B-8FDE2DDAEED1}" srcOrd="1" destOrd="0" presId="urn:microsoft.com/office/officeart/2008/layout/LinedList"/>
    <dgm:cxn modelId="{F9C3AC81-3A92-754B-B85A-B75D51D20A14}" type="presParOf" srcId="{4E41463C-F80B-E643-B1E3-4EA82BF9025C}" destId="{F5112142-E28A-3341-AB94-1D666B97E2D7}" srcOrd="6" destOrd="0" presId="urn:microsoft.com/office/officeart/2008/layout/LinedList"/>
    <dgm:cxn modelId="{40D0CEA7-F3A8-5347-A65B-FA252792787E}" type="presParOf" srcId="{4E41463C-F80B-E643-B1E3-4EA82BF9025C}" destId="{15E78F3C-FBB4-E243-8452-E241F17BA3B6}" srcOrd="7" destOrd="0" presId="urn:microsoft.com/office/officeart/2008/layout/LinedList"/>
    <dgm:cxn modelId="{6D5008A4-442E-154D-A04F-7FFDFBEEECA4}" type="presParOf" srcId="{15E78F3C-FBB4-E243-8452-E241F17BA3B6}" destId="{451A0019-1416-CB42-838B-5B97833FF8F8}" srcOrd="0" destOrd="0" presId="urn:microsoft.com/office/officeart/2008/layout/LinedList"/>
    <dgm:cxn modelId="{CD6B5DF5-BFB1-D94C-BD00-9823B4BCD81B}" type="presParOf" srcId="{15E78F3C-FBB4-E243-8452-E241F17BA3B6}" destId="{9390996B-2FB0-1940-864B-00B2B5750DE1}" srcOrd="1" destOrd="0" presId="urn:microsoft.com/office/officeart/2008/layout/LinedList"/>
    <dgm:cxn modelId="{7588288F-BF8B-6644-81F7-3EA80C9AA99B}" type="presParOf" srcId="{4E41463C-F80B-E643-B1E3-4EA82BF9025C}" destId="{BA054DD1-7437-2A45-A85D-B445E709CABA}" srcOrd="8" destOrd="0" presId="urn:microsoft.com/office/officeart/2008/layout/LinedList"/>
    <dgm:cxn modelId="{03D7FFDB-A295-1741-AEA2-FBE4492707C4}" type="presParOf" srcId="{4E41463C-F80B-E643-B1E3-4EA82BF9025C}" destId="{305DA7F4-116D-F648-81BD-D41DA5F79914}" srcOrd="9" destOrd="0" presId="urn:microsoft.com/office/officeart/2008/layout/LinedList"/>
    <dgm:cxn modelId="{B430C9B2-B3F1-8D45-A275-2A6FADA699D6}" type="presParOf" srcId="{305DA7F4-116D-F648-81BD-D41DA5F79914}" destId="{FA8893E4-442E-3D46-BF27-417FF6474162}" srcOrd="0" destOrd="0" presId="urn:microsoft.com/office/officeart/2008/layout/LinedList"/>
    <dgm:cxn modelId="{5517DD42-E1F9-124B-B080-BF4702DD38E6}" type="presParOf" srcId="{305DA7F4-116D-F648-81BD-D41DA5F79914}" destId="{467751A1-E575-BD41-8B38-DEEA5A6F32BF}" srcOrd="1" destOrd="0" presId="urn:microsoft.com/office/officeart/2008/layout/LinedList"/>
    <dgm:cxn modelId="{EEAC6E8C-FCA3-EA48-829B-243AD058CA82}" type="presParOf" srcId="{4E41463C-F80B-E643-B1E3-4EA82BF9025C}" destId="{426743D7-41EF-0A46-A2BB-AB65402F2AD2}" srcOrd="10" destOrd="0" presId="urn:microsoft.com/office/officeart/2008/layout/LinedList"/>
    <dgm:cxn modelId="{94F83580-DE60-084E-B40E-46E7BFFFFD1E}" type="presParOf" srcId="{4E41463C-F80B-E643-B1E3-4EA82BF9025C}" destId="{4BABFA29-04B3-EA45-8F36-A1EA0CF12885}" srcOrd="11" destOrd="0" presId="urn:microsoft.com/office/officeart/2008/layout/LinedList"/>
    <dgm:cxn modelId="{DC50C471-63E2-0944-AAF5-EF1AB784D1B1}" type="presParOf" srcId="{4BABFA29-04B3-EA45-8F36-A1EA0CF12885}" destId="{B2411DFB-96FB-C845-B2A8-B48C07FC0ABD}" srcOrd="0" destOrd="0" presId="urn:microsoft.com/office/officeart/2008/layout/LinedList"/>
    <dgm:cxn modelId="{63E2FCCC-F333-7848-A08F-3616E39CD30F}" type="presParOf" srcId="{4BABFA29-04B3-EA45-8F36-A1EA0CF12885}" destId="{731AE32D-7359-4743-BAC8-C20A9273317E}" srcOrd="1" destOrd="0" presId="urn:microsoft.com/office/officeart/2008/layout/LinedList"/>
    <dgm:cxn modelId="{BD5729D6-4B75-BE46-8E84-2BEDE7E38224}" type="presParOf" srcId="{4E41463C-F80B-E643-B1E3-4EA82BF9025C}" destId="{D372FF99-B8A1-F449-8220-D972A35CE0D0}" srcOrd="12" destOrd="0" presId="urn:microsoft.com/office/officeart/2008/layout/LinedList"/>
    <dgm:cxn modelId="{3735B777-A63F-7F4B-AF2E-C52D79353623}" type="presParOf" srcId="{4E41463C-F80B-E643-B1E3-4EA82BF9025C}" destId="{58850F4A-BE1D-A040-B9A3-607A3347F1F4}" srcOrd="13" destOrd="0" presId="urn:microsoft.com/office/officeart/2008/layout/LinedList"/>
    <dgm:cxn modelId="{2FDF32D0-5300-1E45-A06E-4898BBEEA3A8}" type="presParOf" srcId="{58850F4A-BE1D-A040-B9A3-607A3347F1F4}" destId="{56B3C4EC-1121-2F47-8949-29045D2AADF7}" srcOrd="0" destOrd="0" presId="urn:microsoft.com/office/officeart/2008/layout/LinedList"/>
    <dgm:cxn modelId="{3D2902B3-578E-A14D-B46F-04BD2558C94A}" type="presParOf" srcId="{58850F4A-BE1D-A040-B9A3-607A3347F1F4}" destId="{F3C6121C-D3E2-A740-9021-B9732B09D588}"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421A546-7938-4779-A970-26C534DADBFD}" type="doc">
      <dgm:prSet loTypeId="urn:microsoft.com/office/officeart/2008/layout/LinedList" loCatId="list" qsTypeId="urn:microsoft.com/office/officeart/2005/8/quickstyle/simple4" qsCatId="simple" csTypeId="urn:microsoft.com/office/officeart/2005/8/colors/accent2_2" csCatId="accent2" phldr="1"/>
      <dgm:spPr/>
      <dgm:t>
        <a:bodyPr/>
        <a:lstStyle/>
        <a:p>
          <a:endParaRPr lang="en-US"/>
        </a:p>
      </dgm:t>
    </dgm:pt>
    <dgm:pt modelId="{AE1547C4-2370-4163-91C3-03ED199D48B4}">
      <dgm:prSet custT="1"/>
      <dgm:spPr/>
      <dgm:t>
        <a:bodyPr/>
        <a:lstStyle/>
        <a:p>
          <a:r>
            <a:rPr lang="en-US" sz="2400" dirty="0"/>
            <a:t>UIIPRC 2021</a:t>
          </a:r>
        </a:p>
      </dgm:t>
    </dgm:pt>
    <dgm:pt modelId="{9AF687D9-B73A-491E-8EC5-CB888EBB033B}" type="parTrans" cxnId="{34B17DF9-F39A-47B9-BD85-564649F7C14A}">
      <dgm:prSet/>
      <dgm:spPr/>
      <dgm:t>
        <a:bodyPr/>
        <a:lstStyle/>
        <a:p>
          <a:endParaRPr lang="en-US"/>
        </a:p>
      </dgm:t>
    </dgm:pt>
    <dgm:pt modelId="{67878BF0-5563-4047-ADB7-61702AAA2F30}" type="sibTrans" cxnId="{34B17DF9-F39A-47B9-BD85-564649F7C14A}">
      <dgm:prSet/>
      <dgm:spPr/>
      <dgm:t>
        <a:bodyPr/>
        <a:lstStyle/>
        <a:p>
          <a:endParaRPr lang="en-US"/>
        </a:p>
      </dgm:t>
    </dgm:pt>
    <dgm:pt modelId="{049755F7-E94C-4EE6-A53D-ED34572C654B}">
      <dgm:prSet custT="1"/>
      <dgm:spPr/>
      <dgm:t>
        <a:bodyPr/>
        <a:lstStyle/>
        <a:p>
          <a:r>
            <a:rPr lang="en-US" sz="2400" dirty="0"/>
            <a:t>U.S. Bureau of Labor Statistics. Fact Sheet-Workplace Violence in Healthcare, 2018. Website. </a:t>
          </a:r>
        </a:p>
      </dgm:t>
    </dgm:pt>
    <dgm:pt modelId="{42AB7005-1F7E-48D1-8944-EE2C2A3F5F29}" type="parTrans" cxnId="{53A461D0-7E2E-4831-833E-1E0149D21AEE}">
      <dgm:prSet/>
      <dgm:spPr/>
      <dgm:t>
        <a:bodyPr/>
        <a:lstStyle/>
        <a:p>
          <a:endParaRPr lang="en-US"/>
        </a:p>
      </dgm:t>
    </dgm:pt>
    <dgm:pt modelId="{C8998C15-34B1-46DB-BDF2-10936EF00646}" type="sibTrans" cxnId="{53A461D0-7E2E-4831-833E-1E0149D21AEE}">
      <dgm:prSet/>
      <dgm:spPr/>
      <dgm:t>
        <a:bodyPr/>
        <a:lstStyle/>
        <a:p>
          <a:endParaRPr lang="en-US"/>
        </a:p>
      </dgm:t>
    </dgm:pt>
    <dgm:pt modelId="{3B96A987-296F-4E80-AFC7-96563B01508D}">
      <dgm:prSet custT="1"/>
      <dgm:spPr/>
      <dgm:t>
        <a:bodyPr/>
        <a:lstStyle/>
        <a:p>
          <a:r>
            <a:rPr lang="en-US" sz="2400" dirty="0"/>
            <a:t>U.S. Department of Homeland Security. (2025). Behavioral threat assessment and management in practice (CP3 Publication No. 0214). Retrieved from </a:t>
          </a:r>
          <a:r>
            <a:rPr lang="en-US" sz="2400" dirty="0">
              <a:hlinkClick xmlns:r="http://schemas.openxmlformats.org/officeDocument/2006/relationships" r:id="rId1"/>
            </a:rPr>
            <a:t>https://www.dhs.gov/sites/default/files/2025-02/2025_0214_cp3_behavioral-threat-assessment-and-management-in-practice.pdf</a:t>
          </a:r>
          <a:r>
            <a:rPr lang="en-US" sz="2400" dirty="0"/>
            <a:t> </a:t>
          </a:r>
        </a:p>
      </dgm:t>
    </dgm:pt>
    <dgm:pt modelId="{51CA1F79-C513-40A7-B730-A3ECB16E81FD}" type="parTrans" cxnId="{CBF53E7F-469A-4683-8B5C-55631FA0ED57}">
      <dgm:prSet/>
      <dgm:spPr/>
      <dgm:t>
        <a:bodyPr/>
        <a:lstStyle/>
        <a:p>
          <a:endParaRPr lang="en-US"/>
        </a:p>
      </dgm:t>
    </dgm:pt>
    <dgm:pt modelId="{6663D6A6-D599-4C51-AA70-6D299CDC022B}" type="sibTrans" cxnId="{CBF53E7F-469A-4683-8B5C-55631FA0ED57}">
      <dgm:prSet/>
      <dgm:spPr/>
      <dgm:t>
        <a:bodyPr/>
        <a:lstStyle/>
        <a:p>
          <a:endParaRPr lang="en-US"/>
        </a:p>
      </dgm:t>
    </dgm:pt>
    <dgm:pt modelId="{AA95A76B-F1F3-4D22-9875-02EBDE4AEF2A}">
      <dgm:prSet custT="1"/>
      <dgm:spPr/>
      <dgm:t>
        <a:bodyPr/>
        <a:lstStyle/>
        <a:p>
          <a:r>
            <a:rPr lang="en-US" sz="2400" dirty="0"/>
            <a:t>U.S. Department of Homeland Security. (2024). Behavioral Threat Assessment and Management. Retrieved from </a:t>
          </a:r>
          <a:r>
            <a:rPr lang="en-US" sz="2400" dirty="0">
              <a:hlinkClick xmlns:r="http://schemas.openxmlformats.org/officeDocument/2006/relationships" r:id="rId2"/>
            </a:rPr>
            <a:t>https://www.dhs.gov/sites/default/files/2024-10/240730IABTAM508.pdf</a:t>
          </a:r>
          <a:endParaRPr lang="en-US" sz="2400" dirty="0"/>
        </a:p>
      </dgm:t>
    </dgm:pt>
    <dgm:pt modelId="{9309CF50-02FC-4C22-8616-F06ABFF6B572}" type="parTrans" cxnId="{28E5083D-C367-416C-BC91-19AA6E877144}">
      <dgm:prSet/>
      <dgm:spPr/>
      <dgm:t>
        <a:bodyPr/>
        <a:lstStyle/>
        <a:p>
          <a:endParaRPr lang="en-US"/>
        </a:p>
      </dgm:t>
    </dgm:pt>
    <dgm:pt modelId="{36B12FA8-F554-4E69-8AD1-38A3827F581A}" type="sibTrans" cxnId="{28E5083D-C367-416C-BC91-19AA6E877144}">
      <dgm:prSet/>
      <dgm:spPr/>
      <dgm:t>
        <a:bodyPr/>
        <a:lstStyle/>
        <a:p>
          <a:endParaRPr lang="en-US"/>
        </a:p>
      </dgm:t>
    </dgm:pt>
    <dgm:pt modelId="{7C0CF41D-2620-4F13-A9E3-F19865B1C2B0}">
      <dgm:prSet custT="1"/>
      <dgm:spPr/>
      <dgm:t>
        <a:bodyPr/>
        <a:lstStyle/>
        <a:p>
          <a:r>
            <a:rPr lang="en-US" sz="2400" dirty="0"/>
            <a:t>U.S. Department of Homeland Security. (2021). Threat Assessment and Management Teams. Retrieved from https://</a:t>
          </a:r>
          <a:r>
            <a:rPr lang="en-US" sz="2400" dirty="0" err="1"/>
            <a:t>www.dhs.gov</a:t>
          </a:r>
          <a:r>
            <a:rPr lang="en-US" sz="2400" dirty="0"/>
            <a:t>/sites/default/files/2021-12/Threat%20Assessment%20and%20Management%20Teams_0.pdf </a:t>
          </a:r>
        </a:p>
      </dgm:t>
    </dgm:pt>
    <dgm:pt modelId="{D3D83C0F-6872-42D0-9771-4F78CDBC0522}" type="parTrans" cxnId="{9EE56F94-CA1A-4004-BA5D-0D6ACAADF93C}">
      <dgm:prSet/>
      <dgm:spPr/>
      <dgm:t>
        <a:bodyPr/>
        <a:lstStyle/>
        <a:p>
          <a:endParaRPr lang="en-US"/>
        </a:p>
      </dgm:t>
    </dgm:pt>
    <dgm:pt modelId="{C7D8A272-78DC-4B3D-AB7A-D55A7E8835CB}" type="sibTrans" cxnId="{9EE56F94-CA1A-4004-BA5D-0D6ACAADF93C}">
      <dgm:prSet/>
      <dgm:spPr/>
      <dgm:t>
        <a:bodyPr/>
        <a:lstStyle/>
        <a:p>
          <a:endParaRPr lang="en-US"/>
        </a:p>
      </dgm:t>
    </dgm:pt>
    <dgm:pt modelId="{3126019D-AC9E-4860-B0E7-75C20AF9439F}">
      <dgm:prSet custT="1"/>
      <dgm:spPr/>
      <dgm:t>
        <a:bodyPr/>
        <a:lstStyle/>
        <a:p>
          <a:r>
            <a:rPr lang="en-US" sz="2400" dirty="0"/>
            <a:t>United States Secret Service (2023). Mass Attacks in Public Spaces: 2016 – 2020. </a:t>
          </a:r>
        </a:p>
      </dgm:t>
    </dgm:pt>
    <dgm:pt modelId="{9DDF1C90-A205-4902-95AF-6A98DDF160A2}" type="parTrans" cxnId="{592A6454-098C-4F7C-B985-BE1ECEC5938B}">
      <dgm:prSet/>
      <dgm:spPr/>
      <dgm:t>
        <a:bodyPr/>
        <a:lstStyle/>
        <a:p>
          <a:endParaRPr lang="en-US"/>
        </a:p>
      </dgm:t>
    </dgm:pt>
    <dgm:pt modelId="{147AAB39-0059-4AFB-95D5-714A8A76AF8C}" type="sibTrans" cxnId="{592A6454-098C-4F7C-B985-BE1ECEC5938B}">
      <dgm:prSet/>
      <dgm:spPr/>
      <dgm:t>
        <a:bodyPr/>
        <a:lstStyle/>
        <a:p>
          <a:endParaRPr lang="en-US"/>
        </a:p>
      </dgm:t>
    </dgm:pt>
    <dgm:pt modelId="{0F9FC340-1646-48DA-A134-3DC9BA74C2C2}">
      <dgm:prSet custT="1"/>
      <dgm:spPr/>
      <dgm:t>
        <a:bodyPr/>
        <a:lstStyle/>
        <a:p>
          <a:r>
            <a:rPr lang="en-US" sz="2400" dirty="0"/>
            <a:t>United States Secret Service (2022).  Hot Yoga Tallahassee: A Case Study of Misogynistic Extremism. </a:t>
          </a:r>
        </a:p>
      </dgm:t>
    </dgm:pt>
    <dgm:pt modelId="{31C3D8B2-2165-4B56-B24E-C764C4688029}" type="parTrans" cxnId="{B205256E-BA39-4D28-9317-6A6E1D2DF0B1}">
      <dgm:prSet/>
      <dgm:spPr/>
      <dgm:t>
        <a:bodyPr/>
        <a:lstStyle/>
        <a:p>
          <a:endParaRPr lang="en-US"/>
        </a:p>
      </dgm:t>
    </dgm:pt>
    <dgm:pt modelId="{7979D447-9668-4A42-AD4C-D3717FC68EAF}" type="sibTrans" cxnId="{B205256E-BA39-4D28-9317-6A6E1D2DF0B1}">
      <dgm:prSet/>
      <dgm:spPr/>
      <dgm:t>
        <a:bodyPr/>
        <a:lstStyle/>
        <a:p>
          <a:endParaRPr lang="en-US"/>
        </a:p>
      </dgm:t>
    </dgm:pt>
    <dgm:pt modelId="{77058C58-1229-42AF-80DF-9B4B6572485C}">
      <dgm:prSet custT="1"/>
      <dgm:spPr/>
      <dgm:t>
        <a:bodyPr/>
        <a:lstStyle/>
        <a:p>
          <a:r>
            <a:rPr lang="en-US" sz="2400" dirty="0"/>
            <a:t>Calhoun, F. S., &amp; Weston, S. W. (2003). Contemporary threat management: A practical guide for identifying, assessing, and managing individuals of violent intent: Specialized Training Services.</a:t>
          </a:r>
        </a:p>
      </dgm:t>
    </dgm:pt>
    <dgm:pt modelId="{0358B8EE-0A61-4DB8-940A-034DD7847214}" type="parTrans" cxnId="{881D7EB2-95C5-4965-87FA-E4A9C1F4BBDB}">
      <dgm:prSet/>
      <dgm:spPr/>
      <dgm:t>
        <a:bodyPr/>
        <a:lstStyle/>
        <a:p>
          <a:endParaRPr lang="en-US"/>
        </a:p>
      </dgm:t>
    </dgm:pt>
    <dgm:pt modelId="{61166CFC-6A1C-4C35-B9E5-5A52AAB1D8AA}" type="sibTrans" cxnId="{881D7EB2-95C5-4965-87FA-E4A9C1F4BBDB}">
      <dgm:prSet/>
      <dgm:spPr/>
      <dgm:t>
        <a:bodyPr/>
        <a:lstStyle/>
        <a:p>
          <a:endParaRPr lang="en-US"/>
        </a:p>
      </dgm:t>
    </dgm:pt>
    <dgm:pt modelId="{6E1AA39C-C424-AE4B-9BEE-9A10728ADC9E}" type="pres">
      <dgm:prSet presAssocID="{5421A546-7938-4779-A970-26C534DADBFD}" presName="vert0" presStyleCnt="0">
        <dgm:presLayoutVars>
          <dgm:dir/>
          <dgm:animOne val="branch"/>
          <dgm:animLvl val="lvl"/>
        </dgm:presLayoutVars>
      </dgm:prSet>
      <dgm:spPr/>
    </dgm:pt>
    <dgm:pt modelId="{B96B216B-F365-1B43-AF90-42FD552974C9}" type="pres">
      <dgm:prSet presAssocID="{AE1547C4-2370-4163-91C3-03ED199D48B4}" presName="thickLine" presStyleLbl="alignNode1" presStyleIdx="0" presStyleCnt="8"/>
      <dgm:spPr/>
    </dgm:pt>
    <dgm:pt modelId="{3200871D-55FE-D241-8804-7C6D17195EDE}" type="pres">
      <dgm:prSet presAssocID="{AE1547C4-2370-4163-91C3-03ED199D48B4}" presName="horz1" presStyleCnt="0"/>
      <dgm:spPr/>
    </dgm:pt>
    <dgm:pt modelId="{C0896311-2F4B-554E-9785-F58C264367B7}" type="pres">
      <dgm:prSet presAssocID="{AE1547C4-2370-4163-91C3-03ED199D48B4}" presName="tx1" presStyleLbl="revTx" presStyleIdx="0" presStyleCnt="8"/>
      <dgm:spPr/>
    </dgm:pt>
    <dgm:pt modelId="{DA04717A-B7D2-2741-9323-5B0C271ADF11}" type="pres">
      <dgm:prSet presAssocID="{AE1547C4-2370-4163-91C3-03ED199D48B4}" presName="vert1" presStyleCnt="0"/>
      <dgm:spPr/>
    </dgm:pt>
    <dgm:pt modelId="{2CACC1B2-4429-1F4A-8FED-5F6C7B698238}" type="pres">
      <dgm:prSet presAssocID="{049755F7-E94C-4EE6-A53D-ED34572C654B}" presName="thickLine" presStyleLbl="alignNode1" presStyleIdx="1" presStyleCnt="8"/>
      <dgm:spPr/>
    </dgm:pt>
    <dgm:pt modelId="{39DA5C1A-FB6D-7546-A3BD-539DD3FF9727}" type="pres">
      <dgm:prSet presAssocID="{049755F7-E94C-4EE6-A53D-ED34572C654B}" presName="horz1" presStyleCnt="0"/>
      <dgm:spPr/>
    </dgm:pt>
    <dgm:pt modelId="{854FF40E-8195-744C-807D-FD95C99F0729}" type="pres">
      <dgm:prSet presAssocID="{049755F7-E94C-4EE6-A53D-ED34572C654B}" presName="tx1" presStyleLbl="revTx" presStyleIdx="1" presStyleCnt="8" custScaleY="102376"/>
      <dgm:spPr/>
    </dgm:pt>
    <dgm:pt modelId="{A614CB1B-7DEF-AA4D-AD56-E2B839B32C08}" type="pres">
      <dgm:prSet presAssocID="{049755F7-E94C-4EE6-A53D-ED34572C654B}" presName="vert1" presStyleCnt="0"/>
      <dgm:spPr/>
    </dgm:pt>
    <dgm:pt modelId="{57181BDA-7A83-1440-89B1-258791EB32E1}" type="pres">
      <dgm:prSet presAssocID="{3B96A987-296F-4E80-AFC7-96563B01508D}" presName="thickLine" presStyleLbl="alignNode1" presStyleIdx="2" presStyleCnt="8"/>
      <dgm:spPr/>
    </dgm:pt>
    <dgm:pt modelId="{DF72BDCD-9F8C-974A-AA63-FD131E977E96}" type="pres">
      <dgm:prSet presAssocID="{3B96A987-296F-4E80-AFC7-96563B01508D}" presName="horz1" presStyleCnt="0"/>
      <dgm:spPr/>
    </dgm:pt>
    <dgm:pt modelId="{B78A3008-BAE2-254B-8A80-B13E2CEF8AB0}" type="pres">
      <dgm:prSet presAssocID="{3B96A987-296F-4E80-AFC7-96563B01508D}" presName="tx1" presStyleLbl="revTx" presStyleIdx="2" presStyleCnt="8" custScaleY="135896"/>
      <dgm:spPr/>
    </dgm:pt>
    <dgm:pt modelId="{94A3A603-D125-EC43-8877-6B716B0AF2A8}" type="pres">
      <dgm:prSet presAssocID="{3B96A987-296F-4E80-AFC7-96563B01508D}" presName="vert1" presStyleCnt="0"/>
      <dgm:spPr/>
    </dgm:pt>
    <dgm:pt modelId="{5C785E77-E715-B54B-B3B6-4E7443C067F1}" type="pres">
      <dgm:prSet presAssocID="{AA95A76B-F1F3-4D22-9875-02EBDE4AEF2A}" presName="thickLine" presStyleLbl="alignNode1" presStyleIdx="3" presStyleCnt="8"/>
      <dgm:spPr/>
    </dgm:pt>
    <dgm:pt modelId="{FC01292D-366C-B441-979D-B2F10BA1B983}" type="pres">
      <dgm:prSet presAssocID="{AA95A76B-F1F3-4D22-9875-02EBDE4AEF2A}" presName="horz1" presStyleCnt="0"/>
      <dgm:spPr/>
    </dgm:pt>
    <dgm:pt modelId="{DD91ADF3-E291-C644-ABCB-D98609AD7575}" type="pres">
      <dgm:prSet presAssocID="{AA95A76B-F1F3-4D22-9875-02EBDE4AEF2A}" presName="tx1" presStyleLbl="revTx" presStyleIdx="3" presStyleCnt="8" custScaleY="118757"/>
      <dgm:spPr/>
    </dgm:pt>
    <dgm:pt modelId="{1B7293CD-2AC6-E740-A45B-38BDD51E8305}" type="pres">
      <dgm:prSet presAssocID="{AA95A76B-F1F3-4D22-9875-02EBDE4AEF2A}" presName="vert1" presStyleCnt="0"/>
      <dgm:spPr/>
    </dgm:pt>
    <dgm:pt modelId="{A51A35A1-D3D6-0E49-866C-342802363E70}" type="pres">
      <dgm:prSet presAssocID="{7C0CF41D-2620-4F13-A9E3-F19865B1C2B0}" presName="thickLine" presStyleLbl="alignNode1" presStyleIdx="4" presStyleCnt="8"/>
      <dgm:spPr/>
    </dgm:pt>
    <dgm:pt modelId="{28464C00-3B4F-364A-9166-928850CE821B}" type="pres">
      <dgm:prSet presAssocID="{7C0CF41D-2620-4F13-A9E3-F19865B1C2B0}" presName="horz1" presStyleCnt="0"/>
      <dgm:spPr/>
    </dgm:pt>
    <dgm:pt modelId="{41AA2EF9-6CCD-C14A-B42A-208C9BFC1D46}" type="pres">
      <dgm:prSet presAssocID="{7C0CF41D-2620-4F13-A9E3-F19865B1C2B0}" presName="tx1" presStyleLbl="revTx" presStyleIdx="4" presStyleCnt="8" custScaleY="142806"/>
      <dgm:spPr/>
    </dgm:pt>
    <dgm:pt modelId="{43CA4C77-2593-9549-BC22-2D272D0728E8}" type="pres">
      <dgm:prSet presAssocID="{7C0CF41D-2620-4F13-A9E3-F19865B1C2B0}" presName="vert1" presStyleCnt="0"/>
      <dgm:spPr/>
    </dgm:pt>
    <dgm:pt modelId="{19E3D65F-7E9E-CC4A-BD98-8A41080DF1C1}" type="pres">
      <dgm:prSet presAssocID="{3126019D-AC9E-4860-B0E7-75C20AF9439F}" presName="thickLine" presStyleLbl="alignNode1" presStyleIdx="5" presStyleCnt="8"/>
      <dgm:spPr/>
    </dgm:pt>
    <dgm:pt modelId="{0351B204-2FDD-0247-8686-EEE6B4C4CF4A}" type="pres">
      <dgm:prSet presAssocID="{3126019D-AC9E-4860-B0E7-75C20AF9439F}" presName="horz1" presStyleCnt="0"/>
      <dgm:spPr/>
    </dgm:pt>
    <dgm:pt modelId="{4F041A9F-9E1D-A042-92E7-D8CE3D66BA13}" type="pres">
      <dgm:prSet presAssocID="{3126019D-AC9E-4860-B0E7-75C20AF9439F}" presName="tx1" presStyleLbl="revTx" presStyleIdx="5" presStyleCnt="8"/>
      <dgm:spPr/>
    </dgm:pt>
    <dgm:pt modelId="{CBB9F4AE-C1BD-6744-AA03-A5E609954AB5}" type="pres">
      <dgm:prSet presAssocID="{3126019D-AC9E-4860-B0E7-75C20AF9439F}" presName="vert1" presStyleCnt="0"/>
      <dgm:spPr/>
    </dgm:pt>
    <dgm:pt modelId="{F4A9D689-2499-BC43-B2E4-EA9266440622}" type="pres">
      <dgm:prSet presAssocID="{0F9FC340-1646-48DA-A134-3DC9BA74C2C2}" presName="thickLine" presStyleLbl="alignNode1" presStyleIdx="6" presStyleCnt="8"/>
      <dgm:spPr/>
    </dgm:pt>
    <dgm:pt modelId="{CF69B031-3E04-FA46-A13A-644E22565CD8}" type="pres">
      <dgm:prSet presAssocID="{0F9FC340-1646-48DA-A134-3DC9BA74C2C2}" presName="horz1" presStyleCnt="0"/>
      <dgm:spPr/>
    </dgm:pt>
    <dgm:pt modelId="{8CFC47A0-3F98-E54E-BEA7-46CA7BD8F905}" type="pres">
      <dgm:prSet presAssocID="{0F9FC340-1646-48DA-A134-3DC9BA74C2C2}" presName="tx1" presStyleLbl="revTx" presStyleIdx="6" presStyleCnt="8"/>
      <dgm:spPr/>
    </dgm:pt>
    <dgm:pt modelId="{FC013B66-4BF3-E347-93ED-F59FA84A0758}" type="pres">
      <dgm:prSet presAssocID="{0F9FC340-1646-48DA-A134-3DC9BA74C2C2}" presName="vert1" presStyleCnt="0"/>
      <dgm:spPr/>
    </dgm:pt>
    <dgm:pt modelId="{14AE6E78-9E7E-F84F-B32E-E561D71C58F4}" type="pres">
      <dgm:prSet presAssocID="{77058C58-1229-42AF-80DF-9B4B6572485C}" presName="thickLine" presStyleLbl="alignNode1" presStyleIdx="7" presStyleCnt="8"/>
      <dgm:spPr/>
    </dgm:pt>
    <dgm:pt modelId="{4E0191F8-2B15-8447-BCDA-34A131FC77DA}" type="pres">
      <dgm:prSet presAssocID="{77058C58-1229-42AF-80DF-9B4B6572485C}" presName="horz1" presStyleCnt="0"/>
      <dgm:spPr/>
    </dgm:pt>
    <dgm:pt modelId="{8E9378F4-3FC2-C24C-BA9E-EF5816C64799}" type="pres">
      <dgm:prSet presAssocID="{77058C58-1229-42AF-80DF-9B4B6572485C}" presName="tx1" presStyleLbl="revTx" presStyleIdx="7" presStyleCnt="8"/>
      <dgm:spPr/>
    </dgm:pt>
    <dgm:pt modelId="{E0603E6A-A5F3-564D-84EE-6C7AE2DDECDB}" type="pres">
      <dgm:prSet presAssocID="{77058C58-1229-42AF-80DF-9B4B6572485C}" presName="vert1" presStyleCnt="0"/>
      <dgm:spPr/>
    </dgm:pt>
  </dgm:ptLst>
  <dgm:cxnLst>
    <dgm:cxn modelId="{8415400D-AAC8-994A-8FC3-B1F8723CE914}" type="presOf" srcId="{AE1547C4-2370-4163-91C3-03ED199D48B4}" destId="{C0896311-2F4B-554E-9785-F58C264367B7}" srcOrd="0" destOrd="0" presId="urn:microsoft.com/office/officeart/2008/layout/LinedList"/>
    <dgm:cxn modelId="{28E5083D-C367-416C-BC91-19AA6E877144}" srcId="{5421A546-7938-4779-A970-26C534DADBFD}" destId="{AA95A76B-F1F3-4D22-9875-02EBDE4AEF2A}" srcOrd="3" destOrd="0" parTransId="{9309CF50-02FC-4C22-8616-F06ABFF6B572}" sibTransId="{36B12FA8-F554-4E69-8AD1-38A3827F581A}"/>
    <dgm:cxn modelId="{592A6454-098C-4F7C-B985-BE1ECEC5938B}" srcId="{5421A546-7938-4779-A970-26C534DADBFD}" destId="{3126019D-AC9E-4860-B0E7-75C20AF9439F}" srcOrd="5" destOrd="0" parTransId="{9DDF1C90-A205-4902-95AF-6A98DDF160A2}" sibTransId="{147AAB39-0059-4AFB-95D5-714A8A76AF8C}"/>
    <dgm:cxn modelId="{B205256E-BA39-4D28-9317-6A6E1D2DF0B1}" srcId="{5421A546-7938-4779-A970-26C534DADBFD}" destId="{0F9FC340-1646-48DA-A134-3DC9BA74C2C2}" srcOrd="6" destOrd="0" parTransId="{31C3D8B2-2165-4B56-B24E-C764C4688029}" sibTransId="{7979D447-9668-4A42-AD4C-D3717FC68EAF}"/>
    <dgm:cxn modelId="{8E0D2F74-9773-9D4A-BF66-9377FE7FCF5B}" type="presOf" srcId="{5421A546-7938-4779-A970-26C534DADBFD}" destId="{6E1AA39C-C424-AE4B-9BEE-9A10728ADC9E}" srcOrd="0" destOrd="0" presId="urn:microsoft.com/office/officeart/2008/layout/LinedList"/>
    <dgm:cxn modelId="{EFA86674-5529-E342-A440-2F84DC6B986F}" type="presOf" srcId="{77058C58-1229-42AF-80DF-9B4B6572485C}" destId="{8E9378F4-3FC2-C24C-BA9E-EF5816C64799}" srcOrd="0" destOrd="0" presId="urn:microsoft.com/office/officeart/2008/layout/LinedList"/>
    <dgm:cxn modelId="{CBF53E7F-469A-4683-8B5C-55631FA0ED57}" srcId="{5421A546-7938-4779-A970-26C534DADBFD}" destId="{3B96A987-296F-4E80-AFC7-96563B01508D}" srcOrd="2" destOrd="0" parTransId="{51CA1F79-C513-40A7-B730-A3ECB16E81FD}" sibTransId="{6663D6A6-D599-4C51-AA70-6D299CDC022B}"/>
    <dgm:cxn modelId="{F7A62185-AD9B-1144-89A9-BD4B74842987}" type="presOf" srcId="{7C0CF41D-2620-4F13-A9E3-F19865B1C2B0}" destId="{41AA2EF9-6CCD-C14A-B42A-208C9BFC1D46}" srcOrd="0" destOrd="0" presId="urn:microsoft.com/office/officeart/2008/layout/LinedList"/>
    <dgm:cxn modelId="{9EE56F94-CA1A-4004-BA5D-0D6ACAADF93C}" srcId="{5421A546-7938-4779-A970-26C534DADBFD}" destId="{7C0CF41D-2620-4F13-A9E3-F19865B1C2B0}" srcOrd="4" destOrd="0" parTransId="{D3D83C0F-6872-42D0-9771-4F78CDBC0522}" sibTransId="{C7D8A272-78DC-4B3D-AB7A-D55A7E8835CB}"/>
    <dgm:cxn modelId="{34C12E9A-7D77-0044-A01F-2AC278C0F999}" type="presOf" srcId="{3B96A987-296F-4E80-AFC7-96563B01508D}" destId="{B78A3008-BAE2-254B-8A80-B13E2CEF8AB0}" srcOrd="0" destOrd="0" presId="urn:microsoft.com/office/officeart/2008/layout/LinedList"/>
    <dgm:cxn modelId="{881D7EB2-95C5-4965-87FA-E4A9C1F4BBDB}" srcId="{5421A546-7938-4779-A970-26C534DADBFD}" destId="{77058C58-1229-42AF-80DF-9B4B6572485C}" srcOrd="7" destOrd="0" parTransId="{0358B8EE-0A61-4DB8-940A-034DD7847214}" sibTransId="{61166CFC-6A1C-4C35-B9E5-5A52AAB1D8AA}"/>
    <dgm:cxn modelId="{A7C5ECB3-374F-AA4E-A05C-5EF8AC511438}" type="presOf" srcId="{3126019D-AC9E-4860-B0E7-75C20AF9439F}" destId="{4F041A9F-9E1D-A042-92E7-D8CE3D66BA13}" srcOrd="0" destOrd="0" presId="urn:microsoft.com/office/officeart/2008/layout/LinedList"/>
    <dgm:cxn modelId="{DF5323CB-AB59-944B-A690-5F41100A9AE2}" type="presOf" srcId="{0F9FC340-1646-48DA-A134-3DC9BA74C2C2}" destId="{8CFC47A0-3F98-E54E-BEA7-46CA7BD8F905}" srcOrd="0" destOrd="0" presId="urn:microsoft.com/office/officeart/2008/layout/LinedList"/>
    <dgm:cxn modelId="{53A461D0-7E2E-4831-833E-1E0149D21AEE}" srcId="{5421A546-7938-4779-A970-26C534DADBFD}" destId="{049755F7-E94C-4EE6-A53D-ED34572C654B}" srcOrd="1" destOrd="0" parTransId="{42AB7005-1F7E-48D1-8944-EE2C2A3F5F29}" sibTransId="{C8998C15-34B1-46DB-BDF2-10936EF00646}"/>
    <dgm:cxn modelId="{D31720D3-7557-B042-860D-79E98B626C43}" type="presOf" srcId="{049755F7-E94C-4EE6-A53D-ED34572C654B}" destId="{854FF40E-8195-744C-807D-FD95C99F0729}" srcOrd="0" destOrd="0" presId="urn:microsoft.com/office/officeart/2008/layout/LinedList"/>
    <dgm:cxn modelId="{34B17DF9-F39A-47B9-BD85-564649F7C14A}" srcId="{5421A546-7938-4779-A970-26C534DADBFD}" destId="{AE1547C4-2370-4163-91C3-03ED199D48B4}" srcOrd="0" destOrd="0" parTransId="{9AF687D9-B73A-491E-8EC5-CB888EBB033B}" sibTransId="{67878BF0-5563-4047-ADB7-61702AAA2F30}"/>
    <dgm:cxn modelId="{7EBE25FA-0939-6C47-AA7B-211887E626AE}" type="presOf" srcId="{AA95A76B-F1F3-4D22-9875-02EBDE4AEF2A}" destId="{DD91ADF3-E291-C644-ABCB-D98609AD7575}" srcOrd="0" destOrd="0" presId="urn:microsoft.com/office/officeart/2008/layout/LinedList"/>
    <dgm:cxn modelId="{1C66A399-8C75-1F44-884F-B06F176CDBC0}" type="presParOf" srcId="{6E1AA39C-C424-AE4B-9BEE-9A10728ADC9E}" destId="{B96B216B-F365-1B43-AF90-42FD552974C9}" srcOrd="0" destOrd="0" presId="urn:microsoft.com/office/officeart/2008/layout/LinedList"/>
    <dgm:cxn modelId="{4635DA68-03F6-A241-8337-0252083C46D1}" type="presParOf" srcId="{6E1AA39C-C424-AE4B-9BEE-9A10728ADC9E}" destId="{3200871D-55FE-D241-8804-7C6D17195EDE}" srcOrd="1" destOrd="0" presId="urn:microsoft.com/office/officeart/2008/layout/LinedList"/>
    <dgm:cxn modelId="{83F0496D-B1D2-D044-B4BB-427E88ABCDCC}" type="presParOf" srcId="{3200871D-55FE-D241-8804-7C6D17195EDE}" destId="{C0896311-2F4B-554E-9785-F58C264367B7}" srcOrd="0" destOrd="0" presId="urn:microsoft.com/office/officeart/2008/layout/LinedList"/>
    <dgm:cxn modelId="{D16E3344-AA7D-C948-ADDF-044A4823DAC0}" type="presParOf" srcId="{3200871D-55FE-D241-8804-7C6D17195EDE}" destId="{DA04717A-B7D2-2741-9323-5B0C271ADF11}" srcOrd="1" destOrd="0" presId="urn:microsoft.com/office/officeart/2008/layout/LinedList"/>
    <dgm:cxn modelId="{408CF3EE-DE9E-EE45-B433-98DF378071D3}" type="presParOf" srcId="{6E1AA39C-C424-AE4B-9BEE-9A10728ADC9E}" destId="{2CACC1B2-4429-1F4A-8FED-5F6C7B698238}" srcOrd="2" destOrd="0" presId="urn:microsoft.com/office/officeart/2008/layout/LinedList"/>
    <dgm:cxn modelId="{7F9D96EE-E2DA-8C44-9475-3547707ACDBE}" type="presParOf" srcId="{6E1AA39C-C424-AE4B-9BEE-9A10728ADC9E}" destId="{39DA5C1A-FB6D-7546-A3BD-539DD3FF9727}" srcOrd="3" destOrd="0" presId="urn:microsoft.com/office/officeart/2008/layout/LinedList"/>
    <dgm:cxn modelId="{7CEEC0DD-3EDA-0246-A75A-B5C9D77F0E19}" type="presParOf" srcId="{39DA5C1A-FB6D-7546-A3BD-539DD3FF9727}" destId="{854FF40E-8195-744C-807D-FD95C99F0729}" srcOrd="0" destOrd="0" presId="urn:microsoft.com/office/officeart/2008/layout/LinedList"/>
    <dgm:cxn modelId="{E8CA6ED4-A16A-8E41-BF43-14DBCBD40220}" type="presParOf" srcId="{39DA5C1A-FB6D-7546-A3BD-539DD3FF9727}" destId="{A614CB1B-7DEF-AA4D-AD56-E2B839B32C08}" srcOrd="1" destOrd="0" presId="urn:microsoft.com/office/officeart/2008/layout/LinedList"/>
    <dgm:cxn modelId="{E6C54873-DFC3-F64C-82AE-45574023E1DF}" type="presParOf" srcId="{6E1AA39C-C424-AE4B-9BEE-9A10728ADC9E}" destId="{57181BDA-7A83-1440-89B1-258791EB32E1}" srcOrd="4" destOrd="0" presId="urn:microsoft.com/office/officeart/2008/layout/LinedList"/>
    <dgm:cxn modelId="{45F0B88F-6D5B-3745-B21E-A7DF6B6D57E1}" type="presParOf" srcId="{6E1AA39C-C424-AE4B-9BEE-9A10728ADC9E}" destId="{DF72BDCD-9F8C-974A-AA63-FD131E977E96}" srcOrd="5" destOrd="0" presId="urn:microsoft.com/office/officeart/2008/layout/LinedList"/>
    <dgm:cxn modelId="{F79DDFE5-0AC8-384C-9B52-1E2CB078703B}" type="presParOf" srcId="{DF72BDCD-9F8C-974A-AA63-FD131E977E96}" destId="{B78A3008-BAE2-254B-8A80-B13E2CEF8AB0}" srcOrd="0" destOrd="0" presId="urn:microsoft.com/office/officeart/2008/layout/LinedList"/>
    <dgm:cxn modelId="{CCE25B71-2700-2C49-85FB-4B120B36FDF6}" type="presParOf" srcId="{DF72BDCD-9F8C-974A-AA63-FD131E977E96}" destId="{94A3A603-D125-EC43-8877-6B716B0AF2A8}" srcOrd="1" destOrd="0" presId="urn:microsoft.com/office/officeart/2008/layout/LinedList"/>
    <dgm:cxn modelId="{2D1718CF-D55C-4343-A808-6F961DA69449}" type="presParOf" srcId="{6E1AA39C-C424-AE4B-9BEE-9A10728ADC9E}" destId="{5C785E77-E715-B54B-B3B6-4E7443C067F1}" srcOrd="6" destOrd="0" presId="urn:microsoft.com/office/officeart/2008/layout/LinedList"/>
    <dgm:cxn modelId="{55A133BB-96FB-804D-8BE5-26E8686636C5}" type="presParOf" srcId="{6E1AA39C-C424-AE4B-9BEE-9A10728ADC9E}" destId="{FC01292D-366C-B441-979D-B2F10BA1B983}" srcOrd="7" destOrd="0" presId="urn:microsoft.com/office/officeart/2008/layout/LinedList"/>
    <dgm:cxn modelId="{687EB2C3-99EE-8449-BCC9-2E554DAB88F6}" type="presParOf" srcId="{FC01292D-366C-B441-979D-B2F10BA1B983}" destId="{DD91ADF3-E291-C644-ABCB-D98609AD7575}" srcOrd="0" destOrd="0" presId="urn:microsoft.com/office/officeart/2008/layout/LinedList"/>
    <dgm:cxn modelId="{48EA4B18-7262-754D-96AA-D08657BFD07B}" type="presParOf" srcId="{FC01292D-366C-B441-979D-B2F10BA1B983}" destId="{1B7293CD-2AC6-E740-A45B-38BDD51E8305}" srcOrd="1" destOrd="0" presId="urn:microsoft.com/office/officeart/2008/layout/LinedList"/>
    <dgm:cxn modelId="{C2356121-BACE-4D4D-BD39-CE4D5B5D8597}" type="presParOf" srcId="{6E1AA39C-C424-AE4B-9BEE-9A10728ADC9E}" destId="{A51A35A1-D3D6-0E49-866C-342802363E70}" srcOrd="8" destOrd="0" presId="urn:microsoft.com/office/officeart/2008/layout/LinedList"/>
    <dgm:cxn modelId="{F3882E23-B88B-1F49-9F6D-F010B1EC8DFA}" type="presParOf" srcId="{6E1AA39C-C424-AE4B-9BEE-9A10728ADC9E}" destId="{28464C00-3B4F-364A-9166-928850CE821B}" srcOrd="9" destOrd="0" presId="urn:microsoft.com/office/officeart/2008/layout/LinedList"/>
    <dgm:cxn modelId="{C156CCCF-4465-EE45-8862-E73ED13F97CD}" type="presParOf" srcId="{28464C00-3B4F-364A-9166-928850CE821B}" destId="{41AA2EF9-6CCD-C14A-B42A-208C9BFC1D46}" srcOrd="0" destOrd="0" presId="urn:microsoft.com/office/officeart/2008/layout/LinedList"/>
    <dgm:cxn modelId="{52B27A6F-3A21-B54E-BFB5-33B84FED91AD}" type="presParOf" srcId="{28464C00-3B4F-364A-9166-928850CE821B}" destId="{43CA4C77-2593-9549-BC22-2D272D0728E8}" srcOrd="1" destOrd="0" presId="urn:microsoft.com/office/officeart/2008/layout/LinedList"/>
    <dgm:cxn modelId="{FFCD1B5A-A9BD-5946-9F50-B9AD6AE71343}" type="presParOf" srcId="{6E1AA39C-C424-AE4B-9BEE-9A10728ADC9E}" destId="{19E3D65F-7E9E-CC4A-BD98-8A41080DF1C1}" srcOrd="10" destOrd="0" presId="urn:microsoft.com/office/officeart/2008/layout/LinedList"/>
    <dgm:cxn modelId="{9E991DCE-9A91-CF49-94EE-52656F25882E}" type="presParOf" srcId="{6E1AA39C-C424-AE4B-9BEE-9A10728ADC9E}" destId="{0351B204-2FDD-0247-8686-EEE6B4C4CF4A}" srcOrd="11" destOrd="0" presId="urn:microsoft.com/office/officeart/2008/layout/LinedList"/>
    <dgm:cxn modelId="{5FC91C4E-8C48-4C46-A245-014AB9347FC0}" type="presParOf" srcId="{0351B204-2FDD-0247-8686-EEE6B4C4CF4A}" destId="{4F041A9F-9E1D-A042-92E7-D8CE3D66BA13}" srcOrd="0" destOrd="0" presId="urn:microsoft.com/office/officeart/2008/layout/LinedList"/>
    <dgm:cxn modelId="{2C2299BD-69C9-5E4C-94CB-85E167DFF8E8}" type="presParOf" srcId="{0351B204-2FDD-0247-8686-EEE6B4C4CF4A}" destId="{CBB9F4AE-C1BD-6744-AA03-A5E609954AB5}" srcOrd="1" destOrd="0" presId="urn:microsoft.com/office/officeart/2008/layout/LinedList"/>
    <dgm:cxn modelId="{086F5F4C-D8D2-0E41-9B4D-6AEBF98820B3}" type="presParOf" srcId="{6E1AA39C-C424-AE4B-9BEE-9A10728ADC9E}" destId="{F4A9D689-2499-BC43-B2E4-EA9266440622}" srcOrd="12" destOrd="0" presId="urn:microsoft.com/office/officeart/2008/layout/LinedList"/>
    <dgm:cxn modelId="{C9301139-6805-6747-BC9A-A29E1C7BBCB5}" type="presParOf" srcId="{6E1AA39C-C424-AE4B-9BEE-9A10728ADC9E}" destId="{CF69B031-3E04-FA46-A13A-644E22565CD8}" srcOrd="13" destOrd="0" presId="urn:microsoft.com/office/officeart/2008/layout/LinedList"/>
    <dgm:cxn modelId="{604221F7-7520-E843-8CED-2D8ED70D01DE}" type="presParOf" srcId="{CF69B031-3E04-FA46-A13A-644E22565CD8}" destId="{8CFC47A0-3F98-E54E-BEA7-46CA7BD8F905}" srcOrd="0" destOrd="0" presId="urn:microsoft.com/office/officeart/2008/layout/LinedList"/>
    <dgm:cxn modelId="{959CC166-0F90-D649-BCA4-63880CAD89D3}" type="presParOf" srcId="{CF69B031-3E04-FA46-A13A-644E22565CD8}" destId="{FC013B66-4BF3-E347-93ED-F59FA84A0758}" srcOrd="1" destOrd="0" presId="urn:microsoft.com/office/officeart/2008/layout/LinedList"/>
    <dgm:cxn modelId="{E1393B19-32EB-C640-BB1C-23FE903BC016}" type="presParOf" srcId="{6E1AA39C-C424-AE4B-9BEE-9A10728ADC9E}" destId="{14AE6E78-9E7E-F84F-B32E-E561D71C58F4}" srcOrd="14" destOrd="0" presId="urn:microsoft.com/office/officeart/2008/layout/LinedList"/>
    <dgm:cxn modelId="{21680C83-FAFA-6D44-BC4D-83D7152CFC64}" type="presParOf" srcId="{6E1AA39C-C424-AE4B-9BEE-9A10728ADC9E}" destId="{4E0191F8-2B15-8447-BCDA-34A131FC77DA}" srcOrd="15" destOrd="0" presId="urn:microsoft.com/office/officeart/2008/layout/LinedList"/>
    <dgm:cxn modelId="{A40F4702-E7B2-3241-95B2-33743D8E5560}" type="presParOf" srcId="{4E0191F8-2B15-8447-BCDA-34A131FC77DA}" destId="{8E9378F4-3FC2-C24C-BA9E-EF5816C64799}" srcOrd="0" destOrd="0" presId="urn:microsoft.com/office/officeart/2008/layout/LinedList"/>
    <dgm:cxn modelId="{F72D50A7-D031-A243-B316-067D3C9FCC87}" type="presParOf" srcId="{4E0191F8-2B15-8447-BCDA-34A131FC77DA}" destId="{E0603E6A-A5F3-564D-84EE-6C7AE2DDECDB}"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5B6317-F604-144E-B0D4-7504BE9D798E}">
      <dsp:nvSpPr>
        <dsp:cNvPr id="0" name=""/>
        <dsp:cNvSpPr/>
      </dsp:nvSpPr>
      <dsp:spPr>
        <a:xfrm>
          <a:off x="0" y="0"/>
          <a:ext cx="15773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B021CBC-1254-2245-A741-B513D3FFCD25}">
      <dsp:nvSpPr>
        <dsp:cNvPr id="0" name=""/>
        <dsp:cNvSpPr/>
      </dsp:nvSpPr>
      <dsp:spPr>
        <a:xfrm>
          <a:off x="0" y="0"/>
          <a:ext cx="15773400" cy="17573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640" tIns="167640" rIns="167640" bIns="167640" numCol="1" spcCol="1270" anchor="t" anchorCtr="0">
          <a:noAutofit/>
        </a:bodyPr>
        <a:lstStyle/>
        <a:p>
          <a:pPr marL="0" lvl="0" indent="0" algn="l" defTabSz="1955800">
            <a:lnSpc>
              <a:spcPct val="90000"/>
            </a:lnSpc>
            <a:spcBef>
              <a:spcPct val="0"/>
            </a:spcBef>
            <a:spcAft>
              <a:spcPct val="35000"/>
            </a:spcAft>
            <a:buNone/>
          </a:pPr>
          <a:r>
            <a:rPr lang="en-US" sz="4400" kern="1200" dirty="0"/>
            <a:t>Define Behavioral Threat Assessment and its importance in public health, healthcare, and the public sector</a:t>
          </a:r>
        </a:p>
      </dsp:txBody>
      <dsp:txXfrm>
        <a:off x="0" y="0"/>
        <a:ext cx="15773400" cy="1757317"/>
      </dsp:txXfrm>
    </dsp:sp>
    <dsp:sp modelId="{D7E31ADA-3D8C-D543-92E3-DAF232163098}">
      <dsp:nvSpPr>
        <dsp:cNvPr id="0" name=""/>
        <dsp:cNvSpPr/>
      </dsp:nvSpPr>
      <dsp:spPr>
        <a:xfrm>
          <a:off x="0" y="1757317"/>
          <a:ext cx="15773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5BD629C-CA84-E948-9BB3-164F0717C1E4}">
      <dsp:nvSpPr>
        <dsp:cNvPr id="0" name=""/>
        <dsp:cNvSpPr/>
      </dsp:nvSpPr>
      <dsp:spPr>
        <a:xfrm>
          <a:off x="0" y="1757317"/>
          <a:ext cx="15773400" cy="17573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880" tIns="182880" rIns="182880" bIns="182880" numCol="1" spcCol="1270" anchor="t" anchorCtr="0">
          <a:noAutofit/>
        </a:bodyPr>
        <a:lstStyle/>
        <a:p>
          <a:pPr marL="0" lvl="0" indent="0" algn="l" defTabSz="2133600">
            <a:lnSpc>
              <a:spcPct val="90000"/>
            </a:lnSpc>
            <a:spcBef>
              <a:spcPct val="0"/>
            </a:spcBef>
            <a:spcAft>
              <a:spcPct val="35000"/>
            </a:spcAft>
            <a:buNone/>
          </a:pPr>
          <a:r>
            <a:rPr lang="en-US" sz="4800" kern="1200" dirty="0"/>
            <a:t>Explain the key components of the Behavioral Threat Assessment process </a:t>
          </a:r>
        </a:p>
      </dsp:txBody>
      <dsp:txXfrm>
        <a:off x="0" y="1757317"/>
        <a:ext cx="15773400" cy="1757317"/>
      </dsp:txXfrm>
    </dsp:sp>
    <dsp:sp modelId="{D9EADF46-92F6-FF47-BD67-6E1A57F6C124}">
      <dsp:nvSpPr>
        <dsp:cNvPr id="0" name=""/>
        <dsp:cNvSpPr/>
      </dsp:nvSpPr>
      <dsp:spPr>
        <a:xfrm>
          <a:off x="0" y="3514635"/>
          <a:ext cx="15773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C256967-C051-A74B-BC9E-6D030E30F210}">
      <dsp:nvSpPr>
        <dsp:cNvPr id="0" name=""/>
        <dsp:cNvSpPr/>
      </dsp:nvSpPr>
      <dsp:spPr>
        <a:xfrm>
          <a:off x="0" y="3514635"/>
          <a:ext cx="15773400" cy="17573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880" tIns="182880" rIns="182880" bIns="182880" numCol="1" spcCol="1270" anchor="t" anchorCtr="0">
          <a:noAutofit/>
        </a:bodyPr>
        <a:lstStyle/>
        <a:p>
          <a:pPr marL="0" lvl="0" indent="0" algn="l" defTabSz="2133600">
            <a:lnSpc>
              <a:spcPct val="90000"/>
            </a:lnSpc>
            <a:spcBef>
              <a:spcPct val="0"/>
            </a:spcBef>
            <a:spcAft>
              <a:spcPct val="35000"/>
            </a:spcAft>
            <a:buNone/>
          </a:pPr>
          <a:r>
            <a:rPr lang="en-US" sz="4800" kern="1200" dirty="0"/>
            <a:t>Explain the key steps in forming and leading a Behavioral Threat Assessment Team</a:t>
          </a:r>
        </a:p>
      </dsp:txBody>
      <dsp:txXfrm>
        <a:off x="0" y="3514635"/>
        <a:ext cx="15773400" cy="1757317"/>
      </dsp:txXfrm>
    </dsp:sp>
    <dsp:sp modelId="{C741EF9A-8204-B346-A737-4076D4B842B9}">
      <dsp:nvSpPr>
        <dsp:cNvPr id="0" name=""/>
        <dsp:cNvSpPr/>
      </dsp:nvSpPr>
      <dsp:spPr>
        <a:xfrm>
          <a:off x="0" y="5271953"/>
          <a:ext cx="157734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602E856-EDC4-0A4F-ACE4-D436D3AFA359}">
      <dsp:nvSpPr>
        <dsp:cNvPr id="0" name=""/>
        <dsp:cNvSpPr/>
      </dsp:nvSpPr>
      <dsp:spPr>
        <a:xfrm>
          <a:off x="0" y="5271953"/>
          <a:ext cx="15773400" cy="17573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2880" tIns="182880" rIns="182880" bIns="182880" numCol="1" spcCol="1270" anchor="t" anchorCtr="0">
          <a:noAutofit/>
        </a:bodyPr>
        <a:lstStyle/>
        <a:p>
          <a:pPr marL="0" lvl="0" indent="0" algn="l" defTabSz="2133600">
            <a:lnSpc>
              <a:spcPct val="90000"/>
            </a:lnSpc>
            <a:spcBef>
              <a:spcPct val="0"/>
            </a:spcBef>
            <a:spcAft>
              <a:spcPct val="35000"/>
            </a:spcAft>
            <a:buNone/>
          </a:pPr>
          <a:r>
            <a:rPr lang="en-US" sz="4800" kern="1200" dirty="0"/>
            <a:t>Numerous slides are taken from the National Threat Evaluating and Reporting Program Office </a:t>
          </a:r>
        </a:p>
      </dsp:txBody>
      <dsp:txXfrm>
        <a:off x="0" y="5271953"/>
        <a:ext cx="15773400" cy="17573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A5F6BD-47FE-42B8-9E4C-6EAB5398F6E2}">
      <dsp:nvSpPr>
        <dsp:cNvPr id="0" name=""/>
        <dsp:cNvSpPr/>
      </dsp:nvSpPr>
      <dsp:spPr>
        <a:xfrm>
          <a:off x="2566738" y="3171"/>
          <a:ext cx="5305922" cy="91571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marL="0" lvl="0" indent="0" algn="ctr" defTabSz="1422400">
            <a:lnSpc>
              <a:spcPct val="90000"/>
            </a:lnSpc>
            <a:spcBef>
              <a:spcPct val="0"/>
            </a:spcBef>
            <a:spcAft>
              <a:spcPct val="35000"/>
            </a:spcAft>
            <a:buNone/>
          </a:pPr>
          <a:r>
            <a:rPr lang="en-US" sz="3200" kern="1200" dirty="0"/>
            <a:t>Warning Behaviors</a:t>
          </a:r>
        </a:p>
      </dsp:txBody>
      <dsp:txXfrm>
        <a:off x="2593558" y="29991"/>
        <a:ext cx="5252282" cy="862072"/>
      </dsp:txXfrm>
    </dsp:sp>
    <dsp:sp modelId="{B250D378-9628-47D1-9E15-BC5A15C523E8}">
      <dsp:nvSpPr>
        <dsp:cNvPr id="0" name=""/>
        <dsp:cNvSpPr/>
      </dsp:nvSpPr>
      <dsp:spPr>
        <a:xfrm>
          <a:off x="3137427" y="1083712"/>
          <a:ext cx="915712" cy="915712"/>
        </a:xfrm>
        <a:prstGeom prst="roundRect">
          <a:avLst>
            <a:gd name="adj" fmla="val 16670"/>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E71251A-2ED4-42E3-B6EC-95D29D0145B4}">
      <dsp:nvSpPr>
        <dsp:cNvPr id="0" name=""/>
        <dsp:cNvSpPr/>
      </dsp:nvSpPr>
      <dsp:spPr>
        <a:xfrm>
          <a:off x="4108082" y="1083712"/>
          <a:ext cx="3193890" cy="915712"/>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kern="1200" dirty="0"/>
            <a:t>Fixation</a:t>
          </a:r>
        </a:p>
      </dsp:txBody>
      <dsp:txXfrm>
        <a:off x="4152791" y="1128421"/>
        <a:ext cx="3104472" cy="826294"/>
      </dsp:txXfrm>
    </dsp:sp>
    <dsp:sp modelId="{9DCF071F-BA42-452F-BED3-C2F35F518ADA}">
      <dsp:nvSpPr>
        <dsp:cNvPr id="0" name=""/>
        <dsp:cNvSpPr/>
      </dsp:nvSpPr>
      <dsp:spPr>
        <a:xfrm>
          <a:off x="3137427" y="2109310"/>
          <a:ext cx="915712" cy="915712"/>
        </a:xfrm>
        <a:prstGeom prst="roundRect">
          <a:avLst>
            <a:gd name="adj" fmla="val 16670"/>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t="-5000" b="-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4E5340B-F72E-4560-81B3-81E74C283998}">
      <dsp:nvSpPr>
        <dsp:cNvPr id="0" name=""/>
        <dsp:cNvSpPr/>
      </dsp:nvSpPr>
      <dsp:spPr>
        <a:xfrm>
          <a:off x="4108082" y="2109310"/>
          <a:ext cx="3193890" cy="915712"/>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kern="1200" dirty="0"/>
            <a:t>Identification</a:t>
          </a:r>
        </a:p>
      </dsp:txBody>
      <dsp:txXfrm>
        <a:off x="4152791" y="2154019"/>
        <a:ext cx="3104472" cy="826294"/>
      </dsp:txXfrm>
    </dsp:sp>
    <dsp:sp modelId="{AF4A55C7-69CA-49D4-BA24-6A5533A9ABEF}">
      <dsp:nvSpPr>
        <dsp:cNvPr id="0" name=""/>
        <dsp:cNvSpPr/>
      </dsp:nvSpPr>
      <dsp:spPr>
        <a:xfrm>
          <a:off x="3137427" y="3134908"/>
          <a:ext cx="915712" cy="915712"/>
        </a:xfrm>
        <a:prstGeom prst="roundRect">
          <a:avLst>
            <a:gd name="adj" fmla="val 16670"/>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ED6F82F-8CB8-44A5-83F8-6F7D5D2E47E1}">
      <dsp:nvSpPr>
        <dsp:cNvPr id="0" name=""/>
        <dsp:cNvSpPr/>
      </dsp:nvSpPr>
      <dsp:spPr>
        <a:xfrm>
          <a:off x="4108082" y="3134908"/>
          <a:ext cx="3193890" cy="915712"/>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kern="1200" dirty="0"/>
            <a:t>Novel Aggression</a:t>
          </a:r>
        </a:p>
      </dsp:txBody>
      <dsp:txXfrm>
        <a:off x="4152791" y="3179617"/>
        <a:ext cx="3104472" cy="826294"/>
      </dsp:txXfrm>
    </dsp:sp>
    <dsp:sp modelId="{FDE5A99E-B485-40FB-8FC2-35D08112D871}">
      <dsp:nvSpPr>
        <dsp:cNvPr id="0" name=""/>
        <dsp:cNvSpPr/>
      </dsp:nvSpPr>
      <dsp:spPr>
        <a:xfrm>
          <a:off x="3137427" y="4160507"/>
          <a:ext cx="915712" cy="915712"/>
        </a:xfrm>
        <a:prstGeom prst="roundRect">
          <a:avLst>
            <a:gd name="adj" fmla="val 16670"/>
          </a:avLst>
        </a:prstGeom>
        <a:blipFill rotWithShape="1">
          <a:blip xmlns:r="http://schemas.openxmlformats.org/officeDocument/2006/relationships" r:embed="rId7"/>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0BC160B-A333-42DE-8A1C-15CFF142CC72}">
      <dsp:nvSpPr>
        <dsp:cNvPr id="0" name=""/>
        <dsp:cNvSpPr/>
      </dsp:nvSpPr>
      <dsp:spPr>
        <a:xfrm>
          <a:off x="4108082" y="4160507"/>
          <a:ext cx="3193890" cy="915712"/>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kern="1200" dirty="0"/>
            <a:t>Leakage</a:t>
          </a:r>
          <a:endParaRPr lang="en-US" sz="2000" kern="1200" dirty="0"/>
        </a:p>
      </dsp:txBody>
      <dsp:txXfrm>
        <a:off x="4152791" y="4205216"/>
        <a:ext cx="3104472" cy="826294"/>
      </dsp:txXfrm>
    </dsp:sp>
    <dsp:sp modelId="{E7D17929-A6D2-45AD-B0E4-7946D72401F2}">
      <dsp:nvSpPr>
        <dsp:cNvPr id="0" name=""/>
        <dsp:cNvSpPr/>
      </dsp:nvSpPr>
      <dsp:spPr>
        <a:xfrm>
          <a:off x="3137427" y="5186105"/>
          <a:ext cx="915712" cy="915712"/>
        </a:xfrm>
        <a:prstGeom prst="roundRect">
          <a:avLst>
            <a:gd name="adj" fmla="val 16670"/>
          </a:avLst>
        </a:prstGeom>
        <a:blipFill>
          <a:blip xmlns:r="http://schemas.openxmlformats.org/officeDocument/2006/relationships" r:embed="rId8">
            <a:extLst>
              <a:ext uri="{96DAC541-7B7A-43D3-8B79-37D633B846F1}">
                <asvg:svgBlip xmlns:asvg="http://schemas.microsoft.com/office/drawing/2016/SVG/main" r:embed="rId9"/>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78706C8-634E-43BC-B447-681A98E1B83F}">
      <dsp:nvSpPr>
        <dsp:cNvPr id="0" name=""/>
        <dsp:cNvSpPr/>
      </dsp:nvSpPr>
      <dsp:spPr>
        <a:xfrm>
          <a:off x="4108082" y="5186105"/>
          <a:ext cx="3193890" cy="915712"/>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Directly Communicated Threat</a:t>
          </a:r>
        </a:p>
      </dsp:txBody>
      <dsp:txXfrm>
        <a:off x="4152791" y="5230814"/>
        <a:ext cx="3104472" cy="826294"/>
      </dsp:txXfrm>
    </dsp:sp>
    <dsp:sp modelId="{5F61B010-FF6A-473A-81C5-D6DBD7BB0F2E}">
      <dsp:nvSpPr>
        <dsp:cNvPr id="0" name=""/>
        <dsp:cNvSpPr/>
      </dsp:nvSpPr>
      <dsp:spPr>
        <a:xfrm>
          <a:off x="3137427" y="6211703"/>
          <a:ext cx="915712" cy="915712"/>
        </a:xfrm>
        <a:prstGeom prst="roundRect">
          <a:avLst>
            <a:gd name="adj" fmla="val 16670"/>
          </a:avLst>
        </a:prstGeom>
        <a:blipFill>
          <a:blip xmlns:r="http://schemas.openxmlformats.org/officeDocument/2006/relationships" r:embed="rId10">
            <a:extLst>
              <a:ext uri="{96DAC541-7B7A-43D3-8B79-37D633B846F1}">
                <asvg:svgBlip xmlns:asvg="http://schemas.microsoft.com/office/drawing/2016/SVG/main" r:embed="rId11"/>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FC3C7D6-78B5-4814-9AD8-B49DDED8AE87}">
      <dsp:nvSpPr>
        <dsp:cNvPr id="0" name=""/>
        <dsp:cNvSpPr/>
      </dsp:nvSpPr>
      <dsp:spPr>
        <a:xfrm>
          <a:off x="4108082" y="6211703"/>
          <a:ext cx="3193890" cy="915712"/>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dirty="0"/>
            <a:t>Approach Behavior</a:t>
          </a:r>
        </a:p>
      </dsp:txBody>
      <dsp:txXfrm>
        <a:off x="4152791" y="6256412"/>
        <a:ext cx="3104472" cy="826294"/>
      </dsp:txXfrm>
    </dsp:sp>
    <dsp:sp modelId="{DEA4BB51-113A-499B-BF9D-8F7A6D170662}">
      <dsp:nvSpPr>
        <dsp:cNvPr id="0" name=""/>
        <dsp:cNvSpPr/>
      </dsp:nvSpPr>
      <dsp:spPr>
        <a:xfrm>
          <a:off x="3137427" y="7237301"/>
          <a:ext cx="915712" cy="915712"/>
        </a:xfrm>
        <a:prstGeom prst="roundRect">
          <a:avLst>
            <a:gd name="adj" fmla="val 16670"/>
          </a:avLst>
        </a:prstGeom>
        <a:blipFill rotWithShape="1">
          <a:blip xmlns:r="http://schemas.openxmlformats.org/officeDocument/2006/relationships" r:embed="rId12"/>
          <a:srcRect/>
          <a:stretch>
            <a:fillRect l="-111000" r="-11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27844F1-9101-4732-94B8-5073B31EE042}">
      <dsp:nvSpPr>
        <dsp:cNvPr id="0" name=""/>
        <dsp:cNvSpPr/>
      </dsp:nvSpPr>
      <dsp:spPr>
        <a:xfrm>
          <a:off x="4108082" y="7237301"/>
          <a:ext cx="3193890" cy="915712"/>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Pathway to Violence Warning Behaviors</a:t>
          </a:r>
        </a:p>
      </dsp:txBody>
      <dsp:txXfrm>
        <a:off x="4152791" y="7282010"/>
        <a:ext cx="3104472" cy="826294"/>
      </dsp:txXfrm>
    </dsp:sp>
    <dsp:sp modelId="{599EC7E3-F013-4582-A83F-C244CFC4F560}">
      <dsp:nvSpPr>
        <dsp:cNvPr id="0" name=""/>
        <dsp:cNvSpPr/>
      </dsp:nvSpPr>
      <dsp:spPr>
        <a:xfrm>
          <a:off x="3137427" y="8262899"/>
          <a:ext cx="915712" cy="915712"/>
        </a:xfrm>
        <a:prstGeom prst="roundRect">
          <a:avLst>
            <a:gd name="adj" fmla="val 16670"/>
          </a:avLst>
        </a:prstGeom>
        <a:blipFill>
          <a:blip xmlns:r="http://schemas.openxmlformats.org/officeDocument/2006/relationships" r:embed="rId13">
            <a:extLst>
              <a:ext uri="{96DAC541-7B7A-43D3-8B79-37D633B846F1}">
                <asvg:svgBlip xmlns:asvg="http://schemas.microsoft.com/office/drawing/2016/SVG/main" r:embed="rId14"/>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DC729B6-3F94-4ED2-B95C-EA2E2A21F32D}">
      <dsp:nvSpPr>
        <dsp:cNvPr id="0" name=""/>
        <dsp:cNvSpPr/>
      </dsp:nvSpPr>
      <dsp:spPr>
        <a:xfrm>
          <a:off x="4108082" y="8262899"/>
          <a:ext cx="3193890" cy="915712"/>
        </a:xfrm>
        <a:prstGeom prst="roundRect">
          <a:avLst>
            <a:gd name="adj" fmla="val 166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t>Behavior that Could signal Imminence</a:t>
          </a:r>
        </a:p>
      </dsp:txBody>
      <dsp:txXfrm>
        <a:off x="4152791" y="8307608"/>
        <a:ext cx="3104472" cy="82629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D49A62-0E3B-480D-8F4F-BB330D89440F}">
      <dsp:nvSpPr>
        <dsp:cNvPr id="0" name=""/>
        <dsp:cNvSpPr/>
      </dsp:nvSpPr>
      <dsp:spPr>
        <a:xfrm>
          <a:off x="557996" y="0"/>
          <a:ext cx="16257605" cy="7010400"/>
        </a:xfrm>
        <a:prstGeom prst="lef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88DE597-2C9C-4955-8F9F-CFD479EFDA22}">
      <dsp:nvSpPr>
        <dsp:cNvPr id="0" name=""/>
        <dsp:cNvSpPr/>
      </dsp:nvSpPr>
      <dsp:spPr>
        <a:xfrm>
          <a:off x="5731" y="2103119"/>
          <a:ext cx="2870545" cy="2804160"/>
        </a:xfrm>
        <a:prstGeom prst="round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b="1" kern="1200" dirty="0">
              <a:effectLst/>
              <a:latin typeface="Calibri" panose="020F0502020204030204" pitchFamily="34" charset="0"/>
              <a:ea typeface="+mn-ea"/>
              <a:cs typeface="Calibri" panose="020F0502020204030204" pitchFamily="34" charset="0"/>
            </a:rPr>
            <a:t>Personal Grievance</a:t>
          </a:r>
          <a:endParaRPr lang="en-US" sz="4000" b="1" kern="1200" dirty="0">
            <a:latin typeface="Calibri" panose="020F0502020204030204" pitchFamily="34" charset="0"/>
            <a:ea typeface="+mn-ea"/>
            <a:cs typeface="Calibri" panose="020F0502020204030204" pitchFamily="34" charset="0"/>
          </a:endParaRPr>
        </a:p>
      </dsp:txBody>
      <dsp:txXfrm>
        <a:off x="142619" y="2240007"/>
        <a:ext cx="2596769" cy="2530384"/>
      </dsp:txXfrm>
    </dsp:sp>
    <dsp:sp modelId="{FEC601E4-5962-4AA2-90DB-F8DFB491607D}">
      <dsp:nvSpPr>
        <dsp:cNvPr id="0" name=""/>
        <dsp:cNvSpPr/>
      </dsp:nvSpPr>
      <dsp:spPr>
        <a:xfrm>
          <a:off x="3235964" y="2103119"/>
          <a:ext cx="2431863" cy="2804160"/>
        </a:xfrm>
        <a:prstGeom prst="roundRect">
          <a:avLst/>
        </a:prstGeom>
        <a:solidFill>
          <a:schemeClr val="accent2">
            <a:hueOff val="936304"/>
            <a:satOff val="-1168"/>
            <a:lumOff val="275"/>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rtl="0">
            <a:lnSpc>
              <a:spcPct val="90000"/>
            </a:lnSpc>
            <a:spcBef>
              <a:spcPct val="0"/>
            </a:spcBef>
            <a:spcAft>
              <a:spcPct val="35000"/>
            </a:spcAft>
            <a:buNone/>
          </a:pPr>
          <a:r>
            <a:rPr lang="en-US" sz="4000" b="1" kern="1200" dirty="0">
              <a:effectLst/>
              <a:latin typeface="Calibri"/>
              <a:ea typeface="+mn-ea"/>
              <a:cs typeface="Calibri"/>
            </a:rPr>
            <a:t>Violent Ideation</a:t>
          </a:r>
        </a:p>
      </dsp:txBody>
      <dsp:txXfrm>
        <a:off x="3354678" y="2221833"/>
        <a:ext cx="2194435" cy="2566732"/>
      </dsp:txXfrm>
    </dsp:sp>
    <dsp:sp modelId="{E0480C5C-5E3D-420A-AA49-F825C9BB9005}">
      <dsp:nvSpPr>
        <dsp:cNvPr id="0" name=""/>
        <dsp:cNvSpPr/>
      </dsp:nvSpPr>
      <dsp:spPr>
        <a:xfrm>
          <a:off x="6055100" y="2142854"/>
          <a:ext cx="2857726" cy="2804160"/>
        </a:xfrm>
        <a:prstGeom prst="roundRect">
          <a:avLst/>
        </a:prstGeom>
        <a:solidFill>
          <a:schemeClr val="accent2">
            <a:hueOff val="1872608"/>
            <a:satOff val="-2336"/>
            <a:lumOff val="549"/>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b="1" kern="1200" dirty="0">
              <a:effectLst/>
              <a:latin typeface="Calibri" panose="020F0502020204030204" pitchFamily="34" charset="0"/>
              <a:ea typeface="+mn-ea"/>
              <a:cs typeface="Calibri" panose="020F0502020204030204" pitchFamily="34" charset="0"/>
            </a:rPr>
            <a:t>Research/ Planning</a:t>
          </a:r>
        </a:p>
      </dsp:txBody>
      <dsp:txXfrm>
        <a:off x="6191988" y="2279742"/>
        <a:ext cx="2583950" cy="2530384"/>
      </dsp:txXfrm>
    </dsp:sp>
    <dsp:sp modelId="{0A9A5E62-EEDD-4268-BC6F-4FFC4CCEF3C7}">
      <dsp:nvSpPr>
        <dsp:cNvPr id="0" name=""/>
        <dsp:cNvSpPr/>
      </dsp:nvSpPr>
      <dsp:spPr>
        <a:xfrm>
          <a:off x="9244930" y="2103119"/>
          <a:ext cx="2522073" cy="2804160"/>
        </a:xfrm>
        <a:prstGeom prst="roundRect">
          <a:avLst/>
        </a:prstGeom>
        <a:solidFill>
          <a:schemeClr val="accent2">
            <a:hueOff val="2808912"/>
            <a:satOff val="-3503"/>
            <a:lumOff val="824"/>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b="1" kern="1200" dirty="0">
              <a:effectLst/>
              <a:latin typeface="Calibri" panose="020F0502020204030204" pitchFamily="34" charset="0"/>
              <a:ea typeface="+mn-ea"/>
              <a:cs typeface="Calibri" panose="020F0502020204030204" pitchFamily="34" charset="0"/>
            </a:rPr>
            <a:t>Prepare for Violence</a:t>
          </a:r>
        </a:p>
      </dsp:txBody>
      <dsp:txXfrm>
        <a:off x="9368047" y="2226236"/>
        <a:ext cx="2275839" cy="2557926"/>
      </dsp:txXfrm>
    </dsp:sp>
    <dsp:sp modelId="{98AFF056-F327-45FF-B9B3-A27EAE29E721}">
      <dsp:nvSpPr>
        <dsp:cNvPr id="0" name=""/>
        <dsp:cNvSpPr/>
      </dsp:nvSpPr>
      <dsp:spPr>
        <a:xfrm>
          <a:off x="12126691" y="2103119"/>
          <a:ext cx="2723361" cy="2804160"/>
        </a:xfrm>
        <a:prstGeom prst="roundRect">
          <a:avLst/>
        </a:prstGeom>
        <a:solidFill>
          <a:schemeClr val="accent2">
            <a:hueOff val="3745216"/>
            <a:satOff val="-4671"/>
            <a:lumOff val="1098"/>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b="1" kern="1200">
              <a:effectLst/>
              <a:latin typeface="Calibri" panose="020F0502020204030204" pitchFamily="34" charset="0"/>
              <a:ea typeface="+mn-ea"/>
              <a:cs typeface="Calibri" panose="020F0502020204030204" pitchFamily="34" charset="0"/>
            </a:rPr>
            <a:t>Probing/ Breaching</a:t>
          </a:r>
          <a:endParaRPr lang="en-US" sz="4000" b="1" kern="1200" dirty="0">
            <a:effectLst/>
            <a:latin typeface="Calibri" panose="020F0502020204030204" pitchFamily="34" charset="0"/>
            <a:ea typeface="+mn-ea"/>
            <a:cs typeface="Calibri" panose="020F0502020204030204" pitchFamily="34" charset="0"/>
          </a:endParaRPr>
        </a:p>
      </dsp:txBody>
      <dsp:txXfrm>
        <a:off x="12259635" y="2236063"/>
        <a:ext cx="2457473" cy="2538272"/>
      </dsp:txXfrm>
    </dsp:sp>
    <dsp:sp modelId="{1CAD5172-0D24-412E-97C4-B40DD3E502BA}">
      <dsp:nvSpPr>
        <dsp:cNvPr id="0" name=""/>
        <dsp:cNvSpPr/>
      </dsp:nvSpPr>
      <dsp:spPr>
        <a:xfrm>
          <a:off x="15209741" y="2103119"/>
          <a:ext cx="2158126" cy="2804160"/>
        </a:xfrm>
        <a:prstGeom prst="roundRect">
          <a:avLst/>
        </a:prstGeom>
        <a:solidFill>
          <a:schemeClr val="accent2">
            <a:hueOff val="4681520"/>
            <a:satOff val="-5839"/>
            <a:lumOff val="1373"/>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b="1" kern="1200" dirty="0">
              <a:effectLst/>
              <a:latin typeface="Calibri" panose="020F0502020204030204" pitchFamily="34" charset="0"/>
              <a:ea typeface="+mn-ea"/>
              <a:cs typeface="Calibri" panose="020F0502020204030204" pitchFamily="34" charset="0"/>
            </a:rPr>
            <a:t>Attack</a:t>
          </a:r>
        </a:p>
      </dsp:txBody>
      <dsp:txXfrm>
        <a:off x="15315092" y="2208470"/>
        <a:ext cx="1947424" cy="259345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4FBBF8-73CB-4DCE-86BD-B2B9EDFD5D85}">
      <dsp:nvSpPr>
        <dsp:cNvPr id="0" name=""/>
        <dsp:cNvSpPr/>
      </dsp:nvSpPr>
      <dsp:spPr>
        <a:xfrm rot="16200000">
          <a:off x="-2210395" y="2213454"/>
          <a:ext cx="7429500" cy="3002590"/>
        </a:xfrm>
        <a:prstGeom prst="flowChartManualOperati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0" rIns="231635" bIns="0" numCol="1" spcCol="1270" anchor="t" anchorCtr="0">
          <a:noAutofit/>
        </a:bodyPr>
        <a:lstStyle/>
        <a:p>
          <a:pPr marL="0" lvl="0" indent="0" algn="l" defTabSz="1600200">
            <a:lnSpc>
              <a:spcPct val="90000"/>
            </a:lnSpc>
            <a:spcBef>
              <a:spcPct val="0"/>
            </a:spcBef>
            <a:spcAft>
              <a:spcPct val="35000"/>
            </a:spcAft>
            <a:buNone/>
          </a:pPr>
          <a:r>
            <a:rPr lang="en-US" sz="3600" kern="1200" dirty="0"/>
            <a:t>Identify Persons of Concern</a:t>
          </a:r>
        </a:p>
        <a:p>
          <a:pPr marL="285750" lvl="1" indent="-285750" algn="l" defTabSz="1244600">
            <a:lnSpc>
              <a:spcPct val="90000"/>
            </a:lnSpc>
            <a:spcBef>
              <a:spcPct val="0"/>
            </a:spcBef>
            <a:spcAft>
              <a:spcPct val="15000"/>
            </a:spcAft>
            <a:buChar char="•"/>
          </a:pPr>
          <a:r>
            <a:rPr lang="en-US" sz="2800" kern="1200" dirty="0"/>
            <a:t>Concerning behaviors</a:t>
          </a:r>
        </a:p>
        <a:p>
          <a:pPr marL="285750" lvl="1" indent="-285750" algn="l" defTabSz="1244600">
            <a:lnSpc>
              <a:spcPct val="90000"/>
            </a:lnSpc>
            <a:spcBef>
              <a:spcPct val="0"/>
            </a:spcBef>
            <a:spcAft>
              <a:spcPct val="15000"/>
            </a:spcAft>
            <a:buChar char="•"/>
          </a:pPr>
          <a:r>
            <a:rPr lang="en-US" sz="2800" kern="1200" dirty="0"/>
            <a:t>See something, say something </a:t>
          </a:r>
          <a:r>
            <a:rPr lang="en-US" sz="2800" u="sng" kern="1200" dirty="0"/>
            <a:t>right away</a:t>
          </a:r>
        </a:p>
      </dsp:txBody>
      <dsp:txXfrm rot="5400000">
        <a:off x="3060" y="1485899"/>
        <a:ext cx="3002590" cy="4457700"/>
      </dsp:txXfrm>
    </dsp:sp>
    <dsp:sp modelId="{AA8FBC44-E832-44BF-851E-0FD22C376EE4}">
      <dsp:nvSpPr>
        <dsp:cNvPr id="0" name=""/>
        <dsp:cNvSpPr/>
      </dsp:nvSpPr>
      <dsp:spPr>
        <a:xfrm rot="16200000">
          <a:off x="1017389" y="2213454"/>
          <a:ext cx="7429500" cy="3002590"/>
        </a:xfrm>
        <a:prstGeom prst="flowChartManualOperati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0" rIns="231635" bIns="0" numCol="1" spcCol="1270" anchor="t" anchorCtr="0">
          <a:noAutofit/>
        </a:bodyPr>
        <a:lstStyle/>
        <a:p>
          <a:pPr marL="0" lvl="0" indent="0" algn="l" defTabSz="1600200">
            <a:lnSpc>
              <a:spcPct val="90000"/>
            </a:lnSpc>
            <a:spcBef>
              <a:spcPct val="0"/>
            </a:spcBef>
            <a:spcAft>
              <a:spcPct val="35000"/>
            </a:spcAft>
            <a:buNone/>
          </a:pPr>
          <a:r>
            <a:rPr lang="en-US" sz="3600" kern="1200" dirty="0"/>
            <a:t>Gather Information</a:t>
          </a:r>
        </a:p>
        <a:p>
          <a:pPr marL="285750" lvl="1" indent="-285750" algn="l" defTabSz="1244600">
            <a:lnSpc>
              <a:spcPct val="90000"/>
            </a:lnSpc>
            <a:spcBef>
              <a:spcPct val="0"/>
            </a:spcBef>
            <a:spcAft>
              <a:spcPct val="15000"/>
            </a:spcAft>
            <a:buChar char="•"/>
          </a:pPr>
          <a:r>
            <a:rPr lang="en-US" sz="2800" kern="1200" dirty="0"/>
            <a:t>Risk factors</a:t>
          </a:r>
        </a:p>
        <a:p>
          <a:pPr marL="285750" lvl="1" indent="-285750" algn="l" defTabSz="1244600">
            <a:lnSpc>
              <a:spcPct val="90000"/>
            </a:lnSpc>
            <a:spcBef>
              <a:spcPct val="0"/>
            </a:spcBef>
            <a:spcAft>
              <a:spcPct val="15000"/>
            </a:spcAft>
            <a:buChar char="•"/>
          </a:pPr>
          <a:r>
            <a:rPr lang="en-US" sz="2800" kern="1200" dirty="0"/>
            <a:t>Protective factors</a:t>
          </a:r>
        </a:p>
        <a:p>
          <a:pPr marL="285750" lvl="1" indent="-285750" algn="l" defTabSz="1244600">
            <a:lnSpc>
              <a:spcPct val="90000"/>
            </a:lnSpc>
            <a:spcBef>
              <a:spcPct val="0"/>
            </a:spcBef>
            <a:spcAft>
              <a:spcPct val="15000"/>
            </a:spcAft>
            <a:buChar char="•"/>
          </a:pPr>
          <a:r>
            <a:rPr lang="en-US" sz="2800" kern="1200" dirty="0"/>
            <a:t>Triggers</a:t>
          </a:r>
        </a:p>
      </dsp:txBody>
      <dsp:txXfrm rot="5400000">
        <a:off x="3230844" y="1485899"/>
        <a:ext cx="3002590" cy="4457700"/>
      </dsp:txXfrm>
    </dsp:sp>
    <dsp:sp modelId="{5321D33E-91E7-4AE3-A286-3E7A372B0C2A}">
      <dsp:nvSpPr>
        <dsp:cNvPr id="0" name=""/>
        <dsp:cNvSpPr/>
      </dsp:nvSpPr>
      <dsp:spPr>
        <a:xfrm rot="16200000">
          <a:off x="4245173" y="2213454"/>
          <a:ext cx="7429500" cy="3002590"/>
        </a:xfrm>
        <a:prstGeom prst="flowChartManualOperati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0" rIns="231635" bIns="0" numCol="1" spcCol="1270" anchor="t" anchorCtr="0">
          <a:noAutofit/>
        </a:bodyPr>
        <a:lstStyle/>
        <a:p>
          <a:pPr marL="0" lvl="0" indent="0" algn="l" defTabSz="1600200">
            <a:lnSpc>
              <a:spcPct val="90000"/>
            </a:lnSpc>
            <a:spcBef>
              <a:spcPct val="0"/>
            </a:spcBef>
            <a:spcAft>
              <a:spcPct val="35000"/>
            </a:spcAft>
            <a:buNone/>
          </a:pPr>
          <a:r>
            <a:rPr lang="en-US" sz="3600" kern="1200" dirty="0"/>
            <a:t>Assessment</a:t>
          </a:r>
        </a:p>
        <a:p>
          <a:pPr marL="285750" lvl="1" indent="-285750" algn="l" defTabSz="1244600">
            <a:lnSpc>
              <a:spcPct val="90000"/>
            </a:lnSpc>
            <a:spcBef>
              <a:spcPct val="0"/>
            </a:spcBef>
            <a:spcAft>
              <a:spcPct val="15000"/>
            </a:spcAft>
            <a:buChar char="•"/>
          </a:pPr>
          <a:r>
            <a:rPr lang="en-US" sz="2800" kern="1200" dirty="0"/>
            <a:t>Level of concern</a:t>
          </a:r>
        </a:p>
        <a:p>
          <a:pPr marL="285750" lvl="1" indent="-285750" algn="l" defTabSz="1244600">
            <a:lnSpc>
              <a:spcPct val="90000"/>
            </a:lnSpc>
            <a:spcBef>
              <a:spcPct val="0"/>
            </a:spcBef>
            <a:spcAft>
              <a:spcPct val="15000"/>
            </a:spcAft>
            <a:buChar char="•"/>
          </a:pPr>
          <a:r>
            <a:rPr lang="en-US" sz="2800" kern="1200" dirty="0"/>
            <a:t>Provide assessment to appropriate parties</a:t>
          </a:r>
        </a:p>
      </dsp:txBody>
      <dsp:txXfrm rot="5400000">
        <a:off x="6458628" y="1485899"/>
        <a:ext cx="3002590" cy="4457700"/>
      </dsp:txXfrm>
    </dsp:sp>
    <dsp:sp modelId="{2DB8EFB2-B641-4091-B20F-E1EF4B10A988}">
      <dsp:nvSpPr>
        <dsp:cNvPr id="0" name=""/>
        <dsp:cNvSpPr/>
      </dsp:nvSpPr>
      <dsp:spPr>
        <a:xfrm rot="16200000">
          <a:off x="7472958" y="2213454"/>
          <a:ext cx="7429500" cy="3002590"/>
        </a:xfrm>
        <a:prstGeom prst="flowChartManualOperati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0" rIns="231635" bIns="0" numCol="1" spcCol="1270" anchor="t" anchorCtr="0">
          <a:noAutofit/>
        </a:bodyPr>
        <a:lstStyle/>
        <a:p>
          <a:pPr marL="0" lvl="0" indent="0" algn="l" defTabSz="1600200">
            <a:lnSpc>
              <a:spcPct val="90000"/>
            </a:lnSpc>
            <a:spcBef>
              <a:spcPct val="0"/>
            </a:spcBef>
            <a:spcAft>
              <a:spcPct val="35000"/>
            </a:spcAft>
            <a:buNone/>
          </a:pPr>
          <a:r>
            <a:rPr lang="en-US" sz="3600" kern="1200" dirty="0"/>
            <a:t>Management</a:t>
          </a:r>
        </a:p>
        <a:p>
          <a:pPr marL="285750" lvl="1" indent="-285750" algn="l" defTabSz="1244600">
            <a:lnSpc>
              <a:spcPct val="90000"/>
            </a:lnSpc>
            <a:spcBef>
              <a:spcPct val="0"/>
            </a:spcBef>
            <a:spcAft>
              <a:spcPct val="15000"/>
            </a:spcAft>
            <a:buChar char="•"/>
          </a:pPr>
          <a:r>
            <a:rPr lang="en-US" sz="2800" kern="1200" dirty="0"/>
            <a:t>Policies &amp; procedures</a:t>
          </a:r>
        </a:p>
        <a:p>
          <a:pPr marL="285750" lvl="1" indent="-285750" algn="l" defTabSz="1244600">
            <a:lnSpc>
              <a:spcPct val="90000"/>
            </a:lnSpc>
            <a:spcBef>
              <a:spcPct val="0"/>
            </a:spcBef>
            <a:spcAft>
              <a:spcPct val="15000"/>
            </a:spcAft>
            <a:buChar char="•"/>
          </a:pPr>
          <a:r>
            <a:rPr lang="en-US" sz="2800" kern="1200" dirty="0"/>
            <a:t>Authority</a:t>
          </a:r>
        </a:p>
        <a:p>
          <a:pPr marL="285750" lvl="1" indent="-285750" algn="l" defTabSz="1244600">
            <a:lnSpc>
              <a:spcPct val="90000"/>
            </a:lnSpc>
            <a:spcBef>
              <a:spcPct val="0"/>
            </a:spcBef>
            <a:spcAft>
              <a:spcPct val="15000"/>
            </a:spcAft>
            <a:buChar char="•"/>
          </a:pPr>
          <a:r>
            <a:rPr lang="en-US" sz="2800" kern="1200" dirty="0"/>
            <a:t>Training</a:t>
          </a:r>
        </a:p>
        <a:p>
          <a:pPr marL="285750" lvl="1" indent="-285750" algn="l" defTabSz="1244600">
            <a:lnSpc>
              <a:spcPct val="90000"/>
            </a:lnSpc>
            <a:spcBef>
              <a:spcPct val="0"/>
            </a:spcBef>
            <a:spcAft>
              <a:spcPct val="15000"/>
            </a:spcAft>
            <a:buChar char="•"/>
          </a:pPr>
          <a:r>
            <a:rPr lang="en-US" sz="2800" kern="1200" dirty="0"/>
            <a:t>Reporting channels</a:t>
          </a:r>
        </a:p>
      </dsp:txBody>
      <dsp:txXfrm rot="5400000">
        <a:off x="9686413" y="1485899"/>
        <a:ext cx="3002590" cy="44577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2981BA-4149-4C4E-96A6-5EB765628739}">
      <dsp:nvSpPr>
        <dsp:cNvPr id="0" name=""/>
        <dsp:cNvSpPr/>
      </dsp:nvSpPr>
      <dsp:spPr>
        <a:xfrm>
          <a:off x="285571" y="192702"/>
          <a:ext cx="7044094" cy="7044094"/>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r>
            <a:rPr lang="en-US" sz="6500" kern="1200" dirty="0"/>
            <a:t>HcEM</a:t>
          </a:r>
        </a:p>
      </dsp:txBody>
      <dsp:txXfrm>
        <a:off x="1269206" y="1023352"/>
        <a:ext cx="4061460" cy="5382794"/>
      </dsp:txXfrm>
    </dsp:sp>
    <dsp:sp modelId="{43C2F1A6-6F9F-4251-8C40-2E0DB8648425}">
      <dsp:nvSpPr>
        <dsp:cNvPr id="0" name=""/>
        <dsp:cNvSpPr/>
      </dsp:nvSpPr>
      <dsp:spPr>
        <a:xfrm>
          <a:off x="5297168" y="216722"/>
          <a:ext cx="7044094" cy="7044094"/>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889250">
            <a:lnSpc>
              <a:spcPct val="90000"/>
            </a:lnSpc>
            <a:spcBef>
              <a:spcPct val="0"/>
            </a:spcBef>
            <a:spcAft>
              <a:spcPct val="35000"/>
            </a:spcAft>
            <a:buNone/>
          </a:pPr>
          <a:r>
            <a:rPr lang="en-US" sz="6500" kern="1200"/>
            <a:t>BTAM Team</a:t>
          </a:r>
          <a:endParaRPr lang="en-US" sz="6500" kern="1200" dirty="0"/>
        </a:p>
      </dsp:txBody>
      <dsp:txXfrm>
        <a:off x="7296168" y="1047373"/>
        <a:ext cx="4061460" cy="538279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8ADD38-E29E-1448-8131-1A5A49981695}">
      <dsp:nvSpPr>
        <dsp:cNvPr id="0" name=""/>
        <dsp:cNvSpPr/>
      </dsp:nvSpPr>
      <dsp:spPr>
        <a:xfrm>
          <a:off x="0" y="12090"/>
          <a:ext cx="10000249" cy="3134430"/>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7170" tIns="217170" rIns="217170" bIns="217170" numCol="1" spcCol="1270" anchor="ctr" anchorCtr="0">
          <a:noAutofit/>
        </a:bodyPr>
        <a:lstStyle/>
        <a:p>
          <a:pPr marL="0" lvl="0" indent="0" algn="l" defTabSz="2533650">
            <a:lnSpc>
              <a:spcPct val="90000"/>
            </a:lnSpc>
            <a:spcBef>
              <a:spcPct val="0"/>
            </a:spcBef>
            <a:spcAft>
              <a:spcPct val="35000"/>
            </a:spcAft>
            <a:buNone/>
          </a:pPr>
          <a:r>
            <a:rPr lang="en-US" sz="5700" kern="1200" dirty="0"/>
            <a:t>DHS Center for Prevention Programs and Partnerships (CP3)</a:t>
          </a:r>
        </a:p>
      </dsp:txBody>
      <dsp:txXfrm>
        <a:off x="153010" y="165100"/>
        <a:ext cx="9694229" cy="2828410"/>
      </dsp:txXfrm>
    </dsp:sp>
    <dsp:sp modelId="{BC7C9756-A721-0E45-A5B3-6F45F70C80D5}">
      <dsp:nvSpPr>
        <dsp:cNvPr id="0" name=""/>
        <dsp:cNvSpPr/>
      </dsp:nvSpPr>
      <dsp:spPr>
        <a:xfrm>
          <a:off x="0" y="3146520"/>
          <a:ext cx="10000249" cy="943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7508" tIns="72390" rIns="405384" bIns="72390" numCol="1" spcCol="1270" anchor="t" anchorCtr="0">
          <a:noAutofit/>
        </a:bodyPr>
        <a:lstStyle/>
        <a:p>
          <a:pPr marL="285750" lvl="1" indent="-285750" algn="l" defTabSz="1955800">
            <a:lnSpc>
              <a:spcPct val="90000"/>
            </a:lnSpc>
            <a:spcBef>
              <a:spcPct val="0"/>
            </a:spcBef>
            <a:spcAft>
              <a:spcPct val="20000"/>
            </a:spcAft>
            <a:buChar char="•"/>
          </a:pPr>
          <a:r>
            <a:rPr lang="en-US" sz="4400" kern="1200">
              <a:hlinkClick xmlns:r="http://schemas.openxmlformats.org/officeDocument/2006/relationships" r:id="rId1"/>
            </a:rPr>
            <a:t>https://www.dhs.gov/CP3</a:t>
          </a:r>
          <a:r>
            <a:rPr lang="en-US" sz="4400" kern="1200"/>
            <a:t> </a:t>
          </a:r>
        </a:p>
      </dsp:txBody>
      <dsp:txXfrm>
        <a:off x="0" y="3146520"/>
        <a:ext cx="10000249" cy="943920"/>
      </dsp:txXfrm>
    </dsp:sp>
    <dsp:sp modelId="{2CE5CA19-8466-CF4E-9AC1-5CCC029FD184}">
      <dsp:nvSpPr>
        <dsp:cNvPr id="0" name=""/>
        <dsp:cNvSpPr/>
      </dsp:nvSpPr>
      <dsp:spPr>
        <a:xfrm>
          <a:off x="0" y="4090440"/>
          <a:ext cx="10000249" cy="3134430"/>
        </a:xfrm>
        <a:prstGeom prst="roundRect">
          <a:avLst/>
        </a:prstGeom>
        <a:gradFill rotWithShape="0">
          <a:gsLst>
            <a:gs pos="0">
              <a:schemeClr val="accent4">
                <a:hueOff val="-4464770"/>
                <a:satOff val="26899"/>
                <a:lumOff val="2156"/>
                <a:alphaOff val="0"/>
                <a:shade val="51000"/>
                <a:satMod val="130000"/>
              </a:schemeClr>
            </a:gs>
            <a:gs pos="80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17170" tIns="217170" rIns="217170" bIns="217170" numCol="1" spcCol="1270" anchor="ctr" anchorCtr="0">
          <a:noAutofit/>
        </a:bodyPr>
        <a:lstStyle/>
        <a:p>
          <a:pPr marL="0" lvl="0" indent="0" algn="l" defTabSz="2533650">
            <a:lnSpc>
              <a:spcPct val="90000"/>
            </a:lnSpc>
            <a:spcBef>
              <a:spcPct val="0"/>
            </a:spcBef>
            <a:spcAft>
              <a:spcPct val="35000"/>
            </a:spcAft>
            <a:buNone/>
          </a:pPr>
          <a:r>
            <a:rPr lang="en-US" sz="5700" kern="1200"/>
            <a:t>Association of Threat Assessment Professionals (ATAP)</a:t>
          </a:r>
        </a:p>
      </dsp:txBody>
      <dsp:txXfrm>
        <a:off x="153010" y="4243450"/>
        <a:ext cx="9694229" cy="2828410"/>
      </dsp:txXfrm>
    </dsp:sp>
    <dsp:sp modelId="{B0757436-7B02-A240-AFD6-35632BA51EE9}">
      <dsp:nvSpPr>
        <dsp:cNvPr id="0" name=""/>
        <dsp:cNvSpPr/>
      </dsp:nvSpPr>
      <dsp:spPr>
        <a:xfrm>
          <a:off x="0" y="7224870"/>
          <a:ext cx="10000249" cy="943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7508" tIns="72390" rIns="405384" bIns="72390" numCol="1" spcCol="1270" anchor="t" anchorCtr="0">
          <a:noAutofit/>
        </a:bodyPr>
        <a:lstStyle/>
        <a:p>
          <a:pPr marL="285750" lvl="1" indent="-285750" algn="l" defTabSz="1955800">
            <a:lnSpc>
              <a:spcPct val="90000"/>
            </a:lnSpc>
            <a:spcBef>
              <a:spcPct val="0"/>
            </a:spcBef>
            <a:spcAft>
              <a:spcPct val="20000"/>
            </a:spcAft>
            <a:buChar char="•"/>
          </a:pPr>
          <a:r>
            <a:rPr lang="en-US" sz="4400" kern="1200">
              <a:hlinkClick xmlns:r="http://schemas.openxmlformats.org/officeDocument/2006/relationships" r:id="rId2"/>
            </a:rPr>
            <a:t>https://www.atapworldwide.org/</a:t>
          </a:r>
          <a:endParaRPr lang="en-US" sz="4400" kern="1200"/>
        </a:p>
      </dsp:txBody>
      <dsp:txXfrm>
        <a:off x="0" y="7224870"/>
        <a:ext cx="10000249" cy="94392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058D13-C11D-9346-891A-19F7172443A4}">
      <dsp:nvSpPr>
        <dsp:cNvPr id="0" name=""/>
        <dsp:cNvSpPr/>
      </dsp:nvSpPr>
      <dsp:spPr>
        <a:xfrm>
          <a:off x="0" y="656040"/>
          <a:ext cx="10000249" cy="2639519"/>
        </a:xfrm>
        <a:prstGeom prst="roundRect">
          <a:avLst/>
        </a:prstGeom>
        <a:gradFill rotWithShape="0">
          <a:gsLst>
            <a:gs pos="0">
              <a:schemeClr val="accent1">
                <a:shade val="50000"/>
                <a:hueOff val="0"/>
                <a:satOff val="0"/>
                <a:lumOff val="0"/>
                <a:alphaOff val="0"/>
                <a:shade val="51000"/>
                <a:satMod val="130000"/>
              </a:schemeClr>
            </a:gs>
            <a:gs pos="80000">
              <a:schemeClr val="accent1">
                <a:shade val="50000"/>
                <a:hueOff val="0"/>
                <a:satOff val="0"/>
                <a:lumOff val="0"/>
                <a:alphaOff val="0"/>
                <a:shade val="93000"/>
                <a:satMod val="130000"/>
              </a:schemeClr>
            </a:gs>
            <a:gs pos="100000">
              <a:schemeClr val="accent1">
                <a:shade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l" defTabSz="2133600">
            <a:lnSpc>
              <a:spcPct val="90000"/>
            </a:lnSpc>
            <a:spcBef>
              <a:spcPct val="0"/>
            </a:spcBef>
            <a:spcAft>
              <a:spcPct val="35000"/>
            </a:spcAft>
            <a:buNone/>
          </a:pPr>
          <a:r>
            <a:rPr lang="en-US" sz="4800" kern="1200"/>
            <a:t>Association of Healthcare Emergency Preparedness Professionals (AHEPP – Soon)</a:t>
          </a:r>
        </a:p>
      </dsp:txBody>
      <dsp:txXfrm>
        <a:off x="128851" y="784891"/>
        <a:ext cx="9742547" cy="2381817"/>
      </dsp:txXfrm>
    </dsp:sp>
    <dsp:sp modelId="{13F770C9-5282-5745-80D4-D484545A3C35}">
      <dsp:nvSpPr>
        <dsp:cNvPr id="0" name=""/>
        <dsp:cNvSpPr/>
      </dsp:nvSpPr>
      <dsp:spPr>
        <a:xfrm>
          <a:off x="0" y="3295560"/>
          <a:ext cx="10000249" cy="794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7508" tIns="60960" rIns="341376" bIns="60960" numCol="1" spcCol="1270" anchor="t" anchorCtr="0">
          <a:noAutofit/>
        </a:bodyPr>
        <a:lstStyle/>
        <a:p>
          <a:pPr marL="285750" lvl="1" indent="-285750" algn="l" defTabSz="1644650">
            <a:lnSpc>
              <a:spcPct val="90000"/>
            </a:lnSpc>
            <a:spcBef>
              <a:spcPct val="0"/>
            </a:spcBef>
            <a:spcAft>
              <a:spcPct val="20000"/>
            </a:spcAft>
            <a:buChar char="•"/>
          </a:pPr>
          <a:r>
            <a:rPr lang="en-US" sz="3700" kern="1200">
              <a:hlinkClick xmlns:r="http://schemas.openxmlformats.org/officeDocument/2006/relationships" r:id="rId1"/>
            </a:rPr>
            <a:t>www.ahepp.org</a:t>
          </a:r>
          <a:r>
            <a:rPr lang="en-US" sz="3700" kern="1200"/>
            <a:t> </a:t>
          </a:r>
        </a:p>
      </dsp:txBody>
      <dsp:txXfrm>
        <a:off x="0" y="3295560"/>
        <a:ext cx="10000249" cy="794880"/>
      </dsp:txXfrm>
    </dsp:sp>
    <dsp:sp modelId="{F8AF0C38-1F5D-5548-AB0B-54144EBC9603}">
      <dsp:nvSpPr>
        <dsp:cNvPr id="0" name=""/>
        <dsp:cNvSpPr/>
      </dsp:nvSpPr>
      <dsp:spPr>
        <a:xfrm>
          <a:off x="0" y="4090440"/>
          <a:ext cx="10000249" cy="2639519"/>
        </a:xfrm>
        <a:prstGeom prst="roundRect">
          <a:avLst/>
        </a:prstGeom>
        <a:gradFill rotWithShape="0">
          <a:gsLst>
            <a:gs pos="0">
              <a:schemeClr val="accent1">
                <a:shade val="50000"/>
                <a:hueOff val="361437"/>
                <a:satOff val="-7560"/>
                <a:lumOff val="42063"/>
                <a:alphaOff val="0"/>
                <a:shade val="51000"/>
                <a:satMod val="130000"/>
              </a:schemeClr>
            </a:gs>
            <a:gs pos="80000">
              <a:schemeClr val="accent1">
                <a:shade val="50000"/>
                <a:hueOff val="361437"/>
                <a:satOff val="-7560"/>
                <a:lumOff val="42063"/>
                <a:alphaOff val="0"/>
                <a:shade val="93000"/>
                <a:satMod val="130000"/>
              </a:schemeClr>
            </a:gs>
            <a:gs pos="100000">
              <a:schemeClr val="accent1">
                <a:shade val="50000"/>
                <a:hueOff val="361437"/>
                <a:satOff val="-7560"/>
                <a:lumOff val="42063"/>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l" defTabSz="2133600">
            <a:lnSpc>
              <a:spcPct val="90000"/>
            </a:lnSpc>
            <a:spcBef>
              <a:spcPct val="0"/>
            </a:spcBef>
            <a:spcAft>
              <a:spcPct val="35000"/>
            </a:spcAft>
            <a:buNone/>
          </a:pPr>
          <a:r>
            <a:rPr lang="en-US" sz="4800" kern="1200"/>
            <a:t>Secret Service – National Threat Assessment Center</a:t>
          </a:r>
        </a:p>
      </dsp:txBody>
      <dsp:txXfrm>
        <a:off x="128851" y="4219291"/>
        <a:ext cx="9742547" cy="2381817"/>
      </dsp:txXfrm>
    </dsp:sp>
    <dsp:sp modelId="{72A146BA-BE4C-1A43-BE44-C5D5818E8997}">
      <dsp:nvSpPr>
        <dsp:cNvPr id="0" name=""/>
        <dsp:cNvSpPr/>
      </dsp:nvSpPr>
      <dsp:spPr>
        <a:xfrm>
          <a:off x="0" y="6729960"/>
          <a:ext cx="10000249" cy="794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7508" tIns="60960" rIns="341376" bIns="60960" numCol="1" spcCol="1270" anchor="t" anchorCtr="0">
          <a:noAutofit/>
        </a:bodyPr>
        <a:lstStyle/>
        <a:p>
          <a:pPr marL="285750" lvl="1" indent="-285750" algn="l" defTabSz="1644650">
            <a:lnSpc>
              <a:spcPct val="90000"/>
            </a:lnSpc>
            <a:spcBef>
              <a:spcPct val="0"/>
            </a:spcBef>
            <a:spcAft>
              <a:spcPct val="20000"/>
            </a:spcAft>
            <a:buChar char="•"/>
          </a:pPr>
          <a:r>
            <a:rPr lang="en-US" sz="3700" kern="1200">
              <a:hlinkClick xmlns:r="http://schemas.openxmlformats.org/officeDocument/2006/relationships" r:id="rId2"/>
            </a:rPr>
            <a:t>https://www.secretservice.gov/protection/ntac</a:t>
          </a:r>
          <a:r>
            <a:rPr lang="en-US" sz="3700" kern="1200"/>
            <a:t> </a:t>
          </a:r>
        </a:p>
      </dsp:txBody>
      <dsp:txXfrm>
        <a:off x="0" y="6729960"/>
        <a:ext cx="10000249" cy="79488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BECB72-21BF-594A-963B-69DCB8B6FC5C}">
      <dsp:nvSpPr>
        <dsp:cNvPr id="0" name=""/>
        <dsp:cNvSpPr/>
      </dsp:nvSpPr>
      <dsp:spPr>
        <a:xfrm>
          <a:off x="0" y="7671"/>
          <a:ext cx="10665747" cy="0"/>
        </a:xfrm>
        <a:prstGeom prst="lin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E3564029-5EEE-754D-B8C7-AF3316746FDA}">
      <dsp:nvSpPr>
        <dsp:cNvPr id="0" name=""/>
        <dsp:cNvSpPr/>
      </dsp:nvSpPr>
      <dsp:spPr>
        <a:xfrm>
          <a:off x="0" y="7671"/>
          <a:ext cx="10655331" cy="14042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AHA. (2022). Strengthening the Health Care Workforce: Strategies for Now, Near and Far. Retrieved from </a:t>
          </a:r>
          <a:r>
            <a:rPr lang="en-US" sz="2400" kern="1200" dirty="0">
              <a:hlinkClick xmlns:r="http://schemas.openxmlformats.org/officeDocument/2006/relationships" r:id="rId1"/>
            </a:rPr>
            <a:t>https://www.aha.org/system/files/media/file/2022/09/Strengthening-the-Health-Care-Workforce-Complete-20220909.pdf</a:t>
          </a:r>
          <a:endParaRPr lang="en-US" sz="2400" kern="1200" dirty="0"/>
        </a:p>
      </dsp:txBody>
      <dsp:txXfrm>
        <a:off x="0" y="7671"/>
        <a:ext cx="10655331" cy="1404228"/>
      </dsp:txXfrm>
    </dsp:sp>
    <dsp:sp modelId="{F5A6DD96-493E-594A-8DC7-FB1140ABF113}">
      <dsp:nvSpPr>
        <dsp:cNvPr id="0" name=""/>
        <dsp:cNvSpPr/>
      </dsp:nvSpPr>
      <dsp:spPr>
        <a:xfrm>
          <a:off x="0" y="1411900"/>
          <a:ext cx="10665747" cy="0"/>
        </a:xfrm>
        <a:prstGeom prst="lin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42B80E64-655C-A04B-B308-5A4B89C73718}">
      <dsp:nvSpPr>
        <dsp:cNvPr id="0" name=""/>
        <dsp:cNvSpPr/>
      </dsp:nvSpPr>
      <dsp:spPr>
        <a:xfrm>
          <a:off x="0" y="1411900"/>
          <a:ext cx="10655331" cy="16791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CISA. Hospitals &amp; Healthcare Facilities: Security Awareness for Soft Targets and Crowded Places Retrieved from </a:t>
          </a:r>
          <a:r>
            <a:rPr lang="en-US" sz="2400" kern="1200" dirty="0">
              <a:hlinkClick xmlns:r="http://schemas.openxmlformats.org/officeDocument/2006/relationships" r:id="rId2"/>
            </a:rPr>
            <a:t>https://www.cisa.gov/sites/default/files/publications/19_0515_cisa_action-guide-hospitals-and-healthcare.pdf</a:t>
          </a:r>
          <a:endParaRPr lang="en-US" sz="2400" kern="1200" dirty="0"/>
        </a:p>
      </dsp:txBody>
      <dsp:txXfrm>
        <a:off x="0" y="1411900"/>
        <a:ext cx="10655331" cy="1679185"/>
      </dsp:txXfrm>
    </dsp:sp>
    <dsp:sp modelId="{ABBB5876-0399-7D41-BCFA-99F441FBB61F}">
      <dsp:nvSpPr>
        <dsp:cNvPr id="0" name=""/>
        <dsp:cNvSpPr/>
      </dsp:nvSpPr>
      <dsp:spPr>
        <a:xfrm>
          <a:off x="0" y="3091086"/>
          <a:ext cx="10665747" cy="0"/>
        </a:xfrm>
        <a:prstGeom prst="lin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FF72E5D0-10A6-E14F-99CD-7CF513B5ECE0}">
      <dsp:nvSpPr>
        <dsp:cNvPr id="0" name=""/>
        <dsp:cNvSpPr/>
      </dsp:nvSpPr>
      <dsp:spPr>
        <a:xfrm>
          <a:off x="0" y="3091086"/>
          <a:ext cx="10665747" cy="1172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err="1"/>
            <a:t>DeBecker</a:t>
          </a:r>
          <a:r>
            <a:rPr lang="en-US" sz="2400" kern="1200" dirty="0"/>
            <a:t>, G. (2021). The Gift of Fear: Survival Signals That Protect Us from Violence: Back Bay Books.</a:t>
          </a:r>
        </a:p>
      </dsp:txBody>
      <dsp:txXfrm>
        <a:off x="0" y="3091086"/>
        <a:ext cx="10665747" cy="1172976"/>
      </dsp:txXfrm>
    </dsp:sp>
    <dsp:sp modelId="{F5112142-E28A-3341-AB94-1D666B97E2D7}">
      <dsp:nvSpPr>
        <dsp:cNvPr id="0" name=""/>
        <dsp:cNvSpPr/>
      </dsp:nvSpPr>
      <dsp:spPr>
        <a:xfrm>
          <a:off x="0" y="4264062"/>
          <a:ext cx="10665747" cy="0"/>
        </a:xfrm>
        <a:prstGeom prst="lin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451A0019-1416-CB42-838B-5B97833FF8F8}">
      <dsp:nvSpPr>
        <dsp:cNvPr id="0" name=""/>
        <dsp:cNvSpPr/>
      </dsp:nvSpPr>
      <dsp:spPr>
        <a:xfrm>
          <a:off x="0" y="4264062"/>
          <a:ext cx="10665747" cy="1172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Maguire, B. J., &amp; Smith, S. (2013). Injuries and Fatalities among Emergency Medical Technicians and Paramedics in the United States. Prehospital and Disaster Medicine, 28(4), 376–382. doi:10.1017/S1049023X13003555</a:t>
          </a:r>
        </a:p>
      </dsp:txBody>
      <dsp:txXfrm>
        <a:off x="0" y="4264062"/>
        <a:ext cx="10665747" cy="1172976"/>
      </dsp:txXfrm>
    </dsp:sp>
    <dsp:sp modelId="{BA054DD1-7437-2A45-A85D-B445E709CABA}">
      <dsp:nvSpPr>
        <dsp:cNvPr id="0" name=""/>
        <dsp:cNvSpPr/>
      </dsp:nvSpPr>
      <dsp:spPr>
        <a:xfrm>
          <a:off x="0" y="5437039"/>
          <a:ext cx="10665747" cy="0"/>
        </a:xfrm>
        <a:prstGeom prst="lin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FA8893E4-442E-3D46-BF27-417FF6474162}">
      <dsp:nvSpPr>
        <dsp:cNvPr id="0" name=""/>
        <dsp:cNvSpPr/>
      </dsp:nvSpPr>
      <dsp:spPr>
        <a:xfrm>
          <a:off x="0" y="5437039"/>
          <a:ext cx="10665747" cy="1172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Lipscomb, J., &amp; </a:t>
          </a:r>
          <a:r>
            <a:rPr lang="en-US" sz="2400" kern="1200" dirty="0" err="1"/>
            <a:t>Borwegen</a:t>
          </a:r>
          <a:r>
            <a:rPr lang="en-US" sz="2400" kern="1200" dirty="0"/>
            <a:t>, B. (2000). Health care workers. Occupational Health: </a:t>
          </a:r>
          <a:r>
            <a:rPr lang="en-US" sz="2400" kern="1200" dirty="0" err="1"/>
            <a:t>recognising</a:t>
          </a:r>
          <a:r>
            <a:rPr lang="en-US" sz="2400" kern="1200" dirty="0"/>
            <a:t> and preventing work-related disease and injury. 4th ed. Philadelphia, PA: Lippincott, Williams &amp; Wilkins, 767-78.</a:t>
          </a:r>
        </a:p>
      </dsp:txBody>
      <dsp:txXfrm>
        <a:off x="0" y="5437039"/>
        <a:ext cx="10665747" cy="1172976"/>
      </dsp:txXfrm>
    </dsp:sp>
    <dsp:sp modelId="{426743D7-41EF-0A46-A2BB-AB65402F2AD2}">
      <dsp:nvSpPr>
        <dsp:cNvPr id="0" name=""/>
        <dsp:cNvSpPr/>
      </dsp:nvSpPr>
      <dsp:spPr>
        <a:xfrm>
          <a:off x="0" y="6610015"/>
          <a:ext cx="10665747" cy="0"/>
        </a:xfrm>
        <a:prstGeom prst="lin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B2411DFB-96FB-C845-B2A8-B48C07FC0ABD}">
      <dsp:nvSpPr>
        <dsp:cNvPr id="0" name=""/>
        <dsp:cNvSpPr/>
      </dsp:nvSpPr>
      <dsp:spPr>
        <a:xfrm>
          <a:off x="0" y="6610015"/>
          <a:ext cx="10665747" cy="1172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Meloy, J. R., &amp; Hoffmann, J. (2021). International handbook of threat assessment: Oxford University Press.</a:t>
          </a:r>
        </a:p>
      </dsp:txBody>
      <dsp:txXfrm>
        <a:off x="0" y="6610015"/>
        <a:ext cx="10665747" cy="1172976"/>
      </dsp:txXfrm>
    </dsp:sp>
    <dsp:sp modelId="{D372FF99-B8A1-F449-8220-D972A35CE0D0}">
      <dsp:nvSpPr>
        <dsp:cNvPr id="0" name=""/>
        <dsp:cNvSpPr/>
      </dsp:nvSpPr>
      <dsp:spPr>
        <a:xfrm>
          <a:off x="0" y="7782991"/>
          <a:ext cx="10665747" cy="0"/>
        </a:xfrm>
        <a:prstGeom prst="lin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56B3C4EC-1121-2F47-8949-29045D2AADF7}">
      <dsp:nvSpPr>
        <dsp:cNvPr id="0" name=""/>
        <dsp:cNvSpPr/>
      </dsp:nvSpPr>
      <dsp:spPr>
        <a:xfrm>
          <a:off x="0" y="7782991"/>
          <a:ext cx="10665747" cy="11729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Ryan, S. (2019, May, 2019). Threat, Intimidation, or Something Else?  (and Why it Matters). The Beat. </a:t>
          </a:r>
        </a:p>
      </dsp:txBody>
      <dsp:txXfrm>
        <a:off x="0" y="7782991"/>
        <a:ext cx="10665747" cy="117297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6B216B-F365-1B43-AF90-42FD552974C9}">
      <dsp:nvSpPr>
        <dsp:cNvPr id="0" name=""/>
        <dsp:cNvSpPr/>
      </dsp:nvSpPr>
      <dsp:spPr>
        <a:xfrm>
          <a:off x="0" y="2019"/>
          <a:ext cx="10947223" cy="0"/>
        </a:xfrm>
        <a:prstGeom prst="lin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C0896311-2F4B-554E-9785-F58C264367B7}">
      <dsp:nvSpPr>
        <dsp:cNvPr id="0" name=""/>
        <dsp:cNvSpPr/>
      </dsp:nvSpPr>
      <dsp:spPr>
        <a:xfrm>
          <a:off x="0" y="2019"/>
          <a:ext cx="10947223" cy="10496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UIIPRC 2021</a:t>
          </a:r>
        </a:p>
      </dsp:txBody>
      <dsp:txXfrm>
        <a:off x="0" y="2019"/>
        <a:ext cx="10947223" cy="1049610"/>
      </dsp:txXfrm>
    </dsp:sp>
    <dsp:sp modelId="{2CACC1B2-4429-1F4A-8FED-5F6C7B698238}">
      <dsp:nvSpPr>
        <dsp:cNvPr id="0" name=""/>
        <dsp:cNvSpPr/>
      </dsp:nvSpPr>
      <dsp:spPr>
        <a:xfrm>
          <a:off x="0" y="1051629"/>
          <a:ext cx="10947223" cy="0"/>
        </a:xfrm>
        <a:prstGeom prst="lin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854FF40E-8195-744C-807D-FD95C99F0729}">
      <dsp:nvSpPr>
        <dsp:cNvPr id="0" name=""/>
        <dsp:cNvSpPr/>
      </dsp:nvSpPr>
      <dsp:spPr>
        <a:xfrm>
          <a:off x="0" y="1051629"/>
          <a:ext cx="10936533" cy="10745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U.S. Bureau of Labor Statistics. Fact Sheet-Workplace Violence in Healthcare, 2018. Website. </a:t>
          </a:r>
        </a:p>
      </dsp:txBody>
      <dsp:txXfrm>
        <a:off x="0" y="1051629"/>
        <a:ext cx="10936533" cy="1074549"/>
      </dsp:txXfrm>
    </dsp:sp>
    <dsp:sp modelId="{57181BDA-7A83-1440-89B1-258791EB32E1}">
      <dsp:nvSpPr>
        <dsp:cNvPr id="0" name=""/>
        <dsp:cNvSpPr/>
      </dsp:nvSpPr>
      <dsp:spPr>
        <a:xfrm>
          <a:off x="0" y="2126178"/>
          <a:ext cx="10947223" cy="0"/>
        </a:xfrm>
        <a:prstGeom prst="lin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B78A3008-BAE2-254B-8A80-B13E2CEF8AB0}">
      <dsp:nvSpPr>
        <dsp:cNvPr id="0" name=""/>
        <dsp:cNvSpPr/>
      </dsp:nvSpPr>
      <dsp:spPr>
        <a:xfrm>
          <a:off x="0" y="2126178"/>
          <a:ext cx="10936533" cy="14263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U.S. Department of Homeland Security. (2025). Behavioral threat assessment and management in practice (CP3 Publication No. 0214). Retrieved from </a:t>
          </a:r>
          <a:r>
            <a:rPr lang="en-US" sz="2400" kern="1200" dirty="0">
              <a:hlinkClick xmlns:r="http://schemas.openxmlformats.org/officeDocument/2006/relationships" r:id="rId1"/>
            </a:rPr>
            <a:t>https://www.dhs.gov/sites/default/files/2025-02/2025_0214_cp3_behavioral-threat-assessment-and-management-in-practice.pdf</a:t>
          </a:r>
          <a:r>
            <a:rPr lang="en-US" sz="2400" kern="1200" dirty="0"/>
            <a:t> </a:t>
          </a:r>
        </a:p>
      </dsp:txBody>
      <dsp:txXfrm>
        <a:off x="0" y="2126178"/>
        <a:ext cx="10936533" cy="1426378"/>
      </dsp:txXfrm>
    </dsp:sp>
    <dsp:sp modelId="{5C785E77-E715-B54B-B3B6-4E7443C067F1}">
      <dsp:nvSpPr>
        <dsp:cNvPr id="0" name=""/>
        <dsp:cNvSpPr/>
      </dsp:nvSpPr>
      <dsp:spPr>
        <a:xfrm>
          <a:off x="0" y="3552557"/>
          <a:ext cx="10947223" cy="0"/>
        </a:xfrm>
        <a:prstGeom prst="lin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DD91ADF3-E291-C644-ABCB-D98609AD7575}">
      <dsp:nvSpPr>
        <dsp:cNvPr id="0" name=""/>
        <dsp:cNvSpPr/>
      </dsp:nvSpPr>
      <dsp:spPr>
        <a:xfrm>
          <a:off x="0" y="3552557"/>
          <a:ext cx="10936533" cy="12464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U.S. Department of Homeland Security. (2024). Behavioral Threat Assessment and Management. Retrieved from </a:t>
          </a:r>
          <a:r>
            <a:rPr lang="en-US" sz="2400" kern="1200" dirty="0">
              <a:hlinkClick xmlns:r="http://schemas.openxmlformats.org/officeDocument/2006/relationships" r:id="rId2"/>
            </a:rPr>
            <a:t>https://www.dhs.gov/sites/default/files/2024-10/240730IABTAM508.pdf</a:t>
          </a:r>
          <a:endParaRPr lang="en-US" sz="2400" kern="1200" dirty="0"/>
        </a:p>
      </dsp:txBody>
      <dsp:txXfrm>
        <a:off x="0" y="3552557"/>
        <a:ext cx="10936533" cy="1246485"/>
      </dsp:txXfrm>
    </dsp:sp>
    <dsp:sp modelId="{A51A35A1-D3D6-0E49-866C-342802363E70}">
      <dsp:nvSpPr>
        <dsp:cNvPr id="0" name=""/>
        <dsp:cNvSpPr/>
      </dsp:nvSpPr>
      <dsp:spPr>
        <a:xfrm>
          <a:off x="0" y="4799043"/>
          <a:ext cx="10947223" cy="0"/>
        </a:xfrm>
        <a:prstGeom prst="lin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41AA2EF9-6CCD-C14A-B42A-208C9BFC1D46}">
      <dsp:nvSpPr>
        <dsp:cNvPr id="0" name=""/>
        <dsp:cNvSpPr/>
      </dsp:nvSpPr>
      <dsp:spPr>
        <a:xfrm>
          <a:off x="0" y="4799043"/>
          <a:ext cx="10936533" cy="14989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U.S. Department of Homeland Security. (2021). Threat Assessment and Management Teams. Retrieved from https://</a:t>
          </a:r>
          <a:r>
            <a:rPr lang="en-US" sz="2400" kern="1200" dirty="0" err="1"/>
            <a:t>www.dhs.gov</a:t>
          </a:r>
          <a:r>
            <a:rPr lang="en-US" sz="2400" kern="1200" dirty="0"/>
            <a:t>/sites/default/files/2021-12/Threat%20Assessment%20and%20Management%20Teams_0.pdf </a:t>
          </a:r>
        </a:p>
      </dsp:txBody>
      <dsp:txXfrm>
        <a:off x="0" y="4799043"/>
        <a:ext cx="10936533" cy="1498906"/>
      </dsp:txXfrm>
    </dsp:sp>
    <dsp:sp modelId="{19E3D65F-7E9E-CC4A-BD98-8A41080DF1C1}">
      <dsp:nvSpPr>
        <dsp:cNvPr id="0" name=""/>
        <dsp:cNvSpPr/>
      </dsp:nvSpPr>
      <dsp:spPr>
        <a:xfrm>
          <a:off x="0" y="6297949"/>
          <a:ext cx="10947223" cy="0"/>
        </a:xfrm>
        <a:prstGeom prst="lin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4F041A9F-9E1D-A042-92E7-D8CE3D66BA13}">
      <dsp:nvSpPr>
        <dsp:cNvPr id="0" name=""/>
        <dsp:cNvSpPr/>
      </dsp:nvSpPr>
      <dsp:spPr>
        <a:xfrm>
          <a:off x="0" y="6297949"/>
          <a:ext cx="10947223" cy="10496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United States Secret Service (2023). Mass Attacks in Public Spaces: 2016 – 2020. </a:t>
          </a:r>
        </a:p>
      </dsp:txBody>
      <dsp:txXfrm>
        <a:off x="0" y="6297949"/>
        <a:ext cx="10947223" cy="1049610"/>
      </dsp:txXfrm>
    </dsp:sp>
    <dsp:sp modelId="{F4A9D689-2499-BC43-B2E4-EA9266440622}">
      <dsp:nvSpPr>
        <dsp:cNvPr id="0" name=""/>
        <dsp:cNvSpPr/>
      </dsp:nvSpPr>
      <dsp:spPr>
        <a:xfrm>
          <a:off x="0" y="7347559"/>
          <a:ext cx="10947223" cy="0"/>
        </a:xfrm>
        <a:prstGeom prst="lin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8CFC47A0-3F98-E54E-BEA7-46CA7BD8F905}">
      <dsp:nvSpPr>
        <dsp:cNvPr id="0" name=""/>
        <dsp:cNvSpPr/>
      </dsp:nvSpPr>
      <dsp:spPr>
        <a:xfrm>
          <a:off x="0" y="7347559"/>
          <a:ext cx="10947223" cy="10496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United States Secret Service (2022).  Hot Yoga Tallahassee: A Case Study of Misogynistic Extremism. </a:t>
          </a:r>
        </a:p>
      </dsp:txBody>
      <dsp:txXfrm>
        <a:off x="0" y="7347559"/>
        <a:ext cx="10947223" cy="1049610"/>
      </dsp:txXfrm>
    </dsp:sp>
    <dsp:sp modelId="{14AE6E78-9E7E-F84F-B32E-E561D71C58F4}">
      <dsp:nvSpPr>
        <dsp:cNvPr id="0" name=""/>
        <dsp:cNvSpPr/>
      </dsp:nvSpPr>
      <dsp:spPr>
        <a:xfrm>
          <a:off x="0" y="8397170"/>
          <a:ext cx="10947223" cy="0"/>
        </a:xfrm>
        <a:prstGeom prst="lin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8E9378F4-3FC2-C24C-BA9E-EF5816C64799}">
      <dsp:nvSpPr>
        <dsp:cNvPr id="0" name=""/>
        <dsp:cNvSpPr/>
      </dsp:nvSpPr>
      <dsp:spPr>
        <a:xfrm>
          <a:off x="0" y="8397170"/>
          <a:ext cx="10947223" cy="10496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Calhoun, F. S., &amp; Weston, S. W. (2003). Contemporary threat management: A practical guide for identifying, assessing, and managing individuals of violent intent: Specialized Training Services.</a:t>
          </a:r>
        </a:p>
      </dsp:txBody>
      <dsp:txXfrm>
        <a:off x="0" y="8397170"/>
        <a:ext cx="10947223" cy="1049610"/>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5E628E-6173-3647-A6AC-671F9E121DE8}" type="datetimeFigureOut">
              <a:rPr lang="en-US" smtClean="0"/>
              <a:t>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AFA125-A509-D24D-B6C5-6B2EED135153}" type="slidenum">
              <a:rPr lang="en-US" smtClean="0"/>
              <a:t>‹#›</a:t>
            </a:fld>
            <a:endParaRPr lang="en-US"/>
          </a:p>
        </p:txBody>
      </p:sp>
    </p:spTree>
    <p:extLst>
      <p:ext uri="{BB962C8B-B14F-4D97-AF65-F5344CB8AC3E}">
        <p14:creationId xmlns:p14="http://schemas.microsoft.com/office/powerpoint/2010/main" val="23492011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AFA125-A509-D24D-B6C5-6B2EED135153}" type="slidenum">
              <a:rPr lang="en-US" smtClean="0"/>
              <a:t>1</a:t>
            </a:fld>
            <a:endParaRPr lang="en-US"/>
          </a:p>
        </p:txBody>
      </p:sp>
    </p:spTree>
    <p:extLst>
      <p:ext uri="{BB962C8B-B14F-4D97-AF65-F5344CB8AC3E}">
        <p14:creationId xmlns:p14="http://schemas.microsoft.com/office/powerpoint/2010/main" val="23776306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B6E66F-A172-95B3-7306-89C3A6B6CD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3F6325-0208-1EC3-9517-F53C0CD650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AF0824-2EAF-658F-232D-6E725883D2A0}"/>
              </a:ext>
            </a:extLst>
          </p:cNvPr>
          <p:cNvSpPr>
            <a:spLocks noGrp="1"/>
          </p:cNvSpPr>
          <p:nvPr>
            <p:ph type="body" idx="1"/>
          </p:nvPr>
        </p:nvSpPr>
        <p:spPr/>
        <p:txBody>
          <a:bodyPr/>
          <a:lstStyle/>
          <a:p>
            <a:r>
              <a:rPr lang="en-US" dirty="0"/>
              <a:t>An example from Gavin De Beckers “The Gift of Fear”. </a:t>
            </a:r>
          </a:p>
        </p:txBody>
      </p:sp>
      <p:sp>
        <p:nvSpPr>
          <p:cNvPr id="4" name="Slide Number Placeholder 3">
            <a:extLst>
              <a:ext uri="{FF2B5EF4-FFF2-40B4-BE49-F238E27FC236}">
                <a16:creationId xmlns:a16="http://schemas.microsoft.com/office/drawing/2014/main" id="{9204B0B5-BF8F-6D2D-60B6-638ACDFE1F1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4B9F7B-6D2C-D847-BDB0-B95DB96DAEE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349799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AFA125-A509-D24D-B6C5-6B2EED135153}" type="slidenum">
              <a:rPr lang="en-US" smtClean="0"/>
              <a:t>12</a:t>
            </a:fld>
            <a:endParaRPr lang="en-US"/>
          </a:p>
        </p:txBody>
      </p:sp>
    </p:spTree>
    <p:extLst>
      <p:ext uri="{BB962C8B-B14F-4D97-AF65-F5344CB8AC3E}">
        <p14:creationId xmlns:p14="http://schemas.microsoft.com/office/powerpoint/2010/main" val="990753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AFA125-A509-D24D-B6C5-6B2EED135153}" type="slidenum">
              <a:rPr lang="en-US" smtClean="0"/>
              <a:t>14</a:t>
            </a:fld>
            <a:endParaRPr lang="en-US"/>
          </a:p>
        </p:txBody>
      </p:sp>
    </p:spTree>
    <p:extLst>
      <p:ext uri="{BB962C8B-B14F-4D97-AF65-F5344CB8AC3E}">
        <p14:creationId xmlns:p14="http://schemas.microsoft.com/office/powerpoint/2010/main" val="41432984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list on the left are only items that hit Keith’s news feed. </a:t>
            </a:r>
          </a:p>
          <a:p>
            <a:endParaRPr lang="en-US" dirty="0"/>
          </a:p>
          <a:p>
            <a:r>
              <a:rPr lang="en-US" dirty="0"/>
              <a:t>Upper right. The gentleman with the gun shot two roommates off campus then can to the hospital.  Additionally, this was NOT a hospital employee. He worked for Aramark (food service). Hospitals have a LOT of contractors with wide access to the facility.  </a:t>
            </a:r>
            <a:r>
              <a:rPr lang="en-US" dirty="0" err="1"/>
              <a:t>Hc</a:t>
            </a:r>
            <a:r>
              <a:rPr lang="en-US" dirty="0"/>
              <a:t> cannot only focus on employees.  They must include patients, patient families, contractors (EVS, Food service, construction), AND employees. </a:t>
            </a:r>
          </a:p>
          <a:p>
            <a:endParaRPr lang="en-US" dirty="0"/>
          </a:p>
          <a:p>
            <a:r>
              <a:rPr lang="en-US" dirty="0"/>
              <a:t>Bottom right. Mr. B. severely abuse his girlfriend. She was transported to the hospital. He came hours later and killed a 72yo unarmed security guard on the way to her room.  The security delayed </a:t>
            </a:r>
            <a:r>
              <a:rPr lang="en-US" dirty="0" err="1"/>
              <a:t>Mr</a:t>
            </a:r>
            <a:r>
              <a:rPr lang="en-US" dirty="0"/>
              <a:t> B long enough for law enforcement to come and shoot him. </a:t>
            </a:r>
          </a:p>
        </p:txBody>
      </p:sp>
      <p:sp>
        <p:nvSpPr>
          <p:cNvPr id="4" name="Slide Number Placeholder 3"/>
          <p:cNvSpPr>
            <a:spLocks noGrp="1"/>
          </p:cNvSpPr>
          <p:nvPr>
            <p:ph type="sldNum" sz="quarter" idx="5"/>
          </p:nvPr>
        </p:nvSpPr>
        <p:spPr/>
        <p:txBody>
          <a:bodyPr/>
          <a:lstStyle/>
          <a:p>
            <a:fld id="{7386D928-E95D-40A3-B9CD-287293302CA5}" type="slidenum">
              <a:rPr lang="en-US" smtClean="0"/>
              <a:t>15</a:t>
            </a:fld>
            <a:endParaRPr lang="en-US"/>
          </a:p>
        </p:txBody>
      </p:sp>
    </p:spTree>
    <p:extLst>
      <p:ext uri="{BB962C8B-B14F-4D97-AF65-F5344CB8AC3E}">
        <p14:creationId xmlns:p14="http://schemas.microsoft.com/office/powerpoint/2010/main" val="18336569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4B9F7B-6D2C-D847-BDB0-B95DB96DAEE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635375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mn-lt"/>
                <a:ea typeface="MS Mincho" panose="02020609040205080304" pitchFamily="49" charset="-128"/>
                <a:cs typeface="Arial" panose="020B0604020202020204" pitchFamily="34" charset="0"/>
              </a:rPr>
              <a:t>and…..misdemeanor battery</a:t>
            </a:r>
          </a:p>
          <a:p>
            <a:endParaRPr lang="en-US" sz="1200" dirty="0">
              <a:effectLst/>
              <a:latin typeface="+mn-lt"/>
              <a:ea typeface="MS Mincho" panose="02020609040205080304" pitchFamily="49" charset="-128"/>
              <a:cs typeface="Arial" panose="020B0604020202020204" pitchFamily="34" charset="0"/>
            </a:endParaRPr>
          </a:p>
          <a:p>
            <a:r>
              <a:rPr lang="en-US" sz="1200" dirty="0">
                <a:effectLst/>
                <a:latin typeface="+mn-lt"/>
                <a:ea typeface="MS Mincho" panose="02020609040205080304" pitchFamily="49" charset="-128"/>
                <a:cs typeface="Arial" panose="020B0604020202020204" pitchFamily="34" charset="0"/>
              </a:rPr>
              <a:t>When a nurse gets slapped by a patient ”it’s just another Tuesday” Assault of nurses is normalized to a certain extent and we need to get past this normalization.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4B9F7B-6D2C-D847-BDB0-B95DB96DAEE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302268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following “white slides” are from the National Threat Evaluation &amp; Reporting office in the Department of Homeland Security.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DBE8F4-F120-4ABC-A72D-9C169AE5C52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733861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these are risk factors or warning signs (leakage, violence history, last resort). </a:t>
            </a:r>
          </a:p>
          <a:p>
            <a:r>
              <a:rPr lang="en-US" dirty="0"/>
              <a:t>Some are protective factors (positive goals, flexibility of thinking, “on the radar”) </a:t>
            </a:r>
          </a:p>
          <a:p>
            <a:r>
              <a:rPr lang="en-US" dirty="0"/>
              <a:t>One could be risk </a:t>
            </a:r>
            <a:r>
              <a:rPr lang="en-US" b="1" u="sng" dirty="0"/>
              <a:t>or</a:t>
            </a:r>
            <a:r>
              <a:rPr lang="en-US" dirty="0"/>
              <a:t> protective (mental health)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One is neutral </a:t>
            </a:r>
            <a:r>
              <a:rPr lang="en-US" b="1" i="1" u="sng" dirty="0"/>
              <a:t>by itself</a:t>
            </a:r>
            <a:r>
              <a:rPr lang="en-US" dirty="0"/>
              <a:t> (weapons), It is not automatically a risk factor – Remember…..TOTALITY OF CIRCUMSTANCE</a:t>
            </a:r>
          </a:p>
        </p:txBody>
      </p:sp>
      <p:sp>
        <p:nvSpPr>
          <p:cNvPr id="4" name="Slide Number Placeholder 3"/>
          <p:cNvSpPr>
            <a:spLocks noGrp="1"/>
          </p:cNvSpPr>
          <p:nvPr>
            <p:ph type="sldNum" sz="quarter" idx="5"/>
          </p:nvPr>
        </p:nvSpPr>
        <p:spPr/>
        <p:txBody>
          <a:bodyPr/>
          <a:lstStyle/>
          <a:p>
            <a:fld id="{7386D928-E95D-40A3-B9CD-287293302CA5}" type="slidenum">
              <a:rPr lang="en-US" smtClean="0"/>
              <a:t>20</a:t>
            </a:fld>
            <a:endParaRPr lang="en-US"/>
          </a:p>
        </p:txBody>
      </p:sp>
    </p:spTree>
    <p:extLst>
      <p:ext uri="{BB962C8B-B14F-4D97-AF65-F5344CB8AC3E}">
        <p14:creationId xmlns:p14="http://schemas.microsoft.com/office/powerpoint/2010/main" val="13268623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AFA125-A509-D24D-B6C5-6B2EED135153}" type="slidenum">
              <a:rPr lang="en-US" smtClean="0"/>
              <a:t>21</a:t>
            </a:fld>
            <a:endParaRPr lang="en-US"/>
          </a:p>
        </p:txBody>
      </p:sp>
    </p:spTree>
    <p:extLst>
      <p:ext uri="{BB962C8B-B14F-4D97-AF65-F5344CB8AC3E}">
        <p14:creationId xmlns:p14="http://schemas.microsoft.com/office/powerpoint/2010/main" val="27322024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AFA125-A509-D24D-B6C5-6B2EED135153}" type="slidenum">
              <a:rPr lang="en-US" smtClean="0"/>
              <a:t>22</a:t>
            </a:fld>
            <a:endParaRPr lang="en-US"/>
          </a:p>
        </p:txBody>
      </p:sp>
    </p:spTree>
    <p:extLst>
      <p:ext uri="{BB962C8B-B14F-4D97-AF65-F5344CB8AC3E}">
        <p14:creationId xmlns:p14="http://schemas.microsoft.com/office/powerpoint/2010/main" val="29948167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Talk about a trigger warning for those that have been affected by Incel’s, stalked, harassed, etc. </a:t>
            </a:r>
          </a:p>
          <a:p>
            <a:endParaRPr lang="en-US"/>
          </a:p>
          <a:p>
            <a:r>
              <a:rPr lang="en-US"/>
              <a:t>Slides with the NTER logo are adapted from the National Threat Evaluation and Reporting Program Office </a:t>
            </a:r>
          </a:p>
          <a:p>
            <a:endParaRPr lang="en-US" dirty="0"/>
          </a:p>
        </p:txBody>
      </p:sp>
      <p:sp>
        <p:nvSpPr>
          <p:cNvPr id="4" name="Slide Number Placeholder 3"/>
          <p:cNvSpPr>
            <a:spLocks noGrp="1"/>
          </p:cNvSpPr>
          <p:nvPr>
            <p:ph type="sldNum" sz="quarter" idx="5"/>
          </p:nvPr>
        </p:nvSpPr>
        <p:spPr/>
        <p:txBody>
          <a:bodyPr/>
          <a:lstStyle/>
          <a:p>
            <a:fld id="{7CAFA125-A509-D24D-B6C5-6B2EED135153}" type="slidenum">
              <a:rPr lang="en-US" smtClean="0"/>
              <a:t>2</a:t>
            </a:fld>
            <a:endParaRPr lang="en-US"/>
          </a:p>
        </p:txBody>
      </p:sp>
    </p:spTree>
    <p:extLst>
      <p:ext uri="{BB962C8B-B14F-4D97-AF65-F5344CB8AC3E}">
        <p14:creationId xmlns:p14="http://schemas.microsoft.com/office/powerpoint/2010/main" val="29809727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AFA125-A509-D24D-B6C5-6B2EED135153}" type="slidenum">
              <a:rPr lang="en-US" smtClean="0"/>
              <a:t>23</a:t>
            </a:fld>
            <a:endParaRPr lang="en-US"/>
          </a:p>
        </p:txBody>
      </p:sp>
    </p:spTree>
    <p:extLst>
      <p:ext uri="{BB962C8B-B14F-4D97-AF65-F5344CB8AC3E}">
        <p14:creationId xmlns:p14="http://schemas.microsoft.com/office/powerpoint/2010/main" val="35535986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AFA125-A509-D24D-B6C5-6B2EED135153}" type="slidenum">
              <a:rPr lang="en-US" smtClean="0"/>
              <a:t>24</a:t>
            </a:fld>
            <a:endParaRPr lang="en-US"/>
          </a:p>
        </p:txBody>
      </p:sp>
    </p:spTree>
    <p:extLst>
      <p:ext uri="{BB962C8B-B14F-4D97-AF65-F5344CB8AC3E}">
        <p14:creationId xmlns:p14="http://schemas.microsoft.com/office/powerpoint/2010/main" val="4797961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AFA125-A509-D24D-B6C5-6B2EED135153}" type="slidenum">
              <a:rPr lang="en-US" smtClean="0"/>
              <a:t>25</a:t>
            </a:fld>
            <a:endParaRPr lang="en-US"/>
          </a:p>
        </p:txBody>
      </p:sp>
    </p:spTree>
    <p:extLst>
      <p:ext uri="{BB962C8B-B14F-4D97-AF65-F5344CB8AC3E}">
        <p14:creationId xmlns:p14="http://schemas.microsoft.com/office/powerpoint/2010/main" val="30402206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11"/>
              </a:spcBef>
              <a:spcAft>
                <a:spcPts val="611"/>
              </a:spcAft>
              <a:buSzPts val="1200"/>
            </a:pPr>
            <a:r>
              <a:rPr lang="en-US" sz="1200" dirty="0">
                <a:latin typeface="Garamond" panose="02020404030301010803" pitchFamily="18" charset="0"/>
                <a:ea typeface="Times New Roman" panose="02020603050405020304" pitchFamily="18" charset="0"/>
                <a:cs typeface="Times New Roman" panose="02020603050405020304" pitchFamily="18" charset="0"/>
              </a:rPr>
              <a:t>All examples are from the Parkland H.S. shooter (Nicolas Cruz - NC) and indicated by PHSS. </a:t>
            </a:r>
          </a:p>
          <a:p>
            <a:pPr>
              <a:spcBef>
                <a:spcPts val="611"/>
              </a:spcBef>
              <a:spcAft>
                <a:spcPts val="611"/>
              </a:spcAft>
              <a:buSzPts val="1200"/>
            </a:pPr>
            <a:endParaRPr lang="en-US" sz="1200" dirty="0">
              <a:latin typeface="Garamond" panose="02020404030301010803" pitchFamily="18" charset="0"/>
              <a:ea typeface="Times New Roman" panose="02020603050405020304" pitchFamily="18" charset="0"/>
              <a:cs typeface="Times New Roman" panose="02020603050405020304" pitchFamily="18" charset="0"/>
            </a:endParaRPr>
          </a:p>
          <a:p>
            <a:pPr>
              <a:spcBef>
                <a:spcPts val="611"/>
              </a:spcBef>
              <a:spcAft>
                <a:spcPts val="611"/>
              </a:spcAft>
              <a:buSzPts val="1200"/>
            </a:pPr>
            <a:r>
              <a:rPr lang="en-US" sz="1200" dirty="0">
                <a:latin typeface="Garamond" panose="02020404030301010803" pitchFamily="18" charset="0"/>
                <a:ea typeface="Times New Roman" panose="02020603050405020304" pitchFamily="18" charset="0"/>
                <a:cs typeface="Times New Roman" panose="02020603050405020304" pitchFamily="18" charset="0"/>
              </a:rPr>
              <a:t>Fixation = Obsession (increased focus on the person or cause). NC “My love toward her grows, without her I’m nothing all this madness inside is about to Burst without her I have nothing I wish we could love, I wish we could live, but a the end to her it’s probably nothing, but that’s ok cause I love her, I love my angel (name redacted) if I don’t die please see me it will bring happiness to me I want to love……….” </a:t>
            </a:r>
          </a:p>
          <a:p>
            <a:pPr>
              <a:spcBef>
                <a:spcPts val="611"/>
              </a:spcBef>
              <a:spcAft>
                <a:spcPts val="611"/>
              </a:spcAft>
              <a:buSzPts val="1200"/>
            </a:pPr>
            <a:endParaRPr lang="en-US" sz="1200" dirty="0">
              <a:latin typeface="Garamond" panose="02020404030301010803" pitchFamily="18" charset="0"/>
              <a:ea typeface="Times New Roman" panose="02020603050405020304" pitchFamily="18" charset="0"/>
              <a:cs typeface="Times New Roman" panose="02020603050405020304" pitchFamily="18" charset="0"/>
            </a:endParaRPr>
          </a:p>
          <a:p>
            <a:pPr>
              <a:spcBef>
                <a:spcPts val="611"/>
              </a:spcBef>
              <a:spcAft>
                <a:spcPts val="611"/>
              </a:spcAft>
              <a:buSzPts val="1200"/>
            </a:pPr>
            <a:r>
              <a:rPr lang="en-US" sz="1200" dirty="0">
                <a:latin typeface="Garamond" panose="02020404030301010803" pitchFamily="18" charset="0"/>
                <a:ea typeface="Times New Roman" panose="02020603050405020304" pitchFamily="18" charset="0"/>
                <a:cs typeface="Times New Roman" panose="02020603050405020304" pitchFamily="18" charset="0"/>
              </a:rPr>
              <a:t>Identification = “pseudo commando” or beginning to identify with other extremists (NC when talking about the Pulse Nightclub Shooting said “I’m glad they killed all those gay people.” ). Sometimes they will start to dress in fatigues or Camo (Colorado Theatre shooter dies his hair). Again….think of totality of circumstance….is this Unusual behavior for this person?  It may be for Kristi, but not for Shawn! </a:t>
            </a:r>
          </a:p>
          <a:p>
            <a:pPr>
              <a:spcBef>
                <a:spcPts val="611"/>
              </a:spcBef>
              <a:spcAft>
                <a:spcPts val="611"/>
              </a:spcAft>
              <a:buSzPts val="1200"/>
            </a:pPr>
            <a:endParaRPr lang="en-US" sz="1200" dirty="0">
              <a:latin typeface="Garamond" panose="02020404030301010803" pitchFamily="18" charset="0"/>
              <a:ea typeface="Times New Roman" panose="02020603050405020304" pitchFamily="18" charset="0"/>
              <a:cs typeface="Times New Roman" panose="02020603050405020304" pitchFamily="18" charset="0"/>
            </a:endParaRPr>
          </a:p>
          <a:p>
            <a:pPr>
              <a:spcBef>
                <a:spcPts val="611"/>
              </a:spcBef>
              <a:spcAft>
                <a:spcPts val="611"/>
              </a:spcAft>
              <a:buSzPts val="1200"/>
            </a:pPr>
            <a:r>
              <a:rPr lang="en-US" sz="1200" dirty="0">
                <a:latin typeface="Garamond" panose="02020404030301010803" pitchFamily="18" charset="0"/>
                <a:ea typeface="Times New Roman" panose="02020603050405020304" pitchFamily="18" charset="0"/>
                <a:cs typeface="Times New Roman" panose="02020603050405020304" pitchFamily="18" charset="0"/>
              </a:rPr>
              <a:t>Novel aggression = NC…three months prior to the shooting, knocked out three of his mother’s teeth. Had never previously assaulted a family member. </a:t>
            </a:r>
          </a:p>
          <a:p>
            <a:pPr>
              <a:spcBef>
                <a:spcPts val="611"/>
              </a:spcBef>
              <a:spcAft>
                <a:spcPts val="611"/>
              </a:spcAft>
              <a:buSzPts val="1200"/>
            </a:pPr>
            <a:endParaRPr lang="en-US" sz="1200" dirty="0">
              <a:latin typeface="Garamond" panose="02020404030301010803" pitchFamily="18" charset="0"/>
              <a:ea typeface="Times New Roman" panose="02020603050405020304" pitchFamily="18" charset="0"/>
              <a:cs typeface="Times New Roman" panose="02020603050405020304" pitchFamily="18" charset="0"/>
            </a:endParaRPr>
          </a:p>
          <a:p>
            <a:pPr>
              <a:spcBef>
                <a:spcPts val="611"/>
              </a:spcBef>
              <a:spcAft>
                <a:spcPts val="611"/>
              </a:spcAft>
              <a:buSzPts val="1200"/>
            </a:pPr>
            <a:r>
              <a:rPr lang="en-US" sz="1200" dirty="0">
                <a:latin typeface="Garamond" panose="02020404030301010803" pitchFamily="18" charset="0"/>
                <a:ea typeface="Times New Roman" panose="02020603050405020304" pitchFamily="18" charset="0"/>
                <a:cs typeface="Times New Roman" panose="02020603050405020304" pitchFamily="18" charset="0"/>
              </a:rPr>
              <a:t>Leakage = information to a third party “Don’t come to school tomorrow but watch the news”. NC said “I am going to get this gun when I turn 18 and shoot up the school.” Pay specific attention to the use of past tense. </a:t>
            </a:r>
          </a:p>
          <a:p>
            <a:pPr>
              <a:spcBef>
                <a:spcPts val="611"/>
              </a:spcBef>
              <a:spcAft>
                <a:spcPts val="611"/>
              </a:spcAft>
              <a:buSzPts val="1200"/>
            </a:pPr>
            <a:endParaRPr lang="en-US" sz="1200" dirty="0">
              <a:latin typeface="Garamond" panose="02020404030301010803" pitchFamily="18" charset="0"/>
              <a:ea typeface="Times New Roman" panose="02020603050405020304" pitchFamily="18" charset="0"/>
              <a:cs typeface="Times New Roman" panose="02020603050405020304" pitchFamily="18" charset="0"/>
            </a:endParaRPr>
          </a:p>
          <a:p>
            <a:pPr>
              <a:spcBef>
                <a:spcPts val="611"/>
              </a:spcBef>
              <a:spcAft>
                <a:spcPts val="611"/>
              </a:spcAft>
              <a:buSzPts val="1200"/>
            </a:pPr>
            <a:r>
              <a:rPr lang="en-US" sz="1200" dirty="0">
                <a:latin typeface="Garamond" panose="02020404030301010803" pitchFamily="18" charset="0"/>
                <a:ea typeface="Times New Roman" panose="02020603050405020304" pitchFamily="18" charset="0"/>
                <a:cs typeface="Times New Roman" panose="02020603050405020304" pitchFamily="18" charset="0"/>
              </a:rPr>
              <a:t>Directly Communicated Threat = Statement of intended violence made to the target or others prior to the act.  NC threatened a fellow student saying he would kill her, rape her, and hurt her family. This is uncommon.  Most people won’t “warn” their target.  </a:t>
            </a:r>
            <a:r>
              <a:rPr lang="en-US" sz="1200" b="1" i="1" u="sng" dirty="0">
                <a:latin typeface="Garamond" panose="02020404030301010803" pitchFamily="18" charset="0"/>
                <a:ea typeface="Times New Roman" panose="02020603050405020304" pitchFamily="18" charset="0"/>
                <a:cs typeface="Times New Roman" panose="02020603050405020304" pitchFamily="18" charset="0"/>
              </a:rPr>
              <a:t>IF</a:t>
            </a:r>
            <a:r>
              <a:rPr lang="en-US" sz="1200" dirty="0">
                <a:latin typeface="Garamond" panose="02020404030301010803" pitchFamily="18" charset="0"/>
                <a:ea typeface="Times New Roman" panose="02020603050405020304" pitchFamily="18" charset="0"/>
                <a:cs typeface="Times New Roman" panose="02020603050405020304" pitchFamily="18" charset="0"/>
              </a:rPr>
              <a:t> someone makes a directly communicated threat, the level of concern should increase. </a:t>
            </a:r>
          </a:p>
          <a:p>
            <a:pPr>
              <a:spcBef>
                <a:spcPts val="611"/>
              </a:spcBef>
              <a:spcAft>
                <a:spcPts val="611"/>
              </a:spcAft>
              <a:buSzPts val="1200"/>
            </a:pPr>
            <a:endParaRPr lang="en-US" sz="1200" dirty="0">
              <a:latin typeface="Garamond" panose="02020404030301010803" pitchFamily="18" charset="0"/>
              <a:ea typeface="Times New Roman" panose="02020603050405020304" pitchFamily="18" charset="0"/>
              <a:cs typeface="Times New Roman" panose="02020603050405020304" pitchFamily="18" charset="0"/>
            </a:endParaRPr>
          </a:p>
          <a:p>
            <a:pPr>
              <a:spcBef>
                <a:spcPts val="611"/>
              </a:spcBef>
              <a:spcAft>
                <a:spcPts val="611"/>
              </a:spcAft>
              <a:buSzPts val="1200"/>
            </a:pPr>
            <a:r>
              <a:rPr lang="en-US" sz="1200" dirty="0">
                <a:latin typeface="Garamond" panose="02020404030301010803" pitchFamily="18" charset="0"/>
                <a:ea typeface="Times New Roman" panose="02020603050405020304" pitchFamily="18" charset="0"/>
                <a:cs typeface="Times New Roman" panose="02020603050405020304" pitchFamily="18" charset="0"/>
              </a:rPr>
              <a:t>Approach Behavior = an attempt to gain proximity to a target. Generally not considered in workplaces because people go there all the time. In a Midwest hospital, an abusive husband sent his wife pictures of himself in the nurses locker room….just to prove he could get access. NC was seen on campus by security and they knew he wasn’t supposed to be there. </a:t>
            </a:r>
          </a:p>
          <a:p>
            <a:pPr>
              <a:spcBef>
                <a:spcPts val="611"/>
              </a:spcBef>
              <a:spcAft>
                <a:spcPts val="611"/>
              </a:spcAft>
              <a:buSzPts val="1200"/>
            </a:pPr>
            <a:endParaRPr lang="en-US" sz="1200" dirty="0">
              <a:latin typeface="Garamond" panose="02020404030301010803" pitchFamily="18" charset="0"/>
              <a:ea typeface="Times New Roman" panose="02020603050405020304" pitchFamily="18" charset="0"/>
              <a:cs typeface="Times New Roman" panose="02020603050405020304" pitchFamily="18" charset="0"/>
            </a:endParaRPr>
          </a:p>
          <a:p>
            <a:pPr>
              <a:spcBef>
                <a:spcPts val="611"/>
              </a:spcBef>
              <a:spcAft>
                <a:spcPts val="611"/>
              </a:spcAft>
              <a:buSzPts val="1200"/>
            </a:pPr>
            <a:r>
              <a:rPr lang="en-US" sz="1200" dirty="0">
                <a:latin typeface="Garamond" panose="02020404030301010803" pitchFamily="18" charset="0"/>
                <a:ea typeface="Times New Roman" panose="02020603050405020304" pitchFamily="18" charset="0"/>
                <a:cs typeface="Times New Roman" panose="02020603050405020304" pitchFamily="18" charset="0"/>
              </a:rPr>
              <a:t>Pathway to Violence Behaviors = Personal grievance; Violent ideation; Research/planning; Preparation; Probing/Breaching; Attack.  These will discussed in a few slides. </a:t>
            </a:r>
          </a:p>
          <a:p>
            <a:pPr>
              <a:spcBef>
                <a:spcPts val="611"/>
              </a:spcBef>
              <a:spcAft>
                <a:spcPts val="611"/>
              </a:spcAft>
              <a:buSzPts val="1200"/>
            </a:pPr>
            <a:endParaRPr lang="en-US" sz="1200" dirty="0">
              <a:latin typeface="Garamond" panose="02020404030301010803" pitchFamily="18" charset="0"/>
              <a:ea typeface="Times New Roman" panose="02020603050405020304" pitchFamily="18" charset="0"/>
              <a:cs typeface="Times New Roman" panose="02020603050405020304" pitchFamily="18" charset="0"/>
            </a:endParaRPr>
          </a:p>
          <a:p>
            <a:pPr>
              <a:spcBef>
                <a:spcPts val="611"/>
              </a:spcBef>
              <a:spcAft>
                <a:spcPts val="611"/>
              </a:spcAft>
              <a:buSzPts val="1200"/>
            </a:pPr>
            <a:r>
              <a:rPr lang="en-US" sz="1200" dirty="0">
                <a:latin typeface="Garamond" panose="02020404030301010803" pitchFamily="18" charset="0"/>
                <a:ea typeface="Times New Roman" panose="02020603050405020304" pitchFamily="18" charset="0"/>
                <a:cs typeface="Times New Roman" panose="02020603050405020304" pitchFamily="18" charset="0"/>
              </a:rPr>
              <a:t>Behaviors that signal imminence = These will be discussed in a few slides. </a:t>
            </a:r>
          </a:p>
          <a:p>
            <a:endParaRPr lang="en-US" dirty="0"/>
          </a:p>
        </p:txBody>
      </p:sp>
      <p:sp>
        <p:nvSpPr>
          <p:cNvPr id="4" name="Slide Number Placeholder 3"/>
          <p:cNvSpPr>
            <a:spLocks noGrp="1"/>
          </p:cNvSpPr>
          <p:nvPr>
            <p:ph type="sldNum" sz="quarter" idx="5"/>
          </p:nvPr>
        </p:nvSpPr>
        <p:spPr/>
        <p:txBody>
          <a:bodyPr/>
          <a:lstStyle/>
          <a:p>
            <a:fld id="{7386D928-E95D-40A3-B9CD-287293302CA5}" type="slidenum">
              <a:rPr lang="en-US" smtClean="0"/>
              <a:t>26</a:t>
            </a:fld>
            <a:endParaRPr lang="en-US"/>
          </a:p>
        </p:txBody>
      </p:sp>
    </p:spTree>
    <p:extLst>
      <p:ext uri="{BB962C8B-B14F-4D97-AF65-F5344CB8AC3E}">
        <p14:creationId xmlns:p14="http://schemas.microsoft.com/office/powerpoint/2010/main" val="1047635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386D928-E95D-40A3-B9CD-287293302CA5}" type="slidenum">
              <a:rPr lang="en-US" smtClean="0"/>
              <a:t>27</a:t>
            </a:fld>
            <a:endParaRPr lang="en-US"/>
          </a:p>
        </p:txBody>
      </p:sp>
    </p:spTree>
    <p:extLst>
      <p:ext uri="{BB962C8B-B14F-4D97-AF65-F5344CB8AC3E}">
        <p14:creationId xmlns:p14="http://schemas.microsoft.com/office/powerpoint/2010/main" val="39126858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AFA125-A509-D24D-B6C5-6B2EED135153}" type="slidenum">
              <a:rPr lang="en-US" smtClean="0"/>
              <a:t>31</a:t>
            </a:fld>
            <a:endParaRPr lang="en-US"/>
          </a:p>
        </p:txBody>
      </p:sp>
    </p:spTree>
    <p:extLst>
      <p:ext uri="{BB962C8B-B14F-4D97-AF65-F5344CB8AC3E}">
        <p14:creationId xmlns:p14="http://schemas.microsoft.com/office/powerpoint/2010/main" val="42703880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AFA125-A509-D24D-B6C5-6B2EED135153}" type="slidenum">
              <a:rPr lang="en-US" smtClean="0"/>
              <a:t>32</a:t>
            </a:fld>
            <a:endParaRPr lang="en-US"/>
          </a:p>
        </p:txBody>
      </p:sp>
    </p:spTree>
    <p:extLst>
      <p:ext uri="{BB962C8B-B14F-4D97-AF65-F5344CB8AC3E}">
        <p14:creationId xmlns:p14="http://schemas.microsoft.com/office/powerpoint/2010/main" val="38650175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AFA125-A509-D24D-B6C5-6B2EED135153}" type="slidenum">
              <a:rPr lang="en-US" smtClean="0"/>
              <a:t>35</a:t>
            </a:fld>
            <a:endParaRPr lang="en-US"/>
          </a:p>
        </p:txBody>
      </p:sp>
    </p:spTree>
    <p:extLst>
      <p:ext uri="{BB962C8B-B14F-4D97-AF65-F5344CB8AC3E}">
        <p14:creationId xmlns:p14="http://schemas.microsoft.com/office/powerpoint/2010/main" val="413170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AFA125-A509-D24D-B6C5-6B2EED135153}" type="slidenum">
              <a:rPr lang="en-US" smtClean="0"/>
              <a:t>37</a:t>
            </a:fld>
            <a:endParaRPr lang="en-US"/>
          </a:p>
        </p:txBody>
      </p:sp>
    </p:spTree>
    <p:extLst>
      <p:ext uri="{BB962C8B-B14F-4D97-AF65-F5344CB8AC3E}">
        <p14:creationId xmlns:p14="http://schemas.microsoft.com/office/powerpoint/2010/main" val="18082062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AFA125-A509-D24D-B6C5-6B2EED135153}" type="slidenum">
              <a:rPr lang="en-US" smtClean="0"/>
              <a:t>38</a:t>
            </a:fld>
            <a:endParaRPr lang="en-US"/>
          </a:p>
        </p:txBody>
      </p:sp>
    </p:spTree>
    <p:extLst>
      <p:ext uri="{BB962C8B-B14F-4D97-AF65-F5344CB8AC3E}">
        <p14:creationId xmlns:p14="http://schemas.microsoft.com/office/powerpoint/2010/main" val="13648209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career.  </a:t>
            </a:r>
          </a:p>
          <a:p>
            <a:endParaRPr lang="en-US" dirty="0"/>
          </a:p>
          <a:p>
            <a:r>
              <a:rPr lang="en-US" dirty="0"/>
              <a:t>How far down the rabbit hole should we go, Alice?</a:t>
            </a:r>
          </a:p>
          <a:p>
            <a:endParaRPr lang="en-US" dirty="0"/>
          </a:p>
          <a:p>
            <a:r>
              <a:rPr lang="en-US" dirty="0"/>
              <a:t>And…..here is a fluffy puppy  to help make up for the dark topics ahead. </a:t>
            </a:r>
          </a:p>
          <a:p>
            <a:endParaRPr lang="en-US" dirty="0"/>
          </a:p>
          <a:p>
            <a:r>
              <a:rPr lang="en-US" dirty="0"/>
              <a:t>Safe 2 Help NE is a reporting hotline for potential threats, suicides, and </a:t>
            </a:r>
            <a:r>
              <a:rPr lang="en-US"/>
              <a:t>domestic violence.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4B9F7B-6D2C-D847-BDB0-B95DB96DAEE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913332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Assessment is the phase that most teams are NOT capable of performing by themselves. </a:t>
            </a:r>
          </a:p>
          <a:p>
            <a:endParaRPr lang="en-US" dirty="0"/>
          </a:p>
          <a:p>
            <a:r>
              <a:rPr lang="en-US" dirty="0"/>
              <a:t>Bring in the community teams as well. SCHOOL, LE, FAITH BASED ORGANIZATION – for information gathering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DBE8F4-F120-4ABC-A72D-9C169AE5C52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280701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AFA125-A509-D24D-B6C5-6B2EED135153}" type="slidenum">
              <a:rPr lang="en-US" smtClean="0"/>
              <a:t>40</a:t>
            </a:fld>
            <a:endParaRPr lang="en-US"/>
          </a:p>
        </p:txBody>
      </p:sp>
    </p:spTree>
    <p:extLst>
      <p:ext uri="{BB962C8B-B14F-4D97-AF65-F5344CB8AC3E}">
        <p14:creationId xmlns:p14="http://schemas.microsoft.com/office/powerpoint/2010/main" val="6127716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14140C"/>
                </a:solidFill>
                <a:effectLst/>
                <a:latin typeface="Arial" panose="020B0604020202020204" pitchFamily="34" charset="0"/>
              </a:rPr>
              <a:t>Prevention</a:t>
            </a:r>
            <a:r>
              <a:rPr lang="en-US" b="0" i="0" dirty="0">
                <a:solidFill>
                  <a:srgbClr val="14140C"/>
                </a:solidFill>
                <a:effectLst/>
                <a:latin typeface="Arial" panose="020B0604020202020204" pitchFamily="34" charset="0"/>
              </a:rPr>
              <a:t> focuses on preventing human hazards, primarily from potential natural disasters or terrorist (both physical and biological) attacks. Preventive measures are designed to provide more permanent protection from disasters; however, not all disasters can be prevented. The risk of loss of life and injury can be limited with good evacuation plans, environmental planning and design standards. </a:t>
            </a:r>
          </a:p>
          <a:p>
            <a:pPr algn="l"/>
            <a:r>
              <a:rPr lang="en-US" b="1" i="0" dirty="0">
                <a:solidFill>
                  <a:srgbClr val="14140C"/>
                </a:solidFill>
                <a:effectLst/>
                <a:latin typeface="Arial" panose="020B0604020202020204" pitchFamily="34" charset="0"/>
              </a:rPr>
              <a:t>Preparedness </a:t>
            </a:r>
            <a:r>
              <a:rPr lang="en-US" b="0" i="0" dirty="0">
                <a:solidFill>
                  <a:srgbClr val="14140C"/>
                </a:solidFill>
                <a:effectLst/>
                <a:latin typeface="Arial" panose="020B0604020202020204" pitchFamily="34" charset="0"/>
              </a:rPr>
              <a:t>is a continuous cycle of planning, organizing, training, equipping, exercising, evaluating, and taking corrective action. Training and exercising plans is the cornerstone of preparedness which focuses on readiness to respond to all-hazards incidents and emergencies. </a:t>
            </a:r>
          </a:p>
          <a:p>
            <a:pPr algn="l"/>
            <a:r>
              <a:rPr lang="en-US" b="1" i="0" dirty="0">
                <a:solidFill>
                  <a:srgbClr val="14140C"/>
                </a:solidFill>
                <a:effectLst/>
                <a:latin typeface="Arial" panose="020B0604020202020204" pitchFamily="34" charset="0"/>
              </a:rPr>
              <a:t>Response </a:t>
            </a:r>
            <a:r>
              <a:rPr lang="en-US" b="0" i="0" dirty="0">
                <a:solidFill>
                  <a:srgbClr val="14140C"/>
                </a:solidFill>
                <a:effectLst/>
                <a:latin typeface="Arial" panose="020B0604020202020204" pitchFamily="34" charset="0"/>
              </a:rPr>
              <a:t>is comprised of the coordination and management of resources (including personnel, equipment, and supplies) utilizing the Incident Command System in an all-hazards approach; and measures taken for life/property/environmental safety. The response phase is a reaction to the occurrence of a catastrophic disaster or emergency. </a:t>
            </a:r>
          </a:p>
          <a:p>
            <a:pPr algn="l"/>
            <a:r>
              <a:rPr lang="en-US" b="1" i="0" dirty="0">
                <a:solidFill>
                  <a:srgbClr val="14140C"/>
                </a:solidFill>
                <a:effectLst/>
                <a:latin typeface="Arial" panose="020B0604020202020204" pitchFamily="34" charset="0"/>
              </a:rPr>
              <a:t>Recovery </a:t>
            </a:r>
            <a:r>
              <a:rPr lang="en-US" b="0" i="0" dirty="0">
                <a:solidFill>
                  <a:srgbClr val="14140C"/>
                </a:solidFill>
                <a:effectLst/>
                <a:latin typeface="Arial" panose="020B0604020202020204" pitchFamily="34" charset="0"/>
              </a:rPr>
              <a:t>consists of those activities that continue beyond the emergency period to restore critical community functions and begin to manage stabilization efforts. The recovery phase begins immediately after the threat to human life has subsided. The goal of the recovery phase is to bring the affected area back to some degree of normalcy. </a:t>
            </a:r>
          </a:p>
          <a:p>
            <a:pPr algn="l"/>
            <a:r>
              <a:rPr lang="en-US" b="1" i="0" dirty="0">
                <a:solidFill>
                  <a:srgbClr val="14140C"/>
                </a:solidFill>
                <a:effectLst/>
                <a:latin typeface="Arial" panose="020B0604020202020204" pitchFamily="34" charset="0"/>
              </a:rPr>
              <a:t>Mitigation </a:t>
            </a:r>
            <a:r>
              <a:rPr lang="en-US" b="0" i="0" dirty="0">
                <a:solidFill>
                  <a:srgbClr val="14140C"/>
                </a:solidFill>
                <a:effectLst/>
                <a:latin typeface="Arial" panose="020B0604020202020204" pitchFamily="34" charset="0"/>
              </a:rPr>
              <a:t>is the effort to reduce loss of life and property by lessening the impact of disasters and emergencies. Mitigation involves structural and non-structural measures taken to limit the impact of disasters and emergencies. Structural mitigation actions change the characteristics of buildings or the environment; examples include flood control projects, raising building elevations, and clearing areas around structures. Non-structural mitigation most often entails adopting or changing building codes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4B9F7B-6D2C-D847-BDB0-B95DB96DAEE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057293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AFA125-A509-D24D-B6C5-6B2EED135153}" type="slidenum">
              <a:rPr lang="en-US" smtClean="0"/>
              <a:t>43</a:t>
            </a:fld>
            <a:endParaRPr lang="en-US"/>
          </a:p>
        </p:txBody>
      </p:sp>
    </p:spTree>
    <p:extLst>
      <p:ext uri="{BB962C8B-B14F-4D97-AF65-F5344CB8AC3E}">
        <p14:creationId xmlns:p14="http://schemas.microsoft.com/office/powerpoint/2010/main" val="19664504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AFA125-A509-D24D-B6C5-6B2EED135153}" type="slidenum">
              <a:rPr lang="en-US" smtClean="0"/>
              <a:t>46</a:t>
            </a:fld>
            <a:endParaRPr lang="en-US"/>
          </a:p>
        </p:txBody>
      </p:sp>
    </p:spTree>
    <p:extLst>
      <p:ext uri="{BB962C8B-B14F-4D97-AF65-F5344CB8AC3E}">
        <p14:creationId xmlns:p14="http://schemas.microsoft.com/office/powerpoint/2010/main" val="7744484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9F5E682C-26AE-45B6-A9FA-2CE738EEB337}"/>
              </a:ext>
            </a:extLst>
          </p:cNvPr>
          <p:cNvSpPr>
            <a:spLocks noGrp="1"/>
          </p:cNvSpPr>
          <p:nvPr>
            <p:ph type="body" idx="1"/>
          </p:nvPr>
        </p:nvSpPr>
        <p:spPr/>
        <p:txBody>
          <a:bodyPr/>
          <a:lstStyle/>
          <a:p>
            <a:endParaRPr lang="en-US"/>
          </a:p>
        </p:txBody>
      </p:sp>
      <p:sp>
        <p:nvSpPr>
          <p:cNvPr id="3" name="Slide Image Placeholder 2">
            <a:extLst>
              <a:ext uri="{FF2B5EF4-FFF2-40B4-BE49-F238E27FC236}">
                <a16:creationId xmlns:a16="http://schemas.microsoft.com/office/drawing/2014/main" id="{F220182F-0845-45E3-9B59-5BD635E85C30}"/>
              </a:ext>
            </a:extLst>
          </p:cNvPr>
          <p:cNvSpPr>
            <a:spLocks noGrp="1" noRot="1" noChangeAspect="1"/>
          </p:cNvSpPr>
          <p:nvPr>
            <p:ph type="sldImg"/>
          </p:nvPr>
        </p:nvSpPr>
        <p:spPr>
          <a:xfrm>
            <a:off x="777875" y="1200150"/>
            <a:ext cx="5759450" cy="3240088"/>
          </a:xfrm>
        </p:spPr>
      </p:sp>
      <p:sp>
        <p:nvSpPr>
          <p:cNvPr id="5" name="Footer Placeholder 4">
            <a:extLst>
              <a:ext uri="{FF2B5EF4-FFF2-40B4-BE49-F238E27FC236}">
                <a16:creationId xmlns:a16="http://schemas.microsoft.com/office/drawing/2014/main" id="{9C9B3CFA-EC94-4ABC-93FC-B1E568B9D5F4}"/>
              </a:ext>
            </a:extLst>
          </p:cNvPr>
          <p:cNvSpPr>
            <a:spLocks noGrp="1"/>
          </p:cNvSpPr>
          <p:nvPr>
            <p:ph type="ftr" sz="quarter" idx="4"/>
          </p:nvPr>
        </p:nvSpPr>
        <p:spPr/>
        <p:txBody>
          <a:bodyPr/>
          <a:lstStyle/>
          <a:p>
            <a:pPr marL="0" marR="0" lvl="0" indent="0" algn="l" defTabSz="483306"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Header Placeholder 5">
            <a:extLst>
              <a:ext uri="{FF2B5EF4-FFF2-40B4-BE49-F238E27FC236}">
                <a16:creationId xmlns:a16="http://schemas.microsoft.com/office/drawing/2014/main" id="{D1148B74-2ADF-4ADF-A895-D6F9FC5D74EC}"/>
              </a:ext>
            </a:extLst>
          </p:cNvPr>
          <p:cNvSpPr>
            <a:spLocks noGrp="1"/>
          </p:cNvSpPr>
          <p:nvPr>
            <p:ph type="hdr" sz="quarter"/>
          </p:nvPr>
        </p:nvSpPr>
        <p:spPr/>
        <p:txBody>
          <a:bodyPr/>
          <a:lstStyle/>
          <a:p>
            <a:pPr marL="0" marR="0" lvl="0" indent="0" algn="l" defTabSz="483306"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discussed, this all revolves around and individual(s).  There are four general steps in BTAM, but you may see three or five at times. </a:t>
            </a:r>
          </a:p>
          <a:p>
            <a:endParaRPr lang="en-US" dirty="0"/>
          </a:p>
          <a:p>
            <a:r>
              <a:rPr lang="en-US" dirty="0"/>
              <a:t>These will be discussed later in the presentation.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4B9F7B-6D2C-D847-BDB0-B95DB96DAEE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107170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9E8873-59DE-BA0F-4C3E-4DC54993D9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5AC866-741B-B094-33A6-24CA4D7487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B4E58E-D8BF-B734-FFC8-55DC59E37B6A}"/>
              </a:ext>
            </a:extLst>
          </p:cNvPr>
          <p:cNvSpPr>
            <a:spLocks noGrp="1"/>
          </p:cNvSpPr>
          <p:nvPr>
            <p:ph type="body" idx="1"/>
          </p:nvPr>
        </p:nvSpPr>
        <p:spPr/>
        <p:txBody>
          <a:bodyPr/>
          <a:lstStyle/>
          <a:p>
            <a:r>
              <a:rPr lang="en-US" dirty="0"/>
              <a:t>Items in the bracket will be covered soon, and in more depth. </a:t>
            </a:r>
          </a:p>
        </p:txBody>
      </p:sp>
      <p:sp>
        <p:nvSpPr>
          <p:cNvPr id="4" name="Slide Number Placeholder 3">
            <a:extLst>
              <a:ext uri="{FF2B5EF4-FFF2-40B4-BE49-F238E27FC236}">
                <a16:creationId xmlns:a16="http://schemas.microsoft.com/office/drawing/2014/main" id="{442417F8-3A7D-6D90-3860-AE6B9B12E28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4B9F7B-6D2C-D847-BDB0-B95DB96DAEE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272896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7758CE-9A64-748E-F0EC-C3CA6371EF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4B6458-AD11-7792-A4D5-A9EDD2B37E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53DF17-AA54-F97D-5817-88807EF19D3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063E749-C66F-B9BC-895E-8FE7CC628A2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4B9F7B-6D2C-D847-BDB0-B95DB96DAEE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593157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BTAM is NOT profiling.  There is no profile for this.  Ages are from early teens to retirement.  White collar and blue collar. Male and female. Employed and unemployed, etc. </a:t>
            </a:r>
          </a:p>
          <a:p>
            <a:endParaRPr lang="en-US" dirty="0"/>
          </a:p>
          <a:p>
            <a:r>
              <a:rPr lang="en-US" dirty="0"/>
              <a:t>Profiling is when you study all conference hecklers in the U.S.  You then determine whether there are common characteristics.  In our example, the profile of a common conference heckler is that they are red-headed females with an eye-patch and a peg-leg. </a:t>
            </a:r>
          </a:p>
          <a:p>
            <a:endParaRPr lang="en-US" dirty="0"/>
          </a:p>
          <a:p>
            <a:r>
              <a:rPr lang="en-US" dirty="0"/>
              <a:t>BTAM, by contrast, is looking at the BEHAVIOR of individuals, regardless of demographics.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DBE8F4-F120-4ABC-A72D-9C169AE5C52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42177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r>
              <a:rPr lang="en-US" dirty="0"/>
              <a:t>BTAM is not about impulsive or reactive violence.  It </a:t>
            </a:r>
            <a:r>
              <a:rPr lang="en-US" b="1" u="sng" dirty="0"/>
              <a:t>IS</a:t>
            </a:r>
            <a:r>
              <a:rPr lang="en-US" dirty="0"/>
              <a:t> about predatory or planned violence. </a:t>
            </a:r>
          </a:p>
        </p:txBody>
      </p:sp>
      <p:sp>
        <p:nvSpPr>
          <p:cNvPr id="4" name="Slide Number Placeholder 3"/>
          <p:cNvSpPr>
            <a:spLocks noGrp="1"/>
          </p:cNvSpPr>
          <p:nvPr>
            <p:ph type="sldNum" sz="quarter" idx="5"/>
          </p:nvPr>
        </p:nvSpPr>
        <p:spPr/>
        <p:txBody>
          <a:bodyPr/>
          <a:lstStyle/>
          <a:p>
            <a:pPr marL="0" marR="0" lvl="0" indent="0" algn="r" defTabSz="483306" rtl="0" eaLnBrk="1" fontAlgn="auto" latinLnBrk="0" hangingPunct="1">
              <a:lnSpc>
                <a:spcPct val="100000"/>
              </a:lnSpc>
              <a:spcBef>
                <a:spcPts val="0"/>
              </a:spcBef>
              <a:spcAft>
                <a:spcPts val="0"/>
              </a:spcAft>
              <a:buClrTx/>
              <a:buSzTx/>
              <a:buFontTx/>
              <a:buNone/>
              <a:tabLst/>
              <a:defRPr/>
            </a:pPr>
            <a:fld id="{73CDC4BD-C777-4E5C-BDC6-C223D5196C8B}"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83306"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AEAAD4D8-B164-41C9-824D-27D34EF47C81}"/>
              </a:ext>
            </a:extLst>
          </p:cNvPr>
          <p:cNvSpPr>
            <a:spLocks noGrp="1"/>
          </p:cNvSpPr>
          <p:nvPr>
            <p:ph type="ftr" sz="quarter" idx="4"/>
          </p:nvPr>
        </p:nvSpPr>
        <p:spPr/>
        <p:txBody>
          <a:bodyPr/>
          <a:lstStyle/>
          <a:p>
            <a:pPr marL="0" marR="0" lvl="0" indent="0" algn="l" defTabSz="483306"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Header Placeholder 6">
            <a:extLst>
              <a:ext uri="{FF2B5EF4-FFF2-40B4-BE49-F238E27FC236}">
                <a16:creationId xmlns:a16="http://schemas.microsoft.com/office/drawing/2014/main" id="{98F7E9A4-7A94-4BBD-A310-7A18372389F4}"/>
              </a:ext>
            </a:extLst>
          </p:cNvPr>
          <p:cNvSpPr>
            <a:spLocks noGrp="1"/>
          </p:cNvSpPr>
          <p:nvPr>
            <p:ph type="hdr" sz="quarter"/>
          </p:nvPr>
        </p:nvSpPr>
        <p:spPr/>
        <p:txBody>
          <a:bodyPr/>
          <a:lstStyle/>
          <a:p>
            <a:pPr marL="0" marR="0" lvl="0" indent="0" algn="l" defTabSz="483306"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76368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3" name="Content Placeholder 2"/>
          <p:cNvSpPr>
            <a:spLocks noGrp="1"/>
          </p:cNvSpPr>
          <p:nvPr>
            <p:ph idx="1"/>
          </p:nvPr>
        </p:nvSpPr>
        <p:spPr>
          <a:xfrm>
            <a:off x="684059" y="2411138"/>
            <a:ext cx="16919885" cy="7429550"/>
          </a:xfrm>
        </p:spPr>
        <p:txBody>
          <a:bodyPr/>
          <a:lstStyle>
            <a:lvl1pPr>
              <a:lnSpc>
                <a:spcPct val="90000"/>
              </a:lnSpc>
              <a:defRPr/>
            </a:lvl1pPr>
            <a:lvl2pPr>
              <a:lnSpc>
                <a:spcPct val="90000"/>
              </a:lnSpc>
              <a:defRPr sz="4200">
                <a:latin typeface="Arial"/>
                <a:cs typeface="Arial"/>
              </a:defRPr>
            </a:lvl2pPr>
            <a:lvl3pPr>
              <a:lnSpc>
                <a:spcPct val="90000"/>
              </a:lnSpc>
              <a:defRPr sz="4200"/>
            </a:lvl3pPr>
            <a:lvl4pPr>
              <a:lnSpc>
                <a:spcPct val="90000"/>
              </a:lnSpc>
              <a:defRPr sz="3600"/>
            </a:lvl4pPr>
            <a:lvl5pPr>
              <a:lnSpc>
                <a:spcPct val="90000"/>
              </a:lnSpc>
              <a:defRPr sz="3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a:extLst>
              <a:ext uri="{FF2B5EF4-FFF2-40B4-BE49-F238E27FC236}">
                <a16:creationId xmlns:a16="http://schemas.microsoft.com/office/drawing/2014/main" id="{00B13011-AA5D-AA4E-9553-48EF469C41DC}"/>
              </a:ext>
            </a:extLst>
          </p:cNvPr>
          <p:cNvSpPr>
            <a:spLocks noGrp="1"/>
          </p:cNvSpPr>
          <p:nvPr>
            <p:ph type="title"/>
          </p:nvPr>
        </p:nvSpPr>
        <p:spPr>
          <a:xfrm>
            <a:off x="684056" y="326385"/>
            <a:ext cx="15775145" cy="1844705"/>
          </a:xfrm>
        </p:spPr>
        <p:txBody>
          <a:bodyPr/>
          <a:lstStyle>
            <a:lvl1pPr>
              <a:defRPr>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21293738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07528" y="3196132"/>
            <a:ext cx="16472951" cy="2413661"/>
          </a:xfrm>
        </p:spPr>
        <p:txBody>
          <a:bodyPr/>
          <a:lstStyle>
            <a:lvl1pPr algn="ctr">
              <a:defRPr baseline="0">
                <a:solidFill>
                  <a:schemeClr val="accent1"/>
                </a:solidFill>
              </a:defRPr>
            </a:lvl1pPr>
          </a:lstStyle>
          <a:p>
            <a:r>
              <a:rPr lang="en-US" dirty="0"/>
              <a:t>Subhead/ </a:t>
            </a:r>
            <a:br>
              <a:rPr lang="en-US" dirty="0"/>
            </a:br>
            <a:r>
              <a:rPr lang="en-US" dirty="0"/>
              <a:t>Section Header</a:t>
            </a:r>
          </a:p>
        </p:txBody>
      </p:sp>
    </p:spTree>
    <p:extLst>
      <p:ext uri="{BB962C8B-B14F-4D97-AF65-F5344CB8AC3E}">
        <p14:creationId xmlns:p14="http://schemas.microsoft.com/office/powerpoint/2010/main" val="26997944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 Slide – Two Colum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84057" y="2428556"/>
            <a:ext cx="8253210" cy="7412130"/>
          </a:xfrm>
        </p:spPr>
        <p:txBody>
          <a:bodyPr anchor="t">
            <a:normAutofit/>
          </a:bodyPr>
          <a:lstStyle>
            <a:lvl1pPr marL="0" indent="0">
              <a:buNone/>
              <a:defRPr sz="4800" b="0">
                <a:solidFill>
                  <a:schemeClr val="tx1"/>
                </a:solidFill>
              </a:defRPr>
            </a:lvl1pPr>
            <a:lvl2pPr marL="914378" indent="0">
              <a:buNone/>
              <a:defRPr sz="3600">
                <a:solidFill>
                  <a:schemeClr val="tx1">
                    <a:tint val="75000"/>
                  </a:schemeClr>
                </a:solidFill>
              </a:defRPr>
            </a:lvl2pPr>
            <a:lvl3pPr marL="1828755" indent="0">
              <a:buNone/>
              <a:defRPr sz="3200">
                <a:solidFill>
                  <a:schemeClr val="tx1">
                    <a:tint val="75000"/>
                  </a:schemeClr>
                </a:solidFill>
              </a:defRPr>
            </a:lvl3pPr>
            <a:lvl4pPr marL="2743131" indent="0">
              <a:buNone/>
              <a:defRPr sz="2801">
                <a:solidFill>
                  <a:schemeClr val="tx1">
                    <a:tint val="75000"/>
                  </a:schemeClr>
                </a:solidFill>
              </a:defRPr>
            </a:lvl4pPr>
            <a:lvl5pPr marL="3657509" indent="0">
              <a:buNone/>
              <a:defRPr sz="2801">
                <a:solidFill>
                  <a:schemeClr val="tx1">
                    <a:tint val="75000"/>
                  </a:schemeClr>
                </a:solidFill>
              </a:defRPr>
            </a:lvl5pPr>
            <a:lvl6pPr marL="4571886" indent="0">
              <a:buNone/>
              <a:defRPr sz="2801">
                <a:solidFill>
                  <a:schemeClr val="tx1">
                    <a:tint val="75000"/>
                  </a:schemeClr>
                </a:solidFill>
              </a:defRPr>
            </a:lvl6pPr>
            <a:lvl7pPr marL="5486264" indent="0">
              <a:buNone/>
              <a:defRPr sz="2801">
                <a:solidFill>
                  <a:schemeClr val="tx1">
                    <a:tint val="75000"/>
                  </a:schemeClr>
                </a:solidFill>
              </a:defRPr>
            </a:lvl7pPr>
            <a:lvl8pPr marL="6400640" indent="0">
              <a:buNone/>
              <a:defRPr sz="2801">
                <a:solidFill>
                  <a:schemeClr val="tx1">
                    <a:tint val="75000"/>
                  </a:schemeClr>
                </a:solidFill>
              </a:defRPr>
            </a:lvl8pPr>
            <a:lvl9pPr marL="7315017" indent="0">
              <a:buNone/>
              <a:defRPr sz="2801">
                <a:solidFill>
                  <a:schemeClr val="tx1">
                    <a:tint val="75000"/>
                  </a:schemeClr>
                </a:solidFill>
              </a:defRPr>
            </a:lvl9pPr>
          </a:lstStyle>
          <a:p>
            <a:pPr lvl="0"/>
            <a:r>
              <a:rPr lang="en-US" dirty="0"/>
              <a:t>Click to edit Master text styles</a:t>
            </a:r>
          </a:p>
        </p:txBody>
      </p:sp>
      <p:sp>
        <p:nvSpPr>
          <p:cNvPr id="5" name="Text Placeholder 2"/>
          <p:cNvSpPr>
            <a:spLocks noGrp="1"/>
          </p:cNvSpPr>
          <p:nvPr>
            <p:ph type="body" idx="14"/>
          </p:nvPr>
        </p:nvSpPr>
        <p:spPr>
          <a:xfrm>
            <a:off x="9359693" y="2428558"/>
            <a:ext cx="8244246" cy="7412129"/>
          </a:xfrm>
        </p:spPr>
        <p:txBody>
          <a:bodyPr anchor="t">
            <a:normAutofit/>
          </a:bodyPr>
          <a:lstStyle>
            <a:lvl1pPr marL="0" indent="0">
              <a:buNone/>
              <a:defRPr sz="4800" b="0">
                <a:solidFill>
                  <a:schemeClr val="tx1"/>
                </a:solidFill>
              </a:defRPr>
            </a:lvl1pPr>
            <a:lvl2pPr marL="914378" indent="0">
              <a:buNone/>
              <a:defRPr sz="3600">
                <a:solidFill>
                  <a:schemeClr val="tx1">
                    <a:tint val="75000"/>
                  </a:schemeClr>
                </a:solidFill>
              </a:defRPr>
            </a:lvl2pPr>
            <a:lvl3pPr marL="1828755" indent="0">
              <a:buNone/>
              <a:defRPr sz="3200">
                <a:solidFill>
                  <a:schemeClr val="tx1">
                    <a:tint val="75000"/>
                  </a:schemeClr>
                </a:solidFill>
              </a:defRPr>
            </a:lvl3pPr>
            <a:lvl4pPr marL="2743131" indent="0">
              <a:buNone/>
              <a:defRPr sz="2801">
                <a:solidFill>
                  <a:schemeClr val="tx1">
                    <a:tint val="75000"/>
                  </a:schemeClr>
                </a:solidFill>
              </a:defRPr>
            </a:lvl4pPr>
            <a:lvl5pPr marL="3657509" indent="0">
              <a:buNone/>
              <a:defRPr sz="2801">
                <a:solidFill>
                  <a:schemeClr val="tx1">
                    <a:tint val="75000"/>
                  </a:schemeClr>
                </a:solidFill>
              </a:defRPr>
            </a:lvl5pPr>
            <a:lvl6pPr marL="4571886" indent="0">
              <a:buNone/>
              <a:defRPr sz="2801">
                <a:solidFill>
                  <a:schemeClr val="tx1">
                    <a:tint val="75000"/>
                  </a:schemeClr>
                </a:solidFill>
              </a:defRPr>
            </a:lvl6pPr>
            <a:lvl7pPr marL="5486264" indent="0">
              <a:buNone/>
              <a:defRPr sz="2801">
                <a:solidFill>
                  <a:schemeClr val="tx1">
                    <a:tint val="75000"/>
                  </a:schemeClr>
                </a:solidFill>
              </a:defRPr>
            </a:lvl7pPr>
            <a:lvl8pPr marL="6400640" indent="0">
              <a:buNone/>
              <a:defRPr sz="2801">
                <a:solidFill>
                  <a:schemeClr val="tx1">
                    <a:tint val="75000"/>
                  </a:schemeClr>
                </a:solidFill>
              </a:defRPr>
            </a:lvl8pPr>
            <a:lvl9pPr marL="7315017" indent="0">
              <a:buNone/>
              <a:defRPr sz="2801">
                <a:solidFill>
                  <a:schemeClr val="tx1">
                    <a:tint val="75000"/>
                  </a:schemeClr>
                </a:solidFill>
              </a:defRPr>
            </a:lvl9pPr>
          </a:lstStyle>
          <a:p>
            <a:pPr lvl="0"/>
            <a:r>
              <a:rPr lang="en-US" dirty="0"/>
              <a:t>Click to edit Master text styles</a:t>
            </a:r>
          </a:p>
        </p:txBody>
      </p:sp>
      <p:sp>
        <p:nvSpPr>
          <p:cNvPr id="7" name="Title 1">
            <a:extLst>
              <a:ext uri="{FF2B5EF4-FFF2-40B4-BE49-F238E27FC236}">
                <a16:creationId xmlns:a16="http://schemas.microsoft.com/office/drawing/2014/main" id="{BF0A6634-4E88-514E-BD64-C5356495697D}"/>
              </a:ext>
            </a:extLst>
          </p:cNvPr>
          <p:cNvSpPr>
            <a:spLocks noGrp="1"/>
          </p:cNvSpPr>
          <p:nvPr>
            <p:ph type="title"/>
          </p:nvPr>
        </p:nvSpPr>
        <p:spPr>
          <a:xfrm>
            <a:off x="684056" y="326385"/>
            <a:ext cx="15775145" cy="1844705"/>
          </a:xfrm>
        </p:spPr>
        <p:txBody>
          <a:bodyPr/>
          <a:lstStyle>
            <a:lvl1pPr>
              <a:defRPr>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17712734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ideo" Target="https://www.youtube.com/embed/ZvRQ1StsYGw?feature=oembed" TargetMode="External"/><Relationship Id="rId5" Type="http://schemas.openxmlformats.org/officeDocument/2006/relationships/image" Target="../media/image19.pn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hyperlink" Target="https://www.bls.gov/iif/oshcfoi1.htm" TargetMode="External"/><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hyperlink" Target="https://www.cdc.gov/niosh/topics/violence/default.html" TargetMode="External"/><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pn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ideo" Target="https://www.youtube.com/embed/A8syQeFtBKc?feature=oembed" TargetMode="External"/><Relationship Id="rId4" Type="http://schemas.openxmlformats.org/officeDocument/2006/relationships/image" Target="../media/image26.jpe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hyperlink" Target="https://safe2helpne.com/"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4.png"/><Relationship Id="rId7"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34.png"/><Relationship Id="rId7" Type="http://schemas.openxmlformats.org/officeDocument/2006/relationships/diagramQuickStyle" Target="../diagrams/quickStyle2.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4.png"/><Relationship Id="rId4" Type="http://schemas.openxmlformats.org/officeDocument/2006/relationships/image" Target="../media/image35.png"/><Relationship Id="rId9" Type="http://schemas.microsoft.com/office/2007/relationships/diagramDrawing" Target="../diagrams/drawing2.xml"/></Relationships>
</file>

<file path=ppt/slides/_rels/slide2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hyperlink" Target="https://safe2helpne.com/"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hyperlink" Target="https://safe2helpne.com/" TargetMode="External"/></Relationships>
</file>

<file path=ppt/slides/_rels/slide3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4.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59.jpg"/></Relationships>
</file>

<file path=ppt/slides/_rels/slide42.xml.rels><?xml version="1.0" encoding="UTF-8" standalone="yes"?>
<Relationships xmlns="http://schemas.openxmlformats.org/package/2006/relationships"><Relationship Id="rId3" Type="http://schemas.openxmlformats.org/officeDocument/2006/relationships/hyperlink" Target="mailto:ksanger@ahepp.org" TargetMode="External"/><Relationship Id="rId2" Type="http://schemas.openxmlformats.org/officeDocument/2006/relationships/hyperlink" Target="mailto:kfhansen@ahepp.org" TargetMode="External"/><Relationship Id="rId1" Type="http://schemas.openxmlformats.org/officeDocument/2006/relationships/slideLayout" Target="../slideLayouts/slideLayout4.xml"/><Relationship Id="rId5" Type="http://schemas.openxmlformats.org/officeDocument/2006/relationships/hyperlink" Target="https://safe2helpne.com/" TargetMode="External"/><Relationship Id="rId4" Type="http://schemas.openxmlformats.org/officeDocument/2006/relationships/image" Target="../media/image60.png"/></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tags" Target="../tags/tag1.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sv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 Id="rId14" Type="http://schemas.openxmlformats.org/officeDocument/2006/relationships/image" Target="../media/image18.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grpSp>
        <p:nvGrpSpPr>
          <p:cNvPr id="2" name="Group 2"/>
          <p:cNvGrpSpPr/>
          <p:nvPr/>
        </p:nvGrpSpPr>
        <p:grpSpPr>
          <a:xfrm>
            <a:off x="8991600" y="0"/>
            <a:ext cx="9296400" cy="10287000"/>
            <a:chOff x="0" y="0"/>
            <a:chExt cx="2448435" cy="2709333"/>
          </a:xfrm>
        </p:grpSpPr>
        <p:sp>
          <p:nvSpPr>
            <p:cNvPr id="3" name="Freeform 3"/>
            <p:cNvSpPr/>
            <p:nvPr/>
          </p:nvSpPr>
          <p:spPr>
            <a:xfrm>
              <a:off x="0" y="0"/>
              <a:ext cx="2448435" cy="2709333"/>
            </a:xfrm>
            <a:custGeom>
              <a:avLst/>
              <a:gdLst/>
              <a:ahLst/>
              <a:cxnLst/>
              <a:rect l="l" t="t" r="r" b="b"/>
              <a:pathLst>
                <a:path w="2448435" h="2709333">
                  <a:moveTo>
                    <a:pt x="0" y="0"/>
                  </a:moveTo>
                  <a:lnTo>
                    <a:pt x="2448435" y="0"/>
                  </a:lnTo>
                  <a:lnTo>
                    <a:pt x="2448435" y="2709333"/>
                  </a:lnTo>
                  <a:lnTo>
                    <a:pt x="0" y="2709333"/>
                  </a:lnTo>
                  <a:close/>
                </a:path>
              </a:pathLst>
            </a:custGeom>
            <a:solidFill>
              <a:srgbClr val="0B0464"/>
            </a:solidFill>
          </p:spPr>
          <p:txBody>
            <a:bodyPr/>
            <a:lstStyle/>
            <a:p>
              <a:endParaRPr lang="en-US"/>
            </a:p>
          </p:txBody>
        </p:sp>
        <p:sp>
          <p:nvSpPr>
            <p:cNvPr id="4" name="TextBox 4"/>
            <p:cNvSpPr txBox="1"/>
            <p:nvPr/>
          </p:nvSpPr>
          <p:spPr>
            <a:xfrm>
              <a:off x="0" y="-38100"/>
              <a:ext cx="2448435" cy="2747433"/>
            </a:xfrm>
            <a:prstGeom prst="rect">
              <a:avLst/>
            </a:prstGeom>
          </p:spPr>
          <p:txBody>
            <a:bodyPr lIns="50800" tIns="50800" rIns="50800" bIns="50800" rtlCol="0" anchor="ctr"/>
            <a:lstStyle/>
            <a:p>
              <a:pPr marL="0" lvl="0" indent="0" algn="ctr">
                <a:lnSpc>
                  <a:spcPts val="1960"/>
                </a:lnSpc>
              </a:pPr>
              <a:endParaRPr/>
            </a:p>
          </p:txBody>
        </p:sp>
      </p:grpSp>
      <p:sp>
        <p:nvSpPr>
          <p:cNvPr id="7" name="Freeform 7"/>
          <p:cNvSpPr/>
          <p:nvPr/>
        </p:nvSpPr>
        <p:spPr>
          <a:xfrm>
            <a:off x="247011" y="510405"/>
            <a:ext cx="8568290" cy="2146331"/>
          </a:xfrm>
          <a:custGeom>
            <a:avLst/>
            <a:gdLst/>
            <a:ahLst/>
            <a:cxnLst/>
            <a:rect l="l" t="t" r="r" b="b"/>
            <a:pathLst>
              <a:path w="8568290" h="2146331">
                <a:moveTo>
                  <a:pt x="0" y="0"/>
                </a:moveTo>
                <a:lnTo>
                  <a:pt x="8568290" y="0"/>
                </a:lnTo>
                <a:lnTo>
                  <a:pt x="8568290" y="2146331"/>
                </a:lnTo>
                <a:lnTo>
                  <a:pt x="0" y="2146331"/>
                </a:lnTo>
                <a:lnTo>
                  <a:pt x="0" y="0"/>
                </a:lnTo>
                <a:close/>
              </a:path>
            </a:pathLst>
          </a:custGeom>
          <a:blipFill>
            <a:blip r:embed="rId3"/>
            <a:stretch>
              <a:fillRect/>
            </a:stretch>
          </a:blipFill>
        </p:spPr>
        <p:txBody>
          <a:bodyPr/>
          <a:lstStyle/>
          <a:p>
            <a:endParaRPr lang="en-US"/>
          </a:p>
        </p:txBody>
      </p:sp>
      <p:sp>
        <p:nvSpPr>
          <p:cNvPr id="8" name="TextBox 8"/>
          <p:cNvSpPr txBox="1"/>
          <p:nvPr/>
        </p:nvSpPr>
        <p:spPr>
          <a:xfrm>
            <a:off x="247011" y="3081516"/>
            <a:ext cx="8121225" cy="4154984"/>
          </a:xfrm>
          <a:prstGeom prst="rect">
            <a:avLst/>
          </a:prstGeom>
        </p:spPr>
        <p:txBody>
          <a:bodyPr lIns="0" tIns="0" rIns="0" bIns="0" rtlCol="0" anchor="t">
            <a:spAutoFit/>
          </a:bodyPr>
          <a:lstStyle/>
          <a:p>
            <a:pPr lvl="0"/>
            <a:r>
              <a:rPr lang="en-US" sz="5400" b="1" dirty="0" err="1"/>
              <a:t>HcBTAM</a:t>
            </a:r>
            <a:r>
              <a:rPr lang="en-US" sz="5400" b="1" dirty="0"/>
              <a:t>:</a:t>
            </a:r>
            <a:br>
              <a:rPr lang="en-US" sz="5400" b="1" dirty="0"/>
            </a:br>
            <a:r>
              <a:rPr lang="en-US" sz="5400" b="1" dirty="0"/>
              <a:t>Behavioral Threat Assessment Management:</a:t>
            </a:r>
            <a:br>
              <a:rPr lang="en-US" sz="5400" b="1" dirty="0"/>
            </a:br>
            <a:r>
              <a:rPr lang="en-US" sz="5400" b="1" dirty="0"/>
              <a:t>A Primer on Violence Risks, Consequences and Solutions</a:t>
            </a:r>
            <a:endParaRPr lang="en-US" sz="9434" b="1" spc="-235" dirty="0">
              <a:solidFill>
                <a:srgbClr val="000000"/>
              </a:solidFill>
              <a:latin typeface="Barlow"/>
              <a:ea typeface="Barlow"/>
              <a:cs typeface="Barlow"/>
              <a:sym typeface="Barlow"/>
            </a:endParaRPr>
          </a:p>
        </p:txBody>
      </p:sp>
      <p:sp>
        <p:nvSpPr>
          <p:cNvPr id="9" name="TextBox 9"/>
          <p:cNvSpPr txBox="1"/>
          <p:nvPr/>
        </p:nvSpPr>
        <p:spPr>
          <a:xfrm>
            <a:off x="247010" y="7948434"/>
            <a:ext cx="8121225" cy="2031325"/>
          </a:xfrm>
          <a:prstGeom prst="rect">
            <a:avLst/>
          </a:prstGeom>
        </p:spPr>
        <p:txBody>
          <a:bodyPr lIns="0" tIns="0" rIns="0" bIns="0" rtlCol="0" anchor="t">
            <a:spAutoFit/>
          </a:bodyPr>
          <a:lstStyle/>
          <a:p>
            <a:r>
              <a:rPr lang="en-US" sz="3200" dirty="0"/>
              <a:t>Kristine Sanger, BS, MT (ASCP), CHPCP, CEPA</a:t>
            </a:r>
          </a:p>
          <a:p>
            <a:r>
              <a:rPr lang="en-US" sz="2000" dirty="0"/>
              <a:t>Co-Executive Director</a:t>
            </a:r>
          </a:p>
          <a:p>
            <a:r>
              <a:rPr lang="en-US" sz="2000" dirty="0"/>
              <a:t>Association of Healthcare Emergency Preparedness Professionals (AHEPP)</a:t>
            </a:r>
          </a:p>
          <a:p>
            <a:r>
              <a:rPr lang="en-US" sz="2000" dirty="0"/>
              <a:t>Project Coordinator &amp; Educator</a:t>
            </a:r>
          </a:p>
          <a:p>
            <a:r>
              <a:rPr lang="en-US" sz="2000" dirty="0"/>
              <a:t>Center for Preparedness and Response Solutions</a:t>
            </a:r>
          </a:p>
          <a:p>
            <a:r>
              <a:rPr lang="en-US" sz="2000" dirty="0"/>
              <a:t>College of Public Health, University of Nebraska Medical Center</a:t>
            </a:r>
          </a:p>
        </p:txBody>
      </p:sp>
      <p:pic>
        <p:nvPicPr>
          <p:cNvPr id="11" name="Picture 10" descr="A close-up of a diamond shaped image&#10;&#10;AI-generated content may be incorrect.">
            <a:extLst>
              <a:ext uri="{FF2B5EF4-FFF2-40B4-BE49-F238E27FC236}">
                <a16:creationId xmlns:a16="http://schemas.microsoft.com/office/drawing/2014/main" id="{31968E47-2A5A-A583-0E32-1E1726C30336}"/>
              </a:ext>
            </a:extLst>
          </p:cNvPr>
          <p:cNvPicPr>
            <a:picLocks noChangeAspect="1"/>
          </p:cNvPicPr>
          <p:nvPr/>
        </p:nvPicPr>
        <p:blipFill>
          <a:blip r:embed="rId4">
            <a:extLst>
              <a:ext uri="{28A0092B-C50C-407E-A947-70E740481C1C}">
                <a14:useLocalDpi xmlns:a14="http://schemas.microsoft.com/office/drawing/2010/main" val="0"/>
              </a:ext>
            </a:extLst>
          </a:blip>
          <a:srcRect t="17152"/>
          <a:stretch>
            <a:fillRect/>
          </a:stretch>
        </p:blipFill>
        <p:spPr>
          <a:xfrm>
            <a:off x="9610405" y="127252"/>
            <a:ext cx="8058789" cy="10032496"/>
          </a:xfrm>
          <a:prstGeom prst="rect">
            <a:avLst/>
          </a:prstGeom>
        </p:spPr>
      </p:pic>
      <p:sp>
        <p:nvSpPr>
          <p:cNvPr id="13" name="TextBox 12">
            <a:extLst>
              <a:ext uri="{FF2B5EF4-FFF2-40B4-BE49-F238E27FC236}">
                <a16:creationId xmlns:a16="http://schemas.microsoft.com/office/drawing/2014/main" id="{026A224D-DB1B-9E8E-9171-481FB8BAA9B2}"/>
              </a:ext>
            </a:extLst>
          </p:cNvPr>
          <p:cNvSpPr txBox="1"/>
          <p:nvPr/>
        </p:nvSpPr>
        <p:spPr>
          <a:xfrm>
            <a:off x="217193" y="7570819"/>
            <a:ext cx="9233452" cy="369332"/>
          </a:xfrm>
          <a:prstGeom prst="rect">
            <a:avLst/>
          </a:prstGeom>
          <a:noFill/>
        </p:spPr>
        <p:txBody>
          <a:bodyPr wrap="square">
            <a:spAutoFit/>
          </a:bodyPr>
          <a:lstStyle/>
          <a:p>
            <a:r>
              <a:rPr lang="en-US" dirty="0"/>
              <a:t>Presented by:</a:t>
            </a:r>
            <a:endParaRPr lang="en-US" sz="18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F4ED5A5-A61C-49DD-BC22-5559C047708F}"/>
              </a:ext>
            </a:extLst>
          </p:cNvPr>
          <p:cNvSpPr>
            <a:spLocks noGrp="1"/>
          </p:cNvSpPr>
          <p:nvPr>
            <p:ph type="title"/>
          </p:nvPr>
        </p:nvSpPr>
        <p:spPr>
          <a:xfrm>
            <a:off x="914400" y="411957"/>
            <a:ext cx="16459200" cy="1396224"/>
          </a:xfrm>
        </p:spPr>
        <p:txBody>
          <a:bodyPr>
            <a:normAutofit/>
          </a:bodyPr>
          <a:lstStyle/>
          <a:p>
            <a:r>
              <a:rPr lang="en-US" sz="5400" b="1" dirty="0">
                <a:solidFill>
                  <a:schemeClr val="bg1"/>
                </a:solidFill>
              </a:rPr>
              <a:t>Let’s ruin a myth</a:t>
            </a:r>
          </a:p>
        </p:txBody>
      </p:sp>
      <p:sp>
        <p:nvSpPr>
          <p:cNvPr id="2" name="Rectangle 1">
            <a:extLst>
              <a:ext uri="{FF2B5EF4-FFF2-40B4-BE49-F238E27FC236}">
                <a16:creationId xmlns:a16="http://schemas.microsoft.com/office/drawing/2014/main" id="{8E85CC6D-DDD3-4A93-BC61-1F8BD4D9A9A3}"/>
              </a:ext>
            </a:extLst>
          </p:cNvPr>
          <p:cNvSpPr/>
          <p:nvPr/>
        </p:nvSpPr>
        <p:spPr>
          <a:xfrm>
            <a:off x="2286000" y="1975262"/>
            <a:ext cx="13716000" cy="738664"/>
          </a:xfrm>
          <a:prstGeom prst="rect">
            <a:avLst/>
          </a:prstGeom>
        </p:spPr>
        <p:txBody>
          <a:bodyPr wrap="square">
            <a:spAutoFit/>
          </a:bodyPr>
          <a:lstStyle/>
          <a:p>
            <a:pPr algn="ctr" defTabSz="514377">
              <a:defRPr/>
            </a:pPr>
            <a:r>
              <a:rPr lang="en-US" sz="4200" b="1" dirty="0">
                <a:solidFill>
                  <a:srgbClr val="C41230"/>
                </a:solidFill>
                <a:latin typeface="Calibri" panose="020F0502020204030204"/>
              </a:rPr>
              <a:t>“Offenders Don’t ‘Snap’— They Decide”</a:t>
            </a:r>
          </a:p>
        </p:txBody>
      </p:sp>
      <p:grpSp>
        <p:nvGrpSpPr>
          <p:cNvPr id="21" name="Group 20">
            <a:extLst>
              <a:ext uri="{FF2B5EF4-FFF2-40B4-BE49-F238E27FC236}">
                <a16:creationId xmlns:a16="http://schemas.microsoft.com/office/drawing/2014/main" id="{C10688DC-FAA9-482F-ADA3-484D98E9DD20}"/>
              </a:ext>
            </a:extLst>
          </p:cNvPr>
          <p:cNvGrpSpPr/>
          <p:nvPr/>
        </p:nvGrpSpPr>
        <p:grpSpPr>
          <a:xfrm>
            <a:off x="1153523" y="6864260"/>
            <a:ext cx="16230599" cy="2066843"/>
            <a:chOff x="197301" y="1675013"/>
            <a:chExt cx="11886347" cy="1837192"/>
          </a:xfrm>
        </p:grpSpPr>
        <p:sp>
          <p:nvSpPr>
            <p:cNvPr id="4" name="Rectangle 3">
              <a:extLst>
                <a:ext uri="{FF2B5EF4-FFF2-40B4-BE49-F238E27FC236}">
                  <a16:creationId xmlns:a16="http://schemas.microsoft.com/office/drawing/2014/main" id="{61443D26-C575-4CD9-A9F6-3DBD981A36FD}"/>
                </a:ext>
              </a:extLst>
            </p:cNvPr>
            <p:cNvSpPr/>
            <p:nvPr/>
          </p:nvSpPr>
          <p:spPr>
            <a:xfrm>
              <a:off x="1809750" y="1675018"/>
              <a:ext cx="10273898" cy="1837186"/>
            </a:xfrm>
            <a:prstGeom prst="rect">
              <a:avLst/>
            </a:prstGeom>
            <a:solidFill>
              <a:schemeClr val="accent4">
                <a:lumMod val="20000"/>
                <a:lumOff val="80000"/>
              </a:schemeClr>
            </a:solid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05740" tIns="0" rIns="102870" bIns="0" numCol="1" spcCol="1270" anchor="ctr" anchorCtr="0">
              <a:noAutofit/>
            </a:bodyPr>
            <a:lstStyle/>
            <a:p>
              <a:pPr marL="257187" lvl="1" indent="-257187" defTabSz="1100195">
                <a:spcBef>
                  <a:spcPct val="0"/>
                </a:spcBef>
                <a:spcAft>
                  <a:spcPts val="338"/>
                </a:spcAft>
                <a:buClr>
                  <a:srgbClr val="005288"/>
                </a:buClr>
                <a:buFont typeface="Arial" panose="020B0604020202020204" pitchFamily="34" charset="0"/>
                <a:buChar char="•"/>
                <a:defRPr/>
              </a:pPr>
              <a:r>
                <a:rPr lang="en-US" sz="3600" dirty="0">
                  <a:solidFill>
                    <a:srgbClr val="111111">
                      <a:lumMod val="75000"/>
                      <a:lumOff val="25000"/>
                    </a:srgbClr>
                  </a:solidFill>
                  <a:latin typeface="Calibri" panose="020F0502020204030204" pitchFamily="34" charset="0"/>
                  <a:cs typeface="Calibri" panose="020F0502020204030204" pitchFamily="34" charset="0"/>
                </a:rPr>
                <a:t>Emotional and impromptu</a:t>
              </a:r>
            </a:p>
            <a:p>
              <a:pPr marL="257187" lvl="1" indent="-257187" defTabSz="1100195">
                <a:spcBef>
                  <a:spcPct val="0"/>
                </a:spcBef>
                <a:buClr>
                  <a:srgbClr val="005288"/>
                </a:buClr>
                <a:buFont typeface="Arial" panose="020B0604020202020204" pitchFamily="34" charset="0"/>
                <a:buChar char="•"/>
                <a:defRPr/>
              </a:pPr>
              <a:r>
                <a:rPr lang="en-US" sz="3600" dirty="0">
                  <a:solidFill>
                    <a:srgbClr val="111111">
                      <a:lumMod val="75000"/>
                      <a:lumOff val="25000"/>
                    </a:srgbClr>
                  </a:solidFill>
                  <a:latin typeface="Calibri" panose="020F0502020204030204" pitchFamily="34" charset="0"/>
                  <a:cs typeface="Calibri" panose="020F0502020204030204" pitchFamily="34" charset="0"/>
                </a:rPr>
                <a:t>Frequently a defensive or reactionary behavior in response to a perceived imminent threat</a:t>
              </a:r>
            </a:p>
          </p:txBody>
        </p:sp>
        <p:sp>
          <p:nvSpPr>
            <p:cNvPr id="5" name="Rectangle 4">
              <a:extLst>
                <a:ext uri="{FF2B5EF4-FFF2-40B4-BE49-F238E27FC236}">
                  <a16:creationId xmlns:a16="http://schemas.microsoft.com/office/drawing/2014/main" id="{C7EF7D54-6342-45D4-BA75-B7A81347E3DE}"/>
                </a:ext>
              </a:extLst>
            </p:cNvPr>
            <p:cNvSpPr/>
            <p:nvPr/>
          </p:nvSpPr>
          <p:spPr>
            <a:xfrm>
              <a:off x="197301" y="1675013"/>
              <a:ext cx="1612450" cy="1837192"/>
            </a:xfrm>
            <a:prstGeom prst="rect">
              <a:avLst/>
            </a:prstGeom>
            <a:solidFill>
              <a:srgbClr val="5E9732"/>
            </a:solid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2870" tIns="120315" rIns="102870" bIns="120315" numCol="1" spcCol="1270" anchor="ctr" anchorCtr="0">
              <a:noAutofit/>
            </a:bodyPr>
            <a:lstStyle/>
            <a:p>
              <a:pPr algn="ctr" defTabSz="1200212">
                <a:lnSpc>
                  <a:spcPct val="90000"/>
                </a:lnSpc>
                <a:spcBef>
                  <a:spcPct val="0"/>
                </a:spcBef>
                <a:spcAft>
                  <a:spcPct val="35000"/>
                </a:spcAft>
                <a:defRPr/>
              </a:pPr>
              <a:r>
                <a:rPr lang="en-US" sz="2700" b="1" dirty="0">
                  <a:solidFill>
                    <a:prstClr val="white"/>
                  </a:solidFill>
                  <a:latin typeface="Calibri" panose="020F0502020204030204" pitchFamily="34" charset="0"/>
                  <a:cs typeface="Calibri" panose="020F0502020204030204" pitchFamily="34" charset="0"/>
                </a:rPr>
                <a:t>Impulsive</a:t>
              </a:r>
            </a:p>
            <a:p>
              <a:pPr algn="ctr" defTabSz="1200212">
                <a:lnSpc>
                  <a:spcPct val="90000"/>
                </a:lnSpc>
                <a:spcBef>
                  <a:spcPct val="0"/>
                </a:spcBef>
                <a:spcAft>
                  <a:spcPct val="35000"/>
                </a:spcAft>
                <a:defRPr/>
              </a:pPr>
              <a:r>
                <a:rPr lang="en-US" sz="2700" b="1" dirty="0">
                  <a:solidFill>
                    <a:prstClr val="white"/>
                  </a:solidFill>
                  <a:latin typeface="Calibri" panose="020F0502020204030204" pitchFamily="34" charset="0"/>
                  <a:cs typeface="Calibri" panose="020F0502020204030204" pitchFamily="34" charset="0"/>
                </a:rPr>
                <a:t>Reactive</a:t>
              </a:r>
            </a:p>
          </p:txBody>
        </p:sp>
        <p:cxnSp>
          <p:nvCxnSpPr>
            <p:cNvPr id="18" name="Straight Connector 17">
              <a:extLst>
                <a:ext uri="{FF2B5EF4-FFF2-40B4-BE49-F238E27FC236}">
                  <a16:creationId xmlns:a16="http://schemas.microsoft.com/office/drawing/2014/main" id="{6247CDF9-BE76-4510-9970-2144C00CEC34}"/>
                </a:ext>
              </a:extLst>
            </p:cNvPr>
            <p:cNvCxnSpPr>
              <a:cxnSpLocks/>
            </p:cNvCxnSpPr>
            <p:nvPr/>
          </p:nvCxnSpPr>
          <p:spPr>
            <a:xfrm>
              <a:off x="617712" y="2593608"/>
              <a:ext cx="763214" cy="327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243F628B-7ACD-4837-80C2-296583019FBF}"/>
              </a:ext>
            </a:extLst>
          </p:cNvPr>
          <p:cNvGrpSpPr/>
          <p:nvPr/>
        </p:nvGrpSpPr>
        <p:grpSpPr>
          <a:xfrm>
            <a:off x="1143000" y="3043913"/>
            <a:ext cx="16241122" cy="3079646"/>
            <a:chOff x="197300" y="3036590"/>
            <a:chExt cx="11805047" cy="2737462"/>
          </a:xfrm>
        </p:grpSpPr>
        <p:sp>
          <p:nvSpPr>
            <p:cNvPr id="7" name="Rectangle 6">
              <a:extLst>
                <a:ext uri="{FF2B5EF4-FFF2-40B4-BE49-F238E27FC236}">
                  <a16:creationId xmlns:a16="http://schemas.microsoft.com/office/drawing/2014/main" id="{7253D6B0-7E70-4E79-ABD0-61924E09D0AD}"/>
                </a:ext>
              </a:extLst>
            </p:cNvPr>
            <p:cNvSpPr/>
            <p:nvPr/>
          </p:nvSpPr>
          <p:spPr>
            <a:xfrm>
              <a:off x="1805331" y="3036590"/>
              <a:ext cx="10197016" cy="2737461"/>
            </a:xfrm>
            <a:prstGeom prst="rect">
              <a:avLst/>
            </a:prstGeom>
            <a:solidFill>
              <a:schemeClr val="accent1">
                <a:lumMod val="20000"/>
                <a:lumOff val="80000"/>
              </a:schemeClr>
            </a:solid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205740" tIns="372909" rIns="102870" bIns="372909" numCol="1" spcCol="1270" anchor="ctr" anchorCtr="0">
              <a:noAutofit/>
            </a:bodyPr>
            <a:lstStyle/>
            <a:p>
              <a:pPr marL="257187" lvl="1" indent="-257187" defTabSz="1100195">
                <a:spcBef>
                  <a:spcPct val="0"/>
                </a:spcBef>
                <a:spcAft>
                  <a:spcPts val="338"/>
                </a:spcAft>
                <a:buClr>
                  <a:srgbClr val="005288"/>
                </a:buClr>
                <a:buFont typeface="Arial" panose="020B0604020202020204" pitchFamily="34" charset="0"/>
                <a:buChar char="•"/>
                <a:defRPr/>
              </a:pPr>
              <a:r>
                <a:rPr lang="en-US" sz="3600" dirty="0">
                  <a:solidFill>
                    <a:srgbClr val="111111">
                      <a:lumMod val="75000"/>
                      <a:lumOff val="25000"/>
                    </a:srgbClr>
                  </a:solidFill>
                  <a:latin typeface="Calibri" panose="020F0502020204030204" pitchFamily="34" charset="0"/>
                  <a:cs typeface="Calibri" panose="020F0502020204030204" pitchFamily="34" charset="0"/>
                </a:rPr>
                <a:t>Premeditated, involves intentional planning and preparation</a:t>
              </a:r>
            </a:p>
            <a:p>
              <a:pPr marL="257187" lvl="1" indent="-257187" defTabSz="1100195">
                <a:spcBef>
                  <a:spcPct val="0"/>
                </a:spcBef>
                <a:spcAft>
                  <a:spcPts val="338"/>
                </a:spcAft>
                <a:buClr>
                  <a:srgbClr val="005288"/>
                </a:buClr>
                <a:buFont typeface="Arial" panose="020B0604020202020204" pitchFamily="34" charset="0"/>
                <a:buChar char="•"/>
                <a:defRPr/>
              </a:pPr>
              <a:r>
                <a:rPr lang="en-US" sz="3600" dirty="0">
                  <a:solidFill>
                    <a:srgbClr val="111111">
                      <a:lumMod val="75000"/>
                      <a:lumOff val="25000"/>
                    </a:srgbClr>
                  </a:solidFill>
                  <a:latin typeface="Calibri" panose="020F0502020204030204" pitchFamily="34" charset="0"/>
                  <a:cs typeface="Calibri" panose="020F0502020204030204" pitchFamily="34" charset="0"/>
                </a:rPr>
                <a:t>All instances of targeted violence and almost all mass murders are premeditated</a:t>
              </a:r>
            </a:p>
            <a:p>
              <a:pPr marL="257187" lvl="1" indent="-257187" defTabSz="1100195">
                <a:spcBef>
                  <a:spcPct val="0"/>
                </a:spcBef>
                <a:buClr>
                  <a:srgbClr val="005288"/>
                </a:buClr>
                <a:buFont typeface="Arial" panose="020B0604020202020204" pitchFamily="34" charset="0"/>
                <a:buChar char="•"/>
                <a:defRPr/>
              </a:pPr>
              <a:r>
                <a:rPr lang="en-US" sz="3600" dirty="0">
                  <a:solidFill>
                    <a:srgbClr val="111111">
                      <a:lumMod val="75000"/>
                      <a:lumOff val="25000"/>
                    </a:srgbClr>
                  </a:solidFill>
                  <a:latin typeface="Calibri" panose="020F0502020204030204" pitchFamily="34" charset="0"/>
                  <a:cs typeface="Calibri" panose="020F0502020204030204" pitchFamily="34" charset="0"/>
                </a:rPr>
                <a:t>The planned nature provides an opportunity for the BTAM process to prevent an attack</a:t>
              </a:r>
            </a:p>
          </p:txBody>
        </p:sp>
        <p:sp>
          <p:nvSpPr>
            <p:cNvPr id="9" name="Rectangle 8">
              <a:extLst>
                <a:ext uri="{FF2B5EF4-FFF2-40B4-BE49-F238E27FC236}">
                  <a16:creationId xmlns:a16="http://schemas.microsoft.com/office/drawing/2014/main" id="{31675F0E-8C81-47D4-ABB4-98AC98054965}"/>
                </a:ext>
              </a:extLst>
            </p:cNvPr>
            <p:cNvSpPr/>
            <p:nvPr/>
          </p:nvSpPr>
          <p:spPr>
            <a:xfrm>
              <a:off x="197300" y="3046832"/>
              <a:ext cx="1612450" cy="2727220"/>
            </a:xfrm>
            <a:prstGeom prst="rect">
              <a:avLst/>
            </a:pr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2870" tIns="160586" rIns="102870" bIns="160586" numCol="1" spcCol="1270" anchor="ctr" anchorCtr="0">
              <a:noAutofit/>
            </a:bodyPr>
            <a:lstStyle/>
            <a:p>
              <a:pPr algn="ctr" defTabSz="1200212">
                <a:lnSpc>
                  <a:spcPct val="90000"/>
                </a:lnSpc>
                <a:spcBef>
                  <a:spcPct val="0"/>
                </a:spcBef>
                <a:spcAft>
                  <a:spcPct val="35000"/>
                </a:spcAft>
                <a:defRPr/>
              </a:pPr>
              <a:r>
                <a:rPr lang="en-US" sz="2700" b="1">
                  <a:solidFill>
                    <a:prstClr val="white"/>
                  </a:solidFill>
                  <a:latin typeface="Calibri" panose="020F0502020204030204" pitchFamily="34" charset="0"/>
                  <a:cs typeface="Calibri" panose="020F0502020204030204" pitchFamily="34" charset="0"/>
                </a:rPr>
                <a:t>Predatory</a:t>
              </a:r>
            </a:p>
            <a:p>
              <a:pPr algn="ctr" defTabSz="1200212">
                <a:lnSpc>
                  <a:spcPct val="90000"/>
                </a:lnSpc>
                <a:spcBef>
                  <a:spcPct val="0"/>
                </a:spcBef>
                <a:spcAft>
                  <a:spcPct val="35000"/>
                </a:spcAft>
                <a:defRPr/>
              </a:pPr>
              <a:r>
                <a:rPr lang="en-US" sz="2700" b="1">
                  <a:solidFill>
                    <a:prstClr val="white"/>
                  </a:solidFill>
                  <a:latin typeface="Calibri" panose="020F0502020204030204" pitchFamily="34" charset="0"/>
                  <a:cs typeface="Calibri" panose="020F0502020204030204" pitchFamily="34" charset="0"/>
                </a:rPr>
                <a:t>Planned </a:t>
              </a:r>
            </a:p>
          </p:txBody>
        </p:sp>
        <p:cxnSp>
          <p:nvCxnSpPr>
            <p:cNvPr id="19" name="Straight Connector 18">
              <a:extLst>
                <a:ext uri="{FF2B5EF4-FFF2-40B4-BE49-F238E27FC236}">
                  <a16:creationId xmlns:a16="http://schemas.microsoft.com/office/drawing/2014/main" id="{0E1F8275-42D8-4ADE-B745-DD8FD129F60F}"/>
                </a:ext>
              </a:extLst>
            </p:cNvPr>
            <p:cNvCxnSpPr>
              <a:cxnSpLocks/>
            </p:cNvCxnSpPr>
            <p:nvPr/>
          </p:nvCxnSpPr>
          <p:spPr>
            <a:xfrm>
              <a:off x="494950" y="4428756"/>
              <a:ext cx="101203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 name="Footer Placeholder 5">
            <a:extLst>
              <a:ext uri="{FF2B5EF4-FFF2-40B4-BE49-F238E27FC236}">
                <a16:creationId xmlns:a16="http://schemas.microsoft.com/office/drawing/2014/main" id="{5B51F5CA-D711-1B5F-DAF6-54AC27AA697D}"/>
              </a:ext>
            </a:extLst>
          </p:cNvPr>
          <p:cNvSpPr txBox="1">
            <a:spLocks/>
          </p:cNvSpPr>
          <p:nvPr/>
        </p:nvSpPr>
        <p:spPr>
          <a:xfrm>
            <a:off x="5842453" y="9261146"/>
            <a:ext cx="10159550" cy="410766"/>
          </a:xfrm>
          <a:prstGeom prst="rect">
            <a:avLst/>
          </a:prstGeom>
        </p:spPr>
        <p:txBody>
          <a:bodyPr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sz="1575" dirty="0">
                <a:solidFill>
                  <a:prstClr val="black"/>
                </a:solidFill>
                <a:latin typeface="Calibri" panose="020F0502020204030204" pitchFamily="34" charset="0"/>
                <a:cs typeface="Calibri" panose="020F0502020204030204" pitchFamily="34" charset="0"/>
              </a:rPr>
              <a:t>Adapted from: </a:t>
            </a:r>
            <a:r>
              <a:rPr lang="en-US" sz="1575" i="1" dirty="0">
                <a:solidFill>
                  <a:prstClr val="black"/>
                </a:solidFill>
                <a:latin typeface="Calibri" panose="020F0502020204030204" pitchFamily="34" charset="0"/>
                <a:cs typeface="Calibri" panose="020F0502020204030204" pitchFamily="34" charset="0"/>
              </a:rPr>
              <a:t>Making Prevention a Reality: Identifying, Assessing, and Managing the Threat of Targeted Attacks – </a:t>
            </a:r>
            <a:r>
              <a:rPr lang="en-US" sz="1575" dirty="0">
                <a:solidFill>
                  <a:prstClr val="black"/>
                </a:solidFill>
                <a:latin typeface="Calibri" panose="020F0502020204030204" pitchFamily="34" charset="0"/>
                <a:cs typeface="Calibri" panose="020F0502020204030204" pitchFamily="34" charset="0"/>
              </a:rPr>
              <a:t>FBI</a:t>
            </a:r>
            <a:r>
              <a:rPr lang="en-US" sz="1575" i="1" dirty="0">
                <a:solidFill>
                  <a:prstClr val="black"/>
                </a:solidFill>
                <a:latin typeface="Calibri" panose="020F0502020204030204" pitchFamily="34" charset="0"/>
                <a:cs typeface="Calibri" panose="020F0502020204030204" pitchFamily="34" charset="0"/>
              </a:rPr>
              <a:t> </a:t>
            </a:r>
          </a:p>
          <a:p>
            <a:pPr defTabSz="514377">
              <a:defRPr/>
            </a:pPr>
            <a:endParaRPr lang="en-US" sz="1575" dirty="0">
              <a:solidFill>
                <a:prstClr val="black"/>
              </a:solidFill>
              <a:latin typeface="Calibri" panose="020F0502020204030204" pitchFamily="34" charset="0"/>
              <a:cs typeface="Calibri" panose="020F0502020204030204" pitchFamily="34" charset="0"/>
            </a:endParaRPr>
          </a:p>
        </p:txBody>
      </p:sp>
      <p:sp>
        <p:nvSpPr>
          <p:cNvPr id="6" name="Minus Sign 5">
            <a:extLst>
              <a:ext uri="{FF2B5EF4-FFF2-40B4-BE49-F238E27FC236}">
                <a16:creationId xmlns:a16="http://schemas.microsoft.com/office/drawing/2014/main" id="{4B5535C8-50D0-91DF-ECA5-FDC162088752}"/>
              </a:ext>
            </a:extLst>
          </p:cNvPr>
          <p:cNvSpPr/>
          <p:nvPr/>
        </p:nvSpPr>
        <p:spPr>
          <a:xfrm>
            <a:off x="1939953" y="6487125"/>
            <a:ext cx="1953080" cy="1479479"/>
          </a:xfrm>
          <a:prstGeom prst="mathMinus">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700" dirty="0">
                <a:solidFill>
                  <a:srgbClr val="FFFFFF"/>
                </a:solidFill>
                <a:latin typeface="Calibri"/>
              </a:rPr>
              <a:t>IS NOT</a:t>
            </a:r>
          </a:p>
        </p:txBody>
      </p:sp>
      <p:sp>
        <p:nvSpPr>
          <p:cNvPr id="10" name="Plus Sign 9">
            <a:extLst>
              <a:ext uri="{FF2B5EF4-FFF2-40B4-BE49-F238E27FC236}">
                <a16:creationId xmlns:a16="http://schemas.microsoft.com/office/drawing/2014/main" id="{3329DE8A-C791-DEC8-10CA-F7280DA8B210}"/>
              </a:ext>
            </a:extLst>
          </p:cNvPr>
          <p:cNvSpPr/>
          <p:nvPr/>
        </p:nvSpPr>
        <p:spPr>
          <a:xfrm>
            <a:off x="2560322" y="3009416"/>
            <a:ext cx="1402422" cy="1437359"/>
          </a:xfrm>
          <a:prstGeom prst="mathPlus">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700" dirty="0">
                <a:solidFill>
                  <a:prstClr val="black"/>
                </a:solidFill>
                <a:latin typeface="Calibri"/>
              </a:rPr>
              <a:t>IS</a:t>
            </a:r>
          </a:p>
        </p:txBody>
      </p:sp>
      <p:pic>
        <p:nvPicPr>
          <p:cNvPr id="14" name="Picture 13" descr="A blue text on a black background&#10;&#10;AI-generated content may be incorrect.">
            <a:extLst>
              <a:ext uri="{FF2B5EF4-FFF2-40B4-BE49-F238E27FC236}">
                <a16:creationId xmlns:a16="http://schemas.microsoft.com/office/drawing/2014/main" id="{EEEEA06F-2EF1-A53A-C560-83F06C568F1E}"/>
              </a:ext>
            </a:extLst>
          </p:cNvPr>
          <p:cNvPicPr>
            <a:picLocks noChangeAspect="1"/>
          </p:cNvPicPr>
          <p:nvPr/>
        </p:nvPicPr>
        <p:blipFill>
          <a:blip r:embed="rId4">
            <a:extLst>
              <a:ext uri="{28A0092B-C50C-407E-A947-70E740481C1C}">
                <a14:useLocalDpi xmlns:a14="http://schemas.microsoft.com/office/drawing/2010/main" val="0"/>
              </a:ext>
            </a:extLst>
          </a:blip>
          <a:srcRect t="31444" r="2890" b="28686"/>
          <a:stretch>
            <a:fillRect/>
          </a:stretch>
        </p:blipFill>
        <p:spPr>
          <a:xfrm>
            <a:off x="14806021" y="9672017"/>
            <a:ext cx="3377864" cy="578999"/>
          </a:xfrm>
          <a:prstGeom prst="rect">
            <a:avLst/>
          </a:prstGeom>
        </p:spPr>
      </p:pic>
    </p:spTree>
    <p:custDataLst>
      <p:tags r:id="rId1"/>
    </p:custDataLst>
    <p:extLst>
      <p:ext uri="{BB962C8B-B14F-4D97-AF65-F5344CB8AC3E}">
        <p14:creationId xmlns:p14="http://schemas.microsoft.com/office/powerpoint/2010/main" val="2571070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A67F4B5-6F62-E123-00FC-7C47E2A8BC24}"/>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115126" y="2115123"/>
            <a:ext cx="10287000" cy="6056754"/>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115128" y="2130329"/>
            <a:ext cx="10286999" cy="605675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151885" y="5382128"/>
            <a:ext cx="3752969" cy="6056762"/>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752605" y="1454577"/>
            <a:ext cx="5850535" cy="6268437"/>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Rectangle 21">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115140" y="2099915"/>
            <a:ext cx="10287005" cy="6056753"/>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2CDEC56E-91A4-AFDA-EAF6-CEC9BA09BE06}"/>
              </a:ext>
            </a:extLst>
          </p:cNvPr>
          <p:cNvSpPr>
            <a:spLocks noGrp="1"/>
          </p:cNvSpPr>
          <p:nvPr>
            <p:ph type="title"/>
          </p:nvPr>
        </p:nvSpPr>
        <p:spPr>
          <a:xfrm>
            <a:off x="700083" y="880282"/>
            <a:ext cx="4802049" cy="5081246"/>
          </a:xfrm>
        </p:spPr>
        <p:txBody>
          <a:bodyPr vert="horz" lIns="91440" tIns="45720" rIns="91440" bIns="45720" rtlCol="0" anchor="b">
            <a:normAutofit/>
          </a:bodyPr>
          <a:lstStyle/>
          <a:p>
            <a:pPr algn="r">
              <a:lnSpc>
                <a:spcPct val="90000"/>
              </a:lnSpc>
            </a:pPr>
            <a:r>
              <a:rPr lang="en-US" sz="6000" kern="1200">
                <a:solidFill>
                  <a:srgbClr val="FFFFFF"/>
                </a:solidFill>
                <a:latin typeface="+mj-lt"/>
                <a:ea typeface="+mj-ea"/>
                <a:cs typeface="+mj-cs"/>
              </a:rPr>
              <a:t>Example</a:t>
            </a:r>
          </a:p>
        </p:txBody>
      </p:sp>
      <p:sp>
        <p:nvSpPr>
          <p:cNvPr id="2" name="Content Placeholder 1">
            <a:extLst>
              <a:ext uri="{FF2B5EF4-FFF2-40B4-BE49-F238E27FC236}">
                <a16:creationId xmlns:a16="http://schemas.microsoft.com/office/drawing/2014/main" id="{4AF31C10-3F38-8618-946C-AC8718532DB9}"/>
              </a:ext>
            </a:extLst>
          </p:cNvPr>
          <p:cNvSpPr>
            <a:spLocks noGrp="1"/>
          </p:cNvSpPr>
          <p:nvPr>
            <p:ph idx="1"/>
          </p:nvPr>
        </p:nvSpPr>
        <p:spPr>
          <a:xfrm>
            <a:off x="6782222" y="185942"/>
            <a:ext cx="11200978" cy="8319070"/>
          </a:xfrm>
        </p:spPr>
        <p:txBody>
          <a:bodyPr vert="horz" lIns="91440" tIns="45720" rIns="91440" bIns="45720" rtlCol="0" anchor="ctr">
            <a:normAutofit/>
          </a:bodyPr>
          <a:lstStyle/>
          <a:p>
            <a:pPr marL="685800" indent="-228600"/>
            <a:r>
              <a:rPr lang="en-US" sz="4400" dirty="0"/>
              <a:t>A television news report described a man who shot and killed his wife at her work. </a:t>
            </a:r>
          </a:p>
          <a:p>
            <a:pPr marL="685800" indent="-228600"/>
            <a:r>
              <a:rPr lang="en-US" sz="4400" dirty="0"/>
              <a:t>He was served a restraining order and divorce papers on his birthday.  </a:t>
            </a:r>
          </a:p>
          <a:p>
            <a:pPr marL="685800" indent="-228600"/>
            <a:r>
              <a:rPr lang="en-US" sz="4400" dirty="0"/>
              <a:t>He made threats, was fired, stalked her, and put a gun to his wife’s head </a:t>
            </a:r>
            <a:r>
              <a:rPr lang="en-US" sz="4400" u="sng" dirty="0"/>
              <a:t>the week before the killing.</a:t>
            </a:r>
          </a:p>
          <a:p>
            <a:pPr marL="685800" indent="-228600"/>
            <a:r>
              <a:rPr lang="en-US" sz="4400" dirty="0"/>
              <a:t>The reporter concluded the segment with….</a:t>
            </a:r>
          </a:p>
        </p:txBody>
      </p:sp>
      <p:sp>
        <p:nvSpPr>
          <p:cNvPr id="4" name="Content Placeholder 1">
            <a:extLst>
              <a:ext uri="{FF2B5EF4-FFF2-40B4-BE49-F238E27FC236}">
                <a16:creationId xmlns:a16="http://schemas.microsoft.com/office/drawing/2014/main" id="{6C84078E-D6BF-B6ED-2171-DFF2D5A0D7C5}"/>
              </a:ext>
            </a:extLst>
          </p:cNvPr>
          <p:cNvSpPr txBox="1">
            <a:spLocks/>
          </p:cNvSpPr>
          <p:nvPr/>
        </p:nvSpPr>
        <p:spPr>
          <a:xfrm>
            <a:off x="6056738" y="7581901"/>
            <a:ext cx="11926461" cy="1710048"/>
          </a:xfrm>
          <a:prstGeom prst="rect">
            <a:avLst/>
          </a:prstGeom>
        </p:spPr>
        <p:txBody>
          <a:bodyPr vert="horz" lIns="137160" tIns="68580" rIns="137160" bIns="68580" rtlCol="0">
            <a:normAutofit/>
          </a:bodyPr>
          <a:lstStyle>
            <a:lvl1pPr marL="0" indent="0" algn="l" defTabSz="609585" rtl="0" eaLnBrk="1" latinLnBrk="0" hangingPunct="1">
              <a:lnSpc>
                <a:spcPct val="90000"/>
              </a:lnSpc>
              <a:spcBef>
                <a:spcPct val="20000"/>
              </a:spcBef>
              <a:buFontTx/>
              <a:buNone/>
              <a:defRPr sz="3200" kern="1200">
                <a:solidFill>
                  <a:schemeClr val="tx1"/>
                </a:solidFill>
                <a:latin typeface="Arial"/>
                <a:ea typeface="+mn-ea"/>
                <a:cs typeface="Arial"/>
              </a:defRPr>
            </a:lvl1pPr>
            <a:lvl2pPr marL="611702" indent="-383108" algn="l" defTabSz="609585" rtl="0" eaLnBrk="1" latinLnBrk="0" hangingPunct="1">
              <a:lnSpc>
                <a:spcPct val="90000"/>
              </a:lnSpc>
              <a:spcBef>
                <a:spcPct val="20000"/>
              </a:spcBef>
              <a:buFont typeface="Wingdings" charset="2"/>
              <a:buChar char="§"/>
              <a:tabLst/>
              <a:defRPr sz="2800" kern="1200">
                <a:solidFill>
                  <a:schemeClr val="tx1"/>
                </a:solidFill>
                <a:latin typeface="Arial"/>
                <a:ea typeface="+mn-ea"/>
                <a:cs typeface="Arial"/>
              </a:defRPr>
            </a:lvl2pPr>
            <a:lvl3pPr marL="996926" indent="-302676" algn="l" defTabSz="609585" rtl="0" eaLnBrk="1" latinLnBrk="0" hangingPunct="1">
              <a:lnSpc>
                <a:spcPct val="90000"/>
              </a:lnSpc>
              <a:spcBef>
                <a:spcPct val="20000"/>
              </a:spcBef>
              <a:buFont typeface="Arial"/>
              <a:buChar char="•"/>
              <a:tabLst/>
              <a:defRPr sz="2800" kern="1200">
                <a:solidFill>
                  <a:schemeClr val="tx1"/>
                </a:solidFill>
                <a:latin typeface="Arial"/>
                <a:ea typeface="+mn-ea"/>
                <a:cs typeface="Arial"/>
              </a:defRPr>
            </a:lvl3pPr>
            <a:lvl4pPr marL="1454114" indent="-311143" algn="l" defTabSz="609585" rtl="0" eaLnBrk="1" latinLnBrk="0" hangingPunct="1">
              <a:lnSpc>
                <a:spcPct val="90000"/>
              </a:lnSpc>
              <a:spcBef>
                <a:spcPct val="20000"/>
              </a:spcBef>
              <a:buFont typeface="Arial"/>
              <a:buChar char="–"/>
              <a:tabLst/>
              <a:defRPr sz="2400" kern="1200">
                <a:solidFill>
                  <a:schemeClr val="tx1"/>
                </a:solidFill>
                <a:latin typeface="Arial"/>
                <a:ea typeface="+mn-ea"/>
                <a:cs typeface="Arial"/>
              </a:defRPr>
            </a:lvl4pPr>
            <a:lvl5pPr marL="1828754" indent="-338658" algn="l" defTabSz="609585" rtl="0" eaLnBrk="1" latinLnBrk="0" hangingPunct="1">
              <a:lnSpc>
                <a:spcPct val="90000"/>
              </a:lnSpc>
              <a:spcBef>
                <a:spcPct val="20000"/>
              </a:spcBef>
              <a:buFont typeface="Arial"/>
              <a:buChar char="»"/>
              <a:tabLst/>
              <a:defRPr sz="2400" kern="1200">
                <a:solidFill>
                  <a:schemeClr val="tx1"/>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lgn="ctr"/>
            <a:r>
              <a:rPr lang="en-US" sz="4800" b="1" dirty="0">
                <a:solidFill>
                  <a:srgbClr val="AD122A"/>
                </a:solidFill>
              </a:rPr>
              <a:t>“Officials concede that no-one could have predicted this would happen.” </a:t>
            </a:r>
          </a:p>
        </p:txBody>
      </p:sp>
      <p:sp>
        <p:nvSpPr>
          <p:cNvPr id="5" name="TextBox 4">
            <a:extLst>
              <a:ext uri="{FF2B5EF4-FFF2-40B4-BE49-F238E27FC236}">
                <a16:creationId xmlns:a16="http://schemas.microsoft.com/office/drawing/2014/main" id="{E4963323-D792-9620-2210-59D3FBA637F4}"/>
              </a:ext>
            </a:extLst>
          </p:cNvPr>
          <p:cNvSpPr txBox="1"/>
          <p:nvPr/>
        </p:nvSpPr>
        <p:spPr>
          <a:xfrm>
            <a:off x="12019968" y="9391423"/>
            <a:ext cx="5281574" cy="553998"/>
          </a:xfrm>
          <a:prstGeom prst="rect">
            <a:avLst/>
          </a:prstGeom>
          <a:noFill/>
        </p:spPr>
        <p:txBody>
          <a:bodyPr wrap="none" rtlCol="0">
            <a:spAutoFit/>
          </a:bodyPr>
          <a:lstStyle/>
          <a:p>
            <a:pPr>
              <a:spcAft>
                <a:spcPts val="600"/>
              </a:spcAft>
            </a:pPr>
            <a:r>
              <a:rPr lang="en-US" sz="3000" u="sng" dirty="0">
                <a:solidFill>
                  <a:prstClr val="black"/>
                </a:solidFill>
                <a:latin typeface="Calibri"/>
              </a:rPr>
              <a:t>The Gift of Fear. </a:t>
            </a:r>
            <a:r>
              <a:rPr lang="en-US" sz="3000" dirty="0">
                <a:solidFill>
                  <a:prstClr val="black"/>
                </a:solidFill>
                <a:latin typeface="Calibri"/>
              </a:rPr>
              <a:t>Gavin De Becker</a:t>
            </a:r>
          </a:p>
        </p:txBody>
      </p:sp>
    </p:spTree>
    <p:extLst>
      <p:ext uri="{BB962C8B-B14F-4D97-AF65-F5344CB8AC3E}">
        <p14:creationId xmlns:p14="http://schemas.microsoft.com/office/powerpoint/2010/main" val="3631421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BF88E-864C-18D9-4104-D790AA4A53A1}"/>
              </a:ext>
            </a:extLst>
          </p:cNvPr>
          <p:cNvSpPr>
            <a:spLocks noGrp="1"/>
          </p:cNvSpPr>
          <p:nvPr>
            <p:ph type="title"/>
          </p:nvPr>
        </p:nvSpPr>
        <p:spPr>
          <a:xfrm>
            <a:off x="2971800" y="13485"/>
            <a:ext cx="12344400" cy="1714500"/>
          </a:xfrm>
        </p:spPr>
        <p:txBody>
          <a:bodyPr/>
          <a:lstStyle/>
          <a:p>
            <a:r>
              <a:rPr lang="en-US" dirty="0">
                <a:solidFill>
                  <a:srgbClr val="002060"/>
                </a:solidFill>
              </a:rPr>
              <a:t>Sandy Hook Promise</a:t>
            </a:r>
          </a:p>
        </p:txBody>
      </p:sp>
      <p:pic>
        <p:nvPicPr>
          <p:cNvPr id="4" name="Online Media 4" title="Tomorrow's News | Sandy Hook Promise">
            <a:hlinkClick r:id="" action="ppaction://media"/>
            <a:extLst>
              <a:ext uri="{FF2B5EF4-FFF2-40B4-BE49-F238E27FC236}">
                <a16:creationId xmlns:a16="http://schemas.microsoft.com/office/drawing/2014/main" id="{15622960-8A7D-4709-6F6C-8405CDBCCE4D}"/>
              </a:ext>
            </a:extLst>
          </p:cNvPr>
          <p:cNvPicPr>
            <a:picLocks noRot="1" noChangeAspect="1"/>
          </p:cNvPicPr>
          <p:nvPr>
            <a:videoFile r:link="rId1"/>
          </p:nvPr>
        </p:nvPicPr>
        <p:blipFill>
          <a:blip r:embed="rId4"/>
          <a:stretch>
            <a:fillRect/>
          </a:stretch>
        </p:blipFill>
        <p:spPr>
          <a:xfrm>
            <a:off x="2048863" y="1453082"/>
            <a:ext cx="14190275" cy="8017505"/>
          </a:xfrm>
          <a:prstGeom prst="rect">
            <a:avLst/>
          </a:prstGeom>
        </p:spPr>
      </p:pic>
      <p:pic>
        <p:nvPicPr>
          <p:cNvPr id="5" name="Picture 4" descr="A blue text on a black background&#10;&#10;AI-generated content may be incorrect.">
            <a:extLst>
              <a:ext uri="{FF2B5EF4-FFF2-40B4-BE49-F238E27FC236}">
                <a16:creationId xmlns:a16="http://schemas.microsoft.com/office/drawing/2014/main" id="{F3485427-41C9-B950-6DF6-7607125CAFD0}"/>
              </a:ext>
            </a:extLst>
          </p:cNvPr>
          <p:cNvPicPr>
            <a:picLocks noChangeAspect="1"/>
          </p:cNvPicPr>
          <p:nvPr/>
        </p:nvPicPr>
        <p:blipFill>
          <a:blip r:embed="rId5">
            <a:extLst>
              <a:ext uri="{28A0092B-C50C-407E-A947-70E740481C1C}">
                <a14:useLocalDpi xmlns:a14="http://schemas.microsoft.com/office/drawing/2010/main" val="0"/>
              </a:ext>
            </a:extLst>
          </a:blip>
          <a:srcRect t="31444" r="2890" b="28686"/>
          <a:stretch>
            <a:fillRect/>
          </a:stretch>
        </p:blipFill>
        <p:spPr>
          <a:xfrm>
            <a:off x="14806021" y="9672017"/>
            <a:ext cx="3377864" cy="578999"/>
          </a:xfrm>
          <a:prstGeom prst="rect">
            <a:avLst/>
          </a:prstGeom>
        </p:spPr>
      </p:pic>
    </p:spTree>
    <p:extLst>
      <p:ext uri="{BB962C8B-B14F-4D97-AF65-F5344CB8AC3E}">
        <p14:creationId xmlns:p14="http://schemas.microsoft.com/office/powerpoint/2010/main" val="3090620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203DE33-2CD4-4CA8-9AF3-37C3B6513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18288000" cy="10286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AF57B88-1D4C-41FA-A761-EC1DD10C3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126309" y="2126307"/>
            <a:ext cx="10313727" cy="6061116"/>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2548F45-5164-4ABB-8212-7F293FDED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39348" y="3989106"/>
            <a:ext cx="6533391" cy="606111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dog looking up at the camera&#10;&#10;AI-generated content may be incorrect.">
            <a:extLst>
              <a:ext uri="{FF2B5EF4-FFF2-40B4-BE49-F238E27FC236}">
                <a16:creationId xmlns:a16="http://schemas.microsoft.com/office/drawing/2014/main" id="{EB6E3E79-43BF-F0E8-355D-ACEBA554B39F}"/>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5537" b="21266"/>
          <a:stretch>
            <a:fillRect/>
          </a:stretch>
        </p:blipFill>
        <p:spPr>
          <a:xfrm>
            <a:off x="6057898" y="10"/>
            <a:ext cx="12240039" cy="10313718"/>
          </a:xfrm>
          <a:prstGeom prst="rect">
            <a:avLst/>
          </a:prstGeom>
        </p:spPr>
      </p:pic>
      <p:sp>
        <p:nvSpPr>
          <p:cNvPr id="16" name="Freeform: Shape 15">
            <a:extLst>
              <a:ext uri="{FF2B5EF4-FFF2-40B4-BE49-F238E27FC236}">
                <a16:creationId xmlns:a16="http://schemas.microsoft.com/office/drawing/2014/main" id="{5E81CCFB-7BEF-4186-86FB-D09450B4D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1121033" y="1801968"/>
            <a:ext cx="7212453" cy="6132999"/>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32B569DC-B610-95F1-4597-01966D56FAF3}"/>
              </a:ext>
            </a:extLst>
          </p:cNvPr>
          <p:cNvSpPr>
            <a:spLocks noGrp="1"/>
          </p:cNvSpPr>
          <p:nvPr>
            <p:ph type="title"/>
          </p:nvPr>
        </p:nvSpPr>
        <p:spPr>
          <a:xfrm>
            <a:off x="801709" y="4425581"/>
            <a:ext cx="4578440" cy="1251320"/>
          </a:xfrm>
        </p:spPr>
        <p:txBody>
          <a:bodyPr vert="horz" lIns="91440" tIns="45720" rIns="91440" bIns="45720" rtlCol="0" anchor="t">
            <a:normAutofit/>
          </a:bodyPr>
          <a:lstStyle/>
          <a:p>
            <a:pPr algn="r">
              <a:lnSpc>
                <a:spcPct val="90000"/>
              </a:lnSpc>
            </a:pPr>
            <a:r>
              <a:rPr lang="en-US" sz="6000" dirty="0" err="1">
                <a:solidFill>
                  <a:srgbClr val="FFFFFF"/>
                </a:solidFill>
              </a:rPr>
              <a:t>Doin’ok</a:t>
            </a:r>
            <a:r>
              <a:rPr lang="en-US" sz="6000" dirty="0">
                <a:solidFill>
                  <a:srgbClr val="FFFFFF"/>
                </a:solidFill>
              </a:rPr>
              <a:t>? </a:t>
            </a:r>
          </a:p>
        </p:txBody>
      </p:sp>
    </p:spTree>
    <p:extLst>
      <p:ext uri="{BB962C8B-B14F-4D97-AF65-F5344CB8AC3E}">
        <p14:creationId xmlns:p14="http://schemas.microsoft.com/office/powerpoint/2010/main" val="11102238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3C48B49-6135-48B6-AC0F-97E5D8D1F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54AD7D-DE96-2E65-AAB2-908474054363}"/>
              </a:ext>
            </a:extLst>
          </p:cNvPr>
          <p:cNvSpPr>
            <a:spLocks noGrp="1"/>
          </p:cNvSpPr>
          <p:nvPr>
            <p:ph type="title"/>
          </p:nvPr>
        </p:nvSpPr>
        <p:spPr>
          <a:xfrm>
            <a:off x="1994649" y="1719618"/>
            <a:ext cx="13521522" cy="3603009"/>
          </a:xfrm>
        </p:spPr>
        <p:txBody>
          <a:bodyPr vert="horz" lIns="91440" tIns="45720" rIns="91440" bIns="45720" rtlCol="0" anchor="b">
            <a:normAutofit/>
          </a:bodyPr>
          <a:lstStyle/>
          <a:p>
            <a:pPr algn="l">
              <a:lnSpc>
                <a:spcPct val="90000"/>
              </a:lnSpc>
            </a:pPr>
            <a:r>
              <a:rPr lang="en-US" sz="7200" b="1" kern="1200" dirty="0">
                <a:solidFill>
                  <a:schemeClr val="tx1"/>
                </a:solidFill>
                <a:latin typeface="+mj-lt"/>
                <a:ea typeface="+mj-ea"/>
                <a:cs typeface="+mj-cs"/>
              </a:rPr>
              <a:t>Why should Healthcare be involved?</a:t>
            </a:r>
          </a:p>
        </p:txBody>
      </p:sp>
      <p:sp>
        <p:nvSpPr>
          <p:cNvPr id="10" name="Rectangle 9">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2" y="6561831"/>
            <a:ext cx="18288010" cy="3725166"/>
          </a:xfrm>
          <a:prstGeom prst="rect">
            <a:avLst/>
          </a:prstGeom>
          <a:gradFill>
            <a:gsLst>
              <a:gs pos="0">
                <a:schemeClr val="accent1">
                  <a:lumMod val="75000"/>
                </a:schemeClr>
              </a:gs>
              <a:gs pos="100000">
                <a:srgbClr val="000000"/>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2210982" y="6561831"/>
            <a:ext cx="6077016" cy="3725169"/>
          </a:xfrm>
          <a:prstGeom prst="rect">
            <a:avLst/>
          </a:prstGeom>
          <a:gradFill>
            <a:gsLst>
              <a:gs pos="4000">
                <a:schemeClr val="accent1">
                  <a:alpha val="21000"/>
                </a:schemeClr>
              </a:gs>
              <a:gs pos="83000">
                <a:schemeClr val="accent1">
                  <a:lumMod val="50000"/>
                  <a:alpha val="61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256AC18-FB41-4977-8B0C-F5082335AB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6569143"/>
            <a:ext cx="18287976" cy="2930892"/>
          </a:xfrm>
          <a:prstGeom prst="rect">
            <a:avLst/>
          </a:prstGeom>
          <a:gradFill>
            <a:gsLst>
              <a:gs pos="32000">
                <a:schemeClr val="accent1">
                  <a:lumMod val="50000"/>
                  <a:alpha val="0"/>
                </a:schemeClr>
              </a:gs>
              <a:gs pos="100000">
                <a:schemeClr val="accent1">
                  <a:alpha val="5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 y="6571390"/>
            <a:ext cx="18288000" cy="3029165"/>
          </a:xfrm>
          <a:prstGeom prst="rect">
            <a:avLst/>
          </a:prstGeom>
          <a:gradFill>
            <a:gsLst>
              <a:gs pos="32000">
                <a:schemeClr val="accent1">
                  <a:lumMod val="50000"/>
                  <a:alpha val="0"/>
                </a:schemeClr>
              </a:gs>
              <a:gs pos="100000">
                <a:srgbClr val="000000">
                  <a:alpha val="45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7">
            <a:extLst>
              <a:ext uri="{FF2B5EF4-FFF2-40B4-BE49-F238E27FC236}">
                <a16:creationId xmlns:a16="http://schemas.microsoft.com/office/drawing/2014/main" id="{0DBB0C46-6152-0017-1F47-319EF30F96B8}"/>
              </a:ext>
            </a:extLst>
          </p:cNvPr>
          <p:cNvSpPr/>
          <p:nvPr/>
        </p:nvSpPr>
        <p:spPr>
          <a:xfrm>
            <a:off x="16404902" y="8403902"/>
            <a:ext cx="1708796" cy="1708796"/>
          </a:xfrm>
          <a:custGeom>
            <a:avLst/>
            <a:gdLst/>
            <a:ahLst/>
            <a:cxnLst/>
            <a:rect l="l" t="t" r="r" b="b"/>
            <a:pathLst>
              <a:path w="1708796" h="1708796">
                <a:moveTo>
                  <a:pt x="0" y="0"/>
                </a:moveTo>
                <a:lnTo>
                  <a:pt x="1708796" y="0"/>
                </a:lnTo>
                <a:lnTo>
                  <a:pt x="1708796" y="1708796"/>
                </a:lnTo>
                <a:lnTo>
                  <a:pt x="0" y="1708796"/>
                </a:lnTo>
                <a:lnTo>
                  <a:pt x="0" y="0"/>
                </a:lnTo>
                <a:close/>
              </a:path>
            </a:pathLst>
          </a:custGeom>
          <a:blipFill>
            <a:blip r:embed="rId3"/>
            <a:stretch>
              <a:fillRect/>
            </a:stretch>
          </a:blipFill>
        </p:spPr>
        <p:txBody>
          <a:bodyPr/>
          <a:lstStyle/>
          <a:p>
            <a:endParaRPr lang="en-US" dirty="0"/>
          </a:p>
        </p:txBody>
      </p:sp>
    </p:spTree>
    <p:extLst>
      <p:ext uri="{BB962C8B-B14F-4D97-AF65-F5344CB8AC3E}">
        <p14:creationId xmlns:p14="http://schemas.microsoft.com/office/powerpoint/2010/main" val="34784981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64C18E-0FBD-5953-95B3-766791A7E933}"/>
              </a:ext>
            </a:extLst>
          </p:cNvPr>
          <p:cNvSpPr>
            <a:spLocks noGrp="1"/>
          </p:cNvSpPr>
          <p:nvPr>
            <p:ph type="title"/>
          </p:nvPr>
        </p:nvSpPr>
        <p:spPr>
          <a:xfrm>
            <a:off x="270200" y="723900"/>
            <a:ext cx="8351770" cy="1844705"/>
          </a:xfrm>
        </p:spPr>
        <p:txBody>
          <a:bodyPr>
            <a:normAutofit/>
          </a:bodyPr>
          <a:lstStyle/>
          <a:p>
            <a:r>
              <a:rPr lang="en-US" sz="5400" b="1" dirty="0">
                <a:solidFill>
                  <a:srgbClr val="002060"/>
                </a:solidFill>
              </a:rPr>
              <a:t>2025 Healthcare Incidents</a:t>
            </a:r>
          </a:p>
        </p:txBody>
      </p:sp>
      <p:grpSp>
        <p:nvGrpSpPr>
          <p:cNvPr id="7" name="Group 6">
            <a:extLst>
              <a:ext uri="{FF2B5EF4-FFF2-40B4-BE49-F238E27FC236}">
                <a16:creationId xmlns:a16="http://schemas.microsoft.com/office/drawing/2014/main" id="{3C3E9F5C-F96C-5F02-94B0-82899FA56F30}"/>
              </a:ext>
            </a:extLst>
          </p:cNvPr>
          <p:cNvGrpSpPr/>
          <p:nvPr/>
        </p:nvGrpSpPr>
        <p:grpSpPr>
          <a:xfrm>
            <a:off x="10499252" y="191462"/>
            <a:ext cx="7255348" cy="4810023"/>
            <a:chOff x="787035" y="2709541"/>
            <a:chExt cx="4007757" cy="3206682"/>
          </a:xfrm>
        </p:grpSpPr>
        <p:pic>
          <p:nvPicPr>
            <p:cNvPr id="5" name="Picture 4">
              <a:extLst>
                <a:ext uri="{FF2B5EF4-FFF2-40B4-BE49-F238E27FC236}">
                  <a16:creationId xmlns:a16="http://schemas.microsoft.com/office/drawing/2014/main" id="{B9DC32CC-F9D5-DF25-4FF3-AEC14A3E802B}"/>
                </a:ext>
              </a:extLst>
            </p:cNvPr>
            <p:cNvPicPr>
              <a:picLocks noChangeAspect="1"/>
            </p:cNvPicPr>
            <p:nvPr/>
          </p:nvPicPr>
          <p:blipFill>
            <a:blip r:embed="rId3"/>
            <a:stretch>
              <a:fillRect/>
            </a:stretch>
          </p:blipFill>
          <p:spPr>
            <a:xfrm>
              <a:off x="787035" y="2709541"/>
              <a:ext cx="3696020" cy="2461473"/>
            </a:xfrm>
            <a:prstGeom prst="rect">
              <a:avLst/>
            </a:prstGeom>
          </p:spPr>
        </p:pic>
        <p:sp>
          <p:nvSpPr>
            <p:cNvPr id="6" name="TextBox 5">
              <a:extLst>
                <a:ext uri="{FF2B5EF4-FFF2-40B4-BE49-F238E27FC236}">
                  <a16:creationId xmlns:a16="http://schemas.microsoft.com/office/drawing/2014/main" id="{C43AEFA1-5DCD-8522-5A58-9AA180428C4D}"/>
                </a:ext>
              </a:extLst>
            </p:cNvPr>
            <p:cNvSpPr txBox="1"/>
            <p:nvPr/>
          </p:nvSpPr>
          <p:spPr>
            <a:xfrm>
              <a:off x="787035" y="5208337"/>
              <a:ext cx="4007757" cy="707886"/>
            </a:xfrm>
            <a:prstGeom prst="rect">
              <a:avLst/>
            </a:prstGeom>
            <a:noFill/>
          </p:spPr>
          <p:txBody>
            <a:bodyPr wrap="square" rtlCol="0">
              <a:spAutoFit/>
            </a:bodyPr>
            <a:lstStyle/>
            <a:p>
              <a:r>
                <a:rPr lang="en-US" sz="2100" dirty="0">
                  <a:solidFill>
                    <a:prstClr val="black"/>
                  </a:solidFill>
                  <a:latin typeface="Calibri"/>
                </a:rPr>
                <a:t>Mr. R. 07-21-2025. University of Illinois Chicago Hospital.</a:t>
              </a:r>
            </a:p>
            <a:p>
              <a:r>
                <a:rPr lang="en-US" sz="2100" dirty="0">
                  <a:solidFill>
                    <a:prstClr val="black"/>
                  </a:solidFill>
                  <a:latin typeface="Calibri"/>
                </a:rPr>
                <a:t>Aramark (food service). Shot two off campus. </a:t>
              </a:r>
            </a:p>
            <a:p>
              <a:r>
                <a:rPr lang="en-US" sz="2100" dirty="0">
                  <a:solidFill>
                    <a:prstClr val="black"/>
                  </a:solidFill>
                  <a:latin typeface="Calibri"/>
                </a:rPr>
                <a:t>Channel 7 Eyewitness News. Chicago &amp; Suburban Cook Co.</a:t>
              </a:r>
            </a:p>
          </p:txBody>
        </p:sp>
      </p:grpSp>
      <p:grpSp>
        <p:nvGrpSpPr>
          <p:cNvPr id="11" name="Group 10">
            <a:extLst>
              <a:ext uri="{FF2B5EF4-FFF2-40B4-BE49-F238E27FC236}">
                <a16:creationId xmlns:a16="http://schemas.microsoft.com/office/drawing/2014/main" id="{A1145307-6E83-7EDE-E528-6DC738E4D9F4}"/>
              </a:ext>
            </a:extLst>
          </p:cNvPr>
          <p:cNvGrpSpPr/>
          <p:nvPr/>
        </p:nvGrpSpPr>
        <p:grpSpPr>
          <a:xfrm>
            <a:off x="10668001" y="5136296"/>
            <a:ext cx="7458446" cy="5368272"/>
            <a:chOff x="-1527011" y="1948140"/>
            <a:chExt cx="4972297" cy="3578848"/>
          </a:xfrm>
        </p:grpSpPr>
        <p:pic>
          <p:nvPicPr>
            <p:cNvPr id="9" name="Picture 8">
              <a:extLst>
                <a:ext uri="{FF2B5EF4-FFF2-40B4-BE49-F238E27FC236}">
                  <a16:creationId xmlns:a16="http://schemas.microsoft.com/office/drawing/2014/main" id="{ADA81AD1-EC83-FC0B-EB1C-1A3A72C076C7}"/>
                </a:ext>
              </a:extLst>
            </p:cNvPr>
            <p:cNvPicPr>
              <a:picLocks noChangeAspect="1"/>
            </p:cNvPicPr>
            <p:nvPr/>
          </p:nvPicPr>
          <p:blipFill>
            <a:blip r:embed="rId4"/>
            <a:stretch>
              <a:fillRect/>
            </a:stretch>
          </p:blipFill>
          <p:spPr>
            <a:xfrm>
              <a:off x="-1527010" y="1948140"/>
              <a:ext cx="4972296" cy="2804403"/>
            </a:xfrm>
            <a:prstGeom prst="rect">
              <a:avLst/>
            </a:prstGeom>
          </p:spPr>
        </p:pic>
        <p:sp>
          <p:nvSpPr>
            <p:cNvPr id="10" name="TextBox 9">
              <a:extLst>
                <a:ext uri="{FF2B5EF4-FFF2-40B4-BE49-F238E27FC236}">
                  <a16:creationId xmlns:a16="http://schemas.microsoft.com/office/drawing/2014/main" id="{AA9C5E6C-D69E-5C36-2F9A-E394F5C2AE9A}"/>
                </a:ext>
              </a:extLst>
            </p:cNvPr>
            <p:cNvSpPr txBox="1"/>
            <p:nvPr/>
          </p:nvSpPr>
          <p:spPr>
            <a:xfrm>
              <a:off x="-1527011" y="4819102"/>
              <a:ext cx="4972296" cy="707886"/>
            </a:xfrm>
            <a:prstGeom prst="rect">
              <a:avLst/>
            </a:prstGeom>
            <a:noFill/>
          </p:spPr>
          <p:txBody>
            <a:bodyPr wrap="square" rtlCol="0">
              <a:spAutoFit/>
            </a:bodyPr>
            <a:lstStyle/>
            <a:p>
              <a:r>
                <a:rPr lang="en-US" sz="2100" dirty="0" err="1">
                  <a:solidFill>
                    <a:prstClr val="black"/>
                  </a:solidFill>
                  <a:latin typeface="Calibri"/>
                </a:rPr>
                <a:t>Mr</a:t>
              </a:r>
              <a:r>
                <a:rPr lang="en-US" sz="2100" dirty="0">
                  <a:solidFill>
                    <a:prstClr val="black"/>
                  </a:solidFill>
                  <a:latin typeface="Calibri"/>
                </a:rPr>
                <a:t> B. 08-17-2025. Integris Health Center. Enid, OK.</a:t>
              </a:r>
            </a:p>
            <a:p>
              <a:r>
                <a:rPr lang="en-US" sz="2100" dirty="0">
                  <a:solidFill>
                    <a:prstClr val="black"/>
                  </a:solidFill>
                  <a:latin typeface="Calibri"/>
                </a:rPr>
                <a:t>Domestic violence nearby. Killed 72yo security guard.</a:t>
              </a:r>
            </a:p>
            <a:p>
              <a:r>
                <a:rPr lang="en-US" sz="2100" dirty="0">
                  <a:solidFill>
                    <a:prstClr val="black"/>
                  </a:solidFill>
                  <a:latin typeface="Calibri"/>
                </a:rPr>
                <a:t>KOCO News 5. </a:t>
              </a:r>
            </a:p>
          </p:txBody>
        </p:sp>
      </p:grpSp>
      <p:sp>
        <p:nvSpPr>
          <p:cNvPr id="12" name="TextBox 11">
            <a:extLst>
              <a:ext uri="{FF2B5EF4-FFF2-40B4-BE49-F238E27FC236}">
                <a16:creationId xmlns:a16="http://schemas.microsoft.com/office/drawing/2014/main" id="{15DB3DAE-80C4-1114-79EB-B5C72BEFDCEC}"/>
              </a:ext>
            </a:extLst>
          </p:cNvPr>
          <p:cNvSpPr txBox="1"/>
          <p:nvPr/>
        </p:nvSpPr>
        <p:spPr>
          <a:xfrm>
            <a:off x="270200" y="2497531"/>
            <a:ext cx="10229052" cy="6863417"/>
          </a:xfrm>
          <a:prstGeom prst="rect">
            <a:avLst/>
          </a:prstGeom>
          <a:noFill/>
        </p:spPr>
        <p:txBody>
          <a:bodyPr wrap="square" rtlCol="0">
            <a:spAutoFit/>
          </a:bodyPr>
          <a:lstStyle/>
          <a:p>
            <a:pPr marL="571500" indent="-571500">
              <a:buFont typeface="Courier New" panose="02070309020205020404" pitchFamily="49" charset="0"/>
              <a:buChar char="o"/>
            </a:pPr>
            <a:r>
              <a:rPr lang="en-US" sz="4400" dirty="0">
                <a:solidFill>
                  <a:prstClr val="black"/>
                </a:solidFill>
                <a:latin typeface="Calibri"/>
              </a:rPr>
              <a:t>University of Pittsburgh Medical Center</a:t>
            </a:r>
          </a:p>
          <a:p>
            <a:pPr marL="571500" indent="-571500">
              <a:buFont typeface="Courier New" panose="02070309020205020404" pitchFamily="49" charset="0"/>
              <a:buChar char="o"/>
            </a:pPr>
            <a:r>
              <a:rPr lang="en-US" sz="4400" dirty="0">
                <a:solidFill>
                  <a:prstClr val="black"/>
                </a:solidFill>
                <a:latin typeface="Calibri"/>
              </a:rPr>
              <a:t>United Healthcare Headquarters, Minnetonka, MN</a:t>
            </a:r>
          </a:p>
          <a:p>
            <a:pPr marL="571500" indent="-571500">
              <a:buFont typeface="Courier New" panose="02070309020205020404" pitchFamily="49" charset="0"/>
              <a:buChar char="o"/>
            </a:pPr>
            <a:r>
              <a:rPr lang="en-US" sz="4400" dirty="0">
                <a:solidFill>
                  <a:prstClr val="black"/>
                </a:solidFill>
                <a:latin typeface="Calibri"/>
              </a:rPr>
              <a:t>Aultman Hospital, Canton, OH</a:t>
            </a:r>
          </a:p>
          <a:p>
            <a:pPr marL="571500" indent="-571500">
              <a:buFont typeface="Courier New" panose="02070309020205020404" pitchFamily="49" charset="0"/>
              <a:buChar char="o"/>
            </a:pPr>
            <a:r>
              <a:rPr lang="en-US" sz="4400" dirty="0">
                <a:solidFill>
                  <a:prstClr val="black"/>
                </a:solidFill>
                <a:latin typeface="Calibri"/>
              </a:rPr>
              <a:t>Provident Hospital, Chicago, IL</a:t>
            </a:r>
          </a:p>
          <a:p>
            <a:pPr marL="571500" indent="-571500">
              <a:buFont typeface="Courier New" panose="02070309020205020404" pitchFamily="49" charset="0"/>
              <a:buChar char="o"/>
            </a:pPr>
            <a:r>
              <a:rPr lang="en-US" sz="4400" dirty="0">
                <a:solidFill>
                  <a:prstClr val="black"/>
                </a:solidFill>
                <a:latin typeface="Calibri"/>
              </a:rPr>
              <a:t>HCA Palms West Hospital, Loxahatchee, FL</a:t>
            </a:r>
          </a:p>
          <a:p>
            <a:pPr marL="571500" indent="-571500">
              <a:buFont typeface="Courier New" panose="02070309020205020404" pitchFamily="49" charset="0"/>
              <a:buChar char="o"/>
            </a:pPr>
            <a:r>
              <a:rPr lang="en-US" sz="4400" dirty="0">
                <a:solidFill>
                  <a:prstClr val="black"/>
                </a:solidFill>
                <a:latin typeface="Calibri"/>
              </a:rPr>
              <a:t>University of Illinois, Chicago</a:t>
            </a:r>
          </a:p>
          <a:p>
            <a:pPr marL="571500" indent="-571500">
              <a:buFont typeface="Courier New" panose="02070309020205020404" pitchFamily="49" charset="0"/>
              <a:buChar char="o"/>
            </a:pPr>
            <a:r>
              <a:rPr lang="en-US" sz="4400" dirty="0">
                <a:solidFill>
                  <a:prstClr val="black"/>
                </a:solidFill>
                <a:latin typeface="Calibri"/>
              </a:rPr>
              <a:t>Integris Health, Enid OK</a:t>
            </a:r>
          </a:p>
          <a:p>
            <a:pPr marL="571500" indent="-571500">
              <a:buFont typeface="Courier New" panose="02070309020205020404" pitchFamily="49" charset="0"/>
              <a:buChar char="o"/>
            </a:pPr>
            <a:r>
              <a:rPr lang="en-US" sz="4400" dirty="0">
                <a:solidFill>
                  <a:prstClr val="black"/>
                </a:solidFill>
                <a:latin typeface="Calibri"/>
              </a:rPr>
              <a:t>Henry Ford Hospital, Detroit, MI</a:t>
            </a:r>
          </a:p>
        </p:txBody>
      </p:sp>
    </p:spTree>
    <p:extLst>
      <p:ext uri="{BB962C8B-B14F-4D97-AF65-F5344CB8AC3E}">
        <p14:creationId xmlns:p14="http://schemas.microsoft.com/office/powerpoint/2010/main" val="37941565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4F0D4929-DBF6-83B3-4BB2-CAAEECEA303C}"/>
              </a:ext>
            </a:extLst>
          </p:cNvPr>
          <p:cNvSpPr>
            <a:spLocks noGrp="1"/>
          </p:cNvSpPr>
          <p:nvPr>
            <p:ph type="title"/>
          </p:nvPr>
        </p:nvSpPr>
        <p:spPr>
          <a:xfrm>
            <a:off x="1158427" y="-87858"/>
            <a:ext cx="7985573" cy="2464455"/>
          </a:xfrm>
        </p:spPr>
        <p:txBody>
          <a:bodyPr vert="horz" lIns="91440" tIns="45720" rIns="91440" bIns="45720" rtlCol="0" anchor="b">
            <a:normAutofit/>
          </a:bodyPr>
          <a:lstStyle/>
          <a:p>
            <a:pPr algn="l">
              <a:lnSpc>
                <a:spcPct val="90000"/>
              </a:lnSpc>
            </a:pPr>
            <a:r>
              <a:rPr lang="en-US" sz="6000" b="1" kern="1200" dirty="0">
                <a:solidFill>
                  <a:schemeClr val="tx1"/>
                </a:solidFill>
                <a:latin typeface="+mj-lt"/>
                <a:ea typeface="+mj-ea"/>
                <a:cs typeface="+mj-cs"/>
              </a:rPr>
              <a:t>Nursing Data</a:t>
            </a:r>
          </a:p>
        </p:txBody>
      </p:sp>
      <p:sp>
        <p:nvSpPr>
          <p:cNvPr id="2" name="Content Placeholder 1">
            <a:extLst>
              <a:ext uri="{FF2B5EF4-FFF2-40B4-BE49-F238E27FC236}">
                <a16:creationId xmlns:a16="http://schemas.microsoft.com/office/drawing/2014/main" id="{64F5F99B-C1EE-4615-EE1A-7417BF192446}"/>
              </a:ext>
            </a:extLst>
          </p:cNvPr>
          <p:cNvSpPr>
            <a:spLocks noGrp="1"/>
          </p:cNvSpPr>
          <p:nvPr>
            <p:ph idx="1"/>
          </p:nvPr>
        </p:nvSpPr>
        <p:spPr>
          <a:xfrm>
            <a:off x="1872732" y="3314700"/>
            <a:ext cx="7972784" cy="5302624"/>
          </a:xfrm>
        </p:spPr>
        <p:txBody>
          <a:bodyPr vert="horz" lIns="91440" tIns="45720" rIns="91440" bIns="45720" rtlCol="0" anchor="t">
            <a:normAutofit/>
          </a:bodyPr>
          <a:lstStyle/>
          <a:p>
            <a:pPr indent="-228600"/>
            <a:r>
              <a:rPr lang="en-US" sz="5400" b="0" i="0" dirty="0">
                <a:effectLst/>
              </a:rPr>
              <a:t>From 2016 to 2020 there were 207 </a:t>
            </a:r>
            <a:r>
              <a:rPr lang="en-US" sz="5400" b="1" i="0" u="sng" dirty="0">
                <a:effectLst/>
              </a:rPr>
              <a:t>deaths</a:t>
            </a:r>
            <a:r>
              <a:rPr lang="en-US" sz="5400" b="0" i="0" dirty="0">
                <a:effectLst/>
              </a:rPr>
              <a:t> due to violence in the workplace in the health care and social assistance industry within the private sector </a:t>
            </a:r>
            <a:r>
              <a:rPr lang="en-US" sz="5400" dirty="0"/>
              <a:t>(</a:t>
            </a:r>
            <a:r>
              <a:rPr lang="en-US" sz="5400" u="sng" dirty="0">
                <a:hlinkClick r:id="rId3"/>
              </a:rPr>
              <a:t>BLS, 2021</a:t>
            </a:r>
            <a:r>
              <a:rPr lang="en-US" sz="5400" dirty="0"/>
              <a:t>)</a:t>
            </a:r>
            <a:r>
              <a:rPr lang="en-US" sz="5400" b="0" i="0" dirty="0">
                <a:effectLst/>
              </a:rPr>
              <a:t>.</a:t>
            </a:r>
          </a:p>
        </p:txBody>
      </p:sp>
      <p:sp>
        <p:nvSpPr>
          <p:cNvPr id="19" name="Rectangle 18">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2184999" y="-7"/>
            <a:ext cx="6138782" cy="10286999"/>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2184999" y="-3"/>
            <a:ext cx="6138782" cy="9600553"/>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2184999" y="-33"/>
            <a:ext cx="6103001" cy="9600583"/>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2184999" y="-15"/>
            <a:ext cx="5417201" cy="10286995"/>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35DF6FDA-3937-B764-8133-3F424118FAD4}"/>
              </a:ext>
            </a:extLst>
          </p:cNvPr>
          <p:cNvPicPr>
            <a:picLocks noChangeAspect="1"/>
          </p:cNvPicPr>
          <p:nvPr/>
        </p:nvPicPr>
        <p:blipFill>
          <a:blip r:embed="rId4"/>
          <a:stretch>
            <a:fillRect/>
          </a:stretch>
        </p:blipFill>
        <p:spPr>
          <a:xfrm>
            <a:off x="11654080" y="233858"/>
            <a:ext cx="6103001" cy="8694630"/>
          </a:xfrm>
          <a:prstGeom prst="rect">
            <a:avLst/>
          </a:prstGeom>
        </p:spPr>
      </p:pic>
    </p:spTree>
    <p:extLst>
      <p:ext uri="{BB962C8B-B14F-4D97-AF65-F5344CB8AC3E}">
        <p14:creationId xmlns:p14="http://schemas.microsoft.com/office/powerpoint/2010/main" val="8965800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115126" y="2115123"/>
            <a:ext cx="10287000" cy="6056754"/>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115128" y="2130329"/>
            <a:ext cx="10286999" cy="605675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151885" y="5382128"/>
            <a:ext cx="3752969" cy="6056762"/>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752605" y="1454577"/>
            <a:ext cx="5850535" cy="6268437"/>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115140" y="2099915"/>
            <a:ext cx="10287005" cy="6056753"/>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4CBD66B3-F4EC-32D8-9493-773FC57E4351}"/>
              </a:ext>
            </a:extLst>
          </p:cNvPr>
          <p:cNvSpPr>
            <a:spLocks noGrp="1"/>
          </p:cNvSpPr>
          <p:nvPr>
            <p:ph type="title"/>
          </p:nvPr>
        </p:nvSpPr>
        <p:spPr>
          <a:xfrm>
            <a:off x="700083" y="880282"/>
            <a:ext cx="4802049" cy="5081246"/>
          </a:xfrm>
        </p:spPr>
        <p:txBody>
          <a:bodyPr vert="horz" lIns="91440" tIns="45720" rIns="91440" bIns="45720" rtlCol="0" anchor="b">
            <a:normAutofit/>
          </a:bodyPr>
          <a:lstStyle/>
          <a:p>
            <a:pPr algn="r">
              <a:lnSpc>
                <a:spcPct val="90000"/>
              </a:lnSpc>
            </a:pPr>
            <a:r>
              <a:rPr lang="en-US" sz="6000" kern="1200">
                <a:solidFill>
                  <a:srgbClr val="FFFFFF"/>
                </a:solidFill>
                <a:latin typeface="+mj-lt"/>
                <a:ea typeface="+mj-ea"/>
                <a:cs typeface="+mj-cs"/>
              </a:rPr>
              <a:t>More Nursing Data</a:t>
            </a:r>
          </a:p>
        </p:txBody>
      </p:sp>
      <p:sp>
        <p:nvSpPr>
          <p:cNvPr id="2" name="Content Placeholder 1">
            <a:extLst>
              <a:ext uri="{FF2B5EF4-FFF2-40B4-BE49-F238E27FC236}">
                <a16:creationId xmlns:a16="http://schemas.microsoft.com/office/drawing/2014/main" id="{C53E316D-3F20-2D06-6DDD-C5EE68CA70FD}"/>
              </a:ext>
            </a:extLst>
          </p:cNvPr>
          <p:cNvSpPr>
            <a:spLocks noGrp="1"/>
          </p:cNvSpPr>
          <p:nvPr>
            <p:ph idx="1"/>
          </p:nvPr>
        </p:nvSpPr>
        <p:spPr>
          <a:xfrm>
            <a:off x="7048705" y="767082"/>
            <a:ext cx="10539212" cy="9067800"/>
          </a:xfrm>
        </p:spPr>
        <p:txBody>
          <a:bodyPr vert="horz" lIns="91440" tIns="45720" rIns="91440" bIns="45720" rtlCol="0" anchor="ctr">
            <a:normAutofit/>
          </a:bodyPr>
          <a:lstStyle/>
          <a:p>
            <a:pPr indent="-228600"/>
            <a:r>
              <a:rPr lang="en-US" sz="4800" dirty="0"/>
              <a:t>80% of nurses do not feel safe in their workplace (Peek-Asa et al., 2009).</a:t>
            </a:r>
          </a:p>
          <a:p>
            <a:pPr indent="-228600"/>
            <a:endParaRPr lang="en-US" sz="4800" dirty="0"/>
          </a:p>
          <a:p>
            <a:pPr indent="-228600"/>
            <a:r>
              <a:rPr lang="en-US" sz="4800" dirty="0"/>
              <a:t>In a survey of 125 ED nurses, intensive care unit and general floor nurses at a regional medical center, 82% of ED nurses had been physically assaulted at work in one year (May &amp; Grubbs, 2002).</a:t>
            </a:r>
          </a:p>
          <a:p>
            <a:pPr indent="-228600"/>
            <a:endParaRPr lang="en-US" sz="4800" dirty="0"/>
          </a:p>
          <a:p>
            <a:pPr indent="-228600"/>
            <a:r>
              <a:rPr lang="en-US" sz="4800" dirty="0"/>
              <a:t>25% of psychiatric nurses experienced disabling injuries from patient assaults (Quanbeck, 2006).</a:t>
            </a:r>
          </a:p>
          <a:p>
            <a:pPr indent="-228600"/>
            <a:endParaRPr lang="en-US" dirty="0"/>
          </a:p>
        </p:txBody>
      </p:sp>
    </p:spTree>
    <p:extLst>
      <p:ext uri="{BB962C8B-B14F-4D97-AF65-F5344CB8AC3E}">
        <p14:creationId xmlns:p14="http://schemas.microsoft.com/office/powerpoint/2010/main" val="12113794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115126" y="2115123"/>
            <a:ext cx="10287000" cy="6056754"/>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115128" y="2130329"/>
            <a:ext cx="10286999" cy="605675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151885" y="5382128"/>
            <a:ext cx="3752969" cy="6056762"/>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752605" y="1454577"/>
            <a:ext cx="5850535" cy="6268437"/>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Rectangle 20">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115140" y="2099915"/>
            <a:ext cx="10287005" cy="6056753"/>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00083" y="880282"/>
            <a:ext cx="4802049" cy="5081246"/>
          </a:xfrm>
        </p:spPr>
        <p:txBody>
          <a:bodyPr vert="horz" lIns="91440" tIns="45720" rIns="91440" bIns="45720" rtlCol="0" anchor="b">
            <a:normAutofit/>
          </a:bodyPr>
          <a:lstStyle/>
          <a:p>
            <a:pPr algn="r">
              <a:lnSpc>
                <a:spcPct val="90000"/>
              </a:lnSpc>
            </a:pPr>
            <a:r>
              <a:rPr lang="en-US" sz="6000" kern="1200" dirty="0">
                <a:solidFill>
                  <a:srgbClr val="FFFFFF"/>
                </a:solidFill>
                <a:latin typeface="+mj-lt"/>
                <a:ea typeface="+mj-ea"/>
                <a:cs typeface="+mj-cs"/>
              </a:rPr>
              <a:t>Healthcare is DIFFERENT</a:t>
            </a:r>
          </a:p>
        </p:txBody>
      </p:sp>
      <p:sp>
        <p:nvSpPr>
          <p:cNvPr id="3" name="Content Placeholder 2"/>
          <p:cNvSpPr>
            <a:spLocks noGrp="1"/>
          </p:cNvSpPr>
          <p:nvPr>
            <p:ph idx="1"/>
          </p:nvPr>
        </p:nvSpPr>
        <p:spPr>
          <a:xfrm>
            <a:off x="6551542" y="495300"/>
            <a:ext cx="11036375" cy="8797990"/>
          </a:xfrm>
        </p:spPr>
        <p:txBody>
          <a:bodyPr vert="horz" lIns="91440" tIns="45720" rIns="91440" bIns="45720" rtlCol="0" anchor="ctr">
            <a:noAutofit/>
          </a:bodyPr>
          <a:lstStyle/>
          <a:p>
            <a:pPr indent="-228600">
              <a:spcBef>
                <a:spcPts val="0"/>
              </a:spcBef>
              <a:spcAft>
                <a:spcPts val="600"/>
              </a:spcAft>
            </a:pPr>
            <a:r>
              <a:rPr lang="en-US" sz="4400" dirty="0"/>
              <a:t>“…the act or threat of violence, ranging from verbal abuse to physical assaults directed toward persons at work or on duty.”</a:t>
            </a:r>
          </a:p>
          <a:p>
            <a:pPr indent="-228600">
              <a:spcBef>
                <a:spcPts val="0"/>
              </a:spcBef>
              <a:spcAft>
                <a:spcPts val="600"/>
              </a:spcAft>
            </a:pPr>
            <a:r>
              <a:rPr lang="en-US" sz="4400" dirty="0" err="1"/>
              <a:t>Hc</a:t>
            </a:r>
            <a:r>
              <a:rPr lang="en-US" sz="4400" dirty="0"/>
              <a:t> is often a person’s “worst day” </a:t>
            </a:r>
          </a:p>
          <a:p>
            <a:pPr indent="-228600">
              <a:spcBef>
                <a:spcPts val="0"/>
              </a:spcBef>
              <a:spcAft>
                <a:spcPts val="600"/>
              </a:spcAft>
            </a:pPr>
            <a:r>
              <a:rPr lang="en-US" sz="4400" dirty="0" err="1"/>
              <a:t>Hc</a:t>
            </a:r>
            <a:r>
              <a:rPr lang="en-US" sz="4400" dirty="0"/>
              <a:t> workers treat the severely ill and injured</a:t>
            </a:r>
          </a:p>
          <a:p>
            <a:pPr indent="-228600">
              <a:spcBef>
                <a:spcPts val="0"/>
              </a:spcBef>
              <a:spcAft>
                <a:spcPts val="600"/>
              </a:spcAft>
            </a:pPr>
            <a:r>
              <a:rPr lang="en-US" sz="4400" dirty="0"/>
              <a:t>Federal legislation (Emergency Medical Treatment and Labor Act - EMTALA) requires emergency treatment from any hospital that receives Medicare payments</a:t>
            </a:r>
          </a:p>
          <a:p>
            <a:pPr indent="-228600">
              <a:spcBef>
                <a:spcPts val="0"/>
              </a:spcBef>
              <a:spcAft>
                <a:spcPts val="600"/>
              </a:spcAft>
            </a:pPr>
            <a:r>
              <a:rPr lang="en-US" sz="4400" dirty="0" err="1"/>
              <a:t>Hc</a:t>
            </a:r>
            <a:r>
              <a:rPr lang="en-US" sz="4400" dirty="0"/>
              <a:t> is designed and legislated to attract and serve high-stress, high-emotion individuals</a:t>
            </a:r>
          </a:p>
          <a:p>
            <a:pPr indent="-228600">
              <a:spcBef>
                <a:spcPts val="0"/>
              </a:spcBef>
              <a:spcAft>
                <a:spcPts val="600"/>
              </a:spcAft>
            </a:pPr>
            <a:r>
              <a:rPr lang="en-US" sz="4400" dirty="0" err="1">
                <a:highlight>
                  <a:srgbClr val="FFFF00"/>
                </a:highlight>
              </a:rPr>
              <a:t>Hc</a:t>
            </a:r>
            <a:r>
              <a:rPr lang="en-US" sz="4400" dirty="0">
                <a:highlight>
                  <a:srgbClr val="FFFF00"/>
                </a:highlight>
              </a:rPr>
              <a:t> has a “lot of Tuesday’s” which encourages complacence</a:t>
            </a:r>
          </a:p>
        </p:txBody>
      </p:sp>
      <p:sp>
        <p:nvSpPr>
          <p:cNvPr id="4" name="TextBox 3">
            <a:extLst>
              <a:ext uri="{FF2B5EF4-FFF2-40B4-BE49-F238E27FC236}">
                <a16:creationId xmlns:a16="http://schemas.microsoft.com/office/drawing/2014/main" id="{E2AB1682-FDBD-5C8B-8060-7EE5791FDB8C}"/>
              </a:ext>
            </a:extLst>
          </p:cNvPr>
          <p:cNvSpPr txBox="1"/>
          <p:nvPr/>
        </p:nvSpPr>
        <p:spPr>
          <a:xfrm>
            <a:off x="7215388" y="9539897"/>
            <a:ext cx="9150518" cy="553998"/>
          </a:xfrm>
          <a:prstGeom prst="rect">
            <a:avLst/>
          </a:prstGeom>
          <a:noFill/>
        </p:spPr>
        <p:txBody>
          <a:bodyPr wrap="none" rtlCol="0">
            <a:spAutoFit/>
          </a:bodyPr>
          <a:lstStyle/>
          <a:p>
            <a:pPr>
              <a:spcAft>
                <a:spcPts val="600"/>
              </a:spcAft>
            </a:pPr>
            <a:r>
              <a:rPr lang="en-US" sz="3000" dirty="0">
                <a:solidFill>
                  <a:prstClr val="black"/>
                </a:solidFill>
                <a:latin typeface="Calibri"/>
                <a:hlinkClick r:id="rId3">
                  <a:extLst>
                    <a:ext uri="{A12FA001-AC4F-418D-AE19-62706E023703}">
                      <ahyp:hlinkClr xmlns:ahyp="http://schemas.microsoft.com/office/drawing/2018/hyperlinkcolor" val="tx"/>
                    </a:ext>
                  </a:extLst>
                </a:hlinkClick>
              </a:rPr>
              <a:t>https://www.cdc.gov/niosh/topics/violence/default.html</a:t>
            </a:r>
            <a:r>
              <a:rPr lang="en-US" sz="3000" dirty="0">
                <a:solidFill>
                  <a:prstClr val="black"/>
                </a:solidFill>
                <a:latin typeface="Calibri"/>
              </a:rPr>
              <a:t> </a:t>
            </a:r>
          </a:p>
        </p:txBody>
      </p:sp>
      <p:sp>
        <p:nvSpPr>
          <p:cNvPr id="5" name="Freeform 7">
            <a:extLst>
              <a:ext uri="{FF2B5EF4-FFF2-40B4-BE49-F238E27FC236}">
                <a16:creationId xmlns:a16="http://schemas.microsoft.com/office/drawing/2014/main" id="{72692D34-5FC2-21C3-327F-86B02D417345}"/>
              </a:ext>
            </a:extLst>
          </p:cNvPr>
          <p:cNvSpPr/>
          <p:nvPr/>
        </p:nvSpPr>
        <p:spPr>
          <a:xfrm>
            <a:off x="16404902" y="8403902"/>
            <a:ext cx="1708796" cy="1708796"/>
          </a:xfrm>
          <a:custGeom>
            <a:avLst/>
            <a:gdLst/>
            <a:ahLst/>
            <a:cxnLst/>
            <a:rect l="l" t="t" r="r" b="b"/>
            <a:pathLst>
              <a:path w="1708796" h="1708796">
                <a:moveTo>
                  <a:pt x="0" y="0"/>
                </a:moveTo>
                <a:lnTo>
                  <a:pt x="1708796" y="0"/>
                </a:lnTo>
                <a:lnTo>
                  <a:pt x="1708796" y="1708796"/>
                </a:lnTo>
                <a:lnTo>
                  <a:pt x="0" y="1708796"/>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3634720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10FC974-1AAA-29C2-5F1E-41BE0B5D7357}"/>
            </a:ext>
          </a:extLst>
        </p:cNvPr>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
            <a:ext cx="18288001" cy="10286999"/>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83281" y="-2580"/>
            <a:ext cx="17625060" cy="10261027"/>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909081" y="-1936"/>
            <a:ext cx="5412268" cy="10288295"/>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9089592" y="1168905"/>
            <a:ext cx="7451300" cy="7482585"/>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D14FE1C-2E10-F6F3-C9D1-63BF726EE35B}"/>
              </a:ext>
            </a:extLst>
          </p:cNvPr>
          <p:cNvSpPr>
            <a:spLocks noGrp="1"/>
          </p:cNvSpPr>
          <p:nvPr>
            <p:ph type="title"/>
          </p:nvPr>
        </p:nvSpPr>
        <p:spPr>
          <a:xfrm>
            <a:off x="2080297" y="1228476"/>
            <a:ext cx="9894368" cy="4902780"/>
          </a:xfrm>
        </p:spPr>
        <p:txBody>
          <a:bodyPr vert="horz" lIns="91440" tIns="45720" rIns="91440" bIns="45720" rtlCol="0" anchor="b">
            <a:normAutofit/>
          </a:bodyPr>
          <a:lstStyle/>
          <a:p>
            <a:pPr algn="r">
              <a:lnSpc>
                <a:spcPct val="90000"/>
              </a:lnSpc>
            </a:pPr>
            <a:r>
              <a:rPr lang="en-US" sz="7200" b="1" kern="1200">
                <a:solidFill>
                  <a:srgbClr val="FFFFFF"/>
                </a:solidFill>
                <a:latin typeface="+mj-lt"/>
                <a:ea typeface="+mj-ea"/>
                <a:cs typeface="+mj-cs"/>
              </a:rPr>
              <a:t>Individuals and Warning Signs</a:t>
            </a:r>
          </a:p>
        </p:txBody>
      </p:sp>
      <p:sp>
        <p:nvSpPr>
          <p:cNvPr id="17" name="Rectangle 16">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471" y="6720057"/>
            <a:ext cx="18269056" cy="3566943"/>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0450628" y="2448990"/>
            <a:ext cx="10286358" cy="5388387"/>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19862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B0464"/>
        </a:solidFill>
        <a:effectLst/>
      </p:bgPr>
    </p:bg>
    <p:spTree>
      <p:nvGrpSpPr>
        <p:cNvPr id="1" name=""/>
        <p:cNvGrpSpPr/>
        <p:nvPr/>
      </p:nvGrpSpPr>
      <p:grpSpPr>
        <a:xfrm>
          <a:off x="0" y="0"/>
          <a:ext cx="0" cy="0"/>
          <a:chOff x="0" y="0"/>
          <a:chExt cx="0" cy="0"/>
        </a:xfrm>
      </p:grpSpPr>
      <p:grpSp>
        <p:nvGrpSpPr>
          <p:cNvPr id="2" name="Group 2"/>
          <p:cNvGrpSpPr/>
          <p:nvPr/>
        </p:nvGrpSpPr>
        <p:grpSpPr>
          <a:xfrm>
            <a:off x="540681" y="498817"/>
            <a:ext cx="17573017" cy="9580263"/>
            <a:chOff x="0" y="0"/>
            <a:chExt cx="4937631" cy="2709333"/>
          </a:xfrm>
        </p:grpSpPr>
        <p:sp>
          <p:nvSpPr>
            <p:cNvPr id="3" name="Freeform 3"/>
            <p:cNvSpPr/>
            <p:nvPr/>
          </p:nvSpPr>
          <p:spPr>
            <a:xfrm>
              <a:off x="0" y="0"/>
              <a:ext cx="4937631" cy="2709333"/>
            </a:xfrm>
            <a:custGeom>
              <a:avLst/>
              <a:gdLst/>
              <a:ahLst/>
              <a:cxnLst/>
              <a:rect l="l" t="t" r="r" b="b"/>
              <a:pathLst>
                <a:path w="4937631" h="2709333">
                  <a:moveTo>
                    <a:pt x="15279" y="0"/>
                  </a:moveTo>
                  <a:lnTo>
                    <a:pt x="4922351" y="0"/>
                  </a:lnTo>
                  <a:cubicBezTo>
                    <a:pt x="4926404" y="0"/>
                    <a:pt x="4930290" y="1610"/>
                    <a:pt x="4933155" y="4475"/>
                  </a:cubicBezTo>
                  <a:cubicBezTo>
                    <a:pt x="4936021" y="7341"/>
                    <a:pt x="4937631" y="11227"/>
                    <a:pt x="4937631" y="15279"/>
                  </a:cubicBezTo>
                  <a:lnTo>
                    <a:pt x="4937631" y="2694054"/>
                  </a:lnTo>
                  <a:cubicBezTo>
                    <a:pt x="4937631" y="2698106"/>
                    <a:pt x="4936021" y="2701993"/>
                    <a:pt x="4933155" y="2704858"/>
                  </a:cubicBezTo>
                  <a:cubicBezTo>
                    <a:pt x="4930290" y="2707723"/>
                    <a:pt x="4926404" y="2709333"/>
                    <a:pt x="4922351" y="2709333"/>
                  </a:cubicBezTo>
                  <a:lnTo>
                    <a:pt x="15279" y="2709333"/>
                  </a:lnTo>
                  <a:cubicBezTo>
                    <a:pt x="11227" y="2709333"/>
                    <a:pt x="7341" y="2707723"/>
                    <a:pt x="4475" y="2704858"/>
                  </a:cubicBezTo>
                  <a:cubicBezTo>
                    <a:pt x="1610" y="2701993"/>
                    <a:pt x="0" y="2698106"/>
                    <a:pt x="0" y="2694054"/>
                  </a:cubicBezTo>
                  <a:lnTo>
                    <a:pt x="0" y="15279"/>
                  </a:lnTo>
                  <a:cubicBezTo>
                    <a:pt x="0" y="11227"/>
                    <a:pt x="1610" y="7341"/>
                    <a:pt x="4475" y="4475"/>
                  </a:cubicBezTo>
                  <a:cubicBezTo>
                    <a:pt x="7341" y="1610"/>
                    <a:pt x="11227" y="0"/>
                    <a:pt x="15279" y="0"/>
                  </a:cubicBezTo>
                  <a:close/>
                </a:path>
              </a:pathLst>
            </a:custGeom>
            <a:solidFill>
              <a:srgbClr val="D9D9D9"/>
            </a:solidFill>
          </p:spPr>
          <p:txBody>
            <a:bodyPr/>
            <a:lstStyle/>
            <a:p>
              <a:endParaRPr lang="en-US"/>
            </a:p>
          </p:txBody>
        </p:sp>
        <p:sp>
          <p:nvSpPr>
            <p:cNvPr id="4" name="TextBox 4"/>
            <p:cNvSpPr txBox="1"/>
            <p:nvPr/>
          </p:nvSpPr>
          <p:spPr>
            <a:xfrm>
              <a:off x="0" y="-57150"/>
              <a:ext cx="4937631" cy="2766483"/>
            </a:xfrm>
            <a:prstGeom prst="rect">
              <a:avLst/>
            </a:prstGeom>
          </p:spPr>
          <p:txBody>
            <a:bodyPr lIns="50800" tIns="50800" rIns="50800" bIns="50800" rtlCol="0" anchor="ctr"/>
            <a:lstStyle/>
            <a:p>
              <a:pPr marL="0" lvl="0" indent="0" algn="ctr">
                <a:lnSpc>
                  <a:spcPts val="3359"/>
                </a:lnSpc>
              </a:pPr>
              <a:endParaRPr/>
            </a:p>
          </p:txBody>
        </p:sp>
      </p:grpSp>
      <p:sp>
        <p:nvSpPr>
          <p:cNvPr id="9" name="Freeform 9"/>
          <p:cNvSpPr/>
          <p:nvPr/>
        </p:nvSpPr>
        <p:spPr>
          <a:xfrm>
            <a:off x="16393951" y="8646459"/>
            <a:ext cx="1806898" cy="1640541"/>
          </a:xfrm>
          <a:custGeom>
            <a:avLst/>
            <a:gdLst/>
            <a:ahLst/>
            <a:cxnLst/>
            <a:rect l="l" t="t" r="r" b="b"/>
            <a:pathLst>
              <a:path w="1708796" h="1708796">
                <a:moveTo>
                  <a:pt x="0" y="0"/>
                </a:moveTo>
                <a:lnTo>
                  <a:pt x="1708796" y="0"/>
                </a:lnTo>
                <a:lnTo>
                  <a:pt x="1708796" y="1708796"/>
                </a:lnTo>
                <a:lnTo>
                  <a:pt x="0" y="1708796"/>
                </a:lnTo>
                <a:lnTo>
                  <a:pt x="0" y="0"/>
                </a:lnTo>
                <a:close/>
              </a:path>
            </a:pathLst>
          </a:custGeom>
          <a:blipFill>
            <a:blip r:embed="rId3"/>
            <a:stretch>
              <a:fillRect/>
            </a:stretch>
          </a:blipFill>
        </p:spPr>
        <p:txBody>
          <a:bodyPr/>
          <a:lstStyle/>
          <a:p>
            <a:endParaRPr lang="en-US"/>
          </a:p>
        </p:txBody>
      </p:sp>
      <p:sp>
        <p:nvSpPr>
          <p:cNvPr id="14" name="TextBox 13">
            <a:extLst>
              <a:ext uri="{FF2B5EF4-FFF2-40B4-BE49-F238E27FC236}">
                <a16:creationId xmlns:a16="http://schemas.microsoft.com/office/drawing/2014/main" id="{69376D2C-3B10-89DC-4C59-6167DF1EF99C}"/>
              </a:ext>
            </a:extLst>
          </p:cNvPr>
          <p:cNvSpPr txBox="1"/>
          <p:nvPr/>
        </p:nvSpPr>
        <p:spPr>
          <a:xfrm>
            <a:off x="1143000" y="1181100"/>
            <a:ext cx="10826884" cy="1200329"/>
          </a:xfrm>
          <a:prstGeom prst="rect">
            <a:avLst/>
          </a:prstGeom>
          <a:noFill/>
        </p:spPr>
        <p:txBody>
          <a:bodyPr wrap="square">
            <a:spAutoFit/>
          </a:bodyPr>
          <a:lstStyle/>
          <a:p>
            <a:r>
              <a:rPr lang="en-US" sz="7200" dirty="0">
                <a:solidFill>
                  <a:schemeClr val="tx1"/>
                </a:solidFill>
              </a:rPr>
              <a:t>Objectives</a:t>
            </a:r>
            <a:endParaRPr lang="en-US" sz="7200" dirty="0"/>
          </a:p>
        </p:txBody>
      </p:sp>
      <p:graphicFrame>
        <p:nvGraphicFramePr>
          <p:cNvPr id="16" name="TextBox 11">
            <a:extLst>
              <a:ext uri="{FF2B5EF4-FFF2-40B4-BE49-F238E27FC236}">
                <a16:creationId xmlns:a16="http://schemas.microsoft.com/office/drawing/2014/main" id="{115D6E4F-E646-35C3-E2C3-C78A72120E7E}"/>
              </a:ext>
            </a:extLst>
          </p:cNvPr>
          <p:cNvGraphicFramePr/>
          <p:nvPr>
            <p:extLst>
              <p:ext uri="{D42A27DB-BD31-4B8C-83A1-F6EECF244321}">
                <p14:modId xmlns:p14="http://schemas.microsoft.com/office/powerpoint/2010/main" val="2084542744"/>
              </p:ext>
            </p:extLst>
          </p:nvPr>
        </p:nvGraphicFramePr>
        <p:xfrm>
          <a:off x="1524000" y="2381429"/>
          <a:ext cx="15773400" cy="702927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5" name="TextBox 14">
            <a:extLst>
              <a:ext uri="{FF2B5EF4-FFF2-40B4-BE49-F238E27FC236}">
                <a16:creationId xmlns:a16="http://schemas.microsoft.com/office/drawing/2014/main" id="{CE2F81F7-2655-5B07-8E7C-8E3FA7A1A17D}"/>
              </a:ext>
            </a:extLst>
          </p:cNvPr>
          <p:cNvSpPr txBox="1"/>
          <p:nvPr/>
        </p:nvSpPr>
        <p:spPr>
          <a:xfrm rot="19764405">
            <a:off x="5910433" y="4608544"/>
            <a:ext cx="6070060" cy="1754326"/>
          </a:xfrm>
          <a:prstGeom prst="rect">
            <a:avLst/>
          </a:prstGeom>
          <a:noFill/>
        </p:spPr>
        <p:txBody>
          <a:bodyPr wrap="none" rtlCol="0">
            <a:spAutoFit/>
          </a:bodyPr>
          <a:lstStyle/>
          <a:p>
            <a:r>
              <a:rPr lang="en-US" sz="10800" b="1" dirty="0">
                <a:solidFill>
                  <a:srgbClr val="FF0000"/>
                </a:solidFill>
                <a:latin typeface="Calibri"/>
              </a:rPr>
              <a:t>WARNING</a:t>
            </a:r>
            <a:endParaRPr lang="en-US" sz="2700" b="1" dirty="0">
              <a:solidFill>
                <a:srgbClr val="FF0000"/>
              </a:solidFill>
              <a:latin typeface="Calibri"/>
            </a:endParaRPr>
          </a:p>
        </p:txBody>
      </p:sp>
      <p:pic>
        <p:nvPicPr>
          <p:cNvPr id="17" name="Picture 16" descr="Text&#10;&#10;Description automatically generated">
            <a:extLst>
              <a:ext uri="{FF2B5EF4-FFF2-40B4-BE49-F238E27FC236}">
                <a16:creationId xmlns:a16="http://schemas.microsoft.com/office/drawing/2014/main" id="{4FEE2AEF-ABA5-F2A3-0D6D-D333CAF1A03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943562" y="8436094"/>
            <a:ext cx="3634091" cy="70342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139D9-5F62-1B4B-3158-FBAAD4CF6BFB}"/>
              </a:ext>
            </a:extLst>
          </p:cNvPr>
          <p:cNvSpPr>
            <a:spLocks noGrp="1"/>
          </p:cNvSpPr>
          <p:nvPr>
            <p:ph type="title"/>
          </p:nvPr>
        </p:nvSpPr>
        <p:spPr>
          <a:xfrm>
            <a:off x="914400" y="419100"/>
            <a:ext cx="16459200" cy="1714500"/>
          </a:xfrm>
        </p:spPr>
        <p:txBody>
          <a:bodyPr anchor="ctr">
            <a:normAutofit/>
          </a:bodyPr>
          <a:lstStyle/>
          <a:p>
            <a:r>
              <a:rPr lang="en-US" sz="5400" dirty="0">
                <a:solidFill>
                  <a:srgbClr val="002060"/>
                </a:solidFill>
              </a:rPr>
              <a:t>Totality of Circumstance</a:t>
            </a:r>
          </a:p>
        </p:txBody>
      </p:sp>
      <p:pic>
        <p:nvPicPr>
          <p:cNvPr id="4" name="Picture 3">
            <a:extLst>
              <a:ext uri="{FF2B5EF4-FFF2-40B4-BE49-F238E27FC236}">
                <a16:creationId xmlns:a16="http://schemas.microsoft.com/office/drawing/2014/main" id="{1A83FB98-F3DD-53C2-3708-52514E8DCCB9}"/>
              </a:ext>
            </a:extLst>
          </p:cNvPr>
          <p:cNvPicPr>
            <a:picLocks noChangeAspect="1"/>
          </p:cNvPicPr>
          <p:nvPr/>
        </p:nvPicPr>
        <p:blipFill>
          <a:blip r:embed="rId3"/>
          <a:stretch>
            <a:fillRect/>
          </a:stretch>
        </p:blipFill>
        <p:spPr>
          <a:xfrm>
            <a:off x="1730406" y="1901228"/>
            <a:ext cx="14827188" cy="7561869"/>
          </a:xfrm>
          <a:prstGeom prst="rect">
            <a:avLst/>
          </a:prstGeom>
          <a:noFill/>
        </p:spPr>
      </p:pic>
      <p:pic>
        <p:nvPicPr>
          <p:cNvPr id="5" name="Picture 4" descr="Text&#10;&#10;Description automatically generated">
            <a:extLst>
              <a:ext uri="{FF2B5EF4-FFF2-40B4-BE49-F238E27FC236}">
                <a16:creationId xmlns:a16="http://schemas.microsoft.com/office/drawing/2014/main" id="{775CF272-A08E-A873-AD67-3D28E41944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884598" y="9463097"/>
            <a:ext cx="4291013" cy="830579"/>
          </a:xfrm>
          <a:prstGeom prst="rect">
            <a:avLst/>
          </a:prstGeom>
        </p:spPr>
      </p:pic>
    </p:spTree>
    <p:extLst>
      <p:ext uri="{BB962C8B-B14F-4D97-AF65-F5344CB8AC3E}">
        <p14:creationId xmlns:p14="http://schemas.microsoft.com/office/powerpoint/2010/main" val="4467416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A3891-8B57-2E9E-9D9B-66E7571048AB}"/>
              </a:ext>
            </a:extLst>
          </p:cNvPr>
          <p:cNvSpPr>
            <a:spLocks noGrp="1"/>
          </p:cNvSpPr>
          <p:nvPr>
            <p:ph type="title"/>
          </p:nvPr>
        </p:nvSpPr>
        <p:spPr>
          <a:xfrm>
            <a:off x="914400" y="75554"/>
            <a:ext cx="16459200" cy="1476917"/>
          </a:xfrm>
        </p:spPr>
        <p:txBody>
          <a:bodyPr/>
          <a:lstStyle/>
          <a:p>
            <a:r>
              <a:rPr lang="en-US" dirty="0"/>
              <a:t>Can You Identify Any Warning Signs</a:t>
            </a:r>
          </a:p>
        </p:txBody>
      </p:sp>
      <p:pic>
        <p:nvPicPr>
          <p:cNvPr id="4" name="Online Media 4" title="Evan | Sandy Hook Promise">
            <a:hlinkClick r:id="" action="ppaction://media"/>
            <a:extLst>
              <a:ext uri="{FF2B5EF4-FFF2-40B4-BE49-F238E27FC236}">
                <a16:creationId xmlns:a16="http://schemas.microsoft.com/office/drawing/2014/main" id="{C3D4ABCB-A78B-E324-E745-3223E25C6F00}"/>
              </a:ext>
            </a:extLst>
          </p:cNvPr>
          <p:cNvPicPr>
            <a:picLocks noRot="1"/>
          </p:cNvPicPr>
          <p:nvPr>
            <a:videoFile r:link="rId1"/>
          </p:nvPr>
        </p:nvPicPr>
        <p:blipFill>
          <a:blip r:embed="rId4"/>
          <a:stretch>
            <a:fillRect/>
          </a:stretch>
        </p:blipFill>
        <p:spPr>
          <a:xfrm>
            <a:off x="1600200" y="1353341"/>
            <a:ext cx="15087600" cy="8882870"/>
          </a:xfrm>
          <a:prstGeom prst="rect">
            <a:avLst/>
          </a:prstGeom>
        </p:spPr>
      </p:pic>
    </p:spTree>
    <p:extLst>
      <p:ext uri="{BB962C8B-B14F-4D97-AF65-F5344CB8AC3E}">
        <p14:creationId xmlns:p14="http://schemas.microsoft.com/office/powerpoint/2010/main" val="4236506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8000">
              <a:schemeClr val="tx2">
                <a:lumMod val="60000"/>
                <a:lumOff val="40000"/>
              </a:schemeClr>
            </a:gs>
            <a:gs pos="35000">
              <a:schemeClr val="accent1"/>
            </a:gs>
            <a:gs pos="63000">
              <a:schemeClr val="accent4">
                <a:lumMod val="50000"/>
              </a:schemeClr>
            </a:gs>
          </a:gsLst>
          <a:lin ang="16200000" scaled="0"/>
        </a:gradFill>
        <a:effectLst/>
      </p:bgPr>
    </p:bg>
    <p:spTree>
      <p:nvGrpSpPr>
        <p:cNvPr id="1" name=""/>
        <p:cNvGrpSpPr/>
        <p:nvPr/>
      </p:nvGrpSpPr>
      <p:grpSpPr>
        <a:xfrm>
          <a:off x="0" y="0"/>
          <a:ext cx="0" cy="0"/>
          <a:chOff x="0" y="0"/>
          <a:chExt cx="0" cy="0"/>
        </a:xfrm>
      </p:grpSpPr>
      <p:pic>
        <p:nvPicPr>
          <p:cNvPr id="5" name="Content Placeholder 4" descr="A dog with large ears sticking out its tongue&#10;&#10;AI-generated content may be incorrect.">
            <a:extLst>
              <a:ext uri="{FF2B5EF4-FFF2-40B4-BE49-F238E27FC236}">
                <a16:creationId xmlns:a16="http://schemas.microsoft.com/office/drawing/2014/main" id="{5EA477EC-86E0-1DA3-A2B0-2042AD923C77}"/>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6381" b="3962"/>
          <a:stretch>
            <a:fillRect/>
          </a:stretch>
        </p:blipFill>
        <p:spPr>
          <a:xfrm>
            <a:off x="9677400" y="0"/>
            <a:ext cx="8736425" cy="10228898"/>
          </a:xfrm>
          <a:effectLst>
            <a:outerShdw dist="50800" dir="5400000" algn="ctr" rotWithShape="0">
              <a:srgbClr val="000000">
                <a:alpha val="43137"/>
              </a:srgbClr>
            </a:outerShdw>
            <a:softEdge rad="703744"/>
          </a:effectLst>
        </p:spPr>
      </p:pic>
      <p:sp>
        <p:nvSpPr>
          <p:cNvPr id="7" name="TextBox 6">
            <a:extLst>
              <a:ext uri="{FF2B5EF4-FFF2-40B4-BE49-F238E27FC236}">
                <a16:creationId xmlns:a16="http://schemas.microsoft.com/office/drawing/2014/main" id="{F4A40D64-F27E-E987-FAB0-BE455563D679}"/>
              </a:ext>
            </a:extLst>
          </p:cNvPr>
          <p:cNvSpPr txBox="1"/>
          <p:nvPr/>
        </p:nvSpPr>
        <p:spPr>
          <a:xfrm>
            <a:off x="228600" y="7809490"/>
            <a:ext cx="11277600" cy="2385268"/>
          </a:xfrm>
          <a:prstGeom prst="rect">
            <a:avLst/>
          </a:prstGeom>
          <a:noFill/>
        </p:spPr>
        <p:txBody>
          <a:bodyPr wrap="square">
            <a:spAutoFit/>
          </a:bodyPr>
          <a:lstStyle/>
          <a:p>
            <a:pPr>
              <a:lnSpc>
                <a:spcPct val="90000"/>
              </a:lnSpc>
              <a:spcBef>
                <a:spcPct val="0"/>
              </a:spcBef>
              <a:spcAft>
                <a:spcPts val="600"/>
              </a:spcAft>
            </a:pPr>
            <a:r>
              <a:rPr lang="en-US" sz="8000" dirty="0">
                <a:solidFill>
                  <a:srgbClr val="002060"/>
                </a:solidFill>
                <a:latin typeface="+mj-lt"/>
                <a:ea typeface="+mj-ea"/>
                <a:cs typeface="+mj-cs"/>
                <a:hlinkClick r:id="rId4">
                  <a:extLst>
                    <a:ext uri="{A12FA001-AC4F-418D-AE19-62706E023703}">
                      <ahyp:hlinkClr xmlns:ahyp="http://schemas.microsoft.com/office/drawing/2018/hyperlinkcolor" val="tx"/>
                    </a:ext>
                  </a:extLst>
                </a:hlinkClick>
              </a:rPr>
              <a:t>Safe2Help NE</a:t>
            </a:r>
            <a:endParaRPr lang="en-US" sz="8000" dirty="0">
              <a:solidFill>
                <a:srgbClr val="002060"/>
              </a:solidFill>
              <a:latin typeface="+mj-lt"/>
              <a:ea typeface="+mj-ea"/>
              <a:cs typeface="+mj-cs"/>
            </a:endParaRPr>
          </a:p>
          <a:p>
            <a:pPr>
              <a:lnSpc>
                <a:spcPct val="90000"/>
              </a:lnSpc>
              <a:spcBef>
                <a:spcPct val="0"/>
              </a:spcBef>
              <a:spcAft>
                <a:spcPts val="600"/>
              </a:spcAft>
            </a:pPr>
            <a:r>
              <a:rPr lang="en-US" sz="8000" dirty="0">
                <a:solidFill>
                  <a:srgbClr val="002060"/>
                </a:solidFill>
                <a:latin typeface="+mj-lt"/>
                <a:ea typeface="+mj-ea"/>
                <a:cs typeface="+mj-cs"/>
              </a:rPr>
              <a:t>https://safe2helpne.com/</a:t>
            </a:r>
          </a:p>
        </p:txBody>
      </p:sp>
      <p:pic>
        <p:nvPicPr>
          <p:cNvPr id="9" name="Picture 8" descr="A dog looking at a fish&#10;&#10;AI-generated content may be incorrect.">
            <a:extLst>
              <a:ext uri="{FF2B5EF4-FFF2-40B4-BE49-F238E27FC236}">
                <a16:creationId xmlns:a16="http://schemas.microsoft.com/office/drawing/2014/main" id="{0EF05A65-D59C-AA37-D0DD-71A312085CC8}"/>
              </a:ext>
            </a:extLst>
          </p:cNvPr>
          <p:cNvPicPr>
            <a:picLocks noChangeAspect="1"/>
          </p:cNvPicPr>
          <p:nvPr/>
        </p:nvPicPr>
        <p:blipFill>
          <a:blip r:embed="rId5">
            <a:extLst>
              <a:ext uri="{28A0092B-C50C-407E-A947-70E740481C1C}">
                <a14:useLocalDpi xmlns:a14="http://schemas.microsoft.com/office/drawing/2010/main" val="0"/>
              </a:ext>
            </a:extLst>
          </a:blip>
          <a:srcRect t="23106"/>
          <a:stretch>
            <a:fillRect/>
          </a:stretch>
        </p:blipFill>
        <p:spPr>
          <a:xfrm>
            <a:off x="1050759" y="92242"/>
            <a:ext cx="7543800" cy="7734300"/>
          </a:xfrm>
          <a:prstGeom prst="rect">
            <a:avLst/>
          </a:prstGeom>
          <a:effectLst>
            <a:softEdge rad="314057"/>
          </a:effectLst>
        </p:spPr>
      </p:pic>
    </p:spTree>
    <p:extLst>
      <p:ext uri="{BB962C8B-B14F-4D97-AF65-F5344CB8AC3E}">
        <p14:creationId xmlns:p14="http://schemas.microsoft.com/office/powerpoint/2010/main" val="25704005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0BCF5-E609-CA2B-27B1-FCB8D72B2399}"/>
              </a:ext>
            </a:extLst>
          </p:cNvPr>
          <p:cNvSpPr>
            <a:spLocks noGrp="1"/>
          </p:cNvSpPr>
          <p:nvPr>
            <p:ph type="title"/>
          </p:nvPr>
        </p:nvSpPr>
        <p:spPr/>
        <p:txBody>
          <a:bodyPr/>
          <a:lstStyle/>
          <a:p>
            <a:endParaRPr lang="en-US"/>
          </a:p>
        </p:txBody>
      </p:sp>
      <p:sp>
        <p:nvSpPr>
          <p:cNvPr id="4" name="Rectangle: Rounded Corners 3">
            <a:extLst>
              <a:ext uri="{FF2B5EF4-FFF2-40B4-BE49-F238E27FC236}">
                <a16:creationId xmlns:a16="http://schemas.microsoft.com/office/drawing/2014/main" id="{7C7B72C7-5FEF-0D94-F50C-4BFBAC35B0BE}"/>
              </a:ext>
            </a:extLst>
          </p:cNvPr>
          <p:cNvSpPr/>
          <p:nvPr/>
        </p:nvSpPr>
        <p:spPr>
          <a:xfrm>
            <a:off x="2817017" y="2905574"/>
            <a:ext cx="2366010" cy="4491152"/>
          </a:xfrm>
          <a:prstGeom prst="roundRect">
            <a:avLst/>
          </a:prstGeom>
          <a:solidFill>
            <a:schemeClr val="accent1">
              <a:lumMod val="60000"/>
              <a:lumOff val="40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en-US" sz="2025">
              <a:solidFill>
                <a:prstClr val="white"/>
              </a:solidFill>
              <a:latin typeface="Calibri" panose="020F0502020204030204"/>
            </a:endParaRPr>
          </a:p>
        </p:txBody>
      </p:sp>
      <p:grpSp>
        <p:nvGrpSpPr>
          <p:cNvPr id="5" name="Group 4">
            <a:extLst>
              <a:ext uri="{FF2B5EF4-FFF2-40B4-BE49-F238E27FC236}">
                <a16:creationId xmlns:a16="http://schemas.microsoft.com/office/drawing/2014/main" id="{59763BB5-05CF-3950-20B5-3720A03B1FAA}"/>
              </a:ext>
            </a:extLst>
          </p:cNvPr>
          <p:cNvGrpSpPr/>
          <p:nvPr/>
        </p:nvGrpSpPr>
        <p:grpSpPr>
          <a:xfrm>
            <a:off x="3141229" y="3181471"/>
            <a:ext cx="1747034" cy="1747034"/>
            <a:chOff x="557561" y="1590036"/>
            <a:chExt cx="1929161" cy="1929161"/>
          </a:xfrm>
        </p:grpSpPr>
        <p:sp>
          <p:nvSpPr>
            <p:cNvPr id="6" name="Oval 5">
              <a:extLst>
                <a:ext uri="{FF2B5EF4-FFF2-40B4-BE49-F238E27FC236}">
                  <a16:creationId xmlns:a16="http://schemas.microsoft.com/office/drawing/2014/main" id="{FE28247C-812B-ABD2-DAE5-FDFE75C1BFB5}"/>
                </a:ext>
              </a:extLst>
            </p:cNvPr>
            <p:cNvSpPr/>
            <p:nvPr/>
          </p:nvSpPr>
          <p:spPr>
            <a:xfrm>
              <a:off x="557561" y="1590036"/>
              <a:ext cx="1929161" cy="1929161"/>
            </a:xfrm>
            <a:prstGeom prst="ellipse">
              <a:avLst/>
            </a:prstGeom>
            <a:noFill/>
            <a:ln w="19050">
              <a:solidFill>
                <a:srgbClr val="005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en-US" sz="2025">
                <a:solidFill>
                  <a:prstClr val="white"/>
                </a:solidFill>
                <a:latin typeface="Calibri" panose="020F0502020204030204"/>
              </a:endParaRPr>
            </a:p>
          </p:txBody>
        </p:sp>
        <p:pic>
          <p:nvPicPr>
            <p:cNvPr id="7" name="Picture 6" descr="A close up of a logo&#10;&#10;Description automatically generated">
              <a:extLst>
                <a:ext uri="{FF2B5EF4-FFF2-40B4-BE49-F238E27FC236}">
                  <a16:creationId xmlns:a16="http://schemas.microsoft.com/office/drawing/2014/main" id="{D1B2EB84-6FCE-3FBC-5526-B7FF3FAE26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239" y="1705914"/>
              <a:ext cx="1700784" cy="1700784"/>
            </a:xfrm>
            <a:prstGeom prst="rect">
              <a:avLst/>
            </a:prstGeom>
          </p:spPr>
        </p:pic>
      </p:grpSp>
      <p:grpSp>
        <p:nvGrpSpPr>
          <p:cNvPr id="8" name="Group 7">
            <a:extLst>
              <a:ext uri="{FF2B5EF4-FFF2-40B4-BE49-F238E27FC236}">
                <a16:creationId xmlns:a16="http://schemas.microsoft.com/office/drawing/2014/main" id="{9E8D6932-B5C7-B2EA-5376-AD6FC5D4F955}"/>
              </a:ext>
            </a:extLst>
          </p:cNvPr>
          <p:cNvGrpSpPr/>
          <p:nvPr/>
        </p:nvGrpSpPr>
        <p:grpSpPr>
          <a:xfrm>
            <a:off x="8283029" y="3166393"/>
            <a:ext cx="1747034" cy="1789469"/>
            <a:chOff x="5131361" y="1676992"/>
            <a:chExt cx="1929161" cy="1976020"/>
          </a:xfrm>
        </p:grpSpPr>
        <p:pic>
          <p:nvPicPr>
            <p:cNvPr id="9" name="Picture 8" descr="A close up of a logo&#10;&#10;Description automatically generated">
              <a:extLst>
                <a:ext uri="{FF2B5EF4-FFF2-40B4-BE49-F238E27FC236}">
                  <a16:creationId xmlns:a16="http://schemas.microsoft.com/office/drawing/2014/main" id="{15ABCB50-88B4-9B4A-13EB-FD643D77DF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45492" y="1676992"/>
              <a:ext cx="1700900" cy="1700900"/>
            </a:xfrm>
            <a:prstGeom prst="rect">
              <a:avLst/>
            </a:prstGeom>
          </p:spPr>
        </p:pic>
        <p:sp>
          <p:nvSpPr>
            <p:cNvPr id="10" name="Oval 9">
              <a:extLst>
                <a:ext uri="{FF2B5EF4-FFF2-40B4-BE49-F238E27FC236}">
                  <a16:creationId xmlns:a16="http://schemas.microsoft.com/office/drawing/2014/main" id="{C789B957-065A-A31B-8358-793816AD4A6F}"/>
                </a:ext>
              </a:extLst>
            </p:cNvPr>
            <p:cNvSpPr/>
            <p:nvPr/>
          </p:nvSpPr>
          <p:spPr>
            <a:xfrm>
              <a:off x="5131361" y="1723851"/>
              <a:ext cx="1929161" cy="1929161"/>
            </a:xfrm>
            <a:prstGeom prst="ellipse">
              <a:avLst/>
            </a:prstGeom>
            <a:noFill/>
            <a:ln w="19050">
              <a:solidFill>
                <a:srgbClr val="005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en-US" sz="2025">
                <a:solidFill>
                  <a:prstClr val="white"/>
                </a:solidFill>
                <a:latin typeface="Calibri" panose="020F0502020204030204"/>
              </a:endParaRPr>
            </a:p>
          </p:txBody>
        </p:sp>
      </p:grpSp>
      <p:grpSp>
        <p:nvGrpSpPr>
          <p:cNvPr id="11" name="Group 10">
            <a:extLst>
              <a:ext uri="{FF2B5EF4-FFF2-40B4-BE49-F238E27FC236}">
                <a16:creationId xmlns:a16="http://schemas.microsoft.com/office/drawing/2014/main" id="{CD5FA130-022D-3BAF-70E5-BDB379A10FD3}"/>
              </a:ext>
            </a:extLst>
          </p:cNvPr>
          <p:cNvGrpSpPr/>
          <p:nvPr/>
        </p:nvGrpSpPr>
        <p:grpSpPr>
          <a:xfrm>
            <a:off x="10847657" y="3188533"/>
            <a:ext cx="1747034" cy="1747034"/>
            <a:chOff x="7422121" y="1562861"/>
            <a:chExt cx="1929161" cy="1929161"/>
          </a:xfrm>
        </p:grpSpPr>
        <p:pic>
          <p:nvPicPr>
            <p:cNvPr id="12" name="Picture 11" descr="A close up of a logo&#10;&#10;Description automatically generated">
              <a:extLst>
                <a:ext uri="{FF2B5EF4-FFF2-40B4-BE49-F238E27FC236}">
                  <a16:creationId xmlns:a16="http://schemas.microsoft.com/office/drawing/2014/main" id="{6CDB1A3F-1E0E-7DD3-C775-405FA36594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36252" y="1676992"/>
              <a:ext cx="1700900" cy="1700900"/>
            </a:xfrm>
            <a:prstGeom prst="rect">
              <a:avLst/>
            </a:prstGeom>
          </p:spPr>
        </p:pic>
        <p:sp>
          <p:nvSpPr>
            <p:cNvPr id="13" name="Oval 12">
              <a:extLst>
                <a:ext uri="{FF2B5EF4-FFF2-40B4-BE49-F238E27FC236}">
                  <a16:creationId xmlns:a16="http://schemas.microsoft.com/office/drawing/2014/main" id="{03A9827F-D816-AFC9-A609-98FCE62A7F99}"/>
                </a:ext>
              </a:extLst>
            </p:cNvPr>
            <p:cNvSpPr/>
            <p:nvPr/>
          </p:nvSpPr>
          <p:spPr>
            <a:xfrm>
              <a:off x="7422121" y="1562861"/>
              <a:ext cx="1929161" cy="1929161"/>
            </a:xfrm>
            <a:prstGeom prst="ellipse">
              <a:avLst/>
            </a:prstGeom>
            <a:noFill/>
            <a:ln w="19050">
              <a:solidFill>
                <a:srgbClr val="005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en-US" sz="2025">
                <a:solidFill>
                  <a:prstClr val="white"/>
                </a:solidFill>
                <a:latin typeface="Calibri" panose="020F0502020204030204"/>
              </a:endParaRPr>
            </a:p>
          </p:txBody>
        </p:sp>
      </p:grpSp>
      <p:grpSp>
        <p:nvGrpSpPr>
          <p:cNvPr id="14" name="Group 13">
            <a:extLst>
              <a:ext uri="{FF2B5EF4-FFF2-40B4-BE49-F238E27FC236}">
                <a16:creationId xmlns:a16="http://schemas.microsoft.com/office/drawing/2014/main" id="{7BB939ED-2675-8989-ACC0-700A6E2FB0DC}"/>
              </a:ext>
            </a:extLst>
          </p:cNvPr>
          <p:cNvGrpSpPr/>
          <p:nvPr/>
        </p:nvGrpSpPr>
        <p:grpSpPr>
          <a:xfrm>
            <a:off x="13424830" y="3183370"/>
            <a:ext cx="1747034" cy="1747034"/>
            <a:chOff x="9705278" y="1558271"/>
            <a:chExt cx="1929161" cy="1929161"/>
          </a:xfrm>
        </p:grpSpPr>
        <p:pic>
          <p:nvPicPr>
            <p:cNvPr id="15" name="Picture 14" descr="A close up of a logo&#10;&#10;Description automatically generated">
              <a:extLst>
                <a:ext uri="{FF2B5EF4-FFF2-40B4-BE49-F238E27FC236}">
                  <a16:creationId xmlns:a16="http://schemas.microsoft.com/office/drawing/2014/main" id="{CBD5C937-8443-CB17-FD77-0390678A06C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27012" y="1676992"/>
              <a:ext cx="1700900" cy="1700900"/>
            </a:xfrm>
            <a:prstGeom prst="rect">
              <a:avLst/>
            </a:prstGeom>
          </p:spPr>
        </p:pic>
        <p:sp>
          <p:nvSpPr>
            <p:cNvPr id="16" name="Oval 15">
              <a:extLst>
                <a:ext uri="{FF2B5EF4-FFF2-40B4-BE49-F238E27FC236}">
                  <a16:creationId xmlns:a16="http://schemas.microsoft.com/office/drawing/2014/main" id="{BD0B063B-1426-CF6E-7C78-54CDC069E211}"/>
                </a:ext>
              </a:extLst>
            </p:cNvPr>
            <p:cNvSpPr/>
            <p:nvPr/>
          </p:nvSpPr>
          <p:spPr>
            <a:xfrm>
              <a:off x="9705278" y="1558271"/>
              <a:ext cx="1929161" cy="1929161"/>
            </a:xfrm>
            <a:prstGeom prst="ellipse">
              <a:avLst/>
            </a:prstGeom>
            <a:noFill/>
            <a:ln w="19050">
              <a:solidFill>
                <a:srgbClr val="005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en-US" sz="2025">
                <a:solidFill>
                  <a:prstClr val="white"/>
                </a:solidFill>
                <a:latin typeface="Calibri" panose="020F0502020204030204"/>
              </a:endParaRPr>
            </a:p>
          </p:txBody>
        </p:sp>
      </p:grpSp>
      <p:grpSp>
        <p:nvGrpSpPr>
          <p:cNvPr id="17" name="Group 16">
            <a:extLst>
              <a:ext uri="{FF2B5EF4-FFF2-40B4-BE49-F238E27FC236}">
                <a16:creationId xmlns:a16="http://schemas.microsoft.com/office/drawing/2014/main" id="{4901B736-46C2-745E-CCA6-F3472BA8EEAE}"/>
              </a:ext>
            </a:extLst>
          </p:cNvPr>
          <p:cNvGrpSpPr/>
          <p:nvPr/>
        </p:nvGrpSpPr>
        <p:grpSpPr>
          <a:xfrm>
            <a:off x="5705857" y="3188533"/>
            <a:ext cx="1747034" cy="1747034"/>
            <a:chOff x="2805838" y="1562861"/>
            <a:chExt cx="1929161" cy="1929161"/>
          </a:xfrm>
        </p:grpSpPr>
        <p:pic>
          <p:nvPicPr>
            <p:cNvPr id="18" name="Picture 17" descr="A close up of a logo&#10;&#10;Description automatically generated">
              <a:extLst>
                <a:ext uri="{FF2B5EF4-FFF2-40B4-BE49-F238E27FC236}">
                  <a16:creationId xmlns:a16="http://schemas.microsoft.com/office/drawing/2014/main" id="{733E344D-207A-F306-C08B-4C96405C45A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54732" y="1676992"/>
              <a:ext cx="1700900" cy="1700900"/>
            </a:xfrm>
            <a:prstGeom prst="rect">
              <a:avLst/>
            </a:prstGeom>
          </p:spPr>
        </p:pic>
        <p:sp>
          <p:nvSpPr>
            <p:cNvPr id="19" name="Oval 18">
              <a:extLst>
                <a:ext uri="{FF2B5EF4-FFF2-40B4-BE49-F238E27FC236}">
                  <a16:creationId xmlns:a16="http://schemas.microsoft.com/office/drawing/2014/main" id="{CDE82EA9-46AF-D4A3-183E-B9A09644C427}"/>
                </a:ext>
              </a:extLst>
            </p:cNvPr>
            <p:cNvSpPr/>
            <p:nvPr/>
          </p:nvSpPr>
          <p:spPr>
            <a:xfrm>
              <a:off x="2805838" y="1562861"/>
              <a:ext cx="1929161" cy="1929161"/>
            </a:xfrm>
            <a:prstGeom prst="ellipse">
              <a:avLst/>
            </a:prstGeom>
            <a:noFill/>
            <a:ln w="19050">
              <a:solidFill>
                <a:srgbClr val="005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en-US" sz="2025">
                <a:solidFill>
                  <a:prstClr val="white"/>
                </a:solidFill>
                <a:latin typeface="Calibri" panose="020F0502020204030204"/>
              </a:endParaRPr>
            </a:p>
          </p:txBody>
        </p:sp>
      </p:grpSp>
      <p:sp>
        <p:nvSpPr>
          <p:cNvPr id="20" name="Rectangle 19">
            <a:extLst>
              <a:ext uri="{FF2B5EF4-FFF2-40B4-BE49-F238E27FC236}">
                <a16:creationId xmlns:a16="http://schemas.microsoft.com/office/drawing/2014/main" id="{C6782FFF-3720-5778-35AA-18980FB2C348}"/>
              </a:ext>
            </a:extLst>
          </p:cNvPr>
          <p:cNvSpPr/>
          <p:nvPr/>
        </p:nvSpPr>
        <p:spPr>
          <a:xfrm>
            <a:off x="2850533" y="5143502"/>
            <a:ext cx="2320847" cy="22643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r>
              <a:rPr lang="en-US" sz="3375" b="1">
                <a:solidFill>
                  <a:srgbClr val="5A5B5D"/>
                </a:solidFill>
                <a:latin typeface="Calibri" panose="020F0502020204030204" pitchFamily="34" charset="0"/>
                <a:cs typeface="Calibri" panose="020F0502020204030204" pitchFamily="34" charset="0"/>
              </a:rPr>
              <a:t>Risk</a:t>
            </a:r>
          </a:p>
          <a:p>
            <a:pPr algn="ctr" defTabSz="514350">
              <a:defRPr/>
            </a:pPr>
            <a:r>
              <a:rPr lang="en-US" sz="3375" b="1">
                <a:solidFill>
                  <a:srgbClr val="5A5B5D"/>
                </a:solidFill>
                <a:latin typeface="Calibri" panose="020F0502020204030204" pitchFamily="34" charset="0"/>
                <a:cs typeface="Calibri" panose="020F0502020204030204" pitchFamily="34" charset="0"/>
              </a:rPr>
              <a:t>Factors</a:t>
            </a:r>
          </a:p>
        </p:txBody>
      </p:sp>
      <p:sp>
        <p:nvSpPr>
          <p:cNvPr id="21" name="Rectangle 20">
            <a:extLst>
              <a:ext uri="{FF2B5EF4-FFF2-40B4-BE49-F238E27FC236}">
                <a16:creationId xmlns:a16="http://schemas.microsoft.com/office/drawing/2014/main" id="{E1DBB73F-280F-1909-7DD9-D5463367422F}"/>
              </a:ext>
            </a:extLst>
          </p:cNvPr>
          <p:cNvSpPr/>
          <p:nvPr/>
        </p:nvSpPr>
        <p:spPr>
          <a:xfrm>
            <a:off x="5418952" y="5143500"/>
            <a:ext cx="2320847" cy="22643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r>
              <a:rPr lang="en-US" sz="3375" b="1">
                <a:solidFill>
                  <a:srgbClr val="5A5B5D"/>
                </a:solidFill>
                <a:latin typeface="Calibri" panose="020F0502020204030204" pitchFamily="34" charset="0"/>
                <a:cs typeface="Calibri" panose="020F0502020204030204" pitchFamily="34" charset="0"/>
              </a:rPr>
              <a:t>Triggers and Stressors</a:t>
            </a:r>
          </a:p>
        </p:txBody>
      </p:sp>
      <p:sp>
        <p:nvSpPr>
          <p:cNvPr id="22" name="Rectangle 21">
            <a:extLst>
              <a:ext uri="{FF2B5EF4-FFF2-40B4-BE49-F238E27FC236}">
                <a16:creationId xmlns:a16="http://schemas.microsoft.com/office/drawing/2014/main" id="{8F5CB557-E845-1234-C5E7-8B8209D5988B}"/>
              </a:ext>
            </a:extLst>
          </p:cNvPr>
          <p:cNvSpPr/>
          <p:nvPr/>
        </p:nvSpPr>
        <p:spPr>
          <a:xfrm>
            <a:off x="7996124" y="5151149"/>
            <a:ext cx="2320847" cy="22643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r>
              <a:rPr lang="en-US" sz="3375" b="1">
                <a:solidFill>
                  <a:srgbClr val="5A5B5D"/>
                </a:solidFill>
                <a:latin typeface="Calibri" panose="020F0502020204030204" pitchFamily="34" charset="0"/>
                <a:cs typeface="Calibri" panose="020F0502020204030204" pitchFamily="34" charset="0"/>
              </a:rPr>
              <a:t>Warning Behaviors</a:t>
            </a:r>
          </a:p>
        </p:txBody>
      </p:sp>
      <p:sp>
        <p:nvSpPr>
          <p:cNvPr id="23" name="Rectangle 22">
            <a:extLst>
              <a:ext uri="{FF2B5EF4-FFF2-40B4-BE49-F238E27FC236}">
                <a16:creationId xmlns:a16="http://schemas.microsoft.com/office/drawing/2014/main" id="{4FB77358-D94A-015D-8238-908F70F190D3}"/>
              </a:ext>
            </a:extLst>
          </p:cNvPr>
          <p:cNvSpPr/>
          <p:nvPr/>
        </p:nvSpPr>
        <p:spPr>
          <a:xfrm>
            <a:off x="13137925" y="5151149"/>
            <a:ext cx="2320847" cy="22643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r>
              <a:rPr lang="en-US" sz="3375" b="1">
                <a:solidFill>
                  <a:srgbClr val="5A5B5D"/>
                </a:solidFill>
                <a:latin typeface="Calibri" panose="020F0502020204030204" pitchFamily="34" charset="0"/>
                <a:cs typeface="Calibri" panose="020F0502020204030204" pitchFamily="34" charset="0"/>
              </a:rPr>
              <a:t>Mitigators</a:t>
            </a:r>
          </a:p>
        </p:txBody>
      </p:sp>
      <p:cxnSp>
        <p:nvCxnSpPr>
          <p:cNvPr id="24" name="Straight Connector 23">
            <a:extLst>
              <a:ext uri="{FF2B5EF4-FFF2-40B4-BE49-F238E27FC236}">
                <a16:creationId xmlns:a16="http://schemas.microsoft.com/office/drawing/2014/main" id="{ADD7E4B7-DECC-1E2B-6A1C-B7B4BA5E0DB7}"/>
              </a:ext>
            </a:extLst>
          </p:cNvPr>
          <p:cNvCxnSpPr/>
          <p:nvPr/>
        </p:nvCxnSpPr>
        <p:spPr>
          <a:xfrm>
            <a:off x="5204568" y="5450856"/>
            <a:ext cx="0" cy="1668501"/>
          </a:xfrm>
          <a:prstGeom prst="line">
            <a:avLst/>
          </a:prstGeom>
          <a:ln w="19050">
            <a:solidFill>
              <a:srgbClr val="005288"/>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775A2BD-9137-E0E5-8611-AF1AB4DAFC7E}"/>
              </a:ext>
            </a:extLst>
          </p:cNvPr>
          <p:cNvCxnSpPr/>
          <p:nvPr/>
        </p:nvCxnSpPr>
        <p:spPr>
          <a:xfrm>
            <a:off x="7917395" y="5449094"/>
            <a:ext cx="0" cy="1668501"/>
          </a:xfrm>
          <a:prstGeom prst="line">
            <a:avLst/>
          </a:prstGeom>
          <a:ln w="19050">
            <a:solidFill>
              <a:srgbClr val="005288"/>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050714F-0503-8A18-200F-682C87CB484D}"/>
              </a:ext>
            </a:extLst>
          </p:cNvPr>
          <p:cNvCxnSpPr/>
          <p:nvPr/>
        </p:nvCxnSpPr>
        <p:spPr>
          <a:xfrm>
            <a:off x="10464056" y="5449094"/>
            <a:ext cx="0" cy="1668501"/>
          </a:xfrm>
          <a:prstGeom prst="line">
            <a:avLst/>
          </a:prstGeom>
          <a:ln w="19050">
            <a:solidFill>
              <a:srgbClr val="005288"/>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8A6DD57-BB08-DF31-2E74-2B132A9DC0F6}"/>
              </a:ext>
            </a:extLst>
          </p:cNvPr>
          <p:cNvCxnSpPr/>
          <p:nvPr/>
        </p:nvCxnSpPr>
        <p:spPr>
          <a:xfrm>
            <a:off x="13137921" y="5452110"/>
            <a:ext cx="0" cy="1668501"/>
          </a:xfrm>
          <a:prstGeom prst="line">
            <a:avLst/>
          </a:prstGeom>
          <a:ln w="19050">
            <a:solidFill>
              <a:srgbClr val="005288"/>
            </a:solidFil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71EF6DA6-709F-17A9-C4A4-178751E24D2B}"/>
              </a:ext>
            </a:extLst>
          </p:cNvPr>
          <p:cNvSpPr/>
          <p:nvPr/>
        </p:nvSpPr>
        <p:spPr>
          <a:xfrm>
            <a:off x="10567871" y="5143499"/>
            <a:ext cx="2468880" cy="22643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514350">
              <a:defRPr/>
            </a:pPr>
            <a:r>
              <a:rPr lang="en-US" sz="2925" b="1">
                <a:solidFill>
                  <a:srgbClr val="5A5B5D"/>
                </a:solidFill>
                <a:latin typeface="Calibri" panose="020F0502020204030204" pitchFamily="34" charset="0"/>
                <a:cs typeface="Calibri" panose="020F0502020204030204" pitchFamily="34" charset="0"/>
              </a:rPr>
              <a:t>Warning Behaviors That Could Signal Imminence</a:t>
            </a:r>
          </a:p>
        </p:txBody>
      </p:sp>
      <p:pic>
        <p:nvPicPr>
          <p:cNvPr id="30" name="Picture 29" descr="Text&#10;&#10;Description automatically generated">
            <a:extLst>
              <a:ext uri="{FF2B5EF4-FFF2-40B4-BE49-F238E27FC236}">
                <a16:creationId xmlns:a16="http://schemas.microsoft.com/office/drawing/2014/main" id="{BC4F154E-C158-1B9D-602B-92BD6696917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996988" y="9456422"/>
            <a:ext cx="4291013" cy="830579"/>
          </a:xfrm>
          <a:prstGeom prst="rect">
            <a:avLst/>
          </a:prstGeom>
        </p:spPr>
      </p:pic>
    </p:spTree>
    <p:extLst>
      <p:ext uri="{BB962C8B-B14F-4D97-AF65-F5344CB8AC3E}">
        <p14:creationId xmlns:p14="http://schemas.microsoft.com/office/powerpoint/2010/main" val="12977014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D57C6-90F3-5253-A1A7-2246878F230E}"/>
              </a:ext>
            </a:extLst>
          </p:cNvPr>
          <p:cNvSpPr>
            <a:spLocks noGrp="1"/>
          </p:cNvSpPr>
          <p:nvPr>
            <p:ph type="title"/>
          </p:nvPr>
        </p:nvSpPr>
        <p:spPr/>
        <p:txBody>
          <a:bodyPr/>
          <a:lstStyle/>
          <a:p>
            <a:endParaRPr lang="en-US"/>
          </a:p>
        </p:txBody>
      </p:sp>
      <p:grpSp>
        <p:nvGrpSpPr>
          <p:cNvPr id="4" name="Group 3">
            <a:extLst>
              <a:ext uri="{FF2B5EF4-FFF2-40B4-BE49-F238E27FC236}">
                <a16:creationId xmlns:a16="http://schemas.microsoft.com/office/drawing/2014/main" id="{1D91DE60-40F3-8A4D-1473-9C92B348320C}"/>
              </a:ext>
            </a:extLst>
          </p:cNvPr>
          <p:cNvGrpSpPr/>
          <p:nvPr/>
        </p:nvGrpSpPr>
        <p:grpSpPr>
          <a:xfrm>
            <a:off x="7430000" y="4631144"/>
            <a:ext cx="2620377" cy="2532128"/>
            <a:chOff x="557561" y="1590036"/>
            <a:chExt cx="1929161" cy="1929161"/>
          </a:xfrm>
        </p:grpSpPr>
        <p:sp>
          <p:nvSpPr>
            <p:cNvPr id="5" name="Oval 4">
              <a:extLst>
                <a:ext uri="{FF2B5EF4-FFF2-40B4-BE49-F238E27FC236}">
                  <a16:creationId xmlns:a16="http://schemas.microsoft.com/office/drawing/2014/main" id="{8945B3FC-3B6C-7FB9-754F-F946FCE480B7}"/>
                </a:ext>
              </a:extLst>
            </p:cNvPr>
            <p:cNvSpPr/>
            <p:nvPr/>
          </p:nvSpPr>
          <p:spPr>
            <a:xfrm>
              <a:off x="557561" y="1590036"/>
              <a:ext cx="1929161" cy="1929161"/>
            </a:xfrm>
            <a:prstGeom prst="ellipse">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en-US" sz="2025">
                <a:solidFill>
                  <a:prstClr val="white"/>
                </a:solidFill>
                <a:latin typeface="Calibri" panose="020F0502020204030204"/>
              </a:endParaRPr>
            </a:p>
          </p:txBody>
        </p:sp>
        <p:pic>
          <p:nvPicPr>
            <p:cNvPr id="6" name="Picture 5" descr="A close up of a logo&#10;&#10;Description automatically generated">
              <a:extLst>
                <a:ext uri="{FF2B5EF4-FFF2-40B4-BE49-F238E27FC236}">
                  <a16:creationId xmlns:a16="http://schemas.microsoft.com/office/drawing/2014/main" id="{74A7FA83-1D78-7D3C-54A9-DEDA1F8D2F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239" y="1705914"/>
              <a:ext cx="1700784" cy="1700784"/>
            </a:xfrm>
            <a:prstGeom prst="rect">
              <a:avLst/>
            </a:prstGeom>
          </p:spPr>
        </p:pic>
      </p:grpSp>
      <p:sp>
        <p:nvSpPr>
          <p:cNvPr id="7" name="Rectangle: Diagonal Corners Snipped 6">
            <a:extLst>
              <a:ext uri="{FF2B5EF4-FFF2-40B4-BE49-F238E27FC236}">
                <a16:creationId xmlns:a16="http://schemas.microsoft.com/office/drawing/2014/main" id="{D0F9F5C2-F29F-A956-6D9B-F782ECE45854}"/>
              </a:ext>
            </a:extLst>
          </p:cNvPr>
          <p:cNvSpPr/>
          <p:nvPr/>
        </p:nvSpPr>
        <p:spPr>
          <a:xfrm>
            <a:off x="3435791" y="3517272"/>
            <a:ext cx="4882997" cy="738276"/>
          </a:xfrm>
          <a:prstGeom prst="snip2DiagRect">
            <a:avLst/>
          </a:prstGeom>
          <a:solidFill>
            <a:schemeClr val="bg1"/>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514350">
              <a:defRPr/>
            </a:pPr>
            <a:r>
              <a:rPr lang="en-US" sz="2250" b="1">
                <a:solidFill>
                  <a:srgbClr val="111111"/>
                </a:solidFill>
                <a:latin typeface="Calibri" panose="020F0502020204030204" pitchFamily="34" charset="0"/>
                <a:cs typeface="Calibri" panose="020F0502020204030204" pitchFamily="34" charset="0"/>
              </a:rPr>
              <a:t>VIOLENCE HISTORY</a:t>
            </a:r>
          </a:p>
        </p:txBody>
      </p:sp>
      <p:sp>
        <p:nvSpPr>
          <p:cNvPr id="8" name="Rectangle: Diagonal Corners Snipped 7">
            <a:extLst>
              <a:ext uri="{FF2B5EF4-FFF2-40B4-BE49-F238E27FC236}">
                <a16:creationId xmlns:a16="http://schemas.microsoft.com/office/drawing/2014/main" id="{323FF5E1-5858-FF18-D712-BBB0B932F696}"/>
              </a:ext>
            </a:extLst>
          </p:cNvPr>
          <p:cNvSpPr/>
          <p:nvPr/>
        </p:nvSpPr>
        <p:spPr>
          <a:xfrm>
            <a:off x="2440930" y="4578116"/>
            <a:ext cx="4882997" cy="738276"/>
          </a:xfrm>
          <a:prstGeom prst="snip2DiagRect">
            <a:avLst/>
          </a:prstGeom>
          <a:solidFill>
            <a:schemeClr val="bg1"/>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514350">
              <a:defRPr/>
            </a:pPr>
            <a:r>
              <a:rPr lang="en-US" sz="2250" b="1">
                <a:solidFill>
                  <a:srgbClr val="111111"/>
                </a:solidFill>
                <a:latin typeface="Calibri" panose="020F0502020204030204" pitchFamily="34" charset="0"/>
                <a:cs typeface="Calibri" panose="020F0502020204030204" pitchFamily="34" charset="0"/>
              </a:rPr>
              <a:t>HEALTH/MENTAL HEALTH</a:t>
            </a:r>
          </a:p>
        </p:txBody>
      </p:sp>
      <p:sp>
        <p:nvSpPr>
          <p:cNvPr id="9" name="Rectangle: Diagonal Corners Snipped 8">
            <a:extLst>
              <a:ext uri="{FF2B5EF4-FFF2-40B4-BE49-F238E27FC236}">
                <a16:creationId xmlns:a16="http://schemas.microsoft.com/office/drawing/2014/main" id="{162625D5-85DE-2BE4-1942-E28D2BBDC850}"/>
              </a:ext>
            </a:extLst>
          </p:cNvPr>
          <p:cNvSpPr/>
          <p:nvPr/>
        </p:nvSpPr>
        <p:spPr>
          <a:xfrm>
            <a:off x="1889078" y="5638959"/>
            <a:ext cx="4882997" cy="738276"/>
          </a:xfrm>
          <a:prstGeom prst="snip2DiagRect">
            <a:avLst/>
          </a:prstGeom>
          <a:solidFill>
            <a:schemeClr val="bg1"/>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514350">
              <a:defRPr/>
            </a:pPr>
            <a:r>
              <a:rPr lang="en-US" sz="2250" b="1">
                <a:solidFill>
                  <a:srgbClr val="111111"/>
                </a:solidFill>
                <a:latin typeface="Calibri" panose="020F0502020204030204" pitchFamily="34" charset="0"/>
                <a:cs typeface="Calibri" panose="020F0502020204030204" pitchFamily="34" charset="0"/>
              </a:rPr>
              <a:t>PERSONALITY DISTURBANCES/DISORDER</a:t>
            </a:r>
          </a:p>
        </p:txBody>
      </p:sp>
      <p:sp>
        <p:nvSpPr>
          <p:cNvPr id="10" name="Rectangle: Diagonal Corners Snipped 9">
            <a:extLst>
              <a:ext uri="{FF2B5EF4-FFF2-40B4-BE49-F238E27FC236}">
                <a16:creationId xmlns:a16="http://schemas.microsoft.com/office/drawing/2014/main" id="{955172D3-B834-8C05-8C88-EEF225D6B980}"/>
              </a:ext>
            </a:extLst>
          </p:cNvPr>
          <p:cNvSpPr/>
          <p:nvPr/>
        </p:nvSpPr>
        <p:spPr>
          <a:xfrm>
            <a:off x="2451758" y="6699803"/>
            <a:ext cx="4882997" cy="738276"/>
          </a:xfrm>
          <a:prstGeom prst="snip2DiagRect">
            <a:avLst/>
          </a:prstGeom>
          <a:solidFill>
            <a:schemeClr val="bg1"/>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514350">
              <a:defRPr/>
            </a:pPr>
            <a:r>
              <a:rPr lang="en-US" sz="2250" b="1">
                <a:solidFill>
                  <a:srgbClr val="111111"/>
                </a:solidFill>
                <a:latin typeface="Calibri" panose="020F0502020204030204" pitchFamily="34" charset="0"/>
                <a:cs typeface="Calibri" panose="020F0502020204030204" pitchFamily="34" charset="0"/>
              </a:rPr>
              <a:t>SEVERE MENTAL ILLNESS</a:t>
            </a:r>
          </a:p>
        </p:txBody>
      </p:sp>
      <p:sp>
        <p:nvSpPr>
          <p:cNvPr id="11" name="Rectangle: Diagonal Corners Snipped 10">
            <a:extLst>
              <a:ext uri="{FF2B5EF4-FFF2-40B4-BE49-F238E27FC236}">
                <a16:creationId xmlns:a16="http://schemas.microsoft.com/office/drawing/2014/main" id="{6935BFBD-6877-D2E8-2203-EE3311BEAB4A}"/>
              </a:ext>
            </a:extLst>
          </p:cNvPr>
          <p:cNvSpPr/>
          <p:nvPr/>
        </p:nvSpPr>
        <p:spPr>
          <a:xfrm>
            <a:off x="6285290" y="7760648"/>
            <a:ext cx="4882997" cy="738276"/>
          </a:xfrm>
          <a:prstGeom prst="snip2DiagRect">
            <a:avLst/>
          </a:prstGeom>
          <a:solidFill>
            <a:schemeClr val="bg1"/>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514350">
              <a:defRPr/>
            </a:pPr>
            <a:r>
              <a:rPr lang="en-US" sz="2250" b="1">
                <a:solidFill>
                  <a:srgbClr val="111111"/>
                </a:solidFill>
                <a:latin typeface="Calibri" panose="020F0502020204030204" pitchFamily="34" charset="0"/>
                <a:cs typeface="Calibri" panose="020F0502020204030204" pitchFamily="34" charset="0"/>
              </a:rPr>
              <a:t>HISTORY OF SUICIDALITY</a:t>
            </a:r>
          </a:p>
        </p:txBody>
      </p:sp>
      <p:sp>
        <p:nvSpPr>
          <p:cNvPr id="12" name="Rectangle: Diagonal Corners Snipped 11">
            <a:extLst>
              <a:ext uri="{FF2B5EF4-FFF2-40B4-BE49-F238E27FC236}">
                <a16:creationId xmlns:a16="http://schemas.microsoft.com/office/drawing/2014/main" id="{A1973DB9-4DBF-3AC1-B3EC-1295CF3314DE}"/>
              </a:ext>
            </a:extLst>
          </p:cNvPr>
          <p:cNvSpPr/>
          <p:nvPr/>
        </p:nvSpPr>
        <p:spPr>
          <a:xfrm flipH="1">
            <a:off x="10029758" y="6699803"/>
            <a:ext cx="4882997" cy="738276"/>
          </a:xfrm>
          <a:prstGeom prst="snip2DiagRect">
            <a:avLst/>
          </a:prstGeom>
          <a:solidFill>
            <a:schemeClr val="bg1"/>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514350">
              <a:defRPr/>
            </a:pPr>
            <a:r>
              <a:rPr lang="en-US" sz="2250" b="1">
                <a:solidFill>
                  <a:srgbClr val="111111"/>
                </a:solidFill>
                <a:latin typeface="Calibri" panose="020F0502020204030204" pitchFamily="34" charset="0"/>
                <a:cs typeface="Calibri" panose="020F0502020204030204" pitchFamily="34" charset="0"/>
              </a:rPr>
              <a:t>WEAPONS</a:t>
            </a:r>
          </a:p>
        </p:txBody>
      </p:sp>
      <p:sp>
        <p:nvSpPr>
          <p:cNvPr id="13" name="Rectangle: Diagonal Corners Snipped 12">
            <a:extLst>
              <a:ext uri="{FF2B5EF4-FFF2-40B4-BE49-F238E27FC236}">
                <a16:creationId xmlns:a16="http://schemas.microsoft.com/office/drawing/2014/main" id="{7F40B611-25BF-0D2D-3BE7-E67AA980A9EE}"/>
              </a:ext>
            </a:extLst>
          </p:cNvPr>
          <p:cNvSpPr/>
          <p:nvPr/>
        </p:nvSpPr>
        <p:spPr>
          <a:xfrm flipH="1">
            <a:off x="10547771" y="5562659"/>
            <a:ext cx="4882997" cy="738276"/>
          </a:xfrm>
          <a:prstGeom prst="snip2DiagRect">
            <a:avLst/>
          </a:prstGeom>
          <a:solidFill>
            <a:schemeClr val="bg1"/>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514350">
              <a:defRPr/>
            </a:pPr>
            <a:r>
              <a:rPr lang="en-US" sz="2250" b="1">
                <a:solidFill>
                  <a:srgbClr val="111111"/>
                </a:solidFill>
                <a:latin typeface="Calibri" panose="020F0502020204030204" pitchFamily="34" charset="0"/>
                <a:cs typeface="Calibri" panose="020F0502020204030204" pitchFamily="34" charset="0"/>
              </a:rPr>
              <a:t>PROBLEMATIC </a:t>
            </a:r>
          </a:p>
          <a:p>
            <a:pPr algn="ctr" defTabSz="514350">
              <a:defRPr/>
            </a:pPr>
            <a:r>
              <a:rPr lang="en-US" sz="2250" b="1">
                <a:solidFill>
                  <a:srgbClr val="111111"/>
                </a:solidFill>
                <a:latin typeface="Calibri" panose="020F0502020204030204" pitchFamily="34" charset="0"/>
                <a:cs typeface="Calibri" panose="020F0502020204030204" pitchFamily="34" charset="0"/>
              </a:rPr>
              <a:t>BEHAVIORAL HISTORY</a:t>
            </a:r>
          </a:p>
        </p:txBody>
      </p:sp>
      <p:sp>
        <p:nvSpPr>
          <p:cNvPr id="14" name="Rectangle: Diagonal Corners Snipped 13">
            <a:extLst>
              <a:ext uri="{FF2B5EF4-FFF2-40B4-BE49-F238E27FC236}">
                <a16:creationId xmlns:a16="http://schemas.microsoft.com/office/drawing/2014/main" id="{F245859D-AB89-BAC1-007C-208C2ECA5582}"/>
              </a:ext>
            </a:extLst>
          </p:cNvPr>
          <p:cNvSpPr/>
          <p:nvPr/>
        </p:nvSpPr>
        <p:spPr>
          <a:xfrm flipH="1">
            <a:off x="10029758" y="4491653"/>
            <a:ext cx="4882997" cy="738276"/>
          </a:xfrm>
          <a:prstGeom prst="snip2DiagRect">
            <a:avLst/>
          </a:prstGeom>
          <a:solidFill>
            <a:schemeClr val="bg1"/>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514350">
              <a:defRPr/>
            </a:pPr>
            <a:r>
              <a:rPr lang="en-US" sz="2250" b="1">
                <a:solidFill>
                  <a:srgbClr val="111111"/>
                </a:solidFill>
                <a:latin typeface="Calibri" panose="020F0502020204030204" pitchFamily="34" charset="0"/>
                <a:cs typeface="Calibri" panose="020F0502020204030204" pitchFamily="34" charset="0"/>
              </a:rPr>
              <a:t>SOCIAL/ENVIRONMENTAL</a:t>
            </a:r>
          </a:p>
        </p:txBody>
      </p:sp>
      <p:sp>
        <p:nvSpPr>
          <p:cNvPr id="15" name="Rectangle: Diagonal Corners Snipped 14">
            <a:extLst>
              <a:ext uri="{FF2B5EF4-FFF2-40B4-BE49-F238E27FC236}">
                <a16:creationId xmlns:a16="http://schemas.microsoft.com/office/drawing/2014/main" id="{CA6A5E3C-781B-D462-2978-7F8B755DD920}"/>
              </a:ext>
            </a:extLst>
          </p:cNvPr>
          <p:cNvSpPr/>
          <p:nvPr/>
        </p:nvSpPr>
        <p:spPr>
          <a:xfrm flipH="1">
            <a:off x="9069187" y="3514802"/>
            <a:ext cx="4882997" cy="738276"/>
          </a:xfrm>
          <a:prstGeom prst="snip2DiagRect">
            <a:avLst/>
          </a:prstGeom>
          <a:solidFill>
            <a:schemeClr val="bg1"/>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514350">
              <a:defRPr/>
            </a:pPr>
            <a:r>
              <a:rPr lang="en-US" sz="2250" b="1">
                <a:solidFill>
                  <a:srgbClr val="111111"/>
                </a:solidFill>
                <a:latin typeface="Calibri" panose="020F0502020204030204" pitchFamily="34" charset="0"/>
                <a:cs typeface="Calibri" panose="020F0502020204030204" pitchFamily="34" charset="0"/>
              </a:rPr>
              <a:t>OTHERS ARE CONCERNED</a:t>
            </a:r>
          </a:p>
        </p:txBody>
      </p:sp>
      <p:pic>
        <p:nvPicPr>
          <p:cNvPr id="17" name="Picture 16" descr="Text&#10;&#10;Description automatically generated">
            <a:extLst>
              <a:ext uri="{FF2B5EF4-FFF2-40B4-BE49-F238E27FC236}">
                <a16:creationId xmlns:a16="http://schemas.microsoft.com/office/drawing/2014/main" id="{F934AF68-ABDB-3711-30D9-8DC76607C0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96988" y="9456422"/>
            <a:ext cx="4291013" cy="830579"/>
          </a:xfrm>
          <a:prstGeom prst="rect">
            <a:avLst/>
          </a:prstGeom>
        </p:spPr>
      </p:pic>
    </p:spTree>
    <p:extLst>
      <p:ext uri="{BB962C8B-B14F-4D97-AF65-F5344CB8AC3E}">
        <p14:creationId xmlns:p14="http://schemas.microsoft.com/office/powerpoint/2010/main" val="1710717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0">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8696C-2AEE-E83F-E875-91E0D9099EBC}"/>
              </a:ext>
            </a:extLst>
          </p:cNvPr>
          <p:cNvSpPr>
            <a:spLocks noGrp="1"/>
          </p:cNvSpPr>
          <p:nvPr>
            <p:ph type="title"/>
          </p:nvPr>
        </p:nvSpPr>
        <p:spPr/>
        <p:txBody>
          <a:bodyPr/>
          <a:lstStyle/>
          <a:p>
            <a:endParaRPr lang="en-US"/>
          </a:p>
        </p:txBody>
      </p:sp>
      <p:pic>
        <p:nvPicPr>
          <p:cNvPr id="4" name="Picture 3" descr="Text&#10;&#10;Description automatically generated">
            <a:extLst>
              <a:ext uri="{FF2B5EF4-FFF2-40B4-BE49-F238E27FC236}">
                <a16:creationId xmlns:a16="http://schemas.microsoft.com/office/drawing/2014/main" id="{B16E8F2C-A4FF-B667-9AED-0D785D6C83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96988" y="9456422"/>
            <a:ext cx="4291013" cy="830579"/>
          </a:xfrm>
          <a:prstGeom prst="rect">
            <a:avLst/>
          </a:prstGeom>
        </p:spPr>
      </p:pic>
      <p:sp>
        <p:nvSpPr>
          <p:cNvPr id="5" name="Rectangle: Rounded Corners 4">
            <a:extLst>
              <a:ext uri="{FF2B5EF4-FFF2-40B4-BE49-F238E27FC236}">
                <a16:creationId xmlns:a16="http://schemas.microsoft.com/office/drawing/2014/main" id="{CD460D82-3D99-F2A8-9E67-9968C66CB50F}"/>
              </a:ext>
            </a:extLst>
          </p:cNvPr>
          <p:cNvSpPr/>
          <p:nvPr/>
        </p:nvSpPr>
        <p:spPr>
          <a:xfrm>
            <a:off x="7965936" y="2992864"/>
            <a:ext cx="2468880" cy="4491152"/>
          </a:xfrm>
          <a:prstGeom prst="roundRect">
            <a:avLst/>
          </a:prstGeom>
          <a:solidFill>
            <a:schemeClr val="accent1">
              <a:lumMod val="60000"/>
              <a:lumOff val="40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en-US" sz="2025">
              <a:solidFill>
                <a:prstClr val="white"/>
              </a:solidFill>
              <a:latin typeface="Calibri" panose="020F0502020204030204"/>
            </a:endParaRPr>
          </a:p>
        </p:txBody>
      </p:sp>
      <p:grpSp>
        <p:nvGrpSpPr>
          <p:cNvPr id="6" name="Group 5">
            <a:extLst>
              <a:ext uri="{FF2B5EF4-FFF2-40B4-BE49-F238E27FC236}">
                <a16:creationId xmlns:a16="http://schemas.microsoft.com/office/drawing/2014/main" id="{031457C4-9C3D-ED44-1FAC-8FF248151865}"/>
              </a:ext>
            </a:extLst>
          </p:cNvPr>
          <p:cNvGrpSpPr/>
          <p:nvPr/>
        </p:nvGrpSpPr>
        <p:grpSpPr>
          <a:xfrm>
            <a:off x="3141229" y="3263111"/>
            <a:ext cx="1747034" cy="1747034"/>
            <a:chOff x="557561" y="1590036"/>
            <a:chExt cx="1929161" cy="1929161"/>
          </a:xfrm>
        </p:grpSpPr>
        <p:sp>
          <p:nvSpPr>
            <p:cNvPr id="7" name="Oval 6">
              <a:extLst>
                <a:ext uri="{FF2B5EF4-FFF2-40B4-BE49-F238E27FC236}">
                  <a16:creationId xmlns:a16="http://schemas.microsoft.com/office/drawing/2014/main" id="{5F41DA5E-42FA-438F-CCB8-8D4A1871159F}"/>
                </a:ext>
              </a:extLst>
            </p:cNvPr>
            <p:cNvSpPr/>
            <p:nvPr/>
          </p:nvSpPr>
          <p:spPr>
            <a:xfrm>
              <a:off x="557561" y="1590036"/>
              <a:ext cx="1929161" cy="1929161"/>
            </a:xfrm>
            <a:prstGeom prst="ellipse">
              <a:avLst/>
            </a:prstGeom>
            <a:noFill/>
            <a:ln w="19050">
              <a:solidFill>
                <a:srgbClr val="005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en-US" sz="2025">
                <a:solidFill>
                  <a:prstClr val="white"/>
                </a:solidFill>
                <a:latin typeface="Calibri" panose="020F0502020204030204"/>
              </a:endParaRPr>
            </a:p>
          </p:txBody>
        </p:sp>
        <p:pic>
          <p:nvPicPr>
            <p:cNvPr id="8" name="Picture 7" descr="A close up of a logo&#10;&#10;Description automatically generated">
              <a:extLst>
                <a:ext uri="{FF2B5EF4-FFF2-40B4-BE49-F238E27FC236}">
                  <a16:creationId xmlns:a16="http://schemas.microsoft.com/office/drawing/2014/main" id="{AA1159DD-AA5E-FA2C-7EDB-F3426D233D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5239" y="1705914"/>
              <a:ext cx="1700784" cy="1700784"/>
            </a:xfrm>
            <a:prstGeom prst="rect">
              <a:avLst/>
            </a:prstGeom>
          </p:spPr>
        </p:pic>
      </p:grpSp>
      <p:grpSp>
        <p:nvGrpSpPr>
          <p:cNvPr id="9" name="Group 8">
            <a:extLst>
              <a:ext uri="{FF2B5EF4-FFF2-40B4-BE49-F238E27FC236}">
                <a16:creationId xmlns:a16="http://schemas.microsoft.com/office/drawing/2014/main" id="{FAF78E2F-4BAB-2904-E779-16A44F208B82}"/>
              </a:ext>
            </a:extLst>
          </p:cNvPr>
          <p:cNvGrpSpPr/>
          <p:nvPr/>
        </p:nvGrpSpPr>
        <p:grpSpPr>
          <a:xfrm>
            <a:off x="8283029" y="3248033"/>
            <a:ext cx="1747034" cy="1789469"/>
            <a:chOff x="5131361" y="1676992"/>
            <a:chExt cx="1929161" cy="1976020"/>
          </a:xfrm>
        </p:grpSpPr>
        <p:pic>
          <p:nvPicPr>
            <p:cNvPr id="10" name="Picture 9" descr="A close up of a logo&#10;&#10;Description automatically generated">
              <a:extLst>
                <a:ext uri="{FF2B5EF4-FFF2-40B4-BE49-F238E27FC236}">
                  <a16:creationId xmlns:a16="http://schemas.microsoft.com/office/drawing/2014/main" id="{499E8231-E43D-49F3-19B0-35B14D129E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45492" y="1676992"/>
              <a:ext cx="1700900" cy="1700900"/>
            </a:xfrm>
            <a:prstGeom prst="rect">
              <a:avLst/>
            </a:prstGeom>
          </p:spPr>
        </p:pic>
        <p:sp>
          <p:nvSpPr>
            <p:cNvPr id="11" name="Oval 10">
              <a:extLst>
                <a:ext uri="{FF2B5EF4-FFF2-40B4-BE49-F238E27FC236}">
                  <a16:creationId xmlns:a16="http://schemas.microsoft.com/office/drawing/2014/main" id="{00B1AAB7-0797-8530-BF96-46FA724E80D2}"/>
                </a:ext>
              </a:extLst>
            </p:cNvPr>
            <p:cNvSpPr/>
            <p:nvPr/>
          </p:nvSpPr>
          <p:spPr>
            <a:xfrm>
              <a:off x="5131361" y="1723851"/>
              <a:ext cx="1929161" cy="1929161"/>
            </a:xfrm>
            <a:prstGeom prst="ellipse">
              <a:avLst/>
            </a:prstGeom>
            <a:noFill/>
            <a:ln w="19050">
              <a:solidFill>
                <a:srgbClr val="005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en-US" sz="2025">
                <a:solidFill>
                  <a:prstClr val="white"/>
                </a:solidFill>
                <a:latin typeface="Calibri" panose="020F0502020204030204"/>
              </a:endParaRPr>
            </a:p>
          </p:txBody>
        </p:sp>
      </p:grpSp>
      <p:grpSp>
        <p:nvGrpSpPr>
          <p:cNvPr id="12" name="Group 11">
            <a:extLst>
              <a:ext uri="{FF2B5EF4-FFF2-40B4-BE49-F238E27FC236}">
                <a16:creationId xmlns:a16="http://schemas.microsoft.com/office/drawing/2014/main" id="{B12EF50C-369A-8037-753A-5F3AEE8A3FF5}"/>
              </a:ext>
            </a:extLst>
          </p:cNvPr>
          <p:cNvGrpSpPr/>
          <p:nvPr/>
        </p:nvGrpSpPr>
        <p:grpSpPr>
          <a:xfrm>
            <a:off x="10847657" y="3270175"/>
            <a:ext cx="1747034" cy="1747034"/>
            <a:chOff x="7422121" y="1562861"/>
            <a:chExt cx="1929161" cy="1929161"/>
          </a:xfrm>
        </p:grpSpPr>
        <p:pic>
          <p:nvPicPr>
            <p:cNvPr id="13" name="Picture 12" descr="A close up of a logo&#10;&#10;Description automatically generated">
              <a:extLst>
                <a:ext uri="{FF2B5EF4-FFF2-40B4-BE49-F238E27FC236}">
                  <a16:creationId xmlns:a16="http://schemas.microsoft.com/office/drawing/2014/main" id="{5BFEA634-148D-09F8-3C6B-4BA5972A72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36252" y="1676992"/>
              <a:ext cx="1700900" cy="1700900"/>
            </a:xfrm>
            <a:prstGeom prst="rect">
              <a:avLst/>
            </a:prstGeom>
          </p:spPr>
        </p:pic>
        <p:sp>
          <p:nvSpPr>
            <p:cNvPr id="14" name="Oval 13">
              <a:extLst>
                <a:ext uri="{FF2B5EF4-FFF2-40B4-BE49-F238E27FC236}">
                  <a16:creationId xmlns:a16="http://schemas.microsoft.com/office/drawing/2014/main" id="{8577D9B2-965E-8CC0-B8CB-B07076E9E0F4}"/>
                </a:ext>
              </a:extLst>
            </p:cNvPr>
            <p:cNvSpPr/>
            <p:nvPr/>
          </p:nvSpPr>
          <p:spPr>
            <a:xfrm>
              <a:off x="7422121" y="1562861"/>
              <a:ext cx="1929161" cy="1929161"/>
            </a:xfrm>
            <a:prstGeom prst="ellipse">
              <a:avLst/>
            </a:prstGeom>
            <a:noFill/>
            <a:ln w="19050">
              <a:solidFill>
                <a:srgbClr val="005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en-US" sz="2025">
                <a:solidFill>
                  <a:prstClr val="white"/>
                </a:solidFill>
                <a:latin typeface="Calibri" panose="020F0502020204030204"/>
              </a:endParaRPr>
            </a:p>
          </p:txBody>
        </p:sp>
      </p:grpSp>
      <p:grpSp>
        <p:nvGrpSpPr>
          <p:cNvPr id="15" name="Group 14">
            <a:extLst>
              <a:ext uri="{FF2B5EF4-FFF2-40B4-BE49-F238E27FC236}">
                <a16:creationId xmlns:a16="http://schemas.microsoft.com/office/drawing/2014/main" id="{CAAD19A3-B9B3-1FEA-897B-E9A2108A275D}"/>
              </a:ext>
            </a:extLst>
          </p:cNvPr>
          <p:cNvGrpSpPr/>
          <p:nvPr/>
        </p:nvGrpSpPr>
        <p:grpSpPr>
          <a:xfrm>
            <a:off x="13424830" y="3265010"/>
            <a:ext cx="1747034" cy="1747034"/>
            <a:chOff x="9705278" y="1558271"/>
            <a:chExt cx="1929161" cy="1929161"/>
          </a:xfrm>
        </p:grpSpPr>
        <p:pic>
          <p:nvPicPr>
            <p:cNvPr id="16" name="Picture 15" descr="A close up of a logo&#10;&#10;Description automatically generated">
              <a:extLst>
                <a:ext uri="{FF2B5EF4-FFF2-40B4-BE49-F238E27FC236}">
                  <a16:creationId xmlns:a16="http://schemas.microsoft.com/office/drawing/2014/main" id="{D2E6849A-2F1F-1A4E-678E-CEA066A7CDF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27012" y="1676992"/>
              <a:ext cx="1700900" cy="1700900"/>
            </a:xfrm>
            <a:prstGeom prst="rect">
              <a:avLst/>
            </a:prstGeom>
          </p:spPr>
        </p:pic>
        <p:sp>
          <p:nvSpPr>
            <p:cNvPr id="17" name="Oval 16">
              <a:extLst>
                <a:ext uri="{FF2B5EF4-FFF2-40B4-BE49-F238E27FC236}">
                  <a16:creationId xmlns:a16="http://schemas.microsoft.com/office/drawing/2014/main" id="{E11D3404-9441-8413-428E-1E7E0B12AF15}"/>
                </a:ext>
              </a:extLst>
            </p:cNvPr>
            <p:cNvSpPr/>
            <p:nvPr/>
          </p:nvSpPr>
          <p:spPr>
            <a:xfrm>
              <a:off x="9705278" y="1558271"/>
              <a:ext cx="1929161" cy="1929161"/>
            </a:xfrm>
            <a:prstGeom prst="ellipse">
              <a:avLst/>
            </a:prstGeom>
            <a:noFill/>
            <a:ln w="19050">
              <a:solidFill>
                <a:srgbClr val="005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en-US" sz="2025">
                <a:solidFill>
                  <a:prstClr val="white"/>
                </a:solidFill>
                <a:latin typeface="Calibri" panose="020F0502020204030204"/>
              </a:endParaRPr>
            </a:p>
          </p:txBody>
        </p:sp>
      </p:grpSp>
      <p:grpSp>
        <p:nvGrpSpPr>
          <p:cNvPr id="18" name="Group 17">
            <a:extLst>
              <a:ext uri="{FF2B5EF4-FFF2-40B4-BE49-F238E27FC236}">
                <a16:creationId xmlns:a16="http://schemas.microsoft.com/office/drawing/2014/main" id="{5851DAEF-60C5-FEFD-8AC6-4DFA0E7032A5}"/>
              </a:ext>
            </a:extLst>
          </p:cNvPr>
          <p:cNvGrpSpPr/>
          <p:nvPr/>
        </p:nvGrpSpPr>
        <p:grpSpPr>
          <a:xfrm>
            <a:off x="5705857" y="3270175"/>
            <a:ext cx="1747034" cy="1747034"/>
            <a:chOff x="2805838" y="1562861"/>
            <a:chExt cx="1929161" cy="1929161"/>
          </a:xfrm>
        </p:grpSpPr>
        <p:pic>
          <p:nvPicPr>
            <p:cNvPr id="19" name="Picture 18" descr="A close up of a logo&#10;&#10;Description automatically generated">
              <a:extLst>
                <a:ext uri="{FF2B5EF4-FFF2-40B4-BE49-F238E27FC236}">
                  <a16:creationId xmlns:a16="http://schemas.microsoft.com/office/drawing/2014/main" id="{39A957E0-704A-3A96-5F54-274A56B0B9A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54732" y="1676992"/>
              <a:ext cx="1700900" cy="1700900"/>
            </a:xfrm>
            <a:prstGeom prst="rect">
              <a:avLst/>
            </a:prstGeom>
          </p:spPr>
        </p:pic>
        <p:sp>
          <p:nvSpPr>
            <p:cNvPr id="20" name="Oval 19">
              <a:extLst>
                <a:ext uri="{FF2B5EF4-FFF2-40B4-BE49-F238E27FC236}">
                  <a16:creationId xmlns:a16="http://schemas.microsoft.com/office/drawing/2014/main" id="{1B6814BF-7858-9C3A-03C2-CC5FD8156DF0}"/>
                </a:ext>
              </a:extLst>
            </p:cNvPr>
            <p:cNvSpPr/>
            <p:nvPr/>
          </p:nvSpPr>
          <p:spPr>
            <a:xfrm>
              <a:off x="2805838" y="1562861"/>
              <a:ext cx="1929161" cy="1929161"/>
            </a:xfrm>
            <a:prstGeom prst="ellipse">
              <a:avLst/>
            </a:prstGeom>
            <a:noFill/>
            <a:ln w="19050">
              <a:solidFill>
                <a:srgbClr val="005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en-US" sz="2025">
                <a:solidFill>
                  <a:prstClr val="white"/>
                </a:solidFill>
                <a:latin typeface="Calibri" panose="020F0502020204030204"/>
              </a:endParaRPr>
            </a:p>
          </p:txBody>
        </p:sp>
      </p:grpSp>
      <p:grpSp>
        <p:nvGrpSpPr>
          <p:cNvPr id="21" name="Group 20">
            <a:extLst>
              <a:ext uri="{FF2B5EF4-FFF2-40B4-BE49-F238E27FC236}">
                <a16:creationId xmlns:a16="http://schemas.microsoft.com/office/drawing/2014/main" id="{7EC17071-BC1C-2A62-6AC2-709E203DB5CC}"/>
              </a:ext>
            </a:extLst>
          </p:cNvPr>
          <p:cNvGrpSpPr/>
          <p:nvPr/>
        </p:nvGrpSpPr>
        <p:grpSpPr>
          <a:xfrm>
            <a:off x="2850531" y="5225141"/>
            <a:ext cx="12608238" cy="2272044"/>
            <a:chOff x="501804" y="3428999"/>
            <a:chExt cx="11207323" cy="2019594"/>
          </a:xfrm>
        </p:grpSpPr>
        <p:sp>
          <p:nvSpPr>
            <p:cNvPr id="22" name="Rectangle 21">
              <a:extLst>
                <a:ext uri="{FF2B5EF4-FFF2-40B4-BE49-F238E27FC236}">
                  <a16:creationId xmlns:a16="http://schemas.microsoft.com/office/drawing/2014/main" id="{5F3CCDC4-A6F1-A545-5D12-43B05DACD47A}"/>
                </a:ext>
              </a:extLst>
            </p:cNvPr>
            <p:cNvSpPr/>
            <p:nvPr/>
          </p:nvSpPr>
          <p:spPr>
            <a:xfrm>
              <a:off x="501804" y="3429000"/>
              <a:ext cx="2062975" cy="20127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r>
                <a:rPr lang="en-US" sz="3375" b="1">
                  <a:solidFill>
                    <a:srgbClr val="5A5B5D"/>
                  </a:solidFill>
                  <a:latin typeface="Calibri" panose="020F0502020204030204" pitchFamily="34" charset="0"/>
                  <a:cs typeface="Calibri" panose="020F0502020204030204" pitchFamily="34" charset="0"/>
                </a:rPr>
                <a:t>Risk</a:t>
              </a:r>
            </a:p>
            <a:p>
              <a:pPr algn="ctr" defTabSz="514350">
                <a:defRPr/>
              </a:pPr>
              <a:r>
                <a:rPr lang="en-US" sz="3375" b="1">
                  <a:solidFill>
                    <a:srgbClr val="5A5B5D"/>
                  </a:solidFill>
                  <a:latin typeface="Calibri" panose="020F0502020204030204" pitchFamily="34" charset="0"/>
                  <a:cs typeface="Calibri" panose="020F0502020204030204" pitchFamily="34" charset="0"/>
                </a:rPr>
                <a:t>Factors</a:t>
              </a:r>
            </a:p>
          </p:txBody>
        </p:sp>
        <p:sp>
          <p:nvSpPr>
            <p:cNvPr id="23" name="Rectangle 22">
              <a:extLst>
                <a:ext uri="{FF2B5EF4-FFF2-40B4-BE49-F238E27FC236}">
                  <a16:creationId xmlns:a16="http://schemas.microsoft.com/office/drawing/2014/main" id="{A35867EB-6474-78CF-9000-E45546499E6D}"/>
                </a:ext>
              </a:extLst>
            </p:cNvPr>
            <p:cNvSpPr/>
            <p:nvPr/>
          </p:nvSpPr>
          <p:spPr>
            <a:xfrm>
              <a:off x="2784843" y="3428999"/>
              <a:ext cx="2062975" cy="20127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r>
                <a:rPr lang="en-US" sz="3375" b="1">
                  <a:solidFill>
                    <a:srgbClr val="5A5B5D"/>
                  </a:solidFill>
                  <a:latin typeface="Calibri" panose="020F0502020204030204" pitchFamily="34" charset="0"/>
                  <a:cs typeface="Calibri" panose="020F0502020204030204" pitchFamily="34" charset="0"/>
                </a:rPr>
                <a:t>Triggers and Stressors</a:t>
              </a:r>
            </a:p>
          </p:txBody>
        </p:sp>
        <p:sp>
          <p:nvSpPr>
            <p:cNvPr id="24" name="Rectangle 23">
              <a:extLst>
                <a:ext uri="{FF2B5EF4-FFF2-40B4-BE49-F238E27FC236}">
                  <a16:creationId xmlns:a16="http://schemas.microsoft.com/office/drawing/2014/main" id="{5C3D3A30-7A9D-E4F3-A8B8-52BA2F3658CD}"/>
                </a:ext>
              </a:extLst>
            </p:cNvPr>
            <p:cNvSpPr/>
            <p:nvPr/>
          </p:nvSpPr>
          <p:spPr>
            <a:xfrm>
              <a:off x="5075663" y="3435798"/>
              <a:ext cx="2062975" cy="20127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r>
                <a:rPr lang="en-US" sz="3375" b="1">
                  <a:solidFill>
                    <a:srgbClr val="5A5B5D"/>
                  </a:solidFill>
                  <a:latin typeface="Calibri" panose="020F0502020204030204" pitchFamily="34" charset="0"/>
                  <a:cs typeface="Calibri" panose="020F0502020204030204" pitchFamily="34" charset="0"/>
                </a:rPr>
                <a:t>Warning Behaviors</a:t>
              </a:r>
            </a:p>
          </p:txBody>
        </p:sp>
        <p:sp>
          <p:nvSpPr>
            <p:cNvPr id="25" name="Rectangle 24">
              <a:extLst>
                <a:ext uri="{FF2B5EF4-FFF2-40B4-BE49-F238E27FC236}">
                  <a16:creationId xmlns:a16="http://schemas.microsoft.com/office/drawing/2014/main" id="{7C0EE57B-1F9D-0B86-33E1-E6645169257E}"/>
                </a:ext>
              </a:extLst>
            </p:cNvPr>
            <p:cNvSpPr/>
            <p:nvPr/>
          </p:nvSpPr>
          <p:spPr>
            <a:xfrm>
              <a:off x="9646152" y="3435798"/>
              <a:ext cx="2062975" cy="20127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r>
                <a:rPr lang="en-US" sz="3375" b="1">
                  <a:solidFill>
                    <a:srgbClr val="5A5B5D"/>
                  </a:solidFill>
                  <a:latin typeface="Calibri" panose="020F0502020204030204" pitchFamily="34" charset="0"/>
                  <a:cs typeface="Calibri" panose="020F0502020204030204" pitchFamily="34" charset="0"/>
                </a:rPr>
                <a:t>Mitigators</a:t>
              </a:r>
            </a:p>
          </p:txBody>
        </p:sp>
        <p:cxnSp>
          <p:nvCxnSpPr>
            <p:cNvPr id="26" name="Straight Connector 25">
              <a:extLst>
                <a:ext uri="{FF2B5EF4-FFF2-40B4-BE49-F238E27FC236}">
                  <a16:creationId xmlns:a16="http://schemas.microsoft.com/office/drawing/2014/main" id="{B7F9C0E4-52B0-5136-95CD-695B7B0AADC8}"/>
                </a:ext>
              </a:extLst>
            </p:cNvPr>
            <p:cNvCxnSpPr/>
            <p:nvPr/>
          </p:nvCxnSpPr>
          <p:spPr>
            <a:xfrm>
              <a:off x="2594282" y="3702205"/>
              <a:ext cx="0" cy="1483112"/>
            </a:xfrm>
            <a:prstGeom prst="line">
              <a:avLst/>
            </a:prstGeom>
            <a:ln w="19050">
              <a:solidFill>
                <a:srgbClr val="005288"/>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6BB1D27-F67D-A1EA-8AE5-7B8F414EE336}"/>
                </a:ext>
              </a:extLst>
            </p:cNvPr>
            <p:cNvCxnSpPr/>
            <p:nvPr/>
          </p:nvCxnSpPr>
          <p:spPr>
            <a:xfrm>
              <a:off x="5005684" y="3700639"/>
              <a:ext cx="0" cy="1483112"/>
            </a:xfrm>
            <a:prstGeom prst="line">
              <a:avLst/>
            </a:prstGeom>
            <a:ln w="19050">
              <a:solidFill>
                <a:srgbClr val="005288"/>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C18558B-7E14-2F5B-C52A-E6A93AD29D64}"/>
                </a:ext>
              </a:extLst>
            </p:cNvPr>
            <p:cNvCxnSpPr/>
            <p:nvPr/>
          </p:nvCxnSpPr>
          <p:spPr>
            <a:xfrm>
              <a:off x="7269382" y="3700639"/>
              <a:ext cx="0" cy="1483112"/>
            </a:xfrm>
            <a:prstGeom prst="line">
              <a:avLst/>
            </a:prstGeom>
            <a:ln w="19050">
              <a:solidFill>
                <a:srgbClr val="005288"/>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C2462CD-EB34-B0E7-C5AD-2D76FB97128C}"/>
                </a:ext>
              </a:extLst>
            </p:cNvPr>
            <p:cNvCxnSpPr/>
            <p:nvPr/>
          </p:nvCxnSpPr>
          <p:spPr>
            <a:xfrm>
              <a:off x="9646152" y="3703320"/>
              <a:ext cx="0" cy="1483112"/>
            </a:xfrm>
            <a:prstGeom prst="line">
              <a:avLst/>
            </a:prstGeom>
            <a:ln w="19050">
              <a:solidFill>
                <a:srgbClr val="005288"/>
              </a:solidFill>
            </a:ln>
          </p:spPr>
          <p:style>
            <a:lnRef idx="1">
              <a:schemeClr val="accent1"/>
            </a:lnRef>
            <a:fillRef idx="0">
              <a:schemeClr val="accent1"/>
            </a:fillRef>
            <a:effectRef idx="0">
              <a:schemeClr val="accent1"/>
            </a:effectRef>
            <a:fontRef idx="minor">
              <a:schemeClr val="tx1"/>
            </a:fontRef>
          </p:style>
        </p:cxnSp>
      </p:grpSp>
      <p:sp>
        <p:nvSpPr>
          <p:cNvPr id="30" name="Rectangle 29">
            <a:extLst>
              <a:ext uri="{FF2B5EF4-FFF2-40B4-BE49-F238E27FC236}">
                <a16:creationId xmlns:a16="http://schemas.microsoft.com/office/drawing/2014/main" id="{CDD1A05F-A109-AD78-F853-D6F4B72F76CD}"/>
              </a:ext>
            </a:extLst>
          </p:cNvPr>
          <p:cNvSpPr/>
          <p:nvPr/>
        </p:nvSpPr>
        <p:spPr>
          <a:xfrm>
            <a:off x="10567871" y="5143499"/>
            <a:ext cx="2468880" cy="22643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514350">
              <a:defRPr/>
            </a:pPr>
            <a:r>
              <a:rPr lang="en-US" sz="2925" b="1">
                <a:solidFill>
                  <a:srgbClr val="5A5B5D"/>
                </a:solidFill>
                <a:latin typeface="Calibri" panose="020F0502020204030204" pitchFamily="34" charset="0"/>
                <a:cs typeface="Calibri" panose="020F0502020204030204" pitchFamily="34" charset="0"/>
              </a:rPr>
              <a:t>Warning Behaviors That Could Signal Imminence</a:t>
            </a:r>
          </a:p>
        </p:txBody>
      </p:sp>
    </p:spTree>
    <p:extLst>
      <p:ext uri="{BB962C8B-B14F-4D97-AF65-F5344CB8AC3E}">
        <p14:creationId xmlns:p14="http://schemas.microsoft.com/office/powerpoint/2010/main" val="2249757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06FAF-E723-80AC-CC95-31BB2DB40C61}"/>
              </a:ext>
            </a:extLst>
          </p:cNvPr>
          <p:cNvSpPr>
            <a:spLocks noGrp="1"/>
          </p:cNvSpPr>
          <p:nvPr>
            <p:ph type="title"/>
          </p:nvPr>
        </p:nvSpPr>
        <p:spPr/>
        <p:txBody>
          <a:bodyPr>
            <a:normAutofit fontScale="90000"/>
          </a:bodyPr>
          <a:lstStyle/>
          <a:p>
            <a:r>
              <a:rPr lang="en-US" sz="5400" b="1" spc="-57" dirty="0">
                <a:solidFill>
                  <a:srgbClr val="002060"/>
                </a:solidFill>
              </a:rPr>
              <a:t>Case Example: Parkland, FL</a:t>
            </a:r>
            <a:br>
              <a:rPr lang="en-US" sz="5400" b="1" spc="-57" dirty="0">
                <a:solidFill>
                  <a:schemeClr val="bg1"/>
                </a:solidFill>
              </a:rPr>
            </a:br>
            <a:endParaRPr lang="en-US" dirty="0">
              <a:solidFill>
                <a:schemeClr val="bg1"/>
              </a:solidFill>
            </a:endParaRPr>
          </a:p>
        </p:txBody>
      </p:sp>
      <p:grpSp>
        <p:nvGrpSpPr>
          <p:cNvPr id="5" name="Group 4">
            <a:extLst>
              <a:ext uri="{FF2B5EF4-FFF2-40B4-BE49-F238E27FC236}">
                <a16:creationId xmlns:a16="http://schemas.microsoft.com/office/drawing/2014/main" id="{0273A102-3267-8AAB-9471-15E0EA21AD86}"/>
              </a:ext>
            </a:extLst>
          </p:cNvPr>
          <p:cNvGrpSpPr/>
          <p:nvPr/>
        </p:nvGrpSpPr>
        <p:grpSpPr>
          <a:xfrm>
            <a:off x="457201" y="2171700"/>
            <a:ext cx="8915400" cy="7284722"/>
            <a:chOff x="2646402" y="1433997"/>
            <a:chExt cx="4784066" cy="3792765"/>
          </a:xfrm>
        </p:grpSpPr>
        <p:pic>
          <p:nvPicPr>
            <p:cNvPr id="6" name="Picture Placeholder 11" descr="A group of people in a room&#10;&#10;Description automatically generated">
              <a:extLst>
                <a:ext uri="{FF2B5EF4-FFF2-40B4-BE49-F238E27FC236}">
                  <a16:creationId xmlns:a16="http://schemas.microsoft.com/office/drawing/2014/main" id="{D0753E1E-04B4-84DC-007B-3214A463AD77}"/>
                </a:ext>
              </a:extLst>
            </p:cNvPr>
            <p:cNvPicPr>
              <a:picLocks noChangeAspect="1"/>
            </p:cNvPicPr>
            <p:nvPr/>
          </p:nvPicPr>
          <p:blipFill>
            <a:blip r:embed="rId3">
              <a:extLst>
                <a:ext uri="{28A0092B-C50C-407E-A947-70E740481C1C}">
                  <a14:useLocalDpi xmlns:a14="http://schemas.microsoft.com/office/drawing/2010/main" val="0"/>
                </a:ext>
              </a:extLst>
            </a:blip>
            <a:srcRect l="22404" r="22404"/>
            <a:stretch>
              <a:fillRect/>
            </a:stretch>
          </p:blipFill>
          <p:spPr>
            <a:xfrm>
              <a:off x="4872683" y="2271663"/>
              <a:ext cx="2557785" cy="2955099"/>
            </a:xfrm>
            <a:prstGeom prst="rect">
              <a:avLst/>
            </a:prstGeom>
          </p:spPr>
        </p:pic>
        <p:pic>
          <p:nvPicPr>
            <p:cNvPr id="7" name="Picture Placeholder 9" descr="A picture containing group, people, bunch, young&#10;&#10;Description automatically generated">
              <a:extLst>
                <a:ext uri="{FF2B5EF4-FFF2-40B4-BE49-F238E27FC236}">
                  <a16:creationId xmlns:a16="http://schemas.microsoft.com/office/drawing/2014/main" id="{D6E67352-AC46-D0EA-554A-08045C7C51AF}"/>
                </a:ext>
              </a:extLst>
            </p:cNvPr>
            <p:cNvPicPr>
              <a:picLocks noChangeAspect="1"/>
            </p:cNvPicPr>
            <p:nvPr/>
          </p:nvPicPr>
          <p:blipFill>
            <a:blip r:embed="rId4">
              <a:extLst>
                <a:ext uri="{28A0092B-C50C-407E-A947-70E740481C1C}">
                  <a14:useLocalDpi xmlns:a14="http://schemas.microsoft.com/office/drawing/2010/main" val="0"/>
                </a:ext>
              </a:extLst>
            </a:blip>
            <a:srcRect l="21730" r="21730"/>
            <a:stretch>
              <a:fillRect/>
            </a:stretch>
          </p:blipFill>
          <p:spPr>
            <a:xfrm>
              <a:off x="2646402" y="1433997"/>
              <a:ext cx="2699323" cy="3219627"/>
            </a:xfrm>
            <a:prstGeom prst="rect">
              <a:avLst/>
            </a:prstGeom>
          </p:spPr>
        </p:pic>
      </p:grpSp>
      <p:graphicFrame>
        <p:nvGraphicFramePr>
          <p:cNvPr id="36" name="Diagram 35">
            <a:extLst>
              <a:ext uri="{FF2B5EF4-FFF2-40B4-BE49-F238E27FC236}">
                <a16:creationId xmlns:a16="http://schemas.microsoft.com/office/drawing/2014/main" id="{157FD35F-2E7B-3A3F-249D-1E6492FDEF1A}"/>
              </a:ext>
            </a:extLst>
          </p:cNvPr>
          <p:cNvGraphicFramePr/>
          <p:nvPr>
            <p:extLst>
              <p:ext uri="{D42A27DB-BD31-4B8C-83A1-F6EECF244321}">
                <p14:modId xmlns:p14="http://schemas.microsoft.com/office/powerpoint/2010/main" val="3220963313"/>
              </p:ext>
            </p:extLst>
          </p:nvPr>
        </p:nvGraphicFramePr>
        <p:xfrm>
          <a:off x="7086600" y="274639"/>
          <a:ext cx="10439400" cy="918178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7" name="Picture 36" descr="Text&#10;&#10;Description automatically generated">
            <a:extLst>
              <a:ext uri="{FF2B5EF4-FFF2-40B4-BE49-F238E27FC236}">
                <a16:creationId xmlns:a16="http://schemas.microsoft.com/office/drawing/2014/main" id="{D2330F29-5229-E716-82B4-DCAD7E906BF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996988" y="9456422"/>
            <a:ext cx="4291013" cy="830579"/>
          </a:xfrm>
          <a:prstGeom prst="rect">
            <a:avLst/>
          </a:prstGeom>
        </p:spPr>
      </p:pic>
    </p:spTree>
    <p:extLst>
      <p:ext uri="{BB962C8B-B14F-4D97-AF65-F5344CB8AC3E}">
        <p14:creationId xmlns:p14="http://schemas.microsoft.com/office/powerpoint/2010/main" val="31949365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BF950-BBA6-BDDE-6A0A-5EF3542D6A19}"/>
              </a:ext>
            </a:extLst>
          </p:cNvPr>
          <p:cNvSpPr>
            <a:spLocks noGrp="1"/>
          </p:cNvSpPr>
          <p:nvPr>
            <p:ph type="title"/>
          </p:nvPr>
        </p:nvSpPr>
        <p:spPr>
          <a:xfrm>
            <a:off x="2933700" y="906778"/>
            <a:ext cx="12420600" cy="1143000"/>
          </a:xfrm>
        </p:spPr>
        <p:txBody>
          <a:bodyPr>
            <a:normAutofit/>
          </a:bodyPr>
          <a:lstStyle/>
          <a:p>
            <a:r>
              <a:rPr lang="en-US" sz="5400" b="1" spc="-57" dirty="0">
                <a:solidFill>
                  <a:srgbClr val="002060"/>
                </a:solidFill>
              </a:rPr>
              <a:t>Pathway to Violence Warning Behaviors</a:t>
            </a:r>
            <a:endParaRPr lang="en-US" dirty="0">
              <a:solidFill>
                <a:srgbClr val="002060"/>
              </a:solidFill>
            </a:endParaRPr>
          </a:p>
        </p:txBody>
      </p:sp>
      <p:graphicFrame>
        <p:nvGraphicFramePr>
          <p:cNvPr id="10" name="Content Placeholder 9">
            <a:extLst>
              <a:ext uri="{FF2B5EF4-FFF2-40B4-BE49-F238E27FC236}">
                <a16:creationId xmlns:a16="http://schemas.microsoft.com/office/drawing/2014/main" id="{E9A59510-AA5E-8F36-6E45-2175DCFCBAC9}"/>
              </a:ext>
            </a:extLst>
          </p:cNvPr>
          <p:cNvGraphicFramePr>
            <a:graphicFrameLocks/>
          </p:cNvGraphicFramePr>
          <p:nvPr>
            <p:extLst>
              <p:ext uri="{D42A27DB-BD31-4B8C-83A1-F6EECF244321}">
                <p14:modId xmlns:p14="http://schemas.microsoft.com/office/powerpoint/2010/main" val="2811108999"/>
              </p:ext>
            </p:extLst>
          </p:nvPr>
        </p:nvGraphicFramePr>
        <p:xfrm>
          <a:off x="533400" y="2247900"/>
          <a:ext cx="17373599" cy="7010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Box 10">
            <a:extLst>
              <a:ext uri="{FF2B5EF4-FFF2-40B4-BE49-F238E27FC236}">
                <a16:creationId xmlns:a16="http://schemas.microsoft.com/office/drawing/2014/main" id="{5F030731-9AB6-4FAF-CB4A-EAF30DCC4DE1}"/>
              </a:ext>
            </a:extLst>
          </p:cNvPr>
          <p:cNvSpPr txBox="1"/>
          <p:nvPr/>
        </p:nvSpPr>
        <p:spPr>
          <a:xfrm>
            <a:off x="6590616" y="7685157"/>
            <a:ext cx="5259165" cy="707886"/>
          </a:xfrm>
          <a:prstGeom prst="rect">
            <a:avLst/>
          </a:prstGeom>
          <a:noFill/>
        </p:spPr>
        <p:txBody>
          <a:bodyPr wrap="square" rtlCol="0">
            <a:spAutoFit/>
          </a:bodyPr>
          <a:lstStyle/>
          <a:p>
            <a:pPr algn="ctr" defTabSz="514377">
              <a:defRPr/>
            </a:pPr>
            <a:r>
              <a:rPr lang="en-US" sz="4000" b="1" dirty="0">
                <a:solidFill>
                  <a:srgbClr val="111111"/>
                </a:solidFill>
                <a:latin typeface="Garamond" panose="02020404030301010803" pitchFamily="18" charset="0"/>
              </a:rPr>
              <a:t>Escalation Pathway</a:t>
            </a:r>
          </a:p>
        </p:txBody>
      </p:sp>
      <p:sp>
        <p:nvSpPr>
          <p:cNvPr id="12" name="Footer Placeholder 5">
            <a:extLst>
              <a:ext uri="{FF2B5EF4-FFF2-40B4-BE49-F238E27FC236}">
                <a16:creationId xmlns:a16="http://schemas.microsoft.com/office/drawing/2014/main" id="{DF80813C-29D6-9D34-3A98-C0B63B7A6A25}"/>
              </a:ext>
            </a:extLst>
          </p:cNvPr>
          <p:cNvSpPr txBox="1">
            <a:spLocks/>
          </p:cNvSpPr>
          <p:nvPr/>
        </p:nvSpPr>
        <p:spPr>
          <a:xfrm>
            <a:off x="6840494" y="8567343"/>
            <a:ext cx="4607011" cy="516656"/>
          </a:xfrm>
          <a:prstGeom prst="rect">
            <a:avLst/>
          </a:prstGeom>
        </p:spPr>
        <p:txBody>
          <a:bodyPr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514350">
              <a:defRPr/>
            </a:pPr>
            <a:r>
              <a:rPr lang="en-US" sz="2100" dirty="0">
                <a:solidFill>
                  <a:srgbClr val="111111"/>
                </a:solidFill>
                <a:latin typeface="Calibri" panose="020F0502020204030204" pitchFamily="34" charset="0"/>
                <a:cs typeface="Calibri" panose="020F0502020204030204" pitchFamily="34" charset="0"/>
              </a:rPr>
              <a:t>Adapted from: Calhoun &amp; Weston, 2003</a:t>
            </a:r>
            <a:endParaRPr lang="en-US" sz="2100" i="1" dirty="0">
              <a:solidFill>
                <a:srgbClr val="111111"/>
              </a:solidFill>
              <a:latin typeface="Calibri" panose="020F0502020204030204" pitchFamily="34" charset="0"/>
              <a:cs typeface="Calibri" panose="020F0502020204030204" pitchFamily="34" charset="0"/>
            </a:endParaRPr>
          </a:p>
        </p:txBody>
      </p:sp>
      <p:pic>
        <p:nvPicPr>
          <p:cNvPr id="13" name="Picture 12" descr="Text&#10;&#10;Description automatically generated">
            <a:extLst>
              <a:ext uri="{FF2B5EF4-FFF2-40B4-BE49-F238E27FC236}">
                <a16:creationId xmlns:a16="http://schemas.microsoft.com/office/drawing/2014/main" id="{8D26EA43-824A-61F0-DDE6-68691076ABD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996988" y="9456422"/>
            <a:ext cx="4291013" cy="830579"/>
          </a:xfrm>
          <a:prstGeom prst="rect">
            <a:avLst/>
          </a:prstGeom>
        </p:spPr>
      </p:pic>
    </p:spTree>
    <p:extLst>
      <p:ext uri="{BB962C8B-B14F-4D97-AF65-F5344CB8AC3E}">
        <p14:creationId xmlns:p14="http://schemas.microsoft.com/office/powerpoint/2010/main" val="37962052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55397289-1E14-0B30-9A3A-41494F5F9A82}"/>
              </a:ext>
            </a:extLst>
          </p:cNvPr>
          <p:cNvSpPr>
            <a:spLocks noGrp="1"/>
          </p:cNvSpPr>
          <p:nvPr>
            <p:ph idx="1"/>
          </p:nvPr>
        </p:nvSpPr>
        <p:spPr>
          <a:xfrm>
            <a:off x="787652" y="2540759"/>
            <a:ext cx="8307281" cy="6915662"/>
          </a:xfrm>
        </p:spPr>
        <p:txBody>
          <a:bodyPr vert="horz" lIns="0" tIns="51435" rIns="0" bIns="51435" rtlCol="0" anchor="t">
            <a:noAutofit/>
          </a:bodyPr>
          <a:lstStyle/>
          <a:p>
            <a:pPr>
              <a:buNone/>
            </a:pPr>
            <a:r>
              <a:rPr lang="en-US" sz="4000" b="1" dirty="0">
                <a:latin typeface="+mj-lt"/>
                <a:ea typeface="Calibri" panose="020F0502020204030204" pitchFamily="34" charset="0"/>
                <a:cs typeface="Times New Roman" panose="02020603050405020304" pitchFamily="18" charset="0"/>
              </a:rPr>
              <a:t>Grievance: </a:t>
            </a:r>
            <a:r>
              <a:rPr lang="en-US" sz="4000" dirty="0">
                <a:latin typeface="+mj-lt"/>
                <a:ea typeface="Calibri" panose="020F0502020204030204" pitchFamily="34" charset="0"/>
                <a:cs typeface="Times New Roman" panose="02020603050405020304" pitchFamily="18" charset="0"/>
              </a:rPr>
              <a:t>the formation of a deeply held personal complaint, resentment, or humiliation based upon real or perceived injustices inflicted upon the grievant. It is </a:t>
            </a:r>
            <a:r>
              <a:rPr lang="en-US" sz="4000" b="1" u="sng" dirty="0">
                <a:latin typeface="+mj-lt"/>
                <a:ea typeface="Calibri" panose="020F0502020204030204" pitchFamily="34" charset="0"/>
                <a:cs typeface="Times New Roman" panose="02020603050405020304" pitchFamily="18" charset="0"/>
              </a:rPr>
              <a:t>highly personal </a:t>
            </a:r>
            <a:r>
              <a:rPr lang="en-US" sz="4000" dirty="0">
                <a:latin typeface="+mj-lt"/>
                <a:ea typeface="Calibri" panose="020F0502020204030204" pitchFamily="34" charset="0"/>
                <a:cs typeface="Times New Roman" panose="02020603050405020304" pitchFamily="18" charset="0"/>
              </a:rPr>
              <a:t>and can cause great distress. This feeling of being wronged often generates behaviors related to a sense of mission, destiny, loss, or a desire for revenge. </a:t>
            </a:r>
            <a:endParaRPr lang="en-US" sz="4000" dirty="0">
              <a:latin typeface="+mj-lt"/>
              <a:ea typeface="Calibri" panose="020F0502020204030204"/>
            </a:endParaRPr>
          </a:p>
        </p:txBody>
      </p:sp>
      <p:pic>
        <p:nvPicPr>
          <p:cNvPr id="5" name="Picture 4">
            <a:extLst>
              <a:ext uri="{FF2B5EF4-FFF2-40B4-BE49-F238E27FC236}">
                <a16:creationId xmlns:a16="http://schemas.microsoft.com/office/drawing/2014/main" id="{DA1288F0-6953-B926-B3EA-240C7197D0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93069" y="2701718"/>
            <a:ext cx="8566468" cy="46204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a:extLst>
              <a:ext uri="{FF2B5EF4-FFF2-40B4-BE49-F238E27FC236}">
                <a16:creationId xmlns:a16="http://schemas.microsoft.com/office/drawing/2014/main" id="{EDF4F6D9-24F6-6CA2-F284-60FA21E8953E}"/>
              </a:ext>
            </a:extLst>
          </p:cNvPr>
          <p:cNvSpPr txBox="1"/>
          <p:nvPr/>
        </p:nvSpPr>
        <p:spPr>
          <a:xfrm>
            <a:off x="9491677" y="7652902"/>
            <a:ext cx="7969251" cy="1569660"/>
          </a:xfrm>
          <a:prstGeom prst="rect">
            <a:avLst/>
          </a:prstGeom>
          <a:noFill/>
        </p:spPr>
        <p:txBody>
          <a:bodyPr wrap="square">
            <a:spAutoFit/>
          </a:bodyPr>
          <a:lstStyle/>
          <a:p>
            <a:pPr defTabSz="1028658"/>
            <a:r>
              <a:rPr lang="en-US" sz="3200" dirty="0">
                <a:solidFill>
                  <a:srgbClr val="111111"/>
                </a:solidFill>
                <a:latin typeface="Calibri" panose="020F0502020204030204"/>
              </a:rPr>
              <a:t>This is from the Oxford High School offender’s journal. “The first victim has to be pretty girl with future so she can suffer just like me.”</a:t>
            </a:r>
          </a:p>
        </p:txBody>
      </p:sp>
      <p:sp>
        <p:nvSpPr>
          <p:cNvPr id="7" name="Title 1">
            <a:extLst>
              <a:ext uri="{FF2B5EF4-FFF2-40B4-BE49-F238E27FC236}">
                <a16:creationId xmlns:a16="http://schemas.microsoft.com/office/drawing/2014/main" id="{6CEEEE92-15F1-6C91-845D-7EDC4B739D54}"/>
              </a:ext>
            </a:extLst>
          </p:cNvPr>
          <p:cNvSpPr txBox="1">
            <a:spLocks/>
          </p:cNvSpPr>
          <p:nvPr/>
        </p:nvSpPr>
        <p:spPr>
          <a:xfrm>
            <a:off x="787652" y="1024611"/>
            <a:ext cx="11277600" cy="1156875"/>
          </a:xfrm>
          <a:prstGeom prst="rect">
            <a:avLst/>
          </a:prstGeom>
        </p:spPr>
        <p:txBody>
          <a:bodyPr>
            <a:normAutofit/>
          </a:bodyPr>
          <a:lstStyle>
            <a:lvl1pPr algn="l" defTabSz="914400" rtl="0" eaLnBrk="1" latinLnBrk="0" hangingPunct="1">
              <a:lnSpc>
                <a:spcPct val="85000"/>
              </a:lnSpc>
              <a:spcBef>
                <a:spcPct val="0"/>
              </a:spcBef>
              <a:buNone/>
              <a:defRPr sz="4400" b="0" i="0" u="none" kern="1200" spc="-50" baseline="0">
                <a:solidFill>
                  <a:schemeClr val="tx1">
                    <a:lumMod val="75000"/>
                    <a:lumOff val="25000"/>
                  </a:schemeClr>
                </a:solidFill>
                <a:latin typeface="Calibri" panose="020F0502020204030204" pitchFamily="34" charset="0"/>
                <a:ea typeface="+mj-ea"/>
                <a:cs typeface="Calibri" panose="020F0502020204030204" pitchFamily="34" charset="0"/>
              </a:defRPr>
            </a:lvl1pPr>
          </a:lstStyle>
          <a:p>
            <a:pPr defTabSz="1028700"/>
            <a:r>
              <a:rPr lang="en-US" sz="6600" b="1" spc="-57" dirty="0">
                <a:solidFill>
                  <a:srgbClr val="002060"/>
                </a:solidFill>
              </a:rPr>
              <a:t>Pathway to Violence: Grievance </a:t>
            </a:r>
          </a:p>
        </p:txBody>
      </p:sp>
      <p:pic>
        <p:nvPicPr>
          <p:cNvPr id="8" name="Picture 7">
            <a:extLst>
              <a:ext uri="{FF2B5EF4-FFF2-40B4-BE49-F238E27FC236}">
                <a16:creationId xmlns:a16="http://schemas.microsoft.com/office/drawing/2014/main" id="{AC850E65-F368-63CE-120C-571926EE9D00}"/>
              </a:ext>
            </a:extLst>
          </p:cNvPr>
          <p:cNvPicPr>
            <a:picLocks noChangeAspect="1"/>
          </p:cNvPicPr>
          <p:nvPr/>
        </p:nvPicPr>
        <p:blipFill>
          <a:blip r:embed="rId3"/>
          <a:stretch>
            <a:fillRect/>
          </a:stretch>
        </p:blipFill>
        <p:spPr>
          <a:xfrm>
            <a:off x="12725400" y="684895"/>
            <a:ext cx="4146293" cy="1496591"/>
          </a:xfrm>
          <a:prstGeom prst="rect">
            <a:avLst/>
          </a:prstGeom>
        </p:spPr>
      </p:pic>
      <p:sp>
        <p:nvSpPr>
          <p:cNvPr id="9" name="Footer Placeholder 5">
            <a:extLst>
              <a:ext uri="{FF2B5EF4-FFF2-40B4-BE49-F238E27FC236}">
                <a16:creationId xmlns:a16="http://schemas.microsoft.com/office/drawing/2014/main" id="{7C970A42-ECB8-CD7B-2293-DE0C3C98889C}"/>
              </a:ext>
            </a:extLst>
          </p:cNvPr>
          <p:cNvSpPr txBox="1">
            <a:spLocks/>
          </p:cNvSpPr>
          <p:nvPr/>
        </p:nvSpPr>
        <p:spPr>
          <a:xfrm>
            <a:off x="2579782" y="9045655"/>
            <a:ext cx="4723019" cy="410766"/>
          </a:xfrm>
          <a:prstGeom prst="rect">
            <a:avLst/>
          </a:prstGeom>
        </p:spPr>
        <p:txBody>
          <a:bodyPr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514350">
              <a:defRPr/>
            </a:pPr>
            <a:r>
              <a:rPr lang="en-US" sz="2100" dirty="0">
                <a:solidFill>
                  <a:srgbClr val="111111"/>
                </a:solidFill>
                <a:latin typeface="Calibri" panose="020F0502020204030204" pitchFamily="34" charset="0"/>
                <a:cs typeface="Calibri" panose="020F0502020204030204" pitchFamily="34" charset="0"/>
              </a:rPr>
              <a:t>Adapted from: Dias and Talbot, 2024</a:t>
            </a:r>
          </a:p>
        </p:txBody>
      </p:sp>
      <p:pic>
        <p:nvPicPr>
          <p:cNvPr id="10" name="Picture 9" descr="Text&#10;&#10;Description automatically generated">
            <a:extLst>
              <a:ext uri="{FF2B5EF4-FFF2-40B4-BE49-F238E27FC236}">
                <a16:creationId xmlns:a16="http://schemas.microsoft.com/office/drawing/2014/main" id="{E67CB5A6-742A-B2DA-E722-95217197DA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96988" y="9456422"/>
            <a:ext cx="4291013" cy="830579"/>
          </a:xfrm>
          <a:prstGeom prst="rect">
            <a:avLst/>
          </a:prstGeom>
        </p:spPr>
      </p:pic>
    </p:spTree>
    <p:extLst>
      <p:ext uri="{BB962C8B-B14F-4D97-AF65-F5344CB8AC3E}">
        <p14:creationId xmlns:p14="http://schemas.microsoft.com/office/powerpoint/2010/main" val="1492763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44339-99C2-DB8B-CF37-3C452FA3B66E}"/>
              </a:ext>
            </a:extLst>
          </p:cNvPr>
          <p:cNvSpPr>
            <a:spLocks noGrp="1"/>
          </p:cNvSpPr>
          <p:nvPr>
            <p:ph type="title"/>
          </p:nvPr>
        </p:nvSpPr>
        <p:spPr>
          <a:xfrm>
            <a:off x="211263" y="1289630"/>
            <a:ext cx="13387388" cy="1143000"/>
          </a:xfrm>
        </p:spPr>
        <p:txBody>
          <a:bodyPr>
            <a:normAutofit fontScale="90000"/>
          </a:bodyPr>
          <a:lstStyle/>
          <a:p>
            <a:r>
              <a:rPr lang="en-US" sz="6000" b="1" spc="-57" dirty="0">
                <a:solidFill>
                  <a:srgbClr val="002060"/>
                </a:solidFill>
              </a:rPr>
              <a:t>Pathway to Violence: Preparation for Violence</a:t>
            </a:r>
            <a:br>
              <a:rPr lang="en-US" sz="5400" b="1" spc="-57" dirty="0">
                <a:solidFill>
                  <a:schemeClr val="bg1"/>
                </a:solidFill>
              </a:rPr>
            </a:br>
            <a:endParaRPr lang="en-US" dirty="0">
              <a:solidFill>
                <a:schemeClr val="bg1"/>
              </a:solidFill>
            </a:endParaRPr>
          </a:p>
        </p:txBody>
      </p:sp>
      <p:pic>
        <p:nvPicPr>
          <p:cNvPr id="4" name="Picture 3">
            <a:extLst>
              <a:ext uri="{FF2B5EF4-FFF2-40B4-BE49-F238E27FC236}">
                <a16:creationId xmlns:a16="http://schemas.microsoft.com/office/drawing/2014/main" id="{269A2FCD-D8D6-FDA8-9B3E-73451A8B6C45}"/>
              </a:ext>
            </a:extLst>
          </p:cNvPr>
          <p:cNvPicPr>
            <a:picLocks noChangeAspect="1"/>
          </p:cNvPicPr>
          <p:nvPr/>
        </p:nvPicPr>
        <p:blipFill>
          <a:blip r:embed="rId2"/>
          <a:stretch>
            <a:fillRect/>
          </a:stretch>
        </p:blipFill>
        <p:spPr>
          <a:xfrm>
            <a:off x="13593230" y="876954"/>
            <a:ext cx="3989676" cy="1358081"/>
          </a:xfrm>
          <a:prstGeom prst="rect">
            <a:avLst/>
          </a:prstGeom>
        </p:spPr>
      </p:pic>
      <p:sp>
        <p:nvSpPr>
          <p:cNvPr id="5" name="Content Placeholder 2">
            <a:extLst>
              <a:ext uri="{FF2B5EF4-FFF2-40B4-BE49-F238E27FC236}">
                <a16:creationId xmlns:a16="http://schemas.microsoft.com/office/drawing/2014/main" id="{7F2D0013-EE43-7AFB-6AD2-6A8982FC8437}"/>
              </a:ext>
            </a:extLst>
          </p:cNvPr>
          <p:cNvSpPr>
            <a:spLocks noGrp="1"/>
          </p:cNvSpPr>
          <p:nvPr>
            <p:ph idx="1"/>
          </p:nvPr>
        </p:nvSpPr>
        <p:spPr>
          <a:xfrm>
            <a:off x="786902" y="2432630"/>
            <a:ext cx="8357099" cy="6467003"/>
          </a:xfrm>
        </p:spPr>
        <p:txBody>
          <a:bodyPr>
            <a:normAutofit/>
          </a:bodyPr>
          <a:lstStyle/>
          <a:p>
            <a:pPr>
              <a:buNone/>
            </a:pPr>
            <a:r>
              <a:rPr lang="en-US" b="1" dirty="0"/>
              <a:t>Preparation for Violence: </a:t>
            </a:r>
            <a:r>
              <a:rPr lang="en-US" dirty="0"/>
              <a:t>Once an individual decides that violence should or must be used to seek justice for real or perceived wrongs, under most circumstances they must then begin to think and plan. </a:t>
            </a:r>
          </a:p>
          <a:p>
            <a:pPr>
              <a:buNone/>
            </a:pPr>
            <a:r>
              <a:rPr lang="en-US" dirty="0"/>
              <a:t>After deciding on a course of action and conducting the necessary background work, an individual may begin to </a:t>
            </a:r>
            <a:r>
              <a:rPr lang="en-US" b="1" u="sng" dirty="0"/>
              <a:t>prepare physically and psychologically to conduct an actual attack. </a:t>
            </a:r>
          </a:p>
        </p:txBody>
      </p:sp>
      <p:pic>
        <p:nvPicPr>
          <p:cNvPr id="6" name="Picture 5">
            <a:extLst>
              <a:ext uri="{FF2B5EF4-FFF2-40B4-BE49-F238E27FC236}">
                <a16:creationId xmlns:a16="http://schemas.microsoft.com/office/drawing/2014/main" id="{4AF2A54C-6E5A-E3E4-270E-F7AF4AF624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68436" y="2421456"/>
            <a:ext cx="8463489" cy="46712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a:extLst>
              <a:ext uri="{FF2B5EF4-FFF2-40B4-BE49-F238E27FC236}">
                <a16:creationId xmlns:a16="http://schemas.microsoft.com/office/drawing/2014/main" id="{2596826C-47A5-1F45-5E32-809C060C2FCF}"/>
              </a:ext>
            </a:extLst>
          </p:cNvPr>
          <p:cNvSpPr txBox="1"/>
          <p:nvPr/>
        </p:nvSpPr>
        <p:spPr>
          <a:xfrm>
            <a:off x="9368436" y="7189675"/>
            <a:ext cx="8763000" cy="2169825"/>
          </a:xfrm>
          <a:prstGeom prst="rect">
            <a:avLst/>
          </a:prstGeom>
          <a:noFill/>
        </p:spPr>
        <p:txBody>
          <a:bodyPr wrap="square">
            <a:spAutoFit/>
          </a:bodyPr>
          <a:lstStyle/>
          <a:p>
            <a:pPr defTabSz="1028658"/>
            <a:r>
              <a:rPr lang="en-US" sz="2700" dirty="0">
                <a:solidFill>
                  <a:srgbClr val="111111"/>
                </a:solidFill>
                <a:latin typeface="Calibri" panose="020F0502020204030204"/>
              </a:rPr>
              <a:t>The Aurora movie theater offender noted in his journal about the methods he could use – “bombs (too suspicious), Biological warfare (requires chemicals and equipment), Serial Murder (too personal-few kills), Mass Murder/Spree (Maximum Casualties, Easily Performed).”</a:t>
            </a:r>
          </a:p>
        </p:txBody>
      </p:sp>
      <p:sp>
        <p:nvSpPr>
          <p:cNvPr id="8" name="Footer Placeholder 5">
            <a:extLst>
              <a:ext uri="{FF2B5EF4-FFF2-40B4-BE49-F238E27FC236}">
                <a16:creationId xmlns:a16="http://schemas.microsoft.com/office/drawing/2014/main" id="{3A91A869-0DBA-4C70-D732-AE65C44AE148}"/>
              </a:ext>
            </a:extLst>
          </p:cNvPr>
          <p:cNvSpPr txBox="1">
            <a:spLocks/>
          </p:cNvSpPr>
          <p:nvPr/>
        </p:nvSpPr>
        <p:spPr>
          <a:xfrm>
            <a:off x="2245619" y="8822927"/>
            <a:ext cx="4748184" cy="410766"/>
          </a:xfrm>
          <a:prstGeom prst="rect">
            <a:avLst/>
          </a:prstGeom>
        </p:spPr>
        <p:txBody>
          <a:bodyPr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514350">
              <a:defRPr/>
            </a:pPr>
            <a:r>
              <a:rPr lang="en-US" sz="2100" dirty="0">
                <a:solidFill>
                  <a:srgbClr val="111111"/>
                </a:solidFill>
                <a:latin typeface="Calibri" panose="020F0502020204030204" pitchFamily="34" charset="0"/>
                <a:cs typeface="Calibri" panose="020F0502020204030204" pitchFamily="34" charset="0"/>
              </a:rPr>
              <a:t>Adapted from: Dias and Talbot, 2024</a:t>
            </a:r>
          </a:p>
        </p:txBody>
      </p:sp>
      <p:pic>
        <p:nvPicPr>
          <p:cNvPr id="10" name="Picture 9" descr="Text&#10;&#10;Description automatically generated">
            <a:extLst>
              <a:ext uri="{FF2B5EF4-FFF2-40B4-BE49-F238E27FC236}">
                <a16:creationId xmlns:a16="http://schemas.microsoft.com/office/drawing/2014/main" id="{CE1AB6A2-D8F8-1063-6D86-43FED0CCBC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96988" y="9456422"/>
            <a:ext cx="4291013" cy="830579"/>
          </a:xfrm>
          <a:prstGeom prst="rect">
            <a:avLst/>
          </a:prstGeom>
        </p:spPr>
      </p:pic>
    </p:spTree>
    <p:extLst>
      <p:ext uri="{BB962C8B-B14F-4D97-AF65-F5344CB8AC3E}">
        <p14:creationId xmlns:p14="http://schemas.microsoft.com/office/powerpoint/2010/main" val="2337669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8283427"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Dog wearing a bunny ears headband">
            <a:extLst>
              <a:ext uri="{FF2B5EF4-FFF2-40B4-BE49-F238E27FC236}">
                <a16:creationId xmlns:a16="http://schemas.microsoft.com/office/drawing/2014/main" id="{BEEA67BA-97BA-536C-B511-58F339B44B9F}"/>
              </a:ext>
            </a:extLst>
          </p:cNvPr>
          <p:cNvPicPr>
            <a:picLocks noChangeAspect="1"/>
          </p:cNvPicPr>
          <p:nvPr/>
        </p:nvPicPr>
        <p:blipFill>
          <a:blip r:embed="rId3"/>
          <a:srcRect l="1407" r="4476"/>
          <a:stretch>
            <a:fillRect/>
          </a:stretch>
        </p:blipFill>
        <p:spPr>
          <a:xfrm>
            <a:off x="1" y="10"/>
            <a:ext cx="14504463" cy="10286990"/>
          </a:xfrm>
          <a:prstGeom prst="rect">
            <a:avLst/>
          </a:prstGeom>
          <a:noFill/>
        </p:spPr>
      </p:pic>
      <p:sp>
        <p:nvSpPr>
          <p:cNvPr id="18" name="Rectangle 17">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87528" y="0"/>
            <a:ext cx="10600467" cy="10287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322A907E-AB61-1ED0-0B9A-87A4D212EED8}"/>
              </a:ext>
            </a:extLst>
          </p:cNvPr>
          <p:cNvSpPr txBox="1"/>
          <p:nvPr/>
        </p:nvSpPr>
        <p:spPr>
          <a:xfrm>
            <a:off x="7687528" y="7886700"/>
            <a:ext cx="11051950" cy="2368816"/>
          </a:xfrm>
          <a:prstGeom prst="rect">
            <a:avLst/>
          </a:prstGeom>
          <a:noFill/>
        </p:spPr>
        <p:txBody>
          <a:bodyPr vert="horz" lIns="91440" tIns="45720" rIns="91440" bIns="45720" rtlCol="0" anchor="b">
            <a:normAutofit/>
          </a:bodyPr>
          <a:lstStyle/>
          <a:p>
            <a:pPr>
              <a:lnSpc>
                <a:spcPct val="90000"/>
              </a:lnSpc>
              <a:spcBef>
                <a:spcPct val="0"/>
              </a:spcBef>
              <a:spcAft>
                <a:spcPts val="600"/>
              </a:spcAft>
            </a:pPr>
            <a:r>
              <a:rPr lang="en-US" sz="7800" dirty="0">
                <a:latin typeface="+mj-lt"/>
                <a:ea typeface="+mj-ea"/>
                <a:cs typeface="+mj-cs"/>
                <a:hlinkClick r:id="rId4">
                  <a:extLst>
                    <a:ext uri="{A12FA001-AC4F-418D-AE19-62706E023703}">
                      <ahyp:hlinkClr xmlns:ahyp="http://schemas.microsoft.com/office/drawing/2018/hyperlinkcolor" val="tx"/>
                    </a:ext>
                  </a:extLst>
                </a:hlinkClick>
              </a:rPr>
              <a:t>Safe2Help NE</a:t>
            </a:r>
            <a:endParaRPr lang="en-US" sz="7800" dirty="0">
              <a:latin typeface="+mj-lt"/>
              <a:ea typeface="+mj-ea"/>
              <a:cs typeface="+mj-cs"/>
            </a:endParaRPr>
          </a:p>
          <a:p>
            <a:pPr>
              <a:lnSpc>
                <a:spcPct val="90000"/>
              </a:lnSpc>
              <a:spcBef>
                <a:spcPct val="0"/>
              </a:spcBef>
              <a:spcAft>
                <a:spcPts val="600"/>
              </a:spcAft>
            </a:pPr>
            <a:r>
              <a:rPr lang="en-US" sz="7800" dirty="0">
                <a:latin typeface="+mj-lt"/>
                <a:ea typeface="+mj-ea"/>
                <a:cs typeface="+mj-cs"/>
              </a:rPr>
              <a:t>https://safe2helpne.com/</a:t>
            </a:r>
          </a:p>
        </p:txBody>
      </p:sp>
    </p:spTree>
    <p:extLst>
      <p:ext uri="{BB962C8B-B14F-4D97-AF65-F5344CB8AC3E}">
        <p14:creationId xmlns:p14="http://schemas.microsoft.com/office/powerpoint/2010/main" val="30788356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B2783-17AD-A43B-1A87-0C7814B4EDC9}"/>
              </a:ext>
            </a:extLst>
          </p:cNvPr>
          <p:cNvSpPr>
            <a:spLocks noGrp="1"/>
          </p:cNvSpPr>
          <p:nvPr>
            <p:ph type="title"/>
          </p:nvPr>
        </p:nvSpPr>
        <p:spPr>
          <a:xfrm>
            <a:off x="429638" y="1095671"/>
            <a:ext cx="12983508" cy="1143000"/>
          </a:xfrm>
        </p:spPr>
        <p:txBody>
          <a:bodyPr>
            <a:noAutofit/>
          </a:bodyPr>
          <a:lstStyle/>
          <a:p>
            <a:r>
              <a:rPr lang="en-US" sz="6000" b="1" spc="-57" dirty="0">
                <a:solidFill>
                  <a:srgbClr val="002060"/>
                </a:solidFill>
              </a:rPr>
              <a:t>Pathway to Violence: Probing/Breaching</a:t>
            </a:r>
            <a:br>
              <a:rPr lang="en-US" sz="6000" b="1" spc="-57" dirty="0">
                <a:solidFill>
                  <a:srgbClr val="002060"/>
                </a:solidFill>
              </a:rPr>
            </a:br>
            <a:endParaRPr lang="en-US" sz="4800" dirty="0">
              <a:solidFill>
                <a:srgbClr val="002060"/>
              </a:solidFill>
            </a:endParaRPr>
          </a:p>
        </p:txBody>
      </p:sp>
      <p:pic>
        <p:nvPicPr>
          <p:cNvPr id="4" name="Picture 3">
            <a:extLst>
              <a:ext uri="{FF2B5EF4-FFF2-40B4-BE49-F238E27FC236}">
                <a16:creationId xmlns:a16="http://schemas.microsoft.com/office/drawing/2014/main" id="{722E3F7C-8862-9AD6-0A99-4365B3F9215B}"/>
              </a:ext>
            </a:extLst>
          </p:cNvPr>
          <p:cNvPicPr>
            <a:picLocks noChangeAspect="1"/>
          </p:cNvPicPr>
          <p:nvPr/>
        </p:nvPicPr>
        <p:blipFill>
          <a:blip r:embed="rId2"/>
          <a:stretch>
            <a:fillRect/>
          </a:stretch>
        </p:blipFill>
        <p:spPr>
          <a:xfrm>
            <a:off x="13733013" y="401303"/>
            <a:ext cx="3932892" cy="1388735"/>
          </a:xfrm>
          <a:prstGeom prst="rect">
            <a:avLst/>
          </a:prstGeom>
        </p:spPr>
      </p:pic>
      <p:sp>
        <p:nvSpPr>
          <p:cNvPr id="5" name="Content Placeholder 2">
            <a:extLst>
              <a:ext uri="{FF2B5EF4-FFF2-40B4-BE49-F238E27FC236}">
                <a16:creationId xmlns:a16="http://schemas.microsoft.com/office/drawing/2014/main" id="{E789ED5B-ED23-FC22-3D68-30B2CB9AC876}"/>
              </a:ext>
            </a:extLst>
          </p:cNvPr>
          <p:cNvSpPr>
            <a:spLocks noGrp="1"/>
          </p:cNvSpPr>
          <p:nvPr>
            <p:ph idx="1"/>
          </p:nvPr>
        </p:nvSpPr>
        <p:spPr>
          <a:xfrm>
            <a:off x="429638" y="2238671"/>
            <a:ext cx="8077562" cy="6107210"/>
          </a:xfrm>
        </p:spPr>
        <p:txBody>
          <a:bodyPr>
            <a:normAutofit/>
          </a:bodyPr>
          <a:lstStyle/>
          <a:p>
            <a:pPr>
              <a:buNone/>
            </a:pPr>
            <a:r>
              <a:rPr lang="en-US" sz="3600" b="1" dirty="0"/>
              <a:t>Probing/Breaching: </a:t>
            </a:r>
            <a:r>
              <a:rPr lang="en-US" sz="3600" dirty="0"/>
              <a:t>involves an individual </a:t>
            </a:r>
            <a:r>
              <a:rPr lang="en-US" sz="3600" b="1" u="sng" dirty="0"/>
              <a:t>circumventing both physical and online security measures </a:t>
            </a:r>
            <a:r>
              <a:rPr lang="en-US" sz="3600" dirty="0"/>
              <a:t>at the target location and can include activities such as: conducting dry runs, engaging in approach behaviors including stalking, and testing physical security at the target location. </a:t>
            </a:r>
          </a:p>
        </p:txBody>
      </p:sp>
      <p:pic>
        <p:nvPicPr>
          <p:cNvPr id="6" name="Picture 5">
            <a:extLst>
              <a:ext uri="{FF2B5EF4-FFF2-40B4-BE49-F238E27FC236}">
                <a16:creationId xmlns:a16="http://schemas.microsoft.com/office/drawing/2014/main" id="{6A53D50E-7AB9-5DE7-ED66-8DCDE9479CD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28231" y="2142941"/>
            <a:ext cx="7337834" cy="5691964"/>
          </a:xfrm>
          <a:prstGeom prst="rect">
            <a:avLst/>
          </a:prstGeom>
          <a:noFill/>
        </p:spPr>
      </p:pic>
      <p:sp>
        <p:nvSpPr>
          <p:cNvPr id="7" name="TextBox 6">
            <a:extLst>
              <a:ext uri="{FF2B5EF4-FFF2-40B4-BE49-F238E27FC236}">
                <a16:creationId xmlns:a16="http://schemas.microsoft.com/office/drawing/2014/main" id="{4072D355-2A9E-9F5B-AD80-2DA62AFCC19D}"/>
              </a:ext>
            </a:extLst>
          </p:cNvPr>
          <p:cNvSpPr txBox="1"/>
          <p:nvPr/>
        </p:nvSpPr>
        <p:spPr>
          <a:xfrm>
            <a:off x="7924800" y="7953166"/>
            <a:ext cx="9741105" cy="923330"/>
          </a:xfrm>
          <a:prstGeom prst="rect">
            <a:avLst/>
          </a:prstGeom>
          <a:noFill/>
        </p:spPr>
        <p:txBody>
          <a:bodyPr wrap="square">
            <a:spAutoFit/>
          </a:bodyPr>
          <a:lstStyle/>
          <a:p>
            <a:pPr defTabSz="1028658"/>
            <a:r>
              <a:rPr lang="en-US" sz="2700" dirty="0">
                <a:solidFill>
                  <a:srgbClr val="111111"/>
                </a:solidFill>
                <a:latin typeface="Calibri" panose="020F0502020204030204"/>
              </a:rPr>
              <a:t>The Aurora movie theater offender journaled – “What better place to case than that of an inconspicuous entertainment facility.”</a:t>
            </a:r>
          </a:p>
        </p:txBody>
      </p:sp>
      <p:pic>
        <p:nvPicPr>
          <p:cNvPr id="9" name="Picture 8" descr="Text&#10;&#10;Description automatically generated">
            <a:extLst>
              <a:ext uri="{FF2B5EF4-FFF2-40B4-BE49-F238E27FC236}">
                <a16:creationId xmlns:a16="http://schemas.microsoft.com/office/drawing/2014/main" id="{668484C5-5105-3DB5-2B00-68097DC61D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96988" y="9456422"/>
            <a:ext cx="4291013" cy="830579"/>
          </a:xfrm>
          <a:prstGeom prst="rect">
            <a:avLst/>
          </a:prstGeom>
        </p:spPr>
      </p:pic>
    </p:spTree>
    <p:extLst>
      <p:ext uri="{BB962C8B-B14F-4D97-AF65-F5344CB8AC3E}">
        <p14:creationId xmlns:p14="http://schemas.microsoft.com/office/powerpoint/2010/main" val="73088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FCDD23B-75C8-427B-BD08-53C8156CD7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uppy sleeping on a furry dog bed&#10;&#10;AI-generated content may be incorrect.">
            <a:extLst>
              <a:ext uri="{FF2B5EF4-FFF2-40B4-BE49-F238E27FC236}">
                <a16:creationId xmlns:a16="http://schemas.microsoft.com/office/drawing/2014/main" id="{9C116C14-067E-386B-6D01-68B388FB5A4B}"/>
              </a:ext>
            </a:extLst>
          </p:cNvPr>
          <p:cNvPicPr>
            <a:picLocks noChangeAspect="1"/>
          </p:cNvPicPr>
          <p:nvPr/>
        </p:nvPicPr>
        <p:blipFill>
          <a:blip r:embed="rId3">
            <a:extLst>
              <a:ext uri="{28A0092B-C50C-407E-A947-70E740481C1C}">
                <a14:useLocalDpi xmlns:a14="http://schemas.microsoft.com/office/drawing/2010/main" val="0"/>
              </a:ext>
            </a:extLst>
          </a:blip>
          <a:srcRect l="18567" r="32614" b="-1"/>
          <a:stretch>
            <a:fillRect/>
          </a:stretch>
        </p:blipFill>
        <p:spPr>
          <a:xfrm rot="5400000">
            <a:off x="2128244" y="-2127960"/>
            <a:ext cx="7936791" cy="12193282"/>
          </a:xfrm>
          <a:prstGeom prst="rect">
            <a:avLst/>
          </a:prstGeom>
        </p:spPr>
      </p:pic>
      <p:sp>
        <p:nvSpPr>
          <p:cNvPr id="14" name="Rectangle 13">
            <a:extLst>
              <a:ext uri="{FF2B5EF4-FFF2-40B4-BE49-F238E27FC236}">
                <a16:creationId xmlns:a16="http://schemas.microsoft.com/office/drawing/2014/main" id="{AFFC87AC-C919-4FE5-BAC3-39509E001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 y="7923309"/>
            <a:ext cx="18288396" cy="1745766"/>
          </a:xfrm>
          <a:prstGeom prst="rect">
            <a:avLst/>
          </a:prstGeom>
          <a:gradFill>
            <a:gsLst>
              <a:gs pos="28000">
                <a:schemeClr val="accent1">
                  <a:lumMod val="75000"/>
                  <a:alpha val="11000"/>
                </a:schemeClr>
              </a:gs>
              <a:gs pos="100000">
                <a:srgbClr val="000000">
                  <a:alpha val="77000"/>
                </a:srgb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7923309"/>
            <a:ext cx="18287997" cy="2379727"/>
          </a:xfrm>
          <a:prstGeom prst="rect">
            <a:avLst/>
          </a:prstGeom>
          <a:gradFill>
            <a:gsLst>
              <a:gs pos="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452AD5-C278-F64B-B3FC-4D8FC89205CC}"/>
              </a:ext>
            </a:extLst>
          </p:cNvPr>
          <p:cNvSpPr>
            <a:spLocks noGrp="1"/>
          </p:cNvSpPr>
          <p:nvPr>
            <p:ph type="title"/>
          </p:nvPr>
        </p:nvSpPr>
        <p:spPr>
          <a:xfrm>
            <a:off x="778170" y="8638184"/>
            <a:ext cx="10636949" cy="1347871"/>
          </a:xfrm>
        </p:spPr>
        <p:txBody>
          <a:bodyPr vert="horz" lIns="91440" tIns="45720" rIns="91440" bIns="45720" rtlCol="0" anchor="ctr">
            <a:normAutofit fontScale="90000"/>
          </a:bodyPr>
          <a:lstStyle/>
          <a:p>
            <a:pPr>
              <a:lnSpc>
                <a:spcPct val="90000"/>
              </a:lnSpc>
              <a:spcAft>
                <a:spcPts val="600"/>
              </a:spcAft>
            </a:pPr>
            <a:r>
              <a:rPr lang="en-US" sz="6000" dirty="0">
                <a:solidFill>
                  <a:schemeClr val="bg1">
                    <a:lumMod val="95000"/>
                  </a:schemeClr>
                </a:solidFill>
                <a:hlinkClick r:id="rId4">
                  <a:extLst>
                    <a:ext uri="{A12FA001-AC4F-418D-AE19-62706E023703}">
                      <ahyp:hlinkClr xmlns:ahyp="http://schemas.microsoft.com/office/drawing/2018/hyperlinkcolor" val="tx"/>
                    </a:ext>
                  </a:extLst>
                </a:hlinkClick>
              </a:rPr>
              <a:t>Safe2Help NE</a:t>
            </a:r>
            <a:br>
              <a:rPr lang="en-US" sz="6000" dirty="0">
                <a:solidFill>
                  <a:schemeClr val="bg1">
                    <a:lumMod val="95000"/>
                  </a:schemeClr>
                </a:solidFill>
              </a:rPr>
            </a:br>
            <a:r>
              <a:rPr lang="en-US" sz="6000" dirty="0">
                <a:solidFill>
                  <a:schemeClr val="bg1">
                    <a:lumMod val="95000"/>
                  </a:schemeClr>
                </a:solidFill>
              </a:rPr>
              <a:t>https://safe2helpne.com/</a:t>
            </a:r>
            <a:br>
              <a:rPr lang="en-US" sz="6000" dirty="0">
                <a:solidFill>
                  <a:schemeClr val="bg1">
                    <a:lumMod val="95000"/>
                  </a:schemeClr>
                </a:solidFill>
              </a:rPr>
            </a:br>
            <a:endParaRPr lang="en-US" sz="6000" kern="1200" dirty="0">
              <a:solidFill>
                <a:srgbClr val="FFFFFF"/>
              </a:solidFill>
              <a:latin typeface="+mj-lt"/>
              <a:ea typeface="+mj-ea"/>
              <a:cs typeface="+mj-cs"/>
            </a:endParaRPr>
          </a:p>
        </p:txBody>
      </p:sp>
      <p:sp>
        <p:nvSpPr>
          <p:cNvPr id="18" name="Rectangle 17">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2193285" y="7923309"/>
            <a:ext cx="6094715" cy="2364618"/>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dog lying on a dog bed&#10;&#10;AI-generated content may be incorrect.">
            <a:extLst>
              <a:ext uri="{FF2B5EF4-FFF2-40B4-BE49-F238E27FC236}">
                <a16:creationId xmlns:a16="http://schemas.microsoft.com/office/drawing/2014/main" id="{D8538AF4-7FB9-9BE4-8651-CD6216D20EEA}"/>
              </a:ext>
            </a:extLst>
          </p:cNvPr>
          <p:cNvPicPr>
            <a:picLocks noGrp="1" noChangeAspect="1"/>
          </p:cNvPicPr>
          <p:nvPr>
            <p:ph idx="1"/>
          </p:nvPr>
        </p:nvPicPr>
        <p:blipFill>
          <a:blip r:embed="rId5">
            <a:extLst>
              <a:ext uri="{28A0092B-C50C-407E-A947-70E740481C1C}">
                <a14:useLocalDpi xmlns:a14="http://schemas.microsoft.com/office/drawing/2010/main" val="0"/>
              </a:ext>
            </a:extLst>
          </a:blip>
          <a:srcRect r="2330" b="1"/>
          <a:stretch>
            <a:fillRect/>
          </a:stretch>
        </p:blipFill>
        <p:spPr>
          <a:xfrm rot="5400000">
            <a:off x="11272103" y="921182"/>
            <a:ext cx="7937076" cy="6094714"/>
          </a:xfrm>
          <a:prstGeom prst="rect">
            <a:avLst/>
          </a:prstGeom>
        </p:spPr>
      </p:pic>
    </p:spTree>
    <p:extLst>
      <p:ext uri="{BB962C8B-B14F-4D97-AF65-F5344CB8AC3E}">
        <p14:creationId xmlns:p14="http://schemas.microsoft.com/office/powerpoint/2010/main" val="30309584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73978164-5EF7-3E09-4FE4-4D8EDC469C0F}"/>
              </a:ext>
            </a:extLst>
          </p:cNvPr>
          <p:cNvSpPr/>
          <p:nvPr/>
        </p:nvSpPr>
        <p:spPr>
          <a:xfrm>
            <a:off x="10527789" y="2911223"/>
            <a:ext cx="2571750" cy="4491152"/>
          </a:xfrm>
          <a:prstGeom prst="roundRect">
            <a:avLst/>
          </a:prstGeom>
          <a:solidFill>
            <a:schemeClr val="accent1">
              <a:lumMod val="60000"/>
              <a:lumOff val="40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en-US" sz="2025">
              <a:solidFill>
                <a:prstClr val="white"/>
              </a:solidFill>
              <a:latin typeface="Calibri" panose="020F0502020204030204"/>
            </a:endParaRPr>
          </a:p>
        </p:txBody>
      </p:sp>
      <p:grpSp>
        <p:nvGrpSpPr>
          <p:cNvPr id="5" name="Group 4">
            <a:extLst>
              <a:ext uri="{FF2B5EF4-FFF2-40B4-BE49-F238E27FC236}">
                <a16:creationId xmlns:a16="http://schemas.microsoft.com/office/drawing/2014/main" id="{C35199F7-36D0-8B65-E823-5AA7A9516451}"/>
              </a:ext>
            </a:extLst>
          </p:cNvPr>
          <p:cNvGrpSpPr/>
          <p:nvPr/>
        </p:nvGrpSpPr>
        <p:grpSpPr>
          <a:xfrm>
            <a:off x="3141229" y="3263111"/>
            <a:ext cx="1747034" cy="1747034"/>
            <a:chOff x="557561" y="1590036"/>
            <a:chExt cx="1929161" cy="1929161"/>
          </a:xfrm>
        </p:grpSpPr>
        <p:sp>
          <p:nvSpPr>
            <p:cNvPr id="6" name="Oval 5">
              <a:extLst>
                <a:ext uri="{FF2B5EF4-FFF2-40B4-BE49-F238E27FC236}">
                  <a16:creationId xmlns:a16="http://schemas.microsoft.com/office/drawing/2014/main" id="{1A3F1DFC-2F26-BFB0-131B-959EF6B0020D}"/>
                </a:ext>
              </a:extLst>
            </p:cNvPr>
            <p:cNvSpPr/>
            <p:nvPr/>
          </p:nvSpPr>
          <p:spPr>
            <a:xfrm>
              <a:off x="557561" y="1590036"/>
              <a:ext cx="1929161" cy="1929161"/>
            </a:xfrm>
            <a:prstGeom prst="ellipse">
              <a:avLst/>
            </a:prstGeom>
            <a:noFill/>
            <a:ln w="19050">
              <a:solidFill>
                <a:srgbClr val="005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en-US" sz="2025">
                <a:solidFill>
                  <a:prstClr val="white"/>
                </a:solidFill>
                <a:latin typeface="Calibri" panose="020F0502020204030204"/>
              </a:endParaRPr>
            </a:p>
          </p:txBody>
        </p:sp>
        <p:pic>
          <p:nvPicPr>
            <p:cNvPr id="7" name="Picture 6" descr="A close up of a logo&#10;&#10;Description automatically generated">
              <a:extLst>
                <a:ext uri="{FF2B5EF4-FFF2-40B4-BE49-F238E27FC236}">
                  <a16:creationId xmlns:a16="http://schemas.microsoft.com/office/drawing/2014/main" id="{F1D6979A-A9EB-FD4F-1CC4-020438F53D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239" y="1705914"/>
              <a:ext cx="1700784" cy="1700784"/>
            </a:xfrm>
            <a:prstGeom prst="rect">
              <a:avLst/>
            </a:prstGeom>
          </p:spPr>
        </p:pic>
      </p:grpSp>
      <p:grpSp>
        <p:nvGrpSpPr>
          <p:cNvPr id="8" name="Group 7">
            <a:extLst>
              <a:ext uri="{FF2B5EF4-FFF2-40B4-BE49-F238E27FC236}">
                <a16:creationId xmlns:a16="http://schemas.microsoft.com/office/drawing/2014/main" id="{86C9EF32-7E41-BA4D-6485-D3D276CFD782}"/>
              </a:ext>
            </a:extLst>
          </p:cNvPr>
          <p:cNvGrpSpPr/>
          <p:nvPr/>
        </p:nvGrpSpPr>
        <p:grpSpPr>
          <a:xfrm>
            <a:off x="8283029" y="3248033"/>
            <a:ext cx="1747034" cy="1789469"/>
            <a:chOff x="5131361" y="1676992"/>
            <a:chExt cx="1929161" cy="1976020"/>
          </a:xfrm>
        </p:grpSpPr>
        <p:pic>
          <p:nvPicPr>
            <p:cNvPr id="9" name="Picture 8" descr="A close up of a logo&#10;&#10;Description automatically generated">
              <a:extLst>
                <a:ext uri="{FF2B5EF4-FFF2-40B4-BE49-F238E27FC236}">
                  <a16:creationId xmlns:a16="http://schemas.microsoft.com/office/drawing/2014/main" id="{CD4ED8D7-D619-F9FA-C1BD-55C465FA1A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45492" y="1676992"/>
              <a:ext cx="1700900" cy="1700900"/>
            </a:xfrm>
            <a:prstGeom prst="rect">
              <a:avLst/>
            </a:prstGeom>
          </p:spPr>
        </p:pic>
        <p:sp>
          <p:nvSpPr>
            <p:cNvPr id="10" name="Oval 9">
              <a:extLst>
                <a:ext uri="{FF2B5EF4-FFF2-40B4-BE49-F238E27FC236}">
                  <a16:creationId xmlns:a16="http://schemas.microsoft.com/office/drawing/2014/main" id="{CC6BADDD-CC87-D9F6-3E30-DA3544994610}"/>
                </a:ext>
              </a:extLst>
            </p:cNvPr>
            <p:cNvSpPr/>
            <p:nvPr/>
          </p:nvSpPr>
          <p:spPr>
            <a:xfrm>
              <a:off x="5131361" y="1723851"/>
              <a:ext cx="1929161" cy="1929161"/>
            </a:xfrm>
            <a:prstGeom prst="ellipse">
              <a:avLst/>
            </a:prstGeom>
            <a:noFill/>
            <a:ln w="19050">
              <a:solidFill>
                <a:srgbClr val="005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en-US" sz="2025">
                <a:solidFill>
                  <a:prstClr val="white"/>
                </a:solidFill>
                <a:latin typeface="Calibri" panose="020F0502020204030204"/>
              </a:endParaRPr>
            </a:p>
          </p:txBody>
        </p:sp>
      </p:grpSp>
      <p:grpSp>
        <p:nvGrpSpPr>
          <p:cNvPr id="11" name="Group 10">
            <a:extLst>
              <a:ext uri="{FF2B5EF4-FFF2-40B4-BE49-F238E27FC236}">
                <a16:creationId xmlns:a16="http://schemas.microsoft.com/office/drawing/2014/main" id="{83AC53D2-2B51-843D-41AA-1145ECD2EA67}"/>
              </a:ext>
            </a:extLst>
          </p:cNvPr>
          <p:cNvGrpSpPr/>
          <p:nvPr/>
        </p:nvGrpSpPr>
        <p:grpSpPr>
          <a:xfrm>
            <a:off x="10847657" y="3270175"/>
            <a:ext cx="1747034" cy="1747034"/>
            <a:chOff x="7422121" y="1562861"/>
            <a:chExt cx="1929161" cy="1929161"/>
          </a:xfrm>
        </p:grpSpPr>
        <p:pic>
          <p:nvPicPr>
            <p:cNvPr id="12" name="Picture 11" descr="A close up of a logo&#10;&#10;Description automatically generated">
              <a:extLst>
                <a:ext uri="{FF2B5EF4-FFF2-40B4-BE49-F238E27FC236}">
                  <a16:creationId xmlns:a16="http://schemas.microsoft.com/office/drawing/2014/main" id="{5B71DB42-6A0B-BAC8-C9FB-C9D5A90D35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36252" y="1676992"/>
              <a:ext cx="1700900" cy="1700900"/>
            </a:xfrm>
            <a:prstGeom prst="rect">
              <a:avLst/>
            </a:prstGeom>
          </p:spPr>
        </p:pic>
        <p:sp>
          <p:nvSpPr>
            <p:cNvPr id="13" name="Oval 12">
              <a:extLst>
                <a:ext uri="{FF2B5EF4-FFF2-40B4-BE49-F238E27FC236}">
                  <a16:creationId xmlns:a16="http://schemas.microsoft.com/office/drawing/2014/main" id="{2C5B49E9-9F8D-55D3-16AB-192AB7E84D1D}"/>
                </a:ext>
              </a:extLst>
            </p:cNvPr>
            <p:cNvSpPr/>
            <p:nvPr/>
          </p:nvSpPr>
          <p:spPr>
            <a:xfrm>
              <a:off x="7422121" y="1562861"/>
              <a:ext cx="1929161" cy="1929161"/>
            </a:xfrm>
            <a:prstGeom prst="ellipse">
              <a:avLst/>
            </a:prstGeom>
            <a:noFill/>
            <a:ln w="19050">
              <a:solidFill>
                <a:srgbClr val="005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en-US" sz="2025">
                <a:solidFill>
                  <a:prstClr val="white"/>
                </a:solidFill>
                <a:latin typeface="Calibri" panose="020F0502020204030204"/>
              </a:endParaRPr>
            </a:p>
          </p:txBody>
        </p:sp>
      </p:grpSp>
      <p:grpSp>
        <p:nvGrpSpPr>
          <p:cNvPr id="14" name="Group 13">
            <a:extLst>
              <a:ext uri="{FF2B5EF4-FFF2-40B4-BE49-F238E27FC236}">
                <a16:creationId xmlns:a16="http://schemas.microsoft.com/office/drawing/2014/main" id="{F996950C-F81A-81CE-68F2-E3736D3F3FAD}"/>
              </a:ext>
            </a:extLst>
          </p:cNvPr>
          <p:cNvGrpSpPr/>
          <p:nvPr/>
        </p:nvGrpSpPr>
        <p:grpSpPr>
          <a:xfrm>
            <a:off x="13424830" y="3265010"/>
            <a:ext cx="1747034" cy="1747034"/>
            <a:chOff x="9705278" y="1558271"/>
            <a:chExt cx="1929161" cy="1929161"/>
          </a:xfrm>
        </p:grpSpPr>
        <p:pic>
          <p:nvPicPr>
            <p:cNvPr id="15" name="Picture 14" descr="A close up of a logo&#10;&#10;Description automatically generated">
              <a:extLst>
                <a:ext uri="{FF2B5EF4-FFF2-40B4-BE49-F238E27FC236}">
                  <a16:creationId xmlns:a16="http://schemas.microsoft.com/office/drawing/2014/main" id="{203DB507-D86D-DBC1-4929-F09DF9F32C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27012" y="1676992"/>
              <a:ext cx="1700900" cy="1700900"/>
            </a:xfrm>
            <a:prstGeom prst="rect">
              <a:avLst/>
            </a:prstGeom>
          </p:spPr>
        </p:pic>
        <p:sp>
          <p:nvSpPr>
            <p:cNvPr id="16" name="Oval 15">
              <a:extLst>
                <a:ext uri="{FF2B5EF4-FFF2-40B4-BE49-F238E27FC236}">
                  <a16:creationId xmlns:a16="http://schemas.microsoft.com/office/drawing/2014/main" id="{73A36FD7-B6F0-B783-EAF2-9FB35CE6DDBC}"/>
                </a:ext>
              </a:extLst>
            </p:cNvPr>
            <p:cNvSpPr/>
            <p:nvPr/>
          </p:nvSpPr>
          <p:spPr>
            <a:xfrm>
              <a:off x="9705278" y="1558271"/>
              <a:ext cx="1929161" cy="1929161"/>
            </a:xfrm>
            <a:prstGeom prst="ellipse">
              <a:avLst/>
            </a:prstGeom>
            <a:noFill/>
            <a:ln w="19050">
              <a:solidFill>
                <a:srgbClr val="005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en-US" sz="2025">
                <a:solidFill>
                  <a:prstClr val="white"/>
                </a:solidFill>
                <a:latin typeface="Calibri" panose="020F0502020204030204"/>
              </a:endParaRPr>
            </a:p>
          </p:txBody>
        </p:sp>
      </p:grpSp>
      <p:grpSp>
        <p:nvGrpSpPr>
          <p:cNvPr id="17" name="Group 16">
            <a:extLst>
              <a:ext uri="{FF2B5EF4-FFF2-40B4-BE49-F238E27FC236}">
                <a16:creationId xmlns:a16="http://schemas.microsoft.com/office/drawing/2014/main" id="{DA770FD3-0898-5E4F-ADEB-78C97095B5E7}"/>
              </a:ext>
            </a:extLst>
          </p:cNvPr>
          <p:cNvGrpSpPr/>
          <p:nvPr/>
        </p:nvGrpSpPr>
        <p:grpSpPr>
          <a:xfrm>
            <a:off x="5705857" y="3270175"/>
            <a:ext cx="1747034" cy="1747034"/>
            <a:chOff x="2805838" y="1562861"/>
            <a:chExt cx="1929161" cy="1929161"/>
          </a:xfrm>
        </p:grpSpPr>
        <p:pic>
          <p:nvPicPr>
            <p:cNvPr id="18" name="Picture 17" descr="A close up of a logo&#10;&#10;Description automatically generated">
              <a:extLst>
                <a:ext uri="{FF2B5EF4-FFF2-40B4-BE49-F238E27FC236}">
                  <a16:creationId xmlns:a16="http://schemas.microsoft.com/office/drawing/2014/main" id="{0B13B5F8-C755-282B-05C3-F1012F0BA7F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54732" y="1676992"/>
              <a:ext cx="1700900" cy="1700900"/>
            </a:xfrm>
            <a:prstGeom prst="rect">
              <a:avLst/>
            </a:prstGeom>
          </p:spPr>
        </p:pic>
        <p:sp>
          <p:nvSpPr>
            <p:cNvPr id="19" name="Oval 18">
              <a:extLst>
                <a:ext uri="{FF2B5EF4-FFF2-40B4-BE49-F238E27FC236}">
                  <a16:creationId xmlns:a16="http://schemas.microsoft.com/office/drawing/2014/main" id="{35F71457-FD69-F159-E915-B9883F096BFB}"/>
                </a:ext>
              </a:extLst>
            </p:cNvPr>
            <p:cNvSpPr/>
            <p:nvPr/>
          </p:nvSpPr>
          <p:spPr>
            <a:xfrm>
              <a:off x="2805838" y="1562861"/>
              <a:ext cx="1929161" cy="1929161"/>
            </a:xfrm>
            <a:prstGeom prst="ellipse">
              <a:avLst/>
            </a:prstGeom>
            <a:noFill/>
            <a:ln w="19050">
              <a:solidFill>
                <a:srgbClr val="005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en-US" sz="2025">
                <a:solidFill>
                  <a:prstClr val="white"/>
                </a:solidFill>
                <a:latin typeface="Calibri" panose="020F0502020204030204"/>
              </a:endParaRPr>
            </a:p>
          </p:txBody>
        </p:sp>
      </p:grpSp>
      <p:grpSp>
        <p:nvGrpSpPr>
          <p:cNvPr id="20" name="Group 19">
            <a:extLst>
              <a:ext uri="{FF2B5EF4-FFF2-40B4-BE49-F238E27FC236}">
                <a16:creationId xmlns:a16="http://schemas.microsoft.com/office/drawing/2014/main" id="{6641C177-FC8A-8256-A6B3-3EB576A60F8C}"/>
              </a:ext>
            </a:extLst>
          </p:cNvPr>
          <p:cNvGrpSpPr/>
          <p:nvPr/>
        </p:nvGrpSpPr>
        <p:grpSpPr>
          <a:xfrm>
            <a:off x="2850531" y="5225141"/>
            <a:ext cx="12608238" cy="2272044"/>
            <a:chOff x="501804" y="3428999"/>
            <a:chExt cx="11207323" cy="2019594"/>
          </a:xfrm>
        </p:grpSpPr>
        <p:sp>
          <p:nvSpPr>
            <p:cNvPr id="21" name="Rectangle 20">
              <a:extLst>
                <a:ext uri="{FF2B5EF4-FFF2-40B4-BE49-F238E27FC236}">
                  <a16:creationId xmlns:a16="http://schemas.microsoft.com/office/drawing/2014/main" id="{3DEF21ED-973F-C717-911F-AC32F9C9144F}"/>
                </a:ext>
              </a:extLst>
            </p:cNvPr>
            <p:cNvSpPr/>
            <p:nvPr/>
          </p:nvSpPr>
          <p:spPr>
            <a:xfrm>
              <a:off x="501804" y="3429000"/>
              <a:ext cx="2062975" cy="20127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r>
                <a:rPr lang="en-US" sz="3375" b="1">
                  <a:solidFill>
                    <a:srgbClr val="5A5B5D"/>
                  </a:solidFill>
                  <a:latin typeface="Calibri" panose="020F0502020204030204" pitchFamily="34" charset="0"/>
                  <a:cs typeface="Calibri" panose="020F0502020204030204" pitchFamily="34" charset="0"/>
                </a:rPr>
                <a:t>Risk</a:t>
              </a:r>
            </a:p>
            <a:p>
              <a:pPr algn="ctr" defTabSz="514350">
                <a:defRPr/>
              </a:pPr>
              <a:r>
                <a:rPr lang="en-US" sz="3375" b="1">
                  <a:solidFill>
                    <a:srgbClr val="5A5B5D"/>
                  </a:solidFill>
                  <a:latin typeface="Calibri" panose="020F0502020204030204" pitchFamily="34" charset="0"/>
                  <a:cs typeface="Calibri" panose="020F0502020204030204" pitchFamily="34" charset="0"/>
                </a:rPr>
                <a:t>Factors</a:t>
              </a:r>
            </a:p>
          </p:txBody>
        </p:sp>
        <p:sp>
          <p:nvSpPr>
            <p:cNvPr id="22" name="Rectangle 21">
              <a:extLst>
                <a:ext uri="{FF2B5EF4-FFF2-40B4-BE49-F238E27FC236}">
                  <a16:creationId xmlns:a16="http://schemas.microsoft.com/office/drawing/2014/main" id="{A7E20705-E738-BE05-82C6-898C6B418BAE}"/>
                </a:ext>
              </a:extLst>
            </p:cNvPr>
            <p:cNvSpPr/>
            <p:nvPr/>
          </p:nvSpPr>
          <p:spPr>
            <a:xfrm>
              <a:off x="2784843" y="3428999"/>
              <a:ext cx="2062975" cy="20127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r>
                <a:rPr lang="en-US" sz="3375" b="1">
                  <a:solidFill>
                    <a:srgbClr val="5A5B5D"/>
                  </a:solidFill>
                  <a:latin typeface="Calibri" panose="020F0502020204030204" pitchFamily="34" charset="0"/>
                  <a:cs typeface="Calibri" panose="020F0502020204030204" pitchFamily="34" charset="0"/>
                </a:rPr>
                <a:t>Triggers and Stressors</a:t>
              </a:r>
            </a:p>
          </p:txBody>
        </p:sp>
        <p:sp>
          <p:nvSpPr>
            <p:cNvPr id="23" name="Rectangle 22">
              <a:extLst>
                <a:ext uri="{FF2B5EF4-FFF2-40B4-BE49-F238E27FC236}">
                  <a16:creationId xmlns:a16="http://schemas.microsoft.com/office/drawing/2014/main" id="{B40B48CB-CA3A-1F66-0085-57213A991AAB}"/>
                </a:ext>
              </a:extLst>
            </p:cNvPr>
            <p:cNvSpPr/>
            <p:nvPr/>
          </p:nvSpPr>
          <p:spPr>
            <a:xfrm>
              <a:off x="5075663" y="3435798"/>
              <a:ext cx="2062975" cy="20127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r>
                <a:rPr lang="en-US" sz="3375" b="1">
                  <a:solidFill>
                    <a:srgbClr val="5A5B5D"/>
                  </a:solidFill>
                  <a:latin typeface="Calibri" panose="020F0502020204030204" pitchFamily="34" charset="0"/>
                  <a:cs typeface="Calibri" panose="020F0502020204030204" pitchFamily="34" charset="0"/>
                </a:rPr>
                <a:t>Warning Behaviors</a:t>
              </a:r>
            </a:p>
          </p:txBody>
        </p:sp>
        <p:sp>
          <p:nvSpPr>
            <p:cNvPr id="24" name="Rectangle 23">
              <a:extLst>
                <a:ext uri="{FF2B5EF4-FFF2-40B4-BE49-F238E27FC236}">
                  <a16:creationId xmlns:a16="http://schemas.microsoft.com/office/drawing/2014/main" id="{0866F94E-FC19-8224-E58A-B6D8FC134A42}"/>
                </a:ext>
              </a:extLst>
            </p:cNvPr>
            <p:cNvSpPr/>
            <p:nvPr/>
          </p:nvSpPr>
          <p:spPr>
            <a:xfrm>
              <a:off x="9646152" y="3435798"/>
              <a:ext cx="2062975" cy="20127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r>
                <a:rPr lang="en-US" sz="3375" b="1">
                  <a:solidFill>
                    <a:srgbClr val="5A5B5D"/>
                  </a:solidFill>
                  <a:latin typeface="Calibri" panose="020F0502020204030204" pitchFamily="34" charset="0"/>
                  <a:cs typeface="Calibri" panose="020F0502020204030204" pitchFamily="34" charset="0"/>
                </a:rPr>
                <a:t>Mitigators</a:t>
              </a:r>
            </a:p>
          </p:txBody>
        </p:sp>
        <p:cxnSp>
          <p:nvCxnSpPr>
            <p:cNvPr id="25" name="Straight Connector 24">
              <a:extLst>
                <a:ext uri="{FF2B5EF4-FFF2-40B4-BE49-F238E27FC236}">
                  <a16:creationId xmlns:a16="http://schemas.microsoft.com/office/drawing/2014/main" id="{62E2CCF8-8908-0878-CC09-79C99B39B8B1}"/>
                </a:ext>
              </a:extLst>
            </p:cNvPr>
            <p:cNvCxnSpPr/>
            <p:nvPr/>
          </p:nvCxnSpPr>
          <p:spPr>
            <a:xfrm>
              <a:off x="2594282" y="3702205"/>
              <a:ext cx="0" cy="1483112"/>
            </a:xfrm>
            <a:prstGeom prst="line">
              <a:avLst/>
            </a:prstGeom>
            <a:ln w="19050">
              <a:solidFill>
                <a:srgbClr val="005288"/>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D04A00E-1083-D677-D6EE-F0613CF993E8}"/>
                </a:ext>
              </a:extLst>
            </p:cNvPr>
            <p:cNvCxnSpPr/>
            <p:nvPr/>
          </p:nvCxnSpPr>
          <p:spPr>
            <a:xfrm>
              <a:off x="5005684" y="3700639"/>
              <a:ext cx="0" cy="1483112"/>
            </a:xfrm>
            <a:prstGeom prst="line">
              <a:avLst/>
            </a:prstGeom>
            <a:ln w="19050">
              <a:solidFill>
                <a:srgbClr val="005288"/>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BDBCDB3-3157-B88F-FB08-B524538C93F8}"/>
                </a:ext>
              </a:extLst>
            </p:cNvPr>
            <p:cNvCxnSpPr/>
            <p:nvPr/>
          </p:nvCxnSpPr>
          <p:spPr>
            <a:xfrm>
              <a:off x="7269382" y="3700639"/>
              <a:ext cx="0" cy="1483112"/>
            </a:xfrm>
            <a:prstGeom prst="line">
              <a:avLst/>
            </a:prstGeom>
            <a:ln w="19050">
              <a:solidFill>
                <a:srgbClr val="005288"/>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1DF05AE-9414-5822-8983-89C25799C4BC}"/>
                </a:ext>
              </a:extLst>
            </p:cNvPr>
            <p:cNvCxnSpPr/>
            <p:nvPr/>
          </p:nvCxnSpPr>
          <p:spPr>
            <a:xfrm>
              <a:off x="9646152" y="3703320"/>
              <a:ext cx="0" cy="1483112"/>
            </a:xfrm>
            <a:prstGeom prst="line">
              <a:avLst/>
            </a:prstGeom>
            <a:ln w="19050">
              <a:solidFill>
                <a:srgbClr val="005288"/>
              </a:solidFill>
            </a:ln>
          </p:spPr>
          <p:style>
            <a:lnRef idx="1">
              <a:schemeClr val="accent1"/>
            </a:lnRef>
            <a:fillRef idx="0">
              <a:schemeClr val="accent1"/>
            </a:fillRef>
            <a:effectRef idx="0">
              <a:schemeClr val="accent1"/>
            </a:effectRef>
            <a:fontRef idx="minor">
              <a:schemeClr val="tx1"/>
            </a:fontRef>
          </p:style>
        </p:cxnSp>
      </p:grpSp>
      <p:sp>
        <p:nvSpPr>
          <p:cNvPr id="29" name="Rectangle 28">
            <a:extLst>
              <a:ext uri="{FF2B5EF4-FFF2-40B4-BE49-F238E27FC236}">
                <a16:creationId xmlns:a16="http://schemas.microsoft.com/office/drawing/2014/main" id="{CF2EBA0D-F3D0-AC25-27C1-7FD5C6EB92FF}"/>
              </a:ext>
            </a:extLst>
          </p:cNvPr>
          <p:cNvSpPr/>
          <p:nvPr/>
        </p:nvSpPr>
        <p:spPr>
          <a:xfrm>
            <a:off x="10567871" y="5143499"/>
            <a:ext cx="2468880" cy="22643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514350">
              <a:defRPr/>
            </a:pPr>
            <a:r>
              <a:rPr lang="en-US" sz="2925" b="1">
                <a:solidFill>
                  <a:srgbClr val="5A5B5D"/>
                </a:solidFill>
                <a:latin typeface="Calibri" panose="020F0502020204030204" pitchFamily="34" charset="0"/>
                <a:cs typeface="Calibri" panose="020F0502020204030204" pitchFamily="34" charset="0"/>
              </a:rPr>
              <a:t>Warning Behaviors That Could Signal Imminence</a:t>
            </a:r>
          </a:p>
        </p:txBody>
      </p:sp>
      <p:pic>
        <p:nvPicPr>
          <p:cNvPr id="30" name="Picture 29" descr="Text&#10;&#10;Description automatically generated">
            <a:extLst>
              <a:ext uri="{FF2B5EF4-FFF2-40B4-BE49-F238E27FC236}">
                <a16:creationId xmlns:a16="http://schemas.microsoft.com/office/drawing/2014/main" id="{8ADC9781-ACC1-335C-096C-47C3B7B36E6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996988" y="9456422"/>
            <a:ext cx="4291013" cy="830579"/>
          </a:xfrm>
          <a:prstGeom prst="rect">
            <a:avLst/>
          </a:prstGeom>
        </p:spPr>
      </p:pic>
    </p:spTree>
    <p:extLst>
      <p:ext uri="{BB962C8B-B14F-4D97-AF65-F5344CB8AC3E}">
        <p14:creationId xmlns:p14="http://schemas.microsoft.com/office/powerpoint/2010/main" val="12009631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EB48E-ADCB-2F41-1727-7EC3E2B7F9DD}"/>
              </a:ext>
            </a:extLst>
          </p:cNvPr>
          <p:cNvSpPr>
            <a:spLocks noGrp="1"/>
          </p:cNvSpPr>
          <p:nvPr>
            <p:ph type="title"/>
          </p:nvPr>
        </p:nvSpPr>
        <p:spPr>
          <a:xfrm>
            <a:off x="1485900" y="1130398"/>
            <a:ext cx="15316200" cy="1143000"/>
          </a:xfrm>
        </p:spPr>
        <p:txBody>
          <a:bodyPr>
            <a:normAutofit fontScale="90000"/>
          </a:bodyPr>
          <a:lstStyle/>
          <a:p>
            <a:r>
              <a:rPr lang="en-US" sz="6700" b="1" spc="-57" dirty="0">
                <a:solidFill>
                  <a:srgbClr val="002060"/>
                </a:solidFill>
              </a:rPr>
              <a:t>Warning Behaviors that Could Signal Imminence</a:t>
            </a:r>
            <a:br>
              <a:rPr lang="en-US" sz="5400" b="1" spc="-57" dirty="0">
                <a:solidFill>
                  <a:schemeClr val="bg1"/>
                </a:solidFill>
              </a:rPr>
            </a:br>
            <a:endParaRPr lang="en-US" dirty="0">
              <a:solidFill>
                <a:schemeClr val="bg1"/>
              </a:solidFill>
            </a:endParaRPr>
          </a:p>
        </p:txBody>
      </p:sp>
      <p:grpSp>
        <p:nvGrpSpPr>
          <p:cNvPr id="7" name="Group 6">
            <a:extLst>
              <a:ext uri="{FF2B5EF4-FFF2-40B4-BE49-F238E27FC236}">
                <a16:creationId xmlns:a16="http://schemas.microsoft.com/office/drawing/2014/main" id="{F03A8D44-4CD6-BF3B-3FE3-24A628785D58}"/>
              </a:ext>
            </a:extLst>
          </p:cNvPr>
          <p:cNvGrpSpPr/>
          <p:nvPr/>
        </p:nvGrpSpPr>
        <p:grpSpPr>
          <a:xfrm>
            <a:off x="1676400" y="2985054"/>
            <a:ext cx="4083025" cy="4286844"/>
            <a:chOff x="2704100" y="6592429"/>
            <a:chExt cx="7061226" cy="7123571"/>
          </a:xfrm>
        </p:grpSpPr>
        <p:grpSp>
          <p:nvGrpSpPr>
            <p:cNvPr id="8" name="Group 7">
              <a:extLst>
                <a:ext uri="{FF2B5EF4-FFF2-40B4-BE49-F238E27FC236}">
                  <a16:creationId xmlns:a16="http://schemas.microsoft.com/office/drawing/2014/main" id="{594F4945-E8DF-FF4D-CE6A-E8EF50E7B4FD}"/>
                </a:ext>
              </a:extLst>
            </p:cNvPr>
            <p:cNvGrpSpPr/>
            <p:nvPr/>
          </p:nvGrpSpPr>
          <p:grpSpPr>
            <a:xfrm>
              <a:off x="7151891" y="6592429"/>
              <a:ext cx="2613435" cy="3500174"/>
              <a:chOff x="7151891" y="6592429"/>
              <a:chExt cx="2613435" cy="3500174"/>
            </a:xfrm>
          </p:grpSpPr>
          <p:sp>
            <p:nvSpPr>
              <p:cNvPr id="17" name="Shape 59160">
                <a:extLst>
                  <a:ext uri="{FF2B5EF4-FFF2-40B4-BE49-F238E27FC236}">
                    <a16:creationId xmlns:a16="http://schemas.microsoft.com/office/drawing/2014/main" id="{DC615ECF-0813-18F5-16DC-F83D237D3F87}"/>
                  </a:ext>
                </a:extLst>
              </p:cNvPr>
              <p:cNvSpPr/>
              <p:nvPr/>
            </p:nvSpPr>
            <p:spPr>
              <a:xfrm rot="271260" flipH="1">
                <a:off x="7634274" y="9058782"/>
                <a:ext cx="1028008" cy="1033821"/>
              </a:xfrm>
              <a:custGeom>
                <a:avLst/>
                <a:gdLst/>
                <a:ahLst/>
                <a:cxnLst>
                  <a:cxn ang="0">
                    <a:pos x="wd2" y="hd2"/>
                  </a:cxn>
                  <a:cxn ang="5400000">
                    <a:pos x="wd2" y="hd2"/>
                  </a:cxn>
                  <a:cxn ang="10800000">
                    <a:pos x="wd2" y="hd2"/>
                  </a:cxn>
                  <a:cxn ang="16200000">
                    <a:pos x="wd2" y="hd2"/>
                  </a:cxn>
                </a:cxnLst>
                <a:rect l="0" t="0" r="r" b="b"/>
                <a:pathLst>
                  <a:path w="21600" h="21600" extrusionOk="0">
                    <a:moveTo>
                      <a:pt x="15939" y="0"/>
                    </a:moveTo>
                    <a:cubicBezTo>
                      <a:pt x="16554" y="311"/>
                      <a:pt x="17119" y="710"/>
                      <a:pt x="17617" y="1185"/>
                    </a:cubicBezTo>
                    <a:cubicBezTo>
                      <a:pt x="18203" y="1745"/>
                      <a:pt x="18687" y="2401"/>
                      <a:pt x="19064" y="3117"/>
                    </a:cubicBezTo>
                    <a:cubicBezTo>
                      <a:pt x="19441" y="3832"/>
                      <a:pt x="19708" y="4597"/>
                      <a:pt x="19898" y="5381"/>
                    </a:cubicBezTo>
                    <a:cubicBezTo>
                      <a:pt x="20039" y="5966"/>
                      <a:pt x="20138" y="6561"/>
                      <a:pt x="20248" y="7152"/>
                    </a:cubicBezTo>
                    <a:cubicBezTo>
                      <a:pt x="20589" y="8978"/>
                      <a:pt x="21040" y="10782"/>
                      <a:pt x="21600" y="12553"/>
                    </a:cubicBezTo>
                    <a:lnTo>
                      <a:pt x="12798" y="21600"/>
                    </a:lnTo>
                    <a:cubicBezTo>
                      <a:pt x="10840" y="20304"/>
                      <a:pt x="8863" y="19037"/>
                      <a:pt x="6867" y="17800"/>
                    </a:cubicBezTo>
                    <a:cubicBezTo>
                      <a:pt x="4602" y="16397"/>
                      <a:pt x="2312" y="15032"/>
                      <a:pt x="0" y="13707"/>
                    </a:cubicBezTo>
                    <a:cubicBezTo>
                      <a:pt x="725" y="9280"/>
                      <a:pt x="3243" y="5343"/>
                      <a:pt x="6968" y="2814"/>
                    </a:cubicBezTo>
                    <a:cubicBezTo>
                      <a:pt x="9614" y="1017"/>
                      <a:pt x="12735" y="38"/>
                      <a:pt x="15939" y="0"/>
                    </a:cubicBezTo>
                    <a:close/>
                  </a:path>
                </a:pathLst>
              </a:custGeom>
              <a:solidFill>
                <a:srgbClr val="A67458"/>
              </a:solidFill>
              <a:ln w="12700" cap="flat">
                <a:noFill/>
                <a:miter lim="400000"/>
              </a:ln>
              <a:effectLst/>
            </p:spPr>
            <p:txBody>
              <a:bodyPr wrap="square" lIns="40184" tIns="40184" rIns="40184" bIns="40184" numCol="1" anchor="ctr">
                <a:noAutofit/>
              </a:bodyPr>
              <a:lstStyle/>
              <a:p>
                <a:pPr defTabSz="1028658"/>
                <a:endParaRPr sz="2849">
                  <a:solidFill>
                    <a:srgbClr val="111111"/>
                  </a:solidFill>
                  <a:latin typeface="Lato Light" panose="020F0502020204030203" pitchFamily="34" charset="0"/>
                </a:endParaRPr>
              </a:p>
            </p:txBody>
          </p:sp>
          <p:sp>
            <p:nvSpPr>
              <p:cNvPr id="18" name="Shape 59161">
                <a:extLst>
                  <a:ext uri="{FF2B5EF4-FFF2-40B4-BE49-F238E27FC236}">
                    <a16:creationId xmlns:a16="http://schemas.microsoft.com/office/drawing/2014/main" id="{E983C2B4-E005-6E31-85D5-4DD10EF5F1DB}"/>
                  </a:ext>
                </a:extLst>
              </p:cNvPr>
              <p:cNvSpPr/>
              <p:nvPr/>
            </p:nvSpPr>
            <p:spPr>
              <a:xfrm rot="271260" flipH="1">
                <a:off x="7671641" y="8716061"/>
                <a:ext cx="1141168" cy="1281721"/>
              </a:xfrm>
              <a:custGeom>
                <a:avLst/>
                <a:gdLst/>
                <a:ahLst/>
                <a:cxnLst>
                  <a:cxn ang="0">
                    <a:pos x="wd2" y="hd2"/>
                  </a:cxn>
                  <a:cxn ang="5400000">
                    <a:pos x="wd2" y="hd2"/>
                  </a:cxn>
                  <a:cxn ang="10800000">
                    <a:pos x="wd2" y="hd2"/>
                  </a:cxn>
                  <a:cxn ang="16200000">
                    <a:pos x="wd2" y="hd2"/>
                  </a:cxn>
                </a:cxnLst>
                <a:rect l="0" t="0" r="r" b="b"/>
                <a:pathLst>
                  <a:path w="21478" h="21491" extrusionOk="0">
                    <a:moveTo>
                      <a:pt x="20252" y="2494"/>
                    </a:moveTo>
                    <a:lnTo>
                      <a:pt x="17903" y="787"/>
                    </a:lnTo>
                    <a:cubicBezTo>
                      <a:pt x="17369" y="398"/>
                      <a:pt x="17097" y="201"/>
                      <a:pt x="16734" y="73"/>
                    </a:cubicBezTo>
                    <a:cubicBezTo>
                      <a:pt x="16325" y="-54"/>
                      <a:pt x="15874" y="-13"/>
                      <a:pt x="15502" y="184"/>
                    </a:cubicBezTo>
                    <a:cubicBezTo>
                      <a:pt x="15175" y="375"/>
                      <a:pt x="14954" y="617"/>
                      <a:pt x="14511" y="1100"/>
                    </a:cubicBezTo>
                    <a:lnTo>
                      <a:pt x="883" y="15982"/>
                    </a:lnTo>
                    <a:cubicBezTo>
                      <a:pt x="447" y="16458"/>
                      <a:pt x="225" y="16700"/>
                      <a:pt x="82" y="17023"/>
                    </a:cubicBezTo>
                    <a:cubicBezTo>
                      <a:pt x="-61" y="17388"/>
                      <a:pt x="-15" y="17790"/>
                      <a:pt x="207" y="18121"/>
                    </a:cubicBezTo>
                    <a:cubicBezTo>
                      <a:pt x="420" y="18412"/>
                      <a:pt x="692" y="18610"/>
                      <a:pt x="1235" y="19004"/>
                    </a:cubicBezTo>
                    <a:lnTo>
                      <a:pt x="3575" y="20705"/>
                    </a:lnTo>
                    <a:cubicBezTo>
                      <a:pt x="4109" y="21094"/>
                      <a:pt x="4381" y="21291"/>
                      <a:pt x="4744" y="21419"/>
                    </a:cubicBezTo>
                    <a:cubicBezTo>
                      <a:pt x="5153" y="21546"/>
                      <a:pt x="5604" y="21505"/>
                      <a:pt x="5976" y="21308"/>
                    </a:cubicBezTo>
                    <a:cubicBezTo>
                      <a:pt x="6303" y="21117"/>
                      <a:pt x="6524" y="20875"/>
                      <a:pt x="6967" y="20392"/>
                    </a:cubicBezTo>
                    <a:lnTo>
                      <a:pt x="20595" y="5510"/>
                    </a:lnTo>
                    <a:cubicBezTo>
                      <a:pt x="21031" y="5034"/>
                      <a:pt x="21253" y="4792"/>
                      <a:pt x="21396" y="4469"/>
                    </a:cubicBezTo>
                    <a:cubicBezTo>
                      <a:pt x="21539" y="4104"/>
                      <a:pt x="21493" y="3702"/>
                      <a:pt x="21271" y="3371"/>
                    </a:cubicBezTo>
                    <a:cubicBezTo>
                      <a:pt x="21058" y="3080"/>
                      <a:pt x="20786" y="2882"/>
                      <a:pt x="20243" y="2488"/>
                    </a:cubicBezTo>
                    <a:close/>
                  </a:path>
                </a:pathLst>
              </a:custGeom>
              <a:solidFill>
                <a:schemeClr val="bg1">
                  <a:lumMod val="50000"/>
                </a:schemeClr>
              </a:solidFill>
              <a:ln w="12700" cap="flat">
                <a:noFill/>
                <a:miter lim="400000"/>
              </a:ln>
              <a:effectLst/>
            </p:spPr>
            <p:txBody>
              <a:bodyPr wrap="square" lIns="0" tIns="0" rIns="0" bIns="0" numCol="1" anchor="t">
                <a:noAutofit/>
              </a:bodyPr>
              <a:lstStyle/>
              <a:p>
                <a:pPr defTabSz="1028658"/>
                <a:endParaRPr sz="2849">
                  <a:solidFill>
                    <a:srgbClr val="111111"/>
                  </a:solidFill>
                  <a:latin typeface="Lato Light" panose="020F0502020204030203" pitchFamily="34" charset="0"/>
                </a:endParaRPr>
              </a:p>
            </p:txBody>
          </p:sp>
          <p:sp>
            <p:nvSpPr>
              <p:cNvPr id="19" name="Shape 59162">
                <a:extLst>
                  <a:ext uri="{FF2B5EF4-FFF2-40B4-BE49-F238E27FC236}">
                    <a16:creationId xmlns:a16="http://schemas.microsoft.com/office/drawing/2014/main" id="{48CD2081-48BE-2430-54A4-24415DDDA193}"/>
                  </a:ext>
                </a:extLst>
              </p:cNvPr>
              <p:cNvSpPr/>
              <p:nvPr/>
            </p:nvSpPr>
            <p:spPr>
              <a:xfrm rot="271260" flipH="1">
                <a:off x="7756816" y="8895624"/>
                <a:ext cx="1092963" cy="906984"/>
              </a:xfrm>
              <a:custGeom>
                <a:avLst/>
                <a:gdLst/>
                <a:ahLst/>
                <a:cxnLst>
                  <a:cxn ang="0">
                    <a:pos x="wd2" y="hd2"/>
                  </a:cxn>
                  <a:cxn ang="5400000">
                    <a:pos x="wd2" y="hd2"/>
                  </a:cxn>
                  <a:cxn ang="10800000">
                    <a:pos x="wd2" y="hd2"/>
                  </a:cxn>
                  <a:cxn ang="16200000">
                    <a:pos x="wd2" y="hd2"/>
                  </a:cxn>
                </a:cxnLst>
                <a:rect l="0" t="0" r="r" b="b"/>
                <a:pathLst>
                  <a:path w="21161" h="21073" extrusionOk="0">
                    <a:moveTo>
                      <a:pt x="14756" y="478"/>
                    </a:moveTo>
                    <a:lnTo>
                      <a:pt x="20565" y="6372"/>
                    </a:lnTo>
                    <a:cubicBezTo>
                      <a:pt x="21276" y="7094"/>
                      <a:pt x="21364" y="8371"/>
                      <a:pt x="20763" y="9224"/>
                    </a:cubicBezTo>
                    <a:cubicBezTo>
                      <a:pt x="20162" y="10078"/>
                      <a:pt x="19097" y="10184"/>
                      <a:pt x="18386" y="9462"/>
                    </a:cubicBezTo>
                    <a:lnTo>
                      <a:pt x="12577" y="3568"/>
                    </a:lnTo>
                    <a:cubicBezTo>
                      <a:pt x="11866" y="2847"/>
                      <a:pt x="11778" y="1569"/>
                      <a:pt x="12379" y="716"/>
                    </a:cubicBezTo>
                    <a:cubicBezTo>
                      <a:pt x="12980" y="-137"/>
                      <a:pt x="14045" y="-243"/>
                      <a:pt x="14756" y="478"/>
                    </a:cubicBezTo>
                    <a:close/>
                    <a:moveTo>
                      <a:pt x="13061" y="4320"/>
                    </a:moveTo>
                    <a:cubicBezTo>
                      <a:pt x="14068" y="5082"/>
                      <a:pt x="14370" y="6678"/>
                      <a:pt x="13736" y="7887"/>
                    </a:cubicBezTo>
                    <a:cubicBezTo>
                      <a:pt x="13101" y="9097"/>
                      <a:pt x="11771" y="9459"/>
                      <a:pt x="10763" y="8697"/>
                    </a:cubicBezTo>
                    <a:lnTo>
                      <a:pt x="7053" y="5893"/>
                    </a:lnTo>
                    <a:cubicBezTo>
                      <a:pt x="6045" y="5131"/>
                      <a:pt x="5743" y="3535"/>
                      <a:pt x="6378" y="2325"/>
                    </a:cubicBezTo>
                    <a:cubicBezTo>
                      <a:pt x="7013" y="1116"/>
                      <a:pt x="8343" y="754"/>
                      <a:pt x="9351" y="1515"/>
                    </a:cubicBezTo>
                    <a:lnTo>
                      <a:pt x="13061" y="4320"/>
                    </a:lnTo>
                    <a:close/>
                    <a:moveTo>
                      <a:pt x="9766" y="8277"/>
                    </a:moveTo>
                    <a:cubicBezTo>
                      <a:pt x="10774" y="9039"/>
                      <a:pt x="11076" y="10635"/>
                      <a:pt x="10441" y="11845"/>
                    </a:cubicBezTo>
                    <a:cubicBezTo>
                      <a:pt x="9806" y="13054"/>
                      <a:pt x="8476" y="13416"/>
                      <a:pt x="7468" y="12655"/>
                    </a:cubicBezTo>
                    <a:lnTo>
                      <a:pt x="3765" y="9855"/>
                    </a:lnTo>
                    <a:cubicBezTo>
                      <a:pt x="2757" y="9093"/>
                      <a:pt x="2455" y="7497"/>
                      <a:pt x="3090" y="6288"/>
                    </a:cubicBezTo>
                    <a:cubicBezTo>
                      <a:pt x="3725" y="5078"/>
                      <a:pt x="5055" y="4716"/>
                      <a:pt x="6063" y="5478"/>
                    </a:cubicBezTo>
                    <a:lnTo>
                      <a:pt x="9766" y="8277"/>
                    </a:lnTo>
                    <a:close/>
                    <a:moveTo>
                      <a:pt x="7542" y="13044"/>
                    </a:moveTo>
                    <a:cubicBezTo>
                      <a:pt x="8440" y="13723"/>
                      <a:pt x="8705" y="15152"/>
                      <a:pt x="8139" y="16229"/>
                    </a:cubicBezTo>
                    <a:cubicBezTo>
                      <a:pt x="7574" y="17307"/>
                      <a:pt x="6389" y="17629"/>
                      <a:pt x="5491" y="16951"/>
                    </a:cubicBezTo>
                    <a:lnTo>
                      <a:pt x="1856" y="14203"/>
                    </a:lnTo>
                    <a:cubicBezTo>
                      <a:pt x="959" y="13524"/>
                      <a:pt x="690" y="12102"/>
                      <a:pt x="1255" y="11025"/>
                    </a:cubicBezTo>
                    <a:cubicBezTo>
                      <a:pt x="1821" y="9948"/>
                      <a:pt x="3009" y="9618"/>
                      <a:pt x="3907" y="10296"/>
                    </a:cubicBezTo>
                    <a:lnTo>
                      <a:pt x="7542" y="13044"/>
                    </a:lnTo>
                    <a:close/>
                    <a:moveTo>
                      <a:pt x="5565" y="17340"/>
                    </a:moveTo>
                    <a:cubicBezTo>
                      <a:pt x="6353" y="17936"/>
                      <a:pt x="6589" y="19183"/>
                      <a:pt x="6092" y="20129"/>
                    </a:cubicBezTo>
                    <a:cubicBezTo>
                      <a:pt x="5596" y="21074"/>
                      <a:pt x="4557" y="21357"/>
                      <a:pt x="3769" y="20762"/>
                    </a:cubicBezTo>
                    <a:lnTo>
                      <a:pt x="788" y="18508"/>
                    </a:lnTo>
                    <a:cubicBezTo>
                      <a:pt x="0" y="17912"/>
                      <a:pt x="-236" y="16665"/>
                      <a:pt x="260" y="15720"/>
                    </a:cubicBezTo>
                    <a:cubicBezTo>
                      <a:pt x="756" y="14774"/>
                      <a:pt x="1796" y="14491"/>
                      <a:pt x="2584" y="15087"/>
                    </a:cubicBezTo>
                    <a:lnTo>
                      <a:pt x="5565" y="17340"/>
                    </a:lnTo>
                    <a:close/>
                  </a:path>
                </a:pathLst>
              </a:custGeom>
              <a:solidFill>
                <a:srgbClr val="A67458"/>
              </a:solidFill>
              <a:ln w="12700" cap="flat">
                <a:noFill/>
                <a:miter lim="400000"/>
              </a:ln>
              <a:effectLst/>
            </p:spPr>
            <p:txBody>
              <a:bodyPr wrap="square" lIns="0" tIns="0" rIns="0" bIns="0" numCol="1" anchor="t">
                <a:noAutofit/>
              </a:bodyPr>
              <a:lstStyle/>
              <a:p>
                <a:pPr defTabSz="1028658"/>
                <a:endParaRPr sz="2849">
                  <a:solidFill>
                    <a:srgbClr val="111111"/>
                  </a:solidFill>
                  <a:latin typeface="Lato Light" panose="020F0502020204030203" pitchFamily="34" charset="0"/>
                </a:endParaRPr>
              </a:p>
            </p:txBody>
          </p:sp>
          <p:sp>
            <p:nvSpPr>
              <p:cNvPr id="20" name="Shape 59163">
                <a:extLst>
                  <a:ext uri="{FF2B5EF4-FFF2-40B4-BE49-F238E27FC236}">
                    <a16:creationId xmlns:a16="http://schemas.microsoft.com/office/drawing/2014/main" id="{AAEBC759-AC70-1934-77EA-F79133AAE9AB}"/>
                  </a:ext>
                </a:extLst>
              </p:cNvPr>
              <p:cNvSpPr/>
              <p:nvPr/>
            </p:nvSpPr>
            <p:spPr>
              <a:xfrm rot="271260" flipH="1">
                <a:off x="8816445" y="7100448"/>
                <a:ext cx="678941" cy="678941"/>
              </a:xfrm>
              <a:prstGeom prst="ellipse">
                <a:avLst/>
              </a:prstGeom>
              <a:solidFill>
                <a:schemeClr val="bg1">
                  <a:lumMod val="50000"/>
                </a:schemeClr>
              </a:solidFill>
              <a:ln w="12700" cap="flat">
                <a:noFill/>
                <a:miter lim="400000"/>
              </a:ln>
              <a:effectLst/>
            </p:spPr>
            <p:txBody>
              <a:bodyPr wrap="square" lIns="0" tIns="0" rIns="0" bIns="0" numCol="1" anchor="t">
                <a:noAutofit/>
              </a:bodyPr>
              <a:lstStyle/>
              <a:p>
                <a:pPr defTabSz="1028658"/>
                <a:endParaRPr sz="2849">
                  <a:solidFill>
                    <a:srgbClr val="111111"/>
                  </a:solidFill>
                  <a:latin typeface="Lato Light" panose="020F0502020204030203" pitchFamily="34" charset="0"/>
                </a:endParaRPr>
              </a:p>
            </p:txBody>
          </p:sp>
          <p:sp>
            <p:nvSpPr>
              <p:cNvPr id="21" name="Shape 59164">
                <a:extLst>
                  <a:ext uri="{FF2B5EF4-FFF2-40B4-BE49-F238E27FC236}">
                    <a16:creationId xmlns:a16="http://schemas.microsoft.com/office/drawing/2014/main" id="{01AE738C-F1EE-EDA1-437E-31263DE85EBF}"/>
                  </a:ext>
                </a:extLst>
              </p:cNvPr>
              <p:cNvSpPr/>
              <p:nvPr/>
            </p:nvSpPr>
            <p:spPr>
              <a:xfrm rot="271260" flipH="1">
                <a:off x="7151891" y="6687768"/>
                <a:ext cx="2521053" cy="2371389"/>
              </a:xfrm>
              <a:custGeom>
                <a:avLst/>
                <a:gdLst/>
                <a:ahLst/>
                <a:cxnLst>
                  <a:cxn ang="0">
                    <a:pos x="wd2" y="hd2"/>
                  </a:cxn>
                  <a:cxn ang="5400000">
                    <a:pos x="wd2" y="hd2"/>
                  </a:cxn>
                  <a:cxn ang="10800000">
                    <a:pos x="wd2" y="hd2"/>
                  </a:cxn>
                  <a:cxn ang="16200000">
                    <a:pos x="wd2" y="hd2"/>
                  </a:cxn>
                </a:cxnLst>
                <a:rect l="0" t="0" r="r" b="b"/>
                <a:pathLst>
                  <a:path w="21402" h="21424" extrusionOk="0">
                    <a:moveTo>
                      <a:pt x="10801" y="0"/>
                    </a:moveTo>
                    <a:cubicBezTo>
                      <a:pt x="11248" y="2650"/>
                      <a:pt x="12009" y="5227"/>
                      <a:pt x="13066" y="7673"/>
                    </a:cubicBezTo>
                    <a:cubicBezTo>
                      <a:pt x="13997" y="9827"/>
                      <a:pt x="15181" y="11939"/>
                      <a:pt x="16913" y="13449"/>
                    </a:cubicBezTo>
                    <a:cubicBezTo>
                      <a:pt x="18318" y="14674"/>
                      <a:pt x="20035" y="15457"/>
                      <a:pt x="20951" y="17159"/>
                    </a:cubicBezTo>
                    <a:cubicBezTo>
                      <a:pt x="21553" y="18278"/>
                      <a:pt x="21600" y="19685"/>
                      <a:pt x="20803" y="20616"/>
                    </a:cubicBezTo>
                    <a:cubicBezTo>
                      <a:pt x="20071" y="21472"/>
                      <a:pt x="18882" y="21600"/>
                      <a:pt x="17833" y="21226"/>
                    </a:cubicBezTo>
                    <a:cubicBezTo>
                      <a:pt x="16090" y="20604"/>
                      <a:pt x="15019" y="18973"/>
                      <a:pt x="13608" y="17761"/>
                    </a:cubicBezTo>
                    <a:cubicBezTo>
                      <a:pt x="11866" y="16264"/>
                      <a:pt x="9687" y="15450"/>
                      <a:pt x="7518" y="14910"/>
                    </a:cubicBezTo>
                    <a:cubicBezTo>
                      <a:pt x="5054" y="14296"/>
                      <a:pt x="2529" y="14021"/>
                      <a:pt x="0" y="14089"/>
                    </a:cubicBezTo>
                    <a:lnTo>
                      <a:pt x="4806" y="7820"/>
                    </a:lnTo>
                    <a:lnTo>
                      <a:pt x="5218" y="7283"/>
                    </a:lnTo>
                    <a:lnTo>
                      <a:pt x="5583" y="6807"/>
                    </a:lnTo>
                    <a:lnTo>
                      <a:pt x="5995" y="6269"/>
                    </a:lnTo>
                    <a:lnTo>
                      <a:pt x="10801" y="0"/>
                    </a:lnTo>
                    <a:close/>
                  </a:path>
                </a:pathLst>
              </a:custGeom>
              <a:solidFill>
                <a:srgbClr val="5A5B5D"/>
              </a:solidFill>
              <a:ln w="12700" cap="flat">
                <a:noFill/>
                <a:miter lim="400000"/>
              </a:ln>
              <a:effectLst/>
            </p:spPr>
            <p:txBody>
              <a:bodyPr wrap="square" lIns="40184" tIns="40184" rIns="40184" bIns="40184" numCol="1" anchor="ctr">
                <a:noAutofit/>
              </a:bodyPr>
              <a:lstStyle/>
              <a:p>
                <a:pPr defTabSz="1028658"/>
                <a:endParaRPr sz="2849">
                  <a:solidFill>
                    <a:srgbClr val="111111"/>
                  </a:solidFill>
                  <a:latin typeface="Lato Light" panose="020F0502020204030203" pitchFamily="34" charset="0"/>
                </a:endParaRPr>
              </a:p>
            </p:txBody>
          </p:sp>
          <p:sp>
            <p:nvSpPr>
              <p:cNvPr id="22" name="Freeform 40">
                <a:extLst>
                  <a:ext uri="{FF2B5EF4-FFF2-40B4-BE49-F238E27FC236}">
                    <a16:creationId xmlns:a16="http://schemas.microsoft.com/office/drawing/2014/main" id="{4F38D683-6321-35ED-C973-B1AF362D1513}"/>
                  </a:ext>
                </a:extLst>
              </p:cNvPr>
              <p:cNvSpPr/>
              <p:nvPr/>
            </p:nvSpPr>
            <p:spPr>
              <a:xfrm rot="271260" flipH="1">
                <a:off x="7231750" y="6592429"/>
                <a:ext cx="2533576" cy="2485193"/>
              </a:xfrm>
              <a:custGeom>
                <a:avLst/>
                <a:gdLst>
                  <a:gd name="connsiteX0" fmla="*/ 2124703 w 2533576"/>
                  <a:gd name="connsiteY0" fmla="*/ 1490123 h 2485193"/>
                  <a:gd name="connsiteX1" fmla="*/ 2071020 w 2533576"/>
                  <a:gd name="connsiteY1" fmla="*/ 1507873 h 2485193"/>
                  <a:gd name="connsiteX2" fmla="*/ 1982666 w 2533576"/>
                  <a:gd name="connsiteY2" fmla="*/ 1599495 h 2485193"/>
                  <a:gd name="connsiteX3" fmla="*/ 1663159 w 2533576"/>
                  <a:gd name="connsiteY3" fmla="*/ 1991146 h 2485193"/>
                  <a:gd name="connsiteX4" fmla="*/ 1591738 w 2533576"/>
                  <a:gd name="connsiteY4" fmla="*/ 2095303 h 2485193"/>
                  <a:gd name="connsiteX5" fmla="*/ 1602893 w 2533576"/>
                  <a:gd name="connsiteY5" fmla="*/ 2205193 h 2485193"/>
                  <a:gd name="connsiteX6" fmla="*/ 1694492 w 2533576"/>
                  <a:gd name="connsiteY6" fmla="*/ 2293506 h 2485193"/>
                  <a:gd name="connsiteX7" fmla="*/ 1832979 w 2533576"/>
                  <a:gd name="connsiteY7" fmla="*/ 2406518 h 2485193"/>
                  <a:gd name="connsiteX8" fmla="*/ 1937155 w 2533576"/>
                  <a:gd name="connsiteY8" fmla="*/ 2477913 h 2485193"/>
                  <a:gd name="connsiteX9" fmla="*/ 2047020 w 2533576"/>
                  <a:gd name="connsiteY9" fmla="*/ 2466775 h 2485193"/>
                  <a:gd name="connsiteX10" fmla="*/ 2135374 w 2533576"/>
                  <a:gd name="connsiteY10" fmla="*/ 2375154 h 2485193"/>
                  <a:gd name="connsiteX11" fmla="*/ 2454881 w 2533576"/>
                  <a:gd name="connsiteY11" fmla="*/ 1983503 h 2485193"/>
                  <a:gd name="connsiteX12" fmla="*/ 2526302 w 2533576"/>
                  <a:gd name="connsiteY12" fmla="*/ 1879345 h 2485193"/>
                  <a:gd name="connsiteX13" fmla="*/ 2515146 w 2533576"/>
                  <a:gd name="connsiteY13" fmla="*/ 1769455 h 2485193"/>
                  <a:gd name="connsiteX14" fmla="*/ 2423548 w 2533576"/>
                  <a:gd name="connsiteY14" fmla="*/ 1681143 h 2485193"/>
                  <a:gd name="connsiteX15" fmla="*/ 2424259 w 2533576"/>
                  <a:gd name="connsiteY15" fmla="*/ 1681749 h 2485193"/>
                  <a:gd name="connsiteX16" fmla="*/ 2285061 w 2533576"/>
                  <a:gd name="connsiteY16" fmla="*/ 1568131 h 2485193"/>
                  <a:gd name="connsiteX17" fmla="*/ 2180884 w 2533576"/>
                  <a:gd name="connsiteY17" fmla="*/ 1496735 h 2485193"/>
                  <a:gd name="connsiteX18" fmla="*/ 2124703 w 2533576"/>
                  <a:gd name="connsiteY18" fmla="*/ 1490123 h 2485193"/>
                  <a:gd name="connsiteX19" fmla="*/ 1330534 w 2533576"/>
                  <a:gd name="connsiteY19" fmla="*/ 517 h 2485193"/>
                  <a:gd name="connsiteX20" fmla="*/ 1262376 w 2533576"/>
                  <a:gd name="connsiteY20" fmla="*/ 37190 h 2485193"/>
                  <a:gd name="connsiteX21" fmla="*/ 22783 w 2533576"/>
                  <a:gd name="connsiteY21" fmla="*/ 1556601 h 2485193"/>
                  <a:gd name="connsiteX22" fmla="*/ 37180 w 2533576"/>
                  <a:gd name="connsiteY22" fmla="*/ 1698847 h 2485193"/>
                  <a:gd name="connsiteX23" fmla="*/ 179455 w 2533576"/>
                  <a:gd name="connsiteY23" fmla="*/ 1684452 h 2485193"/>
                  <a:gd name="connsiteX24" fmla="*/ 1419049 w 2533576"/>
                  <a:gd name="connsiteY24" fmla="*/ 165041 h 2485193"/>
                  <a:gd name="connsiteX25" fmla="*/ 1404652 w 2533576"/>
                  <a:gd name="connsiteY25" fmla="*/ 22796 h 2485193"/>
                  <a:gd name="connsiteX26" fmla="*/ 1330534 w 2533576"/>
                  <a:gd name="connsiteY26" fmla="*/ 517 h 2485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533576" h="2485193">
                    <a:moveTo>
                      <a:pt x="2124703" y="1490123"/>
                    </a:moveTo>
                    <a:cubicBezTo>
                      <a:pt x="2105941" y="1492028"/>
                      <a:pt x="2087597" y="1497993"/>
                      <a:pt x="2071020" y="1507873"/>
                    </a:cubicBezTo>
                    <a:cubicBezTo>
                      <a:pt x="2041909" y="1526934"/>
                      <a:pt x="2022132" y="1551120"/>
                      <a:pt x="1982666" y="1599495"/>
                    </a:cubicBezTo>
                    <a:lnTo>
                      <a:pt x="1663159" y="1991146"/>
                    </a:lnTo>
                    <a:cubicBezTo>
                      <a:pt x="1624271" y="2038774"/>
                      <a:pt x="1604538" y="2062961"/>
                      <a:pt x="1591738" y="2095303"/>
                    </a:cubicBezTo>
                    <a:cubicBezTo>
                      <a:pt x="1579027" y="2131793"/>
                      <a:pt x="1583116" y="2172012"/>
                      <a:pt x="1602893" y="2205193"/>
                    </a:cubicBezTo>
                    <a:cubicBezTo>
                      <a:pt x="1621915" y="2234320"/>
                      <a:pt x="1646137" y="2254033"/>
                      <a:pt x="1694492" y="2293506"/>
                    </a:cubicBezTo>
                    <a:lnTo>
                      <a:pt x="1832979" y="2406518"/>
                    </a:lnTo>
                    <a:cubicBezTo>
                      <a:pt x="1880622" y="2445384"/>
                      <a:pt x="1904845" y="2465098"/>
                      <a:pt x="1937155" y="2477913"/>
                    </a:cubicBezTo>
                    <a:cubicBezTo>
                      <a:pt x="1973644" y="2490636"/>
                      <a:pt x="2013865" y="2486535"/>
                      <a:pt x="2047020" y="2466775"/>
                    </a:cubicBezTo>
                    <a:cubicBezTo>
                      <a:pt x="2076131" y="2447714"/>
                      <a:pt x="2095908" y="2423528"/>
                      <a:pt x="2135374" y="2375154"/>
                    </a:cubicBezTo>
                    <a:lnTo>
                      <a:pt x="2454881" y="1983503"/>
                    </a:lnTo>
                    <a:cubicBezTo>
                      <a:pt x="2493769" y="1935875"/>
                      <a:pt x="2513502" y="1911687"/>
                      <a:pt x="2526302" y="1879345"/>
                    </a:cubicBezTo>
                    <a:cubicBezTo>
                      <a:pt x="2539013" y="1842855"/>
                      <a:pt x="2534925" y="1802637"/>
                      <a:pt x="2515146" y="1769455"/>
                    </a:cubicBezTo>
                    <a:cubicBezTo>
                      <a:pt x="2496125" y="1740328"/>
                      <a:pt x="2471903" y="1720615"/>
                      <a:pt x="2423548" y="1681143"/>
                    </a:cubicBezTo>
                    <a:lnTo>
                      <a:pt x="2424259" y="1681749"/>
                    </a:lnTo>
                    <a:lnTo>
                      <a:pt x="2285061" y="1568131"/>
                    </a:lnTo>
                    <a:cubicBezTo>
                      <a:pt x="2237417" y="1529264"/>
                      <a:pt x="2213196" y="1509551"/>
                      <a:pt x="2180884" y="1496735"/>
                    </a:cubicBezTo>
                    <a:cubicBezTo>
                      <a:pt x="2162640" y="1490374"/>
                      <a:pt x="2143463" y="1488219"/>
                      <a:pt x="2124703" y="1490123"/>
                    </a:cubicBezTo>
                    <a:close/>
                    <a:moveTo>
                      <a:pt x="1330534" y="517"/>
                    </a:moveTo>
                    <a:cubicBezTo>
                      <a:pt x="1304788" y="3125"/>
                      <a:pt x="1280033" y="15558"/>
                      <a:pt x="1262376" y="37190"/>
                    </a:cubicBezTo>
                    <a:lnTo>
                      <a:pt x="22783" y="1556601"/>
                    </a:lnTo>
                    <a:cubicBezTo>
                      <a:pt x="-12532" y="1599865"/>
                      <a:pt x="-6079" y="1663589"/>
                      <a:pt x="37180" y="1698847"/>
                    </a:cubicBezTo>
                    <a:cubicBezTo>
                      <a:pt x="80440" y="1734186"/>
                      <a:pt x="144141" y="1727716"/>
                      <a:pt x="179455" y="1684452"/>
                    </a:cubicBezTo>
                    <a:lnTo>
                      <a:pt x="1419049" y="165041"/>
                    </a:lnTo>
                    <a:cubicBezTo>
                      <a:pt x="1454363" y="121777"/>
                      <a:pt x="1447911" y="58054"/>
                      <a:pt x="1404652" y="22796"/>
                    </a:cubicBezTo>
                    <a:cubicBezTo>
                      <a:pt x="1383021" y="5126"/>
                      <a:pt x="1356281" y="-2091"/>
                      <a:pt x="1330534" y="517"/>
                    </a:cubicBezTo>
                    <a:close/>
                  </a:path>
                </a:pathLst>
              </a:custGeom>
              <a:solidFill>
                <a:schemeClr val="bg1">
                  <a:lumMod val="65000"/>
                </a:schemeClr>
              </a:solidFill>
              <a:ln w="12700" cap="flat">
                <a:noFill/>
                <a:miter lim="400000"/>
              </a:ln>
              <a:effectLst/>
            </p:spPr>
            <p:txBody>
              <a:bodyPr wrap="square" lIns="0" tIns="0" rIns="0" bIns="0" numCol="1" anchor="t">
                <a:noAutofit/>
              </a:bodyPr>
              <a:lstStyle/>
              <a:p>
                <a:pPr defTabSz="1028658"/>
                <a:endParaRPr sz="2849">
                  <a:solidFill>
                    <a:srgbClr val="111111"/>
                  </a:solidFill>
                  <a:latin typeface="Lato Light" panose="020F0502020204030203" pitchFamily="34" charset="0"/>
                </a:endParaRPr>
              </a:p>
            </p:txBody>
          </p:sp>
        </p:grpSp>
        <p:grpSp>
          <p:nvGrpSpPr>
            <p:cNvPr id="9" name="Group 8">
              <a:extLst>
                <a:ext uri="{FF2B5EF4-FFF2-40B4-BE49-F238E27FC236}">
                  <a16:creationId xmlns:a16="http://schemas.microsoft.com/office/drawing/2014/main" id="{B7520A36-D2C4-B717-DE72-950E744576C0}"/>
                </a:ext>
              </a:extLst>
            </p:cNvPr>
            <p:cNvGrpSpPr/>
            <p:nvPr/>
          </p:nvGrpSpPr>
          <p:grpSpPr>
            <a:xfrm>
              <a:off x="4385399" y="6826735"/>
              <a:ext cx="2291785" cy="2575305"/>
              <a:chOff x="4385399" y="6826735"/>
              <a:chExt cx="2291785" cy="2575305"/>
            </a:xfrm>
          </p:grpSpPr>
          <p:sp>
            <p:nvSpPr>
              <p:cNvPr id="15" name="Shape 59168">
                <a:extLst>
                  <a:ext uri="{FF2B5EF4-FFF2-40B4-BE49-F238E27FC236}">
                    <a16:creationId xmlns:a16="http://schemas.microsoft.com/office/drawing/2014/main" id="{D32346DC-47F5-0A29-C10D-ECAA1AD96B9D}"/>
                  </a:ext>
                </a:extLst>
              </p:cNvPr>
              <p:cNvSpPr/>
              <p:nvPr/>
            </p:nvSpPr>
            <p:spPr>
              <a:xfrm>
                <a:off x="4451341" y="7315749"/>
                <a:ext cx="2225843" cy="2086291"/>
              </a:xfrm>
              <a:custGeom>
                <a:avLst/>
                <a:gdLst/>
                <a:ahLst/>
                <a:cxnLst>
                  <a:cxn ang="0">
                    <a:pos x="wd2" y="hd2"/>
                  </a:cxn>
                  <a:cxn ang="5400000">
                    <a:pos x="wd2" y="hd2"/>
                  </a:cxn>
                  <a:cxn ang="10800000">
                    <a:pos x="wd2" y="hd2"/>
                  </a:cxn>
                  <a:cxn ang="16200000">
                    <a:pos x="wd2" y="hd2"/>
                  </a:cxn>
                </a:cxnLst>
                <a:rect l="0" t="0" r="r" b="b"/>
                <a:pathLst>
                  <a:path w="20689" h="21519" extrusionOk="0">
                    <a:moveTo>
                      <a:pt x="14387" y="40"/>
                    </a:moveTo>
                    <a:cubicBezTo>
                      <a:pt x="14131" y="2"/>
                      <a:pt x="13872" y="0"/>
                      <a:pt x="13614" y="0"/>
                    </a:cubicBezTo>
                    <a:cubicBezTo>
                      <a:pt x="11170" y="-4"/>
                      <a:pt x="8709" y="218"/>
                      <a:pt x="6398" y="1108"/>
                    </a:cubicBezTo>
                    <a:cubicBezTo>
                      <a:pt x="2218" y="2718"/>
                      <a:pt x="-826" y="6761"/>
                      <a:pt x="200" y="11156"/>
                    </a:cubicBezTo>
                    <a:cubicBezTo>
                      <a:pt x="642" y="13047"/>
                      <a:pt x="1602" y="14692"/>
                      <a:pt x="2792" y="16131"/>
                    </a:cubicBezTo>
                    <a:cubicBezTo>
                      <a:pt x="4410" y="18087"/>
                      <a:pt x="6272" y="19776"/>
                      <a:pt x="8513" y="20596"/>
                    </a:cubicBezTo>
                    <a:cubicBezTo>
                      <a:pt x="9611" y="20998"/>
                      <a:pt x="10757" y="21170"/>
                      <a:pt x="11910" y="21320"/>
                    </a:cubicBezTo>
                    <a:cubicBezTo>
                      <a:pt x="13052" y="21468"/>
                      <a:pt x="14210" y="21596"/>
                      <a:pt x="15358" y="21461"/>
                    </a:cubicBezTo>
                    <a:cubicBezTo>
                      <a:pt x="16348" y="21345"/>
                      <a:pt x="17346" y="21010"/>
                      <a:pt x="17968" y="20152"/>
                    </a:cubicBezTo>
                    <a:cubicBezTo>
                      <a:pt x="18737" y="19091"/>
                      <a:pt x="18683" y="17633"/>
                      <a:pt x="18379" y="16301"/>
                    </a:cubicBezTo>
                    <a:cubicBezTo>
                      <a:pt x="18212" y="15571"/>
                      <a:pt x="18047" y="14751"/>
                      <a:pt x="18543" y="14273"/>
                    </a:cubicBezTo>
                    <a:cubicBezTo>
                      <a:pt x="18686" y="14136"/>
                      <a:pt x="18868" y="14061"/>
                      <a:pt x="19053" y="14017"/>
                    </a:cubicBezTo>
                    <a:cubicBezTo>
                      <a:pt x="19579" y="13890"/>
                      <a:pt x="20203" y="13952"/>
                      <a:pt x="20529" y="13455"/>
                    </a:cubicBezTo>
                    <a:cubicBezTo>
                      <a:pt x="20774" y="13083"/>
                      <a:pt x="20706" y="12586"/>
                      <a:pt x="20538" y="12156"/>
                    </a:cubicBezTo>
                    <a:cubicBezTo>
                      <a:pt x="19989" y="10754"/>
                      <a:pt x="18622" y="9991"/>
                      <a:pt x="17978" y="8646"/>
                    </a:cubicBezTo>
                    <a:cubicBezTo>
                      <a:pt x="17214" y="7049"/>
                      <a:pt x="17653" y="5100"/>
                      <a:pt x="17110" y="3407"/>
                    </a:cubicBezTo>
                    <a:cubicBezTo>
                      <a:pt x="16916" y="2800"/>
                      <a:pt x="16596" y="2245"/>
                      <a:pt x="16282" y="1697"/>
                    </a:cubicBezTo>
                    <a:cubicBezTo>
                      <a:pt x="15968" y="1151"/>
                      <a:pt x="15640" y="589"/>
                      <a:pt x="15123" y="285"/>
                    </a:cubicBezTo>
                    <a:cubicBezTo>
                      <a:pt x="14894" y="151"/>
                      <a:pt x="14643" y="78"/>
                      <a:pt x="14387" y="40"/>
                    </a:cubicBezTo>
                    <a:close/>
                  </a:path>
                </a:pathLst>
              </a:custGeom>
              <a:solidFill>
                <a:srgbClr val="A67458"/>
              </a:solidFill>
              <a:ln w="12700" cap="flat">
                <a:noFill/>
                <a:miter lim="400000"/>
              </a:ln>
              <a:effectLst/>
            </p:spPr>
            <p:txBody>
              <a:bodyPr wrap="square" lIns="40184" tIns="40184" rIns="40184" bIns="40184" numCol="1" anchor="ctr">
                <a:noAutofit/>
              </a:bodyPr>
              <a:lstStyle/>
              <a:p>
                <a:pPr defTabSz="1028658"/>
                <a:endParaRPr sz="2849">
                  <a:solidFill>
                    <a:srgbClr val="111111"/>
                  </a:solidFill>
                  <a:latin typeface="Lato Light" panose="020F0502020204030203" pitchFamily="34" charset="0"/>
                </a:endParaRPr>
              </a:p>
            </p:txBody>
          </p:sp>
          <p:sp>
            <p:nvSpPr>
              <p:cNvPr id="16" name="Shape 59169">
                <a:extLst>
                  <a:ext uri="{FF2B5EF4-FFF2-40B4-BE49-F238E27FC236}">
                    <a16:creationId xmlns:a16="http://schemas.microsoft.com/office/drawing/2014/main" id="{C7D6C53F-6C54-D136-36DC-4A6851AF4D8B}"/>
                  </a:ext>
                </a:extLst>
              </p:cNvPr>
              <p:cNvSpPr/>
              <p:nvPr/>
            </p:nvSpPr>
            <p:spPr>
              <a:xfrm>
                <a:off x="4385399" y="6826735"/>
                <a:ext cx="1868714" cy="2033236"/>
              </a:xfrm>
              <a:custGeom>
                <a:avLst/>
                <a:gdLst/>
                <a:ahLst/>
                <a:cxnLst>
                  <a:cxn ang="0">
                    <a:pos x="wd2" y="hd2"/>
                  </a:cxn>
                  <a:cxn ang="5400000">
                    <a:pos x="wd2" y="hd2"/>
                  </a:cxn>
                  <a:cxn ang="10800000">
                    <a:pos x="wd2" y="hd2"/>
                  </a:cxn>
                  <a:cxn ang="16200000">
                    <a:pos x="wd2" y="hd2"/>
                  </a:cxn>
                </a:cxnLst>
                <a:rect l="0" t="0" r="r" b="b"/>
                <a:pathLst>
                  <a:path w="21365" h="21600" extrusionOk="0">
                    <a:moveTo>
                      <a:pt x="16641" y="2461"/>
                    </a:moveTo>
                    <a:cubicBezTo>
                      <a:pt x="16734" y="2170"/>
                      <a:pt x="16783" y="1874"/>
                      <a:pt x="16784" y="1573"/>
                    </a:cubicBezTo>
                    <a:cubicBezTo>
                      <a:pt x="16787" y="1021"/>
                      <a:pt x="16632" y="479"/>
                      <a:pt x="16337" y="0"/>
                    </a:cubicBezTo>
                    <a:cubicBezTo>
                      <a:pt x="15673" y="992"/>
                      <a:pt x="14723" y="1798"/>
                      <a:pt x="13599" y="2327"/>
                    </a:cubicBezTo>
                    <a:cubicBezTo>
                      <a:pt x="12069" y="3046"/>
                      <a:pt x="10328" y="3204"/>
                      <a:pt x="8634" y="3474"/>
                    </a:cubicBezTo>
                    <a:cubicBezTo>
                      <a:pt x="6929" y="3745"/>
                      <a:pt x="5219" y="4156"/>
                      <a:pt x="3767" y="4985"/>
                    </a:cubicBezTo>
                    <a:cubicBezTo>
                      <a:pt x="2517" y="5698"/>
                      <a:pt x="1501" y="6696"/>
                      <a:pt x="866" y="7932"/>
                    </a:cubicBezTo>
                    <a:cubicBezTo>
                      <a:pt x="427" y="8788"/>
                      <a:pt x="200" y="9720"/>
                      <a:pt x="86" y="10662"/>
                    </a:cubicBezTo>
                    <a:cubicBezTo>
                      <a:pt x="-162" y="12725"/>
                      <a:pt x="135" y="14779"/>
                      <a:pt x="858" y="16684"/>
                    </a:cubicBezTo>
                    <a:cubicBezTo>
                      <a:pt x="1542" y="18488"/>
                      <a:pt x="2612" y="20162"/>
                      <a:pt x="4024" y="21600"/>
                    </a:cubicBezTo>
                    <a:cubicBezTo>
                      <a:pt x="3561" y="20596"/>
                      <a:pt x="3205" y="19553"/>
                      <a:pt x="2962" y="18484"/>
                    </a:cubicBezTo>
                    <a:cubicBezTo>
                      <a:pt x="2787" y="17718"/>
                      <a:pt x="2677" y="16940"/>
                      <a:pt x="2540" y="16168"/>
                    </a:cubicBezTo>
                    <a:cubicBezTo>
                      <a:pt x="2270" y="14658"/>
                      <a:pt x="2456" y="13010"/>
                      <a:pt x="3912" y="12846"/>
                    </a:cubicBezTo>
                    <a:cubicBezTo>
                      <a:pt x="4417" y="12789"/>
                      <a:pt x="4887" y="13005"/>
                      <a:pt x="5255" y="13295"/>
                    </a:cubicBezTo>
                    <a:cubicBezTo>
                      <a:pt x="5699" y="13645"/>
                      <a:pt x="6106" y="14125"/>
                      <a:pt x="6700" y="14034"/>
                    </a:cubicBezTo>
                    <a:cubicBezTo>
                      <a:pt x="7951" y="13842"/>
                      <a:pt x="7414" y="12357"/>
                      <a:pt x="7241" y="11101"/>
                    </a:cubicBezTo>
                    <a:cubicBezTo>
                      <a:pt x="7069" y="9853"/>
                      <a:pt x="8008" y="8776"/>
                      <a:pt x="9163" y="8030"/>
                    </a:cubicBezTo>
                    <a:cubicBezTo>
                      <a:pt x="9692" y="7689"/>
                      <a:pt x="10263" y="7402"/>
                      <a:pt x="10845" y="7142"/>
                    </a:cubicBezTo>
                    <a:cubicBezTo>
                      <a:pt x="13337" y="6031"/>
                      <a:pt x="16141" y="5360"/>
                      <a:pt x="18734" y="6209"/>
                    </a:cubicBezTo>
                    <a:cubicBezTo>
                      <a:pt x="19590" y="6490"/>
                      <a:pt x="20378" y="6922"/>
                      <a:pt x="21054" y="7486"/>
                    </a:cubicBezTo>
                    <a:cubicBezTo>
                      <a:pt x="21356" y="6172"/>
                      <a:pt x="21438" y="4857"/>
                      <a:pt x="21301" y="3563"/>
                    </a:cubicBezTo>
                    <a:cubicBezTo>
                      <a:pt x="21207" y="2680"/>
                      <a:pt x="21011" y="1808"/>
                      <a:pt x="20709" y="949"/>
                    </a:cubicBezTo>
                    <a:cubicBezTo>
                      <a:pt x="20601" y="1429"/>
                      <a:pt x="20340" y="1882"/>
                      <a:pt x="19951" y="2262"/>
                    </a:cubicBezTo>
                    <a:cubicBezTo>
                      <a:pt x="19720" y="2489"/>
                      <a:pt x="19446" y="2686"/>
                      <a:pt x="19142" y="2846"/>
                    </a:cubicBezTo>
                    <a:cubicBezTo>
                      <a:pt x="19126" y="2519"/>
                      <a:pt x="19088" y="2194"/>
                      <a:pt x="19027" y="1873"/>
                    </a:cubicBezTo>
                    <a:cubicBezTo>
                      <a:pt x="18914" y="1275"/>
                      <a:pt x="18726" y="691"/>
                      <a:pt x="18465" y="135"/>
                    </a:cubicBezTo>
                    <a:cubicBezTo>
                      <a:pt x="18341" y="647"/>
                      <a:pt x="18084" y="1136"/>
                      <a:pt x="17710" y="1570"/>
                    </a:cubicBezTo>
                    <a:cubicBezTo>
                      <a:pt x="17416" y="1912"/>
                      <a:pt x="17054" y="2213"/>
                      <a:pt x="16641" y="2461"/>
                    </a:cubicBezTo>
                    <a:close/>
                  </a:path>
                </a:pathLst>
              </a:custGeom>
              <a:solidFill>
                <a:schemeClr val="tx1"/>
              </a:solidFill>
              <a:ln w="12700" cap="flat">
                <a:noFill/>
                <a:miter lim="400000"/>
              </a:ln>
              <a:effectLst/>
            </p:spPr>
            <p:txBody>
              <a:bodyPr wrap="square" lIns="40184" tIns="40184" rIns="40184" bIns="40184" numCol="1" anchor="ctr">
                <a:noAutofit/>
              </a:bodyPr>
              <a:lstStyle/>
              <a:p>
                <a:pPr defTabSz="1028658"/>
                <a:endParaRPr sz="2849">
                  <a:solidFill>
                    <a:srgbClr val="111111"/>
                  </a:solidFill>
                  <a:latin typeface="Lato Light" panose="020F0502020204030203" pitchFamily="34" charset="0"/>
                </a:endParaRPr>
              </a:p>
            </p:txBody>
          </p:sp>
        </p:grpSp>
        <p:grpSp>
          <p:nvGrpSpPr>
            <p:cNvPr id="10" name="Group 9">
              <a:extLst>
                <a:ext uri="{FF2B5EF4-FFF2-40B4-BE49-F238E27FC236}">
                  <a16:creationId xmlns:a16="http://schemas.microsoft.com/office/drawing/2014/main" id="{CBF44E09-A92D-B553-5860-67994F2B5AB3}"/>
                </a:ext>
              </a:extLst>
            </p:cNvPr>
            <p:cNvGrpSpPr/>
            <p:nvPr/>
          </p:nvGrpSpPr>
          <p:grpSpPr>
            <a:xfrm>
              <a:off x="2704100" y="8856374"/>
              <a:ext cx="5436847" cy="4859626"/>
              <a:chOff x="2704100" y="8856374"/>
              <a:chExt cx="5436847" cy="4859626"/>
            </a:xfrm>
          </p:grpSpPr>
          <p:sp>
            <p:nvSpPr>
              <p:cNvPr id="11" name="Freeform 43">
                <a:extLst>
                  <a:ext uri="{FF2B5EF4-FFF2-40B4-BE49-F238E27FC236}">
                    <a16:creationId xmlns:a16="http://schemas.microsoft.com/office/drawing/2014/main" id="{0CA5CCEE-219C-1FA7-0776-961E6F9257DF}"/>
                  </a:ext>
                </a:extLst>
              </p:cNvPr>
              <p:cNvSpPr/>
              <p:nvPr/>
            </p:nvSpPr>
            <p:spPr>
              <a:xfrm>
                <a:off x="2704100" y="9452432"/>
                <a:ext cx="5436847" cy="4263568"/>
              </a:xfrm>
              <a:custGeom>
                <a:avLst/>
                <a:gdLst>
                  <a:gd name="connsiteX0" fmla="*/ 2688103 w 5436847"/>
                  <a:gd name="connsiteY0" fmla="*/ 0 h 4263568"/>
                  <a:gd name="connsiteX1" fmla="*/ 2950963 w 5436847"/>
                  <a:gd name="connsiteY1" fmla="*/ 10603 h 4263568"/>
                  <a:gd name="connsiteX2" fmla="*/ 3373261 w 5436847"/>
                  <a:gd name="connsiteY2" fmla="*/ 144409 h 4263568"/>
                  <a:gd name="connsiteX3" fmla="*/ 3822683 w 5436847"/>
                  <a:gd name="connsiteY3" fmla="*/ 381698 h 4263568"/>
                  <a:gd name="connsiteX4" fmla="*/ 4493139 w 5436847"/>
                  <a:gd name="connsiteY4" fmla="*/ 747916 h 4263568"/>
                  <a:gd name="connsiteX5" fmla="*/ 4892624 w 5436847"/>
                  <a:gd name="connsiteY5" fmla="*/ 89275 h 4263568"/>
                  <a:gd name="connsiteX6" fmla="*/ 5436847 w 5436847"/>
                  <a:gd name="connsiteY6" fmla="*/ 642313 h 4263568"/>
                  <a:gd name="connsiteX7" fmla="*/ 4950671 w 5436847"/>
                  <a:gd name="connsiteY7" fmla="*/ 1433700 h 4263568"/>
                  <a:gd name="connsiteX8" fmla="*/ 4728623 w 5436847"/>
                  <a:gd name="connsiteY8" fmla="*/ 1685409 h 4263568"/>
                  <a:gd name="connsiteX9" fmla="*/ 4543328 w 5436847"/>
                  <a:gd name="connsiteY9" fmla="*/ 1730788 h 4263568"/>
                  <a:gd name="connsiteX10" fmla="*/ 4206705 w 5436847"/>
                  <a:gd name="connsiteY10" fmla="*/ 1628578 h 4263568"/>
                  <a:gd name="connsiteX11" fmla="*/ 3722051 w 5436847"/>
                  <a:gd name="connsiteY11" fmla="*/ 1360965 h 4263568"/>
                  <a:gd name="connsiteX12" fmla="*/ 3713433 w 5436847"/>
                  <a:gd name="connsiteY12" fmla="*/ 2423782 h 4263568"/>
                  <a:gd name="connsiteX13" fmla="*/ 3848153 w 5436847"/>
                  <a:gd name="connsiteY13" fmla="*/ 4263568 h 4263568"/>
                  <a:gd name="connsiteX14" fmla="*/ 1444175 w 5436847"/>
                  <a:gd name="connsiteY14" fmla="*/ 4263568 h 4263568"/>
                  <a:gd name="connsiteX15" fmla="*/ 1460497 w 5436847"/>
                  <a:gd name="connsiteY15" fmla="*/ 4127216 h 4263568"/>
                  <a:gd name="connsiteX16" fmla="*/ 1545160 w 5436847"/>
                  <a:gd name="connsiteY16" fmla="*/ 3582448 h 4263568"/>
                  <a:gd name="connsiteX17" fmla="*/ 1422982 w 5436847"/>
                  <a:gd name="connsiteY17" fmla="*/ 3160035 h 4263568"/>
                  <a:gd name="connsiteX18" fmla="*/ 1192568 w 5436847"/>
                  <a:gd name="connsiteY18" fmla="*/ 2531506 h 4263568"/>
                  <a:gd name="connsiteX19" fmla="*/ 822994 w 5436847"/>
                  <a:gd name="connsiteY19" fmla="*/ 3355338 h 4263568"/>
                  <a:gd name="connsiteX20" fmla="*/ 955859 w 5436847"/>
                  <a:gd name="connsiteY20" fmla="*/ 4263568 h 4263568"/>
                  <a:gd name="connsiteX21" fmla="*/ 243855 w 5436847"/>
                  <a:gd name="connsiteY21" fmla="*/ 4263568 h 4263568"/>
                  <a:gd name="connsiteX22" fmla="*/ 226649 w 5436847"/>
                  <a:gd name="connsiteY22" fmla="*/ 4200083 h 4263568"/>
                  <a:gd name="connsiteX23" fmla="*/ 102095 w 5436847"/>
                  <a:gd name="connsiteY23" fmla="*/ 3826310 h 4263568"/>
                  <a:gd name="connsiteX24" fmla="*/ 20981 w 5436847"/>
                  <a:gd name="connsiteY24" fmla="*/ 3577995 h 4263568"/>
                  <a:gd name="connsiteX25" fmla="*/ 110967 w 5436847"/>
                  <a:gd name="connsiteY25" fmla="*/ 2763706 h 4263568"/>
                  <a:gd name="connsiteX26" fmla="*/ 508424 w 5436847"/>
                  <a:gd name="connsiteY26" fmla="*/ 1313253 h 4263568"/>
                  <a:gd name="connsiteX27" fmla="*/ 671919 w 5436847"/>
                  <a:gd name="connsiteY27" fmla="*/ 924769 h 4263568"/>
                  <a:gd name="connsiteX28" fmla="*/ 1469369 w 5436847"/>
                  <a:gd name="connsiteY28" fmla="*/ 246195 h 4263568"/>
                  <a:gd name="connsiteX29" fmla="*/ 1705360 w 5436847"/>
                  <a:gd name="connsiteY29" fmla="*/ 153527 h 4263568"/>
                  <a:gd name="connsiteX30" fmla="*/ 1906877 w 5436847"/>
                  <a:gd name="connsiteY30" fmla="*/ 95424 h 4263568"/>
                  <a:gd name="connsiteX31" fmla="*/ 2688103 w 5436847"/>
                  <a:gd name="connsiteY31" fmla="*/ 0 h 4263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436847" h="4263568">
                    <a:moveTo>
                      <a:pt x="2688103" y="0"/>
                    </a:moveTo>
                    <a:cubicBezTo>
                      <a:pt x="2776061" y="0"/>
                      <a:pt x="2863765" y="3605"/>
                      <a:pt x="2950963" y="10603"/>
                    </a:cubicBezTo>
                    <a:cubicBezTo>
                      <a:pt x="3095954" y="40502"/>
                      <a:pt x="3237396" y="85246"/>
                      <a:pt x="3373261" y="144409"/>
                    </a:cubicBezTo>
                    <a:cubicBezTo>
                      <a:pt x="3528645" y="212054"/>
                      <a:pt x="3675411" y="297936"/>
                      <a:pt x="3822683" y="381698"/>
                    </a:cubicBezTo>
                    <a:cubicBezTo>
                      <a:pt x="4043971" y="507658"/>
                      <a:pt x="4267541" y="629802"/>
                      <a:pt x="4493139" y="747916"/>
                    </a:cubicBezTo>
                    <a:lnTo>
                      <a:pt x="4892624" y="89275"/>
                    </a:lnTo>
                    <a:lnTo>
                      <a:pt x="5436847" y="642313"/>
                    </a:lnTo>
                    <a:cubicBezTo>
                      <a:pt x="5275380" y="906533"/>
                      <a:pt x="5113153" y="1170328"/>
                      <a:pt x="4950671" y="1433700"/>
                    </a:cubicBezTo>
                    <a:cubicBezTo>
                      <a:pt x="4891103" y="1530609"/>
                      <a:pt x="4828240" y="1630062"/>
                      <a:pt x="4728623" y="1685409"/>
                    </a:cubicBezTo>
                    <a:cubicBezTo>
                      <a:pt x="4672096" y="1717005"/>
                      <a:pt x="4607965" y="1731212"/>
                      <a:pt x="4543328" y="1730788"/>
                    </a:cubicBezTo>
                    <a:cubicBezTo>
                      <a:pt x="4424445" y="1729728"/>
                      <a:pt x="4313421" y="1680744"/>
                      <a:pt x="4206705" y="1628578"/>
                    </a:cubicBezTo>
                    <a:cubicBezTo>
                      <a:pt x="4040929" y="1547573"/>
                      <a:pt x="3878955" y="1457874"/>
                      <a:pt x="3722051" y="1360965"/>
                    </a:cubicBezTo>
                    <a:lnTo>
                      <a:pt x="3713433" y="2423782"/>
                    </a:lnTo>
                    <a:lnTo>
                      <a:pt x="3848153" y="4263568"/>
                    </a:lnTo>
                    <a:lnTo>
                      <a:pt x="1444175" y="4263568"/>
                    </a:lnTo>
                    <a:lnTo>
                      <a:pt x="1460497" y="4127216"/>
                    </a:lnTo>
                    <a:cubicBezTo>
                      <a:pt x="1485085" y="3945061"/>
                      <a:pt x="1513475" y="3763542"/>
                      <a:pt x="1545160" y="3582448"/>
                    </a:cubicBezTo>
                    <a:cubicBezTo>
                      <a:pt x="1508405" y="3441008"/>
                      <a:pt x="1467848" y="3299991"/>
                      <a:pt x="1422982" y="3160035"/>
                    </a:cubicBezTo>
                    <a:cubicBezTo>
                      <a:pt x="1355049" y="2947345"/>
                      <a:pt x="1277991" y="2737835"/>
                      <a:pt x="1192568" y="2531506"/>
                    </a:cubicBezTo>
                    <a:lnTo>
                      <a:pt x="822994" y="3355338"/>
                    </a:lnTo>
                    <a:lnTo>
                      <a:pt x="955859" y="4263568"/>
                    </a:lnTo>
                    <a:lnTo>
                      <a:pt x="243855" y="4263568"/>
                    </a:lnTo>
                    <a:lnTo>
                      <a:pt x="226649" y="4200083"/>
                    </a:lnTo>
                    <a:cubicBezTo>
                      <a:pt x="188975" y="4074255"/>
                      <a:pt x="147721" y="3949514"/>
                      <a:pt x="102095" y="3826310"/>
                    </a:cubicBezTo>
                    <a:cubicBezTo>
                      <a:pt x="71677" y="3744670"/>
                      <a:pt x="39739" y="3663240"/>
                      <a:pt x="20981" y="3577995"/>
                    </a:cubicBezTo>
                    <a:cubicBezTo>
                      <a:pt x="-38334" y="3306565"/>
                      <a:pt x="39739" y="3031530"/>
                      <a:pt x="110967" y="2763706"/>
                    </a:cubicBezTo>
                    <a:cubicBezTo>
                      <a:pt x="239735" y="2278949"/>
                      <a:pt x="348985" y="1788891"/>
                      <a:pt x="508424" y="1313253"/>
                    </a:cubicBezTo>
                    <a:cubicBezTo>
                      <a:pt x="553037" y="1179659"/>
                      <a:pt x="601959" y="1047125"/>
                      <a:pt x="671919" y="924769"/>
                    </a:cubicBezTo>
                    <a:cubicBezTo>
                      <a:pt x="849356" y="614110"/>
                      <a:pt x="1143393" y="393997"/>
                      <a:pt x="1469369" y="246195"/>
                    </a:cubicBezTo>
                    <a:cubicBezTo>
                      <a:pt x="1546427" y="211206"/>
                      <a:pt x="1625260" y="180246"/>
                      <a:pt x="1705360" y="153527"/>
                    </a:cubicBezTo>
                    <a:cubicBezTo>
                      <a:pt x="1771771" y="131474"/>
                      <a:pt x="1838944" y="112389"/>
                      <a:pt x="1906877" y="95424"/>
                    </a:cubicBezTo>
                    <a:cubicBezTo>
                      <a:pt x="2162638" y="31808"/>
                      <a:pt x="2425244" y="0"/>
                      <a:pt x="2688103" y="0"/>
                    </a:cubicBezTo>
                    <a:close/>
                  </a:path>
                </a:pathLst>
              </a:custGeom>
              <a:solidFill>
                <a:srgbClr val="FFC000"/>
              </a:solidFill>
              <a:ln w="12700" cap="flat">
                <a:noFill/>
                <a:miter lim="400000"/>
              </a:ln>
              <a:effectLst/>
              <a:extLst>
                <a:ext uri="{C572A759-6A51-4108-AA02-DFA0A04FC94B}">
                  <ma14:wrappingTextBoxFlag xmlns="" xmlns:ma14="http://schemas.microsoft.com/office/mac/drawingml/2011/main" val="1"/>
                </a:ext>
              </a:extLst>
            </p:spPr>
            <p:txBody>
              <a:bodyPr wrap="square" lIns="40184" tIns="40184" rIns="40184" bIns="40184" numCol="1" anchor="ctr">
                <a:noAutofit/>
              </a:bodyPr>
              <a:lstStyle/>
              <a:p>
                <a:pPr defTabSz="1028658"/>
                <a:r>
                  <a:rPr sz="2849">
                    <a:solidFill>
                      <a:srgbClr val="111111"/>
                    </a:solidFill>
                    <a:latin typeface="Lato Light" panose="020F0502020204030203" pitchFamily="34" charset="0"/>
                  </a:rPr>
                  <a:t> </a:t>
                </a:r>
              </a:p>
            </p:txBody>
          </p:sp>
          <p:sp>
            <p:nvSpPr>
              <p:cNvPr id="12" name="Freeform 45">
                <a:extLst>
                  <a:ext uri="{FF2B5EF4-FFF2-40B4-BE49-F238E27FC236}">
                    <a16:creationId xmlns:a16="http://schemas.microsoft.com/office/drawing/2014/main" id="{F5DC8676-5851-13D7-E513-4C8545DA0B86}"/>
                  </a:ext>
                </a:extLst>
              </p:cNvPr>
              <p:cNvSpPr/>
              <p:nvPr/>
            </p:nvSpPr>
            <p:spPr>
              <a:xfrm>
                <a:off x="4802929" y="9511590"/>
                <a:ext cx="1161681" cy="4204410"/>
              </a:xfrm>
              <a:custGeom>
                <a:avLst/>
                <a:gdLst>
                  <a:gd name="connsiteX0" fmla="*/ 0 w 1161681"/>
                  <a:gd name="connsiteY0" fmla="*/ 0 h 4204410"/>
                  <a:gd name="connsiteX1" fmla="*/ 454820 w 1161681"/>
                  <a:gd name="connsiteY1" fmla="*/ 502148 h 4204410"/>
                  <a:gd name="connsiteX2" fmla="*/ 733859 w 1161681"/>
                  <a:gd name="connsiteY2" fmla="*/ 483100 h 4204410"/>
                  <a:gd name="connsiteX3" fmla="*/ 968893 w 1161681"/>
                  <a:gd name="connsiteY3" fmla="*/ 372372 h 4204410"/>
                  <a:gd name="connsiteX4" fmla="*/ 1161681 w 1161681"/>
                  <a:gd name="connsiteY4" fmla="*/ 4204410 h 4204410"/>
                  <a:gd name="connsiteX5" fmla="*/ 150235 w 1161681"/>
                  <a:gd name="connsiteY5" fmla="*/ 4204410 h 4204410"/>
                  <a:gd name="connsiteX6" fmla="*/ 178047 w 1161681"/>
                  <a:gd name="connsiteY6" fmla="*/ 4165878 h 4204410"/>
                  <a:gd name="connsiteX7" fmla="*/ 373387 w 1161681"/>
                  <a:gd name="connsiteY7" fmla="*/ 3748214 h 4204410"/>
                  <a:gd name="connsiteX8" fmla="*/ 421936 w 1161681"/>
                  <a:gd name="connsiteY8" fmla="*/ 3550620 h 4204410"/>
                  <a:gd name="connsiteX9" fmla="*/ 391264 w 1161681"/>
                  <a:gd name="connsiteY9" fmla="*/ 2953443 h 4204410"/>
                  <a:gd name="connsiteX10" fmla="*/ 0 w 1161681"/>
                  <a:gd name="connsiteY10" fmla="*/ 0 h 4204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1681" h="4204410">
                    <a:moveTo>
                      <a:pt x="0" y="0"/>
                    </a:moveTo>
                    <a:cubicBezTo>
                      <a:pt x="17638" y="252225"/>
                      <a:pt x="205557" y="459866"/>
                      <a:pt x="454820" y="502148"/>
                    </a:cubicBezTo>
                    <a:cubicBezTo>
                      <a:pt x="549288" y="518265"/>
                      <a:pt x="644294" y="508428"/>
                      <a:pt x="733859" y="483100"/>
                    </a:cubicBezTo>
                    <a:cubicBezTo>
                      <a:pt x="816668" y="459657"/>
                      <a:pt x="896189" y="422608"/>
                      <a:pt x="968893" y="372372"/>
                    </a:cubicBezTo>
                    <a:lnTo>
                      <a:pt x="1161681" y="4204410"/>
                    </a:lnTo>
                    <a:lnTo>
                      <a:pt x="150235" y="4204410"/>
                    </a:lnTo>
                    <a:lnTo>
                      <a:pt x="178047" y="4165878"/>
                    </a:lnTo>
                    <a:cubicBezTo>
                      <a:pt x="259936" y="4036076"/>
                      <a:pt x="325735" y="3895887"/>
                      <a:pt x="373387" y="3748214"/>
                    </a:cubicBezTo>
                    <a:cubicBezTo>
                      <a:pt x="394253" y="3683536"/>
                      <a:pt x="411652" y="3617811"/>
                      <a:pt x="421936" y="3550620"/>
                    </a:cubicBezTo>
                    <a:cubicBezTo>
                      <a:pt x="452548" y="3351143"/>
                      <a:pt x="421338" y="3151874"/>
                      <a:pt x="391264" y="2953443"/>
                    </a:cubicBezTo>
                    <a:cubicBezTo>
                      <a:pt x="242328" y="1971544"/>
                      <a:pt x="111867" y="986923"/>
                      <a:pt x="0" y="0"/>
                    </a:cubicBezTo>
                    <a:close/>
                  </a:path>
                </a:pathLst>
              </a:custGeom>
              <a:solidFill>
                <a:schemeClr val="bg1"/>
              </a:solidFill>
              <a:ln w="12700" cap="flat">
                <a:noFill/>
                <a:miter lim="400000"/>
              </a:ln>
              <a:effectLst/>
            </p:spPr>
            <p:txBody>
              <a:bodyPr wrap="square" lIns="40184" tIns="40184" rIns="40184" bIns="40184" numCol="1" anchor="ctr">
                <a:noAutofit/>
              </a:bodyPr>
              <a:lstStyle/>
              <a:p>
                <a:pPr defTabSz="1028658"/>
                <a:endParaRPr sz="2849">
                  <a:solidFill>
                    <a:srgbClr val="111111"/>
                  </a:solidFill>
                  <a:latin typeface="Lato Light" panose="020F0502020204030203" pitchFamily="34" charset="0"/>
                </a:endParaRPr>
              </a:p>
            </p:txBody>
          </p:sp>
          <p:sp>
            <p:nvSpPr>
              <p:cNvPr id="13" name="Shape 59173">
                <a:extLst>
                  <a:ext uri="{FF2B5EF4-FFF2-40B4-BE49-F238E27FC236}">
                    <a16:creationId xmlns:a16="http://schemas.microsoft.com/office/drawing/2014/main" id="{F9243C5D-65F3-BB8A-FE80-03863D39556F}"/>
                  </a:ext>
                </a:extLst>
              </p:cNvPr>
              <p:cNvSpPr/>
              <p:nvPr/>
            </p:nvSpPr>
            <p:spPr>
              <a:xfrm>
                <a:off x="4752714" y="8856374"/>
                <a:ext cx="1027719" cy="117104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451" y="1824"/>
                      <a:pt x="695" y="3683"/>
                      <a:pt x="727" y="5549"/>
                    </a:cubicBezTo>
                    <a:cubicBezTo>
                      <a:pt x="745" y="6583"/>
                      <a:pt x="698" y="7617"/>
                      <a:pt x="586" y="8647"/>
                    </a:cubicBezTo>
                    <a:cubicBezTo>
                      <a:pt x="569" y="8659"/>
                      <a:pt x="551" y="8671"/>
                      <a:pt x="533" y="8683"/>
                    </a:cubicBezTo>
                    <a:cubicBezTo>
                      <a:pt x="516" y="8695"/>
                      <a:pt x="498" y="8707"/>
                      <a:pt x="481" y="8719"/>
                    </a:cubicBezTo>
                    <a:lnTo>
                      <a:pt x="12864" y="21600"/>
                    </a:lnTo>
                    <a:cubicBezTo>
                      <a:pt x="14362" y="21509"/>
                      <a:pt x="15844" y="21268"/>
                      <a:pt x="17280" y="20883"/>
                    </a:cubicBezTo>
                    <a:cubicBezTo>
                      <a:pt x="18791" y="20477"/>
                      <a:pt x="20242" y="19913"/>
                      <a:pt x="21600" y="19204"/>
                    </a:cubicBezTo>
                    <a:cubicBezTo>
                      <a:pt x="20591" y="17902"/>
                      <a:pt x="19824" y="16465"/>
                      <a:pt x="19343" y="14947"/>
                    </a:cubicBezTo>
                    <a:cubicBezTo>
                      <a:pt x="19000" y="13866"/>
                      <a:pt x="18812" y="12752"/>
                      <a:pt x="18756" y="11633"/>
                    </a:cubicBezTo>
                    <a:cubicBezTo>
                      <a:pt x="18744" y="11540"/>
                      <a:pt x="18733" y="11448"/>
                      <a:pt x="18723" y="11355"/>
                    </a:cubicBezTo>
                    <a:cubicBezTo>
                      <a:pt x="18713" y="11262"/>
                      <a:pt x="18705" y="11170"/>
                      <a:pt x="18698" y="11077"/>
                    </a:cubicBezTo>
                    <a:cubicBezTo>
                      <a:pt x="18696" y="11056"/>
                      <a:pt x="18694" y="11035"/>
                      <a:pt x="18692" y="11015"/>
                    </a:cubicBezTo>
                    <a:cubicBezTo>
                      <a:pt x="18690" y="10994"/>
                      <a:pt x="18688" y="10974"/>
                      <a:pt x="18686" y="10953"/>
                    </a:cubicBezTo>
                    <a:lnTo>
                      <a:pt x="18698" y="10953"/>
                    </a:lnTo>
                    <a:cubicBezTo>
                      <a:pt x="18678" y="10713"/>
                      <a:pt x="18657" y="10471"/>
                      <a:pt x="18649" y="10230"/>
                    </a:cubicBezTo>
                    <a:cubicBezTo>
                      <a:pt x="18641" y="9987"/>
                      <a:pt x="18636" y="9745"/>
                      <a:pt x="18651" y="9502"/>
                    </a:cubicBezTo>
                    <a:cubicBezTo>
                      <a:pt x="15451" y="8999"/>
                      <a:pt x="12367" y="8063"/>
                      <a:pt x="9513" y="6743"/>
                    </a:cubicBezTo>
                    <a:cubicBezTo>
                      <a:pt x="5873" y="5059"/>
                      <a:pt x="2641" y="2769"/>
                      <a:pt x="0" y="0"/>
                    </a:cubicBezTo>
                    <a:close/>
                  </a:path>
                </a:pathLst>
              </a:custGeom>
              <a:solidFill>
                <a:srgbClr val="A67458"/>
              </a:solidFill>
              <a:ln w="12700" cap="flat">
                <a:noFill/>
                <a:miter lim="400000"/>
              </a:ln>
              <a:effectLst/>
            </p:spPr>
            <p:txBody>
              <a:bodyPr wrap="square" lIns="40184" tIns="40184" rIns="40184" bIns="40184" numCol="1" anchor="ctr">
                <a:noAutofit/>
              </a:bodyPr>
              <a:lstStyle/>
              <a:p>
                <a:pPr defTabSz="1028658"/>
                <a:endParaRPr sz="2849">
                  <a:solidFill>
                    <a:srgbClr val="111111"/>
                  </a:solidFill>
                  <a:latin typeface="Lato Light" panose="020F0502020204030203" pitchFamily="34" charset="0"/>
                </a:endParaRPr>
              </a:p>
            </p:txBody>
          </p:sp>
          <p:sp>
            <p:nvSpPr>
              <p:cNvPr id="14" name="Freeform 39">
                <a:extLst>
                  <a:ext uri="{FF2B5EF4-FFF2-40B4-BE49-F238E27FC236}">
                    <a16:creationId xmlns:a16="http://schemas.microsoft.com/office/drawing/2014/main" id="{7C223DD2-BF3F-DA3F-1954-A9EBD1E0585D}"/>
                  </a:ext>
                </a:extLst>
              </p:cNvPr>
              <p:cNvSpPr/>
              <p:nvPr/>
            </p:nvSpPr>
            <p:spPr>
              <a:xfrm>
                <a:off x="4493722" y="9322592"/>
                <a:ext cx="1808965" cy="1240322"/>
              </a:xfrm>
              <a:custGeom>
                <a:avLst/>
                <a:gdLst>
                  <a:gd name="connsiteX0" fmla="*/ 1148023 w 1808965"/>
                  <a:gd name="connsiteY0" fmla="*/ 127830 h 1240322"/>
                  <a:gd name="connsiteX1" fmla="*/ 1808965 w 1808965"/>
                  <a:gd name="connsiteY1" fmla="*/ 677399 h 1240322"/>
                  <a:gd name="connsiteX2" fmla="*/ 1270909 w 1808965"/>
                  <a:gd name="connsiteY2" fmla="*/ 567918 h 1240322"/>
                  <a:gd name="connsiteX3" fmla="*/ 1179418 w 1808965"/>
                  <a:gd name="connsiteY3" fmla="*/ 344172 h 1240322"/>
                  <a:gd name="connsiteX4" fmla="*/ 1148023 w 1808965"/>
                  <a:gd name="connsiteY4" fmla="*/ 127830 h 1240322"/>
                  <a:gd name="connsiteX5" fmla="*/ 276477 w 1808965"/>
                  <a:gd name="connsiteY5" fmla="*/ 0 h 1240322"/>
                  <a:gd name="connsiteX6" fmla="*/ 875774 w 1808965"/>
                  <a:gd name="connsiteY6" fmla="*/ 693087 h 1240322"/>
                  <a:gd name="connsiteX7" fmla="*/ 432211 w 1808965"/>
                  <a:gd name="connsiteY7" fmla="*/ 1240322 h 1240322"/>
                  <a:gd name="connsiteX8" fmla="*/ 0 w 1808965"/>
                  <a:gd name="connsiteY8" fmla="*/ 241748 h 1240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8965" h="1240322">
                    <a:moveTo>
                      <a:pt x="1148023" y="127830"/>
                    </a:moveTo>
                    <a:lnTo>
                      <a:pt x="1808965" y="677399"/>
                    </a:lnTo>
                    <a:lnTo>
                      <a:pt x="1270909" y="567918"/>
                    </a:lnTo>
                    <a:cubicBezTo>
                      <a:pt x="1230977" y="497568"/>
                      <a:pt x="1200225" y="422358"/>
                      <a:pt x="1179418" y="344172"/>
                    </a:cubicBezTo>
                    <a:cubicBezTo>
                      <a:pt x="1160630" y="273517"/>
                      <a:pt x="1150073" y="200928"/>
                      <a:pt x="1148023" y="127830"/>
                    </a:cubicBezTo>
                    <a:close/>
                    <a:moveTo>
                      <a:pt x="276477" y="0"/>
                    </a:moveTo>
                    <a:lnTo>
                      <a:pt x="875774" y="693087"/>
                    </a:lnTo>
                    <a:lnTo>
                      <a:pt x="432211" y="1240322"/>
                    </a:lnTo>
                    <a:lnTo>
                      <a:pt x="0" y="241748"/>
                    </a:lnTo>
                    <a:close/>
                  </a:path>
                </a:pathLst>
              </a:custGeom>
              <a:solidFill>
                <a:schemeClr val="bg1">
                  <a:lumMod val="75000"/>
                </a:schemeClr>
              </a:solidFill>
              <a:ln w="12700" cap="flat">
                <a:noFill/>
                <a:miter lim="400000"/>
              </a:ln>
              <a:effectLst/>
            </p:spPr>
            <p:txBody>
              <a:bodyPr wrap="square" lIns="40184" tIns="40184" rIns="40184" bIns="40184" numCol="1" anchor="ctr">
                <a:noAutofit/>
              </a:bodyPr>
              <a:lstStyle/>
              <a:p>
                <a:pPr defTabSz="1028658"/>
                <a:endParaRPr sz="2849">
                  <a:solidFill>
                    <a:srgbClr val="111111"/>
                  </a:solidFill>
                  <a:latin typeface="Lato Light" panose="020F0502020204030203" pitchFamily="34" charset="0"/>
                </a:endParaRPr>
              </a:p>
            </p:txBody>
          </p:sp>
        </p:grpSp>
      </p:grpSp>
      <p:sp>
        <p:nvSpPr>
          <p:cNvPr id="23" name="Shape 59179">
            <a:extLst>
              <a:ext uri="{FF2B5EF4-FFF2-40B4-BE49-F238E27FC236}">
                <a16:creationId xmlns:a16="http://schemas.microsoft.com/office/drawing/2014/main" id="{016F1AB2-B6E3-6BCA-57D8-1B4B3B286E9C}"/>
              </a:ext>
            </a:extLst>
          </p:cNvPr>
          <p:cNvSpPr/>
          <p:nvPr/>
        </p:nvSpPr>
        <p:spPr>
          <a:xfrm rot="13143">
            <a:off x="6573726" y="2509012"/>
            <a:ext cx="4706469" cy="1348852"/>
          </a:xfrm>
          <a:prstGeom prst="wedgeRoundRectCallout">
            <a:avLst>
              <a:gd name="adj1" fmla="val -38768"/>
              <a:gd name="adj2" fmla="val 103952"/>
              <a:gd name="adj3" fmla="val 16667"/>
            </a:avLst>
          </a:prstGeom>
          <a:solidFill>
            <a:srgbClr val="C41230"/>
          </a:solidFill>
          <a:ln w="12700" cap="flat">
            <a:noFill/>
            <a:miter lim="400000"/>
          </a:ln>
          <a:effectLst/>
        </p:spPr>
        <p:txBody>
          <a:bodyPr wrap="square" lIns="0" tIns="0" rIns="0" bIns="0" numCol="1" anchor="ctr">
            <a:noAutofit/>
          </a:bodyPr>
          <a:lstStyle/>
          <a:p>
            <a:pPr algn="ctr" defTabSz="1028658"/>
            <a:r>
              <a:rPr lang="en-US" sz="2700" b="1" dirty="0">
                <a:solidFill>
                  <a:prstClr val="white"/>
                </a:solidFill>
                <a:latin typeface="Calibri" panose="020F0502020204030204" pitchFamily="34" charset="0"/>
                <a:ea typeface="League Spartan" charset="0"/>
                <a:cs typeface="Calibri" panose="020F0502020204030204" pitchFamily="34" charset="0"/>
              </a:rPr>
              <a:t>Energy burst behavior</a:t>
            </a:r>
          </a:p>
        </p:txBody>
      </p:sp>
      <p:sp>
        <p:nvSpPr>
          <p:cNvPr id="24" name="Shape 59184">
            <a:extLst>
              <a:ext uri="{FF2B5EF4-FFF2-40B4-BE49-F238E27FC236}">
                <a16:creationId xmlns:a16="http://schemas.microsoft.com/office/drawing/2014/main" id="{F597AE0D-B057-A52C-C2EE-A5AFE38BD61D}"/>
              </a:ext>
            </a:extLst>
          </p:cNvPr>
          <p:cNvSpPr/>
          <p:nvPr/>
        </p:nvSpPr>
        <p:spPr>
          <a:xfrm rot="3810">
            <a:off x="8670046" y="4024606"/>
            <a:ext cx="6188465" cy="884480"/>
          </a:xfrm>
          <a:prstGeom prst="wedgeRoundRectCallout">
            <a:avLst>
              <a:gd name="adj1" fmla="val -99362"/>
              <a:gd name="adj2" fmla="val 67259"/>
              <a:gd name="adj3" fmla="val 16667"/>
            </a:avLst>
          </a:prstGeom>
          <a:solidFill>
            <a:srgbClr val="C41230"/>
          </a:solidFill>
          <a:ln w="12700" cap="flat">
            <a:noFill/>
            <a:miter lim="400000"/>
          </a:ln>
          <a:effectLst/>
        </p:spPr>
        <p:txBody>
          <a:bodyPr wrap="square" lIns="0" tIns="0" rIns="0" bIns="0" numCol="1" anchor="ctr">
            <a:noAutofit/>
          </a:bodyPr>
          <a:lstStyle/>
          <a:p>
            <a:pPr algn="ctr" defTabSz="1028658"/>
            <a:r>
              <a:rPr lang="en-US" sz="2700" b="1" dirty="0">
                <a:solidFill>
                  <a:prstClr val="white"/>
                </a:solidFill>
                <a:latin typeface="Calibri" panose="020F0502020204030204" pitchFamily="34" charset="0"/>
                <a:ea typeface="League Spartan" charset="0"/>
                <a:cs typeface="Calibri" panose="020F0502020204030204" pitchFamily="34" charset="0"/>
              </a:rPr>
              <a:t>End of life planning</a:t>
            </a:r>
          </a:p>
        </p:txBody>
      </p:sp>
      <p:sp>
        <p:nvSpPr>
          <p:cNvPr id="25" name="Shape 59189">
            <a:extLst>
              <a:ext uri="{FF2B5EF4-FFF2-40B4-BE49-F238E27FC236}">
                <a16:creationId xmlns:a16="http://schemas.microsoft.com/office/drawing/2014/main" id="{38A34938-2E41-F7F3-B2D7-801F5FBC9511}"/>
              </a:ext>
            </a:extLst>
          </p:cNvPr>
          <p:cNvSpPr/>
          <p:nvPr/>
        </p:nvSpPr>
        <p:spPr>
          <a:xfrm>
            <a:off x="11038676" y="6110752"/>
            <a:ext cx="3581939" cy="1642225"/>
          </a:xfrm>
          <a:prstGeom prst="wedgeRoundRectCallout">
            <a:avLst>
              <a:gd name="adj1" fmla="val -146281"/>
              <a:gd name="adj2" fmla="val -80294"/>
              <a:gd name="adj3" fmla="val 16667"/>
            </a:avLst>
          </a:prstGeom>
          <a:solidFill>
            <a:srgbClr val="C41230"/>
          </a:solidFill>
          <a:ln w="12700" cap="flat">
            <a:noFill/>
            <a:miter lim="400000"/>
          </a:ln>
          <a:effectLst/>
        </p:spPr>
        <p:txBody>
          <a:bodyPr wrap="square" lIns="0" tIns="0" rIns="0" bIns="0" numCol="1" anchor="ctr">
            <a:noAutofit/>
          </a:bodyPr>
          <a:lstStyle/>
          <a:p>
            <a:pPr algn="ctr" defTabSz="1028658"/>
            <a:r>
              <a:rPr lang="en-US" sz="2700" b="1" dirty="0">
                <a:solidFill>
                  <a:prstClr val="white"/>
                </a:solidFill>
                <a:latin typeface="Calibri" panose="020F0502020204030204" pitchFamily="34" charset="0"/>
                <a:ea typeface="League Spartan" charset="0"/>
                <a:cs typeface="Calibri" panose="020F0502020204030204" pitchFamily="34" charset="0"/>
              </a:rPr>
              <a:t>Sudden withdrawal </a:t>
            </a:r>
            <a:br>
              <a:rPr lang="en-US" sz="2700" b="1" dirty="0">
                <a:solidFill>
                  <a:prstClr val="white"/>
                </a:solidFill>
                <a:latin typeface="Calibri" panose="020F0502020204030204" pitchFamily="34" charset="0"/>
                <a:ea typeface="League Spartan" charset="0"/>
                <a:cs typeface="Calibri" panose="020F0502020204030204" pitchFamily="34" charset="0"/>
              </a:rPr>
            </a:br>
            <a:r>
              <a:rPr lang="en-US" sz="2700" b="1" dirty="0">
                <a:solidFill>
                  <a:prstClr val="white"/>
                </a:solidFill>
                <a:latin typeface="Calibri" panose="020F0502020204030204" pitchFamily="34" charset="0"/>
                <a:ea typeface="League Spartan" charset="0"/>
                <a:cs typeface="Calibri" panose="020F0502020204030204" pitchFamily="34" charset="0"/>
              </a:rPr>
              <a:t>from life pattern</a:t>
            </a:r>
          </a:p>
        </p:txBody>
      </p:sp>
      <p:sp>
        <p:nvSpPr>
          <p:cNvPr id="26" name="Shape 59189">
            <a:extLst>
              <a:ext uri="{FF2B5EF4-FFF2-40B4-BE49-F238E27FC236}">
                <a16:creationId xmlns:a16="http://schemas.microsoft.com/office/drawing/2014/main" id="{F662DFC4-87E5-DF5B-1771-92CD503421CA}"/>
              </a:ext>
            </a:extLst>
          </p:cNvPr>
          <p:cNvSpPr/>
          <p:nvPr/>
        </p:nvSpPr>
        <p:spPr>
          <a:xfrm>
            <a:off x="11508460" y="5066837"/>
            <a:ext cx="3581939" cy="891341"/>
          </a:xfrm>
          <a:prstGeom prst="wedgeRoundRectCallout">
            <a:avLst>
              <a:gd name="adj1" fmla="val -181838"/>
              <a:gd name="adj2" fmla="val -8100"/>
              <a:gd name="adj3" fmla="val 16667"/>
            </a:avLst>
          </a:prstGeom>
          <a:solidFill>
            <a:srgbClr val="C41230"/>
          </a:solidFill>
          <a:ln w="12700" cap="flat">
            <a:noFill/>
            <a:miter lim="400000"/>
          </a:ln>
          <a:effectLst/>
        </p:spPr>
        <p:txBody>
          <a:bodyPr wrap="square" lIns="0" tIns="0" rIns="0" bIns="0" numCol="1" anchor="ctr">
            <a:noAutofit/>
          </a:bodyPr>
          <a:lstStyle/>
          <a:p>
            <a:pPr algn="ctr" defTabSz="1028658"/>
            <a:r>
              <a:rPr lang="en-US" sz="2700" b="1" dirty="0">
                <a:solidFill>
                  <a:prstClr val="white"/>
                </a:solidFill>
                <a:latin typeface="Calibri" panose="020F0502020204030204" pitchFamily="34" charset="0"/>
                <a:cs typeface="Calibri" panose="020F0502020204030204" pitchFamily="34" charset="0"/>
              </a:rPr>
              <a:t>Last resort</a:t>
            </a:r>
            <a:endParaRPr sz="2700" b="1" dirty="0">
              <a:solidFill>
                <a:prstClr val="white"/>
              </a:solidFill>
              <a:latin typeface="Calibri" panose="020F0502020204030204" pitchFamily="34" charset="0"/>
              <a:cs typeface="Calibri" panose="020F0502020204030204" pitchFamily="34" charset="0"/>
            </a:endParaRPr>
          </a:p>
        </p:txBody>
      </p:sp>
      <p:sp>
        <p:nvSpPr>
          <p:cNvPr id="27" name="Shape 59189">
            <a:extLst>
              <a:ext uri="{FF2B5EF4-FFF2-40B4-BE49-F238E27FC236}">
                <a16:creationId xmlns:a16="http://schemas.microsoft.com/office/drawing/2014/main" id="{041F667D-3CF3-7BBA-8EF3-770D37940CD6}"/>
              </a:ext>
            </a:extLst>
          </p:cNvPr>
          <p:cNvSpPr/>
          <p:nvPr/>
        </p:nvSpPr>
        <p:spPr>
          <a:xfrm rot="20283">
            <a:off x="6153279" y="6725429"/>
            <a:ext cx="4711674" cy="1484917"/>
          </a:xfrm>
          <a:prstGeom prst="wedgeRoundRectCallout">
            <a:avLst>
              <a:gd name="adj1" fmla="val -36131"/>
              <a:gd name="adj2" fmla="val -120980"/>
              <a:gd name="adj3" fmla="val 16667"/>
            </a:avLst>
          </a:prstGeom>
          <a:solidFill>
            <a:srgbClr val="C41230"/>
          </a:solidFill>
          <a:ln w="12700" cap="flat">
            <a:noFill/>
            <a:miter lim="400000"/>
          </a:ln>
          <a:effectLst/>
        </p:spPr>
        <p:txBody>
          <a:bodyPr wrap="square" lIns="0" tIns="0" rIns="0" bIns="0" numCol="1" anchor="ctr">
            <a:noAutofit/>
          </a:bodyPr>
          <a:lstStyle/>
          <a:p>
            <a:pPr algn="ctr" defTabSz="1028658"/>
            <a:r>
              <a:rPr lang="en-US" sz="2700" b="1" dirty="0">
                <a:solidFill>
                  <a:prstClr val="white"/>
                </a:solidFill>
                <a:latin typeface="Calibri" panose="020F0502020204030204" pitchFamily="34" charset="0"/>
                <a:ea typeface="League Spartan" charset="0"/>
                <a:cs typeface="Calibri" panose="020F0502020204030204" pitchFamily="34" charset="0"/>
              </a:rPr>
              <a:t>Sudden cessation of medications or other substance use</a:t>
            </a:r>
          </a:p>
        </p:txBody>
      </p:sp>
      <p:sp>
        <p:nvSpPr>
          <p:cNvPr id="28" name="Footer Placeholder 5">
            <a:extLst>
              <a:ext uri="{FF2B5EF4-FFF2-40B4-BE49-F238E27FC236}">
                <a16:creationId xmlns:a16="http://schemas.microsoft.com/office/drawing/2014/main" id="{03AA8DB7-8510-258F-F221-8F7E1E089BB5}"/>
              </a:ext>
            </a:extLst>
          </p:cNvPr>
          <p:cNvSpPr txBox="1">
            <a:spLocks/>
          </p:cNvSpPr>
          <p:nvPr/>
        </p:nvSpPr>
        <p:spPr>
          <a:xfrm>
            <a:off x="4689460" y="8893391"/>
            <a:ext cx="13162949" cy="410766"/>
          </a:xfrm>
          <a:prstGeom prst="rect">
            <a:avLst/>
          </a:prstGeom>
        </p:spPr>
        <p:txBody>
          <a:bodyPr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514350">
              <a:defRPr/>
            </a:pPr>
            <a:r>
              <a:rPr lang="en-US" sz="2100" dirty="0">
                <a:solidFill>
                  <a:srgbClr val="111111"/>
                </a:solidFill>
                <a:latin typeface="Calibri" panose="020F0502020204030204" pitchFamily="34" charset="0"/>
                <a:cs typeface="Calibri" panose="020F0502020204030204" pitchFamily="34" charset="0"/>
              </a:rPr>
              <a:t>Adapted from: </a:t>
            </a:r>
            <a:r>
              <a:rPr lang="en-US" sz="2100" i="1" dirty="0">
                <a:solidFill>
                  <a:srgbClr val="111111"/>
                </a:solidFill>
                <a:latin typeface="Calibri" panose="020F0502020204030204" pitchFamily="34" charset="0"/>
                <a:cs typeface="Calibri" panose="020F0502020204030204" pitchFamily="34" charset="0"/>
              </a:rPr>
              <a:t>Making Prevention a Reality: Identifying, Assessing, and Managing the Threat of Targeted Attacks – </a:t>
            </a:r>
            <a:r>
              <a:rPr lang="en-US" sz="2100" dirty="0">
                <a:solidFill>
                  <a:srgbClr val="111111"/>
                </a:solidFill>
                <a:latin typeface="Calibri" panose="020F0502020204030204" pitchFamily="34" charset="0"/>
                <a:cs typeface="Calibri" panose="020F0502020204030204" pitchFamily="34" charset="0"/>
              </a:rPr>
              <a:t>FBI</a:t>
            </a:r>
            <a:r>
              <a:rPr lang="en-US" sz="2100" i="1" dirty="0">
                <a:solidFill>
                  <a:srgbClr val="111111"/>
                </a:solidFill>
                <a:latin typeface="Calibri" panose="020F0502020204030204" pitchFamily="34" charset="0"/>
                <a:cs typeface="Calibri" panose="020F0502020204030204" pitchFamily="34" charset="0"/>
              </a:rPr>
              <a:t> </a:t>
            </a:r>
          </a:p>
        </p:txBody>
      </p:sp>
      <p:pic>
        <p:nvPicPr>
          <p:cNvPr id="29" name="Picture 28" descr="Text&#10;&#10;Description automatically generated">
            <a:extLst>
              <a:ext uri="{FF2B5EF4-FFF2-40B4-BE49-F238E27FC236}">
                <a16:creationId xmlns:a16="http://schemas.microsoft.com/office/drawing/2014/main" id="{C366D9BE-BC4A-6BB6-8B24-42A2F06F3A6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96988" y="9456422"/>
            <a:ext cx="4291013" cy="830579"/>
          </a:xfrm>
          <a:prstGeom prst="rect">
            <a:avLst/>
          </a:prstGeom>
        </p:spPr>
      </p:pic>
    </p:spTree>
    <p:extLst>
      <p:ext uri="{BB962C8B-B14F-4D97-AF65-F5344CB8AC3E}">
        <p14:creationId xmlns:p14="http://schemas.microsoft.com/office/powerpoint/2010/main" val="2942654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F6C28D9-B85A-DACA-23F7-52F66CC06C74}"/>
              </a:ext>
            </a:extLst>
          </p:cNvPr>
          <p:cNvSpPr/>
          <p:nvPr/>
        </p:nvSpPr>
        <p:spPr>
          <a:xfrm>
            <a:off x="13178512" y="3014093"/>
            <a:ext cx="2290199" cy="4491152"/>
          </a:xfrm>
          <a:prstGeom prst="roundRect">
            <a:avLst/>
          </a:prstGeom>
          <a:solidFill>
            <a:schemeClr val="accent1">
              <a:lumMod val="60000"/>
              <a:lumOff val="40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en-US" sz="2025">
              <a:solidFill>
                <a:prstClr val="white"/>
              </a:solidFill>
              <a:latin typeface="Calibri" panose="020F0502020204030204"/>
            </a:endParaRPr>
          </a:p>
        </p:txBody>
      </p:sp>
      <p:grpSp>
        <p:nvGrpSpPr>
          <p:cNvPr id="5" name="Group 4">
            <a:extLst>
              <a:ext uri="{FF2B5EF4-FFF2-40B4-BE49-F238E27FC236}">
                <a16:creationId xmlns:a16="http://schemas.microsoft.com/office/drawing/2014/main" id="{1D60E65E-C1DD-6BA0-2458-0B9ACA52C9A5}"/>
              </a:ext>
            </a:extLst>
          </p:cNvPr>
          <p:cNvGrpSpPr/>
          <p:nvPr/>
        </p:nvGrpSpPr>
        <p:grpSpPr>
          <a:xfrm>
            <a:off x="3141229" y="3284341"/>
            <a:ext cx="1747034" cy="1747034"/>
            <a:chOff x="557561" y="1590036"/>
            <a:chExt cx="1929161" cy="1929161"/>
          </a:xfrm>
        </p:grpSpPr>
        <p:sp>
          <p:nvSpPr>
            <p:cNvPr id="6" name="Oval 5">
              <a:extLst>
                <a:ext uri="{FF2B5EF4-FFF2-40B4-BE49-F238E27FC236}">
                  <a16:creationId xmlns:a16="http://schemas.microsoft.com/office/drawing/2014/main" id="{20E09D28-A7F7-4F96-2111-64B16065478E}"/>
                </a:ext>
              </a:extLst>
            </p:cNvPr>
            <p:cNvSpPr/>
            <p:nvPr/>
          </p:nvSpPr>
          <p:spPr>
            <a:xfrm>
              <a:off x="557561" y="1590036"/>
              <a:ext cx="1929161" cy="1929161"/>
            </a:xfrm>
            <a:prstGeom prst="ellipse">
              <a:avLst/>
            </a:prstGeom>
            <a:noFill/>
            <a:ln w="19050">
              <a:solidFill>
                <a:srgbClr val="005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en-US" sz="2025">
                <a:solidFill>
                  <a:prstClr val="white"/>
                </a:solidFill>
                <a:latin typeface="Calibri" panose="020F0502020204030204"/>
              </a:endParaRPr>
            </a:p>
          </p:txBody>
        </p:sp>
        <p:pic>
          <p:nvPicPr>
            <p:cNvPr id="7" name="Picture 6" descr="A close up of a logo&#10;&#10;Description automatically generated">
              <a:extLst>
                <a:ext uri="{FF2B5EF4-FFF2-40B4-BE49-F238E27FC236}">
                  <a16:creationId xmlns:a16="http://schemas.microsoft.com/office/drawing/2014/main" id="{4220E88F-0EFD-5F49-1F27-87AFE8E408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239" y="1705914"/>
              <a:ext cx="1700784" cy="1700784"/>
            </a:xfrm>
            <a:prstGeom prst="rect">
              <a:avLst/>
            </a:prstGeom>
          </p:spPr>
        </p:pic>
      </p:grpSp>
      <p:grpSp>
        <p:nvGrpSpPr>
          <p:cNvPr id="8" name="Group 7">
            <a:extLst>
              <a:ext uri="{FF2B5EF4-FFF2-40B4-BE49-F238E27FC236}">
                <a16:creationId xmlns:a16="http://schemas.microsoft.com/office/drawing/2014/main" id="{CE182C91-BC1B-84F4-607A-B14751B616B8}"/>
              </a:ext>
            </a:extLst>
          </p:cNvPr>
          <p:cNvGrpSpPr/>
          <p:nvPr/>
        </p:nvGrpSpPr>
        <p:grpSpPr>
          <a:xfrm>
            <a:off x="8283029" y="3269263"/>
            <a:ext cx="1747034" cy="1789469"/>
            <a:chOff x="5131361" y="1676992"/>
            <a:chExt cx="1929161" cy="1976020"/>
          </a:xfrm>
        </p:grpSpPr>
        <p:pic>
          <p:nvPicPr>
            <p:cNvPr id="9" name="Picture 8" descr="A close up of a logo&#10;&#10;Description automatically generated">
              <a:extLst>
                <a:ext uri="{FF2B5EF4-FFF2-40B4-BE49-F238E27FC236}">
                  <a16:creationId xmlns:a16="http://schemas.microsoft.com/office/drawing/2014/main" id="{628ACF9D-D9F5-C496-4051-CDFF9F6959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5492" y="1676992"/>
              <a:ext cx="1700900" cy="1700900"/>
            </a:xfrm>
            <a:prstGeom prst="rect">
              <a:avLst/>
            </a:prstGeom>
          </p:spPr>
        </p:pic>
        <p:sp>
          <p:nvSpPr>
            <p:cNvPr id="10" name="Oval 9">
              <a:extLst>
                <a:ext uri="{FF2B5EF4-FFF2-40B4-BE49-F238E27FC236}">
                  <a16:creationId xmlns:a16="http://schemas.microsoft.com/office/drawing/2014/main" id="{2AEE3E0B-9D39-BB13-6415-4397ACBCDAF6}"/>
                </a:ext>
              </a:extLst>
            </p:cNvPr>
            <p:cNvSpPr/>
            <p:nvPr/>
          </p:nvSpPr>
          <p:spPr>
            <a:xfrm>
              <a:off x="5131361" y="1723851"/>
              <a:ext cx="1929161" cy="1929161"/>
            </a:xfrm>
            <a:prstGeom prst="ellipse">
              <a:avLst/>
            </a:prstGeom>
            <a:noFill/>
            <a:ln w="19050">
              <a:solidFill>
                <a:srgbClr val="005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en-US" sz="2025">
                <a:solidFill>
                  <a:prstClr val="white"/>
                </a:solidFill>
                <a:latin typeface="Calibri" panose="020F0502020204030204"/>
              </a:endParaRPr>
            </a:p>
          </p:txBody>
        </p:sp>
      </p:grpSp>
      <p:grpSp>
        <p:nvGrpSpPr>
          <p:cNvPr id="11" name="Group 10">
            <a:extLst>
              <a:ext uri="{FF2B5EF4-FFF2-40B4-BE49-F238E27FC236}">
                <a16:creationId xmlns:a16="http://schemas.microsoft.com/office/drawing/2014/main" id="{D8D36A42-2CCE-E749-7864-2C83D5FE2B9F}"/>
              </a:ext>
            </a:extLst>
          </p:cNvPr>
          <p:cNvGrpSpPr/>
          <p:nvPr/>
        </p:nvGrpSpPr>
        <p:grpSpPr>
          <a:xfrm>
            <a:off x="10847657" y="3291403"/>
            <a:ext cx="1747034" cy="1747034"/>
            <a:chOff x="7422121" y="1562861"/>
            <a:chExt cx="1929161" cy="1929161"/>
          </a:xfrm>
        </p:grpSpPr>
        <p:pic>
          <p:nvPicPr>
            <p:cNvPr id="12" name="Picture 11" descr="A close up of a logo&#10;&#10;Description automatically generated">
              <a:extLst>
                <a:ext uri="{FF2B5EF4-FFF2-40B4-BE49-F238E27FC236}">
                  <a16:creationId xmlns:a16="http://schemas.microsoft.com/office/drawing/2014/main" id="{B73ADE16-F76D-07A8-5B43-EC1B689103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36252" y="1676992"/>
              <a:ext cx="1700900" cy="1700900"/>
            </a:xfrm>
            <a:prstGeom prst="rect">
              <a:avLst/>
            </a:prstGeom>
          </p:spPr>
        </p:pic>
        <p:sp>
          <p:nvSpPr>
            <p:cNvPr id="13" name="Oval 12">
              <a:extLst>
                <a:ext uri="{FF2B5EF4-FFF2-40B4-BE49-F238E27FC236}">
                  <a16:creationId xmlns:a16="http://schemas.microsoft.com/office/drawing/2014/main" id="{BD470276-ECCC-155E-A96C-4A0A36787C38}"/>
                </a:ext>
              </a:extLst>
            </p:cNvPr>
            <p:cNvSpPr/>
            <p:nvPr/>
          </p:nvSpPr>
          <p:spPr>
            <a:xfrm>
              <a:off x="7422121" y="1562861"/>
              <a:ext cx="1929161" cy="1929161"/>
            </a:xfrm>
            <a:prstGeom prst="ellipse">
              <a:avLst/>
            </a:prstGeom>
            <a:noFill/>
            <a:ln w="19050">
              <a:solidFill>
                <a:srgbClr val="005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en-US" sz="2025">
                <a:solidFill>
                  <a:prstClr val="white"/>
                </a:solidFill>
                <a:latin typeface="Calibri" panose="020F0502020204030204"/>
              </a:endParaRPr>
            </a:p>
          </p:txBody>
        </p:sp>
      </p:grpSp>
      <p:grpSp>
        <p:nvGrpSpPr>
          <p:cNvPr id="14" name="Group 13">
            <a:extLst>
              <a:ext uri="{FF2B5EF4-FFF2-40B4-BE49-F238E27FC236}">
                <a16:creationId xmlns:a16="http://schemas.microsoft.com/office/drawing/2014/main" id="{365A0408-E77B-8679-0D1D-EAEB34E5B063}"/>
              </a:ext>
            </a:extLst>
          </p:cNvPr>
          <p:cNvGrpSpPr/>
          <p:nvPr/>
        </p:nvGrpSpPr>
        <p:grpSpPr>
          <a:xfrm>
            <a:off x="13424830" y="3286240"/>
            <a:ext cx="1747034" cy="1747034"/>
            <a:chOff x="9705278" y="1558271"/>
            <a:chExt cx="1929161" cy="1929161"/>
          </a:xfrm>
        </p:grpSpPr>
        <p:pic>
          <p:nvPicPr>
            <p:cNvPr id="15" name="Picture 14" descr="A close up of a logo&#10;&#10;Description automatically generated">
              <a:extLst>
                <a:ext uri="{FF2B5EF4-FFF2-40B4-BE49-F238E27FC236}">
                  <a16:creationId xmlns:a16="http://schemas.microsoft.com/office/drawing/2014/main" id="{52347126-A6EB-EEC7-5275-8297273AE6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27012" y="1676992"/>
              <a:ext cx="1700900" cy="1700900"/>
            </a:xfrm>
            <a:prstGeom prst="rect">
              <a:avLst/>
            </a:prstGeom>
          </p:spPr>
        </p:pic>
        <p:sp>
          <p:nvSpPr>
            <p:cNvPr id="16" name="Oval 15">
              <a:extLst>
                <a:ext uri="{FF2B5EF4-FFF2-40B4-BE49-F238E27FC236}">
                  <a16:creationId xmlns:a16="http://schemas.microsoft.com/office/drawing/2014/main" id="{8B333321-D4FA-A956-D2F0-F74C7679458C}"/>
                </a:ext>
              </a:extLst>
            </p:cNvPr>
            <p:cNvSpPr/>
            <p:nvPr/>
          </p:nvSpPr>
          <p:spPr>
            <a:xfrm>
              <a:off x="9705278" y="1558271"/>
              <a:ext cx="1929161" cy="1929161"/>
            </a:xfrm>
            <a:prstGeom prst="ellipse">
              <a:avLst/>
            </a:prstGeom>
            <a:noFill/>
            <a:ln w="19050">
              <a:solidFill>
                <a:srgbClr val="005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en-US" sz="2025">
                <a:solidFill>
                  <a:prstClr val="white"/>
                </a:solidFill>
                <a:latin typeface="Calibri" panose="020F0502020204030204"/>
              </a:endParaRPr>
            </a:p>
          </p:txBody>
        </p:sp>
      </p:grpSp>
      <p:grpSp>
        <p:nvGrpSpPr>
          <p:cNvPr id="17" name="Group 16">
            <a:extLst>
              <a:ext uri="{FF2B5EF4-FFF2-40B4-BE49-F238E27FC236}">
                <a16:creationId xmlns:a16="http://schemas.microsoft.com/office/drawing/2014/main" id="{FB24FEC7-31A1-7501-2CAA-AE842AB45487}"/>
              </a:ext>
            </a:extLst>
          </p:cNvPr>
          <p:cNvGrpSpPr/>
          <p:nvPr/>
        </p:nvGrpSpPr>
        <p:grpSpPr>
          <a:xfrm>
            <a:off x="5705857" y="3291403"/>
            <a:ext cx="1747034" cy="1747034"/>
            <a:chOff x="2805838" y="1562861"/>
            <a:chExt cx="1929161" cy="1929161"/>
          </a:xfrm>
        </p:grpSpPr>
        <p:pic>
          <p:nvPicPr>
            <p:cNvPr id="18" name="Picture 17" descr="A close up of a logo&#10;&#10;Description automatically generated">
              <a:extLst>
                <a:ext uri="{FF2B5EF4-FFF2-40B4-BE49-F238E27FC236}">
                  <a16:creationId xmlns:a16="http://schemas.microsoft.com/office/drawing/2014/main" id="{8611056D-00E2-DAA7-B950-B100644E3F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54732" y="1676992"/>
              <a:ext cx="1700900" cy="1700900"/>
            </a:xfrm>
            <a:prstGeom prst="rect">
              <a:avLst/>
            </a:prstGeom>
          </p:spPr>
        </p:pic>
        <p:sp>
          <p:nvSpPr>
            <p:cNvPr id="19" name="Oval 18">
              <a:extLst>
                <a:ext uri="{FF2B5EF4-FFF2-40B4-BE49-F238E27FC236}">
                  <a16:creationId xmlns:a16="http://schemas.microsoft.com/office/drawing/2014/main" id="{D8C270AC-4CBA-3E06-A39E-C85B720AD50B}"/>
                </a:ext>
              </a:extLst>
            </p:cNvPr>
            <p:cNvSpPr/>
            <p:nvPr/>
          </p:nvSpPr>
          <p:spPr>
            <a:xfrm>
              <a:off x="2805838" y="1562861"/>
              <a:ext cx="1929161" cy="1929161"/>
            </a:xfrm>
            <a:prstGeom prst="ellipse">
              <a:avLst/>
            </a:prstGeom>
            <a:noFill/>
            <a:ln w="19050">
              <a:solidFill>
                <a:srgbClr val="005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en-US" sz="2025">
                <a:solidFill>
                  <a:prstClr val="white"/>
                </a:solidFill>
                <a:latin typeface="Calibri" panose="020F0502020204030204"/>
              </a:endParaRPr>
            </a:p>
          </p:txBody>
        </p:sp>
      </p:grpSp>
      <p:grpSp>
        <p:nvGrpSpPr>
          <p:cNvPr id="20" name="Group 19">
            <a:extLst>
              <a:ext uri="{FF2B5EF4-FFF2-40B4-BE49-F238E27FC236}">
                <a16:creationId xmlns:a16="http://schemas.microsoft.com/office/drawing/2014/main" id="{3D4B3622-8918-970D-FB7B-E65A2E87DFE1}"/>
              </a:ext>
            </a:extLst>
          </p:cNvPr>
          <p:cNvGrpSpPr/>
          <p:nvPr/>
        </p:nvGrpSpPr>
        <p:grpSpPr>
          <a:xfrm>
            <a:off x="2850531" y="5246369"/>
            <a:ext cx="12608238" cy="2272044"/>
            <a:chOff x="501804" y="3428999"/>
            <a:chExt cx="11207323" cy="2019594"/>
          </a:xfrm>
        </p:grpSpPr>
        <p:sp>
          <p:nvSpPr>
            <p:cNvPr id="21" name="Rectangle 20">
              <a:extLst>
                <a:ext uri="{FF2B5EF4-FFF2-40B4-BE49-F238E27FC236}">
                  <a16:creationId xmlns:a16="http://schemas.microsoft.com/office/drawing/2014/main" id="{8EE33C2E-0CF8-4F27-5522-96059A5A3012}"/>
                </a:ext>
              </a:extLst>
            </p:cNvPr>
            <p:cNvSpPr/>
            <p:nvPr/>
          </p:nvSpPr>
          <p:spPr>
            <a:xfrm>
              <a:off x="501804" y="3429000"/>
              <a:ext cx="2062975" cy="20127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r>
                <a:rPr lang="en-US" sz="3375" b="1">
                  <a:solidFill>
                    <a:srgbClr val="5A5B5D"/>
                  </a:solidFill>
                  <a:latin typeface="Calibri" panose="020F0502020204030204" pitchFamily="34" charset="0"/>
                  <a:cs typeface="Calibri" panose="020F0502020204030204" pitchFamily="34" charset="0"/>
                </a:rPr>
                <a:t>Risk</a:t>
              </a:r>
            </a:p>
            <a:p>
              <a:pPr algn="ctr" defTabSz="514350">
                <a:defRPr/>
              </a:pPr>
              <a:r>
                <a:rPr lang="en-US" sz="3375" b="1">
                  <a:solidFill>
                    <a:srgbClr val="5A5B5D"/>
                  </a:solidFill>
                  <a:latin typeface="Calibri" panose="020F0502020204030204" pitchFamily="34" charset="0"/>
                  <a:cs typeface="Calibri" panose="020F0502020204030204" pitchFamily="34" charset="0"/>
                </a:rPr>
                <a:t>Factors</a:t>
              </a:r>
            </a:p>
          </p:txBody>
        </p:sp>
        <p:sp>
          <p:nvSpPr>
            <p:cNvPr id="22" name="Rectangle 21">
              <a:extLst>
                <a:ext uri="{FF2B5EF4-FFF2-40B4-BE49-F238E27FC236}">
                  <a16:creationId xmlns:a16="http://schemas.microsoft.com/office/drawing/2014/main" id="{B6EF65D5-4BA2-93EC-D7D5-D007E9197A85}"/>
                </a:ext>
              </a:extLst>
            </p:cNvPr>
            <p:cNvSpPr/>
            <p:nvPr/>
          </p:nvSpPr>
          <p:spPr>
            <a:xfrm>
              <a:off x="2784843" y="3428999"/>
              <a:ext cx="2062975" cy="20127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r>
                <a:rPr lang="en-US" sz="3375" b="1">
                  <a:solidFill>
                    <a:srgbClr val="5A5B5D"/>
                  </a:solidFill>
                  <a:latin typeface="Calibri" panose="020F0502020204030204" pitchFamily="34" charset="0"/>
                  <a:cs typeface="Calibri" panose="020F0502020204030204" pitchFamily="34" charset="0"/>
                </a:rPr>
                <a:t>Triggers and Stressors</a:t>
              </a:r>
            </a:p>
          </p:txBody>
        </p:sp>
        <p:sp>
          <p:nvSpPr>
            <p:cNvPr id="23" name="Rectangle 22">
              <a:extLst>
                <a:ext uri="{FF2B5EF4-FFF2-40B4-BE49-F238E27FC236}">
                  <a16:creationId xmlns:a16="http://schemas.microsoft.com/office/drawing/2014/main" id="{C824CAF7-845E-0E39-112F-22B063E30553}"/>
                </a:ext>
              </a:extLst>
            </p:cNvPr>
            <p:cNvSpPr/>
            <p:nvPr/>
          </p:nvSpPr>
          <p:spPr>
            <a:xfrm>
              <a:off x="5075663" y="3435798"/>
              <a:ext cx="2062975" cy="20127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r>
                <a:rPr lang="en-US" sz="3375" b="1">
                  <a:solidFill>
                    <a:srgbClr val="5A5B5D"/>
                  </a:solidFill>
                  <a:latin typeface="Calibri" panose="020F0502020204030204" pitchFamily="34" charset="0"/>
                  <a:cs typeface="Calibri" panose="020F0502020204030204" pitchFamily="34" charset="0"/>
                </a:rPr>
                <a:t>Warning Behaviors</a:t>
              </a:r>
            </a:p>
          </p:txBody>
        </p:sp>
        <p:sp>
          <p:nvSpPr>
            <p:cNvPr id="24" name="Rectangle 23">
              <a:extLst>
                <a:ext uri="{FF2B5EF4-FFF2-40B4-BE49-F238E27FC236}">
                  <a16:creationId xmlns:a16="http://schemas.microsoft.com/office/drawing/2014/main" id="{FF5F881D-8788-F848-2182-206730A22782}"/>
                </a:ext>
              </a:extLst>
            </p:cNvPr>
            <p:cNvSpPr/>
            <p:nvPr/>
          </p:nvSpPr>
          <p:spPr>
            <a:xfrm>
              <a:off x="9646152" y="3435798"/>
              <a:ext cx="2062975" cy="20127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r>
                <a:rPr lang="en-US" sz="3375" b="1">
                  <a:solidFill>
                    <a:srgbClr val="5A5B5D"/>
                  </a:solidFill>
                  <a:latin typeface="Calibri" panose="020F0502020204030204" pitchFamily="34" charset="0"/>
                  <a:cs typeface="Calibri" panose="020F0502020204030204" pitchFamily="34" charset="0"/>
                </a:rPr>
                <a:t>Mitigators</a:t>
              </a:r>
            </a:p>
          </p:txBody>
        </p:sp>
        <p:cxnSp>
          <p:nvCxnSpPr>
            <p:cNvPr id="25" name="Straight Connector 24">
              <a:extLst>
                <a:ext uri="{FF2B5EF4-FFF2-40B4-BE49-F238E27FC236}">
                  <a16:creationId xmlns:a16="http://schemas.microsoft.com/office/drawing/2014/main" id="{30800666-7BD1-83D9-344D-B6467426FA6A}"/>
                </a:ext>
              </a:extLst>
            </p:cNvPr>
            <p:cNvCxnSpPr/>
            <p:nvPr/>
          </p:nvCxnSpPr>
          <p:spPr>
            <a:xfrm>
              <a:off x="2594282" y="3702205"/>
              <a:ext cx="0" cy="1483112"/>
            </a:xfrm>
            <a:prstGeom prst="line">
              <a:avLst/>
            </a:prstGeom>
            <a:ln w="19050">
              <a:solidFill>
                <a:srgbClr val="005288"/>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BF01D53-6440-CA31-9D77-38606F68D5E7}"/>
                </a:ext>
              </a:extLst>
            </p:cNvPr>
            <p:cNvCxnSpPr/>
            <p:nvPr/>
          </p:nvCxnSpPr>
          <p:spPr>
            <a:xfrm>
              <a:off x="5005684" y="3700639"/>
              <a:ext cx="0" cy="1483112"/>
            </a:xfrm>
            <a:prstGeom prst="line">
              <a:avLst/>
            </a:prstGeom>
            <a:ln w="19050">
              <a:solidFill>
                <a:srgbClr val="005288"/>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A68271B-1174-46D6-49CC-86FA4BD6255C}"/>
                </a:ext>
              </a:extLst>
            </p:cNvPr>
            <p:cNvCxnSpPr/>
            <p:nvPr/>
          </p:nvCxnSpPr>
          <p:spPr>
            <a:xfrm>
              <a:off x="7269382" y="3700639"/>
              <a:ext cx="0" cy="1483112"/>
            </a:xfrm>
            <a:prstGeom prst="line">
              <a:avLst/>
            </a:prstGeom>
            <a:ln w="19050">
              <a:solidFill>
                <a:srgbClr val="005288"/>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6D35A34-ECC4-24D5-91B1-9AA54C142369}"/>
                </a:ext>
              </a:extLst>
            </p:cNvPr>
            <p:cNvCxnSpPr/>
            <p:nvPr/>
          </p:nvCxnSpPr>
          <p:spPr>
            <a:xfrm>
              <a:off x="9646152" y="3703320"/>
              <a:ext cx="0" cy="1483112"/>
            </a:xfrm>
            <a:prstGeom prst="line">
              <a:avLst/>
            </a:prstGeom>
            <a:ln w="19050">
              <a:solidFill>
                <a:srgbClr val="005288"/>
              </a:solidFill>
            </a:ln>
          </p:spPr>
          <p:style>
            <a:lnRef idx="1">
              <a:schemeClr val="accent1"/>
            </a:lnRef>
            <a:fillRef idx="0">
              <a:schemeClr val="accent1"/>
            </a:fillRef>
            <a:effectRef idx="0">
              <a:schemeClr val="accent1"/>
            </a:effectRef>
            <a:fontRef idx="minor">
              <a:schemeClr val="tx1"/>
            </a:fontRef>
          </p:style>
        </p:cxnSp>
      </p:grpSp>
      <p:sp>
        <p:nvSpPr>
          <p:cNvPr id="29" name="Rectangle 28">
            <a:extLst>
              <a:ext uri="{FF2B5EF4-FFF2-40B4-BE49-F238E27FC236}">
                <a16:creationId xmlns:a16="http://schemas.microsoft.com/office/drawing/2014/main" id="{5F990B78-47EE-DF53-592D-3A070037DCAE}"/>
              </a:ext>
            </a:extLst>
          </p:cNvPr>
          <p:cNvSpPr/>
          <p:nvPr/>
        </p:nvSpPr>
        <p:spPr>
          <a:xfrm>
            <a:off x="10567871" y="5143499"/>
            <a:ext cx="2468880" cy="22643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514350">
              <a:defRPr/>
            </a:pPr>
            <a:r>
              <a:rPr lang="en-US" sz="2925" b="1">
                <a:solidFill>
                  <a:srgbClr val="5A5B5D"/>
                </a:solidFill>
                <a:latin typeface="Calibri" panose="020F0502020204030204" pitchFamily="34" charset="0"/>
                <a:cs typeface="Calibri" panose="020F0502020204030204" pitchFamily="34" charset="0"/>
              </a:rPr>
              <a:t>Warning Behaviors That Could Signal Imminence</a:t>
            </a:r>
          </a:p>
        </p:txBody>
      </p:sp>
      <p:pic>
        <p:nvPicPr>
          <p:cNvPr id="30" name="Picture 29" descr="Text&#10;&#10;Description automatically generated">
            <a:extLst>
              <a:ext uri="{FF2B5EF4-FFF2-40B4-BE49-F238E27FC236}">
                <a16:creationId xmlns:a16="http://schemas.microsoft.com/office/drawing/2014/main" id="{CDF2F99A-6D99-A9C9-27DF-DE1A10E4D55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996988" y="9456422"/>
            <a:ext cx="4291013" cy="830579"/>
          </a:xfrm>
          <a:prstGeom prst="rect">
            <a:avLst/>
          </a:prstGeom>
        </p:spPr>
      </p:pic>
    </p:spTree>
    <p:extLst>
      <p:ext uri="{BB962C8B-B14F-4D97-AF65-F5344CB8AC3E}">
        <p14:creationId xmlns:p14="http://schemas.microsoft.com/office/powerpoint/2010/main" val="40736361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36246-C2BB-21BD-5008-D194FCEF00E6}"/>
              </a:ext>
            </a:extLst>
          </p:cNvPr>
          <p:cNvSpPr>
            <a:spLocks noGrp="1"/>
          </p:cNvSpPr>
          <p:nvPr>
            <p:ph type="title"/>
          </p:nvPr>
        </p:nvSpPr>
        <p:spPr>
          <a:xfrm>
            <a:off x="914400" y="411957"/>
            <a:ext cx="16459200" cy="1384995"/>
          </a:xfrm>
        </p:spPr>
        <p:txBody>
          <a:bodyPr>
            <a:normAutofit/>
          </a:bodyPr>
          <a:lstStyle/>
          <a:p>
            <a:r>
              <a:rPr lang="en-US" sz="6000" b="1" dirty="0">
                <a:solidFill>
                  <a:srgbClr val="002060"/>
                </a:solidFill>
              </a:rPr>
              <a:t>Mitigators</a:t>
            </a:r>
          </a:p>
        </p:txBody>
      </p:sp>
      <p:sp>
        <p:nvSpPr>
          <p:cNvPr id="4" name="Shape 48622">
            <a:extLst>
              <a:ext uri="{FF2B5EF4-FFF2-40B4-BE49-F238E27FC236}">
                <a16:creationId xmlns:a16="http://schemas.microsoft.com/office/drawing/2014/main" id="{284596CD-8080-7C36-8784-0C31E7C2767D}"/>
              </a:ext>
            </a:extLst>
          </p:cNvPr>
          <p:cNvSpPr/>
          <p:nvPr/>
        </p:nvSpPr>
        <p:spPr>
          <a:xfrm>
            <a:off x="8241215" y="3286967"/>
            <a:ext cx="1315394" cy="262874"/>
          </a:xfrm>
          <a:prstGeom prst="rect">
            <a:avLst/>
          </a:prstGeom>
          <a:solidFill>
            <a:schemeClr val="accent1"/>
          </a:solidFill>
          <a:ln w="12700" cap="flat">
            <a:noFill/>
            <a:miter lim="400000"/>
          </a:ln>
          <a:effectLst/>
        </p:spPr>
        <p:txBody>
          <a:bodyPr wrap="square" lIns="0" tIns="0" rIns="0" bIns="0" numCol="1" anchor="t">
            <a:noAutofit/>
          </a:bodyPr>
          <a:lstStyle/>
          <a:p>
            <a:pPr defTabSz="514350">
              <a:defRPr/>
            </a:pPr>
            <a:endParaRPr sz="3600">
              <a:solidFill>
                <a:srgbClr val="111111"/>
              </a:solidFill>
              <a:latin typeface="Lato Light" panose="020F0502020204030203" pitchFamily="34" charset="0"/>
            </a:endParaRPr>
          </a:p>
        </p:txBody>
      </p:sp>
      <p:sp>
        <p:nvSpPr>
          <p:cNvPr id="5" name="Shape 48623">
            <a:extLst>
              <a:ext uri="{FF2B5EF4-FFF2-40B4-BE49-F238E27FC236}">
                <a16:creationId xmlns:a16="http://schemas.microsoft.com/office/drawing/2014/main" id="{EB3262D4-3A8D-5530-122E-696BE435C01A}"/>
              </a:ext>
            </a:extLst>
          </p:cNvPr>
          <p:cNvSpPr/>
          <p:nvPr/>
        </p:nvSpPr>
        <p:spPr>
          <a:xfrm>
            <a:off x="8241215" y="6970066"/>
            <a:ext cx="1315394" cy="262874"/>
          </a:xfrm>
          <a:prstGeom prst="rect">
            <a:avLst/>
          </a:prstGeom>
          <a:solidFill>
            <a:schemeClr val="accent3"/>
          </a:solidFill>
          <a:ln w="12700" cap="flat">
            <a:noFill/>
            <a:miter lim="400000"/>
          </a:ln>
          <a:effectLst/>
        </p:spPr>
        <p:txBody>
          <a:bodyPr wrap="square" lIns="0" tIns="0" rIns="0" bIns="0" numCol="1" anchor="t">
            <a:noAutofit/>
          </a:bodyPr>
          <a:lstStyle/>
          <a:p>
            <a:pPr defTabSz="514350">
              <a:defRPr/>
            </a:pPr>
            <a:endParaRPr sz="3600">
              <a:solidFill>
                <a:srgbClr val="111111"/>
              </a:solidFill>
              <a:latin typeface="Lato Light" panose="020F0502020204030203" pitchFamily="34" charset="0"/>
            </a:endParaRPr>
          </a:p>
        </p:txBody>
      </p:sp>
      <p:sp>
        <p:nvSpPr>
          <p:cNvPr id="6" name="Shape 48624">
            <a:extLst>
              <a:ext uri="{FF2B5EF4-FFF2-40B4-BE49-F238E27FC236}">
                <a16:creationId xmlns:a16="http://schemas.microsoft.com/office/drawing/2014/main" id="{CA2DB7D6-9E1C-2232-C25A-7734CC20A2AD}"/>
              </a:ext>
            </a:extLst>
          </p:cNvPr>
          <p:cNvSpPr/>
          <p:nvPr/>
        </p:nvSpPr>
        <p:spPr>
          <a:xfrm>
            <a:off x="6925927" y="4602257"/>
            <a:ext cx="262874" cy="1315394"/>
          </a:xfrm>
          <a:prstGeom prst="rect">
            <a:avLst/>
          </a:prstGeom>
          <a:solidFill>
            <a:schemeClr val="accent4">
              <a:lumMod val="75000"/>
            </a:schemeClr>
          </a:solidFill>
          <a:ln w="12700" cap="flat">
            <a:noFill/>
            <a:miter lim="400000"/>
          </a:ln>
          <a:effectLst/>
        </p:spPr>
        <p:txBody>
          <a:bodyPr wrap="square" lIns="0" tIns="0" rIns="0" bIns="0" numCol="1" anchor="ctr">
            <a:noAutofit/>
          </a:bodyPr>
          <a:lstStyle/>
          <a:p>
            <a:pPr defTabSz="514350">
              <a:defRPr/>
            </a:pPr>
            <a:endParaRPr sz="3600">
              <a:solidFill>
                <a:srgbClr val="111111"/>
              </a:solidFill>
              <a:latin typeface="Lato Light" panose="020F0502020204030203" pitchFamily="34" charset="0"/>
            </a:endParaRPr>
          </a:p>
        </p:txBody>
      </p:sp>
      <p:sp>
        <p:nvSpPr>
          <p:cNvPr id="7" name="Shape 48625">
            <a:extLst>
              <a:ext uri="{FF2B5EF4-FFF2-40B4-BE49-F238E27FC236}">
                <a16:creationId xmlns:a16="http://schemas.microsoft.com/office/drawing/2014/main" id="{526870E5-9890-F7DF-E0DF-B1CFEF89C0E8}"/>
              </a:ext>
            </a:extLst>
          </p:cNvPr>
          <p:cNvSpPr/>
          <p:nvPr/>
        </p:nvSpPr>
        <p:spPr>
          <a:xfrm>
            <a:off x="10609024" y="4602257"/>
            <a:ext cx="262874" cy="1315394"/>
          </a:xfrm>
          <a:prstGeom prst="rect">
            <a:avLst/>
          </a:prstGeom>
          <a:solidFill>
            <a:schemeClr val="accent2">
              <a:lumMod val="75000"/>
            </a:schemeClr>
          </a:solidFill>
          <a:ln w="12700" cap="flat">
            <a:noFill/>
            <a:miter lim="400000"/>
          </a:ln>
          <a:effectLst/>
        </p:spPr>
        <p:txBody>
          <a:bodyPr wrap="square" lIns="0" tIns="0" rIns="0" bIns="0" numCol="1" anchor="t">
            <a:noAutofit/>
          </a:bodyPr>
          <a:lstStyle/>
          <a:p>
            <a:pPr defTabSz="514350">
              <a:defRPr/>
            </a:pPr>
            <a:endParaRPr sz="3600">
              <a:solidFill>
                <a:srgbClr val="111111"/>
              </a:solidFill>
              <a:latin typeface="Lato Light" panose="020F0502020204030203" pitchFamily="34" charset="0"/>
            </a:endParaRPr>
          </a:p>
        </p:txBody>
      </p:sp>
      <p:sp>
        <p:nvSpPr>
          <p:cNvPr id="8" name="Shape 48626">
            <a:extLst>
              <a:ext uri="{FF2B5EF4-FFF2-40B4-BE49-F238E27FC236}">
                <a16:creationId xmlns:a16="http://schemas.microsoft.com/office/drawing/2014/main" id="{896B4FBE-70BE-A56B-E302-6DB5494BB1CD}"/>
              </a:ext>
            </a:extLst>
          </p:cNvPr>
          <p:cNvSpPr/>
          <p:nvPr/>
        </p:nvSpPr>
        <p:spPr>
          <a:xfrm>
            <a:off x="7038737" y="3399778"/>
            <a:ext cx="1116003" cy="1116005"/>
          </a:xfrm>
          <a:custGeom>
            <a:avLst/>
            <a:gdLst/>
            <a:ahLst/>
            <a:cxnLst>
              <a:cxn ang="0">
                <a:pos x="wd2" y="hd2"/>
              </a:cxn>
              <a:cxn ang="5400000">
                <a:pos x="wd2" y="hd2"/>
              </a:cxn>
              <a:cxn ang="10800000">
                <a:pos x="wd2" y="hd2"/>
              </a:cxn>
              <a:cxn ang="16200000">
                <a:pos x="wd2" y="hd2"/>
              </a:cxn>
            </a:cxnLst>
            <a:rect l="0" t="0" r="r" b="b"/>
            <a:pathLst>
              <a:path w="21600" h="21600" extrusionOk="0">
                <a:moveTo>
                  <a:pt x="0" y="18002"/>
                </a:moveTo>
                <a:lnTo>
                  <a:pt x="18002" y="0"/>
                </a:lnTo>
                <a:lnTo>
                  <a:pt x="21600" y="3598"/>
                </a:lnTo>
                <a:lnTo>
                  <a:pt x="3598" y="21600"/>
                </a:lnTo>
                <a:close/>
              </a:path>
            </a:pathLst>
          </a:custGeom>
          <a:solidFill>
            <a:schemeClr val="accent4"/>
          </a:solidFill>
          <a:ln w="12700" cap="flat">
            <a:noFill/>
            <a:miter lim="400000"/>
          </a:ln>
          <a:effectLst/>
        </p:spPr>
        <p:txBody>
          <a:bodyPr wrap="square" lIns="0" tIns="0" rIns="0" bIns="0" numCol="1" anchor="ctr">
            <a:noAutofit/>
          </a:bodyPr>
          <a:lstStyle/>
          <a:p>
            <a:pPr defTabSz="514350">
              <a:defRPr/>
            </a:pPr>
            <a:endParaRPr sz="3600">
              <a:solidFill>
                <a:srgbClr val="111111"/>
              </a:solidFill>
              <a:latin typeface="Lato Light" panose="020F0502020204030203" pitchFamily="34" charset="0"/>
            </a:endParaRPr>
          </a:p>
        </p:txBody>
      </p:sp>
      <p:sp>
        <p:nvSpPr>
          <p:cNvPr id="9" name="Shape 48627">
            <a:extLst>
              <a:ext uri="{FF2B5EF4-FFF2-40B4-BE49-F238E27FC236}">
                <a16:creationId xmlns:a16="http://schemas.microsoft.com/office/drawing/2014/main" id="{26F08EB9-3DED-2A64-8A3E-D5C07040C3E5}"/>
              </a:ext>
            </a:extLst>
          </p:cNvPr>
          <p:cNvSpPr/>
          <p:nvPr/>
        </p:nvSpPr>
        <p:spPr>
          <a:xfrm>
            <a:off x="9643080" y="6004124"/>
            <a:ext cx="1116003" cy="1116005"/>
          </a:xfrm>
          <a:custGeom>
            <a:avLst/>
            <a:gdLst/>
            <a:ahLst/>
            <a:cxnLst>
              <a:cxn ang="0">
                <a:pos x="wd2" y="hd2"/>
              </a:cxn>
              <a:cxn ang="5400000">
                <a:pos x="wd2" y="hd2"/>
              </a:cxn>
              <a:cxn ang="10800000">
                <a:pos x="wd2" y="hd2"/>
              </a:cxn>
              <a:cxn ang="16200000">
                <a:pos x="wd2" y="hd2"/>
              </a:cxn>
            </a:cxnLst>
            <a:rect l="0" t="0" r="r" b="b"/>
            <a:pathLst>
              <a:path w="21600" h="21600" extrusionOk="0">
                <a:moveTo>
                  <a:pt x="0" y="18002"/>
                </a:moveTo>
                <a:lnTo>
                  <a:pt x="18002" y="0"/>
                </a:lnTo>
                <a:lnTo>
                  <a:pt x="21600" y="3598"/>
                </a:lnTo>
                <a:lnTo>
                  <a:pt x="3598" y="21600"/>
                </a:lnTo>
                <a:close/>
              </a:path>
            </a:pathLst>
          </a:custGeom>
          <a:solidFill>
            <a:schemeClr val="accent2"/>
          </a:solidFill>
          <a:ln w="12700" cap="flat">
            <a:noFill/>
            <a:miter lim="400000"/>
          </a:ln>
          <a:effectLst/>
        </p:spPr>
        <p:txBody>
          <a:bodyPr wrap="square" lIns="0" tIns="0" rIns="0" bIns="0" numCol="1" anchor="t">
            <a:noAutofit/>
          </a:bodyPr>
          <a:lstStyle/>
          <a:p>
            <a:pPr defTabSz="514350">
              <a:defRPr/>
            </a:pPr>
            <a:endParaRPr sz="3600">
              <a:solidFill>
                <a:srgbClr val="111111"/>
              </a:solidFill>
              <a:latin typeface="Lato Light" panose="020F0502020204030203" pitchFamily="34" charset="0"/>
            </a:endParaRPr>
          </a:p>
        </p:txBody>
      </p:sp>
      <p:sp>
        <p:nvSpPr>
          <p:cNvPr id="10" name="Shape 48628">
            <a:extLst>
              <a:ext uri="{FF2B5EF4-FFF2-40B4-BE49-F238E27FC236}">
                <a16:creationId xmlns:a16="http://schemas.microsoft.com/office/drawing/2014/main" id="{B7A1CEFB-D8D8-B366-7E37-DB6BF952FB98}"/>
              </a:ext>
            </a:extLst>
          </p:cNvPr>
          <p:cNvSpPr/>
          <p:nvPr/>
        </p:nvSpPr>
        <p:spPr>
          <a:xfrm>
            <a:off x="7038737" y="6004124"/>
            <a:ext cx="1116003" cy="1116005"/>
          </a:xfrm>
          <a:custGeom>
            <a:avLst/>
            <a:gdLst/>
            <a:ahLst/>
            <a:cxnLst>
              <a:cxn ang="0">
                <a:pos x="wd2" y="hd2"/>
              </a:cxn>
              <a:cxn ang="5400000">
                <a:pos x="wd2" y="hd2"/>
              </a:cxn>
              <a:cxn ang="10800000">
                <a:pos x="wd2" y="hd2"/>
              </a:cxn>
              <a:cxn ang="16200000">
                <a:pos x="wd2" y="hd2"/>
              </a:cxn>
            </a:cxnLst>
            <a:rect l="0" t="0" r="r" b="b"/>
            <a:pathLst>
              <a:path w="21600" h="21600" extrusionOk="0">
                <a:moveTo>
                  <a:pt x="18002" y="21600"/>
                </a:moveTo>
                <a:lnTo>
                  <a:pt x="0" y="3598"/>
                </a:lnTo>
                <a:lnTo>
                  <a:pt x="3598" y="0"/>
                </a:lnTo>
                <a:lnTo>
                  <a:pt x="21600" y="18002"/>
                </a:lnTo>
                <a:close/>
              </a:path>
            </a:pathLst>
          </a:custGeom>
          <a:solidFill>
            <a:schemeClr val="accent3">
              <a:lumMod val="75000"/>
            </a:schemeClr>
          </a:solidFill>
          <a:ln w="12700" cap="flat">
            <a:noFill/>
            <a:miter lim="400000"/>
          </a:ln>
          <a:effectLst/>
        </p:spPr>
        <p:txBody>
          <a:bodyPr wrap="square" lIns="0" tIns="0" rIns="0" bIns="0" numCol="1" anchor="t">
            <a:noAutofit/>
          </a:bodyPr>
          <a:lstStyle/>
          <a:p>
            <a:pPr defTabSz="514350">
              <a:defRPr/>
            </a:pPr>
            <a:endParaRPr sz="3600">
              <a:solidFill>
                <a:srgbClr val="111111"/>
              </a:solidFill>
              <a:latin typeface="Lato Light" panose="020F0502020204030203" pitchFamily="34" charset="0"/>
            </a:endParaRPr>
          </a:p>
        </p:txBody>
      </p:sp>
      <p:sp>
        <p:nvSpPr>
          <p:cNvPr id="11" name="Shape 48629">
            <a:extLst>
              <a:ext uri="{FF2B5EF4-FFF2-40B4-BE49-F238E27FC236}">
                <a16:creationId xmlns:a16="http://schemas.microsoft.com/office/drawing/2014/main" id="{8D67F65D-B8B0-0AE8-A77A-3803CDDC53DC}"/>
              </a:ext>
            </a:extLst>
          </p:cNvPr>
          <p:cNvSpPr/>
          <p:nvPr/>
        </p:nvSpPr>
        <p:spPr>
          <a:xfrm>
            <a:off x="9643080" y="3399778"/>
            <a:ext cx="1116003" cy="1116005"/>
          </a:xfrm>
          <a:custGeom>
            <a:avLst/>
            <a:gdLst/>
            <a:ahLst/>
            <a:cxnLst>
              <a:cxn ang="0">
                <a:pos x="wd2" y="hd2"/>
              </a:cxn>
              <a:cxn ang="5400000">
                <a:pos x="wd2" y="hd2"/>
              </a:cxn>
              <a:cxn ang="10800000">
                <a:pos x="wd2" y="hd2"/>
              </a:cxn>
              <a:cxn ang="16200000">
                <a:pos x="wd2" y="hd2"/>
              </a:cxn>
            </a:cxnLst>
            <a:rect l="0" t="0" r="r" b="b"/>
            <a:pathLst>
              <a:path w="21600" h="21600" extrusionOk="0">
                <a:moveTo>
                  <a:pt x="18002" y="21600"/>
                </a:moveTo>
                <a:lnTo>
                  <a:pt x="0" y="3598"/>
                </a:lnTo>
                <a:lnTo>
                  <a:pt x="3598" y="0"/>
                </a:lnTo>
                <a:lnTo>
                  <a:pt x="21600" y="18002"/>
                </a:lnTo>
                <a:close/>
              </a:path>
            </a:pathLst>
          </a:custGeom>
          <a:solidFill>
            <a:schemeClr val="accent1">
              <a:lumMod val="75000"/>
            </a:schemeClr>
          </a:solidFill>
          <a:ln w="12700" cap="flat">
            <a:noFill/>
            <a:miter lim="400000"/>
          </a:ln>
          <a:effectLst/>
        </p:spPr>
        <p:txBody>
          <a:bodyPr wrap="square" lIns="0" tIns="0" rIns="0" bIns="0" numCol="1" anchor="t">
            <a:noAutofit/>
          </a:bodyPr>
          <a:lstStyle/>
          <a:p>
            <a:pPr defTabSz="514350">
              <a:defRPr/>
            </a:pPr>
            <a:endParaRPr sz="3600">
              <a:solidFill>
                <a:srgbClr val="111111"/>
              </a:solidFill>
              <a:latin typeface="Lato Light" panose="020F0502020204030203" pitchFamily="34" charset="0"/>
            </a:endParaRPr>
          </a:p>
        </p:txBody>
      </p:sp>
      <p:grpSp>
        <p:nvGrpSpPr>
          <p:cNvPr id="12" name="Group 11">
            <a:extLst>
              <a:ext uri="{FF2B5EF4-FFF2-40B4-BE49-F238E27FC236}">
                <a16:creationId xmlns:a16="http://schemas.microsoft.com/office/drawing/2014/main" id="{C83C963D-6156-0184-3B46-92FE0C034C35}"/>
              </a:ext>
            </a:extLst>
          </p:cNvPr>
          <p:cNvGrpSpPr/>
          <p:nvPr/>
        </p:nvGrpSpPr>
        <p:grpSpPr>
          <a:xfrm>
            <a:off x="6195235" y="7232934"/>
            <a:ext cx="5503749" cy="1523652"/>
            <a:chOff x="3692157" y="4943279"/>
            <a:chExt cx="4892221" cy="1354357"/>
          </a:xfrm>
        </p:grpSpPr>
        <p:sp>
          <p:nvSpPr>
            <p:cNvPr id="13" name="Shape 48620">
              <a:extLst>
                <a:ext uri="{FF2B5EF4-FFF2-40B4-BE49-F238E27FC236}">
                  <a16:creationId xmlns:a16="http://schemas.microsoft.com/office/drawing/2014/main" id="{AF3356FA-4892-79F6-1EBB-959BC38EB246}"/>
                </a:ext>
              </a:extLst>
            </p:cNvPr>
            <p:cNvSpPr/>
            <p:nvPr/>
          </p:nvSpPr>
          <p:spPr>
            <a:xfrm flipV="1">
              <a:off x="6078261" y="4943279"/>
              <a:ext cx="17164" cy="574516"/>
            </a:xfrm>
            <a:prstGeom prst="line">
              <a:avLst/>
            </a:prstGeom>
            <a:noFill/>
            <a:ln w="38100" cap="flat">
              <a:solidFill>
                <a:srgbClr val="C0C2C4"/>
              </a:solidFill>
              <a:prstDash val="solid"/>
              <a:miter lim="400000"/>
            </a:ln>
            <a:effectLst/>
          </p:spPr>
          <p:txBody>
            <a:bodyPr wrap="square" lIns="40184" tIns="40184" rIns="40184" bIns="40184" numCol="1" anchor="ctr">
              <a:noAutofit/>
            </a:bodyPr>
            <a:lstStyle/>
            <a:p>
              <a:pPr defTabSz="514350">
                <a:defRPr/>
              </a:pPr>
              <a:endParaRPr sz="3600">
                <a:solidFill>
                  <a:srgbClr val="111111"/>
                </a:solidFill>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C5543F4F-9D36-9304-4749-3D87C2DF580B}"/>
                </a:ext>
              </a:extLst>
            </p:cNvPr>
            <p:cNvSpPr txBox="1"/>
            <p:nvPr/>
          </p:nvSpPr>
          <p:spPr>
            <a:xfrm>
              <a:off x="3692157" y="5723120"/>
              <a:ext cx="4892221" cy="574516"/>
            </a:xfrm>
            <a:prstGeom prst="rect">
              <a:avLst/>
            </a:prstGeom>
            <a:noFill/>
          </p:spPr>
          <p:txBody>
            <a:bodyPr wrap="none" rtlCol="0" anchor="t">
              <a:spAutoFit/>
            </a:bodyPr>
            <a:lstStyle/>
            <a:p>
              <a:pPr algn="ctr" defTabSz="514350">
                <a:defRPr/>
              </a:pPr>
              <a:r>
                <a:rPr lang="en-US" sz="3600" b="1" dirty="0">
                  <a:solidFill>
                    <a:srgbClr val="C41230"/>
                  </a:solidFill>
                  <a:latin typeface="Calibri" panose="020F0502020204030204" pitchFamily="34" charset="0"/>
                  <a:ea typeface="Lato Light" panose="020F0502020204030203" pitchFamily="34" charset="0"/>
                  <a:cs typeface="Calibri" panose="020F0502020204030204" pitchFamily="34" charset="0"/>
                </a:rPr>
                <a:t>HEALTHY SOCIAL SUPPORTS</a:t>
              </a:r>
            </a:p>
          </p:txBody>
        </p:sp>
      </p:grpSp>
      <p:grpSp>
        <p:nvGrpSpPr>
          <p:cNvPr id="15" name="Group 14">
            <a:extLst>
              <a:ext uri="{FF2B5EF4-FFF2-40B4-BE49-F238E27FC236}">
                <a16:creationId xmlns:a16="http://schemas.microsoft.com/office/drawing/2014/main" id="{A06393A3-7F74-22A0-DDD6-7C472F010377}"/>
              </a:ext>
            </a:extLst>
          </p:cNvPr>
          <p:cNvGrpSpPr/>
          <p:nvPr/>
        </p:nvGrpSpPr>
        <p:grpSpPr>
          <a:xfrm>
            <a:off x="6519617" y="1885325"/>
            <a:ext cx="5087599" cy="1084625"/>
            <a:chOff x="3980496" y="189846"/>
            <a:chExt cx="4522309" cy="964110"/>
          </a:xfrm>
        </p:grpSpPr>
        <p:sp>
          <p:nvSpPr>
            <p:cNvPr id="16" name="Shape 48619">
              <a:extLst>
                <a:ext uri="{FF2B5EF4-FFF2-40B4-BE49-F238E27FC236}">
                  <a16:creationId xmlns:a16="http://schemas.microsoft.com/office/drawing/2014/main" id="{AAD60309-9F20-DF66-4625-B321149855DB}"/>
                </a:ext>
              </a:extLst>
            </p:cNvPr>
            <p:cNvSpPr/>
            <p:nvPr/>
          </p:nvSpPr>
          <p:spPr>
            <a:xfrm flipV="1">
              <a:off x="6078260" y="831427"/>
              <a:ext cx="0" cy="322529"/>
            </a:xfrm>
            <a:prstGeom prst="line">
              <a:avLst/>
            </a:prstGeom>
            <a:noFill/>
            <a:ln w="38100" cap="flat">
              <a:solidFill>
                <a:srgbClr val="C0C2C4"/>
              </a:solidFill>
              <a:prstDash val="solid"/>
              <a:miter lim="400000"/>
            </a:ln>
            <a:effectLst/>
          </p:spPr>
          <p:txBody>
            <a:bodyPr wrap="square" lIns="40184" tIns="40184" rIns="40184" bIns="40184" numCol="1" anchor="ctr">
              <a:noAutofit/>
            </a:bodyPr>
            <a:lstStyle/>
            <a:p>
              <a:pPr defTabSz="514350">
                <a:defRPr/>
              </a:pPr>
              <a:endParaRPr sz="3600">
                <a:solidFill>
                  <a:srgbClr val="111111"/>
                </a:solidFill>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4CD15691-B869-B41A-008A-69EAD934F933}"/>
                </a:ext>
              </a:extLst>
            </p:cNvPr>
            <p:cNvSpPr txBox="1"/>
            <p:nvPr/>
          </p:nvSpPr>
          <p:spPr>
            <a:xfrm>
              <a:off x="3980496" y="189846"/>
              <a:ext cx="4522309" cy="574516"/>
            </a:xfrm>
            <a:prstGeom prst="rect">
              <a:avLst/>
            </a:prstGeom>
            <a:noFill/>
          </p:spPr>
          <p:txBody>
            <a:bodyPr wrap="square" rtlCol="0" anchor="t">
              <a:spAutoFit/>
            </a:bodyPr>
            <a:lstStyle/>
            <a:p>
              <a:pPr algn="ctr" defTabSz="514350">
                <a:defRPr/>
              </a:pPr>
              <a:r>
                <a:rPr lang="en-US" sz="3600" b="1" dirty="0">
                  <a:solidFill>
                    <a:srgbClr val="0078AE"/>
                  </a:solidFill>
                  <a:latin typeface="Calibri" panose="020F0502020204030204" pitchFamily="34" charset="0"/>
                  <a:ea typeface="Lato Light" panose="020F0502020204030203" pitchFamily="34" charset="0"/>
                  <a:cs typeface="Calibri" panose="020F0502020204030204" pitchFamily="34" charset="0"/>
                </a:rPr>
                <a:t>CONFLICT RESOLUTION</a:t>
              </a:r>
            </a:p>
          </p:txBody>
        </p:sp>
      </p:grpSp>
      <p:grpSp>
        <p:nvGrpSpPr>
          <p:cNvPr id="18" name="Group 17">
            <a:extLst>
              <a:ext uri="{FF2B5EF4-FFF2-40B4-BE49-F238E27FC236}">
                <a16:creationId xmlns:a16="http://schemas.microsoft.com/office/drawing/2014/main" id="{4AB6311B-5B5F-C2E4-5DCE-3EB03BFEA590}"/>
              </a:ext>
            </a:extLst>
          </p:cNvPr>
          <p:cNvGrpSpPr/>
          <p:nvPr/>
        </p:nvGrpSpPr>
        <p:grpSpPr>
          <a:xfrm>
            <a:off x="172529" y="2920157"/>
            <a:ext cx="6908989" cy="830929"/>
            <a:chOff x="-770664" y="1285912"/>
            <a:chExt cx="6141323" cy="738603"/>
          </a:xfrm>
        </p:grpSpPr>
        <p:grpSp>
          <p:nvGrpSpPr>
            <p:cNvPr id="19" name="Group 18">
              <a:extLst>
                <a:ext uri="{FF2B5EF4-FFF2-40B4-BE49-F238E27FC236}">
                  <a16:creationId xmlns:a16="http://schemas.microsoft.com/office/drawing/2014/main" id="{D3827148-163C-5A55-3394-2C3270996A54}"/>
                </a:ext>
              </a:extLst>
            </p:cNvPr>
            <p:cNvGrpSpPr/>
            <p:nvPr/>
          </p:nvGrpSpPr>
          <p:grpSpPr>
            <a:xfrm>
              <a:off x="-770664" y="1285912"/>
              <a:ext cx="6141323" cy="629232"/>
              <a:chOff x="-770664" y="1285912"/>
              <a:chExt cx="6141323" cy="629232"/>
            </a:xfrm>
          </p:grpSpPr>
          <p:sp>
            <p:nvSpPr>
              <p:cNvPr id="21" name="TextBox 20">
                <a:extLst>
                  <a:ext uri="{FF2B5EF4-FFF2-40B4-BE49-F238E27FC236}">
                    <a16:creationId xmlns:a16="http://schemas.microsoft.com/office/drawing/2014/main" id="{466312A9-4DA8-CE32-1A6B-EA60992453B1}"/>
                  </a:ext>
                </a:extLst>
              </p:cNvPr>
              <p:cNvSpPr txBox="1"/>
              <p:nvPr/>
            </p:nvSpPr>
            <p:spPr>
              <a:xfrm>
                <a:off x="-770664" y="1285912"/>
                <a:ext cx="4930409" cy="629232"/>
              </a:xfrm>
              <a:prstGeom prst="rect">
                <a:avLst/>
              </a:prstGeom>
              <a:noFill/>
            </p:spPr>
            <p:txBody>
              <a:bodyPr wrap="none" rtlCol="0" anchor="t">
                <a:spAutoFit/>
              </a:bodyPr>
              <a:lstStyle/>
              <a:p>
                <a:pPr algn="ctr" defTabSz="514350">
                  <a:defRPr/>
                </a:pPr>
                <a:r>
                  <a:rPr lang="en-US" sz="4000" b="1" dirty="0">
                    <a:solidFill>
                      <a:srgbClr val="5E9732"/>
                    </a:solidFill>
                    <a:latin typeface="Calibri" panose="020F0502020204030204" pitchFamily="34" charset="0"/>
                    <a:ea typeface="Lato Light" panose="020F0502020204030203" pitchFamily="34" charset="0"/>
                    <a:cs typeface="Calibri" panose="020F0502020204030204" pitchFamily="34" charset="0"/>
                  </a:rPr>
                  <a:t>FLEXIBILITY OF THINKING</a:t>
                </a:r>
              </a:p>
            </p:txBody>
          </p:sp>
          <p:cxnSp>
            <p:nvCxnSpPr>
              <p:cNvPr id="22" name="Straight Connector 21">
                <a:extLst>
                  <a:ext uri="{FF2B5EF4-FFF2-40B4-BE49-F238E27FC236}">
                    <a16:creationId xmlns:a16="http://schemas.microsoft.com/office/drawing/2014/main" id="{5B6B5261-3EE3-6DA4-9781-D083431AF657}"/>
                  </a:ext>
                </a:extLst>
              </p:cNvPr>
              <p:cNvCxnSpPr>
                <a:cxnSpLocks/>
              </p:cNvCxnSpPr>
              <p:nvPr/>
            </p:nvCxnSpPr>
            <p:spPr>
              <a:xfrm>
                <a:off x="4236612" y="1604210"/>
                <a:ext cx="1134047" cy="0"/>
              </a:xfrm>
              <a:prstGeom prst="line">
                <a:avLst/>
              </a:prstGeom>
              <a:ln w="38100">
                <a:solidFill>
                  <a:srgbClr val="C0C2C4"/>
                </a:solidFill>
              </a:ln>
            </p:spPr>
            <p:style>
              <a:lnRef idx="1">
                <a:schemeClr val="accent1"/>
              </a:lnRef>
              <a:fillRef idx="0">
                <a:schemeClr val="accent1"/>
              </a:fillRef>
              <a:effectRef idx="0">
                <a:schemeClr val="accent1"/>
              </a:effectRef>
              <a:fontRef idx="minor">
                <a:schemeClr val="tx1"/>
              </a:fontRef>
            </p:style>
          </p:cxnSp>
        </p:grpSp>
        <p:cxnSp>
          <p:nvCxnSpPr>
            <p:cNvPr id="20" name="Straight Connector 19">
              <a:extLst>
                <a:ext uri="{FF2B5EF4-FFF2-40B4-BE49-F238E27FC236}">
                  <a16:creationId xmlns:a16="http://schemas.microsoft.com/office/drawing/2014/main" id="{E7C68FFA-BE5F-4517-B2B7-5C32911F4427}"/>
                </a:ext>
              </a:extLst>
            </p:cNvPr>
            <p:cNvCxnSpPr>
              <a:cxnSpLocks/>
            </p:cNvCxnSpPr>
            <p:nvPr/>
          </p:nvCxnSpPr>
          <p:spPr>
            <a:xfrm>
              <a:off x="5334036" y="1604210"/>
              <a:ext cx="0" cy="420305"/>
            </a:xfrm>
            <a:prstGeom prst="line">
              <a:avLst/>
            </a:prstGeom>
            <a:ln w="38100">
              <a:solidFill>
                <a:srgbClr val="C0C2C4"/>
              </a:solidFill>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B95B9D0C-3385-CD92-D85F-701B1DF11D7B}"/>
              </a:ext>
            </a:extLst>
          </p:cNvPr>
          <p:cNvGrpSpPr/>
          <p:nvPr/>
        </p:nvGrpSpPr>
        <p:grpSpPr>
          <a:xfrm>
            <a:off x="10547330" y="2936089"/>
            <a:ext cx="5697905" cy="814998"/>
            <a:chOff x="7560683" y="1123858"/>
            <a:chExt cx="5064803" cy="724443"/>
          </a:xfrm>
        </p:grpSpPr>
        <p:grpSp>
          <p:nvGrpSpPr>
            <p:cNvPr id="24" name="Group 23">
              <a:extLst>
                <a:ext uri="{FF2B5EF4-FFF2-40B4-BE49-F238E27FC236}">
                  <a16:creationId xmlns:a16="http://schemas.microsoft.com/office/drawing/2014/main" id="{A24C32F4-6053-D343-F8E3-DAC7C60B548F}"/>
                </a:ext>
              </a:extLst>
            </p:cNvPr>
            <p:cNvGrpSpPr/>
            <p:nvPr/>
          </p:nvGrpSpPr>
          <p:grpSpPr>
            <a:xfrm>
              <a:off x="7560683" y="1123858"/>
              <a:ext cx="5064803" cy="574517"/>
              <a:chOff x="7560683" y="1123858"/>
              <a:chExt cx="5064803" cy="574517"/>
            </a:xfrm>
          </p:grpSpPr>
          <p:sp>
            <p:nvSpPr>
              <p:cNvPr id="26" name="TextBox 25">
                <a:extLst>
                  <a:ext uri="{FF2B5EF4-FFF2-40B4-BE49-F238E27FC236}">
                    <a16:creationId xmlns:a16="http://schemas.microsoft.com/office/drawing/2014/main" id="{9244254F-0136-362D-AC5C-5B98B3CF6E0F}"/>
                  </a:ext>
                </a:extLst>
              </p:cNvPr>
              <p:cNvSpPr txBox="1"/>
              <p:nvPr/>
            </p:nvSpPr>
            <p:spPr>
              <a:xfrm>
                <a:off x="9503664" y="1123858"/>
                <a:ext cx="3121822" cy="574517"/>
              </a:xfrm>
              <a:prstGeom prst="rect">
                <a:avLst/>
              </a:prstGeom>
              <a:noFill/>
            </p:spPr>
            <p:txBody>
              <a:bodyPr wrap="none" rtlCol="0" anchor="t">
                <a:spAutoFit/>
              </a:bodyPr>
              <a:lstStyle/>
              <a:p>
                <a:pPr algn="ctr" defTabSz="514350">
                  <a:defRPr/>
                </a:pPr>
                <a:r>
                  <a:rPr lang="en-US" sz="3600" b="1" dirty="0">
                    <a:solidFill>
                      <a:srgbClr val="0078AE">
                        <a:lumMod val="75000"/>
                      </a:srgbClr>
                    </a:solidFill>
                    <a:latin typeface="Calibri" panose="020F0502020204030204" pitchFamily="34" charset="0"/>
                    <a:ea typeface="Lato Light" panose="020F0502020204030203" pitchFamily="34" charset="0"/>
                    <a:cs typeface="Calibri" panose="020F0502020204030204" pitchFamily="34" charset="0"/>
                  </a:rPr>
                  <a:t>“ON THE RADAR”</a:t>
                </a:r>
              </a:p>
            </p:txBody>
          </p:sp>
          <p:cxnSp>
            <p:nvCxnSpPr>
              <p:cNvPr id="27" name="Straight Connector 26">
                <a:extLst>
                  <a:ext uri="{FF2B5EF4-FFF2-40B4-BE49-F238E27FC236}">
                    <a16:creationId xmlns:a16="http://schemas.microsoft.com/office/drawing/2014/main" id="{AB8E94C7-B236-78AC-42D9-BAD46DF62EE6}"/>
                  </a:ext>
                </a:extLst>
              </p:cNvPr>
              <p:cNvCxnSpPr>
                <a:cxnSpLocks/>
              </p:cNvCxnSpPr>
              <p:nvPr/>
            </p:nvCxnSpPr>
            <p:spPr>
              <a:xfrm flipH="1">
                <a:off x="7560683" y="1383019"/>
                <a:ext cx="1784164" cy="0"/>
              </a:xfrm>
              <a:prstGeom prst="line">
                <a:avLst/>
              </a:prstGeom>
              <a:ln w="38100">
                <a:solidFill>
                  <a:srgbClr val="C0C2C4"/>
                </a:solidFill>
              </a:ln>
            </p:spPr>
            <p:style>
              <a:lnRef idx="1">
                <a:schemeClr val="accent1"/>
              </a:lnRef>
              <a:fillRef idx="0">
                <a:schemeClr val="accent1"/>
              </a:fillRef>
              <a:effectRef idx="0">
                <a:schemeClr val="accent1"/>
              </a:effectRef>
              <a:fontRef idx="minor">
                <a:schemeClr val="tx1"/>
              </a:fontRef>
            </p:style>
          </p:cxnSp>
        </p:grpSp>
        <p:cxnSp>
          <p:nvCxnSpPr>
            <p:cNvPr id="25" name="Straight Connector 24">
              <a:extLst>
                <a:ext uri="{FF2B5EF4-FFF2-40B4-BE49-F238E27FC236}">
                  <a16:creationId xmlns:a16="http://schemas.microsoft.com/office/drawing/2014/main" id="{1FB66BD7-3495-7946-FAF5-90838E426345}"/>
                </a:ext>
              </a:extLst>
            </p:cNvPr>
            <p:cNvCxnSpPr>
              <a:cxnSpLocks/>
            </p:cNvCxnSpPr>
            <p:nvPr/>
          </p:nvCxnSpPr>
          <p:spPr>
            <a:xfrm>
              <a:off x="7566702" y="1383019"/>
              <a:ext cx="0" cy="465282"/>
            </a:xfrm>
            <a:prstGeom prst="line">
              <a:avLst/>
            </a:prstGeom>
            <a:ln w="38100">
              <a:solidFill>
                <a:srgbClr val="C0C2C4"/>
              </a:solidFill>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5EF44B9C-FA4D-77A5-EEEE-DFF3149EC2D1}"/>
              </a:ext>
            </a:extLst>
          </p:cNvPr>
          <p:cNvGrpSpPr/>
          <p:nvPr/>
        </p:nvGrpSpPr>
        <p:grpSpPr>
          <a:xfrm>
            <a:off x="762007" y="6611108"/>
            <a:ext cx="6682144" cy="928156"/>
            <a:chOff x="-1137379" y="4390536"/>
            <a:chExt cx="5939684" cy="825027"/>
          </a:xfrm>
        </p:grpSpPr>
        <p:grpSp>
          <p:nvGrpSpPr>
            <p:cNvPr id="29" name="Group 28">
              <a:extLst>
                <a:ext uri="{FF2B5EF4-FFF2-40B4-BE49-F238E27FC236}">
                  <a16:creationId xmlns:a16="http://schemas.microsoft.com/office/drawing/2014/main" id="{CBD58586-53BD-B7BC-8C33-289C0654E9FC}"/>
                </a:ext>
              </a:extLst>
            </p:cNvPr>
            <p:cNvGrpSpPr/>
            <p:nvPr/>
          </p:nvGrpSpPr>
          <p:grpSpPr>
            <a:xfrm>
              <a:off x="-1137379" y="4641047"/>
              <a:ext cx="5939684" cy="574516"/>
              <a:chOff x="-1137379" y="4641047"/>
              <a:chExt cx="5939684" cy="574516"/>
            </a:xfrm>
          </p:grpSpPr>
          <p:sp>
            <p:nvSpPr>
              <p:cNvPr id="31" name="TextBox 30">
                <a:extLst>
                  <a:ext uri="{FF2B5EF4-FFF2-40B4-BE49-F238E27FC236}">
                    <a16:creationId xmlns:a16="http://schemas.microsoft.com/office/drawing/2014/main" id="{2964BFD5-BEFE-2F94-1507-F75F84B1A126}"/>
                  </a:ext>
                </a:extLst>
              </p:cNvPr>
              <p:cNvSpPr txBox="1"/>
              <p:nvPr/>
            </p:nvSpPr>
            <p:spPr>
              <a:xfrm>
                <a:off x="-1137379" y="4641047"/>
                <a:ext cx="5092752" cy="574516"/>
              </a:xfrm>
              <a:prstGeom prst="rect">
                <a:avLst/>
              </a:prstGeom>
              <a:noFill/>
            </p:spPr>
            <p:txBody>
              <a:bodyPr wrap="square" rtlCol="0" anchor="t">
                <a:spAutoFit/>
              </a:bodyPr>
              <a:lstStyle/>
              <a:p>
                <a:pPr algn="ctr" defTabSz="514350">
                  <a:defRPr/>
                </a:pPr>
                <a:r>
                  <a:rPr lang="en-US" sz="3600" b="1" dirty="0">
                    <a:solidFill>
                      <a:srgbClr val="C41230">
                        <a:lumMod val="75000"/>
                      </a:srgbClr>
                    </a:solidFill>
                    <a:latin typeface="Calibri" panose="020F0502020204030204" pitchFamily="34" charset="0"/>
                    <a:ea typeface="Lato Light" panose="020F0502020204030203" pitchFamily="34" charset="0"/>
                    <a:cs typeface="Calibri" panose="020F0502020204030204" pitchFamily="34" charset="0"/>
                  </a:rPr>
                  <a:t>SUPPORTIVE FAMILY</a:t>
                </a:r>
              </a:p>
            </p:txBody>
          </p:sp>
          <p:cxnSp>
            <p:nvCxnSpPr>
              <p:cNvPr id="32" name="Straight Connector 31">
                <a:extLst>
                  <a:ext uri="{FF2B5EF4-FFF2-40B4-BE49-F238E27FC236}">
                    <a16:creationId xmlns:a16="http://schemas.microsoft.com/office/drawing/2014/main" id="{AD4F327F-194A-D929-9B0A-DEE51A79D5F0}"/>
                  </a:ext>
                </a:extLst>
              </p:cNvPr>
              <p:cNvCxnSpPr>
                <a:cxnSpLocks/>
              </p:cNvCxnSpPr>
              <p:nvPr/>
            </p:nvCxnSpPr>
            <p:spPr>
              <a:xfrm flipV="1">
                <a:off x="3668258" y="4873242"/>
                <a:ext cx="1134047" cy="0"/>
              </a:xfrm>
              <a:prstGeom prst="line">
                <a:avLst/>
              </a:prstGeom>
              <a:ln w="38100">
                <a:solidFill>
                  <a:srgbClr val="C0C2C4"/>
                </a:solidFill>
              </a:ln>
            </p:spPr>
            <p:style>
              <a:lnRef idx="1">
                <a:schemeClr val="accent1"/>
              </a:lnRef>
              <a:fillRef idx="0">
                <a:schemeClr val="accent1"/>
              </a:fillRef>
              <a:effectRef idx="0">
                <a:schemeClr val="accent1"/>
              </a:effectRef>
              <a:fontRef idx="minor">
                <a:schemeClr val="tx1"/>
              </a:fontRef>
            </p:style>
          </p:cxnSp>
        </p:grpSp>
        <p:cxnSp>
          <p:nvCxnSpPr>
            <p:cNvPr id="30" name="Straight Connector 29">
              <a:extLst>
                <a:ext uri="{FF2B5EF4-FFF2-40B4-BE49-F238E27FC236}">
                  <a16:creationId xmlns:a16="http://schemas.microsoft.com/office/drawing/2014/main" id="{FAAF3A55-2AA4-F7C5-CB6F-A1F80B5D5B2A}"/>
                </a:ext>
              </a:extLst>
            </p:cNvPr>
            <p:cNvCxnSpPr>
              <a:cxnSpLocks/>
            </p:cNvCxnSpPr>
            <p:nvPr/>
          </p:nvCxnSpPr>
          <p:spPr>
            <a:xfrm flipV="1">
              <a:off x="4802304" y="4390536"/>
              <a:ext cx="0" cy="489204"/>
            </a:xfrm>
            <a:prstGeom prst="line">
              <a:avLst/>
            </a:prstGeom>
            <a:ln w="38100">
              <a:solidFill>
                <a:srgbClr val="C0C2C4"/>
              </a:solidFill>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35210314-AEE6-6762-D759-C60564070FD0}"/>
              </a:ext>
            </a:extLst>
          </p:cNvPr>
          <p:cNvGrpSpPr/>
          <p:nvPr/>
        </p:nvGrpSpPr>
        <p:grpSpPr>
          <a:xfrm>
            <a:off x="10353671" y="6611102"/>
            <a:ext cx="5891554" cy="1354730"/>
            <a:chOff x="7388544" y="4390536"/>
            <a:chExt cx="5236936" cy="1204204"/>
          </a:xfrm>
        </p:grpSpPr>
        <p:grpSp>
          <p:nvGrpSpPr>
            <p:cNvPr id="34" name="Group 33">
              <a:extLst>
                <a:ext uri="{FF2B5EF4-FFF2-40B4-BE49-F238E27FC236}">
                  <a16:creationId xmlns:a16="http://schemas.microsoft.com/office/drawing/2014/main" id="{35629A21-23CD-EBFE-7A64-0D8F56631D9E}"/>
                </a:ext>
              </a:extLst>
            </p:cNvPr>
            <p:cNvGrpSpPr/>
            <p:nvPr/>
          </p:nvGrpSpPr>
          <p:grpSpPr>
            <a:xfrm>
              <a:off x="7388544" y="4527781"/>
              <a:ext cx="5236936" cy="1066959"/>
              <a:chOff x="7388544" y="4527781"/>
              <a:chExt cx="5236936" cy="1066959"/>
            </a:xfrm>
          </p:grpSpPr>
          <p:sp>
            <p:nvSpPr>
              <p:cNvPr id="36" name="TextBox 35">
                <a:extLst>
                  <a:ext uri="{FF2B5EF4-FFF2-40B4-BE49-F238E27FC236}">
                    <a16:creationId xmlns:a16="http://schemas.microsoft.com/office/drawing/2014/main" id="{3D9FDB99-8E26-77DD-5F92-5C17DBEA7137}"/>
                  </a:ext>
                </a:extLst>
              </p:cNvPr>
              <p:cNvSpPr txBox="1"/>
              <p:nvPr/>
            </p:nvSpPr>
            <p:spPr>
              <a:xfrm>
                <a:off x="8657451" y="4527781"/>
                <a:ext cx="3968029" cy="1066959"/>
              </a:xfrm>
              <a:prstGeom prst="rect">
                <a:avLst/>
              </a:prstGeom>
              <a:noFill/>
            </p:spPr>
            <p:txBody>
              <a:bodyPr wrap="square" rtlCol="0" anchor="t">
                <a:spAutoFit/>
              </a:bodyPr>
              <a:lstStyle/>
              <a:p>
                <a:pPr defTabSz="514350">
                  <a:defRPr/>
                </a:pPr>
                <a:r>
                  <a:rPr lang="en-US" sz="3600" b="1" dirty="0">
                    <a:solidFill>
                      <a:srgbClr val="005288"/>
                    </a:solidFill>
                    <a:latin typeface="Calibri" panose="020F0502020204030204" pitchFamily="34" charset="0"/>
                    <a:ea typeface="Lato Light" panose="020F0502020204030203" pitchFamily="34" charset="0"/>
                    <a:cs typeface="Calibri" panose="020F0502020204030204" pitchFamily="34" charset="0"/>
                  </a:rPr>
                  <a:t>POSITIVE COPING MECHANISMS</a:t>
                </a:r>
              </a:p>
            </p:txBody>
          </p:sp>
          <p:cxnSp>
            <p:nvCxnSpPr>
              <p:cNvPr id="37" name="Straight Connector 36">
                <a:extLst>
                  <a:ext uri="{FF2B5EF4-FFF2-40B4-BE49-F238E27FC236}">
                    <a16:creationId xmlns:a16="http://schemas.microsoft.com/office/drawing/2014/main" id="{F761A460-A851-C45A-8FF3-27B4DA7CFD6E}"/>
                  </a:ext>
                </a:extLst>
              </p:cNvPr>
              <p:cNvCxnSpPr>
                <a:cxnSpLocks/>
              </p:cNvCxnSpPr>
              <p:nvPr/>
            </p:nvCxnSpPr>
            <p:spPr>
              <a:xfrm flipH="1" flipV="1">
                <a:off x="7388544" y="4873242"/>
                <a:ext cx="1133856" cy="0"/>
              </a:xfrm>
              <a:prstGeom prst="line">
                <a:avLst/>
              </a:prstGeom>
              <a:ln w="38100">
                <a:solidFill>
                  <a:srgbClr val="C0C2C4"/>
                </a:solidFill>
              </a:ln>
            </p:spPr>
            <p:style>
              <a:lnRef idx="1">
                <a:schemeClr val="accent1"/>
              </a:lnRef>
              <a:fillRef idx="0">
                <a:schemeClr val="accent1"/>
              </a:fillRef>
              <a:effectRef idx="0">
                <a:schemeClr val="accent1"/>
              </a:effectRef>
              <a:fontRef idx="minor">
                <a:schemeClr val="tx1"/>
              </a:fontRef>
            </p:style>
          </p:cxnSp>
        </p:grpSp>
        <p:cxnSp>
          <p:nvCxnSpPr>
            <p:cNvPr id="35" name="Straight Connector 34">
              <a:extLst>
                <a:ext uri="{FF2B5EF4-FFF2-40B4-BE49-F238E27FC236}">
                  <a16:creationId xmlns:a16="http://schemas.microsoft.com/office/drawing/2014/main" id="{F74B5A0D-8C5A-3346-871C-2482609346FB}"/>
                </a:ext>
              </a:extLst>
            </p:cNvPr>
            <p:cNvCxnSpPr>
              <a:cxnSpLocks/>
            </p:cNvCxnSpPr>
            <p:nvPr/>
          </p:nvCxnSpPr>
          <p:spPr>
            <a:xfrm flipH="1" flipV="1">
              <a:off x="7388544" y="4390536"/>
              <a:ext cx="0" cy="489204"/>
            </a:xfrm>
            <a:prstGeom prst="line">
              <a:avLst/>
            </a:prstGeom>
            <a:ln w="38100">
              <a:solidFill>
                <a:srgbClr val="C0C2C4"/>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B05C86CE-96F0-ED05-A2CF-3AE4D5193467}"/>
              </a:ext>
            </a:extLst>
          </p:cNvPr>
          <p:cNvGrpSpPr/>
          <p:nvPr/>
        </p:nvGrpSpPr>
        <p:grpSpPr>
          <a:xfrm>
            <a:off x="914401" y="4800663"/>
            <a:ext cx="5956486" cy="1200328"/>
            <a:chOff x="-1001918" y="2781257"/>
            <a:chExt cx="5294655" cy="1066956"/>
          </a:xfrm>
        </p:grpSpPr>
        <p:sp>
          <p:nvSpPr>
            <p:cNvPr id="39" name="TextBox 38">
              <a:extLst>
                <a:ext uri="{FF2B5EF4-FFF2-40B4-BE49-F238E27FC236}">
                  <a16:creationId xmlns:a16="http://schemas.microsoft.com/office/drawing/2014/main" id="{51A530D4-8730-5713-A1B5-4826229B4C34}"/>
                </a:ext>
              </a:extLst>
            </p:cNvPr>
            <p:cNvSpPr txBox="1"/>
            <p:nvPr/>
          </p:nvSpPr>
          <p:spPr>
            <a:xfrm>
              <a:off x="-1001918" y="2781257"/>
              <a:ext cx="4567202" cy="1066956"/>
            </a:xfrm>
            <a:prstGeom prst="rect">
              <a:avLst/>
            </a:prstGeom>
            <a:noFill/>
          </p:spPr>
          <p:txBody>
            <a:bodyPr wrap="square" rtlCol="0" anchor="t">
              <a:spAutoFit/>
            </a:bodyPr>
            <a:lstStyle/>
            <a:p>
              <a:pPr algn="r" defTabSz="514350">
                <a:defRPr/>
              </a:pPr>
              <a:r>
                <a:rPr lang="en-US" sz="3600" b="1" dirty="0">
                  <a:solidFill>
                    <a:srgbClr val="5E9732">
                      <a:lumMod val="75000"/>
                    </a:srgbClr>
                  </a:solidFill>
                  <a:latin typeface="Calibri" panose="020F0502020204030204" pitchFamily="34" charset="0"/>
                  <a:ea typeface="Lato Light" panose="020F0502020204030203" pitchFamily="34" charset="0"/>
                  <a:cs typeface="Calibri" panose="020F0502020204030204" pitchFamily="34" charset="0"/>
                </a:rPr>
                <a:t>POSITIVE, REALISTIC GOALS</a:t>
              </a:r>
            </a:p>
          </p:txBody>
        </p:sp>
        <p:cxnSp>
          <p:nvCxnSpPr>
            <p:cNvPr id="40" name="Straight Connector 39">
              <a:extLst>
                <a:ext uri="{FF2B5EF4-FFF2-40B4-BE49-F238E27FC236}">
                  <a16:creationId xmlns:a16="http://schemas.microsoft.com/office/drawing/2014/main" id="{538EC7EC-2DCA-0CA8-9D86-9CEADB792F9D}"/>
                </a:ext>
              </a:extLst>
            </p:cNvPr>
            <p:cNvCxnSpPr/>
            <p:nvPr/>
          </p:nvCxnSpPr>
          <p:spPr>
            <a:xfrm>
              <a:off x="3668258" y="3190875"/>
              <a:ext cx="624479" cy="0"/>
            </a:xfrm>
            <a:prstGeom prst="line">
              <a:avLst/>
            </a:prstGeom>
            <a:ln w="38100">
              <a:solidFill>
                <a:srgbClr val="C0C2C4"/>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4D5395D3-1F84-A235-FA29-D11F7EB9B477}"/>
              </a:ext>
            </a:extLst>
          </p:cNvPr>
          <p:cNvGrpSpPr/>
          <p:nvPr/>
        </p:nvGrpSpPr>
        <p:grpSpPr>
          <a:xfrm>
            <a:off x="10991465" y="4515783"/>
            <a:ext cx="5125153" cy="1754327"/>
            <a:chOff x="7955471" y="2725744"/>
            <a:chExt cx="4555690" cy="1108295"/>
          </a:xfrm>
        </p:grpSpPr>
        <p:sp>
          <p:nvSpPr>
            <p:cNvPr id="42" name="TextBox 41">
              <a:extLst>
                <a:ext uri="{FF2B5EF4-FFF2-40B4-BE49-F238E27FC236}">
                  <a16:creationId xmlns:a16="http://schemas.microsoft.com/office/drawing/2014/main" id="{B9E2FCF4-3FC6-95E6-3369-F0A43D406C98}"/>
                </a:ext>
              </a:extLst>
            </p:cNvPr>
            <p:cNvSpPr txBox="1"/>
            <p:nvPr/>
          </p:nvSpPr>
          <p:spPr>
            <a:xfrm>
              <a:off x="9066114" y="2725744"/>
              <a:ext cx="3445047" cy="1108295"/>
            </a:xfrm>
            <a:prstGeom prst="rect">
              <a:avLst/>
            </a:prstGeom>
            <a:noFill/>
          </p:spPr>
          <p:txBody>
            <a:bodyPr wrap="square" rtlCol="0" anchor="t">
              <a:spAutoFit/>
            </a:bodyPr>
            <a:lstStyle/>
            <a:p>
              <a:pPr defTabSz="514350">
                <a:defRPr/>
              </a:pPr>
              <a:r>
                <a:rPr lang="en-US" sz="3600" b="1" dirty="0">
                  <a:solidFill>
                    <a:srgbClr val="005288">
                      <a:lumMod val="75000"/>
                    </a:srgbClr>
                  </a:solidFill>
                  <a:latin typeface="Calibri" panose="020F0502020204030204" pitchFamily="34" charset="0"/>
                  <a:ea typeface="Lato Light" panose="020F0502020204030203" pitchFamily="34" charset="0"/>
                  <a:cs typeface="Calibri" panose="020F0502020204030204" pitchFamily="34" charset="0"/>
                </a:rPr>
                <a:t>ACCESS AND RECEPTIVENESS TO ASSISTANCE</a:t>
              </a:r>
            </a:p>
          </p:txBody>
        </p:sp>
        <p:cxnSp>
          <p:nvCxnSpPr>
            <p:cNvPr id="43" name="Straight Connector 42">
              <a:extLst>
                <a:ext uri="{FF2B5EF4-FFF2-40B4-BE49-F238E27FC236}">
                  <a16:creationId xmlns:a16="http://schemas.microsoft.com/office/drawing/2014/main" id="{645C071A-8CE5-D2EE-424F-905EE25A121B}"/>
                </a:ext>
              </a:extLst>
            </p:cNvPr>
            <p:cNvCxnSpPr>
              <a:cxnSpLocks/>
            </p:cNvCxnSpPr>
            <p:nvPr/>
          </p:nvCxnSpPr>
          <p:spPr>
            <a:xfrm>
              <a:off x="7955471" y="3195874"/>
              <a:ext cx="931675" cy="0"/>
            </a:xfrm>
            <a:prstGeom prst="line">
              <a:avLst/>
            </a:prstGeom>
            <a:ln w="38100">
              <a:solidFill>
                <a:srgbClr val="C0C2C4"/>
              </a:solidFill>
            </a:ln>
          </p:spPr>
          <p:style>
            <a:lnRef idx="1">
              <a:schemeClr val="accent1"/>
            </a:lnRef>
            <a:fillRef idx="0">
              <a:schemeClr val="accent1"/>
            </a:fillRef>
            <a:effectRef idx="0">
              <a:schemeClr val="accent1"/>
            </a:effectRef>
            <a:fontRef idx="minor">
              <a:schemeClr val="tx1"/>
            </a:fontRef>
          </p:style>
        </p:cxnSp>
      </p:grpSp>
      <p:grpSp>
        <p:nvGrpSpPr>
          <p:cNvPr id="44" name="Group 43">
            <a:extLst>
              <a:ext uri="{FF2B5EF4-FFF2-40B4-BE49-F238E27FC236}">
                <a16:creationId xmlns:a16="http://schemas.microsoft.com/office/drawing/2014/main" id="{9B291597-1F75-696B-2731-027833CB11AC}"/>
              </a:ext>
            </a:extLst>
          </p:cNvPr>
          <p:cNvGrpSpPr/>
          <p:nvPr/>
        </p:nvGrpSpPr>
        <p:grpSpPr>
          <a:xfrm>
            <a:off x="8010824" y="4362098"/>
            <a:ext cx="1747034" cy="1747034"/>
            <a:chOff x="9705278" y="1558271"/>
            <a:chExt cx="1929161" cy="1929161"/>
          </a:xfrm>
        </p:grpSpPr>
        <p:pic>
          <p:nvPicPr>
            <p:cNvPr id="45" name="Picture 44" descr="A close up of a logo&#10;&#10;Description automatically generated">
              <a:extLst>
                <a:ext uri="{FF2B5EF4-FFF2-40B4-BE49-F238E27FC236}">
                  <a16:creationId xmlns:a16="http://schemas.microsoft.com/office/drawing/2014/main" id="{0B35D489-DE0C-9EB0-53EE-0E37F87716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7012" y="1676992"/>
              <a:ext cx="1700900" cy="1700900"/>
            </a:xfrm>
            <a:prstGeom prst="rect">
              <a:avLst/>
            </a:prstGeom>
          </p:spPr>
        </p:pic>
        <p:sp>
          <p:nvSpPr>
            <p:cNvPr id="46" name="Oval 45">
              <a:extLst>
                <a:ext uri="{FF2B5EF4-FFF2-40B4-BE49-F238E27FC236}">
                  <a16:creationId xmlns:a16="http://schemas.microsoft.com/office/drawing/2014/main" id="{0CEE92AB-89FE-62A8-66F1-92AC630D684E}"/>
                </a:ext>
              </a:extLst>
            </p:cNvPr>
            <p:cNvSpPr/>
            <p:nvPr/>
          </p:nvSpPr>
          <p:spPr>
            <a:xfrm>
              <a:off x="9705278" y="1558271"/>
              <a:ext cx="1929161" cy="1929161"/>
            </a:xfrm>
            <a:prstGeom prst="ellipse">
              <a:avLst/>
            </a:prstGeom>
            <a:noFill/>
            <a:ln w="19050">
              <a:solidFill>
                <a:srgbClr val="005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defRPr/>
              </a:pPr>
              <a:endParaRPr lang="en-US" sz="2400">
                <a:solidFill>
                  <a:prstClr val="white"/>
                </a:solidFill>
                <a:latin typeface="Calibri" panose="020F0502020204030204"/>
              </a:endParaRPr>
            </a:p>
          </p:txBody>
        </p:sp>
      </p:grpSp>
      <p:sp>
        <p:nvSpPr>
          <p:cNvPr id="47" name="Footer Placeholder 5">
            <a:extLst>
              <a:ext uri="{FF2B5EF4-FFF2-40B4-BE49-F238E27FC236}">
                <a16:creationId xmlns:a16="http://schemas.microsoft.com/office/drawing/2014/main" id="{9DA8D91B-8520-8F81-00F9-6FE086764A96}"/>
              </a:ext>
            </a:extLst>
          </p:cNvPr>
          <p:cNvSpPr txBox="1">
            <a:spLocks/>
          </p:cNvSpPr>
          <p:nvPr/>
        </p:nvSpPr>
        <p:spPr>
          <a:xfrm>
            <a:off x="3724016" y="9106731"/>
            <a:ext cx="13259310" cy="410766"/>
          </a:xfrm>
          <a:prstGeom prst="rect">
            <a:avLst/>
          </a:prstGeom>
        </p:spPr>
        <p:txBody>
          <a:bodyPr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514350">
              <a:defRPr/>
            </a:pPr>
            <a:r>
              <a:rPr lang="en-US" sz="2100" dirty="0">
                <a:solidFill>
                  <a:srgbClr val="111111"/>
                </a:solidFill>
                <a:latin typeface="Calibri" panose="020F0502020204030204" pitchFamily="34" charset="0"/>
                <a:cs typeface="Calibri" panose="020F0502020204030204" pitchFamily="34" charset="0"/>
              </a:rPr>
              <a:t>Adapted from: </a:t>
            </a:r>
            <a:r>
              <a:rPr lang="en-US" sz="2100" i="1" dirty="0">
                <a:solidFill>
                  <a:srgbClr val="111111"/>
                </a:solidFill>
                <a:latin typeface="Calibri" panose="020F0502020204030204" pitchFamily="34" charset="0"/>
                <a:cs typeface="Calibri" panose="020F0502020204030204" pitchFamily="34" charset="0"/>
              </a:rPr>
              <a:t>Making Prevention a Reality: Identifying, Assessing, and Managing the Threat of Targeted Attacks – </a:t>
            </a:r>
            <a:r>
              <a:rPr lang="en-US" sz="2100" dirty="0">
                <a:solidFill>
                  <a:srgbClr val="111111"/>
                </a:solidFill>
                <a:latin typeface="Calibri" panose="020F0502020204030204" pitchFamily="34" charset="0"/>
                <a:cs typeface="Calibri" panose="020F0502020204030204" pitchFamily="34" charset="0"/>
              </a:rPr>
              <a:t>FBI</a:t>
            </a:r>
            <a:r>
              <a:rPr lang="en-US" sz="2100" i="1" dirty="0">
                <a:solidFill>
                  <a:srgbClr val="111111"/>
                </a:solidFill>
                <a:latin typeface="Calibri" panose="020F0502020204030204" pitchFamily="34" charset="0"/>
                <a:cs typeface="Calibri" panose="020F0502020204030204" pitchFamily="34" charset="0"/>
              </a:rPr>
              <a:t> </a:t>
            </a:r>
          </a:p>
        </p:txBody>
      </p:sp>
      <p:pic>
        <p:nvPicPr>
          <p:cNvPr id="48" name="Picture 47" descr="Text&#10;&#10;Description automatically generated">
            <a:extLst>
              <a:ext uri="{FF2B5EF4-FFF2-40B4-BE49-F238E27FC236}">
                <a16:creationId xmlns:a16="http://schemas.microsoft.com/office/drawing/2014/main" id="{FCCA20C1-10FC-FE72-7492-0EE49DD572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96988" y="9456422"/>
            <a:ext cx="4291013" cy="830579"/>
          </a:xfrm>
          <a:prstGeom prst="rect">
            <a:avLst/>
          </a:prstGeom>
        </p:spPr>
      </p:pic>
    </p:spTree>
    <p:extLst>
      <p:ext uri="{BB962C8B-B14F-4D97-AF65-F5344CB8AC3E}">
        <p14:creationId xmlns:p14="http://schemas.microsoft.com/office/powerpoint/2010/main" val="3475997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500" fill="hold"/>
                                        <p:tgtEl>
                                          <p:spTgt spid="44"/>
                                        </p:tgtEl>
                                        <p:attrNameLst>
                                          <p:attrName>ppt_w</p:attrName>
                                        </p:attrNameLst>
                                      </p:cBhvr>
                                      <p:tavLst>
                                        <p:tav tm="0">
                                          <p:val>
                                            <p:fltVal val="0"/>
                                          </p:val>
                                        </p:tav>
                                        <p:tav tm="100000">
                                          <p:val>
                                            <p:strVal val="#ppt_w"/>
                                          </p:val>
                                        </p:tav>
                                      </p:tavLst>
                                    </p:anim>
                                    <p:anim calcmode="lin" valueType="num">
                                      <p:cBhvr>
                                        <p:cTn id="8" dur="500" fill="hold"/>
                                        <p:tgtEl>
                                          <p:spTgt spid="44"/>
                                        </p:tgtEl>
                                        <p:attrNameLst>
                                          <p:attrName>ppt_h</p:attrName>
                                        </p:attrNameLst>
                                      </p:cBhvr>
                                      <p:tavLst>
                                        <p:tav tm="0">
                                          <p:val>
                                            <p:fltVal val="0"/>
                                          </p:val>
                                        </p:tav>
                                        <p:tav tm="100000">
                                          <p:val>
                                            <p:strVal val="#ppt_h"/>
                                          </p:val>
                                        </p:tav>
                                      </p:tavLst>
                                    </p:anim>
                                    <p:animEffect transition="in" filter="fade">
                                      <p:cBhvr>
                                        <p:cTn id="9" dur="500"/>
                                        <p:tgtEl>
                                          <p:spTgt spid="4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inVertical)">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barn(inVertic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barn(inVertical)">
                                      <p:cBhvr>
                                        <p:cTn id="29" dur="500"/>
                                        <p:tgtEl>
                                          <p:spTgt spid="2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inVertical)">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barn(inVertical)">
                                      <p:cBhvr>
                                        <p:cTn id="39" dur="500"/>
                                        <p:tgtEl>
                                          <p:spTgt spid="33"/>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41"/>
                                        </p:tgtEl>
                                        <p:attrNameLst>
                                          <p:attrName>style.visibility</p:attrName>
                                        </p:attrNameLst>
                                      </p:cBhvr>
                                      <p:to>
                                        <p:strVal val="visible"/>
                                      </p:to>
                                    </p:set>
                                    <p:animEffect transition="in" filter="barn(inVertical)">
                                      <p:cBhvr>
                                        <p:cTn id="44" dur="500"/>
                                        <p:tgtEl>
                                          <p:spTgt spid="41"/>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barn(inVertical)">
                                      <p:cBhvr>
                                        <p:cTn id="4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CC7F69A-0869-09F8-4A52-F89AE188255A}"/>
            </a:ext>
          </a:extLst>
        </p:cNvPr>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DA9C8D46-54D8-4DF1-99A2-E651C7B132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0"/>
            <a:ext cx="18287998" cy="10287000"/>
          </a:xfrm>
          <a:prstGeom prst="rect">
            <a:avLst/>
          </a:prstGeom>
          <a:gradFill>
            <a:gsLst>
              <a:gs pos="0">
                <a:schemeClr val="accent1">
                  <a:lumMod val="50000"/>
                </a:schemeClr>
              </a:gs>
              <a:gs pos="100000">
                <a:srgbClr val="000000"/>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E12BF4D-F47A-41C1-85FC-652E412D3B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988591">
            <a:off x="11846420" y="1026033"/>
            <a:ext cx="7995878" cy="7828082"/>
          </a:xfrm>
          <a:custGeom>
            <a:avLst/>
            <a:gdLst>
              <a:gd name="connsiteX0" fmla="*/ 4721855 w 5330585"/>
              <a:gd name="connsiteY0" fmla="*/ 4361426 h 5218721"/>
              <a:gd name="connsiteX1" fmla="*/ 3457542 w 5330585"/>
              <a:gd name="connsiteY1" fmla="*/ 5211667 h 5218721"/>
              <a:gd name="connsiteX2" fmla="*/ 3430109 w 5330585"/>
              <a:gd name="connsiteY2" fmla="*/ 5218721 h 5218721"/>
              <a:gd name="connsiteX3" fmla="*/ 0 w 5330585"/>
              <a:gd name="connsiteY3" fmla="*/ 2647363 h 5218721"/>
              <a:gd name="connsiteX4" fmla="*/ 12834 w 5330585"/>
              <a:gd name="connsiteY4" fmla="*/ 2393199 h 5218721"/>
              <a:gd name="connsiteX5" fmla="*/ 2664828 w 5330585"/>
              <a:gd name="connsiteY5" fmla="*/ 0 h 5218721"/>
              <a:gd name="connsiteX6" fmla="*/ 5330585 w 5330585"/>
              <a:gd name="connsiteY6" fmla="*/ 2665757 h 5218721"/>
              <a:gd name="connsiteX7" fmla="*/ 4721855 w 5330585"/>
              <a:gd name="connsiteY7" fmla="*/ 4361426 h 5218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30585" h="5218721">
                <a:moveTo>
                  <a:pt x="4721855" y="4361426"/>
                </a:moveTo>
                <a:cubicBezTo>
                  <a:pt x="4395896" y="4756397"/>
                  <a:pt x="3958379" y="5055891"/>
                  <a:pt x="3457542" y="5211667"/>
                </a:cubicBezTo>
                <a:lnTo>
                  <a:pt x="3430109" y="5218721"/>
                </a:lnTo>
                <a:lnTo>
                  <a:pt x="0" y="2647363"/>
                </a:lnTo>
                <a:lnTo>
                  <a:pt x="12834" y="2393199"/>
                </a:lnTo>
                <a:cubicBezTo>
                  <a:pt x="149347" y="1048975"/>
                  <a:pt x="1284587" y="0"/>
                  <a:pt x="2664828" y="0"/>
                </a:cubicBezTo>
                <a:cubicBezTo>
                  <a:pt x="4137085" y="0"/>
                  <a:pt x="5330585" y="1193500"/>
                  <a:pt x="5330585" y="2665757"/>
                </a:cubicBezTo>
                <a:cubicBezTo>
                  <a:pt x="5330585" y="3309870"/>
                  <a:pt x="5102142" y="3900626"/>
                  <a:pt x="4721855" y="4361426"/>
                </a:cubicBezTo>
                <a:close/>
              </a:path>
            </a:pathLst>
          </a:custGeom>
          <a:gradFill>
            <a:gsLst>
              <a:gs pos="16000">
                <a:srgbClr val="000000">
                  <a:alpha val="41000"/>
                </a:srgbClr>
              </a:gs>
              <a:gs pos="85000">
                <a:schemeClr val="accent1">
                  <a:alpha val="2500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Rectangle 12">
            <a:extLst>
              <a:ext uri="{FF2B5EF4-FFF2-40B4-BE49-F238E27FC236}">
                <a16:creationId xmlns:a16="http://schemas.microsoft.com/office/drawing/2014/main" id="{AAF055B3-1F95-4ABA-BFE4-A58320A82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0"/>
            <a:ext cx="18248971" cy="6721335"/>
          </a:xfrm>
          <a:prstGeom prst="rect">
            <a:avLst/>
          </a:prstGeom>
          <a:gradFill>
            <a:gsLst>
              <a:gs pos="0">
                <a:schemeClr val="accent1">
                  <a:lumMod val="75000"/>
                  <a:alpha val="50000"/>
                </a:schemeClr>
              </a:gs>
              <a:gs pos="99000">
                <a:srgbClr val="000000">
                  <a:alpha val="3400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5FBF53F-BBBA-4974-AD72-0E8CD294E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8933" y="-3"/>
            <a:ext cx="18269056" cy="9601194"/>
          </a:xfrm>
          <a:prstGeom prst="rect">
            <a:avLst/>
          </a:prstGeom>
          <a:gradFill>
            <a:gsLst>
              <a:gs pos="45000">
                <a:schemeClr val="accent1">
                  <a:lumMod val="75000"/>
                  <a:alpha val="0"/>
                </a:schemeClr>
              </a:gs>
              <a:gs pos="99000">
                <a:srgbClr val="000000">
                  <a:alpha val="68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F88818-C53F-9E1C-EF7A-E7B29EDB8369}"/>
              </a:ext>
            </a:extLst>
          </p:cNvPr>
          <p:cNvSpPr>
            <a:spLocks noGrp="1"/>
          </p:cNvSpPr>
          <p:nvPr>
            <p:ph type="title"/>
          </p:nvPr>
        </p:nvSpPr>
        <p:spPr>
          <a:xfrm>
            <a:off x="6332704" y="1801503"/>
            <a:ext cx="10812296" cy="4169428"/>
          </a:xfrm>
        </p:spPr>
        <p:txBody>
          <a:bodyPr vert="horz" lIns="91440" tIns="45720" rIns="91440" bIns="45720" rtlCol="0" anchor="b">
            <a:normAutofit/>
          </a:bodyPr>
          <a:lstStyle/>
          <a:p>
            <a:pPr algn="l">
              <a:lnSpc>
                <a:spcPct val="90000"/>
              </a:lnSpc>
            </a:pPr>
            <a:r>
              <a:rPr lang="en-US" sz="6700" kern="1200">
                <a:solidFill>
                  <a:srgbClr val="FFFFFF"/>
                </a:solidFill>
                <a:latin typeface="+mj-lt"/>
                <a:ea typeface="+mj-ea"/>
                <a:cs typeface="+mj-cs"/>
              </a:rPr>
              <a:t>Key Components </a:t>
            </a:r>
            <a:br>
              <a:rPr lang="en-US" sz="6700" kern="1200">
                <a:solidFill>
                  <a:srgbClr val="FFFFFF"/>
                </a:solidFill>
                <a:latin typeface="+mj-lt"/>
                <a:ea typeface="+mj-ea"/>
                <a:cs typeface="+mj-cs"/>
              </a:rPr>
            </a:br>
            <a:r>
              <a:rPr lang="en-US" sz="6700" kern="1200">
                <a:solidFill>
                  <a:srgbClr val="FFFFFF"/>
                </a:solidFill>
                <a:latin typeface="+mj-lt"/>
                <a:ea typeface="+mj-ea"/>
                <a:cs typeface="+mj-cs"/>
              </a:rPr>
              <a:t>of the </a:t>
            </a:r>
            <a:br>
              <a:rPr lang="en-US" sz="6700" kern="1200">
                <a:solidFill>
                  <a:srgbClr val="FFFFFF"/>
                </a:solidFill>
                <a:latin typeface="+mj-lt"/>
                <a:ea typeface="+mj-ea"/>
                <a:cs typeface="+mj-cs"/>
              </a:rPr>
            </a:br>
            <a:r>
              <a:rPr lang="en-US" sz="6700" kern="1200">
                <a:solidFill>
                  <a:srgbClr val="FFFFFF"/>
                </a:solidFill>
                <a:latin typeface="+mj-lt"/>
                <a:ea typeface="+mj-ea"/>
                <a:cs typeface="+mj-cs"/>
              </a:rPr>
              <a:t>Behavioral Threat  Assessment Management Teams</a:t>
            </a:r>
          </a:p>
        </p:txBody>
      </p:sp>
      <p:sp>
        <p:nvSpPr>
          <p:cNvPr id="17" name="Rectangle 16">
            <a:extLst>
              <a:ext uri="{FF2B5EF4-FFF2-40B4-BE49-F238E27FC236}">
                <a16:creationId xmlns:a16="http://schemas.microsoft.com/office/drawing/2014/main" id="{5A2875D7-3769-4291-959E-9FAD764A7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691" y="0"/>
            <a:ext cx="4821540" cy="10287000"/>
          </a:xfrm>
          <a:prstGeom prst="rect">
            <a:avLst/>
          </a:prstGeom>
          <a:gradFill>
            <a:gsLst>
              <a:gs pos="0">
                <a:srgbClr val="000000">
                  <a:alpha val="41000"/>
                </a:srgbClr>
              </a:gs>
              <a:gs pos="86000">
                <a:schemeClr val="accent1">
                  <a:alpha val="3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558675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E66CD50-04C0-BDE1-89F6-421B817239A5}"/>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115126" y="2115123"/>
            <a:ext cx="10287000" cy="6056754"/>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115128" y="2130329"/>
            <a:ext cx="10286999" cy="605675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151885" y="5382128"/>
            <a:ext cx="3752969" cy="6056762"/>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752605" y="1454577"/>
            <a:ext cx="5850535" cy="6268437"/>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115140" y="2099915"/>
            <a:ext cx="10287005" cy="6056753"/>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9E4166-A0C6-C112-E6B4-DB1995031FEB}"/>
              </a:ext>
            </a:extLst>
          </p:cNvPr>
          <p:cNvSpPr>
            <a:spLocks noGrp="1"/>
          </p:cNvSpPr>
          <p:nvPr>
            <p:ph type="title"/>
          </p:nvPr>
        </p:nvSpPr>
        <p:spPr>
          <a:xfrm>
            <a:off x="700083" y="880282"/>
            <a:ext cx="4802049" cy="5081246"/>
          </a:xfrm>
        </p:spPr>
        <p:txBody>
          <a:bodyPr vert="horz" lIns="91440" tIns="45720" rIns="91440" bIns="45720" rtlCol="0" anchor="b">
            <a:normAutofit/>
          </a:bodyPr>
          <a:lstStyle/>
          <a:p>
            <a:pPr algn="r">
              <a:lnSpc>
                <a:spcPct val="90000"/>
              </a:lnSpc>
            </a:pPr>
            <a:r>
              <a:rPr lang="en-US" sz="6000" kern="1200">
                <a:solidFill>
                  <a:srgbClr val="FFFFFF"/>
                </a:solidFill>
                <a:latin typeface="+mj-lt"/>
                <a:ea typeface="+mj-ea"/>
                <a:cs typeface="+mj-cs"/>
              </a:rPr>
              <a:t>BTAM Teams</a:t>
            </a:r>
          </a:p>
        </p:txBody>
      </p:sp>
      <p:sp>
        <p:nvSpPr>
          <p:cNvPr id="3" name="Content Placeholder 2">
            <a:extLst>
              <a:ext uri="{FF2B5EF4-FFF2-40B4-BE49-F238E27FC236}">
                <a16:creationId xmlns:a16="http://schemas.microsoft.com/office/drawing/2014/main" id="{6450A114-2F75-05A7-9813-83BA99AADDC9}"/>
              </a:ext>
            </a:extLst>
          </p:cNvPr>
          <p:cNvSpPr>
            <a:spLocks noGrp="1"/>
          </p:cNvSpPr>
          <p:nvPr>
            <p:ph idx="1"/>
          </p:nvPr>
        </p:nvSpPr>
        <p:spPr>
          <a:xfrm>
            <a:off x="6457194" y="571500"/>
            <a:ext cx="11150178" cy="9144000"/>
          </a:xfrm>
        </p:spPr>
        <p:txBody>
          <a:bodyPr vert="horz" lIns="91440" tIns="45720" rIns="91440" bIns="45720" rtlCol="0" anchor="ctr">
            <a:normAutofit/>
          </a:bodyPr>
          <a:lstStyle/>
          <a:p>
            <a:pPr indent="-228600"/>
            <a:r>
              <a:rPr lang="en-US" sz="4400" dirty="0"/>
              <a:t>Threat assessment and management teams are effective proactive and protective measures that are designed to </a:t>
            </a:r>
            <a:r>
              <a:rPr lang="en-US" sz="4400" b="1" u="sng" dirty="0"/>
              <a:t>prevent – not predict</a:t>
            </a:r>
            <a:r>
              <a:rPr lang="en-US" sz="4400" dirty="0"/>
              <a:t> – potential acts of targeted violence and terrorism. </a:t>
            </a:r>
          </a:p>
          <a:p>
            <a:pPr indent="-228600"/>
            <a:endParaRPr lang="en-US" sz="4400" dirty="0"/>
          </a:p>
          <a:p>
            <a:pPr indent="-228600"/>
            <a:r>
              <a:rPr lang="en-US" sz="4400" dirty="0"/>
              <a:t>Through identifying and managing potential threats, these teams provide </a:t>
            </a:r>
            <a:r>
              <a:rPr lang="en-US" sz="4400" b="1" u="sng" dirty="0"/>
              <a:t>alternatives to investigation and/or prosecution</a:t>
            </a:r>
            <a:r>
              <a:rPr lang="en-US" sz="4400" dirty="0"/>
              <a:t> for bystanders who are actively seeking intervention assistance with a known individual at risk of mobilizing to violence. (USDHS, 2021)</a:t>
            </a:r>
          </a:p>
        </p:txBody>
      </p:sp>
      <p:sp>
        <p:nvSpPr>
          <p:cNvPr id="4" name="Freeform 7">
            <a:extLst>
              <a:ext uri="{FF2B5EF4-FFF2-40B4-BE49-F238E27FC236}">
                <a16:creationId xmlns:a16="http://schemas.microsoft.com/office/drawing/2014/main" id="{01C63B3E-331C-0470-0212-5D4DC9F69078}"/>
              </a:ext>
            </a:extLst>
          </p:cNvPr>
          <p:cNvSpPr/>
          <p:nvPr/>
        </p:nvSpPr>
        <p:spPr>
          <a:xfrm>
            <a:off x="16404902" y="8403902"/>
            <a:ext cx="1708796" cy="1708796"/>
          </a:xfrm>
          <a:custGeom>
            <a:avLst/>
            <a:gdLst/>
            <a:ahLst/>
            <a:cxnLst/>
            <a:rect l="l" t="t" r="r" b="b"/>
            <a:pathLst>
              <a:path w="1708796" h="1708796">
                <a:moveTo>
                  <a:pt x="0" y="0"/>
                </a:moveTo>
                <a:lnTo>
                  <a:pt x="1708796" y="0"/>
                </a:lnTo>
                <a:lnTo>
                  <a:pt x="1708796" y="1708796"/>
                </a:lnTo>
                <a:lnTo>
                  <a:pt x="0" y="1708796"/>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31008763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a:extLst>
            <a:ext uri="{FF2B5EF4-FFF2-40B4-BE49-F238E27FC236}">
              <a16:creationId xmlns:a16="http://schemas.microsoft.com/office/drawing/2014/main" id="{CEF2462B-B89A-204C-4764-B26D3EFF02F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507AF70-C0AF-D25F-83AA-215DEC6048BF}"/>
              </a:ext>
            </a:extLst>
          </p:cNvPr>
          <p:cNvSpPr>
            <a:spLocks noGrp="1"/>
          </p:cNvSpPr>
          <p:nvPr>
            <p:ph type="body" idx="1"/>
          </p:nvPr>
        </p:nvSpPr>
        <p:spPr/>
        <p:txBody>
          <a:bodyPr>
            <a:normAutofit/>
          </a:bodyPr>
          <a:lstStyle/>
          <a:p>
            <a:pPr marL="685800" indent="-685800">
              <a:buFont typeface="Arial" panose="020B0604020202020204" pitchFamily="34" charset="0"/>
              <a:buChar char="•"/>
            </a:pPr>
            <a:r>
              <a:rPr lang="en-US" dirty="0">
                <a:ea typeface="MS Mincho"/>
              </a:rPr>
              <a:t>Administrators, </a:t>
            </a:r>
          </a:p>
          <a:p>
            <a:pPr marL="685800" indent="-685800">
              <a:buFont typeface="Arial" panose="020B0604020202020204" pitchFamily="34" charset="0"/>
              <a:buChar char="•"/>
            </a:pPr>
            <a:r>
              <a:rPr lang="en-US" dirty="0">
                <a:ea typeface="MS Mincho"/>
              </a:rPr>
              <a:t>Mental health providers</a:t>
            </a:r>
          </a:p>
          <a:p>
            <a:pPr marL="685800" indent="-685800">
              <a:buFont typeface="Arial" panose="020B0604020202020204" pitchFamily="34" charset="0"/>
              <a:buChar char="•"/>
            </a:pPr>
            <a:r>
              <a:rPr lang="en-US" dirty="0">
                <a:ea typeface="MS Mincho"/>
              </a:rPr>
              <a:t>Social service provider</a:t>
            </a:r>
          </a:p>
          <a:p>
            <a:pPr marL="685800" indent="-685800">
              <a:buFont typeface="Arial" panose="020B0604020202020204" pitchFamily="34" charset="0"/>
              <a:buChar char="•"/>
            </a:pPr>
            <a:r>
              <a:rPr lang="en-US" dirty="0">
                <a:ea typeface="MS Mincho"/>
              </a:rPr>
              <a:t>Faith leaders</a:t>
            </a:r>
          </a:p>
          <a:p>
            <a:pPr marL="685800" indent="-685800">
              <a:buFont typeface="Arial" panose="020B0604020202020204" pitchFamily="34" charset="0"/>
              <a:buChar char="•"/>
            </a:pPr>
            <a:r>
              <a:rPr lang="en-US" dirty="0">
                <a:ea typeface="MS Mincho"/>
              </a:rPr>
              <a:t>Medical personnel</a:t>
            </a:r>
          </a:p>
          <a:p>
            <a:pPr marL="685800" indent="-685800">
              <a:buFont typeface="Arial" panose="020B0604020202020204" pitchFamily="34" charset="0"/>
              <a:buChar char="•"/>
            </a:pPr>
            <a:r>
              <a:rPr lang="en-US" dirty="0">
                <a:ea typeface="MS Mincho"/>
              </a:rPr>
              <a:t>TA Professionals</a:t>
            </a:r>
            <a:endParaRPr lang="en-US" dirty="0"/>
          </a:p>
        </p:txBody>
      </p:sp>
      <p:sp>
        <p:nvSpPr>
          <p:cNvPr id="3" name="Text Placeholder 2">
            <a:extLst>
              <a:ext uri="{FF2B5EF4-FFF2-40B4-BE49-F238E27FC236}">
                <a16:creationId xmlns:a16="http://schemas.microsoft.com/office/drawing/2014/main" id="{A44BDD3C-FBF0-9AF7-9AC4-2ACB746D562E}"/>
              </a:ext>
            </a:extLst>
          </p:cNvPr>
          <p:cNvSpPr>
            <a:spLocks noGrp="1"/>
          </p:cNvSpPr>
          <p:nvPr>
            <p:ph type="body" idx="14"/>
          </p:nvPr>
        </p:nvSpPr>
        <p:spPr/>
        <p:txBody>
          <a:bodyPr/>
          <a:lstStyle/>
          <a:p>
            <a:pPr marL="685800" indent="-685800">
              <a:buFont typeface="Arial" panose="020B0604020202020204" pitchFamily="34" charset="0"/>
              <a:buChar char="•"/>
            </a:pPr>
            <a:r>
              <a:rPr lang="en-US" dirty="0">
                <a:ea typeface="MS Mincho"/>
              </a:rPr>
              <a:t>Law enforcement</a:t>
            </a:r>
          </a:p>
          <a:p>
            <a:pPr marL="685800" indent="-685800">
              <a:buFont typeface="Arial" panose="020B0604020202020204" pitchFamily="34" charset="0"/>
              <a:buChar char="•"/>
            </a:pPr>
            <a:r>
              <a:rPr lang="en-US" dirty="0">
                <a:ea typeface="MS Mincho"/>
              </a:rPr>
              <a:t>Technology experts</a:t>
            </a:r>
          </a:p>
          <a:p>
            <a:pPr marL="685800" indent="-685800">
              <a:buFont typeface="Arial" panose="020B0604020202020204" pitchFamily="34" charset="0"/>
              <a:buChar char="•"/>
            </a:pPr>
            <a:r>
              <a:rPr lang="en-US" dirty="0">
                <a:ea typeface="MS Mincho"/>
              </a:rPr>
              <a:t>Risk Management</a:t>
            </a:r>
          </a:p>
          <a:p>
            <a:pPr marL="685800" indent="-685800">
              <a:buFont typeface="Arial" panose="020B0604020202020204" pitchFamily="34" charset="0"/>
              <a:buChar char="•"/>
            </a:pPr>
            <a:r>
              <a:rPr lang="en-US" dirty="0">
                <a:ea typeface="MS Mincho"/>
              </a:rPr>
              <a:t>Legal</a:t>
            </a:r>
          </a:p>
          <a:p>
            <a:pPr marL="685800" indent="-685800">
              <a:buFont typeface="Arial" panose="020B0604020202020204" pitchFamily="34" charset="0"/>
              <a:buChar char="•"/>
            </a:pPr>
            <a:r>
              <a:rPr lang="en-US" dirty="0">
                <a:ea typeface="MS Mincho"/>
              </a:rPr>
              <a:t>Security</a:t>
            </a:r>
          </a:p>
          <a:p>
            <a:pPr marL="685800" indent="-685800">
              <a:buFont typeface="Arial" panose="020B0604020202020204" pitchFamily="34" charset="0"/>
              <a:buChar char="•"/>
            </a:pPr>
            <a:r>
              <a:rPr lang="en-US" dirty="0">
                <a:ea typeface="MS Mincho"/>
              </a:rPr>
              <a:t>Emergency Management</a:t>
            </a:r>
          </a:p>
          <a:p>
            <a:pPr marL="685800" indent="-685800">
              <a:buFont typeface="Arial" panose="020B0604020202020204" pitchFamily="34" charset="0"/>
              <a:buChar char="•"/>
            </a:pPr>
            <a:r>
              <a:rPr lang="en-US" dirty="0">
                <a:ea typeface="MS Mincho"/>
              </a:rPr>
              <a:t>Others?</a:t>
            </a:r>
            <a:endParaRPr lang="en-US" dirty="0"/>
          </a:p>
        </p:txBody>
      </p:sp>
      <p:sp>
        <p:nvSpPr>
          <p:cNvPr id="4" name="Title 3">
            <a:extLst>
              <a:ext uri="{FF2B5EF4-FFF2-40B4-BE49-F238E27FC236}">
                <a16:creationId xmlns:a16="http://schemas.microsoft.com/office/drawing/2014/main" id="{909BC1A8-CDF8-C4F3-EF7F-8984912D021B}"/>
              </a:ext>
            </a:extLst>
          </p:cNvPr>
          <p:cNvSpPr>
            <a:spLocks noGrp="1"/>
          </p:cNvSpPr>
          <p:nvPr>
            <p:ph type="title"/>
          </p:nvPr>
        </p:nvSpPr>
        <p:spPr>
          <a:xfrm>
            <a:off x="2799045" y="361217"/>
            <a:ext cx="11831355" cy="1844702"/>
          </a:xfrm>
        </p:spPr>
        <p:txBody>
          <a:bodyPr>
            <a:normAutofit/>
          </a:bodyPr>
          <a:lstStyle/>
          <a:p>
            <a:r>
              <a:rPr lang="en-US" sz="6000" b="1" dirty="0">
                <a:solidFill>
                  <a:srgbClr val="002060"/>
                </a:solidFill>
              </a:rPr>
              <a:t>BTAM Team Members</a:t>
            </a:r>
          </a:p>
        </p:txBody>
      </p:sp>
      <p:sp>
        <p:nvSpPr>
          <p:cNvPr id="6" name="Freeform 7">
            <a:extLst>
              <a:ext uri="{FF2B5EF4-FFF2-40B4-BE49-F238E27FC236}">
                <a16:creationId xmlns:a16="http://schemas.microsoft.com/office/drawing/2014/main" id="{E2D29C77-9A25-7A8B-753F-677C805DE6A3}"/>
              </a:ext>
            </a:extLst>
          </p:cNvPr>
          <p:cNvSpPr/>
          <p:nvPr/>
        </p:nvSpPr>
        <p:spPr>
          <a:xfrm>
            <a:off x="16404902" y="8403902"/>
            <a:ext cx="1708796" cy="1708796"/>
          </a:xfrm>
          <a:custGeom>
            <a:avLst/>
            <a:gdLst/>
            <a:ahLst/>
            <a:cxnLst/>
            <a:rect l="l" t="t" r="r" b="b"/>
            <a:pathLst>
              <a:path w="1708796" h="1708796">
                <a:moveTo>
                  <a:pt x="0" y="0"/>
                </a:moveTo>
                <a:lnTo>
                  <a:pt x="1708796" y="0"/>
                </a:lnTo>
                <a:lnTo>
                  <a:pt x="1708796" y="1708796"/>
                </a:lnTo>
                <a:lnTo>
                  <a:pt x="0" y="1708796"/>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2863083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a:extLst>
            <a:ext uri="{FF2B5EF4-FFF2-40B4-BE49-F238E27FC236}">
              <a16:creationId xmlns:a16="http://schemas.microsoft.com/office/drawing/2014/main" id="{37A5EEAC-7B02-4D7D-F428-54C1E95983BB}"/>
            </a:ext>
          </a:extLst>
        </p:cNvPr>
        <p:cNvGrpSpPr/>
        <p:nvPr/>
      </p:nvGrpSpPr>
      <p:grpSpPr>
        <a:xfrm>
          <a:off x="0" y="0"/>
          <a:ext cx="0" cy="0"/>
          <a:chOff x="0" y="0"/>
          <a:chExt cx="0" cy="0"/>
        </a:xfrm>
      </p:grpSpPr>
      <p:graphicFrame>
        <p:nvGraphicFramePr>
          <p:cNvPr id="12" name="Content Placeholder 11">
            <a:extLst>
              <a:ext uri="{FF2B5EF4-FFF2-40B4-BE49-F238E27FC236}">
                <a16:creationId xmlns:a16="http://schemas.microsoft.com/office/drawing/2014/main" id="{E16F453D-0EFB-FE82-3C75-A04346D79273}"/>
              </a:ext>
            </a:extLst>
          </p:cNvPr>
          <p:cNvGraphicFramePr>
            <a:graphicFrameLocks noGrp="1"/>
          </p:cNvGraphicFramePr>
          <p:nvPr>
            <p:ph idx="1"/>
          </p:nvPr>
        </p:nvGraphicFramePr>
        <p:xfrm>
          <a:off x="2799044" y="2857500"/>
          <a:ext cx="12692063" cy="7429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a:extLst>
              <a:ext uri="{FF2B5EF4-FFF2-40B4-BE49-F238E27FC236}">
                <a16:creationId xmlns:a16="http://schemas.microsoft.com/office/drawing/2014/main" id="{893AE7F0-F6E1-E332-DBF4-5DE09BA8DDA3}"/>
              </a:ext>
            </a:extLst>
          </p:cNvPr>
          <p:cNvSpPr>
            <a:spLocks noGrp="1"/>
          </p:cNvSpPr>
          <p:nvPr>
            <p:ph type="title"/>
          </p:nvPr>
        </p:nvSpPr>
        <p:spPr>
          <a:xfrm>
            <a:off x="516622" y="326386"/>
            <a:ext cx="10246860" cy="2274425"/>
          </a:xfrm>
        </p:spPr>
        <p:txBody>
          <a:bodyPr>
            <a:normAutofit/>
          </a:bodyPr>
          <a:lstStyle/>
          <a:p>
            <a:r>
              <a:rPr lang="en-US" sz="6600" b="1" dirty="0">
                <a:solidFill>
                  <a:srgbClr val="002060"/>
                </a:solidFill>
              </a:rPr>
              <a:t>What do BTAMs Teams do? </a:t>
            </a:r>
          </a:p>
        </p:txBody>
      </p:sp>
      <p:grpSp>
        <p:nvGrpSpPr>
          <p:cNvPr id="2" name="Group 1">
            <a:extLst>
              <a:ext uri="{FF2B5EF4-FFF2-40B4-BE49-F238E27FC236}">
                <a16:creationId xmlns:a16="http://schemas.microsoft.com/office/drawing/2014/main" id="{F6CB901C-837D-1812-F80E-8D32EB9E9372}"/>
              </a:ext>
            </a:extLst>
          </p:cNvPr>
          <p:cNvGrpSpPr/>
          <p:nvPr/>
        </p:nvGrpSpPr>
        <p:grpSpPr>
          <a:xfrm>
            <a:off x="13518317" y="140851"/>
            <a:ext cx="4769684" cy="3792173"/>
            <a:chOff x="3368635" y="1160566"/>
            <a:chExt cx="5371549" cy="4811811"/>
          </a:xfrm>
        </p:grpSpPr>
        <p:sp>
          <p:nvSpPr>
            <p:cNvPr id="3" name="Freeform 25">
              <a:extLst>
                <a:ext uri="{FF2B5EF4-FFF2-40B4-BE49-F238E27FC236}">
                  <a16:creationId xmlns:a16="http://schemas.microsoft.com/office/drawing/2014/main" id="{C84CCD76-283E-AA58-B3A3-CD2CD2D0922A}"/>
                </a:ext>
              </a:extLst>
            </p:cNvPr>
            <p:cNvSpPr>
              <a:spLocks noChangeArrowheads="1"/>
            </p:cNvSpPr>
            <p:nvPr/>
          </p:nvSpPr>
          <p:spPr bwMode="auto">
            <a:xfrm>
              <a:off x="5042517" y="2528305"/>
              <a:ext cx="2076330" cy="2076330"/>
            </a:xfrm>
            <a:custGeom>
              <a:avLst/>
              <a:gdLst>
                <a:gd name="T0" fmla="*/ 3334 w 3335"/>
                <a:gd name="T1" fmla="*/ 1666 h 3333"/>
                <a:gd name="T2" fmla="*/ 1667 w 3335"/>
                <a:gd name="T3" fmla="*/ 3332 h 3333"/>
                <a:gd name="T4" fmla="*/ 0 w 3335"/>
                <a:gd name="T5" fmla="*/ 1666 h 3333"/>
                <a:gd name="T6" fmla="*/ 1667 w 3335"/>
                <a:gd name="T7" fmla="*/ 0 h 3333"/>
                <a:gd name="T8" fmla="*/ 3334 w 3335"/>
                <a:gd name="T9" fmla="*/ 1666 h 3333"/>
              </a:gdLst>
              <a:ahLst/>
              <a:cxnLst>
                <a:cxn ang="0">
                  <a:pos x="T0" y="T1"/>
                </a:cxn>
                <a:cxn ang="0">
                  <a:pos x="T2" y="T3"/>
                </a:cxn>
                <a:cxn ang="0">
                  <a:pos x="T4" y="T5"/>
                </a:cxn>
                <a:cxn ang="0">
                  <a:pos x="T6" y="T7"/>
                </a:cxn>
                <a:cxn ang="0">
                  <a:pos x="T8" y="T9"/>
                </a:cxn>
              </a:cxnLst>
              <a:rect l="0" t="0" r="r" b="b"/>
              <a:pathLst>
                <a:path w="3335" h="3333">
                  <a:moveTo>
                    <a:pt x="3334" y="1666"/>
                  </a:moveTo>
                  <a:cubicBezTo>
                    <a:pt x="3334" y="2586"/>
                    <a:pt x="2587" y="3332"/>
                    <a:pt x="1667" y="3332"/>
                  </a:cubicBezTo>
                  <a:cubicBezTo>
                    <a:pt x="747" y="3332"/>
                    <a:pt x="0" y="2586"/>
                    <a:pt x="0" y="1666"/>
                  </a:cubicBezTo>
                  <a:cubicBezTo>
                    <a:pt x="0" y="746"/>
                    <a:pt x="747" y="0"/>
                    <a:pt x="1667" y="0"/>
                  </a:cubicBezTo>
                  <a:cubicBezTo>
                    <a:pt x="2587" y="0"/>
                    <a:pt x="3334" y="746"/>
                    <a:pt x="3334" y="1666"/>
                  </a:cubicBezTo>
                </a:path>
              </a:pathLst>
            </a:custGeom>
            <a:solidFill>
              <a:srgbClr val="0078AE"/>
            </a:solidFill>
            <a:ln>
              <a:noFill/>
            </a:ln>
            <a:effectLst/>
          </p:spPr>
          <p:txBody>
            <a:bodyPr wrap="none" anchor="ctr"/>
            <a:lstStyle/>
            <a:p>
              <a:pPr defTabSz="685836">
                <a:defRPr/>
              </a:pPr>
              <a:endParaRPr lang="en-US" sz="1349">
                <a:solidFill>
                  <a:prstClr val="white"/>
                </a:solidFill>
                <a:latin typeface="Calibri" panose="020F0502020204030204" pitchFamily="34" charset="0"/>
                <a:cs typeface="Calibri" panose="020F0502020204030204" pitchFamily="34" charset="0"/>
              </a:endParaRPr>
            </a:p>
          </p:txBody>
        </p:sp>
        <p:sp>
          <p:nvSpPr>
            <p:cNvPr id="5" name="Freeform 26">
              <a:extLst>
                <a:ext uri="{FF2B5EF4-FFF2-40B4-BE49-F238E27FC236}">
                  <a16:creationId xmlns:a16="http://schemas.microsoft.com/office/drawing/2014/main" id="{C6DF3C54-0CB8-08B8-BFBC-EA656980D0DB}"/>
                </a:ext>
              </a:extLst>
            </p:cNvPr>
            <p:cNvSpPr>
              <a:spLocks noChangeArrowheads="1"/>
            </p:cNvSpPr>
            <p:nvPr/>
          </p:nvSpPr>
          <p:spPr bwMode="auto">
            <a:xfrm>
              <a:off x="3659670" y="3830132"/>
              <a:ext cx="2142245" cy="2142245"/>
            </a:xfrm>
            <a:custGeom>
              <a:avLst/>
              <a:gdLst>
                <a:gd name="T0" fmla="*/ 1713 w 3438"/>
                <a:gd name="T1" fmla="*/ 0 h 3438"/>
                <a:gd name="T2" fmla="*/ 122 w 3438"/>
                <a:gd name="T3" fmla="*/ 0 h 3438"/>
                <a:gd name="T4" fmla="*/ 0 w 3438"/>
                <a:gd name="T5" fmla="*/ 122 h 3438"/>
                <a:gd name="T6" fmla="*/ 0 w 3438"/>
                <a:gd name="T7" fmla="*/ 3315 h 3438"/>
                <a:gd name="T8" fmla="*/ 122 w 3438"/>
                <a:gd name="T9" fmla="*/ 3437 h 3438"/>
                <a:gd name="T10" fmla="*/ 3315 w 3438"/>
                <a:gd name="T11" fmla="*/ 3437 h 3438"/>
                <a:gd name="T12" fmla="*/ 3437 w 3438"/>
                <a:gd name="T13" fmla="*/ 3315 h 3438"/>
                <a:gd name="T14" fmla="*/ 3437 w 3438"/>
                <a:gd name="T15" fmla="*/ 1713 h 3438"/>
                <a:gd name="T16" fmla="*/ 1713 w 3438"/>
                <a:gd name="T17" fmla="*/ 0 h 3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38" h="3438">
                  <a:moveTo>
                    <a:pt x="1713" y="0"/>
                  </a:moveTo>
                  <a:lnTo>
                    <a:pt x="122" y="0"/>
                  </a:lnTo>
                  <a:cubicBezTo>
                    <a:pt x="55" y="0"/>
                    <a:pt x="0" y="55"/>
                    <a:pt x="0" y="122"/>
                  </a:cubicBezTo>
                  <a:lnTo>
                    <a:pt x="0" y="3315"/>
                  </a:lnTo>
                  <a:cubicBezTo>
                    <a:pt x="0" y="3382"/>
                    <a:pt x="55" y="3437"/>
                    <a:pt x="122" y="3437"/>
                  </a:cubicBezTo>
                  <a:lnTo>
                    <a:pt x="3315" y="3437"/>
                  </a:lnTo>
                  <a:cubicBezTo>
                    <a:pt x="3382" y="3437"/>
                    <a:pt x="3437" y="3382"/>
                    <a:pt x="3437" y="3315"/>
                  </a:cubicBezTo>
                  <a:lnTo>
                    <a:pt x="3437" y="1713"/>
                  </a:lnTo>
                  <a:cubicBezTo>
                    <a:pt x="2574" y="1539"/>
                    <a:pt x="1893" y="861"/>
                    <a:pt x="1713" y="0"/>
                  </a:cubicBezTo>
                </a:path>
              </a:pathLst>
            </a:custGeom>
            <a:solidFill>
              <a:srgbClr val="C41230"/>
            </a:solidFill>
            <a:ln>
              <a:noFill/>
            </a:ln>
            <a:effectLst/>
          </p:spPr>
          <p:txBody>
            <a:bodyPr wrap="none" anchor="ctr"/>
            <a:lstStyle/>
            <a:p>
              <a:pPr defTabSz="685836">
                <a:defRPr/>
              </a:pPr>
              <a:endParaRPr lang="en-US" sz="1349">
                <a:solidFill>
                  <a:srgbClr val="111111"/>
                </a:solidFill>
                <a:latin typeface="Garamond" panose="02020404030301010803" pitchFamily="18" charset="0"/>
              </a:endParaRPr>
            </a:p>
          </p:txBody>
        </p:sp>
        <p:sp>
          <p:nvSpPr>
            <p:cNvPr id="6" name="Freeform 27">
              <a:extLst>
                <a:ext uri="{FF2B5EF4-FFF2-40B4-BE49-F238E27FC236}">
                  <a16:creationId xmlns:a16="http://schemas.microsoft.com/office/drawing/2014/main" id="{BB7848CA-515F-1B6F-6006-060AAAB38960}"/>
                </a:ext>
              </a:extLst>
            </p:cNvPr>
            <p:cNvSpPr>
              <a:spLocks noChangeArrowheads="1"/>
            </p:cNvSpPr>
            <p:nvPr/>
          </p:nvSpPr>
          <p:spPr bwMode="auto">
            <a:xfrm>
              <a:off x="6359449" y="3830132"/>
              <a:ext cx="2142245" cy="2142245"/>
            </a:xfrm>
            <a:custGeom>
              <a:avLst/>
              <a:gdLst>
                <a:gd name="T0" fmla="*/ 3315 w 3439"/>
                <a:gd name="T1" fmla="*/ 0 h 3438"/>
                <a:gd name="T2" fmla="*/ 1706 w 3439"/>
                <a:gd name="T3" fmla="*/ 0 h 3438"/>
                <a:gd name="T4" fmla="*/ 0 w 3439"/>
                <a:gd name="T5" fmla="*/ 1709 h 3438"/>
                <a:gd name="T6" fmla="*/ 0 w 3439"/>
                <a:gd name="T7" fmla="*/ 3315 h 3438"/>
                <a:gd name="T8" fmla="*/ 122 w 3439"/>
                <a:gd name="T9" fmla="*/ 3437 h 3438"/>
                <a:gd name="T10" fmla="*/ 3315 w 3439"/>
                <a:gd name="T11" fmla="*/ 3437 h 3438"/>
                <a:gd name="T12" fmla="*/ 3438 w 3439"/>
                <a:gd name="T13" fmla="*/ 3315 h 3438"/>
                <a:gd name="T14" fmla="*/ 3438 w 3439"/>
                <a:gd name="T15" fmla="*/ 122 h 3438"/>
                <a:gd name="T16" fmla="*/ 3315 w 3439"/>
                <a:gd name="T17" fmla="*/ 0 h 3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39" h="3438">
                  <a:moveTo>
                    <a:pt x="3315" y="0"/>
                  </a:moveTo>
                  <a:lnTo>
                    <a:pt x="1706" y="0"/>
                  </a:lnTo>
                  <a:cubicBezTo>
                    <a:pt x="1528" y="855"/>
                    <a:pt x="855" y="1529"/>
                    <a:pt x="0" y="1709"/>
                  </a:cubicBezTo>
                  <a:lnTo>
                    <a:pt x="0" y="3315"/>
                  </a:lnTo>
                  <a:cubicBezTo>
                    <a:pt x="0" y="3382"/>
                    <a:pt x="55" y="3437"/>
                    <a:pt x="122" y="3437"/>
                  </a:cubicBezTo>
                  <a:lnTo>
                    <a:pt x="3315" y="3437"/>
                  </a:lnTo>
                  <a:cubicBezTo>
                    <a:pt x="3382" y="3437"/>
                    <a:pt x="3438" y="3382"/>
                    <a:pt x="3438" y="3315"/>
                  </a:cubicBezTo>
                  <a:lnTo>
                    <a:pt x="3438" y="122"/>
                  </a:lnTo>
                  <a:cubicBezTo>
                    <a:pt x="3438" y="55"/>
                    <a:pt x="3382" y="0"/>
                    <a:pt x="3315" y="0"/>
                  </a:cubicBezTo>
                </a:path>
              </a:pathLst>
            </a:custGeom>
            <a:solidFill>
              <a:srgbClr val="FF6600"/>
            </a:solidFill>
            <a:ln>
              <a:noFill/>
            </a:ln>
            <a:effectLst/>
          </p:spPr>
          <p:txBody>
            <a:bodyPr wrap="none" anchor="ctr"/>
            <a:lstStyle/>
            <a:p>
              <a:pPr defTabSz="685836">
                <a:defRPr/>
              </a:pPr>
              <a:endParaRPr lang="en-US" sz="1349">
                <a:solidFill>
                  <a:srgbClr val="111111"/>
                </a:solidFill>
                <a:latin typeface="Garamond" panose="02020404030301010803" pitchFamily="18" charset="0"/>
              </a:endParaRPr>
            </a:p>
          </p:txBody>
        </p:sp>
        <p:sp>
          <p:nvSpPr>
            <p:cNvPr id="7" name="Freeform 28">
              <a:extLst>
                <a:ext uri="{FF2B5EF4-FFF2-40B4-BE49-F238E27FC236}">
                  <a16:creationId xmlns:a16="http://schemas.microsoft.com/office/drawing/2014/main" id="{D5B8873D-C11B-D750-DA38-DDFD70D86113}"/>
                </a:ext>
              </a:extLst>
            </p:cNvPr>
            <p:cNvSpPr>
              <a:spLocks noChangeArrowheads="1"/>
            </p:cNvSpPr>
            <p:nvPr/>
          </p:nvSpPr>
          <p:spPr bwMode="auto">
            <a:xfrm>
              <a:off x="3659670" y="1160566"/>
              <a:ext cx="2142245" cy="2142245"/>
            </a:xfrm>
            <a:custGeom>
              <a:avLst/>
              <a:gdLst>
                <a:gd name="T0" fmla="*/ 3437 w 3438"/>
                <a:gd name="T1" fmla="*/ 1666 h 3438"/>
                <a:gd name="T2" fmla="*/ 3437 w 3438"/>
                <a:gd name="T3" fmla="*/ 122 h 3438"/>
                <a:gd name="T4" fmla="*/ 3315 w 3438"/>
                <a:gd name="T5" fmla="*/ 0 h 3438"/>
                <a:gd name="T6" fmla="*/ 122 w 3438"/>
                <a:gd name="T7" fmla="*/ 0 h 3438"/>
                <a:gd name="T8" fmla="*/ 0 w 3438"/>
                <a:gd name="T9" fmla="*/ 122 h 3438"/>
                <a:gd name="T10" fmla="*/ 0 w 3438"/>
                <a:gd name="T11" fmla="*/ 3315 h 3438"/>
                <a:gd name="T12" fmla="*/ 122 w 3438"/>
                <a:gd name="T13" fmla="*/ 3437 h 3438"/>
                <a:gd name="T14" fmla="*/ 1702 w 3438"/>
                <a:gd name="T15" fmla="*/ 3437 h 3438"/>
                <a:gd name="T16" fmla="*/ 3437 w 3438"/>
                <a:gd name="T17" fmla="*/ 1666 h 3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38" h="3438">
                  <a:moveTo>
                    <a:pt x="3437" y="1666"/>
                  </a:moveTo>
                  <a:lnTo>
                    <a:pt x="3437" y="122"/>
                  </a:lnTo>
                  <a:cubicBezTo>
                    <a:pt x="3437" y="55"/>
                    <a:pt x="3382" y="0"/>
                    <a:pt x="3315" y="0"/>
                  </a:cubicBezTo>
                  <a:lnTo>
                    <a:pt x="122" y="0"/>
                  </a:lnTo>
                  <a:cubicBezTo>
                    <a:pt x="55" y="0"/>
                    <a:pt x="0" y="55"/>
                    <a:pt x="0" y="122"/>
                  </a:cubicBezTo>
                  <a:lnTo>
                    <a:pt x="0" y="3315"/>
                  </a:lnTo>
                  <a:cubicBezTo>
                    <a:pt x="0" y="3382"/>
                    <a:pt x="55" y="3437"/>
                    <a:pt x="122" y="3437"/>
                  </a:cubicBezTo>
                  <a:lnTo>
                    <a:pt x="1702" y="3437"/>
                  </a:lnTo>
                  <a:cubicBezTo>
                    <a:pt x="1862" y="2548"/>
                    <a:pt x="2554" y="1844"/>
                    <a:pt x="3437" y="1666"/>
                  </a:cubicBezTo>
                </a:path>
              </a:pathLst>
            </a:custGeom>
            <a:solidFill>
              <a:srgbClr val="005288"/>
            </a:solidFill>
            <a:ln>
              <a:noFill/>
            </a:ln>
            <a:effectLst/>
          </p:spPr>
          <p:txBody>
            <a:bodyPr wrap="none" anchor="ctr"/>
            <a:lstStyle/>
            <a:p>
              <a:pPr defTabSz="685836">
                <a:defRPr/>
              </a:pPr>
              <a:endParaRPr lang="en-US" sz="1349">
                <a:solidFill>
                  <a:srgbClr val="111111"/>
                </a:solidFill>
                <a:latin typeface="Garamond" panose="02020404030301010803" pitchFamily="18" charset="0"/>
              </a:endParaRPr>
            </a:p>
          </p:txBody>
        </p:sp>
        <p:sp>
          <p:nvSpPr>
            <p:cNvPr id="8" name="Freeform 29">
              <a:extLst>
                <a:ext uri="{FF2B5EF4-FFF2-40B4-BE49-F238E27FC236}">
                  <a16:creationId xmlns:a16="http://schemas.microsoft.com/office/drawing/2014/main" id="{320F458A-2325-23ED-26AE-1FC269661F24}"/>
                </a:ext>
              </a:extLst>
            </p:cNvPr>
            <p:cNvSpPr>
              <a:spLocks noChangeArrowheads="1"/>
            </p:cNvSpPr>
            <p:nvPr/>
          </p:nvSpPr>
          <p:spPr bwMode="auto">
            <a:xfrm>
              <a:off x="6359449" y="1160566"/>
              <a:ext cx="2142245" cy="2142245"/>
            </a:xfrm>
            <a:custGeom>
              <a:avLst/>
              <a:gdLst>
                <a:gd name="T0" fmla="*/ 3315 w 3439"/>
                <a:gd name="T1" fmla="*/ 0 h 3438"/>
                <a:gd name="T2" fmla="*/ 122 w 3439"/>
                <a:gd name="T3" fmla="*/ 0 h 3438"/>
                <a:gd name="T4" fmla="*/ 0 w 3439"/>
                <a:gd name="T5" fmla="*/ 122 h 3438"/>
                <a:gd name="T6" fmla="*/ 0 w 3439"/>
                <a:gd name="T7" fmla="*/ 1670 h 3438"/>
                <a:gd name="T8" fmla="*/ 1717 w 3439"/>
                <a:gd name="T9" fmla="*/ 3437 h 3438"/>
                <a:gd name="T10" fmla="*/ 3315 w 3439"/>
                <a:gd name="T11" fmla="*/ 3437 h 3438"/>
                <a:gd name="T12" fmla="*/ 3438 w 3439"/>
                <a:gd name="T13" fmla="*/ 3315 h 3438"/>
                <a:gd name="T14" fmla="*/ 3438 w 3439"/>
                <a:gd name="T15" fmla="*/ 122 h 3438"/>
                <a:gd name="T16" fmla="*/ 3315 w 3439"/>
                <a:gd name="T17" fmla="*/ 0 h 3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39" h="3438">
                  <a:moveTo>
                    <a:pt x="3315" y="0"/>
                  </a:moveTo>
                  <a:lnTo>
                    <a:pt x="122" y="0"/>
                  </a:lnTo>
                  <a:cubicBezTo>
                    <a:pt x="55" y="0"/>
                    <a:pt x="0" y="55"/>
                    <a:pt x="0" y="122"/>
                  </a:cubicBezTo>
                  <a:lnTo>
                    <a:pt x="0" y="1670"/>
                  </a:lnTo>
                  <a:cubicBezTo>
                    <a:pt x="874" y="1854"/>
                    <a:pt x="1558" y="2554"/>
                    <a:pt x="1717" y="3437"/>
                  </a:cubicBezTo>
                  <a:lnTo>
                    <a:pt x="3315" y="3437"/>
                  </a:lnTo>
                  <a:cubicBezTo>
                    <a:pt x="3382" y="3437"/>
                    <a:pt x="3438" y="3382"/>
                    <a:pt x="3438" y="3315"/>
                  </a:cubicBezTo>
                  <a:lnTo>
                    <a:pt x="3438" y="122"/>
                  </a:lnTo>
                  <a:cubicBezTo>
                    <a:pt x="3438" y="55"/>
                    <a:pt x="3382" y="0"/>
                    <a:pt x="3315" y="0"/>
                  </a:cubicBezTo>
                </a:path>
              </a:pathLst>
            </a:custGeom>
            <a:solidFill>
              <a:srgbClr val="FF9900"/>
            </a:solidFill>
            <a:ln>
              <a:noFill/>
            </a:ln>
            <a:effectLst/>
          </p:spPr>
          <p:txBody>
            <a:bodyPr wrap="none" anchor="ctr"/>
            <a:lstStyle/>
            <a:p>
              <a:pPr defTabSz="685836">
                <a:defRPr/>
              </a:pPr>
              <a:endParaRPr lang="en-US" sz="1349">
                <a:solidFill>
                  <a:srgbClr val="111111"/>
                </a:solidFill>
                <a:latin typeface="Garamond" panose="02020404030301010803" pitchFamily="18" charset="0"/>
              </a:endParaRPr>
            </a:p>
          </p:txBody>
        </p:sp>
        <p:sp>
          <p:nvSpPr>
            <p:cNvPr id="9" name="TextBox 8">
              <a:extLst>
                <a:ext uri="{FF2B5EF4-FFF2-40B4-BE49-F238E27FC236}">
                  <a16:creationId xmlns:a16="http://schemas.microsoft.com/office/drawing/2014/main" id="{F73A4DD7-6796-CD90-63BF-491C70D4D449}"/>
                </a:ext>
              </a:extLst>
            </p:cNvPr>
            <p:cNvSpPr txBox="1"/>
            <p:nvPr/>
          </p:nvSpPr>
          <p:spPr>
            <a:xfrm>
              <a:off x="3368635" y="1251717"/>
              <a:ext cx="2142242" cy="1405914"/>
            </a:xfrm>
            <a:prstGeom prst="rect">
              <a:avLst/>
            </a:prstGeom>
            <a:noFill/>
          </p:spPr>
          <p:txBody>
            <a:bodyPr wrap="square" rtlCol="0" anchor="ctr">
              <a:spAutoFit/>
            </a:bodyPr>
            <a:lstStyle/>
            <a:p>
              <a:pPr algn="ctr" defTabSz="685836">
                <a:defRPr/>
              </a:pPr>
              <a:r>
                <a:rPr lang="en-US" sz="3600" b="1" dirty="0">
                  <a:solidFill>
                    <a:prstClr val="white"/>
                  </a:solidFill>
                  <a:latin typeface="Calibri" panose="020F0502020204030204" pitchFamily="34" charset="0"/>
                  <a:cs typeface="Calibri" panose="020F0502020204030204" pitchFamily="34" charset="0"/>
                </a:rPr>
                <a:t>1</a:t>
              </a:r>
            </a:p>
            <a:p>
              <a:pPr algn="ctr" defTabSz="685836">
                <a:defRPr/>
              </a:pPr>
              <a:r>
                <a:rPr lang="en-US" sz="3000" b="1" dirty="0">
                  <a:solidFill>
                    <a:prstClr val="white"/>
                  </a:solidFill>
                  <a:latin typeface="Calibri" panose="020F0502020204030204" pitchFamily="34" charset="0"/>
                  <a:cs typeface="Calibri" panose="020F0502020204030204" pitchFamily="34" charset="0"/>
                </a:rPr>
                <a:t>Identify</a:t>
              </a:r>
            </a:p>
          </p:txBody>
        </p:sp>
        <p:sp>
          <p:nvSpPr>
            <p:cNvPr id="10" name="TextBox 9">
              <a:extLst>
                <a:ext uri="{FF2B5EF4-FFF2-40B4-BE49-F238E27FC236}">
                  <a16:creationId xmlns:a16="http://schemas.microsoft.com/office/drawing/2014/main" id="{5A283FDA-0D12-2B70-CB1C-20988BD63BC6}"/>
                </a:ext>
              </a:extLst>
            </p:cNvPr>
            <p:cNvSpPr txBox="1"/>
            <p:nvPr/>
          </p:nvSpPr>
          <p:spPr>
            <a:xfrm>
              <a:off x="6612583" y="1163137"/>
              <a:ext cx="2127601" cy="1522909"/>
            </a:xfrm>
            <a:prstGeom prst="rect">
              <a:avLst/>
            </a:prstGeom>
            <a:noFill/>
          </p:spPr>
          <p:txBody>
            <a:bodyPr wrap="square" rtlCol="0" anchor="ctr">
              <a:spAutoFit/>
            </a:bodyPr>
            <a:lstStyle/>
            <a:p>
              <a:pPr algn="ctr" defTabSz="685836">
                <a:defRPr/>
              </a:pPr>
              <a:r>
                <a:rPr lang="en-US" sz="4199" b="1" dirty="0">
                  <a:solidFill>
                    <a:prstClr val="white"/>
                  </a:solidFill>
                  <a:latin typeface="Calibri" panose="020F0502020204030204" pitchFamily="34" charset="0"/>
                  <a:cs typeface="Calibri" panose="020F0502020204030204" pitchFamily="34" charset="0"/>
                </a:rPr>
                <a:t>2</a:t>
              </a:r>
            </a:p>
            <a:p>
              <a:pPr algn="ctr" defTabSz="685836">
                <a:defRPr/>
              </a:pPr>
              <a:r>
                <a:rPr lang="en-US" sz="3000" b="1" dirty="0">
                  <a:solidFill>
                    <a:prstClr val="white"/>
                  </a:solidFill>
                  <a:latin typeface="Calibri" panose="020F0502020204030204" pitchFamily="34" charset="0"/>
                  <a:cs typeface="Calibri" panose="020F0502020204030204" pitchFamily="34" charset="0"/>
                </a:rPr>
                <a:t>Inquire</a:t>
              </a:r>
            </a:p>
          </p:txBody>
        </p:sp>
        <p:sp>
          <p:nvSpPr>
            <p:cNvPr id="11" name="TextBox 10">
              <a:extLst>
                <a:ext uri="{FF2B5EF4-FFF2-40B4-BE49-F238E27FC236}">
                  <a16:creationId xmlns:a16="http://schemas.microsoft.com/office/drawing/2014/main" id="{0F2E7EFC-F974-9E68-9EAB-F3B4FBD21E67}"/>
                </a:ext>
              </a:extLst>
            </p:cNvPr>
            <p:cNvSpPr txBox="1"/>
            <p:nvPr/>
          </p:nvSpPr>
          <p:spPr>
            <a:xfrm>
              <a:off x="6519906" y="4259958"/>
              <a:ext cx="2142242" cy="1522909"/>
            </a:xfrm>
            <a:prstGeom prst="rect">
              <a:avLst/>
            </a:prstGeom>
            <a:noFill/>
          </p:spPr>
          <p:txBody>
            <a:bodyPr wrap="square" rtlCol="0" anchor="ctr">
              <a:spAutoFit/>
            </a:bodyPr>
            <a:lstStyle/>
            <a:p>
              <a:pPr algn="ctr" defTabSz="685836">
                <a:defRPr/>
              </a:pPr>
              <a:r>
                <a:rPr lang="en-US" sz="4199" b="1">
                  <a:solidFill>
                    <a:prstClr val="white"/>
                  </a:solidFill>
                  <a:latin typeface="Calibri" panose="020F0502020204030204" pitchFamily="34" charset="0"/>
                  <a:cs typeface="Calibri" panose="020F0502020204030204" pitchFamily="34" charset="0"/>
                </a:rPr>
                <a:t>3</a:t>
              </a:r>
            </a:p>
            <a:p>
              <a:pPr algn="ctr" defTabSz="685836">
                <a:defRPr/>
              </a:pPr>
              <a:r>
                <a:rPr lang="en-US" sz="3000" b="1">
                  <a:solidFill>
                    <a:prstClr val="white"/>
                  </a:solidFill>
                  <a:latin typeface="Calibri" panose="020F0502020204030204" pitchFamily="34" charset="0"/>
                  <a:cs typeface="Calibri" panose="020F0502020204030204" pitchFamily="34" charset="0"/>
                </a:rPr>
                <a:t>Assess</a:t>
              </a:r>
              <a:endParaRPr lang="en-US" sz="4199" b="1">
                <a:solidFill>
                  <a:prstClr val="white"/>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9FFBB062-46E5-9145-DF14-08A883799669}"/>
                </a:ext>
              </a:extLst>
            </p:cNvPr>
            <p:cNvSpPr txBox="1"/>
            <p:nvPr/>
          </p:nvSpPr>
          <p:spPr>
            <a:xfrm>
              <a:off x="3583004" y="4259959"/>
              <a:ext cx="2142242" cy="1522909"/>
            </a:xfrm>
            <a:prstGeom prst="rect">
              <a:avLst/>
            </a:prstGeom>
            <a:noFill/>
          </p:spPr>
          <p:txBody>
            <a:bodyPr wrap="square" rtlCol="0" anchor="ctr">
              <a:spAutoFit/>
            </a:bodyPr>
            <a:lstStyle/>
            <a:p>
              <a:pPr algn="ctr" defTabSz="685836">
                <a:defRPr/>
              </a:pPr>
              <a:r>
                <a:rPr lang="en-US" sz="4199" b="1" dirty="0">
                  <a:solidFill>
                    <a:prstClr val="white"/>
                  </a:solidFill>
                  <a:latin typeface="Calibri" panose="020F0502020204030204" pitchFamily="34" charset="0"/>
                  <a:cs typeface="Calibri" panose="020F0502020204030204" pitchFamily="34" charset="0"/>
                </a:rPr>
                <a:t>4</a:t>
              </a:r>
            </a:p>
            <a:p>
              <a:pPr algn="ctr" defTabSz="685836">
                <a:defRPr/>
              </a:pPr>
              <a:r>
                <a:rPr lang="en-US" sz="3000" b="1" dirty="0">
                  <a:solidFill>
                    <a:prstClr val="white"/>
                  </a:solidFill>
                  <a:latin typeface="Calibri" panose="020F0502020204030204" pitchFamily="34" charset="0"/>
                  <a:cs typeface="Calibri" panose="020F0502020204030204" pitchFamily="34" charset="0"/>
                </a:rPr>
                <a:t>Manage</a:t>
              </a:r>
              <a:endParaRPr lang="en-US" sz="4199" b="1" dirty="0">
                <a:solidFill>
                  <a:prstClr val="white"/>
                </a:solidFill>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E31E5DF6-1183-C4A6-C18C-4AE24A7BDA32}"/>
                </a:ext>
              </a:extLst>
            </p:cNvPr>
            <p:cNvSpPr txBox="1"/>
            <p:nvPr/>
          </p:nvSpPr>
          <p:spPr>
            <a:xfrm>
              <a:off x="5030941" y="3238372"/>
              <a:ext cx="2142242" cy="702957"/>
            </a:xfrm>
            <a:prstGeom prst="rect">
              <a:avLst/>
            </a:prstGeom>
            <a:noFill/>
          </p:spPr>
          <p:txBody>
            <a:bodyPr wrap="square" rtlCol="0" anchor="ctr" anchorCtr="0">
              <a:spAutoFit/>
            </a:bodyPr>
            <a:lstStyle/>
            <a:p>
              <a:pPr algn="ctr" defTabSz="685836">
                <a:defRPr/>
              </a:pPr>
              <a:r>
                <a:rPr lang="en-US" sz="3000" b="1">
                  <a:solidFill>
                    <a:prstClr val="white"/>
                  </a:solidFill>
                  <a:effectLst>
                    <a:outerShdw blurRad="38100" dist="38100" dir="2700000" algn="tl">
                      <a:srgbClr val="000000">
                        <a:alpha val="43137"/>
                      </a:srgbClr>
                    </a:outerShdw>
                  </a:effectLst>
                  <a:latin typeface="Calibri" panose="020F0502020204030204" pitchFamily="34" charset="0"/>
                  <a:ea typeface="League Spartan" charset="0"/>
                  <a:cs typeface="Calibri" panose="020F0502020204030204" pitchFamily="34" charset="0"/>
                </a:rPr>
                <a:t>Individual</a:t>
              </a:r>
            </a:p>
          </p:txBody>
        </p:sp>
        <p:sp>
          <p:nvSpPr>
            <p:cNvPr id="15" name="Arrow: Left-Right 14">
              <a:extLst>
                <a:ext uri="{FF2B5EF4-FFF2-40B4-BE49-F238E27FC236}">
                  <a16:creationId xmlns:a16="http://schemas.microsoft.com/office/drawing/2014/main" id="{D277B888-012C-1B87-B40D-D7C9CA611622}"/>
                </a:ext>
              </a:extLst>
            </p:cNvPr>
            <p:cNvSpPr/>
            <p:nvPr/>
          </p:nvSpPr>
          <p:spPr>
            <a:xfrm rot="10800000">
              <a:off x="5654399" y="1504031"/>
              <a:ext cx="865509" cy="436764"/>
            </a:xfrm>
            <a:prstGeom prst="leftRightArrow">
              <a:avLst/>
            </a:prstGeom>
            <a:solidFill>
              <a:srgbClr val="005288"/>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6">
                <a:defRPr/>
              </a:pPr>
              <a:endParaRPr lang="en-US" sz="2700">
                <a:solidFill>
                  <a:prstClr val="white"/>
                </a:solidFill>
                <a:latin typeface="Garamond" panose="02020404030301010803" pitchFamily="18" charset="0"/>
              </a:endParaRPr>
            </a:p>
          </p:txBody>
        </p:sp>
        <p:sp>
          <p:nvSpPr>
            <p:cNvPr id="16" name="Arrow: Left-Right 15">
              <a:extLst>
                <a:ext uri="{FF2B5EF4-FFF2-40B4-BE49-F238E27FC236}">
                  <a16:creationId xmlns:a16="http://schemas.microsoft.com/office/drawing/2014/main" id="{A2866104-6E01-9637-9639-718F02EA34F9}"/>
                </a:ext>
              </a:extLst>
            </p:cNvPr>
            <p:cNvSpPr/>
            <p:nvPr/>
          </p:nvSpPr>
          <p:spPr>
            <a:xfrm rot="10800000">
              <a:off x="5654398" y="5250902"/>
              <a:ext cx="865509" cy="436764"/>
            </a:xfrm>
            <a:prstGeom prst="leftRightArrow">
              <a:avLst/>
            </a:prstGeom>
            <a:solidFill>
              <a:srgbClr val="FF6600"/>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6">
                <a:defRPr/>
              </a:pPr>
              <a:endParaRPr lang="en-US" sz="2700">
                <a:solidFill>
                  <a:prstClr val="white"/>
                </a:solidFill>
                <a:latin typeface="Garamond" panose="02020404030301010803" pitchFamily="18" charset="0"/>
              </a:endParaRPr>
            </a:p>
          </p:txBody>
        </p:sp>
        <p:sp>
          <p:nvSpPr>
            <p:cNvPr id="17" name="Arrow: Left-Right 16">
              <a:extLst>
                <a:ext uri="{FF2B5EF4-FFF2-40B4-BE49-F238E27FC236}">
                  <a16:creationId xmlns:a16="http://schemas.microsoft.com/office/drawing/2014/main" id="{08702A1C-D55F-F90B-236F-1D53D688FB57}"/>
                </a:ext>
              </a:extLst>
            </p:cNvPr>
            <p:cNvSpPr/>
            <p:nvPr/>
          </p:nvSpPr>
          <p:spPr>
            <a:xfrm rot="5400000">
              <a:off x="3788621" y="3366044"/>
              <a:ext cx="865509" cy="436764"/>
            </a:xfrm>
            <a:prstGeom prst="leftRightArrow">
              <a:avLst/>
            </a:prstGeom>
            <a:solidFill>
              <a:srgbClr val="C41230"/>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6">
                <a:defRPr/>
              </a:pPr>
              <a:endParaRPr lang="en-US" sz="2700">
                <a:solidFill>
                  <a:prstClr val="white"/>
                </a:solidFill>
                <a:latin typeface="Garamond" panose="02020404030301010803" pitchFamily="18" charset="0"/>
              </a:endParaRPr>
            </a:p>
          </p:txBody>
        </p:sp>
        <p:sp>
          <p:nvSpPr>
            <p:cNvPr id="18" name="Arrow: Left-Right 17">
              <a:extLst>
                <a:ext uri="{FF2B5EF4-FFF2-40B4-BE49-F238E27FC236}">
                  <a16:creationId xmlns:a16="http://schemas.microsoft.com/office/drawing/2014/main" id="{E9964E6D-67DE-5968-E22C-7353086FE118}"/>
                </a:ext>
              </a:extLst>
            </p:cNvPr>
            <p:cNvSpPr/>
            <p:nvPr/>
          </p:nvSpPr>
          <p:spPr>
            <a:xfrm rot="5400000">
              <a:off x="7507233" y="3366045"/>
              <a:ext cx="865509" cy="436764"/>
            </a:xfrm>
            <a:prstGeom prst="leftRightArrow">
              <a:avLst/>
            </a:prstGeom>
            <a:solidFill>
              <a:srgbClr val="FF9900"/>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6">
                <a:defRPr/>
              </a:pPr>
              <a:endParaRPr lang="en-US" sz="2700">
                <a:solidFill>
                  <a:prstClr val="white"/>
                </a:solidFill>
                <a:latin typeface="Garamond" panose="02020404030301010803" pitchFamily="18" charset="0"/>
              </a:endParaRPr>
            </a:p>
          </p:txBody>
        </p:sp>
      </p:grpSp>
      <p:sp>
        <p:nvSpPr>
          <p:cNvPr id="19" name="Oval 18">
            <a:extLst>
              <a:ext uri="{FF2B5EF4-FFF2-40B4-BE49-F238E27FC236}">
                <a16:creationId xmlns:a16="http://schemas.microsoft.com/office/drawing/2014/main" id="{1F06D280-F20B-F36B-AD6A-9CB70A7114A7}"/>
              </a:ext>
            </a:extLst>
          </p:cNvPr>
          <p:cNvSpPr/>
          <p:nvPr/>
        </p:nvSpPr>
        <p:spPr>
          <a:xfrm>
            <a:off x="8749063" y="3375096"/>
            <a:ext cx="3818840" cy="6137619"/>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Calibri"/>
            </a:endParaRPr>
          </a:p>
        </p:txBody>
      </p:sp>
    </p:spTree>
    <p:extLst>
      <p:ext uri="{BB962C8B-B14F-4D97-AF65-F5344CB8AC3E}">
        <p14:creationId xmlns:p14="http://schemas.microsoft.com/office/powerpoint/2010/main" val="468817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6731DF0-626C-129F-20AC-184CDE26BD1A}"/>
            </a:ext>
          </a:extLst>
        </p:cNvPr>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
            <a:ext cx="18288001" cy="10286999"/>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83281" y="-2580"/>
            <a:ext cx="17625060" cy="10261027"/>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909081" y="-1936"/>
            <a:ext cx="5412268" cy="10288295"/>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9089592" y="1168905"/>
            <a:ext cx="7451300" cy="7482585"/>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C492726-8242-1E2E-AF35-8EC26B766991}"/>
              </a:ext>
            </a:extLst>
          </p:cNvPr>
          <p:cNvSpPr>
            <a:spLocks noGrp="1"/>
          </p:cNvSpPr>
          <p:nvPr>
            <p:ph type="title"/>
          </p:nvPr>
        </p:nvSpPr>
        <p:spPr>
          <a:xfrm>
            <a:off x="2080297" y="1228476"/>
            <a:ext cx="9894368" cy="4902780"/>
          </a:xfrm>
        </p:spPr>
        <p:txBody>
          <a:bodyPr vert="horz" lIns="91440" tIns="45720" rIns="91440" bIns="45720" rtlCol="0" anchor="b">
            <a:normAutofit/>
          </a:bodyPr>
          <a:lstStyle/>
          <a:p>
            <a:pPr algn="r">
              <a:lnSpc>
                <a:spcPct val="90000"/>
              </a:lnSpc>
            </a:pPr>
            <a:r>
              <a:rPr lang="en-US" sz="6700" b="1" kern="1200">
                <a:solidFill>
                  <a:srgbClr val="FFFFFF"/>
                </a:solidFill>
                <a:latin typeface="+mj-lt"/>
                <a:ea typeface="+mj-ea"/>
                <a:cs typeface="+mj-cs"/>
              </a:rPr>
              <a:t>BASELINE KNOWLEDGE</a:t>
            </a:r>
            <a:br>
              <a:rPr lang="en-US" sz="6700" b="1" kern="1200">
                <a:solidFill>
                  <a:srgbClr val="FFFFFF"/>
                </a:solidFill>
                <a:latin typeface="+mj-lt"/>
                <a:ea typeface="+mj-ea"/>
                <a:cs typeface="+mj-cs"/>
              </a:rPr>
            </a:br>
            <a:r>
              <a:rPr lang="en-US" sz="6700" b="1" kern="1200">
                <a:solidFill>
                  <a:srgbClr val="FFFFFF"/>
                </a:solidFill>
                <a:latin typeface="+mj-lt"/>
                <a:ea typeface="+mj-ea"/>
                <a:cs typeface="+mj-cs"/>
              </a:rPr>
              <a:t>about</a:t>
            </a:r>
            <a:br>
              <a:rPr lang="en-US" sz="6700" b="1" kern="1200">
                <a:solidFill>
                  <a:srgbClr val="FFFFFF"/>
                </a:solidFill>
                <a:latin typeface="+mj-lt"/>
                <a:ea typeface="+mj-ea"/>
                <a:cs typeface="+mj-cs"/>
              </a:rPr>
            </a:br>
            <a:r>
              <a:rPr lang="en-US" sz="6700" b="1" kern="1200">
                <a:solidFill>
                  <a:srgbClr val="FFFFFF"/>
                </a:solidFill>
                <a:latin typeface="+mj-lt"/>
                <a:ea typeface="+mj-ea"/>
                <a:cs typeface="+mj-cs"/>
              </a:rPr>
              <a:t>Behavioral Threat Assessment Management</a:t>
            </a:r>
          </a:p>
        </p:txBody>
      </p:sp>
      <p:sp>
        <p:nvSpPr>
          <p:cNvPr id="17" name="Rectangle 16">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471" y="6720057"/>
            <a:ext cx="18269056" cy="3566943"/>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0450628" y="2448990"/>
            <a:ext cx="10286358" cy="5388387"/>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80719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126309" y="2126307"/>
            <a:ext cx="10313727" cy="6061116"/>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37743" y="3990710"/>
            <a:ext cx="6533391" cy="6057905"/>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771323" y="2457128"/>
            <a:ext cx="10286358" cy="5372102"/>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1121033" y="1801968"/>
            <a:ext cx="7212453" cy="6132999"/>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itle 2">
            <a:extLst>
              <a:ext uri="{FF2B5EF4-FFF2-40B4-BE49-F238E27FC236}">
                <a16:creationId xmlns:a16="http://schemas.microsoft.com/office/drawing/2014/main" id="{9CC59855-8C3E-76F0-B64B-51439D6153B7}"/>
              </a:ext>
            </a:extLst>
          </p:cNvPr>
          <p:cNvSpPr>
            <a:spLocks noGrp="1"/>
          </p:cNvSpPr>
          <p:nvPr>
            <p:ph type="title"/>
          </p:nvPr>
        </p:nvSpPr>
        <p:spPr>
          <a:xfrm>
            <a:off x="868332" y="4049372"/>
            <a:ext cx="4321242" cy="4607859"/>
          </a:xfrm>
        </p:spPr>
        <p:txBody>
          <a:bodyPr vert="horz" lIns="91440" tIns="45720" rIns="91440" bIns="45720" rtlCol="0" anchor="t">
            <a:normAutofit/>
          </a:bodyPr>
          <a:lstStyle/>
          <a:p>
            <a:pPr algn="l">
              <a:lnSpc>
                <a:spcPct val="90000"/>
              </a:lnSpc>
            </a:pPr>
            <a:r>
              <a:rPr lang="en-US" sz="7200" kern="1200" dirty="0">
                <a:solidFill>
                  <a:srgbClr val="FFFFFF"/>
                </a:solidFill>
                <a:latin typeface="+mj-lt"/>
                <a:ea typeface="+mj-ea"/>
                <a:cs typeface="+mj-cs"/>
              </a:rPr>
              <a:t>Goal of the CP3 Grant</a:t>
            </a:r>
          </a:p>
        </p:txBody>
      </p:sp>
      <p:graphicFrame>
        <p:nvGraphicFramePr>
          <p:cNvPr id="4" name="Content Placeholder 3">
            <a:extLst>
              <a:ext uri="{FF2B5EF4-FFF2-40B4-BE49-F238E27FC236}">
                <a16:creationId xmlns:a16="http://schemas.microsoft.com/office/drawing/2014/main" id="{CB028680-6B40-4CA9-BAC8-6260EF67213F}"/>
              </a:ext>
            </a:extLst>
          </p:cNvPr>
          <p:cNvGraphicFramePr>
            <a:graphicFrameLocks noGrp="1"/>
          </p:cNvGraphicFramePr>
          <p:nvPr>
            <p:ph idx="1"/>
            <p:extLst>
              <p:ext uri="{D42A27DB-BD31-4B8C-83A1-F6EECF244321}">
                <p14:modId xmlns:p14="http://schemas.microsoft.com/office/powerpoint/2010/main" val="3321319755"/>
              </p:ext>
            </p:extLst>
          </p:nvPr>
        </p:nvGraphicFramePr>
        <p:xfrm>
          <a:off x="5826921" y="1153717"/>
          <a:ext cx="12692063" cy="7429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419672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EDD65B2-3753-A52B-351B-811E2B6AF0A1}"/>
              </a:ext>
            </a:extLst>
          </p:cNvPr>
          <p:cNvSpPr/>
          <p:nvPr/>
        </p:nvSpPr>
        <p:spPr>
          <a:xfrm>
            <a:off x="457200" y="647700"/>
            <a:ext cx="17830800" cy="9639300"/>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descr="A red line graph&#10;&#10;AI-generated content may be incorrect.">
            <a:extLst>
              <a:ext uri="{FF2B5EF4-FFF2-40B4-BE49-F238E27FC236}">
                <a16:creationId xmlns:a16="http://schemas.microsoft.com/office/drawing/2014/main" id="{257ABF26-0B1E-87E5-AF8A-2E0E66BF2749}"/>
              </a:ext>
            </a:extLst>
          </p:cNvPr>
          <p:cNvPicPr>
            <a:picLocks noGrp="1" noChangeAspect="1"/>
          </p:cNvPicPr>
          <p:nvPr>
            <p:ph idx="1"/>
          </p:nvPr>
        </p:nvPicPr>
        <p:blipFill>
          <a:blip r:embed="rId3"/>
          <a:stretch>
            <a:fillRect/>
          </a:stretch>
        </p:blipFill>
        <p:spPr>
          <a:xfrm>
            <a:off x="1828800" y="2131240"/>
            <a:ext cx="16308544" cy="8155760"/>
          </a:xfrm>
        </p:spPr>
      </p:pic>
      <p:sp>
        <p:nvSpPr>
          <p:cNvPr id="5" name="Title 4">
            <a:extLst>
              <a:ext uri="{FF2B5EF4-FFF2-40B4-BE49-F238E27FC236}">
                <a16:creationId xmlns:a16="http://schemas.microsoft.com/office/drawing/2014/main" id="{FC2C6006-5B5E-F9BC-0BDF-E5F5AA5BACDC}"/>
              </a:ext>
            </a:extLst>
          </p:cNvPr>
          <p:cNvSpPr>
            <a:spLocks noGrp="1"/>
          </p:cNvSpPr>
          <p:nvPr>
            <p:ph type="title"/>
          </p:nvPr>
        </p:nvSpPr>
        <p:spPr>
          <a:xfrm>
            <a:off x="684056" y="326385"/>
            <a:ext cx="8473691" cy="1844705"/>
          </a:xfrm>
        </p:spPr>
        <p:txBody>
          <a:bodyPr>
            <a:normAutofit/>
          </a:bodyPr>
          <a:lstStyle/>
          <a:p>
            <a:r>
              <a:rPr lang="en-US" sz="5400" b="1" dirty="0">
                <a:solidFill>
                  <a:srgbClr val="002060"/>
                </a:solidFill>
              </a:rPr>
              <a:t>HcBTAM &amp; HcEM/PHEM</a:t>
            </a:r>
          </a:p>
        </p:txBody>
      </p:sp>
      <p:sp>
        <p:nvSpPr>
          <p:cNvPr id="9" name="TextBox 8">
            <a:extLst>
              <a:ext uri="{FF2B5EF4-FFF2-40B4-BE49-F238E27FC236}">
                <a16:creationId xmlns:a16="http://schemas.microsoft.com/office/drawing/2014/main" id="{6C1C6A81-EC0D-8229-B4A2-D64A195EB6C8}"/>
              </a:ext>
            </a:extLst>
          </p:cNvPr>
          <p:cNvSpPr txBox="1"/>
          <p:nvPr/>
        </p:nvSpPr>
        <p:spPr>
          <a:xfrm>
            <a:off x="9471173" y="2171090"/>
            <a:ext cx="1662635" cy="830997"/>
          </a:xfrm>
          <a:prstGeom prst="rect">
            <a:avLst/>
          </a:prstGeom>
          <a:noFill/>
        </p:spPr>
        <p:txBody>
          <a:bodyPr wrap="none" rtlCol="0">
            <a:spAutoFit/>
          </a:bodyPr>
          <a:lstStyle/>
          <a:p>
            <a:r>
              <a:rPr lang="en-US" sz="4800" dirty="0">
                <a:solidFill>
                  <a:prstClr val="black"/>
                </a:solidFill>
                <a:latin typeface="Calibri"/>
              </a:rPr>
              <a:t>Boom</a:t>
            </a:r>
          </a:p>
        </p:txBody>
      </p:sp>
      <p:pic>
        <p:nvPicPr>
          <p:cNvPr id="11" name="Picture 10" descr="Block print style starburst illustration">
            <a:extLst>
              <a:ext uri="{FF2B5EF4-FFF2-40B4-BE49-F238E27FC236}">
                <a16:creationId xmlns:a16="http://schemas.microsoft.com/office/drawing/2014/main" id="{8698D7C5-7B0D-44CA-EDD7-2AAF8AAA6C65}"/>
              </a:ext>
            </a:extLst>
          </p:cNvPr>
          <p:cNvPicPr>
            <a:picLocks noChangeAspect="1"/>
          </p:cNvPicPr>
          <p:nvPr/>
        </p:nvPicPr>
        <p:blipFill>
          <a:blip r:embed="rId4"/>
          <a:stretch>
            <a:fillRect/>
          </a:stretch>
        </p:blipFill>
        <p:spPr>
          <a:xfrm>
            <a:off x="9983072" y="3070855"/>
            <a:ext cx="639518" cy="744165"/>
          </a:xfrm>
          <a:prstGeom prst="rect">
            <a:avLst/>
          </a:prstGeom>
        </p:spPr>
      </p:pic>
      <p:sp>
        <p:nvSpPr>
          <p:cNvPr id="12" name="TextBox 11">
            <a:extLst>
              <a:ext uri="{FF2B5EF4-FFF2-40B4-BE49-F238E27FC236}">
                <a16:creationId xmlns:a16="http://schemas.microsoft.com/office/drawing/2014/main" id="{D96B2890-2006-23D1-A638-1A44F93421B0}"/>
              </a:ext>
            </a:extLst>
          </p:cNvPr>
          <p:cNvSpPr txBox="1"/>
          <p:nvPr/>
        </p:nvSpPr>
        <p:spPr>
          <a:xfrm>
            <a:off x="3530370" y="3267328"/>
            <a:ext cx="1638590" cy="830997"/>
          </a:xfrm>
          <a:prstGeom prst="rect">
            <a:avLst/>
          </a:prstGeom>
          <a:noFill/>
        </p:spPr>
        <p:txBody>
          <a:bodyPr wrap="none" rtlCol="0">
            <a:spAutoFit/>
          </a:bodyPr>
          <a:lstStyle/>
          <a:p>
            <a:r>
              <a:rPr lang="en-US" sz="4800" dirty="0">
                <a:solidFill>
                  <a:prstClr val="black"/>
                </a:solidFill>
                <a:latin typeface="Calibri"/>
              </a:rPr>
              <a:t>BTAM</a:t>
            </a:r>
          </a:p>
        </p:txBody>
      </p:sp>
      <p:sp>
        <p:nvSpPr>
          <p:cNvPr id="13" name="TextBox 12">
            <a:extLst>
              <a:ext uri="{FF2B5EF4-FFF2-40B4-BE49-F238E27FC236}">
                <a16:creationId xmlns:a16="http://schemas.microsoft.com/office/drawing/2014/main" id="{1E436005-FB4D-8C9A-A254-3FB7F512C4B5}"/>
              </a:ext>
            </a:extLst>
          </p:cNvPr>
          <p:cNvSpPr txBox="1"/>
          <p:nvPr/>
        </p:nvSpPr>
        <p:spPr>
          <a:xfrm>
            <a:off x="14820610" y="3063010"/>
            <a:ext cx="1638590" cy="830997"/>
          </a:xfrm>
          <a:prstGeom prst="rect">
            <a:avLst/>
          </a:prstGeom>
          <a:noFill/>
        </p:spPr>
        <p:txBody>
          <a:bodyPr wrap="none" rtlCol="0">
            <a:spAutoFit/>
          </a:bodyPr>
          <a:lstStyle/>
          <a:p>
            <a:r>
              <a:rPr lang="en-US" sz="4800" dirty="0">
                <a:solidFill>
                  <a:prstClr val="black"/>
                </a:solidFill>
                <a:latin typeface="Calibri"/>
              </a:rPr>
              <a:t>BTAM</a:t>
            </a:r>
          </a:p>
        </p:txBody>
      </p:sp>
      <p:sp>
        <p:nvSpPr>
          <p:cNvPr id="14" name="TextBox 13">
            <a:extLst>
              <a:ext uri="{FF2B5EF4-FFF2-40B4-BE49-F238E27FC236}">
                <a16:creationId xmlns:a16="http://schemas.microsoft.com/office/drawing/2014/main" id="{9766EF9A-0554-313E-2CB5-DACD2F6DBA83}"/>
              </a:ext>
            </a:extLst>
          </p:cNvPr>
          <p:cNvSpPr txBox="1"/>
          <p:nvPr/>
        </p:nvSpPr>
        <p:spPr>
          <a:xfrm>
            <a:off x="3695918" y="7076722"/>
            <a:ext cx="2449966" cy="707886"/>
          </a:xfrm>
          <a:prstGeom prst="rect">
            <a:avLst/>
          </a:prstGeom>
          <a:noFill/>
        </p:spPr>
        <p:txBody>
          <a:bodyPr wrap="none" rtlCol="0">
            <a:spAutoFit/>
          </a:bodyPr>
          <a:lstStyle/>
          <a:p>
            <a:r>
              <a:rPr lang="en-US" sz="4000" dirty="0">
                <a:solidFill>
                  <a:prstClr val="black"/>
                </a:solidFill>
                <a:latin typeface="Calibri"/>
              </a:rPr>
              <a:t>Prevention</a:t>
            </a:r>
          </a:p>
        </p:txBody>
      </p:sp>
      <p:sp>
        <p:nvSpPr>
          <p:cNvPr id="15" name="TextBox 14">
            <a:extLst>
              <a:ext uri="{FF2B5EF4-FFF2-40B4-BE49-F238E27FC236}">
                <a16:creationId xmlns:a16="http://schemas.microsoft.com/office/drawing/2014/main" id="{7C48161B-D743-FF7D-CBAB-E293D5BF5A7F}"/>
              </a:ext>
            </a:extLst>
          </p:cNvPr>
          <p:cNvSpPr txBox="1"/>
          <p:nvPr/>
        </p:nvSpPr>
        <p:spPr>
          <a:xfrm>
            <a:off x="5410200" y="5468919"/>
            <a:ext cx="2331279" cy="707886"/>
          </a:xfrm>
          <a:prstGeom prst="rect">
            <a:avLst/>
          </a:prstGeom>
          <a:noFill/>
        </p:spPr>
        <p:txBody>
          <a:bodyPr wrap="none" rtlCol="0">
            <a:spAutoFit/>
          </a:bodyPr>
          <a:lstStyle/>
          <a:p>
            <a:r>
              <a:rPr lang="en-US" sz="4000" dirty="0">
                <a:solidFill>
                  <a:prstClr val="black"/>
                </a:solidFill>
                <a:latin typeface="Calibri"/>
              </a:rPr>
              <a:t>Mitigation</a:t>
            </a:r>
          </a:p>
        </p:txBody>
      </p:sp>
      <p:sp>
        <p:nvSpPr>
          <p:cNvPr id="16" name="TextBox 15">
            <a:extLst>
              <a:ext uri="{FF2B5EF4-FFF2-40B4-BE49-F238E27FC236}">
                <a16:creationId xmlns:a16="http://schemas.microsoft.com/office/drawing/2014/main" id="{BF51590C-1F77-E7A1-D630-933F2F12BB8C}"/>
              </a:ext>
            </a:extLst>
          </p:cNvPr>
          <p:cNvSpPr txBox="1"/>
          <p:nvPr/>
        </p:nvSpPr>
        <p:spPr>
          <a:xfrm>
            <a:off x="5790048" y="3894007"/>
            <a:ext cx="3013325" cy="707886"/>
          </a:xfrm>
          <a:prstGeom prst="rect">
            <a:avLst/>
          </a:prstGeom>
          <a:noFill/>
        </p:spPr>
        <p:txBody>
          <a:bodyPr wrap="none" rtlCol="0">
            <a:spAutoFit/>
          </a:bodyPr>
          <a:lstStyle/>
          <a:p>
            <a:r>
              <a:rPr lang="en-US" sz="4000" dirty="0">
                <a:solidFill>
                  <a:prstClr val="black"/>
                </a:solidFill>
                <a:latin typeface="Calibri"/>
              </a:rPr>
              <a:t>Preparedness</a:t>
            </a:r>
            <a:endParaRPr lang="en-US" sz="3600" dirty="0">
              <a:solidFill>
                <a:prstClr val="black"/>
              </a:solidFill>
              <a:latin typeface="Calibri"/>
            </a:endParaRPr>
          </a:p>
        </p:txBody>
      </p:sp>
      <p:sp>
        <p:nvSpPr>
          <p:cNvPr id="17" name="TextBox 16">
            <a:extLst>
              <a:ext uri="{FF2B5EF4-FFF2-40B4-BE49-F238E27FC236}">
                <a16:creationId xmlns:a16="http://schemas.microsoft.com/office/drawing/2014/main" id="{658B3B87-0AA1-DE64-79F0-207907BCC573}"/>
              </a:ext>
            </a:extLst>
          </p:cNvPr>
          <p:cNvSpPr txBox="1"/>
          <p:nvPr/>
        </p:nvSpPr>
        <p:spPr>
          <a:xfrm>
            <a:off x="11906751" y="4360282"/>
            <a:ext cx="1975092" cy="646331"/>
          </a:xfrm>
          <a:prstGeom prst="rect">
            <a:avLst/>
          </a:prstGeom>
          <a:noFill/>
        </p:spPr>
        <p:txBody>
          <a:bodyPr wrap="none" rtlCol="0">
            <a:spAutoFit/>
          </a:bodyPr>
          <a:lstStyle/>
          <a:p>
            <a:r>
              <a:rPr lang="en-US" sz="3600" dirty="0">
                <a:solidFill>
                  <a:prstClr val="black"/>
                </a:solidFill>
                <a:latin typeface="Calibri"/>
              </a:rPr>
              <a:t>Response</a:t>
            </a:r>
          </a:p>
        </p:txBody>
      </p:sp>
      <p:sp>
        <p:nvSpPr>
          <p:cNvPr id="18" name="TextBox 17">
            <a:extLst>
              <a:ext uri="{FF2B5EF4-FFF2-40B4-BE49-F238E27FC236}">
                <a16:creationId xmlns:a16="http://schemas.microsoft.com/office/drawing/2014/main" id="{AE88C36C-2E65-23A0-9FDB-21866FA692A7}"/>
              </a:ext>
            </a:extLst>
          </p:cNvPr>
          <p:cNvSpPr txBox="1"/>
          <p:nvPr/>
        </p:nvSpPr>
        <p:spPr>
          <a:xfrm>
            <a:off x="12935237" y="5530474"/>
            <a:ext cx="2087046" cy="707886"/>
          </a:xfrm>
          <a:prstGeom prst="rect">
            <a:avLst/>
          </a:prstGeom>
          <a:noFill/>
        </p:spPr>
        <p:txBody>
          <a:bodyPr wrap="none" rtlCol="0">
            <a:spAutoFit/>
          </a:bodyPr>
          <a:lstStyle/>
          <a:p>
            <a:r>
              <a:rPr lang="en-US" sz="4000" dirty="0">
                <a:solidFill>
                  <a:prstClr val="black"/>
                </a:solidFill>
                <a:latin typeface="Calibri"/>
              </a:rPr>
              <a:t>Recovery</a:t>
            </a:r>
            <a:endParaRPr lang="en-US" sz="3600" dirty="0">
              <a:solidFill>
                <a:prstClr val="black"/>
              </a:solidFill>
              <a:latin typeface="Calibri"/>
            </a:endParaRPr>
          </a:p>
        </p:txBody>
      </p:sp>
    </p:spTree>
    <p:extLst>
      <p:ext uri="{BB962C8B-B14F-4D97-AF65-F5344CB8AC3E}">
        <p14:creationId xmlns:p14="http://schemas.microsoft.com/office/powerpoint/2010/main" val="27844376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a:extLst>
            <a:ext uri="{FF2B5EF4-FFF2-40B4-BE49-F238E27FC236}">
              <a16:creationId xmlns:a16="http://schemas.microsoft.com/office/drawing/2014/main" id="{35EDD578-B898-3422-E2ED-95E753664313}"/>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AC7A8124-1D02-663C-1EA9-3A3266B0A99E}"/>
              </a:ext>
            </a:extLst>
          </p:cNvPr>
          <p:cNvSpPr/>
          <p:nvPr/>
        </p:nvSpPr>
        <p:spPr>
          <a:xfrm>
            <a:off x="579900" y="571500"/>
            <a:ext cx="17708100" cy="9715500"/>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7D10C643-9FDF-884E-7868-3CEC0A4E1A0C}"/>
              </a:ext>
            </a:extLst>
          </p:cNvPr>
          <p:cNvSpPr>
            <a:spLocks noGrp="1"/>
          </p:cNvSpPr>
          <p:nvPr>
            <p:ph type="title"/>
          </p:nvPr>
        </p:nvSpPr>
        <p:spPr>
          <a:xfrm>
            <a:off x="2971800" y="411957"/>
            <a:ext cx="12344400" cy="1714500"/>
          </a:xfrm>
        </p:spPr>
        <p:txBody>
          <a:bodyPr anchor="ctr">
            <a:normAutofit/>
          </a:bodyPr>
          <a:lstStyle/>
          <a:p>
            <a:r>
              <a:rPr lang="en-US" sz="6000" b="1" dirty="0"/>
              <a:t>Contact</a:t>
            </a:r>
          </a:p>
        </p:txBody>
      </p:sp>
      <p:sp>
        <p:nvSpPr>
          <p:cNvPr id="2" name="Content Placeholder 1">
            <a:extLst>
              <a:ext uri="{FF2B5EF4-FFF2-40B4-BE49-F238E27FC236}">
                <a16:creationId xmlns:a16="http://schemas.microsoft.com/office/drawing/2014/main" id="{7B46DDB4-287F-2909-6E67-764BC6DCE870}"/>
              </a:ext>
            </a:extLst>
          </p:cNvPr>
          <p:cNvSpPr>
            <a:spLocks noGrp="1"/>
          </p:cNvSpPr>
          <p:nvPr>
            <p:ph sz="half" idx="1"/>
          </p:nvPr>
        </p:nvSpPr>
        <p:spPr>
          <a:xfrm>
            <a:off x="922663" y="2371933"/>
            <a:ext cx="8107037" cy="6817317"/>
          </a:xfrm>
        </p:spPr>
        <p:txBody>
          <a:bodyPr>
            <a:normAutofit/>
          </a:bodyPr>
          <a:lstStyle/>
          <a:p>
            <a:r>
              <a:rPr lang="en-US" sz="5400" dirty="0"/>
              <a:t>Keith F Hansen</a:t>
            </a:r>
          </a:p>
          <a:p>
            <a:pPr lvl="1"/>
            <a:r>
              <a:rPr lang="en-US" sz="5400" dirty="0">
                <a:hlinkClick r:id="rId2"/>
              </a:rPr>
              <a:t>kfhansen@ahepp.org</a:t>
            </a:r>
            <a:r>
              <a:rPr lang="en-US" sz="5400" dirty="0"/>
              <a:t> </a:t>
            </a:r>
            <a:endParaRPr lang="en-US" sz="5000" dirty="0"/>
          </a:p>
          <a:p>
            <a:r>
              <a:rPr lang="en-US" sz="5400" dirty="0"/>
              <a:t>Kristine Sanger</a:t>
            </a:r>
          </a:p>
          <a:p>
            <a:pPr lvl="1"/>
            <a:r>
              <a:rPr lang="en-US" sz="4800" dirty="0">
                <a:hlinkClick r:id="rId3"/>
              </a:rPr>
              <a:t>ksanger@ahepp.org</a:t>
            </a:r>
            <a:r>
              <a:rPr lang="en-US" sz="4800" dirty="0"/>
              <a:t> </a:t>
            </a:r>
          </a:p>
        </p:txBody>
      </p:sp>
      <p:pic>
        <p:nvPicPr>
          <p:cNvPr id="6" name="Picture 5">
            <a:extLst>
              <a:ext uri="{FF2B5EF4-FFF2-40B4-BE49-F238E27FC236}">
                <a16:creationId xmlns:a16="http://schemas.microsoft.com/office/drawing/2014/main" id="{BE876510-6210-6652-A08D-A1C1DFF2D9C3}"/>
              </a:ext>
            </a:extLst>
          </p:cNvPr>
          <p:cNvPicPr>
            <a:picLocks noChangeAspect="1"/>
          </p:cNvPicPr>
          <p:nvPr/>
        </p:nvPicPr>
        <p:blipFill>
          <a:blip r:embed="rId4"/>
          <a:stretch>
            <a:fillRect/>
          </a:stretch>
        </p:blipFill>
        <p:spPr>
          <a:xfrm>
            <a:off x="9144000" y="2371933"/>
            <a:ext cx="8221337" cy="6781800"/>
          </a:xfrm>
          <a:prstGeom prst="rect">
            <a:avLst/>
          </a:prstGeom>
          <a:noFill/>
        </p:spPr>
      </p:pic>
      <p:sp>
        <p:nvSpPr>
          <p:cNvPr id="5" name="TextBox 4">
            <a:extLst>
              <a:ext uri="{FF2B5EF4-FFF2-40B4-BE49-F238E27FC236}">
                <a16:creationId xmlns:a16="http://schemas.microsoft.com/office/drawing/2014/main" id="{B2A4B183-73A0-A010-7BE6-C69E340403EC}"/>
              </a:ext>
            </a:extLst>
          </p:cNvPr>
          <p:cNvSpPr txBox="1"/>
          <p:nvPr/>
        </p:nvSpPr>
        <p:spPr>
          <a:xfrm>
            <a:off x="959952" y="7350399"/>
            <a:ext cx="6713268" cy="1569660"/>
          </a:xfrm>
          <a:prstGeom prst="rect">
            <a:avLst/>
          </a:prstGeom>
          <a:noFill/>
        </p:spPr>
        <p:txBody>
          <a:bodyPr wrap="square">
            <a:spAutoFit/>
          </a:bodyPr>
          <a:lstStyle/>
          <a:p>
            <a:r>
              <a:rPr lang="en-US" sz="4800" dirty="0">
                <a:hlinkClick r:id="rId5"/>
              </a:rPr>
              <a:t>Safe2Help NE</a:t>
            </a:r>
            <a:endParaRPr lang="en-US" sz="4800" dirty="0"/>
          </a:p>
          <a:p>
            <a:r>
              <a:rPr lang="en-US" sz="4800" dirty="0"/>
              <a:t>https://safe2helpne.com/</a:t>
            </a:r>
          </a:p>
        </p:txBody>
      </p:sp>
    </p:spTree>
    <p:extLst>
      <p:ext uri="{BB962C8B-B14F-4D97-AF65-F5344CB8AC3E}">
        <p14:creationId xmlns:p14="http://schemas.microsoft.com/office/powerpoint/2010/main" val="32353685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a:extLst>
            <a:ext uri="{FF2B5EF4-FFF2-40B4-BE49-F238E27FC236}">
              <a16:creationId xmlns:a16="http://schemas.microsoft.com/office/drawing/2014/main" id="{3293BA87-6A0A-491F-A09D-7A1D2EDC002D}"/>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115126" y="2115123"/>
            <a:ext cx="10287000" cy="6056754"/>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115128" y="2130329"/>
            <a:ext cx="10286999" cy="605675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151885" y="5382128"/>
            <a:ext cx="3752969" cy="6056762"/>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752605" y="1454577"/>
            <a:ext cx="5850535" cy="6268437"/>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115143" y="2115119"/>
            <a:ext cx="10287005" cy="6056753"/>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EE7685AD-5877-C0C9-1C08-277440625F7E}"/>
              </a:ext>
            </a:extLst>
          </p:cNvPr>
          <p:cNvSpPr>
            <a:spLocks noGrp="1"/>
          </p:cNvSpPr>
          <p:nvPr>
            <p:ph type="title"/>
          </p:nvPr>
        </p:nvSpPr>
        <p:spPr>
          <a:xfrm>
            <a:off x="879717" y="2525634"/>
            <a:ext cx="4672897" cy="3594538"/>
          </a:xfrm>
        </p:spPr>
        <p:txBody>
          <a:bodyPr vert="horz" lIns="91440" tIns="45720" rIns="91440" bIns="45720" rtlCol="0" anchor="b">
            <a:normAutofit/>
          </a:bodyPr>
          <a:lstStyle/>
          <a:p>
            <a:pPr algn="r">
              <a:lnSpc>
                <a:spcPct val="90000"/>
              </a:lnSpc>
            </a:pPr>
            <a:r>
              <a:rPr lang="en-US" sz="6000" kern="1200">
                <a:solidFill>
                  <a:srgbClr val="FFFFFF"/>
                </a:solidFill>
                <a:latin typeface="+mj-lt"/>
                <a:ea typeface="+mj-ea"/>
                <a:cs typeface="+mj-cs"/>
              </a:rPr>
              <a:t>Where Can I Learn More?</a:t>
            </a:r>
          </a:p>
        </p:txBody>
      </p:sp>
      <p:graphicFrame>
        <p:nvGraphicFramePr>
          <p:cNvPr id="5" name="Content Placeholder 1">
            <a:extLst>
              <a:ext uri="{FF2B5EF4-FFF2-40B4-BE49-F238E27FC236}">
                <a16:creationId xmlns:a16="http://schemas.microsoft.com/office/drawing/2014/main" id="{E85738AF-987D-512E-9DC1-1F28DC21DCB3}"/>
              </a:ext>
            </a:extLst>
          </p:cNvPr>
          <p:cNvGraphicFramePr>
            <a:graphicFrameLocks noGrp="1"/>
          </p:cNvGraphicFramePr>
          <p:nvPr>
            <p:ph idx="1"/>
            <p:extLst>
              <p:ext uri="{D42A27DB-BD31-4B8C-83A1-F6EECF244321}">
                <p14:modId xmlns:p14="http://schemas.microsoft.com/office/powerpoint/2010/main" val="4035054071"/>
              </p:ext>
            </p:extLst>
          </p:nvPr>
        </p:nvGraphicFramePr>
        <p:xfrm>
          <a:off x="7357578" y="1125660"/>
          <a:ext cx="10000249" cy="81808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801834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115126" y="2115123"/>
            <a:ext cx="10287000" cy="6056754"/>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115128" y="2130329"/>
            <a:ext cx="10286999" cy="605675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151885" y="5382128"/>
            <a:ext cx="3752969" cy="6056762"/>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752605" y="1454577"/>
            <a:ext cx="5850535" cy="6268437"/>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115143" y="2115119"/>
            <a:ext cx="10287005" cy="6056753"/>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820BBDD6-FEA2-90F3-041E-3F0CA4DE5A70}"/>
              </a:ext>
            </a:extLst>
          </p:cNvPr>
          <p:cNvSpPr>
            <a:spLocks noGrp="1"/>
          </p:cNvSpPr>
          <p:nvPr>
            <p:ph type="title"/>
          </p:nvPr>
        </p:nvSpPr>
        <p:spPr>
          <a:xfrm>
            <a:off x="879717" y="2525634"/>
            <a:ext cx="4672897" cy="3594538"/>
          </a:xfrm>
        </p:spPr>
        <p:txBody>
          <a:bodyPr vert="horz" lIns="91440" tIns="45720" rIns="91440" bIns="45720" rtlCol="0" anchor="b">
            <a:normAutofit/>
          </a:bodyPr>
          <a:lstStyle/>
          <a:p>
            <a:pPr algn="r">
              <a:lnSpc>
                <a:spcPct val="90000"/>
              </a:lnSpc>
            </a:pPr>
            <a:r>
              <a:rPr lang="en-US" sz="6000" kern="1200">
                <a:solidFill>
                  <a:srgbClr val="FFFFFF"/>
                </a:solidFill>
                <a:latin typeface="+mj-lt"/>
                <a:ea typeface="+mj-ea"/>
                <a:cs typeface="+mj-cs"/>
              </a:rPr>
              <a:t>Where Can I Learn More?</a:t>
            </a:r>
          </a:p>
        </p:txBody>
      </p:sp>
      <p:graphicFrame>
        <p:nvGraphicFramePr>
          <p:cNvPr id="5" name="Content Placeholder 1">
            <a:extLst>
              <a:ext uri="{FF2B5EF4-FFF2-40B4-BE49-F238E27FC236}">
                <a16:creationId xmlns:a16="http://schemas.microsoft.com/office/drawing/2014/main" id="{7E905919-CA94-C221-5AB2-48AC67D69A19}"/>
              </a:ext>
            </a:extLst>
          </p:cNvPr>
          <p:cNvGraphicFramePr>
            <a:graphicFrameLocks noGrp="1"/>
          </p:cNvGraphicFramePr>
          <p:nvPr>
            <p:ph idx="1"/>
            <p:extLst>
              <p:ext uri="{D42A27DB-BD31-4B8C-83A1-F6EECF244321}">
                <p14:modId xmlns:p14="http://schemas.microsoft.com/office/powerpoint/2010/main" val="3195106771"/>
              </p:ext>
            </p:extLst>
          </p:nvPr>
        </p:nvGraphicFramePr>
        <p:xfrm>
          <a:off x="7357578" y="1125660"/>
          <a:ext cx="10000249" cy="81808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171707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a:extLst>
            <a:ext uri="{FF2B5EF4-FFF2-40B4-BE49-F238E27FC236}">
              <a16:creationId xmlns:a16="http://schemas.microsoft.com/office/drawing/2014/main" id="{3CA076BE-243D-1948-4F4C-4433399E25C2}"/>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115126" y="2115123"/>
            <a:ext cx="10287000" cy="6056754"/>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115128" y="2130329"/>
            <a:ext cx="10286999" cy="605675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151885" y="5382128"/>
            <a:ext cx="3752969" cy="6056762"/>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752605" y="1454577"/>
            <a:ext cx="5850535" cy="6268437"/>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115143" y="2115119"/>
            <a:ext cx="10287005" cy="6056753"/>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E2C01F3A-3C85-DF7E-63B9-6DEB74B1339D}"/>
              </a:ext>
            </a:extLst>
          </p:cNvPr>
          <p:cNvSpPr>
            <a:spLocks noGrp="1"/>
          </p:cNvSpPr>
          <p:nvPr>
            <p:ph type="title"/>
          </p:nvPr>
        </p:nvSpPr>
        <p:spPr>
          <a:xfrm>
            <a:off x="879717" y="2525634"/>
            <a:ext cx="4672897" cy="3594538"/>
          </a:xfrm>
        </p:spPr>
        <p:txBody>
          <a:bodyPr vert="horz" lIns="91440" tIns="45720" rIns="91440" bIns="45720" rtlCol="0" anchor="b">
            <a:normAutofit/>
          </a:bodyPr>
          <a:lstStyle/>
          <a:p>
            <a:pPr algn="r">
              <a:lnSpc>
                <a:spcPct val="90000"/>
              </a:lnSpc>
            </a:pPr>
            <a:r>
              <a:rPr lang="en-US" sz="6000" kern="1200">
                <a:solidFill>
                  <a:srgbClr val="FFFFFF"/>
                </a:solidFill>
                <a:latin typeface="+mj-lt"/>
                <a:ea typeface="+mj-ea"/>
                <a:cs typeface="+mj-cs"/>
              </a:rPr>
              <a:t>References</a:t>
            </a:r>
          </a:p>
        </p:txBody>
      </p:sp>
      <p:graphicFrame>
        <p:nvGraphicFramePr>
          <p:cNvPr id="5" name="Content Placeholder 1">
            <a:extLst>
              <a:ext uri="{FF2B5EF4-FFF2-40B4-BE49-F238E27FC236}">
                <a16:creationId xmlns:a16="http://schemas.microsoft.com/office/drawing/2014/main" id="{F12434D7-1B52-C764-73F4-DD94F7ACD771}"/>
              </a:ext>
            </a:extLst>
          </p:cNvPr>
          <p:cNvGraphicFramePr>
            <a:graphicFrameLocks noGrp="1"/>
          </p:cNvGraphicFramePr>
          <p:nvPr>
            <p:ph idx="1"/>
            <p:extLst>
              <p:ext uri="{D42A27DB-BD31-4B8C-83A1-F6EECF244321}">
                <p14:modId xmlns:p14="http://schemas.microsoft.com/office/powerpoint/2010/main" val="2280485729"/>
              </p:ext>
            </p:extLst>
          </p:nvPr>
        </p:nvGraphicFramePr>
        <p:xfrm>
          <a:off x="6839487" y="661675"/>
          <a:ext cx="10665747" cy="89636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686549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a:extLst>
            <a:ext uri="{FF2B5EF4-FFF2-40B4-BE49-F238E27FC236}">
              <a16:creationId xmlns:a16="http://schemas.microsoft.com/office/drawing/2014/main" id="{E78D95A5-3CE4-4F10-9859-FD24EC98E963}"/>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115126" y="2115123"/>
            <a:ext cx="10287000" cy="6056754"/>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115128" y="2130329"/>
            <a:ext cx="10286999" cy="605675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151885" y="5382128"/>
            <a:ext cx="3752969" cy="6056762"/>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752605" y="1454577"/>
            <a:ext cx="5850535" cy="6268437"/>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115143" y="2115119"/>
            <a:ext cx="10287005" cy="6056753"/>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C8F27E2E-92CB-4C80-7426-5AE05BD3054F}"/>
              </a:ext>
            </a:extLst>
          </p:cNvPr>
          <p:cNvSpPr>
            <a:spLocks noGrp="1"/>
          </p:cNvSpPr>
          <p:nvPr>
            <p:ph type="title"/>
          </p:nvPr>
        </p:nvSpPr>
        <p:spPr>
          <a:xfrm>
            <a:off x="879717" y="2525634"/>
            <a:ext cx="4672897" cy="3594538"/>
          </a:xfrm>
        </p:spPr>
        <p:txBody>
          <a:bodyPr vert="horz" lIns="91440" tIns="45720" rIns="91440" bIns="45720" rtlCol="0" anchor="b">
            <a:normAutofit/>
          </a:bodyPr>
          <a:lstStyle/>
          <a:p>
            <a:pPr algn="r">
              <a:lnSpc>
                <a:spcPct val="90000"/>
              </a:lnSpc>
            </a:pPr>
            <a:r>
              <a:rPr lang="en-US" sz="6000" kern="1200">
                <a:solidFill>
                  <a:srgbClr val="FFFFFF"/>
                </a:solidFill>
                <a:latin typeface="+mj-lt"/>
                <a:ea typeface="+mj-ea"/>
                <a:cs typeface="+mj-cs"/>
              </a:rPr>
              <a:t>References</a:t>
            </a:r>
          </a:p>
        </p:txBody>
      </p:sp>
      <p:graphicFrame>
        <p:nvGraphicFramePr>
          <p:cNvPr id="5" name="Content Placeholder 1">
            <a:extLst>
              <a:ext uri="{FF2B5EF4-FFF2-40B4-BE49-F238E27FC236}">
                <a16:creationId xmlns:a16="http://schemas.microsoft.com/office/drawing/2014/main" id="{FECA8E93-8A1A-E30B-4500-FC0FC77A0A05}"/>
              </a:ext>
            </a:extLst>
          </p:cNvPr>
          <p:cNvGraphicFramePr>
            <a:graphicFrameLocks noGrp="1"/>
          </p:cNvGraphicFramePr>
          <p:nvPr>
            <p:ph idx="1"/>
            <p:extLst>
              <p:ext uri="{D42A27DB-BD31-4B8C-83A1-F6EECF244321}">
                <p14:modId xmlns:p14="http://schemas.microsoft.com/office/powerpoint/2010/main" val="1287818876"/>
              </p:ext>
            </p:extLst>
          </p:nvPr>
        </p:nvGraphicFramePr>
        <p:xfrm>
          <a:off x="6731176" y="495300"/>
          <a:ext cx="10947224" cy="9448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50502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9AC05-C861-453A-B3F3-B8CFB2BD3C9A}"/>
              </a:ext>
            </a:extLst>
          </p:cNvPr>
          <p:cNvSpPr>
            <a:spLocks noGrp="1"/>
          </p:cNvSpPr>
          <p:nvPr>
            <p:ph type="title"/>
          </p:nvPr>
        </p:nvSpPr>
        <p:spPr/>
        <p:txBody>
          <a:bodyPr>
            <a:normAutofit/>
          </a:bodyPr>
          <a:lstStyle/>
          <a:p>
            <a:r>
              <a:rPr lang="en-US" sz="5400" b="1" dirty="0"/>
              <a:t>Targeted Violence </a:t>
            </a:r>
            <a:r>
              <a:rPr lang="en-US" sz="6600" b="1" dirty="0"/>
              <a:t>Defined</a:t>
            </a:r>
            <a:endParaRPr lang="en-US" sz="5400" b="1" dirty="0"/>
          </a:p>
        </p:txBody>
      </p:sp>
      <p:sp>
        <p:nvSpPr>
          <p:cNvPr id="12" name="Content Placeholder 11">
            <a:extLst>
              <a:ext uri="{FF2B5EF4-FFF2-40B4-BE49-F238E27FC236}">
                <a16:creationId xmlns:a16="http://schemas.microsoft.com/office/drawing/2014/main" id="{54521C76-9222-4A89-BAE2-DA2BF2C6555E}"/>
              </a:ext>
            </a:extLst>
          </p:cNvPr>
          <p:cNvSpPr>
            <a:spLocks noGrp="1"/>
          </p:cNvSpPr>
          <p:nvPr>
            <p:ph sz="half" idx="1"/>
          </p:nvPr>
        </p:nvSpPr>
        <p:spPr>
          <a:xfrm>
            <a:off x="3486150" y="2830706"/>
            <a:ext cx="11315700" cy="4939401"/>
          </a:xfrm>
        </p:spPr>
        <p:txBody>
          <a:bodyPr>
            <a:noAutofit/>
          </a:bodyPr>
          <a:lstStyle/>
          <a:p>
            <a:pPr marL="25719" lvl="1" indent="0">
              <a:lnSpc>
                <a:spcPct val="110000"/>
              </a:lnSpc>
              <a:spcBef>
                <a:spcPts val="0"/>
              </a:spcBef>
              <a:buNone/>
            </a:pPr>
            <a:r>
              <a:rPr lang="en-US" sz="4800" dirty="0"/>
              <a:t>Generally, any premeditated act of violence directed at a specific </a:t>
            </a:r>
            <a:r>
              <a:rPr lang="en-US" sz="4800" b="1" u="sng" dirty="0"/>
              <a:t>individual</a:t>
            </a:r>
            <a:r>
              <a:rPr lang="en-US" sz="4800" dirty="0"/>
              <a:t>, </a:t>
            </a:r>
            <a:r>
              <a:rPr lang="en-US" sz="4800" b="1" u="sng" dirty="0"/>
              <a:t>group</a:t>
            </a:r>
            <a:r>
              <a:rPr lang="en-US" sz="4800" dirty="0"/>
              <a:t>, or </a:t>
            </a:r>
            <a:r>
              <a:rPr lang="en-US" sz="4800" b="1" u="sng" dirty="0"/>
              <a:t>location</a:t>
            </a:r>
            <a:r>
              <a:rPr lang="en-US" sz="4800" dirty="0"/>
              <a:t>, regardless of motivation, that violates the criminal laws of the United States or of any State or subdivision of the United States.</a:t>
            </a:r>
          </a:p>
          <a:p>
            <a:pPr marL="25719" lvl="1" indent="0">
              <a:lnSpc>
                <a:spcPct val="110000"/>
              </a:lnSpc>
              <a:spcBef>
                <a:spcPts val="0"/>
              </a:spcBef>
              <a:buNone/>
            </a:pPr>
            <a:endParaRPr lang="en-US" sz="3000" dirty="0"/>
          </a:p>
        </p:txBody>
      </p:sp>
      <p:sp>
        <p:nvSpPr>
          <p:cNvPr id="3" name="Footer Placeholder 5">
            <a:extLst>
              <a:ext uri="{FF2B5EF4-FFF2-40B4-BE49-F238E27FC236}">
                <a16:creationId xmlns:a16="http://schemas.microsoft.com/office/drawing/2014/main" id="{2618B37C-8750-F47E-D59B-F4D6920D521B}"/>
              </a:ext>
            </a:extLst>
          </p:cNvPr>
          <p:cNvSpPr txBox="1">
            <a:spLocks/>
          </p:cNvSpPr>
          <p:nvPr/>
        </p:nvSpPr>
        <p:spPr>
          <a:xfrm>
            <a:off x="2537190" y="9187185"/>
            <a:ext cx="13213620" cy="410766"/>
          </a:xfrm>
          <a:prstGeom prst="rect">
            <a:avLst/>
          </a:prstGeom>
        </p:spPr>
        <p:txBody>
          <a:bodyPr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sz="2100" dirty="0">
                <a:solidFill>
                  <a:prstClr val="black"/>
                </a:solidFill>
                <a:latin typeface="Calibri" panose="020F0502020204030204" pitchFamily="34" charset="0"/>
                <a:cs typeface="Calibri" panose="020F0502020204030204" pitchFamily="34" charset="0"/>
              </a:rPr>
              <a:t>Adapted from: </a:t>
            </a:r>
            <a:r>
              <a:rPr lang="en-US" sz="2100" i="1" dirty="0">
                <a:solidFill>
                  <a:prstClr val="black"/>
                </a:solidFill>
                <a:latin typeface="Calibri" panose="020F0502020204030204" pitchFamily="34" charset="0"/>
                <a:cs typeface="Calibri" panose="020F0502020204030204" pitchFamily="34" charset="0"/>
              </a:rPr>
              <a:t>Making Prevention a Reality: Identifying, Assessing, and Managing the Threat of Targeted Attacks – </a:t>
            </a:r>
            <a:r>
              <a:rPr lang="en-US" sz="2100" dirty="0">
                <a:solidFill>
                  <a:prstClr val="black"/>
                </a:solidFill>
                <a:latin typeface="Calibri" panose="020F0502020204030204" pitchFamily="34" charset="0"/>
                <a:cs typeface="Calibri" panose="020F0502020204030204" pitchFamily="34" charset="0"/>
              </a:rPr>
              <a:t>FBI</a:t>
            </a:r>
            <a:r>
              <a:rPr lang="en-US" sz="2100" i="1" dirty="0">
                <a:solidFill>
                  <a:prstClr val="black"/>
                </a:solidFill>
                <a:latin typeface="Calibri" panose="020F0502020204030204" pitchFamily="34" charset="0"/>
                <a:cs typeface="Calibri" panose="020F0502020204030204" pitchFamily="34" charset="0"/>
              </a:rPr>
              <a:t> </a:t>
            </a:r>
          </a:p>
        </p:txBody>
      </p:sp>
      <p:sp>
        <p:nvSpPr>
          <p:cNvPr id="8" name="Slide Number Placeholder 7">
            <a:extLst>
              <a:ext uri="{FF2B5EF4-FFF2-40B4-BE49-F238E27FC236}">
                <a16:creationId xmlns:a16="http://schemas.microsoft.com/office/drawing/2014/main" id="{50565492-FA1E-49CA-4F32-BB75E118CD46}"/>
              </a:ext>
            </a:extLst>
          </p:cNvPr>
          <p:cNvSpPr>
            <a:spLocks noGrp="1"/>
          </p:cNvSpPr>
          <p:nvPr>
            <p:ph type="sldNum" sz="quarter" idx="4"/>
          </p:nvPr>
        </p:nvSpPr>
        <p:spPr>
          <a:xfrm>
            <a:off x="21899882" y="9782941"/>
            <a:ext cx="685799" cy="390524"/>
          </a:xfrm>
          <a:prstGeom prst="rect">
            <a:avLst/>
          </a:prstGeom>
          <a:ln/>
        </p:spPr>
        <p:txBody>
          <a:bodyPr anchor="ctr"/>
          <a:lstStyle>
            <a:defPPr>
              <a:defRPr lang="en-US"/>
            </a:defPPr>
            <a:lvl1pPr marL="0" algn="ctr" defTabSz="1371545" rtl="0" eaLnBrk="1" latinLnBrk="0" hangingPunct="1">
              <a:defRPr sz="1349" kern="1200">
                <a:solidFill>
                  <a:schemeClr val="bg1"/>
                </a:solidFill>
                <a:latin typeface="+mj-lt"/>
                <a:ea typeface="+mn-ea"/>
                <a:cs typeface="+mn-cs"/>
              </a:defRPr>
            </a:lvl1pPr>
            <a:lvl2pPr marL="685772" algn="l" defTabSz="1371545" rtl="0" eaLnBrk="1" latinLnBrk="0" hangingPunct="1">
              <a:defRPr sz="2702" kern="1200">
                <a:solidFill>
                  <a:schemeClr val="tx1"/>
                </a:solidFill>
                <a:latin typeface="+mn-lt"/>
                <a:ea typeface="+mn-ea"/>
                <a:cs typeface="+mn-cs"/>
              </a:defRPr>
            </a:lvl2pPr>
            <a:lvl3pPr marL="1371545" algn="l" defTabSz="1371545" rtl="0" eaLnBrk="1" latinLnBrk="0" hangingPunct="1">
              <a:defRPr sz="2702" kern="1200">
                <a:solidFill>
                  <a:schemeClr val="tx1"/>
                </a:solidFill>
                <a:latin typeface="+mn-lt"/>
                <a:ea typeface="+mn-ea"/>
                <a:cs typeface="+mn-cs"/>
              </a:defRPr>
            </a:lvl3pPr>
            <a:lvl4pPr marL="2057313" algn="l" defTabSz="1371545" rtl="0" eaLnBrk="1" latinLnBrk="0" hangingPunct="1">
              <a:defRPr sz="2702" kern="1200">
                <a:solidFill>
                  <a:schemeClr val="tx1"/>
                </a:solidFill>
                <a:latin typeface="+mn-lt"/>
                <a:ea typeface="+mn-ea"/>
                <a:cs typeface="+mn-cs"/>
              </a:defRPr>
            </a:lvl4pPr>
            <a:lvl5pPr marL="2743085" algn="l" defTabSz="1371545" rtl="0" eaLnBrk="1" latinLnBrk="0" hangingPunct="1">
              <a:defRPr sz="2702" kern="1200">
                <a:solidFill>
                  <a:schemeClr val="tx1"/>
                </a:solidFill>
                <a:latin typeface="+mn-lt"/>
                <a:ea typeface="+mn-ea"/>
                <a:cs typeface="+mn-cs"/>
              </a:defRPr>
            </a:lvl5pPr>
            <a:lvl6pPr marL="3428856" algn="l" defTabSz="1371545" rtl="0" eaLnBrk="1" latinLnBrk="0" hangingPunct="1">
              <a:defRPr sz="2702" kern="1200">
                <a:solidFill>
                  <a:schemeClr val="tx1"/>
                </a:solidFill>
                <a:latin typeface="+mn-lt"/>
                <a:ea typeface="+mn-ea"/>
                <a:cs typeface="+mn-cs"/>
              </a:defRPr>
            </a:lvl6pPr>
            <a:lvl7pPr marL="4114629" algn="l" defTabSz="1371545" rtl="0" eaLnBrk="1" latinLnBrk="0" hangingPunct="1">
              <a:defRPr sz="2702" kern="1200">
                <a:solidFill>
                  <a:schemeClr val="tx1"/>
                </a:solidFill>
                <a:latin typeface="+mn-lt"/>
                <a:ea typeface="+mn-ea"/>
                <a:cs typeface="+mn-cs"/>
              </a:defRPr>
            </a:lvl7pPr>
            <a:lvl8pPr marL="4800401" algn="l" defTabSz="1371545" rtl="0" eaLnBrk="1" latinLnBrk="0" hangingPunct="1">
              <a:defRPr sz="2702" kern="1200">
                <a:solidFill>
                  <a:schemeClr val="tx1"/>
                </a:solidFill>
                <a:latin typeface="+mn-lt"/>
                <a:ea typeface="+mn-ea"/>
                <a:cs typeface="+mn-cs"/>
              </a:defRPr>
            </a:lvl8pPr>
            <a:lvl9pPr marL="5486169" algn="l" defTabSz="1371545" rtl="0" eaLnBrk="1" latinLnBrk="0" hangingPunct="1">
              <a:defRPr sz="2702" kern="1200">
                <a:solidFill>
                  <a:schemeClr val="tx1"/>
                </a:solidFill>
                <a:latin typeface="+mn-lt"/>
                <a:ea typeface="+mn-ea"/>
                <a:cs typeface="+mn-cs"/>
              </a:defRPr>
            </a:lvl9pPr>
          </a:lstStyle>
          <a:p>
            <a:pPr>
              <a:defRPr/>
            </a:pPr>
            <a:fld id="{3BCEF9C9-FEBB-4D66-8E78-57AE38D909B0}" type="slidenum">
              <a:rPr lang="en-US">
                <a:solidFill>
                  <a:prstClr val="white"/>
                </a:solidFill>
                <a:latin typeface="Calibri"/>
              </a:rPr>
              <a:pPr>
                <a:defRPr/>
              </a:pPr>
              <a:t>5</a:t>
            </a:fld>
            <a:endParaRPr lang="en-US">
              <a:solidFill>
                <a:prstClr val="white"/>
              </a:solidFill>
              <a:latin typeface="Calibri"/>
            </a:endParaRPr>
          </a:p>
        </p:txBody>
      </p:sp>
      <p:sp>
        <p:nvSpPr>
          <p:cNvPr id="5" name="Freeform 7">
            <a:extLst>
              <a:ext uri="{FF2B5EF4-FFF2-40B4-BE49-F238E27FC236}">
                <a16:creationId xmlns:a16="http://schemas.microsoft.com/office/drawing/2014/main" id="{248AA1AF-82CA-8B0D-D187-9A4657E37197}"/>
              </a:ext>
            </a:extLst>
          </p:cNvPr>
          <p:cNvSpPr/>
          <p:nvPr/>
        </p:nvSpPr>
        <p:spPr>
          <a:xfrm>
            <a:off x="16404902" y="8403902"/>
            <a:ext cx="1708796" cy="1708796"/>
          </a:xfrm>
          <a:custGeom>
            <a:avLst/>
            <a:gdLst/>
            <a:ahLst/>
            <a:cxnLst/>
            <a:rect l="l" t="t" r="r" b="b"/>
            <a:pathLst>
              <a:path w="1708796" h="1708796">
                <a:moveTo>
                  <a:pt x="0" y="0"/>
                </a:moveTo>
                <a:lnTo>
                  <a:pt x="1708796" y="0"/>
                </a:lnTo>
                <a:lnTo>
                  <a:pt x="1708796" y="1708796"/>
                </a:lnTo>
                <a:lnTo>
                  <a:pt x="0" y="1708796"/>
                </a:lnTo>
                <a:lnTo>
                  <a:pt x="0" y="0"/>
                </a:lnTo>
                <a:close/>
              </a:path>
            </a:pathLst>
          </a:custGeom>
          <a:blipFill>
            <a:blip r:embed="rId4"/>
            <a:stretch>
              <a:fillRect/>
            </a:stretch>
          </a:blipFill>
        </p:spPr>
        <p:txBody>
          <a:bodyPr/>
          <a:lstStyle/>
          <a:p>
            <a:endParaRPr lang="en-US"/>
          </a:p>
        </p:txBody>
      </p:sp>
    </p:spTree>
    <p:custDataLst>
      <p:tags r:id="rId1"/>
    </p:custDataLst>
    <p:extLst>
      <p:ext uri="{BB962C8B-B14F-4D97-AF65-F5344CB8AC3E}">
        <p14:creationId xmlns:p14="http://schemas.microsoft.com/office/powerpoint/2010/main" val="955553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a:extLst>
            <a:ext uri="{FF2B5EF4-FFF2-40B4-BE49-F238E27FC236}">
              <a16:creationId xmlns:a16="http://schemas.microsoft.com/office/drawing/2014/main" id="{212F9FAB-8C8E-D772-1F22-BFA385B8ED1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D1BF9E0-9596-4705-8BF3-5C3CA767C671}"/>
              </a:ext>
            </a:extLst>
          </p:cNvPr>
          <p:cNvSpPr>
            <a:spLocks noGrp="1"/>
          </p:cNvSpPr>
          <p:nvPr>
            <p:ph idx="1"/>
          </p:nvPr>
        </p:nvSpPr>
        <p:spPr>
          <a:xfrm>
            <a:off x="1867054" y="1417902"/>
            <a:ext cx="14609034" cy="1946176"/>
          </a:xfrm>
        </p:spPr>
        <p:txBody>
          <a:bodyPr vert="horz" lIns="137160" tIns="68580" rIns="137160" bIns="68580" rtlCol="0" anchor="t">
            <a:normAutofit/>
          </a:bodyPr>
          <a:lstStyle/>
          <a:p>
            <a:pPr marL="0" indent="0" algn="ctr">
              <a:buNone/>
            </a:pPr>
            <a:r>
              <a:rPr lang="en-US" sz="4400" b="1" dirty="0">
                <a:ea typeface="MS Mincho"/>
              </a:rPr>
              <a:t>HcBTAM</a:t>
            </a:r>
          </a:p>
          <a:p>
            <a:pPr marL="0" indent="0" algn="ctr">
              <a:buNone/>
            </a:pPr>
            <a:r>
              <a:rPr lang="en-US" sz="4400" b="1" dirty="0">
                <a:ea typeface="MS Mincho"/>
              </a:rPr>
              <a:t>Healthcare Behavioral Threat Assessment Management</a:t>
            </a:r>
          </a:p>
        </p:txBody>
      </p:sp>
      <p:grpSp>
        <p:nvGrpSpPr>
          <p:cNvPr id="4" name="Group 3">
            <a:extLst>
              <a:ext uri="{FF2B5EF4-FFF2-40B4-BE49-F238E27FC236}">
                <a16:creationId xmlns:a16="http://schemas.microsoft.com/office/drawing/2014/main" id="{DC6195A1-ACED-92F8-11F0-9FF6637987AA}"/>
              </a:ext>
            </a:extLst>
          </p:cNvPr>
          <p:cNvGrpSpPr/>
          <p:nvPr/>
        </p:nvGrpSpPr>
        <p:grpSpPr>
          <a:xfrm>
            <a:off x="6325514" y="4360064"/>
            <a:ext cx="5636973" cy="4817723"/>
            <a:chOff x="3368635" y="1160566"/>
            <a:chExt cx="5371549" cy="4811811"/>
          </a:xfrm>
        </p:grpSpPr>
        <p:sp>
          <p:nvSpPr>
            <p:cNvPr id="5" name="Freeform 25">
              <a:extLst>
                <a:ext uri="{FF2B5EF4-FFF2-40B4-BE49-F238E27FC236}">
                  <a16:creationId xmlns:a16="http://schemas.microsoft.com/office/drawing/2014/main" id="{4E9CB7E1-4136-377C-EA8E-6EEE7042B39F}"/>
                </a:ext>
              </a:extLst>
            </p:cNvPr>
            <p:cNvSpPr>
              <a:spLocks noChangeArrowheads="1"/>
            </p:cNvSpPr>
            <p:nvPr/>
          </p:nvSpPr>
          <p:spPr bwMode="auto">
            <a:xfrm>
              <a:off x="5042517" y="2528305"/>
              <a:ext cx="2076330" cy="2076330"/>
            </a:xfrm>
            <a:custGeom>
              <a:avLst/>
              <a:gdLst>
                <a:gd name="T0" fmla="*/ 3334 w 3335"/>
                <a:gd name="T1" fmla="*/ 1666 h 3333"/>
                <a:gd name="T2" fmla="*/ 1667 w 3335"/>
                <a:gd name="T3" fmla="*/ 3332 h 3333"/>
                <a:gd name="T4" fmla="*/ 0 w 3335"/>
                <a:gd name="T5" fmla="*/ 1666 h 3333"/>
                <a:gd name="T6" fmla="*/ 1667 w 3335"/>
                <a:gd name="T7" fmla="*/ 0 h 3333"/>
                <a:gd name="T8" fmla="*/ 3334 w 3335"/>
                <a:gd name="T9" fmla="*/ 1666 h 3333"/>
              </a:gdLst>
              <a:ahLst/>
              <a:cxnLst>
                <a:cxn ang="0">
                  <a:pos x="T0" y="T1"/>
                </a:cxn>
                <a:cxn ang="0">
                  <a:pos x="T2" y="T3"/>
                </a:cxn>
                <a:cxn ang="0">
                  <a:pos x="T4" y="T5"/>
                </a:cxn>
                <a:cxn ang="0">
                  <a:pos x="T6" y="T7"/>
                </a:cxn>
                <a:cxn ang="0">
                  <a:pos x="T8" y="T9"/>
                </a:cxn>
              </a:cxnLst>
              <a:rect l="0" t="0" r="r" b="b"/>
              <a:pathLst>
                <a:path w="3335" h="3333">
                  <a:moveTo>
                    <a:pt x="3334" y="1666"/>
                  </a:moveTo>
                  <a:cubicBezTo>
                    <a:pt x="3334" y="2586"/>
                    <a:pt x="2587" y="3332"/>
                    <a:pt x="1667" y="3332"/>
                  </a:cubicBezTo>
                  <a:cubicBezTo>
                    <a:pt x="747" y="3332"/>
                    <a:pt x="0" y="2586"/>
                    <a:pt x="0" y="1666"/>
                  </a:cubicBezTo>
                  <a:cubicBezTo>
                    <a:pt x="0" y="746"/>
                    <a:pt x="747" y="0"/>
                    <a:pt x="1667" y="0"/>
                  </a:cubicBezTo>
                  <a:cubicBezTo>
                    <a:pt x="2587" y="0"/>
                    <a:pt x="3334" y="746"/>
                    <a:pt x="3334" y="1666"/>
                  </a:cubicBezTo>
                </a:path>
              </a:pathLst>
            </a:custGeom>
            <a:solidFill>
              <a:srgbClr val="0078AE"/>
            </a:solidFill>
            <a:ln>
              <a:noFill/>
            </a:ln>
            <a:effectLst/>
          </p:spPr>
          <p:txBody>
            <a:bodyPr wrap="none" anchor="ctr"/>
            <a:lstStyle/>
            <a:p>
              <a:pPr defTabSz="685836">
                <a:defRPr/>
              </a:pPr>
              <a:endParaRPr lang="en-US" sz="1349">
                <a:solidFill>
                  <a:prstClr val="white"/>
                </a:solidFill>
                <a:latin typeface="Calibri" panose="020F0502020204030204" pitchFamily="34" charset="0"/>
                <a:cs typeface="Calibri" panose="020F0502020204030204" pitchFamily="34" charset="0"/>
              </a:endParaRPr>
            </a:p>
          </p:txBody>
        </p:sp>
        <p:sp>
          <p:nvSpPr>
            <p:cNvPr id="6" name="Freeform 26">
              <a:extLst>
                <a:ext uri="{FF2B5EF4-FFF2-40B4-BE49-F238E27FC236}">
                  <a16:creationId xmlns:a16="http://schemas.microsoft.com/office/drawing/2014/main" id="{1681D267-9AA5-B8A1-D204-9D93AAE26577}"/>
                </a:ext>
              </a:extLst>
            </p:cNvPr>
            <p:cNvSpPr>
              <a:spLocks noChangeArrowheads="1"/>
            </p:cNvSpPr>
            <p:nvPr/>
          </p:nvSpPr>
          <p:spPr bwMode="auto">
            <a:xfrm>
              <a:off x="3659670" y="3830132"/>
              <a:ext cx="2142245" cy="2142245"/>
            </a:xfrm>
            <a:custGeom>
              <a:avLst/>
              <a:gdLst>
                <a:gd name="T0" fmla="*/ 1713 w 3438"/>
                <a:gd name="T1" fmla="*/ 0 h 3438"/>
                <a:gd name="T2" fmla="*/ 122 w 3438"/>
                <a:gd name="T3" fmla="*/ 0 h 3438"/>
                <a:gd name="T4" fmla="*/ 0 w 3438"/>
                <a:gd name="T5" fmla="*/ 122 h 3438"/>
                <a:gd name="T6" fmla="*/ 0 w 3438"/>
                <a:gd name="T7" fmla="*/ 3315 h 3438"/>
                <a:gd name="T8" fmla="*/ 122 w 3438"/>
                <a:gd name="T9" fmla="*/ 3437 h 3438"/>
                <a:gd name="T10" fmla="*/ 3315 w 3438"/>
                <a:gd name="T11" fmla="*/ 3437 h 3438"/>
                <a:gd name="T12" fmla="*/ 3437 w 3438"/>
                <a:gd name="T13" fmla="*/ 3315 h 3438"/>
                <a:gd name="T14" fmla="*/ 3437 w 3438"/>
                <a:gd name="T15" fmla="*/ 1713 h 3438"/>
                <a:gd name="T16" fmla="*/ 1713 w 3438"/>
                <a:gd name="T17" fmla="*/ 0 h 3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38" h="3438">
                  <a:moveTo>
                    <a:pt x="1713" y="0"/>
                  </a:moveTo>
                  <a:lnTo>
                    <a:pt x="122" y="0"/>
                  </a:lnTo>
                  <a:cubicBezTo>
                    <a:pt x="55" y="0"/>
                    <a:pt x="0" y="55"/>
                    <a:pt x="0" y="122"/>
                  </a:cubicBezTo>
                  <a:lnTo>
                    <a:pt x="0" y="3315"/>
                  </a:lnTo>
                  <a:cubicBezTo>
                    <a:pt x="0" y="3382"/>
                    <a:pt x="55" y="3437"/>
                    <a:pt x="122" y="3437"/>
                  </a:cubicBezTo>
                  <a:lnTo>
                    <a:pt x="3315" y="3437"/>
                  </a:lnTo>
                  <a:cubicBezTo>
                    <a:pt x="3382" y="3437"/>
                    <a:pt x="3437" y="3382"/>
                    <a:pt x="3437" y="3315"/>
                  </a:cubicBezTo>
                  <a:lnTo>
                    <a:pt x="3437" y="1713"/>
                  </a:lnTo>
                  <a:cubicBezTo>
                    <a:pt x="2574" y="1539"/>
                    <a:pt x="1893" y="861"/>
                    <a:pt x="1713" y="0"/>
                  </a:cubicBezTo>
                </a:path>
              </a:pathLst>
            </a:custGeom>
            <a:solidFill>
              <a:srgbClr val="C41230"/>
            </a:solidFill>
            <a:ln>
              <a:noFill/>
            </a:ln>
            <a:effectLst/>
          </p:spPr>
          <p:txBody>
            <a:bodyPr wrap="none" anchor="ctr"/>
            <a:lstStyle/>
            <a:p>
              <a:pPr defTabSz="685836">
                <a:defRPr/>
              </a:pPr>
              <a:endParaRPr lang="en-US" sz="1349">
                <a:solidFill>
                  <a:srgbClr val="111111"/>
                </a:solidFill>
                <a:latin typeface="Garamond" panose="02020404030301010803" pitchFamily="18" charset="0"/>
              </a:endParaRPr>
            </a:p>
          </p:txBody>
        </p:sp>
        <p:sp>
          <p:nvSpPr>
            <p:cNvPr id="7" name="Freeform 27">
              <a:extLst>
                <a:ext uri="{FF2B5EF4-FFF2-40B4-BE49-F238E27FC236}">
                  <a16:creationId xmlns:a16="http://schemas.microsoft.com/office/drawing/2014/main" id="{BBD84009-37F8-50E6-D63A-1CF9E7F77CAC}"/>
                </a:ext>
              </a:extLst>
            </p:cNvPr>
            <p:cNvSpPr>
              <a:spLocks noChangeArrowheads="1"/>
            </p:cNvSpPr>
            <p:nvPr/>
          </p:nvSpPr>
          <p:spPr bwMode="auto">
            <a:xfrm>
              <a:off x="6359449" y="3830132"/>
              <a:ext cx="2142245" cy="2142245"/>
            </a:xfrm>
            <a:custGeom>
              <a:avLst/>
              <a:gdLst>
                <a:gd name="T0" fmla="*/ 3315 w 3439"/>
                <a:gd name="T1" fmla="*/ 0 h 3438"/>
                <a:gd name="T2" fmla="*/ 1706 w 3439"/>
                <a:gd name="T3" fmla="*/ 0 h 3438"/>
                <a:gd name="T4" fmla="*/ 0 w 3439"/>
                <a:gd name="T5" fmla="*/ 1709 h 3438"/>
                <a:gd name="T6" fmla="*/ 0 w 3439"/>
                <a:gd name="T7" fmla="*/ 3315 h 3438"/>
                <a:gd name="T8" fmla="*/ 122 w 3439"/>
                <a:gd name="T9" fmla="*/ 3437 h 3438"/>
                <a:gd name="T10" fmla="*/ 3315 w 3439"/>
                <a:gd name="T11" fmla="*/ 3437 h 3438"/>
                <a:gd name="T12" fmla="*/ 3438 w 3439"/>
                <a:gd name="T13" fmla="*/ 3315 h 3438"/>
                <a:gd name="T14" fmla="*/ 3438 w 3439"/>
                <a:gd name="T15" fmla="*/ 122 h 3438"/>
                <a:gd name="T16" fmla="*/ 3315 w 3439"/>
                <a:gd name="T17" fmla="*/ 0 h 3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39" h="3438">
                  <a:moveTo>
                    <a:pt x="3315" y="0"/>
                  </a:moveTo>
                  <a:lnTo>
                    <a:pt x="1706" y="0"/>
                  </a:lnTo>
                  <a:cubicBezTo>
                    <a:pt x="1528" y="855"/>
                    <a:pt x="855" y="1529"/>
                    <a:pt x="0" y="1709"/>
                  </a:cubicBezTo>
                  <a:lnTo>
                    <a:pt x="0" y="3315"/>
                  </a:lnTo>
                  <a:cubicBezTo>
                    <a:pt x="0" y="3382"/>
                    <a:pt x="55" y="3437"/>
                    <a:pt x="122" y="3437"/>
                  </a:cubicBezTo>
                  <a:lnTo>
                    <a:pt x="3315" y="3437"/>
                  </a:lnTo>
                  <a:cubicBezTo>
                    <a:pt x="3382" y="3437"/>
                    <a:pt x="3438" y="3382"/>
                    <a:pt x="3438" y="3315"/>
                  </a:cubicBezTo>
                  <a:lnTo>
                    <a:pt x="3438" y="122"/>
                  </a:lnTo>
                  <a:cubicBezTo>
                    <a:pt x="3438" y="55"/>
                    <a:pt x="3382" y="0"/>
                    <a:pt x="3315" y="0"/>
                  </a:cubicBezTo>
                </a:path>
              </a:pathLst>
            </a:custGeom>
            <a:solidFill>
              <a:srgbClr val="FF6600"/>
            </a:solidFill>
            <a:ln>
              <a:noFill/>
            </a:ln>
            <a:effectLst/>
          </p:spPr>
          <p:txBody>
            <a:bodyPr wrap="none" anchor="ctr"/>
            <a:lstStyle/>
            <a:p>
              <a:pPr defTabSz="685836">
                <a:defRPr/>
              </a:pPr>
              <a:endParaRPr lang="en-US" sz="1349">
                <a:solidFill>
                  <a:srgbClr val="111111"/>
                </a:solidFill>
                <a:latin typeface="Garamond" panose="02020404030301010803" pitchFamily="18" charset="0"/>
              </a:endParaRPr>
            </a:p>
          </p:txBody>
        </p:sp>
        <p:sp>
          <p:nvSpPr>
            <p:cNvPr id="8" name="Freeform 28">
              <a:extLst>
                <a:ext uri="{FF2B5EF4-FFF2-40B4-BE49-F238E27FC236}">
                  <a16:creationId xmlns:a16="http://schemas.microsoft.com/office/drawing/2014/main" id="{81733E2E-F009-DBAA-4C97-3E555437C5EE}"/>
                </a:ext>
              </a:extLst>
            </p:cNvPr>
            <p:cNvSpPr>
              <a:spLocks noChangeArrowheads="1"/>
            </p:cNvSpPr>
            <p:nvPr/>
          </p:nvSpPr>
          <p:spPr bwMode="auto">
            <a:xfrm>
              <a:off x="3659670" y="1160566"/>
              <a:ext cx="2142245" cy="2142245"/>
            </a:xfrm>
            <a:custGeom>
              <a:avLst/>
              <a:gdLst>
                <a:gd name="T0" fmla="*/ 3437 w 3438"/>
                <a:gd name="T1" fmla="*/ 1666 h 3438"/>
                <a:gd name="T2" fmla="*/ 3437 w 3438"/>
                <a:gd name="T3" fmla="*/ 122 h 3438"/>
                <a:gd name="T4" fmla="*/ 3315 w 3438"/>
                <a:gd name="T5" fmla="*/ 0 h 3438"/>
                <a:gd name="T6" fmla="*/ 122 w 3438"/>
                <a:gd name="T7" fmla="*/ 0 h 3438"/>
                <a:gd name="T8" fmla="*/ 0 w 3438"/>
                <a:gd name="T9" fmla="*/ 122 h 3438"/>
                <a:gd name="T10" fmla="*/ 0 w 3438"/>
                <a:gd name="T11" fmla="*/ 3315 h 3438"/>
                <a:gd name="T12" fmla="*/ 122 w 3438"/>
                <a:gd name="T13" fmla="*/ 3437 h 3438"/>
                <a:gd name="T14" fmla="*/ 1702 w 3438"/>
                <a:gd name="T15" fmla="*/ 3437 h 3438"/>
                <a:gd name="T16" fmla="*/ 3437 w 3438"/>
                <a:gd name="T17" fmla="*/ 1666 h 3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38" h="3438">
                  <a:moveTo>
                    <a:pt x="3437" y="1666"/>
                  </a:moveTo>
                  <a:lnTo>
                    <a:pt x="3437" y="122"/>
                  </a:lnTo>
                  <a:cubicBezTo>
                    <a:pt x="3437" y="55"/>
                    <a:pt x="3382" y="0"/>
                    <a:pt x="3315" y="0"/>
                  </a:cubicBezTo>
                  <a:lnTo>
                    <a:pt x="122" y="0"/>
                  </a:lnTo>
                  <a:cubicBezTo>
                    <a:pt x="55" y="0"/>
                    <a:pt x="0" y="55"/>
                    <a:pt x="0" y="122"/>
                  </a:cubicBezTo>
                  <a:lnTo>
                    <a:pt x="0" y="3315"/>
                  </a:lnTo>
                  <a:cubicBezTo>
                    <a:pt x="0" y="3382"/>
                    <a:pt x="55" y="3437"/>
                    <a:pt x="122" y="3437"/>
                  </a:cubicBezTo>
                  <a:lnTo>
                    <a:pt x="1702" y="3437"/>
                  </a:lnTo>
                  <a:cubicBezTo>
                    <a:pt x="1862" y="2548"/>
                    <a:pt x="2554" y="1844"/>
                    <a:pt x="3437" y="1666"/>
                  </a:cubicBezTo>
                </a:path>
              </a:pathLst>
            </a:custGeom>
            <a:solidFill>
              <a:srgbClr val="005288"/>
            </a:solidFill>
            <a:ln>
              <a:noFill/>
            </a:ln>
            <a:effectLst/>
          </p:spPr>
          <p:txBody>
            <a:bodyPr wrap="none" anchor="ctr"/>
            <a:lstStyle/>
            <a:p>
              <a:pPr defTabSz="685836">
                <a:defRPr/>
              </a:pPr>
              <a:endParaRPr lang="en-US" sz="1349">
                <a:solidFill>
                  <a:srgbClr val="111111"/>
                </a:solidFill>
                <a:latin typeface="Garamond" panose="02020404030301010803" pitchFamily="18" charset="0"/>
              </a:endParaRPr>
            </a:p>
          </p:txBody>
        </p:sp>
        <p:sp>
          <p:nvSpPr>
            <p:cNvPr id="9" name="Freeform 29">
              <a:extLst>
                <a:ext uri="{FF2B5EF4-FFF2-40B4-BE49-F238E27FC236}">
                  <a16:creationId xmlns:a16="http://schemas.microsoft.com/office/drawing/2014/main" id="{CF409AB7-492D-30BC-DEE8-7521E0E221C7}"/>
                </a:ext>
              </a:extLst>
            </p:cNvPr>
            <p:cNvSpPr>
              <a:spLocks noChangeArrowheads="1"/>
            </p:cNvSpPr>
            <p:nvPr/>
          </p:nvSpPr>
          <p:spPr bwMode="auto">
            <a:xfrm>
              <a:off x="6359449" y="1160566"/>
              <a:ext cx="2142245" cy="2142245"/>
            </a:xfrm>
            <a:custGeom>
              <a:avLst/>
              <a:gdLst>
                <a:gd name="T0" fmla="*/ 3315 w 3439"/>
                <a:gd name="T1" fmla="*/ 0 h 3438"/>
                <a:gd name="T2" fmla="*/ 122 w 3439"/>
                <a:gd name="T3" fmla="*/ 0 h 3438"/>
                <a:gd name="T4" fmla="*/ 0 w 3439"/>
                <a:gd name="T5" fmla="*/ 122 h 3438"/>
                <a:gd name="T6" fmla="*/ 0 w 3439"/>
                <a:gd name="T7" fmla="*/ 1670 h 3438"/>
                <a:gd name="T8" fmla="*/ 1717 w 3439"/>
                <a:gd name="T9" fmla="*/ 3437 h 3438"/>
                <a:gd name="T10" fmla="*/ 3315 w 3439"/>
                <a:gd name="T11" fmla="*/ 3437 h 3438"/>
                <a:gd name="T12" fmla="*/ 3438 w 3439"/>
                <a:gd name="T13" fmla="*/ 3315 h 3438"/>
                <a:gd name="T14" fmla="*/ 3438 w 3439"/>
                <a:gd name="T15" fmla="*/ 122 h 3438"/>
                <a:gd name="T16" fmla="*/ 3315 w 3439"/>
                <a:gd name="T17" fmla="*/ 0 h 3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39" h="3438">
                  <a:moveTo>
                    <a:pt x="3315" y="0"/>
                  </a:moveTo>
                  <a:lnTo>
                    <a:pt x="122" y="0"/>
                  </a:lnTo>
                  <a:cubicBezTo>
                    <a:pt x="55" y="0"/>
                    <a:pt x="0" y="55"/>
                    <a:pt x="0" y="122"/>
                  </a:cubicBezTo>
                  <a:lnTo>
                    <a:pt x="0" y="1670"/>
                  </a:lnTo>
                  <a:cubicBezTo>
                    <a:pt x="874" y="1854"/>
                    <a:pt x="1558" y="2554"/>
                    <a:pt x="1717" y="3437"/>
                  </a:cubicBezTo>
                  <a:lnTo>
                    <a:pt x="3315" y="3437"/>
                  </a:lnTo>
                  <a:cubicBezTo>
                    <a:pt x="3382" y="3437"/>
                    <a:pt x="3438" y="3382"/>
                    <a:pt x="3438" y="3315"/>
                  </a:cubicBezTo>
                  <a:lnTo>
                    <a:pt x="3438" y="122"/>
                  </a:lnTo>
                  <a:cubicBezTo>
                    <a:pt x="3438" y="55"/>
                    <a:pt x="3382" y="0"/>
                    <a:pt x="3315" y="0"/>
                  </a:cubicBezTo>
                </a:path>
              </a:pathLst>
            </a:custGeom>
            <a:solidFill>
              <a:srgbClr val="FF9900"/>
            </a:solidFill>
            <a:ln>
              <a:noFill/>
            </a:ln>
            <a:effectLst/>
          </p:spPr>
          <p:txBody>
            <a:bodyPr wrap="none" anchor="ctr"/>
            <a:lstStyle/>
            <a:p>
              <a:pPr defTabSz="685836">
                <a:defRPr/>
              </a:pPr>
              <a:endParaRPr lang="en-US" sz="1349">
                <a:solidFill>
                  <a:srgbClr val="111111"/>
                </a:solidFill>
                <a:latin typeface="Garamond" panose="02020404030301010803" pitchFamily="18" charset="0"/>
              </a:endParaRPr>
            </a:p>
          </p:txBody>
        </p:sp>
        <p:sp>
          <p:nvSpPr>
            <p:cNvPr id="10" name="TextBox 9">
              <a:extLst>
                <a:ext uri="{FF2B5EF4-FFF2-40B4-BE49-F238E27FC236}">
                  <a16:creationId xmlns:a16="http://schemas.microsoft.com/office/drawing/2014/main" id="{2DD35D8C-79EF-38AF-92D7-38055CEAD5FA}"/>
                </a:ext>
              </a:extLst>
            </p:cNvPr>
            <p:cNvSpPr txBox="1"/>
            <p:nvPr/>
          </p:nvSpPr>
          <p:spPr>
            <a:xfrm>
              <a:off x="3368635" y="1401356"/>
              <a:ext cx="2142243" cy="1106636"/>
            </a:xfrm>
            <a:prstGeom prst="rect">
              <a:avLst/>
            </a:prstGeom>
            <a:noFill/>
          </p:spPr>
          <p:txBody>
            <a:bodyPr wrap="square" rtlCol="0" anchor="ctr">
              <a:spAutoFit/>
            </a:bodyPr>
            <a:lstStyle/>
            <a:p>
              <a:pPr algn="ctr" defTabSz="685836">
                <a:defRPr/>
              </a:pPr>
              <a:r>
                <a:rPr lang="en-US" sz="3600" b="1">
                  <a:solidFill>
                    <a:prstClr val="white"/>
                  </a:solidFill>
                  <a:latin typeface="Calibri" panose="020F0502020204030204" pitchFamily="34" charset="0"/>
                  <a:cs typeface="Calibri" panose="020F0502020204030204" pitchFamily="34" charset="0"/>
                </a:rPr>
                <a:t>1</a:t>
              </a:r>
            </a:p>
            <a:p>
              <a:pPr algn="ctr" defTabSz="685836">
                <a:defRPr/>
              </a:pPr>
              <a:r>
                <a:rPr lang="en-US" sz="3000" b="1">
                  <a:solidFill>
                    <a:prstClr val="white"/>
                  </a:solidFill>
                  <a:latin typeface="Calibri" panose="020F0502020204030204" pitchFamily="34" charset="0"/>
                  <a:cs typeface="Calibri" panose="020F0502020204030204" pitchFamily="34" charset="0"/>
                </a:rPr>
                <a:t>Identify</a:t>
              </a:r>
            </a:p>
          </p:txBody>
        </p:sp>
        <p:sp>
          <p:nvSpPr>
            <p:cNvPr id="11" name="TextBox 10">
              <a:extLst>
                <a:ext uri="{FF2B5EF4-FFF2-40B4-BE49-F238E27FC236}">
                  <a16:creationId xmlns:a16="http://schemas.microsoft.com/office/drawing/2014/main" id="{A9E208E6-44DB-7D6F-6C25-1FF26F89C006}"/>
                </a:ext>
              </a:extLst>
            </p:cNvPr>
            <p:cNvSpPr txBox="1"/>
            <p:nvPr/>
          </p:nvSpPr>
          <p:spPr>
            <a:xfrm>
              <a:off x="6612584" y="1325228"/>
              <a:ext cx="2127600" cy="1198727"/>
            </a:xfrm>
            <a:prstGeom prst="rect">
              <a:avLst/>
            </a:prstGeom>
            <a:noFill/>
          </p:spPr>
          <p:txBody>
            <a:bodyPr wrap="square" rtlCol="0" anchor="ctr">
              <a:spAutoFit/>
            </a:bodyPr>
            <a:lstStyle/>
            <a:p>
              <a:pPr algn="ctr" defTabSz="685836">
                <a:defRPr/>
              </a:pPr>
              <a:r>
                <a:rPr lang="en-US" sz="4199" b="1" dirty="0">
                  <a:solidFill>
                    <a:prstClr val="white"/>
                  </a:solidFill>
                  <a:latin typeface="Calibri" panose="020F0502020204030204" pitchFamily="34" charset="0"/>
                  <a:cs typeface="Calibri" panose="020F0502020204030204" pitchFamily="34" charset="0"/>
                </a:rPr>
                <a:t>2</a:t>
              </a:r>
            </a:p>
            <a:p>
              <a:pPr algn="ctr" defTabSz="685836">
                <a:defRPr/>
              </a:pPr>
              <a:r>
                <a:rPr lang="en-US" sz="3000" b="1" dirty="0">
                  <a:solidFill>
                    <a:prstClr val="white"/>
                  </a:solidFill>
                  <a:latin typeface="Calibri" panose="020F0502020204030204" pitchFamily="34" charset="0"/>
                  <a:cs typeface="Calibri" panose="020F0502020204030204" pitchFamily="34" charset="0"/>
                </a:rPr>
                <a:t>Inquire</a:t>
              </a:r>
            </a:p>
          </p:txBody>
        </p:sp>
        <p:sp>
          <p:nvSpPr>
            <p:cNvPr id="12" name="TextBox 11">
              <a:extLst>
                <a:ext uri="{FF2B5EF4-FFF2-40B4-BE49-F238E27FC236}">
                  <a16:creationId xmlns:a16="http://schemas.microsoft.com/office/drawing/2014/main" id="{F66ADE18-F444-D913-936C-E56F14D24D0C}"/>
                </a:ext>
              </a:extLst>
            </p:cNvPr>
            <p:cNvSpPr txBox="1"/>
            <p:nvPr/>
          </p:nvSpPr>
          <p:spPr>
            <a:xfrm>
              <a:off x="6519907" y="4422048"/>
              <a:ext cx="2142243" cy="1198727"/>
            </a:xfrm>
            <a:prstGeom prst="rect">
              <a:avLst/>
            </a:prstGeom>
            <a:noFill/>
          </p:spPr>
          <p:txBody>
            <a:bodyPr wrap="square" rtlCol="0" anchor="ctr">
              <a:spAutoFit/>
            </a:bodyPr>
            <a:lstStyle/>
            <a:p>
              <a:pPr algn="ctr" defTabSz="685836">
                <a:defRPr/>
              </a:pPr>
              <a:r>
                <a:rPr lang="en-US" sz="4199" b="1">
                  <a:solidFill>
                    <a:prstClr val="white"/>
                  </a:solidFill>
                  <a:latin typeface="Calibri" panose="020F0502020204030204" pitchFamily="34" charset="0"/>
                  <a:cs typeface="Calibri" panose="020F0502020204030204" pitchFamily="34" charset="0"/>
                </a:rPr>
                <a:t>3</a:t>
              </a:r>
            </a:p>
            <a:p>
              <a:pPr algn="ctr" defTabSz="685836">
                <a:defRPr/>
              </a:pPr>
              <a:r>
                <a:rPr lang="en-US" sz="3000" b="1">
                  <a:solidFill>
                    <a:prstClr val="white"/>
                  </a:solidFill>
                  <a:latin typeface="Calibri" panose="020F0502020204030204" pitchFamily="34" charset="0"/>
                  <a:cs typeface="Calibri" panose="020F0502020204030204" pitchFamily="34" charset="0"/>
                </a:rPr>
                <a:t>Assess</a:t>
              </a:r>
              <a:endParaRPr lang="en-US" sz="4199" b="1">
                <a:solidFill>
                  <a:prstClr val="white"/>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B4D4E5EE-919D-F756-5F10-B892B0DF6403}"/>
                </a:ext>
              </a:extLst>
            </p:cNvPr>
            <p:cNvSpPr txBox="1"/>
            <p:nvPr/>
          </p:nvSpPr>
          <p:spPr>
            <a:xfrm>
              <a:off x="3583003" y="4422049"/>
              <a:ext cx="2142243" cy="1198727"/>
            </a:xfrm>
            <a:prstGeom prst="rect">
              <a:avLst/>
            </a:prstGeom>
            <a:noFill/>
          </p:spPr>
          <p:txBody>
            <a:bodyPr wrap="square" rtlCol="0" anchor="ctr">
              <a:spAutoFit/>
            </a:bodyPr>
            <a:lstStyle/>
            <a:p>
              <a:pPr algn="ctr" defTabSz="685836">
                <a:defRPr/>
              </a:pPr>
              <a:r>
                <a:rPr lang="en-US" sz="4199" b="1">
                  <a:solidFill>
                    <a:prstClr val="white"/>
                  </a:solidFill>
                  <a:latin typeface="Calibri" panose="020F0502020204030204" pitchFamily="34" charset="0"/>
                  <a:cs typeface="Calibri" panose="020F0502020204030204" pitchFamily="34" charset="0"/>
                </a:rPr>
                <a:t>4</a:t>
              </a:r>
            </a:p>
            <a:p>
              <a:pPr algn="ctr" defTabSz="685836">
                <a:defRPr/>
              </a:pPr>
              <a:r>
                <a:rPr lang="en-US" sz="3000" b="1">
                  <a:solidFill>
                    <a:prstClr val="white"/>
                  </a:solidFill>
                  <a:latin typeface="Calibri" panose="020F0502020204030204" pitchFamily="34" charset="0"/>
                  <a:cs typeface="Calibri" panose="020F0502020204030204" pitchFamily="34" charset="0"/>
                </a:rPr>
                <a:t>Manage</a:t>
              </a:r>
              <a:endParaRPr lang="en-US" sz="4199" b="1">
                <a:solidFill>
                  <a:prstClr val="white"/>
                </a:solidFill>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4CA45B10-3BD1-8542-49BA-4594589403D3}"/>
                </a:ext>
              </a:extLst>
            </p:cNvPr>
            <p:cNvSpPr txBox="1"/>
            <p:nvPr/>
          </p:nvSpPr>
          <p:spPr>
            <a:xfrm>
              <a:off x="5030940" y="3313192"/>
              <a:ext cx="2142243" cy="553318"/>
            </a:xfrm>
            <a:prstGeom prst="rect">
              <a:avLst/>
            </a:prstGeom>
            <a:noFill/>
          </p:spPr>
          <p:txBody>
            <a:bodyPr wrap="square" rtlCol="0" anchor="ctr" anchorCtr="0">
              <a:spAutoFit/>
            </a:bodyPr>
            <a:lstStyle/>
            <a:p>
              <a:pPr algn="ctr" defTabSz="685836">
                <a:defRPr/>
              </a:pPr>
              <a:r>
                <a:rPr lang="en-US" sz="3000" b="1">
                  <a:solidFill>
                    <a:prstClr val="white"/>
                  </a:solidFill>
                  <a:effectLst>
                    <a:outerShdw blurRad="38100" dist="38100" dir="2700000" algn="tl">
                      <a:srgbClr val="000000">
                        <a:alpha val="43137"/>
                      </a:srgbClr>
                    </a:outerShdw>
                  </a:effectLst>
                  <a:latin typeface="Calibri" panose="020F0502020204030204" pitchFamily="34" charset="0"/>
                  <a:ea typeface="League Spartan" charset="0"/>
                  <a:cs typeface="Calibri" panose="020F0502020204030204" pitchFamily="34" charset="0"/>
                </a:rPr>
                <a:t>Individual</a:t>
              </a:r>
            </a:p>
          </p:txBody>
        </p:sp>
        <p:sp>
          <p:nvSpPr>
            <p:cNvPr id="15" name="Arrow: Left-Right 14">
              <a:extLst>
                <a:ext uri="{FF2B5EF4-FFF2-40B4-BE49-F238E27FC236}">
                  <a16:creationId xmlns:a16="http://schemas.microsoft.com/office/drawing/2014/main" id="{F2AF795E-A97E-80F9-7A92-CF513C103597}"/>
                </a:ext>
              </a:extLst>
            </p:cNvPr>
            <p:cNvSpPr/>
            <p:nvPr/>
          </p:nvSpPr>
          <p:spPr>
            <a:xfrm rot="10800000">
              <a:off x="5654399" y="1504031"/>
              <a:ext cx="865509" cy="436764"/>
            </a:xfrm>
            <a:prstGeom prst="leftRightArrow">
              <a:avLst/>
            </a:prstGeom>
            <a:solidFill>
              <a:srgbClr val="005288"/>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6">
                <a:defRPr/>
              </a:pPr>
              <a:endParaRPr lang="en-US" sz="2700">
                <a:solidFill>
                  <a:prstClr val="white"/>
                </a:solidFill>
                <a:latin typeface="Garamond" panose="02020404030301010803" pitchFamily="18" charset="0"/>
              </a:endParaRPr>
            </a:p>
          </p:txBody>
        </p:sp>
        <p:sp>
          <p:nvSpPr>
            <p:cNvPr id="16" name="Arrow: Left-Right 15">
              <a:extLst>
                <a:ext uri="{FF2B5EF4-FFF2-40B4-BE49-F238E27FC236}">
                  <a16:creationId xmlns:a16="http://schemas.microsoft.com/office/drawing/2014/main" id="{D889309A-9DA8-8964-0F91-B584824045BB}"/>
                </a:ext>
              </a:extLst>
            </p:cNvPr>
            <p:cNvSpPr/>
            <p:nvPr/>
          </p:nvSpPr>
          <p:spPr>
            <a:xfrm rot="10800000">
              <a:off x="5654398" y="5250902"/>
              <a:ext cx="865509" cy="436764"/>
            </a:xfrm>
            <a:prstGeom prst="leftRightArrow">
              <a:avLst/>
            </a:prstGeom>
            <a:solidFill>
              <a:srgbClr val="FF6600"/>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6">
                <a:defRPr/>
              </a:pPr>
              <a:endParaRPr lang="en-US" sz="2700">
                <a:solidFill>
                  <a:prstClr val="white"/>
                </a:solidFill>
                <a:latin typeface="Garamond" panose="02020404030301010803" pitchFamily="18" charset="0"/>
              </a:endParaRPr>
            </a:p>
          </p:txBody>
        </p:sp>
        <p:sp>
          <p:nvSpPr>
            <p:cNvPr id="17" name="Arrow: Left-Right 16">
              <a:extLst>
                <a:ext uri="{FF2B5EF4-FFF2-40B4-BE49-F238E27FC236}">
                  <a16:creationId xmlns:a16="http://schemas.microsoft.com/office/drawing/2014/main" id="{A8F9F96A-3C7A-DAB4-9A84-18A79997C6A5}"/>
                </a:ext>
              </a:extLst>
            </p:cNvPr>
            <p:cNvSpPr/>
            <p:nvPr/>
          </p:nvSpPr>
          <p:spPr>
            <a:xfrm rot="5400000">
              <a:off x="3788621" y="3366044"/>
              <a:ext cx="865509" cy="436764"/>
            </a:xfrm>
            <a:prstGeom prst="leftRightArrow">
              <a:avLst/>
            </a:prstGeom>
            <a:solidFill>
              <a:srgbClr val="C41230"/>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6">
                <a:defRPr/>
              </a:pPr>
              <a:endParaRPr lang="en-US" sz="2700">
                <a:solidFill>
                  <a:prstClr val="white"/>
                </a:solidFill>
                <a:latin typeface="Garamond" panose="02020404030301010803" pitchFamily="18" charset="0"/>
              </a:endParaRPr>
            </a:p>
          </p:txBody>
        </p:sp>
        <p:sp>
          <p:nvSpPr>
            <p:cNvPr id="18" name="Arrow: Left-Right 17">
              <a:extLst>
                <a:ext uri="{FF2B5EF4-FFF2-40B4-BE49-F238E27FC236}">
                  <a16:creationId xmlns:a16="http://schemas.microsoft.com/office/drawing/2014/main" id="{92C653C4-5DDA-5C82-2AFF-AF98CBCA22FC}"/>
                </a:ext>
              </a:extLst>
            </p:cNvPr>
            <p:cNvSpPr/>
            <p:nvPr/>
          </p:nvSpPr>
          <p:spPr>
            <a:xfrm rot="5400000">
              <a:off x="7507233" y="3366045"/>
              <a:ext cx="865509" cy="436764"/>
            </a:xfrm>
            <a:prstGeom prst="leftRightArrow">
              <a:avLst/>
            </a:prstGeom>
            <a:solidFill>
              <a:srgbClr val="FF9900"/>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6">
                <a:defRPr/>
              </a:pPr>
              <a:endParaRPr lang="en-US" sz="2700">
                <a:solidFill>
                  <a:prstClr val="white"/>
                </a:solidFill>
                <a:latin typeface="Garamond" panose="02020404030301010803" pitchFamily="18" charset="0"/>
              </a:endParaRPr>
            </a:p>
          </p:txBody>
        </p:sp>
      </p:grpSp>
      <p:sp>
        <p:nvSpPr>
          <p:cNvPr id="21" name="Plus Sign 20">
            <a:extLst>
              <a:ext uri="{FF2B5EF4-FFF2-40B4-BE49-F238E27FC236}">
                <a16:creationId xmlns:a16="http://schemas.microsoft.com/office/drawing/2014/main" id="{CF8ECFD1-2AFB-4C32-22C9-EF2456EF08E6}"/>
              </a:ext>
            </a:extLst>
          </p:cNvPr>
          <p:cNvSpPr/>
          <p:nvPr/>
        </p:nvSpPr>
        <p:spPr>
          <a:xfrm>
            <a:off x="14197212" y="222344"/>
            <a:ext cx="1402422" cy="1437359"/>
          </a:xfrm>
          <a:prstGeom prst="mathPlus">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700" dirty="0">
                <a:solidFill>
                  <a:prstClr val="black"/>
                </a:solidFill>
                <a:latin typeface="Calibri"/>
              </a:rPr>
              <a:t>IS</a:t>
            </a:r>
          </a:p>
        </p:txBody>
      </p:sp>
      <p:sp>
        <p:nvSpPr>
          <p:cNvPr id="2" name="Freeform 7">
            <a:extLst>
              <a:ext uri="{FF2B5EF4-FFF2-40B4-BE49-F238E27FC236}">
                <a16:creationId xmlns:a16="http://schemas.microsoft.com/office/drawing/2014/main" id="{A507C74D-5700-7088-040C-C025ED76084D}"/>
              </a:ext>
            </a:extLst>
          </p:cNvPr>
          <p:cNvSpPr/>
          <p:nvPr/>
        </p:nvSpPr>
        <p:spPr>
          <a:xfrm>
            <a:off x="16404902" y="8403902"/>
            <a:ext cx="1708796" cy="1708796"/>
          </a:xfrm>
          <a:custGeom>
            <a:avLst/>
            <a:gdLst/>
            <a:ahLst/>
            <a:cxnLst/>
            <a:rect l="l" t="t" r="r" b="b"/>
            <a:pathLst>
              <a:path w="1708796" h="1708796">
                <a:moveTo>
                  <a:pt x="0" y="0"/>
                </a:moveTo>
                <a:lnTo>
                  <a:pt x="1708796" y="0"/>
                </a:lnTo>
                <a:lnTo>
                  <a:pt x="1708796" y="1708796"/>
                </a:lnTo>
                <a:lnTo>
                  <a:pt x="0" y="1708796"/>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25985263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a:extLst>
            <a:ext uri="{FF2B5EF4-FFF2-40B4-BE49-F238E27FC236}">
              <a16:creationId xmlns:a16="http://schemas.microsoft.com/office/drawing/2014/main" id="{E4D3AA18-EBB0-BC28-41BE-3D701FF50F30}"/>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6023FD4A-B8C8-FE94-2E23-C8B9F28D6328}"/>
              </a:ext>
            </a:extLst>
          </p:cNvPr>
          <p:cNvGrpSpPr/>
          <p:nvPr/>
        </p:nvGrpSpPr>
        <p:grpSpPr>
          <a:xfrm>
            <a:off x="13530425" y="99709"/>
            <a:ext cx="4757576" cy="3733110"/>
            <a:chOff x="3368635" y="1149277"/>
            <a:chExt cx="5371549" cy="4823100"/>
          </a:xfrm>
        </p:grpSpPr>
        <p:sp>
          <p:nvSpPr>
            <p:cNvPr id="5" name="Freeform 25">
              <a:extLst>
                <a:ext uri="{FF2B5EF4-FFF2-40B4-BE49-F238E27FC236}">
                  <a16:creationId xmlns:a16="http://schemas.microsoft.com/office/drawing/2014/main" id="{456F74D7-B598-9608-AFD4-749D3FEFCC9D}"/>
                </a:ext>
              </a:extLst>
            </p:cNvPr>
            <p:cNvSpPr>
              <a:spLocks noChangeArrowheads="1"/>
            </p:cNvSpPr>
            <p:nvPr/>
          </p:nvSpPr>
          <p:spPr bwMode="auto">
            <a:xfrm>
              <a:off x="5042517" y="2528305"/>
              <a:ext cx="2076330" cy="2076330"/>
            </a:xfrm>
            <a:custGeom>
              <a:avLst/>
              <a:gdLst>
                <a:gd name="T0" fmla="*/ 3334 w 3335"/>
                <a:gd name="T1" fmla="*/ 1666 h 3333"/>
                <a:gd name="T2" fmla="*/ 1667 w 3335"/>
                <a:gd name="T3" fmla="*/ 3332 h 3333"/>
                <a:gd name="T4" fmla="*/ 0 w 3335"/>
                <a:gd name="T5" fmla="*/ 1666 h 3333"/>
                <a:gd name="T6" fmla="*/ 1667 w 3335"/>
                <a:gd name="T7" fmla="*/ 0 h 3333"/>
                <a:gd name="T8" fmla="*/ 3334 w 3335"/>
                <a:gd name="T9" fmla="*/ 1666 h 3333"/>
              </a:gdLst>
              <a:ahLst/>
              <a:cxnLst>
                <a:cxn ang="0">
                  <a:pos x="T0" y="T1"/>
                </a:cxn>
                <a:cxn ang="0">
                  <a:pos x="T2" y="T3"/>
                </a:cxn>
                <a:cxn ang="0">
                  <a:pos x="T4" y="T5"/>
                </a:cxn>
                <a:cxn ang="0">
                  <a:pos x="T6" y="T7"/>
                </a:cxn>
                <a:cxn ang="0">
                  <a:pos x="T8" y="T9"/>
                </a:cxn>
              </a:cxnLst>
              <a:rect l="0" t="0" r="r" b="b"/>
              <a:pathLst>
                <a:path w="3335" h="3333">
                  <a:moveTo>
                    <a:pt x="3334" y="1666"/>
                  </a:moveTo>
                  <a:cubicBezTo>
                    <a:pt x="3334" y="2586"/>
                    <a:pt x="2587" y="3332"/>
                    <a:pt x="1667" y="3332"/>
                  </a:cubicBezTo>
                  <a:cubicBezTo>
                    <a:pt x="747" y="3332"/>
                    <a:pt x="0" y="2586"/>
                    <a:pt x="0" y="1666"/>
                  </a:cubicBezTo>
                  <a:cubicBezTo>
                    <a:pt x="0" y="746"/>
                    <a:pt x="747" y="0"/>
                    <a:pt x="1667" y="0"/>
                  </a:cubicBezTo>
                  <a:cubicBezTo>
                    <a:pt x="2587" y="0"/>
                    <a:pt x="3334" y="746"/>
                    <a:pt x="3334" y="1666"/>
                  </a:cubicBezTo>
                </a:path>
              </a:pathLst>
            </a:custGeom>
            <a:solidFill>
              <a:srgbClr val="0078AE"/>
            </a:solidFill>
            <a:ln>
              <a:noFill/>
            </a:ln>
            <a:effectLst/>
          </p:spPr>
          <p:txBody>
            <a:bodyPr wrap="none" anchor="ctr"/>
            <a:lstStyle/>
            <a:p>
              <a:pPr defTabSz="685836">
                <a:defRPr/>
              </a:pPr>
              <a:endParaRPr lang="en-US" sz="1349">
                <a:solidFill>
                  <a:prstClr val="white"/>
                </a:solidFill>
                <a:latin typeface="Calibri" panose="020F0502020204030204" pitchFamily="34" charset="0"/>
                <a:cs typeface="Calibri" panose="020F0502020204030204" pitchFamily="34" charset="0"/>
              </a:endParaRPr>
            </a:p>
          </p:txBody>
        </p:sp>
        <p:sp>
          <p:nvSpPr>
            <p:cNvPr id="6" name="Freeform 26">
              <a:extLst>
                <a:ext uri="{FF2B5EF4-FFF2-40B4-BE49-F238E27FC236}">
                  <a16:creationId xmlns:a16="http://schemas.microsoft.com/office/drawing/2014/main" id="{CC62B9F7-5CDD-AC66-E03F-9A839B6BB08C}"/>
                </a:ext>
              </a:extLst>
            </p:cNvPr>
            <p:cNvSpPr>
              <a:spLocks noChangeArrowheads="1"/>
            </p:cNvSpPr>
            <p:nvPr/>
          </p:nvSpPr>
          <p:spPr bwMode="auto">
            <a:xfrm>
              <a:off x="3659670" y="3830132"/>
              <a:ext cx="2142245" cy="2142245"/>
            </a:xfrm>
            <a:custGeom>
              <a:avLst/>
              <a:gdLst>
                <a:gd name="T0" fmla="*/ 1713 w 3438"/>
                <a:gd name="T1" fmla="*/ 0 h 3438"/>
                <a:gd name="T2" fmla="*/ 122 w 3438"/>
                <a:gd name="T3" fmla="*/ 0 h 3438"/>
                <a:gd name="T4" fmla="*/ 0 w 3438"/>
                <a:gd name="T5" fmla="*/ 122 h 3438"/>
                <a:gd name="T6" fmla="*/ 0 w 3438"/>
                <a:gd name="T7" fmla="*/ 3315 h 3438"/>
                <a:gd name="T8" fmla="*/ 122 w 3438"/>
                <a:gd name="T9" fmla="*/ 3437 h 3438"/>
                <a:gd name="T10" fmla="*/ 3315 w 3438"/>
                <a:gd name="T11" fmla="*/ 3437 h 3438"/>
                <a:gd name="T12" fmla="*/ 3437 w 3438"/>
                <a:gd name="T13" fmla="*/ 3315 h 3438"/>
                <a:gd name="T14" fmla="*/ 3437 w 3438"/>
                <a:gd name="T15" fmla="*/ 1713 h 3438"/>
                <a:gd name="T16" fmla="*/ 1713 w 3438"/>
                <a:gd name="T17" fmla="*/ 0 h 3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38" h="3438">
                  <a:moveTo>
                    <a:pt x="1713" y="0"/>
                  </a:moveTo>
                  <a:lnTo>
                    <a:pt x="122" y="0"/>
                  </a:lnTo>
                  <a:cubicBezTo>
                    <a:pt x="55" y="0"/>
                    <a:pt x="0" y="55"/>
                    <a:pt x="0" y="122"/>
                  </a:cubicBezTo>
                  <a:lnTo>
                    <a:pt x="0" y="3315"/>
                  </a:lnTo>
                  <a:cubicBezTo>
                    <a:pt x="0" y="3382"/>
                    <a:pt x="55" y="3437"/>
                    <a:pt x="122" y="3437"/>
                  </a:cubicBezTo>
                  <a:lnTo>
                    <a:pt x="3315" y="3437"/>
                  </a:lnTo>
                  <a:cubicBezTo>
                    <a:pt x="3382" y="3437"/>
                    <a:pt x="3437" y="3382"/>
                    <a:pt x="3437" y="3315"/>
                  </a:cubicBezTo>
                  <a:lnTo>
                    <a:pt x="3437" y="1713"/>
                  </a:lnTo>
                  <a:cubicBezTo>
                    <a:pt x="2574" y="1539"/>
                    <a:pt x="1893" y="861"/>
                    <a:pt x="1713" y="0"/>
                  </a:cubicBezTo>
                </a:path>
              </a:pathLst>
            </a:custGeom>
            <a:solidFill>
              <a:srgbClr val="C41230"/>
            </a:solidFill>
            <a:ln>
              <a:noFill/>
            </a:ln>
            <a:effectLst/>
          </p:spPr>
          <p:txBody>
            <a:bodyPr wrap="none" anchor="ctr"/>
            <a:lstStyle/>
            <a:p>
              <a:pPr defTabSz="685836">
                <a:defRPr/>
              </a:pPr>
              <a:endParaRPr lang="en-US" sz="1349">
                <a:solidFill>
                  <a:srgbClr val="111111"/>
                </a:solidFill>
                <a:latin typeface="Garamond" panose="02020404030301010803" pitchFamily="18" charset="0"/>
              </a:endParaRPr>
            </a:p>
          </p:txBody>
        </p:sp>
        <p:sp>
          <p:nvSpPr>
            <p:cNvPr id="7" name="Freeform 27">
              <a:extLst>
                <a:ext uri="{FF2B5EF4-FFF2-40B4-BE49-F238E27FC236}">
                  <a16:creationId xmlns:a16="http://schemas.microsoft.com/office/drawing/2014/main" id="{F84AA196-9539-734C-A003-294EA358FB46}"/>
                </a:ext>
              </a:extLst>
            </p:cNvPr>
            <p:cNvSpPr>
              <a:spLocks noChangeArrowheads="1"/>
            </p:cNvSpPr>
            <p:nvPr/>
          </p:nvSpPr>
          <p:spPr bwMode="auto">
            <a:xfrm>
              <a:off x="6359449" y="3830132"/>
              <a:ext cx="2142245" cy="2142245"/>
            </a:xfrm>
            <a:custGeom>
              <a:avLst/>
              <a:gdLst>
                <a:gd name="T0" fmla="*/ 3315 w 3439"/>
                <a:gd name="T1" fmla="*/ 0 h 3438"/>
                <a:gd name="T2" fmla="*/ 1706 w 3439"/>
                <a:gd name="T3" fmla="*/ 0 h 3438"/>
                <a:gd name="T4" fmla="*/ 0 w 3439"/>
                <a:gd name="T5" fmla="*/ 1709 h 3438"/>
                <a:gd name="T6" fmla="*/ 0 w 3439"/>
                <a:gd name="T7" fmla="*/ 3315 h 3438"/>
                <a:gd name="T8" fmla="*/ 122 w 3439"/>
                <a:gd name="T9" fmla="*/ 3437 h 3438"/>
                <a:gd name="T10" fmla="*/ 3315 w 3439"/>
                <a:gd name="T11" fmla="*/ 3437 h 3438"/>
                <a:gd name="T12" fmla="*/ 3438 w 3439"/>
                <a:gd name="T13" fmla="*/ 3315 h 3438"/>
                <a:gd name="T14" fmla="*/ 3438 w 3439"/>
                <a:gd name="T15" fmla="*/ 122 h 3438"/>
                <a:gd name="T16" fmla="*/ 3315 w 3439"/>
                <a:gd name="T17" fmla="*/ 0 h 3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39" h="3438">
                  <a:moveTo>
                    <a:pt x="3315" y="0"/>
                  </a:moveTo>
                  <a:lnTo>
                    <a:pt x="1706" y="0"/>
                  </a:lnTo>
                  <a:cubicBezTo>
                    <a:pt x="1528" y="855"/>
                    <a:pt x="855" y="1529"/>
                    <a:pt x="0" y="1709"/>
                  </a:cubicBezTo>
                  <a:lnTo>
                    <a:pt x="0" y="3315"/>
                  </a:lnTo>
                  <a:cubicBezTo>
                    <a:pt x="0" y="3382"/>
                    <a:pt x="55" y="3437"/>
                    <a:pt x="122" y="3437"/>
                  </a:cubicBezTo>
                  <a:lnTo>
                    <a:pt x="3315" y="3437"/>
                  </a:lnTo>
                  <a:cubicBezTo>
                    <a:pt x="3382" y="3437"/>
                    <a:pt x="3438" y="3382"/>
                    <a:pt x="3438" y="3315"/>
                  </a:cubicBezTo>
                  <a:lnTo>
                    <a:pt x="3438" y="122"/>
                  </a:lnTo>
                  <a:cubicBezTo>
                    <a:pt x="3438" y="55"/>
                    <a:pt x="3382" y="0"/>
                    <a:pt x="3315" y="0"/>
                  </a:cubicBezTo>
                </a:path>
              </a:pathLst>
            </a:custGeom>
            <a:solidFill>
              <a:srgbClr val="FF6600"/>
            </a:solidFill>
            <a:ln>
              <a:noFill/>
            </a:ln>
            <a:effectLst/>
          </p:spPr>
          <p:txBody>
            <a:bodyPr wrap="none" anchor="ctr"/>
            <a:lstStyle/>
            <a:p>
              <a:pPr defTabSz="685836">
                <a:defRPr/>
              </a:pPr>
              <a:endParaRPr lang="en-US" sz="1349">
                <a:solidFill>
                  <a:srgbClr val="111111"/>
                </a:solidFill>
                <a:latin typeface="Garamond" panose="02020404030301010803" pitchFamily="18" charset="0"/>
              </a:endParaRPr>
            </a:p>
          </p:txBody>
        </p:sp>
        <p:sp>
          <p:nvSpPr>
            <p:cNvPr id="8" name="Freeform 28">
              <a:extLst>
                <a:ext uri="{FF2B5EF4-FFF2-40B4-BE49-F238E27FC236}">
                  <a16:creationId xmlns:a16="http://schemas.microsoft.com/office/drawing/2014/main" id="{A7433031-D56E-4397-A174-2218F822F447}"/>
                </a:ext>
              </a:extLst>
            </p:cNvPr>
            <p:cNvSpPr>
              <a:spLocks noChangeArrowheads="1"/>
            </p:cNvSpPr>
            <p:nvPr/>
          </p:nvSpPr>
          <p:spPr bwMode="auto">
            <a:xfrm>
              <a:off x="3659670" y="1160566"/>
              <a:ext cx="2142245" cy="2142245"/>
            </a:xfrm>
            <a:custGeom>
              <a:avLst/>
              <a:gdLst>
                <a:gd name="T0" fmla="*/ 3437 w 3438"/>
                <a:gd name="T1" fmla="*/ 1666 h 3438"/>
                <a:gd name="T2" fmla="*/ 3437 w 3438"/>
                <a:gd name="T3" fmla="*/ 122 h 3438"/>
                <a:gd name="T4" fmla="*/ 3315 w 3438"/>
                <a:gd name="T5" fmla="*/ 0 h 3438"/>
                <a:gd name="T6" fmla="*/ 122 w 3438"/>
                <a:gd name="T7" fmla="*/ 0 h 3438"/>
                <a:gd name="T8" fmla="*/ 0 w 3438"/>
                <a:gd name="T9" fmla="*/ 122 h 3438"/>
                <a:gd name="T10" fmla="*/ 0 w 3438"/>
                <a:gd name="T11" fmla="*/ 3315 h 3438"/>
                <a:gd name="T12" fmla="*/ 122 w 3438"/>
                <a:gd name="T13" fmla="*/ 3437 h 3438"/>
                <a:gd name="T14" fmla="*/ 1702 w 3438"/>
                <a:gd name="T15" fmla="*/ 3437 h 3438"/>
                <a:gd name="T16" fmla="*/ 3437 w 3438"/>
                <a:gd name="T17" fmla="*/ 1666 h 3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38" h="3438">
                  <a:moveTo>
                    <a:pt x="3437" y="1666"/>
                  </a:moveTo>
                  <a:lnTo>
                    <a:pt x="3437" y="122"/>
                  </a:lnTo>
                  <a:cubicBezTo>
                    <a:pt x="3437" y="55"/>
                    <a:pt x="3382" y="0"/>
                    <a:pt x="3315" y="0"/>
                  </a:cubicBezTo>
                  <a:lnTo>
                    <a:pt x="122" y="0"/>
                  </a:lnTo>
                  <a:cubicBezTo>
                    <a:pt x="55" y="0"/>
                    <a:pt x="0" y="55"/>
                    <a:pt x="0" y="122"/>
                  </a:cubicBezTo>
                  <a:lnTo>
                    <a:pt x="0" y="3315"/>
                  </a:lnTo>
                  <a:cubicBezTo>
                    <a:pt x="0" y="3382"/>
                    <a:pt x="55" y="3437"/>
                    <a:pt x="122" y="3437"/>
                  </a:cubicBezTo>
                  <a:lnTo>
                    <a:pt x="1702" y="3437"/>
                  </a:lnTo>
                  <a:cubicBezTo>
                    <a:pt x="1862" y="2548"/>
                    <a:pt x="2554" y="1844"/>
                    <a:pt x="3437" y="1666"/>
                  </a:cubicBezTo>
                </a:path>
              </a:pathLst>
            </a:custGeom>
            <a:solidFill>
              <a:srgbClr val="005288"/>
            </a:solidFill>
            <a:ln>
              <a:noFill/>
            </a:ln>
            <a:effectLst/>
          </p:spPr>
          <p:txBody>
            <a:bodyPr wrap="none" anchor="ctr"/>
            <a:lstStyle/>
            <a:p>
              <a:pPr defTabSz="685836">
                <a:defRPr/>
              </a:pPr>
              <a:endParaRPr lang="en-US" sz="1349">
                <a:solidFill>
                  <a:srgbClr val="111111"/>
                </a:solidFill>
                <a:latin typeface="Garamond" panose="02020404030301010803" pitchFamily="18" charset="0"/>
              </a:endParaRPr>
            </a:p>
          </p:txBody>
        </p:sp>
        <p:sp>
          <p:nvSpPr>
            <p:cNvPr id="9" name="Freeform 29">
              <a:extLst>
                <a:ext uri="{FF2B5EF4-FFF2-40B4-BE49-F238E27FC236}">
                  <a16:creationId xmlns:a16="http://schemas.microsoft.com/office/drawing/2014/main" id="{B1346A8F-3C7A-2604-87E9-03CE58F8635F}"/>
                </a:ext>
              </a:extLst>
            </p:cNvPr>
            <p:cNvSpPr>
              <a:spLocks noChangeArrowheads="1"/>
            </p:cNvSpPr>
            <p:nvPr/>
          </p:nvSpPr>
          <p:spPr bwMode="auto">
            <a:xfrm>
              <a:off x="6359449" y="1160566"/>
              <a:ext cx="2142245" cy="2142245"/>
            </a:xfrm>
            <a:custGeom>
              <a:avLst/>
              <a:gdLst>
                <a:gd name="T0" fmla="*/ 3315 w 3439"/>
                <a:gd name="T1" fmla="*/ 0 h 3438"/>
                <a:gd name="T2" fmla="*/ 122 w 3439"/>
                <a:gd name="T3" fmla="*/ 0 h 3438"/>
                <a:gd name="T4" fmla="*/ 0 w 3439"/>
                <a:gd name="T5" fmla="*/ 122 h 3438"/>
                <a:gd name="T6" fmla="*/ 0 w 3439"/>
                <a:gd name="T7" fmla="*/ 1670 h 3438"/>
                <a:gd name="T8" fmla="*/ 1717 w 3439"/>
                <a:gd name="T9" fmla="*/ 3437 h 3438"/>
                <a:gd name="T10" fmla="*/ 3315 w 3439"/>
                <a:gd name="T11" fmla="*/ 3437 h 3438"/>
                <a:gd name="T12" fmla="*/ 3438 w 3439"/>
                <a:gd name="T13" fmla="*/ 3315 h 3438"/>
                <a:gd name="T14" fmla="*/ 3438 w 3439"/>
                <a:gd name="T15" fmla="*/ 122 h 3438"/>
                <a:gd name="T16" fmla="*/ 3315 w 3439"/>
                <a:gd name="T17" fmla="*/ 0 h 3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39" h="3438">
                  <a:moveTo>
                    <a:pt x="3315" y="0"/>
                  </a:moveTo>
                  <a:lnTo>
                    <a:pt x="122" y="0"/>
                  </a:lnTo>
                  <a:cubicBezTo>
                    <a:pt x="55" y="0"/>
                    <a:pt x="0" y="55"/>
                    <a:pt x="0" y="122"/>
                  </a:cubicBezTo>
                  <a:lnTo>
                    <a:pt x="0" y="1670"/>
                  </a:lnTo>
                  <a:cubicBezTo>
                    <a:pt x="874" y="1854"/>
                    <a:pt x="1558" y="2554"/>
                    <a:pt x="1717" y="3437"/>
                  </a:cubicBezTo>
                  <a:lnTo>
                    <a:pt x="3315" y="3437"/>
                  </a:lnTo>
                  <a:cubicBezTo>
                    <a:pt x="3382" y="3437"/>
                    <a:pt x="3438" y="3382"/>
                    <a:pt x="3438" y="3315"/>
                  </a:cubicBezTo>
                  <a:lnTo>
                    <a:pt x="3438" y="122"/>
                  </a:lnTo>
                  <a:cubicBezTo>
                    <a:pt x="3438" y="55"/>
                    <a:pt x="3382" y="0"/>
                    <a:pt x="3315" y="0"/>
                  </a:cubicBezTo>
                </a:path>
              </a:pathLst>
            </a:custGeom>
            <a:solidFill>
              <a:srgbClr val="FF9900"/>
            </a:solidFill>
            <a:ln>
              <a:noFill/>
            </a:ln>
            <a:effectLst/>
          </p:spPr>
          <p:txBody>
            <a:bodyPr wrap="none" anchor="ctr"/>
            <a:lstStyle/>
            <a:p>
              <a:pPr defTabSz="685836">
                <a:defRPr/>
              </a:pPr>
              <a:endParaRPr lang="en-US" sz="1349">
                <a:solidFill>
                  <a:srgbClr val="111111"/>
                </a:solidFill>
                <a:latin typeface="Garamond" panose="02020404030301010803" pitchFamily="18" charset="0"/>
              </a:endParaRPr>
            </a:p>
          </p:txBody>
        </p:sp>
        <p:sp>
          <p:nvSpPr>
            <p:cNvPr id="10" name="TextBox 9">
              <a:extLst>
                <a:ext uri="{FF2B5EF4-FFF2-40B4-BE49-F238E27FC236}">
                  <a16:creationId xmlns:a16="http://schemas.microsoft.com/office/drawing/2014/main" id="{B4DC75D3-2430-6AFF-D680-EAD278A0A39E}"/>
                </a:ext>
              </a:extLst>
            </p:cNvPr>
            <p:cNvSpPr txBox="1"/>
            <p:nvPr/>
          </p:nvSpPr>
          <p:spPr>
            <a:xfrm>
              <a:off x="3368635" y="1238920"/>
              <a:ext cx="2142245" cy="1431508"/>
            </a:xfrm>
            <a:prstGeom prst="rect">
              <a:avLst/>
            </a:prstGeom>
            <a:noFill/>
          </p:spPr>
          <p:txBody>
            <a:bodyPr wrap="square" rtlCol="0" anchor="ctr">
              <a:spAutoFit/>
            </a:bodyPr>
            <a:lstStyle/>
            <a:p>
              <a:pPr algn="ctr" defTabSz="685836">
                <a:defRPr/>
              </a:pPr>
              <a:r>
                <a:rPr lang="en-US" sz="3600" b="1" dirty="0">
                  <a:solidFill>
                    <a:prstClr val="white"/>
                  </a:solidFill>
                  <a:latin typeface="Calibri" panose="020F0502020204030204" pitchFamily="34" charset="0"/>
                  <a:cs typeface="Calibri" panose="020F0502020204030204" pitchFamily="34" charset="0"/>
                </a:rPr>
                <a:t>1</a:t>
              </a:r>
            </a:p>
            <a:p>
              <a:pPr algn="ctr" defTabSz="685836">
                <a:defRPr/>
              </a:pPr>
              <a:r>
                <a:rPr lang="en-US" sz="3000" b="1" dirty="0">
                  <a:solidFill>
                    <a:prstClr val="white"/>
                  </a:solidFill>
                  <a:latin typeface="Calibri" panose="020F0502020204030204" pitchFamily="34" charset="0"/>
                  <a:cs typeface="Calibri" panose="020F0502020204030204" pitchFamily="34" charset="0"/>
                </a:rPr>
                <a:t>Identify</a:t>
              </a:r>
            </a:p>
          </p:txBody>
        </p:sp>
        <p:sp>
          <p:nvSpPr>
            <p:cNvPr id="11" name="TextBox 10">
              <a:extLst>
                <a:ext uri="{FF2B5EF4-FFF2-40B4-BE49-F238E27FC236}">
                  <a16:creationId xmlns:a16="http://schemas.microsoft.com/office/drawing/2014/main" id="{6F90FE30-D538-79D5-2A13-A13F51B3C277}"/>
                </a:ext>
              </a:extLst>
            </p:cNvPr>
            <p:cNvSpPr txBox="1"/>
            <p:nvPr/>
          </p:nvSpPr>
          <p:spPr>
            <a:xfrm>
              <a:off x="6612586" y="1149277"/>
              <a:ext cx="2127598" cy="1550633"/>
            </a:xfrm>
            <a:prstGeom prst="rect">
              <a:avLst/>
            </a:prstGeom>
            <a:noFill/>
          </p:spPr>
          <p:txBody>
            <a:bodyPr wrap="square" rtlCol="0" anchor="ctr">
              <a:spAutoFit/>
            </a:bodyPr>
            <a:lstStyle/>
            <a:p>
              <a:pPr algn="ctr" defTabSz="685836">
                <a:defRPr/>
              </a:pPr>
              <a:r>
                <a:rPr lang="en-US" sz="4199" b="1" dirty="0">
                  <a:solidFill>
                    <a:prstClr val="white"/>
                  </a:solidFill>
                  <a:latin typeface="Calibri" panose="020F0502020204030204" pitchFamily="34" charset="0"/>
                  <a:cs typeface="Calibri" panose="020F0502020204030204" pitchFamily="34" charset="0"/>
                </a:rPr>
                <a:t>2</a:t>
              </a:r>
            </a:p>
            <a:p>
              <a:pPr algn="ctr" defTabSz="685836">
                <a:defRPr/>
              </a:pPr>
              <a:r>
                <a:rPr lang="en-US" sz="3000" b="1" dirty="0">
                  <a:solidFill>
                    <a:prstClr val="white"/>
                  </a:solidFill>
                  <a:latin typeface="Calibri" panose="020F0502020204030204" pitchFamily="34" charset="0"/>
                  <a:cs typeface="Calibri" panose="020F0502020204030204" pitchFamily="34" charset="0"/>
                </a:rPr>
                <a:t>Inquire</a:t>
              </a:r>
            </a:p>
          </p:txBody>
        </p:sp>
        <p:sp>
          <p:nvSpPr>
            <p:cNvPr id="12" name="TextBox 11">
              <a:extLst>
                <a:ext uri="{FF2B5EF4-FFF2-40B4-BE49-F238E27FC236}">
                  <a16:creationId xmlns:a16="http://schemas.microsoft.com/office/drawing/2014/main" id="{B4900131-9381-1F76-C307-77C21990D955}"/>
                </a:ext>
              </a:extLst>
            </p:cNvPr>
            <p:cNvSpPr txBox="1"/>
            <p:nvPr/>
          </p:nvSpPr>
          <p:spPr>
            <a:xfrm>
              <a:off x="6519905" y="4246095"/>
              <a:ext cx="2142245" cy="1550633"/>
            </a:xfrm>
            <a:prstGeom prst="rect">
              <a:avLst/>
            </a:prstGeom>
            <a:noFill/>
          </p:spPr>
          <p:txBody>
            <a:bodyPr wrap="square" rtlCol="0" anchor="ctr">
              <a:spAutoFit/>
            </a:bodyPr>
            <a:lstStyle/>
            <a:p>
              <a:pPr algn="ctr" defTabSz="685836">
                <a:defRPr/>
              </a:pPr>
              <a:r>
                <a:rPr lang="en-US" sz="4199" b="1">
                  <a:solidFill>
                    <a:prstClr val="white"/>
                  </a:solidFill>
                  <a:latin typeface="Calibri" panose="020F0502020204030204" pitchFamily="34" charset="0"/>
                  <a:cs typeface="Calibri" panose="020F0502020204030204" pitchFamily="34" charset="0"/>
                </a:rPr>
                <a:t>3</a:t>
              </a:r>
            </a:p>
            <a:p>
              <a:pPr algn="ctr" defTabSz="685836">
                <a:defRPr/>
              </a:pPr>
              <a:r>
                <a:rPr lang="en-US" sz="3000" b="1">
                  <a:solidFill>
                    <a:prstClr val="white"/>
                  </a:solidFill>
                  <a:latin typeface="Calibri" panose="020F0502020204030204" pitchFamily="34" charset="0"/>
                  <a:cs typeface="Calibri" panose="020F0502020204030204" pitchFamily="34" charset="0"/>
                </a:rPr>
                <a:t>Assess</a:t>
              </a:r>
              <a:endParaRPr lang="en-US" sz="4199" b="1">
                <a:solidFill>
                  <a:prstClr val="white"/>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4EE4BADE-CE48-19A5-ED0D-9A32F653DE8F}"/>
                </a:ext>
              </a:extLst>
            </p:cNvPr>
            <p:cNvSpPr txBox="1"/>
            <p:nvPr/>
          </p:nvSpPr>
          <p:spPr>
            <a:xfrm>
              <a:off x="3583005" y="4246098"/>
              <a:ext cx="2142245" cy="1550633"/>
            </a:xfrm>
            <a:prstGeom prst="rect">
              <a:avLst/>
            </a:prstGeom>
            <a:noFill/>
          </p:spPr>
          <p:txBody>
            <a:bodyPr wrap="square" rtlCol="0" anchor="ctr">
              <a:spAutoFit/>
            </a:bodyPr>
            <a:lstStyle/>
            <a:p>
              <a:pPr algn="ctr" defTabSz="685836">
                <a:defRPr/>
              </a:pPr>
              <a:r>
                <a:rPr lang="en-US" sz="4199" b="1">
                  <a:solidFill>
                    <a:prstClr val="white"/>
                  </a:solidFill>
                  <a:latin typeface="Calibri" panose="020F0502020204030204" pitchFamily="34" charset="0"/>
                  <a:cs typeface="Calibri" panose="020F0502020204030204" pitchFamily="34" charset="0"/>
                </a:rPr>
                <a:t>4</a:t>
              </a:r>
            </a:p>
            <a:p>
              <a:pPr algn="ctr" defTabSz="685836">
                <a:defRPr/>
              </a:pPr>
              <a:r>
                <a:rPr lang="en-US" sz="3000" b="1">
                  <a:solidFill>
                    <a:prstClr val="white"/>
                  </a:solidFill>
                  <a:latin typeface="Calibri" panose="020F0502020204030204" pitchFamily="34" charset="0"/>
                  <a:cs typeface="Calibri" panose="020F0502020204030204" pitchFamily="34" charset="0"/>
                </a:rPr>
                <a:t>Manage</a:t>
              </a:r>
              <a:endParaRPr lang="en-US" sz="4199" b="1">
                <a:solidFill>
                  <a:prstClr val="white"/>
                </a:solidFill>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32DD6282-58ED-D18F-C7A3-7D4352086A5D}"/>
                </a:ext>
              </a:extLst>
            </p:cNvPr>
            <p:cNvSpPr txBox="1"/>
            <p:nvPr/>
          </p:nvSpPr>
          <p:spPr>
            <a:xfrm>
              <a:off x="5030941" y="3231976"/>
              <a:ext cx="2142245" cy="715754"/>
            </a:xfrm>
            <a:prstGeom prst="rect">
              <a:avLst/>
            </a:prstGeom>
            <a:noFill/>
          </p:spPr>
          <p:txBody>
            <a:bodyPr wrap="square" rtlCol="0" anchor="ctr" anchorCtr="0">
              <a:spAutoFit/>
            </a:bodyPr>
            <a:lstStyle/>
            <a:p>
              <a:pPr algn="ctr" defTabSz="685836">
                <a:defRPr/>
              </a:pPr>
              <a:r>
                <a:rPr lang="en-US" sz="3000" b="1">
                  <a:solidFill>
                    <a:prstClr val="white"/>
                  </a:solidFill>
                  <a:effectLst>
                    <a:outerShdw blurRad="38100" dist="38100" dir="2700000" algn="tl">
                      <a:srgbClr val="000000">
                        <a:alpha val="43137"/>
                      </a:srgbClr>
                    </a:outerShdw>
                  </a:effectLst>
                  <a:latin typeface="Calibri" panose="020F0502020204030204" pitchFamily="34" charset="0"/>
                  <a:ea typeface="League Spartan" charset="0"/>
                  <a:cs typeface="Calibri" panose="020F0502020204030204" pitchFamily="34" charset="0"/>
                </a:rPr>
                <a:t>Individual</a:t>
              </a:r>
            </a:p>
          </p:txBody>
        </p:sp>
        <p:sp>
          <p:nvSpPr>
            <p:cNvPr id="15" name="Arrow: Left-Right 14">
              <a:extLst>
                <a:ext uri="{FF2B5EF4-FFF2-40B4-BE49-F238E27FC236}">
                  <a16:creationId xmlns:a16="http://schemas.microsoft.com/office/drawing/2014/main" id="{D95CDC5B-ABE2-CE38-90F4-5CA01AA737EE}"/>
                </a:ext>
              </a:extLst>
            </p:cNvPr>
            <p:cNvSpPr/>
            <p:nvPr/>
          </p:nvSpPr>
          <p:spPr>
            <a:xfrm rot="10800000">
              <a:off x="5654399" y="1504031"/>
              <a:ext cx="865509" cy="436764"/>
            </a:xfrm>
            <a:prstGeom prst="leftRightArrow">
              <a:avLst/>
            </a:prstGeom>
            <a:solidFill>
              <a:srgbClr val="005288"/>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6">
                <a:defRPr/>
              </a:pPr>
              <a:endParaRPr lang="en-US" sz="2700">
                <a:solidFill>
                  <a:prstClr val="white"/>
                </a:solidFill>
                <a:latin typeface="Garamond" panose="02020404030301010803" pitchFamily="18" charset="0"/>
              </a:endParaRPr>
            </a:p>
          </p:txBody>
        </p:sp>
        <p:sp>
          <p:nvSpPr>
            <p:cNvPr id="16" name="Arrow: Left-Right 15">
              <a:extLst>
                <a:ext uri="{FF2B5EF4-FFF2-40B4-BE49-F238E27FC236}">
                  <a16:creationId xmlns:a16="http://schemas.microsoft.com/office/drawing/2014/main" id="{9776CD34-3472-03D0-28D4-2F461B53F242}"/>
                </a:ext>
              </a:extLst>
            </p:cNvPr>
            <p:cNvSpPr/>
            <p:nvPr/>
          </p:nvSpPr>
          <p:spPr>
            <a:xfrm rot="10800000">
              <a:off x="5654398" y="5250902"/>
              <a:ext cx="865509" cy="436764"/>
            </a:xfrm>
            <a:prstGeom prst="leftRightArrow">
              <a:avLst/>
            </a:prstGeom>
            <a:solidFill>
              <a:srgbClr val="FF6600"/>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6">
                <a:defRPr/>
              </a:pPr>
              <a:endParaRPr lang="en-US" sz="2700">
                <a:solidFill>
                  <a:prstClr val="white"/>
                </a:solidFill>
                <a:latin typeface="Garamond" panose="02020404030301010803" pitchFamily="18" charset="0"/>
              </a:endParaRPr>
            </a:p>
          </p:txBody>
        </p:sp>
        <p:sp>
          <p:nvSpPr>
            <p:cNvPr id="17" name="Arrow: Left-Right 16">
              <a:extLst>
                <a:ext uri="{FF2B5EF4-FFF2-40B4-BE49-F238E27FC236}">
                  <a16:creationId xmlns:a16="http://schemas.microsoft.com/office/drawing/2014/main" id="{AC354EC8-2821-720E-32D8-E7A0DADFBFB1}"/>
                </a:ext>
              </a:extLst>
            </p:cNvPr>
            <p:cNvSpPr/>
            <p:nvPr/>
          </p:nvSpPr>
          <p:spPr>
            <a:xfrm rot="5400000">
              <a:off x="3788621" y="3366044"/>
              <a:ext cx="865509" cy="436764"/>
            </a:xfrm>
            <a:prstGeom prst="leftRightArrow">
              <a:avLst/>
            </a:prstGeom>
            <a:solidFill>
              <a:srgbClr val="C41230"/>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6">
                <a:defRPr/>
              </a:pPr>
              <a:endParaRPr lang="en-US" sz="2700">
                <a:solidFill>
                  <a:prstClr val="white"/>
                </a:solidFill>
                <a:latin typeface="Garamond" panose="02020404030301010803" pitchFamily="18" charset="0"/>
              </a:endParaRPr>
            </a:p>
          </p:txBody>
        </p:sp>
        <p:sp>
          <p:nvSpPr>
            <p:cNvPr id="18" name="Arrow: Left-Right 17">
              <a:extLst>
                <a:ext uri="{FF2B5EF4-FFF2-40B4-BE49-F238E27FC236}">
                  <a16:creationId xmlns:a16="http://schemas.microsoft.com/office/drawing/2014/main" id="{A02642EC-44CD-409A-3057-C73E16D1C64D}"/>
                </a:ext>
              </a:extLst>
            </p:cNvPr>
            <p:cNvSpPr/>
            <p:nvPr/>
          </p:nvSpPr>
          <p:spPr>
            <a:xfrm rot="5400000">
              <a:off x="7507233" y="3366045"/>
              <a:ext cx="865509" cy="436764"/>
            </a:xfrm>
            <a:prstGeom prst="leftRightArrow">
              <a:avLst/>
            </a:prstGeom>
            <a:solidFill>
              <a:srgbClr val="FF9900"/>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6">
                <a:defRPr/>
              </a:pPr>
              <a:endParaRPr lang="en-US" sz="2700">
                <a:solidFill>
                  <a:prstClr val="white"/>
                </a:solidFill>
                <a:latin typeface="Garamond" panose="02020404030301010803" pitchFamily="18" charset="0"/>
              </a:endParaRPr>
            </a:p>
          </p:txBody>
        </p:sp>
      </p:grpSp>
      <p:sp>
        <p:nvSpPr>
          <p:cNvPr id="19" name="Content Placeholder 2">
            <a:extLst>
              <a:ext uri="{FF2B5EF4-FFF2-40B4-BE49-F238E27FC236}">
                <a16:creationId xmlns:a16="http://schemas.microsoft.com/office/drawing/2014/main" id="{EFAFC850-5A41-3BE8-73A9-F154CDD3F0BB}"/>
              </a:ext>
            </a:extLst>
          </p:cNvPr>
          <p:cNvSpPr txBox="1">
            <a:spLocks/>
          </p:cNvSpPr>
          <p:nvPr/>
        </p:nvSpPr>
        <p:spPr>
          <a:xfrm>
            <a:off x="1018727" y="2290457"/>
            <a:ext cx="12800591" cy="7871582"/>
          </a:xfrm>
          <a:prstGeom prst="rect">
            <a:avLst/>
          </a:prstGeom>
        </p:spPr>
        <p:txBody>
          <a:bodyPr vert="horz" lIns="137160" tIns="68580" rIns="137160" bIns="68580" rtlCol="0" anchor="t">
            <a:normAutofit fontScale="92500" lnSpcReduction="10000"/>
          </a:bodyPr>
          <a:lstStyle>
            <a:lvl1pPr marL="257175" indent="-257175" algn="l" defTabSz="685800" rtl="0" eaLnBrk="1" latinLnBrk="0" hangingPunct="1">
              <a:lnSpc>
                <a:spcPct val="90000"/>
              </a:lnSpc>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lnSpc>
                <a:spcPct val="90000"/>
              </a:lnSpc>
              <a:spcBef>
                <a:spcPct val="20000"/>
              </a:spcBef>
              <a:buFont typeface="Arial" panose="020B0604020202020204" pitchFamily="34" charset="0"/>
              <a:buChar char="–"/>
              <a:defRPr sz="2800" kern="1200">
                <a:solidFill>
                  <a:schemeClr val="tx1"/>
                </a:solidFill>
                <a:latin typeface="Arial"/>
                <a:ea typeface="+mn-ea"/>
                <a:cs typeface="Arial"/>
              </a:defRPr>
            </a:lvl2pPr>
            <a:lvl3pPr marL="857250" indent="-171450" algn="l" defTabSz="685800" rtl="0" eaLnBrk="1" latinLnBrk="0" hangingPunct="1">
              <a:lnSpc>
                <a:spcPct val="90000"/>
              </a:lnSpc>
              <a:spcBef>
                <a:spcPct val="20000"/>
              </a:spcBef>
              <a:buFont typeface="Arial" panose="020B0604020202020204" pitchFamily="34" charset="0"/>
              <a:buChar char="•"/>
              <a:defRPr sz="2800" kern="1200">
                <a:solidFill>
                  <a:schemeClr val="tx1"/>
                </a:solidFill>
                <a:latin typeface="+mn-lt"/>
                <a:ea typeface="+mn-ea"/>
                <a:cs typeface="+mn-cs"/>
              </a:defRPr>
            </a:lvl3pPr>
            <a:lvl4pPr marL="1200150" indent="-171450" algn="l" defTabSz="685800" rtl="0" eaLnBrk="1" latinLnBrk="0" hangingPunct="1">
              <a:lnSpc>
                <a:spcPct val="90000"/>
              </a:lnSpc>
              <a:spcBef>
                <a:spcPct val="20000"/>
              </a:spcBef>
              <a:buFont typeface="Arial" panose="020B0604020202020204" pitchFamily="34" charset="0"/>
              <a:buChar char="–"/>
              <a:defRPr sz="2400" kern="1200">
                <a:solidFill>
                  <a:schemeClr val="tx1"/>
                </a:solidFill>
                <a:latin typeface="+mn-lt"/>
                <a:ea typeface="+mn-ea"/>
                <a:cs typeface="+mn-cs"/>
              </a:defRPr>
            </a:lvl4pPr>
            <a:lvl5pPr marL="1543050" indent="-171450" algn="l" defTabSz="685800" rtl="0" eaLnBrk="1" latinLnBrk="0" hangingPunct="1">
              <a:lnSpc>
                <a:spcPct val="90000"/>
              </a:lnSpc>
              <a:spcBef>
                <a:spcPct val="20000"/>
              </a:spcBef>
              <a:buFont typeface="Arial" panose="020B0604020202020204" pitchFamily="34" charset="0"/>
              <a:buChar char="»"/>
              <a:defRPr sz="24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428625" indent="-428625">
              <a:buFont typeface="Arial"/>
              <a:buChar char="•"/>
            </a:pPr>
            <a:r>
              <a:rPr lang="en-US" sz="4200" dirty="0">
                <a:solidFill>
                  <a:srgbClr val="080808"/>
                </a:solidFill>
                <a:latin typeface="Calibri"/>
              </a:rPr>
              <a:t>About behavior</a:t>
            </a:r>
          </a:p>
          <a:p>
            <a:pPr marL="428625" indent="-428625">
              <a:buFont typeface="Arial"/>
              <a:buChar char="•"/>
            </a:pPr>
            <a:r>
              <a:rPr lang="en-US" sz="4200" dirty="0">
                <a:solidFill>
                  <a:srgbClr val="080808"/>
                </a:solidFill>
                <a:latin typeface="Calibri"/>
              </a:rPr>
              <a:t>About management</a:t>
            </a:r>
          </a:p>
          <a:p>
            <a:pPr marL="428625" indent="-428625">
              <a:buFont typeface="Arial"/>
              <a:buChar char="•"/>
            </a:pPr>
            <a:r>
              <a:rPr lang="en-US" sz="4200" dirty="0">
                <a:solidFill>
                  <a:prstClr val="black"/>
                </a:solidFill>
                <a:latin typeface="Calibri"/>
              </a:rPr>
              <a:t>A systematic, fact-based method of inquiry and examination</a:t>
            </a:r>
          </a:p>
          <a:p>
            <a:pPr marL="428625" indent="-428625">
              <a:buFont typeface="Arial"/>
              <a:buChar char="•"/>
            </a:pPr>
            <a:r>
              <a:rPr lang="en-US" sz="4200" dirty="0">
                <a:solidFill>
                  <a:prstClr val="black"/>
                </a:solidFill>
                <a:latin typeface="Calibri"/>
              </a:rPr>
              <a:t>Focused on an individual’s patterns of thinking and behavior</a:t>
            </a:r>
          </a:p>
          <a:p>
            <a:pPr marL="428625" indent="-428625">
              <a:buFont typeface="Arial"/>
              <a:buChar char="•"/>
            </a:pPr>
            <a:r>
              <a:rPr lang="en-US" sz="4200" dirty="0">
                <a:solidFill>
                  <a:prstClr val="black"/>
                </a:solidFill>
                <a:latin typeface="Calibri"/>
              </a:rPr>
              <a:t>A course of action that responds to and mitigates a threat</a:t>
            </a:r>
          </a:p>
          <a:p>
            <a:pPr marL="428625" indent="-428625">
              <a:buFont typeface="Arial"/>
              <a:buChar char="•"/>
            </a:pPr>
            <a:r>
              <a:rPr lang="en-US" sz="4200" dirty="0">
                <a:solidFill>
                  <a:prstClr val="black"/>
                </a:solidFill>
                <a:latin typeface="Calibri"/>
              </a:rPr>
              <a:t>A pro-active, multi-disciplinary process</a:t>
            </a:r>
          </a:p>
          <a:p>
            <a:pPr marL="428625" indent="-428625">
              <a:buFont typeface="Arial"/>
              <a:buChar char="•"/>
            </a:pPr>
            <a:r>
              <a:rPr lang="en-US" sz="4200" dirty="0">
                <a:solidFill>
                  <a:srgbClr val="080808"/>
                </a:solidFill>
                <a:latin typeface="Calibri"/>
              </a:rPr>
              <a:t>Risk &amp; Protective Factors</a:t>
            </a:r>
          </a:p>
          <a:p>
            <a:pPr marL="428625" indent="-428625">
              <a:buFont typeface="Arial"/>
              <a:buChar char="•"/>
            </a:pPr>
            <a:r>
              <a:rPr lang="en-US" sz="4200" dirty="0">
                <a:solidFill>
                  <a:srgbClr val="080808"/>
                </a:solidFill>
                <a:latin typeface="Calibri"/>
              </a:rPr>
              <a:t>Predatory vs. Affective</a:t>
            </a:r>
          </a:p>
          <a:p>
            <a:pPr marL="428625" indent="-428625">
              <a:buFont typeface="Arial"/>
              <a:buChar char="•"/>
            </a:pPr>
            <a:r>
              <a:rPr lang="en-US" sz="4200" dirty="0">
                <a:solidFill>
                  <a:srgbClr val="080808"/>
                </a:solidFill>
                <a:latin typeface="Calibri"/>
              </a:rPr>
              <a:t>Posing vs. Making Threats (Hunters &amp; Howlers)</a:t>
            </a:r>
          </a:p>
          <a:p>
            <a:pPr marL="428625" indent="-428625">
              <a:buFont typeface="Arial"/>
              <a:buChar char="•"/>
            </a:pPr>
            <a:r>
              <a:rPr lang="en-US" sz="4200" dirty="0">
                <a:solidFill>
                  <a:srgbClr val="080808"/>
                </a:solidFill>
                <a:latin typeface="Calibri"/>
              </a:rPr>
              <a:t>The Pathway</a:t>
            </a:r>
          </a:p>
          <a:p>
            <a:pPr marL="428625" indent="-428625">
              <a:buFont typeface="Arial"/>
              <a:buChar char="•"/>
            </a:pPr>
            <a:r>
              <a:rPr lang="en-US" sz="3300" dirty="0">
                <a:solidFill>
                  <a:srgbClr val="3F3F3F">
                    <a:lumMod val="60000"/>
                    <a:lumOff val="40000"/>
                  </a:srgbClr>
                </a:solidFill>
                <a:latin typeface="Calibri"/>
              </a:rPr>
              <a:t>“BTAM is an </a:t>
            </a:r>
            <a:r>
              <a:rPr lang="en-US" sz="3300" b="1" u="sng" dirty="0">
                <a:solidFill>
                  <a:srgbClr val="3F3F3F">
                    <a:lumMod val="60000"/>
                    <a:lumOff val="40000"/>
                  </a:srgbClr>
                </a:solidFill>
                <a:latin typeface="Calibri"/>
              </a:rPr>
              <a:t>evidence-based</a:t>
            </a:r>
            <a:r>
              <a:rPr lang="en-US" sz="3300" dirty="0">
                <a:solidFill>
                  <a:srgbClr val="3F3F3F">
                    <a:lumMod val="60000"/>
                    <a:lumOff val="40000"/>
                  </a:srgbClr>
                </a:solidFill>
                <a:latin typeface="Calibri"/>
              </a:rPr>
              <a:t> and </a:t>
            </a:r>
            <a:r>
              <a:rPr lang="en-US" sz="3300" b="1" u="sng" dirty="0">
                <a:solidFill>
                  <a:srgbClr val="3F3F3F">
                    <a:lumMod val="60000"/>
                    <a:lumOff val="40000"/>
                  </a:srgbClr>
                </a:solidFill>
                <a:latin typeface="Calibri"/>
              </a:rPr>
              <a:t>systematic</a:t>
            </a:r>
            <a:r>
              <a:rPr lang="en-US" sz="3300" dirty="0">
                <a:solidFill>
                  <a:srgbClr val="3F3F3F">
                    <a:lumMod val="60000"/>
                    <a:lumOff val="40000"/>
                  </a:srgbClr>
                </a:solidFill>
                <a:latin typeface="Calibri"/>
              </a:rPr>
              <a:t> process to </a:t>
            </a:r>
            <a:r>
              <a:rPr lang="en-US" sz="3300" b="1" u="sng" dirty="0">
                <a:solidFill>
                  <a:srgbClr val="3F3F3F">
                    <a:lumMod val="60000"/>
                    <a:lumOff val="40000"/>
                  </a:srgbClr>
                </a:solidFill>
                <a:latin typeface="Calibri"/>
              </a:rPr>
              <a:t>identify</a:t>
            </a:r>
            <a:r>
              <a:rPr lang="en-US" sz="3300" dirty="0">
                <a:solidFill>
                  <a:srgbClr val="3F3F3F">
                    <a:lumMod val="60000"/>
                    <a:lumOff val="40000"/>
                  </a:srgbClr>
                </a:solidFill>
                <a:latin typeface="Calibri"/>
              </a:rPr>
              <a:t>, </a:t>
            </a:r>
            <a:r>
              <a:rPr lang="en-US" sz="3300" b="1" u="sng" dirty="0">
                <a:solidFill>
                  <a:srgbClr val="3F3F3F">
                    <a:lumMod val="60000"/>
                    <a:lumOff val="40000"/>
                  </a:srgbClr>
                </a:solidFill>
                <a:latin typeface="Calibri"/>
              </a:rPr>
              <a:t>inquire</a:t>
            </a:r>
            <a:r>
              <a:rPr lang="en-US" sz="3300" dirty="0">
                <a:solidFill>
                  <a:srgbClr val="3F3F3F">
                    <a:lumMod val="60000"/>
                    <a:lumOff val="40000"/>
                  </a:srgbClr>
                </a:solidFill>
                <a:latin typeface="Calibri"/>
              </a:rPr>
              <a:t>, </a:t>
            </a:r>
            <a:r>
              <a:rPr lang="en-US" sz="3300" b="1" u="sng" dirty="0">
                <a:solidFill>
                  <a:srgbClr val="3F3F3F">
                    <a:lumMod val="60000"/>
                    <a:lumOff val="40000"/>
                  </a:srgbClr>
                </a:solidFill>
                <a:latin typeface="Calibri"/>
              </a:rPr>
              <a:t>assess</a:t>
            </a:r>
            <a:r>
              <a:rPr lang="en-US" sz="3300" dirty="0">
                <a:solidFill>
                  <a:srgbClr val="3F3F3F">
                    <a:lumMod val="60000"/>
                    <a:lumOff val="40000"/>
                  </a:srgbClr>
                </a:solidFill>
                <a:latin typeface="Calibri"/>
              </a:rPr>
              <a:t>, and </a:t>
            </a:r>
            <a:r>
              <a:rPr lang="en-US" sz="3300" b="1" u="sng" dirty="0">
                <a:solidFill>
                  <a:srgbClr val="3F3F3F">
                    <a:lumMod val="60000"/>
                    <a:lumOff val="40000"/>
                  </a:srgbClr>
                </a:solidFill>
                <a:latin typeface="Calibri"/>
              </a:rPr>
              <a:t>manage</a:t>
            </a:r>
            <a:r>
              <a:rPr lang="en-US" sz="3300" dirty="0">
                <a:solidFill>
                  <a:srgbClr val="3F3F3F">
                    <a:lumMod val="60000"/>
                    <a:lumOff val="40000"/>
                  </a:srgbClr>
                </a:solidFill>
                <a:latin typeface="Calibri"/>
              </a:rPr>
              <a:t> potential threats. Multidisciplinary teams, … can use a BTAM process to provide alternatives to criminal justice interventions for individuals who may be at risk of moving toward violence.” </a:t>
            </a:r>
            <a:r>
              <a:rPr lang="en-US" sz="2850" dirty="0">
                <a:solidFill>
                  <a:srgbClr val="3F3F3F">
                    <a:lumMod val="60000"/>
                    <a:lumOff val="40000"/>
                  </a:srgbClr>
                </a:solidFill>
                <a:latin typeface="Calibri"/>
                <a:ea typeface="MS Mincho" panose="02020609040205080304" pitchFamily="49" charset="-128"/>
                <a:cs typeface="Arial" panose="020B0604020202020204" pitchFamily="34" charset="0"/>
              </a:rPr>
              <a:t>U.S. DHS. (2025). </a:t>
            </a:r>
            <a:r>
              <a:rPr lang="en-US" sz="2250" dirty="0">
                <a:solidFill>
                  <a:srgbClr val="3F3F3F">
                    <a:lumMod val="60000"/>
                    <a:lumOff val="40000"/>
                  </a:srgbClr>
                </a:solidFill>
                <a:latin typeface="Calibri"/>
                <a:ea typeface="MS Mincho" panose="02020609040205080304" pitchFamily="49" charset="-128"/>
                <a:cs typeface="Arial" panose="020B0604020202020204" pitchFamily="34" charset="0"/>
              </a:rPr>
              <a:t>Behavioral threat assessment and management in practice (CP3 Publication No. 0214). </a:t>
            </a:r>
            <a:endParaRPr lang="en-US" sz="4500" dirty="0">
              <a:solidFill>
                <a:srgbClr val="3F3F3F">
                  <a:lumMod val="60000"/>
                  <a:lumOff val="40000"/>
                </a:srgbClr>
              </a:solidFill>
              <a:latin typeface="Calibri"/>
              <a:ea typeface="MS Mincho"/>
            </a:endParaRPr>
          </a:p>
        </p:txBody>
      </p:sp>
      <p:sp>
        <p:nvSpPr>
          <p:cNvPr id="21" name="Plus Sign 20">
            <a:extLst>
              <a:ext uri="{FF2B5EF4-FFF2-40B4-BE49-F238E27FC236}">
                <a16:creationId xmlns:a16="http://schemas.microsoft.com/office/drawing/2014/main" id="{9D68B2E3-58BD-F8E9-91B6-E42E04BD8B5A}"/>
              </a:ext>
            </a:extLst>
          </p:cNvPr>
          <p:cNvSpPr/>
          <p:nvPr/>
        </p:nvSpPr>
        <p:spPr>
          <a:xfrm>
            <a:off x="7608357" y="113260"/>
            <a:ext cx="2726115" cy="2461802"/>
          </a:xfrm>
          <a:prstGeom prst="mathPlus">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prstClr val="black"/>
                </a:solidFill>
                <a:latin typeface="Calibri"/>
              </a:rPr>
              <a:t>IS</a:t>
            </a:r>
            <a:endParaRPr lang="en-US" sz="2700" dirty="0">
              <a:solidFill>
                <a:prstClr val="black"/>
              </a:solidFill>
              <a:latin typeface="Calibri"/>
            </a:endParaRPr>
          </a:p>
        </p:txBody>
      </p:sp>
      <p:sp>
        <p:nvSpPr>
          <p:cNvPr id="2" name="Double Bracket 1">
            <a:extLst>
              <a:ext uri="{FF2B5EF4-FFF2-40B4-BE49-F238E27FC236}">
                <a16:creationId xmlns:a16="http://schemas.microsoft.com/office/drawing/2014/main" id="{29EC0188-D4F8-28AF-7778-795C6FD13F83}"/>
              </a:ext>
            </a:extLst>
          </p:cNvPr>
          <p:cNvSpPr/>
          <p:nvPr/>
        </p:nvSpPr>
        <p:spPr>
          <a:xfrm>
            <a:off x="927647" y="5834334"/>
            <a:ext cx="10126190" cy="2277957"/>
          </a:xfrm>
          <a:prstGeom prst="bracketPair">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700">
              <a:ln w="38100">
                <a:solidFill>
                  <a:prstClr val="black"/>
                </a:solidFill>
              </a:ln>
              <a:solidFill>
                <a:prstClr val="black"/>
              </a:solidFill>
              <a:latin typeface="Calibri"/>
            </a:endParaRPr>
          </a:p>
        </p:txBody>
      </p:sp>
      <p:sp>
        <p:nvSpPr>
          <p:cNvPr id="3" name="Freeform 7">
            <a:extLst>
              <a:ext uri="{FF2B5EF4-FFF2-40B4-BE49-F238E27FC236}">
                <a16:creationId xmlns:a16="http://schemas.microsoft.com/office/drawing/2014/main" id="{9403AD5E-2B71-2523-AE9F-457F047BCE1F}"/>
              </a:ext>
            </a:extLst>
          </p:cNvPr>
          <p:cNvSpPr/>
          <p:nvPr/>
        </p:nvSpPr>
        <p:spPr>
          <a:xfrm>
            <a:off x="16404902" y="8403902"/>
            <a:ext cx="1708796" cy="1708796"/>
          </a:xfrm>
          <a:custGeom>
            <a:avLst/>
            <a:gdLst/>
            <a:ahLst/>
            <a:cxnLst/>
            <a:rect l="l" t="t" r="r" b="b"/>
            <a:pathLst>
              <a:path w="1708796" h="1708796">
                <a:moveTo>
                  <a:pt x="0" y="0"/>
                </a:moveTo>
                <a:lnTo>
                  <a:pt x="1708796" y="0"/>
                </a:lnTo>
                <a:lnTo>
                  <a:pt x="1708796" y="1708796"/>
                </a:lnTo>
                <a:lnTo>
                  <a:pt x="0" y="1708796"/>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24191143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a:extLst>
            <a:ext uri="{FF2B5EF4-FFF2-40B4-BE49-F238E27FC236}">
              <a16:creationId xmlns:a16="http://schemas.microsoft.com/office/drawing/2014/main" id="{07A5E106-FB00-0B98-7D9E-690E551DCDB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A7C6D93-B162-1275-7978-7151526A0A4F}"/>
              </a:ext>
            </a:extLst>
          </p:cNvPr>
          <p:cNvSpPr>
            <a:spLocks noGrp="1"/>
          </p:cNvSpPr>
          <p:nvPr>
            <p:ph idx="1"/>
          </p:nvPr>
        </p:nvSpPr>
        <p:spPr>
          <a:xfrm>
            <a:off x="639792" y="2188926"/>
            <a:ext cx="13011507" cy="7870371"/>
          </a:xfrm>
        </p:spPr>
        <p:txBody>
          <a:bodyPr vert="horz" lIns="137160" tIns="68580" rIns="137160" bIns="68580" rtlCol="0" anchor="t">
            <a:normAutofit lnSpcReduction="10000"/>
          </a:bodyPr>
          <a:lstStyle/>
          <a:p>
            <a:pPr marL="428625" indent="-428625">
              <a:buFont typeface="Arial"/>
              <a:buChar char="•"/>
            </a:pPr>
            <a:r>
              <a:rPr lang="en-US" sz="4200" dirty="0">
                <a:ea typeface="MS Mincho"/>
              </a:rPr>
              <a:t>Patient risk assessment </a:t>
            </a:r>
          </a:p>
          <a:p>
            <a:pPr marL="428625" indent="-428625">
              <a:buFont typeface="Arial"/>
              <a:buChar char="•"/>
            </a:pPr>
            <a:r>
              <a:rPr lang="en-US" sz="4200" dirty="0">
                <a:ea typeface="MS Mincho"/>
              </a:rPr>
              <a:t>Rejection &amp; punishment</a:t>
            </a:r>
          </a:p>
          <a:p>
            <a:pPr marL="428625" indent="-428625">
              <a:buFont typeface="Arial"/>
              <a:buChar char="•"/>
            </a:pPr>
            <a:r>
              <a:rPr lang="en-US" sz="4200" dirty="0">
                <a:ea typeface="MS Mincho"/>
              </a:rPr>
              <a:t>Perfect prediction</a:t>
            </a:r>
          </a:p>
          <a:p>
            <a:pPr marL="428625" indent="-428625">
              <a:buFont typeface="Arial"/>
              <a:buChar char="•"/>
            </a:pPr>
            <a:r>
              <a:rPr lang="en-US" sz="4200" dirty="0">
                <a:ea typeface="MS Mincho"/>
              </a:rPr>
              <a:t>Magic wand</a:t>
            </a:r>
          </a:p>
          <a:p>
            <a:pPr marL="428625" indent="-428625">
              <a:buFont typeface="Arial"/>
              <a:buChar char="•"/>
            </a:pPr>
            <a:r>
              <a:rPr lang="en-US" sz="4200" dirty="0">
                <a:ea typeface="MS Mincho"/>
              </a:rPr>
              <a:t>Linear</a:t>
            </a:r>
          </a:p>
          <a:p>
            <a:pPr marL="428625" indent="-428625">
              <a:buFont typeface="Arial"/>
              <a:buChar char="•"/>
            </a:pPr>
            <a:r>
              <a:rPr lang="en-US" sz="4200" dirty="0">
                <a:ea typeface="MS Mincho"/>
              </a:rPr>
              <a:t>One size fits all</a:t>
            </a:r>
          </a:p>
          <a:p>
            <a:pPr marL="428625" indent="-428625">
              <a:buFont typeface="Arial"/>
              <a:buChar char="•"/>
            </a:pPr>
            <a:r>
              <a:rPr lang="en-US" sz="4200" dirty="0">
                <a:ea typeface="MS Mincho"/>
              </a:rPr>
              <a:t>Outcome (process instead)</a:t>
            </a:r>
          </a:p>
          <a:p>
            <a:pPr marL="428625" indent="-428625">
              <a:buFont typeface="Arial"/>
              <a:buChar char="•"/>
            </a:pPr>
            <a:r>
              <a:rPr lang="en-US" sz="4200" dirty="0">
                <a:ea typeface="MS Mincho"/>
              </a:rPr>
              <a:t>One &amp; done</a:t>
            </a:r>
          </a:p>
          <a:p>
            <a:pPr marL="428625" indent="-428625">
              <a:buFont typeface="Arial"/>
              <a:buChar char="•"/>
            </a:pPr>
            <a:r>
              <a:rPr lang="en-US" sz="4200" dirty="0"/>
              <a:t>A criminal or disciplinary (HR) investigation</a:t>
            </a:r>
          </a:p>
          <a:p>
            <a:pPr marL="428625" indent="-428625">
              <a:buFont typeface="Arial"/>
              <a:buChar char="•"/>
            </a:pPr>
            <a:r>
              <a:rPr lang="en-US" sz="4200" dirty="0"/>
              <a:t>A physical security risk assessment </a:t>
            </a:r>
          </a:p>
          <a:p>
            <a:pPr marL="428625" indent="-428625">
              <a:buFont typeface="Arial"/>
              <a:buChar char="•"/>
            </a:pPr>
            <a:r>
              <a:rPr lang="en-US" sz="4200" dirty="0"/>
              <a:t>A surveillance or collection program (although needed)</a:t>
            </a:r>
          </a:p>
          <a:p>
            <a:pPr marL="428625" indent="-428625">
              <a:buFont typeface="Arial"/>
              <a:buChar char="•"/>
            </a:pPr>
            <a:r>
              <a:rPr lang="en-US" sz="4200" dirty="0"/>
              <a:t>Criminal profiling</a:t>
            </a:r>
          </a:p>
          <a:p>
            <a:pPr marL="428625" indent="-428625">
              <a:buFont typeface="Arial"/>
              <a:buChar char="•"/>
            </a:pPr>
            <a:endParaRPr lang="en-US" sz="4200" dirty="0"/>
          </a:p>
          <a:p>
            <a:pPr marL="428625" indent="-428625">
              <a:buFont typeface="Arial"/>
              <a:buChar char="•"/>
            </a:pPr>
            <a:endParaRPr lang="en-US" sz="4200" dirty="0"/>
          </a:p>
          <a:p>
            <a:pPr marL="428625" indent="-428625">
              <a:buFont typeface="Arial"/>
              <a:buChar char="•"/>
            </a:pPr>
            <a:endParaRPr lang="en-US" sz="4200" dirty="0"/>
          </a:p>
          <a:p>
            <a:pPr marL="428625" indent="-428625">
              <a:buFont typeface="Arial"/>
              <a:buChar char="•"/>
            </a:pPr>
            <a:endParaRPr lang="en-US" sz="4200" dirty="0">
              <a:ea typeface="MS Mincho"/>
            </a:endParaRPr>
          </a:p>
        </p:txBody>
      </p:sp>
      <p:pic>
        <p:nvPicPr>
          <p:cNvPr id="23" name="Picture 22" descr="A nurse giving high five to a person&#10;&#10;AI-generated content may be incorrect.">
            <a:extLst>
              <a:ext uri="{FF2B5EF4-FFF2-40B4-BE49-F238E27FC236}">
                <a16:creationId xmlns:a16="http://schemas.microsoft.com/office/drawing/2014/main" id="{30407503-33B1-1734-6A6C-2A1E6E5A420D}"/>
              </a:ext>
            </a:extLst>
          </p:cNvPr>
          <p:cNvPicPr>
            <a:picLocks noChangeAspect="1"/>
          </p:cNvPicPr>
          <p:nvPr/>
        </p:nvPicPr>
        <p:blipFill>
          <a:blip r:embed="rId3"/>
          <a:stretch>
            <a:fillRect/>
          </a:stretch>
        </p:blipFill>
        <p:spPr>
          <a:xfrm>
            <a:off x="9823724" y="2057402"/>
            <a:ext cx="6977453" cy="4651217"/>
          </a:xfrm>
          <a:prstGeom prst="rect">
            <a:avLst/>
          </a:prstGeom>
        </p:spPr>
      </p:pic>
      <p:sp>
        <p:nvSpPr>
          <p:cNvPr id="24" name="Minus Sign 23">
            <a:extLst>
              <a:ext uri="{FF2B5EF4-FFF2-40B4-BE49-F238E27FC236}">
                <a16:creationId xmlns:a16="http://schemas.microsoft.com/office/drawing/2014/main" id="{AC6527C9-5A16-2046-B555-367978482D47}"/>
              </a:ext>
            </a:extLst>
          </p:cNvPr>
          <p:cNvSpPr/>
          <p:nvPr/>
        </p:nvSpPr>
        <p:spPr>
          <a:xfrm>
            <a:off x="7456991" y="1"/>
            <a:ext cx="3374018" cy="2439494"/>
          </a:xfrm>
          <a:prstGeom prst="mathMinus">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FFFF"/>
                </a:solidFill>
                <a:latin typeface="Calibri"/>
              </a:rPr>
              <a:t>IS NOT</a:t>
            </a:r>
          </a:p>
        </p:txBody>
      </p:sp>
      <p:sp>
        <p:nvSpPr>
          <p:cNvPr id="2" name="&quot;Not Allowed&quot; Symbol 1">
            <a:extLst>
              <a:ext uri="{FF2B5EF4-FFF2-40B4-BE49-F238E27FC236}">
                <a16:creationId xmlns:a16="http://schemas.microsoft.com/office/drawing/2014/main" id="{4F729322-5E01-2FE3-5802-6A2AB84BCD15}"/>
              </a:ext>
            </a:extLst>
          </p:cNvPr>
          <p:cNvSpPr/>
          <p:nvPr/>
        </p:nvSpPr>
        <p:spPr>
          <a:xfrm>
            <a:off x="10831009" y="2057402"/>
            <a:ext cx="5187023" cy="4651217"/>
          </a:xfrm>
          <a:prstGeom prst="noSmoking">
            <a:avLst/>
          </a:prstGeom>
          <a:solidFill>
            <a:srgbClr val="FF0000">
              <a:alpha val="25098"/>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dirty="0">
              <a:solidFill>
                <a:prstClr val="black"/>
              </a:solidFill>
              <a:latin typeface="Calibri"/>
            </a:endParaRPr>
          </a:p>
        </p:txBody>
      </p:sp>
      <p:sp>
        <p:nvSpPr>
          <p:cNvPr id="4" name="Freeform 7">
            <a:extLst>
              <a:ext uri="{FF2B5EF4-FFF2-40B4-BE49-F238E27FC236}">
                <a16:creationId xmlns:a16="http://schemas.microsoft.com/office/drawing/2014/main" id="{DD9A6402-2C77-9657-F63C-B8F79C96C050}"/>
              </a:ext>
            </a:extLst>
          </p:cNvPr>
          <p:cNvSpPr/>
          <p:nvPr/>
        </p:nvSpPr>
        <p:spPr>
          <a:xfrm>
            <a:off x="16404902" y="8403902"/>
            <a:ext cx="1708796" cy="1708796"/>
          </a:xfrm>
          <a:custGeom>
            <a:avLst/>
            <a:gdLst/>
            <a:ahLst/>
            <a:cxnLst/>
            <a:rect l="l" t="t" r="r" b="b"/>
            <a:pathLst>
              <a:path w="1708796" h="1708796">
                <a:moveTo>
                  <a:pt x="0" y="0"/>
                </a:moveTo>
                <a:lnTo>
                  <a:pt x="1708796" y="0"/>
                </a:lnTo>
                <a:lnTo>
                  <a:pt x="1708796" y="1708796"/>
                </a:lnTo>
                <a:lnTo>
                  <a:pt x="0" y="1708796"/>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40638495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5181C1F-BD02-D595-B785-FC3B00F6197D}"/>
              </a:ext>
            </a:extLst>
          </p:cNvPr>
          <p:cNvSpPr>
            <a:spLocks noGrp="1"/>
          </p:cNvSpPr>
          <p:nvPr>
            <p:ph idx="1"/>
          </p:nvPr>
        </p:nvSpPr>
        <p:spPr>
          <a:xfrm>
            <a:off x="5993408" y="2171088"/>
            <a:ext cx="7734492" cy="5706678"/>
          </a:xfrm>
        </p:spPr>
        <p:txBody>
          <a:bodyPr>
            <a:normAutofit/>
          </a:bodyPr>
          <a:lstStyle/>
          <a:p>
            <a:r>
              <a:rPr lang="en-US" sz="4400" dirty="0"/>
              <a:t>Threat Assessment is the opposite of profiling.</a:t>
            </a:r>
          </a:p>
          <a:p>
            <a:endParaRPr lang="en-US" sz="4400" dirty="0"/>
          </a:p>
          <a:p>
            <a:endParaRPr lang="en-US" sz="4400" dirty="0"/>
          </a:p>
          <a:p>
            <a:r>
              <a:rPr lang="en-US" sz="4400" dirty="0"/>
              <a:t>TA is never applied to a theoretical situation. It is always an assessment of a real situation. </a:t>
            </a:r>
          </a:p>
        </p:txBody>
      </p:sp>
      <p:sp>
        <p:nvSpPr>
          <p:cNvPr id="3" name="Title 2">
            <a:extLst>
              <a:ext uri="{FF2B5EF4-FFF2-40B4-BE49-F238E27FC236}">
                <a16:creationId xmlns:a16="http://schemas.microsoft.com/office/drawing/2014/main" id="{BDCB0B7F-1F31-E929-651E-A2ED125950A3}"/>
              </a:ext>
            </a:extLst>
          </p:cNvPr>
          <p:cNvSpPr>
            <a:spLocks noGrp="1"/>
          </p:cNvSpPr>
          <p:nvPr>
            <p:ph type="title"/>
          </p:nvPr>
        </p:nvSpPr>
        <p:spPr/>
        <p:txBody>
          <a:bodyPr>
            <a:normAutofit/>
          </a:bodyPr>
          <a:lstStyle/>
          <a:p>
            <a:r>
              <a:rPr lang="en-US" sz="7200" b="1" dirty="0">
                <a:solidFill>
                  <a:schemeClr val="bg1"/>
                </a:solidFill>
              </a:rPr>
              <a:t>Profiling vs. BTAM</a:t>
            </a:r>
          </a:p>
        </p:txBody>
      </p:sp>
      <p:pic>
        <p:nvPicPr>
          <p:cNvPr id="28" name="Graphic 27" descr="Call center with solid fill">
            <a:extLst>
              <a:ext uri="{FF2B5EF4-FFF2-40B4-BE49-F238E27FC236}">
                <a16:creationId xmlns:a16="http://schemas.microsoft.com/office/drawing/2014/main" id="{24A65FF3-7EB5-5BDA-F7CE-210D29138A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428675" y="1630073"/>
            <a:ext cx="1844705" cy="1844705"/>
          </a:xfrm>
          <a:prstGeom prst="rect">
            <a:avLst/>
          </a:prstGeom>
        </p:spPr>
      </p:pic>
      <p:pic>
        <p:nvPicPr>
          <p:cNvPr id="30" name="Graphic 29" descr="Chat bubble with solid fill">
            <a:extLst>
              <a:ext uri="{FF2B5EF4-FFF2-40B4-BE49-F238E27FC236}">
                <a16:creationId xmlns:a16="http://schemas.microsoft.com/office/drawing/2014/main" id="{6821D0AC-08F8-3F01-895A-BEFBEEB68B7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566360" y="6904751"/>
            <a:ext cx="1844705" cy="1844705"/>
          </a:xfrm>
          <a:prstGeom prst="rect">
            <a:avLst/>
          </a:prstGeom>
        </p:spPr>
      </p:pic>
      <p:pic>
        <p:nvPicPr>
          <p:cNvPr id="32" name="Graphic 31" descr="Closed book with solid fill">
            <a:extLst>
              <a:ext uri="{FF2B5EF4-FFF2-40B4-BE49-F238E27FC236}">
                <a16:creationId xmlns:a16="http://schemas.microsoft.com/office/drawing/2014/main" id="{444B8A10-0487-AA3C-8BB1-8D700AC024D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237875" y="7267361"/>
            <a:ext cx="1844705" cy="1844705"/>
          </a:xfrm>
          <a:prstGeom prst="rect">
            <a:avLst/>
          </a:prstGeom>
        </p:spPr>
      </p:pic>
      <p:pic>
        <p:nvPicPr>
          <p:cNvPr id="34" name="Graphic 33" descr="Crying face with solid fill with solid fill">
            <a:extLst>
              <a:ext uri="{FF2B5EF4-FFF2-40B4-BE49-F238E27FC236}">
                <a16:creationId xmlns:a16="http://schemas.microsoft.com/office/drawing/2014/main" id="{4DEC69FD-0767-2E84-87FE-7F0755FB742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5114475" y="3474778"/>
            <a:ext cx="1844705" cy="1844705"/>
          </a:xfrm>
          <a:prstGeom prst="rect">
            <a:avLst/>
          </a:prstGeom>
        </p:spPr>
      </p:pic>
      <p:pic>
        <p:nvPicPr>
          <p:cNvPr id="36" name="Graphic 35" descr="Fax with solid fill">
            <a:extLst>
              <a:ext uri="{FF2B5EF4-FFF2-40B4-BE49-F238E27FC236}">
                <a16:creationId xmlns:a16="http://schemas.microsoft.com/office/drawing/2014/main" id="{17AC52B6-B87F-A41B-3A1F-9923DB8ACF2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4633917" y="5144651"/>
            <a:ext cx="1844705" cy="1844705"/>
          </a:xfrm>
          <a:prstGeom prst="rect">
            <a:avLst/>
          </a:prstGeom>
        </p:spPr>
      </p:pic>
      <p:pic>
        <p:nvPicPr>
          <p:cNvPr id="7" name="Graphic 6" descr="Confused person with solid fill">
            <a:extLst>
              <a:ext uri="{FF2B5EF4-FFF2-40B4-BE49-F238E27FC236}">
                <a16:creationId xmlns:a16="http://schemas.microsoft.com/office/drawing/2014/main" id="{9BE1E8FD-0AFB-672F-08E7-D292E41C1DA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847690" y="2409235"/>
            <a:ext cx="4818648" cy="5841599"/>
          </a:xfrm>
          <a:prstGeom prst="rect">
            <a:avLst/>
          </a:prstGeom>
        </p:spPr>
      </p:pic>
      <p:sp>
        <p:nvSpPr>
          <p:cNvPr id="21" name="Rectangle 20">
            <a:extLst>
              <a:ext uri="{FF2B5EF4-FFF2-40B4-BE49-F238E27FC236}">
                <a16:creationId xmlns:a16="http://schemas.microsoft.com/office/drawing/2014/main" id="{72AA65D1-990E-7260-1487-4CF89CBF6237}"/>
              </a:ext>
            </a:extLst>
          </p:cNvPr>
          <p:cNvSpPr/>
          <p:nvPr/>
        </p:nvSpPr>
        <p:spPr>
          <a:xfrm>
            <a:off x="4682767" y="6598716"/>
            <a:ext cx="79283" cy="1441791"/>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00">
              <a:solidFill>
                <a:prstClr val="white"/>
              </a:solidFill>
              <a:latin typeface="Calibri"/>
            </a:endParaRPr>
          </a:p>
        </p:txBody>
      </p:sp>
      <p:sp>
        <p:nvSpPr>
          <p:cNvPr id="22" name="Rectangle 21">
            <a:extLst>
              <a:ext uri="{FF2B5EF4-FFF2-40B4-BE49-F238E27FC236}">
                <a16:creationId xmlns:a16="http://schemas.microsoft.com/office/drawing/2014/main" id="{441E249B-12DB-99B8-52C2-F5FA325F8B22}"/>
              </a:ext>
            </a:extLst>
          </p:cNvPr>
          <p:cNvSpPr/>
          <p:nvPr/>
        </p:nvSpPr>
        <p:spPr>
          <a:xfrm>
            <a:off x="4329839" y="6598716"/>
            <a:ext cx="115614" cy="1441791"/>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700" dirty="0">
              <a:solidFill>
                <a:prstClr val="white"/>
              </a:solidFill>
              <a:latin typeface="Calibri"/>
            </a:endParaRPr>
          </a:p>
        </p:txBody>
      </p:sp>
      <p:sp>
        <p:nvSpPr>
          <p:cNvPr id="25" name="Arc 24">
            <a:extLst>
              <a:ext uri="{FF2B5EF4-FFF2-40B4-BE49-F238E27FC236}">
                <a16:creationId xmlns:a16="http://schemas.microsoft.com/office/drawing/2014/main" id="{040437E1-0C4E-1850-8405-7B6087C78D84}"/>
              </a:ext>
            </a:extLst>
          </p:cNvPr>
          <p:cNvSpPr/>
          <p:nvPr/>
        </p:nvSpPr>
        <p:spPr>
          <a:xfrm>
            <a:off x="3742641" y="2552426"/>
            <a:ext cx="1003995" cy="2117180"/>
          </a:xfrm>
          <a:prstGeom prst="arc">
            <a:avLst>
              <a:gd name="adj1" fmla="val 10460751"/>
              <a:gd name="adj2" fmla="val 21218190"/>
            </a:avLst>
          </a:prstGeom>
          <a:ln w="762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700">
              <a:solidFill>
                <a:prstClr val="black"/>
              </a:solidFill>
              <a:latin typeface="Calibri"/>
            </a:endParaRPr>
          </a:p>
        </p:txBody>
      </p:sp>
      <p:cxnSp>
        <p:nvCxnSpPr>
          <p:cNvPr id="38" name="Straight Connector 37">
            <a:extLst>
              <a:ext uri="{FF2B5EF4-FFF2-40B4-BE49-F238E27FC236}">
                <a16:creationId xmlns:a16="http://schemas.microsoft.com/office/drawing/2014/main" id="{CBC2EF01-E29B-43F0-C80B-A2827E94854A}"/>
              </a:ext>
            </a:extLst>
          </p:cNvPr>
          <p:cNvCxnSpPr/>
          <p:nvPr/>
        </p:nvCxnSpPr>
        <p:spPr>
          <a:xfrm>
            <a:off x="2520617" y="2409235"/>
            <a:ext cx="0" cy="5662097"/>
          </a:xfrm>
          <a:prstGeom prst="line">
            <a:avLst/>
          </a:prstGeom>
          <a:ln w="57150"/>
        </p:spPr>
        <p:style>
          <a:lnRef idx="2">
            <a:schemeClr val="dk1"/>
          </a:lnRef>
          <a:fillRef idx="0">
            <a:schemeClr val="dk1"/>
          </a:fillRef>
          <a:effectRef idx="1">
            <a:schemeClr val="dk1"/>
          </a:effectRef>
          <a:fontRef idx="minor">
            <a:schemeClr val="tx1"/>
          </a:fontRef>
        </p:style>
      </p:cxnSp>
      <p:cxnSp>
        <p:nvCxnSpPr>
          <p:cNvPr id="41" name="Straight Connector 40">
            <a:extLst>
              <a:ext uri="{FF2B5EF4-FFF2-40B4-BE49-F238E27FC236}">
                <a16:creationId xmlns:a16="http://schemas.microsoft.com/office/drawing/2014/main" id="{DE0AD6D9-C0B1-C054-236B-DB2D5F46401E}"/>
              </a:ext>
            </a:extLst>
          </p:cNvPr>
          <p:cNvCxnSpPr>
            <a:cxnSpLocks/>
          </p:cNvCxnSpPr>
          <p:nvPr/>
        </p:nvCxnSpPr>
        <p:spPr>
          <a:xfrm>
            <a:off x="2482962" y="2409233"/>
            <a:ext cx="1608741" cy="0"/>
          </a:xfrm>
          <a:prstGeom prst="line">
            <a:avLst/>
          </a:prstGeom>
          <a:ln w="57150"/>
        </p:spPr>
        <p:style>
          <a:lnRef idx="2">
            <a:schemeClr val="dk1"/>
          </a:lnRef>
          <a:fillRef idx="0">
            <a:schemeClr val="dk1"/>
          </a:fillRef>
          <a:effectRef idx="1">
            <a:schemeClr val="dk1"/>
          </a:effectRef>
          <a:fontRef idx="minor">
            <a:schemeClr val="tx1"/>
          </a:fontRef>
        </p:style>
      </p:cxnSp>
      <p:sp>
        <p:nvSpPr>
          <p:cNvPr id="5" name="Isosceles Triangle 4">
            <a:extLst>
              <a:ext uri="{FF2B5EF4-FFF2-40B4-BE49-F238E27FC236}">
                <a16:creationId xmlns:a16="http://schemas.microsoft.com/office/drawing/2014/main" id="{8720E447-BE06-BDA3-D769-230559860F4B}"/>
              </a:ext>
            </a:extLst>
          </p:cNvPr>
          <p:cNvSpPr/>
          <p:nvPr/>
        </p:nvSpPr>
        <p:spPr>
          <a:xfrm>
            <a:off x="3196644" y="4522180"/>
            <a:ext cx="2095989" cy="1615709"/>
          </a:xfrm>
          <a:prstGeom prst="triangl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Calibri"/>
            </a:endParaRPr>
          </a:p>
        </p:txBody>
      </p:sp>
      <p:grpSp>
        <p:nvGrpSpPr>
          <p:cNvPr id="9" name="Group 8">
            <a:extLst>
              <a:ext uri="{FF2B5EF4-FFF2-40B4-BE49-F238E27FC236}">
                <a16:creationId xmlns:a16="http://schemas.microsoft.com/office/drawing/2014/main" id="{D906586A-9302-9A2B-2F4C-ACD16E5110E7}"/>
              </a:ext>
            </a:extLst>
          </p:cNvPr>
          <p:cNvGrpSpPr/>
          <p:nvPr/>
        </p:nvGrpSpPr>
        <p:grpSpPr>
          <a:xfrm>
            <a:off x="3980897" y="2838138"/>
            <a:ext cx="552236" cy="215757"/>
            <a:chOff x="3791164" y="5938463"/>
            <a:chExt cx="368157" cy="143838"/>
          </a:xfrm>
        </p:grpSpPr>
        <p:sp>
          <p:nvSpPr>
            <p:cNvPr id="6" name="Oval 5">
              <a:extLst>
                <a:ext uri="{FF2B5EF4-FFF2-40B4-BE49-F238E27FC236}">
                  <a16:creationId xmlns:a16="http://schemas.microsoft.com/office/drawing/2014/main" id="{FEBF7B96-DCE3-1E78-F0C4-DB22205F4DED}"/>
                </a:ext>
              </a:extLst>
            </p:cNvPr>
            <p:cNvSpPr/>
            <p:nvPr/>
          </p:nvSpPr>
          <p:spPr>
            <a:xfrm>
              <a:off x="3791164" y="5938463"/>
              <a:ext cx="143838" cy="143838"/>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Calibri"/>
              </a:endParaRPr>
            </a:p>
          </p:txBody>
        </p:sp>
        <p:sp>
          <p:nvSpPr>
            <p:cNvPr id="8" name="Oval 7">
              <a:extLst>
                <a:ext uri="{FF2B5EF4-FFF2-40B4-BE49-F238E27FC236}">
                  <a16:creationId xmlns:a16="http://schemas.microsoft.com/office/drawing/2014/main" id="{10319E96-DD59-BDA6-1D0B-B47ADE2A9267}"/>
                </a:ext>
              </a:extLst>
            </p:cNvPr>
            <p:cNvSpPr/>
            <p:nvPr/>
          </p:nvSpPr>
          <p:spPr>
            <a:xfrm>
              <a:off x="4015483" y="5938463"/>
              <a:ext cx="143838" cy="143838"/>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Calibri"/>
              </a:endParaRPr>
            </a:p>
          </p:txBody>
        </p:sp>
      </p:grpSp>
      <p:sp>
        <p:nvSpPr>
          <p:cNvPr id="10" name="Oval 9">
            <a:extLst>
              <a:ext uri="{FF2B5EF4-FFF2-40B4-BE49-F238E27FC236}">
                <a16:creationId xmlns:a16="http://schemas.microsoft.com/office/drawing/2014/main" id="{B84892E2-127A-62C1-5AE0-E3C9E00C49DB}"/>
              </a:ext>
            </a:extLst>
          </p:cNvPr>
          <p:cNvSpPr/>
          <p:nvPr/>
        </p:nvSpPr>
        <p:spPr>
          <a:xfrm>
            <a:off x="4257016" y="2780651"/>
            <a:ext cx="277403" cy="33073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latin typeface="Calibri"/>
            </a:endParaRPr>
          </a:p>
        </p:txBody>
      </p:sp>
    </p:spTree>
    <p:extLst>
      <p:ext uri="{BB962C8B-B14F-4D97-AF65-F5344CB8AC3E}">
        <p14:creationId xmlns:p14="http://schemas.microsoft.com/office/powerpoint/2010/main" val="3043976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fade">
                                      <p:cBhvr>
                                        <p:cTn id="18" dur="500"/>
                                        <p:tgtEl>
                                          <p:spTgt spid="4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500"/>
                                        <p:tgtEl>
                                          <p:spTgt spid="2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fade">
                                      <p:cBhvr>
                                        <p:cTn id="44" dur="500"/>
                                        <p:tgtEl>
                                          <p:spTgt spid="28"/>
                                        </p:tgtEl>
                                      </p:cBhvr>
                                    </p:animEffect>
                                  </p:childTnLst>
                                </p:cTn>
                              </p:par>
                              <p:par>
                                <p:cTn id="45" presetID="10" presetClass="entr" presetSubtype="0" fill="hold" nodeType="with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500"/>
                                        <p:tgtEl>
                                          <p:spTgt spid="30"/>
                                        </p:tgtEl>
                                      </p:cBhvr>
                                    </p:animEffect>
                                  </p:childTnLst>
                                </p:cTn>
                              </p:par>
                              <p:par>
                                <p:cTn id="48" presetID="10" presetClass="entr" presetSubtype="0" fill="hold" nodeType="with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fade">
                                      <p:cBhvr>
                                        <p:cTn id="50" dur="500"/>
                                        <p:tgtEl>
                                          <p:spTgt spid="32"/>
                                        </p:tgtEl>
                                      </p:cBhvr>
                                    </p:animEffect>
                                  </p:childTnLst>
                                </p:cTn>
                              </p:par>
                              <p:par>
                                <p:cTn id="51" presetID="10" presetClass="entr" presetSubtype="0" fill="hold" nodeType="with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fade">
                                      <p:cBhvr>
                                        <p:cTn id="53" dur="500"/>
                                        <p:tgtEl>
                                          <p:spTgt spid="34"/>
                                        </p:tgtEl>
                                      </p:cBhvr>
                                    </p:animEffect>
                                  </p:childTnLst>
                                </p:cTn>
                              </p:par>
                              <p:par>
                                <p:cTn id="54" presetID="10" presetClass="entr" presetSubtype="0" fill="hold" nodeType="withEffect">
                                  <p:stCondLst>
                                    <p:cond delay="0"/>
                                  </p:stCondLst>
                                  <p:childTnLst>
                                    <p:set>
                                      <p:cBhvr>
                                        <p:cTn id="55" dur="1" fill="hold">
                                          <p:stCondLst>
                                            <p:cond delay="0"/>
                                          </p:stCondLst>
                                        </p:cTn>
                                        <p:tgtEl>
                                          <p:spTgt spid="36"/>
                                        </p:tgtEl>
                                        <p:attrNameLst>
                                          <p:attrName>style.visibility</p:attrName>
                                        </p:attrNameLst>
                                      </p:cBhvr>
                                      <p:to>
                                        <p:strVal val="visible"/>
                                      </p:to>
                                    </p:set>
                                    <p:animEffect transition="in" filter="fade">
                                      <p:cBhvr>
                                        <p:cTn id="5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5" grpId="0" animBg="1"/>
      <p:bldP spid="5" grpId="0" animBg="1"/>
      <p:bldP spid="1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HEPP 2025 Presentation Template" id="{3F77E508-F801-4046-9DB4-534CA8A9CA0F}" vid="{FAB295CC-D2D5-4B4D-A1BB-A500B1ABC7A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6cebca91-b2a0-4ef8-9966-5cd6d8606086" xsi:nil="true"/>
    <lcf76f155ced4ddcb4097134ff3c332f xmlns="5fa9f6bc-3864-42b7-a421-d7d3aecdb9db">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58077659788AF49A0C5F3307F4768B6" ma:contentTypeVersion="23" ma:contentTypeDescription="Create a new document." ma:contentTypeScope="" ma:versionID="0aedb83b4684896a901da3659eb3dafc">
  <xsd:schema xmlns:xsd="http://www.w3.org/2001/XMLSchema" xmlns:xs="http://www.w3.org/2001/XMLSchema" xmlns:p="http://schemas.microsoft.com/office/2006/metadata/properties" xmlns:ns2="5fa9f6bc-3864-42b7-a421-d7d3aecdb9db" xmlns:ns3="6cebca91-b2a0-4ef8-9966-5cd6d8606086" targetNamespace="http://schemas.microsoft.com/office/2006/metadata/properties" ma:root="true" ma:fieldsID="0848536cd07a502e13c74c4bebb699f6" ns2:_="" ns3:_="">
    <xsd:import namespace="5fa9f6bc-3864-42b7-a421-d7d3aecdb9db"/>
    <xsd:import namespace="6cebca91-b2a0-4ef8-9966-5cd6d860608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MediaLengthInSeconds" minOccurs="0"/>
                <xsd:element ref="ns3:TaxCatchAll" minOccurs="0"/>
                <xsd:element ref="ns2:lcf76f155ced4ddcb4097134ff3c332f"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fa9f6bc-3864-42b7-a421-d7d3aecdb9d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73317444-0ced-4729-bd0e-b5928af12bb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cebca91-b2a0-4ef8-9966-5cd6d8606086"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e82c3c60-6922-478c-b608-c3af92731077}" ma:internalName="TaxCatchAll" ma:showField="CatchAllData" ma:web="6cebca91-b2a0-4ef8-9966-5cd6d860608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3365E33-F7EB-48CA-A7AC-47A7F95AF98D}">
  <ds:schemaRefs>
    <ds:schemaRef ds:uri="http://schemas.microsoft.com/sharepoint/v3/contenttype/forms"/>
  </ds:schemaRefs>
</ds:datastoreItem>
</file>

<file path=customXml/itemProps2.xml><?xml version="1.0" encoding="utf-8"?>
<ds:datastoreItem xmlns:ds="http://schemas.openxmlformats.org/officeDocument/2006/customXml" ds:itemID="{FB6FC539-7118-47AF-9ED8-EEDF312D8512}">
  <ds:schemaRefs>
    <ds:schemaRef ds:uri="http://schemas.microsoft.com/office/2006/metadata/properties"/>
    <ds:schemaRef ds:uri="http://schemas.microsoft.com/office/infopath/2007/PartnerControls"/>
    <ds:schemaRef ds:uri="6cebca91-b2a0-4ef8-9966-5cd6d8606086"/>
    <ds:schemaRef ds:uri="5fa9f6bc-3864-42b7-a421-d7d3aecdb9db"/>
  </ds:schemaRefs>
</ds:datastoreItem>
</file>

<file path=customXml/itemProps3.xml><?xml version="1.0" encoding="utf-8"?>
<ds:datastoreItem xmlns:ds="http://schemas.openxmlformats.org/officeDocument/2006/customXml" ds:itemID="{B6CFA5F4-A75F-4C44-9416-318CAD3CB62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fa9f6bc-3864-42b7-a421-d7d3aecdb9db"/>
    <ds:schemaRef ds:uri="6cebca91-b2a0-4ef8-9966-5cd6d860608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3012</TotalTime>
  <Words>3642</Words>
  <Application>Microsoft Macintosh PowerPoint</Application>
  <PresentationFormat>Custom</PresentationFormat>
  <Paragraphs>400</Paragraphs>
  <Slides>46</Slides>
  <Notes>34</Notes>
  <HiddenSlides>3</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46</vt:i4>
      </vt:variant>
    </vt:vector>
  </HeadingPairs>
  <TitlesOfParts>
    <vt:vector size="55" baseType="lpstr">
      <vt:lpstr>Calibri</vt:lpstr>
      <vt:lpstr>Lato Light</vt:lpstr>
      <vt:lpstr>Barlow</vt:lpstr>
      <vt:lpstr>Courier New</vt:lpstr>
      <vt:lpstr>MS Mincho</vt:lpstr>
      <vt:lpstr>Garamond</vt:lpstr>
      <vt:lpstr>Aptos</vt:lpstr>
      <vt:lpstr>Arial</vt:lpstr>
      <vt:lpstr>Office Theme</vt:lpstr>
      <vt:lpstr>PowerPoint Presentation</vt:lpstr>
      <vt:lpstr>PowerPoint Presentation</vt:lpstr>
      <vt:lpstr>PowerPoint Presentation</vt:lpstr>
      <vt:lpstr>BASELINE KNOWLEDGE about Behavioral Threat Assessment Management</vt:lpstr>
      <vt:lpstr>Targeted Violence Defined</vt:lpstr>
      <vt:lpstr>PowerPoint Presentation</vt:lpstr>
      <vt:lpstr>PowerPoint Presentation</vt:lpstr>
      <vt:lpstr>PowerPoint Presentation</vt:lpstr>
      <vt:lpstr>Profiling vs. BTAM</vt:lpstr>
      <vt:lpstr>Let’s ruin a myth</vt:lpstr>
      <vt:lpstr>Example</vt:lpstr>
      <vt:lpstr>Sandy Hook Promise</vt:lpstr>
      <vt:lpstr>Doin’ok? </vt:lpstr>
      <vt:lpstr>Why should Healthcare be involved?</vt:lpstr>
      <vt:lpstr>2025 Healthcare Incidents</vt:lpstr>
      <vt:lpstr>Nursing Data</vt:lpstr>
      <vt:lpstr>More Nursing Data</vt:lpstr>
      <vt:lpstr>Healthcare is DIFFERENT</vt:lpstr>
      <vt:lpstr>Individuals and Warning Signs</vt:lpstr>
      <vt:lpstr>Totality of Circumstance</vt:lpstr>
      <vt:lpstr>Can You Identify Any Warning Signs</vt:lpstr>
      <vt:lpstr>PowerPoint Presentation</vt:lpstr>
      <vt:lpstr>PowerPoint Presentation</vt:lpstr>
      <vt:lpstr>PowerPoint Presentation</vt:lpstr>
      <vt:lpstr>PowerPoint Presentation</vt:lpstr>
      <vt:lpstr>Case Example: Parkland, FL </vt:lpstr>
      <vt:lpstr>Pathway to Violence Warning Behaviors</vt:lpstr>
      <vt:lpstr>PowerPoint Presentation</vt:lpstr>
      <vt:lpstr>Pathway to Violence: Preparation for Violence </vt:lpstr>
      <vt:lpstr>Pathway to Violence: Probing/Breaching </vt:lpstr>
      <vt:lpstr>Safe2Help NE https://safe2helpne.com/ </vt:lpstr>
      <vt:lpstr>PowerPoint Presentation</vt:lpstr>
      <vt:lpstr>Warning Behaviors that Could Signal Imminence </vt:lpstr>
      <vt:lpstr>PowerPoint Presentation</vt:lpstr>
      <vt:lpstr>Mitigators</vt:lpstr>
      <vt:lpstr>Key Components  of the  Behavioral Threat  Assessment Management Teams</vt:lpstr>
      <vt:lpstr>BTAM Teams</vt:lpstr>
      <vt:lpstr>BTAM Team Members</vt:lpstr>
      <vt:lpstr>What do BTAMs Teams do? </vt:lpstr>
      <vt:lpstr>Goal of the CP3 Grant</vt:lpstr>
      <vt:lpstr>HcBTAM &amp; HcEM/PHEM</vt:lpstr>
      <vt:lpstr>Contact</vt:lpstr>
      <vt:lpstr>Where Can I Learn More?</vt:lpstr>
      <vt:lpstr>Where Can I Learn More?</vt:lpstr>
      <vt:lpstr>References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Sanger, Kristine K</dc:creator>
  <dc:description>Presentation - AHEPP Hospital Leadership Presentation Template</dc:description>
  <cp:lastModifiedBy>Kristine Sanger</cp:lastModifiedBy>
  <cp:revision>1</cp:revision>
  <dcterms:created xsi:type="dcterms:W3CDTF">2025-10-13T16:23:44Z</dcterms:created>
  <dcterms:modified xsi:type="dcterms:W3CDTF">2025-10-20T12:41:22Z</dcterms:modified>
  <dc:identifier>DAG1sGI3O6c</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0x010100858077659788AF49A0C5F3307F4768B6</vt:lpwstr>
  </property>
</Properties>
</file>