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0"/>
  </p:notesMasterIdLst>
  <p:sldIdLst>
    <p:sldId id="262" r:id="rId5"/>
    <p:sldId id="318" r:id="rId6"/>
    <p:sldId id="319" r:id="rId7"/>
    <p:sldId id="271" r:id="rId8"/>
    <p:sldId id="276" r:id="rId9"/>
    <p:sldId id="277" r:id="rId10"/>
    <p:sldId id="275" r:id="rId11"/>
    <p:sldId id="278" r:id="rId12"/>
    <p:sldId id="279" r:id="rId13"/>
    <p:sldId id="281" r:id="rId14"/>
    <p:sldId id="330" r:id="rId15"/>
    <p:sldId id="282" r:id="rId16"/>
    <p:sldId id="283" r:id="rId17"/>
    <p:sldId id="284" r:id="rId18"/>
    <p:sldId id="294" r:id="rId19"/>
    <p:sldId id="293" r:id="rId20"/>
    <p:sldId id="297" r:id="rId21"/>
    <p:sldId id="298" r:id="rId22"/>
    <p:sldId id="301" r:id="rId23"/>
    <p:sldId id="299" r:id="rId24"/>
    <p:sldId id="302" r:id="rId25"/>
    <p:sldId id="303" r:id="rId26"/>
    <p:sldId id="300" r:id="rId27"/>
    <p:sldId id="305" r:id="rId28"/>
    <p:sldId id="306" r:id="rId29"/>
    <p:sldId id="308" r:id="rId30"/>
    <p:sldId id="296" r:id="rId31"/>
    <p:sldId id="295" r:id="rId32"/>
    <p:sldId id="304" r:id="rId33"/>
    <p:sldId id="307" r:id="rId34"/>
    <p:sldId id="311" r:id="rId35"/>
    <p:sldId id="309" r:id="rId36"/>
    <p:sldId id="310" r:id="rId37"/>
    <p:sldId id="329" r:id="rId38"/>
    <p:sldId id="328" r:id="rId39"/>
    <p:sldId id="285" r:id="rId40"/>
    <p:sldId id="286" r:id="rId41"/>
    <p:sldId id="287" r:id="rId42"/>
    <p:sldId id="288" r:id="rId43"/>
    <p:sldId id="312" r:id="rId44"/>
    <p:sldId id="313" r:id="rId45"/>
    <p:sldId id="314" r:id="rId46"/>
    <p:sldId id="315" r:id="rId47"/>
    <p:sldId id="321" r:id="rId48"/>
    <p:sldId id="324" r:id="rId49"/>
    <p:sldId id="323" r:id="rId50"/>
    <p:sldId id="320" r:id="rId51"/>
    <p:sldId id="325" r:id="rId52"/>
    <p:sldId id="326" r:id="rId53"/>
    <p:sldId id="322" r:id="rId54"/>
    <p:sldId id="327" r:id="rId55"/>
    <p:sldId id="289" r:id="rId56"/>
    <p:sldId id="290" r:id="rId57"/>
    <p:sldId id="316" r:id="rId58"/>
    <p:sldId id="31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F2C"/>
    <a:srgbClr val="005E63"/>
    <a:srgbClr val="313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F986C-5664-DE49-685A-810F93B8F0DE}" v="254" dt="2023-11-09T21:08:15.687"/>
    <p1510:client id="{626BB887-0B51-F8E8-FA2F-59A302B27ACB}" v="14" dt="2023-11-15T04:09:13.530"/>
    <p1510:client id="{D85A746E-C204-4F28-8E03-22739E74C554}" v="21" dt="2023-10-26T19:35:49.612"/>
    <p1510:client id="{E0B5B460-8498-AD0E-FD52-DA4AF590DF9B}" v="967" dt="2023-11-02T16:19:30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07C5-ED5F-4559-A036-66AA39CFDA8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1817-FDB2-47F4-99BC-AAE60FA5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Urgent threat – germs that are public health threats that require urgent and aggressive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Primary endpoint – sustained clinical cure of CDI at 30 days after end of treatment (day 40 for </a:t>
            </a:r>
            <a:r>
              <a:rPr lang="en-US" err="1">
                <a:cs typeface="Calibri"/>
              </a:rPr>
              <a:t>vanco</a:t>
            </a:r>
            <a:r>
              <a:rPr lang="en-US">
                <a:cs typeface="Calibri"/>
              </a:rPr>
              <a:t> and day 55 for </a:t>
            </a:r>
            <a:r>
              <a:rPr lang="en-US" err="1">
                <a:cs typeface="Calibri"/>
              </a:rPr>
              <a:t>fidaxo</a:t>
            </a:r>
            <a:r>
              <a:rPr lang="en-US">
                <a:cs typeface="Calibri"/>
              </a:rPr>
              <a:t>)</a:t>
            </a:r>
          </a:p>
          <a:p>
            <a:r>
              <a:rPr lang="en-US">
                <a:cs typeface="Calibri"/>
              </a:rPr>
              <a:t>Secondary </a:t>
            </a:r>
            <a:r>
              <a:rPr lang="en-US" err="1">
                <a:cs typeface="Calibri"/>
              </a:rPr>
              <a:t>endpoinat</a:t>
            </a:r>
            <a:r>
              <a:rPr lang="en-US">
                <a:cs typeface="Calibri"/>
              </a:rPr>
              <a:t> – Sustained clinical cure and recurrence rates at days 40, 55, and 90 for both groups, among many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Sustained clinical cure 30 days after end of </a:t>
            </a:r>
            <a:r>
              <a:rPr lang="en-US" err="1">
                <a:ea typeface="Calibri"/>
                <a:cs typeface="Calibri"/>
              </a:rPr>
              <a:t>tx</a:t>
            </a:r>
            <a:r>
              <a:rPr lang="en-US">
                <a:ea typeface="Calibri"/>
                <a:cs typeface="Calibri"/>
              </a:rPr>
              <a:t> – </a:t>
            </a:r>
            <a:r>
              <a:rPr lang="en-US" err="1">
                <a:ea typeface="Calibri"/>
                <a:cs typeface="Calibri"/>
              </a:rPr>
              <a:t>fidax</a:t>
            </a:r>
            <a:r>
              <a:rPr lang="en-US">
                <a:ea typeface="Calibri"/>
                <a:cs typeface="Calibri"/>
              </a:rPr>
              <a:t> 70% / </a:t>
            </a:r>
            <a:r>
              <a:rPr lang="en-US" err="1">
                <a:ea typeface="Calibri"/>
                <a:cs typeface="Calibri"/>
              </a:rPr>
              <a:t>vanco</a:t>
            </a:r>
            <a:r>
              <a:rPr lang="en-US">
                <a:ea typeface="Calibri"/>
                <a:cs typeface="Calibri"/>
              </a:rPr>
              <a:t> 59%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Recurrence 2 vs 17% at day 40 / 4 vs 18 at day 55 / 6 vs 19 at day 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Sustained clinical cure 30 days after end of </a:t>
            </a:r>
            <a:r>
              <a:rPr lang="en-US" err="1"/>
              <a:t>tx</a:t>
            </a:r>
            <a:r>
              <a:rPr lang="en-US"/>
              <a:t> – </a:t>
            </a:r>
            <a:r>
              <a:rPr lang="en-US" err="1"/>
              <a:t>fidax</a:t>
            </a:r>
            <a:r>
              <a:rPr lang="en-US"/>
              <a:t> 70% / </a:t>
            </a:r>
            <a:r>
              <a:rPr lang="en-US" err="1"/>
              <a:t>vanco</a:t>
            </a:r>
            <a:r>
              <a:rPr lang="en-US"/>
              <a:t> 59%</a:t>
            </a:r>
          </a:p>
          <a:p>
            <a:endParaRPr lang="en-US"/>
          </a:p>
          <a:p>
            <a:r>
              <a:rPr lang="en-US"/>
              <a:t>Recurrence 2 vs 17% at day 40 / 4 vs 18 at day 55 / 6 vs 19 at day 90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Shannon Index of fecal microbiota diversity, higher number is more diverse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7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Primary endpoint – global cure rate; secondary – global cure rate in secondary populations, clinical cure rate, recurrence rate, time to recurrence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Enrolled only hospitalized patients</a:t>
            </a:r>
          </a:p>
          <a:p>
            <a:r>
              <a:rPr lang="en-US">
                <a:ea typeface="Calibri"/>
                <a:cs typeface="Calibri"/>
              </a:rPr>
              <a:t>A uses full analysis set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B uses secondary analysis populations – developed due to higher amount of premature withdrawal from </a:t>
            </a:r>
            <a:r>
              <a:rPr lang="en-US" err="1">
                <a:ea typeface="Calibri"/>
                <a:cs typeface="Calibri"/>
              </a:rPr>
              <a:t>fidaxo</a:t>
            </a:r>
            <a:r>
              <a:rPr lang="en-US">
                <a:ea typeface="Calibri"/>
                <a:cs typeface="Calibri"/>
              </a:rPr>
              <a:t> arm</a:t>
            </a:r>
          </a:p>
          <a:p>
            <a:r>
              <a:rPr lang="en-US">
                <a:ea typeface="Calibri"/>
                <a:cs typeface="Calibri"/>
              </a:rPr>
              <a:t>-PPS-G (per protocol set for global cure), </a:t>
            </a:r>
            <a:r>
              <a:rPr lang="en-US" err="1">
                <a:ea typeface="Calibri"/>
                <a:cs typeface="Calibri"/>
              </a:rPr>
              <a:t>mFAS</a:t>
            </a:r>
            <a:r>
              <a:rPr lang="en-US">
                <a:ea typeface="Calibri"/>
                <a:cs typeface="Calibri"/>
              </a:rPr>
              <a:t> (modified full analysis set, patients in FAS who received at least 3 days of </a:t>
            </a:r>
            <a:r>
              <a:rPr lang="en-US" err="1">
                <a:ea typeface="Calibri"/>
                <a:cs typeface="Calibri"/>
              </a:rPr>
              <a:t>tx</a:t>
            </a:r>
            <a:r>
              <a:rPr lang="en-US">
                <a:ea typeface="Calibri"/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Enrolled only hospitalized patients</a:t>
            </a:r>
          </a:p>
          <a:p>
            <a:r>
              <a:rPr lang="en-US">
                <a:ea typeface="Calibri"/>
                <a:cs typeface="Calibri"/>
              </a:rPr>
              <a:t>A uses full analysis set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B uses secondary analysis populations – developed due to larger amount of premature withdrawal from </a:t>
            </a:r>
            <a:r>
              <a:rPr lang="en-US" err="1">
                <a:ea typeface="Calibri"/>
                <a:cs typeface="Calibri"/>
              </a:rPr>
              <a:t>fidaxo</a:t>
            </a:r>
            <a:r>
              <a:rPr lang="en-US">
                <a:ea typeface="Calibri"/>
                <a:cs typeface="Calibri"/>
              </a:rPr>
              <a:t> group compared to </a:t>
            </a:r>
            <a:r>
              <a:rPr lang="en-US" err="1">
                <a:ea typeface="Calibri"/>
                <a:cs typeface="Calibri"/>
              </a:rPr>
              <a:t>vanco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Moderate certainty due to open-label nature of </a:t>
            </a:r>
            <a:r>
              <a:rPr lang="en-US" err="1">
                <a:cs typeface="Calibri"/>
              </a:rPr>
              <a:t>Guery</a:t>
            </a:r>
            <a:r>
              <a:rPr lang="en-US">
                <a:cs typeface="Calibri"/>
              </a:rPr>
              <a:t> study and attrition bias in both </a:t>
            </a:r>
            <a:r>
              <a:rPr lang="en-US" err="1">
                <a:cs typeface="Calibri"/>
              </a:rPr>
              <a:t>Guery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Mikamo</a:t>
            </a:r>
            <a:r>
              <a:rPr lang="en-US">
                <a:cs typeface="Calibri"/>
              </a:rPr>
              <a:t>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4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Moderate certainty due to open-label nature of </a:t>
            </a:r>
            <a:r>
              <a:rPr lang="en-US" err="1">
                <a:cs typeface="Calibri"/>
              </a:rPr>
              <a:t>Guery</a:t>
            </a:r>
            <a:r>
              <a:rPr lang="en-US">
                <a:cs typeface="Calibri"/>
              </a:rPr>
              <a:t> study and attrition bias in both </a:t>
            </a:r>
            <a:r>
              <a:rPr lang="en-US" err="1">
                <a:cs typeface="Calibri"/>
              </a:rPr>
              <a:t>Guery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Mikamo</a:t>
            </a:r>
            <a:r>
              <a:rPr lang="en-US">
                <a:cs typeface="Calibri"/>
              </a:rPr>
              <a:t>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Lower quality evidence due to small sample sizes and potentially </a:t>
            </a:r>
            <a:r>
              <a:rPr lang="en-US" err="1">
                <a:cs typeface="Calibri"/>
              </a:rPr>
              <a:t>indadequate</a:t>
            </a:r>
            <a:r>
              <a:rPr lang="en-US">
                <a:cs typeface="Calibri"/>
              </a:rPr>
              <a:t> blinding from </a:t>
            </a:r>
            <a:r>
              <a:rPr lang="en-US" err="1">
                <a:cs typeface="Calibri"/>
              </a:rPr>
              <a:t>Guery</a:t>
            </a:r>
            <a:r>
              <a:rPr lang="en-US">
                <a:cs typeface="Calibri"/>
              </a:rPr>
              <a:t>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3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 out other causes</a:t>
            </a:r>
          </a:p>
          <a:p>
            <a:r>
              <a:rPr lang="en-US"/>
              <a:t>Don’t test formed stool, asymptomatic patients, or perform “test of cure”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-cost-effectiveness studies are highly influenced by the assumptions made and data input in the model. Publication bias is a concern since most cost-effectiveness studies are funded by industry.</a:t>
            </a:r>
          </a:p>
          <a:p>
            <a:r>
              <a:rPr lang="en-CA">
                <a:cs typeface="Calibri"/>
              </a:rPr>
              <a:t>-ACG says cost effectiveness analysis favors </a:t>
            </a:r>
            <a:r>
              <a:rPr lang="en-CA" err="1">
                <a:cs typeface="Calibri"/>
              </a:rPr>
              <a:t>vanco</a:t>
            </a:r>
            <a:r>
              <a:rPr lang="en-CA">
                <a:cs typeface="Calibri"/>
              </a:rPr>
              <a:t> over </a:t>
            </a:r>
            <a:r>
              <a:rPr lang="en-CA" err="1">
                <a:cs typeface="Calibri"/>
              </a:rPr>
              <a:t>fidaxo</a:t>
            </a:r>
            <a:r>
              <a:rPr lang="en-CA">
                <a:cs typeface="Calibri"/>
              </a:rPr>
              <a:t> for initial severe episode of CDI</a:t>
            </a:r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8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-</a:t>
            </a:r>
            <a:r>
              <a:rPr lang="en-US" dirty="0" err="1">
                <a:ea typeface="Calibri"/>
                <a:cs typeface="Calibri"/>
              </a:rPr>
              <a:t>stong</a:t>
            </a:r>
            <a:r>
              <a:rPr lang="en-US" dirty="0">
                <a:ea typeface="Calibri"/>
                <a:cs typeface="Calibri"/>
              </a:rPr>
              <a:t>, low quality for </a:t>
            </a:r>
            <a:r>
              <a:rPr lang="en-US" dirty="0" err="1">
                <a:ea typeface="Calibri"/>
                <a:cs typeface="Calibri"/>
              </a:rPr>
              <a:t>vanco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-strong, moderate low for </a:t>
            </a:r>
            <a:r>
              <a:rPr lang="en-US" dirty="0" err="1">
                <a:ea typeface="Calibri"/>
                <a:cs typeface="Calibri"/>
              </a:rPr>
              <a:t>fidaxo</a:t>
            </a:r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-ACG notes a </a:t>
            </a:r>
            <a:r>
              <a:rPr lang="en-US" dirty="0" err="1">
                <a:ea typeface="Calibri"/>
                <a:cs typeface="Calibri"/>
              </a:rPr>
              <a:t>retropsective</a:t>
            </a:r>
            <a:r>
              <a:rPr lang="en-US" dirty="0">
                <a:ea typeface="Calibri"/>
                <a:cs typeface="Calibri"/>
              </a:rPr>
              <a:t>, multicenter, propensity score matched analysis of the VA database which showed no statistically significant difference for the primary outcome of combined clinical failure or recurrence 31.9% vs 25.5%. No difference in mortality.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8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ACG does not recommend BEZ in patients with CHF</a:t>
            </a:r>
          </a:p>
          <a:p>
            <a:r>
              <a:rPr lang="en-US">
                <a:cs typeface="Calibri"/>
              </a:rPr>
              <a:t>IDSA only notes FDA warning "in patients with </a:t>
            </a:r>
            <a:r>
              <a:rPr lang="en-US" err="1">
                <a:cs typeface="Calibri"/>
              </a:rPr>
              <a:t>hx</a:t>
            </a:r>
            <a:r>
              <a:rPr lang="en-US">
                <a:cs typeface="Calibri"/>
              </a:rPr>
              <a:t> of CHF, BEZ should be reserved for use with the benefit outweighs the risk"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Immunocompromised – per history or use of immunosuppressive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6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Primary endpoint – proportion of participants with recurrent c diff infection during 12 weeks of follow up in the </a:t>
            </a:r>
            <a:r>
              <a:rPr lang="en-US" err="1">
                <a:ea typeface="Calibri"/>
                <a:cs typeface="Calibri"/>
              </a:rPr>
              <a:t>mITT</a:t>
            </a:r>
            <a:r>
              <a:rPr lang="en-US">
                <a:ea typeface="Calibri"/>
                <a:cs typeface="Calibri"/>
              </a:rPr>
              <a:t> population</a:t>
            </a:r>
          </a:p>
          <a:p>
            <a:r>
              <a:rPr lang="en-US">
                <a:ea typeface="Calibri"/>
                <a:cs typeface="Calibri"/>
              </a:rPr>
              <a:t>Exploratory endpoint – Initial clinical cure (no diarrhea for 2 consecutive days after completion of SOC </a:t>
            </a:r>
            <a:r>
              <a:rPr lang="en-US" err="1">
                <a:ea typeface="Calibri"/>
                <a:cs typeface="Calibri"/>
              </a:rPr>
              <a:t>tx</a:t>
            </a:r>
            <a:r>
              <a:rPr lang="en-US">
                <a:ea typeface="Calibri"/>
                <a:cs typeface="Calibri"/>
              </a:rPr>
              <a:t> administered for &lt;= 16 days)</a:t>
            </a:r>
          </a:p>
          <a:p>
            <a:r>
              <a:rPr lang="en-US">
                <a:ea typeface="Calibri"/>
                <a:cs typeface="Calibri"/>
              </a:rPr>
              <a:t>Secondary endpoint – Rate of sustained cure (aka global cure), no recurrence through 12 weeks)</a:t>
            </a:r>
          </a:p>
          <a:p>
            <a:r>
              <a:rPr lang="en-US">
                <a:ea typeface="Calibri"/>
                <a:cs typeface="Calibri"/>
              </a:rPr>
              <a:t>Secondary analyses – rate of recurrent CDI in subgroup of participants in the </a:t>
            </a:r>
            <a:r>
              <a:rPr lang="en-US" err="1">
                <a:ea typeface="Calibri"/>
                <a:cs typeface="Calibri"/>
              </a:rPr>
              <a:t>mITT</a:t>
            </a:r>
            <a:r>
              <a:rPr lang="en-US">
                <a:ea typeface="Calibri"/>
                <a:cs typeface="Calibri"/>
              </a:rPr>
              <a:t> who had an initial clinical cure as well as in prespecified subgroups of participants with risk factors for recurrent CDI or ADEs related to CDI: age 65 or older, a </a:t>
            </a:r>
            <a:r>
              <a:rPr lang="en-US" err="1">
                <a:ea typeface="Calibri"/>
                <a:cs typeface="Calibri"/>
              </a:rPr>
              <a:t>hx</a:t>
            </a:r>
            <a:r>
              <a:rPr lang="en-US">
                <a:ea typeface="Calibri"/>
                <a:cs typeface="Calibri"/>
              </a:rPr>
              <a:t> of c diff infection, compromised immunity, clinically severe CDI, and infection with a strain associated with poor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endpoint – treatment success, absence of CDI-related diarrhea at 8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817-FDB2-47F4-99BC-AAE60FA532D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8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endpoint – treatment success, absence of CDI-related diarrhea at 8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817-FDB2-47F4-99BC-AAE60FA532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3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endpoint – treatment success, absence of CDI-related diarrhea at 8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817-FDB2-47F4-99BC-AAE60FA532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Two retrospective studies, dosing regimens varied, unknown factors that dictated Rx for oral </a:t>
            </a:r>
            <a:r>
              <a:rPr lang="en-US" err="1">
                <a:ea typeface="Calibri"/>
                <a:cs typeface="Calibri"/>
              </a:rPr>
              <a:t>vanco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IDSA states there is no prospective, randomized studies in this area to guide recs, but if the decision is made it may be prudent to use low doses of </a:t>
            </a:r>
            <a:r>
              <a:rPr lang="en-US" err="1">
                <a:ea typeface="Calibri"/>
                <a:cs typeface="Calibri"/>
              </a:rPr>
              <a:t>vanco</a:t>
            </a:r>
            <a:r>
              <a:rPr lang="en-US">
                <a:ea typeface="Calibri"/>
                <a:cs typeface="Calibri"/>
              </a:rPr>
              <a:t> or </a:t>
            </a:r>
            <a:r>
              <a:rPr lang="en-US" err="1">
                <a:ea typeface="Calibri"/>
                <a:cs typeface="Calibri"/>
              </a:rPr>
              <a:t>fidaxo</a:t>
            </a:r>
            <a:r>
              <a:rPr lang="en-US">
                <a:ea typeface="Calibri"/>
                <a:cs typeface="Calibri"/>
              </a:rPr>
              <a:t> while </a:t>
            </a:r>
            <a:r>
              <a:rPr lang="en-US" err="1">
                <a:ea typeface="Calibri"/>
                <a:cs typeface="Calibri"/>
              </a:rPr>
              <a:t>abx</a:t>
            </a:r>
            <a:r>
              <a:rPr lang="en-US">
                <a:ea typeface="Calibri"/>
                <a:cs typeface="Calibri"/>
              </a:rPr>
              <a:t> administered. Factors to consider are length of time since last CDI </a:t>
            </a:r>
            <a:r>
              <a:rPr lang="en-US" err="1">
                <a:ea typeface="Calibri"/>
                <a:cs typeface="Calibri"/>
              </a:rPr>
              <a:t>tx</a:t>
            </a:r>
            <a:r>
              <a:rPr lang="en-US">
                <a:ea typeface="Calibri"/>
                <a:cs typeface="Calibri"/>
              </a:rPr>
              <a:t> and patient characteristics (number of previous CDI episodes, severity of previous episodes, underlying fragility of patient)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 out other causes</a:t>
            </a:r>
          </a:p>
          <a:p>
            <a:r>
              <a:rPr lang="en-US"/>
              <a:t>Don’t test formed stool, asymptomatic patients, or perform “test of cure”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 out other causes</a:t>
            </a:r>
          </a:p>
          <a:p>
            <a:r>
              <a:rPr lang="en-US"/>
              <a:t>Don’t test formed stool, asymptomatic patients, or perform “test of cure”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9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Primary endpoint – clinical cure; secondary endpoint – recurrence of c diff during 4-week period after end of course of therapy and global cure rate</a:t>
            </a:r>
          </a:p>
          <a:p>
            <a:r>
              <a:rPr lang="en-US">
                <a:cs typeface="Calibri"/>
              </a:rPr>
              <a:t>Diarrhea (&gt;3 unformed BMs in last 24 hours and + toxin test)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MITT (596 patients) – randomized and received at least one dose, PP (548 patients) – received 3 days (for failure) and 8 days (for clinical cure), adhered to protocol and had end of treatment eval</a:t>
            </a:r>
          </a:p>
          <a:p>
            <a:r>
              <a:rPr lang="en-US">
                <a:ea typeface="Calibri"/>
                <a:cs typeface="Calibri"/>
              </a:rPr>
              <a:t>59% inpatient</a:t>
            </a:r>
          </a:p>
          <a:p>
            <a:r>
              <a:rPr lang="en-US">
                <a:ea typeface="Calibri"/>
                <a:cs typeface="Calibri"/>
              </a:rPr>
              <a:t>Severity of disease differences in definition, recurrence was within 4 weeks of clinical cure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Same structure as previous study</a:t>
            </a:r>
          </a:p>
          <a:p>
            <a:r>
              <a:rPr lang="en-US">
                <a:cs typeface="Calibri"/>
              </a:rPr>
              <a:t>509 patient in </a:t>
            </a:r>
            <a:r>
              <a:rPr lang="en-US" err="1">
                <a:cs typeface="Calibri"/>
              </a:rPr>
              <a:t>mITT</a:t>
            </a:r>
            <a:r>
              <a:rPr lang="en-US">
                <a:cs typeface="Calibri"/>
              </a:rPr>
              <a:t>, 451 in PP</a:t>
            </a:r>
          </a:p>
          <a:p>
            <a:r>
              <a:rPr lang="en-US">
                <a:cs typeface="Calibri"/>
              </a:rPr>
              <a:t>68% inpatients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Clinical cure % </a:t>
            </a:r>
            <a:r>
              <a:rPr lang="en-US" err="1">
                <a:ea typeface="Calibri"/>
                <a:cs typeface="Calibri"/>
              </a:rPr>
              <a:t>mITT</a:t>
            </a:r>
            <a:r>
              <a:rPr lang="en-US">
                <a:ea typeface="Calibri"/>
                <a:cs typeface="Calibri"/>
              </a:rPr>
              <a:t> – </a:t>
            </a:r>
            <a:r>
              <a:rPr lang="en-US" err="1">
                <a:ea typeface="Calibri"/>
                <a:cs typeface="Calibri"/>
              </a:rPr>
              <a:t>fidoxomicin</a:t>
            </a:r>
            <a:r>
              <a:rPr lang="en-US">
                <a:ea typeface="Calibri"/>
                <a:cs typeface="Calibri"/>
              </a:rPr>
              <a:t> 88.2% / </a:t>
            </a:r>
            <a:r>
              <a:rPr lang="en-US" err="1">
                <a:ea typeface="Calibri"/>
                <a:cs typeface="Calibri"/>
              </a:rPr>
              <a:t>vanco</a:t>
            </a:r>
            <a:r>
              <a:rPr lang="en-US">
                <a:ea typeface="Calibri"/>
                <a:cs typeface="Calibri"/>
              </a:rPr>
              <a:t> 85.8% ---- PP – </a:t>
            </a:r>
            <a:r>
              <a:rPr lang="en-US" err="1">
                <a:ea typeface="Calibri"/>
                <a:cs typeface="Calibri"/>
              </a:rPr>
              <a:t>fidaxo</a:t>
            </a:r>
            <a:r>
              <a:rPr lang="en-US">
                <a:ea typeface="Calibri"/>
                <a:cs typeface="Calibri"/>
              </a:rPr>
              <a:t> 92.1% / </a:t>
            </a:r>
            <a:r>
              <a:rPr lang="en-US" err="1">
                <a:ea typeface="Calibri"/>
                <a:cs typeface="Calibri"/>
              </a:rPr>
              <a:t>vanco</a:t>
            </a:r>
            <a:r>
              <a:rPr lang="en-US">
                <a:ea typeface="Calibri"/>
                <a:cs typeface="Calibri"/>
              </a:rPr>
              <a:t> 89.8%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Recurrence </a:t>
            </a:r>
            <a:r>
              <a:rPr lang="en-US" err="1">
                <a:ea typeface="Calibri"/>
                <a:cs typeface="Calibri"/>
              </a:rPr>
              <a:t>mITT</a:t>
            </a:r>
            <a:r>
              <a:rPr lang="en-US">
                <a:ea typeface="Calibri"/>
                <a:cs typeface="Calibri"/>
              </a:rPr>
              <a:t> – </a:t>
            </a:r>
            <a:r>
              <a:rPr lang="en-US" err="1">
                <a:ea typeface="Calibri"/>
                <a:cs typeface="Calibri"/>
              </a:rPr>
              <a:t>fidax</a:t>
            </a:r>
            <a:r>
              <a:rPr lang="en-US">
                <a:ea typeface="Calibri"/>
                <a:cs typeface="Calibri"/>
              </a:rPr>
              <a:t> 15.4% / </a:t>
            </a:r>
            <a:r>
              <a:rPr lang="en-US" err="1">
                <a:ea typeface="Calibri"/>
                <a:cs typeface="Calibri"/>
              </a:rPr>
              <a:t>vanco</a:t>
            </a:r>
            <a:r>
              <a:rPr lang="en-US">
                <a:ea typeface="Calibri"/>
                <a:cs typeface="Calibri"/>
              </a:rPr>
              <a:t> 25.3% ----- PP – </a:t>
            </a:r>
            <a:r>
              <a:rPr lang="en-US" err="1">
                <a:ea typeface="Calibri"/>
                <a:cs typeface="Calibri"/>
              </a:rPr>
              <a:t>fidaxo</a:t>
            </a:r>
            <a:r>
              <a:rPr lang="en-US">
                <a:ea typeface="Calibri"/>
                <a:cs typeface="Calibri"/>
              </a:rPr>
              <a:t> 13.3% / </a:t>
            </a:r>
            <a:r>
              <a:rPr lang="en-US" err="1">
                <a:ea typeface="Calibri"/>
                <a:cs typeface="Calibri"/>
              </a:rPr>
              <a:t>vanco</a:t>
            </a:r>
            <a:r>
              <a:rPr lang="en-US">
                <a:ea typeface="Calibri"/>
                <a:cs typeface="Calibri"/>
              </a:rPr>
              <a:t> 24%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8191" y="1762519"/>
            <a:ext cx="6032578" cy="1666482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3600" b="1" i="0" baseline="0">
                <a:solidFill>
                  <a:schemeClr val="bg1"/>
                </a:solidFill>
                <a:latin typeface="+mj-lt"/>
                <a:cs typeface="Arial-BoldMT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8212" y="3593377"/>
            <a:ext cx="5262557" cy="688511"/>
          </a:xfrm>
        </p:spPr>
        <p:txBody>
          <a:bodyPr>
            <a:normAutofit/>
          </a:bodyPr>
          <a:lstStyle>
            <a:lvl1pPr marL="0" indent="0" algn="r">
              <a:buNone/>
              <a:defRPr sz="1500" b="1" i="0" baseline="0">
                <a:solidFill>
                  <a:schemeClr val="accent6"/>
                </a:solidFill>
                <a:latin typeface="+mj-lt"/>
                <a:cs typeface="Arial-BoldM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3CFF5-8247-4AAC-B1B8-C50A4BD3E1FA}"/>
              </a:ext>
            </a:extLst>
          </p:cNvPr>
          <p:cNvSpPr/>
          <p:nvPr userDrawn="1"/>
        </p:nvSpPr>
        <p:spPr>
          <a:xfrm>
            <a:off x="443165" y="5134775"/>
            <a:ext cx="3785937" cy="1666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7A653-BAD2-42DC-872D-CAD1F21E9682}"/>
              </a:ext>
            </a:extLst>
          </p:cNvPr>
          <p:cNvSpPr/>
          <p:nvPr userDrawn="1"/>
        </p:nvSpPr>
        <p:spPr>
          <a:xfrm>
            <a:off x="443164" y="4281889"/>
            <a:ext cx="2899608" cy="1666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4DAA9-E25E-3A1A-FAEC-D592D7C8F4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E91ECA-5085-E11B-EE80-D1F2E1F6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8" y="0"/>
            <a:ext cx="914224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57401E-D83D-085F-881C-8D008F54B472}"/>
              </a:ext>
            </a:extLst>
          </p:cNvPr>
          <p:cNvSpPr/>
          <p:nvPr userDrawn="1"/>
        </p:nvSpPr>
        <p:spPr>
          <a:xfrm>
            <a:off x="-1" y="5078029"/>
            <a:ext cx="6347791" cy="1779973"/>
          </a:xfrm>
          <a:custGeom>
            <a:avLst/>
            <a:gdLst>
              <a:gd name="connsiteX0" fmla="*/ 0 w 6533322"/>
              <a:gd name="connsiteY0" fmla="*/ 0 h 1779973"/>
              <a:gd name="connsiteX1" fmla="*/ 6533322 w 6533322"/>
              <a:gd name="connsiteY1" fmla="*/ 0 h 1779973"/>
              <a:gd name="connsiteX2" fmla="*/ 6533322 w 6533322"/>
              <a:gd name="connsiteY2" fmla="*/ 1779973 h 1779973"/>
              <a:gd name="connsiteX3" fmla="*/ 0 w 6533322"/>
              <a:gd name="connsiteY3" fmla="*/ 1779973 h 1779973"/>
              <a:gd name="connsiteX4" fmla="*/ 0 w 6533322"/>
              <a:gd name="connsiteY4" fmla="*/ 0 h 1779973"/>
              <a:gd name="connsiteX0" fmla="*/ 0 w 6533322"/>
              <a:gd name="connsiteY0" fmla="*/ 0 h 1779973"/>
              <a:gd name="connsiteX1" fmla="*/ 4545496 w 6533322"/>
              <a:gd name="connsiteY1" fmla="*/ 0 h 1779973"/>
              <a:gd name="connsiteX2" fmla="*/ 6533322 w 6533322"/>
              <a:gd name="connsiteY2" fmla="*/ 1779973 h 1779973"/>
              <a:gd name="connsiteX3" fmla="*/ 0 w 6533322"/>
              <a:gd name="connsiteY3" fmla="*/ 1779973 h 1779973"/>
              <a:gd name="connsiteX4" fmla="*/ 0 w 6533322"/>
              <a:gd name="connsiteY4" fmla="*/ 0 h 1779973"/>
              <a:gd name="connsiteX0" fmla="*/ 0 w 6387548"/>
              <a:gd name="connsiteY0" fmla="*/ 0 h 1779973"/>
              <a:gd name="connsiteX1" fmla="*/ 4545496 w 6387548"/>
              <a:gd name="connsiteY1" fmla="*/ 0 h 1779973"/>
              <a:gd name="connsiteX2" fmla="*/ 6387548 w 6387548"/>
              <a:gd name="connsiteY2" fmla="*/ 1779973 h 1779973"/>
              <a:gd name="connsiteX3" fmla="*/ 0 w 6387548"/>
              <a:gd name="connsiteY3" fmla="*/ 1779973 h 1779973"/>
              <a:gd name="connsiteX4" fmla="*/ 0 w 6387548"/>
              <a:gd name="connsiteY4" fmla="*/ 0 h 1779973"/>
              <a:gd name="connsiteX0" fmla="*/ 0 w 6122505"/>
              <a:gd name="connsiteY0" fmla="*/ 0 h 1793225"/>
              <a:gd name="connsiteX1" fmla="*/ 4545496 w 6122505"/>
              <a:gd name="connsiteY1" fmla="*/ 0 h 1793225"/>
              <a:gd name="connsiteX2" fmla="*/ 6122505 w 6122505"/>
              <a:gd name="connsiteY2" fmla="*/ 1793225 h 1793225"/>
              <a:gd name="connsiteX3" fmla="*/ 0 w 6122505"/>
              <a:gd name="connsiteY3" fmla="*/ 1779973 h 1793225"/>
              <a:gd name="connsiteX4" fmla="*/ 0 w 6122505"/>
              <a:gd name="connsiteY4" fmla="*/ 0 h 1793225"/>
              <a:gd name="connsiteX0" fmla="*/ 0 w 6334540"/>
              <a:gd name="connsiteY0" fmla="*/ 0 h 1793225"/>
              <a:gd name="connsiteX1" fmla="*/ 4545496 w 6334540"/>
              <a:gd name="connsiteY1" fmla="*/ 0 h 1793225"/>
              <a:gd name="connsiteX2" fmla="*/ 6334540 w 6334540"/>
              <a:gd name="connsiteY2" fmla="*/ 1793225 h 1793225"/>
              <a:gd name="connsiteX3" fmla="*/ 0 w 6334540"/>
              <a:gd name="connsiteY3" fmla="*/ 1779973 h 1793225"/>
              <a:gd name="connsiteX4" fmla="*/ 0 w 6334540"/>
              <a:gd name="connsiteY4" fmla="*/ 0 h 1793225"/>
              <a:gd name="connsiteX0" fmla="*/ 0 w 6321288"/>
              <a:gd name="connsiteY0" fmla="*/ 0 h 1779973"/>
              <a:gd name="connsiteX1" fmla="*/ 4545496 w 6321288"/>
              <a:gd name="connsiteY1" fmla="*/ 0 h 1779973"/>
              <a:gd name="connsiteX2" fmla="*/ 6321288 w 6321288"/>
              <a:gd name="connsiteY2" fmla="*/ 1753469 h 1779973"/>
              <a:gd name="connsiteX3" fmla="*/ 0 w 6321288"/>
              <a:gd name="connsiteY3" fmla="*/ 1779973 h 1779973"/>
              <a:gd name="connsiteX4" fmla="*/ 0 w 6321288"/>
              <a:gd name="connsiteY4" fmla="*/ 0 h 1779973"/>
              <a:gd name="connsiteX0" fmla="*/ 0 w 6321288"/>
              <a:gd name="connsiteY0" fmla="*/ 0 h 1779973"/>
              <a:gd name="connsiteX1" fmla="*/ 4558749 w 6321288"/>
              <a:gd name="connsiteY1" fmla="*/ 0 h 1779973"/>
              <a:gd name="connsiteX2" fmla="*/ 6321288 w 6321288"/>
              <a:gd name="connsiteY2" fmla="*/ 1753469 h 1779973"/>
              <a:gd name="connsiteX3" fmla="*/ 0 w 6321288"/>
              <a:gd name="connsiteY3" fmla="*/ 1779973 h 1779973"/>
              <a:gd name="connsiteX4" fmla="*/ 0 w 6321288"/>
              <a:gd name="connsiteY4" fmla="*/ 0 h 1779973"/>
              <a:gd name="connsiteX0" fmla="*/ 0 w 6361044"/>
              <a:gd name="connsiteY0" fmla="*/ 0 h 1793225"/>
              <a:gd name="connsiteX1" fmla="*/ 4558749 w 6361044"/>
              <a:gd name="connsiteY1" fmla="*/ 0 h 1793225"/>
              <a:gd name="connsiteX2" fmla="*/ 6361044 w 6361044"/>
              <a:gd name="connsiteY2" fmla="*/ 1793225 h 1793225"/>
              <a:gd name="connsiteX3" fmla="*/ 0 w 6361044"/>
              <a:gd name="connsiteY3" fmla="*/ 1779973 h 1793225"/>
              <a:gd name="connsiteX4" fmla="*/ 0 w 6361044"/>
              <a:gd name="connsiteY4" fmla="*/ 0 h 1793225"/>
              <a:gd name="connsiteX0" fmla="*/ 0 w 6347791"/>
              <a:gd name="connsiteY0" fmla="*/ 0 h 1779973"/>
              <a:gd name="connsiteX1" fmla="*/ 4558749 w 6347791"/>
              <a:gd name="connsiteY1" fmla="*/ 0 h 1779973"/>
              <a:gd name="connsiteX2" fmla="*/ 6347791 w 6347791"/>
              <a:gd name="connsiteY2" fmla="*/ 1753469 h 1779973"/>
              <a:gd name="connsiteX3" fmla="*/ 0 w 6347791"/>
              <a:gd name="connsiteY3" fmla="*/ 1779973 h 1779973"/>
              <a:gd name="connsiteX4" fmla="*/ 0 w 6347791"/>
              <a:gd name="connsiteY4" fmla="*/ 0 h 1779973"/>
              <a:gd name="connsiteX0" fmla="*/ 0 w 6347791"/>
              <a:gd name="connsiteY0" fmla="*/ 0 h 1793225"/>
              <a:gd name="connsiteX1" fmla="*/ 4558749 w 6347791"/>
              <a:gd name="connsiteY1" fmla="*/ 0 h 1793225"/>
              <a:gd name="connsiteX2" fmla="*/ 6347791 w 6347791"/>
              <a:gd name="connsiteY2" fmla="*/ 1793225 h 1793225"/>
              <a:gd name="connsiteX3" fmla="*/ 0 w 6347791"/>
              <a:gd name="connsiteY3" fmla="*/ 1779973 h 1793225"/>
              <a:gd name="connsiteX4" fmla="*/ 0 w 6347791"/>
              <a:gd name="connsiteY4" fmla="*/ 0 h 1793225"/>
              <a:gd name="connsiteX0" fmla="*/ 0 w 6347791"/>
              <a:gd name="connsiteY0" fmla="*/ 0 h 1793225"/>
              <a:gd name="connsiteX1" fmla="*/ 4611758 w 6347791"/>
              <a:gd name="connsiteY1" fmla="*/ 13253 h 1793225"/>
              <a:gd name="connsiteX2" fmla="*/ 6347791 w 6347791"/>
              <a:gd name="connsiteY2" fmla="*/ 1793225 h 1793225"/>
              <a:gd name="connsiteX3" fmla="*/ 0 w 6347791"/>
              <a:gd name="connsiteY3" fmla="*/ 1779973 h 1793225"/>
              <a:gd name="connsiteX4" fmla="*/ 0 w 6347791"/>
              <a:gd name="connsiteY4" fmla="*/ 0 h 1793225"/>
              <a:gd name="connsiteX0" fmla="*/ 0 w 6347791"/>
              <a:gd name="connsiteY0" fmla="*/ 0 h 1779973"/>
              <a:gd name="connsiteX1" fmla="*/ 4611758 w 6347791"/>
              <a:gd name="connsiteY1" fmla="*/ 13253 h 1779973"/>
              <a:gd name="connsiteX2" fmla="*/ 6347791 w 6347791"/>
              <a:gd name="connsiteY2" fmla="*/ 1778938 h 1779973"/>
              <a:gd name="connsiteX3" fmla="*/ 0 w 6347791"/>
              <a:gd name="connsiteY3" fmla="*/ 1779973 h 1779973"/>
              <a:gd name="connsiteX4" fmla="*/ 0 w 6347791"/>
              <a:gd name="connsiteY4" fmla="*/ 0 h 1779973"/>
              <a:gd name="connsiteX0" fmla="*/ 0 w 6347791"/>
              <a:gd name="connsiteY0" fmla="*/ 0 h 1779973"/>
              <a:gd name="connsiteX1" fmla="*/ 4602233 w 6347791"/>
              <a:gd name="connsiteY1" fmla="*/ 13253 h 1779973"/>
              <a:gd name="connsiteX2" fmla="*/ 6347791 w 6347791"/>
              <a:gd name="connsiteY2" fmla="*/ 1778938 h 1779973"/>
              <a:gd name="connsiteX3" fmla="*/ 0 w 6347791"/>
              <a:gd name="connsiteY3" fmla="*/ 1779973 h 1779973"/>
              <a:gd name="connsiteX4" fmla="*/ 0 w 6347791"/>
              <a:gd name="connsiteY4" fmla="*/ 0 h 177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7791" h="1779973">
                <a:moveTo>
                  <a:pt x="0" y="0"/>
                </a:moveTo>
                <a:lnTo>
                  <a:pt x="4602233" y="13253"/>
                </a:lnTo>
                <a:lnTo>
                  <a:pt x="6347791" y="1778938"/>
                </a:lnTo>
                <a:lnTo>
                  <a:pt x="0" y="1779973"/>
                </a:lnTo>
                <a:lnTo>
                  <a:pt x="0" y="0"/>
                </a:lnTo>
                <a:close/>
              </a:path>
            </a:pathLst>
          </a:custGeom>
          <a:solidFill>
            <a:srgbClr val="AD1F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713CF5A-0064-4049-8E91-FFF76850ED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8" y="3963941"/>
            <a:ext cx="2223691" cy="9276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472A52-EFF1-10B7-F4FB-8FC6675CCF0C}"/>
              </a:ext>
            </a:extLst>
          </p:cNvPr>
          <p:cNvSpPr txBox="1"/>
          <p:nvPr userDrawn="1"/>
        </p:nvSpPr>
        <p:spPr>
          <a:xfrm>
            <a:off x="242526" y="6266318"/>
            <a:ext cx="890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NEBRASKA ANTIMICROBIAL STEWARDSHIP ASSESSMENT AND PROMOTION PROGRAM</a:t>
            </a:r>
          </a:p>
        </p:txBody>
      </p:sp>
      <p:pic>
        <p:nvPicPr>
          <p:cNvPr id="23" name="Picture 22" descr="A red sign with white text&#10;&#10;Description automatically generated">
            <a:extLst>
              <a:ext uri="{FF2B5EF4-FFF2-40B4-BE49-F238E27FC236}">
                <a16:creationId xmlns:a16="http://schemas.microsoft.com/office/drawing/2014/main" id="{5E22D00A-D4A4-3ADD-FB2D-831075657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7962" r="7108" b="30110"/>
          <a:stretch/>
        </p:blipFill>
        <p:spPr>
          <a:xfrm>
            <a:off x="443164" y="5325311"/>
            <a:ext cx="2964259" cy="8703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5F2149-3735-DFB8-71E9-F79F45ADAEA2}"/>
              </a:ext>
            </a:extLst>
          </p:cNvPr>
          <p:cNvSpPr txBox="1">
            <a:spLocks/>
          </p:cNvSpPr>
          <p:nvPr userDrawn="1"/>
        </p:nvSpPr>
        <p:spPr>
          <a:xfrm>
            <a:off x="3385009" y="1100180"/>
            <a:ext cx="5382376" cy="1554884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2571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r"/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EC8030B-067D-BC08-9ED5-28DE44FEE91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85009" y="2768665"/>
            <a:ext cx="5382376" cy="81767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0829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B7C192-0024-419C-D76C-BEF6326BB04D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6F6134-4AB7-3533-F2D3-FD868134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" r="323" b="354"/>
          <a:stretch/>
        </p:blipFill>
        <p:spPr>
          <a:xfrm>
            <a:off x="0" y="1"/>
            <a:ext cx="916305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574342" y="2113943"/>
            <a:ext cx="6032578" cy="1666482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3600" b="1" i="0" baseline="0">
                <a:solidFill>
                  <a:schemeClr val="tx1"/>
                </a:solidFill>
                <a:latin typeface="+mj-lt"/>
                <a:cs typeface="Arial-BoldMT"/>
              </a:defRPr>
            </a:lvl1pPr>
          </a:lstStyle>
          <a:p>
            <a:r>
              <a:rPr lang="en-US" dirty="0"/>
              <a:t>Speaker Presenter Slide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44363" y="3855631"/>
            <a:ext cx="5262557" cy="688511"/>
          </a:xfrm>
        </p:spPr>
        <p:txBody>
          <a:bodyPr>
            <a:normAutofit/>
          </a:bodyPr>
          <a:lstStyle>
            <a:lvl1pPr marL="0" indent="0" algn="r">
              <a:buNone/>
              <a:defRPr sz="1500" b="1" i="0" baseline="0">
                <a:solidFill>
                  <a:schemeClr val="tx1"/>
                </a:solidFill>
                <a:latin typeface="+mj-lt"/>
                <a:cs typeface="Arial-BoldM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C276D-EAA6-3D85-9D99-233D8B7F3D02}"/>
              </a:ext>
            </a:extLst>
          </p:cNvPr>
          <p:cNvSpPr/>
          <p:nvPr userDrawn="1"/>
        </p:nvSpPr>
        <p:spPr>
          <a:xfrm>
            <a:off x="-19050" y="5102378"/>
            <a:ext cx="4689614" cy="1779973"/>
          </a:xfrm>
          <a:custGeom>
            <a:avLst/>
            <a:gdLst>
              <a:gd name="connsiteX0" fmla="*/ 0 w 6533322"/>
              <a:gd name="connsiteY0" fmla="*/ 0 h 1779973"/>
              <a:gd name="connsiteX1" fmla="*/ 6533322 w 6533322"/>
              <a:gd name="connsiteY1" fmla="*/ 0 h 1779973"/>
              <a:gd name="connsiteX2" fmla="*/ 6533322 w 6533322"/>
              <a:gd name="connsiteY2" fmla="*/ 1779973 h 1779973"/>
              <a:gd name="connsiteX3" fmla="*/ 0 w 6533322"/>
              <a:gd name="connsiteY3" fmla="*/ 1779973 h 1779973"/>
              <a:gd name="connsiteX4" fmla="*/ 0 w 6533322"/>
              <a:gd name="connsiteY4" fmla="*/ 0 h 1779973"/>
              <a:gd name="connsiteX0" fmla="*/ 0 w 6533322"/>
              <a:gd name="connsiteY0" fmla="*/ 0 h 1779973"/>
              <a:gd name="connsiteX1" fmla="*/ 4545496 w 6533322"/>
              <a:gd name="connsiteY1" fmla="*/ 0 h 1779973"/>
              <a:gd name="connsiteX2" fmla="*/ 6533322 w 6533322"/>
              <a:gd name="connsiteY2" fmla="*/ 1779973 h 1779973"/>
              <a:gd name="connsiteX3" fmla="*/ 0 w 6533322"/>
              <a:gd name="connsiteY3" fmla="*/ 1779973 h 1779973"/>
              <a:gd name="connsiteX4" fmla="*/ 0 w 6533322"/>
              <a:gd name="connsiteY4" fmla="*/ 0 h 1779973"/>
              <a:gd name="connsiteX0" fmla="*/ 0 w 6387548"/>
              <a:gd name="connsiteY0" fmla="*/ 0 h 1779973"/>
              <a:gd name="connsiteX1" fmla="*/ 4545496 w 6387548"/>
              <a:gd name="connsiteY1" fmla="*/ 0 h 1779973"/>
              <a:gd name="connsiteX2" fmla="*/ 6387548 w 6387548"/>
              <a:gd name="connsiteY2" fmla="*/ 1779973 h 1779973"/>
              <a:gd name="connsiteX3" fmla="*/ 0 w 6387548"/>
              <a:gd name="connsiteY3" fmla="*/ 1779973 h 1779973"/>
              <a:gd name="connsiteX4" fmla="*/ 0 w 6387548"/>
              <a:gd name="connsiteY4" fmla="*/ 0 h 1779973"/>
              <a:gd name="connsiteX0" fmla="*/ 0 w 6122505"/>
              <a:gd name="connsiteY0" fmla="*/ 0 h 1793225"/>
              <a:gd name="connsiteX1" fmla="*/ 4545496 w 6122505"/>
              <a:gd name="connsiteY1" fmla="*/ 0 h 1793225"/>
              <a:gd name="connsiteX2" fmla="*/ 6122505 w 6122505"/>
              <a:gd name="connsiteY2" fmla="*/ 1793225 h 1793225"/>
              <a:gd name="connsiteX3" fmla="*/ 0 w 6122505"/>
              <a:gd name="connsiteY3" fmla="*/ 1779973 h 1793225"/>
              <a:gd name="connsiteX4" fmla="*/ 0 w 6122505"/>
              <a:gd name="connsiteY4" fmla="*/ 0 h 1793225"/>
              <a:gd name="connsiteX0" fmla="*/ 0 w 6334540"/>
              <a:gd name="connsiteY0" fmla="*/ 0 h 1793225"/>
              <a:gd name="connsiteX1" fmla="*/ 4545496 w 6334540"/>
              <a:gd name="connsiteY1" fmla="*/ 0 h 1793225"/>
              <a:gd name="connsiteX2" fmla="*/ 6334540 w 6334540"/>
              <a:gd name="connsiteY2" fmla="*/ 1793225 h 1793225"/>
              <a:gd name="connsiteX3" fmla="*/ 0 w 6334540"/>
              <a:gd name="connsiteY3" fmla="*/ 1779973 h 1793225"/>
              <a:gd name="connsiteX4" fmla="*/ 0 w 6334540"/>
              <a:gd name="connsiteY4" fmla="*/ 0 h 1793225"/>
              <a:gd name="connsiteX0" fmla="*/ 0 w 6321288"/>
              <a:gd name="connsiteY0" fmla="*/ 0 h 1779973"/>
              <a:gd name="connsiteX1" fmla="*/ 4545496 w 6321288"/>
              <a:gd name="connsiteY1" fmla="*/ 0 h 1779973"/>
              <a:gd name="connsiteX2" fmla="*/ 6321288 w 6321288"/>
              <a:gd name="connsiteY2" fmla="*/ 1753469 h 1779973"/>
              <a:gd name="connsiteX3" fmla="*/ 0 w 6321288"/>
              <a:gd name="connsiteY3" fmla="*/ 1779973 h 1779973"/>
              <a:gd name="connsiteX4" fmla="*/ 0 w 6321288"/>
              <a:gd name="connsiteY4" fmla="*/ 0 h 1779973"/>
              <a:gd name="connsiteX0" fmla="*/ 0 w 6321288"/>
              <a:gd name="connsiteY0" fmla="*/ 0 h 1779973"/>
              <a:gd name="connsiteX1" fmla="*/ 4558749 w 6321288"/>
              <a:gd name="connsiteY1" fmla="*/ 0 h 1779973"/>
              <a:gd name="connsiteX2" fmla="*/ 6321288 w 6321288"/>
              <a:gd name="connsiteY2" fmla="*/ 1753469 h 1779973"/>
              <a:gd name="connsiteX3" fmla="*/ 0 w 6321288"/>
              <a:gd name="connsiteY3" fmla="*/ 1779973 h 1779973"/>
              <a:gd name="connsiteX4" fmla="*/ 0 w 6321288"/>
              <a:gd name="connsiteY4" fmla="*/ 0 h 1779973"/>
              <a:gd name="connsiteX0" fmla="*/ 0 w 6361044"/>
              <a:gd name="connsiteY0" fmla="*/ 0 h 1793225"/>
              <a:gd name="connsiteX1" fmla="*/ 4558749 w 6361044"/>
              <a:gd name="connsiteY1" fmla="*/ 0 h 1793225"/>
              <a:gd name="connsiteX2" fmla="*/ 6361044 w 6361044"/>
              <a:gd name="connsiteY2" fmla="*/ 1793225 h 1793225"/>
              <a:gd name="connsiteX3" fmla="*/ 0 w 6361044"/>
              <a:gd name="connsiteY3" fmla="*/ 1779973 h 1793225"/>
              <a:gd name="connsiteX4" fmla="*/ 0 w 6361044"/>
              <a:gd name="connsiteY4" fmla="*/ 0 h 1793225"/>
              <a:gd name="connsiteX0" fmla="*/ 0 w 6347791"/>
              <a:gd name="connsiteY0" fmla="*/ 0 h 1779973"/>
              <a:gd name="connsiteX1" fmla="*/ 4558749 w 6347791"/>
              <a:gd name="connsiteY1" fmla="*/ 0 h 1779973"/>
              <a:gd name="connsiteX2" fmla="*/ 6347791 w 6347791"/>
              <a:gd name="connsiteY2" fmla="*/ 1753469 h 1779973"/>
              <a:gd name="connsiteX3" fmla="*/ 0 w 6347791"/>
              <a:gd name="connsiteY3" fmla="*/ 1779973 h 1779973"/>
              <a:gd name="connsiteX4" fmla="*/ 0 w 6347791"/>
              <a:gd name="connsiteY4" fmla="*/ 0 h 1779973"/>
              <a:gd name="connsiteX0" fmla="*/ 0 w 6347791"/>
              <a:gd name="connsiteY0" fmla="*/ 0 h 1793225"/>
              <a:gd name="connsiteX1" fmla="*/ 4558749 w 6347791"/>
              <a:gd name="connsiteY1" fmla="*/ 0 h 1793225"/>
              <a:gd name="connsiteX2" fmla="*/ 6347791 w 6347791"/>
              <a:gd name="connsiteY2" fmla="*/ 1793225 h 1793225"/>
              <a:gd name="connsiteX3" fmla="*/ 0 w 6347791"/>
              <a:gd name="connsiteY3" fmla="*/ 1779973 h 1793225"/>
              <a:gd name="connsiteX4" fmla="*/ 0 w 6347791"/>
              <a:gd name="connsiteY4" fmla="*/ 0 h 1793225"/>
              <a:gd name="connsiteX0" fmla="*/ 0 w 6347791"/>
              <a:gd name="connsiteY0" fmla="*/ 0 h 1793225"/>
              <a:gd name="connsiteX1" fmla="*/ 4611758 w 6347791"/>
              <a:gd name="connsiteY1" fmla="*/ 13253 h 1793225"/>
              <a:gd name="connsiteX2" fmla="*/ 6347791 w 6347791"/>
              <a:gd name="connsiteY2" fmla="*/ 1793225 h 1793225"/>
              <a:gd name="connsiteX3" fmla="*/ 0 w 6347791"/>
              <a:gd name="connsiteY3" fmla="*/ 1779973 h 1793225"/>
              <a:gd name="connsiteX4" fmla="*/ 0 w 6347791"/>
              <a:gd name="connsiteY4" fmla="*/ 0 h 1793225"/>
              <a:gd name="connsiteX0" fmla="*/ 0 w 6347791"/>
              <a:gd name="connsiteY0" fmla="*/ 0 h 1793225"/>
              <a:gd name="connsiteX1" fmla="*/ 3932276 w 6347791"/>
              <a:gd name="connsiteY1" fmla="*/ 13253 h 1793225"/>
              <a:gd name="connsiteX2" fmla="*/ 6347791 w 6347791"/>
              <a:gd name="connsiteY2" fmla="*/ 1793225 h 1793225"/>
              <a:gd name="connsiteX3" fmla="*/ 0 w 6347791"/>
              <a:gd name="connsiteY3" fmla="*/ 1779973 h 1793225"/>
              <a:gd name="connsiteX4" fmla="*/ 0 w 6347791"/>
              <a:gd name="connsiteY4" fmla="*/ 0 h 1793225"/>
              <a:gd name="connsiteX0" fmla="*/ 0 w 6276266"/>
              <a:gd name="connsiteY0" fmla="*/ 0 h 1779973"/>
              <a:gd name="connsiteX1" fmla="*/ 3932276 w 6276266"/>
              <a:gd name="connsiteY1" fmla="*/ 13253 h 1779973"/>
              <a:gd name="connsiteX2" fmla="*/ 6276266 w 6276266"/>
              <a:gd name="connsiteY2" fmla="*/ 1779973 h 1779973"/>
              <a:gd name="connsiteX3" fmla="*/ 0 w 6276266"/>
              <a:gd name="connsiteY3" fmla="*/ 1779973 h 1779973"/>
              <a:gd name="connsiteX4" fmla="*/ 0 w 6276266"/>
              <a:gd name="connsiteY4" fmla="*/ 0 h 1779973"/>
              <a:gd name="connsiteX0" fmla="*/ 0 w 6327674"/>
              <a:gd name="connsiteY0" fmla="*/ 0 h 1779973"/>
              <a:gd name="connsiteX1" fmla="*/ 3932276 w 6327674"/>
              <a:gd name="connsiteY1" fmla="*/ 13253 h 1779973"/>
              <a:gd name="connsiteX2" fmla="*/ 6327674 w 6327674"/>
              <a:gd name="connsiteY2" fmla="*/ 1773623 h 1779973"/>
              <a:gd name="connsiteX3" fmla="*/ 0 w 6327674"/>
              <a:gd name="connsiteY3" fmla="*/ 1779973 h 1779973"/>
              <a:gd name="connsiteX4" fmla="*/ 0 w 6327674"/>
              <a:gd name="connsiteY4" fmla="*/ 0 h 1779973"/>
              <a:gd name="connsiteX0" fmla="*/ 0 w 6327674"/>
              <a:gd name="connsiteY0" fmla="*/ 0 h 1779973"/>
              <a:gd name="connsiteX1" fmla="*/ 3975116 w 6327674"/>
              <a:gd name="connsiteY1" fmla="*/ 13253 h 1779973"/>
              <a:gd name="connsiteX2" fmla="*/ 6327674 w 6327674"/>
              <a:gd name="connsiteY2" fmla="*/ 1773623 h 1779973"/>
              <a:gd name="connsiteX3" fmla="*/ 0 w 6327674"/>
              <a:gd name="connsiteY3" fmla="*/ 1779973 h 1779973"/>
              <a:gd name="connsiteX4" fmla="*/ 0 w 6327674"/>
              <a:gd name="connsiteY4" fmla="*/ 0 h 1779973"/>
              <a:gd name="connsiteX0" fmla="*/ 0 w 6327674"/>
              <a:gd name="connsiteY0" fmla="*/ 12147 h 1792120"/>
              <a:gd name="connsiteX1" fmla="*/ 3940844 w 6327674"/>
              <a:gd name="connsiteY1" fmla="*/ 0 h 1792120"/>
              <a:gd name="connsiteX2" fmla="*/ 6327674 w 6327674"/>
              <a:gd name="connsiteY2" fmla="*/ 1785770 h 1792120"/>
              <a:gd name="connsiteX3" fmla="*/ 0 w 6327674"/>
              <a:gd name="connsiteY3" fmla="*/ 1792120 h 1792120"/>
              <a:gd name="connsiteX4" fmla="*/ 0 w 6327674"/>
              <a:gd name="connsiteY4" fmla="*/ 12147 h 1792120"/>
              <a:gd name="connsiteX0" fmla="*/ 0 w 6327674"/>
              <a:gd name="connsiteY0" fmla="*/ 0 h 1779973"/>
              <a:gd name="connsiteX1" fmla="*/ 3949412 w 6327674"/>
              <a:gd name="connsiteY1" fmla="*/ 553 h 1779973"/>
              <a:gd name="connsiteX2" fmla="*/ 6327674 w 6327674"/>
              <a:gd name="connsiteY2" fmla="*/ 1773623 h 1779973"/>
              <a:gd name="connsiteX3" fmla="*/ 0 w 6327674"/>
              <a:gd name="connsiteY3" fmla="*/ 1779973 h 1779973"/>
              <a:gd name="connsiteX4" fmla="*/ 0 w 6327674"/>
              <a:gd name="connsiteY4" fmla="*/ 0 h 1779973"/>
              <a:gd name="connsiteX0" fmla="*/ 0 w 6327674"/>
              <a:gd name="connsiteY0" fmla="*/ 0 h 1779973"/>
              <a:gd name="connsiteX1" fmla="*/ 3966548 w 6327674"/>
              <a:gd name="connsiteY1" fmla="*/ 553 h 1779973"/>
              <a:gd name="connsiteX2" fmla="*/ 6327674 w 6327674"/>
              <a:gd name="connsiteY2" fmla="*/ 1773623 h 1779973"/>
              <a:gd name="connsiteX3" fmla="*/ 0 w 6327674"/>
              <a:gd name="connsiteY3" fmla="*/ 1779973 h 1779973"/>
              <a:gd name="connsiteX4" fmla="*/ 0 w 6327674"/>
              <a:gd name="connsiteY4" fmla="*/ 0 h 177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74" h="1779973">
                <a:moveTo>
                  <a:pt x="0" y="0"/>
                </a:moveTo>
                <a:lnTo>
                  <a:pt x="3966548" y="553"/>
                </a:lnTo>
                <a:lnTo>
                  <a:pt x="6327674" y="1773623"/>
                </a:lnTo>
                <a:lnTo>
                  <a:pt x="0" y="1779973"/>
                </a:lnTo>
                <a:lnTo>
                  <a:pt x="0" y="0"/>
                </a:lnTo>
                <a:close/>
              </a:path>
            </a:pathLst>
          </a:custGeom>
          <a:solidFill>
            <a:srgbClr val="AD1F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231A94D-7AA4-E92F-58D8-0436ACEC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t="30191" r="13436" b="28467"/>
          <a:stretch/>
        </p:blipFill>
        <p:spPr>
          <a:xfrm>
            <a:off x="332971" y="5447797"/>
            <a:ext cx="2684217" cy="956369"/>
          </a:xfrm>
          <a:prstGeom prst="rect">
            <a:avLst/>
          </a:prstGeom>
        </p:spPr>
      </p:pic>
      <p:pic>
        <p:nvPicPr>
          <p:cNvPr id="7" name="Picture 6" descr="A red sign with white text&#10;&#10;Description automatically generated">
            <a:extLst>
              <a:ext uri="{FF2B5EF4-FFF2-40B4-BE49-F238E27FC236}">
                <a16:creationId xmlns:a16="http://schemas.microsoft.com/office/drawing/2014/main" id="{2CBF4E3F-1D78-9B7F-D2A4-7128BA7E9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7962" r="7108" b="30110"/>
          <a:stretch/>
        </p:blipFill>
        <p:spPr>
          <a:xfrm>
            <a:off x="192949" y="5589012"/>
            <a:ext cx="2964259" cy="8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0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9934" y="395835"/>
            <a:ext cx="8107269" cy="1359153"/>
          </a:xfrm>
        </p:spPr>
        <p:txBody>
          <a:bodyPr t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9934" y="1882622"/>
            <a:ext cx="8107269" cy="405295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350">
                <a:latin typeface="+mj-lt"/>
              </a:defRPr>
            </a:lvl1pPr>
            <a:lvl2pPr>
              <a:lnSpc>
                <a:spcPct val="90000"/>
              </a:lnSpc>
              <a:defRPr sz="1350">
                <a:latin typeface="+mj-lt"/>
                <a:cs typeface="Arial"/>
              </a:defRPr>
            </a:lvl2pPr>
            <a:lvl3pPr>
              <a:lnSpc>
                <a:spcPct val="90000"/>
              </a:lnSpc>
              <a:defRPr sz="1350">
                <a:latin typeface="+mj-lt"/>
              </a:defRPr>
            </a:lvl3pPr>
            <a:lvl4pPr>
              <a:lnSpc>
                <a:spcPct val="90000"/>
              </a:lnSpc>
              <a:defRPr sz="1350">
                <a:latin typeface="+mj-lt"/>
              </a:defRPr>
            </a:lvl4pPr>
            <a:lvl5pPr>
              <a:lnSpc>
                <a:spcPct val="90000"/>
              </a:lnSpc>
              <a:defRPr sz="13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2C345-A9FA-CA25-182E-C20399A18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3235"/>
            <a:ext cx="9144000" cy="907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02B2B-CBF6-1B0A-696A-A289C0427AC2}"/>
              </a:ext>
            </a:extLst>
          </p:cNvPr>
          <p:cNvSpPr txBox="1"/>
          <p:nvPr userDrawn="1"/>
        </p:nvSpPr>
        <p:spPr>
          <a:xfrm>
            <a:off x="130813" y="6354578"/>
            <a:ext cx="699370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5" dirty="0">
                <a:solidFill>
                  <a:schemeClr val="tx1"/>
                </a:solidFill>
              </a:rPr>
              <a:t>NEBRASKA ANTIMICROBIAL STEWARDSHIP ASSESSMENT AND PROMOTION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BD7D8-1717-EF5A-CDE0-BCD93DD452F0}"/>
              </a:ext>
            </a:extLst>
          </p:cNvPr>
          <p:cNvSpPr/>
          <p:nvPr userDrawn="1"/>
        </p:nvSpPr>
        <p:spPr>
          <a:xfrm>
            <a:off x="7458895" y="6096000"/>
            <a:ext cx="1554292" cy="762000"/>
          </a:xfrm>
          <a:prstGeom prst="rect">
            <a:avLst/>
          </a:prstGeom>
          <a:solidFill>
            <a:srgbClr val="AD1F2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sign with white text&#10;&#10;Description automatically generated">
            <a:extLst>
              <a:ext uri="{FF2B5EF4-FFF2-40B4-BE49-F238E27FC236}">
                <a16:creationId xmlns:a16="http://schemas.microsoft.com/office/drawing/2014/main" id="{C7555096-D8A4-BAB7-9C14-E81EC85A7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7962" r="7108" b="30110"/>
          <a:stretch/>
        </p:blipFill>
        <p:spPr>
          <a:xfrm>
            <a:off x="7458895" y="6229803"/>
            <a:ext cx="1554292" cy="4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D7E7-F23F-98F5-58B3-C507B313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A926-D710-4255-585B-50540352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4" y="1882622"/>
            <a:ext cx="8107269" cy="405295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350">
                <a:latin typeface="+mj-lt"/>
              </a:defRPr>
            </a:lvl1pPr>
            <a:lvl2pPr>
              <a:lnSpc>
                <a:spcPct val="90000"/>
              </a:lnSpc>
              <a:defRPr sz="1350">
                <a:latin typeface="+mj-lt"/>
                <a:cs typeface="Arial"/>
              </a:defRPr>
            </a:lvl2pPr>
            <a:lvl3pPr>
              <a:lnSpc>
                <a:spcPct val="90000"/>
              </a:lnSpc>
              <a:defRPr sz="1350">
                <a:latin typeface="+mj-lt"/>
              </a:defRPr>
            </a:lvl3pPr>
            <a:lvl4pPr>
              <a:lnSpc>
                <a:spcPct val="90000"/>
              </a:lnSpc>
              <a:defRPr sz="1350">
                <a:latin typeface="+mj-lt"/>
              </a:defRPr>
            </a:lvl4pPr>
            <a:lvl5pPr>
              <a:lnSpc>
                <a:spcPct val="90000"/>
              </a:lnSpc>
              <a:defRPr sz="13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77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B0D63-3685-6088-3E81-043D0537C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3235"/>
            <a:ext cx="9144000" cy="90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87C61-321F-B369-FFA5-F7E42D349FEC}"/>
              </a:ext>
            </a:extLst>
          </p:cNvPr>
          <p:cNvSpPr txBox="1"/>
          <p:nvPr userDrawn="1"/>
        </p:nvSpPr>
        <p:spPr>
          <a:xfrm>
            <a:off x="130813" y="6354578"/>
            <a:ext cx="6993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NEBRASKA ANTIMICROBIAL STEWARDSHIP ASSESSMENT AND PROMOTION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CAEC3-8AD4-0332-09C5-135BA425E150}"/>
              </a:ext>
            </a:extLst>
          </p:cNvPr>
          <p:cNvSpPr/>
          <p:nvPr userDrawn="1"/>
        </p:nvSpPr>
        <p:spPr>
          <a:xfrm>
            <a:off x="7458895" y="6096000"/>
            <a:ext cx="1554292" cy="762000"/>
          </a:xfrm>
          <a:prstGeom prst="rect">
            <a:avLst/>
          </a:prstGeom>
          <a:solidFill>
            <a:srgbClr val="AD1F2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sign with white text&#10;&#10;Description automatically generated">
            <a:extLst>
              <a:ext uri="{FF2B5EF4-FFF2-40B4-BE49-F238E27FC236}">
                <a16:creationId xmlns:a16="http://schemas.microsoft.com/office/drawing/2014/main" id="{179D5CB1-EFA2-7B3A-08CC-05DFD173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7962" r="7108" b="30110"/>
          <a:stretch/>
        </p:blipFill>
        <p:spPr>
          <a:xfrm>
            <a:off x="7458895" y="6229803"/>
            <a:ext cx="1554292" cy="4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0">
              <a:schemeClr val="tx1">
                <a:lumMod val="65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026" y="395835"/>
            <a:ext cx="806513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26" y="1882620"/>
            <a:ext cx="8065137" cy="40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C0CE09A-39B0-3D13-7808-F1D23CC16F82}"/>
              </a:ext>
            </a:extLst>
          </p:cNvPr>
          <p:cNvSpPr/>
          <p:nvPr userDrawn="1"/>
        </p:nvSpPr>
        <p:spPr>
          <a:xfrm flipV="1">
            <a:off x="5804453" y="6009584"/>
            <a:ext cx="3352800" cy="848415"/>
          </a:xfrm>
          <a:custGeom>
            <a:avLst/>
            <a:gdLst>
              <a:gd name="connsiteX0" fmla="*/ 0 w 4640239"/>
              <a:gd name="connsiteY0" fmla="*/ 848415 h 848415"/>
              <a:gd name="connsiteX1" fmla="*/ 921336 w 4640239"/>
              <a:gd name="connsiteY1" fmla="*/ 0 h 848415"/>
              <a:gd name="connsiteX2" fmla="*/ 4640239 w 4640239"/>
              <a:gd name="connsiteY2" fmla="*/ 0 h 848415"/>
              <a:gd name="connsiteX3" fmla="*/ 3718903 w 4640239"/>
              <a:gd name="connsiteY3" fmla="*/ 848415 h 848415"/>
              <a:gd name="connsiteX4" fmla="*/ 0 w 4640239"/>
              <a:gd name="connsiteY4" fmla="*/ 848415 h 848415"/>
              <a:gd name="connsiteX0" fmla="*/ 0 w 4640239"/>
              <a:gd name="connsiteY0" fmla="*/ 848415 h 848415"/>
              <a:gd name="connsiteX1" fmla="*/ 921336 w 4640239"/>
              <a:gd name="connsiteY1" fmla="*/ 0 h 848415"/>
              <a:gd name="connsiteX2" fmla="*/ 4640239 w 4640239"/>
              <a:gd name="connsiteY2" fmla="*/ 0 h 848415"/>
              <a:gd name="connsiteX3" fmla="*/ 4073745 w 4640239"/>
              <a:gd name="connsiteY3" fmla="*/ 821119 h 848415"/>
              <a:gd name="connsiteX4" fmla="*/ 0 w 4640239"/>
              <a:gd name="connsiteY4" fmla="*/ 848415 h 848415"/>
              <a:gd name="connsiteX0" fmla="*/ 0 w 4090524"/>
              <a:gd name="connsiteY0" fmla="*/ 848415 h 848415"/>
              <a:gd name="connsiteX1" fmla="*/ 921336 w 4090524"/>
              <a:gd name="connsiteY1" fmla="*/ 0 h 848415"/>
              <a:gd name="connsiteX2" fmla="*/ 4090524 w 4090524"/>
              <a:gd name="connsiteY2" fmla="*/ 0 h 848415"/>
              <a:gd name="connsiteX3" fmla="*/ 4073745 w 4090524"/>
              <a:gd name="connsiteY3" fmla="*/ 821119 h 848415"/>
              <a:gd name="connsiteX4" fmla="*/ 0 w 4090524"/>
              <a:gd name="connsiteY4" fmla="*/ 848415 h 84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524" h="848415">
                <a:moveTo>
                  <a:pt x="0" y="848415"/>
                </a:moveTo>
                <a:lnTo>
                  <a:pt x="921336" y="0"/>
                </a:lnTo>
                <a:lnTo>
                  <a:pt x="4090524" y="0"/>
                </a:lnTo>
                <a:lnTo>
                  <a:pt x="4073745" y="821119"/>
                </a:lnTo>
                <a:lnTo>
                  <a:pt x="0" y="848415"/>
                </a:lnTo>
                <a:close/>
              </a:path>
            </a:pathLst>
          </a:custGeom>
          <a:solidFill>
            <a:srgbClr val="AD1F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53A3EE08-167B-D805-13EA-CAA982D57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t="30191" r="13436" b="28467"/>
          <a:stretch/>
        </p:blipFill>
        <p:spPr>
          <a:xfrm>
            <a:off x="6750830" y="6155913"/>
            <a:ext cx="1853958" cy="661976"/>
          </a:xfrm>
          <a:prstGeom prst="rect">
            <a:avLst/>
          </a:prstGeom>
        </p:spPr>
      </p:pic>
      <p:pic>
        <p:nvPicPr>
          <p:cNvPr id="7" name="Picture 6" descr="A red sign with white text&#10;&#10;Description automatically generated">
            <a:extLst>
              <a:ext uri="{FF2B5EF4-FFF2-40B4-BE49-F238E27FC236}">
                <a16:creationId xmlns:a16="http://schemas.microsoft.com/office/drawing/2014/main" id="{DB11E4CB-DF59-933D-3A88-51199C55B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7962" r="7108" b="30110"/>
          <a:stretch/>
        </p:blipFill>
        <p:spPr>
          <a:xfrm>
            <a:off x="6612465" y="6090520"/>
            <a:ext cx="2531535" cy="7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9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7" r:id="rId4"/>
    <p:sldLayoutId id="2147483668" r:id="rId5"/>
    <p:sldLayoutId id="2147483664" r:id="rId6"/>
    <p:sldLayoutId id="2147483669" r:id="rId7"/>
    <p:sldLayoutId id="2147483670" r:id="rId8"/>
  </p:sldLayoutIdLst>
  <p:hf hdr="0" ftr="0" dt="0"/>
  <p:txStyles>
    <p:titleStyle>
      <a:lvl1pPr algn="l" defTabSz="257175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0" indent="0" algn="l" defTabSz="257175" rtl="0" eaLnBrk="1" latinLnBrk="0" hangingPunct="1">
        <a:lnSpc>
          <a:spcPct val="90000"/>
        </a:lnSpc>
        <a:spcBef>
          <a:spcPct val="20000"/>
        </a:spcBef>
        <a:buFontTx/>
        <a:buNone/>
        <a:defRPr sz="1350" kern="1200">
          <a:solidFill>
            <a:schemeClr val="tx1"/>
          </a:solidFill>
          <a:latin typeface="+mj-lt"/>
          <a:ea typeface="+mn-ea"/>
          <a:cs typeface="Arial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642938" indent="-128588" algn="l" defTabSz="257175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j-lt"/>
          <a:ea typeface="+mn-ea"/>
          <a:cs typeface="Arial"/>
        </a:defRPr>
      </a:lvl3pPr>
      <a:lvl4pPr marL="900113" indent="-128588" algn="l" defTabSz="257175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j-lt"/>
          <a:ea typeface="+mn-ea"/>
          <a:cs typeface="Arial"/>
        </a:defRPr>
      </a:lvl4pPr>
      <a:lvl5pPr marL="1157288" indent="-128588" algn="l" defTabSz="257175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j-lt"/>
          <a:ea typeface="+mn-ea"/>
          <a:cs typeface="Arial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1473-3099(17)30751-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2348453"/>
            <a:ext cx="6636598" cy="641327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 of</a:t>
            </a:r>
            <a:r>
              <a:rPr lang="en-US" i="1" dirty="0"/>
              <a:t> </a:t>
            </a:r>
            <a:r>
              <a:rPr lang="en-US" i="1" dirty="0" err="1"/>
              <a:t>Clostridioides</a:t>
            </a:r>
            <a:r>
              <a:rPr lang="en-US" i="1" dirty="0"/>
              <a:t> difficile </a:t>
            </a:r>
            <a:r>
              <a:rPr lang="en-US" dirty="0"/>
              <a:t>Infection in Adults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4292575"/>
            <a:ext cx="6636598" cy="1335640"/>
          </a:xfrm>
        </p:spPr>
        <p:txBody>
          <a:bodyPr/>
          <a:lstStyle/>
          <a:p>
            <a:r>
              <a:rPr lang="en-US" dirty="0"/>
              <a:t>Danny Schroeder, PharmD, BCPS</a:t>
            </a:r>
          </a:p>
          <a:p>
            <a:r>
              <a:rPr lang="en-US" dirty="0"/>
              <a:t>Antimicrobial Stewardship Pharmacist</a:t>
            </a:r>
          </a:p>
          <a:p>
            <a:r>
              <a:rPr lang="en-US" dirty="0"/>
              <a:t>Nebraska ASAP</a:t>
            </a:r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51E7-4D4A-4B4C-8E4B-CF4EABB4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General Treatment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004C-73F6-4F5E-B00B-7E7AADA67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Replace fluids and electrolytes as needed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Stop acid suppressive medications if possible 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Continued use is associated with increased risk for CDI and CDI recurrence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Stop concomitant antibiotics if possible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If unable to stop antibiotics, use the most narrow spectrum agent for shortest safe duration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Continued antibiotic use is associated with prolonged time to symptom resolution and increased CDI recurrence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Discontinue anti-motility and pro-motility medications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Monitor for clinical worsening and adjust therapy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1A397-03CB-4AB3-A7C7-1CE3888D8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36FE1-6A58-44D3-BB47-C1E4055E76EA}"/>
              </a:ext>
            </a:extLst>
          </p:cNvPr>
          <p:cNvSpPr txBox="1"/>
          <p:nvPr/>
        </p:nvSpPr>
        <p:spPr>
          <a:xfrm>
            <a:off x="64988" y="6376543"/>
            <a:ext cx="723271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https://www.unmc.edu/intmed/divisions/id/asp/protected-antimicrobials/docs/CDI_final.pdf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61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B954-C097-2C9B-C03A-74C5BDE1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Disease Severity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8964-9A68-EA25-2742-28FF3E839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Non-severe CDI</a:t>
            </a:r>
          </a:p>
          <a:p>
            <a:pPr marL="760730" lvl="1" indent="-160655">
              <a:buFont typeface="Arial"/>
              <a:buChar char="•"/>
            </a:pPr>
            <a:r>
              <a:rPr lang="en-US" dirty="0">
                <a:latin typeface="Calibri"/>
                <a:ea typeface="Calibri"/>
              </a:rPr>
              <a:t>CDI that does not meet criteria for a severe or complicated episode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alibri"/>
                <a:ea typeface="Calibri"/>
              </a:rPr>
              <a:t>Severe CDI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 dirty="0">
                <a:ea typeface="Calibri"/>
              </a:rPr>
              <a:t>WBC ≥ 15,000 cells/mm</a:t>
            </a:r>
            <a:r>
              <a:rPr lang="en-US" sz="1600" baseline="30000" dirty="0">
                <a:ea typeface="Calibri"/>
              </a:rPr>
              <a:t>3</a:t>
            </a:r>
            <a:endParaRPr lang="en-US" sz="1600" dirty="0">
              <a:ea typeface="Calibri"/>
            </a:endParaRPr>
          </a:p>
          <a:p>
            <a:pPr marL="257175" lvl="1" indent="0">
              <a:buNone/>
            </a:pPr>
            <a:r>
              <a:rPr lang="en-US" dirty="0">
                <a:ea typeface="Calibri"/>
              </a:rPr>
              <a:t>                         OR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 dirty="0">
                <a:ea typeface="Calibri"/>
              </a:rPr>
              <a:t>Serum creatinine ≥ 1.5 mg/dL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433BC-4D4C-F56B-2ED9-3422AE8E0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F7ED8-C14B-BB99-BC0E-0439A8E53C96}"/>
              </a:ext>
            </a:extLst>
          </p:cNvPr>
          <p:cNvSpPr txBox="1"/>
          <p:nvPr/>
        </p:nvSpPr>
        <p:spPr>
          <a:xfrm>
            <a:off x="796565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958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– 2021 IDSA/SHEA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Initial Episode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Preferred therapy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Fidaxomicin 200 mg PO BID x10 days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Emphasis that fidaxomicin has a better sustained response (fewer recurrent episodes)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Implementation depends on available resources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Acceptable alternative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Vancomycin 125 mg PO QID x10 days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Acceptable alternative for non-severe CDI if neither of the above are available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Metronidazole 500 mg PO TID x10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C3C82-24AD-4121-A653-9306205D04A5}"/>
              </a:ext>
            </a:extLst>
          </p:cNvPr>
          <p:cNvSpPr txBox="1"/>
          <p:nvPr/>
        </p:nvSpPr>
        <p:spPr>
          <a:xfrm>
            <a:off x="796565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4720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– 2021 IDSA/SHEA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/>
              <a:t>First CDI Recurrence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Preferred therapy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/>
              <a:t>Fidaxomicin 200 mg BID x10 days</a:t>
            </a:r>
          </a:p>
          <a:p>
            <a:pPr lvl="1" indent="0">
              <a:buNone/>
            </a:pPr>
            <a:r>
              <a:rPr lang="en-US" sz="1800"/>
              <a:t>                                 OR</a:t>
            </a:r>
            <a:endParaRPr lang="en-US"/>
          </a:p>
          <a:p>
            <a:pPr marL="1085850" lvl="1" indent="-342900">
              <a:buFont typeface="Arial"/>
              <a:buChar char="•"/>
            </a:pPr>
            <a:r>
              <a:rPr lang="en-US" sz="1800"/>
              <a:t>Fidaxomicin 200 mg BID x5 days then every other day for 20 days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Alternative therapy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/>
              <a:t>Pulse tapered oral vancomycin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/>
              <a:t>125 mg QID x10-14 days, then 125 mg BID x7  days, then 125 mg daily x7 days, then 125 mg every 2-3 days for 2-8 weeks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Alternative therapy if metronidazole used for initial occurrence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/>
              <a:t>Vancomycin 125 mg QID x10 days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Adjunctive therapy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 sz="1800" err="1"/>
              <a:t>Bezlotoxumab</a:t>
            </a:r>
            <a:r>
              <a:rPr lang="en-US" sz="1800"/>
              <a:t> 10 mg/kg IV x1 dose given during standard of care (SOC) antibiotics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C3C82-24AD-4121-A653-9306205D04A5}"/>
              </a:ext>
            </a:extLst>
          </p:cNvPr>
          <p:cNvSpPr txBox="1"/>
          <p:nvPr/>
        </p:nvSpPr>
        <p:spPr>
          <a:xfrm>
            <a:off x="796565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016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– 2021 IDSA/SHEA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Second CDI Recurrence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Preferred therapy</a:t>
            </a:r>
            <a:endParaRPr lang="en-US" sz="1800" dirty="0">
              <a:ea typeface="Calibri"/>
            </a:endParaRPr>
          </a:p>
          <a:p>
            <a:pPr marL="1085850" lvl="1" indent="-342900">
              <a:buFont typeface="Arial"/>
              <a:buChar char="•"/>
            </a:pPr>
            <a:r>
              <a:rPr lang="en-US" sz="1800" dirty="0"/>
              <a:t>Fidaxomicin 200 mg BID x10 days</a:t>
            </a:r>
          </a:p>
          <a:p>
            <a:pPr marL="417830" lvl="1" indent="0">
              <a:buNone/>
            </a:pPr>
            <a:r>
              <a:rPr lang="en-US" sz="1800" dirty="0"/>
              <a:t>                                OR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/>
              <a:t>Fidaxomicin 200 mg BID x5 days then every other day for 20 days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Alternative therapy</a:t>
            </a:r>
            <a:endParaRPr lang="en-US" sz="1800" dirty="0">
              <a:ea typeface="Calibri"/>
            </a:endParaRPr>
          </a:p>
          <a:p>
            <a:pPr marL="1085850" lvl="1" indent="-342900">
              <a:buFont typeface="Arial"/>
              <a:buChar char="•"/>
            </a:pPr>
            <a:r>
              <a:rPr lang="en-US" sz="1800" dirty="0"/>
              <a:t>Pulse tapered vancomycin</a:t>
            </a:r>
          </a:p>
          <a:p>
            <a:pPr marL="417830" lvl="1" indent="0">
              <a:buNone/>
            </a:pPr>
            <a:r>
              <a:rPr lang="en-US" sz="1800" dirty="0"/>
              <a:t>                                OR</a:t>
            </a:r>
          </a:p>
          <a:p>
            <a:pPr marL="1085850" lvl="1" indent="-342900">
              <a:buChar char="•"/>
            </a:pPr>
            <a:r>
              <a:rPr lang="en-US" sz="1800" dirty="0"/>
              <a:t>Vancomycin 125 mg QID x10 days followed by rifaximin 400 mg TID x20 days</a:t>
            </a:r>
          </a:p>
          <a:p>
            <a:pPr marL="342900" indent="-342900">
              <a:buChar char="•"/>
            </a:pPr>
            <a:r>
              <a:rPr lang="en-US" sz="1800" dirty="0"/>
              <a:t>Adjunctive therapy</a:t>
            </a:r>
            <a:endParaRPr lang="en-US" sz="1800" dirty="0">
              <a:ea typeface="Calibri"/>
            </a:endParaRPr>
          </a:p>
          <a:p>
            <a:pPr marL="1085850" lvl="1" indent="-342900">
              <a:buFont typeface="Arial"/>
              <a:buChar char="•"/>
            </a:pPr>
            <a:r>
              <a:rPr lang="en-US" sz="1800" dirty="0" err="1"/>
              <a:t>Bezlotoxumab</a:t>
            </a:r>
            <a:r>
              <a:rPr lang="en-US" sz="1800" dirty="0"/>
              <a:t> 10 mg/kg IV x1 dose given during SOC antibiotics</a:t>
            </a:r>
          </a:p>
          <a:p>
            <a:pPr marL="342900" indent="-342900">
              <a:buChar char="•"/>
            </a:pPr>
            <a:r>
              <a:rPr lang="en-US" sz="1800" dirty="0"/>
              <a:t>Fecal microbiota transplantation (FMT)</a:t>
            </a:r>
            <a:endParaRPr lang="en-US" sz="1800" dirty="0">
              <a:ea typeface="Calibri"/>
            </a:endParaRPr>
          </a:p>
          <a:p>
            <a:pPr marL="1085850" lvl="1" indent="-342900">
              <a:buChar char="•"/>
            </a:pPr>
            <a:r>
              <a:rPr lang="en-US" sz="1800" dirty="0"/>
              <a:t>Can be attempted after 3 courses of antibiotics have been used (2 recurrences)</a:t>
            </a:r>
          </a:p>
          <a:p>
            <a:pPr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C3C82-24AD-4121-A653-9306205D04A5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9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– 2021 IDSA/SHEA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Fulminant CDI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Severe CDI + hypotension or shock, ileus, toxic megacolon, or fulminant colitis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Preferred therapy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/>
              <a:t>Vancomycin 500 mg PO/Per tube QID</a:t>
            </a:r>
          </a:p>
          <a:p>
            <a:pPr marL="417830" lvl="1" indent="0">
              <a:buNone/>
            </a:pPr>
            <a:r>
              <a:rPr lang="en-US" sz="1800" dirty="0"/>
              <a:t>                                PLUS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/>
              <a:t>Metronidazole 500 mg IV Q8H (especially if ileus present)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Adjunctive therapy if ileus present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/>
              <a:t>Vancomycin 500 mg per rectum Q6H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Fidaxomicin not preferred due to lack of evidence in fulminant CDI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C3C82-24AD-4121-A653-9306205D04A5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0129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Fidaxomicin?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sz="1800"/>
          </a:p>
          <a:p>
            <a:pPr marL="285750" indent="-285750">
              <a:buFont typeface="Arial"/>
              <a:buChar char="•"/>
            </a:pPr>
            <a:endParaRPr lang="en-US" sz="18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C3C82-24AD-4121-A653-9306205D04A5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pic>
        <p:nvPicPr>
          <p:cNvPr id="6" name="Picture 6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6BA2A6AF-C83A-717E-1343-062C5C81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06" y="1378389"/>
            <a:ext cx="3559917" cy="47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B69CD965-C859-C3AC-AEB7-5D4B12494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118" y="-1713"/>
            <a:ext cx="6648247" cy="33096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F0E7-DE24-2CCE-A0F3-FC2B21EB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2415A-D476-B972-F4FB-D2D43DA2F8B4}"/>
              </a:ext>
            </a:extLst>
          </p:cNvPr>
          <p:cNvSpPr txBox="1"/>
          <p:nvPr/>
        </p:nvSpPr>
        <p:spPr>
          <a:xfrm>
            <a:off x="768485" y="6254885"/>
            <a:ext cx="59533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N Engl J Med 2011;364:422-31.</a:t>
            </a:r>
            <a:endParaRPr 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5AF4F-BC23-A8A3-D368-538F258C74B4}"/>
              </a:ext>
            </a:extLst>
          </p:cNvPr>
          <p:cNvSpPr txBox="1"/>
          <p:nvPr/>
        </p:nvSpPr>
        <p:spPr>
          <a:xfrm>
            <a:off x="1324445" y="3425925"/>
            <a:ext cx="65053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Multicenter, double blind, noninferiority RCT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629 patients from 52 sites in US and Canada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May 2006 – August 2008</a:t>
            </a:r>
          </a:p>
        </p:txBody>
      </p:sp>
    </p:spTree>
    <p:extLst>
      <p:ext uri="{BB962C8B-B14F-4D97-AF65-F5344CB8AC3E}">
        <p14:creationId xmlns:p14="http://schemas.microsoft.com/office/powerpoint/2010/main" val="106222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B69CD965-C859-C3AC-AEB7-5D4B12494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118" y="-1713"/>
            <a:ext cx="6648247" cy="25411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F0E7-DE24-2CCE-A0F3-FC2B21EB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1C2D2AE-9B59-6BA9-5774-E12DF514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87" y="2154915"/>
            <a:ext cx="6391072" cy="4370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2E521-4704-7F51-6E07-561F49FAEACD}"/>
              </a:ext>
            </a:extLst>
          </p:cNvPr>
          <p:cNvSpPr txBox="1"/>
          <p:nvPr/>
        </p:nvSpPr>
        <p:spPr>
          <a:xfrm>
            <a:off x="1459149" y="6527260"/>
            <a:ext cx="59533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N Engl J Med 2011;364:422-31.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2965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B69CD965-C859-C3AC-AEB7-5D4B12494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118" y="-1713"/>
            <a:ext cx="6648247" cy="25411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F0E7-DE24-2CCE-A0F3-FC2B21EB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1C2D2AE-9B59-6BA9-5774-E12DF514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87" y="2154915"/>
            <a:ext cx="6391072" cy="4370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2E521-4704-7F51-6E07-561F49FAEACD}"/>
              </a:ext>
            </a:extLst>
          </p:cNvPr>
          <p:cNvSpPr txBox="1"/>
          <p:nvPr/>
        </p:nvSpPr>
        <p:spPr>
          <a:xfrm>
            <a:off x="1459149" y="6527260"/>
            <a:ext cx="59533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N Engl J Med 2011;364:422-31.</a:t>
            </a:r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04D89-A242-5141-707F-083541F3ED0C}"/>
              </a:ext>
            </a:extLst>
          </p:cNvPr>
          <p:cNvSpPr/>
          <p:nvPr/>
        </p:nvSpPr>
        <p:spPr>
          <a:xfrm>
            <a:off x="4058437" y="2642796"/>
            <a:ext cx="1512115" cy="3032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D001-DD4E-9427-B4D2-AB4A5FB3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F41C-1D2A-CAFF-ECF1-D273AA00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Discuss best practices in management of </a:t>
            </a:r>
            <a:r>
              <a:rPr lang="en-US" sz="3200" i="1" dirty="0" err="1"/>
              <a:t>Clostridioides</a:t>
            </a:r>
            <a:r>
              <a:rPr lang="en-US" sz="3200" i="1" dirty="0"/>
              <a:t> difficile </a:t>
            </a:r>
            <a:r>
              <a:rPr lang="en-US" sz="3200" dirty="0"/>
              <a:t>Infection (CDI)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Understand the treatment of initial and recurrent CDI</a:t>
            </a:r>
            <a:endParaRPr lang="en-US" sz="3200" dirty="0"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Evaluate possible strategies for CDI prophylaxis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03389-6C03-0884-119C-DD310108EC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9350"/>
            <a:ext cx="504825" cy="295275"/>
          </a:xfrm>
          <a:prstGeom prst="rect">
            <a:avLst/>
          </a:prstGeom>
        </p:spPr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9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1DA9AA-7B63-9F0B-FBFF-AA70880CC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551" y="224557"/>
            <a:ext cx="8077200" cy="25360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12F0-665E-7DB8-D79D-51F263092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FC29C-2D9B-5743-E634-6B47CF799E1C}"/>
              </a:ext>
            </a:extLst>
          </p:cNvPr>
          <p:cNvSpPr txBox="1"/>
          <p:nvPr/>
        </p:nvSpPr>
        <p:spPr>
          <a:xfrm>
            <a:off x="0" y="6611779"/>
            <a:ext cx="675099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Lancet Infectious Diseases: February 8, 2012 – Volume 12, Issue 4; P281-289. </a:t>
            </a:r>
            <a:r>
              <a:rPr lang="en-US" sz="1000" dirty="0">
                <a:ea typeface="+mn-lt"/>
                <a:cs typeface="+mn-lt"/>
              </a:rPr>
              <a:t>https://doi.org/10.1016/S1473-3099(11)70374-7</a:t>
            </a: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C7E50-EC66-F9BF-35EC-B456A51DF750}"/>
              </a:ext>
            </a:extLst>
          </p:cNvPr>
          <p:cNvSpPr txBox="1"/>
          <p:nvPr/>
        </p:nvSpPr>
        <p:spPr>
          <a:xfrm>
            <a:off x="504356" y="2800606"/>
            <a:ext cx="80020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Multicenter, double-blind, randomized, non-inferiority trial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535 patients from 45 Sites in Europe and 51 sites in USA and Canada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April 2007 – December 2009</a:t>
            </a:r>
          </a:p>
        </p:txBody>
      </p:sp>
    </p:spTree>
    <p:extLst>
      <p:ext uri="{BB962C8B-B14F-4D97-AF65-F5344CB8AC3E}">
        <p14:creationId xmlns:p14="http://schemas.microsoft.com/office/powerpoint/2010/main" val="283865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1DA9AA-7B63-9F0B-FBFF-AA70880CC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551" y="224557"/>
            <a:ext cx="8077200" cy="14904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12F0-665E-7DB8-D79D-51F263092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FC29C-2D9B-5743-E634-6B47CF799E1C}"/>
              </a:ext>
            </a:extLst>
          </p:cNvPr>
          <p:cNvSpPr txBox="1"/>
          <p:nvPr/>
        </p:nvSpPr>
        <p:spPr>
          <a:xfrm>
            <a:off x="0" y="6650202"/>
            <a:ext cx="675099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Lancet Infectious Diseases: February 8, 2012 – Volume 12, Issue 4; P281-289. </a:t>
            </a:r>
            <a:r>
              <a:rPr lang="en-US" sz="1000" dirty="0">
                <a:ea typeface="+mn-lt"/>
                <a:cs typeface="+mn-lt"/>
              </a:rPr>
              <a:t>https://doi.org/10.1016/S1473-3099(11)70374-7</a:t>
            </a:r>
            <a:endParaRPr lang="en-US" sz="1000" dirty="0"/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D41AD03-09A5-EBE4-A07C-F6CA8ABC6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244" y="1710774"/>
            <a:ext cx="5223970" cy="45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1DA9AA-7B63-9F0B-FBFF-AA70880CC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551" y="224557"/>
            <a:ext cx="8077200" cy="14904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12F0-665E-7DB8-D79D-51F263092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FC29C-2D9B-5743-E634-6B47CF799E1C}"/>
              </a:ext>
            </a:extLst>
          </p:cNvPr>
          <p:cNvSpPr txBox="1"/>
          <p:nvPr/>
        </p:nvSpPr>
        <p:spPr>
          <a:xfrm>
            <a:off x="0" y="6628538"/>
            <a:ext cx="675099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Lancet Infectious Diseases: February 8, 2012 – Volume 12, Issue 4; P281-289. </a:t>
            </a:r>
            <a:r>
              <a:rPr lang="en-US" sz="1000" dirty="0">
                <a:ea typeface="+mn-lt"/>
                <a:cs typeface="+mn-lt"/>
              </a:rPr>
              <a:t>https://doi.org/10.1016/S1473-3099(11)70374-7</a:t>
            </a:r>
            <a:endParaRPr lang="en-US" sz="1000" dirty="0"/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D41AD03-09A5-EBE4-A07C-F6CA8ABC6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244" y="1710774"/>
            <a:ext cx="5223970" cy="45128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8658E-0624-53FB-7DD4-65DD67D3B91E}"/>
              </a:ext>
            </a:extLst>
          </p:cNvPr>
          <p:cNvSpPr/>
          <p:nvPr/>
        </p:nvSpPr>
        <p:spPr>
          <a:xfrm>
            <a:off x="4007181" y="1904716"/>
            <a:ext cx="1512115" cy="4170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5985-F29F-2EAC-73ED-4B25CCAB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406A0-7260-64F4-A6C4-E542DC385DCB}"/>
              </a:ext>
            </a:extLst>
          </p:cNvPr>
          <p:cNvSpPr txBox="1"/>
          <p:nvPr/>
        </p:nvSpPr>
        <p:spPr>
          <a:xfrm>
            <a:off x="0" y="6611779"/>
            <a:ext cx="87062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Lancet Infectious Diseases – March 1, 2018 – Volume 18, Issue 3; P296-307. </a:t>
            </a:r>
            <a:r>
              <a:rPr lang="en-US" sz="1000" dirty="0">
                <a:ea typeface="+mn-lt"/>
                <a:cs typeface="+mn-lt"/>
              </a:rPr>
              <a:t>https://doi.org/10.1016/S1473-3099(17)30751-X</a:t>
            </a:r>
            <a:endParaRPr lang="en-US" sz="1000" dirty="0"/>
          </a:p>
        </p:txBody>
      </p:sp>
      <p:pic>
        <p:nvPicPr>
          <p:cNvPr id="11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5457BB-4674-2FF8-BB76-E2510A69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2" y="238236"/>
            <a:ext cx="8010525" cy="2576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0EB72-79C2-F079-24CD-F5E4C7180664}"/>
              </a:ext>
            </a:extLst>
          </p:cNvPr>
          <p:cNvSpPr txBox="1"/>
          <p:nvPr/>
        </p:nvSpPr>
        <p:spPr>
          <a:xfrm>
            <a:off x="483853" y="2862113"/>
            <a:ext cx="800202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Randomized, controlled, open-label, superiority study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364 hospitalized patients, aged 60 years or older, from 86 sites in Europe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November 2014 – May 2016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Randomized 1:1 to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Vancomycin 125 mg PO QID x10 days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Fidaxomicin 200 mg PO BID x5 days then 200 mg every other day for 10 doses (day 7-25)</a:t>
            </a:r>
          </a:p>
        </p:txBody>
      </p:sp>
    </p:spTree>
    <p:extLst>
      <p:ext uri="{BB962C8B-B14F-4D97-AF65-F5344CB8AC3E}">
        <p14:creationId xmlns:p14="http://schemas.microsoft.com/office/powerpoint/2010/main" val="174165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EEB7AEA-4278-2F97-D4AE-BC3851CA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97" y="1981895"/>
            <a:ext cx="5552004" cy="46471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5985-F29F-2EAC-73ED-4B25CCAB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406A0-7260-64F4-A6C4-E542DC385DCB}"/>
              </a:ext>
            </a:extLst>
          </p:cNvPr>
          <p:cNvSpPr txBox="1"/>
          <p:nvPr/>
        </p:nvSpPr>
        <p:spPr>
          <a:xfrm>
            <a:off x="-801" y="6661249"/>
            <a:ext cx="87062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Lancet Infectious Diseases – March 1, 2018 – Volume 18, Issue 3; P296-307. </a:t>
            </a:r>
            <a:r>
              <a:rPr lang="en-US" sz="1000" dirty="0">
                <a:ea typeface="+mn-lt"/>
                <a:cs typeface="+mn-lt"/>
              </a:rPr>
              <a:t>https://doi.org/10.1016/S1473-3099(17)30751-X</a:t>
            </a:r>
            <a:endParaRPr lang="en-US" sz="1000" dirty="0"/>
          </a:p>
        </p:txBody>
      </p:sp>
      <p:pic>
        <p:nvPicPr>
          <p:cNvPr id="11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5457BB-4674-2FF8-BB76-E2510A694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2" y="238236"/>
            <a:ext cx="8010525" cy="17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EEB7AEA-4278-2F97-D4AE-BC3851CA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97" y="1981895"/>
            <a:ext cx="5552004" cy="46471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5985-F29F-2EAC-73ED-4B25CCAB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406A0-7260-64F4-A6C4-E542DC385DCB}"/>
              </a:ext>
            </a:extLst>
          </p:cNvPr>
          <p:cNvSpPr txBox="1"/>
          <p:nvPr/>
        </p:nvSpPr>
        <p:spPr>
          <a:xfrm>
            <a:off x="0" y="6611779"/>
            <a:ext cx="87062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Lancet Infectious Diseases – March 1, 2018 – Volume 18, Issue 3; P296-307. </a:t>
            </a:r>
            <a:r>
              <a:rPr lang="en-US" sz="1000" dirty="0">
                <a:ea typeface="+mn-lt"/>
                <a:cs typeface="+mn-lt"/>
              </a:rPr>
              <a:t>https://doi.org/10.1016/S1473-3099(17)30751-X</a:t>
            </a:r>
            <a:endParaRPr lang="en-US" sz="1000" dirty="0"/>
          </a:p>
        </p:txBody>
      </p:sp>
      <p:pic>
        <p:nvPicPr>
          <p:cNvPr id="11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5457BB-4674-2FF8-BB76-E2510A694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2" y="238236"/>
            <a:ext cx="8010525" cy="1736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9A785E-AAF5-8F36-8094-365C8F65F699}"/>
              </a:ext>
            </a:extLst>
          </p:cNvPr>
          <p:cNvSpPr/>
          <p:nvPr/>
        </p:nvSpPr>
        <p:spPr>
          <a:xfrm>
            <a:off x="2982069" y="2950330"/>
            <a:ext cx="1645379" cy="3032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5985-F29F-2EAC-73ED-4B25CCAB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406A0-7260-64F4-A6C4-E542DC385DCB}"/>
              </a:ext>
            </a:extLst>
          </p:cNvPr>
          <p:cNvSpPr txBox="1"/>
          <p:nvPr/>
        </p:nvSpPr>
        <p:spPr>
          <a:xfrm>
            <a:off x="758757" y="6225701"/>
            <a:ext cx="87062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Lancet Infectious Diseases – March 1, 2018 – Volume 18, Issue 3; P296-307. </a:t>
            </a:r>
            <a:r>
              <a:rPr lang="en-US" sz="1000">
                <a:ea typeface="+mn-lt"/>
                <a:cs typeface="+mn-lt"/>
                <a:hlinkClick r:id="rId3"/>
              </a:rPr>
              <a:t>https://doi.org/10.1016/S1473-3099(17)30751-X</a:t>
            </a:r>
            <a:endParaRPr lang="en-US" sz="1000"/>
          </a:p>
        </p:txBody>
      </p:sp>
      <p:pic>
        <p:nvPicPr>
          <p:cNvPr id="11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5457BB-4674-2FF8-BB76-E2510A694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2" y="238236"/>
            <a:ext cx="8010525" cy="2576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0EB72-79C2-F079-24CD-F5E4C7180664}"/>
              </a:ext>
            </a:extLst>
          </p:cNvPr>
          <p:cNvSpPr txBox="1"/>
          <p:nvPr/>
        </p:nvSpPr>
        <p:spPr>
          <a:xfrm>
            <a:off x="483853" y="2862113"/>
            <a:ext cx="80020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3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689269D4-1BAC-5834-9E3E-AD6935863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71" y="2823437"/>
            <a:ext cx="7523852" cy="33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2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AE58-653A-A021-711D-6E0C6ACF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61" y="2913215"/>
            <a:ext cx="8130768" cy="3038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/>
              <a:t>Multicenter, randomized, double-blind, non-inferiority study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212 hospitalized patients from 82 sites in Japan</a:t>
            </a:r>
          </a:p>
          <a:p>
            <a:pPr marL="342900" indent="-342900">
              <a:buFont typeface="Arial"/>
              <a:buChar char="•"/>
            </a:pPr>
            <a:r>
              <a:rPr lang="en-US" sz="1800"/>
              <a:t>June 2014 – September 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FA2C-7937-5D09-58E6-03514AB3D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E1470C1-170D-0536-2141-840F2073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5" y="73056"/>
            <a:ext cx="8130768" cy="284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99DC8-4071-72C7-4811-5BFD8A143AC3}"/>
              </a:ext>
            </a:extLst>
          </p:cNvPr>
          <p:cNvSpPr txBox="1"/>
          <p:nvPr/>
        </p:nvSpPr>
        <p:spPr>
          <a:xfrm>
            <a:off x="741872" y="6230428"/>
            <a:ext cx="66358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J Infect </a:t>
            </a:r>
            <a:r>
              <a:rPr lang="en-US" sz="1000" err="1">
                <a:ea typeface="+mn-lt"/>
                <a:cs typeface="+mn-lt"/>
              </a:rPr>
              <a:t>Chemother</a:t>
            </a:r>
            <a:r>
              <a:rPr lang="en-US" sz="1000">
                <a:ea typeface="+mn-lt"/>
                <a:cs typeface="+mn-lt"/>
              </a:rPr>
              <a:t> 24 (2018) 744e752. https://doi.org/10.1016/j.jiac.2018.05.010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80314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5400CF4B-FE7A-959F-99BA-80F2C59C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7" y="2702623"/>
            <a:ext cx="9085911" cy="3467054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16D26EE-0295-2E16-5AB2-CE84D803F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435" y="73056"/>
            <a:ext cx="8130768" cy="2840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5AC5E-0498-17A6-419D-F81F82923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B36A0-F3CF-0891-4DCA-E17DCA438668}"/>
              </a:ext>
            </a:extLst>
          </p:cNvPr>
          <p:cNvSpPr txBox="1"/>
          <p:nvPr/>
        </p:nvSpPr>
        <p:spPr>
          <a:xfrm>
            <a:off x="741872" y="6230428"/>
            <a:ext cx="66358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J Infect </a:t>
            </a:r>
            <a:r>
              <a:rPr lang="en-US" sz="1000" err="1">
                <a:ea typeface="+mn-lt"/>
                <a:cs typeface="+mn-lt"/>
              </a:rPr>
              <a:t>Chemother</a:t>
            </a:r>
            <a:r>
              <a:rPr lang="en-US" sz="1000">
                <a:ea typeface="+mn-lt"/>
                <a:cs typeface="+mn-lt"/>
              </a:rPr>
              <a:t> 24 (2018) 744e752. https://doi.org/10.1016/j.jiac.2018.05.010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9498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5400CF4B-FE7A-959F-99BA-80F2C59C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7" y="2702623"/>
            <a:ext cx="9085911" cy="3467054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16D26EE-0295-2E16-5AB2-CE84D803F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435" y="73056"/>
            <a:ext cx="8130768" cy="2840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5AC5E-0498-17A6-419D-F81F82923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B36A0-F3CF-0891-4DCA-E17DCA438668}"/>
              </a:ext>
            </a:extLst>
          </p:cNvPr>
          <p:cNvSpPr txBox="1"/>
          <p:nvPr/>
        </p:nvSpPr>
        <p:spPr>
          <a:xfrm>
            <a:off x="741872" y="6230428"/>
            <a:ext cx="66358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J Infect </a:t>
            </a:r>
            <a:r>
              <a:rPr lang="en-US" sz="1000" err="1">
                <a:ea typeface="+mn-lt"/>
                <a:cs typeface="+mn-lt"/>
              </a:rPr>
              <a:t>Chemother</a:t>
            </a:r>
            <a:r>
              <a:rPr lang="en-US" sz="1000">
                <a:ea typeface="+mn-lt"/>
                <a:cs typeface="+mn-lt"/>
              </a:rPr>
              <a:t> 24 (2018) 744e752. https://doi.org/10.1016/j.jiac.2018.05.010</a:t>
            </a:r>
            <a:endParaRPr lang="en-US" sz="1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47A1F-22F9-7CBE-C219-73E2BF071C46}"/>
              </a:ext>
            </a:extLst>
          </p:cNvPr>
          <p:cNvSpPr/>
          <p:nvPr/>
        </p:nvSpPr>
        <p:spPr>
          <a:xfrm>
            <a:off x="2377253" y="3391127"/>
            <a:ext cx="1245586" cy="2714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CBCCF-9407-387D-A256-579EA8A1F4EF}"/>
              </a:ext>
            </a:extLst>
          </p:cNvPr>
          <p:cNvSpPr/>
          <p:nvPr/>
        </p:nvSpPr>
        <p:spPr>
          <a:xfrm>
            <a:off x="7297791" y="3247612"/>
            <a:ext cx="1471111" cy="2919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 sz="3600" i="1" err="1"/>
              <a:t>Clostridioides</a:t>
            </a:r>
            <a:r>
              <a:rPr lang="en-US" i="1"/>
              <a:t> difficile</a:t>
            </a:r>
            <a:r>
              <a:rPr lang="en-US" sz="3600"/>
              <a:t> (</a:t>
            </a:r>
            <a:r>
              <a:rPr lang="en-US" sz="3600" i="1"/>
              <a:t>C. diff</a:t>
            </a:r>
            <a:r>
              <a:rPr lang="en-US" sz="360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7820284" cy="162440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1600" dirty="0"/>
              <a:t>A bacterium that causes severe diarrhea and colitis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Categorized as an urgent threat by the CDC</a:t>
            </a:r>
          </a:p>
          <a:p>
            <a:pPr marL="417830" lvl="1" indent="-16065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Infection with </a:t>
            </a:r>
            <a:r>
              <a:rPr lang="en-US" sz="1600" i="1" dirty="0">
                <a:latin typeface="Calibri"/>
              </a:rPr>
              <a:t>C. diff </a:t>
            </a:r>
            <a:r>
              <a:rPr lang="en-US" sz="1600" dirty="0">
                <a:latin typeface="Calibri"/>
              </a:rPr>
              <a:t>usually occurs most often in people who have taken antibiotics for other conditions</a:t>
            </a:r>
            <a:endParaRPr lang="en-US" sz="1600" i="1" dirty="0">
              <a:latin typeface="Calibri"/>
            </a:endParaRPr>
          </a:p>
          <a:p>
            <a:pPr marL="642620" lvl="2" indent="-128270"/>
            <a:r>
              <a:rPr lang="en-US" sz="1600" i="1" dirty="0"/>
              <a:t>C. diff is </a:t>
            </a:r>
            <a:r>
              <a:rPr lang="en-US" sz="1600" dirty="0"/>
              <a:t>the most common healthcare-associated infection</a:t>
            </a:r>
          </a:p>
          <a:p>
            <a:pPr marL="642620" lvl="2" indent="-128270"/>
            <a:r>
              <a:rPr lang="en-US" sz="1600" i="1" dirty="0"/>
              <a:t>C. diff </a:t>
            </a:r>
            <a:r>
              <a:rPr lang="en-US" sz="1600" dirty="0"/>
              <a:t>can be life threatening</a:t>
            </a:r>
            <a:endParaRPr lang="en-US" sz="1600" i="1" dirty="0"/>
          </a:p>
          <a:p>
            <a:pPr marL="642620" lvl="2" indent="-128270"/>
            <a:endParaRPr lang="en-US" sz="1600"/>
          </a:p>
          <a:p>
            <a:pPr marL="642620" lvl="2" indent="-128270"/>
            <a:endParaRPr lang="en-US" sz="1600"/>
          </a:p>
          <a:p>
            <a:pPr marL="899795" lvl="3" indent="-128270"/>
            <a:r>
              <a:rPr lang="en-US" sz="1600" dirty="0"/>
              <a:t>Fourth level</a:t>
            </a:r>
          </a:p>
          <a:p>
            <a:pPr marL="1156970" lvl="4" indent="-128270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Exploring New Approaches to Diagnose C. diff Infections | CDC">
            <a:extLst>
              <a:ext uri="{FF2B5EF4-FFF2-40B4-BE49-F238E27FC236}">
                <a16:creationId xmlns:a16="http://schemas.microsoft.com/office/drawing/2014/main" id="{D97BCF97-139F-4CF2-A720-610FB9FE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46" y="2952190"/>
            <a:ext cx="5958506" cy="33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FC0EB-2735-45D8-BE58-0BEAD1BAF897}"/>
              </a:ext>
            </a:extLst>
          </p:cNvPr>
          <p:cNvSpPr txBox="1"/>
          <p:nvPr/>
        </p:nvSpPr>
        <p:spPr>
          <a:xfrm>
            <a:off x="1108364" y="6442348"/>
            <a:ext cx="602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CDC’s Antibiotic Resistance Threats in the United States, 2019</a:t>
            </a:r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C290-B149-2EE2-67B4-B7AD471C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IDSA/SHEA Guidelines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1125A7-21A9-CFF3-15D3-2A5EB8CAE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282" y="1328770"/>
            <a:ext cx="8650151" cy="4552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C3616-9849-F3B6-2497-ACC00453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DFA04-3341-593E-3099-1142AB680ADA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3DFE6-0DAE-0A6E-4774-35955C0A6529}"/>
              </a:ext>
            </a:extLst>
          </p:cNvPr>
          <p:cNvSpPr/>
          <p:nvPr/>
        </p:nvSpPr>
        <p:spPr>
          <a:xfrm>
            <a:off x="173262" y="2478776"/>
            <a:ext cx="8646894" cy="35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C290-B149-2EE2-67B4-B7AD471C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IDSA/SHEA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C3616-9849-F3B6-2497-ACC00453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DFA04-3341-593E-3099-1142AB680ADA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id="{ED2C51D8-8361-4FC6-188C-8D6455CE0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61" y="2452215"/>
            <a:ext cx="9053368" cy="2203506"/>
          </a:xfrm>
        </p:spPr>
      </p:pic>
    </p:spTree>
    <p:extLst>
      <p:ext uri="{BB962C8B-B14F-4D97-AF65-F5344CB8AC3E}">
        <p14:creationId xmlns:p14="http://schemas.microsoft.com/office/powerpoint/2010/main" val="100857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id="{6E62F36B-C845-9584-328A-25B9144EE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63" y="1369795"/>
            <a:ext cx="8915954" cy="29946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CC290-B149-2EE2-67B4-B7AD471C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IDSA/SHEA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C3616-9849-F3B6-2497-ACC00453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DFA04-3341-593E-3099-1142AB680ADA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3DFE6-0DAE-0A6E-4774-35955C0A6529}"/>
              </a:ext>
            </a:extLst>
          </p:cNvPr>
          <p:cNvSpPr/>
          <p:nvPr/>
        </p:nvSpPr>
        <p:spPr>
          <a:xfrm>
            <a:off x="111756" y="2550534"/>
            <a:ext cx="8892920" cy="705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74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836-ACFD-2698-B8DA-F2936055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Fidaxomicin Cost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C22D-809A-04F4-049A-494E5E227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Limited number of cost-effectiveness models to compare cost of fidaxomicin and vancomycin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Suggest fidaxomicin is cost effective</a:t>
            </a:r>
          </a:p>
          <a:p>
            <a:pPr marL="1085850" lvl="1" indent="-342900">
              <a:buChar char="•"/>
            </a:pPr>
            <a:r>
              <a:rPr lang="en-US" sz="2000" dirty="0"/>
              <a:t>Likely outdated</a:t>
            </a:r>
          </a:p>
          <a:p>
            <a:pPr marL="342900" indent="-342900">
              <a:buChar char="•"/>
            </a:pPr>
            <a:r>
              <a:rPr lang="en-US" dirty="0"/>
              <a:t>Cost of fidaxomicin has gone up</a:t>
            </a:r>
          </a:p>
          <a:p>
            <a:pPr marL="1085850" lvl="1" indent="-342900">
              <a:buChar char="•"/>
            </a:pPr>
            <a:r>
              <a:rPr lang="en-US" sz="2000" dirty="0"/>
              <a:t>$4000-5000 per course</a:t>
            </a:r>
          </a:p>
          <a:p>
            <a:pPr marL="342900" indent="-342900">
              <a:buChar char="•"/>
            </a:pPr>
            <a:r>
              <a:rPr lang="en-US" dirty="0"/>
              <a:t>Cost of vancomycin has gone down</a:t>
            </a:r>
          </a:p>
          <a:p>
            <a:pPr marL="1085850" lvl="1" indent="-342900">
              <a:buChar char="•"/>
            </a:pPr>
            <a:r>
              <a:rPr lang="en-US" sz="2000" dirty="0"/>
              <a:t>~$100 per course</a:t>
            </a:r>
          </a:p>
          <a:p>
            <a:pPr marL="342900" indent="-342900">
              <a:buChar char="•"/>
            </a:pPr>
            <a:r>
              <a:rPr lang="en-US" dirty="0"/>
              <a:t>Impact on quality of life for patients with recurrence</a:t>
            </a:r>
          </a:p>
          <a:p>
            <a:pPr marL="1085850" lvl="1" indent="-342900">
              <a:buChar char="•"/>
            </a:pPr>
            <a:r>
              <a:rPr lang="en-US" sz="2000" dirty="0"/>
              <a:t>How much value does each patient put on sustained response?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36FCF-4C4C-9017-45C1-1FEDD807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0566D-6ABE-4C08-7CAF-971854E16F8C}"/>
              </a:ext>
            </a:extLst>
          </p:cNvPr>
          <p:cNvSpPr txBox="1"/>
          <p:nvPr/>
        </p:nvSpPr>
        <p:spPr>
          <a:xfrm>
            <a:off x="772998" y="622876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634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D9AFB-3027-FF6D-9850-E0F490361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89167-A98D-2370-A33E-7D262F59D633}"/>
              </a:ext>
            </a:extLst>
          </p:cNvPr>
          <p:cNvSpPr txBox="1"/>
          <p:nvPr/>
        </p:nvSpPr>
        <p:spPr>
          <a:xfrm>
            <a:off x="862809" y="6253144"/>
            <a:ext cx="301004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Calibri"/>
              </a:rPr>
              <a:t>Dubberke et al. </a:t>
            </a:r>
            <a:r>
              <a:rPr lang="en-US" sz="1000" err="1">
                <a:cs typeface="Calibri"/>
              </a:rPr>
              <a:t>IDWeek</a:t>
            </a:r>
            <a:r>
              <a:rPr lang="en-US" sz="1000" dirty="0">
                <a:cs typeface="Calibri"/>
              </a:rPr>
              <a:t> 2023</a:t>
            </a:r>
            <a:endParaRPr lang="en-US" sz="1000" dirty="0"/>
          </a:p>
        </p:txBody>
      </p:sp>
      <p:pic>
        <p:nvPicPr>
          <p:cNvPr id="2" name="Picture 1" descr="A white text on a blue background&#10;&#10;Description automatically generated">
            <a:extLst>
              <a:ext uri="{FF2B5EF4-FFF2-40B4-BE49-F238E27FC236}">
                <a16:creationId xmlns:a16="http://schemas.microsoft.com/office/drawing/2014/main" id="{B45F1C85-08A1-45E1-C978-5F0282FE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" y="2166114"/>
            <a:ext cx="9147557" cy="3708798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19DDAC6-8C3A-5A5F-0B2F-19BD8DB7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9" y="-759"/>
            <a:ext cx="9147557" cy="21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2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D9AFB-3027-FF6D-9850-E0F490361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A graph of a number of patients with a number of patients with a number of patients with a number of patients with a number of patients with a number of patients with a number of patients with a&#10;&#10;Description automatically generated">
            <a:extLst>
              <a:ext uri="{FF2B5EF4-FFF2-40B4-BE49-F238E27FC236}">
                <a16:creationId xmlns:a16="http://schemas.microsoft.com/office/drawing/2014/main" id="{11505AEB-AC6A-240B-361F-8441E71C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" y="-4255"/>
            <a:ext cx="6541338" cy="3691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89167-A98D-2370-A33E-7D262F59D633}"/>
              </a:ext>
            </a:extLst>
          </p:cNvPr>
          <p:cNvSpPr txBox="1"/>
          <p:nvPr/>
        </p:nvSpPr>
        <p:spPr>
          <a:xfrm>
            <a:off x="862809" y="6253144"/>
            <a:ext cx="301004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Calibri"/>
              </a:rPr>
              <a:t>Dubberke et al. </a:t>
            </a:r>
            <a:r>
              <a:rPr lang="en-US" sz="1000" err="1">
                <a:cs typeface="Calibri"/>
              </a:rPr>
              <a:t>IDWeek</a:t>
            </a:r>
            <a:r>
              <a:rPr lang="en-US" sz="1000" dirty="0">
                <a:cs typeface="Calibri"/>
              </a:rPr>
              <a:t> 2023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F72A2-7110-2C3C-196B-E7D903C1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9" y="3731695"/>
            <a:ext cx="8347013" cy="22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10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30A7-01F6-4F1C-A679-32E96430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– 2021 ACG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68D4-3821-4AC2-8C04-99F9F1A3C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/>
              <a:t>Initial Non-Severe Episode</a:t>
            </a:r>
          </a:p>
          <a:p>
            <a:pPr marL="342900" indent="-342900">
              <a:buFont typeface="Arial,Sans-Serif"/>
              <a:buChar char="•"/>
            </a:pPr>
            <a:r>
              <a:rPr lang="en-US"/>
              <a:t>Preferred therapy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/>
              <a:t>Vancomycin 125 mg PO QID x10 days</a:t>
            </a:r>
          </a:p>
          <a:p>
            <a:pPr lvl="1" indent="0">
              <a:buNone/>
            </a:pPr>
            <a:r>
              <a:rPr lang="en-US"/>
              <a:t>OR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/>
              <a:t>Fidaxomicin 200 mg PO BID x10 days</a:t>
            </a:r>
          </a:p>
          <a:p>
            <a:pPr marL="342900" indent="-342900">
              <a:buFont typeface="Arial,Sans-Serif"/>
              <a:buChar char="•"/>
            </a:pPr>
            <a:r>
              <a:rPr lang="en-US"/>
              <a:t>Acceptable alternative in a low risk patient with non-severe infection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/>
              <a:t>Metronidazole 500 mg PO TID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/>
              <a:t>Low risk defined as younger outpatients with minimal comorbidities</a:t>
            </a:r>
          </a:p>
          <a:p>
            <a:pPr marL="1485900" lvl="2">
              <a:buFont typeface="Arial,Sans-Serif"/>
              <a:buChar char="•"/>
            </a:pPr>
            <a:r>
              <a:rPr lang="en-US"/>
              <a:t>Particularly in cost-sensitive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DFC06-9367-4193-85ED-D468C565D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2D36C-D873-4540-948B-0BE314D18E0D}"/>
              </a:ext>
            </a:extLst>
          </p:cNvPr>
          <p:cNvSpPr txBox="1"/>
          <p:nvPr/>
        </p:nvSpPr>
        <p:spPr>
          <a:xfrm>
            <a:off x="0" y="6593853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791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30A7-01F6-4F1C-A679-32E96430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– 2021 ACG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68D4-3821-4AC2-8C04-99F9F1A3C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/>
              <a:t>Initial Severe Episode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Severe disease is defined as</a:t>
            </a:r>
          </a:p>
          <a:p>
            <a:pPr marL="1085850" lvl="1" indent="-342900">
              <a:buFont typeface="Arial"/>
              <a:buChar char="•"/>
            </a:pPr>
            <a:r>
              <a:rPr lang="en-US"/>
              <a:t>WBC ≥ 15,000 cells/mm</a:t>
            </a:r>
            <a:r>
              <a:rPr lang="en-US" baseline="30000"/>
              <a:t>3</a:t>
            </a:r>
          </a:p>
          <a:p>
            <a:pPr lvl="1" indent="0">
              <a:buNone/>
            </a:pPr>
            <a:r>
              <a:rPr lang="en-US"/>
              <a:t>                  OR</a:t>
            </a:r>
          </a:p>
          <a:p>
            <a:pPr marL="1085850" lvl="1" indent="-342900">
              <a:buFont typeface="Arial"/>
              <a:buChar char="•"/>
            </a:pPr>
            <a:r>
              <a:rPr lang="en-US"/>
              <a:t>Serum creatinine ≥ 1.5 mg/dL</a:t>
            </a:r>
          </a:p>
          <a:p>
            <a:pPr marL="342900" indent="-342900">
              <a:buFont typeface="Arial,Sans-Serif"/>
              <a:buChar char="•"/>
            </a:pPr>
            <a:r>
              <a:rPr lang="en-US"/>
              <a:t>Preferred therapy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/>
              <a:t>Vancomycin 125 mg PO QID x10 days</a:t>
            </a:r>
          </a:p>
          <a:p>
            <a:pPr lvl="1" indent="0">
              <a:buNone/>
            </a:pPr>
            <a:r>
              <a:rPr lang="en-US"/>
              <a:t>                  OR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/>
              <a:t>Fidaxomicin 200 mg PO BID x10 days</a:t>
            </a:r>
          </a:p>
          <a:p>
            <a:pPr marL="342900" indent="-342900">
              <a:buFont typeface="Arial,Sans-Serif"/>
              <a:buChar char="•"/>
            </a:pPr>
            <a:r>
              <a:rPr lang="en-US"/>
              <a:t>Do not recommend metronidazole as an alternative in severe disease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DFC06-9367-4193-85ED-D468C565D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DDCFC-F9AE-4D21-B2B9-55788D8A7A7C}"/>
              </a:ext>
            </a:extLst>
          </p:cNvPr>
          <p:cNvSpPr txBox="1"/>
          <p:nvPr/>
        </p:nvSpPr>
        <p:spPr>
          <a:xfrm>
            <a:off x="0" y="6593853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3532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– 2021 ACG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First CDI Recurrence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Recurrence after an initial course of fidaxomicin, vancomycin, or metronidazole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Pulse tapered oral vancomycin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Recurrence after an initial course of vancomycin or metronidazole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Fidaxomicin 200 mg PO BID x 10 days</a:t>
            </a:r>
          </a:p>
          <a:p>
            <a:pPr>
              <a:buFont typeface="Arial"/>
            </a:pPr>
            <a:endParaRPr lang="en-US" sz="2000"/>
          </a:p>
          <a:p>
            <a:pPr marL="342900">
              <a:buFontTx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1485900" lvl="2" indent="-128270">
              <a:buFont typeface="Arial"/>
              <a:buChar char="•"/>
            </a:pPr>
            <a:endParaRPr lang="en-US" sz="1800"/>
          </a:p>
          <a:p>
            <a:pPr marL="342900" indent="-342900">
              <a:buFont typeface="Arial"/>
              <a:buChar char="•"/>
            </a:pPr>
            <a:endParaRPr lang="en-US" sz="18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2E200-B6CF-4AD8-B99D-463E2259584E}"/>
              </a:ext>
            </a:extLst>
          </p:cNvPr>
          <p:cNvSpPr txBox="1"/>
          <p:nvPr/>
        </p:nvSpPr>
        <p:spPr>
          <a:xfrm>
            <a:off x="0" y="6556908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3783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2" y="688424"/>
            <a:ext cx="8140340" cy="688576"/>
          </a:xfrm>
        </p:spPr>
        <p:txBody>
          <a:bodyPr/>
          <a:lstStyle/>
          <a:p>
            <a:r>
              <a:rPr lang="en-US" sz="2400"/>
              <a:t>Prevention of Recurrent CDI – 2021 ACG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Fecal Microbiota Transplantation (FMT)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Recommended for patients experiencing their second or further recurrence of CDI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Suggest repeat FMT for patients experiencing a recurrence of CDI within 8 weeks of an initial FMT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r>
              <a:rPr lang="en-US" sz="2000" b="1" err="1"/>
              <a:t>Bezlotoxumab</a:t>
            </a:r>
            <a:endParaRPr lang="en-US" sz="2000" b="1" dirty="0"/>
          </a:p>
          <a:p>
            <a:pPr marL="342900" indent="-342900">
              <a:buFont typeface="Arial,Sans-Serif"/>
              <a:buChar char="•"/>
            </a:pPr>
            <a:r>
              <a:rPr lang="en-US" sz="2000" dirty="0"/>
              <a:t>10 mg/kg IV x1 dose during SOC antibiotics can be considered in patients at high risk for recurrence</a:t>
            </a:r>
          </a:p>
          <a:p>
            <a:pPr marL="1085850" lvl="1" indent="-342900">
              <a:buFont typeface="Arial,Sans-Serif"/>
              <a:buChar char="•"/>
            </a:pPr>
            <a:r>
              <a:rPr lang="en-US" sz="2000" dirty="0"/>
              <a:t>65 years or older with at least one of the following</a:t>
            </a:r>
          </a:p>
          <a:p>
            <a:pPr marL="1485900" lvl="2" indent="-285750">
              <a:buFont typeface="Arial,Sans-Serif"/>
              <a:buChar char="•"/>
            </a:pPr>
            <a:r>
              <a:rPr lang="en-US" sz="2000" dirty="0"/>
              <a:t>Second episode of CDI within the last 6 months</a:t>
            </a:r>
          </a:p>
          <a:p>
            <a:pPr marL="1485900" lvl="2" indent="-285750">
              <a:buFont typeface="Arial,Sans-Serif"/>
              <a:buChar char="•"/>
            </a:pPr>
            <a:r>
              <a:rPr lang="en-US" sz="2000" dirty="0"/>
              <a:t>Immunocompromised</a:t>
            </a:r>
          </a:p>
          <a:p>
            <a:pPr marL="1485900" lvl="2" indent="-285750">
              <a:buFont typeface="Arial,Sans-Serif"/>
              <a:buChar char="•"/>
            </a:pPr>
            <a:r>
              <a:rPr lang="en-US" sz="2000" dirty="0"/>
              <a:t>Severe CDI</a:t>
            </a:r>
            <a:endParaRPr lang="en-US" dirty="0"/>
          </a:p>
          <a:p>
            <a:pPr marL="342900" indent="-342900">
              <a:buChar char="•"/>
            </a:pPr>
            <a:endParaRPr lang="en-US" sz="18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2E200-B6CF-4AD8-B99D-463E2259584E}"/>
              </a:ext>
            </a:extLst>
          </p:cNvPr>
          <p:cNvSpPr txBox="1"/>
          <p:nvPr/>
        </p:nvSpPr>
        <p:spPr>
          <a:xfrm>
            <a:off x="0" y="6593853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179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/>
              <a:t>Who Should be Tested for </a:t>
            </a:r>
            <a:r>
              <a:rPr lang="en-US" i="1"/>
              <a:t>C. diff?</a:t>
            </a:r>
            <a:endParaRPr lang="en-US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28" y="1382027"/>
            <a:ext cx="8095418" cy="18439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endParaRPr lang="en-US" sz="2000"/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40368BA-9182-4876-8896-CCB54BEE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1" y="1102621"/>
            <a:ext cx="7880806" cy="4994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96680-9B45-4462-990C-0879B10DC5BD}"/>
              </a:ext>
            </a:extLst>
          </p:cNvPr>
          <p:cNvSpPr txBox="1"/>
          <p:nvPr/>
        </p:nvSpPr>
        <p:spPr>
          <a:xfrm>
            <a:off x="915872" y="62538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F8C6B-003D-40A0-97E8-6875D7B01312}"/>
              </a:ext>
            </a:extLst>
          </p:cNvPr>
          <p:cNvSpPr txBox="1"/>
          <p:nvPr/>
        </p:nvSpPr>
        <p:spPr>
          <a:xfrm>
            <a:off x="0" y="6585558"/>
            <a:ext cx="65257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ea typeface="+mn-lt"/>
                <a:cs typeface="+mn-lt"/>
              </a:rPr>
              <a:t>https://www.unmc.edu/intmed/divisions/id/asp/clinical-pathways/docs/CDI-Testing-Algothrithm.pdf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r>
              <a:rPr lang="en-US" err="1"/>
              <a:t>Bezlotoxumab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3616772"/>
            <a:ext cx="3976024" cy="196562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b="1" u="sng" dirty="0"/>
              <a:t>ACG 2021 Guidelines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65 years or older with one of the following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Second episode of CDI within the last 6 months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Immunocompromised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Severe CDI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70" y="3616772"/>
            <a:ext cx="3945269" cy="2703702"/>
          </a:xfrm>
        </p:spPr>
        <p:txBody>
          <a:bodyPr>
            <a:normAutofit/>
          </a:bodyPr>
          <a:lstStyle/>
          <a:p>
            <a:pPr algn="ctr"/>
            <a:r>
              <a:rPr lang="en-US" sz="1600" b="1" u="sng" dirty="0"/>
              <a:t>IDSA/SHEA 2021 Guidelines</a:t>
            </a:r>
          </a:p>
          <a:p>
            <a:pPr marL="285750" indent="-285750">
              <a:buChar char="•"/>
            </a:pPr>
            <a:r>
              <a:rPr lang="en-US" sz="1800" dirty="0"/>
              <a:t>Patients with a recurrent CDI episode within the last 6 months</a:t>
            </a:r>
          </a:p>
          <a:p>
            <a:pPr marL="285750" indent="-285750">
              <a:buChar char="•"/>
            </a:pPr>
            <a:r>
              <a:rPr lang="en-US" sz="1800" dirty="0"/>
              <a:t>Patients with primary CDI and other risk factors for recurrence</a:t>
            </a:r>
          </a:p>
          <a:p>
            <a:pPr marL="742950" lvl="1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Age ≥ 65</a:t>
            </a:r>
          </a:p>
          <a:p>
            <a:pPr marL="742950" lvl="1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Immunocompromised host</a:t>
            </a:r>
          </a:p>
          <a:p>
            <a:pPr marL="742950" lvl="1"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Severe CDI on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40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8C15F-5586-A0E2-124B-29CBE2CE2624}"/>
              </a:ext>
            </a:extLst>
          </p:cNvPr>
          <p:cNvSpPr txBox="1"/>
          <p:nvPr/>
        </p:nvSpPr>
        <p:spPr>
          <a:xfrm>
            <a:off x="565862" y="1262938"/>
            <a:ext cx="813528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Monoclonal antibody that binds to toxin B and prevents it from entering the GI cell layer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60 minute infusion that must be given prior to completion of SOC antibiotics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Limited evidence when used with fidaxomicin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Caution advised for use in patients with CHF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Higher incidence of heart failure, ADEs, serious ADEs, and deaths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Mechanism for these effects is unclear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AF13A-4376-92F9-C714-F2C45898A026}"/>
              </a:ext>
            </a:extLst>
          </p:cNvPr>
          <p:cNvSpPr txBox="1"/>
          <p:nvPr/>
        </p:nvSpPr>
        <p:spPr>
          <a:xfrm>
            <a:off x="985101" y="6228761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1124-1147: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D0DC7-853C-C221-C329-39A062619ECB}"/>
              </a:ext>
            </a:extLst>
          </p:cNvPr>
          <p:cNvSpPr txBox="1"/>
          <p:nvPr/>
        </p:nvSpPr>
        <p:spPr>
          <a:xfrm>
            <a:off x="988272" y="6505541"/>
            <a:ext cx="7692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Clinical Infectious Diseases</a:t>
            </a:r>
            <a:r>
              <a:rPr lang="en-US" sz="1200">
                <a:ea typeface="+mn-lt"/>
                <a:cs typeface="+mn-lt"/>
              </a:rPr>
              <a:t>, Vol 73, Issue 5, 1 September 2021, Pages e1029–e1044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1214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sz="2000" b="1"/>
          </a:p>
          <a:p>
            <a:pPr marL="342900">
              <a:buFontTx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1485900" lvl="2">
              <a:buFont typeface="Arial"/>
              <a:buChar char="•"/>
            </a:pPr>
            <a:endParaRPr lang="en-US" sz="1800"/>
          </a:p>
          <a:p>
            <a:pPr marL="342900" indent="-342900">
              <a:buFont typeface="Arial"/>
              <a:buChar char="•"/>
            </a:pPr>
            <a:endParaRPr lang="en-US" sz="18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2E200-B6CF-4AD8-B99D-463E2259584E}"/>
              </a:ext>
            </a:extLst>
          </p:cNvPr>
          <p:cNvSpPr txBox="1"/>
          <p:nvPr/>
        </p:nvSpPr>
        <p:spPr>
          <a:xfrm>
            <a:off x="985101" y="6228761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N Engl J Med 2017; 376:305-317</a:t>
            </a:r>
            <a:endParaRPr lang="en-US" dirty="0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504062E9-600F-1662-10CA-D9C484E0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5" y="5024"/>
            <a:ext cx="7879010" cy="3649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EC5E2-64DD-8DE4-3AA3-5E9A838DD2DF}"/>
              </a:ext>
            </a:extLst>
          </p:cNvPr>
          <p:cNvSpPr txBox="1"/>
          <p:nvPr/>
        </p:nvSpPr>
        <p:spPr>
          <a:xfrm>
            <a:off x="801637" y="3548938"/>
            <a:ext cx="775599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Two double-blind, randomized, controlled, phase 3 trials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2655 adult patients from 322 sites in 30 countries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November 2011 – May 2015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Randomized 1:1:1:1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Bezlotoxumab</a:t>
            </a:r>
            <a:r>
              <a:rPr lang="en-US">
                <a:ea typeface="Calibri"/>
                <a:cs typeface="Calibri"/>
              </a:rPr>
              <a:t> alone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Actoxumab</a:t>
            </a:r>
            <a:r>
              <a:rPr lang="en-US">
                <a:ea typeface="Calibri"/>
                <a:cs typeface="Calibri"/>
              </a:rPr>
              <a:t> plus </a:t>
            </a:r>
            <a:r>
              <a:rPr lang="en-US" err="1">
                <a:ea typeface="Calibri"/>
                <a:cs typeface="Calibri"/>
              </a:rPr>
              <a:t>bezlotoxumab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Placebo (0.9% saline)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Actoxumab</a:t>
            </a:r>
            <a:r>
              <a:rPr lang="en-US">
                <a:ea typeface="Calibri"/>
                <a:cs typeface="Calibri"/>
              </a:rPr>
              <a:t> alone (only in MODIFY I)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68% inpatients</a:t>
            </a:r>
          </a:p>
        </p:txBody>
      </p:sp>
    </p:spTree>
    <p:extLst>
      <p:ext uri="{BB962C8B-B14F-4D97-AF65-F5344CB8AC3E}">
        <p14:creationId xmlns:p14="http://schemas.microsoft.com/office/powerpoint/2010/main" val="1940557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CFD6A5F-E74A-C0EC-588E-DB9A9F545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402" y="2341624"/>
            <a:ext cx="7431677" cy="39521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5BCB-1433-D774-CC1F-A9078FC6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5" descr="Text&#10;&#10;Description automatically generated">
            <a:extLst>
              <a:ext uri="{FF2B5EF4-FFF2-40B4-BE49-F238E27FC236}">
                <a16:creationId xmlns:a16="http://schemas.microsoft.com/office/drawing/2014/main" id="{F2C0339A-A584-6B01-BADA-6A6F08E8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5" y="5024"/>
            <a:ext cx="7879010" cy="2368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53776-EE3C-01A6-B2D6-AB39D22F3FCF}"/>
              </a:ext>
            </a:extLst>
          </p:cNvPr>
          <p:cNvSpPr txBox="1"/>
          <p:nvPr/>
        </p:nvSpPr>
        <p:spPr>
          <a:xfrm>
            <a:off x="954348" y="6423532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N Engl J Med 2017; 376:305-317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5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art&#10;&#10;Description automatically generated">
            <a:extLst>
              <a:ext uri="{FF2B5EF4-FFF2-40B4-BE49-F238E27FC236}">
                <a16:creationId xmlns:a16="http://schemas.microsoft.com/office/drawing/2014/main" id="{6E8DC686-4716-7F43-9D53-2B67EE5E8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082" y="2198576"/>
            <a:ext cx="7058067" cy="42176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5BCB-1433-D774-CC1F-A9078FC6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5" descr="Text&#10;&#10;Description automatically generated">
            <a:extLst>
              <a:ext uri="{FF2B5EF4-FFF2-40B4-BE49-F238E27FC236}">
                <a16:creationId xmlns:a16="http://schemas.microsoft.com/office/drawing/2014/main" id="{F2C0339A-A584-6B01-BADA-6A6F08E8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5" y="5024"/>
            <a:ext cx="7879010" cy="2255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53776-EE3C-01A6-B2D6-AB39D22F3FCF}"/>
              </a:ext>
            </a:extLst>
          </p:cNvPr>
          <p:cNvSpPr txBox="1"/>
          <p:nvPr/>
        </p:nvSpPr>
        <p:spPr>
          <a:xfrm>
            <a:off x="954348" y="6423532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N Engl J Med 2017; 376:305-317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4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9192-445A-C37E-F4E1-ADD8C4B3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Rebyota</a:t>
            </a:r>
            <a:r>
              <a:rPr lang="en-US" dirty="0"/>
              <a:t> (fecal microbiota, live-</a:t>
            </a:r>
            <a:r>
              <a:rPr lang="en-US" dirty="0" err="1"/>
              <a:t>jslm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D723-3BCF-B4E7-8E1A-A226ABC5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21185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FDA approved 11/30/2022 for the prevention of recurrence of CDI in individuals 18 years of age or older, following antibiotic treatment for recurrent CDI.</a:t>
            </a:r>
          </a:p>
          <a:p>
            <a:pPr marL="7608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History of 1 or more recurrences of CDI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 fecal microbiota suspension manufactured from human fecal matter sourced from qualified donors.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85BD-83C5-F207-4D01-CD293C2C5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167EBBB-F2F2-5E65-691F-B36482D78C06}"/>
              </a:ext>
            </a:extLst>
          </p:cNvPr>
          <p:cNvSpPr txBox="1"/>
          <p:nvPr/>
        </p:nvSpPr>
        <p:spPr>
          <a:xfrm>
            <a:off x="-35580" y="6635626"/>
            <a:ext cx="696829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>
                <a:cs typeface="Calibri"/>
              </a:rPr>
              <a:t>Rebyota</a:t>
            </a:r>
            <a:r>
              <a:rPr lang="en-US" sz="1000" dirty="0">
                <a:cs typeface="Calibri"/>
              </a:rPr>
              <a:t> (fecal microbiota, live-</a:t>
            </a:r>
            <a:r>
              <a:rPr lang="en-US" sz="1000" err="1">
                <a:cs typeface="Calibri"/>
              </a:rPr>
              <a:t>jslm</a:t>
            </a:r>
            <a:r>
              <a:rPr lang="en-US" sz="1000" dirty="0">
                <a:cs typeface="Calibri"/>
              </a:rPr>
              <a:t>) suspension [prescribing information]. Roseville, MN: Ferring Pharmaceuticals; Revised 11/2022</a:t>
            </a:r>
          </a:p>
        </p:txBody>
      </p:sp>
    </p:spTree>
    <p:extLst>
      <p:ext uri="{BB962C8B-B14F-4D97-AF65-F5344CB8AC3E}">
        <p14:creationId xmlns:p14="http://schemas.microsoft.com/office/powerpoint/2010/main" val="979456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9192-445A-C37E-F4E1-ADD8C4B3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 CD3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D723-3BCF-B4E7-8E1A-A226ABC5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211855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85BD-83C5-F207-4D01-CD293C2C5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A graph showing the number of points&#10;&#10;Description automatically generated">
            <a:extLst>
              <a:ext uri="{FF2B5EF4-FFF2-40B4-BE49-F238E27FC236}">
                <a16:creationId xmlns:a16="http://schemas.microsoft.com/office/drawing/2014/main" id="{23501690-6DD9-88F9-562E-54FB79BDE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0" y="3425095"/>
            <a:ext cx="7324094" cy="27741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C8E1C1-2F63-E0E4-697A-1D241AA25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88170"/>
              </p:ext>
            </p:extLst>
          </p:nvPr>
        </p:nvGraphicFramePr>
        <p:xfrm>
          <a:off x="4233991" y="1165238"/>
          <a:ext cx="4055974" cy="223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058">
                  <a:extLst>
                    <a:ext uri="{9D8B030D-6E8A-4147-A177-3AD203B41FA5}">
                      <a16:colId xmlns:a16="http://schemas.microsoft.com/office/drawing/2014/main" val="3923892805"/>
                    </a:ext>
                  </a:extLst>
                </a:gridCol>
                <a:gridCol w="759413">
                  <a:extLst>
                    <a:ext uri="{9D8B030D-6E8A-4147-A177-3AD203B41FA5}">
                      <a16:colId xmlns:a16="http://schemas.microsoft.com/office/drawing/2014/main" val="3858142671"/>
                    </a:ext>
                  </a:extLst>
                </a:gridCol>
                <a:gridCol w="726445">
                  <a:extLst>
                    <a:ext uri="{9D8B030D-6E8A-4147-A177-3AD203B41FA5}">
                      <a16:colId xmlns:a16="http://schemas.microsoft.com/office/drawing/2014/main" val="2861315604"/>
                    </a:ext>
                  </a:extLst>
                </a:gridCol>
                <a:gridCol w="1285058">
                  <a:extLst>
                    <a:ext uri="{9D8B030D-6E8A-4147-A177-3AD203B41FA5}">
                      <a16:colId xmlns:a16="http://schemas.microsoft.com/office/drawing/2014/main" val="3528882213"/>
                    </a:ext>
                  </a:extLst>
                </a:gridCol>
              </a:tblGrid>
              <a:tr h="492687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Population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Modeled estimated treatment success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Treatment effect [95% CI]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144874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Placebo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RBX2660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2253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/>
                        </a:rPr>
                        <a:t>mITT</a:t>
                      </a:r>
                      <a:r>
                        <a:rPr lang="en-US" sz="1100" b="0" i="0" dirty="0">
                          <a:effectLst/>
                          <a:latin typeface="Calibri"/>
                        </a:rPr>
                        <a:t>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58.1%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/>
                        </a:rPr>
                        <a:t>70.4%</a:t>
                      </a:r>
                      <a:r>
                        <a:rPr lang="en-US" sz="1100" b="0" i="0" dirty="0">
                          <a:effectLst/>
                          <a:latin typeface="Calibri"/>
                        </a:rPr>
                        <a:t>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12.3 [1.4-23.3]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293738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ITT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56.7 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69.1 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12.5 [1.6-23.3]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40084"/>
                  </a:ext>
                </a:extLst>
              </a:tr>
              <a:tr h="348671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PP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57.2 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70.9 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/>
                        </a:rPr>
                        <a:t>13.7 [2.4-25.1] </a:t>
                      </a:r>
                      <a:endParaRPr lang="en-US" b="0" i="0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7592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5138FC-2C64-2E00-D733-9FD4897B7142}"/>
              </a:ext>
            </a:extLst>
          </p:cNvPr>
          <p:cNvSpPr txBox="1"/>
          <p:nvPr/>
        </p:nvSpPr>
        <p:spPr>
          <a:xfrm>
            <a:off x="1014023" y="6377673"/>
            <a:ext cx="315236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Khanna S, AssiM, et al. Drugs. 2022; 82(15): 1527–1538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933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9192-445A-C37E-F4E1-ADD8C4B3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Rebyota</a:t>
            </a:r>
            <a:r>
              <a:rPr lang="en-US" dirty="0"/>
              <a:t> (fecal microbiota, live-</a:t>
            </a:r>
            <a:r>
              <a:rPr lang="en-US" dirty="0" err="1"/>
              <a:t>jslm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D723-3BCF-B4E7-8E1A-A226ABC5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384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Administer one 150 mL suspension rectally 24-72 hours after completion of CDI treatment (requires office visit)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be stored in an ultracold freezer (-60 to -90°C)</a:t>
            </a:r>
          </a:p>
          <a:p>
            <a:pPr marL="76073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24 hours to thaw in a refrigerator (2 to 8°C) and can be stored at that temperature for 5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Administration tube must be manually held up (cannot be hung from IV pole) and delivered via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must remain laying down for 15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Wholesale acquisition cost - ~$9000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85BD-83C5-F207-4D01-CD293C2C5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167EBBB-F2F2-5E65-691F-B36482D78C06}"/>
              </a:ext>
            </a:extLst>
          </p:cNvPr>
          <p:cNvSpPr txBox="1"/>
          <p:nvPr/>
        </p:nvSpPr>
        <p:spPr>
          <a:xfrm>
            <a:off x="-53370" y="6635626"/>
            <a:ext cx="696829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>
                <a:cs typeface="Calibri"/>
              </a:rPr>
              <a:t>Rebyota</a:t>
            </a:r>
            <a:r>
              <a:rPr lang="en-US" sz="1000" dirty="0">
                <a:cs typeface="Calibri"/>
              </a:rPr>
              <a:t> (fecal microbiota, live-</a:t>
            </a:r>
            <a:r>
              <a:rPr lang="en-US" sz="1000" err="1">
                <a:cs typeface="Calibri"/>
              </a:rPr>
              <a:t>jslm</a:t>
            </a:r>
            <a:r>
              <a:rPr lang="en-US" sz="1000" dirty="0">
                <a:cs typeface="Calibri"/>
              </a:rPr>
              <a:t>) suspension [prescribing information]. Roseville, MN: Ferring Pharmaceuticals; Revised 11/2022</a:t>
            </a:r>
          </a:p>
        </p:txBody>
      </p:sp>
    </p:spTree>
    <p:extLst>
      <p:ext uri="{BB962C8B-B14F-4D97-AF65-F5344CB8AC3E}">
        <p14:creationId xmlns:p14="http://schemas.microsoft.com/office/powerpoint/2010/main" val="2826420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B2CE-78A2-BFE0-2CF7-0985407C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Vowst</a:t>
            </a:r>
            <a:r>
              <a:rPr lang="en-US" dirty="0"/>
              <a:t> (fecal microbiota spores live-</a:t>
            </a:r>
            <a:r>
              <a:rPr lang="en-US" dirty="0" err="1"/>
              <a:t>brpk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B987-6167-63F4-70B0-F8DFB4C1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FDA approved 4/26/2023 for prevention of recurrence of CDI in individuals 18 years of age or older </a:t>
            </a:r>
            <a:r>
              <a:rPr lang="en-US" i="1" dirty="0"/>
              <a:t>following</a:t>
            </a:r>
            <a:r>
              <a:rPr lang="en-US" dirty="0"/>
              <a:t> antibacterial treatment for recurrent CDI (first recurrence).</a:t>
            </a:r>
          </a:p>
          <a:p>
            <a:pPr marL="76073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Trial enrolled those with ≥ 3 episodes of CDI within 12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 bacterial spore suspension made from human fecal matter than is donated and tested for transmissible pathogens.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8240-DDCA-E409-1134-3B81CD75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49F36-53AF-895C-045D-840917FCFD67}"/>
              </a:ext>
            </a:extLst>
          </p:cNvPr>
          <p:cNvSpPr txBox="1"/>
          <p:nvPr/>
        </p:nvSpPr>
        <p:spPr>
          <a:xfrm>
            <a:off x="-26685" y="6608941"/>
            <a:ext cx="810684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 err="1">
                <a:ea typeface="+mn-lt"/>
                <a:cs typeface="+mn-lt"/>
              </a:rPr>
              <a:t>Vowst</a:t>
            </a:r>
            <a:r>
              <a:rPr lang="en-US" sz="1000" dirty="0">
                <a:ea typeface="+mn-lt"/>
                <a:cs typeface="+mn-lt"/>
              </a:rPr>
              <a:t> (fecal microbiota spores, live-</a:t>
            </a:r>
            <a:r>
              <a:rPr lang="en-US" sz="1000" dirty="0" err="1">
                <a:ea typeface="+mn-lt"/>
                <a:cs typeface="+mn-lt"/>
              </a:rPr>
              <a:t>brpk</a:t>
            </a:r>
            <a:r>
              <a:rPr lang="en-US" sz="1000" dirty="0">
                <a:ea typeface="+mn-lt"/>
                <a:cs typeface="+mn-lt"/>
              </a:rPr>
              <a:t>) [prescribing information]. Cambridge, MA: Seres Therapeutics, Inc; Published April 2023.</a:t>
            </a:r>
          </a:p>
        </p:txBody>
      </p:sp>
    </p:spTree>
    <p:extLst>
      <p:ext uri="{BB962C8B-B14F-4D97-AF65-F5344CB8AC3E}">
        <p14:creationId xmlns:p14="http://schemas.microsoft.com/office/powerpoint/2010/main" val="272852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B2CE-78A2-BFE0-2CF7-0985407C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ECOSPOR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B987-6167-63F4-70B0-F8DFB4C1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8240-DDCA-E409-1134-3B81CD75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684F839C-7993-2D18-1A18-99E2C8B5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661" y="571109"/>
            <a:ext cx="6052117" cy="5475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17ACB-7F6E-96C7-E98C-32CD577B432B}"/>
              </a:ext>
            </a:extLst>
          </p:cNvPr>
          <p:cNvSpPr txBox="1"/>
          <p:nvPr/>
        </p:nvSpPr>
        <p:spPr>
          <a:xfrm>
            <a:off x="782754" y="6226458"/>
            <a:ext cx="301894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cs typeface="Calibri"/>
              </a:rPr>
              <a:t>Feuerstadt</a:t>
            </a:r>
            <a:r>
              <a:rPr lang="en-US" sz="1000" dirty="0">
                <a:cs typeface="Calibri"/>
              </a:rPr>
              <a:t>, et al. </a:t>
            </a:r>
            <a:r>
              <a:rPr lang="en-US" sz="1000" i="1" dirty="0">
                <a:ea typeface="+mn-lt"/>
                <a:cs typeface="+mn-lt"/>
              </a:rPr>
              <a:t>N Engl J Med</a:t>
            </a:r>
            <a:r>
              <a:rPr lang="en-US" sz="1000" dirty="0">
                <a:ea typeface="+mn-lt"/>
                <a:cs typeface="+mn-lt"/>
              </a:rPr>
              <a:t> 2022; 386:220-229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6879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B2CE-78A2-BFE0-2CF7-0985407C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ECOSPOR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B987-6167-63F4-70B0-F8DFB4C1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8240-DDCA-E409-1134-3B81CD75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2925D-551D-77D1-8BC5-5E59A084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7" y="1238356"/>
            <a:ext cx="8355906" cy="3385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0AEEB-8346-1ECF-F7EE-4559EE3B0970}"/>
              </a:ext>
            </a:extLst>
          </p:cNvPr>
          <p:cNvSpPr txBox="1"/>
          <p:nvPr/>
        </p:nvSpPr>
        <p:spPr>
          <a:xfrm>
            <a:off x="782754" y="6226458"/>
            <a:ext cx="301894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cs typeface="Calibri"/>
              </a:rPr>
              <a:t>Feuerstadt</a:t>
            </a:r>
            <a:r>
              <a:rPr lang="en-US" sz="1000" dirty="0">
                <a:cs typeface="Calibri"/>
              </a:rPr>
              <a:t>, et al. </a:t>
            </a:r>
            <a:r>
              <a:rPr lang="en-US" sz="1000" i="1" dirty="0">
                <a:ea typeface="+mn-lt"/>
                <a:cs typeface="+mn-lt"/>
              </a:rPr>
              <a:t>N Engl J Med</a:t>
            </a:r>
            <a:r>
              <a:rPr lang="en-US" sz="1000" dirty="0">
                <a:ea typeface="+mn-lt"/>
                <a:cs typeface="+mn-lt"/>
              </a:rPr>
              <a:t> 2022; 386:220-229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115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/>
              <a:t>Who Should be Tested for </a:t>
            </a:r>
            <a:r>
              <a:rPr lang="en-US" i="1"/>
              <a:t>C. diff?</a:t>
            </a:r>
            <a:endParaRPr lang="en-US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28" y="1382027"/>
            <a:ext cx="8095418" cy="18439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endParaRPr lang="en-US" sz="2000"/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40368BA-9182-4876-8896-CCB54BEE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1" y="1102621"/>
            <a:ext cx="7880806" cy="4994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96680-9B45-4462-990C-0879B10DC5BD}"/>
              </a:ext>
            </a:extLst>
          </p:cNvPr>
          <p:cNvSpPr txBox="1"/>
          <p:nvPr/>
        </p:nvSpPr>
        <p:spPr>
          <a:xfrm>
            <a:off x="915872" y="62538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F8C6B-003D-40A0-97E8-6875D7B01312}"/>
              </a:ext>
            </a:extLst>
          </p:cNvPr>
          <p:cNvSpPr txBox="1"/>
          <p:nvPr/>
        </p:nvSpPr>
        <p:spPr>
          <a:xfrm>
            <a:off x="0" y="6604113"/>
            <a:ext cx="65257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ea typeface="+mn-lt"/>
                <a:cs typeface="+mn-lt"/>
              </a:rPr>
              <a:t>https://www.unmc.edu/intmed/divisions/id/asp/clinical-pathways/docs/CDI-Testing-Algothrithm.pdf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31F5F-5832-40FF-8748-DE81756AB5A8}"/>
              </a:ext>
            </a:extLst>
          </p:cNvPr>
          <p:cNvSpPr/>
          <p:nvPr/>
        </p:nvSpPr>
        <p:spPr>
          <a:xfrm>
            <a:off x="748145" y="1201041"/>
            <a:ext cx="4433455" cy="475589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5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B2CE-78A2-BFE0-2CF7-0985407C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Vowst</a:t>
            </a:r>
            <a:r>
              <a:rPr lang="en-US" dirty="0"/>
              <a:t> (fecal microbiota spores live-</a:t>
            </a:r>
            <a:r>
              <a:rPr lang="en-US" dirty="0" err="1"/>
              <a:t>brpk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B987-6167-63F4-70B0-F8DFB4C1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CDI treatment 2-4 days before taking </a:t>
            </a:r>
            <a:r>
              <a:rPr lang="en-US" dirty="0" err="1"/>
              <a:t>Vowst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Drink 296 mL of magnesium citrate the day before and at least 8 hours prior to the first dose.</a:t>
            </a:r>
          </a:p>
          <a:p>
            <a:pPr marL="7608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250 mL of polyethylene glycol electrolyte solution (</a:t>
            </a:r>
            <a:r>
              <a:rPr lang="en-US" sz="2000" dirty="0" err="1"/>
              <a:t>GoLYTELY</a:t>
            </a:r>
            <a:r>
              <a:rPr lang="en-US" sz="2000" dirty="0"/>
              <a:t>) was used for patients with renal impairment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eat or drink except for small amounts of water for at least 8 hours prior to the first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Dosing</a:t>
            </a:r>
          </a:p>
          <a:p>
            <a:pPr marL="7608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4 capsules by mouth once daily for 3 consecutive days on an empty stomach prior to the first meal of the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Wholesale acquisition cost - $17,500 ($1458 per capsule)</a:t>
            </a:r>
          </a:p>
          <a:p>
            <a:pPr marL="76081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8240-DDCA-E409-1134-3B81CD75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181A7-C518-99C1-F996-73263A399C38}"/>
              </a:ext>
            </a:extLst>
          </p:cNvPr>
          <p:cNvSpPr txBox="1"/>
          <p:nvPr/>
        </p:nvSpPr>
        <p:spPr>
          <a:xfrm>
            <a:off x="-26685" y="6608941"/>
            <a:ext cx="810684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 err="1">
                <a:ea typeface="+mn-lt"/>
                <a:cs typeface="+mn-lt"/>
              </a:rPr>
              <a:t>Vowst</a:t>
            </a:r>
            <a:r>
              <a:rPr lang="en-US" sz="1000" dirty="0">
                <a:ea typeface="+mn-lt"/>
                <a:cs typeface="+mn-lt"/>
              </a:rPr>
              <a:t> (fecal microbiota spores, live-</a:t>
            </a:r>
            <a:r>
              <a:rPr lang="en-US" sz="1000" dirty="0" err="1">
                <a:ea typeface="+mn-lt"/>
                <a:cs typeface="+mn-lt"/>
              </a:rPr>
              <a:t>brpk</a:t>
            </a:r>
            <a:r>
              <a:rPr lang="en-US" sz="1000" dirty="0">
                <a:ea typeface="+mn-lt"/>
                <a:cs typeface="+mn-lt"/>
              </a:rPr>
              <a:t>) [prescribing information]. Cambridge, MA: Seres Therapeutics, Inc; Published April 2023.</a:t>
            </a:r>
          </a:p>
        </p:txBody>
      </p:sp>
    </p:spTree>
    <p:extLst>
      <p:ext uri="{BB962C8B-B14F-4D97-AF65-F5344CB8AC3E}">
        <p14:creationId xmlns:p14="http://schemas.microsoft.com/office/powerpoint/2010/main" val="2919180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FA9F-A23E-AA4A-9758-17A3F743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990C-60E5-D055-5AB3-188766103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IDSA/SHEA provides no recommendation citing insufficient evidence for use of probiotics for primary prevention of CDI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ACG recommends </a:t>
            </a:r>
            <a:r>
              <a:rPr lang="en-US" b="1" dirty="0"/>
              <a:t>against</a:t>
            </a:r>
            <a:r>
              <a:rPr lang="en-US" dirty="0"/>
              <a:t> use of probiotics for both primary prevention in patients on antibiotics and for prevention of recurrence</a:t>
            </a:r>
          </a:p>
          <a:p>
            <a:pPr marL="760730" lvl="1" indent="-160655">
              <a:buFont typeface="Arial"/>
              <a:buChar char="•"/>
            </a:pPr>
            <a:r>
              <a:rPr lang="en-US" sz="2000" dirty="0">
                <a:latin typeface="Calibri"/>
              </a:rPr>
              <a:t>Probiotics are not regulated by the FDA</a:t>
            </a:r>
          </a:p>
          <a:p>
            <a:pPr marL="760730" lvl="1" indent="-160655">
              <a:buFont typeface="Arial"/>
              <a:buChar char="•"/>
            </a:pPr>
            <a:r>
              <a:rPr lang="en-US" sz="2000" dirty="0">
                <a:latin typeface="Calibri"/>
              </a:rPr>
              <a:t>Case reports of bloodstream infections with probiotic organisms in critically ill patients</a:t>
            </a:r>
          </a:p>
          <a:p>
            <a:pPr marL="760730" lvl="1" indent="-160655">
              <a:buFont typeface="Arial"/>
              <a:buChar char="•"/>
            </a:pPr>
            <a:r>
              <a:rPr lang="en-US" sz="2000" dirty="0">
                <a:latin typeface="Calibri"/>
              </a:rPr>
              <a:t>Microbiome analyses show probiotics may impede normal recolonization of colon after a course of antibiotics</a:t>
            </a:r>
          </a:p>
          <a:p>
            <a:pPr marL="760730" lvl="1" indent="-160655">
              <a:buFont typeface="Arial"/>
              <a:buChar char="•"/>
            </a:pPr>
            <a:endParaRPr lang="en-US" dirty="0"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BB60-669E-9B20-0FB2-4F4767323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60266-E93C-0B62-9F53-98A1FC6EAFBE}"/>
              </a:ext>
            </a:extLst>
          </p:cNvPr>
          <p:cNvSpPr txBox="1"/>
          <p:nvPr/>
        </p:nvSpPr>
        <p:spPr>
          <a:xfrm>
            <a:off x="0" y="6556908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194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2" y="688424"/>
            <a:ext cx="8140340" cy="688576"/>
          </a:xfrm>
        </p:spPr>
        <p:txBody>
          <a:bodyPr>
            <a:normAutofit/>
          </a:bodyPr>
          <a:lstStyle/>
          <a:p>
            <a:r>
              <a:rPr lang="en-US" sz="2800" dirty="0"/>
              <a:t>Prevention of Recurrent CDI – 2021 ACG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Suppressive Oral Vancomycin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Very limited evidence for this approach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One retrospective study with 20 patients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Included patients who: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Weren't candidates for FMT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Refused FMT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Relapsed after FMT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Median age of 80, median of 4 episodes of CDI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Treated with PO vancomycin followed by long term PO vancomycin at a dose of 125 mg daily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One relapse during 200 patient months of follow up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Of those who stopped therapy, 31% relapsed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No ADEs or incidents of VRE were observed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Further research is needed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2E200-B6CF-4AD8-B99D-463E2259584E}"/>
              </a:ext>
            </a:extLst>
          </p:cNvPr>
          <p:cNvSpPr txBox="1"/>
          <p:nvPr/>
        </p:nvSpPr>
        <p:spPr>
          <a:xfrm>
            <a:off x="0" y="6603090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5904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2" y="688424"/>
            <a:ext cx="8140340" cy="688576"/>
          </a:xfrm>
        </p:spPr>
        <p:txBody>
          <a:bodyPr>
            <a:normAutofit/>
          </a:bodyPr>
          <a:lstStyle/>
          <a:p>
            <a:r>
              <a:rPr lang="en-US" sz="2800" dirty="0"/>
              <a:t>Prevention of Recurrent CDI – 2021 ACG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Oral Vancomycin prophylaxis (OVP)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OVP may be considered during subsequent systemic antibiotic use in patients with a history of CDI who are at high risk of recurrence to prevent further recurrence</a:t>
            </a:r>
            <a:endParaRPr lang="en-US" sz="2000" b="1" dirty="0"/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65 years or older or with significant immunocompromise who were hospitalized for severe CDI within the past 3 months.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125 mg PO daily continued until 5 days after completion of systemic antibiotics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Further prospective clinical trials needed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>
                <a:latin typeface="Calibri"/>
              </a:rPr>
              <a:t>Impact on gut microbiome and risk of drug resistant organisms needs to be addressed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2E200-B6CF-4AD8-B99D-463E2259584E}"/>
              </a:ext>
            </a:extLst>
          </p:cNvPr>
          <p:cNvSpPr txBox="1"/>
          <p:nvPr/>
        </p:nvSpPr>
        <p:spPr>
          <a:xfrm>
            <a:off x="0" y="6581001"/>
            <a:ext cx="66788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The American Journal of Gastroenterology: June 2021 - Volume 116 - Issue 6 - p 1124-1147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73533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F4B6-7F53-42C3-B589-F871D175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2" y="688424"/>
            <a:ext cx="8140340" cy="688576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B0F1-46F2-4701-9521-94885157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Fidaxomicin and vancomycin are both acceptable first-line treatment options for primary and recurrent CDI</a:t>
            </a:r>
            <a:endParaRPr lang="en-US" dirty="0"/>
          </a:p>
          <a:p>
            <a:pPr marL="1085850" lvl="1" indent="-160655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Fidaxomicin may be more beneficial in patients at high risk for recurrence</a:t>
            </a:r>
          </a:p>
          <a:p>
            <a:pPr marL="1085850" lvl="1" indent="-160655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Cost is a major barrier to fidaxomicin use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Bezlotoxumab</a:t>
            </a:r>
            <a:r>
              <a:rPr lang="en-US" sz="2000" dirty="0"/>
              <a:t> can be considered in certain high-risk patients</a:t>
            </a:r>
          </a:p>
          <a:p>
            <a:pPr marL="1085850" lvl="1" indent="-160655">
              <a:buFont typeface="Arial"/>
              <a:buChar char="•"/>
            </a:pPr>
            <a:r>
              <a:rPr lang="en-US" sz="2000" dirty="0">
                <a:latin typeface="Calibri" panose="020F0502020204030204"/>
              </a:rPr>
              <a:t>Insurance coverage and logistics play a role in feasibility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New FMT products are promising, more data is needed to determine place in therapy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More evidence is needed regarding prophylaxis and suppression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5457-9A35-4D6A-A432-1D88CA1C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8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C13B-78F7-E994-A11E-823B659A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15E52-8C0D-1EC6-4090-7422FEFC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endParaRPr lang="en-US"/>
          </a:p>
          <a:p>
            <a:pPr algn="ctr"/>
            <a:endParaRPr lang="en-US" dirty="0"/>
          </a:p>
          <a:p>
            <a:pPr algn="ctr"/>
            <a:r>
              <a:rPr lang="en-US" dirty="0"/>
              <a:t>Danny Schroeder, PharmD, BCPS</a:t>
            </a:r>
            <a:endParaRPr lang="en-US" dirty="0">
              <a:ea typeface="Calibri" panose="020F0502020204030204"/>
            </a:endParaRPr>
          </a:p>
          <a:p>
            <a:pPr algn="ctr"/>
            <a:r>
              <a:rPr lang="en-US" dirty="0">
                <a:ea typeface="Calibri" panose="020F0502020204030204"/>
              </a:rPr>
              <a:t>Nebraska ASAP</a:t>
            </a:r>
            <a:endParaRPr lang="en-US" dirty="0"/>
          </a:p>
          <a:p>
            <a:pPr algn="ctr"/>
            <a:r>
              <a:rPr lang="en-US" dirty="0"/>
              <a:t>Dschroeder@nebraskamed.com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9F6D-3293-98CB-5B82-883F66AD7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/>
              <a:t>Who Should be Tested for </a:t>
            </a:r>
            <a:r>
              <a:rPr lang="en-US" i="1"/>
              <a:t>C. diff?</a:t>
            </a:r>
            <a:endParaRPr lang="en-US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28" y="1382027"/>
            <a:ext cx="8095418" cy="18439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endParaRPr lang="en-US" sz="2000"/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40368BA-9182-4876-8896-CCB54BEE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1" y="1102621"/>
            <a:ext cx="7880806" cy="4994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96680-9B45-4462-990C-0879B10DC5BD}"/>
              </a:ext>
            </a:extLst>
          </p:cNvPr>
          <p:cNvSpPr txBox="1"/>
          <p:nvPr/>
        </p:nvSpPr>
        <p:spPr>
          <a:xfrm>
            <a:off x="915872" y="62538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F8C6B-003D-40A0-97E8-6875D7B01312}"/>
              </a:ext>
            </a:extLst>
          </p:cNvPr>
          <p:cNvSpPr txBox="1"/>
          <p:nvPr/>
        </p:nvSpPr>
        <p:spPr>
          <a:xfrm>
            <a:off x="27496" y="6549191"/>
            <a:ext cx="65257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ea typeface="+mn-lt"/>
                <a:cs typeface="+mn-lt"/>
              </a:rPr>
              <a:t>https://www.unmc.edu/intmed/divisions/id/asp/clinical-pathways/docs/CDI-Testing-Algothrithm.pdf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6A163-0077-4AD0-8D4F-88B0BAAC58E4}"/>
              </a:ext>
            </a:extLst>
          </p:cNvPr>
          <p:cNvSpPr/>
          <p:nvPr/>
        </p:nvSpPr>
        <p:spPr>
          <a:xfrm>
            <a:off x="4793673" y="2535382"/>
            <a:ext cx="3519054" cy="356171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C9B5-5F51-4E7F-9FDB-DA1B84F4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FA78-5DBB-43EB-9ED2-72A365010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i="1" dirty="0"/>
              <a:t>C. diff </a:t>
            </a:r>
            <a:r>
              <a:rPr lang="en-US" sz="2000" dirty="0"/>
              <a:t>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Highly sensitive, but not specific</a:t>
            </a:r>
            <a:endParaRPr lang="en-US" sz="2000" dirty="0"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Should be coupled with a toxin assay</a:t>
            </a:r>
            <a:endParaRPr lang="en-US" sz="2000" dirty="0">
              <a:ea typeface="Calibri"/>
            </a:endParaRPr>
          </a:p>
          <a:p>
            <a:endParaRPr lang="en-US" sz="2000"/>
          </a:p>
          <a:p>
            <a:r>
              <a:rPr lang="en-US" sz="2000" i="1" dirty="0"/>
              <a:t>C. diff </a:t>
            </a:r>
            <a:r>
              <a:rPr lang="en-US" sz="2000" dirty="0"/>
              <a:t>Toxin Assay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Antigen</a:t>
            </a:r>
            <a:r>
              <a:rPr lang="en-US" sz="2000" dirty="0"/>
              <a:t> via glutamate dehydrogenase (GDH)</a:t>
            </a:r>
            <a:endParaRPr lang="en-US" sz="2000" dirty="0">
              <a:ea typeface="Calibri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Detects vegetative </a:t>
            </a:r>
            <a:r>
              <a:rPr lang="en-US" sz="2000" i="1" dirty="0"/>
              <a:t>C. diff </a:t>
            </a:r>
            <a:r>
              <a:rPr lang="en-US" sz="2000" dirty="0"/>
              <a:t>bacteria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negative predictive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Toxin</a:t>
            </a:r>
            <a:endParaRPr lang="en-US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Disease causing component of CDI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result in the setting of diarrhea is strongly suggestive of CDI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1A37F-ADFF-4E7B-90A1-D86696942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1A037-8574-4263-8008-18C8727BCF63}"/>
              </a:ext>
            </a:extLst>
          </p:cNvPr>
          <p:cNvSpPr txBox="1"/>
          <p:nvPr/>
        </p:nvSpPr>
        <p:spPr>
          <a:xfrm>
            <a:off x="0" y="6566144"/>
            <a:ext cx="6525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https://www.unmc.edu/intmed/divisions/id/asp/protected-antimicrobials/docs/CDI_final.pdf</a:t>
            </a:r>
          </a:p>
        </p:txBody>
      </p:sp>
    </p:spTree>
    <p:extLst>
      <p:ext uri="{BB962C8B-B14F-4D97-AF65-F5344CB8AC3E}">
        <p14:creationId xmlns:p14="http://schemas.microsoft.com/office/powerpoint/2010/main" val="354735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FE6A-3FC9-402B-8409-FF4CE335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Interpretation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DAEA1-D5AE-4F0E-AC5A-8F4D1FD7B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8191D-1518-42A3-BA93-CC55428F034D}"/>
              </a:ext>
            </a:extLst>
          </p:cNvPr>
          <p:cNvSpPr txBox="1"/>
          <p:nvPr/>
        </p:nvSpPr>
        <p:spPr>
          <a:xfrm>
            <a:off x="0" y="6581001"/>
            <a:ext cx="6539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https://www.unmc.edu/intmed/divisions/id/asp/protected-antimicrobials/docs/CDI_final.pdf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AD6DE-03A1-4C7D-8E99-403A4C94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21" y="1281112"/>
            <a:ext cx="7059757" cy="48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3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FE6A-3FC9-402B-8409-FF4CE335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Interpretation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DAEA1-D5AE-4F0E-AC5A-8F4D1FD7B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8191D-1518-42A3-BA93-CC55428F034D}"/>
              </a:ext>
            </a:extLst>
          </p:cNvPr>
          <p:cNvSpPr txBox="1"/>
          <p:nvPr/>
        </p:nvSpPr>
        <p:spPr>
          <a:xfrm>
            <a:off x="0" y="6581001"/>
            <a:ext cx="6539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https://www.unmc.edu/intmed/divisions/id/asp/protected-antimicrobials/docs/CDI_final.pdf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97DD2-3E1C-40D3-93B6-70089A87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54" y="1259574"/>
            <a:ext cx="6524191" cy="47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4274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Custom 1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ICAPMasterTemplate.potx" id="{5CE19754-B618-46A5-8481-3BD3B3907927}" vid="{E136C9AF-ED1D-4CEE-97D5-789325E37D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FA30615010D4CA474BD8B14580D14" ma:contentTypeVersion="19" ma:contentTypeDescription="Create a new document." ma:contentTypeScope="" ma:versionID="b0dd98aa788b3d5721445a1c68060432">
  <xsd:schema xmlns:xsd="http://www.w3.org/2001/XMLSchema" xmlns:xs="http://www.w3.org/2001/XMLSchema" xmlns:p="http://schemas.microsoft.com/office/2006/metadata/properties" xmlns:ns1="http://schemas.microsoft.com/sharepoint/v3" xmlns:ns2="3649e694-83a0-4eb4-91a9-2edc6d5654a8" xmlns:ns3="27d7a205-e6b7-40dc-a3db-050d5bce8977" targetNamespace="http://schemas.microsoft.com/office/2006/metadata/properties" ma:root="true" ma:fieldsID="3a769f0409d1b0394b91d45b18f6ce8e" ns1:_="" ns2:_="" ns3:_="">
    <xsd:import namespace="http://schemas.microsoft.com/sharepoint/v3"/>
    <xsd:import namespace="3649e694-83a0-4eb4-91a9-2edc6d5654a8"/>
    <xsd:import namespace="27d7a205-e6b7-40dc-a3db-050d5bce8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9e694-83a0-4eb4-91a9-2edc6d565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7a205-e6b7-40dc-a3db-050d5bce8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0deae-4f7c-49fe-b2ba-19e8d55f8b76}" ma:internalName="TaxCatchAll" ma:showField="CatchAllData" ma:web="27d7a205-e6b7-40dc-a3db-050d5bce8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d7a205-e6b7-40dc-a3db-050d5bce8977" xsi:nil="true"/>
    <lcf76f155ced4ddcb4097134ff3c332f xmlns="3649e694-83a0-4eb4-91a9-2edc6d5654a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25B03D-A37D-40ED-8B39-1F26FA780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49e694-83a0-4eb4-91a9-2edc6d5654a8"/>
    <ds:schemaRef ds:uri="27d7a205-e6b7-40dc-a3db-050d5bce8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098365-485E-4E16-B70E-74B88029C6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35381-5019-4CEC-981C-AE1130BC4696}">
  <ds:schemaRefs>
    <ds:schemaRef ds:uri="http://purl.org/dc/terms/"/>
    <ds:schemaRef ds:uri="http://schemas.microsoft.com/office/infopath/2007/PartnerControls"/>
    <ds:schemaRef ds:uri="3649e694-83a0-4eb4-91a9-2edc6d5654a8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27d7a205-e6b7-40dc-a3db-050d5bce8977"/>
    <ds:schemaRef ds:uri="http://schemas.microsoft.com/office/2006/documentManagement/type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3907</Words>
  <Application>Microsoft Office PowerPoint</Application>
  <PresentationFormat>On-screen Show (4:3)</PresentationFormat>
  <Paragraphs>493</Paragraphs>
  <Slides>55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Arial,Sans-Serif</vt:lpstr>
      <vt:lpstr>Calibri</vt:lpstr>
      <vt:lpstr>NeMed_Presentation</vt:lpstr>
      <vt:lpstr>Management of Clostridioides difficile Infection in Adults</vt:lpstr>
      <vt:lpstr>Objectives</vt:lpstr>
      <vt:lpstr>Clostridioides difficile (C. diff)</vt:lpstr>
      <vt:lpstr>Who Should be Tested for C. diff?</vt:lpstr>
      <vt:lpstr>Who Should be Tested for C. diff?</vt:lpstr>
      <vt:lpstr>Who Should be Tested for C. diff?</vt:lpstr>
      <vt:lpstr>Testing Methods</vt:lpstr>
      <vt:lpstr>Test Interpretation</vt:lpstr>
      <vt:lpstr>Test Interpretation</vt:lpstr>
      <vt:lpstr>General Treatment Recommendations</vt:lpstr>
      <vt:lpstr>Disease Severity</vt:lpstr>
      <vt:lpstr>Treatment – 2021 IDSA/SHEA Guidelines</vt:lpstr>
      <vt:lpstr>Treatment – 2021 IDSA/SHEA Guidelines</vt:lpstr>
      <vt:lpstr>Treatment – 2021 IDSA/SHEA Guidelines</vt:lpstr>
      <vt:lpstr>Treatment – 2021 IDSA/SHEA Guidelines</vt:lpstr>
      <vt:lpstr>Why Fidaxomicin?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 IDSA/SHEA Guidelines</vt:lpstr>
      <vt:lpstr>2021 IDSA/SHEA Guidelines</vt:lpstr>
      <vt:lpstr>2021 IDSA/SHEA Guidelines</vt:lpstr>
      <vt:lpstr>Fidaxomicin Cost Effectiveness</vt:lpstr>
      <vt:lpstr>PowerPoint Presentation</vt:lpstr>
      <vt:lpstr>PowerPoint Presentation</vt:lpstr>
      <vt:lpstr>Treatment – 2021 ACG Guidelines</vt:lpstr>
      <vt:lpstr>Treatment – 2021 ACG Guidelines</vt:lpstr>
      <vt:lpstr>Treatment – 2021 ACG Guidelines</vt:lpstr>
      <vt:lpstr>Prevention of Recurrent CDI – 2021 ACG Guidelines</vt:lpstr>
      <vt:lpstr>Bezlotoxumab</vt:lpstr>
      <vt:lpstr>PowerPoint Presentation</vt:lpstr>
      <vt:lpstr>PowerPoint Presentation</vt:lpstr>
      <vt:lpstr>PowerPoint Presentation</vt:lpstr>
      <vt:lpstr>Rebyota (fecal microbiota, live-jslm)</vt:lpstr>
      <vt:lpstr>PUNCH CD3</vt:lpstr>
      <vt:lpstr>Rebyota (fecal microbiota, live-jslm)</vt:lpstr>
      <vt:lpstr>Vowst (fecal microbiota spores live-brpk)</vt:lpstr>
      <vt:lpstr>ECOSPOR III</vt:lpstr>
      <vt:lpstr>ECOSPOR III</vt:lpstr>
      <vt:lpstr>Vowst (fecal microbiota spores live-brpk)</vt:lpstr>
      <vt:lpstr>Probiotics</vt:lpstr>
      <vt:lpstr>Prevention of Recurrent CDI – 2021 ACG Guidelines</vt:lpstr>
      <vt:lpstr>Prevention of Recurrent CDI – 2021 ACG Guidelines</vt:lpstr>
      <vt:lpstr>Summary</vt:lpstr>
      <vt:lpstr>Questions?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Stream, Sarah</dc:creator>
  <cp:lastModifiedBy>Dana Steiner</cp:lastModifiedBy>
  <cp:revision>262</cp:revision>
  <dcterms:created xsi:type="dcterms:W3CDTF">2022-02-28T20:05:00Z</dcterms:created>
  <dcterms:modified xsi:type="dcterms:W3CDTF">2023-11-16T16:22:47Z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0x010100DCAFA30615010D4CA474BD8B14580D14</vt:lpwstr>
  </property>
  <property fmtid="{D5CDD505-2E9C-101B-9397-08002B2CF9AE}" pid="3" name="MediaServiceImageTags">
    <vt:lpwstr/>
  </property>
</Properties>
</file>