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9" r:id="rId5"/>
    <p:sldId id="4315" r:id="rId6"/>
    <p:sldId id="265" r:id="rId7"/>
    <p:sldId id="323" r:id="rId8"/>
    <p:sldId id="271" r:id="rId9"/>
    <p:sldId id="4336" r:id="rId10"/>
    <p:sldId id="267" r:id="rId11"/>
    <p:sldId id="320" r:id="rId12"/>
    <p:sldId id="4304" r:id="rId13"/>
    <p:sldId id="4309" r:id="rId14"/>
    <p:sldId id="4305" r:id="rId15"/>
    <p:sldId id="4311" r:id="rId16"/>
    <p:sldId id="4335" r:id="rId17"/>
    <p:sldId id="309" r:id="rId18"/>
    <p:sldId id="4313" r:id="rId19"/>
    <p:sldId id="4312" r:id="rId20"/>
    <p:sldId id="4314" r:id="rId21"/>
    <p:sldId id="4334" r:id="rId22"/>
    <p:sldId id="4329" r:id="rId23"/>
    <p:sldId id="4333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7C7D837-405D-4EA5-CC9E-AA54D1F378EE}" name="Stephanie" initials="S" userId="S::snygaard@nebraskamed.com::104ccd04-6e75-460b-a9e2-1b8758d6f6d7" providerId="AD"/>
  <p188:author id="{260C6A43-FF34-73BD-9063-C6A0BB3DC088}" name="Nygaard, Stephanie" initials="NS" userId="S::stnygaard@unmc.edu::6f924367-6c50-4d6c-abdf-9fe91583a125" providerId="AD"/>
  <p188:author id="{E3BB7A47-1493-17B7-0972-4B3BB4AAABB0}" name="Baron, Melissa" initials="BM" userId="S::mbaron@unmc.edu::866a7da7-9c1c-4652-9732-0bf7a51155d3" providerId="AD"/>
  <p188:author id="{33383C4D-2994-474B-F338-097BAA79AF20}" name="Keegan, Sarah S" initials="KS" userId="S::skeegan@nebraskamed.com::948c0d1f-1021-462d-aa24-1ba0428cad7c" providerId="AD"/>
  <p188:author id="{2F1CA5E1-05CA-B148-C72D-420959760050}" name="Eiland, Leslie" initials="EL" userId="S::leslie.eiland@unmc.edu::7550c938-4b49-41c4-a7c7-fa0e924bfe6b" providerId="AD"/>
  <p188:author id="{4DB537E6-4F55-262C-AC22-B2EF62FAA391}" name="Mohring, Stephen M" initials="MM" userId="S::smohring@unmc.edu::7d4c5786-3ff7-4bd0-afa5-43a2047fb75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22A"/>
    <a:srgbClr val="00B2B9"/>
    <a:srgbClr val="A1B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21FAE0-8A72-769E-1387-FE766CAB5094}" v="2" dt="2024-11-06T15:22:21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nebrmedcntr.sharepoint.com/teams/CommunityDiabetesInitiative/Shared%20Documents/Diabetes%20Core%20Team/5.%20Data/NM_EHR%20Data_2024_07_31/DOT%20Diabetes%20outcome%20Summary%20graphs%20July%202024_9-10-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nebrmedcntr.sharepoint.com/teams/CommunityDiabetesInitiative/Shared%20Documents/Diabetes%20Core%20Team/5.%20Data/NM_EHR%20Data_2024_07_31/DOT%20Diabetes%20outcome%20Summary%20graphs%20July%202024_9-10-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nebrmedcntr.sharepoint.com/teams/CommunityDiabetesInitiative/Shared%20Documents/Diabetes%20Core%20Team/5.%20Data/NM_EHR%20Data_2024_07_31/DOT%20Diabetes%20outcome%20Summary%20graphs%20July%202024_9-10-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Adults at risk for prediabetes or diabetes and screened</a:t>
            </a:r>
          </a:p>
        </c:rich>
      </c:tx>
      <c:layout>
        <c:manualLayout>
          <c:xMode val="edge"/>
          <c:yMode val="edge"/>
          <c:x val="0.16937984496124031"/>
          <c:y val="3.4917747957561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'https://univnebrmedcntr.sharepoint.com/teams/CommunityDiabetesInitiative/Shared Documents/Diabetes Core Team/5. Data/NM_EHR Data_2024_07_31/[DOT Diabetes outcome Summary graphs July 2024_9-10-2024.xlsx]Sheet1'!$A$4:$B$4</c:f>
              <c:strCache>
                <c:ptCount val="2"/>
                <c:pt idx="1">
                  <c:v>Hastings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'https://univnebrmedcntr.sharepoint.com/teams/CommunityDiabetesInitiative/Shared Documents/Diabetes Core Team/5. Data/NM_EHR Data_2024_07_31/[DOT Diabetes outcome Summary graphs July 2024_9-10-2024.xlsx]Sheet1'!$C$3:$H$3</c:f>
              <c:strCache>
                <c:ptCount val="6"/>
                <c:pt idx="0">
                  <c:v>June, 2022</c:v>
                </c:pt>
                <c:pt idx="1">
                  <c:v>January, 2023</c:v>
                </c:pt>
                <c:pt idx="2">
                  <c:v>July, 2023</c:v>
                </c:pt>
                <c:pt idx="3">
                  <c:v>October, 2023</c:v>
                </c:pt>
                <c:pt idx="4">
                  <c:v>January, 2024</c:v>
                </c:pt>
                <c:pt idx="5">
                  <c:v>July, 2024</c:v>
                </c:pt>
              </c:strCache>
            </c:strRef>
          </c:cat>
          <c:val>
            <c:numRef>
              <c:f>'https://univnebrmedcntr.sharepoint.com/teams/CommunityDiabetesInitiative/Shared Documents/Diabetes Core Team/5. Data/NM_EHR Data_2024_07_31/[DOT Diabetes outcome Summary graphs July 2024_9-10-2024.xlsx]Sheet1'!$C$4:$H$4</c:f>
              <c:numCache>
                <c:formatCode>General</c:formatCode>
                <c:ptCount val="6"/>
                <c:pt idx="0">
                  <c:v>35.1</c:v>
                </c:pt>
                <c:pt idx="1">
                  <c:v>20.7</c:v>
                </c:pt>
                <c:pt idx="2">
                  <c:v>39.200000000000003</c:v>
                </c:pt>
                <c:pt idx="3">
                  <c:v>41.6</c:v>
                </c:pt>
                <c:pt idx="4">
                  <c:v>43.6</c:v>
                </c:pt>
                <c:pt idx="5" formatCode="0.0">
                  <c:v>47.5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15-40A3-AFCE-51768F276AA4}"/>
            </c:ext>
          </c:extLst>
        </c:ser>
        <c:ser>
          <c:idx val="1"/>
          <c:order val="1"/>
          <c:tx>
            <c:strRef>
              <c:f>'https://univnebrmedcntr.sharepoint.com/teams/CommunityDiabetesInitiative/Shared Documents/Diabetes Core Team/5. Data/NM_EHR Data_2024_07_31/[DOT Diabetes outcome Summary graphs July 2024_9-10-2024.xlsx]Sheet1'!$A$5:$B$5</c:f>
              <c:strCache>
                <c:ptCount val="2"/>
                <c:pt idx="1">
                  <c:v>Wayne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'https://univnebrmedcntr.sharepoint.com/teams/CommunityDiabetesInitiative/Shared Documents/Diabetes Core Team/5. Data/NM_EHR Data_2024_07_31/[DOT Diabetes outcome Summary graphs July 2024_9-10-2024.xlsx]Sheet1'!$C$3:$H$3</c:f>
              <c:strCache>
                <c:ptCount val="6"/>
                <c:pt idx="0">
                  <c:v>June, 2022</c:v>
                </c:pt>
                <c:pt idx="1">
                  <c:v>January, 2023</c:v>
                </c:pt>
                <c:pt idx="2">
                  <c:v>July, 2023</c:v>
                </c:pt>
                <c:pt idx="3">
                  <c:v>October, 2023</c:v>
                </c:pt>
                <c:pt idx="4">
                  <c:v>January, 2024</c:v>
                </c:pt>
                <c:pt idx="5">
                  <c:v>July, 2024</c:v>
                </c:pt>
              </c:strCache>
            </c:strRef>
          </c:cat>
          <c:val>
            <c:numRef>
              <c:f>'https://univnebrmedcntr.sharepoint.com/teams/CommunityDiabetesInitiative/Shared Documents/Diabetes Core Team/5. Data/NM_EHR Data_2024_07_31/[DOT Diabetes outcome Summary graphs July 2024_9-10-2024.xlsx]Sheet1'!$C$5:$H$5</c:f>
              <c:numCache>
                <c:formatCode>General</c:formatCode>
                <c:ptCount val="6"/>
                <c:pt idx="0">
                  <c:v>12.2</c:v>
                </c:pt>
                <c:pt idx="1">
                  <c:v>6.7</c:v>
                </c:pt>
                <c:pt idx="2">
                  <c:v>13</c:v>
                </c:pt>
                <c:pt idx="3">
                  <c:v>14.3</c:v>
                </c:pt>
                <c:pt idx="4">
                  <c:v>15</c:v>
                </c:pt>
                <c:pt idx="5" formatCode="0.0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15-40A3-AFCE-51768F276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3254535"/>
        <c:axId val="263256583"/>
      </c:lineChart>
      <c:catAx>
        <c:axId val="263254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3256583"/>
        <c:crosses val="autoZero"/>
        <c:auto val="1"/>
        <c:lblAlgn val="ctr"/>
        <c:lblOffset val="100"/>
        <c:noMultiLvlLbl val="0"/>
      </c:catAx>
      <c:valAx>
        <c:axId val="26325658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3254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Among those with diabetes, current A1c</a:t>
            </a:r>
          </a:p>
        </c:rich>
      </c:tx>
      <c:layout>
        <c:manualLayout>
          <c:xMode val="edge"/>
          <c:yMode val="edge"/>
          <c:x val="0.2537451737451738"/>
          <c:y val="4.32098765432098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'https://univnebrmedcntr.sharepoint.com/teams/CommunityDiabetesInitiative/Shared Documents/Diabetes Core Team/5. Data/NM_EHR Data_2024_07_31/[DOT Diabetes outcome Summary graphs July 2024_9-10-2024.xlsx]Sheet1'!$B$13</c:f>
              <c:strCache>
                <c:ptCount val="1"/>
                <c:pt idx="0">
                  <c:v>Hastings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'https://univnebrmedcntr.sharepoint.com/teams/CommunityDiabetesInitiative/Shared Documents/Diabetes Core Team/5. Data/NM_EHR Data_2024_07_31/[DOT Diabetes outcome Summary graphs July 2024_9-10-2024.xlsx]Sheet1'!$C$12:$H$12</c:f>
              <c:strCache>
                <c:ptCount val="6"/>
                <c:pt idx="0">
                  <c:v>June, 2022</c:v>
                </c:pt>
                <c:pt idx="1">
                  <c:v>January, 2023</c:v>
                </c:pt>
                <c:pt idx="2">
                  <c:v>July, 2023</c:v>
                </c:pt>
                <c:pt idx="3">
                  <c:v>October, 2023</c:v>
                </c:pt>
                <c:pt idx="4">
                  <c:v>January, 2024</c:v>
                </c:pt>
                <c:pt idx="5">
                  <c:v>July, 2024</c:v>
                </c:pt>
              </c:strCache>
            </c:strRef>
          </c:cat>
          <c:val>
            <c:numRef>
              <c:f>'https://univnebrmedcntr.sharepoint.com/teams/CommunityDiabetesInitiative/Shared Documents/Diabetes Core Team/5. Data/NM_EHR Data_2024_07_31/[DOT Diabetes outcome Summary graphs July 2024_9-10-2024.xlsx]Sheet1'!$C$13:$H$13</c:f>
              <c:numCache>
                <c:formatCode>General</c:formatCode>
                <c:ptCount val="6"/>
                <c:pt idx="0">
                  <c:v>84.2</c:v>
                </c:pt>
                <c:pt idx="1">
                  <c:v>96.1</c:v>
                </c:pt>
                <c:pt idx="2">
                  <c:v>95.5</c:v>
                </c:pt>
                <c:pt idx="3">
                  <c:v>96.1</c:v>
                </c:pt>
                <c:pt idx="4">
                  <c:v>96.9</c:v>
                </c:pt>
                <c:pt idx="5" formatCode="0.0">
                  <c:v>95.2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D2-480B-AC11-D7E7FCA26D5A}"/>
            </c:ext>
          </c:extLst>
        </c:ser>
        <c:ser>
          <c:idx val="1"/>
          <c:order val="1"/>
          <c:tx>
            <c:strRef>
              <c:f>'https://univnebrmedcntr.sharepoint.com/teams/CommunityDiabetesInitiative/Shared Documents/Diabetes Core Team/5. Data/NM_EHR Data_2024_07_31/[DOT Diabetes outcome Summary graphs July 2024_9-10-2024.xlsx]Sheet1'!$B$14</c:f>
              <c:strCache>
                <c:ptCount val="1"/>
                <c:pt idx="0">
                  <c:v>Wayne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'https://univnebrmedcntr.sharepoint.com/teams/CommunityDiabetesInitiative/Shared Documents/Diabetes Core Team/5. Data/NM_EHR Data_2024_07_31/[DOT Diabetes outcome Summary graphs July 2024_9-10-2024.xlsx]Sheet1'!$C$12:$H$12</c:f>
              <c:strCache>
                <c:ptCount val="6"/>
                <c:pt idx="0">
                  <c:v>June, 2022</c:v>
                </c:pt>
                <c:pt idx="1">
                  <c:v>January, 2023</c:v>
                </c:pt>
                <c:pt idx="2">
                  <c:v>July, 2023</c:v>
                </c:pt>
                <c:pt idx="3">
                  <c:v>October, 2023</c:v>
                </c:pt>
                <c:pt idx="4">
                  <c:v>January, 2024</c:v>
                </c:pt>
                <c:pt idx="5">
                  <c:v>July, 2024</c:v>
                </c:pt>
              </c:strCache>
            </c:strRef>
          </c:cat>
          <c:val>
            <c:numRef>
              <c:f>'https://univnebrmedcntr.sharepoint.com/teams/CommunityDiabetesInitiative/Shared Documents/Diabetes Core Team/5. Data/NM_EHR Data_2024_07_31/[DOT Diabetes outcome Summary graphs July 2024_9-10-2024.xlsx]Sheet1'!$C$14:$H$14</c:f>
              <c:numCache>
                <c:formatCode>General</c:formatCode>
                <c:ptCount val="6"/>
                <c:pt idx="0">
                  <c:v>79.599999999999994</c:v>
                </c:pt>
                <c:pt idx="1">
                  <c:v>93.9</c:v>
                </c:pt>
                <c:pt idx="2">
                  <c:v>91.7</c:v>
                </c:pt>
                <c:pt idx="3" formatCode="0.0">
                  <c:v>90</c:v>
                </c:pt>
                <c:pt idx="4">
                  <c:v>89.8</c:v>
                </c:pt>
                <c:pt idx="5" formatCode="0.0">
                  <c:v>92.8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D2-480B-AC11-D7E7FCA26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1727624"/>
        <c:axId val="991729672"/>
      </c:lineChart>
      <c:catAx>
        <c:axId val="991727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729672"/>
        <c:crosses val="autoZero"/>
        <c:auto val="1"/>
        <c:lblAlgn val="ctr"/>
        <c:lblOffset val="100"/>
        <c:noMultiLvlLbl val="0"/>
      </c:catAx>
      <c:valAx>
        <c:axId val="991729672"/>
        <c:scaling>
          <c:orientation val="minMax"/>
          <c:max val="100"/>
          <c:min val="6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727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A1c&gt;9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Hastings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'https://univnebrmedcntr.sharepoint.com/teams/CommunityDiabetesInitiative/Shared Documents/Diabetes Core Team/5. Data/NM_EHR Data_2024_07_31/[DOT Diabetes outcome Summary graphs July 2024_9-10-2024.xlsx]Sheet1'!$C$17:$H$17</c:f>
              <c:strCache>
                <c:ptCount val="6"/>
                <c:pt idx="0">
                  <c:v>June, 2022</c:v>
                </c:pt>
                <c:pt idx="1">
                  <c:v>January, 2023</c:v>
                </c:pt>
                <c:pt idx="2">
                  <c:v>July, 2023</c:v>
                </c:pt>
                <c:pt idx="3">
                  <c:v>October, 2023</c:v>
                </c:pt>
                <c:pt idx="4">
                  <c:v>January, 2024</c:v>
                </c:pt>
                <c:pt idx="5">
                  <c:v>July, 2024</c:v>
                </c:pt>
              </c:strCache>
            </c:strRef>
          </c:cat>
          <c:val>
            <c:numRef>
              <c:f>'https://univnebrmedcntr.sharepoint.com/teams/CommunityDiabetesInitiative/Shared Documents/Diabetes Core Team/5. Data/NM_EHR Data_2024_07_31/[DOT Diabetes outcome Summary graphs July 2024_9-10-2024.xlsx]Sheet1'!$C$18:$H$18</c:f>
              <c:numCache>
                <c:formatCode>General</c:formatCode>
                <c:ptCount val="6"/>
                <c:pt idx="0">
                  <c:v>14.4</c:v>
                </c:pt>
                <c:pt idx="1">
                  <c:v>15.2</c:v>
                </c:pt>
                <c:pt idx="2">
                  <c:v>14.7</c:v>
                </c:pt>
                <c:pt idx="3">
                  <c:v>12.4</c:v>
                </c:pt>
                <c:pt idx="4">
                  <c:v>12.4</c:v>
                </c:pt>
                <c:pt idx="5" formatCode="0.0">
                  <c:v>11.6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E7-43CE-9322-626FF1F9F9FA}"/>
            </c:ext>
          </c:extLst>
        </c:ser>
        <c:ser>
          <c:idx val="1"/>
          <c:order val="1"/>
          <c:tx>
            <c:v>Wayne</c:v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'https://univnebrmedcntr.sharepoint.com/teams/CommunityDiabetesInitiative/Shared Documents/Diabetes Core Team/5. Data/NM_EHR Data_2024_07_31/[DOT Diabetes outcome Summary graphs July 2024_9-10-2024.xlsx]Sheet1'!$C$17:$H$17</c:f>
              <c:strCache>
                <c:ptCount val="6"/>
                <c:pt idx="0">
                  <c:v>June, 2022</c:v>
                </c:pt>
                <c:pt idx="1">
                  <c:v>January, 2023</c:v>
                </c:pt>
                <c:pt idx="2">
                  <c:v>July, 2023</c:v>
                </c:pt>
                <c:pt idx="3">
                  <c:v>October, 2023</c:v>
                </c:pt>
                <c:pt idx="4">
                  <c:v>January, 2024</c:v>
                </c:pt>
                <c:pt idx="5">
                  <c:v>July, 2024</c:v>
                </c:pt>
              </c:strCache>
            </c:strRef>
          </c:cat>
          <c:val>
            <c:numRef>
              <c:f>'https://univnebrmedcntr.sharepoint.com/teams/CommunityDiabetesInitiative/Shared Documents/Diabetes Core Team/5. Data/NM_EHR Data_2024_07_31/[DOT Diabetes outcome Summary graphs July 2024_9-10-2024.xlsx]Sheet1'!$C$19:$H$19</c:f>
              <c:numCache>
                <c:formatCode>General</c:formatCode>
                <c:ptCount val="6"/>
                <c:pt idx="0">
                  <c:v>13.1</c:v>
                </c:pt>
                <c:pt idx="1">
                  <c:v>14.1</c:v>
                </c:pt>
                <c:pt idx="2">
                  <c:v>13.8</c:v>
                </c:pt>
                <c:pt idx="3">
                  <c:v>11.1</c:v>
                </c:pt>
                <c:pt idx="4">
                  <c:v>11.8</c:v>
                </c:pt>
                <c:pt idx="5" formatCode="0.0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5E7-43CE-9322-626FF1F9F9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8594440"/>
        <c:axId val="1968605704"/>
      </c:lineChart>
      <c:catAx>
        <c:axId val="196859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8605704"/>
        <c:crosses val="autoZero"/>
        <c:auto val="1"/>
        <c:lblAlgn val="ctr"/>
        <c:lblOffset val="100"/>
        <c:noMultiLvlLbl val="0"/>
      </c:catAx>
      <c:valAx>
        <c:axId val="1968605704"/>
        <c:scaling>
          <c:orientation val="minMax"/>
          <c:min val="8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8594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28F54-C7F7-47C9-AE3F-86143F0DDA11}" type="doc">
      <dgm:prSet loTypeId="urn:microsoft.com/office/officeart/2005/8/layout/default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E321C761-570B-4952-9F33-EEE94F34A54F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ECHO Sessions</a:t>
          </a:r>
        </a:p>
      </dgm:t>
    </dgm:pt>
    <dgm:pt modelId="{353E137D-1974-437B-BEA0-EFBD649F6C88}" type="parTrans" cxnId="{7EBD67F1-C565-4DB3-AD5A-E4F96E534090}">
      <dgm:prSet/>
      <dgm:spPr/>
      <dgm:t>
        <a:bodyPr/>
        <a:lstStyle/>
        <a:p>
          <a:endParaRPr lang="en-US"/>
        </a:p>
      </dgm:t>
    </dgm:pt>
    <dgm:pt modelId="{DEEF5476-4894-4296-86F9-867F6FE37D6A}" type="sibTrans" cxnId="{7EBD67F1-C565-4DB3-AD5A-E4F96E534090}">
      <dgm:prSet/>
      <dgm:spPr/>
      <dgm:t>
        <a:bodyPr/>
        <a:lstStyle/>
        <a:p>
          <a:endParaRPr lang="en-US"/>
        </a:p>
      </dgm:t>
    </dgm:pt>
    <dgm:pt modelId="{65F39AEA-7372-4ABD-9875-635189709263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Sharing of Hypoglycemia Protocol</a:t>
          </a:r>
        </a:p>
      </dgm:t>
    </dgm:pt>
    <dgm:pt modelId="{F48E0586-CD77-4D04-877D-A9FE5B283C88}" type="parTrans" cxnId="{6318B325-65EB-49C7-9836-F4765AA953C2}">
      <dgm:prSet/>
      <dgm:spPr/>
      <dgm:t>
        <a:bodyPr/>
        <a:lstStyle/>
        <a:p>
          <a:endParaRPr lang="en-US"/>
        </a:p>
      </dgm:t>
    </dgm:pt>
    <dgm:pt modelId="{B5DC16E8-BA53-4658-8E16-11181C52C60C}" type="sibTrans" cxnId="{6318B325-65EB-49C7-9836-F4765AA953C2}">
      <dgm:prSet/>
      <dgm:spPr/>
      <dgm:t>
        <a:bodyPr/>
        <a:lstStyle/>
        <a:p>
          <a:endParaRPr lang="en-US"/>
        </a:p>
      </dgm:t>
    </dgm:pt>
    <dgm:pt modelId="{F82D24EB-1CC1-49A2-AA29-B693FC250329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Value-based Care Consultation</a:t>
          </a:r>
        </a:p>
      </dgm:t>
    </dgm:pt>
    <dgm:pt modelId="{0B6CC05F-1E8C-4657-B7D1-F1C4C6272881}" type="parTrans" cxnId="{8A8E025A-7108-4186-BCE6-FA24B8D7BC75}">
      <dgm:prSet/>
      <dgm:spPr/>
      <dgm:t>
        <a:bodyPr/>
        <a:lstStyle/>
        <a:p>
          <a:endParaRPr lang="en-US"/>
        </a:p>
      </dgm:t>
    </dgm:pt>
    <dgm:pt modelId="{98EFED07-4925-43B4-85F2-6385577AD621}" type="sibTrans" cxnId="{8A8E025A-7108-4186-BCE6-FA24B8D7BC75}">
      <dgm:prSet/>
      <dgm:spPr/>
      <dgm:t>
        <a:bodyPr/>
        <a:lstStyle/>
        <a:p>
          <a:endParaRPr lang="en-US"/>
        </a:p>
      </dgm:t>
    </dgm:pt>
    <dgm:pt modelId="{E39906DA-695A-431C-9DE0-D5A2FA7001DB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Provider Dashboard</a:t>
          </a:r>
        </a:p>
      </dgm:t>
    </dgm:pt>
    <dgm:pt modelId="{F4CA563B-75C4-42A6-942D-33585A8BF79D}" type="parTrans" cxnId="{55883503-1AE0-4CAB-9429-C21FD41172DE}">
      <dgm:prSet/>
      <dgm:spPr/>
      <dgm:t>
        <a:bodyPr/>
        <a:lstStyle/>
        <a:p>
          <a:endParaRPr lang="en-US"/>
        </a:p>
      </dgm:t>
    </dgm:pt>
    <dgm:pt modelId="{EC96A06C-28B1-45AA-AA54-F10CF54FD91A}" type="sibTrans" cxnId="{55883503-1AE0-4CAB-9429-C21FD41172DE}">
      <dgm:prSet/>
      <dgm:spPr/>
      <dgm:t>
        <a:bodyPr/>
        <a:lstStyle/>
        <a:p>
          <a:endParaRPr lang="en-US"/>
        </a:p>
      </dgm:t>
    </dgm:pt>
    <dgm:pt modelId="{2838EC6C-5BD9-4509-82CC-622483374FFD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Incentives for Improving Metrics</a:t>
          </a:r>
        </a:p>
      </dgm:t>
    </dgm:pt>
    <dgm:pt modelId="{46EA6295-9CC8-4EAA-86E5-84BAC205BFA4}" type="parTrans" cxnId="{A7EE6EF9-4515-4702-B9B4-E965668CD44A}">
      <dgm:prSet/>
      <dgm:spPr/>
      <dgm:t>
        <a:bodyPr/>
        <a:lstStyle/>
        <a:p>
          <a:endParaRPr lang="en-US"/>
        </a:p>
      </dgm:t>
    </dgm:pt>
    <dgm:pt modelId="{F25BD666-B31E-41DD-8651-F501C2B5F482}" type="sibTrans" cxnId="{A7EE6EF9-4515-4702-B9B4-E965668CD44A}">
      <dgm:prSet/>
      <dgm:spPr/>
      <dgm:t>
        <a:bodyPr/>
        <a:lstStyle/>
        <a:p>
          <a:endParaRPr lang="en-US"/>
        </a:p>
      </dgm:t>
    </dgm:pt>
    <dgm:pt modelId="{D08EC3DE-2A96-4941-83C6-1BFA84129D6D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Pharmacy Mentorship</a:t>
          </a:r>
        </a:p>
      </dgm:t>
    </dgm:pt>
    <dgm:pt modelId="{B5111151-B509-4B1C-8956-2394DD62A4A7}" type="parTrans" cxnId="{0948DC7F-E578-49C4-97DE-DA19B64ED566}">
      <dgm:prSet/>
      <dgm:spPr/>
      <dgm:t>
        <a:bodyPr/>
        <a:lstStyle/>
        <a:p>
          <a:endParaRPr lang="en-US"/>
        </a:p>
      </dgm:t>
    </dgm:pt>
    <dgm:pt modelId="{9D20E59F-4F7E-4060-A541-FBEF1487A99F}" type="sibTrans" cxnId="{0948DC7F-E578-49C4-97DE-DA19B64ED566}">
      <dgm:prSet/>
      <dgm:spPr/>
      <dgm:t>
        <a:bodyPr/>
        <a:lstStyle/>
        <a:p>
          <a:endParaRPr lang="en-US"/>
        </a:p>
      </dgm:t>
    </dgm:pt>
    <dgm:pt modelId="{44D40170-524F-41E8-8876-4DDAE2298FDB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ADCES Membership</a:t>
          </a:r>
        </a:p>
      </dgm:t>
    </dgm:pt>
    <dgm:pt modelId="{DF5771DD-E889-4B25-9993-47304B152B77}" type="parTrans" cxnId="{EA764E83-0B31-4511-A244-82B158F70537}">
      <dgm:prSet/>
      <dgm:spPr/>
      <dgm:t>
        <a:bodyPr/>
        <a:lstStyle/>
        <a:p>
          <a:endParaRPr lang="en-US"/>
        </a:p>
      </dgm:t>
    </dgm:pt>
    <dgm:pt modelId="{ED530B01-D7CF-41D3-955B-05F1B3D1B584}" type="sibTrans" cxnId="{EA764E83-0B31-4511-A244-82B158F70537}">
      <dgm:prSet/>
      <dgm:spPr/>
      <dgm:t>
        <a:bodyPr/>
        <a:lstStyle/>
        <a:p>
          <a:endParaRPr lang="en-US"/>
        </a:p>
      </dgm:t>
    </dgm:pt>
    <dgm:pt modelId="{BDC3C940-3AD7-4CC1-B593-8B0A6C71F320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ADCES7 Self Care Behaviors® </a:t>
          </a:r>
        </a:p>
      </dgm:t>
    </dgm:pt>
    <dgm:pt modelId="{827CC35A-6F0A-42E6-A9B6-4A1F8DF6ADAD}" type="parTrans" cxnId="{BB8FD4A8-5A85-47DD-AD30-DF1FF1F03C6C}">
      <dgm:prSet/>
      <dgm:spPr/>
      <dgm:t>
        <a:bodyPr/>
        <a:lstStyle/>
        <a:p>
          <a:endParaRPr lang="en-US"/>
        </a:p>
      </dgm:t>
    </dgm:pt>
    <dgm:pt modelId="{76C6377E-3AC2-4676-9B90-DA7B7E8296F3}" type="sibTrans" cxnId="{BB8FD4A8-5A85-47DD-AD30-DF1FF1F03C6C}">
      <dgm:prSet/>
      <dgm:spPr/>
      <dgm:t>
        <a:bodyPr/>
        <a:lstStyle/>
        <a:p>
          <a:endParaRPr lang="en-US"/>
        </a:p>
      </dgm:t>
    </dgm:pt>
    <dgm:pt modelId="{3DEB7DA1-8CB9-449E-9AEE-E9C3B4CA3913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Health Coach or CDCES</a:t>
          </a:r>
        </a:p>
      </dgm:t>
    </dgm:pt>
    <dgm:pt modelId="{222B4A68-F936-48CE-AFDC-C4EB484C0AC8}" type="parTrans" cxnId="{D41F4B86-FD8C-44F9-9D4F-372C3F856F37}">
      <dgm:prSet/>
      <dgm:spPr/>
      <dgm:t>
        <a:bodyPr/>
        <a:lstStyle/>
        <a:p>
          <a:endParaRPr lang="en-US"/>
        </a:p>
      </dgm:t>
    </dgm:pt>
    <dgm:pt modelId="{8206C702-E1B6-4ADA-AB98-BB0640A8D89C}" type="sibTrans" cxnId="{D41F4B86-FD8C-44F9-9D4F-372C3F856F37}">
      <dgm:prSet/>
      <dgm:spPr/>
      <dgm:t>
        <a:bodyPr/>
        <a:lstStyle/>
        <a:p>
          <a:endParaRPr lang="en-US"/>
        </a:p>
      </dgm:t>
    </dgm:pt>
    <dgm:pt modelId="{9FAA6E7D-E95D-4E45-AD17-1CD917E150B1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Nursing and CDCES Mentorship</a:t>
          </a:r>
        </a:p>
      </dgm:t>
    </dgm:pt>
    <dgm:pt modelId="{93C6CFC6-7892-42FE-9232-41122AC60E26}" type="parTrans" cxnId="{999BCC5C-B587-47BA-ABD1-DB7EB8DBDADA}">
      <dgm:prSet/>
      <dgm:spPr/>
      <dgm:t>
        <a:bodyPr/>
        <a:lstStyle/>
        <a:p>
          <a:endParaRPr lang="en-US"/>
        </a:p>
      </dgm:t>
    </dgm:pt>
    <dgm:pt modelId="{FFB511C8-E2F1-4796-896F-ED09ECAB9A8F}" type="sibTrans" cxnId="{999BCC5C-B587-47BA-ABD1-DB7EB8DBDADA}">
      <dgm:prSet/>
      <dgm:spPr/>
      <dgm:t>
        <a:bodyPr/>
        <a:lstStyle/>
        <a:p>
          <a:endParaRPr lang="en-US"/>
        </a:p>
      </dgm:t>
    </dgm:pt>
    <dgm:pt modelId="{8BF5B9A2-95FE-487C-90A2-5F937F5C60AE}" type="pres">
      <dgm:prSet presAssocID="{8AB28F54-C7F7-47C9-AE3F-86143F0DDA11}" presName="diagram" presStyleCnt="0">
        <dgm:presLayoutVars>
          <dgm:dir/>
          <dgm:resizeHandles val="exact"/>
        </dgm:presLayoutVars>
      </dgm:prSet>
      <dgm:spPr/>
    </dgm:pt>
    <dgm:pt modelId="{70BF4081-5622-4642-AAED-1BD67B0AEF00}" type="pres">
      <dgm:prSet presAssocID="{E321C761-570B-4952-9F33-EEE94F34A54F}" presName="node" presStyleLbl="node1" presStyleIdx="0" presStyleCnt="10" custLinFactNeighborY="-771">
        <dgm:presLayoutVars>
          <dgm:bulletEnabled val="1"/>
        </dgm:presLayoutVars>
      </dgm:prSet>
      <dgm:spPr/>
    </dgm:pt>
    <dgm:pt modelId="{720BACC0-1825-4FCA-A090-0D3E69ABF9F6}" type="pres">
      <dgm:prSet presAssocID="{DEEF5476-4894-4296-86F9-867F6FE37D6A}" presName="sibTrans" presStyleCnt="0"/>
      <dgm:spPr/>
    </dgm:pt>
    <dgm:pt modelId="{CCDDC2F1-24DF-477B-8BBC-7CD0FE1D6DF6}" type="pres">
      <dgm:prSet presAssocID="{65F39AEA-7372-4ABD-9875-635189709263}" presName="node" presStyleLbl="node1" presStyleIdx="1" presStyleCnt="10">
        <dgm:presLayoutVars>
          <dgm:bulletEnabled val="1"/>
        </dgm:presLayoutVars>
      </dgm:prSet>
      <dgm:spPr/>
    </dgm:pt>
    <dgm:pt modelId="{00B1C128-EFB7-4D79-A6F3-6E78BD088E18}" type="pres">
      <dgm:prSet presAssocID="{B5DC16E8-BA53-4658-8E16-11181C52C60C}" presName="sibTrans" presStyleCnt="0"/>
      <dgm:spPr/>
    </dgm:pt>
    <dgm:pt modelId="{A525ABF1-7AFE-48C9-B8D3-C78E9EE43098}" type="pres">
      <dgm:prSet presAssocID="{F82D24EB-1CC1-49A2-AA29-B693FC250329}" presName="node" presStyleLbl="node1" presStyleIdx="2" presStyleCnt="10">
        <dgm:presLayoutVars>
          <dgm:bulletEnabled val="1"/>
        </dgm:presLayoutVars>
      </dgm:prSet>
      <dgm:spPr/>
    </dgm:pt>
    <dgm:pt modelId="{D9A2BC02-7F1A-4919-9D38-56000E5978CA}" type="pres">
      <dgm:prSet presAssocID="{98EFED07-4925-43B4-85F2-6385577AD621}" presName="sibTrans" presStyleCnt="0"/>
      <dgm:spPr/>
    </dgm:pt>
    <dgm:pt modelId="{5D5C3E37-F0E6-4D84-9489-3EBC498A41D3}" type="pres">
      <dgm:prSet presAssocID="{E39906DA-695A-431C-9DE0-D5A2FA7001DB}" presName="node" presStyleLbl="node1" presStyleIdx="3" presStyleCnt="10">
        <dgm:presLayoutVars>
          <dgm:bulletEnabled val="1"/>
        </dgm:presLayoutVars>
      </dgm:prSet>
      <dgm:spPr/>
    </dgm:pt>
    <dgm:pt modelId="{178B7D0D-1CE0-4F8A-B0CB-EF8CF44B0238}" type="pres">
      <dgm:prSet presAssocID="{EC96A06C-28B1-45AA-AA54-F10CF54FD91A}" presName="sibTrans" presStyleCnt="0"/>
      <dgm:spPr/>
    </dgm:pt>
    <dgm:pt modelId="{2DF77A4D-7C50-4A53-88CF-F4FB3F73CC53}" type="pres">
      <dgm:prSet presAssocID="{2838EC6C-5BD9-4509-82CC-622483374FFD}" presName="node" presStyleLbl="node1" presStyleIdx="4" presStyleCnt="10">
        <dgm:presLayoutVars>
          <dgm:bulletEnabled val="1"/>
        </dgm:presLayoutVars>
      </dgm:prSet>
      <dgm:spPr/>
    </dgm:pt>
    <dgm:pt modelId="{588FC420-E9A8-4640-A432-131B78954C51}" type="pres">
      <dgm:prSet presAssocID="{F25BD666-B31E-41DD-8651-F501C2B5F482}" presName="sibTrans" presStyleCnt="0"/>
      <dgm:spPr/>
    </dgm:pt>
    <dgm:pt modelId="{66EC53FD-C612-44D4-ADEC-495E6B46D9DE}" type="pres">
      <dgm:prSet presAssocID="{D08EC3DE-2A96-4941-83C6-1BFA84129D6D}" presName="node" presStyleLbl="node1" presStyleIdx="5" presStyleCnt="10">
        <dgm:presLayoutVars>
          <dgm:bulletEnabled val="1"/>
        </dgm:presLayoutVars>
      </dgm:prSet>
      <dgm:spPr/>
    </dgm:pt>
    <dgm:pt modelId="{86E9F7A6-5C62-4027-BC31-55059836FE6D}" type="pres">
      <dgm:prSet presAssocID="{9D20E59F-4F7E-4060-A541-FBEF1487A99F}" presName="sibTrans" presStyleCnt="0"/>
      <dgm:spPr/>
    </dgm:pt>
    <dgm:pt modelId="{E64A222C-9F69-404A-B450-D69BFA074CBF}" type="pres">
      <dgm:prSet presAssocID="{44D40170-524F-41E8-8876-4DDAE2298FDB}" presName="node" presStyleLbl="node1" presStyleIdx="6" presStyleCnt="10">
        <dgm:presLayoutVars>
          <dgm:bulletEnabled val="1"/>
        </dgm:presLayoutVars>
      </dgm:prSet>
      <dgm:spPr/>
    </dgm:pt>
    <dgm:pt modelId="{8E7BB507-6CF7-42F5-9AAA-FB90DB998904}" type="pres">
      <dgm:prSet presAssocID="{ED530B01-D7CF-41D3-955B-05F1B3D1B584}" presName="sibTrans" presStyleCnt="0"/>
      <dgm:spPr/>
    </dgm:pt>
    <dgm:pt modelId="{9AA81111-F7B5-43A3-BE74-3A71902811E6}" type="pres">
      <dgm:prSet presAssocID="{BDC3C940-3AD7-4CC1-B593-8B0A6C71F320}" presName="node" presStyleLbl="node1" presStyleIdx="7" presStyleCnt="10">
        <dgm:presLayoutVars>
          <dgm:bulletEnabled val="1"/>
        </dgm:presLayoutVars>
      </dgm:prSet>
      <dgm:spPr/>
    </dgm:pt>
    <dgm:pt modelId="{81B3D123-3272-4AF0-8057-06571A4BC120}" type="pres">
      <dgm:prSet presAssocID="{76C6377E-3AC2-4676-9B90-DA7B7E8296F3}" presName="sibTrans" presStyleCnt="0"/>
      <dgm:spPr/>
    </dgm:pt>
    <dgm:pt modelId="{020F00B5-FE05-4B90-A074-6F48E6CBF747}" type="pres">
      <dgm:prSet presAssocID="{3DEB7DA1-8CB9-449E-9AEE-E9C3B4CA3913}" presName="node" presStyleLbl="node1" presStyleIdx="8" presStyleCnt="10">
        <dgm:presLayoutVars>
          <dgm:bulletEnabled val="1"/>
        </dgm:presLayoutVars>
      </dgm:prSet>
      <dgm:spPr/>
    </dgm:pt>
    <dgm:pt modelId="{13093C52-4661-46A1-8467-BA7F1B48B285}" type="pres">
      <dgm:prSet presAssocID="{8206C702-E1B6-4ADA-AB98-BB0640A8D89C}" presName="sibTrans" presStyleCnt="0"/>
      <dgm:spPr/>
    </dgm:pt>
    <dgm:pt modelId="{954553AE-B531-4D80-8589-129A74623DB0}" type="pres">
      <dgm:prSet presAssocID="{9FAA6E7D-E95D-4E45-AD17-1CD917E150B1}" presName="node" presStyleLbl="node1" presStyleIdx="9" presStyleCnt="10">
        <dgm:presLayoutVars>
          <dgm:bulletEnabled val="1"/>
        </dgm:presLayoutVars>
      </dgm:prSet>
      <dgm:spPr/>
    </dgm:pt>
  </dgm:ptLst>
  <dgm:cxnLst>
    <dgm:cxn modelId="{AE24A900-E410-4ED1-8492-0AA24DB9C3CE}" type="presOf" srcId="{65F39AEA-7372-4ABD-9875-635189709263}" destId="{CCDDC2F1-24DF-477B-8BBC-7CD0FE1D6DF6}" srcOrd="0" destOrd="0" presId="urn:microsoft.com/office/officeart/2005/8/layout/default"/>
    <dgm:cxn modelId="{55883503-1AE0-4CAB-9429-C21FD41172DE}" srcId="{8AB28F54-C7F7-47C9-AE3F-86143F0DDA11}" destId="{E39906DA-695A-431C-9DE0-D5A2FA7001DB}" srcOrd="3" destOrd="0" parTransId="{F4CA563B-75C4-42A6-942D-33585A8BF79D}" sibTransId="{EC96A06C-28B1-45AA-AA54-F10CF54FD91A}"/>
    <dgm:cxn modelId="{6318B325-65EB-49C7-9836-F4765AA953C2}" srcId="{8AB28F54-C7F7-47C9-AE3F-86143F0DDA11}" destId="{65F39AEA-7372-4ABD-9875-635189709263}" srcOrd="1" destOrd="0" parTransId="{F48E0586-CD77-4D04-877D-A9FE5B283C88}" sibTransId="{B5DC16E8-BA53-4658-8E16-11181C52C60C}"/>
    <dgm:cxn modelId="{7E146426-6082-45A8-94E2-7870EC885301}" type="presOf" srcId="{E39906DA-695A-431C-9DE0-D5A2FA7001DB}" destId="{5D5C3E37-F0E6-4D84-9489-3EBC498A41D3}" srcOrd="0" destOrd="0" presId="urn:microsoft.com/office/officeart/2005/8/layout/default"/>
    <dgm:cxn modelId="{28E9112B-8F92-4658-B752-08CEE2C236FE}" type="presOf" srcId="{BDC3C940-3AD7-4CC1-B593-8B0A6C71F320}" destId="{9AA81111-F7B5-43A3-BE74-3A71902811E6}" srcOrd="0" destOrd="0" presId="urn:microsoft.com/office/officeart/2005/8/layout/default"/>
    <dgm:cxn modelId="{999BCC5C-B587-47BA-ABD1-DB7EB8DBDADA}" srcId="{8AB28F54-C7F7-47C9-AE3F-86143F0DDA11}" destId="{9FAA6E7D-E95D-4E45-AD17-1CD917E150B1}" srcOrd="9" destOrd="0" parTransId="{93C6CFC6-7892-42FE-9232-41122AC60E26}" sibTransId="{FFB511C8-E2F1-4796-896F-ED09ECAB9A8F}"/>
    <dgm:cxn modelId="{4A46AE70-F359-47F0-9FCE-15A6D878D448}" type="presOf" srcId="{9FAA6E7D-E95D-4E45-AD17-1CD917E150B1}" destId="{954553AE-B531-4D80-8589-129A74623DB0}" srcOrd="0" destOrd="0" presId="urn:microsoft.com/office/officeart/2005/8/layout/default"/>
    <dgm:cxn modelId="{02FF3278-CD31-4233-8C21-E896F7748DEC}" type="presOf" srcId="{2838EC6C-5BD9-4509-82CC-622483374FFD}" destId="{2DF77A4D-7C50-4A53-88CF-F4FB3F73CC53}" srcOrd="0" destOrd="0" presId="urn:microsoft.com/office/officeart/2005/8/layout/default"/>
    <dgm:cxn modelId="{8A8E025A-7108-4186-BCE6-FA24B8D7BC75}" srcId="{8AB28F54-C7F7-47C9-AE3F-86143F0DDA11}" destId="{F82D24EB-1CC1-49A2-AA29-B693FC250329}" srcOrd="2" destOrd="0" parTransId="{0B6CC05F-1E8C-4657-B7D1-F1C4C6272881}" sibTransId="{98EFED07-4925-43B4-85F2-6385577AD621}"/>
    <dgm:cxn modelId="{0948DC7F-E578-49C4-97DE-DA19B64ED566}" srcId="{8AB28F54-C7F7-47C9-AE3F-86143F0DDA11}" destId="{D08EC3DE-2A96-4941-83C6-1BFA84129D6D}" srcOrd="5" destOrd="0" parTransId="{B5111151-B509-4B1C-8956-2394DD62A4A7}" sibTransId="{9D20E59F-4F7E-4060-A541-FBEF1487A99F}"/>
    <dgm:cxn modelId="{B7F96A81-E106-4AC3-9923-A026736955CA}" type="presOf" srcId="{8AB28F54-C7F7-47C9-AE3F-86143F0DDA11}" destId="{8BF5B9A2-95FE-487C-90A2-5F937F5C60AE}" srcOrd="0" destOrd="0" presId="urn:microsoft.com/office/officeart/2005/8/layout/default"/>
    <dgm:cxn modelId="{EA764E83-0B31-4511-A244-82B158F70537}" srcId="{8AB28F54-C7F7-47C9-AE3F-86143F0DDA11}" destId="{44D40170-524F-41E8-8876-4DDAE2298FDB}" srcOrd="6" destOrd="0" parTransId="{DF5771DD-E889-4B25-9993-47304B152B77}" sibTransId="{ED530B01-D7CF-41D3-955B-05F1B3D1B584}"/>
    <dgm:cxn modelId="{D41F4B86-FD8C-44F9-9D4F-372C3F856F37}" srcId="{8AB28F54-C7F7-47C9-AE3F-86143F0DDA11}" destId="{3DEB7DA1-8CB9-449E-9AEE-E9C3B4CA3913}" srcOrd="8" destOrd="0" parTransId="{222B4A68-F936-48CE-AFDC-C4EB484C0AC8}" sibTransId="{8206C702-E1B6-4ADA-AB98-BB0640A8D89C}"/>
    <dgm:cxn modelId="{BB8FD4A8-5A85-47DD-AD30-DF1FF1F03C6C}" srcId="{8AB28F54-C7F7-47C9-AE3F-86143F0DDA11}" destId="{BDC3C940-3AD7-4CC1-B593-8B0A6C71F320}" srcOrd="7" destOrd="0" parTransId="{827CC35A-6F0A-42E6-A9B6-4A1F8DF6ADAD}" sibTransId="{76C6377E-3AC2-4676-9B90-DA7B7E8296F3}"/>
    <dgm:cxn modelId="{00DA67B0-3E39-454A-9B53-B5B74F616AB5}" type="presOf" srcId="{E321C761-570B-4952-9F33-EEE94F34A54F}" destId="{70BF4081-5622-4642-AAED-1BD67B0AEF00}" srcOrd="0" destOrd="0" presId="urn:microsoft.com/office/officeart/2005/8/layout/default"/>
    <dgm:cxn modelId="{26139DB9-6000-494F-AD49-41CED581893D}" type="presOf" srcId="{D08EC3DE-2A96-4941-83C6-1BFA84129D6D}" destId="{66EC53FD-C612-44D4-ADEC-495E6B46D9DE}" srcOrd="0" destOrd="0" presId="urn:microsoft.com/office/officeart/2005/8/layout/default"/>
    <dgm:cxn modelId="{AA56CDD1-FEB6-4AB8-8DE9-14A3EC80254E}" type="presOf" srcId="{3DEB7DA1-8CB9-449E-9AEE-E9C3B4CA3913}" destId="{020F00B5-FE05-4B90-A074-6F48E6CBF747}" srcOrd="0" destOrd="0" presId="urn:microsoft.com/office/officeart/2005/8/layout/default"/>
    <dgm:cxn modelId="{7130FDD1-182F-4D08-9189-1DF15C5B1D20}" type="presOf" srcId="{F82D24EB-1CC1-49A2-AA29-B693FC250329}" destId="{A525ABF1-7AFE-48C9-B8D3-C78E9EE43098}" srcOrd="0" destOrd="0" presId="urn:microsoft.com/office/officeart/2005/8/layout/default"/>
    <dgm:cxn modelId="{0885C2EC-9CE0-40DB-BDAA-01EFFAB09055}" type="presOf" srcId="{44D40170-524F-41E8-8876-4DDAE2298FDB}" destId="{E64A222C-9F69-404A-B450-D69BFA074CBF}" srcOrd="0" destOrd="0" presId="urn:microsoft.com/office/officeart/2005/8/layout/default"/>
    <dgm:cxn modelId="{7EBD67F1-C565-4DB3-AD5A-E4F96E534090}" srcId="{8AB28F54-C7F7-47C9-AE3F-86143F0DDA11}" destId="{E321C761-570B-4952-9F33-EEE94F34A54F}" srcOrd="0" destOrd="0" parTransId="{353E137D-1974-437B-BEA0-EFBD649F6C88}" sibTransId="{DEEF5476-4894-4296-86F9-867F6FE37D6A}"/>
    <dgm:cxn modelId="{A7EE6EF9-4515-4702-B9B4-E965668CD44A}" srcId="{8AB28F54-C7F7-47C9-AE3F-86143F0DDA11}" destId="{2838EC6C-5BD9-4509-82CC-622483374FFD}" srcOrd="4" destOrd="0" parTransId="{46EA6295-9CC8-4EAA-86E5-84BAC205BFA4}" sibTransId="{F25BD666-B31E-41DD-8651-F501C2B5F482}"/>
    <dgm:cxn modelId="{3D16A2A4-4CE3-4847-B1DD-2CA9B61366DA}" type="presParOf" srcId="{8BF5B9A2-95FE-487C-90A2-5F937F5C60AE}" destId="{70BF4081-5622-4642-AAED-1BD67B0AEF00}" srcOrd="0" destOrd="0" presId="urn:microsoft.com/office/officeart/2005/8/layout/default"/>
    <dgm:cxn modelId="{79981392-28B5-416C-BD58-101FBD8C5F37}" type="presParOf" srcId="{8BF5B9A2-95FE-487C-90A2-5F937F5C60AE}" destId="{720BACC0-1825-4FCA-A090-0D3E69ABF9F6}" srcOrd="1" destOrd="0" presId="urn:microsoft.com/office/officeart/2005/8/layout/default"/>
    <dgm:cxn modelId="{4A899187-B11C-4B69-A33D-DED8DC47F5B7}" type="presParOf" srcId="{8BF5B9A2-95FE-487C-90A2-5F937F5C60AE}" destId="{CCDDC2F1-24DF-477B-8BBC-7CD0FE1D6DF6}" srcOrd="2" destOrd="0" presId="urn:microsoft.com/office/officeart/2005/8/layout/default"/>
    <dgm:cxn modelId="{10A90DAE-23EF-4E5C-8779-9CC52A507AA6}" type="presParOf" srcId="{8BF5B9A2-95FE-487C-90A2-5F937F5C60AE}" destId="{00B1C128-EFB7-4D79-A6F3-6E78BD088E18}" srcOrd="3" destOrd="0" presId="urn:microsoft.com/office/officeart/2005/8/layout/default"/>
    <dgm:cxn modelId="{9AA53893-CCA9-43D9-90C9-1F64EF4EEA83}" type="presParOf" srcId="{8BF5B9A2-95FE-487C-90A2-5F937F5C60AE}" destId="{A525ABF1-7AFE-48C9-B8D3-C78E9EE43098}" srcOrd="4" destOrd="0" presId="urn:microsoft.com/office/officeart/2005/8/layout/default"/>
    <dgm:cxn modelId="{AA9CF9C5-2AB8-4DD1-A8FE-F34484922FB6}" type="presParOf" srcId="{8BF5B9A2-95FE-487C-90A2-5F937F5C60AE}" destId="{D9A2BC02-7F1A-4919-9D38-56000E5978CA}" srcOrd="5" destOrd="0" presId="urn:microsoft.com/office/officeart/2005/8/layout/default"/>
    <dgm:cxn modelId="{739B8066-DC67-4992-A012-CE2694531A11}" type="presParOf" srcId="{8BF5B9A2-95FE-487C-90A2-5F937F5C60AE}" destId="{5D5C3E37-F0E6-4D84-9489-3EBC498A41D3}" srcOrd="6" destOrd="0" presId="urn:microsoft.com/office/officeart/2005/8/layout/default"/>
    <dgm:cxn modelId="{7EE30AA5-0F26-4FFE-905A-00A9BD932149}" type="presParOf" srcId="{8BF5B9A2-95FE-487C-90A2-5F937F5C60AE}" destId="{178B7D0D-1CE0-4F8A-B0CB-EF8CF44B0238}" srcOrd="7" destOrd="0" presId="urn:microsoft.com/office/officeart/2005/8/layout/default"/>
    <dgm:cxn modelId="{25984201-0523-4A5E-9E87-98C76F91CA8C}" type="presParOf" srcId="{8BF5B9A2-95FE-487C-90A2-5F937F5C60AE}" destId="{2DF77A4D-7C50-4A53-88CF-F4FB3F73CC53}" srcOrd="8" destOrd="0" presId="urn:microsoft.com/office/officeart/2005/8/layout/default"/>
    <dgm:cxn modelId="{90732330-6245-4E1B-9271-113FFCE1FC4C}" type="presParOf" srcId="{8BF5B9A2-95FE-487C-90A2-5F937F5C60AE}" destId="{588FC420-E9A8-4640-A432-131B78954C51}" srcOrd="9" destOrd="0" presId="urn:microsoft.com/office/officeart/2005/8/layout/default"/>
    <dgm:cxn modelId="{6372C52D-C5AF-4841-AF5F-4A999B46F387}" type="presParOf" srcId="{8BF5B9A2-95FE-487C-90A2-5F937F5C60AE}" destId="{66EC53FD-C612-44D4-ADEC-495E6B46D9DE}" srcOrd="10" destOrd="0" presId="urn:microsoft.com/office/officeart/2005/8/layout/default"/>
    <dgm:cxn modelId="{FC3D2B8B-1330-46F4-B921-71408FE4EDD2}" type="presParOf" srcId="{8BF5B9A2-95FE-487C-90A2-5F937F5C60AE}" destId="{86E9F7A6-5C62-4027-BC31-55059836FE6D}" srcOrd="11" destOrd="0" presId="urn:microsoft.com/office/officeart/2005/8/layout/default"/>
    <dgm:cxn modelId="{52696E86-8FA0-48D0-A0CD-D3E0C1FB9D08}" type="presParOf" srcId="{8BF5B9A2-95FE-487C-90A2-5F937F5C60AE}" destId="{E64A222C-9F69-404A-B450-D69BFA074CBF}" srcOrd="12" destOrd="0" presId="urn:microsoft.com/office/officeart/2005/8/layout/default"/>
    <dgm:cxn modelId="{5F40681E-D800-4AE2-8748-4EDF9CA32A74}" type="presParOf" srcId="{8BF5B9A2-95FE-487C-90A2-5F937F5C60AE}" destId="{8E7BB507-6CF7-42F5-9AAA-FB90DB998904}" srcOrd="13" destOrd="0" presId="urn:microsoft.com/office/officeart/2005/8/layout/default"/>
    <dgm:cxn modelId="{E7A72243-8A35-4FA5-B5B7-257516ACE0EF}" type="presParOf" srcId="{8BF5B9A2-95FE-487C-90A2-5F937F5C60AE}" destId="{9AA81111-F7B5-43A3-BE74-3A71902811E6}" srcOrd="14" destOrd="0" presId="urn:microsoft.com/office/officeart/2005/8/layout/default"/>
    <dgm:cxn modelId="{1080180B-F4EC-45CF-A0B7-F4451D3A4229}" type="presParOf" srcId="{8BF5B9A2-95FE-487C-90A2-5F937F5C60AE}" destId="{81B3D123-3272-4AF0-8057-06571A4BC120}" srcOrd="15" destOrd="0" presId="urn:microsoft.com/office/officeart/2005/8/layout/default"/>
    <dgm:cxn modelId="{B81C3347-7043-4C9F-BB27-B1BD39463419}" type="presParOf" srcId="{8BF5B9A2-95FE-487C-90A2-5F937F5C60AE}" destId="{020F00B5-FE05-4B90-A074-6F48E6CBF747}" srcOrd="16" destOrd="0" presId="urn:microsoft.com/office/officeart/2005/8/layout/default"/>
    <dgm:cxn modelId="{409BA52D-0C8D-42EE-AE38-B048FAFFA6F1}" type="presParOf" srcId="{8BF5B9A2-95FE-487C-90A2-5F937F5C60AE}" destId="{13093C52-4661-46A1-8467-BA7F1B48B285}" srcOrd="17" destOrd="0" presId="urn:microsoft.com/office/officeart/2005/8/layout/default"/>
    <dgm:cxn modelId="{F5904445-37EF-4E67-8AEF-CB89E1DF5CC1}" type="presParOf" srcId="{8BF5B9A2-95FE-487C-90A2-5F937F5C60AE}" destId="{954553AE-B531-4D80-8589-129A74623DB0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F4081-5622-4642-AAED-1BD67B0AEF00}">
      <dsp:nvSpPr>
        <dsp:cNvPr id="0" name=""/>
        <dsp:cNvSpPr/>
      </dsp:nvSpPr>
      <dsp:spPr>
        <a:xfrm>
          <a:off x="582645" y="0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ECHO Sessions</a:t>
          </a:r>
        </a:p>
      </dsp:txBody>
      <dsp:txXfrm>
        <a:off x="582645" y="0"/>
        <a:ext cx="2174490" cy="1304694"/>
      </dsp:txXfrm>
    </dsp:sp>
    <dsp:sp modelId="{CCDDC2F1-24DF-477B-8BBC-7CD0FE1D6DF6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Sharing of Hypoglycemia Protocol</a:t>
          </a:r>
        </a:p>
      </dsp:txBody>
      <dsp:txXfrm>
        <a:off x="2974584" y="1178"/>
        <a:ext cx="2174490" cy="1304694"/>
      </dsp:txXfrm>
    </dsp:sp>
    <dsp:sp modelId="{A525ABF1-7AFE-48C9-B8D3-C78E9EE43098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Value-based Care Consultation</a:t>
          </a:r>
        </a:p>
      </dsp:txBody>
      <dsp:txXfrm>
        <a:off x="5366524" y="1178"/>
        <a:ext cx="2174490" cy="1304694"/>
      </dsp:txXfrm>
    </dsp:sp>
    <dsp:sp modelId="{5D5C3E37-F0E6-4D84-9489-3EBC498A41D3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Provider Dashboard</a:t>
          </a:r>
        </a:p>
      </dsp:txBody>
      <dsp:txXfrm>
        <a:off x="7758464" y="1178"/>
        <a:ext cx="2174490" cy="1304694"/>
      </dsp:txXfrm>
    </dsp:sp>
    <dsp:sp modelId="{2DF77A4D-7C50-4A53-88CF-F4FB3F73CC53}">
      <dsp:nvSpPr>
        <dsp:cNvPr id="0" name=""/>
        <dsp:cNvSpPr/>
      </dsp:nvSpPr>
      <dsp:spPr>
        <a:xfrm>
          <a:off x="582645" y="1523322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Incentives for Improving Metrics</a:t>
          </a:r>
        </a:p>
      </dsp:txBody>
      <dsp:txXfrm>
        <a:off x="582645" y="1523322"/>
        <a:ext cx="2174490" cy="1304694"/>
      </dsp:txXfrm>
    </dsp:sp>
    <dsp:sp modelId="{66EC53FD-C612-44D4-ADEC-495E6B46D9DE}">
      <dsp:nvSpPr>
        <dsp:cNvPr id="0" name=""/>
        <dsp:cNvSpPr/>
      </dsp:nvSpPr>
      <dsp:spPr>
        <a:xfrm>
          <a:off x="2974584" y="1523322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Pharmacy Mentorship</a:t>
          </a:r>
        </a:p>
      </dsp:txBody>
      <dsp:txXfrm>
        <a:off x="2974584" y="1523322"/>
        <a:ext cx="2174490" cy="1304694"/>
      </dsp:txXfrm>
    </dsp:sp>
    <dsp:sp modelId="{E64A222C-9F69-404A-B450-D69BFA074CBF}">
      <dsp:nvSpPr>
        <dsp:cNvPr id="0" name=""/>
        <dsp:cNvSpPr/>
      </dsp:nvSpPr>
      <dsp:spPr>
        <a:xfrm>
          <a:off x="5366524" y="1523322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ADCES Membership</a:t>
          </a:r>
        </a:p>
      </dsp:txBody>
      <dsp:txXfrm>
        <a:off x="5366524" y="1523322"/>
        <a:ext cx="2174490" cy="1304694"/>
      </dsp:txXfrm>
    </dsp:sp>
    <dsp:sp modelId="{9AA81111-F7B5-43A3-BE74-3A71902811E6}">
      <dsp:nvSpPr>
        <dsp:cNvPr id="0" name=""/>
        <dsp:cNvSpPr/>
      </dsp:nvSpPr>
      <dsp:spPr>
        <a:xfrm>
          <a:off x="7758464" y="1523322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ADCES7 Self Care Behaviors® </a:t>
          </a:r>
        </a:p>
      </dsp:txBody>
      <dsp:txXfrm>
        <a:off x="7758464" y="1523322"/>
        <a:ext cx="2174490" cy="1304694"/>
      </dsp:txXfrm>
    </dsp:sp>
    <dsp:sp modelId="{020F00B5-FE05-4B90-A074-6F48E6CBF747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Health Coach or CDCES</a:t>
          </a:r>
        </a:p>
      </dsp:txBody>
      <dsp:txXfrm>
        <a:off x="2974584" y="3045465"/>
        <a:ext cx="2174490" cy="1304694"/>
      </dsp:txXfrm>
    </dsp:sp>
    <dsp:sp modelId="{954553AE-B531-4D80-8589-129A74623DB0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 pitchFamily="34" charset="0"/>
              <a:cs typeface="Arial" panose="020B0604020202020204" pitchFamily="34" charset="0"/>
            </a:rPr>
            <a:t>Nursing and CDCES Mentorship</a:t>
          </a:r>
        </a:p>
      </dsp:txBody>
      <dsp:txXfrm>
        <a:off x="5366524" y="3045465"/>
        <a:ext cx="2174490" cy="130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B40C8-6F7C-4089-93B4-728643A37EC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EB9BB-6925-4C9C-BBFC-DF4A7595D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05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Leslie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DF8BA-329D-7245-BFFC-91B4A67929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Leslie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DF8BA-329D-7245-BFFC-91B4A67929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9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Sarah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DF8BA-329D-7245-BFFC-91B4A67929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58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Stephen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DF8BA-329D-7245-BFFC-91B4A679296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01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Stephen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DF8BA-329D-7245-BFFC-91B4A679296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54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6472">
              <a:spcBef>
                <a:spcPct val="20000"/>
              </a:spcBef>
            </a:pPr>
            <a:r>
              <a:rPr lang="en-US"/>
              <a:t>Drs. Leslie Eiland, Stephen Mohring, Cyrus Desouza </a:t>
            </a:r>
            <a:br>
              <a:rPr lang="en-US"/>
            </a:br>
            <a:endParaRPr lang="en-US"/>
          </a:p>
          <a:p>
            <a:pPr marL="972539" lvl="1" indent="-390180">
              <a:spcBef>
                <a:spcPct val="20000"/>
              </a:spcBef>
              <a:buFont typeface="Courier New,monospace"/>
              <a:buChar char="o"/>
            </a:pPr>
            <a:r>
              <a:rPr lang="en-US"/>
              <a:t>RNHC: Connecting with patients/education/services; Taking initiative to change the workflow (e.g., abstracting from EHR, creating call lists)</a:t>
            </a:r>
          </a:p>
          <a:p>
            <a:pPr marL="972539" lvl="1" indent="-390180">
              <a:spcBef>
                <a:spcPct val="20000"/>
              </a:spcBef>
              <a:buFont typeface="Courier New,monospace"/>
              <a:buChar char="o"/>
            </a:pPr>
            <a:r>
              <a:rPr lang="en-US"/>
              <a:t>Dashboards:  Does require personnel investment to actually make changes (call lists </a:t>
            </a:r>
            <a:r>
              <a:rPr lang="en-US" err="1"/>
              <a:t>etc</a:t>
            </a:r>
            <a:r>
              <a:rPr lang="en-US"/>
              <a:t>) to improve metrics</a:t>
            </a:r>
          </a:p>
          <a:p>
            <a:pPr marL="349415" indent="-349415">
              <a:lnSpc>
                <a:spcPct val="90000"/>
              </a:lnSpc>
              <a:spcBef>
                <a:spcPct val="20000"/>
              </a:spcBef>
              <a:buFont typeface="Arial,Sans-Serif"/>
              <a:buChar char="•"/>
            </a:pPr>
            <a:endParaRPr lang="en-US"/>
          </a:p>
          <a:p>
            <a:pPr marL="349415" indent="-349415">
              <a:lnSpc>
                <a:spcPct val="90000"/>
              </a:lnSpc>
              <a:spcBef>
                <a:spcPct val="20000"/>
              </a:spcBef>
              <a:buFont typeface="Arial,Sans-Serif"/>
              <a:buChar char="•"/>
            </a:pPr>
            <a:r>
              <a:rPr lang="en-US"/>
              <a:t>Providers perceive patients are reluctant to change behavior</a:t>
            </a:r>
          </a:p>
          <a:p>
            <a:pPr marL="349415" indent="-349415">
              <a:lnSpc>
                <a:spcPct val="90000"/>
              </a:lnSpc>
              <a:spcBef>
                <a:spcPct val="20000"/>
              </a:spcBef>
              <a:buFont typeface="Arial,Sans-Serif"/>
              <a:buChar char="•"/>
            </a:pPr>
            <a:r>
              <a:rPr lang="en-US"/>
              <a:t>Connecting with community resources for diabetes is more prevalent in Wayne (less territoriality, fewer resources within clinic itself).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DF8BA-329D-7245-BFFC-91B4A679296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98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6472">
              <a:spcBef>
                <a:spcPct val="20000"/>
              </a:spcBef>
            </a:pPr>
            <a:r>
              <a:rPr lang="en-US"/>
              <a:t>Drs. Leslie Eiland, Stephen Mohring, Cyrus Desouza </a:t>
            </a:r>
            <a:br>
              <a:rPr lang="en-US"/>
            </a:br>
            <a:endParaRPr lang="en-US"/>
          </a:p>
          <a:p>
            <a:pPr marL="972539" lvl="1" indent="-390180">
              <a:spcBef>
                <a:spcPct val="20000"/>
              </a:spcBef>
              <a:buFont typeface="Courier New,monospace"/>
              <a:buChar char="o"/>
            </a:pPr>
            <a:r>
              <a:rPr lang="en-US"/>
              <a:t>RNHC: Connecting with patients/education/services; Taking initiative to change the workflow (e.g., abstracting from EHR, creating call lists)</a:t>
            </a:r>
          </a:p>
          <a:p>
            <a:pPr marL="972539" lvl="1" indent="-390180">
              <a:spcBef>
                <a:spcPct val="20000"/>
              </a:spcBef>
              <a:buFont typeface="Courier New,monospace"/>
              <a:buChar char="o"/>
            </a:pPr>
            <a:r>
              <a:rPr lang="en-US"/>
              <a:t>Dashboards:  Does require personnel investment to actually make changes (call lists </a:t>
            </a:r>
            <a:r>
              <a:rPr lang="en-US" err="1"/>
              <a:t>etc</a:t>
            </a:r>
            <a:r>
              <a:rPr lang="en-US"/>
              <a:t>) to improve metrics</a:t>
            </a:r>
          </a:p>
          <a:p>
            <a:pPr marL="349415" indent="-349415">
              <a:lnSpc>
                <a:spcPct val="90000"/>
              </a:lnSpc>
              <a:spcBef>
                <a:spcPct val="20000"/>
              </a:spcBef>
              <a:buFont typeface="Arial,Sans-Serif"/>
              <a:buChar char="•"/>
            </a:pPr>
            <a:endParaRPr lang="en-US"/>
          </a:p>
          <a:p>
            <a:pPr marL="349415" indent="-349415">
              <a:lnSpc>
                <a:spcPct val="90000"/>
              </a:lnSpc>
              <a:spcBef>
                <a:spcPct val="20000"/>
              </a:spcBef>
              <a:buFont typeface="Arial,Sans-Serif"/>
              <a:buChar char="•"/>
            </a:pPr>
            <a:r>
              <a:rPr lang="en-US"/>
              <a:t>Providers perceive patients are reluctant to change behavior</a:t>
            </a:r>
          </a:p>
          <a:p>
            <a:pPr marL="349415" indent="-349415">
              <a:lnSpc>
                <a:spcPct val="90000"/>
              </a:lnSpc>
              <a:spcBef>
                <a:spcPct val="20000"/>
              </a:spcBef>
              <a:buFont typeface="Arial,Sans-Serif"/>
              <a:buChar char="•"/>
            </a:pPr>
            <a:r>
              <a:rPr lang="en-US"/>
              <a:t>Connecting with community resources for diabetes is more prevalent in Wayne (less territoriality, fewer resources within clinic itself).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DF8BA-329D-7245-BFFC-91B4A679296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86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51DEE3A-A47A-4F07-A3D5-0E78A1DBF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048C4-3816-4B5A-B85B-8913D49D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70B67-2B77-4F26-B325-9D5277EB3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85BB-E9EB-4644-AE87-430A23507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E04F7B4-FA5A-4427-A8BB-0FD0C39B1F26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06FC675-3D76-42B6-976C-2B8C6E148101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Graphic 17" descr="Chevron arrows with solid fill">
              <a:extLst>
                <a:ext uri="{FF2B5EF4-FFF2-40B4-BE49-F238E27FC236}">
                  <a16:creationId xmlns:a16="http://schemas.microsoft.com/office/drawing/2014/main" id="{817A70B9-17B2-415D-B3F4-F5F10275AE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530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A468B-8DB9-4294-B3F7-9938FB1FA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E2779D-A787-42F5-BCE5-D5A72E3EB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61C05-7ABA-4E3F-BB01-2A8007B0D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ED3DC-541A-4704-8332-3A40761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253B3-C4E5-44BE-8A0C-A1B7E7F0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176A45D-A8A1-4BCF-89E5-82DE451B78C8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0509530-A53A-4669-9321-2AA30D242AA7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Graphic 17" descr="Chevron arrows with solid fill">
              <a:extLst>
                <a:ext uri="{FF2B5EF4-FFF2-40B4-BE49-F238E27FC236}">
                  <a16:creationId xmlns:a16="http://schemas.microsoft.com/office/drawing/2014/main" id="{3584B922-739D-4946-AD45-A7AA5A264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B743FD1-0796-49EB-BFEE-A1DAF3B4F0D8}"/>
              </a:ext>
            </a:extLst>
          </p:cNvPr>
          <p:cNvSpPr txBox="1"/>
          <p:nvPr userDrawn="1"/>
        </p:nvSpPr>
        <p:spPr>
          <a:xfrm>
            <a:off x="1257877" y="6348204"/>
            <a:ext cx="9507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0" u="none" strike="noStrike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Diabetes On Track is a collaborative effort between UNMC/Nebraska Medicine, select Health Departments, and select health care facilities in Nebraska. This effort is made possible by funding provided by The Diabetes Care Foundation of Nebraska. The Project ECHO® logo is used with permission from the University of New Mexico Health Sciences Center (UNMHSC). </a:t>
            </a:r>
            <a:endParaRPr lang="en-US" sz="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8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573" y="1607424"/>
            <a:ext cx="10793388" cy="495303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 sz="2800">
                <a:latin typeface="Arial"/>
                <a:cs typeface="Arial"/>
              </a:defRPr>
            </a:lvl2pPr>
            <a:lvl3pPr>
              <a:lnSpc>
                <a:spcPct val="90000"/>
              </a:lnSpc>
              <a:defRPr sz="2400"/>
            </a:lvl3pPr>
            <a:lvl4pPr>
              <a:lnSpc>
                <a:spcPct val="90000"/>
              </a:lnSpc>
              <a:defRPr sz="2000"/>
            </a:lvl4pPr>
            <a:lvl5pPr>
              <a:lnSpc>
                <a:spcPct val="9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EC772F-B9BF-784F-AD7D-9FE977C6E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74" y="240810"/>
            <a:ext cx="10793383" cy="1229801"/>
          </a:xfrm>
        </p:spPr>
        <p:txBody>
          <a:bodyPr tIns="0" bIns="0"/>
          <a:lstStyle>
            <a:lvl1pPr>
              <a:defRPr sz="3600">
                <a:solidFill>
                  <a:srgbClr val="AD122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3300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–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73" y="1619037"/>
            <a:ext cx="5322351" cy="4941420"/>
          </a:xfrm>
        </p:spPr>
        <p:txBody>
          <a:bodyPr anchor="t">
            <a:norm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4"/>
          </p:nvPr>
        </p:nvSpPr>
        <p:spPr>
          <a:xfrm>
            <a:off x="6413607" y="1619037"/>
            <a:ext cx="5322351" cy="4941419"/>
          </a:xfrm>
        </p:spPr>
        <p:txBody>
          <a:bodyPr anchor="t">
            <a:norm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EDA1F8-EC5D-0D44-A93D-FC0505C45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74" y="240810"/>
            <a:ext cx="10793383" cy="1229801"/>
          </a:xfrm>
        </p:spPr>
        <p:txBody>
          <a:bodyPr tIns="0" bIns="0"/>
          <a:lstStyle>
            <a:lvl1pPr>
              <a:defRPr sz="4800">
                <a:solidFill>
                  <a:srgbClr val="AD122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633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DA2D3-3507-4985-A060-6A9E9CF35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77B09-CCCF-4A27-ABC1-7EB499E4A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973AB-8623-4BD1-816E-C011F04AC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3F515-E957-48EC-B551-3A188E2E7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C55D0-1E3A-4DEB-ACA2-367B4622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0B6CB35-5458-4656-AE67-7EBCBBC10CCB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C9412CB-9907-4367-986D-276DB7385E05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phic 8" descr="Chevron arrows with solid fill">
              <a:extLst>
                <a:ext uri="{FF2B5EF4-FFF2-40B4-BE49-F238E27FC236}">
                  <a16:creationId xmlns:a16="http://schemas.microsoft.com/office/drawing/2014/main" id="{BB9509B6-651D-4806-990E-743DED8C0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3494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B3E6-6A04-4A35-A08C-27DEB365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843AB-1CC6-444A-8FCA-BAF70CA15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E311B-CBF9-4149-BBF2-4170D980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3757A-ED67-47C6-ADFE-30970FF8E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73683-C450-4020-B822-487B57E25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4AA6935-A7EA-4D81-B91C-F2CB19F22BB4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3B3B37-4C47-448D-AA86-EEC22392B2A0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phic 8" descr="Chevron arrows with solid fill">
              <a:extLst>
                <a:ext uri="{FF2B5EF4-FFF2-40B4-BE49-F238E27FC236}">
                  <a16:creationId xmlns:a16="http://schemas.microsoft.com/office/drawing/2014/main" id="{DB5CE7E1-B5DA-437C-A650-BB3EF48EDC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424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E665D-FC14-4C8A-AB85-8F32A40D9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BAA76-77C6-4785-B407-1D951122D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6AEF4-4ABB-4330-80D8-1EC8E9D69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7E987-BB5F-44A3-9268-6985D76C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DA59A-D208-409A-9AE5-9DF51FE6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0599D-3066-47F0-968F-0D3FEE66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141BD8F-7F04-4BA9-AE2B-A7B507E14826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E2D6E73-EBC5-4CBF-90C5-446303D67F35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Graphic 9" descr="Chevron arrows with solid fill">
              <a:extLst>
                <a:ext uri="{FF2B5EF4-FFF2-40B4-BE49-F238E27FC236}">
                  <a16:creationId xmlns:a16="http://schemas.microsoft.com/office/drawing/2014/main" id="{F15F0FBA-B9CB-461E-B520-C3644E8C07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326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8DF0C-784E-4161-B622-29D83A3C8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8B83D-FB0F-4AC0-91C0-41CD8D05D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98E5B-5BAB-42E6-9260-E2FFE15C4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298508-C310-4C57-B6D6-1D8491898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D0D6A9-23BF-44D4-B616-51FBB0163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B42E0E-B568-4ECA-AD04-58AB03909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CFA25B-71E4-4B13-908B-085416D4A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EB347F-DE93-4709-A0B8-5F1A2CAD0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FFD6355-4999-4BDB-A5A4-9B96FF2B19CA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703A3C-297A-4DFD-BC24-A34359227095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Graphic 11" descr="Chevron arrows with solid fill">
              <a:extLst>
                <a:ext uri="{FF2B5EF4-FFF2-40B4-BE49-F238E27FC236}">
                  <a16:creationId xmlns:a16="http://schemas.microsoft.com/office/drawing/2014/main" id="{6500303A-BF84-4246-A0E0-6453161475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300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C3D2-29A8-4C8C-97A5-FADCD1A11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EF486C-5BEB-4223-81B8-42312AB1B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E9CD-166E-41EE-B01B-8411A1D71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3E789B-BF82-4FAD-AA2A-DBA9B485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0267F5B-1386-4E9F-96C2-C7CC2542D56A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42AD7DC-DF76-4505-8D26-7DD33E39E143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 descr="Chevron arrows with solid fill">
              <a:extLst>
                <a:ext uri="{FF2B5EF4-FFF2-40B4-BE49-F238E27FC236}">
                  <a16:creationId xmlns:a16="http://schemas.microsoft.com/office/drawing/2014/main" id="{4AD9BC72-1AAE-4025-9B63-A886E6E2BA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253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B70BAB-5DBF-409C-80FD-AD8606EA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A83B5-7D0A-4FAB-B8CD-31F4CF00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C7793-2F3F-4A93-92A6-A2885C9A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89F2E08-0A56-4077-90E6-C7FA76457599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A16829E-6224-4EC2-8F71-F3CD6989BD6E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Graphic 6" descr="Chevron arrows with solid fill">
              <a:extLst>
                <a:ext uri="{FF2B5EF4-FFF2-40B4-BE49-F238E27FC236}">
                  <a16:creationId xmlns:a16="http://schemas.microsoft.com/office/drawing/2014/main" id="{A30E4B4D-E462-47F6-9889-120177607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367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B459-15CB-45EB-BD62-B7503944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7CDFE-458E-4EBC-B25C-F39AC819C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EFA7B-58A6-41E6-B76C-307D69BE5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632BB-CCDA-40A0-A468-16721D65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00B6F-B51B-4BD4-9467-EF006B50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FAE41-3164-42C4-9E41-6A9553D3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81B510E-5F04-4F50-B754-7584EA310259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31F7FF-09CD-4003-9B4E-64D01F4495E7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Graphic 9" descr="Chevron arrows with solid fill">
              <a:extLst>
                <a:ext uri="{FF2B5EF4-FFF2-40B4-BE49-F238E27FC236}">
                  <a16:creationId xmlns:a16="http://schemas.microsoft.com/office/drawing/2014/main" id="{86284971-CD90-41B1-951F-9788C26857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295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06B51-A617-4F30-956B-274099467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4E45A1-580F-420C-8848-D739AAC54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802EB-08F0-4D5E-B733-B26061BDF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F1344-07A0-4701-9874-493CDCE8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F31AE-4CD4-4ED0-9E6B-1DBC1EAE6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59CD9-9ED4-4EEE-871A-57796F452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B7F26B4-1F64-4976-B68A-27B0E373D4FA}"/>
              </a:ext>
            </a:extLst>
          </p:cNvPr>
          <p:cNvGrpSpPr/>
          <p:nvPr userDrawn="1"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763D8C8-1035-4018-A20D-EF2C41F22EAF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Graphic 9" descr="Chevron arrows with solid fill">
              <a:extLst>
                <a:ext uri="{FF2B5EF4-FFF2-40B4-BE49-F238E27FC236}">
                  <a16:creationId xmlns:a16="http://schemas.microsoft.com/office/drawing/2014/main" id="{68713316-5640-47C4-954C-5449C383C4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854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27EA8A-19FA-484C-BBE0-51A439CF1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8A75C-3744-436F-9BD1-924DD6D3A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398DF-B8A9-4D90-ACEF-3C5C9DE97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5FF0-AF9A-49D7-B361-001B2284E8B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1204F-2D7E-4076-99B5-1C518FE17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D209A-FE02-4B87-B034-9B43840B5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1E8CC-12DC-4C61-81CF-C9198D792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AD122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Leslie.eiland@unmc.edu" TargetMode="External"/><Relationship Id="rId2" Type="http://schemas.openxmlformats.org/officeDocument/2006/relationships/hyperlink" Target="mailto:Smohring@unmc.edu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iabetes.org/sites/default/files/2024-03/adv_2024_state_fact_nebraska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C9A61BA-CC0A-4101-8B38-DC40FD49D4D5}"/>
              </a:ext>
            </a:extLst>
          </p:cNvPr>
          <p:cNvSpPr txBox="1"/>
          <p:nvPr/>
        </p:nvSpPr>
        <p:spPr>
          <a:xfrm>
            <a:off x="1343417" y="3976020"/>
            <a:ext cx="7313398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>
                <a:latin typeface="Arial"/>
                <a:cs typeface="Arial"/>
              </a:rPr>
              <a:t>Stephen Mohring, MD – General Internist, Medical Director of Population Health and Quality</a:t>
            </a:r>
          </a:p>
          <a:p>
            <a:endParaRPr lang="en-US" sz="2000">
              <a:latin typeface="Arial"/>
              <a:cs typeface="Arial"/>
            </a:endParaRPr>
          </a:p>
          <a:p>
            <a:r>
              <a:rPr lang="en-US" sz="2000">
                <a:latin typeface="Arial"/>
                <a:cs typeface="Arial"/>
              </a:rPr>
              <a:t>Leslie Eiland, MD – Endocrinologist, Medical Director of Patient Experience and Digital Health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917C8E3D-A61C-4A92-A225-E16D4DB6CC6B}"/>
              </a:ext>
            </a:extLst>
          </p:cNvPr>
          <p:cNvSpPr txBox="1">
            <a:spLocks/>
          </p:cNvSpPr>
          <p:nvPr/>
        </p:nvSpPr>
        <p:spPr>
          <a:xfrm>
            <a:off x="1343417" y="2200213"/>
            <a:ext cx="9623404" cy="16802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>
                <a:latin typeface="Arial"/>
                <a:cs typeface="Arial"/>
              </a:rPr>
              <a:t>Confidence in Value-Based Care - </a:t>
            </a:r>
          </a:p>
          <a:p>
            <a:pPr algn="l"/>
            <a:r>
              <a:rPr lang="en-US" sz="4000" i="1">
                <a:latin typeface="Arial"/>
                <a:cs typeface="Arial"/>
              </a:rPr>
              <a:t>A Real-World Simulation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0438307-0753-4218-BE23-F3D9808F5DDB}"/>
              </a:ext>
            </a:extLst>
          </p:cNvPr>
          <p:cNvGrpSpPr/>
          <p:nvPr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F6BA84A-85CE-4B33-85F7-E0B6F2DEE04E}"/>
                </a:ext>
              </a:extLst>
            </p:cNvPr>
            <p:cNvSpPr/>
            <p:nvPr/>
          </p:nvSpPr>
          <p:spPr>
            <a:xfrm>
              <a:off x="0" y="6176963"/>
              <a:ext cx="12192000" cy="68103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Graphic 12" descr="Chevron arrows with solid fill">
              <a:extLst>
                <a:ext uri="{FF2B5EF4-FFF2-40B4-BE49-F238E27FC236}">
                  <a16:creationId xmlns:a16="http://schemas.microsoft.com/office/drawing/2014/main" id="{228FA53C-A3DD-4F59-AAC0-4E9F29C78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186462" y="6118622"/>
              <a:ext cx="797719" cy="797719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AA3B70E-7AB6-4457-A58F-8923C4E44CFF}"/>
                </a:ext>
              </a:extLst>
            </p:cNvPr>
            <p:cNvSpPr txBox="1"/>
            <p:nvPr/>
          </p:nvSpPr>
          <p:spPr>
            <a:xfrm>
              <a:off x="1257877" y="6348204"/>
              <a:ext cx="95074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0" i="0" u="none" strike="noStrike"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Diabetes On Track is a collaborative effort between UNMC/Nebraska Medicine, select Health Departments, and select health care facilities in Nebraska. This effort is made possible by funding provided by The Diabetes Care Foundation of Nebraska. The Project ECHO® logo is used with permission from the University of New Mexico Health Sciences Center (UNMHSC). </a:t>
              </a:r>
              <a:endParaRPr lang="en-US"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55736BDB-30F7-4C1E-8308-B097B32150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56" y="348263"/>
            <a:ext cx="6496957" cy="1514686"/>
          </a:xfrm>
          <a:prstGeom prst="rect">
            <a:avLst/>
          </a:prstGeom>
        </p:spPr>
      </p:pic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F22A512D-1F51-7A22-E497-1C5D153739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9665" y="5022936"/>
            <a:ext cx="3075793" cy="11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303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ECF37-697E-FA7E-024C-0D6314654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Epic Provider Dashboards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02AA-CE07-B11E-FE22-BA540B9BB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Transparent</a:t>
            </a:r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reliable 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data-sharing is key to stakeholder engagement</a:t>
            </a:r>
            <a:r>
              <a:rPr lang="en-US" b="0" i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Provider and clinic-level performance detail, drill-down reports</a:t>
            </a:r>
            <a:r>
              <a:rPr lang="en-US" b="0" i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0" indent="0" algn="l" rtl="0" fontAlgn="base">
              <a:buNone/>
            </a:pPr>
            <a:endParaRPr lang="en-US" b="0" i="0">
              <a:solidFill>
                <a:srgbClr val="000000"/>
              </a:solidFill>
              <a:effectLst/>
            </a:endParaRPr>
          </a:p>
          <a:p>
            <a:pPr marL="0" indent="0" algn="l" rtl="0" fontAlgn="base">
              <a:buNone/>
            </a:pPr>
            <a:endParaRPr lang="en-US" b="0" i="0">
              <a:solidFill>
                <a:srgbClr val="000000"/>
              </a:solidFill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A97DAE-949E-1E11-43FE-E563E699609B}"/>
              </a:ext>
            </a:extLst>
          </p:cNvPr>
          <p:cNvSpPr txBox="1"/>
          <p:nvPr/>
        </p:nvSpPr>
        <p:spPr>
          <a:xfrm>
            <a:off x="6619929" y="5521413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Sample Provider Dashboard View</a:t>
            </a:r>
          </a:p>
        </p:txBody>
      </p:sp>
      <p:pic>
        <p:nvPicPr>
          <p:cNvPr id="5" name="Picture 4" descr="A screenshot of a graph&#10;&#10;Description automatically generated">
            <a:extLst>
              <a:ext uri="{FF2B5EF4-FFF2-40B4-BE49-F238E27FC236}">
                <a16:creationId xmlns:a16="http://schemas.microsoft.com/office/drawing/2014/main" id="{C1F0E4FF-CA95-C975-0F0F-272E0349E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382" y="2771748"/>
            <a:ext cx="7316491" cy="271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5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ECF37-697E-FA7E-024C-0D6314654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02AA-CE07-B11E-FE22-BA540B9BB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0" lvl="0" indent="-457200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At-the-elbow education provided to each provider at both sites about My Panel Metrics dashboard</a:t>
            </a:r>
          </a:p>
          <a:p>
            <a:pPr marL="457200" marR="0" lvl="0" indent="-457200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Physician champion and clinic manager education and feedback about My Clinic Panel (practice-level dashboard)</a:t>
            </a:r>
          </a:p>
          <a:p>
            <a:pPr marL="457200" marR="0" lvl="0" indent="-457200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Advice and training about panel clean-up and maintenance procedures</a:t>
            </a:r>
          </a:p>
          <a:p>
            <a:pPr marL="457200" marR="0" lvl="0" indent="-457200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Ongoing listening sessions with providers about their individual dashboards during clinic site visits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874023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ECF37-697E-FA7E-024C-0D6314654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Incentives for Improving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02AA-CE07-B11E-FE22-BA540B9BB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Metrics currently being used by public and private payers in various value-based contracts.</a:t>
            </a:r>
            <a:endParaRPr lang="en-US">
              <a:solidFill>
                <a:srgbClr val="000000"/>
              </a:solidFill>
            </a:endParaRPr>
          </a:p>
          <a:p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Gain provider buy-in to their individual dashboard (my actual patients)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r>
              <a:rPr lang="en-US" b="0" i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  <a:endParaRPr lang="en-US"/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Physicians and clinics have current visibility to metrics as part of existing dashboards (clinic, UNMC have visibility) </a:t>
            </a:r>
            <a:r>
              <a:rPr lang="en-US" b="0" i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Target and stretch goals identified semi-annually, and funds weighted based on priority metrics</a:t>
            </a:r>
          </a:p>
          <a:p>
            <a:pPr fontAlgn="base"/>
            <a:r>
              <a:rPr lang="en-US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Goals are improved outcomes and long-term project sustainability</a:t>
            </a:r>
            <a:r>
              <a:rPr lang="en-US" b="0" i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59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983BD-FC5C-FCBA-5D62-43554F736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542" y="198111"/>
            <a:ext cx="10515600" cy="1325563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Incentive Program – Quality Metrics</a:t>
            </a:r>
            <a:endParaRPr lang="en-US"/>
          </a:p>
        </p:txBody>
      </p:sp>
      <p:pic>
        <p:nvPicPr>
          <p:cNvPr id="4" name="Content Placeholder 3" descr="A diagram of blood types&#10;&#10;Description automatically generated">
            <a:extLst>
              <a:ext uri="{FF2B5EF4-FFF2-40B4-BE49-F238E27FC236}">
                <a16:creationId xmlns:a16="http://schemas.microsoft.com/office/drawing/2014/main" id="{65F067AC-0B65-3200-F77F-D929B7FAA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0720" y="1627296"/>
            <a:ext cx="8810560" cy="4351338"/>
          </a:xfrm>
        </p:spPr>
      </p:pic>
    </p:spTree>
    <p:extLst>
      <p:ext uri="{BB962C8B-B14F-4D97-AF65-F5344CB8AC3E}">
        <p14:creationId xmlns:p14="http://schemas.microsoft.com/office/powerpoint/2010/main" val="1179406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19C2-9BA4-A5F9-13E5-640DBD3B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/>
              <a:t>Dashboard: Site A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09D9E4B-E259-CB6A-2E59-FE1DE044B461}"/>
              </a:ext>
            </a:extLst>
          </p:cNvPr>
          <p:cNvSpPr/>
          <p:nvPr/>
        </p:nvSpPr>
        <p:spPr>
          <a:xfrm>
            <a:off x="577568" y="2297999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0C3F9EA-C65F-CE39-A9DD-FF7617DBF0DC}"/>
              </a:ext>
            </a:extLst>
          </p:cNvPr>
          <p:cNvSpPr/>
          <p:nvPr/>
        </p:nvSpPr>
        <p:spPr>
          <a:xfrm>
            <a:off x="577566" y="3996551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D7DE04B-0AC1-1DC6-6B6F-AF8F42672AAE}"/>
              </a:ext>
            </a:extLst>
          </p:cNvPr>
          <p:cNvSpPr/>
          <p:nvPr/>
        </p:nvSpPr>
        <p:spPr>
          <a:xfrm>
            <a:off x="577565" y="3426405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519E1BF-EF45-3660-F647-4F234BAF7FE6}"/>
              </a:ext>
            </a:extLst>
          </p:cNvPr>
          <p:cNvSpPr/>
          <p:nvPr/>
        </p:nvSpPr>
        <p:spPr>
          <a:xfrm>
            <a:off x="577566" y="2638314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FE274AA-5AE6-D0CA-9164-AFE876A3B012}"/>
              </a:ext>
            </a:extLst>
          </p:cNvPr>
          <p:cNvSpPr/>
          <p:nvPr/>
        </p:nvSpPr>
        <p:spPr>
          <a:xfrm>
            <a:off x="577566" y="3103322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C2C142-D83A-4545-5E97-4AB56931FD00}"/>
              </a:ext>
            </a:extLst>
          </p:cNvPr>
          <p:cNvSpPr txBox="1"/>
          <p:nvPr/>
        </p:nvSpPr>
        <p:spPr>
          <a:xfrm>
            <a:off x="1752480" y="4959822"/>
            <a:ext cx="8191725" cy="9850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80365" indent="-380365">
              <a:buFont typeface="Arial"/>
              <a:buChar char="•"/>
            </a:pPr>
            <a:r>
              <a:rPr lang="en-US" sz="1850" b="1">
                <a:latin typeface="Arial"/>
                <a:cs typeface="Calibri" panose="020F0502020204030204"/>
              </a:rPr>
              <a:t>Green/Yellow/Red Targets set based on aiming for certain HEDIS targets, or quartile performance where targets are not specified</a:t>
            </a:r>
            <a:endParaRPr lang="en-US" sz="1850"/>
          </a:p>
          <a:p>
            <a:pPr marL="989965" lvl="1" indent="-380365">
              <a:buFont typeface="Courier New"/>
              <a:buChar char="o"/>
            </a:pPr>
            <a:r>
              <a:rPr lang="en-US" sz="1850" b="1">
                <a:latin typeface="Arial"/>
                <a:cs typeface="Calibri" panose="020F0502020204030204"/>
              </a:rPr>
              <a:t>Data through August 31, 2024</a:t>
            </a:r>
          </a:p>
        </p:txBody>
      </p:sp>
      <p:pic>
        <p:nvPicPr>
          <p:cNvPr id="4" name="Picture 3" descr="A screenshot of a graph&#10;&#10;Description automatically generated">
            <a:extLst>
              <a:ext uri="{FF2B5EF4-FFF2-40B4-BE49-F238E27FC236}">
                <a16:creationId xmlns:a16="http://schemas.microsoft.com/office/drawing/2014/main" id="{3EE7835E-DA95-7EA9-2BF0-196664131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636" y="1721620"/>
            <a:ext cx="8617527" cy="3241578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9928422F-85EC-008E-5B3B-080966F1B437}"/>
              </a:ext>
            </a:extLst>
          </p:cNvPr>
          <p:cNvSpPr/>
          <p:nvPr/>
        </p:nvSpPr>
        <p:spPr>
          <a:xfrm rot="5400000">
            <a:off x="9262754" y="1604537"/>
            <a:ext cx="602531" cy="23728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4DC19E6-058F-8BCF-E15C-856F910E855C}"/>
              </a:ext>
            </a:extLst>
          </p:cNvPr>
          <p:cNvSpPr/>
          <p:nvPr/>
        </p:nvSpPr>
        <p:spPr>
          <a:xfrm rot="5400000">
            <a:off x="2862949" y="1604537"/>
            <a:ext cx="602531" cy="23728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" name="Picture 2" descr="A gold and silver seal with a pink ribbon&#10;&#10;Description automatically generated">
            <a:extLst>
              <a:ext uri="{FF2B5EF4-FFF2-40B4-BE49-F238E27FC236}">
                <a16:creationId xmlns:a16="http://schemas.microsoft.com/office/drawing/2014/main" id="{1B12D109-F915-334D-A45F-A70C192D8B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7519" y="5050631"/>
            <a:ext cx="14859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66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E9C0-E01D-F496-6EE0-41CE8760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A Improvement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3C507-1F13-E5FD-C5D1-D1E9BD3A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40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Clinic manager attention to dashboards</a:t>
            </a:r>
          </a:p>
          <a:p>
            <a:pPr lvl="1"/>
            <a:r>
              <a:rPr lang="en-US"/>
              <a:t>Frequent check ins with clinic providers and staff</a:t>
            </a:r>
          </a:p>
          <a:p>
            <a:pPr lvl="1"/>
            <a:r>
              <a:rPr lang="en-US"/>
              <a:t>Regular updates during staff meetings</a:t>
            </a:r>
          </a:p>
          <a:p>
            <a:pPr lvl="1"/>
            <a:r>
              <a:rPr lang="en-US"/>
              <a:t>Staff input taken into consideration for how to use earned funds</a:t>
            </a:r>
          </a:p>
          <a:p>
            <a:r>
              <a:rPr lang="en-US"/>
              <a:t>Physician buy-in</a:t>
            </a:r>
          </a:p>
          <a:p>
            <a:pPr lvl="1"/>
            <a:r>
              <a:rPr lang="en-US"/>
              <a:t>One-on-one training sessions with individual providers about how to access patient lists</a:t>
            </a:r>
          </a:p>
          <a:p>
            <a:pPr lvl="1"/>
            <a:r>
              <a:rPr lang="en-US"/>
              <a:t>Color coded metrics drive individual performance and competition between providers</a:t>
            </a:r>
          </a:p>
          <a:p>
            <a:pPr lvl="1"/>
            <a:r>
              <a:rPr lang="en-US">
                <a:latin typeface="Arial"/>
                <a:cs typeface="Arial"/>
              </a:rPr>
              <a:t>Direct financial incentivization</a:t>
            </a:r>
            <a:endParaRPr lang="en-US"/>
          </a:p>
          <a:p>
            <a:r>
              <a:rPr lang="en-US"/>
              <a:t>Nurse driven changes</a:t>
            </a:r>
          </a:p>
          <a:p>
            <a:pPr lvl="1"/>
            <a:r>
              <a:rPr lang="en-US"/>
              <a:t>Individual nurses set yearly goals based on performance improvement for their assigned providers</a:t>
            </a:r>
          </a:p>
        </p:txBody>
      </p:sp>
    </p:spTree>
    <p:extLst>
      <p:ext uri="{BB962C8B-B14F-4D97-AF65-F5344CB8AC3E}">
        <p14:creationId xmlns:p14="http://schemas.microsoft.com/office/powerpoint/2010/main" val="3684776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19C2-9BA4-A5F9-13E5-640DBD3B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>
                <a:latin typeface="Arial Black"/>
              </a:rPr>
              <a:t>Dashboard: Site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C2C142-D83A-4545-5E97-4AB56931FD00}"/>
              </a:ext>
            </a:extLst>
          </p:cNvPr>
          <p:cNvSpPr txBox="1"/>
          <p:nvPr/>
        </p:nvSpPr>
        <p:spPr>
          <a:xfrm>
            <a:off x="1800971" y="5001386"/>
            <a:ext cx="8191725" cy="9850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80365" indent="-380365">
              <a:buFont typeface="Arial"/>
              <a:buChar char="•"/>
            </a:pPr>
            <a:r>
              <a:rPr lang="en-US" sz="1850" b="1">
                <a:latin typeface="Arial"/>
                <a:cs typeface="Calibri" panose="020F0502020204030204"/>
              </a:rPr>
              <a:t>Green/Yellow/Red Targets set based on aiming for certain HEDIS targets, or quartile performance where targets are not specified</a:t>
            </a:r>
            <a:endParaRPr lang="en-US" sz="1850"/>
          </a:p>
          <a:p>
            <a:pPr marL="989965" lvl="1" indent="-380365">
              <a:buFont typeface="Courier New"/>
              <a:buChar char="o"/>
            </a:pPr>
            <a:r>
              <a:rPr lang="en-US" sz="1850" b="1">
                <a:latin typeface="Arial"/>
                <a:cs typeface="Calibri" panose="020F0502020204030204"/>
              </a:rPr>
              <a:t>Data through August 31, 2024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65FD4578-01B5-4787-DB51-8B658BFF63A5}"/>
              </a:ext>
            </a:extLst>
          </p:cNvPr>
          <p:cNvSpPr/>
          <p:nvPr/>
        </p:nvSpPr>
        <p:spPr>
          <a:xfrm>
            <a:off x="564200" y="2428644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FE4C986B-E5F6-641D-D0CF-A51638D584DD}"/>
              </a:ext>
            </a:extLst>
          </p:cNvPr>
          <p:cNvSpPr/>
          <p:nvPr/>
        </p:nvSpPr>
        <p:spPr>
          <a:xfrm>
            <a:off x="605762" y="3926304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1F579C15-8AC9-9739-7E59-F18432E5687E}"/>
              </a:ext>
            </a:extLst>
          </p:cNvPr>
          <p:cNvSpPr/>
          <p:nvPr/>
        </p:nvSpPr>
        <p:spPr>
          <a:xfrm>
            <a:off x="564197" y="3425432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8EEF00DA-C78D-C486-0FD5-AFA0F1569186}"/>
              </a:ext>
            </a:extLst>
          </p:cNvPr>
          <p:cNvSpPr/>
          <p:nvPr/>
        </p:nvSpPr>
        <p:spPr>
          <a:xfrm>
            <a:off x="564198" y="2665050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5460212C-F477-F3C9-688C-695227C48997}"/>
              </a:ext>
            </a:extLst>
          </p:cNvPr>
          <p:cNvSpPr/>
          <p:nvPr/>
        </p:nvSpPr>
        <p:spPr>
          <a:xfrm>
            <a:off x="564198" y="3005365"/>
            <a:ext cx="602329" cy="23736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95312E-4315-6DFE-9ABE-57575CD33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346" y="1848344"/>
            <a:ext cx="9386454" cy="3154384"/>
          </a:xfrm>
          <a:prstGeom prst="rect">
            <a:avLst/>
          </a:prstGeom>
        </p:spPr>
      </p:pic>
      <p:sp>
        <p:nvSpPr>
          <p:cNvPr id="30" name="Arrow: Right 29">
            <a:extLst>
              <a:ext uri="{FF2B5EF4-FFF2-40B4-BE49-F238E27FC236}">
                <a16:creationId xmlns:a16="http://schemas.microsoft.com/office/drawing/2014/main" id="{4828120F-064E-B13D-EEC9-4BA69BFE4636}"/>
              </a:ext>
            </a:extLst>
          </p:cNvPr>
          <p:cNvSpPr/>
          <p:nvPr/>
        </p:nvSpPr>
        <p:spPr>
          <a:xfrm rot="5400000">
            <a:off x="3147453" y="1728255"/>
            <a:ext cx="602531" cy="23728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AAF32D76-3F40-2E1C-8B65-D88E220560EC}"/>
              </a:ext>
            </a:extLst>
          </p:cNvPr>
          <p:cNvSpPr/>
          <p:nvPr/>
        </p:nvSpPr>
        <p:spPr>
          <a:xfrm rot="5400000">
            <a:off x="9997531" y="1728255"/>
            <a:ext cx="602531" cy="23728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65489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E9C0-E01D-F496-6EE0-41CE8760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Site B Improvement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3C507-1F13-E5FD-C5D1-D1E9BD3A2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Nurse driven changes</a:t>
            </a:r>
          </a:p>
          <a:p>
            <a:pPr lvl="1"/>
            <a:r>
              <a:rPr lang="en-US"/>
              <a:t>Clinic health coaches designated specific time each week for patient outreach to address gaps in care</a:t>
            </a:r>
          </a:p>
          <a:p>
            <a:pPr lvl="1"/>
            <a:r>
              <a:rPr lang="en-US"/>
              <a:t>Nurses check in with providers on a regular basis to highlight opportunities for improvement</a:t>
            </a:r>
          </a:p>
          <a:p>
            <a:pPr marL="457200" lvl="1" indent="0">
              <a:buNone/>
            </a:pPr>
            <a:endParaRPr lang="en-US"/>
          </a:p>
          <a:p>
            <a:r>
              <a:rPr lang="en-US"/>
              <a:t>Leadership buy-in </a:t>
            </a:r>
          </a:p>
          <a:p>
            <a:pPr lvl="1"/>
            <a:r>
              <a:rPr lang="en-US">
                <a:latin typeface="Arial"/>
                <a:cs typeface="Arial"/>
              </a:rPr>
              <a:t>After a slow start due to lack of physician buy-in, DOT team discussed with clinic manager and health system leaders </a:t>
            </a:r>
          </a:p>
          <a:p>
            <a:pPr lvl="1"/>
            <a:r>
              <a:rPr lang="en-US">
                <a:latin typeface="Arial"/>
                <a:cs typeface="Arial"/>
              </a:rPr>
              <a:t>Improvement was noted quickly after those discussions</a:t>
            </a:r>
          </a:p>
        </p:txBody>
      </p:sp>
    </p:spTree>
    <p:extLst>
      <p:ext uri="{BB962C8B-B14F-4D97-AF65-F5344CB8AC3E}">
        <p14:creationId xmlns:p14="http://schemas.microsoft.com/office/powerpoint/2010/main" val="195941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37B7-2ED4-5C3C-0F99-0A23409C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81" y="138906"/>
            <a:ext cx="10515600" cy="1325563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Incentive Program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7AE7B-4C5F-859A-F509-8BE698CCA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8169" y="1456531"/>
            <a:ext cx="5181600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>
                <a:solidFill>
                  <a:srgbClr val="AD122A"/>
                </a:solidFill>
                <a:latin typeface="Arial"/>
                <a:cs typeface="Arial"/>
              </a:rPr>
              <a:t>Site A </a:t>
            </a:r>
            <a:endParaRPr lang="en-US" sz="3200">
              <a:solidFill>
                <a:srgbClr val="AD122A"/>
              </a:solidFill>
              <a:latin typeface="Arial"/>
              <a:cs typeface="Arial"/>
            </a:endParaRPr>
          </a:p>
          <a:p>
            <a:pPr marL="457200" indent="-457200">
              <a:buFont typeface="Arial,Sans-Serif" panose="020B0604020202020204" pitchFamily="34" charset="0"/>
            </a:pPr>
            <a:r>
              <a:rPr lang="en-US">
                <a:latin typeface="Arial"/>
                <a:cs typeface="Arial"/>
              </a:rPr>
              <a:t>Clinic has achieved stretch goals for 10/10 metrics</a:t>
            </a:r>
          </a:p>
          <a:p>
            <a:pPr marL="457200" indent="-457200">
              <a:buFont typeface="Arial,Sans-Serif" panose="020B0604020202020204" pitchFamily="34" charset="0"/>
            </a:pPr>
            <a:r>
              <a:rPr lang="en-US">
                <a:latin typeface="Arial"/>
                <a:cs typeface="Arial"/>
              </a:rPr>
              <a:t>Clinic reinvested funds into purchase of point-of-care lab equipment</a:t>
            </a:r>
          </a:p>
          <a:p>
            <a:pPr marL="457200" indent="-457200">
              <a:buFont typeface="Arial,Sans-Serif" panose="020B0604020202020204" pitchFamily="34" charset="0"/>
            </a:pPr>
            <a:r>
              <a:rPr lang="en-US">
                <a:latin typeface="Arial"/>
                <a:cs typeface="Arial"/>
              </a:rPr>
              <a:t>Individual providers highly motivated to improve, compete; driven by physician champion</a:t>
            </a:r>
          </a:p>
          <a:p>
            <a:pPr marL="457200" indent="-457200">
              <a:buFont typeface="Arial,Sans-Serif" panose="020B0604020202020204" pitchFamily="34" charset="0"/>
            </a:pPr>
            <a:r>
              <a:rPr lang="en-US">
                <a:latin typeface="Arial"/>
                <a:cs typeface="Arial"/>
              </a:rPr>
              <a:t>Performing at or above even top-performing NM clinics</a:t>
            </a:r>
          </a:p>
          <a:p>
            <a:pPr marL="457200" indent="-457200">
              <a:buFont typeface="Arial,Sans-Serif" panose="020B0604020202020204" pitchFamily="34" charset="0"/>
            </a:pPr>
            <a:r>
              <a:rPr lang="en-US">
                <a:latin typeface="Arial"/>
                <a:cs typeface="Arial"/>
              </a:rPr>
              <a:t>Confidence in achieving ACO metrics as a result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46EB3-F6C2-9911-7715-AFAC4F969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1731" y="1456531"/>
            <a:ext cx="5181600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>
                <a:solidFill>
                  <a:srgbClr val="AD122A"/>
                </a:solidFill>
                <a:latin typeface="Arial"/>
                <a:cs typeface="Arial"/>
              </a:rPr>
              <a:t>Site B </a:t>
            </a:r>
            <a:endParaRPr lang="en-US" sz="3200">
              <a:solidFill>
                <a:srgbClr val="AD122A"/>
              </a:solidFill>
              <a:latin typeface="Arial"/>
              <a:cs typeface="Arial"/>
            </a:endParaRPr>
          </a:p>
          <a:p>
            <a:pPr marL="457200" indent="-457200">
              <a:buFont typeface="Arial,Sans-Serif" panose="020B0604020202020204" pitchFamily="34" charset="0"/>
            </a:pPr>
            <a:r>
              <a:rPr lang="en-US"/>
              <a:t>Clinic achieved stretch goals for 9/10 metrics </a:t>
            </a:r>
          </a:p>
          <a:p>
            <a:pPr marL="457200" indent="-457200">
              <a:buFont typeface="Arial,Sans-Serif" panose="020B0604020202020204" pitchFamily="34" charset="0"/>
            </a:pPr>
            <a:r>
              <a:rPr lang="en-US"/>
              <a:t>Incentive supports general clinic funds, working toward purchase of point-of-care AI Retinal Scanner</a:t>
            </a:r>
          </a:p>
          <a:p>
            <a:pPr marL="457200" indent="-457200">
              <a:buFont typeface="Arial,Sans-Serif" panose="020B0604020202020204" pitchFamily="34" charset="0"/>
            </a:pPr>
            <a:r>
              <a:rPr lang="en-US"/>
              <a:t>Performance largely driven by RN health coaches</a:t>
            </a:r>
          </a:p>
          <a:p>
            <a:pPr marL="457200" indent="-457200">
              <a:buFont typeface="Arial,Sans-Serif" panose="020B0604020202020204" pitchFamily="34" charset="0"/>
            </a:pPr>
            <a:r>
              <a:rPr lang="en-US">
                <a:latin typeface="Arial"/>
                <a:cs typeface="Arial"/>
              </a:rPr>
              <a:t>Gradual dashboard adoption by physicians and APPs</a:t>
            </a:r>
          </a:p>
          <a:p>
            <a:pPr marL="457200" indent="-457200">
              <a:buFont typeface="Arial,Sans-Serif" panose="020B0604020202020204" pitchFamily="34" charset="0"/>
            </a:pPr>
            <a:r>
              <a:rPr lang="en-US">
                <a:latin typeface="Arial"/>
                <a:cs typeface="Arial"/>
              </a:rPr>
              <a:t>Clinic manager now involved in payer negotiations</a:t>
            </a:r>
          </a:p>
        </p:txBody>
      </p:sp>
    </p:spTree>
    <p:extLst>
      <p:ext uri="{BB962C8B-B14F-4D97-AF65-F5344CB8AC3E}">
        <p14:creationId xmlns:p14="http://schemas.microsoft.com/office/powerpoint/2010/main" val="3597825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FECC-6F36-58EB-9187-AB9DC58E4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rial"/>
                <a:cs typeface="Arial"/>
              </a:rPr>
              <a:t>Sustainability</a:t>
            </a:r>
            <a:endParaRPr lang="en-US" sz="4000" b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1A20D-16CA-9A92-60E3-28D85CAB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250"/>
            <a:ext cx="10515600" cy="4351338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457200" indent="-457200">
              <a:buFont typeface="Arial,Sans-Serif"/>
              <a:buChar char="•"/>
            </a:pPr>
            <a:r>
              <a:rPr lang="en-US">
                <a:latin typeface="Arial"/>
                <a:cs typeface="Arial"/>
              </a:rPr>
              <a:t>Both sites realize value of dashboards, and plan to continue this functionality beyond the DOT project, even at a cost</a:t>
            </a:r>
            <a:endParaRPr lang="en-US"/>
          </a:p>
          <a:p>
            <a:pPr marL="457200" indent="-457200">
              <a:buFont typeface="Arial,Sans-Serif"/>
              <a:buChar char="•"/>
            </a:pPr>
            <a:r>
              <a:rPr lang="en-US">
                <a:latin typeface="Arial"/>
                <a:cs typeface="Arial"/>
              </a:rPr>
              <a:t>Both clinics have vastly improved metric performance, commenting on the downstream effect (total cost of care, ER utilization, etc.)</a:t>
            </a:r>
          </a:p>
          <a:p>
            <a:pPr marL="457200" indent="-457200">
              <a:buFont typeface="Arial,Sans-Serif"/>
              <a:buChar char="•"/>
            </a:pPr>
            <a:r>
              <a:rPr lang="en-US">
                <a:latin typeface="Arial"/>
                <a:cs typeface="Arial"/>
              </a:rPr>
              <a:t>Site A joined an ACO</a:t>
            </a:r>
            <a:endParaRPr lang="en-US" i="1">
              <a:latin typeface="Arial"/>
              <a:cs typeface="Arial"/>
            </a:endParaRPr>
          </a:p>
          <a:p>
            <a:pPr marL="457200" indent="-457200">
              <a:buFont typeface="Arial,Sans-Serif"/>
              <a:buChar char="•"/>
            </a:pPr>
            <a:r>
              <a:rPr lang="en-US">
                <a:latin typeface="Arial"/>
                <a:cs typeface="Arial"/>
              </a:rPr>
              <a:t>Site B clinic leadership now participating in payer-level conversations to increase value-based revenue</a:t>
            </a:r>
            <a:endParaRPr lang="en-US"/>
          </a:p>
          <a:p>
            <a:pPr marL="457200" indent="-457200">
              <a:buFont typeface="Arial,Sans-Serif"/>
              <a:buChar char="•"/>
            </a:pPr>
            <a:r>
              <a:rPr lang="en-US">
                <a:latin typeface="Arial"/>
                <a:cs typeface="Arial"/>
              </a:rPr>
              <a:t>Site A using incentive funds to trial an </a:t>
            </a:r>
            <a:r>
              <a:rPr lang="en-US" i="1">
                <a:latin typeface="Arial"/>
                <a:cs typeface="Arial"/>
              </a:rPr>
              <a:t>increased</a:t>
            </a:r>
            <a:r>
              <a:rPr lang="en-US">
                <a:latin typeface="Arial"/>
                <a:cs typeface="Arial"/>
              </a:rPr>
              <a:t> pharmacy presence in clinic, focusing on multiple conditions</a:t>
            </a:r>
          </a:p>
          <a:p>
            <a:pPr marL="457200" indent="-457200">
              <a:buFont typeface="Arial,Sans-Serif"/>
              <a:buChar char="•"/>
            </a:pPr>
            <a:r>
              <a:rPr lang="en-US">
                <a:latin typeface="Arial"/>
                <a:cs typeface="Arial"/>
              </a:rPr>
              <a:t>Health systems continuing to fund RN Health Coach roles at project end, funded by shared savings revenue and/or billing for diabetes education</a:t>
            </a:r>
            <a:endParaRPr lang="en-US"/>
          </a:p>
          <a:p>
            <a:pPr marL="954405" lvl="1" indent="-342900">
              <a:buFont typeface="Courier New,monospace"/>
              <a:buChar char="o"/>
            </a:pPr>
            <a:endParaRPr lang="en-US"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34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6C007-C032-CDB9-8F94-3D9F9001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Disclosures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391F-6C28-83F9-3503-94BA5028E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Dr. Mohring:  board of directors, Nebraska Health Network ACO</a:t>
            </a:r>
          </a:p>
          <a:p>
            <a:endParaRPr lang="en-US"/>
          </a:p>
          <a:p>
            <a:r>
              <a:rPr lang="en-US">
                <a:latin typeface="Arial"/>
                <a:cs typeface="Arial"/>
              </a:rPr>
              <a:t>Dr. Eiland:  advisory board participant for Cecelia Health, Eli Lilly, Roche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3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FECC-6F36-58EB-9187-AB9DC58E4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1A20D-16CA-9A92-60E3-28D85CAB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9189" cy="4351338"/>
          </a:xfrm>
        </p:spPr>
        <p:txBody>
          <a:bodyPr vert="horz" lIns="121920" tIns="60960" rIns="121920" bIns="60960" rtlCol="0" anchor="t">
            <a:normAutofit/>
          </a:bodyPr>
          <a:lstStyle/>
          <a:p>
            <a:pPr marL="357505" indent="-342900">
              <a:lnSpc>
                <a:spcPct val="100000"/>
              </a:lnSpc>
              <a:spcBef>
                <a:spcPts val="200"/>
              </a:spcBef>
              <a:buFont typeface="Arial"/>
              <a:buChar char="•"/>
            </a:pPr>
            <a:r>
              <a:rPr lang="en-US" sz="2800">
                <a:solidFill>
                  <a:srgbClr val="333333"/>
                </a:solidFill>
                <a:latin typeface="Arial"/>
                <a:cs typeface="Segoe UI"/>
              </a:rPr>
              <a:t>Improving diabetes-related quality metrics requires: </a:t>
            </a:r>
            <a:endParaRPr lang="en-US" sz="2800"/>
          </a:p>
          <a:p>
            <a:pPr marL="814705" lvl="1">
              <a:lnSpc>
                <a:spcPct val="100000"/>
              </a:lnSpc>
              <a:spcBef>
                <a:spcPts val="200"/>
              </a:spcBef>
              <a:buFont typeface="Courier New,monospace"/>
              <a:buChar char="o"/>
            </a:pPr>
            <a:r>
              <a:rPr lang="en-US" sz="2400">
                <a:solidFill>
                  <a:srgbClr val="333333"/>
                </a:solidFill>
                <a:latin typeface="Arial"/>
                <a:cs typeface="Segoe UI"/>
              </a:rPr>
              <a:t>Transparent data</a:t>
            </a:r>
            <a:endParaRPr lang="en-US" sz="2400">
              <a:solidFill>
                <a:srgbClr val="000000"/>
              </a:solidFill>
            </a:endParaRPr>
          </a:p>
          <a:p>
            <a:pPr marL="814705" lvl="1">
              <a:lnSpc>
                <a:spcPct val="100000"/>
              </a:lnSpc>
              <a:spcBef>
                <a:spcPts val="200"/>
              </a:spcBef>
              <a:buFont typeface="Courier New,monospace"/>
              <a:buChar char="o"/>
            </a:pPr>
            <a:r>
              <a:rPr lang="en-US" sz="2400">
                <a:solidFill>
                  <a:srgbClr val="333333"/>
                </a:solidFill>
                <a:latin typeface="Arial"/>
                <a:cs typeface="Segoe UI"/>
              </a:rPr>
              <a:t>Multidisciplinary clinic teams</a:t>
            </a:r>
            <a:endParaRPr lang="en-US" sz="2400">
              <a:solidFill>
                <a:srgbClr val="000000"/>
              </a:solidFill>
            </a:endParaRPr>
          </a:p>
          <a:p>
            <a:pPr marL="814705" lvl="1">
              <a:lnSpc>
                <a:spcPct val="100000"/>
              </a:lnSpc>
              <a:spcBef>
                <a:spcPts val="200"/>
              </a:spcBef>
              <a:buFont typeface="Courier New,monospace"/>
              <a:buChar char="o"/>
            </a:pPr>
            <a:r>
              <a:rPr lang="en-US" sz="2400">
                <a:solidFill>
                  <a:srgbClr val="333333"/>
                </a:solidFill>
                <a:latin typeface="Arial"/>
                <a:cs typeface="Segoe UI"/>
              </a:rPr>
              <a:t>Local champions</a:t>
            </a:r>
            <a:endParaRPr lang="en-US" sz="2400"/>
          </a:p>
          <a:p>
            <a:pPr marL="814705" lvl="1">
              <a:lnSpc>
                <a:spcPct val="100000"/>
              </a:lnSpc>
              <a:spcBef>
                <a:spcPts val="200"/>
              </a:spcBef>
              <a:buFont typeface="Courier New,monospace"/>
              <a:buChar char="o"/>
            </a:pPr>
            <a:endParaRPr lang="en-US" sz="2400">
              <a:solidFill>
                <a:srgbClr val="333333"/>
              </a:solidFill>
              <a:latin typeface="Arial"/>
              <a:cs typeface="Segoe UI"/>
            </a:endParaRPr>
          </a:p>
          <a:p>
            <a:pPr marL="357505" indent="-342900">
              <a:lnSpc>
                <a:spcPct val="100000"/>
              </a:lnSpc>
              <a:spcBef>
                <a:spcPts val="200"/>
              </a:spcBef>
              <a:buFont typeface="Arial"/>
              <a:buChar char="•"/>
            </a:pPr>
            <a:r>
              <a:rPr lang="en-US" sz="2800">
                <a:solidFill>
                  <a:srgbClr val="333333"/>
                </a:solidFill>
                <a:latin typeface="Arial"/>
                <a:cs typeface="Segoe UI"/>
              </a:rPr>
              <a:t>Direct incentivization and competition drives performance</a:t>
            </a:r>
          </a:p>
          <a:p>
            <a:pPr marL="814705" lvl="1">
              <a:lnSpc>
                <a:spcPct val="100000"/>
              </a:lnSpc>
              <a:spcBef>
                <a:spcPts val="200"/>
              </a:spcBef>
              <a:buFont typeface="Courier New,monospace"/>
              <a:buChar char="o"/>
            </a:pPr>
            <a:endParaRPr lang="en-US" sz="2400">
              <a:solidFill>
                <a:srgbClr val="333333"/>
              </a:solidFill>
              <a:latin typeface="Arial"/>
              <a:cs typeface="Segoe UI"/>
            </a:endParaRPr>
          </a:p>
          <a:p>
            <a:pPr marL="357505" indent="-342900">
              <a:lnSpc>
                <a:spcPct val="100000"/>
              </a:lnSpc>
              <a:spcBef>
                <a:spcPts val="200"/>
              </a:spcBef>
              <a:buFont typeface="Arial"/>
              <a:buChar char="•"/>
            </a:pPr>
            <a:r>
              <a:rPr lang="en-US" sz="2800">
                <a:solidFill>
                  <a:srgbClr val="333333"/>
                </a:solidFill>
                <a:latin typeface="Arial"/>
                <a:cs typeface="Segoe UI"/>
              </a:rPr>
              <a:t>Success is achieved over the long term and can be sustainable</a:t>
            </a:r>
            <a:endParaRPr lang="en-US" sz="2800">
              <a:latin typeface="Arial"/>
              <a:cs typeface="Arial"/>
            </a:endParaRPr>
          </a:p>
          <a:p>
            <a:pPr marL="954405" lvl="1" indent="-342900">
              <a:buFont typeface="Courier New,monospace"/>
              <a:buChar char="o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737174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791AB2E-3452-4A7D-920E-3F3D40A9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0" y="677296"/>
            <a:ext cx="10515600" cy="1404258"/>
          </a:xfrm>
        </p:spPr>
        <p:txBody>
          <a:bodyPr>
            <a:normAutofit fontScale="90000"/>
          </a:bodyPr>
          <a:lstStyle/>
          <a:p>
            <a:r>
              <a:rPr lang="en-US" sz="4400" b="1">
                <a:latin typeface="Arial"/>
                <a:cs typeface="Arial"/>
              </a:rPr>
              <a:t>Questions</a:t>
            </a:r>
            <a:r>
              <a:rPr lang="en-US" sz="4400">
                <a:latin typeface="Arial"/>
                <a:cs typeface="Arial"/>
              </a:rPr>
              <a:t>?</a:t>
            </a:r>
            <a:br>
              <a:rPr lang="en-US" sz="4400">
                <a:latin typeface="Arial"/>
                <a:cs typeface="Arial"/>
              </a:rPr>
            </a:br>
            <a:br>
              <a:rPr lang="en-US" sz="4400">
                <a:latin typeface="Arial"/>
                <a:cs typeface="Arial"/>
              </a:rPr>
            </a:br>
            <a:r>
              <a:rPr lang="en-US" sz="3200">
                <a:solidFill>
                  <a:schemeClr val="tx1"/>
                </a:solidFill>
                <a:latin typeface="Arial"/>
                <a:cs typeface="Arial"/>
              </a:rPr>
              <a:t>Thank you to:</a:t>
            </a:r>
            <a:endParaRPr lang="en-US" sz="4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4C9D4-0A14-4FE1-A903-81413297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5107" y="460376"/>
            <a:ext cx="4241008" cy="9232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  <a:hlinkClick r:id="rId2"/>
              </a:rPr>
              <a:t>Smohring@unmc.edu</a:t>
            </a:r>
            <a:endParaRPr lang="en-US"/>
          </a:p>
          <a:p>
            <a:r>
              <a:rPr lang="en-US">
                <a:latin typeface="Arial"/>
                <a:cs typeface="Arial"/>
                <a:hlinkClick r:id="rId3"/>
              </a:rPr>
              <a:t>Leslie.eiland@unmc.edu</a:t>
            </a:r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34F9A00-8451-4BD8-9A67-67F822827A21}"/>
              </a:ext>
            </a:extLst>
          </p:cNvPr>
          <p:cNvGrpSpPr/>
          <p:nvPr/>
        </p:nvGrpSpPr>
        <p:grpSpPr>
          <a:xfrm>
            <a:off x="0" y="6118622"/>
            <a:ext cx="12192000" cy="797719"/>
            <a:chOff x="0" y="6118622"/>
            <a:chExt cx="12192000" cy="797719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CA51EB3-A509-4275-8537-2B611A0E1F20}"/>
                </a:ext>
              </a:extLst>
            </p:cNvPr>
            <p:cNvGrpSpPr/>
            <p:nvPr/>
          </p:nvGrpSpPr>
          <p:grpSpPr>
            <a:xfrm>
              <a:off x="0" y="6118622"/>
              <a:ext cx="12192000" cy="797719"/>
              <a:chOff x="0" y="6118622"/>
              <a:chExt cx="12192000" cy="797719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99EFAC6-FB01-45D8-B6F6-EA795E2B66D8}"/>
                  </a:ext>
                </a:extLst>
              </p:cNvPr>
              <p:cNvSpPr/>
              <p:nvPr/>
            </p:nvSpPr>
            <p:spPr>
              <a:xfrm>
                <a:off x="0" y="6176963"/>
                <a:ext cx="12192000" cy="68103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Graphic 22" descr="Chevron arrows with solid fill">
                <a:extLst>
                  <a:ext uri="{FF2B5EF4-FFF2-40B4-BE49-F238E27FC236}">
                    <a16:creationId xmlns:a16="http://schemas.microsoft.com/office/drawing/2014/main" id="{71DC759C-E1EA-4C83-9B24-655F50271F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186462" y="6118622"/>
                <a:ext cx="797719" cy="797719"/>
              </a:xfrm>
              <a:prstGeom prst="rect">
                <a:avLst/>
              </a:prstGeom>
            </p:spPr>
          </p:pic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E85C351-2F70-4FEA-A2D0-A5A109730E5F}"/>
                </a:ext>
              </a:extLst>
            </p:cNvPr>
            <p:cNvSpPr txBox="1"/>
            <p:nvPr/>
          </p:nvSpPr>
          <p:spPr>
            <a:xfrm>
              <a:off x="1257877" y="6348204"/>
              <a:ext cx="95074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0" i="0" u="none" strike="noStrike"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Diabetes On Track is a collaborative effort between UNMC/Nebraska Medicine, select Health Departments, and select health care facilities in Nebraska. This effort is made possible by funding provided by The Diabetes Care Foundation of Nebraska. The Project ECHO® logo is used with permission from the University of New Mexico Health Sciences Center (UNMHSC). </a:t>
              </a:r>
              <a:endParaRPr lang="en-US"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833807D-357F-1518-1C56-399D2484144B}"/>
              </a:ext>
            </a:extLst>
          </p:cNvPr>
          <p:cNvSpPr txBox="1"/>
          <p:nvPr/>
        </p:nvSpPr>
        <p:spPr>
          <a:xfrm>
            <a:off x="1303564" y="2353355"/>
            <a:ext cx="4870784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Diabetes Care Foundation</a:t>
            </a:r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University of Nebraska Foundation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Stephanie Nygaard, RN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Sarah Keegan, RD, CDCES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Cyrus Desouza, MBBS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Hastings Family Care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Mary Lanning Healthcare</a:t>
            </a:r>
          </a:p>
          <a:p>
            <a:pPr marL="285750" indent="-285750">
              <a:buFont typeface="Arial"/>
              <a:buChar char="•"/>
            </a:pPr>
            <a:endParaRPr lang="en-US" sz="240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4EE4FA-ED81-6A09-0463-23C2C9F1BB8E}"/>
              </a:ext>
            </a:extLst>
          </p:cNvPr>
          <p:cNvSpPr txBox="1"/>
          <p:nvPr/>
        </p:nvSpPr>
        <p:spPr>
          <a:xfrm>
            <a:off x="6756626" y="2353355"/>
            <a:ext cx="4119223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David </a:t>
            </a:r>
            <a:r>
              <a:rPr lang="en-US" sz="2400" err="1">
                <a:cs typeface="Calibri" panose="020F0502020204030204"/>
              </a:rPr>
              <a:t>Dzewaltowski</a:t>
            </a:r>
            <a:r>
              <a:rPr lang="en-US" sz="2400">
                <a:cs typeface="Calibri" panose="020F0502020204030204"/>
              </a:rPr>
              <a:t>, PhD</a:t>
            </a:r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Marisa Rosen, PhD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Kristin </a:t>
            </a:r>
            <a:r>
              <a:rPr lang="en-US" sz="2400" err="1">
                <a:cs typeface="Calibri" panose="020F0502020204030204"/>
              </a:rPr>
              <a:t>Pullyblank</a:t>
            </a:r>
            <a:r>
              <a:rPr lang="en-US" sz="2400">
                <a:cs typeface="Calibri" panose="020F0502020204030204"/>
              </a:rPr>
              <a:t>, RN, PhD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Chris Wichman, PhD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Melissa Baron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Wayne Family Medicine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 panose="020F0502020204030204"/>
              </a:rPr>
              <a:t>Faith Regional Health System</a:t>
            </a:r>
          </a:p>
          <a:p>
            <a:pPr marL="285750" indent="-285750">
              <a:buFont typeface="Arial"/>
              <a:buChar char="•"/>
            </a:pPr>
            <a:endParaRPr lang="en-US" sz="24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0236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FC3C720-99BC-4402-AEBB-DDA2E563C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5C5D381B-CF2C-4DDB-B6F0-577E5B3D7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Identify the challenges that rural PCPs face while balancing value-based care in a primarily fee-for-service landscape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Understand diabetes as a primary driver of quality-related metrics 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Create a vision for fee-for-service and value-based care revenue streams for future success</a:t>
            </a:r>
          </a:p>
        </p:txBody>
      </p:sp>
    </p:spTree>
    <p:extLst>
      <p:ext uri="{BB962C8B-B14F-4D97-AF65-F5344CB8AC3E}">
        <p14:creationId xmlns:p14="http://schemas.microsoft.com/office/powerpoint/2010/main" val="16648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FC3C720-99BC-4402-AEBB-DDA2E563C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85" y="383940"/>
            <a:ext cx="10515600" cy="1325563"/>
          </a:xfrm>
        </p:spPr>
        <p:txBody>
          <a:bodyPr/>
          <a:lstStyle/>
          <a:p>
            <a:r>
              <a:rPr lang="en-US"/>
              <a:t>Diabetes In Nebraska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5C5D381B-CF2C-4DDB-B6F0-577E5B3D7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85" y="1712736"/>
            <a:ext cx="1123012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Approximately 143,900 Nebraskans (9.3% of adults) have diagnosed diabetes</a:t>
            </a:r>
          </a:p>
          <a:p>
            <a:endParaRPr lang="en-US"/>
          </a:p>
          <a:p>
            <a:r>
              <a:rPr lang="en-US">
                <a:latin typeface="Arial"/>
                <a:cs typeface="Arial"/>
              </a:rPr>
              <a:t>Every year, an estimated 9,100 adults in Nebraska are diagnosed with diabetes</a:t>
            </a:r>
          </a:p>
          <a:p>
            <a:endParaRPr lang="en-US"/>
          </a:p>
          <a:p>
            <a:r>
              <a:rPr lang="en-US">
                <a:latin typeface="Arial"/>
                <a:cs typeface="Arial"/>
              </a:rPr>
              <a:t>Americans with diabetes have medical expenses approximately 2.6 times higher than those who do not have diabetes</a:t>
            </a:r>
          </a:p>
          <a:p>
            <a:endParaRPr lang="en-US">
              <a:latin typeface="Arial"/>
              <a:cs typeface="Arial"/>
            </a:endParaRPr>
          </a:p>
          <a:p>
            <a:r>
              <a:rPr lang="en-US"/>
              <a:t>In 2017 it was estimated that:</a:t>
            </a:r>
          </a:p>
          <a:p>
            <a:pPr lvl="1"/>
            <a:r>
              <a:rPr lang="en-US">
                <a:latin typeface="Arial"/>
                <a:cs typeface="Arial"/>
              </a:rPr>
              <a:t>Total direct medical expenses for diagnosed diabetes in Nebraska were $993 million</a:t>
            </a:r>
          </a:p>
          <a:p>
            <a:pPr lvl="1"/>
            <a:r>
              <a:rPr lang="en-US">
                <a:latin typeface="Arial"/>
                <a:cs typeface="Arial"/>
              </a:rPr>
              <a:t>Total indirect costs from lost productivity due to diabetes were $384 million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8C94BA-7C42-8EC4-463B-791520E06D97}"/>
              </a:ext>
            </a:extLst>
          </p:cNvPr>
          <p:cNvSpPr txBox="1"/>
          <p:nvPr/>
        </p:nvSpPr>
        <p:spPr>
          <a:xfrm>
            <a:off x="161807" y="6314253"/>
            <a:ext cx="771031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Burden of Diabetes in Nebraska, adv_2024_state_fact_nebraska.pdf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5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D009A-568B-A988-4BD1-522480B91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Diabetes On Track: Project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32741-1C4B-71E3-3074-C46B94D0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396"/>
            <a:ext cx="10515600" cy="4351338"/>
          </a:xfrm>
        </p:spPr>
        <p:txBody>
          <a:bodyPr vert="horz" lIns="121920" tIns="60960" rIns="121920" bIns="60960" rtlCol="0" anchor="t">
            <a:noAutofit/>
          </a:bodyPr>
          <a:lstStyle/>
          <a:p>
            <a:pPr marL="457189" indent="-457189"/>
            <a:r>
              <a:rPr lang="en-US">
                <a:latin typeface="Arial"/>
                <a:cs typeface="Arial"/>
              </a:rPr>
              <a:t>At-Risk for Prediabetes</a:t>
            </a:r>
          </a:p>
          <a:p>
            <a:pPr marL="1068467" lvl="1" indent="-457189"/>
            <a:r>
              <a:rPr lang="en-US" sz="2400" b="1">
                <a:solidFill>
                  <a:srgbClr val="00B050"/>
                </a:solidFill>
                <a:latin typeface="Calibri"/>
                <a:cs typeface="Calibri"/>
              </a:rPr>
              <a:t>↑</a:t>
            </a:r>
            <a:r>
              <a:rPr lang="en-US" sz="2400" b="1">
                <a:latin typeface="Arial"/>
                <a:cs typeface="Calibri"/>
              </a:rPr>
              <a:t> </a:t>
            </a:r>
            <a:r>
              <a:rPr lang="en-US" sz="2400">
                <a:latin typeface="Arial"/>
                <a:cs typeface="Arial"/>
              </a:rPr>
              <a:t>screening for prediabetes </a:t>
            </a:r>
            <a:endParaRPr lang="en-US" sz="2400">
              <a:latin typeface="Arial"/>
            </a:endParaRPr>
          </a:p>
          <a:p>
            <a:pPr marL="1068467" lvl="1" indent="-457189"/>
            <a:r>
              <a:rPr lang="en-US" sz="2400" b="1">
                <a:solidFill>
                  <a:srgbClr val="00B050"/>
                </a:solidFill>
                <a:latin typeface="Calibri"/>
                <a:cs typeface="Calibri"/>
              </a:rPr>
              <a:t>↑</a:t>
            </a:r>
            <a:r>
              <a:rPr lang="en-US" sz="2400" b="1">
                <a:latin typeface="Arial"/>
                <a:cs typeface="Arial"/>
              </a:rPr>
              <a:t> </a:t>
            </a:r>
            <a:r>
              <a:rPr lang="en-US" sz="2400">
                <a:latin typeface="Arial"/>
                <a:cs typeface="Arial"/>
              </a:rPr>
              <a:t>community preventive services</a:t>
            </a:r>
          </a:p>
          <a:p>
            <a:pPr marL="457189" indent="-457189"/>
            <a:r>
              <a:rPr lang="en-US">
                <a:latin typeface="Arial"/>
                <a:cs typeface="Arial"/>
              </a:rPr>
              <a:t>Prediabetes</a:t>
            </a:r>
          </a:p>
          <a:p>
            <a:pPr marL="1068467" lvl="1" indent="-457189"/>
            <a:r>
              <a:rPr lang="en-US" sz="2400" b="1">
                <a:solidFill>
                  <a:srgbClr val="FF0000"/>
                </a:solidFill>
                <a:latin typeface="Calibri"/>
                <a:cs typeface="Calibri"/>
              </a:rPr>
              <a:t>↓</a:t>
            </a:r>
            <a:r>
              <a:rPr lang="en-US" sz="2400" b="1">
                <a:latin typeface="Calibri"/>
                <a:cs typeface="Calibri"/>
              </a:rPr>
              <a:t> </a:t>
            </a:r>
            <a:r>
              <a:rPr lang="en-US" sz="2400">
                <a:latin typeface="Arial"/>
                <a:cs typeface="Arial"/>
              </a:rPr>
              <a:t>population with prediabetes</a:t>
            </a:r>
            <a:endParaRPr lang="en-US" sz="2400"/>
          </a:p>
          <a:p>
            <a:pPr marL="1068467" lvl="1" indent="-457189"/>
            <a:r>
              <a:rPr lang="en-US" sz="2400" b="1">
                <a:solidFill>
                  <a:srgbClr val="00B050"/>
                </a:solidFill>
                <a:latin typeface="Calibri"/>
                <a:cs typeface="Calibri"/>
              </a:rPr>
              <a:t>↑</a:t>
            </a:r>
            <a:r>
              <a:rPr lang="en-US" sz="2400" b="1">
                <a:latin typeface="Calibri"/>
                <a:cs typeface="Calibri"/>
              </a:rPr>
              <a:t> </a:t>
            </a:r>
            <a:r>
              <a:rPr lang="en-US" sz="2400">
                <a:latin typeface="Arial"/>
                <a:cs typeface="Arial"/>
              </a:rPr>
              <a:t>utilization of CDC diabetes prevention programs </a:t>
            </a:r>
          </a:p>
          <a:p>
            <a:pPr marL="457189" indent="-457189"/>
            <a:r>
              <a:rPr lang="en-US">
                <a:latin typeface="Arial"/>
                <a:cs typeface="Arial"/>
              </a:rPr>
              <a:t>Diabetes Patients</a:t>
            </a:r>
          </a:p>
          <a:p>
            <a:pPr marL="1068467" lvl="1" indent="-457189"/>
            <a:r>
              <a:rPr lang="en-US" sz="2400" b="1">
                <a:solidFill>
                  <a:srgbClr val="FF0000"/>
                </a:solidFill>
                <a:latin typeface="Calibri"/>
                <a:cs typeface="Calibri"/>
              </a:rPr>
              <a:t>↓</a:t>
            </a:r>
            <a:r>
              <a:rPr lang="en-US" sz="2400" b="1">
                <a:latin typeface="Calibri"/>
                <a:cs typeface="Calibri"/>
              </a:rPr>
              <a:t> </a:t>
            </a:r>
            <a:r>
              <a:rPr lang="en-US" sz="2400">
                <a:latin typeface="Arial"/>
                <a:cs typeface="Arial"/>
              </a:rPr>
              <a:t>population with diabetes </a:t>
            </a:r>
          </a:p>
          <a:p>
            <a:pPr marL="1068467" lvl="1" indent="-457189"/>
            <a:r>
              <a:rPr lang="en-US" sz="2400" b="1">
                <a:solidFill>
                  <a:srgbClr val="FF0000"/>
                </a:solidFill>
                <a:latin typeface="Calibri"/>
                <a:cs typeface="Calibri"/>
              </a:rPr>
              <a:t>↓</a:t>
            </a:r>
            <a:r>
              <a:rPr lang="en-US" sz="2400" b="1">
                <a:latin typeface="Calibri"/>
                <a:cs typeface="Calibri"/>
              </a:rPr>
              <a:t> </a:t>
            </a:r>
            <a:r>
              <a:rPr lang="en-US" sz="2400">
                <a:latin typeface="Arial"/>
                <a:cs typeface="Arial"/>
              </a:rPr>
              <a:t>hospital admissions for diabetes</a:t>
            </a:r>
          </a:p>
          <a:p>
            <a:pPr marL="1068467" lvl="1" indent="-457189"/>
            <a:r>
              <a:rPr lang="en-US" sz="2400" b="1">
                <a:solidFill>
                  <a:srgbClr val="FF0000"/>
                </a:solidFill>
                <a:latin typeface="Calibri"/>
                <a:cs typeface="Calibri"/>
              </a:rPr>
              <a:t>↓</a:t>
            </a:r>
            <a:r>
              <a:rPr lang="en-US" sz="2400" b="1">
                <a:latin typeface="Calibri"/>
                <a:cs typeface="Calibri"/>
              </a:rPr>
              <a:t> </a:t>
            </a:r>
            <a:r>
              <a:rPr lang="en-US" sz="2400">
                <a:latin typeface="Arial"/>
                <a:cs typeface="Arial"/>
              </a:rPr>
              <a:t>the population with an A1c &gt;9%</a:t>
            </a:r>
          </a:p>
          <a:p>
            <a:pPr marL="1068467" lvl="1" indent="-457189"/>
            <a:r>
              <a:rPr lang="en-US" sz="2400" b="1">
                <a:solidFill>
                  <a:srgbClr val="00B050"/>
                </a:solidFill>
                <a:latin typeface="Calibri"/>
                <a:cs typeface="Calibri"/>
              </a:rPr>
              <a:t>↑</a:t>
            </a:r>
            <a:r>
              <a:rPr lang="en-US" sz="2400" b="1">
                <a:latin typeface="Calibri"/>
                <a:cs typeface="Calibri"/>
              </a:rPr>
              <a:t> </a:t>
            </a:r>
            <a:r>
              <a:rPr lang="en-US" sz="2400">
                <a:latin typeface="Arial"/>
                <a:cs typeface="Arial"/>
              </a:rPr>
              <a:t>formal diabetes education</a:t>
            </a:r>
          </a:p>
          <a:p>
            <a:pPr marL="457189" indent="-457189"/>
            <a:endParaRPr lang="en-US">
              <a:latin typeface="Century Gothic"/>
            </a:endParaRPr>
          </a:p>
          <a:p>
            <a:pPr marL="143930" indent="-129537">
              <a:lnSpc>
                <a:spcPct val="130000"/>
              </a:lnSpc>
              <a:spcBef>
                <a:spcPts val="200"/>
              </a:spcBef>
            </a:pPr>
            <a:endParaRPr lang="en-US">
              <a:latin typeface="Century Gothic"/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1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31AF84-A7CA-2A01-D726-FB5CEF752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492" y="700098"/>
            <a:ext cx="10793383" cy="1229801"/>
          </a:xfrm>
        </p:spPr>
        <p:txBody>
          <a:bodyPr/>
          <a:lstStyle/>
          <a:p>
            <a:pPr algn="ctr"/>
            <a:r>
              <a:rPr lang="en-US">
                <a:latin typeface="Arial"/>
                <a:cs typeface="Arial"/>
              </a:rPr>
              <a:t>Increased Screening &amp; Monitoring and Improved Glycemic Control over 2 years</a:t>
            </a:r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DD64552-5A35-CB78-7BAB-D6F5987D30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213860"/>
              </p:ext>
            </p:extLst>
          </p:nvPr>
        </p:nvGraphicFramePr>
        <p:xfrm>
          <a:off x="-155793" y="2446816"/>
          <a:ext cx="4158251" cy="297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23B487E-099E-8A32-5A06-760B6FEB53FC}"/>
              </a:ext>
              <a:ext uri="{147F2762-F138-4A5C-976F-8EAC2B608ADB}">
                <a16:predDERef xmlns:a16="http://schemas.microsoft.com/office/drawing/2014/main" pred="{CDE9A9AE-B2D1-CFE9-59E5-6A2B2319A5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591399"/>
              </p:ext>
            </p:extLst>
          </p:nvPr>
        </p:nvGraphicFramePr>
        <p:xfrm>
          <a:off x="4078525" y="2262384"/>
          <a:ext cx="4048909" cy="3354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23DF89A-FE33-B0D6-6D4F-D4C7E3158C1B}"/>
              </a:ext>
              <a:ext uri="{147F2762-F138-4A5C-976F-8EAC2B608ADB}">
                <a16:predDERef xmlns:a16="http://schemas.microsoft.com/office/drawing/2014/main" pred="{DFF77C85-4228-2038-392E-53A7BC5201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833475"/>
              </p:ext>
            </p:extLst>
          </p:nvPr>
        </p:nvGraphicFramePr>
        <p:xfrm>
          <a:off x="8243665" y="2340544"/>
          <a:ext cx="3728340" cy="3349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6675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FECC-6F36-58EB-9187-AB9DC58E4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94" y="388938"/>
            <a:ext cx="10515600" cy="1325563"/>
          </a:xfrm>
        </p:spPr>
        <p:txBody>
          <a:bodyPr/>
          <a:lstStyle/>
          <a:p>
            <a:r>
              <a:rPr lang="en-US">
                <a:latin typeface="Arial"/>
                <a:cs typeface="Arial"/>
              </a:rPr>
              <a:t>Health Care System Methods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1A20D-16CA-9A92-60E3-28D85CAB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357" y="1825625"/>
            <a:ext cx="11325224" cy="4351338"/>
          </a:xfrm>
        </p:spPr>
        <p:txBody>
          <a:bodyPr vert="horz" lIns="121920" tIns="60960" rIns="121920" bIns="60960" rtlCol="0" anchor="t">
            <a:normAutofit/>
          </a:bodyPr>
          <a:lstStyle/>
          <a:p>
            <a:r>
              <a:rPr lang="en-US">
                <a:latin typeface="Arial"/>
                <a:cs typeface="Arial"/>
              </a:rPr>
              <a:t>The Diabetes On Track (DOT) team identified and partnered with 2 rural clinics 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Clinics completed needs assessment, then offered a menu of potential strategies to implement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Clinics worked with DOT team to implement, refine and adapt these initial interventions and develop further strategies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Six core indicators were established as primary outcome measures</a:t>
            </a:r>
            <a:endParaRPr lang="en-US"/>
          </a:p>
          <a:p>
            <a:r>
              <a:rPr lang="en-US">
                <a:latin typeface="Arial"/>
                <a:cs typeface="Arial"/>
              </a:rPr>
              <a:t>Process measures were established based on the strategies chosen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3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E509-EC9C-E690-C7F7-5E8DDADA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/>
              <a:t>Intervention Toolkit	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9981D6F-B33B-6012-129D-5C496C8DD0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075653"/>
              </p:ext>
            </p:extLst>
          </p:nvPr>
        </p:nvGraphicFramePr>
        <p:xfrm>
          <a:off x="838200" y="1648073"/>
          <a:ext cx="10515600" cy="435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22B4DF82-05D4-003F-EAF1-4A2C5379A7D9}"/>
              </a:ext>
            </a:extLst>
          </p:cNvPr>
          <p:cNvSpPr/>
          <p:nvPr/>
        </p:nvSpPr>
        <p:spPr>
          <a:xfrm>
            <a:off x="1331651" y="3014162"/>
            <a:ext cx="2379214" cy="1578892"/>
          </a:xfrm>
          <a:prstGeom prst="ellipse">
            <a:avLst/>
          </a:prstGeom>
          <a:noFill/>
          <a:ln w="57150">
            <a:solidFill>
              <a:srgbClr val="AD122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2086F2D-6A66-F93D-726E-EB3EA9604A32}"/>
              </a:ext>
            </a:extLst>
          </p:cNvPr>
          <p:cNvSpPr/>
          <p:nvPr/>
        </p:nvSpPr>
        <p:spPr>
          <a:xfrm>
            <a:off x="8481135" y="1476712"/>
            <a:ext cx="2379214" cy="1578892"/>
          </a:xfrm>
          <a:prstGeom prst="ellipse">
            <a:avLst/>
          </a:prstGeom>
          <a:noFill/>
          <a:ln w="57150">
            <a:solidFill>
              <a:srgbClr val="AD122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F2AE170-6E04-478C-39F8-C195D6F4BBEF}"/>
              </a:ext>
            </a:extLst>
          </p:cNvPr>
          <p:cNvSpPr/>
          <p:nvPr/>
        </p:nvSpPr>
        <p:spPr>
          <a:xfrm>
            <a:off x="6101921" y="1476712"/>
            <a:ext cx="2379214" cy="1578892"/>
          </a:xfrm>
          <a:prstGeom prst="ellipse">
            <a:avLst/>
          </a:prstGeom>
          <a:noFill/>
          <a:ln w="57150">
            <a:solidFill>
              <a:srgbClr val="AD122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9C06DF7-012F-9510-8665-0CCD3A99F005}"/>
              </a:ext>
            </a:extLst>
          </p:cNvPr>
          <p:cNvSpPr/>
          <p:nvPr/>
        </p:nvSpPr>
        <p:spPr>
          <a:xfrm>
            <a:off x="3707362" y="4593605"/>
            <a:ext cx="2379214" cy="1578892"/>
          </a:xfrm>
          <a:prstGeom prst="ellipse">
            <a:avLst/>
          </a:prstGeom>
          <a:noFill/>
          <a:ln w="57150">
            <a:solidFill>
              <a:srgbClr val="AD122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9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ECF37-697E-FA7E-024C-0D6314654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Based Care Consultation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02AA-CE07-B11E-FE22-BA540B9BB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/>
                <a:cs typeface="Arial"/>
              </a:rPr>
              <a:t>Nebraska Medicine has had increasing revenue from value-based contracts over the past 5 years</a:t>
            </a:r>
            <a:r>
              <a:rPr lang="en-US" b="0" i="0"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/>
                <a:cs typeface="Arial"/>
              </a:rPr>
              <a:t>Re-investment of shared savings revenue is an ongoing source of funding for population health initiatives, such as improved diabetes team-based care</a:t>
            </a:r>
            <a:r>
              <a:rPr lang="en-US" b="0" i="0"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/>
                <a:cs typeface="Arial"/>
              </a:rPr>
              <a:t>Consultations provided to each site to assess readiness to change, stage in the value-based journey, and potential for long-term success and sustainability</a:t>
            </a:r>
            <a:r>
              <a:rPr lang="en-US" b="0" i="0">
                <a:effectLst/>
                <a:latin typeface="Arial"/>
                <a:cs typeface="Arial"/>
              </a:rPr>
              <a:t>​</a:t>
            </a:r>
          </a:p>
          <a:p>
            <a:pPr marL="0" indent="0" algn="l" rtl="0" fontAlgn="base">
              <a:buNone/>
            </a:pPr>
            <a:r>
              <a:rPr lang="en-US" b="0" i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032144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iabetes On Track">
      <a:dk1>
        <a:srgbClr val="000000"/>
      </a:dk1>
      <a:lt1>
        <a:srgbClr val="FFFFFF"/>
      </a:lt1>
      <a:dk2>
        <a:srgbClr val="C00000"/>
      </a:dk2>
      <a:lt2>
        <a:srgbClr val="FFFFFF"/>
      </a:lt2>
      <a:accent1>
        <a:srgbClr val="00B2B9"/>
      </a:accent1>
      <a:accent2>
        <a:srgbClr val="8BD3D8"/>
      </a:accent2>
      <a:accent3>
        <a:srgbClr val="A1B426"/>
      </a:accent3>
      <a:accent4>
        <a:srgbClr val="C2CB7A"/>
      </a:accent4>
      <a:accent5>
        <a:srgbClr val="129DBF"/>
      </a:accent5>
      <a:accent6>
        <a:srgbClr val="93C2D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betes On Track_Black" id="{1E69FADF-F6E2-4919-8D79-ABB1A3175599}" vid="{B3AA1C97-448B-4020-817D-1D4B367686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3b2944e-2a71-41f0-bb35-6ef2c31de7bf" xsi:nil="true"/>
    <lcf76f155ced4ddcb4097134ff3c332f xmlns="e11de594-a3b1-4008-a780-ca9741a96185">
      <Terms xmlns="http://schemas.microsoft.com/office/infopath/2007/PartnerControls"/>
    </lcf76f155ced4ddcb4097134ff3c332f>
    <SharedWithUsers xmlns="93b2944e-2a71-41f0-bb35-6ef2c31de7bf">
      <UserInfo>
        <DisplayName>Mohring, Stephen M</DisplayName>
        <AccountId>14</AccountId>
        <AccountType/>
      </UserInfo>
      <UserInfo>
        <DisplayName>Baldwin, Shelley</DisplayName>
        <AccountId>22</AccountId>
        <AccountType/>
      </UserInfo>
      <UserInfo>
        <DisplayName>Nygaard, Stephanie</DisplayName>
        <AccountId>36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641BDD092BE548A795209E0B295E78" ma:contentTypeVersion="15" ma:contentTypeDescription="Create a new document." ma:contentTypeScope="" ma:versionID="965678c2b2513f2e6d938d490a6b5197">
  <xsd:schema xmlns:xsd="http://www.w3.org/2001/XMLSchema" xmlns:xs="http://www.w3.org/2001/XMLSchema" xmlns:p="http://schemas.microsoft.com/office/2006/metadata/properties" xmlns:ns2="e11de594-a3b1-4008-a780-ca9741a96185" xmlns:ns3="93b2944e-2a71-41f0-bb35-6ef2c31de7bf" targetNamespace="http://schemas.microsoft.com/office/2006/metadata/properties" ma:root="true" ma:fieldsID="6e6a8bc8e7e3a0826a56620005224849" ns2:_="" ns3:_="">
    <xsd:import namespace="e11de594-a3b1-4008-a780-ca9741a96185"/>
    <xsd:import namespace="93b2944e-2a71-41f0-bb35-6ef2c31de7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de594-a3b1-4008-a780-ca9741a961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00352fb-e6ad-431e-8ba3-84ffe30667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b2944e-2a71-41f0-bb35-6ef2c31de7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dfac811-9490-418a-b842-581e77bdd39f}" ma:internalName="TaxCatchAll" ma:showField="CatchAllData" ma:web="93b2944e-2a71-41f0-bb35-6ef2c31de7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B2EE2A-1CC4-4F1A-A048-E6128F6D17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DF47AC-35CA-4E06-8794-DB04A687209C}">
  <ds:schemaRefs>
    <ds:schemaRef ds:uri="71a60a54-1c06-4a4a-8a58-2322b2d81a06"/>
    <ds:schemaRef ds:uri="7458eb6d-4c46-4390-a592-18271ee56ec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6A601F-BB36-461A-B5A7-B9020F67C44E}"/>
</file>

<file path=docMetadata/LabelInfo.xml><?xml version="1.0" encoding="utf-8"?>
<clbl:labelList xmlns:clbl="http://schemas.microsoft.com/office/2020/mipLabelMetadata">
  <clbl:label id="{84a28940-b464-41c3-ba3b-b4fa6665bc05}" enabled="0" method="" siteId="{84a28940-b464-41c3-ba3b-b4fa6665bc0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Diabetes On Track_Black_TEMPLATE</Template>
  <TotalTime>0</TotalTime>
  <Words>1445</Words>
  <Application>Microsoft Office PowerPoint</Application>
  <PresentationFormat>Widescreen</PresentationFormat>
  <Paragraphs>182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Aptos</vt:lpstr>
      <vt:lpstr>Arial</vt:lpstr>
      <vt:lpstr>Arial Black</vt:lpstr>
      <vt:lpstr>Arial,Sans-Serif</vt:lpstr>
      <vt:lpstr>Calibri</vt:lpstr>
      <vt:lpstr>Century Gothic</vt:lpstr>
      <vt:lpstr>Courier New</vt:lpstr>
      <vt:lpstr>Courier New,monospace</vt:lpstr>
      <vt:lpstr>Office Theme</vt:lpstr>
      <vt:lpstr>PowerPoint Presentation</vt:lpstr>
      <vt:lpstr>Disclosures</vt:lpstr>
      <vt:lpstr>Objectives</vt:lpstr>
      <vt:lpstr>Diabetes In Nebraska</vt:lpstr>
      <vt:lpstr>Diabetes On Track: Project Goals</vt:lpstr>
      <vt:lpstr>Increased Screening &amp; Monitoring and Improved Glycemic Control over 2 years</vt:lpstr>
      <vt:lpstr>Health Care System Methods</vt:lpstr>
      <vt:lpstr>Intervention Toolkit </vt:lpstr>
      <vt:lpstr>Value Based Care Consultation</vt:lpstr>
      <vt:lpstr>Epic Provider Dashboards</vt:lpstr>
      <vt:lpstr>Technology Training</vt:lpstr>
      <vt:lpstr>Incentives for Improving Metrics</vt:lpstr>
      <vt:lpstr>Incentive Program – Quality Metrics</vt:lpstr>
      <vt:lpstr>Dashboard: Site A</vt:lpstr>
      <vt:lpstr>Site A Improvement Strategies</vt:lpstr>
      <vt:lpstr>Dashboard: Site B</vt:lpstr>
      <vt:lpstr>Site B Improvement Strategies</vt:lpstr>
      <vt:lpstr>Incentive Program</vt:lpstr>
      <vt:lpstr>Sustainability</vt:lpstr>
      <vt:lpstr>Summary </vt:lpstr>
      <vt:lpstr>Questions?  Thank you to: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Nygaard, Stephanie</dc:creator>
  <cp:lastModifiedBy>Amber Kavan</cp:lastModifiedBy>
  <cp:revision>4</cp:revision>
  <dcterms:created xsi:type="dcterms:W3CDTF">2024-09-10T12:46:59Z</dcterms:created>
  <dcterms:modified xsi:type="dcterms:W3CDTF">2024-11-06T18:37:11Z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0x0101002F641BDD092BE548A795209E0B295E78</vt:lpwstr>
  </property>
  <property fmtid="{D5CDD505-2E9C-101B-9397-08002B2CF9AE}" pid="3" name="MediaServiceImageTags">
    <vt:lpwstr/>
  </property>
</Properties>
</file>