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</p:sldIdLst>
  <p:sldSz cx="18288000" cy="10287000"/>
  <p:notesSz cx="7010400" cy="9296400"/>
  <p:embeddedFontLst>
    <p:embeddedFont>
      <p:font typeface="Montserrat Classic" panose="020B0604020202020204" charset="0"/>
      <p:regular r:id="rId13"/>
    </p:embeddedFont>
    <p:embeddedFont>
      <p:font typeface="Montserrat Extra-Bold" panose="020B0604020202020204" charset="0"/>
      <p:regular r:id="rId14"/>
    </p:embeddedFont>
    <p:embeddedFont>
      <p:font typeface="Montserrat Extra-Bold Bold" panose="020B0604020202020204" charset="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69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5060130803321716E-2"/>
          <c:y val="8.689317509788054E-2"/>
          <c:w val="0.97534422123346132"/>
          <c:h val="0.827964960923173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gradFill>
              <a:gsLst>
                <a:gs pos="0">
                  <a:schemeClr val="accent5"/>
                </a:gs>
                <a:gs pos="100000">
                  <a:schemeClr val="accent5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1Q-2023</c:v>
                </c:pt>
                <c:pt idx="1">
                  <c:v>2Q-2023</c:v>
                </c:pt>
                <c:pt idx="2">
                  <c:v>3Q-2023</c:v>
                </c:pt>
                <c:pt idx="3">
                  <c:v>4Q-2023</c:v>
                </c:pt>
                <c:pt idx="4">
                  <c:v>1Q-2024</c:v>
                </c:pt>
                <c:pt idx="5">
                  <c:v>2Q-2024</c:v>
                </c:pt>
                <c:pt idx="6">
                  <c:v>3Q-2024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8</c:v>
                </c:pt>
                <c:pt idx="1">
                  <c:v>4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4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00-46DB-A6DE-A6089C0AF71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543514880"/>
        <c:axId val="693087951"/>
      </c:barChart>
      <c:catAx>
        <c:axId val="543514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3087951"/>
        <c:crosses val="autoZero"/>
        <c:auto val="1"/>
        <c:lblAlgn val="ctr"/>
        <c:lblOffset val="100"/>
        <c:noMultiLvlLbl val="0"/>
      </c:catAx>
      <c:valAx>
        <c:axId val="69308795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43514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0.19792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75A0310-EE52-13A3-B5A9-81DAC7B68250}"/>
            </a:ext>
          </a:extLst>
        </cdr:cNvPr>
        <cdr:cNvSpPr txBox="1"/>
      </cdr:nvSpPr>
      <cdr:spPr>
        <a:xfrm xmlns:a="http://schemas.openxmlformats.org/drawingml/2006/main">
          <a:off x="0" y="0"/>
          <a:ext cx="4572000" cy="542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2800" b="1" dirty="0"/>
            <a:t>Employee Harm due to patient handling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C69D71-F229-40BE-AB31-37A0FFADA01C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CA67C-00DF-496B-958D-CDECDC478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71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2CA67C-00DF-496B-958D-CDECDC478BF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64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image" Target="../media/image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240790" y="0"/>
            <a:ext cx="212090" cy="5143500"/>
            <a:chOff x="0" y="0"/>
            <a:chExt cx="55859" cy="135466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5859" cy="1354667"/>
            </a:xfrm>
            <a:custGeom>
              <a:avLst/>
              <a:gdLst/>
              <a:ahLst/>
              <a:cxnLst/>
              <a:rect l="l" t="t" r="r" b="b"/>
              <a:pathLst>
                <a:path w="55859" h="1354667">
                  <a:moveTo>
                    <a:pt x="0" y="0"/>
                  </a:moveTo>
                  <a:lnTo>
                    <a:pt x="55859" y="0"/>
                  </a:lnTo>
                  <a:lnTo>
                    <a:pt x="55859" y="1354667"/>
                  </a:lnTo>
                  <a:lnTo>
                    <a:pt x="0" y="1354667"/>
                  </a:lnTo>
                  <a:close/>
                </a:path>
              </a:pathLst>
            </a:custGeom>
            <a:solidFill>
              <a:srgbClr val="BFD734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4500955" y="1866623"/>
            <a:ext cx="2758345" cy="245871"/>
            <a:chOff x="0" y="0"/>
            <a:chExt cx="726478" cy="6475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726478" cy="64756"/>
            </a:xfrm>
            <a:custGeom>
              <a:avLst/>
              <a:gdLst/>
              <a:ahLst/>
              <a:cxnLst/>
              <a:rect l="l" t="t" r="r" b="b"/>
              <a:pathLst>
                <a:path w="726478" h="64756">
                  <a:moveTo>
                    <a:pt x="0" y="0"/>
                  </a:moveTo>
                  <a:lnTo>
                    <a:pt x="726478" y="0"/>
                  </a:lnTo>
                  <a:lnTo>
                    <a:pt x="726478" y="64756"/>
                  </a:lnTo>
                  <a:lnTo>
                    <a:pt x="0" y="64756"/>
                  </a:lnTo>
                  <a:close/>
                </a:path>
              </a:pathLst>
            </a:custGeom>
            <a:solidFill>
              <a:srgbClr val="BFD734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pic>
        <p:nvPicPr>
          <p:cNvPr id="8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4500955" y="1252087"/>
            <a:ext cx="2758345" cy="412279"/>
          </a:xfrm>
          <a:prstGeom prst="rect">
            <a:avLst/>
          </a:prstGeom>
        </p:spPr>
      </p:pic>
      <p:sp>
        <p:nvSpPr>
          <p:cNvPr id="9" name="TextBox 9"/>
          <p:cNvSpPr txBox="1"/>
          <p:nvPr/>
        </p:nvSpPr>
        <p:spPr>
          <a:xfrm>
            <a:off x="2829775" y="4088040"/>
            <a:ext cx="13248425" cy="13593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560"/>
              </a:lnSpc>
            </a:pPr>
            <a:r>
              <a:rPr lang="en-US" sz="9600" dirty="0">
                <a:solidFill>
                  <a:srgbClr val="1E3262"/>
                </a:solidFill>
                <a:latin typeface="Montserrat Extra-Bold"/>
              </a:rPr>
              <a:t>Quality Residency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829775" y="5238750"/>
            <a:ext cx="12181625" cy="13593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560"/>
              </a:lnSpc>
            </a:pPr>
            <a:r>
              <a:rPr lang="en-US" sz="9600" dirty="0">
                <a:solidFill>
                  <a:srgbClr val="BFD734"/>
                </a:solidFill>
                <a:latin typeface="Montserrat Extra-Bold"/>
              </a:rPr>
              <a:t>Capstone Project</a:t>
            </a:r>
          </a:p>
        </p:txBody>
      </p:sp>
      <p:sp>
        <p:nvSpPr>
          <p:cNvPr id="11" name="TextBox 11"/>
          <p:cNvSpPr txBox="1"/>
          <p:nvPr/>
        </p:nvSpPr>
        <p:spPr>
          <a:xfrm rot="-5400000">
            <a:off x="-746525" y="6928250"/>
            <a:ext cx="3974630" cy="481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920"/>
              </a:lnSpc>
            </a:pPr>
            <a:r>
              <a:rPr lang="en-US" sz="2800">
                <a:solidFill>
                  <a:srgbClr val="25B1DD"/>
                </a:solidFill>
                <a:latin typeface="Montserrat Classic"/>
              </a:rPr>
              <a:t>nebraskahospitals.org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829775" y="7008131"/>
            <a:ext cx="9288593" cy="4447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920"/>
              </a:lnSpc>
            </a:pPr>
            <a:r>
              <a:rPr lang="en-US" sz="2800" spc="963" dirty="0">
                <a:solidFill>
                  <a:srgbClr val="25B1DD"/>
                </a:solidFill>
                <a:latin typeface="Montserrat Classic"/>
              </a:rPr>
              <a:t>Name, Date, Organization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240790" y="0"/>
            <a:ext cx="212090" cy="5143500"/>
            <a:chOff x="0" y="0"/>
            <a:chExt cx="55859" cy="135466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5859" cy="1354667"/>
            </a:xfrm>
            <a:custGeom>
              <a:avLst/>
              <a:gdLst/>
              <a:ahLst/>
              <a:cxnLst/>
              <a:rect l="l" t="t" r="r" b="b"/>
              <a:pathLst>
                <a:path w="55859" h="1354667">
                  <a:moveTo>
                    <a:pt x="0" y="0"/>
                  </a:moveTo>
                  <a:lnTo>
                    <a:pt x="55859" y="0"/>
                  </a:lnTo>
                  <a:lnTo>
                    <a:pt x="55859" y="1354667"/>
                  </a:lnTo>
                  <a:lnTo>
                    <a:pt x="0" y="1354667"/>
                  </a:lnTo>
                  <a:close/>
                </a:path>
              </a:pathLst>
            </a:custGeom>
            <a:solidFill>
              <a:srgbClr val="BFD734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794627" y="4105507"/>
            <a:ext cx="15188573" cy="13593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560"/>
              </a:lnSpc>
            </a:pPr>
            <a:r>
              <a:rPr lang="en-US" sz="9600" dirty="0">
                <a:solidFill>
                  <a:srgbClr val="1E3262"/>
                </a:solidFill>
                <a:latin typeface="Montserrat Extra-Bold"/>
              </a:rPr>
              <a:t>THANK YOU/Questions</a:t>
            </a:r>
          </a:p>
        </p:txBody>
      </p:sp>
      <p:sp>
        <p:nvSpPr>
          <p:cNvPr id="6" name="TextBox 6"/>
          <p:cNvSpPr txBox="1"/>
          <p:nvPr/>
        </p:nvSpPr>
        <p:spPr>
          <a:xfrm rot="-5400000">
            <a:off x="-775100" y="6890150"/>
            <a:ext cx="3974630" cy="481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920"/>
              </a:lnSpc>
            </a:pPr>
            <a:r>
              <a:rPr lang="en-US" sz="2800">
                <a:solidFill>
                  <a:srgbClr val="25B1DD"/>
                </a:solidFill>
                <a:latin typeface="Montserrat Classic"/>
              </a:rPr>
              <a:t>nebraskahospitals.org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794627" y="5795414"/>
            <a:ext cx="9288593" cy="944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920"/>
              </a:lnSpc>
            </a:pPr>
            <a:r>
              <a:rPr lang="en-US" sz="2800" spc="963" dirty="0">
                <a:solidFill>
                  <a:srgbClr val="101010"/>
                </a:solidFill>
                <a:latin typeface="Montserrat Classic"/>
              </a:rPr>
              <a:t>Lisa Backman</a:t>
            </a:r>
          </a:p>
          <a:p>
            <a:pPr>
              <a:lnSpc>
                <a:spcPts val="3920"/>
              </a:lnSpc>
            </a:pPr>
            <a:r>
              <a:rPr lang="en-US" sz="2800" spc="963" dirty="0">
                <a:solidFill>
                  <a:srgbClr val="101010"/>
                </a:solidFill>
                <a:latin typeface="Montserrat Classic"/>
              </a:rPr>
              <a:t>Columbus Community Hospital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14500955" y="1866623"/>
            <a:ext cx="2758345" cy="245871"/>
            <a:chOff x="0" y="0"/>
            <a:chExt cx="726478" cy="6475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726478" cy="64756"/>
            </a:xfrm>
            <a:custGeom>
              <a:avLst/>
              <a:gdLst/>
              <a:ahLst/>
              <a:cxnLst/>
              <a:rect l="l" t="t" r="r" b="b"/>
              <a:pathLst>
                <a:path w="726478" h="64756">
                  <a:moveTo>
                    <a:pt x="0" y="0"/>
                  </a:moveTo>
                  <a:lnTo>
                    <a:pt x="726478" y="0"/>
                  </a:lnTo>
                  <a:lnTo>
                    <a:pt x="726478" y="64756"/>
                  </a:lnTo>
                  <a:lnTo>
                    <a:pt x="0" y="64756"/>
                  </a:lnTo>
                  <a:close/>
                </a:path>
              </a:pathLst>
            </a:custGeom>
            <a:solidFill>
              <a:srgbClr val="BFD734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pic>
        <p:nvPicPr>
          <p:cNvPr id="11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4500955" y="1252087"/>
            <a:ext cx="2758345" cy="41227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3162895"/>
            <a:ext cx="14897100" cy="5081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947"/>
              </a:lnSpc>
            </a:pPr>
            <a:r>
              <a:rPr lang="en-US" sz="4200" dirty="0">
                <a:solidFill>
                  <a:srgbClr val="1E3262"/>
                </a:solidFill>
                <a:latin typeface="Montserrat Extra-Bold Bold"/>
              </a:rPr>
              <a:t>Introduction to the Organization, Project, Team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28700" y="4712248"/>
            <a:ext cx="16230600" cy="51828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359"/>
              </a:lnSpc>
            </a:pPr>
            <a:r>
              <a:rPr lang="en-US" sz="2400" dirty="0">
                <a:solidFill>
                  <a:srgbClr val="2D262A"/>
                </a:solidFill>
                <a:latin typeface="Montserrat Classic"/>
              </a:rPr>
              <a:t>Columbus Community Hospital is a 50-bed Acute Care Hospital in Columbus, NE</a:t>
            </a:r>
          </a:p>
          <a:p>
            <a:pPr>
              <a:lnSpc>
                <a:spcPts val="3359"/>
              </a:lnSpc>
            </a:pPr>
            <a:endParaRPr lang="en-US" sz="2400" dirty="0">
              <a:solidFill>
                <a:srgbClr val="2D262A"/>
              </a:solidFill>
              <a:latin typeface="Montserrat Classic"/>
            </a:endParaRPr>
          </a:p>
          <a:p>
            <a:pPr>
              <a:lnSpc>
                <a:spcPts val="3359"/>
              </a:lnSpc>
            </a:pPr>
            <a:r>
              <a:rPr lang="en-US" sz="2400" dirty="0">
                <a:solidFill>
                  <a:srgbClr val="2D262A"/>
                </a:solidFill>
                <a:latin typeface="Montserrat Classic"/>
              </a:rPr>
              <a:t>Services include: </a:t>
            </a:r>
          </a:p>
          <a:p>
            <a:pPr>
              <a:lnSpc>
                <a:spcPts val="3359"/>
              </a:lnSpc>
            </a:pPr>
            <a:endParaRPr lang="en-US" sz="2400" dirty="0">
              <a:solidFill>
                <a:srgbClr val="2D262A"/>
              </a:solidFill>
              <a:latin typeface="Montserrat Classic"/>
            </a:endParaRPr>
          </a:p>
          <a:p>
            <a:pPr>
              <a:lnSpc>
                <a:spcPts val="3359"/>
              </a:lnSpc>
            </a:pPr>
            <a:endParaRPr lang="en-US" sz="2400" dirty="0">
              <a:solidFill>
                <a:srgbClr val="2D262A"/>
              </a:solidFill>
              <a:latin typeface="Montserrat Classic"/>
            </a:endParaRPr>
          </a:p>
          <a:p>
            <a:pPr>
              <a:lnSpc>
                <a:spcPts val="3359"/>
              </a:lnSpc>
            </a:pPr>
            <a:endParaRPr lang="en-US" sz="2400" dirty="0">
              <a:solidFill>
                <a:srgbClr val="2D262A"/>
              </a:solidFill>
              <a:latin typeface="Montserrat Classic"/>
            </a:endParaRPr>
          </a:p>
          <a:p>
            <a:pPr>
              <a:lnSpc>
                <a:spcPts val="3359"/>
              </a:lnSpc>
            </a:pPr>
            <a:endParaRPr lang="en-US" sz="2400" dirty="0">
              <a:solidFill>
                <a:srgbClr val="2D262A"/>
              </a:solidFill>
              <a:latin typeface="Montserrat Classic"/>
            </a:endParaRPr>
          </a:p>
          <a:p>
            <a:pPr>
              <a:lnSpc>
                <a:spcPts val="3359"/>
              </a:lnSpc>
            </a:pPr>
            <a:r>
              <a:rPr lang="en-US" sz="2400" dirty="0">
                <a:solidFill>
                  <a:srgbClr val="2D262A"/>
                </a:solidFill>
                <a:latin typeface="Montserrat Classic"/>
              </a:rPr>
              <a:t>Project Overview:  Security Team.  Why?  Focus – entire hospital</a:t>
            </a:r>
          </a:p>
          <a:p>
            <a:pPr>
              <a:lnSpc>
                <a:spcPts val="3359"/>
              </a:lnSpc>
            </a:pPr>
            <a:endParaRPr lang="en-US" sz="2400" dirty="0">
              <a:solidFill>
                <a:srgbClr val="2D262A"/>
              </a:solidFill>
              <a:latin typeface="Montserrat Classic"/>
            </a:endParaRPr>
          </a:p>
          <a:p>
            <a:pPr>
              <a:lnSpc>
                <a:spcPts val="3359"/>
              </a:lnSpc>
            </a:pPr>
            <a:r>
              <a:rPr lang="en-US" sz="2400" dirty="0">
                <a:solidFill>
                  <a:srgbClr val="2D262A"/>
                </a:solidFill>
                <a:latin typeface="Montserrat Classic"/>
              </a:rPr>
              <a:t>Team: SBH Director, Facilities, Quality, Emergency Preparedness</a:t>
            </a:r>
          </a:p>
          <a:p>
            <a:pPr>
              <a:lnSpc>
                <a:spcPts val="3359"/>
              </a:lnSpc>
            </a:pPr>
            <a:endParaRPr lang="en-US" sz="2400" dirty="0">
              <a:solidFill>
                <a:srgbClr val="2D262A"/>
              </a:solidFill>
              <a:latin typeface="Montserrat Classic"/>
            </a:endParaRPr>
          </a:p>
          <a:p>
            <a:pPr>
              <a:lnSpc>
                <a:spcPts val="3359"/>
              </a:lnSpc>
            </a:pPr>
            <a:r>
              <a:rPr lang="en-US" sz="2400" dirty="0">
                <a:solidFill>
                  <a:srgbClr val="2D262A"/>
                </a:solidFill>
                <a:latin typeface="Montserrat Classic"/>
              </a:rPr>
              <a:t>Reviewed with Senior Leaders and approval given</a:t>
            </a:r>
          </a:p>
        </p:txBody>
      </p:sp>
      <p:grpSp>
        <p:nvGrpSpPr>
          <p:cNvPr id="10" name="Group 10"/>
          <p:cNvGrpSpPr/>
          <p:nvPr/>
        </p:nvGrpSpPr>
        <p:grpSpPr>
          <a:xfrm>
            <a:off x="14500955" y="2413635"/>
            <a:ext cx="2758345" cy="245871"/>
            <a:chOff x="0" y="0"/>
            <a:chExt cx="726478" cy="64756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726478" cy="64756"/>
            </a:xfrm>
            <a:custGeom>
              <a:avLst/>
              <a:gdLst/>
              <a:ahLst/>
              <a:cxnLst/>
              <a:rect l="l" t="t" r="r" b="b"/>
              <a:pathLst>
                <a:path w="726478" h="64756">
                  <a:moveTo>
                    <a:pt x="0" y="0"/>
                  </a:moveTo>
                  <a:lnTo>
                    <a:pt x="726478" y="0"/>
                  </a:lnTo>
                  <a:lnTo>
                    <a:pt x="726478" y="64756"/>
                  </a:lnTo>
                  <a:lnTo>
                    <a:pt x="0" y="64756"/>
                  </a:lnTo>
                  <a:close/>
                </a:path>
              </a:pathLst>
            </a:custGeom>
            <a:solidFill>
              <a:srgbClr val="BFD734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1028700" y="1595293"/>
            <a:ext cx="2758345" cy="47625"/>
            <a:chOff x="0" y="0"/>
            <a:chExt cx="726478" cy="12543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726478" cy="12543"/>
            </a:xfrm>
            <a:custGeom>
              <a:avLst/>
              <a:gdLst/>
              <a:ahLst/>
              <a:cxnLst/>
              <a:rect l="l" t="t" r="r" b="b"/>
              <a:pathLst>
                <a:path w="726478" h="12543">
                  <a:moveTo>
                    <a:pt x="0" y="0"/>
                  </a:moveTo>
                  <a:lnTo>
                    <a:pt x="726478" y="0"/>
                  </a:lnTo>
                  <a:lnTo>
                    <a:pt x="726478" y="12543"/>
                  </a:lnTo>
                  <a:lnTo>
                    <a:pt x="0" y="12543"/>
                  </a:lnTo>
                  <a:close/>
                </a:path>
              </a:pathLst>
            </a:custGeom>
            <a:solidFill>
              <a:srgbClr val="BFD734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pic>
        <p:nvPicPr>
          <p:cNvPr id="18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028700" y="1076843"/>
            <a:ext cx="2758345" cy="41227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3A80E23-C9A3-F70B-7397-6BC58FD953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7045" y="5344820"/>
            <a:ext cx="8772525" cy="235994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14500955" y="9012429"/>
            <a:ext cx="2758345" cy="245871"/>
            <a:chOff x="0" y="0"/>
            <a:chExt cx="726478" cy="6475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726478" cy="64756"/>
            </a:xfrm>
            <a:custGeom>
              <a:avLst/>
              <a:gdLst/>
              <a:ahLst/>
              <a:cxnLst/>
              <a:rect l="l" t="t" r="r" b="b"/>
              <a:pathLst>
                <a:path w="726478" h="64756">
                  <a:moveTo>
                    <a:pt x="0" y="0"/>
                  </a:moveTo>
                  <a:lnTo>
                    <a:pt x="726478" y="0"/>
                  </a:lnTo>
                  <a:lnTo>
                    <a:pt x="726478" y="64756"/>
                  </a:lnTo>
                  <a:lnTo>
                    <a:pt x="0" y="64756"/>
                  </a:lnTo>
                  <a:close/>
                </a:path>
              </a:pathLst>
            </a:custGeom>
            <a:solidFill>
              <a:srgbClr val="BFD734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1028700" y="2476500"/>
            <a:ext cx="6448950" cy="5081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947"/>
              </a:lnSpc>
            </a:pPr>
            <a:r>
              <a:rPr lang="en-US" sz="4200" dirty="0">
                <a:solidFill>
                  <a:srgbClr val="1E3262"/>
                </a:solidFill>
                <a:latin typeface="Montserrat Extra-Bold Bold"/>
              </a:rPr>
              <a:t>AIM Statement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938475" y="3551935"/>
            <a:ext cx="16230600" cy="19974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359"/>
              </a:lnSpc>
            </a:pPr>
            <a:r>
              <a:rPr lang="en-US" sz="2400" dirty="0">
                <a:latin typeface="Montserrat Classic" panose="020B0604020202020204" charset="0"/>
              </a:rPr>
              <a:t>AIM Statement:</a:t>
            </a:r>
          </a:p>
          <a:p>
            <a:endParaRPr lang="en-US" sz="2400" dirty="0">
              <a:latin typeface="Montserrat Classic" panose="020B0604020202020204" charset="0"/>
            </a:endParaRPr>
          </a:p>
          <a:p>
            <a:r>
              <a:rPr lang="en-US" sz="2400" dirty="0">
                <a:latin typeface="Montserrat Classic" panose="020B0604020202020204" charset="0"/>
                <a:ea typeface="ADLaM Display" panose="02010000000000000000" pitchFamily="2" charset="0"/>
                <a:cs typeface="ADLaM Display" panose="02010000000000000000" pitchFamily="2" charset="0"/>
              </a:rPr>
              <a:t>Increase the usage of the Security Team to ensure safety to the nurse and patient throughout the hospital.</a:t>
            </a:r>
          </a:p>
          <a:p>
            <a:pPr>
              <a:lnSpc>
                <a:spcPts val="3359"/>
              </a:lnSpc>
            </a:pPr>
            <a:endParaRPr lang="en-US" sz="2400" dirty="0">
              <a:latin typeface="Montserrat Classic" panose="020B0604020202020204" charset="0"/>
            </a:endParaRPr>
          </a:p>
          <a:p>
            <a:pPr>
              <a:lnSpc>
                <a:spcPts val="3359"/>
              </a:lnSpc>
            </a:pPr>
            <a:endParaRPr lang="en-US" sz="2400" dirty="0">
              <a:solidFill>
                <a:srgbClr val="2D262A"/>
              </a:solidFill>
              <a:latin typeface="Montserrat Classic"/>
            </a:endParaRPr>
          </a:p>
        </p:txBody>
      </p:sp>
      <p:grpSp>
        <p:nvGrpSpPr>
          <p:cNvPr id="21" name="Group 21"/>
          <p:cNvGrpSpPr/>
          <p:nvPr/>
        </p:nvGrpSpPr>
        <p:grpSpPr>
          <a:xfrm>
            <a:off x="1028700" y="1595293"/>
            <a:ext cx="2758345" cy="47625"/>
            <a:chOff x="0" y="0"/>
            <a:chExt cx="726478" cy="12543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726478" cy="12543"/>
            </a:xfrm>
            <a:custGeom>
              <a:avLst/>
              <a:gdLst/>
              <a:ahLst/>
              <a:cxnLst/>
              <a:rect l="l" t="t" r="r" b="b"/>
              <a:pathLst>
                <a:path w="726478" h="12543">
                  <a:moveTo>
                    <a:pt x="0" y="0"/>
                  </a:moveTo>
                  <a:lnTo>
                    <a:pt x="726478" y="0"/>
                  </a:lnTo>
                  <a:lnTo>
                    <a:pt x="726478" y="12543"/>
                  </a:lnTo>
                  <a:lnTo>
                    <a:pt x="0" y="12543"/>
                  </a:lnTo>
                  <a:close/>
                </a:path>
              </a:pathLst>
            </a:custGeom>
            <a:solidFill>
              <a:srgbClr val="BFD734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pic>
        <p:nvPicPr>
          <p:cNvPr id="24" name="Picture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028700" y="1076843"/>
            <a:ext cx="2758345" cy="41227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7"/>
          <p:cNvSpPr txBox="1"/>
          <p:nvPr/>
        </p:nvSpPr>
        <p:spPr>
          <a:xfrm>
            <a:off x="4419600" y="1181100"/>
            <a:ext cx="9168075" cy="6871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264"/>
              </a:lnSpc>
            </a:pPr>
            <a:r>
              <a:rPr lang="en-US" sz="5600" dirty="0">
                <a:solidFill>
                  <a:srgbClr val="1E3262"/>
                </a:solidFill>
                <a:latin typeface="Montserrat Extra-Bold Bold"/>
              </a:rPr>
              <a:t>Measuring Success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828800" y="2589322"/>
            <a:ext cx="14859000" cy="34388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359"/>
              </a:lnSpc>
            </a:pPr>
            <a:r>
              <a:rPr lang="en-US" sz="2400" dirty="0">
                <a:solidFill>
                  <a:srgbClr val="2D262A"/>
                </a:solidFill>
                <a:latin typeface="Montserrat Classic"/>
              </a:rPr>
              <a:t>Plan:</a:t>
            </a:r>
          </a:p>
          <a:p>
            <a:pPr>
              <a:lnSpc>
                <a:spcPts val="3359"/>
              </a:lnSpc>
            </a:pPr>
            <a:endParaRPr lang="en-US" sz="2400" dirty="0">
              <a:solidFill>
                <a:srgbClr val="2D262A"/>
              </a:solidFill>
              <a:latin typeface="Montserrat Classic"/>
            </a:endParaRPr>
          </a:p>
          <a:p>
            <a:pPr marL="914400" lvl="1" indent="-457200">
              <a:lnSpc>
                <a:spcPts val="3359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D262A"/>
                </a:solidFill>
                <a:latin typeface="Montserrat Classic"/>
              </a:rPr>
              <a:t>Measure number of security events reported </a:t>
            </a:r>
          </a:p>
          <a:p>
            <a:pPr marL="914400" lvl="1" indent="-457200">
              <a:lnSpc>
                <a:spcPts val="3359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D262A"/>
              </a:solidFill>
              <a:latin typeface="Montserrat Classic"/>
            </a:endParaRPr>
          </a:p>
          <a:p>
            <a:pPr marL="914400" lvl="1" indent="-457200">
              <a:lnSpc>
                <a:spcPts val="3359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D262A"/>
                </a:solidFill>
                <a:latin typeface="Montserrat Classic"/>
              </a:rPr>
              <a:t>Measure number of security team activations</a:t>
            </a:r>
          </a:p>
          <a:p>
            <a:pPr>
              <a:lnSpc>
                <a:spcPts val="3359"/>
              </a:lnSpc>
            </a:pPr>
            <a:endParaRPr lang="en-US" sz="2400" dirty="0">
              <a:solidFill>
                <a:srgbClr val="2D262A"/>
              </a:solidFill>
              <a:latin typeface="Montserrat Classic"/>
            </a:endParaRPr>
          </a:p>
          <a:p>
            <a:pPr>
              <a:lnSpc>
                <a:spcPts val="3359"/>
              </a:lnSpc>
            </a:pPr>
            <a:endParaRPr lang="en-US" sz="2400" dirty="0">
              <a:solidFill>
                <a:srgbClr val="2D262A"/>
              </a:solidFill>
              <a:latin typeface="Montserrat Classic"/>
            </a:endParaRPr>
          </a:p>
          <a:p>
            <a:pPr>
              <a:lnSpc>
                <a:spcPts val="3359"/>
              </a:lnSpc>
            </a:pPr>
            <a:endParaRPr lang="en-US" sz="2400" dirty="0">
              <a:solidFill>
                <a:srgbClr val="2D262A"/>
              </a:solidFill>
              <a:latin typeface="Montserrat Class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14500955" y="2413635"/>
            <a:ext cx="2758345" cy="245871"/>
            <a:chOff x="0" y="0"/>
            <a:chExt cx="726478" cy="6475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726478" cy="64756"/>
            </a:xfrm>
            <a:custGeom>
              <a:avLst/>
              <a:gdLst/>
              <a:ahLst/>
              <a:cxnLst/>
              <a:rect l="l" t="t" r="r" b="b"/>
              <a:pathLst>
                <a:path w="726478" h="64756">
                  <a:moveTo>
                    <a:pt x="0" y="0"/>
                  </a:moveTo>
                  <a:lnTo>
                    <a:pt x="726478" y="0"/>
                  </a:lnTo>
                  <a:lnTo>
                    <a:pt x="726478" y="64756"/>
                  </a:lnTo>
                  <a:lnTo>
                    <a:pt x="0" y="64756"/>
                  </a:lnTo>
                  <a:close/>
                </a:path>
              </a:pathLst>
            </a:custGeom>
            <a:solidFill>
              <a:srgbClr val="BFD734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1600200" y="2396393"/>
            <a:ext cx="6448950" cy="5081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947"/>
              </a:lnSpc>
            </a:pPr>
            <a:r>
              <a:rPr lang="en-US" sz="4200" dirty="0">
                <a:solidFill>
                  <a:srgbClr val="1E3262"/>
                </a:solidFill>
                <a:latin typeface="Montserrat Extra-Bold Bold"/>
              </a:rPr>
              <a:t>Selecting Changes</a:t>
            </a:r>
          </a:p>
        </p:txBody>
      </p:sp>
      <p:sp>
        <p:nvSpPr>
          <p:cNvPr id="14" name="Freeform 14"/>
          <p:cNvSpPr/>
          <p:nvPr/>
        </p:nvSpPr>
        <p:spPr>
          <a:xfrm>
            <a:off x="1028700" y="1595293"/>
            <a:ext cx="2758345" cy="47625"/>
          </a:xfrm>
          <a:custGeom>
            <a:avLst/>
            <a:gdLst/>
            <a:ahLst/>
            <a:cxnLst/>
            <a:rect l="l" t="t" r="r" b="b"/>
            <a:pathLst>
              <a:path w="726478" h="12543">
                <a:moveTo>
                  <a:pt x="0" y="0"/>
                </a:moveTo>
                <a:lnTo>
                  <a:pt x="726478" y="0"/>
                </a:lnTo>
                <a:lnTo>
                  <a:pt x="726478" y="12543"/>
                </a:lnTo>
                <a:lnTo>
                  <a:pt x="0" y="12543"/>
                </a:lnTo>
                <a:close/>
              </a:path>
            </a:pathLst>
          </a:custGeom>
          <a:solidFill>
            <a:srgbClr val="BFD734"/>
          </a:solidFill>
        </p:spPr>
        <p:txBody>
          <a:bodyPr/>
          <a:lstStyle/>
          <a:p>
            <a:endParaRPr lang="en-US"/>
          </a:p>
        </p:txBody>
      </p:sp>
      <p:pic>
        <p:nvPicPr>
          <p:cNvPr id="16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028700" y="1076843"/>
            <a:ext cx="2758345" cy="412279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F845833-5AC4-DE77-417A-A8BF6936C596}"/>
              </a:ext>
            </a:extLst>
          </p:cNvPr>
          <p:cNvSpPr txBox="1"/>
          <p:nvPr/>
        </p:nvSpPr>
        <p:spPr>
          <a:xfrm>
            <a:off x="1600200" y="3658020"/>
            <a:ext cx="150876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Montserrat Classic" panose="020B0604020202020204" charset="0"/>
              </a:rPr>
              <a:t>What changes will be made to work towards improvement goals?</a:t>
            </a:r>
          </a:p>
          <a:p>
            <a:endParaRPr lang="en-US" sz="2400" dirty="0">
              <a:latin typeface="Montserrat Classic" panose="020B060402020202020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Montserrat Classic" panose="020B0604020202020204" charset="0"/>
              </a:rPr>
              <a:t>Emailed all staff regarding the new Security Team Emergency Code</a:t>
            </a:r>
            <a:br>
              <a:rPr lang="en-US" sz="2400" dirty="0">
                <a:latin typeface="Montserrat Classic" panose="020B0604020202020204" charset="0"/>
              </a:rPr>
            </a:br>
            <a:endParaRPr lang="en-US" sz="2400" dirty="0">
              <a:latin typeface="Montserrat Classic" panose="020B060402020202020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Montserrat Classic" panose="020B0604020202020204" charset="0"/>
              </a:rPr>
              <a:t>Educated all staff at Safety Days about the “NEW” Security Team Page</a:t>
            </a:r>
            <a:br>
              <a:rPr lang="en-US" sz="2400" dirty="0">
                <a:latin typeface="Montserrat Classic" panose="020B0604020202020204" charset="0"/>
              </a:rPr>
            </a:br>
            <a:endParaRPr lang="en-US" sz="2400" dirty="0">
              <a:latin typeface="Montserrat Classic" panose="020B060402020202020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Montserrat Classic" panose="020B0604020202020204" charset="0"/>
              </a:rPr>
              <a:t>Monitor number of pages – to ensure team is being utilized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500955" y="9012429"/>
            <a:ext cx="2758345" cy="245871"/>
            <a:chOff x="0" y="0"/>
            <a:chExt cx="726478" cy="6475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726478" cy="64756"/>
            </a:xfrm>
            <a:custGeom>
              <a:avLst/>
              <a:gdLst/>
              <a:ahLst/>
              <a:cxnLst/>
              <a:rect l="l" t="t" r="r" b="b"/>
              <a:pathLst>
                <a:path w="726478" h="64756">
                  <a:moveTo>
                    <a:pt x="0" y="0"/>
                  </a:moveTo>
                  <a:lnTo>
                    <a:pt x="726478" y="0"/>
                  </a:lnTo>
                  <a:lnTo>
                    <a:pt x="726478" y="64756"/>
                  </a:lnTo>
                  <a:lnTo>
                    <a:pt x="0" y="64756"/>
                  </a:lnTo>
                  <a:close/>
                </a:path>
              </a:pathLst>
            </a:custGeom>
            <a:solidFill>
              <a:srgbClr val="BFD734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1143000" y="3086100"/>
            <a:ext cx="12778646" cy="64017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2400" b="1" i="0" dirty="0">
                <a:effectLst/>
                <a:latin typeface="Montserrat Classic" panose="020B0604020202020204" charset="0"/>
              </a:rPr>
              <a:t>Plan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sz="2000" i="0" dirty="0">
                <a:effectLst/>
                <a:latin typeface="Montserrat Classic" panose="020B0604020202020204" charset="0"/>
              </a:rPr>
              <a:t>I plan: Execute a Security Team House wide due to multiple staff/patient events in SBH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sz="2000" i="0" dirty="0">
                <a:effectLst/>
                <a:latin typeface="Montserrat Classic" panose="020B0604020202020204" charset="0"/>
              </a:rPr>
              <a:t>I hope this produces: increase in response of paging the new security team 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sz="2000" i="0" dirty="0">
                <a:effectLst/>
                <a:latin typeface="Montserrat Classic" panose="020B0604020202020204" charset="0"/>
              </a:rPr>
              <a:t>Steps to execute:  assembled team members and educated staff on new process</a:t>
            </a:r>
          </a:p>
          <a:p>
            <a:pPr algn="l"/>
            <a:r>
              <a:rPr lang="en-US" sz="2400" b="1" i="0" dirty="0">
                <a:effectLst/>
                <a:latin typeface="Montserrat Classic" panose="020B0604020202020204" charset="0"/>
              </a:rPr>
              <a:t>Do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sz="2000" i="0" dirty="0">
                <a:effectLst/>
                <a:latin typeface="Montserrat Classic" panose="020B0604020202020204" charset="0"/>
              </a:rPr>
              <a:t>How long will you observe new changes?  ongoing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sz="2000" i="0" dirty="0">
                <a:effectLst/>
                <a:latin typeface="Montserrat Classic" panose="020B0604020202020204" charset="0"/>
              </a:rPr>
              <a:t>What did you observe? </a:t>
            </a:r>
            <a:r>
              <a:rPr lang="en-US" sz="2000" dirty="0">
                <a:latin typeface="Montserrat Classic" panose="020B0604020202020204" charset="0"/>
              </a:rPr>
              <a:t>Increase use of security page</a:t>
            </a:r>
            <a:endParaRPr lang="en-US" sz="2000" i="0" dirty="0">
              <a:effectLst/>
              <a:latin typeface="Montserrat Classic" panose="020B0604020202020204" charset="0"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sz="2000" dirty="0">
                <a:latin typeface="Montserrat Classic" panose="020B0604020202020204" charset="0"/>
              </a:rPr>
              <a:t>Are the changes creating consequences – intended consequences include: designated staff response to the event.  Will continue to monitor for unintended consequences.</a:t>
            </a:r>
            <a:endParaRPr lang="en-US" sz="2000" i="0" dirty="0">
              <a:effectLst/>
              <a:latin typeface="Montserrat Classic" panose="020B0604020202020204" charset="0"/>
            </a:endParaRPr>
          </a:p>
          <a:p>
            <a:pPr algn="l"/>
            <a:r>
              <a:rPr lang="en-US" sz="2400" b="1" i="0" dirty="0">
                <a:effectLst/>
                <a:latin typeface="Montserrat Classic" panose="020B0604020202020204" charset="0"/>
              </a:rPr>
              <a:t>Study</a:t>
            </a:r>
            <a:endParaRPr lang="en-US" sz="2000" i="0" dirty="0">
              <a:effectLst/>
              <a:latin typeface="Montserrat Classic" panose="020B060402020202020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i="0" dirty="0">
                <a:effectLst/>
                <a:latin typeface="Montserrat Classic" panose="020B0604020202020204" charset="0"/>
              </a:rPr>
              <a:t>What did you learn?  Looked at the incidents happening in the SBH unit due to patients having dementia &amp; mental health issues and increase in 1:1 patients within unit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sz="2000" i="0" dirty="0">
                <a:effectLst/>
                <a:latin typeface="Montserrat Classic" panose="020B0604020202020204" charset="0"/>
              </a:rPr>
              <a:t>Did you meet your measurement goal? ongoing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sz="2000" dirty="0">
                <a:latin typeface="Montserrat Classic" panose="020B0604020202020204" charset="0"/>
              </a:rPr>
              <a:t>Do you need more observation time?  Yes, ongoing measure</a:t>
            </a:r>
            <a:endParaRPr lang="en-US" sz="2000" i="0" dirty="0">
              <a:effectLst/>
              <a:latin typeface="Montserrat Classic" panose="020B0604020202020204" charset="0"/>
            </a:endParaRPr>
          </a:p>
          <a:p>
            <a:pPr algn="l"/>
            <a:r>
              <a:rPr lang="en-US" sz="2400" b="1" i="0" dirty="0">
                <a:effectLst/>
                <a:latin typeface="Montserrat Classic" panose="020B0604020202020204" charset="0"/>
              </a:rPr>
              <a:t>Act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sz="2000" i="0" dirty="0">
                <a:effectLst/>
                <a:latin typeface="Montserrat Classic" panose="020B0604020202020204" charset="0"/>
              </a:rPr>
              <a:t>With the support of the Senior Leadership team we launched a new Emergency Code to bring more staff to assist with these incidents.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sz="2000" i="0" dirty="0">
                <a:effectLst/>
                <a:latin typeface="Montserrat Classic" panose="020B0604020202020204" charset="0"/>
              </a:rPr>
              <a:t>What did you conclude from this cycle? Identified the need for a Security Team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sz="2000" dirty="0">
                <a:latin typeface="Montserrat Classic" panose="020B0604020202020204" charset="0"/>
              </a:rPr>
              <a:t>Will you sustain the changes?  Yes.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sz="2000" dirty="0">
                <a:latin typeface="Montserrat Classic" panose="020B0604020202020204" charset="0"/>
              </a:rPr>
              <a:t>Does the change need adjusted or removed? Will reassess as Security Team is used.</a:t>
            </a:r>
            <a:endParaRPr lang="en-US" sz="2000" i="0" dirty="0">
              <a:effectLst/>
              <a:latin typeface="Montserrat Classic" panose="020B0604020202020204" charset="0"/>
            </a:endParaRPr>
          </a:p>
        </p:txBody>
      </p:sp>
      <p:sp>
        <p:nvSpPr>
          <p:cNvPr id="26" name="Freeform 26"/>
          <p:cNvSpPr/>
          <p:nvPr/>
        </p:nvSpPr>
        <p:spPr>
          <a:xfrm>
            <a:off x="1028700" y="1595293"/>
            <a:ext cx="2758345" cy="47625"/>
          </a:xfrm>
          <a:custGeom>
            <a:avLst/>
            <a:gdLst/>
            <a:ahLst/>
            <a:cxnLst/>
            <a:rect l="l" t="t" r="r" b="b"/>
            <a:pathLst>
              <a:path w="726478" h="12543">
                <a:moveTo>
                  <a:pt x="0" y="0"/>
                </a:moveTo>
                <a:lnTo>
                  <a:pt x="726478" y="0"/>
                </a:lnTo>
                <a:lnTo>
                  <a:pt x="726478" y="12543"/>
                </a:lnTo>
                <a:lnTo>
                  <a:pt x="0" y="12543"/>
                </a:lnTo>
                <a:close/>
              </a:path>
            </a:pathLst>
          </a:custGeom>
          <a:solidFill>
            <a:srgbClr val="BFD734"/>
          </a:solidFill>
        </p:spPr>
        <p:txBody>
          <a:bodyPr/>
          <a:lstStyle/>
          <a:p>
            <a:endParaRPr lang="en-US"/>
          </a:p>
        </p:txBody>
      </p:sp>
      <p:pic>
        <p:nvPicPr>
          <p:cNvPr id="28" name="Picture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028700" y="1076843"/>
            <a:ext cx="2758345" cy="412279"/>
          </a:xfrm>
          <a:prstGeom prst="rect">
            <a:avLst/>
          </a:prstGeom>
        </p:spPr>
      </p:pic>
      <p:sp>
        <p:nvSpPr>
          <p:cNvPr id="29" name="TextBox 7">
            <a:extLst>
              <a:ext uri="{FF2B5EF4-FFF2-40B4-BE49-F238E27FC236}">
                <a16:creationId xmlns:a16="http://schemas.microsoft.com/office/drawing/2014/main" id="{B313D652-9C39-7482-6AFD-DA9FBABC230A}"/>
              </a:ext>
            </a:extLst>
          </p:cNvPr>
          <p:cNvSpPr txBox="1"/>
          <p:nvPr/>
        </p:nvSpPr>
        <p:spPr>
          <a:xfrm>
            <a:off x="1600200" y="2396393"/>
            <a:ext cx="7620000" cy="5081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947"/>
              </a:lnSpc>
            </a:pPr>
            <a:r>
              <a:rPr lang="en-US" sz="4200" dirty="0">
                <a:solidFill>
                  <a:srgbClr val="1E3262"/>
                </a:solidFill>
                <a:latin typeface="Montserrat Extra-Bold Bold"/>
              </a:rPr>
              <a:t>Plan ~ Do ~ Study ~ Act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39FB019-C70B-6DDB-ECEA-95FB029A55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49400" y="2222270"/>
            <a:ext cx="3337654" cy="657316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/>
          <p:cNvSpPr/>
          <p:nvPr/>
        </p:nvSpPr>
        <p:spPr>
          <a:xfrm>
            <a:off x="14500955" y="2413635"/>
            <a:ext cx="2758345" cy="245871"/>
          </a:xfrm>
          <a:custGeom>
            <a:avLst/>
            <a:gdLst/>
            <a:ahLst/>
            <a:cxnLst/>
            <a:rect l="l" t="t" r="r" b="b"/>
            <a:pathLst>
              <a:path w="726478" h="64756">
                <a:moveTo>
                  <a:pt x="0" y="0"/>
                </a:moveTo>
                <a:lnTo>
                  <a:pt x="726478" y="0"/>
                </a:lnTo>
                <a:lnTo>
                  <a:pt x="726478" y="64756"/>
                </a:lnTo>
                <a:lnTo>
                  <a:pt x="0" y="64756"/>
                </a:lnTo>
                <a:close/>
              </a:path>
            </a:pathLst>
          </a:custGeom>
          <a:solidFill>
            <a:srgbClr val="BFD734"/>
          </a:solidFill>
        </p:spPr>
        <p:txBody>
          <a:bodyPr/>
          <a:lstStyle/>
          <a:p>
            <a:endParaRPr lang="en-US"/>
          </a:p>
        </p:txBody>
      </p:sp>
      <p:sp>
        <p:nvSpPr>
          <p:cNvPr id="7" name="TextBox 7"/>
          <p:cNvSpPr txBox="1"/>
          <p:nvPr/>
        </p:nvSpPr>
        <p:spPr>
          <a:xfrm>
            <a:off x="1315878" y="2897577"/>
            <a:ext cx="6448950" cy="5081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947"/>
              </a:lnSpc>
            </a:pPr>
            <a:r>
              <a:rPr lang="en-US" sz="4200" dirty="0">
                <a:solidFill>
                  <a:srgbClr val="1E3262"/>
                </a:solidFill>
                <a:latin typeface="Montserrat Extra-Bold Bold"/>
              </a:rPr>
              <a:t>Data and Trends</a:t>
            </a:r>
          </a:p>
        </p:txBody>
      </p:sp>
      <p:grpSp>
        <p:nvGrpSpPr>
          <p:cNvPr id="13" name="Group 13"/>
          <p:cNvGrpSpPr/>
          <p:nvPr/>
        </p:nvGrpSpPr>
        <p:grpSpPr>
          <a:xfrm>
            <a:off x="1028700" y="1595293"/>
            <a:ext cx="2758345" cy="47625"/>
            <a:chOff x="0" y="0"/>
            <a:chExt cx="726478" cy="12543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726478" cy="12543"/>
            </a:xfrm>
            <a:custGeom>
              <a:avLst/>
              <a:gdLst/>
              <a:ahLst/>
              <a:cxnLst/>
              <a:rect l="l" t="t" r="r" b="b"/>
              <a:pathLst>
                <a:path w="726478" h="12543">
                  <a:moveTo>
                    <a:pt x="0" y="0"/>
                  </a:moveTo>
                  <a:lnTo>
                    <a:pt x="726478" y="0"/>
                  </a:lnTo>
                  <a:lnTo>
                    <a:pt x="726478" y="12543"/>
                  </a:lnTo>
                  <a:lnTo>
                    <a:pt x="0" y="12543"/>
                  </a:lnTo>
                  <a:close/>
                </a:path>
              </a:pathLst>
            </a:custGeom>
            <a:solidFill>
              <a:srgbClr val="BFD734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pic>
        <p:nvPicPr>
          <p:cNvPr id="16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1028700" y="1076843"/>
            <a:ext cx="2758345" cy="412279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3625C02-4935-4C92-3FAA-5D727F0CF65A}"/>
              </a:ext>
            </a:extLst>
          </p:cNvPr>
          <p:cNvSpPr txBox="1"/>
          <p:nvPr/>
        </p:nvSpPr>
        <p:spPr>
          <a:xfrm>
            <a:off x="1600200" y="3658020"/>
            <a:ext cx="15087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endParaRPr lang="en-US" sz="2400" dirty="0">
              <a:latin typeface="Montserrat Classic" panose="020B060402020202020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>
              <a:latin typeface="Montserrat Classic" panose="020B0604020202020204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652E4355-59C6-FAEF-9F8B-7C1E6F6458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5006621"/>
              </p:ext>
            </p:extLst>
          </p:nvPr>
        </p:nvGraphicFramePr>
        <p:xfrm>
          <a:off x="4722215" y="4004607"/>
          <a:ext cx="8843569" cy="5302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/>
          <p:cNvSpPr/>
          <p:nvPr/>
        </p:nvSpPr>
        <p:spPr>
          <a:xfrm>
            <a:off x="14500955" y="2413635"/>
            <a:ext cx="2758345" cy="245871"/>
          </a:xfrm>
          <a:custGeom>
            <a:avLst/>
            <a:gdLst/>
            <a:ahLst/>
            <a:cxnLst/>
            <a:rect l="l" t="t" r="r" b="b"/>
            <a:pathLst>
              <a:path w="726478" h="64756">
                <a:moveTo>
                  <a:pt x="0" y="0"/>
                </a:moveTo>
                <a:lnTo>
                  <a:pt x="726478" y="0"/>
                </a:lnTo>
                <a:lnTo>
                  <a:pt x="726478" y="64756"/>
                </a:lnTo>
                <a:lnTo>
                  <a:pt x="0" y="64756"/>
                </a:lnTo>
                <a:close/>
              </a:path>
            </a:pathLst>
          </a:custGeom>
          <a:solidFill>
            <a:srgbClr val="BFD734"/>
          </a:solidFill>
        </p:spPr>
        <p:txBody>
          <a:bodyPr/>
          <a:lstStyle/>
          <a:p>
            <a:endParaRPr lang="en-US"/>
          </a:p>
        </p:txBody>
      </p:sp>
      <p:sp>
        <p:nvSpPr>
          <p:cNvPr id="7" name="TextBox 7"/>
          <p:cNvSpPr txBox="1"/>
          <p:nvPr/>
        </p:nvSpPr>
        <p:spPr>
          <a:xfrm>
            <a:off x="1371600" y="2413635"/>
            <a:ext cx="9580722" cy="5081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947"/>
              </a:lnSpc>
            </a:pPr>
            <a:r>
              <a:rPr lang="en-US" sz="4200" dirty="0">
                <a:solidFill>
                  <a:srgbClr val="1E3262"/>
                </a:solidFill>
                <a:latin typeface="Montserrat Extra-Bold Bold"/>
              </a:rPr>
              <a:t>Return on Investment (ROI)</a:t>
            </a:r>
          </a:p>
        </p:txBody>
      </p:sp>
      <p:grpSp>
        <p:nvGrpSpPr>
          <p:cNvPr id="13" name="Group 13"/>
          <p:cNvGrpSpPr/>
          <p:nvPr/>
        </p:nvGrpSpPr>
        <p:grpSpPr>
          <a:xfrm>
            <a:off x="1028700" y="1595293"/>
            <a:ext cx="2758345" cy="47625"/>
            <a:chOff x="0" y="0"/>
            <a:chExt cx="726478" cy="12543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726478" cy="12543"/>
            </a:xfrm>
            <a:custGeom>
              <a:avLst/>
              <a:gdLst/>
              <a:ahLst/>
              <a:cxnLst/>
              <a:rect l="l" t="t" r="r" b="b"/>
              <a:pathLst>
                <a:path w="726478" h="12543">
                  <a:moveTo>
                    <a:pt x="0" y="0"/>
                  </a:moveTo>
                  <a:lnTo>
                    <a:pt x="726478" y="0"/>
                  </a:lnTo>
                  <a:lnTo>
                    <a:pt x="726478" y="12543"/>
                  </a:lnTo>
                  <a:lnTo>
                    <a:pt x="0" y="12543"/>
                  </a:lnTo>
                  <a:close/>
                </a:path>
              </a:pathLst>
            </a:custGeom>
            <a:solidFill>
              <a:srgbClr val="BFD734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pic>
        <p:nvPicPr>
          <p:cNvPr id="16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028700" y="1076843"/>
            <a:ext cx="2758345" cy="412279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3625C02-4935-4C92-3FAA-5D727F0CF65A}"/>
              </a:ext>
            </a:extLst>
          </p:cNvPr>
          <p:cNvSpPr txBox="1"/>
          <p:nvPr/>
        </p:nvSpPr>
        <p:spPr>
          <a:xfrm>
            <a:off x="1371600" y="3088721"/>
            <a:ext cx="15773400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Montserrat Classic" panose="020B0604020202020204" charset="0"/>
              </a:rPr>
              <a:t>Explore the financial implications of the project:</a:t>
            </a:r>
          </a:p>
          <a:p>
            <a:endParaRPr lang="en-US" sz="3200" dirty="0">
              <a:latin typeface="Montserrat Classic" panose="020B060402020202020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>
                <a:latin typeface="Montserrat Classic" panose="020B0604020202020204" charset="0"/>
              </a:rPr>
              <a:t>Will costs/expenses be incurred to make noted changes?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>
                <a:latin typeface="Montserrat Classic" panose="020B0604020202020204" charset="0"/>
              </a:rPr>
              <a:t>Additional staff? On site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>
                <a:latin typeface="Montserrat Classic" panose="020B0604020202020204" charset="0"/>
              </a:rPr>
              <a:t>Additional hours? None, team consists of staffing on duty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>
                <a:latin typeface="Montserrat Classic" panose="020B0604020202020204" charset="0"/>
              </a:rPr>
              <a:t>Equipment? None. Use current paging system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>
                <a:latin typeface="Montserrat Classic" panose="020B0604020202020204" charset="0"/>
              </a:rPr>
              <a:t>IT expense? None. Use current paging system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endParaRPr lang="en-US" sz="2000" dirty="0">
              <a:latin typeface="Montserrat Classic" panose="020B0604020202020204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</a:pPr>
            <a:endParaRPr lang="en-US" sz="2000" dirty="0">
              <a:latin typeface="Montserrat Classic" panose="020B0604020202020204" charset="0"/>
            </a:endParaRPr>
          </a:p>
          <a:p>
            <a:pPr lvl="1"/>
            <a:endParaRPr lang="en-US" sz="2000" dirty="0">
              <a:latin typeface="Montserrat Classic" panose="020B060402020202020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>
                <a:latin typeface="Montserrat Classic" panose="020B0604020202020204" charset="0"/>
              </a:rPr>
              <a:t>What savings/revenue will be noted?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>
                <a:latin typeface="Montserrat Classic" panose="020B0604020202020204" charset="0"/>
              </a:rPr>
              <a:t>Decreased harm to staff.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>
                <a:latin typeface="Montserrat Classic" panose="020B0604020202020204" charset="0"/>
              </a:rPr>
              <a:t>Reduce turnover.</a:t>
            </a:r>
          </a:p>
        </p:txBody>
      </p:sp>
    </p:spTree>
    <p:extLst>
      <p:ext uri="{BB962C8B-B14F-4D97-AF65-F5344CB8AC3E}">
        <p14:creationId xmlns:p14="http://schemas.microsoft.com/office/powerpoint/2010/main" val="3092679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/>
          <p:cNvSpPr/>
          <p:nvPr/>
        </p:nvSpPr>
        <p:spPr>
          <a:xfrm>
            <a:off x="14500955" y="2413635"/>
            <a:ext cx="2758345" cy="245871"/>
          </a:xfrm>
          <a:custGeom>
            <a:avLst/>
            <a:gdLst/>
            <a:ahLst/>
            <a:cxnLst/>
            <a:rect l="l" t="t" r="r" b="b"/>
            <a:pathLst>
              <a:path w="726478" h="64756">
                <a:moveTo>
                  <a:pt x="0" y="0"/>
                </a:moveTo>
                <a:lnTo>
                  <a:pt x="726478" y="0"/>
                </a:lnTo>
                <a:lnTo>
                  <a:pt x="726478" y="64756"/>
                </a:lnTo>
                <a:lnTo>
                  <a:pt x="0" y="64756"/>
                </a:lnTo>
                <a:close/>
              </a:path>
            </a:pathLst>
          </a:custGeom>
          <a:solidFill>
            <a:srgbClr val="BFD734"/>
          </a:solidFill>
        </p:spPr>
        <p:txBody>
          <a:bodyPr/>
          <a:lstStyle/>
          <a:p>
            <a:endParaRPr lang="en-US"/>
          </a:p>
        </p:txBody>
      </p:sp>
      <p:sp>
        <p:nvSpPr>
          <p:cNvPr id="7" name="TextBox 7"/>
          <p:cNvSpPr txBox="1"/>
          <p:nvPr/>
        </p:nvSpPr>
        <p:spPr>
          <a:xfrm>
            <a:off x="1421177" y="3281009"/>
            <a:ext cx="15773400" cy="5081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947"/>
              </a:lnSpc>
            </a:pPr>
            <a:r>
              <a:rPr lang="en-US" sz="4200" dirty="0">
                <a:solidFill>
                  <a:srgbClr val="1E3262"/>
                </a:solidFill>
                <a:latin typeface="Montserrat Extra-Bold Bold"/>
              </a:rPr>
              <a:t>Spreading / Sustaining / Maintaining / Replicating</a:t>
            </a:r>
          </a:p>
        </p:txBody>
      </p:sp>
      <p:grpSp>
        <p:nvGrpSpPr>
          <p:cNvPr id="13" name="Group 13"/>
          <p:cNvGrpSpPr/>
          <p:nvPr/>
        </p:nvGrpSpPr>
        <p:grpSpPr>
          <a:xfrm>
            <a:off x="1028700" y="1595293"/>
            <a:ext cx="2758345" cy="47625"/>
            <a:chOff x="0" y="0"/>
            <a:chExt cx="726478" cy="12543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726478" cy="12543"/>
            </a:xfrm>
            <a:custGeom>
              <a:avLst/>
              <a:gdLst/>
              <a:ahLst/>
              <a:cxnLst/>
              <a:rect l="l" t="t" r="r" b="b"/>
              <a:pathLst>
                <a:path w="726478" h="12543">
                  <a:moveTo>
                    <a:pt x="0" y="0"/>
                  </a:moveTo>
                  <a:lnTo>
                    <a:pt x="726478" y="0"/>
                  </a:lnTo>
                  <a:lnTo>
                    <a:pt x="726478" y="12543"/>
                  </a:lnTo>
                  <a:lnTo>
                    <a:pt x="0" y="12543"/>
                  </a:lnTo>
                  <a:close/>
                </a:path>
              </a:pathLst>
            </a:custGeom>
            <a:solidFill>
              <a:srgbClr val="BFD734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pic>
        <p:nvPicPr>
          <p:cNvPr id="16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028700" y="1076843"/>
            <a:ext cx="2758345" cy="412279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3625C02-4935-4C92-3FAA-5D727F0CF65A}"/>
              </a:ext>
            </a:extLst>
          </p:cNvPr>
          <p:cNvSpPr txBox="1"/>
          <p:nvPr/>
        </p:nvSpPr>
        <p:spPr>
          <a:xfrm>
            <a:off x="1371600" y="4305300"/>
            <a:ext cx="15773400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Montserrat Classic" panose="020B0604020202020204" charset="0"/>
              </a:rPr>
              <a:t>Ensure successful changes is spread to all units, staff, appropriate areas</a:t>
            </a:r>
          </a:p>
          <a:p>
            <a:endParaRPr lang="en-US" sz="3200" dirty="0">
              <a:latin typeface="Montserrat Classic" panose="020B0604020202020204" charset="0"/>
            </a:endParaRPr>
          </a:p>
          <a:p>
            <a:r>
              <a:rPr lang="en-US" sz="3200" dirty="0">
                <a:latin typeface="Montserrat Classic" panose="020B0604020202020204" charset="0"/>
              </a:rPr>
              <a:t>Audits and spot checks to assess sustainability </a:t>
            </a:r>
          </a:p>
          <a:p>
            <a:endParaRPr lang="en-US" sz="3200" dirty="0">
              <a:latin typeface="Montserrat Classic" panose="020B0604020202020204" charset="0"/>
            </a:endParaRPr>
          </a:p>
          <a:p>
            <a:r>
              <a:rPr lang="en-US" sz="3200" dirty="0">
                <a:latin typeface="Montserrat Classic" panose="020B0604020202020204" charset="0"/>
              </a:rPr>
              <a:t>Can the program be replicated in other areas or organizations?</a:t>
            </a:r>
          </a:p>
          <a:p>
            <a:endParaRPr lang="en-US" sz="2000" dirty="0">
              <a:latin typeface="Montserrat Classic" panose="020B0604020202020204" charset="0"/>
            </a:endParaRPr>
          </a:p>
          <a:p>
            <a:endParaRPr lang="en-US" sz="2400" dirty="0">
              <a:latin typeface="Montserrat Classic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087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502</Words>
  <Application>Microsoft Office PowerPoint</Application>
  <PresentationFormat>Custom</PresentationFormat>
  <Paragraphs>79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Montserrat Classic</vt:lpstr>
      <vt:lpstr>Calibri</vt:lpstr>
      <vt:lpstr>Aptos</vt:lpstr>
      <vt:lpstr>Montserrat Extra-Bold</vt:lpstr>
      <vt:lpstr>Montserrat Extra-Bold Bold</vt:lpstr>
      <vt:lpstr>Wingdings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Backman, Lisa L.</dc:creator>
  <cp:lastModifiedBy>Backman, Lisa L.</cp:lastModifiedBy>
  <cp:revision>19</cp:revision>
  <cp:lastPrinted>2024-09-30T18:21:25Z</cp:lastPrinted>
  <dcterms:created xsi:type="dcterms:W3CDTF">2006-08-16T00:00:00Z</dcterms:created>
  <dcterms:modified xsi:type="dcterms:W3CDTF">2024-09-30T20:20:44Z</dcterms:modified>
  <dc:identifier>DAFdG9NIIkM</dc:identifier>
</cp:coreProperties>
</file>