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278" r:id="rId7"/>
    <p:sldId id="277" r:id="rId8"/>
    <p:sldId id="284" r:id="rId9"/>
    <p:sldId id="272" r:id="rId10"/>
    <p:sldId id="269" r:id="rId11"/>
    <p:sldId id="285" r:id="rId12"/>
    <p:sldId id="279" r:id="rId13"/>
    <p:sldId id="281" r:id="rId14"/>
    <p:sldId id="283" r:id="rId15"/>
    <p:sldId id="276" r:id="rId16"/>
    <p:sldId id="282" r:id="rId17"/>
    <p:sldId id="268" r:id="rId18"/>
    <p:sldId id="274" r:id="rId19"/>
    <p:sldId id="286" r:id="rId20"/>
    <p:sldId id="287" r:id="rId21"/>
    <p:sldId id="275" r:id="rId22"/>
    <p:sldId id="288" r:id="rId2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88B2F-8253-4A00-BCD4-93E29E2C6D6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F616B-4A5A-4D43-B586-BE4586BE5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5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F0E41-4F66-4489-9CC4-5F82054787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99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81173" y="9854272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4"/>
                </a:lnTo>
                <a:lnTo>
                  <a:pt x="2758351" y="47624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75" y="9279780"/>
            <a:ext cx="139883" cy="15053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341827" y="9279902"/>
            <a:ext cx="132080" cy="150495"/>
          </a:xfrm>
          <a:custGeom>
            <a:avLst/>
            <a:gdLst/>
            <a:ahLst/>
            <a:cxnLst/>
            <a:rect l="l" t="t" r="r" b="b"/>
            <a:pathLst>
              <a:path w="132080" h="150495">
                <a:moveTo>
                  <a:pt x="131953" y="122605"/>
                </a:moveTo>
                <a:lnTo>
                  <a:pt x="33286" y="122605"/>
                </a:lnTo>
                <a:lnTo>
                  <a:pt x="33286" y="85953"/>
                </a:lnTo>
                <a:lnTo>
                  <a:pt x="89357" y="85953"/>
                </a:lnTo>
                <a:lnTo>
                  <a:pt x="89357" y="58140"/>
                </a:lnTo>
                <a:lnTo>
                  <a:pt x="33286" y="58140"/>
                </a:lnTo>
                <a:lnTo>
                  <a:pt x="33286" y="29070"/>
                </a:lnTo>
                <a:lnTo>
                  <a:pt x="126580" y="29070"/>
                </a:lnTo>
                <a:lnTo>
                  <a:pt x="126580" y="0"/>
                </a:lnTo>
                <a:lnTo>
                  <a:pt x="0" y="0"/>
                </a:lnTo>
                <a:lnTo>
                  <a:pt x="0" y="29070"/>
                </a:lnTo>
                <a:lnTo>
                  <a:pt x="0" y="58140"/>
                </a:lnTo>
                <a:lnTo>
                  <a:pt x="0" y="85953"/>
                </a:lnTo>
                <a:lnTo>
                  <a:pt x="0" y="122605"/>
                </a:lnTo>
                <a:lnTo>
                  <a:pt x="0" y="150418"/>
                </a:lnTo>
                <a:lnTo>
                  <a:pt x="131953" y="150418"/>
                </a:lnTo>
                <a:lnTo>
                  <a:pt x="131953" y="122605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17288" y="9279780"/>
            <a:ext cx="149384" cy="15053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14807" y="9279779"/>
            <a:ext cx="147288" cy="15053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85138" y="9279779"/>
            <a:ext cx="169603" cy="15053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75934" y="9275243"/>
            <a:ext cx="151966" cy="15975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71310" y="9279779"/>
            <a:ext cx="338083" cy="150532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6144053" y="9520827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6144050" y="9520834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15" y="150418"/>
                </a:lnTo>
                <a:lnTo>
                  <a:pt x="33515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27637" y="9516123"/>
            <a:ext cx="172624" cy="15975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394" y="9516172"/>
            <a:ext cx="151966" cy="15975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24770" y="9520757"/>
            <a:ext cx="142416" cy="150483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6907916" y="9520757"/>
            <a:ext cx="33655" cy="151130"/>
          </a:xfrm>
          <a:custGeom>
            <a:avLst/>
            <a:gdLst/>
            <a:ahLst/>
            <a:cxnLst/>
            <a:rect l="l" t="t" r="r" b="b"/>
            <a:pathLst>
              <a:path w="33655" h="151129">
                <a:moveTo>
                  <a:pt x="33277" y="150531"/>
                </a:moveTo>
                <a:lnTo>
                  <a:pt x="0" y="150483"/>
                </a:lnTo>
                <a:lnTo>
                  <a:pt x="0" y="0"/>
                </a:lnTo>
                <a:lnTo>
                  <a:pt x="33277" y="0"/>
                </a:lnTo>
                <a:lnTo>
                  <a:pt x="33277" y="150531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981191" y="9520757"/>
            <a:ext cx="316647" cy="150532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7334560" y="9520758"/>
            <a:ext cx="123189" cy="150495"/>
          </a:xfrm>
          <a:custGeom>
            <a:avLst/>
            <a:gdLst/>
            <a:ahLst/>
            <a:cxnLst/>
            <a:rect l="l" t="t" r="r" b="b"/>
            <a:pathLst>
              <a:path w="123190" h="150495">
                <a:moveTo>
                  <a:pt x="122643" y="122605"/>
                </a:moveTo>
                <a:lnTo>
                  <a:pt x="33286" y="122605"/>
                </a:lnTo>
                <a:lnTo>
                  <a:pt x="33286" y="0"/>
                </a:lnTo>
                <a:lnTo>
                  <a:pt x="0" y="0"/>
                </a:lnTo>
                <a:lnTo>
                  <a:pt x="0" y="122605"/>
                </a:lnTo>
                <a:lnTo>
                  <a:pt x="0" y="150418"/>
                </a:lnTo>
                <a:lnTo>
                  <a:pt x="122643" y="150418"/>
                </a:lnTo>
                <a:lnTo>
                  <a:pt x="122643" y="122605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480055" y="9516172"/>
            <a:ext cx="151966" cy="159750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4892630" y="9269066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5937535" y="9275485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97932" y="605426"/>
            <a:ext cx="1329213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4406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0243E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B4603-AEDD-AA14-8E96-71F2F280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CB4BB-C3D8-6C69-5011-05612A5B7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329BD-291A-9F2E-6675-8DB884E74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11E88-AB70-1BC8-8088-B0ED79A01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A4591-CAF4-CC69-B42E-A9E34FC67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2E774-FB9A-FA11-9D58-C0DC5712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9EA5-A9E5-43C1-94FD-5304D39D94A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C64860-5C6E-C424-030E-7151A86B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842BCB-FB72-5E2F-856C-13A08E170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124B-A807-4937-8AC6-8D636CC9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5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17EE-8C18-CF02-F455-ABCD8FD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D6576-50FF-A3C6-D390-E651BD86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9EA5-A9E5-43C1-94FD-5304D39D94A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95259-2774-D23E-5EFE-0F61ACD0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3B2EB-F985-4704-373A-FE596851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124B-A807-4937-8AC6-8D636CC9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6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8B7A9-A2E0-50CF-3726-1869386F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9EA5-A9E5-43C1-94FD-5304D39D94A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B699D-05C5-0D3E-A612-EAEFAB3FE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7BF22-2FE9-D605-6329-13D1973E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124B-A807-4937-8AC6-8D636CC9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81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76FC2-6A0D-89D3-ABC5-5616FA2D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9C81-CA1B-EDA3-1FCF-C14BED313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BC5B6-0616-65C6-ABED-72E62DE95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053BB-C746-DEC3-6D2A-F810F082B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9EA5-A9E5-43C1-94FD-5304D39D94A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E74C6-F200-36FB-2D95-6C6DC80B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B102B-5642-61BD-D119-F3988860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124B-A807-4937-8AC6-8D636CC9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14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A576-6DFB-053F-52C9-1BAAA316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554E72-19EC-FB2C-3397-86461A59D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FB6B1-0A99-AB35-CE46-43E4DCD99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8DF9B-67C9-5169-5C25-C3802A6E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9EA5-A9E5-43C1-94FD-5304D39D94A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7E226-B186-86F9-F1AE-F64C631C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049B1-37AE-EDB6-F1CF-4DD3A035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124B-A807-4937-8AC6-8D636CC9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8D9D-3BD0-12A1-F516-0D72D8AE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3CCC9-164C-BD6A-50CE-5BD8C8107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C5ADD-9E7F-0A99-46D1-DCE40CEFA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9EA5-A9E5-43C1-94FD-5304D39D94A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21E6B-CA99-A4FA-DE9E-C0B54C1A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25916-1A54-E4D1-957A-5E330043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124B-A807-4937-8AC6-8D636CC9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69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5F7F59-E059-3029-548D-67855A1BD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14903-B29C-048F-362A-93258136D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94C52-34F7-F6C6-DF1C-5C476CAE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9EA5-A9E5-43C1-94FD-5304D39D94A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2F04D-2362-1285-4372-82369CD0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6200B-AE88-D8C4-4C42-997D0DC2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124B-A807-4937-8AC6-8D636CC9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4406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0243E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82474" y="8921774"/>
            <a:ext cx="139883" cy="15053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6480232" y="8921902"/>
            <a:ext cx="132080" cy="150495"/>
          </a:xfrm>
          <a:custGeom>
            <a:avLst/>
            <a:gdLst/>
            <a:ahLst/>
            <a:cxnLst/>
            <a:rect l="l" t="t" r="r" b="b"/>
            <a:pathLst>
              <a:path w="132080" h="150495">
                <a:moveTo>
                  <a:pt x="131940" y="122605"/>
                </a:moveTo>
                <a:lnTo>
                  <a:pt x="33274" y="122605"/>
                </a:lnTo>
                <a:lnTo>
                  <a:pt x="33274" y="85953"/>
                </a:lnTo>
                <a:lnTo>
                  <a:pt x="89357" y="85953"/>
                </a:lnTo>
                <a:lnTo>
                  <a:pt x="89357" y="58140"/>
                </a:lnTo>
                <a:lnTo>
                  <a:pt x="33274" y="58140"/>
                </a:lnTo>
                <a:lnTo>
                  <a:pt x="33274" y="29070"/>
                </a:lnTo>
                <a:lnTo>
                  <a:pt x="126580" y="29070"/>
                </a:lnTo>
                <a:lnTo>
                  <a:pt x="126580" y="0"/>
                </a:lnTo>
                <a:lnTo>
                  <a:pt x="0" y="0"/>
                </a:lnTo>
                <a:lnTo>
                  <a:pt x="0" y="29070"/>
                </a:lnTo>
                <a:lnTo>
                  <a:pt x="0" y="58140"/>
                </a:lnTo>
                <a:lnTo>
                  <a:pt x="0" y="85953"/>
                </a:lnTo>
                <a:lnTo>
                  <a:pt x="0" y="122605"/>
                </a:lnTo>
                <a:lnTo>
                  <a:pt x="0" y="150418"/>
                </a:lnTo>
                <a:lnTo>
                  <a:pt x="131940" y="150418"/>
                </a:lnTo>
                <a:lnTo>
                  <a:pt x="131940" y="122605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55689" y="8921779"/>
            <a:ext cx="149384" cy="1505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853211" y="8921779"/>
            <a:ext cx="147288" cy="15053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23545" y="8921779"/>
            <a:ext cx="169603" cy="15053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14344" y="8917243"/>
            <a:ext cx="151966" cy="1597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409723" y="8921780"/>
            <a:ext cx="338086" cy="15053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6282474" y="9162827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6282468" y="9162833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66061" y="9158123"/>
            <a:ext cx="172624" cy="15975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7821" y="9158172"/>
            <a:ext cx="151966" cy="15975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63200" y="9162757"/>
            <a:ext cx="142416" cy="150483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7046349" y="9162757"/>
            <a:ext cx="33655" cy="151130"/>
          </a:xfrm>
          <a:custGeom>
            <a:avLst/>
            <a:gdLst/>
            <a:ahLst/>
            <a:cxnLst/>
            <a:rect l="l" t="t" r="r" b="b"/>
            <a:pathLst>
              <a:path w="33655" h="151129">
                <a:moveTo>
                  <a:pt x="33277" y="150531"/>
                </a:moveTo>
                <a:lnTo>
                  <a:pt x="0" y="150483"/>
                </a:lnTo>
                <a:lnTo>
                  <a:pt x="0" y="0"/>
                </a:lnTo>
                <a:lnTo>
                  <a:pt x="33277" y="0"/>
                </a:lnTo>
                <a:lnTo>
                  <a:pt x="33277" y="150531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119627" y="9162757"/>
            <a:ext cx="316650" cy="150532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7473004" y="9162770"/>
            <a:ext cx="123189" cy="150495"/>
          </a:xfrm>
          <a:custGeom>
            <a:avLst/>
            <a:gdLst/>
            <a:ahLst/>
            <a:cxnLst/>
            <a:rect l="l" t="t" r="r" b="b"/>
            <a:pathLst>
              <a:path w="123190" h="150495">
                <a:moveTo>
                  <a:pt x="122643" y="122605"/>
                </a:moveTo>
                <a:lnTo>
                  <a:pt x="33286" y="122605"/>
                </a:lnTo>
                <a:lnTo>
                  <a:pt x="33286" y="0"/>
                </a:lnTo>
                <a:lnTo>
                  <a:pt x="0" y="0"/>
                </a:lnTo>
                <a:lnTo>
                  <a:pt x="0" y="122605"/>
                </a:lnTo>
                <a:lnTo>
                  <a:pt x="0" y="150406"/>
                </a:lnTo>
                <a:lnTo>
                  <a:pt x="122643" y="150406"/>
                </a:lnTo>
                <a:lnTo>
                  <a:pt x="122643" y="122605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618501" y="9158173"/>
            <a:ext cx="151966" cy="159750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031077" y="8911067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6075986" y="8917487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5019565" y="9492462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4406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4406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70BF-D588-8721-599E-F8417D83F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47FB5-0442-4D09-0C61-B94D36824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C4424-5804-0FB4-8074-A09D1C70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9EA5-A9E5-43C1-94FD-5304D39D94A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4EE8B-F861-37B3-260A-B9D2B79F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DEED0-B4C3-F1E1-524A-927158C5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124B-A807-4937-8AC6-8D636CC9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B2F77-0396-F45A-4C76-83947847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018FA-6679-3D3E-18B4-0B78BF52A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4B335-9FF1-B346-DCA8-110A638B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9EA5-A9E5-43C1-94FD-5304D39D94A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8AB8A-3749-59F5-86B3-98449402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B968A-6EBC-9351-4462-87FD8124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124B-A807-4937-8AC6-8D636CC9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5BF2-76FD-EB3D-6527-6C5A0847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777B1-B021-53F9-445B-610CE3664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A33E3-6368-B0FF-47BC-7DC3EFD3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9EA5-A9E5-43C1-94FD-5304D39D94A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60833-B6D9-BAFA-E01B-92DCAE1B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5F129-6E43-2B3C-C7AD-7834EA70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124B-A807-4937-8AC6-8D636CC9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49A7-6576-434E-315A-669FED0E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55130-6040-63ED-A2E3-42AAFA222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788B0-67CF-C665-5E5E-9259E62B1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FD4FD-CED5-4C01-5544-454B83FD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9EA5-A9E5-43C1-94FD-5304D39D94A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F2A3F-2A19-A7DD-071F-AA8CDC37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0999A-4F36-38FC-570A-16FF9859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124B-A807-4937-8AC6-8D636CC9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7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670" y="253769"/>
            <a:ext cx="16406494" cy="17305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4406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2463" y="2351009"/>
            <a:ext cx="8035925" cy="5877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0243E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7C0BC1-6A55-CCE0-3552-ADBD243F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18405-6384-A188-F26A-7B0231D7B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DBFF3-61FC-481A-1471-1F5148E25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119EA5-A9E5-43C1-94FD-5304D39D94A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1E06A-A731-AB73-2DC3-7DCFC2E45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AD2C5-C620-572E-4260-D886B578B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17124B-A807-4937-8AC6-8D636CC9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jp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5" Type="http://schemas.openxmlformats.org/officeDocument/2006/relationships/hyperlink" Target="https://creativecommons.org/licenses/by-nc/3.0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Relationship Id="rId14" Type="http://schemas.openxmlformats.org/officeDocument/2006/relationships/hyperlink" Target="https://www.flickr.com/photos/icemn0911/3658031304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jp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jpe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jp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Relationship Id="rId1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0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2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5" Type="http://schemas.openxmlformats.org/officeDocument/2006/relationships/image" Target="../media/image43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Relationship Id="rId14" Type="http://schemas.openxmlformats.org/officeDocument/2006/relationships/hyperlink" Target="https://openclipart.org/detail/10535/question-by-yves_guillou-1053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jp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jpe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jp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5" Type="http://schemas.openxmlformats.org/officeDocument/2006/relationships/hyperlink" Target="https://creativecommons.org/licenses/by/3.0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Relationship Id="rId14" Type="http://schemas.openxmlformats.org/officeDocument/2006/relationships/hyperlink" Target="https://www.flickr.com/photos/ervins_strauhmanis/9547663730/in/photolist-fxGgMU-bZvYH1-8rfCL3-b45P5K-8eoT9r-eeq5iW-57piRE-7jFqA3-9sV62e-bunMFE-bZwG3C-6uS88F-3P4oQM-j8EQ8A-MJMmk-mSES3-3P4eGi-iJhGqe-avPkAk-iEpZn1-h5rD-9K42Ki-2QE6tm-9btbLk-dDTBZV-iJiYm8-ikv1u5-gQkBZ-fn6roG-8zxhTH-su4mw-4uzfh-9rD9Qo-7geCjd-bkpWAg-iJjHgY-iJjGFj-aALUbP-iJmF8h-83WSof-9jexQ9-mUq4m2-asPHTj-bHjavB-pUiKrK-a4TZem-MJDYs-iJiZuv-7EekNk-7HDE3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jp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jp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Relationship Id="rId14" Type="http://schemas.openxmlformats.org/officeDocument/2006/relationships/hyperlink" Target="https://pixabay.com/en/meeting-cooperation-personal-101559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5" name="object 5"/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14400" y="2637978"/>
            <a:ext cx="10766792" cy="5691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29030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latin typeface="Arial Rounded MT Bold"/>
                <a:cs typeface="Arial Rounded MT Bold"/>
              </a:rPr>
              <a:t>Core Tenets – DOs &amp; DON’Ts</a:t>
            </a:r>
            <a:br>
              <a:rPr lang="en-US" sz="2800" dirty="0">
                <a:latin typeface="Arial Rounded MT Bold"/>
                <a:cs typeface="Arial Rounded MT Bold"/>
              </a:rPr>
            </a:br>
            <a:endParaRPr lang="en-US" sz="2800" dirty="0">
              <a:latin typeface="Arial Rounded MT Bold"/>
              <a:cs typeface="Arial Rounded MT Bold"/>
            </a:endParaRPr>
          </a:p>
          <a:p>
            <a:pPr marL="12700" marR="1129030">
              <a:lnSpc>
                <a:spcPct val="100000"/>
              </a:lnSpc>
              <a:spcBef>
                <a:spcPts val="100"/>
              </a:spcBef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/>
                <a:cs typeface="Arial Rounded MT Bold"/>
              </a:rPr>
              <a:t>Defining The Charge Description Master (CDM)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/>
                <a:cs typeface="Arial Rounded MT Bold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Rounded MT Bold"/>
              <a:cs typeface="Arial Rounded MT Bold"/>
            </a:endParaRPr>
          </a:p>
          <a:p>
            <a:pPr marL="12700" marR="1129030">
              <a:lnSpc>
                <a:spcPct val="100000"/>
              </a:lnSpc>
              <a:spcBef>
                <a:spcPts val="100"/>
              </a:spcBef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/>
                <a:cs typeface="Arial Rounded MT Bold"/>
              </a:rPr>
              <a:t>Reviewing The CDM - Critical Inputs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/>
                <a:cs typeface="Arial Rounded MT Bold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Rounded MT Bold"/>
              <a:cs typeface="Arial Rounded MT Bold"/>
            </a:endParaRPr>
          </a:p>
          <a:p>
            <a:pPr marL="12700" marR="1129030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latin typeface="Arial Rounded MT Bold"/>
                <a:cs typeface="Arial Rounded MT Bold"/>
              </a:rPr>
              <a:t>Considering Charge Capture Processes</a:t>
            </a:r>
            <a:br>
              <a:rPr lang="en-US" sz="2800" dirty="0">
                <a:latin typeface="Arial Rounded MT Bold"/>
                <a:cs typeface="Arial Rounded MT Bold"/>
              </a:rPr>
            </a:br>
            <a:endParaRPr lang="en-US" sz="2800" dirty="0">
              <a:latin typeface="Arial Rounded MT Bold"/>
              <a:cs typeface="Arial Rounded MT Bold"/>
            </a:endParaRPr>
          </a:p>
          <a:p>
            <a:pPr marL="12700" marR="1129030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latin typeface="Arial Rounded MT Bold"/>
                <a:cs typeface="Arial Rounded MT Bold"/>
              </a:rPr>
              <a:t>Medicare Cost Report Considerations</a:t>
            </a:r>
            <a:br>
              <a:rPr lang="en-US" sz="2800" dirty="0">
                <a:latin typeface="Arial Rounded MT Bold"/>
                <a:cs typeface="Arial Rounded MT Bold"/>
              </a:rPr>
            </a:br>
            <a:endParaRPr lang="en-US" sz="2800" dirty="0">
              <a:latin typeface="Arial Rounded MT Bold"/>
              <a:cs typeface="Arial Rounded MT Bold"/>
            </a:endParaRPr>
          </a:p>
          <a:p>
            <a:pPr marL="12700" marR="1129030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latin typeface="Arial Rounded MT Bold"/>
                <a:cs typeface="Arial Rounded MT Bold"/>
              </a:rPr>
              <a:t>Summary &amp; Questions</a:t>
            </a:r>
            <a:br>
              <a:rPr lang="en-US" sz="2800" dirty="0">
                <a:latin typeface="Arial Rounded MT Bold"/>
                <a:cs typeface="Arial Rounded MT Bold"/>
              </a:rPr>
            </a:br>
            <a:endParaRPr lang="en-US" sz="28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endParaRPr sz="2800" dirty="0">
              <a:latin typeface="Arial Rounded MT Bold"/>
              <a:cs typeface="Arial Rounded MT Bold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0" y="253769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>
            <a:spAutoFit/>
          </a:bodyPr>
          <a:lstStyle/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Building A Community-Based Rate Structure</a:t>
            </a:r>
            <a:endParaRPr sz="5400" dirty="0"/>
          </a:p>
        </p:txBody>
      </p:sp>
      <p:pic>
        <p:nvPicPr>
          <p:cNvPr id="31" name="Picture 30" descr="A clock tower in a city&#10;&#10;AI-generated content may be incorrect.">
            <a:extLst>
              <a:ext uri="{FF2B5EF4-FFF2-40B4-BE49-F238E27FC236}">
                <a16:creationId xmlns:a16="http://schemas.microsoft.com/office/drawing/2014/main" id="{06619330-19DF-28F8-532E-6DA52222FA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195477" y="2546197"/>
            <a:ext cx="6859274" cy="457508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8DF2A0D-5171-0595-462D-C900B8B424B9}"/>
              </a:ext>
            </a:extLst>
          </p:cNvPr>
          <p:cNvSpPr txBox="1"/>
          <p:nvPr/>
        </p:nvSpPr>
        <p:spPr>
          <a:xfrm>
            <a:off x="5792419" y="10442160"/>
            <a:ext cx="53286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4" tooltip="https://www.flickr.com/photos/icemn0911/365803130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5" tooltip="https://creativecommons.org/licenses/by-nc/3.0/"/>
              </a:rPr>
              <a:t>CC BY-NC</a:t>
            </a:r>
            <a:endParaRPr lang="en-US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EEE96-6C67-8F36-BEE4-7AB1EFB77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FB72-1DDC-1E86-885E-BA652A12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59" y="1795361"/>
            <a:ext cx="15773400" cy="59293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National Revenue Codes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3C7A1-E666-91D1-57C1-172A63BC6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0224" y="1844242"/>
            <a:ext cx="4316300" cy="81772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11X – R&amp;B – Private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12X – R&amp;B – Semi-private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17X – Nursery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25X – Pharmacy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27X – Med/Surg Supplies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30X – Laboratory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31X – Pathology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32X – Radiology-Diagnostic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35X – CT Scan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36X – Operating Room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37X – Anesthesia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41X – Respiratory Therapy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42X – Physical Therapy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43X – Occupational Therapy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44X – Speech Therapy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45X – Emergency Room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46X – Pulmonary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48X – Cardiology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61X – MRI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710 – Recovery Room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98BF8-94BD-4AAF-C1FF-6B19ADE3037A}"/>
              </a:ext>
            </a:extLst>
          </p:cNvPr>
          <p:cNvSpPr txBox="1"/>
          <p:nvPr/>
        </p:nvSpPr>
        <p:spPr>
          <a:xfrm>
            <a:off x="13222405" y="1834803"/>
            <a:ext cx="4662449" cy="382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72X – Labor/Delivery</a:t>
            </a:r>
          </a:p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730 – EKG/ECG *</a:t>
            </a:r>
          </a:p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740 – EEG *</a:t>
            </a:r>
          </a:p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761 – Treatment Room *</a:t>
            </a:r>
          </a:p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762 – Observation Room *</a:t>
            </a:r>
          </a:p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92X – Other Diagnostic </a:t>
            </a:r>
            <a:r>
              <a:rPr lang="en-US" kern="1200" dirty="0" err="1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Svcs</a:t>
            </a: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 *</a:t>
            </a:r>
          </a:p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94X – Other Therapeutic </a:t>
            </a:r>
            <a:r>
              <a:rPr lang="en-US" kern="1200" dirty="0" err="1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Svcs</a:t>
            </a: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 *</a:t>
            </a:r>
          </a:p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960-989 Professional Fees *</a:t>
            </a:r>
          </a:p>
          <a:p>
            <a:pPr marL="617220" indent="-428625" algn="l" defTabSz="1371600" rtl="0">
              <a:buFont typeface="Wingdings" panose="05000000000000000000" pitchFamily="2" charset="2"/>
              <a:buChar char="ü"/>
            </a:pPr>
            <a:endParaRPr lang="en-US" kern="1200" dirty="0">
              <a:solidFill>
                <a:prstClr val="black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617220" algn="l" defTabSz="1371600" rtl="0"/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* Requires a CPT or HCPCS code</a:t>
            </a:r>
          </a:p>
          <a:p>
            <a:pPr marL="902970" indent="-285750" algn="l" defTabSz="1371600" rtl="0">
              <a:buFont typeface="Wingdings" panose="05000000000000000000" pitchFamily="2" charset="2"/>
              <a:buChar char="ü"/>
            </a:pPr>
            <a:endParaRPr lang="en-US" kern="1200" dirty="0">
              <a:solidFill>
                <a:prstClr val="black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B70435-8DCE-64FA-71E3-725F196353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8702" y="2495648"/>
            <a:ext cx="7610436" cy="6527007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415A7A2-119B-F113-2545-4831092D1888}"/>
              </a:ext>
            </a:extLst>
          </p:cNvPr>
          <p:cNvSpPr/>
          <p:nvPr/>
        </p:nvSpPr>
        <p:spPr>
          <a:xfrm>
            <a:off x="1028702" y="5033772"/>
            <a:ext cx="1056131" cy="2715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/>
            <a:endParaRPr lang="en-US" sz="270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97E18-63AD-E17E-CE6B-5742D41F2533}"/>
              </a:ext>
            </a:extLst>
          </p:cNvPr>
          <p:cNvSpPr txBox="1"/>
          <p:nvPr/>
        </p:nvSpPr>
        <p:spPr>
          <a:xfrm>
            <a:off x="14008341" y="6643382"/>
            <a:ext cx="33878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/>
            <a:r>
              <a:rPr lang="en-US" sz="2000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The revenue codes are what Medicare uses to calculate the Medicare cost for the cost settlement.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2AF18CE-3191-FB6D-770B-B82D48B6E75A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9409F9F-9046-85AF-53A0-77245E070C0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10" name="object 4">
            <a:extLst>
              <a:ext uri="{FF2B5EF4-FFF2-40B4-BE49-F238E27FC236}">
                <a16:creationId xmlns:a16="http://schemas.microsoft.com/office/drawing/2014/main" id="{05F277E2-D531-426F-E5BD-AAFFFD912542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58E9367B-CE54-0189-F934-1883108DD191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BFB4EF3B-1CE4-910C-9A6D-A3C0545F539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13" name="object 7">
            <a:extLst>
              <a:ext uri="{FF2B5EF4-FFF2-40B4-BE49-F238E27FC236}">
                <a16:creationId xmlns:a16="http://schemas.microsoft.com/office/drawing/2014/main" id="{52F3288D-CEE8-3086-CE0C-F1253C735C4B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14" name="object 8">
              <a:extLst>
                <a:ext uri="{FF2B5EF4-FFF2-40B4-BE49-F238E27FC236}">
                  <a16:creationId xmlns:a16="http://schemas.microsoft.com/office/drawing/2014/main" id="{94F766C6-95D5-7A60-65EF-DB7F9476E02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15" name="object 9">
              <a:extLst>
                <a:ext uri="{FF2B5EF4-FFF2-40B4-BE49-F238E27FC236}">
                  <a16:creationId xmlns:a16="http://schemas.microsoft.com/office/drawing/2014/main" id="{F18FA8A7-F0B6-3F1A-F638-66B1E5A6658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6" name="object 10">
              <a:extLst>
                <a:ext uri="{FF2B5EF4-FFF2-40B4-BE49-F238E27FC236}">
                  <a16:creationId xmlns:a16="http://schemas.microsoft.com/office/drawing/2014/main" id="{98B0D9B3-A1C1-1E26-FF5F-7BCA68C1254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7" name="object 11">
              <a:extLst>
                <a:ext uri="{FF2B5EF4-FFF2-40B4-BE49-F238E27FC236}">
                  <a16:creationId xmlns:a16="http://schemas.microsoft.com/office/drawing/2014/main" id="{C305B269-777F-1F5F-D59A-DE0754BF1C6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8" name="object 12">
            <a:extLst>
              <a:ext uri="{FF2B5EF4-FFF2-40B4-BE49-F238E27FC236}">
                <a16:creationId xmlns:a16="http://schemas.microsoft.com/office/drawing/2014/main" id="{310F8BDA-A56D-348F-B473-46887D5E79F3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D8733BBF-26B7-0446-6421-61C22F9B5227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14">
            <a:extLst>
              <a:ext uri="{FF2B5EF4-FFF2-40B4-BE49-F238E27FC236}">
                <a16:creationId xmlns:a16="http://schemas.microsoft.com/office/drawing/2014/main" id="{18C750A9-2677-6839-78EC-E7883978B9E4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21" name="object 15">
              <a:extLst>
                <a:ext uri="{FF2B5EF4-FFF2-40B4-BE49-F238E27FC236}">
                  <a16:creationId xmlns:a16="http://schemas.microsoft.com/office/drawing/2014/main" id="{CC507FFA-1583-D87B-61D0-F99DD70C441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22" name="object 16">
              <a:extLst>
                <a:ext uri="{FF2B5EF4-FFF2-40B4-BE49-F238E27FC236}">
                  <a16:creationId xmlns:a16="http://schemas.microsoft.com/office/drawing/2014/main" id="{C3CE83F8-E5EC-D587-EF64-8C8B16C4121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23" name="object 17">
              <a:extLst>
                <a:ext uri="{FF2B5EF4-FFF2-40B4-BE49-F238E27FC236}">
                  <a16:creationId xmlns:a16="http://schemas.microsoft.com/office/drawing/2014/main" id="{0746573D-EDA6-D661-22AA-7B8398C27BB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98053CC4-22E9-2213-5A46-5FC138F16D91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19">
              <a:extLst>
                <a:ext uri="{FF2B5EF4-FFF2-40B4-BE49-F238E27FC236}">
                  <a16:creationId xmlns:a16="http://schemas.microsoft.com/office/drawing/2014/main" id="{401833DF-CA5A-AD02-7406-0801912D6F3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E10B1854-33D5-C3F4-55F5-6A35C775DE25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1">
              <a:extLst>
                <a:ext uri="{FF2B5EF4-FFF2-40B4-BE49-F238E27FC236}">
                  <a16:creationId xmlns:a16="http://schemas.microsoft.com/office/drawing/2014/main" id="{51FAA37F-A9E2-9C6C-168B-BA3BCA440B3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8" name="object 22">
            <a:extLst>
              <a:ext uri="{FF2B5EF4-FFF2-40B4-BE49-F238E27FC236}">
                <a16:creationId xmlns:a16="http://schemas.microsoft.com/office/drawing/2014/main" id="{89CEEA1D-E803-FA2C-204A-9FD6C376ABFA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3">
            <a:extLst>
              <a:ext uri="{FF2B5EF4-FFF2-40B4-BE49-F238E27FC236}">
                <a16:creationId xmlns:a16="http://schemas.microsoft.com/office/drawing/2014/main" id="{9A77F398-2C0C-D6BC-C306-DF1D3765614E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AADA5872-BE3D-4EDB-55A1-888D3927068E}"/>
              </a:ext>
            </a:extLst>
          </p:cNvPr>
          <p:cNvSpPr txBox="1">
            <a:spLocks/>
          </p:cNvSpPr>
          <p:nvPr/>
        </p:nvSpPr>
        <p:spPr>
          <a:xfrm>
            <a:off x="0" y="124060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Community-Based Rate Structure – Claims &amp; Revenue Codes</a:t>
            </a:r>
            <a:endParaRPr lang="en-US" sz="5400" dirty="0">
              <a:solidFill>
                <a:schemeClr val="tx2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78D56987-32F5-1799-9B2E-8183244B2B6E}"/>
              </a:ext>
            </a:extLst>
          </p:cNvPr>
          <p:cNvSpPr/>
          <p:nvPr/>
        </p:nvSpPr>
        <p:spPr>
          <a:xfrm>
            <a:off x="4313993" y="5848258"/>
            <a:ext cx="1248156" cy="35661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/>
            <a:endParaRPr lang="en-US" sz="2700" kern="1200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882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3463A-B143-D065-3C84-CF525356D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D2A89D1-A5A7-1269-B8CE-D6F8753FBFAE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C628DFA8-BCCB-293B-3CB8-AFB86B3C658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4" name="object 4">
            <a:extLst>
              <a:ext uri="{FF2B5EF4-FFF2-40B4-BE49-F238E27FC236}">
                <a16:creationId xmlns:a16="http://schemas.microsoft.com/office/drawing/2014/main" id="{B2B91D34-2C91-4B7A-ACA0-445329BE7298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E8FFADD-A9CE-0297-0892-14E52D50C884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E0BCCE26-4C55-5E5E-2C21-0B42B848D54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4898525-E7E9-2456-6EBA-45AD950A0F0C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88C585F5-EEA5-7FC0-6054-E751A56E892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41F88E1F-33E5-5B6B-870F-8074BDFC06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CF7D1616-CFD8-3645-B2F2-76D5C47771E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DC7EB9C9-AB38-5A85-C5F8-173C4D8960D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1313A990-5645-8737-6507-85E9206E64E2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06A52AF-DFCC-2D5A-3C6D-7F8EDD2AD031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D28F5E7-719D-54F0-3C84-72AFB84A7E41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52EEC0DB-1FB3-B0B2-C1B7-D15B5D72816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DF7B0E08-9B2C-7BBC-CAAB-54C7C735FFD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6F223CAD-9FEF-0B10-7AAC-7B42F94685A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8CB2938C-3EAD-BEFF-6083-A929B5C7E23C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D82069A9-32EF-7FD9-B582-925521A14FA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6CA060CA-6E84-357F-1B8A-F564833D70D3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BF0F2FA9-FF90-447A-8BB7-BA9CEA364EB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B43FA726-1D92-967E-1E73-B48F3A32A994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D7051F34-A41C-0037-D4C7-4F90FFA1B56E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5973A6B9-4B45-B692-3FA6-5676BF241A9E}"/>
              </a:ext>
            </a:extLst>
          </p:cNvPr>
          <p:cNvSpPr txBox="1"/>
          <p:nvPr/>
        </p:nvSpPr>
        <p:spPr>
          <a:xfrm>
            <a:off x="1201416" y="3086100"/>
            <a:ext cx="9999983" cy="59477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/>
                <a:cs typeface="Arial Rounded MT Bold"/>
              </a:rPr>
              <a:t>Define Period Under Review | Pull Data Set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12700" marR="112903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latin typeface="Arial Rounded MT Bold"/>
                <a:cs typeface="Arial Rounded MT Bold"/>
              </a:rPr>
              <a:t>	Specialty (MDC)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	MS-DRG [or ICD-10-PCS for o/p]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	GL Department Code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	Department Description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	Charge Code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	Charge Code Description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	CPT/HCPCS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	Modifier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	National Revenue Code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	Financial Class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	Payer Description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	Patient Type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	Utilization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	Total Gross Revenue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	Patient Charge</a:t>
            </a:r>
            <a:br>
              <a:rPr lang="en-US" sz="2000" dirty="0">
                <a:latin typeface="Arial Rounded MT Bold"/>
                <a:cs typeface="Arial Rounded MT Bold"/>
              </a:rPr>
            </a:br>
            <a:r>
              <a:rPr lang="en-US" sz="2000" dirty="0">
                <a:latin typeface="Arial Rounded MT Bold"/>
                <a:cs typeface="Arial Rounded MT Bold"/>
              </a:rPr>
              <a:t>	Payer Fee Schedule Amount (if available)</a:t>
            </a:r>
          </a:p>
          <a:p>
            <a:pPr marL="12700" marR="112903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latin typeface="Arial Rounded MT Bold"/>
                <a:cs typeface="Arial Rounded MT Bold"/>
              </a:rPr>
              <a:t>	Direct Per Unit Cost (if available)</a:t>
            </a: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D40ABE61-90A8-97ED-F159-C6B6E354CB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3769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>
            <a:spAutoFit/>
          </a:bodyPr>
          <a:lstStyle/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Community-Based Rate Structure – Critical Inputs</a:t>
            </a:r>
            <a:endParaRPr sz="5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729E95-9AB2-F87E-07FA-9C604C942C83}"/>
              </a:ext>
            </a:extLst>
          </p:cNvPr>
          <p:cNvSpPr txBox="1"/>
          <p:nvPr/>
        </p:nvSpPr>
        <p:spPr>
          <a:xfrm>
            <a:off x="1066800" y="2279628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Quantitative – Building Baseline Gross Revenue</a:t>
            </a:r>
          </a:p>
        </p:txBody>
      </p:sp>
      <p:pic>
        <p:nvPicPr>
          <p:cNvPr id="29" name="Picture 28" descr="Formulas on a background">
            <a:extLst>
              <a:ext uri="{FF2B5EF4-FFF2-40B4-BE49-F238E27FC236}">
                <a16:creationId xmlns:a16="http://schemas.microsoft.com/office/drawing/2014/main" id="{27676096-60AC-1D4B-BE4D-C478ED0810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22" y="2606157"/>
            <a:ext cx="6995237" cy="48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8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FD5B1-1EE5-D5E4-A10C-C1C1B5550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00C13F0-D732-6D4C-E846-7729D77A77A8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02FDCB79-0DDB-C9F3-AA82-203BA3A9C5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4" name="object 4">
            <a:extLst>
              <a:ext uri="{FF2B5EF4-FFF2-40B4-BE49-F238E27FC236}">
                <a16:creationId xmlns:a16="http://schemas.microsoft.com/office/drawing/2014/main" id="{BF673F60-FB95-0076-0FC9-60F937491FA8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4102BD2-4360-1E6D-FE8C-848E258787CE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31CD0FF9-46C1-549E-04D5-174B930A3E3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CD04FD4-D8A9-FC7E-5B71-B6EF9554530F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4E42E036-2156-AE6C-E8A8-6EF3D91256C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51868751-FE1A-A099-EB71-020537738DF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97024407-4544-406F-F1CD-22C22EF9037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923A864D-6A60-5C23-91DE-1725F2289EF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9AD9D100-3940-7A77-860F-47DE9A6D7E62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ACC3937-6252-732C-977E-D0B433086126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61B0F47-AEAE-ACCB-4392-0E945807755A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352BEF14-48A8-F282-FA00-9B87935B709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217BCA77-0EEA-CB0E-62BD-43A36889E4A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11A1BC05-FBF8-93F8-5D9F-96DA319A4EE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1BE98113-D944-B991-AADE-0352ADF8206C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1DD635AC-10AD-5C7F-FDD3-24E995D8EBF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91E33894-3A1D-5D9C-CE50-6CA9F3B53A9A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B1D7FCA5-9C38-3E77-C909-8BFCF100339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4582C6D3-D6EC-F084-367B-0C6379E8FF68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A3DFFA63-86AD-3FF6-E939-49C3D0F636B0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0933A857-B8B4-B41D-2636-246A9936FD4C}"/>
              </a:ext>
            </a:extLst>
          </p:cNvPr>
          <p:cNvSpPr txBox="1"/>
          <p:nvPr/>
        </p:nvSpPr>
        <p:spPr>
          <a:xfrm>
            <a:off x="1201416" y="3086100"/>
            <a:ext cx="9466583" cy="406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Add Net Revenue (reimbursement) amounts by payer &amp; patient type to create “realization” rates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Add reimbursement methodologies and create “incremental realization” rates by payer &amp; patient type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Work with your local database wizard to create “weighted-average incremental realization” rates for each charge code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Incorporate any prospective, known revisions to steps 1 – 3 above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* Add comparative rates by charge code to the completed file</a:t>
            </a: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1032A968-51A1-F329-6676-9C4AA178DD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3769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>
            <a:spAutoFit/>
          </a:bodyPr>
          <a:lstStyle/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Community-Based Rate Structure – Critical Inputs</a:t>
            </a:r>
            <a:endParaRPr sz="5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CCD5B2-A36B-5D49-95A3-A70FA319B44C}"/>
              </a:ext>
            </a:extLst>
          </p:cNvPr>
          <p:cNvSpPr txBox="1"/>
          <p:nvPr/>
        </p:nvSpPr>
        <p:spPr>
          <a:xfrm>
            <a:off x="1066800" y="227962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Quantitative – Building Baseline Net Revenue</a:t>
            </a:r>
          </a:p>
        </p:txBody>
      </p:sp>
      <p:sp>
        <p:nvSpPr>
          <p:cNvPr id="32" name="Arrow: Bent 31">
            <a:extLst>
              <a:ext uri="{FF2B5EF4-FFF2-40B4-BE49-F238E27FC236}">
                <a16:creationId xmlns:a16="http://schemas.microsoft.com/office/drawing/2014/main" id="{B12254CF-63F1-615C-E88C-A4FE58CDCFA4}"/>
              </a:ext>
            </a:extLst>
          </p:cNvPr>
          <p:cNvSpPr/>
          <p:nvPr/>
        </p:nvSpPr>
        <p:spPr>
          <a:xfrm flipV="1">
            <a:off x="4895861" y="7499478"/>
            <a:ext cx="2077692" cy="1549644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28D1AC-3368-DCF8-AEF0-09F7F31A7E7D}"/>
              </a:ext>
            </a:extLst>
          </p:cNvPr>
          <p:cNvSpPr txBox="1"/>
          <p:nvPr/>
        </p:nvSpPr>
        <p:spPr>
          <a:xfrm>
            <a:off x="7315200" y="8274300"/>
            <a:ext cx="5509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Get To Work!</a:t>
            </a:r>
          </a:p>
        </p:txBody>
      </p:sp>
      <p:pic>
        <p:nvPicPr>
          <p:cNvPr id="29" name="Picture 28" descr="Working Late Team Sasquatch">
            <a:extLst>
              <a:ext uri="{FF2B5EF4-FFF2-40B4-BE49-F238E27FC236}">
                <a16:creationId xmlns:a16="http://schemas.microsoft.com/office/drawing/2014/main" id="{0A60E55D-9ED5-95DB-892C-679F10A70E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93" y="2249990"/>
            <a:ext cx="6995237" cy="46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8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47A6B-3102-577C-0FD2-52D8AF99E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12AFEF-B7BC-9E2F-A963-5B406F8BBB2F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BE03DED4-9315-5215-2294-585FBC30073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4" name="object 4">
            <a:extLst>
              <a:ext uri="{FF2B5EF4-FFF2-40B4-BE49-F238E27FC236}">
                <a16:creationId xmlns:a16="http://schemas.microsoft.com/office/drawing/2014/main" id="{50BDEEE2-C3E6-BCC0-9D50-34E31189A78A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D6321D1-CD06-2500-1336-DBDFE7D80021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B6F33F70-C7B0-4AD5-EA91-ABB3CE01E3D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171663EA-C565-033A-C452-96E4A3302152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CB09DF36-C228-7B05-06BD-9F3738FC70A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99BAB353-8FB3-3519-79F4-250B7DA62CA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652156B6-D302-5F71-A552-4FF4553DDD6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933E4D73-B681-A237-C746-31638F2A0A5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F159D76B-13BE-094B-0511-30EA38C5F277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E13C742-AAB5-AFD0-4E5B-9A7F44A16DFB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9325B9A2-75C5-8F35-2BC5-C654DA5EAEA1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7E15A22F-AD79-6663-CF9E-E38C1FBCF15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C1DCE181-5AA9-8138-C911-C8D8AEE0454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F2E41E58-3778-CA0F-7103-4DCF1E114DF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EB06B5A5-A9BC-98C6-C37C-C6217B664B32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088D5F16-1936-FC61-E8C2-30E659C399C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81C9265A-9C66-EDA7-6E18-5C1092B33193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F77945B1-735E-0260-A837-5422FDD906B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1D487960-72A7-092F-087A-73BDF5035E68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488FBA11-B3DB-4817-3F2D-1CE7234281BD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AC505054-65F2-7945-1453-818BA500A320}"/>
              </a:ext>
            </a:extLst>
          </p:cNvPr>
          <p:cNvSpPr txBox="1"/>
          <p:nvPr/>
        </p:nvSpPr>
        <p:spPr>
          <a:xfrm>
            <a:off x="1201416" y="3086100"/>
            <a:ext cx="9771384" cy="43729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29030" indent="-342900"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Don’t be afraid to ask questions!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Rate structures can differ hospital-to-hospital – patient chargeable v. non-chargeable, Peri-Operative Services, ER acuity systems, observation charges, specialty clinic charges, etc.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For Critical Access Hospitals, understanding the rate structure and matching of expense/revenue flows is vital to Cost Report compliance &amp; outcomes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Challenge the use of traditional “mark-up schedules”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Ongoing review of payer policies and use of claim templates and enhanced scrubbing business rules can help</a:t>
            </a: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2523C09F-012F-488F-9D2C-3B105650DB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3769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>
            <a:spAutoFit/>
          </a:bodyPr>
          <a:lstStyle/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Community-Based Rate Structure – Critical Inputs</a:t>
            </a:r>
            <a:endParaRPr sz="5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614370-8EF0-773A-B81B-FF536E8B2656}"/>
              </a:ext>
            </a:extLst>
          </p:cNvPr>
          <p:cNvSpPr txBox="1"/>
          <p:nvPr/>
        </p:nvSpPr>
        <p:spPr>
          <a:xfrm>
            <a:off x="1066800" y="227962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Understanding The “Rate Structure”</a:t>
            </a:r>
          </a:p>
        </p:txBody>
      </p:sp>
      <p:pic>
        <p:nvPicPr>
          <p:cNvPr id="39" name="Picture 38" descr="Close up of blueprint">
            <a:extLst>
              <a:ext uri="{FF2B5EF4-FFF2-40B4-BE49-F238E27FC236}">
                <a16:creationId xmlns:a16="http://schemas.microsoft.com/office/drawing/2014/main" id="{378A6ED5-12AF-345C-F9DC-F6986C76A6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18" y="2700644"/>
            <a:ext cx="6948731" cy="474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9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F9B2-EC1D-442F-F1B1-F2B13D1B4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B95ECB-7DF1-471F-45D8-6909BC0C6294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F21F4AAC-D2B1-D129-E6F6-D66668F9F3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4" name="object 4">
            <a:extLst>
              <a:ext uri="{FF2B5EF4-FFF2-40B4-BE49-F238E27FC236}">
                <a16:creationId xmlns:a16="http://schemas.microsoft.com/office/drawing/2014/main" id="{0C886D96-0A0D-9033-AE84-19448364C487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3F7F38D-989B-7DE3-8ABA-D1DC908178C8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070EF387-A125-C623-43BB-50B38D2A0B3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38E0FFD-5703-2B97-92C7-EA7F475C186B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DE1652BF-18D4-EF7E-F850-3FFD3B3076D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EF28EA57-39D5-DB5F-D35C-1EB1E27B20B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DA339652-1701-7D0F-5E37-49366882007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384295CE-7C04-6471-BBDA-8E31CF8E811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E70AB72C-5D2A-09FA-820A-3CB7DE8F13B6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1AA379A-0012-6A5C-F68E-87892A0A1EC1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3763ACA-E9D5-5E2E-5EBB-E67C7079C559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55343A4F-3195-C4E3-6BFE-594840E8015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9948450E-C7CE-5DE7-3F7E-FB0F6E8D627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04A8533C-7C65-A259-7A7E-8EC1DCE5E78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9905CF81-B37F-D468-19B5-FDF6997ED639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03B57872-A0A6-0940-2024-12B4EED3EFC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C0DB5276-FC75-8301-6734-8D5036DBCABA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18C3F67C-0291-4260-F7C5-C8E8F876938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7F953419-18AE-2C41-F2B3-47FC39BB113A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C1FC5759-615C-C576-6001-253960316D8E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BBC2C767-B860-904F-C654-4DD51D566D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3769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>
            <a:spAutoFit/>
          </a:bodyPr>
          <a:lstStyle/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Community-Based Rate Structure – Capturing Charges</a:t>
            </a:r>
            <a:endParaRPr sz="54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409DCD5-5092-288D-1F19-3F28CA62A33A}"/>
              </a:ext>
            </a:extLst>
          </p:cNvPr>
          <p:cNvSpPr txBox="1">
            <a:spLocks/>
          </p:cNvSpPr>
          <p:nvPr/>
        </p:nvSpPr>
        <p:spPr>
          <a:xfrm>
            <a:off x="1134539" y="2225025"/>
            <a:ext cx="15773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4406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Even More On Process – Charge Capture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9832BF1-5235-CDEC-8CAF-4BD8F09FD9F9}"/>
              </a:ext>
            </a:extLst>
          </p:cNvPr>
          <p:cNvSpPr txBox="1">
            <a:spLocks/>
          </p:cNvSpPr>
          <p:nvPr/>
        </p:nvSpPr>
        <p:spPr>
          <a:xfrm>
            <a:off x="1265204" y="2951796"/>
            <a:ext cx="8610600" cy="6735053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>
            <a:lvl1pPr marL="0">
              <a:defRPr sz="3200" b="0" i="0">
                <a:solidFill>
                  <a:srgbClr val="10243E"/>
                </a:solidFill>
                <a:latin typeface="Arial Rounded MT Bold"/>
                <a:ea typeface="+mn-ea"/>
                <a:cs typeface="Arial Rounded MT Bol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Working directly with operational staff to gain short-term insights and build long-term relationships will be key to success</a:t>
            </a:r>
            <a:br>
              <a:rPr lang="en-US" sz="2000" dirty="0">
                <a:latin typeface="Arial Rounded MT Bold" panose="020F0704030504030204" pitchFamily="34" charset="0"/>
              </a:rPr>
            </a:br>
            <a:endParaRPr lang="en-US" sz="20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Asking tons of questions, understanding “the business” and becoming knowledgeable about house wide charge capture processes is critical</a:t>
            </a:r>
            <a:br>
              <a:rPr lang="en-US" sz="2000" dirty="0">
                <a:latin typeface="Arial Rounded MT Bold" panose="020F0704030504030204" pitchFamily="34" charset="0"/>
              </a:rPr>
            </a:br>
            <a:endParaRPr lang="en-US" sz="20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Spending time with Patient Access / Charge Entry / HIM / Coding / Billing staff is a great way to see how the whole picture comes together</a:t>
            </a:r>
            <a:br>
              <a:rPr lang="en-US" sz="2000" dirty="0">
                <a:latin typeface="Arial Rounded MT Bold" panose="020F0704030504030204" pitchFamily="34" charset="0"/>
              </a:rPr>
            </a:br>
            <a:r>
              <a:rPr lang="en-US" sz="2000" dirty="0">
                <a:latin typeface="Arial Rounded MT Bold" panose="020F0704030504030204" pitchFamily="34" charset="0"/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Leveraging technology and leaning into the enhanced development of EHR platforms can make a big, big difference</a:t>
            </a:r>
            <a:br>
              <a:rPr lang="en-US" sz="2000" dirty="0">
                <a:latin typeface="Arial Rounded MT Bold" panose="020F0704030504030204" pitchFamily="34" charset="0"/>
              </a:rPr>
            </a:br>
            <a:endParaRPr lang="en-US" sz="20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Some examples include:</a:t>
            </a:r>
            <a:br>
              <a:rPr lang="en-US" sz="2000" dirty="0">
                <a:latin typeface="Arial Rounded MT Bold" panose="020F0704030504030204" pitchFamily="34" charset="0"/>
              </a:rPr>
            </a:br>
            <a:endParaRPr lang="en-US" sz="20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Operative Case Carts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ER Acuity Systems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EHR Interface / Auto-Generated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Room &amp; Bed Master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Results Reports, Auto-Generated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Charge Sheets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Superbill Templates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Does anyone still use stickers?</a:t>
            </a:r>
          </a:p>
        </p:txBody>
      </p:sp>
      <p:pic>
        <p:nvPicPr>
          <p:cNvPr id="27" name="Picture 26" descr="Machine gears">
            <a:extLst>
              <a:ext uri="{FF2B5EF4-FFF2-40B4-BE49-F238E27FC236}">
                <a16:creationId xmlns:a16="http://schemas.microsoft.com/office/drawing/2014/main" id="{F806B678-7AC6-66CC-DF13-A822AF360F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713" y="2721993"/>
            <a:ext cx="6963236" cy="46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7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89D13-72F1-9426-A26F-9F14321E3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8EF7C6-4030-FC80-60D4-85E7ECCDDBB6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D93420F8-8F28-815F-8681-E4D602490F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4" name="object 4">
            <a:extLst>
              <a:ext uri="{FF2B5EF4-FFF2-40B4-BE49-F238E27FC236}">
                <a16:creationId xmlns:a16="http://schemas.microsoft.com/office/drawing/2014/main" id="{246EDD4C-CE6B-5A95-1031-4AAEBB251EEA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D67347D-A43D-7585-2EC6-09EA9B01A93C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A0B36858-0D0A-1811-8CC0-776D03114AB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130F75F-7AB9-EBED-EBC8-4E910FCD9B45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18D6F8FB-A955-69E4-D927-080C0675240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D6540B2A-992C-30AA-17F8-5DE0C3AF37D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1ECE2F4E-CA95-49DA-B0CF-264E17EEB4F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8A0445E6-F3A8-0785-BF3C-C0067ACC883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F2341B37-05FD-19C8-3BEE-0E08D165E023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803620C-8632-DC4D-1481-9F8C952ADE5C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898DEFDD-4CAE-8858-0E72-0E7E67842410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A7165796-D4B5-0D5D-C320-7A77AD13FD0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90CD24DB-F5C3-EFA6-275A-589C5A57275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5814D3A1-FBDC-A314-7786-5AFA4DA13A1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E3407F0-9A69-9F7C-D479-67D0D306C0F6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C41AFD3C-F8FE-8C9B-EF82-EF9B9AEFF44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1E805ECD-2322-D677-3C8A-3EFB16F28F75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49FC14BA-FED6-D82C-DD93-F3A50CA695E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9DBE6F12-9F2B-0EEC-F556-480D59B1A362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E09496C2-74ED-6611-3D91-27C7CC38B73F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1C28C115-2984-3326-7A90-AAA5F4D0446D}"/>
              </a:ext>
            </a:extLst>
          </p:cNvPr>
          <p:cNvSpPr txBox="1"/>
          <p:nvPr/>
        </p:nvSpPr>
        <p:spPr>
          <a:xfrm>
            <a:off x="1201416" y="3086100"/>
            <a:ext cx="9771384" cy="5001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Research payer billing, reimbursement &amp; payment integrity policies – add this insight to your review outcomes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Review payer contracts for charge increase limits, timelines &amp; notice provisions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Account for changes in payer audit procedures and analytical review processes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Double-check usual &amp; customary impacts and be “transparent”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Understanding internal revenue relationships between the GL &amp; Revenue Codes is critical to ensuring compliant outcomes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/>
                <a:cs typeface="Arial Rounded MT Bold"/>
              </a:rPr>
              <a:t>Don’t lose sight of that initial, incremental net revenue target!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0DC6C98C-0DCB-811F-8B77-AF554BC3D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3769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>
            <a:spAutoFit/>
          </a:bodyPr>
          <a:lstStyle/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Community-Based Rate Structure – Crunching The Numbers</a:t>
            </a:r>
            <a:endParaRPr sz="5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F015CD-5C43-8224-622A-BAA33E05C643}"/>
              </a:ext>
            </a:extLst>
          </p:cNvPr>
          <p:cNvSpPr txBox="1"/>
          <p:nvPr/>
        </p:nvSpPr>
        <p:spPr>
          <a:xfrm>
            <a:off x="1066800" y="2279628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Process – Important Final Steps To Consider</a:t>
            </a:r>
          </a:p>
        </p:txBody>
      </p:sp>
      <p:sp>
        <p:nvSpPr>
          <p:cNvPr id="27" name="Arrow: Bent 26">
            <a:extLst>
              <a:ext uri="{FF2B5EF4-FFF2-40B4-BE49-F238E27FC236}">
                <a16:creationId xmlns:a16="http://schemas.microsoft.com/office/drawing/2014/main" id="{FB7D18C6-04B4-AE66-03E6-B758C3897ECA}"/>
              </a:ext>
            </a:extLst>
          </p:cNvPr>
          <p:cNvSpPr/>
          <p:nvPr/>
        </p:nvSpPr>
        <p:spPr>
          <a:xfrm flipV="1">
            <a:off x="1621321" y="8067252"/>
            <a:ext cx="1240497" cy="123244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Bent 28">
            <a:extLst>
              <a:ext uri="{FF2B5EF4-FFF2-40B4-BE49-F238E27FC236}">
                <a16:creationId xmlns:a16="http://schemas.microsoft.com/office/drawing/2014/main" id="{32018063-6829-72DC-B012-0BC27A443F47}"/>
              </a:ext>
            </a:extLst>
          </p:cNvPr>
          <p:cNvSpPr/>
          <p:nvPr/>
        </p:nvSpPr>
        <p:spPr>
          <a:xfrm flipH="1" flipV="1">
            <a:off x="8227140" y="8058649"/>
            <a:ext cx="1240497" cy="123244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8A1226-FB65-9148-E74B-1E739B7A0AF0}"/>
              </a:ext>
            </a:extLst>
          </p:cNvPr>
          <p:cNvSpPr txBox="1"/>
          <p:nvPr/>
        </p:nvSpPr>
        <p:spPr>
          <a:xfrm>
            <a:off x="2888831" y="8468700"/>
            <a:ext cx="513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A Community First Focus Is The Key To Success!</a:t>
            </a:r>
          </a:p>
        </p:txBody>
      </p:sp>
      <p:pic>
        <p:nvPicPr>
          <p:cNvPr id="36" name="Picture 35" descr="High Five Bee">
            <a:extLst>
              <a:ext uri="{FF2B5EF4-FFF2-40B4-BE49-F238E27FC236}">
                <a16:creationId xmlns:a16="http://schemas.microsoft.com/office/drawing/2014/main" id="{202CFFB2-10C0-8A05-BFB6-C1DD662678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57" y="7570094"/>
            <a:ext cx="2482738" cy="2259588"/>
          </a:xfrm>
          <a:prstGeom prst="rect">
            <a:avLst/>
          </a:prstGeom>
        </p:spPr>
      </p:pic>
      <p:pic>
        <p:nvPicPr>
          <p:cNvPr id="28" name="Picture 27" descr="Businessperson on a computer">
            <a:extLst>
              <a:ext uri="{FF2B5EF4-FFF2-40B4-BE49-F238E27FC236}">
                <a16:creationId xmlns:a16="http://schemas.microsoft.com/office/drawing/2014/main" id="{89F6914A-6661-315A-5F89-BCCFECC13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13" y="2552699"/>
            <a:ext cx="6995238" cy="48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90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C7A8-2D22-2ADA-DAF0-F90A0450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783555"/>
            <a:ext cx="15612397" cy="6929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Medicare Cost Report 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95D52-7E67-5200-0971-0E888C1B0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2705100"/>
            <a:ext cx="6477000" cy="46148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anose="020F0704030504030204" pitchFamily="34" charset="0"/>
              </a:rPr>
              <a:t>Worksheet S Series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Informational and Statistical Data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anose="020F0704030504030204" pitchFamily="34" charset="0"/>
              </a:rPr>
              <a:t>Worksheet A Series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Cost data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anose="020F0704030504030204" pitchFamily="34" charset="0"/>
              </a:rPr>
              <a:t>Worksheet B Series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Cost allocation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anose="020F0704030504030204" pitchFamily="34" charset="0"/>
              </a:rPr>
              <a:t>Worksheet C Series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Charge data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anose="020F0704030504030204" pitchFamily="34" charset="0"/>
              </a:rPr>
              <a:t>Worksheet G Series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Financial Statement information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3AB341F4-4E92-234D-9FCE-B17D943B5DDB}"/>
              </a:ext>
            </a:extLst>
          </p:cNvPr>
          <p:cNvSpPr txBox="1">
            <a:spLocks/>
          </p:cNvSpPr>
          <p:nvPr/>
        </p:nvSpPr>
        <p:spPr>
          <a:xfrm>
            <a:off x="0" y="124060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Community-Based Rate Structure – Cost Report Overview</a:t>
            </a:r>
            <a:endParaRPr lang="en-US" sz="5400" dirty="0">
              <a:solidFill>
                <a:schemeClr val="tx2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3181E7A-A6C9-0A7C-38A7-EA1FC86BD3D9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786F9AB4-26B0-1DF2-14B9-246F2C84BCB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7" name="object 4">
            <a:extLst>
              <a:ext uri="{FF2B5EF4-FFF2-40B4-BE49-F238E27FC236}">
                <a16:creationId xmlns:a16="http://schemas.microsoft.com/office/drawing/2014/main" id="{2707C082-AEA3-023A-B798-B92EBF5B7F75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4A70CAED-A356-BD3A-0DD1-C97E14ECF71D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AC32C497-2B1E-5B63-C2E7-296DC93EAAC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10" name="object 7">
            <a:extLst>
              <a:ext uri="{FF2B5EF4-FFF2-40B4-BE49-F238E27FC236}">
                <a16:creationId xmlns:a16="http://schemas.microsoft.com/office/drawing/2014/main" id="{D389708D-8622-0286-A0F1-8F6159B443AE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5879D411-D5CB-12FE-A148-12F32937A52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71866888-AC80-25B2-DC01-F219D6C7CC7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9C9B98A1-3785-90AA-0090-56CB35A2072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66443738-316D-8C1F-A86F-D345C51A0C4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5D974180-7983-6EFB-D25A-5A8C8864E4BC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C374A8D-A4C9-98B1-45DB-358B462C73A8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4">
            <a:extLst>
              <a:ext uri="{FF2B5EF4-FFF2-40B4-BE49-F238E27FC236}">
                <a16:creationId xmlns:a16="http://schemas.microsoft.com/office/drawing/2014/main" id="{A6402FE1-6256-3D9C-5D62-43192F73D30C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3B3492FB-B007-0427-D769-F5CBF7F4229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562FD72D-B1AC-421D-B5E7-AAC525E7824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48298FFB-AFD5-FECC-A2F4-8E9C1273949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B76C6E1E-C647-94AC-7F83-0E61D87644EF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660EE4B3-B392-4CD2-90AA-5207D47E7A2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9C09CA34-76BB-FCA5-6ED8-920B1F502B42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6A4B3E86-DAA3-6140-7F7F-FC967FA2BB9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5" name="object 22">
            <a:extLst>
              <a:ext uri="{FF2B5EF4-FFF2-40B4-BE49-F238E27FC236}">
                <a16:creationId xmlns:a16="http://schemas.microsoft.com/office/drawing/2014/main" id="{3D88177E-80AE-2777-E546-B890BF1F6491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55CAED78-3FC7-A605-A2F3-042324641EC0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14A3C05-6167-BF04-D57F-926D034769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2600" y="1574677"/>
            <a:ext cx="7156813" cy="74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93F62-BBE5-125B-817F-592A63CAE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FC3F27-DC51-D04B-CA1A-5C968208A2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3950" y="1866900"/>
            <a:ext cx="13452348" cy="8111134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E9464B5-19CF-3CFC-7C29-E28D842E7D98}"/>
              </a:ext>
            </a:extLst>
          </p:cNvPr>
          <p:cNvSpPr/>
          <p:nvPr/>
        </p:nvSpPr>
        <p:spPr>
          <a:xfrm>
            <a:off x="7850124" y="2071116"/>
            <a:ext cx="4457700" cy="69128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 rtl="0"/>
            <a:endParaRPr lang="en-US" sz="2700" kern="12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11EF2-AAF8-2135-BD03-D21EEA641B57}"/>
              </a:ext>
            </a:extLst>
          </p:cNvPr>
          <p:cNvSpPr txBox="1"/>
          <p:nvPr/>
        </p:nvSpPr>
        <p:spPr>
          <a:xfrm>
            <a:off x="14859000" y="2237528"/>
            <a:ext cx="25374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/>
            <a:r>
              <a:rPr lang="en-US" sz="2400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This is the schedule in the cost report where the total charges go.</a:t>
            </a:r>
          </a:p>
          <a:p>
            <a:pPr algn="l" defTabSz="1371600" rtl="0"/>
            <a:endParaRPr lang="en-US" sz="2400" kern="1200" dirty="0">
              <a:solidFill>
                <a:prstClr val="black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  <a:p>
            <a:pPr algn="l" defTabSz="1371600" rtl="0"/>
            <a:r>
              <a:rPr lang="en-US" sz="2400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The charges that flow to the cost report start from the Charge Description Master and flow through the General Ledger to the cost report.</a:t>
            </a:r>
          </a:p>
          <a:p>
            <a:pPr algn="l" defTabSz="1371600" rtl="0"/>
            <a:endParaRPr lang="en-US" sz="2400" kern="1200" dirty="0">
              <a:solidFill>
                <a:prstClr val="black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B64E40C0-A139-412F-C8E6-8E251F6BDFD3}"/>
              </a:ext>
            </a:extLst>
          </p:cNvPr>
          <p:cNvSpPr txBox="1">
            <a:spLocks/>
          </p:cNvSpPr>
          <p:nvPr/>
        </p:nvSpPr>
        <p:spPr>
          <a:xfrm>
            <a:off x="0" y="124060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Community-Based Rate Structure – Worksheet C</a:t>
            </a:r>
            <a:endParaRPr lang="en-US" sz="5400" dirty="0">
              <a:solidFill>
                <a:schemeClr val="tx2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4373410-2337-5CF5-CC42-A4FD02E17DC1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F6243D71-F881-17F5-23FB-69DEAE1A5E6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11" name="object 4">
            <a:extLst>
              <a:ext uri="{FF2B5EF4-FFF2-40B4-BE49-F238E27FC236}">
                <a16:creationId xmlns:a16="http://schemas.microsoft.com/office/drawing/2014/main" id="{7146BF6A-FF39-7634-19E0-3ECE7EB00E77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F3AEEC7-59D8-47D2-4AEF-03A3932E11CF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0A23377A-7965-C0AF-A8E6-6F9422E7052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14" name="object 7">
            <a:extLst>
              <a:ext uri="{FF2B5EF4-FFF2-40B4-BE49-F238E27FC236}">
                <a16:creationId xmlns:a16="http://schemas.microsoft.com/office/drawing/2014/main" id="{20AE1975-AA89-C717-97ED-3597DE7A7D1F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E83F350F-6F08-EC47-D887-2BD80C8231B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6331F0B6-7256-613C-2C7E-5E19FF72B1E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CE0C48D3-5BBC-5156-6986-63B9B5E0CCC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8" name="object 11">
              <a:extLst>
                <a:ext uri="{FF2B5EF4-FFF2-40B4-BE49-F238E27FC236}">
                  <a16:creationId xmlns:a16="http://schemas.microsoft.com/office/drawing/2014/main" id="{DE798849-2A23-1B25-1F09-2DF70B9CA1B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9" name="object 12">
            <a:extLst>
              <a:ext uri="{FF2B5EF4-FFF2-40B4-BE49-F238E27FC236}">
                <a16:creationId xmlns:a16="http://schemas.microsoft.com/office/drawing/2014/main" id="{249BB6C6-636D-CDCC-1878-60F993B71076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3B112080-CE41-77BD-2B62-75EE97F41DF5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14">
            <a:extLst>
              <a:ext uri="{FF2B5EF4-FFF2-40B4-BE49-F238E27FC236}">
                <a16:creationId xmlns:a16="http://schemas.microsoft.com/office/drawing/2014/main" id="{F253332E-8962-3332-0AB9-DD8B34C45C8B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F2082388-37A6-B980-8684-80E632AB87F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23" name="object 16">
              <a:extLst>
                <a:ext uri="{FF2B5EF4-FFF2-40B4-BE49-F238E27FC236}">
                  <a16:creationId xmlns:a16="http://schemas.microsoft.com/office/drawing/2014/main" id="{53F31E14-6A46-1CB8-26D8-B91E0DE4F37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24" name="object 17">
              <a:extLst>
                <a:ext uri="{FF2B5EF4-FFF2-40B4-BE49-F238E27FC236}">
                  <a16:creationId xmlns:a16="http://schemas.microsoft.com/office/drawing/2014/main" id="{240920D8-40C8-F284-9FA5-651ACD3ACD0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25" name="object 18">
              <a:extLst>
                <a:ext uri="{FF2B5EF4-FFF2-40B4-BE49-F238E27FC236}">
                  <a16:creationId xmlns:a16="http://schemas.microsoft.com/office/drawing/2014/main" id="{032DCD02-3ED9-C5F3-0BE0-F5B7EC8938A2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9">
              <a:extLst>
                <a:ext uri="{FF2B5EF4-FFF2-40B4-BE49-F238E27FC236}">
                  <a16:creationId xmlns:a16="http://schemas.microsoft.com/office/drawing/2014/main" id="{F88C7788-9AF6-869B-1B31-9DCEA60C5DA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7" name="object 20">
              <a:extLst>
                <a:ext uri="{FF2B5EF4-FFF2-40B4-BE49-F238E27FC236}">
                  <a16:creationId xmlns:a16="http://schemas.microsoft.com/office/drawing/2014/main" id="{438FFF02-1706-6374-AEB1-D547BC8025FF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1">
              <a:extLst>
                <a:ext uri="{FF2B5EF4-FFF2-40B4-BE49-F238E27FC236}">
                  <a16:creationId xmlns:a16="http://schemas.microsoft.com/office/drawing/2014/main" id="{DF22A679-A495-26CA-6983-4BE70A1AF44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9" name="object 22">
            <a:extLst>
              <a:ext uri="{FF2B5EF4-FFF2-40B4-BE49-F238E27FC236}">
                <a16:creationId xmlns:a16="http://schemas.microsoft.com/office/drawing/2014/main" id="{7912D838-6F71-1C13-C5BF-4B66C0261A95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3">
            <a:extLst>
              <a:ext uri="{FF2B5EF4-FFF2-40B4-BE49-F238E27FC236}">
                <a16:creationId xmlns:a16="http://schemas.microsoft.com/office/drawing/2014/main" id="{6650FF2B-63B7-2DFE-2F42-E9C8C78B5831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1512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59D95-7AA6-ED95-CF9B-CC1E6E7D2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5">
            <a:extLst>
              <a:ext uri="{FF2B5EF4-FFF2-40B4-BE49-F238E27FC236}">
                <a16:creationId xmlns:a16="http://schemas.microsoft.com/office/drawing/2014/main" id="{D3A99521-6637-61F1-39B6-60BB00AD29A4}"/>
              </a:ext>
            </a:extLst>
          </p:cNvPr>
          <p:cNvSpPr txBox="1">
            <a:spLocks/>
          </p:cNvSpPr>
          <p:nvPr/>
        </p:nvSpPr>
        <p:spPr>
          <a:xfrm>
            <a:off x="0" y="124060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Community-Based Rate Structure – Worksheet C</a:t>
            </a:r>
            <a:endParaRPr lang="en-US" sz="5400" dirty="0">
              <a:solidFill>
                <a:schemeClr val="tx2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2E1601-F5C7-2532-BDDD-3301EE9B6A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1832262"/>
            <a:ext cx="13626629" cy="8330678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23FC226-31A2-9556-758E-3F52CCF78394}"/>
              </a:ext>
            </a:extLst>
          </p:cNvPr>
          <p:cNvSpPr/>
          <p:nvPr/>
        </p:nvSpPr>
        <p:spPr>
          <a:xfrm>
            <a:off x="6089904" y="1832263"/>
            <a:ext cx="3703320" cy="77415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/>
            <a:endParaRPr lang="en-US" sz="270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EFDE2A1-C7E3-007E-0C86-F984A0910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35200" y="2306367"/>
            <a:ext cx="2766060" cy="37684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Arial Rounded MT Bold" panose="020F0704030504030204" pitchFamily="34" charset="0"/>
              </a:rPr>
              <a:t>The costs flow to WS C through the A and B Series of the cost report.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Arial Rounded MT Bold" panose="020F0704030504030204" pitchFamily="34" charset="0"/>
              </a:rPr>
              <a:t>The cost comes from the general ledger.</a:t>
            </a:r>
          </a:p>
          <a:p>
            <a:pPr marL="0" indent="0">
              <a:buNone/>
            </a:pP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98DB28B-328B-681F-0375-37827B2CBE18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70301151-FD8A-CBAA-B306-A1EE3F364B5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13" name="object 4">
            <a:extLst>
              <a:ext uri="{FF2B5EF4-FFF2-40B4-BE49-F238E27FC236}">
                <a16:creationId xmlns:a16="http://schemas.microsoft.com/office/drawing/2014/main" id="{6DE41908-1B88-A59B-CCFA-72EA97F62A85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EDF87444-2E15-7A62-9CE8-6DD7EB880411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6">
              <a:extLst>
                <a:ext uri="{FF2B5EF4-FFF2-40B4-BE49-F238E27FC236}">
                  <a16:creationId xmlns:a16="http://schemas.microsoft.com/office/drawing/2014/main" id="{C93E8313-B822-995F-6C83-B87FC001494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16" name="object 7">
            <a:extLst>
              <a:ext uri="{FF2B5EF4-FFF2-40B4-BE49-F238E27FC236}">
                <a16:creationId xmlns:a16="http://schemas.microsoft.com/office/drawing/2014/main" id="{CA0BB1F6-5B34-790E-80D0-DE68A8AB72B3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17" name="object 8">
              <a:extLst>
                <a:ext uri="{FF2B5EF4-FFF2-40B4-BE49-F238E27FC236}">
                  <a16:creationId xmlns:a16="http://schemas.microsoft.com/office/drawing/2014/main" id="{F99B027B-6F07-EE60-8CDE-3C61E197E28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18" name="object 9">
              <a:extLst>
                <a:ext uri="{FF2B5EF4-FFF2-40B4-BE49-F238E27FC236}">
                  <a16:creationId xmlns:a16="http://schemas.microsoft.com/office/drawing/2014/main" id="{CF31577E-E682-FBD4-B1B2-BA893FA659E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9" name="object 10">
              <a:extLst>
                <a:ext uri="{FF2B5EF4-FFF2-40B4-BE49-F238E27FC236}">
                  <a16:creationId xmlns:a16="http://schemas.microsoft.com/office/drawing/2014/main" id="{541B9CD1-2F05-C53D-A2B0-DD5D8762FC4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20" name="object 11">
              <a:extLst>
                <a:ext uri="{FF2B5EF4-FFF2-40B4-BE49-F238E27FC236}">
                  <a16:creationId xmlns:a16="http://schemas.microsoft.com/office/drawing/2014/main" id="{92BE21DD-D5D8-9254-7D0A-D3904F30D0D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21" name="object 12">
            <a:extLst>
              <a:ext uri="{FF2B5EF4-FFF2-40B4-BE49-F238E27FC236}">
                <a16:creationId xmlns:a16="http://schemas.microsoft.com/office/drawing/2014/main" id="{9E353E05-3EE6-501C-A3C8-22D5705197D1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148001A0-EE27-F7A8-D157-ACB0B46B9799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14">
            <a:extLst>
              <a:ext uri="{FF2B5EF4-FFF2-40B4-BE49-F238E27FC236}">
                <a16:creationId xmlns:a16="http://schemas.microsoft.com/office/drawing/2014/main" id="{C652BBD9-2813-B1A5-5827-89A62114EF35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24" name="object 15">
              <a:extLst>
                <a:ext uri="{FF2B5EF4-FFF2-40B4-BE49-F238E27FC236}">
                  <a16:creationId xmlns:a16="http://schemas.microsoft.com/office/drawing/2014/main" id="{2A5FF9DB-B2F9-8EF1-07C7-37AD304228A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25" name="object 16">
              <a:extLst>
                <a:ext uri="{FF2B5EF4-FFF2-40B4-BE49-F238E27FC236}">
                  <a16:creationId xmlns:a16="http://schemas.microsoft.com/office/drawing/2014/main" id="{0EDCACD2-C505-4156-38F3-F0DCA2CD50C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26" name="object 17">
              <a:extLst>
                <a:ext uri="{FF2B5EF4-FFF2-40B4-BE49-F238E27FC236}">
                  <a16:creationId xmlns:a16="http://schemas.microsoft.com/office/drawing/2014/main" id="{15108E3B-8B1F-A394-2023-5AC530BA501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AD50A30A-7438-FEE9-CF6C-5D3D1E3254AE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9">
              <a:extLst>
                <a:ext uri="{FF2B5EF4-FFF2-40B4-BE49-F238E27FC236}">
                  <a16:creationId xmlns:a16="http://schemas.microsoft.com/office/drawing/2014/main" id="{F0C2D9EF-DBEC-F857-B4D6-E9B7BBB799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9" name="object 20">
              <a:extLst>
                <a:ext uri="{FF2B5EF4-FFF2-40B4-BE49-F238E27FC236}">
                  <a16:creationId xmlns:a16="http://schemas.microsoft.com/office/drawing/2014/main" id="{281A9DBA-9047-D064-7F2B-C445238D307D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1">
              <a:extLst>
                <a:ext uri="{FF2B5EF4-FFF2-40B4-BE49-F238E27FC236}">
                  <a16:creationId xmlns:a16="http://schemas.microsoft.com/office/drawing/2014/main" id="{33008412-D72C-2663-332D-7DEE14F5226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31" name="object 22">
            <a:extLst>
              <a:ext uri="{FF2B5EF4-FFF2-40B4-BE49-F238E27FC236}">
                <a16:creationId xmlns:a16="http://schemas.microsoft.com/office/drawing/2014/main" id="{32A914C4-2E5F-40F5-B026-CEEE4CBC82C2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3">
            <a:extLst>
              <a:ext uri="{FF2B5EF4-FFF2-40B4-BE49-F238E27FC236}">
                <a16:creationId xmlns:a16="http://schemas.microsoft.com/office/drawing/2014/main" id="{566CF468-7862-7596-D310-D55B9CDA1416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9553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CC01D-3704-8622-095D-A20110029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5">
            <a:extLst>
              <a:ext uri="{FF2B5EF4-FFF2-40B4-BE49-F238E27FC236}">
                <a16:creationId xmlns:a16="http://schemas.microsoft.com/office/drawing/2014/main" id="{B6C25AD1-757C-901F-9625-6F6D8EC9F8BE}"/>
              </a:ext>
            </a:extLst>
          </p:cNvPr>
          <p:cNvSpPr txBox="1">
            <a:spLocks/>
          </p:cNvSpPr>
          <p:nvPr/>
        </p:nvSpPr>
        <p:spPr>
          <a:xfrm>
            <a:off x="0" y="124060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Community-Based Rate Structure – Worksheet C</a:t>
            </a:r>
            <a:endParaRPr lang="en-US" sz="5400" dirty="0">
              <a:solidFill>
                <a:schemeClr val="tx2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A80A7B8F-969E-EE90-4672-CE5456B43B1E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A7772EB9-920F-EF59-D39A-9A258F180F7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13" name="object 4">
            <a:extLst>
              <a:ext uri="{FF2B5EF4-FFF2-40B4-BE49-F238E27FC236}">
                <a16:creationId xmlns:a16="http://schemas.microsoft.com/office/drawing/2014/main" id="{E9666AD3-AAC3-F438-D63A-B85D17548EDD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D840BAA1-A44A-4FC3-3755-57BEAC84976C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6">
              <a:extLst>
                <a:ext uri="{FF2B5EF4-FFF2-40B4-BE49-F238E27FC236}">
                  <a16:creationId xmlns:a16="http://schemas.microsoft.com/office/drawing/2014/main" id="{DD2CD206-C642-7328-74B0-C52064DCBA0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16" name="object 7">
            <a:extLst>
              <a:ext uri="{FF2B5EF4-FFF2-40B4-BE49-F238E27FC236}">
                <a16:creationId xmlns:a16="http://schemas.microsoft.com/office/drawing/2014/main" id="{1CE37811-E084-AE73-19B8-5B7BE1F025E2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17" name="object 8">
              <a:extLst>
                <a:ext uri="{FF2B5EF4-FFF2-40B4-BE49-F238E27FC236}">
                  <a16:creationId xmlns:a16="http://schemas.microsoft.com/office/drawing/2014/main" id="{2BBA9E92-88DC-E94E-8F00-70F2CBBB809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18" name="object 9">
              <a:extLst>
                <a:ext uri="{FF2B5EF4-FFF2-40B4-BE49-F238E27FC236}">
                  <a16:creationId xmlns:a16="http://schemas.microsoft.com/office/drawing/2014/main" id="{FAE8EB6C-D212-07F5-1AB5-6AE9BBD5A2D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9" name="object 10">
              <a:extLst>
                <a:ext uri="{FF2B5EF4-FFF2-40B4-BE49-F238E27FC236}">
                  <a16:creationId xmlns:a16="http://schemas.microsoft.com/office/drawing/2014/main" id="{2E56C3E0-DF9E-CCEF-9AA0-E2ECEDE483F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20" name="object 11">
              <a:extLst>
                <a:ext uri="{FF2B5EF4-FFF2-40B4-BE49-F238E27FC236}">
                  <a16:creationId xmlns:a16="http://schemas.microsoft.com/office/drawing/2014/main" id="{5C9226D4-597A-C788-1B31-64223B69757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21" name="object 12">
            <a:extLst>
              <a:ext uri="{FF2B5EF4-FFF2-40B4-BE49-F238E27FC236}">
                <a16:creationId xmlns:a16="http://schemas.microsoft.com/office/drawing/2014/main" id="{9ED2381C-5C00-A2B5-E00C-ACFFE764176A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3CC47919-832B-DEED-798F-990DB18AEDF2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14">
            <a:extLst>
              <a:ext uri="{FF2B5EF4-FFF2-40B4-BE49-F238E27FC236}">
                <a16:creationId xmlns:a16="http://schemas.microsoft.com/office/drawing/2014/main" id="{525F1228-6F64-3DD5-A966-C79A42606C67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24" name="object 15">
              <a:extLst>
                <a:ext uri="{FF2B5EF4-FFF2-40B4-BE49-F238E27FC236}">
                  <a16:creationId xmlns:a16="http://schemas.microsoft.com/office/drawing/2014/main" id="{59EE4E1D-FDB2-4A67-DE90-1DAC016FF5B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25" name="object 16">
              <a:extLst>
                <a:ext uri="{FF2B5EF4-FFF2-40B4-BE49-F238E27FC236}">
                  <a16:creationId xmlns:a16="http://schemas.microsoft.com/office/drawing/2014/main" id="{750202AB-2D6F-7BE9-9AB6-F4EE4FEAD5A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26" name="object 17">
              <a:extLst>
                <a:ext uri="{FF2B5EF4-FFF2-40B4-BE49-F238E27FC236}">
                  <a16:creationId xmlns:a16="http://schemas.microsoft.com/office/drawing/2014/main" id="{7905CB68-F61E-9F23-05F6-C61A3BCE26E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92891EDD-8099-693E-2DE0-9889D3367FA0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9">
              <a:extLst>
                <a:ext uri="{FF2B5EF4-FFF2-40B4-BE49-F238E27FC236}">
                  <a16:creationId xmlns:a16="http://schemas.microsoft.com/office/drawing/2014/main" id="{E98E1988-7F1B-89AB-CFE2-AE13070447E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9" name="object 20">
              <a:extLst>
                <a:ext uri="{FF2B5EF4-FFF2-40B4-BE49-F238E27FC236}">
                  <a16:creationId xmlns:a16="http://schemas.microsoft.com/office/drawing/2014/main" id="{4A8ED700-41BB-2725-E237-7E4C4AA8CE00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1">
              <a:extLst>
                <a:ext uri="{FF2B5EF4-FFF2-40B4-BE49-F238E27FC236}">
                  <a16:creationId xmlns:a16="http://schemas.microsoft.com/office/drawing/2014/main" id="{20D750C6-069C-5367-E8B4-932C17EB1A0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31" name="object 22">
            <a:extLst>
              <a:ext uri="{FF2B5EF4-FFF2-40B4-BE49-F238E27FC236}">
                <a16:creationId xmlns:a16="http://schemas.microsoft.com/office/drawing/2014/main" id="{798F79F6-E1C6-AC8D-7D34-B16948E61718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3">
            <a:extLst>
              <a:ext uri="{FF2B5EF4-FFF2-40B4-BE49-F238E27FC236}">
                <a16:creationId xmlns:a16="http://schemas.microsoft.com/office/drawing/2014/main" id="{4E8782EC-6F5F-CF4E-7DFC-243FEF4192DF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A9048D-C473-4455-FD2E-3B367796B4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3"/>
          <a:stretch>
            <a:fillRect/>
          </a:stretch>
        </p:blipFill>
        <p:spPr>
          <a:xfrm>
            <a:off x="1346405" y="1813029"/>
            <a:ext cx="13498357" cy="830228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9A72D0E-8236-2C65-5FE9-3FD553AAF538}"/>
              </a:ext>
            </a:extLst>
          </p:cNvPr>
          <p:cNvSpPr/>
          <p:nvPr/>
        </p:nvSpPr>
        <p:spPr>
          <a:xfrm>
            <a:off x="10609698" y="2646603"/>
            <a:ext cx="3956694" cy="6910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/>
            <a:endParaRPr lang="en-US" sz="270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B06EA2BF-3872-53E6-4D4D-0CA63DA78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50271" y="2019300"/>
            <a:ext cx="3083431" cy="160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The Cost-to-Charge Ratios are calculated on WS C</a:t>
            </a:r>
          </a:p>
        </p:txBody>
      </p:sp>
    </p:spTree>
    <p:extLst>
      <p:ext uri="{BB962C8B-B14F-4D97-AF65-F5344CB8AC3E}">
        <p14:creationId xmlns:p14="http://schemas.microsoft.com/office/powerpoint/2010/main" val="156069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7EC61-62C6-2A6C-CFFF-E69452F73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F2188BB-E517-BB53-6490-D9F6085F6DF4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031E1B2B-5B60-A45B-6E90-C17ABC97E43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4" name="object 4">
            <a:extLst>
              <a:ext uri="{FF2B5EF4-FFF2-40B4-BE49-F238E27FC236}">
                <a16:creationId xmlns:a16="http://schemas.microsoft.com/office/drawing/2014/main" id="{D4B2B7D7-BF7C-4647-C043-87FAB4175487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F07BDEB-893F-EB9B-AC9B-D1CF2B2B7DE5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5778BF1F-53B7-E323-9984-3E106328256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354BFC69-7DFF-8044-83F3-C19BC9B8EFFB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028BE48C-6848-87B2-F329-10173B7D6AD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82BC00D3-E46E-771F-51A6-F22BD76A48E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CF465D64-090B-D2C2-7A11-FE22E7E0B68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F1DAA121-A37F-90C4-9E17-E650A894F5C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D03D6A15-7A66-E3C3-CF55-CEA19989DCD2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90785A8-AC04-A5C2-8AE6-C4BDF6285D2F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D3DBD8C3-4894-FF66-48EC-0B6A6ADA1A11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1763B2ED-91A8-A4BE-E974-628321C4333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0754F619-315D-EFD3-B504-15BA06DB01B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D2F0FAAF-420C-D2C5-C91A-FFF280945D6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C5F5E1B7-9ACB-D4F5-1AA2-1D72FDFCE55E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DCE7FB79-8A4E-242C-9BDD-8CA38563E7F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996AE633-C511-2D56-66E8-57D2C842CAE4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C690150A-E8A4-EB21-34B1-7FF696A1F09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0E2241BF-434E-43B0-D2F1-A9ED0689DCB1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C9EF7C2E-F560-9812-E5A1-667E30838AFA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F7A803AB-61ED-9941-93CC-353E0E9AF5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3769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>
            <a:spAutoFit/>
          </a:bodyPr>
          <a:lstStyle/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Community-Based Rate Structure – Definition</a:t>
            </a:r>
            <a:endParaRPr sz="5400" dirty="0"/>
          </a:p>
        </p:txBody>
      </p:sp>
      <p:pic>
        <p:nvPicPr>
          <p:cNvPr id="27" name="Picture 26" descr="Pastel workspace setup">
            <a:extLst>
              <a:ext uri="{FF2B5EF4-FFF2-40B4-BE49-F238E27FC236}">
                <a16:creationId xmlns:a16="http://schemas.microsoft.com/office/drawing/2014/main" id="{FA66F9A4-A80C-A9C0-3EA9-E24618828FB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425" y="2541238"/>
            <a:ext cx="6846939" cy="4458077"/>
          </a:xfrm>
          <a:prstGeom prst="rect">
            <a:avLst/>
          </a:prstGeom>
        </p:spPr>
      </p:pic>
      <p:sp>
        <p:nvSpPr>
          <p:cNvPr id="29" name="object 24">
            <a:extLst>
              <a:ext uri="{FF2B5EF4-FFF2-40B4-BE49-F238E27FC236}">
                <a16:creationId xmlns:a16="http://schemas.microsoft.com/office/drawing/2014/main" id="{A1AE8AF4-7711-6A02-1DF6-8593030A8B7C}"/>
              </a:ext>
            </a:extLst>
          </p:cNvPr>
          <p:cNvSpPr txBox="1"/>
          <p:nvPr/>
        </p:nvSpPr>
        <p:spPr>
          <a:xfrm>
            <a:off x="1253613" y="2628900"/>
            <a:ext cx="9795387" cy="4457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2903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Arial Rounded MT Bold"/>
                <a:cs typeface="Arial Rounded MT Bold"/>
              </a:rPr>
              <a:t>A thoughtful &amp; deliberately built digital “master list” or database of all items charged to patients in the hospital.  includes facility fees, diagnostic services, therapeutic services, medical supplies, pharmaceuticals, equipment, procedures, etc.</a:t>
            </a: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endParaRPr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02240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91A2B-B649-DD3C-A12A-BFBF8D13B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7804" y="2171700"/>
            <a:ext cx="11925300" cy="2559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latin typeface="Arial Rounded MT Bold" panose="020F0704030504030204" pitchFamily="34" charset="0"/>
              </a:rPr>
              <a:t>Formula for Cost-to-Charge Ratio (Worksheet C)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Total Costs  /  Total Charges = Ratio of Cost-to-Charges (RCC %)</a:t>
            </a:r>
            <a:br>
              <a:rPr lang="en-US" sz="2400" dirty="0">
                <a:latin typeface="Arial Rounded MT Bold" panose="020F0704030504030204" pitchFamily="34" charset="0"/>
              </a:rPr>
            </a:br>
            <a:br>
              <a:rPr lang="en-US" sz="1600" dirty="0">
                <a:latin typeface="Arial Rounded MT Bold" panose="020F0704030504030204" pitchFamily="34" charset="0"/>
              </a:rPr>
            </a:br>
            <a:r>
              <a:rPr lang="en-US" sz="2400" dirty="0">
                <a:latin typeface="Arial Rounded MT Bold" panose="020F0704030504030204" pitchFamily="34" charset="0"/>
              </a:rPr>
              <a:t>RCC %  x  Outpatient Medicare Charges</a:t>
            </a:r>
            <a:br>
              <a:rPr lang="en-US" sz="2400" dirty="0">
                <a:latin typeface="Arial Rounded MT Bold" panose="020F0704030504030204" pitchFamily="34" charset="0"/>
              </a:rPr>
            </a:br>
            <a:r>
              <a:rPr lang="en-US" sz="2400" b="1" dirty="0">
                <a:latin typeface="Arial Rounded MT Bold" panose="020F0704030504030204" pitchFamily="34" charset="0"/>
              </a:rPr>
              <a:t>____________________________________________________________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= Outpatient Medicare Costs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67834-FBE6-42F4-72DE-504AC01CB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7804" y="5164394"/>
            <a:ext cx="9430364" cy="25591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It is critical that costs and charges match on a department-by-department basis.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And that the Medicare Charges also need to match the Total Charges on a department-by-department.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The Cost to Charge ratio drives the reimbursement for outpatient ancillary departments from a CAH perspective.</a:t>
            </a:r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DAAF38A7-A2C3-92D8-3237-140ADA7C1967}"/>
              </a:ext>
            </a:extLst>
          </p:cNvPr>
          <p:cNvSpPr txBox="1">
            <a:spLocks/>
          </p:cNvSpPr>
          <p:nvPr/>
        </p:nvSpPr>
        <p:spPr>
          <a:xfrm>
            <a:off x="0" y="124060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Community-Based Rate Structure – Building RCCs</a:t>
            </a:r>
            <a:endParaRPr lang="en-US" sz="5400" dirty="0">
              <a:solidFill>
                <a:schemeClr val="tx2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DFCE9D9C-8434-7619-793D-A591BF581C47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9533A1F5-8BF0-188C-B233-6C98E5FA50F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11" name="object 4">
            <a:extLst>
              <a:ext uri="{FF2B5EF4-FFF2-40B4-BE49-F238E27FC236}">
                <a16:creationId xmlns:a16="http://schemas.microsoft.com/office/drawing/2014/main" id="{9DEAA8D6-06FE-E5FE-602E-5CF781228E38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8F030451-54F2-2823-6967-000874EB5001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E6F0039F-24E9-C1DB-0D4C-F9B2D3DDF1B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14" name="object 7">
            <a:extLst>
              <a:ext uri="{FF2B5EF4-FFF2-40B4-BE49-F238E27FC236}">
                <a16:creationId xmlns:a16="http://schemas.microsoft.com/office/drawing/2014/main" id="{83308BA2-636F-B4B5-BBE7-E5BA83637576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25720A18-4A2E-B9F9-470B-366465D5A8F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B8DBFF9E-25B4-B06E-937D-FD37D0C68BA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4B2EE572-428F-94BD-D0AC-087F94CEE3D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8" name="object 11">
              <a:extLst>
                <a:ext uri="{FF2B5EF4-FFF2-40B4-BE49-F238E27FC236}">
                  <a16:creationId xmlns:a16="http://schemas.microsoft.com/office/drawing/2014/main" id="{5BEDC2D2-A3CF-3D90-EFC8-661AF762165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9" name="object 12">
            <a:extLst>
              <a:ext uri="{FF2B5EF4-FFF2-40B4-BE49-F238E27FC236}">
                <a16:creationId xmlns:a16="http://schemas.microsoft.com/office/drawing/2014/main" id="{7F4B7805-393E-8685-E1D5-2141179DB520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4BAA6733-CD7F-E6F9-278D-ED3976F03E52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14">
            <a:extLst>
              <a:ext uri="{FF2B5EF4-FFF2-40B4-BE49-F238E27FC236}">
                <a16:creationId xmlns:a16="http://schemas.microsoft.com/office/drawing/2014/main" id="{BEA8D696-2342-191F-1CDF-98472CB9C20D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165F724F-BDEA-9B93-ADBB-BAA54C291A5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23" name="object 16">
              <a:extLst>
                <a:ext uri="{FF2B5EF4-FFF2-40B4-BE49-F238E27FC236}">
                  <a16:creationId xmlns:a16="http://schemas.microsoft.com/office/drawing/2014/main" id="{70E6985F-B579-667E-CAB4-6025DFB91F5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24" name="object 17">
              <a:extLst>
                <a:ext uri="{FF2B5EF4-FFF2-40B4-BE49-F238E27FC236}">
                  <a16:creationId xmlns:a16="http://schemas.microsoft.com/office/drawing/2014/main" id="{FAE9B673-AE50-1262-D604-B643568FD1C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25" name="object 18">
              <a:extLst>
                <a:ext uri="{FF2B5EF4-FFF2-40B4-BE49-F238E27FC236}">
                  <a16:creationId xmlns:a16="http://schemas.microsoft.com/office/drawing/2014/main" id="{C8480732-E636-34E3-3C76-A6E2F9EB3F10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9">
              <a:extLst>
                <a:ext uri="{FF2B5EF4-FFF2-40B4-BE49-F238E27FC236}">
                  <a16:creationId xmlns:a16="http://schemas.microsoft.com/office/drawing/2014/main" id="{75E90923-C3A6-7362-935C-1E837FF39B5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7" name="object 20">
              <a:extLst>
                <a:ext uri="{FF2B5EF4-FFF2-40B4-BE49-F238E27FC236}">
                  <a16:creationId xmlns:a16="http://schemas.microsoft.com/office/drawing/2014/main" id="{D1548877-6F89-67ED-31DF-90F86C9F9AFD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1">
              <a:extLst>
                <a:ext uri="{FF2B5EF4-FFF2-40B4-BE49-F238E27FC236}">
                  <a16:creationId xmlns:a16="http://schemas.microsoft.com/office/drawing/2014/main" id="{2F845AF7-E56E-C5D2-7CBD-BF2D62A1AFE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9" name="object 22">
            <a:extLst>
              <a:ext uri="{FF2B5EF4-FFF2-40B4-BE49-F238E27FC236}">
                <a16:creationId xmlns:a16="http://schemas.microsoft.com/office/drawing/2014/main" id="{793E6973-F3A6-BB0E-E1E0-7BC4F04EE0B2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3">
            <a:extLst>
              <a:ext uri="{FF2B5EF4-FFF2-40B4-BE49-F238E27FC236}">
                <a16:creationId xmlns:a16="http://schemas.microsoft.com/office/drawing/2014/main" id="{01E39775-384E-739D-62F4-97C2BDF20478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3DACD5-4248-E7E9-22AA-5220AC3BF1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94259" y="2049822"/>
            <a:ext cx="6267231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7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C6F06-DB4E-7CE1-831A-703F9B32D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C14939E-194F-0671-537E-A0D297151A97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5D018812-9751-4093-87F6-1701732C743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4" name="object 4">
            <a:extLst>
              <a:ext uri="{FF2B5EF4-FFF2-40B4-BE49-F238E27FC236}">
                <a16:creationId xmlns:a16="http://schemas.microsoft.com/office/drawing/2014/main" id="{1DBA108F-0AA3-8972-64A8-1D9F6E39DD17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A48F2E2-6078-71EE-4ED4-950E464C70A5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C37BD9A2-7D02-4EEF-2A7A-CB15285955B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D589FED-8FB7-8D05-837E-70A7E5F5494A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A714D8AE-8511-2876-146D-1BBCF259F8B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2D4BB751-4970-AE1A-A200-C2ED8C5E04F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4F7934F8-7240-ACF5-D19F-126B92ABD8E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8365ED5D-9644-D232-A0BA-5B390E6EA94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CD476964-DF4B-031A-20A6-3FBA649B599E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D668420-3FA8-1C48-E9D6-F169E1F97EC4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5FDD5CCC-75D4-8BBC-6AF2-16D49E5AC5FB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1A3366CE-BD78-9A21-701D-09435784C8E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2B5F3722-7289-A1A9-A9C3-DC2E074E5D6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92F5F22F-A33B-98F7-409B-74BA75F5ABA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8488765-5771-73F7-5AC8-D5475CEEF003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BAB2E323-0977-00FD-F0B2-49EB9B0373D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A3F2DB38-070E-B107-80AC-E8213141DA9A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8ADF91E0-94BF-2E93-FBE4-063CE341055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A44DE0FB-BD61-E0AF-5B4A-3C257B941693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5AC49C3B-E9D0-EF10-AF19-DFB0B3B55340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DCFB24B3-F3BB-6756-B497-32D51B897C12}"/>
              </a:ext>
            </a:extLst>
          </p:cNvPr>
          <p:cNvSpPr txBox="1">
            <a:spLocks/>
          </p:cNvSpPr>
          <p:nvPr/>
        </p:nvSpPr>
        <p:spPr>
          <a:xfrm>
            <a:off x="0" y="253769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>
            <a:spAutoFit/>
          </a:bodyPr>
          <a:lstStyle>
            <a:lvl1pPr>
              <a:defRPr sz="4400" b="0" i="0">
                <a:solidFill>
                  <a:srgbClr val="24406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58166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 Black"/>
                <a:ea typeface="+mj-ea"/>
              </a:rPr>
              <a:t>Building A Community-Based Rate Structure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244060"/>
              </a:solidFill>
              <a:effectLst/>
              <a:uLnTx/>
              <a:uFillTx/>
              <a:latin typeface="Arial Black"/>
              <a:ea typeface="+mj-ea"/>
            </a:endParaRPr>
          </a:p>
        </p:txBody>
      </p:sp>
      <p:pic>
        <p:nvPicPr>
          <p:cNvPr id="35" name="Picture 34" descr="A green question mark on a black background&#10;&#10;AI-generated content may be incorrect.">
            <a:extLst>
              <a:ext uri="{FF2B5EF4-FFF2-40B4-BE49-F238E27FC236}">
                <a16:creationId xmlns:a16="http://schemas.microsoft.com/office/drawing/2014/main" id="{91DAD2E7-8534-92D8-10FF-A95751329A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585588" y="2312730"/>
            <a:ext cx="4307071" cy="611681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C81B37E-3D39-29BC-EB21-BC8D6215EF1F}"/>
              </a:ext>
            </a:extLst>
          </p:cNvPr>
          <p:cNvSpPr/>
          <p:nvPr/>
        </p:nvSpPr>
        <p:spPr>
          <a:xfrm>
            <a:off x="685800" y="2953319"/>
            <a:ext cx="10014707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Questions</a:t>
            </a:r>
          </a:p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[No price transparency questions allowed!]</a:t>
            </a:r>
          </a:p>
        </p:txBody>
      </p:sp>
      <p:pic>
        <p:nvPicPr>
          <p:cNvPr id="40" name="Picture 39" descr="Cheers Dude">
            <a:extLst>
              <a:ext uri="{FF2B5EF4-FFF2-40B4-BE49-F238E27FC236}">
                <a16:creationId xmlns:a16="http://schemas.microsoft.com/office/drawing/2014/main" id="{644863F2-4BD2-B283-0716-D9FF1C9318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444151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6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9BD8A-4BDC-4479-CB56-1511EC9DB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444065E-408C-680B-F709-FCE42381B517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A09F8A17-D4C9-B491-DAF8-4667AF09E7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4" name="object 4">
            <a:extLst>
              <a:ext uri="{FF2B5EF4-FFF2-40B4-BE49-F238E27FC236}">
                <a16:creationId xmlns:a16="http://schemas.microsoft.com/office/drawing/2014/main" id="{3F0D1377-BDF5-5B8C-08D0-6602475A90FC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3FD4032-AF54-B9C9-9E1E-B477EE381BD9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2D073874-06C3-A992-218C-00C5E378376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8332DB5-2507-6BA3-CE52-2B3FA131D8AE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79CB37D1-047F-5010-8B1A-646DFB5359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A6305E84-85D0-E96A-66DB-87B0C8D16F4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7B9ACDFB-03BF-B5D0-C281-879EA32A909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BA63617C-872E-30A5-C724-8CA69E482AA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F112F988-2D8E-EB70-CAD9-D50D620EA5FF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B98EC6B-61D4-1479-DD41-A08410E1E24F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3DFD2EF-D49C-9706-BFF4-CA6F5655E9FB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95EBF451-4A62-DC87-338D-7844DAF66DD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5A935F15-28CC-CCD8-609E-49B628350AF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FB2A068D-BD7D-364B-1414-9A0B3F33C0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56F38649-7501-7CC0-2F3F-586F2C221055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5F6E6429-90DD-DFF9-F5EE-0DB11C5BAD5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FEF37158-6EB3-C525-7D47-BE1A62EAA132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0E5BC22E-F9E5-B2E2-012A-47A10C8AAB1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2137CCD9-0646-DC2A-4A83-14311CA21E19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197D6FF7-6ECB-D9A0-E828-6F270044FFA4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B67C630C-CA17-E9FB-23A5-08CF9312FBC9}"/>
              </a:ext>
            </a:extLst>
          </p:cNvPr>
          <p:cNvSpPr txBox="1"/>
          <p:nvPr/>
        </p:nvSpPr>
        <p:spPr>
          <a:xfrm>
            <a:off x="904052" y="3086100"/>
            <a:ext cx="9689373" cy="5616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/>
                <a:cs typeface="Arial Rounded MT Bold"/>
              </a:rPr>
              <a:t>Always focus on the needs of your COMMUNITY and the numbers will take care of themselves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/>
                <a:cs typeface="Arial Rounded MT Bold"/>
              </a:rPr>
              <a:t>Use comparative data thoughtfully &amp; deliberately – understand and consider the uniqueness of your community, hospital, service profile, payer mix and workforce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/>
                <a:cs typeface="Arial Rounded MT Bold"/>
              </a:rPr>
              <a:t>Be sensitive when setting rates or making changes in those areas where increases are the most difficult to explain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/>
                <a:cs typeface="Arial Rounded MT Bold"/>
              </a:rPr>
              <a:t>Recognize that patients are not healthcare finance experts and may struggle to understand the “why” behind the numbers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/>
                <a:cs typeface="Arial Rounded MT Bold"/>
              </a:rPr>
              <a:t>Recognize that Board members are patients too and are often on the front lines of fielding billing related questions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/>
                <a:cs typeface="Arial Rounded MT Bold"/>
              </a:rPr>
              <a:t>Understand the nuances of local traditional media and modern social media sources</a:t>
            </a:r>
            <a:endParaRPr sz="2000" dirty="0">
              <a:latin typeface="Arial Rounded MT Bold"/>
              <a:cs typeface="Arial Rounded MT Bold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F767BF53-85F4-97D4-0E56-64E5375F03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3769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>
            <a:spAutoFit/>
          </a:bodyPr>
          <a:lstStyle/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Community-Based Rate Structure – Core Tenets</a:t>
            </a:r>
            <a:endParaRPr sz="5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244419-EE4D-BD53-4FFA-6682DD6FB69E}"/>
              </a:ext>
            </a:extLst>
          </p:cNvPr>
          <p:cNvSpPr txBox="1"/>
          <p:nvPr/>
        </p:nvSpPr>
        <p:spPr>
          <a:xfrm>
            <a:off x="1066800" y="227962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DOs – Understand The Landscape</a:t>
            </a:r>
          </a:p>
        </p:txBody>
      </p:sp>
      <p:pic>
        <p:nvPicPr>
          <p:cNvPr id="30" name="Picture 29" descr="Grandfather and grandson playing guitar on a boat">
            <a:extLst>
              <a:ext uri="{FF2B5EF4-FFF2-40B4-BE49-F238E27FC236}">
                <a16:creationId xmlns:a16="http://schemas.microsoft.com/office/drawing/2014/main" id="{C7A81E02-1502-56E1-3116-C8E968E367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604" y="2636422"/>
            <a:ext cx="7031692" cy="46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1D00D-CEE0-BB6A-9B29-9DA220EE9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730EB12-A8B2-7EEE-E4C2-857A336FDC61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D4ABB503-47B9-CCEB-E26D-EE37C8378C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4" name="object 4">
            <a:extLst>
              <a:ext uri="{FF2B5EF4-FFF2-40B4-BE49-F238E27FC236}">
                <a16:creationId xmlns:a16="http://schemas.microsoft.com/office/drawing/2014/main" id="{9E0D50A3-88B5-1C6C-686D-3BA50596866D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1D16A7C-770C-0A08-F577-3E00E1FD27D0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5ADC6D41-3095-CE0E-D432-C7CFF9153C1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3E4A732-2B53-CFFC-BDAC-7A2B081C6C14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49215A0C-6D81-749A-B5E8-6740D2F095E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ABB0669D-2234-E8BD-7302-398A1A1685C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4CF16B18-5438-42B6-E1AD-E08A22AFE49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24AB8902-E0FD-D214-0E3A-1B73A5BFAC7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514EA4B3-A65D-5FD5-F815-F69C82A0282D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148161B-6D8E-7A33-4777-350D5A0D6C6A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D3B5CBB5-087C-1661-5672-F7A9AB4399AC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349B940F-1612-3B46-2DF7-9C82256BE27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128E36CE-1F09-5094-E450-B7B45179C0C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C93D46F4-C484-84FA-7872-12C548DEC3F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C2ADDF71-BE8A-ED6C-23A6-B29B2F61ADF0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4CB769C9-BC6F-B2AC-EF90-E153DF521B4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53504B77-5A28-D75D-0A58-9FBE5799C2BF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88941B8D-9A18-DB62-21D7-42C9CB06E15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0FB840F7-D0EC-C680-39A5-66209F4425D5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8ADDF07B-0E60-0B66-29EC-623795226C6E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D2251E54-A213-7F17-6CDB-FC7FBDAA5972}"/>
              </a:ext>
            </a:extLst>
          </p:cNvPr>
          <p:cNvSpPr txBox="1"/>
          <p:nvPr/>
        </p:nvSpPr>
        <p:spPr>
          <a:xfrm>
            <a:off x="904052" y="3086100"/>
            <a:ext cx="10297348" cy="5001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/>
                <a:cs typeface="Arial Rounded MT Bold"/>
              </a:rPr>
              <a:t>Establishing your incremental, net revenue goal is always step #1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/>
                <a:cs typeface="Arial Rounded MT Bold"/>
              </a:rPr>
              <a:t>Take some time to review – GL accounts, Revenue Codes, CPT/HCPCS, J-code units, current payer fee schedules and any updates to payer payment integrity &amp; billing policies 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/>
                <a:cs typeface="Arial Rounded MT Bold"/>
              </a:rPr>
              <a:t>Use a comprehensive revenue &amp; use data set and consider true revenue recognition impacts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/>
                <a:cs typeface="Arial Rounded MT Bold"/>
              </a:rPr>
              <a:t>Always ensure patient acuity and equity within the charge structure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/>
                <a:cs typeface="Arial Rounded MT Bold"/>
              </a:rPr>
              <a:t>Details matter - bake in “realistic” revenue into the operating budget and don’t forget about payer contract limits</a:t>
            </a:r>
            <a:br>
              <a:rPr lang="en-US" sz="2000" dirty="0">
                <a:latin typeface="Arial Rounded MT Bold"/>
                <a:cs typeface="Arial Rounded MT Bold"/>
              </a:rPr>
            </a:br>
            <a:endParaRPr lang="en-US" sz="2000" dirty="0">
              <a:latin typeface="Arial Rounded MT Bold"/>
              <a:cs typeface="Arial Rounded MT Bold"/>
            </a:endParaRPr>
          </a:p>
          <a:p>
            <a:pPr marL="355600" marR="1129030" indent="-3429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/>
                <a:cs typeface="Arial Rounded MT Bold"/>
              </a:rPr>
              <a:t>Remember rate change notice requirements to payers &amp; request updates to CCRs</a:t>
            </a: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FA81FE6F-EAF4-EA41-EAFE-D36249C35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3769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>
            <a:spAutoFit/>
          </a:bodyPr>
          <a:lstStyle/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Community-Based Rate Structure – Core Tenets</a:t>
            </a:r>
            <a:endParaRPr sz="5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0E5431-963F-2ADF-4CB6-876DA06C3383}"/>
              </a:ext>
            </a:extLst>
          </p:cNvPr>
          <p:cNvSpPr txBox="1"/>
          <p:nvPr/>
        </p:nvSpPr>
        <p:spPr>
          <a:xfrm>
            <a:off x="1066800" y="227962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DOs – Lots Of Other Stuff</a:t>
            </a:r>
          </a:p>
        </p:txBody>
      </p:sp>
      <p:pic>
        <p:nvPicPr>
          <p:cNvPr id="28" name="Picture 27" descr="Documents and tablet on desk">
            <a:extLst>
              <a:ext uri="{FF2B5EF4-FFF2-40B4-BE49-F238E27FC236}">
                <a16:creationId xmlns:a16="http://schemas.microsoft.com/office/drawing/2014/main" id="{D797D6D4-5EE9-E992-79A1-6D64D3DCB6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3" y="2607567"/>
            <a:ext cx="6944522" cy="4773441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9005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4D2B0-5FAF-439C-2EC1-FFFA9BA50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0A3FBFC-BA30-B793-3876-7954A7B41B11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1F3E7C7D-6EB4-AE41-3BD0-989B705175F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4" name="object 4">
            <a:extLst>
              <a:ext uri="{FF2B5EF4-FFF2-40B4-BE49-F238E27FC236}">
                <a16:creationId xmlns:a16="http://schemas.microsoft.com/office/drawing/2014/main" id="{4C41CF9D-2B31-BFF5-E869-D2BE725CFB29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1F334ED-F829-0D88-9012-B746EBD8EC82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341FCB87-9161-C929-FAD6-81960CA87F3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9480D00-7412-6A34-D7A9-7AE37B743444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68B746EF-73F3-FA42-B4CA-E3DB621E719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ED1844D0-7800-9376-DC05-D02F162CB8D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2E011A08-1FDA-78D9-7A88-C474BFAD8CE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BAF37A06-1C43-4D4E-F6CB-4C7D11C0FEE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0081A5CB-DB0E-C8B4-EBBA-9999A30BA67C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40ED6F9-6AA0-E269-52AB-579C3C036185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EEEDA67-1B98-A562-5390-C94ED9B48437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0E6BE566-FC58-1614-D2F4-1A2EFDE70E5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6252E710-101D-4E40-2B79-A1B885C4455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46DF34A8-0EFD-F528-90EA-8D686CD4946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AFCE746B-CAF6-A6A9-D153-A247D03F04E9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E0C1C369-91FF-F6F9-C23C-D235652B147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1BA09B2F-A9DA-749D-84B7-49AC03834C82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E294E515-B32E-3A7F-B07E-C4358ED1F88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8B81DDAB-9410-6F16-7793-538F46E9DA74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FF42BD62-C7E1-613F-21DF-98079EC98078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5B00FC0C-BEF2-CE83-19F0-D0C011887B0E}"/>
              </a:ext>
            </a:extLst>
          </p:cNvPr>
          <p:cNvSpPr txBox="1"/>
          <p:nvPr/>
        </p:nvSpPr>
        <p:spPr>
          <a:xfrm>
            <a:off x="904052" y="3086100"/>
            <a:ext cx="10297348" cy="3388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DON’T charge any more than is necessary!</a:t>
            </a:r>
            <a:br>
              <a:rPr lang="en-US" sz="2400" dirty="0">
                <a:solidFill>
                  <a:srgbClr val="FF0000"/>
                </a:solidFill>
                <a:latin typeface="Arial Rounded MT Bold"/>
                <a:cs typeface="Arial Rounded MT Bold"/>
              </a:rPr>
            </a:br>
            <a:endParaRPr lang="en-US" sz="24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DON’T let comparative data dictate your rates!</a:t>
            </a:r>
            <a:br>
              <a:rPr lang="en-US" sz="2400" dirty="0">
                <a:solidFill>
                  <a:srgbClr val="FF0000"/>
                </a:solidFill>
                <a:latin typeface="Arial Rounded MT Bold"/>
                <a:cs typeface="Arial Rounded MT Bold"/>
              </a:rPr>
            </a:br>
            <a:endParaRPr lang="en-US" sz="24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DON’T charge less than your costs!</a:t>
            </a:r>
            <a:br>
              <a:rPr lang="en-US" sz="2400" dirty="0">
                <a:solidFill>
                  <a:srgbClr val="FF0000"/>
                </a:solidFill>
                <a:latin typeface="Arial Rounded MT Bold"/>
                <a:cs typeface="Arial Rounded MT Bold"/>
              </a:rPr>
            </a:br>
            <a:endParaRPr lang="en-US" sz="24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DON’T pay for charge capture technology you don’t use!</a:t>
            </a:r>
            <a:br>
              <a:rPr lang="en-US" sz="2400" dirty="0">
                <a:solidFill>
                  <a:srgbClr val="FF0000"/>
                </a:solidFill>
                <a:latin typeface="Arial Rounded MT Bold"/>
                <a:cs typeface="Arial Rounded MT Bold"/>
              </a:rPr>
            </a:br>
            <a:endParaRPr lang="en-US" sz="24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pPr marL="355600" marR="112903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DON’T cut corners… a lot of people are counting on you!</a:t>
            </a: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BC3CC57B-63B2-8A54-5D2D-18F75221B1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3769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>
            <a:spAutoFit/>
          </a:bodyPr>
          <a:lstStyle/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Community-Based Rate Structure – Core Tenets</a:t>
            </a:r>
            <a:endParaRPr sz="5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C0D239-B77E-8482-3B8F-EBEFFDFFAA32}"/>
              </a:ext>
            </a:extLst>
          </p:cNvPr>
          <p:cNvSpPr txBox="1"/>
          <p:nvPr/>
        </p:nvSpPr>
        <p:spPr>
          <a:xfrm>
            <a:off x="1066800" y="227962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DON’Ts – Seriously…</a:t>
            </a:r>
          </a:p>
        </p:txBody>
      </p:sp>
      <p:pic>
        <p:nvPicPr>
          <p:cNvPr id="29" name="Picture 28" descr="No Teodor the Cat">
            <a:extLst>
              <a:ext uri="{FF2B5EF4-FFF2-40B4-BE49-F238E27FC236}">
                <a16:creationId xmlns:a16="http://schemas.microsoft.com/office/drawing/2014/main" id="{1F2C871F-5324-8B00-2F51-E5F64F3BE9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4" y="1778674"/>
            <a:ext cx="6031088" cy="60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1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E0917-0D51-6DAB-6350-7133FC3BB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09A976F-E1C9-0D4A-A8AB-8C9D5AA4CFAE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362DCBA7-B32B-0DED-72D7-2B906E664A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4" name="object 4">
            <a:extLst>
              <a:ext uri="{FF2B5EF4-FFF2-40B4-BE49-F238E27FC236}">
                <a16:creationId xmlns:a16="http://schemas.microsoft.com/office/drawing/2014/main" id="{8D656E6C-7880-F901-456C-F9A3BB0AEF37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094091C-223E-9DC9-42EC-DD71CDE31860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279607C5-C3A0-DFA2-0B7B-7999BA1CE4D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10989F56-8533-EEC9-5E28-8B7252570ADA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86DB4350-8E84-CA4A-A08F-86FE0AB9069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1AE6BABF-AE85-95B3-9F04-28E6B06D000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D8101DDD-93A0-ACA1-1D9C-297987F7B56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ADD9B8F0-4F73-A7C5-EAFE-E0E3C1C863A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4F0BDC1C-2BEF-5400-D06D-D3B6A02C006E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847BFDB-FE5B-2FD1-558E-9408E4AE8F7C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B9470EB-197B-F024-B64F-DE6C3720D1FD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7FF36CB6-23A9-B262-1D43-33611DE6B14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A1447FF0-B3AE-056A-F205-FF9D74498E6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570573CF-3526-6A74-B258-FA45093398E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F0E1BC4-E079-7512-6E33-1BCDBB200FC1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E481ED29-31FC-31E4-B7A0-7B30AF46581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BA23B94C-C4F8-DA40-2402-EBE9558C53AD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108A434D-C3D1-58C4-F5E5-2D827F58CF2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C8F9E5B1-5FC3-EE97-B130-D3C3C6BA311C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09084953-BCD1-7D79-E7F3-7ACE0EBE5D68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4A2B53D8-EEA0-65CE-1116-DD04CDB2AF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3769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>
            <a:spAutoFit/>
          </a:bodyPr>
          <a:lstStyle/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Community-Based Rate Structure – CDM Elements Defined</a:t>
            </a:r>
            <a:endParaRPr sz="54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4E14082-D3C7-56DB-13B1-A41EA2A7F6B2}"/>
              </a:ext>
            </a:extLst>
          </p:cNvPr>
          <p:cNvSpPr txBox="1">
            <a:spLocks/>
          </p:cNvSpPr>
          <p:nvPr/>
        </p:nvSpPr>
        <p:spPr>
          <a:xfrm>
            <a:off x="1295399" y="2232741"/>
            <a:ext cx="1556670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4406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Charge Description Master (CDM)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A4E1E28-0812-3D2B-88CA-3B1D8C3399D2}"/>
              </a:ext>
            </a:extLst>
          </p:cNvPr>
          <p:cNvSpPr txBox="1">
            <a:spLocks/>
          </p:cNvSpPr>
          <p:nvPr/>
        </p:nvSpPr>
        <p:spPr>
          <a:xfrm>
            <a:off x="1295400" y="3298178"/>
            <a:ext cx="13830300" cy="56191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3200" b="0" i="0">
                <a:solidFill>
                  <a:srgbClr val="10243E"/>
                </a:solidFill>
                <a:latin typeface="Arial Rounded MT Bold"/>
                <a:ea typeface="+mn-ea"/>
                <a:cs typeface="Arial Rounded MT Bol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B3D4C05-C948-CB26-5FED-96343E0BA50C}"/>
              </a:ext>
            </a:extLst>
          </p:cNvPr>
          <p:cNvSpPr txBox="1">
            <a:spLocks/>
          </p:cNvSpPr>
          <p:nvPr/>
        </p:nvSpPr>
        <p:spPr>
          <a:xfrm>
            <a:off x="1329053" y="2951198"/>
            <a:ext cx="15746891" cy="51229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3200" b="0" i="0">
                <a:solidFill>
                  <a:srgbClr val="10243E"/>
                </a:solidFill>
                <a:latin typeface="Arial Rounded MT Bold"/>
                <a:ea typeface="+mn-ea"/>
                <a:cs typeface="Arial Rounded MT Bol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CDM information includes</a:t>
            </a:r>
            <a:endParaRPr lang="en-US" dirty="0"/>
          </a:p>
          <a:p>
            <a:pPr lvl="1"/>
            <a:endParaRPr lang="en-US" sz="20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Basic Information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General Ledger Department Number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Charge Number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Charge Description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Charge Amount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CPT/HCPCS Code if required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Modifier Codes if required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National Revenue Codes</a:t>
            </a:r>
          </a:p>
          <a:p>
            <a:pPr lvl="1"/>
            <a:endParaRPr lang="en-US" sz="20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Optional Information: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Payer Fee Schedules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Productivity factors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Acquisition Costs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Other</a:t>
            </a:r>
          </a:p>
          <a:p>
            <a:endParaRPr lang="en-US" dirty="0"/>
          </a:p>
        </p:txBody>
      </p:sp>
      <p:pic>
        <p:nvPicPr>
          <p:cNvPr id="29" name="Picture 28" descr="A pile of money with a portrait of president">
            <a:extLst>
              <a:ext uri="{FF2B5EF4-FFF2-40B4-BE49-F238E27FC236}">
                <a16:creationId xmlns:a16="http://schemas.microsoft.com/office/drawing/2014/main" id="{7300EA67-8954-5615-4288-34BA443C71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482463" y="3060662"/>
            <a:ext cx="6695262" cy="443475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F1F40F6-8E16-FA4F-6AB2-735F64615471}"/>
              </a:ext>
            </a:extLst>
          </p:cNvPr>
          <p:cNvSpPr txBox="1"/>
          <p:nvPr/>
        </p:nvSpPr>
        <p:spPr>
          <a:xfrm>
            <a:off x="9482463" y="7557333"/>
            <a:ext cx="66952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4" tooltip="https://www.flickr.com/photos/ervins_strauhmanis/9547663730/in/photolist-fxGgMU-bZvYH1-8rfCL3-b45P5K-8eoT9r-eeq5iW-57piRE-7jFqA3-9sV62e-bunMFE-bZwG3C-6uS88F-3P4oQM-j8EQ8A-MJMmk-mSES3-3P4eGi-iJhGqe-avPkAk-iEpZn1-h5rD-9K42Ki-2QE6tm-9btbLk-dDTBZV-iJiYm8-ikv1u5-gQkBZ-fn6roG-8zxhTH-su4mw-4uzfh-9rD9Qo-7geCjd-bkpWAg-iJjHgY-iJjGFj-aALUbP-iJmF8h-83WSof-9jexQ9-mUq4m2-asPHTj-bHjavB-pUiKrK-a4TZem-MJDYs-iJiZuv-7EekNk-7HDE3U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1540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BA55E-E266-A026-5F39-354B05B0F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CB4BC4-D468-97B2-00A8-BBFA016D6DF6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E9AF13D6-B178-EC0A-47F7-7E2AA487F0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4" name="object 4">
            <a:extLst>
              <a:ext uri="{FF2B5EF4-FFF2-40B4-BE49-F238E27FC236}">
                <a16:creationId xmlns:a16="http://schemas.microsoft.com/office/drawing/2014/main" id="{365DAA7B-D0FC-49C6-C2AE-50422054FA2F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ED4DFAE-872F-4B28-273A-61E1E06CDAD7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664B5EA5-287E-E29D-58A5-6A59F3EB57A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57C1C272-8FD7-BBBF-7F18-C3615C324AF5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45C8ED76-6B62-5D40-B6C3-11049C1864A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6DCDC78E-242A-627F-0059-2C220E4FED6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5CEFFD6B-1B02-EAE2-1EF4-20EF69995D0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6FC9DCF2-DEC6-6E74-6786-8415E9E14D3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5CB77B80-49DE-6A9E-E0BD-F8C904AA217D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6B249F9-108E-43B8-CBD8-7FC9E91D3E8D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43AAB7E-C443-90FA-357E-25FF44A00C6D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5F0CDFDE-E9C9-1DD5-FB65-35ED30552C6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32CA6364-8359-E868-DDA9-A19DDF87679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8756B821-E92C-DF01-0355-26B7496E67B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827F6B9D-FDE1-0D74-E6BA-3CB444B21133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13D4379F-9DF6-DCAF-976E-B8688E3B840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94D848BF-C431-D008-46AC-B15D6083DB14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15DD4BB8-D060-C72C-F3D3-CE5659214F9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3B4E224E-1227-2EDF-10EB-CF569B177D7B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86AFFE8D-ECF0-E833-5F76-49E52F0B2E65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BD2102D9-693C-AAAA-A3A5-C189856DA3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3769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>
            <a:spAutoFit/>
          </a:bodyPr>
          <a:lstStyle/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Community-Based Rate Structure – CDM Element Definitions</a:t>
            </a:r>
            <a:endParaRPr sz="54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11AF496-E419-81A0-983B-CCCFF71EF13E}"/>
              </a:ext>
            </a:extLst>
          </p:cNvPr>
          <p:cNvSpPr txBox="1">
            <a:spLocks/>
          </p:cNvSpPr>
          <p:nvPr/>
        </p:nvSpPr>
        <p:spPr>
          <a:xfrm>
            <a:off x="1295400" y="3298178"/>
            <a:ext cx="13830300" cy="56191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3200" b="0" i="0">
                <a:solidFill>
                  <a:srgbClr val="10243E"/>
                </a:solidFill>
                <a:latin typeface="Arial Rounded MT Bold"/>
                <a:ea typeface="+mn-ea"/>
                <a:cs typeface="Arial Rounded MT Bol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7160BB8-F7D3-FE0C-D0FE-A796AE345700}"/>
              </a:ext>
            </a:extLst>
          </p:cNvPr>
          <p:cNvSpPr txBox="1">
            <a:spLocks/>
          </p:cNvSpPr>
          <p:nvPr/>
        </p:nvSpPr>
        <p:spPr>
          <a:xfrm>
            <a:off x="1168194" y="2264602"/>
            <a:ext cx="15773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4406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Definitions of the Basic Requirements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8F6CF57-5FB8-65A3-0EBD-6BE9DD8E3F19}"/>
              </a:ext>
            </a:extLst>
          </p:cNvPr>
          <p:cNvSpPr txBox="1">
            <a:spLocks/>
          </p:cNvSpPr>
          <p:nvPr/>
        </p:nvSpPr>
        <p:spPr>
          <a:xfrm>
            <a:off x="1484008" y="2941910"/>
            <a:ext cx="9031592" cy="56019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3200" b="0" i="0">
                <a:solidFill>
                  <a:srgbClr val="10243E"/>
                </a:solidFill>
                <a:latin typeface="Arial Rounded MT Bold"/>
                <a:ea typeface="+mn-ea"/>
                <a:cs typeface="Arial Rounded MT Bol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General Ledger Department Number</a:t>
            </a:r>
          </a:p>
          <a:p>
            <a:pPr lvl="1"/>
            <a:r>
              <a:rPr lang="en-US" sz="2000" dirty="0">
                <a:latin typeface="Arial Rounded MT Bold" panose="020F0704030504030204" pitchFamily="34" charset="0"/>
              </a:rPr>
              <a:t>Defines where the revenues generated by the charge go in the General Ledger</a:t>
            </a:r>
            <a:br>
              <a:rPr lang="en-US" sz="2000" dirty="0">
                <a:latin typeface="Arial Rounded MT Bold" panose="020F0704030504030204" pitchFamily="34" charset="0"/>
              </a:rPr>
            </a:br>
            <a:endParaRPr lang="en-US" sz="20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Charge Number</a:t>
            </a:r>
          </a:p>
          <a:p>
            <a:pPr lvl="1"/>
            <a:r>
              <a:rPr lang="en-US" sz="2000" dirty="0">
                <a:latin typeface="Arial Rounded MT Bold" panose="020F0704030504030204" pitchFamily="34" charset="0"/>
              </a:rPr>
              <a:t>Unique charge number that is used by revenue reports</a:t>
            </a:r>
            <a:br>
              <a:rPr lang="en-US" sz="2000" dirty="0">
                <a:latin typeface="Arial Rounded MT Bold" panose="020F0704030504030204" pitchFamily="34" charset="0"/>
              </a:rPr>
            </a:br>
            <a:endParaRPr lang="en-US" sz="20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Charge Description</a:t>
            </a:r>
          </a:p>
          <a:p>
            <a:pPr lvl="1"/>
            <a:r>
              <a:rPr lang="en-US" sz="2000" dirty="0">
                <a:latin typeface="Arial Rounded MT Bold" panose="020F0704030504030204" pitchFamily="34" charset="0"/>
              </a:rPr>
              <a:t>Describes the service or procedure</a:t>
            </a:r>
            <a:br>
              <a:rPr lang="en-US" sz="2000" dirty="0">
                <a:latin typeface="Arial Rounded MT Bold" panose="020F0704030504030204" pitchFamily="34" charset="0"/>
              </a:rPr>
            </a:br>
            <a:endParaRPr lang="en-US" sz="20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Charge Amount</a:t>
            </a:r>
          </a:p>
          <a:p>
            <a:pPr lvl="1"/>
            <a:r>
              <a:rPr lang="en-US" sz="2000" dirty="0">
                <a:latin typeface="Arial Rounded MT Bold" panose="020F0704030504030204" pitchFamily="34" charset="0"/>
              </a:rPr>
              <a:t>Amount charged for service or procedure</a:t>
            </a:r>
            <a:br>
              <a:rPr lang="en-US" sz="2000" dirty="0">
                <a:latin typeface="Arial Rounded MT Bold" panose="020F0704030504030204" pitchFamily="34" charset="0"/>
              </a:rPr>
            </a:br>
            <a:endParaRPr lang="en-US" sz="20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CPT/HCPCS Codes</a:t>
            </a:r>
          </a:p>
          <a:p>
            <a:pPr lvl="1"/>
            <a:r>
              <a:rPr lang="en-US" sz="2000" dirty="0">
                <a:latin typeface="Arial Rounded MT Bold" panose="020F0704030504030204" pitchFamily="34" charset="0"/>
              </a:rPr>
              <a:t>The procedure code that goes on the insurance bill</a:t>
            </a:r>
            <a:br>
              <a:rPr lang="en-US" sz="2000" dirty="0">
                <a:latin typeface="Arial Rounded MT Bold" panose="020F0704030504030204" pitchFamily="34" charset="0"/>
              </a:rPr>
            </a:br>
            <a:endParaRPr lang="en-US" sz="20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Modifier Codes</a:t>
            </a:r>
          </a:p>
          <a:p>
            <a:pPr lvl="1"/>
            <a:r>
              <a:rPr lang="en-US" sz="2000" dirty="0">
                <a:latin typeface="Arial Rounded MT Bold" panose="020F0704030504030204" pitchFamily="34" charset="0"/>
              </a:rPr>
              <a:t>Modifier codes are adjustment codes to the CPT/HCPCS codes</a:t>
            </a:r>
          </a:p>
        </p:txBody>
      </p:sp>
      <p:pic>
        <p:nvPicPr>
          <p:cNvPr id="29" name="Picture 28" descr="Businesswomen writing on glass in meeting">
            <a:extLst>
              <a:ext uri="{FF2B5EF4-FFF2-40B4-BE49-F238E27FC236}">
                <a16:creationId xmlns:a16="http://schemas.microsoft.com/office/drawing/2014/main" id="{CFA26A2D-B53B-6A9D-A8C0-8AFEA43501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154" y="2266738"/>
            <a:ext cx="6529188" cy="61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9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0B43-4F8A-D4A1-35A0-40365973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64571"/>
            <a:ext cx="15958984" cy="47386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National Revenue Code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C48D-1567-3726-75B3-382B7B119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213" y="3086101"/>
            <a:ext cx="9182100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The National Uniform Billing Commission is responsible for the creation of these codes.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The revenue code is an “all payer” classification system for the type of service.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All payers utilize these codes.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Rounded MT Bold" panose="020F0704030504030204" pitchFamily="34" charset="0"/>
              </a:rPr>
              <a:t>The revenue code identifies the department the service is provided, the type of service provided, and the supplies and drugs utilized.</a:t>
            </a:r>
            <a:br>
              <a:rPr lang="en-US" sz="2000" dirty="0">
                <a:latin typeface="Arial Rounded MT Bold" panose="020F0704030504030204" pitchFamily="34" charset="0"/>
              </a:rPr>
            </a:br>
            <a:endParaRPr lang="en-US" sz="1200" dirty="0">
              <a:latin typeface="Arial Rounded MT Bold" panose="020F07040305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250 for drugs, 270 for medical supplies, 300 for lab, 320 for diagnostic imaging, 360 for operating room</a:t>
            </a:r>
          </a:p>
          <a:p>
            <a:pPr lvl="1"/>
            <a:endParaRPr lang="en-US"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C929530E-72AB-9C24-E996-C7B9E758EA62}"/>
              </a:ext>
            </a:extLst>
          </p:cNvPr>
          <p:cNvSpPr txBox="1">
            <a:spLocks/>
          </p:cNvSpPr>
          <p:nvPr/>
        </p:nvSpPr>
        <p:spPr>
          <a:xfrm>
            <a:off x="0" y="124060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Community-Based Rate Structure – Revenue Codes</a:t>
            </a:r>
            <a:endParaRPr lang="en-US" sz="5400" dirty="0">
              <a:solidFill>
                <a:schemeClr val="tx2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FC298361-36C9-2611-9DE5-274913749B5D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3">
            <a:extLst>
              <a:ext uri="{FF2B5EF4-FFF2-40B4-BE49-F238E27FC236}">
                <a16:creationId xmlns:a16="http://schemas.microsoft.com/office/drawing/2014/main" id="{492D3A61-8DAA-8BD6-44D0-BC61C23E9F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21" name="object 4">
            <a:extLst>
              <a:ext uri="{FF2B5EF4-FFF2-40B4-BE49-F238E27FC236}">
                <a16:creationId xmlns:a16="http://schemas.microsoft.com/office/drawing/2014/main" id="{18D98315-CA87-5D2A-72D8-3AE91EC986A1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808E2AE4-197D-4388-822B-8AED2804B3D4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6">
              <a:extLst>
                <a:ext uri="{FF2B5EF4-FFF2-40B4-BE49-F238E27FC236}">
                  <a16:creationId xmlns:a16="http://schemas.microsoft.com/office/drawing/2014/main" id="{DFAF69D3-6CA8-3D7B-4477-85056158C9C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24" name="object 7">
            <a:extLst>
              <a:ext uri="{FF2B5EF4-FFF2-40B4-BE49-F238E27FC236}">
                <a16:creationId xmlns:a16="http://schemas.microsoft.com/office/drawing/2014/main" id="{5A260F7B-1363-61E3-C0EA-6106E123CF96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25" name="object 8">
              <a:extLst>
                <a:ext uri="{FF2B5EF4-FFF2-40B4-BE49-F238E27FC236}">
                  <a16:creationId xmlns:a16="http://schemas.microsoft.com/office/drawing/2014/main" id="{9D676C3C-1E6D-F054-6BA1-D870286C971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26" name="object 9">
              <a:extLst>
                <a:ext uri="{FF2B5EF4-FFF2-40B4-BE49-F238E27FC236}">
                  <a16:creationId xmlns:a16="http://schemas.microsoft.com/office/drawing/2014/main" id="{05A739E8-A8CB-2382-205A-6B96CD4D7AB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27" name="object 10">
              <a:extLst>
                <a:ext uri="{FF2B5EF4-FFF2-40B4-BE49-F238E27FC236}">
                  <a16:creationId xmlns:a16="http://schemas.microsoft.com/office/drawing/2014/main" id="{8AE66AFF-9973-9C22-9F91-96E63B147EF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28" name="object 11">
              <a:extLst>
                <a:ext uri="{FF2B5EF4-FFF2-40B4-BE49-F238E27FC236}">
                  <a16:creationId xmlns:a16="http://schemas.microsoft.com/office/drawing/2014/main" id="{F2B8F3B8-A2E7-3962-395B-88221D9178C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29" name="object 12">
            <a:extLst>
              <a:ext uri="{FF2B5EF4-FFF2-40B4-BE49-F238E27FC236}">
                <a16:creationId xmlns:a16="http://schemas.microsoft.com/office/drawing/2014/main" id="{A07B8C4E-83F7-E6D5-68A3-503433FCFDC3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64E9D445-9C29-A03C-0317-F1868D7DB56D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14">
            <a:extLst>
              <a:ext uri="{FF2B5EF4-FFF2-40B4-BE49-F238E27FC236}">
                <a16:creationId xmlns:a16="http://schemas.microsoft.com/office/drawing/2014/main" id="{C33CBBA2-C160-6052-72A9-48FA22FD563B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32" name="object 15">
              <a:extLst>
                <a:ext uri="{FF2B5EF4-FFF2-40B4-BE49-F238E27FC236}">
                  <a16:creationId xmlns:a16="http://schemas.microsoft.com/office/drawing/2014/main" id="{204764B9-1A1F-6064-33D0-66005B3BDA5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33" name="object 16">
              <a:extLst>
                <a:ext uri="{FF2B5EF4-FFF2-40B4-BE49-F238E27FC236}">
                  <a16:creationId xmlns:a16="http://schemas.microsoft.com/office/drawing/2014/main" id="{E7A41C0D-E138-4808-8868-6DB1F7C5CBB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34" name="object 17">
              <a:extLst>
                <a:ext uri="{FF2B5EF4-FFF2-40B4-BE49-F238E27FC236}">
                  <a16:creationId xmlns:a16="http://schemas.microsoft.com/office/drawing/2014/main" id="{48AD311D-0B1C-037B-5127-20990AF5B1F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5F3B21B4-17E3-073A-7C29-3758ACF73BE8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19">
              <a:extLst>
                <a:ext uri="{FF2B5EF4-FFF2-40B4-BE49-F238E27FC236}">
                  <a16:creationId xmlns:a16="http://schemas.microsoft.com/office/drawing/2014/main" id="{E68FD513-25F0-70F9-AA6F-143AB500429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37" name="object 20">
              <a:extLst>
                <a:ext uri="{FF2B5EF4-FFF2-40B4-BE49-F238E27FC236}">
                  <a16:creationId xmlns:a16="http://schemas.microsoft.com/office/drawing/2014/main" id="{03129E9F-5B60-18F7-9D5A-6D9795A65453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21">
              <a:extLst>
                <a:ext uri="{FF2B5EF4-FFF2-40B4-BE49-F238E27FC236}">
                  <a16:creationId xmlns:a16="http://schemas.microsoft.com/office/drawing/2014/main" id="{B13DE915-37DD-986D-E9EA-041FE439B86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39" name="object 22">
            <a:extLst>
              <a:ext uri="{FF2B5EF4-FFF2-40B4-BE49-F238E27FC236}">
                <a16:creationId xmlns:a16="http://schemas.microsoft.com/office/drawing/2014/main" id="{9BE7D456-5500-90A7-A382-EAA0AD7C1529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3">
            <a:extLst>
              <a:ext uri="{FF2B5EF4-FFF2-40B4-BE49-F238E27FC236}">
                <a16:creationId xmlns:a16="http://schemas.microsoft.com/office/drawing/2014/main" id="{D96EDC0C-75DA-9A1D-3E35-0C1403C107C2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group of people around a round table">
            <a:extLst>
              <a:ext uri="{FF2B5EF4-FFF2-40B4-BE49-F238E27FC236}">
                <a16:creationId xmlns:a16="http://schemas.microsoft.com/office/drawing/2014/main" id="{6167C488-5970-6B7A-3CE0-666D039DAD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715742" y="1993461"/>
            <a:ext cx="6162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8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46E6B-111C-FD92-AC98-2F39D208A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59" y="1795361"/>
            <a:ext cx="15773400" cy="59293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National Revenue Codes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0A32A-DCCF-8A78-1413-3FBFDC160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0224" y="1844242"/>
            <a:ext cx="4316300" cy="81772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11X – R&amp;B – Private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12X – R&amp;B – Semi-private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17X – Nursery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25X – Pharmacy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27X – Med/Surg Supplies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30X – Laboratory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31X – Pathology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32X – Radiology-Diagnostic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35X – CT Scan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36X – Operating Room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37X – Anesthesia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41X – Respiratory Therapy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42X – Physical Therapy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43X – Occupational Therapy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44X – Speech Therapy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45X – Emergency Room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46X – Pulmonary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48X – Cardiology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61X – MRI 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rial Rounded MT Bold" panose="020F0704030504030204" pitchFamily="34" charset="0"/>
              </a:rPr>
              <a:t>710 – Recovery Room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BB2F7-6569-6FD4-E996-30A70673400F}"/>
              </a:ext>
            </a:extLst>
          </p:cNvPr>
          <p:cNvSpPr txBox="1"/>
          <p:nvPr/>
        </p:nvSpPr>
        <p:spPr>
          <a:xfrm>
            <a:off x="13222405" y="1834803"/>
            <a:ext cx="4662449" cy="382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72X – Labor/Delivery</a:t>
            </a:r>
          </a:p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730 – EKG/ECG *</a:t>
            </a:r>
          </a:p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740 – EEG *</a:t>
            </a:r>
          </a:p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761 – Treatment Room *</a:t>
            </a:r>
          </a:p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762 – Observation Room *</a:t>
            </a:r>
          </a:p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92X – Other Diagnostic </a:t>
            </a:r>
            <a:r>
              <a:rPr lang="en-US" kern="1200" dirty="0" err="1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Svcs</a:t>
            </a: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 *</a:t>
            </a:r>
          </a:p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94X – Other Therapeutic </a:t>
            </a:r>
            <a:r>
              <a:rPr lang="en-US" kern="1200" dirty="0" err="1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Svcs</a:t>
            </a: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 *</a:t>
            </a:r>
          </a:p>
          <a:p>
            <a:pPr marL="342900" indent="-428625" algn="l" defTabSz="1371600" rtl="0">
              <a:lnSpc>
                <a:spcPct val="7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960-989 Professional Fees *</a:t>
            </a:r>
          </a:p>
          <a:p>
            <a:pPr marL="617220" algn="l" defTabSz="1371600" rtl="0"/>
            <a:endParaRPr lang="en-US" kern="1200" dirty="0">
              <a:solidFill>
                <a:prstClr val="black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617220" algn="l" defTabSz="1371600" rtl="0"/>
            <a:r>
              <a:rPr lang="en-US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* Requires a CPT or HCPCS code</a:t>
            </a:r>
          </a:p>
          <a:p>
            <a:pPr marL="902970" indent="-285750" algn="l" defTabSz="1371600" rtl="0">
              <a:buFont typeface="Wingdings" panose="05000000000000000000" pitchFamily="2" charset="2"/>
              <a:buChar char="ü"/>
            </a:pPr>
            <a:endParaRPr lang="en-US" kern="1200" dirty="0">
              <a:solidFill>
                <a:prstClr val="black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F0D72F0-16B8-B6BD-5972-113A5B7C11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8702" y="2495648"/>
            <a:ext cx="7610436" cy="6527007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A25E774-4F92-3E6E-C379-5BC76A8F9CD1}"/>
              </a:ext>
            </a:extLst>
          </p:cNvPr>
          <p:cNvSpPr/>
          <p:nvPr/>
        </p:nvSpPr>
        <p:spPr>
          <a:xfrm>
            <a:off x="1028702" y="5033772"/>
            <a:ext cx="1056131" cy="2715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/>
            <a:endParaRPr lang="en-US" sz="270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C9DF0-B246-C3B0-580D-44EE9AC0BE84}"/>
              </a:ext>
            </a:extLst>
          </p:cNvPr>
          <p:cNvSpPr txBox="1"/>
          <p:nvPr/>
        </p:nvSpPr>
        <p:spPr>
          <a:xfrm>
            <a:off x="14008341" y="6643382"/>
            <a:ext cx="33878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/>
            <a:r>
              <a:rPr lang="en-US" sz="2000" kern="12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The revenue codes are what Medicare uses to calculate the Medicare cost for the cost settlement.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B962E8E-996B-75A0-749C-8284B8774AEB}"/>
              </a:ext>
            </a:extLst>
          </p:cNvPr>
          <p:cNvSpPr/>
          <p:nvPr/>
        </p:nvSpPr>
        <p:spPr>
          <a:xfrm>
            <a:off x="14881173" y="9913391"/>
            <a:ext cx="2758440" cy="47625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5"/>
                </a:lnTo>
                <a:lnTo>
                  <a:pt x="2758351" y="47625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8D620635-42FC-D230-88AA-6A9FA825668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44081" y="9284327"/>
            <a:ext cx="139883" cy="150531"/>
          </a:xfrm>
          <a:prstGeom prst="rect">
            <a:avLst/>
          </a:prstGeom>
        </p:spPr>
      </p:pic>
      <p:grpSp>
        <p:nvGrpSpPr>
          <p:cNvPr id="10" name="object 4">
            <a:extLst>
              <a:ext uri="{FF2B5EF4-FFF2-40B4-BE49-F238E27FC236}">
                <a16:creationId xmlns:a16="http://schemas.microsoft.com/office/drawing/2014/main" id="{56A45405-5520-A233-A4F7-7AC88C8FAFC8}"/>
              </a:ext>
            </a:extLst>
          </p:cNvPr>
          <p:cNvGrpSpPr/>
          <p:nvPr/>
        </p:nvGrpSpPr>
        <p:grpSpPr>
          <a:xfrm>
            <a:off x="16341847" y="9284327"/>
            <a:ext cx="325120" cy="151130"/>
            <a:chOff x="16341847" y="9284327"/>
            <a:chExt cx="325120" cy="151130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B454A4B0-427C-E9D9-F56F-3DF74A97941D}"/>
                </a:ext>
              </a:extLst>
            </p:cNvPr>
            <p:cNvSpPr/>
            <p:nvPr/>
          </p:nvSpPr>
          <p:spPr>
            <a:xfrm>
              <a:off x="16341840" y="9284449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40"/>
                  </a:lnTo>
                  <a:lnTo>
                    <a:pt x="33274" y="58140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40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FEFC0029-8DFC-17FB-1796-9F9431B05CB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17295" y="9284327"/>
              <a:ext cx="149384" cy="150531"/>
            </a:xfrm>
            <a:prstGeom prst="rect">
              <a:avLst/>
            </a:prstGeom>
          </p:spPr>
        </p:pic>
      </p:grpSp>
      <p:grpSp>
        <p:nvGrpSpPr>
          <p:cNvPr id="13" name="object 7">
            <a:extLst>
              <a:ext uri="{FF2B5EF4-FFF2-40B4-BE49-F238E27FC236}">
                <a16:creationId xmlns:a16="http://schemas.microsoft.com/office/drawing/2014/main" id="{7387DB02-F79F-6D41-8274-187B999A4B53}"/>
              </a:ext>
            </a:extLst>
          </p:cNvPr>
          <p:cNvGrpSpPr/>
          <p:nvPr/>
        </p:nvGrpSpPr>
        <p:grpSpPr>
          <a:xfrm>
            <a:off x="16714815" y="9279790"/>
            <a:ext cx="894715" cy="160020"/>
            <a:chOff x="16714815" y="9279790"/>
            <a:chExt cx="894715" cy="160020"/>
          </a:xfrm>
        </p:grpSpPr>
        <p:pic>
          <p:nvPicPr>
            <p:cNvPr id="14" name="object 8">
              <a:extLst>
                <a:ext uri="{FF2B5EF4-FFF2-40B4-BE49-F238E27FC236}">
                  <a16:creationId xmlns:a16="http://schemas.microsoft.com/office/drawing/2014/main" id="{72B6CD47-A403-A5E4-C525-EAD92809AA3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14815" y="9284327"/>
              <a:ext cx="147288" cy="150531"/>
            </a:xfrm>
            <a:prstGeom prst="rect">
              <a:avLst/>
            </a:prstGeom>
          </p:spPr>
        </p:pic>
        <p:pic>
          <p:nvPicPr>
            <p:cNvPr id="15" name="object 9">
              <a:extLst>
                <a:ext uri="{FF2B5EF4-FFF2-40B4-BE49-F238E27FC236}">
                  <a16:creationId xmlns:a16="http://schemas.microsoft.com/office/drawing/2014/main" id="{39AA5A3D-04C8-2EF0-D92A-B302B025EF0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85148" y="9284327"/>
              <a:ext cx="169603" cy="150531"/>
            </a:xfrm>
            <a:prstGeom prst="rect">
              <a:avLst/>
            </a:prstGeom>
          </p:spPr>
        </p:pic>
        <p:pic>
          <p:nvPicPr>
            <p:cNvPr id="16" name="object 10">
              <a:extLst>
                <a:ext uri="{FF2B5EF4-FFF2-40B4-BE49-F238E27FC236}">
                  <a16:creationId xmlns:a16="http://schemas.microsoft.com/office/drawing/2014/main" id="{35556AD3-9EEE-79A0-029D-07DBC41BE48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75945" y="9279790"/>
              <a:ext cx="151966" cy="159750"/>
            </a:xfrm>
            <a:prstGeom prst="rect">
              <a:avLst/>
            </a:prstGeom>
          </p:spPr>
        </p:pic>
        <p:pic>
          <p:nvPicPr>
            <p:cNvPr id="17" name="object 11">
              <a:extLst>
                <a:ext uri="{FF2B5EF4-FFF2-40B4-BE49-F238E27FC236}">
                  <a16:creationId xmlns:a16="http://schemas.microsoft.com/office/drawing/2014/main" id="{E6C4B74A-AAA9-DEF2-E77C-58EC1BE8639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71322" y="9284327"/>
              <a:ext cx="338085" cy="150532"/>
            </a:xfrm>
            <a:prstGeom prst="rect">
              <a:avLst/>
            </a:prstGeom>
          </p:spPr>
        </p:pic>
      </p:grpSp>
      <p:sp>
        <p:nvSpPr>
          <p:cNvPr id="18" name="object 12">
            <a:extLst>
              <a:ext uri="{FF2B5EF4-FFF2-40B4-BE49-F238E27FC236}">
                <a16:creationId xmlns:a16="http://schemas.microsoft.com/office/drawing/2014/main" id="{C7E10B5C-4182-7B6F-6DFB-9DB0D8733DD6}"/>
              </a:ext>
            </a:extLst>
          </p:cNvPr>
          <p:cNvSpPr/>
          <p:nvPr/>
        </p:nvSpPr>
        <p:spPr>
          <a:xfrm>
            <a:off x="16144070" y="9525375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5" h="55879">
                <a:moveTo>
                  <a:pt x="0" y="0"/>
                </a:moveTo>
                <a:lnTo>
                  <a:pt x="33521" y="0"/>
                </a:lnTo>
                <a:lnTo>
                  <a:pt x="33521" y="55615"/>
                </a:lnTo>
                <a:lnTo>
                  <a:pt x="0" y="55615"/>
                </a:lnTo>
                <a:lnTo>
                  <a:pt x="0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E8849F86-1B07-6D63-2FA5-47C5CCCBE866}"/>
              </a:ext>
            </a:extLst>
          </p:cNvPr>
          <p:cNvSpPr/>
          <p:nvPr/>
        </p:nvSpPr>
        <p:spPr>
          <a:xfrm>
            <a:off x="16144062" y="9525380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28" y="150418"/>
                </a:lnTo>
                <a:lnTo>
                  <a:pt x="33528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14">
            <a:extLst>
              <a:ext uri="{FF2B5EF4-FFF2-40B4-BE49-F238E27FC236}">
                <a16:creationId xmlns:a16="http://schemas.microsoft.com/office/drawing/2014/main" id="{656DDC4D-BBEC-90BE-31C5-378A2DD56DD1}"/>
              </a:ext>
            </a:extLst>
          </p:cNvPr>
          <p:cNvGrpSpPr/>
          <p:nvPr/>
        </p:nvGrpSpPr>
        <p:grpSpPr>
          <a:xfrm>
            <a:off x="16327656" y="9520671"/>
            <a:ext cx="1304925" cy="160020"/>
            <a:chOff x="16327656" y="9520671"/>
            <a:chExt cx="1304925" cy="160020"/>
          </a:xfrm>
        </p:grpSpPr>
        <p:pic>
          <p:nvPicPr>
            <p:cNvPr id="21" name="object 15">
              <a:extLst>
                <a:ext uri="{FF2B5EF4-FFF2-40B4-BE49-F238E27FC236}">
                  <a16:creationId xmlns:a16="http://schemas.microsoft.com/office/drawing/2014/main" id="{CF59B794-D76F-11E2-E59C-FE1B4B44354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27656" y="9520671"/>
              <a:ext cx="172624" cy="159750"/>
            </a:xfrm>
            <a:prstGeom prst="rect">
              <a:avLst/>
            </a:prstGeom>
          </p:spPr>
        </p:pic>
        <p:pic>
          <p:nvPicPr>
            <p:cNvPr id="22" name="object 16">
              <a:extLst>
                <a:ext uri="{FF2B5EF4-FFF2-40B4-BE49-F238E27FC236}">
                  <a16:creationId xmlns:a16="http://schemas.microsoft.com/office/drawing/2014/main" id="{59C33924-40B2-E920-DA9E-BB4B55B674A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9414" y="9520719"/>
              <a:ext cx="151966" cy="159750"/>
            </a:xfrm>
            <a:prstGeom prst="rect">
              <a:avLst/>
            </a:prstGeom>
          </p:spPr>
        </p:pic>
        <p:pic>
          <p:nvPicPr>
            <p:cNvPr id="23" name="object 17">
              <a:extLst>
                <a:ext uri="{FF2B5EF4-FFF2-40B4-BE49-F238E27FC236}">
                  <a16:creationId xmlns:a16="http://schemas.microsoft.com/office/drawing/2014/main" id="{94555E42-B006-3FE9-D8DC-9C1128C6FF5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24791" y="9525305"/>
              <a:ext cx="142416" cy="150483"/>
            </a:xfrm>
            <a:prstGeom prst="rect">
              <a:avLst/>
            </a:prstGeom>
          </p:spPr>
        </p:pic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6FE4C905-294C-BB50-6382-18FE142CDA02}"/>
                </a:ext>
              </a:extLst>
            </p:cNvPr>
            <p:cNvSpPr/>
            <p:nvPr/>
          </p:nvSpPr>
          <p:spPr>
            <a:xfrm>
              <a:off x="16907939" y="9525305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19">
              <a:extLst>
                <a:ext uri="{FF2B5EF4-FFF2-40B4-BE49-F238E27FC236}">
                  <a16:creationId xmlns:a16="http://schemas.microsoft.com/office/drawing/2014/main" id="{A1337B4A-4FA5-3216-B734-68622D766F1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81216" y="9525305"/>
              <a:ext cx="316648" cy="150532"/>
            </a:xfrm>
            <a:prstGeom prst="rect">
              <a:avLst/>
            </a:prstGeom>
          </p:spPr>
        </p:pic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0423F9F7-9DD7-553E-2CB5-5855953DF784}"/>
                </a:ext>
              </a:extLst>
            </p:cNvPr>
            <p:cNvSpPr/>
            <p:nvPr/>
          </p:nvSpPr>
          <p:spPr>
            <a:xfrm>
              <a:off x="17334599" y="9525317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31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31" y="150406"/>
                  </a:lnTo>
                  <a:lnTo>
                    <a:pt x="122631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1">
              <a:extLst>
                <a:ext uri="{FF2B5EF4-FFF2-40B4-BE49-F238E27FC236}">
                  <a16:creationId xmlns:a16="http://schemas.microsoft.com/office/drawing/2014/main" id="{ED611086-ACEC-02C2-2C73-06E8CCEB998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80085" y="9520720"/>
              <a:ext cx="151966" cy="159750"/>
            </a:xfrm>
            <a:prstGeom prst="rect">
              <a:avLst/>
            </a:prstGeom>
          </p:spPr>
        </p:pic>
      </p:grpSp>
      <p:sp>
        <p:nvSpPr>
          <p:cNvPr id="28" name="object 22">
            <a:extLst>
              <a:ext uri="{FF2B5EF4-FFF2-40B4-BE49-F238E27FC236}">
                <a16:creationId xmlns:a16="http://schemas.microsoft.com/office/drawing/2014/main" id="{7D20D618-903F-225B-C63B-1508E10B24AE}"/>
              </a:ext>
            </a:extLst>
          </p:cNvPr>
          <p:cNvSpPr/>
          <p:nvPr/>
        </p:nvSpPr>
        <p:spPr>
          <a:xfrm>
            <a:off x="14892659" y="9273614"/>
            <a:ext cx="874394" cy="40767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3">
            <a:extLst>
              <a:ext uri="{FF2B5EF4-FFF2-40B4-BE49-F238E27FC236}">
                <a16:creationId xmlns:a16="http://schemas.microsoft.com/office/drawing/2014/main" id="{B90FD7FF-709C-DB62-8A05-C9957EE9226E}"/>
              </a:ext>
            </a:extLst>
          </p:cNvPr>
          <p:cNvSpPr/>
          <p:nvPr/>
        </p:nvSpPr>
        <p:spPr>
          <a:xfrm>
            <a:off x="15937566" y="9280033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6FD07BE4-3509-92E5-FDC4-5F1C4D578FEF}"/>
              </a:ext>
            </a:extLst>
          </p:cNvPr>
          <p:cNvSpPr txBox="1">
            <a:spLocks/>
          </p:cNvSpPr>
          <p:nvPr/>
        </p:nvSpPr>
        <p:spPr>
          <a:xfrm>
            <a:off x="0" y="124060"/>
            <a:ext cx="18288000" cy="1192769"/>
          </a:xfrm>
          <a:prstGeom prst="rect">
            <a:avLst/>
          </a:prstGeom>
        </p:spPr>
        <p:txBody>
          <a:bodyPr vert="horz" wrap="square" lIns="0" tIns="571634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8166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Community-Based Rate Structure – Claims &amp; Revenue Codes</a:t>
            </a:r>
            <a:endParaRPr lang="en-US" sz="5400" dirty="0">
              <a:solidFill>
                <a:schemeClr val="tx2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34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B0D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1769</Words>
  <Application>Microsoft Office PowerPoint</Application>
  <PresentationFormat>Custom</PresentationFormat>
  <Paragraphs>216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</vt:lpstr>
      <vt:lpstr>Aptos Display</vt:lpstr>
      <vt:lpstr>Arial</vt:lpstr>
      <vt:lpstr>Arial Black</vt:lpstr>
      <vt:lpstr>Arial Rounded MT Bold</vt:lpstr>
      <vt:lpstr>Bradley Hand ITC</vt:lpstr>
      <vt:lpstr>Wingdings</vt:lpstr>
      <vt:lpstr>Office Theme</vt:lpstr>
      <vt:lpstr>1_Office Theme</vt:lpstr>
      <vt:lpstr>Building A Community-Based Rate Structure</vt:lpstr>
      <vt:lpstr>Community-Based Rate Structure – Definition</vt:lpstr>
      <vt:lpstr>Community-Based Rate Structure – Core Tenets</vt:lpstr>
      <vt:lpstr>Community-Based Rate Structure – Core Tenets</vt:lpstr>
      <vt:lpstr>Community-Based Rate Structure – Core Tenets</vt:lpstr>
      <vt:lpstr>Community-Based Rate Structure – CDM Elements Defined</vt:lpstr>
      <vt:lpstr>Community-Based Rate Structure – CDM Element Definitions</vt:lpstr>
      <vt:lpstr>National Revenue Code Definition</vt:lpstr>
      <vt:lpstr>National Revenue Codes</vt:lpstr>
      <vt:lpstr>National Revenue Codes</vt:lpstr>
      <vt:lpstr>Community-Based Rate Structure – Critical Inputs</vt:lpstr>
      <vt:lpstr>Community-Based Rate Structure – Critical Inputs</vt:lpstr>
      <vt:lpstr>Community-Based Rate Structure – Critical Inputs</vt:lpstr>
      <vt:lpstr>Community-Based Rate Structure – Capturing Charges</vt:lpstr>
      <vt:lpstr>Community-Based Rate Structure – Crunching The Numbers</vt:lpstr>
      <vt:lpstr>Medicare Cost Report Schedules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Amber Kavan</dc:creator>
  <cp:lastModifiedBy>Timothy Johnson</cp:lastModifiedBy>
  <cp:revision>110</cp:revision>
  <dcterms:created xsi:type="dcterms:W3CDTF">2024-12-02T02:41:04Z</dcterms:created>
  <dcterms:modified xsi:type="dcterms:W3CDTF">2025-06-11T11:37:59Z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0x010100B4B47975515DC74C8DEABBA8F0D1A3FE</vt:lpwstr>
  </property>
  <property fmtid="{D5CDD505-2E9C-101B-9397-08002B2CF9AE}" pid="3" name="Created">
    <vt:filetime>2024-10-22T00:00:00Z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2024-12-02T00:00:00Z</vt:filetime>
  </property>
  <property fmtid="{D5CDD505-2E9C-101B-9397-08002B2CF9AE}" pid="6" name="Producer">
    <vt:lpwstr>Adobe PDF Library 24.3.212</vt:lpwstr>
  </property>
</Properties>
</file>