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257" r:id="rId6"/>
    <p:sldId id="262" r:id="rId7"/>
    <p:sldId id="258" r:id="rId8"/>
    <p:sldId id="263" r:id="rId9"/>
    <p:sldId id="261" r:id="rId10"/>
    <p:sldId id="259" r:id="rId11"/>
    <p:sldId id="264" r:id="rId12"/>
    <p:sldId id="265" r:id="rId13"/>
    <p:sldId id="266" r:id="rId14"/>
    <p:sldId id="269" r:id="rId15"/>
    <p:sldId id="268" r:id="rId16"/>
    <p:sldId id="270" r:id="rId17"/>
    <p:sldId id="271" r:id="rId18"/>
    <p:sldId id="277" r:id="rId19"/>
    <p:sldId id="278" r:id="rId20"/>
    <p:sldId id="280" r:id="rId21"/>
    <p:sldId id="281" r:id="rId22"/>
    <p:sldId id="283" r:id="rId23"/>
    <p:sldId id="284" r:id="rId24"/>
    <p:sldId id="285" r:id="rId25"/>
    <p:sldId id="286" r:id="rId26"/>
    <p:sldId id="287" r:id="rId27"/>
    <p:sldId id="288" r:id="rId28"/>
    <p:sldId id="289" r:id="rId29"/>
    <p:sldId id="274" r:id="rId30"/>
    <p:sldId id="290" r:id="rId31"/>
    <p:sldId id="267" r:id="rId32"/>
    <p:sldId id="275" r:id="rId33"/>
    <p:sldId id="276" r:id="rId34"/>
    <p:sldId id="291" r:id="rId35"/>
    <p:sldId id="292" r:id="rId36"/>
    <p:sldId id="293" r:id="rId37"/>
    <p:sldId id="294" r:id="rId38"/>
    <p:sldId id="295" r:id="rId39"/>
    <p:sldId id="296" r:id="rId40"/>
    <p:sldId id="297"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76" d="100"/>
          <a:sy n="76" d="100"/>
        </p:scale>
        <p:origin x="86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8300D-42C1-4E98-893B-D285B03ADC11}"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09B97-542F-496E-894B-5D9B4E0E480D}" type="slidenum">
              <a:rPr lang="en-US" smtClean="0"/>
              <a:t>‹#›</a:t>
            </a:fld>
            <a:endParaRPr lang="en-US"/>
          </a:p>
        </p:txBody>
      </p:sp>
    </p:spTree>
    <p:extLst>
      <p:ext uri="{BB962C8B-B14F-4D97-AF65-F5344CB8AC3E}">
        <p14:creationId xmlns:p14="http://schemas.microsoft.com/office/powerpoint/2010/main" val="343259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09B97-542F-496E-894B-5D9B4E0E480D}" type="slidenum">
              <a:rPr lang="en-US" smtClean="0"/>
              <a:t>7</a:t>
            </a:fld>
            <a:endParaRPr lang="en-US"/>
          </a:p>
        </p:txBody>
      </p:sp>
    </p:spTree>
    <p:extLst>
      <p:ext uri="{BB962C8B-B14F-4D97-AF65-F5344CB8AC3E}">
        <p14:creationId xmlns:p14="http://schemas.microsoft.com/office/powerpoint/2010/main" val="293479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4CE1-06D7-CA55-5E5A-DE0238F9A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6C21C-99B1-F39D-B7AC-D62DA8F989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7D988-E52F-151B-9375-DE056B415EF6}"/>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5" name="Footer Placeholder 4">
            <a:extLst>
              <a:ext uri="{FF2B5EF4-FFF2-40B4-BE49-F238E27FC236}">
                <a16:creationId xmlns:a16="http://schemas.microsoft.com/office/drawing/2014/main" id="{36D47C4C-C2A2-7DD6-174E-1A57FD06C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D79F9-B076-2F9F-D478-15B8C2B4F05D}"/>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409760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EAC9-43B7-A3F5-CB0A-77F294B741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89FB45-4D75-C057-9FBD-42C734F418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C2A71-860A-4472-A5B3-AF638F5DF0A2}"/>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5" name="Footer Placeholder 4">
            <a:extLst>
              <a:ext uri="{FF2B5EF4-FFF2-40B4-BE49-F238E27FC236}">
                <a16:creationId xmlns:a16="http://schemas.microsoft.com/office/drawing/2014/main" id="{773F444B-6990-F656-52CB-36DB041D4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9FA06-8E6A-9C9F-B6D1-A615FD6F3135}"/>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615208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1E576B-5AC2-13EC-D292-E17D27CF83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1E5ADC-D506-F228-34CE-4FB564A6E5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407BF-B33C-DF9D-DE41-9D8EB19EA210}"/>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5" name="Footer Placeholder 4">
            <a:extLst>
              <a:ext uri="{FF2B5EF4-FFF2-40B4-BE49-F238E27FC236}">
                <a16:creationId xmlns:a16="http://schemas.microsoft.com/office/drawing/2014/main" id="{B0CD3435-99F7-7C6B-710A-38197B89E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4444A-8A29-25EA-8D0B-0AFF1C1902D9}"/>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286726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D3FF-6944-9F82-ED49-3F9243A83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E2F98-4C9D-23B8-4377-C6AEF5FB38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851B0-3DB5-03EC-594A-65CDD87C49FC}"/>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5" name="Footer Placeholder 4">
            <a:extLst>
              <a:ext uri="{FF2B5EF4-FFF2-40B4-BE49-F238E27FC236}">
                <a16:creationId xmlns:a16="http://schemas.microsoft.com/office/drawing/2014/main" id="{84CFF3BE-1F0D-4E2B-E812-71DCD6B10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4D03-F0DE-EE0A-A48A-ECDCDC7B1191}"/>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222124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84C4-74CC-AB6F-F817-BAAB833106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F98176-61A7-4A15-46C3-73472D7E15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066A10-425E-83F5-F2FC-BE65F6A8F842}"/>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5" name="Footer Placeholder 4">
            <a:extLst>
              <a:ext uri="{FF2B5EF4-FFF2-40B4-BE49-F238E27FC236}">
                <a16:creationId xmlns:a16="http://schemas.microsoft.com/office/drawing/2014/main" id="{E778022E-EF30-8185-7B94-9893B5ADC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71498-F386-7BC4-7397-4E1CA5FFFBF9}"/>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413207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6EE1-88E8-A247-A571-872E32CA6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428C6-387D-E4DD-594D-E83370C68F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6AC5BE-4165-2AED-D0E9-4ABD789DD8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3F8AC-3B59-A3AF-821F-081507FC7466}"/>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6" name="Footer Placeholder 5">
            <a:extLst>
              <a:ext uri="{FF2B5EF4-FFF2-40B4-BE49-F238E27FC236}">
                <a16:creationId xmlns:a16="http://schemas.microsoft.com/office/drawing/2014/main" id="{70E11C48-FDAA-7C64-F326-CC9AAAFBE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78011-3FCE-FA5A-6EB6-3EF5CFBB4385}"/>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193214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ADD4-8A79-14E3-1555-8F8FF25B1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CAC39-196A-FA3F-29AE-AE12BA1673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531540-1950-0A75-AC59-490F7A952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16AEC0-D4DE-C3A6-A4E7-0F2FADCB0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F27421-8DB8-BD5B-6B38-61C6730B7E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BA9911-7A34-0E2D-5642-CC62C7338B34}"/>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8" name="Footer Placeholder 7">
            <a:extLst>
              <a:ext uri="{FF2B5EF4-FFF2-40B4-BE49-F238E27FC236}">
                <a16:creationId xmlns:a16="http://schemas.microsoft.com/office/drawing/2014/main" id="{21988355-09F4-6C3B-9E8D-5A09F5C405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BBF12-67C6-A5DB-7B5C-7E57E4F7B4AD}"/>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55723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D987-3DF7-3CBC-6773-82054606F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23EE2-AA9E-FEE6-C2B3-2F5E24872497}"/>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4" name="Footer Placeholder 3">
            <a:extLst>
              <a:ext uri="{FF2B5EF4-FFF2-40B4-BE49-F238E27FC236}">
                <a16:creationId xmlns:a16="http://schemas.microsoft.com/office/drawing/2014/main" id="{5BB547D9-C2C4-B231-9D80-C8535957E5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31557F-048E-08C6-0904-D7BD83DD3F7F}"/>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369708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1D6DE-6F28-E0F4-BA13-C701D5CA0DB3}"/>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3" name="Footer Placeholder 2">
            <a:extLst>
              <a:ext uri="{FF2B5EF4-FFF2-40B4-BE49-F238E27FC236}">
                <a16:creationId xmlns:a16="http://schemas.microsoft.com/office/drawing/2014/main" id="{BBE7AA9F-E173-3B56-1646-651087A823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8B4072-E7F4-489F-C82F-82D851F673C5}"/>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3168218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0DDB6-D0CC-1F77-86A5-948CE383F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31CCE-2D16-3F8E-6B86-C1F218D4B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AD0333-D77B-242C-DF5B-8C110A73D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C297A1-A6BE-372F-E2C6-FD885673C16A}"/>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6" name="Footer Placeholder 5">
            <a:extLst>
              <a:ext uri="{FF2B5EF4-FFF2-40B4-BE49-F238E27FC236}">
                <a16:creationId xmlns:a16="http://schemas.microsoft.com/office/drawing/2014/main" id="{B737E23F-5BCF-235A-262F-B2999CBCD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C51AF-A95C-58E3-92AF-29C338CCCEAB}"/>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56375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C4E3-8E33-D824-A1C7-5E0094FA1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63D4B8-AB06-A6F8-BDA0-FDCB9B8CB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0FCFA4-0B8E-CCB6-5364-CCA20548B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6EC2-B8B2-3A7D-F801-8A02B4E73B84}"/>
              </a:ext>
            </a:extLst>
          </p:cNvPr>
          <p:cNvSpPr>
            <a:spLocks noGrp="1"/>
          </p:cNvSpPr>
          <p:nvPr>
            <p:ph type="dt" sz="half" idx="10"/>
          </p:nvPr>
        </p:nvSpPr>
        <p:spPr/>
        <p:txBody>
          <a:bodyPr/>
          <a:lstStyle/>
          <a:p>
            <a:fld id="{50414D16-EED9-40E0-B06C-CE10A59335C8}" type="datetimeFigureOut">
              <a:rPr lang="en-US" smtClean="0"/>
              <a:t>11/14/2024</a:t>
            </a:fld>
            <a:endParaRPr lang="en-US"/>
          </a:p>
        </p:txBody>
      </p:sp>
      <p:sp>
        <p:nvSpPr>
          <p:cNvPr id="6" name="Footer Placeholder 5">
            <a:extLst>
              <a:ext uri="{FF2B5EF4-FFF2-40B4-BE49-F238E27FC236}">
                <a16:creationId xmlns:a16="http://schemas.microsoft.com/office/drawing/2014/main" id="{5B168B30-A0D6-911C-7E2F-B8D6840DC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5C6FD-7B78-7D29-D0CC-19EF31CA8179}"/>
              </a:ext>
            </a:extLst>
          </p:cNvPr>
          <p:cNvSpPr>
            <a:spLocks noGrp="1"/>
          </p:cNvSpPr>
          <p:nvPr>
            <p:ph type="sldNum" sz="quarter" idx="12"/>
          </p:nvPr>
        </p:nvSpPr>
        <p:spPr/>
        <p:txBody>
          <a:bodyPr/>
          <a:lstStyle/>
          <a:p>
            <a:fld id="{3E5E22C1-6765-44D0-A179-79822A5F5EF5}" type="slidenum">
              <a:rPr lang="en-US" smtClean="0"/>
              <a:t>‹#›</a:t>
            </a:fld>
            <a:endParaRPr lang="en-US"/>
          </a:p>
        </p:txBody>
      </p:sp>
    </p:spTree>
    <p:extLst>
      <p:ext uri="{BB962C8B-B14F-4D97-AF65-F5344CB8AC3E}">
        <p14:creationId xmlns:p14="http://schemas.microsoft.com/office/powerpoint/2010/main" val="110981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8A897-2475-5139-1040-865DC568D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030D76-AD1E-4881-2CA4-E1D5D441D7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5FD7F-5C0D-DAAC-D204-CD71D0DC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414D16-EED9-40E0-B06C-CE10A59335C8}" type="datetimeFigureOut">
              <a:rPr lang="en-US" smtClean="0"/>
              <a:t>11/14/2024</a:t>
            </a:fld>
            <a:endParaRPr lang="en-US"/>
          </a:p>
        </p:txBody>
      </p:sp>
      <p:sp>
        <p:nvSpPr>
          <p:cNvPr id="5" name="Footer Placeholder 4">
            <a:extLst>
              <a:ext uri="{FF2B5EF4-FFF2-40B4-BE49-F238E27FC236}">
                <a16:creationId xmlns:a16="http://schemas.microsoft.com/office/drawing/2014/main" id="{8A8A3A4A-9EE9-55F4-EBEA-96F5063EC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0FFFD2-D010-D2DB-FE97-FF37151B6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5E22C1-6765-44D0-A179-79822A5F5EF5}" type="slidenum">
              <a:rPr lang="en-US" smtClean="0"/>
              <a:t>‹#›</a:t>
            </a:fld>
            <a:endParaRPr lang="en-US"/>
          </a:p>
        </p:txBody>
      </p:sp>
    </p:spTree>
    <p:extLst>
      <p:ext uri="{BB962C8B-B14F-4D97-AF65-F5344CB8AC3E}">
        <p14:creationId xmlns:p14="http://schemas.microsoft.com/office/powerpoint/2010/main" val="3212569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257175-EE61-895F-6517-E5C9F9F622D3}"/>
              </a:ext>
            </a:extLst>
          </p:cNvPr>
          <p:cNvPicPr>
            <a:picLocks noChangeAspect="1"/>
          </p:cNvPicPr>
          <p:nvPr/>
        </p:nvPicPr>
        <p:blipFill>
          <a:blip r:embed="rId2"/>
          <a:stretch>
            <a:fillRect/>
          </a:stretch>
        </p:blipFill>
        <p:spPr>
          <a:xfrm>
            <a:off x="0" y="0"/>
            <a:ext cx="12192000" cy="6827520"/>
          </a:xfrm>
          <a:prstGeom prst="rect">
            <a:avLst/>
          </a:prstGeom>
        </p:spPr>
      </p:pic>
      <p:sp>
        <p:nvSpPr>
          <p:cNvPr id="2" name="Title 1">
            <a:extLst>
              <a:ext uri="{FF2B5EF4-FFF2-40B4-BE49-F238E27FC236}">
                <a16:creationId xmlns:a16="http://schemas.microsoft.com/office/drawing/2014/main" id="{655103C8-1C05-B53D-E9B6-E7B6FA60BCDC}"/>
              </a:ext>
            </a:extLst>
          </p:cNvPr>
          <p:cNvSpPr>
            <a:spLocks noGrp="1"/>
          </p:cNvSpPr>
          <p:nvPr>
            <p:ph type="ctrTitle"/>
          </p:nvPr>
        </p:nvSpPr>
        <p:spPr>
          <a:xfrm>
            <a:off x="1749083" y="1979953"/>
            <a:ext cx="9144000" cy="2387600"/>
          </a:xfrm>
        </p:spPr>
        <p:txBody>
          <a:bodyPr/>
          <a:lstStyle/>
          <a:p>
            <a:r>
              <a:rPr lang="en-US" b="1" dirty="0">
                <a:solidFill>
                  <a:srgbClr val="FFFF00"/>
                </a:solidFill>
                <a:effectLst>
                  <a:outerShdw blurRad="38100" dist="38100" dir="2700000" algn="tl">
                    <a:srgbClr val="000000">
                      <a:alpha val="43137"/>
                    </a:srgbClr>
                  </a:outerShdw>
                </a:effectLst>
              </a:rPr>
              <a:t>Missing Pieces in the Rural Behavioral Health Puzzle</a:t>
            </a:r>
          </a:p>
        </p:txBody>
      </p:sp>
      <p:sp>
        <p:nvSpPr>
          <p:cNvPr id="3" name="Subtitle 2">
            <a:extLst>
              <a:ext uri="{FF2B5EF4-FFF2-40B4-BE49-F238E27FC236}">
                <a16:creationId xmlns:a16="http://schemas.microsoft.com/office/drawing/2014/main" id="{DE78968D-FEEC-5091-4084-0D17C75EB686}"/>
              </a:ext>
            </a:extLst>
          </p:cNvPr>
          <p:cNvSpPr>
            <a:spLocks noGrp="1"/>
          </p:cNvSpPr>
          <p:nvPr>
            <p:ph type="subTitle" idx="1"/>
          </p:nvPr>
        </p:nvSpPr>
        <p:spPr>
          <a:xfrm>
            <a:off x="1524000" y="5079145"/>
            <a:ext cx="9144000" cy="1096571"/>
          </a:xfrm>
        </p:spPr>
        <p:txBody>
          <a:bodyPr/>
          <a:lstStyle/>
          <a:p>
            <a:r>
              <a:rPr lang="en-US" sz="2800" b="1" dirty="0">
                <a:effectLst>
                  <a:outerShdw blurRad="38100" dist="38100" dir="2700000" algn="tl">
                    <a:srgbClr val="000000">
                      <a:alpha val="43137"/>
                    </a:srgbClr>
                  </a:outerShdw>
                </a:effectLst>
              </a:rPr>
              <a:t>Ryan Larsen</a:t>
            </a:r>
          </a:p>
          <a:p>
            <a:r>
              <a:rPr lang="en-US" sz="1800" dirty="0"/>
              <a:t>EdD, MHA, MBA, FACHE</a:t>
            </a:r>
          </a:p>
        </p:txBody>
      </p:sp>
    </p:spTree>
    <p:extLst>
      <p:ext uri="{BB962C8B-B14F-4D97-AF65-F5344CB8AC3E}">
        <p14:creationId xmlns:p14="http://schemas.microsoft.com/office/powerpoint/2010/main" val="1477993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739F2FC2-6375-7D87-5BBF-9021422D2D8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Early Activities</a:t>
            </a:r>
          </a:p>
        </p:txBody>
      </p:sp>
      <p:sp>
        <p:nvSpPr>
          <p:cNvPr id="6" name="Content Placeholder 5">
            <a:extLst>
              <a:ext uri="{FF2B5EF4-FFF2-40B4-BE49-F238E27FC236}">
                <a16:creationId xmlns:a16="http://schemas.microsoft.com/office/drawing/2014/main" id="{1C7CBEEB-E065-E8CA-2A11-33522E43FC02}"/>
              </a:ext>
            </a:extLst>
          </p:cNvPr>
          <p:cNvSpPr>
            <a:spLocks noGrp="1"/>
          </p:cNvSpPr>
          <p:nvPr>
            <p:ph idx="1"/>
          </p:nvPr>
        </p:nvSpPr>
        <p:spPr>
          <a:xfrm>
            <a:off x="4810259" y="649480"/>
            <a:ext cx="6555347" cy="5546047"/>
          </a:xfrm>
        </p:spPr>
        <p:txBody>
          <a:bodyPr anchor="ctr">
            <a:normAutofit/>
          </a:bodyPr>
          <a:lstStyle/>
          <a:p>
            <a:r>
              <a:rPr lang="en-US" sz="2400" dirty="0"/>
              <a:t>Helped APRN certify in behavioral health </a:t>
            </a:r>
          </a:p>
          <a:p>
            <a:r>
              <a:rPr lang="en-US" sz="2400" dirty="0"/>
              <a:t>Helped employee get LDAC</a:t>
            </a:r>
          </a:p>
          <a:p>
            <a:r>
              <a:rPr lang="en-US" sz="2400" dirty="0"/>
              <a:t>Increase use of MH screenings</a:t>
            </a:r>
          </a:p>
          <a:p>
            <a:r>
              <a:rPr lang="en-US" sz="2400" dirty="0"/>
              <a:t>Started suboxone clinic</a:t>
            </a:r>
          </a:p>
          <a:p>
            <a:r>
              <a:rPr lang="en-US" sz="2400" dirty="0"/>
              <a:t>Financial support for BVBH to maintain extra counselor</a:t>
            </a:r>
          </a:p>
          <a:p>
            <a:r>
              <a:rPr lang="en-US" sz="2400" dirty="0"/>
              <a:t>Financial support to school district for counselor</a:t>
            </a:r>
          </a:p>
          <a:p>
            <a:r>
              <a:rPr lang="en-US" sz="2400" dirty="0"/>
              <a:t>Outside assessment of market for IP and SOP</a:t>
            </a:r>
          </a:p>
          <a:p>
            <a:r>
              <a:rPr lang="en-US" sz="2400" dirty="0"/>
              <a:t>Add chronic care management (CCM)</a:t>
            </a:r>
          </a:p>
          <a:p>
            <a:r>
              <a:rPr lang="en-US" sz="2400" dirty="0"/>
              <a:t>Add PT child psychologist</a:t>
            </a:r>
          </a:p>
          <a:p>
            <a:r>
              <a:rPr lang="en-US" sz="2400" dirty="0"/>
              <a:t>Telehealth for B.H. emergencies</a:t>
            </a:r>
          </a:p>
          <a:p>
            <a:pPr marL="0" indent="0">
              <a:buNone/>
            </a:pPr>
            <a:endParaRPr lang="en-US" sz="2000" dirty="0"/>
          </a:p>
        </p:txBody>
      </p:sp>
    </p:spTree>
    <p:extLst>
      <p:ext uri="{BB962C8B-B14F-4D97-AF65-F5344CB8AC3E}">
        <p14:creationId xmlns:p14="http://schemas.microsoft.com/office/powerpoint/2010/main" val="1061278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739F2FC2-6375-7D87-5BBF-9021422D2D8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Subsequent Activities</a:t>
            </a:r>
          </a:p>
        </p:txBody>
      </p:sp>
      <p:sp>
        <p:nvSpPr>
          <p:cNvPr id="6" name="Content Placeholder 5">
            <a:extLst>
              <a:ext uri="{FF2B5EF4-FFF2-40B4-BE49-F238E27FC236}">
                <a16:creationId xmlns:a16="http://schemas.microsoft.com/office/drawing/2014/main" id="{1C7CBEEB-E065-E8CA-2A11-33522E43FC02}"/>
              </a:ext>
            </a:extLst>
          </p:cNvPr>
          <p:cNvSpPr>
            <a:spLocks noGrp="1"/>
          </p:cNvSpPr>
          <p:nvPr>
            <p:ph idx="1"/>
          </p:nvPr>
        </p:nvSpPr>
        <p:spPr>
          <a:xfrm>
            <a:off x="4134810" y="286173"/>
            <a:ext cx="7330360" cy="5903612"/>
          </a:xfrm>
        </p:spPr>
        <p:txBody>
          <a:bodyPr anchor="ctr">
            <a:normAutofit lnSpcReduction="10000"/>
          </a:bodyPr>
          <a:lstStyle/>
          <a:p>
            <a:r>
              <a:rPr lang="en-US" sz="2400" dirty="0"/>
              <a:t>Created Board Community Committee for accountability</a:t>
            </a:r>
          </a:p>
          <a:p>
            <a:r>
              <a:rPr lang="en-US" sz="2400" dirty="0"/>
              <a:t>Added 2</a:t>
            </a:r>
            <a:r>
              <a:rPr lang="en-US" sz="2400" baseline="30000" dirty="0"/>
              <a:t>nd</a:t>
            </a:r>
            <a:r>
              <a:rPr lang="en-US" sz="2400" dirty="0"/>
              <a:t> psychiatric nurse practitioner</a:t>
            </a:r>
          </a:p>
          <a:p>
            <a:r>
              <a:rPr lang="en-US" sz="2400" dirty="0"/>
              <a:t>Integrating counselors/therapists into family practice</a:t>
            </a:r>
          </a:p>
          <a:p>
            <a:r>
              <a:rPr lang="en-US" sz="2400" dirty="0"/>
              <a:t>Added intranasal </a:t>
            </a:r>
            <a:r>
              <a:rPr lang="en-US" sz="2400" dirty="0" err="1"/>
              <a:t>esketamine</a:t>
            </a:r>
            <a:r>
              <a:rPr lang="en-US" sz="2400" dirty="0"/>
              <a:t> for severe depression</a:t>
            </a:r>
          </a:p>
          <a:p>
            <a:r>
              <a:rPr lang="en-US" sz="2400" dirty="0"/>
              <a:t>Added community health workers overseen by social worker</a:t>
            </a:r>
          </a:p>
          <a:p>
            <a:r>
              <a:rPr lang="en-US" sz="2400" dirty="0"/>
              <a:t>Added [limited] transportation assistance focused on Behavioral Health</a:t>
            </a:r>
          </a:p>
          <a:p>
            <a:r>
              <a:rPr lang="en-US" sz="2400" dirty="0"/>
              <a:t>Psychiatric consultation availability for acute patients</a:t>
            </a:r>
          </a:p>
          <a:p>
            <a:r>
              <a:rPr lang="en-US" sz="2400" dirty="0"/>
              <a:t>Supporting development of half-way house</a:t>
            </a:r>
          </a:p>
          <a:p>
            <a:r>
              <a:rPr lang="en-US" sz="2400" dirty="0"/>
              <a:t>Increasing community awareness</a:t>
            </a:r>
          </a:p>
          <a:p>
            <a:r>
              <a:rPr lang="en-US" sz="2400" dirty="0"/>
              <a:t>Explored geriatric group OP therapy</a:t>
            </a:r>
          </a:p>
          <a:p>
            <a:r>
              <a:rPr lang="en-US" sz="2400" dirty="0"/>
              <a:t>Promoting mental health first aid</a:t>
            </a:r>
          </a:p>
          <a:p>
            <a:pPr marL="0" indent="0">
              <a:buNone/>
            </a:pPr>
            <a:endParaRPr lang="en-US" sz="2000" dirty="0"/>
          </a:p>
        </p:txBody>
      </p:sp>
      <p:sp>
        <p:nvSpPr>
          <p:cNvPr id="2" name="TextBox 1">
            <a:extLst>
              <a:ext uri="{FF2B5EF4-FFF2-40B4-BE49-F238E27FC236}">
                <a16:creationId xmlns:a16="http://schemas.microsoft.com/office/drawing/2014/main" id="{74E96D1E-34C3-DDC0-8C97-776E26884FB5}"/>
              </a:ext>
            </a:extLst>
          </p:cNvPr>
          <p:cNvSpPr txBox="1"/>
          <p:nvPr/>
        </p:nvSpPr>
        <p:spPr>
          <a:xfrm>
            <a:off x="4037826" y="6183570"/>
            <a:ext cx="8151126" cy="584775"/>
          </a:xfrm>
          <a:prstGeom prst="rect">
            <a:avLst/>
          </a:prstGeom>
          <a:noFill/>
          <a:ln>
            <a:solidFill>
              <a:schemeClr val="accent1">
                <a:shade val="15000"/>
              </a:schemeClr>
            </a:solidFill>
          </a:ln>
        </p:spPr>
        <p:txBody>
          <a:bodyPr wrap="square" rtlCol="0">
            <a:spAutoFit/>
          </a:bodyPr>
          <a:lstStyle/>
          <a:p>
            <a:r>
              <a:rPr lang="en-US" sz="1600" i="1" dirty="0"/>
              <a:t>Administration initially prioritized integrated behavioral health and group OP, but practitioners asked us to reconsider and move first with </a:t>
            </a:r>
            <a:r>
              <a:rPr lang="en-US" sz="1600" i="1" dirty="0" err="1"/>
              <a:t>esketamine</a:t>
            </a:r>
            <a:r>
              <a:rPr lang="en-US" sz="1600" i="1" dirty="0"/>
              <a:t> and transportation.</a:t>
            </a:r>
          </a:p>
        </p:txBody>
      </p:sp>
    </p:spTree>
    <p:extLst>
      <p:ext uri="{BB962C8B-B14F-4D97-AF65-F5344CB8AC3E}">
        <p14:creationId xmlns:p14="http://schemas.microsoft.com/office/powerpoint/2010/main" val="225318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739F2FC2-6375-7D87-5BBF-9021422D2D8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Planned Activities</a:t>
            </a:r>
          </a:p>
        </p:txBody>
      </p:sp>
      <p:sp>
        <p:nvSpPr>
          <p:cNvPr id="6" name="Content Placeholder 5">
            <a:extLst>
              <a:ext uri="{FF2B5EF4-FFF2-40B4-BE49-F238E27FC236}">
                <a16:creationId xmlns:a16="http://schemas.microsoft.com/office/drawing/2014/main" id="{1C7CBEEB-E065-E8CA-2A11-33522E43FC02}"/>
              </a:ext>
            </a:extLst>
          </p:cNvPr>
          <p:cNvSpPr>
            <a:spLocks noGrp="1"/>
          </p:cNvSpPr>
          <p:nvPr>
            <p:ph idx="1"/>
          </p:nvPr>
        </p:nvSpPr>
        <p:spPr>
          <a:xfrm>
            <a:off x="4367695" y="649480"/>
            <a:ext cx="6997911" cy="5546047"/>
          </a:xfrm>
        </p:spPr>
        <p:txBody>
          <a:bodyPr anchor="ctr">
            <a:normAutofit/>
          </a:bodyPr>
          <a:lstStyle/>
          <a:p>
            <a:r>
              <a:rPr lang="en-US" dirty="0"/>
              <a:t>Expanding counseling in RHC (Good clinically and financially)</a:t>
            </a:r>
          </a:p>
          <a:p>
            <a:r>
              <a:rPr lang="en-US" dirty="0"/>
              <a:t>Low-intensity Structured OP, focused not just on senior population</a:t>
            </a:r>
          </a:p>
          <a:p>
            <a:r>
              <a:rPr lang="en-US" dirty="0"/>
              <a:t>Facility enhancements to improve safety of patients in psychiatric crisis that need short-term care or cannot be transferred</a:t>
            </a:r>
          </a:p>
          <a:p>
            <a:r>
              <a:rPr lang="en-US" dirty="0"/>
              <a:t>Further community advocacy (rec opportunities, housing, judicial, economics)</a:t>
            </a:r>
          </a:p>
          <a:p>
            <a:pPr marL="0" indent="0">
              <a:buNone/>
            </a:pPr>
            <a:endParaRPr lang="en-US" dirty="0"/>
          </a:p>
        </p:txBody>
      </p:sp>
      <p:sp>
        <p:nvSpPr>
          <p:cNvPr id="3" name="TextBox 2">
            <a:extLst>
              <a:ext uri="{FF2B5EF4-FFF2-40B4-BE49-F238E27FC236}">
                <a16:creationId xmlns:a16="http://schemas.microsoft.com/office/drawing/2014/main" id="{B906233C-EF2D-BBE6-6509-1AEF4B4F2637}"/>
              </a:ext>
            </a:extLst>
          </p:cNvPr>
          <p:cNvSpPr txBox="1"/>
          <p:nvPr/>
        </p:nvSpPr>
        <p:spPr>
          <a:xfrm>
            <a:off x="4037822" y="5561528"/>
            <a:ext cx="8151126" cy="1015663"/>
          </a:xfrm>
          <a:prstGeom prst="rect">
            <a:avLst/>
          </a:prstGeom>
          <a:noFill/>
          <a:ln>
            <a:solidFill>
              <a:schemeClr val="accent1">
                <a:shade val="15000"/>
              </a:schemeClr>
            </a:solidFill>
          </a:ln>
        </p:spPr>
        <p:txBody>
          <a:bodyPr wrap="square" rtlCol="0">
            <a:spAutoFit/>
          </a:bodyPr>
          <a:lstStyle/>
          <a:p>
            <a:r>
              <a:rPr lang="en-US" sz="2000" i="1" dirty="0"/>
              <a:t>Because of limited resources, it is critical that we determine if interventions are working and whether they should be expanded, corrected, or ended to allow resources to go elsewhere.</a:t>
            </a:r>
          </a:p>
        </p:txBody>
      </p:sp>
    </p:spTree>
    <p:extLst>
      <p:ext uri="{BB962C8B-B14F-4D97-AF65-F5344CB8AC3E}">
        <p14:creationId xmlns:p14="http://schemas.microsoft.com/office/powerpoint/2010/main" val="21358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770-A928-9298-5A3E-88E807936AB2}"/>
              </a:ext>
            </a:extLst>
          </p:cNvPr>
          <p:cNvSpPr>
            <a:spLocks noGrp="1"/>
          </p:cNvSpPr>
          <p:nvPr>
            <p:ph type="title"/>
          </p:nvPr>
        </p:nvSpPr>
        <p:spPr>
          <a:xfrm>
            <a:off x="838199" y="365125"/>
            <a:ext cx="10922391" cy="1325563"/>
          </a:xfrm>
        </p:spPr>
        <p:txBody>
          <a:bodyPr/>
          <a:lstStyle/>
          <a:p>
            <a:r>
              <a:rPr lang="en-US" b="1" dirty="0">
                <a:effectLst>
                  <a:outerShdw blurRad="38100" dist="38100" dir="2700000" algn="tl">
                    <a:srgbClr val="000000">
                      <a:alpha val="43137"/>
                    </a:srgbClr>
                  </a:outerShdw>
                </a:effectLst>
              </a:rPr>
              <a:t>Example Activity: </a:t>
            </a:r>
            <a:r>
              <a:rPr lang="en-US" sz="4000" b="1" dirty="0">
                <a:effectLst>
                  <a:outerShdw blurRad="38100" dist="38100" dir="2700000" algn="tl">
                    <a:srgbClr val="000000">
                      <a:alpha val="43137"/>
                    </a:srgbClr>
                  </a:outerShdw>
                </a:effectLst>
              </a:rPr>
              <a:t>Adding Intranasal </a:t>
            </a:r>
            <a:r>
              <a:rPr lang="en-US" sz="4000" b="1" dirty="0" err="1">
                <a:effectLst>
                  <a:outerShdw blurRad="38100" dist="38100" dir="2700000" algn="tl">
                    <a:srgbClr val="000000">
                      <a:alpha val="43137"/>
                    </a:srgbClr>
                  </a:outerShdw>
                </a:effectLst>
              </a:rPr>
              <a:t>Esketamine</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C1C4607-31FA-22E4-EB70-3B95BA39403A}"/>
              </a:ext>
            </a:extLst>
          </p:cNvPr>
          <p:cNvSpPr>
            <a:spLocks noGrp="1"/>
          </p:cNvSpPr>
          <p:nvPr>
            <p:ph idx="1"/>
          </p:nvPr>
        </p:nvSpPr>
        <p:spPr/>
        <p:txBody>
          <a:bodyPr/>
          <a:lstStyle/>
          <a:p>
            <a:r>
              <a:rPr lang="en-US" dirty="0"/>
              <a:t>17 Million Americans suffer from Major Depressive Disorder (MDD) (Greenberg et al., 2023)</a:t>
            </a:r>
          </a:p>
          <a:p>
            <a:r>
              <a:rPr lang="en-US" dirty="0"/>
              <a:t>30% are considered to have Treatment-Resistant Depression (TRD) (Gautam et al., 2017)</a:t>
            </a:r>
          </a:p>
          <a:p>
            <a:r>
              <a:rPr lang="en-US" dirty="0"/>
              <a:t>Rural residents have similar rates of depression as urban, but have much higher suicide rates, and the difference is growing (Morales et al., 2020)</a:t>
            </a:r>
          </a:p>
        </p:txBody>
      </p:sp>
    </p:spTree>
    <p:extLst>
      <p:ext uri="{BB962C8B-B14F-4D97-AF65-F5344CB8AC3E}">
        <p14:creationId xmlns:p14="http://schemas.microsoft.com/office/powerpoint/2010/main" val="1414256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7DF0-3529-3D40-C7A9-79A7B3680BA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Intranasal </a:t>
            </a:r>
            <a:r>
              <a:rPr lang="en-US" b="1" dirty="0" err="1">
                <a:effectLst>
                  <a:outerShdw blurRad="38100" dist="38100" dir="2700000" algn="tl">
                    <a:srgbClr val="000000">
                      <a:alpha val="43137"/>
                    </a:srgbClr>
                  </a:outerShdw>
                </a:effectLst>
              </a:rPr>
              <a:t>Esketamine</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6E2167B-D699-E7A9-6A5D-38B3FCC55FA4}"/>
              </a:ext>
            </a:extLst>
          </p:cNvPr>
          <p:cNvSpPr>
            <a:spLocks noGrp="1"/>
          </p:cNvSpPr>
          <p:nvPr>
            <p:ph idx="1"/>
          </p:nvPr>
        </p:nvSpPr>
        <p:spPr/>
        <p:txBody>
          <a:bodyPr/>
          <a:lstStyle/>
          <a:p>
            <a:r>
              <a:rPr lang="en-US" dirty="0"/>
              <a:t>Food and Drug Administration approved intranasal </a:t>
            </a:r>
            <a:r>
              <a:rPr lang="en-US" dirty="0" err="1"/>
              <a:t>esketamine</a:t>
            </a:r>
            <a:r>
              <a:rPr lang="en-US" dirty="0"/>
              <a:t> for TRD in 2019 (Kaur et al., 2021)</a:t>
            </a:r>
          </a:p>
          <a:p>
            <a:r>
              <a:rPr lang="en-US" dirty="0"/>
              <a:t>Potentially fast-acting and long-lasting (</a:t>
            </a:r>
            <a:r>
              <a:rPr lang="en-US" dirty="0" err="1"/>
              <a:t>Shoib</a:t>
            </a:r>
            <a:r>
              <a:rPr lang="en-US" dirty="0"/>
              <a:t> et al., 2022)</a:t>
            </a:r>
          </a:p>
          <a:p>
            <a:r>
              <a:rPr lang="en-US" dirty="0"/>
              <a:t>Requires 4 weeks (sometimes 6 months or more) of treatment, 2-3 times per week, 2-3 hours per treatment (Kasper et al., 2021)</a:t>
            </a:r>
          </a:p>
          <a:p>
            <a:r>
              <a:rPr lang="en-US" dirty="0"/>
              <a:t>Patients unable to drive for 24 hours (</a:t>
            </a:r>
            <a:r>
              <a:rPr lang="en-US" dirty="0" err="1"/>
              <a:t>Khorassani</a:t>
            </a:r>
            <a:r>
              <a:rPr lang="en-US" dirty="0"/>
              <a:t> &amp; </a:t>
            </a:r>
            <a:r>
              <a:rPr lang="en-US" dirty="0" err="1"/>
              <a:t>Telreja</a:t>
            </a:r>
            <a:r>
              <a:rPr lang="en-US" dirty="0"/>
              <a:t>, 2020)</a:t>
            </a:r>
          </a:p>
          <a:p>
            <a:r>
              <a:rPr lang="en-US" dirty="0"/>
              <a:t>Some questions of true effectiveness (Ng et al., 2021)</a:t>
            </a:r>
          </a:p>
          <a:p>
            <a:r>
              <a:rPr lang="en-US" dirty="0"/>
              <a:t>Some questions of viability due to staffing and infrastructure requirements and reimbursement levels (Wilkinson et al., 2019)</a:t>
            </a:r>
          </a:p>
          <a:p>
            <a:endParaRPr lang="en-US" dirty="0"/>
          </a:p>
        </p:txBody>
      </p:sp>
    </p:spTree>
    <p:extLst>
      <p:ext uri="{BB962C8B-B14F-4D97-AF65-F5344CB8AC3E}">
        <p14:creationId xmlns:p14="http://schemas.microsoft.com/office/powerpoint/2010/main" val="304948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11BA-049D-1746-AD4A-EB3169005E2E}"/>
              </a:ext>
            </a:extLst>
          </p:cNvPr>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Background</a:t>
            </a:r>
          </a:p>
        </p:txBody>
      </p:sp>
      <p:sp>
        <p:nvSpPr>
          <p:cNvPr id="3" name="Content Placeholder 2">
            <a:extLst>
              <a:ext uri="{FF2B5EF4-FFF2-40B4-BE49-F238E27FC236}">
                <a16:creationId xmlns:a16="http://schemas.microsoft.com/office/drawing/2014/main" id="{338D3A54-4D5E-7C47-8CEB-B9D19B202AB0}"/>
              </a:ext>
            </a:extLst>
          </p:cNvPr>
          <p:cNvSpPr>
            <a:spLocks noGrp="1"/>
          </p:cNvSpPr>
          <p:nvPr>
            <p:ph idx="1"/>
          </p:nvPr>
        </p:nvSpPr>
        <p:spPr>
          <a:xfrm>
            <a:off x="680720" y="1543050"/>
            <a:ext cx="10810240" cy="4633913"/>
          </a:xfrm>
        </p:spPr>
        <p:txBody>
          <a:bodyPr>
            <a:normAutofit fontScale="92500" lnSpcReduction="10000"/>
          </a:bodyPr>
          <a:lstStyle/>
          <a:p>
            <a:r>
              <a:rPr lang="en-US" dirty="0"/>
              <a:t>Ketamine introduced in 1970 for surgical anesthesia, used “off-label” for depression by 2010 (Moore et al., 2022)</a:t>
            </a:r>
          </a:p>
          <a:p>
            <a:r>
              <a:rPr lang="en-US" dirty="0" err="1"/>
              <a:t>Esketamine</a:t>
            </a:r>
            <a:r>
              <a:rPr lang="en-US" dirty="0"/>
              <a:t> is a ketamine enantiomer (</a:t>
            </a:r>
            <a:r>
              <a:rPr lang="en-US" dirty="0" err="1"/>
              <a:t>Corriger</a:t>
            </a:r>
            <a:r>
              <a:rPr lang="en-US" dirty="0"/>
              <a:t> &amp; Pickering, 2019)</a:t>
            </a:r>
          </a:p>
          <a:p>
            <a:r>
              <a:rPr lang="en-US" dirty="0"/>
              <a:t>N-methyl-D-aspartate (NDMA) receptors play a role in depression; ketamine is an NDMA antagonist (Kaur et al., 2022)</a:t>
            </a:r>
          </a:p>
          <a:p>
            <a:r>
              <a:rPr lang="en-US" dirty="0"/>
              <a:t>NDMA receptors were found by Carter et al. (2020) to be clearly superior to anti-psychotics, mood stabilizers, psychological therapies, and other medications for TRD</a:t>
            </a:r>
          </a:p>
          <a:p>
            <a:r>
              <a:rPr lang="en-US" dirty="0" err="1"/>
              <a:t>Arketamine</a:t>
            </a:r>
            <a:r>
              <a:rPr lang="en-US" dirty="0"/>
              <a:t> faster acting, but </a:t>
            </a:r>
            <a:r>
              <a:rPr lang="en-US" dirty="0" err="1"/>
              <a:t>esketamine</a:t>
            </a:r>
            <a:r>
              <a:rPr lang="en-US" dirty="0"/>
              <a:t> has greater bio-availability, greater NDMA receptor affinity, and less impairment (</a:t>
            </a:r>
            <a:r>
              <a:rPr lang="en-US" dirty="0" err="1"/>
              <a:t>Shoib</a:t>
            </a:r>
            <a:r>
              <a:rPr lang="en-US" dirty="0"/>
              <a:t> et al., 2022)</a:t>
            </a:r>
          </a:p>
          <a:p>
            <a:r>
              <a:rPr lang="en-US" dirty="0"/>
              <a:t>Both produce altered mental states and has high potential for abuse (</a:t>
            </a:r>
            <a:r>
              <a:rPr lang="en-US" dirty="0" err="1"/>
              <a:t>Baudot</a:t>
            </a:r>
            <a:r>
              <a:rPr lang="en-US" dirty="0"/>
              <a:t> et al., 2022)</a:t>
            </a:r>
          </a:p>
        </p:txBody>
      </p:sp>
    </p:spTree>
    <p:extLst>
      <p:ext uri="{BB962C8B-B14F-4D97-AF65-F5344CB8AC3E}">
        <p14:creationId xmlns:p14="http://schemas.microsoft.com/office/powerpoint/2010/main" val="182686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11BA-049D-1746-AD4A-EB3169005E2E}"/>
              </a:ext>
            </a:extLst>
          </p:cNvPr>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Background</a:t>
            </a:r>
          </a:p>
        </p:txBody>
      </p:sp>
      <p:sp>
        <p:nvSpPr>
          <p:cNvPr id="3" name="Content Placeholder 2">
            <a:extLst>
              <a:ext uri="{FF2B5EF4-FFF2-40B4-BE49-F238E27FC236}">
                <a16:creationId xmlns:a16="http://schemas.microsoft.com/office/drawing/2014/main" id="{338D3A54-4D5E-7C47-8CEB-B9D19B202AB0}"/>
              </a:ext>
            </a:extLst>
          </p:cNvPr>
          <p:cNvSpPr>
            <a:spLocks noGrp="1"/>
          </p:cNvSpPr>
          <p:nvPr>
            <p:ph idx="1"/>
          </p:nvPr>
        </p:nvSpPr>
        <p:spPr>
          <a:xfrm>
            <a:off x="680720" y="1543050"/>
            <a:ext cx="10810240" cy="4633913"/>
          </a:xfrm>
        </p:spPr>
        <p:txBody>
          <a:bodyPr>
            <a:normAutofit/>
          </a:bodyPr>
          <a:lstStyle/>
          <a:p>
            <a:r>
              <a:rPr lang="en-US" dirty="0"/>
              <a:t>TRANSFORM-2, phase II study by </a:t>
            </a:r>
            <a:r>
              <a:rPr lang="en-US" dirty="0" err="1"/>
              <a:t>Popova</a:t>
            </a:r>
            <a:r>
              <a:rPr lang="en-US" dirty="0"/>
              <a:t> et al. (2019) showed mean reduction in depression from baseline MADRS of 21.4 for </a:t>
            </a:r>
            <a:r>
              <a:rPr lang="en-US" dirty="0" err="1"/>
              <a:t>esketamine</a:t>
            </a:r>
            <a:r>
              <a:rPr lang="en-US" dirty="0"/>
              <a:t> + oral AD and 17.0 for placebo + oral AD</a:t>
            </a:r>
          </a:p>
          <a:p>
            <a:r>
              <a:rPr lang="en-US" dirty="0" err="1"/>
              <a:t>Wajs</a:t>
            </a:r>
            <a:r>
              <a:rPr lang="en-US" dirty="0"/>
              <a:t> et al. (2020) replicated results and studied longer-term outcomes</a:t>
            </a:r>
          </a:p>
          <a:p>
            <a:r>
              <a:rPr lang="en-US" dirty="0"/>
              <a:t>While available evidence supports </a:t>
            </a:r>
            <a:r>
              <a:rPr lang="en-US" dirty="0" err="1"/>
              <a:t>esketamine</a:t>
            </a:r>
            <a:r>
              <a:rPr lang="en-US" dirty="0"/>
              <a:t> for TRD, not all studies were conclusive (</a:t>
            </a:r>
            <a:r>
              <a:rPr lang="en-US" dirty="0" err="1"/>
              <a:t>Floriano</a:t>
            </a:r>
            <a:r>
              <a:rPr lang="en-US" dirty="0"/>
              <a:t> et al., 2023; Lima et al., 2022)</a:t>
            </a:r>
          </a:p>
          <a:p>
            <a:r>
              <a:rPr lang="en-US" dirty="0"/>
              <a:t>Only 1 of 3 phase III trials had statistically significant results (Moore et al., 2022)</a:t>
            </a:r>
          </a:p>
          <a:p>
            <a:r>
              <a:rPr lang="en-US" dirty="0"/>
              <a:t>No research was found that studied </a:t>
            </a:r>
            <a:r>
              <a:rPr lang="en-US" dirty="0" err="1"/>
              <a:t>esketamine</a:t>
            </a:r>
            <a:r>
              <a:rPr lang="en-US" dirty="0"/>
              <a:t> in rural settings</a:t>
            </a:r>
          </a:p>
        </p:txBody>
      </p:sp>
    </p:spTree>
    <p:extLst>
      <p:ext uri="{BB962C8B-B14F-4D97-AF65-F5344CB8AC3E}">
        <p14:creationId xmlns:p14="http://schemas.microsoft.com/office/powerpoint/2010/main" val="258465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1ADC-629F-724C-8B72-D9D383E3DAC3}"/>
              </a:ext>
            </a:extLst>
          </p:cNvPr>
          <p:cNvSpPr>
            <a:spLocks noGrp="1"/>
          </p:cNvSpPr>
          <p:nvPr>
            <p:ph type="title"/>
          </p:nvPr>
        </p:nvSpPr>
        <p:spPr>
          <a:xfrm>
            <a:off x="838200" y="365125"/>
            <a:ext cx="10515600" cy="746223"/>
          </a:xfrm>
        </p:spPr>
        <p:txBody>
          <a:bodyPr/>
          <a:lstStyle/>
          <a:p>
            <a:pPr algn="ctr"/>
            <a:r>
              <a:rPr lang="en-US" dirty="0"/>
              <a:t>Methods</a:t>
            </a:r>
          </a:p>
        </p:txBody>
      </p:sp>
      <p:sp>
        <p:nvSpPr>
          <p:cNvPr id="3" name="Content Placeholder 2">
            <a:extLst>
              <a:ext uri="{FF2B5EF4-FFF2-40B4-BE49-F238E27FC236}">
                <a16:creationId xmlns:a16="http://schemas.microsoft.com/office/drawing/2014/main" id="{3ACACC24-A2D1-B143-B4A9-B55735CE2E88}"/>
              </a:ext>
            </a:extLst>
          </p:cNvPr>
          <p:cNvSpPr>
            <a:spLocks noGrp="1"/>
          </p:cNvSpPr>
          <p:nvPr>
            <p:ph idx="1"/>
          </p:nvPr>
        </p:nvSpPr>
        <p:spPr>
          <a:xfrm>
            <a:off x="838200" y="1252026"/>
            <a:ext cx="10515600" cy="4924938"/>
          </a:xfrm>
        </p:spPr>
        <p:txBody>
          <a:bodyPr>
            <a:normAutofit fontScale="92500" lnSpcReduction="10000"/>
          </a:bodyPr>
          <a:lstStyle/>
          <a:p>
            <a:pPr marL="0" indent="0">
              <a:buNone/>
            </a:pPr>
            <a:r>
              <a:rPr lang="en-US" b="1" dirty="0"/>
              <a:t>To improve sample size for analysis, we partnered with a similar CAH with an </a:t>
            </a:r>
            <a:r>
              <a:rPr lang="en-US" b="1" dirty="0" err="1"/>
              <a:t>esketamine</a:t>
            </a:r>
            <a:r>
              <a:rPr lang="en-US" b="1" dirty="0"/>
              <a:t> program. Research conducted by myself and Lisa Fee, EdD, MA, BS, NBCT, of Nebraska Methodist College.</a:t>
            </a:r>
          </a:p>
          <a:p>
            <a:r>
              <a:rPr lang="en-US" b="1" dirty="0"/>
              <a:t>Context: </a:t>
            </a:r>
            <a:r>
              <a:rPr lang="en-US" dirty="0"/>
              <a:t>Two rural Midwest counties with Critical Access Hospitals</a:t>
            </a:r>
          </a:p>
          <a:p>
            <a:pPr lvl="1"/>
            <a:r>
              <a:rPr lang="en-US" dirty="0"/>
              <a:t>County A: Population of 4,095, 9.9% poverty rate, $61,667 median income</a:t>
            </a:r>
          </a:p>
          <a:p>
            <a:pPr lvl="1"/>
            <a:r>
              <a:rPr lang="en-US" dirty="0"/>
              <a:t>County B: Population of 7,781, 11.4% poverty rate, $46,085 median income</a:t>
            </a:r>
          </a:p>
          <a:p>
            <a:pPr marL="457200" lvl="1" indent="0">
              <a:buNone/>
            </a:pPr>
            <a:r>
              <a:rPr lang="en-US" dirty="0"/>
              <a:t>   (U.S. Census Bureau, 2023)</a:t>
            </a:r>
          </a:p>
          <a:p>
            <a:pPr lvl="1"/>
            <a:r>
              <a:rPr lang="en-US" dirty="0"/>
              <a:t>Both listed as Health Professional Shortage Areas (HPSA) for mental health</a:t>
            </a:r>
          </a:p>
          <a:p>
            <a:pPr marL="457200" lvl="1" indent="0">
              <a:buNone/>
            </a:pPr>
            <a:r>
              <a:rPr lang="en-US" dirty="0"/>
              <a:t>   (Health Resources and Services Administration, 2023) </a:t>
            </a:r>
          </a:p>
          <a:p>
            <a:pPr lvl="1"/>
            <a:r>
              <a:rPr lang="en-US" dirty="0"/>
              <a:t>Both report poorer mental health than state and national average</a:t>
            </a:r>
          </a:p>
          <a:p>
            <a:pPr marL="457200" lvl="1" indent="0">
              <a:buNone/>
            </a:pPr>
            <a:r>
              <a:rPr lang="en-US" dirty="0"/>
              <a:t>   (University of Wisconsin Population Health Institute, 2023)</a:t>
            </a:r>
          </a:p>
          <a:p>
            <a:r>
              <a:rPr lang="en-US" b="1" dirty="0"/>
              <a:t>Intervention</a:t>
            </a:r>
            <a:r>
              <a:rPr lang="en-US" dirty="0"/>
              <a:t>: Pilot intranasal </a:t>
            </a:r>
            <a:r>
              <a:rPr lang="en-US" dirty="0" err="1"/>
              <a:t>esketamine</a:t>
            </a:r>
            <a:r>
              <a:rPr lang="en-US" dirty="0"/>
              <a:t> clinics for TRD</a:t>
            </a:r>
          </a:p>
          <a:p>
            <a:r>
              <a:rPr lang="en-US" b="1" dirty="0"/>
              <a:t>Study of Intervention</a:t>
            </a:r>
            <a:r>
              <a:rPr lang="en-US" dirty="0"/>
              <a:t>: Retrospective analysis of performance</a:t>
            </a:r>
          </a:p>
        </p:txBody>
      </p:sp>
    </p:spTree>
    <p:extLst>
      <p:ext uri="{BB962C8B-B14F-4D97-AF65-F5344CB8AC3E}">
        <p14:creationId xmlns:p14="http://schemas.microsoft.com/office/powerpoint/2010/main" val="189671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AABD-D2B5-764C-A257-4AF9B88D9423}"/>
              </a:ext>
            </a:extLst>
          </p:cNvPr>
          <p:cNvSpPr>
            <a:spLocks noGrp="1"/>
          </p:cNvSpPr>
          <p:nvPr>
            <p:ph type="title"/>
          </p:nvPr>
        </p:nvSpPr>
        <p:spPr>
          <a:xfrm>
            <a:off x="838200" y="365125"/>
            <a:ext cx="10515600" cy="1047115"/>
          </a:xfrm>
        </p:spPr>
        <p:txBody>
          <a:bodyPr/>
          <a:lstStyle/>
          <a:p>
            <a:pPr algn="ctr"/>
            <a:r>
              <a:rPr lang="en-US" dirty="0"/>
              <a:t>Data Analysis</a:t>
            </a:r>
          </a:p>
        </p:txBody>
      </p:sp>
      <p:sp>
        <p:nvSpPr>
          <p:cNvPr id="3" name="Content Placeholder 2">
            <a:extLst>
              <a:ext uri="{FF2B5EF4-FFF2-40B4-BE49-F238E27FC236}">
                <a16:creationId xmlns:a16="http://schemas.microsoft.com/office/drawing/2014/main" id="{A0492611-B935-EA43-A192-03A4474FF05B}"/>
              </a:ext>
            </a:extLst>
          </p:cNvPr>
          <p:cNvSpPr>
            <a:spLocks noGrp="1"/>
          </p:cNvSpPr>
          <p:nvPr>
            <p:ph idx="1"/>
          </p:nvPr>
        </p:nvSpPr>
        <p:spPr>
          <a:xfrm>
            <a:off x="838200" y="1219200"/>
            <a:ext cx="10515600" cy="4957763"/>
          </a:xfrm>
        </p:spPr>
        <p:txBody>
          <a:bodyPr/>
          <a:lstStyle/>
          <a:p>
            <a:r>
              <a:rPr lang="en-US" dirty="0"/>
              <a:t>Measures</a:t>
            </a:r>
          </a:p>
          <a:p>
            <a:pPr lvl="1"/>
            <a:r>
              <a:rPr lang="en-US" dirty="0"/>
              <a:t>Patient Health Questionnaire (PHQ-9): 9 patient assessed questions with 2-week look-back, score range 0 – 27</a:t>
            </a:r>
          </a:p>
          <a:p>
            <a:pPr lvl="1"/>
            <a:r>
              <a:rPr lang="en-US" dirty="0"/>
              <a:t>Montgomery-</a:t>
            </a:r>
            <a:r>
              <a:rPr lang="en-US" dirty="0" err="1"/>
              <a:t>Asberg</a:t>
            </a:r>
            <a:r>
              <a:rPr lang="en-US" dirty="0"/>
              <a:t> Depression Rating Scale (MADRS): 10 practitioner administered questions with 1-week look-back, score range 0 – 60</a:t>
            </a:r>
          </a:p>
          <a:p>
            <a:pPr lvl="1"/>
            <a:r>
              <a:rPr lang="en-US" dirty="0"/>
              <a:t>Completion/discontinuation of treatment</a:t>
            </a:r>
          </a:p>
          <a:p>
            <a:pPr lvl="1"/>
            <a:r>
              <a:rPr lang="en-US" dirty="0"/>
              <a:t>Treatment-Emergent Adverse Event (TEAE): Undesired symptoms appearing or worsening due to treatment</a:t>
            </a:r>
          </a:p>
          <a:p>
            <a:pPr lvl="1"/>
            <a:r>
              <a:rPr lang="en-US" dirty="0"/>
              <a:t>Severe TEAE: Reaction to medication resulting in hospitalization, permanent damage, death, threat to life, or requiring medical intervention to prevent any of the above.</a:t>
            </a:r>
          </a:p>
          <a:p>
            <a:pPr lvl="1"/>
            <a:r>
              <a:rPr lang="en-US" dirty="0"/>
              <a:t>Reimbursement dollars compared to costs</a:t>
            </a:r>
          </a:p>
        </p:txBody>
      </p:sp>
    </p:spTree>
    <p:extLst>
      <p:ext uri="{BB962C8B-B14F-4D97-AF65-F5344CB8AC3E}">
        <p14:creationId xmlns:p14="http://schemas.microsoft.com/office/powerpoint/2010/main" val="1018086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Sample Population</a:t>
            </a:r>
          </a:p>
        </p:txBody>
      </p:sp>
      <p:pic>
        <p:nvPicPr>
          <p:cNvPr id="4" name="Picture 3"/>
          <p:cNvPicPr>
            <a:picLocks noChangeAspect="1"/>
          </p:cNvPicPr>
          <p:nvPr/>
        </p:nvPicPr>
        <p:blipFill>
          <a:blip r:embed="rId2"/>
          <a:stretch>
            <a:fillRect/>
          </a:stretch>
        </p:blipFill>
        <p:spPr>
          <a:xfrm>
            <a:off x="2009775" y="1519237"/>
            <a:ext cx="7515225" cy="4654591"/>
          </a:xfrm>
          <a:prstGeom prst="rect">
            <a:avLst/>
          </a:prstGeom>
        </p:spPr>
      </p:pic>
    </p:spTree>
    <p:extLst>
      <p:ext uri="{BB962C8B-B14F-4D97-AF65-F5344CB8AC3E}">
        <p14:creationId xmlns:p14="http://schemas.microsoft.com/office/powerpoint/2010/main" val="1767615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E27497A-A9FD-4409-93B9-F8F8E0384647}"/>
              </a:ext>
            </a:extLst>
          </p:cNvPr>
          <p:cNvSpPr>
            <a:spLocks noGrp="1"/>
          </p:cNvSpPr>
          <p:nvPr>
            <p:ph type="title"/>
          </p:nvPr>
        </p:nvSpPr>
        <p:spPr>
          <a:xfrm>
            <a:off x="1371599" y="294538"/>
            <a:ext cx="9895951" cy="1033669"/>
          </a:xfrm>
        </p:spPr>
        <p:txBody>
          <a:bodyPr>
            <a:normAutofit/>
          </a:bodyPr>
          <a:lstStyle/>
          <a:p>
            <a:r>
              <a:rPr lang="en-US" sz="4000" b="1">
                <a:solidFill>
                  <a:srgbClr val="FFFFFF"/>
                </a:solidFill>
              </a:rPr>
              <a:t>Our problem</a:t>
            </a:r>
          </a:p>
        </p:txBody>
      </p:sp>
      <p:sp>
        <p:nvSpPr>
          <p:cNvPr id="7" name="Content Placeholder 6">
            <a:extLst>
              <a:ext uri="{FF2B5EF4-FFF2-40B4-BE49-F238E27FC236}">
                <a16:creationId xmlns:a16="http://schemas.microsoft.com/office/drawing/2014/main" id="{79F52914-9FE6-C5B6-1E59-9B42ED0963A1}"/>
              </a:ext>
            </a:extLst>
          </p:cNvPr>
          <p:cNvSpPr>
            <a:spLocks noGrp="1"/>
          </p:cNvSpPr>
          <p:nvPr>
            <p:ph idx="1"/>
          </p:nvPr>
        </p:nvSpPr>
        <p:spPr>
          <a:xfrm>
            <a:off x="323557" y="1622744"/>
            <a:ext cx="11868439" cy="5235255"/>
          </a:xfrm>
        </p:spPr>
        <p:txBody>
          <a:bodyPr anchor="ctr">
            <a:normAutofit/>
          </a:bodyPr>
          <a:lstStyle/>
          <a:p>
            <a:pPr marL="0" indent="0">
              <a:buNone/>
            </a:pPr>
            <a:r>
              <a:rPr lang="en-US" sz="3200" dirty="0"/>
              <a:t>“…</a:t>
            </a:r>
            <a:r>
              <a:rPr lang="en-US" sz="3200" i="1" dirty="0"/>
              <a:t>the mental health needs of rural America are immense, and it is increasingly recognized the implementation of adequate services in non-metropolitan areas is a critical national health imperative</a:t>
            </a:r>
            <a:r>
              <a:rPr lang="en-US" sz="3200" dirty="0"/>
              <a:t>.” </a:t>
            </a:r>
          </a:p>
          <a:p>
            <a:pPr marL="0" indent="0">
              <a:buNone/>
            </a:pPr>
            <a:r>
              <a:rPr lang="en-US" sz="2000" dirty="0"/>
              <a:t>(Roberts et al., Frontier ethics: Mental health needs and ethical dilemmas in rural communities,1999)</a:t>
            </a:r>
          </a:p>
          <a:p>
            <a:pPr marL="0" indent="0">
              <a:buNone/>
            </a:pPr>
            <a:endParaRPr lang="en-US" sz="2000" dirty="0"/>
          </a:p>
          <a:p>
            <a:pPr marL="0" indent="0">
              <a:buNone/>
            </a:pPr>
            <a:r>
              <a:rPr lang="en-US" sz="3200" dirty="0"/>
              <a:t>“…</a:t>
            </a:r>
            <a:r>
              <a:rPr lang="en-US" sz="3200" i="1" dirty="0"/>
              <a:t>rural issues are often misunderstood, minimized, and not considered in forming national mental health policy. Too often, policies and practices developed for metropolitan areas are erroneously assumed to apply to rural areas</a:t>
            </a:r>
            <a:r>
              <a:rPr lang="en-US" sz="3200" dirty="0"/>
              <a:t>.” </a:t>
            </a:r>
          </a:p>
          <a:p>
            <a:pPr marL="0" indent="0">
              <a:buNone/>
            </a:pPr>
            <a:r>
              <a:rPr lang="en-US" sz="2000" dirty="0"/>
              <a:t>(President’s New Freedom Commission on Mental Health, 2003)</a:t>
            </a:r>
          </a:p>
          <a:p>
            <a:pPr marL="0" indent="0">
              <a:buNone/>
            </a:pPr>
            <a:endParaRPr lang="en-US" sz="2000" dirty="0"/>
          </a:p>
        </p:txBody>
      </p:sp>
    </p:spTree>
    <p:extLst>
      <p:ext uri="{BB962C8B-B14F-4D97-AF65-F5344CB8AC3E}">
        <p14:creationId xmlns:p14="http://schemas.microsoft.com/office/powerpoint/2010/main" val="1976077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Sample Population</a:t>
            </a:r>
          </a:p>
        </p:txBody>
      </p:sp>
      <p:pic>
        <p:nvPicPr>
          <p:cNvPr id="4" name="Picture 3"/>
          <p:cNvPicPr>
            <a:picLocks noChangeAspect="1"/>
          </p:cNvPicPr>
          <p:nvPr/>
        </p:nvPicPr>
        <p:blipFill>
          <a:blip r:embed="rId2"/>
          <a:stretch>
            <a:fillRect/>
          </a:stretch>
        </p:blipFill>
        <p:spPr>
          <a:xfrm>
            <a:off x="1618992" y="1414969"/>
            <a:ext cx="8461325" cy="2100145"/>
          </a:xfrm>
          <a:prstGeom prst="rect">
            <a:avLst/>
          </a:prstGeom>
        </p:spPr>
      </p:pic>
      <p:pic>
        <p:nvPicPr>
          <p:cNvPr id="5" name="Picture 4"/>
          <p:cNvPicPr>
            <a:picLocks noChangeAspect="1"/>
          </p:cNvPicPr>
          <p:nvPr/>
        </p:nvPicPr>
        <p:blipFill>
          <a:blip r:embed="rId3"/>
          <a:stretch>
            <a:fillRect/>
          </a:stretch>
        </p:blipFill>
        <p:spPr>
          <a:xfrm>
            <a:off x="1618991" y="3799642"/>
            <a:ext cx="8461326" cy="2334458"/>
          </a:xfrm>
          <a:prstGeom prst="rect">
            <a:avLst/>
          </a:prstGeom>
        </p:spPr>
      </p:pic>
    </p:spTree>
    <p:extLst>
      <p:ext uri="{BB962C8B-B14F-4D97-AF65-F5344CB8AC3E}">
        <p14:creationId xmlns:p14="http://schemas.microsoft.com/office/powerpoint/2010/main" val="1032001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Clinical Outcomes</a:t>
            </a:r>
          </a:p>
        </p:txBody>
      </p:sp>
      <p:pic>
        <p:nvPicPr>
          <p:cNvPr id="4" name="Picture 3"/>
          <p:cNvPicPr>
            <a:picLocks noChangeAspect="1"/>
          </p:cNvPicPr>
          <p:nvPr/>
        </p:nvPicPr>
        <p:blipFill>
          <a:blip r:embed="rId2"/>
          <a:stretch>
            <a:fillRect/>
          </a:stretch>
        </p:blipFill>
        <p:spPr>
          <a:xfrm>
            <a:off x="1085592" y="1690688"/>
            <a:ext cx="9552659" cy="2909887"/>
          </a:xfrm>
          <a:prstGeom prst="rect">
            <a:avLst/>
          </a:prstGeom>
        </p:spPr>
      </p:pic>
    </p:spTree>
    <p:extLst>
      <p:ext uri="{BB962C8B-B14F-4D97-AF65-F5344CB8AC3E}">
        <p14:creationId xmlns:p14="http://schemas.microsoft.com/office/powerpoint/2010/main" val="3482366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Clinical Outcomes</a:t>
            </a:r>
          </a:p>
        </p:txBody>
      </p:sp>
      <p:pic>
        <p:nvPicPr>
          <p:cNvPr id="5" name="Picture 4"/>
          <p:cNvPicPr>
            <a:picLocks noChangeAspect="1"/>
          </p:cNvPicPr>
          <p:nvPr/>
        </p:nvPicPr>
        <p:blipFill>
          <a:blip r:embed="rId2"/>
          <a:stretch>
            <a:fillRect/>
          </a:stretch>
        </p:blipFill>
        <p:spPr>
          <a:xfrm>
            <a:off x="1180840" y="1799765"/>
            <a:ext cx="10163917" cy="3096085"/>
          </a:xfrm>
          <a:prstGeom prst="rect">
            <a:avLst/>
          </a:prstGeom>
        </p:spPr>
      </p:pic>
    </p:spTree>
    <p:extLst>
      <p:ext uri="{BB962C8B-B14F-4D97-AF65-F5344CB8AC3E}">
        <p14:creationId xmlns:p14="http://schemas.microsoft.com/office/powerpoint/2010/main" val="336620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Clinical Outcomes</a:t>
            </a:r>
          </a:p>
        </p:txBody>
      </p:sp>
      <p:pic>
        <p:nvPicPr>
          <p:cNvPr id="3" name="Picture 2"/>
          <p:cNvPicPr>
            <a:picLocks noChangeAspect="1"/>
          </p:cNvPicPr>
          <p:nvPr/>
        </p:nvPicPr>
        <p:blipFill>
          <a:blip r:embed="rId2"/>
          <a:stretch>
            <a:fillRect/>
          </a:stretch>
        </p:blipFill>
        <p:spPr>
          <a:xfrm>
            <a:off x="2686050" y="1553945"/>
            <a:ext cx="6819900" cy="4549183"/>
          </a:xfrm>
          <a:prstGeom prst="rect">
            <a:avLst/>
          </a:prstGeom>
        </p:spPr>
      </p:pic>
    </p:spTree>
    <p:extLst>
      <p:ext uri="{BB962C8B-B14F-4D97-AF65-F5344CB8AC3E}">
        <p14:creationId xmlns:p14="http://schemas.microsoft.com/office/powerpoint/2010/main" val="85038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Clinical Outcomes</a:t>
            </a:r>
          </a:p>
        </p:txBody>
      </p:sp>
      <p:pic>
        <p:nvPicPr>
          <p:cNvPr id="4" name="Picture 3"/>
          <p:cNvPicPr>
            <a:picLocks noChangeAspect="1"/>
          </p:cNvPicPr>
          <p:nvPr/>
        </p:nvPicPr>
        <p:blipFill>
          <a:blip r:embed="rId2"/>
          <a:stretch>
            <a:fillRect/>
          </a:stretch>
        </p:blipFill>
        <p:spPr>
          <a:xfrm>
            <a:off x="2438401" y="1465352"/>
            <a:ext cx="7330944" cy="4744947"/>
          </a:xfrm>
          <a:prstGeom prst="rect">
            <a:avLst/>
          </a:prstGeom>
        </p:spPr>
      </p:pic>
    </p:spTree>
    <p:extLst>
      <p:ext uri="{BB962C8B-B14F-4D97-AF65-F5344CB8AC3E}">
        <p14:creationId xmlns:p14="http://schemas.microsoft.com/office/powerpoint/2010/main" val="3283956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Clinical Outcomes</a:t>
            </a:r>
          </a:p>
        </p:txBody>
      </p:sp>
      <p:pic>
        <p:nvPicPr>
          <p:cNvPr id="3" name="Picture 2"/>
          <p:cNvPicPr>
            <a:picLocks noChangeAspect="1"/>
          </p:cNvPicPr>
          <p:nvPr/>
        </p:nvPicPr>
        <p:blipFill>
          <a:blip r:embed="rId2"/>
          <a:stretch>
            <a:fillRect/>
          </a:stretch>
        </p:blipFill>
        <p:spPr>
          <a:xfrm>
            <a:off x="2345193" y="1517371"/>
            <a:ext cx="7913232" cy="4947925"/>
          </a:xfrm>
          <a:prstGeom prst="rect">
            <a:avLst/>
          </a:prstGeom>
        </p:spPr>
      </p:pic>
    </p:spTree>
    <p:extLst>
      <p:ext uri="{BB962C8B-B14F-4D97-AF65-F5344CB8AC3E}">
        <p14:creationId xmlns:p14="http://schemas.microsoft.com/office/powerpoint/2010/main" val="2480846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Safety</a:t>
            </a:r>
          </a:p>
        </p:txBody>
      </p:sp>
      <p:pic>
        <p:nvPicPr>
          <p:cNvPr id="4" name="Picture 3"/>
          <p:cNvPicPr>
            <a:picLocks noChangeAspect="1"/>
          </p:cNvPicPr>
          <p:nvPr/>
        </p:nvPicPr>
        <p:blipFill>
          <a:blip r:embed="rId2"/>
          <a:stretch>
            <a:fillRect/>
          </a:stretch>
        </p:blipFill>
        <p:spPr>
          <a:xfrm>
            <a:off x="1152267" y="1592477"/>
            <a:ext cx="9329995" cy="3731998"/>
          </a:xfrm>
          <a:prstGeom prst="rect">
            <a:avLst/>
          </a:prstGeom>
        </p:spPr>
      </p:pic>
    </p:spTree>
    <p:extLst>
      <p:ext uri="{BB962C8B-B14F-4D97-AF65-F5344CB8AC3E}">
        <p14:creationId xmlns:p14="http://schemas.microsoft.com/office/powerpoint/2010/main" val="3751684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DC7D-3F43-5847-BF1B-DE74584968FC}"/>
              </a:ext>
            </a:extLst>
          </p:cNvPr>
          <p:cNvSpPr>
            <a:spLocks noGrp="1"/>
          </p:cNvSpPr>
          <p:nvPr>
            <p:ph type="title"/>
          </p:nvPr>
        </p:nvSpPr>
        <p:spPr/>
        <p:txBody>
          <a:bodyPr/>
          <a:lstStyle/>
          <a:p>
            <a:pPr algn="ctr"/>
            <a:r>
              <a:rPr lang="en-US" dirty="0"/>
              <a:t>Results: Safety</a:t>
            </a:r>
          </a:p>
        </p:txBody>
      </p:sp>
      <p:pic>
        <p:nvPicPr>
          <p:cNvPr id="4" name="Picture 3"/>
          <p:cNvPicPr>
            <a:picLocks noChangeAspect="1"/>
          </p:cNvPicPr>
          <p:nvPr/>
        </p:nvPicPr>
        <p:blipFill>
          <a:blip r:embed="rId2"/>
          <a:stretch>
            <a:fillRect/>
          </a:stretch>
        </p:blipFill>
        <p:spPr>
          <a:xfrm>
            <a:off x="1495167" y="1690687"/>
            <a:ext cx="9487021" cy="3386137"/>
          </a:xfrm>
          <a:prstGeom prst="rect">
            <a:avLst/>
          </a:prstGeom>
        </p:spPr>
      </p:pic>
    </p:spTree>
    <p:extLst>
      <p:ext uri="{BB962C8B-B14F-4D97-AF65-F5344CB8AC3E}">
        <p14:creationId xmlns:p14="http://schemas.microsoft.com/office/powerpoint/2010/main" val="1685729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Results: Financial, Operational &amp; Other</a:t>
            </a:r>
          </a:p>
        </p:txBody>
      </p:sp>
      <p:sp>
        <p:nvSpPr>
          <p:cNvPr id="3" name="Content Placeholder 2">
            <a:extLst>
              <a:ext uri="{FF2B5EF4-FFF2-40B4-BE49-F238E27FC236}">
                <a16:creationId xmlns:a16="http://schemas.microsoft.com/office/drawing/2014/main" id="{F86B004C-1588-0A45-A47A-CB0885E06D2D}"/>
              </a:ext>
            </a:extLst>
          </p:cNvPr>
          <p:cNvSpPr>
            <a:spLocks noGrp="1"/>
          </p:cNvSpPr>
          <p:nvPr>
            <p:ph idx="1"/>
          </p:nvPr>
        </p:nvSpPr>
        <p:spPr>
          <a:xfrm>
            <a:off x="723900" y="1533525"/>
            <a:ext cx="10744200" cy="4838700"/>
          </a:xfrm>
        </p:spPr>
        <p:txBody>
          <a:bodyPr>
            <a:normAutofit fontScale="92500" lnSpcReduction="20000"/>
          </a:bodyPr>
          <a:lstStyle/>
          <a:p>
            <a:r>
              <a:rPr lang="en-US" dirty="0"/>
              <a:t>Average direct facility cost per treatment of $1,224.77</a:t>
            </a:r>
          </a:p>
          <a:p>
            <a:pPr lvl="1"/>
            <a:r>
              <a:rPr lang="en-US" dirty="0"/>
              <a:t>Drug costs represent 88.6%</a:t>
            </a:r>
          </a:p>
          <a:p>
            <a:pPr lvl="1"/>
            <a:r>
              <a:rPr lang="en-US" dirty="0"/>
              <a:t>If utilized, 340B could save approximately 35% on drug cost</a:t>
            </a:r>
          </a:p>
          <a:p>
            <a:pPr lvl="1"/>
            <a:r>
              <a:rPr lang="en-US" dirty="0"/>
              <a:t>Overhead costs not calculated</a:t>
            </a:r>
          </a:p>
          <a:p>
            <a:r>
              <a:rPr lang="en-US" dirty="0"/>
              <a:t>Reimbursement generally exceeded cost; but not all claims paid</a:t>
            </a:r>
          </a:p>
          <a:p>
            <a:r>
              <a:rPr lang="en-US" dirty="0"/>
              <a:t>Lengthy prior authorization requirements</a:t>
            </a:r>
          </a:p>
          <a:p>
            <a:r>
              <a:rPr lang="en-US" dirty="0"/>
              <a:t>Loss/change in insurance caused challenges</a:t>
            </a:r>
          </a:p>
          <a:p>
            <a:r>
              <a:rPr lang="en-US" dirty="0"/>
              <a:t>Requires quiet space, perhaps transportation assistance</a:t>
            </a:r>
          </a:p>
          <a:p>
            <a:r>
              <a:rPr lang="en-US" dirty="0"/>
              <a:t>Staff reported stories of deep patient gratitude from those helped</a:t>
            </a:r>
          </a:p>
          <a:p>
            <a:r>
              <a:rPr lang="en-US" dirty="0"/>
              <a:t>Staff also reported patients with limited impact</a:t>
            </a:r>
          </a:p>
          <a:p>
            <a:r>
              <a:rPr lang="en-US" dirty="0"/>
              <a:t>Staff wondered if structured support outside of home might be part of the benefit; perhaps consider adjunctive group therapy</a:t>
            </a:r>
          </a:p>
        </p:txBody>
      </p:sp>
    </p:spTree>
    <p:extLst>
      <p:ext uri="{BB962C8B-B14F-4D97-AF65-F5344CB8AC3E}">
        <p14:creationId xmlns:p14="http://schemas.microsoft.com/office/powerpoint/2010/main" val="4060207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sp>
        <p:nvSpPr>
          <p:cNvPr id="3" name="Content Placeholder 2">
            <a:extLst>
              <a:ext uri="{FF2B5EF4-FFF2-40B4-BE49-F238E27FC236}">
                <a16:creationId xmlns:a16="http://schemas.microsoft.com/office/drawing/2014/main" id="{F86B004C-1588-0A45-A47A-CB0885E06D2D}"/>
              </a:ext>
            </a:extLst>
          </p:cNvPr>
          <p:cNvSpPr>
            <a:spLocks noGrp="1"/>
          </p:cNvSpPr>
          <p:nvPr>
            <p:ph idx="1"/>
          </p:nvPr>
        </p:nvSpPr>
        <p:spPr>
          <a:xfrm>
            <a:off x="838200" y="1825625"/>
            <a:ext cx="10515600" cy="4603750"/>
          </a:xfrm>
        </p:spPr>
        <p:txBody>
          <a:bodyPr>
            <a:normAutofit/>
          </a:bodyPr>
          <a:lstStyle/>
          <a:p>
            <a:r>
              <a:rPr lang="en-US" dirty="0"/>
              <a:t>Results showed statistically significant improvement in depression scores from baseline</a:t>
            </a:r>
          </a:p>
          <a:p>
            <a:pPr lvl="1"/>
            <a:r>
              <a:rPr lang="en-US" dirty="0"/>
              <a:t>At 4 weeks (PHQ-9 </a:t>
            </a:r>
            <a:r>
              <a:rPr lang="en-US" i="1" dirty="0"/>
              <a:t>M</a:t>
            </a:r>
            <a:r>
              <a:rPr lang="en-US" i="1" baseline="-25000" dirty="0"/>
              <a:t>0</a:t>
            </a:r>
            <a:r>
              <a:rPr lang="en-US" dirty="0"/>
              <a:t> – </a:t>
            </a:r>
            <a:r>
              <a:rPr lang="en-US" i="1" dirty="0"/>
              <a:t>M</a:t>
            </a:r>
            <a:r>
              <a:rPr lang="en-US" i="1" baseline="-25000" dirty="0"/>
              <a:t>4</a:t>
            </a:r>
            <a:r>
              <a:rPr lang="en-US" dirty="0"/>
              <a:t> = 7.48, </a:t>
            </a:r>
            <a:r>
              <a:rPr lang="en-US" i="1" dirty="0"/>
              <a:t>p</a:t>
            </a:r>
            <a:r>
              <a:rPr lang="en-US" dirty="0"/>
              <a:t> &lt; .001; MADRS </a:t>
            </a:r>
            <a:r>
              <a:rPr lang="en-US" i="1" dirty="0"/>
              <a:t>M</a:t>
            </a:r>
            <a:r>
              <a:rPr lang="en-US" i="1" baseline="-25000" dirty="0"/>
              <a:t>0</a:t>
            </a:r>
            <a:r>
              <a:rPr lang="en-US" dirty="0"/>
              <a:t> – </a:t>
            </a:r>
            <a:r>
              <a:rPr lang="en-US" i="1" dirty="0"/>
              <a:t>M</a:t>
            </a:r>
            <a:r>
              <a:rPr lang="en-US" i="1" baseline="-25000" dirty="0"/>
              <a:t>4</a:t>
            </a:r>
            <a:r>
              <a:rPr lang="en-US" dirty="0"/>
              <a:t> = 19.50, </a:t>
            </a:r>
            <a:r>
              <a:rPr lang="en-US" i="1" dirty="0"/>
              <a:t>p</a:t>
            </a:r>
            <a:r>
              <a:rPr lang="en-US" dirty="0"/>
              <a:t> &lt; .001) </a:t>
            </a:r>
          </a:p>
          <a:p>
            <a:pPr lvl="1"/>
            <a:r>
              <a:rPr lang="en-US" dirty="0"/>
              <a:t>And endpoint (PHQ-9 </a:t>
            </a:r>
            <a:r>
              <a:rPr lang="en-US" i="1" dirty="0"/>
              <a:t>M</a:t>
            </a:r>
            <a:r>
              <a:rPr lang="en-US" i="1" baseline="-25000" dirty="0"/>
              <a:t>0</a:t>
            </a:r>
            <a:r>
              <a:rPr lang="en-US" dirty="0"/>
              <a:t> – </a:t>
            </a:r>
            <a:r>
              <a:rPr lang="en-US" i="1" dirty="0"/>
              <a:t>M</a:t>
            </a:r>
            <a:r>
              <a:rPr lang="en-US" i="1" baseline="-25000" dirty="0"/>
              <a:t>E</a:t>
            </a:r>
            <a:r>
              <a:rPr lang="en-US" dirty="0"/>
              <a:t> = 7.23, </a:t>
            </a:r>
            <a:r>
              <a:rPr lang="en-US" i="1" dirty="0"/>
              <a:t>p</a:t>
            </a:r>
            <a:r>
              <a:rPr lang="en-US" dirty="0"/>
              <a:t> &lt; .001; MADRS </a:t>
            </a:r>
            <a:r>
              <a:rPr lang="en-US" i="1" dirty="0"/>
              <a:t>M</a:t>
            </a:r>
            <a:r>
              <a:rPr lang="en-US" i="1" baseline="-25000" dirty="0"/>
              <a:t>0</a:t>
            </a:r>
            <a:r>
              <a:rPr lang="en-US" dirty="0"/>
              <a:t> – </a:t>
            </a:r>
            <a:r>
              <a:rPr lang="en-US" i="1" dirty="0"/>
              <a:t>M</a:t>
            </a:r>
            <a:r>
              <a:rPr lang="en-US" i="1" baseline="-25000" dirty="0"/>
              <a:t>E</a:t>
            </a:r>
            <a:r>
              <a:rPr lang="en-US" dirty="0"/>
              <a:t> = 23.63, </a:t>
            </a:r>
            <a:r>
              <a:rPr lang="en-US" i="1" dirty="0"/>
              <a:t>p</a:t>
            </a:r>
            <a:r>
              <a:rPr lang="en-US" dirty="0"/>
              <a:t> &lt; .001).</a:t>
            </a:r>
          </a:p>
          <a:p>
            <a:r>
              <a:rPr lang="en-US" dirty="0"/>
              <a:t>Since previous studies predicted a large placebo effect, however, it was important to compare results to those studies</a:t>
            </a:r>
          </a:p>
          <a:p>
            <a:pPr lvl="1"/>
            <a:r>
              <a:rPr lang="en-US" dirty="0" err="1"/>
              <a:t>Popova</a:t>
            </a:r>
            <a:r>
              <a:rPr lang="en-US" dirty="0"/>
              <a:t> et al. (2019)</a:t>
            </a:r>
          </a:p>
          <a:p>
            <a:pPr lvl="1"/>
            <a:r>
              <a:rPr lang="en-US" dirty="0" err="1"/>
              <a:t>Wajs</a:t>
            </a:r>
            <a:r>
              <a:rPr lang="en-US" dirty="0"/>
              <a:t> et al. (2020)</a:t>
            </a:r>
          </a:p>
          <a:p>
            <a:pPr lvl="1"/>
            <a:r>
              <a:rPr lang="en-US" dirty="0" err="1"/>
              <a:t>Turkoz</a:t>
            </a:r>
            <a:r>
              <a:rPr lang="en-US" dirty="0"/>
              <a:t> et al. (2021)</a:t>
            </a:r>
          </a:p>
          <a:p>
            <a:pPr marL="0" indent="0">
              <a:buNone/>
            </a:pPr>
            <a:endParaRPr lang="en-US" dirty="0"/>
          </a:p>
        </p:txBody>
      </p:sp>
    </p:spTree>
    <p:extLst>
      <p:ext uri="{BB962C8B-B14F-4D97-AF65-F5344CB8AC3E}">
        <p14:creationId xmlns:p14="http://schemas.microsoft.com/office/powerpoint/2010/main" val="166345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75045C-36F3-D8DD-F6C3-B015C235B608}"/>
              </a:ext>
            </a:extLst>
          </p:cNvPr>
          <p:cNvSpPr>
            <a:spLocks noGrp="1"/>
          </p:cNvSpPr>
          <p:nvPr>
            <p:ph type="title"/>
          </p:nvPr>
        </p:nvSpPr>
        <p:spPr>
          <a:xfrm>
            <a:off x="1191208" y="78957"/>
            <a:ext cx="10515600" cy="826112"/>
          </a:xfrm>
        </p:spPr>
        <p:txBody>
          <a:bodyPr/>
          <a:lstStyle/>
          <a:p>
            <a:r>
              <a:rPr lang="en-US" dirty="0"/>
              <a:t>Continuum of Behavioral Health Care</a:t>
            </a:r>
          </a:p>
        </p:txBody>
      </p:sp>
      <p:graphicFrame>
        <p:nvGraphicFramePr>
          <p:cNvPr id="6" name="Table 6">
            <a:extLst>
              <a:ext uri="{FF2B5EF4-FFF2-40B4-BE49-F238E27FC236}">
                <a16:creationId xmlns:a16="http://schemas.microsoft.com/office/drawing/2014/main" id="{8756F722-6C05-8BFE-15D2-89F9B5CF04A7}"/>
              </a:ext>
            </a:extLst>
          </p:cNvPr>
          <p:cNvGraphicFramePr>
            <a:graphicFrameLocks noGrp="1"/>
          </p:cNvGraphicFramePr>
          <p:nvPr>
            <p:ph idx="1"/>
          </p:nvPr>
        </p:nvGraphicFramePr>
        <p:xfrm>
          <a:off x="485192" y="905069"/>
          <a:ext cx="11038116" cy="5475228"/>
        </p:xfrm>
        <a:graphic>
          <a:graphicData uri="http://schemas.openxmlformats.org/drawingml/2006/table">
            <a:tbl>
              <a:tblPr firstRow="1" bandRow="1">
                <a:tableStyleId>{5C22544A-7EE6-4342-B048-85BDC9FD1C3A}</a:tableStyleId>
              </a:tblPr>
              <a:tblGrid>
                <a:gridCol w="1845255">
                  <a:extLst>
                    <a:ext uri="{9D8B030D-6E8A-4147-A177-3AD203B41FA5}">
                      <a16:colId xmlns:a16="http://schemas.microsoft.com/office/drawing/2014/main" val="1412106579"/>
                    </a:ext>
                  </a:extLst>
                </a:gridCol>
                <a:gridCol w="3185942">
                  <a:extLst>
                    <a:ext uri="{9D8B030D-6E8A-4147-A177-3AD203B41FA5}">
                      <a16:colId xmlns:a16="http://schemas.microsoft.com/office/drawing/2014/main" val="4218304171"/>
                    </a:ext>
                  </a:extLst>
                </a:gridCol>
                <a:gridCol w="1413048">
                  <a:extLst>
                    <a:ext uri="{9D8B030D-6E8A-4147-A177-3AD203B41FA5}">
                      <a16:colId xmlns:a16="http://schemas.microsoft.com/office/drawing/2014/main" val="3894564209"/>
                    </a:ext>
                  </a:extLst>
                </a:gridCol>
                <a:gridCol w="1693904">
                  <a:extLst>
                    <a:ext uri="{9D8B030D-6E8A-4147-A177-3AD203B41FA5}">
                      <a16:colId xmlns:a16="http://schemas.microsoft.com/office/drawing/2014/main" val="3380650676"/>
                    </a:ext>
                  </a:extLst>
                </a:gridCol>
                <a:gridCol w="2899967">
                  <a:extLst>
                    <a:ext uri="{9D8B030D-6E8A-4147-A177-3AD203B41FA5}">
                      <a16:colId xmlns:a16="http://schemas.microsoft.com/office/drawing/2014/main" val="1470957945"/>
                    </a:ext>
                  </a:extLst>
                </a:gridCol>
              </a:tblGrid>
              <a:tr h="391921">
                <a:tc>
                  <a:txBody>
                    <a:bodyPr/>
                    <a:lstStyle/>
                    <a:p>
                      <a:r>
                        <a:rPr lang="en-US" dirty="0"/>
                        <a:t>Severity</a:t>
                      </a:r>
                    </a:p>
                  </a:txBody>
                  <a:tcPr/>
                </a:tc>
                <a:tc>
                  <a:txBody>
                    <a:bodyPr/>
                    <a:lstStyle/>
                    <a:p>
                      <a:r>
                        <a:rPr lang="en-US" dirty="0"/>
                        <a:t>Description</a:t>
                      </a:r>
                    </a:p>
                  </a:txBody>
                  <a:tcPr/>
                </a:tc>
                <a:tc>
                  <a:txBody>
                    <a:bodyPr/>
                    <a:lstStyle/>
                    <a:p>
                      <a:r>
                        <a:rPr lang="en-US" dirty="0"/>
                        <a:t>Suicidal</a:t>
                      </a:r>
                    </a:p>
                  </a:txBody>
                  <a:tcPr/>
                </a:tc>
                <a:tc>
                  <a:txBody>
                    <a:bodyPr/>
                    <a:lstStyle/>
                    <a:p>
                      <a:r>
                        <a:rPr lang="en-US" dirty="0"/>
                        <a:t>Disposition</a:t>
                      </a:r>
                    </a:p>
                  </a:txBody>
                  <a:tcPr/>
                </a:tc>
                <a:tc>
                  <a:txBody>
                    <a:bodyPr/>
                    <a:lstStyle/>
                    <a:p>
                      <a:r>
                        <a:rPr lang="en-US" dirty="0"/>
                        <a:t>Other</a:t>
                      </a:r>
                    </a:p>
                  </a:txBody>
                  <a:tcPr/>
                </a:tc>
                <a:extLst>
                  <a:ext uri="{0D108BD9-81ED-4DB2-BD59-A6C34878D82A}">
                    <a16:rowId xmlns:a16="http://schemas.microsoft.com/office/drawing/2014/main" val="2989957919"/>
                  </a:ext>
                </a:extLst>
              </a:tr>
              <a:tr h="676467">
                <a:tc>
                  <a:txBody>
                    <a:bodyPr/>
                    <a:lstStyle/>
                    <a:p>
                      <a:r>
                        <a:rPr lang="en-US" dirty="0"/>
                        <a:t>Stable</a:t>
                      </a:r>
                    </a:p>
                  </a:txBody>
                  <a:tcPr/>
                </a:tc>
                <a:tc>
                  <a:txBody>
                    <a:bodyPr/>
                    <a:lstStyle/>
                    <a:p>
                      <a:r>
                        <a:rPr lang="en-US" dirty="0"/>
                        <a:t>Functional, able to work</a:t>
                      </a:r>
                    </a:p>
                  </a:txBody>
                  <a:tcPr/>
                </a:tc>
                <a:tc>
                  <a:txBody>
                    <a:bodyPr/>
                    <a:lstStyle/>
                    <a:p>
                      <a:r>
                        <a:rPr lang="en-US" dirty="0"/>
                        <a:t>None</a:t>
                      </a:r>
                    </a:p>
                  </a:txBody>
                  <a:tcPr/>
                </a:tc>
                <a:tc>
                  <a:txBody>
                    <a:bodyPr/>
                    <a:lstStyle/>
                    <a:p>
                      <a:r>
                        <a:rPr lang="en-US" dirty="0"/>
                        <a:t>Outpatient</a:t>
                      </a:r>
                    </a:p>
                  </a:txBody>
                  <a:tcPr/>
                </a:tc>
                <a:tc>
                  <a:txBody>
                    <a:bodyPr/>
                    <a:lstStyle/>
                    <a:p>
                      <a:r>
                        <a:rPr lang="en-US" dirty="0"/>
                        <a:t>Therapy/counseling as needed; med management</a:t>
                      </a:r>
                    </a:p>
                  </a:txBody>
                  <a:tcPr/>
                </a:tc>
                <a:extLst>
                  <a:ext uri="{0D108BD9-81ED-4DB2-BD59-A6C34878D82A}">
                    <a16:rowId xmlns:a16="http://schemas.microsoft.com/office/drawing/2014/main" val="193376073"/>
                  </a:ext>
                </a:extLst>
              </a:tr>
              <a:tr h="966381">
                <a:tc>
                  <a:txBody>
                    <a:bodyPr/>
                    <a:lstStyle/>
                    <a:p>
                      <a:r>
                        <a:rPr lang="en-US" dirty="0"/>
                        <a:t>Low</a:t>
                      </a:r>
                    </a:p>
                  </a:txBody>
                  <a:tcPr/>
                </a:tc>
                <a:tc>
                  <a:txBody>
                    <a:bodyPr/>
                    <a:lstStyle/>
                    <a:p>
                      <a:r>
                        <a:rPr lang="en-US" dirty="0"/>
                        <a:t>Functional, but with a recent medical or psych stressor</a:t>
                      </a:r>
                    </a:p>
                  </a:txBody>
                  <a:tcPr/>
                </a:tc>
                <a:tc>
                  <a:txBody>
                    <a:bodyPr/>
                    <a:lstStyle/>
                    <a:p>
                      <a:r>
                        <a:rPr lang="en-US" dirty="0"/>
                        <a:t>Mild</a:t>
                      </a:r>
                    </a:p>
                  </a:txBody>
                  <a:tcPr/>
                </a:tc>
                <a:tc>
                  <a:txBody>
                    <a:bodyPr/>
                    <a:lstStyle/>
                    <a:p>
                      <a:r>
                        <a:rPr lang="en-US" dirty="0"/>
                        <a:t>Outpatient, psychiatric monitoring</a:t>
                      </a:r>
                    </a:p>
                  </a:txBody>
                  <a:tcPr/>
                </a:tc>
                <a:tc>
                  <a:txBody>
                    <a:bodyPr/>
                    <a:lstStyle/>
                    <a:p>
                      <a:r>
                        <a:rPr lang="en-US" dirty="0"/>
                        <a:t>Increased therapy, case management, group outpatient (low-intensity)</a:t>
                      </a:r>
                    </a:p>
                  </a:txBody>
                  <a:tcPr/>
                </a:tc>
                <a:extLst>
                  <a:ext uri="{0D108BD9-81ED-4DB2-BD59-A6C34878D82A}">
                    <a16:rowId xmlns:a16="http://schemas.microsoft.com/office/drawing/2014/main" val="4186957925"/>
                  </a:ext>
                </a:extLst>
              </a:tr>
              <a:tr h="1240276">
                <a:tc>
                  <a:txBody>
                    <a:bodyPr/>
                    <a:lstStyle/>
                    <a:p>
                      <a:r>
                        <a:rPr lang="en-US" dirty="0"/>
                        <a:t>Moderate</a:t>
                      </a:r>
                    </a:p>
                  </a:txBody>
                  <a:tcPr/>
                </a:tc>
                <a:tc>
                  <a:txBody>
                    <a:bodyPr/>
                    <a:lstStyle/>
                    <a:p>
                      <a:r>
                        <a:rPr lang="en-US" dirty="0"/>
                        <a:t>Decompensating, agitated</a:t>
                      </a:r>
                    </a:p>
                  </a:txBody>
                  <a:tcPr/>
                </a:tc>
                <a:tc>
                  <a:txBody>
                    <a:bodyPr/>
                    <a:lstStyle/>
                    <a:p>
                      <a:r>
                        <a:rPr lang="en-US" dirty="0"/>
                        <a:t>Moderate</a:t>
                      </a:r>
                    </a:p>
                  </a:txBody>
                  <a:tcPr/>
                </a:tc>
                <a:tc>
                  <a:txBody>
                    <a:bodyPr/>
                    <a:lstStyle/>
                    <a:p>
                      <a:r>
                        <a:rPr lang="en-US" dirty="0"/>
                        <a:t>Psychiatric consultation</a:t>
                      </a:r>
                    </a:p>
                  </a:txBody>
                  <a:tcPr/>
                </a:tc>
                <a:tc>
                  <a:txBody>
                    <a:bodyPr/>
                    <a:lstStyle/>
                    <a:p>
                      <a:r>
                        <a:rPr lang="en-US" dirty="0"/>
                        <a:t>Psychiatric observation, crisis response team, intensive group outpatient/partial hospitalization</a:t>
                      </a:r>
                    </a:p>
                  </a:txBody>
                  <a:tcPr/>
                </a:tc>
                <a:extLst>
                  <a:ext uri="{0D108BD9-81ED-4DB2-BD59-A6C34878D82A}">
                    <a16:rowId xmlns:a16="http://schemas.microsoft.com/office/drawing/2014/main" val="442028723"/>
                  </a:ext>
                </a:extLst>
              </a:tr>
              <a:tr h="386552">
                <a:tc>
                  <a:txBody>
                    <a:bodyPr/>
                    <a:lstStyle/>
                    <a:p>
                      <a:r>
                        <a:rPr lang="en-US" dirty="0"/>
                        <a:t>Severe</a:t>
                      </a:r>
                    </a:p>
                  </a:txBody>
                  <a:tcPr/>
                </a:tc>
                <a:tc>
                  <a:txBody>
                    <a:bodyPr/>
                    <a:lstStyle/>
                    <a:p>
                      <a:r>
                        <a:rPr lang="en-US" dirty="0"/>
                        <a:t>Severe decompensation</a:t>
                      </a:r>
                    </a:p>
                  </a:txBody>
                  <a:tcPr/>
                </a:tc>
                <a:tc>
                  <a:txBody>
                    <a:bodyPr/>
                    <a:lstStyle/>
                    <a:p>
                      <a:r>
                        <a:rPr lang="en-US" dirty="0"/>
                        <a:t>High</a:t>
                      </a:r>
                    </a:p>
                  </a:txBody>
                  <a:tcPr/>
                </a:tc>
                <a:tc>
                  <a:txBody>
                    <a:bodyPr/>
                    <a:lstStyle/>
                    <a:p>
                      <a:r>
                        <a:rPr lang="en-US" dirty="0"/>
                        <a:t>Inpatient care</a:t>
                      </a:r>
                    </a:p>
                  </a:txBody>
                  <a:tcPr/>
                </a:tc>
                <a:tc>
                  <a:txBody>
                    <a:bodyPr/>
                    <a:lstStyle/>
                    <a:p>
                      <a:r>
                        <a:rPr lang="en-US" dirty="0"/>
                        <a:t>Inpatient psychiatric care</a:t>
                      </a:r>
                    </a:p>
                  </a:txBody>
                  <a:tcPr/>
                </a:tc>
                <a:extLst>
                  <a:ext uri="{0D108BD9-81ED-4DB2-BD59-A6C34878D82A}">
                    <a16:rowId xmlns:a16="http://schemas.microsoft.com/office/drawing/2014/main" val="2231892927"/>
                  </a:ext>
                </a:extLst>
              </a:tr>
              <a:tr h="676467">
                <a:tc>
                  <a:txBody>
                    <a:bodyPr/>
                    <a:lstStyle/>
                    <a:p>
                      <a:r>
                        <a:rPr lang="en-US" dirty="0"/>
                        <a:t>Detox</a:t>
                      </a:r>
                    </a:p>
                  </a:txBody>
                  <a:tcPr/>
                </a:tc>
                <a:tc>
                  <a:txBody>
                    <a:bodyPr/>
                    <a:lstStyle/>
                    <a:p>
                      <a:r>
                        <a:rPr lang="en-US" dirty="0"/>
                        <a:t>Significantly impaired; may or may not be ready to change</a:t>
                      </a:r>
                    </a:p>
                  </a:txBody>
                  <a:tcPr/>
                </a:tc>
                <a:tc>
                  <a:txBody>
                    <a:bodyPr/>
                    <a:lstStyle/>
                    <a:p>
                      <a:r>
                        <a:rPr lang="en-US" dirty="0"/>
                        <a:t>Mild to High</a:t>
                      </a:r>
                    </a:p>
                  </a:txBody>
                  <a:tcPr/>
                </a:tc>
                <a:tc>
                  <a:txBody>
                    <a:bodyPr/>
                    <a:lstStyle/>
                    <a:p>
                      <a:r>
                        <a:rPr lang="en-US" dirty="0"/>
                        <a:t>Typically inpatient care</a:t>
                      </a:r>
                    </a:p>
                  </a:txBody>
                  <a:tcPr/>
                </a:tc>
                <a:tc>
                  <a:txBody>
                    <a:bodyPr/>
                    <a:lstStyle/>
                    <a:p>
                      <a:r>
                        <a:rPr lang="en-US" dirty="0"/>
                        <a:t>Overnight to 1-2 months to get clean</a:t>
                      </a:r>
                    </a:p>
                  </a:txBody>
                  <a:tcPr/>
                </a:tc>
                <a:extLst>
                  <a:ext uri="{0D108BD9-81ED-4DB2-BD59-A6C34878D82A}">
                    <a16:rowId xmlns:a16="http://schemas.microsoft.com/office/drawing/2014/main" val="2868639458"/>
                  </a:ext>
                </a:extLst>
              </a:tr>
              <a:tr h="773104">
                <a:tc>
                  <a:txBody>
                    <a:bodyPr/>
                    <a:lstStyle/>
                    <a:p>
                      <a:r>
                        <a:rPr lang="en-US" dirty="0"/>
                        <a:t>Substance Abuse Support</a:t>
                      </a:r>
                    </a:p>
                  </a:txBody>
                  <a:tcPr/>
                </a:tc>
                <a:tc>
                  <a:txBody>
                    <a:bodyPr/>
                    <a:lstStyle/>
                    <a:p>
                      <a:r>
                        <a:rPr lang="en-US" dirty="0"/>
                        <a:t>Functional, able to work</a:t>
                      </a:r>
                    </a:p>
                  </a:txBody>
                  <a:tcPr/>
                </a:tc>
                <a:tc>
                  <a:txBody>
                    <a:bodyPr/>
                    <a:lstStyle/>
                    <a:p>
                      <a:r>
                        <a:rPr lang="en-US" dirty="0"/>
                        <a:t>None to Mild</a:t>
                      </a:r>
                    </a:p>
                  </a:txBody>
                  <a:tcPr/>
                </a:tc>
                <a:tc>
                  <a:txBody>
                    <a:bodyPr/>
                    <a:lstStyle/>
                    <a:p>
                      <a:r>
                        <a:rPr lang="en-US" dirty="0"/>
                        <a:t>Outpatient</a:t>
                      </a:r>
                    </a:p>
                  </a:txBody>
                  <a:tcPr/>
                </a:tc>
                <a:tc>
                  <a:txBody>
                    <a:bodyPr/>
                    <a:lstStyle/>
                    <a:p>
                      <a:r>
                        <a:rPr lang="en-US" dirty="0"/>
                        <a:t>Therapy/counseling; med management; support groups; halfway house</a:t>
                      </a:r>
                    </a:p>
                  </a:txBody>
                  <a:tcPr/>
                </a:tc>
                <a:extLst>
                  <a:ext uri="{0D108BD9-81ED-4DB2-BD59-A6C34878D82A}">
                    <a16:rowId xmlns:a16="http://schemas.microsoft.com/office/drawing/2014/main" val="4247427873"/>
                  </a:ext>
                </a:extLst>
              </a:tr>
            </a:tbl>
          </a:graphicData>
        </a:graphic>
      </p:graphicFrame>
    </p:spTree>
    <p:extLst>
      <p:ext uri="{BB962C8B-B14F-4D97-AF65-F5344CB8AC3E}">
        <p14:creationId xmlns:p14="http://schemas.microsoft.com/office/powerpoint/2010/main" val="277900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pic>
        <p:nvPicPr>
          <p:cNvPr id="4" name="Picture 3"/>
          <p:cNvPicPr>
            <a:picLocks noChangeAspect="1"/>
          </p:cNvPicPr>
          <p:nvPr/>
        </p:nvPicPr>
        <p:blipFill>
          <a:blip r:embed="rId2"/>
          <a:stretch>
            <a:fillRect/>
          </a:stretch>
        </p:blipFill>
        <p:spPr>
          <a:xfrm>
            <a:off x="2038092" y="1569591"/>
            <a:ext cx="8544183" cy="4250183"/>
          </a:xfrm>
          <a:prstGeom prst="rect">
            <a:avLst/>
          </a:prstGeom>
        </p:spPr>
      </p:pic>
    </p:spTree>
    <p:extLst>
      <p:ext uri="{BB962C8B-B14F-4D97-AF65-F5344CB8AC3E}">
        <p14:creationId xmlns:p14="http://schemas.microsoft.com/office/powerpoint/2010/main" val="80472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pic>
        <p:nvPicPr>
          <p:cNvPr id="4" name="Picture 3"/>
          <p:cNvPicPr>
            <a:picLocks noChangeAspect="1"/>
          </p:cNvPicPr>
          <p:nvPr/>
        </p:nvPicPr>
        <p:blipFill>
          <a:blip r:embed="rId2"/>
          <a:stretch>
            <a:fillRect/>
          </a:stretch>
        </p:blipFill>
        <p:spPr>
          <a:xfrm>
            <a:off x="1463276" y="1866033"/>
            <a:ext cx="9265448" cy="3744191"/>
          </a:xfrm>
          <a:prstGeom prst="rect">
            <a:avLst/>
          </a:prstGeom>
        </p:spPr>
      </p:pic>
    </p:spTree>
    <p:extLst>
      <p:ext uri="{BB962C8B-B14F-4D97-AF65-F5344CB8AC3E}">
        <p14:creationId xmlns:p14="http://schemas.microsoft.com/office/powerpoint/2010/main" val="3194469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sp>
        <p:nvSpPr>
          <p:cNvPr id="3" name="Content Placeholder 2">
            <a:extLst>
              <a:ext uri="{FF2B5EF4-FFF2-40B4-BE49-F238E27FC236}">
                <a16:creationId xmlns:a16="http://schemas.microsoft.com/office/drawing/2014/main" id="{F86B004C-1588-0A45-A47A-CB0885E06D2D}"/>
              </a:ext>
            </a:extLst>
          </p:cNvPr>
          <p:cNvSpPr>
            <a:spLocks noGrp="1"/>
          </p:cNvSpPr>
          <p:nvPr>
            <p:ph idx="1"/>
          </p:nvPr>
        </p:nvSpPr>
        <p:spPr/>
        <p:txBody>
          <a:bodyPr/>
          <a:lstStyle/>
          <a:p>
            <a:r>
              <a:rPr lang="en-US" dirty="0"/>
              <a:t>Compared to results of </a:t>
            </a:r>
            <a:r>
              <a:rPr lang="en-US" dirty="0" err="1"/>
              <a:t>Popova</a:t>
            </a:r>
            <a:r>
              <a:rPr lang="en-US" dirty="0"/>
              <a:t> et al. (2019)</a:t>
            </a:r>
          </a:p>
          <a:p>
            <a:pPr lvl="1"/>
            <a:r>
              <a:rPr lang="en-US" dirty="0"/>
              <a:t>Mean MADRS change was not different from predicted to a statistically significant degree when compared to the intervention group or control group</a:t>
            </a:r>
          </a:p>
          <a:p>
            <a:pPr lvl="1"/>
            <a:r>
              <a:rPr lang="en-US" dirty="0"/>
              <a:t>Roughly similar proportion of responders as in intervention group, but slightly lower proportion of patients achieving remission</a:t>
            </a:r>
          </a:p>
          <a:p>
            <a:pPr lvl="1"/>
            <a:r>
              <a:rPr lang="en-US" dirty="0"/>
              <a:t>Limited MADRS sample size in study (n = 8) limited impact</a:t>
            </a:r>
          </a:p>
        </p:txBody>
      </p:sp>
    </p:spTree>
    <p:extLst>
      <p:ext uri="{BB962C8B-B14F-4D97-AF65-F5344CB8AC3E}">
        <p14:creationId xmlns:p14="http://schemas.microsoft.com/office/powerpoint/2010/main" val="377881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pic>
        <p:nvPicPr>
          <p:cNvPr id="4" name="Picture 3"/>
          <p:cNvPicPr>
            <a:picLocks noChangeAspect="1"/>
          </p:cNvPicPr>
          <p:nvPr/>
        </p:nvPicPr>
        <p:blipFill>
          <a:blip r:embed="rId2"/>
          <a:stretch>
            <a:fillRect/>
          </a:stretch>
        </p:blipFill>
        <p:spPr>
          <a:xfrm>
            <a:off x="2647692" y="1563081"/>
            <a:ext cx="7572633" cy="4729983"/>
          </a:xfrm>
          <a:prstGeom prst="rect">
            <a:avLst/>
          </a:prstGeom>
        </p:spPr>
      </p:pic>
    </p:spTree>
    <p:extLst>
      <p:ext uri="{BB962C8B-B14F-4D97-AF65-F5344CB8AC3E}">
        <p14:creationId xmlns:p14="http://schemas.microsoft.com/office/powerpoint/2010/main" val="3093194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sp>
        <p:nvSpPr>
          <p:cNvPr id="3" name="Content Placeholder 2">
            <a:extLst>
              <a:ext uri="{FF2B5EF4-FFF2-40B4-BE49-F238E27FC236}">
                <a16:creationId xmlns:a16="http://schemas.microsoft.com/office/drawing/2014/main" id="{F86B004C-1588-0A45-A47A-CB0885E06D2D}"/>
              </a:ext>
            </a:extLst>
          </p:cNvPr>
          <p:cNvSpPr>
            <a:spLocks noGrp="1"/>
          </p:cNvSpPr>
          <p:nvPr>
            <p:ph idx="1"/>
          </p:nvPr>
        </p:nvSpPr>
        <p:spPr/>
        <p:txBody>
          <a:bodyPr/>
          <a:lstStyle/>
          <a:p>
            <a:r>
              <a:rPr lang="en-US" dirty="0"/>
              <a:t>Compared to results of </a:t>
            </a:r>
            <a:r>
              <a:rPr lang="en-US" dirty="0" err="1"/>
              <a:t>Wajs</a:t>
            </a:r>
            <a:r>
              <a:rPr lang="en-US" dirty="0"/>
              <a:t> et al. (2020)</a:t>
            </a:r>
          </a:p>
          <a:p>
            <a:pPr lvl="1"/>
            <a:r>
              <a:rPr lang="en-US" dirty="0"/>
              <a:t>Changes in PHQ-9 were not different to a statistically significant degree compared to </a:t>
            </a:r>
            <a:r>
              <a:rPr lang="en-US" dirty="0" err="1"/>
              <a:t>Wajs</a:t>
            </a:r>
            <a:r>
              <a:rPr lang="en-US" dirty="0"/>
              <a:t> et al. (2020) at 4 weeks or from 4 weeks to endpoint</a:t>
            </a:r>
          </a:p>
          <a:p>
            <a:pPr lvl="1"/>
            <a:r>
              <a:rPr lang="en-US" dirty="0"/>
              <a:t>Proportion of responders was lower</a:t>
            </a:r>
          </a:p>
          <a:p>
            <a:pPr lvl="1"/>
            <a:r>
              <a:rPr lang="en-US" dirty="0"/>
              <a:t>MADRS scores improved more than found by </a:t>
            </a:r>
            <a:r>
              <a:rPr lang="en-US" dirty="0" err="1"/>
              <a:t>Wajs</a:t>
            </a:r>
            <a:r>
              <a:rPr lang="en-US" dirty="0"/>
              <a:t> et al. (2020) at 4 weeks and from 4 weeks to endpoint, but only the endpoint was statistically significant (</a:t>
            </a:r>
            <a:r>
              <a:rPr lang="en-US" i="1" dirty="0"/>
              <a:t>p</a:t>
            </a:r>
            <a:r>
              <a:rPr lang="en-US" dirty="0"/>
              <a:t> = .01)</a:t>
            </a:r>
          </a:p>
          <a:p>
            <a:pPr lvl="1"/>
            <a:r>
              <a:rPr lang="en-US" dirty="0"/>
              <a:t>Due to small endpoint MADRS sample (</a:t>
            </a:r>
            <a:r>
              <a:rPr lang="en-US" i="1" dirty="0"/>
              <a:t>n</a:t>
            </a:r>
            <a:r>
              <a:rPr lang="en-US" dirty="0"/>
              <a:t> = 7), results are questionable</a:t>
            </a:r>
          </a:p>
          <a:p>
            <a:pPr lvl="1"/>
            <a:r>
              <a:rPr lang="en-US" dirty="0"/>
              <a:t>Proportion of responders and remitters similarly difficult to compare due to small MADRS sample </a:t>
            </a:r>
          </a:p>
        </p:txBody>
      </p:sp>
    </p:spTree>
    <p:extLst>
      <p:ext uri="{BB962C8B-B14F-4D97-AF65-F5344CB8AC3E}">
        <p14:creationId xmlns:p14="http://schemas.microsoft.com/office/powerpoint/2010/main" val="1689165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sp>
        <p:nvSpPr>
          <p:cNvPr id="3" name="Content Placeholder 2">
            <a:extLst>
              <a:ext uri="{FF2B5EF4-FFF2-40B4-BE49-F238E27FC236}">
                <a16:creationId xmlns:a16="http://schemas.microsoft.com/office/drawing/2014/main" id="{F86B004C-1588-0A45-A47A-CB0885E06D2D}"/>
              </a:ext>
            </a:extLst>
          </p:cNvPr>
          <p:cNvSpPr>
            <a:spLocks noGrp="1"/>
          </p:cNvSpPr>
          <p:nvPr>
            <p:ph idx="1"/>
          </p:nvPr>
        </p:nvSpPr>
        <p:spPr>
          <a:xfrm>
            <a:off x="1000124" y="4333875"/>
            <a:ext cx="10839451" cy="1843087"/>
          </a:xfrm>
        </p:spPr>
        <p:txBody>
          <a:bodyPr>
            <a:normAutofit/>
          </a:bodyPr>
          <a:lstStyle/>
          <a:p>
            <a:r>
              <a:rPr lang="en-US" dirty="0"/>
              <a:t>MADRS improvement matched intervention group</a:t>
            </a:r>
          </a:p>
          <a:p>
            <a:r>
              <a:rPr lang="en-US" dirty="0"/>
              <a:t>PHQ-9 improvement lagged behind prediction</a:t>
            </a:r>
          </a:p>
          <a:p>
            <a:r>
              <a:rPr lang="en-US" dirty="0"/>
              <a:t>Z-score analysis found the PHQ-9 difference significant at </a:t>
            </a:r>
            <a:r>
              <a:rPr lang="el-GR" dirty="0"/>
              <a:t>α</a:t>
            </a:r>
            <a:r>
              <a:rPr lang="en-US" dirty="0"/>
              <a:t> = .001</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00123" y="1690687"/>
            <a:ext cx="10353675" cy="2452687"/>
          </a:xfrm>
          <a:prstGeom prst="rect">
            <a:avLst/>
          </a:prstGeom>
          <a:noFill/>
          <a:ln>
            <a:noFill/>
          </a:ln>
        </p:spPr>
      </p:pic>
    </p:spTree>
    <p:extLst>
      <p:ext uri="{BB962C8B-B14F-4D97-AF65-F5344CB8AC3E}">
        <p14:creationId xmlns:p14="http://schemas.microsoft.com/office/powerpoint/2010/main" val="1386071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9D19-1718-8E4E-BBF9-FCA11E506453}"/>
              </a:ext>
            </a:extLst>
          </p:cNvPr>
          <p:cNvSpPr>
            <a:spLocks noGrp="1"/>
          </p:cNvSpPr>
          <p:nvPr>
            <p:ph type="title"/>
          </p:nvPr>
        </p:nvSpPr>
        <p:spPr/>
        <p:txBody>
          <a:bodyPr/>
          <a:lstStyle/>
          <a:p>
            <a:pPr algn="ctr"/>
            <a:r>
              <a:rPr lang="en-US" dirty="0"/>
              <a:t>Discussion</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479550"/>
            <a:ext cx="10153650" cy="4064000"/>
          </a:xfrm>
          <a:prstGeom prst="rect">
            <a:avLst/>
          </a:prstGeom>
          <a:noFill/>
          <a:ln>
            <a:noFill/>
          </a:ln>
        </p:spPr>
      </p:pic>
      <p:sp>
        <p:nvSpPr>
          <p:cNvPr id="5" name="TextBox 4"/>
          <p:cNvSpPr txBox="1"/>
          <p:nvPr/>
        </p:nvSpPr>
        <p:spPr>
          <a:xfrm>
            <a:off x="1000125" y="5657671"/>
            <a:ext cx="10248900" cy="830997"/>
          </a:xfrm>
          <a:prstGeom prst="rect">
            <a:avLst/>
          </a:prstGeom>
          <a:noFill/>
        </p:spPr>
        <p:txBody>
          <a:bodyPr wrap="square" rtlCol="0">
            <a:spAutoFit/>
          </a:bodyPr>
          <a:lstStyle/>
          <a:p>
            <a:r>
              <a:rPr lang="en-US" sz="2400" dirty="0"/>
              <a:t>Difficult to compare due to potential differences in methodology, but general contours do not appear, at minimum, to be worse than those of prior studies.</a:t>
            </a:r>
          </a:p>
        </p:txBody>
      </p:sp>
    </p:spTree>
    <p:extLst>
      <p:ext uri="{BB962C8B-B14F-4D97-AF65-F5344CB8AC3E}">
        <p14:creationId xmlns:p14="http://schemas.microsoft.com/office/powerpoint/2010/main" val="284878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4DFEC-2FA8-864A-A7D1-A4CBB9BC171C}"/>
              </a:ext>
            </a:extLst>
          </p:cNvPr>
          <p:cNvSpPr>
            <a:spLocks noGrp="1"/>
          </p:cNvSpPr>
          <p:nvPr>
            <p:ph type="title"/>
          </p:nvPr>
        </p:nvSpPr>
        <p:spPr/>
        <p:txBody>
          <a:bodyPr/>
          <a:lstStyle/>
          <a:p>
            <a:pPr algn="ctr"/>
            <a:r>
              <a:rPr lang="en-US" dirty="0"/>
              <a:t>Conclusions</a:t>
            </a:r>
          </a:p>
        </p:txBody>
      </p:sp>
      <p:sp>
        <p:nvSpPr>
          <p:cNvPr id="3" name="Content Placeholder 2">
            <a:extLst>
              <a:ext uri="{FF2B5EF4-FFF2-40B4-BE49-F238E27FC236}">
                <a16:creationId xmlns:a16="http://schemas.microsoft.com/office/drawing/2014/main" id="{CB9C23E9-BBEB-3140-93E9-E068DFFDA833}"/>
              </a:ext>
            </a:extLst>
          </p:cNvPr>
          <p:cNvSpPr>
            <a:spLocks noGrp="1"/>
          </p:cNvSpPr>
          <p:nvPr>
            <p:ph idx="1"/>
          </p:nvPr>
        </p:nvSpPr>
        <p:spPr>
          <a:xfrm>
            <a:off x="695325" y="1495424"/>
            <a:ext cx="10782299" cy="5114925"/>
          </a:xfrm>
        </p:spPr>
        <p:txBody>
          <a:bodyPr>
            <a:normAutofit/>
          </a:bodyPr>
          <a:lstStyle/>
          <a:p>
            <a:r>
              <a:rPr lang="en-US" dirty="0"/>
              <a:t>Pilot programs had clinical outcomes similar to those of previous studies</a:t>
            </a:r>
          </a:p>
          <a:p>
            <a:r>
              <a:rPr lang="en-US" dirty="0"/>
              <a:t>Limited statistical significance due to small sample size</a:t>
            </a:r>
          </a:p>
          <a:p>
            <a:r>
              <a:rPr lang="en-US" dirty="0"/>
              <a:t>Improvements were more pronounced using MADRS than PHQ-9</a:t>
            </a:r>
          </a:p>
          <a:p>
            <a:r>
              <a:rPr lang="en-US" dirty="0"/>
              <a:t>Discrepancy between those showing exceptional improvement and those with minimal benefit (Predictive tools needed)</a:t>
            </a:r>
          </a:p>
          <a:p>
            <a:r>
              <a:rPr lang="en-US" dirty="0"/>
              <a:t>Overall safety seems reasonable</a:t>
            </a:r>
          </a:p>
          <a:p>
            <a:r>
              <a:rPr lang="en-US" dirty="0"/>
              <a:t>Financial and operational concerns about administrative challenges with insurance carriers, but reimbursement seemed adequate if compensated</a:t>
            </a:r>
          </a:p>
          <a:p>
            <a:r>
              <a:rPr lang="en-US" dirty="0"/>
              <a:t>Limited generalizability to rural areas with different circumstances</a:t>
            </a:r>
          </a:p>
        </p:txBody>
      </p:sp>
    </p:spTree>
    <p:extLst>
      <p:ext uri="{BB962C8B-B14F-4D97-AF65-F5344CB8AC3E}">
        <p14:creationId xmlns:p14="http://schemas.microsoft.com/office/powerpoint/2010/main" val="996964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5A4A-E2F7-D0A4-6EBB-A47BE8B6D653}"/>
              </a:ext>
            </a:extLst>
          </p:cNvPr>
          <p:cNvSpPr>
            <a:spLocks noGrp="1"/>
          </p:cNvSpPr>
          <p:nvPr>
            <p:ph type="title"/>
          </p:nvPr>
        </p:nvSpPr>
        <p:spPr>
          <a:xfrm>
            <a:off x="838200" y="365125"/>
            <a:ext cx="10515600" cy="802493"/>
          </a:xfrm>
        </p:spPr>
        <p:txBody>
          <a:bodyPr/>
          <a:lstStyle/>
          <a:p>
            <a:r>
              <a:rPr lang="en-US" dirty="0"/>
              <a:t>Thank you</a:t>
            </a:r>
          </a:p>
        </p:txBody>
      </p:sp>
      <p:sp>
        <p:nvSpPr>
          <p:cNvPr id="3" name="Content Placeholder 2">
            <a:extLst>
              <a:ext uri="{FF2B5EF4-FFF2-40B4-BE49-F238E27FC236}">
                <a16:creationId xmlns:a16="http://schemas.microsoft.com/office/drawing/2014/main" id="{DACF0CF1-1EAC-967F-C515-93018E395935}"/>
              </a:ext>
            </a:extLst>
          </p:cNvPr>
          <p:cNvSpPr>
            <a:spLocks noGrp="1"/>
          </p:cNvSpPr>
          <p:nvPr>
            <p:ph idx="1"/>
          </p:nvPr>
        </p:nvSpPr>
        <p:spPr>
          <a:xfrm>
            <a:off x="838200" y="1280160"/>
            <a:ext cx="10515600" cy="4896803"/>
          </a:xfrm>
        </p:spPr>
        <p:txBody>
          <a:bodyPr>
            <a:normAutofit/>
          </a:bodyPr>
          <a:lstStyle/>
          <a:p>
            <a:r>
              <a:rPr lang="en-US" dirty="0"/>
              <a:t>Teresa Frahm, APRN, PMHNP</a:t>
            </a:r>
          </a:p>
          <a:p>
            <a:r>
              <a:rPr lang="en-US" dirty="0"/>
              <a:t>Gayle Keller, APRN, PMHNP</a:t>
            </a:r>
          </a:p>
          <a:p>
            <a:r>
              <a:rPr lang="en-US" dirty="0"/>
              <a:t>Cassandra Muñoz-Parsons, APRN, PMHNP</a:t>
            </a:r>
          </a:p>
          <a:p>
            <a:r>
              <a:rPr lang="en-US" dirty="0"/>
              <a:t>Julie </a:t>
            </a:r>
            <a:r>
              <a:rPr lang="en-US" dirty="0" err="1"/>
              <a:t>Wehrman</a:t>
            </a:r>
            <a:r>
              <a:rPr lang="en-US" dirty="0"/>
              <a:t>, RN</a:t>
            </a:r>
          </a:p>
          <a:p>
            <a:r>
              <a:rPr lang="en-US" dirty="0"/>
              <a:t>Jina Santo</a:t>
            </a:r>
          </a:p>
          <a:p>
            <a:r>
              <a:rPr lang="en-US" dirty="0"/>
              <a:t>Kaylea Speckmann</a:t>
            </a:r>
          </a:p>
          <a:p>
            <a:r>
              <a:rPr lang="en-US" dirty="0"/>
              <a:t>Michael </a:t>
            </a:r>
            <a:r>
              <a:rPr lang="en-US" dirty="0" err="1"/>
              <a:t>Zweifel</a:t>
            </a:r>
            <a:r>
              <a:rPr lang="en-US" dirty="0"/>
              <a:t>, Ph.D., M.A., B.S.</a:t>
            </a:r>
          </a:p>
          <a:p>
            <a:r>
              <a:rPr lang="en-US" dirty="0"/>
              <a:t>Kari Wade, Ed.D., MSN, RN, CNE</a:t>
            </a:r>
          </a:p>
          <a:p>
            <a:r>
              <a:rPr lang="en-US" dirty="0"/>
              <a:t> Jeannie Hannan, Ph.D., B.S., MSHP</a:t>
            </a:r>
          </a:p>
          <a:p>
            <a:endParaRPr lang="en-US" dirty="0"/>
          </a:p>
        </p:txBody>
      </p:sp>
    </p:spTree>
    <p:extLst>
      <p:ext uri="{BB962C8B-B14F-4D97-AF65-F5344CB8AC3E}">
        <p14:creationId xmlns:p14="http://schemas.microsoft.com/office/powerpoint/2010/main" val="319229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DA18DC4-5FC4-3326-FF1C-FAA8A91F4283}"/>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700" b="1" kern="1200">
                <a:solidFill>
                  <a:schemeClr val="tx1"/>
                </a:solidFill>
                <a:latin typeface="+mj-lt"/>
                <a:ea typeface="+mj-ea"/>
                <a:cs typeface="+mj-cs"/>
              </a:rPr>
              <a:t>Initial Approach:</a:t>
            </a:r>
            <a:br>
              <a:rPr lang="en-US" sz="3700" kern="1200">
                <a:solidFill>
                  <a:schemeClr val="tx1"/>
                </a:solidFill>
                <a:latin typeface="+mj-lt"/>
                <a:ea typeface="+mj-ea"/>
                <a:cs typeface="+mj-cs"/>
              </a:rPr>
            </a:br>
            <a:r>
              <a:rPr lang="en-US" sz="3700" i="1" kern="1200">
                <a:solidFill>
                  <a:schemeClr val="tx1"/>
                </a:solidFill>
                <a:latin typeface="+mj-lt"/>
                <a:ea typeface="+mj-ea"/>
                <a:cs typeface="+mj-cs"/>
              </a:rPr>
              <a:t>Obtain and throw a bunch of ingredients together and hope it works.</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1633E51-AAA9-B323-DEA3-6E41D54B468F}"/>
              </a:ext>
            </a:extLst>
          </p:cNvPr>
          <p:cNvPicPr>
            <a:picLocks noChangeAspect="1"/>
          </p:cNvPicPr>
          <p:nvPr/>
        </p:nvPicPr>
        <p:blipFill>
          <a:blip r:embed="rId2"/>
          <a:stretch>
            <a:fillRect/>
          </a:stretch>
        </p:blipFill>
        <p:spPr>
          <a:xfrm>
            <a:off x="6691189" y="463404"/>
            <a:ext cx="4928458" cy="5553193"/>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725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DA18DC4-5FC4-3326-FF1C-FAA8A91F4283}"/>
              </a:ext>
            </a:extLst>
          </p:cNvPr>
          <p:cNvSpPr>
            <a:spLocks noGrp="1"/>
          </p:cNvSpPr>
          <p:nvPr>
            <p:ph type="title"/>
          </p:nvPr>
        </p:nvSpPr>
        <p:spPr>
          <a:xfrm>
            <a:off x="823442" y="921715"/>
            <a:ext cx="5163022" cy="2635993"/>
          </a:xfrm>
        </p:spPr>
        <p:txBody>
          <a:bodyPr vert="horz" lIns="91440" tIns="45720" rIns="91440" bIns="45720" rtlCol="0" anchor="b">
            <a:normAutofit/>
          </a:bodyPr>
          <a:lstStyle/>
          <a:p>
            <a:br>
              <a:rPr lang="en-US" sz="3700" kern="1200" dirty="0">
                <a:solidFill>
                  <a:schemeClr val="tx1"/>
                </a:solidFill>
                <a:latin typeface="+mj-lt"/>
                <a:ea typeface="+mj-ea"/>
                <a:cs typeface="+mj-cs"/>
              </a:rPr>
            </a:br>
            <a:r>
              <a:rPr lang="en-US" sz="3700" i="1" kern="1200" dirty="0">
                <a:solidFill>
                  <a:schemeClr val="tx1"/>
                </a:solidFill>
                <a:latin typeface="+mj-lt"/>
                <a:ea typeface="+mj-ea"/>
                <a:cs typeface="+mj-cs"/>
              </a:rPr>
              <a:t>It Didn’t work. </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A02420D-9C92-0417-25FC-72161982A9BC}"/>
              </a:ext>
            </a:extLst>
          </p:cNvPr>
          <p:cNvPicPr>
            <a:picLocks noChangeAspect="1"/>
          </p:cNvPicPr>
          <p:nvPr/>
        </p:nvPicPr>
        <p:blipFill>
          <a:blip r:embed="rId2"/>
          <a:srcRect l="21480" r="11815" b="685"/>
          <a:stretch/>
        </p:blipFill>
        <p:spPr>
          <a:xfrm>
            <a:off x="5819996" y="1068133"/>
            <a:ext cx="4955857" cy="4143375"/>
          </a:xfrm>
          <a:prstGeom prst="rect">
            <a:avLst/>
          </a:prstGeom>
        </p:spPr>
      </p:pic>
    </p:spTree>
    <p:extLst>
      <p:ext uri="{BB962C8B-B14F-4D97-AF65-F5344CB8AC3E}">
        <p14:creationId xmlns:p14="http://schemas.microsoft.com/office/powerpoint/2010/main" val="87677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0D4765B-7725-5613-36B3-2BF7B25F8A37}"/>
              </a:ext>
            </a:extLst>
          </p:cNvPr>
          <p:cNvSpPr txBox="1"/>
          <p:nvPr/>
        </p:nvSpPr>
        <p:spPr>
          <a:xfrm>
            <a:off x="3417361" y="2232191"/>
            <a:ext cx="2806582" cy="2123658"/>
          </a:xfrm>
          <a:prstGeom prst="rect">
            <a:avLst/>
          </a:prstGeom>
          <a:solidFill>
            <a:srgbClr val="FFFF00">
              <a:alpha val="40000"/>
            </a:srgbClr>
          </a:solidFill>
          <a:ln>
            <a:solidFill>
              <a:schemeClr val="tx1"/>
            </a:solidFill>
          </a:ln>
        </p:spPr>
        <p:txBody>
          <a:bodyPr wrap="square" rtlCol="0">
            <a:spAutoFit/>
          </a:bodyPr>
          <a:lstStyle/>
          <a:p>
            <a:pPr algn="ctr"/>
            <a:r>
              <a:rPr lang="en-US" b="1" u="sng" dirty="0"/>
              <a:t>Escalating</a:t>
            </a:r>
            <a:endParaRPr lang="en-US" sz="1600" b="1" u="sng" dirty="0"/>
          </a:p>
          <a:p>
            <a:pPr marL="285750" indent="-285750">
              <a:buFont typeface="Arial" panose="020B0604020202020204" pitchFamily="34" charset="0"/>
              <a:buChar char="•"/>
            </a:pPr>
            <a:r>
              <a:rPr lang="en-US" sz="1600" dirty="0"/>
              <a:t>Mental Health First Aid</a:t>
            </a:r>
          </a:p>
          <a:p>
            <a:pPr marL="285750" indent="-285750">
              <a:buFont typeface="Arial" panose="020B0604020202020204" pitchFamily="34" charset="0"/>
              <a:buChar char="•"/>
            </a:pPr>
            <a:r>
              <a:rPr lang="en-US" sz="1600" dirty="0"/>
              <a:t>Emergency Services</a:t>
            </a:r>
          </a:p>
          <a:p>
            <a:pPr marL="285750" indent="-285750">
              <a:buFont typeface="Arial" panose="020B0604020202020204" pitchFamily="34" charset="0"/>
              <a:buChar char="•"/>
            </a:pPr>
            <a:r>
              <a:rPr lang="en-US" sz="1600" dirty="0"/>
              <a:t>Urgent Psych Consults</a:t>
            </a:r>
          </a:p>
          <a:p>
            <a:pPr marL="285750" indent="-285750">
              <a:buFont typeface="Arial" panose="020B0604020202020204" pitchFamily="34" charset="0"/>
              <a:buChar char="•"/>
            </a:pPr>
            <a:r>
              <a:rPr lang="en-US" sz="1600" dirty="0"/>
              <a:t>M.H. Observation</a:t>
            </a:r>
          </a:p>
          <a:p>
            <a:pPr marL="285750" indent="-285750">
              <a:buFont typeface="Arial" panose="020B0604020202020204" pitchFamily="34" charset="0"/>
              <a:buChar char="•"/>
            </a:pPr>
            <a:r>
              <a:rPr lang="en-US" sz="1600" dirty="0"/>
              <a:t>Case Management</a:t>
            </a:r>
          </a:p>
          <a:p>
            <a:pPr marL="285750" indent="-285750">
              <a:buFont typeface="Arial" panose="020B0604020202020204" pitchFamily="34" charset="0"/>
              <a:buChar char="•"/>
            </a:pPr>
            <a:r>
              <a:rPr lang="en-US" sz="1600" dirty="0"/>
              <a:t>Short-term Detox</a:t>
            </a:r>
          </a:p>
          <a:p>
            <a:pPr marL="285750" indent="-285750">
              <a:buFont typeface="Arial" panose="020B0604020202020204" pitchFamily="34" charset="0"/>
              <a:buChar char="•"/>
            </a:pPr>
            <a:r>
              <a:rPr lang="en-US" sz="1600" dirty="0"/>
              <a:t>Intensive Outpatient</a:t>
            </a:r>
            <a:endParaRPr lang="en-US" sz="100" dirty="0"/>
          </a:p>
          <a:p>
            <a:r>
              <a:rPr lang="en-US" sz="100" dirty="0"/>
              <a:t>   </a:t>
            </a:r>
          </a:p>
        </p:txBody>
      </p:sp>
      <p:sp>
        <p:nvSpPr>
          <p:cNvPr id="18" name="TextBox 17">
            <a:extLst>
              <a:ext uri="{FF2B5EF4-FFF2-40B4-BE49-F238E27FC236}">
                <a16:creationId xmlns:a16="http://schemas.microsoft.com/office/drawing/2014/main" id="{0A8B319F-098E-33D0-4C29-9C54622F4126}"/>
              </a:ext>
            </a:extLst>
          </p:cNvPr>
          <p:cNvSpPr txBox="1"/>
          <p:nvPr/>
        </p:nvSpPr>
        <p:spPr>
          <a:xfrm>
            <a:off x="6223943" y="2232191"/>
            <a:ext cx="2914861" cy="2123658"/>
          </a:xfrm>
          <a:prstGeom prst="rect">
            <a:avLst/>
          </a:prstGeom>
          <a:solidFill>
            <a:srgbClr val="FFFF00">
              <a:alpha val="40000"/>
            </a:srgbClr>
          </a:solidFill>
          <a:ln>
            <a:solidFill>
              <a:schemeClr val="tx1"/>
            </a:solidFill>
          </a:ln>
        </p:spPr>
        <p:txBody>
          <a:bodyPr wrap="square" rtlCol="0">
            <a:spAutoFit/>
          </a:bodyPr>
          <a:lstStyle/>
          <a:p>
            <a:pPr algn="ctr"/>
            <a:r>
              <a:rPr lang="en-US" b="1" u="sng" dirty="0"/>
              <a:t>De-Escalating</a:t>
            </a:r>
            <a:endParaRPr lang="en-US" sz="1600" b="1" u="sng" dirty="0"/>
          </a:p>
          <a:p>
            <a:pPr marL="285750" indent="-285750">
              <a:buFont typeface="Arial" panose="020B0604020202020204" pitchFamily="34" charset="0"/>
              <a:buChar char="•"/>
            </a:pPr>
            <a:r>
              <a:rPr lang="en-US" sz="1600" dirty="0"/>
              <a:t>Case Management</a:t>
            </a:r>
          </a:p>
          <a:p>
            <a:pPr marL="285750" indent="-285750">
              <a:buFont typeface="Arial" panose="020B0604020202020204" pitchFamily="34" charset="0"/>
              <a:buChar char="•"/>
            </a:pPr>
            <a:r>
              <a:rPr lang="en-US" sz="1600" dirty="0"/>
              <a:t>Intensive Outpatient</a:t>
            </a:r>
          </a:p>
          <a:p>
            <a:pPr marL="285750" indent="-285750">
              <a:buFont typeface="Arial" panose="020B0604020202020204" pitchFamily="34" charset="0"/>
              <a:buChar char="•"/>
            </a:pPr>
            <a:r>
              <a:rPr lang="en-US" sz="1600" dirty="0"/>
              <a:t>Long-term Drug Weening</a:t>
            </a:r>
          </a:p>
          <a:p>
            <a:pPr marL="285750" indent="-285750">
              <a:buFont typeface="Arial" panose="020B0604020202020204" pitchFamily="34" charset="0"/>
              <a:buChar char="•"/>
            </a:pPr>
            <a:r>
              <a:rPr lang="en-US" sz="1600" dirty="0"/>
              <a:t>Drug Court Deferrals</a:t>
            </a:r>
          </a:p>
          <a:p>
            <a:pPr marL="285750" indent="-285750">
              <a:buFont typeface="Arial" panose="020B0604020202020204" pitchFamily="34" charset="0"/>
              <a:buChar char="•"/>
            </a:pPr>
            <a:r>
              <a:rPr lang="en-US" sz="1600" dirty="0"/>
              <a:t>Addiction Recovery</a:t>
            </a:r>
          </a:p>
          <a:p>
            <a:pPr marL="285750" indent="-285750">
              <a:buFont typeface="Arial" panose="020B0604020202020204" pitchFamily="34" charset="0"/>
              <a:buChar char="•"/>
            </a:pPr>
            <a:r>
              <a:rPr lang="en-US" sz="1600" dirty="0"/>
              <a:t>Group Structured OP</a:t>
            </a:r>
          </a:p>
          <a:p>
            <a:pPr marL="285750" indent="-285750">
              <a:buFont typeface="Arial" panose="020B0604020202020204" pitchFamily="34" charset="0"/>
              <a:buChar char="•"/>
            </a:pPr>
            <a:r>
              <a:rPr lang="en-US" sz="1600" dirty="0"/>
              <a:t>Halfway Housing</a:t>
            </a:r>
          </a:p>
        </p:txBody>
      </p:sp>
      <p:sp>
        <p:nvSpPr>
          <p:cNvPr id="16" name="TextBox 15">
            <a:extLst>
              <a:ext uri="{FF2B5EF4-FFF2-40B4-BE49-F238E27FC236}">
                <a16:creationId xmlns:a16="http://schemas.microsoft.com/office/drawing/2014/main" id="{F549BB9A-CCE4-D12F-9239-91273F14E1D1}"/>
              </a:ext>
            </a:extLst>
          </p:cNvPr>
          <p:cNvSpPr txBox="1"/>
          <p:nvPr/>
        </p:nvSpPr>
        <p:spPr>
          <a:xfrm>
            <a:off x="4707883" y="385532"/>
            <a:ext cx="3032119" cy="1846659"/>
          </a:xfrm>
          <a:prstGeom prst="rect">
            <a:avLst/>
          </a:prstGeom>
          <a:solidFill>
            <a:srgbClr val="FF0000">
              <a:alpha val="25000"/>
            </a:srgbClr>
          </a:solidFill>
          <a:ln>
            <a:solidFill>
              <a:schemeClr val="tx1"/>
            </a:solidFill>
          </a:ln>
        </p:spPr>
        <p:txBody>
          <a:bodyPr wrap="square" rtlCol="0">
            <a:spAutoFit/>
          </a:bodyPr>
          <a:lstStyle/>
          <a:p>
            <a:pPr algn="ctr"/>
            <a:r>
              <a:rPr lang="en-US" b="1" u="sng" dirty="0"/>
              <a:t>Crisis</a:t>
            </a:r>
          </a:p>
          <a:p>
            <a:pPr marL="285750" indent="-285750">
              <a:buFont typeface="Arial" panose="020B0604020202020204" pitchFamily="34" charset="0"/>
              <a:buChar char="•"/>
            </a:pPr>
            <a:r>
              <a:rPr lang="en-US" sz="1600" dirty="0"/>
              <a:t>MH Emergency Services</a:t>
            </a:r>
          </a:p>
          <a:p>
            <a:pPr marL="285750" indent="-285750">
              <a:buFont typeface="Arial" panose="020B0604020202020204" pitchFamily="34" charset="0"/>
              <a:buChar char="•"/>
            </a:pPr>
            <a:r>
              <a:rPr lang="en-US" sz="1600" dirty="0"/>
              <a:t>Crisis Response Teams</a:t>
            </a:r>
          </a:p>
          <a:p>
            <a:pPr marL="285750" indent="-285750">
              <a:buFont typeface="Arial" panose="020B0604020202020204" pitchFamily="34" charset="0"/>
              <a:buChar char="•"/>
            </a:pPr>
            <a:r>
              <a:rPr lang="en-US" sz="1600" dirty="0"/>
              <a:t>Expedited Transfers</a:t>
            </a:r>
          </a:p>
          <a:p>
            <a:pPr marL="285750" indent="-285750">
              <a:buFont typeface="Arial" panose="020B0604020202020204" pitchFamily="34" charset="0"/>
              <a:buChar char="•"/>
            </a:pPr>
            <a:r>
              <a:rPr lang="en-US" sz="1600" dirty="0"/>
              <a:t>Inpatient Psychiatric</a:t>
            </a:r>
          </a:p>
          <a:p>
            <a:pPr marL="285750" indent="-285750">
              <a:buFont typeface="Arial" panose="020B0604020202020204" pitchFamily="34" charset="0"/>
              <a:buChar char="•"/>
            </a:pPr>
            <a:r>
              <a:rPr lang="en-US" sz="1600" dirty="0"/>
              <a:t>Intensive Substance Abuse</a:t>
            </a:r>
          </a:p>
          <a:p>
            <a:pPr marL="285750" indent="-285750">
              <a:buFont typeface="Arial" panose="020B0604020202020204" pitchFamily="34" charset="0"/>
              <a:buChar char="•"/>
            </a:pPr>
            <a:r>
              <a:rPr lang="en-US" sz="1600" dirty="0"/>
              <a:t>Inpatient Centers</a:t>
            </a:r>
          </a:p>
        </p:txBody>
      </p:sp>
      <p:sp>
        <p:nvSpPr>
          <p:cNvPr id="21" name="TextBox 20">
            <a:extLst>
              <a:ext uri="{FF2B5EF4-FFF2-40B4-BE49-F238E27FC236}">
                <a16:creationId xmlns:a16="http://schemas.microsoft.com/office/drawing/2014/main" id="{D69A1A61-1898-6563-AD56-39A476BA622D}"/>
              </a:ext>
            </a:extLst>
          </p:cNvPr>
          <p:cNvSpPr txBox="1"/>
          <p:nvPr/>
        </p:nvSpPr>
        <p:spPr>
          <a:xfrm>
            <a:off x="1784576" y="4378821"/>
            <a:ext cx="8878735" cy="1354217"/>
          </a:xfrm>
          <a:prstGeom prst="rect">
            <a:avLst/>
          </a:prstGeom>
          <a:solidFill>
            <a:srgbClr val="00B050">
              <a:alpha val="30000"/>
            </a:srgbClr>
          </a:solidFill>
          <a:ln>
            <a:solidFill>
              <a:schemeClr val="tx1"/>
            </a:solidFill>
          </a:ln>
        </p:spPr>
        <p:txBody>
          <a:bodyPr wrap="square" rtlCol="0">
            <a:spAutoFit/>
          </a:bodyPr>
          <a:lstStyle/>
          <a:p>
            <a:pPr algn="ctr"/>
            <a:r>
              <a:rPr lang="en-US" b="1" u="sng" dirty="0"/>
              <a:t>Basic Behavioral</a:t>
            </a:r>
          </a:p>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Screenings &amp; Referrals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Counselors &amp; Therapy (CAC, PsyD, LMHC, LCSW, LDAC, MFT, </a:t>
            </a:r>
            <a:r>
              <a:rPr lang="en-US" sz="1600" dirty="0" err="1"/>
              <a:t>etc</a:t>
            </a:r>
            <a:r>
              <a:rPr lang="en-US" sz="1600" dirty="0"/>
              <a:t>)</a:t>
            </a:r>
          </a:p>
          <a:p>
            <a:r>
              <a:rPr lang="en-US" sz="1600" dirty="0">
                <a:latin typeface="Calibri" panose="020F0502020204030204" pitchFamily="34" charset="0"/>
                <a:ea typeface="Calibri" panose="020F0502020204030204" pitchFamily="34" charset="0"/>
                <a:cs typeface="Calibri" panose="020F0502020204030204" pitchFamily="34" charset="0"/>
              </a:rPr>
              <a:t>• Pain Management		• </a:t>
            </a:r>
            <a:r>
              <a:rPr lang="en-US" sz="1600" dirty="0"/>
              <a:t>Psychiatric Practitioners (MD, DO, APRN, </a:t>
            </a:r>
            <a:r>
              <a:rPr lang="en-US" sz="1600" dirty="0" err="1"/>
              <a:t>etc</a:t>
            </a:r>
            <a:r>
              <a:rPr lang="en-US" sz="1600" dirty="0"/>
              <a:t>)</a:t>
            </a:r>
          </a:p>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Group Structured OP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Support Groups (AA, NA, Al-Anon, Grief, Cancer, Family, </a:t>
            </a:r>
            <a:r>
              <a:rPr lang="en-US" sz="1600" dirty="0" err="1"/>
              <a:t>etc</a:t>
            </a:r>
            <a:r>
              <a:rPr lang="en-US" sz="1600" dirty="0"/>
              <a:t>)</a:t>
            </a:r>
          </a:p>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Awareness Outreach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Coordination/Navigation</a:t>
            </a:r>
          </a:p>
        </p:txBody>
      </p:sp>
      <p:sp>
        <p:nvSpPr>
          <p:cNvPr id="23" name="TextBox 22">
            <a:extLst>
              <a:ext uri="{FF2B5EF4-FFF2-40B4-BE49-F238E27FC236}">
                <a16:creationId xmlns:a16="http://schemas.microsoft.com/office/drawing/2014/main" id="{1087BE1A-7E3A-5EF6-C3CD-DC41017BB849}"/>
              </a:ext>
            </a:extLst>
          </p:cNvPr>
          <p:cNvSpPr txBox="1"/>
          <p:nvPr/>
        </p:nvSpPr>
        <p:spPr>
          <a:xfrm>
            <a:off x="973177" y="5750004"/>
            <a:ext cx="10407586" cy="1107996"/>
          </a:xfrm>
          <a:prstGeom prst="rect">
            <a:avLst/>
          </a:prstGeom>
          <a:solidFill>
            <a:srgbClr val="0070C0">
              <a:alpha val="30000"/>
            </a:srgbClr>
          </a:solidFill>
          <a:ln>
            <a:solidFill>
              <a:schemeClr val="tx1"/>
            </a:solidFill>
          </a:ln>
        </p:spPr>
        <p:txBody>
          <a:bodyPr wrap="square" rtlCol="0">
            <a:spAutoFit/>
          </a:bodyPr>
          <a:lstStyle/>
          <a:p>
            <a:pPr algn="ctr"/>
            <a:r>
              <a:rPr lang="en-US" b="1" u="sng" dirty="0"/>
              <a:t>Healthy Environment</a:t>
            </a:r>
          </a:p>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Safe, Affordable Housing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Sufficient Access to Food &amp; Water	</a:t>
            </a:r>
            <a:r>
              <a:rPr lang="en-US" sz="1600" dirty="0">
                <a:latin typeface="Calibri" panose="020F0502020204030204" pitchFamily="34" charset="0"/>
                <a:ea typeface="Calibri" panose="020F0502020204030204" pitchFamily="34" charset="0"/>
                <a:cs typeface="Calibri" panose="020F0502020204030204" pitchFamily="34" charset="0"/>
              </a:rPr>
              <a:t> • Basic Transportation</a:t>
            </a:r>
            <a:endParaRPr lang="en-US" sz="1600" dirty="0"/>
          </a:p>
          <a:p>
            <a:r>
              <a:rPr lang="en-US" sz="1600" dirty="0">
                <a:latin typeface="Calibri" panose="020F0502020204030204" pitchFamily="34" charset="0"/>
                <a:ea typeface="Calibri" panose="020F0502020204030204" pitchFamily="34" charset="0"/>
                <a:cs typeface="Calibri" panose="020F0502020204030204" pitchFamily="34" charset="0"/>
              </a:rPr>
              <a:t>• Job Opportunities			• Social Connections			 • Cultural Connections</a:t>
            </a:r>
            <a:endParaRPr lang="en-US" sz="1600" dirty="0"/>
          </a:p>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t>Activities			</a:t>
            </a:r>
            <a:r>
              <a:rPr lang="en-US" sz="1600" dirty="0">
                <a:latin typeface="Calibri" panose="020F0502020204030204" pitchFamily="34" charset="0"/>
                <a:ea typeface="Calibri" panose="020F0502020204030204" pitchFamily="34" charset="0"/>
                <a:cs typeface="Calibri" panose="020F0502020204030204" pitchFamily="34" charset="0"/>
              </a:rPr>
              <a:t>• Exercise/Recreation			 • Access to Medical Care</a:t>
            </a:r>
            <a:endParaRPr lang="en-US" sz="1600" dirty="0"/>
          </a:p>
        </p:txBody>
      </p:sp>
      <p:sp>
        <p:nvSpPr>
          <p:cNvPr id="24" name="Title 23">
            <a:extLst>
              <a:ext uri="{FF2B5EF4-FFF2-40B4-BE49-F238E27FC236}">
                <a16:creationId xmlns:a16="http://schemas.microsoft.com/office/drawing/2014/main" id="{251459C7-C29F-B94F-3161-40FC2F0EFC4C}"/>
              </a:ext>
            </a:extLst>
          </p:cNvPr>
          <p:cNvSpPr>
            <a:spLocks noGrp="1"/>
          </p:cNvSpPr>
          <p:nvPr>
            <p:ph type="title"/>
          </p:nvPr>
        </p:nvSpPr>
        <p:spPr>
          <a:xfrm>
            <a:off x="0" y="0"/>
            <a:ext cx="3988107" cy="1526431"/>
          </a:xfrm>
        </p:spPr>
        <p:txBody>
          <a:bodyPr>
            <a:normAutofit/>
          </a:bodyPr>
          <a:lstStyle/>
          <a:p>
            <a:r>
              <a:rPr lang="en-US" b="1" dirty="0">
                <a:effectLst>
                  <a:outerShdw blurRad="38100" dist="38100" dir="2700000" algn="tl">
                    <a:srgbClr val="000000">
                      <a:alpha val="43137"/>
                    </a:srgbClr>
                  </a:outerShdw>
                </a:effectLst>
              </a:rPr>
              <a:t>Building Blocks </a:t>
            </a:r>
            <a:br>
              <a:rPr lang="en-US" dirty="0"/>
            </a:br>
            <a:r>
              <a:rPr lang="en-US" sz="2400" dirty="0"/>
              <a:t>of a Behavioral Health System</a:t>
            </a:r>
          </a:p>
        </p:txBody>
      </p:sp>
    </p:spTree>
    <p:extLst>
      <p:ext uri="{BB962C8B-B14F-4D97-AF65-F5344CB8AC3E}">
        <p14:creationId xmlns:p14="http://schemas.microsoft.com/office/powerpoint/2010/main" val="400530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595A6E62-D816-012B-BF9F-2A8D95A85419}"/>
              </a:ext>
            </a:extLst>
          </p:cNvPr>
          <p:cNvSpPr/>
          <p:nvPr/>
        </p:nvSpPr>
        <p:spPr>
          <a:xfrm>
            <a:off x="2232813" y="4671248"/>
            <a:ext cx="7473821" cy="19221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F41E60-DAF3-EC5E-3A99-0A20D368D97B}"/>
              </a:ext>
            </a:extLst>
          </p:cNvPr>
          <p:cNvSpPr>
            <a:spLocks noGrp="1"/>
          </p:cNvSpPr>
          <p:nvPr>
            <p:ph type="title"/>
          </p:nvPr>
        </p:nvSpPr>
        <p:spPr>
          <a:xfrm>
            <a:off x="838199" y="185816"/>
            <a:ext cx="10515600" cy="1325563"/>
          </a:xfrm>
        </p:spPr>
        <p:txBody>
          <a:bodyPr>
            <a:normAutofit/>
          </a:bodyPr>
          <a:lstStyle/>
          <a:p>
            <a:pPr algn="ctr"/>
            <a:r>
              <a:rPr lang="en-US" b="1" dirty="0"/>
              <a:t>Framework: Behavioral Health Pyramid</a:t>
            </a:r>
            <a:br>
              <a:rPr lang="en-US" dirty="0"/>
            </a:br>
            <a:r>
              <a:rPr lang="en-US" sz="3100" dirty="0"/>
              <a:t>Levels must be strong enough to support the levels above.</a:t>
            </a:r>
          </a:p>
        </p:txBody>
      </p:sp>
      <p:sp>
        <p:nvSpPr>
          <p:cNvPr id="4" name="Isosceles Triangle 3">
            <a:extLst>
              <a:ext uri="{FF2B5EF4-FFF2-40B4-BE49-F238E27FC236}">
                <a16:creationId xmlns:a16="http://schemas.microsoft.com/office/drawing/2014/main" id="{89610C7A-8160-CCEC-5EEE-5D8E0CE6C261}"/>
              </a:ext>
            </a:extLst>
          </p:cNvPr>
          <p:cNvSpPr/>
          <p:nvPr/>
        </p:nvSpPr>
        <p:spPr>
          <a:xfrm>
            <a:off x="3291840" y="1511380"/>
            <a:ext cx="5355772" cy="4310743"/>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521D61E3-AC84-5A00-6E6B-7D92F67D2141}"/>
              </a:ext>
            </a:extLst>
          </p:cNvPr>
          <p:cNvSpPr/>
          <p:nvPr/>
        </p:nvSpPr>
        <p:spPr>
          <a:xfrm>
            <a:off x="4198776" y="1511380"/>
            <a:ext cx="3545632" cy="284144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BBFF6FE-EFC8-5A90-C225-9ECD6979195A}"/>
              </a:ext>
            </a:extLst>
          </p:cNvPr>
          <p:cNvSpPr/>
          <p:nvPr/>
        </p:nvSpPr>
        <p:spPr>
          <a:xfrm>
            <a:off x="5107578" y="1511380"/>
            <a:ext cx="1750422" cy="1388051"/>
          </a:xfrm>
          <a:prstGeom prst="triangle">
            <a:avLst>
              <a:gd name="adj" fmla="val 4918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F57150-67E8-94F8-6386-AA01BD28B5F2}"/>
              </a:ext>
            </a:extLst>
          </p:cNvPr>
          <p:cNvSpPr txBox="1"/>
          <p:nvPr/>
        </p:nvSpPr>
        <p:spPr>
          <a:xfrm>
            <a:off x="4726746" y="5993165"/>
            <a:ext cx="2489980" cy="369332"/>
          </a:xfrm>
          <a:prstGeom prst="rect">
            <a:avLst/>
          </a:prstGeom>
          <a:solidFill>
            <a:schemeClr val="bg1"/>
          </a:solidFill>
        </p:spPr>
        <p:txBody>
          <a:bodyPr wrap="square" rtlCol="0">
            <a:spAutoFit/>
          </a:bodyPr>
          <a:lstStyle/>
          <a:p>
            <a:pPr algn="ctr"/>
            <a:r>
              <a:rPr lang="en-US" dirty="0"/>
              <a:t>Healthy Environment</a:t>
            </a:r>
          </a:p>
        </p:txBody>
      </p:sp>
      <p:sp>
        <p:nvSpPr>
          <p:cNvPr id="9" name="TextBox 8">
            <a:extLst>
              <a:ext uri="{FF2B5EF4-FFF2-40B4-BE49-F238E27FC236}">
                <a16:creationId xmlns:a16="http://schemas.microsoft.com/office/drawing/2014/main" id="{AA8226EE-319F-EE1A-85D1-6B3588399573}"/>
              </a:ext>
            </a:extLst>
          </p:cNvPr>
          <p:cNvSpPr txBox="1"/>
          <p:nvPr/>
        </p:nvSpPr>
        <p:spPr>
          <a:xfrm>
            <a:off x="5047705" y="4902807"/>
            <a:ext cx="1881052" cy="369332"/>
          </a:xfrm>
          <a:prstGeom prst="rect">
            <a:avLst/>
          </a:prstGeom>
          <a:solidFill>
            <a:schemeClr val="bg1"/>
          </a:solidFill>
        </p:spPr>
        <p:txBody>
          <a:bodyPr wrap="square" rtlCol="0">
            <a:spAutoFit/>
          </a:bodyPr>
          <a:lstStyle/>
          <a:p>
            <a:pPr algn="ctr"/>
            <a:r>
              <a:rPr lang="en-US" dirty="0"/>
              <a:t>Basic Behavioral</a:t>
            </a:r>
          </a:p>
        </p:txBody>
      </p:sp>
      <p:sp>
        <p:nvSpPr>
          <p:cNvPr id="10" name="TextBox 9">
            <a:extLst>
              <a:ext uri="{FF2B5EF4-FFF2-40B4-BE49-F238E27FC236}">
                <a16:creationId xmlns:a16="http://schemas.microsoft.com/office/drawing/2014/main" id="{757FAAE5-C7DF-0B27-8913-75E9F0A34554}"/>
              </a:ext>
            </a:extLst>
          </p:cNvPr>
          <p:cNvSpPr txBox="1"/>
          <p:nvPr/>
        </p:nvSpPr>
        <p:spPr>
          <a:xfrm>
            <a:off x="5497282" y="2406355"/>
            <a:ext cx="944881" cy="369332"/>
          </a:xfrm>
          <a:prstGeom prst="rect">
            <a:avLst/>
          </a:prstGeom>
          <a:solidFill>
            <a:schemeClr val="bg1"/>
          </a:solidFill>
          <a:ln>
            <a:noFill/>
          </a:ln>
        </p:spPr>
        <p:txBody>
          <a:bodyPr wrap="square" rtlCol="0">
            <a:spAutoFit/>
          </a:bodyPr>
          <a:lstStyle/>
          <a:p>
            <a:pPr algn="ctr"/>
            <a:r>
              <a:rPr lang="en-US" dirty="0"/>
              <a:t>Crisis</a:t>
            </a:r>
          </a:p>
        </p:txBody>
      </p:sp>
      <p:sp>
        <p:nvSpPr>
          <p:cNvPr id="11" name="TextBox 10">
            <a:extLst>
              <a:ext uri="{FF2B5EF4-FFF2-40B4-BE49-F238E27FC236}">
                <a16:creationId xmlns:a16="http://schemas.microsoft.com/office/drawing/2014/main" id="{9A2AB6E6-A1AE-0792-E9F4-4CD2E784F073}"/>
              </a:ext>
            </a:extLst>
          </p:cNvPr>
          <p:cNvSpPr txBox="1"/>
          <p:nvPr/>
        </p:nvSpPr>
        <p:spPr>
          <a:xfrm>
            <a:off x="5338354" y="3301329"/>
            <a:ext cx="1288870" cy="369332"/>
          </a:xfrm>
          <a:prstGeom prst="rect">
            <a:avLst/>
          </a:prstGeom>
          <a:solidFill>
            <a:schemeClr val="bg1"/>
          </a:solidFill>
        </p:spPr>
        <p:txBody>
          <a:bodyPr wrap="square" rtlCol="0">
            <a:spAutoFit/>
          </a:bodyPr>
          <a:lstStyle/>
          <a:p>
            <a:pPr algn="ctr"/>
            <a:r>
              <a:rPr lang="en-US" dirty="0"/>
              <a:t>Escalation</a:t>
            </a:r>
          </a:p>
        </p:txBody>
      </p:sp>
      <p:sp>
        <p:nvSpPr>
          <p:cNvPr id="12" name="TextBox 11">
            <a:extLst>
              <a:ext uri="{FF2B5EF4-FFF2-40B4-BE49-F238E27FC236}">
                <a16:creationId xmlns:a16="http://schemas.microsoft.com/office/drawing/2014/main" id="{A0CF4544-5846-6B0A-CD81-77E9964859FD}"/>
              </a:ext>
            </a:extLst>
          </p:cNvPr>
          <p:cNvSpPr txBox="1"/>
          <p:nvPr/>
        </p:nvSpPr>
        <p:spPr>
          <a:xfrm>
            <a:off x="5047705" y="3670662"/>
            <a:ext cx="1810295" cy="369332"/>
          </a:xfrm>
          <a:prstGeom prst="rect">
            <a:avLst/>
          </a:prstGeom>
          <a:solidFill>
            <a:schemeClr val="bg1"/>
          </a:solidFill>
        </p:spPr>
        <p:txBody>
          <a:bodyPr wrap="square" rtlCol="0">
            <a:spAutoFit/>
          </a:bodyPr>
          <a:lstStyle/>
          <a:p>
            <a:pPr algn="ctr"/>
            <a:r>
              <a:rPr lang="en-US" dirty="0"/>
              <a:t>&amp; De-escalation</a:t>
            </a:r>
          </a:p>
        </p:txBody>
      </p:sp>
      <p:cxnSp>
        <p:nvCxnSpPr>
          <p:cNvPr id="14" name="Straight Arrow Connector 13">
            <a:extLst>
              <a:ext uri="{FF2B5EF4-FFF2-40B4-BE49-F238E27FC236}">
                <a16:creationId xmlns:a16="http://schemas.microsoft.com/office/drawing/2014/main" id="{197E7A92-E051-A486-49F9-31EBEF91783E}"/>
              </a:ext>
            </a:extLst>
          </p:cNvPr>
          <p:cNvCxnSpPr>
            <a:cxnSpLocks/>
          </p:cNvCxnSpPr>
          <p:nvPr/>
        </p:nvCxnSpPr>
        <p:spPr>
          <a:xfrm flipV="1">
            <a:off x="3265918" y="2406355"/>
            <a:ext cx="1700043" cy="2728353"/>
          </a:xfrm>
          <a:prstGeom prst="straightConnector1">
            <a:avLst/>
          </a:prstGeom>
          <a:ln w="114300">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C19802B0-9B68-03E8-FE31-DE61AA786A96}"/>
              </a:ext>
            </a:extLst>
          </p:cNvPr>
          <p:cNvPicPr>
            <a:picLocks noChangeAspect="1"/>
          </p:cNvPicPr>
          <p:nvPr/>
        </p:nvPicPr>
        <p:blipFill>
          <a:blip r:embed="rId3"/>
          <a:stretch>
            <a:fillRect/>
          </a:stretch>
        </p:blipFill>
        <p:spPr>
          <a:xfrm rot="7085105">
            <a:off x="6952625" y="2403955"/>
            <a:ext cx="1993565" cy="3109229"/>
          </a:xfrm>
          <a:prstGeom prst="rect">
            <a:avLst/>
          </a:prstGeom>
        </p:spPr>
      </p:pic>
      <p:sp>
        <p:nvSpPr>
          <p:cNvPr id="17" name="TextBox 16">
            <a:extLst>
              <a:ext uri="{FF2B5EF4-FFF2-40B4-BE49-F238E27FC236}">
                <a16:creationId xmlns:a16="http://schemas.microsoft.com/office/drawing/2014/main" id="{ED2AB1A6-F4BF-AAF5-7DB5-8E7F48805699}"/>
              </a:ext>
            </a:extLst>
          </p:cNvPr>
          <p:cNvSpPr txBox="1"/>
          <p:nvPr/>
        </p:nvSpPr>
        <p:spPr>
          <a:xfrm>
            <a:off x="9778536" y="1632030"/>
            <a:ext cx="1687242" cy="369332"/>
          </a:xfrm>
          <a:prstGeom prst="rect">
            <a:avLst/>
          </a:prstGeom>
          <a:noFill/>
        </p:spPr>
        <p:txBody>
          <a:bodyPr wrap="square" rtlCol="0">
            <a:spAutoFit/>
          </a:bodyPr>
          <a:lstStyle/>
          <a:p>
            <a:r>
              <a:rPr lang="en-US" dirty="0"/>
              <a:t>More Intensive</a:t>
            </a:r>
          </a:p>
        </p:txBody>
      </p:sp>
      <p:sp>
        <p:nvSpPr>
          <p:cNvPr id="18" name="TextBox 17">
            <a:extLst>
              <a:ext uri="{FF2B5EF4-FFF2-40B4-BE49-F238E27FC236}">
                <a16:creationId xmlns:a16="http://schemas.microsoft.com/office/drawing/2014/main" id="{F923DD8C-BFA4-C92A-C3A3-DB4CCCED00F7}"/>
              </a:ext>
            </a:extLst>
          </p:cNvPr>
          <p:cNvSpPr txBox="1"/>
          <p:nvPr/>
        </p:nvSpPr>
        <p:spPr>
          <a:xfrm>
            <a:off x="9775257" y="4851606"/>
            <a:ext cx="1687242" cy="369332"/>
          </a:xfrm>
          <a:prstGeom prst="rect">
            <a:avLst/>
          </a:prstGeom>
          <a:noFill/>
        </p:spPr>
        <p:txBody>
          <a:bodyPr wrap="square" rtlCol="0">
            <a:spAutoFit/>
          </a:bodyPr>
          <a:lstStyle/>
          <a:p>
            <a:r>
              <a:rPr lang="en-US" dirty="0"/>
              <a:t>Less Intensive</a:t>
            </a:r>
          </a:p>
        </p:txBody>
      </p:sp>
      <p:sp>
        <p:nvSpPr>
          <p:cNvPr id="19" name="Arrow: Up-Down 18">
            <a:extLst>
              <a:ext uri="{FF2B5EF4-FFF2-40B4-BE49-F238E27FC236}">
                <a16:creationId xmlns:a16="http://schemas.microsoft.com/office/drawing/2014/main" id="{F8E0461D-97C0-4550-4745-2D2F43D19D4A}"/>
              </a:ext>
            </a:extLst>
          </p:cNvPr>
          <p:cNvSpPr/>
          <p:nvPr/>
        </p:nvSpPr>
        <p:spPr>
          <a:xfrm>
            <a:off x="10019815" y="2096612"/>
            <a:ext cx="1028785" cy="2646201"/>
          </a:xfrm>
          <a:prstGeom prst="upDownArrow">
            <a:avLst>
              <a:gd name="adj1" fmla="val 30856"/>
              <a:gd name="adj2" fmla="val 37693"/>
            </a:avLst>
          </a:prstGeom>
          <a:gradFill flip="none" rotWithShape="1">
            <a:gsLst>
              <a:gs pos="0">
                <a:schemeClr val="accent6">
                  <a:lumMod val="60000"/>
                  <a:lumOff val="40000"/>
                </a:schemeClr>
              </a:gs>
              <a:gs pos="53000">
                <a:srgbClr val="FFFF00"/>
              </a:gs>
              <a:gs pos="100000">
                <a:srgbClr val="FF0000"/>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0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595A6E62-D816-012B-BF9F-2A8D95A85419}"/>
              </a:ext>
            </a:extLst>
          </p:cNvPr>
          <p:cNvSpPr/>
          <p:nvPr/>
        </p:nvSpPr>
        <p:spPr>
          <a:xfrm>
            <a:off x="2142269" y="4726511"/>
            <a:ext cx="7473821" cy="19221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F41E60-DAF3-EC5E-3A99-0A20D368D97B}"/>
              </a:ext>
            </a:extLst>
          </p:cNvPr>
          <p:cNvSpPr>
            <a:spLocks noGrp="1"/>
          </p:cNvSpPr>
          <p:nvPr>
            <p:ph type="title"/>
          </p:nvPr>
        </p:nvSpPr>
        <p:spPr>
          <a:xfrm>
            <a:off x="492966" y="59192"/>
            <a:ext cx="10775256" cy="1325563"/>
          </a:xfrm>
        </p:spPr>
        <p:txBody>
          <a:bodyPr>
            <a:normAutofit/>
          </a:bodyPr>
          <a:lstStyle/>
          <a:p>
            <a:pPr algn="ctr"/>
            <a:r>
              <a:rPr lang="en-US" b="1" dirty="0"/>
              <a:t>Our Local Behavioral Health Pyramid</a:t>
            </a:r>
            <a:br>
              <a:rPr lang="en-US" dirty="0"/>
            </a:br>
            <a:r>
              <a:rPr lang="en-US" sz="3100" dirty="0"/>
              <a:t>Fragmented, missing pieces, maybe a little better than before.</a:t>
            </a:r>
          </a:p>
        </p:txBody>
      </p:sp>
      <p:sp>
        <p:nvSpPr>
          <p:cNvPr id="3" name="Oval 2">
            <a:extLst>
              <a:ext uri="{FF2B5EF4-FFF2-40B4-BE49-F238E27FC236}">
                <a16:creationId xmlns:a16="http://schemas.microsoft.com/office/drawing/2014/main" id="{DD125780-91D4-CC2D-E4DE-44B0C4EC3EF2}"/>
              </a:ext>
            </a:extLst>
          </p:cNvPr>
          <p:cNvSpPr/>
          <p:nvPr/>
        </p:nvSpPr>
        <p:spPr>
          <a:xfrm>
            <a:off x="2687216" y="5785946"/>
            <a:ext cx="979714" cy="391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6A3F4C-6912-1FD9-C898-5B10C003AD37}"/>
              </a:ext>
            </a:extLst>
          </p:cNvPr>
          <p:cNvSpPr/>
          <p:nvPr/>
        </p:nvSpPr>
        <p:spPr>
          <a:xfrm>
            <a:off x="4494556" y="6054320"/>
            <a:ext cx="1461484" cy="616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1747524-BDCA-D608-A961-540C03C3E063}"/>
              </a:ext>
            </a:extLst>
          </p:cNvPr>
          <p:cNvSpPr/>
          <p:nvPr/>
        </p:nvSpPr>
        <p:spPr>
          <a:xfrm>
            <a:off x="8149566" y="4942274"/>
            <a:ext cx="1580146" cy="603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E4EC28-8433-89BE-3B43-DA7B2F73C40D}"/>
              </a:ext>
            </a:extLst>
          </p:cNvPr>
          <p:cNvSpPr/>
          <p:nvPr/>
        </p:nvSpPr>
        <p:spPr>
          <a:xfrm>
            <a:off x="3570048" y="4970188"/>
            <a:ext cx="694041" cy="2827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285030-6119-125E-1F33-82A01084BACE}"/>
              </a:ext>
            </a:extLst>
          </p:cNvPr>
          <p:cNvSpPr/>
          <p:nvPr/>
        </p:nvSpPr>
        <p:spPr>
          <a:xfrm>
            <a:off x="7682513" y="5797222"/>
            <a:ext cx="1461485" cy="565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521D61E3-AC84-5A00-6E6B-7D92F67D2141}"/>
              </a:ext>
            </a:extLst>
          </p:cNvPr>
          <p:cNvSpPr/>
          <p:nvPr/>
        </p:nvSpPr>
        <p:spPr>
          <a:xfrm>
            <a:off x="4356736" y="1775233"/>
            <a:ext cx="3526971" cy="2841443"/>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8EF7D82-2834-BA63-F364-37CD94997092}"/>
              </a:ext>
            </a:extLst>
          </p:cNvPr>
          <p:cNvSpPr/>
          <p:nvPr/>
        </p:nvSpPr>
        <p:spPr>
          <a:xfrm>
            <a:off x="2858277" y="5142461"/>
            <a:ext cx="426098" cy="172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3919249-58FB-4BAF-328C-442F082E071E}"/>
              </a:ext>
            </a:extLst>
          </p:cNvPr>
          <p:cNvSpPr/>
          <p:nvPr/>
        </p:nvSpPr>
        <p:spPr>
          <a:xfrm>
            <a:off x="4894216" y="4840995"/>
            <a:ext cx="1969929" cy="6271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50D8FD8C-A575-DE0D-689D-584FF78B3C25}"/>
              </a:ext>
            </a:extLst>
          </p:cNvPr>
          <p:cNvSpPr/>
          <p:nvPr/>
        </p:nvSpPr>
        <p:spPr>
          <a:xfrm>
            <a:off x="3639755" y="4605847"/>
            <a:ext cx="1486366" cy="1293016"/>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34D22F-DE1E-29DF-C3FE-9155347749F9}"/>
              </a:ext>
            </a:extLst>
          </p:cNvPr>
          <p:cNvSpPr/>
          <p:nvPr/>
        </p:nvSpPr>
        <p:spPr>
          <a:xfrm>
            <a:off x="6869510" y="5504709"/>
            <a:ext cx="694041" cy="2827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090E11-E1EA-B294-D60F-C03F806DF846}"/>
              </a:ext>
            </a:extLst>
          </p:cNvPr>
          <p:cNvSpPr/>
          <p:nvPr/>
        </p:nvSpPr>
        <p:spPr>
          <a:xfrm>
            <a:off x="6325289" y="5075852"/>
            <a:ext cx="832045" cy="82300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DF79FE46-655E-B89D-751E-43653CC21EFB}"/>
              </a:ext>
            </a:extLst>
          </p:cNvPr>
          <p:cNvSpPr/>
          <p:nvPr/>
        </p:nvSpPr>
        <p:spPr>
          <a:xfrm>
            <a:off x="7883707" y="4604714"/>
            <a:ext cx="795637" cy="1301587"/>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CD0DC73-1533-3424-40E0-D88310015955}"/>
              </a:ext>
            </a:extLst>
          </p:cNvPr>
          <p:cNvSpPr/>
          <p:nvPr/>
        </p:nvSpPr>
        <p:spPr>
          <a:xfrm rot="16200000">
            <a:off x="5174366" y="5063087"/>
            <a:ext cx="379054" cy="12824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B15636C0-1FCF-090B-1480-F0ECB328D856}"/>
              </a:ext>
            </a:extLst>
          </p:cNvPr>
          <p:cNvSpPr/>
          <p:nvPr/>
        </p:nvSpPr>
        <p:spPr>
          <a:xfrm>
            <a:off x="4677178" y="1528580"/>
            <a:ext cx="2802507" cy="1832486"/>
          </a:xfrm>
          <a:prstGeom prst="triangle">
            <a:avLst>
              <a:gd name="adj" fmla="val 500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CD4033-E595-1983-D7CD-4C03ADBC83D3}"/>
              </a:ext>
            </a:extLst>
          </p:cNvPr>
          <p:cNvSpPr/>
          <p:nvPr/>
        </p:nvSpPr>
        <p:spPr>
          <a:xfrm>
            <a:off x="6022875" y="3304494"/>
            <a:ext cx="1037632" cy="133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20E809-C511-E63B-AEF0-D9DCF8367C77}"/>
              </a:ext>
            </a:extLst>
          </p:cNvPr>
          <p:cNvSpPr/>
          <p:nvPr/>
        </p:nvSpPr>
        <p:spPr>
          <a:xfrm>
            <a:off x="7525161" y="4610241"/>
            <a:ext cx="379054" cy="12867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48623C9-0D29-163F-DC38-53DED2CDAF1A}"/>
              </a:ext>
            </a:extLst>
          </p:cNvPr>
          <p:cNvSpPr/>
          <p:nvPr/>
        </p:nvSpPr>
        <p:spPr>
          <a:xfrm>
            <a:off x="5932678" y="1796142"/>
            <a:ext cx="244784" cy="211003"/>
          </a:xfrm>
          <a:prstGeom prst="triangle">
            <a:avLst>
              <a:gd name="adj" fmla="val 5007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24A0A4E7-A98D-FBFB-A290-FD5C51784FF8}"/>
              </a:ext>
            </a:extLst>
          </p:cNvPr>
          <p:cNvSpPr/>
          <p:nvPr/>
        </p:nvSpPr>
        <p:spPr>
          <a:xfrm rot="10800000">
            <a:off x="5321101" y="3306022"/>
            <a:ext cx="1037631" cy="1105743"/>
          </a:xfrm>
          <a:prstGeom prst="triangle">
            <a:avLst>
              <a:gd name="adj" fmla="val 823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BC253D-A4E5-48DB-CBA2-C7D1299DBFF3}"/>
              </a:ext>
            </a:extLst>
          </p:cNvPr>
          <p:cNvSpPr/>
          <p:nvPr/>
        </p:nvSpPr>
        <p:spPr>
          <a:xfrm>
            <a:off x="6919417" y="5303427"/>
            <a:ext cx="933838" cy="1503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FC5E107-3C3F-5030-FA35-C41BBCD0BC2B}"/>
              </a:ext>
            </a:extLst>
          </p:cNvPr>
          <p:cNvSpPr/>
          <p:nvPr/>
        </p:nvSpPr>
        <p:spPr>
          <a:xfrm>
            <a:off x="5550160" y="5743468"/>
            <a:ext cx="933838" cy="1503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9C18EA6-3DE7-2A5E-C7DC-47453317847B}"/>
              </a:ext>
            </a:extLst>
          </p:cNvPr>
          <p:cNvSpPr/>
          <p:nvPr/>
        </p:nvSpPr>
        <p:spPr>
          <a:xfrm>
            <a:off x="7071817" y="5455827"/>
            <a:ext cx="933838" cy="1503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5986AC2-3152-300C-5F78-9F44168CAFC0}"/>
              </a:ext>
            </a:extLst>
          </p:cNvPr>
          <p:cNvSpPr/>
          <p:nvPr/>
        </p:nvSpPr>
        <p:spPr>
          <a:xfrm rot="5400000">
            <a:off x="5062733" y="4863845"/>
            <a:ext cx="933838" cy="4217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879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F30B7-B98A-A5B9-BA88-3AB9EE1DC16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Goal: Develop a systemic approach</a:t>
            </a:r>
          </a:p>
        </p:txBody>
      </p:sp>
      <p:sp>
        <p:nvSpPr>
          <p:cNvPr id="3" name="Content Placeholder 2">
            <a:extLst>
              <a:ext uri="{FF2B5EF4-FFF2-40B4-BE49-F238E27FC236}">
                <a16:creationId xmlns:a16="http://schemas.microsoft.com/office/drawing/2014/main" id="{649F4680-9A6E-DD48-E676-DD40A9EAF574}"/>
              </a:ext>
            </a:extLst>
          </p:cNvPr>
          <p:cNvSpPr>
            <a:spLocks noGrp="1"/>
          </p:cNvSpPr>
          <p:nvPr>
            <p:ph idx="1"/>
          </p:nvPr>
        </p:nvSpPr>
        <p:spPr>
          <a:xfrm>
            <a:off x="4810259" y="649480"/>
            <a:ext cx="6767452" cy="5546047"/>
          </a:xfrm>
        </p:spPr>
        <p:txBody>
          <a:bodyPr anchor="ctr">
            <a:normAutofit/>
          </a:bodyPr>
          <a:lstStyle/>
          <a:p>
            <a:pPr marL="457200" indent="-457200">
              <a:buFont typeface="+mj-lt"/>
              <a:buAutoNum type="arabicPeriod"/>
            </a:pPr>
            <a:r>
              <a:rPr lang="en-US" dirty="0"/>
              <a:t>Build on what we have</a:t>
            </a:r>
          </a:p>
          <a:p>
            <a:pPr marL="457200" indent="-457200">
              <a:buFont typeface="+mj-lt"/>
              <a:buAutoNum type="arabicPeriod"/>
            </a:pPr>
            <a:r>
              <a:rPr lang="en-US" dirty="0"/>
              <a:t>Strengthen the base</a:t>
            </a:r>
          </a:p>
          <a:p>
            <a:pPr marL="457200" indent="-457200">
              <a:buFont typeface="+mj-lt"/>
              <a:buAutoNum type="arabicPeriod"/>
            </a:pPr>
            <a:r>
              <a:rPr lang="en-US" dirty="0"/>
              <a:t>Partner to improve crisis service access and coordination</a:t>
            </a:r>
          </a:p>
          <a:p>
            <a:pPr marL="457200" indent="-457200">
              <a:buFont typeface="+mj-lt"/>
              <a:buAutoNum type="arabicPeriod"/>
            </a:pPr>
            <a:r>
              <a:rPr lang="en-US" dirty="0"/>
              <a:t>Pick some intermediate-level services to help those escalating from reaching crisis and to support those returning from crisis</a:t>
            </a:r>
          </a:p>
          <a:p>
            <a:pPr marL="457200" indent="-457200">
              <a:buFont typeface="+mj-lt"/>
              <a:buAutoNum type="arabicPeriod"/>
            </a:pPr>
            <a:r>
              <a:rPr lang="en-US" dirty="0"/>
              <a:t>Cannot offer all services, so pick intelligently</a:t>
            </a:r>
          </a:p>
          <a:p>
            <a:pPr marL="457200" indent="-457200">
              <a:buFont typeface="+mj-lt"/>
              <a:buAutoNum type="arabicPeriod"/>
            </a:pPr>
            <a:r>
              <a:rPr lang="en-US" dirty="0"/>
              <a:t>Do not try to run faster than we are able</a:t>
            </a:r>
          </a:p>
          <a:p>
            <a:pPr marL="0" indent="0">
              <a:buNone/>
            </a:pPr>
            <a:endParaRPr lang="en-US" sz="2000" dirty="0"/>
          </a:p>
        </p:txBody>
      </p:sp>
      <p:pic>
        <p:nvPicPr>
          <p:cNvPr id="4" name="Picture 3">
            <a:extLst>
              <a:ext uri="{FF2B5EF4-FFF2-40B4-BE49-F238E27FC236}">
                <a16:creationId xmlns:a16="http://schemas.microsoft.com/office/drawing/2014/main" id="{294F51EA-E87F-7BFE-BABE-2AC4D9944899}"/>
              </a:ext>
            </a:extLst>
          </p:cNvPr>
          <p:cNvPicPr>
            <a:picLocks noChangeAspect="1"/>
          </p:cNvPicPr>
          <p:nvPr/>
        </p:nvPicPr>
        <p:blipFill>
          <a:blip r:embed="rId2"/>
          <a:stretch>
            <a:fillRect/>
          </a:stretch>
        </p:blipFill>
        <p:spPr>
          <a:xfrm rot="8494276">
            <a:off x="7089450" y="5928311"/>
            <a:ext cx="819151" cy="585788"/>
          </a:xfrm>
          <a:prstGeom prst="rect">
            <a:avLst/>
          </a:prstGeom>
        </p:spPr>
      </p:pic>
      <p:pic>
        <p:nvPicPr>
          <p:cNvPr id="5" name="Picture 4">
            <a:extLst>
              <a:ext uri="{FF2B5EF4-FFF2-40B4-BE49-F238E27FC236}">
                <a16:creationId xmlns:a16="http://schemas.microsoft.com/office/drawing/2014/main" id="{DB0072B3-B3B5-9F43-ED81-7BFBE67ACF84}"/>
              </a:ext>
            </a:extLst>
          </p:cNvPr>
          <p:cNvPicPr>
            <a:picLocks noChangeAspect="1"/>
          </p:cNvPicPr>
          <p:nvPr/>
        </p:nvPicPr>
        <p:blipFill>
          <a:blip r:embed="rId2"/>
          <a:stretch>
            <a:fillRect/>
          </a:stretch>
        </p:blipFill>
        <p:spPr>
          <a:xfrm>
            <a:off x="8110267" y="6205669"/>
            <a:ext cx="819151" cy="585788"/>
          </a:xfrm>
          <a:prstGeom prst="rect">
            <a:avLst/>
          </a:prstGeom>
        </p:spPr>
      </p:pic>
    </p:spTree>
    <p:extLst>
      <p:ext uri="{BB962C8B-B14F-4D97-AF65-F5344CB8AC3E}">
        <p14:creationId xmlns:p14="http://schemas.microsoft.com/office/powerpoint/2010/main" val="4290803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965678c2b2513f2e6d938d490a6b5197">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6e6a8bc8e7e3a0826a56620005224849"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Props1.xml><?xml version="1.0" encoding="utf-8"?>
<ds:datastoreItem xmlns:ds="http://schemas.openxmlformats.org/officeDocument/2006/customXml" ds:itemID="{98699580-3969-4A4C-AC6D-81F408162303}">
  <ds:schemaRefs>
    <ds:schemaRef ds:uri="http://schemas.microsoft.com/sharepoint/v3/contenttype/forms"/>
  </ds:schemaRefs>
</ds:datastoreItem>
</file>

<file path=customXml/itemProps2.xml><?xml version="1.0" encoding="utf-8"?>
<ds:datastoreItem xmlns:ds="http://schemas.openxmlformats.org/officeDocument/2006/customXml" ds:itemID="{5F7E90EC-1FD0-4830-8380-E6699B943567}"/>
</file>

<file path=customXml/itemProps3.xml><?xml version="1.0" encoding="utf-8"?>
<ds:datastoreItem xmlns:ds="http://schemas.openxmlformats.org/officeDocument/2006/customXml" ds:itemID="{1CBA9EBD-F0EF-45AF-976C-70070C56E448}">
  <ds:schemaRefs>
    <ds:schemaRef ds:uri="http://schemas.microsoft.com/office/2006/documentManagement/types"/>
    <ds:schemaRef ds:uri="http://schemas.microsoft.com/office/2006/metadata/properties"/>
    <ds:schemaRef ds:uri="59bfb81c-fe83-40bc-b793-725f5c38949f"/>
    <ds:schemaRef ds:uri="http://purl.org/dc/elements/1.1/"/>
    <ds:schemaRef ds:uri="http://www.w3.org/XML/1998/namespace"/>
    <ds:schemaRef ds:uri="471c7a87-0118-46d0-b99e-61e21b52af1f"/>
    <ds:schemaRef ds:uri="http://purl.org/dc/terms/"/>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132</TotalTime>
  <Words>2087</Words>
  <Application>Microsoft Office PowerPoint</Application>
  <PresentationFormat>Widescreen</PresentationFormat>
  <Paragraphs>240</Paragraphs>
  <Slides>38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Aptos Display</vt:lpstr>
      <vt:lpstr>Arial</vt:lpstr>
      <vt:lpstr>Calibri</vt:lpstr>
      <vt:lpstr>Office Theme</vt:lpstr>
      <vt:lpstr>Missing Pieces in the Rural Behavioral Health Puzzle</vt:lpstr>
      <vt:lpstr>Our problem</vt:lpstr>
      <vt:lpstr>Continuum of Behavioral Health Care</vt:lpstr>
      <vt:lpstr>Initial Approach: Obtain and throw a bunch of ingredients together and hope it works.</vt:lpstr>
      <vt:lpstr> It Didn’t work. </vt:lpstr>
      <vt:lpstr>Building Blocks  of a Behavioral Health System</vt:lpstr>
      <vt:lpstr>Framework: Behavioral Health Pyramid Levels must be strong enough to support the levels above.</vt:lpstr>
      <vt:lpstr>Our Local Behavioral Health Pyramid Fragmented, missing pieces, maybe a little better than before.</vt:lpstr>
      <vt:lpstr>Goal: Develop a systemic approach</vt:lpstr>
      <vt:lpstr>Early Activities</vt:lpstr>
      <vt:lpstr>Subsequent Activities</vt:lpstr>
      <vt:lpstr>Planned Activities</vt:lpstr>
      <vt:lpstr>Example Activity: Adding Intranasal Esketamine</vt:lpstr>
      <vt:lpstr>Intranasal Esketamine</vt:lpstr>
      <vt:lpstr>Background</vt:lpstr>
      <vt:lpstr>Background</vt:lpstr>
      <vt:lpstr>Methods</vt:lpstr>
      <vt:lpstr>Data Analysis</vt:lpstr>
      <vt:lpstr>Results: Sample Population</vt:lpstr>
      <vt:lpstr>Results: Sample Population</vt:lpstr>
      <vt:lpstr>Results: Clinical Outcomes</vt:lpstr>
      <vt:lpstr>Results: Clinical Outcomes</vt:lpstr>
      <vt:lpstr>Results: Clinical Outcomes</vt:lpstr>
      <vt:lpstr>Results: Clinical Outcomes</vt:lpstr>
      <vt:lpstr>Results: Clinical Outcomes</vt:lpstr>
      <vt:lpstr>Results: Safety</vt:lpstr>
      <vt:lpstr>Results: Safety</vt:lpstr>
      <vt:lpstr>Results: Financial, Operational &amp; Other</vt:lpstr>
      <vt:lpstr>Discussion</vt:lpstr>
      <vt:lpstr>Discussion</vt:lpstr>
      <vt:lpstr>Discussion</vt:lpstr>
      <vt:lpstr>Discussion</vt:lpstr>
      <vt:lpstr>Discussion</vt:lpstr>
      <vt:lpstr>Discussion</vt:lpstr>
      <vt:lpstr>Discussion</vt:lpstr>
      <vt:lpstr>Discussion</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Larsen</dc:creator>
  <cp:lastModifiedBy>Amber Kavan</cp:lastModifiedBy>
  <cp:revision>2</cp:revision>
  <dcterms:created xsi:type="dcterms:W3CDTF">2024-11-13T21:07:13Z</dcterms:created>
  <dcterms:modified xsi:type="dcterms:W3CDTF">2024-11-14T12:07:09Z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ies>
</file>