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Lst>
  <p:notesMasterIdLst>
    <p:notesMasterId r:id="rId36"/>
  </p:notesMasterIdLst>
  <p:sldIdLst>
    <p:sldId id="2561" r:id="rId5"/>
    <p:sldId id="2147473679" r:id="rId6"/>
    <p:sldId id="2147473678" r:id="rId7"/>
    <p:sldId id="2562" r:id="rId8"/>
    <p:sldId id="270" r:id="rId9"/>
    <p:sldId id="2147471021" r:id="rId10"/>
    <p:sldId id="2145872997" r:id="rId11"/>
    <p:sldId id="2563" r:id="rId12"/>
    <p:sldId id="2564" r:id="rId13"/>
    <p:sldId id="2568" r:id="rId14"/>
    <p:sldId id="2565" r:id="rId15"/>
    <p:sldId id="2572" r:id="rId16"/>
    <p:sldId id="2147468787" r:id="rId17"/>
    <p:sldId id="2147473573" r:id="rId18"/>
    <p:sldId id="2147473575" r:id="rId19"/>
    <p:sldId id="2147473576" r:id="rId20"/>
    <p:sldId id="2147473577" r:id="rId21"/>
    <p:sldId id="2566" r:id="rId22"/>
    <p:sldId id="2567" r:id="rId23"/>
    <p:sldId id="2147473643" r:id="rId24"/>
    <p:sldId id="2147473638" r:id="rId25"/>
    <p:sldId id="2147473641" r:id="rId26"/>
    <p:sldId id="2147473645" r:id="rId27"/>
    <p:sldId id="2147473639" r:id="rId28"/>
    <p:sldId id="2147473629" r:id="rId29"/>
    <p:sldId id="2147473648" r:id="rId30"/>
    <p:sldId id="2147473592" r:id="rId31"/>
    <p:sldId id="263" r:id="rId32"/>
    <p:sldId id="2569" r:id="rId33"/>
    <p:sldId id="2147473572" r:id="rId34"/>
    <p:sldId id="21458729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45642C-351B-99A6-1E0B-34EF0929269F}" name="Bishop, Debra C" initials="BC" userId="S::debrbishop@nebraskamed.com::7e0d1a48-4530-446d-a4de-1c8715d5bba8" providerId="AD"/>
  <p188:author id="{8DB12142-1F2D-63D3-009A-FB90E89820F4}" name="Cloyed, David C" initials="CC" userId="S::dacloyed@nebraskamed.com::5a225939-3732-43ff-9181-a3a69721ed30" providerId="AD"/>
  <p188:author id="{48F89D9F-93B0-5E7D-4D4A-AF420CCDF608}" name="Sibilia, Callista M" initials="SCM" userId="S::csibilia@nebraskamed.com::8556f931-0a93-4cf9-a05f-fbd63d021691" providerId="AD"/>
  <p188:author id="{44F376F6-2A9B-8E7F-44DD-D1DC55798772}" name="Becker, Nicole R" initials="BR" userId="S::nbecker@nebraskamed.com::9bce023d-bbf5-4b92-b59a-ae7eb84e2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8F0303"/>
    <a:srgbClr val="FFFFFF"/>
    <a:srgbClr val="E3CCC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CB7E6-D10A-4A60-83E8-06E5B5242B9E}" v="272" dt="2025-04-08T16:48:46.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71003-0B51-427F-B640-2C3E5988680A}"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06E16-5B58-414B-BC6C-50211499F43B}" type="slidenum">
              <a:rPr lang="en-US" smtClean="0"/>
              <a:t>‹#›</a:t>
            </a:fld>
            <a:endParaRPr lang="en-US"/>
          </a:p>
        </p:txBody>
      </p:sp>
    </p:spTree>
    <p:extLst>
      <p:ext uri="{BB962C8B-B14F-4D97-AF65-F5344CB8AC3E}">
        <p14:creationId xmlns:p14="http://schemas.microsoft.com/office/powerpoint/2010/main" val="181690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 Intelligence (AI) is transforming the healthcare industry. In this presentation, we will explore how AI is used in healthcare through the lens of LLMs, predictive analytics, and ambient note generation. We will also discuss 3 specific AI-powered tools that are used in healthcare, including Microsoft Copilot, Nuance DAX, and Palantir Foundry.</a:t>
            </a:r>
          </a:p>
        </p:txBody>
      </p:sp>
      <p:sp>
        <p:nvSpPr>
          <p:cNvPr id="4" name="Slide Number Placeholder 3"/>
          <p:cNvSpPr>
            <a:spLocks noGrp="1"/>
          </p:cNvSpPr>
          <p:nvPr>
            <p:ph type="sldNum" sz="quarter" idx="5"/>
          </p:nvPr>
        </p:nvSpPr>
        <p:spPr/>
        <p:txBody>
          <a:bodyPr/>
          <a:lstStyle/>
          <a:p>
            <a:fld id="{66B880C0-7267-C544-BF6D-C8C19AE6FF9B}" type="slidenum">
              <a:rPr lang="en-US" smtClean="0"/>
              <a:t>1</a:t>
            </a:fld>
            <a:endParaRPr lang="en-US"/>
          </a:p>
        </p:txBody>
      </p:sp>
    </p:spTree>
    <p:extLst>
      <p:ext uri="{BB962C8B-B14F-4D97-AF65-F5344CB8AC3E}">
        <p14:creationId xmlns:p14="http://schemas.microsoft.com/office/powerpoint/2010/main" val="357957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Predictive analytics uses machine learning algorithms to analyze data and make predictions about future events. In healthcare, these predictions can help clinicians identify patients at risk for certain conditions, make more accurate diagnoses, and improve treatment outcomes. In this section, we will explore how predictive analytics is being used in healthcare.</a:t>
            </a:r>
          </a:p>
        </p:txBody>
      </p:sp>
      <p:sp>
        <p:nvSpPr>
          <p:cNvPr id="4" name="Slide Number Placeholder 3"/>
          <p:cNvSpPr>
            <a:spLocks noGrp="1"/>
          </p:cNvSpPr>
          <p:nvPr>
            <p:ph type="sldNum" sz="quarter" idx="5"/>
          </p:nvPr>
        </p:nvSpPr>
        <p:spPr/>
        <p:txBody>
          <a:bodyPr/>
          <a:lstStyle/>
          <a:p>
            <a:fld id="{66B880C0-7267-C544-BF6D-C8C19AE6FF9B}" type="slidenum">
              <a:rPr lang="en-US" smtClean="0"/>
              <a:t>18</a:t>
            </a:fld>
            <a:endParaRPr lang="en-US"/>
          </a:p>
        </p:txBody>
      </p:sp>
    </p:spTree>
    <p:extLst>
      <p:ext uri="{BB962C8B-B14F-4D97-AF65-F5344CB8AC3E}">
        <p14:creationId xmlns:p14="http://schemas.microsoft.com/office/powerpoint/2010/main" val="5473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Palantir Foundry is an AI-powered tool that helps healthcare organizations with data integration, management, and analysis. This tool can be used to streamline data analysis for predictive analytics and improve patient outcomes.</a:t>
            </a:r>
          </a:p>
        </p:txBody>
      </p:sp>
      <p:sp>
        <p:nvSpPr>
          <p:cNvPr id="4" name="Slide Number Placeholder 3"/>
          <p:cNvSpPr>
            <a:spLocks noGrp="1"/>
          </p:cNvSpPr>
          <p:nvPr>
            <p:ph type="sldNum" sz="quarter" idx="5"/>
          </p:nvPr>
        </p:nvSpPr>
        <p:spPr/>
        <p:txBody>
          <a:bodyPr/>
          <a:lstStyle/>
          <a:p>
            <a:fld id="{66B880C0-7267-C544-BF6D-C8C19AE6FF9B}" type="slidenum">
              <a:rPr lang="en-US" smtClean="0"/>
              <a:t>19</a:t>
            </a:fld>
            <a:endParaRPr lang="en-US"/>
          </a:p>
        </p:txBody>
      </p:sp>
    </p:spTree>
    <p:extLst>
      <p:ext uri="{BB962C8B-B14F-4D97-AF65-F5344CB8AC3E}">
        <p14:creationId xmlns:p14="http://schemas.microsoft.com/office/powerpoint/2010/main" val="205026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 360 – air traffic control – the Command Center/ Capacity Optimization Unit</a:t>
            </a:r>
          </a:p>
        </p:txBody>
      </p:sp>
      <p:sp>
        <p:nvSpPr>
          <p:cNvPr id="4" name="Slide Number Placeholder 3"/>
          <p:cNvSpPr>
            <a:spLocks noGrp="1"/>
          </p:cNvSpPr>
          <p:nvPr>
            <p:ph type="sldNum" sz="quarter" idx="5"/>
          </p:nvPr>
        </p:nvSpPr>
        <p:spPr/>
        <p:txBody>
          <a:bodyPr/>
          <a:lstStyle/>
          <a:p>
            <a:fld id="{A5F221F1-2758-4F64-A8B3-3730B62D67F3}" type="slidenum">
              <a:rPr lang="en-US" smtClean="0"/>
              <a:t>20</a:t>
            </a:fld>
            <a:endParaRPr lang="en-US"/>
          </a:p>
        </p:txBody>
      </p:sp>
    </p:spTree>
    <p:extLst>
      <p:ext uri="{BB962C8B-B14F-4D97-AF65-F5344CB8AC3E}">
        <p14:creationId xmlns:p14="http://schemas.microsoft.com/office/powerpoint/2010/main" val="313145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816D-9191-9E8B-8657-19324F82F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4A596-CD97-474E-4B14-E292B8A31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86A06-45C8-0CD8-5905-7B68C1344E60}"/>
              </a:ext>
            </a:extLst>
          </p:cNvPr>
          <p:cNvSpPr>
            <a:spLocks noGrp="1"/>
          </p:cNvSpPr>
          <p:nvPr>
            <p:ph type="body" idx="1"/>
          </p:nvPr>
        </p:nvSpPr>
        <p:spPr/>
        <p:txBody>
          <a:bodyPr/>
          <a:lstStyle/>
          <a:p>
            <a:r>
              <a:rPr lang="en-US"/>
              <a:t>Did not have clear operational guidelines on who was eligible</a:t>
            </a:r>
          </a:p>
          <a:p>
            <a:r>
              <a:rPr lang="en-US"/>
              <a:t>Palantir does the chart abstraction and surfaces to a dashboard</a:t>
            </a:r>
          </a:p>
          <a:p>
            <a:r>
              <a:rPr lang="en-US"/>
              <a:t>Discharge lounge nurses called up to the units to have the nurses </a:t>
            </a:r>
          </a:p>
          <a:p>
            <a:r>
              <a:rPr lang="en-US"/>
              <a:t>First met with resistance on the units</a:t>
            </a:r>
          </a:p>
          <a:p>
            <a:r>
              <a:rPr lang="en-US"/>
              <a:t>To address, all managers were given the same dashboard – the unit managers have clarity on which patients are enabled</a:t>
            </a:r>
          </a:p>
          <a:p>
            <a:r>
              <a:rPr lang="en-US"/>
              <a:t>Culture shift – expectation that nurses to send</a:t>
            </a:r>
          </a:p>
          <a:p>
            <a:r>
              <a:rPr lang="en-US"/>
              <a:t>Brand new discharge lounge</a:t>
            </a:r>
          </a:p>
        </p:txBody>
      </p:sp>
      <p:sp>
        <p:nvSpPr>
          <p:cNvPr id="4" name="Slide Number Placeholder 3">
            <a:extLst>
              <a:ext uri="{FF2B5EF4-FFF2-40B4-BE49-F238E27FC236}">
                <a16:creationId xmlns:a16="http://schemas.microsoft.com/office/drawing/2014/main" id="{036A3C90-B017-B903-B25E-60BA7CCEAFEC}"/>
              </a:ext>
            </a:extLst>
          </p:cNvPr>
          <p:cNvSpPr>
            <a:spLocks noGrp="1"/>
          </p:cNvSpPr>
          <p:nvPr>
            <p:ph type="sldNum" sz="quarter" idx="5"/>
          </p:nvPr>
        </p:nvSpPr>
        <p:spPr/>
        <p:txBody>
          <a:bodyPr/>
          <a:lstStyle/>
          <a:p>
            <a:fld id="{A5F221F1-2758-4F64-A8B3-3730B62D67F3}" type="slidenum">
              <a:rPr lang="en-US" smtClean="0"/>
              <a:t>22</a:t>
            </a:fld>
            <a:endParaRPr lang="en-US"/>
          </a:p>
        </p:txBody>
      </p:sp>
    </p:spTree>
    <p:extLst>
      <p:ext uri="{BB962C8B-B14F-4D97-AF65-F5344CB8AC3E}">
        <p14:creationId xmlns:p14="http://schemas.microsoft.com/office/powerpoint/2010/main" val="372095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B18FF-1ADB-05E2-E62A-A831E1B1A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7AF84-839A-7457-E5D2-8FAE1FC3A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B5209-B15A-90F9-5907-04DDF06F00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074F28-C6A8-63CB-86E1-4FA962C29FFA}"/>
              </a:ext>
            </a:extLst>
          </p:cNvPr>
          <p:cNvSpPr>
            <a:spLocks noGrp="1"/>
          </p:cNvSpPr>
          <p:nvPr>
            <p:ph type="sldNum" sz="quarter" idx="5"/>
          </p:nvPr>
        </p:nvSpPr>
        <p:spPr/>
        <p:txBody>
          <a:bodyPr/>
          <a:lstStyle/>
          <a:p>
            <a:fld id="{A5F221F1-2758-4F64-A8B3-3730B62D67F3}" type="slidenum">
              <a:rPr lang="en-US" smtClean="0"/>
              <a:t>24</a:t>
            </a:fld>
            <a:endParaRPr lang="en-US"/>
          </a:p>
        </p:txBody>
      </p:sp>
    </p:spTree>
    <p:extLst>
      <p:ext uri="{BB962C8B-B14F-4D97-AF65-F5344CB8AC3E}">
        <p14:creationId xmlns:p14="http://schemas.microsoft.com/office/powerpoint/2010/main" val="196064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9AD1-B510-EEAB-0A7D-6556A0734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ADF2-3B78-38BF-C9EB-3BF66AEC6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95585-F238-EE3D-3FB8-17C5EDD10BFA}"/>
              </a:ext>
            </a:extLst>
          </p:cNvPr>
          <p:cNvSpPr>
            <a:spLocks noGrp="1"/>
          </p:cNvSpPr>
          <p:nvPr>
            <p:ph type="body" idx="1"/>
          </p:nvPr>
        </p:nvSpPr>
        <p:spPr/>
        <p:txBody>
          <a:bodyPr/>
          <a:lstStyle/>
          <a:p>
            <a:r>
              <a:rPr lang="en-US"/>
              <a:t>Real time data</a:t>
            </a:r>
          </a:p>
          <a:p>
            <a:r>
              <a:rPr lang="en-US"/>
              <a:t>Requires a more robust integration to get to this level for accuracy</a:t>
            </a:r>
          </a:p>
        </p:txBody>
      </p:sp>
      <p:sp>
        <p:nvSpPr>
          <p:cNvPr id="4" name="Slide Number Placeholder 3">
            <a:extLst>
              <a:ext uri="{FF2B5EF4-FFF2-40B4-BE49-F238E27FC236}">
                <a16:creationId xmlns:a16="http://schemas.microsoft.com/office/drawing/2014/main" id="{AD225995-45D4-9906-F3C5-FC681A9682A7}"/>
              </a:ext>
            </a:extLst>
          </p:cNvPr>
          <p:cNvSpPr>
            <a:spLocks noGrp="1"/>
          </p:cNvSpPr>
          <p:nvPr>
            <p:ph type="sldNum" sz="quarter" idx="5"/>
          </p:nvPr>
        </p:nvSpPr>
        <p:spPr/>
        <p:txBody>
          <a:bodyPr/>
          <a:lstStyle/>
          <a:p>
            <a:fld id="{A5F221F1-2758-4F64-A8B3-3730B62D67F3}" type="slidenum">
              <a:rPr lang="en-US" smtClean="0"/>
              <a:t>26</a:t>
            </a:fld>
            <a:endParaRPr lang="en-US"/>
          </a:p>
        </p:txBody>
      </p:sp>
    </p:spTree>
    <p:extLst>
      <p:ext uri="{BB962C8B-B14F-4D97-AF65-F5344CB8AC3E}">
        <p14:creationId xmlns:p14="http://schemas.microsoft.com/office/powerpoint/2010/main" val="3362404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C533B-4933-1A98-F8F8-6442E274C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5A346-4A1A-59EF-042F-83B324310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799C3-43AC-FEB4-BF29-040F6FA9BFB4}"/>
              </a:ext>
            </a:extLst>
          </p:cNvPr>
          <p:cNvSpPr>
            <a:spLocks noGrp="1"/>
          </p:cNvSpPr>
          <p:nvPr>
            <p:ph type="body" idx="1"/>
          </p:nvPr>
        </p:nvSpPr>
        <p:spPr/>
        <p:txBody>
          <a:bodyPr/>
          <a:lstStyle/>
          <a:p>
            <a:r>
              <a:rPr lang="en-US"/>
              <a:t>Build staffing models based on weather, based on </a:t>
            </a:r>
          </a:p>
          <a:p>
            <a:r>
              <a:rPr lang="en-US"/>
              <a:t>Predict within 1 or 2 patients the number of patients we are discharging</a:t>
            </a:r>
          </a:p>
          <a:p>
            <a:r>
              <a:rPr lang="en-US"/>
              <a:t>Staffing work</a:t>
            </a:r>
          </a:p>
        </p:txBody>
      </p:sp>
      <p:sp>
        <p:nvSpPr>
          <p:cNvPr id="4" name="Slide Number Placeholder 3">
            <a:extLst>
              <a:ext uri="{FF2B5EF4-FFF2-40B4-BE49-F238E27FC236}">
                <a16:creationId xmlns:a16="http://schemas.microsoft.com/office/drawing/2014/main" id="{7DCC6E3E-D4D8-59E4-9E06-315B67A0F0DA}"/>
              </a:ext>
            </a:extLst>
          </p:cNvPr>
          <p:cNvSpPr>
            <a:spLocks noGrp="1"/>
          </p:cNvSpPr>
          <p:nvPr>
            <p:ph type="sldNum" sz="quarter" idx="5"/>
          </p:nvPr>
        </p:nvSpPr>
        <p:spPr/>
        <p:txBody>
          <a:bodyPr/>
          <a:lstStyle/>
          <a:p>
            <a:fld id="{A5F221F1-2758-4F64-A8B3-3730B62D67F3}" type="slidenum">
              <a:rPr lang="en-US" smtClean="0"/>
              <a:t>27</a:t>
            </a:fld>
            <a:endParaRPr lang="en-US"/>
          </a:p>
        </p:txBody>
      </p:sp>
    </p:spTree>
    <p:extLst>
      <p:ext uri="{BB962C8B-B14F-4D97-AF65-F5344CB8AC3E}">
        <p14:creationId xmlns:p14="http://schemas.microsoft.com/office/powerpoint/2010/main" val="1613728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is transforming the healthcare industry and improving patient outcomes. Through LLMs, predictive analytics, and ambient note generation, clinicians can make more accurate diagnoses, improve treatment outcomes, and reduce the burden of documentation. The tools we discussed, including Microsoft Copilot, Nuance DAX, and Palantir Foundry, are helping make these AI applications possible.</a:t>
            </a:r>
          </a:p>
        </p:txBody>
      </p:sp>
      <p:sp>
        <p:nvSpPr>
          <p:cNvPr id="4" name="Slide Number Placeholder 3"/>
          <p:cNvSpPr>
            <a:spLocks noGrp="1"/>
          </p:cNvSpPr>
          <p:nvPr>
            <p:ph type="sldNum" sz="quarter" idx="5"/>
          </p:nvPr>
        </p:nvSpPr>
        <p:spPr/>
        <p:txBody>
          <a:bodyPr/>
          <a:lstStyle/>
          <a:p>
            <a:fld id="{66B880C0-7267-C544-BF6D-C8C19AE6FF9B}" type="slidenum">
              <a:rPr lang="en-US" smtClean="0"/>
              <a:t>29</a:t>
            </a:fld>
            <a:endParaRPr lang="en-US"/>
          </a:p>
        </p:txBody>
      </p:sp>
    </p:spTree>
    <p:extLst>
      <p:ext uri="{BB962C8B-B14F-4D97-AF65-F5344CB8AC3E}">
        <p14:creationId xmlns:p14="http://schemas.microsoft.com/office/powerpoint/2010/main" val="137934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introducing the overall topic of AI in healthcare and how it is revolutionizing the industry. Then, we will delve into the specifics of LLMs, predictive analytics, and ambient note generation. We will also discuss the tools that are making these AI applications possible.</a:t>
            </a:r>
          </a:p>
        </p:txBody>
      </p:sp>
      <p:sp>
        <p:nvSpPr>
          <p:cNvPr id="4" name="Slide Number Placeholder 3"/>
          <p:cNvSpPr>
            <a:spLocks noGrp="1"/>
          </p:cNvSpPr>
          <p:nvPr>
            <p:ph type="sldNum" sz="quarter" idx="5"/>
          </p:nvPr>
        </p:nvSpPr>
        <p:spPr/>
        <p:txBody>
          <a:bodyPr/>
          <a:lstStyle/>
          <a:p>
            <a:fld id="{66B880C0-7267-C544-BF6D-C8C19AE6FF9B}" type="slidenum">
              <a:rPr lang="en-US" smtClean="0"/>
              <a:t>4</a:t>
            </a:fld>
            <a:endParaRPr lang="en-US"/>
          </a:p>
        </p:txBody>
      </p:sp>
    </p:spTree>
    <p:extLst>
      <p:ext uri="{BB962C8B-B14F-4D97-AF65-F5344CB8AC3E}">
        <p14:creationId xmlns:p14="http://schemas.microsoft.com/office/powerpoint/2010/main" val="62777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When we talk about AI, we’re actually discussing a whole spectrum of tools.</a:t>
            </a:r>
          </a:p>
          <a:p>
            <a:pPr marL="171450" indent="-171450">
              <a:buFont typeface="Arial" panose="020B0604020202020204" pitchFamily="34" charset="0"/>
              <a:buChar char="•"/>
            </a:pPr>
            <a:r>
              <a:rPr lang="en-US"/>
              <a:t>On the left we have rules –  this includes things like med/allergy interactions, </a:t>
            </a:r>
          </a:p>
          <a:p>
            <a:pPr marL="171450" indent="-171450">
              <a:buFont typeface="Arial" panose="020B0604020202020204" pitchFamily="34" charset="0"/>
              <a:buChar char="•"/>
            </a:pPr>
            <a:r>
              <a:rPr lang="en-US"/>
              <a:t>In the middle we have Predictive models – risk of falls, end of life care</a:t>
            </a:r>
          </a:p>
          <a:p>
            <a:pPr marL="171450" indent="-171450">
              <a:buFont typeface="Arial" panose="020B0604020202020204" pitchFamily="34" charset="0"/>
              <a:buChar char="•"/>
            </a:pPr>
            <a:r>
              <a:rPr lang="en-US"/>
              <a:t>And on the right, we have Generative AI (e.g., ChatGPT).</a:t>
            </a:r>
          </a:p>
          <a:p>
            <a:pPr marL="171450" indent="-171450">
              <a:buFont typeface="Arial" panose="020B0604020202020204" pitchFamily="34" charset="0"/>
              <a:buChar char="•"/>
            </a:pPr>
            <a:r>
              <a:rPr lang="en-US"/>
              <a:t>Generally, left-to-right they go from &lt;less compute intensive, more deterministic and very targeted&gt; to &lt;compute intensive, probabilistic and general.&gt;</a:t>
            </a:r>
          </a:p>
        </p:txBody>
      </p:sp>
      <p:sp>
        <p:nvSpPr>
          <p:cNvPr id="4" name="Slide Number Placeholder 3"/>
          <p:cNvSpPr>
            <a:spLocks noGrp="1"/>
          </p:cNvSpPr>
          <p:nvPr>
            <p:ph type="sldNum" sz="quarter" idx="5"/>
          </p:nvPr>
        </p:nvSpPr>
        <p:spPr/>
        <p:txBody>
          <a:bodyPr/>
          <a:lstStyle/>
          <a:p>
            <a:fld id="{DF0B1BB5-BD8B-4B41-965F-9AF6E91F8C6D}" type="slidenum">
              <a:rPr lang="en-US" smtClean="0"/>
              <a:t>5</a:t>
            </a:fld>
            <a:endParaRPr lang="en-US"/>
          </a:p>
        </p:txBody>
      </p:sp>
    </p:spTree>
    <p:extLst>
      <p:ext uri="{BB962C8B-B14F-4D97-AF65-F5344CB8AC3E}">
        <p14:creationId xmlns:p14="http://schemas.microsoft.com/office/powerpoint/2010/main" val="269612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Tabatha</a:t>
            </a:r>
          </a:p>
        </p:txBody>
      </p:sp>
      <p:sp>
        <p:nvSpPr>
          <p:cNvPr id="4" name="Slide Number Placeholder 3"/>
          <p:cNvSpPr>
            <a:spLocks noGrp="1"/>
          </p:cNvSpPr>
          <p:nvPr>
            <p:ph type="sldNum" sz="quarter" idx="5"/>
          </p:nvPr>
        </p:nvSpPr>
        <p:spPr/>
        <p:txBody>
          <a:bodyPr/>
          <a:lstStyle/>
          <a:p>
            <a:fld id="{BD58CF6F-5FD1-5041-8149-D4E8ACDD4462}" type="slidenum">
              <a:rPr lang="en-US" smtClean="0"/>
              <a:t>6</a:t>
            </a:fld>
            <a:endParaRPr lang="en-US"/>
          </a:p>
        </p:txBody>
      </p:sp>
    </p:spTree>
    <p:extLst>
      <p:ext uri="{BB962C8B-B14F-4D97-AF65-F5344CB8AC3E}">
        <p14:creationId xmlns:p14="http://schemas.microsoft.com/office/powerpoint/2010/main" val="165094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Language models, such as OpenAI's GPT-3, are being used to improve natural language processing in healthcare. These models can help clinicians with tasks such as writing clinical notes, predicting diagnoses, and analyzing patient data. In this section, we will explore how LLMs are being used in healthcare.</a:t>
            </a:r>
          </a:p>
        </p:txBody>
      </p:sp>
      <p:sp>
        <p:nvSpPr>
          <p:cNvPr id="4" name="Slide Number Placeholder 3"/>
          <p:cNvSpPr>
            <a:spLocks noGrp="1"/>
          </p:cNvSpPr>
          <p:nvPr>
            <p:ph type="sldNum" sz="quarter" idx="5"/>
          </p:nvPr>
        </p:nvSpPr>
        <p:spPr/>
        <p:txBody>
          <a:bodyPr/>
          <a:lstStyle/>
          <a:p>
            <a:fld id="{66B880C0-7267-C544-BF6D-C8C19AE6FF9B}" type="slidenum">
              <a:rPr lang="en-US" smtClean="0"/>
              <a:t>8</a:t>
            </a:fld>
            <a:endParaRPr lang="en-US"/>
          </a:p>
        </p:txBody>
      </p:sp>
    </p:spTree>
    <p:extLst>
      <p:ext uri="{BB962C8B-B14F-4D97-AF65-F5344CB8AC3E}">
        <p14:creationId xmlns:p14="http://schemas.microsoft.com/office/powerpoint/2010/main" val="176543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Copilot is an AI-powered tool that helps developers write better code by providing suggestions and auto-completing code. In healthcare, this tool can be used to help clinicians write more accurate clinical notes and improve documentation.</a:t>
            </a:r>
          </a:p>
        </p:txBody>
      </p:sp>
      <p:sp>
        <p:nvSpPr>
          <p:cNvPr id="4" name="Slide Number Placeholder 3"/>
          <p:cNvSpPr>
            <a:spLocks noGrp="1"/>
          </p:cNvSpPr>
          <p:nvPr>
            <p:ph type="sldNum" sz="quarter" idx="5"/>
          </p:nvPr>
        </p:nvSpPr>
        <p:spPr/>
        <p:txBody>
          <a:bodyPr/>
          <a:lstStyle/>
          <a:p>
            <a:fld id="{66B880C0-7267-C544-BF6D-C8C19AE6FF9B}" type="slidenum">
              <a:rPr lang="en-US" smtClean="0"/>
              <a:t>9</a:t>
            </a:fld>
            <a:endParaRPr lang="en-US"/>
          </a:p>
        </p:txBody>
      </p:sp>
    </p:spTree>
    <p:extLst>
      <p:ext uri="{BB962C8B-B14F-4D97-AF65-F5344CB8AC3E}">
        <p14:creationId xmlns:p14="http://schemas.microsoft.com/office/powerpoint/2010/main" val="192676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Ambient note generation is an AI-powered tool that uses natural language processing to generate clinical notes in real-time. This tool can help reduce the burden of documentation for clinicians and improve patient outcomes. In this section, we will explore how ambient note generation is being used in healthcare.</a:t>
            </a:r>
          </a:p>
        </p:txBody>
      </p:sp>
      <p:sp>
        <p:nvSpPr>
          <p:cNvPr id="4" name="Slide Number Placeholder 3"/>
          <p:cNvSpPr>
            <a:spLocks noGrp="1"/>
          </p:cNvSpPr>
          <p:nvPr>
            <p:ph type="sldNum" sz="quarter" idx="5"/>
          </p:nvPr>
        </p:nvSpPr>
        <p:spPr/>
        <p:txBody>
          <a:bodyPr/>
          <a:lstStyle/>
          <a:p>
            <a:fld id="{66B880C0-7267-C544-BF6D-C8C19AE6FF9B}" type="slidenum">
              <a:rPr lang="en-US" smtClean="0"/>
              <a:t>10</a:t>
            </a:fld>
            <a:endParaRPr lang="en-US"/>
          </a:p>
        </p:txBody>
      </p:sp>
    </p:spTree>
    <p:extLst>
      <p:ext uri="{BB962C8B-B14F-4D97-AF65-F5344CB8AC3E}">
        <p14:creationId xmlns:p14="http://schemas.microsoft.com/office/powerpoint/2010/main" val="44249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Nuance DAX is an ambient clinical intelligence tool that uses AI to listen to physician-patient conversations and generates clinical notes in real-time. This tool can help reduce the burden of documentation for clinicians and improve patient outcomes.</a:t>
            </a:r>
          </a:p>
        </p:txBody>
      </p:sp>
      <p:sp>
        <p:nvSpPr>
          <p:cNvPr id="4" name="Slide Number Placeholder 3"/>
          <p:cNvSpPr>
            <a:spLocks noGrp="1"/>
          </p:cNvSpPr>
          <p:nvPr>
            <p:ph type="sldNum" sz="quarter" idx="5"/>
          </p:nvPr>
        </p:nvSpPr>
        <p:spPr/>
        <p:txBody>
          <a:bodyPr/>
          <a:lstStyle/>
          <a:p>
            <a:fld id="{66B880C0-7267-C544-BF6D-C8C19AE6FF9B}" type="slidenum">
              <a:rPr lang="en-US" smtClean="0"/>
              <a:t>11</a:t>
            </a:fld>
            <a:endParaRPr lang="en-US"/>
          </a:p>
        </p:txBody>
      </p:sp>
    </p:spTree>
    <p:extLst>
      <p:ext uri="{BB962C8B-B14F-4D97-AF65-F5344CB8AC3E}">
        <p14:creationId xmlns:p14="http://schemas.microsoft.com/office/powerpoint/2010/main" val="239222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4E00B5-0939-41BD-B325-0006D635FD57}" type="slidenum">
              <a:rPr lang="en-US" smtClean="0"/>
              <a:t>13</a:t>
            </a:fld>
            <a:endParaRPr lang="en-US"/>
          </a:p>
        </p:txBody>
      </p:sp>
    </p:spTree>
    <p:extLst>
      <p:ext uri="{BB962C8B-B14F-4D97-AF65-F5344CB8AC3E}">
        <p14:creationId xmlns:p14="http://schemas.microsoft.com/office/powerpoint/2010/main" val="155463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8"/>
            <a:ext cx="10516760" cy="1229801"/>
          </a:xfrm>
        </p:spPr>
        <p:txBody>
          <a:bodyPr tIns="0" bIns="0"/>
          <a:lstStyle>
            <a:lvl1pPr>
              <a:defRPr sz="4800">
                <a:solidFill>
                  <a:srgbClr val="AD122A"/>
                </a:solidFill>
              </a:defRPr>
            </a:lvl1pPr>
          </a:lstStyle>
          <a:p>
            <a:r>
              <a:rPr lang="en-US"/>
              <a:t>Click to edit Master title style</a:t>
            </a:r>
          </a:p>
        </p:txBody>
      </p:sp>
      <p:sp>
        <p:nvSpPr>
          <p:cNvPr id="3" name="Content Placeholder 2"/>
          <p:cNvSpPr>
            <a:spLocks noGrp="1"/>
          </p:cNvSpPr>
          <p:nvPr>
            <p:ph idx="1"/>
          </p:nvPr>
        </p:nvSpPr>
        <p:spPr>
          <a:xfrm>
            <a:off x="456039" y="1607424"/>
            <a:ext cx="11279923" cy="4953033"/>
          </a:xfrm>
        </p:spPr>
        <p:txBody>
          <a:bodyPr/>
          <a:lstStyle>
            <a:lvl1pPr>
              <a:lnSpc>
                <a:spcPct val="90000"/>
              </a:lnSpc>
              <a:defRPr/>
            </a:lvl1pPr>
            <a:lvl2pPr>
              <a:lnSpc>
                <a:spcPct val="90000"/>
              </a:lnSpc>
              <a:defRPr sz="3200">
                <a:latin typeface="Arial"/>
                <a:cs typeface="Arial"/>
              </a:defRPr>
            </a:lvl2pPr>
            <a:lvl3pPr>
              <a:lnSpc>
                <a:spcPct val="90000"/>
              </a:lnSpc>
              <a:defRPr sz="3200"/>
            </a:lvl3pPr>
            <a:lvl4pPr>
              <a:lnSpc>
                <a:spcPct val="90000"/>
              </a:lnSpc>
              <a:defRPr sz="2700"/>
            </a:lvl4pPr>
            <a:lvl5pPr>
              <a:lnSpc>
                <a:spcPct val="900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18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33"/>
            </a:lvl1pPr>
            <a:lvl2pPr>
              <a:lnSpc>
                <a:spcPct val="90000"/>
              </a:lnSpc>
              <a:defRPr sz="2133">
                <a:latin typeface="Arial"/>
                <a:cs typeface="Arial"/>
              </a:defRPr>
            </a:lvl2pPr>
            <a:lvl3pPr>
              <a:lnSpc>
                <a:spcPct val="90000"/>
              </a:lnSpc>
              <a:defRPr sz="2133"/>
            </a:lvl3pPr>
            <a:lvl4pPr>
              <a:lnSpc>
                <a:spcPct val="90000"/>
              </a:lnSpc>
              <a:defRPr sz="2133"/>
            </a:lvl4pPr>
            <a:lvl5pPr>
              <a:lnSpc>
                <a:spcPct val="90000"/>
              </a:lnSpc>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pPr defTabSz="609585"/>
            <a:fld id="{A3F11EEC-60B6-DF4B-A821-B910872C5F64}" type="datetimeFigureOut">
              <a:rPr lang="en-US" smtClean="0"/>
              <a:pPr defTabSz="609585"/>
              <a:t>4/8/2025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pPr defTabSz="609585"/>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pPr defTabSz="609585"/>
            <a:fld id="{C2F1CAA2-7C6D-8F48-BAEE-2DAFD071A580}" type="slidenum">
              <a:rPr lang="en-US" smtClean="0"/>
              <a:pPr defTabSz="609585"/>
              <a:t>‹#›</a:t>
            </a:fld>
            <a:endParaRPr lang="en-US"/>
          </a:p>
        </p:txBody>
      </p:sp>
    </p:spTree>
    <p:extLst>
      <p:ext uri="{BB962C8B-B14F-4D97-AF65-F5344CB8AC3E}">
        <p14:creationId xmlns:p14="http://schemas.microsoft.com/office/powerpoint/2010/main" val="272993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pPr defTabSz="609585"/>
            <a:fld id="{A3F11EEC-60B6-DF4B-A821-B910872C5F64}" type="datetimeFigureOut">
              <a:rPr lang="en-US" smtClean="0"/>
              <a:pPr defTabSz="609585"/>
              <a:t>4/8/2025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pPr defTabSz="609585"/>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pPr defTabSz="609585"/>
            <a:fld id="{C2F1CAA2-7C6D-8F48-BAEE-2DAFD071A580}" type="slidenum">
              <a:rPr lang="en-US" smtClean="0"/>
              <a:pPr defTabSz="609585"/>
              <a:t>‹#›</a:t>
            </a:fld>
            <a:endParaRPr lang="en-US"/>
          </a:p>
        </p:txBody>
      </p:sp>
    </p:spTree>
    <p:extLst>
      <p:ext uri="{BB962C8B-B14F-4D97-AF65-F5344CB8AC3E}">
        <p14:creationId xmlns:p14="http://schemas.microsoft.com/office/powerpoint/2010/main" val="8548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5" y="657321"/>
            <a:ext cx="8641268" cy="3167843"/>
          </a:xfrm>
        </p:spPr>
        <p:txBody>
          <a:bodyPr anchor="b">
            <a:normAutofit/>
          </a:bodyPr>
          <a:lstStyle>
            <a:lvl1pPr algn="l">
              <a:lnSpc>
                <a:spcPct val="80000"/>
              </a:lnSpc>
              <a:defRPr sz="60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222293" y="3825166"/>
            <a:ext cx="8534400" cy="688511"/>
          </a:xfrm>
        </p:spPr>
        <p:txBody>
          <a:bodyPr>
            <a:normAutofit/>
          </a:bodyPr>
          <a:lstStyle>
            <a:lvl1pPr marL="0" indent="0" algn="l">
              <a:buNone/>
              <a:defRPr sz="2100" b="1" i="0" baseline="0">
                <a:solidFill>
                  <a:srgbClr val="C3CD7B"/>
                </a:solidFill>
                <a:latin typeface="Arial-BoldM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4"/>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2"/>
            <a:ext cx="9709616" cy="3950311"/>
          </a:xfrm>
        </p:spPr>
        <p:txBody>
          <a:bodyPr>
            <a:normAutofit/>
          </a:bodyPr>
          <a:lstStyle>
            <a:lvl1pPr>
              <a:lnSpc>
                <a:spcPct val="90000"/>
              </a:lnSpc>
              <a:defRPr sz="2100"/>
            </a:lvl1pPr>
            <a:lvl2pPr>
              <a:lnSpc>
                <a:spcPct val="90000"/>
              </a:lnSpc>
              <a:defRPr sz="2100">
                <a:latin typeface="Arial"/>
                <a:cs typeface="Arial"/>
              </a:defRPr>
            </a:lvl2pPr>
            <a:lvl3pPr>
              <a:lnSpc>
                <a:spcPct val="90000"/>
              </a:lnSpc>
              <a:defRPr sz="2100"/>
            </a:lvl3pPr>
            <a:lvl4pPr>
              <a:lnSpc>
                <a:spcPct val="90000"/>
              </a:lnSpc>
              <a:defRPr sz="2100"/>
            </a:lvl4pPr>
            <a:lvl5pPr>
              <a:lnSpc>
                <a:spcPct val="90000"/>
              </a:lnSpc>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pPr defTabSz="609570"/>
            <a:fld id="{A3F11EEC-60B6-DF4B-A821-B910872C5F64}" type="datetimeFigureOut">
              <a:rPr lang="en-US" smtClean="0"/>
              <a:pPr defTabSz="609570"/>
              <a:t>4/8/2025</a:t>
            </a:fld>
            <a:endParaRPr lang="en-US"/>
          </a:p>
        </p:txBody>
      </p:sp>
      <p:sp>
        <p:nvSpPr>
          <p:cNvPr id="8"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pPr defTabSz="609570"/>
            <a:endParaRPr lang="en-US"/>
          </a:p>
        </p:txBody>
      </p:sp>
      <p:sp>
        <p:nvSpPr>
          <p:cNvPr id="11"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pPr defTabSz="609570"/>
            <a:fld id="{C2F1CAA2-7C6D-8F48-BAEE-2DAFD071A580}" type="slidenum">
              <a:rPr lang="en-US" smtClean="0"/>
              <a:pPr defTabSz="609570"/>
              <a:t>‹#›</a:t>
            </a:fld>
            <a:endParaRPr lang="en-US"/>
          </a:p>
        </p:txBody>
      </p:sp>
    </p:spTree>
    <p:extLst>
      <p:ext uri="{BB962C8B-B14F-4D97-AF65-F5344CB8AC3E}">
        <p14:creationId xmlns:p14="http://schemas.microsoft.com/office/powerpoint/2010/main" val="214131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00" b="0">
                <a:solidFill>
                  <a:schemeClr val="tx1"/>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5" y="1882621"/>
            <a:ext cx="4620183" cy="3895427"/>
          </a:xfrm>
        </p:spPr>
        <p:txBody>
          <a:bodyPr anchor="t">
            <a:normAutofit/>
          </a:bodyPr>
          <a:lstStyle>
            <a:lvl1pPr marL="0" indent="0">
              <a:buNone/>
              <a:defRPr sz="2100" b="0">
                <a:solidFill>
                  <a:schemeClr val="tx1"/>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pPr defTabSz="609570"/>
            <a:fld id="{A3F11EEC-60B6-DF4B-A821-B910872C5F64}" type="datetimeFigureOut">
              <a:rPr lang="en-US" smtClean="0"/>
              <a:pPr defTabSz="609570"/>
              <a:t>4/8/2025</a:t>
            </a:fld>
            <a:endParaRPr lang="en-US"/>
          </a:p>
        </p:txBody>
      </p:sp>
      <p:sp>
        <p:nvSpPr>
          <p:cNvPr id="11"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pPr defTabSz="609570"/>
            <a:endParaRPr lang="en-US"/>
          </a:p>
        </p:txBody>
      </p:sp>
      <p:sp>
        <p:nvSpPr>
          <p:cNvPr id="12"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pPr defTabSz="609570"/>
            <a:fld id="{C2F1CAA2-7C6D-8F48-BAEE-2DAFD071A580}" type="slidenum">
              <a:rPr lang="en-US" smtClean="0"/>
              <a:pPr defTabSz="609570"/>
              <a:t>‹#›</a:t>
            </a:fld>
            <a:endParaRPr lang="en-US"/>
          </a:p>
        </p:txBody>
      </p:sp>
    </p:spTree>
    <p:extLst>
      <p:ext uri="{BB962C8B-B14F-4D97-AF65-F5344CB8AC3E}">
        <p14:creationId xmlns:p14="http://schemas.microsoft.com/office/powerpoint/2010/main" val="1007676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00"/>
            </a:lvl1pPr>
            <a:lvl2pPr>
              <a:lnSpc>
                <a:spcPct val="90000"/>
              </a:lnSpc>
              <a:defRPr sz="2100">
                <a:latin typeface="Arial"/>
                <a:cs typeface="Arial"/>
              </a:defRPr>
            </a:lvl2pPr>
            <a:lvl3pPr>
              <a:lnSpc>
                <a:spcPct val="90000"/>
              </a:lnSpc>
              <a:defRPr sz="2100"/>
            </a:lvl3pPr>
            <a:lvl4pPr>
              <a:lnSpc>
                <a:spcPct val="90000"/>
              </a:lnSpc>
              <a:defRPr sz="2100"/>
            </a:lvl4pPr>
            <a:lvl5pPr>
              <a:lnSpc>
                <a:spcPct val="90000"/>
              </a:lnSpc>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960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125902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00"/>
            </a:lvl1pPr>
            <a:lvl2pPr>
              <a:lnSpc>
                <a:spcPct val="90000"/>
              </a:lnSpc>
              <a:defRPr sz="2100">
                <a:latin typeface="Arial"/>
                <a:cs typeface="Arial"/>
              </a:defRPr>
            </a:lvl2pPr>
            <a:lvl3pPr>
              <a:lnSpc>
                <a:spcPct val="90000"/>
              </a:lnSpc>
              <a:defRPr sz="2100"/>
            </a:lvl3pPr>
            <a:lvl4pPr>
              <a:lnSpc>
                <a:spcPct val="90000"/>
              </a:lnSpc>
              <a:defRPr sz="2100"/>
            </a:lvl4pPr>
            <a:lvl5pPr>
              <a:lnSpc>
                <a:spcPct val="90000"/>
              </a:lnSpc>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867386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90570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Closing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9" y="395838"/>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5"/>
            <a:ext cx="9709616" cy="3950311"/>
          </a:xfrm>
        </p:spPr>
        <p:txBody>
          <a:bodyPr>
            <a:normAutofit/>
          </a:bodyPr>
          <a:lstStyle>
            <a:lvl1pPr>
              <a:lnSpc>
                <a:spcPct val="90000"/>
              </a:lnSpc>
              <a:defRPr sz="1200"/>
            </a:lvl1pPr>
            <a:lvl2pPr>
              <a:lnSpc>
                <a:spcPct val="90000"/>
              </a:lnSpc>
              <a:defRPr sz="1200">
                <a:latin typeface="Arial"/>
                <a:cs typeface="Arial"/>
              </a:defRPr>
            </a:lvl2pPr>
            <a:lvl3pPr>
              <a:lnSpc>
                <a:spcPct val="90000"/>
              </a:lnSpc>
              <a:defRPr sz="1200"/>
            </a:lvl3pPr>
            <a:lvl4pPr>
              <a:lnSpc>
                <a:spcPct val="90000"/>
              </a:lnSpc>
              <a:defRPr sz="1200"/>
            </a:lvl4pPr>
            <a:lvl5pPr>
              <a:lnSpc>
                <a:spcPct val="9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6" y="5936350"/>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8" name="Footer Placeholder 4"/>
          <p:cNvSpPr>
            <a:spLocks noGrp="1"/>
          </p:cNvSpPr>
          <p:nvPr>
            <p:ph type="ftr" sz="quarter" idx="11"/>
          </p:nvPr>
        </p:nvSpPr>
        <p:spPr>
          <a:xfrm>
            <a:off x="3020891" y="5936350"/>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50"/>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095894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 2 Column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394A55-0D5E-E449-981A-A375C652BACE}" type="slidenum">
              <a:rPr lang="en-US" smtClean="0"/>
              <a:t>‹#›</a:t>
            </a:fld>
            <a:endParaRPr lang="en-US"/>
          </a:p>
        </p:txBody>
      </p:sp>
      <p:sp>
        <p:nvSpPr>
          <p:cNvPr id="4" name="Text Placeholder 2"/>
          <p:cNvSpPr>
            <a:spLocks noGrp="1"/>
          </p:cNvSpPr>
          <p:nvPr>
            <p:ph type="body" idx="14"/>
          </p:nvPr>
        </p:nvSpPr>
        <p:spPr>
          <a:xfrm>
            <a:off x="6283806" y="1555755"/>
            <a:ext cx="5287697" cy="4395680"/>
          </a:xfrm>
        </p:spPr>
        <p:txBody>
          <a:bodyPr anchor="t">
            <a:normAutofit/>
          </a:bodyPr>
          <a:lstStyle>
            <a:lvl1pPr marL="457189" indent="-457189">
              <a:buFont typeface="Arial"/>
              <a:buChar char="•"/>
              <a:defRPr sz="32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
          </p:nvPr>
        </p:nvSpPr>
        <p:spPr>
          <a:xfrm>
            <a:off x="730484" y="1555755"/>
            <a:ext cx="5287695" cy="4395680"/>
          </a:xfrm>
        </p:spPr>
        <p:txBody>
          <a:bodyPr anchor="t">
            <a:normAutofit/>
          </a:bodyPr>
          <a:lstStyle>
            <a:lvl1pPr marL="457189" indent="-457189">
              <a:buFont typeface="Arial"/>
              <a:buChar char="•"/>
              <a:defRPr sz="32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350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Text Placeholder 2"/>
          <p:cNvSpPr>
            <a:spLocks noGrp="1"/>
          </p:cNvSpPr>
          <p:nvPr>
            <p:ph type="body" idx="1"/>
          </p:nvPr>
        </p:nvSpPr>
        <p:spPr>
          <a:xfrm>
            <a:off x="1275254" y="2818246"/>
            <a:ext cx="4620183"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275254" y="2282647"/>
            <a:ext cx="9585309" cy="457200"/>
          </a:xfrm>
        </p:spPr>
        <p:txBody>
          <a:bodyPr tIns="0" bIns="0" anchor="t"/>
          <a:lstStyle>
            <a:lvl1pPr>
              <a:defRPr b="1">
                <a:solidFill>
                  <a:srgbClr val="A2B526"/>
                </a:solidFill>
              </a:defRPr>
            </a:lvl1pPr>
          </a:lstStyle>
          <a:p>
            <a:pPr lvl="0"/>
            <a:r>
              <a:rPr lang="en-US"/>
              <a:t>Click to edit Master text styles</a:t>
            </a:r>
          </a:p>
        </p:txBody>
      </p:sp>
      <p:sp>
        <p:nvSpPr>
          <p:cNvPr id="5" name="Text Placeholder 2"/>
          <p:cNvSpPr>
            <a:spLocks noGrp="1"/>
          </p:cNvSpPr>
          <p:nvPr>
            <p:ph type="body" idx="14"/>
          </p:nvPr>
        </p:nvSpPr>
        <p:spPr>
          <a:xfrm>
            <a:off x="6239795" y="2825387"/>
            <a:ext cx="4620768"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2919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BD5A-8DC4-4A6C-9E43-F783D58B83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634C9-B19A-4AF5-812B-BDB55D55CD27}"/>
              </a:ext>
            </a:extLst>
          </p:cNvPr>
          <p:cNvSpPr>
            <a:spLocks noGrp="1"/>
          </p:cNvSpPr>
          <p:nvPr>
            <p:ph type="dt" sz="half" idx="10"/>
          </p:nvPr>
        </p:nvSpPr>
        <p:spPr/>
        <p:txBody>
          <a:bodyPr/>
          <a:lstStyle/>
          <a:p>
            <a:fld id="{3FA054CE-2903-437D-BCBF-7F0480C30010}" type="datetimeFigureOut">
              <a:rPr lang="en-US" smtClean="0"/>
              <a:t>4/8/2025</a:t>
            </a:fld>
            <a:endParaRPr lang="en-US"/>
          </a:p>
        </p:txBody>
      </p:sp>
      <p:sp>
        <p:nvSpPr>
          <p:cNvPr id="4" name="Footer Placeholder 3">
            <a:extLst>
              <a:ext uri="{FF2B5EF4-FFF2-40B4-BE49-F238E27FC236}">
                <a16:creationId xmlns:a16="http://schemas.microsoft.com/office/drawing/2014/main" id="{7AFDC5D0-E4E7-44FA-BCE0-745E88717B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D9C2C-181C-4EBA-82D7-C6BCA405FCD9}"/>
              </a:ext>
            </a:extLst>
          </p:cNvPr>
          <p:cNvSpPr>
            <a:spLocks noGrp="1"/>
          </p:cNvSpPr>
          <p:nvPr>
            <p:ph type="sldNum" sz="quarter" idx="12"/>
          </p:nvPr>
        </p:nvSpPr>
        <p:spPr/>
        <p:txBody>
          <a:bodyPr/>
          <a:lstStyle/>
          <a:p>
            <a:fld id="{24EEA647-D3D1-4521-B61A-0B7CA8F7E045}" type="slidenum">
              <a:rPr lang="en-US" smtClean="0"/>
              <a:t>‹#›</a:t>
            </a:fld>
            <a:endParaRPr lang="en-US"/>
          </a:p>
        </p:txBody>
      </p:sp>
    </p:spTree>
    <p:extLst>
      <p:ext uri="{BB962C8B-B14F-4D97-AF65-F5344CB8AC3E}">
        <p14:creationId xmlns:p14="http://schemas.microsoft.com/office/powerpoint/2010/main" val="1343643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Text Placeholder 2"/>
          <p:cNvSpPr>
            <a:spLocks noGrp="1"/>
          </p:cNvSpPr>
          <p:nvPr>
            <p:ph type="body" idx="1"/>
          </p:nvPr>
        </p:nvSpPr>
        <p:spPr>
          <a:xfrm>
            <a:off x="1275254" y="2818246"/>
            <a:ext cx="4620183"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275254" y="2282647"/>
            <a:ext cx="9585309" cy="457200"/>
          </a:xfrm>
        </p:spPr>
        <p:txBody>
          <a:bodyPr tIns="0" bIns="0" anchor="t"/>
          <a:lstStyle>
            <a:lvl1pPr>
              <a:defRPr b="1">
                <a:solidFill>
                  <a:srgbClr val="A2B526"/>
                </a:solidFill>
              </a:defRPr>
            </a:lvl1pPr>
          </a:lstStyle>
          <a:p>
            <a:pPr lvl="0"/>
            <a:r>
              <a:rPr lang="en-US"/>
              <a:t>Click to edit Master text styles</a:t>
            </a:r>
          </a:p>
        </p:txBody>
      </p:sp>
      <p:sp>
        <p:nvSpPr>
          <p:cNvPr id="5" name="Text Placeholder 2"/>
          <p:cNvSpPr>
            <a:spLocks noGrp="1"/>
          </p:cNvSpPr>
          <p:nvPr>
            <p:ph type="body" idx="14"/>
          </p:nvPr>
        </p:nvSpPr>
        <p:spPr>
          <a:xfrm>
            <a:off x="6239795" y="2825387"/>
            <a:ext cx="4620768" cy="3118100"/>
          </a:xfrm>
        </p:spPr>
        <p:txBody>
          <a:bodyPr anchor="t"/>
          <a:lstStyle>
            <a:lvl1pPr marL="0" indent="0">
              <a:buNone/>
              <a:defRPr sz="2700" b="0">
                <a:solidFill>
                  <a:schemeClr val="tx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5294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8" y="2130754"/>
            <a:ext cx="10981967" cy="1609107"/>
          </a:xfrm>
        </p:spPr>
        <p:txBody>
          <a:bodyPr/>
          <a:lstStyle>
            <a:lvl1pPr algn="ctr">
              <a:defRPr baseline="0">
                <a:solidFill>
                  <a:schemeClr val="accent1"/>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3273564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130753"/>
            <a:ext cx="10981967" cy="1609107"/>
          </a:xfrm>
        </p:spPr>
        <p:txBody>
          <a:bodyPr/>
          <a:lstStyle>
            <a:lvl1pPr algn="ctr">
              <a:defRPr baseline="0">
                <a:solidFill>
                  <a:srgbClr val="AD122A"/>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2109179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grpSp>
        <p:nvGrpSpPr>
          <p:cNvPr id="4" name="Group 3">
            <a:extLst>
              <a:ext uri="{FF2B5EF4-FFF2-40B4-BE49-F238E27FC236}">
                <a16:creationId xmlns:a16="http://schemas.microsoft.com/office/drawing/2014/main" id="{6BA95570-ABCA-4EAA-A150-DE9A778788FF}"/>
              </a:ext>
            </a:extLst>
          </p:cNvPr>
          <p:cNvGrpSpPr/>
          <p:nvPr userDrawn="1"/>
        </p:nvGrpSpPr>
        <p:grpSpPr>
          <a:xfrm rot="10800000" flipH="1" flipV="1">
            <a:off x="6286501" y="5899288"/>
            <a:ext cx="5572127" cy="862288"/>
            <a:chOff x="477110" y="4905446"/>
            <a:chExt cx="11078677" cy="1714429"/>
          </a:xfrm>
        </p:grpSpPr>
        <p:sp>
          <p:nvSpPr>
            <p:cNvPr id="6" name="Freeform: Shape 5">
              <a:extLst>
                <a:ext uri="{FF2B5EF4-FFF2-40B4-BE49-F238E27FC236}">
                  <a16:creationId xmlns:a16="http://schemas.microsoft.com/office/drawing/2014/main" id="{46A78A61-879F-457D-9A77-D666DFE521FF}"/>
                </a:ext>
              </a:extLst>
            </p:cNvPr>
            <p:cNvSpPr/>
            <p:nvPr/>
          </p:nvSpPr>
          <p:spPr>
            <a:xfrm>
              <a:off x="6913640" y="4905446"/>
              <a:ext cx="4642147" cy="1714429"/>
            </a:xfrm>
            <a:custGeom>
              <a:avLst/>
              <a:gdLst>
                <a:gd name="connsiteX0" fmla="*/ 4794342 w 4797505"/>
                <a:gd name="connsiteY0" fmla="*/ 184721 h 1771805"/>
                <a:gd name="connsiteX1" fmla="*/ 4759588 w 4797505"/>
                <a:gd name="connsiteY1" fmla="*/ 70236 h 1771805"/>
                <a:gd name="connsiteX2" fmla="*/ 4668953 w 4797505"/>
                <a:gd name="connsiteY2" fmla="*/ 27303 h 1771805"/>
                <a:gd name="connsiteX3" fmla="*/ 4624657 w 4797505"/>
                <a:gd name="connsiteY3" fmla="*/ 6178 h 1771805"/>
                <a:gd name="connsiteX4" fmla="*/ 4564007 w 4797505"/>
                <a:gd name="connsiteY4" fmla="*/ 39570 h 1771805"/>
                <a:gd name="connsiteX5" fmla="*/ 4616480 w 4797505"/>
                <a:gd name="connsiteY5" fmla="*/ 84546 h 1771805"/>
                <a:gd name="connsiteX6" fmla="*/ 4665545 w 4797505"/>
                <a:gd name="connsiteY6" fmla="*/ 71598 h 1771805"/>
                <a:gd name="connsiteX7" fmla="*/ 4727559 w 4797505"/>
                <a:gd name="connsiteY7" fmla="*/ 101583 h 1771805"/>
                <a:gd name="connsiteX8" fmla="*/ 4750047 w 4797505"/>
                <a:gd name="connsiteY8" fmla="*/ 180633 h 1771805"/>
                <a:gd name="connsiteX9" fmla="*/ 4663501 w 4797505"/>
                <a:gd name="connsiteY9" fmla="*/ 456625 h 1771805"/>
                <a:gd name="connsiteX10" fmla="*/ 4638968 w 4797505"/>
                <a:gd name="connsiteY10" fmla="*/ 494787 h 1771805"/>
                <a:gd name="connsiteX11" fmla="*/ 4613073 w 4797505"/>
                <a:gd name="connsiteY11" fmla="*/ 507054 h 1771805"/>
                <a:gd name="connsiteX12" fmla="*/ 4430440 w 4797505"/>
                <a:gd name="connsiteY12" fmla="*/ 593600 h 1771805"/>
                <a:gd name="connsiteX13" fmla="*/ 4257349 w 4797505"/>
                <a:gd name="connsiteY13" fmla="*/ 504328 h 1771805"/>
                <a:gd name="connsiteX14" fmla="*/ 4231453 w 4797505"/>
                <a:gd name="connsiteY14" fmla="*/ 492062 h 1771805"/>
                <a:gd name="connsiteX15" fmla="*/ 4206920 w 4797505"/>
                <a:gd name="connsiteY15" fmla="*/ 453900 h 1771805"/>
                <a:gd name="connsiteX16" fmla="*/ 4119011 w 4797505"/>
                <a:gd name="connsiteY16" fmla="*/ 178588 h 1771805"/>
                <a:gd name="connsiteX17" fmla="*/ 4140818 w 4797505"/>
                <a:gd name="connsiteY17" fmla="*/ 99538 h 1771805"/>
                <a:gd name="connsiteX18" fmla="*/ 4203513 w 4797505"/>
                <a:gd name="connsiteY18" fmla="*/ 69554 h 1771805"/>
                <a:gd name="connsiteX19" fmla="*/ 4252578 w 4797505"/>
                <a:gd name="connsiteY19" fmla="*/ 82502 h 1771805"/>
                <a:gd name="connsiteX20" fmla="*/ 4305051 w 4797505"/>
                <a:gd name="connsiteY20" fmla="*/ 37525 h 1771805"/>
                <a:gd name="connsiteX21" fmla="*/ 4244401 w 4797505"/>
                <a:gd name="connsiteY21" fmla="*/ 4134 h 1771805"/>
                <a:gd name="connsiteX22" fmla="*/ 4199424 w 4797505"/>
                <a:gd name="connsiteY22" fmla="*/ 25259 h 1771805"/>
                <a:gd name="connsiteX23" fmla="*/ 4109471 w 4797505"/>
                <a:gd name="connsiteY23" fmla="*/ 68191 h 1771805"/>
                <a:gd name="connsiteX24" fmla="*/ 4075398 w 4797505"/>
                <a:gd name="connsiteY24" fmla="*/ 183359 h 1771805"/>
                <a:gd name="connsiteX25" fmla="*/ 4196698 w 4797505"/>
                <a:gd name="connsiteY25" fmla="*/ 520002 h 1771805"/>
                <a:gd name="connsiteX26" fmla="*/ 4204195 w 4797505"/>
                <a:gd name="connsiteY26" fmla="*/ 549986 h 1771805"/>
                <a:gd name="connsiteX27" fmla="*/ 4391597 w 4797505"/>
                <a:gd name="connsiteY27" fmla="*/ 660383 h 1771805"/>
                <a:gd name="connsiteX28" fmla="*/ 4391597 w 4797505"/>
                <a:gd name="connsiteY28" fmla="*/ 928880 h 1771805"/>
                <a:gd name="connsiteX29" fmla="*/ 4318680 w 4797505"/>
                <a:gd name="connsiteY29" fmla="*/ 1031099 h 1771805"/>
                <a:gd name="connsiteX30" fmla="*/ 3718992 w 4797505"/>
                <a:gd name="connsiteY30" fmla="*/ 1031099 h 1771805"/>
                <a:gd name="connsiteX31" fmla="*/ 3638579 w 4797505"/>
                <a:gd name="connsiteY31" fmla="*/ 673331 h 1771805"/>
                <a:gd name="connsiteX32" fmla="*/ 3626313 w 4797505"/>
                <a:gd name="connsiteY32" fmla="*/ 654250 h 1771805"/>
                <a:gd name="connsiteX33" fmla="*/ 3604506 w 4797505"/>
                <a:gd name="connsiteY33" fmla="*/ 646754 h 1771805"/>
                <a:gd name="connsiteX34" fmla="*/ 3603825 w 4797505"/>
                <a:gd name="connsiteY34" fmla="*/ 646754 h 1771805"/>
                <a:gd name="connsiteX35" fmla="*/ 3582018 w 4797505"/>
                <a:gd name="connsiteY35" fmla="*/ 654931 h 1771805"/>
                <a:gd name="connsiteX36" fmla="*/ 3570433 w 4797505"/>
                <a:gd name="connsiteY36" fmla="*/ 674694 h 1771805"/>
                <a:gd name="connsiteX37" fmla="*/ 3504331 w 4797505"/>
                <a:gd name="connsiteY37" fmla="*/ 1030418 h 1771805"/>
                <a:gd name="connsiteX38" fmla="*/ 3404837 w 4797505"/>
                <a:gd name="connsiteY38" fmla="*/ 1030418 h 1771805"/>
                <a:gd name="connsiteX39" fmla="*/ 3272633 w 4797505"/>
                <a:gd name="connsiteY39" fmla="*/ 319651 h 1771805"/>
                <a:gd name="connsiteX40" fmla="*/ 3261048 w 4797505"/>
                <a:gd name="connsiteY40" fmla="*/ 298526 h 1771805"/>
                <a:gd name="connsiteX41" fmla="*/ 3238560 w 4797505"/>
                <a:gd name="connsiteY41" fmla="*/ 290348 h 1771805"/>
                <a:gd name="connsiteX42" fmla="*/ 3216072 w 4797505"/>
                <a:gd name="connsiteY42" fmla="*/ 298526 h 1771805"/>
                <a:gd name="connsiteX43" fmla="*/ 3204487 w 4797505"/>
                <a:gd name="connsiteY43" fmla="*/ 319651 h 1771805"/>
                <a:gd name="connsiteX44" fmla="*/ 3060016 w 4797505"/>
                <a:gd name="connsiteY44" fmla="*/ 1199421 h 1771805"/>
                <a:gd name="connsiteX45" fmla="*/ 3046387 w 4797505"/>
                <a:gd name="connsiteY45" fmla="*/ 1041321 h 1771805"/>
                <a:gd name="connsiteX46" fmla="*/ 3035484 w 4797505"/>
                <a:gd name="connsiteY46" fmla="*/ 1018833 h 1771805"/>
                <a:gd name="connsiteX47" fmla="*/ 3012314 w 4797505"/>
                <a:gd name="connsiteY47" fmla="*/ 1009293 h 1771805"/>
                <a:gd name="connsiteX48" fmla="*/ 2970745 w 4797505"/>
                <a:gd name="connsiteY48" fmla="*/ 1009293 h 1771805"/>
                <a:gd name="connsiteX49" fmla="*/ 2970745 w 4797505"/>
                <a:gd name="connsiteY49" fmla="*/ 1008611 h 1771805"/>
                <a:gd name="connsiteX50" fmla="*/ 2938716 w 4797505"/>
                <a:gd name="connsiteY50" fmla="*/ 1008611 h 1771805"/>
                <a:gd name="connsiteX51" fmla="*/ 2909413 w 4797505"/>
                <a:gd name="connsiteY51" fmla="*/ 1008611 h 1771805"/>
                <a:gd name="connsiteX52" fmla="*/ 1420414 w 4797505"/>
                <a:gd name="connsiteY52" fmla="*/ 1008611 h 1771805"/>
                <a:gd name="connsiteX53" fmla="*/ 1399289 w 4797505"/>
                <a:gd name="connsiteY53" fmla="*/ 1008611 h 1771805"/>
                <a:gd name="connsiteX54" fmla="*/ 1380889 w 4797505"/>
                <a:gd name="connsiteY54" fmla="*/ 1008611 h 1771805"/>
                <a:gd name="connsiteX55" fmla="*/ 1358401 w 4797505"/>
                <a:gd name="connsiteY55" fmla="*/ 1016789 h 1771805"/>
                <a:gd name="connsiteX56" fmla="*/ 1346816 w 4797505"/>
                <a:gd name="connsiteY56" fmla="*/ 1037914 h 1771805"/>
                <a:gd name="connsiteX57" fmla="*/ 1250048 w 4797505"/>
                <a:gd name="connsiteY57" fmla="*/ 1495176 h 1771805"/>
                <a:gd name="connsiteX58" fmla="*/ 1083771 w 4797505"/>
                <a:gd name="connsiteY58" fmla="*/ 567023 h 1771805"/>
                <a:gd name="connsiteX59" fmla="*/ 1072186 w 4797505"/>
                <a:gd name="connsiteY59" fmla="*/ 545897 h 1771805"/>
                <a:gd name="connsiteX60" fmla="*/ 1049698 w 4797505"/>
                <a:gd name="connsiteY60" fmla="*/ 537720 h 1771805"/>
                <a:gd name="connsiteX61" fmla="*/ 1049016 w 4797505"/>
                <a:gd name="connsiteY61" fmla="*/ 537720 h 1771805"/>
                <a:gd name="connsiteX62" fmla="*/ 1048335 w 4797505"/>
                <a:gd name="connsiteY62" fmla="*/ 537720 h 1771805"/>
                <a:gd name="connsiteX63" fmla="*/ 1025847 w 4797505"/>
                <a:gd name="connsiteY63" fmla="*/ 547260 h 1771805"/>
                <a:gd name="connsiteX64" fmla="*/ 1014943 w 4797505"/>
                <a:gd name="connsiteY64" fmla="*/ 569748 h 1771805"/>
                <a:gd name="connsiteX65" fmla="*/ 978144 w 4797505"/>
                <a:gd name="connsiteY65" fmla="*/ 1009293 h 1771805"/>
                <a:gd name="connsiteX66" fmla="*/ 899094 w 4797505"/>
                <a:gd name="connsiteY66" fmla="*/ 1009293 h 1771805"/>
                <a:gd name="connsiteX67" fmla="*/ 876606 w 4797505"/>
                <a:gd name="connsiteY67" fmla="*/ 1017470 h 1771805"/>
                <a:gd name="connsiteX68" fmla="*/ 865021 w 4797505"/>
                <a:gd name="connsiteY68" fmla="*/ 1038595 h 1771805"/>
                <a:gd name="connsiteX69" fmla="*/ 805052 w 4797505"/>
                <a:gd name="connsiteY69" fmla="*/ 1289374 h 1771805"/>
                <a:gd name="connsiteX70" fmla="*/ 775068 w 4797505"/>
                <a:gd name="connsiteY70" fmla="*/ 1052906 h 1771805"/>
                <a:gd name="connsiteX71" fmla="*/ 762801 w 4797505"/>
                <a:gd name="connsiteY71" fmla="*/ 1033144 h 1771805"/>
                <a:gd name="connsiteX72" fmla="*/ 740995 w 4797505"/>
                <a:gd name="connsiteY72" fmla="*/ 1025648 h 1771805"/>
                <a:gd name="connsiteX73" fmla="*/ 3651 w 4797505"/>
                <a:gd name="connsiteY73" fmla="*/ 1025648 h 1771805"/>
                <a:gd name="connsiteX74" fmla="*/ 3651 w 4797505"/>
                <a:gd name="connsiteY74" fmla="*/ 1095157 h 1771805"/>
                <a:gd name="connsiteX75" fmla="*/ 713055 w 4797505"/>
                <a:gd name="connsiteY75" fmla="*/ 1095157 h 1771805"/>
                <a:gd name="connsiteX76" fmla="*/ 775749 w 4797505"/>
                <a:gd name="connsiteY76" fmla="*/ 1486999 h 1771805"/>
                <a:gd name="connsiteX77" fmla="*/ 788016 w 4797505"/>
                <a:gd name="connsiteY77" fmla="*/ 1506761 h 1771805"/>
                <a:gd name="connsiteX78" fmla="*/ 810504 w 4797505"/>
                <a:gd name="connsiteY78" fmla="*/ 1514257 h 1771805"/>
                <a:gd name="connsiteX79" fmla="*/ 810504 w 4797505"/>
                <a:gd name="connsiteY79" fmla="*/ 1514257 h 1771805"/>
                <a:gd name="connsiteX80" fmla="*/ 832311 w 4797505"/>
                <a:gd name="connsiteY80" fmla="*/ 1506080 h 1771805"/>
                <a:gd name="connsiteX81" fmla="*/ 843896 w 4797505"/>
                <a:gd name="connsiteY81" fmla="*/ 1485636 h 1771805"/>
                <a:gd name="connsiteX82" fmla="*/ 929079 w 4797505"/>
                <a:gd name="connsiteY82" fmla="*/ 1080165 h 1771805"/>
                <a:gd name="connsiteX83" fmla="*/ 1010173 w 4797505"/>
                <a:gd name="connsiteY83" fmla="*/ 1080165 h 1771805"/>
                <a:gd name="connsiteX84" fmla="*/ 1033343 w 4797505"/>
                <a:gd name="connsiteY84" fmla="*/ 1071306 h 1771805"/>
                <a:gd name="connsiteX85" fmla="*/ 1044246 w 4797505"/>
                <a:gd name="connsiteY85" fmla="*/ 1048817 h 1771805"/>
                <a:gd name="connsiteX86" fmla="*/ 1057875 w 4797505"/>
                <a:gd name="connsiteY86" fmla="*/ 890036 h 1771805"/>
                <a:gd name="connsiteX87" fmla="*/ 1216656 w 4797505"/>
                <a:gd name="connsiteY87" fmla="*/ 1740503 h 1771805"/>
                <a:gd name="connsiteX88" fmla="*/ 1228241 w 4797505"/>
                <a:gd name="connsiteY88" fmla="*/ 1761629 h 1771805"/>
                <a:gd name="connsiteX89" fmla="*/ 1250730 w 4797505"/>
                <a:gd name="connsiteY89" fmla="*/ 1769806 h 1771805"/>
                <a:gd name="connsiteX90" fmla="*/ 1273218 w 4797505"/>
                <a:gd name="connsiteY90" fmla="*/ 1760947 h 1771805"/>
                <a:gd name="connsiteX91" fmla="*/ 1284803 w 4797505"/>
                <a:gd name="connsiteY91" fmla="*/ 1739822 h 1771805"/>
                <a:gd name="connsiteX92" fmla="*/ 1410192 w 4797505"/>
                <a:gd name="connsiteY92" fmla="*/ 1078802 h 1771805"/>
                <a:gd name="connsiteX93" fmla="*/ 2907369 w 4797505"/>
                <a:gd name="connsiteY93" fmla="*/ 1078802 h 1771805"/>
                <a:gd name="connsiteX94" fmla="*/ 2936671 w 4797505"/>
                <a:gd name="connsiteY94" fmla="*/ 1078802 h 1771805"/>
                <a:gd name="connsiteX95" fmla="*/ 2968700 w 4797505"/>
                <a:gd name="connsiteY95" fmla="*/ 1078802 h 1771805"/>
                <a:gd name="connsiteX96" fmla="*/ 2968700 w 4797505"/>
                <a:gd name="connsiteY96" fmla="*/ 1078120 h 1771805"/>
                <a:gd name="connsiteX97" fmla="*/ 2978922 w 4797505"/>
                <a:gd name="connsiteY97" fmla="*/ 1078120 h 1771805"/>
                <a:gd name="connsiteX98" fmla="*/ 3015721 w 4797505"/>
                <a:gd name="connsiteY98" fmla="*/ 1497221 h 1771805"/>
                <a:gd name="connsiteX99" fmla="*/ 3026625 w 4797505"/>
                <a:gd name="connsiteY99" fmla="*/ 1519027 h 1771805"/>
                <a:gd name="connsiteX100" fmla="*/ 3049113 w 4797505"/>
                <a:gd name="connsiteY100" fmla="*/ 1528568 h 1771805"/>
                <a:gd name="connsiteX101" fmla="*/ 3049794 w 4797505"/>
                <a:gd name="connsiteY101" fmla="*/ 1528568 h 1771805"/>
                <a:gd name="connsiteX102" fmla="*/ 3050476 w 4797505"/>
                <a:gd name="connsiteY102" fmla="*/ 1528568 h 1771805"/>
                <a:gd name="connsiteX103" fmla="*/ 3072964 w 4797505"/>
                <a:gd name="connsiteY103" fmla="*/ 1520390 h 1771805"/>
                <a:gd name="connsiteX104" fmla="*/ 3084549 w 4797505"/>
                <a:gd name="connsiteY104" fmla="*/ 1499265 h 1771805"/>
                <a:gd name="connsiteX105" fmla="*/ 3237197 w 4797505"/>
                <a:gd name="connsiteY105" fmla="*/ 563615 h 1771805"/>
                <a:gd name="connsiteX106" fmla="*/ 3340098 w 4797505"/>
                <a:gd name="connsiteY106" fmla="*/ 1068580 h 1771805"/>
                <a:gd name="connsiteX107" fmla="*/ 3340098 w 4797505"/>
                <a:gd name="connsiteY107" fmla="*/ 1068580 h 1771805"/>
                <a:gd name="connsiteX108" fmla="*/ 3351683 w 4797505"/>
                <a:gd name="connsiteY108" fmla="*/ 1089705 h 1771805"/>
                <a:gd name="connsiteX109" fmla="*/ 3374171 w 4797505"/>
                <a:gd name="connsiteY109" fmla="*/ 1098564 h 1771805"/>
                <a:gd name="connsiteX110" fmla="*/ 3533634 w 4797505"/>
                <a:gd name="connsiteY110" fmla="*/ 1098564 h 1771805"/>
                <a:gd name="connsiteX111" fmla="*/ 3555441 w 4797505"/>
                <a:gd name="connsiteY111" fmla="*/ 1090387 h 1771805"/>
                <a:gd name="connsiteX112" fmla="*/ 3567026 w 4797505"/>
                <a:gd name="connsiteY112" fmla="*/ 1069943 h 1771805"/>
                <a:gd name="connsiteX113" fmla="*/ 3607232 w 4797505"/>
                <a:gd name="connsiteY113" fmla="*/ 842334 h 1771805"/>
                <a:gd name="connsiteX114" fmla="*/ 3656979 w 4797505"/>
                <a:gd name="connsiteY114" fmla="*/ 1071987 h 1771805"/>
                <a:gd name="connsiteX115" fmla="*/ 3669245 w 4797505"/>
                <a:gd name="connsiteY115" fmla="*/ 1091068 h 1771805"/>
                <a:gd name="connsiteX116" fmla="*/ 3690371 w 4797505"/>
                <a:gd name="connsiteY116" fmla="*/ 1098564 h 1771805"/>
                <a:gd name="connsiteX117" fmla="*/ 4326858 w 4797505"/>
                <a:gd name="connsiteY117" fmla="*/ 1098564 h 1771805"/>
                <a:gd name="connsiteX118" fmla="*/ 4368427 w 4797505"/>
                <a:gd name="connsiteY118" fmla="*/ 1098564 h 1771805"/>
                <a:gd name="connsiteX119" fmla="*/ 4459744 w 4797505"/>
                <a:gd name="connsiteY119" fmla="*/ 1015426 h 1771805"/>
                <a:gd name="connsiteX120" fmla="*/ 4459744 w 4797505"/>
                <a:gd name="connsiteY120" fmla="*/ 659020 h 1771805"/>
                <a:gd name="connsiteX121" fmla="*/ 4665545 w 4797505"/>
                <a:gd name="connsiteY121" fmla="*/ 552030 h 1771805"/>
                <a:gd name="connsiteX122" fmla="*/ 4673042 w 4797505"/>
                <a:gd name="connsiteY122" fmla="*/ 522046 h 1771805"/>
                <a:gd name="connsiteX123" fmla="*/ 4794342 w 4797505"/>
                <a:gd name="connsiteY123" fmla="*/ 184721 h 17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797505" h="1771805">
                  <a:moveTo>
                    <a:pt x="4794342" y="184721"/>
                  </a:moveTo>
                  <a:cubicBezTo>
                    <a:pt x="4799112" y="137019"/>
                    <a:pt x="4787527" y="98176"/>
                    <a:pt x="4759588" y="70236"/>
                  </a:cubicBezTo>
                  <a:cubicBezTo>
                    <a:pt x="4733692" y="43658"/>
                    <a:pt x="4698256" y="32074"/>
                    <a:pt x="4668953" y="27303"/>
                  </a:cubicBezTo>
                  <a:cubicBezTo>
                    <a:pt x="4659412" y="16400"/>
                    <a:pt x="4643739" y="8222"/>
                    <a:pt x="4624657" y="6178"/>
                  </a:cubicBezTo>
                  <a:cubicBezTo>
                    <a:pt x="4593310" y="2771"/>
                    <a:pt x="4566052" y="18444"/>
                    <a:pt x="4564007" y="39570"/>
                  </a:cubicBezTo>
                  <a:cubicBezTo>
                    <a:pt x="4561963" y="61377"/>
                    <a:pt x="4585814" y="81820"/>
                    <a:pt x="4616480" y="84546"/>
                  </a:cubicBezTo>
                  <a:cubicBezTo>
                    <a:pt x="4636242" y="86591"/>
                    <a:pt x="4653961" y="81139"/>
                    <a:pt x="4665545" y="71598"/>
                  </a:cubicBezTo>
                  <a:cubicBezTo>
                    <a:pt x="4686671" y="75687"/>
                    <a:pt x="4711203" y="83865"/>
                    <a:pt x="4727559" y="101583"/>
                  </a:cubicBezTo>
                  <a:cubicBezTo>
                    <a:pt x="4745958" y="119982"/>
                    <a:pt x="4753454" y="145878"/>
                    <a:pt x="4750047" y="180633"/>
                  </a:cubicBezTo>
                  <a:cubicBezTo>
                    <a:pt x="4742551" y="254912"/>
                    <a:pt x="4715974" y="366672"/>
                    <a:pt x="4663501" y="456625"/>
                  </a:cubicBezTo>
                  <a:cubicBezTo>
                    <a:pt x="4655323" y="470255"/>
                    <a:pt x="4647146" y="483203"/>
                    <a:pt x="4638968" y="494787"/>
                  </a:cubicBezTo>
                  <a:cubicBezTo>
                    <a:pt x="4629428" y="494787"/>
                    <a:pt x="4619888" y="499558"/>
                    <a:pt x="4613073" y="507054"/>
                  </a:cubicBezTo>
                  <a:cubicBezTo>
                    <a:pt x="4561963" y="567023"/>
                    <a:pt x="4499268" y="593600"/>
                    <a:pt x="4430440" y="593600"/>
                  </a:cubicBezTo>
                  <a:cubicBezTo>
                    <a:pt x="4365020" y="591555"/>
                    <a:pt x="4306414" y="562252"/>
                    <a:pt x="4257349" y="504328"/>
                  </a:cubicBezTo>
                  <a:cubicBezTo>
                    <a:pt x="4250534" y="496150"/>
                    <a:pt x="4240993" y="492062"/>
                    <a:pt x="4231453" y="492062"/>
                  </a:cubicBezTo>
                  <a:cubicBezTo>
                    <a:pt x="4223275" y="480477"/>
                    <a:pt x="4214417" y="467529"/>
                    <a:pt x="4206920" y="453900"/>
                  </a:cubicBezTo>
                  <a:cubicBezTo>
                    <a:pt x="4153766" y="363946"/>
                    <a:pt x="4126507" y="252186"/>
                    <a:pt x="4119011" y="178588"/>
                  </a:cubicBezTo>
                  <a:cubicBezTo>
                    <a:pt x="4115604" y="143834"/>
                    <a:pt x="4122419" y="117938"/>
                    <a:pt x="4140818" y="99538"/>
                  </a:cubicBezTo>
                  <a:cubicBezTo>
                    <a:pt x="4157855" y="81820"/>
                    <a:pt x="4181706" y="73643"/>
                    <a:pt x="4203513" y="69554"/>
                  </a:cubicBezTo>
                  <a:cubicBezTo>
                    <a:pt x="4214417" y="79095"/>
                    <a:pt x="4232816" y="84546"/>
                    <a:pt x="4252578" y="82502"/>
                  </a:cubicBezTo>
                  <a:cubicBezTo>
                    <a:pt x="4283926" y="79095"/>
                    <a:pt x="4307777" y="59332"/>
                    <a:pt x="4305051" y="37525"/>
                  </a:cubicBezTo>
                  <a:cubicBezTo>
                    <a:pt x="4303007" y="15718"/>
                    <a:pt x="4275748" y="726"/>
                    <a:pt x="4244401" y="4134"/>
                  </a:cubicBezTo>
                  <a:cubicBezTo>
                    <a:pt x="4225320" y="6178"/>
                    <a:pt x="4208964" y="14356"/>
                    <a:pt x="4199424" y="25259"/>
                  </a:cubicBezTo>
                  <a:cubicBezTo>
                    <a:pt x="4170121" y="30029"/>
                    <a:pt x="4135366" y="42296"/>
                    <a:pt x="4109471" y="68191"/>
                  </a:cubicBezTo>
                  <a:cubicBezTo>
                    <a:pt x="4081531" y="96131"/>
                    <a:pt x="4069946" y="134975"/>
                    <a:pt x="4075398" y="183359"/>
                  </a:cubicBezTo>
                  <a:cubicBezTo>
                    <a:pt x="4083575" y="262408"/>
                    <a:pt x="4118330" y="413012"/>
                    <a:pt x="4196698" y="520002"/>
                  </a:cubicBezTo>
                  <a:cubicBezTo>
                    <a:pt x="4194654" y="530224"/>
                    <a:pt x="4197380" y="541127"/>
                    <a:pt x="4204195" y="549986"/>
                  </a:cubicBezTo>
                  <a:cubicBezTo>
                    <a:pt x="4258712" y="614044"/>
                    <a:pt x="4319362" y="647435"/>
                    <a:pt x="4391597" y="660383"/>
                  </a:cubicBezTo>
                  <a:lnTo>
                    <a:pt x="4391597" y="928880"/>
                  </a:lnTo>
                  <a:cubicBezTo>
                    <a:pt x="4392960" y="972494"/>
                    <a:pt x="4385464" y="1027011"/>
                    <a:pt x="4318680" y="1031099"/>
                  </a:cubicBezTo>
                  <a:lnTo>
                    <a:pt x="3718992" y="1031099"/>
                  </a:lnTo>
                  <a:lnTo>
                    <a:pt x="3638579" y="673331"/>
                  </a:lnTo>
                  <a:cubicBezTo>
                    <a:pt x="3636535" y="665153"/>
                    <a:pt x="3632446" y="659020"/>
                    <a:pt x="3626313" y="654250"/>
                  </a:cubicBezTo>
                  <a:cubicBezTo>
                    <a:pt x="3620861" y="649480"/>
                    <a:pt x="3613365" y="647435"/>
                    <a:pt x="3604506" y="646754"/>
                  </a:cubicBezTo>
                  <a:lnTo>
                    <a:pt x="3603825" y="646754"/>
                  </a:lnTo>
                  <a:cubicBezTo>
                    <a:pt x="3595647" y="646754"/>
                    <a:pt x="3588151" y="649480"/>
                    <a:pt x="3582018" y="654931"/>
                  </a:cubicBezTo>
                  <a:cubicBezTo>
                    <a:pt x="3576566" y="659702"/>
                    <a:pt x="3571796" y="666516"/>
                    <a:pt x="3570433" y="674694"/>
                  </a:cubicBezTo>
                  <a:lnTo>
                    <a:pt x="3504331" y="1030418"/>
                  </a:lnTo>
                  <a:lnTo>
                    <a:pt x="3404837" y="1030418"/>
                  </a:lnTo>
                  <a:lnTo>
                    <a:pt x="3272633" y="319651"/>
                  </a:lnTo>
                  <a:cubicBezTo>
                    <a:pt x="3271270" y="311474"/>
                    <a:pt x="3267182" y="303978"/>
                    <a:pt x="3261048" y="298526"/>
                  </a:cubicBezTo>
                  <a:cubicBezTo>
                    <a:pt x="3254915" y="293074"/>
                    <a:pt x="3246738" y="290348"/>
                    <a:pt x="3238560" y="290348"/>
                  </a:cubicBezTo>
                  <a:cubicBezTo>
                    <a:pt x="3230382" y="290348"/>
                    <a:pt x="3222205" y="293756"/>
                    <a:pt x="3216072" y="298526"/>
                  </a:cubicBezTo>
                  <a:cubicBezTo>
                    <a:pt x="3209938" y="303978"/>
                    <a:pt x="3205850" y="311474"/>
                    <a:pt x="3204487" y="319651"/>
                  </a:cubicBezTo>
                  <a:lnTo>
                    <a:pt x="3060016" y="1199421"/>
                  </a:lnTo>
                  <a:lnTo>
                    <a:pt x="3046387" y="1041321"/>
                  </a:lnTo>
                  <a:cubicBezTo>
                    <a:pt x="3045706" y="1032462"/>
                    <a:pt x="3041617" y="1024285"/>
                    <a:pt x="3035484" y="1018833"/>
                  </a:cubicBezTo>
                  <a:cubicBezTo>
                    <a:pt x="3029351" y="1013381"/>
                    <a:pt x="3021173" y="1009293"/>
                    <a:pt x="3012314" y="1009293"/>
                  </a:cubicBezTo>
                  <a:lnTo>
                    <a:pt x="2970745" y="1009293"/>
                  </a:lnTo>
                  <a:lnTo>
                    <a:pt x="2970745" y="1008611"/>
                  </a:lnTo>
                  <a:lnTo>
                    <a:pt x="2938716" y="1008611"/>
                  </a:lnTo>
                  <a:lnTo>
                    <a:pt x="2909413" y="1008611"/>
                  </a:lnTo>
                  <a:lnTo>
                    <a:pt x="1420414" y="1008611"/>
                  </a:lnTo>
                  <a:lnTo>
                    <a:pt x="1399289" y="1008611"/>
                  </a:lnTo>
                  <a:lnTo>
                    <a:pt x="1380889" y="1008611"/>
                  </a:lnTo>
                  <a:cubicBezTo>
                    <a:pt x="1372030" y="1008611"/>
                    <a:pt x="1363853" y="1012018"/>
                    <a:pt x="1358401" y="1016789"/>
                  </a:cubicBezTo>
                  <a:cubicBezTo>
                    <a:pt x="1352268" y="1022240"/>
                    <a:pt x="1347498" y="1029736"/>
                    <a:pt x="1346816" y="1037914"/>
                  </a:cubicBezTo>
                  <a:lnTo>
                    <a:pt x="1250048" y="1495176"/>
                  </a:lnTo>
                  <a:lnTo>
                    <a:pt x="1083771" y="567023"/>
                  </a:lnTo>
                  <a:cubicBezTo>
                    <a:pt x="1082408" y="558845"/>
                    <a:pt x="1078319" y="551349"/>
                    <a:pt x="1072186" y="545897"/>
                  </a:cubicBezTo>
                  <a:cubicBezTo>
                    <a:pt x="1066053" y="540446"/>
                    <a:pt x="1058557" y="537720"/>
                    <a:pt x="1049698" y="537720"/>
                  </a:cubicBezTo>
                  <a:lnTo>
                    <a:pt x="1049016" y="537720"/>
                  </a:lnTo>
                  <a:lnTo>
                    <a:pt x="1048335" y="537720"/>
                  </a:lnTo>
                  <a:cubicBezTo>
                    <a:pt x="1040157" y="537720"/>
                    <a:pt x="1031980" y="541808"/>
                    <a:pt x="1025847" y="547260"/>
                  </a:cubicBezTo>
                  <a:cubicBezTo>
                    <a:pt x="1019713" y="552712"/>
                    <a:pt x="1015625" y="560889"/>
                    <a:pt x="1014943" y="569748"/>
                  </a:cubicBezTo>
                  <a:lnTo>
                    <a:pt x="978144" y="1009293"/>
                  </a:lnTo>
                  <a:lnTo>
                    <a:pt x="899094" y="1009293"/>
                  </a:lnTo>
                  <a:cubicBezTo>
                    <a:pt x="890235" y="1009293"/>
                    <a:pt x="882739" y="1012700"/>
                    <a:pt x="876606" y="1017470"/>
                  </a:cubicBezTo>
                  <a:cubicBezTo>
                    <a:pt x="870473" y="1022922"/>
                    <a:pt x="866384" y="1029736"/>
                    <a:pt x="865021" y="1038595"/>
                  </a:cubicBezTo>
                  <a:lnTo>
                    <a:pt x="805052" y="1289374"/>
                  </a:lnTo>
                  <a:lnTo>
                    <a:pt x="775068" y="1052906"/>
                  </a:lnTo>
                  <a:cubicBezTo>
                    <a:pt x="773705" y="1044729"/>
                    <a:pt x="768935" y="1037914"/>
                    <a:pt x="762801" y="1033144"/>
                  </a:cubicBezTo>
                  <a:cubicBezTo>
                    <a:pt x="756668" y="1028374"/>
                    <a:pt x="749172" y="1025648"/>
                    <a:pt x="740995" y="1025648"/>
                  </a:cubicBezTo>
                  <a:lnTo>
                    <a:pt x="3651" y="1025648"/>
                  </a:lnTo>
                  <a:lnTo>
                    <a:pt x="3651" y="1095157"/>
                  </a:lnTo>
                  <a:lnTo>
                    <a:pt x="713055" y="1095157"/>
                  </a:lnTo>
                  <a:lnTo>
                    <a:pt x="775749" y="1486999"/>
                  </a:lnTo>
                  <a:cubicBezTo>
                    <a:pt x="777794" y="1495176"/>
                    <a:pt x="781882" y="1501991"/>
                    <a:pt x="788016" y="1506761"/>
                  </a:cubicBezTo>
                  <a:cubicBezTo>
                    <a:pt x="794149" y="1511531"/>
                    <a:pt x="802326" y="1514257"/>
                    <a:pt x="810504" y="1514257"/>
                  </a:cubicBezTo>
                  <a:lnTo>
                    <a:pt x="810504" y="1514257"/>
                  </a:lnTo>
                  <a:cubicBezTo>
                    <a:pt x="818682" y="1514257"/>
                    <a:pt x="826178" y="1510850"/>
                    <a:pt x="832311" y="1506080"/>
                  </a:cubicBezTo>
                  <a:cubicBezTo>
                    <a:pt x="838444" y="1500628"/>
                    <a:pt x="842533" y="1493813"/>
                    <a:pt x="843896" y="1485636"/>
                  </a:cubicBezTo>
                  <a:lnTo>
                    <a:pt x="929079" y="1080165"/>
                  </a:lnTo>
                  <a:lnTo>
                    <a:pt x="1010173" y="1080165"/>
                  </a:lnTo>
                  <a:cubicBezTo>
                    <a:pt x="1019032" y="1080165"/>
                    <a:pt x="1027209" y="1076758"/>
                    <a:pt x="1033343" y="1071306"/>
                  </a:cubicBezTo>
                  <a:cubicBezTo>
                    <a:pt x="1039476" y="1065854"/>
                    <a:pt x="1043565" y="1057677"/>
                    <a:pt x="1044246" y="1048817"/>
                  </a:cubicBezTo>
                  <a:lnTo>
                    <a:pt x="1057875" y="890036"/>
                  </a:lnTo>
                  <a:lnTo>
                    <a:pt x="1216656" y="1740503"/>
                  </a:lnTo>
                  <a:cubicBezTo>
                    <a:pt x="1218019" y="1748681"/>
                    <a:pt x="1222108" y="1756177"/>
                    <a:pt x="1228241" y="1761629"/>
                  </a:cubicBezTo>
                  <a:cubicBezTo>
                    <a:pt x="1234375" y="1767080"/>
                    <a:pt x="1241871" y="1769806"/>
                    <a:pt x="1250730" y="1769806"/>
                  </a:cubicBezTo>
                  <a:cubicBezTo>
                    <a:pt x="1259589" y="1769806"/>
                    <a:pt x="1267085" y="1766399"/>
                    <a:pt x="1273218" y="1760947"/>
                  </a:cubicBezTo>
                  <a:cubicBezTo>
                    <a:pt x="1279351" y="1755495"/>
                    <a:pt x="1283440" y="1747999"/>
                    <a:pt x="1284803" y="1739822"/>
                  </a:cubicBezTo>
                  <a:lnTo>
                    <a:pt x="1410192" y="1078802"/>
                  </a:lnTo>
                  <a:lnTo>
                    <a:pt x="2907369" y="1078802"/>
                  </a:lnTo>
                  <a:lnTo>
                    <a:pt x="2936671" y="1078802"/>
                  </a:lnTo>
                  <a:lnTo>
                    <a:pt x="2968700" y="1078802"/>
                  </a:lnTo>
                  <a:lnTo>
                    <a:pt x="2968700" y="1078120"/>
                  </a:lnTo>
                  <a:lnTo>
                    <a:pt x="2978922" y="1078120"/>
                  </a:lnTo>
                  <a:lnTo>
                    <a:pt x="3015721" y="1497221"/>
                  </a:lnTo>
                  <a:cubicBezTo>
                    <a:pt x="3016403" y="1505398"/>
                    <a:pt x="3020492" y="1513576"/>
                    <a:pt x="3026625" y="1519027"/>
                  </a:cubicBezTo>
                  <a:cubicBezTo>
                    <a:pt x="3032758" y="1524479"/>
                    <a:pt x="3040254" y="1528568"/>
                    <a:pt x="3049113" y="1528568"/>
                  </a:cubicBezTo>
                  <a:lnTo>
                    <a:pt x="3049794" y="1528568"/>
                  </a:lnTo>
                  <a:lnTo>
                    <a:pt x="3050476" y="1528568"/>
                  </a:lnTo>
                  <a:cubicBezTo>
                    <a:pt x="3059335" y="1528568"/>
                    <a:pt x="3066831" y="1525161"/>
                    <a:pt x="3072964" y="1520390"/>
                  </a:cubicBezTo>
                  <a:cubicBezTo>
                    <a:pt x="3079097" y="1514939"/>
                    <a:pt x="3083186" y="1507443"/>
                    <a:pt x="3084549" y="1499265"/>
                  </a:cubicBezTo>
                  <a:lnTo>
                    <a:pt x="3237197" y="563615"/>
                  </a:lnTo>
                  <a:lnTo>
                    <a:pt x="3340098" y="1068580"/>
                  </a:lnTo>
                  <a:lnTo>
                    <a:pt x="3340098" y="1068580"/>
                  </a:lnTo>
                  <a:cubicBezTo>
                    <a:pt x="3341461" y="1076758"/>
                    <a:pt x="3345550" y="1084254"/>
                    <a:pt x="3351683" y="1089705"/>
                  </a:cubicBezTo>
                  <a:cubicBezTo>
                    <a:pt x="3357816" y="1095157"/>
                    <a:pt x="3365994" y="1098564"/>
                    <a:pt x="3374171" y="1098564"/>
                  </a:cubicBezTo>
                  <a:lnTo>
                    <a:pt x="3533634" y="1098564"/>
                  </a:lnTo>
                  <a:cubicBezTo>
                    <a:pt x="3541811" y="1098564"/>
                    <a:pt x="3549307" y="1095157"/>
                    <a:pt x="3555441" y="1090387"/>
                  </a:cubicBezTo>
                  <a:cubicBezTo>
                    <a:pt x="3561574" y="1085616"/>
                    <a:pt x="3565663" y="1078802"/>
                    <a:pt x="3567026" y="1069943"/>
                  </a:cubicBezTo>
                  <a:lnTo>
                    <a:pt x="3607232" y="842334"/>
                  </a:lnTo>
                  <a:lnTo>
                    <a:pt x="3656979" y="1071987"/>
                  </a:lnTo>
                  <a:cubicBezTo>
                    <a:pt x="3659023" y="1079483"/>
                    <a:pt x="3663112" y="1086298"/>
                    <a:pt x="3669245" y="1091068"/>
                  </a:cubicBezTo>
                  <a:cubicBezTo>
                    <a:pt x="3675378" y="1095838"/>
                    <a:pt x="3682875" y="1098564"/>
                    <a:pt x="3690371" y="1098564"/>
                  </a:cubicBezTo>
                  <a:cubicBezTo>
                    <a:pt x="3854603" y="1098564"/>
                    <a:pt x="4162625" y="1098564"/>
                    <a:pt x="4326858" y="1098564"/>
                  </a:cubicBezTo>
                  <a:cubicBezTo>
                    <a:pt x="4340487" y="1098564"/>
                    <a:pt x="4354798" y="1098564"/>
                    <a:pt x="4368427" y="1098564"/>
                  </a:cubicBezTo>
                  <a:cubicBezTo>
                    <a:pt x="4405226" y="1098564"/>
                    <a:pt x="4459744" y="1066536"/>
                    <a:pt x="4459744" y="1015426"/>
                  </a:cubicBezTo>
                  <a:lnTo>
                    <a:pt x="4459744" y="659020"/>
                  </a:lnTo>
                  <a:cubicBezTo>
                    <a:pt x="4532660" y="646072"/>
                    <a:pt x="4611710" y="615407"/>
                    <a:pt x="4665545" y="552030"/>
                  </a:cubicBezTo>
                  <a:cubicBezTo>
                    <a:pt x="4672360" y="543171"/>
                    <a:pt x="4675086" y="532268"/>
                    <a:pt x="4673042" y="522046"/>
                  </a:cubicBezTo>
                  <a:cubicBezTo>
                    <a:pt x="4752091" y="414375"/>
                    <a:pt x="4786846" y="264453"/>
                    <a:pt x="4794342" y="184721"/>
                  </a:cubicBezTo>
                  <a:close/>
                </a:path>
              </a:pathLst>
            </a:custGeom>
            <a:solidFill>
              <a:schemeClr val="accent1"/>
            </a:solidFill>
            <a:ln w="6804" cap="flat">
              <a:noFill/>
              <a:prstDash val="solid"/>
              <a:miter/>
            </a:ln>
          </p:spPr>
          <p:txBody>
            <a:bodyPr rtlCol="0" anchor="ctr"/>
            <a:lstStyle/>
            <a:p>
              <a:endParaRPr lang="en-US" sz="1350"/>
            </a:p>
          </p:txBody>
        </p:sp>
        <p:grpSp>
          <p:nvGrpSpPr>
            <p:cNvPr id="7" name="Group 6">
              <a:extLst>
                <a:ext uri="{FF2B5EF4-FFF2-40B4-BE49-F238E27FC236}">
                  <a16:creationId xmlns:a16="http://schemas.microsoft.com/office/drawing/2014/main" id="{C36593EB-5869-4A8C-80A1-C05AA0B24BF0}"/>
                </a:ext>
              </a:extLst>
            </p:cNvPr>
            <p:cNvGrpSpPr/>
            <p:nvPr/>
          </p:nvGrpSpPr>
          <p:grpSpPr>
            <a:xfrm>
              <a:off x="477110" y="5658084"/>
              <a:ext cx="655351" cy="517912"/>
              <a:chOff x="6456816" y="5667609"/>
              <a:chExt cx="655351" cy="517912"/>
            </a:xfrm>
          </p:grpSpPr>
          <p:sp>
            <p:nvSpPr>
              <p:cNvPr id="9" name="Freeform: Shape 8">
                <a:extLst>
                  <a:ext uri="{FF2B5EF4-FFF2-40B4-BE49-F238E27FC236}">
                    <a16:creationId xmlns:a16="http://schemas.microsoft.com/office/drawing/2014/main" id="{063A0A4C-2BF4-47D2-AFFF-A22E96B3C12D}"/>
                  </a:ext>
                </a:extLst>
              </p:cNvPr>
              <p:cNvSpPr/>
              <p:nvPr/>
            </p:nvSpPr>
            <p:spPr>
              <a:xfrm>
                <a:off x="6456816" y="5667609"/>
                <a:ext cx="517913" cy="517912"/>
              </a:xfrm>
              <a:custGeom>
                <a:avLst/>
                <a:gdLst>
                  <a:gd name="connsiteX0" fmla="*/ 460475 w 517912"/>
                  <a:gd name="connsiteY0" fmla="*/ 259443 h 517912"/>
                  <a:gd name="connsiteX1" fmla="*/ 259443 w 517912"/>
                  <a:gd name="connsiteY1" fmla="*/ 460475 h 517912"/>
                  <a:gd name="connsiteX2" fmla="*/ 58411 w 517912"/>
                  <a:gd name="connsiteY2" fmla="*/ 259443 h 517912"/>
                  <a:gd name="connsiteX3" fmla="*/ 259443 w 517912"/>
                  <a:gd name="connsiteY3" fmla="*/ 58411 h 517912"/>
                  <a:gd name="connsiteX4" fmla="*/ 460475 w 517912"/>
                  <a:gd name="connsiteY4" fmla="*/ 259443 h 51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12" h="517912">
                    <a:moveTo>
                      <a:pt x="460475" y="259443"/>
                    </a:moveTo>
                    <a:cubicBezTo>
                      <a:pt x="460475" y="370470"/>
                      <a:pt x="370470" y="460475"/>
                      <a:pt x="259443" y="460475"/>
                    </a:cubicBezTo>
                    <a:cubicBezTo>
                      <a:pt x="148416" y="460475"/>
                      <a:pt x="58411" y="370470"/>
                      <a:pt x="58411" y="259443"/>
                    </a:cubicBezTo>
                    <a:cubicBezTo>
                      <a:pt x="58411" y="148416"/>
                      <a:pt x="148416" y="58411"/>
                      <a:pt x="259443" y="58411"/>
                    </a:cubicBezTo>
                    <a:cubicBezTo>
                      <a:pt x="370470" y="58411"/>
                      <a:pt x="460475" y="148416"/>
                      <a:pt x="460475" y="259443"/>
                    </a:cubicBezTo>
                    <a:close/>
                  </a:path>
                </a:pathLst>
              </a:custGeom>
              <a:noFill/>
              <a:ln w="108857" cap="flat">
                <a:solidFill>
                  <a:schemeClr val="accent1"/>
                </a:solidFill>
                <a:prstDash val="solid"/>
                <a:miter/>
              </a:ln>
            </p:spPr>
            <p:txBody>
              <a:bodyPr rtlCol="0" anchor="ctr"/>
              <a:lstStyle/>
              <a:p>
                <a:endParaRPr lang="en-US" sz="1350"/>
              </a:p>
            </p:txBody>
          </p:sp>
          <p:sp>
            <p:nvSpPr>
              <p:cNvPr id="10" name="Rectangle: Rounded Corners 9">
                <a:extLst>
                  <a:ext uri="{FF2B5EF4-FFF2-40B4-BE49-F238E27FC236}">
                    <a16:creationId xmlns:a16="http://schemas.microsoft.com/office/drawing/2014/main" id="{C3DAC375-EEBC-4131-8F69-CD653EE61E82}"/>
                  </a:ext>
                </a:extLst>
              </p:cNvPr>
              <p:cNvSpPr/>
              <p:nvPr/>
            </p:nvSpPr>
            <p:spPr>
              <a:xfrm>
                <a:off x="6913640" y="5874290"/>
                <a:ext cx="198527" cy="1294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Rectangle 7">
              <a:extLst>
                <a:ext uri="{FF2B5EF4-FFF2-40B4-BE49-F238E27FC236}">
                  <a16:creationId xmlns:a16="http://schemas.microsoft.com/office/drawing/2014/main" id="{C9A4658B-18D9-47F9-8999-4B217D15FD5B}"/>
                </a:ext>
              </a:extLst>
            </p:cNvPr>
            <p:cNvSpPr/>
            <p:nvPr/>
          </p:nvSpPr>
          <p:spPr>
            <a:xfrm>
              <a:off x="995023" y="5898145"/>
              <a:ext cx="6479203" cy="65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0959607F-C050-4355-908E-D24DD45D9D08}"/>
              </a:ext>
            </a:extLst>
          </p:cNvPr>
          <p:cNvGrpSpPr/>
          <p:nvPr userDrawn="1"/>
        </p:nvGrpSpPr>
        <p:grpSpPr>
          <a:xfrm rot="10800000" flipV="1">
            <a:off x="347502" y="5899288"/>
            <a:ext cx="5572127" cy="862288"/>
            <a:chOff x="477110" y="4905446"/>
            <a:chExt cx="11078677" cy="1714429"/>
          </a:xfrm>
        </p:grpSpPr>
        <p:sp>
          <p:nvSpPr>
            <p:cNvPr id="12" name="Freeform: Shape 11">
              <a:extLst>
                <a:ext uri="{FF2B5EF4-FFF2-40B4-BE49-F238E27FC236}">
                  <a16:creationId xmlns:a16="http://schemas.microsoft.com/office/drawing/2014/main" id="{0EA74116-9898-4A6A-84F3-F61BBB7993C6}"/>
                </a:ext>
              </a:extLst>
            </p:cNvPr>
            <p:cNvSpPr/>
            <p:nvPr/>
          </p:nvSpPr>
          <p:spPr>
            <a:xfrm>
              <a:off x="6913640" y="4905446"/>
              <a:ext cx="4642147" cy="1714429"/>
            </a:xfrm>
            <a:custGeom>
              <a:avLst/>
              <a:gdLst>
                <a:gd name="connsiteX0" fmla="*/ 4794342 w 4797505"/>
                <a:gd name="connsiteY0" fmla="*/ 184721 h 1771805"/>
                <a:gd name="connsiteX1" fmla="*/ 4759588 w 4797505"/>
                <a:gd name="connsiteY1" fmla="*/ 70236 h 1771805"/>
                <a:gd name="connsiteX2" fmla="*/ 4668953 w 4797505"/>
                <a:gd name="connsiteY2" fmla="*/ 27303 h 1771805"/>
                <a:gd name="connsiteX3" fmla="*/ 4624657 w 4797505"/>
                <a:gd name="connsiteY3" fmla="*/ 6178 h 1771805"/>
                <a:gd name="connsiteX4" fmla="*/ 4564007 w 4797505"/>
                <a:gd name="connsiteY4" fmla="*/ 39570 h 1771805"/>
                <a:gd name="connsiteX5" fmla="*/ 4616480 w 4797505"/>
                <a:gd name="connsiteY5" fmla="*/ 84546 h 1771805"/>
                <a:gd name="connsiteX6" fmla="*/ 4665545 w 4797505"/>
                <a:gd name="connsiteY6" fmla="*/ 71598 h 1771805"/>
                <a:gd name="connsiteX7" fmla="*/ 4727559 w 4797505"/>
                <a:gd name="connsiteY7" fmla="*/ 101583 h 1771805"/>
                <a:gd name="connsiteX8" fmla="*/ 4750047 w 4797505"/>
                <a:gd name="connsiteY8" fmla="*/ 180633 h 1771805"/>
                <a:gd name="connsiteX9" fmla="*/ 4663501 w 4797505"/>
                <a:gd name="connsiteY9" fmla="*/ 456625 h 1771805"/>
                <a:gd name="connsiteX10" fmla="*/ 4638968 w 4797505"/>
                <a:gd name="connsiteY10" fmla="*/ 494787 h 1771805"/>
                <a:gd name="connsiteX11" fmla="*/ 4613073 w 4797505"/>
                <a:gd name="connsiteY11" fmla="*/ 507054 h 1771805"/>
                <a:gd name="connsiteX12" fmla="*/ 4430440 w 4797505"/>
                <a:gd name="connsiteY12" fmla="*/ 593600 h 1771805"/>
                <a:gd name="connsiteX13" fmla="*/ 4257349 w 4797505"/>
                <a:gd name="connsiteY13" fmla="*/ 504328 h 1771805"/>
                <a:gd name="connsiteX14" fmla="*/ 4231453 w 4797505"/>
                <a:gd name="connsiteY14" fmla="*/ 492062 h 1771805"/>
                <a:gd name="connsiteX15" fmla="*/ 4206920 w 4797505"/>
                <a:gd name="connsiteY15" fmla="*/ 453900 h 1771805"/>
                <a:gd name="connsiteX16" fmla="*/ 4119011 w 4797505"/>
                <a:gd name="connsiteY16" fmla="*/ 178588 h 1771805"/>
                <a:gd name="connsiteX17" fmla="*/ 4140818 w 4797505"/>
                <a:gd name="connsiteY17" fmla="*/ 99538 h 1771805"/>
                <a:gd name="connsiteX18" fmla="*/ 4203513 w 4797505"/>
                <a:gd name="connsiteY18" fmla="*/ 69554 h 1771805"/>
                <a:gd name="connsiteX19" fmla="*/ 4252578 w 4797505"/>
                <a:gd name="connsiteY19" fmla="*/ 82502 h 1771805"/>
                <a:gd name="connsiteX20" fmla="*/ 4305051 w 4797505"/>
                <a:gd name="connsiteY20" fmla="*/ 37525 h 1771805"/>
                <a:gd name="connsiteX21" fmla="*/ 4244401 w 4797505"/>
                <a:gd name="connsiteY21" fmla="*/ 4134 h 1771805"/>
                <a:gd name="connsiteX22" fmla="*/ 4199424 w 4797505"/>
                <a:gd name="connsiteY22" fmla="*/ 25259 h 1771805"/>
                <a:gd name="connsiteX23" fmla="*/ 4109471 w 4797505"/>
                <a:gd name="connsiteY23" fmla="*/ 68191 h 1771805"/>
                <a:gd name="connsiteX24" fmla="*/ 4075398 w 4797505"/>
                <a:gd name="connsiteY24" fmla="*/ 183359 h 1771805"/>
                <a:gd name="connsiteX25" fmla="*/ 4196698 w 4797505"/>
                <a:gd name="connsiteY25" fmla="*/ 520002 h 1771805"/>
                <a:gd name="connsiteX26" fmla="*/ 4204195 w 4797505"/>
                <a:gd name="connsiteY26" fmla="*/ 549986 h 1771805"/>
                <a:gd name="connsiteX27" fmla="*/ 4391597 w 4797505"/>
                <a:gd name="connsiteY27" fmla="*/ 660383 h 1771805"/>
                <a:gd name="connsiteX28" fmla="*/ 4391597 w 4797505"/>
                <a:gd name="connsiteY28" fmla="*/ 928880 h 1771805"/>
                <a:gd name="connsiteX29" fmla="*/ 4318680 w 4797505"/>
                <a:gd name="connsiteY29" fmla="*/ 1031099 h 1771805"/>
                <a:gd name="connsiteX30" fmla="*/ 3718992 w 4797505"/>
                <a:gd name="connsiteY30" fmla="*/ 1031099 h 1771805"/>
                <a:gd name="connsiteX31" fmla="*/ 3638579 w 4797505"/>
                <a:gd name="connsiteY31" fmla="*/ 673331 h 1771805"/>
                <a:gd name="connsiteX32" fmla="*/ 3626313 w 4797505"/>
                <a:gd name="connsiteY32" fmla="*/ 654250 h 1771805"/>
                <a:gd name="connsiteX33" fmla="*/ 3604506 w 4797505"/>
                <a:gd name="connsiteY33" fmla="*/ 646754 h 1771805"/>
                <a:gd name="connsiteX34" fmla="*/ 3603825 w 4797505"/>
                <a:gd name="connsiteY34" fmla="*/ 646754 h 1771805"/>
                <a:gd name="connsiteX35" fmla="*/ 3582018 w 4797505"/>
                <a:gd name="connsiteY35" fmla="*/ 654931 h 1771805"/>
                <a:gd name="connsiteX36" fmla="*/ 3570433 w 4797505"/>
                <a:gd name="connsiteY36" fmla="*/ 674694 h 1771805"/>
                <a:gd name="connsiteX37" fmla="*/ 3504331 w 4797505"/>
                <a:gd name="connsiteY37" fmla="*/ 1030418 h 1771805"/>
                <a:gd name="connsiteX38" fmla="*/ 3404837 w 4797505"/>
                <a:gd name="connsiteY38" fmla="*/ 1030418 h 1771805"/>
                <a:gd name="connsiteX39" fmla="*/ 3272633 w 4797505"/>
                <a:gd name="connsiteY39" fmla="*/ 319651 h 1771805"/>
                <a:gd name="connsiteX40" fmla="*/ 3261048 w 4797505"/>
                <a:gd name="connsiteY40" fmla="*/ 298526 h 1771805"/>
                <a:gd name="connsiteX41" fmla="*/ 3238560 w 4797505"/>
                <a:gd name="connsiteY41" fmla="*/ 290348 h 1771805"/>
                <a:gd name="connsiteX42" fmla="*/ 3216072 w 4797505"/>
                <a:gd name="connsiteY42" fmla="*/ 298526 h 1771805"/>
                <a:gd name="connsiteX43" fmla="*/ 3204487 w 4797505"/>
                <a:gd name="connsiteY43" fmla="*/ 319651 h 1771805"/>
                <a:gd name="connsiteX44" fmla="*/ 3060016 w 4797505"/>
                <a:gd name="connsiteY44" fmla="*/ 1199421 h 1771805"/>
                <a:gd name="connsiteX45" fmla="*/ 3046387 w 4797505"/>
                <a:gd name="connsiteY45" fmla="*/ 1041321 h 1771805"/>
                <a:gd name="connsiteX46" fmla="*/ 3035484 w 4797505"/>
                <a:gd name="connsiteY46" fmla="*/ 1018833 h 1771805"/>
                <a:gd name="connsiteX47" fmla="*/ 3012314 w 4797505"/>
                <a:gd name="connsiteY47" fmla="*/ 1009293 h 1771805"/>
                <a:gd name="connsiteX48" fmla="*/ 2970745 w 4797505"/>
                <a:gd name="connsiteY48" fmla="*/ 1009293 h 1771805"/>
                <a:gd name="connsiteX49" fmla="*/ 2970745 w 4797505"/>
                <a:gd name="connsiteY49" fmla="*/ 1008611 h 1771805"/>
                <a:gd name="connsiteX50" fmla="*/ 2938716 w 4797505"/>
                <a:gd name="connsiteY50" fmla="*/ 1008611 h 1771805"/>
                <a:gd name="connsiteX51" fmla="*/ 2909413 w 4797505"/>
                <a:gd name="connsiteY51" fmla="*/ 1008611 h 1771805"/>
                <a:gd name="connsiteX52" fmla="*/ 1420414 w 4797505"/>
                <a:gd name="connsiteY52" fmla="*/ 1008611 h 1771805"/>
                <a:gd name="connsiteX53" fmla="*/ 1399289 w 4797505"/>
                <a:gd name="connsiteY53" fmla="*/ 1008611 h 1771805"/>
                <a:gd name="connsiteX54" fmla="*/ 1380889 w 4797505"/>
                <a:gd name="connsiteY54" fmla="*/ 1008611 h 1771805"/>
                <a:gd name="connsiteX55" fmla="*/ 1358401 w 4797505"/>
                <a:gd name="connsiteY55" fmla="*/ 1016789 h 1771805"/>
                <a:gd name="connsiteX56" fmla="*/ 1346816 w 4797505"/>
                <a:gd name="connsiteY56" fmla="*/ 1037914 h 1771805"/>
                <a:gd name="connsiteX57" fmla="*/ 1250048 w 4797505"/>
                <a:gd name="connsiteY57" fmla="*/ 1495176 h 1771805"/>
                <a:gd name="connsiteX58" fmla="*/ 1083771 w 4797505"/>
                <a:gd name="connsiteY58" fmla="*/ 567023 h 1771805"/>
                <a:gd name="connsiteX59" fmla="*/ 1072186 w 4797505"/>
                <a:gd name="connsiteY59" fmla="*/ 545897 h 1771805"/>
                <a:gd name="connsiteX60" fmla="*/ 1049698 w 4797505"/>
                <a:gd name="connsiteY60" fmla="*/ 537720 h 1771805"/>
                <a:gd name="connsiteX61" fmla="*/ 1049016 w 4797505"/>
                <a:gd name="connsiteY61" fmla="*/ 537720 h 1771805"/>
                <a:gd name="connsiteX62" fmla="*/ 1048335 w 4797505"/>
                <a:gd name="connsiteY62" fmla="*/ 537720 h 1771805"/>
                <a:gd name="connsiteX63" fmla="*/ 1025847 w 4797505"/>
                <a:gd name="connsiteY63" fmla="*/ 547260 h 1771805"/>
                <a:gd name="connsiteX64" fmla="*/ 1014943 w 4797505"/>
                <a:gd name="connsiteY64" fmla="*/ 569748 h 1771805"/>
                <a:gd name="connsiteX65" fmla="*/ 978144 w 4797505"/>
                <a:gd name="connsiteY65" fmla="*/ 1009293 h 1771805"/>
                <a:gd name="connsiteX66" fmla="*/ 899094 w 4797505"/>
                <a:gd name="connsiteY66" fmla="*/ 1009293 h 1771805"/>
                <a:gd name="connsiteX67" fmla="*/ 876606 w 4797505"/>
                <a:gd name="connsiteY67" fmla="*/ 1017470 h 1771805"/>
                <a:gd name="connsiteX68" fmla="*/ 865021 w 4797505"/>
                <a:gd name="connsiteY68" fmla="*/ 1038595 h 1771805"/>
                <a:gd name="connsiteX69" fmla="*/ 805052 w 4797505"/>
                <a:gd name="connsiteY69" fmla="*/ 1289374 h 1771805"/>
                <a:gd name="connsiteX70" fmla="*/ 775068 w 4797505"/>
                <a:gd name="connsiteY70" fmla="*/ 1052906 h 1771805"/>
                <a:gd name="connsiteX71" fmla="*/ 762801 w 4797505"/>
                <a:gd name="connsiteY71" fmla="*/ 1033144 h 1771805"/>
                <a:gd name="connsiteX72" fmla="*/ 740995 w 4797505"/>
                <a:gd name="connsiteY72" fmla="*/ 1025648 h 1771805"/>
                <a:gd name="connsiteX73" fmla="*/ 3651 w 4797505"/>
                <a:gd name="connsiteY73" fmla="*/ 1025648 h 1771805"/>
                <a:gd name="connsiteX74" fmla="*/ 3651 w 4797505"/>
                <a:gd name="connsiteY74" fmla="*/ 1095157 h 1771805"/>
                <a:gd name="connsiteX75" fmla="*/ 713055 w 4797505"/>
                <a:gd name="connsiteY75" fmla="*/ 1095157 h 1771805"/>
                <a:gd name="connsiteX76" fmla="*/ 775749 w 4797505"/>
                <a:gd name="connsiteY76" fmla="*/ 1486999 h 1771805"/>
                <a:gd name="connsiteX77" fmla="*/ 788016 w 4797505"/>
                <a:gd name="connsiteY77" fmla="*/ 1506761 h 1771805"/>
                <a:gd name="connsiteX78" fmla="*/ 810504 w 4797505"/>
                <a:gd name="connsiteY78" fmla="*/ 1514257 h 1771805"/>
                <a:gd name="connsiteX79" fmla="*/ 810504 w 4797505"/>
                <a:gd name="connsiteY79" fmla="*/ 1514257 h 1771805"/>
                <a:gd name="connsiteX80" fmla="*/ 832311 w 4797505"/>
                <a:gd name="connsiteY80" fmla="*/ 1506080 h 1771805"/>
                <a:gd name="connsiteX81" fmla="*/ 843896 w 4797505"/>
                <a:gd name="connsiteY81" fmla="*/ 1485636 h 1771805"/>
                <a:gd name="connsiteX82" fmla="*/ 929079 w 4797505"/>
                <a:gd name="connsiteY82" fmla="*/ 1080165 h 1771805"/>
                <a:gd name="connsiteX83" fmla="*/ 1010173 w 4797505"/>
                <a:gd name="connsiteY83" fmla="*/ 1080165 h 1771805"/>
                <a:gd name="connsiteX84" fmla="*/ 1033343 w 4797505"/>
                <a:gd name="connsiteY84" fmla="*/ 1071306 h 1771805"/>
                <a:gd name="connsiteX85" fmla="*/ 1044246 w 4797505"/>
                <a:gd name="connsiteY85" fmla="*/ 1048817 h 1771805"/>
                <a:gd name="connsiteX86" fmla="*/ 1057875 w 4797505"/>
                <a:gd name="connsiteY86" fmla="*/ 890036 h 1771805"/>
                <a:gd name="connsiteX87" fmla="*/ 1216656 w 4797505"/>
                <a:gd name="connsiteY87" fmla="*/ 1740503 h 1771805"/>
                <a:gd name="connsiteX88" fmla="*/ 1228241 w 4797505"/>
                <a:gd name="connsiteY88" fmla="*/ 1761629 h 1771805"/>
                <a:gd name="connsiteX89" fmla="*/ 1250730 w 4797505"/>
                <a:gd name="connsiteY89" fmla="*/ 1769806 h 1771805"/>
                <a:gd name="connsiteX90" fmla="*/ 1273218 w 4797505"/>
                <a:gd name="connsiteY90" fmla="*/ 1760947 h 1771805"/>
                <a:gd name="connsiteX91" fmla="*/ 1284803 w 4797505"/>
                <a:gd name="connsiteY91" fmla="*/ 1739822 h 1771805"/>
                <a:gd name="connsiteX92" fmla="*/ 1410192 w 4797505"/>
                <a:gd name="connsiteY92" fmla="*/ 1078802 h 1771805"/>
                <a:gd name="connsiteX93" fmla="*/ 2907369 w 4797505"/>
                <a:gd name="connsiteY93" fmla="*/ 1078802 h 1771805"/>
                <a:gd name="connsiteX94" fmla="*/ 2936671 w 4797505"/>
                <a:gd name="connsiteY94" fmla="*/ 1078802 h 1771805"/>
                <a:gd name="connsiteX95" fmla="*/ 2968700 w 4797505"/>
                <a:gd name="connsiteY95" fmla="*/ 1078802 h 1771805"/>
                <a:gd name="connsiteX96" fmla="*/ 2968700 w 4797505"/>
                <a:gd name="connsiteY96" fmla="*/ 1078120 h 1771805"/>
                <a:gd name="connsiteX97" fmla="*/ 2978922 w 4797505"/>
                <a:gd name="connsiteY97" fmla="*/ 1078120 h 1771805"/>
                <a:gd name="connsiteX98" fmla="*/ 3015721 w 4797505"/>
                <a:gd name="connsiteY98" fmla="*/ 1497221 h 1771805"/>
                <a:gd name="connsiteX99" fmla="*/ 3026625 w 4797505"/>
                <a:gd name="connsiteY99" fmla="*/ 1519027 h 1771805"/>
                <a:gd name="connsiteX100" fmla="*/ 3049113 w 4797505"/>
                <a:gd name="connsiteY100" fmla="*/ 1528568 h 1771805"/>
                <a:gd name="connsiteX101" fmla="*/ 3049794 w 4797505"/>
                <a:gd name="connsiteY101" fmla="*/ 1528568 h 1771805"/>
                <a:gd name="connsiteX102" fmla="*/ 3050476 w 4797505"/>
                <a:gd name="connsiteY102" fmla="*/ 1528568 h 1771805"/>
                <a:gd name="connsiteX103" fmla="*/ 3072964 w 4797505"/>
                <a:gd name="connsiteY103" fmla="*/ 1520390 h 1771805"/>
                <a:gd name="connsiteX104" fmla="*/ 3084549 w 4797505"/>
                <a:gd name="connsiteY104" fmla="*/ 1499265 h 1771805"/>
                <a:gd name="connsiteX105" fmla="*/ 3237197 w 4797505"/>
                <a:gd name="connsiteY105" fmla="*/ 563615 h 1771805"/>
                <a:gd name="connsiteX106" fmla="*/ 3340098 w 4797505"/>
                <a:gd name="connsiteY106" fmla="*/ 1068580 h 1771805"/>
                <a:gd name="connsiteX107" fmla="*/ 3340098 w 4797505"/>
                <a:gd name="connsiteY107" fmla="*/ 1068580 h 1771805"/>
                <a:gd name="connsiteX108" fmla="*/ 3351683 w 4797505"/>
                <a:gd name="connsiteY108" fmla="*/ 1089705 h 1771805"/>
                <a:gd name="connsiteX109" fmla="*/ 3374171 w 4797505"/>
                <a:gd name="connsiteY109" fmla="*/ 1098564 h 1771805"/>
                <a:gd name="connsiteX110" fmla="*/ 3533634 w 4797505"/>
                <a:gd name="connsiteY110" fmla="*/ 1098564 h 1771805"/>
                <a:gd name="connsiteX111" fmla="*/ 3555441 w 4797505"/>
                <a:gd name="connsiteY111" fmla="*/ 1090387 h 1771805"/>
                <a:gd name="connsiteX112" fmla="*/ 3567026 w 4797505"/>
                <a:gd name="connsiteY112" fmla="*/ 1069943 h 1771805"/>
                <a:gd name="connsiteX113" fmla="*/ 3607232 w 4797505"/>
                <a:gd name="connsiteY113" fmla="*/ 842334 h 1771805"/>
                <a:gd name="connsiteX114" fmla="*/ 3656979 w 4797505"/>
                <a:gd name="connsiteY114" fmla="*/ 1071987 h 1771805"/>
                <a:gd name="connsiteX115" fmla="*/ 3669245 w 4797505"/>
                <a:gd name="connsiteY115" fmla="*/ 1091068 h 1771805"/>
                <a:gd name="connsiteX116" fmla="*/ 3690371 w 4797505"/>
                <a:gd name="connsiteY116" fmla="*/ 1098564 h 1771805"/>
                <a:gd name="connsiteX117" fmla="*/ 4326858 w 4797505"/>
                <a:gd name="connsiteY117" fmla="*/ 1098564 h 1771805"/>
                <a:gd name="connsiteX118" fmla="*/ 4368427 w 4797505"/>
                <a:gd name="connsiteY118" fmla="*/ 1098564 h 1771805"/>
                <a:gd name="connsiteX119" fmla="*/ 4459744 w 4797505"/>
                <a:gd name="connsiteY119" fmla="*/ 1015426 h 1771805"/>
                <a:gd name="connsiteX120" fmla="*/ 4459744 w 4797505"/>
                <a:gd name="connsiteY120" fmla="*/ 659020 h 1771805"/>
                <a:gd name="connsiteX121" fmla="*/ 4665545 w 4797505"/>
                <a:gd name="connsiteY121" fmla="*/ 552030 h 1771805"/>
                <a:gd name="connsiteX122" fmla="*/ 4673042 w 4797505"/>
                <a:gd name="connsiteY122" fmla="*/ 522046 h 1771805"/>
                <a:gd name="connsiteX123" fmla="*/ 4794342 w 4797505"/>
                <a:gd name="connsiteY123" fmla="*/ 184721 h 17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797505" h="1771805">
                  <a:moveTo>
                    <a:pt x="4794342" y="184721"/>
                  </a:moveTo>
                  <a:cubicBezTo>
                    <a:pt x="4799112" y="137019"/>
                    <a:pt x="4787527" y="98176"/>
                    <a:pt x="4759588" y="70236"/>
                  </a:cubicBezTo>
                  <a:cubicBezTo>
                    <a:pt x="4733692" y="43658"/>
                    <a:pt x="4698256" y="32074"/>
                    <a:pt x="4668953" y="27303"/>
                  </a:cubicBezTo>
                  <a:cubicBezTo>
                    <a:pt x="4659412" y="16400"/>
                    <a:pt x="4643739" y="8222"/>
                    <a:pt x="4624657" y="6178"/>
                  </a:cubicBezTo>
                  <a:cubicBezTo>
                    <a:pt x="4593310" y="2771"/>
                    <a:pt x="4566052" y="18444"/>
                    <a:pt x="4564007" y="39570"/>
                  </a:cubicBezTo>
                  <a:cubicBezTo>
                    <a:pt x="4561963" y="61377"/>
                    <a:pt x="4585814" y="81820"/>
                    <a:pt x="4616480" y="84546"/>
                  </a:cubicBezTo>
                  <a:cubicBezTo>
                    <a:pt x="4636242" y="86591"/>
                    <a:pt x="4653961" y="81139"/>
                    <a:pt x="4665545" y="71598"/>
                  </a:cubicBezTo>
                  <a:cubicBezTo>
                    <a:pt x="4686671" y="75687"/>
                    <a:pt x="4711203" y="83865"/>
                    <a:pt x="4727559" y="101583"/>
                  </a:cubicBezTo>
                  <a:cubicBezTo>
                    <a:pt x="4745958" y="119982"/>
                    <a:pt x="4753454" y="145878"/>
                    <a:pt x="4750047" y="180633"/>
                  </a:cubicBezTo>
                  <a:cubicBezTo>
                    <a:pt x="4742551" y="254912"/>
                    <a:pt x="4715974" y="366672"/>
                    <a:pt x="4663501" y="456625"/>
                  </a:cubicBezTo>
                  <a:cubicBezTo>
                    <a:pt x="4655323" y="470255"/>
                    <a:pt x="4647146" y="483203"/>
                    <a:pt x="4638968" y="494787"/>
                  </a:cubicBezTo>
                  <a:cubicBezTo>
                    <a:pt x="4629428" y="494787"/>
                    <a:pt x="4619888" y="499558"/>
                    <a:pt x="4613073" y="507054"/>
                  </a:cubicBezTo>
                  <a:cubicBezTo>
                    <a:pt x="4561963" y="567023"/>
                    <a:pt x="4499268" y="593600"/>
                    <a:pt x="4430440" y="593600"/>
                  </a:cubicBezTo>
                  <a:cubicBezTo>
                    <a:pt x="4365020" y="591555"/>
                    <a:pt x="4306414" y="562252"/>
                    <a:pt x="4257349" y="504328"/>
                  </a:cubicBezTo>
                  <a:cubicBezTo>
                    <a:pt x="4250534" y="496150"/>
                    <a:pt x="4240993" y="492062"/>
                    <a:pt x="4231453" y="492062"/>
                  </a:cubicBezTo>
                  <a:cubicBezTo>
                    <a:pt x="4223275" y="480477"/>
                    <a:pt x="4214417" y="467529"/>
                    <a:pt x="4206920" y="453900"/>
                  </a:cubicBezTo>
                  <a:cubicBezTo>
                    <a:pt x="4153766" y="363946"/>
                    <a:pt x="4126507" y="252186"/>
                    <a:pt x="4119011" y="178588"/>
                  </a:cubicBezTo>
                  <a:cubicBezTo>
                    <a:pt x="4115604" y="143834"/>
                    <a:pt x="4122419" y="117938"/>
                    <a:pt x="4140818" y="99538"/>
                  </a:cubicBezTo>
                  <a:cubicBezTo>
                    <a:pt x="4157855" y="81820"/>
                    <a:pt x="4181706" y="73643"/>
                    <a:pt x="4203513" y="69554"/>
                  </a:cubicBezTo>
                  <a:cubicBezTo>
                    <a:pt x="4214417" y="79095"/>
                    <a:pt x="4232816" y="84546"/>
                    <a:pt x="4252578" y="82502"/>
                  </a:cubicBezTo>
                  <a:cubicBezTo>
                    <a:pt x="4283926" y="79095"/>
                    <a:pt x="4307777" y="59332"/>
                    <a:pt x="4305051" y="37525"/>
                  </a:cubicBezTo>
                  <a:cubicBezTo>
                    <a:pt x="4303007" y="15718"/>
                    <a:pt x="4275748" y="726"/>
                    <a:pt x="4244401" y="4134"/>
                  </a:cubicBezTo>
                  <a:cubicBezTo>
                    <a:pt x="4225320" y="6178"/>
                    <a:pt x="4208964" y="14356"/>
                    <a:pt x="4199424" y="25259"/>
                  </a:cubicBezTo>
                  <a:cubicBezTo>
                    <a:pt x="4170121" y="30029"/>
                    <a:pt x="4135366" y="42296"/>
                    <a:pt x="4109471" y="68191"/>
                  </a:cubicBezTo>
                  <a:cubicBezTo>
                    <a:pt x="4081531" y="96131"/>
                    <a:pt x="4069946" y="134975"/>
                    <a:pt x="4075398" y="183359"/>
                  </a:cubicBezTo>
                  <a:cubicBezTo>
                    <a:pt x="4083575" y="262408"/>
                    <a:pt x="4118330" y="413012"/>
                    <a:pt x="4196698" y="520002"/>
                  </a:cubicBezTo>
                  <a:cubicBezTo>
                    <a:pt x="4194654" y="530224"/>
                    <a:pt x="4197380" y="541127"/>
                    <a:pt x="4204195" y="549986"/>
                  </a:cubicBezTo>
                  <a:cubicBezTo>
                    <a:pt x="4258712" y="614044"/>
                    <a:pt x="4319362" y="647435"/>
                    <a:pt x="4391597" y="660383"/>
                  </a:cubicBezTo>
                  <a:lnTo>
                    <a:pt x="4391597" y="928880"/>
                  </a:lnTo>
                  <a:cubicBezTo>
                    <a:pt x="4392960" y="972494"/>
                    <a:pt x="4385464" y="1027011"/>
                    <a:pt x="4318680" y="1031099"/>
                  </a:cubicBezTo>
                  <a:lnTo>
                    <a:pt x="3718992" y="1031099"/>
                  </a:lnTo>
                  <a:lnTo>
                    <a:pt x="3638579" y="673331"/>
                  </a:lnTo>
                  <a:cubicBezTo>
                    <a:pt x="3636535" y="665153"/>
                    <a:pt x="3632446" y="659020"/>
                    <a:pt x="3626313" y="654250"/>
                  </a:cubicBezTo>
                  <a:cubicBezTo>
                    <a:pt x="3620861" y="649480"/>
                    <a:pt x="3613365" y="647435"/>
                    <a:pt x="3604506" y="646754"/>
                  </a:cubicBezTo>
                  <a:lnTo>
                    <a:pt x="3603825" y="646754"/>
                  </a:lnTo>
                  <a:cubicBezTo>
                    <a:pt x="3595647" y="646754"/>
                    <a:pt x="3588151" y="649480"/>
                    <a:pt x="3582018" y="654931"/>
                  </a:cubicBezTo>
                  <a:cubicBezTo>
                    <a:pt x="3576566" y="659702"/>
                    <a:pt x="3571796" y="666516"/>
                    <a:pt x="3570433" y="674694"/>
                  </a:cubicBezTo>
                  <a:lnTo>
                    <a:pt x="3504331" y="1030418"/>
                  </a:lnTo>
                  <a:lnTo>
                    <a:pt x="3404837" y="1030418"/>
                  </a:lnTo>
                  <a:lnTo>
                    <a:pt x="3272633" y="319651"/>
                  </a:lnTo>
                  <a:cubicBezTo>
                    <a:pt x="3271270" y="311474"/>
                    <a:pt x="3267182" y="303978"/>
                    <a:pt x="3261048" y="298526"/>
                  </a:cubicBezTo>
                  <a:cubicBezTo>
                    <a:pt x="3254915" y="293074"/>
                    <a:pt x="3246738" y="290348"/>
                    <a:pt x="3238560" y="290348"/>
                  </a:cubicBezTo>
                  <a:cubicBezTo>
                    <a:pt x="3230382" y="290348"/>
                    <a:pt x="3222205" y="293756"/>
                    <a:pt x="3216072" y="298526"/>
                  </a:cubicBezTo>
                  <a:cubicBezTo>
                    <a:pt x="3209938" y="303978"/>
                    <a:pt x="3205850" y="311474"/>
                    <a:pt x="3204487" y="319651"/>
                  </a:cubicBezTo>
                  <a:lnTo>
                    <a:pt x="3060016" y="1199421"/>
                  </a:lnTo>
                  <a:lnTo>
                    <a:pt x="3046387" y="1041321"/>
                  </a:lnTo>
                  <a:cubicBezTo>
                    <a:pt x="3045706" y="1032462"/>
                    <a:pt x="3041617" y="1024285"/>
                    <a:pt x="3035484" y="1018833"/>
                  </a:cubicBezTo>
                  <a:cubicBezTo>
                    <a:pt x="3029351" y="1013381"/>
                    <a:pt x="3021173" y="1009293"/>
                    <a:pt x="3012314" y="1009293"/>
                  </a:cubicBezTo>
                  <a:lnTo>
                    <a:pt x="2970745" y="1009293"/>
                  </a:lnTo>
                  <a:lnTo>
                    <a:pt x="2970745" y="1008611"/>
                  </a:lnTo>
                  <a:lnTo>
                    <a:pt x="2938716" y="1008611"/>
                  </a:lnTo>
                  <a:lnTo>
                    <a:pt x="2909413" y="1008611"/>
                  </a:lnTo>
                  <a:lnTo>
                    <a:pt x="1420414" y="1008611"/>
                  </a:lnTo>
                  <a:lnTo>
                    <a:pt x="1399289" y="1008611"/>
                  </a:lnTo>
                  <a:lnTo>
                    <a:pt x="1380889" y="1008611"/>
                  </a:lnTo>
                  <a:cubicBezTo>
                    <a:pt x="1372030" y="1008611"/>
                    <a:pt x="1363853" y="1012018"/>
                    <a:pt x="1358401" y="1016789"/>
                  </a:cubicBezTo>
                  <a:cubicBezTo>
                    <a:pt x="1352268" y="1022240"/>
                    <a:pt x="1347498" y="1029736"/>
                    <a:pt x="1346816" y="1037914"/>
                  </a:cubicBezTo>
                  <a:lnTo>
                    <a:pt x="1250048" y="1495176"/>
                  </a:lnTo>
                  <a:lnTo>
                    <a:pt x="1083771" y="567023"/>
                  </a:lnTo>
                  <a:cubicBezTo>
                    <a:pt x="1082408" y="558845"/>
                    <a:pt x="1078319" y="551349"/>
                    <a:pt x="1072186" y="545897"/>
                  </a:cubicBezTo>
                  <a:cubicBezTo>
                    <a:pt x="1066053" y="540446"/>
                    <a:pt x="1058557" y="537720"/>
                    <a:pt x="1049698" y="537720"/>
                  </a:cubicBezTo>
                  <a:lnTo>
                    <a:pt x="1049016" y="537720"/>
                  </a:lnTo>
                  <a:lnTo>
                    <a:pt x="1048335" y="537720"/>
                  </a:lnTo>
                  <a:cubicBezTo>
                    <a:pt x="1040157" y="537720"/>
                    <a:pt x="1031980" y="541808"/>
                    <a:pt x="1025847" y="547260"/>
                  </a:cubicBezTo>
                  <a:cubicBezTo>
                    <a:pt x="1019713" y="552712"/>
                    <a:pt x="1015625" y="560889"/>
                    <a:pt x="1014943" y="569748"/>
                  </a:cubicBezTo>
                  <a:lnTo>
                    <a:pt x="978144" y="1009293"/>
                  </a:lnTo>
                  <a:lnTo>
                    <a:pt x="899094" y="1009293"/>
                  </a:lnTo>
                  <a:cubicBezTo>
                    <a:pt x="890235" y="1009293"/>
                    <a:pt x="882739" y="1012700"/>
                    <a:pt x="876606" y="1017470"/>
                  </a:cubicBezTo>
                  <a:cubicBezTo>
                    <a:pt x="870473" y="1022922"/>
                    <a:pt x="866384" y="1029736"/>
                    <a:pt x="865021" y="1038595"/>
                  </a:cubicBezTo>
                  <a:lnTo>
                    <a:pt x="805052" y="1289374"/>
                  </a:lnTo>
                  <a:lnTo>
                    <a:pt x="775068" y="1052906"/>
                  </a:lnTo>
                  <a:cubicBezTo>
                    <a:pt x="773705" y="1044729"/>
                    <a:pt x="768935" y="1037914"/>
                    <a:pt x="762801" y="1033144"/>
                  </a:cubicBezTo>
                  <a:cubicBezTo>
                    <a:pt x="756668" y="1028374"/>
                    <a:pt x="749172" y="1025648"/>
                    <a:pt x="740995" y="1025648"/>
                  </a:cubicBezTo>
                  <a:lnTo>
                    <a:pt x="3651" y="1025648"/>
                  </a:lnTo>
                  <a:lnTo>
                    <a:pt x="3651" y="1095157"/>
                  </a:lnTo>
                  <a:lnTo>
                    <a:pt x="713055" y="1095157"/>
                  </a:lnTo>
                  <a:lnTo>
                    <a:pt x="775749" y="1486999"/>
                  </a:lnTo>
                  <a:cubicBezTo>
                    <a:pt x="777794" y="1495176"/>
                    <a:pt x="781882" y="1501991"/>
                    <a:pt x="788016" y="1506761"/>
                  </a:cubicBezTo>
                  <a:cubicBezTo>
                    <a:pt x="794149" y="1511531"/>
                    <a:pt x="802326" y="1514257"/>
                    <a:pt x="810504" y="1514257"/>
                  </a:cubicBezTo>
                  <a:lnTo>
                    <a:pt x="810504" y="1514257"/>
                  </a:lnTo>
                  <a:cubicBezTo>
                    <a:pt x="818682" y="1514257"/>
                    <a:pt x="826178" y="1510850"/>
                    <a:pt x="832311" y="1506080"/>
                  </a:cubicBezTo>
                  <a:cubicBezTo>
                    <a:pt x="838444" y="1500628"/>
                    <a:pt x="842533" y="1493813"/>
                    <a:pt x="843896" y="1485636"/>
                  </a:cubicBezTo>
                  <a:lnTo>
                    <a:pt x="929079" y="1080165"/>
                  </a:lnTo>
                  <a:lnTo>
                    <a:pt x="1010173" y="1080165"/>
                  </a:lnTo>
                  <a:cubicBezTo>
                    <a:pt x="1019032" y="1080165"/>
                    <a:pt x="1027209" y="1076758"/>
                    <a:pt x="1033343" y="1071306"/>
                  </a:cubicBezTo>
                  <a:cubicBezTo>
                    <a:pt x="1039476" y="1065854"/>
                    <a:pt x="1043565" y="1057677"/>
                    <a:pt x="1044246" y="1048817"/>
                  </a:cubicBezTo>
                  <a:lnTo>
                    <a:pt x="1057875" y="890036"/>
                  </a:lnTo>
                  <a:lnTo>
                    <a:pt x="1216656" y="1740503"/>
                  </a:lnTo>
                  <a:cubicBezTo>
                    <a:pt x="1218019" y="1748681"/>
                    <a:pt x="1222108" y="1756177"/>
                    <a:pt x="1228241" y="1761629"/>
                  </a:cubicBezTo>
                  <a:cubicBezTo>
                    <a:pt x="1234375" y="1767080"/>
                    <a:pt x="1241871" y="1769806"/>
                    <a:pt x="1250730" y="1769806"/>
                  </a:cubicBezTo>
                  <a:cubicBezTo>
                    <a:pt x="1259589" y="1769806"/>
                    <a:pt x="1267085" y="1766399"/>
                    <a:pt x="1273218" y="1760947"/>
                  </a:cubicBezTo>
                  <a:cubicBezTo>
                    <a:pt x="1279351" y="1755495"/>
                    <a:pt x="1283440" y="1747999"/>
                    <a:pt x="1284803" y="1739822"/>
                  </a:cubicBezTo>
                  <a:lnTo>
                    <a:pt x="1410192" y="1078802"/>
                  </a:lnTo>
                  <a:lnTo>
                    <a:pt x="2907369" y="1078802"/>
                  </a:lnTo>
                  <a:lnTo>
                    <a:pt x="2936671" y="1078802"/>
                  </a:lnTo>
                  <a:lnTo>
                    <a:pt x="2968700" y="1078802"/>
                  </a:lnTo>
                  <a:lnTo>
                    <a:pt x="2968700" y="1078120"/>
                  </a:lnTo>
                  <a:lnTo>
                    <a:pt x="2978922" y="1078120"/>
                  </a:lnTo>
                  <a:lnTo>
                    <a:pt x="3015721" y="1497221"/>
                  </a:lnTo>
                  <a:cubicBezTo>
                    <a:pt x="3016403" y="1505398"/>
                    <a:pt x="3020492" y="1513576"/>
                    <a:pt x="3026625" y="1519027"/>
                  </a:cubicBezTo>
                  <a:cubicBezTo>
                    <a:pt x="3032758" y="1524479"/>
                    <a:pt x="3040254" y="1528568"/>
                    <a:pt x="3049113" y="1528568"/>
                  </a:cubicBezTo>
                  <a:lnTo>
                    <a:pt x="3049794" y="1528568"/>
                  </a:lnTo>
                  <a:lnTo>
                    <a:pt x="3050476" y="1528568"/>
                  </a:lnTo>
                  <a:cubicBezTo>
                    <a:pt x="3059335" y="1528568"/>
                    <a:pt x="3066831" y="1525161"/>
                    <a:pt x="3072964" y="1520390"/>
                  </a:cubicBezTo>
                  <a:cubicBezTo>
                    <a:pt x="3079097" y="1514939"/>
                    <a:pt x="3083186" y="1507443"/>
                    <a:pt x="3084549" y="1499265"/>
                  </a:cubicBezTo>
                  <a:lnTo>
                    <a:pt x="3237197" y="563615"/>
                  </a:lnTo>
                  <a:lnTo>
                    <a:pt x="3340098" y="1068580"/>
                  </a:lnTo>
                  <a:lnTo>
                    <a:pt x="3340098" y="1068580"/>
                  </a:lnTo>
                  <a:cubicBezTo>
                    <a:pt x="3341461" y="1076758"/>
                    <a:pt x="3345550" y="1084254"/>
                    <a:pt x="3351683" y="1089705"/>
                  </a:cubicBezTo>
                  <a:cubicBezTo>
                    <a:pt x="3357816" y="1095157"/>
                    <a:pt x="3365994" y="1098564"/>
                    <a:pt x="3374171" y="1098564"/>
                  </a:cubicBezTo>
                  <a:lnTo>
                    <a:pt x="3533634" y="1098564"/>
                  </a:lnTo>
                  <a:cubicBezTo>
                    <a:pt x="3541811" y="1098564"/>
                    <a:pt x="3549307" y="1095157"/>
                    <a:pt x="3555441" y="1090387"/>
                  </a:cubicBezTo>
                  <a:cubicBezTo>
                    <a:pt x="3561574" y="1085616"/>
                    <a:pt x="3565663" y="1078802"/>
                    <a:pt x="3567026" y="1069943"/>
                  </a:cubicBezTo>
                  <a:lnTo>
                    <a:pt x="3607232" y="842334"/>
                  </a:lnTo>
                  <a:lnTo>
                    <a:pt x="3656979" y="1071987"/>
                  </a:lnTo>
                  <a:cubicBezTo>
                    <a:pt x="3659023" y="1079483"/>
                    <a:pt x="3663112" y="1086298"/>
                    <a:pt x="3669245" y="1091068"/>
                  </a:cubicBezTo>
                  <a:cubicBezTo>
                    <a:pt x="3675378" y="1095838"/>
                    <a:pt x="3682875" y="1098564"/>
                    <a:pt x="3690371" y="1098564"/>
                  </a:cubicBezTo>
                  <a:cubicBezTo>
                    <a:pt x="3854603" y="1098564"/>
                    <a:pt x="4162625" y="1098564"/>
                    <a:pt x="4326858" y="1098564"/>
                  </a:cubicBezTo>
                  <a:cubicBezTo>
                    <a:pt x="4340487" y="1098564"/>
                    <a:pt x="4354798" y="1098564"/>
                    <a:pt x="4368427" y="1098564"/>
                  </a:cubicBezTo>
                  <a:cubicBezTo>
                    <a:pt x="4405226" y="1098564"/>
                    <a:pt x="4459744" y="1066536"/>
                    <a:pt x="4459744" y="1015426"/>
                  </a:cubicBezTo>
                  <a:lnTo>
                    <a:pt x="4459744" y="659020"/>
                  </a:lnTo>
                  <a:cubicBezTo>
                    <a:pt x="4532660" y="646072"/>
                    <a:pt x="4611710" y="615407"/>
                    <a:pt x="4665545" y="552030"/>
                  </a:cubicBezTo>
                  <a:cubicBezTo>
                    <a:pt x="4672360" y="543171"/>
                    <a:pt x="4675086" y="532268"/>
                    <a:pt x="4673042" y="522046"/>
                  </a:cubicBezTo>
                  <a:cubicBezTo>
                    <a:pt x="4752091" y="414375"/>
                    <a:pt x="4786846" y="264453"/>
                    <a:pt x="4794342" y="184721"/>
                  </a:cubicBezTo>
                  <a:close/>
                </a:path>
              </a:pathLst>
            </a:custGeom>
            <a:solidFill>
              <a:schemeClr val="accent1"/>
            </a:solidFill>
            <a:ln w="6804" cap="flat">
              <a:noFill/>
              <a:prstDash val="solid"/>
              <a:miter/>
            </a:ln>
          </p:spPr>
          <p:txBody>
            <a:bodyPr rtlCol="0" anchor="ctr"/>
            <a:lstStyle/>
            <a:p>
              <a:endParaRPr lang="en-US" sz="1350"/>
            </a:p>
          </p:txBody>
        </p:sp>
        <p:grpSp>
          <p:nvGrpSpPr>
            <p:cNvPr id="13" name="Group 12">
              <a:extLst>
                <a:ext uri="{FF2B5EF4-FFF2-40B4-BE49-F238E27FC236}">
                  <a16:creationId xmlns:a16="http://schemas.microsoft.com/office/drawing/2014/main" id="{954DC28B-DA5D-40A5-BF5E-A8C07B13D6FD}"/>
                </a:ext>
              </a:extLst>
            </p:cNvPr>
            <p:cNvGrpSpPr/>
            <p:nvPr/>
          </p:nvGrpSpPr>
          <p:grpSpPr>
            <a:xfrm>
              <a:off x="477110" y="5658084"/>
              <a:ext cx="655351" cy="517912"/>
              <a:chOff x="6456816" y="5667609"/>
              <a:chExt cx="655351" cy="517912"/>
            </a:xfrm>
          </p:grpSpPr>
          <p:sp>
            <p:nvSpPr>
              <p:cNvPr id="15" name="Freeform: Shape 14">
                <a:extLst>
                  <a:ext uri="{FF2B5EF4-FFF2-40B4-BE49-F238E27FC236}">
                    <a16:creationId xmlns:a16="http://schemas.microsoft.com/office/drawing/2014/main" id="{EC1A92E0-BAD3-4804-8CFB-2F36973DF453}"/>
                  </a:ext>
                </a:extLst>
              </p:cNvPr>
              <p:cNvSpPr/>
              <p:nvPr/>
            </p:nvSpPr>
            <p:spPr>
              <a:xfrm>
                <a:off x="6456816" y="5667609"/>
                <a:ext cx="517913" cy="517912"/>
              </a:xfrm>
              <a:custGeom>
                <a:avLst/>
                <a:gdLst>
                  <a:gd name="connsiteX0" fmla="*/ 460475 w 517912"/>
                  <a:gd name="connsiteY0" fmla="*/ 259443 h 517912"/>
                  <a:gd name="connsiteX1" fmla="*/ 259443 w 517912"/>
                  <a:gd name="connsiteY1" fmla="*/ 460475 h 517912"/>
                  <a:gd name="connsiteX2" fmla="*/ 58411 w 517912"/>
                  <a:gd name="connsiteY2" fmla="*/ 259443 h 517912"/>
                  <a:gd name="connsiteX3" fmla="*/ 259443 w 517912"/>
                  <a:gd name="connsiteY3" fmla="*/ 58411 h 517912"/>
                  <a:gd name="connsiteX4" fmla="*/ 460475 w 517912"/>
                  <a:gd name="connsiteY4" fmla="*/ 259443 h 51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12" h="517912">
                    <a:moveTo>
                      <a:pt x="460475" y="259443"/>
                    </a:moveTo>
                    <a:cubicBezTo>
                      <a:pt x="460475" y="370470"/>
                      <a:pt x="370470" y="460475"/>
                      <a:pt x="259443" y="460475"/>
                    </a:cubicBezTo>
                    <a:cubicBezTo>
                      <a:pt x="148416" y="460475"/>
                      <a:pt x="58411" y="370470"/>
                      <a:pt x="58411" y="259443"/>
                    </a:cubicBezTo>
                    <a:cubicBezTo>
                      <a:pt x="58411" y="148416"/>
                      <a:pt x="148416" y="58411"/>
                      <a:pt x="259443" y="58411"/>
                    </a:cubicBezTo>
                    <a:cubicBezTo>
                      <a:pt x="370470" y="58411"/>
                      <a:pt x="460475" y="148416"/>
                      <a:pt x="460475" y="259443"/>
                    </a:cubicBezTo>
                    <a:close/>
                  </a:path>
                </a:pathLst>
              </a:custGeom>
              <a:noFill/>
              <a:ln w="108857" cap="flat">
                <a:solidFill>
                  <a:schemeClr val="accent1"/>
                </a:solidFill>
                <a:prstDash val="solid"/>
                <a:miter/>
              </a:ln>
            </p:spPr>
            <p:txBody>
              <a:bodyPr rtlCol="0" anchor="ctr"/>
              <a:lstStyle/>
              <a:p>
                <a:endParaRPr lang="en-US" sz="1350"/>
              </a:p>
            </p:txBody>
          </p:sp>
          <p:sp>
            <p:nvSpPr>
              <p:cNvPr id="16" name="Rectangle: Rounded Corners 15">
                <a:extLst>
                  <a:ext uri="{FF2B5EF4-FFF2-40B4-BE49-F238E27FC236}">
                    <a16:creationId xmlns:a16="http://schemas.microsoft.com/office/drawing/2014/main" id="{4F7FFD43-6FA1-417C-AF01-3A54B1EB3288}"/>
                  </a:ext>
                </a:extLst>
              </p:cNvPr>
              <p:cNvSpPr/>
              <p:nvPr/>
            </p:nvSpPr>
            <p:spPr>
              <a:xfrm>
                <a:off x="6913640" y="5874290"/>
                <a:ext cx="198527" cy="1294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Rectangle 13">
              <a:extLst>
                <a:ext uri="{FF2B5EF4-FFF2-40B4-BE49-F238E27FC236}">
                  <a16:creationId xmlns:a16="http://schemas.microsoft.com/office/drawing/2014/main" id="{96DB8CE4-378A-4F7B-8401-E84CD0360554}"/>
                </a:ext>
              </a:extLst>
            </p:cNvPr>
            <p:cNvSpPr/>
            <p:nvPr/>
          </p:nvSpPr>
          <p:spPr>
            <a:xfrm>
              <a:off x="995023" y="5898145"/>
              <a:ext cx="6479203" cy="65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75564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Title &amp; Subtitle_CJPP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17094" y="974042"/>
            <a:ext cx="11157817" cy="231007"/>
          </a:xfrm>
          <a:prstGeom prst="rect">
            <a:avLst/>
          </a:prstGeom>
        </p:spPr>
        <p:txBody>
          <a:bodyPr wrap="none" lIns="0" tIns="0" rIns="0" bIns="0" anchor="ctr">
            <a:noAutofit/>
          </a:bodyPr>
          <a:lstStyle>
            <a:lvl1pPr marL="0" indent="0" algn="l">
              <a:buNone/>
              <a:defRPr sz="1050" b="0" baseline="0">
                <a:solidFill>
                  <a:schemeClr val="bg1">
                    <a:lumMod val="50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EDITE SUBTITLE</a:t>
            </a:r>
          </a:p>
        </p:txBody>
      </p:sp>
      <p:sp>
        <p:nvSpPr>
          <p:cNvPr id="7" name="Title 2"/>
          <p:cNvSpPr>
            <a:spLocks noGrp="1"/>
          </p:cNvSpPr>
          <p:nvPr>
            <p:ph type="title"/>
          </p:nvPr>
        </p:nvSpPr>
        <p:spPr>
          <a:xfrm>
            <a:off x="517094" y="376817"/>
            <a:ext cx="11157817" cy="545945"/>
          </a:xfrm>
          <a:prstGeom prst="rect">
            <a:avLst/>
          </a:prstGeom>
        </p:spPr>
        <p:txBody>
          <a:bodyPr lIns="0" tIns="0" rIns="0" bIns="0" anchor="ctr"/>
          <a:lstStyle>
            <a:lvl1pPr algn="l">
              <a:defRPr sz="24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390046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6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4/8/2025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077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4"/>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2"/>
            <a:ext cx="9709616" cy="3950311"/>
          </a:xfrm>
        </p:spPr>
        <p:txBody>
          <a:bodyPr>
            <a:normAutofit/>
          </a:bodyPr>
          <a:lstStyle>
            <a:lvl1pPr>
              <a:lnSpc>
                <a:spcPct val="90000"/>
              </a:lnSpc>
              <a:defRPr sz="2133"/>
            </a:lvl1pPr>
            <a:lvl2pPr>
              <a:lnSpc>
                <a:spcPct val="90000"/>
              </a:lnSpc>
              <a:defRPr sz="2133">
                <a:latin typeface="Arial"/>
                <a:cs typeface="Arial"/>
              </a:defRPr>
            </a:lvl2pPr>
            <a:lvl3pPr>
              <a:lnSpc>
                <a:spcPct val="90000"/>
              </a:lnSpc>
              <a:defRPr sz="2133"/>
            </a:lvl3pPr>
            <a:lvl4pPr>
              <a:lnSpc>
                <a:spcPct val="90000"/>
              </a:lnSpc>
              <a:defRPr sz="2133"/>
            </a:lvl4pPr>
            <a:lvl5pPr>
              <a:lnSpc>
                <a:spcPct val="90000"/>
              </a:lnSpc>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pPr defTabSz="609570"/>
            <a:fld id="{A3F11EEC-60B6-DF4B-A821-B910872C5F64}" type="datetimeFigureOut">
              <a:rPr lang="en-US" smtClean="0"/>
              <a:pPr defTabSz="609570"/>
              <a:t>4/8/2025</a:t>
            </a:fld>
            <a:endParaRPr lang="en-US"/>
          </a:p>
        </p:txBody>
      </p:sp>
      <p:sp>
        <p:nvSpPr>
          <p:cNvPr id="8"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pPr defTabSz="609570"/>
            <a:endParaRPr lang="en-US"/>
          </a:p>
        </p:txBody>
      </p:sp>
      <p:sp>
        <p:nvSpPr>
          <p:cNvPr id="11"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pPr defTabSz="609570"/>
            <a:fld id="{C2F1CAA2-7C6D-8F48-BAEE-2DAFD071A580}" type="slidenum">
              <a:rPr lang="en-US" smtClean="0"/>
              <a:pPr defTabSz="609570"/>
              <a:t>‹#›</a:t>
            </a:fld>
            <a:endParaRPr lang="en-US"/>
          </a:p>
        </p:txBody>
      </p:sp>
    </p:spTree>
    <p:extLst>
      <p:ext uri="{BB962C8B-B14F-4D97-AF65-F5344CB8AC3E}">
        <p14:creationId xmlns:p14="http://schemas.microsoft.com/office/powerpoint/2010/main" val="1179309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Paragraph">
    <p:spTree>
      <p:nvGrpSpPr>
        <p:cNvPr id="1" name=""/>
        <p:cNvGrpSpPr/>
        <p:nvPr/>
      </p:nvGrpSpPr>
      <p:grpSpPr>
        <a:xfrm>
          <a:off x="0" y="0"/>
          <a:ext cx="0" cy="0"/>
          <a:chOff x="0" y="0"/>
          <a:chExt cx="0" cy="0"/>
        </a:xfrm>
      </p:grpSpPr>
      <p:sp>
        <p:nvSpPr>
          <p:cNvPr id="9" name="Title 1"/>
          <p:cNvSpPr>
            <a:spLocks noGrp="1"/>
          </p:cNvSpPr>
          <p:nvPr>
            <p:ph type="title"/>
          </p:nvPr>
        </p:nvSpPr>
        <p:spPr>
          <a:xfrm>
            <a:off x="733431" y="688425"/>
            <a:ext cx="10838076" cy="609471"/>
          </a:xfrm>
        </p:spPr>
        <p:txBody>
          <a:bodyPr tIns="0" bIns="0"/>
          <a:lstStyle>
            <a:lvl1pPr>
              <a:defRPr sz="4800"/>
            </a:lvl1pPr>
          </a:lstStyle>
          <a:p>
            <a:r>
              <a:rPr lang="en-US"/>
              <a:t>Click to edit Master title style</a:t>
            </a:r>
          </a:p>
        </p:txBody>
      </p:sp>
      <p:sp>
        <p:nvSpPr>
          <p:cNvPr id="10" name="Content Placeholder 2"/>
          <p:cNvSpPr>
            <a:spLocks noGrp="1"/>
          </p:cNvSpPr>
          <p:nvPr>
            <p:ph idx="1"/>
          </p:nvPr>
        </p:nvSpPr>
        <p:spPr>
          <a:xfrm>
            <a:off x="730481" y="1564351"/>
            <a:ext cx="10841024" cy="4387083"/>
          </a:xfrm>
        </p:spPr>
        <p:txBody>
          <a:bodyPr>
            <a:noAutofit/>
          </a:bodyPr>
          <a:lstStyle>
            <a:lvl1pPr>
              <a:lnSpc>
                <a:spcPct val="90000"/>
              </a:lnSpc>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
        <p:nvSpPr>
          <p:cNvPr id="7" name="Slide Number Placeholder 5"/>
          <p:cNvSpPr>
            <a:spLocks noGrp="1"/>
          </p:cNvSpPr>
          <p:nvPr>
            <p:ph type="sldNum" sz="quarter" idx="4"/>
          </p:nvPr>
        </p:nvSpPr>
        <p:spPr>
          <a:xfrm>
            <a:off x="730486" y="6228926"/>
            <a:ext cx="672375" cy="295236"/>
          </a:xfrm>
          <a:prstGeom prst="rect">
            <a:avLst/>
          </a:prstGeom>
        </p:spPr>
        <p:txBody>
          <a:bodyPr/>
          <a:lstStyle>
            <a:lvl1pPr algn="l">
              <a:defRPr sz="1333">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828546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394A55-0D5E-E449-981A-A375C652BACE}" type="slidenum">
              <a:rPr lang="en-US" smtClean="0"/>
              <a:t>‹#›</a:t>
            </a:fld>
            <a:endParaRPr lang="en-US"/>
          </a:p>
        </p:txBody>
      </p:sp>
      <p:sp>
        <p:nvSpPr>
          <p:cNvPr id="4" name="Content Placeholder 2"/>
          <p:cNvSpPr>
            <a:spLocks noGrp="1"/>
          </p:cNvSpPr>
          <p:nvPr>
            <p:ph idx="1"/>
          </p:nvPr>
        </p:nvSpPr>
        <p:spPr>
          <a:xfrm>
            <a:off x="730481" y="1564351"/>
            <a:ext cx="10841024" cy="4387083"/>
          </a:xfrm>
        </p:spPr>
        <p:txBody>
          <a:bodyPr>
            <a:noAutofit/>
          </a:bodyPr>
          <a:lstStyle>
            <a:lvl1pPr marL="457189" indent="-457189">
              <a:lnSpc>
                <a:spcPct val="90000"/>
              </a:lnSpc>
              <a:buFont typeface="Arial"/>
              <a:buChar char="•"/>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Tree>
    <p:extLst>
      <p:ext uri="{BB962C8B-B14F-4D97-AF65-F5344CB8AC3E}">
        <p14:creationId xmlns:p14="http://schemas.microsoft.com/office/powerpoint/2010/main" val="2603342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4"/>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0"/>
          </a:xfrm>
        </p:spPr>
        <p:txBody>
          <a:bodyPr>
            <a:normAutofit/>
          </a:bodyPr>
          <a:lstStyle>
            <a:lvl1pPr>
              <a:lnSpc>
                <a:spcPct val="90000"/>
              </a:lnSpc>
              <a:defRPr sz="1200"/>
            </a:lvl1pPr>
            <a:lvl2pPr>
              <a:lnSpc>
                <a:spcPct val="90000"/>
              </a:lnSpc>
              <a:defRPr sz="1200">
                <a:latin typeface="Arial"/>
                <a:cs typeface="Arial"/>
              </a:defRPr>
            </a:lvl2pPr>
            <a:lvl3pPr>
              <a:lnSpc>
                <a:spcPct val="90000"/>
              </a:lnSpc>
              <a:defRPr sz="1200"/>
            </a:lvl3pPr>
            <a:lvl4pPr>
              <a:lnSpc>
                <a:spcPct val="90000"/>
              </a:lnSpc>
              <a:defRPr sz="1200"/>
            </a:lvl4pPr>
            <a:lvl5pPr>
              <a:lnSpc>
                <a:spcPct val="9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a:xfrm>
            <a:off x="1275253"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13" name="Footer Placeholder 4"/>
          <p:cNvSpPr>
            <a:spLocks noGrp="1"/>
          </p:cNvSpPr>
          <p:nvPr>
            <p:ph type="ftr" sz="quarter" idx="11"/>
          </p:nvPr>
        </p:nvSpPr>
        <p:spPr>
          <a:xfrm>
            <a:off x="3020889" y="5936348"/>
            <a:ext cx="4473840" cy="365125"/>
          </a:xfrm>
          <a:prstGeom prst="rect">
            <a:avLst/>
          </a:prstGeom>
        </p:spPr>
        <p:txBody>
          <a:bodyPr/>
          <a:lstStyle>
            <a:lvl1pPr algn="ctr">
              <a:defRPr>
                <a:solidFill>
                  <a:srgbClr val="989EA3"/>
                </a:solidFill>
              </a:defRPr>
            </a:lvl1pPr>
          </a:lstStyle>
          <a:p>
            <a:endParaRPr lang="en-US"/>
          </a:p>
        </p:txBody>
      </p:sp>
      <p:sp>
        <p:nvSpPr>
          <p:cNvPr id="14"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2436830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ead-in Sentenc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0489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hasCustomPrompt="1"/>
          </p:nvPr>
        </p:nvSpPr>
        <p:spPr>
          <a:xfrm>
            <a:off x="475613" y="1901953"/>
            <a:ext cx="11175895" cy="4396987"/>
          </a:xfrm>
        </p:spPr>
        <p:txBody>
          <a:bodyPr/>
          <a:lstStyle>
            <a:lvl1pPr marL="0" indent="0">
              <a:buNone/>
              <a:defRPr b="1">
                <a:latin typeface="+mj-lt"/>
              </a:defRPr>
            </a:lvl1pPr>
            <a:lvl2pPr marL="228594" indent="-228594">
              <a:buFont typeface="Arial" panose="020B0604020202020204" pitchFamily="34" charset="0"/>
              <a:buChar char="•"/>
              <a:defRPr sz="2000">
                <a:latin typeface="+mn-lt"/>
              </a:defRPr>
            </a:lvl2pPr>
            <a:lvl3pPr marL="400041" indent="-171446">
              <a:buClr>
                <a:schemeClr val="tx1"/>
              </a:buClr>
              <a:buFont typeface="Avenir Book" panose="02000503020000020003" pitchFamily="2" charset="0"/>
              <a:buChar char="–"/>
              <a:defRPr sz="1600">
                <a:latin typeface="+mn-lt"/>
              </a:defRPr>
            </a:lvl3pPr>
            <a:lvl4pPr>
              <a:defRPr>
                <a:latin typeface="+mn-lt"/>
              </a:defRPr>
            </a:lvl4pPr>
            <a:lvl5pPr marL="1145687" indent="0">
              <a:buNone/>
              <a:defRPr/>
            </a:lvl5pPr>
          </a:lstStyle>
          <a:p>
            <a:pPr lvl="0"/>
            <a:r>
              <a:rPr lang="en-US"/>
              <a:t>Click to edit Master text styles</a:t>
            </a:r>
          </a:p>
          <a:p>
            <a:pPr lvl="1"/>
            <a:r>
              <a:rPr lang="en-US"/>
              <a:t>First level</a:t>
            </a:r>
          </a:p>
          <a:p>
            <a:pPr lvl="2"/>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8" y="960120"/>
            <a:ext cx="11212481"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06"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51168021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07FC12-61C4-3341-A2A5-679D70E0E1E9}"/>
              </a:ext>
            </a:extLst>
          </p:cNvPr>
          <p:cNvSpPr>
            <a:spLocks noGrp="1"/>
          </p:cNvSpPr>
          <p:nvPr>
            <p:ph type="ftr" sz="quarter" idx="11"/>
          </p:nvPr>
        </p:nvSpPr>
        <p:spPr/>
        <p:txBody>
          <a:bodyPr/>
          <a:lstStyle/>
          <a:p>
            <a:r>
              <a:rPr lang="en-US"/>
              <a:t>© 2021 ServiceNow, Inc. All Rights Reserved.</a:t>
            </a:r>
          </a:p>
        </p:txBody>
      </p:sp>
      <p:sp>
        <p:nvSpPr>
          <p:cNvPr id="5" name="Slide Number Placeholder 4">
            <a:extLst>
              <a:ext uri="{FF2B5EF4-FFF2-40B4-BE49-F238E27FC236}">
                <a16:creationId xmlns:a16="http://schemas.microsoft.com/office/drawing/2014/main" id="{E94913C0-BD03-3049-BA7B-64EBBE37999E}"/>
              </a:ext>
            </a:extLst>
          </p:cNvPr>
          <p:cNvSpPr>
            <a:spLocks noGrp="1"/>
          </p:cNvSpPr>
          <p:nvPr>
            <p:ph type="sldNum" sz="quarter" idx="12"/>
          </p:nvPr>
        </p:nvSpPr>
        <p:spPr/>
        <p:txBody>
          <a:bodyPr/>
          <a:lstStyle/>
          <a:p>
            <a:fld id="{A9B9714D-1B27-0B43-A9CC-9EF2921F49DC}" type="slidenum">
              <a:rPr lang="en-US" smtClean="0"/>
              <a:t>‹#›</a:t>
            </a:fld>
            <a:endParaRPr lang="en-US"/>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2134157" y="6172967"/>
            <a:ext cx="5914979" cy="214739"/>
          </a:xfrm>
        </p:spPr>
        <p:txBody>
          <a:bodyPr anchor="b" anchorCtr="0">
            <a:noAutofit/>
          </a:bodyPr>
          <a:lstStyle>
            <a:lvl1pPr marL="0" indent="0">
              <a:lnSpc>
                <a:spcPct val="90000"/>
              </a:lnSpc>
              <a:spcBef>
                <a:spcPts val="300"/>
              </a:spcBef>
              <a:spcAft>
                <a:spcPts val="0"/>
              </a:spcAft>
              <a:buFontTx/>
              <a:buNone/>
              <a:defRPr sz="700"/>
            </a:lvl1pPr>
            <a:lvl2pPr marL="457189" indent="0">
              <a:lnSpc>
                <a:spcPct val="100000"/>
              </a:lnSpc>
              <a:buFontTx/>
              <a:buNone/>
              <a:defRPr sz="700"/>
            </a:lvl2pPr>
            <a:lvl3pPr marL="914377" indent="0">
              <a:lnSpc>
                <a:spcPct val="100000"/>
              </a:lnSpc>
              <a:buFontTx/>
              <a:buNone/>
              <a:defRPr sz="700"/>
            </a:lvl3pPr>
            <a:lvl4pPr marL="1371566" indent="0">
              <a:lnSpc>
                <a:spcPct val="100000"/>
              </a:lnSpc>
              <a:buFontTx/>
              <a:buNone/>
              <a:defRPr sz="700"/>
            </a:lvl4pPr>
            <a:lvl5pPr marL="1828754" indent="0">
              <a:lnSpc>
                <a:spcPct val="100000"/>
              </a:lnSpc>
              <a:buFontTx/>
              <a:buNone/>
              <a:defRPr sz="7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790782" y="2020888"/>
            <a:ext cx="10604087" cy="3363912"/>
          </a:xfrm>
        </p:spPr>
        <p:txBody>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676452" y="1371600"/>
            <a:ext cx="10839099" cy="365760"/>
          </a:xfrm>
        </p:spPr>
        <p:txBody>
          <a:bodyPr vert="horz" lIns="91440" tIns="45720" rIns="91440" bIns="45720" rtlCol="0">
            <a:noAutofit/>
          </a:bodyPr>
          <a:lstStyle>
            <a:lvl1pPr>
              <a:defRPr lang="en-US" sz="2000" smtClean="0"/>
            </a:lvl1pPr>
            <a:lvl2pPr>
              <a:defRPr lang="en-US" smtClean="0"/>
            </a:lvl2pPr>
            <a:lvl3pPr>
              <a:defRPr lang="en-US" smtClean="0"/>
            </a:lvl3pPr>
            <a:lvl4pPr>
              <a:defRPr lang="en-US" smtClean="0"/>
            </a:lvl4pPr>
            <a:lvl5pPr>
              <a:defRPr lang="en-US"/>
            </a:lvl5pPr>
          </a:lstStyle>
          <a:p>
            <a:pPr marL="0" lvl="0" indent="0">
              <a:buFontTx/>
              <a:buNone/>
            </a:pPr>
            <a:r>
              <a:rPr lang="en-US"/>
              <a:t>Click to edit Master text styles</a:t>
            </a:r>
          </a:p>
        </p:txBody>
      </p:sp>
    </p:spTree>
    <p:extLst>
      <p:ext uri="{BB962C8B-B14F-4D97-AF65-F5344CB8AC3E}">
        <p14:creationId xmlns:p14="http://schemas.microsoft.com/office/powerpoint/2010/main" val="2198264633"/>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07FC12-61C4-3341-A2A5-679D70E0E1E9}"/>
              </a:ext>
            </a:extLst>
          </p:cNvPr>
          <p:cNvSpPr>
            <a:spLocks noGrp="1"/>
          </p:cNvSpPr>
          <p:nvPr>
            <p:ph type="ftr" sz="quarter" idx="11"/>
          </p:nvPr>
        </p:nvSpPr>
        <p:spPr/>
        <p:txBody>
          <a:bodyPr/>
          <a:lstStyle/>
          <a:p>
            <a:r>
              <a:rPr lang="en-US"/>
              <a:t>© 2021 ServiceNow, Inc. All Rights Reserved.</a:t>
            </a:r>
          </a:p>
        </p:txBody>
      </p:sp>
      <p:sp>
        <p:nvSpPr>
          <p:cNvPr id="5" name="Slide Number Placeholder 4">
            <a:extLst>
              <a:ext uri="{FF2B5EF4-FFF2-40B4-BE49-F238E27FC236}">
                <a16:creationId xmlns:a16="http://schemas.microsoft.com/office/drawing/2014/main" id="{E94913C0-BD03-3049-BA7B-64EBBE37999E}"/>
              </a:ext>
            </a:extLst>
          </p:cNvPr>
          <p:cNvSpPr>
            <a:spLocks noGrp="1"/>
          </p:cNvSpPr>
          <p:nvPr>
            <p:ph type="sldNum" sz="quarter" idx="12"/>
          </p:nvPr>
        </p:nvSpPr>
        <p:spPr/>
        <p:txBody>
          <a:bodyPr/>
          <a:lstStyle/>
          <a:p>
            <a:fld id="{A9B9714D-1B27-0B43-A9CC-9EF2921F49DC}" type="slidenum">
              <a:rPr lang="en-US" smtClean="0"/>
              <a:t>‹#›</a:t>
            </a:fld>
            <a:endParaRPr lang="en-US"/>
          </a:p>
        </p:txBody>
      </p:sp>
    </p:spTree>
    <p:extLst>
      <p:ext uri="{BB962C8B-B14F-4D97-AF65-F5344CB8AC3E}">
        <p14:creationId xmlns:p14="http://schemas.microsoft.com/office/powerpoint/2010/main" val="362471700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ntent Slide - Para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33314" y="746481"/>
            <a:ext cx="11383401" cy="609471"/>
          </a:xfrm>
        </p:spPr>
        <p:txBody>
          <a:bodyPr tIns="0" bIns="0"/>
          <a:lstStyle>
            <a:lvl1pPr>
              <a:defRPr sz="4800"/>
            </a:lvl1pPr>
          </a:lstStyle>
          <a:p>
            <a:r>
              <a:rPr lang="en-US"/>
              <a:t>Click to edit Master title style</a:t>
            </a:r>
          </a:p>
        </p:txBody>
      </p:sp>
      <p:sp>
        <p:nvSpPr>
          <p:cNvPr id="10" name="Content Placeholder 2"/>
          <p:cNvSpPr>
            <a:spLocks noGrp="1"/>
          </p:cNvSpPr>
          <p:nvPr>
            <p:ph idx="1"/>
          </p:nvPr>
        </p:nvSpPr>
        <p:spPr>
          <a:xfrm>
            <a:off x="430364" y="1622407"/>
            <a:ext cx="11386497" cy="4387083"/>
          </a:xfrm>
        </p:spPr>
        <p:txBody>
          <a:bodyPr>
            <a:noAutofit/>
          </a:bodyPr>
          <a:lstStyle>
            <a:lvl1pPr>
              <a:lnSpc>
                <a:spcPct val="90000"/>
              </a:lnSpc>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
        <p:nvSpPr>
          <p:cNvPr id="7" name="Slide Number Placeholder 5"/>
          <p:cNvSpPr>
            <a:spLocks noGrp="1"/>
          </p:cNvSpPr>
          <p:nvPr>
            <p:ph type="sldNum" sz="quarter" idx="4"/>
          </p:nvPr>
        </p:nvSpPr>
        <p:spPr>
          <a:xfrm>
            <a:off x="94175" y="6228926"/>
            <a:ext cx="672375" cy="295236"/>
          </a:xfrm>
          <a:prstGeom prst="rect">
            <a:avLst/>
          </a:prstGeom>
        </p:spPr>
        <p:txBody>
          <a:bodyPr/>
          <a:lstStyle>
            <a:lvl1pPr algn="l">
              <a:defRPr sz="1333">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1983441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ntent Slide - 2 Columns - Paragra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368" y="746479"/>
            <a:ext cx="11395873" cy="693605"/>
          </a:xfrm>
        </p:spPr>
        <p:txBody>
          <a:bodyPr/>
          <a:lstStyle/>
          <a:p>
            <a:r>
              <a:rPr lang="en-US"/>
              <a:t>Click to edit Master title style</a:t>
            </a:r>
          </a:p>
        </p:txBody>
      </p:sp>
      <p:sp>
        <p:nvSpPr>
          <p:cNvPr id="5" name="Text Placeholder 2"/>
          <p:cNvSpPr>
            <a:spLocks noGrp="1"/>
          </p:cNvSpPr>
          <p:nvPr>
            <p:ph type="body" idx="14"/>
          </p:nvPr>
        </p:nvSpPr>
        <p:spPr>
          <a:xfrm>
            <a:off x="6272915" y="1613811"/>
            <a:ext cx="5553324" cy="439568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430367" y="1613811"/>
            <a:ext cx="5553324" cy="439568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4"/>
          </p:nvPr>
        </p:nvSpPr>
        <p:spPr>
          <a:xfrm>
            <a:off x="94179" y="6228926"/>
            <a:ext cx="672375" cy="295236"/>
          </a:xfrm>
          <a:prstGeom prst="rect">
            <a:avLst/>
          </a:prstGeom>
        </p:spPr>
        <p:txBody>
          <a:bodyPr/>
          <a:lstStyle>
            <a:lvl1pPr algn="l">
              <a:defRPr sz="1333">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2003987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365" y="746479"/>
            <a:ext cx="11404600" cy="69360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394A55-0D5E-E449-981A-A375C652BACE}" type="slidenum">
              <a:rPr lang="en-US" smtClean="0"/>
              <a:t>‹#›</a:t>
            </a:fld>
            <a:endParaRPr lang="en-US"/>
          </a:p>
        </p:txBody>
      </p:sp>
      <p:sp>
        <p:nvSpPr>
          <p:cNvPr id="4" name="Content Placeholder 2"/>
          <p:cNvSpPr>
            <a:spLocks noGrp="1"/>
          </p:cNvSpPr>
          <p:nvPr>
            <p:ph idx="1"/>
          </p:nvPr>
        </p:nvSpPr>
        <p:spPr>
          <a:xfrm>
            <a:off x="430363" y="1622407"/>
            <a:ext cx="11395876" cy="4387083"/>
          </a:xfrm>
        </p:spPr>
        <p:txBody>
          <a:bodyPr>
            <a:noAutofit/>
          </a:bodyPr>
          <a:lstStyle>
            <a:lvl1pPr marL="457189" indent="-457189">
              <a:lnSpc>
                <a:spcPct val="90000"/>
              </a:lnSpc>
              <a:buFont typeface="Arial"/>
              <a:buChar char="•"/>
              <a:defRPr sz="3200"/>
            </a:lvl1pPr>
            <a:lvl2pPr>
              <a:lnSpc>
                <a:spcPct val="90000"/>
              </a:lnSpc>
              <a:defRPr sz="3200">
                <a:latin typeface="Arial"/>
                <a:cs typeface="Arial"/>
              </a:defRPr>
            </a:lvl2pPr>
            <a:lvl3pPr>
              <a:lnSpc>
                <a:spcPct val="90000"/>
              </a:lnSpc>
              <a:defRPr sz="3200"/>
            </a:lvl3pPr>
            <a:lvl4pPr>
              <a:lnSpc>
                <a:spcPct val="90000"/>
              </a:lnSpc>
              <a:defRPr sz="3200"/>
            </a:lvl4pPr>
            <a:lvl5pPr>
              <a:lnSpc>
                <a:spcPct val="90000"/>
              </a:lnSpc>
              <a:defRPr sz="3200"/>
            </a:lvl5pPr>
          </a:lstStyle>
          <a:p>
            <a:pPr lvl="0"/>
            <a:r>
              <a:rPr lang="en-US"/>
              <a:t>Click to edit Master text styles</a:t>
            </a:r>
          </a:p>
        </p:txBody>
      </p:sp>
    </p:spTree>
    <p:extLst>
      <p:ext uri="{BB962C8B-B14F-4D97-AF65-F5344CB8AC3E}">
        <p14:creationId xmlns:p14="http://schemas.microsoft.com/office/powerpoint/2010/main" val="58687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7" y="657321"/>
            <a:ext cx="8641268"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222293" y="3825169"/>
            <a:ext cx="8534400" cy="688511"/>
          </a:xfrm>
        </p:spPr>
        <p:txBody>
          <a:bodyPr>
            <a:normAutofit/>
          </a:bodyPr>
          <a:lstStyle>
            <a:lvl1pPr marL="0" indent="0" algn="l">
              <a:buNone/>
              <a:defRPr sz="1600" b="1" i="0" baseline="0">
                <a:solidFill>
                  <a:srgbClr val="C3CD7B"/>
                </a:solidFill>
                <a:latin typeface="Arial-BoldMT"/>
                <a:cs typeface="Arial-BoldMT"/>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544028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6040" y="229199"/>
            <a:ext cx="10516760" cy="1229801"/>
          </a:xfrm>
        </p:spPr>
        <p:txBody>
          <a:bodyPr tIns="0" bIns="0"/>
          <a:lstStyle>
            <a:lvl1pPr>
              <a:defRPr sz="4000">
                <a:solidFill>
                  <a:schemeClr val="accent6"/>
                </a:solidFill>
              </a:defRPr>
            </a:lvl1pPr>
          </a:lstStyle>
          <a:p>
            <a:r>
              <a:rPr lang="en-US"/>
              <a:t>Click to edit Master title style</a:t>
            </a:r>
          </a:p>
        </p:txBody>
      </p:sp>
      <p:sp>
        <p:nvSpPr>
          <p:cNvPr id="3" name="Content Placeholder 2"/>
          <p:cNvSpPr>
            <a:spLocks noGrp="1"/>
          </p:cNvSpPr>
          <p:nvPr>
            <p:ph idx="1"/>
          </p:nvPr>
        </p:nvSpPr>
        <p:spPr>
          <a:xfrm>
            <a:off x="456039" y="1607425"/>
            <a:ext cx="11279923" cy="4953033"/>
          </a:xfrm>
        </p:spPr>
        <p:txBody>
          <a:bodyPr/>
          <a:lstStyle>
            <a:lvl1pPr>
              <a:lnSpc>
                <a:spcPct val="90000"/>
              </a:lnSpc>
              <a:defRPr/>
            </a:lvl1pPr>
            <a:lvl2pPr>
              <a:lnSpc>
                <a:spcPct val="90000"/>
              </a:lnSpc>
              <a:defRPr sz="2800">
                <a:latin typeface="Arial"/>
                <a:cs typeface="Arial"/>
              </a:defRPr>
            </a:lvl2pPr>
            <a:lvl3pPr>
              <a:lnSpc>
                <a:spcPct val="90000"/>
              </a:lnSpc>
              <a:defRPr sz="2800"/>
            </a:lvl3pPr>
            <a:lvl4pPr>
              <a:lnSpc>
                <a:spcPct val="90000"/>
              </a:lnSpc>
              <a:defRPr sz="2400"/>
            </a:lvl4pPr>
            <a:lvl5pPr>
              <a:lnSpc>
                <a:spcPct val="9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529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a:xfrm>
            <a:off x="1275253" y="5936347"/>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13" name="Footer Placeholder 4"/>
          <p:cNvSpPr>
            <a:spLocks noGrp="1"/>
          </p:cNvSpPr>
          <p:nvPr>
            <p:ph type="ftr" sz="quarter" idx="11"/>
          </p:nvPr>
        </p:nvSpPr>
        <p:spPr>
          <a:xfrm>
            <a:off x="3020889" y="5936347"/>
            <a:ext cx="4473840" cy="365125"/>
          </a:xfrm>
          <a:prstGeom prst="rect">
            <a:avLst/>
          </a:prstGeom>
        </p:spPr>
        <p:txBody>
          <a:bodyPr/>
          <a:lstStyle>
            <a:lvl1pPr algn="ctr">
              <a:defRPr>
                <a:solidFill>
                  <a:srgbClr val="989EA3"/>
                </a:solidFill>
              </a:defRPr>
            </a:lvl1pPr>
          </a:lstStyle>
          <a:p>
            <a:endParaRPr lang="en-US"/>
          </a:p>
        </p:txBody>
      </p:sp>
      <p:sp>
        <p:nvSpPr>
          <p:cNvPr id="14" name="Slide Number Placeholder 5"/>
          <p:cNvSpPr>
            <a:spLocks noGrp="1"/>
          </p:cNvSpPr>
          <p:nvPr>
            <p:ph type="sldNum" sz="quarter" idx="12"/>
          </p:nvPr>
        </p:nvSpPr>
        <p:spPr>
          <a:xfrm>
            <a:off x="7494731" y="5936347"/>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1874417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D09607B-687D-6F6B-B74E-97FC57C934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DE991AD0-DD6F-0E13-D65A-DF74B29BB9D3}"/>
              </a:ext>
            </a:extLst>
          </p:cNvPr>
          <p:cNvPicPr>
            <a:picLocks noChangeAspect="1"/>
          </p:cNvPicPr>
          <p:nvPr userDrawn="1"/>
        </p:nvPicPr>
        <p:blipFill rotWithShape="1">
          <a:blip r:embed="rId4" cstate="print">
            <a:duotone>
              <a:schemeClr val="accent1">
                <a:shade val="45000"/>
                <a:satMod val="135000"/>
              </a:schemeClr>
              <a:prstClr val="white"/>
            </a:duotone>
            <a:alphaModFix amt="20000"/>
            <a:extLst>
              <a:ext uri="{28A0092B-C50C-407E-A947-70E740481C1C}">
                <a14:useLocalDpi xmlns:a14="http://schemas.microsoft.com/office/drawing/2010/main" val="0"/>
              </a:ext>
            </a:extLst>
          </a:blip>
          <a:srcRect l="1423" t="7454" b="8529"/>
          <a:stretch/>
        </p:blipFill>
        <p:spPr>
          <a:xfrm>
            <a:off x="0" y="-63499"/>
            <a:ext cx="12192000" cy="6946900"/>
          </a:xfrm>
          <a:prstGeom prst="rect">
            <a:avLst/>
          </a:prstGeom>
        </p:spPr>
      </p:pic>
      <p:grpSp>
        <p:nvGrpSpPr>
          <p:cNvPr id="6" name="Group 5">
            <a:extLst>
              <a:ext uri="{FF2B5EF4-FFF2-40B4-BE49-F238E27FC236}">
                <a16:creationId xmlns:a16="http://schemas.microsoft.com/office/drawing/2014/main" id="{C27815A3-A76D-1BE1-01E5-F65AA8BA02C2}"/>
              </a:ext>
            </a:extLst>
          </p:cNvPr>
          <p:cNvGrpSpPr/>
          <p:nvPr userDrawn="1"/>
        </p:nvGrpSpPr>
        <p:grpSpPr>
          <a:xfrm>
            <a:off x="0" y="-958531"/>
            <a:ext cx="12192001" cy="8743002"/>
            <a:chOff x="-1" y="-524656"/>
            <a:chExt cx="12192001" cy="8743002"/>
          </a:xfrm>
        </p:grpSpPr>
        <p:pic>
          <p:nvPicPr>
            <p:cNvPr id="7" name="Picture 6" descr="Background pattern&#10;&#10;Description automatically generated">
              <a:extLst>
                <a:ext uri="{FF2B5EF4-FFF2-40B4-BE49-F238E27FC236}">
                  <a16:creationId xmlns:a16="http://schemas.microsoft.com/office/drawing/2014/main" id="{B215C2DD-EE41-1985-4662-339DB1A4F72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2460912" y="-114395"/>
              <a:ext cx="9731088" cy="75576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313890A-562F-5CA8-DEAB-5FB87264C54A}"/>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flipH="1">
              <a:off x="-1" y="-524656"/>
              <a:ext cx="7771557" cy="4371501"/>
            </a:xfrm>
            <a:prstGeom prst="rect">
              <a:avLst/>
            </a:prstGeom>
          </p:spPr>
        </p:pic>
        <p:pic>
          <p:nvPicPr>
            <p:cNvPr id="9" name="Picture 8" descr="Background pattern&#10;&#10;Description automatically generated">
              <a:extLst>
                <a:ext uri="{FF2B5EF4-FFF2-40B4-BE49-F238E27FC236}">
                  <a16:creationId xmlns:a16="http://schemas.microsoft.com/office/drawing/2014/main" id="{2DD31900-22B4-A5CA-1B02-9799A022A44D}"/>
                </a:ext>
              </a:extLst>
            </p:cNvPr>
            <p:cNvPicPr>
              <a:picLocks noChangeAspect="1"/>
            </p:cNvPicPr>
            <p:nvPr userDrawn="1"/>
          </p:nvPicPr>
          <p:blipFill>
            <a:blip r:embed="rId7" cstate="print">
              <a:alphaModFix amt="5000"/>
              <a:extLst>
                <a:ext uri="{28A0092B-C50C-407E-A947-70E740481C1C}">
                  <a14:useLocalDpi xmlns:a14="http://schemas.microsoft.com/office/drawing/2010/main" val="0"/>
                </a:ext>
              </a:extLst>
            </a:blip>
            <a:stretch>
              <a:fillRect/>
            </a:stretch>
          </p:blipFill>
          <p:spPr>
            <a:xfrm flipH="1">
              <a:off x="0" y="3846845"/>
              <a:ext cx="7771557" cy="4371501"/>
            </a:xfrm>
            <a:prstGeom prst="rect">
              <a:avLst/>
            </a:prstGeom>
          </p:spPr>
        </p:pic>
      </p:grpSp>
    </p:spTree>
    <p:extLst>
      <p:ext uri="{BB962C8B-B14F-4D97-AF65-F5344CB8AC3E}">
        <p14:creationId xmlns:p14="http://schemas.microsoft.com/office/powerpoint/2010/main" val="1839249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gradFill>
          <a:gsLst>
            <a:gs pos="0">
              <a:srgbClr val="FFFFFE"/>
            </a:gs>
            <a:gs pos="99000">
              <a:srgbClr val="B5D7DC">
                <a:lumMod val="50000"/>
                <a:lumOff val="5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FA810D3-A9FA-4319-8E64-CE282ED11A86}"/>
              </a:ext>
            </a:extLst>
          </p:cNvPr>
          <p:cNvGrpSpPr/>
          <p:nvPr userDrawn="1"/>
        </p:nvGrpSpPr>
        <p:grpSpPr>
          <a:xfrm>
            <a:off x="-137903" y="0"/>
            <a:ext cx="12329903" cy="7041107"/>
            <a:chOff x="-137903" y="0"/>
            <a:chExt cx="12329903" cy="7041107"/>
          </a:xfrm>
        </p:grpSpPr>
        <p:sp>
          <p:nvSpPr>
            <p:cNvPr id="9" name="Oval 8">
              <a:extLst>
                <a:ext uri="{FF2B5EF4-FFF2-40B4-BE49-F238E27FC236}">
                  <a16:creationId xmlns:a16="http://schemas.microsoft.com/office/drawing/2014/main" id="{B6A2340E-7EC4-4280-AE7A-57FD84F27076}"/>
                </a:ext>
              </a:extLst>
            </p:cNvPr>
            <p:cNvSpPr/>
            <p:nvPr/>
          </p:nvSpPr>
          <p:spPr>
            <a:xfrm>
              <a:off x="10461861" y="1190773"/>
              <a:ext cx="528851" cy="528851"/>
            </a:xfrm>
            <a:prstGeom prst="ellipse">
              <a:avLst/>
            </a:prstGeom>
            <a:solidFill>
              <a:srgbClr val="92D050"/>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DDBDC0-3980-4ED5-8D18-81E5C1982D61}"/>
                </a:ext>
              </a:extLst>
            </p:cNvPr>
            <p:cNvSpPr/>
            <p:nvPr/>
          </p:nvSpPr>
          <p:spPr>
            <a:xfrm>
              <a:off x="387251" y="6409303"/>
              <a:ext cx="631804" cy="631804"/>
            </a:xfrm>
            <a:prstGeom prst="ellipse">
              <a:avLst/>
            </a:prstGeom>
            <a:solidFill>
              <a:srgbClr val="FF9800"/>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A3F020-D7F9-4D53-A634-75E8CD7CDA8C}"/>
                </a:ext>
              </a:extLst>
            </p:cNvPr>
            <p:cNvSpPr/>
            <p:nvPr/>
          </p:nvSpPr>
          <p:spPr>
            <a:xfrm>
              <a:off x="10495128" y="177425"/>
              <a:ext cx="1392072" cy="1392072"/>
            </a:xfrm>
            <a:prstGeom prst="ellipse">
              <a:avLst/>
            </a:prstGeom>
            <a:noFill/>
            <a:ln w="101600">
              <a:solidFill>
                <a:srgbClr val="FF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ED495C-7B0C-45E9-A391-105BC46A4AA7}"/>
                </a:ext>
              </a:extLst>
            </p:cNvPr>
            <p:cNvSpPr/>
            <p:nvPr/>
          </p:nvSpPr>
          <p:spPr>
            <a:xfrm>
              <a:off x="-39996" y="5901110"/>
              <a:ext cx="631804" cy="631804"/>
            </a:xfrm>
            <a:prstGeom prst="ellipse">
              <a:avLst/>
            </a:prstGeom>
            <a:solidFill>
              <a:srgbClr val="E91E63">
                <a:alpha val="80000"/>
              </a:srgbClr>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44604F-F55B-4B0B-9ECA-E2D1B32B2324}"/>
                </a:ext>
              </a:extLst>
            </p:cNvPr>
            <p:cNvSpPr/>
            <p:nvPr/>
          </p:nvSpPr>
          <p:spPr>
            <a:xfrm>
              <a:off x="-137903" y="5803203"/>
              <a:ext cx="827618" cy="827618"/>
            </a:xfrm>
            <a:prstGeom prst="ellipse">
              <a:avLst/>
            </a:prstGeom>
            <a:noFill/>
            <a:ln w="12700">
              <a:solidFill>
                <a:srgbClr val="E91E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1400209-1A3C-4F58-9955-42F680BD4F25}"/>
                </a:ext>
              </a:extLst>
            </p:cNvPr>
            <p:cNvSpPr/>
            <p:nvPr/>
          </p:nvSpPr>
          <p:spPr>
            <a:xfrm>
              <a:off x="11174104" y="2270652"/>
              <a:ext cx="624385" cy="624385"/>
            </a:xfrm>
            <a:prstGeom prst="ellipse">
              <a:avLst/>
            </a:prstGeom>
            <a:solidFill>
              <a:srgbClr val="E91E63">
                <a:alpha val="80000"/>
              </a:srgbClr>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633C95-7BA9-4E78-B079-398A7F2B49CB}"/>
                </a:ext>
              </a:extLst>
            </p:cNvPr>
            <p:cNvSpPr/>
            <p:nvPr/>
          </p:nvSpPr>
          <p:spPr>
            <a:xfrm>
              <a:off x="10961142" y="2057690"/>
              <a:ext cx="1050309" cy="1050309"/>
            </a:xfrm>
            <a:prstGeom prst="ellipse">
              <a:avLst/>
            </a:prstGeom>
            <a:noFill/>
            <a:ln w="12700">
              <a:solidFill>
                <a:srgbClr val="E91E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20B6F7B-7AD7-4799-B334-DD3C514711F9}"/>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3"/>
          <p:cNvSpPr>
            <a:spLocks noGrp="1"/>
          </p:cNvSpPr>
          <p:nvPr>
            <p:ph type="title"/>
          </p:nvPr>
        </p:nvSpPr>
        <p:spPr/>
        <p:txBody>
          <a:bodyPr/>
          <a:lstStyle/>
          <a:p>
            <a:r>
              <a:rPr lang="en-US"/>
              <a:t>Click to edit Master title style</a:t>
            </a:r>
          </a:p>
        </p:txBody>
      </p:sp>
      <p:sp>
        <p:nvSpPr>
          <p:cNvPr id="16" name="Text Placeholder 15"/>
          <p:cNvSpPr>
            <a:spLocks noGrp="1"/>
          </p:cNvSpPr>
          <p:nvPr>
            <p:ph type="body" sz="quarter" idx="10"/>
          </p:nvPr>
        </p:nvSpPr>
        <p:spPr>
          <a:xfrm>
            <a:off x="579438" y="1157288"/>
            <a:ext cx="11033125" cy="5468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20" name="Rectangle 19"/>
          <p:cNvSpPr/>
          <p:nvPr userDrawn="1"/>
        </p:nvSpPr>
        <p:spPr>
          <a:xfrm>
            <a:off x="12053098" y="350358"/>
            <a:ext cx="138899" cy="451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64111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6" y="1882621"/>
            <a:ext cx="4620768" cy="3895427"/>
          </a:xfrm>
        </p:spPr>
        <p:txBody>
          <a:bodyPr anchor="t">
            <a:normAutofit/>
          </a:bodyPr>
          <a:lstStyle>
            <a:lvl1pPr marL="0" indent="0">
              <a:buNone/>
              <a:defRPr sz="1600" b="0">
                <a:solidFill>
                  <a:schemeClr val="tx1"/>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6"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6" indent="0">
              <a:buNone/>
              <a:defRPr sz="15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8" y="1882621"/>
            <a:ext cx="4620183" cy="3895427"/>
          </a:xfrm>
        </p:spPr>
        <p:txBody>
          <a:bodyPr anchor="t">
            <a:normAutofit/>
          </a:bodyPr>
          <a:lstStyle>
            <a:lvl1pPr marL="0" indent="0">
              <a:buNone/>
              <a:defRPr sz="1600" b="0">
                <a:solidFill>
                  <a:schemeClr val="tx1"/>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6"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6" indent="0">
              <a:buNone/>
              <a:defRPr sz="15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5"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11" name="Footer Placeholder 4"/>
          <p:cNvSpPr>
            <a:spLocks noGrp="1"/>
          </p:cNvSpPr>
          <p:nvPr>
            <p:ph type="ftr" sz="quarter" idx="11"/>
          </p:nvPr>
        </p:nvSpPr>
        <p:spPr>
          <a:xfrm>
            <a:off x="3020891" y="5936348"/>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77519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8" y="395836"/>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3"/>
            <a:ext cx="9709616" cy="3950311"/>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5" y="593634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8" name="Footer Placeholder 4"/>
          <p:cNvSpPr>
            <a:spLocks noGrp="1"/>
          </p:cNvSpPr>
          <p:nvPr>
            <p:ph type="ftr" sz="quarter" idx="11"/>
          </p:nvPr>
        </p:nvSpPr>
        <p:spPr>
          <a:xfrm>
            <a:off x="3020891" y="5936348"/>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09589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5" y="657321"/>
            <a:ext cx="8641268" cy="3167843"/>
          </a:xfrm>
        </p:spPr>
        <p:txBody>
          <a:bodyPr anchor="b">
            <a:normAutofit/>
          </a:bodyPr>
          <a:lstStyle>
            <a:lvl1pPr algn="l">
              <a:lnSpc>
                <a:spcPct val="80000"/>
              </a:lnSpc>
              <a:defRPr sz="60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222293" y="3825166"/>
            <a:ext cx="8534400" cy="688511"/>
          </a:xfrm>
        </p:spPr>
        <p:txBody>
          <a:bodyPr>
            <a:normAutofit/>
          </a:bodyPr>
          <a:lstStyle>
            <a:lvl1pPr marL="0" indent="0" algn="l">
              <a:buNone/>
              <a:defRPr sz="2133" b="1" i="0" baseline="0">
                <a:solidFill>
                  <a:srgbClr val="C3CD7B"/>
                </a:solidFill>
                <a:latin typeface="Arial-BoldM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310063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4" y="1882621"/>
            <a:ext cx="4620183" cy="3895427"/>
          </a:xfrm>
        </p:spPr>
        <p:txBody>
          <a:bodyPr anchor="t">
            <a:normAutofit/>
          </a:bodyPr>
          <a:lstStyle>
            <a:lvl1pPr marL="0" indent="0">
              <a:buNone/>
              <a:defRPr sz="2133"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432584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395833"/>
            <a:ext cx="10141903" cy="1359153"/>
          </a:xfrm>
        </p:spPr>
        <p:txBody>
          <a:bodyPr tIns="0" bIns="0"/>
          <a:lstStyle/>
          <a:p>
            <a:r>
              <a:rPr lang="en-US"/>
              <a:t>Click to edit Master title style</a:t>
            </a:r>
          </a:p>
        </p:txBody>
      </p:sp>
      <p:sp>
        <p:nvSpPr>
          <p:cNvPr id="10" name="Content Placeholder 2"/>
          <p:cNvSpPr>
            <a:spLocks noGrp="1"/>
          </p:cNvSpPr>
          <p:nvPr>
            <p:ph idx="1"/>
          </p:nvPr>
        </p:nvSpPr>
        <p:spPr>
          <a:xfrm>
            <a:off x="1275556" y="1882620"/>
            <a:ext cx="9709616" cy="3950311"/>
          </a:xfrm>
        </p:spPr>
        <p:txBody>
          <a:bodyPr>
            <a:normAutofit/>
          </a:bodyPr>
          <a:lstStyle>
            <a:lvl1pPr>
              <a:lnSpc>
                <a:spcPct val="90000"/>
              </a:lnSpc>
              <a:defRPr sz="2133"/>
            </a:lvl1pPr>
            <a:lvl2pPr>
              <a:lnSpc>
                <a:spcPct val="90000"/>
              </a:lnSpc>
              <a:defRPr sz="2133">
                <a:latin typeface="Arial"/>
                <a:cs typeface="Arial"/>
              </a:defRPr>
            </a:lvl2pPr>
            <a:lvl3pPr>
              <a:lnSpc>
                <a:spcPct val="90000"/>
              </a:lnSpc>
              <a:defRPr sz="2133"/>
            </a:lvl3pPr>
            <a:lvl4pPr>
              <a:lnSpc>
                <a:spcPct val="90000"/>
              </a:lnSpc>
              <a:defRPr sz="2133"/>
            </a:lvl4pPr>
            <a:lvl5pPr>
              <a:lnSpc>
                <a:spcPct val="90000"/>
              </a:lnSpc>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4/8/2025</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1"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2929512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artnership_Content_bkg_1.jpg"/>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275557" y="395833"/>
            <a:ext cx="10141903"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1275556" y="1882621"/>
            <a:ext cx="9709616" cy="46893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870" r:id="rId1"/>
    <p:sldLayoutId id="2147483890" r:id="rId2"/>
    <p:sldLayoutId id="2147483836" r:id="rId3"/>
    <p:sldLayoutId id="2147483673" r:id="rId4"/>
    <p:sldLayoutId id="2147483675" r:id="rId5"/>
    <p:sldLayoutId id="2147483674" r:id="rId6"/>
    <p:sldLayoutId id="2147483849" r:id="rId7"/>
    <p:sldLayoutId id="2147483687" r:id="rId8"/>
    <p:sldLayoutId id="2147483686" r:id="rId9"/>
    <p:sldLayoutId id="2147483850" r:id="rId10"/>
    <p:sldLayoutId id="2147483663" r:id="rId11"/>
    <p:sldLayoutId id="2147483738" r:id="rId12"/>
    <p:sldLayoutId id="2147483831" r:id="rId13"/>
    <p:sldLayoutId id="2147483832" r:id="rId14"/>
    <p:sldLayoutId id="2147483781" r:id="rId15"/>
    <p:sldLayoutId id="2147483782" r:id="rId16"/>
    <p:sldLayoutId id="2147483740" r:id="rId17"/>
    <p:sldLayoutId id="2147483742" r:id="rId18"/>
    <p:sldLayoutId id="2147483743" r:id="rId19"/>
    <p:sldLayoutId id="2147483779" r:id="rId20"/>
    <p:sldLayoutId id="2147483786" r:id="rId21"/>
    <p:sldLayoutId id="2147483824" r:id="rId22"/>
    <p:sldLayoutId id="2147483825" r:id="rId23"/>
    <p:sldLayoutId id="2147483835" r:id="rId24"/>
    <p:sldLayoutId id="2147483834" r:id="rId25"/>
    <p:sldLayoutId id="2147483852" r:id="rId26"/>
    <p:sldLayoutId id="2147483853" r:id="rId27"/>
    <p:sldLayoutId id="2147483855" r:id="rId28"/>
    <p:sldLayoutId id="2147483891" r:id="rId29"/>
    <p:sldLayoutId id="2147483690" r:id="rId30"/>
    <p:sldLayoutId id="2147483873" r:id="rId31"/>
    <p:sldLayoutId id="2147483770" r:id="rId32"/>
    <p:sldLayoutId id="2147483677" r:id="rId33"/>
    <p:sldLayoutId id="2147483678" r:id="rId34"/>
    <p:sldLayoutId id="2147483680" r:id="rId35"/>
    <p:sldLayoutId id="2147483681" r:id="rId36"/>
    <p:sldLayoutId id="2147483880" r:id="rId37"/>
    <p:sldLayoutId id="2147483881" r:id="rId38"/>
    <p:sldLayoutId id="2147483882" r:id="rId39"/>
    <p:sldLayoutId id="2147483888" r:id="rId40"/>
    <p:sldLayoutId id="2147483872" r:id="rId41"/>
    <p:sldLayoutId id="2147483892" r:id="rId42"/>
    <p:sldLayoutId id="2147483893" r:id="rId43"/>
  </p:sldLayoutIdLst>
  <p:txStyles>
    <p:titleStyle>
      <a:lvl1pPr algn="l" defTabSz="609585" rtl="0" eaLnBrk="1" latinLnBrk="0" hangingPunct="1">
        <a:lnSpc>
          <a:spcPct val="90000"/>
        </a:lnSpc>
        <a:spcBef>
          <a:spcPct val="0"/>
        </a:spcBef>
        <a:buNone/>
        <a:defRPr sz="6000" b="1" i="0" kern="1200" baseline="0">
          <a:solidFill>
            <a:srgbClr val="AD122A"/>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21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100" kern="1200">
          <a:solidFill>
            <a:schemeClr val="tx1"/>
          </a:solidFill>
          <a:latin typeface="+mn-lt"/>
          <a:ea typeface="+mn-ea"/>
          <a:cs typeface="+mn-cs"/>
        </a:defRPr>
      </a:lvl2pPr>
      <a:lvl3pPr marL="1523962" indent="-304792" algn="l" defTabSz="609585" rtl="0" eaLnBrk="1" latinLnBrk="0" hangingPunct="1">
        <a:lnSpc>
          <a:spcPct val="90000"/>
        </a:lnSpc>
        <a:spcBef>
          <a:spcPct val="20000"/>
        </a:spcBef>
        <a:buFont typeface="Arial"/>
        <a:buChar char="•"/>
        <a:defRPr sz="2100" kern="1200">
          <a:solidFill>
            <a:schemeClr val="tx1"/>
          </a:solidFill>
          <a:latin typeface="Arial"/>
          <a:ea typeface="+mn-ea"/>
          <a:cs typeface="Arial"/>
        </a:defRPr>
      </a:lvl3pPr>
      <a:lvl4pPr marL="2133547" indent="-304792" algn="l" defTabSz="609585" rtl="0" eaLnBrk="1" latinLnBrk="0" hangingPunct="1">
        <a:lnSpc>
          <a:spcPct val="90000"/>
        </a:lnSpc>
        <a:spcBef>
          <a:spcPct val="20000"/>
        </a:spcBef>
        <a:buFont typeface="Arial"/>
        <a:buChar char="–"/>
        <a:defRPr sz="2100" kern="1200">
          <a:solidFill>
            <a:schemeClr val="tx1"/>
          </a:solidFill>
          <a:latin typeface="Arial"/>
          <a:ea typeface="+mn-ea"/>
          <a:cs typeface="Arial"/>
        </a:defRPr>
      </a:lvl4pPr>
      <a:lvl5pPr marL="2743131" indent="-304792" algn="l" defTabSz="609585" rtl="0" eaLnBrk="1" latinLnBrk="0" hangingPunct="1">
        <a:lnSpc>
          <a:spcPct val="90000"/>
        </a:lnSpc>
        <a:spcBef>
          <a:spcPct val="20000"/>
        </a:spcBef>
        <a:buFont typeface="Arial"/>
        <a:buChar char="»"/>
        <a:defRPr sz="21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hyperlink" Target="http://www.epic.com/patents" TargetMode="Externa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sv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svg"/><Relationship Id="rId2" Type="http://schemas.openxmlformats.org/officeDocument/2006/relationships/notesSlide" Target="../notesSlides/notesSlide12.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30.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87.pn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svg"/><Relationship Id="rId10" Type="http://schemas.openxmlformats.org/officeDocument/2006/relationships/image" Target="../media/image73.png"/><Relationship Id="rId19" Type="http://schemas.openxmlformats.org/officeDocument/2006/relationships/image" Target="../media/image82.sv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0.xml"/><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107E-89F6-2700-0818-C3BD62B1DC26}"/>
              </a:ext>
            </a:extLst>
          </p:cNvPr>
          <p:cNvSpPr>
            <a:spLocks noGrp="1"/>
          </p:cNvSpPr>
          <p:nvPr>
            <p:ph type="ctrTitle"/>
          </p:nvPr>
        </p:nvSpPr>
        <p:spPr>
          <a:xfrm>
            <a:off x="7083077" y="1"/>
            <a:ext cx="3125282" cy="2156899"/>
          </a:xfrm>
        </p:spPr>
        <p:txBody>
          <a:bodyPr anchor="b">
            <a:normAutofit/>
          </a:bodyPr>
          <a:lstStyle/>
          <a:p>
            <a:r>
              <a:rPr lang="en-US" sz="3750"/>
              <a:t>AI in Healthcare</a:t>
            </a:r>
          </a:p>
        </p:txBody>
      </p:sp>
      <p:sp>
        <p:nvSpPr>
          <p:cNvPr id="3" name="Subtitle 2">
            <a:extLst>
              <a:ext uri="{FF2B5EF4-FFF2-40B4-BE49-F238E27FC236}">
                <a16:creationId xmlns:a16="http://schemas.microsoft.com/office/drawing/2014/main" id="{CD615615-44BD-110C-205B-89B602893970}"/>
              </a:ext>
            </a:extLst>
          </p:cNvPr>
          <p:cNvSpPr>
            <a:spLocks noGrp="1"/>
          </p:cNvSpPr>
          <p:nvPr>
            <p:ph type="subTitle" idx="1"/>
          </p:nvPr>
        </p:nvSpPr>
        <p:spPr>
          <a:xfrm>
            <a:off x="7061509" y="2420680"/>
            <a:ext cx="2979649" cy="1008320"/>
          </a:xfrm>
        </p:spPr>
        <p:txBody>
          <a:bodyPr anchor="t">
            <a:normAutofit/>
          </a:bodyPr>
          <a:lstStyle/>
          <a:p>
            <a:r>
              <a:rPr lang="en-US">
                <a:solidFill>
                  <a:schemeClr val="bg1"/>
                </a:solidFill>
              </a:rPr>
              <a:t>Transforming Healthcare with AI-powered Tools</a:t>
            </a:r>
          </a:p>
        </p:txBody>
      </p:sp>
      <p:pic>
        <p:nvPicPr>
          <p:cNvPr id="4" name="Picture 3" descr="Biomedical engineering robot in a lab">
            <a:extLst>
              <a:ext uri="{FF2B5EF4-FFF2-40B4-BE49-F238E27FC236}">
                <a16:creationId xmlns:a16="http://schemas.microsoft.com/office/drawing/2014/main" id="{FF6EBBDB-4DB2-4B4B-BF46-DC7DDC2A63D3}"/>
              </a:ext>
            </a:extLst>
          </p:cNvPr>
          <p:cNvPicPr>
            <a:picLocks noChangeAspect="1"/>
          </p:cNvPicPr>
          <p:nvPr/>
        </p:nvPicPr>
        <p:blipFill>
          <a:blip r:embed="rId3"/>
          <a:srcRect r="20461" b="2"/>
          <a:stretch/>
        </p:blipFill>
        <p:spPr>
          <a:xfrm>
            <a:off x="1012255" y="23779"/>
            <a:ext cx="5083745" cy="4266242"/>
          </a:xfrm>
          <a:prstGeom prst="rect">
            <a:avLst/>
          </a:prstGeom>
        </p:spPr>
      </p:pic>
      <p:sp>
        <p:nvSpPr>
          <p:cNvPr id="6" name="Subtitle 2">
            <a:extLst>
              <a:ext uri="{FF2B5EF4-FFF2-40B4-BE49-F238E27FC236}">
                <a16:creationId xmlns:a16="http://schemas.microsoft.com/office/drawing/2014/main" id="{B61BEA9C-179D-8CAE-9CA3-7A3385245A61}"/>
              </a:ext>
            </a:extLst>
          </p:cNvPr>
          <p:cNvSpPr txBox="1">
            <a:spLocks/>
          </p:cNvSpPr>
          <p:nvPr/>
        </p:nvSpPr>
        <p:spPr>
          <a:xfrm>
            <a:off x="1083863" y="4357240"/>
            <a:ext cx="7088318" cy="1721780"/>
          </a:xfrm>
          <a:prstGeom prst="rect">
            <a:avLst/>
          </a:prstGeom>
        </p:spPr>
        <p:txBody>
          <a:bodyPr vert="horz" lIns="91440" tIns="45720" rIns="91440" bIns="45720" rtlCol="0">
            <a:normAutofit/>
          </a:bodyPr>
          <a:lstStyle>
            <a:lvl1pPr marL="0" indent="0" algn="l" defTabSz="609585" rtl="0" eaLnBrk="1" latinLnBrk="0" hangingPunct="1">
              <a:lnSpc>
                <a:spcPct val="90000"/>
              </a:lnSpc>
              <a:spcBef>
                <a:spcPct val="20000"/>
              </a:spcBef>
              <a:buFontTx/>
              <a:buNone/>
              <a:defRPr sz="2800" b="0" i="0" kern="1200" baseline="0">
                <a:solidFill>
                  <a:srgbClr val="FDB713"/>
                </a:solidFill>
                <a:latin typeface="+mn-lt"/>
                <a:ea typeface="+mn-ea"/>
                <a:cs typeface="Arial-BoldMT"/>
              </a:defRPr>
            </a:lvl1pPr>
            <a:lvl2pPr marL="609585" indent="0" algn="ctr" defTabSz="609585" rtl="0" eaLnBrk="1" latinLnBrk="0" hangingPunct="1">
              <a:spcBef>
                <a:spcPct val="20000"/>
              </a:spcBef>
              <a:buFont typeface="Wingdings" charset="2"/>
              <a:buNone/>
              <a:tabLst/>
              <a:defRPr sz="2800" kern="1200">
                <a:solidFill>
                  <a:schemeClr val="tx1">
                    <a:tint val="75000"/>
                  </a:schemeClr>
                </a:solidFill>
                <a:latin typeface="+mn-lt"/>
                <a:ea typeface="+mn-ea"/>
                <a:cs typeface="+mn-cs"/>
              </a:defRPr>
            </a:lvl2pPr>
            <a:lvl3pPr marL="1219170" indent="0" algn="ctr" defTabSz="609585" rtl="0" eaLnBrk="1" latinLnBrk="0" hangingPunct="1">
              <a:lnSpc>
                <a:spcPct val="90000"/>
              </a:lnSpc>
              <a:spcBef>
                <a:spcPct val="20000"/>
              </a:spcBef>
              <a:buFont typeface="Arial"/>
              <a:buNone/>
              <a:tabLst/>
              <a:defRPr sz="2800" kern="1200">
                <a:solidFill>
                  <a:schemeClr val="tx1">
                    <a:tint val="75000"/>
                  </a:schemeClr>
                </a:solidFill>
                <a:latin typeface="Arial"/>
                <a:ea typeface="+mn-ea"/>
                <a:cs typeface="Arial"/>
              </a:defRPr>
            </a:lvl3pPr>
            <a:lvl4pPr marL="1828754" indent="0" algn="ctr" defTabSz="609585" rtl="0" eaLnBrk="1" latinLnBrk="0" hangingPunct="1">
              <a:lnSpc>
                <a:spcPct val="90000"/>
              </a:lnSpc>
              <a:spcBef>
                <a:spcPct val="20000"/>
              </a:spcBef>
              <a:buFont typeface="Arial"/>
              <a:buNone/>
              <a:tabLst/>
              <a:defRPr sz="2400" kern="1200">
                <a:solidFill>
                  <a:schemeClr val="tx1">
                    <a:tint val="75000"/>
                  </a:schemeClr>
                </a:solidFill>
                <a:latin typeface="Arial"/>
                <a:ea typeface="+mn-ea"/>
                <a:cs typeface="Arial"/>
              </a:defRPr>
            </a:lvl4pPr>
            <a:lvl5pPr marL="2438339" indent="0" algn="ctr" defTabSz="609585" rtl="0" eaLnBrk="1" latinLnBrk="0" hangingPunct="1">
              <a:lnSpc>
                <a:spcPct val="90000"/>
              </a:lnSpc>
              <a:spcBef>
                <a:spcPct val="20000"/>
              </a:spcBef>
              <a:buFont typeface="Arial"/>
              <a:buNone/>
              <a:tabLst/>
              <a:defRPr sz="2400" kern="1200">
                <a:solidFill>
                  <a:schemeClr val="tx1">
                    <a:tint val="75000"/>
                  </a:schemeClr>
                </a:solidFill>
                <a:latin typeface="Arial"/>
                <a:ea typeface="+mn-ea"/>
                <a:cs typeface="Arial"/>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b="1"/>
              <a:t>David Cloyed, MS, RN, NI-BC</a:t>
            </a:r>
          </a:p>
          <a:p>
            <a:r>
              <a:rPr lang="en-US"/>
              <a:t>Connected Health Applications Director</a:t>
            </a:r>
          </a:p>
          <a:p>
            <a:r>
              <a:rPr lang="en-US"/>
              <a:t>Nebraska Medicine</a:t>
            </a:r>
          </a:p>
        </p:txBody>
      </p:sp>
    </p:spTree>
    <p:extLst>
      <p:ext uri="{BB962C8B-B14F-4D97-AF65-F5344CB8AC3E}">
        <p14:creationId xmlns:p14="http://schemas.microsoft.com/office/powerpoint/2010/main" val="294614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octor using a digital tablet. Close up">
            <a:extLst>
              <a:ext uri="{FF2B5EF4-FFF2-40B4-BE49-F238E27FC236}">
                <a16:creationId xmlns:a16="http://schemas.microsoft.com/office/drawing/2014/main" id="{1C124BB9-6439-4F6E-9776-89EE07A75371}"/>
              </a:ext>
            </a:extLst>
          </p:cNvPr>
          <p:cNvPicPr>
            <a:picLocks noGrp="1" noChangeAspect="1"/>
          </p:cNvPicPr>
          <p:nvPr>
            <p:ph sz="half" idx="1"/>
          </p:nvPr>
        </p:nvPicPr>
        <p:blipFill>
          <a:blip r:embed="rId3"/>
          <a:srcRect l="16904" r="28235"/>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E70131F1-FFFB-1FF3-304E-1B53D7B34609}"/>
              </a:ext>
            </a:extLst>
          </p:cNvPr>
          <p:cNvSpPr>
            <a:spLocks noGrp="1"/>
          </p:cNvSpPr>
          <p:nvPr>
            <p:ph type="title"/>
          </p:nvPr>
        </p:nvSpPr>
        <p:spPr>
          <a:xfrm>
            <a:off x="1105864" y="292984"/>
            <a:ext cx="10677163" cy="1095978"/>
          </a:xfrm>
        </p:spPr>
        <p:txBody>
          <a:bodyPr vert="horz" lIns="68580" tIns="34290" rIns="68580" bIns="34290" rtlCol="0" anchor="t">
            <a:normAutofit/>
          </a:bodyPr>
          <a:lstStyle/>
          <a:p>
            <a:pPr>
              <a:lnSpc>
                <a:spcPct val="90000"/>
              </a:lnSpc>
            </a:pPr>
            <a:r>
              <a:rPr lang="en-US" sz="3600"/>
              <a:t>Ambient Note Generation in Healthcare</a:t>
            </a:r>
          </a:p>
        </p:txBody>
      </p:sp>
      <p:sp>
        <p:nvSpPr>
          <p:cNvPr id="4" name="Content Placeholder 3">
            <a:extLst>
              <a:ext uri="{FF2B5EF4-FFF2-40B4-BE49-F238E27FC236}">
                <a16:creationId xmlns:a16="http://schemas.microsoft.com/office/drawing/2014/main" id="{80A9F456-5171-82DE-F83B-7B08AEBF544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91626" y="1388962"/>
            <a:ext cx="4876358" cy="3091414"/>
          </a:xfrm>
        </p:spPr>
        <p:txBody>
          <a:bodyPr>
            <a:noAutofit/>
          </a:bodyPr>
          <a:lstStyle/>
          <a:p>
            <a:pPr>
              <a:spcBef>
                <a:spcPts val="1875"/>
              </a:spcBef>
            </a:pPr>
            <a:r>
              <a:rPr lang="en-US" sz="1800" b="1">
                <a:latin typeface="+mj-lt"/>
              </a:rPr>
              <a:t>Real-time Clinical Notes</a:t>
            </a:r>
          </a:p>
          <a:p>
            <a:pPr marL="0" lvl="1" indent="0">
              <a:buNone/>
            </a:pPr>
            <a:r>
              <a:rPr lang="en-US" sz="1800">
                <a:latin typeface="+mj-lt"/>
              </a:rPr>
              <a:t>Ambient note generation uses natural language processing to generate clinical notes in real-time, reducing the burden of documentation for clinicians and improving patient outcomes.</a:t>
            </a:r>
          </a:p>
          <a:p>
            <a:pPr>
              <a:spcBef>
                <a:spcPts val="1875"/>
              </a:spcBef>
            </a:pPr>
            <a:r>
              <a:rPr lang="en-US" sz="1800" b="1">
                <a:latin typeface="+mj-lt"/>
              </a:rPr>
              <a:t>Improved Efficiency</a:t>
            </a:r>
          </a:p>
          <a:p>
            <a:pPr marL="0" lvl="1" indent="0">
              <a:buNone/>
            </a:pPr>
            <a:r>
              <a:rPr lang="en-US" sz="1800">
                <a:latin typeface="+mj-lt"/>
              </a:rPr>
              <a:t>Ambient note generation can help improve the efficiency of healthcare professionals by reducing the time spent on documentation and allowing them to focus more on patient care.</a:t>
            </a:r>
          </a:p>
          <a:p>
            <a:pPr>
              <a:spcBef>
                <a:spcPts val="1875"/>
              </a:spcBef>
            </a:pPr>
            <a:r>
              <a:rPr lang="en-US" sz="1800" b="1">
                <a:latin typeface="+mj-lt"/>
              </a:rPr>
              <a:t>Enhanced Accuracy</a:t>
            </a:r>
          </a:p>
          <a:p>
            <a:pPr marL="0" lvl="1" indent="0">
              <a:buNone/>
            </a:pPr>
            <a:r>
              <a:rPr lang="en-US" sz="1800">
                <a:latin typeface="+mj-lt"/>
              </a:rPr>
              <a:t>Ambient note generation can help improve the accuracy of clinical notes by reducing errors caused by manual data entry and allowing for quick and easy updates.</a:t>
            </a:r>
          </a:p>
        </p:txBody>
      </p:sp>
    </p:spTree>
    <p:extLst>
      <p:ext uri="{BB962C8B-B14F-4D97-AF65-F5344CB8AC3E}">
        <p14:creationId xmlns:p14="http://schemas.microsoft.com/office/powerpoint/2010/main" val="406961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ture Asian man doctors medical results during consultation with woman patient in health clinic. Medical health care concept.">
            <a:extLst>
              <a:ext uri="{FF2B5EF4-FFF2-40B4-BE49-F238E27FC236}">
                <a16:creationId xmlns:a16="http://schemas.microsoft.com/office/drawing/2014/main" id="{EAD6D4F9-3324-4D2D-81A7-AEF26E958C32}"/>
              </a:ext>
            </a:extLst>
          </p:cNvPr>
          <p:cNvPicPr>
            <a:picLocks noGrp="1" noChangeAspect="1"/>
          </p:cNvPicPr>
          <p:nvPr>
            <p:ph sz="half" idx="1"/>
          </p:nvPr>
        </p:nvPicPr>
        <p:blipFill>
          <a:blip r:embed="rId3"/>
          <a:srcRect l="11805" r="44677" b="-1"/>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36A5642B-BEBC-B204-3174-70ACB526FADA}"/>
              </a:ext>
            </a:extLst>
          </p:cNvPr>
          <p:cNvSpPr>
            <a:spLocks noGrp="1"/>
          </p:cNvSpPr>
          <p:nvPr>
            <p:ph type="title"/>
          </p:nvPr>
        </p:nvSpPr>
        <p:spPr>
          <a:xfrm>
            <a:off x="978544" y="469853"/>
            <a:ext cx="9843786" cy="1073197"/>
          </a:xfrm>
        </p:spPr>
        <p:txBody>
          <a:bodyPr vert="horz" lIns="68580" tIns="34290" rIns="68580" bIns="34290" rtlCol="0" anchor="t">
            <a:normAutofit/>
          </a:bodyPr>
          <a:lstStyle/>
          <a:p>
            <a:r>
              <a:rPr lang="en-US" sz="3600"/>
              <a:t>Microsoft DAX</a:t>
            </a:r>
          </a:p>
        </p:txBody>
      </p:sp>
      <p:sp>
        <p:nvSpPr>
          <p:cNvPr id="4" name="Content Placeholder 3">
            <a:extLst>
              <a:ext uri="{FF2B5EF4-FFF2-40B4-BE49-F238E27FC236}">
                <a16:creationId xmlns:a16="http://schemas.microsoft.com/office/drawing/2014/main" id="{0828CED8-D8BA-1360-1D86-27AF3E660F3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7408" y="1543050"/>
            <a:ext cx="6830896" cy="5088340"/>
          </a:xfrm>
        </p:spPr>
        <p:txBody>
          <a:bodyPr>
            <a:normAutofit/>
          </a:bodyPr>
          <a:lstStyle/>
          <a:p>
            <a:pPr>
              <a:spcBef>
                <a:spcPts val="1875"/>
              </a:spcBef>
            </a:pPr>
            <a:r>
              <a:rPr lang="en-US" sz="1800" b="1">
                <a:latin typeface="+mj-lt"/>
              </a:rPr>
              <a:t>Ambient Clinical Intelligence Tool</a:t>
            </a:r>
          </a:p>
          <a:p>
            <a:pPr marL="0" lvl="1" indent="0">
              <a:buNone/>
            </a:pPr>
            <a:r>
              <a:rPr lang="en-US" sz="1800">
                <a:latin typeface="+mj-lt"/>
              </a:rPr>
              <a:t>Microsoft DAX is ambient clinical intelligence tools that use AI to listen to physician-patient conversations and generates clinical notes in real-time.</a:t>
            </a:r>
          </a:p>
          <a:p>
            <a:pPr>
              <a:spcBef>
                <a:spcPts val="1875"/>
              </a:spcBef>
            </a:pPr>
            <a:r>
              <a:rPr lang="en-US" sz="1800" b="1">
                <a:latin typeface="+mj-lt"/>
              </a:rPr>
              <a:t>Reducing Documentation Burden</a:t>
            </a:r>
          </a:p>
          <a:p>
            <a:pPr marL="0" lvl="1" indent="0">
              <a:buNone/>
            </a:pPr>
            <a:r>
              <a:rPr lang="en-US" sz="1800">
                <a:latin typeface="+mj-lt"/>
              </a:rPr>
              <a:t>Ambient documentation can help reduce the documentation burden for clinicians, allowing them to focus more on patient care.</a:t>
            </a:r>
          </a:p>
          <a:p>
            <a:pPr>
              <a:spcBef>
                <a:spcPts val="1875"/>
              </a:spcBef>
            </a:pPr>
            <a:r>
              <a:rPr lang="en-US" sz="1800" b="1">
                <a:latin typeface="+mj-lt"/>
              </a:rPr>
              <a:t>Improved Patient Outcomes</a:t>
            </a:r>
          </a:p>
          <a:p>
            <a:pPr marL="0" lvl="1" indent="0">
              <a:buNone/>
            </a:pPr>
            <a:r>
              <a:rPr lang="en-US" sz="1800">
                <a:latin typeface="+mj-lt"/>
              </a:rPr>
              <a:t>By reducing the documentation burden for clinicians, AI can help improve patient outcomes by allowing clinicians to spend more time with their patients.</a:t>
            </a:r>
          </a:p>
          <a:p>
            <a:pPr marL="0" lvl="1" indent="0">
              <a:buNone/>
            </a:pPr>
            <a:endParaRPr lang="en-US" sz="1050"/>
          </a:p>
        </p:txBody>
      </p:sp>
    </p:spTree>
    <p:extLst>
      <p:ext uri="{BB962C8B-B14F-4D97-AF65-F5344CB8AC3E}">
        <p14:creationId xmlns:p14="http://schemas.microsoft.com/office/powerpoint/2010/main" val="2528924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C3B71-9E94-67AB-1D4B-C7E0A6B94778}"/>
              </a:ext>
            </a:extLst>
          </p:cNvPr>
          <p:cNvSpPr>
            <a:spLocks noGrp="1"/>
          </p:cNvSpPr>
          <p:nvPr>
            <p:ph sz="half" idx="1"/>
          </p:nvPr>
        </p:nvSpPr>
        <p:spPr>
          <a:xfrm>
            <a:off x="1585525" y="1324738"/>
            <a:ext cx="8805939" cy="6309255"/>
          </a:xfrm>
        </p:spPr>
        <p:txBody>
          <a:bodyPr>
            <a:normAutofit fontScale="40000" lnSpcReduction="20000"/>
          </a:bodyPr>
          <a:lstStyle/>
          <a:p>
            <a:r>
              <a:rPr lang="en-US" sz="3500" b="1">
                <a:latin typeface="Arial" panose="020B0604020202020204" pitchFamily="34" charset="0"/>
                <a:cs typeface="Arial" panose="020B0604020202020204" pitchFamily="34" charset="0"/>
              </a:rPr>
              <a:t>Patient Name:</a:t>
            </a:r>
            <a:r>
              <a:rPr lang="en-US" sz="3500">
                <a:latin typeface="Arial" panose="020B0604020202020204" pitchFamily="34" charset="0"/>
                <a:cs typeface="Arial" panose="020B0604020202020204" pitchFamily="34" charset="0"/>
              </a:rPr>
              <a:t> John Doe</a:t>
            </a:r>
            <a:br>
              <a:rPr lang="en-US" sz="3500">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Date:</a:t>
            </a:r>
            <a:r>
              <a:rPr lang="en-US" sz="3500">
                <a:latin typeface="Arial" panose="020B0604020202020204" pitchFamily="34" charset="0"/>
                <a:cs typeface="Arial" panose="020B0604020202020204" pitchFamily="34" charset="0"/>
              </a:rPr>
              <a:t> August 23, 2024</a:t>
            </a:r>
            <a:br>
              <a:rPr lang="en-US" sz="3500">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Time:</a:t>
            </a:r>
            <a:r>
              <a:rPr lang="en-US" sz="3500">
                <a:latin typeface="Arial" panose="020B0604020202020204" pitchFamily="34" charset="0"/>
                <a:cs typeface="Arial" panose="020B0604020202020204" pitchFamily="34" charset="0"/>
              </a:rPr>
              <a:t> 2:00 PM</a:t>
            </a:r>
            <a:br>
              <a:rPr lang="en-US" sz="3500">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Provider:</a:t>
            </a:r>
            <a:r>
              <a:rPr lang="en-US" sz="3500">
                <a:latin typeface="Arial" panose="020B0604020202020204" pitchFamily="34" charset="0"/>
                <a:cs typeface="Arial" panose="020B0604020202020204" pitchFamily="34" charset="0"/>
              </a:rPr>
              <a:t> Dr. Smith</a:t>
            </a:r>
          </a:p>
          <a:p>
            <a:r>
              <a:rPr lang="en-US" sz="3500" b="1">
                <a:latin typeface="Arial" panose="020B0604020202020204" pitchFamily="34" charset="0"/>
                <a:cs typeface="Arial" panose="020B0604020202020204" pitchFamily="34" charset="0"/>
              </a:rPr>
              <a:t>S: Subjective</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Chief Complaint:</a:t>
            </a:r>
            <a:r>
              <a:rPr lang="en-US" sz="3500">
                <a:latin typeface="Arial" panose="020B0604020202020204" pitchFamily="34" charset="0"/>
                <a:cs typeface="Arial" panose="020B0604020202020204" pitchFamily="34" charset="0"/>
              </a:rPr>
              <a:t> Patient reports experiencing persistent headaches for the past two weeks.</a:t>
            </a:r>
          </a:p>
          <a:p>
            <a:r>
              <a:rPr lang="en-US" sz="3500" b="1">
                <a:latin typeface="Arial" panose="020B0604020202020204" pitchFamily="34" charset="0"/>
                <a:cs typeface="Arial" panose="020B0604020202020204" pitchFamily="34" charset="0"/>
              </a:rPr>
              <a:t>History of Present Illness:</a:t>
            </a:r>
            <a:r>
              <a:rPr lang="en-US" sz="3500">
                <a:latin typeface="Arial" panose="020B0604020202020204" pitchFamily="34" charset="0"/>
                <a:cs typeface="Arial" panose="020B0604020202020204" pitchFamily="34" charset="0"/>
              </a:rPr>
              <a:t> John describes the headaches as throbbing, primarily located on the right side of his head. The pain intensity is 7/10 and worsens with physical activity. He denies any visual disturbances or nausea.</a:t>
            </a:r>
          </a:p>
          <a:p>
            <a:r>
              <a:rPr lang="en-US" sz="3500" b="1">
                <a:latin typeface="Arial" panose="020B0604020202020204" pitchFamily="34" charset="0"/>
                <a:cs typeface="Arial" panose="020B0604020202020204" pitchFamily="34" charset="0"/>
              </a:rPr>
              <a:t>Past Medical History:</a:t>
            </a:r>
            <a:r>
              <a:rPr lang="en-US" sz="3500">
                <a:latin typeface="Arial" panose="020B0604020202020204" pitchFamily="34" charset="0"/>
                <a:cs typeface="Arial" panose="020B0604020202020204" pitchFamily="34" charset="0"/>
              </a:rPr>
              <a:t> No significant medical history.</a:t>
            </a:r>
          </a:p>
          <a:p>
            <a:r>
              <a:rPr lang="en-US" sz="3500" b="1">
                <a:latin typeface="Arial" panose="020B0604020202020204" pitchFamily="34" charset="0"/>
                <a:cs typeface="Arial" panose="020B0604020202020204" pitchFamily="34" charset="0"/>
              </a:rPr>
              <a:t>Medications:</a:t>
            </a:r>
            <a:r>
              <a:rPr lang="en-US" sz="3500">
                <a:latin typeface="Arial" panose="020B0604020202020204" pitchFamily="34" charset="0"/>
                <a:cs typeface="Arial" panose="020B0604020202020204" pitchFamily="34" charset="0"/>
              </a:rPr>
              <a:t> None.</a:t>
            </a:r>
          </a:p>
          <a:p>
            <a:r>
              <a:rPr lang="en-US" sz="3500" b="1">
                <a:latin typeface="Arial" panose="020B0604020202020204" pitchFamily="34" charset="0"/>
                <a:cs typeface="Arial" panose="020B0604020202020204" pitchFamily="34" charset="0"/>
              </a:rPr>
              <a:t>Allergies:</a:t>
            </a:r>
            <a:r>
              <a:rPr lang="en-US" sz="3500">
                <a:latin typeface="Arial" panose="020B0604020202020204" pitchFamily="34" charset="0"/>
                <a:cs typeface="Arial" panose="020B0604020202020204" pitchFamily="34" charset="0"/>
              </a:rPr>
              <a:t> No known drug allergies.</a:t>
            </a:r>
          </a:p>
          <a:p>
            <a:r>
              <a:rPr lang="en-US" sz="3500" b="1">
                <a:latin typeface="Arial" panose="020B0604020202020204" pitchFamily="34" charset="0"/>
                <a:cs typeface="Arial" panose="020B0604020202020204" pitchFamily="34" charset="0"/>
              </a:rPr>
              <a:t>O: Objective</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Vital Signs:</a:t>
            </a:r>
            <a:r>
              <a:rPr lang="en-US" sz="3500">
                <a:latin typeface="Arial" panose="020B0604020202020204" pitchFamily="34" charset="0"/>
                <a:cs typeface="Arial" panose="020B0604020202020204" pitchFamily="34" charset="0"/>
              </a:rPr>
              <a:t> BP 120/80 mmHg, HR 72 bpm, Temp 98.6°F, RR 16 breaths/min.</a:t>
            </a:r>
          </a:p>
          <a:p>
            <a:r>
              <a:rPr lang="en-US" sz="3500" b="1">
                <a:latin typeface="Arial" panose="020B0604020202020204" pitchFamily="34" charset="0"/>
                <a:cs typeface="Arial" panose="020B0604020202020204" pitchFamily="34" charset="0"/>
              </a:rPr>
              <a:t>Physical Exam:</a:t>
            </a:r>
            <a:endParaRPr lang="en-US" sz="3500">
              <a:latin typeface="Arial" panose="020B0604020202020204" pitchFamily="34" charset="0"/>
              <a:cs typeface="Arial" panose="020B0604020202020204" pitchFamily="34" charset="0"/>
            </a:endParaRPr>
          </a:p>
          <a:p>
            <a:pPr marL="342900" lvl="1" indent="0">
              <a:buNone/>
            </a:pPr>
            <a:r>
              <a:rPr lang="en-US" sz="3500" b="1">
                <a:latin typeface="Arial" panose="020B0604020202020204" pitchFamily="34" charset="0"/>
                <a:cs typeface="Arial" panose="020B0604020202020204" pitchFamily="34" charset="0"/>
              </a:rPr>
              <a:t>HEENT:</a:t>
            </a:r>
            <a:r>
              <a:rPr lang="en-US" sz="3500">
                <a:latin typeface="Arial" panose="020B0604020202020204" pitchFamily="34" charset="0"/>
                <a:cs typeface="Arial" panose="020B0604020202020204" pitchFamily="34" charset="0"/>
              </a:rPr>
              <a:t> No signs of trauma, pupils equal and reactive to light, no sinus tenderness.</a:t>
            </a:r>
          </a:p>
          <a:p>
            <a:pPr marL="342900" lvl="1" indent="0">
              <a:buNone/>
            </a:pPr>
            <a:r>
              <a:rPr lang="en-US" sz="3500" b="1">
                <a:latin typeface="Arial" panose="020B0604020202020204" pitchFamily="34" charset="0"/>
                <a:cs typeface="Arial" panose="020B0604020202020204" pitchFamily="34" charset="0"/>
              </a:rPr>
              <a:t>Neurological:</a:t>
            </a:r>
            <a:r>
              <a:rPr lang="en-US" sz="3500">
                <a:latin typeface="Arial" panose="020B0604020202020204" pitchFamily="34" charset="0"/>
                <a:cs typeface="Arial" panose="020B0604020202020204" pitchFamily="34" charset="0"/>
              </a:rPr>
              <a:t> Cranial nerves II-XII intact, no focal neurological deficits.</a:t>
            </a:r>
          </a:p>
          <a:p>
            <a:r>
              <a:rPr lang="en-US" sz="3500" b="1">
                <a:latin typeface="Arial" panose="020B0604020202020204" pitchFamily="34" charset="0"/>
                <a:cs typeface="Arial" panose="020B0604020202020204" pitchFamily="34" charset="0"/>
              </a:rPr>
              <a:t>A: Assessment</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Primary Diagnosis:</a:t>
            </a:r>
            <a:r>
              <a:rPr lang="en-US" sz="3500">
                <a:latin typeface="Arial" panose="020B0604020202020204" pitchFamily="34" charset="0"/>
                <a:cs typeface="Arial" panose="020B0604020202020204" pitchFamily="34" charset="0"/>
              </a:rPr>
              <a:t> Tension-type headache.</a:t>
            </a:r>
          </a:p>
          <a:p>
            <a:r>
              <a:rPr lang="en-US" sz="3500" b="1">
                <a:latin typeface="Arial" panose="020B0604020202020204" pitchFamily="34" charset="0"/>
                <a:cs typeface="Arial" panose="020B0604020202020204" pitchFamily="34" charset="0"/>
              </a:rPr>
              <a:t>Differential Diagnoses:</a:t>
            </a:r>
            <a:r>
              <a:rPr lang="en-US" sz="3500">
                <a:latin typeface="Arial" panose="020B0604020202020204" pitchFamily="34" charset="0"/>
                <a:cs typeface="Arial" panose="020B0604020202020204" pitchFamily="34" charset="0"/>
              </a:rPr>
              <a:t> Migraine, cluster headache, sinusitis.</a:t>
            </a:r>
          </a:p>
          <a:p>
            <a:r>
              <a:rPr lang="en-US" sz="3500" b="1">
                <a:latin typeface="Arial" panose="020B0604020202020204" pitchFamily="34" charset="0"/>
                <a:cs typeface="Arial" panose="020B0604020202020204" pitchFamily="34" charset="0"/>
              </a:rPr>
              <a:t>P: Plan</a:t>
            </a:r>
            <a:endParaRPr lang="en-US" sz="3500">
              <a:latin typeface="Arial" panose="020B0604020202020204" pitchFamily="34" charset="0"/>
              <a:cs typeface="Arial" panose="020B0604020202020204" pitchFamily="34" charset="0"/>
            </a:endParaRPr>
          </a:p>
          <a:p>
            <a:r>
              <a:rPr lang="en-US" sz="3500" b="1">
                <a:latin typeface="Arial" panose="020B0604020202020204" pitchFamily="34" charset="0"/>
                <a:cs typeface="Arial" panose="020B0604020202020204" pitchFamily="34" charset="0"/>
              </a:rPr>
              <a:t>Medications:</a:t>
            </a:r>
            <a:r>
              <a:rPr lang="en-US" sz="3500">
                <a:latin typeface="Arial" panose="020B0604020202020204" pitchFamily="34" charset="0"/>
                <a:cs typeface="Arial" panose="020B0604020202020204" pitchFamily="34" charset="0"/>
              </a:rPr>
              <a:t> Prescribed ibuprofen 400 mg as needed for pain.</a:t>
            </a:r>
          </a:p>
          <a:p>
            <a:r>
              <a:rPr lang="en-US" sz="3500" b="1">
                <a:latin typeface="Arial" panose="020B0604020202020204" pitchFamily="34" charset="0"/>
                <a:cs typeface="Arial" panose="020B0604020202020204" pitchFamily="34" charset="0"/>
              </a:rPr>
              <a:t>Diagnostics:</a:t>
            </a:r>
            <a:r>
              <a:rPr lang="en-US" sz="3500">
                <a:latin typeface="Arial" panose="020B0604020202020204" pitchFamily="34" charset="0"/>
                <a:cs typeface="Arial" panose="020B0604020202020204" pitchFamily="34" charset="0"/>
              </a:rPr>
              <a:t> Ordered MRI of the brain to rule out any structural abnormalities.</a:t>
            </a:r>
          </a:p>
          <a:p>
            <a:r>
              <a:rPr lang="en-US" sz="3500" b="1">
                <a:latin typeface="Arial" panose="020B0604020202020204" pitchFamily="34" charset="0"/>
                <a:cs typeface="Arial" panose="020B0604020202020204" pitchFamily="34" charset="0"/>
              </a:rPr>
              <a:t>Follow-Up:</a:t>
            </a:r>
            <a:r>
              <a:rPr lang="en-US" sz="3500">
                <a:latin typeface="Arial" panose="020B0604020202020204" pitchFamily="34" charset="0"/>
                <a:cs typeface="Arial" panose="020B0604020202020204" pitchFamily="34" charset="0"/>
              </a:rPr>
              <a:t> Patient to return in two weeks for a follow-up appointment or sooner if symptoms worsen.</a:t>
            </a:r>
          </a:p>
          <a:p>
            <a:r>
              <a:rPr lang="en-US" sz="3500">
                <a:latin typeface="Arial" panose="020B0604020202020204" pitchFamily="34" charset="0"/>
                <a:cs typeface="Arial" panose="020B0604020202020204" pitchFamily="34" charset="0"/>
              </a:rPr>
              <a:t>This note captures the key elements of a patient encounter using ambient listening technology, allowing the provider to focus more on the patient interaction rather than on documentation</a:t>
            </a:r>
            <a:r>
              <a:rPr lang="en-US" sz="3500" baseline="30000">
                <a:latin typeface="Arial" panose="020B0604020202020204" pitchFamily="34" charset="0"/>
                <a:cs typeface="Arial" panose="020B0604020202020204" pitchFamily="34" charset="0"/>
              </a:rPr>
              <a:t>12</a:t>
            </a:r>
            <a:r>
              <a:rPr lang="en-US" sz="3500">
                <a:latin typeface="Arial" panose="020B0604020202020204" pitchFamily="34" charset="0"/>
                <a:cs typeface="Arial" panose="020B0604020202020204" pitchFamily="34" charset="0"/>
              </a:rPr>
              <a:t>.</a:t>
            </a:r>
          </a:p>
          <a:p>
            <a:endParaRPr lang="en-US"/>
          </a:p>
        </p:txBody>
      </p:sp>
      <p:sp>
        <p:nvSpPr>
          <p:cNvPr id="2" name="TextBox 1">
            <a:extLst>
              <a:ext uri="{FF2B5EF4-FFF2-40B4-BE49-F238E27FC236}">
                <a16:creationId xmlns:a16="http://schemas.microsoft.com/office/drawing/2014/main" id="{E6159F58-7ACF-E6DB-7235-C858EF15F01F}"/>
              </a:ext>
            </a:extLst>
          </p:cNvPr>
          <p:cNvSpPr txBox="1"/>
          <p:nvPr/>
        </p:nvSpPr>
        <p:spPr>
          <a:xfrm>
            <a:off x="1469985" y="451413"/>
            <a:ext cx="8212505" cy="646331"/>
          </a:xfrm>
          <a:prstGeom prst="rect">
            <a:avLst/>
          </a:prstGeom>
          <a:noFill/>
        </p:spPr>
        <p:txBody>
          <a:bodyPr wrap="none" rtlCol="0">
            <a:spAutoFit/>
          </a:bodyPr>
          <a:lstStyle/>
          <a:p>
            <a:r>
              <a:rPr lang="en-US" sz="3600" b="1">
                <a:solidFill>
                  <a:srgbClr val="C00000"/>
                </a:solidFill>
                <a:latin typeface="Arial" panose="020B0604020202020204" pitchFamily="34" charset="0"/>
                <a:cs typeface="Arial" panose="020B0604020202020204" pitchFamily="34" charset="0"/>
              </a:rPr>
              <a:t>Note Generated by ambient listening</a:t>
            </a:r>
          </a:p>
        </p:txBody>
      </p:sp>
    </p:spTree>
    <p:extLst>
      <p:ext uri="{BB962C8B-B14F-4D97-AF65-F5344CB8AC3E}">
        <p14:creationId xmlns:p14="http://schemas.microsoft.com/office/powerpoint/2010/main" val="3473409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C11752-033E-6A52-AB2D-8EDEBED386F6}"/>
              </a:ext>
            </a:extLst>
          </p:cNvPr>
          <p:cNvSpPr>
            <a:spLocks noGrp="1"/>
          </p:cNvSpPr>
          <p:nvPr>
            <p:ph type="title"/>
          </p:nvPr>
        </p:nvSpPr>
        <p:spPr>
          <a:xfrm>
            <a:off x="1059412" y="-36092"/>
            <a:ext cx="10141903" cy="1359153"/>
          </a:xfrm>
        </p:spPr>
        <p:txBody>
          <a:bodyPr>
            <a:noAutofit/>
          </a:bodyPr>
          <a:lstStyle/>
          <a:p>
            <a:r>
              <a:rPr lang="en-US" sz="4000"/>
              <a:t>In Basket</a:t>
            </a:r>
            <a:br>
              <a:rPr lang="en-US" sz="4000"/>
            </a:br>
            <a:r>
              <a:rPr lang="en-US" sz="4000"/>
              <a:t>Augmented Response Technology (ART)</a:t>
            </a:r>
          </a:p>
        </p:txBody>
      </p:sp>
      <p:sp>
        <p:nvSpPr>
          <p:cNvPr id="7" name="Content Placeholder 6">
            <a:extLst>
              <a:ext uri="{FF2B5EF4-FFF2-40B4-BE49-F238E27FC236}">
                <a16:creationId xmlns:a16="http://schemas.microsoft.com/office/drawing/2014/main" id="{E2BE4008-0735-35F0-D3B0-4DF957C9473D}"/>
              </a:ext>
            </a:extLst>
          </p:cNvPr>
          <p:cNvSpPr>
            <a:spLocks noGrp="1"/>
          </p:cNvSpPr>
          <p:nvPr>
            <p:ph idx="1"/>
          </p:nvPr>
        </p:nvSpPr>
        <p:spPr/>
        <p:txBody>
          <a:bodyPr/>
          <a:lstStyle/>
          <a:p>
            <a:endParaRPr lang="en-US"/>
          </a:p>
        </p:txBody>
      </p:sp>
      <p:pic>
        <p:nvPicPr>
          <p:cNvPr id="8" name="Old George" descr="A screenshot of a computer&#10;&#10;Description automatically generated" hidden="1">
            <a:extLst>
              <a:ext uri="{FF2B5EF4-FFF2-40B4-BE49-F238E27FC236}">
                <a16:creationId xmlns:a16="http://schemas.microsoft.com/office/drawing/2014/main" id="{60BCDDF2-B92C-72BC-A6F8-E135F5C60A25}"/>
              </a:ext>
            </a:extLst>
          </p:cNvPr>
          <p:cNvPicPr>
            <a:picLocks noChangeAspect="1"/>
          </p:cNvPicPr>
          <p:nvPr/>
        </p:nvPicPr>
        <p:blipFill rotWithShape="1">
          <a:blip r:embed="rId3"/>
          <a:srcRect l="-50" t="2181" r="58" b="-104"/>
          <a:stretch/>
        </p:blipFill>
        <p:spPr>
          <a:xfrm>
            <a:off x="585684" y="819826"/>
            <a:ext cx="10696366" cy="5892650"/>
          </a:xfrm>
          <a:prstGeom prst="rect">
            <a:avLst/>
          </a:prstGeom>
        </p:spPr>
      </p:pic>
      <p:pic>
        <p:nvPicPr>
          <p:cNvPr id="6" name="Cool New George">
            <a:extLst>
              <a:ext uri="{FF2B5EF4-FFF2-40B4-BE49-F238E27FC236}">
                <a16:creationId xmlns:a16="http://schemas.microsoft.com/office/drawing/2014/main" id="{E9209A4F-A8EB-1EB9-B6CC-F31C7222FE98}"/>
              </a:ext>
            </a:extLst>
          </p:cNvPr>
          <p:cNvPicPr>
            <a:picLocks noChangeAspect="1"/>
          </p:cNvPicPr>
          <p:nvPr/>
        </p:nvPicPr>
        <p:blipFill>
          <a:blip r:embed="rId4"/>
          <a:stretch/>
        </p:blipFill>
        <p:spPr>
          <a:xfrm>
            <a:off x="1633716" y="1323061"/>
            <a:ext cx="8954305" cy="5036796"/>
          </a:xfrm>
          <a:prstGeom prst="rect">
            <a:avLst/>
          </a:prstGeom>
        </p:spPr>
      </p:pic>
      <p:pic>
        <p:nvPicPr>
          <p:cNvPr id="1026" name="Picture 2">
            <a:extLst>
              <a:ext uri="{FF2B5EF4-FFF2-40B4-BE49-F238E27FC236}">
                <a16:creationId xmlns:a16="http://schemas.microsoft.com/office/drawing/2014/main" id="{084EC087-BEC2-0616-5989-02765C7F3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578" y="3752277"/>
            <a:ext cx="4148422" cy="260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5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84199-09F9-0489-B8FA-548AC5BAAAA6}"/>
              </a:ext>
            </a:extLst>
          </p:cNvPr>
          <p:cNvPicPr>
            <a:picLocks noChangeAspect="1"/>
          </p:cNvPicPr>
          <p:nvPr/>
        </p:nvPicPr>
        <p:blipFill>
          <a:blip r:embed="rId2"/>
          <a:srcRect/>
          <a:stretch/>
        </p:blipFill>
        <p:spPr>
          <a:xfrm>
            <a:off x="987874" y="987051"/>
            <a:ext cx="9745990" cy="5482120"/>
          </a:xfrm>
          <a:prstGeom prst="rect">
            <a:avLst/>
          </a:prstGeom>
        </p:spPr>
      </p:pic>
      <p:sp>
        <p:nvSpPr>
          <p:cNvPr id="6" name="Rectangle 5">
            <a:extLst>
              <a:ext uri="{FF2B5EF4-FFF2-40B4-BE49-F238E27FC236}">
                <a16:creationId xmlns:a16="http://schemas.microsoft.com/office/drawing/2014/main" id="{C2F7E48A-370B-2F43-C30A-AC36C7D89829}"/>
              </a:ext>
            </a:extLst>
          </p:cNvPr>
          <p:cNvSpPr/>
          <p:nvPr/>
        </p:nvSpPr>
        <p:spPr>
          <a:xfrm>
            <a:off x="987874" y="987051"/>
            <a:ext cx="9745990" cy="5482119"/>
          </a:xfrm>
          <a:prstGeom prst="rect">
            <a:avLst/>
          </a:prstGeom>
          <a:solidFill>
            <a:schemeClr val="tx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BB70F1A9-434B-29A2-A684-599F9E3717A0}"/>
              </a:ext>
            </a:extLst>
          </p:cNvPr>
          <p:cNvGrpSpPr/>
          <p:nvPr/>
        </p:nvGrpSpPr>
        <p:grpSpPr>
          <a:xfrm>
            <a:off x="5860869" y="5058839"/>
            <a:ext cx="2649913" cy="1181562"/>
            <a:chOff x="5364519" y="5310066"/>
            <a:chExt cx="2649913" cy="1181562"/>
          </a:xfrm>
        </p:grpSpPr>
        <p:grpSp>
          <p:nvGrpSpPr>
            <p:cNvPr id="8" name="Group 7">
              <a:extLst>
                <a:ext uri="{FF2B5EF4-FFF2-40B4-BE49-F238E27FC236}">
                  <a16:creationId xmlns:a16="http://schemas.microsoft.com/office/drawing/2014/main" id="{057345D4-13EB-AFAA-CD5A-E585AB3A85AB}"/>
                </a:ext>
              </a:extLst>
            </p:cNvPr>
            <p:cNvGrpSpPr/>
            <p:nvPr/>
          </p:nvGrpSpPr>
          <p:grpSpPr>
            <a:xfrm>
              <a:off x="5908938" y="5310066"/>
              <a:ext cx="1561074" cy="1002784"/>
              <a:chOff x="5955140" y="5248067"/>
              <a:chExt cx="1834907" cy="1002784"/>
            </a:xfrm>
          </p:grpSpPr>
          <p:sp>
            <p:nvSpPr>
              <p:cNvPr id="15" name="Rounded Rectangle 76">
                <a:extLst>
                  <a:ext uri="{FF2B5EF4-FFF2-40B4-BE49-F238E27FC236}">
                    <a16:creationId xmlns:a16="http://schemas.microsoft.com/office/drawing/2014/main" id="{A6A7A998-06D0-F058-A657-EE85B7481297}"/>
                  </a:ext>
                </a:extLst>
              </p:cNvPr>
              <p:cNvSpPr/>
              <p:nvPr/>
            </p:nvSpPr>
            <p:spPr>
              <a:xfrm>
                <a:off x="5959614" y="5248067"/>
                <a:ext cx="1825958" cy="1002784"/>
              </a:xfrm>
              <a:prstGeom prst="roundRect">
                <a:avLst>
                  <a:gd name="adj" fmla="val 7522"/>
                </a:avLst>
              </a:prstGeom>
              <a:solidFill>
                <a:schemeClr val="bg2">
                  <a:alpha val="92618"/>
                </a:schemeClr>
              </a:solidFill>
              <a:ln>
                <a:gradFill>
                  <a:gsLst>
                    <a:gs pos="0">
                      <a:schemeClr val="accent5">
                        <a:lumMod val="20000"/>
                        <a:lumOff val="80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lin ang="5400000" scaled="1"/>
                </a:gradFill>
              </a:ln>
              <a:effectLst>
                <a:outerShdw blurRad="198666" dist="50800" dir="5400000" algn="ctr" rotWithShape="0">
                  <a:srgbClr val="000000">
                    <a:alpha val="2812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EDEC"/>
                  </a:solidFill>
                  <a:effectLst/>
                  <a:uLnTx/>
                  <a:uFillTx/>
                  <a:latin typeface="Segoe UI Semilight"/>
                  <a:ea typeface="+mn-ea"/>
                  <a:cs typeface="+mn-cs"/>
                </a:endParaRPr>
              </a:p>
            </p:txBody>
          </p:sp>
          <p:sp>
            <p:nvSpPr>
              <p:cNvPr id="16" name="TextBox 15">
                <a:extLst>
                  <a:ext uri="{FF2B5EF4-FFF2-40B4-BE49-F238E27FC236}">
                    <a16:creationId xmlns:a16="http://schemas.microsoft.com/office/drawing/2014/main" id="{CD04A65C-20B0-062F-2626-CA2DFA29BE27}"/>
                  </a:ext>
                </a:extLst>
              </p:cNvPr>
              <p:cNvSpPr txBox="1"/>
              <p:nvPr/>
            </p:nvSpPr>
            <p:spPr>
              <a:xfrm>
                <a:off x="5955140" y="5726693"/>
                <a:ext cx="18349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C3DC">
                        <a:lumMod val="50000"/>
                      </a:srgbClr>
                    </a:solidFill>
                    <a:effectLst/>
                    <a:uLnTx/>
                    <a:uFillTx/>
                    <a:latin typeface="Segoe UI"/>
                    <a:ea typeface="+mn-ea"/>
                    <a:cs typeface="Segoe UI Semilight" panose="020B0402040204020203" pitchFamily="34" charset="0"/>
                  </a:rPr>
                  <a:t>AI drafts used</a:t>
                </a:r>
              </a:p>
            </p:txBody>
          </p:sp>
          <p:sp>
            <p:nvSpPr>
              <p:cNvPr id="17" name="TextBox 16">
                <a:extLst>
                  <a:ext uri="{FF2B5EF4-FFF2-40B4-BE49-F238E27FC236}">
                    <a16:creationId xmlns:a16="http://schemas.microsoft.com/office/drawing/2014/main" id="{06C86224-9D6B-26C8-DF90-79AA2F3E0253}"/>
                  </a:ext>
                </a:extLst>
              </p:cNvPr>
              <p:cNvSpPr txBox="1"/>
              <p:nvPr/>
            </p:nvSpPr>
            <p:spPr>
              <a:xfrm>
                <a:off x="6064104" y="5268780"/>
                <a:ext cx="16169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4C3DC">
                        <a:lumMod val="50000"/>
                      </a:srgbClr>
                    </a:solidFill>
                    <a:effectLst/>
                    <a:uLnTx/>
                    <a:uFillTx/>
                    <a:latin typeface="Segoe UI Black" panose="020B0502040204020203" pitchFamily="34" charset="0"/>
                    <a:ea typeface="+mn-ea"/>
                    <a:cs typeface="Segoe UI Black" panose="020B0502040204020203" pitchFamily="34" charset="0"/>
                  </a:rPr>
                  <a:t>&gt;90%</a:t>
                </a:r>
              </a:p>
            </p:txBody>
          </p:sp>
        </p:grpSp>
        <p:grpSp>
          <p:nvGrpSpPr>
            <p:cNvPr id="9" name="Group 8">
              <a:extLst>
                <a:ext uri="{FF2B5EF4-FFF2-40B4-BE49-F238E27FC236}">
                  <a16:creationId xmlns:a16="http://schemas.microsoft.com/office/drawing/2014/main" id="{13FB5719-2706-3067-BB1D-AEE58F080D54}"/>
                </a:ext>
              </a:extLst>
            </p:cNvPr>
            <p:cNvGrpSpPr/>
            <p:nvPr/>
          </p:nvGrpSpPr>
          <p:grpSpPr>
            <a:xfrm>
              <a:off x="5364519" y="6120836"/>
              <a:ext cx="2649913" cy="370792"/>
              <a:chOff x="6067185" y="5135482"/>
              <a:chExt cx="2649913" cy="370792"/>
            </a:xfrm>
          </p:grpSpPr>
          <p:sp>
            <p:nvSpPr>
              <p:cNvPr id="10" name="Rounded Rectangle 77">
                <a:extLst>
                  <a:ext uri="{FF2B5EF4-FFF2-40B4-BE49-F238E27FC236}">
                    <a16:creationId xmlns:a16="http://schemas.microsoft.com/office/drawing/2014/main" id="{318B713B-EFB3-4045-593E-D9A6A4FA889A}"/>
                  </a:ext>
                </a:extLst>
              </p:cNvPr>
              <p:cNvSpPr/>
              <p:nvPr/>
            </p:nvSpPr>
            <p:spPr>
              <a:xfrm>
                <a:off x="6067185" y="5135482"/>
                <a:ext cx="2649913" cy="370792"/>
              </a:xfrm>
              <a:prstGeom prst="roundRect">
                <a:avLst>
                  <a:gd name="adj" fmla="val 22608"/>
                </a:avLst>
              </a:prstGeom>
              <a:solidFill>
                <a:schemeClr val="accent5">
                  <a:lumMod val="20000"/>
                  <a:lumOff val="80000"/>
                </a:schemeClr>
              </a:solidFill>
              <a:ln>
                <a:solidFill>
                  <a:schemeClr val="accent5">
                    <a:lumMod val="40000"/>
                    <a:lumOff val="6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EDEC"/>
                  </a:solidFill>
                  <a:effectLst/>
                  <a:uLnTx/>
                  <a:uFillTx/>
                  <a:latin typeface="Segoe UI Semilight"/>
                  <a:ea typeface="+mn-ea"/>
                  <a:cs typeface="+mn-cs"/>
                </a:endParaRPr>
              </a:p>
            </p:txBody>
          </p:sp>
          <p:grpSp>
            <p:nvGrpSpPr>
              <p:cNvPr id="11" name="Group 10">
                <a:extLst>
                  <a:ext uri="{FF2B5EF4-FFF2-40B4-BE49-F238E27FC236}">
                    <a16:creationId xmlns:a16="http://schemas.microsoft.com/office/drawing/2014/main" id="{23E00EAA-BF9A-6E68-0245-EC4106E0F527}"/>
                  </a:ext>
                </a:extLst>
              </p:cNvPr>
              <p:cNvGrpSpPr/>
              <p:nvPr/>
            </p:nvGrpSpPr>
            <p:grpSpPr>
              <a:xfrm>
                <a:off x="6187118" y="5191655"/>
                <a:ext cx="2348290" cy="252671"/>
                <a:chOff x="6554032" y="5191655"/>
                <a:chExt cx="2348290" cy="252671"/>
              </a:xfrm>
            </p:grpSpPr>
            <p:pic>
              <p:nvPicPr>
                <p:cNvPr id="12" name="Picture 11" descr="A blue text on a black background&#10;&#10;AI-generated content may be incorrect.">
                  <a:extLst>
                    <a:ext uri="{FF2B5EF4-FFF2-40B4-BE49-F238E27FC236}">
                      <a16:creationId xmlns:a16="http://schemas.microsoft.com/office/drawing/2014/main" id="{C7BE8D0F-D6A3-19B4-C789-025E3AAEA2D6}"/>
                    </a:ext>
                  </a:extLst>
                </p:cNvPr>
                <p:cNvPicPr>
                  <a:picLocks noChangeAspect="1"/>
                </p:cNvPicPr>
                <p:nvPr/>
              </p:nvPicPr>
              <p:blipFill>
                <a:blip r:embed="rId3"/>
                <a:stretch>
                  <a:fillRect/>
                </a:stretch>
              </p:blipFill>
              <p:spPr>
                <a:xfrm>
                  <a:off x="6554032" y="5191655"/>
                  <a:ext cx="638829" cy="252671"/>
                </a:xfrm>
                <a:prstGeom prst="rect">
                  <a:avLst/>
                </a:prstGeom>
              </p:spPr>
            </p:pic>
            <p:pic>
              <p:nvPicPr>
                <p:cNvPr id="13" name="Graphic 12">
                  <a:extLst>
                    <a:ext uri="{FF2B5EF4-FFF2-40B4-BE49-F238E27FC236}">
                      <a16:creationId xmlns:a16="http://schemas.microsoft.com/office/drawing/2014/main" id="{FE9B1B98-7B86-8195-ADA9-28B316DADD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285" y="5214162"/>
                  <a:ext cx="1016037" cy="207657"/>
                </a:xfrm>
                <a:prstGeom prst="rect">
                  <a:avLst/>
                </a:prstGeom>
              </p:spPr>
            </p:pic>
            <p:pic>
              <p:nvPicPr>
                <p:cNvPr id="14" name="Graphic 13">
                  <a:extLst>
                    <a:ext uri="{FF2B5EF4-FFF2-40B4-BE49-F238E27FC236}">
                      <a16:creationId xmlns:a16="http://schemas.microsoft.com/office/drawing/2014/main" id="{C57ABBA1-6243-8BB8-BD1E-D72777ADF5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8245" y="5198602"/>
                  <a:ext cx="449790" cy="238777"/>
                </a:xfrm>
                <a:prstGeom prst="rect">
                  <a:avLst/>
                </a:prstGeom>
              </p:spPr>
            </p:pic>
          </p:grpSp>
        </p:grpSp>
      </p:grpSp>
      <p:grpSp>
        <p:nvGrpSpPr>
          <p:cNvPr id="18" name="Summaries">
            <a:extLst>
              <a:ext uri="{FF2B5EF4-FFF2-40B4-BE49-F238E27FC236}">
                <a16:creationId xmlns:a16="http://schemas.microsoft.com/office/drawing/2014/main" id="{2CC9B79E-D4C5-88CE-963B-22333E5CC708}"/>
              </a:ext>
            </a:extLst>
          </p:cNvPr>
          <p:cNvGrpSpPr/>
          <p:nvPr/>
        </p:nvGrpSpPr>
        <p:grpSpPr>
          <a:xfrm>
            <a:off x="2171522" y="2004937"/>
            <a:ext cx="3457023" cy="4258030"/>
            <a:chOff x="2406653" y="2074606"/>
            <a:chExt cx="3457023" cy="4258030"/>
          </a:xfrm>
        </p:grpSpPr>
        <p:pic>
          <p:nvPicPr>
            <p:cNvPr id="19" name="Picture 18" descr="A screenshot of a medical report&#10;&#10;AI-generated content may be incorrect.">
              <a:extLst>
                <a:ext uri="{FF2B5EF4-FFF2-40B4-BE49-F238E27FC236}">
                  <a16:creationId xmlns:a16="http://schemas.microsoft.com/office/drawing/2014/main" id="{EC963B13-8043-BBA2-2506-B17C10D48612}"/>
                </a:ext>
              </a:extLst>
            </p:cNvPr>
            <p:cNvPicPr>
              <a:picLocks noChangeAspect="1"/>
            </p:cNvPicPr>
            <p:nvPr/>
          </p:nvPicPr>
          <p:blipFill>
            <a:blip r:embed="rId8"/>
            <a:stretch>
              <a:fillRect/>
            </a:stretch>
          </p:blipFill>
          <p:spPr>
            <a:xfrm>
              <a:off x="2406653" y="5105943"/>
              <a:ext cx="3455185" cy="1226693"/>
            </a:xfrm>
            <a:prstGeom prst="rect">
              <a:avLst/>
            </a:prstGeom>
          </p:spPr>
        </p:pic>
        <p:pic>
          <p:nvPicPr>
            <p:cNvPr id="20" name="Picture 19" descr="A screenshot of a medical survey&#10;&#10;AI-generated content may be incorrect.">
              <a:extLst>
                <a:ext uri="{FF2B5EF4-FFF2-40B4-BE49-F238E27FC236}">
                  <a16:creationId xmlns:a16="http://schemas.microsoft.com/office/drawing/2014/main" id="{57310608-DFDE-7B4D-537D-0E7CAAD198EB}"/>
                </a:ext>
              </a:extLst>
            </p:cNvPr>
            <p:cNvPicPr>
              <a:picLocks noChangeAspect="1"/>
            </p:cNvPicPr>
            <p:nvPr/>
          </p:nvPicPr>
          <p:blipFill>
            <a:blip r:embed="rId9"/>
            <a:stretch>
              <a:fillRect/>
            </a:stretch>
          </p:blipFill>
          <p:spPr>
            <a:xfrm>
              <a:off x="2408942" y="2074606"/>
              <a:ext cx="3454734" cy="2994785"/>
            </a:xfrm>
            <a:prstGeom prst="rect">
              <a:avLst/>
            </a:prstGeom>
          </p:spPr>
        </p:pic>
      </p:grpSp>
      <p:sp>
        <p:nvSpPr>
          <p:cNvPr id="21" name="Available Now">
            <a:extLst>
              <a:ext uri="{FF2B5EF4-FFF2-40B4-BE49-F238E27FC236}">
                <a16:creationId xmlns:a16="http://schemas.microsoft.com/office/drawing/2014/main" id="{36830901-BA20-25E1-3EC3-36870956B04F}"/>
              </a:ext>
            </a:extLst>
          </p:cNvPr>
          <p:cNvSpPr/>
          <p:nvPr/>
        </p:nvSpPr>
        <p:spPr>
          <a:xfrm>
            <a:off x="2901495" y="6175367"/>
            <a:ext cx="2026142" cy="466344"/>
          </a:xfrm>
          <a:prstGeom prst="roundRect">
            <a:avLst>
              <a:gd name="adj" fmla="val 50000"/>
            </a:avLst>
          </a:prstGeom>
          <a:solidFill>
            <a:srgbClr val="6DC734"/>
          </a:solidFill>
          <a:ln w="25400">
            <a:solidFill>
              <a:schemeClr val="accent4">
                <a:lumMod val="40000"/>
                <a:lumOff val="60000"/>
              </a:schemeClr>
            </a:solidFill>
          </a:ln>
          <a:effectLst>
            <a:outerShdw blurRad="190500" dist="50800" dir="5400000" algn="ctr" rotWithShape="0">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sterama" panose="020B0504020200020000" pitchFamily="34" charset="0"/>
                <a:ea typeface="+mn-ea"/>
                <a:cs typeface="Posterama" panose="020B0504020200020000" pitchFamily="34" charset="0"/>
              </a:rPr>
              <a:t>AVAILABLE NOW</a:t>
            </a:r>
          </a:p>
        </p:txBody>
      </p:sp>
      <p:sp>
        <p:nvSpPr>
          <p:cNvPr id="22" name="Title 1">
            <a:extLst>
              <a:ext uri="{FF2B5EF4-FFF2-40B4-BE49-F238E27FC236}">
                <a16:creationId xmlns:a16="http://schemas.microsoft.com/office/drawing/2014/main" id="{5EB4A74E-F990-7451-AFD7-4D94751BC789}"/>
              </a:ext>
            </a:extLst>
          </p:cNvPr>
          <p:cNvSpPr txBox="1">
            <a:spLocks/>
          </p:cNvSpPr>
          <p:nvPr/>
        </p:nvSpPr>
        <p:spPr>
          <a:xfrm>
            <a:off x="768995" y="58976"/>
            <a:ext cx="11701272" cy="777938"/>
          </a:xfrm>
          <a:prstGeom prst="rect">
            <a:avLst/>
          </a:prstGeom>
        </p:spPr>
        <p:txBody>
          <a:bodyPr vert="horz" lIns="91440" tIns="0" rIns="91440" bIns="0" rtlCol="0" anchor="b">
            <a:normAutofit/>
          </a:bodyPr>
          <a:lstStyle>
            <a:lvl1pPr algn="l" defTabSz="609585" rtl="0" eaLnBrk="1" latinLnBrk="0" hangingPunct="1">
              <a:lnSpc>
                <a:spcPct val="90000"/>
              </a:lnSpc>
              <a:spcBef>
                <a:spcPct val="0"/>
              </a:spcBef>
              <a:buNone/>
              <a:defRPr sz="4000" b="1" i="0" kern="1200" baseline="0">
                <a:solidFill>
                  <a:srgbClr val="AD122A"/>
                </a:solidFill>
                <a:latin typeface="Arial"/>
                <a:ea typeface="+mj-ea"/>
                <a:cs typeface="Arial"/>
              </a:defRPr>
            </a:lvl1pPr>
          </a:lstStyle>
          <a:p>
            <a:r>
              <a:rPr lang="en-US"/>
              <a:t>Epic AI Driven workflows </a:t>
            </a:r>
          </a:p>
        </p:txBody>
      </p:sp>
    </p:spTree>
    <p:extLst>
      <p:ext uri="{BB962C8B-B14F-4D97-AF65-F5344CB8AC3E}">
        <p14:creationId xmlns:p14="http://schemas.microsoft.com/office/powerpoint/2010/main" val="375554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E598238-D6F8-E5A7-EBE9-A6DB6E47CA0D}"/>
              </a:ext>
            </a:extLst>
          </p:cNvPr>
          <p:cNvSpPr/>
          <p:nvPr/>
        </p:nvSpPr>
        <p:spPr>
          <a:xfrm>
            <a:off x="9623445" y="153715"/>
            <a:ext cx="2026142" cy="466344"/>
          </a:xfrm>
          <a:prstGeom prst="roundRect">
            <a:avLst>
              <a:gd name="adj" fmla="val 50000"/>
            </a:avLst>
          </a:prstGeom>
          <a:solidFill>
            <a:srgbClr val="6DC734"/>
          </a:solidFill>
          <a:ln w="25400">
            <a:solidFill>
              <a:schemeClr val="accent4">
                <a:lumMod val="40000"/>
                <a:lumOff val="60000"/>
              </a:schemeClr>
            </a:solidFill>
          </a:ln>
          <a:effectLst>
            <a:outerShdw blurRad="190500" dist="50800" dir="5400000" algn="ctr" rotWithShape="0">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sterama" panose="020B0504020200020000" pitchFamily="34" charset="0"/>
                <a:ea typeface="+mn-ea"/>
                <a:cs typeface="Posterama" panose="020B0504020200020000" pitchFamily="34" charset="0"/>
              </a:rPr>
              <a:t>AVAILABLE NOW</a:t>
            </a:r>
          </a:p>
        </p:txBody>
      </p:sp>
      <p:grpSp>
        <p:nvGrpSpPr>
          <p:cNvPr id="6" name="Group 5">
            <a:extLst>
              <a:ext uri="{FF2B5EF4-FFF2-40B4-BE49-F238E27FC236}">
                <a16:creationId xmlns:a16="http://schemas.microsoft.com/office/drawing/2014/main" id="{D1458D30-C690-20EA-0463-934BF3A5CAE1}"/>
              </a:ext>
            </a:extLst>
          </p:cNvPr>
          <p:cNvGrpSpPr/>
          <p:nvPr/>
        </p:nvGrpSpPr>
        <p:grpSpPr>
          <a:xfrm flipH="1">
            <a:off x="5320900" y="2003685"/>
            <a:ext cx="1666618" cy="4640891"/>
            <a:chOff x="562720" y="1232321"/>
            <a:chExt cx="1956137" cy="5447090"/>
          </a:xfrm>
        </p:grpSpPr>
        <p:pic>
          <p:nvPicPr>
            <p:cNvPr id="7" name="Picture 6">
              <a:extLst>
                <a:ext uri="{FF2B5EF4-FFF2-40B4-BE49-F238E27FC236}">
                  <a16:creationId xmlns:a16="http://schemas.microsoft.com/office/drawing/2014/main" id="{0753A357-0ED0-D4D9-174E-1A27FF0A93FC}"/>
                </a:ext>
              </a:extLst>
            </p:cNvPr>
            <p:cNvPicPr>
              <a:picLocks noChangeAspect="1"/>
            </p:cNvPicPr>
            <p:nvPr/>
          </p:nvPicPr>
          <p:blipFill>
            <a:blip r:embed="rId2"/>
            <a:srcRect/>
            <a:stretch/>
          </p:blipFill>
          <p:spPr>
            <a:xfrm>
              <a:off x="562720" y="1232321"/>
              <a:ext cx="1956137" cy="5447090"/>
            </a:xfrm>
            <a:prstGeom prst="rect">
              <a:avLst/>
            </a:prstGeom>
            <a:effectLst>
              <a:outerShdw blurRad="57077" dist="50800" dir="5400000" algn="ctr" rotWithShape="0">
                <a:srgbClr val="000000">
                  <a:alpha val="43000"/>
                </a:srgbClr>
              </a:outerShdw>
            </a:effectLst>
          </p:spPr>
        </p:pic>
        <p:pic>
          <p:nvPicPr>
            <p:cNvPr id="8" name="Phone" descr="A rectangular object with a black background&#10;&#10;Description automatically generated">
              <a:extLst>
                <a:ext uri="{FF2B5EF4-FFF2-40B4-BE49-F238E27FC236}">
                  <a16:creationId xmlns:a16="http://schemas.microsoft.com/office/drawing/2014/main" id="{5B0D68FB-3D5D-F0D6-47F5-45251554B426}"/>
                </a:ext>
              </a:extLst>
            </p:cNvPr>
            <p:cNvPicPr>
              <a:picLocks noChangeAspect="1"/>
            </p:cNvPicPr>
            <p:nvPr/>
          </p:nvPicPr>
          <p:blipFill>
            <a:blip r:embed="rId3">
              <a:alphaModFix/>
            </a:blip>
            <a:stretch>
              <a:fillRect/>
            </a:stretch>
          </p:blipFill>
          <p:spPr>
            <a:xfrm>
              <a:off x="1431035" y="2993869"/>
              <a:ext cx="494406" cy="656041"/>
            </a:xfrm>
            <a:prstGeom prst="rect">
              <a:avLst/>
            </a:prstGeom>
          </p:spPr>
        </p:pic>
        <p:pic>
          <p:nvPicPr>
            <p:cNvPr id="9" name="Graphic 8">
              <a:extLst>
                <a:ext uri="{FF2B5EF4-FFF2-40B4-BE49-F238E27FC236}">
                  <a16:creationId xmlns:a16="http://schemas.microsoft.com/office/drawing/2014/main" id="{8545C0F0-F941-E94D-4B2E-F36AC586E8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720" y="3173327"/>
              <a:ext cx="1238612" cy="380029"/>
            </a:xfrm>
            <a:prstGeom prst="rect">
              <a:avLst/>
            </a:prstGeom>
          </p:spPr>
        </p:pic>
      </p:grpSp>
      <p:sp>
        <p:nvSpPr>
          <p:cNvPr id="10" name="Title 1">
            <a:extLst>
              <a:ext uri="{FF2B5EF4-FFF2-40B4-BE49-F238E27FC236}">
                <a16:creationId xmlns:a16="http://schemas.microsoft.com/office/drawing/2014/main" id="{E189519D-52EF-5F42-78E9-0FAE14FFB601}"/>
              </a:ext>
            </a:extLst>
          </p:cNvPr>
          <p:cNvSpPr txBox="1">
            <a:spLocks/>
          </p:cNvSpPr>
          <p:nvPr/>
        </p:nvSpPr>
        <p:spPr>
          <a:xfrm>
            <a:off x="663375" y="207396"/>
            <a:ext cx="11701272" cy="777938"/>
          </a:xfrm>
          <a:prstGeom prst="rect">
            <a:avLst/>
          </a:prstGeom>
        </p:spPr>
        <p:txBody>
          <a:bodyPr vert="horz" lIns="91440" tIns="0" rIns="91440" bIns="0" rtlCol="0" anchor="b">
            <a:normAutofit/>
          </a:bodyPr>
          <a:lstStyle>
            <a:lvl1pPr algn="l" defTabSz="609585" rtl="0" eaLnBrk="1" latinLnBrk="0" hangingPunct="1">
              <a:lnSpc>
                <a:spcPct val="90000"/>
              </a:lnSpc>
              <a:spcBef>
                <a:spcPct val="0"/>
              </a:spcBef>
              <a:buNone/>
              <a:defRPr sz="4000" b="1" i="0" kern="1200" baseline="0">
                <a:solidFill>
                  <a:srgbClr val="AD122A"/>
                </a:solidFill>
                <a:latin typeface="Arial"/>
                <a:ea typeface="+mj-ea"/>
                <a:cs typeface="Arial"/>
              </a:defRPr>
            </a:lvl1pPr>
          </a:lstStyle>
          <a:p>
            <a:r>
              <a:rPr lang="en-US"/>
              <a:t>Chart with AI</a:t>
            </a:r>
          </a:p>
        </p:txBody>
      </p:sp>
      <p:pic>
        <p:nvPicPr>
          <p:cNvPr id="11" name="Picture 10">
            <a:extLst>
              <a:ext uri="{FF2B5EF4-FFF2-40B4-BE49-F238E27FC236}">
                <a16:creationId xmlns:a16="http://schemas.microsoft.com/office/drawing/2014/main" id="{B3C414B7-12A2-EEAD-337D-E3FF5BD26F9B}"/>
              </a:ext>
            </a:extLst>
          </p:cNvPr>
          <p:cNvPicPr>
            <a:picLocks noChangeAspect="1"/>
          </p:cNvPicPr>
          <p:nvPr/>
        </p:nvPicPr>
        <p:blipFill>
          <a:blip r:embed="rId6"/>
          <a:srcRect/>
          <a:stretch/>
        </p:blipFill>
        <p:spPr>
          <a:xfrm flipH="1">
            <a:off x="1384000" y="3375757"/>
            <a:ext cx="5911230" cy="3374110"/>
          </a:xfrm>
          <a:prstGeom prst="rect">
            <a:avLst/>
          </a:prstGeom>
          <a:effectLst>
            <a:outerShdw blurRad="57077" dist="50800" dir="5400000" algn="ctr" rotWithShape="0">
              <a:srgbClr val="000000">
                <a:alpha val="43000"/>
              </a:srgbClr>
            </a:outerShdw>
          </a:effectLst>
        </p:spPr>
      </p:pic>
      <p:grpSp>
        <p:nvGrpSpPr>
          <p:cNvPr id="12" name="!! Blank">
            <a:extLst>
              <a:ext uri="{FF2B5EF4-FFF2-40B4-BE49-F238E27FC236}">
                <a16:creationId xmlns:a16="http://schemas.microsoft.com/office/drawing/2014/main" id="{954A2817-DE45-5583-1A8E-70C4A88BA9C8}"/>
              </a:ext>
            </a:extLst>
          </p:cNvPr>
          <p:cNvGrpSpPr/>
          <p:nvPr/>
        </p:nvGrpSpPr>
        <p:grpSpPr>
          <a:xfrm>
            <a:off x="8056351" y="1013524"/>
            <a:ext cx="2670511" cy="5416809"/>
            <a:chOff x="4436617" y="333420"/>
            <a:chExt cx="3043637" cy="6173649"/>
          </a:xfrm>
        </p:grpSpPr>
        <p:pic>
          <p:nvPicPr>
            <p:cNvPr id="13" name="Picture 12">
              <a:extLst>
                <a:ext uri="{FF2B5EF4-FFF2-40B4-BE49-F238E27FC236}">
                  <a16:creationId xmlns:a16="http://schemas.microsoft.com/office/drawing/2014/main" id="{F79ABE30-6024-7779-F188-FB2C452885BD}"/>
                </a:ext>
              </a:extLst>
            </p:cNvPr>
            <p:cNvPicPr>
              <a:picLocks noChangeAspect="1"/>
            </p:cNvPicPr>
            <p:nvPr/>
          </p:nvPicPr>
          <p:blipFill>
            <a:blip r:embed="rId7" cstate="print">
              <a:extLst>
                <a:ext uri="{28A0092B-C50C-407E-A947-70E740481C1C}">
                  <a14:useLocalDpi xmlns:a14="http://schemas.microsoft.com/office/drawing/2010/main" val="0"/>
                </a:ext>
              </a:extLst>
            </a:blip>
            <a:srcRect l="176" r="176"/>
            <a:stretch/>
          </p:blipFill>
          <p:spPr>
            <a:xfrm>
              <a:off x="4612115" y="501504"/>
              <a:ext cx="2692642" cy="5837482"/>
            </a:xfrm>
            <a:prstGeom prst="roundRect">
              <a:avLst>
                <a:gd name="adj" fmla="val 12406"/>
              </a:avLst>
            </a:prstGeom>
          </p:spPr>
        </p:pic>
        <p:pic>
          <p:nvPicPr>
            <p:cNvPr id="14" name="Picture 13" descr="A black screen with white lines&#10;&#10;Description automatically generated">
              <a:extLst>
                <a:ext uri="{FF2B5EF4-FFF2-40B4-BE49-F238E27FC236}">
                  <a16:creationId xmlns:a16="http://schemas.microsoft.com/office/drawing/2014/main" id="{327A9206-EF53-03AC-443E-FE05370C60C0}"/>
                </a:ext>
              </a:extLst>
            </p:cNvPr>
            <p:cNvPicPr>
              <a:picLocks noChangeAspect="1"/>
            </p:cNvPicPr>
            <p:nvPr/>
          </p:nvPicPr>
          <p:blipFill>
            <a:blip r:embed="rId8"/>
            <a:stretch>
              <a:fillRect/>
            </a:stretch>
          </p:blipFill>
          <p:spPr>
            <a:xfrm>
              <a:off x="4436617" y="333420"/>
              <a:ext cx="3043637" cy="6173649"/>
            </a:xfrm>
            <a:prstGeom prst="rect">
              <a:avLst/>
            </a:prstGeom>
          </p:spPr>
        </p:pic>
      </p:grpSp>
      <p:pic>
        <p:nvPicPr>
          <p:cNvPr id="15" name="!! Aching" descr="A purple and white rectangle with black letters&#10;&#10;Description automatically generated">
            <a:extLst>
              <a:ext uri="{FF2B5EF4-FFF2-40B4-BE49-F238E27FC236}">
                <a16:creationId xmlns:a16="http://schemas.microsoft.com/office/drawing/2014/main" id="{EBAA14FF-B357-AE6B-981E-3C07EAC232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3159" y="4688648"/>
            <a:ext cx="452812" cy="185241"/>
          </a:xfrm>
          <a:prstGeom prst="rect">
            <a:avLst/>
          </a:prstGeom>
        </p:spPr>
      </p:pic>
      <p:pic>
        <p:nvPicPr>
          <p:cNvPr id="16" name="!! Lower" descr="A purple and white rectangle with black letters&#10;&#10;Description automatically generated">
            <a:extLst>
              <a:ext uri="{FF2B5EF4-FFF2-40B4-BE49-F238E27FC236}">
                <a16:creationId xmlns:a16="http://schemas.microsoft.com/office/drawing/2014/main" id="{A74BAFFD-97EE-777C-5F0F-86454669C8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8157" y="4060450"/>
            <a:ext cx="417814" cy="188016"/>
          </a:xfrm>
          <a:prstGeom prst="rect">
            <a:avLst/>
          </a:prstGeom>
        </p:spPr>
      </p:pic>
      <p:pic>
        <p:nvPicPr>
          <p:cNvPr id="17" name="!! Back" descr="A purple and white rectangle with black text&#10;&#10;Description automatically generated">
            <a:extLst>
              <a:ext uri="{FF2B5EF4-FFF2-40B4-BE49-F238E27FC236}">
                <a16:creationId xmlns:a16="http://schemas.microsoft.com/office/drawing/2014/main" id="{8167E865-4859-6E44-242E-FB4A3411F1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59209" y="3745054"/>
            <a:ext cx="356762" cy="185242"/>
          </a:xfrm>
          <a:prstGeom prst="rect">
            <a:avLst/>
          </a:prstGeom>
        </p:spPr>
      </p:pic>
      <p:pic>
        <p:nvPicPr>
          <p:cNvPr id="18" name="!! 4" descr="A purple and white square with a number four&#10;&#10;Description automatically generated">
            <a:extLst>
              <a:ext uri="{FF2B5EF4-FFF2-40B4-BE49-F238E27FC236}">
                <a16:creationId xmlns:a16="http://schemas.microsoft.com/office/drawing/2014/main" id="{8195671C-C3F4-D54C-AE07-E8A91EF3BE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7588" y="3114244"/>
            <a:ext cx="178383" cy="185243"/>
          </a:xfrm>
          <a:prstGeom prst="rect">
            <a:avLst/>
          </a:prstGeom>
        </p:spPr>
      </p:pic>
      <p:pic>
        <p:nvPicPr>
          <p:cNvPr id="19" name="!! 0-10" descr="A purple and white rectangle with black numbers&#10;&#10;Description automatically generated">
            <a:extLst>
              <a:ext uri="{FF2B5EF4-FFF2-40B4-BE49-F238E27FC236}">
                <a16:creationId xmlns:a16="http://schemas.microsoft.com/office/drawing/2014/main" id="{3BE940E1-6A05-463F-3E60-67E583EA26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80776" y="2807762"/>
            <a:ext cx="335195" cy="181006"/>
          </a:xfrm>
          <a:prstGeom prst="rect">
            <a:avLst/>
          </a:prstGeom>
        </p:spPr>
      </p:pic>
      <p:pic>
        <p:nvPicPr>
          <p:cNvPr id="20" name="!! Yes" descr="A purple and white sign with black letters&#10;&#10;Description automatically generated">
            <a:extLst>
              <a:ext uri="{FF2B5EF4-FFF2-40B4-BE49-F238E27FC236}">
                <a16:creationId xmlns:a16="http://schemas.microsoft.com/office/drawing/2014/main" id="{D87A5602-DCF1-6C7E-79AA-1CF553D700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34407" y="2494014"/>
            <a:ext cx="281564" cy="181006"/>
          </a:xfrm>
          <a:prstGeom prst="rect">
            <a:avLst/>
          </a:prstGeom>
        </p:spPr>
      </p:pic>
      <p:grpSp>
        <p:nvGrpSpPr>
          <p:cNvPr id="21" name="Group 20">
            <a:extLst>
              <a:ext uri="{FF2B5EF4-FFF2-40B4-BE49-F238E27FC236}">
                <a16:creationId xmlns:a16="http://schemas.microsoft.com/office/drawing/2014/main" id="{AA2B6B2F-A0EA-BFB6-03B7-D3FCA4600237}"/>
              </a:ext>
            </a:extLst>
          </p:cNvPr>
          <p:cNvGrpSpPr/>
          <p:nvPr/>
        </p:nvGrpSpPr>
        <p:grpSpPr>
          <a:xfrm>
            <a:off x="2351090" y="1374561"/>
            <a:ext cx="3383872" cy="1102007"/>
            <a:chOff x="1933079" y="1409395"/>
            <a:chExt cx="3383872" cy="1102007"/>
          </a:xfrm>
        </p:grpSpPr>
        <p:sp>
          <p:nvSpPr>
            <p:cNvPr id="22" name="Freeform 68">
              <a:extLst>
                <a:ext uri="{FF2B5EF4-FFF2-40B4-BE49-F238E27FC236}">
                  <a16:creationId xmlns:a16="http://schemas.microsoft.com/office/drawing/2014/main" id="{F2CC5906-B018-5831-634A-C54A86F5C2B6}"/>
                </a:ext>
              </a:extLst>
            </p:cNvPr>
            <p:cNvSpPr/>
            <p:nvPr/>
          </p:nvSpPr>
          <p:spPr>
            <a:xfrm flipH="1">
              <a:off x="1933079" y="1409395"/>
              <a:ext cx="3383872" cy="1102007"/>
            </a:xfrm>
            <a:custGeom>
              <a:avLst/>
              <a:gdLst>
                <a:gd name="connsiteX0" fmla="*/ 324427 w 2248813"/>
                <a:gd name="connsiteY0" fmla="*/ 0 h 1183940"/>
                <a:gd name="connsiteX1" fmla="*/ 2130762 w 2248813"/>
                <a:gd name="connsiteY1" fmla="*/ 0 h 1183940"/>
                <a:gd name="connsiteX2" fmla="*/ 2248813 w 2248813"/>
                <a:gd name="connsiteY2" fmla="*/ 118051 h 1183940"/>
                <a:gd name="connsiteX3" fmla="*/ 2248813 w 2248813"/>
                <a:gd name="connsiteY3" fmla="*/ 1065889 h 1183940"/>
                <a:gd name="connsiteX4" fmla="*/ 2130762 w 2248813"/>
                <a:gd name="connsiteY4" fmla="*/ 1183940 h 1183940"/>
                <a:gd name="connsiteX5" fmla="*/ 442257 w 2248813"/>
                <a:gd name="connsiteY5" fmla="*/ 1183940 h 1183940"/>
                <a:gd name="connsiteX6" fmla="*/ 324427 w 2248813"/>
                <a:gd name="connsiteY6" fmla="*/ 1183940 h 1183940"/>
                <a:gd name="connsiteX7" fmla="*/ 0 w 2248813"/>
                <a:gd name="connsiteY7" fmla="*/ 1183940 h 1183940"/>
                <a:gd name="connsiteX8" fmla="*/ 206376 w 2248813"/>
                <a:gd name="connsiteY8" fmla="*/ 1028409 h 1183940"/>
                <a:gd name="connsiteX9" fmla="*/ 206376 w 2248813"/>
                <a:gd name="connsiteY9" fmla="*/ 118051 h 1183940"/>
                <a:gd name="connsiteX10" fmla="*/ 324427 w 2248813"/>
                <a:gd name="connsiteY10" fmla="*/ 0 h 11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8813" h="1183940">
                  <a:moveTo>
                    <a:pt x="324427" y="0"/>
                  </a:moveTo>
                  <a:lnTo>
                    <a:pt x="2130762" y="0"/>
                  </a:lnTo>
                  <a:cubicBezTo>
                    <a:pt x="2195960" y="0"/>
                    <a:pt x="2248813" y="52853"/>
                    <a:pt x="2248813" y="118051"/>
                  </a:cubicBezTo>
                  <a:lnTo>
                    <a:pt x="2248813" y="1065889"/>
                  </a:lnTo>
                  <a:cubicBezTo>
                    <a:pt x="2248813" y="1131087"/>
                    <a:pt x="2195960" y="1183940"/>
                    <a:pt x="2130762" y="1183940"/>
                  </a:cubicBezTo>
                  <a:lnTo>
                    <a:pt x="442257" y="1183940"/>
                  </a:lnTo>
                  <a:lnTo>
                    <a:pt x="324427" y="1183940"/>
                  </a:lnTo>
                  <a:lnTo>
                    <a:pt x="0" y="1183940"/>
                  </a:lnTo>
                  <a:lnTo>
                    <a:pt x="206376" y="1028409"/>
                  </a:lnTo>
                  <a:lnTo>
                    <a:pt x="206376" y="118051"/>
                  </a:lnTo>
                  <a:cubicBezTo>
                    <a:pt x="206376" y="52853"/>
                    <a:pt x="259229" y="0"/>
                    <a:pt x="324427" y="0"/>
                  </a:cubicBezTo>
                  <a:close/>
                </a:path>
              </a:pathLst>
            </a:custGeom>
            <a:solidFill>
              <a:schemeClr val="accent5">
                <a:lumMod val="20000"/>
                <a:lumOff val="80000"/>
              </a:schemeClr>
            </a:solidFill>
            <a:ln w="19050">
              <a:solidFill>
                <a:schemeClr val="accent5">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262F"/>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849DEFC5-548B-FDE8-3995-91AF3982B3D5}"/>
                </a:ext>
              </a:extLst>
            </p:cNvPr>
            <p:cNvSpPr txBox="1"/>
            <p:nvPr/>
          </p:nvSpPr>
          <p:spPr>
            <a:xfrm>
              <a:off x="1983078" y="1483524"/>
              <a:ext cx="293678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“You said your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pain</a:t>
              </a: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 was the same as yesterday, that is a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4</a:t>
              </a:r>
              <a:r>
                <a:rPr kumimoji="0" lang="en-US" sz="18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 </a:t>
              </a: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in your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lower back</a:t>
              </a:r>
              <a:r>
                <a:rPr kumimoji="0" lang="en-US" sz="1800" b="0" i="0" u="none" strike="noStrike" kern="1200" cap="none" spc="0" normalizeH="0" baseline="0" noProof="0">
                  <a:ln>
                    <a:noFill/>
                  </a:ln>
                  <a:solidFill>
                    <a:srgbClr val="FEFEFE">
                      <a:lumMod val="10000"/>
                    </a:srgbClr>
                  </a:solidFill>
                  <a:effectLst/>
                  <a:uLnTx/>
                  <a:uFillTx/>
                  <a:latin typeface="Segoe UI" panose="020B0502040204020203" pitchFamily="34" charset="0"/>
                  <a:ea typeface="+mn-ea"/>
                  <a:cs typeface="Segoe UI" panose="020B0502040204020203" pitchFamily="34" charset="0"/>
                </a:rPr>
                <a:t>.”</a:t>
              </a:r>
            </a:p>
          </p:txBody>
        </p:sp>
      </p:grpSp>
      <p:grpSp>
        <p:nvGrpSpPr>
          <p:cNvPr id="24" name="Group 23">
            <a:extLst>
              <a:ext uri="{FF2B5EF4-FFF2-40B4-BE49-F238E27FC236}">
                <a16:creationId xmlns:a16="http://schemas.microsoft.com/office/drawing/2014/main" id="{29C6F482-35ED-39C0-865B-7ACB4683F271}"/>
              </a:ext>
            </a:extLst>
          </p:cNvPr>
          <p:cNvGrpSpPr/>
          <p:nvPr/>
        </p:nvGrpSpPr>
        <p:grpSpPr>
          <a:xfrm>
            <a:off x="2803483" y="2617461"/>
            <a:ext cx="2826536" cy="583575"/>
            <a:chOff x="2385472" y="2652295"/>
            <a:chExt cx="2826536" cy="583575"/>
          </a:xfrm>
        </p:grpSpPr>
        <p:sp>
          <p:nvSpPr>
            <p:cNvPr id="25" name="Freeform 68">
              <a:extLst>
                <a:ext uri="{FF2B5EF4-FFF2-40B4-BE49-F238E27FC236}">
                  <a16:creationId xmlns:a16="http://schemas.microsoft.com/office/drawing/2014/main" id="{01E88758-0CBB-C091-8B83-B98D8FF04F85}"/>
                </a:ext>
              </a:extLst>
            </p:cNvPr>
            <p:cNvSpPr/>
            <p:nvPr/>
          </p:nvSpPr>
          <p:spPr>
            <a:xfrm>
              <a:off x="2385472" y="2652295"/>
              <a:ext cx="2756979" cy="583575"/>
            </a:xfrm>
            <a:custGeom>
              <a:avLst/>
              <a:gdLst>
                <a:gd name="connsiteX0" fmla="*/ 324427 w 2248813"/>
                <a:gd name="connsiteY0" fmla="*/ 0 h 1183940"/>
                <a:gd name="connsiteX1" fmla="*/ 2130762 w 2248813"/>
                <a:gd name="connsiteY1" fmla="*/ 0 h 1183940"/>
                <a:gd name="connsiteX2" fmla="*/ 2248813 w 2248813"/>
                <a:gd name="connsiteY2" fmla="*/ 118051 h 1183940"/>
                <a:gd name="connsiteX3" fmla="*/ 2248813 w 2248813"/>
                <a:gd name="connsiteY3" fmla="*/ 1065889 h 1183940"/>
                <a:gd name="connsiteX4" fmla="*/ 2130762 w 2248813"/>
                <a:gd name="connsiteY4" fmla="*/ 1183940 h 1183940"/>
                <a:gd name="connsiteX5" fmla="*/ 442257 w 2248813"/>
                <a:gd name="connsiteY5" fmla="*/ 1183940 h 1183940"/>
                <a:gd name="connsiteX6" fmla="*/ 324427 w 2248813"/>
                <a:gd name="connsiteY6" fmla="*/ 1183940 h 1183940"/>
                <a:gd name="connsiteX7" fmla="*/ 0 w 2248813"/>
                <a:gd name="connsiteY7" fmla="*/ 1183940 h 1183940"/>
                <a:gd name="connsiteX8" fmla="*/ 206376 w 2248813"/>
                <a:gd name="connsiteY8" fmla="*/ 1028409 h 1183940"/>
                <a:gd name="connsiteX9" fmla="*/ 206376 w 2248813"/>
                <a:gd name="connsiteY9" fmla="*/ 118051 h 1183940"/>
                <a:gd name="connsiteX10" fmla="*/ 324427 w 2248813"/>
                <a:gd name="connsiteY10" fmla="*/ 0 h 11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8813" h="1183940">
                  <a:moveTo>
                    <a:pt x="324427" y="0"/>
                  </a:moveTo>
                  <a:lnTo>
                    <a:pt x="2130762" y="0"/>
                  </a:lnTo>
                  <a:cubicBezTo>
                    <a:pt x="2195960" y="0"/>
                    <a:pt x="2248813" y="52853"/>
                    <a:pt x="2248813" y="118051"/>
                  </a:cubicBezTo>
                  <a:lnTo>
                    <a:pt x="2248813" y="1065889"/>
                  </a:lnTo>
                  <a:cubicBezTo>
                    <a:pt x="2248813" y="1131087"/>
                    <a:pt x="2195960" y="1183940"/>
                    <a:pt x="2130762" y="1183940"/>
                  </a:cubicBezTo>
                  <a:lnTo>
                    <a:pt x="442257" y="1183940"/>
                  </a:lnTo>
                  <a:lnTo>
                    <a:pt x="324427" y="1183940"/>
                  </a:lnTo>
                  <a:lnTo>
                    <a:pt x="0" y="1183940"/>
                  </a:lnTo>
                  <a:lnTo>
                    <a:pt x="206376" y="1028409"/>
                  </a:lnTo>
                  <a:lnTo>
                    <a:pt x="206376" y="118051"/>
                  </a:lnTo>
                  <a:cubicBezTo>
                    <a:pt x="206376" y="52853"/>
                    <a:pt x="259229" y="0"/>
                    <a:pt x="324427" y="0"/>
                  </a:cubicBezTo>
                  <a:close/>
                </a:path>
              </a:pathLst>
            </a:custGeom>
            <a:solidFill>
              <a:schemeClr val="bg2"/>
            </a:solidFill>
            <a:ln w="19050">
              <a:solidFill>
                <a:schemeClr val="accent5">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262F"/>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6204DA4B-B16E-C897-1829-9EDDFFDEE56D}"/>
                </a:ext>
              </a:extLst>
            </p:cNvPr>
            <p:cNvSpPr txBox="1"/>
            <p:nvPr/>
          </p:nvSpPr>
          <p:spPr>
            <a:xfrm>
              <a:off x="2541497" y="2759417"/>
              <a:ext cx="26705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“Yes, and it feels </a:t>
              </a:r>
              <a:r>
                <a:rPr kumimoji="0" lang="en-US" sz="1800" b="1" i="0" u="none" strike="noStrike" kern="1200" cap="none" spc="0" normalizeH="0" baseline="0" noProof="0">
                  <a:ln>
                    <a:noFill/>
                  </a:ln>
                  <a:solidFill>
                    <a:srgbClr val="C743E9"/>
                  </a:solidFill>
                  <a:effectLst/>
                  <a:uLnTx/>
                  <a:uFillTx/>
                  <a:latin typeface="Segoe UI" panose="020B0502040204020203" pitchFamily="34" charset="0"/>
                  <a:ea typeface="+mn-ea"/>
                  <a:cs typeface="Segoe UI" panose="020B0502040204020203" pitchFamily="34" charset="0"/>
                </a:rPr>
                <a:t>achy</a:t>
              </a:r>
              <a:r>
                <a:rPr kumimoji="0" lang="en-US" sz="18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a:t>
              </a:r>
            </a:p>
          </p:txBody>
        </p:sp>
      </p:grpSp>
      <p:pic>
        <p:nvPicPr>
          <p:cNvPr id="27" name="Picture 26">
            <a:extLst>
              <a:ext uri="{FF2B5EF4-FFF2-40B4-BE49-F238E27FC236}">
                <a16:creationId xmlns:a16="http://schemas.microsoft.com/office/drawing/2014/main" id="{B412DA56-738F-B6AF-CEBC-6A92EEB20BB3}"/>
              </a:ext>
            </a:extLst>
          </p:cNvPr>
          <p:cNvPicPr>
            <a:picLocks noChangeAspect="1"/>
          </p:cNvPicPr>
          <p:nvPr/>
        </p:nvPicPr>
        <p:blipFill>
          <a:blip r:embed="rId6"/>
          <a:srcRect l="70540" t="-6144" r="10759" b="73483"/>
          <a:stretch/>
        </p:blipFill>
        <p:spPr>
          <a:xfrm flipH="1">
            <a:off x="8250031" y="1541701"/>
            <a:ext cx="367712" cy="366565"/>
          </a:xfrm>
          <a:prstGeom prst="ellipse">
            <a:avLst/>
          </a:prstGeom>
          <a:solidFill>
            <a:schemeClr val="accent5">
              <a:lumMod val="20000"/>
              <a:lumOff val="80000"/>
            </a:schemeClr>
          </a:solidFill>
          <a:effectLst>
            <a:outerShdw blurRad="57077" dist="50800" dir="5400000" algn="ctr" rotWithShape="0">
              <a:srgbClr val="000000">
                <a:alpha val="0"/>
              </a:srgbClr>
            </a:outerShdw>
          </a:effectLst>
        </p:spPr>
      </p:pic>
      <p:pic>
        <p:nvPicPr>
          <p:cNvPr id="28" name="Picture 27">
            <a:extLst>
              <a:ext uri="{FF2B5EF4-FFF2-40B4-BE49-F238E27FC236}">
                <a16:creationId xmlns:a16="http://schemas.microsoft.com/office/drawing/2014/main" id="{A97FD3C4-699D-3352-5A4F-B82B892E8F90}"/>
              </a:ext>
            </a:extLst>
          </p:cNvPr>
          <p:cNvPicPr>
            <a:picLocks noChangeAspect="1"/>
          </p:cNvPicPr>
          <p:nvPr/>
        </p:nvPicPr>
        <p:blipFill>
          <a:blip r:embed="rId7" cstate="print">
            <a:extLst>
              <a:ext uri="{28A0092B-C50C-407E-A947-70E740481C1C}">
                <a14:useLocalDpi xmlns:a14="http://schemas.microsoft.com/office/drawing/2010/main" val="0"/>
              </a:ext>
            </a:extLst>
          </a:blip>
          <a:srcRect l="11368" t="12282" r="82679" b="84921"/>
          <a:stretch/>
        </p:blipFill>
        <p:spPr>
          <a:xfrm>
            <a:off x="8476683" y="1793196"/>
            <a:ext cx="141134" cy="143260"/>
          </a:xfrm>
          <a:prstGeom prst="ellipse">
            <a:avLst/>
          </a:prstGeom>
        </p:spPr>
      </p:pic>
    </p:spTree>
    <p:extLst>
      <p:ext uri="{BB962C8B-B14F-4D97-AF65-F5344CB8AC3E}">
        <p14:creationId xmlns:p14="http://schemas.microsoft.com/office/powerpoint/2010/main" val="183552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48DCA43-9FC8-D355-52E6-8919CABAF77C}"/>
              </a:ext>
            </a:extLst>
          </p:cNvPr>
          <p:cNvSpPr/>
          <p:nvPr/>
        </p:nvSpPr>
        <p:spPr>
          <a:xfrm>
            <a:off x="9658279" y="262234"/>
            <a:ext cx="2026142" cy="466344"/>
          </a:xfrm>
          <a:prstGeom prst="roundRect">
            <a:avLst>
              <a:gd name="adj" fmla="val 50000"/>
            </a:avLst>
          </a:prstGeom>
          <a:solidFill>
            <a:srgbClr val="6DC734"/>
          </a:solidFill>
          <a:ln w="25400">
            <a:solidFill>
              <a:schemeClr val="accent4">
                <a:lumMod val="40000"/>
                <a:lumOff val="60000"/>
              </a:schemeClr>
            </a:solidFill>
          </a:ln>
          <a:effectLst>
            <a:outerShdw blurRad="190500" dist="50800" dir="5400000" algn="ctr" rotWithShape="0">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sterama" panose="020B0504020200020000" pitchFamily="34" charset="0"/>
                <a:ea typeface="+mn-ea"/>
                <a:cs typeface="Posterama" panose="020B0504020200020000" pitchFamily="34" charset="0"/>
              </a:rPr>
              <a:t>AVAILABLE NOW</a:t>
            </a:r>
          </a:p>
        </p:txBody>
      </p:sp>
      <p:sp>
        <p:nvSpPr>
          <p:cNvPr id="6" name="Title 1">
            <a:extLst>
              <a:ext uri="{FF2B5EF4-FFF2-40B4-BE49-F238E27FC236}">
                <a16:creationId xmlns:a16="http://schemas.microsoft.com/office/drawing/2014/main" id="{E0FF28D0-6A02-6E7C-786D-71036974751C}"/>
              </a:ext>
            </a:extLst>
          </p:cNvPr>
          <p:cNvSpPr txBox="1">
            <a:spLocks/>
          </p:cNvSpPr>
          <p:nvPr/>
        </p:nvSpPr>
        <p:spPr>
          <a:xfrm>
            <a:off x="724239" y="106437"/>
            <a:ext cx="11701272" cy="777938"/>
          </a:xfrm>
          <a:prstGeom prst="rect">
            <a:avLst/>
          </a:prstGeom>
        </p:spPr>
        <p:txBody>
          <a:bodyPr vert="horz" lIns="91440" tIns="0" rIns="91440" bIns="0" rtlCol="0" anchor="b">
            <a:normAutofit/>
          </a:bodyPr>
          <a:lstStyle>
            <a:lvl1pPr algn="l" defTabSz="609585" rtl="0" eaLnBrk="1" latinLnBrk="0" hangingPunct="1">
              <a:lnSpc>
                <a:spcPct val="90000"/>
              </a:lnSpc>
              <a:spcBef>
                <a:spcPct val="0"/>
              </a:spcBef>
              <a:buNone/>
              <a:defRPr sz="4000" b="1" i="0" kern="1200" baseline="0">
                <a:solidFill>
                  <a:srgbClr val="AD122A"/>
                </a:solidFill>
                <a:latin typeface="Arial"/>
                <a:ea typeface="+mj-ea"/>
                <a:cs typeface="Arial"/>
              </a:defRPr>
            </a:lvl1pPr>
          </a:lstStyle>
          <a:p>
            <a:r>
              <a:rPr lang="en-US"/>
              <a:t>Wrap Up Your Shift with AI</a:t>
            </a:r>
          </a:p>
        </p:txBody>
      </p:sp>
      <p:grpSp>
        <p:nvGrpSpPr>
          <p:cNvPr id="7" name="Group 6">
            <a:extLst>
              <a:ext uri="{FF2B5EF4-FFF2-40B4-BE49-F238E27FC236}">
                <a16:creationId xmlns:a16="http://schemas.microsoft.com/office/drawing/2014/main" id="{469ED6BA-01EF-CA44-E8FB-8F904C8DF90E}"/>
              </a:ext>
            </a:extLst>
          </p:cNvPr>
          <p:cNvGrpSpPr/>
          <p:nvPr/>
        </p:nvGrpSpPr>
        <p:grpSpPr>
          <a:xfrm>
            <a:off x="663146" y="969291"/>
            <a:ext cx="10865708" cy="5782272"/>
            <a:chOff x="0" y="1190052"/>
            <a:chExt cx="12192000" cy="6488069"/>
          </a:xfrm>
        </p:grpSpPr>
        <p:pic>
          <p:nvPicPr>
            <p:cNvPr id="8" name="Picture 7">
              <a:extLst>
                <a:ext uri="{FF2B5EF4-FFF2-40B4-BE49-F238E27FC236}">
                  <a16:creationId xmlns:a16="http://schemas.microsoft.com/office/drawing/2014/main" id="{74E73364-C41C-F41E-895F-9D08489FB6FB}"/>
                </a:ext>
              </a:extLst>
            </p:cNvPr>
            <p:cNvPicPr>
              <a:picLocks noChangeAspect="1"/>
            </p:cNvPicPr>
            <p:nvPr/>
          </p:nvPicPr>
          <p:blipFill>
            <a:blip r:embed="rId2"/>
            <a:stretch>
              <a:fillRect/>
            </a:stretch>
          </p:blipFill>
          <p:spPr>
            <a:xfrm>
              <a:off x="0" y="1190052"/>
              <a:ext cx="12192000" cy="6485628"/>
            </a:xfrm>
            <a:prstGeom prst="rect">
              <a:avLst/>
            </a:prstGeom>
          </p:spPr>
        </p:pic>
        <p:sp>
          <p:nvSpPr>
            <p:cNvPr id="9" name="Rectangle 8">
              <a:extLst>
                <a:ext uri="{FF2B5EF4-FFF2-40B4-BE49-F238E27FC236}">
                  <a16:creationId xmlns:a16="http://schemas.microsoft.com/office/drawing/2014/main" id="{6864C229-6588-8C16-951A-6262085EE365}"/>
                </a:ext>
              </a:extLst>
            </p:cNvPr>
            <p:cNvSpPr/>
            <p:nvPr/>
          </p:nvSpPr>
          <p:spPr>
            <a:xfrm>
              <a:off x="0" y="1198073"/>
              <a:ext cx="12192000" cy="6480048"/>
            </a:xfrm>
            <a:prstGeom prst="rect">
              <a:avLst/>
            </a:prstGeom>
            <a:solidFill>
              <a:srgbClr val="000000">
                <a:alpha val="4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sym typeface="Arial"/>
              </a:endParaRPr>
            </a:p>
          </p:txBody>
        </p:sp>
        <p:pic>
          <p:nvPicPr>
            <p:cNvPr id="10" name="Picture 9">
              <a:extLst>
                <a:ext uri="{FF2B5EF4-FFF2-40B4-BE49-F238E27FC236}">
                  <a16:creationId xmlns:a16="http://schemas.microsoft.com/office/drawing/2014/main" id="{03B800C4-1109-27D0-D046-3ABE9044C3FD}"/>
                </a:ext>
              </a:extLst>
            </p:cNvPr>
            <p:cNvPicPr>
              <a:picLocks noChangeAspect="1"/>
            </p:cNvPicPr>
            <p:nvPr/>
          </p:nvPicPr>
          <p:blipFill>
            <a:blip r:embed="rId3"/>
            <a:srcRect/>
            <a:stretch/>
          </p:blipFill>
          <p:spPr>
            <a:xfrm>
              <a:off x="3080084" y="2613155"/>
              <a:ext cx="7106486" cy="4308048"/>
            </a:xfrm>
            <a:prstGeom prst="rect">
              <a:avLst/>
            </a:prstGeom>
          </p:spPr>
        </p:pic>
        <p:pic>
          <p:nvPicPr>
            <p:cNvPr id="11" name="Picture 10">
              <a:extLst>
                <a:ext uri="{FF2B5EF4-FFF2-40B4-BE49-F238E27FC236}">
                  <a16:creationId xmlns:a16="http://schemas.microsoft.com/office/drawing/2014/main" id="{8BB4B44D-5885-7B38-FFDF-D3B1AA037565}"/>
                </a:ext>
              </a:extLst>
            </p:cNvPr>
            <p:cNvPicPr>
              <a:picLocks noChangeAspect="1"/>
            </p:cNvPicPr>
            <p:nvPr/>
          </p:nvPicPr>
          <p:blipFill>
            <a:blip r:embed="rId4"/>
            <a:srcRect/>
            <a:stretch/>
          </p:blipFill>
          <p:spPr>
            <a:xfrm>
              <a:off x="9029083" y="3573357"/>
              <a:ext cx="2729780" cy="975552"/>
            </a:xfrm>
            <a:prstGeom prst="rect">
              <a:avLst/>
            </a:prstGeom>
          </p:spPr>
        </p:pic>
      </p:grpSp>
    </p:spTree>
    <p:extLst>
      <p:ext uri="{BB962C8B-B14F-4D97-AF65-F5344CB8AC3E}">
        <p14:creationId xmlns:p14="http://schemas.microsoft.com/office/powerpoint/2010/main" val="269600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216B56-1E9B-878D-D2E2-5AA2F8A946DF}"/>
              </a:ext>
            </a:extLst>
          </p:cNvPr>
          <p:cNvSpPr txBox="1"/>
          <p:nvPr/>
        </p:nvSpPr>
        <p:spPr>
          <a:xfrm>
            <a:off x="1057650" y="847818"/>
            <a:ext cx="973227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cs typeface="Arial" panose="020B0604020202020204" pitchFamily="34" charset="0"/>
              </a:rPr>
              <a:t>© 2025 Epic Systems Corporation. All rights reserved. PROPRIETARY INFORMATION - This item and its contents may not be accessed, used, modified, reproduced, performed, displayed, distributed or disclosed unless and only to the extent expressly authorized by an agreement with Epic. This item is a Commercial Item, as that term is defined at 48 C.F.R. Sec. 2.101. It contains trade secrets and commercial information that are confidential, privileged, and exempt from disclosure under the Freedom of Information Act and prohibited from disclosure under the Trade Secrets Act. After Visit Summary, ASAP, Aura, Beacon, Beaker, Beans, </a:t>
            </a:r>
            <a:r>
              <a:rPr lang="en-US" err="1">
                <a:latin typeface="Arial" panose="020B0604020202020204" pitchFamily="34" charset="0"/>
                <a:cs typeface="Arial" panose="020B0604020202020204" pitchFamily="34" charset="0"/>
              </a:rPr>
              <a:t>BedTime</a:t>
            </a:r>
            <a:r>
              <a:rPr lang="en-US">
                <a:latin typeface="Arial" panose="020B0604020202020204" pitchFamily="34" charset="0"/>
                <a:cs typeface="Arial" panose="020B0604020202020204" pitchFamily="34" charset="0"/>
              </a:rPr>
              <a:t>, Best Care Choices for My Patient, Bones, Break-the-Glass, Bugsy, Caboodle, Cadence, Canto, Care Everywhere, Charge Router, Cheers, Chronicles, Clarity, Cogito ergo sum, Cohort, Comfort, Community Connect, Compass Rose, Cosmos, </a:t>
            </a:r>
            <a:r>
              <a:rPr lang="en-US" err="1">
                <a:latin typeface="Arial" panose="020B0604020202020204" pitchFamily="34" charset="0"/>
                <a:cs typeface="Arial" panose="020B0604020202020204" pitchFamily="34" charset="0"/>
              </a:rPr>
              <a:t>Cosnome</a:t>
            </a:r>
            <a:r>
              <a:rPr lang="en-US">
                <a:latin typeface="Arial" panose="020B0604020202020204" pitchFamily="34" charset="0"/>
                <a:cs typeface="Arial" panose="020B0604020202020204" pitchFamily="34" charset="0"/>
              </a:rPr>
              <a:t>, Cupid, Discovery, Epic, EpicCare, EpicCare Link, Epicenter, </a:t>
            </a:r>
            <a:r>
              <a:rPr lang="en-US" err="1">
                <a:latin typeface="Arial" panose="020B0604020202020204" pitchFamily="34" charset="0"/>
                <a:cs typeface="Arial" panose="020B0604020202020204" pitchFamily="34" charset="0"/>
              </a:rPr>
              <a:t>EpicShare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EpicWeb</a:t>
            </a:r>
            <a:r>
              <a:rPr lang="en-US">
                <a:latin typeface="Arial" panose="020B0604020202020204" pitchFamily="34" charset="0"/>
                <a:cs typeface="Arial" panose="020B0604020202020204" pitchFamily="34" charset="0"/>
              </a:rPr>
              <a:t>, Epic Earth, Epic Nexus, Epic Research, Garden Plot, Grand Central, Haiku, Happy Together, Healthy Planet, Hello World, Hey Epic!, Hyperdrive, Hyperspace, Kaleidoscope, Kit, Limerick, Lucy, Lumens, MyChart, Nebula, OpTime, Phoenix, Powered by Epic, Prelude, Radar, Radiant, Resolute, Revenue Guardian, Rover, Share Everywhere, </a:t>
            </a:r>
            <a:r>
              <a:rPr lang="en-US" err="1">
                <a:latin typeface="Arial" panose="020B0604020202020204" pitchFamily="34" charset="0"/>
                <a:cs typeface="Arial" panose="020B0604020202020204" pitchFamily="34" charset="0"/>
              </a:rPr>
              <a:t>SmartForms</a:t>
            </a:r>
            <a:r>
              <a:rPr lang="en-US">
                <a:latin typeface="Arial" panose="020B0604020202020204" pitchFamily="34" charset="0"/>
                <a:cs typeface="Arial" panose="020B0604020202020204" pitchFamily="34" charset="0"/>
              </a:rPr>
              <a:t>, Sonnet, Stork, System Pulse, Tapestry, Trove, Welcome, Willow, Wisdom, With the Patient at Heart, and WorldWise are registered trademarks, trademarks, or service marks of Epic Systems Corporation in the United States of America and/or other countries. Other company, product, and service names referenced herein may be trademarks or service marks of their respective owners. Patents Notice</a:t>
            </a:r>
            <a:r>
              <a:rPr lang="en-US">
                <a:solidFill>
                  <a:srgbClr val="1F497D"/>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hlinkClick r:id="rId2"/>
              </a:rPr>
              <a:t>www.epic.com/patents</a:t>
            </a:r>
            <a:r>
              <a:rPr lang="en-US">
                <a:solidFill>
                  <a:srgbClr val="1F497D"/>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2325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chnology, Data, Currency, Planet - Space, Computer Network">
            <a:extLst>
              <a:ext uri="{FF2B5EF4-FFF2-40B4-BE49-F238E27FC236}">
                <a16:creationId xmlns:a16="http://schemas.microsoft.com/office/drawing/2014/main" id="{D53F2ABA-A819-442D-972B-50BC38DEDD54}"/>
              </a:ext>
            </a:extLst>
          </p:cNvPr>
          <p:cNvPicPr>
            <a:picLocks noGrp="1" noChangeAspect="1"/>
          </p:cNvPicPr>
          <p:nvPr>
            <p:ph sz="half" idx="1"/>
          </p:nvPr>
        </p:nvPicPr>
        <p:blipFill>
          <a:blip r:embed="rId3"/>
          <a:srcRect l="24959" r="28635" b="-2"/>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A2507F13-A374-D1E0-9822-BE5ACC52A9F1}"/>
              </a:ext>
            </a:extLst>
          </p:cNvPr>
          <p:cNvSpPr>
            <a:spLocks noGrp="1"/>
          </p:cNvSpPr>
          <p:nvPr>
            <p:ph type="title"/>
          </p:nvPr>
        </p:nvSpPr>
        <p:spPr>
          <a:xfrm>
            <a:off x="1412729" y="530091"/>
            <a:ext cx="9568779" cy="1169043"/>
          </a:xfrm>
        </p:spPr>
        <p:txBody>
          <a:bodyPr vert="horz" lIns="68580" tIns="34290" rIns="68580" bIns="34290" rtlCol="0" anchor="t">
            <a:normAutofit/>
          </a:bodyPr>
          <a:lstStyle/>
          <a:p>
            <a:pPr>
              <a:lnSpc>
                <a:spcPct val="90000"/>
              </a:lnSpc>
            </a:pPr>
            <a:r>
              <a:rPr lang="en-US"/>
              <a:t>Predictive Analytics in Healthcare</a:t>
            </a:r>
          </a:p>
        </p:txBody>
      </p:sp>
      <p:sp>
        <p:nvSpPr>
          <p:cNvPr id="4" name="Content Placeholder 3">
            <a:extLst>
              <a:ext uri="{FF2B5EF4-FFF2-40B4-BE49-F238E27FC236}">
                <a16:creationId xmlns:a16="http://schemas.microsoft.com/office/drawing/2014/main" id="{3D4A8F15-1C57-5B11-9E25-285E1849EEB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62309" y="1575430"/>
            <a:ext cx="6126238" cy="4567284"/>
          </a:xfrm>
        </p:spPr>
        <p:txBody>
          <a:bodyPr>
            <a:normAutofit fontScale="92500" lnSpcReduction="10000"/>
          </a:bodyPr>
          <a:lstStyle/>
          <a:p>
            <a:pPr>
              <a:spcBef>
                <a:spcPts val="1875"/>
              </a:spcBef>
            </a:pPr>
            <a:r>
              <a:rPr lang="en-US" sz="1800" b="1">
                <a:latin typeface="Arial" panose="020B0604020202020204" pitchFamily="34" charset="0"/>
                <a:cs typeface="Arial" panose="020B0604020202020204" pitchFamily="34" charset="0"/>
              </a:rPr>
              <a:t>Identifying Patients at Risk</a:t>
            </a:r>
          </a:p>
          <a:p>
            <a:pPr marL="0" lvl="1" indent="0">
              <a:buNone/>
            </a:pPr>
            <a:r>
              <a:rPr lang="en-US" sz="1800">
                <a:latin typeface="Arial" panose="020B0604020202020204" pitchFamily="34" charset="0"/>
                <a:cs typeface="Arial" panose="020B0604020202020204" pitchFamily="34" charset="0"/>
              </a:rPr>
              <a:t>Predictive analytics can help clinicians identify patients who are at risk for certain conditions, such as heart disease or diabetes, by analyzing patient data and identifying patterns that may indicate an increased risk.</a:t>
            </a:r>
          </a:p>
          <a:p>
            <a:pPr marL="0" lvl="1" indent="0">
              <a:buNone/>
            </a:pPr>
            <a:r>
              <a:rPr lang="en-US" sz="1800" b="1">
                <a:latin typeface="Arial" panose="020B0604020202020204" pitchFamily="34" charset="0"/>
                <a:cs typeface="Arial" panose="020B0604020202020204" pitchFamily="34" charset="0"/>
              </a:rPr>
              <a:t>Accurate Diagnoses &amp;Improved Treatment Outcomes</a:t>
            </a:r>
          </a:p>
          <a:p>
            <a:pPr marL="0" lvl="1" indent="0">
              <a:buNone/>
            </a:pPr>
            <a:r>
              <a:rPr lang="en-US" sz="1800">
                <a:latin typeface="Arial" panose="020B0604020202020204" pitchFamily="34" charset="0"/>
                <a:cs typeface="Arial" panose="020B0604020202020204" pitchFamily="34" charset="0"/>
              </a:rPr>
              <a:t>Predictive analytics can help clinicians make more accurate diagnoses by analyzing patient data and identifying patterns that may indicate a particular disease or condition. Predictive analytics can help improve treatment outcomes by analyzing patient data and identifying the most effective treatments for particular conditions</a:t>
            </a:r>
          </a:p>
          <a:p>
            <a:pPr marL="0" lvl="1" indent="0">
              <a:buNone/>
            </a:pPr>
            <a:r>
              <a:rPr lang="en-US" sz="1800" b="1">
                <a:latin typeface="Arial" panose="020B0604020202020204" pitchFamily="34" charset="0"/>
                <a:cs typeface="Arial" panose="020B0604020202020204" pitchFamily="34" charset="0"/>
              </a:rPr>
              <a:t>Improved Operational Efficiency</a:t>
            </a:r>
          </a:p>
          <a:p>
            <a:pPr>
              <a:lnSpc>
                <a:spcPct val="100000"/>
              </a:lnSpc>
            </a:pPr>
            <a:r>
              <a:rPr lang="en-US" sz="1800">
                <a:latin typeface="Arial" panose="020B0604020202020204" pitchFamily="34" charset="0"/>
                <a:cs typeface="Arial" panose="020B0604020202020204" pitchFamily="34" charset="0"/>
              </a:rPr>
              <a:t>Optimize bed capacity, enhance patient flow, and refine nurse staffing and scheduling, all while maintaining the agility and flexibility to expand to additional areas such as Revenue Cycle Management or Clinical Pathway Management</a:t>
            </a:r>
          </a:p>
          <a:p>
            <a:pPr>
              <a:lnSpc>
                <a:spcPct val="100000"/>
              </a:lnSpc>
            </a:pPr>
            <a:endParaRPr lang="en-US" sz="1050"/>
          </a:p>
          <a:p>
            <a:pPr>
              <a:lnSpc>
                <a:spcPct val="100000"/>
              </a:lnSpc>
            </a:pPr>
            <a:endParaRPr lang="en-US" sz="1050"/>
          </a:p>
        </p:txBody>
      </p:sp>
    </p:spTree>
    <p:extLst>
      <p:ext uri="{BB962C8B-B14F-4D97-AF65-F5344CB8AC3E}">
        <p14:creationId xmlns:p14="http://schemas.microsoft.com/office/powerpoint/2010/main" val="96118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ientist touching digital screen to see result of medical test">
            <a:extLst>
              <a:ext uri="{FF2B5EF4-FFF2-40B4-BE49-F238E27FC236}">
                <a16:creationId xmlns:a16="http://schemas.microsoft.com/office/drawing/2014/main" id="{DA2D5D0D-B0B0-42F2-B39F-B18D710A0497}"/>
              </a:ext>
            </a:extLst>
          </p:cNvPr>
          <p:cNvPicPr>
            <a:picLocks noGrp="1" noChangeAspect="1"/>
          </p:cNvPicPr>
          <p:nvPr>
            <p:ph sz="half" idx="1"/>
          </p:nvPr>
        </p:nvPicPr>
        <p:blipFill>
          <a:blip r:embed="rId3"/>
          <a:srcRect b="31"/>
          <a:stretch/>
        </p:blipFill>
        <p:spPr>
          <a:xfrm>
            <a:off x="1223074" y="1246260"/>
            <a:ext cx="6172185" cy="4365480"/>
          </a:xfrm>
          <a:prstGeom prst="rect">
            <a:avLst/>
          </a:prstGeom>
        </p:spPr>
      </p:pic>
      <p:sp>
        <p:nvSpPr>
          <p:cNvPr id="2" name="Title 1">
            <a:extLst>
              <a:ext uri="{FF2B5EF4-FFF2-40B4-BE49-F238E27FC236}">
                <a16:creationId xmlns:a16="http://schemas.microsoft.com/office/drawing/2014/main" id="{50A5AB14-1F55-AB26-7F32-E766FB58F0C2}"/>
              </a:ext>
            </a:extLst>
          </p:cNvPr>
          <p:cNvSpPr>
            <a:spLocks noGrp="1"/>
          </p:cNvSpPr>
          <p:nvPr>
            <p:ph type="title"/>
          </p:nvPr>
        </p:nvSpPr>
        <p:spPr>
          <a:xfrm>
            <a:off x="1083812" y="0"/>
            <a:ext cx="8569475" cy="1076446"/>
          </a:xfrm>
        </p:spPr>
        <p:txBody>
          <a:bodyPr vert="horz" lIns="68580" tIns="34290" rIns="68580" bIns="34290" rtlCol="0" anchor="b">
            <a:normAutofit/>
          </a:bodyPr>
          <a:lstStyle/>
          <a:p>
            <a:r>
              <a:rPr lang="en-US" sz="3600">
                <a:latin typeface="Arial" panose="020B0604020202020204" pitchFamily="34" charset="0"/>
                <a:cs typeface="Arial" panose="020B0604020202020204" pitchFamily="34" charset="0"/>
              </a:rPr>
              <a:t>Palantir Foundry</a:t>
            </a:r>
          </a:p>
        </p:txBody>
      </p:sp>
      <p:sp>
        <p:nvSpPr>
          <p:cNvPr id="4" name="Content Placeholder 3">
            <a:extLst>
              <a:ext uri="{FF2B5EF4-FFF2-40B4-BE49-F238E27FC236}">
                <a16:creationId xmlns:a16="http://schemas.microsoft.com/office/drawing/2014/main" id="{A9BFDABD-92CC-1659-27FC-D446B4BEC26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36518" y="1850125"/>
            <a:ext cx="3833537" cy="5038793"/>
          </a:xfrm>
        </p:spPr>
        <p:txBody>
          <a:bodyPr>
            <a:normAutofit/>
          </a:bodyPr>
          <a:lstStyle/>
          <a:p>
            <a:pPr>
              <a:spcBef>
                <a:spcPts val="1875"/>
              </a:spcBef>
            </a:pPr>
            <a:endParaRPr lang="en-US" sz="1050" b="1"/>
          </a:p>
          <a:p>
            <a:pPr marL="0" lvl="1" indent="0">
              <a:buNone/>
            </a:pPr>
            <a:r>
              <a:rPr lang="en-US" sz="1800">
                <a:latin typeface="Arial" panose="020B0604020202020204" pitchFamily="34" charset="0"/>
                <a:cs typeface="Arial" panose="020B0604020202020204" pitchFamily="34" charset="0"/>
              </a:rPr>
              <a:t>Palantir Foundry is an AI-powered tool that helps healthcare organizations with data integration, management, and analysis, streamlining data analysis for predictive analytics to improve patient outcomes.</a:t>
            </a:r>
          </a:p>
        </p:txBody>
      </p:sp>
    </p:spTree>
    <p:extLst>
      <p:ext uri="{BB962C8B-B14F-4D97-AF65-F5344CB8AC3E}">
        <p14:creationId xmlns:p14="http://schemas.microsoft.com/office/powerpoint/2010/main" val="4096913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2536D-36C9-4FB6-A30D-4C2D9FECF8D1}"/>
              </a:ext>
            </a:extLst>
          </p:cNvPr>
          <p:cNvSpPr>
            <a:spLocks noGrp="1"/>
          </p:cNvSpPr>
          <p:nvPr>
            <p:ph type="title"/>
          </p:nvPr>
        </p:nvSpPr>
        <p:spPr>
          <a:xfrm>
            <a:off x="1115568" y="548640"/>
            <a:ext cx="10168128" cy="1179576"/>
          </a:xfrm>
        </p:spPr>
        <p:txBody>
          <a:bodyPr anchor="b">
            <a:normAutofit/>
          </a:bodyPr>
          <a:lstStyle/>
          <a:p>
            <a:r>
              <a:rPr lang="en-US"/>
              <a:t>How smart is your right foot?</a:t>
            </a:r>
          </a:p>
        </p:txBody>
      </p:sp>
      <p:sp>
        <p:nvSpPr>
          <p:cNvPr id="5" name="Content Placeholder 4">
            <a:extLst>
              <a:ext uri="{FF2B5EF4-FFF2-40B4-BE49-F238E27FC236}">
                <a16:creationId xmlns:a16="http://schemas.microsoft.com/office/drawing/2014/main" id="{03B8B2C9-5535-84E7-B37C-B329FB660B6F}"/>
              </a:ext>
            </a:extLst>
          </p:cNvPr>
          <p:cNvSpPr>
            <a:spLocks noGrp="1"/>
          </p:cNvSpPr>
          <p:nvPr>
            <p:ph sz="half" idx="1"/>
          </p:nvPr>
        </p:nvSpPr>
        <p:spPr>
          <a:xfrm>
            <a:off x="1115568" y="2478024"/>
            <a:ext cx="4937760" cy="3694176"/>
          </a:xfrm>
        </p:spPr>
        <p:txBody>
          <a:bodyPr>
            <a:normAutofit/>
          </a:bodyPr>
          <a:lstStyle/>
          <a:p>
            <a:pPr marL="457200" indent="-457200">
              <a:buAutoNum type="arabicPeriod"/>
            </a:pPr>
            <a:r>
              <a:rPr lang="en-US"/>
              <a:t>While sitting in a chair…</a:t>
            </a:r>
          </a:p>
          <a:p>
            <a:pPr lvl="1" indent="0">
              <a:buNone/>
            </a:pPr>
            <a:r>
              <a:rPr lang="en-US"/>
              <a:t>Lift your right foot off the floor and make clockwise circles</a:t>
            </a:r>
          </a:p>
          <a:p>
            <a:pPr lvl="1" indent="0">
              <a:buNone/>
            </a:pPr>
            <a:endParaRPr lang="en-US"/>
          </a:p>
          <a:p>
            <a:pPr lvl="1" indent="0">
              <a:buNone/>
            </a:pPr>
            <a:endParaRPr lang="en-US"/>
          </a:p>
          <a:p>
            <a:pPr lvl="1" indent="0">
              <a:buNone/>
            </a:pPr>
            <a:r>
              <a:rPr lang="en-US"/>
              <a:t>2. While doing this…</a:t>
            </a:r>
          </a:p>
          <a:p>
            <a:pPr lvl="1" indent="0">
              <a:buNone/>
            </a:pPr>
            <a:r>
              <a:rPr lang="en-US"/>
              <a:t>		Draw the number ‘6’ in the air with your right hand…</a:t>
            </a:r>
          </a:p>
          <a:p>
            <a:pPr lvl="1" indent="0">
              <a:buNone/>
            </a:pPr>
            <a:endParaRPr lang="en-US"/>
          </a:p>
          <a:p>
            <a:pPr lvl="1" indent="0">
              <a:buNone/>
            </a:pPr>
            <a:endParaRPr lang="en-US"/>
          </a:p>
        </p:txBody>
      </p:sp>
      <p:pic>
        <p:nvPicPr>
          <p:cNvPr id="7" name="Graphic 6" descr="Footprints with solid fill">
            <a:extLst>
              <a:ext uri="{FF2B5EF4-FFF2-40B4-BE49-F238E27FC236}">
                <a16:creationId xmlns:a16="http://schemas.microsoft.com/office/drawing/2014/main" id="{17AF24A0-07AA-1049-4D92-79962E28B4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7728" y="2478024"/>
            <a:ext cx="3694176" cy="3694176"/>
          </a:xfrm>
          <a:prstGeom prst="rect">
            <a:avLst/>
          </a:prstGeom>
        </p:spPr>
      </p:pic>
    </p:spTree>
    <p:extLst>
      <p:ext uri="{BB962C8B-B14F-4D97-AF65-F5344CB8AC3E}">
        <p14:creationId xmlns:p14="http://schemas.microsoft.com/office/powerpoint/2010/main" val="26544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65DB-F6AE-F9AE-F632-A6F8135E2E3F}"/>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B3A3F50-63BA-574A-CC28-AB1A4A2E098C}"/>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8B748A4-9323-244C-8FA6-170032C00BAC}"/>
              </a:ext>
            </a:extLst>
          </p:cNvPr>
          <p:cNvSpPr/>
          <p:nvPr/>
        </p:nvSpPr>
        <p:spPr>
          <a:xfrm>
            <a:off x="947342" y="798345"/>
            <a:ext cx="11804316" cy="369332"/>
          </a:xfrm>
          <a:prstGeom prst="rect">
            <a:avLst/>
          </a:prstGeom>
        </p:spPr>
        <p:txBody>
          <a:bodyPr wrap="square" lIns="0" tIns="0" rIns="0" bIns="0" anchor="t">
            <a:spAutoFit/>
          </a:bodyPr>
          <a:lstStyle/>
          <a:p>
            <a:pPr>
              <a:spcBef>
                <a:spcPts val="1000"/>
              </a:spcBef>
              <a:defRPr/>
            </a:pPr>
            <a:r>
              <a:rPr lang="en-US" sz="2400" b="1">
                <a:solidFill>
                  <a:srgbClr val="CC3300"/>
                </a:solidFill>
                <a:latin typeface="Arial" panose="020B0604020202020204" pitchFamily="34" charset="0"/>
                <a:cs typeface="Arial" panose="020B0604020202020204" pitchFamily="34" charset="0"/>
              </a:rPr>
              <a:t>Present Day Workflows Across the Patient Journey</a:t>
            </a:r>
          </a:p>
        </p:txBody>
      </p:sp>
      <p:pic>
        <p:nvPicPr>
          <p:cNvPr id="12" name="Picture 11" descr="Icon&#10;&#10;Description automatically generated">
            <a:extLst>
              <a:ext uri="{FF2B5EF4-FFF2-40B4-BE49-F238E27FC236}">
                <a16:creationId xmlns:a16="http://schemas.microsoft.com/office/drawing/2014/main" id="{4607C148-B805-F436-1531-2499947D60F0}"/>
              </a:ext>
            </a:extLst>
          </p:cNvPr>
          <p:cNvPicPr>
            <a:picLocks noChangeAspect="1"/>
          </p:cNvPicPr>
          <p:nvPr/>
        </p:nvPicPr>
        <p:blipFill>
          <a:blip r:embed="rId3"/>
          <a:stretch>
            <a:fillRect/>
          </a:stretch>
        </p:blipFill>
        <p:spPr>
          <a:xfrm flipH="1">
            <a:off x="11660742" y="282378"/>
            <a:ext cx="113581" cy="143373"/>
          </a:xfrm>
          <a:prstGeom prst="rect">
            <a:avLst/>
          </a:prstGeom>
        </p:spPr>
      </p:pic>
      <p:cxnSp>
        <p:nvCxnSpPr>
          <p:cNvPr id="13" name="Straight Connector 12">
            <a:extLst>
              <a:ext uri="{FF2B5EF4-FFF2-40B4-BE49-F238E27FC236}">
                <a16:creationId xmlns:a16="http://schemas.microsoft.com/office/drawing/2014/main" id="{28DB5E3A-0D1F-B996-6463-1BB843D06325}"/>
              </a:ext>
            </a:extLst>
          </p:cNvPr>
          <p:cNvCxnSpPr>
            <a:cxnSpLocks/>
          </p:cNvCxnSpPr>
          <p:nvPr/>
        </p:nvCxnSpPr>
        <p:spPr>
          <a:xfrm>
            <a:off x="387684" y="1334585"/>
            <a:ext cx="1138663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2" name="Graphic 21" descr="Daily calendar with solid fill">
            <a:extLst>
              <a:ext uri="{FF2B5EF4-FFF2-40B4-BE49-F238E27FC236}">
                <a16:creationId xmlns:a16="http://schemas.microsoft.com/office/drawing/2014/main" id="{66C65942-D9FB-2C3D-76EA-1D309A8E7E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470" y="1349954"/>
            <a:ext cx="454325" cy="461514"/>
          </a:xfrm>
          <a:prstGeom prst="rect">
            <a:avLst/>
          </a:prstGeom>
        </p:spPr>
      </p:pic>
      <p:cxnSp>
        <p:nvCxnSpPr>
          <p:cNvPr id="23" name="Straight Arrow Connector 22">
            <a:extLst>
              <a:ext uri="{FF2B5EF4-FFF2-40B4-BE49-F238E27FC236}">
                <a16:creationId xmlns:a16="http://schemas.microsoft.com/office/drawing/2014/main" id="{742424EC-6865-9C67-7E83-3A9981207A3C}"/>
              </a:ext>
            </a:extLst>
          </p:cNvPr>
          <p:cNvCxnSpPr>
            <a:cxnSpLocks/>
          </p:cNvCxnSpPr>
          <p:nvPr/>
        </p:nvCxnSpPr>
        <p:spPr>
          <a:xfrm>
            <a:off x="629728" y="1811468"/>
            <a:ext cx="0" cy="4677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2018FD0-A4FD-7896-BF22-E322202536CC}"/>
              </a:ext>
            </a:extLst>
          </p:cNvPr>
          <p:cNvGrpSpPr/>
          <p:nvPr/>
        </p:nvGrpSpPr>
        <p:grpSpPr>
          <a:xfrm>
            <a:off x="290734" y="1963981"/>
            <a:ext cx="699672" cy="297032"/>
            <a:chOff x="290734" y="2728067"/>
            <a:chExt cx="699672" cy="297032"/>
          </a:xfrm>
        </p:grpSpPr>
        <p:sp>
          <p:nvSpPr>
            <p:cNvPr id="25" name="Rectangle 24">
              <a:extLst>
                <a:ext uri="{FF2B5EF4-FFF2-40B4-BE49-F238E27FC236}">
                  <a16:creationId xmlns:a16="http://schemas.microsoft.com/office/drawing/2014/main" id="{CF868F3A-4667-0CE2-7F1C-453542E650E8}"/>
                </a:ext>
              </a:extLst>
            </p:cNvPr>
            <p:cNvSpPr/>
            <p:nvPr/>
          </p:nvSpPr>
          <p:spPr>
            <a:xfrm>
              <a:off x="315226" y="2728437"/>
              <a:ext cx="637866" cy="296662"/>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9E21BA3E-92B3-28C9-38B9-D5544BFE21B7}"/>
                </a:ext>
              </a:extLst>
            </p:cNvPr>
            <p:cNvSpPr txBox="1"/>
            <p:nvPr/>
          </p:nvSpPr>
          <p:spPr>
            <a:xfrm>
              <a:off x="290734" y="2728067"/>
              <a:ext cx="6996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Jan 24</a:t>
              </a:r>
            </a:p>
          </p:txBody>
        </p:sp>
      </p:grpSp>
      <p:sp>
        <p:nvSpPr>
          <p:cNvPr id="28" name="Rectangle 27">
            <a:extLst>
              <a:ext uri="{FF2B5EF4-FFF2-40B4-BE49-F238E27FC236}">
                <a16:creationId xmlns:a16="http://schemas.microsoft.com/office/drawing/2014/main" id="{2B43A056-43EC-1043-5DE8-DB14A7E604C8}"/>
              </a:ext>
            </a:extLst>
          </p:cNvPr>
          <p:cNvSpPr/>
          <p:nvPr/>
        </p:nvSpPr>
        <p:spPr>
          <a:xfrm>
            <a:off x="273532" y="3321456"/>
            <a:ext cx="673810"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333CDD58-A758-500B-655C-D1F2E3B2FE0E}"/>
              </a:ext>
            </a:extLst>
          </p:cNvPr>
          <p:cNvSpPr txBox="1"/>
          <p:nvPr/>
        </p:nvSpPr>
        <p:spPr>
          <a:xfrm>
            <a:off x="292171" y="3339060"/>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May 24</a:t>
            </a:r>
          </a:p>
        </p:txBody>
      </p:sp>
      <p:sp>
        <p:nvSpPr>
          <p:cNvPr id="30" name="Rectangle 29">
            <a:extLst>
              <a:ext uri="{FF2B5EF4-FFF2-40B4-BE49-F238E27FC236}">
                <a16:creationId xmlns:a16="http://schemas.microsoft.com/office/drawing/2014/main" id="{85C46991-2CD3-C551-D79B-6B45DC6C48D7}"/>
              </a:ext>
            </a:extLst>
          </p:cNvPr>
          <p:cNvSpPr/>
          <p:nvPr/>
        </p:nvSpPr>
        <p:spPr>
          <a:xfrm>
            <a:off x="309474" y="5558619"/>
            <a:ext cx="677404"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3" name="Group 32">
            <a:extLst>
              <a:ext uri="{FF2B5EF4-FFF2-40B4-BE49-F238E27FC236}">
                <a16:creationId xmlns:a16="http://schemas.microsoft.com/office/drawing/2014/main" id="{6D2A0917-FFD7-0251-F547-C0063EDDF4AF}"/>
              </a:ext>
            </a:extLst>
          </p:cNvPr>
          <p:cNvGrpSpPr/>
          <p:nvPr/>
        </p:nvGrpSpPr>
        <p:grpSpPr>
          <a:xfrm>
            <a:off x="1143963" y="1520789"/>
            <a:ext cx="4993501" cy="596677"/>
            <a:chOff x="1143963" y="1959413"/>
            <a:chExt cx="4993501" cy="596677"/>
          </a:xfrm>
        </p:grpSpPr>
        <p:pic>
          <p:nvPicPr>
            <p:cNvPr id="38" name="Graphic 37" descr="Badge 1 with solid fill">
              <a:extLst>
                <a:ext uri="{FF2B5EF4-FFF2-40B4-BE49-F238E27FC236}">
                  <a16:creationId xmlns:a16="http://schemas.microsoft.com/office/drawing/2014/main" id="{90DDB7D0-68CE-9D3A-D293-CD33AF752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963" y="1959413"/>
              <a:ext cx="359866" cy="347751"/>
            </a:xfrm>
            <a:prstGeom prst="rect">
              <a:avLst/>
            </a:prstGeom>
          </p:spPr>
        </p:pic>
        <p:sp>
          <p:nvSpPr>
            <p:cNvPr id="39" name="TextBox 38">
              <a:extLst>
                <a:ext uri="{FF2B5EF4-FFF2-40B4-BE49-F238E27FC236}">
                  <a16:creationId xmlns:a16="http://schemas.microsoft.com/office/drawing/2014/main" id="{BAFB4A4C-33C6-79FB-45F0-7234E8248F77}"/>
                </a:ext>
              </a:extLst>
            </p:cNvPr>
            <p:cNvSpPr txBox="1"/>
            <p:nvPr/>
          </p:nvSpPr>
          <p:spPr>
            <a:xfrm>
              <a:off x="1559847" y="1961055"/>
              <a:ext cx="4577617"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NMC Discharge Lounge</a:t>
              </a:r>
            </a:p>
            <a:p>
              <a:pPr>
                <a:spcBef>
                  <a:spcPts val="500"/>
                </a:spcBef>
              </a:pPr>
              <a:r>
                <a:rPr lang="en-US" sz="900" i="1">
                  <a:latin typeface="Arial"/>
                  <a:ea typeface="Calibri"/>
                  <a:cs typeface="Calibri"/>
                </a:rPr>
                <a:t>Identify patients eligible for the discharge lounge to decrease time from order to discharge and increase discharge lounge usage across NMC inpatient units. </a:t>
              </a:r>
              <a:endParaRPr lang="en-US" sz="900" b="1" i="1">
                <a:latin typeface="Arial"/>
                <a:ea typeface="Calibri"/>
                <a:cs typeface="Calibri"/>
              </a:endParaRPr>
            </a:p>
          </p:txBody>
        </p:sp>
      </p:grpSp>
      <p:grpSp>
        <p:nvGrpSpPr>
          <p:cNvPr id="34" name="Group 33">
            <a:extLst>
              <a:ext uri="{FF2B5EF4-FFF2-40B4-BE49-F238E27FC236}">
                <a16:creationId xmlns:a16="http://schemas.microsoft.com/office/drawing/2014/main" id="{7A3C3C74-B6DA-CF05-4F9C-4AF872E44B09}"/>
              </a:ext>
            </a:extLst>
          </p:cNvPr>
          <p:cNvGrpSpPr/>
          <p:nvPr/>
        </p:nvGrpSpPr>
        <p:grpSpPr>
          <a:xfrm>
            <a:off x="1143963" y="2091909"/>
            <a:ext cx="4601883" cy="602880"/>
            <a:chOff x="1143963" y="2620684"/>
            <a:chExt cx="4601883" cy="602880"/>
          </a:xfrm>
        </p:grpSpPr>
        <p:pic>
          <p:nvPicPr>
            <p:cNvPr id="37" name="Graphic 36" descr="Badge with solid fill">
              <a:extLst>
                <a:ext uri="{FF2B5EF4-FFF2-40B4-BE49-F238E27FC236}">
                  <a16:creationId xmlns:a16="http://schemas.microsoft.com/office/drawing/2014/main" id="{7EE0E143-B13B-3785-843A-62E39F0E413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143963" y="2620684"/>
              <a:ext cx="356502" cy="349952"/>
            </a:xfrm>
            <a:prstGeom prst="rect">
              <a:avLst/>
            </a:prstGeom>
          </p:spPr>
        </p:pic>
        <p:sp>
          <p:nvSpPr>
            <p:cNvPr id="40" name="TextBox 39">
              <a:extLst>
                <a:ext uri="{FF2B5EF4-FFF2-40B4-BE49-F238E27FC236}">
                  <a16:creationId xmlns:a16="http://schemas.microsoft.com/office/drawing/2014/main" id="{DC42C67B-6110-26C4-208F-9C3B2D107118}"/>
                </a:ext>
              </a:extLst>
            </p:cNvPr>
            <p:cNvSpPr txBox="1"/>
            <p:nvPr/>
          </p:nvSpPr>
          <p:spPr>
            <a:xfrm>
              <a:off x="1559847" y="2628529"/>
              <a:ext cx="4185999"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OR PACU / PPU</a:t>
              </a:r>
            </a:p>
            <a:p>
              <a:pPr>
                <a:spcBef>
                  <a:spcPts val="500"/>
                </a:spcBef>
              </a:pPr>
              <a:r>
                <a:rPr lang="en-US" sz="900" i="1">
                  <a:latin typeface="Arial"/>
                  <a:ea typeface="Calibri"/>
                  <a:cs typeface="Calibri"/>
                </a:rPr>
                <a:t>Predict OR case inpatient bed needs and provide PPU with real time proactive visibility of bed requirements</a:t>
              </a:r>
              <a:endParaRPr lang="en-US" sz="900" b="1" i="1">
                <a:latin typeface="Arial"/>
                <a:ea typeface="Calibri"/>
                <a:cs typeface="Calibri"/>
              </a:endParaRPr>
            </a:p>
          </p:txBody>
        </p:sp>
      </p:grpSp>
      <p:grpSp>
        <p:nvGrpSpPr>
          <p:cNvPr id="44" name="Group 43">
            <a:extLst>
              <a:ext uri="{FF2B5EF4-FFF2-40B4-BE49-F238E27FC236}">
                <a16:creationId xmlns:a16="http://schemas.microsoft.com/office/drawing/2014/main" id="{A635CAE4-58BE-6577-7BA9-95DE8047985F}"/>
              </a:ext>
            </a:extLst>
          </p:cNvPr>
          <p:cNvGrpSpPr/>
          <p:nvPr/>
        </p:nvGrpSpPr>
        <p:grpSpPr>
          <a:xfrm>
            <a:off x="1143963" y="3290509"/>
            <a:ext cx="4792103" cy="456535"/>
            <a:chOff x="1143963" y="3907428"/>
            <a:chExt cx="4792103" cy="456535"/>
          </a:xfrm>
        </p:grpSpPr>
        <p:pic>
          <p:nvPicPr>
            <p:cNvPr id="35" name="Graphic 34" descr="Badge 4 with solid fill">
              <a:extLst>
                <a:ext uri="{FF2B5EF4-FFF2-40B4-BE49-F238E27FC236}">
                  <a16:creationId xmlns:a16="http://schemas.microsoft.com/office/drawing/2014/main" id="{10267ECC-7923-874E-FF8A-6BFEB16D526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3963" y="3920755"/>
              <a:ext cx="356502" cy="349952"/>
            </a:xfrm>
            <a:prstGeom prst="rect">
              <a:avLst/>
            </a:prstGeom>
          </p:spPr>
        </p:pic>
        <p:sp>
          <p:nvSpPr>
            <p:cNvPr id="41" name="TextBox 40">
              <a:extLst>
                <a:ext uri="{FF2B5EF4-FFF2-40B4-BE49-F238E27FC236}">
                  <a16:creationId xmlns:a16="http://schemas.microsoft.com/office/drawing/2014/main" id="{3A5F1073-9F1A-B36E-CDD7-FDFC02A54DE2}"/>
                </a:ext>
              </a:extLst>
            </p:cNvPr>
            <p:cNvSpPr txBox="1"/>
            <p:nvPr/>
          </p:nvSpPr>
          <p:spPr>
            <a:xfrm>
              <a:off x="1559848" y="3907428"/>
              <a:ext cx="4376218"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BMC Discharge Lounge</a:t>
              </a:r>
            </a:p>
            <a:p>
              <a:pPr>
                <a:spcBef>
                  <a:spcPts val="500"/>
                </a:spcBef>
              </a:pPr>
              <a:r>
                <a:rPr lang="en-US" sz="900" i="1">
                  <a:latin typeface="Arial"/>
                  <a:ea typeface="Calibri"/>
                  <a:cs typeface="Calibri"/>
                </a:rPr>
                <a:t>Expand the discharge lounge to Bellevue Medical Center</a:t>
              </a:r>
            </a:p>
          </p:txBody>
        </p:sp>
      </p:grpSp>
      <p:grpSp>
        <p:nvGrpSpPr>
          <p:cNvPr id="43" name="Group 42">
            <a:extLst>
              <a:ext uri="{FF2B5EF4-FFF2-40B4-BE49-F238E27FC236}">
                <a16:creationId xmlns:a16="http://schemas.microsoft.com/office/drawing/2014/main" id="{4D46FDEE-2EAF-5889-5911-A176E8871389}"/>
              </a:ext>
            </a:extLst>
          </p:cNvPr>
          <p:cNvGrpSpPr/>
          <p:nvPr/>
        </p:nvGrpSpPr>
        <p:grpSpPr>
          <a:xfrm>
            <a:off x="1143963" y="2679863"/>
            <a:ext cx="4792109" cy="604300"/>
            <a:chOff x="1143963" y="3242949"/>
            <a:chExt cx="4792109" cy="604300"/>
          </a:xfrm>
        </p:grpSpPr>
        <p:pic>
          <p:nvPicPr>
            <p:cNvPr id="36" name="Graphic 35" descr="Badge 3 with solid fill">
              <a:extLst>
                <a:ext uri="{FF2B5EF4-FFF2-40B4-BE49-F238E27FC236}">
                  <a16:creationId xmlns:a16="http://schemas.microsoft.com/office/drawing/2014/main" id="{21E46ADB-5546-4BB4-3131-D9B01DCBE5C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43963" y="3242949"/>
              <a:ext cx="356502" cy="349952"/>
            </a:xfrm>
            <a:prstGeom prst="rect">
              <a:avLst/>
            </a:prstGeom>
          </p:spPr>
        </p:pic>
        <p:sp>
          <p:nvSpPr>
            <p:cNvPr id="42" name="TextBox 41">
              <a:extLst>
                <a:ext uri="{FF2B5EF4-FFF2-40B4-BE49-F238E27FC236}">
                  <a16:creationId xmlns:a16="http://schemas.microsoft.com/office/drawing/2014/main" id="{921FA79F-3C68-6402-D813-99D296402A13}"/>
                </a:ext>
              </a:extLst>
            </p:cNvPr>
            <p:cNvSpPr txBox="1"/>
            <p:nvPr/>
          </p:nvSpPr>
          <p:spPr>
            <a:xfrm>
              <a:off x="1559847" y="3252214"/>
              <a:ext cx="4376225"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Transfers Back</a:t>
              </a:r>
            </a:p>
            <a:p>
              <a:pPr>
                <a:spcBef>
                  <a:spcPts val="500"/>
                </a:spcBef>
              </a:pPr>
              <a:r>
                <a:rPr lang="en-US" sz="900" i="1">
                  <a:latin typeface="Arial"/>
                  <a:ea typeface="Calibri"/>
                  <a:cs typeface="Calibri"/>
                </a:rPr>
                <a:t>Analyze accepted inpatient transfers and identify patient eligibility for transfer back to their original facility</a:t>
              </a:r>
              <a:endParaRPr lang="en-US" sz="900" b="1" i="1">
                <a:latin typeface="Arial"/>
                <a:ea typeface="Calibri"/>
                <a:cs typeface="Calibri"/>
              </a:endParaRPr>
            </a:p>
          </p:txBody>
        </p:sp>
      </p:grpSp>
      <p:grpSp>
        <p:nvGrpSpPr>
          <p:cNvPr id="19" name="Group 18">
            <a:extLst>
              <a:ext uri="{FF2B5EF4-FFF2-40B4-BE49-F238E27FC236}">
                <a16:creationId xmlns:a16="http://schemas.microsoft.com/office/drawing/2014/main" id="{31232D0D-F7E1-0C6B-B6DA-87695DCC22EB}"/>
              </a:ext>
            </a:extLst>
          </p:cNvPr>
          <p:cNvGrpSpPr/>
          <p:nvPr/>
        </p:nvGrpSpPr>
        <p:grpSpPr>
          <a:xfrm>
            <a:off x="1139524" y="5567156"/>
            <a:ext cx="4528877" cy="456535"/>
            <a:chOff x="6014838" y="1755745"/>
            <a:chExt cx="4528877" cy="456535"/>
          </a:xfrm>
        </p:grpSpPr>
        <p:sp>
          <p:nvSpPr>
            <p:cNvPr id="57" name="TextBox 56">
              <a:extLst>
                <a:ext uri="{FF2B5EF4-FFF2-40B4-BE49-F238E27FC236}">
                  <a16:creationId xmlns:a16="http://schemas.microsoft.com/office/drawing/2014/main" id="{7D2FFED5-7967-FFD7-C8C8-B8990144957E}"/>
                </a:ext>
              </a:extLst>
            </p:cNvPr>
            <p:cNvSpPr txBox="1"/>
            <p:nvPr/>
          </p:nvSpPr>
          <p:spPr>
            <a:xfrm>
              <a:off x="6423532" y="1755745"/>
              <a:ext cx="4120183"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Supply Management</a:t>
              </a:r>
            </a:p>
            <a:p>
              <a:pPr>
                <a:spcBef>
                  <a:spcPts val="500"/>
                </a:spcBef>
              </a:pPr>
              <a:r>
                <a:rPr lang="en-US" sz="900" i="1">
                  <a:latin typeface="Arial"/>
                  <a:ea typeface="Calibri"/>
                  <a:cs typeface="Calibri"/>
                </a:rPr>
                <a:t>Manage, locate, and track supply availability across Nebraska Medicine</a:t>
              </a:r>
            </a:p>
          </p:txBody>
        </p:sp>
        <p:pic>
          <p:nvPicPr>
            <p:cNvPr id="64" name="Graphic 63" descr="Badge 8 with solid fill">
              <a:extLst>
                <a:ext uri="{FF2B5EF4-FFF2-40B4-BE49-F238E27FC236}">
                  <a16:creationId xmlns:a16="http://schemas.microsoft.com/office/drawing/2014/main" id="{6DE203BE-4B1B-6BE9-618A-3CC9112AD2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4838" y="1800543"/>
              <a:ext cx="347472" cy="347472"/>
            </a:xfrm>
            <a:prstGeom prst="rect">
              <a:avLst/>
            </a:prstGeom>
          </p:spPr>
        </p:pic>
      </p:grpSp>
      <p:grpSp>
        <p:nvGrpSpPr>
          <p:cNvPr id="47" name="Group 46">
            <a:extLst>
              <a:ext uri="{FF2B5EF4-FFF2-40B4-BE49-F238E27FC236}">
                <a16:creationId xmlns:a16="http://schemas.microsoft.com/office/drawing/2014/main" id="{8B326F33-4012-8AD2-7AA9-A99B704E96A4}"/>
              </a:ext>
            </a:extLst>
          </p:cNvPr>
          <p:cNvGrpSpPr/>
          <p:nvPr/>
        </p:nvGrpSpPr>
        <p:grpSpPr>
          <a:xfrm>
            <a:off x="1143963" y="4831647"/>
            <a:ext cx="4458049" cy="733534"/>
            <a:chOff x="1143963" y="5778479"/>
            <a:chExt cx="4458049" cy="733534"/>
          </a:xfrm>
        </p:grpSpPr>
        <p:sp>
          <p:nvSpPr>
            <p:cNvPr id="51" name="TextBox 50">
              <a:extLst>
                <a:ext uri="{FF2B5EF4-FFF2-40B4-BE49-F238E27FC236}">
                  <a16:creationId xmlns:a16="http://schemas.microsoft.com/office/drawing/2014/main" id="{6408CC16-8D86-6C7B-6700-8B73AB5C579F}"/>
                </a:ext>
              </a:extLst>
            </p:cNvPr>
            <p:cNvSpPr txBox="1"/>
            <p:nvPr/>
          </p:nvSpPr>
          <p:spPr>
            <a:xfrm>
              <a:off x="1559847" y="5778479"/>
              <a:ext cx="4042165" cy="7335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UM Appeals</a:t>
              </a:r>
              <a:endParaRPr lang="en-US" sz="1050" b="1">
                <a:ea typeface="Calibri"/>
                <a:cs typeface="Arial"/>
              </a:endParaRPr>
            </a:p>
            <a:p>
              <a:pPr>
                <a:spcBef>
                  <a:spcPts val="500"/>
                </a:spcBef>
              </a:pPr>
              <a:r>
                <a:rPr lang="en-US" sz="900" i="1">
                  <a:latin typeface="Arial"/>
                  <a:ea typeface="Calibri"/>
                  <a:cs typeface="Calibri"/>
                </a:rPr>
                <a:t>Write a draft UM note for inpatient to observation denials with a </a:t>
              </a:r>
              <a:r>
                <a:rPr lang="en-US" sz="900" b="1" i="1">
                  <a:latin typeface="Arial"/>
                  <a:ea typeface="Calibri"/>
                  <a:cs typeface="Calibri"/>
                </a:rPr>
                <a:t>daily breakdown </a:t>
              </a:r>
              <a:r>
                <a:rPr lang="en-US" sz="900" i="1">
                  <a:latin typeface="Arial"/>
                  <a:ea typeface="Calibri"/>
                  <a:cs typeface="Calibri"/>
                </a:rPr>
                <a:t>of patient treatment and </a:t>
              </a:r>
              <a:r>
                <a:rPr lang="en-US" sz="900" b="1" i="1">
                  <a:latin typeface="Arial"/>
                  <a:ea typeface="Calibri"/>
                  <a:cs typeface="Calibri"/>
                </a:rPr>
                <a:t>evaluation of the patient's chart against payor guidelines</a:t>
              </a:r>
            </a:p>
          </p:txBody>
        </p:sp>
        <p:pic>
          <p:nvPicPr>
            <p:cNvPr id="66" name="Graphic 65" descr="Badge 7 with solid fill">
              <a:extLst>
                <a:ext uri="{FF2B5EF4-FFF2-40B4-BE49-F238E27FC236}">
                  <a16:creationId xmlns:a16="http://schemas.microsoft.com/office/drawing/2014/main" id="{EBB63883-B002-7897-6446-D28C589B90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3963" y="5783865"/>
              <a:ext cx="347472" cy="347472"/>
            </a:xfrm>
            <a:prstGeom prst="rect">
              <a:avLst/>
            </a:prstGeom>
          </p:spPr>
        </p:pic>
      </p:grpSp>
      <p:grpSp>
        <p:nvGrpSpPr>
          <p:cNvPr id="46" name="Group 45">
            <a:extLst>
              <a:ext uri="{FF2B5EF4-FFF2-40B4-BE49-F238E27FC236}">
                <a16:creationId xmlns:a16="http://schemas.microsoft.com/office/drawing/2014/main" id="{37204338-ECB9-1521-BC53-B666A93F7EA6}"/>
              </a:ext>
            </a:extLst>
          </p:cNvPr>
          <p:cNvGrpSpPr/>
          <p:nvPr/>
        </p:nvGrpSpPr>
        <p:grpSpPr>
          <a:xfrm>
            <a:off x="1151152" y="4339985"/>
            <a:ext cx="4784912" cy="456535"/>
            <a:chOff x="1151152" y="5165305"/>
            <a:chExt cx="4784912" cy="456535"/>
          </a:xfrm>
        </p:grpSpPr>
        <p:sp>
          <p:nvSpPr>
            <p:cNvPr id="53" name="TextBox 52">
              <a:extLst>
                <a:ext uri="{FF2B5EF4-FFF2-40B4-BE49-F238E27FC236}">
                  <a16:creationId xmlns:a16="http://schemas.microsoft.com/office/drawing/2014/main" id="{33719EEA-F2ED-C874-0CED-8DFAD7E32F9C}"/>
                </a:ext>
              </a:extLst>
            </p:cNvPr>
            <p:cNvSpPr txBox="1"/>
            <p:nvPr/>
          </p:nvSpPr>
          <p:spPr>
            <a:xfrm>
              <a:off x="1559848" y="5165305"/>
              <a:ext cx="4376216"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AI-Generated Appeal Letters</a:t>
              </a:r>
              <a:endParaRPr lang="en-US" sz="1050" b="1">
                <a:ea typeface="Calibri"/>
                <a:cs typeface="Arial"/>
              </a:endParaRPr>
            </a:p>
            <a:p>
              <a:pPr>
                <a:spcBef>
                  <a:spcPts val="500"/>
                </a:spcBef>
              </a:pPr>
              <a:r>
                <a:rPr lang="en-US" sz="900" i="1">
                  <a:latin typeface="Arial"/>
                  <a:ea typeface="Calibri"/>
                  <a:cs typeface="Calibri"/>
                </a:rPr>
                <a:t>Write a draft for </a:t>
              </a:r>
              <a:r>
                <a:rPr lang="en-US" sz="900" b="1" i="1">
                  <a:latin typeface="Arial"/>
                  <a:ea typeface="Calibri"/>
                  <a:cs typeface="Calibri"/>
                </a:rPr>
                <a:t>auth</a:t>
              </a:r>
              <a:r>
                <a:rPr lang="en-US" sz="900" i="1">
                  <a:latin typeface="Arial"/>
                  <a:ea typeface="Calibri"/>
                  <a:cs typeface="Calibri"/>
                </a:rPr>
                <a:t>, </a:t>
              </a:r>
              <a:r>
                <a:rPr lang="en-US" sz="900" b="1" i="1">
                  <a:latin typeface="Arial"/>
                  <a:ea typeface="Calibri"/>
                  <a:cs typeface="Calibri"/>
                </a:rPr>
                <a:t>non-medically necessary</a:t>
              </a:r>
              <a:r>
                <a:rPr lang="en-US" sz="900" i="1">
                  <a:latin typeface="Arial"/>
                  <a:ea typeface="Calibri"/>
                  <a:cs typeface="Calibri"/>
                </a:rPr>
                <a:t>, and </a:t>
              </a:r>
              <a:r>
                <a:rPr lang="en-US" sz="900" b="1" i="1">
                  <a:latin typeface="Arial"/>
                  <a:ea typeface="Calibri"/>
                  <a:cs typeface="Calibri"/>
                </a:rPr>
                <a:t>experimental </a:t>
              </a:r>
              <a:r>
                <a:rPr lang="en-US" sz="900" i="1">
                  <a:latin typeface="Arial"/>
                  <a:ea typeface="Calibri"/>
                  <a:cs typeface="Calibri"/>
                </a:rPr>
                <a:t>appeal letters</a:t>
              </a:r>
              <a:endParaRPr lang="en-US" sz="900"/>
            </a:p>
          </p:txBody>
        </p:sp>
        <p:pic>
          <p:nvPicPr>
            <p:cNvPr id="68" name="Graphic 67" descr="Badge 6 with solid fill">
              <a:extLst>
                <a:ext uri="{FF2B5EF4-FFF2-40B4-BE49-F238E27FC236}">
                  <a16:creationId xmlns:a16="http://schemas.microsoft.com/office/drawing/2014/main" id="{156A13F9-CD3F-3B87-27B0-D99A24BB6AF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1152" y="5194342"/>
              <a:ext cx="347472" cy="347472"/>
            </a:xfrm>
            <a:prstGeom prst="rect">
              <a:avLst/>
            </a:prstGeom>
          </p:spPr>
        </p:pic>
      </p:grpSp>
      <p:grpSp>
        <p:nvGrpSpPr>
          <p:cNvPr id="45" name="Group 44">
            <a:extLst>
              <a:ext uri="{FF2B5EF4-FFF2-40B4-BE49-F238E27FC236}">
                <a16:creationId xmlns:a16="http://schemas.microsoft.com/office/drawing/2014/main" id="{A4A3938C-43C3-2436-905A-AF6B738DD4A3}"/>
              </a:ext>
            </a:extLst>
          </p:cNvPr>
          <p:cNvGrpSpPr/>
          <p:nvPr/>
        </p:nvGrpSpPr>
        <p:grpSpPr>
          <a:xfrm>
            <a:off x="1151152" y="3742753"/>
            <a:ext cx="4784912" cy="595035"/>
            <a:chOff x="1151152" y="4510090"/>
            <a:chExt cx="4784912" cy="595035"/>
          </a:xfrm>
        </p:grpSpPr>
        <p:sp>
          <p:nvSpPr>
            <p:cNvPr id="52" name="TextBox 51">
              <a:extLst>
                <a:ext uri="{FF2B5EF4-FFF2-40B4-BE49-F238E27FC236}">
                  <a16:creationId xmlns:a16="http://schemas.microsoft.com/office/drawing/2014/main" id="{74B4477E-7815-BF9A-298F-5812A336069A}"/>
                </a:ext>
              </a:extLst>
            </p:cNvPr>
            <p:cNvSpPr txBox="1"/>
            <p:nvPr/>
          </p:nvSpPr>
          <p:spPr>
            <a:xfrm>
              <a:off x="1559847" y="4510090"/>
              <a:ext cx="4376217"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Upcoming Inpatient Only Procedures</a:t>
              </a:r>
            </a:p>
            <a:p>
              <a:pPr>
                <a:spcBef>
                  <a:spcPts val="500"/>
                </a:spcBef>
              </a:pPr>
              <a:r>
                <a:rPr lang="en-US" sz="900" i="1">
                  <a:latin typeface="Arial"/>
                  <a:ea typeface="Calibri"/>
                  <a:cs typeface="Calibri"/>
                </a:rPr>
                <a:t>Flag </a:t>
              </a:r>
              <a:r>
                <a:rPr lang="en-US" sz="900" b="1" i="1">
                  <a:latin typeface="Arial"/>
                  <a:ea typeface="Calibri"/>
                  <a:cs typeface="Calibri"/>
                </a:rPr>
                <a:t>upcoming procedures</a:t>
              </a:r>
              <a:r>
                <a:rPr lang="en-US" sz="900" i="1">
                  <a:latin typeface="Arial"/>
                  <a:ea typeface="Calibri"/>
                  <a:cs typeface="Calibri"/>
                </a:rPr>
                <a:t> with a CMS inpatient only CPT code where the patient is marked as </a:t>
              </a:r>
              <a:r>
                <a:rPr lang="en-US" sz="900" b="1" i="1">
                  <a:latin typeface="Arial"/>
                  <a:ea typeface="Calibri"/>
                  <a:cs typeface="Calibri"/>
                </a:rPr>
                <a:t>ambulatory</a:t>
              </a:r>
            </a:p>
          </p:txBody>
        </p:sp>
        <p:pic>
          <p:nvPicPr>
            <p:cNvPr id="70" name="Graphic 69" descr="Badge 5 with solid fill">
              <a:extLst>
                <a:ext uri="{FF2B5EF4-FFF2-40B4-BE49-F238E27FC236}">
                  <a16:creationId xmlns:a16="http://schemas.microsoft.com/office/drawing/2014/main" id="{C98DE069-2B81-9E8E-CB23-13879BBD7C5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51152" y="4550940"/>
              <a:ext cx="347472" cy="347472"/>
            </a:xfrm>
            <a:prstGeom prst="rect">
              <a:avLst/>
            </a:prstGeom>
          </p:spPr>
        </p:pic>
      </p:grpSp>
      <p:grpSp>
        <p:nvGrpSpPr>
          <p:cNvPr id="21" name="Group 20">
            <a:extLst>
              <a:ext uri="{FF2B5EF4-FFF2-40B4-BE49-F238E27FC236}">
                <a16:creationId xmlns:a16="http://schemas.microsoft.com/office/drawing/2014/main" id="{09755D32-5A25-D30D-E529-1E319091DD8B}"/>
              </a:ext>
            </a:extLst>
          </p:cNvPr>
          <p:cNvGrpSpPr/>
          <p:nvPr/>
        </p:nvGrpSpPr>
        <p:grpSpPr>
          <a:xfrm>
            <a:off x="6929781" y="1485980"/>
            <a:ext cx="4841793" cy="595035"/>
            <a:chOff x="6036404" y="3202813"/>
            <a:chExt cx="4841793" cy="595035"/>
          </a:xfrm>
        </p:grpSpPr>
        <p:sp>
          <p:nvSpPr>
            <p:cNvPr id="54" name="TextBox 12">
              <a:extLst>
                <a:ext uri="{FF2B5EF4-FFF2-40B4-BE49-F238E27FC236}">
                  <a16:creationId xmlns:a16="http://schemas.microsoft.com/office/drawing/2014/main" id="{A8487498-2B8F-3451-7461-C9CBF93124F5}"/>
                </a:ext>
              </a:extLst>
            </p:cNvPr>
            <p:cNvSpPr txBox="1"/>
            <p:nvPr/>
          </p:nvSpPr>
          <p:spPr>
            <a:xfrm>
              <a:off x="6445101" y="3202813"/>
              <a:ext cx="4433096" cy="5950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latin typeface="Arial"/>
                  <a:ea typeface="Calibri"/>
                  <a:cs typeface="Calibri"/>
                </a:rPr>
                <a:t>Charge Capture </a:t>
              </a:r>
              <a:endParaRPr lang="en-US" sz="1200" b="1">
                <a:ea typeface="Calibri"/>
                <a:cs typeface="Calibri"/>
              </a:endParaRPr>
            </a:p>
            <a:p>
              <a:pPr>
                <a:spcBef>
                  <a:spcPts val="500"/>
                </a:spcBef>
              </a:pPr>
              <a:r>
                <a:rPr lang="en-US" sz="900" i="1">
                  <a:latin typeface="Arial"/>
                  <a:ea typeface="Calibri"/>
                  <a:cs typeface="Calibri"/>
                </a:rPr>
                <a:t>Capture </a:t>
              </a:r>
              <a:r>
                <a:rPr lang="en-US" sz="900" b="1" i="1">
                  <a:latin typeface="Arial"/>
                  <a:ea typeface="Calibri"/>
                  <a:cs typeface="Calibri"/>
                </a:rPr>
                <a:t>mismatches </a:t>
              </a:r>
              <a:r>
                <a:rPr lang="en-US" sz="900" i="1">
                  <a:latin typeface="Arial"/>
                  <a:ea typeface="Calibri"/>
                  <a:cs typeface="Calibri"/>
                </a:rPr>
                <a:t>between HB and PB transactions as well as </a:t>
              </a:r>
              <a:r>
                <a:rPr lang="en-US" sz="900" b="1" i="1">
                  <a:latin typeface="Arial"/>
                  <a:ea typeface="Calibri"/>
                  <a:cs typeface="Calibri"/>
                </a:rPr>
                <a:t>missing </a:t>
              </a:r>
              <a:r>
                <a:rPr lang="en-US" sz="900" i="1">
                  <a:latin typeface="Arial"/>
                  <a:ea typeface="Calibri"/>
                  <a:cs typeface="Calibri"/>
                </a:rPr>
                <a:t>HB charges </a:t>
              </a:r>
              <a:endParaRPr lang="en-US" sz="900"/>
            </a:p>
          </p:txBody>
        </p:sp>
        <p:pic>
          <p:nvPicPr>
            <p:cNvPr id="60" name="Graphic 59" descr="Badge 10 with solid fill">
              <a:extLst>
                <a:ext uri="{FF2B5EF4-FFF2-40B4-BE49-F238E27FC236}">
                  <a16:creationId xmlns:a16="http://schemas.microsoft.com/office/drawing/2014/main" id="{86BCBCEA-0797-87CC-AFF6-E06C7B0799E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36404" y="3255592"/>
              <a:ext cx="347472" cy="347472"/>
            </a:xfrm>
            <a:prstGeom prst="rect">
              <a:avLst/>
            </a:prstGeom>
          </p:spPr>
        </p:pic>
      </p:grpSp>
      <p:grpSp>
        <p:nvGrpSpPr>
          <p:cNvPr id="20" name="Group 19">
            <a:extLst>
              <a:ext uri="{FF2B5EF4-FFF2-40B4-BE49-F238E27FC236}">
                <a16:creationId xmlns:a16="http://schemas.microsoft.com/office/drawing/2014/main" id="{665CCABA-91FB-ED33-0E8D-87E34B134203}"/>
              </a:ext>
            </a:extLst>
          </p:cNvPr>
          <p:cNvGrpSpPr/>
          <p:nvPr/>
        </p:nvGrpSpPr>
        <p:grpSpPr>
          <a:xfrm>
            <a:off x="1148939" y="6102238"/>
            <a:ext cx="4848981" cy="595035"/>
            <a:chOff x="6029215" y="2379434"/>
            <a:chExt cx="4848981" cy="595035"/>
          </a:xfrm>
        </p:grpSpPr>
        <p:sp>
          <p:nvSpPr>
            <p:cNvPr id="58" name="TextBox 57">
              <a:extLst>
                <a:ext uri="{FF2B5EF4-FFF2-40B4-BE49-F238E27FC236}">
                  <a16:creationId xmlns:a16="http://schemas.microsoft.com/office/drawing/2014/main" id="{B44B265A-E173-6574-C1E0-8FD6031213EA}"/>
                </a:ext>
              </a:extLst>
            </p:cNvPr>
            <p:cNvSpPr txBox="1"/>
            <p:nvPr/>
          </p:nvSpPr>
          <p:spPr>
            <a:xfrm>
              <a:off x="6445099" y="2379434"/>
              <a:ext cx="4433097"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Staffing Bed Board</a:t>
              </a:r>
            </a:p>
            <a:p>
              <a:pPr>
                <a:spcBef>
                  <a:spcPts val="500"/>
                </a:spcBef>
              </a:pPr>
              <a:r>
                <a:rPr lang="en-US" sz="900" i="1">
                  <a:latin typeface="Arial"/>
                  <a:ea typeface="Calibri"/>
                  <a:cs typeface="Calibri"/>
                </a:rPr>
                <a:t>Provide real time staffing data to automate data access and support live, data-driven management of staffing resources</a:t>
              </a:r>
            </a:p>
          </p:txBody>
        </p:sp>
        <p:pic>
          <p:nvPicPr>
            <p:cNvPr id="62" name="Graphic 61" descr="Badge 9 with solid fill">
              <a:extLst>
                <a:ext uri="{FF2B5EF4-FFF2-40B4-BE49-F238E27FC236}">
                  <a16:creationId xmlns:a16="http://schemas.microsoft.com/office/drawing/2014/main" id="{2F2E9F59-7FAB-1BEF-6C13-885DC5BDE22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029215" y="2456017"/>
              <a:ext cx="347472" cy="347472"/>
            </a:xfrm>
            <a:prstGeom prst="rect">
              <a:avLst/>
            </a:prstGeom>
          </p:spPr>
        </p:pic>
      </p:grpSp>
      <p:grpSp>
        <p:nvGrpSpPr>
          <p:cNvPr id="59" name="Group 58">
            <a:extLst>
              <a:ext uri="{FF2B5EF4-FFF2-40B4-BE49-F238E27FC236}">
                <a16:creationId xmlns:a16="http://schemas.microsoft.com/office/drawing/2014/main" id="{98700236-F51F-A67B-5A96-A10E358B0DE2}"/>
              </a:ext>
            </a:extLst>
          </p:cNvPr>
          <p:cNvGrpSpPr/>
          <p:nvPr/>
        </p:nvGrpSpPr>
        <p:grpSpPr>
          <a:xfrm>
            <a:off x="6914873" y="2192315"/>
            <a:ext cx="5952714" cy="456535"/>
            <a:chOff x="6021496" y="3984151"/>
            <a:chExt cx="5952714" cy="456535"/>
          </a:xfrm>
        </p:grpSpPr>
        <p:sp>
          <p:nvSpPr>
            <p:cNvPr id="71" name="Oval 70">
              <a:extLst>
                <a:ext uri="{FF2B5EF4-FFF2-40B4-BE49-F238E27FC236}">
                  <a16:creationId xmlns:a16="http://schemas.microsoft.com/office/drawing/2014/main" id="{277D1F89-7501-B19A-FED8-0241D23BB9E4}"/>
                </a:ext>
              </a:extLst>
            </p:cNvPr>
            <p:cNvSpPr/>
            <p:nvPr/>
          </p:nvSpPr>
          <p:spPr>
            <a:xfrm>
              <a:off x="6077808" y="4060241"/>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5" name="TextBox 12">
              <a:extLst>
                <a:ext uri="{FF2B5EF4-FFF2-40B4-BE49-F238E27FC236}">
                  <a16:creationId xmlns:a16="http://schemas.microsoft.com/office/drawing/2014/main" id="{EF7AC5BE-C4C3-A009-2705-6F98D0CF7E89}"/>
                </a:ext>
              </a:extLst>
            </p:cNvPr>
            <p:cNvSpPr txBox="1"/>
            <p:nvPr/>
          </p:nvSpPr>
          <p:spPr>
            <a:xfrm>
              <a:off x="6445099" y="3984151"/>
              <a:ext cx="5529111" cy="4565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latin typeface="Arial"/>
                  <a:ea typeface="Calibri"/>
                  <a:cs typeface="Calibri"/>
                </a:rPr>
                <a:t>AI-Generated Prior Auth Packets</a:t>
              </a:r>
            </a:p>
            <a:p>
              <a:pPr>
                <a:spcBef>
                  <a:spcPts val="500"/>
                </a:spcBef>
              </a:pPr>
              <a:r>
                <a:rPr lang="en-US" sz="900" i="1">
                  <a:latin typeface="Arial"/>
                  <a:ea typeface="Calibri"/>
                  <a:cs typeface="Calibri"/>
                </a:rPr>
                <a:t>Write a draft </a:t>
              </a:r>
              <a:r>
                <a:rPr lang="en-US" sz="900" b="1" i="1">
                  <a:latin typeface="Arial"/>
                  <a:ea typeface="Calibri"/>
                  <a:cs typeface="Calibri"/>
                </a:rPr>
                <a:t>authorization packet</a:t>
              </a:r>
              <a:r>
                <a:rPr lang="en-US" sz="900" i="1">
                  <a:latin typeface="Arial"/>
                  <a:ea typeface="Calibri"/>
                  <a:cs typeface="Calibri"/>
                </a:rPr>
                <a:t> for upcoming procedures requiring prior auth</a:t>
              </a:r>
            </a:p>
          </p:txBody>
        </p:sp>
        <p:sp>
          <p:nvSpPr>
            <p:cNvPr id="72" name="TextBox 71">
              <a:extLst>
                <a:ext uri="{FF2B5EF4-FFF2-40B4-BE49-F238E27FC236}">
                  <a16:creationId xmlns:a16="http://schemas.microsoft.com/office/drawing/2014/main" id="{1E5160FF-609B-9605-8E12-DB4F57F244CB}"/>
                </a:ext>
              </a:extLst>
            </p:cNvPr>
            <p:cNvSpPr txBox="1"/>
            <p:nvPr/>
          </p:nvSpPr>
          <p:spPr>
            <a:xfrm>
              <a:off x="6021496" y="4034368"/>
              <a:ext cx="370101" cy="307777"/>
            </a:xfrm>
            <a:prstGeom prst="rect">
              <a:avLst/>
            </a:prstGeom>
            <a:noFill/>
            <a:ln>
              <a:noFill/>
            </a:ln>
          </p:spPr>
          <p:txBody>
            <a:bodyPr wrap="none" rtlCol="0">
              <a:spAutoFit/>
            </a:bodyPr>
            <a:lstStyle/>
            <a:p>
              <a:r>
                <a:rPr lang="en-US" sz="1400">
                  <a:solidFill>
                    <a:schemeClr val="bg1"/>
                  </a:solidFill>
                </a:rPr>
                <a:t>11</a:t>
              </a:r>
            </a:p>
          </p:txBody>
        </p:sp>
      </p:grpSp>
      <p:grpSp>
        <p:nvGrpSpPr>
          <p:cNvPr id="63" name="Group 62">
            <a:extLst>
              <a:ext uri="{FF2B5EF4-FFF2-40B4-BE49-F238E27FC236}">
                <a16:creationId xmlns:a16="http://schemas.microsoft.com/office/drawing/2014/main" id="{F48A5E14-A9F3-4423-F327-E30AE04AD0C9}"/>
              </a:ext>
            </a:extLst>
          </p:cNvPr>
          <p:cNvGrpSpPr/>
          <p:nvPr/>
        </p:nvGrpSpPr>
        <p:grpSpPr>
          <a:xfrm>
            <a:off x="6893815" y="2750885"/>
            <a:ext cx="5973772" cy="456535"/>
            <a:chOff x="6000438" y="4418644"/>
            <a:chExt cx="5973772" cy="456535"/>
          </a:xfrm>
        </p:grpSpPr>
        <p:sp>
          <p:nvSpPr>
            <p:cNvPr id="75" name="Oval 74">
              <a:extLst>
                <a:ext uri="{FF2B5EF4-FFF2-40B4-BE49-F238E27FC236}">
                  <a16:creationId xmlns:a16="http://schemas.microsoft.com/office/drawing/2014/main" id="{6A9819E7-D70F-05C5-60C6-A6C4E074A373}"/>
                </a:ext>
              </a:extLst>
            </p:cNvPr>
            <p:cNvSpPr/>
            <p:nvPr/>
          </p:nvSpPr>
          <p:spPr>
            <a:xfrm>
              <a:off x="6070619" y="4500939"/>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nvGrpSpPr>
            <p:cNvPr id="32" name="Group 31">
              <a:extLst>
                <a:ext uri="{FF2B5EF4-FFF2-40B4-BE49-F238E27FC236}">
                  <a16:creationId xmlns:a16="http://schemas.microsoft.com/office/drawing/2014/main" id="{FB6AD02E-1888-B868-5D1D-B4E4BD6DBEA5}"/>
                </a:ext>
              </a:extLst>
            </p:cNvPr>
            <p:cNvGrpSpPr/>
            <p:nvPr/>
          </p:nvGrpSpPr>
          <p:grpSpPr>
            <a:xfrm>
              <a:off x="6000438" y="4418644"/>
              <a:ext cx="5973772" cy="456535"/>
              <a:chOff x="6000438" y="4176907"/>
              <a:chExt cx="5973772" cy="456535"/>
            </a:xfrm>
          </p:grpSpPr>
          <p:sp>
            <p:nvSpPr>
              <p:cNvPr id="76" name="TextBox 75">
                <a:extLst>
                  <a:ext uri="{FF2B5EF4-FFF2-40B4-BE49-F238E27FC236}">
                    <a16:creationId xmlns:a16="http://schemas.microsoft.com/office/drawing/2014/main" id="{E5BCA7D3-9DDB-6BC2-8531-3A1047FFBFB0}"/>
                  </a:ext>
                </a:extLst>
              </p:cNvPr>
              <p:cNvSpPr txBox="1"/>
              <p:nvPr/>
            </p:nvSpPr>
            <p:spPr>
              <a:xfrm>
                <a:off x="6000438" y="4236020"/>
                <a:ext cx="383438" cy="307777"/>
              </a:xfrm>
              <a:prstGeom prst="rect">
                <a:avLst/>
              </a:prstGeom>
              <a:noFill/>
              <a:ln>
                <a:noFill/>
              </a:ln>
            </p:spPr>
            <p:txBody>
              <a:bodyPr wrap="none" rtlCol="0">
                <a:spAutoFit/>
              </a:bodyPr>
              <a:lstStyle/>
              <a:p>
                <a:r>
                  <a:rPr lang="en-US" sz="1400">
                    <a:solidFill>
                      <a:schemeClr val="bg1"/>
                    </a:solidFill>
                  </a:rPr>
                  <a:t>12</a:t>
                </a:r>
              </a:p>
            </p:txBody>
          </p:sp>
          <p:sp>
            <p:nvSpPr>
              <p:cNvPr id="56" name="TextBox 12">
                <a:extLst>
                  <a:ext uri="{FF2B5EF4-FFF2-40B4-BE49-F238E27FC236}">
                    <a16:creationId xmlns:a16="http://schemas.microsoft.com/office/drawing/2014/main" id="{5FD70F6E-0C13-A4E1-7057-9829BBA2E32E}"/>
                  </a:ext>
                </a:extLst>
              </p:cNvPr>
              <p:cNvSpPr txBox="1"/>
              <p:nvPr/>
            </p:nvSpPr>
            <p:spPr>
              <a:xfrm>
                <a:off x="6445099" y="4176907"/>
                <a:ext cx="5529111" cy="4565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latin typeface="Arial"/>
                    <a:ea typeface="Calibri"/>
                    <a:cs typeface="Calibri"/>
                  </a:rPr>
                  <a:t>Physician Charge Reconciliation</a:t>
                </a:r>
                <a:endParaRPr lang="en-US" sz="1100"/>
              </a:p>
              <a:p>
                <a:pPr>
                  <a:spcBef>
                    <a:spcPts val="500"/>
                  </a:spcBef>
                </a:pPr>
                <a:r>
                  <a:rPr lang="en-US" sz="900" i="1">
                    <a:latin typeface="Arial"/>
                    <a:ea typeface="Calibri"/>
                    <a:cs typeface="Calibri"/>
                  </a:rPr>
                  <a:t>Flag progress notes with no matching professional billing charges</a:t>
                </a:r>
                <a:endParaRPr lang="en-US" sz="1100"/>
              </a:p>
            </p:txBody>
          </p:sp>
        </p:grpSp>
      </p:grpSp>
      <p:grpSp>
        <p:nvGrpSpPr>
          <p:cNvPr id="61" name="Group 60">
            <a:extLst>
              <a:ext uri="{FF2B5EF4-FFF2-40B4-BE49-F238E27FC236}">
                <a16:creationId xmlns:a16="http://schemas.microsoft.com/office/drawing/2014/main" id="{358A2B55-D0C4-3ECA-FD60-72E369190B85}"/>
              </a:ext>
            </a:extLst>
          </p:cNvPr>
          <p:cNvGrpSpPr/>
          <p:nvPr/>
        </p:nvGrpSpPr>
        <p:grpSpPr>
          <a:xfrm>
            <a:off x="6895397" y="3278811"/>
            <a:ext cx="4876180" cy="595035"/>
            <a:chOff x="6002020" y="4918985"/>
            <a:chExt cx="4876180" cy="595035"/>
          </a:xfrm>
        </p:grpSpPr>
        <p:sp>
          <p:nvSpPr>
            <p:cNvPr id="5" name="Oval 4">
              <a:extLst>
                <a:ext uri="{FF2B5EF4-FFF2-40B4-BE49-F238E27FC236}">
                  <a16:creationId xmlns:a16="http://schemas.microsoft.com/office/drawing/2014/main" id="{D4797650-55FD-0FF7-ED57-EFACB5DB21D7}"/>
                </a:ext>
              </a:extLst>
            </p:cNvPr>
            <p:cNvSpPr/>
            <p:nvPr/>
          </p:nvSpPr>
          <p:spPr>
            <a:xfrm>
              <a:off x="6070619" y="5019269"/>
              <a:ext cx="256032" cy="2560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DC045E72-1545-3945-ECDA-D8ABC9AA5F2B}"/>
                </a:ext>
              </a:extLst>
            </p:cNvPr>
            <p:cNvSpPr txBox="1"/>
            <p:nvPr/>
          </p:nvSpPr>
          <p:spPr>
            <a:xfrm>
              <a:off x="6445099" y="4918985"/>
              <a:ext cx="4433101"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Staffing Reporting</a:t>
              </a:r>
            </a:p>
            <a:p>
              <a:pPr>
                <a:spcBef>
                  <a:spcPts val="500"/>
                </a:spcBef>
              </a:pPr>
              <a:r>
                <a:rPr lang="en-US" sz="900" i="1">
                  <a:latin typeface="Arial"/>
                  <a:ea typeface="Calibri"/>
                  <a:cs typeface="Calibri"/>
                </a:rPr>
                <a:t>Provide real time staffing data to automate data access and support live, data-driven management of staffing resources</a:t>
              </a:r>
            </a:p>
          </p:txBody>
        </p:sp>
        <p:sp>
          <p:nvSpPr>
            <p:cNvPr id="9" name="TextBox 8">
              <a:extLst>
                <a:ext uri="{FF2B5EF4-FFF2-40B4-BE49-F238E27FC236}">
                  <a16:creationId xmlns:a16="http://schemas.microsoft.com/office/drawing/2014/main" id="{9E625B6D-90CA-66E7-25F4-C329D232895C}"/>
                </a:ext>
              </a:extLst>
            </p:cNvPr>
            <p:cNvSpPr txBox="1"/>
            <p:nvPr/>
          </p:nvSpPr>
          <p:spPr>
            <a:xfrm>
              <a:off x="6002020" y="4994633"/>
              <a:ext cx="383438" cy="307777"/>
            </a:xfrm>
            <a:prstGeom prst="rect">
              <a:avLst/>
            </a:prstGeom>
            <a:noFill/>
            <a:ln>
              <a:noFill/>
            </a:ln>
          </p:spPr>
          <p:txBody>
            <a:bodyPr wrap="none" rtlCol="0">
              <a:spAutoFit/>
            </a:bodyPr>
            <a:lstStyle/>
            <a:p>
              <a:r>
                <a:rPr lang="en-US" sz="1400">
                  <a:solidFill>
                    <a:schemeClr val="bg1"/>
                  </a:solidFill>
                </a:rPr>
                <a:t>13</a:t>
              </a:r>
            </a:p>
          </p:txBody>
        </p:sp>
      </p:grpSp>
      <p:grpSp>
        <p:nvGrpSpPr>
          <p:cNvPr id="48" name="Group 47">
            <a:extLst>
              <a:ext uri="{FF2B5EF4-FFF2-40B4-BE49-F238E27FC236}">
                <a16:creationId xmlns:a16="http://schemas.microsoft.com/office/drawing/2014/main" id="{927B08A6-6176-59BF-57CA-16FA91F6DA15}"/>
              </a:ext>
            </a:extLst>
          </p:cNvPr>
          <p:cNvGrpSpPr/>
          <p:nvPr/>
        </p:nvGrpSpPr>
        <p:grpSpPr>
          <a:xfrm>
            <a:off x="6892024" y="3910336"/>
            <a:ext cx="4879560" cy="595035"/>
            <a:chOff x="6892024" y="5757458"/>
            <a:chExt cx="4879560" cy="595035"/>
          </a:xfrm>
        </p:grpSpPr>
        <p:sp>
          <p:nvSpPr>
            <p:cNvPr id="16" name="Oval 15">
              <a:extLst>
                <a:ext uri="{FF2B5EF4-FFF2-40B4-BE49-F238E27FC236}">
                  <a16:creationId xmlns:a16="http://schemas.microsoft.com/office/drawing/2014/main" id="{E848F4C4-DD33-BFD4-3C76-C861600A417C}"/>
                </a:ext>
              </a:extLst>
            </p:cNvPr>
            <p:cNvSpPr/>
            <p:nvPr/>
          </p:nvSpPr>
          <p:spPr>
            <a:xfrm>
              <a:off x="6963996" y="5857742"/>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4FCCD510-E761-5D87-538F-BB79D9BDEF71}"/>
                </a:ext>
              </a:extLst>
            </p:cNvPr>
            <p:cNvSpPr txBox="1"/>
            <p:nvPr/>
          </p:nvSpPr>
          <p:spPr>
            <a:xfrm>
              <a:off x="7338476" y="5757458"/>
              <a:ext cx="4433108"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Physician Satisfaction</a:t>
              </a:r>
            </a:p>
            <a:p>
              <a:pPr>
                <a:spcBef>
                  <a:spcPts val="500"/>
                </a:spcBef>
              </a:pPr>
              <a:r>
                <a:rPr lang="en-US" sz="900" b="0" i="1" u="none" strike="noStrike">
                  <a:solidFill>
                    <a:srgbClr val="000000"/>
                  </a:solidFill>
                  <a:effectLst/>
                </a:rPr>
                <a:t>Leverage AIP to generate a peer to peer (P2P) patient summaries and guideline evaluations for providers</a:t>
              </a:r>
              <a:endParaRPr lang="en-US" sz="900" i="1">
                <a:latin typeface="Arial"/>
                <a:ea typeface="Calibri"/>
                <a:cs typeface="Calibri"/>
              </a:endParaRPr>
            </a:p>
          </p:txBody>
        </p:sp>
        <p:sp>
          <p:nvSpPr>
            <p:cNvPr id="17" name="TextBox 16">
              <a:extLst>
                <a:ext uri="{FF2B5EF4-FFF2-40B4-BE49-F238E27FC236}">
                  <a16:creationId xmlns:a16="http://schemas.microsoft.com/office/drawing/2014/main" id="{3CA3E571-1B58-81EC-BE02-A9C0B23A6F77}"/>
                </a:ext>
              </a:extLst>
            </p:cNvPr>
            <p:cNvSpPr txBox="1"/>
            <p:nvPr/>
          </p:nvSpPr>
          <p:spPr>
            <a:xfrm>
              <a:off x="6892024" y="5835157"/>
              <a:ext cx="383438" cy="307777"/>
            </a:xfrm>
            <a:prstGeom prst="rect">
              <a:avLst/>
            </a:prstGeom>
            <a:noFill/>
            <a:ln>
              <a:noFill/>
            </a:ln>
          </p:spPr>
          <p:txBody>
            <a:bodyPr wrap="none" rtlCol="0">
              <a:spAutoFit/>
            </a:bodyPr>
            <a:lstStyle/>
            <a:p>
              <a:r>
                <a:rPr lang="en-US" sz="1400">
                  <a:solidFill>
                    <a:schemeClr val="bg1"/>
                  </a:solidFill>
                </a:rPr>
                <a:t>14</a:t>
              </a:r>
            </a:p>
          </p:txBody>
        </p:sp>
      </p:grpSp>
      <p:sp>
        <p:nvSpPr>
          <p:cNvPr id="65" name="TextBox 64">
            <a:extLst>
              <a:ext uri="{FF2B5EF4-FFF2-40B4-BE49-F238E27FC236}">
                <a16:creationId xmlns:a16="http://schemas.microsoft.com/office/drawing/2014/main" id="{F3B900AF-35B3-A732-1529-AB6269A1A798}"/>
              </a:ext>
            </a:extLst>
          </p:cNvPr>
          <p:cNvSpPr txBox="1"/>
          <p:nvPr/>
        </p:nvSpPr>
        <p:spPr>
          <a:xfrm>
            <a:off x="292171" y="5568528"/>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June 24</a:t>
            </a:r>
          </a:p>
        </p:txBody>
      </p:sp>
      <p:cxnSp>
        <p:nvCxnSpPr>
          <p:cNvPr id="67" name="Straight Arrow Connector 66">
            <a:extLst>
              <a:ext uri="{FF2B5EF4-FFF2-40B4-BE49-F238E27FC236}">
                <a16:creationId xmlns:a16="http://schemas.microsoft.com/office/drawing/2014/main" id="{46AC6204-C5CB-061B-C27A-4766A1F581B7}"/>
              </a:ext>
            </a:extLst>
          </p:cNvPr>
          <p:cNvCxnSpPr>
            <a:cxnSpLocks/>
          </p:cNvCxnSpPr>
          <p:nvPr/>
        </p:nvCxnSpPr>
        <p:spPr>
          <a:xfrm>
            <a:off x="6445867" y="1811468"/>
            <a:ext cx="0" cy="4677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AD690D43-658A-29B3-E9AD-76D71915710E}"/>
              </a:ext>
            </a:extLst>
          </p:cNvPr>
          <p:cNvGrpSpPr/>
          <p:nvPr/>
        </p:nvGrpSpPr>
        <p:grpSpPr>
          <a:xfrm>
            <a:off x="6106873" y="1963981"/>
            <a:ext cx="699672" cy="297032"/>
            <a:chOff x="290734" y="2728067"/>
            <a:chExt cx="699672" cy="297032"/>
          </a:xfrm>
        </p:grpSpPr>
        <p:sp>
          <p:nvSpPr>
            <p:cNvPr id="77" name="Rectangle 76">
              <a:extLst>
                <a:ext uri="{FF2B5EF4-FFF2-40B4-BE49-F238E27FC236}">
                  <a16:creationId xmlns:a16="http://schemas.microsoft.com/office/drawing/2014/main" id="{C7373C2D-C686-7435-4D4F-00D7AB610AE6}"/>
                </a:ext>
              </a:extLst>
            </p:cNvPr>
            <p:cNvSpPr/>
            <p:nvPr/>
          </p:nvSpPr>
          <p:spPr>
            <a:xfrm>
              <a:off x="315226" y="2728437"/>
              <a:ext cx="637866" cy="296662"/>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TextBox 77">
              <a:extLst>
                <a:ext uri="{FF2B5EF4-FFF2-40B4-BE49-F238E27FC236}">
                  <a16:creationId xmlns:a16="http://schemas.microsoft.com/office/drawing/2014/main" id="{539EF83B-6C8B-4E00-5091-38EAA131FC0F}"/>
                </a:ext>
              </a:extLst>
            </p:cNvPr>
            <p:cNvSpPr txBox="1"/>
            <p:nvPr/>
          </p:nvSpPr>
          <p:spPr>
            <a:xfrm>
              <a:off x="290734" y="2728067"/>
              <a:ext cx="6996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Aug 24</a:t>
              </a:r>
            </a:p>
          </p:txBody>
        </p:sp>
      </p:grpSp>
      <p:sp>
        <p:nvSpPr>
          <p:cNvPr id="79" name="Rectangle 78">
            <a:extLst>
              <a:ext uri="{FF2B5EF4-FFF2-40B4-BE49-F238E27FC236}">
                <a16:creationId xmlns:a16="http://schemas.microsoft.com/office/drawing/2014/main" id="{38D5C5A0-EF94-B335-1E4F-6B5754E13472}"/>
              </a:ext>
            </a:extLst>
          </p:cNvPr>
          <p:cNvSpPr/>
          <p:nvPr/>
        </p:nvSpPr>
        <p:spPr>
          <a:xfrm>
            <a:off x="6089671" y="3321456"/>
            <a:ext cx="673810"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TextBox 79">
            <a:extLst>
              <a:ext uri="{FF2B5EF4-FFF2-40B4-BE49-F238E27FC236}">
                <a16:creationId xmlns:a16="http://schemas.microsoft.com/office/drawing/2014/main" id="{777C87BA-8F22-6A30-8648-CE5F3A1043E6}"/>
              </a:ext>
            </a:extLst>
          </p:cNvPr>
          <p:cNvSpPr txBox="1"/>
          <p:nvPr/>
        </p:nvSpPr>
        <p:spPr>
          <a:xfrm>
            <a:off x="6108310" y="3339060"/>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Oct 24</a:t>
            </a:r>
          </a:p>
        </p:txBody>
      </p:sp>
      <p:sp>
        <p:nvSpPr>
          <p:cNvPr id="81" name="Rectangle 80">
            <a:extLst>
              <a:ext uri="{FF2B5EF4-FFF2-40B4-BE49-F238E27FC236}">
                <a16:creationId xmlns:a16="http://schemas.microsoft.com/office/drawing/2014/main" id="{6E03A1F7-73C8-EF00-C1AE-52FF6E5508B3}"/>
              </a:ext>
            </a:extLst>
          </p:cNvPr>
          <p:cNvSpPr/>
          <p:nvPr/>
        </p:nvSpPr>
        <p:spPr>
          <a:xfrm>
            <a:off x="6125613" y="5502864"/>
            <a:ext cx="677404" cy="285880"/>
          </a:xfrm>
          <a:prstGeom prst="rect">
            <a:avLst/>
          </a:prstGeom>
          <a:solidFill>
            <a:schemeClr val="bg1"/>
          </a:solidFill>
          <a:ln>
            <a:solidFill>
              <a:srgbClr val="AD2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TextBox 81">
            <a:extLst>
              <a:ext uri="{FF2B5EF4-FFF2-40B4-BE49-F238E27FC236}">
                <a16:creationId xmlns:a16="http://schemas.microsoft.com/office/drawing/2014/main" id="{ECCAD30C-7F05-A40D-312E-2907C7999C39}"/>
              </a:ext>
            </a:extLst>
          </p:cNvPr>
          <p:cNvSpPr txBox="1"/>
          <p:nvPr/>
        </p:nvSpPr>
        <p:spPr>
          <a:xfrm>
            <a:off x="6108310" y="5445867"/>
            <a:ext cx="681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Dec 24</a:t>
            </a:r>
          </a:p>
        </p:txBody>
      </p:sp>
      <p:grpSp>
        <p:nvGrpSpPr>
          <p:cNvPr id="88" name="Group 87">
            <a:extLst>
              <a:ext uri="{FF2B5EF4-FFF2-40B4-BE49-F238E27FC236}">
                <a16:creationId xmlns:a16="http://schemas.microsoft.com/office/drawing/2014/main" id="{7CE2F4FD-0E01-B044-C7C6-CA52EAAE06CF}"/>
              </a:ext>
            </a:extLst>
          </p:cNvPr>
          <p:cNvGrpSpPr/>
          <p:nvPr/>
        </p:nvGrpSpPr>
        <p:grpSpPr>
          <a:xfrm>
            <a:off x="9997928" y="738146"/>
            <a:ext cx="1952335" cy="543862"/>
            <a:chOff x="9997928" y="738146"/>
            <a:chExt cx="1952335" cy="543862"/>
          </a:xfrm>
        </p:grpSpPr>
        <p:sp>
          <p:nvSpPr>
            <p:cNvPr id="83" name="Rectangle 82">
              <a:extLst>
                <a:ext uri="{FF2B5EF4-FFF2-40B4-BE49-F238E27FC236}">
                  <a16:creationId xmlns:a16="http://schemas.microsoft.com/office/drawing/2014/main" id="{5055B569-1682-1414-457E-F777EC7CA69D}"/>
                </a:ext>
              </a:extLst>
            </p:cNvPr>
            <p:cNvSpPr/>
            <p:nvPr/>
          </p:nvSpPr>
          <p:spPr>
            <a:xfrm>
              <a:off x="9997928" y="788779"/>
              <a:ext cx="172711" cy="16994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sp>
          <p:nvSpPr>
            <p:cNvPr id="84" name="Rectangle 83">
              <a:extLst>
                <a:ext uri="{FF2B5EF4-FFF2-40B4-BE49-F238E27FC236}">
                  <a16:creationId xmlns:a16="http://schemas.microsoft.com/office/drawing/2014/main" id="{56EAABE5-CE6A-83DD-AB27-F2783C2801E8}"/>
                </a:ext>
              </a:extLst>
            </p:cNvPr>
            <p:cNvSpPr/>
            <p:nvPr/>
          </p:nvSpPr>
          <p:spPr>
            <a:xfrm>
              <a:off x="9997928" y="1082200"/>
              <a:ext cx="172711" cy="169941"/>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sp>
          <p:nvSpPr>
            <p:cNvPr id="86" name="TextBox 85">
              <a:extLst>
                <a:ext uri="{FF2B5EF4-FFF2-40B4-BE49-F238E27FC236}">
                  <a16:creationId xmlns:a16="http://schemas.microsoft.com/office/drawing/2014/main" id="{51134BBE-1966-2018-4F0D-44DC1DCA47FD}"/>
                </a:ext>
              </a:extLst>
            </p:cNvPr>
            <p:cNvSpPr txBox="1"/>
            <p:nvPr/>
          </p:nvSpPr>
          <p:spPr>
            <a:xfrm>
              <a:off x="10162081" y="738146"/>
              <a:ext cx="1606245" cy="261610"/>
            </a:xfrm>
            <a:prstGeom prst="rect">
              <a:avLst/>
            </a:prstGeom>
            <a:noFill/>
          </p:spPr>
          <p:txBody>
            <a:bodyPr wrap="square">
              <a:spAutoFit/>
            </a:bodyPr>
            <a:lstStyle/>
            <a:p>
              <a:r>
                <a:rPr lang="en-US" sz="1100">
                  <a:latin typeface="Arial"/>
                  <a:ea typeface="Calibri"/>
                  <a:cs typeface="Calibri"/>
                </a:rPr>
                <a:t>Stable workflows</a:t>
              </a:r>
            </a:p>
          </p:txBody>
        </p:sp>
        <p:sp>
          <p:nvSpPr>
            <p:cNvPr id="87" name="TextBox 86">
              <a:extLst>
                <a:ext uri="{FF2B5EF4-FFF2-40B4-BE49-F238E27FC236}">
                  <a16:creationId xmlns:a16="http://schemas.microsoft.com/office/drawing/2014/main" id="{4FF17CF8-5885-525C-EB38-AA726E6FD588}"/>
                </a:ext>
              </a:extLst>
            </p:cNvPr>
            <p:cNvSpPr txBox="1"/>
            <p:nvPr/>
          </p:nvSpPr>
          <p:spPr>
            <a:xfrm>
              <a:off x="10162081" y="1020398"/>
              <a:ext cx="1788182" cy="261610"/>
            </a:xfrm>
            <a:prstGeom prst="rect">
              <a:avLst/>
            </a:prstGeom>
            <a:noFill/>
          </p:spPr>
          <p:txBody>
            <a:bodyPr wrap="square">
              <a:spAutoFit/>
            </a:bodyPr>
            <a:lstStyle/>
            <a:p>
              <a:r>
                <a:rPr lang="en-US" sz="1100">
                  <a:latin typeface="Arial"/>
                  <a:ea typeface="Calibri"/>
                  <a:cs typeface="Calibri"/>
                </a:rPr>
                <a:t>Workflows in progress</a:t>
              </a:r>
            </a:p>
          </p:txBody>
        </p:sp>
      </p:grpSp>
      <p:grpSp>
        <p:nvGrpSpPr>
          <p:cNvPr id="31" name="Group 30">
            <a:extLst>
              <a:ext uri="{FF2B5EF4-FFF2-40B4-BE49-F238E27FC236}">
                <a16:creationId xmlns:a16="http://schemas.microsoft.com/office/drawing/2014/main" id="{867FD75E-5E0F-D7A6-7D71-07E9EB638BD4}"/>
              </a:ext>
            </a:extLst>
          </p:cNvPr>
          <p:cNvGrpSpPr/>
          <p:nvPr/>
        </p:nvGrpSpPr>
        <p:grpSpPr>
          <a:xfrm>
            <a:off x="6890427" y="4566569"/>
            <a:ext cx="4881157" cy="634684"/>
            <a:chOff x="6890427" y="6413691"/>
            <a:chExt cx="4881157" cy="634684"/>
          </a:xfrm>
        </p:grpSpPr>
        <p:sp>
          <p:nvSpPr>
            <p:cNvPr id="3" name="TextBox 2">
              <a:extLst>
                <a:ext uri="{FF2B5EF4-FFF2-40B4-BE49-F238E27FC236}">
                  <a16:creationId xmlns:a16="http://schemas.microsoft.com/office/drawing/2014/main" id="{9F5C2C96-32FF-5D3E-0119-4A98A2031C32}"/>
                </a:ext>
              </a:extLst>
            </p:cNvPr>
            <p:cNvSpPr txBox="1"/>
            <p:nvPr/>
          </p:nvSpPr>
          <p:spPr>
            <a:xfrm>
              <a:off x="7338476" y="6453340"/>
              <a:ext cx="4433108" cy="595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Barriers to Discharge</a:t>
              </a:r>
            </a:p>
            <a:p>
              <a:pPr>
                <a:spcBef>
                  <a:spcPts val="500"/>
                </a:spcBef>
              </a:pPr>
              <a:r>
                <a:rPr lang="en-US" sz="900" b="0" i="1" u="none" strike="noStrike">
                  <a:solidFill>
                    <a:srgbClr val="000000"/>
                  </a:solidFill>
                  <a:effectLst/>
                </a:rPr>
                <a:t>Leverage Foundry to identify barriers to discharge, evaluate patient complexity, and manage social work and CTN case assignment.</a:t>
              </a:r>
              <a:endParaRPr lang="en-US" sz="900" i="1">
                <a:latin typeface="Arial"/>
                <a:ea typeface="Calibri"/>
                <a:cs typeface="Calibri"/>
              </a:endParaRPr>
            </a:p>
          </p:txBody>
        </p:sp>
        <p:sp>
          <p:nvSpPr>
            <p:cNvPr id="4" name="TextBox 3">
              <a:extLst>
                <a:ext uri="{FF2B5EF4-FFF2-40B4-BE49-F238E27FC236}">
                  <a16:creationId xmlns:a16="http://schemas.microsoft.com/office/drawing/2014/main" id="{CBBA8928-DE2D-6CE7-92CF-D10CA66A5EBE}"/>
                </a:ext>
              </a:extLst>
            </p:cNvPr>
            <p:cNvSpPr txBox="1"/>
            <p:nvPr/>
          </p:nvSpPr>
          <p:spPr>
            <a:xfrm>
              <a:off x="6892024" y="6531039"/>
              <a:ext cx="383438" cy="307777"/>
            </a:xfrm>
            <a:prstGeom prst="rect">
              <a:avLst/>
            </a:prstGeom>
            <a:noFill/>
            <a:ln>
              <a:noFill/>
            </a:ln>
          </p:spPr>
          <p:txBody>
            <a:bodyPr wrap="none" rtlCol="0">
              <a:spAutoFit/>
            </a:bodyPr>
            <a:lstStyle/>
            <a:p>
              <a:r>
                <a:rPr lang="en-US" sz="1400">
                  <a:solidFill>
                    <a:schemeClr val="bg1"/>
                  </a:solidFill>
                </a:rPr>
                <a:t>14</a:t>
              </a:r>
            </a:p>
          </p:txBody>
        </p:sp>
        <p:sp>
          <p:nvSpPr>
            <p:cNvPr id="15" name="Oval 14">
              <a:extLst>
                <a:ext uri="{FF2B5EF4-FFF2-40B4-BE49-F238E27FC236}">
                  <a16:creationId xmlns:a16="http://schemas.microsoft.com/office/drawing/2014/main" id="{F4B985E0-9939-87D3-D1CC-653D96876BA5}"/>
                </a:ext>
              </a:extLst>
            </p:cNvPr>
            <p:cNvSpPr/>
            <p:nvPr/>
          </p:nvSpPr>
          <p:spPr>
            <a:xfrm>
              <a:off x="6962399" y="6436276"/>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22CEF4C0-90A6-3661-21A2-5D1650D0CE81}"/>
                </a:ext>
              </a:extLst>
            </p:cNvPr>
            <p:cNvSpPr txBox="1"/>
            <p:nvPr/>
          </p:nvSpPr>
          <p:spPr>
            <a:xfrm>
              <a:off x="6890427" y="6413691"/>
              <a:ext cx="383438" cy="307777"/>
            </a:xfrm>
            <a:prstGeom prst="rect">
              <a:avLst/>
            </a:prstGeom>
            <a:noFill/>
            <a:ln>
              <a:noFill/>
            </a:ln>
          </p:spPr>
          <p:txBody>
            <a:bodyPr wrap="none" rtlCol="0">
              <a:spAutoFit/>
            </a:bodyPr>
            <a:lstStyle/>
            <a:p>
              <a:r>
                <a:rPr lang="en-US" sz="1400">
                  <a:solidFill>
                    <a:schemeClr val="bg1"/>
                  </a:solidFill>
                </a:rPr>
                <a:t>15</a:t>
              </a:r>
            </a:p>
          </p:txBody>
        </p:sp>
      </p:grpSp>
      <p:grpSp>
        <p:nvGrpSpPr>
          <p:cNvPr id="49" name="Group 48">
            <a:extLst>
              <a:ext uri="{FF2B5EF4-FFF2-40B4-BE49-F238E27FC236}">
                <a16:creationId xmlns:a16="http://schemas.microsoft.com/office/drawing/2014/main" id="{08059BFF-3505-979A-E78D-2E2C59AF57A1}"/>
              </a:ext>
            </a:extLst>
          </p:cNvPr>
          <p:cNvGrpSpPr/>
          <p:nvPr/>
        </p:nvGrpSpPr>
        <p:grpSpPr>
          <a:xfrm>
            <a:off x="6890427" y="5209658"/>
            <a:ext cx="4881157" cy="616730"/>
            <a:chOff x="6890427" y="6413691"/>
            <a:chExt cx="4881157" cy="616730"/>
          </a:xfrm>
        </p:grpSpPr>
        <p:sp>
          <p:nvSpPr>
            <p:cNvPr id="50" name="TextBox 49">
              <a:extLst>
                <a:ext uri="{FF2B5EF4-FFF2-40B4-BE49-F238E27FC236}">
                  <a16:creationId xmlns:a16="http://schemas.microsoft.com/office/drawing/2014/main" id="{932278EA-B9E9-D001-BC77-B52D8647630A}"/>
                </a:ext>
              </a:extLst>
            </p:cNvPr>
            <p:cNvSpPr txBox="1"/>
            <p:nvPr/>
          </p:nvSpPr>
          <p:spPr>
            <a:xfrm>
              <a:off x="7338476" y="6453340"/>
              <a:ext cx="4433108"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OR Optimization</a:t>
              </a:r>
            </a:p>
            <a:p>
              <a:r>
                <a:rPr lang="en-US" sz="1050">
                  <a:latin typeface="Arial"/>
                  <a:ea typeface="Calibri"/>
                  <a:cs typeface="Calibri"/>
                </a:rPr>
                <a:t>Optimizing OR case prediction, staff skill distribution, and add-on case prioritization.</a:t>
              </a:r>
            </a:p>
          </p:txBody>
        </p:sp>
        <p:sp>
          <p:nvSpPr>
            <p:cNvPr id="73" name="TextBox 72">
              <a:extLst>
                <a:ext uri="{FF2B5EF4-FFF2-40B4-BE49-F238E27FC236}">
                  <a16:creationId xmlns:a16="http://schemas.microsoft.com/office/drawing/2014/main" id="{C0D2946E-9D74-C455-F422-B7C0B63B802B}"/>
                </a:ext>
              </a:extLst>
            </p:cNvPr>
            <p:cNvSpPr txBox="1"/>
            <p:nvPr/>
          </p:nvSpPr>
          <p:spPr>
            <a:xfrm>
              <a:off x="6892024" y="6531039"/>
              <a:ext cx="383438" cy="307777"/>
            </a:xfrm>
            <a:prstGeom prst="rect">
              <a:avLst/>
            </a:prstGeom>
            <a:noFill/>
            <a:ln>
              <a:noFill/>
            </a:ln>
          </p:spPr>
          <p:txBody>
            <a:bodyPr wrap="none" rtlCol="0">
              <a:spAutoFit/>
            </a:bodyPr>
            <a:lstStyle/>
            <a:p>
              <a:r>
                <a:rPr lang="en-US" sz="1400">
                  <a:solidFill>
                    <a:schemeClr val="bg1"/>
                  </a:solidFill>
                </a:rPr>
                <a:t>14</a:t>
              </a:r>
            </a:p>
          </p:txBody>
        </p:sp>
        <p:sp>
          <p:nvSpPr>
            <p:cNvPr id="74" name="Oval 73">
              <a:extLst>
                <a:ext uri="{FF2B5EF4-FFF2-40B4-BE49-F238E27FC236}">
                  <a16:creationId xmlns:a16="http://schemas.microsoft.com/office/drawing/2014/main" id="{E7DDB3BF-F931-4862-5A45-F77AC26E605B}"/>
                </a:ext>
              </a:extLst>
            </p:cNvPr>
            <p:cNvSpPr/>
            <p:nvPr/>
          </p:nvSpPr>
          <p:spPr>
            <a:xfrm>
              <a:off x="6962399" y="6436276"/>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5" name="TextBox 84">
              <a:extLst>
                <a:ext uri="{FF2B5EF4-FFF2-40B4-BE49-F238E27FC236}">
                  <a16:creationId xmlns:a16="http://schemas.microsoft.com/office/drawing/2014/main" id="{9802B4AD-A01F-1400-953E-8AFE88427190}"/>
                </a:ext>
              </a:extLst>
            </p:cNvPr>
            <p:cNvSpPr txBox="1"/>
            <p:nvPr/>
          </p:nvSpPr>
          <p:spPr>
            <a:xfrm>
              <a:off x="6890427" y="6413691"/>
              <a:ext cx="383438" cy="307777"/>
            </a:xfrm>
            <a:prstGeom prst="rect">
              <a:avLst/>
            </a:prstGeom>
            <a:noFill/>
            <a:ln>
              <a:noFill/>
            </a:ln>
          </p:spPr>
          <p:txBody>
            <a:bodyPr wrap="none" rtlCol="0">
              <a:spAutoFit/>
            </a:bodyPr>
            <a:lstStyle/>
            <a:p>
              <a:r>
                <a:rPr lang="en-US" sz="1400">
                  <a:solidFill>
                    <a:schemeClr val="bg1"/>
                  </a:solidFill>
                </a:rPr>
                <a:t>16</a:t>
              </a:r>
            </a:p>
          </p:txBody>
        </p:sp>
      </p:grpSp>
      <p:grpSp>
        <p:nvGrpSpPr>
          <p:cNvPr id="89" name="Group 88">
            <a:extLst>
              <a:ext uri="{FF2B5EF4-FFF2-40B4-BE49-F238E27FC236}">
                <a16:creationId xmlns:a16="http://schemas.microsoft.com/office/drawing/2014/main" id="{76FE55E1-E72F-1263-55D1-6FB54F2AB1C3}"/>
              </a:ext>
            </a:extLst>
          </p:cNvPr>
          <p:cNvGrpSpPr/>
          <p:nvPr/>
        </p:nvGrpSpPr>
        <p:grpSpPr>
          <a:xfrm>
            <a:off x="6890427" y="5920764"/>
            <a:ext cx="4881157" cy="455147"/>
            <a:chOff x="6890427" y="6413691"/>
            <a:chExt cx="4881157" cy="455147"/>
          </a:xfrm>
        </p:grpSpPr>
        <p:sp>
          <p:nvSpPr>
            <p:cNvPr id="90" name="TextBox 89">
              <a:extLst>
                <a:ext uri="{FF2B5EF4-FFF2-40B4-BE49-F238E27FC236}">
                  <a16:creationId xmlns:a16="http://schemas.microsoft.com/office/drawing/2014/main" id="{272BA870-4BE9-C9CB-14EE-9D0FB2E8E8B2}"/>
                </a:ext>
              </a:extLst>
            </p:cNvPr>
            <p:cNvSpPr txBox="1"/>
            <p:nvPr/>
          </p:nvSpPr>
          <p:spPr>
            <a:xfrm>
              <a:off x="7338476" y="6453340"/>
              <a:ext cx="4433108"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a:ea typeface="Calibri"/>
                  <a:cs typeface="Calibri"/>
                </a:rPr>
                <a:t>Hospital 360</a:t>
              </a:r>
            </a:p>
            <a:p>
              <a:r>
                <a:rPr lang="en-US" sz="1050">
                  <a:latin typeface="Arial"/>
                  <a:ea typeface="Calibri"/>
                  <a:cs typeface="Calibri"/>
                </a:rPr>
                <a:t>Workflows kicking off beginning of February</a:t>
              </a:r>
            </a:p>
          </p:txBody>
        </p:sp>
        <p:sp>
          <p:nvSpPr>
            <p:cNvPr id="91" name="TextBox 90">
              <a:extLst>
                <a:ext uri="{FF2B5EF4-FFF2-40B4-BE49-F238E27FC236}">
                  <a16:creationId xmlns:a16="http://schemas.microsoft.com/office/drawing/2014/main" id="{F4932A59-9219-3BFE-4818-4106B8BE477A}"/>
                </a:ext>
              </a:extLst>
            </p:cNvPr>
            <p:cNvSpPr txBox="1"/>
            <p:nvPr/>
          </p:nvSpPr>
          <p:spPr>
            <a:xfrm>
              <a:off x="6892024" y="6531039"/>
              <a:ext cx="383438" cy="307777"/>
            </a:xfrm>
            <a:prstGeom prst="rect">
              <a:avLst/>
            </a:prstGeom>
            <a:noFill/>
            <a:ln>
              <a:noFill/>
            </a:ln>
          </p:spPr>
          <p:txBody>
            <a:bodyPr wrap="none" rtlCol="0">
              <a:spAutoFit/>
            </a:bodyPr>
            <a:lstStyle/>
            <a:p>
              <a:r>
                <a:rPr lang="en-US" sz="1400">
                  <a:solidFill>
                    <a:schemeClr val="bg1"/>
                  </a:solidFill>
                </a:rPr>
                <a:t>14</a:t>
              </a:r>
            </a:p>
          </p:txBody>
        </p:sp>
        <p:sp>
          <p:nvSpPr>
            <p:cNvPr id="92" name="Oval 91">
              <a:extLst>
                <a:ext uri="{FF2B5EF4-FFF2-40B4-BE49-F238E27FC236}">
                  <a16:creationId xmlns:a16="http://schemas.microsoft.com/office/drawing/2014/main" id="{5FC0AE67-F8C0-C33C-8645-C50B64947686}"/>
                </a:ext>
              </a:extLst>
            </p:cNvPr>
            <p:cNvSpPr/>
            <p:nvPr/>
          </p:nvSpPr>
          <p:spPr>
            <a:xfrm>
              <a:off x="6962399" y="6436276"/>
              <a:ext cx="256032" cy="256032"/>
            </a:xfrm>
            <a:prstGeom prst="ellips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3" name="TextBox 92">
              <a:extLst>
                <a:ext uri="{FF2B5EF4-FFF2-40B4-BE49-F238E27FC236}">
                  <a16:creationId xmlns:a16="http://schemas.microsoft.com/office/drawing/2014/main" id="{082769D5-89C2-A1E8-1E7A-D5B9269A948F}"/>
                </a:ext>
              </a:extLst>
            </p:cNvPr>
            <p:cNvSpPr txBox="1"/>
            <p:nvPr/>
          </p:nvSpPr>
          <p:spPr>
            <a:xfrm>
              <a:off x="6890427" y="6413691"/>
              <a:ext cx="383438" cy="307777"/>
            </a:xfrm>
            <a:prstGeom prst="rect">
              <a:avLst/>
            </a:prstGeom>
            <a:noFill/>
            <a:ln>
              <a:noFill/>
            </a:ln>
          </p:spPr>
          <p:txBody>
            <a:bodyPr wrap="none" rtlCol="0">
              <a:spAutoFit/>
            </a:bodyPr>
            <a:lstStyle/>
            <a:p>
              <a:r>
                <a:rPr lang="en-US" sz="1400">
                  <a:solidFill>
                    <a:schemeClr val="bg1"/>
                  </a:solidFill>
                </a:rPr>
                <a:t>17</a:t>
              </a:r>
            </a:p>
          </p:txBody>
        </p:sp>
      </p:grpSp>
    </p:spTree>
    <p:extLst>
      <p:ext uri="{BB962C8B-B14F-4D97-AF65-F5344CB8AC3E}">
        <p14:creationId xmlns:p14="http://schemas.microsoft.com/office/powerpoint/2010/main" val="157235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2A18-9B03-36E3-B81C-6F455DFBA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6B9CA-A01A-07B8-E951-E66C666A8ABE}"/>
              </a:ext>
            </a:extLst>
          </p:cNvPr>
          <p:cNvSpPr>
            <a:spLocks noGrp="1"/>
          </p:cNvSpPr>
          <p:nvPr>
            <p:ph type="title"/>
          </p:nvPr>
        </p:nvSpPr>
        <p:spPr/>
        <p:txBody>
          <a:bodyPr>
            <a:normAutofit/>
          </a:bodyPr>
          <a:lstStyle/>
          <a:p>
            <a:r>
              <a:rPr lang="en-US" sz="4400">
                <a:solidFill>
                  <a:srgbClr val="CC3300"/>
                </a:solidFill>
              </a:rPr>
              <a:t>Discharge Lounge</a:t>
            </a:r>
          </a:p>
        </p:txBody>
      </p:sp>
    </p:spTree>
    <p:extLst>
      <p:ext uri="{BB962C8B-B14F-4D97-AF65-F5344CB8AC3E}">
        <p14:creationId xmlns:p14="http://schemas.microsoft.com/office/powerpoint/2010/main" val="236770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C056-B63B-0571-FF60-161DBE6923B7}"/>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5FA05FF-E075-E37F-CF77-4954961209D7}"/>
              </a:ext>
            </a:extLst>
          </p:cNvPr>
          <p:cNvCxnSpPr>
            <a:cxnSpLocks/>
          </p:cNvCxnSpPr>
          <p:nvPr/>
        </p:nvCxnSpPr>
        <p:spPr>
          <a:xfrm>
            <a:off x="575891" y="425751"/>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5664D93-BA27-A77F-11F1-94A4D7C6B7B0}"/>
              </a:ext>
            </a:extLst>
          </p:cNvPr>
          <p:cNvSpPr/>
          <p:nvPr/>
        </p:nvSpPr>
        <p:spPr>
          <a:xfrm>
            <a:off x="963434" y="472533"/>
            <a:ext cx="11804316" cy="369332"/>
          </a:xfrm>
          <a:prstGeom prst="rect">
            <a:avLst/>
          </a:prstGeom>
        </p:spPr>
        <p:txBody>
          <a:bodyPr wrap="square" lIns="0" tIns="0" rIns="0" bIns="0" anchor="t">
            <a:spAutoFit/>
          </a:bodyPr>
          <a:lstStyle/>
          <a:p>
            <a:pPr>
              <a:spcBef>
                <a:spcPts val="1000"/>
              </a:spcBef>
              <a:defRPr/>
            </a:pPr>
            <a:r>
              <a:rPr lang="en-US" sz="2400" b="1">
                <a:solidFill>
                  <a:srgbClr val="CC3300"/>
                </a:solidFill>
                <a:latin typeface="Arial" panose="020B0604020202020204" pitchFamily="34" charset="0"/>
                <a:cs typeface="Arial" panose="020B0604020202020204" pitchFamily="34" charset="0"/>
              </a:rPr>
              <a:t>Metrics</a:t>
            </a:r>
          </a:p>
        </p:txBody>
      </p:sp>
      <p:pic>
        <p:nvPicPr>
          <p:cNvPr id="12" name="Picture 11" descr="Icon&#10;&#10;Description automatically generated">
            <a:extLst>
              <a:ext uri="{FF2B5EF4-FFF2-40B4-BE49-F238E27FC236}">
                <a16:creationId xmlns:a16="http://schemas.microsoft.com/office/drawing/2014/main" id="{A1F73FDE-579C-8D93-6A58-C2821C276F27}"/>
              </a:ext>
            </a:extLst>
          </p:cNvPr>
          <p:cNvPicPr>
            <a:picLocks noChangeAspect="1"/>
          </p:cNvPicPr>
          <p:nvPr/>
        </p:nvPicPr>
        <p:blipFill>
          <a:blip r:embed="rId3"/>
          <a:stretch>
            <a:fillRect/>
          </a:stretch>
        </p:blipFill>
        <p:spPr>
          <a:xfrm flipH="1">
            <a:off x="11660742" y="282378"/>
            <a:ext cx="113581" cy="143373"/>
          </a:xfrm>
          <a:prstGeom prst="rect">
            <a:avLst/>
          </a:prstGeom>
        </p:spPr>
      </p:pic>
      <p:grpSp>
        <p:nvGrpSpPr>
          <p:cNvPr id="57" name="Group 56">
            <a:extLst>
              <a:ext uri="{FF2B5EF4-FFF2-40B4-BE49-F238E27FC236}">
                <a16:creationId xmlns:a16="http://schemas.microsoft.com/office/drawing/2014/main" id="{108F0387-C74B-FD11-93AF-A3CA1EBD7675}"/>
              </a:ext>
            </a:extLst>
          </p:cNvPr>
          <p:cNvGrpSpPr/>
          <p:nvPr/>
        </p:nvGrpSpPr>
        <p:grpSpPr>
          <a:xfrm>
            <a:off x="885384" y="3592300"/>
            <a:ext cx="11143146" cy="1948756"/>
            <a:chOff x="524427" y="4169781"/>
            <a:chExt cx="11143146" cy="1948756"/>
          </a:xfrm>
        </p:grpSpPr>
        <p:sp>
          <p:nvSpPr>
            <p:cNvPr id="41" name="Rectangle 40">
              <a:extLst>
                <a:ext uri="{FF2B5EF4-FFF2-40B4-BE49-F238E27FC236}">
                  <a16:creationId xmlns:a16="http://schemas.microsoft.com/office/drawing/2014/main" id="{6D1260FC-4EAB-84D3-DEA1-6175B87595DC}"/>
                </a:ext>
              </a:extLst>
            </p:cNvPr>
            <p:cNvSpPr/>
            <p:nvPr/>
          </p:nvSpPr>
          <p:spPr>
            <a:xfrm>
              <a:off x="524427" y="4169781"/>
              <a:ext cx="11143146" cy="19487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grpSp>
          <p:nvGrpSpPr>
            <p:cNvPr id="42" name="Group 41">
              <a:extLst>
                <a:ext uri="{FF2B5EF4-FFF2-40B4-BE49-F238E27FC236}">
                  <a16:creationId xmlns:a16="http://schemas.microsoft.com/office/drawing/2014/main" id="{A8A71E94-A725-299D-28BF-F63E3E336EF0}"/>
                </a:ext>
              </a:extLst>
            </p:cNvPr>
            <p:cNvGrpSpPr/>
            <p:nvPr/>
          </p:nvGrpSpPr>
          <p:grpSpPr>
            <a:xfrm>
              <a:off x="637311" y="4317919"/>
              <a:ext cx="2251206" cy="1663418"/>
              <a:chOff x="2243834" y="5862863"/>
              <a:chExt cx="2546334" cy="1663418"/>
            </a:xfrm>
          </p:grpSpPr>
          <p:sp>
            <p:nvSpPr>
              <p:cNvPr id="43" name="TextBox 42">
                <a:extLst>
                  <a:ext uri="{FF2B5EF4-FFF2-40B4-BE49-F238E27FC236}">
                    <a16:creationId xmlns:a16="http://schemas.microsoft.com/office/drawing/2014/main" id="{EE2C843C-160D-DE99-6E8D-3D66FDFCD5C0}"/>
                  </a:ext>
                </a:extLst>
              </p:cNvPr>
              <p:cNvSpPr txBox="1"/>
              <p:nvPr/>
            </p:nvSpPr>
            <p:spPr>
              <a:xfrm>
                <a:off x="2243834" y="5862863"/>
                <a:ext cx="2546334" cy="307777"/>
              </a:xfrm>
              <a:prstGeom prst="rect">
                <a:avLst/>
              </a:prstGeom>
              <a:noFill/>
            </p:spPr>
            <p:txBody>
              <a:bodyPr wrap="square" lIns="91440" tIns="45720" rIns="91440" bIns="45720" rtlCol="0" anchor="t">
                <a:spAutoFit/>
              </a:bodyPr>
              <a:lstStyle/>
              <a:p>
                <a:r>
                  <a:rPr lang="en-US" sz="1400" b="1"/>
                  <a:t>Clinicals for Prior Auth:</a:t>
                </a:r>
                <a:endParaRPr lang="en-US" sz="1400" b="1">
                  <a:cs typeface="Arial"/>
                </a:endParaRPr>
              </a:p>
            </p:txBody>
          </p:sp>
          <p:sp>
            <p:nvSpPr>
              <p:cNvPr id="44" name="TextBox 43">
                <a:extLst>
                  <a:ext uri="{FF2B5EF4-FFF2-40B4-BE49-F238E27FC236}">
                    <a16:creationId xmlns:a16="http://schemas.microsoft.com/office/drawing/2014/main" id="{9608DF93-2933-A584-F18D-F8B196ABDB70}"/>
                  </a:ext>
                </a:extLst>
              </p:cNvPr>
              <p:cNvSpPr txBox="1"/>
              <p:nvPr/>
            </p:nvSpPr>
            <p:spPr>
              <a:xfrm>
                <a:off x="2243834" y="6110509"/>
                <a:ext cx="2402361" cy="1415772"/>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100+ </a:t>
                </a:r>
                <a:r>
                  <a:rPr lang="en-US" sz="1400" b="1">
                    <a:solidFill>
                      <a:srgbClr val="C00000"/>
                    </a:solidFill>
                    <a:cs typeface="Arial"/>
                  </a:rPr>
                  <a:t> </a:t>
                </a:r>
                <a:r>
                  <a:rPr lang="en-US" sz="1100">
                    <a:cs typeface="Arial"/>
                  </a:rPr>
                  <a:t>packets generated with</a:t>
                </a:r>
                <a:r>
                  <a:rPr lang="en-US" sz="1200">
                    <a:cs typeface="Arial"/>
                  </a:rPr>
                  <a:t> </a:t>
                </a:r>
                <a:r>
                  <a:rPr lang="en-US" sz="1600" b="1">
                    <a:solidFill>
                      <a:srgbClr val="C00000"/>
                    </a:solidFill>
                    <a:cs typeface="Arial"/>
                  </a:rPr>
                  <a:t>94% </a:t>
                </a:r>
                <a:r>
                  <a:rPr lang="en-US" sz="1100">
                    <a:cs typeface="Arial"/>
                  </a:rPr>
                  <a:t>responses approved</a:t>
                </a:r>
              </a:p>
              <a:p>
                <a:pPr marL="171450" indent="-171450">
                  <a:spcBef>
                    <a:spcPts val="600"/>
                  </a:spcBef>
                  <a:buFont typeface="Arial"/>
                  <a:buChar char="•"/>
                </a:pPr>
                <a:r>
                  <a:rPr lang="en-US" sz="1100">
                    <a:cs typeface="Arial"/>
                  </a:rPr>
                  <a:t>Onboarding </a:t>
                </a:r>
                <a:r>
                  <a:rPr lang="en-US" sz="1600" b="1">
                    <a:solidFill>
                      <a:srgbClr val="C00000"/>
                    </a:solidFill>
                    <a:cs typeface="Arial"/>
                  </a:rPr>
                  <a:t>50+ users</a:t>
                </a:r>
                <a:r>
                  <a:rPr lang="en-US" sz="1100">
                    <a:cs typeface="Arial"/>
                  </a:rPr>
                  <a:t> to move packet generation to be entirely AI generated</a:t>
                </a:r>
              </a:p>
            </p:txBody>
          </p:sp>
        </p:grpSp>
        <p:grpSp>
          <p:nvGrpSpPr>
            <p:cNvPr id="45" name="Group 44">
              <a:extLst>
                <a:ext uri="{FF2B5EF4-FFF2-40B4-BE49-F238E27FC236}">
                  <a16:creationId xmlns:a16="http://schemas.microsoft.com/office/drawing/2014/main" id="{C840E86A-7C59-FE3D-3447-C59FD186871C}"/>
                </a:ext>
              </a:extLst>
            </p:cNvPr>
            <p:cNvGrpSpPr/>
            <p:nvPr/>
          </p:nvGrpSpPr>
          <p:grpSpPr>
            <a:xfrm>
              <a:off x="2918503" y="4317918"/>
              <a:ext cx="2173655" cy="1076275"/>
              <a:chOff x="244446" y="5068117"/>
              <a:chExt cx="2111718" cy="1083212"/>
            </a:xfrm>
          </p:grpSpPr>
          <p:sp>
            <p:nvSpPr>
              <p:cNvPr id="46" name="TextBox 45">
                <a:extLst>
                  <a:ext uri="{FF2B5EF4-FFF2-40B4-BE49-F238E27FC236}">
                    <a16:creationId xmlns:a16="http://schemas.microsoft.com/office/drawing/2014/main" id="{F17B0E30-CAAE-2B08-0B92-AFEA526B31D4}"/>
                  </a:ext>
                </a:extLst>
              </p:cNvPr>
              <p:cNvSpPr txBox="1"/>
              <p:nvPr/>
            </p:nvSpPr>
            <p:spPr>
              <a:xfrm>
                <a:off x="244447" y="5068117"/>
                <a:ext cx="1924393" cy="307777"/>
              </a:xfrm>
              <a:prstGeom prst="rect">
                <a:avLst/>
              </a:prstGeom>
              <a:noFill/>
            </p:spPr>
            <p:txBody>
              <a:bodyPr wrap="square" rtlCol="0">
                <a:spAutoFit/>
              </a:bodyPr>
              <a:lstStyle/>
              <a:p>
                <a:r>
                  <a:rPr lang="en-US" sz="1400" b="1"/>
                  <a:t>CMS Inpatient Only:</a:t>
                </a:r>
                <a:endParaRPr lang="en-US" sz="1400"/>
              </a:p>
            </p:txBody>
          </p:sp>
          <p:sp>
            <p:nvSpPr>
              <p:cNvPr id="47" name="TextBox 46">
                <a:extLst>
                  <a:ext uri="{FF2B5EF4-FFF2-40B4-BE49-F238E27FC236}">
                    <a16:creationId xmlns:a16="http://schemas.microsoft.com/office/drawing/2014/main" id="{D01AE1E8-D14E-6B67-836D-EC084274F7AE}"/>
                  </a:ext>
                </a:extLst>
              </p:cNvPr>
              <p:cNvSpPr txBox="1"/>
              <p:nvPr/>
            </p:nvSpPr>
            <p:spPr>
              <a:xfrm>
                <a:off x="244446" y="5314976"/>
                <a:ext cx="2111718" cy="836353"/>
              </a:xfrm>
              <a:prstGeom prst="rect">
                <a:avLst/>
              </a:prstGeom>
              <a:noFill/>
            </p:spPr>
            <p:txBody>
              <a:bodyPr wrap="square" lIns="91440" tIns="45720" rIns="91440" bIns="45720" rtlCol="0" anchor="t">
                <a:spAutoFit/>
              </a:bodyPr>
              <a:lstStyle/>
              <a:p>
                <a:pPr marL="171450" indent="-171450">
                  <a:spcBef>
                    <a:spcPts val="600"/>
                  </a:spcBef>
                  <a:buFont typeface="Arial,Sans-Serif"/>
                  <a:buChar char="•"/>
                </a:pPr>
                <a:r>
                  <a:rPr lang="en-US" sz="1600" b="1">
                    <a:solidFill>
                      <a:srgbClr val="C00000"/>
                    </a:solidFill>
                    <a:cs typeface="Arial"/>
                  </a:rPr>
                  <a:t>167 </a:t>
                </a:r>
                <a:r>
                  <a:rPr lang="en-US" sz="1100">
                    <a:cs typeface="Arial"/>
                  </a:rPr>
                  <a:t>procedures validated</a:t>
                </a:r>
              </a:p>
              <a:p>
                <a:pPr marL="171450" indent="-171450">
                  <a:spcBef>
                    <a:spcPts val="600"/>
                  </a:spcBef>
                  <a:buFont typeface="Arial,Sans-Serif"/>
                  <a:buChar char="•"/>
                </a:pPr>
                <a:r>
                  <a:rPr lang="en-US" sz="1600" b="1">
                    <a:solidFill>
                      <a:srgbClr val="C00000"/>
                    </a:solidFill>
                    <a:cs typeface="Arial"/>
                  </a:rPr>
                  <a:t>144+ </a:t>
                </a:r>
                <a:r>
                  <a:rPr lang="en-US" sz="1100">
                    <a:cs typeface="Arial"/>
                  </a:rPr>
                  <a:t>correctly categorized patients to inpatient</a:t>
                </a:r>
              </a:p>
            </p:txBody>
          </p:sp>
        </p:grpSp>
        <p:grpSp>
          <p:nvGrpSpPr>
            <p:cNvPr id="48" name="Group 47">
              <a:extLst>
                <a:ext uri="{FF2B5EF4-FFF2-40B4-BE49-F238E27FC236}">
                  <a16:creationId xmlns:a16="http://schemas.microsoft.com/office/drawing/2014/main" id="{201B519B-E995-E0C4-486B-52B9A02CE89C}"/>
                </a:ext>
              </a:extLst>
            </p:cNvPr>
            <p:cNvGrpSpPr/>
            <p:nvPr/>
          </p:nvGrpSpPr>
          <p:grpSpPr>
            <a:xfrm>
              <a:off x="7403973" y="4317919"/>
              <a:ext cx="1988853" cy="1580279"/>
              <a:chOff x="5155706" y="5969627"/>
              <a:chExt cx="1988853" cy="1580279"/>
            </a:xfrm>
          </p:grpSpPr>
          <p:sp>
            <p:nvSpPr>
              <p:cNvPr id="49" name="TextBox 48">
                <a:extLst>
                  <a:ext uri="{FF2B5EF4-FFF2-40B4-BE49-F238E27FC236}">
                    <a16:creationId xmlns:a16="http://schemas.microsoft.com/office/drawing/2014/main" id="{A819C708-0388-C354-CE62-9A4C4FE614D1}"/>
                  </a:ext>
                </a:extLst>
              </p:cNvPr>
              <p:cNvSpPr txBox="1"/>
              <p:nvPr/>
            </p:nvSpPr>
            <p:spPr>
              <a:xfrm>
                <a:off x="5155706" y="5969627"/>
                <a:ext cx="1936595" cy="307777"/>
              </a:xfrm>
              <a:prstGeom prst="rect">
                <a:avLst/>
              </a:prstGeom>
              <a:noFill/>
            </p:spPr>
            <p:txBody>
              <a:bodyPr wrap="square" rtlCol="0">
                <a:spAutoFit/>
              </a:bodyPr>
              <a:lstStyle/>
              <a:p>
                <a:r>
                  <a:rPr lang="en-US" sz="1400" b="1"/>
                  <a:t>HB/PB:</a:t>
                </a:r>
                <a:endParaRPr lang="en-US" sz="1400"/>
              </a:p>
            </p:txBody>
          </p:sp>
          <p:sp>
            <p:nvSpPr>
              <p:cNvPr id="50" name="TextBox 49">
                <a:extLst>
                  <a:ext uri="{FF2B5EF4-FFF2-40B4-BE49-F238E27FC236}">
                    <a16:creationId xmlns:a16="http://schemas.microsoft.com/office/drawing/2014/main" id="{5CEC52B0-1084-D183-1039-5445C6A170F9}"/>
                  </a:ext>
                </a:extLst>
              </p:cNvPr>
              <p:cNvSpPr txBox="1"/>
              <p:nvPr/>
            </p:nvSpPr>
            <p:spPr>
              <a:xfrm>
                <a:off x="5155707" y="6211078"/>
                <a:ext cx="1988852" cy="1338828"/>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98% </a:t>
                </a:r>
                <a:r>
                  <a:rPr lang="en-US" sz="1100">
                    <a:cs typeface="Arial"/>
                  </a:rPr>
                  <a:t>accuracy in transaction flags</a:t>
                </a:r>
                <a:endParaRPr lang="en-US"/>
              </a:p>
              <a:p>
                <a:pPr marL="171450" indent="-171450">
                  <a:spcBef>
                    <a:spcPts val="600"/>
                  </a:spcBef>
                  <a:buFont typeface="Arial,Sans-Serif"/>
                  <a:buChar char="•"/>
                </a:pPr>
                <a:r>
                  <a:rPr lang="en-US" sz="1600" b="1">
                    <a:solidFill>
                      <a:srgbClr val="C00000"/>
                    </a:solidFill>
                    <a:cs typeface="Arial"/>
                  </a:rPr>
                  <a:t>3500+ </a:t>
                </a:r>
                <a:r>
                  <a:rPr lang="en-US" sz="1100">
                    <a:cs typeface="Arial"/>
                  </a:rPr>
                  <a:t>validated missed or mismatched transactions</a:t>
                </a:r>
              </a:p>
              <a:p>
                <a:pPr marL="171450" indent="-171450">
                  <a:buFont typeface="Arial"/>
                  <a:buChar char="•"/>
                </a:pPr>
                <a:endParaRPr lang="en-US" sz="1100">
                  <a:cs typeface="Arial"/>
                </a:endParaRPr>
              </a:p>
            </p:txBody>
          </p:sp>
        </p:grpSp>
        <p:grpSp>
          <p:nvGrpSpPr>
            <p:cNvPr id="51" name="Group 50">
              <a:extLst>
                <a:ext uri="{FF2B5EF4-FFF2-40B4-BE49-F238E27FC236}">
                  <a16:creationId xmlns:a16="http://schemas.microsoft.com/office/drawing/2014/main" id="{CE45D8AB-A04E-7701-3F19-CBCF7CCAE9E8}"/>
                </a:ext>
              </a:extLst>
            </p:cNvPr>
            <p:cNvGrpSpPr/>
            <p:nvPr/>
          </p:nvGrpSpPr>
          <p:grpSpPr>
            <a:xfrm>
              <a:off x="9629352" y="4317919"/>
              <a:ext cx="2023032" cy="1416586"/>
              <a:chOff x="9798217" y="5042800"/>
              <a:chExt cx="2023032" cy="1416586"/>
            </a:xfrm>
          </p:grpSpPr>
          <p:sp>
            <p:nvSpPr>
              <p:cNvPr id="52" name="TextBox 51">
                <a:extLst>
                  <a:ext uri="{FF2B5EF4-FFF2-40B4-BE49-F238E27FC236}">
                    <a16:creationId xmlns:a16="http://schemas.microsoft.com/office/drawing/2014/main" id="{3E883926-19A5-CE07-0B9A-0C2022B49A4A}"/>
                  </a:ext>
                </a:extLst>
              </p:cNvPr>
              <p:cNvSpPr txBox="1"/>
              <p:nvPr/>
            </p:nvSpPr>
            <p:spPr>
              <a:xfrm>
                <a:off x="9798217" y="5042800"/>
                <a:ext cx="1869355" cy="307777"/>
              </a:xfrm>
              <a:prstGeom prst="rect">
                <a:avLst/>
              </a:prstGeom>
              <a:noFill/>
            </p:spPr>
            <p:txBody>
              <a:bodyPr wrap="square" rtlCol="0">
                <a:spAutoFit/>
              </a:bodyPr>
              <a:lstStyle/>
              <a:p>
                <a:r>
                  <a:rPr lang="en-US" sz="1400" b="1"/>
                  <a:t>Appeals:</a:t>
                </a:r>
                <a:endParaRPr lang="en-US" sz="1400"/>
              </a:p>
            </p:txBody>
          </p:sp>
          <p:sp>
            <p:nvSpPr>
              <p:cNvPr id="53" name="TextBox 52">
                <a:extLst>
                  <a:ext uri="{FF2B5EF4-FFF2-40B4-BE49-F238E27FC236}">
                    <a16:creationId xmlns:a16="http://schemas.microsoft.com/office/drawing/2014/main" id="{B81BBB20-1D8F-4322-A7D2-61E9CA060652}"/>
                  </a:ext>
                </a:extLst>
              </p:cNvPr>
              <p:cNvSpPr txBox="1"/>
              <p:nvPr/>
            </p:nvSpPr>
            <p:spPr>
              <a:xfrm>
                <a:off x="9850475" y="5289835"/>
                <a:ext cx="1970774" cy="1169551"/>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500% </a:t>
                </a:r>
                <a:r>
                  <a:rPr lang="en-US" sz="1100">
                    <a:solidFill>
                      <a:srgbClr val="000000"/>
                    </a:solidFill>
                    <a:cs typeface="Arial"/>
                  </a:rPr>
                  <a:t>increase in FTE efficiency (15 min to 3 min)</a:t>
                </a:r>
                <a:endParaRPr lang="en-US"/>
              </a:p>
              <a:p>
                <a:pPr marL="171450" indent="-171450">
                  <a:buFont typeface="Arial,Sans-Serif"/>
                  <a:buChar char="•"/>
                </a:pPr>
                <a:r>
                  <a:rPr lang="en-US" sz="1600" b="1">
                    <a:solidFill>
                      <a:srgbClr val="C00000"/>
                    </a:solidFill>
                    <a:cs typeface="Arial"/>
                  </a:rPr>
                  <a:t>9300+</a:t>
                </a:r>
                <a:r>
                  <a:rPr lang="en-US" sz="1100">
                    <a:cs typeface="Arial"/>
                  </a:rPr>
                  <a:t> appeals sent, saving </a:t>
                </a:r>
                <a:r>
                  <a:rPr lang="en-US" sz="1600" b="1">
                    <a:solidFill>
                      <a:srgbClr val="C00000"/>
                    </a:solidFill>
                    <a:cs typeface="Arial"/>
                  </a:rPr>
                  <a:t>1300 hours</a:t>
                </a:r>
                <a:endParaRPr lang="en-US" sz="1100">
                  <a:cs typeface="Arial"/>
                </a:endParaRPr>
              </a:p>
            </p:txBody>
          </p:sp>
        </p:grpSp>
        <p:grpSp>
          <p:nvGrpSpPr>
            <p:cNvPr id="54" name="Group 53">
              <a:extLst>
                <a:ext uri="{FF2B5EF4-FFF2-40B4-BE49-F238E27FC236}">
                  <a16:creationId xmlns:a16="http://schemas.microsoft.com/office/drawing/2014/main" id="{69BE499E-49B4-6C6F-6E6B-7CC357D37CB6}"/>
                </a:ext>
              </a:extLst>
            </p:cNvPr>
            <p:cNvGrpSpPr/>
            <p:nvPr/>
          </p:nvGrpSpPr>
          <p:grpSpPr>
            <a:xfrm>
              <a:off x="5083509" y="4317919"/>
              <a:ext cx="2266272" cy="1738469"/>
              <a:chOff x="4862735" y="5041276"/>
              <a:chExt cx="2266272" cy="1738469"/>
            </a:xfrm>
          </p:grpSpPr>
          <p:sp>
            <p:nvSpPr>
              <p:cNvPr id="55" name="TextBox 54">
                <a:extLst>
                  <a:ext uri="{FF2B5EF4-FFF2-40B4-BE49-F238E27FC236}">
                    <a16:creationId xmlns:a16="http://schemas.microsoft.com/office/drawing/2014/main" id="{3264CD87-5E17-44FA-D6AC-72532B4FC5C8}"/>
                  </a:ext>
                </a:extLst>
              </p:cNvPr>
              <p:cNvSpPr txBox="1"/>
              <p:nvPr/>
            </p:nvSpPr>
            <p:spPr>
              <a:xfrm>
                <a:off x="4967866" y="5041276"/>
                <a:ext cx="2161141" cy="307777"/>
              </a:xfrm>
              <a:prstGeom prst="rect">
                <a:avLst/>
              </a:prstGeom>
              <a:noFill/>
            </p:spPr>
            <p:txBody>
              <a:bodyPr wrap="square" rtlCol="0">
                <a:spAutoFit/>
              </a:bodyPr>
              <a:lstStyle/>
              <a:p>
                <a:r>
                  <a:rPr lang="en-US" sz="1400" b="1"/>
                  <a:t>UM Appeals:</a:t>
                </a:r>
                <a:endParaRPr lang="en-US" sz="1400"/>
              </a:p>
            </p:txBody>
          </p:sp>
          <p:sp>
            <p:nvSpPr>
              <p:cNvPr id="56" name="TextBox 55">
                <a:extLst>
                  <a:ext uri="{FF2B5EF4-FFF2-40B4-BE49-F238E27FC236}">
                    <a16:creationId xmlns:a16="http://schemas.microsoft.com/office/drawing/2014/main" id="{C078E43C-15FA-BF7B-DE23-2556E2B62EFC}"/>
                  </a:ext>
                </a:extLst>
              </p:cNvPr>
              <p:cNvSpPr txBox="1"/>
              <p:nvPr/>
            </p:nvSpPr>
            <p:spPr>
              <a:xfrm>
                <a:off x="4862735" y="5287029"/>
                <a:ext cx="2084366" cy="1492716"/>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800% </a:t>
                </a:r>
                <a:r>
                  <a:rPr lang="en-US" sz="1100">
                    <a:cs typeface="Arial"/>
                  </a:rPr>
                  <a:t>increase in FTE efficiency – from </a:t>
                </a:r>
                <a:r>
                  <a:rPr lang="en-US" sz="1100" b="1">
                    <a:cs typeface="Arial"/>
                  </a:rPr>
                  <a:t>80 to 9 minutes </a:t>
                </a:r>
                <a:r>
                  <a:rPr lang="en-US" sz="1100">
                    <a:cs typeface="Arial"/>
                  </a:rPr>
                  <a:t>required per letter</a:t>
                </a:r>
              </a:p>
              <a:p>
                <a:pPr marL="171450" indent="-171450">
                  <a:buFont typeface="Arial,Sans-Serif"/>
                  <a:buChar char="•"/>
                </a:pPr>
                <a:r>
                  <a:rPr lang="en-US" sz="1600" b="1">
                    <a:solidFill>
                      <a:srgbClr val="C00000"/>
                    </a:solidFill>
                    <a:cs typeface="Arial"/>
                  </a:rPr>
                  <a:t>91 cases </a:t>
                </a:r>
                <a:r>
                  <a:rPr lang="en-US" sz="1100">
                    <a:cs typeface="Arial"/>
                  </a:rPr>
                  <a:t>actioned on through Palantir to date saving </a:t>
                </a:r>
                <a:r>
                  <a:rPr lang="en-US" sz="1600" b="1">
                    <a:solidFill>
                      <a:srgbClr val="C00000"/>
                    </a:solidFill>
                    <a:cs typeface="Arial"/>
                  </a:rPr>
                  <a:t>107+ hours</a:t>
                </a:r>
              </a:p>
              <a:p>
                <a:endParaRPr lang="en-US" sz="1000" i="1">
                  <a:cs typeface="Arial"/>
                </a:endParaRPr>
              </a:p>
            </p:txBody>
          </p:sp>
        </p:grpSp>
      </p:grpSp>
      <p:grpSp>
        <p:nvGrpSpPr>
          <p:cNvPr id="58" name="Group 57">
            <a:extLst>
              <a:ext uri="{FF2B5EF4-FFF2-40B4-BE49-F238E27FC236}">
                <a16:creationId xmlns:a16="http://schemas.microsoft.com/office/drawing/2014/main" id="{8B98DCEF-4DAA-19DA-9345-B78AC72E8CB1}"/>
              </a:ext>
            </a:extLst>
          </p:cNvPr>
          <p:cNvGrpSpPr/>
          <p:nvPr/>
        </p:nvGrpSpPr>
        <p:grpSpPr>
          <a:xfrm>
            <a:off x="885384" y="1535733"/>
            <a:ext cx="11143146" cy="1978940"/>
            <a:chOff x="524427" y="4169781"/>
            <a:chExt cx="11143146" cy="1978940"/>
          </a:xfrm>
        </p:grpSpPr>
        <p:sp>
          <p:nvSpPr>
            <p:cNvPr id="59" name="Rectangle 58">
              <a:extLst>
                <a:ext uri="{FF2B5EF4-FFF2-40B4-BE49-F238E27FC236}">
                  <a16:creationId xmlns:a16="http://schemas.microsoft.com/office/drawing/2014/main" id="{B1DE8B20-6A2D-DF0A-8AD6-94E7F422570D}"/>
                </a:ext>
              </a:extLst>
            </p:cNvPr>
            <p:cNvSpPr/>
            <p:nvPr/>
          </p:nvSpPr>
          <p:spPr>
            <a:xfrm>
              <a:off x="524427" y="4169781"/>
              <a:ext cx="11143146" cy="19487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grpSp>
          <p:nvGrpSpPr>
            <p:cNvPr id="60" name="Group 59">
              <a:extLst>
                <a:ext uri="{FF2B5EF4-FFF2-40B4-BE49-F238E27FC236}">
                  <a16:creationId xmlns:a16="http://schemas.microsoft.com/office/drawing/2014/main" id="{6330F87D-B2CA-B6FB-2888-C43C3F6FD6FB}"/>
                </a:ext>
              </a:extLst>
            </p:cNvPr>
            <p:cNvGrpSpPr/>
            <p:nvPr/>
          </p:nvGrpSpPr>
          <p:grpSpPr>
            <a:xfrm>
              <a:off x="637311" y="4317919"/>
              <a:ext cx="2251206" cy="1663418"/>
              <a:chOff x="2243834" y="5862863"/>
              <a:chExt cx="2546334" cy="1663418"/>
            </a:xfrm>
          </p:grpSpPr>
          <p:sp>
            <p:nvSpPr>
              <p:cNvPr id="73" name="TextBox 72">
                <a:extLst>
                  <a:ext uri="{FF2B5EF4-FFF2-40B4-BE49-F238E27FC236}">
                    <a16:creationId xmlns:a16="http://schemas.microsoft.com/office/drawing/2014/main" id="{64BA41E9-C326-E840-B349-485A8C198508}"/>
                  </a:ext>
                </a:extLst>
              </p:cNvPr>
              <p:cNvSpPr txBox="1"/>
              <p:nvPr/>
            </p:nvSpPr>
            <p:spPr>
              <a:xfrm>
                <a:off x="2243834" y="5862863"/>
                <a:ext cx="2546334" cy="307777"/>
              </a:xfrm>
              <a:prstGeom prst="rect">
                <a:avLst/>
              </a:prstGeom>
              <a:noFill/>
            </p:spPr>
            <p:txBody>
              <a:bodyPr wrap="square" lIns="91440" tIns="45720" rIns="91440" bIns="45720" rtlCol="0" anchor="t">
                <a:spAutoFit/>
              </a:bodyPr>
              <a:lstStyle/>
              <a:p>
                <a:r>
                  <a:rPr lang="en-US" sz="1400" b="1">
                    <a:cs typeface="Arial"/>
                  </a:rPr>
                  <a:t>Discharge Lounge:</a:t>
                </a:r>
              </a:p>
            </p:txBody>
          </p:sp>
          <p:sp>
            <p:nvSpPr>
              <p:cNvPr id="74" name="TextBox 73">
                <a:extLst>
                  <a:ext uri="{FF2B5EF4-FFF2-40B4-BE49-F238E27FC236}">
                    <a16:creationId xmlns:a16="http://schemas.microsoft.com/office/drawing/2014/main" id="{8D512254-0C8F-30E2-24C7-277B7D9F078B}"/>
                  </a:ext>
                </a:extLst>
              </p:cNvPr>
              <p:cNvSpPr txBox="1"/>
              <p:nvPr/>
            </p:nvSpPr>
            <p:spPr>
              <a:xfrm>
                <a:off x="2243834" y="6110509"/>
                <a:ext cx="2402361" cy="1415772"/>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2834 </a:t>
                </a:r>
                <a:r>
                  <a:rPr lang="en-US" sz="1100">
                    <a:cs typeface="Arial"/>
                  </a:rPr>
                  <a:t>patients attended for </a:t>
                </a:r>
                <a:r>
                  <a:rPr lang="en-US" sz="1600" b="1">
                    <a:solidFill>
                      <a:srgbClr val="C00000"/>
                    </a:solidFill>
                    <a:cs typeface="Arial"/>
                  </a:rPr>
                  <a:t>2965 </a:t>
                </a:r>
                <a:r>
                  <a:rPr lang="en-US" sz="1100">
                    <a:cs typeface="Arial"/>
                  </a:rPr>
                  <a:t>total hours spent since March</a:t>
                </a:r>
              </a:p>
              <a:p>
                <a:pPr marL="171450" indent="-171450">
                  <a:spcBef>
                    <a:spcPts val="600"/>
                  </a:spcBef>
                  <a:buFont typeface="Arial"/>
                  <a:buChar char="•"/>
                </a:pPr>
                <a:r>
                  <a:rPr lang="en-US" sz="1600" b="1">
                    <a:solidFill>
                      <a:srgbClr val="C30E0E"/>
                    </a:solidFill>
                    <a:cs typeface="Arial"/>
                  </a:rPr>
                  <a:t>60</a:t>
                </a:r>
                <a:r>
                  <a:rPr lang="en-US" sz="1100">
                    <a:cs typeface="Arial"/>
                  </a:rPr>
                  <a:t> min decrease in time from order to discharge across all eligible patients</a:t>
                </a:r>
              </a:p>
            </p:txBody>
          </p:sp>
        </p:grpSp>
        <p:grpSp>
          <p:nvGrpSpPr>
            <p:cNvPr id="61" name="Group 60">
              <a:extLst>
                <a:ext uri="{FF2B5EF4-FFF2-40B4-BE49-F238E27FC236}">
                  <a16:creationId xmlns:a16="http://schemas.microsoft.com/office/drawing/2014/main" id="{267CA478-90A3-BA2A-DD9F-F6D08DE56404}"/>
                </a:ext>
              </a:extLst>
            </p:cNvPr>
            <p:cNvGrpSpPr/>
            <p:nvPr/>
          </p:nvGrpSpPr>
          <p:grpSpPr>
            <a:xfrm>
              <a:off x="2918503" y="4317918"/>
              <a:ext cx="2173655" cy="1414829"/>
              <a:chOff x="244446" y="5068117"/>
              <a:chExt cx="2111718" cy="1423948"/>
            </a:xfrm>
          </p:grpSpPr>
          <p:sp>
            <p:nvSpPr>
              <p:cNvPr id="71" name="TextBox 70">
                <a:extLst>
                  <a:ext uri="{FF2B5EF4-FFF2-40B4-BE49-F238E27FC236}">
                    <a16:creationId xmlns:a16="http://schemas.microsoft.com/office/drawing/2014/main" id="{AAC5ECD7-41B0-087C-13E4-40AD62EBAD6C}"/>
                  </a:ext>
                </a:extLst>
              </p:cNvPr>
              <p:cNvSpPr txBox="1"/>
              <p:nvPr/>
            </p:nvSpPr>
            <p:spPr>
              <a:xfrm>
                <a:off x="244447" y="5068117"/>
                <a:ext cx="1924393" cy="307777"/>
              </a:xfrm>
              <a:prstGeom prst="rect">
                <a:avLst/>
              </a:prstGeom>
              <a:noFill/>
            </p:spPr>
            <p:txBody>
              <a:bodyPr wrap="square" rtlCol="0">
                <a:spAutoFit/>
              </a:bodyPr>
              <a:lstStyle/>
              <a:p>
                <a:r>
                  <a:rPr lang="en-US" sz="1400" b="1"/>
                  <a:t>Transfers Back:</a:t>
                </a:r>
                <a:endParaRPr lang="en-US" sz="1400"/>
              </a:p>
            </p:txBody>
          </p:sp>
          <p:sp>
            <p:nvSpPr>
              <p:cNvPr id="72" name="TextBox 71">
                <a:extLst>
                  <a:ext uri="{FF2B5EF4-FFF2-40B4-BE49-F238E27FC236}">
                    <a16:creationId xmlns:a16="http://schemas.microsoft.com/office/drawing/2014/main" id="{94BD2E15-EF9E-48D1-2974-C8CCDE429F0B}"/>
                  </a:ext>
                </a:extLst>
              </p:cNvPr>
              <p:cNvSpPr txBox="1"/>
              <p:nvPr/>
            </p:nvSpPr>
            <p:spPr>
              <a:xfrm>
                <a:off x="244446" y="5314976"/>
                <a:ext cx="2111718" cy="1177089"/>
              </a:xfrm>
              <a:prstGeom prst="rect">
                <a:avLst/>
              </a:prstGeom>
              <a:noFill/>
            </p:spPr>
            <p:txBody>
              <a:bodyPr wrap="square" lIns="91440" tIns="45720" rIns="91440" bIns="45720" rtlCol="0" anchor="t">
                <a:spAutoFit/>
              </a:bodyPr>
              <a:lstStyle/>
              <a:p>
                <a:pPr marL="171450" indent="-171450">
                  <a:spcBef>
                    <a:spcPts val="600"/>
                  </a:spcBef>
                  <a:buFont typeface="Arial,Sans-Serif"/>
                  <a:buChar char="•"/>
                </a:pPr>
                <a:r>
                  <a:rPr lang="en-US" sz="1600" b="1">
                    <a:solidFill>
                      <a:srgbClr val="C00000"/>
                    </a:solidFill>
                    <a:cs typeface="Arial"/>
                  </a:rPr>
                  <a:t>25 </a:t>
                </a:r>
                <a:r>
                  <a:rPr lang="en-US" sz="1100">
                    <a:cs typeface="Arial"/>
                  </a:rPr>
                  <a:t>patients transferred back since launch</a:t>
                </a:r>
              </a:p>
              <a:p>
                <a:pPr marL="171450" indent="-171450">
                  <a:spcBef>
                    <a:spcPts val="600"/>
                  </a:spcBef>
                  <a:buFont typeface="Arial,Sans-Serif"/>
                  <a:buChar char="•"/>
                </a:pPr>
                <a:r>
                  <a:rPr lang="en-US" sz="1600" b="1">
                    <a:solidFill>
                      <a:srgbClr val="C00000"/>
                    </a:solidFill>
                    <a:cs typeface="Arial"/>
                  </a:rPr>
                  <a:t>100% </a:t>
                </a:r>
                <a:r>
                  <a:rPr lang="en-US" sz="1100">
                    <a:cs typeface="Arial"/>
                  </a:rPr>
                  <a:t>increase in patients transferred back month over month</a:t>
                </a:r>
              </a:p>
            </p:txBody>
          </p:sp>
        </p:grpSp>
        <p:grpSp>
          <p:nvGrpSpPr>
            <p:cNvPr id="62" name="Group 61">
              <a:extLst>
                <a:ext uri="{FF2B5EF4-FFF2-40B4-BE49-F238E27FC236}">
                  <a16:creationId xmlns:a16="http://schemas.microsoft.com/office/drawing/2014/main" id="{417AEB76-222E-2494-2D39-0CB2C7FE1CD0}"/>
                </a:ext>
              </a:extLst>
            </p:cNvPr>
            <p:cNvGrpSpPr/>
            <p:nvPr/>
          </p:nvGrpSpPr>
          <p:grpSpPr>
            <a:xfrm>
              <a:off x="7403973" y="4317919"/>
              <a:ext cx="1988853" cy="1749556"/>
              <a:chOff x="5155706" y="5969627"/>
              <a:chExt cx="1988853" cy="1749556"/>
            </a:xfrm>
          </p:grpSpPr>
          <p:sp>
            <p:nvSpPr>
              <p:cNvPr id="69" name="TextBox 68">
                <a:extLst>
                  <a:ext uri="{FF2B5EF4-FFF2-40B4-BE49-F238E27FC236}">
                    <a16:creationId xmlns:a16="http://schemas.microsoft.com/office/drawing/2014/main" id="{7CACD8B9-A2F4-3820-C609-5CA8407D3847}"/>
                  </a:ext>
                </a:extLst>
              </p:cNvPr>
              <p:cNvSpPr txBox="1"/>
              <p:nvPr/>
            </p:nvSpPr>
            <p:spPr>
              <a:xfrm>
                <a:off x="5155706" y="5969627"/>
                <a:ext cx="1936595" cy="307777"/>
              </a:xfrm>
              <a:prstGeom prst="rect">
                <a:avLst/>
              </a:prstGeom>
              <a:noFill/>
            </p:spPr>
            <p:txBody>
              <a:bodyPr wrap="square" rtlCol="0">
                <a:spAutoFit/>
              </a:bodyPr>
              <a:lstStyle/>
              <a:p>
                <a:r>
                  <a:rPr lang="en-US" sz="1400" b="1"/>
                  <a:t>Staffing Bed Board:</a:t>
                </a:r>
                <a:endParaRPr lang="en-US" sz="1400"/>
              </a:p>
            </p:txBody>
          </p:sp>
          <p:sp>
            <p:nvSpPr>
              <p:cNvPr id="70" name="TextBox 69">
                <a:extLst>
                  <a:ext uri="{FF2B5EF4-FFF2-40B4-BE49-F238E27FC236}">
                    <a16:creationId xmlns:a16="http://schemas.microsoft.com/office/drawing/2014/main" id="{7778AFA7-4500-137B-3969-229A02596B54}"/>
                  </a:ext>
                </a:extLst>
              </p:cNvPr>
              <p:cNvSpPr txBox="1"/>
              <p:nvPr/>
            </p:nvSpPr>
            <p:spPr>
              <a:xfrm>
                <a:off x="5155707" y="6211078"/>
                <a:ext cx="1988852" cy="1508105"/>
              </a:xfrm>
              <a:prstGeom prst="rect">
                <a:avLst/>
              </a:prstGeom>
              <a:noFill/>
            </p:spPr>
            <p:txBody>
              <a:bodyPr wrap="square" lIns="91440" tIns="45720" rIns="91440" bIns="45720" rtlCol="0" anchor="t">
                <a:spAutoFit/>
              </a:bodyPr>
              <a:lstStyle/>
              <a:p>
                <a:pPr marL="171450" indent="-171450">
                  <a:spcBef>
                    <a:spcPts val="600"/>
                  </a:spcBef>
                  <a:buFont typeface="Arial"/>
                  <a:buChar char="•"/>
                </a:pPr>
                <a:r>
                  <a:rPr lang="en-US" sz="1600" b="1">
                    <a:solidFill>
                      <a:srgbClr val="C00000"/>
                    </a:solidFill>
                    <a:cs typeface="Arial"/>
                  </a:rPr>
                  <a:t>2hr </a:t>
                </a:r>
                <a:r>
                  <a:rPr lang="en-US" sz="1100">
                    <a:cs typeface="Arial"/>
                  </a:rPr>
                  <a:t>saved per shift in manual bed board updates</a:t>
                </a:r>
                <a:endParaRPr lang="en-US"/>
              </a:p>
              <a:p>
                <a:pPr marL="171450" indent="-171450">
                  <a:spcBef>
                    <a:spcPts val="600"/>
                  </a:spcBef>
                  <a:buFont typeface="Arial,Sans-Serif"/>
                  <a:buChar char="•"/>
                </a:pPr>
                <a:r>
                  <a:rPr lang="en-US" sz="1600" b="1">
                    <a:solidFill>
                      <a:srgbClr val="C00000"/>
                    </a:solidFill>
                    <a:cs typeface="Arial"/>
                  </a:rPr>
                  <a:t>30min </a:t>
                </a:r>
                <a:r>
                  <a:rPr lang="en-US" sz="1100">
                    <a:cs typeface="Arial"/>
                  </a:rPr>
                  <a:t>saved for 30+ lead nurses from shortened bed meetings</a:t>
                </a:r>
              </a:p>
              <a:p>
                <a:pPr marL="171450" indent="-171450">
                  <a:buFont typeface="Arial"/>
                  <a:buChar char="•"/>
                </a:pPr>
                <a:endParaRPr lang="en-US" sz="1100">
                  <a:cs typeface="Arial"/>
                </a:endParaRPr>
              </a:p>
            </p:txBody>
          </p:sp>
        </p:grpSp>
        <p:grpSp>
          <p:nvGrpSpPr>
            <p:cNvPr id="63" name="Group 62">
              <a:extLst>
                <a:ext uri="{FF2B5EF4-FFF2-40B4-BE49-F238E27FC236}">
                  <a16:creationId xmlns:a16="http://schemas.microsoft.com/office/drawing/2014/main" id="{E3F5D83F-15B4-3229-4F26-A93194508687}"/>
                </a:ext>
              </a:extLst>
            </p:cNvPr>
            <p:cNvGrpSpPr/>
            <p:nvPr/>
          </p:nvGrpSpPr>
          <p:grpSpPr>
            <a:xfrm>
              <a:off x="9629352" y="4317919"/>
              <a:ext cx="2023032" cy="924143"/>
              <a:chOff x="9798217" y="5042800"/>
              <a:chExt cx="2023032" cy="924143"/>
            </a:xfrm>
          </p:grpSpPr>
          <p:sp>
            <p:nvSpPr>
              <p:cNvPr id="67" name="TextBox 66">
                <a:extLst>
                  <a:ext uri="{FF2B5EF4-FFF2-40B4-BE49-F238E27FC236}">
                    <a16:creationId xmlns:a16="http://schemas.microsoft.com/office/drawing/2014/main" id="{C1085B34-DF09-A123-B22C-F32D7E4B4544}"/>
                  </a:ext>
                </a:extLst>
              </p:cNvPr>
              <p:cNvSpPr txBox="1"/>
              <p:nvPr/>
            </p:nvSpPr>
            <p:spPr>
              <a:xfrm>
                <a:off x="9798217" y="5042800"/>
                <a:ext cx="1869355" cy="307777"/>
              </a:xfrm>
              <a:prstGeom prst="rect">
                <a:avLst/>
              </a:prstGeom>
              <a:noFill/>
            </p:spPr>
            <p:txBody>
              <a:bodyPr wrap="square" rtlCol="0">
                <a:spAutoFit/>
              </a:bodyPr>
              <a:lstStyle/>
              <a:p>
                <a:r>
                  <a:rPr lang="en-US" sz="1400" b="1"/>
                  <a:t>Staffing Reporting:</a:t>
                </a:r>
                <a:endParaRPr lang="en-US" sz="1400"/>
              </a:p>
            </p:txBody>
          </p:sp>
          <p:sp>
            <p:nvSpPr>
              <p:cNvPr id="68" name="TextBox 67">
                <a:extLst>
                  <a:ext uri="{FF2B5EF4-FFF2-40B4-BE49-F238E27FC236}">
                    <a16:creationId xmlns:a16="http://schemas.microsoft.com/office/drawing/2014/main" id="{77EA1D52-BB7F-ED0A-739A-8C94A85D1989}"/>
                  </a:ext>
                </a:extLst>
              </p:cNvPr>
              <p:cNvSpPr txBox="1"/>
              <p:nvPr/>
            </p:nvSpPr>
            <p:spPr>
              <a:xfrm>
                <a:off x="9850475" y="5289835"/>
                <a:ext cx="1970774" cy="677108"/>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2+ days </a:t>
                </a:r>
                <a:r>
                  <a:rPr lang="en-US" sz="1100">
                    <a:solidFill>
                      <a:srgbClr val="000000"/>
                    </a:solidFill>
                    <a:cs typeface="Arial"/>
                  </a:rPr>
                  <a:t>saved in generating staffing reports upon state visits</a:t>
                </a:r>
                <a:endParaRPr lang="en-US"/>
              </a:p>
            </p:txBody>
          </p:sp>
        </p:grpSp>
        <p:grpSp>
          <p:nvGrpSpPr>
            <p:cNvPr id="64" name="Group 63">
              <a:extLst>
                <a:ext uri="{FF2B5EF4-FFF2-40B4-BE49-F238E27FC236}">
                  <a16:creationId xmlns:a16="http://schemas.microsoft.com/office/drawing/2014/main" id="{EFDE7C6F-B20E-A411-1772-5C2423DE9B38}"/>
                </a:ext>
              </a:extLst>
            </p:cNvPr>
            <p:cNvGrpSpPr/>
            <p:nvPr/>
          </p:nvGrpSpPr>
          <p:grpSpPr>
            <a:xfrm>
              <a:off x="5083509" y="4317919"/>
              <a:ext cx="2266272" cy="1830802"/>
              <a:chOff x="4862735" y="5041276"/>
              <a:chExt cx="2266272" cy="1830802"/>
            </a:xfrm>
          </p:grpSpPr>
          <p:sp>
            <p:nvSpPr>
              <p:cNvPr id="65" name="TextBox 64">
                <a:extLst>
                  <a:ext uri="{FF2B5EF4-FFF2-40B4-BE49-F238E27FC236}">
                    <a16:creationId xmlns:a16="http://schemas.microsoft.com/office/drawing/2014/main" id="{6B995314-BDD1-7441-82A0-6EEEBED8593D}"/>
                  </a:ext>
                </a:extLst>
              </p:cNvPr>
              <p:cNvSpPr txBox="1"/>
              <p:nvPr/>
            </p:nvSpPr>
            <p:spPr>
              <a:xfrm>
                <a:off x="4967866" y="5041276"/>
                <a:ext cx="2161141" cy="307777"/>
              </a:xfrm>
              <a:prstGeom prst="rect">
                <a:avLst/>
              </a:prstGeom>
              <a:noFill/>
            </p:spPr>
            <p:txBody>
              <a:bodyPr wrap="square" rtlCol="0">
                <a:spAutoFit/>
              </a:bodyPr>
              <a:lstStyle/>
              <a:p>
                <a:r>
                  <a:rPr lang="en-US" sz="1400" b="1"/>
                  <a:t>OR PACU/PPU:</a:t>
                </a:r>
                <a:endParaRPr lang="en-US" sz="1400"/>
              </a:p>
            </p:txBody>
          </p:sp>
          <p:sp>
            <p:nvSpPr>
              <p:cNvPr id="66" name="TextBox 65">
                <a:extLst>
                  <a:ext uri="{FF2B5EF4-FFF2-40B4-BE49-F238E27FC236}">
                    <a16:creationId xmlns:a16="http://schemas.microsoft.com/office/drawing/2014/main" id="{19277579-429D-6904-537B-B3B0F930755D}"/>
                  </a:ext>
                </a:extLst>
              </p:cNvPr>
              <p:cNvSpPr txBox="1"/>
              <p:nvPr/>
            </p:nvSpPr>
            <p:spPr>
              <a:xfrm>
                <a:off x="4862735" y="5287029"/>
                <a:ext cx="2084366" cy="1585049"/>
              </a:xfrm>
              <a:prstGeom prst="rect">
                <a:avLst/>
              </a:prstGeom>
              <a:noFill/>
            </p:spPr>
            <p:txBody>
              <a:bodyPr wrap="square" lIns="91440" tIns="45720" rIns="91440" bIns="45720" rtlCol="0" anchor="t">
                <a:spAutoFit/>
              </a:bodyPr>
              <a:lstStyle/>
              <a:p>
                <a:pPr marL="171450" indent="-171450">
                  <a:buFont typeface="Arial,Sans-Serif"/>
                  <a:buChar char="•"/>
                </a:pPr>
                <a:r>
                  <a:rPr lang="en-US" sz="1600" b="1">
                    <a:solidFill>
                      <a:srgbClr val="C00000"/>
                    </a:solidFill>
                    <a:cs typeface="Arial"/>
                  </a:rPr>
                  <a:t>30 mins </a:t>
                </a:r>
                <a:r>
                  <a:rPr lang="en-US" sz="1100">
                    <a:cs typeface="Arial"/>
                  </a:rPr>
                  <a:t>saved for PACU nurse leads each day from having automated views</a:t>
                </a:r>
              </a:p>
              <a:p>
                <a:pPr marL="171450" indent="-171450">
                  <a:buFont typeface="Arial,Sans-Serif"/>
                  <a:buChar char="•"/>
                </a:pPr>
                <a:r>
                  <a:rPr lang="en-US" sz="1600" b="1">
                    <a:solidFill>
                      <a:srgbClr val="C00000"/>
                    </a:solidFill>
                    <a:cs typeface="Arial"/>
                  </a:rPr>
                  <a:t>15 mins </a:t>
                </a:r>
                <a:r>
                  <a:rPr lang="en-US" sz="1100">
                    <a:cs typeface="Arial"/>
                  </a:rPr>
                  <a:t>saved each day from automated inpatient bed predictions</a:t>
                </a:r>
              </a:p>
              <a:p>
                <a:endParaRPr lang="en-US" sz="1000" i="1">
                  <a:cs typeface="Arial"/>
                </a:endParaRPr>
              </a:p>
            </p:txBody>
          </p:sp>
        </p:grpSp>
      </p:grpSp>
      <p:sp>
        <p:nvSpPr>
          <p:cNvPr id="2" name="TextBox 1">
            <a:extLst>
              <a:ext uri="{FF2B5EF4-FFF2-40B4-BE49-F238E27FC236}">
                <a16:creationId xmlns:a16="http://schemas.microsoft.com/office/drawing/2014/main" id="{941AD0EF-A510-7543-5396-8FDA3B2D4BD4}"/>
              </a:ext>
            </a:extLst>
          </p:cNvPr>
          <p:cNvSpPr txBox="1"/>
          <p:nvPr/>
        </p:nvSpPr>
        <p:spPr>
          <a:xfrm>
            <a:off x="805987" y="862624"/>
            <a:ext cx="11481121" cy="584775"/>
          </a:xfrm>
          <a:prstGeom prst="rect">
            <a:avLst/>
          </a:prstGeom>
          <a:noFill/>
        </p:spPr>
        <p:txBody>
          <a:bodyPr wrap="square" rtlCol="0">
            <a:spAutoFit/>
          </a:bodyPr>
          <a:lstStyle/>
          <a:p>
            <a:r>
              <a:rPr lang="en-US" sz="1600"/>
              <a:t>Tracking increasing impact metrics across a subset of production, live tools being used daily both in the hospital and across RCM offices at Nebraska Medicine.</a:t>
            </a:r>
          </a:p>
        </p:txBody>
      </p:sp>
    </p:spTree>
    <p:extLst>
      <p:ext uri="{BB962C8B-B14F-4D97-AF65-F5344CB8AC3E}">
        <p14:creationId xmlns:p14="http://schemas.microsoft.com/office/powerpoint/2010/main" val="3400461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0C87FF-AFC0-C643-FB71-CE520B3EEA6D}"/>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D4B8DF3-1F87-1C22-397D-B52374887553}"/>
              </a:ext>
            </a:extLst>
          </p:cNvPr>
          <p:cNvSpPr/>
          <p:nvPr/>
        </p:nvSpPr>
        <p:spPr>
          <a:xfrm>
            <a:off x="1013422" y="884444"/>
            <a:ext cx="11594129" cy="338554"/>
          </a:xfrm>
          <a:prstGeom prst="rect">
            <a:avLst/>
          </a:prstGeom>
        </p:spPr>
        <p:txBody>
          <a:bodyPr wrap="square" lIns="0" tIns="0" rIns="0" bIns="0" anchor="t">
            <a:spAutoFit/>
          </a:bodyPr>
          <a:lstStyle/>
          <a:p>
            <a:pPr>
              <a:spcBef>
                <a:spcPts val="1000"/>
              </a:spcBef>
              <a:defRPr/>
            </a:pPr>
            <a:r>
              <a:rPr lang="en-US" sz="2200" b="1">
                <a:solidFill>
                  <a:srgbClr val="CC3300"/>
                </a:solidFill>
                <a:latin typeface="Arial" panose="020B0604020202020204" pitchFamily="34" charset="0"/>
                <a:cs typeface="Arial" panose="020B0604020202020204" pitchFamily="34" charset="0"/>
              </a:rPr>
              <a:t>Problem Statement [+] Discharge Lounge Eligibility</a:t>
            </a:r>
          </a:p>
        </p:txBody>
      </p:sp>
      <p:sp>
        <p:nvSpPr>
          <p:cNvPr id="12" name="Text Placeholder 1">
            <a:extLst>
              <a:ext uri="{FF2B5EF4-FFF2-40B4-BE49-F238E27FC236}">
                <a16:creationId xmlns:a16="http://schemas.microsoft.com/office/drawing/2014/main" id="{23DA0AA6-F967-D3BE-01F5-CECADC0077BF}"/>
              </a:ext>
            </a:extLst>
          </p:cNvPr>
          <p:cNvSpPr txBox="1">
            <a:spLocks/>
          </p:cNvSpPr>
          <p:nvPr/>
        </p:nvSpPr>
        <p:spPr>
          <a:xfrm>
            <a:off x="975321" y="1699890"/>
            <a:ext cx="3520440" cy="1383071"/>
          </a:xfrm>
          <a:prstGeom prst="rect">
            <a:avLst/>
          </a:prstGeom>
        </p:spPr>
        <p:txBody>
          <a:bodyPr wrap="square" lIns="0" tIns="0" rIns="0" bIns="0" anchor="t">
            <a:spAutoFit/>
          </a:bodyPr>
          <a:lstStyle>
            <a:lvl1pPr marL="0" indent="0" algn="l" defTabSz="914400" rtl="0" eaLnBrk="1" latinLnBrk="0" hangingPunct="1">
              <a:lnSpc>
                <a:spcPct val="100000"/>
              </a:lnSpc>
              <a:spcBef>
                <a:spcPts val="1000"/>
              </a:spcBef>
              <a:buFont typeface="Arial" panose="020B0604020202020204" pitchFamily="34" charset="0"/>
              <a:buNone/>
              <a:defRPr sz="4400" b="0" i="0" u="none" kern="1200" spc="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2pPr>
            <a:lvl3pPr marL="9144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3pPr>
            <a:lvl4pPr marL="13716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4pPr>
            <a:lvl5pPr marL="18288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DIN Next LT W04 Medium Italic" charset="0"/>
                <a:ea typeface="DIN Next LT W04 Medium Italic" charset="0"/>
                <a:cs typeface="DIN Next LT W04 Medium Ital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425751">
              <a:lnSpc>
                <a:spcPct val="130000"/>
              </a:lnSpc>
              <a:spcBef>
                <a:spcPts val="0"/>
              </a:spcBef>
              <a:buClr>
                <a:srgbClr val="334054"/>
              </a:buClr>
              <a:buSzPct val="70000"/>
              <a:defRPr/>
            </a:pPr>
            <a:r>
              <a:rPr lang="en-US" sz="2000" spc="-37">
                <a:solidFill>
                  <a:srgbClr val="1E1F25"/>
                </a:solidFill>
                <a:latin typeface="Arial"/>
                <a:cs typeface="Arial"/>
                <a:sym typeface="Helvetica"/>
              </a:rPr>
              <a:t>    Problem Statement</a:t>
            </a:r>
          </a:p>
          <a:p>
            <a:pPr defTabSz="1425751">
              <a:lnSpc>
                <a:spcPct val="110000"/>
              </a:lnSpc>
              <a:spcBef>
                <a:spcPts val="0"/>
              </a:spcBef>
              <a:buClr>
                <a:srgbClr val="334054"/>
              </a:buClr>
              <a:buSzPct val="70000"/>
              <a:defRPr/>
            </a:pPr>
            <a:endParaRPr lang="en-US" sz="1100">
              <a:solidFill>
                <a:srgbClr val="231E20"/>
              </a:solidFill>
              <a:latin typeface="Arial"/>
              <a:cs typeface="Arial"/>
            </a:endParaRPr>
          </a:p>
          <a:p>
            <a:pPr defTabSz="1425751">
              <a:lnSpc>
                <a:spcPct val="110000"/>
              </a:lnSpc>
              <a:spcBef>
                <a:spcPts val="0"/>
              </a:spcBef>
              <a:buClr>
                <a:srgbClr val="334054"/>
              </a:buClr>
              <a:buSzPct val="70000"/>
              <a:defRPr/>
            </a:pPr>
            <a:r>
              <a:rPr lang="en-US" sz="1200">
                <a:solidFill>
                  <a:srgbClr val="231E20"/>
                </a:solidFill>
                <a:latin typeface="Arial"/>
                <a:cs typeface="Arial"/>
              </a:rPr>
              <a:t>Prior to Palantir involvement, 4CNE nurses were spending time chart diving to identify eligible patients, bringing </a:t>
            </a:r>
            <a:r>
              <a:rPr lang="en-US" sz="1200" b="1">
                <a:solidFill>
                  <a:srgbClr val="231E20"/>
                </a:solidFill>
                <a:latin typeface="Arial"/>
                <a:cs typeface="Arial"/>
              </a:rPr>
              <a:t>~0-1 patients per day, or ~15 patients per month</a:t>
            </a:r>
            <a:r>
              <a:rPr lang="en-US" sz="1200">
                <a:solidFill>
                  <a:srgbClr val="231E20"/>
                </a:solidFill>
                <a:latin typeface="Arial"/>
                <a:cs typeface="Arial"/>
              </a:rPr>
              <a:t> to the discharge lounge with:</a:t>
            </a:r>
          </a:p>
        </p:txBody>
      </p:sp>
      <p:sp>
        <p:nvSpPr>
          <p:cNvPr id="13" name="TextBox 12">
            <a:extLst>
              <a:ext uri="{FF2B5EF4-FFF2-40B4-BE49-F238E27FC236}">
                <a16:creationId xmlns:a16="http://schemas.microsoft.com/office/drawing/2014/main" id="{0477AC43-6865-BD0B-7810-C6EB5E1E8323}"/>
              </a:ext>
            </a:extLst>
          </p:cNvPr>
          <p:cNvSpPr txBox="1"/>
          <p:nvPr/>
        </p:nvSpPr>
        <p:spPr>
          <a:xfrm>
            <a:off x="4975080" y="1622376"/>
            <a:ext cx="6651588" cy="758093"/>
          </a:xfrm>
          <a:prstGeom prst="rect">
            <a:avLst/>
          </a:prstGeom>
          <a:noFill/>
        </p:spPr>
        <p:txBody>
          <a:bodyPr rot="0" spcFirstLastPara="0" vertOverflow="overflow" horzOverflow="overflow" vert="horz" wrap="square" lIns="91440" tIns="0" rIns="0" bIns="0" numCol="1" spcCol="0" rtlCol="0" fromWordArt="0" anchor="t" anchorCtr="0" forceAA="0" compatLnSpc="1">
            <a:prstTxWarp prst="textNoShape">
              <a:avLst/>
            </a:prstTxWarp>
            <a:spAutoFit/>
          </a:bodyPr>
          <a:lstStyle/>
          <a:p>
            <a:pPr>
              <a:lnSpc>
                <a:spcPct val="130000"/>
              </a:lnSpc>
            </a:pPr>
            <a:r>
              <a:rPr lang="en-US" sz="2000">
                <a:solidFill>
                  <a:srgbClr val="231E20"/>
                </a:solidFill>
                <a:cs typeface="Arial"/>
              </a:rPr>
              <a:t>Discharge Lounge Eligibility Hub</a:t>
            </a:r>
            <a:endParaRPr lang="en-US">
              <a:latin typeface="Arial" panose="020B0604020202020204" pitchFamily="34" charset="0"/>
              <a:cs typeface="Arial" panose="020B0604020202020204" pitchFamily="34" charset="0"/>
            </a:endParaRPr>
          </a:p>
          <a:p>
            <a:pPr marL="0" marR="0" lvl="0" indent="0" algn="l" defTabSz="1425751" rtl="0" eaLnBrk="1" fontAlgn="auto" latinLnBrk="0" hangingPunct="1">
              <a:lnSpc>
                <a:spcPct val="110000"/>
              </a:lnSpc>
              <a:spcBef>
                <a:spcPts val="0"/>
              </a:spcBef>
              <a:spcAft>
                <a:spcPts val="0"/>
              </a:spcAft>
              <a:buClr>
                <a:srgbClr val="334054"/>
              </a:buClr>
              <a:buSzPct val="70000"/>
              <a:buFontTx/>
              <a:buNone/>
              <a:tabLst/>
              <a:defRPr/>
            </a:pPr>
            <a:r>
              <a:rPr kumimoji="0" lang="en-US" sz="1100" b="0" i="0" u="none" strike="noStrike" kern="1200" cap="none" spc="0" normalizeH="0" baseline="0" noProof="0">
                <a:ln>
                  <a:noFill/>
                </a:ln>
                <a:solidFill>
                  <a:srgbClr val="231E20"/>
                </a:solidFill>
                <a:effectLst/>
                <a:uLnTx/>
                <a:uFillTx/>
                <a:latin typeface="Arial"/>
                <a:cs typeface="Arial"/>
              </a:rPr>
              <a:t>Discharge Lounge workflows have expanded beyond the initial 4CNE Nurse Workflow and more towards a suite of applications for nurse managers unit overviews, metric views, eligibility engine views, etc.</a:t>
            </a:r>
            <a:endParaRPr lang="en-US" sz="1100" b="0" i="0" u="none" strike="noStrike" kern="1200" cap="none" spc="0" normalizeH="0" baseline="0" noProof="0">
              <a:ln>
                <a:noFill/>
              </a:ln>
              <a:solidFill>
                <a:srgbClr val="231E20"/>
              </a:solidFill>
              <a:effectLst/>
              <a:uLnTx/>
              <a:uFillTx/>
              <a:latin typeface="Arial"/>
              <a:cs typeface="Arial"/>
            </a:endParaRPr>
          </a:p>
        </p:txBody>
      </p:sp>
      <p:sp>
        <p:nvSpPr>
          <p:cNvPr id="14" name="Oval 13">
            <a:extLst>
              <a:ext uri="{FF2B5EF4-FFF2-40B4-BE49-F238E27FC236}">
                <a16:creationId xmlns:a16="http://schemas.microsoft.com/office/drawing/2014/main" id="{2D5BA772-DF7F-4833-B3BC-F4DA691B53B6}"/>
              </a:ext>
            </a:extLst>
          </p:cNvPr>
          <p:cNvSpPr>
            <a:spLocks noChangeAspect="1"/>
          </p:cNvSpPr>
          <p:nvPr/>
        </p:nvSpPr>
        <p:spPr>
          <a:xfrm>
            <a:off x="4655757" y="1792543"/>
            <a:ext cx="320601" cy="32387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cs typeface="Calibri"/>
              </a:rPr>
              <a:t>2</a:t>
            </a:r>
          </a:p>
        </p:txBody>
      </p:sp>
      <p:sp>
        <p:nvSpPr>
          <p:cNvPr id="15" name="Oval 14">
            <a:extLst>
              <a:ext uri="{FF2B5EF4-FFF2-40B4-BE49-F238E27FC236}">
                <a16:creationId xmlns:a16="http://schemas.microsoft.com/office/drawing/2014/main" id="{8A9A379C-2D43-4EE7-0F06-2BE68B949D46}"/>
              </a:ext>
            </a:extLst>
          </p:cNvPr>
          <p:cNvSpPr>
            <a:spLocks noChangeAspect="1"/>
          </p:cNvSpPr>
          <p:nvPr/>
        </p:nvSpPr>
        <p:spPr>
          <a:xfrm>
            <a:off x="853122" y="1732961"/>
            <a:ext cx="320601" cy="32387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cs typeface="Calibri"/>
              </a:rPr>
              <a:t>1</a:t>
            </a:r>
            <a:endParaRPr lang="en-US" sz="1400"/>
          </a:p>
        </p:txBody>
      </p:sp>
      <p:sp>
        <p:nvSpPr>
          <p:cNvPr id="16" name="Arrow: Right 18">
            <a:extLst>
              <a:ext uri="{FF2B5EF4-FFF2-40B4-BE49-F238E27FC236}">
                <a16:creationId xmlns:a16="http://schemas.microsoft.com/office/drawing/2014/main" id="{04759C1A-0B0A-F9EF-92B6-DD18B5149BFF}"/>
              </a:ext>
            </a:extLst>
          </p:cNvPr>
          <p:cNvSpPr/>
          <p:nvPr/>
        </p:nvSpPr>
        <p:spPr>
          <a:xfrm>
            <a:off x="4519034" y="3764307"/>
            <a:ext cx="456046" cy="45027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961DC"/>
              </a:solidFill>
              <a:cs typeface="Calibri"/>
            </a:endParaRPr>
          </a:p>
        </p:txBody>
      </p:sp>
      <p:sp>
        <p:nvSpPr>
          <p:cNvPr id="17" name="TextBox 16">
            <a:extLst>
              <a:ext uri="{FF2B5EF4-FFF2-40B4-BE49-F238E27FC236}">
                <a16:creationId xmlns:a16="http://schemas.microsoft.com/office/drawing/2014/main" id="{A4D489C4-E5CE-7A00-D30D-75D0FEFCE568}"/>
              </a:ext>
            </a:extLst>
          </p:cNvPr>
          <p:cNvSpPr txBox="1"/>
          <p:nvPr/>
        </p:nvSpPr>
        <p:spPr>
          <a:xfrm>
            <a:off x="5056183" y="3868123"/>
            <a:ext cx="3233714" cy="623504"/>
          </a:xfrm>
          <a:prstGeom prst="rect">
            <a:avLst/>
          </a:prstGeom>
          <a:noFill/>
        </p:spPr>
        <p:txBody>
          <a:bodyPr wrap="square" lIns="91440" tIns="45720" rIns="91440" bIns="45720" anchor="t">
            <a:spAutoFit/>
          </a:bodyPr>
          <a:lstStyle/>
          <a:p>
            <a:pPr algn="ctr" defTabSz="1425751">
              <a:lnSpc>
                <a:spcPct val="110000"/>
              </a:lnSpc>
              <a:spcBef>
                <a:spcPts val="0"/>
              </a:spcBef>
              <a:buClr>
                <a:srgbClr val="334054"/>
              </a:buClr>
              <a:buSzPct val="70000"/>
              <a:defRPr/>
            </a:pPr>
            <a:r>
              <a:rPr lang="en-US" sz="800" b="1" i="1">
                <a:solidFill>
                  <a:srgbClr val="231E20"/>
                </a:solidFill>
                <a:latin typeface="Arial"/>
                <a:cs typeface="Arial"/>
              </a:rPr>
              <a:t>4CNE Nurse Workflow</a:t>
            </a:r>
          </a:p>
          <a:p>
            <a:pPr algn="ctr" defTabSz="1425751">
              <a:lnSpc>
                <a:spcPct val="110000"/>
              </a:lnSpc>
              <a:buClr>
                <a:srgbClr val="334054"/>
              </a:buClr>
              <a:buSzPct val="70000"/>
              <a:defRPr/>
            </a:pPr>
            <a:r>
              <a:rPr lang="en-US" sz="800" i="1">
                <a:solidFill>
                  <a:srgbClr val="231E20"/>
                </a:solidFill>
                <a:latin typeface="Arial"/>
                <a:cs typeface="Arial"/>
              </a:rPr>
              <a:t>Identify patients eligible for the discharge lounge and leverage the workflow to initiate and track communications with floor RNs and nurse managers</a:t>
            </a:r>
            <a:endParaRPr lang="en-US" sz="800" i="1">
              <a:solidFill>
                <a:srgbClr val="231E2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46EF596-8689-8F9A-AE1F-722E8347EB9D}"/>
              </a:ext>
            </a:extLst>
          </p:cNvPr>
          <p:cNvSpPr txBox="1"/>
          <p:nvPr/>
        </p:nvSpPr>
        <p:spPr>
          <a:xfrm>
            <a:off x="8371000" y="3868044"/>
            <a:ext cx="2884362" cy="491994"/>
          </a:xfrm>
          <a:prstGeom prst="rect">
            <a:avLst/>
          </a:prstGeom>
          <a:noFill/>
        </p:spPr>
        <p:txBody>
          <a:bodyPr wrap="square" lIns="91440" tIns="45720" rIns="91440" bIns="45720" anchor="t">
            <a:spAutoFit/>
          </a:bodyPr>
          <a:lstStyle/>
          <a:p>
            <a:pPr algn="ctr" defTabSz="1425751">
              <a:lnSpc>
                <a:spcPct val="110000"/>
              </a:lnSpc>
              <a:buClr>
                <a:srgbClr val="334054"/>
              </a:buClr>
              <a:buSzPct val="70000"/>
              <a:defRPr/>
            </a:pPr>
            <a:r>
              <a:rPr lang="en-US" sz="800" b="1" i="1">
                <a:solidFill>
                  <a:srgbClr val="231E20"/>
                </a:solidFill>
                <a:latin typeface="Arial"/>
                <a:cs typeface="Arial"/>
              </a:rPr>
              <a:t>4CNE Nurse Manager View</a:t>
            </a:r>
          </a:p>
          <a:p>
            <a:pPr algn="ctr" defTabSz="1425751">
              <a:lnSpc>
                <a:spcPct val="110000"/>
              </a:lnSpc>
              <a:buClr>
                <a:srgbClr val="334054"/>
              </a:buClr>
              <a:buSzPct val="70000"/>
              <a:defRPr/>
            </a:pPr>
            <a:r>
              <a:rPr lang="en-US" sz="800" i="1">
                <a:solidFill>
                  <a:srgbClr val="231E20"/>
                </a:solidFill>
                <a:latin typeface="Arial"/>
                <a:cs typeface="Arial"/>
              </a:rPr>
              <a:t>Monitor patient eligibility based on nurse manager-specific units and compare department metrics over time</a:t>
            </a:r>
            <a:endParaRPr lang="en-US" sz="800" i="1">
              <a:solidFill>
                <a:srgbClr val="231E20"/>
              </a:solidFill>
              <a:cs typeface="Arial"/>
            </a:endParaRPr>
          </a:p>
        </p:txBody>
      </p:sp>
      <p:sp>
        <p:nvSpPr>
          <p:cNvPr id="19" name="TextBox 18">
            <a:extLst>
              <a:ext uri="{FF2B5EF4-FFF2-40B4-BE49-F238E27FC236}">
                <a16:creationId xmlns:a16="http://schemas.microsoft.com/office/drawing/2014/main" id="{83D6B8CB-E571-840F-AB96-F5BB9AF5FB80}"/>
              </a:ext>
            </a:extLst>
          </p:cNvPr>
          <p:cNvSpPr txBox="1"/>
          <p:nvPr/>
        </p:nvSpPr>
        <p:spPr>
          <a:xfrm>
            <a:off x="4747057" y="5834446"/>
            <a:ext cx="3466896" cy="623504"/>
          </a:xfrm>
          <a:prstGeom prst="rect">
            <a:avLst/>
          </a:prstGeom>
          <a:noFill/>
        </p:spPr>
        <p:txBody>
          <a:bodyPr wrap="square" lIns="91440" tIns="45720" rIns="91440" bIns="45720" anchor="t">
            <a:spAutoFit/>
          </a:bodyPr>
          <a:lstStyle/>
          <a:p>
            <a:pPr algn="ctr" defTabSz="1425751">
              <a:lnSpc>
                <a:spcPct val="110000"/>
              </a:lnSpc>
              <a:defRPr/>
            </a:pPr>
            <a:r>
              <a:rPr lang="en-US" sz="800" b="1" i="1">
                <a:solidFill>
                  <a:srgbClr val="231E20"/>
                </a:solidFill>
                <a:cs typeface="Arial"/>
              </a:rPr>
              <a:t>4CNE Metrics</a:t>
            </a:r>
          </a:p>
          <a:p>
            <a:pPr algn="ctr" defTabSz="1425751">
              <a:lnSpc>
                <a:spcPct val="110000"/>
              </a:lnSpc>
              <a:buClr>
                <a:srgbClr val="334054"/>
              </a:buClr>
              <a:buSzPct val="70000"/>
              <a:defRPr/>
            </a:pPr>
            <a:r>
              <a:rPr lang="en-US" sz="800" i="1">
                <a:solidFill>
                  <a:srgbClr val="231E20"/>
                </a:solidFill>
                <a:latin typeface="Arial"/>
                <a:cs typeface="Arial"/>
              </a:rPr>
              <a:t>Extensive KPIs to identify current progress opportunities for process improvements. Measure change over time in terms of time to discharge, patients attending 4CNE, etc. </a:t>
            </a:r>
          </a:p>
        </p:txBody>
      </p:sp>
      <p:pic>
        <p:nvPicPr>
          <p:cNvPr id="20" name="Picture 19" descr="A screenshot of a computer screen&#10;&#10;Description automatically generated">
            <a:extLst>
              <a:ext uri="{FF2B5EF4-FFF2-40B4-BE49-F238E27FC236}">
                <a16:creationId xmlns:a16="http://schemas.microsoft.com/office/drawing/2014/main" id="{D303DAD1-3FA4-B769-B91C-DDCE2FB9A4CF}"/>
              </a:ext>
            </a:extLst>
          </p:cNvPr>
          <p:cNvPicPr>
            <a:picLocks noChangeAspect="1"/>
          </p:cNvPicPr>
          <p:nvPr/>
        </p:nvPicPr>
        <p:blipFill>
          <a:blip r:embed="rId2"/>
          <a:stretch>
            <a:fillRect/>
          </a:stretch>
        </p:blipFill>
        <p:spPr>
          <a:xfrm>
            <a:off x="5215113" y="4491063"/>
            <a:ext cx="2427111" cy="1203454"/>
          </a:xfrm>
          <a:prstGeom prst="rect">
            <a:avLst/>
          </a:prstGeom>
          <a:effectLst>
            <a:outerShdw blurRad="50800" dist="38100" dir="2700000" algn="tl" rotWithShape="0">
              <a:prstClr val="black">
                <a:alpha val="40000"/>
              </a:prstClr>
            </a:outerShdw>
          </a:effectLst>
        </p:spPr>
      </p:pic>
      <p:pic>
        <p:nvPicPr>
          <p:cNvPr id="21" name="Picture 20" descr="A screenshot of a computer&#10;&#10;Description automatically generated">
            <a:extLst>
              <a:ext uri="{FF2B5EF4-FFF2-40B4-BE49-F238E27FC236}">
                <a16:creationId xmlns:a16="http://schemas.microsoft.com/office/drawing/2014/main" id="{7CD8EB01-AE97-6CA2-4ECB-5A3CD4BD000C}"/>
              </a:ext>
            </a:extLst>
          </p:cNvPr>
          <p:cNvPicPr>
            <a:picLocks noChangeAspect="1"/>
          </p:cNvPicPr>
          <p:nvPr/>
        </p:nvPicPr>
        <p:blipFill>
          <a:blip r:embed="rId3"/>
          <a:stretch>
            <a:fillRect/>
          </a:stretch>
        </p:blipFill>
        <p:spPr>
          <a:xfrm>
            <a:off x="5385055" y="2500421"/>
            <a:ext cx="2575969" cy="1207008"/>
          </a:xfrm>
          <a:prstGeom prst="rect">
            <a:avLst/>
          </a:prstGeom>
          <a:ln w="28575">
            <a:noFill/>
          </a:ln>
          <a:effectLst>
            <a:outerShdw blurRad="50800" dist="38100" dir="2700000" algn="tl" rotWithShape="0">
              <a:prstClr val="black">
                <a:alpha val="40000"/>
              </a:prstClr>
            </a:outerShdw>
          </a:effectLst>
        </p:spPr>
      </p:pic>
      <p:pic>
        <p:nvPicPr>
          <p:cNvPr id="22" name="Picture 21" descr="A screenshot of a computer&#10;&#10;Description automatically generated">
            <a:extLst>
              <a:ext uri="{FF2B5EF4-FFF2-40B4-BE49-F238E27FC236}">
                <a16:creationId xmlns:a16="http://schemas.microsoft.com/office/drawing/2014/main" id="{242A3509-BC12-C33D-94D6-7FDEE84591D8}"/>
              </a:ext>
            </a:extLst>
          </p:cNvPr>
          <p:cNvPicPr>
            <a:picLocks noChangeAspect="1"/>
          </p:cNvPicPr>
          <p:nvPr/>
        </p:nvPicPr>
        <p:blipFill>
          <a:blip r:embed="rId4"/>
          <a:stretch>
            <a:fillRect/>
          </a:stretch>
        </p:blipFill>
        <p:spPr>
          <a:xfrm>
            <a:off x="8371000" y="2509839"/>
            <a:ext cx="2392793" cy="1207008"/>
          </a:xfrm>
          <a:prstGeom prst="rect">
            <a:avLst/>
          </a:prstGeom>
          <a:ln w="28575">
            <a:noFill/>
          </a:ln>
          <a:effectLst>
            <a:outerShdw blurRad="50800" dist="38100" dir="2700000" algn="tl" rotWithShape="0">
              <a:prstClr val="black">
                <a:alpha val="40000"/>
              </a:prstClr>
            </a:outerShdw>
          </a:effectLst>
        </p:spPr>
      </p:pic>
      <p:sp>
        <p:nvSpPr>
          <p:cNvPr id="23" name="Text Placeholder 1">
            <a:extLst>
              <a:ext uri="{FF2B5EF4-FFF2-40B4-BE49-F238E27FC236}">
                <a16:creationId xmlns:a16="http://schemas.microsoft.com/office/drawing/2014/main" id="{FBF8BCD0-503F-1746-B8E8-A2D8F92AC48C}"/>
              </a:ext>
            </a:extLst>
          </p:cNvPr>
          <p:cNvSpPr txBox="1">
            <a:spLocks/>
          </p:cNvSpPr>
          <p:nvPr/>
        </p:nvSpPr>
        <p:spPr>
          <a:xfrm>
            <a:off x="969661" y="4759260"/>
            <a:ext cx="3686096" cy="935256"/>
          </a:xfrm>
          <a:prstGeom prst="rect">
            <a:avLst/>
          </a:prstGeom>
        </p:spPr>
        <p:txBody>
          <a:bodyPr wrap="square" lIns="0" tIns="0" rIns="0" bIns="0" anchor="t">
            <a:spAutoFit/>
          </a:bodyPr>
          <a:lstStyle>
            <a:defPPr>
              <a:defRPr lang="en-US"/>
            </a:defPPr>
            <a:lvl1pPr indent="0" defTabSz="1425751">
              <a:lnSpc>
                <a:spcPct val="130000"/>
              </a:lnSpc>
              <a:spcBef>
                <a:spcPts val="0"/>
              </a:spcBef>
              <a:buClr>
                <a:srgbClr val="334054"/>
              </a:buClr>
              <a:buSzPct val="70000"/>
              <a:buFont typeface="Arial" panose="020B0604020202020204" pitchFamily="34" charset="0"/>
              <a:buNone/>
              <a:defRPr sz="2000" b="0" i="0" u="none" spc="-37" baseline="0">
                <a:solidFill>
                  <a:srgbClr val="1E1F25"/>
                </a:solidFill>
                <a:latin typeface="Arial"/>
                <a:ea typeface="Helvetica Neue" panose="02000503000000020004" pitchFamily="2" charset="0"/>
                <a:cs typeface="Arial"/>
              </a:defRPr>
            </a:lvl1pPr>
            <a:lvl2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2pPr>
            <a:lvl3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3pPr>
            <a:lvl4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4pPr>
            <a:lvl5pPr indent="0">
              <a:lnSpc>
                <a:spcPct val="90000"/>
              </a:lnSpc>
              <a:spcBef>
                <a:spcPts val="500"/>
              </a:spcBef>
              <a:buFont typeface="Arial" panose="020B0604020202020204" pitchFamily="34" charset="0"/>
              <a:buNone/>
              <a:defRPr sz="2800" b="0" i="0">
                <a:latin typeface="DIN Next LT W04 Medium Italic" charset="0"/>
                <a:ea typeface="DIN Next LT W04 Medium Italic" charset="0"/>
                <a:cs typeface="DIN Next LT W04 Medium Italic"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a:t>Goal: Configure a Discharge Lounge Workflow to enable nurses to more efficiently identify eligible patients and bring them to the discharge lounge, decreasing time to discharge and improving bed availability. </a:t>
            </a:r>
          </a:p>
        </p:txBody>
      </p:sp>
      <p:sp>
        <p:nvSpPr>
          <p:cNvPr id="24" name="TextBox 23">
            <a:extLst>
              <a:ext uri="{FF2B5EF4-FFF2-40B4-BE49-F238E27FC236}">
                <a16:creationId xmlns:a16="http://schemas.microsoft.com/office/drawing/2014/main" id="{978A039D-704B-720D-5477-27297A964D97}"/>
              </a:ext>
            </a:extLst>
          </p:cNvPr>
          <p:cNvSpPr txBox="1"/>
          <p:nvPr/>
        </p:nvSpPr>
        <p:spPr>
          <a:xfrm>
            <a:off x="887361" y="3359804"/>
            <a:ext cx="3520440" cy="1295355"/>
          </a:xfrm>
          <a:prstGeom prst="rect">
            <a:avLst/>
          </a:prstGeom>
          <a:noFill/>
        </p:spPr>
        <p:txBody>
          <a:bodyPr wrap="square">
            <a:spAutoFit/>
          </a:bodyPr>
          <a:lstStyle/>
          <a:p>
            <a:pPr marL="171450" indent="-171450" defTabSz="1425751">
              <a:lnSpc>
                <a:spcPct val="110000"/>
              </a:lnSpc>
              <a:spcBef>
                <a:spcPts val="0"/>
              </a:spcBef>
              <a:buClr>
                <a:srgbClr val="334054"/>
              </a:buClr>
              <a:buSzPct val="70000"/>
              <a:buFont typeface="Wingdings" pitchFamily="2" charset="2"/>
              <a:buChar char="§"/>
              <a:defRPr/>
            </a:pPr>
            <a:r>
              <a:rPr lang="en-US" sz="1200">
                <a:solidFill>
                  <a:srgbClr val="231E20"/>
                </a:solidFill>
                <a:latin typeface="Arial"/>
                <a:cs typeface="Arial"/>
              </a:rPr>
              <a:t>Limited ability to identify eligible patients</a:t>
            </a:r>
          </a:p>
          <a:p>
            <a:pPr marL="171450" indent="-171450" defTabSz="1425751">
              <a:lnSpc>
                <a:spcPct val="110000"/>
              </a:lnSpc>
              <a:spcBef>
                <a:spcPts val="0"/>
              </a:spcBef>
              <a:buClr>
                <a:srgbClr val="334054"/>
              </a:buClr>
              <a:buSzPct val="70000"/>
              <a:buFont typeface="Wingdings" pitchFamily="2" charset="2"/>
              <a:buChar char="§"/>
              <a:defRPr/>
            </a:pPr>
            <a:r>
              <a:rPr lang="en-US" sz="1200">
                <a:solidFill>
                  <a:srgbClr val="231E20"/>
                </a:solidFill>
                <a:latin typeface="Arial"/>
                <a:cs typeface="Arial"/>
              </a:rPr>
              <a:t>Manual tracking of discharged patients, eligibility assessment and communications</a:t>
            </a:r>
          </a:p>
          <a:p>
            <a:pPr marL="171450" indent="-171450" defTabSz="1425751">
              <a:lnSpc>
                <a:spcPct val="110000"/>
              </a:lnSpc>
              <a:spcBef>
                <a:spcPts val="0"/>
              </a:spcBef>
              <a:buClr>
                <a:srgbClr val="334054"/>
              </a:buClr>
              <a:buSzPct val="70000"/>
              <a:buFont typeface="Wingdings" pitchFamily="2" charset="2"/>
              <a:buChar char="§"/>
              <a:defRPr/>
            </a:pPr>
            <a:r>
              <a:rPr lang="en-US" sz="1200">
                <a:solidFill>
                  <a:srgbClr val="231E20"/>
                </a:solidFill>
                <a:latin typeface="Arial"/>
                <a:cs typeface="Arial"/>
              </a:rPr>
              <a:t>Challenges to communicate with floor RNs and coordinate bringing patients to the discharge lounge.</a:t>
            </a:r>
          </a:p>
        </p:txBody>
      </p:sp>
      <p:cxnSp>
        <p:nvCxnSpPr>
          <p:cNvPr id="25" name="Straight Connector 24">
            <a:extLst>
              <a:ext uri="{FF2B5EF4-FFF2-40B4-BE49-F238E27FC236}">
                <a16:creationId xmlns:a16="http://schemas.microsoft.com/office/drawing/2014/main" id="{01F6E8EF-49F8-E28B-C199-8ACC90E58D79}"/>
              </a:ext>
            </a:extLst>
          </p:cNvPr>
          <p:cNvCxnSpPr>
            <a:cxnSpLocks/>
          </p:cNvCxnSpPr>
          <p:nvPr/>
        </p:nvCxnSpPr>
        <p:spPr>
          <a:xfrm>
            <a:off x="387684" y="1426548"/>
            <a:ext cx="113866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BF60F1D1-86C1-04B3-7F43-05E184F7CE3B}"/>
              </a:ext>
            </a:extLst>
          </p:cNvPr>
          <p:cNvPicPr>
            <a:picLocks noChangeAspect="1"/>
          </p:cNvPicPr>
          <p:nvPr/>
        </p:nvPicPr>
        <p:blipFill>
          <a:blip r:embed="rId5"/>
          <a:stretch>
            <a:fillRect/>
          </a:stretch>
        </p:blipFill>
        <p:spPr>
          <a:xfrm>
            <a:off x="8371000" y="4473634"/>
            <a:ext cx="2433807" cy="1203453"/>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C5F1FBAF-A8E0-23C6-3B53-B6A3BDA701D4}"/>
              </a:ext>
            </a:extLst>
          </p:cNvPr>
          <p:cNvSpPr txBox="1"/>
          <p:nvPr/>
        </p:nvSpPr>
        <p:spPr>
          <a:xfrm>
            <a:off x="8205924" y="5828284"/>
            <a:ext cx="2884362" cy="627416"/>
          </a:xfrm>
          <a:prstGeom prst="rect">
            <a:avLst/>
          </a:prstGeom>
          <a:noFill/>
        </p:spPr>
        <p:txBody>
          <a:bodyPr wrap="square" lIns="91440" tIns="45720" rIns="91440" bIns="45720" anchor="t">
            <a:spAutoFit/>
          </a:bodyPr>
          <a:lstStyle/>
          <a:p>
            <a:pPr algn="ctr" defTabSz="1425751">
              <a:lnSpc>
                <a:spcPct val="110000"/>
              </a:lnSpc>
              <a:buClr>
                <a:srgbClr val="334054"/>
              </a:buClr>
              <a:buSzPct val="70000"/>
              <a:defRPr/>
            </a:pPr>
            <a:r>
              <a:rPr lang="en-US" sz="800" b="1" i="1">
                <a:solidFill>
                  <a:srgbClr val="231E20"/>
                </a:solidFill>
                <a:latin typeface="Arial"/>
                <a:cs typeface="Arial"/>
              </a:rPr>
              <a:t>PPU View</a:t>
            </a:r>
          </a:p>
          <a:p>
            <a:pPr algn="ctr" defTabSz="1425751">
              <a:lnSpc>
                <a:spcPct val="110000"/>
              </a:lnSpc>
              <a:buClr>
                <a:srgbClr val="334054"/>
              </a:buClr>
              <a:buSzPct val="70000"/>
              <a:defRPr/>
            </a:pPr>
            <a:r>
              <a:rPr lang="en-US" sz="800" i="1">
                <a:solidFill>
                  <a:srgbClr val="231E20"/>
                </a:solidFill>
                <a:latin typeface="Arial"/>
                <a:cs typeface="Arial"/>
              </a:rPr>
              <a:t>Consider discharge orders and discharge lounge eligibility alongside wholistic hospital metrics when managing patient placement</a:t>
            </a:r>
            <a:endParaRPr lang="en-US" sz="800" i="1">
              <a:solidFill>
                <a:srgbClr val="231E20"/>
              </a:solidFill>
              <a:cs typeface="Arial"/>
            </a:endParaRPr>
          </a:p>
        </p:txBody>
      </p:sp>
    </p:spTree>
    <p:extLst>
      <p:ext uri="{BB962C8B-B14F-4D97-AF65-F5344CB8AC3E}">
        <p14:creationId xmlns:p14="http://schemas.microsoft.com/office/powerpoint/2010/main" val="387503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71EBE-E959-C028-0A65-F18D24DE5508}"/>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129749-C58F-5FFC-74C9-034B36CFFDA2}"/>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extLst>
              <a:ext uri="{FF2B5EF4-FFF2-40B4-BE49-F238E27FC236}">
                <a16:creationId xmlns:a16="http://schemas.microsoft.com/office/drawing/2014/main" id="{F5F2CAFD-9A6A-B71C-FF53-F4A050905BF5}"/>
              </a:ext>
            </a:extLst>
          </p:cNvPr>
          <p:cNvPicPr>
            <a:picLocks noChangeAspect="1"/>
          </p:cNvPicPr>
          <p:nvPr/>
        </p:nvPicPr>
        <p:blipFill>
          <a:blip r:embed="rId3"/>
          <a:stretch>
            <a:fillRect/>
          </a:stretch>
        </p:blipFill>
        <p:spPr>
          <a:xfrm flipH="1">
            <a:off x="11660742" y="282378"/>
            <a:ext cx="113581" cy="143373"/>
          </a:xfrm>
          <a:prstGeom prst="rect">
            <a:avLst/>
          </a:prstGeom>
        </p:spPr>
      </p:pic>
      <p:sp>
        <p:nvSpPr>
          <p:cNvPr id="9" name="Rectangle 8">
            <a:extLst>
              <a:ext uri="{FF2B5EF4-FFF2-40B4-BE49-F238E27FC236}">
                <a16:creationId xmlns:a16="http://schemas.microsoft.com/office/drawing/2014/main" id="{76DA3AAE-68E0-1321-0821-DB669D538306}"/>
              </a:ext>
            </a:extLst>
          </p:cNvPr>
          <p:cNvSpPr/>
          <p:nvPr/>
        </p:nvSpPr>
        <p:spPr>
          <a:xfrm>
            <a:off x="918907" y="841248"/>
            <a:ext cx="11804316" cy="369332"/>
          </a:xfrm>
          <a:prstGeom prst="rect">
            <a:avLst/>
          </a:prstGeom>
        </p:spPr>
        <p:txBody>
          <a:bodyPr wrap="square" lIns="0" tIns="0" rIns="0" bIns="0" anchor="t">
            <a:spAutoFit/>
          </a:bodyPr>
          <a:lstStyle/>
          <a:p>
            <a:pPr>
              <a:spcBef>
                <a:spcPts val="1000"/>
              </a:spcBef>
              <a:defRPr/>
            </a:pPr>
            <a:r>
              <a:rPr lang="en-US" sz="2400" b="1">
                <a:solidFill>
                  <a:srgbClr val="CC3300"/>
                </a:solidFill>
                <a:latin typeface="Arial" panose="020B0604020202020204" pitchFamily="34" charset="0"/>
                <a:cs typeface="Arial" panose="020B0604020202020204" pitchFamily="34" charset="0"/>
              </a:rPr>
              <a:t>Progress Across RCM Use Cases: Moving towards business changing work</a:t>
            </a:r>
          </a:p>
        </p:txBody>
      </p:sp>
      <p:pic>
        <p:nvPicPr>
          <p:cNvPr id="35" name="Picture 34">
            <a:extLst>
              <a:ext uri="{FF2B5EF4-FFF2-40B4-BE49-F238E27FC236}">
                <a16:creationId xmlns:a16="http://schemas.microsoft.com/office/drawing/2014/main" id="{1DA51139-2961-A43E-4548-EA1AD0525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8" y="1356098"/>
            <a:ext cx="11233659" cy="5313438"/>
          </a:xfrm>
          <a:prstGeom prst="rect">
            <a:avLst/>
          </a:prstGeom>
        </p:spPr>
      </p:pic>
      <p:sp>
        <p:nvSpPr>
          <p:cNvPr id="2" name="Rounded Rectangle 1">
            <a:extLst>
              <a:ext uri="{FF2B5EF4-FFF2-40B4-BE49-F238E27FC236}">
                <a16:creationId xmlns:a16="http://schemas.microsoft.com/office/drawing/2014/main" id="{9F653471-EE71-3845-C0A6-FCA226B2F0FE}"/>
              </a:ext>
            </a:extLst>
          </p:cNvPr>
          <p:cNvSpPr/>
          <p:nvPr/>
        </p:nvSpPr>
        <p:spPr>
          <a:xfrm>
            <a:off x="10961370" y="5126729"/>
            <a:ext cx="212413" cy="6510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i="1">
              <a:solidFill>
                <a:schemeClr val="tx1"/>
              </a:solidFill>
            </a:endParaRPr>
          </a:p>
        </p:txBody>
      </p:sp>
    </p:spTree>
    <p:extLst>
      <p:ext uri="{BB962C8B-B14F-4D97-AF65-F5344CB8AC3E}">
        <p14:creationId xmlns:p14="http://schemas.microsoft.com/office/powerpoint/2010/main" val="351767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64EE-8D2F-AAF4-8E45-98143954AC22}"/>
              </a:ext>
            </a:extLst>
          </p:cNvPr>
          <p:cNvSpPr>
            <a:spLocks noGrp="1"/>
          </p:cNvSpPr>
          <p:nvPr>
            <p:ph type="title"/>
          </p:nvPr>
        </p:nvSpPr>
        <p:spPr>
          <a:xfrm>
            <a:off x="605016" y="1819893"/>
            <a:ext cx="10981967" cy="1609107"/>
          </a:xfrm>
        </p:spPr>
        <p:txBody>
          <a:bodyPr>
            <a:normAutofit/>
          </a:bodyPr>
          <a:lstStyle/>
          <a:p>
            <a:r>
              <a:rPr lang="en-US" sz="4000">
                <a:solidFill>
                  <a:srgbClr val="CC3300"/>
                </a:solidFill>
              </a:rPr>
              <a:t>Bed Board + Staffing Forecasting</a:t>
            </a:r>
          </a:p>
        </p:txBody>
      </p:sp>
    </p:spTree>
    <p:extLst>
      <p:ext uri="{BB962C8B-B14F-4D97-AF65-F5344CB8AC3E}">
        <p14:creationId xmlns:p14="http://schemas.microsoft.com/office/powerpoint/2010/main" val="852372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48FAB-69B4-D9BA-7C43-9BC5CEAB9816}"/>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1F186A3-EDF4-ED97-9BA2-A3568DA0E862}"/>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5280A86-7DFA-3565-B8E0-D2F92F318A1C}"/>
              </a:ext>
            </a:extLst>
          </p:cNvPr>
          <p:cNvSpPr/>
          <p:nvPr/>
        </p:nvSpPr>
        <p:spPr>
          <a:xfrm>
            <a:off x="927615" y="848803"/>
            <a:ext cx="11804316" cy="369332"/>
          </a:xfrm>
          <a:prstGeom prst="rect">
            <a:avLst/>
          </a:prstGeom>
        </p:spPr>
        <p:txBody>
          <a:bodyPr wrap="square" lIns="0" tIns="0" rIns="0" bIns="0" anchor="t">
            <a:spAutoFit/>
          </a:bodyPr>
          <a:lstStyle/>
          <a:p>
            <a:pPr>
              <a:spcBef>
                <a:spcPts val="1000"/>
              </a:spcBef>
              <a:defRPr/>
            </a:pPr>
            <a:r>
              <a:rPr lang="en-US" sz="2400" b="1">
                <a:solidFill>
                  <a:srgbClr val="CC3300"/>
                </a:solidFill>
                <a:latin typeface="Arial" panose="020B0604020202020204" pitchFamily="34" charset="0"/>
                <a:cs typeface="Arial" panose="020B0604020202020204" pitchFamily="34" charset="0"/>
              </a:rPr>
              <a:t>Bed Board: Automating a static, manual view of hospital census data</a:t>
            </a:r>
          </a:p>
        </p:txBody>
      </p:sp>
      <p:pic>
        <p:nvPicPr>
          <p:cNvPr id="12" name="Picture 11" descr="Icon&#10;&#10;Description automatically generated">
            <a:extLst>
              <a:ext uri="{FF2B5EF4-FFF2-40B4-BE49-F238E27FC236}">
                <a16:creationId xmlns:a16="http://schemas.microsoft.com/office/drawing/2014/main" id="{552C4842-4786-11A7-B119-73C8F2A1E9FF}"/>
              </a:ext>
            </a:extLst>
          </p:cNvPr>
          <p:cNvPicPr>
            <a:picLocks noChangeAspect="1"/>
          </p:cNvPicPr>
          <p:nvPr/>
        </p:nvPicPr>
        <p:blipFill>
          <a:blip r:embed="rId3"/>
          <a:stretch>
            <a:fillRect/>
          </a:stretch>
        </p:blipFill>
        <p:spPr>
          <a:xfrm flipH="1">
            <a:off x="11660742" y="282378"/>
            <a:ext cx="113581" cy="143373"/>
          </a:xfrm>
          <a:prstGeom prst="rect">
            <a:avLst/>
          </a:prstGeom>
        </p:spPr>
      </p:pic>
      <p:cxnSp>
        <p:nvCxnSpPr>
          <p:cNvPr id="13" name="Straight Connector 12">
            <a:extLst>
              <a:ext uri="{FF2B5EF4-FFF2-40B4-BE49-F238E27FC236}">
                <a16:creationId xmlns:a16="http://schemas.microsoft.com/office/drawing/2014/main" id="{032CBF7D-B53A-2083-BFBF-92588493D7C9}"/>
              </a:ext>
            </a:extLst>
          </p:cNvPr>
          <p:cNvCxnSpPr>
            <a:cxnSpLocks/>
          </p:cNvCxnSpPr>
          <p:nvPr/>
        </p:nvCxnSpPr>
        <p:spPr>
          <a:xfrm>
            <a:off x="387684" y="1334585"/>
            <a:ext cx="1138663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screenshot of a computer&#10;&#10;Description automatically generated">
            <a:extLst>
              <a:ext uri="{FF2B5EF4-FFF2-40B4-BE49-F238E27FC236}">
                <a16:creationId xmlns:a16="http://schemas.microsoft.com/office/drawing/2014/main" id="{CC3E8318-86B9-552F-F462-EEF4C0685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830" y="2414881"/>
            <a:ext cx="5490702" cy="2707432"/>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CC226C4B-5CA4-75BE-1208-4227FB5FEA43}"/>
              </a:ext>
            </a:extLst>
          </p:cNvPr>
          <p:cNvSpPr/>
          <p:nvPr/>
        </p:nvSpPr>
        <p:spPr>
          <a:xfrm>
            <a:off x="776049" y="1514460"/>
            <a:ext cx="5319951"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a:solidFill>
                  <a:schemeClr val="tx1"/>
                </a:solidFill>
                <a:latin typeface="Arial" panose="020B0604020202020204" pitchFamily="34" charset="0"/>
                <a:cs typeface="Arial" panose="020B0604020202020204" pitchFamily="34" charset="0"/>
              </a:rPr>
              <a:t>Prior status: manual excel sheet to manage hospital staff requiring 2+ hours each shift to fill in data the immediately becomes inaccurate as patient statuses/locations change</a:t>
            </a:r>
            <a:endParaRPr lang="en-US" sz="140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61B9C60-D68B-2A02-4B20-DAF956A7E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21" y="2414881"/>
            <a:ext cx="5337419" cy="270744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983B5D8B-EC8F-4DDE-9700-BC010F4425D9}"/>
              </a:ext>
            </a:extLst>
          </p:cNvPr>
          <p:cNvSpPr/>
          <p:nvPr/>
        </p:nvSpPr>
        <p:spPr>
          <a:xfrm>
            <a:off x="6226830" y="1514460"/>
            <a:ext cx="5319951"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a:solidFill>
                  <a:schemeClr val="tx1"/>
                </a:solidFill>
                <a:latin typeface="Arial" panose="020B0604020202020204" pitchFamily="34" charset="0"/>
                <a:cs typeface="Arial" panose="020B0604020202020204" pitchFamily="34" charset="0"/>
              </a:rPr>
              <a:t>Palantir tool: A live source of truth to support decision making on real time census and staff availability across inpatient units in the health system</a:t>
            </a:r>
            <a:endParaRPr 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470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340B-ADF8-9B57-412C-67D95F090CF8}"/>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6DD69C-9D46-91D7-97AB-263F1AD46A09}"/>
              </a:ext>
            </a:extLst>
          </p:cNvPr>
          <p:cNvCxnSpPr>
            <a:cxnSpLocks/>
          </p:cNvCxnSpPr>
          <p:nvPr/>
        </p:nvCxnSpPr>
        <p:spPr>
          <a:xfrm>
            <a:off x="387684" y="703218"/>
            <a:ext cx="11386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E698C09-9034-815A-4284-C429E048EBE0}"/>
              </a:ext>
            </a:extLst>
          </p:cNvPr>
          <p:cNvSpPr/>
          <p:nvPr/>
        </p:nvSpPr>
        <p:spPr>
          <a:xfrm>
            <a:off x="901490" y="834236"/>
            <a:ext cx="11804316" cy="369332"/>
          </a:xfrm>
          <a:prstGeom prst="rect">
            <a:avLst/>
          </a:prstGeom>
        </p:spPr>
        <p:txBody>
          <a:bodyPr wrap="square" lIns="0" tIns="0" rIns="0" bIns="0" anchor="t">
            <a:spAutoFit/>
          </a:bodyPr>
          <a:lstStyle/>
          <a:p>
            <a:pPr>
              <a:spcBef>
                <a:spcPts val="1000"/>
              </a:spcBef>
              <a:defRPr/>
            </a:pPr>
            <a:r>
              <a:rPr lang="en-US" sz="2400" b="1">
                <a:solidFill>
                  <a:srgbClr val="CC3300"/>
                </a:solidFill>
                <a:latin typeface="Arial" panose="020B0604020202020204" pitchFamily="34" charset="0"/>
                <a:cs typeface="Arial" panose="020B0604020202020204" pitchFamily="34" charset="0"/>
              </a:rPr>
              <a:t>Broadening Staffing Work to Reporting and Forecasting</a:t>
            </a:r>
          </a:p>
        </p:txBody>
      </p:sp>
      <p:pic>
        <p:nvPicPr>
          <p:cNvPr id="12" name="Picture 11" descr="Icon&#10;&#10;Description automatically generated">
            <a:extLst>
              <a:ext uri="{FF2B5EF4-FFF2-40B4-BE49-F238E27FC236}">
                <a16:creationId xmlns:a16="http://schemas.microsoft.com/office/drawing/2014/main" id="{8BE93223-C974-0A02-F59C-9AB2CB3A2F0D}"/>
              </a:ext>
            </a:extLst>
          </p:cNvPr>
          <p:cNvPicPr>
            <a:picLocks noChangeAspect="1"/>
          </p:cNvPicPr>
          <p:nvPr/>
        </p:nvPicPr>
        <p:blipFill>
          <a:blip r:embed="rId3"/>
          <a:stretch>
            <a:fillRect/>
          </a:stretch>
        </p:blipFill>
        <p:spPr>
          <a:xfrm flipH="1">
            <a:off x="11660742" y="282378"/>
            <a:ext cx="113581" cy="143373"/>
          </a:xfrm>
          <a:prstGeom prst="rect">
            <a:avLst/>
          </a:prstGeom>
        </p:spPr>
      </p:pic>
      <p:cxnSp>
        <p:nvCxnSpPr>
          <p:cNvPr id="13" name="Straight Connector 12">
            <a:extLst>
              <a:ext uri="{FF2B5EF4-FFF2-40B4-BE49-F238E27FC236}">
                <a16:creationId xmlns:a16="http://schemas.microsoft.com/office/drawing/2014/main" id="{0C67C45C-FB80-407D-C763-42EFF946FC6A}"/>
              </a:ext>
            </a:extLst>
          </p:cNvPr>
          <p:cNvCxnSpPr>
            <a:cxnSpLocks/>
          </p:cNvCxnSpPr>
          <p:nvPr/>
        </p:nvCxnSpPr>
        <p:spPr>
          <a:xfrm>
            <a:off x="387684" y="1334585"/>
            <a:ext cx="1138663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0C533C3-24C4-65C5-9895-36C468A1A3AA}"/>
              </a:ext>
            </a:extLst>
          </p:cNvPr>
          <p:cNvGrpSpPr/>
          <p:nvPr/>
        </p:nvGrpSpPr>
        <p:grpSpPr>
          <a:xfrm>
            <a:off x="243458" y="2426238"/>
            <a:ext cx="2155819" cy="1337349"/>
            <a:chOff x="387679" y="2031855"/>
            <a:chExt cx="2155819" cy="1337349"/>
          </a:xfrm>
        </p:grpSpPr>
        <p:sp>
          <p:nvSpPr>
            <p:cNvPr id="15" name="Rectangle 14">
              <a:extLst>
                <a:ext uri="{FF2B5EF4-FFF2-40B4-BE49-F238E27FC236}">
                  <a16:creationId xmlns:a16="http://schemas.microsoft.com/office/drawing/2014/main" id="{12884FE1-1A76-F5C0-FF0A-6CB4CC105198}"/>
                </a:ext>
              </a:extLst>
            </p:cNvPr>
            <p:cNvSpPr/>
            <p:nvPr/>
          </p:nvSpPr>
          <p:spPr>
            <a:xfrm>
              <a:off x="387679" y="2031855"/>
              <a:ext cx="2155819" cy="361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Matrix Mastermind</a:t>
              </a:r>
              <a:endParaRPr lang="en-US" sz="1600">
                <a:solidFill>
                  <a:schemeClr val="accent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1DDD8653-B606-9D7C-ED82-E2D88C7F8032}"/>
                </a:ext>
              </a:extLst>
            </p:cNvPr>
            <p:cNvSpPr txBox="1"/>
            <p:nvPr/>
          </p:nvSpPr>
          <p:spPr>
            <a:xfrm>
              <a:off x="387679" y="2353541"/>
              <a:ext cx="1965377" cy="1015663"/>
            </a:xfrm>
            <a:prstGeom prst="rect">
              <a:avLst/>
            </a:prstGeom>
            <a:solidFill>
              <a:schemeClr val="bg1"/>
            </a:solidFill>
          </p:spPr>
          <p:txBody>
            <a:bodyPr wrap="square" rtlCol="0">
              <a:spAutoFit/>
            </a:bodyPr>
            <a:lstStyle/>
            <a:p>
              <a:r>
                <a:rPr lang="en-US" sz="1200" i="1"/>
                <a:t>Centralized view of target staffing balance metrics and ratios to replace paper and excel data sources.</a:t>
              </a:r>
            </a:p>
          </p:txBody>
        </p:sp>
      </p:grpSp>
      <p:grpSp>
        <p:nvGrpSpPr>
          <p:cNvPr id="21" name="Group 20">
            <a:extLst>
              <a:ext uri="{FF2B5EF4-FFF2-40B4-BE49-F238E27FC236}">
                <a16:creationId xmlns:a16="http://schemas.microsoft.com/office/drawing/2014/main" id="{7C052754-EB65-2541-CD0A-62AC7A3BBD88}"/>
              </a:ext>
            </a:extLst>
          </p:cNvPr>
          <p:cNvGrpSpPr/>
          <p:nvPr/>
        </p:nvGrpSpPr>
        <p:grpSpPr>
          <a:xfrm>
            <a:off x="9812026" y="2421896"/>
            <a:ext cx="2234048" cy="1156751"/>
            <a:chOff x="9687837" y="2035151"/>
            <a:chExt cx="2234048" cy="1156751"/>
          </a:xfrm>
        </p:grpSpPr>
        <p:sp>
          <p:nvSpPr>
            <p:cNvPr id="27" name="Rectangle 26">
              <a:extLst>
                <a:ext uri="{FF2B5EF4-FFF2-40B4-BE49-F238E27FC236}">
                  <a16:creationId xmlns:a16="http://schemas.microsoft.com/office/drawing/2014/main" id="{BEEA5C58-6D4D-E112-882B-BD2F816B8BE3}"/>
                </a:ext>
              </a:extLst>
            </p:cNvPr>
            <p:cNvSpPr/>
            <p:nvPr/>
          </p:nvSpPr>
          <p:spPr>
            <a:xfrm>
              <a:off x="9687837" y="2035151"/>
              <a:ext cx="2234048"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Staffing Reporting</a:t>
              </a:r>
              <a:endParaRPr lang="en-US" sz="1600">
                <a:solidFill>
                  <a:schemeClr val="accent1"/>
                </a:solidFill>
                <a:latin typeface="Arial"/>
                <a:cs typeface="Arial"/>
              </a:endParaRPr>
            </a:p>
          </p:txBody>
        </p:sp>
        <p:sp>
          <p:nvSpPr>
            <p:cNvPr id="49" name="TextBox 48">
              <a:extLst>
                <a:ext uri="{FF2B5EF4-FFF2-40B4-BE49-F238E27FC236}">
                  <a16:creationId xmlns:a16="http://schemas.microsoft.com/office/drawing/2014/main" id="{B7C751F8-30FD-4D65-DE35-B6E943CE6E2E}"/>
                </a:ext>
              </a:extLst>
            </p:cNvPr>
            <p:cNvSpPr txBox="1"/>
            <p:nvPr/>
          </p:nvSpPr>
          <p:spPr>
            <a:xfrm>
              <a:off x="9687837" y="2360905"/>
              <a:ext cx="2096540" cy="830997"/>
            </a:xfrm>
            <a:prstGeom prst="rect">
              <a:avLst/>
            </a:prstGeom>
            <a:noFill/>
          </p:spPr>
          <p:txBody>
            <a:bodyPr wrap="square" rtlCol="0">
              <a:spAutoFit/>
            </a:bodyPr>
            <a:lstStyle/>
            <a:p>
              <a:r>
                <a:rPr lang="en-US" sz="1200" i="1"/>
                <a:t>Generate staffing reports for federal investigations based on historical Palantir bed board inputs</a:t>
              </a:r>
            </a:p>
          </p:txBody>
        </p:sp>
      </p:grpSp>
      <p:grpSp>
        <p:nvGrpSpPr>
          <p:cNvPr id="22" name="Group 21">
            <a:extLst>
              <a:ext uri="{FF2B5EF4-FFF2-40B4-BE49-F238E27FC236}">
                <a16:creationId xmlns:a16="http://schemas.microsoft.com/office/drawing/2014/main" id="{B0A29DC9-3516-BCB5-ECA9-DAC6572A9D19}"/>
              </a:ext>
            </a:extLst>
          </p:cNvPr>
          <p:cNvGrpSpPr/>
          <p:nvPr/>
        </p:nvGrpSpPr>
        <p:grpSpPr>
          <a:xfrm>
            <a:off x="243458" y="4300082"/>
            <a:ext cx="2234050" cy="1489532"/>
            <a:chOff x="145922" y="4032907"/>
            <a:chExt cx="2234050" cy="1489532"/>
          </a:xfrm>
        </p:grpSpPr>
        <p:sp>
          <p:nvSpPr>
            <p:cNvPr id="18" name="Rectangle 17">
              <a:extLst>
                <a:ext uri="{FF2B5EF4-FFF2-40B4-BE49-F238E27FC236}">
                  <a16:creationId xmlns:a16="http://schemas.microsoft.com/office/drawing/2014/main" id="{DCD54118-FFFA-F46A-CF55-AE2A58BD38FB}"/>
                </a:ext>
              </a:extLst>
            </p:cNvPr>
            <p:cNvSpPr/>
            <p:nvPr/>
          </p:nvSpPr>
          <p:spPr>
            <a:xfrm>
              <a:off x="145923" y="4032907"/>
              <a:ext cx="2234049" cy="361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Staffing Forecasting</a:t>
              </a:r>
              <a:endParaRPr lang="en-US" sz="1600">
                <a:solidFill>
                  <a:schemeClr val="accent1"/>
                </a:solidFill>
                <a:latin typeface="Arial"/>
                <a:cs typeface="Arial"/>
              </a:endParaRPr>
            </a:p>
          </p:txBody>
        </p:sp>
        <p:sp>
          <p:nvSpPr>
            <p:cNvPr id="73" name="TextBox 72">
              <a:extLst>
                <a:ext uri="{FF2B5EF4-FFF2-40B4-BE49-F238E27FC236}">
                  <a16:creationId xmlns:a16="http://schemas.microsoft.com/office/drawing/2014/main" id="{C211540D-8782-23A4-1A3B-EEF1DBFFB10A}"/>
                </a:ext>
              </a:extLst>
            </p:cNvPr>
            <p:cNvSpPr txBox="1"/>
            <p:nvPr/>
          </p:nvSpPr>
          <p:spPr>
            <a:xfrm>
              <a:off x="145922" y="4322110"/>
              <a:ext cx="1899155" cy="1200329"/>
            </a:xfrm>
            <a:prstGeom prst="rect">
              <a:avLst/>
            </a:prstGeom>
            <a:solidFill>
              <a:schemeClr val="bg1"/>
            </a:solidFill>
          </p:spPr>
          <p:txBody>
            <a:bodyPr wrap="square" rtlCol="0">
              <a:spAutoFit/>
            </a:bodyPr>
            <a:lstStyle/>
            <a:p>
              <a:r>
                <a:rPr lang="en-US" sz="1200" i="1"/>
                <a:t>Visualize staffing mix for the next month to see gaps and plan score staff to avoid last minute traveler and bonus shift requirements</a:t>
              </a:r>
            </a:p>
          </p:txBody>
        </p:sp>
      </p:grpSp>
      <p:grpSp>
        <p:nvGrpSpPr>
          <p:cNvPr id="20" name="Group 19">
            <a:extLst>
              <a:ext uri="{FF2B5EF4-FFF2-40B4-BE49-F238E27FC236}">
                <a16:creationId xmlns:a16="http://schemas.microsoft.com/office/drawing/2014/main" id="{AD743A79-5C5C-B69F-4E9C-D8360FF18782}"/>
              </a:ext>
            </a:extLst>
          </p:cNvPr>
          <p:cNvGrpSpPr/>
          <p:nvPr/>
        </p:nvGrpSpPr>
        <p:grpSpPr>
          <a:xfrm>
            <a:off x="9812026" y="4300082"/>
            <a:ext cx="2234050" cy="1120200"/>
            <a:chOff x="9812026" y="4030262"/>
            <a:chExt cx="2234050" cy="1120200"/>
          </a:xfrm>
        </p:grpSpPr>
        <p:sp>
          <p:nvSpPr>
            <p:cNvPr id="2" name="Rectangle 1">
              <a:extLst>
                <a:ext uri="{FF2B5EF4-FFF2-40B4-BE49-F238E27FC236}">
                  <a16:creationId xmlns:a16="http://schemas.microsoft.com/office/drawing/2014/main" id="{75D98B61-F601-6BED-B020-F5D8C57CD403}"/>
                </a:ext>
              </a:extLst>
            </p:cNvPr>
            <p:cNvSpPr/>
            <p:nvPr/>
          </p:nvSpPr>
          <p:spPr>
            <a:xfrm>
              <a:off x="9812027" y="4030262"/>
              <a:ext cx="2234049"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accent1"/>
                  </a:solidFill>
                  <a:latin typeface="Arial"/>
                  <a:cs typeface="Arial"/>
                </a:rPr>
                <a:t>Bed Board</a:t>
              </a:r>
              <a:endParaRPr lang="en-US" sz="1600">
                <a:solidFill>
                  <a:schemeClr val="accent1"/>
                </a:solidFill>
                <a:latin typeface="Arial"/>
                <a:cs typeface="Arial"/>
              </a:endParaRPr>
            </a:p>
          </p:txBody>
        </p:sp>
        <p:sp>
          <p:nvSpPr>
            <p:cNvPr id="14" name="TextBox 13">
              <a:extLst>
                <a:ext uri="{FF2B5EF4-FFF2-40B4-BE49-F238E27FC236}">
                  <a16:creationId xmlns:a16="http://schemas.microsoft.com/office/drawing/2014/main" id="{C3E2A741-2A52-1AE3-79D4-EE3C94909E9B}"/>
                </a:ext>
              </a:extLst>
            </p:cNvPr>
            <p:cNvSpPr txBox="1"/>
            <p:nvPr/>
          </p:nvSpPr>
          <p:spPr>
            <a:xfrm>
              <a:off x="9812026" y="4319465"/>
              <a:ext cx="2096540" cy="830997"/>
            </a:xfrm>
            <a:prstGeom prst="rect">
              <a:avLst/>
            </a:prstGeom>
            <a:noFill/>
          </p:spPr>
          <p:txBody>
            <a:bodyPr wrap="square" rtlCol="0">
              <a:spAutoFit/>
            </a:bodyPr>
            <a:lstStyle/>
            <a:p>
              <a:r>
                <a:rPr lang="en-US" sz="1200" i="1"/>
                <a:t>Source of truth to support decision making on real time census and staffing across inpatient units</a:t>
              </a:r>
            </a:p>
          </p:txBody>
        </p:sp>
      </p:grpSp>
      <p:grpSp>
        <p:nvGrpSpPr>
          <p:cNvPr id="19" name="Group 18">
            <a:extLst>
              <a:ext uri="{FF2B5EF4-FFF2-40B4-BE49-F238E27FC236}">
                <a16:creationId xmlns:a16="http://schemas.microsoft.com/office/drawing/2014/main" id="{817E751D-2AFA-8E19-5710-56C55A2B0797}"/>
              </a:ext>
            </a:extLst>
          </p:cNvPr>
          <p:cNvGrpSpPr/>
          <p:nvPr/>
        </p:nvGrpSpPr>
        <p:grpSpPr>
          <a:xfrm>
            <a:off x="2379973" y="2310754"/>
            <a:ext cx="7204669" cy="3549339"/>
            <a:chOff x="2348373" y="2274392"/>
            <a:chExt cx="7204669" cy="3549339"/>
          </a:xfrm>
        </p:grpSpPr>
        <p:pic>
          <p:nvPicPr>
            <p:cNvPr id="83" name="Picture 82" descr="A screenshot of a computer&#10;&#10;Description automatically generated">
              <a:extLst>
                <a:ext uri="{FF2B5EF4-FFF2-40B4-BE49-F238E27FC236}">
                  <a16:creationId xmlns:a16="http://schemas.microsoft.com/office/drawing/2014/main" id="{06E76F89-FB7D-573E-1F0C-21E20F8D40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373" y="2274392"/>
              <a:ext cx="3550737" cy="1717783"/>
            </a:xfrm>
            <a:prstGeom prst="rect">
              <a:avLst/>
            </a:prstGeom>
            <a:ln>
              <a:noFill/>
            </a:ln>
            <a:effectLst>
              <a:outerShdw blurRad="292100" dist="139700" dir="2700000" algn="tl" rotWithShape="0">
                <a:srgbClr val="333333">
                  <a:alpha val="65000"/>
                </a:srgbClr>
              </a:outerShdw>
            </a:effectLst>
          </p:spPr>
        </p:pic>
        <p:pic>
          <p:nvPicPr>
            <p:cNvPr id="86" name="Picture 85" descr="A screenshot of a computer&#10;&#10;Description automatically generated">
              <a:extLst>
                <a:ext uri="{FF2B5EF4-FFF2-40B4-BE49-F238E27FC236}">
                  <a16:creationId xmlns:a16="http://schemas.microsoft.com/office/drawing/2014/main" id="{F0426466-7C40-BAEE-BDC8-FB260753A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305" y="2274392"/>
              <a:ext cx="3550737" cy="1717782"/>
            </a:xfrm>
            <a:prstGeom prst="rect">
              <a:avLst/>
            </a:prstGeom>
            <a:ln>
              <a:noFill/>
            </a:ln>
            <a:effectLst>
              <a:outerShdw blurRad="292100" dist="139700" dir="2700000" algn="tl" rotWithShape="0">
                <a:srgbClr val="333333">
                  <a:alpha val="65000"/>
                </a:srgbClr>
              </a:outerShdw>
            </a:effectLst>
          </p:spPr>
        </p:pic>
        <p:pic>
          <p:nvPicPr>
            <p:cNvPr id="87" name="Picture 86" descr="A screenshot of a graph&#10;&#10;Description automatically generated">
              <a:extLst>
                <a:ext uri="{FF2B5EF4-FFF2-40B4-BE49-F238E27FC236}">
                  <a16:creationId xmlns:a16="http://schemas.microsoft.com/office/drawing/2014/main" id="{6CE29C47-EE93-9142-78C4-9EE5515EF666}"/>
                </a:ext>
              </a:extLst>
            </p:cNvPr>
            <p:cNvPicPr>
              <a:picLocks noChangeAspect="1"/>
            </p:cNvPicPr>
            <p:nvPr/>
          </p:nvPicPr>
          <p:blipFill>
            <a:blip r:embed="rId6"/>
            <a:stretch>
              <a:fillRect/>
            </a:stretch>
          </p:blipFill>
          <p:spPr>
            <a:xfrm>
              <a:off x="2348373" y="4100741"/>
              <a:ext cx="3550737" cy="1717782"/>
            </a:xfrm>
            <a:prstGeom prst="rect">
              <a:avLst/>
            </a:prstGeom>
            <a:ln>
              <a:noFill/>
            </a:ln>
            <a:effectLst>
              <a:outerShdw blurRad="292100" dist="139700" dir="2700000" algn="tl" rotWithShape="0">
                <a:srgbClr val="333333">
                  <a:alpha val="65000"/>
                </a:srgbClr>
              </a:outerShdw>
            </a:effectLst>
          </p:spPr>
        </p:pic>
        <p:pic>
          <p:nvPicPr>
            <p:cNvPr id="17" name="Picture 16" descr="A screenshot of a computer&#10;&#10;Description automatically generated">
              <a:extLst>
                <a:ext uri="{FF2B5EF4-FFF2-40B4-BE49-F238E27FC236}">
                  <a16:creationId xmlns:a16="http://schemas.microsoft.com/office/drawing/2014/main" id="{117619C3-EE45-2071-AEC6-62920AF5E6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2305" y="4072884"/>
              <a:ext cx="3550737" cy="1750847"/>
            </a:xfrm>
            <a:prstGeom prst="rect">
              <a:avLst/>
            </a:prstGeom>
            <a:ln>
              <a:noFill/>
            </a:ln>
            <a:effectLst>
              <a:outerShdw blurRad="292100" dist="139700" dir="2700000" algn="tl" rotWithShape="0">
                <a:srgbClr val="333333">
                  <a:alpha val="65000"/>
                </a:srgbClr>
              </a:outerShdw>
            </a:effectLst>
          </p:spPr>
        </p:pic>
      </p:grpSp>
      <p:sp>
        <p:nvSpPr>
          <p:cNvPr id="24" name="Rectangle 23">
            <a:extLst>
              <a:ext uri="{FF2B5EF4-FFF2-40B4-BE49-F238E27FC236}">
                <a16:creationId xmlns:a16="http://schemas.microsoft.com/office/drawing/2014/main" id="{2975F976-B745-1CD9-907B-AA4804B99DCA}"/>
              </a:ext>
            </a:extLst>
          </p:cNvPr>
          <p:cNvSpPr/>
          <p:nvPr/>
        </p:nvSpPr>
        <p:spPr>
          <a:xfrm>
            <a:off x="901490" y="1366547"/>
            <a:ext cx="11416630" cy="3610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a:solidFill>
                  <a:schemeClr val="tx1"/>
                </a:solidFill>
                <a:latin typeface="Arial" panose="020B0604020202020204" pitchFamily="34" charset="0"/>
                <a:cs typeface="Arial" panose="020B0604020202020204" pitchFamily="34" charset="0"/>
              </a:rPr>
              <a:t>A few months after launch, we’re working with 100+ hospital staff to leverage live views of census, report on historical staffing allocation, and forecast future staff requirements based on census trends.</a:t>
            </a:r>
            <a:endParaRPr 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21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68" y="548640"/>
            <a:ext cx="10168128" cy="1179576"/>
          </a:xfrm>
        </p:spPr>
        <p:txBody>
          <a:bodyPr anchor="b">
            <a:normAutofit/>
          </a:bodyPr>
          <a:lstStyle/>
          <a:p>
            <a:r>
              <a:rPr lang="en-US"/>
              <a:t>UNMC/NM AI Task Force</a:t>
            </a:r>
          </a:p>
        </p:txBody>
      </p:sp>
      <p:sp>
        <p:nvSpPr>
          <p:cNvPr id="3" name="Content Placeholder 2"/>
          <p:cNvSpPr>
            <a:spLocks noGrp="1"/>
          </p:cNvSpPr>
          <p:nvPr>
            <p:ph sz="half" idx="1"/>
          </p:nvPr>
        </p:nvSpPr>
        <p:spPr>
          <a:xfrm>
            <a:off x="1115568" y="2478024"/>
            <a:ext cx="4937760" cy="3694176"/>
          </a:xfrm>
        </p:spPr>
        <p:txBody>
          <a:bodyPr>
            <a:normAutofit/>
          </a:bodyPr>
          <a:lstStyle/>
          <a:p>
            <a:pPr fontAlgn="base"/>
            <a:r>
              <a:rPr lang="en-US" sz="1300" b="1"/>
              <a:t>List 3 SMART goals for UNMC related to this subcommittee area. Consider FY25 through FY28. </a:t>
            </a:r>
          </a:p>
          <a:p>
            <a:pPr fontAlgn="base">
              <a:spcAft>
                <a:spcPts val="800"/>
              </a:spcAft>
            </a:pPr>
            <a:r>
              <a:rPr lang="en-US" sz="1300"/>
              <a:t>1. Use and adoption of AI/ML/LLMs in clinical documentation, chart review, </a:t>
            </a:r>
            <a:r>
              <a:rPr lang="en-US" sz="1300" err="1"/>
              <a:t>inbasket</a:t>
            </a:r>
            <a:r>
              <a:rPr lang="en-US" sz="1300"/>
              <a:t>, reports, medical inquiry, and patient interactions and follow ups by 50% of medical staff by FY26 </a:t>
            </a:r>
            <a:endParaRPr lang="en-US" sz="1300" b="0" i="0">
              <a:effectLst/>
            </a:endParaRPr>
          </a:p>
          <a:p>
            <a:pPr fontAlgn="base">
              <a:spcAft>
                <a:spcPts val="800"/>
              </a:spcAft>
            </a:pPr>
            <a:r>
              <a:rPr lang="en-US" sz="1300"/>
              <a:t>2. Use and adoption of AI/ML/LLMs in imaging for triage, diagnostic review, accuracy, explain-ability, workflow enhancement and efficiencies for 50% of reads by FY26 </a:t>
            </a:r>
            <a:endParaRPr lang="en-US" sz="1300" b="0" i="0">
              <a:effectLst/>
            </a:endParaRPr>
          </a:p>
          <a:p>
            <a:pPr fontAlgn="base">
              <a:spcAft>
                <a:spcPts val="800"/>
              </a:spcAft>
            </a:pPr>
            <a:r>
              <a:rPr lang="en-US" sz="1300"/>
              <a:t>3. Provide dedicated staff to support AI/ML/LLM initiatives, applications, and workflows before implementing these technologies. </a:t>
            </a:r>
            <a:endParaRPr lang="en-US" sz="1300" b="0" i="0">
              <a:effectLst/>
            </a:endParaRPr>
          </a:p>
          <a:p>
            <a:pPr fontAlgn="base">
              <a:spcAft>
                <a:spcPts val="800"/>
              </a:spcAft>
            </a:pPr>
            <a:r>
              <a:rPr lang="en-US" sz="1300"/>
              <a:t>4. Collaboration/crossover with research is an imperative for clinical care. </a:t>
            </a:r>
            <a:endParaRPr lang="en-US" sz="1300" b="0" i="0">
              <a:effectLst/>
            </a:endParaRPr>
          </a:p>
          <a:p>
            <a:endParaRPr lang="en-US" sz="1300"/>
          </a:p>
        </p:txBody>
      </p:sp>
      <p:pic>
        <p:nvPicPr>
          <p:cNvPr id="5" name="Picture 4">
            <a:extLst>
              <a:ext uri="{FF2B5EF4-FFF2-40B4-BE49-F238E27FC236}">
                <a16:creationId xmlns:a16="http://schemas.microsoft.com/office/drawing/2014/main" id="{559C8225-7048-A82E-D4D9-684464E88A15}"/>
              </a:ext>
            </a:extLst>
          </p:cNvPr>
          <p:cNvPicPr>
            <a:picLocks noChangeAspect="1"/>
          </p:cNvPicPr>
          <p:nvPr/>
        </p:nvPicPr>
        <p:blipFill>
          <a:blip r:embed="rId2"/>
          <a:srcRect t="12360" r="-3" b="12822"/>
          <a:stretch/>
        </p:blipFill>
        <p:spPr>
          <a:xfrm>
            <a:off x="6345936" y="1973056"/>
            <a:ext cx="4937760" cy="3694176"/>
          </a:xfrm>
          <a:prstGeom prst="rect">
            <a:avLst/>
          </a:prstGeom>
          <a:noFill/>
        </p:spPr>
      </p:pic>
    </p:spTree>
    <p:extLst>
      <p:ext uri="{BB962C8B-B14F-4D97-AF65-F5344CB8AC3E}">
        <p14:creationId xmlns:p14="http://schemas.microsoft.com/office/powerpoint/2010/main" val="719023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rgeon in protective mask preparing for operation">
            <a:extLst>
              <a:ext uri="{FF2B5EF4-FFF2-40B4-BE49-F238E27FC236}">
                <a16:creationId xmlns:a16="http://schemas.microsoft.com/office/drawing/2014/main" id="{B71406CB-9F48-431E-8A70-2D5A24A66381}"/>
              </a:ext>
            </a:extLst>
          </p:cNvPr>
          <p:cNvPicPr>
            <a:picLocks noGrp="1" noChangeAspect="1"/>
          </p:cNvPicPr>
          <p:nvPr>
            <p:ph sz="half" idx="1"/>
          </p:nvPr>
        </p:nvPicPr>
        <p:blipFill>
          <a:blip r:embed="rId3"/>
          <a:srcRect l="42566" r="2368" b="2"/>
          <a:stretch/>
        </p:blipFill>
        <p:spPr>
          <a:xfrm>
            <a:off x="1524016" y="1543050"/>
            <a:ext cx="3312399" cy="4015142"/>
          </a:xfrm>
          <a:prstGeom prst="rect">
            <a:avLst/>
          </a:prstGeom>
        </p:spPr>
      </p:pic>
      <p:sp>
        <p:nvSpPr>
          <p:cNvPr id="2" name="Title 1">
            <a:extLst>
              <a:ext uri="{FF2B5EF4-FFF2-40B4-BE49-F238E27FC236}">
                <a16:creationId xmlns:a16="http://schemas.microsoft.com/office/drawing/2014/main" id="{7140584F-962E-966C-05E1-761C5472D65E}"/>
              </a:ext>
            </a:extLst>
          </p:cNvPr>
          <p:cNvSpPr>
            <a:spLocks noGrp="1"/>
          </p:cNvSpPr>
          <p:nvPr>
            <p:ph type="title"/>
          </p:nvPr>
        </p:nvSpPr>
        <p:spPr>
          <a:xfrm>
            <a:off x="1219642" y="486395"/>
            <a:ext cx="4876358" cy="822960"/>
          </a:xfrm>
        </p:spPr>
        <p:txBody>
          <a:bodyPr vert="horz" lIns="68580" tIns="34290" rIns="68580" bIns="34290" rtlCol="0" anchor="t">
            <a:normAutofit/>
          </a:bodyPr>
          <a:lstStyle/>
          <a:p>
            <a:r>
              <a:rPr lang="en-US"/>
              <a:t>Conclusion</a:t>
            </a:r>
          </a:p>
        </p:txBody>
      </p:sp>
      <p:sp>
        <p:nvSpPr>
          <p:cNvPr id="4" name="Content Placeholder 3">
            <a:extLst>
              <a:ext uri="{FF2B5EF4-FFF2-40B4-BE49-F238E27FC236}">
                <a16:creationId xmlns:a16="http://schemas.microsoft.com/office/drawing/2014/main" id="{0FD9AC10-378F-57C7-61A0-71C64FD1A4D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10263" y="1309355"/>
            <a:ext cx="5862095" cy="4148068"/>
          </a:xfrm>
        </p:spPr>
        <p:txBody>
          <a:bodyPr>
            <a:noAutofit/>
          </a:bodyPr>
          <a:lstStyle/>
          <a:p>
            <a:pPr>
              <a:spcBef>
                <a:spcPts val="1875"/>
              </a:spcBef>
            </a:pPr>
            <a:r>
              <a:rPr lang="en-US" sz="1800" b="1">
                <a:latin typeface="+mj-lt"/>
              </a:rPr>
              <a:t>AI in Healthcare</a:t>
            </a:r>
          </a:p>
          <a:p>
            <a:pPr marL="0" lvl="1" indent="0">
              <a:buNone/>
            </a:pPr>
            <a:r>
              <a:rPr lang="en-US" sz="1800">
                <a:latin typeface="+mj-lt"/>
              </a:rPr>
              <a:t>AI is transforming the healthcare industry and improving patient outcomes through LLMs, predictive analytics, and ambient note generation.</a:t>
            </a:r>
          </a:p>
          <a:p>
            <a:pPr>
              <a:spcBef>
                <a:spcPts val="1875"/>
              </a:spcBef>
            </a:pPr>
            <a:r>
              <a:rPr lang="en-US" sz="1800" b="1">
                <a:latin typeface="+mj-lt"/>
              </a:rPr>
              <a:t>Accurate Diagnoses</a:t>
            </a:r>
          </a:p>
          <a:p>
            <a:pPr marL="0" lvl="1" indent="0">
              <a:buNone/>
            </a:pPr>
            <a:r>
              <a:rPr lang="en-US" sz="1800">
                <a:latin typeface="+mj-lt"/>
              </a:rPr>
              <a:t>AI is helping clinicians make more accurate diagnoses and improve treatment outcomes.</a:t>
            </a:r>
          </a:p>
          <a:p>
            <a:pPr>
              <a:spcBef>
                <a:spcPts val="1875"/>
              </a:spcBef>
            </a:pPr>
            <a:r>
              <a:rPr lang="en-US" sz="1800" b="1">
                <a:latin typeface="+mj-lt"/>
              </a:rPr>
              <a:t>Reduced Documentation Burden</a:t>
            </a:r>
          </a:p>
          <a:p>
            <a:pPr marL="0" lvl="1" indent="0">
              <a:buNone/>
            </a:pPr>
            <a:r>
              <a:rPr lang="en-US" sz="1800">
                <a:latin typeface="+mj-lt"/>
              </a:rPr>
              <a:t>AI is helping reduce the burden of documentation for clinicians, allowing them to spend more time delivering care.</a:t>
            </a:r>
          </a:p>
          <a:p>
            <a:pPr marL="0" lvl="1" indent="0">
              <a:buNone/>
            </a:pPr>
            <a:endParaRPr lang="en-US" sz="1800" b="1">
              <a:latin typeface="+mj-lt"/>
            </a:endParaRPr>
          </a:p>
          <a:p>
            <a:pPr marL="0" lvl="1" indent="0">
              <a:buNone/>
            </a:pPr>
            <a:r>
              <a:rPr lang="en-US" sz="1800" b="1">
                <a:latin typeface="+mj-lt"/>
              </a:rPr>
              <a:t>Increased Operational Efficiency</a:t>
            </a:r>
          </a:p>
          <a:p>
            <a:pPr marL="0" lvl="1" indent="0">
              <a:buNone/>
            </a:pPr>
            <a:r>
              <a:rPr lang="en-US" sz="1800">
                <a:latin typeface="+mj-lt"/>
              </a:rPr>
              <a:t>Use of data integration, management, and analysis, streamlining data analysis for predictive analytics to improve workflows, processes, and outcomes</a:t>
            </a:r>
          </a:p>
        </p:txBody>
      </p:sp>
    </p:spTree>
    <p:extLst>
      <p:ext uri="{BB962C8B-B14F-4D97-AF65-F5344CB8AC3E}">
        <p14:creationId xmlns:p14="http://schemas.microsoft.com/office/powerpoint/2010/main" val="388892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3A36-E7EE-2CE6-A211-3C6BE7CDA475}"/>
              </a:ext>
            </a:extLst>
          </p:cNvPr>
          <p:cNvSpPr>
            <a:spLocks noGrp="1"/>
          </p:cNvSpPr>
          <p:nvPr>
            <p:ph type="title"/>
          </p:nvPr>
        </p:nvSpPr>
        <p:spPr>
          <a:xfrm>
            <a:off x="1035694" y="126352"/>
            <a:ext cx="10838076" cy="1235487"/>
          </a:xfrm>
        </p:spPr>
        <p:txBody>
          <a:bodyPr>
            <a:normAutofit fontScale="90000"/>
          </a:bodyPr>
          <a:lstStyle/>
          <a:p>
            <a:r>
              <a:rPr lang="en-US" sz="4800">
                <a:solidFill>
                  <a:srgbClr val="C00000"/>
                </a:solidFill>
              </a:rPr>
              <a:t>About Us</a:t>
            </a:r>
            <a:br>
              <a:rPr lang="en-US" sz="4800"/>
            </a:br>
            <a:endParaRPr lang="en-US"/>
          </a:p>
        </p:txBody>
      </p:sp>
      <p:sp>
        <p:nvSpPr>
          <p:cNvPr id="4" name="Content Placeholder 4">
            <a:extLst>
              <a:ext uri="{FF2B5EF4-FFF2-40B4-BE49-F238E27FC236}">
                <a16:creationId xmlns:a16="http://schemas.microsoft.com/office/drawing/2014/main" id="{CDAB77FE-1B8C-52F3-C0B7-9D93BA590195}"/>
              </a:ext>
            </a:extLst>
          </p:cNvPr>
          <p:cNvSpPr txBox="1">
            <a:spLocks noGrp="1"/>
          </p:cNvSpPr>
          <p:nvPr>
            <p:ph idx="1"/>
          </p:nvPr>
        </p:nvSpPr>
        <p:spPr>
          <a:xfrm>
            <a:off x="1128127" y="744095"/>
            <a:ext cx="10841024" cy="4387083"/>
          </a:xfrm>
          <a:prstGeom prst="rect">
            <a:avLst/>
          </a:prstGeom>
        </p:spPr>
        <p:txBody>
          <a:bodyPr vert="horz" lIns="91440" tIns="45720" rIns="91440" bIns="45720" rtlCol="0" anchor="t">
            <a:normAutofit/>
          </a:bodyPr>
          <a:lst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b="1">
                <a:solidFill>
                  <a:srgbClr val="AD122A"/>
                </a:solidFill>
              </a:rPr>
              <a:t>Nebraska Medicine</a:t>
            </a:r>
            <a:endParaRPr lang="en-US"/>
          </a:p>
          <a:p>
            <a:pPr marL="342265" indent="-342265">
              <a:buFont typeface="Arial" panose="020B0604020202020204" pitchFamily="34" charset="0"/>
              <a:buChar char="•"/>
              <a:defRPr/>
            </a:pPr>
            <a:r>
              <a:rPr lang="en-US"/>
              <a:t>$2.5 billion academic health system </a:t>
            </a:r>
          </a:p>
          <a:p>
            <a:pPr marL="342265" indent="-342265">
              <a:buFont typeface="Arial" panose="020B0604020202020204" pitchFamily="34" charset="0"/>
              <a:buChar char="•"/>
              <a:defRPr/>
            </a:pPr>
            <a:r>
              <a:rPr lang="en-US"/>
              <a:t>10,253 employees and more than 1,200 affiliated physicians</a:t>
            </a:r>
          </a:p>
          <a:p>
            <a:pPr marL="342265" indent="-342265">
              <a:buFont typeface="Arial" panose="020B0604020202020204" pitchFamily="34" charset="0"/>
              <a:buChar char="•"/>
              <a:defRPr/>
            </a:pPr>
            <a:r>
              <a:rPr lang="en-US"/>
              <a:t>Primary clinical partner of University of Nebraska Medical Center </a:t>
            </a:r>
          </a:p>
          <a:p>
            <a:pPr marL="342265" indent="-342265">
              <a:buFont typeface="Arial" panose="020B0604020202020204" pitchFamily="34" charset="0"/>
              <a:buChar char="•"/>
              <a:defRPr/>
            </a:pPr>
            <a:r>
              <a:rPr lang="en-US"/>
              <a:t>Two hospitals, anchored by tertiary/quaternary academic medical center</a:t>
            </a:r>
          </a:p>
          <a:p>
            <a:pPr marL="342265" indent="-342265">
              <a:buFont typeface="Arial" panose="020B0604020202020204" pitchFamily="34" charset="0"/>
              <a:buChar char="•"/>
              <a:defRPr/>
            </a:pPr>
            <a:r>
              <a:rPr lang="en-US"/>
              <a:t>More than 70 specialty and primary care clinics, with 50 specialties and subspecialties </a:t>
            </a:r>
          </a:p>
          <a:p>
            <a:pPr marL="342265" indent="-342265">
              <a:buFont typeface="Arial" panose="020B0604020202020204" pitchFamily="34" charset="0"/>
              <a:buChar char="•"/>
              <a:defRPr/>
            </a:pPr>
            <a:r>
              <a:rPr lang="en-US"/>
              <a:t>809 licensed inpatient beds in Omaha and Bellevue </a:t>
            </a:r>
          </a:p>
          <a:p>
            <a:pPr marL="1085215" lvl="1" indent="-342265">
              <a:buFont typeface="Arial" panose="020B0604020202020204" pitchFamily="34" charset="0"/>
              <a:buChar char="•"/>
            </a:pPr>
            <a:r>
              <a:rPr lang="en-US"/>
              <a:t>Nebraska Medical Center: 718 licensed beds</a:t>
            </a:r>
          </a:p>
          <a:p>
            <a:pPr marL="1085215" lvl="1" indent="-342265">
              <a:buFont typeface="Arial" panose="020B0604020202020204" pitchFamily="34" charset="0"/>
              <a:buChar char="•"/>
            </a:pPr>
            <a:r>
              <a:rPr lang="en-US"/>
              <a:t>Bellevue Medical Center: 91 licensed beds</a:t>
            </a:r>
          </a:p>
          <a:p>
            <a:pPr marL="342265" indent="-342265">
              <a:buFont typeface="Arial" panose="020B0604020202020204" pitchFamily="34" charset="0"/>
              <a:buChar char="•"/>
            </a:pPr>
            <a:r>
              <a:rPr lang="en-US"/>
              <a:t>In fiscal year 2024: </a:t>
            </a:r>
          </a:p>
          <a:p>
            <a:pPr marL="1085215" lvl="1" indent="-342265">
              <a:buFont typeface="Arial" panose="020B0604020202020204" pitchFamily="34" charset="0"/>
              <a:buChar char="•"/>
            </a:pPr>
            <a:r>
              <a:rPr lang="en-US"/>
              <a:t>31,147 discharges </a:t>
            </a:r>
            <a:endParaRPr lang="en-US">
              <a:highlight>
                <a:srgbClr val="FFFF00"/>
              </a:highlight>
            </a:endParaRPr>
          </a:p>
          <a:p>
            <a:pPr marL="1085215" lvl="1" indent="-342265">
              <a:buFont typeface="Arial" panose="020B0604020202020204" pitchFamily="34" charset="0"/>
              <a:buChar char="•"/>
            </a:pPr>
            <a:r>
              <a:rPr lang="en-US"/>
              <a:t>842,310 in-person primary and specialty patient visits </a:t>
            </a:r>
          </a:p>
          <a:p>
            <a:pPr marL="1085215" lvl="1" indent="-342265">
              <a:buFont typeface="Arial" panose="020B0604020202020204" pitchFamily="34" charset="0"/>
              <a:buChar char="•"/>
            </a:pPr>
            <a:r>
              <a:rPr lang="en-US"/>
              <a:t>91,269 telehealth visits</a:t>
            </a:r>
          </a:p>
          <a:p>
            <a:pPr marL="1085215" lvl="1" indent="-342265">
              <a:buFont typeface="Arial" panose="020B0604020202020204" pitchFamily="34" charset="0"/>
              <a:buChar char="•"/>
            </a:pPr>
            <a:r>
              <a:rPr lang="en-US"/>
              <a:t>97,800 emergency department visits</a:t>
            </a:r>
          </a:p>
          <a:p>
            <a:pPr marL="342265" indent="-342265">
              <a:buFont typeface="Arial" panose="020B0604020202020204" pitchFamily="34" charset="0"/>
              <a:buChar char="•"/>
            </a:pPr>
            <a:r>
              <a:rPr lang="en-US" sz="1500"/>
              <a:t>Fred &amp; Pamela Buffett Cancer Center – Kearney opens in December 2024</a:t>
            </a:r>
            <a:endParaRPr lang="en-US" sz="1500">
              <a:highlight>
                <a:srgbClr val="00FF00"/>
              </a:highlight>
            </a:endParaRPr>
          </a:p>
          <a:p>
            <a:pPr marL="342265" indent="-342265">
              <a:buFont typeface="Arial" panose="020B0604020202020204" pitchFamily="34" charset="0"/>
              <a:buChar char="•"/>
            </a:pPr>
            <a:r>
              <a:rPr lang="en-US" sz="1500"/>
              <a:t>Planning underway for Project Health, including a state-of-the-art academic medical center </a:t>
            </a:r>
            <a:endParaRPr lang="en-US"/>
          </a:p>
          <a:p>
            <a:pPr marL="285750" indent="-285750">
              <a:lnSpc>
                <a:spcPct val="100000"/>
              </a:lnSpc>
              <a:buFont typeface="Arial" pitchFamily="34" charset="0"/>
              <a:buChar char="•"/>
              <a:defRPr/>
            </a:pPr>
            <a:endParaRPr lang="en-US" sz="1500">
              <a:solidFill>
                <a:prstClr val="black"/>
              </a:solidFill>
            </a:endParaRPr>
          </a:p>
          <a:p>
            <a:pPr marL="285750" indent="-285750">
              <a:lnSpc>
                <a:spcPct val="100000"/>
              </a:lnSpc>
              <a:buFont typeface="Arial" pitchFamily="34" charset="0"/>
              <a:buChar char="•"/>
              <a:defRPr/>
            </a:pPr>
            <a:endParaRPr lang="en-US" sz="1500">
              <a:solidFill>
                <a:prstClr val="black"/>
              </a:solidFill>
            </a:endParaRPr>
          </a:p>
        </p:txBody>
      </p:sp>
      <p:pic>
        <p:nvPicPr>
          <p:cNvPr id="5" name="Picture 4">
            <a:extLst>
              <a:ext uri="{FF2B5EF4-FFF2-40B4-BE49-F238E27FC236}">
                <a16:creationId xmlns:a16="http://schemas.microsoft.com/office/drawing/2014/main" id="{EA48B97B-F41F-85AA-AB8B-6F29A343B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630" r="195"/>
          <a:stretch/>
        </p:blipFill>
        <p:spPr>
          <a:xfrm>
            <a:off x="3585080" y="5120472"/>
            <a:ext cx="5021841" cy="1737528"/>
          </a:xfrm>
          <a:prstGeom prst="rect">
            <a:avLst/>
          </a:prstGeom>
        </p:spPr>
      </p:pic>
    </p:spTree>
    <p:extLst>
      <p:ext uri="{BB962C8B-B14F-4D97-AF65-F5344CB8AC3E}">
        <p14:creationId xmlns:p14="http://schemas.microsoft.com/office/powerpoint/2010/main" val="244741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624D-BBCE-0EFC-168C-39B2E53A7A58}"/>
              </a:ext>
            </a:extLst>
          </p:cNvPr>
          <p:cNvSpPr>
            <a:spLocks noGrp="1"/>
          </p:cNvSpPr>
          <p:nvPr>
            <p:ph type="title"/>
          </p:nvPr>
        </p:nvSpPr>
        <p:spPr/>
        <p:txBody>
          <a:bodyPr/>
          <a:lstStyle/>
          <a:p>
            <a:r>
              <a:rPr lang="en-US"/>
              <a:t>CEU Questions</a:t>
            </a:r>
          </a:p>
        </p:txBody>
      </p:sp>
      <p:sp>
        <p:nvSpPr>
          <p:cNvPr id="3" name="Content Placeholder 2">
            <a:extLst>
              <a:ext uri="{FF2B5EF4-FFF2-40B4-BE49-F238E27FC236}">
                <a16:creationId xmlns:a16="http://schemas.microsoft.com/office/drawing/2014/main" id="{43C489E1-9EB2-A52D-5437-7C33CFF67423}"/>
              </a:ext>
            </a:extLst>
          </p:cNvPr>
          <p:cNvSpPr>
            <a:spLocks noGrp="1"/>
          </p:cNvSpPr>
          <p:nvPr>
            <p:ph sz="half" idx="1"/>
          </p:nvPr>
        </p:nvSpPr>
        <p:spPr>
          <a:xfrm>
            <a:off x="1591353" y="2470590"/>
            <a:ext cx="8838754" cy="3694176"/>
          </a:xfrm>
        </p:spPr>
        <p:txBody>
          <a:bodyPr>
            <a:normAutofit fontScale="77500" lnSpcReduction="20000"/>
          </a:bodyPr>
          <a:lstStyle/>
          <a:p>
            <a:pPr marL="342900" marR="0" lvl="0" indent="-342900">
              <a:lnSpc>
                <a:spcPct val="115000"/>
              </a:lnSpc>
              <a:spcAft>
                <a:spcPts val="1200"/>
              </a:spcAft>
              <a:tabLst>
                <a:tab pos="457200" algn="l"/>
              </a:tabLst>
            </a:pPr>
            <a:r>
              <a:rPr lang="en-US" sz="2000" b="1"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Enhance Diagnostic Accuracy and Speed</a:t>
            </a:r>
            <a:r>
              <a:rPr lang="en-US" sz="2000"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Explain how AI can assist healthcare professionals in documentation, diagnosing diseases more accurately and quickly by analyzing medical images, patient data, and genetic information.</a:t>
            </a:r>
            <a:endParaRPr lang="en-US" sz="2000" kern="10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1200"/>
              </a:spcAft>
              <a:tabLst>
                <a:tab pos="457200" algn="l"/>
              </a:tabLst>
            </a:pPr>
            <a:r>
              <a:rPr lang="en-US" sz="2000" b="1"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Improve Patient Outcomes and Personalization</a:t>
            </a:r>
            <a:r>
              <a:rPr lang="en-US" sz="2000"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Explain how AI can tailor treatment plans to individual patients by predicting responses to different therapies, monitoring patient progress, and providing personalized recommendations.</a:t>
            </a:r>
            <a:endParaRPr lang="en-US" sz="2000" kern="10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1200"/>
              </a:spcAft>
              <a:tabLst>
                <a:tab pos="457200" algn="l"/>
              </a:tabLst>
            </a:pPr>
            <a:r>
              <a:rPr lang="en-US" sz="2000" b="1"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Optimize Healthcare Operations and Efficiency</a:t>
            </a:r>
            <a:r>
              <a:rPr lang="en-US" sz="2000"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kern="0">
                <a:solidFill>
                  <a:srgbClr val="242424"/>
                </a:solidFill>
                <a:effectLst/>
                <a:latin typeface="Arial" panose="020B0604020202020204" pitchFamily="34" charset="0"/>
                <a:ea typeface="Times New Roman" panose="02020603050405020304" pitchFamily="18" charset="0"/>
                <a:cs typeface="Arial" panose="020B0604020202020204" pitchFamily="34" charset="0"/>
              </a:rPr>
              <a:t>Highlight how AI can streamline administrative tasks, manage hospital resources, and reduce operational costs, allowing healthcare providers to focus more on patient care.</a:t>
            </a:r>
            <a:endParaRPr lang="en-US" sz="2000" kern="100">
              <a:effectLst/>
              <a:latin typeface="Arial" panose="020B0604020202020204" pitchFamily="34" charset="0"/>
              <a:ea typeface="Aptos" panose="020B00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047739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96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ofile view of aged 20-29 years old who is beautiful with black hair african ethnicity female standing in front of white background wearing sports shoe who is happy and using smart phone">
            <a:extLst>
              <a:ext uri="{FF2B5EF4-FFF2-40B4-BE49-F238E27FC236}">
                <a16:creationId xmlns:a16="http://schemas.microsoft.com/office/drawing/2014/main" id="{D75A95A3-CB23-410D-BE83-CD67FD3F8276}"/>
              </a:ext>
            </a:extLst>
          </p:cNvPr>
          <p:cNvPicPr>
            <a:picLocks noGrp="1" noChangeAspect="1"/>
          </p:cNvPicPr>
          <p:nvPr>
            <p:ph sz="half" idx="1"/>
          </p:nvPr>
        </p:nvPicPr>
        <p:blipFill>
          <a:blip r:embed="rId3"/>
          <a:srcRect t="22616" r="-1" b="32637"/>
          <a:stretch/>
        </p:blipFill>
        <p:spPr>
          <a:xfrm>
            <a:off x="868101" y="1932972"/>
            <a:ext cx="3659389" cy="2879537"/>
          </a:xfrm>
          <a:prstGeom prst="rect">
            <a:avLst/>
          </a:prstGeom>
        </p:spPr>
      </p:pic>
      <p:sp>
        <p:nvSpPr>
          <p:cNvPr id="2" name="Title 1">
            <a:extLst>
              <a:ext uri="{FF2B5EF4-FFF2-40B4-BE49-F238E27FC236}">
                <a16:creationId xmlns:a16="http://schemas.microsoft.com/office/drawing/2014/main" id="{8FE69FC2-E719-15FB-0B9D-FC544BC632D2}"/>
              </a:ext>
            </a:extLst>
          </p:cNvPr>
          <p:cNvSpPr>
            <a:spLocks noGrp="1"/>
          </p:cNvSpPr>
          <p:nvPr>
            <p:ph type="title"/>
          </p:nvPr>
        </p:nvSpPr>
        <p:spPr>
          <a:xfrm>
            <a:off x="1114598" y="303843"/>
            <a:ext cx="3412892" cy="1768025"/>
          </a:xfrm>
        </p:spPr>
        <p:txBody>
          <a:bodyPr vert="horz" lIns="68580" tIns="34290" rIns="68580" bIns="34290" rtlCol="0" anchor="t">
            <a:normAutofit/>
          </a:bodyPr>
          <a:lstStyle/>
          <a:p>
            <a:r>
              <a:rPr lang="en-US"/>
              <a:t>Presentation Overview</a:t>
            </a:r>
          </a:p>
        </p:txBody>
      </p:sp>
      <p:sp>
        <p:nvSpPr>
          <p:cNvPr id="4" name="Content Placeholder 3">
            <a:extLst>
              <a:ext uri="{FF2B5EF4-FFF2-40B4-BE49-F238E27FC236}">
                <a16:creationId xmlns:a16="http://schemas.microsoft.com/office/drawing/2014/main" id="{0EF07A4B-C988-EBBC-9EAF-040BF9BC925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5240" y="958732"/>
            <a:ext cx="6039216" cy="5303172"/>
          </a:xfrm>
        </p:spPr>
        <p:txBody>
          <a:bodyPr>
            <a:noAutofit/>
          </a:bodyPr>
          <a:lstStyle/>
          <a:p>
            <a:pPr>
              <a:spcBef>
                <a:spcPts val="1875"/>
              </a:spcBef>
            </a:pPr>
            <a:r>
              <a:rPr lang="en-US" sz="1800" b="1">
                <a:latin typeface="+mj-lt"/>
              </a:rPr>
              <a:t>AI in healthcare</a:t>
            </a:r>
          </a:p>
          <a:p>
            <a:pPr marL="0" lvl="1" indent="0">
              <a:buNone/>
            </a:pPr>
            <a:r>
              <a:rPr lang="en-US" sz="1800">
                <a:latin typeface="+mj-lt"/>
              </a:rPr>
              <a:t>Introduction to the benefits and impact of AI in the healthcare industry and its ability to revolutionize the field.</a:t>
            </a:r>
          </a:p>
          <a:p>
            <a:pPr>
              <a:spcBef>
                <a:spcPts val="1875"/>
              </a:spcBef>
            </a:pPr>
            <a:r>
              <a:rPr lang="en-US" sz="1800" b="1"/>
              <a:t>LLMs</a:t>
            </a:r>
          </a:p>
          <a:p>
            <a:pPr marL="0" lvl="1" indent="0">
              <a:buNone/>
            </a:pPr>
            <a:r>
              <a:rPr lang="en-US" sz="1800"/>
              <a:t>Explanation of Local Language Models (LLMs) and how they are used in healthcare to improve patient outcomes.</a:t>
            </a:r>
            <a:endParaRPr lang="en-US" sz="1800" b="1">
              <a:latin typeface="+mj-lt"/>
            </a:endParaRPr>
          </a:p>
          <a:p>
            <a:pPr>
              <a:spcBef>
                <a:spcPts val="1875"/>
              </a:spcBef>
            </a:pPr>
            <a:r>
              <a:rPr lang="en-US" sz="1800" b="1">
                <a:latin typeface="+mj-lt"/>
              </a:rPr>
              <a:t>Ambient Note Generation</a:t>
            </a:r>
          </a:p>
          <a:p>
            <a:pPr marL="0" lvl="1" indent="0">
              <a:buNone/>
            </a:pPr>
            <a:r>
              <a:rPr lang="en-US" sz="1800">
                <a:latin typeface="+mj-lt"/>
              </a:rPr>
              <a:t>Explanation of Ambient Note Generation and how it is used in healthcare settings to automate documentation and improve the accuracy of medical records.</a:t>
            </a:r>
            <a:endParaRPr lang="en-US" sz="1800" b="1">
              <a:latin typeface="+mj-lt"/>
            </a:endParaRPr>
          </a:p>
          <a:p>
            <a:pPr>
              <a:spcBef>
                <a:spcPts val="1875"/>
              </a:spcBef>
            </a:pPr>
            <a:r>
              <a:rPr lang="en-US" sz="1800" b="1">
                <a:latin typeface="+mj-lt"/>
              </a:rPr>
              <a:t>Predictive Analytics</a:t>
            </a:r>
          </a:p>
          <a:p>
            <a:pPr marL="0" lvl="1" indent="0">
              <a:buNone/>
            </a:pPr>
            <a:r>
              <a:rPr lang="en-US" sz="1800">
                <a:latin typeface="+mj-lt"/>
              </a:rPr>
              <a:t>Overview of Predictive Analytics and how it is used in healthcare to predict patient outcomes and improve patient care and increase operational efficiency.</a:t>
            </a:r>
          </a:p>
        </p:txBody>
      </p:sp>
    </p:spTree>
    <p:extLst>
      <p:ext uri="{BB962C8B-B14F-4D97-AF65-F5344CB8AC3E}">
        <p14:creationId xmlns:p14="http://schemas.microsoft.com/office/powerpoint/2010/main" val="31849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FF6F23DC-2872-5DFE-BED1-01A0ED89B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918" y="-275814"/>
            <a:ext cx="9375638" cy="2738697"/>
          </a:xfrm>
          <a:prstGeom prst="rect">
            <a:avLst/>
          </a:prstGeom>
        </p:spPr>
      </p:pic>
      <p:sp>
        <p:nvSpPr>
          <p:cNvPr id="3" name="TextBox 2">
            <a:extLst>
              <a:ext uri="{FF2B5EF4-FFF2-40B4-BE49-F238E27FC236}">
                <a16:creationId xmlns:a16="http://schemas.microsoft.com/office/drawing/2014/main" id="{6477FD5C-9587-E672-B12D-F63ED024EFF1}"/>
              </a:ext>
            </a:extLst>
          </p:cNvPr>
          <p:cNvSpPr txBox="1"/>
          <p:nvPr/>
        </p:nvSpPr>
        <p:spPr>
          <a:xfrm>
            <a:off x="733670" y="6063562"/>
            <a:ext cx="3153283" cy="492443"/>
          </a:xfrm>
          <a:prstGeom prst="rect">
            <a:avLst/>
          </a:prstGeom>
          <a:noFill/>
          <a:effectLst>
            <a:outerShdw blurRad="38100" dist="38100" dir="2700000" algn="ctr" rotWithShape="0">
              <a:schemeClr val="bg1">
                <a:lumMod val="25000"/>
                <a:alpha val="94000"/>
              </a:scheme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8F8FC"/>
                </a:solidFill>
                <a:effectLst/>
                <a:uLnTx/>
                <a:uFillTx/>
                <a:latin typeface="Space Mono" panose="02000509040000020004" pitchFamily="49" charset="0"/>
                <a:ea typeface="+mn-ea"/>
                <a:cs typeface="Segoe UI Semibold" panose="020B0502040204020203" pitchFamily="34" charset="0"/>
              </a:rPr>
              <a:t>Deterministic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8F8FC"/>
                </a:solidFill>
                <a:effectLst/>
                <a:uLnTx/>
                <a:uFillTx/>
                <a:latin typeface="Space Mono" panose="02000509040000020004" pitchFamily="49" charset="0"/>
                <a:ea typeface="+mn-ea"/>
                <a:cs typeface="Segoe UI Semibold" panose="020B0502040204020203" pitchFamily="34" charset="0"/>
              </a:rPr>
              <a:t>More targeted</a:t>
            </a:r>
          </a:p>
        </p:txBody>
      </p:sp>
      <p:sp>
        <p:nvSpPr>
          <p:cNvPr id="4" name="TextBox 3">
            <a:extLst>
              <a:ext uri="{FF2B5EF4-FFF2-40B4-BE49-F238E27FC236}">
                <a16:creationId xmlns:a16="http://schemas.microsoft.com/office/drawing/2014/main" id="{98898B34-15CE-B202-BF3E-060AF52AE37C}"/>
              </a:ext>
            </a:extLst>
          </p:cNvPr>
          <p:cNvSpPr txBox="1"/>
          <p:nvPr/>
        </p:nvSpPr>
        <p:spPr>
          <a:xfrm>
            <a:off x="9082074" y="6063562"/>
            <a:ext cx="2376256" cy="492443"/>
          </a:xfrm>
          <a:prstGeom prst="rect">
            <a:avLst/>
          </a:prstGeom>
          <a:noFill/>
          <a:effectLst>
            <a:outerShdw blurRad="38100" dist="38100" dir="2700000" algn="ctr" rotWithShape="0">
              <a:schemeClr val="bg1">
                <a:lumMod val="25000"/>
                <a:alpha val="94000"/>
              </a:scheme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8F8FC"/>
                </a:solidFill>
                <a:effectLst/>
                <a:uLnTx/>
                <a:uFillTx/>
                <a:latin typeface="Space Mono" panose="02000509040000020004" pitchFamily="49" charset="0"/>
                <a:ea typeface="+mn-ea"/>
                <a:cs typeface="Segoe UI Semibold" panose="020B0502040204020203" pitchFamily="34" charset="0"/>
              </a:rPr>
              <a:t>Probabilistic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8F8FC"/>
                </a:solidFill>
                <a:effectLst/>
                <a:uLnTx/>
                <a:uFillTx/>
                <a:latin typeface="Space Mono" panose="02000509040000020004" pitchFamily="49" charset="0"/>
                <a:ea typeface="+mn-ea"/>
                <a:cs typeface="Segoe UI Semibold" panose="020B0502040204020203" pitchFamily="34" charset="0"/>
              </a:rPr>
              <a:t>More generalized</a:t>
            </a:r>
          </a:p>
        </p:txBody>
      </p:sp>
      <p:cxnSp>
        <p:nvCxnSpPr>
          <p:cNvPr id="5" name="Straight Arrow Connector 4">
            <a:extLst>
              <a:ext uri="{FF2B5EF4-FFF2-40B4-BE49-F238E27FC236}">
                <a16:creationId xmlns:a16="http://schemas.microsoft.com/office/drawing/2014/main" id="{132CC32A-87AD-C3C6-BEBD-12F4F430930A}"/>
              </a:ext>
            </a:extLst>
          </p:cNvPr>
          <p:cNvCxnSpPr>
            <a:cxnSpLocks/>
          </p:cNvCxnSpPr>
          <p:nvPr/>
        </p:nvCxnSpPr>
        <p:spPr>
          <a:xfrm>
            <a:off x="653460" y="5937196"/>
            <a:ext cx="10885080" cy="0"/>
          </a:xfrm>
          <a:prstGeom prst="straightConnector1">
            <a:avLst/>
          </a:prstGeom>
          <a:ln w="22225" cap="rnd">
            <a:solidFill>
              <a:schemeClr val="bg1">
                <a:lumMod val="90000"/>
              </a:schemeClr>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0DE2FF-29D3-9DA9-727E-3C87F95284CB}"/>
              </a:ext>
            </a:extLst>
          </p:cNvPr>
          <p:cNvGrpSpPr/>
          <p:nvPr/>
        </p:nvGrpSpPr>
        <p:grpSpPr>
          <a:xfrm>
            <a:off x="8634354" y="4294124"/>
            <a:ext cx="3410562" cy="726217"/>
            <a:chOff x="8874985" y="4070258"/>
            <a:chExt cx="3410562" cy="726217"/>
          </a:xfrm>
        </p:grpSpPr>
        <p:sp>
          <p:nvSpPr>
            <p:cNvPr id="7" name="TextBox 6">
              <a:extLst>
                <a:ext uri="{FF2B5EF4-FFF2-40B4-BE49-F238E27FC236}">
                  <a16:creationId xmlns:a16="http://schemas.microsoft.com/office/drawing/2014/main" id="{7089EA27-A699-E1A1-09B3-12CBD8AAA4D7}"/>
                </a:ext>
              </a:extLst>
            </p:cNvPr>
            <p:cNvSpPr txBox="1"/>
            <p:nvPr/>
          </p:nvSpPr>
          <p:spPr>
            <a:xfrm>
              <a:off x="9201113" y="4211700"/>
              <a:ext cx="3084434" cy="584775"/>
            </a:xfrm>
            <a:prstGeom prst="rect">
              <a:avLst/>
            </a:prstGeom>
            <a:noFill/>
            <a:effectLst>
              <a:outerShdw blurRad="50800" dist="50800" dir="5400000" algn="ctr" rotWithShape="0">
                <a:srgbClr val="040A2B">
                  <a:alpha val="68000"/>
                </a:srgbClr>
              </a:outerShdw>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50800" dist="38100" dir="2700000" algn="tl" rotWithShape="0">
                      <a:srgbClr val="040A2B"/>
                    </a:outerShdw>
                  </a:effectLst>
                  <a:uLnTx/>
                  <a:uFillTx/>
                  <a:latin typeface="Space Mono" panose="02000509040000020004" pitchFamily="49" charset="0"/>
                  <a:ea typeface="Segoe UI Black"/>
                  <a:cs typeface="Segoe UI" panose="020B0502040204020203" pitchFamily="34" charset="0"/>
                </a:rPr>
                <a:t>Generative 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effectLst>
                    <a:outerShdw blurRad="50800" dist="38100" dir="2700000" algn="tl" rotWithShape="0">
                      <a:srgbClr val="040A2B"/>
                    </a:outerShdw>
                  </a:effectLst>
                  <a:latin typeface="Space Mono" panose="02000509040000020004" pitchFamily="49" charset="0"/>
                  <a:ea typeface="Segoe UI Black"/>
                  <a:cs typeface="Segoe UI" panose="020B0502040204020203" pitchFamily="34" charset="0"/>
                </a:rPr>
                <a:t>(Large Language Models)</a:t>
              </a:r>
              <a:endParaRPr kumimoji="0" lang="en-US" sz="1600" b="0" i="0" u="none" strike="noStrike" kern="1200" cap="none" spc="0" normalizeH="0" baseline="0" noProof="0">
                <a:ln>
                  <a:noFill/>
                </a:ln>
                <a:solidFill>
                  <a:prstClr val="white"/>
                </a:solidFill>
                <a:effectLst>
                  <a:outerShdw blurRad="50800" dist="38100" dir="2700000" algn="tl" rotWithShape="0">
                    <a:srgbClr val="040A2B"/>
                  </a:outerShdw>
                </a:effectLst>
                <a:uLnTx/>
                <a:uFillTx/>
                <a:latin typeface="Space Mono" panose="02000509040000020004" pitchFamily="49" charset="0"/>
                <a:ea typeface="Segoe UI Black"/>
                <a:cs typeface="Segoe UI" panose="020B0502040204020203" pitchFamily="34" charset="0"/>
              </a:endParaRPr>
            </a:p>
          </p:txBody>
        </p:sp>
        <p:cxnSp>
          <p:nvCxnSpPr>
            <p:cNvPr id="8" name="Straight Connector 7">
              <a:extLst>
                <a:ext uri="{FF2B5EF4-FFF2-40B4-BE49-F238E27FC236}">
                  <a16:creationId xmlns:a16="http://schemas.microsoft.com/office/drawing/2014/main" id="{97844C71-2761-DDC1-4C83-D08BE2E3085A}"/>
                </a:ext>
              </a:extLst>
            </p:cNvPr>
            <p:cNvCxnSpPr>
              <a:cxnSpLocks/>
            </p:cNvCxnSpPr>
            <p:nvPr/>
          </p:nvCxnSpPr>
          <p:spPr>
            <a:xfrm>
              <a:off x="8874985" y="4070258"/>
              <a:ext cx="0" cy="31071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25167E-D062-3FB1-5C2D-390D5CFB7CE0}"/>
                </a:ext>
              </a:extLst>
            </p:cNvPr>
            <p:cNvCxnSpPr>
              <a:cxnSpLocks/>
            </p:cNvCxnSpPr>
            <p:nvPr/>
          </p:nvCxnSpPr>
          <p:spPr>
            <a:xfrm flipH="1">
              <a:off x="8889898" y="4381669"/>
              <a:ext cx="22203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F8EA6A2-A89D-D6B2-2DCB-B92DE5373106}"/>
                </a:ext>
              </a:extLst>
            </p:cNvPr>
            <p:cNvSpPr/>
            <p:nvPr/>
          </p:nvSpPr>
          <p:spPr>
            <a:xfrm>
              <a:off x="9065819" y="4320932"/>
              <a:ext cx="135294" cy="1279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pace Mono" panose="02000509040000020004" pitchFamily="49" charset="0"/>
                <a:ea typeface="+mn-ea"/>
                <a:cs typeface="Segoe UI" panose="020B0502040204020203" pitchFamily="34" charset="0"/>
              </a:endParaRPr>
            </a:p>
          </p:txBody>
        </p:sp>
      </p:grpSp>
      <p:grpSp>
        <p:nvGrpSpPr>
          <p:cNvPr id="11" name="Group 10">
            <a:extLst>
              <a:ext uri="{FF2B5EF4-FFF2-40B4-BE49-F238E27FC236}">
                <a16:creationId xmlns:a16="http://schemas.microsoft.com/office/drawing/2014/main" id="{7973346A-46BD-D136-75C9-7485394DDD94}"/>
              </a:ext>
            </a:extLst>
          </p:cNvPr>
          <p:cNvGrpSpPr/>
          <p:nvPr/>
        </p:nvGrpSpPr>
        <p:grpSpPr>
          <a:xfrm>
            <a:off x="1069387" y="4379231"/>
            <a:ext cx="3226591" cy="382583"/>
            <a:chOff x="1069387" y="4156138"/>
            <a:chExt cx="3226591" cy="382583"/>
          </a:xfrm>
        </p:grpSpPr>
        <p:sp>
          <p:nvSpPr>
            <p:cNvPr id="12" name="TextBox 11">
              <a:extLst>
                <a:ext uri="{FF2B5EF4-FFF2-40B4-BE49-F238E27FC236}">
                  <a16:creationId xmlns:a16="http://schemas.microsoft.com/office/drawing/2014/main" id="{7A8ADB1C-BEDF-B0C7-B2C6-7223D6C9371A}"/>
                </a:ext>
              </a:extLst>
            </p:cNvPr>
            <p:cNvSpPr txBox="1"/>
            <p:nvPr/>
          </p:nvSpPr>
          <p:spPr>
            <a:xfrm>
              <a:off x="1534347" y="4200167"/>
              <a:ext cx="2761631" cy="338554"/>
            </a:xfrm>
            <a:prstGeom prst="rect">
              <a:avLst/>
            </a:prstGeom>
            <a:noFill/>
            <a:effectLst>
              <a:outerShdw blurRad="50800" dist="38100" dir="2700000" algn="tl" rotWithShape="0">
                <a:srgbClr val="040A2B">
                  <a:alpha val="67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pace Mono" panose="02000509040000020004" pitchFamily="49" charset="0"/>
                  <a:ea typeface="Segoe UI Black" panose="020B0A02040204020203" pitchFamily="34" charset="0"/>
                  <a:cs typeface="Segoe UI" panose="020B0502040204020203" pitchFamily="34" charset="0"/>
                </a:rPr>
                <a:t>Rules-based logic</a:t>
              </a:r>
            </a:p>
          </p:txBody>
        </p:sp>
        <p:cxnSp>
          <p:nvCxnSpPr>
            <p:cNvPr id="13" name="Straight Connector 12">
              <a:extLst>
                <a:ext uri="{FF2B5EF4-FFF2-40B4-BE49-F238E27FC236}">
                  <a16:creationId xmlns:a16="http://schemas.microsoft.com/office/drawing/2014/main" id="{DF01C826-78A4-E52B-588B-262EBF35AC3C}"/>
                </a:ext>
              </a:extLst>
            </p:cNvPr>
            <p:cNvCxnSpPr>
              <a:cxnSpLocks/>
            </p:cNvCxnSpPr>
            <p:nvPr/>
          </p:nvCxnSpPr>
          <p:spPr>
            <a:xfrm>
              <a:off x="1069387" y="4156138"/>
              <a:ext cx="0" cy="21477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68840C-6D28-B82F-13B1-2B68F4CC17F6}"/>
                </a:ext>
              </a:extLst>
            </p:cNvPr>
            <p:cNvCxnSpPr>
              <a:cxnSpLocks/>
            </p:cNvCxnSpPr>
            <p:nvPr/>
          </p:nvCxnSpPr>
          <p:spPr>
            <a:xfrm>
              <a:off x="1069387" y="4369444"/>
              <a:ext cx="35294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D3A144A-CE92-F768-ABEF-602EF040F771}"/>
                </a:ext>
              </a:extLst>
            </p:cNvPr>
            <p:cNvSpPr/>
            <p:nvPr/>
          </p:nvSpPr>
          <p:spPr>
            <a:xfrm>
              <a:off x="1414772" y="4305272"/>
              <a:ext cx="127707" cy="13214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pace Mono" panose="02000509040000020004" pitchFamily="49" charset="0"/>
                <a:ea typeface="+mn-ea"/>
                <a:cs typeface="Segoe UI" panose="020B0502040204020203" pitchFamily="34" charset="0"/>
              </a:endParaRPr>
            </a:p>
          </p:txBody>
        </p:sp>
      </p:grpSp>
      <p:grpSp>
        <p:nvGrpSpPr>
          <p:cNvPr id="16" name="Group 15">
            <a:extLst>
              <a:ext uri="{FF2B5EF4-FFF2-40B4-BE49-F238E27FC236}">
                <a16:creationId xmlns:a16="http://schemas.microsoft.com/office/drawing/2014/main" id="{85927105-FBE3-671B-52CB-A5371D21B9BC}"/>
              </a:ext>
            </a:extLst>
          </p:cNvPr>
          <p:cNvGrpSpPr/>
          <p:nvPr/>
        </p:nvGrpSpPr>
        <p:grpSpPr>
          <a:xfrm>
            <a:off x="3521464" y="1217723"/>
            <a:ext cx="2269360" cy="398763"/>
            <a:chOff x="3521464" y="815376"/>
            <a:chExt cx="2269360" cy="398763"/>
          </a:xfrm>
        </p:grpSpPr>
        <p:sp>
          <p:nvSpPr>
            <p:cNvPr id="17" name="TextBox 16">
              <a:extLst>
                <a:ext uri="{FF2B5EF4-FFF2-40B4-BE49-F238E27FC236}">
                  <a16:creationId xmlns:a16="http://schemas.microsoft.com/office/drawing/2014/main" id="{DA21F98B-54AA-CD7D-693E-235638EC6A59}"/>
                </a:ext>
              </a:extLst>
            </p:cNvPr>
            <p:cNvSpPr txBox="1"/>
            <p:nvPr/>
          </p:nvSpPr>
          <p:spPr>
            <a:xfrm>
              <a:off x="3934755" y="815376"/>
              <a:ext cx="1856069" cy="338554"/>
            </a:xfrm>
            <a:prstGeom prst="rect">
              <a:avLst/>
            </a:prstGeom>
            <a:noFill/>
            <a:effectLst>
              <a:outerShdw blurRad="50800" dist="38100" dir="2700000" algn="tl" rotWithShape="0">
                <a:srgbClr val="040A2B">
                  <a:alpha val="67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pace Mono" panose="02000509040000020004" pitchFamily="49" charset="0"/>
                  <a:ea typeface="Segoe UI Black" panose="020B0A02040204020203" pitchFamily="34" charset="0"/>
                  <a:cs typeface="Segoe UI" panose="020B0502040204020203" pitchFamily="34" charset="0"/>
                </a:rPr>
                <a:t>Risk scores</a:t>
              </a:r>
            </a:p>
          </p:txBody>
        </p:sp>
        <p:cxnSp>
          <p:nvCxnSpPr>
            <p:cNvPr id="18" name="Straight Connector 17">
              <a:extLst>
                <a:ext uri="{FF2B5EF4-FFF2-40B4-BE49-F238E27FC236}">
                  <a16:creationId xmlns:a16="http://schemas.microsoft.com/office/drawing/2014/main" id="{8705DE6A-07EF-34B5-D9F7-0A788FEBEDC6}"/>
                </a:ext>
              </a:extLst>
            </p:cNvPr>
            <p:cNvCxnSpPr>
              <a:cxnSpLocks/>
            </p:cNvCxnSpPr>
            <p:nvPr/>
          </p:nvCxnSpPr>
          <p:spPr>
            <a:xfrm>
              <a:off x="3527569" y="977803"/>
              <a:ext cx="33238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EF7F8D-D216-B61C-284B-3123E3788566}"/>
                </a:ext>
              </a:extLst>
            </p:cNvPr>
            <p:cNvCxnSpPr>
              <a:cxnSpLocks/>
            </p:cNvCxnSpPr>
            <p:nvPr/>
          </p:nvCxnSpPr>
          <p:spPr>
            <a:xfrm>
              <a:off x="3521464" y="984653"/>
              <a:ext cx="0" cy="22948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A202C15-7BBC-57E1-B20B-81991CFDD000}"/>
                </a:ext>
              </a:extLst>
            </p:cNvPr>
            <p:cNvSpPr/>
            <p:nvPr/>
          </p:nvSpPr>
          <p:spPr>
            <a:xfrm>
              <a:off x="3807804" y="917382"/>
              <a:ext cx="126951" cy="13066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pace Mono" panose="02000509040000020004" pitchFamily="49" charset="0"/>
                <a:ea typeface="+mn-ea"/>
                <a:cs typeface="Segoe UI" panose="020B0502040204020203" pitchFamily="34" charset="0"/>
              </a:endParaRPr>
            </a:p>
          </p:txBody>
        </p:sp>
      </p:grpSp>
      <p:grpSp>
        <p:nvGrpSpPr>
          <p:cNvPr id="21" name="Group 20">
            <a:extLst>
              <a:ext uri="{FF2B5EF4-FFF2-40B4-BE49-F238E27FC236}">
                <a16:creationId xmlns:a16="http://schemas.microsoft.com/office/drawing/2014/main" id="{7313321A-5BDB-D1E0-42B1-24BE2B2DD8DA}"/>
              </a:ext>
            </a:extLst>
          </p:cNvPr>
          <p:cNvGrpSpPr/>
          <p:nvPr/>
        </p:nvGrpSpPr>
        <p:grpSpPr>
          <a:xfrm>
            <a:off x="5302572" y="5395075"/>
            <a:ext cx="2898176" cy="389740"/>
            <a:chOff x="5302572" y="5171982"/>
            <a:chExt cx="2898176" cy="389740"/>
          </a:xfrm>
        </p:grpSpPr>
        <p:sp>
          <p:nvSpPr>
            <p:cNvPr id="22" name="TextBox 21">
              <a:extLst>
                <a:ext uri="{FF2B5EF4-FFF2-40B4-BE49-F238E27FC236}">
                  <a16:creationId xmlns:a16="http://schemas.microsoft.com/office/drawing/2014/main" id="{D761B8E2-4B50-F54B-39CE-95C033B3AB39}"/>
                </a:ext>
              </a:extLst>
            </p:cNvPr>
            <p:cNvSpPr txBox="1"/>
            <p:nvPr/>
          </p:nvSpPr>
          <p:spPr>
            <a:xfrm>
              <a:off x="5742545" y="5223168"/>
              <a:ext cx="2458203" cy="338554"/>
            </a:xfrm>
            <a:prstGeom prst="rect">
              <a:avLst/>
            </a:prstGeom>
            <a:noFill/>
            <a:effectLst>
              <a:outerShdw blurRad="50800" dist="38100" dir="2700000" algn="tl" rotWithShape="0">
                <a:srgbClr val="040A2B">
                  <a:alpha val="67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pace Mono" panose="02000509040000020004" pitchFamily="49" charset="0"/>
                  <a:ea typeface="Segoe UI Black" panose="020B0A02040204020203" pitchFamily="34" charset="0"/>
                  <a:cs typeface="Segoe UI" panose="020B0502040204020203" pitchFamily="34" charset="0"/>
                </a:rPr>
                <a:t>Predictive models</a:t>
              </a:r>
            </a:p>
          </p:txBody>
        </p:sp>
        <p:cxnSp>
          <p:nvCxnSpPr>
            <p:cNvPr id="23" name="Straight Connector 22">
              <a:extLst>
                <a:ext uri="{FF2B5EF4-FFF2-40B4-BE49-F238E27FC236}">
                  <a16:creationId xmlns:a16="http://schemas.microsoft.com/office/drawing/2014/main" id="{A1F889EA-5D8E-263E-3E12-CFF1B9A6EDEA}"/>
                </a:ext>
              </a:extLst>
            </p:cNvPr>
            <p:cNvCxnSpPr>
              <a:cxnSpLocks/>
            </p:cNvCxnSpPr>
            <p:nvPr/>
          </p:nvCxnSpPr>
          <p:spPr>
            <a:xfrm>
              <a:off x="5305242" y="5171982"/>
              <a:ext cx="0" cy="22268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90446E-B933-E2EF-8E1E-188F77D46095}"/>
                </a:ext>
              </a:extLst>
            </p:cNvPr>
            <p:cNvCxnSpPr>
              <a:cxnSpLocks/>
            </p:cNvCxnSpPr>
            <p:nvPr/>
          </p:nvCxnSpPr>
          <p:spPr>
            <a:xfrm>
              <a:off x="5302572" y="5394668"/>
              <a:ext cx="331206"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4B74844B-1CF8-E5D8-2CBC-0E3ABF21E29F}"/>
                </a:ext>
              </a:extLst>
            </p:cNvPr>
            <p:cNvSpPr/>
            <p:nvPr/>
          </p:nvSpPr>
          <p:spPr>
            <a:xfrm>
              <a:off x="5614530" y="5330660"/>
              <a:ext cx="128016" cy="128016"/>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pace Mono" panose="02000509040000020004" pitchFamily="49" charset="0"/>
                <a:ea typeface="+mn-ea"/>
                <a:cs typeface="Segoe UI" panose="020B0502040204020203" pitchFamily="34" charset="0"/>
              </a:endParaRPr>
            </a:p>
          </p:txBody>
        </p:sp>
      </p:grpSp>
      <p:grpSp>
        <p:nvGrpSpPr>
          <p:cNvPr id="26" name="Group 25">
            <a:extLst>
              <a:ext uri="{FF2B5EF4-FFF2-40B4-BE49-F238E27FC236}">
                <a16:creationId xmlns:a16="http://schemas.microsoft.com/office/drawing/2014/main" id="{09959EC9-DE1D-5A27-81CB-4403BC0DB365}"/>
              </a:ext>
            </a:extLst>
          </p:cNvPr>
          <p:cNvGrpSpPr/>
          <p:nvPr/>
        </p:nvGrpSpPr>
        <p:grpSpPr>
          <a:xfrm>
            <a:off x="6921670" y="1624491"/>
            <a:ext cx="3360870" cy="410076"/>
            <a:chOff x="6921670" y="1090342"/>
            <a:chExt cx="3360870" cy="410076"/>
          </a:xfrm>
        </p:grpSpPr>
        <p:sp>
          <p:nvSpPr>
            <p:cNvPr id="27" name="TextBox 26">
              <a:extLst>
                <a:ext uri="{FF2B5EF4-FFF2-40B4-BE49-F238E27FC236}">
                  <a16:creationId xmlns:a16="http://schemas.microsoft.com/office/drawing/2014/main" id="{FF4C482D-13A7-A3A2-7A8F-5613721B6FA1}"/>
                </a:ext>
              </a:extLst>
            </p:cNvPr>
            <p:cNvSpPr txBox="1"/>
            <p:nvPr/>
          </p:nvSpPr>
          <p:spPr>
            <a:xfrm>
              <a:off x="7423462" y="1090342"/>
              <a:ext cx="2859078" cy="338554"/>
            </a:xfrm>
            <a:prstGeom prst="rect">
              <a:avLst/>
            </a:prstGeom>
            <a:noFill/>
            <a:effectLst>
              <a:outerShdw blurRad="50800" dist="38100" dir="2700000" algn="tl" rotWithShape="0">
                <a:srgbClr val="040A2B">
                  <a:alpha val="67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pace Mono" panose="02000509040000020004" pitchFamily="49" charset="0"/>
                  <a:ea typeface="Segoe UI Black" panose="020B0A02040204020203" pitchFamily="34" charset="0"/>
                  <a:cs typeface="Segoe UI" panose="020B0502040204020203" pitchFamily="34" charset="0"/>
                </a:rPr>
                <a:t>Targeted neural nets</a:t>
              </a:r>
            </a:p>
          </p:txBody>
        </p:sp>
        <p:cxnSp>
          <p:nvCxnSpPr>
            <p:cNvPr id="28" name="Straight Connector 27">
              <a:extLst>
                <a:ext uri="{FF2B5EF4-FFF2-40B4-BE49-F238E27FC236}">
                  <a16:creationId xmlns:a16="http://schemas.microsoft.com/office/drawing/2014/main" id="{FD0F94F5-7265-1841-7044-41A3D0F69791}"/>
                </a:ext>
              </a:extLst>
            </p:cNvPr>
            <p:cNvCxnSpPr>
              <a:cxnSpLocks/>
            </p:cNvCxnSpPr>
            <p:nvPr/>
          </p:nvCxnSpPr>
          <p:spPr>
            <a:xfrm>
              <a:off x="6928271" y="1256050"/>
              <a:ext cx="35942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57BDC8-9323-6BE1-7796-0BCD73754FF0}"/>
                </a:ext>
              </a:extLst>
            </p:cNvPr>
            <p:cNvCxnSpPr>
              <a:cxnSpLocks/>
            </p:cNvCxnSpPr>
            <p:nvPr/>
          </p:nvCxnSpPr>
          <p:spPr>
            <a:xfrm>
              <a:off x="6921670" y="1263133"/>
              <a:ext cx="0" cy="23728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24FB24F-0F5D-8A44-BA9C-9F8F8772556C}"/>
                </a:ext>
              </a:extLst>
            </p:cNvPr>
            <p:cNvSpPr/>
            <p:nvPr/>
          </p:nvSpPr>
          <p:spPr>
            <a:xfrm>
              <a:off x="7298481" y="1192042"/>
              <a:ext cx="128016" cy="128016"/>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pace Mono" panose="02000509040000020004" pitchFamily="49" charset="0"/>
                <a:ea typeface="+mn-ea"/>
                <a:cs typeface="Segoe UI" panose="020B0502040204020203" pitchFamily="34" charset="0"/>
              </a:endParaRPr>
            </a:p>
          </p:txBody>
        </p:sp>
      </p:grpSp>
      <p:pic>
        <p:nvPicPr>
          <p:cNvPr id="31" name="Graphic 30">
            <a:extLst>
              <a:ext uri="{FF2B5EF4-FFF2-40B4-BE49-F238E27FC236}">
                <a16:creationId xmlns:a16="http://schemas.microsoft.com/office/drawing/2014/main" id="{568BBA81-A24C-34B5-3CF7-584F36E47B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020" y="3178654"/>
            <a:ext cx="1225431" cy="1227779"/>
          </a:xfrm>
          <a:prstGeom prst="rect">
            <a:avLst/>
          </a:prstGeom>
        </p:spPr>
      </p:pic>
      <p:pic>
        <p:nvPicPr>
          <p:cNvPr id="32" name="Graphic 31">
            <a:extLst>
              <a:ext uri="{FF2B5EF4-FFF2-40B4-BE49-F238E27FC236}">
                <a16:creationId xmlns:a16="http://schemas.microsoft.com/office/drawing/2014/main" id="{339F7DA0-5592-8B1D-389E-9C97200F10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84749" y="1650043"/>
            <a:ext cx="1473429" cy="1473429"/>
          </a:xfrm>
          <a:prstGeom prst="rect">
            <a:avLst/>
          </a:prstGeom>
        </p:spPr>
      </p:pic>
      <p:pic>
        <p:nvPicPr>
          <p:cNvPr id="33" name="Graphic 32">
            <a:extLst>
              <a:ext uri="{FF2B5EF4-FFF2-40B4-BE49-F238E27FC236}">
                <a16:creationId xmlns:a16="http://schemas.microsoft.com/office/drawing/2014/main" id="{0846C53B-7169-D1E9-0404-A97A10E16C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3320" y="3854554"/>
            <a:ext cx="1537961" cy="1537961"/>
          </a:xfrm>
          <a:prstGeom prst="rect">
            <a:avLst/>
          </a:prstGeom>
        </p:spPr>
      </p:pic>
      <p:pic>
        <p:nvPicPr>
          <p:cNvPr id="34" name="Graphic 33">
            <a:extLst>
              <a:ext uri="{FF2B5EF4-FFF2-40B4-BE49-F238E27FC236}">
                <a16:creationId xmlns:a16="http://schemas.microsoft.com/office/drawing/2014/main" id="{171C0FF6-DC13-CD5E-91BE-DC9E47A6B7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03742" y="2624121"/>
            <a:ext cx="1661224" cy="1664437"/>
          </a:xfrm>
          <a:prstGeom prst="rect">
            <a:avLst/>
          </a:prstGeom>
        </p:spPr>
      </p:pic>
      <p:pic>
        <p:nvPicPr>
          <p:cNvPr id="35" name="Graphic 34">
            <a:extLst>
              <a:ext uri="{FF2B5EF4-FFF2-40B4-BE49-F238E27FC236}">
                <a16:creationId xmlns:a16="http://schemas.microsoft.com/office/drawing/2014/main" id="{A08D2C4A-7538-5268-ECF6-3CAE617C51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15507" y="2041983"/>
            <a:ext cx="1212326" cy="1151942"/>
          </a:xfrm>
          <a:prstGeom prst="rect">
            <a:avLst/>
          </a:prstGeom>
        </p:spPr>
      </p:pic>
      <p:sp>
        <p:nvSpPr>
          <p:cNvPr id="43" name="TextBox 42">
            <a:extLst>
              <a:ext uri="{FF2B5EF4-FFF2-40B4-BE49-F238E27FC236}">
                <a16:creationId xmlns:a16="http://schemas.microsoft.com/office/drawing/2014/main" id="{93A850F7-71D7-CE79-D2BC-E269A8428A0D}"/>
              </a:ext>
            </a:extLst>
          </p:cNvPr>
          <p:cNvSpPr txBox="1"/>
          <p:nvPr/>
        </p:nvSpPr>
        <p:spPr>
          <a:xfrm>
            <a:off x="317500" y="164657"/>
            <a:ext cx="8642982" cy="58477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outerShdw blurRad="50800" dist="38100" dir="5400000" algn="t" rotWithShape="0">
                    <a:prstClr val="black">
                      <a:alpha val="40000"/>
                    </a:prstClr>
                  </a:outerShdw>
                </a:effectLst>
                <a:uLnTx/>
                <a:uFillTx/>
                <a:latin typeface="Space Mono" panose="02000509040000020004" pitchFamily="49" charset="0"/>
                <a:ea typeface="+mn-ea"/>
                <a:cs typeface="+mn-cs"/>
              </a:rPr>
              <a:t>The</a:t>
            </a:r>
            <a:r>
              <a:rPr kumimoji="0" lang="en-US" sz="3200" b="1" i="0" u="none" strike="noStrike" kern="1200" cap="none" spc="0" normalizeH="0" baseline="0" noProof="0">
                <a:ln>
                  <a:noFill/>
                </a:ln>
                <a:solidFill>
                  <a:prstClr val="white"/>
                </a:solidFill>
                <a:effectLst>
                  <a:outerShdw blurRad="50800" dist="38100" dir="5400000" algn="t" rotWithShape="0">
                    <a:prstClr val="black">
                      <a:alpha val="40000"/>
                    </a:prstClr>
                  </a:outerShdw>
                </a:effectLst>
                <a:uLnTx/>
                <a:uFillTx/>
                <a:latin typeface="Montserrat" pitchFamily="2" charset="0"/>
                <a:ea typeface="+mn-ea"/>
                <a:cs typeface="+mn-cs"/>
              </a:rPr>
              <a:t> Spectrum </a:t>
            </a:r>
            <a:r>
              <a:rPr kumimoji="0" lang="en-US" sz="3200" b="0" i="1" u="none" strike="noStrike" kern="1200" cap="none" spc="0" normalizeH="0" baseline="0" noProof="0">
                <a:ln>
                  <a:noFill/>
                </a:ln>
                <a:solidFill>
                  <a:prstClr val="white"/>
                </a:solidFill>
                <a:effectLst>
                  <a:outerShdw blurRad="50800" dist="38100" dir="5400000" algn="t" rotWithShape="0">
                    <a:prstClr val="black">
                      <a:alpha val="40000"/>
                    </a:prstClr>
                  </a:outerShdw>
                </a:effectLst>
                <a:uLnTx/>
                <a:uFillTx/>
                <a:latin typeface="Space Mono" panose="02000509040000020004" pitchFamily="49" charset="0"/>
                <a:ea typeface="+mn-ea"/>
                <a:cs typeface="+mn-cs"/>
              </a:rPr>
              <a:t>of</a:t>
            </a:r>
            <a:r>
              <a:rPr kumimoji="0" lang="en-US" sz="3200" b="1" i="1" u="none" strike="noStrike" kern="1200" cap="none" spc="0" normalizeH="0" baseline="0" noProof="0">
                <a:ln>
                  <a:noFill/>
                </a:ln>
                <a:solidFill>
                  <a:prstClr val="white"/>
                </a:solidFill>
                <a:effectLst>
                  <a:outerShdw blurRad="50800" dist="38100" dir="5400000" algn="t" rotWithShape="0">
                    <a:prstClr val="black">
                      <a:alpha val="40000"/>
                    </a:prstClr>
                  </a:outerShdw>
                </a:effectLst>
                <a:uLnTx/>
                <a:uFillTx/>
                <a:latin typeface="Montserrat" pitchFamily="2" charset="0"/>
                <a:ea typeface="+mn-ea"/>
                <a:cs typeface="+mn-cs"/>
              </a:rPr>
              <a:t> </a:t>
            </a:r>
            <a:r>
              <a:rPr kumimoji="0" lang="en-US" sz="3200" b="1" i="0" u="none" strike="noStrike" kern="1200" cap="none" spc="0" normalizeH="0" baseline="0" noProof="0">
                <a:ln>
                  <a:noFill/>
                </a:ln>
                <a:solidFill>
                  <a:prstClr val="white"/>
                </a:solidFill>
                <a:effectLst>
                  <a:outerShdw blurRad="50800" dist="38100" dir="5400000" algn="t" rotWithShape="0">
                    <a:prstClr val="black">
                      <a:alpha val="40000"/>
                    </a:prstClr>
                  </a:outerShdw>
                </a:effectLst>
                <a:uLnTx/>
                <a:uFillTx/>
                <a:latin typeface="Montserrat" pitchFamily="2" charset="0"/>
                <a:ea typeface="+mn-ea"/>
                <a:cs typeface="+mn-cs"/>
              </a:rPr>
              <a:t>Artificial Intelligence</a:t>
            </a:r>
            <a:endParaRPr kumimoji="0" lang="en-US" sz="3200" b="1" i="1" u="none" strike="noStrike" kern="1200" cap="none" spc="0" normalizeH="0" baseline="0" noProof="0">
              <a:ln>
                <a:noFill/>
              </a:ln>
              <a:solidFill>
                <a:prstClr val="white"/>
              </a:solidFill>
              <a:effectLst>
                <a:outerShdw blurRad="50800" dist="38100" dir="5400000" algn="t" rotWithShape="0">
                  <a:prstClr val="black">
                    <a:alpha val="40000"/>
                  </a:prstClr>
                </a:outerShdw>
              </a:effectLst>
              <a:uLnTx/>
              <a:uFillTx/>
              <a:latin typeface="Montserrat" pitchFamily="2" charset="0"/>
              <a:ea typeface="+mn-ea"/>
              <a:cs typeface="+mn-cs"/>
            </a:endParaRPr>
          </a:p>
        </p:txBody>
      </p:sp>
      <p:grpSp>
        <p:nvGrpSpPr>
          <p:cNvPr id="44" name="Group 43">
            <a:extLst>
              <a:ext uri="{FF2B5EF4-FFF2-40B4-BE49-F238E27FC236}">
                <a16:creationId xmlns:a16="http://schemas.microsoft.com/office/drawing/2014/main" id="{9134A733-13DE-0365-7160-F1D3EB4379E2}"/>
              </a:ext>
            </a:extLst>
          </p:cNvPr>
          <p:cNvGrpSpPr/>
          <p:nvPr/>
        </p:nvGrpSpPr>
        <p:grpSpPr>
          <a:xfrm rot="5400000" flipH="1">
            <a:off x="9785938" y="-165336"/>
            <a:ext cx="2998005" cy="1735384"/>
            <a:chOff x="9467578" y="4891983"/>
            <a:chExt cx="2998005" cy="1735384"/>
          </a:xfrm>
        </p:grpSpPr>
        <p:pic>
          <p:nvPicPr>
            <p:cNvPr id="45" name="Picture 44" descr="Icon&#10;&#10;Description automatically generated with medium confidence">
              <a:extLst>
                <a:ext uri="{FF2B5EF4-FFF2-40B4-BE49-F238E27FC236}">
                  <a16:creationId xmlns:a16="http://schemas.microsoft.com/office/drawing/2014/main" id="{166D90B9-F0B4-09F7-5C3E-5C1D888FE671}"/>
                </a:ext>
              </a:extLst>
            </p:cNvPr>
            <p:cNvPicPr>
              <a:picLocks noChangeAspect="1"/>
            </p:cNvPicPr>
            <p:nvPr/>
          </p:nvPicPr>
          <p:blipFill>
            <a:blip r:embed="rId15" cstate="print">
              <a:alphaModFix amt="34000"/>
              <a:extLst>
                <a:ext uri="{28A0092B-C50C-407E-A947-70E740481C1C}">
                  <a14:useLocalDpi xmlns:a14="http://schemas.microsoft.com/office/drawing/2010/main" val="0"/>
                </a:ext>
              </a:extLst>
            </a:blip>
            <a:stretch>
              <a:fillRect/>
            </a:stretch>
          </p:blipFill>
          <p:spPr>
            <a:xfrm rot="5400000" flipV="1">
              <a:off x="10979689" y="4185854"/>
              <a:ext cx="668353" cy="2080612"/>
            </a:xfrm>
            <a:prstGeom prst="rect">
              <a:avLst/>
            </a:prstGeom>
          </p:spPr>
        </p:pic>
        <p:pic>
          <p:nvPicPr>
            <p:cNvPr id="46" name="Picture 45" descr="Icon&#10;&#10;Description automatically generated">
              <a:extLst>
                <a:ext uri="{FF2B5EF4-FFF2-40B4-BE49-F238E27FC236}">
                  <a16:creationId xmlns:a16="http://schemas.microsoft.com/office/drawing/2014/main" id="{6F702776-A688-85EA-59FF-01DD7A407062}"/>
                </a:ext>
              </a:extLst>
            </p:cNvPr>
            <p:cNvPicPr>
              <a:picLocks noChangeAspect="1"/>
            </p:cNvPicPr>
            <p:nvPr/>
          </p:nvPicPr>
          <p:blipFill>
            <a:blip r:embed="rId16" cstate="print">
              <a:alphaModFix amt="34000"/>
              <a:extLst>
                <a:ext uri="{28A0092B-C50C-407E-A947-70E740481C1C}">
                  <a14:useLocalDpi xmlns:a14="http://schemas.microsoft.com/office/drawing/2010/main" val="0"/>
                </a:ext>
              </a:extLst>
            </a:blip>
            <a:stretch>
              <a:fillRect/>
            </a:stretch>
          </p:blipFill>
          <p:spPr>
            <a:xfrm rot="16200000">
              <a:off x="10562062" y="4723845"/>
              <a:ext cx="809038" cy="2998005"/>
            </a:xfrm>
            <a:prstGeom prst="rect">
              <a:avLst/>
            </a:prstGeom>
          </p:spPr>
        </p:pic>
      </p:grpSp>
      <p:grpSp>
        <p:nvGrpSpPr>
          <p:cNvPr id="2" name="Group 1">
            <a:extLst>
              <a:ext uri="{FF2B5EF4-FFF2-40B4-BE49-F238E27FC236}">
                <a16:creationId xmlns:a16="http://schemas.microsoft.com/office/drawing/2014/main" id="{64E356E0-8963-2CE4-077A-6EF2661FA925}"/>
              </a:ext>
            </a:extLst>
          </p:cNvPr>
          <p:cNvGrpSpPr/>
          <p:nvPr/>
        </p:nvGrpSpPr>
        <p:grpSpPr>
          <a:xfrm>
            <a:off x="9123631" y="2420158"/>
            <a:ext cx="2706419" cy="391026"/>
            <a:chOff x="6921670" y="1109392"/>
            <a:chExt cx="2706419" cy="391026"/>
          </a:xfrm>
        </p:grpSpPr>
        <p:sp>
          <p:nvSpPr>
            <p:cNvPr id="36" name="TextBox 35">
              <a:extLst>
                <a:ext uri="{FF2B5EF4-FFF2-40B4-BE49-F238E27FC236}">
                  <a16:creationId xmlns:a16="http://schemas.microsoft.com/office/drawing/2014/main" id="{DF46C895-8BA5-04B0-9DFA-C72ED6E3DD17}"/>
                </a:ext>
              </a:extLst>
            </p:cNvPr>
            <p:cNvSpPr txBox="1"/>
            <p:nvPr/>
          </p:nvSpPr>
          <p:spPr>
            <a:xfrm>
              <a:off x="7423462" y="1109392"/>
              <a:ext cx="2204627" cy="307777"/>
            </a:xfrm>
            <a:prstGeom prst="rect">
              <a:avLst/>
            </a:prstGeom>
            <a:noFill/>
            <a:effectLst>
              <a:outerShdw blurRad="50800" dist="38100" dir="2700000" algn="tl" rotWithShape="0">
                <a:srgbClr val="040A2B">
                  <a:alpha val="67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Space Mono" panose="02000509040000020004" pitchFamily="49" charset="0"/>
                  <a:ea typeface="Segoe UI Black" panose="020B0A02040204020203" pitchFamily="34" charset="0"/>
                  <a:cs typeface="Segoe UI" panose="020B0502040204020203" pitchFamily="34" charset="0"/>
                </a:rPr>
                <a:t>ChatGPT</a:t>
              </a:r>
              <a:r>
                <a:rPr lang="en-US" sz="1400" i="1">
                  <a:solidFill>
                    <a:prstClr val="white"/>
                  </a:solidFill>
                  <a:effectLst>
                    <a:outerShdw blurRad="38100" dist="38100" dir="2700000" algn="tl">
                      <a:srgbClr val="000000">
                        <a:alpha val="43137"/>
                      </a:srgbClr>
                    </a:outerShdw>
                  </a:effectLst>
                  <a:latin typeface="Space Mono" panose="02000509040000020004" pitchFamily="49" charset="0"/>
                  <a:ea typeface="Segoe UI Black" panose="020B0A02040204020203" pitchFamily="34" charset="0"/>
                  <a:cs typeface="Segoe UI" panose="020B0502040204020203" pitchFamily="34" charset="0"/>
                </a:rPr>
                <a:t> </a:t>
              </a:r>
              <a:endParaRPr kumimoji="0" lang="en-US" sz="1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pace Mono" panose="02000509040000020004" pitchFamily="49" charset="0"/>
                <a:ea typeface="Segoe UI Black" panose="020B0A02040204020203" pitchFamily="34" charset="0"/>
                <a:cs typeface="Segoe UI" panose="020B0502040204020203" pitchFamily="34" charset="0"/>
              </a:endParaRPr>
            </a:p>
          </p:txBody>
        </p:sp>
        <p:cxnSp>
          <p:nvCxnSpPr>
            <p:cNvPr id="37" name="Straight Connector 36">
              <a:extLst>
                <a:ext uri="{FF2B5EF4-FFF2-40B4-BE49-F238E27FC236}">
                  <a16:creationId xmlns:a16="http://schemas.microsoft.com/office/drawing/2014/main" id="{8AD241C3-0DEC-DD59-4853-D9B51AB7C78A}"/>
                </a:ext>
              </a:extLst>
            </p:cNvPr>
            <p:cNvCxnSpPr>
              <a:cxnSpLocks/>
            </p:cNvCxnSpPr>
            <p:nvPr/>
          </p:nvCxnSpPr>
          <p:spPr>
            <a:xfrm>
              <a:off x="6928271" y="1256050"/>
              <a:ext cx="35942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AC7A095-85BD-78F5-0668-60B8ADC4B68F}"/>
                </a:ext>
              </a:extLst>
            </p:cNvPr>
            <p:cNvCxnSpPr>
              <a:cxnSpLocks/>
            </p:cNvCxnSpPr>
            <p:nvPr/>
          </p:nvCxnSpPr>
          <p:spPr>
            <a:xfrm>
              <a:off x="6921670" y="1263133"/>
              <a:ext cx="0" cy="23728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E3A660E4-22E8-7DE3-C881-E29F8EF0C4AA}"/>
                </a:ext>
              </a:extLst>
            </p:cNvPr>
            <p:cNvSpPr/>
            <p:nvPr/>
          </p:nvSpPr>
          <p:spPr>
            <a:xfrm>
              <a:off x="7298481" y="1192042"/>
              <a:ext cx="128016" cy="128016"/>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pace Mono" panose="02000509040000020004" pitchFamily="49" charset="0"/>
                <a:ea typeface="+mn-ea"/>
                <a:cs typeface="Segoe UI" panose="020B0502040204020203" pitchFamily="34" charset="0"/>
              </a:endParaRPr>
            </a:p>
          </p:txBody>
        </p:sp>
      </p:grpSp>
    </p:spTree>
    <p:extLst>
      <p:ext uri="{BB962C8B-B14F-4D97-AF65-F5344CB8AC3E}">
        <p14:creationId xmlns:p14="http://schemas.microsoft.com/office/powerpoint/2010/main" val="275460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8D0B-B82D-8A81-9244-8E545D697795}"/>
              </a:ext>
            </a:extLst>
          </p:cNvPr>
          <p:cNvSpPr>
            <a:spLocks noGrp="1"/>
          </p:cNvSpPr>
          <p:nvPr>
            <p:ph type="title"/>
          </p:nvPr>
        </p:nvSpPr>
        <p:spPr>
          <a:xfrm>
            <a:off x="899094" y="422520"/>
            <a:ext cx="10838076" cy="547174"/>
          </a:xfrm>
        </p:spPr>
        <p:txBody>
          <a:bodyPr/>
          <a:lstStyle/>
          <a:p>
            <a:r>
              <a:rPr lang="en-US" sz="3200"/>
              <a:t>AI at Nebraska Medicine</a:t>
            </a:r>
          </a:p>
        </p:txBody>
      </p:sp>
      <p:sp>
        <p:nvSpPr>
          <p:cNvPr id="3" name="Content Placeholder 2">
            <a:extLst>
              <a:ext uri="{FF2B5EF4-FFF2-40B4-BE49-F238E27FC236}">
                <a16:creationId xmlns:a16="http://schemas.microsoft.com/office/drawing/2014/main" id="{21E56F20-199E-04B8-80FB-C1238BDCCF4A}"/>
              </a:ext>
            </a:extLst>
          </p:cNvPr>
          <p:cNvSpPr>
            <a:spLocks noGrp="1"/>
          </p:cNvSpPr>
          <p:nvPr>
            <p:ph idx="1"/>
          </p:nvPr>
        </p:nvSpPr>
        <p:spPr>
          <a:xfrm>
            <a:off x="908723" y="1314607"/>
            <a:ext cx="7093602" cy="4569406"/>
          </a:xfrm>
        </p:spPr>
        <p:txBody>
          <a:bodyPr/>
          <a:lstStyle/>
          <a:p>
            <a:pPr marL="342900" indent="-342900">
              <a:buFont typeface="Arial" panose="020B0604020202020204" pitchFamily="34" charset="0"/>
              <a:buChar char="•"/>
            </a:pPr>
            <a:r>
              <a:rPr lang="en-US" sz="2000"/>
              <a:t>Screening – Philips Lung Cancer Orchestrator </a:t>
            </a:r>
          </a:p>
          <a:p>
            <a:pPr marL="1333475" lvl="1" indent="-342900">
              <a:buFont typeface="Arial" panose="020B0604020202020204" pitchFamily="34" charset="0"/>
              <a:buChar char="•"/>
            </a:pPr>
            <a:r>
              <a:rPr lang="en-US" sz="2000"/>
              <a:t>Uses Natural Language Processing to review radiology reports performed on emergency room patients</a:t>
            </a:r>
          </a:p>
          <a:p>
            <a:pPr marL="1333475" lvl="1" indent="-342900">
              <a:buFont typeface="Arial" panose="020B0604020202020204" pitchFamily="34" charset="0"/>
              <a:buChar char="•"/>
            </a:pPr>
            <a:r>
              <a:rPr lang="en-US" sz="2000"/>
              <a:t>Early detection of cancer</a:t>
            </a:r>
          </a:p>
          <a:p>
            <a:pPr marL="342900" indent="-342900">
              <a:buFont typeface="Arial" panose="020B0604020202020204" pitchFamily="34" charset="0"/>
              <a:buChar char="•"/>
            </a:pPr>
            <a:r>
              <a:rPr lang="en-US" sz="2000"/>
              <a:t>Detection - Sepsis predictive models for early detection</a:t>
            </a:r>
          </a:p>
          <a:p>
            <a:pPr marL="342900" indent="-342900">
              <a:buFont typeface="Arial" panose="020B0604020202020204" pitchFamily="34" charset="0"/>
              <a:buChar char="•"/>
            </a:pPr>
            <a:r>
              <a:rPr lang="en-US" sz="2000"/>
              <a:t>Workflow - Ambient voice recognition documentation</a:t>
            </a:r>
          </a:p>
          <a:p>
            <a:pPr marL="342900" indent="-342900">
              <a:buFont typeface="Arial" panose="020B0604020202020204" pitchFamily="34" charset="0"/>
              <a:buChar char="•"/>
            </a:pPr>
            <a:r>
              <a:rPr lang="en-US" sz="2000"/>
              <a:t>Epic AI driven workflow enhancements</a:t>
            </a:r>
          </a:p>
          <a:p>
            <a:pPr marL="342900" indent="-342900">
              <a:buFont typeface="Arial" panose="020B0604020202020204" pitchFamily="34" charset="0"/>
              <a:buChar char="•"/>
            </a:pPr>
            <a:r>
              <a:rPr lang="en-US" sz="2000"/>
              <a:t>Operations – Palantir</a:t>
            </a:r>
          </a:p>
          <a:p>
            <a:pPr marL="342900" indent="-342900">
              <a:buFont typeface="Arial" panose="020B0604020202020204" pitchFamily="34" charset="0"/>
              <a:buChar char="•"/>
            </a:pPr>
            <a:r>
              <a:rPr lang="en-US" sz="2000"/>
              <a:t>Echo – </a:t>
            </a:r>
            <a:r>
              <a:rPr lang="en-US" sz="2000" err="1"/>
              <a:t>VizAI</a:t>
            </a:r>
            <a:r>
              <a:rPr lang="en-US" sz="2000"/>
              <a:t> (in progress) – </a:t>
            </a:r>
            <a:r>
              <a:rPr lang="en-US" sz="1600"/>
              <a:t>Automated Measurement of Echo</a:t>
            </a:r>
            <a:endParaRPr lang="en-US" sz="2000"/>
          </a:p>
          <a:p>
            <a:endParaRPr lang="en-US" sz="2000"/>
          </a:p>
          <a:p>
            <a:endParaRPr lang="en-US" sz="2000"/>
          </a:p>
          <a:p>
            <a:endParaRPr lang="en-US" sz="2000"/>
          </a:p>
        </p:txBody>
      </p:sp>
      <p:sp>
        <p:nvSpPr>
          <p:cNvPr id="4" name="Slide Number Placeholder 3">
            <a:extLst>
              <a:ext uri="{FF2B5EF4-FFF2-40B4-BE49-F238E27FC236}">
                <a16:creationId xmlns:a16="http://schemas.microsoft.com/office/drawing/2014/main" id="{E2D4E1F5-7C07-1711-55B0-F9641BB7BBE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394A55-0D5E-E449-981A-A375C652BACE}" type="slidenum">
              <a:rPr kumimoji="0" lang="en-US" sz="1000" b="0" i="0" u="none" strike="noStrike" kern="1200" cap="none" spc="0" normalizeH="0" baseline="0" noProof="0" smtClean="0">
                <a:ln>
                  <a:noFill/>
                </a:ln>
                <a:solidFill>
                  <a:srgbClr val="989EA3"/>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989EA3"/>
              </a:solidFill>
              <a:effectLst/>
              <a:uLnTx/>
              <a:uFillTx/>
              <a:latin typeface="Arial"/>
              <a:ea typeface="+mn-ea"/>
              <a:cs typeface="Arial"/>
            </a:endParaRPr>
          </a:p>
        </p:txBody>
      </p:sp>
      <p:pic>
        <p:nvPicPr>
          <p:cNvPr id="5" name="Picture 4">
            <a:extLst>
              <a:ext uri="{FF2B5EF4-FFF2-40B4-BE49-F238E27FC236}">
                <a16:creationId xmlns:a16="http://schemas.microsoft.com/office/drawing/2014/main" id="{923119A4-79DF-5E39-4782-4DF654D2BF73}"/>
              </a:ext>
            </a:extLst>
          </p:cNvPr>
          <p:cNvPicPr>
            <a:picLocks noChangeAspect="1"/>
          </p:cNvPicPr>
          <p:nvPr/>
        </p:nvPicPr>
        <p:blipFill>
          <a:blip r:embed="rId3"/>
          <a:stretch>
            <a:fillRect/>
          </a:stretch>
        </p:blipFill>
        <p:spPr>
          <a:xfrm>
            <a:off x="8002325" y="1651074"/>
            <a:ext cx="4031311" cy="4031311"/>
          </a:xfrm>
          <a:prstGeom prst="rect">
            <a:avLst/>
          </a:prstGeom>
        </p:spPr>
      </p:pic>
      <p:sp>
        <p:nvSpPr>
          <p:cNvPr id="6" name="TextBox 5">
            <a:extLst>
              <a:ext uri="{FF2B5EF4-FFF2-40B4-BE49-F238E27FC236}">
                <a16:creationId xmlns:a16="http://schemas.microsoft.com/office/drawing/2014/main" id="{B57A955B-652F-A009-32F0-ABEB66EA0FF0}"/>
              </a:ext>
            </a:extLst>
          </p:cNvPr>
          <p:cNvSpPr txBox="1"/>
          <p:nvPr/>
        </p:nvSpPr>
        <p:spPr>
          <a:xfrm>
            <a:off x="8002325" y="5689823"/>
            <a:ext cx="34508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Image generated by GPT-4 DALL-E</a:t>
            </a:r>
          </a:p>
        </p:txBody>
      </p:sp>
    </p:spTree>
    <p:extLst>
      <p:ext uri="{BB962C8B-B14F-4D97-AF65-F5344CB8AC3E}">
        <p14:creationId xmlns:p14="http://schemas.microsoft.com/office/powerpoint/2010/main" val="3802613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97AF-C5AF-00C2-DC5B-46F40A3C97F7}"/>
              </a:ext>
            </a:extLst>
          </p:cNvPr>
          <p:cNvSpPr>
            <a:spLocks noGrp="1"/>
          </p:cNvSpPr>
          <p:nvPr>
            <p:ph type="title"/>
          </p:nvPr>
        </p:nvSpPr>
        <p:spPr/>
        <p:txBody>
          <a:bodyPr/>
          <a:lstStyle/>
          <a:p>
            <a:r>
              <a:rPr lang="en-US"/>
              <a:t>Data Management and AI</a:t>
            </a:r>
          </a:p>
        </p:txBody>
      </p:sp>
      <p:pic>
        <p:nvPicPr>
          <p:cNvPr id="1026" name="Picture 2" descr="What is Data Management, actually? – DAMA-DMBOK Framework">
            <a:extLst>
              <a:ext uri="{FF2B5EF4-FFF2-40B4-BE49-F238E27FC236}">
                <a16:creationId xmlns:a16="http://schemas.microsoft.com/office/drawing/2014/main" id="{94D63A8F-FE81-6942-50B7-A74810B560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2356" y="1837765"/>
            <a:ext cx="4751641" cy="3881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 text provided for this image">
            <a:extLst>
              <a:ext uri="{FF2B5EF4-FFF2-40B4-BE49-F238E27FC236}">
                <a16:creationId xmlns:a16="http://schemas.microsoft.com/office/drawing/2014/main" id="{01199F5A-AAD6-F59B-2B5E-713FF9116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271" y="1912511"/>
            <a:ext cx="5519188" cy="4077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8D8531-ED8A-A4CD-A621-5EBCB1DD4700}"/>
              </a:ext>
            </a:extLst>
          </p:cNvPr>
          <p:cNvSpPr txBox="1"/>
          <p:nvPr/>
        </p:nvSpPr>
        <p:spPr>
          <a:xfrm>
            <a:off x="1173103" y="6298018"/>
            <a:ext cx="10141903" cy="297454"/>
          </a:xfrm>
          <a:prstGeom prst="rect">
            <a:avLst/>
          </a:prstGeom>
          <a:noFill/>
        </p:spPr>
        <p:txBody>
          <a:bodyPr wrap="square">
            <a:spAutoFit/>
          </a:bodyPr>
          <a:lstStyle/>
          <a:p>
            <a:r>
              <a:rPr lang="en-US" sz="1333">
                <a:solidFill>
                  <a:srgbClr val="222222"/>
                </a:solidFill>
                <a:latin typeface="Arial" panose="020B0604020202020204" pitchFamily="34" charset="0"/>
              </a:rPr>
              <a:t>Reference: International, D. (2017). </a:t>
            </a:r>
            <a:r>
              <a:rPr lang="en-US" sz="1333" i="1">
                <a:solidFill>
                  <a:srgbClr val="222222"/>
                </a:solidFill>
                <a:latin typeface="Arial" panose="020B0604020202020204" pitchFamily="34" charset="0"/>
              </a:rPr>
              <a:t>DAMA-DMBOK: Data management body of knowledge</a:t>
            </a:r>
            <a:r>
              <a:rPr lang="en-US" sz="1333">
                <a:solidFill>
                  <a:srgbClr val="222222"/>
                </a:solidFill>
                <a:latin typeface="Arial" panose="020B0604020202020204" pitchFamily="34" charset="0"/>
              </a:rPr>
              <a:t>. Technics Publications, LLC.</a:t>
            </a:r>
            <a:endParaRPr lang="en-US" sz="1333"/>
          </a:p>
        </p:txBody>
      </p:sp>
    </p:spTree>
    <p:extLst>
      <p:ext uri="{BB962C8B-B14F-4D97-AF65-F5344CB8AC3E}">
        <p14:creationId xmlns:p14="http://schemas.microsoft.com/office/powerpoint/2010/main" val="79500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 unrecognizable female doctor uses a digital tablet while working in a hospital. Icons such as a stethoscope, COVID-19 genome and a syringe are overlaid on the photo.">
            <a:extLst>
              <a:ext uri="{FF2B5EF4-FFF2-40B4-BE49-F238E27FC236}">
                <a16:creationId xmlns:a16="http://schemas.microsoft.com/office/drawing/2014/main" id="{37F5E445-322E-457F-A76E-F7E21933E452}"/>
              </a:ext>
            </a:extLst>
          </p:cNvPr>
          <p:cNvPicPr>
            <a:picLocks noGrp="1" noChangeAspect="1"/>
          </p:cNvPicPr>
          <p:nvPr>
            <p:ph sz="half" idx="1"/>
          </p:nvPr>
        </p:nvPicPr>
        <p:blipFill>
          <a:blip r:embed="rId3"/>
          <a:srcRect l="43290" r="10304" b="-2"/>
          <a:stretch/>
        </p:blipFill>
        <p:spPr>
          <a:xfrm>
            <a:off x="1219642" y="1421429"/>
            <a:ext cx="3312399" cy="4015142"/>
          </a:xfrm>
          <a:prstGeom prst="rect">
            <a:avLst/>
          </a:prstGeom>
        </p:spPr>
      </p:pic>
      <p:sp>
        <p:nvSpPr>
          <p:cNvPr id="2" name="Title 1">
            <a:extLst>
              <a:ext uri="{FF2B5EF4-FFF2-40B4-BE49-F238E27FC236}">
                <a16:creationId xmlns:a16="http://schemas.microsoft.com/office/drawing/2014/main" id="{43A261CD-F5B5-4026-6600-F64A8AE60F62}"/>
              </a:ext>
            </a:extLst>
          </p:cNvPr>
          <p:cNvSpPr>
            <a:spLocks noGrp="1"/>
          </p:cNvSpPr>
          <p:nvPr>
            <p:ph type="title"/>
          </p:nvPr>
        </p:nvSpPr>
        <p:spPr>
          <a:xfrm>
            <a:off x="1219642" y="226472"/>
            <a:ext cx="9382768" cy="954146"/>
          </a:xfrm>
        </p:spPr>
        <p:txBody>
          <a:bodyPr vert="horz" lIns="68580" tIns="34290" rIns="68580" bIns="34290" rtlCol="0" anchor="t">
            <a:normAutofit/>
          </a:bodyPr>
          <a:lstStyle/>
          <a:p>
            <a:r>
              <a:rPr lang="en-US"/>
              <a:t>LLMs in Healthcare</a:t>
            </a:r>
          </a:p>
        </p:txBody>
      </p:sp>
      <p:sp>
        <p:nvSpPr>
          <p:cNvPr id="4" name="Content Placeholder 3">
            <a:extLst>
              <a:ext uri="{FF2B5EF4-FFF2-40B4-BE49-F238E27FC236}">
                <a16:creationId xmlns:a16="http://schemas.microsoft.com/office/drawing/2014/main" id="{5E722385-EF53-7567-7BB4-FB37F9E3D22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64406" y="1330841"/>
            <a:ext cx="6880667" cy="5089244"/>
          </a:xfrm>
        </p:spPr>
        <p:txBody>
          <a:bodyPr>
            <a:noAutofit/>
          </a:bodyPr>
          <a:lstStyle/>
          <a:p>
            <a:pPr>
              <a:spcBef>
                <a:spcPts val="1875"/>
              </a:spcBef>
            </a:pPr>
            <a:r>
              <a:rPr lang="en-US" sz="1800" b="1">
                <a:latin typeface="+mj-lt"/>
              </a:rPr>
              <a:t>Improving Natural Language Processing in Healthcare</a:t>
            </a:r>
          </a:p>
          <a:p>
            <a:pPr marL="0" lvl="1" indent="0">
              <a:buNone/>
            </a:pPr>
            <a:r>
              <a:rPr lang="en-US" sz="1800">
                <a:latin typeface="+mj-lt"/>
              </a:rPr>
              <a:t>Language models, such as GPT-4, are being used to improve natural language processing in healthcare. They can help to improve patient care and offer better support to clinicians in writing clinical notes and analyzing patient data.</a:t>
            </a:r>
          </a:p>
          <a:p>
            <a:pPr>
              <a:spcBef>
                <a:spcPts val="1875"/>
              </a:spcBef>
            </a:pPr>
            <a:r>
              <a:rPr lang="en-US" sz="1800" b="1">
                <a:latin typeface="+mj-lt"/>
              </a:rPr>
              <a:t>Predicting Diagnoses</a:t>
            </a:r>
          </a:p>
          <a:p>
            <a:pPr marL="0" lvl="1" indent="0">
              <a:buNone/>
            </a:pPr>
            <a:r>
              <a:rPr lang="en-US" sz="1800">
                <a:latin typeface="+mj-lt"/>
              </a:rPr>
              <a:t>LLMs are being used to predict diagnoses in healthcare. They can offer clinicians greater insight and support in making more accurate diagnoses for patients.</a:t>
            </a:r>
          </a:p>
          <a:p>
            <a:pPr>
              <a:spcBef>
                <a:spcPts val="1875"/>
              </a:spcBef>
            </a:pPr>
            <a:r>
              <a:rPr lang="en-US" sz="1800" b="1">
                <a:latin typeface="+mj-lt"/>
              </a:rPr>
              <a:t>Analyzing Patient Data</a:t>
            </a:r>
          </a:p>
          <a:p>
            <a:pPr marL="0" lvl="1" indent="0">
              <a:buNone/>
            </a:pPr>
            <a:r>
              <a:rPr lang="en-US" sz="1800">
                <a:latin typeface="+mj-lt"/>
              </a:rPr>
              <a:t>LLMs are also being used to analyze patient data in healthcare. They can help to identify patterns and trends that might not be immediately discernible, allowing clinicians to provide better care and support for their patients.</a:t>
            </a:r>
          </a:p>
        </p:txBody>
      </p:sp>
    </p:spTree>
    <p:extLst>
      <p:ext uri="{BB962C8B-B14F-4D97-AF65-F5344CB8AC3E}">
        <p14:creationId xmlns:p14="http://schemas.microsoft.com/office/powerpoint/2010/main" val="193416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nger touching loading file button on a touch screen">
            <a:extLst>
              <a:ext uri="{FF2B5EF4-FFF2-40B4-BE49-F238E27FC236}">
                <a16:creationId xmlns:a16="http://schemas.microsoft.com/office/drawing/2014/main" id="{378DC424-808D-4510-819C-ABBEF62B5ED1}"/>
              </a:ext>
            </a:extLst>
          </p:cNvPr>
          <p:cNvPicPr>
            <a:picLocks noGrp="1" noChangeAspect="1"/>
          </p:cNvPicPr>
          <p:nvPr>
            <p:ph sz="half" idx="1"/>
          </p:nvPr>
        </p:nvPicPr>
        <p:blipFill>
          <a:blip r:embed="rId3"/>
          <a:srcRect l="7055" r="3872" b="1"/>
          <a:stretch/>
        </p:blipFill>
        <p:spPr>
          <a:xfrm>
            <a:off x="944916" y="1246260"/>
            <a:ext cx="6172185" cy="4365480"/>
          </a:xfrm>
          <a:prstGeom prst="rect">
            <a:avLst/>
          </a:prstGeom>
        </p:spPr>
      </p:pic>
      <p:sp>
        <p:nvSpPr>
          <p:cNvPr id="2" name="Title 1">
            <a:extLst>
              <a:ext uri="{FF2B5EF4-FFF2-40B4-BE49-F238E27FC236}">
                <a16:creationId xmlns:a16="http://schemas.microsoft.com/office/drawing/2014/main" id="{384360C7-79F6-6EF9-ADB1-67A000DC1BF2}"/>
              </a:ext>
            </a:extLst>
          </p:cNvPr>
          <p:cNvSpPr>
            <a:spLocks noGrp="1"/>
          </p:cNvSpPr>
          <p:nvPr>
            <p:ph type="title"/>
          </p:nvPr>
        </p:nvSpPr>
        <p:spPr>
          <a:xfrm>
            <a:off x="944916" y="-1"/>
            <a:ext cx="5722102" cy="903873"/>
          </a:xfrm>
        </p:spPr>
        <p:txBody>
          <a:bodyPr vert="horz" lIns="68580" tIns="34290" rIns="68580" bIns="34290" rtlCol="0" anchor="b">
            <a:normAutofit/>
          </a:bodyPr>
          <a:lstStyle/>
          <a:p>
            <a:r>
              <a:rPr lang="en-US"/>
              <a:t>Microsoft Copilot</a:t>
            </a:r>
          </a:p>
        </p:txBody>
      </p:sp>
      <p:sp>
        <p:nvSpPr>
          <p:cNvPr id="4" name="Content Placeholder 3">
            <a:extLst>
              <a:ext uri="{FF2B5EF4-FFF2-40B4-BE49-F238E27FC236}">
                <a16:creationId xmlns:a16="http://schemas.microsoft.com/office/drawing/2014/main" id="{5ACBEDDD-6CFC-6351-0D41-9CDACDC38DE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29969" y="1246260"/>
            <a:ext cx="4634082" cy="4365480"/>
          </a:xfrm>
        </p:spPr>
        <p:txBody>
          <a:bodyPr>
            <a:normAutofit/>
          </a:bodyPr>
          <a:lstStyle/>
          <a:p>
            <a:pPr>
              <a:spcBef>
                <a:spcPts val="1875"/>
              </a:spcBef>
            </a:pPr>
            <a:endParaRPr lang="en-US" sz="1050" b="1"/>
          </a:p>
          <a:p>
            <a:pPr marL="0" lvl="1" indent="0">
              <a:buNone/>
            </a:pPr>
            <a:r>
              <a:rPr lang="en-US" sz="2400"/>
              <a:t>Microsoft Copilot is an AI-powered tool that offers AI infused in the M365 suite. In healthcare they also have tools that can navigate the chart, provide summaries, and help clinicians write more accurate clinical notes that improve documentation.</a:t>
            </a:r>
          </a:p>
        </p:txBody>
      </p:sp>
    </p:spTree>
    <p:extLst>
      <p:ext uri="{BB962C8B-B14F-4D97-AF65-F5344CB8AC3E}">
        <p14:creationId xmlns:p14="http://schemas.microsoft.com/office/powerpoint/2010/main" val="192398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isper Drawer">
    <a:dk1>
      <a:sysClr val="windowText" lastClr="000000"/>
    </a:dk1>
    <a:lt1>
      <a:sysClr val="window" lastClr="FFFFFF"/>
    </a:lt1>
    <a:dk2>
      <a:srgbClr val="22213F"/>
    </a:dk2>
    <a:lt2>
      <a:srgbClr val="FFFFFF"/>
    </a:lt2>
    <a:accent1>
      <a:srgbClr val="33CCCC"/>
    </a:accent1>
    <a:accent2>
      <a:srgbClr val="FFC000"/>
    </a:accent2>
    <a:accent3>
      <a:srgbClr val="FF5050"/>
    </a:accent3>
    <a:accent4>
      <a:srgbClr val="FF9801"/>
    </a:accent4>
    <a:accent5>
      <a:srgbClr val="92D050"/>
    </a:accent5>
    <a:accent6>
      <a:srgbClr val="000066"/>
    </a:accent6>
    <a:hlink>
      <a:srgbClr val="33CCCC"/>
    </a:hlink>
    <a:folHlink>
      <a:srgbClr val="7977B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a078175-3a55-4eda-b419-e071e575d0a1">
      <UserInfo>
        <DisplayName>Holdenried, Jessica K</DisplayName>
        <AccountId>22</AccountId>
        <AccountType/>
      </UserInfo>
      <UserInfo>
        <DisplayName>Bennett, Christopher M</DisplayName>
        <AccountId>38</AccountId>
        <AccountType/>
      </UserInfo>
      <UserInfo>
        <DisplayName>Lancaster, Brian J</DisplayName>
        <AccountId>10</AccountId>
        <AccountType/>
      </UserInfo>
      <UserInfo>
        <DisplayName>Prell, Brian</DisplayName>
        <AccountId>30</AccountId>
        <AccountType/>
      </UserInfo>
      <UserInfo>
        <DisplayName>Diers, Melissa A</DisplayName>
        <AccountId>18</AccountId>
        <AccountType/>
      </UserInfo>
      <UserInfo>
        <DisplayName>Papproth, John G</DisplayName>
        <AccountId>51</AccountId>
        <AccountType/>
      </UserInfo>
      <UserInfo>
        <DisplayName>Honeycutt, Audrey</DisplayName>
        <AccountId>32</AccountId>
        <AccountType/>
      </UserInfo>
      <UserInfo>
        <DisplayName>Busby, Steven C</DisplayName>
        <AccountId>31</AccountId>
        <AccountType/>
      </UserInfo>
      <UserInfo>
        <DisplayName>Ultican, Timothy J</DisplayName>
        <AccountId>20</AccountId>
        <AccountType/>
      </UserInfo>
      <UserInfo>
        <DisplayName>Ash, Michael</DisplayName>
        <AccountId>52</AccountId>
        <AccountType/>
      </UserInfo>
      <UserInfo>
        <DisplayName>Chege, Sophia</DisplayName>
        <AccountId>64</AccountId>
        <AccountType/>
      </UserInfo>
      <UserInfo>
        <DisplayName>Wilson, Nathan A</DisplayName>
        <AccountId>44</AccountId>
        <AccountType/>
      </UserInfo>
      <UserInfo>
        <DisplayName>Johnson, Mitzi</DisplayName>
        <AccountId>47</AccountId>
        <AccountType/>
      </UserInfo>
      <UserInfo>
        <DisplayName>Gordon, Jeffrey M</DisplayName>
        <AccountId>65</AccountId>
        <AccountType/>
      </UserInfo>
      <UserInfo>
        <DisplayName>Hovdenes, Joel D</DisplayName>
        <AccountId>34</AccountId>
        <AccountType/>
      </UserInfo>
      <UserInfo>
        <DisplayName>Campbell, Scott S</DisplayName>
        <AccountId>25</AccountId>
        <AccountType/>
      </UserInfo>
      <UserInfo>
        <DisplayName>Dacy, Jill</DisplayName>
        <AccountId>41</AccountId>
        <AccountType/>
      </UserInfo>
      <UserInfo>
        <DisplayName>Padgett, David M</DisplayName>
        <AccountId>21</AccountId>
        <AccountType/>
      </UserInfo>
      <UserInfo>
        <DisplayName>Plummer, Frank H</DisplayName>
        <AccountId>39</AccountId>
        <AccountType/>
      </UserInfo>
      <UserInfo>
        <DisplayName>Ruud, Joel J</DisplayName>
        <AccountId>29</AccountId>
        <AccountType/>
      </UserInfo>
      <UserInfo>
        <DisplayName>Shank, Ryan J</DisplayName>
        <AccountId>3</AccountId>
        <AccountType/>
      </UserInfo>
      <UserInfo>
        <DisplayName>Fleharty, Brandon S</DisplayName>
        <AccountId>42</AccountId>
        <AccountType/>
      </UserInfo>
      <UserInfo>
        <DisplayName>Cloyed, David C</DisplayName>
        <AccountId>28</AccountId>
        <AccountType/>
      </UserInfo>
      <UserInfo>
        <DisplayName>Kennedy, Courtney L</DisplayName>
        <AccountId>33</AccountId>
        <AccountType/>
      </UserInfo>
      <UserInfo>
        <DisplayName>Sibilia, Callista M</DisplayName>
        <AccountId>35</AccountId>
        <AccountType/>
      </UserInfo>
      <UserInfo>
        <DisplayName>Knopik, Megan J</DisplayName>
        <AccountId>49</AccountId>
        <AccountType/>
      </UserInfo>
      <UserInfo>
        <DisplayName>Harms, Cynthia (IT)</DisplayName>
        <AccountId>50</AccountId>
        <AccountType/>
      </UserInfo>
      <UserInfo>
        <DisplayName>Hansen, Geri M</DisplayName>
        <AccountId>37</AccountId>
        <AccountType/>
      </UserInfo>
      <UserInfo>
        <DisplayName>Lovely, Gary A</DisplayName>
        <AccountId>36</AccountId>
        <AccountType/>
      </UserInfo>
      <UserInfo>
        <DisplayName>Weis, Donna</DisplayName>
        <AccountId>16</AccountId>
        <AccountType/>
      </UserInfo>
      <UserInfo>
        <DisplayName>Bergholz, Jeff</DisplayName>
        <AccountId>14</AccountId>
        <AccountType/>
      </UserInfo>
      <UserInfo>
        <DisplayName>Becker, Nicole R</DisplayName>
        <AccountId>17</AccountId>
        <AccountType/>
      </UserInfo>
      <UserInfo>
        <DisplayName>Bazis, Lisa K</DisplayName>
        <AccountId>15</AccountId>
        <AccountType/>
      </UserInfo>
      <UserInfo>
        <DisplayName>Coleman, Brett M</DisplayName>
        <AccountId>45</AccountId>
        <AccountType/>
      </UserInfo>
      <UserInfo>
        <DisplayName>Mertz, Dustin J</DisplayName>
        <AccountId>46</AccountId>
        <AccountType/>
      </UserInfo>
      <UserInfo>
        <DisplayName>Grzesiak, Kelli A</DisplayName>
        <AccountId>66</AccountId>
        <AccountType/>
      </UserInfo>
      <UserInfo>
        <DisplayName>Davis, Jack D (JD)</DisplayName>
        <AccountId>57</AccountId>
        <AccountType/>
      </UserInfo>
      <UserInfo>
        <DisplayName>Tristan, David V</DisplayName>
        <AccountId>11</AccountId>
        <AccountType/>
      </UserInfo>
      <UserInfo>
        <DisplayName>Jackson, Kevin D</DisplayName>
        <AccountId>84</AccountId>
        <AccountType/>
      </UserInfo>
      <UserInfo>
        <DisplayName>Oster, Christopher C</DisplayName>
        <AccountId>68</AccountId>
        <AccountType/>
      </UserInfo>
      <UserInfo>
        <DisplayName>Bergmann, Brandy N</DisplayName>
        <AccountId>88</AccountId>
        <AccountType/>
      </UserInfo>
      <UserInfo>
        <DisplayName>Marr, Daniel J</DisplayName>
        <AccountId>87</AccountId>
        <AccountType/>
      </UserInfo>
      <UserInfo>
        <DisplayName>Carson, II Ronald H</DisplayName>
        <AccountId>19</AccountId>
        <AccountType/>
      </UserInfo>
      <UserInfo>
        <DisplayName>Trabold, Timothy N</DisplayName>
        <AccountId>86</AccountId>
        <AccountType/>
      </UserInfo>
      <UserInfo>
        <DisplayName>Mudgapalli, Ashok</DisplayName>
        <AccountId>172</AccountId>
        <AccountType/>
      </UserInfo>
      <UserInfo>
        <DisplayName>Raymond, Scott I</DisplayName>
        <AccountId>171</AccountId>
        <AccountType/>
      </UserInfo>
    </SharedWithUsers>
    <lcf76f155ced4ddcb4097134ff3c332f xmlns="95c2d9ee-a262-4f17-84ac-142a19e7ad91">
      <Terms xmlns="http://schemas.microsoft.com/office/infopath/2007/PartnerControls"/>
    </lcf76f155ced4ddcb4097134ff3c332f>
    <TaxCatchAll xmlns="0a078175-3a55-4eda-b419-e071e575d0a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4A5F418C982447B9F519B837824F88" ma:contentTypeVersion="16" ma:contentTypeDescription="Create a new document." ma:contentTypeScope="" ma:versionID="2995c0ea341bd68d11559e0d4394889f">
  <xsd:schema xmlns:xsd="http://www.w3.org/2001/XMLSchema" xmlns:xs="http://www.w3.org/2001/XMLSchema" xmlns:p="http://schemas.microsoft.com/office/2006/metadata/properties" xmlns:ns2="95c2d9ee-a262-4f17-84ac-142a19e7ad91" xmlns:ns3="0a078175-3a55-4eda-b419-e071e575d0a1" targetNamespace="http://schemas.microsoft.com/office/2006/metadata/properties" ma:root="true" ma:fieldsID="ed9db957e620d1de2e4f289c81ae53ac" ns2:_="" ns3:_="">
    <xsd:import namespace="95c2d9ee-a262-4f17-84ac-142a19e7ad91"/>
    <xsd:import namespace="0a078175-3a55-4eda-b419-e071e575d0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c2d9ee-a262-4f17-84ac-142a19e7ad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078175-3a55-4eda-b419-e071e575d0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045bff7-cd58-49e5-a385-825559dc7da4}" ma:internalName="TaxCatchAll" ma:showField="CatchAllData" ma:web="0a078175-3a55-4eda-b419-e071e575d0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0E7D0C-B871-4CB5-9B3B-926EDF76E712}">
  <ds:schemaRefs>
    <ds:schemaRef ds:uri="95c2d9ee-a262-4f17-84ac-142a19e7ad9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elements/1.1/"/>
    <ds:schemaRef ds:uri="http://purl.org/dc/dcmitype/"/>
    <ds:schemaRef ds:uri="http://schemas.microsoft.com/office/infopath/2007/PartnerControls"/>
    <ds:schemaRef ds:uri="0a078175-3a55-4eda-b419-e071e575d0a1"/>
    <ds:schemaRef ds:uri="http://purl.org/dc/terms/"/>
  </ds:schemaRefs>
</ds:datastoreItem>
</file>

<file path=customXml/itemProps2.xml><?xml version="1.0" encoding="utf-8"?>
<ds:datastoreItem xmlns:ds="http://schemas.openxmlformats.org/officeDocument/2006/customXml" ds:itemID="{87A86744-A20F-49F0-9E9F-989B99B2D577}">
  <ds:schemaRefs>
    <ds:schemaRef ds:uri="http://schemas.microsoft.com/sharepoint/v3/contenttype/forms"/>
  </ds:schemaRefs>
</ds:datastoreItem>
</file>

<file path=customXml/itemProps3.xml><?xml version="1.0" encoding="utf-8"?>
<ds:datastoreItem xmlns:ds="http://schemas.openxmlformats.org/officeDocument/2006/customXml" ds:itemID="{5E9451D4-4E7E-4637-91D7-78006276943C}">
  <ds:schemaRefs>
    <ds:schemaRef ds:uri="0a078175-3a55-4eda-b419-e071e575d0a1"/>
    <ds:schemaRef ds:uri="95c2d9ee-a262-4f17-84ac-142a19e7ad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3623</Words>
  <Application>Microsoft Office PowerPoint</Application>
  <PresentationFormat>Widescreen</PresentationFormat>
  <Paragraphs>319</Paragraphs>
  <Slides>31</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Arial</vt:lpstr>
      <vt:lpstr>Arial,Sans-Serif</vt:lpstr>
      <vt:lpstr>Arial-BoldMT</vt:lpstr>
      <vt:lpstr>Avenir Book</vt:lpstr>
      <vt:lpstr>Calibri</vt:lpstr>
      <vt:lpstr>Courier New</vt:lpstr>
      <vt:lpstr>Montserrat</vt:lpstr>
      <vt:lpstr>Posterama</vt:lpstr>
      <vt:lpstr>Segoe UI</vt:lpstr>
      <vt:lpstr>Segoe UI Black</vt:lpstr>
      <vt:lpstr>Segoe UI Light</vt:lpstr>
      <vt:lpstr>Segoe UI Semilight</vt:lpstr>
      <vt:lpstr>Space Mono</vt:lpstr>
      <vt:lpstr>Wingdings</vt:lpstr>
      <vt:lpstr>NeMed_Presentation</vt:lpstr>
      <vt:lpstr>AI in Healthcare</vt:lpstr>
      <vt:lpstr>How smart is your right foot?</vt:lpstr>
      <vt:lpstr>About Us </vt:lpstr>
      <vt:lpstr>Presentation Overview</vt:lpstr>
      <vt:lpstr>PowerPoint Presentation</vt:lpstr>
      <vt:lpstr>AI at Nebraska Medicine</vt:lpstr>
      <vt:lpstr>Data Management and AI</vt:lpstr>
      <vt:lpstr>LLMs in Healthcare</vt:lpstr>
      <vt:lpstr>Microsoft Copilot</vt:lpstr>
      <vt:lpstr>Ambient Note Generation in Healthcare</vt:lpstr>
      <vt:lpstr>Microsoft DAX</vt:lpstr>
      <vt:lpstr>PowerPoint Presentation</vt:lpstr>
      <vt:lpstr>In Basket Augmented Response Technology (ART)</vt:lpstr>
      <vt:lpstr>PowerPoint Presentation</vt:lpstr>
      <vt:lpstr>PowerPoint Presentation</vt:lpstr>
      <vt:lpstr>PowerPoint Presentation</vt:lpstr>
      <vt:lpstr>PowerPoint Presentation</vt:lpstr>
      <vt:lpstr>Predictive Analytics in Healthcare</vt:lpstr>
      <vt:lpstr>Palantir Foundry</vt:lpstr>
      <vt:lpstr>PowerPoint Presentation</vt:lpstr>
      <vt:lpstr>Discharge Lounge</vt:lpstr>
      <vt:lpstr>PowerPoint Presentation</vt:lpstr>
      <vt:lpstr>PowerPoint Presentation</vt:lpstr>
      <vt:lpstr>PowerPoint Presentation</vt:lpstr>
      <vt:lpstr>Bed Board + Staffing Forecasting</vt:lpstr>
      <vt:lpstr>PowerPoint Presentation</vt:lpstr>
      <vt:lpstr>PowerPoint Presentation</vt:lpstr>
      <vt:lpstr>UNMC/NM AI Task Force</vt:lpstr>
      <vt:lpstr>Conclusion</vt:lpstr>
      <vt:lpstr>CEU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Ultican, Timothy J</dc:creator>
  <cp:lastModifiedBy>Cloyed, David C</cp:lastModifiedBy>
  <cp:revision>1</cp:revision>
  <dcterms:created xsi:type="dcterms:W3CDTF">2021-03-12T14:57:48Z</dcterms:created>
  <dcterms:modified xsi:type="dcterms:W3CDTF">2025-04-08T16:48:48Z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0x010100164A5F418C982447B9F519B837824F88</vt:lpwstr>
  </property>
  <property fmtid="{D5CDD505-2E9C-101B-9397-08002B2CF9AE}" pid="3" name="MediaServiceImageTags">
    <vt:lpwstr/>
  </property>
</Properties>
</file>