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7"/>
  </p:notesMasterIdLst>
  <p:sldIdLst>
    <p:sldId id="256" r:id="rId5"/>
    <p:sldId id="281" r:id="rId6"/>
    <p:sldId id="269" r:id="rId7"/>
    <p:sldId id="306" r:id="rId8"/>
    <p:sldId id="307" r:id="rId9"/>
    <p:sldId id="308" r:id="rId10"/>
    <p:sldId id="324" r:id="rId11"/>
    <p:sldId id="325" r:id="rId12"/>
    <p:sldId id="316" r:id="rId13"/>
    <p:sldId id="328" r:id="rId14"/>
    <p:sldId id="337" r:id="rId15"/>
    <p:sldId id="329" r:id="rId16"/>
    <p:sldId id="330" r:id="rId17"/>
    <p:sldId id="331" r:id="rId18"/>
    <p:sldId id="332" r:id="rId19"/>
    <p:sldId id="333" r:id="rId20"/>
    <p:sldId id="326" r:id="rId21"/>
    <p:sldId id="336" r:id="rId22"/>
    <p:sldId id="305" r:id="rId23"/>
    <p:sldId id="303" r:id="rId24"/>
    <p:sldId id="334" r:id="rId25"/>
    <p:sldId id="304" r:id="rId26"/>
    <p:sldId id="311" r:id="rId27"/>
    <p:sldId id="310" r:id="rId28"/>
    <p:sldId id="335" r:id="rId29"/>
    <p:sldId id="313" r:id="rId30"/>
    <p:sldId id="338" r:id="rId31"/>
    <p:sldId id="317" r:id="rId32"/>
    <p:sldId id="318" r:id="rId33"/>
    <p:sldId id="319" r:id="rId34"/>
    <p:sldId id="339" r:id="rId35"/>
    <p:sldId id="320" r:id="rId36"/>
  </p:sldIdLst>
  <p:sldSz cx="18288000" cy="10287000"/>
  <p:notesSz cx="6858000" cy="9144000"/>
  <p:embeddedFontLst>
    <p:embeddedFont>
      <p:font typeface="Montserrat Classic" panose="020B0604020202020204" charset="0"/>
      <p:regular r:id="rId38"/>
    </p:embeddedFont>
    <p:embeddedFont>
      <p:font typeface="Montserrat Extra-Bold" panose="020B0604020202020204" charset="0"/>
      <p:regular r:id="rId39"/>
      <p:bold r:id="rId40"/>
    </p:embeddedFont>
    <p:embeddedFont>
      <p:font typeface="Montserrat Extra-Bold Bold" panose="020B0604020202020204"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D734"/>
    <a:srgbClr val="1F497D"/>
    <a:srgbClr val="FFFFFF"/>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7E1644-A033-4E5E-87CF-66A9C4AEDE21}" v="3" dt="2025-11-07T17:46:17.57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86" autoAdjust="0"/>
    <p:restoredTop sz="94622" autoAdjust="0"/>
  </p:normalViewPr>
  <p:slideViewPr>
    <p:cSldViewPr>
      <p:cViewPr varScale="1">
        <p:scale>
          <a:sx n="68" d="100"/>
          <a:sy n="68" d="100"/>
        </p:scale>
        <p:origin x="86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er Kavan" userId="1d2f30e4-0548-404a-9eff-db78d52d86e6" providerId="ADAL" clId="{0447A9EF-6D24-4F83-A0CF-FE9709230C72}"/>
    <pc:docChg chg="custSel addSld modSld">
      <pc:chgData name="Amber Kavan" userId="1d2f30e4-0548-404a-9eff-db78d52d86e6" providerId="ADAL" clId="{0447A9EF-6D24-4F83-A0CF-FE9709230C72}" dt="2025-11-07T17:46:25.550" v="238" actId="20577"/>
      <pc:docMkLst>
        <pc:docMk/>
      </pc:docMkLst>
      <pc:sldChg chg="delSp modSp add mod">
        <pc:chgData name="Amber Kavan" userId="1d2f30e4-0548-404a-9eff-db78d52d86e6" providerId="ADAL" clId="{0447A9EF-6D24-4F83-A0CF-FE9709230C72}" dt="2025-11-07T17:46:25.550" v="238" actId="20577"/>
        <pc:sldMkLst>
          <pc:docMk/>
          <pc:sldMk cId="371991908" sldId="339"/>
        </pc:sldMkLst>
        <pc:spChg chg="del">
          <ac:chgData name="Amber Kavan" userId="1d2f30e4-0548-404a-9eff-db78d52d86e6" providerId="ADAL" clId="{0447A9EF-6D24-4F83-A0CF-FE9709230C72}" dt="2025-11-07T17:45:57.768" v="205" actId="478"/>
          <ac:spMkLst>
            <pc:docMk/>
            <pc:sldMk cId="371991908" sldId="339"/>
            <ac:spMk id="2" creationId="{0DD6D099-642F-0B06-5678-6A1780932938}"/>
          </ac:spMkLst>
        </pc:spChg>
        <pc:spChg chg="mod">
          <ac:chgData name="Amber Kavan" userId="1d2f30e4-0548-404a-9eff-db78d52d86e6" providerId="ADAL" clId="{0447A9EF-6D24-4F83-A0CF-FE9709230C72}" dt="2025-11-07T17:46:25.550" v="238" actId="20577"/>
          <ac:spMkLst>
            <pc:docMk/>
            <pc:sldMk cId="371991908" sldId="339"/>
            <ac:spMk id="11" creationId="{E2B1C555-5C00-C02D-AB42-B506883A0B5D}"/>
          </ac:spMkLst>
        </pc:spChg>
        <pc:spChg chg="mod">
          <ac:chgData name="Amber Kavan" userId="1d2f30e4-0548-404a-9eff-db78d52d86e6" providerId="ADAL" clId="{0447A9EF-6D24-4F83-A0CF-FE9709230C72}" dt="2025-11-07T17:45:00.147" v="10" actId="20577"/>
          <ac:spMkLst>
            <pc:docMk/>
            <pc:sldMk cId="371991908" sldId="339"/>
            <ac:spMk id="15" creationId="{172A683B-EF8D-7098-CC73-939F598FB9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E80276-9836-4407-A0F5-570081007174}" type="datetimeFigureOut">
              <a:rPr lang="en-US" smtClean="0"/>
              <a:t>11/7/2025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9CB550-B94E-47C4-8332-B120E48A7DF8}" type="slidenum">
              <a:rPr lang="en-US" smtClean="0"/>
              <a:t>‹#›</a:t>
            </a:fld>
            <a:endParaRPr lang="en-US"/>
          </a:p>
        </p:txBody>
      </p:sp>
    </p:spTree>
    <p:extLst>
      <p:ext uri="{BB962C8B-B14F-4D97-AF65-F5344CB8AC3E}">
        <p14:creationId xmlns:p14="http://schemas.microsoft.com/office/powerpoint/2010/main" val="12168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9CB550-B94E-47C4-8332-B120E48A7DF8}" type="slidenum">
              <a:rPr lang="en-US" smtClean="0"/>
              <a:t>22</a:t>
            </a:fld>
            <a:endParaRPr lang="en-US"/>
          </a:p>
        </p:txBody>
      </p:sp>
    </p:spTree>
    <p:extLst>
      <p:ext uri="{BB962C8B-B14F-4D97-AF65-F5344CB8AC3E}">
        <p14:creationId xmlns:p14="http://schemas.microsoft.com/office/powerpoint/2010/main" val="2946640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s://www.pharmacy.umaryland.edu/media/SOP/medmanagementumarylandedu/MedMaIDE.pdf" TargetMode="External"/><Relationship Id="rId3" Type="http://schemas.openxmlformats.org/officeDocument/2006/relationships/image" Target="../media/image2.svg"/><Relationship Id="rId7" Type="http://schemas.openxmlformats.org/officeDocument/2006/relationships/hyperlink" Target="https://www.medicareinteractive.org/understanding-medicare/medicare-covered-services/preventive-services/annual-wellness-visit"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tapermd.com/" TargetMode="External"/><Relationship Id="rId5" Type="http://schemas.openxmlformats.org/officeDocument/2006/relationships/hyperlink" Target="https://geriatricscareonline.org/ProductAbstract/2023-ags-beers-criteria-pocketcard/PC0015" TargetMode="External"/><Relationship Id="rId4" Type="http://schemas.openxmlformats.org/officeDocument/2006/relationships/hyperlink" Target="https://geriatricscareonline.org/toc/american-geriatrics-society-updated-beers-criteria/CL0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phqscreeners.com/" TargetMode="External"/><Relationship Id="rId3" Type="http://schemas.openxmlformats.org/officeDocument/2006/relationships/image" Target="../media/image1.png"/><Relationship Id="rId7" Type="http://schemas.openxmlformats.org/officeDocument/2006/relationships/hyperlink" Target="https://www.cornerstonebehavioralservices.com/resources/FAST.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mocacognition.com/" TargetMode="External"/><Relationship Id="rId5" Type="http://schemas.openxmlformats.org/officeDocument/2006/relationships/hyperlink" Target="https://www.slu.edu/medicine/internal-medicine/geriatric-medicine/aging-successfully/assessment-tools/mental-status-exam.php" TargetMode="External"/><Relationship Id="rId4" Type="http://schemas.openxmlformats.org/officeDocument/2006/relationships/image" Target="../media/image2.svg"/><Relationship Id="rId9" Type="http://schemas.openxmlformats.org/officeDocument/2006/relationships/hyperlink" Target="https://web.stanford.edu/~yesavage/GDS.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hyperlink" Target="https://catch-on.org/wp-content/uploads/2021/06/JHHLM-FAQs-and-Scale.pdf" TargetMode="External"/><Relationship Id="rId4" Type="http://schemas.openxmlformats.org/officeDocument/2006/relationships/hyperlink" Target="https://www.leadingagemn.org/assets/docs/Tinetti-Balance-Gait--POMA.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ariadnelabs.org/wp-content/uploads/2023/05/Serious-Illness-Conversation-Guide.2023-05-18.pdf" TargetMode="External"/><Relationship Id="rId3" Type="http://schemas.openxmlformats.org/officeDocument/2006/relationships/image" Target="../media/image2.svg"/><Relationship Id="rId7" Type="http://schemas.openxmlformats.org/officeDocument/2006/relationships/hyperlink" Target="https://patientprioritiescare.org/" TargetMode="External"/><Relationship Id="rId12" Type="http://schemas.openxmlformats.org/officeDocument/2006/relationships/hyperlink" Target="https://theconversationproject.org/wp-content/uploads/2016/06/CMS-Payment-One-Pager.pdf"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www.ihi.org/library/white-papers/conversation-ready-framework-improving-end-life-care" TargetMode="External"/><Relationship Id="rId11" Type="http://schemas.openxmlformats.org/officeDocument/2006/relationships/hyperlink" Target="https://healthqualitybc.ca/resources/a-guide-to-having-conversations-about-what-matters/" TargetMode="External"/><Relationship Id="rId5" Type="http://schemas.openxmlformats.org/officeDocument/2006/relationships/hyperlink" Target="https://theconversationproject.org/" TargetMode="External"/><Relationship Id="rId10" Type="http://schemas.openxmlformats.org/officeDocument/2006/relationships/hyperlink" Target="https://healthqualitybc.ca/resources/what-matters-to-you-instructional-video/" TargetMode="External"/><Relationship Id="rId4" Type="http://schemas.openxmlformats.org/officeDocument/2006/relationships/hyperlink" Target="https://www.ihi.org/sites/default/files/2023-09/IHI_Age_Friendly_What_Matters_to_Older_Adults_Toolkit.pdf" TargetMode="External"/><Relationship Id="rId9" Type="http://schemas.openxmlformats.org/officeDocument/2006/relationships/hyperlink" Target="https://med.stanford.edu/letter.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p:cNvSpPr txBox="1"/>
          <p:nvPr/>
        </p:nvSpPr>
        <p:spPr>
          <a:xfrm>
            <a:off x="2783842" y="4021822"/>
            <a:ext cx="15163800" cy="2769989"/>
          </a:xfrm>
          <a:prstGeom prst="rect">
            <a:avLst/>
          </a:prstGeom>
        </p:spPr>
        <p:txBody>
          <a:bodyPr wrap="square" lIns="0" tIns="0" rIns="0" bIns="0" rtlCol="0" anchor="t">
            <a:spAutoFit/>
          </a:bodyPr>
          <a:lstStyle/>
          <a:p>
            <a:r>
              <a:rPr lang="en-US" sz="6000" dirty="0">
                <a:solidFill>
                  <a:srgbClr val="1E3262"/>
                </a:solidFill>
                <a:latin typeface="Montserrat Extra-Bold"/>
              </a:rPr>
              <a:t>Advancing Age-Friendly Care in Ambulatory Settings:</a:t>
            </a:r>
          </a:p>
          <a:p>
            <a:r>
              <a:rPr lang="en-US" sz="6000" dirty="0">
                <a:solidFill>
                  <a:srgbClr val="BFD734"/>
                </a:solidFill>
                <a:latin typeface="Montserrat Extra-Bold"/>
              </a:rPr>
              <a:t>Strategies for Better Outcomes</a:t>
            </a:r>
          </a:p>
        </p:txBody>
      </p:sp>
      <p:sp>
        <p:nvSpPr>
          <p:cNvPr id="11" name="TextBox 11"/>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
        <p:nvSpPr>
          <p:cNvPr id="10" name="TextBox 12">
            <a:extLst>
              <a:ext uri="{FF2B5EF4-FFF2-40B4-BE49-F238E27FC236}">
                <a16:creationId xmlns:a16="http://schemas.microsoft.com/office/drawing/2014/main" id="{76EAB04A-37F4-9E24-E8DA-49756C678CB2}"/>
              </a:ext>
            </a:extLst>
          </p:cNvPr>
          <p:cNvSpPr txBox="1"/>
          <p:nvPr/>
        </p:nvSpPr>
        <p:spPr>
          <a:xfrm>
            <a:off x="2814322" y="7178880"/>
            <a:ext cx="11817135" cy="444737"/>
          </a:xfrm>
          <a:prstGeom prst="rect">
            <a:avLst/>
          </a:prstGeom>
        </p:spPr>
        <p:txBody>
          <a:bodyPr wrap="square" lIns="0" tIns="0" rIns="0" bIns="0" rtlCol="0" anchor="t">
            <a:spAutoFit/>
          </a:bodyPr>
          <a:lstStyle/>
          <a:p>
            <a:pPr>
              <a:lnSpc>
                <a:spcPts val="3920"/>
              </a:lnSpc>
            </a:pPr>
            <a:r>
              <a:rPr lang="en-US" sz="2800" spc="963" dirty="0">
                <a:solidFill>
                  <a:srgbClr val="25B1DD"/>
                </a:solidFill>
                <a:latin typeface="Montserrat Classic"/>
              </a:rPr>
              <a:t>November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CCB86-E114-A543-8255-D4C22C58D508}"/>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7810C099-1F5F-9673-A8B2-39A5CDBB1A43}"/>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2873B214-8840-D215-B376-23BFB17AA4F0}"/>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A0D1A448-90FE-22F2-39EC-0EF44FE46A6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9200A266-D355-3956-453C-FC7565DF16DC}"/>
              </a:ext>
            </a:extLst>
          </p:cNvPr>
          <p:cNvGrpSpPr/>
          <p:nvPr/>
        </p:nvGrpSpPr>
        <p:grpSpPr>
          <a:xfrm>
            <a:off x="14500955" y="1866623"/>
            <a:ext cx="2758345" cy="245871"/>
            <a:chOff x="0" y="0"/>
            <a:chExt cx="726478" cy="64756"/>
          </a:xfrm>
        </p:grpSpPr>
        <p:sp>
          <p:nvSpPr>
            <p:cNvPr id="6" name="Freeform 6">
              <a:extLst>
                <a:ext uri="{FF2B5EF4-FFF2-40B4-BE49-F238E27FC236}">
                  <a16:creationId xmlns:a16="http://schemas.microsoft.com/office/drawing/2014/main" id="{7BC1CE21-0A4D-640B-E706-0A08810BAE47}"/>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a:extLst>
                <a:ext uri="{FF2B5EF4-FFF2-40B4-BE49-F238E27FC236}">
                  <a16:creationId xmlns:a16="http://schemas.microsoft.com/office/drawing/2014/main" id="{F0B3847F-D2B3-1FE8-924A-329AB7BCC64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a:extLst>
              <a:ext uri="{FF2B5EF4-FFF2-40B4-BE49-F238E27FC236}">
                <a16:creationId xmlns:a16="http://schemas.microsoft.com/office/drawing/2014/main" id="{28233929-A967-1BDA-186E-9B20135CFB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a:extLst>
              <a:ext uri="{FF2B5EF4-FFF2-40B4-BE49-F238E27FC236}">
                <a16:creationId xmlns:a16="http://schemas.microsoft.com/office/drawing/2014/main" id="{883E9D17-277C-2A36-06E1-33B12D39E600}"/>
              </a:ext>
            </a:extLst>
          </p:cNvPr>
          <p:cNvSpPr txBox="1"/>
          <p:nvPr/>
        </p:nvSpPr>
        <p:spPr>
          <a:xfrm>
            <a:off x="2286000" y="4124644"/>
            <a:ext cx="15163800" cy="1209627"/>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Age-Friendly in Ambulatory Settings</a:t>
            </a:r>
          </a:p>
        </p:txBody>
      </p:sp>
      <p:sp>
        <p:nvSpPr>
          <p:cNvPr id="11" name="TextBox 11">
            <a:extLst>
              <a:ext uri="{FF2B5EF4-FFF2-40B4-BE49-F238E27FC236}">
                <a16:creationId xmlns:a16="http://schemas.microsoft.com/office/drawing/2014/main" id="{30456F89-3FFB-E9B1-DA3B-C4869DDBACF7}"/>
              </a:ext>
            </a:extLst>
          </p:cNvPr>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423058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2DD96-89EA-0BE6-63F9-7705E92A2722}"/>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E8D0DDA7-2F11-E319-E887-EB0015800544}"/>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9F592BEE-FB6C-5C83-019F-8D63EEEAA9C9}"/>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E7383612-B719-6374-63A9-FB54039AD8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F7C2741F-2A7C-EAC9-8583-FC487D695E68}"/>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9C4C56EF-66B4-C531-D817-B8463C760B47}"/>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81589BA9-0FD7-B5E5-9444-89014E6B5E5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8DE8028B-BFC5-EC69-4F76-3F3C7EF2DEB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CEAE3700-6A14-66F6-7E8E-8918FA263029}"/>
              </a:ext>
            </a:extLst>
          </p:cNvPr>
          <p:cNvSpPr txBox="1"/>
          <p:nvPr/>
        </p:nvSpPr>
        <p:spPr>
          <a:xfrm>
            <a:off x="773892" y="2034233"/>
            <a:ext cx="17133108"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Health Systems: Ambulatory Setting</a:t>
            </a:r>
          </a:p>
        </p:txBody>
      </p:sp>
      <p:sp>
        <p:nvSpPr>
          <p:cNvPr id="7" name="TextBox 6">
            <a:extLst>
              <a:ext uri="{FF2B5EF4-FFF2-40B4-BE49-F238E27FC236}">
                <a16:creationId xmlns:a16="http://schemas.microsoft.com/office/drawing/2014/main" id="{3D458E59-68D7-2642-73B8-31DE5D72FF96}"/>
              </a:ext>
            </a:extLst>
          </p:cNvPr>
          <p:cNvSpPr txBox="1"/>
          <p:nvPr/>
        </p:nvSpPr>
        <p:spPr>
          <a:xfrm>
            <a:off x="790304" y="2928425"/>
            <a:ext cx="15963900" cy="6986528"/>
          </a:xfrm>
          <a:prstGeom prst="rect">
            <a:avLst/>
          </a:prstGeom>
          <a:noFill/>
        </p:spPr>
        <p:txBody>
          <a:bodyPr wrap="square" rtlCol="0">
            <a:spAutoFit/>
          </a:bodyPr>
          <a:lstStyle/>
          <a:p>
            <a:r>
              <a:rPr lang="en-US" sz="3200" dirty="0">
                <a:latin typeface="Montserrat Classic" panose="020B0604020202020204" charset="0"/>
              </a:rPr>
              <a:t>Key Considerations Ambulatory v. Hospital Age-Friendly Care:</a:t>
            </a:r>
          </a:p>
          <a:p>
            <a:pPr marL="457200" indent="-457200">
              <a:buFont typeface="Courier New" panose="02070309020205020404" pitchFamily="49" charset="0"/>
              <a:buChar char="o"/>
            </a:pPr>
            <a:r>
              <a:rPr lang="en-US" sz="3200" dirty="0">
                <a:latin typeface="Montserrat Classic" panose="020B0604020202020204" charset="0"/>
              </a:rPr>
              <a:t>Frequency of Screenings:</a:t>
            </a:r>
          </a:p>
          <a:p>
            <a:pPr marL="914400" lvl="1" indent="-457200">
              <a:buFont typeface="Wingdings" panose="05000000000000000000" pitchFamily="2" charset="2"/>
              <a:buChar char="ü"/>
            </a:pPr>
            <a:r>
              <a:rPr lang="en-US" sz="3200" dirty="0">
                <a:latin typeface="Montserrat Classic" panose="020B0604020202020204" charset="0"/>
              </a:rPr>
              <a:t>Screening frequency occurs less frequently – often annually or with change in patient status.</a:t>
            </a:r>
          </a:p>
          <a:p>
            <a:pPr marL="457200" indent="-457200">
              <a:buFont typeface="Courier New" panose="02070309020205020404" pitchFamily="49" charset="0"/>
              <a:buChar char="o"/>
            </a:pPr>
            <a:r>
              <a:rPr lang="en-US" sz="3200" dirty="0">
                <a:latin typeface="Montserrat Classic" panose="020B0604020202020204" charset="0"/>
              </a:rPr>
              <a:t>Understanding baseline and communication of changes:</a:t>
            </a:r>
          </a:p>
          <a:p>
            <a:pPr marL="914400" lvl="1" indent="-457200">
              <a:buFont typeface="Wingdings" panose="05000000000000000000" pitchFamily="2" charset="2"/>
              <a:buChar char="ü"/>
            </a:pPr>
            <a:r>
              <a:rPr lang="en-US" sz="3200" dirty="0">
                <a:latin typeface="Montserrat Classic" panose="020B0604020202020204" charset="0"/>
              </a:rPr>
              <a:t>Ambulatory screening is more indicative of actual status – changes with illness or upon need for hospitalization.</a:t>
            </a:r>
          </a:p>
          <a:p>
            <a:pPr marL="914400" lvl="1" indent="-457200">
              <a:buFont typeface="Wingdings" panose="05000000000000000000" pitchFamily="2" charset="2"/>
              <a:buChar char="ü"/>
            </a:pPr>
            <a:r>
              <a:rPr lang="en-US" sz="3200" dirty="0">
                <a:latin typeface="Montserrat Classic" panose="020B0604020202020204" charset="0"/>
              </a:rPr>
              <a:t>Communicate baseline and changes to hospital staff if admitted.</a:t>
            </a:r>
          </a:p>
          <a:p>
            <a:pPr marL="457200" indent="-457200">
              <a:buFont typeface="Courier New" panose="02070309020205020404" pitchFamily="49" charset="0"/>
              <a:buChar char="o"/>
            </a:pPr>
            <a:r>
              <a:rPr lang="en-US" sz="3200" dirty="0">
                <a:latin typeface="Montserrat Classic" panose="020B0604020202020204" charset="0"/>
              </a:rPr>
              <a:t>What Matters and End of Life Care Discussions with trusted professional:</a:t>
            </a:r>
          </a:p>
          <a:p>
            <a:pPr marL="914400" lvl="1" indent="-457200">
              <a:buFont typeface="Wingdings" panose="05000000000000000000" pitchFamily="2" charset="2"/>
              <a:buChar char="ü"/>
            </a:pPr>
            <a:r>
              <a:rPr lang="en-US" sz="3200" dirty="0">
                <a:latin typeface="Montserrat Classic" panose="020B0604020202020204" charset="0"/>
              </a:rPr>
              <a:t>Often ambulatory care is more relationship-based so discussion regarding healthcare wishes are often more in-depth and can be supplemented at future visits.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Tree>
    <p:extLst>
      <p:ext uri="{BB962C8B-B14F-4D97-AF65-F5344CB8AC3E}">
        <p14:creationId xmlns:p14="http://schemas.microsoft.com/office/powerpoint/2010/main" val="6707154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F1F438-A1D1-3472-8248-C774455528E3}"/>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42A280F0-BDE4-3814-2BF0-E7BBA8EE249A}"/>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F31C665C-8F25-7E18-B2AD-C08D839592A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DEDA3084-EDA5-5210-445F-6EA15C476B61}"/>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E76C5EE5-11D4-7618-9859-E31F81547231}"/>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FC66EA22-0A71-23DF-F0E3-1098F77333E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76A76E62-D2AC-F688-46FF-E1D5F00BF29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02CF50F5-0A8D-F97A-5508-733537A6AE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83AEADDB-2DF4-AEC9-0280-59DAB290E779}"/>
              </a:ext>
            </a:extLst>
          </p:cNvPr>
          <p:cNvSpPr txBox="1"/>
          <p:nvPr/>
        </p:nvSpPr>
        <p:spPr>
          <a:xfrm>
            <a:off x="773892" y="2034233"/>
            <a:ext cx="17133108"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Health Systems: Ambulatory Setting</a:t>
            </a:r>
          </a:p>
        </p:txBody>
      </p:sp>
      <p:grpSp>
        <p:nvGrpSpPr>
          <p:cNvPr id="18" name="Group 17">
            <a:extLst>
              <a:ext uri="{FF2B5EF4-FFF2-40B4-BE49-F238E27FC236}">
                <a16:creationId xmlns:a16="http://schemas.microsoft.com/office/drawing/2014/main" id="{31BDB66C-B0D6-6657-08FE-323712928F7C}"/>
              </a:ext>
            </a:extLst>
          </p:cNvPr>
          <p:cNvGrpSpPr/>
          <p:nvPr/>
        </p:nvGrpSpPr>
        <p:grpSpPr>
          <a:xfrm>
            <a:off x="959827" y="4082160"/>
            <a:ext cx="15316200" cy="1981200"/>
            <a:chOff x="1028700" y="3690845"/>
            <a:chExt cx="15316200" cy="1981200"/>
          </a:xfrm>
        </p:grpSpPr>
        <p:sp>
          <p:nvSpPr>
            <p:cNvPr id="12" name="Rectangle 11">
              <a:extLst>
                <a:ext uri="{FF2B5EF4-FFF2-40B4-BE49-F238E27FC236}">
                  <a16:creationId xmlns:a16="http://schemas.microsoft.com/office/drawing/2014/main" id="{2D36A68A-4B10-33A6-61C0-FDC3ACF01420}"/>
                </a:ext>
              </a:extLst>
            </p:cNvPr>
            <p:cNvSpPr/>
            <p:nvPr/>
          </p:nvSpPr>
          <p:spPr>
            <a:xfrm>
              <a:off x="1028700" y="3690845"/>
              <a:ext cx="2324100" cy="1981200"/>
            </a:xfrm>
            <a:prstGeom prst="rect">
              <a:avLst/>
            </a:prstGeom>
            <a:solidFill>
              <a:srgbClr val="1F497D"/>
            </a:solid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ontserrat Classic" panose="020B0604020202020204" charset="0"/>
                </a:rPr>
                <a:t>Intake into care setting</a:t>
              </a:r>
            </a:p>
          </p:txBody>
        </p:sp>
        <p:sp>
          <p:nvSpPr>
            <p:cNvPr id="13" name="Rectangle 12">
              <a:extLst>
                <a:ext uri="{FF2B5EF4-FFF2-40B4-BE49-F238E27FC236}">
                  <a16:creationId xmlns:a16="http://schemas.microsoft.com/office/drawing/2014/main" id="{BDFC7907-A423-897F-08D8-596AF70E5E68}"/>
                </a:ext>
              </a:extLst>
            </p:cNvPr>
            <p:cNvSpPr/>
            <p:nvPr/>
          </p:nvSpPr>
          <p:spPr>
            <a:xfrm>
              <a:off x="4276725" y="3690845"/>
              <a:ext cx="2324100" cy="1981200"/>
            </a:xfrm>
            <a:prstGeom prst="rect">
              <a:avLst/>
            </a:prstGeom>
            <a:solidFill>
              <a:srgbClr val="1F497D"/>
            </a:solid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ontserrat Classic" panose="020B0604020202020204" charset="0"/>
                </a:rPr>
                <a:t>Check history for baseline on 4Ms</a:t>
              </a:r>
            </a:p>
          </p:txBody>
        </p:sp>
        <p:sp>
          <p:nvSpPr>
            <p:cNvPr id="14" name="Rectangle 13">
              <a:extLst>
                <a:ext uri="{FF2B5EF4-FFF2-40B4-BE49-F238E27FC236}">
                  <a16:creationId xmlns:a16="http://schemas.microsoft.com/office/drawing/2014/main" id="{78440F0C-CDB2-DFFD-25E6-79B621DC0CF6}"/>
                </a:ext>
              </a:extLst>
            </p:cNvPr>
            <p:cNvSpPr/>
            <p:nvPr/>
          </p:nvSpPr>
          <p:spPr>
            <a:xfrm>
              <a:off x="7524750" y="3690845"/>
              <a:ext cx="2324100" cy="1981200"/>
            </a:xfrm>
            <a:prstGeom prst="rect">
              <a:avLst/>
            </a:prstGeom>
            <a:solidFill>
              <a:srgbClr val="1F497D"/>
            </a:solid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ontserrat Classic" panose="020B0604020202020204" charset="0"/>
                </a:rPr>
                <a:t>Conduct 4Ms screening</a:t>
              </a:r>
            </a:p>
          </p:txBody>
        </p:sp>
        <p:sp>
          <p:nvSpPr>
            <p:cNvPr id="15" name="Rectangle 14">
              <a:extLst>
                <a:ext uri="{FF2B5EF4-FFF2-40B4-BE49-F238E27FC236}">
                  <a16:creationId xmlns:a16="http://schemas.microsoft.com/office/drawing/2014/main" id="{3D1E4910-2345-47A7-8795-901758BBD96E}"/>
                </a:ext>
              </a:extLst>
            </p:cNvPr>
            <p:cNvSpPr/>
            <p:nvPr/>
          </p:nvSpPr>
          <p:spPr>
            <a:xfrm>
              <a:off x="10772775" y="3690845"/>
              <a:ext cx="2324100" cy="1981200"/>
            </a:xfrm>
            <a:prstGeom prst="rect">
              <a:avLst/>
            </a:prstGeom>
            <a:solidFill>
              <a:srgbClr val="1F497D"/>
            </a:solid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ontserrat Classic" panose="020B0604020202020204" charset="0"/>
                </a:rPr>
                <a:t>Co-create goal-oriented care aligned with What Matters</a:t>
              </a:r>
            </a:p>
          </p:txBody>
        </p:sp>
        <p:sp>
          <p:nvSpPr>
            <p:cNvPr id="16" name="Rectangle 15">
              <a:extLst>
                <a:ext uri="{FF2B5EF4-FFF2-40B4-BE49-F238E27FC236}">
                  <a16:creationId xmlns:a16="http://schemas.microsoft.com/office/drawing/2014/main" id="{BC9CF8D3-D3BD-6448-5FE1-7806A25F2BF2}"/>
                </a:ext>
              </a:extLst>
            </p:cNvPr>
            <p:cNvSpPr/>
            <p:nvPr/>
          </p:nvSpPr>
          <p:spPr>
            <a:xfrm>
              <a:off x="14020800" y="3690845"/>
              <a:ext cx="2324100" cy="1981200"/>
            </a:xfrm>
            <a:prstGeom prst="rect">
              <a:avLst/>
            </a:prstGeom>
            <a:solidFill>
              <a:srgbClr val="1F497D"/>
            </a:solidFill>
            <a:ln>
              <a:solidFill>
                <a:srgbClr val="1F49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Montserrat Classic" panose="020B0604020202020204" charset="0"/>
                </a:rPr>
                <a:t>Check-out</a:t>
              </a:r>
            </a:p>
          </p:txBody>
        </p:sp>
      </p:grpSp>
      <p:sp>
        <p:nvSpPr>
          <p:cNvPr id="17" name="TextBox 16">
            <a:extLst>
              <a:ext uri="{FF2B5EF4-FFF2-40B4-BE49-F238E27FC236}">
                <a16:creationId xmlns:a16="http://schemas.microsoft.com/office/drawing/2014/main" id="{C51EE586-8289-04C3-92F4-9DEED4224A13}"/>
              </a:ext>
            </a:extLst>
          </p:cNvPr>
          <p:cNvSpPr txBox="1"/>
          <p:nvPr/>
        </p:nvSpPr>
        <p:spPr>
          <a:xfrm>
            <a:off x="704850" y="2707561"/>
            <a:ext cx="15963900" cy="1569660"/>
          </a:xfrm>
          <a:prstGeom prst="rect">
            <a:avLst/>
          </a:prstGeom>
          <a:noFill/>
        </p:spPr>
        <p:txBody>
          <a:bodyPr wrap="square" rtlCol="0">
            <a:spAutoFit/>
          </a:bodyPr>
          <a:lstStyle/>
          <a:p>
            <a:r>
              <a:rPr lang="en-US" sz="3200" dirty="0">
                <a:latin typeface="Montserrat Classic" panose="020B0604020202020204" charset="0"/>
              </a:rPr>
              <a:t>Workflow Example:</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cxnSp>
        <p:nvCxnSpPr>
          <p:cNvPr id="20" name="Straight Arrow Connector 19">
            <a:extLst>
              <a:ext uri="{FF2B5EF4-FFF2-40B4-BE49-F238E27FC236}">
                <a16:creationId xmlns:a16="http://schemas.microsoft.com/office/drawing/2014/main" id="{663DA742-9C1D-103C-F8A1-5D60AF614C27}"/>
              </a:ext>
            </a:extLst>
          </p:cNvPr>
          <p:cNvCxnSpPr>
            <a:cxnSpLocks/>
          </p:cNvCxnSpPr>
          <p:nvPr/>
        </p:nvCxnSpPr>
        <p:spPr>
          <a:xfrm>
            <a:off x="3283927" y="5072760"/>
            <a:ext cx="923925" cy="0"/>
          </a:xfrm>
          <a:prstGeom prst="straightConnector1">
            <a:avLst/>
          </a:prstGeom>
          <a:ln w="57150">
            <a:solidFill>
              <a:srgbClr val="BFD734"/>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47D58A9-69B3-4585-C27C-013FD2C3233B}"/>
              </a:ext>
            </a:extLst>
          </p:cNvPr>
          <p:cNvCxnSpPr>
            <a:cxnSpLocks/>
          </p:cNvCxnSpPr>
          <p:nvPr/>
        </p:nvCxnSpPr>
        <p:spPr>
          <a:xfrm>
            <a:off x="6531952" y="5072760"/>
            <a:ext cx="923925" cy="0"/>
          </a:xfrm>
          <a:prstGeom prst="straightConnector1">
            <a:avLst/>
          </a:prstGeom>
          <a:ln w="57150">
            <a:solidFill>
              <a:srgbClr val="BFD73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FE2C845-B324-ECA3-0012-82F56B3309CF}"/>
              </a:ext>
            </a:extLst>
          </p:cNvPr>
          <p:cNvCxnSpPr>
            <a:cxnSpLocks/>
          </p:cNvCxnSpPr>
          <p:nvPr/>
        </p:nvCxnSpPr>
        <p:spPr>
          <a:xfrm>
            <a:off x="9779977" y="5072760"/>
            <a:ext cx="923925" cy="0"/>
          </a:xfrm>
          <a:prstGeom prst="straightConnector1">
            <a:avLst/>
          </a:prstGeom>
          <a:ln w="57150">
            <a:solidFill>
              <a:srgbClr val="BFD73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DDD65A31-6D7F-F83A-1C65-77FB15054B9C}"/>
              </a:ext>
            </a:extLst>
          </p:cNvPr>
          <p:cNvCxnSpPr>
            <a:cxnSpLocks/>
          </p:cNvCxnSpPr>
          <p:nvPr/>
        </p:nvCxnSpPr>
        <p:spPr>
          <a:xfrm>
            <a:off x="13028002" y="5072760"/>
            <a:ext cx="923925" cy="0"/>
          </a:xfrm>
          <a:prstGeom prst="straightConnector1">
            <a:avLst/>
          </a:prstGeom>
          <a:ln w="57150">
            <a:solidFill>
              <a:srgbClr val="BFD734"/>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4973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8D8A9F-62E3-4221-56B8-456CD2470362}"/>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63AC6D73-B7A9-92CE-3A29-15EA4D36B43E}"/>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6EF2EBD9-ECEB-A686-C342-A9A186C879CA}"/>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F7EC6DCA-6235-1A16-9670-B26894B0772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01A44173-4E4A-BB0B-7932-9079D66D86DC}"/>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13F3B2D4-67CA-6E9A-98B7-4B10724E1F99}"/>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FFEBF618-AE69-CBC6-BED2-211D437B414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F2BFC984-D287-BA08-9460-7CD51D27917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78C299F1-FA2F-9840-F6A4-4BD20E3CC831}"/>
              </a:ext>
            </a:extLst>
          </p:cNvPr>
          <p:cNvSpPr txBox="1"/>
          <p:nvPr/>
        </p:nvSpPr>
        <p:spPr>
          <a:xfrm>
            <a:off x="998720" y="2147012"/>
            <a:ext cx="14847108"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Health Systems: Ambulatory Setting</a:t>
            </a:r>
          </a:p>
        </p:txBody>
      </p:sp>
      <p:graphicFrame>
        <p:nvGraphicFramePr>
          <p:cNvPr id="7" name="Table 6">
            <a:extLst>
              <a:ext uri="{FF2B5EF4-FFF2-40B4-BE49-F238E27FC236}">
                <a16:creationId xmlns:a16="http://schemas.microsoft.com/office/drawing/2014/main" id="{4562BEB3-C8AF-6AB9-E7D7-053C13499830}"/>
              </a:ext>
            </a:extLst>
          </p:cNvPr>
          <p:cNvGraphicFramePr>
            <a:graphicFrameLocks noGrp="1"/>
          </p:cNvGraphicFramePr>
          <p:nvPr>
            <p:extLst>
              <p:ext uri="{D42A27DB-BD31-4B8C-83A1-F6EECF244321}">
                <p14:modId xmlns:p14="http://schemas.microsoft.com/office/powerpoint/2010/main" val="4214358642"/>
              </p:ext>
            </p:extLst>
          </p:nvPr>
        </p:nvGraphicFramePr>
        <p:xfrm>
          <a:off x="921973" y="2933700"/>
          <a:ext cx="16444054" cy="5425440"/>
        </p:xfrm>
        <a:graphic>
          <a:graphicData uri="http://schemas.openxmlformats.org/drawingml/2006/table">
            <a:tbl>
              <a:tblPr firstRow="1" bandRow="1">
                <a:tableStyleId>{5C22544A-7EE6-4342-B048-85BDC9FD1C3A}</a:tableStyleId>
              </a:tblPr>
              <a:tblGrid>
                <a:gridCol w="4248703">
                  <a:extLst>
                    <a:ext uri="{9D8B030D-6E8A-4147-A177-3AD203B41FA5}">
                      <a16:colId xmlns:a16="http://schemas.microsoft.com/office/drawing/2014/main" val="1520537583"/>
                    </a:ext>
                  </a:extLst>
                </a:gridCol>
                <a:gridCol w="4170023">
                  <a:extLst>
                    <a:ext uri="{9D8B030D-6E8A-4147-A177-3AD203B41FA5}">
                      <a16:colId xmlns:a16="http://schemas.microsoft.com/office/drawing/2014/main" val="3541238548"/>
                    </a:ext>
                  </a:extLst>
                </a:gridCol>
                <a:gridCol w="8025328">
                  <a:extLst>
                    <a:ext uri="{9D8B030D-6E8A-4147-A177-3AD203B41FA5}">
                      <a16:colId xmlns:a16="http://schemas.microsoft.com/office/drawing/2014/main" val="4000539326"/>
                    </a:ext>
                  </a:extLst>
                </a:gridCol>
              </a:tblGrid>
              <a:tr h="370840">
                <a:tc>
                  <a:txBody>
                    <a:bodyPr/>
                    <a:lstStyle/>
                    <a:p>
                      <a:r>
                        <a:rPr lang="en-US" sz="2400" dirty="0">
                          <a:latin typeface="Montserrat Classic" panose="020B0604020202020204" charset="0"/>
                        </a:rPr>
                        <a:t>Key Actions</a:t>
                      </a:r>
                    </a:p>
                  </a:txBody>
                  <a:tcPr>
                    <a:solidFill>
                      <a:srgbClr val="1F497D"/>
                    </a:solidFill>
                  </a:tcPr>
                </a:tc>
                <a:tc>
                  <a:txBody>
                    <a:bodyPr/>
                    <a:lstStyle/>
                    <a:p>
                      <a:r>
                        <a:rPr lang="en-US" sz="2400" dirty="0">
                          <a:latin typeface="Montserrat Classic" panose="020B0604020202020204" charset="0"/>
                        </a:rPr>
                        <a:t>Getting Started</a:t>
                      </a:r>
                    </a:p>
                  </a:txBody>
                  <a:tcPr>
                    <a:solidFill>
                      <a:srgbClr val="1F497D"/>
                    </a:solidFill>
                  </a:tcPr>
                </a:tc>
                <a:tc>
                  <a:txBody>
                    <a:bodyPr/>
                    <a:lstStyle/>
                    <a:p>
                      <a:r>
                        <a:rPr lang="en-US" sz="2400" dirty="0">
                          <a:latin typeface="Montserrat Classic" panose="020B0604020202020204" charset="0"/>
                        </a:rPr>
                        <a:t>Tips and Resources</a:t>
                      </a:r>
                    </a:p>
                  </a:txBody>
                  <a:tcPr>
                    <a:solidFill>
                      <a:srgbClr val="1F497D"/>
                    </a:solidFill>
                  </a:tcPr>
                </a:tc>
                <a:extLst>
                  <a:ext uri="{0D108BD9-81ED-4DB2-BD59-A6C34878D82A}">
                    <a16:rowId xmlns:a16="http://schemas.microsoft.com/office/drawing/2014/main" val="821860398"/>
                  </a:ext>
                </a:extLst>
              </a:tr>
              <a:tr h="370840">
                <a:tc>
                  <a:txBody>
                    <a:bodyPr/>
                    <a:lstStyle/>
                    <a:p>
                      <a:r>
                        <a:rPr lang="en-US" sz="2400" dirty="0">
                          <a:latin typeface="Montserrat Classic" panose="020B0604020202020204" charset="0"/>
                        </a:rPr>
                        <a:t>What Matters?</a:t>
                      </a:r>
                    </a:p>
                  </a:txBody>
                  <a:tcPr>
                    <a:solidFill>
                      <a:schemeClr val="bg1">
                        <a:lumMod val="85000"/>
                      </a:schemeClr>
                    </a:solidFill>
                  </a:tcPr>
                </a:tc>
                <a:tc>
                  <a:txBody>
                    <a:bodyPr/>
                    <a:lstStyle/>
                    <a:p>
                      <a:r>
                        <a:rPr lang="en-US" sz="2000" b="0" i="0" u="none" strike="noStrike" kern="1200" baseline="0" dirty="0">
                          <a:solidFill>
                            <a:schemeClr val="dk1"/>
                          </a:solidFill>
                          <a:latin typeface="Montserrat Classic" panose="020B0604020202020204" charset="0"/>
                          <a:ea typeface="+mn-ea"/>
                          <a:cs typeface="+mn-cs"/>
                        </a:rPr>
                        <a:t>Does your organization have an existing question bank to start a “What Matters?” conversation?</a:t>
                      </a:r>
                    </a:p>
                    <a:p>
                      <a:pPr marL="342900" indent="-34290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“What is the one thing about your healthcare you most want to focus on?”  </a:t>
                      </a:r>
                    </a:p>
                    <a:p>
                      <a:pPr marL="342900" indent="-34290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“Addressing your healthcare needs so that you can do  what more often or more easily?”</a:t>
                      </a:r>
                    </a:p>
                    <a:p>
                      <a:pPr marL="342900" indent="-34290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“What are your most important goals if your health situation worsens?”</a:t>
                      </a:r>
                      <a:r>
                        <a:rPr lang="en-US" sz="1600" b="0" i="0" u="none" strike="noStrike" kern="1200" baseline="0" dirty="0">
                          <a:solidFill>
                            <a:schemeClr val="dk1"/>
                          </a:solidFill>
                          <a:latin typeface="Montserrat Classic" panose="020B0604020202020204" charset="0"/>
                          <a:ea typeface="+mn-ea"/>
                          <a:cs typeface="+mn-cs"/>
                        </a:rPr>
                        <a:t>	</a:t>
                      </a:r>
                    </a:p>
                  </a:txBody>
                  <a:tcPr>
                    <a:solidFill>
                      <a:schemeClr val="bg1">
                        <a:lumMod val="85000"/>
                      </a:schemeClr>
                    </a:solidFill>
                  </a:tcPr>
                </a:tc>
                <a:tc>
                  <a:txBody>
                    <a:bodyPr/>
                    <a:lstStyle/>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Knowing What Matters has 2 purposes:</a:t>
                      </a:r>
                    </a:p>
                    <a:p>
                      <a:pPr marL="342900" indent="-342900">
                        <a:buFont typeface="Arial" panose="020B0604020202020204" pitchFamily="34" charset="0"/>
                        <a:buAutoNum type="arabicPeriod"/>
                      </a:pPr>
                      <a:r>
                        <a:rPr lang="en-US" sz="2000" b="0" i="0" u="sng" strike="noStrike" kern="1200" baseline="0" dirty="0">
                          <a:solidFill>
                            <a:schemeClr val="dk1"/>
                          </a:solidFill>
                          <a:latin typeface="Montserrat Classic" panose="020B0604020202020204" charset="0"/>
                          <a:ea typeface="+mn-ea"/>
                          <a:cs typeface="+mn-cs"/>
                        </a:rPr>
                        <a:t>Get to know the person to help provide better care. </a:t>
                      </a:r>
                    </a:p>
                    <a:p>
                      <a:pPr marL="285750" indent="-476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“What is a good day for you?”</a:t>
                      </a:r>
                    </a:p>
                    <a:p>
                      <a:pPr marL="285750" indent="-476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“Who is important to you?”</a:t>
                      </a:r>
                    </a:p>
                    <a:p>
                      <a:pPr marL="285750" indent="-476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“What brings you joy?”</a:t>
                      </a:r>
                    </a:p>
                    <a:p>
                      <a:pPr marL="285750" indent="-476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“What makes life worth living?” </a:t>
                      </a:r>
                    </a:p>
                    <a:p>
                      <a:pPr marL="342900" indent="-342900">
                        <a:buFont typeface="Arial" panose="020B0604020202020204" pitchFamily="34" charset="0"/>
                        <a:buAutoNum type="arabicPeriod" startAt="2"/>
                      </a:pPr>
                      <a:r>
                        <a:rPr lang="en-US" sz="2000" b="0" i="0" u="sng" strike="noStrike" kern="1200" baseline="0" dirty="0">
                          <a:solidFill>
                            <a:schemeClr val="dk1"/>
                          </a:solidFill>
                          <a:latin typeface="Montserrat Classic" panose="020B0604020202020204" charset="0"/>
                          <a:ea typeface="+mn-ea"/>
                          <a:cs typeface="+mn-cs"/>
                        </a:rPr>
                        <a:t>Align care with What Matters. The desired outcomes and fears, concerns, and questions. </a:t>
                      </a:r>
                    </a:p>
                    <a:p>
                      <a:endParaRPr lang="en-US" sz="2000" b="0" i="0" u="none" strike="noStrike" kern="1200" baseline="0" dirty="0">
                        <a:solidFill>
                          <a:schemeClr val="dk1"/>
                        </a:solidFill>
                        <a:latin typeface="Montserrat Classic" panose="020B0604020202020204" charset="0"/>
                        <a:ea typeface="+mn-ea"/>
                        <a:cs typeface="+mn-cs"/>
                      </a:endParaRPr>
                    </a:p>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Include family or other caregivers in the discussion about What Matters (if OK with the patient); while remembering it is most important to learn What Matters to the older adult. </a:t>
                      </a:r>
                    </a:p>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Ask people with dementia What Matters. </a:t>
                      </a:r>
                    </a:p>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Integrate asking What Matters into Welcome to Medicare and the Medicare Annual Wellness Visit or Pre-Visit Planning.</a:t>
                      </a:r>
                    </a:p>
                  </a:txBody>
                  <a:tcPr>
                    <a:solidFill>
                      <a:schemeClr val="bg1">
                        <a:lumMod val="85000"/>
                      </a:schemeClr>
                    </a:solidFill>
                  </a:tcPr>
                </a:tc>
                <a:extLst>
                  <a:ext uri="{0D108BD9-81ED-4DB2-BD59-A6C34878D82A}">
                    <a16:rowId xmlns:a16="http://schemas.microsoft.com/office/drawing/2014/main" val="3403808347"/>
                  </a:ext>
                </a:extLst>
              </a:tr>
            </a:tbl>
          </a:graphicData>
        </a:graphic>
      </p:graphicFrame>
    </p:spTree>
    <p:extLst>
      <p:ext uri="{BB962C8B-B14F-4D97-AF65-F5344CB8AC3E}">
        <p14:creationId xmlns:p14="http://schemas.microsoft.com/office/powerpoint/2010/main" val="393140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59BD9-CBB4-5540-1222-07C698594CEA}"/>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26ECF36D-E8FF-F9B5-92F0-1B48C2D8C331}"/>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8188CA77-9CE4-69DC-12C2-B87599E6E333}"/>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41EF84E6-120D-D233-B895-7F256BBDB40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16FBD481-D975-A37A-7E32-F7B3E7E48EF4}"/>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ADBE57D7-3936-9F7D-8CDB-3FF15DC4A9C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F78EC018-2D21-BE48-0600-839B511794C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1679EF42-7152-E29A-2FFA-75D63F2007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836F2BB3-2C57-25CC-A56D-308D7B4739E3}"/>
              </a:ext>
            </a:extLst>
          </p:cNvPr>
          <p:cNvSpPr txBox="1"/>
          <p:nvPr/>
        </p:nvSpPr>
        <p:spPr>
          <a:xfrm>
            <a:off x="998720" y="2147012"/>
            <a:ext cx="14847108"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Health Systems: Ambulatory Setting</a:t>
            </a:r>
          </a:p>
        </p:txBody>
      </p:sp>
      <p:graphicFrame>
        <p:nvGraphicFramePr>
          <p:cNvPr id="7" name="Table 6">
            <a:extLst>
              <a:ext uri="{FF2B5EF4-FFF2-40B4-BE49-F238E27FC236}">
                <a16:creationId xmlns:a16="http://schemas.microsoft.com/office/drawing/2014/main" id="{90F38F5A-46A6-8C12-8A7E-8DFB9999C742}"/>
              </a:ext>
            </a:extLst>
          </p:cNvPr>
          <p:cNvGraphicFramePr>
            <a:graphicFrameLocks noGrp="1"/>
          </p:cNvGraphicFramePr>
          <p:nvPr>
            <p:extLst>
              <p:ext uri="{D42A27DB-BD31-4B8C-83A1-F6EECF244321}">
                <p14:modId xmlns:p14="http://schemas.microsoft.com/office/powerpoint/2010/main" val="1904144850"/>
              </p:ext>
            </p:extLst>
          </p:nvPr>
        </p:nvGraphicFramePr>
        <p:xfrm>
          <a:off x="994703" y="2933700"/>
          <a:ext cx="16444054" cy="6766560"/>
        </p:xfrm>
        <a:graphic>
          <a:graphicData uri="http://schemas.openxmlformats.org/drawingml/2006/table">
            <a:tbl>
              <a:tblPr firstRow="1" bandRow="1">
                <a:tableStyleId>{5C22544A-7EE6-4342-B048-85BDC9FD1C3A}</a:tableStyleId>
              </a:tblPr>
              <a:tblGrid>
                <a:gridCol w="4248703">
                  <a:extLst>
                    <a:ext uri="{9D8B030D-6E8A-4147-A177-3AD203B41FA5}">
                      <a16:colId xmlns:a16="http://schemas.microsoft.com/office/drawing/2014/main" val="1520537583"/>
                    </a:ext>
                  </a:extLst>
                </a:gridCol>
                <a:gridCol w="4170023">
                  <a:extLst>
                    <a:ext uri="{9D8B030D-6E8A-4147-A177-3AD203B41FA5}">
                      <a16:colId xmlns:a16="http://schemas.microsoft.com/office/drawing/2014/main" val="3541238548"/>
                    </a:ext>
                  </a:extLst>
                </a:gridCol>
                <a:gridCol w="8025328">
                  <a:extLst>
                    <a:ext uri="{9D8B030D-6E8A-4147-A177-3AD203B41FA5}">
                      <a16:colId xmlns:a16="http://schemas.microsoft.com/office/drawing/2014/main" val="4000539326"/>
                    </a:ext>
                  </a:extLst>
                </a:gridCol>
              </a:tblGrid>
              <a:tr h="370840">
                <a:tc>
                  <a:txBody>
                    <a:bodyPr/>
                    <a:lstStyle/>
                    <a:p>
                      <a:r>
                        <a:rPr lang="en-US" sz="2400" dirty="0">
                          <a:latin typeface="Montserrat Classic" panose="020B0604020202020204" charset="0"/>
                        </a:rPr>
                        <a:t>Key Actions</a:t>
                      </a:r>
                    </a:p>
                  </a:txBody>
                  <a:tcPr>
                    <a:solidFill>
                      <a:srgbClr val="1F497D"/>
                    </a:solidFill>
                  </a:tcPr>
                </a:tc>
                <a:tc>
                  <a:txBody>
                    <a:bodyPr/>
                    <a:lstStyle/>
                    <a:p>
                      <a:r>
                        <a:rPr lang="en-US" sz="2400" dirty="0">
                          <a:latin typeface="Montserrat Classic" panose="020B0604020202020204" charset="0"/>
                        </a:rPr>
                        <a:t>Getting Started</a:t>
                      </a:r>
                    </a:p>
                  </a:txBody>
                  <a:tcPr>
                    <a:solidFill>
                      <a:srgbClr val="1F497D"/>
                    </a:solidFill>
                  </a:tcPr>
                </a:tc>
                <a:tc>
                  <a:txBody>
                    <a:bodyPr/>
                    <a:lstStyle/>
                    <a:p>
                      <a:r>
                        <a:rPr lang="en-US" sz="2400" dirty="0">
                          <a:latin typeface="Montserrat Classic" panose="020B0604020202020204" charset="0"/>
                        </a:rPr>
                        <a:t>Tips and Resources</a:t>
                      </a:r>
                    </a:p>
                  </a:txBody>
                  <a:tcPr>
                    <a:solidFill>
                      <a:srgbClr val="1F497D"/>
                    </a:solidFill>
                  </a:tcPr>
                </a:tc>
                <a:extLst>
                  <a:ext uri="{0D108BD9-81ED-4DB2-BD59-A6C34878D82A}">
                    <a16:rowId xmlns:a16="http://schemas.microsoft.com/office/drawing/2014/main" val="82186039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ontserrat Classic" panose="020B0604020202020204" charset="0"/>
                          <a:ea typeface="+mn-ea"/>
                          <a:cs typeface="+mn-cs"/>
                        </a:rPr>
                        <a:t>Medications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b="0" i="0" u="none" strike="noStrike" kern="1200" baseline="0" dirty="0">
                        <a:solidFill>
                          <a:schemeClr val="dk1"/>
                        </a:solidFill>
                        <a:latin typeface="Montserrat Classic" panose="020B060402020202020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ontserrat Classic" panose="020B0604020202020204" charset="0"/>
                          <a:ea typeface="+mn-ea"/>
                          <a:cs typeface="+mn-cs"/>
                        </a:rPr>
                        <a:t>Review for high-risk and potentially inappropriate medication use </a:t>
                      </a:r>
                      <a:r>
                        <a:rPr lang="en-US" sz="1600" b="0" i="0" u="none" strike="noStrike" kern="1200" baseline="0" dirty="0">
                          <a:solidFill>
                            <a:schemeClr val="dk1"/>
                          </a:solidFill>
                          <a:latin typeface="Montserrat Classic" panose="020B0604020202020204" charset="0"/>
                          <a:ea typeface="+mn-ea"/>
                          <a:cs typeface="+mn-cs"/>
                        </a:rPr>
                        <a:t>	</a:t>
                      </a:r>
                    </a:p>
                    <a:p>
                      <a:endParaRPr lang="en-US" sz="2400" dirty="0">
                        <a:latin typeface="Montserrat Classic" panose="020B0604020202020204" charset="0"/>
                      </a:endParaRPr>
                    </a:p>
                  </a:txBody>
                  <a:tcPr>
                    <a:solidFill>
                      <a:schemeClr val="bg1">
                        <a:lumMod val="85000"/>
                      </a:schemeClr>
                    </a:solidFill>
                  </a:tcPr>
                </a:tc>
                <a:tc>
                  <a:txBody>
                    <a:bodyPr/>
                    <a:lstStyle/>
                    <a:p>
                      <a:r>
                        <a:rPr lang="en-US" sz="2400" b="0" i="0" u="none" strike="noStrike" kern="1200" baseline="0" dirty="0">
                          <a:solidFill>
                            <a:schemeClr val="dk1"/>
                          </a:solidFill>
                          <a:latin typeface="Montserrat Classic" panose="020B0604020202020204" charset="0"/>
                          <a:ea typeface="+mn-ea"/>
                          <a:cs typeface="+mn-cs"/>
                        </a:rPr>
                        <a:t>Specifically, look for: </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Benzodiazepines </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Opioids </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Highly anticholinergic medications (e.g., diphenhydramine) </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All prescription and over-the- counter sedatives and sleep medications </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Muscle relaxants </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Tricyclic antidepressants </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Antipsychotics</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Mood stabilizers </a:t>
                      </a:r>
                    </a:p>
                  </a:txBody>
                  <a:tcPr>
                    <a:solidFill>
                      <a:schemeClr val="bg1">
                        <a:lumMod val="85000"/>
                      </a:schemeClr>
                    </a:solidFill>
                  </a:tcPr>
                </a:tc>
                <a:tc>
                  <a:txBody>
                    <a:bodyPr/>
                    <a:lstStyle/>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Medication risk assessment – include OTC medications at least annually in this assessment.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Engage the older adult and family member or other caregiver in providing all medications (including over-the-counter medicines) for review.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Medicare beneficiaries may be eligible for an annual comprehensive medication review.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Medication reconciliation, part of the Medicare Annual Wellness Visit, to identify high-risk medications.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Target medications:</a:t>
                      </a:r>
                    </a:p>
                    <a:p>
                      <a:pPr marL="463550" indent="-182563">
                        <a:buFont typeface="Wingdings" panose="05000000000000000000" pitchFamily="2" charset="2"/>
                        <a:buChar char="ü"/>
                      </a:pPr>
                      <a:r>
                        <a:rPr lang="en-US" sz="2400" b="0" i="0" u="none" strike="noStrike" kern="1200" baseline="0" dirty="0">
                          <a:solidFill>
                            <a:schemeClr val="dk1"/>
                          </a:solidFill>
                          <a:latin typeface="Montserrat Classic" panose="020B0604020202020204" charset="0"/>
                          <a:ea typeface="+mn-ea"/>
                          <a:cs typeface="+mn-cs"/>
                        </a:rPr>
                        <a:t>Without indication </a:t>
                      </a:r>
                    </a:p>
                    <a:p>
                      <a:pPr marL="463550" indent="-182563">
                        <a:buFont typeface="Wingdings" panose="05000000000000000000" pitchFamily="2" charset="2"/>
                        <a:buChar char="ü"/>
                      </a:pPr>
                      <a:r>
                        <a:rPr lang="en-US" sz="2400" b="0" i="0" u="none" strike="noStrike" kern="1200" baseline="0" dirty="0">
                          <a:solidFill>
                            <a:schemeClr val="dk1"/>
                          </a:solidFill>
                          <a:latin typeface="Montserrat Classic" panose="020B0604020202020204" charset="0"/>
                          <a:ea typeface="+mn-ea"/>
                          <a:cs typeface="+mn-cs"/>
                        </a:rPr>
                        <a:t>Not the intended response </a:t>
                      </a:r>
                    </a:p>
                    <a:p>
                      <a:pPr marL="463550" indent="-182563">
                        <a:buFont typeface="Wingdings" panose="05000000000000000000" pitchFamily="2" charset="2"/>
                        <a:buChar char="ü"/>
                      </a:pPr>
                      <a:r>
                        <a:rPr lang="en-US" sz="2400" b="0" i="0" u="none" strike="noStrike" kern="1200" baseline="0" dirty="0">
                          <a:solidFill>
                            <a:schemeClr val="dk1"/>
                          </a:solidFill>
                          <a:latin typeface="Montserrat Classic" panose="020B0604020202020204" charset="0"/>
                          <a:ea typeface="+mn-ea"/>
                          <a:cs typeface="+mn-cs"/>
                        </a:rPr>
                        <a:t>No longer needed </a:t>
                      </a:r>
                    </a:p>
                    <a:p>
                      <a:pPr marL="463550" indent="-182563">
                        <a:buFont typeface="Wingdings" panose="05000000000000000000" pitchFamily="2" charset="2"/>
                        <a:buChar char="ü"/>
                      </a:pPr>
                      <a:r>
                        <a:rPr lang="en-US" sz="2400" b="0" i="0" u="none" strike="noStrike" kern="1200" baseline="0" dirty="0">
                          <a:solidFill>
                            <a:schemeClr val="dk1"/>
                          </a:solidFill>
                          <a:latin typeface="Montserrat Classic" panose="020B0604020202020204" charset="0"/>
                          <a:ea typeface="+mn-ea"/>
                          <a:cs typeface="+mn-cs"/>
                        </a:rPr>
                        <a:t>Duplicate effects (both benefits and harms) </a:t>
                      </a:r>
                    </a:p>
                    <a:p>
                      <a:pPr marL="463550" indent="-182563">
                        <a:buFont typeface="Wingdings" panose="05000000000000000000" pitchFamily="2" charset="2"/>
                        <a:buChar char="ü"/>
                      </a:pPr>
                      <a:r>
                        <a:rPr lang="en-US" sz="2400" b="0" i="0" u="none" strike="noStrike" kern="1200" baseline="0" dirty="0">
                          <a:solidFill>
                            <a:schemeClr val="dk1"/>
                          </a:solidFill>
                          <a:latin typeface="Montserrat Classic" panose="020B0604020202020204" charset="0"/>
                          <a:ea typeface="+mn-ea"/>
                          <a:cs typeface="+mn-cs"/>
                        </a:rPr>
                        <a:t>Not being taken and adherence is not critical </a:t>
                      </a:r>
                    </a:p>
                  </a:txBody>
                  <a:tcPr>
                    <a:solidFill>
                      <a:schemeClr val="bg1">
                        <a:lumMod val="85000"/>
                      </a:schemeClr>
                    </a:solidFill>
                  </a:tcPr>
                </a:tc>
                <a:extLst>
                  <a:ext uri="{0D108BD9-81ED-4DB2-BD59-A6C34878D82A}">
                    <a16:rowId xmlns:a16="http://schemas.microsoft.com/office/drawing/2014/main" val="3403808347"/>
                  </a:ext>
                </a:extLst>
              </a:tr>
            </a:tbl>
          </a:graphicData>
        </a:graphic>
      </p:graphicFrame>
    </p:spTree>
    <p:extLst>
      <p:ext uri="{BB962C8B-B14F-4D97-AF65-F5344CB8AC3E}">
        <p14:creationId xmlns:p14="http://schemas.microsoft.com/office/powerpoint/2010/main" val="35688220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D0760-9C4B-EFA6-AF8F-4AB7E134EFEC}"/>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B10075C3-7485-0410-419F-2EB1544A97B3}"/>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DF51FF6B-CF85-73C2-16C2-46ACCC98FBCF}"/>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205475E0-23B4-4FC3-EBD6-4190C68AEE4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365DA9EB-B728-C56D-58C8-2737614E25DD}"/>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A9823954-2B02-85D5-513F-D550145D594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6DA418BA-E763-C59E-BEB0-D1F04ACD6D1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44135641-112F-9369-EEA5-3ADDDA77FE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BF912EFB-CAF3-A698-797A-F8FA37534B91}"/>
              </a:ext>
            </a:extLst>
          </p:cNvPr>
          <p:cNvSpPr txBox="1"/>
          <p:nvPr/>
        </p:nvSpPr>
        <p:spPr>
          <a:xfrm>
            <a:off x="998720" y="2147012"/>
            <a:ext cx="14847108"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Health Systems: Ambulatory Setting</a:t>
            </a:r>
          </a:p>
        </p:txBody>
      </p:sp>
      <p:graphicFrame>
        <p:nvGraphicFramePr>
          <p:cNvPr id="7" name="Table 6">
            <a:extLst>
              <a:ext uri="{FF2B5EF4-FFF2-40B4-BE49-F238E27FC236}">
                <a16:creationId xmlns:a16="http://schemas.microsoft.com/office/drawing/2014/main" id="{B31D7AE2-B33D-9833-807A-843A96116982}"/>
              </a:ext>
            </a:extLst>
          </p:cNvPr>
          <p:cNvGraphicFramePr>
            <a:graphicFrameLocks noGrp="1"/>
          </p:cNvGraphicFramePr>
          <p:nvPr>
            <p:extLst>
              <p:ext uri="{D42A27DB-BD31-4B8C-83A1-F6EECF244321}">
                <p14:modId xmlns:p14="http://schemas.microsoft.com/office/powerpoint/2010/main" val="1414460652"/>
              </p:ext>
            </p:extLst>
          </p:nvPr>
        </p:nvGraphicFramePr>
        <p:xfrm>
          <a:off x="921973" y="2857500"/>
          <a:ext cx="16444054" cy="7132320"/>
        </p:xfrm>
        <a:graphic>
          <a:graphicData uri="http://schemas.openxmlformats.org/drawingml/2006/table">
            <a:tbl>
              <a:tblPr firstRow="1" bandRow="1">
                <a:tableStyleId>{5C22544A-7EE6-4342-B048-85BDC9FD1C3A}</a:tableStyleId>
              </a:tblPr>
              <a:tblGrid>
                <a:gridCol w="3726227">
                  <a:extLst>
                    <a:ext uri="{9D8B030D-6E8A-4147-A177-3AD203B41FA5}">
                      <a16:colId xmlns:a16="http://schemas.microsoft.com/office/drawing/2014/main" val="1520537583"/>
                    </a:ext>
                  </a:extLst>
                </a:gridCol>
                <a:gridCol w="4692499">
                  <a:extLst>
                    <a:ext uri="{9D8B030D-6E8A-4147-A177-3AD203B41FA5}">
                      <a16:colId xmlns:a16="http://schemas.microsoft.com/office/drawing/2014/main" val="3541238548"/>
                    </a:ext>
                  </a:extLst>
                </a:gridCol>
                <a:gridCol w="8025328">
                  <a:extLst>
                    <a:ext uri="{9D8B030D-6E8A-4147-A177-3AD203B41FA5}">
                      <a16:colId xmlns:a16="http://schemas.microsoft.com/office/drawing/2014/main" val="4000539326"/>
                    </a:ext>
                  </a:extLst>
                </a:gridCol>
              </a:tblGrid>
              <a:tr h="370840">
                <a:tc>
                  <a:txBody>
                    <a:bodyPr/>
                    <a:lstStyle/>
                    <a:p>
                      <a:r>
                        <a:rPr lang="en-US" sz="2400" dirty="0">
                          <a:latin typeface="Montserrat Classic" panose="020B0604020202020204" charset="0"/>
                        </a:rPr>
                        <a:t>Key Actions</a:t>
                      </a:r>
                    </a:p>
                  </a:txBody>
                  <a:tcPr>
                    <a:solidFill>
                      <a:srgbClr val="1F497D"/>
                    </a:solidFill>
                  </a:tcPr>
                </a:tc>
                <a:tc>
                  <a:txBody>
                    <a:bodyPr/>
                    <a:lstStyle/>
                    <a:p>
                      <a:r>
                        <a:rPr lang="en-US" sz="2400" dirty="0">
                          <a:latin typeface="Montserrat Classic" panose="020B0604020202020204" charset="0"/>
                        </a:rPr>
                        <a:t>Getting Started</a:t>
                      </a:r>
                    </a:p>
                  </a:txBody>
                  <a:tcPr>
                    <a:solidFill>
                      <a:srgbClr val="1F497D"/>
                    </a:solidFill>
                  </a:tcPr>
                </a:tc>
                <a:tc>
                  <a:txBody>
                    <a:bodyPr/>
                    <a:lstStyle/>
                    <a:p>
                      <a:r>
                        <a:rPr lang="en-US" sz="2400" dirty="0">
                          <a:latin typeface="Montserrat Classic" panose="020B0604020202020204" charset="0"/>
                        </a:rPr>
                        <a:t>Tips and Resources</a:t>
                      </a:r>
                    </a:p>
                  </a:txBody>
                  <a:tcPr>
                    <a:solidFill>
                      <a:srgbClr val="1F497D"/>
                    </a:solidFill>
                  </a:tcPr>
                </a:tc>
                <a:extLst>
                  <a:ext uri="{0D108BD9-81ED-4DB2-BD59-A6C34878D82A}">
                    <a16:rowId xmlns:a16="http://schemas.microsoft.com/office/drawing/2014/main" val="821860398"/>
                  </a:ext>
                </a:extLst>
              </a:tr>
              <a:tr h="370840">
                <a:tc>
                  <a:txBody>
                    <a:bodyPr/>
                    <a:lstStyle/>
                    <a:p>
                      <a:r>
                        <a:rPr lang="en-US" sz="2400" dirty="0">
                          <a:latin typeface="Montserrat Classic" panose="020B0604020202020204" charset="0"/>
                        </a:rPr>
                        <a:t>Mentation</a:t>
                      </a:r>
                    </a:p>
                    <a:p>
                      <a:endParaRPr lang="en-US" sz="2400" dirty="0">
                        <a:latin typeface="Montserrat Classic"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ontserrat Classic" panose="020B0604020202020204" charset="0"/>
                          <a:ea typeface="+mn-ea"/>
                          <a:cs typeface="+mn-cs"/>
                        </a:rPr>
                        <a:t>Screen for dementia / cognitive impairment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ontserrat Classic" panose="020B060402020202020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ontserrat Classic" panose="020B0604020202020204" charset="0"/>
                          <a:ea typeface="+mn-ea"/>
                          <a:cs typeface="+mn-cs"/>
                        </a:rPr>
                        <a:t>Screen for depression 	</a:t>
                      </a:r>
                    </a:p>
                    <a:p>
                      <a:endParaRPr lang="en-US" sz="2400" dirty="0">
                        <a:latin typeface="Montserrat Classic" panose="020B0604020202020204" charset="0"/>
                      </a:endParaRPr>
                    </a:p>
                  </a:txBody>
                  <a:tcPr>
                    <a:solidFill>
                      <a:schemeClr val="bg1">
                        <a:lumMod val="85000"/>
                      </a:schemeClr>
                    </a:solidFill>
                  </a:tcPr>
                </a:tc>
                <a:tc>
                  <a:txBody>
                    <a:bodyPr/>
                    <a:lstStyle/>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Assess EHR available screening.</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Screening Options:</a:t>
                      </a:r>
                    </a:p>
                    <a:p>
                      <a:pPr marL="285750" indent="-4763">
                        <a:buFont typeface="Wingdings" panose="05000000000000000000" pitchFamily="2" charset="2"/>
                        <a:buChar char="ü"/>
                      </a:pPr>
                      <a:r>
                        <a:rPr lang="en-US" sz="2400" b="0" i="0" u="none" strike="noStrike" kern="1200" baseline="0" dirty="0">
                          <a:solidFill>
                            <a:schemeClr val="dk1"/>
                          </a:solidFill>
                          <a:latin typeface="Montserrat Classic" panose="020B0604020202020204" charset="0"/>
                          <a:ea typeface="+mn-ea"/>
                          <a:cs typeface="+mn-cs"/>
                        </a:rPr>
                        <a:t>Mini-Cog </a:t>
                      </a:r>
                      <a:r>
                        <a:rPr lang="en-US" sz="2400" b="0" i="0" u="none" strike="noStrike" kern="1200" baseline="0" dirty="0">
                          <a:solidFill>
                            <a:schemeClr val="dk1"/>
                          </a:solidFill>
                          <a:latin typeface="Montserrat Classic" panose="020B0604020202020204" charset="0"/>
                          <a:ea typeface="+mn-ea"/>
                          <a:cs typeface="+mn-cs"/>
                          <a:sym typeface="Wingdings" panose="05000000000000000000" pitchFamily="2" charset="2"/>
                        </a:rPr>
                        <a:t> </a:t>
                      </a:r>
                      <a:r>
                        <a:rPr lang="en-US" sz="2400" b="0" i="0" u="none" strike="noStrike" kern="1200" baseline="0" dirty="0">
                          <a:solidFill>
                            <a:schemeClr val="dk1"/>
                          </a:solidFill>
                          <a:latin typeface="Montserrat Classic" panose="020B0604020202020204" charset="0"/>
                          <a:ea typeface="+mn-ea"/>
                          <a:cs typeface="+mn-cs"/>
                        </a:rPr>
                        <a:t>If screen is + </a:t>
                      </a:r>
                      <a:r>
                        <a:rPr lang="en-US" sz="2400" b="0" i="0" u="none" strike="noStrike" kern="1200" baseline="0" dirty="0">
                          <a:solidFill>
                            <a:schemeClr val="dk1"/>
                          </a:solidFill>
                          <a:latin typeface="Montserrat Classic" panose="020B0604020202020204" charset="0"/>
                          <a:ea typeface="+mn-ea"/>
                          <a:cs typeface="+mn-cs"/>
                          <a:sym typeface="Wingdings" panose="05000000000000000000" pitchFamily="2" charset="2"/>
                        </a:rPr>
                        <a:t> </a:t>
                      </a:r>
                      <a:r>
                        <a:rPr lang="en-US" sz="2400" b="0" i="0" u="none" strike="noStrike" kern="1200" baseline="0" dirty="0">
                          <a:solidFill>
                            <a:schemeClr val="dk1"/>
                          </a:solidFill>
                          <a:latin typeface="Montserrat Classic" panose="020B0604020202020204" charset="0"/>
                          <a:ea typeface="+mn-ea"/>
                          <a:cs typeface="+mn-cs"/>
                        </a:rPr>
                        <a:t>MoCA or SLUMS for a more detailed assessment</a:t>
                      </a:r>
                    </a:p>
                    <a:p>
                      <a:pPr marL="0" indent="0">
                        <a:buFont typeface="Wingdings" panose="05000000000000000000" pitchFamily="2" charset="2"/>
                        <a:buNone/>
                      </a:pPr>
                      <a:endParaRPr lang="en-US" sz="2400" b="0" i="0" u="none" strike="noStrike" kern="1200" baseline="0" dirty="0">
                        <a:solidFill>
                          <a:schemeClr val="dk1"/>
                        </a:solidFill>
                        <a:latin typeface="Montserrat Classic" panose="020B0604020202020204" charset="0"/>
                        <a:ea typeface="+mn-ea"/>
                        <a:cs typeface="+mn-cs"/>
                      </a:endParaRP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If dementia is established -- consider using a staging tool such as the Global Deterioration Scale, FAST, or MoCA for annual or episodic visits. </a:t>
                      </a:r>
                    </a:p>
                    <a:p>
                      <a:pPr marL="0" indent="0">
                        <a:buFont typeface="Arial" panose="020B0604020202020204" pitchFamily="34" charset="0"/>
                        <a:buNone/>
                      </a:pPr>
                      <a:r>
                        <a:rPr lang="en-US" sz="2400" b="0" i="0" u="none" strike="noStrike" kern="1200" baseline="0" dirty="0">
                          <a:solidFill>
                            <a:schemeClr val="dk1"/>
                          </a:solidFill>
                          <a:latin typeface="Montserrat Classic" panose="020B0604020202020204" charset="0"/>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0" u="none" strike="noStrike" kern="1200" baseline="0" dirty="0">
                          <a:solidFill>
                            <a:schemeClr val="dk1"/>
                          </a:solidFill>
                          <a:latin typeface="Montserrat Classic" panose="020B0604020202020204" charset="0"/>
                          <a:ea typeface="+mn-ea"/>
                          <a:cs typeface="+mn-cs"/>
                        </a:rPr>
                        <a:t>Depression Screen -- Patient Health Questionnaire – 2 (PHQ-2) reflex to PHQ- 9.	</a:t>
                      </a:r>
                    </a:p>
                  </a:txBody>
                  <a:tcPr>
                    <a:solidFill>
                      <a:schemeClr val="bg1">
                        <a:lumMod val="85000"/>
                      </a:schemeClr>
                    </a:solidFill>
                  </a:tcPr>
                </a:tc>
                <a:tc>
                  <a:txBody>
                    <a:bodyPr/>
                    <a:lstStyle/>
                    <a:p>
                      <a:endParaRPr lang="en-US" sz="1600" b="0" i="0" u="none" strike="noStrike" kern="1200" baseline="0" dirty="0">
                        <a:solidFill>
                          <a:schemeClr val="dk1"/>
                        </a:solidFill>
                        <a:latin typeface="Montserrat Classic" panose="020B0604020202020204" charset="0"/>
                        <a:ea typeface="+mn-ea"/>
                        <a:cs typeface="+mn-cs"/>
                      </a:endParaRP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Normalize cognitive screening </a:t>
                      </a:r>
                      <a:r>
                        <a:rPr lang="en-US" sz="2400" b="0" i="0" u="none" strike="noStrike" kern="1200" baseline="0" dirty="0">
                          <a:solidFill>
                            <a:schemeClr val="dk1"/>
                          </a:solidFill>
                          <a:latin typeface="Montserrat Classic" panose="020B0604020202020204" charset="0"/>
                          <a:ea typeface="+mn-ea"/>
                          <a:cs typeface="+mn-cs"/>
                          <a:sym typeface="Wingdings" panose="05000000000000000000" pitchFamily="2" charset="2"/>
                        </a:rPr>
                        <a:t> </a:t>
                      </a:r>
                      <a:r>
                        <a:rPr lang="en-US" sz="2400" b="0" i="0" u="none" strike="noStrike" kern="1200" baseline="0" dirty="0">
                          <a:solidFill>
                            <a:schemeClr val="dk1"/>
                          </a:solidFill>
                          <a:latin typeface="Montserrat Classic" panose="020B0604020202020204" charset="0"/>
                          <a:ea typeface="+mn-ea"/>
                          <a:cs typeface="+mn-cs"/>
                        </a:rPr>
                        <a:t>“I’m going to assess your cognitive health like we check your blood pressure, or your heart and lungs.”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Document thoroughly so that all providers have a baseline cognitive screen.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If a sudden change in cognition, consider and rule out delirium.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Screening for cognitive impairment and depression are part of Welcome to Medicare and the Medicare Annual Wellness Visit. </a:t>
                      </a:r>
                    </a:p>
                    <a:p>
                      <a:pPr marL="285750" indent="-28575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Create a process to follow up if a screening is positive. </a:t>
                      </a:r>
                    </a:p>
                    <a:p>
                      <a:pPr marL="0" indent="0">
                        <a:buFont typeface="Arial" panose="020B0604020202020204" pitchFamily="34" charset="0"/>
                        <a:buNone/>
                      </a:pPr>
                      <a:endParaRPr lang="en-US" sz="2400" b="0" i="0" u="none" strike="noStrike" kern="1200" baseline="0" dirty="0">
                        <a:solidFill>
                          <a:schemeClr val="dk1"/>
                        </a:solidFill>
                        <a:latin typeface="Montserrat Classic" panose="020B0604020202020204" charset="0"/>
                        <a:ea typeface="+mn-ea"/>
                        <a:cs typeface="+mn-cs"/>
                      </a:endParaRPr>
                    </a:p>
                  </a:txBody>
                  <a:tcPr>
                    <a:solidFill>
                      <a:schemeClr val="bg1">
                        <a:lumMod val="85000"/>
                      </a:schemeClr>
                    </a:solidFill>
                  </a:tcPr>
                </a:tc>
                <a:extLst>
                  <a:ext uri="{0D108BD9-81ED-4DB2-BD59-A6C34878D82A}">
                    <a16:rowId xmlns:a16="http://schemas.microsoft.com/office/drawing/2014/main" val="3403808347"/>
                  </a:ext>
                </a:extLst>
              </a:tr>
            </a:tbl>
          </a:graphicData>
        </a:graphic>
      </p:graphicFrame>
    </p:spTree>
    <p:extLst>
      <p:ext uri="{BB962C8B-B14F-4D97-AF65-F5344CB8AC3E}">
        <p14:creationId xmlns:p14="http://schemas.microsoft.com/office/powerpoint/2010/main" val="2746185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7982C-FA39-4D25-C424-D4C2F02F353B}"/>
            </a:ext>
          </a:extLst>
        </p:cNvPr>
        <p:cNvGrpSpPr/>
        <p:nvPr/>
      </p:nvGrpSpPr>
      <p:grpSpPr>
        <a:xfrm>
          <a:off x="0" y="0"/>
          <a:ext cx="0" cy="0"/>
          <a:chOff x="0" y="0"/>
          <a:chExt cx="0" cy="0"/>
        </a:xfrm>
      </p:grpSpPr>
      <p:grpSp>
        <p:nvGrpSpPr>
          <p:cNvPr id="6" name="Group 21">
            <a:extLst>
              <a:ext uri="{FF2B5EF4-FFF2-40B4-BE49-F238E27FC236}">
                <a16:creationId xmlns:a16="http://schemas.microsoft.com/office/drawing/2014/main" id="{32DD6BAF-8806-8CBF-A8FA-E4DA8708202B}"/>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E02CBFAF-4CAF-4073-9D33-57DAC6ECE13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ACB24A50-C4E6-76E4-BD47-1D47A4E6660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C0FC2029-D624-96E2-BA4F-855B8C3F04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E4C2C5A9-599E-F323-E765-B5BF0B6D8DB7}"/>
              </a:ext>
            </a:extLst>
          </p:cNvPr>
          <p:cNvSpPr txBox="1"/>
          <p:nvPr/>
        </p:nvSpPr>
        <p:spPr>
          <a:xfrm>
            <a:off x="998720" y="2147012"/>
            <a:ext cx="14847108"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Health Systems: Ambulatory Setting</a:t>
            </a:r>
          </a:p>
        </p:txBody>
      </p:sp>
      <p:graphicFrame>
        <p:nvGraphicFramePr>
          <p:cNvPr id="7" name="Table 6">
            <a:extLst>
              <a:ext uri="{FF2B5EF4-FFF2-40B4-BE49-F238E27FC236}">
                <a16:creationId xmlns:a16="http://schemas.microsoft.com/office/drawing/2014/main" id="{4985DAA2-52F9-9010-8D54-59B57994BC6E}"/>
              </a:ext>
            </a:extLst>
          </p:cNvPr>
          <p:cNvGraphicFramePr>
            <a:graphicFrameLocks noGrp="1"/>
          </p:cNvGraphicFramePr>
          <p:nvPr>
            <p:extLst>
              <p:ext uri="{D42A27DB-BD31-4B8C-83A1-F6EECF244321}">
                <p14:modId xmlns:p14="http://schemas.microsoft.com/office/powerpoint/2010/main" val="152812841"/>
              </p:ext>
            </p:extLst>
          </p:nvPr>
        </p:nvGraphicFramePr>
        <p:xfrm>
          <a:off x="921973" y="2931277"/>
          <a:ext cx="16444054" cy="6278880"/>
        </p:xfrm>
        <a:graphic>
          <a:graphicData uri="http://schemas.openxmlformats.org/drawingml/2006/table">
            <a:tbl>
              <a:tblPr firstRow="1" bandRow="1">
                <a:tableStyleId>{5C22544A-7EE6-4342-B048-85BDC9FD1C3A}</a:tableStyleId>
              </a:tblPr>
              <a:tblGrid>
                <a:gridCol w="3726227">
                  <a:extLst>
                    <a:ext uri="{9D8B030D-6E8A-4147-A177-3AD203B41FA5}">
                      <a16:colId xmlns:a16="http://schemas.microsoft.com/office/drawing/2014/main" val="1520537583"/>
                    </a:ext>
                  </a:extLst>
                </a:gridCol>
                <a:gridCol w="4191000">
                  <a:extLst>
                    <a:ext uri="{9D8B030D-6E8A-4147-A177-3AD203B41FA5}">
                      <a16:colId xmlns:a16="http://schemas.microsoft.com/office/drawing/2014/main" val="3541238548"/>
                    </a:ext>
                  </a:extLst>
                </a:gridCol>
                <a:gridCol w="8526827">
                  <a:extLst>
                    <a:ext uri="{9D8B030D-6E8A-4147-A177-3AD203B41FA5}">
                      <a16:colId xmlns:a16="http://schemas.microsoft.com/office/drawing/2014/main" val="4000539326"/>
                    </a:ext>
                  </a:extLst>
                </a:gridCol>
              </a:tblGrid>
              <a:tr h="370840">
                <a:tc>
                  <a:txBody>
                    <a:bodyPr/>
                    <a:lstStyle/>
                    <a:p>
                      <a:r>
                        <a:rPr lang="en-US" sz="2400" dirty="0">
                          <a:latin typeface="Montserrat Classic" panose="020B0604020202020204" charset="0"/>
                        </a:rPr>
                        <a:t>Key Actions</a:t>
                      </a:r>
                    </a:p>
                  </a:txBody>
                  <a:tcPr>
                    <a:solidFill>
                      <a:srgbClr val="1F497D"/>
                    </a:solidFill>
                  </a:tcPr>
                </a:tc>
                <a:tc>
                  <a:txBody>
                    <a:bodyPr/>
                    <a:lstStyle/>
                    <a:p>
                      <a:r>
                        <a:rPr lang="en-US" sz="2400" dirty="0">
                          <a:latin typeface="Montserrat Classic" panose="020B0604020202020204" charset="0"/>
                        </a:rPr>
                        <a:t>Getting Started</a:t>
                      </a:r>
                    </a:p>
                  </a:txBody>
                  <a:tcPr>
                    <a:solidFill>
                      <a:srgbClr val="1F497D"/>
                    </a:solidFill>
                  </a:tcPr>
                </a:tc>
                <a:tc>
                  <a:txBody>
                    <a:bodyPr/>
                    <a:lstStyle/>
                    <a:p>
                      <a:r>
                        <a:rPr lang="en-US" sz="2400" dirty="0">
                          <a:latin typeface="Montserrat Classic" panose="020B0604020202020204" charset="0"/>
                        </a:rPr>
                        <a:t>Tips and Resources</a:t>
                      </a:r>
                    </a:p>
                  </a:txBody>
                  <a:tcPr>
                    <a:solidFill>
                      <a:srgbClr val="1F497D"/>
                    </a:solidFill>
                  </a:tcPr>
                </a:tc>
                <a:extLst>
                  <a:ext uri="{0D108BD9-81ED-4DB2-BD59-A6C34878D82A}">
                    <a16:rowId xmlns:a16="http://schemas.microsoft.com/office/drawing/2014/main" val="821860398"/>
                  </a:ext>
                </a:extLst>
              </a:tr>
              <a:tr h="0">
                <a:tc>
                  <a:txBody>
                    <a:bodyPr/>
                    <a:lstStyle/>
                    <a:p>
                      <a:r>
                        <a:rPr lang="en-US" sz="2400" dirty="0">
                          <a:latin typeface="Montserrat Classic" panose="020B0604020202020204" charset="0"/>
                        </a:rPr>
                        <a:t>Mobility</a:t>
                      </a:r>
                    </a:p>
                    <a:p>
                      <a:endParaRPr lang="en-US" sz="2400" dirty="0">
                        <a:latin typeface="Montserrat Classic" panose="020B060402020202020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u="none" strike="noStrike" kern="1200" baseline="0" dirty="0">
                          <a:solidFill>
                            <a:schemeClr val="dk1"/>
                          </a:solidFill>
                          <a:latin typeface="Montserrat Classic" panose="020B0604020202020204" charset="0"/>
                          <a:ea typeface="+mn-ea"/>
                          <a:cs typeface="+mn-cs"/>
                        </a:rPr>
                        <a:t>Screen and assess for mobility limitations 	</a:t>
                      </a:r>
                    </a:p>
                  </a:txBody>
                  <a:tcPr>
                    <a:solidFill>
                      <a:schemeClr val="bg1">
                        <a:lumMod val="85000"/>
                      </a:schemeClr>
                    </a:solidFill>
                  </a:tcPr>
                </a:tc>
                <a:tc>
                  <a:txBody>
                    <a:bodyPr/>
                    <a:lstStyle/>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Assess if your EHR has an embedded tool</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Optional Screening Tool:</a:t>
                      </a:r>
                    </a:p>
                    <a:p>
                      <a:pPr marL="457200" indent="6350">
                        <a:buFont typeface="Wingdings" panose="05000000000000000000" pitchFamily="2" charset="2"/>
                        <a:buChar char="ü"/>
                      </a:pPr>
                      <a:r>
                        <a:rPr lang="en-US" sz="2400" b="0" i="0" u="none" strike="noStrike" kern="1200" baseline="0" dirty="0">
                          <a:solidFill>
                            <a:schemeClr val="dk1"/>
                          </a:solidFill>
                          <a:latin typeface="Montserrat Classic" panose="020B0604020202020204" charset="0"/>
                          <a:ea typeface="+mn-ea"/>
                          <a:cs typeface="+mn-cs"/>
                        </a:rPr>
                        <a:t>Timed Up &amp; Go  (TUG)</a:t>
                      </a:r>
                    </a:p>
                    <a:p>
                      <a:pPr marL="457200" indent="-457200">
                        <a:buFont typeface="Arial" panose="020B0604020202020204" pitchFamily="34" charset="0"/>
                        <a:buChar char="•"/>
                      </a:pPr>
                      <a:r>
                        <a:rPr lang="en-US" sz="2400" b="0" i="0" u="none" strike="noStrike" kern="1200" baseline="0" dirty="0">
                          <a:solidFill>
                            <a:schemeClr val="dk1"/>
                          </a:solidFill>
                          <a:latin typeface="Montserrat Classic" panose="020B0604020202020204" charset="0"/>
                          <a:ea typeface="+mn-ea"/>
                          <a:cs typeface="+mn-cs"/>
                        </a:rPr>
                        <a:t>Determine what supports are needed. 	</a:t>
                      </a:r>
                    </a:p>
                    <a:p>
                      <a:pPr marL="285750" indent="-285750">
                        <a:buFont typeface="Arial" panose="020B0604020202020204" pitchFamily="34" charset="0"/>
                        <a:buChar char="•"/>
                      </a:pPr>
                      <a:endParaRPr lang="en-US" sz="2400" b="0" i="0" u="none" strike="noStrike" kern="1200" baseline="0" dirty="0">
                        <a:solidFill>
                          <a:schemeClr val="dk1"/>
                        </a:solidFill>
                        <a:latin typeface="Montserrat Classic" panose="020B0604020202020204" charset="0"/>
                        <a:ea typeface="+mn-ea"/>
                        <a:cs typeface="+mn-cs"/>
                      </a:endParaRPr>
                    </a:p>
                  </a:txBody>
                  <a:tcPr>
                    <a:solidFill>
                      <a:schemeClr val="bg1">
                        <a:lumMod val="85000"/>
                      </a:schemeClr>
                    </a:solidFill>
                  </a:tcPr>
                </a:tc>
                <a:tc>
                  <a:txBody>
                    <a:bodyPr/>
                    <a:lstStyle/>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Older adults may be worried about having their mobility screened. </a:t>
                      </a:r>
                    </a:p>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Remind patients that mobility screen recognizes strengths and is key to functioning and doing What Matters. </a:t>
                      </a:r>
                    </a:p>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Screening for mobility is part of Welcome to Medicare and the Medicare Annual Wellness Visit. </a:t>
                      </a:r>
                    </a:p>
                    <a:p>
                      <a:pPr marL="285750" indent="-285750">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Engage the full care team in assessing mobility:</a:t>
                      </a:r>
                    </a:p>
                    <a:p>
                      <a:pPr marL="520700" indent="-23971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Does the person walk into the waiting room? </a:t>
                      </a:r>
                    </a:p>
                    <a:p>
                      <a:pPr marL="520700" indent="-23971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Are they able to stand up from the waiting room chair when called? </a:t>
                      </a:r>
                    </a:p>
                    <a:p>
                      <a:pPr marL="520700" indent="-23971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Can they walk to the exam room? </a:t>
                      </a:r>
                    </a:p>
                    <a:p>
                      <a:pPr marL="520700" indent="-23971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What ambulatory devices do they use? </a:t>
                      </a:r>
                    </a:p>
                    <a:p>
                      <a:pPr marL="520700" indent="-239713">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Create a process to follow up on the results of the screen. </a:t>
                      </a:r>
                    </a:p>
                    <a:p>
                      <a:pPr marL="520700" indent="-239713">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The focus is ensuring safe mobility, not only preventing falls. </a:t>
                      </a:r>
                    </a:p>
                    <a:p>
                      <a:pPr marL="520700" indent="-239713">
                        <a:buFont typeface="Arial" panose="020B0604020202020204" pitchFamily="34" charset="0"/>
                        <a:buChar char="•"/>
                      </a:pPr>
                      <a:r>
                        <a:rPr lang="en-US" sz="2000" b="0" i="0" u="none" strike="noStrike" kern="1200" baseline="0" dirty="0">
                          <a:solidFill>
                            <a:schemeClr val="dk1"/>
                          </a:solidFill>
                          <a:latin typeface="Montserrat Classic" panose="020B0604020202020204" charset="0"/>
                          <a:ea typeface="+mn-ea"/>
                          <a:cs typeface="+mn-cs"/>
                        </a:rPr>
                        <a:t>Consider also conducting a functional assessment: </a:t>
                      </a:r>
                    </a:p>
                    <a:p>
                      <a:pPr marL="520700" indent="-23971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Barthel Index of ADLs (in Epic) </a:t>
                      </a:r>
                    </a:p>
                    <a:p>
                      <a:pPr marL="520700" indent="-23971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The Lawton Instrumental Activities of Daily Living (IADL) Scale </a:t>
                      </a:r>
                    </a:p>
                    <a:p>
                      <a:pPr marL="520700" indent="-239713">
                        <a:buFont typeface="Wingdings" panose="05000000000000000000" pitchFamily="2" charset="2"/>
                        <a:buChar char="ü"/>
                      </a:pPr>
                      <a:r>
                        <a:rPr lang="en-US" sz="2000" b="0" i="0" u="none" strike="noStrike" kern="1200" baseline="0" dirty="0">
                          <a:solidFill>
                            <a:schemeClr val="dk1"/>
                          </a:solidFill>
                          <a:latin typeface="Montserrat Classic" panose="020B0604020202020204" charset="0"/>
                          <a:ea typeface="+mn-ea"/>
                          <a:cs typeface="+mn-cs"/>
                        </a:rPr>
                        <a:t>Katz Index of Independence in Activities of Daily Living (ADL) </a:t>
                      </a:r>
                    </a:p>
                    <a:p>
                      <a:pPr marL="0" indent="0">
                        <a:buFont typeface="Wingdings" panose="05000000000000000000" pitchFamily="2" charset="2"/>
                        <a:buNone/>
                      </a:pPr>
                      <a:endParaRPr lang="en-US" sz="1600" b="0" i="0" u="none" strike="noStrike" kern="1200" baseline="0" dirty="0">
                        <a:solidFill>
                          <a:schemeClr val="dk1"/>
                        </a:solidFill>
                        <a:latin typeface="Montserrat Classic" panose="020B0604020202020204" charset="0"/>
                        <a:ea typeface="+mn-ea"/>
                        <a:cs typeface="+mn-cs"/>
                      </a:endParaRPr>
                    </a:p>
                  </a:txBody>
                  <a:tcPr>
                    <a:solidFill>
                      <a:schemeClr val="bg1">
                        <a:lumMod val="85000"/>
                      </a:schemeClr>
                    </a:solidFill>
                  </a:tcPr>
                </a:tc>
                <a:extLst>
                  <a:ext uri="{0D108BD9-81ED-4DB2-BD59-A6C34878D82A}">
                    <a16:rowId xmlns:a16="http://schemas.microsoft.com/office/drawing/2014/main" val="3403808347"/>
                  </a:ext>
                </a:extLst>
              </a:tr>
            </a:tbl>
          </a:graphicData>
        </a:graphic>
      </p:graphicFrame>
    </p:spTree>
    <p:extLst>
      <p:ext uri="{BB962C8B-B14F-4D97-AF65-F5344CB8AC3E}">
        <p14:creationId xmlns:p14="http://schemas.microsoft.com/office/powerpoint/2010/main" val="26003135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9F6B4F-F9F8-0124-91CE-29C92E35CF0A}"/>
              </a:ext>
            </a:extLst>
          </p:cNvPr>
          <p:cNvPicPr>
            <a:picLocks noChangeAspect="1"/>
          </p:cNvPicPr>
          <p:nvPr/>
        </p:nvPicPr>
        <p:blipFill>
          <a:blip r:embed="rId2"/>
          <a:stretch>
            <a:fillRect/>
          </a:stretch>
        </p:blipFill>
        <p:spPr>
          <a:xfrm>
            <a:off x="1485900" y="280644"/>
            <a:ext cx="15316200" cy="9725712"/>
          </a:xfrm>
          <a:prstGeom prst="rect">
            <a:avLst/>
          </a:prstGeom>
        </p:spPr>
      </p:pic>
    </p:spTree>
    <p:extLst>
      <p:ext uri="{BB962C8B-B14F-4D97-AF65-F5344CB8AC3E}">
        <p14:creationId xmlns:p14="http://schemas.microsoft.com/office/powerpoint/2010/main" val="157579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1AF405-B7E2-E2FB-D038-11709722AB9E}"/>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C66D721-3A9F-AF56-35B3-006B1FCAE678}"/>
              </a:ext>
            </a:extLst>
          </p:cNvPr>
          <p:cNvPicPr>
            <a:picLocks noChangeAspect="1"/>
          </p:cNvPicPr>
          <p:nvPr/>
        </p:nvPicPr>
        <p:blipFill>
          <a:blip r:embed="rId2"/>
          <a:srcRect b="4283"/>
          <a:stretch>
            <a:fillRect/>
          </a:stretch>
        </p:blipFill>
        <p:spPr>
          <a:xfrm>
            <a:off x="-1" y="1"/>
            <a:ext cx="18287999" cy="9102435"/>
          </a:xfrm>
          <a:prstGeom prst="rect">
            <a:avLst/>
          </a:prstGeom>
        </p:spPr>
      </p:pic>
      <p:grpSp>
        <p:nvGrpSpPr>
          <p:cNvPr id="21" name="Group 2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57" y="7543799"/>
            <a:ext cx="18342191" cy="2743201"/>
            <a:chOff x="-305" y="2987478"/>
            <a:chExt cx="12188952" cy="1828800"/>
          </a:xfrm>
        </p:grpSpPr>
        <p:sp>
          <p:nvSpPr>
            <p:cNvPr id="22" name="Freeform: Shape 2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5" name="Freeform: Shape 2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426917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4903C-A4EC-E356-718F-7A3778ACE06A}"/>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51E10AFD-1F06-EB2A-A5A0-9D651C7B33B3}"/>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2F2F9F2B-F817-DB0F-ADDA-4466BDD2397E}"/>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4B061DB3-D571-6C6F-C0F3-F97FCC31AE4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CDB00B9E-60A5-4E58-AF22-6E197878FAA7}"/>
              </a:ext>
            </a:extLst>
          </p:cNvPr>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Medication: BEERS Criteria</a:t>
            </a:r>
          </a:p>
        </p:txBody>
      </p:sp>
      <p:grpSp>
        <p:nvGrpSpPr>
          <p:cNvPr id="21" name="Group 21">
            <a:extLst>
              <a:ext uri="{FF2B5EF4-FFF2-40B4-BE49-F238E27FC236}">
                <a16:creationId xmlns:a16="http://schemas.microsoft.com/office/drawing/2014/main" id="{7C18BC9C-FDBF-75F2-B3FC-1C7A40A7DB1E}"/>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29E34835-0C47-9357-68A5-D8BDBEBF1A9C}"/>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D95615E1-039B-5C0B-23E3-2FFCE84B7BB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9803BC5D-C6E8-B991-8C30-1BC0649D0E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7" name="TextBox 6">
            <a:extLst>
              <a:ext uri="{FF2B5EF4-FFF2-40B4-BE49-F238E27FC236}">
                <a16:creationId xmlns:a16="http://schemas.microsoft.com/office/drawing/2014/main" id="{276F7789-EE85-30E2-C4FA-2ED043AA7814}"/>
              </a:ext>
            </a:extLst>
          </p:cNvPr>
          <p:cNvSpPr txBox="1"/>
          <p:nvPr/>
        </p:nvSpPr>
        <p:spPr>
          <a:xfrm>
            <a:off x="1028700" y="3066037"/>
            <a:ext cx="6362700" cy="6494085"/>
          </a:xfrm>
          <a:prstGeom prst="rect">
            <a:avLst/>
          </a:prstGeom>
          <a:noFill/>
        </p:spPr>
        <p:txBody>
          <a:bodyPr wrap="square">
            <a:spAutoFit/>
          </a:bodyPr>
          <a:lstStyle/>
          <a:p>
            <a:r>
              <a:rPr lang="en-US" sz="2600" dirty="0">
                <a:latin typeface="Montserrat Classic" panose="020B0604020202020204" charset="0"/>
              </a:rPr>
              <a:t>Applied to adults 65 years old and older in all ambulatory, acute, and institutionalized settings of care, except hospice and end-of-life care settings:</a:t>
            </a:r>
          </a:p>
          <a:p>
            <a:endParaRPr lang="en-US" sz="2600" dirty="0">
              <a:latin typeface="Montserrat Classic" panose="020B0604020202020204" charset="0"/>
            </a:endParaRPr>
          </a:p>
          <a:p>
            <a:pPr marL="514350" indent="-514350">
              <a:buAutoNum type="arabicPeriod"/>
            </a:pPr>
            <a:r>
              <a:rPr lang="en-US" sz="2600" dirty="0">
                <a:latin typeface="Montserrat Classic" panose="020B0604020202020204" charset="0"/>
              </a:rPr>
              <a:t>Reduce older adults’ exposure to Potentially Inappropriate Medications (PIMs) by improving medication selection;</a:t>
            </a:r>
          </a:p>
          <a:p>
            <a:pPr marL="514350" indent="-514350">
              <a:buAutoNum type="arabicPeriod"/>
            </a:pPr>
            <a:r>
              <a:rPr lang="en-US" sz="2600" dirty="0">
                <a:latin typeface="Montserrat Classic" panose="020B0604020202020204" charset="0"/>
              </a:rPr>
              <a:t>Educate clinicians and patients; and </a:t>
            </a:r>
          </a:p>
          <a:p>
            <a:pPr marL="514350" indent="-514350">
              <a:buAutoNum type="arabicPeriod"/>
            </a:pPr>
            <a:r>
              <a:rPr lang="en-US" sz="2600" dirty="0">
                <a:latin typeface="Montserrat Classic" panose="020B0604020202020204" charset="0"/>
              </a:rPr>
              <a:t>Serve as a tool for evaluating quality of care, cost, and patterns of drug use in older adults.</a:t>
            </a:r>
          </a:p>
          <a:p>
            <a:endParaRPr lang="en-US" sz="2600" dirty="0"/>
          </a:p>
        </p:txBody>
      </p:sp>
      <p:pic>
        <p:nvPicPr>
          <p:cNvPr id="1026" name="Picture 2" descr="Collection of Medication HD PNG. | PlusPNG">
            <a:extLst>
              <a:ext uri="{FF2B5EF4-FFF2-40B4-BE49-F238E27FC236}">
                <a16:creationId xmlns:a16="http://schemas.microsoft.com/office/drawing/2014/main" id="{FD5698E8-9B0A-E0FE-A155-DC1B9BBF35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22602" y="1450630"/>
            <a:ext cx="4514850" cy="33813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80C418A-B42D-9912-493F-1C96B1AD2C99}"/>
              </a:ext>
            </a:extLst>
          </p:cNvPr>
          <p:cNvSpPr txBox="1"/>
          <p:nvPr/>
        </p:nvSpPr>
        <p:spPr>
          <a:xfrm>
            <a:off x="9144000" y="5622020"/>
            <a:ext cx="7696200" cy="3016210"/>
          </a:xfrm>
          <a:prstGeom prst="rect">
            <a:avLst/>
          </a:prstGeom>
          <a:ln>
            <a:solidFill>
              <a:srgbClr val="1F497D"/>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3800" b="0" i="0" u="none" strike="noStrike" baseline="0" dirty="0">
                <a:solidFill>
                  <a:schemeClr val="tx1"/>
                </a:solidFill>
                <a:latin typeface="Montserrat Classic" panose="020B0604020202020204" charset="0"/>
              </a:rPr>
              <a:t>Review medications and document high-risk medication use </a:t>
            </a:r>
            <a:r>
              <a:rPr lang="en-US" sz="3800" b="0" i="0" u="none" strike="noStrike" baseline="0" dirty="0">
                <a:solidFill>
                  <a:schemeClr val="tx1"/>
                </a:solidFill>
                <a:latin typeface="Montserrat Classic" panose="020B0604020202020204" charset="0"/>
                <a:sym typeface="Wingdings" panose="05000000000000000000" pitchFamily="2" charset="2"/>
              </a:rPr>
              <a:t> </a:t>
            </a:r>
            <a:r>
              <a:rPr lang="en-US" sz="3800" dirty="0">
                <a:solidFill>
                  <a:schemeClr val="tx1"/>
                </a:solidFill>
                <a:latin typeface="Montserrat Classic" panose="020B0604020202020204" charset="0"/>
              </a:rPr>
              <a:t>Deprescribe, adjust doses, and avoid high-risk medications </a:t>
            </a:r>
          </a:p>
        </p:txBody>
      </p:sp>
    </p:spTree>
    <p:extLst>
      <p:ext uri="{BB962C8B-B14F-4D97-AF65-F5344CB8AC3E}">
        <p14:creationId xmlns:p14="http://schemas.microsoft.com/office/powerpoint/2010/main" val="590722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p:cNvSpPr txBox="1"/>
          <p:nvPr/>
        </p:nvSpPr>
        <p:spPr>
          <a:xfrm>
            <a:off x="773893" y="2034233"/>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Objectives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2">
            <a:extLst>
              <a:ext uri="{FF2B5EF4-FFF2-40B4-BE49-F238E27FC236}">
                <a16:creationId xmlns:a16="http://schemas.microsoft.com/office/drawing/2014/main" id="{412F6701-2E29-CC27-8459-D8FF2E5324D7}"/>
              </a:ext>
            </a:extLst>
          </p:cNvPr>
          <p:cNvSpPr txBox="1"/>
          <p:nvPr/>
        </p:nvSpPr>
        <p:spPr>
          <a:xfrm>
            <a:off x="1028700" y="2750154"/>
            <a:ext cx="9334500" cy="5509200"/>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Montserrat Classic" panose="020B0604020202020204" charset="0"/>
              </a:rPr>
              <a:t>Identify the core principles of the Age-Friendly Health Systems framework and their application in ambulatory care.</a:t>
            </a:r>
            <a:br>
              <a:rPr lang="en-US" sz="3200" dirty="0">
                <a:latin typeface="Montserrat Classic" panose="020B0604020202020204" charset="0"/>
              </a:rPr>
            </a:br>
            <a:endParaRPr lang="en-US" sz="3200" dirty="0">
              <a:latin typeface="Montserrat Classic" panose="020B0604020202020204" charset="0"/>
            </a:endParaRPr>
          </a:p>
          <a:p>
            <a:pPr marL="457200" indent="-457200">
              <a:buFont typeface="Arial" panose="020B0604020202020204" pitchFamily="34" charset="0"/>
              <a:buChar char="•"/>
            </a:pPr>
            <a:r>
              <a:rPr lang="en-US" sz="3200" dirty="0">
                <a:latin typeface="Montserrat Classic" panose="020B0604020202020204" charset="0"/>
              </a:rPr>
              <a:t>Examine practical approaches to integrating the 4Ms into routine outpatient workflows.</a:t>
            </a:r>
            <a:br>
              <a:rPr lang="en-US" sz="3200" dirty="0">
                <a:latin typeface="Montserrat Classic" panose="020B0604020202020204" charset="0"/>
              </a:rPr>
            </a:br>
            <a:endParaRPr lang="en-US" sz="3200" dirty="0">
              <a:latin typeface="Montserrat Classic" panose="020B0604020202020204" charset="0"/>
            </a:endParaRPr>
          </a:p>
          <a:p>
            <a:pPr marL="457200" indent="-457200">
              <a:buFont typeface="Arial" panose="020B0604020202020204" pitchFamily="34" charset="0"/>
              <a:buChar char="•"/>
            </a:pPr>
            <a:r>
              <a:rPr lang="en-US" sz="3200" dirty="0">
                <a:latin typeface="Montserrat Classic" panose="020B0604020202020204" charset="0"/>
              </a:rPr>
              <a:t>Evaluate strategies to improve patient engagement, safety, and care coordination for older adults across ambulatory settings.</a:t>
            </a:r>
          </a:p>
        </p:txBody>
      </p:sp>
      <p:pic>
        <p:nvPicPr>
          <p:cNvPr id="2" name="Picture 1" descr="Chart, bubble chart">
            <a:extLst>
              <a:ext uri="{FF2B5EF4-FFF2-40B4-BE49-F238E27FC236}">
                <a16:creationId xmlns:a16="http://schemas.microsoft.com/office/drawing/2014/main" id="{3B9AB5D2-3703-F7A0-6962-5425DA73991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05557" y="1951371"/>
            <a:ext cx="5895474" cy="6384257"/>
          </a:xfrm>
          <a:prstGeom prst="rect">
            <a:avLst/>
          </a:prstGeom>
        </p:spPr>
      </p:pic>
    </p:spTree>
    <p:extLst>
      <p:ext uri="{BB962C8B-B14F-4D97-AF65-F5344CB8AC3E}">
        <p14:creationId xmlns:p14="http://schemas.microsoft.com/office/powerpoint/2010/main" val="3522585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4500955" y="9012429"/>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TextBox 15">
            <a:extLst>
              <a:ext uri="{FF2B5EF4-FFF2-40B4-BE49-F238E27FC236}">
                <a16:creationId xmlns:a16="http://schemas.microsoft.com/office/drawing/2014/main" id="{6E5B063F-B6A3-9970-6578-3677A28FD9B3}"/>
              </a:ext>
            </a:extLst>
          </p:cNvPr>
          <p:cNvSpPr txBox="1"/>
          <p:nvPr/>
        </p:nvSpPr>
        <p:spPr>
          <a:xfrm>
            <a:off x="1060313" y="1968348"/>
            <a:ext cx="130683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Medication Resources </a:t>
            </a:r>
          </a:p>
        </p:txBody>
      </p:sp>
      <p:sp>
        <p:nvSpPr>
          <p:cNvPr id="8" name="TextBox 7">
            <a:extLst>
              <a:ext uri="{FF2B5EF4-FFF2-40B4-BE49-F238E27FC236}">
                <a16:creationId xmlns:a16="http://schemas.microsoft.com/office/drawing/2014/main" id="{9AEB7211-506F-D5C0-2FF6-5C0DD7C1F117}"/>
              </a:ext>
            </a:extLst>
          </p:cNvPr>
          <p:cNvSpPr txBox="1"/>
          <p:nvPr/>
        </p:nvSpPr>
        <p:spPr>
          <a:xfrm>
            <a:off x="1043940" y="3066037"/>
            <a:ext cx="15011400" cy="5509200"/>
          </a:xfrm>
          <a:prstGeom prst="rect">
            <a:avLst/>
          </a:prstGeom>
          <a:noFill/>
        </p:spPr>
        <p:txBody>
          <a:bodyPr wrap="square" rtlCol="0">
            <a:spAutoFit/>
          </a:bodyPr>
          <a:lstStyle/>
          <a:p>
            <a:r>
              <a:rPr lang="en-US" sz="3200" dirty="0">
                <a:latin typeface="Montserrat Classic" panose="020B0604020202020204" charset="0"/>
                <a:hlinkClick r:id="rId4"/>
              </a:rPr>
              <a:t>Geriatrics Care | Geriatric Resources | Online events | Updates - Geriatrics Care Online</a:t>
            </a:r>
            <a:endParaRPr lang="en-US" sz="3200" dirty="0">
              <a:latin typeface="Montserrat Classic" panose="020B0604020202020204" charset="0"/>
            </a:endParaRPr>
          </a:p>
          <a:p>
            <a:endParaRPr lang="en-US" sz="3200" dirty="0">
              <a:latin typeface="Montserrat Classic" panose="020B0604020202020204" charset="0"/>
              <a:sym typeface="Wingdings" panose="05000000000000000000" pitchFamily="2" charset="2"/>
            </a:endParaRPr>
          </a:p>
          <a:p>
            <a:r>
              <a:rPr lang="en-US" sz="3200" dirty="0">
                <a:latin typeface="Montserrat Classic" panose="020B0604020202020204" charset="0"/>
                <a:hlinkClick r:id="rId5"/>
              </a:rPr>
              <a:t>2023 AGS Beers Criteria Pocket Cards | Downloadable PDF</a:t>
            </a:r>
            <a:endParaRPr lang="en-US" sz="3200" dirty="0">
              <a:latin typeface="Montserrat Classic" panose="020B0604020202020204" charset="0"/>
            </a:endParaRPr>
          </a:p>
          <a:p>
            <a:endParaRPr lang="en-US" sz="3200" dirty="0">
              <a:latin typeface="Montserrat Classic" panose="020B0604020202020204" charset="0"/>
              <a:sym typeface="Wingdings" panose="05000000000000000000" pitchFamily="2" charset="2"/>
            </a:endParaRPr>
          </a:p>
          <a:p>
            <a:r>
              <a:rPr lang="en-US" sz="3200" dirty="0" err="1">
                <a:latin typeface="Montserrat Classic" panose="020B0604020202020204" charset="0"/>
                <a:hlinkClick r:id="rId6"/>
              </a:rPr>
              <a:t>TaperMD</a:t>
            </a:r>
            <a:r>
              <a:rPr lang="en-US" sz="3200" dirty="0">
                <a:latin typeface="Montserrat Classic" panose="020B0604020202020204" charset="0"/>
                <a:hlinkClick r:id="rId6"/>
              </a:rPr>
              <a:t> – Pause and Monitor: Approach to reducing medication burden of polypharmacy</a:t>
            </a:r>
            <a:endParaRPr lang="en-US" sz="3200" dirty="0">
              <a:latin typeface="Montserrat Classic" panose="020B0604020202020204" charset="0"/>
            </a:endParaRPr>
          </a:p>
          <a:p>
            <a:endParaRPr lang="en-US" sz="3200" dirty="0">
              <a:latin typeface="Montserrat Classic" panose="020B0604020202020204" charset="0"/>
              <a:sym typeface="Wingdings" panose="05000000000000000000" pitchFamily="2" charset="2"/>
            </a:endParaRPr>
          </a:p>
          <a:p>
            <a:r>
              <a:rPr lang="en-US" sz="3200" dirty="0">
                <a:latin typeface="Montserrat Classic" panose="020B0604020202020204" charset="0"/>
                <a:hlinkClick r:id="rId7"/>
              </a:rPr>
              <a:t>Annual Wellness Visit - Medicare Interactive</a:t>
            </a:r>
            <a:endParaRPr lang="en-US" sz="3200" dirty="0">
              <a:latin typeface="Montserrat Classic" panose="020B0604020202020204" charset="0"/>
            </a:endParaRPr>
          </a:p>
          <a:p>
            <a:endParaRPr lang="en-US" sz="3200" dirty="0">
              <a:latin typeface="Montserrat Classic" panose="020B0604020202020204" charset="0"/>
              <a:sym typeface="Wingdings" panose="05000000000000000000" pitchFamily="2" charset="2"/>
            </a:endParaRPr>
          </a:p>
          <a:p>
            <a:r>
              <a:rPr lang="en-US" sz="3200" dirty="0">
                <a:latin typeface="Montserrat Classic" panose="020B0604020202020204" charset="0"/>
                <a:hlinkClick r:id="rId8"/>
              </a:rPr>
              <a:t>Microsoft Word - MedMaIDE.doc</a:t>
            </a:r>
            <a:endParaRPr lang="en-US" sz="3200" dirty="0">
              <a:latin typeface="Montserrat Classic" panose="020B0604020202020204" charset="0"/>
              <a:sym typeface="Wingdings" panose="05000000000000000000" pitchFamily="2" charset="2"/>
            </a:endParaRPr>
          </a:p>
        </p:txBody>
      </p:sp>
    </p:spTree>
    <p:extLst>
      <p:ext uri="{BB962C8B-B14F-4D97-AF65-F5344CB8AC3E}">
        <p14:creationId xmlns:p14="http://schemas.microsoft.com/office/powerpoint/2010/main" val="3884932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4F8B-3AD2-0123-5BB2-85098A9F63F7}"/>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E32B467D-CED2-D3FE-BA0D-92F37689F133}"/>
              </a:ext>
            </a:extLst>
          </p:cNvPr>
          <p:cNvGrpSpPr/>
          <p:nvPr/>
        </p:nvGrpSpPr>
        <p:grpSpPr>
          <a:xfrm>
            <a:off x="14500955" y="9012429"/>
            <a:ext cx="2758345" cy="245871"/>
            <a:chOff x="0" y="0"/>
            <a:chExt cx="726478" cy="64756"/>
          </a:xfrm>
        </p:grpSpPr>
        <p:sp>
          <p:nvSpPr>
            <p:cNvPr id="5" name="Freeform 5">
              <a:extLst>
                <a:ext uri="{FF2B5EF4-FFF2-40B4-BE49-F238E27FC236}">
                  <a16:creationId xmlns:a16="http://schemas.microsoft.com/office/drawing/2014/main" id="{4D996A38-BAD6-168B-4FD1-105B5DC5398D}"/>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8C28A36A-CEF3-E2B1-51D1-9CF7184B003B}"/>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5188AAD0-62ED-ED07-573F-8F9B47579411}"/>
              </a:ext>
            </a:extLst>
          </p:cNvPr>
          <p:cNvSpPr txBox="1"/>
          <p:nvPr/>
        </p:nvSpPr>
        <p:spPr>
          <a:xfrm>
            <a:off x="1028700" y="2286757"/>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Mentation: </a:t>
            </a:r>
          </a:p>
        </p:txBody>
      </p:sp>
      <p:grpSp>
        <p:nvGrpSpPr>
          <p:cNvPr id="21" name="Group 21">
            <a:extLst>
              <a:ext uri="{FF2B5EF4-FFF2-40B4-BE49-F238E27FC236}">
                <a16:creationId xmlns:a16="http://schemas.microsoft.com/office/drawing/2014/main" id="{61DFEE57-29A2-EAD6-D3DD-74C659AAECC8}"/>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6A220CD8-6EC3-E260-6624-138F9603A952}"/>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850744CF-2CCF-3BD5-C122-6A0BF07849C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57681C26-FB1D-4FE3-C69D-E6E492E1EE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7" name="TextBox 6">
            <a:extLst>
              <a:ext uri="{FF2B5EF4-FFF2-40B4-BE49-F238E27FC236}">
                <a16:creationId xmlns:a16="http://schemas.microsoft.com/office/drawing/2014/main" id="{0CA31AE7-52DA-A6B7-8A47-C7E3213B64A8}"/>
              </a:ext>
            </a:extLst>
          </p:cNvPr>
          <p:cNvSpPr txBox="1"/>
          <p:nvPr/>
        </p:nvSpPr>
        <p:spPr>
          <a:xfrm>
            <a:off x="1028699" y="3066037"/>
            <a:ext cx="15811501" cy="6370975"/>
          </a:xfrm>
          <a:prstGeom prst="rect">
            <a:avLst/>
          </a:prstGeom>
          <a:noFill/>
        </p:spPr>
        <p:txBody>
          <a:bodyPr wrap="square">
            <a:spAutoFit/>
          </a:bodyPr>
          <a:lstStyle/>
          <a:p>
            <a:pPr marL="571500" indent="-571500">
              <a:buFont typeface="Wingdings" panose="05000000000000000000" pitchFamily="2" charset="2"/>
              <a:buChar char="ü"/>
            </a:pPr>
            <a:r>
              <a:rPr lang="en-US" sz="3600" dirty="0">
                <a:latin typeface="Montserrat Classic" panose="020B0604020202020204" charset="0"/>
              </a:rPr>
              <a:t>Screen for dementia/cognitive impairment. (Consider using a staging tool for older adults who have been diagnosed with dementia.) </a:t>
            </a:r>
          </a:p>
          <a:p>
            <a:pPr marL="571500" indent="-571500">
              <a:buFont typeface="Wingdings" panose="05000000000000000000" pitchFamily="2" charset="2"/>
              <a:buChar char="ü"/>
            </a:pPr>
            <a:r>
              <a:rPr lang="en-US" sz="3600" dirty="0">
                <a:latin typeface="Montserrat Classic" panose="020B0604020202020204" charset="0"/>
              </a:rPr>
              <a:t>Screen for depression </a:t>
            </a:r>
          </a:p>
          <a:p>
            <a:pPr marL="571500" indent="-571500">
              <a:buFont typeface="Wingdings" panose="05000000000000000000" pitchFamily="2" charset="2"/>
              <a:buChar char="ü"/>
            </a:pPr>
            <a:endParaRPr lang="en-US" sz="4000" dirty="0">
              <a:latin typeface="Montserrat Classic" panose="020B0604020202020204" charset="0"/>
            </a:endParaRPr>
          </a:p>
          <a:p>
            <a:pPr marL="571500" indent="-571500">
              <a:buFont typeface="Wingdings" panose="05000000000000000000" pitchFamily="2" charset="2"/>
              <a:buChar char="ü"/>
            </a:pPr>
            <a:endParaRPr lang="en-US" sz="4000" dirty="0">
              <a:latin typeface="Montserrat Classic" panose="020B0604020202020204" charset="0"/>
            </a:endParaRPr>
          </a:p>
          <a:p>
            <a:pPr marL="571500" indent="-571500">
              <a:buFont typeface="Wingdings" panose="05000000000000000000" pitchFamily="2" charset="2"/>
              <a:buChar char="ü"/>
            </a:pPr>
            <a:r>
              <a:rPr lang="en-US" sz="3600" dirty="0">
                <a:latin typeface="Montserrat Classic" panose="020B0604020202020204" charset="0"/>
              </a:rPr>
              <a:t>If screen is positive for cognitive impairment, refer for further evaluation and manage manifestations of cognitive impairment </a:t>
            </a:r>
          </a:p>
          <a:p>
            <a:pPr marL="571500" indent="-571500">
              <a:buFont typeface="Wingdings" panose="05000000000000000000" pitchFamily="2" charset="2"/>
              <a:buChar char="ü"/>
            </a:pPr>
            <a:r>
              <a:rPr lang="en-US" sz="3600" dirty="0">
                <a:latin typeface="Montserrat Classic" panose="020B0604020202020204" charset="0"/>
              </a:rPr>
              <a:t>If depression screen is positive, identify and manage factors contributing to depression and initiate, or refer out for, treatment </a:t>
            </a:r>
          </a:p>
          <a:p>
            <a:endParaRPr lang="en-US" sz="4000" dirty="0">
              <a:latin typeface="Montserrat Classic" panose="020B0604020202020204" charset="0"/>
            </a:endParaRPr>
          </a:p>
        </p:txBody>
      </p:sp>
    </p:spTree>
    <p:extLst>
      <p:ext uri="{BB962C8B-B14F-4D97-AF65-F5344CB8AC3E}">
        <p14:creationId xmlns:p14="http://schemas.microsoft.com/office/powerpoint/2010/main" val="3903139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5"/>
          <p:cNvSpPr txBox="1"/>
          <p:nvPr/>
        </p:nvSpPr>
        <p:spPr>
          <a:xfrm>
            <a:off x="1033462" y="1895514"/>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Mentation Resources</a:t>
            </a:r>
          </a:p>
        </p:txBody>
      </p:sp>
      <p:grpSp>
        <p:nvGrpSpPr>
          <p:cNvPr id="21" name="Group 21"/>
          <p:cNvGrpSpPr/>
          <p:nvPr/>
        </p:nvGrpSpPr>
        <p:grpSpPr>
          <a:xfrm>
            <a:off x="1028700" y="1595293"/>
            <a:ext cx="2758345" cy="47625"/>
            <a:chOff x="0" y="0"/>
            <a:chExt cx="726478" cy="12543"/>
          </a:xfrm>
        </p:grpSpPr>
        <p:sp>
          <p:nvSpPr>
            <p:cNvPr id="22" name="Freeform 22"/>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3" name="TextBox 17">
            <a:extLst>
              <a:ext uri="{FF2B5EF4-FFF2-40B4-BE49-F238E27FC236}">
                <a16:creationId xmlns:a16="http://schemas.microsoft.com/office/drawing/2014/main" id="{8BF71D0E-A4E8-A632-C84A-6F64C60A88E5}"/>
              </a:ext>
            </a:extLst>
          </p:cNvPr>
          <p:cNvSpPr txBox="1"/>
          <p:nvPr/>
        </p:nvSpPr>
        <p:spPr>
          <a:xfrm>
            <a:off x="8180069" y="6664404"/>
            <a:ext cx="9048751" cy="2215991"/>
          </a:xfrm>
          <a:prstGeom prst="rect">
            <a:avLst/>
          </a:prstGeom>
          <a:ln w="38100">
            <a:solidFill>
              <a:srgbClr val="1F497D"/>
            </a:solidFill>
          </a:ln>
        </p:spPr>
        <p:txBody>
          <a:bodyPr wrap="square" lIns="0" tIns="0" rIns="0" bIns="0" rtlCol="0" anchor="t">
            <a:spAutoFit/>
          </a:bodyPr>
          <a:lstStyle/>
          <a:p>
            <a:pPr marL="342900" indent="-342900">
              <a:buFont typeface="Arial" panose="020B0604020202020204" pitchFamily="34" charset="0"/>
              <a:buChar char="•"/>
            </a:pPr>
            <a:endParaRPr lang="en-US" sz="2400" dirty="0">
              <a:latin typeface="Montserrat Classic" panose="020B0604020202020204" charset="0"/>
            </a:endParaRPr>
          </a:p>
          <a:p>
            <a:pPr marL="800100" lvl="1" indent="-342900">
              <a:buFont typeface="Arial" panose="020B0604020202020204" pitchFamily="34" charset="0"/>
              <a:buChar char="•"/>
            </a:pPr>
            <a:r>
              <a:rPr lang="en-US" sz="2400" dirty="0">
                <a:latin typeface="Montserrat Classic" panose="020B0604020202020204" charset="0"/>
              </a:rPr>
              <a:t>Dementia screen per visit (Clinic &amp; Nursing Home) – assists in knowing baseline during hospitalization</a:t>
            </a:r>
          </a:p>
          <a:p>
            <a:pPr marL="800100" lvl="1" indent="-342900">
              <a:buFont typeface="Arial" panose="020B0604020202020204" pitchFamily="34" charset="0"/>
              <a:buChar char="•"/>
            </a:pPr>
            <a:r>
              <a:rPr lang="en-US" sz="2400" dirty="0">
                <a:latin typeface="Montserrat Classic" panose="020B0604020202020204" charset="0"/>
              </a:rPr>
              <a:t>Depression screen per visit(Clinic &amp; Nursing Home) - assists in knowing baseline during hospitalization</a:t>
            </a:r>
          </a:p>
          <a:p>
            <a:endParaRPr lang="en-US" sz="2400" dirty="0">
              <a:latin typeface="Montserrat Classic" panose="020B0604020202020204" charset="0"/>
            </a:endParaRPr>
          </a:p>
        </p:txBody>
      </p:sp>
      <p:sp>
        <p:nvSpPr>
          <p:cNvPr id="5" name="TextBox 4">
            <a:extLst>
              <a:ext uri="{FF2B5EF4-FFF2-40B4-BE49-F238E27FC236}">
                <a16:creationId xmlns:a16="http://schemas.microsoft.com/office/drawing/2014/main" id="{DEFC0DE9-2220-986A-89B2-82F7960C35B0}"/>
              </a:ext>
            </a:extLst>
          </p:cNvPr>
          <p:cNvSpPr txBox="1"/>
          <p:nvPr/>
        </p:nvSpPr>
        <p:spPr>
          <a:xfrm>
            <a:off x="1059180" y="2817678"/>
            <a:ext cx="13106400" cy="5078313"/>
          </a:xfrm>
          <a:prstGeom prst="rect">
            <a:avLst/>
          </a:prstGeom>
          <a:noFill/>
        </p:spPr>
        <p:txBody>
          <a:bodyPr wrap="square">
            <a:spAutoFit/>
          </a:bodyPr>
          <a:lstStyle/>
          <a:p>
            <a:r>
              <a:rPr lang="fr-FR" sz="3600" dirty="0">
                <a:latin typeface="Montserrat Classic" panose="020B0604020202020204" charset="0"/>
                <a:hlinkClick r:id="rId5"/>
              </a:rPr>
              <a:t>SLU Mental </a:t>
            </a:r>
            <a:r>
              <a:rPr lang="fr-FR" sz="3600" dirty="0" err="1">
                <a:latin typeface="Montserrat Classic" panose="020B0604020202020204" charset="0"/>
                <a:hlinkClick r:id="rId5"/>
              </a:rPr>
              <a:t>Status</a:t>
            </a:r>
            <a:r>
              <a:rPr lang="fr-FR" sz="3600" dirty="0">
                <a:latin typeface="Montserrat Classic" panose="020B0604020202020204" charset="0"/>
                <a:hlinkClick r:id="rId5"/>
              </a:rPr>
              <a:t> Exam : SLU - Saint Louis </a:t>
            </a:r>
            <a:r>
              <a:rPr lang="fr-FR" sz="3600" dirty="0" err="1">
                <a:latin typeface="Montserrat Classic" panose="020B0604020202020204" charset="0"/>
                <a:hlinkClick r:id="rId5"/>
              </a:rPr>
              <a:t>University</a:t>
            </a:r>
            <a:endParaRPr lang="fr-FR" sz="3600" dirty="0">
              <a:latin typeface="Montserrat Classic" panose="020B0604020202020204" charset="0"/>
            </a:endParaRPr>
          </a:p>
          <a:p>
            <a:endParaRPr lang="fr-FR" sz="3600" dirty="0">
              <a:latin typeface="Montserrat Classic" panose="020B0604020202020204" charset="0"/>
            </a:endParaRPr>
          </a:p>
          <a:p>
            <a:r>
              <a:rPr lang="en-US" sz="3600" dirty="0">
                <a:latin typeface="Montserrat Classic" panose="020B0604020202020204" charset="0"/>
                <a:hlinkClick r:id="rId6"/>
              </a:rPr>
              <a:t>mocacognition.com</a:t>
            </a:r>
            <a:endParaRPr lang="en-US" sz="3600" dirty="0">
              <a:latin typeface="Montserrat Classic" panose="020B0604020202020204" charset="0"/>
            </a:endParaRPr>
          </a:p>
          <a:p>
            <a:endParaRPr lang="en-US" sz="3600" dirty="0">
              <a:latin typeface="Montserrat Classic" panose="020B0604020202020204" charset="0"/>
            </a:endParaRPr>
          </a:p>
          <a:p>
            <a:r>
              <a:rPr lang="en-US" sz="3600" dirty="0">
                <a:latin typeface="Montserrat Classic" panose="020B0604020202020204" charset="0"/>
                <a:hlinkClick r:id="rId7"/>
              </a:rPr>
              <a:t>LEA.FUNCTIONAL.ASSESSMENT.SCREENING.TOOL</a:t>
            </a:r>
            <a:endParaRPr lang="en-US" sz="3600" dirty="0">
              <a:latin typeface="Montserrat Classic" panose="020B0604020202020204" charset="0"/>
            </a:endParaRPr>
          </a:p>
          <a:p>
            <a:endParaRPr lang="en-US" sz="3600" dirty="0">
              <a:latin typeface="Montserrat Classic" panose="020B0604020202020204" charset="0"/>
            </a:endParaRPr>
          </a:p>
          <a:p>
            <a:r>
              <a:rPr lang="en-US" sz="3600" dirty="0" err="1">
                <a:latin typeface="Montserrat Classic" panose="020B0604020202020204" charset="0"/>
                <a:hlinkClick r:id="rId8"/>
              </a:rPr>
              <a:t>Phqscreeners</a:t>
            </a:r>
            <a:endParaRPr lang="en-US" sz="3600" dirty="0">
              <a:latin typeface="Montserrat Classic" panose="020B0604020202020204" charset="0"/>
            </a:endParaRPr>
          </a:p>
          <a:p>
            <a:endParaRPr lang="en-US" sz="3600" dirty="0">
              <a:latin typeface="Montserrat Classic" panose="020B0604020202020204" charset="0"/>
            </a:endParaRPr>
          </a:p>
          <a:p>
            <a:r>
              <a:rPr lang="en-US" sz="3600" dirty="0">
                <a:latin typeface="Montserrat Classic" panose="020B0604020202020204" charset="0"/>
                <a:hlinkClick r:id="rId9"/>
              </a:rPr>
              <a:t>Geriatric Depression Scale</a:t>
            </a:r>
            <a:endParaRPr lang="en-US" sz="3600" dirty="0">
              <a:latin typeface="Montserrat Classic" panose="020B0604020202020204" charset="0"/>
            </a:endParaRPr>
          </a:p>
        </p:txBody>
      </p:sp>
    </p:spTree>
    <p:extLst>
      <p:ext uri="{BB962C8B-B14F-4D97-AF65-F5344CB8AC3E}">
        <p14:creationId xmlns:p14="http://schemas.microsoft.com/office/powerpoint/2010/main" val="1400154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22068-2D77-D352-5093-E0343887D7B1}"/>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C026E08E-8E0B-589D-E4AC-96A8199895E3}"/>
              </a:ext>
            </a:extLst>
          </p:cNvPr>
          <p:cNvSpPr txBox="1"/>
          <p:nvPr/>
        </p:nvSpPr>
        <p:spPr>
          <a:xfrm>
            <a:off x="1028700" y="1960858"/>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Mobility</a:t>
            </a:r>
          </a:p>
        </p:txBody>
      </p:sp>
      <p:grpSp>
        <p:nvGrpSpPr>
          <p:cNvPr id="21" name="Group 21">
            <a:extLst>
              <a:ext uri="{FF2B5EF4-FFF2-40B4-BE49-F238E27FC236}">
                <a16:creationId xmlns:a16="http://schemas.microsoft.com/office/drawing/2014/main" id="{2333F060-D536-E074-3A9B-4C3EFA22161E}"/>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588AAC9B-8C5D-10B6-2CFE-C02CE7BB857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4AD0FD50-D26C-EAAF-8AEC-71837701465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AF01B312-3B34-6A83-9198-DE28E8938E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7" name="TextBox 6">
            <a:extLst>
              <a:ext uri="{FF2B5EF4-FFF2-40B4-BE49-F238E27FC236}">
                <a16:creationId xmlns:a16="http://schemas.microsoft.com/office/drawing/2014/main" id="{5FEC4AE0-5407-E619-0100-8064114F9120}"/>
              </a:ext>
            </a:extLst>
          </p:cNvPr>
          <p:cNvSpPr txBox="1"/>
          <p:nvPr/>
        </p:nvSpPr>
        <p:spPr>
          <a:xfrm>
            <a:off x="9753600" y="6591300"/>
            <a:ext cx="7696200" cy="3046988"/>
          </a:xfrm>
          <a:prstGeom prst="rect">
            <a:avLst/>
          </a:prstGeom>
          <a:ln w="38100">
            <a:solidFill>
              <a:srgbClr val="1F497D"/>
            </a:solidFill>
          </a:ln>
        </p:spPr>
        <p:style>
          <a:lnRef idx="2">
            <a:schemeClr val="accent1"/>
          </a:lnRef>
          <a:fillRef idx="1">
            <a:schemeClr val="lt1"/>
          </a:fillRef>
          <a:effectRef idx="0">
            <a:schemeClr val="accent1"/>
          </a:effectRef>
          <a:fontRef idx="minor">
            <a:schemeClr val="dk1"/>
          </a:fontRef>
        </p:style>
        <p:txBody>
          <a:bodyPr wrap="square">
            <a:spAutoFit/>
          </a:bodyPr>
          <a:lstStyle/>
          <a:p>
            <a:r>
              <a:rPr lang="en-US" sz="3200" dirty="0">
                <a:latin typeface="Montserrat Classic" panose="020B0604020202020204" charset="0"/>
              </a:rPr>
              <a:t>Tools you use to screen for mobility limitations:</a:t>
            </a:r>
          </a:p>
          <a:p>
            <a:pPr marL="285750" indent="-285750">
              <a:buFont typeface="Wingdings" panose="05000000000000000000" pitchFamily="2" charset="2"/>
              <a:buChar char="ü"/>
            </a:pPr>
            <a:r>
              <a:rPr lang="en-US" sz="3200" dirty="0">
                <a:latin typeface="Montserrat Classic" panose="020B0604020202020204" charset="0"/>
              </a:rPr>
              <a:t>Timed Up &amp; Go (TUG) 2</a:t>
            </a:r>
          </a:p>
          <a:p>
            <a:pPr marL="285750" indent="-285750">
              <a:buFont typeface="Wingdings" panose="05000000000000000000" pitchFamily="2" charset="2"/>
              <a:buChar char="ü"/>
            </a:pPr>
            <a:r>
              <a:rPr lang="en-US" sz="3200" dirty="0">
                <a:latin typeface="Montserrat Classic" panose="020B0604020202020204" charset="0"/>
              </a:rPr>
              <a:t>JH-HLM</a:t>
            </a:r>
          </a:p>
          <a:p>
            <a:pPr marL="285750" indent="-285750">
              <a:buFont typeface="Wingdings" panose="05000000000000000000" pitchFamily="2" charset="2"/>
              <a:buChar char="ü"/>
            </a:pPr>
            <a:r>
              <a:rPr lang="en-US" sz="3200" dirty="0">
                <a:latin typeface="Montserrat Classic" panose="020B0604020202020204" charset="0"/>
              </a:rPr>
              <a:t>POMA</a:t>
            </a:r>
          </a:p>
          <a:p>
            <a:pPr marL="285750" indent="-285750">
              <a:buFont typeface="Wingdings" panose="05000000000000000000" pitchFamily="2" charset="2"/>
              <a:buChar char="ü"/>
            </a:pPr>
            <a:r>
              <a:rPr lang="en-US" sz="3200" dirty="0">
                <a:latin typeface="Montserrat Classic" panose="020B0604020202020204" charset="0"/>
              </a:rPr>
              <a:t>Refer to physical therapy (PT)</a:t>
            </a:r>
          </a:p>
        </p:txBody>
      </p:sp>
      <p:sp>
        <p:nvSpPr>
          <p:cNvPr id="11" name="TextBox 10">
            <a:extLst>
              <a:ext uri="{FF2B5EF4-FFF2-40B4-BE49-F238E27FC236}">
                <a16:creationId xmlns:a16="http://schemas.microsoft.com/office/drawing/2014/main" id="{C7489CE4-B5C7-4C09-CD0D-ABCA1AE6B3F0}"/>
              </a:ext>
            </a:extLst>
          </p:cNvPr>
          <p:cNvSpPr txBox="1"/>
          <p:nvPr/>
        </p:nvSpPr>
        <p:spPr>
          <a:xfrm>
            <a:off x="973281" y="2689609"/>
            <a:ext cx="14325600" cy="3539430"/>
          </a:xfrm>
          <a:prstGeom prst="rect">
            <a:avLst/>
          </a:prstGeom>
          <a:noFill/>
        </p:spPr>
        <p:txBody>
          <a:bodyPr wrap="square">
            <a:spAutoFit/>
          </a:bodyPr>
          <a:lstStyle/>
          <a:p>
            <a:r>
              <a:rPr lang="en-US" sz="3200" b="1" i="0" dirty="0">
                <a:effectLst/>
                <a:latin typeface="Montserrat Classic" panose="020B0604020202020204" charset="0"/>
              </a:rPr>
              <a:t>Mobility:</a:t>
            </a:r>
            <a:r>
              <a:rPr lang="en-US" sz="3200" b="0" i="0" dirty="0">
                <a:effectLst/>
                <a:latin typeface="Montserrat Classic" panose="020B0604020202020204" charset="0"/>
              </a:rPr>
              <a:t> gait and balance assessment and fall prevention strategies with an emphasis on </a:t>
            </a:r>
            <a:r>
              <a:rPr lang="en-US" sz="3200" b="1" i="1" u="sng" dirty="0">
                <a:effectLst/>
                <a:latin typeface="Montserrat Classic" panose="020B0604020202020204" charset="0"/>
              </a:rPr>
              <a:t>safe mobility</a:t>
            </a:r>
            <a:r>
              <a:rPr lang="en-US" sz="3200" b="0" i="0" dirty="0">
                <a:effectLst/>
                <a:latin typeface="Montserrat Classic" panose="020B0604020202020204" charset="0"/>
              </a:rPr>
              <a:t>.  </a:t>
            </a:r>
          </a:p>
          <a:p>
            <a:endParaRPr lang="en-US" sz="3200" dirty="0">
              <a:latin typeface="Montserrat Classic" panose="020B0604020202020204" charset="0"/>
            </a:endParaRPr>
          </a:p>
          <a:p>
            <a:r>
              <a:rPr lang="en-US" sz="3200" b="0" i="0" dirty="0">
                <a:effectLst/>
                <a:latin typeface="Montserrat Classic" panose="020B0604020202020204" charset="0"/>
              </a:rPr>
              <a:t>More than 1/3 of adults over 65 fall each year. </a:t>
            </a:r>
          </a:p>
          <a:p>
            <a:endParaRPr lang="en-US" sz="3200" dirty="0">
              <a:latin typeface="Montserrat Classic" panose="020B0604020202020204" charset="0"/>
            </a:endParaRPr>
          </a:p>
          <a:p>
            <a:r>
              <a:rPr lang="en-US" sz="3200" b="0" i="0" dirty="0">
                <a:effectLst/>
                <a:latin typeface="Montserrat Classic" panose="020B0604020202020204" charset="0"/>
              </a:rPr>
              <a:t>Proactive management of falls can decrease mortality and morbidity issues and decrease overall healthcare costs.</a:t>
            </a:r>
            <a:endParaRPr lang="en-US" sz="3200" dirty="0">
              <a:latin typeface="Montserrat Classic" panose="020B0604020202020204" charset="0"/>
            </a:endParaRPr>
          </a:p>
        </p:txBody>
      </p:sp>
    </p:spTree>
    <p:extLst>
      <p:ext uri="{BB962C8B-B14F-4D97-AF65-F5344CB8AC3E}">
        <p14:creationId xmlns:p14="http://schemas.microsoft.com/office/powerpoint/2010/main" val="1704364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5BEB0-F352-D63C-A217-FB1FC7CFCD79}"/>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E2467AE5-1EDB-70B6-6C62-A60D58F1F703}"/>
              </a:ext>
            </a:extLst>
          </p:cNvPr>
          <p:cNvSpPr txBox="1"/>
          <p:nvPr/>
        </p:nvSpPr>
        <p:spPr>
          <a:xfrm>
            <a:off x="1007918" y="1945482"/>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Mobility Resources</a:t>
            </a:r>
          </a:p>
        </p:txBody>
      </p:sp>
      <p:grpSp>
        <p:nvGrpSpPr>
          <p:cNvPr id="21" name="Group 21">
            <a:extLst>
              <a:ext uri="{FF2B5EF4-FFF2-40B4-BE49-F238E27FC236}">
                <a16:creationId xmlns:a16="http://schemas.microsoft.com/office/drawing/2014/main" id="{6960FDF3-72A7-DA9C-1208-88C87C54F987}"/>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0A06CF35-B489-BC99-9792-1EDE8B8AE398}"/>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723BDC80-B903-8949-4918-7DC063092A6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89524B65-8E8D-41D5-375A-7BAE0F0BBD6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6" name="TextBox 15">
            <a:extLst>
              <a:ext uri="{FF2B5EF4-FFF2-40B4-BE49-F238E27FC236}">
                <a16:creationId xmlns:a16="http://schemas.microsoft.com/office/drawing/2014/main" id="{004B8FB1-F8EE-0137-23AD-EDD5A9E8335A}"/>
              </a:ext>
            </a:extLst>
          </p:cNvPr>
          <p:cNvSpPr txBox="1"/>
          <p:nvPr/>
        </p:nvSpPr>
        <p:spPr>
          <a:xfrm>
            <a:off x="1007918" y="2909988"/>
            <a:ext cx="9277350" cy="2062103"/>
          </a:xfrm>
          <a:prstGeom prst="rect">
            <a:avLst/>
          </a:prstGeom>
          <a:noFill/>
        </p:spPr>
        <p:txBody>
          <a:bodyPr wrap="square" rtlCol="0">
            <a:spAutoFit/>
          </a:bodyPr>
          <a:lstStyle/>
          <a:p>
            <a:r>
              <a:rPr lang="en-US" sz="3200" dirty="0">
                <a:latin typeface="Montserrat Classic" panose="020B0604020202020204" charset="0"/>
                <a:hlinkClick r:id="rId4"/>
              </a:rPr>
              <a:t>Microsoft Word - Tinetti-Balance-Gait--POMA.rtf</a:t>
            </a:r>
            <a:endParaRPr lang="en-US" sz="3200" dirty="0">
              <a:latin typeface="Montserrat Classic" panose="020B0604020202020204" charset="0"/>
            </a:endParaRPr>
          </a:p>
          <a:p>
            <a:endParaRPr lang="en-US" sz="3200" dirty="0">
              <a:latin typeface="Montserrat Classic" panose="020B0604020202020204" charset="0"/>
            </a:endParaRPr>
          </a:p>
          <a:p>
            <a:r>
              <a:rPr lang="en-US" sz="3200" dirty="0">
                <a:latin typeface="Montserrat Classic" panose="020B0604020202020204" charset="0"/>
                <a:hlinkClick r:id="rId5"/>
              </a:rPr>
              <a:t>JHHLM-FAQs-and-Scale.pdf</a:t>
            </a:r>
            <a:endParaRPr lang="en-US" sz="3200" dirty="0">
              <a:latin typeface="Montserrat Classic" panose="020B0604020202020204" charset="0"/>
            </a:endParaRPr>
          </a:p>
        </p:txBody>
      </p:sp>
      <p:sp>
        <p:nvSpPr>
          <p:cNvPr id="3" name="TextBox 2">
            <a:extLst>
              <a:ext uri="{FF2B5EF4-FFF2-40B4-BE49-F238E27FC236}">
                <a16:creationId xmlns:a16="http://schemas.microsoft.com/office/drawing/2014/main" id="{498329CD-5B2E-261F-6DAF-96710B82F43C}"/>
              </a:ext>
            </a:extLst>
          </p:cNvPr>
          <p:cNvSpPr txBox="1"/>
          <p:nvPr/>
        </p:nvSpPr>
        <p:spPr>
          <a:xfrm>
            <a:off x="8153400" y="5524500"/>
            <a:ext cx="9144000" cy="2677656"/>
          </a:xfrm>
          <a:prstGeom prst="rect">
            <a:avLst/>
          </a:prstGeom>
          <a:ln>
            <a:solidFill>
              <a:srgbClr val="1F497D"/>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4200" b="0" i="0" u="none" strike="noStrike" baseline="0" dirty="0">
                <a:solidFill>
                  <a:schemeClr val="tx1"/>
                </a:solidFill>
                <a:latin typeface="Montserrat Classic" panose="020B0604020202020204" charset="0"/>
              </a:rPr>
              <a:t>Screen for mobility limitations </a:t>
            </a:r>
            <a:r>
              <a:rPr lang="en-US" sz="4200" b="0" i="0" u="none" strike="noStrike" baseline="0" dirty="0">
                <a:solidFill>
                  <a:schemeClr val="tx1"/>
                </a:solidFill>
                <a:latin typeface="Montserrat Classic" panose="020B0604020202020204" charset="0"/>
                <a:sym typeface="Wingdings" panose="05000000000000000000" pitchFamily="2" charset="2"/>
              </a:rPr>
              <a:t></a:t>
            </a:r>
            <a:endParaRPr lang="en-US" sz="4200" b="0" i="0" u="none" strike="noStrike" baseline="0" dirty="0">
              <a:solidFill>
                <a:schemeClr val="tx1"/>
              </a:solidFill>
              <a:latin typeface="Montserrat Classic" panose="020B0604020202020204" charset="0"/>
            </a:endParaRPr>
          </a:p>
          <a:p>
            <a:r>
              <a:rPr lang="en-US" sz="4200" dirty="0">
                <a:solidFill>
                  <a:schemeClr val="tx1"/>
                </a:solidFill>
                <a:latin typeface="Montserrat Classic" panose="020B0604020202020204" charset="0"/>
              </a:rPr>
              <a:t>Ensure safe mobility, including safe home environment; identify and set a daily mobility goal </a:t>
            </a:r>
          </a:p>
        </p:txBody>
      </p:sp>
    </p:spTree>
    <p:extLst>
      <p:ext uri="{BB962C8B-B14F-4D97-AF65-F5344CB8AC3E}">
        <p14:creationId xmlns:p14="http://schemas.microsoft.com/office/powerpoint/2010/main" val="2418884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8F43C-BE13-25FB-8680-19AEE301F311}"/>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198369FD-8907-EDF1-8DAD-EC4EFCFA6818}"/>
              </a:ext>
            </a:extLst>
          </p:cNvPr>
          <p:cNvGrpSpPr/>
          <p:nvPr/>
        </p:nvGrpSpPr>
        <p:grpSpPr>
          <a:xfrm>
            <a:off x="14859000" y="8191500"/>
            <a:ext cx="2758345" cy="245871"/>
            <a:chOff x="0" y="0"/>
            <a:chExt cx="726478" cy="64756"/>
          </a:xfrm>
        </p:grpSpPr>
        <p:sp>
          <p:nvSpPr>
            <p:cNvPr id="5" name="Freeform 5">
              <a:extLst>
                <a:ext uri="{FF2B5EF4-FFF2-40B4-BE49-F238E27FC236}">
                  <a16:creationId xmlns:a16="http://schemas.microsoft.com/office/drawing/2014/main" id="{93DEE4F4-4E79-9B8D-3D35-230C628BE655}"/>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16D9862C-8DF9-5D13-A91B-502E3D02F8DA}"/>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BAC28B29-866B-A3CC-6DE8-0BEFA9BCAE92}"/>
              </a:ext>
            </a:extLst>
          </p:cNvPr>
          <p:cNvSpPr txBox="1"/>
          <p:nvPr/>
        </p:nvSpPr>
        <p:spPr>
          <a:xfrm>
            <a:off x="1028700" y="1960858"/>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Matters?</a:t>
            </a:r>
          </a:p>
        </p:txBody>
      </p:sp>
      <p:grpSp>
        <p:nvGrpSpPr>
          <p:cNvPr id="21" name="Group 21">
            <a:extLst>
              <a:ext uri="{FF2B5EF4-FFF2-40B4-BE49-F238E27FC236}">
                <a16:creationId xmlns:a16="http://schemas.microsoft.com/office/drawing/2014/main" id="{AFE7B397-6E4B-E8FB-7E68-0C3A3BF072A1}"/>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3C4F3092-3AC5-BE49-EAB5-8A27CB62214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57FAFF5E-A294-6E03-3264-95899E3A866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0607C1D5-9E9C-4B54-C023-9789D18B20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1" name="TextBox 10">
            <a:extLst>
              <a:ext uri="{FF2B5EF4-FFF2-40B4-BE49-F238E27FC236}">
                <a16:creationId xmlns:a16="http://schemas.microsoft.com/office/drawing/2014/main" id="{97F46E41-3853-B140-3F5A-6FBF4CDBA128}"/>
              </a:ext>
            </a:extLst>
          </p:cNvPr>
          <p:cNvSpPr txBox="1"/>
          <p:nvPr/>
        </p:nvSpPr>
        <p:spPr>
          <a:xfrm>
            <a:off x="973281" y="2689609"/>
            <a:ext cx="14325600" cy="4524315"/>
          </a:xfrm>
          <a:prstGeom prst="rect">
            <a:avLst/>
          </a:prstGeom>
          <a:noFill/>
        </p:spPr>
        <p:txBody>
          <a:bodyPr wrap="square">
            <a:spAutoFit/>
          </a:bodyPr>
          <a:lstStyle/>
          <a:p>
            <a:pPr marL="457200" indent="-457200">
              <a:buFont typeface="Wingdings" panose="05000000000000000000" pitchFamily="2" charset="2"/>
              <a:buChar char="ü"/>
            </a:pPr>
            <a:r>
              <a:rPr lang="en-US" sz="4800" dirty="0">
                <a:latin typeface="Montserrat Classic" panose="020B0604020202020204" charset="0"/>
              </a:rPr>
              <a:t>Ask the older adult What Matters </a:t>
            </a:r>
          </a:p>
          <a:p>
            <a:pPr marL="457200" indent="-457200">
              <a:buFont typeface="Wingdings" panose="05000000000000000000" pitchFamily="2" charset="2"/>
              <a:buChar char="ü"/>
            </a:pPr>
            <a:r>
              <a:rPr lang="en-US" sz="4800" dirty="0">
                <a:latin typeface="Montserrat Classic" panose="020B0604020202020204" charset="0"/>
              </a:rPr>
              <a:t>Document What Matters </a:t>
            </a:r>
          </a:p>
          <a:p>
            <a:pPr marL="457200" indent="-457200">
              <a:buFont typeface="Wingdings" panose="05000000000000000000" pitchFamily="2" charset="2"/>
              <a:buChar char="ü"/>
            </a:pPr>
            <a:r>
              <a:rPr lang="en-US" sz="4800" dirty="0">
                <a:latin typeface="Montserrat Classic" panose="020B0604020202020204" charset="0"/>
              </a:rPr>
              <a:t>Document the older adult’s preferred support person or caregiver </a:t>
            </a:r>
          </a:p>
          <a:p>
            <a:pPr marL="457200" indent="-457200">
              <a:buFont typeface="Wingdings" panose="05000000000000000000" pitchFamily="2" charset="2"/>
              <a:buChar char="ü"/>
            </a:pPr>
            <a:r>
              <a:rPr lang="en-US" sz="4800" dirty="0">
                <a:latin typeface="Montserrat Classic" panose="020B0604020202020204" charset="0"/>
              </a:rPr>
              <a:t>Align and provide care according to What Matters </a:t>
            </a:r>
          </a:p>
        </p:txBody>
      </p:sp>
    </p:spTree>
    <p:extLst>
      <p:ext uri="{BB962C8B-B14F-4D97-AF65-F5344CB8AC3E}">
        <p14:creationId xmlns:p14="http://schemas.microsoft.com/office/powerpoint/2010/main" val="426480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1A3CC5-3F29-25A2-7B6F-F79CDD009B3F}"/>
            </a:ext>
          </a:extLst>
        </p:cNvPr>
        <p:cNvGrpSpPr/>
        <p:nvPr/>
      </p:nvGrpSpPr>
      <p:grpSpPr>
        <a:xfrm>
          <a:off x="0" y="0"/>
          <a:ext cx="0" cy="0"/>
          <a:chOff x="0" y="0"/>
          <a:chExt cx="0" cy="0"/>
        </a:xfrm>
      </p:grpSpPr>
      <p:sp>
        <p:nvSpPr>
          <p:cNvPr id="15" name="TextBox 15">
            <a:extLst>
              <a:ext uri="{FF2B5EF4-FFF2-40B4-BE49-F238E27FC236}">
                <a16:creationId xmlns:a16="http://schemas.microsoft.com/office/drawing/2014/main" id="{9BE7BC7C-35D0-252A-4B03-0D6E88C6384B}"/>
              </a:ext>
            </a:extLst>
          </p:cNvPr>
          <p:cNvSpPr txBox="1"/>
          <p:nvPr/>
        </p:nvSpPr>
        <p:spPr>
          <a:xfrm>
            <a:off x="5532072" y="1043991"/>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Matters Resources</a:t>
            </a:r>
          </a:p>
        </p:txBody>
      </p:sp>
      <p:grpSp>
        <p:nvGrpSpPr>
          <p:cNvPr id="21" name="Group 21">
            <a:extLst>
              <a:ext uri="{FF2B5EF4-FFF2-40B4-BE49-F238E27FC236}">
                <a16:creationId xmlns:a16="http://schemas.microsoft.com/office/drawing/2014/main" id="{069CC960-8CF3-059A-63E0-E3B07E15C481}"/>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120CE5BC-43D5-5436-7B1E-84E25A986080}"/>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169C3700-65B2-FDF7-B3ED-B4EDCBCFED99}"/>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1EC24969-5A6C-FAF9-B99C-44EEB90803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8" name="TextBox 7">
            <a:extLst>
              <a:ext uri="{FF2B5EF4-FFF2-40B4-BE49-F238E27FC236}">
                <a16:creationId xmlns:a16="http://schemas.microsoft.com/office/drawing/2014/main" id="{1F312552-135D-25F3-2D34-4D9F424A0060}"/>
              </a:ext>
            </a:extLst>
          </p:cNvPr>
          <p:cNvSpPr txBox="1"/>
          <p:nvPr/>
        </p:nvSpPr>
        <p:spPr>
          <a:xfrm>
            <a:off x="1028700" y="1826769"/>
            <a:ext cx="16208087" cy="8279190"/>
          </a:xfrm>
          <a:prstGeom prst="rect">
            <a:avLst/>
          </a:prstGeom>
          <a:noFill/>
        </p:spPr>
        <p:txBody>
          <a:bodyPr wrap="square">
            <a:spAutoFit/>
          </a:bodyPr>
          <a:lstStyle/>
          <a:p>
            <a:r>
              <a:rPr lang="en-US" sz="2800" dirty="0">
                <a:latin typeface="Montserrat Classic" panose="020B0604020202020204" charset="0"/>
                <a:hlinkClick r:id="rId4"/>
              </a:rPr>
              <a:t>Template for Corporate and Internal Documents (IT Manual, Board Meeting Materials) – Accessible</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5"/>
              </a:rPr>
              <a:t>The Conversation Project - Have You Had The Conversation?</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6"/>
              </a:rPr>
              <a:t>"Conversation Ready": A Framework for Improving End-of-Life Care | Institute for Healthcare Improvement</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7"/>
              </a:rPr>
              <a:t>Home - Patient Priorities Care</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8"/>
              </a:rPr>
              <a:t>Serious-Illness-Conversation-Guide.2023-05-18.pdf</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9"/>
              </a:rPr>
              <a:t>Letter | Letter Project | Stanford Medicine</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10"/>
              </a:rPr>
              <a:t>“What Matters to You?” Instructional Video - Health Quality BC</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11"/>
              </a:rPr>
              <a:t>A Guide to Having Conversations About What Matters - Health Quality BC</a:t>
            </a:r>
            <a:endParaRPr lang="en-US" sz="2800" dirty="0">
              <a:latin typeface="Montserrat Classic" panose="020B0604020202020204" charset="0"/>
            </a:endParaRPr>
          </a:p>
          <a:p>
            <a:endParaRPr lang="en-US" sz="2800" dirty="0">
              <a:latin typeface="Montserrat Classic" panose="020B0604020202020204" charset="0"/>
            </a:endParaRPr>
          </a:p>
          <a:p>
            <a:r>
              <a:rPr lang="en-US" sz="2800" dirty="0">
                <a:latin typeface="Montserrat Classic" panose="020B0604020202020204" charset="0"/>
                <a:hlinkClick r:id="rId12"/>
              </a:rPr>
              <a:t>CMS-Payment-One-Pager.pdf</a:t>
            </a:r>
            <a:r>
              <a:rPr lang="en-US" sz="2800" dirty="0">
                <a:latin typeface="Montserrat Classic" panose="020B0604020202020204" charset="0"/>
              </a:rPr>
              <a:t>	</a:t>
            </a:r>
          </a:p>
        </p:txBody>
      </p:sp>
    </p:spTree>
    <p:extLst>
      <p:ext uri="{BB962C8B-B14F-4D97-AF65-F5344CB8AC3E}">
        <p14:creationId xmlns:p14="http://schemas.microsoft.com/office/powerpoint/2010/main" val="4210968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0F363-F98F-11EE-5D7A-52D9A7A40357}"/>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55FBED59-DEB1-2BC2-00C9-07CF952BA52C}"/>
              </a:ext>
            </a:extLst>
          </p:cNvPr>
          <p:cNvGrpSpPr/>
          <p:nvPr/>
        </p:nvGrpSpPr>
        <p:grpSpPr>
          <a:xfrm>
            <a:off x="14859000" y="8191500"/>
            <a:ext cx="2758345" cy="245871"/>
            <a:chOff x="0" y="0"/>
            <a:chExt cx="726478" cy="64756"/>
          </a:xfrm>
        </p:grpSpPr>
        <p:sp>
          <p:nvSpPr>
            <p:cNvPr id="5" name="Freeform 5">
              <a:extLst>
                <a:ext uri="{FF2B5EF4-FFF2-40B4-BE49-F238E27FC236}">
                  <a16:creationId xmlns:a16="http://schemas.microsoft.com/office/drawing/2014/main" id="{ADB6E9E7-4ED8-E085-2DE1-CC7394354584}"/>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17EB01F8-8E55-2FF7-7FAF-2E94C4C67B6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AEC2E45D-1628-18F8-A42E-E565386FB59B}"/>
              </a:ext>
            </a:extLst>
          </p:cNvPr>
          <p:cNvSpPr txBox="1"/>
          <p:nvPr/>
        </p:nvSpPr>
        <p:spPr>
          <a:xfrm>
            <a:off x="1028700" y="1960858"/>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Outcomes</a:t>
            </a:r>
          </a:p>
        </p:txBody>
      </p:sp>
      <p:grpSp>
        <p:nvGrpSpPr>
          <p:cNvPr id="21" name="Group 21">
            <a:extLst>
              <a:ext uri="{FF2B5EF4-FFF2-40B4-BE49-F238E27FC236}">
                <a16:creationId xmlns:a16="http://schemas.microsoft.com/office/drawing/2014/main" id="{155B06AF-81E0-3D4B-CA94-9DB86856E5EB}"/>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7FCDD20C-E87C-64C7-E157-FF1F2543D5A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A92B8A0D-4F11-6F0B-633A-F36EFFD1DB93}"/>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AAE49171-1D33-E2AA-66DA-2617E262AE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1" name="TextBox 10">
            <a:extLst>
              <a:ext uri="{FF2B5EF4-FFF2-40B4-BE49-F238E27FC236}">
                <a16:creationId xmlns:a16="http://schemas.microsoft.com/office/drawing/2014/main" id="{62B76BC8-0326-75F5-E3B3-F3779D2989B5}"/>
              </a:ext>
            </a:extLst>
          </p:cNvPr>
          <p:cNvSpPr txBox="1"/>
          <p:nvPr/>
        </p:nvSpPr>
        <p:spPr>
          <a:xfrm>
            <a:off x="973281" y="2689609"/>
            <a:ext cx="14325600" cy="4524315"/>
          </a:xfrm>
          <a:prstGeom prst="rect">
            <a:avLst/>
          </a:prstGeom>
          <a:noFill/>
        </p:spPr>
        <p:txBody>
          <a:bodyPr wrap="square">
            <a:spAutoFit/>
          </a:bodyPr>
          <a:lstStyle/>
          <a:p>
            <a:pPr marL="457200" indent="-457200">
              <a:buFont typeface="Wingdings" panose="05000000000000000000" pitchFamily="2" charset="2"/>
              <a:buChar char="ü"/>
            </a:pPr>
            <a:r>
              <a:rPr lang="en-US" sz="4800" dirty="0">
                <a:latin typeface="Montserrat Classic" panose="020B0604020202020204" charset="0"/>
              </a:rPr>
              <a:t>Improved patient satisfaction</a:t>
            </a:r>
          </a:p>
          <a:p>
            <a:pPr marL="457200" indent="-457200">
              <a:buFont typeface="Wingdings" panose="05000000000000000000" pitchFamily="2" charset="2"/>
              <a:buChar char="ü"/>
            </a:pPr>
            <a:r>
              <a:rPr lang="en-US" sz="4800" dirty="0">
                <a:latin typeface="Montserrat Classic" panose="020B0604020202020204" charset="0"/>
              </a:rPr>
              <a:t>Fewer hospital admissions</a:t>
            </a:r>
          </a:p>
          <a:p>
            <a:pPr marL="457200" indent="-457200">
              <a:buFont typeface="Wingdings" panose="05000000000000000000" pitchFamily="2" charset="2"/>
              <a:buChar char="ü"/>
            </a:pPr>
            <a:r>
              <a:rPr lang="en-US" sz="4800" dirty="0">
                <a:latin typeface="Montserrat Classic" panose="020B0604020202020204" charset="0"/>
              </a:rPr>
              <a:t>Decreased ED utilization</a:t>
            </a:r>
          </a:p>
          <a:p>
            <a:pPr marL="457200" indent="-457200">
              <a:buFont typeface="Wingdings" panose="05000000000000000000" pitchFamily="2" charset="2"/>
              <a:buChar char="ü"/>
            </a:pPr>
            <a:r>
              <a:rPr lang="en-US" sz="4800" dirty="0">
                <a:latin typeface="Montserrat Classic" panose="020B0604020202020204" charset="0"/>
              </a:rPr>
              <a:t>Better management of chronic conditions</a:t>
            </a:r>
          </a:p>
          <a:p>
            <a:pPr marL="457200" indent="-457200">
              <a:buFont typeface="Wingdings" panose="05000000000000000000" pitchFamily="2" charset="2"/>
              <a:buChar char="ü"/>
            </a:pPr>
            <a:r>
              <a:rPr lang="en-US" sz="4800" dirty="0">
                <a:latin typeface="Montserrat Classic" panose="020B0604020202020204" charset="0"/>
              </a:rPr>
              <a:t>Increased revenue </a:t>
            </a:r>
            <a:r>
              <a:rPr lang="en-US" sz="4800" dirty="0">
                <a:latin typeface="Montserrat Classic" panose="020B0604020202020204" charset="0"/>
                <a:sym typeface="Wingdings" panose="05000000000000000000" pitchFamily="2" charset="2"/>
              </a:rPr>
              <a:t> more AWV</a:t>
            </a:r>
          </a:p>
          <a:p>
            <a:pPr marL="457200" indent="-457200">
              <a:buFont typeface="Wingdings" panose="05000000000000000000" pitchFamily="2" charset="2"/>
              <a:buChar char="ü"/>
            </a:pPr>
            <a:r>
              <a:rPr lang="en-US" sz="4800" dirty="0">
                <a:latin typeface="Montserrat Classic" panose="020B0604020202020204" charset="0"/>
                <a:sym typeface="Wingdings" panose="05000000000000000000" pitchFamily="2" charset="2"/>
              </a:rPr>
              <a:t>Reduced healthcare costs</a:t>
            </a:r>
          </a:p>
        </p:txBody>
      </p:sp>
      <p:sp>
        <p:nvSpPr>
          <p:cNvPr id="2" name="TextBox 15">
            <a:extLst>
              <a:ext uri="{FF2B5EF4-FFF2-40B4-BE49-F238E27FC236}">
                <a16:creationId xmlns:a16="http://schemas.microsoft.com/office/drawing/2014/main" id="{DF140534-8D03-376F-7910-49707EEA6FE0}"/>
              </a:ext>
            </a:extLst>
          </p:cNvPr>
          <p:cNvSpPr txBox="1"/>
          <p:nvPr/>
        </p:nvSpPr>
        <p:spPr>
          <a:xfrm>
            <a:off x="2819400" y="7674556"/>
            <a:ext cx="13091255" cy="508152"/>
          </a:xfrm>
          <a:prstGeom prst="rect">
            <a:avLst/>
          </a:prstGeom>
        </p:spPr>
        <p:txBody>
          <a:bodyPr wrap="square" lIns="0" tIns="0" rIns="0" bIns="0" rtlCol="0" anchor="t">
            <a:spAutoFit/>
          </a:bodyPr>
          <a:lstStyle/>
          <a:p>
            <a:pPr>
              <a:lnSpc>
                <a:spcPts val="3947"/>
              </a:lnSpc>
            </a:pPr>
            <a:r>
              <a:rPr lang="en-US" sz="4200" dirty="0">
                <a:solidFill>
                  <a:srgbClr val="00B0F0"/>
                </a:solidFill>
                <a:latin typeface="Montserrat Extra-Bold Bold"/>
              </a:rPr>
              <a:t>Aligns with value-based care strategies</a:t>
            </a:r>
          </a:p>
        </p:txBody>
      </p:sp>
    </p:spTree>
    <p:extLst>
      <p:ext uri="{BB962C8B-B14F-4D97-AF65-F5344CB8AC3E}">
        <p14:creationId xmlns:p14="http://schemas.microsoft.com/office/powerpoint/2010/main" val="16088218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395408-24A4-86EB-87F8-5A7769087D23}"/>
              </a:ext>
            </a:extLst>
          </p:cNvPr>
          <p:cNvPicPr>
            <a:picLocks noChangeAspect="1"/>
          </p:cNvPicPr>
          <p:nvPr/>
        </p:nvPicPr>
        <p:blipFill>
          <a:blip r:embed="rId2"/>
          <a:stretch>
            <a:fillRect/>
          </a:stretch>
        </p:blipFill>
        <p:spPr>
          <a:xfrm>
            <a:off x="2362200" y="0"/>
            <a:ext cx="13792200" cy="6095235"/>
          </a:xfrm>
          <a:prstGeom prst="rect">
            <a:avLst/>
          </a:prstGeom>
        </p:spPr>
      </p:pic>
      <p:pic>
        <p:nvPicPr>
          <p:cNvPr id="7" name="Picture 6">
            <a:extLst>
              <a:ext uri="{FF2B5EF4-FFF2-40B4-BE49-F238E27FC236}">
                <a16:creationId xmlns:a16="http://schemas.microsoft.com/office/drawing/2014/main" id="{7AD5DBF9-DA65-5F5D-FCE4-0B8E120C610D}"/>
              </a:ext>
            </a:extLst>
          </p:cNvPr>
          <p:cNvPicPr>
            <a:picLocks noChangeAspect="1"/>
          </p:cNvPicPr>
          <p:nvPr/>
        </p:nvPicPr>
        <p:blipFill>
          <a:blip r:embed="rId3"/>
          <a:stretch>
            <a:fillRect/>
          </a:stretch>
        </p:blipFill>
        <p:spPr>
          <a:xfrm>
            <a:off x="3504168" y="6362700"/>
            <a:ext cx="11279663" cy="3645823"/>
          </a:xfrm>
          <a:prstGeom prst="rect">
            <a:avLst/>
          </a:prstGeom>
        </p:spPr>
      </p:pic>
    </p:spTree>
    <p:extLst>
      <p:ext uri="{BB962C8B-B14F-4D97-AF65-F5344CB8AC3E}">
        <p14:creationId xmlns:p14="http://schemas.microsoft.com/office/powerpoint/2010/main" val="2156794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8EA58D-56F2-DCFF-FAD2-2AED06958831}"/>
              </a:ext>
            </a:extLst>
          </p:cNvPr>
          <p:cNvPicPr>
            <a:picLocks noChangeAspect="1"/>
          </p:cNvPicPr>
          <p:nvPr/>
        </p:nvPicPr>
        <p:blipFill>
          <a:blip r:embed="rId2"/>
          <a:stretch>
            <a:fillRect/>
          </a:stretch>
        </p:blipFill>
        <p:spPr>
          <a:xfrm>
            <a:off x="1661068" y="0"/>
            <a:ext cx="14965864" cy="6916115"/>
          </a:xfrm>
          <a:prstGeom prst="rect">
            <a:avLst/>
          </a:prstGeom>
        </p:spPr>
      </p:pic>
      <p:pic>
        <p:nvPicPr>
          <p:cNvPr id="5" name="Picture 4">
            <a:extLst>
              <a:ext uri="{FF2B5EF4-FFF2-40B4-BE49-F238E27FC236}">
                <a16:creationId xmlns:a16="http://schemas.microsoft.com/office/drawing/2014/main" id="{6083447E-DC80-72B4-A584-5288B6F2ACE5}"/>
              </a:ext>
            </a:extLst>
          </p:cNvPr>
          <p:cNvPicPr>
            <a:picLocks noChangeAspect="1"/>
          </p:cNvPicPr>
          <p:nvPr/>
        </p:nvPicPr>
        <p:blipFill>
          <a:blip r:embed="rId3"/>
          <a:stretch>
            <a:fillRect/>
          </a:stretch>
        </p:blipFill>
        <p:spPr>
          <a:xfrm>
            <a:off x="2971800" y="6667500"/>
            <a:ext cx="11277600" cy="3449498"/>
          </a:xfrm>
          <a:prstGeom prst="rect">
            <a:avLst/>
          </a:prstGeom>
        </p:spPr>
      </p:pic>
    </p:spTree>
    <p:extLst>
      <p:ext uri="{BB962C8B-B14F-4D97-AF65-F5344CB8AC3E}">
        <p14:creationId xmlns:p14="http://schemas.microsoft.com/office/powerpoint/2010/main" val="100640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6B16C-9A10-7D21-2CE7-3A2E1EB28C7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F06783A-3F26-061D-94BF-C58B5F8368B7}"/>
              </a:ext>
            </a:extLst>
          </p:cNvPr>
          <p:cNvSpPr txBox="1"/>
          <p:nvPr/>
        </p:nvSpPr>
        <p:spPr>
          <a:xfrm>
            <a:off x="685800" y="2120011"/>
            <a:ext cx="16862943" cy="5401479"/>
          </a:xfrm>
          <a:prstGeom prst="rect">
            <a:avLst/>
          </a:prstGeom>
          <a:solidFill>
            <a:schemeClr val="bg1"/>
          </a:solid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685800" indent="-685800" algn="ctr">
              <a:buFont typeface="Arial"/>
              <a:buChar char="•"/>
            </a:pPr>
            <a:endParaRPr lang="en-US" sz="3600" dirty="0">
              <a:solidFill>
                <a:srgbClr val="324E59"/>
              </a:solidFill>
            </a:endParaRPr>
          </a:p>
          <a:p>
            <a:pPr algn="ctr"/>
            <a:r>
              <a:rPr lang="en-US" sz="3600" dirty="0">
                <a:latin typeface="Montserrat Classic" panose="020B0604020202020204" charset="0"/>
              </a:rPr>
              <a:t>Age-Friendly Health Systems is an initiative of The John A. Hartford Foundation and the Institute for Healthcare Improvement (IHI) in partnership with the American Hospital Association (AHA) and the Catholic Health Association of the United States (CHA).</a:t>
            </a:r>
          </a:p>
          <a:p>
            <a:endParaRPr lang="en-US" sz="3600" dirty="0">
              <a:solidFill>
                <a:srgbClr val="324E59"/>
              </a:solidFill>
            </a:endParaRPr>
          </a:p>
          <a:p>
            <a:pPr algn="ctr"/>
            <a:endParaRPr lang="en-US" sz="4200" b="1" dirty="0">
              <a:solidFill>
                <a:srgbClr val="324E59"/>
              </a:solidFill>
            </a:endParaRPr>
          </a:p>
          <a:p>
            <a:pPr algn="ctr"/>
            <a:endParaRPr lang="en-US" sz="4200" b="1" dirty="0">
              <a:solidFill>
                <a:srgbClr val="324E59"/>
              </a:solidFill>
            </a:endParaRPr>
          </a:p>
          <a:p>
            <a:pPr algn="ctr"/>
            <a:endParaRPr lang="en-US" sz="4200" b="1" dirty="0">
              <a:solidFill>
                <a:srgbClr val="324E59"/>
              </a:solidFill>
            </a:endParaRPr>
          </a:p>
        </p:txBody>
      </p:sp>
      <p:pic>
        <p:nvPicPr>
          <p:cNvPr id="5" name="Picture 4">
            <a:extLst>
              <a:ext uri="{FF2B5EF4-FFF2-40B4-BE49-F238E27FC236}">
                <a16:creationId xmlns:a16="http://schemas.microsoft.com/office/drawing/2014/main" id="{7B6E8B00-D8C9-D8CD-571D-F3BA8594F3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49" y="5223092"/>
            <a:ext cx="12420600" cy="4556909"/>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4">
            <a:extLst>
              <a:ext uri="{FF2B5EF4-FFF2-40B4-BE49-F238E27FC236}">
                <a16:creationId xmlns:a16="http://schemas.microsoft.com/office/drawing/2014/main" id="{758E8223-833D-5E46-BE0B-7B8F42F1747B}"/>
              </a:ext>
            </a:extLst>
          </p:cNvPr>
          <p:cNvGrpSpPr/>
          <p:nvPr/>
        </p:nvGrpSpPr>
        <p:grpSpPr>
          <a:xfrm>
            <a:off x="14682693" y="9029700"/>
            <a:ext cx="2758345" cy="245871"/>
            <a:chOff x="0" y="0"/>
            <a:chExt cx="726478" cy="64756"/>
          </a:xfrm>
        </p:grpSpPr>
        <p:sp>
          <p:nvSpPr>
            <p:cNvPr id="8" name="Freeform 5">
              <a:extLst>
                <a:ext uri="{FF2B5EF4-FFF2-40B4-BE49-F238E27FC236}">
                  <a16:creationId xmlns:a16="http://schemas.microsoft.com/office/drawing/2014/main" id="{EF85312A-C83C-FF9C-3D03-D5ACC9693F4B}"/>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9" name="TextBox 6">
              <a:extLst>
                <a:ext uri="{FF2B5EF4-FFF2-40B4-BE49-F238E27FC236}">
                  <a16:creationId xmlns:a16="http://schemas.microsoft.com/office/drawing/2014/main" id="{27E7C143-C2D8-EEED-436A-C678B59E3AD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21">
            <a:extLst>
              <a:ext uri="{FF2B5EF4-FFF2-40B4-BE49-F238E27FC236}">
                <a16:creationId xmlns:a16="http://schemas.microsoft.com/office/drawing/2014/main" id="{CA2B5EB3-93DA-DB5A-9615-964EA704D7FE}"/>
              </a:ext>
            </a:extLst>
          </p:cNvPr>
          <p:cNvGrpSpPr/>
          <p:nvPr/>
        </p:nvGrpSpPr>
        <p:grpSpPr>
          <a:xfrm>
            <a:off x="1028700" y="1595293"/>
            <a:ext cx="2758345" cy="47625"/>
            <a:chOff x="0" y="0"/>
            <a:chExt cx="726478" cy="12543"/>
          </a:xfrm>
        </p:grpSpPr>
        <p:sp>
          <p:nvSpPr>
            <p:cNvPr id="11" name="Freeform 22">
              <a:extLst>
                <a:ext uri="{FF2B5EF4-FFF2-40B4-BE49-F238E27FC236}">
                  <a16:creationId xmlns:a16="http://schemas.microsoft.com/office/drawing/2014/main" id="{497B525F-72E1-9A60-D885-9564B406DB89}"/>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2" name="TextBox 23">
              <a:extLst>
                <a:ext uri="{FF2B5EF4-FFF2-40B4-BE49-F238E27FC236}">
                  <a16:creationId xmlns:a16="http://schemas.microsoft.com/office/drawing/2014/main" id="{AEDA53E9-3A4F-C199-B769-419F9CD57E8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24">
            <a:extLst>
              <a:ext uri="{FF2B5EF4-FFF2-40B4-BE49-F238E27FC236}">
                <a16:creationId xmlns:a16="http://schemas.microsoft.com/office/drawing/2014/main" id="{3B7D5D09-F07C-43DF-48D2-5D753316880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DFEDE567-DF30-143F-7DE9-513C7794F49F}"/>
              </a:ext>
            </a:extLst>
          </p:cNvPr>
          <p:cNvSpPr txBox="1"/>
          <p:nvPr/>
        </p:nvSpPr>
        <p:spPr>
          <a:xfrm>
            <a:off x="773893" y="2034233"/>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Partners</a:t>
            </a:r>
          </a:p>
        </p:txBody>
      </p:sp>
    </p:spTree>
    <p:extLst>
      <p:ext uri="{BB962C8B-B14F-4D97-AF65-F5344CB8AC3E}">
        <p14:creationId xmlns:p14="http://schemas.microsoft.com/office/powerpoint/2010/main" val="2143092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AC02F9-44F7-4AE7-2F46-50EA1EEF2B38}"/>
              </a:ext>
            </a:extLst>
          </p:cNvPr>
          <p:cNvPicPr>
            <a:picLocks noChangeAspect="1"/>
          </p:cNvPicPr>
          <p:nvPr/>
        </p:nvPicPr>
        <p:blipFill>
          <a:blip r:embed="rId2"/>
          <a:stretch>
            <a:fillRect/>
          </a:stretch>
        </p:blipFill>
        <p:spPr>
          <a:xfrm>
            <a:off x="457199" y="571500"/>
            <a:ext cx="17654470" cy="8991600"/>
          </a:xfrm>
          <a:prstGeom prst="rect">
            <a:avLst/>
          </a:prstGeom>
        </p:spPr>
      </p:pic>
    </p:spTree>
    <p:extLst>
      <p:ext uri="{BB962C8B-B14F-4D97-AF65-F5344CB8AC3E}">
        <p14:creationId xmlns:p14="http://schemas.microsoft.com/office/powerpoint/2010/main" val="34568204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1CC89-7BDD-0452-5310-7B6055C93CE6}"/>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45710AF2-5151-0115-537B-301660292D5F}"/>
              </a:ext>
            </a:extLst>
          </p:cNvPr>
          <p:cNvGrpSpPr/>
          <p:nvPr/>
        </p:nvGrpSpPr>
        <p:grpSpPr>
          <a:xfrm>
            <a:off x="14859000" y="8191500"/>
            <a:ext cx="2758345" cy="245871"/>
            <a:chOff x="0" y="0"/>
            <a:chExt cx="726478" cy="64756"/>
          </a:xfrm>
        </p:grpSpPr>
        <p:sp>
          <p:nvSpPr>
            <p:cNvPr id="5" name="Freeform 5">
              <a:extLst>
                <a:ext uri="{FF2B5EF4-FFF2-40B4-BE49-F238E27FC236}">
                  <a16:creationId xmlns:a16="http://schemas.microsoft.com/office/drawing/2014/main" id="{A2810FA7-4212-6331-F7AE-9F37EA6A1713}"/>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A6F9BA4A-311B-6026-B394-734940B337B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172A683B-EF8D-7098-CC73-939F598FB942}"/>
              </a:ext>
            </a:extLst>
          </p:cNvPr>
          <p:cNvSpPr txBox="1"/>
          <p:nvPr/>
        </p:nvSpPr>
        <p:spPr>
          <a:xfrm>
            <a:off x="1028700" y="1960858"/>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Next Steps</a:t>
            </a:r>
          </a:p>
        </p:txBody>
      </p:sp>
      <p:grpSp>
        <p:nvGrpSpPr>
          <p:cNvPr id="21" name="Group 21">
            <a:extLst>
              <a:ext uri="{FF2B5EF4-FFF2-40B4-BE49-F238E27FC236}">
                <a16:creationId xmlns:a16="http://schemas.microsoft.com/office/drawing/2014/main" id="{35A7513E-3B98-9AFF-367F-D7E25536E7BC}"/>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AF6C391B-64DB-BA42-701B-96BDEC40C213}"/>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92A3002F-E326-A0B7-40A0-F7F94FC5932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57C7E0C7-256C-D991-A80A-19F3BA2D27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1" name="TextBox 10">
            <a:extLst>
              <a:ext uri="{FF2B5EF4-FFF2-40B4-BE49-F238E27FC236}">
                <a16:creationId xmlns:a16="http://schemas.microsoft.com/office/drawing/2014/main" id="{E2B1C555-5C00-C02D-AB42-B506883A0B5D}"/>
              </a:ext>
            </a:extLst>
          </p:cNvPr>
          <p:cNvSpPr txBox="1"/>
          <p:nvPr/>
        </p:nvSpPr>
        <p:spPr>
          <a:xfrm>
            <a:off x="973281" y="2689609"/>
            <a:ext cx="14325600" cy="6001643"/>
          </a:xfrm>
          <a:prstGeom prst="rect">
            <a:avLst/>
          </a:prstGeom>
          <a:noFill/>
        </p:spPr>
        <p:txBody>
          <a:bodyPr wrap="square">
            <a:spAutoFit/>
          </a:bodyPr>
          <a:lstStyle/>
          <a:p>
            <a:pPr marL="685800" indent="-685800">
              <a:buFont typeface="Arial" panose="020B0604020202020204" pitchFamily="34" charset="0"/>
              <a:buChar char="•"/>
            </a:pPr>
            <a:r>
              <a:rPr lang="en-US" sz="4800" dirty="0">
                <a:latin typeface="Montserrat Classic" panose="020B0604020202020204" charset="0"/>
              </a:rPr>
              <a:t>Connect with the NHA </a:t>
            </a:r>
          </a:p>
          <a:p>
            <a:pPr marL="685800" indent="-685800">
              <a:buFont typeface="Arial" panose="020B0604020202020204" pitchFamily="34" charset="0"/>
              <a:buChar char="•"/>
            </a:pPr>
            <a:r>
              <a:rPr lang="en-US" sz="4800" dirty="0">
                <a:latin typeface="Montserrat Classic" panose="020B0604020202020204" charset="0"/>
                <a:sym typeface="Wingdings" panose="05000000000000000000" pitchFamily="2" charset="2"/>
              </a:rPr>
              <a:t>Create a multi-disciplinary team</a:t>
            </a:r>
            <a:endParaRPr lang="en-US" sz="4800" dirty="0">
              <a:latin typeface="Montserrat Classic" panose="020B0604020202020204" charset="0"/>
            </a:endParaRPr>
          </a:p>
          <a:p>
            <a:pPr marL="685800" indent="-685800">
              <a:buFont typeface="Arial" panose="020B0604020202020204" pitchFamily="34" charset="0"/>
              <a:buChar char="•"/>
            </a:pPr>
            <a:r>
              <a:rPr lang="en-US" sz="4800" dirty="0">
                <a:latin typeface="Montserrat Classic" panose="020B0604020202020204" charset="0"/>
                <a:sym typeface="Wingdings" panose="05000000000000000000" pitchFamily="2" charset="2"/>
              </a:rPr>
              <a:t>Review processes – What are you already doing?</a:t>
            </a:r>
          </a:p>
          <a:p>
            <a:pPr marL="685800" indent="-685800">
              <a:buFont typeface="Arial" panose="020B0604020202020204" pitchFamily="34" charset="0"/>
              <a:buChar char="•"/>
            </a:pPr>
            <a:r>
              <a:rPr lang="en-US" sz="4800" dirty="0">
                <a:latin typeface="Montserrat Classic" panose="020B0604020202020204" charset="0"/>
                <a:sym typeface="Wingdings" panose="05000000000000000000" pitchFamily="2" charset="2"/>
              </a:rPr>
              <a:t>Review patient experience surveys to identify opportunities</a:t>
            </a:r>
          </a:p>
          <a:p>
            <a:pPr marL="685800" indent="-685800">
              <a:buFont typeface="Arial" panose="020B0604020202020204" pitchFamily="34" charset="0"/>
              <a:buChar char="•"/>
            </a:pPr>
            <a:r>
              <a:rPr lang="en-US" sz="4800" dirty="0">
                <a:latin typeface="Montserrat Classic" panose="020B0604020202020204" charset="0"/>
                <a:sym typeface="Wingdings" panose="05000000000000000000" pitchFamily="2" charset="2"/>
              </a:rPr>
              <a:t>Review submission worksheet</a:t>
            </a:r>
          </a:p>
          <a:p>
            <a:pPr marL="685800" indent="-685800">
              <a:buFont typeface="Arial" panose="020B0604020202020204" pitchFamily="34" charset="0"/>
              <a:buChar char="•"/>
            </a:pPr>
            <a:r>
              <a:rPr lang="en-US" sz="4800" dirty="0">
                <a:latin typeface="Montserrat Classic" panose="020B0604020202020204" charset="0"/>
                <a:sym typeface="Wingdings" panose="05000000000000000000" pitchFamily="2" charset="2"/>
              </a:rPr>
              <a:t>Join </a:t>
            </a:r>
            <a:r>
              <a:rPr lang="en-US" sz="4800">
                <a:latin typeface="Montserrat Classic" panose="020B0604020202020204" charset="0"/>
                <a:sym typeface="Wingdings" panose="05000000000000000000" pitchFamily="2" charset="2"/>
              </a:rPr>
              <a:t>the movement</a:t>
            </a:r>
            <a:endParaRPr lang="en-US" sz="4800" dirty="0">
              <a:latin typeface="Montserrat Classic" panose="020B0604020202020204" charset="0"/>
              <a:sym typeface="Wingdings" panose="05000000000000000000" pitchFamily="2" charset="2"/>
            </a:endParaRPr>
          </a:p>
        </p:txBody>
      </p:sp>
    </p:spTree>
    <p:extLst>
      <p:ext uri="{BB962C8B-B14F-4D97-AF65-F5344CB8AC3E}">
        <p14:creationId xmlns:p14="http://schemas.microsoft.com/office/powerpoint/2010/main" val="371991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B57A25-B4DC-9EA1-1314-B42FEEF8B22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06D34EF2-1B72-B694-1392-D628780110DD}"/>
              </a:ext>
            </a:extLst>
          </p:cNvPr>
          <p:cNvGrpSpPr/>
          <p:nvPr/>
        </p:nvGrpSpPr>
        <p:grpSpPr>
          <a:xfrm>
            <a:off x="1240790" y="0"/>
            <a:ext cx="212090" cy="5143500"/>
            <a:chOff x="0" y="0"/>
            <a:chExt cx="55859" cy="1354667"/>
          </a:xfrm>
        </p:grpSpPr>
        <p:sp>
          <p:nvSpPr>
            <p:cNvPr id="3" name="Freeform 3">
              <a:extLst>
                <a:ext uri="{FF2B5EF4-FFF2-40B4-BE49-F238E27FC236}">
                  <a16:creationId xmlns:a16="http://schemas.microsoft.com/office/drawing/2014/main" id="{180A61B9-5F99-90C2-880B-DED084BF6DD9}"/>
                </a:ext>
              </a:extLst>
            </p:cNvPr>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BFD734"/>
            </a:solidFill>
          </p:spPr>
          <p:txBody>
            <a:bodyPr/>
            <a:lstStyle/>
            <a:p>
              <a:endParaRPr lang="en-US"/>
            </a:p>
          </p:txBody>
        </p:sp>
        <p:sp>
          <p:nvSpPr>
            <p:cNvPr id="4" name="TextBox 4">
              <a:extLst>
                <a:ext uri="{FF2B5EF4-FFF2-40B4-BE49-F238E27FC236}">
                  <a16:creationId xmlns:a16="http://schemas.microsoft.com/office/drawing/2014/main" id="{1717AF27-16D8-453A-7C1D-B4D35F33178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BC9A2408-AE1F-969D-CB6E-AACCE5E7227C}"/>
              </a:ext>
            </a:extLst>
          </p:cNvPr>
          <p:cNvGrpSpPr/>
          <p:nvPr/>
        </p:nvGrpSpPr>
        <p:grpSpPr>
          <a:xfrm>
            <a:off x="14500955" y="1866623"/>
            <a:ext cx="2758345" cy="245871"/>
            <a:chOff x="0" y="0"/>
            <a:chExt cx="726478" cy="64756"/>
          </a:xfrm>
        </p:grpSpPr>
        <p:sp>
          <p:nvSpPr>
            <p:cNvPr id="6" name="Freeform 6">
              <a:extLst>
                <a:ext uri="{FF2B5EF4-FFF2-40B4-BE49-F238E27FC236}">
                  <a16:creationId xmlns:a16="http://schemas.microsoft.com/office/drawing/2014/main" id="{5E3CFE85-0728-E939-6FF5-CD1A5278E2C5}"/>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7" name="TextBox 7">
              <a:extLst>
                <a:ext uri="{FF2B5EF4-FFF2-40B4-BE49-F238E27FC236}">
                  <a16:creationId xmlns:a16="http://schemas.microsoft.com/office/drawing/2014/main" id="{50CD8363-83BA-B1CA-F2C0-362DA407B15F}"/>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8" name="Picture 8">
            <a:extLst>
              <a:ext uri="{FF2B5EF4-FFF2-40B4-BE49-F238E27FC236}">
                <a16:creationId xmlns:a16="http://schemas.microsoft.com/office/drawing/2014/main" id="{B986C2BE-1331-51AF-6C5F-B3B9C8A9A5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500955" y="1252087"/>
            <a:ext cx="2758345" cy="412279"/>
          </a:xfrm>
          <a:prstGeom prst="rect">
            <a:avLst/>
          </a:prstGeom>
        </p:spPr>
      </p:pic>
      <p:sp>
        <p:nvSpPr>
          <p:cNvPr id="9" name="TextBox 9">
            <a:extLst>
              <a:ext uri="{FF2B5EF4-FFF2-40B4-BE49-F238E27FC236}">
                <a16:creationId xmlns:a16="http://schemas.microsoft.com/office/drawing/2014/main" id="{71C58A42-E682-C7F2-7174-DE0DAD8D0968}"/>
              </a:ext>
            </a:extLst>
          </p:cNvPr>
          <p:cNvSpPr txBox="1"/>
          <p:nvPr/>
        </p:nvSpPr>
        <p:spPr>
          <a:xfrm>
            <a:off x="2752466" y="4124644"/>
            <a:ext cx="15163800" cy="1209627"/>
          </a:xfrm>
          <a:prstGeom prst="rect">
            <a:avLst/>
          </a:prstGeom>
        </p:spPr>
        <p:txBody>
          <a:bodyPr wrap="square" lIns="0" tIns="0" rIns="0" bIns="0" rtlCol="0" anchor="t">
            <a:spAutoFit/>
          </a:bodyPr>
          <a:lstStyle/>
          <a:p>
            <a:pPr>
              <a:lnSpc>
                <a:spcPts val="10560"/>
              </a:lnSpc>
            </a:pPr>
            <a:r>
              <a:rPr lang="en-US" sz="6000" dirty="0">
                <a:solidFill>
                  <a:srgbClr val="1E3262"/>
                </a:solidFill>
                <a:latin typeface="Montserrat Extra-Bold"/>
              </a:rPr>
              <a:t>Thanks!  Questions?</a:t>
            </a:r>
          </a:p>
        </p:txBody>
      </p:sp>
      <p:sp>
        <p:nvSpPr>
          <p:cNvPr id="11" name="TextBox 11">
            <a:extLst>
              <a:ext uri="{FF2B5EF4-FFF2-40B4-BE49-F238E27FC236}">
                <a16:creationId xmlns:a16="http://schemas.microsoft.com/office/drawing/2014/main" id="{2F897BD3-925C-45BE-72CA-F9ED19EFB161}"/>
              </a:ext>
            </a:extLst>
          </p:cNvPr>
          <p:cNvSpPr txBox="1"/>
          <p:nvPr/>
        </p:nvSpPr>
        <p:spPr>
          <a:xfrm rot="-5400000">
            <a:off x="-746525" y="6928250"/>
            <a:ext cx="3974630" cy="481330"/>
          </a:xfrm>
          <a:prstGeom prst="rect">
            <a:avLst/>
          </a:prstGeom>
        </p:spPr>
        <p:txBody>
          <a:bodyPr lIns="0" tIns="0" rIns="0" bIns="0" rtlCol="0" anchor="t">
            <a:spAutoFit/>
          </a:bodyPr>
          <a:lstStyle/>
          <a:p>
            <a:pPr>
              <a:lnSpc>
                <a:spcPts val="3920"/>
              </a:lnSpc>
            </a:pPr>
            <a:r>
              <a:rPr lang="en-US" sz="2800">
                <a:solidFill>
                  <a:srgbClr val="25B1DD"/>
                </a:solidFill>
                <a:latin typeface="Montserrat Classic"/>
              </a:rPr>
              <a:t>nebraskahospitals.org</a:t>
            </a:r>
          </a:p>
        </p:txBody>
      </p:sp>
    </p:spTree>
    <p:extLst>
      <p:ext uri="{BB962C8B-B14F-4D97-AF65-F5344CB8AC3E}">
        <p14:creationId xmlns:p14="http://schemas.microsoft.com/office/powerpoint/2010/main" val="162268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E4BAA-643E-6FD5-15B2-0686F9F4389A}"/>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C65D81-DBF4-2B22-04F9-650256D602CD}"/>
              </a:ext>
            </a:extLst>
          </p:cNvPr>
          <p:cNvSpPr txBox="1"/>
          <p:nvPr/>
        </p:nvSpPr>
        <p:spPr>
          <a:xfrm>
            <a:off x="702990" y="2635121"/>
            <a:ext cx="9601200" cy="5509200"/>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Montserrat Classic" panose="020B0604020202020204" charset="0"/>
              </a:rPr>
              <a:t>“Age-Friendly” describes environments that promote access to options, services and opportunities for people as they age, and that promote the inclusion and participation of older adults in all aspects of life (Age Friendly Institute, 2023).</a:t>
            </a:r>
          </a:p>
          <a:p>
            <a:endParaRPr lang="en-US" sz="3200" dirty="0">
              <a:latin typeface="Montserrat Classic" panose="020B0604020202020204" charset="0"/>
            </a:endParaRPr>
          </a:p>
          <a:p>
            <a:pPr marL="457200" indent="-457200">
              <a:buFont typeface="Arial" panose="020B0604020202020204" pitchFamily="34" charset="0"/>
              <a:buChar char="•"/>
            </a:pPr>
            <a:r>
              <a:rPr lang="en-US" sz="3200" dirty="0">
                <a:latin typeface="Montserrat Classic" panose="020B0604020202020204" charset="0"/>
              </a:rPr>
              <a:t>Age-Friendly Health Systems use evidence-based measures to provide high-quality patient care and align with the specific health outcomes for the elderly patient. </a:t>
            </a:r>
          </a:p>
        </p:txBody>
      </p:sp>
      <p:pic>
        <p:nvPicPr>
          <p:cNvPr id="5" name="Picture 4" descr="Daughter bonding with father in wheelchair">
            <a:extLst>
              <a:ext uri="{FF2B5EF4-FFF2-40B4-BE49-F238E27FC236}">
                <a16:creationId xmlns:a16="http://schemas.microsoft.com/office/drawing/2014/main" id="{B967C1E5-5E41-F15D-BFE5-120303BF06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98536" y="2881342"/>
            <a:ext cx="6786474" cy="4524315"/>
          </a:xfrm>
          <a:prstGeom prst="rect">
            <a:avLst/>
          </a:prstGeom>
        </p:spPr>
      </p:pic>
      <p:grpSp>
        <p:nvGrpSpPr>
          <p:cNvPr id="6" name="Group 4">
            <a:extLst>
              <a:ext uri="{FF2B5EF4-FFF2-40B4-BE49-F238E27FC236}">
                <a16:creationId xmlns:a16="http://schemas.microsoft.com/office/drawing/2014/main" id="{FE8CB33C-64AC-48A6-2E6F-AEEC4CBAD5D3}"/>
              </a:ext>
            </a:extLst>
          </p:cNvPr>
          <p:cNvGrpSpPr/>
          <p:nvPr/>
        </p:nvGrpSpPr>
        <p:grpSpPr>
          <a:xfrm>
            <a:off x="14500955" y="9012429"/>
            <a:ext cx="2758345" cy="245871"/>
            <a:chOff x="0" y="0"/>
            <a:chExt cx="726478" cy="64756"/>
          </a:xfrm>
        </p:grpSpPr>
        <p:sp>
          <p:nvSpPr>
            <p:cNvPr id="8" name="Freeform 5">
              <a:extLst>
                <a:ext uri="{FF2B5EF4-FFF2-40B4-BE49-F238E27FC236}">
                  <a16:creationId xmlns:a16="http://schemas.microsoft.com/office/drawing/2014/main" id="{9F653AE4-D118-A573-81A1-6BD3717D63D6}"/>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9" name="TextBox 6">
              <a:extLst>
                <a:ext uri="{FF2B5EF4-FFF2-40B4-BE49-F238E27FC236}">
                  <a16:creationId xmlns:a16="http://schemas.microsoft.com/office/drawing/2014/main" id="{35FDBBFC-758C-3360-390C-883562F7E08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10" name="Group 21">
            <a:extLst>
              <a:ext uri="{FF2B5EF4-FFF2-40B4-BE49-F238E27FC236}">
                <a16:creationId xmlns:a16="http://schemas.microsoft.com/office/drawing/2014/main" id="{25769169-89EE-959F-1F7C-824A33884D2F}"/>
              </a:ext>
            </a:extLst>
          </p:cNvPr>
          <p:cNvGrpSpPr/>
          <p:nvPr/>
        </p:nvGrpSpPr>
        <p:grpSpPr>
          <a:xfrm>
            <a:off x="1028700" y="1595293"/>
            <a:ext cx="2758345" cy="47625"/>
            <a:chOff x="0" y="0"/>
            <a:chExt cx="726478" cy="12543"/>
          </a:xfrm>
        </p:grpSpPr>
        <p:sp>
          <p:nvSpPr>
            <p:cNvPr id="11" name="Freeform 22">
              <a:extLst>
                <a:ext uri="{FF2B5EF4-FFF2-40B4-BE49-F238E27FC236}">
                  <a16:creationId xmlns:a16="http://schemas.microsoft.com/office/drawing/2014/main" id="{8723389F-DAA0-128A-7F31-3EDEB5F852DF}"/>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12" name="TextBox 23">
              <a:extLst>
                <a:ext uri="{FF2B5EF4-FFF2-40B4-BE49-F238E27FC236}">
                  <a16:creationId xmlns:a16="http://schemas.microsoft.com/office/drawing/2014/main" id="{3BBF8147-F391-6722-06D1-B80162AFB59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3" name="Picture 24">
            <a:extLst>
              <a:ext uri="{FF2B5EF4-FFF2-40B4-BE49-F238E27FC236}">
                <a16:creationId xmlns:a16="http://schemas.microsoft.com/office/drawing/2014/main" id="{9F21A11D-2903-CFD5-5808-D6175D41E1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66F8BCC4-F99A-F13F-9E6F-3E3951C17F7D}"/>
              </a:ext>
            </a:extLst>
          </p:cNvPr>
          <p:cNvSpPr txBox="1"/>
          <p:nvPr/>
        </p:nvSpPr>
        <p:spPr>
          <a:xfrm>
            <a:off x="773893" y="2034233"/>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What is Age-Friendly</a:t>
            </a:r>
          </a:p>
        </p:txBody>
      </p:sp>
    </p:spTree>
    <p:extLst>
      <p:ext uri="{BB962C8B-B14F-4D97-AF65-F5344CB8AC3E}">
        <p14:creationId xmlns:p14="http://schemas.microsoft.com/office/powerpoint/2010/main" val="21243203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AEACE-0033-3975-4077-0DA236ABE095}"/>
            </a:ext>
          </a:extLst>
        </p:cNvPr>
        <p:cNvGrpSpPr/>
        <p:nvPr/>
      </p:nvGrpSpPr>
      <p:grpSpPr>
        <a:xfrm>
          <a:off x="0" y="0"/>
          <a:ext cx="0" cy="0"/>
          <a:chOff x="0" y="0"/>
          <a:chExt cx="0" cy="0"/>
        </a:xfrm>
      </p:grpSpPr>
      <p:grpSp>
        <p:nvGrpSpPr>
          <p:cNvPr id="2" name="Group 4">
            <a:extLst>
              <a:ext uri="{FF2B5EF4-FFF2-40B4-BE49-F238E27FC236}">
                <a16:creationId xmlns:a16="http://schemas.microsoft.com/office/drawing/2014/main" id="{CB9F5F36-5477-130F-2BFD-EAC5DBCE9C5F}"/>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B90E799A-B6D9-B0D8-037B-59A41DFBF23A}"/>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8E8387D8-E3CB-66B6-9193-A6582968E97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214E826D-70C3-B6FB-1A6A-398CB1511C9B}"/>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B5FEC83C-F821-BD84-FAF9-AA3E41AA5A3B}"/>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2BD9B535-8C5D-8BCE-CBCB-8A78040C54A2}"/>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FF906CBE-7849-32D4-58C3-63C6F1B384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13" name="TextBox 12">
            <a:extLst>
              <a:ext uri="{FF2B5EF4-FFF2-40B4-BE49-F238E27FC236}">
                <a16:creationId xmlns:a16="http://schemas.microsoft.com/office/drawing/2014/main" id="{1A0190DE-B9C9-65D3-F98C-5808EF2AB03A}"/>
              </a:ext>
            </a:extLst>
          </p:cNvPr>
          <p:cNvSpPr txBox="1"/>
          <p:nvPr/>
        </p:nvSpPr>
        <p:spPr>
          <a:xfrm>
            <a:off x="9468696" y="2957945"/>
            <a:ext cx="7396983" cy="5509200"/>
          </a:xfrm>
          <a:prstGeom prst="rect">
            <a:avLst/>
          </a:prstGeom>
          <a:noFill/>
        </p:spPr>
        <p:txBody>
          <a:bodyPr wrap="square">
            <a:spAutoFit/>
          </a:bodyPr>
          <a:lstStyle/>
          <a:p>
            <a:pPr marL="457200" indent="-457200">
              <a:buFont typeface="Arial" panose="020B0604020202020204" pitchFamily="34" charset="0"/>
              <a:buChar char="•"/>
            </a:pPr>
            <a:r>
              <a:rPr lang="en-US" sz="3200" dirty="0">
                <a:latin typeface="Montserrat Classic" panose="020B0604020202020204" charset="0"/>
              </a:rPr>
              <a:t>Between 2012 and 2050, the US will experience considerable growth in its older population.  </a:t>
            </a:r>
          </a:p>
          <a:p>
            <a:pPr marL="457200" indent="-457200">
              <a:buFont typeface="Arial" panose="020B0604020202020204" pitchFamily="34" charset="0"/>
              <a:buChar char="•"/>
            </a:pPr>
            <a:r>
              <a:rPr lang="en-US" sz="3200" dirty="0">
                <a:latin typeface="Montserrat Classic" panose="020B0604020202020204" charset="0"/>
              </a:rPr>
              <a:t>In 2050, the population 65+ is projected to be 83.7 million, almost double its estimated population of 43.1 million in 2012. </a:t>
            </a:r>
          </a:p>
          <a:p>
            <a:pPr marL="457200" indent="-457200">
              <a:buFont typeface="Arial" panose="020B0604020202020204" pitchFamily="34" charset="0"/>
              <a:buChar char="•"/>
            </a:pPr>
            <a:r>
              <a:rPr lang="en-US" sz="3200" dirty="0">
                <a:latin typeface="Montserrat Classic" panose="020B0604020202020204" charset="0"/>
              </a:rPr>
              <a:t>Baby boomers are largely responsible for this increase in the older population, as they began turning 65 in 2011. </a:t>
            </a:r>
          </a:p>
        </p:txBody>
      </p:sp>
      <p:pic>
        <p:nvPicPr>
          <p:cNvPr id="15" name="Picture 14">
            <a:extLst>
              <a:ext uri="{FF2B5EF4-FFF2-40B4-BE49-F238E27FC236}">
                <a16:creationId xmlns:a16="http://schemas.microsoft.com/office/drawing/2014/main" id="{47EEB2C3-793D-8389-942C-E83C194E32B3}"/>
              </a:ext>
            </a:extLst>
          </p:cNvPr>
          <p:cNvPicPr>
            <a:picLocks noChangeAspect="1"/>
          </p:cNvPicPr>
          <p:nvPr/>
        </p:nvPicPr>
        <p:blipFill>
          <a:blip r:embed="rId4"/>
          <a:stretch>
            <a:fillRect/>
          </a:stretch>
        </p:blipFill>
        <p:spPr>
          <a:xfrm>
            <a:off x="881367" y="2646408"/>
            <a:ext cx="7396983" cy="7019131"/>
          </a:xfrm>
          <a:prstGeom prst="rect">
            <a:avLst/>
          </a:prstGeom>
        </p:spPr>
      </p:pic>
      <p:sp>
        <p:nvSpPr>
          <p:cNvPr id="3" name="TextBox 15">
            <a:extLst>
              <a:ext uri="{FF2B5EF4-FFF2-40B4-BE49-F238E27FC236}">
                <a16:creationId xmlns:a16="http://schemas.microsoft.com/office/drawing/2014/main" id="{29C8E562-A525-B905-2817-FCDC50366D2F}"/>
              </a:ext>
            </a:extLst>
          </p:cNvPr>
          <p:cNvSpPr txBox="1"/>
          <p:nvPr/>
        </p:nvSpPr>
        <p:spPr>
          <a:xfrm>
            <a:off x="773893" y="2034233"/>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Why is Age-Friendly Important?</a:t>
            </a:r>
          </a:p>
        </p:txBody>
      </p:sp>
    </p:spTree>
    <p:extLst>
      <p:ext uri="{BB962C8B-B14F-4D97-AF65-F5344CB8AC3E}">
        <p14:creationId xmlns:p14="http://schemas.microsoft.com/office/powerpoint/2010/main" val="3432539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2F2DA-A9F7-6BD9-1BAA-7E5C65565649}"/>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53F4245C-8E13-A66A-2BDD-CA874FBB23BA}"/>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C8EE2CF4-4F0D-E03E-A526-5AA5B7E6692C}"/>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089F435B-43CB-88F8-14C9-E3422AD9A0D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E1B6E75E-52C8-11BA-A5EE-E4AF7D13C2B1}"/>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2A240619-1893-ECC5-AA31-5708634808CD}"/>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F041CF61-01EF-D80A-6D83-2878295D34B0}"/>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89F85561-5C76-DCCB-0136-9B0EB27C4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pic>
        <p:nvPicPr>
          <p:cNvPr id="14" name="Picture 13">
            <a:extLst>
              <a:ext uri="{FF2B5EF4-FFF2-40B4-BE49-F238E27FC236}">
                <a16:creationId xmlns:a16="http://schemas.microsoft.com/office/drawing/2014/main" id="{CB48B734-EE1B-95C3-3999-68C5936468C0}"/>
              </a:ext>
            </a:extLst>
          </p:cNvPr>
          <p:cNvPicPr>
            <a:picLocks noChangeAspect="1"/>
          </p:cNvPicPr>
          <p:nvPr/>
        </p:nvPicPr>
        <p:blipFill>
          <a:blip r:embed="rId4"/>
          <a:stretch>
            <a:fillRect/>
          </a:stretch>
        </p:blipFill>
        <p:spPr>
          <a:xfrm>
            <a:off x="609601" y="5622459"/>
            <a:ext cx="8153400" cy="4283805"/>
          </a:xfrm>
          <a:prstGeom prst="rect">
            <a:avLst/>
          </a:prstGeom>
        </p:spPr>
      </p:pic>
      <p:pic>
        <p:nvPicPr>
          <p:cNvPr id="16" name="Picture 15">
            <a:extLst>
              <a:ext uri="{FF2B5EF4-FFF2-40B4-BE49-F238E27FC236}">
                <a16:creationId xmlns:a16="http://schemas.microsoft.com/office/drawing/2014/main" id="{955F8910-415D-3645-FE10-C317FCFF13D7}"/>
              </a:ext>
            </a:extLst>
          </p:cNvPr>
          <p:cNvPicPr>
            <a:picLocks noChangeAspect="1"/>
          </p:cNvPicPr>
          <p:nvPr/>
        </p:nvPicPr>
        <p:blipFill>
          <a:blip r:embed="rId5"/>
          <a:stretch>
            <a:fillRect/>
          </a:stretch>
        </p:blipFill>
        <p:spPr>
          <a:xfrm>
            <a:off x="609600" y="2648557"/>
            <a:ext cx="7777400" cy="2723150"/>
          </a:xfrm>
          <a:prstGeom prst="rect">
            <a:avLst/>
          </a:prstGeom>
        </p:spPr>
      </p:pic>
      <p:sp>
        <p:nvSpPr>
          <p:cNvPr id="17" name="TextBox 16">
            <a:extLst>
              <a:ext uri="{FF2B5EF4-FFF2-40B4-BE49-F238E27FC236}">
                <a16:creationId xmlns:a16="http://schemas.microsoft.com/office/drawing/2014/main" id="{49087BE9-AFE3-60E7-85C0-660732864601}"/>
              </a:ext>
            </a:extLst>
          </p:cNvPr>
          <p:cNvSpPr txBox="1"/>
          <p:nvPr/>
        </p:nvSpPr>
        <p:spPr>
          <a:xfrm>
            <a:off x="9753600" y="3758665"/>
            <a:ext cx="6381768" cy="3046988"/>
          </a:xfrm>
          <a:prstGeom prst="rect">
            <a:avLst/>
          </a:prstGeom>
          <a:noFill/>
        </p:spPr>
        <p:txBody>
          <a:bodyPr wrap="square" rtlCol="0">
            <a:spAutoFit/>
          </a:bodyPr>
          <a:lstStyle/>
          <a:p>
            <a:pPr algn="ctr"/>
            <a:r>
              <a:rPr lang="en-US" sz="3200" dirty="0">
                <a:latin typeface="Montserrat Classic" panose="020B0604020202020204" charset="0"/>
              </a:rPr>
              <a:t>From 2019 to 2030 the population of Nebraska residents age 65+ years old is expected to increase by 42.4% while other age groups will have minimal change.  </a:t>
            </a:r>
          </a:p>
        </p:txBody>
      </p:sp>
      <p:sp>
        <p:nvSpPr>
          <p:cNvPr id="2" name="TextBox 15">
            <a:extLst>
              <a:ext uri="{FF2B5EF4-FFF2-40B4-BE49-F238E27FC236}">
                <a16:creationId xmlns:a16="http://schemas.microsoft.com/office/drawing/2014/main" id="{15E37D1F-3B25-83E2-A5DE-8328608F1556}"/>
              </a:ext>
            </a:extLst>
          </p:cNvPr>
          <p:cNvSpPr txBox="1"/>
          <p:nvPr/>
        </p:nvSpPr>
        <p:spPr>
          <a:xfrm>
            <a:off x="773893" y="2034233"/>
            <a:ext cx="107061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in Nebraska…</a:t>
            </a:r>
          </a:p>
        </p:txBody>
      </p:sp>
    </p:spTree>
    <p:extLst>
      <p:ext uri="{BB962C8B-B14F-4D97-AF65-F5344CB8AC3E}">
        <p14:creationId xmlns:p14="http://schemas.microsoft.com/office/powerpoint/2010/main" val="1579580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4AFAB-4213-1FB4-A453-23DAC0940CF3}"/>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4859C40F-81CE-BBC3-0628-8D567BFCFC86}"/>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44108997-ACCA-ECBE-39F6-0E08A675E230}"/>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1082A9F5-23E5-31D7-D0E9-11EE609CA8F6}"/>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98DAB8B7-5B8F-DD85-B4C7-A1B553BB859B}"/>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A3537BAF-DF38-25C5-035A-9AF132C13DC4}"/>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2642D5F2-5CA3-C820-C3D4-039407B0E0BE}"/>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49353553-C0CA-B775-084F-F7C39391BE8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BA03C6E7-718B-D7A8-5B74-93FCE7CB3DA6}"/>
              </a:ext>
            </a:extLst>
          </p:cNvPr>
          <p:cNvSpPr txBox="1"/>
          <p:nvPr/>
        </p:nvSpPr>
        <p:spPr>
          <a:xfrm>
            <a:off x="773892" y="2034233"/>
            <a:ext cx="12103907"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Goals of an Age-Friendly Health System</a:t>
            </a:r>
          </a:p>
        </p:txBody>
      </p:sp>
      <p:sp>
        <p:nvSpPr>
          <p:cNvPr id="12" name="TextBox 11">
            <a:extLst>
              <a:ext uri="{FF2B5EF4-FFF2-40B4-BE49-F238E27FC236}">
                <a16:creationId xmlns:a16="http://schemas.microsoft.com/office/drawing/2014/main" id="{AA0585A6-ADD1-F446-0C6F-56027609FD22}"/>
              </a:ext>
            </a:extLst>
          </p:cNvPr>
          <p:cNvSpPr txBox="1"/>
          <p:nvPr/>
        </p:nvSpPr>
        <p:spPr>
          <a:xfrm>
            <a:off x="773892" y="2705100"/>
            <a:ext cx="10306720" cy="6694140"/>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685800" indent="-685800">
              <a:buFont typeface="Arial"/>
              <a:buChar char="•"/>
            </a:pPr>
            <a:r>
              <a:rPr lang="en-US" sz="3200" b="1" dirty="0">
                <a:latin typeface="Montserrat Classic" panose="020B0604020202020204" charset="0"/>
              </a:rPr>
              <a:t>The AIM of the Age-Friendly Health System:</a:t>
            </a:r>
          </a:p>
          <a:p>
            <a:pPr marL="685800" indent="-685800">
              <a:buFont typeface="Arial"/>
              <a:buChar char="•"/>
            </a:pPr>
            <a:endParaRPr lang="en-US" sz="3200" b="1" dirty="0">
              <a:latin typeface="Montserrat Classic" panose="020B0604020202020204" charset="0"/>
            </a:endParaRPr>
          </a:p>
          <a:p>
            <a:pPr marL="685800" indent="-685800">
              <a:buFont typeface="Wingdings" panose="05000000000000000000" pitchFamily="2" charset="2"/>
              <a:buChar char="ü"/>
            </a:pPr>
            <a:r>
              <a:rPr lang="en-US" sz="3200" dirty="0">
                <a:latin typeface="Montserrat Classic" panose="020B0604020202020204" charset="0"/>
              </a:rPr>
              <a:t>The program is guided by an essential set of evidence-based practices – known as the 4Ms:</a:t>
            </a:r>
          </a:p>
          <a:p>
            <a:pPr marL="1657350" lvl="2" indent="-742950">
              <a:buFont typeface="+mj-lt"/>
              <a:buAutoNum type="arabicPeriod"/>
            </a:pPr>
            <a:r>
              <a:rPr lang="en-US" sz="3200" b="1" u="sng" dirty="0">
                <a:latin typeface="Montserrat Classic" panose="020B0604020202020204" charset="0"/>
              </a:rPr>
              <a:t>M</a:t>
            </a:r>
            <a:r>
              <a:rPr lang="en-US" sz="3200" b="1" dirty="0">
                <a:latin typeface="Montserrat Classic" panose="020B0604020202020204" charset="0"/>
              </a:rPr>
              <a:t>edication </a:t>
            </a:r>
          </a:p>
          <a:p>
            <a:pPr marL="1657350" lvl="2" indent="-742950">
              <a:buFont typeface="+mj-lt"/>
              <a:buAutoNum type="arabicPeriod"/>
            </a:pPr>
            <a:r>
              <a:rPr lang="en-US" sz="3200" b="1" u="sng" dirty="0">
                <a:latin typeface="Montserrat Classic" panose="020B0604020202020204" charset="0"/>
              </a:rPr>
              <a:t>M</a:t>
            </a:r>
            <a:r>
              <a:rPr lang="en-US" sz="3200" b="1" dirty="0">
                <a:latin typeface="Montserrat Classic" panose="020B0604020202020204" charset="0"/>
              </a:rPr>
              <a:t>obility </a:t>
            </a:r>
          </a:p>
          <a:p>
            <a:pPr marL="1657350" lvl="2" indent="-742950">
              <a:buFont typeface="+mj-lt"/>
              <a:buAutoNum type="arabicPeriod"/>
            </a:pPr>
            <a:r>
              <a:rPr lang="en-US" sz="3200" b="1" u="sng" dirty="0">
                <a:latin typeface="Montserrat Classic" panose="020B0604020202020204" charset="0"/>
              </a:rPr>
              <a:t>M</a:t>
            </a:r>
            <a:r>
              <a:rPr lang="en-US" sz="3200" b="1" dirty="0">
                <a:latin typeface="Montserrat Classic" panose="020B0604020202020204" charset="0"/>
              </a:rPr>
              <a:t>entation</a:t>
            </a:r>
          </a:p>
          <a:p>
            <a:pPr marL="1657350" lvl="2" indent="-742950">
              <a:buFont typeface="+mj-lt"/>
              <a:buAutoNum type="arabicPeriod"/>
            </a:pPr>
            <a:r>
              <a:rPr lang="en-US" sz="3200" b="1" u="sng" dirty="0">
                <a:latin typeface="Montserrat Classic" panose="020B0604020202020204" charset="0"/>
              </a:rPr>
              <a:t>W</a:t>
            </a:r>
            <a:r>
              <a:rPr lang="en-US" sz="3200" b="1" dirty="0">
                <a:latin typeface="Montserrat Classic" panose="020B0604020202020204" charset="0"/>
              </a:rPr>
              <a:t>hat Matters</a:t>
            </a:r>
          </a:p>
          <a:p>
            <a:pPr marL="571500" indent="-571500">
              <a:buFont typeface="Wingdings" panose="05000000000000000000" pitchFamily="2" charset="2"/>
              <a:buChar char="ü"/>
            </a:pPr>
            <a:r>
              <a:rPr lang="en-US" sz="3200" dirty="0">
                <a:latin typeface="Montserrat Classic" panose="020B0604020202020204" charset="0"/>
              </a:rPr>
              <a:t>Cause no harms – prevent potential harms</a:t>
            </a:r>
            <a:br>
              <a:rPr lang="en-US" sz="3200" dirty="0">
                <a:latin typeface="Montserrat Classic" panose="020B0604020202020204" charset="0"/>
              </a:rPr>
            </a:br>
            <a:endParaRPr lang="en-US" sz="3200" dirty="0">
              <a:latin typeface="Montserrat Classic" panose="020B0604020202020204" charset="0"/>
            </a:endParaRPr>
          </a:p>
          <a:p>
            <a:pPr marL="571500" indent="-571500">
              <a:buFont typeface="Wingdings" panose="05000000000000000000" pitchFamily="2" charset="2"/>
              <a:buChar char="ü"/>
            </a:pPr>
            <a:r>
              <a:rPr lang="en-US" sz="3200" dirty="0">
                <a:latin typeface="Montserrat Classic" panose="020B0604020202020204" charset="0"/>
              </a:rPr>
              <a:t>Ensure that older adults and their families are part of the care team</a:t>
            </a:r>
          </a:p>
          <a:p>
            <a:pPr algn="ctr"/>
            <a:endParaRPr lang="en-US" sz="4200" b="1" dirty="0">
              <a:solidFill>
                <a:srgbClr val="324E59"/>
              </a:solidFill>
            </a:endParaRPr>
          </a:p>
        </p:txBody>
      </p:sp>
      <p:pic>
        <p:nvPicPr>
          <p:cNvPr id="13" name="Picture 12" descr="Therapist helping woman with gray hair to exercise">
            <a:extLst>
              <a:ext uri="{FF2B5EF4-FFF2-40B4-BE49-F238E27FC236}">
                <a16:creationId xmlns:a16="http://schemas.microsoft.com/office/drawing/2014/main" id="{DB825C2E-1EB0-D847-A6F5-96500EA4FE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2491" y="3254942"/>
            <a:ext cx="6109764" cy="5001289"/>
          </a:xfrm>
          <a:prstGeom prst="rect">
            <a:avLst/>
          </a:prstGeom>
        </p:spPr>
      </p:pic>
    </p:spTree>
    <p:extLst>
      <p:ext uri="{BB962C8B-B14F-4D97-AF65-F5344CB8AC3E}">
        <p14:creationId xmlns:p14="http://schemas.microsoft.com/office/powerpoint/2010/main" val="2325713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4A83A1-43E7-5B02-8963-E69283A8DBD5}"/>
            </a:ext>
          </a:extLst>
        </p:cNvPr>
        <p:cNvGrpSpPr/>
        <p:nvPr/>
      </p:nvGrpSpPr>
      <p:grpSpPr>
        <a:xfrm>
          <a:off x="0" y="0"/>
          <a:ext cx="0" cy="0"/>
          <a:chOff x="0" y="0"/>
          <a:chExt cx="0" cy="0"/>
        </a:xfrm>
      </p:grpSpPr>
      <p:grpSp>
        <p:nvGrpSpPr>
          <p:cNvPr id="3" name="Group 4">
            <a:extLst>
              <a:ext uri="{FF2B5EF4-FFF2-40B4-BE49-F238E27FC236}">
                <a16:creationId xmlns:a16="http://schemas.microsoft.com/office/drawing/2014/main" id="{BB640740-3231-4C5C-5E92-1E672B8C6B6D}"/>
              </a:ext>
            </a:extLst>
          </p:cNvPr>
          <p:cNvGrpSpPr/>
          <p:nvPr/>
        </p:nvGrpSpPr>
        <p:grpSpPr>
          <a:xfrm>
            <a:off x="14500955" y="9012429"/>
            <a:ext cx="2758345" cy="245871"/>
            <a:chOff x="0" y="0"/>
            <a:chExt cx="726478" cy="64756"/>
          </a:xfrm>
        </p:grpSpPr>
        <p:sp>
          <p:nvSpPr>
            <p:cNvPr id="4" name="Freeform 5">
              <a:extLst>
                <a:ext uri="{FF2B5EF4-FFF2-40B4-BE49-F238E27FC236}">
                  <a16:creationId xmlns:a16="http://schemas.microsoft.com/office/drawing/2014/main" id="{7F0CA001-5898-E02A-C160-F371F60FAB5D}"/>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5" name="TextBox 6">
              <a:extLst>
                <a:ext uri="{FF2B5EF4-FFF2-40B4-BE49-F238E27FC236}">
                  <a16:creationId xmlns:a16="http://schemas.microsoft.com/office/drawing/2014/main" id="{7412054E-5845-A860-CEB6-384F9BBBF895}"/>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grpSp>
        <p:nvGrpSpPr>
          <p:cNvPr id="6" name="Group 21">
            <a:extLst>
              <a:ext uri="{FF2B5EF4-FFF2-40B4-BE49-F238E27FC236}">
                <a16:creationId xmlns:a16="http://schemas.microsoft.com/office/drawing/2014/main" id="{E587F017-9EE6-EF11-7517-0C5BF35E6F5A}"/>
              </a:ext>
            </a:extLst>
          </p:cNvPr>
          <p:cNvGrpSpPr/>
          <p:nvPr/>
        </p:nvGrpSpPr>
        <p:grpSpPr>
          <a:xfrm>
            <a:off x="1028700" y="1595293"/>
            <a:ext cx="2758345" cy="47625"/>
            <a:chOff x="0" y="0"/>
            <a:chExt cx="726478" cy="12543"/>
          </a:xfrm>
        </p:grpSpPr>
        <p:sp>
          <p:nvSpPr>
            <p:cNvPr id="8" name="Freeform 22">
              <a:extLst>
                <a:ext uri="{FF2B5EF4-FFF2-40B4-BE49-F238E27FC236}">
                  <a16:creationId xmlns:a16="http://schemas.microsoft.com/office/drawing/2014/main" id="{365B667F-E3CA-B62B-1ABE-111F804469D1}"/>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9" name="TextBox 23">
              <a:extLst>
                <a:ext uri="{FF2B5EF4-FFF2-40B4-BE49-F238E27FC236}">
                  <a16:creationId xmlns:a16="http://schemas.microsoft.com/office/drawing/2014/main" id="{8C982E41-0E18-FC3C-F398-0E4EF73A035C}"/>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10" name="Picture 24">
            <a:extLst>
              <a:ext uri="{FF2B5EF4-FFF2-40B4-BE49-F238E27FC236}">
                <a16:creationId xmlns:a16="http://schemas.microsoft.com/office/drawing/2014/main" id="{0D447957-EB19-E10F-20BC-1E34A14DEE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2" name="TextBox 15">
            <a:extLst>
              <a:ext uri="{FF2B5EF4-FFF2-40B4-BE49-F238E27FC236}">
                <a16:creationId xmlns:a16="http://schemas.microsoft.com/office/drawing/2014/main" id="{45631184-8EC8-CBCD-0D0B-06C2805EA6F8}"/>
              </a:ext>
            </a:extLst>
          </p:cNvPr>
          <p:cNvSpPr txBox="1"/>
          <p:nvPr/>
        </p:nvSpPr>
        <p:spPr>
          <a:xfrm>
            <a:off x="773892" y="2034233"/>
            <a:ext cx="17133108"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Where Can you Find Age-Friendly Health Systems</a:t>
            </a:r>
          </a:p>
        </p:txBody>
      </p:sp>
      <p:sp>
        <p:nvSpPr>
          <p:cNvPr id="12" name="TextBox 11">
            <a:extLst>
              <a:ext uri="{FF2B5EF4-FFF2-40B4-BE49-F238E27FC236}">
                <a16:creationId xmlns:a16="http://schemas.microsoft.com/office/drawing/2014/main" id="{66E13D5D-4C94-5FB3-99CD-750B6F919A92}"/>
              </a:ext>
            </a:extLst>
          </p:cNvPr>
          <p:cNvSpPr txBox="1"/>
          <p:nvPr/>
        </p:nvSpPr>
        <p:spPr>
          <a:xfrm>
            <a:off x="1447800" y="2815786"/>
            <a:ext cx="10306720" cy="4950073"/>
          </a:xfrm>
          <a:prstGeom prst="rect">
            <a:avLst/>
          </a:prstGeom>
          <a:noFill/>
        </p:spPr>
        <p:txBody>
          <a:bodyPr rot="0" spcFirstLastPara="0" vertOverflow="overflow" horzOverflow="overflow" vert="horz" wrap="square" lIns="137160" tIns="68580" rIns="137160" bIns="68580" numCol="1" spcCol="0" rtlCol="0" fromWordArt="0" anchor="t" anchorCtr="0" forceAA="0" compatLnSpc="1">
            <a:prstTxWarp prst="textNoShape">
              <a:avLst/>
            </a:prstTxWarp>
            <a:spAutoFit/>
          </a:bodyPr>
          <a:lstStyle/>
          <a:p>
            <a:pPr marL="685800" indent="-685800">
              <a:spcAft>
                <a:spcPts val="800"/>
              </a:spcAft>
              <a:buFont typeface="Arial"/>
              <a:buChar char="•"/>
            </a:pPr>
            <a:r>
              <a:rPr lang="en-US" sz="3200" dirty="0">
                <a:latin typeface="Montserrat Classic" panose="020B0604020202020204" charset="0"/>
              </a:rPr>
              <a:t>Hospital</a:t>
            </a:r>
          </a:p>
          <a:p>
            <a:pPr marL="685800" indent="-685800">
              <a:spcAft>
                <a:spcPts val="800"/>
              </a:spcAft>
              <a:buFont typeface="Arial"/>
              <a:buChar char="•"/>
            </a:pPr>
            <a:r>
              <a:rPr lang="en-US" sz="3200" dirty="0">
                <a:latin typeface="Montserrat Classic" panose="020B0604020202020204" charset="0"/>
              </a:rPr>
              <a:t>Ambulatory Care</a:t>
            </a:r>
          </a:p>
          <a:p>
            <a:pPr marL="685800" indent="-685800">
              <a:spcAft>
                <a:spcPts val="800"/>
              </a:spcAft>
              <a:buFont typeface="Arial"/>
              <a:buChar char="•"/>
            </a:pPr>
            <a:r>
              <a:rPr lang="en-US" sz="3200" dirty="0">
                <a:latin typeface="Montserrat Classic" panose="020B0604020202020204" charset="0"/>
              </a:rPr>
              <a:t>Nursing Home</a:t>
            </a:r>
          </a:p>
          <a:p>
            <a:pPr marL="685800" indent="-685800">
              <a:spcAft>
                <a:spcPts val="800"/>
              </a:spcAft>
              <a:buFont typeface="Arial"/>
              <a:buChar char="•"/>
            </a:pPr>
            <a:r>
              <a:rPr lang="en-US" sz="3200" dirty="0">
                <a:latin typeface="Montserrat Classic" panose="020B0604020202020204" charset="0"/>
              </a:rPr>
              <a:t>Emergency Department</a:t>
            </a:r>
          </a:p>
          <a:p>
            <a:pPr marL="685800" indent="-685800">
              <a:spcAft>
                <a:spcPts val="800"/>
              </a:spcAft>
              <a:buFont typeface="Arial"/>
              <a:buChar char="•"/>
            </a:pPr>
            <a:r>
              <a:rPr lang="en-US" sz="3200" dirty="0">
                <a:latin typeface="Montserrat Classic" panose="020B0604020202020204" charset="0"/>
              </a:rPr>
              <a:t>Geriatric Surgery</a:t>
            </a:r>
          </a:p>
          <a:p>
            <a:pPr marL="685800" indent="-685800">
              <a:spcAft>
                <a:spcPts val="800"/>
              </a:spcAft>
              <a:buFont typeface="Arial"/>
              <a:buChar char="•"/>
            </a:pPr>
            <a:r>
              <a:rPr lang="en-US" sz="3200" dirty="0">
                <a:latin typeface="Montserrat Classic" panose="020B0604020202020204" charset="0"/>
              </a:rPr>
              <a:t>Convenient Care Clinic</a:t>
            </a:r>
          </a:p>
          <a:p>
            <a:pPr marL="685800" indent="-685800">
              <a:spcAft>
                <a:spcPts val="800"/>
              </a:spcAft>
              <a:buFont typeface="Arial"/>
              <a:buChar char="•"/>
            </a:pPr>
            <a:r>
              <a:rPr lang="en-US" sz="3200" dirty="0">
                <a:latin typeface="Montserrat Classic" panose="020B0604020202020204" charset="0"/>
              </a:rPr>
              <a:t>Home Health</a:t>
            </a:r>
          </a:p>
          <a:p>
            <a:pPr algn="ctr"/>
            <a:endParaRPr lang="en-US" sz="4200" b="1" dirty="0">
              <a:solidFill>
                <a:srgbClr val="324E59"/>
              </a:solidFill>
            </a:endParaRPr>
          </a:p>
        </p:txBody>
      </p:sp>
      <p:sp>
        <p:nvSpPr>
          <p:cNvPr id="7" name="TextBox 6">
            <a:extLst>
              <a:ext uri="{FF2B5EF4-FFF2-40B4-BE49-F238E27FC236}">
                <a16:creationId xmlns:a16="http://schemas.microsoft.com/office/drawing/2014/main" id="{319A1535-CFDA-4C17-A0EC-06E926812697}"/>
              </a:ext>
            </a:extLst>
          </p:cNvPr>
          <p:cNvSpPr txBox="1"/>
          <p:nvPr/>
        </p:nvSpPr>
        <p:spPr>
          <a:xfrm>
            <a:off x="1905000" y="7277100"/>
            <a:ext cx="8489812" cy="2431435"/>
          </a:xfrm>
          <a:prstGeom prst="rect">
            <a:avLst/>
          </a:prstGeom>
          <a:ln w="38100">
            <a:solidFill>
              <a:srgbClr val="1F497D"/>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800" dirty="0">
                <a:solidFill>
                  <a:schemeClr val="tx1"/>
                </a:solidFill>
                <a:latin typeface="Montserrat Classic" panose="020B0604020202020204" charset="0"/>
              </a:rPr>
              <a:t>Each location uses the 4Ms model to drive Age-Friendly Care but considers the setting to create effective programming.  </a:t>
            </a:r>
          </a:p>
        </p:txBody>
      </p:sp>
      <p:pic>
        <p:nvPicPr>
          <p:cNvPr id="14" name="Picture 13">
            <a:extLst>
              <a:ext uri="{FF2B5EF4-FFF2-40B4-BE49-F238E27FC236}">
                <a16:creationId xmlns:a16="http://schemas.microsoft.com/office/drawing/2014/main" id="{FD0B3DEE-1F5C-3664-B341-D8D93046FB7C}"/>
              </a:ext>
            </a:extLst>
          </p:cNvPr>
          <p:cNvPicPr>
            <a:picLocks noChangeAspect="1"/>
          </p:cNvPicPr>
          <p:nvPr/>
        </p:nvPicPr>
        <p:blipFill>
          <a:blip r:embed="rId4"/>
          <a:srcRect l="6956"/>
          <a:stretch>
            <a:fillRect/>
          </a:stretch>
        </p:blipFill>
        <p:spPr>
          <a:xfrm>
            <a:off x="11201400" y="2815786"/>
            <a:ext cx="6664433" cy="4839387"/>
          </a:xfrm>
          <a:prstGeom prst="rect">
            <a:avLst/>
          </a:prstGeom>
        </p:spPr>
      </p:pic>
    </p:spTree>
    <p:extLst>
      <p:ext uri="{BB962C8B-B14F-4D97-AF65-F5344CB8AC3E}">
        <p14:creationId xmlns:p14="http://schemas.microsoft.com/office/powerpoint/2010/main" val="315134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EA90D-EE81-F01A-962B-DC784BA7F50D}"/>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0E1E351A-006A-FE18-FDA9-193E504360BE}"/>
              </a:ext>
            </a:extLst>
          </p:cNvPr>
          <p:cNvGrpSpPr/>
          <p:nvPr/>
        </p:nvGrpSpPr>
        <p:grpSpPr>
          <a:xfrm>
            <a:off x="14859000" y="8191500"/>
            <a:ext cx="2758345" cy="245871"/>
            <a:chOff x="0" y="0"/>
            <a:chExt cx="726478" cy="64756"/>
          </a:xfrm>
        </p:grpSpPr>
        <p:sp>
          <p:nvSpPr>
            <p:cNvPr id="5" name="Freeform 5">
              <a:extLst>
                <a:ext uri="{FF2B5EF4-FFF2-40B4-BE49-F238E27FC236}">
                  <a16:creationId xmlns:a16="http://schemas.microsoft.com/office/drawing/2014/main" id="{5E01A064-E2BF-9743-7311-8F9FD37575DB}"/>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BFD734"/>
            </a:solidFill>
          </p:spPr>
          <p:txBody>
            <a:bodyPr/>
            <a:lstStyle/>
            <a:p>
              <a:endParaRPr lang="en-US"/>
            </a:p>
          </p:txBody>
        </p:sp>
        <p:sp>
          <p:nvSpPr>
            <p:cNvPr id="6" name="TextBox 6">
              <a:extLst>
                <a:ext uri="{FF2B5EF4-FFF2-40B4-BE49-F238E27FC236}">
                  <a16:creationId xmlns:a16="http://schemas.microsoft.com/office/drawing/2014/main" id="{8EEBAAE8-65EC-1217-D5A6-8B008DED94F8}"/>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sp>
        <p:nvSpPr>
          <p:cNvPr id="15" name="TextBox 15">
            <a:extLst>
              <a:ext uri="{FF2B5EF4-FFF2-40B4-BE49-F238E27FC236}">
                <a16:creationId xmlns:a16="http://schemas.microsoft.com/office/drawing/2014/main" id="{33192DBA-707D-5720-1E51-11A3B1C7410D}"/>
              </a:ext>
            </a:extLst>
          </p:cNvPr>
          <p:cNvSpPr txBox="1"/>
          <p:nvPr/>
        </p:nvSpPr>
        <p:spPr>
          <a:xfrm>
            <a:off x="1028700" y="1953427"/>
            <a:ext cx="12039600" cy="508152"/>
          </a:xfrm>
          <a:prstGeom prst="rect">
            <a:avLst/>
          </a:prstGeom>
        </p:spPr>
        <p:txBody>
          <a:bodyPr wrap="square" lIns="0" tIns="0" rIns="0" bIns="0" rtlCol="0" anchor="t">
            <a:spAutoFit/>
          </a:bodyPr>
          <a:lstStyle/>
          <a:p>
            <a:pPr>
              <a:lnSpc>
                <a:spcPts val="3947"/>
              </a:lnSpc>
            </a:pPr>
            <a:r>
              <a:rPr lang="en-US" sz="4200" dirty="0">
                <a:solidFill>
                  <a:srgbClr val="1E3262"/>
                </a:solidFill>
                <a:latin typeface="Montserrat Extra-Bold Bold"/>
              </a:rPr>
              <a:t>Age-Friendly Recognition</a:t>
            </a:r>
          </a:p>
        </p:txBody>
      </p:sp>
      <p:grpSp>
        <p:nvGrpSpPr>
          <p:cNvPr id="21" name="Group 21">
            <a:extLst>
              <a:ext uri="{FF2B5EF4-FFF2-40B4-BE49-F238E27FC236}">
                <a16:creationId xmlns:a16="http://schemas.microsoft.com/office/drawing/2014/main" id="{C2CF7618-35EC-DEA4-6BA6-B3E7D8AEF92A}"/>
              </a:ext>
            </a:extLst>
          </p:cNvPr>
          <p:cNvGrpSpPr/>
          <p:nvPr/>
        </p:nvGrpSpPr>
        <p:grpSpPr>
          <a:xfrm>
            <a:off x="1028700" y="1595293"/>
            <a:ext cx="2758345" cy="47625"/>
            <a:chOff x="0" y="0"/>
            <a:chExt cx="726478" cy="12543"/>
          </a:xfrm>
        </p:grpSpPr>
        <p:sp>
          <p:nvSpPr>
            <p:cNvPr id="22" name="Freeform 22">
              <a:extLst>
                <a:ext uri="{FF2B5EF4-FFF2-40B4-BE49-F238E27FC236}">
                  <a16:creationId xmlns:a16="http://schemas.microsoft.com/office/drawing/2014/main" id="{F22544AA-6A59-3784-4A5F-DB1171BB7646}"/>
                </a:ext>
              </a:extLst>
            </p:cNvPr>
            <p:cNvSpPr/>
            <p:nvPr/>
          </p:nvSpPr>
          <p:spPr>
            <a:xfrm>
              <a:off x="0" y="0"/>
              <a:ext cx="726478" cy="12543"/>
            </a:xfrm>
            <a:custGeom>
              <a:avLst/>
              <a:gdLst/>
              <a:ahLst/>
              <a:cxnLst/>
              <a:rect l="l" t="t" r="r" b="b"/>
              <a:pathLst>
                <a:path w="726478" h="12543">
                  <a:moveTo>
                    <a:pt x="0" y="0"/>
                  </a:moveTo>
                  <a:lnTo>
                    <a:pt x="726478" y="0"/>
                  </a:lnTo>
                  <a:lnTo>
                    <a:pt x="726478" y="12543"/>
                  </a:lnTo>
                  <a:lnTo>
                    <a:pt x="0" y="12543"/>
                  </a:lnTo>
                  <a:close/>
                </a:path>
              </a:pathLst>
            </a:custGeom>
            <a:solidFill>
              <a:srgbClr val="BFD734"/>
            </a:solidFill>
          </p:spPr>
          <p:txBody>
            <a:bodyPr/>
            <a:lstStyle/>
            <a:p>
              <a:endParaRPr lang="en-US"/>
            </a:p>
          </p:txBody>
        </p:sp>
        <p:sp>
          <p:nvSpPr>
            <p:cNvPr id="23" name="TextBox 23">
              <a:extLst>
                <a:ext uri="{FF2B5EF4-FFF2-40B4-BE49-F238E27FC236}">
                  <a16:creationId xmlns:a16="http://schemas.microsoft.com/office/drawing/2014/main" id="{CEB37D5E-6573-6428-7C18-877C41D9CD47}"/>
                </a:ext>
              </a:extLst>
            </p:cNvPr>
            <p:cNvSpPr txBox="1"/>
            <p:nvPr/>
          </p:nvSpPr>
          <p:spPr>
            <a:xfrm>
              <a:off x="0" y="-38100"/>
              <a:ext cx="812800" cy="850900"/>
            </a:xfrm>
            <a:prstGeom prst="rect">
              <a:avLst/>
            </a:prstGeom>
          </p:spPr>
          <p:txBody>
            <a:bodyPr lIns="50800" tIns="50800" rIns="50800" bIns="50800" rtlCol="0" anchor="ctr"/>
            <a:lstStyle/>
            <a:p>
              <a:pPr algn="ctr">
                <a:lnSpc>
                  <a:spcPts val="2659"/>
                </a:lnSpc>
                <a:spcBef>
                  <a:spcPct val="0"/>
                </a:spcBef>
              </a:pPr>
              <a:endParaRPr/>
            </a:p>
          </p:txBody>
        </p:sp>
      </p:grpSp>
      <p:pic>
        <p:nvPicPr>
          <p:cNvPr id="24" name="Picture 24">
            <a:extLst>
              <a:ext uri="{FF2B5EF4-FFF2-40B4-BE49-F238E27FC236}">
                <a16:creationId xmlns:a16="http://schemas.microsoft.com/office/drawing/2014/main" id="{0327114A-0E33-3398-1603-C168B28CE9A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28700" y="1076843"/>
            <a:ext cx="2758345" cy="412279"/>
          </a:xfrm>
          <a:prstGeom prst="rect">
            <a:avLst/>
          </a:prstGeom>
        </p:spPr>
      </p:pic>
      <p:sp>
        <p:nvSpPr>
          <p:cNvPr id="3" name="Content Placeholder 2">
            <a:extLst>
              <a:ext uri="{FF2B5EF4-FFF2-40B4-BE49-F238E27FC236}">
                <a16:creationId xmlns:a16="http://schemas.microsoft.com/office/drawing/2014/main" id="{F9B5635D-C5D5-8590-1B97-BCAE876B4774}"/>
              </a:ext>
            </a:extLst>
          </p:cNvPr>
          <p:cNvSpPr txBox="1">
            <a:spLocks/>
          </p:cNvSpPr>
          <p:nvPr/>
        </p:nvSpPr>
        <p:spPr>
          <a:xfrm>
            <a:off x="1028700" y="2684837"/>
            <a:ext cx="14554200" cy="377762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000" dirty="0">
                <a:latin typeface="Montserrat Classic" panose="020B0604020202020204" charset="0"/>
              </a:rPr>
              <a:t>Facilities undergo the Age-Friendly Health Systems journey can achieve recognition as Level 1 (Participant) then move to Level 2 (Committed to Care Excellence). </a:t>
            </a:r>
          </a:p>
          <a:p>
            <a:pPr lvl="1"/>
            <a:r>
              <a:rPr lang="en-US" sz="3600" dirty="0">
                <a:latin typeface="Montserrat Classic" panose="020B0604020202020204" charset="0"/>
              </a:rPr>
              <a:t>Level 1 (Participant) teams have successfully developed plans to implement the 4Ms.</a:t>
            </a:r>
          </a:p>
          <a:p>
            <a:pPr lvl="1"/>
            <a:r>
              <a:rPr lang="en-US" sz="3600" dirty="0">
                <a:latin typeface="Montserrat Classic" panose="020B0604020202020204" charset="0"/>
              </a:rPr>
              <a:t>Level 2 (Committed to Care Excellence) teams have three months of verified data to demonstrate early impact of using the 4Ms. </a:t>
            </a:r>
          </a:p>
          <a:p>
            <a:endParaRPr lang="en-US" dirty="0"/>
          </a:p>
        </p:txBody>
      </p:sp>
    </p:spTree>
    <p:extLst>
      <p:ext uri="{BB962C8B-B14F-4D97-AF65-F5344CB8AC3E}">
        <p14:creationId xmlns:p14="http://schemas.microsoft.com/office/powerpoint/2010/main" val="1587604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e11de594-a3b1-4008-a780-ca9741a96185">
      <Terms xmlns="http://schemas.microsoft.com/office/infopath/2007/PartnerControls"/>
    </lcf76f155ced4ddcb4097134ff3c332f>
    <TaxCatchAll xmlns="93b2944e-2a71-41f0-bb35-6ef2c31de7b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641BDD092BE548A795209E0B295E78" ma:contentTypeVersion="15" ma:contentTypeDescription="Create a new document." ma:contentTypeScope="" ma:versionID="8ea9b18e08c5d6948f8d002b6077ae9e">
  <xsd:schema xmlns:xsd="http://www.w3.org/2001/XMLSchema" xmlns:xs="http://www.w3.org/2001/XMLSchema" xmlns:p="http://schemas.microsoft.com/office/2006/metadata/properties" xmlns:ns2="e11de594-a3b1-4008-a780-ca9741a96185" xmlns:ns3="93b2944e-2a71-41f0-bb35-6ef2c31de7bf" targetNamespace="http://schemas.microsoft.com/office/2006/metadata/properties" ma:root="true" ma:fieldsID="1353690ba5fd531ef1bcaf4b7cd3538e" ns2:_="" ns3:_="">
    <xsd:import namespace="e11de594-a3b1-4008-a780-ca9741a96185"/>
    <xsd:import namespace="93b2944e-2a71-41f0-bb35-6ef2c31de7b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ServiceGenerationTime" minOccurs="0"/>
                <xsd:element ref="ns2:MediaServiceEventHashCode" minOccurs="0"/>
                <xsd:element ref="ns2:MediaServiceOCR" minOccurs="0"/>
                <xsd:element ref="ns2:MediaServiceSearchPropertie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1de594-a3b1-4008-a780-ca9741a961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00352fb-e6ad-431e-8ba3-84ffe3066766"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3b2944e-2a71-41f0-bb35-6ef2c31de7b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dfac811-9490-418a-b842-581e77bdd39f}" ma:internalName="TaxCatchAll" ma:showField="CatchAllData" ma:web="93b2944e-2a71-41f0-bb35-6ef2c31de7b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D33C4A-C902-4866-B9F9-4E2A001A47BD}">
  <ds:schemaRefs>
    <ds:schemaRef ds:uri="http://schemas.microsoft.com/sharepoint/v3/contenttype/forms"/>
  </ds:schemaRefs>
</ds:datastoreItem>
</file>

<file path=customXml/itemProps2.xml><?xml version="1.0" encoding="utf-8"?>
<ds:datastoreItem xmlns:ds="http://schemas.openxmlformats.org/officeDocument/2006/customXml" ds:itemID="{09270E1E-004B-4600-BB27-3D82C5C19C17}">
  <ds:schemaRefs>
    <ds:schemaRef ds:uri="http://schemas.microsoft.com/office/2006/metadata/properties"/>
    <ds:schemaRef ds:uri="http://schemas.microsoft.com/office/infopath/2007/PartnerControls"/>
    <ds:schemaRef ds:uri="e11de594-a3b1-4008-a780-ca9741a96185"/>
    <ds:schemaRef ds:uri="93b2944e-2a71-41f0-bb35-6ef2c31de7bf"/>
  </ds:schemaRefs>
</ds:datastoreItem>
</file>

<file path=customXml/itemProps3.xml><?xml version="1.0" encoding="utf-8"?>
<ds:datastoreItem xmlns:ds="http://schemas.openxmlformats.org/officeDocument/2006/customXml" ds:itemID="{F6773880-1506-4B16-926E-BC7746D316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1de594-a3b1-4008-a780-ca9741a96185"/>
    <ds:schemaRef ds:uri="93b2944e-2a71-41f0-bb35-6ef2c31de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47693</TotalTime>
  <Words>1877</Words>
  <Application>Microsoft Office PowerPoint</Application>
  <PresentationFormat>Custom</PresentationFormat>
  <Paragraphs>252</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Montserrat Extra-Bold</vt:lpstr>
      <vt:lpstr>Courier New</vt:lpstr>
      <vt:lpstr>Montserrat Classic</vt:lpstr>
      <vt:lpstr>Montserrat Extra-Bold Bold</vt:lpstr>
      <vt:lpstr>Wingdings</vt:lpstr>
      <vt:lpstr>Calibri</vt:lpstr>
      <vt:lpstr>Arial</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Amber Kavan</dc:creator>
  <cp:lastModifiedBy>Amber Kavan</cp:lastModifiedBy>
  <cp:revision>181</cp:revision>
  <dcterms:created xsi:type="dcterms:W3CDTF">2006-08-16T00:00:00Z</dcterms:created>
  <dcterms:modified xsi:type="dcterms:W3CDTF">2025-11-07T17:46:29Z</dcterms:modified>
  <dc:identifier>DAFdG9NIIkM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0x0101002F641BDD092BE548A795209E0B295E78</vt:lpwstr>
  </property>
  <property fmtid="{D5CDD505-2E9C-101B-9397-08002B2CF9AE}" pid="3" name="MediaServiceImageTags">
    <vt:lpwstr/>
  </property>
</Properties>
</file>