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6"/>
  </p:notesMasterIdLst>
  <p:sldIdLst>
    <p:sldId id="256" r:id="rId5"/>
    <p:sldId id="274" r:id="rId6"/>
    <p:sldId id="273" r:id="rId7"/>
    <p:sldId id="266" r:id="rId8"/>
    <p:sldId id="272" r:id="rId9"/>
    <p:sldId id="264" r:id="rId10"/>
    <p:sldId id="267" r:id="rId11"/>
    <p:sldId id="276" r:id="rId12"/>
    <p:sldId id="262" r:id="rId13"/>
    <p:sldId id="277" r:id="rId14"/>
    <p:sldId id="261" r:id="rId15"/>
    <p:sldId id="278" r:id="rId16"/>
    <p:sldId id="284" r:id="rId17"/>
    <p:sldId id="280" r:id="rId18"/>
    <p:sldId id="283" r:id="rId19"/>
    <p:sldId id="263" r:id="rId20"/>
    <p:sldId id="279" r:id="rId21"/>
    <p:sldId id="282" r:id="rId22"/>
    <p:sldId id="257" r:id="rId23"/>
    <p:sldId id="281" r:id="rId24"/>
    <p:sldId id="285" r:id="rId2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1C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57977" autoAdjust="0"/>
  </p:normalViewPr>
  <p:slideViewPr>
    <p:cSldViewPr snapToGrid="0">
      <p:cViewPr varScale="1">
        <p:scale>
          <a:sx n="60" d="100"/>
          <a:sy n="60" d="100"/>
        </p:scale>
        <p:origin x="2412" y="6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4" d="100"/>
          <a:sy n="64" d="100"/>
        </p:scale>
        <p:origin x="3192" y="8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1149882-6FD3-458C-B472-FB1ACCA7474F}" type="datetimeFigureOut">
              <a:rPr lang="en-US" smtClean="0"/>
              <a:t>11/7/2025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DB72DC9-1EBE-4EB9-8B36-7CFDA1BB78EC}" type="slidenum">
              <a:rPr lang="en-US" smtClean="0"/>
              <a:t>‹#›</a:t>
            </a:fld>
            <a:endParaRPr lang="en-US" dirty="0"/>
          </a:p>
        </p:txBody>
      </p:sp>
    </p:spTree>
    <p:extLst>
      <p:ext uri="{BB962C8B-B14F-4D97-AF65-F5344CB8AC3E}">
        <p14:creationId xmlns:p14="http://schemas.microsoft.com/office/powerpoint/2010/main" val="3283197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Whitney-RRT, equipment upgrades, trainings, provider support and community outreach</a:t>
            </a:r>
          </a:p>
        </p:txBody>
      </p:sp>
      <p:sp>
        <p:nvSpPr>
          <p:cNvPr id="4" name="Slide Number Placeholder 3"/>
          <p:cNvSpPr>
            <a:spLocks noGrp="1"/>
          </p:cNvSpPr>
          <p:nvPr>
            <p:ph type="sldNum" sz="quarter" idx="5"/>
          </p:nvPr>
        </p:nvSpPr>
        <p:spPr/>
        <p:txBody>
          <a:bodyPr/>
          <a:lstStyle/>
          <a:p>
            <a:fld id="{8DB72DC9-1EBE-4EB9-8B36-7CFDA1BB78EC}" type="slidenum">
              <a:rPr lang="en-US" smtClean="0"/>
              <a:t>1</a:t>
            </a:fld>
            <a:endParaRPr lang="en-US" dirty="0"/>
          </a:p>
        </p:txBody>
      </p:sp>
    </p:spTree>
    <p:extLst>
      <p:ext uri="{BB962C8B-B14F-4D97-AF65-F5344CB8AC3E}">
        <p14:creationId xmlns:p14="http://schemas.microsoft.com/office/powerpoint/2010/main" val="37170589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CA19D-D772-1839-3AF1-5D8175BF6A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19118A-2490-4044-EE43-0BE5D9C4830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EDA4679-A7F7-1B1F-E8CD-101C873918C8}"/>
              </a:ext>
            </a:extLst>
          </p:cNvPr>
          <p:cNvSpPr>
            <a:spLocks noGrp="1"/>
          </p:cNvSpPr>
          <p:nvPr>
            <p:ph type="body" idx="1"/>
          </p:nvPr>
        </p:nvSpPr>
        <p:spPr/>
        <p:txBody>
          <a:bodyPr/>
          <a:lstStyle/>
          <a:p>
            <a:r>
              <a:rPr lang="en-US" dirty="0"/>
              <a:t>Kimball is a Level 4 (Basic) trauma center.  Therefore, our education requirements for all licensed staff on the medical/surgical floor or ED to have current BLS and ACLS certifications.  Registered Nurses are required to complete TNCC as well as either ENPC or PALS.  Paramedics are required to have current PALS, NRP and PHTLS certifications. The ED Providers are required to have PALS and ATLS certification.  </a:t>
            </a:r>
          </a:p>
          <a:p>
            <a:pPr marL="0" indent="0" fontAlgn="base">
              <a:buFont typeface="Arial" panose="020B0604020202020204" pitchFamily="34" charset="0"/>
              <a:buNone/>
            </a:pPr>
            <a:endParaRPr lang="en-US" dirty="0"/>
          </a:p>
          <a:p>
            <a:pPr marL="0" indent="0" fontAlgn="base">
              <a:buFont typeface="Arial" panose="020B0604020202020204" pitchFamily="34" charset="0"/>
              <a:buNone/>
            </a:pPr>
            <a:r>
              <a:rPr lang="en-US" dirty="0"/>
              <a:t>Annual Competencies are set up for 2 days in March each year.  Nursing and EMS staff are expected to attend one of the two days to complete the hands-on modules.  This year the stations included OB (warmer, monitor), the Hamilton Ventilator, Medical Protocols, a mock code, and </a:t>
            </a:r>
            <a:r>
              <a:rPr lang="en-US" dirty="0" err="1"/>
              <a:t>Lifepak</a:t>
            </a:r>
            <a:r>
              <a:rPr lang="en-US" dirty="0"/>
              <a:t> training including defibrillation, Pacing and Synchronized Cardioversion. </a:t>
            </a:r>
          </a:p>
          <a:p>
            <a:endParaRPr lang="en-US" dirty="0"/>
          </a:p>
        </p:txBody>
      </p:sp>
      <p:sp>
        <p:nvSpPr>
          <p:cNvPr id="4" name="Slide Number Placeholder 3">
            <a:extLst>
              <a:ext uri="{FF2B5EF4-FFF2-40B4-BE49-F238E27FC236}">
                <a16:creationId xmlns:a16="http://schemas.microsoft.com/office/drawing/2014/main" id="{BE81A097-A2D3-46E4-4EE8-C76A8DB12289}"/>
              </a:ext>
            </a:extLst>
          </p:cNvPr>
          <p:cNvSpPr>
            <a:spLocks noGrp="1"/>
          </p:cNvSpPr>
          <p:nvPr>
            <p:ph type="sldNum" sz="quarter" idx="5"/>
          </p:nvPr>
        </p:nvSpPr>
        <p:spPr/>
        <p:txBody>
          <a:bodyPr/>
          <a:lstStyle/>
          <a:p>
            <a:fld id="{8DB72DC9-1EBE-4EB9-8B36-7CFDA1BB78EC}" type="slidenum">
              <a:rPr lang="en-US" smtClean="0"/>
              <a:t>10</a:t>
            </a:fld>
            <a:endParaRPr lang="en-US" dirty="0"/>
          </a:p>
        </p:txBody>
      </p:sp>
    </p:spTree>
    <p:extLst>
      <p:ext uri="{BB962C8B-B14F-4D97-AF65-F5344CB8AC3E}">
        <p14:creationId xmlns:p14="http://schemas.microsoft.com/office/powerpoint/2010/main" val="15352957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Our C-Suite views education as a benefit for staff  as well as a return on investment. </a:t>
            </a:r>
          </a:p>
          <a:p>
            <a:pPr marL="174708" indent="-174708" fontAlgn="base">
              <a:buFont typeface="Arial" panose="020B0604020202020204" pitchFamily="34" charset="0"/>
              <a:buChar char="•"/>
            </a:pPr>
            <a:r>
              <a:rPr lang="en-US" dirty="0"/>
              <a:t>In May 2025 there were 16 staff who participated in a Rural Trauma Team Development Course. The instructors for this course came out of the Cheyenne Regional Medical Center with support from the Nebraska Trauma System  </a:t>
            </a:r>
            <a:r>
              <a:rPr lang="en-US" u="sng" dirty="0"/>
              <a:t>Rural trauma has been termed the “neglected disease” of the 21st century. Rural Trauma Team Development Course (RTTDC™) has been developed to improve the quality of care in rural communities by developing a timely, organized, and systemic response to the care of the trauma patient. The course emphasizes a team approach to address common problems in the initial assessment and stabilization of the injured. https://www.facs.org/quality-programs/trauma/education/rural-trauma-team-development-course/</a:t>
            </a:r>
          </a:p>
          <a:p>
            <a:pPr marL="174708" indent="-174708" fontAlgn="base">
              <a:buFont typeface="Arial" panose="020B0604020202020204" pitchFamily="34" charset="0"/>
              <a:buChar char="•"/>
            </a:pPr>
            <a:r>
              <a:rPr lang="en-US" dirty="0"/>
              <a:t> In April there were 20 staff who completed the Advanced Burn Life support.  The instructors for this course were from University of Colorado Health.  </a:t>
            </a:r>
          </a:p>
          <a:p>
            <a:pPr marL="174708" indent="-174708" fontAlgn="base">
              <a:buFont typeface="Arial" panose="020B0604020202020204" pitchFamily="34" charset="0"/>
              <a:buChar char="•"/>
            </a:pPr>
            <a:r>
              <a:rPr lang="en-US" dirty="0"/>
              <a:t>S.T.A.B.L.E is the most widely distributed and implemented neonatal education program to focus exclusively on the post-resuscitation/pre-transport stabilization care of sick infants.  In July there were 18 staff who completed this certification taught by Cheyenne Regional Medical Center. </a:t>
            </a:r>
          </a:p>
          <a:p>
            <a:pPr marL="171450" indent="-171450" fontAlgn="base">
              <a:buFont typeface="Arial" panose="020B0604020202020204" pitchFamily="34" charset="0"/>
              <a:buChar char="•"/>
            </a:pPr>
            <a:r>
              <a:rPr lang="en-US" dirty="0"/>
              <a:t>Multiple staff members attended the Nebraska state trauma conference, the Nebraska EMS conference and the CRMC Wyoming Pediatric Conference.</a:t>
            </a:r>
          </a:p>
          <a:p>
            <a:pPr marL="171450" indent="-171450" fontAlgn="base">
              <a:buFont typeface="Arial" panose="020B0604020202020204" pitchFamily="34" charset="0"/>
              <a:buChar char="•"/>
            </a:pPr>
            <a:r>
              <a:rPr lang="en-US" dirty="0"/>
              <a:t>Four of our nursing staff have completed the Wound Treatment Associate Program through University of Nebraska Medical Center</a:t>
            </a:r>
          </a:p>
          <a:p>
            <a:endParaRPr lang="en-US" dirty="0"/>
          </a:p>
        </p:txBody>
      </p:sp>
      <p:sp>
        <p:nvSpPr>
          <p:cNvPr id="4" name="Slide Number Placeholder 3"/>
          <p:cNvSpPr>
            <a:spLocks noGrp="1"/>
          </p:cNvSpPr>
          <p:nvPr>
            <p:ph type="sldNum" sz="quarter" idx="5"/>
          </p:nvPr>
        </p:nvSpPr>
        <p:spPr/>
        <p:txBody>
          <a:bodyPr/>
          <a:lstStyle/>
          <a:p>
            <a:fld id="{8DB72DC9-1EBE-4EB9-8B36-7CFDA1BB78EC}" type="slidenum">
              <a:rPr lang="en-US" smtClean="0"/>
              <a:t>11</a:t>
            </a:fld>
            <a:endParaRPr lang="en-US" dirty="0"/>
          </a:p>
        </p:txBody>
      </p:sp>
    </p:spTree>
    <p:extLst>
      <p:ext uri="{BB962C8B-B14F-4D97-AF65-F5344CB8AC3E}">
        <p14:creationId xmlns:p14="http://schemas.microsoft.com/office/powerpoint/2010/main" val="23126607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08E413-87C2-EBFA-D73C-D1B8AF11EF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805337-C154-016E-96F9-1F30DCD4EC2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536E0EA-97C6-66B3-FE41-549E139046D9}"/>
              </a:ext>
            </a:extLst>
          </p:cNvPr>
          <p:cNvSpPr>
            <a:spLocks noGrp="1"/>
          </p:cNvSpPr>
          <p:nvPr>
            <p:ph type="body" idx="1"/>
          </p:nvPr>
        </p:nvSpPr>
        <p:spPr/>
        <p:txBody>
          <a:bodyPr/>
          <a:lstStyle/>
          <a:p>
            <a:r>
              <a:rPr lang="en-US" dirty="0"/>
              <a:t>There have been a lot of process improvements as a result from the additional education.  Some of these are:</a:t>
            </a:r>
          </a:p>
          <a:p>
            <a:pPr marL="171450" indent="-171450">
              <a:buFont typeface="Arial" panose="020B0604020202020204" pitchFamily="34" charset="0"/>
              <a:buChar char="•"/>
            </a:pPr>
            <a:r>
              <a:rPr lang="en-US" dirty="0"/>
              <a:t>Name stickers for staff to identify their roles in the ED and improving the Trauma Time Out on arrival.  These processes promote communication between levels of care; keep the trauma room organized and assist staff with identifying assignments in the intense situation. </a:t>
            </a:r>
          </a:p>
          <a:p>
            <a:pPr marL="171450" indent="-171450">
              <a:buFont typeface="Arial" panose="020B0604020202020204" pitchFamily="34" charset="0"/>
              <a:buChar char="•"/>
            </a:pPr>
            <a:r>
              <a:rPr lang="en-US" dirty="0"/>
              <a:t>The Trauma Performance Improvement Program has continued to evolve since our 2023 redesignation visit.  Each month the Trauma Director and Trauma Nurse Coordinator meet with the DON, ED Director and Radiology Director to review cases and document efforts around fall outs. </a:t>
            </a:r>
          </a:p>
          <a:p>
            <a:pPr marL="628650" lvl="1" indent="-171450">
              <a:buFont typeface="Arial" panose="020B0604020202020204" pitchFamily="34" charset="0"/>
              <a:buChar char="•"/>
            </a:pPr>
            <a:r>
              <a:rPr lang="en-US" dirty="0"/>
              <a:t>We’ve increased the patients with concerns for head injury getting to CT within the first 30 minutes by 50% by educating staff that the best practice is to get to CT within 30 minutes and by completing the physical exam and minimizing portable studies to chest and pelvis prior to going to CT.  Radiology staff are more present in the trauma room at arrival and can actively assist with managing cords and equipment.  Current focus is to ensure that patients remain on monitors when going to radiology.  Other interventions we’ve discussed including having the radiology staff assist with IV starts, utilizing the time in radiology to obtain additional IV starts.</a:t>
            </a:r>
          </a:p>
          <a:p>
            <a:pPr marL="628650" lvl="1" indent="-171450">
              <a:buFont typeface="Arial" panose="020B0604020202020204" pitchFamily="34" charset="0"/>
              <a:buChar char="•"/>
            </a:pPr>
            <a:r>
              <a:rPr lang="en-US" dirty="0"/>
              <a:t>Recently the Medical Records Director has been invited to these meetings to discuss the documentation needed for proper billing and coding of Trauma Team Activation charges as well as Critical Care Times.  In cases where a trauma team activation charge is not indicated it is our goal to capture the critical care time documentation and support.  </a:t>
            </a:r>
          </a:p>
          <a:p>
            <a:pPr marL="171450" lvl="0" indent="-171450">
              <a:buFont typeface="Arial" panose="020B0604020202020204" pitchFamily="34" charset="0"/>
              <a:buChar char="•"/>
            </a:pPr>
            <a:r>
              <a:rPr lang="en-US" dirty="0"/>
              <a:t>Crash Carts have been rearranged and labeled to be more organized.  Employees rotate the responsibility for cart checks and monitoring outdates to keep themselves familiar with the carts. Critical medications are packaged with a paper copy of the protocol and any supplies necessary for the administration of the medication.  This minimizes time from medication order to administration for things like Cardizem or Nitroglycerin</a:t>
            </a:r>
          </a:p>
          <a:p>
            <a:pPr marL="171450" lvl="0" indent="-171450">
              <a:buFont typeface="Arial" panose="020B0604020202020204" pitchFamily="34" charset="0"/>
              <a:buChar char="•"/>
            </a:pPr>
            <a:r>
              <a:rPr lang="en-US" dirty="0"/>
              <a:t>Most of our facilities policies, procedures and protocols are managed in an online software.  The ED staff does have a 3-ring binder with copies of blood administration policy and other approved medication and treatment protocols to use in emergencies. These documents are replaced as updated documents are approved.  </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34C6EEA8-A481-74E0-483B-C737A7F76CA4}"/>
              </a:ext>
            </a:extLst>
          </p:cNvPr>
          <p:cNvSpPr>
            <a:spLocks noGrp="1"/>
          </p:cNvSpPr>
          <p:nvPr>
            <p:ph type="sldNum" sz="quarter" idx="5"/>
          </p:nvPr>
        </p:nvSpPr>
        <p:spPr/>
        <p:txBody>
          <a:bodyPr/>
          <a:lstStyle/>
          <a:p>
            <a:fld id="{8DB72DC9-1EBE-4EB9-8B36-7CFDA1BB78EC}" type="slidenum">
              <a:rPr lang="en-US" smtClean="0"/>
              <a:t>12</a:t>
            </a:fld>
            <a:endParaRPr lang="en-US" dirty="0"/>
          </a:p>
        </p:txBody>
      </p:sp>
    </p:spTree>
    <p:extLst>
      <p:ext uri="{BB962C8B-B14F-4D97-AF65-F5344CB8AC3E}">
        <p14:creationId xmlns:p14="http://schemas.microsoft.com/office/powerpoint/2010/main" val="33448966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5D7A6-EFBE-FE49-9D86-37C2F06EB3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E6978D-B60B-3F11-B26E-CF759B5BD8D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47FAFE3-5152-B174-C6C0-E43BC325944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So far there’s been a lot of information on the support provided to Emergency Department Staff and patients.  Whitney and team have been working just as hard on inpatient care.  First the swing bed patients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We have standardized several goals to focus priorities and expectations for swing bed patients. This was done to encourage patients to perform ADL’s with staff outside their “rehab” time and enable them to feel less institutionalized.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“Welcome to Kimball Health Services’ Swing bed program. In an effort to provide maximum benefit of Swing bed Rehabilitation Services to the patient population of Kimball Health Services, the following goals will be used to focus priorities and expectations: • To get dressed daily • To get up to chair for all meals • To shower every other day at minimum • To complete daily activities of living (dressing, toileting, bathing, bed mobility) as independent as possible for desired discharge setting”   </a:t>
            </a:r>
          </a:p>
          <a:p>
            <a:endParaRPr lang="en-US" dirty="0"/>
          </a:p>
        </p:txBody>
      </p:sp>
      <p:sp>
        <p:nvSpPr>
          <p:cNvPr id="4" name="Slide Number Placeholder 3">
            <a:extLst>
              <a:ext uri="{FF2B5EF4-FFF2-40B4-BE49-F238E27FC236}">
                <a16:creationId xmlns:a16="http://schemas.microsoft.com/office/drawing/2014/main" id="{8DD53960-30E6-4868-815C-151915E464DE}"/>
              </a:ext>
            </a:extLst>
          </p:cNvPr>
          <p:cNvSpPr>
            <a:spLocks noGrp="1"/>
          </p:cNvSpPr>
          <p:nvPr>
            <p:ph type="sldNum" sz="quarter" idx="5"/>
          </p:nvPr>
        </p:nvSpPr>
        <p:spPr/>
        <p:txBody>
          <a:bodyPr/>
          <a:lstStyle/>
          <a:p>
            <a:fld id="{8DB72DC9-1EBE-4EB9-8B36-7CFDA1BB78EC}" type="slidenum">
              <a:rPr lang="en-US" smtClean="0"/>
              <a:t>13</a:t>
            </a:fld>
            <a:endParaRPr lang="en-US" dirty="0"/>
          </a:p>
        </p:txBody>
      </p:sp>
    </p:spTree>
    <p:extLst>
      <p:ext uri="{BB962C8B-B14F-4D97-AF65-F5344CB8AC3E}">
        <p14:creationId xmlns:p14="http://schemas.microsoft.com/office/powerpoint/2010/main" val="12102866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Acute and Observation patients: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We were fortunate to contract with a Hospice Provider to provide Inpatient Hospice Services.  This includes providing the respite care sometimes necessary for families and caregivers.  It also has given us an option to collaborate with patients too acute to be serviced in the home.  For example needing IV medications for a patient unable to take anything by mouth related to a small bowel obstruction caused by an abdominal tumor.  Another patient was on the Hamilton Device receiving high flow oxygen, we were able to adjust her oxygen support and medication needs at a more controlled pace. </a:t>
            </a:r>
          </a:p>
          <a:p>
            <a:pPr marL="171450" indent="-171450">
              <a:buFont typeface="Arial" panose="020B0604020202020204" pitchFamily="34" charset="0"/>
              <a:buChar char="•"/>
            </a:pPr>
            <a:r>
              <a:rPr lang="en-US" dirty="0"/>
              <a:t>Our therapy department was able to contract for some Telehealth Speech Therapy services.  This has been useful for completing swallow studies and guiding the plan of care without having to send the patient to an outside hospital.  Nursing and Occupational Therapy are involved with the consult and implementation of the care plan.     </a:t>
            </a:r>
          </a:p>
          <a:p>
            <a:pPr marL="171450" indent="-171450">
              <a:buFont typeface="Arial" panose="020B0604020202020204" pitchFamily="34" charset="0"/>
              <a:buChar char="•"/>
            </a:pPr>
            <a:r>
              <a:rPr lang="en-US" dirty="0"/>
              <a:t>The Multidisciplinary Team Meeting is scheduled daily at 10 am and includes the hospitalist provider, social services, case management, occupational and physical therapy, the DON and nursing staff.  Discussion is focused on the observation and acute patients and any changes to a swing bed patient.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This summer we took the step to move team discussions to bedside as well.  The team will generally start in the break room and address any patient’s who are not appropriate for bedside rounding due to isolation or visitation restrictions or their inability to participate in the meeting.  This also gives staff an opportunity to bring up any concerns with the established care plan prior to being in front of the patient/family.   This helps the patient be more involved with the care team and understanding the plan of care.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Hospitalists have gone to a process by which they only round and note on swing bed patients weekly on the day of admit. This change was made to minimize the small tweaks and changes in patient orders and promote that more stable and predictable plan necessary for successful discharge to home.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For patients who are accepted from an outside facility or have a higher acuity the hospitalists will round on them more frequently during the early days of their stay.  This is to ensure that their condition is continuing to improve with the lower level of care.  There is an opportunity to identify any new diagnoses or concerns that may not have presented themselves during the acute stay.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Family meetings for swing bed patients have become an important part of our care planning. It gives the family a regular opportunity to receive care updates,  make decisions around the treatment and discharge plan. For consistency we like to schedule these meetings during the daily MDT time on the day a patient is rounded 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endParaRPr lang="en-US" dirty="0"/>
          </a:p>
        </p:txBody>
      </p:sp>
      <p:sp>
        <p:nvSpPr>
          <p:cNvPr id="4" name="Slide Number Placeholder 3"/>
          <p:cNvSpPr>
            <a:spLocks noGrp="1"/>
          </p:cNvSpPr>
          <p:nvPr>
            <p:ph type="sldNum" sz="quarter" idx="5"/>
          </p:nvPr>
        </p:nvSpPr>
        <p:spPr/>
        <p:txBody>
          <a:bodyPr/>
          <a:lstStyle/>
          <a:p>
            <a:fld id="{8DB72DC9-1EBE-4EB9-8B36-7CFDA1BB78EC}" type="slidenum">
              <a:rPr lang="en-US" smtClean="0"/>
              <a:t>14</a:t>
            </a:fld>
            <a:endParaRPr lang="en-US" dirty="0"/>
          </a:p>
        </p:txBody>
      </p:sp>
    </p:spTree>
    <p:extLst>
      <p:ext uri="{BB962C8B-B14F-4D97-AF65-F5344CB8AC3E}">
        <p14:creationId xmlns:p14="http://schemas.microsoft.com/office/powerpoint/2010/main" val="31654155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3A212-792B-1B1A-DC13-D4ABE199EE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35428C-6D97-62ED-7620-480061E6D09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8CC1C5C-9DE7-E7F8-90BD-AC396B74E9E7}"/>
              </a:ext>
            </a:extLst>
          </p:cNvPr>
          <p:cNvSpPr>
            <a:spLocks noGrp="1"/>
          </p:cNvSpPr>
          <p:nvPr>
            <p:ph type="body" idx="1"/>
          </p:nvPr>
        </p:nvSpPr>
        <p:spPr/>
        <p:txBody>
          <a:bodyPr/>
          <a:lstStyle/>
          <a:p>
            <a:endParaRPr lang="en-US" dirty="0"/>
          </a:p>
          <a:p>
            <a:r>
              <a:rPr lang="en-US" dirty="0"/>
              <a:t>The new HCAHPS survey recently discharged patients about aspects of their hospital experience that they are uniquely suited to address: 22 questions that ask how often or whether patients experienced a critical aspect of hospital care, 3 screener items that direct patients to relevant questions, and 7 questions to just for the mix of patients across hospitals or support Congressionally-mandated reports. </a:t>
            </a:r>
          </a:p>
          <a:p>
            <a:endParaRPr lang="en-US" dirty="0"/>
          </a:p>
          <a:p>
            <a:r>
              <a:rPr lang="en-US" dirty="0"/>
              <a:t>We will be watching two of the updated HCAHPS composite measures Care Coordination (Q10, Q11 and Q 19) and the Discharge Information (Q22 and Q 23) for </a:t>
            </a:r>
          </a:p>
          <a:p>
            <a:endParaRPr lang="en-US" dirty="0"/>
          </a:p>
          <a:p>
            <a:endParaRPr lang="en-US" dirty="0"/>
          </a:p>
          <a:p>
            <a:endParaRPr lang="en-US" dirty="0"/>
          </a:p>
          <a:p>
            <a:endParaRPr lang="en-US" dirty="0"/>
          </a:p>
          <a:p>
            <a:endParaRPr lang="en-US" dirty="0"/>
          </a:p>
          <a:p>
            <a:r>
              <a:rPr lang="en-US" dirty="0"/>
              <a:t>REFERNCE ONLY</a:t>
            </a:r>
          </a:p>
          <a:p>
            <a:r>
              <a:rPr lang="en-US" dirty="0"/>
              <a:t>Composite measures publicly reported − Communication with Nurses (Q1, Q2, Q3) − Communication with Doctors (Q4, Q5, Q6) − Restfulness of Hospital Environment (Q8, Q9, Q18)* − Care Coordination (Q10, Q11, Q19)* − Responsiveness of Hospital Staff (Q13, Q14)* − Communication About Medicines (Q16, Q17) − Discharge Information (Q22, Q23) • Individual items publicly reported − Cleanliness of Hospital Environment (Q7) − Information About Symptoms (Q20)* • Global items publicly reported − Hospital Rating (Q24) − Recommend the Hospital (Q25) </a:t>
            </a:r>
          </a:p>
        </p:txBody>
      </p:sp>
      <p:sp>
        <p:nvSpPr>
          <p:cNvPr id="4" name="Slide Number Placeholder 3">
            <a:extLst>
              <a:ext uri="{FF2B5EF4-FFF2-40B4-BE49-F238E27FC236}">
                <a16:creationId xmlns:a16="http://schemas.microsoft.com/office/drawing/2014/main" id="{429BA394-F1D9-43B3-837C-5A8F5AD1306D}"/>
              </a:ext>
            </a:extLst>
          </p:cNvPr>
          <p:cNvSpPr>
            <a:spLocks noGrp="1"/>
          </p:cNvSpPr>
          <p:nvPr>
            <p:ph type="sldNum" sz="quarter" idx="5"/>
          </p:nvPr>
        </p:nvSpPr>
        <p:spPr/>
        <p:txBody>
          <a:bodyPr/>
          <a:lstStyle/>
          <a:p>
            <a:fld id="{8DB72DC9-1EBE-4EB9-8B36-7CFDA1BB78EC}" type="slidenum">
              <a:rPr lang="en-US" smtClean="0"/>
              <a:t>15</a:t>
            </a:fld>
            <a:endParaRPr lang="en-US" dirty="0"/>
          </a:p>
        </p:txBody>
      </p:sp>
    </p:spTree>
    <p:extLst>
      <p:ext uri="{BB962C8B-B14F-4D97-AF65-F5344CB8AC3E}">
        <p14:creationId xmlns:p14="http://schemas.microsoft.com/office/powerpoint/2010/main" val="1887081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defTabSz="931774"/>
            <a:r>
              <a:rPr lang="en-US" dirty="0"/>
              <a:t>Let's switch gears a minute and discuss the benefits of having our EMS service.  In 2022 Kimball Health Services took on ownership and responsibility for the local ambulance service including 911 support and transport of hospital patients in Kimball.  They have assisted neighboring communities with hospital transport services.  Staff are responsible for the daily unit checks, stocking and cleaning of the 3 ambulances.   </a:t>
            </a:r>
          </a:p>
          <a:p>
            <a:pPr defTabSz="931774"/>
            <a:endParaRPr lang="en-US" dirty="0"/>
          </a:p>
          <a:p>
            <a:pPr marL="174708" indent="-174708">
              <a:buFont typeface="Arial" panose="020B0604020202020204" pitchFamily="34" charset="0"/>
              <a:buChar char="•"/>
            </a:pPr>
            <a:r>
              <a:rPr lang="en-US" dirty="0"/>
              <a:t>EMS staff work a 24-hour shift and are expected to be at hospital 6a-6p daily to assist with ER and medical/surgical patients as needed.  The ability to enhance patient care from EMS call through Emergency Department and in some case the transfer has been beneficial.</a:t>
            </a:r>
          </a:p>
          <a:p>
            <a:pPr marL="174708" indent="-174708">
              <a:buFont typeface="Arial" panose="020B0604020202020204" pitchFamily="34" charset="0"/>
              <a:buChar char="•"/>
            </a:pPr>
            <a:r>
              <a:rPr lang="en-US" dirty="0"/>
              <a:t>Their unique training and skill set with airway and procedures serves as a nice compliment to that of the hospital RN and Advanced Practice Practitioners with ventilator settings, rapid sequence intubation. </a:t>
            </a:r>
          </a:p>
          <a:p>
            <a:pPr marL="174708" indent="-174708">
              <a:buFont typeface="Arial" panose="020B0604020202020204" pitchFamily="34" charset="0"/>
              <a:buChar char="•"/>
            </a:pPr>
            <a:r>
              <a:rPr lang="en-US" dirty="0"/>
              <a:t>Medications such as tranexamic acid used to prevent excessive bleeding and more common to EMS than our ED staff.  For example, the treatment with TXA administered to the family member of one of our own staff was credited with their successful recovery from a head injury. </a:t>
            </a:r>
          </a:p>
          <a:p>
            <a:pPr marL="174708" indent="-174708">
              <a:buFont typeface="Arial" panose="020B0604020202020204" pitchFamily="34" charset="0"/>
              <a:buChar char="•"/>
            </a:pPr>
            <a:r>
              <a:rPr lang="en-US" dirty="0"/>
              <a:t>They also complete and document follow-up phone calls from ER patients.  This process includes 3 attempts to contact the patient and ask about symptoms, follow up appointments etc..  During the calls they will verify if ordered medications were picked up.   There have been several instances where this call was instrumental in identifying where a patient needed additional medical care and could be referred to either the emergency room or their Primary Care Providers office.  </a:t>
            </a:r>
          </a:p>
          <a:p>
            <a:pPr marL="174708" indent="-174708">
              <a:buFont typeface="Arial" panose="020B0604020202020204" pitchFamily="34" charset="0"/>
              <a:buChar char="•"/>
            </a:pPr>
            <a:r>
              <a:rPr lang="en-US" dirty="0"/>
              <a:t>Our EMS staff do all the American Heart Association training for staff.  This includes a heart saver course appropriate for non-clinical personnel.  Prehospital Trauma Life Support was a course lacking instructors in our region, and now our staff are able to offer this course. </a:t>
            </a:r>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8DB72DC9-1EBE-4EB9-8B36-7CFDA1BB78EC}" type="slidenum">
              <a:rPr lang="en-US" smtClean="0"/>
              <a:t>16</a:t>
            </a:fld>
            <a:endParaRPr lang="en-US" dirty="0"/>
          </a:p>
        </p:txBody>
      </p:sp>
    </p:spTree>
    <p:extLst>
      <p:ext uri="{BB962C8B-B14F-4D97-AF65-F5344CB8AC3E}">
        <p14:creationId xmlns:p14="http://schemas.microsoft.com/office/powerpoint/2010/main" val="13929227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b="1" dirty="0"/>
              <a:t>Community Paramedicine</a:t>
            </a:r>
            <a:r>
              <a:rPr lang="en-US" dirty="0"/>
              <a:t> is an emerging healthcare delivery model that increases access to basic services by utilizing specially trained emergency medical service (EMS) providers in an expanded role. Community Paramedics care for patients at home or in other non-urgent settings outside of a hospital under the supervision of a physician or advanced practice provider. These paramedics can extend the reach of primary care and public health services by utilizing EMS personnel to perform patient assessments.</a:t>
            </a:r>
          </a:p>
          <a:p>
            <a:endParaRPr lang="en-US" dirty="0"/>
          </a:p>
          <a:p>
            <a:r>
              <a:rPr lang="en-US" dirty="0"/>
              <a:t>Over the past decade, local healthcare gaps across the U.S. and internationally have been filled through Community Paramedic programs that leverage EMS personnel to address gaps in the healthcare system, particularly in managing non-acute illnesses, mental health issues, and chronic care follow-up. The Community Paramedic is uniquely suited to provide better care by offering non-emergency interactions with patients in the community, integrating and coordinating a variety of services, and improving patient navigation. Community Paramedic services can help reduce unnecessary trips to the emergency department, decrease hospital readmissions, improve patients' quality of life, and lower overall healthcare costs.</a:t>
            </a:r>
          </a:p>
          <a:p>
            <a:endParaRPr lang="en-US" dirty="0"/>
          </a:p>
          <a:p>
            <a:r>
              <a:rPr lang="en-US" dirty="0"/>
              <a:t>Under Nebraska statute 38-1206.02, the </a:t>
            </a:r>
            <a:r>
              <a:rPr lang="en-US" b="1" dirty="0"/>
              <a:t>community paramedic practice of emergency medical care</a:t>
            </a:r>
            <a:r>
              <a:rPr lang="en-US" dirty="0"/>
              <a:t> includes the provision of telephone triage, advice, or assistance with nonurgent 911 calls, support for chronic disease management, post-hospital discharge follow-up to prevent readmission, and all duties that fall within the scope of the respective licensure classification of the emergency care provider (EMT, AEMT, or Paramedic). This framework allows for a broader, non-acute scope of care that is intended to complement traditional emergency medical services and prevent unnecessary hospital visits.</a:t>
            </a:r>
          </a:p>
          <a:p>
            <a:endParaRPr lang="en-US" dirty="0"/>
          </a:p>
          <a:p>
            <a:r>
              <a:rPr lang="en-US" dirty="0"/>
              <a:t>In January 2026, we are planning to send six paramedics to the </a:t>
            </a:r>
            <a:r>
              <a:rPr lang="en-US" b="1" dirty="0"/>
              <a:t>Community Paramedic Class</a:t>
            </a:r>
            <a:r>
              <a:rPr lang="en-US" dirty="0"/>
              <a:t> in Casper, Wyoming.  Initially the scope for this type of visit will be limited to including  expanding the follow-up visit phone calls and other home visits at the request of the facilities medical providers while we continue to collaborate with the state to establish specific requirements and guidelines for paramedicine programs in Nebraska, ensuring that our program aligns with state standards and regulations for community-based healthcare.</a:t>
            </a:r>
          </a:p>
          <a:p>
            <a:endParaRPr lang="en-US" dirty="0"/>
          </a:p>
        </p:txBody>
      </p:sp>
      <p:sp>
        <p:nvSpPr>
          <p:cNvPr id="4" name="Slide Number Placeholder 3"/>
          <p:cNvSpPr>
            <a:spLocks noGrp="1"/>
          </p:cNvSpPr>
          <p:nvPr>
            <p:ph type="sldNum" sz="quarter" idx="5"/>
          </p:nvPr>
        </p:nvSpPr>
        <p:spPr/>
        <p:txBody>
          <a:bodyPr/>
          <a:lstStyle/>
          <a:p>
            <a:fld id="{8DB72DC9-1EBE-4EB9-8B36-7CFDA1BB78EC}" type="slidenum">
              <a:rPr lang="en-US" smtClean="0"/>
              <a:t>17</a:t>
            </a:fld>
            <a:endParaRPr lang="en-US" dirty="0"/>
          </a:p>
        </p:txBody>
      </p:sp>
    </p:spTree>
    <p:extLst>
      <p:ext uri="{BB962C8B-B14F-4D97-AF65-F5344CB8AC3E}">
        <p14:creationId xmlns:p14="http://schemas.microsoft.com/office/powerpoint/2010/main" val="13882955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7DA08D-373B-E49B-0012-B7BE40CCB7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604EB5-6FB4-1C0C-D021-90B5B969EAD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8711ACD-CA4D-B0D1-F51D-066AE779A868}"/>
              </a:ext>
            </a:extLst>
          </p:cNvPr>
          <p:cNvSpPr>
            <a:spLocks noGrp="1"/>
          </p:cNvSpPr>
          <p:nvPr>
            <p:ph type="body" idx="1"/>
          </p:nvPr>
        </p:nvSpPr>
        <p:spPr/>
        <p:txBody>
          <a:bodyPr/>
          <a:lstStyle/>
          <a:p>
            <a:pPr marL="457200" lvl="1" indent="0">
              <a:buFont typeface="Arial" panose="020B0604020202020204" pitchFamily="34" charset="0"/>
              <a:buNone/>
            </a:pPr>
            <a:r>
              <a:rPr lang="en-US" dirty="0"/>
              <a:t>The work is continuing.  </a:t>
            </a:r>
          </a:p>
          <a:p>
            <a:pPr marL="628650" lvl="1" indent="-171450">
              <a:buFont typeface="Arial" panose="020B0604020202020204" pitchFamily="34" charset="0"/>
              <a:buChar char="•"/>
            </a:pPr>
            <a:r>
              <a:rPr lang="en-US" dirty="0"/>
              <a:t>There are plans to reorganize, label the OB cart and develop better resources to support staff if a delivery is imminent. </a:t>
            </a:r>
          </a:p>
          <a:p>
            <a:pPr marL="628650" lvl="1" indent="-171450">
              <a:buFont typeface="Arial" panose="020B0604020202020204" pitchFamily="34" charset="0"/>
              <a:buChar char="•"/>
            </a:pPr>
            <a:r>
              <a:rPr lang="en-US" dirty="0"/>
              <a:t>Pre-intubation Checklist for Adults and Pediatrics</a:t>
            </a:r>
          </a:p>
          <a:p>
            <a:pPr marL="628650" lvl="1" indent="-171450">
              <a:buFont typeface="Arial" panose="020B0604020202020204" pitchFamily="34" charset="0"/>
              <a:buChar char="•"/>
            </a:pPr>
            <a:r>
              <a:rPr lang="en-US" dirty="0"/>
              <a:t>Pre-Trauma Checklist</a:t>
            </a:r>
          </a:p>
          <a:p>
            <a:pPr marL="628650" lvl="1" indent="-171450">
              <a:buFont typeface="Arial" panose="020B0604020202020204" pitchFamily="34" charset="0"/>
              <a:buChar char="•"/>
            </a:pPr>
            <a:r>
              <a:rPr lang="en-US" dirty="0"/>
              <a:t>Lab Alerts</a:t>
            </a:r>
          </a:p>
          <a:p>
            <a:pPr marL="1085850" lvl="2" indent="-171450">
              <a:buFont typeface="Arial" panose="020B0604020202020204" pitchFamily="34" charset="0"/>
              <a:buChar char="•"/>
            </a:pPr>
            <a:r>
              <a:rPr lang="en-US" dirty="0"/>
              <a:t>Adjusting our internal critical alerts of labs to notify RN’s or Provider sooner to help make care more efficient and get patients to appropriate facilities.  Such as Lactic Acid or WBC for Sepsis or Troponins in the cardiac patient. </a:t>
            </a:r>
          </a:p>
        </p:txBody>
      </p:sp>
      <p:sp>
        <p:nvSpPr>
          <p:cNvPr id="4" name="Slide Number Placeholder 3">
            <a:extLst>
              <a:ext uri="{FF2B5EF4-FFF2-40B4-BE49-F238E27FC236}">
                <a16:creationId xmlns:a16="http://schemas.microsoft.com/office/drawing/2014/main" id="{4A469F59-5C53-5E06-3BA3-B4551DAA9D3F}"/>
              </a:ext>
            </a:extLst>
          </p:cNvPr>
          <p:cNvSpPr>
            <a:spLocks noGrp="1"/>
          </p:cNvSpPr>
          <p:nvPr>
            <p:ph type="sldNum" sz="quarter" idx="5"/>
          </p:nvPr>
        </p:nvSpPr>
        <p:spPr/>
        <p:txBody>
          <a:bodyPr/>
          <a:lstStyle/>
          <a:p>
            <a:fld id="{8DB72DC9-1EBE-4EB9-8B36-7CFDA1BB78EC}" type="slidenum">
              <a:rPr lang="en-US" smtClean="0"/>
              <a:t>18</a:t>
            </a:fld>
            <a:endParaRPr lang="en-US" dirty="0"/>
          </a:p>
        </p:txBody>
      </p:sp>
    </p:spTree>
    <p:extLst>
      <p:ext uri="{BB962C8B-B14F-4D97-AF65-F5344CB8AC3E}">
        <p14:creationId xmlns:p14="http://schemas.microsoft.com/office/powerpoint/2010/main" val="29640013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Our consultation and transfer sources look a little differently out in our corner. </a:t>
            </a:r>
          </a:p>
          <a:p>
            <a:pPr marL="628650" lvl="1" indent="-171450">
              <a:buFont typeface="Arial" panose="020B0604020202020204" pitchFamily="34" charset="0"/>
              <a:buChar char="•"/>
            </a:pPr>
            <a:r>
              <a:rPr lang="en-US" dirty="0"/>
              <a:t>Burn patients to either a University of Colorado facility or to Swedish Medical Center in Denver.  </a:t>
            </a:r>
          </a:p>
          <a:p>
            <a:pPr marL="628650" lvl="1" indent="-171450">
              <a:buFont typeface="Arial" panose="020B0604020202020204" pitchFamily="34" charset="0"/>
              <a:buChar char="•"/>
            </a:pPr>
            <a:r>
              <a:rPr lang="en-US" dirty="0"/>
              <a:t>We have Telestroke and Telepsych services with Blue Sky Neurology.  Our stroke patients are transferred to Swedish Medical Center in Denver for intervention. </a:t>
            </a:r>
          </a:p>
          <a:p>
            <a:pPr marL="628650" lvl="1" indent="-171450">
              <a:buFont typeface="Arial" panose="020B0604020202020204" pitchFamily="34" charset="0"/>
              <a:buChar char="•"/>
            </a:pPr>
            <a:r>
              <a:rPr lang="en-US" dirty="0"/>
              <a:t>Patients needing cardiac cath lab interventions are sent to Cheyenne Regional Medical Center, Cheyenne, WY. </a:t>
            </a:r>
          </a:p>
          <a:p>
            <a:pPr marL="628650" lvl="1" indent="-171450">
              <a:buFont typeface="Arial" panose="020B0604020202020204" pitchFamily="34" charset="0"/>
              <a:buChar char="•"/>
            </a:pPr>
            <a:r>
              <a:rPr lang="en-US" dirty="0"/>
              <a:t>Regional West Medical Center is the Level 2 trauma center to our north and our first contact for Trauma cases.  Pediatric patients may be sent onto either Children’s Hospital or Rocky Mountain Hospital for Children in Colorado. </a:t>
            </a:r>
          </a:p>
          <a:p>
            <a:endParaRPr lang="en-US" dirty="0"/>
          </a:p>
          <a:p>
            <a:r>
              <a:rPr lang="en-US" dirty="0"/>
              <a:t>Kimball EMS takes 90% of our interhospital transfers.  When air transport is necessary, we will call on flight from either Scottsbluff, NE or Sterling, CO.  Both have approximately a 20-minute ETA from launch and are willing to do in air stand by.  There are other rotor services and fixed wing offerings available from the Rocky Mountain Front range as needed. </a:t>
            </a:r>
          </a:p>
          <a:p>
            <a:endParaRPr lang="en-US" dirty="0"/>
          </a:p>
          <a:p>
            <a:r>
              <a:rPr lang="en-US" dirty="0"/>
              <a:t>We are in the very early stages of developing written protocols for each type of ED presentation.  The goal would be  when a patient presents to the ER that meet certain criteria to trigger the provider and RN/Paramedic to easily identify the hospital most likely to meet the patient needs and the most appropriate transportation method.</a:t>
            </a:r>
          </a:p>
          <a:p>
            <a:endParaRPr lang="en-US" dirty="0"/>
          </a:p>
          <a:p>
            <a:r>
              <a:rPr lang="en-US" dirty="0"/>
              <a:t>For example,</a:t>
            </a:r>
          </a:p>
          <a:p>
            <a:pPr marL="171450" indent="-171450">
              <a:buFont typeface="Arial" panose="020B0604020202020204" pitchFamily="34" charset="0"/>
              <a:buChar char="•"/>
            </a:pPr>
            <a:r>
              <a:rPr lang="en-US" dirty="0"/>
              <a:t>The 56-yr old presenting with crushing chest pain and ST changes on EKG will be triggered to go to CRMC via ground. The highly skilled EMS staff we have on site can transport the individual to Cheyenne via ground faster than a Rotor can related to their preflight checks, launching and landing time. </a:t>
            </a:r>
          </a:p>
          <a:p>
            <a:pPr marL="171450" indent="-171450">
              <a:buFont typeface="Arial" panose="020B0604020202020204" pitchFamily="34" charset="0"/>
              <a:buChar char="•"/>
            </a:pPr>
            <a:r>
              <a:rPr lang="en-US" dirty="0"/>
              <a:t>Or the 45-yr old involved in an MVA with acute respiratory distress R/T chest trauma would trigger a Rotor transfer to Regional West.  This would provide the opportunity for our ED department to further stabilization of the patient with interventions such as chest tube placement in the ER while the Rotor is in route.  </a:t>
            </a:r>
          </a:p>
        </p:txBody>
      </p:sp>
      <p:sp>
        <p:nvSpPr>
          <p:cNvPr id="4" name="Slide Number Placeholder 3"/>
          <p:cNvSpPr>
            <a:spLocks noGrp="1"/>
          </p:cNvSpPr>
          <p:nvPr>
            <p:ph type="sldNum" sz="quarter" idx="10"/>
          </p:nvPr>
        </p:nvSpPr>
        <p:spPr/>
        <p:txBody>
          <a:bodyPr/>
          <a:lstStyle/>
          <a:p>
            <a:fld id="{8DB72DC9-1EBE-4EB9-8B36-7CFDA1BB78EC}" type="slidenum">
              <a:rPr lang="en-US" smtClean="0"/>
              <a:t>19</a:t>
            </a:fld>
            <a:endParaRPr lang="en-US" dirty="0"/>
          </a:p>
        </p:txBody>
      </p:sp>
    </p:spTree>
    <p:extLst>
      <p:ext uri="{BB962C8B-B14F-4D97-AF65-F5344CB8AC3E}">
        <p14:creationId xmlns:p14="http://schemas.microsoft.com/office/powerpoint/2010/main" val="1219543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B72DC9-1EBE-4EB9-8B36-7CFDA1BB78EC}" type="slidenum">
              <a:rPr lang="en-US" smtClean="0"/>
              <a:t>2</a:t>
            </a:fld>
            <a:endParaRPr lang="en-US" dirty="0"/>
          </a:p>
        </p:txBody>
      </p:sp>
    </p:spTree>
    <p:extLst>
      <p:ext uri="{BB962C8B-B14F-4D97-AF65-F5344CB8AC3E}">
        <p14:creationId xmlns:p14="http://schemas.microsoft.com/office/powerpoint/2010/main" val="12655243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B72DC9-1EBE-4EB9-8B36-7CFDA1BB78EC}" type="slidenum">
              <a:rPr lang="en-US" smtClean="0"/>
              <a:t>20</a:t>
            </a:fld>
            <a:endParaRPr lang="en-US" dirty="0"/>
          </a:p>
        </p:txBody>
      </p:sp>
    </p:spTree>
    <p:extLst>
      <p:ext uri="{BB962C8B-B14F-4D97-AF65-F5344CB8AC3E}">
        <p14:creationId xmlns:p14="http://schemas.microsoft.com/office/powerpoint/2010/main" val="8240040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B72DC9-1EBE-4EB9-8B36-7CFDA1BB78EC}" type="slidenum">
              <a:rPr lang="en-US" smtClean="0"/>
              <a:t>21</a:t>
            </a:fld>
            <a:endParaRPr lang="en-US" dirty="0"/>
          </a:p>
        </p:txBody>
      </p:sp>
    </p:spTree>
    <p:extLst>
      <p:ext uri="{BB962C8B-B14F-4D97-AF65-F5344CB8AC3E}">
        <p14:creationId xmlns:p14="http://schemas.microsoft.com/office/powerpoint/2010/main" val="2782402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Dr. Bush was a staff physician between 2008 and 2018.  He returned to Kimball Health Services in 2022 and stepped forward as the facility Medical Director later that year.  His career spans more than 16 years equipping him with the skills and expertise to provide top-quality medical care, particularly in rural and critical  access healthcare settings.    </a:t>
            </a:r>
          </a:p>
          <a:p>
            <a:endParaRPr lang="en-US" dirty="0"/>
          </a:p>
          <a:p>
            <a:r>
              <a:rPr lang="en-US" sz="1200" b="1" kern="1200" dirty="0">
                <a:solidFill>
                  <a:schemeClr val="tx1"/>
                </a:solidFill>
                <a:effectLst/>
                <a:latin typeface="+mn-lt"/>
                <a:ea typeface="+mn-ea"/>
                <a:cs typeface="+mn-cs"/>
              </a:rPr>
              <a:t>Dr. Bush’s Community Outreach</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Dr. Bush, board certified by both the </a:t>
            </a:r>
            <a:r>
              <a:rPr lang="en-US" sz="1200" b="1" kern="1200" dirty="0">
                <a:solidFill>
                  <a:schemeClr val="tx1"/>
                </a:solidFill>
                <a:effectLst/>
                <a:latin typeface="+mn-lt"/>
                <a:ea typeface="+mn-ea"/>
                <a:cs typeface="+mn-cs"/>
              </a:rPr>
              <a:t>American Board of Family Medicine</a:t>
            </a:r>
            <a:r>
              <a:rPr lang="en-US" sz="1200" kern="1200" dirty="0">
                <a:solidFill>
                  <a:schemeClr val="tx1"/>
                </a:solidFill>
                <a:effectLst/>
                <a:latin typeface="+mn-lt"/>
                <a:ea typeface="+mn-ea"/>
                <a:cs typeface="+mn-cs"/>
              </a:rPr>
              <a:t> and the </a:t>
            </a:r>
            <a:r>
              <a:rPr lang="en-US" sz="1200" b="1" kern="1200" dirty="0">
                <a:solidFill>
                  <a:schemeClr val="tx1"/>
                </a:solidFill>
                <a:effectLst/>
                <a:latin typeface="+mn-lt"/>
                <a:ea typeface="+mn-ea"/>
                <a:cs typeface="+mn-cs"/>
              </a:rPr>
              <a:t>American Board of Lifestyle Medicine</a:t>
            </a:r>
            <a:r>
              <a:rPr lang="en-US" sz="1200" kern="1200" dirty="0">
                <a:solidFill>
                  <a:schemeClr val="tx1"/>
                </a:solidFill>
                <a:effectLst/>
                <a:latin typeface="+mn-lt"/>
                <a:ea typeface="+mn-ea"/>
                <a:cs typeface="+mn-cs"/>
              </a:rPr>
              <a:t>, has expanded Kimball Health Services’ community outreach through a series of engaging educational programs and initiatives focused on improving overall health and wellness.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Morning Brew with Dr. Bush</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This monthly community conversation invites participants to enjoy coffee and discussion while learning about health and wellness topics. Dr. Bush has led sessions on mobility, lifestyle medicine principles, cancer screenings, dementia, and the Full Plate Living program. These informal gatherings help bridge the gap between clinical knowledge and everyday wellness practices.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Full Plate Living</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Dr. Bush and the Kimball Health Services team are currently leading a nine-week </a:t>
            </a:r>
            <a:r>
              <a:rPr lang="en-US" sz="1200" b="1" kern="1200" dirty="0">
                <a:solidFill>
                  <a:schemeClr val="tx1"/>
                </a:solidFill>
                <a:effectLst/>
                <a:latin typeface="+mn-lt"/>
                <a:ea typeface="+mn-ea"/>
                <a:cs typeface="+mn-cs"/>
              </a:rPr>
              <a:t>Full Plate Living</a:t>
            </a:r>
            <a:r>
              <a:rPr lang="en-US" sz="1200" kern="1200" dirty="0">
                <a:solidFill>
                  <a:schemeClr val="tx1"/>
                </a:solidFill>
                <a:effectLst/>
                <a:latin typeface="+mn-lt"/>
                <a:ea typeface="+mn-ea"/>
                <a:cs typeface="+mn-cs"/>
              </a:rPr>
              <a:t> class, a program endorsed by the </a:t>
            </a:r>
            <a:r>
              <a:rPr lang="en-US" sz="1200" b="1" kern="1200" dirty="0">
                <a:solidFill>
                  <a:schemeClr val="tx1"/>
                </a:solidFill>
                <a:effectLst/>
                <a:latin typeface="+mn-lt"/>
                <a:ea typeface="+mn-ea"/>
                <a:cs typeface="+mn-cs"/>
              </a:rPr>
              <a:t>American College of Lifestyle Medicine</a:t>
            </a:r>
            <a:r>
              <a:rPr lang="en-US" sz="1200" kern="1200" dirty="0">
                <a:solidFill>
                  <a:schemeClr val="tx1"/>
                </a:solidFill>
                <a:effectLst/>
                <a:latin typeface="+mn-lt"/>
                <a:ea typeface="+mn-ea"/>
                <a:cs typeface="+mn-cs"/>
              </a:rPr>
              <a:t>. The course teaches participants how to adopt a high-fiber, whole-food diet that promotes energy, lowers cholesterol, stabilizes blood sugar, and supports healthy weight loss.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Health Tip Tuesday</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Each week, Dr. Bush contributes to </a:t>
            </a:r>
            <a:r>
              <a:rPr lang="en-US" sz="1200" b="1" kern="1200" dirty="0">
                <a:solidFill>
                  <a:schemeClr val="tx1"/>
                </a:solidFill>
                <a:effectLst/>
                <a:latin typeface="+mn-lt"/>
                <a:ea typeface="+mn-ea"/>
                <a:cs typeface="+mn-cs"/>
              </a:rPr>
              <a:t>Health Tip Tuesday</a:t>
            </a:r>
            <a:r>
              <a:rPr lang="en-US" sz="1200" kern="1200" dirty="0">
                <a:solidFill>
                  <a:schemeClr val="tx1"/>
                </a:solidFill>
                <a:effectLst/>
                <a:latin typeface="+mn-lt"/>
                <a:ea typeface="+mn-ea"/>
                <a:cs typeface="+mn-cs"/>
              </a:rPr>
              <a:t>, a social media series highlighting practical, easy-to-follow health advice for the community.</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Health Care on the Air</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Dr. Bush is also a regular contributor to </a:t>
            </a:r>
            <a:r>
              <a:rPr lang="en-US" sz="1200" b="1" kern="1200" dirty="0">
                <a:solidFill>
                  <a:schemeClr val="tx1"/>
                </a:solidFill>
                <a:effectLst/>
                <a:latin typeface="+mn-lt"/>
                <a:ea typeface="+mn-ea"/>
                <a:cs typeface="+mn-cs"/>
              </a:rPr>
              <a:t>Health Care on the Air</a:t>
            </a:r>
            <a:r>
              <a:rPr lang="en-US" sz="1200" kern="1200" dirty="0">
                <a:solidFill>
                  <a:schemeClr val="tx1"/>
                </a:solidFill>
                <a:effectLst/>
                <a:latin typeface="+mn-lt"/>
                <a:ea typeface="+mn-ea"/>
                <a:cs typeface="+mn-cs"/>
              </a:rPr>
              <a:t>, Kimball Health Services’ weekly radio program. His segments often expand on topics covered in Morning Brew sessions, helping extend health education beyond the hospital walls.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Through these efforts, Dr. Bush applies the </a:t>
            </a:r>
            <a:r>
              <a:rPr lang="en-US" sz="1200" b="1" kern="1200" dirty="0">
                <a:solidFill>
                  <a:schemeClr val="tx1"/>
                </a:solidFill>
                <a:effectLst/>
                <a:latin typeface="+mn-lt"/>
                <a:ea typeface="+mn-ea"/>
                <a:cs typeface="+mn-cs"/>
              </a:rPr>
              <a:t>six pillars of lifestyle medicine</a:t>
            </a:r>
            <a:r>
              <a:rPr lang="en-US" sz="1200" kern="1200" dirty="0">
                <a:solidFill>
                  <a:schemeClr val="tx1"/>
                </a:solidFill>
                <a:effectLst/>
                <a:latin typeface="+mn-lt"/>
                <a:ea typeface="+mn-ea"/>
                <a:cs typeface="+mn-cs"/>
              </a:rPr>
              <a:t>—a plant-predominant diet, physical activity, restorative sleep, stress management, avoidance of risky substances, and positive social connections—to help individuals prevent, manage, and even reverse chronic disease. His leadership exemplifies Kimball Health Services’ commitment to whole-person, community-centered care.</a:t>
            </a:r>
          </a:p>
          <a:p>
            <a:endParaRPr lang="en-US" dirty="0"/>
          </a:p>
        </p:txBody>
      </p:sp>
      <p:sp>
        <p:nvSpPr>
          <p:cNvPr id="4" name="Slide Number Placeholder 3"/>
          <p:cNvSpPr>
            <a:spLocks noGrp="1"/>
          </p:cNvSpPr>
          <p:nvPr>
            <p:ph type="sldNum" sz="quarter" idx="5"/>
          </p:nvPr>
        </p:nvSpPr>
        <p:spPr/>
        <p:txBody>
          <a:bodyPr/>
          <a:lstStyle/>
          <a:p>
            <a:fld id="{8DB72DC9-1EBE-4EB9-8B36-7CFDA1BB78EC}" type="slidenum">
              <a:rPr lang="en-US" smtClean="0"/>
              <a:t>3</a:t>
            </a:fld>
            <a:endParaRPr lang="en-US" dirty="0"/>
          </a:p>
        </p:txBody>
      </p:sp>
    </p:spTree>
    <p:extLst>
      <p:ext uri="{BB962C8B-B14F-4D97-AF65-F5344CB8AC3E}">
        <p14:creationId xmlns:p14="http://schemas.microsoft.com/office/powerpoint/2010/main" val="93308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Benefits of Contracting with Aligned Providers of Wyoming (APW)</a:t>
            </a:r>
          </a:p>
          <a:p>
            <a:r>
              <a:rPr lang="en-US" sz="1200" kern="1200" dirty="0">
                <a:solidFill>
                  <a:schemeClr val="tx1"/>
                </a:solidFill>
                <a:effectLst/>
                <a:latin typeface="+mn-lt"/>
                <a:ea typeface="+mn-ea"/>
                <a:cs typeface="+mn-cs"/>
              </a:rPr>
              <a:t>Kimball Health Services (KHS) – Critical Access Hospital</a:t>
            </a:r>
          </a:p>
          <a:p>
            <a:r>
              <a:rPr lang="en-US" sz="1200" kern="1200" dirty="0">
                <a:solidFill>
                  <a:schemeClr val="tx1"/>
                </a:solidFill>
                <a:effectLst/>
                <a:latin typeface="+mn-lt"/>
                <a:ea typeface="+mn-ea"/>
                <a:cs typeface="+mn-cs"/>
              </a:rPr>
              <a:t>Contracting with Aligned Providers of Wyoming (APW), a democratic and clinically driven staffing group, offers significant advantages to the operations, quality, and sustainability of Kimball Health Services. The partnership enhances both patient outcomes and provider engagement through collaborative governance, advanced clinical capabilities, and rural healthcare innovation.</a:t>
            </a:r>
          </a:p>
          <a:p>
            <a:r>
              <a:rPr lang="en-US" sz="1200" kern="1200" dirty="0">
                <a:solidFill>
                  <a:schemeClr val="tx1"/>
                </a:solidFill>
                <a:effectLst/>
                <a:latin typeface="+mn-lt"/>
                <a:ea typeface="+mn-ea"/>
                <a:cs typeface="+mn-cs"/>
              </a:rPr>
              <a:t>1. Democratic Structure and Provider Representation</a:t>
            </a:r>
          </a:p>
          <a:p>
            <a:pPr lvl="0"/>
            <a:r>
              <a:rPr lang="en-US" sz="1200" kern="1200" dirty="0">
                <a:solidFill>
                  <a:schemeClr val="tx1"/>
                </a:solidFill>
                <a:effectLst/>
                <a:latin typeface="+mn-lt"/>
                <a:ea typeface="+mn-ea"/>
                <a:cs typeface="+mn-cs"/>
              </a:rPr>
              <a:t>APW operates under a democratic model, allowing Advanced Practice Providers (APPs) and physicians to hold voting privileges and participate in key organizational and medical staff decisions.</a:t>
            </a:r>
          </a:p>
          <a:p>
            <a:pPr lvl="0"/>
            <a:r>
              <a:rPr lang="en-US" sz="1200" kern="1200" dirty="0">
                <a:solidFill>
                  <a:schemeClr val="tx1"/>
                </a:solidFill>
                <a:effectLst/>
                <a:latin typeface="+mn-lt"/>
                <a:ea typeface="+mn-ea"/>
                <a:cs typeface="+mn-cs"/>
              </a:rPr>
              <a:t>The Lead APP maintains representation on the KHS Medical Staff, ensuring that frontline providers’ perspectives directly inform clinical operations, quality initiatives, and workflow decisions.</a:t>
            </a:r>
          </a:p>
          <a:p>
            <a:pPr lvl="0"/>
            <a:r>
              <a:rPr lang="en-US" sz="1200" kern="1200" dirty="0">
                <a:solidFill>
                  <a:schemeClr val="tx1"/>
                </a:solidFill>
                <a:effectLst/>
                <a:latin typeface="+mn-lt"/>
                <a:ea typeface="+mn-ea"/>
                <a:cs typeface="+mn-cs"/>
              </a:rPr>
              <a:t>This structure fosters transparency, accountability, and shared ownership, resulting in stronger alignment between KHS administration and its clinical workforce.</a:t>
            </a:r>
          </a:p>
          <a:p>
            <a:r>
              <a:rPr lang="en-US" sz="1200" kern="1200" dirty="0">
                <a:solidFill>
                  <a:schemeClr val="tx1"/>
                </a:solidFill>
                <a:effectLst/>
                <a:latin typeface="+mn-lt"/>
                <a:ea typeface="+mn-ea"/>
                <a:cs typeface="+mn-cs"/>
              </a:rPr>
              <a:t>2. Experienced, Multi-Certified Providers</a:t>
            </a:r>
          </a:p>
          <a:p>
            <a:pPr lvl="0"/>
            <a:r>
              <a:rPr lang="en-US" sz="1200" kern="1200" dirty="0">
                <a:solidFill>
                  <a:schemeClr val="tx1"/>
                </a:solidFill>
                <a:effectLst/>
                <a:latin typeface="+mn-lt"/>
                <a:ea typeface="+mn-ea"/>
                <a:cs typeface="+mn-cs"/>
              </a:rPr>
              <a:t>APW APPs are highly experienced clinicians with multiple board certifications (e.g., Emergency, Family, and Acute Care), allowing seamless management of Emergency, Inpatient, and Swing Bed units.</a:t>
            </a:r>
          </a:p>
          <a:p>
            <a:pPr lvl="0"/>
            <a:r>
              <a:rPr lang="en-US" sz="1200" kern="1200" dirty="0">
                <a:solidFill>
                  <a:schemeClr val="tx1"/>
                </a:solidFill>
                <a:effectLst/>
                <a:latin typeface="+mn-lt"/>
                <a:ea typeface="+mn-ea"/>
                <a:cs typeface="+mn-cs"/>
              </a:rPr>
              <a:t>This cross-coverage model maximizes staffing efficiency, continuity of care, and flexibility in a critical access environment.</a:t>
            </a:r>
          </a:p>
          <a:p>
            <a:pPr lvl="0"/>
            <a:r>
              <a:rPr lang="en-US" sz="1200" kern="1200" dirty="0">
                <a:solidFill>
                  <a:schemeClr val="tx1"/>
                </a:solidFill>
                <a:effectLst/>
                <a:latin typeface="+mn-lt"/>
                <a:ea typeface="+mn-ea"/>
                <a:cs typeface="+mn-cs"/>
              </a:rPr>
              <a:t>Providers maintain advanced procedural competencies that elevate the clinical capabilities of KHS far beyond typical rural facility expectations.</a:t>
            </a:r>
          </a:p>
          <a:p>
            <a:r>
              <a:rPr lang="en-US" sz="1200" kern="1200" dirty="0">
                <a:solidFill>
                  <a:schemeClr val="tx1"/>
                </a:solidFill>
                <a:effectLst/>
                <a:latin typeface="+mn-lt"/>
                <a:ea typeface="+mn-ea"/>
                <a:cs typeface="+mn-cs"/>
              </a:rPr>
              <a:t>3. Expansion of Procedural Capabilities</a:t>
            </a:r>
          </a:p>
          <a:p>
            <a:pPr lvl="0"/>
            <a:r>
              <a:rPr lang="en-US" sz="1200" kern="1200" dirty="0">
                <a:solidFill>
                  <a:schemeClr val="tx1"/>
                </a:solidFill>
                <a:effectLst/>
                <a:latin typeface="+mn-lt"/>
                <a:ea typeface="+mn-ea"/>
                <a:cs typeface="+mn-cs"/>
              </a:rPr>
              <a:t>APW providers have successfully completed advanced procedures such as emergent surgical tracheostomies, chest tubes, central venous catheter insertions, paracentesis, and thoracentesis.</a:t>
            </a:r>
          </a:p>
          <a:p>
            <a:pPr lvl="0"/>
            <a:r>
              <a:rPr lang="en-US" sz="1200" kern="1200" dirty="0">
                <a:solidFill>
                  <a:schemeClr val="tx1"/>
                </a:solidFill>
                <a:effectLst/>
                <a:latin typeface="+mn-lt"/>
                <a:ea typeface="+mn-ea"/>
                <a:cs typeface="+mn-cs"/>
              </a:rPr>
              <a:t>These procedures—rarely performed in small critical access settings—enhance on-site stabilization, reduce unnecessary transfers, and improve patient safety and outcomes.</a:t>
            </a:r>
          </a:p>
          <a:p>
            <a:r>
              <a:rPr lang="en-US" sz="1200" kern="1200" dirty="0">
                <a:solidFill>
                  <a:schemeClr val="tx1"/>
                </a:solidFill>
                <a:effectLst/>
                <a:latin typeface="+mn-lt"/>
                <a:ea typeface="+mn-ea"/>
                <a:cs typeface="+mn-cs"/>
              </a:rPr>
              <a:t>4. Quality Improvement and Policy Involvement</a:t>
            </a:r>
          </a:p>
          <a:p>
            <a:pPr lvl="0"/>
            <a:r>
              <a:rPr lang="en-US" sz="1200" kern="1200" dirty="0">
                <a:solidFill>
                  <a:schemeClr val="tx1"/>
                </a:solidFill>
                <a:effectLst/>
                <a:latin typeface="+mn-lt"/>
                <a:ea typeface="+mn-ea"/>
                <a:cs typeface="+mn-cs"/>
              </a:rPr>
              <a:t>APW clinicians are actively engaged in policy and procedure development, as well as ongoing quality-improvement initiatives.</a:t>
            </a:r>
          </a:p>
          <a:p>
            <a:pPr lvl="0"/>
            <a:r>
              <a:rPr lang="en-US" sz="1200" kern="1200" dirty="0">
                <a:solidFill>
                  <a:schemeClr val="tx1"/>
                </a:solidFill>
                <a:effectLst/>
                <a:latin typeface="+mn-lt"/>
                <a:ea typeface="+mn-ea"/>
                <a:cs typeface="+mn-cs"/>
              </a:rPr>
              <a:t>These efforts have directly contributed to measurable improvements in key metrics, such as:</a:t>
            </a:r>
          </a:p>
          <a:p>
            <a:pPr lvl="1"/>
            <a:r>
              <a:rPr lang="en-US" sz="1200" kern="1200" dirty="0">
                <a:solidFill>
                  <a:schemeClr val="tx1"/>
                </a:solidFill>
                <a:effectLst/>
                <a:latin typeface="+mn-lt"/>
                <a:ea typeface="+mn-ea"/>
                <a:cs typeface="+mn-cs"/>
              </a:rPr>
              <a:t>Reduced door-to-CT times for stroke alerts</a:t>
            </a:r>
          </a:p>
          <a:p>
            <a:pPr lvl="1"/>
            <a:r>
              <a:rPr lang="en-US" sz="1200" kern="1200" dirty="0">
                <a:solidFill>
                  <a:schemeClr val="tx1"/>
                </a:solidFill>
                <a:effectLst/>
                <a:latin typeface="+mn-lt"/>
                <a:ea typeface="+mn-ea"/>
                <a:cs typeface="+mn-cs"/>
              </a:rPr>
              <a:t>Earlier sepsis recognition, protocolized management and improved documentation</a:t>
            </a:r>
          </a:p>
          <a:p>
            <a:pPr lvl="1"/>
            <a:r>
              <a:rPr lang="en-US" sz="1200" kern="1200" dirty="0">
                <a:solidFill>
                  <a:schemeClr val="tx1"/>
                </a:solidFill>
                <a:effectLst/>
                <a:latin typeface="+mn-lt"/>
                <a:ea typeface="+mn-ea"/>
                <a:cs typeface="+mn-cs"/>
              </a:rPr>
              <a:t>Improved trauma and critical care readiness</a:t>
            </a:r>
          </a:p>
          <a:p>
            <a:pPr lvl="0"/>
            <a:r>
              <a:rPr lang="en-US" sz="1200" kern="1200" dirty="0">
                <a:solidFill>
                  <a:schemeClr val="tx1"/>
                </a:solidFill>
                <a:effectLst/>
                <a:latin typeface="+mn-lt"/>
                <a:ea typeface="+mn-ea"/>
                <a:cs typeface="+mn-cs"/>
              </a:rPr>
              <a:t>Their involvement in peer review, case debriefs, and interdisciplinary rounds strengthens KHS’s quality and safety culture.</a:t>
            </a:r>
          </a:p>
          <a:p>
            <a:r>
              <a:rPr lang="en-US" sz="1200" kern="1200" dirty="0">
                <a:solidFill>
                  <a:schemeClr val="tx1"/>
                </a:solidFill>
                <a:effectLst/>
                <a:latin typeface="+mn-lt"/>
                <a:ea typeface="+mn-ea"/>
                <a:cs typeface="+mn-cs"/>
              </a:rPr>
              <a:t>5. Local and Regional Physician Collaboration</a:t>
            </a:r>
          </a:p>
          <a:p>
            <a:pPr lvl="0"/>
            <a:r>
              <a:rPr lang="en-US" sz="1200" kern="1200" dirty="0">
                <a:solidFill>
                  <a:schemeClr val="tx1"/>
                </a:solidFill>
                <a:effectLst/>
                <a:latin typeface="+mn-lt"/>
                <a:ea typeface="+mn-ea"/>
                <a:cs typeface="+mn-cs"/>
              </a:rPr>
              <a:t>APW provides direct access to Dr. Bush, a local physician who ensures on-site oversight, utilization review, and continuity within the community.</a:t>
            </a:r>
          </a:p>
          <a:p>
            <a:pPr lvl="0"/>
            <a:r>
              <a:rPr lang="en-US" sz="1200" kern="1200" dirty="0">
                <a:solidFill>
                  <a:schemeClr val="tx1"/>
                </a:solidFill>
                <a:effectLst/>
                <a:latin typeface="+mn-lt"/>
                <a:ea typeface="+mn-ea"/>
                <a:cs typeface="+mn-cs"/>
              </a:rPr>
              <a:t>Simultaneously, APW’s network provides 24/7 access to emergency medicine and hospitalist physicians for consultation, bridging rural and tertiary expertise seamlessly.</a:t>
            </a:r>
          </a:p>
          <a:p>
            <a:r>
              <a:rPr lang="en-US" sz="1200" kern="1200" dirty="0">
                <a:solidFill>
                  <a:schemeClr val="tx1"/>
                </a:solidFill>
                <a:effectLst/>
                <a:latin typeface="+mn-lt"/>
                <a:ea typeface="+mn-ea"/>
                <a:cs typeface="+mn-cs"/>
              </a:rPr>
              <a:t>6. Streamlined Transfers and Regional Partnerships</a:t>
            </a:r>
          </a:p>
          <a:p>
            <a:pPr lvl="0"/>
            <a:r>
              <a:rPr lang="en-US" sz="1200" kern="1200" dirty="0">
                <a:solidFill>
                  <a:schemeClr val="tx1"/>
                </a:solidFill>
                <a:effectLst/>
                <a:latin typeface="+mn-lt"/>
                <a:ea typeface="+mn-ea"/>
                <a:cs typeface="+mn-cs"/>
              </a:rPr>
              <a:t>APW’s established relationships with regional referral centers (e.g., Cheyenne Regional, Swedish Medical Center, UCHealth) facilitate auto-acceptance protocols and expedited transfer coordination.</a:t>
            </a:r>
          </a:p>
          <a:p>
            <a:pPr lvl="0"/>
            <a:r>
              <a:rPr lang="en-US" sz="1200" kern="1200" dirty="0">
                <a:solidFill>
                  <a:schemeClr val="tx1"/>
                </a:solidFill>
                <a:effectLst/>
                <a:latin typeface="+mn-lt"/>
                <a:ea typeface="+mn-ea"/>
                <a:cs typeface="+mn-cs"/>
              </a:rPr>
              <a:t>These connections improve patient throughput, reduce administrative delays, and strengthen regional collaboration in rural emergency and inpatient care.</a:t>
            </a:r>
          </a:p>
          <a:p>
            <a:r>
              <a:rPr lang="en-US" sz="1200" kern="1200" dirty="0">
                <a:solidFill>
                  <a:schemeClr val="tx1"/>
                </a:solidFill>
                <a:effectLst/>
                <a:latin typeface="+mn-lt"/>
                <a:ea typeface="+mn-ea"/>
                <a:cs typeface="+mn-cs"/>
              </a:rPr>
              <a:t>7. Continuity of Care and Workforce Stability</a:t>
            </a:r>
          </a:p>
          <a:p>
            <a:pPr lvl="0"/>
            <a:r>
              <a:rPr lang="en-US" sz="1200" kern="1200" dirty="0">
                <a:solidFill>
                  <a:schemeClr val="tx1"/>
                </a:solidFill>
                <a:effectLst/>
                <a:latin typeface="+mn-lt"/>
                <a:ea typeface="+mn-ea"/>
                <a:cs typeface="+mn-cs"/>
              </a:rPr>
              <a:t>By offering dedicated, long-term staffing models, APW reduces reliance on locum tenens providers, improving continuity, patient trust, and team cohesion.</a:t>
            </a:r>
          </a:p>
          <a:p>
            <a:pPr lvl="0"/>
            <a:r>
              <a:rPr lang="en-US" sz="1200" kern="1200" dirty="0">
                <a:solidFill>
                  <a:schemeClr val="tx1"/>
                </a:solidFill>
                <a:effectLst/>
                <a:latin typeface="+mn-lt"/>
                <a:ea typeface="+mn-ea"/>
                <a:cs typeface="+mn-cs"/>
              </a:rPr>
              <a:t>The group invests in ongoing education, skill maintenance, and peer mentorship, ensuring high provider retention and satisfaction.</a:t>
            </a:r>
          </a:p>
          <a:p>
            <a:r>
              <a:rPr lang="en-US" sz="1200" kern="1200" dirty="0">
                <a:solidFill>
                  <a:schemeClr val="tx1"/>
                </a:solidFill>
                <a:effectLst/>
                <a:latin typeface="+mn-lt"/>
                <a:ea typeface="+mn-ea"/>
                <a:cs typeface="+mn-cs"/>
              </a:rPr>
              <a:t>8. Cost-Effectiveness and Administrative Efficiency</a:t>
            </a:r>
          </a:p>
          <a:p>
            <a:pPr lvl="0"/>
            <a:r>
              <a:rPr lang="en-US" sz="1200" kern="1200" dirty="0">
                <a:solidFill>
                  <a:schemeClr val="tx1"/>
                </a:solidFill>
                <a:effectLst/>
                <a:latin typeface="+mn-lt"/>
                <a:ea typeface="+mn-ea"/>
                <a:cs typeface="+mn-cs"/>
              </a:rPr>
              <a:t>The APW model consolidates emergency and inpatient coverage into a single, flexible staffing structure, reducing administrative burden and call scheduling complexity.</a:t>
            </a:r>
          </a:p>
          <a:p>
            <a:pPr lvl="0"/>
            <a:r>
              <a:rPr lang="en-US" sz="1200" kern="1200" dirty="0">
                <a:solidFill>
                  <a:schemeClr val="tx1"/>
                </a:solidFill>
                <a:effectLst/>
                <a:latin typeface="+mn-lt"/>
                <a:ea typeface="+mn-ea"/>
                <a:cs typeface="+mn-cs"/>
              </a:rPr>
              <a:t>The shared governance approach enhances budget predictability and decreases turnover costs associated with recruitment and onboarding.</a:t>
            </a:r>
          </a:p>
          <a:p>
            <a:r>
              <a:rPr lang="en-US" sz="1200" kern="1200" dirty="0">
                <a:solidFill>
                  <a:schemeClr val="tx1"/>
                </a:solidFill>
                <a:effectLst/>
                <a:latin typeface="+mn-lt"/>
                <a:ea typeface="+mn-ea"/>
                <a:cs typeface="+mn-cs"/>
              </a:rPr>
              <a:t>9. Alignment with Rural Healthcare Mission</a:t>
            </a:r>
          </a:p>
          <a:p>
            <a:pPr lvl="0"/>
            <a:r>
              <a:rPr lang="en-US" sz="1200" kern="1200" dirty="0">
                <a:solidFill>
                  <a:schemeClr val="tx1"/>
                </a:solidFill>
                <a:effectLst/>
                <a:latin typeface="+mn-lt"/>
                <a:ea typeface="+mn-ea"/>
                <a:cs typeface="+mn-cs"/>
              </a:rPr>
              <a:t>APW’s focus on rural health equity and access aligns directly with KHS’s mission to deliver high-quality, comprehensive care close to home.</a:t>
            </a:r>
          </a:p>
          <a:p>
            <a:pPr lvl="0"/>
            <a:r>
              <a:rPr lang="en-US" sz="1200" kern="1200" dirty="0">
                <a:solidFill>
                  <a:schemeClr val="tx1"/>
                </a:solidFill>
                <a:effectLst/>
                <a:latin typeface="+mn-lt"/>
                <a:ea typeface="+mn-ea"/>
                <a:cs typeface="+mn-cs"/>
              </a:rPr>
              <a:t>The group’s adaptive, community-centered model allows KHS to remain competitive and sustainable amid rural healthcare challenges.</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8DB72DC9-1EBE-4EB9-8B36-7CFDA1BB78EC}" type="slidenum">
              <a:rPr lang="en-US" smtClean="0"/>
              <a:t>4</a:t>
            </a:fld>
            <a:endParaRPr lang="en-US" dirty="0"/>
          </a:p>
        </p:txBody>
      </p:sp>
    </p:spTree>
    <p:extLst>
      <p:ext uri="{BB962C8B-B14F-4D97-AF65-F5344CB8AC3E}">
        <p14:creationId xmlns:p14="http://schemas.microsoft.com/office/powerpoint/2010/main" val="1404437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Current Staffing of the Nursing and EMS departments includes  26 RN’s (including PRN), 2 LPN’s, 4 CNA/Unit Clerks, 12 Paramedics, 1 Advanced EMT and 5 Basic EMT to cover the ED and nursing floors.</a:t>
            </a:r>
          </a:p>
          <a:p>
            <a:endParaRPr lang="en-US" dirty="0"/>
          </a:p>
          <a:p>
            <a:pPr marL="171450" indent="-171450">
              <a:buFont typeface="Arial" panose="020B0604020202020204" pitchFamily="34" charset="0"/>
              <a:buChar char="•"/>
            </a:pPr>
            <a:r>
              <a:rPr lang="en-US" dirty="0"/>
              <a:t>Shift staffing levels are currently set at </a:t>
            </a:r>
          </a:p>
          <a:p>
            <a:pPr marL="628650" lvl="1" indent="-171450">
              <a:buFont typeface="Arial" panose="020B0604020202020204" pitchFamily="34" charset="0"/>
              <a:buChar char="•"/>
            </a:pPr>
            <a:r>
              <a:rPr lang="en-US" dirty="0"/>
              <a:t>Medical/Surgical Floor with 2 nurses and 1 CNA </a:t>
            </a:r>
          </a:p>
          <a:p>
            <a:pPr marL="628650" lvl="1" indent="-171450">
              <a:buFont typeface="Arial" panose="020B0604020202020204" pitchFamily="34" charset="0"/>
              <a:buChar char="•"/>
            </a:pPr>
            <a:r>
              <a:rPr lang="en-US" dirty="0"/>
              <a:t>Emergency Department with 1 Paramedic/RN </a:t>
            </a:r>
          </a:p>
          <a:p>
            <a:pPr marL="628650" lvl="1" indent="-171450">
              <a:buFont typeface="Arial" panose="020B0604020202020204" pitchFamily="34" charset="0"/>
              <a:buChar char="•"/>
            </a:pPr>
            <a:r>
              <a:rPr lang="en-US" dirty="0"/>
              <a:t>The EMS team (1 Paramedic, 1 EMT) work 24-hour shifts and are in house from 6a-6p daily</a:t>
            </a:r>
          </a:p>
          <a:p>
            <a:pPr marL="628650" lvl="1" indent="-171450">
              <a:buFont typeface="Arial" panose="020B0604020202020204" pitchFamily="34" charset="0"/>
              <a:buChar char="•"/>
            </a:pPr>
            <a:r>
              <a:rPr lang="en-US" dirty="0"/>
              <a:t>There are 2 RN’s that are assigned to Treatment Room/PACU weekdays.</a:t>
            </a:r>
          </a:p>
          <a:p>
            <a:pPr marL="628650" lvl="1"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Patient admissions are: </a:t>
            </a:r>
          </a:p>
          <a:p>
            <a:pPr marL="628650" lvl="1" indent="-171450">
              <a:buFont typeface="Arial" panose="020B0604020202020204" pitchFamily="34" charset="0"/>
              <a:buChar char="•"/>
            </a:pPr>
            <a:r>
              <a:rPr lang="en-US" dirty="0"/>
              <a:t>145 ED visits</a:t>
            </a:r>
          </a:p>
          <a:p>
            <a:pPr marL="628650" lvl="1" indent="-171450">
              <a:buFont typeface="Arial" panose="020B0604020202020204" pitchFamily="34" charset="0"/>
              <a:buChar char="•"/>
            </a:pPr>
            <a:r>
              <a:rPr lang="en-US" dirty="0"/>
              <a:t>5 Observation, 13 Acute (average length of stay 3 days) and 4 Swing bed admits (average length of stay 14 days)</a:t>
            </a:r>
          </a:p>
          <a:p>
            <a:pPr marL="628650" lvl="1" indent="-171450">
              <a:buFont typeface="Arial" panose="020B0604020202020204" pitchFamily="34" charset="0"/>
              <a:buChar char="•"/>
            </a:pPr>
            <a:r>
              <a:rPr lang="en-US" dirty="0"/>
              <a:t>12 Outpatient Surgeries and 22 either Pain Management Injections or Endoscopy studies.  </a:t>
            </a:r>
          </a:p>
          <a:p>
            <a:pPr marL="628650" lvl="1"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The Kimball Health EMS responds to a monthly average of 40 911 calls with approximately 75% being transported to the hospital.  They support approximately 20 interhospital transfers each month.  </a:t>
            </a:r>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8DB72DC9-1EBE-4EB9-8B36-7CFDA1BB78EC}" type="slidenum">
              <a:rPr lang="en-US" smtClean="0"/>
              <a:t>5</a:t>
            </a:fld>
            <a:endParaRPr lang="en-US" dirty="0"/>
          </a:p>
        </p:txBody>
      </p:sp>
    </p:spTree>
    <p:extLst>
      <p:ext uri="{BB962C8B-B14F-4D97-AF65-F5344CB8AC3E}">
        <p14:creationId xmlns:p14="http://schemas.microsoft.com/office/powerpoint/2010/main" val="1855820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Whitney Smith is our current DON.  She was born and raised in Kimball and still has her mom, dad and brothers' family in the area. She obtained her BS in Nursing in 2015 and worked in several facilities in Wyoming including Clinics, Medical surgical floors, and OB services.  A majority of her nursing experience came with the Emergency Department.  She has held her CEN certification since 2019.  She has also been a TNCC instructor since 2020.</a:t>
            </a:r>
          </a:p>
          <a:p>
            <a:endParaRPr lang="en-US" dirty="0"/>
          </a:p>
          <a:p>
            <a:r>
              <a:rPr lang="en-US" dirty="0"/>
              <a:t>Whitney joined the KHS team as a staff nurse in 2023.  Her leadership skills quickly earned the respect of her coworkers.  In January 2024 she accepted the role of Nurse Manager with 12 hours  of office time and 2–12-hour shifts.  During this period, she attended the NHA Nurse Leadership Conference in April 2024.  The focus at this time was to gain leadership and knowledge for rural health and critical access hospital operations. </a:t>
            </a:r>
          </a:p>
          <a:p>
            <a:endParaRPr lang="en-US" dirty="0"/>
          </a:p>
          <a:p>
            <a:r>
              <a:rPr lang="en-US" dirty="0"/>
              <a:t>In September 2024, she was promoted to Director of Nursing the department staffing had stabilized enough that she was no longer scheduled to cover nursing or ED shifts.  Her schedule included 4–10-hour days where she is often called for support.  She again attended the NHA Leadership Conference in April 2005.  She also attended the NHA Nebraska Rural Health Conference in June 2025 and the  National Rural Hospital Association Rural Health Clinic and Critical Access Hospital Conference in September 2025.</a:t>
            </a:r>
          </a:p>
          <a:p>
            <a:endParaRPr lang="en-US" dirty="0"/>
          </a:p>
        </p:txBody>
      </p:sp>
      <p:sp>
        <p:nvSpPr>
          <p:cNvPr id="4" name="Slide Number Placeholder 3"/>
          <p:cNvSpPr>
            <a:spLocks noGrp="1"/>
          </p:cNvSpPr>
          <p:nvPr>
            <p:ph type="sldNum" sz="quarter" idx="5"/>
          </p:nvPr>
        </p:nvSpPr>
        <p:spPr/>
        <p:txBody>
          <a:bodyPr/>
          <a:lstStyle/>
          <a:p>
            <a:fld id="{8DB72DC9-1EBE-4EB9-8B36-7CFDA1BB78EC}" type="slidenum">
              <a:rPr lang="en-US" smtClean="0"/>
              <a:t>6</a:t>
            </a:fld>
            <a:endParaRPr lang="en-US" dirty="0"/>
          </a:p>
        </p:txBody>
      </p:sp>
    </p:spTree>
    <p:extLst>
      <p:ext uri="{BB962C8B-B14F-4D97-AF65-F5344CB8AC3E}">
        <p14:creationId xmlns:p14="http://schemas.microsoft.com/office/powerpoint/2010/main" val="11733437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Kimball Health Implemented a version of a Rapid Response Team in the winter of 2024.   This decision was made to meet the need of higher staffing needs often associated with higher acuity patients in the Emergency Department.  The team was composed of the Director of Nursing, the Director of EMS, 2 other Paramedics that lived in Kimball.  The CNO was included in the team even though she resides 35 miles away to serve as a logistical resource.  </a:t>
            </a:r>
          </a:p>
          <a:p>
            <a:endParaRPr lang="en-US" dirty="0"/>
          </a:p>
          <a:p>
            <a:r>
              <a:rPr lang="en-US" dirty="0">
                <a:highlight>
                  <a:srgbClr val="FFFF00"/>
                </a:highlight>
              </a:rPr>
              <a:t>Activation of the Rapid Response team occurs when a patient is deteriorating, and more help is needed or when additional support is needed for higher acuity patients.   When activated these additional staff will present to the hospital and be delegated to assignments either on the medical surgical floor or to assist with an ER overload depending upon the situation and the patient care needs.  </a:t>
            </a:r>
          </a:p>
          <a:p>
            <a:endParaRPr lang="en-US" dirty="0">
              <a:highlight>
                <a:srgbClr val="FFFF00"/>
              </a:highlight>
            </a:endParaRPr>
          </a:p>
          <a:p>
            <a:r>
              <a:rPr lang="en-US" dirty="0">
                <a:highlight>
                  <a:srgbClr val="FFFF00"/>
                </a:highlight>
              </a:rPr>
              <a:t>When developed the team was activated twice a month.  With training and staff being more competent with high acuity RRT will get called once every </a:t>
            </a:r>
            <a:r>
              <a:rPr lang="en-US" dirty="0"/>
              <a:t>2 months.  </a:t>
            </a:r>
          </a:p>
        </p:txBody>
      </p:sp>
      <p:sp>
        <p:nvSpPr>
          <p:cNvPr id="4" name="Slide Number Placeholder 3"/>
          <p:cNvSpPr>
            <a:spLocks noGrp="1"/>
          </p:cNvSpPr>
          <p:nvPr>
            <p:ph type="sldNum" sz="quarter" idx="5"/>
          </p:nvPr>
        </p:nvSpPr>
        <p:spPr/>
        <p:txBody>
          <a:bodyPr/>
          <a:lstStyle/>
          <a:p>
            <a:fld id="{8DB72DC9-1EBE-4EB9-8B36-7CFDA1BB78EC}" type="slidenum">
              <a:rPr lang="en-US" smtClean="0"/>
              <a:t>7</a:t>
            </a:fld>
            <a:endParaRPr lang="en-US" dirty="0"/>
          </a:p>
        </p:txBody>
      </p:sp>
    </p:spTree>
    <p:extLst>
      <p:ext uri="{BB962C8B-B14F-4D97-AF65-F5344CB8AC3E}">
        <p14:creationId xmlns:p14="http://schemas.microsoft.com/office/powerpoint/2010/main" val="3352710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B72DC9-1EBE-4EB9-8B36-7CFDA1BB78EC}" type="slidenum">
              <a:rPr lang="en-US" smtClean="0"/>
              <a:t>8</a:t>
            </a:fld>
            <a:endParaRPr lang="en-US" dirty="0"/>
          </a:p>
        </p:txBody>
      </p:sp>
    </p:spTree>
    <p:extLst>
      <p:ext uri="{BB962C8B-B14F-4D97-AF65-F5344CB8AC3E}">
        <p14:creationId xmlns:p14="http://schemas.microsoft.com/office/powerpoint/2010/main" val="42768121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In addition to moving into the new building, there have been several important equipment upgrades. </a:t>
            </a:r>
          </a:p>
          <a:p>
            <a:pPr marL="174708" indent="-174708">
              <a:buFont typeface="Arial" panose="020B0604020202020204" pitchFamily="34" charset="0"/>
              <a:buChar char="•"/>
            </a:pPr>
            <a:r>
              <a:rPr lang="en-US" dirty="0"/>
              <a:t>The first was replacing the 1990’s Phillips Ultrasound (affectionately referred to as “The old Dinosaur”) with a newer and smaller version.  This was made possible by monies available through the Kimball Health Services Hospital Foundation.  The new ultrasound is easily accessible and compact.  Four staff have been trained on using it to start IVs.  The ED providers have used it to perform the FAST exams for every trauma,  and to even to observe Cardiac Movement during a medical code. </a:t>
            </a:r>
          </a:p>
          <a:p>
            <a:pPr marL="174708" indent="-174708">
              <a:buFont typeface="Arial" panose="020B0604020202020204" pitchFamily="34" charset="0"/>
              <a:buChar char="•"/>
            </a:pPr>
            <a:r>
              <a:rPr lang="en-US" dirty="0"/>
              <a:t>Our Alaris IV Pumps were purchased without the option of having a formulary loaded into the pump.  The decision was made to return to the plum pumps where the software could be preloaded with medications, doses and rates.  We have seen a decrease in the number of reported medication error since this change has been made. </a:t>
            </a:r>
          </a:p>
          <a:p>
            <a:pPr marL="174708" indent="-174708">
              <a:buFont typeface="Arial" panose="020B0604020202020204" pitchFamily="34" charset="0"/>
              <a:buChar char="•"/>
            </a:pPr>
            <a:r>
              <a:rPr lang="en-US" dirty="0"/>
              <a:t>There was a Zoll model portable ventilator in storage and a combination Bipap/Cpap machine replaced with a Hamilton Ventilator. This single piece of equipment is capable of providing HiFlow Oxygen, CPAP, BIPAP and Invasive Ventilation.  This equipment has been utilized an estimated 15 times in the past 3 months and receives credit for stabilizing patients for a smoother transfer and has given us the opportunity to keep several patients in at Kimball Health Services. The next equipment upgrade will be to obtain a transport Hamilton Ventilator. </a:t>
            </a:r>
          </a:p>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8DB72DC9-1EBE-4EB9-8B36-7CFDA1BB78EC}" type="slidenum">
              <a:rPr lang="en-US" smtClean="0"/>
              <a:t>9</a:t>
            </a:fld>
            <a:endParaRPr lang="en-US" dirty="0"/>
          </a:p>
        </p:txBody>
      </p:sp>
    </p:spTree>
    <p:extLst>
      <p:ext uri="{BB962C8B-B14F-4D97-AF65-F5344CB8AC3E}">
        <p14:creationId xmlns:p14="http://schemas.microsoft.com/office/powerpoint/2010/main" val="21632240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alphaModFix amt="16000"/>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691626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KHS Power Point Templa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9306515" y="6356350"/>
            <a:ext cx="2743200" cy="365125"/>
          </a:xfrm>
        </p:spPr>
        <p:txBody>
          <a:bodyPr/>
          <a:lstStyle/>
          <a:p>
            <a:fld id="{06B0738C-1AD7-43A2-A441-2BDA182E383F}" type="slidenum">
              <a:rPr lang="en-US" smtClean="0"/>
              <a:t>‹#›</a:t>
            </a:fld>
            <a:endParaRPr lang="en-US" dirty="0"/>
          </a:p>
        </p:txBody>
      </p:sp>
    </p:spTree>
    <p:extLst>
      <p:ext uri="{BB962C8B-B14F-4D97-AF65-F5344CB8AC3E}">
        <p14:creationId xmlns:p14="http://schemas.microsoft.com/office/powerpoint/2010/main" val="1325129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9330791" y="6348258"/>
            <a:ext cx="2743200" cy="365125"/>
          </a:xfrm>
        </p:spPr>
        <p:txBody>
          <a:bodyPr/>
          <a:lstStyle/>
          <a:p>
            <a:fld id="{06B0738C-1AD7-43A2-A441-2BDA182E383F}" type="slidenum">
              <a:rPr lang="en-US" smtClean="0"/>
              <a:t>‹#›</a:t>
            </a:fld>
            <a:endParaRPr lang="en-US" dirty="0"/>
          </a:p>
        </p:txBody>
      </p:sp>
    </p:spTree>
    <p:extLst>
      <p:ext uri="{BB962C8B-B14F-4D97-AF65-F5344CB8AC3E}">
        <p14:creationId xmlns:p14="http://schemas.microsoft.com/office/powerpoint/2010/main" val="2239762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9290350" y="6356349"/>
            <a:ext cx="2743200" cy="365125"/>
          </a:xfrm>
        </p:spPr>
        <p:txBody>
          <a:bodyPr/>
          <a:lstStyle/>
          <a:p>
            <a:fld id="{06B0738C-1AD7-43A2-A441-2BDA182E383F}" type="slidenum">
              <a:rPr lang="en-US" smtClean="0"/>
              <a:t>‹#›</a:t>
            </a:fld>
            <a:endParaRPr lang="en-US" dirty="0"/>
          </a:p>
        </p:txBody>
      </p:sp>
    </p:spTree>
    <p:extLst>
      <p:ext uri="{BB962C8B-B14F-4D97-AF65-F5344CB8AC3E}">
        <p14:creationId xmlns:p14="http://schemas.microsoft.com/office/powerpoint/2010/main" val="1632398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a:xfrm>
            <a:off x="9298423" y="6328084"/>
            <a:ext cx="2743200" cy="365125"/>
          </a:xfrm>
        </p:spPr>
        <p:txBody>
          <a:bodyPr/>
          <a:lstStyle/>
          <a:p>
            <a:fld id="{06B0738C-1AD7-43A2-A441-2BDA182E383F}" type="slidenum">
              <a:rPr lang="en-US" smtClean="0"/>
              <a:t>‹#›</a:t>
            </a:fld>
            <a:endParaRPr lang="en-US" dirty="0"/>
          </a:p>
        </p:txBody>
      </p:sp>
    </p:spTree>
    <p:extLst>
      <p:ext uri="{BB962C8B-B14F-4D97-AF65-F5344CB8AC3E}">
        <p14:creationId xmlns:p14="http://schemas.microsoft.com/office/powerpoint/2010/main" val="4267492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a:xfrm>
            <a:off x="9298423" y="6372534"/>
            <a:ext cx="2743200" cy="365125"/>
          </a:xfrm>
        </p:spPr>
        <p:txBody>
          <a:bodyPr/>
          <a:lstStyle/>
          <a:p>
            <a:fld id="{06B0738C-1AD7-43A2-A441-2BDA182E383F}" type="slidenum">
              <a:rPr lang="en-US" smtClean="0"/>
              <a:t>‹#›</a:t>
            </a:fld>
            <a:endParaRPr lang="en-US" dirty="0"/>
          </a:p>
        </p:txBody>
      </p:sp>
    </p:spTree>
    <p:extLst>
      <p:ext uri="{BB962C8B-B14F-4D97-AF65-F5344CB8AC3E}">
        <p14:creationId xmlns:p14="http://schemas.microsoft.com/office/powerpoint/2010/main" val="269899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a:xfrm>
            <a:off x="9282239" y="6356349"/>
            <a:ext cx="2743200" cy="365125"/>
          </a:xfrm>
        </p:spPr>
        <p:txBody>
          <a:bodyPr/>
          <a:lstStyle/>
          <a:p>
            <a:fld id="{06B0738C-1AD7-43A2-A441-2BDA182E383F}" type="slidenum">
              <a:rPr lang="en-US" smtClean="0"/>
              <a:t>‹#›</a:t>
            </a:fld>
            <a:endParaRPr lang="en-US" dirty="0"/>
          </a:p>
        </p:txBody>
      </p:sp>
    </p:spTree>
    <p:extLst>
      <p:ext uri="{BB962C8B-B14F-4D97-AF65-F5344CB8AC3E}">
        <p14:creationId xmlns:p14="http://schemas.microsoft.com/office/powerpoint/2010/main" val="2457998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a:xfrm>
            <a:off x="9306515" y="6344268"/>
            <a:ext cx="2743200" cy="365125"/>
          </a:xfrm>
        </p:spPr>
        <p:txBody>
          <a:bodyPr/>
          <a:lstStyle/>
          <a:p>
            <a:fld id="{06B0738C-1AD7-43A2-A441-2BDA182E383F}" type="slidenum">
              <a:rPr lang="en-US" smtClean="0"/>
              <a:t>‹#›</a:t>
            </a:fld>
            <a:endParaRPr lang="en-US" dirty="0"/>
          </a:p>
        </p:txBody>
      </p:sp>
    </p:spTree>
    <p:extLst>
      <p:ext uri="{BB962C8B-B14F-4D97-AF65-F5344CB8AC3E}">
        <p14:creationId xmlns:p14="http://schemas.microsoft.com/office/powerpoint/2010/main" val="4275874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9274147" y="6348258"/>
            <a:ext cx="2743200" cy="365125"/>
          </a:xfrm>
        </p:spPr>
        <p:txBody>
          <a:bodyPr/>
          <a:lstStyle/>
          <a:p>
            <a:fld id="{06B0738C-1AD7-43A2-A441-2BDA182E383F}" type="slidenum">
              <a:rPr lang="en-US" smtClean="0"/>
              <a:t>‹#›</a:t>
            </a:fld>
            <a:endParaRPr lang="en-US" dirty="0"/>
          </a:p>
        </p:txBody>
      </p:sp>
    </p:spTree>
    <p:extLst>
      <p:ext uri="{BB962C8B-B14F-4D97-AF65-F5344CB8AC3E}">
        <p14:creationId xmlns:p14="http://schemas.microsoft.com/office/powerpoint/2010/main" val="291173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a:xfrm>
            <a:off x="9290331" y="6388718"/>
            <a:ext cx="2743200" cy="365125"/>
          </a:xfrm>
        </p:spPr>
        <p:txBody>
          <a:bodyPr/>
          <a:lstStyle/>
          <a:p>
            <a:fld id="{06B0738C-1AD7-43A2-A441-2BDA182E383F}" type="slidenum">
              <a:rPr lang="en-US" smtClean="0"/>
              <a:t>‹#›</a:t>
            </a:fld>
            <a:endParaRPr lang="en-US" dirty="0"/>
          </a:p>
        </p:txBody>
      </p:sp>
    </p:spTree>
    <p:extLst>
      <p:ext uri="{BB962C8B-B14F-4D97-AF65-F5344CB8AC3E}">
        <p14:creationId xmlns:p14="http://schemas.microsoft.com/office/powerpoint/2010/main" val="969924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a:xfrm>
            <a:off x="9306515" y="6372534"/>
            <a:ext cx="2743200" cy="365125"/>
          </a:xfrm>
        </p:spPr>
        <p:txBody>
          <a:bodyPr/>
          <a:lstStyle/>
          <a:p>
            <a:fld id="{06B0738C-1AD7-43A2-A441-2BDA182E383F}" type="slidenum">
              <a:rPr lang="en-US" smtClean="0"/>
              <a:t>‹#›</a:t>
            </a:fld>
            <a:endParaRPr lang="en-US" dirty="0"/>
          </a:p>
        </p:txBody>
      </p:sp>
    </p:spTree>
    <p:extLst>
      <p:ext uri="{BB962C8B-B14F-4D97-AF65-F5344CB8AC3E}">
        <p14:creationId xmlns:p14="http://schemas.microsoft.com/office/powerpoint/2010/main" val="2063624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B0738C-1AD7-43A2-A441-2BDA182E383F}" type="slidenum">
              <a:rPr lang="en-US" smtClean="0"/>
              <a:t>‹#›</a:t>
            </a:fld>
            <a:endParaRPr lang="en-US" dirty="0"/>
          </a:p>
        </p:txBody>
      </p:sp>
      <p:sp>
        <p:nvSpPr>
          <p:cNvPr id="7" name="Rectangle 6"/>
          <p:cNvSpPr/>
          <p:nvPr userDrawn="1"/>
        </p:nvSpPr>
        <p:spPr>
          <a:xfrm>
            <a:off x="0" y="6270171"/>
            <a:ext cx="12192000" cy="587829"/>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0" y="6224452"/>
            <a:ext cx="12191999" cy="45719"/>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11" name="Oval 10"/>
          <p:cNvSpPr/>
          <p:nvPr userDrawn="1"/>
        </p:nvSpPr>
        <p:spPr>
          <a:xfrm>
            <a:off x="1" y="5850294"/>
            <a:ext cx="961052" cy="1007705"/>
          </a:xfrm>
          <a:prstGeom prst="ellipse">
            <a:avLst/>
          </a:prstGeom>
          <a:solidFill>
            <a:schemeClr val="bg1"/>
          </a:solidFill>
          <a:ln w="28575">
            <a:solidFill>
              <a:srgbClr val="921C1E"/>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rgbClr val="921C1E"/>
                </a:solidFill>
              </a:ln>
            </a:endParaRPr>
          </a:p>
        </p:txBody>
      </p: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7318" y="5969133"/>
            <a:ext cx="1082343" cy="774433"/>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1750862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hyperlink" Target="https://ablm.org/"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6895" y="305067"/>
            <a:ext cx="9144000" cy="2387600"/>
          </a:xfrm>
        </p:spPr>
        <p:txBody>
          <a:bodyPr/>
          <a:lstStyle/>
          <a:p>
            <a:r>
              <a:rPr lang="en-US" dirty="0"/>
              <a:t>Building Nursing Support</a:t>
            </a:r>
          </a:p>
        </p:txBody>
      </p:sp>
    </p:spTree>
    <p:extLst>
      <p:ext uri="{BB962C8B-B14F-4D97-AF65-F5344CB8AC3E}">
        <p14:creationId xmlns:p14="http://schemas.microsoft.com/office/powerpoint/2010/main" val="2255918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28527-04EF-E65B-5357-2023CC4FE6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365E47-D2C9-74AB-8380-6C257ED9598F}"/>
              </a:ext>
            </a:extLst>
          </p:cNvPr>
          <p:cNvSpPr>
            <a:spLocks noGrp="1"/>
          </p:cNvSpPr>
          <p:nvPr>
            <p:ph type="title"/>
          </p:nvPr>
        </p:nvSpPr>
        <p:spPr/>
        <p:txBody>
          <a:bodyPr/>
          <a:lstStyle/>
          <a:p>
            <a:r>
              <a:rPr lang="en-US" dirty="0"/>
              <a:t>Training</a:t>
            </a:r>
          </a:p>
        </p:txBody>
      </p:sp>
      <p:sp>
        <p:nvSpPr>
          <p:cNvPr id="3" name="Content Placeholder 2">
            <a:extLst>
              <a:ext uri="{FF2B5EF4-FFF2-40B4-BE49-F238E27FC236}">
                <a16:creationId xmlns:a16="http://schemas.microsoft.com/office/drawing/2014/main" id="{48B7F2B8-0530-B485-6F05-765711A547C8}"/>
              </a:ext>
            </a:extLst>
          </p:cNvPr>
          <p:cNvSpPr>
            <a:spLocks noGrp="1"/>
          </p:cNvSpPr>
          <p:nvPr>
            <p:ph sz="half" idx="1"/>
          </p:nvPr>
        </p:nvSpPr>
        <p:spPr/>
        <p:txBody>
          <a:bodyPr/>
          <a:lstStyle/>
          <a:p>
            <a:endParaRPr lang="en-US" dirty="0"/>
          </a:p>
          <a:p>
            <a:r>
              <a:rPr lang="en-US" dirty="0"/>
              <a:t>Trauma Center Requirements </a:t>
            </a:r>
          </a:p>
          <a:p>
            <a:pPr lvl="1"/>
            <a:r>
              <a:rPr lang="en-US" dirty="0"/>
              <a:t>Providers</a:t>
            </a:r>
          </a:p>
          <a:p>
            <a:pPr lvl="2"/>
            <a:r>
              <a:rPr lang="en-US" dirty="0"/>
              <a:t>BLS,  ACLS,  PALS,  ATLS</a:t>
            </a:r>
          </a:p>
          <a:p>
            <a:pPr marL="914400" lvl="2" indent="0">
              <a:buNone/>
            </a:pPr>
            <a:endParaRPr lang="en-US" dirty="0"/>
          </a:p>
          <a:p>
            <a:pPr lvl="1"/>
            <a:r>
              <a:rPr lang="en-US" dirty="0"/>
              <a:t>Nurses</a:t>
            </a:r>
          </a:p>
          <a:p>
            <a:pPr lvl="2"/>
            <a:r>
              <a:rPr lang="en-US" dirty="0"/>
              <a:t>BLS, ACLS, PALS,/ENPC, TNCC</a:t>
            </a:r>
          </a:p>
          <a:p>
            <a:pPr marL="914400" lvl="2" indent="0">
              <a:buNone/>
            </a:pPr>
            <a:endParaRPr lang="en-US" dirty="0"/>
          </a:p>
          <a:p>
            <a:pPr lvl="1"/>
            <a:r>
              <a:rPr lang="en-US" dirty="0"/>
              <a:t>Paramedics</a:t>
            </a:r>
          </a:p>
          <a:p>
            <a:pPr lvl="2"/>
            <a:r>
              <a:rPr lang="en-US" dirty="0"/>
              <a:t>BLS,  ACLS, PALS, PHTLS, NRP</a:t>
            </a:r>
          </a:p>
          <a:p>
            <a:pPr lvl="1"/>
            <a:endParaRPr lang="en-US" dirty="0"/>
          </a:p>
          <a:p>
            <a:endParaRPr lang="en-US" dirty="0"/>
          </a:p>
          <a:p>
            <a:endParaRPr lang="en-US" dirty="0"/>
          </a:p>
        </p:txBody>
      </p:sp>
      <p:sp>
        <p:nvSpPr>
          <p:cNvPr id="4" name="Content Placeholder 3">
            <a:extLst>
              <a:ext uri="{FF2B5EF4-FFF2-40B4-BE49-F238E27FC236}">
                <a16:creationId xmlns:a16="http://schemas.microsoft.com/office/drawing/2014/main" id="{199CADF1-5F18-DE2F-E845-2B2FA8E2C07F}"/>
              </a:ext>
            </a:extLst>
          </p:cNvPr>
          <p:cNvSpPr>
            <a:spLocks noGrp="1"/>
          </p:cNvSpPr>
          <p:nvPr>
            <p:ph sz="half" idx="2"/>
          </p:nvPr>
        </p:nvSpPr>
        <p:spPr/>
        <p:txBody>
          <a:bodyPr/>
          <a:lstStyle/>
          <a:p>
            <a:endParaRPr lang="en-US" dirty="0"/>
          </a:p>
          <a:p>
            <a:r>
              <a:rPr lang="en-US" dirty="0"/>
              <a:t>Annual competencies</a:t>
            </a:r>
          </a:p>
          <a:p>
            <a:pPr lvl="1"/>
            <a:r>
              <a:rPr lang="en-US" dirty="0"/>
              <a:t>Mock Code</a:t>
            </a:r>
          </a:p>
          <a:p>
            <a:pPr lvl="1"/>
            <a:r>
              <a:rPr lang="en-US" dirty="0"/>
              <a:t>Hamilton Ventilator</a:t>
            </a:r>
          </a:p>
          <a:p>
            <a:pPr lvl="1"/>
            <a:r>
              <a:rPr lang="en-US" dirty="0"/>
              <a:t>Medical Protocols</a:t>
            </a:r>
          </a:p>
          <a:p>
            <a:pPr lvl="1"/>
            <a:r>
              <a:rPr lang="en-US" dirty="0"/>
              <a:t>OB warmer and monitor</a:t>
            </a:r>
          </a:p>
          <a:p>
            <a:pPr lvl="1"/>
            <a:r>
              <a:rPr lang="en-US" dirty="0"/>
              <a:t>LifePak (Defibrillation, Pacing and Synchronized Cardioversion</a:t>
            </a:r>
          </a:p>
          <a:p>
            <a:endParaRPr lang="en-US" dirty="0"/>
          </a:p>
        </p:txBody>
      </p:sp>
    </p:spTree>
    <p:extLst>
      <p:ext uri="{BB962C8B-B14F-4D97-AF65-F5344CB8AC3E}">
        <p14:creationId xmlns:p14="http://schemas.microsoft.com/office/powerpoint/2010/main" val="329911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76AEE-6C53-26C9-067B-E138767F7858}"/>
              </a:ext>
            </a:extLst>
          </p:cNvPr>
          <p:cNvSpPr>
            <a:spLocks noGrp="1"/>
          </p:cNvSpPr>
          <p:nvPr>
            <p:ph type="title"/>
          </p:nvPr>
        </p:nvSpPr>
        <p:spPr/>
        <p:txBody>
          <a:bodyPr/>
          <a:lstStyle/>
          <a:p>
            <a:r>
              <a:rPr lang="en-US" dirty="0"/>
              <a:t>Education </a:t>
            </a:r>
          </a:p>
        </p:txBody>
      </p:sp>
      <p:sp>
        <p:nvSpPr>
          <p:cNvPr id="3" name="Content Placeholder 2">
            <a:extLst>
              <a:ext uri="{FF2B5EF4-FFF2-40B4-BE49-F238E27FC236}">
                <a16:creationId xmlns:a16="http://schemas.microsoft.com/office/drawing/2014/main" id="{F760C8A1-D9F1-4435-A7A8-BBCF3FCB60EC}"/>
              </a:ext>
            </a:extLst>
          </p:cNvPr>
          <p:cNvSpPr>
            <a:spLocks noGrp="1"/>
          </p:cNvSpPr>
          <p:nvPr>
            <p:ph idx="1"/>
          </p:nvPr>
        </p:nvSpPr>
        <p:spPr/>
        <p:txBody>
          <a:bodyPr/>
          <a:lstStyle/>
          <a:p>
            <a:r>
              <a:rPr lang="en-US" dirty="0"/>
              <a:t>Rural Trauma Team Development Course</a:t>
            </a:r>
          </a:p>
          <a:p>
            <a:r>
              <a:rPr lang="en-US" dirty="0"/>
              <a:t>Advanced Burn Life Support</a:t>
            </a:r>
          </a:p>
          <a:p>
            <a:r>
              <a:rPr lang="en-US" dirty="0"/>
              <a:t>STABLE</a:t>
            </a:r>
          </a:p>
          <a:p>
            <a:r>
              <a:rPr lang="en-US" dirty="0"/>
              <a:t>Nebraska State Trauma Conference</a:t>
            </a:r>
          </a:p>
          <a:p>
            <a:r>
              <a:rPr lang="en-US" dirty="0"/>
              <a:t>Nebraska EMS Conference</a:t>
            </a:r>
          </a:p>
          <a:p>
            <a:r>
              <a:rPr lang="en-US" dirty="0"/>
              <a:t>CRMC Wyoming Pediatric Conference</a:t>
            </a:r>
          </a:p>
          <a:p>
            <a:r>
              <a:rPr lang="en-US" dirty="0"/>
              <a:t>Wound Treatment Associate Program</a:t>
            </a:r>
          </a:p>
          <a:p>
            <a:endParaRPr lang="en-US" dirty="0"/>
          </a:p>
          <a:p>
            <a:endParaRPr lang="en-US" dirty="0"/>
          </a:p>
        </p:txBody>
      </p:sp>
    </p:spTree>
    <p:extLst>
      <p:ext uri="{BB962C8B-B14F-4D97-AF65-F5344CB8AC3E}">
        <p14:creationId xmlns:p14="http://schemas.microsoft.com/office/powerpoint/2010/main" val="3964647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42619-5835-3FB3-8446-5CDD6734A7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C0319E-743B-0A72-172B-8C5A92448BE7}"/>
              </a:ext>
            </a:extLst>
          </p:cNvPr>
          <p:cNvSpPr>
            <a:spLocks noGrp="1"/>
          </p:cNvSpPr>
          <p:nvPr>
            <p:ph type="title"/>
          </p:nvPr>
        </p:nvSpPr>
        <p:spPr/>
        <p:txBody>
          <a:bodyPr>
            <a:normAutofit/>
          </a:bodyPr>
          <a:lstStyle/>
          <a:p>
            <a:r>
              <a:rPr lang="en-US" sz="4000" dirty="0"/>
              <a:t>Process Improvements – Emergency Department</a:t>
            </a:r>
          </a:p>
        </p:txBody>
      </p:sp>
      <p:sp>
        <p:nvSpPr>
          <p:cNvPr id="3" name="Content Placeholder 2">
            <a:extLst>
              <a:ext uri="{FF2B5EF4-FFF2-40B4-BE49-F238E27FC236}">
                <a16:creationId xmlns:a16="http://schemas.microsoft.com/office/drawing/2014/main" id="{F3919BDE-59A2-7E44-C090-0F8042264050}"/>
              </a:ext>
            </a:extLst>
          </p:cNvPr>
          <p:cNvSpPr>
            <a:spLocks noGrp="1"/>
          </p:cNvSpPr>
          <p:nvPr>
            <p:ph idx="1"/>
          </p:nvPr>
        </p:nvSpPr>
        <p:spPr/>
        <p:txBody>
          <a:bodyPr/>
          <a:lstStyle/>
          <a:p>
            <a:endParaRPr lang="en-US" dirty="0"/>
          </a:p>
          <a:p>
            <a:r>
              <a:rPr lang="en-US" dirty="0"/>
              <a:t>Trauma Team Time Out and Team Identification</a:t>
            </a:r>
          </a:p>
          <a:p>
            <a:pPr marL="0" indent="0">
              <a:buNone/>
            </a:pPr>
            <a:endParaRPr lang="en-US" dirty="0"/>
          </a:p>
          <a:p>
            <a:r>
              <a:rPr lang="en-US" dirty="0"/>
              <a:t>Trauma Performance Improvement Program </a:t>
            </a:r>
          </a:p>
          <a:p>
            <a:pPr marL="0" indent="0">
              <a:buNone/>
            </a:pPr>
            <a:endParaRPr lang="en-US" dirty="0"/>
          </a:p>
          <a:p>
            <a:r>
              <a:rPr lang="en-US" dirty="0"/>
              <a:t>Crash Cart Familiarity</a:t>
            </a:r>
          </a:p>
          <a:p>
            <a:pPr marL="0" indent="0">
              <a:buNone/>
            </a:pPr>
            <a:endParaRPr lang="en-US" dirty="0"/>
          </a:p>
          <a:p>
            <a:r>
              <a:rPr lang="en-US" dirty="0"/>
              <a:t>Critical Medication Protocol and Blood Administration Binder</a:t>
            </a:r>
          </a:p>
          <a:p>
            <a:pPr marL="0" indent="0">
              <a:buNone/>
            </a:pPr>
            <a:endParaRPr lang="en-US" dirty="0"/>
          </a:p>
          <a:p>
            <a:endParaRPr lang="en-US" dirty="0"/>
          </a:p>
        </p:txBody>
      </p:sp>
    </p:spTree>
    <p:extLst>
      <p:ext uri="{BB962C8B-B14F-4D97-AF65-F5344CB8AC3E}">
        <p14:creationId xmlns:p14="http://schemas.microsoft.com/office/powerpoint/2010/main" val="450787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92092-E00A-C2B4-BF70-0612EAB5FD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37DE07-3CA8-4183-DA40-9C65E5AE8871}"/>
              </a:ext>
            </a:extLst>
          </p:cNvPr>
          <p:cNvSpPr>
            <a:spLocks noGrp="1"/>
          </p:cNvSpPr>
          <p:nvPr>
            <p:ph type="title"/>
          </p:nvPr>
        </p:nvSpPr>
        <p:spPr/>
        <p:txBody>
          <a:bodyPr/>
          <a:lstStyle/>
          <a:p>
            <a:r>
              <a:rPr lang="en-US" dirty="0"/>
              <a:t>Facility Established Goals – Swing bed</a:t>
            </a:r>
          </a:p>
        </p:txBody>
      </p:sp>
      <p:sp>
        <p:nvSpPr>
          <p:cNvPr id="3" name="Content Placeholder 2">
            <a:extLst>
              <a:ext uri="{FF2B5EF4-FFF2-40B4-BE49-F238E27FC236}">
                <a16:creationId xmlns:a16="http://schemas.microsoft.com/office/drawing/2014/main" id="{FC6E0592-B973-2250-6D8E-2A2900E6A95D}"/>
              </a:ext>
            </a:extLst>
          </p:cNvPr>
          <p:cNvSpPr>
            <a:spLocks noGrp="1"/>
          </p:cNvSpPr>
          <p:nvPr>
            <p:ph idx="1"/>
          </p:nvPr>
        </p:nvSpPr>
        <p:spPr/>
        <p:txBody>
          <a:bodyPr>
            <a:normAutofit/>
          </a:bodyPr>
          <a:lstStyle/>
          <a:p>
            <a:r>
              <a:rPr lang="en-US" dirty="0"/>
              <a:t>Welcome to Kimball Health Services’ Swing bed program. In an effort to provide maximum benefit of Swing bed Rehabilitation Services to the patient population of Kimball Health Services, the following goals will be used to focus priorities and expectations: </a:t>
            </a:r>
          </a:p>
          <a:p>
            <a:pPr lvl="1"/>
            <a:r>
              <a:rPr lang="en-US" dirty="0"/>
              <a:t>To get dressed daily </a:t>
            </a:r>
          </a:p>
          <a:p>
            <a:pPr lvl="1"/>
            <a:r>
              <a:rPr lang="en-US" dirty="0"/>
              <a:t>To get up to chair for all meals </a:t>
            </a:r>
          </a:p>
          <a:p>
            <a:pPr lvl="1"/>
            <a:r>
              <a:rPr lang="en-US" dirty="0"/>
              <a:t>To shower every other day at minimum </a:t>
            </a:r>
          </a:p>
          <a:p>
            <a:pPr lvl="1"/>
            <a:r>
              <a:rPr lang="en-US" dirty="0"/>
              <a:t> To complete daily activities of living (dressing, toileting, bathing, bed mobility) as independent as possible for desired discharge setting </a:t>
            </a:r>
          </a:p>
          <a:p>
            <a:endParaRPr lang="en-US" dirty="0"/>
          </a:p>
        </p:txBody>
      </p:sp>
    </p:spTree>
    <p:extLst>
      <p:ext uri="{BB962C8B-B14F-4D97-AF65-F5344CB8AC3E}">
        <p14:creationId xmlns:p14="http://schemas.microsoft.com/office/powerpoint/2010/main" val="2029686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8618F-620A-F100-1589-5B3A1891318B}"/>
              </a:ext>
            </a:extLst>
          </p:cNvPr>
          <p:cNvSpPr>
            <a:spLocks noGrp="1"/>
          </p:cNvSpPr>
          <p:nvPr>
            <p:ph type="title"/>
          </p:nvPr>
        </p:nvSpPr>
        <p:spPr/>
        <p:txBody>
          <a:bodyPr/>
          <a:lstStyle/>
          <a:p>
            <a:r>
              <a:rPr lang="en-US" dirty="0"/>
              <a:t>Process Improvements – Medical Surgical </a:t>
            </a:r>
          </a:p>
        </p:txBody>
      </p:sp>
      <p:sp>
        <p:nvSpPr>
          <p:cNvPr id="3" name="Content Placeholder 2">
            <a:extLst>
              <a:ext uri="{FF2B5EF4-FFF2-40B4-BE49-F238E27FC236}">
                <a16:creationId xmlns:a16="http://schemas.microsoft.com/office/drawing/2014/main" id="{D33D5E72-58FE-CBBB-FD56-04CE6F2E9C0A}"/>
              </a:ext>
            </a:extLst>
          </p:cNvPr>
          <p:cNvSpPr>
            <a:spLocks noGrp="1"/>
          </p:cNvSpPr>
          <p:nvPr>
            <p:ph idx="1"/>
          </p:nvPr>
        </p:nvSpPr>
        <p:spPr/>
        <p:txBody>
          <a:bodyPr>
            <a:normAutofit/>
          </a:bodyPr>
          <a:lstStyle/>
          <a:p>
            <a:pPr marL="0" indent="0">
              <a:buNone/>
            </a:pPr>
            <a:endParaRPr lang="en-US" dirty="0"/>
          </a:p>
          <a:p>
            <a:r>
              <a:rPr lang="en-US" dirty="0"/>
              <a:t>Hospice Contract</a:t>
            </a:r>
          </a:p>
          <a:p>
            <a:r>
              <a:rPr lang="en-US" dirty="0"/>
              <a:t>Speech Therapist Contract</a:t>
            </a:r>
          </a:p>
          <a:p>
            <a:r>
              <a:rPr lang="en-US" dirty="0"/>
              <a:t>Multidisciplinary Teams</a:t>
            </a:r>
          </a:p>
          <a:p>
            <a:r>
              <a:rPr lang="en-US" dirty="0"/>
              <a:t>Bedside Rounds</a:t>
            </a:r>
          </a:p>
          <a:p>
            <a:r>
              <a:rPr lang="en-US" dirty="0"/>
              <a:t>Swing bed Rounds</a:t>
            </a:r>
          </a:p>
          <a:p>
            <a:r>
              <a:rPr lang="en-US" dirty="0"/>
              <a:t>Family Meetings</a:t>
            </a:r>
          </a:p>
          <a:p>
            <a:endParaRPr lang="en-US" dirty="0"/>
          </a:p>
          <a:p>
            <a:endParaRPr lang="en-US" dirty="0"/>
          </a:p>
        </p:txBody>
      </p:sp>
    </p:spTree>
    <p:extLst>
      <p:ext uri="{BB962C8B-B14F-4D97-AF65-F5344CB8AC3E}">
        <p14:creationId xmlns:p14="http://schemas.microsoft.com/office/powerpoint/2010/main" val="3358464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CACB5-E3EF-EA70-B385-B128A90889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C07610-7D46-02A7-0F0A-FE83C8E6DE84}"/>
              </a:ext>
            </a:extLst>
          </p:cNvPr>
          <p:cNvSpPr>
            <a:spLocks noGrp="1"/>
          </p:cNvSpPr>
          <p:nvPr>
            <p:ph type="title"/>
          </p:nvPr>
        </p:nvSpPr>
        <p:spPr>
          <a:xfrm>
            <a:off x="838200" y="365125"/>
            <a:ext cx="10515600" cy="911225"/>
          </a:xfrm>
        </p:spPr>
        <p:txBody>
          <a:bodyPr/>
          <a:lstStyle/>
          <a:p>
            <a:r>
              <a:rPr lang="en-US" dirty="0"/>
              <a:t>Process Improvements – HCAHPS</a:t>
            </a:r>
          </a:p>
        </p:txBody>
      </p:sp>
      <p:sp>
        <p:nvSpPr>
          <p:cNvPr id="3" name="Content Placeholder 2">
            <a:extLst>
              <a:ext uri="{FF2B5EF4-FFF2-40B4-BE49-F238E27FC236}">
                <a16:creationId xmlns:a16="http://schemas.microsoft.com/office/drawing/2014/main" id="{53CCD576-0594-35AF-5391-36D3301A8FC8}"/>
              </a:ext>
            </a:extLst>
          </p:cNvPr>
          <p:cNvSpPr>
            <a:spLocks noGrp="1"/>
          </p:cNvSpPr>
          <p:nvPr>
            <p:ph idx="1"/>
          </p:nvPr>
        </p:nvSpPr>
        <p:spPr>
          <a:xfrm>
            <a:off x="838200" y="1276350"/>
            <a:ext cx="10515600" cy="4900613"/>
          </a:xfrm>
        </p:spPr>
        <p:txBody>
          <a:bodyPr>
            <a:normAutofit fontScale="62500" lnSpcReduction="20000"/>
          </a:bodyPr>
          <a:lstStyle/>
          <a:p>
            <a:pPr marL="0" indent="0">
              <a:buNone/>
            </a:pPr>
            <a:endParaRPr lang="en-US" dirty="0"/>
          </a:p>
          <a:p>
            <a:pPr marL="0" indent="0">
              <a:lnSpc>
                <a:spcPct val="120000"/>
              </a:lnSpc>
              <a:buNone/>
            </a:pPr>
            <a:r>
              <a:rPr lang="en-US" sz="4400" dirty="0"/>
              <a:t>Care Coordination </a:t>
            </a:r>
          </a:p>
          <a:p>
            <a:pPr>
              <a:lnSpc>
                <a:spcPct val="120000"/>
              </a:lnSpc>
              <a:spcBef>
                <a:spcPts val="0"/>
              </a:spcBef>
              <a:defRPr/>
            </a:pPr>
            <a:r>
              <a:rPr lang="en-US" sz="3200" dirty="0"/>
              <a:t>During this hospital stay, how often were doctors, nurses and other hospital staff informed and up-to-date about your care?</a:t>
            </a:r>
          </a:p>
          <a:p>
            <a:pPr>
              <a:lnSpc>
                <a:spcPct val="120000"/>
              </a:lnSpc>
              <a:spcBef>
                <a:spcPts val="0"/>
              </a:spcBef>
              <a:defRPr/>
            </a:pPr>
            <a:r>
              <a:rPr lang="en-US" sz="3200" dirty="0"/>
              <a:t>During this hospital stay, how often did doctors, nurses and other hospital staff work well together to care for you?</a:t>
            </a:r>
          </a:p>
          <a:p>
            <a:pPr>
              <a:lnSpc>
                <a:spcPct val="120000"/>
              </a:lnSpc>
              <a:spcBef>
                <a:spcPts val="0"/>
              </a:spcBef>
              <a:defRPr/>
            </a:pPr>
            <a:r>
              <a:rPr lang="en-US" sz="3200" dirty="0"/>
              <a:t>Did doctors, nurses or other hospital staff work with you and your family or caregiver in making plans for your care after you left the hospital?</a:t>
            </a:r>
          </a:p>
          <a:p>
            <a:pPr marL="0" lvl="0" indent="0">
              <a:lnSpc>
                <a:spcPct val="120000"/>
              </a:lnSpc>
              <a:spcBef>
                <a:spcPts val="0"/>
              </a:spcBef>
              <a:buNone/>
              <a:defRPr/>
            </a:pPr>
            <a:endParaRPr lang="en-US" sz="3200" dirty="0"/>
          </a:p>
          <a:p>
            <a:pPr marL="0" lvl="0" indent="0">
              <a:lnSpc>
                <a:spcPct val="120000"/>
              </a:lnSpc>
              <a:spcBef>
                <a:spcPts val="0"/>
              </a:spcBef>
              <a:buNone/>
              <a:defRPr/>
            </a:pPr>
            <a:r>
              <a:rPr lang="en-US" sz="4400" dirty="0"/>
              <a:t>Discharge Information</a:t>
            </a:r>
          </a:p>
          <a:p>
            <a:pPr>
              <a:lnSpc>
                <a:spcPct val="120000"/>
              </a:lnSpc>
              <a:spcBef>
                <a:spcPts val="0"/>
              </a:spcBef>
              <a:defRPr/>
            </a:pPr>
            <a:r>
              <a:rPr lang="en-US" sz="3200" dirty="0"/>
              <a:t>Did doctors, nurses or other hospital staff give your family or caregiver enough information about what symptoms or health problems to watch for after you left the hospital?</a:t>
            </a:r>
          </a:p>
          <a:p>
            <a:pPr>
              <a:lnSpc>
                <a:spcPct val="120000"/>
              </a:lnSpc>
              <a:spcBef>
                <a:spcPts val="0"/>
              </a:spcBef>
              <a:defRPr/>
            </a:pPr>
            <a:r>
              <a:rPr lang="en-US" sz="3200" dirty="0"/>
              <a:t>During this hospital stay, did doctors, nurses or other hospital staff talk with you about whether you would have the help you needed after you left the hospital?</a:t>
            </a:r>
          </a:p>
          <a:p>
            <a:pPr>
              <a:lnSpc>
                <a:spcPct val="120000"/>
              </a:lnSpc>
              <a:spcBef>
                <a:spcPts val="0"/>
              </a:spcBef>
              <a:defRPr/>
            </a:pPr>
            <a:endParaRPr lang="en-US" sz="3200" dirty="0"/>
          </a:p>
          <a:p>
            <a:pPr>
              <a:lnSpc>
                <a:spcPct val="120000"/>
              </a:lnSpc>
              <a:spcBef>
                <a:spcPts val="0"/>
              </a:spcBef>
              <a:defRPr/>
            </a:pPr>
            <a:endParaRPr lang="en-US" sz="3200" dirty="0"/>
          </a:p>
        </p:txBody>
      </p:sp>
    </p:spTree>
    <p:extLst>
      <p:ext uri="{BB962C8B-B14F-4D97-AF65-F5344CB8AC3E}">
        <p14:creationId xmlns:p14="http://schemas.microsoft.com/office/powerpoint/2010/main" val="23437937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AB6489-F236-0E99-836D-8BB6DC14ED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B28B9F-F017-C65E-07F7-4850ED2BBE6D}"/>
              </a:ext>
            </a:extLst>
          </p:cNvPr>
          <p:cNvSpPr>
            <a:spLocks noGrp="1"/>
          </p:cNvSpPr>
          <p:nvPr>
            <p:ph type="title"/>
          </p:nvPr>
        </p:nvSpPr>
        <p:spPr/>
        <p:txBody>
          <a:bodyPr/>
          <a:lstStyle/>
          <a:p>
            <a:r>
              <a:rPr lang="en-US" dirty="0"/>
              <a:t>Benefits of EMS</a:t>
            </a:r>
          </a:p>
        </p:txBody>
      </p:sp>
      <p:sp>
        <p:nvSpPr>
          <p:cNvPr id="3" name="Content Placeholder 2">
            <a:extLst>
              <a:ext uri="{FF2B5EF4-FFF2-40B4-BE49-F238E27FC236}">
                <a16:creationId xmlns:a16="http://schemas.microsoft.com/office/drawing/2014/main" id="{FD79AA98-9624-8185-0816-B101391C7E44}"/>
              </a:ext>
            </a:extLst>
          </p:cNvPr>
          <p:cNvSpPr>
            <a:spLocks noGrp="1"/>
          </p:cNvSpPr>
          <p:nvPr>
            <p:ph idx="1"/>
          </p:nvPr>
        </p:nvSpPr>
        <p:spPr/>
        <p:txBody>
          <a:bodyPr>
            <a:normAutofit fontScale="92500" lnSpcReduction="10000"/>
          </a:bodyPr>
          <a:lstStyle/>
          <a:p>
            <a:r>
              <a:rPr lang="en-US" dirty="0"/>
              <a:t>Collaboration on all ER patients applies to critical cases</a:t>
            </a:r>
          </a:p>
          <a:p>
            <a:pPr marL="0" indent="0">
              <a:buNone/>
            </a:pPr>
            <a:endParaRPr lang="en-US" dirty="0"/>
          </a:p>
          <a:p>
            <a:r>
              <a:rPr lang="en-US" dirty="0"/>
              <a:t>Airway and procedure support</a:t>
            </a:r>
          </a:p>
          <a:p>
            <a:pPr marL="0" indent="0">
              <a:buNone/>
            </a:pPr>
            <a:endParaRPr lang="en-US" dirty="0"/>
          </a:p>
          <a:p>
            <a:r>
              <a:rPr lang="en-US" dirty="0"/>
              <a:t>Administration of medications</a:t>
            </a:r>
          </a:p>
          <a:p>
            <a:pPr marL="0" indent="0">
              <a:buNone/>
            </a:pPr>
            <a:endParaRPr lang="en-US" dirty="0"/>
          </a:p>
          <a:p>
            <a:r>
              <a:rPr lang="en-US" dirty="0"/>
              <a:t>Follow up phone calls from ER</a:t>
            </a:r>
          </a:p>
          <a:p>
            <a:pPr marL="0" indent="0">
              <a:buNone/>
            </a:pPr>
            <a:endParaRPr lang="en-US" dirty="0"/>
          </a:p>
          <a:p>
            <a:r>
              <a:rPr lang="en-US" dirty="0"/>
              <a:t>EMS staff are instructors for the American Heart Association Courses and Prehospital Life Support</a:t>
            </a:r>
          </a:p>
          <a:p>
            <a:endParaRPr lang="en-US" dirty="0"/>
          </a:p>
          <a:p>
            <a:endParaRPr lang="en-US" dirty="0"/>
          </a:p>
          <a:p>
            <a:endParaRPr lang="en-US" dirty="0"/>
          </a:p>
        </p:txBody>
      </p:sp>
    </p:spTree>
    <p:extLst>
      <p:ext uri="{BB962C8B-B14F-4D97-AF65-F5344CB8AC3E}">
        <p14:creationId xmlns:p14="http://schemas.microsoft.com/office/powerpoint/2010/main" val="32723113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81827-23ED-619B-7770-0B31E84FFBCC}"/>
              </a:ext>
            </a:extLst>
          </p:cNvPr>
          <p:cNvSpPr>
            <a:spLocks noGrp="1"/>
          </p:cNvSpPr>
          <p:nvPr>
            <p:ph type="title"/>
          </p:nvPr>
        </p:nvSpPr>
        <p:spPr/>
        <p:txBody>
          <a:bodyPr/>
          <a:lstStyle/>
          <a:p>
            <a:r>
              <a:rPr lang="en-US" dirty="0"/>
              <a:t>Community Paramedic Program</a:t>
            </a:r>
          </a:p>
        </p:txBody>
      </p:sp>
      <p:sp>
        <p:nvSpPr>
          <p:cNvPr id="3" name="Content Placeholder 2">
            <a:extLst>
              <a:ext uri="{FF2B5EF4-FFF2-40B4-BE49-F238E27FC236}">
                <a16:creationId xmlns:a16="http://schemas.microsoft.com/office/drawing/2014/main" id="{A48658F2-D273-D34E-7D5A-0944CBA245B7}"/>
              </a:ext>
            </a:extLst>
          </p:cNvPr>
          <p:cNvSpPr>
            <a:spLocks noGrp="1"/>
          </p:cNvSpPr>
          <p:nvPr>
            <p:ph idx="1"/>
          </p:nvPr>
        </p:nvSpPr>
        <p:spPr/>
        <p:txBody>
          <a:bodyPr/>
          <a:lstStyle/>
          <a:p>
            <a:r>
              <a:rPr lang="en-US" dirty="0"/>
              <a:t>Community Paramedicine Programs</a:t>
            </a:r>
          </a:p>
          <a:p>
            <a:endParaRPr lang="en-US" dirty="0"/>
          </a:p>
          <a:p>
            <a:r>
              <a:rPr lang="en-US" dirty="0"/>
              <a:t>Nebraska Statute 38-1206.02</a:t>
            </a:r>
          </a:p>
          <a:p>
            <a:endParaRPr lang="en-US" dirty="0"/>
          </a:p>
          <a:p>
            <a:r>
              <a:rPr lang="en-US" dirty="0"/>
              <a:t>January 2026</a:t>
            </a:r>
          </a:p>
          <a:p>
            <a:pPr marL="0" indent="0">
              <a:buNone/>
            </a:pPr>
            <a:endParaRPr lang="en-US" dirty="0"/>
          </a:p>
        </p:txBody>
      </p:sp>
    </p:spTree>
    <p:extLst>
      <p:ext uri="{BB962C8B-B14F-4D97-AF65-F5344CB8AC3E}">
        <p14:creationId xmlns:p14="http://schemas.microsoft.com/office/powerpoint/2010/main" val="351156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9D29E-7808-D3A2-E8AE-7DC01B5F39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9FD0DF-FCDD-2622-5EB9-4233907E48DD}"/>
              </a:ext>
            </a:extLst>
          </p:cNvPr>
          <p:cNvSpPr>
            <a:spLocks noGrp="1"/>
          </p:cNvSpPr>
          <p:nvPr>
            <p:ph type="title"/>
          </p:nvPr>
        </p:nvSpPr>
        <p:spPr/>
        <p:txBody>
          <a:bodyPr/>
          <a:lstStyle/>
          <a:p>
            <a:r>
              <a:rPr lang="en-US" dirty="0"/>
              <a:t>Additional Process Improvement Goals</a:t>
            </a:r>
          </a:p>
        </p:txBody>
      </p:sp>
      <p:sp>
        <p:nvSpPr>
          <p:cNvPr id="3" name="Content Placeholder 2">
            <a:extLst>
              <a:ext uri="{FF2B5EF4-FFF2-40B4-BE49-F238E27FC236}">
                <a16:creationId xmlns:a16="http://schemas.microsoft.com/office/drawing/2014/main" id="{33578265-EB9B-63F3-E963-5040ADD09005}"/>
              </a:ext>
            </a:extLst>
          </p:cNvPr>
          <p:cNvSpPr>
            <a:spLocks noGrp="1"/>
          </p:cNvSpPr>
          <p:nvPr>
            <p:ph idx="1"/>
          </p:nvPr>
        </p:nvSpPr>
        <p:spPr/>
        <p:txBody>
          <a:bodyPr/>
          <a:lstStyle/>
          <a:p>
            <a:endParaRPr lang="en-US" dirty="0"/>
          </a:p>
          <a:p>
            <a:r>
              <a:rPr lang="en-US" dirty="0"/>
              <a:t>Obstetrics Cart </a:t>
            </a:r>
          </a:p>
          <a:p>
            <a:pPr marL="0" indent="0">
              <a:buNone/>
            </a:pPr>
            <a:endParaRPr lang="en-US" dirty="0"/>
          </a:p>
          <a:p>
            <a:r>
              <a:rPr lang="en-US" dirty="0"/>
              <a:t>Pre-Intubation Checklist</a:t>
            </a:r>
          </a:p>
          <a:p>
            <a:pPr marL="0" indent="0">
              <a:buNone/>
            </a:pPr>
            <a:endParaRPr lang="en-US" dirty="0"/>
          </a:p>
          <a:p>
            <a:r>
              <a:rPr lang="en-US" dirty="0"/>
              <a:t>Pre-Trauma Checklist</a:t>
            </a:r>
          </a:p>
          <a:p>
            <a:pPr marL="0" indent="0">
              <a:buNone/>
            </a:pPr>
            <a:endParaRPr lang="en-US" dirty="0"/>
          </a:p>
          <a:p>
            <a:r>
              <a:rPr lang="en-US" dirty="0"/>
              <a:t>Lab Alerts</a:t>
            </a:r>
          </a:p>
          <a:p>
            <a:endParaRPr lang="en-US" dirty="0"/>
          </a:p>
          <a:p>
            <a:endParaRPr lang="en-US" dirty="0"/>
          </a:p>
        </p:txBody>
      </p:sp>
    </p:spTree>
    <p:extLst>
      <p:ext uri="{BB962C8B-B14F-4D97-AF65-F5344CB8AC3E}">
        <p14:creationId xmlns:p14="http://schemas.microsoft.com/office/powerpoint/2010/main" val="11326247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Consultations Available</a:t>
            </a:r>
          </a:p>
        </p:txBody>
      </p:sp>
      <p:sp>
        <p:nvSpPr>
          <p:cNvPr id="3" name="Content Placeholder 2"/>
          <p:cNvSpPr>
            <a:spLocks noGrp="1"/>
          </p:cNvSpPr>
          <p:nvPr>
            <p:ph sz="half" idx="1"/>
          </p:nvPr>
        </p:nvSpPr>
        <p:spPr/>
        <p:txBody>
          <a:bodyPr>
            <a:normAutofit/>
          </a:bodyPr>
          <a:lstStyle/>
          <a:p>
            <a:r>
              <a:rPr lang="en-US" dirty="0"/>
              <a:t>Burn </a:t>
            </a:r>
          </a:p>
          <a:p>
            <a:pPr lvl="1"/>
            <a:r>
              <a:rPr lang="en-US" dirty="0"/>
              <a:t>University of Colorado </a:t>
            </a:r>
          </a:p>
          <a:p>
            <a:pPr lvl="1"/>
            <a:r>
              <a:rPr lang="en-US" dirty="0"/>
              <a:t>Swedish Medical Center</a:t>
            </a:r>
          </a:p>
          <a:p>
            <a:r>
              <a:rPr lang="en-US" dirty="0"/>
              <a:t>Stroke and Neurology</a:t>
            </a:r>
          </a:p>
          <a:p>
            <a:pPr lvl="1"/>
            <a:r>
              <a:rPr lang="en-US" dirty="0"/>
              <a:t>Telestroke</a:t>
            </a:r>
          </a:p>
          <a:p>
            <a:pPr lvl="1"/>
            <a:r>
              <a:rPr lang="en-US" dirty="0"/>
              <a:t>Telepsych</a:t>
            </a:r>
          </a:p>
          <a:p>
            <a:pPr lvl="1"/>
            <a:r>
              <a:rPr lang="en-US" dirty="0"/>
              <a:t>Swedish Medical Center</a:t>
            </a:r>
          </a:p>
          <a:p>
            <a:r>
              <a:rPr lang="en-US" dirty="0"/>
              <a:t>Cardiac Cath Lab</a:t>
            </a:r>
          </a:p>
          <a:p>
            <a:pPr lvl="1"/>
            <a:r>
              <a:rPr lang="en-US" dirty="0"/>
              <a:t>Cheyenne Regional Medical Center</a:t>
            </a:r>
          </a:p>
          <a:p>
            <a:pPr lvl="1"/>
            <a:endParaRPr lang="en-US" dirty="0"/>
          </a:p>
        </p:txBody>
      </p:sp>
      <p:sp>
        <p:nvSpPr>
          <p:cNvPr id="5" name="Content Placeholder 4">
            <a:extLst>
              <a:ext uri="{FF2B5EF4-FFF2-40B4-BE49-F238E27FC236}">
                <a16:creationId xmlns:a16="http://schemas.microsoft.com/office/drawing/2014/main" id="{77AFA260-83A1-0BE9-4330-B699459A1510}"/>
              </a:ext>
            </a:extLst>
          </p:cNvPr>
          <p:cNvSpPr>
            <a:spLocks noGrp="1"/>
          </p:cNvSpPr>
          <p:nvPr>
            <p:ph sz="half" idx="2"/>
          </p:nvPr>
        </p:nvSpPr>
        <p:spPr/>
        <p:txBody>
          <a:bodyPr>
            <a:normAutofit/>
          </a:bodyPr>
          <a:lstStyle/>
          <a:p>
            <a:r>
              <a:rPr lang="en-US" dirty="0"/>
              <a:t>Trauma Center</a:t>
            </a:r>
          </a:p>
          <a:p>
            <a:pPr lvl="1"/>
            <a:r>
              <a:rPr lang="en-US" dirty="0"/>
              <a:t>Regional West</a:t>
            </a:r>
          </a:p>
          <a:p>
            <a:pPr lvl="1"/>
            <a:r>
              <a:rPr lang="en-US" dirty="0"/>
              <a:t>Children’s Hospital</a:t>
            </a:r>
          </a:p>
          <a:p>
            <a:pPr lvl="1"/>
            <a:r>
              <a:rPr lang="en-US" dirty="0"/>
              <a:t>Rocky Mountain </a:t>
            </a:r>
          </a:p>
          <a:p>
            <a:pPr lvl="1"/>
            <a:endParaRPr lang="en-US" dirty="0"/>
          </a:p>
          <a:p>
            <a:r>
              <a:rPr lang="en-US" dirty="0"/>
              <a:t>Airlink and Medivac</a:t>
            </a:r>
          </a:p>
          <a:p>
            <a:pPr lvl="1"/>
            <a:r>
              <a:rPr lang="en-US" dirty="0"/>
              <a:t>Scottsbluff, NE. 20 minutes from launch to Kimball</a:t>
            </a:r>
          </a:p>
          <a:p>
            <a:pPr lvl="1"/>
            <a:r>
              <a:rPr lang="en-US" dirty="0"/>
              <a:t>Sterling, Co.  20 minutes from Launch to Kimball</a:t>
            </a:r>
          </a:p>
          <a:p>
            <a:pPr marL="457200" lvl="1" indent="0">
              <a:buNone/>
            </a:pPr>
            <a:endParaRPr lang="en-US" dirty="0"/>
          </a:p>
        </p:txBody>
      </p:sp>
      <p:sp>
        <p:nvSpPr>
          <p:cNvPr id="4" name="Slide Number Placeholder 3"/>
          <p:cNvSpPr>
            <a:spLocks noGrp="1"/>
          </p:cNvSpPr>
          <p:nvPr>
            <p:ph type="sldNum" sz="quarter" idx="12"/>
          </p:nvPr>
        </p:nvSpPr>
        <p:spPr/>
        <p:txBody>
          <a:bodyPr/>
          <a:lstStyle/>
          <a:p>
            <a:fld id="{06B0738C-1AD7-43A2-A441-2BDA182E383F}" type="slidenum">
              <a:rPr lang="en-US" smtClean="0"/>
              <a:t>19</a:t>
            </a:fld>
            <a:endParaRPr lang="en-US" dirty="0"/>
          </a:p>
        </p:txBody>
      </p:sp>
    </p:spTree>
    <p:extLst>
      <p:ext uri="{BB962C8B-B14F-4D97-AF65-F5344CB8AC3E}">
        <p14:creationId xmlns:p14="http://schemas.microsoft.com/office/powerpoint/2010/main" val="50568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4566F-593D-FD7F-D2CE-4DDAF1030B74}"/>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53492D03-9434-4F0C-6A1C-C17187A98086}"/>
              </a:ext>
            </a:extLst>
          </p:cNvPr>
          <p:cNvSpPr>
            <a:spLocks noGrp="1"/>
          </p:cNvSpPr>
          <p:nvPr>
            <p:ph idx="1"/>
          </p:nvPr>
        </p:nvSpPr>
        <p:spPr/>
        <p:txBody>
          <a:bodyPr/>
          <a:lstStyle/>
          <a:p>
            <a:r>
              <a:rPr lang="en-US" dirty="0"/>
              <a:t>Discuss how a rapid response team looks in the CAH setting. </a:t>
            </a:r>
          </a:p>
          <a:p>
            <a:r>
              <a:rPr lang="en-US" dirty="0"/>
              <a:t>Discuss the benefits of educational programs. </a:t>
            </a:r>
          </a:p>
          <a:p>
            <a:r>
              <a:rPr lang="en-US" dirty="0"/>
              <a:t>Discuss methods to implement EMS providers into Nursing Department functions. </a:t>
            </a:r>
          </a:p>
        </p:txBody>
      </p:sp>
    </p:spTree>
    <p:extLst>
      <p:ext uri="{BB962C8B-B14F-4D97-AF65-F5344CB8AC3E}">
        <p14:creationId xmlns:p14="http://schemas.microsoft.com/office/powerpoint/2010/main" val="6633326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F2A47-99E9-1278-7366-B87739870488}"/>
              </a:ext>
            </a:extLst>
          </p:cNvPr>
          <p:cNvSpPr>
            <a:spLocks noGrp="1"/>
          </p:cNvSpPr>
          <p:nvPr>
            <p:ph type="title"/>
          </p:nvPr>
        </p:nvSpPr>
        <p:spPr/>
        <p:txBody>
          <a:bodyPr/>
          <a:lstStyle/>
          <a:p>
            <a:r>
              <a:rPr lang="en-US" dirty="0"/>
              <a:t>Contacts</a:t>
            </a:r>
          </a:p>
        </p:txBody>
      </p:sp>
      <p:sp>
        <p:nvSpPr>
          <p:cNvPr id="3" name="Content Placeholder 2">
            <a:extLst>
              <a:ext uri="{FF2B5EF4-FFF2-40B4-BE49-F238E27FC236}">
                <a16:creationId xmlns:a16="http://schemas.microsoft.com/office/drawing/2014/main" id="{4AFF2887-6598-0AF5-96F8-597B6C615980}"/>
              </a:ext>
            </a:extLst>
          </p:cNvPr>
          <p:cNvSpPr>
            <a:spLocks noGrp="1"/>
          </p:cNvSpPr>
          <p:nvPr>
            <p:ph sz="half" idx="1"/>
          </p:nvPr>
        </p:nvSpPr>
        <p:spPr/>
        <p:txBody>
          <a:bodyPr/>
          <a:lstStyle/>
          <a:p>
            <a:r>
              <a:rPr lang="en-US" dirty="0"/>
              <a:t>Laura Bateman MSN, CNL, RN</a:t>
            </a:r>
          </a:p>
          <a:p>
            <a:r>
              <a:rPr lang="en-US" dirty="0"/>
              <a:t>Director of Quality</a:t>
            </a:r>
          </a:p>
          <a:p>
            <a:r>
              <a:rPr lang="en-US"/>
              <a:t>Case Management</a:t>
            </a:r>
            <a:endParaRPr lang="en-US" dirty="0"/>
          </a:p>
          <a:p>
            <a:r>
              <a:rPr lang="en-US" dirty="0"/>
              <a:t>lbateman@kimballhealth.org</a:t>
            </a:r>
          </a:p>
        </p:txBody>
      </p:sp>
      <p:sp>
        <p:nvSpPr>
          <p:cNvPr id="4" name="Content Placeholder 3">
            <a:extLst>
              <a:ext uri="{FF2B5EF4-FFF2-40B4-BE49-F238E27FC236}">
                <a16:creationId xmlns:a16="http://schemas.microsoft.com/office/drawing/2014/main" id="{6280D0E8-63FC-606F-EF6F-8327BCC9FE83}"/>
              </a:ext>
            </a:extLst>
          </p:cNvPr>
          <p:cNvSpPr>
            <a:spLocks noGrp="1"/>
          </p:cNvSpPr>
          <p:nvPr>
            <p:ph sz="half" idx="2"/>
          </p:nvPr>
        </p:nvSpPr>
        <p:spPr/>
        <p:txBody>
          <a:bodyPr/>
          <a:lstStyle/>
          <a:p>
            <a:r>
              <a:rPr lang="en-US" dirty="0"/>
              <a:t>Whitney Smith BSN RN CEN</a:t>
            </a:r>
          </a:p>
          <a:p>
            <a:r>
              <a:rPr lang="en-US" dirty="0"/>
              <a:t>Director of Nursing and Emergency Department</a:t>
            </a:r>
          </a:p>
          <a:p>
            <a:r>
              <a:rPr lang="en-US" dirty="0"/>
              <a:t>wsmith@kimballhealth.org</a:t>
            </a:r>
          </a:p>
          <a:p>
            <a:endParaRPr lang="en-US" dirty="0"/>
          </a:p>
        </p:txBody>
      </p:sp>
    </p:spTree>
    <p:extLst>
      <p:ext uri="{BB962C8B-B14F-4D97-AF65-F5344CB8AC3E}">
        <p14:creationId xmlns:p14="http://schemas.microsoft.com/office/powerpoint/2010/main" val="19335410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4BE49-4040-5375-4A8B-55C505E830F6}"/>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FA36D760-2606-114C-012C-A2EF4AC56DA3}"/>
              </a:ext>
            </a:extLst>
          </p:cNvPr>
          <p:cNvSpPr>
            <a:spLocks noGrp="1"/>
          </p:cNvSpPr>
          <p:nvPr>
            <p:ph idx="1"/>
          </p:nvPr>
        </p:nvSpPr>
        <p:spPr/>
        <p:txBody>
          <a:bodyPr>
            <a:normAutofit fontScale="85000" lnSpcReduction="20000"/>
          </a:bodyPr>
          <a:lstStyle/>
          <a:p>
            <a:r>
              <a:rPr lang="en-US" i="1" dirty="0"/>
              <a:t>Improve Health and Well-being with Full Plate Living</a:t>
            </a:r>
            <a:r>
              <a:rPr lang="en-US" dirty="0"/>
              <a:t>. (n.d.). Retrieved from Full Plate Living: https://www.fullplateliving.org/?gad_source=1&amp;gad_campaignid=23227560365&amp;gclid=EAIaIQobChMIyMGapYPckAMVRCutBh2ymxueEAAYASAAEgKS9PD_BwE</a:t>
            </a:r>
          </a:p>
          <a:p>
            <a:r>
              <a:rPr lang="en-US" i="1" dirty="0"/>
              <a:t>Our Mission</a:t>
            </a:r>
            <a:r>
              <a:rPr lang="en-US" dirty="0"/>
              <a:t>. (n.d.). Retrieved from American Board of Lifestyle Medicine: </a:t>
            </a:r>
            <a:r>
              <a:rPr lang="en-US" dirty="0">
                <a:hlinkClick r:id="rId3"/>
              </a:rPr>
              <a:t>https://ablm.org</a:t>
            </a:r>
            <a:endParaRPr lang="en-US" dirty="0"/>
          </a:p>
          <a:p>
            <a:r>
              <a:rPr lang="en-US" i="1" dirty="0"/>
              <a:t>State Wide Trauma Systm</a:t>
            </a:r>
            <a:r>
              <a:rPr lang="en-US" dirty="0"/>
              <a:t>. (n.d.). Retrieved from Nebraska.gov: https://rules.nebraska.gov/rules?agencyId=37&amp;titleId=113</a:t>
            </a:r>
          </a:p>
          <a:p>
            <a:r>
              <a:rPr lang="en-US" i="1" dirty="0"/>
              <a:t>The CP-C Examination for Community Paramedics</a:t>
            </a:r>
            <a:r>
              <a:rPr lang="en-US" dirty="0"/>
              <a:t>. (n.d.). Retrieved from Internation Board of Specialty Certifications: https://www.ibscertifications.org/roles/community-paramedic#gsc.tab=0</a:t>
            </a:r>
          </a:p>
          <a:p>
            <a:r>
              <a:rPr lang="en-US" dirty="0"/>
              <a:t>US Davis PSNet Editorial Team. (n.d.). </a:t>
            </a:r>
            <a:r>
              <a:rPr lang="en-US" i="1" dirty="0"/>
              <a:t>Rapid Response Systems</a:t>
            </a:r>
            <a:r>
              <a:rPr lang="en-US" dirty="0"/>
              <a:t>. Retrieved from Patient Safety Network: https://psnet.ahrq.gov/primer/rapid-response-systems</a:t>
            </a:r>
          </a:p>
          <a:p>
            <a:endParaRPr lang="en-US" dirty="0"/>
          </a:p>
        </p:txBody>
      </p:sp>
    </p:spTree>
    <p:extLst>
      <p:ext uri="{BB962C8B-B14F-4D97-AF65-F5344CB8AC3E}">
        <p14:creationId xmlns:p14="http://schemas.microsoft.com/office/powerpoint/2010/main" val="2803751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66E41-C187-A9F6-8D9C-4E8F0B39C6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4F6EED-841A-5879-34AA-BB19B3EB74D6}"/>
              </a:ext>
            </a:extLst>
          </p:cNvPr>
          <p:cNvSpPr>
            <a:spLocks noGrp="1"/>
          </p:cNvSpPr>
          <p:nvPr>
            <p:ph type="title"/>
          </p:nvPr>
        </p:nvSpPr>
        <p:spPr/>
        <p:txBody>
          <a:bodyPr/>
          <a:lstStyle/>
          <a:p>
            <a:r>
              <a:rPr lang="en-US" dirty="0"/>
              <a:t>Dr. Trevor Bush, Medical Director </a:t>
            </a:r>
          </a:p>
        </p:txBody>
      </p:sp>
      <p:sp>
        <p:nvSpPr>
          <p:cNvPr id="3" name="Content Placeholder 2">
            <a:extLst>
              <a:ext uri="{FF2B5EF4-FFF2-40B4-BE49-F238E27FC236}">
                <a16:creationId xmlns:a16="http://schemas.microsoft.com/office/drawing/2014/main" id="{332BAFE8-63D9-27B1-7340-836392325EA6}"/>
              </a:ext>
            </a:extLst>
          </p:cNvPr>
          <p:cNvSpPr>
            <a:spLocks noGrp="1"/>
          </p:cNvSpPr>
          <p:nvPr>
            <p:ph idx="1"/>
          </p:nvPr>
        </p:nvSpPr>
        <p:spPr/>
        <p:txBody>
          <a:bodyPr/>
          <a:lstStyle/>
          <a:p>
            <a:r>
              <a:rPr lang="en-US" dirty="0"/>
              <a:t>Board Certified in Family Medicine</a:t>
            </a:r>
          </a:p>
          <a:p>
            <a:r>
              <a:rPr lang="en-US" dirty="0"/>
              <a:t>Board Certified in Lifestyle Medicine</a:t>
            </a:r>
          </a:p>
          <a:p>
            <a:r>
              <a:rPr lang="en-US" dirty="0"/>
              <a:t>Outreach</a:t>
            </a:r>
          </a:p>
          <a:p>
            <a:pPr lvl="1"/>
            <a:r>
              <a:rPr lang="en-US" dirty="0"/>
              <a:t>Brews with Bush</a:t>
            </a:r>
          </a:p>
          <a:p>
            <a:pPr lvl="1"/>
            <a:r>
              <a:rPr lang="en-US" dirty="0"/>
              <a:t>Healthcare on the Air</a:t>
            </a:r>
          </a:p>
          <a:p>
            <a:pPr lvl="1"/>
            <a:r>
              <a:rPr lang="en-US" dirty="0"/>
              <a:t>Health Tip Tuesday</a:t>
            </a:r>
          </a:p>
          <a:p>
            <a:pPr lvl="1"/>
            <a:r>
              <a:rPr lang="en-US" dirty="0"/>
              <a:t>Full Plate Living Series</a:t>
            </a:r>
          </a:p>
        </p:txBody>
      </p:sp>
    </p:spTree>
    <p:extLst>
      <p:ext uri="{BB962C8B-B14F-4D97-AF65-F5344CB8AC3E}">
        <p14:creationId xmlns:p14="http://schemas.microsoft.com/office/powerpoint/2010/main" val="3176434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37E8C-0348-BE7F-FA1C-AA782BCB288B}"/>
              </a:ext>
            </a:extLst>
          </p:cNvPr>
          <p:cNvSpPr>
            <a:spLocks noGrp="1"/>
          </p:cNvSpPr>
          <p:nvPr>
            <p:ph type="title"/>
          </p:nvPr>
        </p:nvSpPr>
        <p:spPr/>
        <p:txBody>
          <a:bodyPr/>
          <a:lstStyle/>
          <a:p>
            <a:r>
              <a:rPr lang="en-US" dirty="0"/>
              <a:t>Aligned Providers of Wyoming</a:t>
            </a:r>
          </a:p>
        </p:txBody>
      </p:sp>
      <p:sp>
        <p:nvSpPr>
          <p:cNvPr id="4" name="Content Placeholder 3">
            <a:extLst>
              <a:ext uri="{FF2B5EF4-FFF2-40B4-BE49-F238E27FC236}">
                <a16:creationId xmlns:a16="http://schemas.microsoft.com/office/drawing/2014/main" id="{C13E5E99-E2A6-21E7-CE14-7E4FC11946F0}"/>
              </a:ext>
            </a:extLst>
          </p:cNvPr>
          <p:cNvSpPr>
            <a:spLocks noGrp="1"/>
          </p:cNvSpPr>
          <p:nvPr>
            <p:ph idx="1"/>
          </p:nvPr>
        </p:nvSpPr>
        <p:spPr/>
        <p:txBody>
          <a:bodyPr>
            <a:normAutofit lnSpcReduction="10000"/>
          </a:bodyPr>
          <a:lstStyle/>
          <a:p>
            <a:r>
              <a:rPr lang="en-US" dirty="0"/>
              <a:t>Democratic Structure and Provider Representation</a:t>
            </a:r>
          </a:p>
          <a:p>
            <a:r>
              <a:rPr lang="en-US" dirty="0"/>
              <a:t>Experienced. Multi-Certified Providers</a:t>
            </a:r>
          </a:p>
          <a:p>
            <a:r>
              <a:rPr lang="en-US" dirty="0"/>
              <a:t>Expanded Procedural Capabilities</a:t>
            </a:r>
          </a:p>
          <a:p>
            <a:r>
              <a:rPr lang="en-US" dirty="0"/>
              <a:t>Quality Improvement and Policy Involvement</a:t>
            </a:r>
          </a:p>
          <a:p>
            <a:r>
              <a:rPr lang="en-US" dirty="0"/>
              <a:t>Local and Regional Physician Collaboration</a:t>
            </a:r>
          </a:p>
          <a:p>
            <a:r>
              <a:rPr lang="en-US" dirty="0"/>
              <a:t>Streamlined Transfers and Regional Partnerships</a:t>
            </a:r>
          </a:p>
          <a:p>
            <a:r>
              <a:rPr lang="en-US" dirty="0"/>
              <a:t>Continuity of Care and Workforce Stability</a:t>
            </a:r>
          </a:p>
          <a:p>
            <a:r>
              <a:rPr lang="en-US" dirty="0"/>
              <a:t>Cost-Effectiveness and Administrative Efficiency</a:t>
            </a:r>
          </a:p>
          <a:p>
            <a:r>
              <a:rPr lang="en-US" dirty="0"/>
              <a:t>Alignment with Rural Healthcare Mission</a:t>
            </a:r>
          </a:p>
        </p:txBody>
      </p:sp>
    </p:spTree>
    <p:extLst>
      <p:ext uri="{BB962C8B-B14F-4D97-AF65-F5344CB8AC3E}">
        <p14:creationId xmlns:p14="http://schemas.microsoft.com/office/powerpoint/2010/main" val="3422778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7CE58-CEC5-C634-F404-737D2B7AFF60}"/>
              </a:ext>
            </a:extLst>
          </p:cNvPr>
          <p:cNvSpPr>
            <a:spLocks noGrp="1"/>
          </p:cNvSpPr>
          <p:nvPr>
            <p:ph type="title"/>
          </p:nvPr>
        </p:nvSpPr>
        <p:spPr/>
        <p:txBody>
          <a:bodyPr/>
          <a:lstStyle/>
          <a:p>
            <a:r>
              <a:rPr lang="en-US" dirty="0"/>
              <a:t>Current </a:t>
            </a:r>
          </a:p>
        </p:txBody>
      </p:sp>
      <p:sp>
        <p:nvSpPr>
          <p:cNvPr id="3" name="Content Placeholder 2">
            <a:extLst>
              <a:ext uri="{FF2B5EF4-FFF2-40B4-BE49-F238E27FC236}">
                <a16:creationId xmlns:a16="http://schemas.microsoft.com/office/drawing/2014/main" id="{652D3C4C-3809-6F05-DD4E-58ACCA49CC4E}"/>
              </a:ext>
            </a:extLst>
          </p:cNvPr>
          <p:cNvSpPr>
            <a:spLocks noGrp="1"/>
          </p:cNvSpPr>
          <p:nvPr>
            <p:ph sz="half" idx="1"/>
          </p:nvPr>
        </p:nvSpPr>
        <p:spPr/>
        <p:txBody>
          <a:bodyPr>
            <a:normAutofit lnSpcReduction="10000"/>
          </a:bodyPr>
          <a:lstStyle/>
          <a:p>
            <a:r>
              <a:rPr lang="en-US" dirty="0"/>
              <a:t>Nursing/EMS Staff</a:t>
            </a:r>
          </a:p>
          <a:p>
            <a:pPr lvl="1"/>
            <a:r>
              <a:rPr lang="en-US" dirty="0"/>
              <a:t>26 RN</a:t>
            </a:r>
          </a:p>
          <a:p>
            <a:pPr lvl="1"/>
            <a:r>
              <a:rPr lang="en-US" dirty="0"/>
              <a:t>2 LPN</a:t>
            </a:r>
          </a:p>
          <a:p>
            <a:pPr lvl="1"/>
            <a:r>
              <a:rPr lang="en-US" dirty="0"/>
              <a:t>4 CNA/Unit Clerks</a:t>
            </a:r>
          </a:p>
          <a:p>
            <a:pPr lvl="1"/>
            <a:r>
              <a:rPr lang="en-US" dirty="0"/>
              <a:t>12 Paramedics</a:t>
            </a:r>
          </a:p>
          <a:p>
            <a:pPr lvl="1"/>
            <a:r>
              <a:rPr lang="en-US" dirty="0"/>
              <a:t>1 Advanced EMT</a:t>
            </a:r>
          </a:p>
          <a:p>
            <a:pPr lvl="1"/>
            <a:r>
              <a:rPr lang="en-US" dirty="0"/>
              <a:t>5 Basic EMT</a:t>
            </a:r>
          </a:p>
          <a:p>
            <a:pPr lvl="1"/>
            <a:r>
              <a:rPr lang="en-US" dirty="0"/>
              <a:t>2 Treatment Room PACU</a:t>
            </a:r>
          </a:p>
          <a:p>
            <a:pPr marL="457200" lvl="1" indent="0">
              <a:buNone/>
            </a:pPr>
            <a:endParaRPr lang="en-US" dirty="0"/>
          </a:p>
          <a:p>
            <a:pPr lvl="1"/>
            <a:endParaRPr lang="en-US" dirty="0"/>
          </a:p>
          <a:p>
            <a:endParaRPr lang="en-US" dirty="0"/>
          </a:p>
        </p:txBody>
      </p:sp>
      <p:sp>
        <p:nvSpPr>
          <p:cNvPr id="4" name="Content Placeholder 3">
            <a:extLst>
              <a:ext uri="{FF2B5EF4-FFF2-40B4-BE49-F238E27FC236}">
                <a16:creationId xmlns:a16="http://schemas.microsoft.com/office/drawing/2014/main" id="{6F7E3913-4B25-CE1A-6984-ABA721F82956}"/>
              </a:ext>
            </a:extLst>
          </p:cNvPr>
          <p:cNvSpPr>
            <a:spLocks noGrp="1"/>
          </p:cNvSpPr>
          <p:nvPr>
            <p:ph sz="half" idx="2"/>
          </p:nvPr>
        </p:nvSpPr>
        <p:spPr/>
        <p:txBody>
          <a:bodyPr>
            <a:normAutofit lnSpcReduction="10000"/>
          </a:bodyPr>
          <a:lstStyle/>
          <a:p>
            <a:r>
              <a:rPr lang="en-US" dirty="0"/>
              <a:t>Patient load</a:t>
            </a:r>
          </a:p>
          <a:p>
            <a:pPr lvl="1"/>
            <a:r>
              <a:rPr lang="en-US" dirty="0"/>
              <a:t>145 ED Visits</a:t>
            </a:r>
          </a:p>
          <a:p>
            <a:pPr lvl="1"/>
            <a:r>
              <a:rPr lang="en-US" dirty="0"/>
              <a:t>Census</a:t>
            </a:r>
          </a:p>
          <a:p>
            <a:pPr lvl="2"/>
            <a:r>
              <a:rPr lang="en-US" dirty="0"/>
              <a:t>5 OBS</a:t>
            </a:r>
          </a:p>
          <a:p>
            <a:pPr lvl="2"/>
            <a:r>
              <a:rPr lang="en-US" dirty="0"/>
              <a:t>13 Acute</a:t>
            </a:r>
          </a:p>
          <a:p>
            <a:pPr lvl="2"/>
            <a:r>
              <a:rPr lang="en-US" dirty="0"/>
              <a:t>4 Swing bed </a:t>
            </a:r>
          </a:p>
          <a:p>
            <a:pPr lvl="1"/>
            <a:r>
              <a:rPr lang="en-US" dirty="0"/>
              <a:t>Surgical </a:t>
            </a:r>
          </a:p>
          <a:p>
            <a:pPr lvl="2"/>
            <a:r>
              <a:rPr lang="en-US" dirty="0"/>
              <a:t>12 Outpatient Surgeries</a:t>
            </a:r>
          </a:p>
          <a:p>
            <a:pPr lvl="2"/>
            <a:r>
              <a:rPr lang="en-US" dirty="0"/>
              <a:t>22 Pain Management/Scope</a:t>
            </a:r>
          </a:p>
          <a:p>
            <a:pPr lvl="1"/>
            <a:r>
              <a:rPr lang="en-US" dirty="0"/>
              <a:t>EMS</a:t>
            </a:r>
          </a:p>
          <a:p>
            <a:pPr lvl="2"/>
            <a:r>
              <a:rPr lang="en-US" dirty="0"/>
              <a:t>Transport</a:t>
            </a:r>
          </a:p>
          <a:p>
            <a:pPr lvl="2"/>
            <a:r>
              <a:rPr lang="en-US" dirty="0"/>
              <a:t>Transfer</a:t>
            </a:r>
          </a:p>
          <a:p>
            <a:pPr lvl="2"/>
            <a:endParaRPr lang="en-US" dirty="0"/>
          </a:p>
          <a:p>
            <a:pPr lvl="1"/>
            <a:endParaRPr lang="en-US" dirty="0"/>
          </a:p>
        </p:txBody>
      </p:sp>
    </p:spTree>
    <p:extLst>
      <p:ext uri="{BB962C8B-B14F-4D97-AF65-F5344CB8AC3E}">
        <p14:creationId xmlns:p14="http://schemas.microsoft.com/office/powerpoint/2010/main" val="3466365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5E60C4-589A-00A9-8DF0-710F7D3024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AEAFA5-8211-F6D8-86E8-4952F980D249}"/>
              </a:ext>
            </a:extLst>
          </p:cNvPr>
          <p:cNvSpPr>
            <a:spLocks noGrp="1"/>
          </p:cNvSpPr>
          <p:nvPr>
            <p:ph type="title"/>
          </p:nvPr>
        </p:nvSpPr>
        <p:spPr/>
        <p:txBody>
          <a:bodyPr/>
          <a:lstStyle/>
          <a:p>
            <a:r>
              <a:rPr lang="en-US" dirty="0"/>
              <a:t>Introducing a New Leader</a:t>
            </a:r>
          </a:p>
        </p:txBody>
      </p:sp>
      <p:sp>
        <p:nvSpPr>
          <p:cNvPr id="3" name="Content Placeholder 2">
            <a:extLst>
              <a:ext uri="{FF2B5EF4-FFF2-40B4-BE49-F238E27FC236}">
                <a16:creationId xmlns:a16="http://schemas.microsoft.com/office/drawing/2014/main" id="{344B0EB6-D272-1C0F-7E0A-67DEAB3684E4}"/>
              </a:ext>
            </a:extLst>
          </p:cNvPr>
          <p:cNvSpPr>
            <a:spLocks noGrp="1"/>
          </p:cNvSpPr>
          <p:nvPr>
            <p:ph idx="1"/>
          </p:nvPr>
        </p:nvSpPr>
        <p:spPr/>
        <p:txBody>
          <a:bodyPr/>
          <a:lstStyle/>
          <a:p>
            <a:r>
              <a:rPr lang="en-US" dirty="0"/>
              <a:t>Whitney returning to hometown</a:t>
            </a:r>
          </a:p>
          <a:p>
            <a:pPr marL="0" indent="0">
              <a:buNone/>
            </a:pPr>
            <a:endParaRPr lang="en-US" dirty="0"/>
          </a:p>
          <a:p>
            <a:r>
              <a:rPr lang="en-US" dirty="0"/>
              <a:t>First working as floor nurse, charge nurse</a:t>
            </a:r>
          </a:p>
          <a:p>
            <a:pPr marL="0" indent="0">
              <a:buNone/>
            </a:pPr>
            <a:endParaRPr lang="en-US" dirty="0"/>
          </a:p>
          <a:p>
            <a:r>
              <a:rPr lang="en-US" dirty="0"/>
              <a:t>Part time administration as Nurse Leader</a:t>
            </a:r>
          </a:p>
          <a:p>
            <a:pPr marL="0" indent="0">
              <a:buNone/>
            </a:pPr>
            <a:endParaRPr lang="en-US" dirty="0"/>
          </a:p>
          <a:p>
            <a:r>
              <a:rPr lang="en-US" dirty="0"/>
              <a:t>Promotion to DON</a:t>
            </a:r>
          </a:p>
        </p:txBody>
      </p:sp>
    </p:spTree>
    <p:extLst>
      <p:ext uri="{BB962C8B-B14F-4D97-AF65-F5344CB8AC3E}">
        <p14:creationId xmlns:p14="http://schemas.microsoft.com/office/powerpoint/2010/main" val="2890333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D70F7-EA06-A858-38A3-CE5BB99AB0BA}"/>
              </a:ext>
            </a:extLst>
          </p:cNvPr>
          <p:cNvSpPr>
            <a:spLocks noGrp="1"/>
          </p:cNvSpPr>
          <p:nvPr>
            <p:ph type="title"/>
          </p:nvPr>
        </p:nvSpPr>
        <p:spPr/>
        <p:txBody>
          <a:bodyPr/>
          <a:lstStyle/>
          <a:p>
            <a:r>
              <a:rPr lang="en-US" dirty="0"/>
              <a:t>Implementation of Rapid Response Team</a:t>
            </a:r>
          </a:p>
        </p:txBody>
      </p:sp>
      <p:sp>
        <p:nvSpPr>
          <p:cNvPr id="3" name="Content Placeholder 2">
            <a:extLst>
              <a:ext uri="{FF2B5EF4-FFF2-40B4-BE49-F238E27FC236}">
                <a16:creationId xmlns:a16="http://schemas.microsoft.com/office/drawing/2014/main" id="{B0545DA1-5885-414B-211D-28524A988D9A}"/>
              </a:ext>
            </a:extLst>
          </p:cNvPr>
          <p:cNvSpPr>
            <a:spLocks noGrp="1"/>
          </p:cNvSpPr>
          <p:nvPr>
            <p:ph idx="1"/>
          </p:nvPr>
        </p:nvSpPr>
        <p:spPr/>
        <p:txBody>
          <a:bodyPr/>
          <a:lstStyle/>
          <a:p>
            <a:endParaRPr lang="en-US" dirty="0"/>
          </a:p>
          <a:p>
            <a:r>
              <a:rPr lang="en-US" dirty="0"/>
              <a:t>Winter 2024</a:t>
            </a:r>
          </a:p>
          <a:p>
            <a:r>
              <a:rPr lang="en-US" dirty="0"/>
              <a:t>Team Membership</a:t>
            </a:r>
          </a:p>
          <a:p>
            <a:r>
              <a:rPr lang="en-US" dirty="0"/>
              <a:t> Activation</a:t>
            </a:r>
          </a:p>
          <a:p>
            <a:r>
              <a:rPr lang="en-US" dirty="0"/>
              <a:t>Criteria</a:t>
            </a:r>
          </a:p>
          <a:p>
            <a:r>
              <a:rPr lang="en-US" dirty="0"/>
              <a:t>Typical Response</a:t>
            </a:r>
          </a:p>
          <a:p>
            <a:r>
              <a:rPr lang="en-US" dirty="0"/>
              <a:t>Frequency</a:t>
            </a:r>
          </a:p>
          <a:p>
            <a:endParaRPr lang="en-US" dirty="0"/>
          </a:p>
          <a:p>
            <a:endParaRPr lang="en-US" dirty="0"/>
          </a:p>
        </p:txBody>
      </p:sp>
    </p:spTree>
    <p:extLst>
      <p:ext uri="{BB962C8B-B14F-4D97-AF65-F5344CB8AC3E}">
        <p14:creationId xmlns:p14="http://schemas.microsoft.com/office/powerpoint/2010/main" val="3856083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BE7D5E-4A2A-8B16-FD14-553EBD44F09C}"/>
              </a:ext>
            </a:extLst>
          </p:cNvPr>
          <p:cNvSpPr>
            <a:spLocks noGrp="1"/>
          </p:cNvSpPr>
          <p:nvPr>
            <p:ph type="title"/>
          </p:nvPr>
        </p:nvSpPr>
        <p:spPr/>
        <p:txBody>
          <a:bodyPr/>
          <a:lstStyle/>
          <a:p>
            <a:r>
              <a:rPr lang="en-US" dirty="0"/>
              <a:t>Rapid Response Teams</a:t>
            </a:r>
          </a:p>
        </p:txBody>
      </p:sp>
      <p:sp>
        <p:nvSpPr>
          <p:cNvPr id="5" name="Text Placeholder 4">
            <a:extLst>
              <a:ext uri="{FF2B5EF4-FFF2-40B4-BE49-F238E27FC236}">
                <a16:creationId xmlns:a16="http://schemas.microsoft.com/office/drawing/2014/main" id="{711800FC-BF86-5C23-D8D1-0B82DAA1E70F}"/>
              </a:ext>
            </a:extLst>
          </p:cNvPr>
          <p:cNvSpPr>
            <a:spLocks noGrp="1"/>
          </p:cNvSpPr>
          <p:nvPr>
            <p:ph type="body" idx="1"/>
          </p:nvPr>
        </p:nvSpPr>
        <p:spPr/>
        <p:txBody>
          <a:bodyPr/>
          <a:lstStyle/>
          <a:p>
            <a:pPr algn="ctr"/>
            <a:r>
              <a:rPr lang="en-US" dirty="0"/>
              <a:t>Traditional</a:t>
            </a:r>
          </a:p>
          <a:p>
            <a:pPr algn="ctr"/>
            <a:endParaRPr lang="en-US" dirty="0"/>
          </a:p>
        </p:txBody>
      </p:sp>
      <p:sp>
        <p:nvSpPr>
          <p:cNvPr id="3" name="Content Placeholder 2">
            <a:extLst>
              <a:ext uri="{FF2B5EF4-FFF2-40B4-BE49-F238E27FC236}">
                <a16:creationId xmlns:a16="http://schemas.microsoft.com/office/drawing/2014/main" id="{A1C10C06-33F0-51BB-7C0B-624AAC1B5A4E}"/>
              </a:ext>
            </a:extLst>
          </p:cNvPr>
          <p:cNvSpPr>
            <a:spLocks noGrp="1"/>
          </p:cNvSpPr>
          <p:nvPr>
            <p:ph sz="half" idx="2"/>
          </p:nvPr>
        </p:nvSpPr>
        <p:spPr/>
        <p:txBody>
          <a:bodyPr/>
          <a:lstStyle/>
          <a:p>
            <a:r>
              <a:rPr lang="en-US" dirty="0"/>
              <a:t>Includes a variety of specialties</a:t>
            </a:r>
          </a:p>
          <a:p>
            <a:endParaRPr lang="en-US" dirty="0"/>
          </a:p>
          <a:p>
            <a:r>
              <a:rPr lang="en-US" dirty="0"/>
              <a:t>Single patient focus</a:t>
            </a:r>
          </a:p>
          <a:p>
            <a:endParaRPr lang="en-US" dirty="0"/>
          </a:p>
          <a:p>
            <a:r>
              <a:rPr lang="en-US" dirty="0"/>
              <a:t>Monitor to prevent further decline in patient status</a:t>
            </a:r>
          </a:p>
        </p:txBody>
      </p:sp>
      <p:sp>
        <p:nvSpPr>
          <p:cNvPr id="6" name="Text Placeholder 5">
            <a:extLst>
              <a:ext uri="{FF2B5EF4-FFF2-40B4-BE49-F238E27FC236}">
                <a16:creationId xmlns:a16="http://schemas.microsoft.com/office/drawing/2014/main" id="{4D3FDE59-C69D-62F2-2153-ABFF86AD46AB}"/>
              </a:ext>
            </a:extLst>
          </p:cNvPr>
          <p:cNvSpPr>
            <a:spLocks noGrp="1"/>
          </p:cNvSpPr>
          <p:nvPr>
            <p:ph type="body" sz="quarter" idx="3"/>
          </p:nvPr>
        </p:nvSpPr>
        <p:spPr/>
        <p:txBody>
          <a:bodyPr/>
          <a:lstStyle/>
          <a:p>
            <a:pPr algn="ctr"/>
            <a:r>
              <a:rPr lang="en-US" dirty="0"/>
              <a:t>Kimball Health Services</a:t>
            </a:r>
          </a:p>
          <a:p>
            <a:endParaRPr lang="en-US" dirty="0"/>
          </a:p>
        </p:txBody>
      </p:sp>
      <p:sp>
        <p:nvSpPr>
          <p:cNvPr id="7" name="Content Placeholder 6">
            <a:extLst>
              <a:ext uri="{FF2B5EF4-FFF2-40B4-BE49-F238E27FC236}">
                <a16:creationId xmlns:a16="http://schemas.microsoft.com/office/drawing/2014/main" id="{B2EC9E42-2E0D-DAD6-ABA8-3F3803205654}"/>
              </a:ext>
            </a:extLst>
          </p:cNvPr>
          <p:cNvSpPr>
            <a:spLocks noGrp="1"/>
          </p:cNvSpPr>
          <p:nvPr>
            <p:ph sz="quarter" idx="4"/>
          </p:nvPr>
        </p:nvSpPr>
        <p:spPr/>
        <p:txBody>
          <a:bodyPr/>
          <a:lstStyle/>
          <a:p>
            <a:r>
              <a:rPr lang="en-US" dirty="0"/>
              <a:t>Includes staff with a variety of experience</a:t>
            </a:r>
          </a:p>
          <a:p>
            <a:r>
              <a:rPr lang="en-US" dirty="0"/>
              <a:t>Care team support focused </a:t>
            </a:r>
          </a:p>
          <a:p>
            <a:pPr marL="0" indent="0">
              <a:buNone/>
            </a:pPr>
            <a:endParaRPr lang="en-US" dirty="0"/>
          </a:p>
          <a:p>
            <a:r>
              <a:rPr lang="en-US" dirty="0"/>
              <a:t>Contribute to patient care as needed </a:t>
            </a:r>
          </a:p>
        </p:txBody>
      </p:sp>
    </p:spTree>
    <p:extLst>
      <p:ext uri="{BB962C8B-B14F-4D97-AF65-F5344CB8AC3E}">
        <p14:creationId xmlns:p14="http://schemas.microsoft.com/office/powerpoint/2010/main" val="2543095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5C3CCA-71C1-7BE1-BF2F-9614FF743F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1AFCB2-2C83-E91D-5C02-530F8E067163}"/>
              </a:ext>
            </a:extLst>
          </p:cNvPr>
          <p:cNvSpPr>
            <a:spLocks noGrp="1"/>
          </p:cNvSpPr>
          <p:nvPr>
            <p:ph type="title"/>
          </p:nvPr>
        </p:nvSpPr>
        <p:spPr/>
        <p:txBody>
          <a:bodyPr/>
          <a:lstStyle/>
          <a:p>
            <a:r>
              <a:rPr lang="en-US" dirty="0"/>
              <a:t>Equipment Upgrades</a:t>
            </a:r>
          </a:p>
        </p:txBody>
      </p:sp>
      <p:sp>
        <p:nvSpPr>
          <p:cNvPr id="3" name="Content Placeholder 2">
            <a:extLst>
              <a:ext uri="{FF2B5EF4-FFF2-40B4-BE49-F238E27FC236}">
                <a16:creationId xmlns:a16="http://schemas.microsoft.com/office/drawing/2014/main" id="{345E0F16-B09F-5FD3-AE37-01E351C91ECB}"/>
              </a:ext>
            </a:extLst>
          </p:cNvPr>
          <p:cNvSpPr>
            <a:spLocks noGrp="1"/>
          </p:cNvSpPr>
          <p:nvPr>
            <p:ph idx="1"/>
          </p:nvPr>
        </p:nvSpPr>
        <p:spPr/>
        <p:txBody>
          <a:bodyPr/>
          <a:lstStyle/>
          <a:p>
            <a:r>
              <a:rPr lang="en-US" dirty="0"/>
              <a:t>Bedside Ultrasound </a:t>
            </a:r>
          </a:p>
          <a:p>
            <a:pPr lvl="1"/>
            <a:r>
              <a:rPr lang="en-US" dirty="0"/>
              <a:t>IV starts</a:t>
            </a:r>
          </a:p>
          <a:p>
            <a:pPr lvl="1"/>
            <a:r>
              <a:rPr lang="en-US" dirty="0"/>
              <a:t>FAST exams</a:t>
            </a:r>
          </a:p>
          <a:p>
            <a:pPr marL="457200" lvl="1" indent="0">
              <a:buNone/>
            </a:pPr>
            <a:endParaRPr lang="en-US" dirty="0"/>
          </a:p>
          <a:p>
            <a:r>
              <a:rPr lang="en-US" dirty="0"/>
              <a:t>IV pumps with formulary</a:t>
            </a:r>
          </a:p>
          <a:p>
            <a:pPr marL="0" indent="0">
              <a:buNone/>
            </a:pPr>
            <a:endParaRPr lang="en-US" dirty="0"/>
          </a:p>
          <a:p>
            <a:r>
              <a:rPr lang="en-US" dirty="0"/>
              <a:t>Hamilton Ventilator</a:t>
            </a:r>
          </a:p>
        </p:txBody>
      </p:sp>
    </p:spTree>
    <p:extLst>
      <p:ext uri="{BB962C8B-B14F-4D97-AF65-F5344CB8AC3E}">
        <p14:creationId xmlns:p14="http://schemas.microsoft.com/office/powerpoint/2010/main" val="3143984482"/>
      </p:ext>
    </p:extLst>
  </p:cSld>
  <p:clrMapOvr>
    <a:masterClrMapping/>
  </p:clrMapOvr>
</p:sld>
</file>

<file path=ppt/theme/theme1.xml><?xml version="1.0" encoding="utf-8"?>
<a:theme xmlns:a="http://schemas.openxmlformats.org/drawingml/2006/main" name="KHS Theme1">
  <a:themeElements>
    <a:clrScheme name="KHS Colors">
      <a:dk1>
        <a:sysClr val="windowText" lastClr="000000"/>
      </a:dk1>
      <a:lt1>
        <a:sysClr val="window" lastClr="FFFFFF"/>
      </a:lt1>
      <a:dk2>
        <a:srgbClr val="7F7F7F"/>
      </a:dk2>
      <a:lt2>
        <a:srgbClr val="E7E6E6"/>
      </a:lt2>
      <a:accent1>
        <a:srgbClr val="4E738A"/>
      </a:accent1>
      <a:accent2>
        <a:srgbClr val="921C1E"/>
      </a:accent2>
      <a:accent3>
        <a:srgbClr val="CCC4A7"/>
      </a:accent3>
      <a:accent4>
        <a:srgbClr val="93A596"/>
      </a:accent4>
      <a:accent5>
        <a:srgbClr val="354D5D"/>
      </a:accent5>
      <a:accent6>
        <a:srgbClr val="596B5C"/>
      </a:accent6>
      <a:hlink>
        <a:srgbClr val="DD4B4E"/>
      </a:hlink>
      <a:folHlink>
        <a:srgbClr val="82A3B8"/>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HS Theme1" id="{18D2B796-FB0E-4E60-91E2-5E515B7C1476}" vid="{381FC725-57DD-4A15-8B22-26BEC18DE6C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F641BDD092BE548A795209E0B295E78" ma:contentTypeVersion="15" ma:contentTypeDescription="Create a new document." ma:contentTypeScope="" ma:versionID="8ea9b18e08c5d6948f8d002b6077ae9e">
  <xsd:schema xmlns:xsd="http://www.w3.org/2001/XMLSchema" xmlns:xs="http://www.w3.org/2001/XMLSchema" xmlns:p="http://schemas.microsoft.com/office/2006/metadata/properties" xmlns:ns2="e11de594-a3b1-4008-a780-ca9741a96185" xmlns:ns3="93b2944e-2a71-41f0-bb35-6ef2c31de7bf" targetNamespace="http://schemas.microsoft.com/office/2006/metadata/properties" ma:root="true" ma:fieldsID="1353690ba5fd531ef1bcaf4b7cd3538e" ns2:_="" ns3:_="">
    <xsd:import namespace="e11de594-a3b1-4008-a780-ca9741a96185"/>
    <xsd:import namespace="93b2944e-2a71-41f0-bb35-6ef2c31de7b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bjectDetectorVersions" minOccurs="0"/>
                <xsd:element ref="ns2:MediaServiceGenerationTime" minOccurs="0"/>
                <xsd:element ref="ns2:MediaServiceEventHashCode" minOccurs="0"/>
                <xsd:element ref="ns2:MediaServiceOCR" minOccurs="0"/>
                <xsd:element ref="ns2:MediaServiceSearchPropertie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1de594-a3b1-4008-a780-ca9741a961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00352fb-e6ad-431e-8ba3-84ffe306676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3b2944e-2a71-41f0-bb35-6ef2c31de7b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4dfac811-9490-418a-b842-581e77bdd39f}" ma:internalName="TaxCatchAll" ma:showField="CatchAllData" ma:web="93b2944e-2a71-41f0-bb35-6ef2c31de7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11de594-a3b1-4008-a780-ca9741a96185">
      <Terms xmlns="http://schemas.microsoft.com/office/infopath/2007/PartnerControls"/>
    </lcf76f155ced4ddcb4097134ff3c332f>
    <TaxCatchAll xmlns="93b2944e-2a71-41f0-bb35-6ef2c31de7b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03FD9D-761F-4CBE-955F-0CEF2A993AA5}"/>
</file>

<file path=customXml/itemProps2.xml><?xml version="1.0" encoding="utf-8"?>
<ds:datastoreItem xmlns:ds="http://schemas.openxmlformats.org/officeDocument/2006/customXml" ds:itemID="{44C74A77-CDCE-4540-814F-6EFB5137920F}">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www.w3.org/XML/1998/namespace"/>
    <ds:schemaRef ds:uri="http://purl.org/dc/dcmitype/"/>
  </ds:schemaRefs>
</ds:datastoreItem>
</file>

<file path=customXml/itemProps3.xml><?xml version="1.0" encoding="utf-8"?>
<ds:datastoreItem xmlns:ds="http://schemas.openxmlformats.org/officeDocument/2006/customXml" ds:itemID="{F339B6D0-D846-4844-B370-F040867561C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KHS Theme1</Template>
  <TotalTime>4018</TotalTime>
  <Words>5684</Words>
  <Application>Microsoft Office PowerPoint</Application>
  <PresentationFormat>Widescreen</PresentationFormat>
  <Paragraphs>378</Paragraphs>
  <Slides>21</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Gill Sans MT</vt:lpstr>
      <vt:lpstr>KHS Theme1</vt:lpstr>
      <vt:lpstr>Building Nursing Support</vt:lpstr>
      <vt:lpstr>Objectives</vt:lpstr>
      <vt:lpstr>Dr. Trevor Bush, Medical Director </vt:lpstr>
      <vt:lpstr>Aligned Providers of Wyoming</vt:lpstr>
      <vt:lpstr>Current </vt:lpstr>
      <vt:lpstr>Introducing a New Leader</vt:lpstr>
      <vt:lpstr>Implementation of Rapid Response Team</vt:lpstr>
      <vt:lpstr>Rapid Response Teams</vt:lpstr>
      <vt:lpstr>Equipment Upgrades</vt:lpstr>
      <vt:lpstr>Training</vt:lpstr>
      <vt:lpstr>Education </vt:lpstr>
      <vt:lpstr>Process Improvements – Emergency Department</vt:lpstr>
      <vt:lpstr>Facility Established Goals – Swing bed</vt:lpstr>
      <vt:lpstr>Process Improvements – Medical Surgical </vt:lpstr>
      <vt:lpstr>Process Improvements – HCAHPS</vt:lpstr>
      <vt:lpstr>Benefits of EMS</vt:lpstr>
      <vt:lpstr>Community Paramedic Program</vt:lpstr>
      <vt:lpstr>Additional Process Improvement Goals</vt:lpstr>
      <vt:lpstr>Consultations Available</vt:lpstr>
      <vt:lpstr>Contacts</vt:lpstr>
      <vt:lpstr>Resources</vt:lpstr>
    </vt:vector>
  </TitlesOfParts>
  <Company>Kimball Health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Snyder, Nicole</dc:creator>
  <cp:lastModifiedBy>Amber Kavan</cp:lastModifiedBy>
  <cp:revision>27</cp:revision>
  <cp:lastPrinted>2025-11-05T22:44:45Z</cp:lastPrinted>
  <dcterms:created xsi:type="dcterms:W3CDTF">2024-08-26T16:03:38Z</dcterms:created>
  <dcterms:modified xsi:type="dcterms:W3CDTF">2025-11-07T17:01:59Z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0x0101002F641BDD092BE548A795209E0B295E78</vt:lpwstr>
  </property>
</Properties>
</file>