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diagrams/drawing4.xml" ContentType="application/vnd.ms-office.drawingml.diagramDrawing+xml"/>
  <Override PartName="/ppt/theme/theme1.xml" ContentType="application/vnd.openxmlformats-officedocument.theme+xml"/>
  <Override PartName="/ppt/diagrams/colors4.xml" ContentType="application/vnd.openxmlformats-officedocument.drawingml.diagramCol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55" r:id="rId2"/>
  </p:sldMasterIdLst>
  <p:notesMasterIdLst>
    <p:notesMasterId r:id="rId28"/>
  </p:notesMasterIdLst>
  <p:handoutMasterIdLst>
    <p:handoutMasterId r:id="rId29"/>
  </p:handoutMasterIdLst>
  <p:sldIdLst>
    <p:sldId id="269" r:id="rId3"/>
    <p:sldId id="551" r:id="rId4"/>
    <p:sldId id="276" r:id="rId5"/>
    <p:sldId id="513" r:id="rId6"/>
    <p:sldId id="470" r:id="rId7"/>
    <p:sldId id="536" r:id="rId8"/>
    <p:sldId id="514" r:id="rId9"/>
    <p:sldId id="535" r:id="rId10"/>
    <p:sldId id="517" r:id="rId11"/>
    <p:sldId id="521" r:id="rId12"/>
    <p:sldId id="493" r:id="rId13"/>
    <p:sldId id="534" r:id="rId14"/>
    <p:sldId id="548" r:id="rId15"/>
    <p:sldId id="554" r:id="rId16"/>
    <p:sldId id="553" r:id="rId17"/>
    <p:sldId id="550" r:id="rId18"/>
    <p:sldId id="557" r:id="rId19"/>
    <p:sldId id="559" r:id="rId20"/>
    <p:sldId id="560" r:id="rId21"/>
    <p:sldId id="561" r:id="rId22"/>
    <p:sldId id="562" r:id="rId23"/>
    <p:sldId id="563" r:id="rId24"/>
    <p:sldId id="564" r:id="rId25"/>
    <p:sldId id="565" r:id="rId26"/>
    <p:sldId id="512" r:id="rId2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624" userDrawn="1">
          <p15:clr>
            <a:srgbClr val="A4A3A4"/>
          </p15:clr>
        </p15:guide>
        <p15:guide id="2" orient="horz" pos="216">
          <p15:clr>
            <a:srgbClr val="A4A3A4"/>
          </p15:clr>
        </p15:guide>
        <p15:guide id="3" pos="7392">
          <p15:clr>
            <a:srgbClr val="A4A3A4"/>
          </p15:clr>
        </p15:guide>
        <p15:guide id="4" orient="horz" pos="4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532" autoAdjust="0"/>
  </p:normalViewPr>
  <p:slideViewPr>
    <p:cSldViewPr snapToGrid="0" snapToObjects="1" showGuides="1">
      <p:cViewPr varScale="1">
        <p:scale>
          <a:sx n="92" d="100"/>
          <a:sy n="92" d="100"/>
        </p:scale>
        <p:origin x="1176" y="78"/>
      </p:cViewPr>
      <p:guideLst>
        <p:guide pos="624"/>
        <p:guide orient="horz" pos="216"/>
        <p:guide pos="7392"/>
        <p:guide orient="horz" pos="41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3ADDC-0C6D-4353-B88B-E857260249E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B7CB6F-94F2-406F-B1A5-0E83906CBD06}">
      <dgm:prSet custT="1"/>
      <dgm:spPr>
        <a:solidFill>
          <a:srgbClr val="FFC000">
            <a:alpha val="50000"/>
          </a:srgbClr>
        </a:solidFill>
      </dgm:spPr>
      <dgm:t>
        <a:bodyPr/>
        <a:lstStyle/>
        <a:p>
          <a:pPr rtl="0">
            <a:buNone/>
          </a:pPr>
          <a:r>
            <a:rPr lang="en-US" sz="2400" b="1" dirty="0">
              <a:solidFill>
                <a:srgbClr val="002060"/>
              </a:solidFill>
              <a:latin typeface="+mn-lt"/>
              <a:cs typeface="Calibri" panose="020F0502020204030204" pitchFamily="34" charset="0"/>
            </a:rPr>
            <a:t>Current Members</a:t>
          </a:r>
        </a:p>
      </dgm:t>
    </dgm:pt>
    <dgm:pt modelId="{3601B7F2-783B-416E-93A2-021BFF377F2C}" type="parTrans" cxnId="{786802DD-4D6C-4889-AD87-CFDA99A81ECA}">
      <dgm:prSet/>
      <dgm:spPr/>
      <dgm:t>
        <a:bodyPr/>
        <a:lstStyle/>
        <a:p>
          <a:endParaRPr lang="en-US">
            <a:latin typeface="Calibri" panose="020F0502020204030204" pitchFamily="34" charset="0"/>
            <a:cs typeface="Calibri" panose="020F0502020204030204" pitchFamily="34" charset="0"/>
          </a:endParaRPr>
        </a:p>
      </dgm:t>
    </dgm:pt>
    <dgm:pt modelId="{4518244F-67DE-4EC4-A219-EF8DB8BF9BC4}" type="sibTrans" cxnId="{786802DD-4D6C-4889-AD87-CFDA99A81ECA}">
      <dgm:prSet/>
      <dgm:spPr/>
      <dgm:t>
        <a:bodyPr/>
        <a:lstStyle/>
        <a:p>
          <a:endParaRPr lang="en-US">
            <a:latin typeface="Calibri" panose="020F0502020204030204" pitchFamily="34" charset="0"/>
            <a:cs typeface="Calibri" panose="020F0502020204030204" pitchFamily="34" charset="0"/>
          </a:endParaRPr>
        </a:p>
      </dgm:t>
    </dgm:pt>
    <dgm:pt modelId="{CFD2CEA7-B1D9-4294-AA58-9AF4A5E41892}">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Beatrice  Community  Hospital &amp; Health Center</a:t>
          </a:r>
        </a:p>
      </dgm:t>
    </dgm:pt>
    <dgm:pt modelId="{55966D98-1284-4177-AFA3-7F0E8F1BB943}" type="parTrans" cxnId="{1D4F6DCA-54DB-404A-BE3F-FE1A60E8F6A8}">
      <dgm:prSet/>
      <dgm:spPr/>
      <dgm:t>
        <a:bodyPr/>
        <a:lstStyle/>
        <a:p>
          <a:endParaRPr lang="en-US">
            <a:latin typeface="Calibri" panose="020F0502020204030204" pitchFamily="34" charset="0"/>
            <a:cs typeface="Calibri" panose="020F0502020204030204" pitchFamily="34" charset="0"/>
          </a:endParaRPr>
        </a:p>
      </dgm:t>
    </dgm:pt>
    <dgm:pt modelId="{EE23FC70-8BC7-4A1F-99FD-E938E9635EE2}" type="sibTrans" cxnId="{1D4F6DCA-54DB-404A-BE3F-FE1A60E8F6A8}">
      <dgm:prSet/>
      <dgm:spPr/>
      <dgm:t>
        <a:bodyPr/>
        <a:lstStyle/>
        <a:p>
          <a:endParaRPr lang="en-US">
            <a:latin typeface="Calibri" panose="020F0502020204030204" pitchFamily="34" charset="0"/>
            <a:cs typeface="Calibri" panose="020F0502020204030204" pitchFamily="34" charset="0"/>
          </a:endParaRPr>
        </a:p>
      </dgm:t>
    </dgm:pt>
    <dgm:pt modelId="{6261808D-A878-4DFB-9A11-AD60B59B93CA}">
      <dgm:prSet custT="1"/>
      <dgm:spPr/>
      <dgm:t>
        <a:bodyPr/>
        <a:lstStyle/>
        <a:p>
          <a:pPr rtl="0">
            <a:buFontTx/>
            <a:buNone/>
          </a:pPr>
          <a:r>
            <a:rPr lang="en-US" sz="1700" dirty="0">
              <a:solidFill>
                <a:srgbClr val="002060"/>
              </a:solidFill>
              <a:latin typeface="+mn-lt"/>
              <a:cs typeface="Calibri" panose="020F0502020204030204" pitchFamily="34" charset="0"/>
            </a:rPr>
            <a:t>Bryan Medical Center</a:t>
          </a:r>
        </a:p>
      </dgm:t>
    </dgm:pt>
    <dgm:pt modelId="{847B8BCB-E88F-4674-9C9F-EF8C9DC30919}" type="parTrans" cxnId="{F2A28D96-D51C-4942-9B1A-65495F3F5D90}">
      <dgm:prSet/>
      <dgm:spPr/>
      <dgm:t>
        <a:bodyPr/>
        <a:lstStyle/>
        <a:p>
          <a:endParaRPr lang="en-US">
            <a:latin typeface="Calibri" panose="020F0502020204030204" pitchFamily="34" charset="0"/>
            <a:cs typeface="Calibri" panose="020F0502020204030204" pitchFamily="34" charset="0"/>
          </a:endParaRPr>
        </a:p>
      </dgm:t>
    </dgm:pt>
    <dgm:pt modelId="{2C3167BC-7DA6-4CF6-9612-FBAD701CA2E4}" type="sibTrans" cxnId="{F2A28D96-D51C-4942-9B1A-65495F3F5D90}">
      <dgm:prSet/>
      <dgm:spPr/>
      <dgm:t>
        <a:bodyPr/>
        <a:lstStyle/>
        <a:p>
          <a:endParaRPr lang="en-US">
            <a:latin typeface="Calibri" panose="020F0502020204030204" pitchFamily="34" charset="0"/>
            <a:cs typeface="Calibri" panose="020F0502020204030204" pitchFamily="34" charset="0"/>
          </a:endParaRPr>
        </a:p>
      </dgm:t>
    </dgm:pt>
    <dgm:pt modelId="{63B49FD9-302E-434F-93D3-5F0EB15E357C}">
      <dgm:prSet custT="1"/>
      <dgm:spPr/>
      <dgm:t>
        <a:bodyPr/>
        <a:lstStyle/>
        <a:p>
          <a:pPr rtl="0">
            <a:buFontTx/>
            <a:buNone/>
          </a:pPr>
          <a:r>
            <a:rPr lang="en-US" sz="1700" dirty="0">
              <a:solidFill>
                <a:srgbClr val="002060"/>
              </a:solidFill>
              <a:latin typeface="+mn-lt"/>
              <a:cs typeface="Calibri" panose="020F0502020204030204" pitchFamily="34" charset="0"/>
            </a:rPr>
            <a:t>Bryan Physician Network</a:t>
          </a:r>
        </a:p>
      </dgm:t>
    </dgm:pt>
    <dgm:pt modelId="{EE4F8047-1587-4DB3-8F6C-C7DC5431441C}" type="parTrans" cxnId="{E0553370-7D0B-4FF8-89E9-D5CFC4F9FF5F}">
      <dgm:prSet/>
      <dgm:spPr/>
      <dgm:t>
        <a:bodyPr/>
        <a:lstStyle/>
        <a:p>
          <a:endParaRPr lang="en-US">
            <a:latin typeface="Calibri" panose="020F0502020204030204" pitchFamily="34" charset="0"/>
            <a:cs typeface="Calibri" panose="020F0502020204030204" pitchFamily="34" charset="0"/>
          </a:endParaRPr>
        </a:p>
      </dgm:t>
    </dgm:pt>
    <dgm:pt modelId="{406F9D70-35FE-49A0-A27D-CAB5F9738E15}" type="sibTrans" cxnId="{E0553370-7D0B-4FF8-89E9-D5CFC4F9FF5F}">
      <dgm:prSet/>
      <dgm:spPr/>
      <dgm:t>
        <a:bodyPr/>
        <a:lstStyle/>
        <a:p>
          <a:endParaRPr lang="en-US">
            <a:latin typeface="Calibri" panose="020F0502020204030204" pitchFamily="34" charset="0"/>
            <a:cs typeface="Calibri" panose="020F0502020204030204" pitchFamily="34" charset="0"/>
          </a:endParaRPr>
        </a:p>
      </dgm:t>
    </dgm:pt>
    <dgm:pt modelId="{DCE2A0A2-C3FC-4DCD-B0D1-020851A43A5E}">
      <dgm:prSet custT="1"/>
      <dgm:spPr>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Crete Area Medical Center</a:t>
          </a:r>
        </a:p>
      </dgm:t>
    </dgm:pt>
    <dgm:pt modelId="{88C82DC0-BB0B-4543-BACD-A637EE9D7DA8}" type="parTrans" cxnId="{B2038BB3-63EC-48CA-AD08-D8328AE6F5F0}">
      <dgm:prSet/>
      <dgm:spPr/>
      <dgm:t>
        <a:bodyPr/>
        <a:lstStyle/>
        <a:p>
          <a:endParaRPr lang="en-US">
            <a:latin typeface="Calibri" panose="020F0502020204030204" pitchFamily="34" charset="0"/>
            <a:cs typeface="Calibri" panose="020F0502020204030204" pitchFamily="34" charset="0"/>
          </a:endParaRPr>
        </a:p>
      </dgm:t>
    </dgm:pt>
    <dgm:pt modelId="{A14E1B71-A6FC-4388-88A4-3057D0CF5924}" type="sibTrans" cxnId="{B2038BB3-63EC-48CA-AD08-D8328AE6F5F0}">
      <dgm:prSet/>
      <dgm:spPr/>
      <dgm:t>
        <a:bodyPr/>
        <a:lstStyle/>
        <a:p>
          <a:endParaRPr lang="en-US">
            <a:latin typeface="Calibri" panose="020F0502020204030204" pitchFamily="34" charset="0"/>
            <a:cs typeface="Calibri" panose="020F0502020204030204" pitchFamily="34" charset="0"/>
          </a:endParaRPr>
        </a:p>
      </dgm:t>
    </dgm:pt>
    <dgm:pt modelId="{A3A81E70-AF80-4C37-BC2D-E82B10FA0FE9}">
      <dgm:prSet custT="1"/>
      <dgm:spPr>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Merrick Medical Center</a:t>
          </a:r>
        </a:p>
      </dgm:t>
    </dgm:pt>
    <dgm:pt modelId="{8E27968D-C27C-4988-91A0-6A82FFFD5CA4}" type="parTrans" cxnId="{D1E437EF-FB85-4937-BB1C-4FAB247FEE0B}">
      <dgm:prSet/>
      <dgm:spPr/>
      <dgm:t>
        <a:bodyPr/>
        <a:lstStyle/>
        <a:p>
          <a:endParaRPr lang="en-US">
            <a:latin typeface="Calibri" panose="020F0502020204030204" pitchFamily="34" charset="0"/>
            <a:cs typeface="Calibri" panose="020F0502020204030204" pitchFamily="34" charset="0"/>
          </a:endParaRPr>
        </a:p>
      </dgm:t>
    </dgm:pt>
    <dgm:pt modelId="{26A2EA41-8723-406F-9ACE-6AE540AFF945}" type="sibTrans" cxnId="{D1E437EF-FB85-4937-BB1C-4FAB247FEE0B}">
      <dgm:prSet/>
      <dgm:spPr/>
      <dgm:t>
        <a:bodyPr/>
        <a:lstStyle/>
        <a:p>
          <a:endParaRPr lang="en-US">
            <a:latin typeface="Calibri" panose="020F0502020204030204" pitchFamily="34" charset="0"/>
            <a:cs typeface="Calibri" panose="020F0502020204030204" pitchFamily="34" charset="0"/>
          </a:endParaRPr>
        </a:p>
      </dgm:t>
    </dgm:pt>
    <dgm:pt modelId="{716BD9E5-8071-4983-B07E-57E5AD6F7F42}">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Saunders Medical Center</a:t>
          </a:r>
        </a:p>
      </dgm:t>
    </dgm:pt>
    <dgm:pt modelId="{A253A057-FC16-4C9B-9AC7-52AD3C4AF323}" type="parTrans" cxnId="{2C5A3948-47F8-4453-9586-7AC8917430FE}">
      <dgm:prSet/>
      <dgm:spPr/>
      <dgm:t>
        <a:bodyPr/>
        <a:lstStyle/>
        <a:p>
          <a:endParaRPr lang="en-US">
            <a:latin typeface="Calibri" panose="020F0502020204030204" pitchFamily="34" charset="0"/>
            <a:cs typeface="Calibri" panose="020F0502020204030204" pitchFamily="34" charset="0"/>
          </a:endParaRPr>
        </a:p>
      </dgm:t>
    </dgm:pt>
    <dgm:pt modelId="{F1697757-1126-4650-8014-67B1410D9EAB}" type="sibTrans" cxnId="{2C5A3948-47F8-4453-9586-7AC8917430FE}">
      <dgm:prSet/>
      <dgm:spPr/>
      <dgm:t>
        <a:bodyPr/>
        <a:lstStyle/>
        <a:p>
          <a:endParaRPr lang="en-US">
            <a:latin typeface="Calibri" panose="020F0502020204030204" pitchFamily="34" charset="0"/>
            <a:cs typeface="Calibri" panose="020F0502020204030204" pitchFamily="34" charset="0"/>
          </a:endParaRPr>
        </a:p>
      </dgm:t>
    </dgm:pt>
    <dgm:pt modelId="{2A387696-789A-4268-A41F-81C5C04DF646}">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Boone County Health Center</a:t>
          </a:r>
        </a:p>
      </dgm:t>
    </dgm:pt>
    <dgm:pt modelId="{8159B089-BC2B-48CC-B27A-05969D03CA34}" type="parTrans" cxnId="{9AF4AB35-1B74-43A4-A1CC-B11FFDAA8AC8}">
      <dgm:prSet/>
      <dgm:spPr/>
      <dgm:t>
        <a:bodyPr/>
        <a:lstStyle/>
        <a:p>
          <a:endParaRPr lang="en-US">
            <a:latin typeface="Calibri" panose="020F0502020204030204" pitchFamily="34" charset="0"/>
            <a:cs typeface="Calibri" panose="020F0502020204030204" pitchFamily="34" charset="0"/>
          </a:endParaRPr>
        </a:p>
      </dgm:t>
    </dgm:pt>
    <dgm:pt modelId="{32AF3149-2D9E-4FB6-A4B5-8ADE3AE77F0B}" type="sibTrans" cxnId="{9AF4AB35-1B74-43A4-A1CC-B11FFDAA8AC8}">
      <dgm:prSet/>
      <dgm:spPr/>
      <dgm:t>
        <a:bodyPr/>
        <a:lstStyle/>
        <a:p>
          <a:endParaRPr lang="en-US">
            <a:latin typeface="Calibri" panose="020F0502020204030204" pitchFamily="34" charset="0"/>
            <a:cs typeface="Calibri" panose="020F0502020204030204" pitchFamily="34" charset="0"/>
          </a:endParaRPr>
        </a:p>
      </dgm:t>
    </dgm:pt>
    <dgm:pt modelId="{D8892E0C-350E-4AD3-9634-8DAFADB8CDC6}">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Pender Community Hospital</a:t>
          </a:r>
        </a:p>
      </dgm:t>
    </dgm:pt>
    <dgm:pt modelId="{2697ACED-5FD2-48E0-9C47-91A5B657FF77}" type="parTrans" cxnId="{0D5ABAE6-B7ED-4426-8AF1-7D99BA5A7272}">
      <dgm:prSet/>
      <dgm:spPr/>
      <dgm:t>
        <a:bodyPr/>
        <a:lstStyle/>
        <a:p>
          <a:endParaRPr lang="en-US">
            <a:latin typeface="Calibri" panose="020F0502020204030204" pitchFamily="34" charset="0"/>
            <a:cs typeface="Calibri" panose="020F0502020204030204" pitchFamily="34" charset="0"/>
          </a:endParaRPr>
        </a:p>
      </dgm:t>
    </dgm:pt>
    <dgm:pt modelId="{EE337D7A-F5CC-4BA7-972D-37F25F593D0E}" type="sibTrans" cxnId="{0D5ABAE6-B7ED-4426-8AF1-7D99BA5A7272}">
      <dgm:prSet/>
      <dgm:spPr/>
      <dgm:t>
        <a:bodyPr/>
        <a:lstStyle/>
        <a:p>
          <a:endParaRPr lang="en-US">
            <a:latin typeface="Calibri" panose="020F0502020204030204" pitchFamily="34" charset="0"/>
            <a:cs typeface="Calibri" panose="020F0502020204030204" pitchFamily="34" charset="0"/>
          </a:endParaRPr>
        </a:p>
      </dgm:t>
    </dgm:pt>
    <dgm:pt modelId="{63B555FB-2BA3-482B-ACC5-915982EF0DA2}">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Howard County Medical Center</a:t>
          </a:r>
        </a:p>
      </dgm:t>
    </dgm:pt>
    <dgm:pt modelId="{044E3FCB-D659-4672-9556-D1DC626C03A5}" type="parTrans" cxnId="{EC5C0F92-AEE7-43F9-A84A-3D6BFE34CE2F}">
      <dgm:prSet/>
      <dgm:spPr/>
      <dgm:t>
        <a:bodyPr/>
        <a:lstStyle/>
        <a:p>
          <a:endParaRPr lang="en-US">
            <a:latin typeface="Calibri" panose="020F0502020204030204" pitchFamily="34" charset="0"/>
            <a:cs typeface="Calibri" panose="020F0502020204030204" pitchFamily="34" charset="0"/>
          </a:endParaRPr>
        </a:p>
      </dgm:t>
    </dgm:pt>
    <dgm:pt modelId="{975CDBAF-A04B-4C4B-9E96-98E2DD22D16D}" type="sibTrans" cxnId="{EC5C0F92-AEE7-43F9-A84A-3D6BFE34CE2F}">
      <dgm:prSet/>
      <dgm:spPr/>
      <dgm:t>
        <a:bodyPr/>
        <a:lstStyle/>
        <a:p>
          <a:endParaRPr lang="en-US">
            <a:latin typeface="Calibri" panose="020F0502020204030204" pitchFamily="34" charset="0"/>
            <a:cs typeface="Calibri" panose="020F0502020204030204" pitchFamily="34" charset="0"/>
          </a:endParaRPr>
        </a:p>
      </dgm:t>
    </dgm:pt>
    <dgm:pt modelId="{8C54B282-30E9-4322-8DCF-B685FF605AB6}">
      <dgm:prSet custT="1"/>
      <dgm:spPr/>
      <dgm:t>
        <a:bodyPr/>
        <a:lstStyle/>
        <a:p>
          <a:pPr rtl="0">
            <a:buFontTx/>
            <a:buNone/>
          </a:pPr>
          <a:r>
            <a:rPr lang="en-US" sz="1700" dirty="0">
              <a:solidFill>
                <a:srgbClr val="002060"/>
              </a:solidFill>
              <a:latin typeface="+mn-lt"/>
              <a:cs typeface="Calibri" panose="020F0502020204030204" pitchFamily="34" charset="0"/>
            </a:rPr>
            <a:t>Kearney Regional Medical Center</a:t>
          </a:r>
        </a:p>
      </dgm:t>
    </dgm:pt>
    <dgm:pt modelId="{D058EF98-C607-4375-B157-C95D89A5598C}" type="parTrans" cxnId="{97054F8B-2066-46FA-8996-100CD812C23F}">
      <dgm:prSet/>
      <dgm:spPr/>
      <dgm:t>
        <a:bodyPr/>
        <a:lstStyle/>
        <a:p>
          <a:endParaRPr lang="en-US">
            <a:latin typeface="Calibri" panose="020F0502020204030204" pitchFamily="34" charset="0"/>
            <a:cs typeface="Calibri" panose="020F0502020204030204" pitchFamily="34" charset="0"/>
          </a:endParaRPr>
        </a:p>
      </dgm:t>
    </dgm:pt>
    <dgm:pt modelId="{D92CE1A6-FE4B-43E0-9FE8-FBF77CC62A4A}" type="sibTrans" cxnId="{97054F8B-2066-46FA-8996-100CD812C23F}">
      <dgm:prSet/>
      <dgm:spPr/>
      <dgm:t>
        <a:bodyPr/>
        <a:lstStyle/>
        <a:p>
          <a:endParaRPr lang="en-US">
            <a:latin typeface="Calibri" panose="020F0502020204030204" pitchFamily="34" charset="0"/>
            <a:cs typeface="Calibri" panose="020F0502020204030204" pitchFamily="34" charset="0"/>
          </a:endParaRPr>
        </a:p>
      </dgm:t>
    </dgm:pt>
    <dgm:pt modelId="{733E0172-6585-40BE-91C3-55D89F9A25BC}">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Antelope Memorial Hospital</a:t>
          </a:r>
        </a:p>
      </dgm:t>
    </dgm:pt>
    <dgm:pt modelId="{4D41C15D-9DB9-44A2-B014-0BCF3F902A33}" type="parTrans" cxnId="{9D8C51B3-4664-4240-9343-15A8B055B086}">
      <dgm:prSet/>
      <dgm:spPr/>
      <dgm:t>
        <a:bodyPr/>
        <a:lstStyle/>
        <a:p>
          <a:endParaRPr lang="en-US"/>
        </a:p>
      </dgm:t>
    </dgm:pt>
    <dgm:pt modelId="{09093C64-D7A9-4605-9498-F310A76C3E36}" type="sibTrans" cxnId="{9D8C51B3-4664-4240-9343-15A8B055B086}">
      <dgm:prSet/>
      <dgm:spPr/>
      <dgm:t>
        <a:bodyPr/>
        <a:lstStyle/>
        <a:p>
          <a:endParaRPr lang="en-US"/>
        </a:p>
      </dgm:t>
    </dgm:pt>
    <dgm:pt modelId="{80DAF8D6-3374-4106-9615-E0397C52950C}">
      <dgm:prSet custT="1"/>
      <dgm:spPr>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Great Plains</a:t>
          </a:r>
        </a:p>
      </dgm:t>
    </dgm:pt>
    <dgm:pt modelId="{5C795FCB-4870-4C78-93BB-BC84923A4D6B}" type="parTrans" cxnId="{61C835DB-F57F-43CA-BE79-A003A3F7D1D3}">
      <dgm:prSet/>
      <dgm:spPr/>
      <dgm:t>
        <a:bodyPr/>
        <a:lstStyle/>
        <a:p>
          <a:endParaRPr lang="en-US"/>
        </a:p>
      </dgm:t>
    </dgm:pt>
    <dgm:pt modelId="{86A002DE-F4C1-4336-A8F2-390116A90DD6}" type="sibTrans" cxnId="{61C835DB-F57F-43CA-BE79-A003A3F7D1D3}">
      <dgm:prSet/>
      <dgm:spPr/>
      <dgm:t>
        <a:bodyPr/>
        <a:lstStyle/>
        <a:p>
          <a:endParaRPr lang="en-US"/>
        </a:p>
      </dgm:t>
    </dgm:pt>
    <dgm:pt modelId="{D4D0B153-A546-444E-B793-477C22DC6C1A}">
      <dgm:prSet custT="1"/>
      <dgm:spPr/>
      <dgm:t>
        <a:bodyPr/>
        <a:lstStyle/>
        <a:p>
          <a:pPr rtl="0">
            <a:buFontTx/>
            <a:buNone/>
          </a:pPr>
          <a:r>
            <a:rPr lang="en-US" sz="1700" dirty="0">
              <a:solidFill>
                <a:srgbClr val="002060"/>
              </a:solidFill>
              <a:latin typeface="+mn-lt"/>
              <a:cs typeface="Calibri" panose="020F0502020204030204" pitchFamily="34" charset="0"/>
            </a:rPr>
            <a:t>Mary Lanning</a:t>
          </a:r>
        </a:p>
      </dgm:t>
    </dgm:pt>
    <dgm:pt modelId="{2E40CE8C-6CEB-4D04-9206-C3E94D07EDAC}" type="parTrans" cxnId="{1A5827B8-4894-474F-87F4-D43F76FCC80D}">
      <dgm:prSet/>
      <dgm:spPr/>
      <dgm:t>
        <a:bodyPr/>
        <a:lstStyle/>
        <a:p>
          <a:endParaRPr lang="en-US"/>
        </a:p>
      </dgm:t>
    </dgm:pt>
    <dgm:pt modelId="{ADBEAF7F-B106-4172-A4F1-E1D98453FDBD}" type="sibTrans" cxnId="{1A5827B8-4894-474F-87F4-D43F76FCC80D}">
      <dgm:prSet/>
      <dgm:spPr/>
      <dgm:t>
        <a:bodyPr/>
        <a:lstStyle/>
        <a:p>
          <a:endParaRPr lang="en-US"/>
        </a:p>
      </dgm:t>
    </dgm:pt>
    <dgm:pt modelId="{3999A380-A9DC-4850-B059-1B5957E22264}">
      <dgm:prSet custT="1"/>
      <dgm:spPr>
        <a:solidFill>
          <a:schemeClr val="bg2">
            <a:lumMod val="85000"/>
            <a:alpha val="50000"/>
          </a:schemeClr>
        </a:solidFill>
        <a:ln>
          <a:solidFill>
            <a:srgbClr val="002060"/>
          </a:solidFill>
        </a:ln>
      </dgm:spPr>
      <dgm:t>
        <a:bodyPr/>
        <a:lstStyle/>
        <a:p>
          <a:pPr rtl="0">
            <a:buFontTx/>
            <a:buNone/>
          </a:pPr>
          <a:r>
            <a:rPr lang="en-US" sz="1700" dirty="0">
              <a:solidFill>
                <a:srgbClr val="002060"/>
              </a:solidFill>
              <a:latin typeface="+mn-lt"/>
              <a:cs typeface="Calibri" panose="020F0502020204030204" pitchFamily="34" charset="0"/>
            </a:rPr>
            <a:t>Inpatient Physicians Associates</a:t>
          </a:r>
        </a:p>
      </dgm:t>
    </dgm:pt>
    <dgm:pt modelId="{E0F24844-9A56-4540-9BE2-00AD0A0C27BC}" type="parTrans" cxnId="{308BC493-7EF4-4611-9D2C-09F10A397DFB}">
      <dgm:prSet/>
      <dgm:spPr/>
      <dgm:t>
        <a:bodyPr/>
        <a:lstStyle/>
        <a:p>
          <a:endParaRPr lang="en-US"/>
        </a:p>
      </dgm:t>
    </dgm:pt>
    <dgm:pt modelId="{12FBC132-D4E0-4ACB-9336-09450013B8F8}" type="sibTrans" cxnId="{308BC493-7EF4-4611-9D2C-09F10A397DFB}">
      <dgm:prSet/>
      <dgm:spPr/>
      <dgm:t>
        <a:bodyPr/>
        <a:lstStyle/>
        <a:p>
          <a:endParaRPr lang="en-US"/>
        </a:p>
      </dgm:t>
    </dgm:pt>
    <dgm:pt modelId="{E2D3DA16-3352-44E3-B990-ED5AB489CCBD}" type="pres">
      <dgm:prSet presAssocID="{83D3ADDC-0C6D-4353-B88B-E857260249E2}" presName="Name0" presStyleCnt="0">
        <dgm:presLayoutVars>
          <dgm:dir/>
          <dgm:resizeHandles val="exact"/>
        </dgm:presLayoutVars>
      </dgm:prSet>
      <dgm:spPr/>
    </dgm:pt>
    <dgm:pt modelId="{A6C78F45-2794-4A74-9BBA-5EDA07B8BEB6}" type="pres">
      <dgm:prSet presAssocID="{43B7CB6F-94F2-406F-B1A5-0E83906CBD06}" presName="node" presStyleLbl="node1" presStyleIdx="0" presStyleCnt="1" custLinFactNeighborX="49" custLinFactNeighborY="-178">
        <dgm:presLayoutVars>
          <dgm:bulletEnabled val="1"/>
        </dgm:presLayoutVars>
      </dgm:prSet>
      <dgm:spPr/>
    </dgm:pt>
  </dgm:ptLst>
  <dgm:cxnLst>
    <dgm:cxn modelId="{6DD2F80E-3D45-4838-9FA6-EFE17D0947E1}" type="presOf" srcId="{D4D0B153-A546-444E-B793-477C22DC6C1A}" destId="{A6C78F45-2794-4A74-9BBA-5EDA07B8BEB6}" srcOrd="0" destOrd="11" presId="urn:microsoft.com/office/officeart/2005/8/layout/hList6"/>
    <dgm:cxn modelId="{B796621A-D298-4076-B832-2B8A4AF3615B}" type="presOf" srcId="{63B555FB-2BA3-482B-ACC5-915982EF0DA2}" destId="{A6C78F45-2794-4A74-9BBA-5EDA07B8BEB6}" srcOrd="0" destOrd="8" presId="urn:microsoft.com/office/officeart/2005/8/layout/hList6"/>
    <dgm:cxn modelId="{8C7BF71A-EABE-45D0-B82C-EE4218DE6C14}" type="presOf" srcId="{43B7CB6F-94F2-406F-B1A5-0E83906CBD06}" destId="{A6C78F45-2794-4A74-9BBA-5EDA07B8BEB6}" srcOrd="0" destOrd="0" presId="urn:microsoft.com/office/officeart/2005/8/layout/hList6"/>
    <dgm:cxn modelId="{4A034B22-6DA2-41D5-AD89-BD924010B9D9}" type="presOf" srcId="{D8892E0C-350E-4AD3-9634-8DAFADB8CDC6}" destId="{A6C78F45-2794-4A74-9BBA-5EDA07B8BEB6}" srcOrd="0" destOrd="13" presId="urn:microsoft.com/office/officeart/2005/8/layout/hList6"/>
    <dgm:cxn modelId="{9AF4AB35-1B74-43A4-A1CC-B11FFDAA8AC8}" srcId="{43B7CB6F-94F2-406F-B1A5-0E83906CBD06}" destId="{2A387696-789A-4268-A41F-81C5C04DF646}" srcOrd="2" destOrd="0" parTransId="{8159B089-BC2B-48CC-B27A-05969D03CA34}" sibTransId="{32AF3149-2D9E-4FB6-A4B5-8ADE3AE77F0B}"/>
    <dgm:cxn modelId="{8724D866-BF15-4CCB-B259-A7497B285FFE}" type="presOf" srcId="{A3A81E70-AF80-4C37-BC2D-E82B10FA0FE9}" destId="{A6C78F45-2794-4A74-9BBA-5EDA07B8BEB6}" srcOrd="0" destOrd="12" presId="urn:microsoft.com/office/officeart/2005/8/layout/hList6"/>
    <dgm:cxn modelId="{2C5A3948-47F8-4453-9586-7AC8917430FE}" srcId="{43B7CB6F-94F2-406F-B1A5-0E83906CBD06}" destId="{716BD9E5-8071-4983-B07E-57E5AD6F7F42}" srcOrd="13" destOrd="0" parTransId="{A253A057-FC16-4C9B-9AC7-52AD3C4AF323}" sibTransId="{F1697757-1126-4650-8014-67B1410D9EAB}"/>
    <dgm:cxn modelId="{AD598749-B619-4D55-B378-42A4EC2AFD15}" type="presOf" srcId="{80DAF8D6-3374-4106-9615-E0397C52950C}" destId="{A6C78F45-2794-4A74-9BBA-5EDA07B8BEB6}" srcOrd="0" destOrd="7" presId="urn:microsoft.com/office/officeart/2005/8/layout/hList6"/>
    <dgm:cxn modelId="{E0553370-7D0B-4FF8-89E9-D5CFC4F9FF5F}" srcId="{43B7CB6F-94F2-406F-B1A5-0E83906CBD06}" destId="{63B49FD9-302E-434F-93D3-5F0EB15E357C}" srcOrd="4" destOrd="0" parTransId="{EE4F8047-1587-4DB3-8F6C-C7DC5431441C}" sibTransId="{406F9D70-35FE-49A0-A27D-CAB5F9738E15}"/>
    <dgm:cxn modelId="{A862CB82-905B-4687-81E4-57F30628E57C}" type="presOf" srcId="{2A387696-789A-4268-A41F-81C5C04DF646}" destId="{A6C78F45-2794-4A74-9BBA-5EDA07B8BEB6}" srcOrd="0" destOrd="3" presId="urn:microsoft.com/office/officeart/2005/8/layout/hList6"/>
    <dgm:cxn modelId="{97054F8B-2066-46FA-8996-100CD812C23F}" srcId="{43B7CB6F-94F2-406F-B1A5-0E83906CBD06}" destId="{8C54B282-30E9-4322-8DCF-B685FF605AB6}" srcOrd="9" destOrd="0" parTransId="{D058EF98-C607-4375-B157-C95D89A5598C}" sibTransId="{D92CE1A6-FE4B-43E0-9FE8-FBF77CC62A4A}"/>
    <dgm:cxn modelId="{EC5C0F92-AEE7-43F9-A84A-3D6BFE34CE2F}" srcId="{43B7CB6F-94F2-406F-B1A5-0E83906CBD06}" destId="{63B555FB-2BA3-482B-ACC5-915982EF0DA2}" srcOrd="7" destOrd="0" parTransId="{044E3FCB-D659-4672-9556-D1DC626C03A5}" sibTransId="{975CDBAF-A04B-4C4B-9E96-98E2DD22D16D}"/>
    <dgm:cxn modelId="{308BC493-7EF4-4611-9D2C-09F10A397DFB}" srcId="{43B7CB6F-94F2-406F-B1A5-0E83906CBD06}" destId="{3999A380-A9DC-4850-B059-1B5957E22264}" srcOrd="8" destOrd="0" parTransId="{E0F24844-9A56-4540-9BE2-00AD0A0C27BC}" sibTransId="{12FBC132-D4E0-4ACB-9336-09450013B8F8}"/>
    <dgm:cxn modelId="{F2A28D96-D51C-4942-9B1A-65495F3F5D90}" srcId="{43B7CB6F-94F2-406F-B1A5-0E83906CBD06}" destId="{6261808D-A878-4DFB-9A11-AD60B59B93CA}" srcOrd="3" destOrd="0" parTransId="{847B8BCB-E88F-4674-9C9F-EF8C9DC30919}" sibTransId="{2C3167BC-7DA6-4CF6-9612-FBAD701CA2E4}"/>
    <dgm:cxn modelId="{40C7EB9C-54D7-462D-AC9B-DF20FEFB0A57}" type="presOf" srcId="{CFD2CEA7-B1D9-4294-AA58-9AF4A5E41892}" destId="{A6C78F45-2794-4A74-9BBA-5EDA07B8BEB6}" srcOrd="0" destOrd="2" presId="urn:microsoft.com/office/officeart/2005/8/layout/hList6"/>
    <dgm:cxn modelId="{48F158A2-6494-4A46-A00C-765120F4C349}" type="presOf" srcId="{6261808D-A878-4DFB-9A11-AD60B59B93CA}" destId="{A6C78F45-2794-4A74-9BBA-5EDA07B8BEB6}" srcOrd="0" destOrd="4" presId="urn:microsoft.com/office/officeart/2005/8/layout/hList6"/>
    <dgm:cxn modelId="{470E5CAB-5C4E-4C75-86E2-80D450480FBB}" type="presOf" srcId="{8C54B282-30E9-4322-8DCF-B685FF605AB6}" destId="{A6C78F45-2794-4A74-9BBA-5EDA07B8BEB6}" srcOrd="0" destOrd="10" presId="urn:microsoft.com/office/officeart/2005/8/layout/hList6"/>
    <dgm:cxn modelId="{9D8C51B3-4664-4240-9343-15A8B055B086}" srcId="{43B7CB6F-94F2-406F-B1A5-0E83906CBD06}" destId="{733E0172-6585-40BE-91C3-55D89F9A25BC}" srcOrd="0" destOrd="0" parTransId="{4D41C15D-9DB9-44A2-B014-0BCF3F902A33}" sibTransId="{09093C64-D7A9-4605-9498-F310A76C3E36}"/>
    <dgm:cxn modelId="{B2038BB3-63EC-48CA-AD08-D8328AE6F5F0}" srcId="{43B7CB6F-94F2-406F-B1A5-0E83906CBD06}" destId="{DCE2A0A2-C3FC-4DCD-B0D1-020851A43A5E}" srcOrd="5" destOrd="0" parTransId="{88C82DC0-BB0B-4543-BACD-A637EE9D7DA8}" sibTransId="{A14E1B71-A6FC-4388-88A4-3057D0CF5924}"/>
    <dgm:cxn modelId="{1A5827B8-4894-474F-87F4-D43F76FCC80D}" srcId="{43B7CB6F-94F2-406F-B1A5-0E83906CBD06}" destId="{D4D0B153-A546-444E-B793-477C22DC6C1A}" srcOrd="10" destOrd="0" parTransId="{2E40CE8C-6CEB-4D04-9206-C3E94D07EDAC}" sibTransId="{ADBEAF7F-B106-4172-A4F1-E1D98453FDBD}"/>
    <dgm:cxn modelId="{229EF2B9-E3CE-4101-A632-6FEA8FC23A89}" type="presOf" srcId="{83D3ADDC-0C6D-4353-B88B-E857260249E2}" destId="{E2D3DA16-3352-44E3-B990-ED5AB489CCBD}" srcOrd="0" destOrd="0" presId="urn:microsoft.com/office/officeart/2005/8/layout/hList6"/>
    <dgm:cxn modelId="{DD98D2BB-B6B5-4587-B671-11E2C3F73C39}" type="presOf" srcId="{733E0172-6585-40BE-91C3-55D89F9A25BC}" destId="{A6C78F45-2794-4A74-9BBA-5EDA07B8BEB6}" srcOrd="0" destOrd="1" presId="urn:microsoft.com/office/officeart/2005/8/layout/hList6"/>
    <dgm:cxn modelId="{4AE577C5-390F-4C87-A535-11931D5DE5CF}" type="presOf" srcId="{716BD9E5-8071-4983-B07E-57E5AD6F7F42}" destId="{A6C78F45-2794-4A74-9BBA-5EDA07B8BEB6}" srcOrd="0" destOrd="14" presId="urn:microsoft.com/office/officeart/2005/8/layout/hList6"/>
    <dgm:cxn modelId="{1D4F6DCA-54DB-404A-BE3F-FE1A60E8F6A8}" srcId="{43B7CB6F-94F2-406F-B1A5-0E83906CBD06}" destId="{CFD2CEA7-B1D9-4294-AA58-9AF4A5E41892}" srcOrd="1" destOrd="0" parTransId="{55966D98-1284-4177-AFA3-7F0E8F1BB943}" sibTransId="{EE23FC70-8BC7-4A1F-99FD-E938E9635EE2}"/>
    <dgm:cxn modelId="{EA986ECD-4397-4EFF-AE13-7114522A31E9}" type="presOf" srcId="{63B49FD9-302E-434F-93D3-5F0EB15E357C}" destId="{A6C78F45-2794-4A74-9BBA-5EDA07B8BEB6}" srcOrd="0" destOrd="5" presId="urn:microsoft.com/office/officeart/2005/8/layout/hList6"/>
    <dgm:cxn modelId="{61C835DB-F57F-43CA-BE79-A003A3F7D1D3}" srcId="{43B7CB6F-94F2-406F-B1A5-0E83906CBD06}" destId="{80DAF8D6-3374-4106-9615-E0397C52950C}" srcOrd="6" destOrd="0" parTransId="{5C795FCB-4870-4C78-93BB-BC84923A4D6B}" sibTransId="{86A002DE-F4C1-4336-A8F2-390116A90DD6}"/>
    <dgm:cxn modelId="{786802DD-4D6C-4889-AD87-CFDA99A81ECA}" srcId="{83D3ADDC-0C6D-4353-B88B-E857260249E2}" destId="{43B7CB6F-94F2-406F-B1A5-0E83906CBD06}" srcOrd="0" destOrd="0" parTransId="{3601B7F2-783B-416E-93A2-021BFF377F2C}" sibTransId="{4518244F-67DE-4EC4-A219-EF8DB8BF9BC4}"/>
    <dgm:cxn modelId="{AD7079E6-88E0-41DD-B1E0-96F21BB00CBD}" type="presOf" srcId="{3999A380-A9DC-4850-B059-1B5957E22264}" destId="{A6C78F45-2794-4A74-9BBA-5EDA07B8BEB6}" srcOrd="0" destOrd="9" presId="urn:microsoft.com/office/officeart/2005/8/layout/hList6"/>
    <dgm:cxn modelId="{0D5ABAE6-B7ED-4426-8AF1-7D99BA5A7272}" srcId="{43B7CB6F-94F2-406F-B1A5-0E83906CBD06}" destId="{D8892E0C-350E-4AD3-9634-8DAFADB8CDC6}" srcOrd="12" destOrd="0" parTransId="{2697ACED-5FD2-48E0-9C47-91A5B657FF77}" sibTransId="{EE337D7A-F5CC-4BA7-972D-37F25F593D0E}"/>
    <dgm:cxn modelId="{D1E437EF-FB85-4937-BB1C-4FAB247FEE0B}" srcId="{43B7CB6F-94F2-406F-B1A5-0E83906CBD06}" destId="{A3A81E70-AF80-4C37-BC2D-E82B10FA0FE9}" srcOrd="11" destOrd="0" parTransId="{8E27968D-C27C-4988-91A0-6A82FFFD5CA4}" sibTransId="{26A2EA41-8723-406F-9ACE-6AE540AFF945}"/>
    <dgm:cxn modelId="{4D15B9FE-FB95-42BE-80C9-D50C7FE1481E}" type="presOf" srcId="{DCE2A0A2-C3FC-4DCD-B0D1-020851A43A5E}" destId="{A6C78F45-2794-4A74-9BBA-5EDA07B8BEB6}" srcOrd="0" destOrd="6" presId="urn:microsoft.com/office/officeart/2005/8/layout/hList6"/>
    <dgm:cxn modelId="{20DDB647-07F6-4D20-97F6-9655B0B72D4A}" type="presParOf" srcId="{E2D3DA16-3352-44E3-B990-ED5AB489CCBD}" destId="{A6C78F45-2794-4A74-9BBA-5EDA07B8BEB6}"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C7E6A-AD65-469D-85E2-355F8BE680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32B8C0-AF2B-4C6F-BE23-9ACE2DAFE7DD}">
      <dgm:prSet custT="1"/>
      <dgm:spPr/>
      <dgm:t>
        <a:bodyPr/>
        <a:lstStyle/>
        <a:p>
          <a:pPr algn="ctr" rtl="0"/>
          <a:r>
            <a:rPr lang="en-US" sz="2400" dirty="0">
              <a:latin typeface="+mn-lt"/>
              <a:cs typeface="Calibri" panose="020F0502020204030204" pitchFamily="34" charset="0"/>
            </a:rPr>
            <a:t>Supporting the process toward clinical integration</a:t>
          </a:r>
        </a:p>
      </dgm:t>
    </dgm:pt>
    <dgm:pt modelId="{40E47F47-AD80-42BE-93BD-9B54A4D57AEE}" type="parTrans" cxnId="{4A22251B-2B74-42BD-979C-2C2FF65289C5}">
      <dgm:prSet/>
      <dgm:spPr/>
      <dgm:t>
        <a:bodyPr/>
        <a:lstStyle/>
        <a:p>
          <a:endParaRPr lang="en-US">
            <a:latin typeface="Calibri" panose="020F0502020204030204" pitchFamily="34" charset="0"/>
            <a:cs typeface="Calibri" panose="020F0502020204030204" pitchFamily="34" charset="0"/>
          </a:endParaRPr>
        </a:p>
      </dgm:t>
    </dgm:pt>
    <dgm:pt modelId="{751A9066-3F23-4EE5-82EC-7CE4D93A4E35}" type="sibTrans" cxnId="{4A22251B-2B74-42BD-979C-2C2FF65289C5}">
      <dgm:prSet/>
      <dgm:spPr/>
      <dgm:t>
        <a:bodyPr/>
        <a:lstStyle/>
        <a:p>
          <a:endParaRPr lang="en-US">
            <a:latin typeface="Calibri" panose="020F0502020204030204" pitchFamily="34" charset="0"/>
            <a:cs typeface="Calibri" panose="020F0502020204030204" pitchFamily="34" charset="0"/>
          </a:endParaRPr>
        </a:p>
      </dgm:t>
    </dgm:pt>
    <dgm:pt modelId="{53310F67-9E1F-4186-8B4D-FF57F5BAADD6}" type="pres">
      <dgm:prSet presAssocID="{A51C7E6A-AD65-469D-85E2-355F8BE68031}" presName="vert0" presStyleCnt="0">
        <dgm:presLayoutVars>
          <dgm:dir/>
          <dgm:animOne val="branch"/>
          <dgm:animLvl val="lvl"/>
        </dgm:presLayoutVars>
      </dgm:prSet>
      <dgm:spPr/>
    </dgm:pt>
    <dgm:pt modelId="{AEF6A4BF-5E52-402B-813A-8795B853EA6F}" type="pres">
      <dgm:prSet presAssocID="{F832B8C0-AF2B-4C6F-BE23-9ACE2DAFE7DD}" presName="thickLine" presStyleLbl="alignNode1" presStyleIdx="0" presStyleCnt="1"/>
      <dgm:spPr>
        <a:blipFill rotWithShape="0">
          <a:blip xmlns:r="http://schemas.openxmlformats.org/officeDocument/2006/relationships" r:embed="rId1"/>
          <a:stretch>
            <a:fillRect/>
          </a:stretch>
        </a:blipFill>
      </dgm:spPr>
    </dgm:pt>
    <dgm:pt modelId="{C3A1458D-431D-4D6B-A414-0FD0A49FE3A4}" type="pres">
      <dgm:prSet presAssocID="{F832B8C0-AF2B-4C6F-BE23-9ACE2DAFE7DD}" presName="horz1" presStyleCnt="0"/>
      <dgm:spPr/>
    </dgm:pt>
    <dgm:pt modelId="{59CBD378-204A-479A-AD1B-68DDADC6DDA8}" type="pres">
      <dgm:prSet presAssocID="{F832B8C0-AF2B-4C6F-BE23-9ACE2DAFE7DD}" presName="tx1" presStyleLbl="revTx" presStyleIdx="0" presStyleCnt="1"/>
      <dgm:spPr/>
    </dgm:pt>
    <dgm:pt modelId="{ACDB861F-6C9F-4CA6-BE31-E2994379120E}" type="pres">
      <dgm:prSet presAssocID="{F832B8C0-AF2B-4C6F-BE23-9ACE2DAFE7DD}" presName="vert1" presStyleCnt="0"/>
      <dgm:spPr/>
    </dgm:pt>
  </dgm:ptLst>
  <dgm:cxnLst>
    <dgm:cxn modelId="{4A22251B-2B74-42BD-979C-2C2FF65289C5}" srcId="{A51C7E6A-AD65-469D-85E2-355F8BE68031}" destId="{F832B8C0-AF2B-4C6F-BE23-9ACE2DAFE7DD}" srcOrd="0" destOrd="0" parTransId="{40E47F47-AD80-42BE-93BD-9B54A4D57AEE}" sibTransId="{751A9066-3F23-4EE5-82EC-7CE4D93A4E35}"/>
    <dgm:cxn modelId="{63374D2A-A9B0-4FC2-B383-CEED3E7F0850}" type="presOf" srcId="{A51C7E6A-AD65-469D-85E2-355F8BE68031}" destId="{53310F67-9E1F-4186-8B4D-FF57F5BAADD6}" srcOrd="0" destOrd="0" presId="urn:microsoft.com/office/officeart/2008/layout/LinedList"/>
    <dgm:cxn modelId="{0A0385C2-89B4-4E03-A352-C3E351235CD0}" type="presOf" srcId="{F832B8C0-AF2B-4C6F-BE23-9ACE2DAFE7DD}" destId="{59CBD378-204A-479A-AD1B-68DDADC6DDA8}" srcOrd="0" destOrd="0" presId="urn:microsoft.com/office/officeart/2008/layout/LinedList"/>
    <dgm:cxn modelId="{6ACC526D-A3E0-4E2C-BBE9-20D73BCE82D6}" type="presParOf" srcId="{53310F67-9E1F-4186-8B4D-FF57F5BAADD6}" destId="{AEF6A4BF-5E52-402B-813A-8795B853EA6F}" srcOrd="0" destOrd="0" presId="urn:microsoft.com/office/officeart/2008/layout/LinedList"/>
    <dgm:cxn modelId="{6662A02D-3C0C-4B5A-8F05-4582454D8499}" type="presParOf" srcId="{53310F67-9E1F-4186-8B4D-FF57F5BAADD6}" destId="{C3A1458D-431D-4D6B-A414-0FD0A49FE3A4}" srcOrd="1" destOrd="0" presId="urn:microsoft.com/office/officeart/2008/layout/LinedList"/>
    <dgm:cxn modelId="{FE0B9383-1678-4BF3-AF74-2E5F1AA2AF4D}" type="presParOf" srcId="{C3A1458D-431D-4D6B-A414-0FD0A49FE3A4}" destId="{59CBD378-204A-479A-AD1B-68DDADC6DDA8}" srcOrd="0" destOrd="0" presId="urn:microsoft.com/office/officeart/2008/layout/LinedList"/>
    <dgm:cxn modelId="{DE313D04-366D-436B-882C-4619EA2FA32E}" type="presParOf" srcId="{C3A1458D-431D-4D6B-A414-0FD0A49FE3A4}" destId="{ACDB861F-6C9F-4CA6-BE31-E2994379120E}"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3ADDC-0C6D-4353-B88B-E857260249E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B7CB6F-94F2-406F-B1A5-0E83906CBD06}">
      <dgm:prSet custT="1"/>
      <dgm:spPr>
        <a:solidFill>
          <a:srgbClr val="FFC000">
            <a:alpha val="50000"/>
          </a:srgbClr>
        </a:solidFill>
      </dgm:spPr>
      <dgm:t>
        <a:bodyPr/>
        <a:lstStyle/>
        <a:p>
          <a:pPr algn="l" rtl="0"/>
          <a:r>
            <a:rPr lang="en-US" sz="2400" b="1" dirty="0">
              <a:solidFill>
                <a:srgbClr val="002060"/>
              </a:solidFill>
              <a:latin typeface="+mn-lt"/>
            </a:rPr>
            <a:t>Members starting 2025</a:t>
          </a:r>
        </a:p>
        <a:p>
          <a:pPr algn="l">
            <a:buFont typeface="Arial" panose="020B0604020202020204" pitchFamily="34" charset="0"/>
            <a:buChar char="•"/>
          </a:pPr>
          <a:r>
            <a:rPr lang="en-US" sz="2400" dirty="0">
              <a:solidFill>
                <a:srgbClr val="002060"/>
              </a:solidFill>
              <a:latin typeface="+mn-lt"/>
              <a:cs typeface="Calibri" panose="020F0502020204030204" pitchFamily="34" charset="0"/>
            </a:rPr>
            <a:t>Hart &amp; Arndt Family Health PC</a:t>
          </a:r>
        </a:p>
        <a:p>
          <a:pPr algn="l">
            <a:buFont typeface="Arial" panose="020B0604020202020204" pitchFamily="34" charset="0"/>
            <a:buChar char="•"/>
          </a:pPr>
          <a:r>
            <a:rPr lang="en-US" sz="2400" dirty="0">
              <a:solidFill>
                <a:srgbClr val="002060"/>
              </a:solidFill>
              <a:latin typeface="+mn-lt"/>
            </a:rPr>
            <a:t>Jefferson Community Health &amp; Life</a:t>
          </a:r>
        </a:p>
        <a:p>
          <a:pPr algn="l">
            <a:buFont typeface="Arial" panose="020B0604020202020204" pitchFamily="34" charset="0"/>
            <a:buChar char="•"/>
          </a:pPr>
          <a:r>
            <a:rPr lang="en-US" sz="2400" dirty="0">
              <a:solidFill>
                <a:srgbClr val="002060"/>
              </a:solidFill>
              <a:latin typeface="+mn-lt"/>
            </a:rPr>
            <a:t>Memorial Community Health</a:t>
          </a:r>
        </a:p>
        <a:p>
          <a:pPr algn="l">
            <a:buFont typeface="Arial" panose="020B0604020202020204" pitchFamily="34" charset="0"/>
            <a:buChar char="•"/>
          </a:pPr>
          <a:r>
            <a:rPr lang="en-US" sz="2400" dirty="0">
              <a:solidFill>
                <a:srgbClr val="002060"/>
              </a:solidFill>
              <a:latin typeface="+mn-lt"/>
            </a:rPr>
            <a:t>Midwest  Independent Physician Practice Association</a:t>
          </a:r>
        </a:p>
        <a:p>
          <a:pPr algn="l">
            <a:buFont typeface="Arial" panose="020B0604020202020204" pitchFamily="34" charset="0"/>
            <a:buChar char="•"/>
          </a:pPr>
          <a:r>
            <a:rPr lang="en-US" sz="2400" dirty="0">
              <a:solidFill>
                <a:srgbClr val="002060"/>
              </a:solidFill>
              <a:latin typeface="+mn-lt"/>
            </a:rPr>
            <a:t>York Medical Clinic PC</a:t>
          </a:r>
          <a:endParaRPr lang="en-US" sz="2400" b="1" dirty="0">
            <a:solidFill>
              <a:srgbClr val="002060"/>
            </a:solidFill>
            <a:latin typeface="+mn-lt"/>
            <a:cs typeface="Calibri" panose="020F0502020204030204" pitchFamily="34" charset="0"/>
          </a:endParaRPr>
        </a:p>
      </dgm:t>
    </dgm:pt>
    <dgm:pt modelId="{3601B7F2-783B-416E-93A2-021BFF377F2C}" type="parTrans" cxnId="{786802DD-4D6C-4889-AD87-CFDA99A81ECA}">
      <dgm:prSet/>
      <dgm:spPr/>
      <dgm:t>
        <a:bodyPr/>
        <a:lstStyle/>
        <a:p>
          <a:endParaRPr lang="en-US">
            <a:latin typeface="Calibri" panose="020F0502020204030204" pitchFamily="34" charset="0"/>
            <a:cs typeface="Calibri" panose="020F0502020204030204" pitchFamily="34" charset="0"/>
          </a:endParaRPr>
        </a:p>
      </dgm:t>
    </dgm:pt>
    <dgm:pt modelId="{4518244F-67DE-4EC4-A219-EF8DB8BF9BC4}" type="sibTrans" cxnId="{786802DD-4D6C-4889-AD87-CFDA99A81ECA}">
      <dgm:prSet/>
      <dgm:spPr/>
      <dgm:t>
        <a:bodyPr/>
        <a:lstStyle/>
        <a:p>
          <a:endParaRPr lang="en-US">
            <a:latin typeface="Calibri" panose="020F0502020204030204" pitchFamily="34" charset="0"/>
            <a:cs typeface="Calibri" panose="020F0502020204030204" pitchFamily="34" charset="0"/>
          </a:endParaRPr>
        </a:p>
      </dgm:t>
    </dgm:pt>
    <dgm:pt modelId="{E2D3DA16-3352-44E3-B990-ED5AB489CCBD}" type="pres">
      <dgm:prSet presAssocID="{83D3ADDC-0C6D-4353-B88B-E857260249E2}" presName="Name0" presStyleCnt="0">
        <dgm:presLayoutVars>
          <dgm:dir/>
          <dgm:resizeHandles val="exact"/>
        </dgm:presLayoutVars>
      </dgm:prSet>
      <dgm:spPr/>
    </dgm:pt>
    <dgm:pt modelId="{A6C78F45-2794-4A74-9BBA-5EDA07B8BEB6}" type="pres">
      <dgm:prSet presAssocID="{43B7CB6F-94F2-406F-B1A5-0E83906CBD06}" presName="node" presStyleLbl="node1" presStyleIdx="0" presStyleCnt="1" custLinFactNeighborX="49" custLinFactNeighborY="-178">
        <dgm:presLayoutVars>
          <dgm:bulletEnabled val="1"/>
        </dgm:presLayoutVars>
      </dgm:prSet>
      <dgm:spPr/>
    </dgm:pt>
  </dgm:ptLst>
  <dgm:cxnLst>
    <dgm:cxn modelId="{8C7BF71A-EABE-45D0-B82C-EE4218DE6C14}" type="presOf" srcId="{43B7CB6F-94F2-406F-B1A5-0E83906CBD06}" destId="{A6C78F45-2794-4A74-9BBA-5EDA07B8BEB6}" srcOrd="0" destOrd="0" presId="urn:microsoft.com/office/officeart/2005/8/layout/hList6"/>
    <dgm:cxn modelId="{229EF2B9-E3CE-4101-A632-6FEA8FC23A89}" type="presOf" srcId="{83D3ADDC-0C6D-4353-B88B-E857260249E2}" destId="{E2D3DA16-3352-44E3-B990-ED5AB489CCBD}" srcOrd="0" destOrd="0" presId="urn:microsoft.com/office/officeart/2005/8/layout/hList6"/>
    <dgm:cxn modelId="{786802DD-4D6C-4889-AD87-CFDA99A81ECA}" srcId="{83D3ADDC-0C6D-4353-B88B-E857260249E2}" destId="{43B7CB6F-94F2-406F-B1A5-0E83906CBD06}" srcOrd="0" destOrd="0" parTransId="{3601B7F2-783B-416E-93A2-021BFF377F2C}" sibTransId="{4518244F-67DE-4EC4-A219-EF8DB8BF9BC4}"/>
    <dgm:cxn modelId="{20DDB647-07F6-4D20-97F6-9655B0B72D4A}" type="presParOf" srcId="{E2D3DA16-3352-44E3-B990-ED5AB489CCBD}" destId="{A6C78F45-2794-4A74-9BBA-5EDA07B8BEB6}"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1C7E6A-AD65-469D-85E2-355F8BE680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32B8C0-AF2B-4C6F-BE23-9ACE2DAFE7DD}">
      <dgm:prSet custT="1"/>
      <dgm:spPr/>
      <dgm:t>
        <a:bodyPr/>
        <a:lstStyle/>
        <a:p>
          <a:pPr algn="ctr" rtl="0"/>
          <a:r>
            <a:rPr lang="en-US" sz="2400" dirty="0">
              <a:latin typeface="+mn-lt"/>
              <a:cs typeface="Calibri" panose="020F0502020204030204" pitchFamily="34" charset="0"/>
            </a:rPr>
            <a:t>Supporting the process toward clinical integration</a:t>
          </a:r>
        </a:p>
      </dgm:t>
    </dgm:pt>
    <dgm:pt modelId="{40E47F47-AD80-42BE-93BD-9B54A4D57AEE}" type="parTrans" cxnId="{4A22251B-2B74-42BD-979C-2C2FF65289C5}">
      <dgm:prSet/>
      <dgm:spPr/>
      <dgm:t>
        <a:bodyPr/>
        <a:lstStyle/>
        <a:p>
          <a:endParaRPr lang="en-US">
            <a:latin typeface="Calibri" panose="020F0502020204030204" pitchFamily="34" charset="0"/>
            <a:cs typeface="Calibri" panose="020F0502020204030204" pitchFamily="34" charset="0"/>
          </a:endParaRPr>
        </a:p>
      </dgm:t>
    </dgm:pt>
    <dgm:pt modelId="{751A9066-3F23-4EE5-82EC-7CE4D93A4E35}" type="sibTrans" cxnId="{4A22251B-2B74-42BD-979C-2C2FF65289C5}">
      <dgm:prSet/>
      <dgm:spPr/>
      <dgm:t>
        <a:bodyPr/>
        <a:lstStyle/>
        <a:p>
          <a:endParaRPr lang="en-US">
            <a:latin typeface="Calibri" panose="020F0502020204030204" pitchFamily="34" charset="0"/>
            <a:cs typeface="Calibri" panose="020F0502020204030204" pitchFamily="34" charset="0"/>
          </a:endParaRPr>
        </a:p>
      </dgm:t>
    </dgm:pt>
    <dgm:pt modelId="{53310F67-9E1F-4186-8B4D-FF57F5BAADD6}" type="pres">
      <dgm:prSet presAssocID="{A51C7E6A-AD65-469D-85E2-355F8BE68031}" presName="vert0" presStyleCnt="0">
        <dgm:presLayoutVars>
          <dgm:dir/>
          <dgm:animOne val="branch"/>
          <dgm:animLvl val="lvl"/>
        </dgm:presLayoutVars>
      </dgm:prSet>
      <dgm:spPr/>
    </dgm:pt>
    <dgm:pt modelId="{AEF6A4BF-5E52-402B-813A-8795B853EA6F}" type="pres">
      <dgm:prSet presAssocID="{F832B8C0-AF2B-4C6F-BE23-9ACE2DAFE7DD}" presName="thickLine" presStyleLbl="alignNode1" presStyleIdx="0" presStyleCnt="1"/>
      <dgm:spPr>
        <a:blipFill rotWithShape="0">
          <a:blip xmlns:r="http://schemas.openxmlformats.org/officeDocument/2006/relationships" r:embed="rId1"/>
          <a:stretch>
            <a:fillRect/>
          </a:stretch>
        </a:blipFill>
      </dgm:spPr>
    </dgm:pt>
    <dgm:pt modelId="{C3A1458D-431D-4D6B-A414-0FD0A49FE3A4}" type="pres">
      <dgm:prSet presAssocID="{F832B8C0-AF2B-4C6F-BE23-9ACE2DAFE7DD}" presName="horz1" presStyleCnt="0"/>
      <dgm:spPr/>
    </dgm:pt>
    <dgm:pt modelId="{59CBD378-204A-479A-AD1B-68DDADC6DDA8}" type="pres">
      <dgm:prSet presAssocID="{F832B8C0-AF2B-4C6F-BE23-9ACE2DAFE7DD}" presName="tx1" presStyleLbl="revTx" presStyleIdx="0" presStyleCnt="1"/>
      <dgm:spPr/>
    </dgm:pt>
    <dgm:pt modelId="{ACDB861F-6C9F-4CA6-BE31-E2994379120E}" type="pres">
      <dgm:prSet presAssocID="{F832B8C0-AF2B-4C6F-BE23-9ACE2DAFE7DD}" presName="vert1" presStyleCnt="0"/>
      <dgm:spPr/>
    </dgm:pt>
  </dgm:ptLst>
  <dgm:cxnLst>
    <dgm:cxn modelId="{4A22251B-2B74-42BD-979C-2C2FF65289C5}" srcId="{A51C7E6A-AD65-469D-85E2-355F8BE68031}" destId="{F832B8C0-AF2B-4C6F-BE23-9ACE2DAFE7DD}" srcOrd="0" destOrd="0" parTransId="{40E47F47-AD80-42BE-93BD-9B54A4D57AEE}" sibTransId="{751A9066-3F23-4EE5-82EC-7CE4D93A4E35}"/>
    <dgm:cxn modelId="{63374D2A-A9B0-4FC2-B383-CEED3E7F0850}" type="presOf" srcId="{A51C7E6A-AD65-469D-85E2-355F8BE68031}" destId="{53310F67-9E1F-4186-8B4D-FF57F5BAADD6}" srcOrd="0" destOrd="0" presId="urn:microsoft.com/office/officeart/2008/layout/LinedList"/>
    <dgm:cxn modelId="{0A0385C2-89B4-4E03-A352-C3E351235CD0}" type="presOf" srcId="{F832B8C0-AF2B-4C6F-BE23-9ACE2DAFE7DD}" destId="{59CBD378-204A-479A-AD1B-68DDADC6DDA8}" srcOrd="0" destOrd="0" presId="urn:microsoft.com/office/officeart/2008/layout/LinedList"/>
    <dgm:cxn modelId="{6ACC526D-A3E0-4E2C-BBE9-20D73BCE82D6}" type="presParOf" srcId="{53310F67-9E1F-4186-8B4D-FF57F5BAADD6}" destId="{AEF6A4BF-5E52-402B-813A-8795B853EA6F}" srcOrd="0" destOrd="0" presId="urn:microsoft.com/office/officeart/2008/layout/LinedList"/>
    <dgm:cxn modelId="{6662A02D-3C0C-4B5A-8F05-4582454D8499}" type="presParOf" srcId="{53310F67-9E1F-4186-8B4D-FF57F5BAADD6}" destId="{C3A1458D-431D-4D6B-A414-0FD0A49FE3A4}" srcOrd="1" destOrd="0" presId="urn:microsoft.com/office/officeart/2008/layout/LinedList"/>
    <dgm:cxn modelId="{FE0B9383-1678-4BF3-AF74-2E5F1AA2AF4D}" type="presParOf" srcId="{C3A1458D-431D-4D6B-A414-0FD0A49FE3A4}" destId="{59CBD378-204A-479A-AD1B-68DDADC6DDA8}" srcOrd="0" destOrd="0" presId="urn:microsoft.com/office/officeart/2008/layout/LinedList"/>
    <dgm:cxn modelId="{DE313D04-366D-436B-882C-4619EA2FA32E}" type="presParOf" srcId="{C3A1458D-431D-4D6B-A414-0FD0A49FE3A4}" destId="{ACDB861F-6C9F-4CA6-BE31-E2994379120E}"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8F45-2794-4A74-9BBA-5EDA07B8BEB6}">
      <dsp:nvSpPr>
        <dsp:cNvPr id="0" name=""/>
        <dsp:cNvSpPr/>
      </dsp:nvSpPr>
      <dsp:spPr>
        <a:xfrm rot="16200000">
          <a:off x="2192304" y="-2182281"/>
          <a:ext cx="5888896" cy="10253459"/>
        </a:xfrm>
        <a:prstGeom prst="flowChartManualOperation">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rgbClr val="002060"/>
              </a:solidFill>
              <a:latin typeface="+mn-lt"/>
              <a:cs typeface="Calibri" panose="020F0502020204030204" pitchFamily="34" charset="0"/>
            </a:rPr>
            <a:t>Current Members</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Antelope Memorial Hospital</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Beatrice  Community  Hospital &amp; Health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Boone County Health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Bryan Medical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Bryan Physician Network</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Crete Area Medical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Great Plains</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Howard County Medical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Inpatient Physicians Associates</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Kearney Regional Medical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Mary Lanning</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Merrick Medical Center</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Pender Community Hospital</a:t>
          </a:r>
        </a:p>
        <a:p>
          <a:pPr marL="171450" lvl="1" indent="-171450" algn="l" defTabSz="755650" rtl="0">
            <a:lnSpc>
              <a:spcPct val="90000"/>
            </a:lnSpc>
            <a:spcBef>
              <a:spcPct val="0"/>
            </a:spcBef>
            <a:spcAft>
              <a:spcPct val="15000"/>
            </a:spcAft>
            <a:buFontTx/>
            <a:buNone/>
          </a:pPr>
          <a:r>
            <a:rPr lang="en-US" sz="1700" kern="1200" dirty="0">
              <a:solidFill>
                <a:srgbClr val="002060"/>
              </a:solidFill>
              <a:latin typeface="+mn-lt"/>
              <a:cs typeface="Calibri" panose="020F0502020204030204" pitchFamily="34" charset="0"/>
            </a:rPr>
            <a:t>Saunders Medical Center</a:t>
          </a:r>
        </a:p>
      </dsp:txBody>
      <dsp:txXfrm rot="5400000">
        <a:off x="10023" y="1177779"/>
        <a:ext cx="10253459" cy="3533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A4BF-5E52-402B-813A-8795B853EA6F}">
      <dsp:nvSpPr>
        <dsp:cNvPr id="0" name=""/>
        <dsp:cNvSpPr/>
      </dsp:nvSpPr>
      <dsp:spPr>
        <a:xfrm>
          <a:off x="0" y="0"/>
          <a:ext cx="2540726" cy="0"/>
        </a:xfrm>
        <a:prstGeom prst="lin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BD378-204A-479A-AD1B-68DDADC6DDA8}">
      <dsp:nvSpPr>
        <dsp:cNvPr id="0" name=""/>
        <dsp:cNvSpPr/>
      </dsp:nvSpPr>
      <dsp:spPr>
        <a:xfrm>
          <a:off x="0" y="0"/>
          <a:ext cx="2540726" cy="165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kern="1200" dirty="0">
              <a:latin typeface="+mn-lt"/>
              <a:cs typeface="Calibri" panose="020F0502020204030204" pitchFamily="34" charset="0"/>
            </a:rPr>
            <a:t>Supporting the process toward clinical integration</a:t>
          </a:r>
        </a:p>
      </dsp:txBody>
      <dsp:txXfrm>
        <a:off x="0" y="0"/>
        <a:ext cx="2540726" cy="1653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8F45-2794-4A74-9BBA-5EDA07B8BEB6}">
      <dsp:nvSpPr>
        <dsp:cNvPr id="0" name=""/>
        <dsp:cNvSpPr/>
      </dsp:nvSpPr>
      <dsp:spPr>
        <a:xfrm rot="16200000">
          <a:off x="2187293" y="-2187293"/>
          <a:ext cx="5888896" cy="10263482"/>
        </a:xfrm>
        <a:prstGeom prst="flowChartManualOperation">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rgbClr val="002060"/>
              </a:solidFill>
              <a:latin typeface="+mn-lt"/>
            </a:rPr>
            <a:t>Members starting 2025</a:t>
          </a:r>
        </a:p>
        <a:p>
          <a:pPr marL="0" lvl="0" indent="0" algn="l" defTabSz="1066800">
            <a:lnSpc>
              <a:spcPct val="90000"/>
            </a:lnSpc>
            <a:spcBef>
              <a:spcPct val="0"/>
            </a:spcBef>
            <a:spcAft>
              <a:spcPct val="35000"/>
            </a:spcAft>
            <a:buFont typeface="Arial" panose="020B0604020202020204" pitchFamily="34" charset="0"/>
            <a:buNone/>
          </a:pPr>
          <a:r>
            <a:rPr lang="en-US" sz="2400" kern="1200" dirty="0">
              <a:solidFill>
                <a:srgbClr val="002060"/>
              </a:solidFill>
              <a:latin typeface="+mn-lt"/>
              <a:cs typeface="Calibri" panose="020F0502020204030204" pitchFamily="34" charset="0"/>
            </a:rPr>
            <a:t>Hart &amp; Arndt Family Health PC</a:t>
          </a:r>
        </a:p>
        <a:p>
          <a:pPr marL="0" lvl="0" indent="0" algn="l" defTabSz="1066800">
            <a:lnSpc>
              <a:spcPct val="90000"/>
            </a:lnSpc>
            <a:spcBef>
              <a:spcPct val="0"/>
            </a:spcBef>
            <a:spcAft>
              <a:spcPct val="35000"/>
            </a:spcAft>
            <a:buFont typeface="Arial" panose="020B0604020202020204" pitchFamily="34" charset="0"/>
            <a:buNone/>
          </a:pPr>
          <a:r>
            <a:rPr lang="en-US" sz="2400" kern="1200" dirty="0">
              <a:solidFill>
                <a:srgbClr val="002060"/>
              </a:solidFill>
              <a:latin typeface="+mn-lt"/>
            </a:rPr>
            <a:t>Jefferson Community Health &amp; Life</a:t>
          </a:r>
        </a:p>
        <a:p>
          <a:pPr marL="0" lvl="0" indent="0" algn="l" defTabSz="1066800">
            <a:lnSpc>
              <a:spcPct val="90000"/>
            </a:lnSpc>
            <a:spcBef>
              <a:spcPct val="0"/>
            </a:spcBef>
            <a:spcAft>
              <a:spcPct val="35000"/>
            </a:spcAft>
            <a:buFont typeface="Arial" panose="020B0604020202020204" pitchFamily="34" charset="0"/>
            <a:buNone/>
          </a:pPr>
          <a:r>
            <a:rPr lang="en-US" sz="2400" kern="1200" dirty="0">
              <a:solidFill>
                <a:srgbClr val="002060"/>
              </a:solidFill>
              <a:latin typeface="+mn-lt"/>
            </a:rPr>
            <a:t>Memorial Community Health</a:t>
          </a:r>
        </a:p>
        <a:p>
          <a:pPr marL="0" lvl="0" indent="0" algn="l" defTabSz="1066800">
            <a:lnSpc>
              <a:spcPct val="90000"/>
            </a:lnSpc>
            <a:spcBef>
              <a:spcPct val="0"/>
            </a:spcBef>
            <a:spcAft>
              <a:spcPct val="35000"/>
            </a:spcAft>
            <a:buFont typeface="Arial" panose="020B0604020202020204" pitchFamily="34" charset="0"/>
            <a:buNone/>
          </a:pPr>
          <a:r>
            <a:rPr lang="en-US" sz="2400" kern="1200" dirty="0">
              <a:solidFill>
                <a:srgbClr val="002060"/>
              </a:solidFill>
              <a:latin typeface="+mn-lt"/>
            </a:rPr>
            <a:t>Midwest  Independent Physician Practice Association</a:t>
          </a:r>
        </a:p>
        <a:p>
          <a:pPr marL="0" lvl="0" indent="0" algn="l" defTabSz="1066800">
            <a:lnSpc>
              <a:spcPct val="90000"/>
            </a:lnSpc>
            <a:spcBef>
              <a:spcPct val="0"/>
            </a:spcBef>
            <a:spcAft>
              <a:spcPct val="35000"/>
            </a:spcAft>
            <a:buFont typeface="Arial" panose="020B0604020202020204" pitchFamily="34" charset="0"/>
            <a:buNone/>
          </a:pPr>
          <a:r>
            <a:rPr lang="en-US" sz="2400" kern="1200" dirty="0">
              <a:solidFill>
                <a:srgbClr val="002060"/>
              </a:solidFill>
              <a:latin typeface="+mn-lt"/>
            </a:rPr>
            <a:t>York Medical Clinic PC</a:t>
          </a:r>
          <a:endParaRPr lang="en-US" sz="2400" b="1" kern="1200" dirty="0">
            <a:solidFill>
              <a:srgbClr val="002060"/>
            </a:solidFill>
            <a:latin typeface="+mn-lt"/>
            <a:cs typeface="Calibri" panose="020F0502020204030204" pitchFamily="34" charset="0"/>
          </a:endParaRPr>
        </a:p>
      </dsp:txBody>
      <dsp:txXfrm rot="5400000">
        <a:off x="0" y="1177779"/>
        <a:ext cx="10263482" cy="3533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A4BF-5E52-402B-813A-8795B853EA6F}">
      <dsp:nvSpPr>
        <dsp:cNvPr id="0" name=""/>
        <dsp:cNvSpPr/>
      </dsp:nvSpPr>
      <dsp:spPr>
        <a:xfrm>
          <a:off x="0" y="0"/>
          <a:ext cx="2540726" cy="0"/>
        </a:xfrm>
        <a:prstGeom prst="lin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BD378-204A-479A-AD1B-68DDADC6DDA8}">
      <dsp:nvSpPr>
        <dsp:cNvPr id="0" name=""/>
        <dsp:cNvSpPr/>
      </dsp:nvSpPr>
      <dsp:spPr>
        <a:xfrm>
          <a:off x="0" y="0"/>
          <a:ext cx="2540726" cy="165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kern="1200" dirty="0">
              <a:latin typeface="+mn-lt"/>
              <a:cs typeface="Calibri" panose="020F0502020204030204" pitchFamily="34" charset="0"/>
            </a:rPr>
            <a:t>Supporting the process toward clinical integration</a:t>
          </a:r>
        </a:p>
      </dsp:txBody>
      <dsp:txXfrm>
        <a:off x="0" y="0"/>
        <a:ext cx="2540726" cy="16535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3AB6A280-078A-4232-83BB-1BAA1D093673}" type="datetimeFigureOut">
              <a:rPr lang="en-US"/>
              <a:pPr>
                <a:defRPr/>
              </a:pPr>
              <a:t>11/7/2024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404C2A4-089C-4BFC-8E56-7FDFC4463EC7}" type="slidenum">
              <a:rPr lang="en-US" altLang="en-US"/>
              <a:pPr/>
              <a:t>‹#›</a:t>
            </a:fld>
            <a:endParaRPr lang="en-US" altLang="en-US" dirty="0"/>
          </a:p>
        </p:txBody>
      </p:sp>
    </p:spTree>
    <p:extLst>
      <p:ext uri="{BB962C8B-B14F-4D97-AF65-F5344CB8AC3E}">
        <p14:creationId xmlns:p14="http://schemas.microsoft.com/office/powerpoint/2010/main" val="1724021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EBFC3511-35C0-4B7D-A766-93E2FC30D764}" type="datetimeFigureOut">
              <a:rPr lang="en-US"/>
              <a:pPr>
                <a:defRPr/>
              </a:pPr>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A4CC4C-C680-4DFA-A997-EE577982643A}" type="slidenum">
              <a:rPr lang="en-US" altLang="en-US"/>
              <a:pPr/>
              <a:t>‹#›</a:t>
            </a:fld>
            <a:endParaRPr lang="en-US" altLang="en-US" dirty="0"/>
          </a:p>
        </p:txBody>
      </p:sp>
    </p:spTree>
    <p:extLst>
      <p:ext uri="{BB962C8B-B14F-4D97-AF65-F5344CB8AC3E}">
        <p14:creationId xmlns:p14="http://schemas.microsoft.com/office/powerpoint/2010/main" val="33552252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heartdisease/coronary_ad.ht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precardix.com/" TargetMode="External"/><Relationship Id="rId4" Type="http://schemas.openxmlformats.org/officeDocument/2006/relationships/hyperlink" Target="https://www.forbes.com/sites/carolynmcclanahan/2018/06/30/should-you-just-accept-your-unhealthy-lifestyle/#2c27ffd85d6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They all have or had high blood pressure.</a:t>
            </a:r>
          </a:p>
          <a:p>
            <a:pPr algn="l"/>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High blood pressure usually doesn’t come with any physical symptom, which is dangerous because when this condition is left untreated, it can lead to heart failure, heart disease, and stroke. If you have any doubt, you should get your blood pressure checked by your doctor regularly.</a:t>
            </a:r>
          </a:p>
          <a:p>
            <a:pPr algn="l"/>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High Blood pressure does not discriminate. Young, old, thin, overweight, black or white. Anyone can have </a:t>
            </a:r>
            <a:r>
              <a:rPr lang="en-US" b="0" i="0" dirty="0" err="1">
                <a:solidFill>
                  <a:srgbClr val="000000"/>
                </a:solidFill>
                <a:effectLst/>
                <a:latin typeface="Oswald" panose="00000500000000000000" pitchFamily="2" charset="0"/>
              </a:rPr>
              <a:t>hign</a:t>
            </a:r>
            <a:r>
              <a:rPr lang="en-US" b="0" i="0" dirty="0">
                <a:solidFill>
                  <a:srgbClr val="000000"/>
                </a:solidFill>
                <a:effectLst/>
                <a:latin typeface="Oswald" panose="00000500000000000000" pitchFamily="2" charset="0"/>
              </a:rPr>
              <a:t> blood pressure and not know it due to it causing no symptoms, many times until it is to late. </a:t>
            </a:r>
          </a:p>
          <a:p>
            <a:pPr algn="l"/>
            <a:r>
              <a:rPr lang="en-US" b="0" i="0" dirty="0">
                <a:solidFill>
                  <a:srgbClr val="000000"/>
                </a:solidFill>
                <a:effectLst/>
                <a:latin typeface="Oswald" panose="00000500000000000000" pitchFamily="2" charset="0"/>
              </a:rPr>
              <a:t>Anyone can be affected by high blood pressure, and since it can be caused by </a:t>
            </a:r>
            <a:r>
              <a:rPr lang="en-US" b="1" i="0" dirty="0">
                <a:solidFill>
                  <a:srgbClr val="000000"/>
                </a:solidFill>
                <a:effectLst/>
                <a:latin typeface="Oswald" panose="00000500000000000000" pitchFamily="2" charset="0"/>
              </a:rPr>
              <a:t>chronic stress</a:t>
            </a:r>
            <a:r>
              <a:rPr lang="en-US" b="0" i="0" dirty="0">
                <a:solidFill>
                  <a:srgbClr val="000000"/>
                </a:solidFill>
                <a:effectLst/>
                <a:latin typeface="Oswald" panose="00000500000000000000" pitchFamily="2" charset="0"/>
              </a:rPr>
              <a:t>, many celebrities with busy work schedules are suffering from this serious condition.</a:t>
            </a:r>
          </a:p>
          <a:p>
            <a:pPr algn="l"/>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Here are five famous celebrities with high blood pressure, and unfortunately many of them have died as a result of their condition.</a:t>
            </a:r>
          </a:p>
          <a:p>
            <a:pPr algn="l"/>
            <a:endParaRPr lang="en-US" b="1" i="0" dirty="0">
              <a:solidFill>
                <a:srgbClr val="000000"/>
              </a:solidFill>
              <a:effectLst/>
              <a:latin typeface="Oswald" panose="020F0502020204030204" pitchFamily="2" charset="0"/>
            </a:endParaRPr>
          </a:p>
          <a:p>
            <a:pPr algn="l"/>
            <a:r>
              <a:rPr lang="en-US" b="1" i="0" dirty="0">
                <a:solidFill>
                  <a:srgbClr val="000000"/>
                </a:solidFill>
                <a:effectLst/>
                <a:latin typeface="Oswald" panose="020F0502020204030204" pitchFamily="2" charset="0"/>
              </a:rPr>
              <a:t>Franklin D. Roosevelt</a:t>
            </a:r>
            <a:endParaRPr lang="en-US" b="0" i="0" dirty="0">
              <a:solidFill>
                <a:srgbClr val="000000"/>
              </a:solidFill>
              <a:effectLst/>
              <a:latin typeface="Oswald" panose="020F0502020204030204" pitchFamily="2" charset="0"/>
            </a:endParaRPr>
          </a:p>
          <a:p>
            <a:pPr algn="l"/>
            <a:r>
              <a:rPr lang="en-US" b="0" i="0" dirty="0">
                <a:solidFill>
                  <a:srgbClr val="000000"/>
                </a:solidFill>
                <a:effectLst/>
                <a:latin typeface="Oswald" panose="020F0502020204030204" pitchFamily="2" charset="0"/>
              </a:rPr>
              <a:t>Franklin D. Roosevelt was the 32nd President of the United States, from 1933 to his death in 1945. In 1944, he was diagnosed with different health issues, including high blood pressure and </a:t>
            </a:r>
            <a:r>
              <a:rPr lang="en-US" b="0" i="0" u="none" strike="noStrike" dirty="0">
                <a:solidFill>
                  <a:srgbClr val="FF8801"/>
                </a:solidFill>
                <a:effectLst/>
                <a:latin typeface="Oswald" panose="020F0502020204030204" pitchFamily="2" charset="0"/>
                <a:hlinkClick r:id="rId3"/>
              </a:rPr>
              <a:t>coronary artery disease</a:t>
            </a:r>
            <a:r>
              <a:rPr lang="en-US" b="0" i="0" dirty="0">
                <a:solidFill>
                  <a:srgbClr val="000000"/>
                </a:solidFill>
                <a:effectLst/>
                <a:latin typeface="Oswald" panose="020F0502020204030204" pitchFamily="2" charset="0"/>
              </a:rPr>
              <a:t>.</a:t>
            </a:r>
          </a:p>
          <a:p>
            <a:pPr algn="l"/>
            <a:r>
              <a:rPr lang="en-US" b="0" i="0" dirty="0">
                <a:solidFill>
                  <a:srgbClr val="000000"/>
                </a:solidFill>
                <a:effectLst/>
                <a:latin typeface="Oswald" panose="020F0502020204030204" pitchFamily="2" charset="0"/>
              </a:rPr>
              <a:t>He died on April 12, 1945, from a massive cerebral hemorrhage. His death came as a surprise to the public since his declining health was kept a secret</a:t>
            </a:r>
          </a:p>
          <a:p>
            <a:pPr algn="l"/>
            <a:r>
              <a:rPr lang="en-US" b="1" i="0" dirty="0">
                <a:solidFill>
                  <a:srgbClr val="000000"/>
                </a:solidFill>
                <a:effectLst/>
                <a:latin typeface="Oswald" panose="00000500000000000000" pitchFamily="2" charset="0"/>
              </a:rPr>
              <a:t> Whitney Houston</a:t>
            </a:r>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Whitney Houston was a singer and an actress. On February 11, 2012, she was found unconscious in the bathtub of her hotel suite, and was pronounced dead a bit later.</a:t>
            </a:r>
          </a:p>
          <a:p>
            <a:pPr algn="l"/>
            <a:r>
              <a:rPr lang="en-US" b="0" i="0" dirty="0">
                <a:solidFill>
                  <a:srgbClr val="000000"/>
                </a:solidFill>
                <a:effectLst/>
                <a:latin typeface="Oswald" panose="00000500000000000000" pitchFamily="2" charset="0"/>
              </a:rPr>
              <a:t>Even though it was revealed that cocaine and a few other drugs were found in her body, the official cause of her death was drowning, along with atherosclerotic heart disease which was linked to undiagnosed high blood pressure.</a:t>
            </a:r>
          </a:p>
          <a:p>
            <a:pPr algn="l"/>
            <a:r>
              <a:rPr lang="en-US" b="1" i="0" dirty="0">
                <a:solidFill>
                  <a:srgbClr val="000000"/>
                </a:solidFill>
                <a:effectLst/>
                <a:latin typeface="Oswald" panose="00000500000000000000" pitchFamily="2" charset="0"/>
              </a:rPr>
              <a:t>Oprah Winfrey</a:t>
            </a:r>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Oprah Winfrey, the famous talk show host, actress, and </a:t>
            </a:r>
            <a:r>
              <a:rPr lang="en-US" b="0" i="0" dirty="0" err="1">
                <a:solidFill>
                  <a:srgbClr val="000000"/>
                </a:solidFill>
                <a:effectLst/>
                <a:latin typeface="Oswald" panose="00000500000000000000" pitchFamily="2" charset="0"/>
              </a:rPr>
              <a:t>philantropist</a:t>
            </a:r>
            <a:r>
              <a:rPr lang="en-US" b="0" i="0" dirty="0">
                <a:solidFill>
                  <a:srgbClr val="000000"/>
                </a:solidFill>
                <a:effectLst/>
                <a:latin typeface="Oswald" panose="00000500000000000000" pitchFamily="2" charset="0"/>
              </a:rPr>
              <a:t>, is one of the most famous celebrities with high blood pressure. It was believed that these issues were related to her </a:t>
            </a:r>
            <a:r>
              <a:rPr lang="en-US" b="0" i="0" u="none" strike="noStrike" dirty="0">
                <a:solidFill>
                  <a:srgbClr val="FF8801"/>
                </a:solidFill>
                <a:effectLst/>
                <a:latin typeface="Oswald" panose="00000500000000000000" pitchFamily="2" charset="0"/>
                <a:hlinkClick r:id="rId4"/>
              </a:rPr>
              <a:t>unhealthy lifestyle</a:t>
            </a:r>
            <a:r>
              <a:rPr lang="en-US" b="0" i="0" dirty="0">
                <a:solidFill>
                  <a:srgbClr val="000000"/>
                </a:solidFill>
                <a:effectLst/>
                <a:latin typeface="Oswald" panose="00000500000000000000" pitchFamily="2" charset="0"/>
              </a:rPr>
              <a:t> and diet.</a:t>
            </a:r>
          </a:p>
          <a:p>
            <a:pPr algn="l"/>
            <a:r>
              <a:rPr lang="en-US" b="0" i="0" dirty="0">
                <a:solidFill>
                  <a:srgbClr val="000000"/>
                </a:solidFill>
                <a:effectLst/>
                <a:latin typeface="Oswald" panose="00000500000000000000" pitchFamily="2" charset="0"/>
              </a:rPr>
              <a:t>With the right changes to her lifestyle and diet, she has managed to put these high blood pressure problems under control.</a:t>
            </a:r>
          </a:p>
          <a:p>
            <a:pPr algn="l"/>
            <a:r>
              <a:rPr lang="en-US" b="1" i="0" dirty="0">
                <a:solidFill>
                  <a:srgbClr val="000000"/>
                </a:solidFill>
                <a:effectLst/>
                <a:latin typeface="Oswald" panose="00000500000000000000" pitchFamily="2" charset="0"/>
              </a:rPr>
              <a:t>David Cook</a:t>
            </a:r>
            <a:endParaRPr lang="en-US" b="0" i="0" dirty="0">
              <a:solidFill>
                <a:srgbClr val="000000"/>
              </a:solidFill>
              <a:effectLst/>
              <a:latin typeface="Oswald" panose="00000500000000000000" pitchFamily="2" charset="0"/>
            </a:endParaRPr>
          </a:p>
          <a:p>
            <a:pPr algn="l"/>
            <a:r>
              <a:rPr lang="en-US" b="0" i="0" dirty="0">
                <a:solidFill>
                  <a:srgbClr val="000000"/>
                </a:solidFill>
                <a:effectLst/>
                <a:latin typeface="Oswald" panose="00000500000000000000" pitchFamily="2" charset="0"/>
              </a:rPr>
              <a:t>David Cook, the singer and songwriter who won the seventh season of the singing competition American Idol in 2008, has </a:t>
            </a:r>
            <a:r>
              <a:rPr lang="en-US" b="0" i="0" u="sng" dirty="0">
                <a:solidFill>
                  <a:srgbClr val="FF8801"/>
                </a:solidFill>
                <a:effectLst/>
                <a:latin typeface="Oswald" panose="00000500000000000000" pitchFamily="2" charset="0"/>
                <a:hlinkClick r:id="rId5"/>
              </a:rPr>
              <a:t>also been struggling with signs of high blood pressure</a:t>
            </a:r>
            <a:r>
              <a:rPr lang="en-US" b="0" i="0" dirty="0">
                <a:solidFill>
                  <a:srgbClr val="000000"/>
                </a:solidFill>
                <a:effectLst/>
                <a:latin typeface="Oswald" panose="00000500000000000000" pitchFamily="2" charset="0"/>
              </a:rPr>
              <a:t>.</a:t>
            </a:r>
          </a:p>
          <a:p>
            <a:pPr algn="l"/>
            <a:r>
              <a:rPr lang="en-US" b="0" i="0" dirty="0">
                <a:solidFill>
                  <a:srgbClr val="000000"/>
                </a:solidFill>
                <a:effectLst/>
                <a:latin typeface="Oswald" panose="00000500000000000000" pitchFamily="2" charset="0"/>
              </a:rPr>
              <a:t>After taping one of the shows, in August 2008, he had to be rushed to the hospital because his blood pressure was too high, and he was not feeling well. After getting some medication, things improved for him.</a:t>
            </a:r>
          </a:p>
          <a:p>
            <a:pPr algn="l"/>
            <a:endParaRPr lang="en-US" b="0" i="0" dirty="0">
              <a:solidFill>
                <a:srgbClr val="000000"/>
              </a:solidFill>
              <a:effectLst/>
              <a:latin typeface="Oswald"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40A4CC4C-C680-4DFA-A997-EE577982643A}" type="slidenum">
              <a:rPr lang="en-US" altLang="en-US" smtClean="0"/>
              <a:pPr/>
              <a:t>2</a:t>
            </a:fld>
            <a:endParaRPr lang="en-US" altLang="en-US"/>
          </a:p>
        </p:txBody>
      </p:sp>
    </p:spTree>
    <p:extLst>
      <p:ext uri="{BB962C8B-B14F-4D97-AF65-F5344CB8AC3E}">
        <p14:creationId xmlns:p14="http://schemas.microsoft.com/office/powerpoint/2010/main" val="140178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It’s not just about the award but being recognized for the steps you have taken to improve CHBP rates and decrease the risk of heart attack and stokes in the communities we serve. </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Prior to 2023 Bryan Health Connect membership had not been recognized through through Target BP for best practices in blood pressure control. </a:t>
            </a:r>
          </a:p>
          <a:p>
            <a:pPr algn="l"/>
            <a:r>
              <a:rPr lang="en-US" sz="1800" b="0" i="0" u="none" strike="noStrike" baseline="0" dirty="0">
                <a:solidFill>
                  <a:srgbClr val="000000"/>
                </a:solidFill>
                <a:latin typeface="Arial" panose="020B0604020202020204" pitchFamily="34" charset="0"/>
              </a:rPr>
              <a:t>Why is this important?</a:t>
            </a:r>
          </a:p>
          <a:p>
            <a:pPr algn="l"/>
            <a:endParaRPr lang="en-US" sz="1800" b="0" i="0" u="none" strike="noStrike" baseline="0" dirty="0">
              <a:solidFill>
                <a:srgbClr val="000000"/>
              </a:solidFill>
              <a:latin typeface="Arial" panose="020B0604020202020204" pitchFamily="34" charset="0"/>
            </a:endParaRPr>
          </a:p>
          <a:p>
            <a:pPr algn="l"/>
            <a:r>
              <a:rPr lang="en-US" sz="2800" b="0" i="0" dirty="0">
                <a:solidFill>
                  <a:srgbClr val="111111"/>
                </a:solidFill>
                <a:effectLst/>
                <a:latin typeface="Roboto" panose="02000000000000000000" pitchFamily="2" charset="0"/>
              </a:rPr>
              <a:t>Target: BP recognition is tangible evidence of the care team’s hard work and commitment to better blood pressure control. It’s an accomplishment worth sharing with the community and stakeholders. These achievements will ultimately lead to a reduction in the number of Americans who suffer heart attacks and strokes</a:t>
            </a:r>
            <a:r>
              <a:rPr lang="en-US" sz="1800" b="0" i="0" u="none" strike="noStrike" baseline="0" dirty="0">
                <a:solidFill>
                  <a:srgbClr val="000000"/>
                </a:solidFill>
                <a:effectLst/>
                <a:latin typeface="Arial" panose="020B0604020202020204" pitchFamily="34" charset="0"/>
              </a:rPr>
              <a:t>.</a:t>
            </a:r>
            <a:r>
              <a:rPr lang="en-US" sz="1800" b="0" i="0" u="none" strike="noStrike" baseline="0" dirty="0">
                <a:solidFill>
                  <a:srgbClr val="000000"/>
                </a:solidFill>
                <a:latin typeface="Arial" panose="020B0604020202020204" pitchFamily="34" charset="0"/>
              </a:rPr>
              <a:t> </a:t>
            </a:r>
            <a:br>
              <a:rPr lang="en-US" sz="1800" b="0" i="0" u="none" strike="noStrike" baseline="0" dirty="0">
                <a:solidFill>
                  <a:srgbClr val="000000"/>
                </a:solidFill>
                <a:latin typeface="Arial" panose="020B0604020202020204" pitchFamily="34" charset="0"/>
              </a:rPr>
            </a:b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Participant</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Attested to fewer than 4 of 6 criteria</a:t>
            </a:r>
          </a:p>
          <a:p>
            <a:r>
              <a:rPr lang="en-US" sz="1800" b="0" i="0" u="none" strike="noStrike" baseline="0" dirty="0">
                <a:solidFill>
                  <a:srgbClr val="000000"/>
                </a:solidFill>
                <a:latin typeface="Arial" panose="020B0604020202020204" pitchFamily="34" charset="0"/>
              </a:rPr>
              <a:t>Reported &lt; 70% BP control rate</a:t>
            </a:r>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t>
            </a:r>
          </a:p>
          <a:p>
            <a:r>
              <a:rPr lang="en-US" sz="1800" b="1" i="0" u="none" strike="noStrike" baseline="0" dirty="0">
                <a:solidFill>
                  <a:srgbClr val="000000"/>
                </a:solidFill>
                <a:latin typeface="Arial" panose="020B0604020202020204" pitchFamily="34" charset="0"/>
              </a:rPr>
              <a:t>Silver</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Attested to at least 4 of 6 evidence-based activities</a:t>
            </a:r>
          </a:p>
          <a:p>
            <a:r>
              <a:rPr lang="en-US" sz="1800" b="0" i="0" u="none" strike="noStrike" baseline="0" dirty="0">
                <a:solidFill>
                  <a:srgbClr val="000000"/>
                </a:solidFill>
                <a:latin typeface="Arial" panose="020B0604020202020204" pitchFamily="34" charset="0"/>
              </a:rPr>
              <a:t>Reported &lt; 70% BP control rate</a:t>
            </a:r>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t>
            </a:r>
          </a:p>
          <a:p>
            <a:r>
              <a:rPr lang="en-US" sz="1800" b="1" i="0" u="none" strike="noStrike" baseline="0" dirty="0">
                <a:solidFill>
                  <a:srgbClr val="000000"/>
                </a:solidFill>
                <a:latin typeface="Arial" panose="020B0604020202020204" pitchFamily="34" charset="0"/>
              </a:rPr>
              <a:t>Gold</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Attested to fewer than 4 of 6 evidence-based BP activities</a:t>
            </a:r>
          </a:p>
          <a:p>
            <a:r>
              <a:rPr lang="en-US" sz="1800" b="0" i="0" u="none" strike="noStrike" baseline="0" dirty="0">
                <a:solidFill>
                  <a:srgbClr val="000000"/>
                </a:solidFill>
                <a:latin typeface="Arial" panose="020B0604020202020204" pitchFamily="34" charset="0"/>
              </a:rPr>
              <a:t>Achieve ≥ 70% BP control rate</a:t>
            </a:r>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t>
            </a:r>
          </a:p>
          <a:p>
            <a:r>
              <a:rPr lang="en-US" sz="1800" b="1" i="0" u="none" strike="noStrike" baseline="0" dirty="0">
                <a:solidFill>
                  <a:srgbClr val="000000"/>
                </a:solidFill>
                <a:latin typeface="Arial" panose="020B0604020202020204" pitchFamily="34" charset="0"/>
              </a:rPr>
              <a:t>Gold+</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Attested to at least 4 of 6 evidence-based BP activities</a:t>
            </a:r>
          </a:p>
          <a:p>
            <a:r>
              <a:rPr lang="en-US" sz="1800" b="0" i="0" u="none" strike="noStrike" baseline="0" dirty="0">
                <a:solidFill>
                  <a:srgbClr val="000000"/>
                </a:solidFill>
                <a:latin typeface="Arial" panose="020B0604020202020204" pitchFamily="34" charset="0"/>
              </a:rPr>
              <a:t>Achieve ≥ 70% BP control rate	</a:t>
            </a:r>
          </a:p>
          <a:p>
            <a:endParaRPr lang="en-US" dirty="0"/>
          </a:p>
        </p:txBody>
      </p:sp>
      <p:sp>
        <p:nvSpPr>
          <p:cNvPr id="4" name="Slide Number Placeholder 3"/>
          <p:cNvSpPr>
            <a:spLocks noGrp="1"/>
          </p:cNvSpPr>
          <p:nvPr>
            <p:ph type="sldNum" sz="quarter" idx="5"/>
          </p:nvPr>
        </p:nvSpPr>
        <p:spPr/>
        <p:txBody>
          <a:bodyPr/>
          <a:lstStyle/>
          <a:p>
            <a:fld id="{40A4CC4C-C680-4DFA-A997-EE577982643A}" type="slidenum">
              <a:rPr lang="en-US" altLang="en-US" smtClean="0"/>
              <a:pPr/>
              <a:t>16</a:t>
            </a:fld>
            <a:endParaRPr lang="en-US" altLang="en-US"/>
          </a:p>
        </p:txBody>
      </p:sp>
    </p:spTree>
    <p:extLst>
      <p:ext uri="{BB962C8B-B14F-4D97-AF65-F5344CB8AC3E}">
        <p14:creationId xmlns:p14="http://schemas.microsoft.com/office/powerpoint/2010/main" val="358324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MSSP for several years</a:t>
            </a:r>
          </a:p>
          <a:p>
            <a:r>
              <a:rPr lang="en-US" dirty="0"/>
              <a:t>Low pt population in audits to be statistically significant</a:t>
            </a:r>
          </a:p>
          <a:p>
            <a:r>
              <a:rPr lang="en-US"/>
              <a:t>Heard Sharon present on at ACO</a:t>
            </a:r>
            <a:endParaRPr lang="en-US" dirty="0"/>
          </a:p>
          <a:p>
            <a:r>
              <a:rPr lang="en-US" dirty="0"/>
              <a:t>No obvious baseline data or benchmarks so no real sense of gaps/opportunities</a:t>
            </a:r>
          </a:p>
          <a:p>
            <a:r>
              <a:rPr lang="en-US" dirty="0"/>
              <a:t>No structured “process management” in place</a:t>
            </a:r>
          </a:p>
        </p:txBody>
      </p:sp>
      <p:sp>
        <p:nvSpPr>
          <p:cNvPr id="4" name="Slide Number Placeholder 3"/>
          <p:cNvSpPr>
            <a:spLocks noGrp="1"/>
          </p:cNvSpPr>
          <p:nvPr>
            <p:ph type="sldNum" sz="quarter" idx="5"/>
          </p:nvPr>
        </p:nvSpPr>
        <p:spPr/>
        <p:txBody>
          <a:bodyPr/>
          <a:lstStyle/>
          <a:p>
            <a:fld id="{57ABFBDA-9D84-44E7-A7BC-A88C03FB32CC}" type="slidenum">
              <a:rPr lang="en-US" smtClean="0"/>
              <a:t>17</a:t>
            </a:fld>
            <a:endParaRPr lang="en-US"/>
          </a:p>
        </p:txBody>
      </p:sp>
    </p:spTree>
    <p:extLst>
      <p:ext uri="{BB962C8B-B14F-4D97-AF65-F5344CB8AC3E}">
        <p14:creationId xmlns:p14="http://schemas.microsoft.com/office/powerpoint/2010/main" val="224355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Aligned with NQF metrics we were already familiar with</a:t>
            </a:r>
          </a:p>
          <a:p>
            <a:r>
              <a:rPr lang="en-US" dirty="0"/>
              <a:t>Provided structure to workflows</a:t>
            </a:r>
          </a:p>
          <a:p>
            <a:r>
              <a:rPr lang="en-US" dirty="0"/>
              <a:t>Provided structure to analyze data </a:t>
            </a:r>
          </a:p>
          <a:p>
            <a:r>
              <a:rPr lang="en-US" dirty="0"/>
              <a:t>Many ‘ready to use’ resources</a:t>
            </a:r>
          </a:p>
          <a:p>
            <a:r>
              <a:rPr lang="en-US" dirty="0"/>
              <a:t>Recognition for internal/external stakeholders</a:t>
            </a:r>
          </a:p>
          <a:p>
            <a:endParaRPr lang="en-US" dirty="0"/>
          </a:p>
          <a:p>
            <a:r>
              <a:rPr lang="en-US" dirty="0"/>
              <a:t>Grant funds enabled us to fill the gaps identified by the Target BP process</a:t>
            </a:r>
          </a:p>
          <a:p>
            <a:r>
              <a:rPr lang="en-US" dirty="0"/>
              <a:t>Strong engagement with AHA and ACO staff</a:t>
            </a:r>
          </a:p>
          <a:p>
            <a:r>
              <a:rPr lang="en-US" dirty="0"/>
              <a:t>Sustainable cycle of process improvement with PDSA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62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nursing roles</a:t>
            </a:r>
          </a:p>
          <a:p>
            <a:r>
              <a:rPr lang="en-US" dirty="0"/>
              <a:t>Clinical pharmacist-provider and staff support in treatment algorithm, patient outreach and clinical inertia feedback/support</a:t>
            </a:r>
          </a:p>
          <a:p>
            <a:r>
              <a:rPr lang="en-US" dirty="0"/>
              <a:t>Clinical IT-new EMR, work to align clinical workflow with EMR documentation and data management</a:t>
            </a:r>
          </a:p>
          <a:p>
            <a:r>
              <a:rPr lang="en-US" dirty="0"/>
              <a:t>Physician champion-critical to have strong provider support in building program components and advocate to other providers for buy-in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273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 accurate measurement so we identify pts not in control</a:t>
            </a:r>
          </a:p>
          <a:p>
            <a:r>
              <a:rPr lang="en-US" dirty="0"/>
              <a:t>Understand and mitigate variables impacting BP readings</a:t>
            </a:r>
          </a:p>
          <a:p>
            <a:r>
              <a:rPr lang="en-US" dirty="0"/>
              <a:t>Ensure proper equipment available (cuff sizes, foot stools)</a:t>
            </a:r>
          </a:p>
          <a:p>
            <a:r>
              <a:rPr lang="en-US" dirty="0"/>
              <a:t>Pt education (Infograph)</a:t>
            </a:r>
          </a:p>
          <a:p>
            <a:r>
              <a:rPr lang="en-US" dirty="0"/>
              <a:t>Pt support to follow same process at home for accurate measurement</a:t>
            </a:r>
          </a:p>
          <a:p>
            <a:r>
              <a:rPr lang="en-US" dirty="0"/>
              <a:t>Strong staff feedback on impact of training and variables affecting accurate measurement</a:t>
            </a:r>
          </a:p>
          <a:p>
            <a:r>
              <a:rPr lang="en-US" dirty="0"/>
              <a:t>Completed by providers and clinical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41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Documenting workflow and setting staff expectations </a:t>
            </a:r>
          </a:p>
          <a:p>
            <a:r>
              <a:rPr lang="en-US" dirty="0"/>
              <a:t>Getting everyone ‘on the same page’</a:t>
            </a:r>
          </a:p>
          <a:p>
            <a:r>
              <a:rPr lang="en-US" dirty="0"/>
              <a:t>Empowering staff with tools (AHA)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005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EMR-able to obtain data from quality dashboard for NQF 165: Controlling HBP</a:t>
            </a:r>
          </a:p>
          <a:p>
            <a:r>
              <a:rPr lang="en-US" dirty="0"/>
              <a:t>Quarterly measurements with data given to Providers, Admin and staff</a:t>
            </a:r>
          </a:p>
          <a:p>
            <a:r>
              <a:rPr lang="en-US" dirty="0"/>
              <a:t>Data managed by PDSA cycle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955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stories</a:t>
            </a:r>
          </a:p>
          <a:p>
            <a:r>
              <a:rPr lang="en-US" dirty="0"/>
              <a:t>Team building opportunity</a:t>
            </a:r>
          </a:p>
          <a:p>
            <a:r>
              <a:rPr lang="en-US" dirty="0"/>
              <a:t>Provider engagement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9305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Target BP we found other opportunities for improvement</a:t>
            </a:r>
          </a:p>
          <a:p>
            <a:r>
              <a:rPr lang="en-US" dirty="0"/>
              <a:t>Able to apply for and receive additional grant funds to further the work started with Target BP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BFBDA-9D84-44E7-A7BC-A88C03FB32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895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7414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77DB7A8-B937-4C6A-A463-6173025A466A}" type="slidenum">
              <a:rPr kumimoji="0" lang="en-US" altLang="en-US" sz="1200" b="0" i="0" u="none" strike="noStrike" kern="1200" cap="none" spc="0" normalizeH="0" baseline="0" noProof="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9118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77DB7A8-B937-4C6A-A463-6173025A466A}" type="slidenum">
              <a:rPr kumimoji="0" lang="en-US" altLang="en-US" sz="1200" b="0" i="0" u="none" strike="noStrike" kern="1200" cap="none" spc="0" normalizeH="0" baseline="0" noProof="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442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588">
              <a:buNone/>
            </a:pPr>
            <a:r>
              <a:rPr lang="en-US" sz="2800" dirty="0">
                <a:solidFill>
                  <a:schemeClr val="tx1"/>
                </a:solidFill>
                <a:latin typeface="Calibri" panose="020F0502020204030204" pitchFamily="34" charset="0"/>
                <a:cs typeface="Calibri" panose="020F0502020204030204" pitchFamily="34" charset="0"/>
              </a:rPr>
              <a:t>Providers get paid based on the </a:t>
            </a:r>
            <a:r>
              <a:rPr lang="en-US" sz="2800" i="1" dirty="0">
                <a:solidFill>
                  <a:schemeClr val="tx1"/>
                </a:solidFill>
                <a:latin typeface="Calibri" panose="020F0502020204030204" pitchFamily="34" charset="0"/>
                <a:cs typeface="Calibri" panose="020F0502020204030204" pitchFamily="34" charset="0"/>
              </a:rPr>
              <a:t>number </a:t>
            </a:r>
            <a:r>
              <a:rPr lang="en-US" sz="2800" dirty="0">
                <a:solidFill>
                  <a:schemeClr val="tx1"/>
                </a:solidFill>
                <a:latin typeface="Calibri" panose="020F0502020204030204" pitchFamily="34" charset="0"/>
                <a:cs typeface="Calibri" panose="020F0502020204030204" pitchFamily="34" charset="0"/>
              </a:rPr>
              <a:t>of patients they see and the services they provide, rather than meaningful patient </a:t>
            </a:r>
            <a:r>
              <a:rPr lang="en-US" sz="2800" u="sng" dirty="0">
                <a:solidFill>
                  <a:schemeClr val="tx1"/>
                </a:solidFill>
                <a:latin typeface="Calibri" panose="020F0502020204030204" pitchFamily="34" charset="0"/>
                <a:cs typeface="Calibri" panose="020F0502020204030204" pitchFamily="34" charset="0"/>
              </a:rPr>
              <a:t>outcomes</a:t>
            </a:r>
            <a:endParaRPr lang="en-US" sz="2800" dirty="0">
              <a:solidFill>
                <a:schemeClr val="tx1"/>
              </a:solidFill>
              <a:latin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cs typeface="Calibri" panose="020F0502020204030204" pitchFamily="34" charset="0"/>
              </a:rPr>
              <a:t>This model can lead to repetitive tests, miscommunication or even conflicting medications and treatments</a:t>
            </a:r>
          </a:p>
          <a:p>
            <a:pPr lvl="1"/>
            <a:r>
              <a:rPr lang="en-US" sz="2400" dirty="0">
                <a:solidFill>
                  <a:schemeClr val="tx1"/>
                </a:solidFill>
                <a:latin typeface="Calibri" panose="020F0502020204030204" pitchFamily="34" charset="0"/>
                <a:cs typeface="Calibri" panose="020F0502020204030204" pitchFamily="34" charset="0"/>
              </a:rPr>
              <a:t>Can drive up the cost of health care </a:t>
            </a:r>
          </a:p>
          <a:p>
            <a:pPr lvl="1"/>
            <a:r>
              <a:rPr lang="en-US" sz="2400" dirty="0">
                <a:solidFill>
                  <a:schemeClr val="tx1"/>
                </a:solidFill>
                <a:latin typeface="Calibri" panose="020F0502020204030204" pitchFamily="34" charset="0"/>
                <a:cs typeface="Calibri" panose="020F0502020204030204" pitchFamily="34" charset="0"/>
              </a:rPr>
              <a:t>Not in the patients’ best interest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CC114B7-530D-4FA9-8AE5-3FAFDB99FB1C}" type="slidenum">
              <a:rPr kumimoji="0" lang="en-US" sz="1200" b="0" i="0" u="none" strike="noStrike" kern="1200" cap="none" spc="0" normalizeH="0" baseline="0" noProof="0" smtClean="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5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VBC upside and downside risk, we earn shared savings if we do well or may have to pay back if we do not, collectively as a whole.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A4CC4C-C680-4DFA-A997-EE577982643A}" type="slidenum">
              <a:rPr kumimoji="0" lang="en-US" altLang="en-US" sz="1200" b="0" i="0" u="none" strike="noStrike" kern="1200" cap="none" spc="0" normalizeH="0" baseline="0" noProof="0" smtClean="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0334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a:t>
            </a:r>
            <a:r>
              <a:rPr lang="en-US" baseline="0" dirty="0"/>
              <a:t> does quality fit in?  I would say all of it! </a:t>
            </a:r>
          </a:p>
          <a:p>
            <a:endParaRPr lang="en-US" baseline="0" dirty="0"/>
          </a:p>
          <a:p>
            <a:r>
              <a:rPr lang="en-US" dirty="0"/>
              <a:t>Many of our members have their quality team as their</a:t>
            </a:r>
            <a:r>
              <a:rPr lang="en-US" baseline="0" dirty="0"/>
              <a:t> lead for ACO initiatives.</a:t>
            </a:r>
          </a:p>
          <a:p>
            <a:endParaRPr lang="en-US" baseline="0" dirty="0"/>
          </a:p>
          <a:p>
            <a:r>
              <a:rPr lang="en-US" baseline="0" dirty="0"/>
              <a:t>Work on practice transformation, process improvement projects, organizational goals and projects are related to ACO initiatives</a:t>
            </a:r>
          </a:p>
          <a:p>
            <a:endParaRPr lang="en-US" baseline="0" dirty="0"/>
          </a:p>
          <a:p>
            <a:r>
              <a:rPr lang="en-US" baseline="0" dirty="0"/>
              <a:t>Some projects; CRCS project-HM, AWV plans, eye exams with </a:t>
            </a:r>
            <a:r>
              <a:rPr lang="en-US" baseline="0" dirty="0" err="1"/>
              <a:t>retinavue</a:t>
            </a:r>
            <a:endParaRPr lang="en-US" baseline="0" dirty="0"/>
          </a:p>
          <a:p>
            <a:endParaRPr lang="en-US" baseline="0" dirty="0"/>
          </a:p>
          <a:p>
            <a:r>
              <a:rPr lang="en-US" baseline="0" dirty="0"/>
              <a:t>CHBP Performance improvement- We put project together so it’s a win, win for your organization.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CC114B7-530D-4FA9-8AE5-3FAFDB99FB1C}" type="slidenum">
              <a:rPr kumimoji="0" lang="en-US" sz="1200" b="0" i="0" u="none" strike="noStrike" kern="1200" cap="none" spc="0" normalizeH="0" baseline="0" noProof="0" smtClean="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4813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areas of focus </a:t>
            </a:r>
          </a:p>
          <a:p>
            <a:r>
              <a:rPr lang="en-US" b="1" dirty="0"/>
              <a:t>Connected Care is Better Care</a:t>
            </a:r>
            <a:endParaRPr lang="en-US" dirty="0"/>
          </a:p>
          <a:p>
            <a:r>
              <a:rPr lang="en-US" b="1" dirty="0"/>
              <a:t>Essential for all Bryan Health Connect Clinical Teams </a:t>
            </a:r>
          </a:p>
          <a:p>
            <a:endParaRPr lang="en-US" b="1" dirty="0"/>
          </a:p>
          <a:p>
            <a:r>
              <a:rPr lang="en-US" b="1" dirty="0"/>
              <a:t>American health Rankings </a:t>
            </a:r>
            <a:r>
              <a:rPr lang="en-US" b="1" i="0" dirty="0">
                <a:solidFill>
                  <a:srgbClr val="424242"/>
                </a:solidFill>
                <a:effectLst/>
                <a:latin typeface="OptumSans"/>
              </a:rPr>
              <a:t>Data Source and Years(s):</a:t>
            </a:r>
            <a:r>
              <a:rPr lang="en-US" b="0" i="0" dirty="0">
                <a:solidFill>
                  <a:srgbClr val="424242"/>
                </a:solidFill>
                <a:effectLst/>
                <a:latin typeface="OptumSans"/>
              </a:rPr>
              <a:t> CDC, Behavioral Risk Factor Surveillance System, 2021</a:t>
            </a:r>
          </a:p>
          <a:p>
            <a:endParaRPr lang="en-US" b="1" dirty="0"/>
          </a:p>
          <a:p>
            <a:r>
              <a:rPr lang="en-US" b="1" i="0" dirty="0">
                <a:solidFill>
                  <a:srgbClr val="424242"/>
                </a:solidFill>
                <a:effectLst/>
                <a:latin typeface="OptumSans"/>
              </a:rPr>
              <a:t>Definition:</a:t>
            </a:r>
            <a:r>
              <a:rPr lang="en-US" b="0" i="0" dirty="0">
                <a:solidFill>
                  <a:srgbClr val="424242"/>
                </a:solidFill>
                <a:effectLst/>
                <a:latin typeface="OptumSans"/>
              </a:rPr>
              <a:t> Percentage of adults who reported being told by a health professional that they had high blood pressure</a:t>
            </a:r>
          </a:p>
          <a:p>
            <a:endParaRPr lang="en-US" b="1" dirty="0"/>
          </a:p>
          <a:p>
            <a:pPr algn="l"/>
            <a:r>
              <a:rPr lang="en-US" b="1" i="0" dirty="0">
                <a:solidFill>
                  <a:srgbClr val="424242"/>
                </a:solidFill>
                <a:effectLst/>
                <a:latin typeface="OptumSans"/>
              </a:rPr>
              <a:t>US Value:</a:t>
            </a:r>
            <a:r>
              <a:rPr lang="en-US" b="0" i="0" dirty="0">
                <a:solidFill>
                  <a:srgbClr val="424242"/>
                </a:solidFill>
                <a:effectLst/>
                <a:latin typeface="OptumSans"/>
              </a:rPr>
              <a:t> 32.4% </a:t>
            </a:r>
            <a:r>
              <a:rPr lang="en-US" b="1" i="0" dirty="0">
                <a:solidFill>
                  <a:srgbClr val="424242"/>
                </a:solidFill>
                <a:effectLst/>
                <a:latin typeface="OptumSans"/>
              </a:rPr>
              <a:t>NE 31.7% ranked 23rd</a:t>
            </a:r>
          </a:p>
          <a:p>
            <a:pPr algn="l"/>
            <a:r>
              <a:rPr lang="en-US" b="1" i="0" dirty="0">
                <a:solidFill>
                  <a:srgbClr val="424242"/>
                </a:solidFill>
                <a:effectLst/>
                <a:latin typeface="OptumSans"/>
              </a:rPr>
              <a:t>Top State(s):</a:t>
            </a:r>
            <a:r>
              <a:rPr lang="en-US" b="0" i="0" dirty="0">
                <a:solidFill>
                  <a:srgbClr val="424242"/>
                </a:solidFill>
                <a:effectLst/>
                <a:latin typeface="OptumSans"/>
              </a:rPr>
              <a:t> Colorado: 26.0%</a:t>
            </a:r>
          </a:p>
          <a:p>
            <a:pPr algn="l"/>
            <a:r>
              <a:rPr lang="en-US" b="1" i="0" dirty="0">
                <a:solidFill>
                  <a:srgbClr val="424242"/>
                </a:solidFill>
                <a:effectLst/>
                <a:latin typeface="OptumSans"/>
              </a:rPr>
              <a:t>Bottom State(s):</a:t>
            </a:r>
            <a:r>
              <a:rPr lang="en-US" b="0" i="0" dirty="0">
                <a:solidFill>
                  <a:srgbClr val="424242"/>
                </a:solidFill>
                <a:effectLst/>
                <a:latin typeface="OptumSans"/>
              </a:rPr>
              <a:t> Mississippi: 43.9%</a:t>
            </a:r>
          </a:p>
          <a:p>
            <a:endParaRPr lang="en-US" dirty="0"/>
          </a:p>
          <a:p>
            <a:r>
              <a:rPr lang="en-US" dirty="0"/>
              <a:t>VBC- Metric that is across the board on contracts and can make the largest health impact to improve the lives of those we serve.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CC114B7-530D-4FA9-8AE5-3FAFDB99FB1C}" type="slidenum">
              <a:rPr kumimoji="0" lang="en-US" sz="1200" b="0" i="0" u="none" strike="noStrike" kern="1200" cap="none" spc="0" normalizeH="0" baseline="0" noProof="0" smtClean="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996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Connecting/Collaborating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American Board of Family Medicine- BHC Applied and offered out to all three Bryan Entities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Bryan Health Connect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Bryan Rural Division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Bryan Medical Center &amp; Practices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American Heart Association-Connected with AMA for TA support, resources, community engagement, grant funding, and </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awrad</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recgogition</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programs such as Target BP and Outpace</a:t>
            </a:r>
            <a:b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TMF Nebraska's QIN ( CMS Quality Innovative Network)- TMF created a quarterly cohort- BHC, DHHS, AHA,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Elkhorn-Logan Health Department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22.6% relative improvement rate for Nebraska in HTN since the beginning of the 12</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Aptos" panose="020B0004020202020204" pitchFamily="34" charset="0"/>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 Scope of Work ( SOW).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7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DHHS-CDP will be starting 10 new SMBP clinic support trainings at RHC and FQHC in the middle of the state.</a:t>
            </a:r>
          </a:p>
          <a:p>
            <a:pPr marL="342900" marR="0" lvl="0" indent="-342900" algn="l" defTabSz="914400" rtl="0" eaLnBrk="0" fontAlgn="base" latinLnBrk="0" hangingPunct="0">
              <a:lnSpc>
                <a:spcPct val="107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are scheduling 4 learning collaboratives</a:t>
            </a:r>
          </a:p>
          <a:p>
            <a:pPr marL="342900" marR="0" lvl="0" indent="-342900" algn="l" defTabSz="914400" rtl="0" eaLnBrk="0" fontAlgn="base" latinLnBrk="0" hangingPunct="0">
              <a:lnSpc>
                <a:spcPct val="107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Upcoming HCHC training is scheduled for Sept/Oct and then CDP will release more funding to support new HCHC coaches to facilitate HTN workshops.</a:t>
            </a:r>
          </a:p>
          <a:p>
            <a:pPr marL="342900" marR="0" lvl="0" indent="-342900" algn="l" defTabSz="914400" rtl="0" eaLnBrk="0" fontAlgn="base" latinLnBrk="0" hangingPunct="0">
              <a:lnSpc>
                <a:spcPct val="107000"/>
              </a:lnSpc>
              <a:spcBef>
                <a:spcPts val="0"/>
              </a:spcBef>
              <a:spcAft>
                <a:spcPts val="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UNL extension has 9 new HCHC coaches and they will be scheduling 20 HTN workshops across Nebraska to improve access to HTN workshops. </a:t>
            </a:r>
          </a:p>
          <a:p>
            <a:pPr marL="342900" marR="0" lvl="0" indent="-342900" algn="l" defTabSz="914400" rtl="0" eaLnBrk="0" fontAlgn="base" latinLnBrk="0" hangingPunct="0">
              <a:lnSpc>
                <a:spcPct val="107000"/>
              </a:lnSpc>
              <a:spcBef>
                <a:spcPts val="0"/>
              </a:spcBef>
              <a:spcAft>
                <a:spcPts val="800"/>
              </a:spcAft>
              <a:buClrTx/>
              <a:buSzTx/>
              <a:buFont typeface="+mj-lt"/>
              <a:buAutoNum type="arabi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Starting in November-CDP will start a healthy heart radio ad campaign.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AHA </a:t>
            </a: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 BP, continues to work with South Central AAA. They will continue to support the 4 BP hubs and 3 clinics, and they are adding 4 more BP hubs also in the South Central AAA region.</a:t>
            </a: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Continues to work with clinics on accurate measure training with clinics in Omaha area. </a:t>
            </a: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for new partners anywhere in the state to work on Target BP tools, training and recognition programs.</a:t>
            </a:r>
          </a:p>
          <a:p>
            <a:pPr marL="342900" marR="0" lvl="0" indent="-342900" algn="l" defTabSz="914400" rtl="0" eaLnBrk="0" fontAlgn="base" latinLnBrk="0" hangingPunct="0">
              <a:lnSpc>
                <a:spcPct val="107000"/>
              </a:lnSpc>
              <a:spcBef>
                <a:spcPts val="0"/>
              </a:spcBef>
              <a:spcAft>
                <a:spcPts val="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 is meeting with Antelope Memorial Hospital. They are interested in working with AHA community partners and support AHA initiatives.  Pender Hospital is also working with AHA to support community outreach on HTN initiatives. </a:t>
            </a:r>
          </a:p>
          <a:p>
            <a:pPr marL="342900" marR="0" lvl="0" indent="-342900" algn="l" defTabSz="914400" rtl="0" eaLnBrk="0" fontAlgn="base" latinLnBrk="0" hangingPunct="0">
              <a:lnSpc>
                <a:spcPct val="107000"/>
              </a:lnSpc>
              <a:spcBef>
                <a:spcPts val="0"/>
              </a:spcBef>
              <a:spcAft>
                <a:spcPts val="800"/>
              </a:spcAft>
              <a:buClrTx/>
              <a:buSzTx/>
              <a:buFont typeface="+mj-lt"/>
              <a:buAutoNum type="alphaLcParen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is a new Heart Corps position opening in Auburn.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This current CMS contract ends on November 7</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Aptos" panose="020B0004020202020204" pitchFamily="34" charset="0"/>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 As of right now, all QIN-QIO’s are waiting for CMS to awardee the 13SOW contract so nobody knows which QIN-QIO’s will be awarded what states. But we do know that the states will be awarded by CMS regions instead of individual states.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40A4CC4C-C680-4DFA-A997-EE577982643A}" type="slidenum">
              <a:rPr lang="en-US" altLang="en-US" smtClean="0"/>
              <a:pPr/>
              <a:t>14</a:t>
            </a:fld>
            <a:endParaRPr lang="en-US" altLang="en-US" dirty="0"/>
          </a:p>
        </p:txBody>
      </p:sp>
    </p:spTree>
    <p:extLst>
      <p:ext uri="{BB962C8B-B14F-4D97-AF65-F5344CB8AC3E}">
        <p14:creationId xmlns:p14="http://schemas.microsoft.com/office/powerpoint/2010/main" val="169716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4CC4C-C680-4DFA-A997-EE577982643A}" type="slidenum">
              <a:rPr lang="en-US" altLang="en-US" smtClean="0"/>
              <a:pPr/>
              <a:t>15</a:t>
            </a:fld>
            <a:endParaRPr lang="en-US" altLang="en-US" dirty="0"/>
          </a:p>
        </p:txBody>
      </p:sp>
    </p:spTree>
    <p:extLst>
      <p:ext uri="{BB962C8B-B14F-4D97-AF65-F5344CB8AC3E}">
        <p14:creationId xmlns:p14="http://schemas.microsoft.com/office/powerpoint/2010/main" val="1654863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gradFill rotWithShape="1">
            <a:gsLst>
              <a:gs pos="0">
                <a:srgbClr val="005294"/>
              </a:gs>
              <a:gs pos="88000">
                <a:srgbClr val="004175"/>
              </a:gs>
              <a:gs pos="100000">
                <a:srgbClr val="004175"/>
              </a:gs>
            </a:gsLst>
            <a:lin ang="4260000"/>
          </a:gradFill>
          <a:ln>
            <a:noFill/>
          </a:ln>
          <a:effectLst>
            <a:outerShdw blurRad="40000" dist="23000" dir="5400000" rotWithShape="0">
              <a:srgbClr val="808080">
                <a:alpha val="34998"/>
              </a:srgbClr>
            </a:outerShdw>
          </a:effectLst>
        </p:spPr>
        <p:txBody>
          <a:bodyPr anchor="ct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defRPr/>
            </a:pPr>
            <a:endParaRPr lang="en-US" altLang="en-US" dirty="0">
              <a:solidFill>
                <a:srgbClr val="1E3964"/>
              </a:solidFill>
            </a:endParaRPr>
          </a:p>
        </p:txBody>
      </p:sp>
      <p:sp>
        <p:nvSpPr>
          <p:cNvPr id="3" name="Subtitle 2"/>
          <p:cNvSpPr>
            <a:spLocks noGrp="1"/>
          </p:cNvSpPr>
          <p:nvPr>
            <p:ph type="subTitle" idx="1"/>
          </p:nvPr>
        </p:nvSpPr>
        <p:spPr>
          <a:xfrm>
            <a:off x="1208532" y="3237635"/>
            <a:ext cx="9774936" cy="1032148"/>
          </a:xfrm>
          <a:prstGeom prst="rect">
            <a:avLst/>
          </a:prstGeo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7" name="Title 1"/>
          <p:cNvSpPr>
            <a:spLocks noGrp="1"/>
          </p:cNvSpPr>
          <p:nvPr>
            <p:ph type="ctrTitle"/>
          </p:nvPr>
        </p:nvSpPr>
        <p:spPr>
          <a:xfrm>
            <a:off x="1208532" y="1573078"/>
            <a:ext cx="9774936" cy="1526736"/>
          </a:xfrm>
        </p:spPr>
        <p:txBody>
          <a:bodyPr anchor="b">
            <a:noAutofit/>
          </a:bodyPr>
          <a:lstStyle>
            <a:lvl1pPr algn="l">
              <a:defRPr sz="5400" i="1">
                <a:solidFill>
                  <a:srgbClr val="58AFD6"/>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9789" y="5626015"/>
            <a:ext cx="37290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62046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3639" y="5581524"/>
            <a:ext cx="7844723" cy="342701"/>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991532" y="459387"/>
            <a:ext cx="8208936" cy="4987474"/>
          </a:xfrm>
          <a:prstGeom prst="rect">
            <a:avLst/>
          </a:prstGeo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173639" y="5939034"/>
            <a:ext cx="7844723" cy="357150"/>
          </a:xfrm>
          <a:prstGeom prst="rect">
            <a:avLst/>
          </a:prstGeo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35216E9-DAA7-4621-9224-760564B8D3D5}" type="slidenum">
              <a:rPr lang="en-US" altLang="en-US"/>
              <a:pPr/>
              <a:t>‹#›</a:t>
            </a:fld>
            <a:endParaRPr lang="en-US" altLang="en-US" dirty="0"/>
          </a:p>
        </p:txBody>
      </p:sp>
    </p:spTree>
    <p:extLst>
      <p:ext uri="{BB962C8B-B14F-4D97-AF65-F5344CB8AC3E}">
        <p14:creationId xmlns:p14="http://schemas.microsoft.com/office/powerpoint/2010/main" val="200564550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C43F9-C542-ED42-A549-8382C0FF6928}"/>
              </a:ext>
            </a:extLst>
          </p:cNvPr>
          <p:cNvSpPr>
            <a:spLocks noChangeArrowheads="1"/>
          </p:cNvSpPr>
          <p:nvPr/>
        </p:nvSpPr>
        <p:spPr bwMode="auto">
          <a:xfrm>
            <a:off x="0" y="0"/>
            <a:ext cx="12192000" cy="6858000"/>
          </a:xfrm>
          <a:prstGeom prst="rect">
            <a:avLst/>
          </a:prstGeom>
          <a:gradFill rotWithShape="1">
            <a:gsLst>
              <a:gs pos="0">
                <a:srgbClr val="005294"/>
              </a:gs>
              <a:gs pos="88000">
                <a:srgbClr val="004175"/>
              </a:gs>
              <a:gs pos="100000">
                <a:srgbClr val="004175"/>
              </a:gs>
            </a:gsLst>
            <a:lin ang="426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defRPr/>
            </a:pPr>
            <a:endParaRPr lang="en-US" altLang="en-US" dirty="0">
              <a:solidFill>
                <a:srgbClr val="1E3964"/>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3163" y="5592763"/>
            <a:ext cx="37290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87777" y="3237636"/>
            <a:ext cx="8359019" cy="1752601"/>
          </a:xfr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7" name="Title 1"/>
          <p:cNvSpPr>
            <a:spLocks noGrp="1"/>
          </p:cNvSpPr>
          <p:nvPr>
            <p:ph type="ctrTitle"/>
          </p:nvPr>
        </p:nvSpPr>
        <p:spPr>
          <a:xfrm>
            <a:off x="987780" y="1300621"/>
            <a:ext cx="8359017" cy="1794668"/>
          </a:xfrm>
        </p:spPr>
        <p:txBody>
          <a:bodyPr>
            <a:noAutofit/>
          </a:bodyPr>
          <a:lstStyle>
            <a:lvl1pPr algn="l">
              <a:defRPr sz="5400" i="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1950362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467557" y="274638"/>
            <a:ext cx="10263481" cy="1143000"/>
          </a:xfrm>
          <a:prstGeom prst="rect">
            <a:avLst/>
          </a:prstGeom>
          <a:noFill/>
          <a:ln>
            <a:noFill/>
          </a:ln>
          <a:extLst>
            <a:ext uri="{FAA26D3D-D897-4be2-8F04-BA451C77F1D7}"/>
            <a:ext uri="{909E8E84-426E-40dd-AFC4-6F175D3DCCD1}"/>
            <a:ext uri="{91240B29-F687-4f45-9708-019B960494DF}"/>
          </a:extLst>
        </p:spPr>
        <p:txBody>
          <a:bodyPr/>
          <a:lstStyle/>
          <a:p>
            <a:pPr lvl="0"/>
            <a:r>
              <a:rPr lang="en-US"/>
              <a:t>Click to edit Master title style</a:t>
            </a:r>
            <a:endParaRPr lang="en-US" dirty="0"/>
          </a:p>
        </p:txBody>
      </p:sp>
      <p:sp>
        <p:nvSpPr>
          <p:cNvPr id="6" name="Text Placeholder 2"/>
          <p:cNvSpPr>
            <a:spLocks noGrp="1"/>
          </p:cNvSpPr>
          <p:nvPr>
            <p:ph idx="1"/>
          </p:nvPr>
        </p:nvSpPr>
        <p:spPr bwMode="auto">
          <a:xfrm>
            <a:off x="1467557" y="1600200"/>
            <a:ext cx="10263481" cy="4419600"/>
          </a:xfrm>
          <a:prstGeom prst="rect">
            <a:avLst/>
          </a:prstGeom>
          <a:noFill/>
          <a:ln>
            <a:noFill/>
          </a:ln>
          <a:extLst>
            <a:ext uri="{FAA26D3D-D897-4be2-8F04-BA451C77F1D7}"/>
            <a:ext uri="{909E8E84-426E-40dd-AFC4-6F175D3DCCD1}"/>
            <a:ext uri="{91240B29-F687-4f45-9708-019B960494DF}"/>
          </a:extLst>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7"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CD5C0F1D-96C4-4111-87A9-1B36C79F0E1A}" type="slidenum">
              <a:rPr lang="en-US"/>
              <a:pPr>
                <a:defRPr/>
              </a:pPr>
              <a:t>‹#›</a:t>
            </a:fld>
            <a:endParaRPr lang="en-US" dirty="0"/>
          </a:p>
        </p:txBody>
      </p:sp>
    </p:spTree>
    <p:extLst>
      <p:ext uri="{BB962C8B-B14F-4D97-AF65-F5344CB8AC3E}">
        <p14:creationId xmlns:p14="http://schemas.microsoft.com/office/powerpoint/2010/main" val="67865076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467557" y="274638"/>
            <a:ext cx="10263481" cy="1143000"/>
          </a:xfrm>
          <a:prstGeom prst="rect">
            <a:avLst/>
          </a:prstGeom>
          <a:noFill/>
          <a:ln>
            <a:noFill/>
          </a:ln>
          <a:extLst>
            <a:ext uri="{FAA26D3D-D897-4be2-8F04-BA451C77F1D7}"/>
            <a:ext uri="{909E8E84-426E-40dd-AFC4-6F175D3DCCD1}"/>
            <a:ext uri="{91240B29-F687-4f45-9708-019B960494DF}"/>
          </a:extLst>
        </p:spPr>
        <p:txBody>
          <a:bodyPr/>
          <a:lstStyle/>
          <a:p>
            <a:pPr lvl="0"/>
            <a:r>
              <a:rPr lang="en-US"/>
              <a:t>Click to edit Master title style</a:t>
            </a:r>
            <a:endParaRPr lang="en-US" dirty="0"/>
          </a:p>
        </p:txBody>
      </p:sp>
      <p:sp>
        <p:nvSpPr>
          <p:cNvPr id="6" name="Text Placeholder 2"/>
          <p:cNvSpPr>
            <a:spLocks noGrp="1"/>
          </p:cNvSpPr>
          <p:nvPr>
            <p:ph idx="1"/>
          </p:nvPr>
        </p:nvSpPr>
        <p:spPr bwMode="auto">
          <a:xfrm>
            <a:off x="1467557" y="1600200"/>
            <a:ext cx="10263481" cy="4419600"/>
          </a:xfrm>
          <a:prstGeom prst="rect">
            <a:avLst/>
          </a:prstGeom>
          <a:noFill/>
          <a:ln>
            <a:noFill/>
          </a:ln>
          <a:extLst>
            <a:ext uri="{FAA26D3D-D897-4be2-8F04-BA451C77F1D7}"/>
            <a:ext uri="{909E8E84-426E-40dd-AFC4-6F175D3DCCD1}"/>
            <a:ext uri="{91240B29-F687-4f45-9708-019B960494DF}"/>
          </a:extLst>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7"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418431A6-103C-4E27-939E-0A16DBD809CF}" type="slidenum">
              <a:rPr lang="en-US"/>
              <a:pPr>
                <a:defRPr/>
              </a:pPr>
              <a:t>‹#›</a:t>
            </a:fld>
            <a:endParaRPr lang="en-US" dirty="0"/>
          </a:p>
        </p:txBody>
      </p:sp>
    </p:spTree>
    <p:extLst>
      <p:ext uri="{BB962C8B-B14F-4D97-AF65-F5344CB8AC3E}">
        <p14:creationId xmlns:p14="http://schemas.microsoft.com/office/powerpoint/2010/main" val="268554646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5829" y="1721125"/>
            <a:ext cx="10301655" cy="1362075"/>
          </a:xfrm>
        </p:spPr>
        <p:txBody>
          <a:bodyPr>
            <a:noAutofit/>
          </a:bodyPr>
          <a:lstStyle>
            <a:lvl1pPr algn="l">
              <a:defRPr sz="4600" b="0" cap="none"/>
            </a:lvl1pPr>
          </a:lstStyle>
          <a:p>
            <a:r>
              <a:rPr lang="en-US"/>
              <a:t>Click to edit Master title style</a:t>
            </a:r>
            <a:endParaRPr lang="en-US" dirty="0"/>
          </a:p>
        </p:txBody>
      </p:sp>
      <p:sp>
        <p:nvSpPr>
          <p:cNvPr id="3" name="Text Placeholder 2"/>
          <p:cNvSpPr>
            <a:spLocks noGrp="1"/>
          </p:cNvSpPr>
          <p:nvPr>
            <p:ph type="body" idx="1"/>
          </p:nvPr>
        </p:nvSpPr>
        <p:spPr>
          <a:xfrm>
            <a:off x="1467557" y="3353072"/>
            <a:ext cx="10319927" cy="1500187"/>
          </a:xfr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5"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E618476D-60CF-41D9-806A-CFEC075739D4}" type="slidenum">
              <a:rPr lang="en-US"/>
              <a:pPr>
                <a:defRPr/>
              </a:pPr>
              <a:t>‹#›</a:t>
            </a:fld>
            <a:endParaRPr lang="en-US" dirty="0"/>
          </a:p>
        </p:txBody>
      </p:sp>
    </p:spTree>
    <p:extLst>
      <p:ext uri="{BB962C8B-B14F-4D97-AF65-F5344CB8AC3E}">
        <p14:creationId xmlns:p14="http://schemas.microsoft.com/office/powerpoint/2010/main" val="168826880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7557" y="1600201"/>
            <a:ext cx="4826001" cy="4422337"/>
          </a:xfrm>
        </p:spPr>
        <p:txBody>
          <a:bodyPr>
            <a:normAutofit/>
          </a:bodyPr>
          <a:lstStyle>
            <a:lvl1pPr>
              <a:defRPr sz="2400">
                <a:solidFill>
                  <a:srgbClr val="262626"/>
                </a:solidFill>
              </a:defRPr>
            </a:lvl1pPr>
            <a:lvl2pPr>
              <a:defRPr sz="2000">
                <a:solidFill>
                  <a:srgbClr val="262626"/>
                </a:solidFill>
              </a:defRPr>
            </a:lvl2pPr>
            <a:lvl3pPr>
              <a:defRPr sz="2000">
                <a:solidFill>
                  <a:srgbClr val="262626"/>
                </a:solidFill>
              </a:defRPr>
            </a:lvl3pPr>
            <a:lvl4pPr>
              <a:defRPr sz="2000">
                <a:solidFill>
                  <a:srgbClr val="262626"/>
                </a:solidFill>
              </a:defRPr>
            </a:lvl4pPr>
            <a:lvl5pPr>
              <a:defRPr sz="2000">
                <a:solidFill>
                  <a:srgbClr val="26262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2741" y="1600201"/>
            <a:ext cx="4948296" cy="4422337"/>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6"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612F7C02-7B43-46CA-967C-50EE3898A8F1}" type="slidenum">
              <a:rPr lang="en-US"/>
              <a:pPr>
                <a:defRPr/>
              </a:pPr>
              <a:t>‹#›</a:t>
            </a:fld>
            <a:endParaRPr lang="en-US" dirty="0"/>
          </a:p>
        </p:txBody>
      </p:sp>
    </p:spTree>
    <p:extLst>
      <p:ext uri="{BB962C8B-B14F-4D97-AF65-F5344CB8AC3E}">
        <p14:creationId xmlns:p14="http://schemas.microsoft.com/office/powerpoint/2010/main" val="276286686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4"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44996FBC-CDD5-4FC2-8EDA-E982C94A9D70}" type="slidenum">
              <a:rPr lang="en-US"/>
              <a:pPr>
                <a:defRPr/>
              </a:pPr>
              <a:t>‹#›</a:t>
            </a:fld>
            <a:endParaRPr lang="en-US" dirty="0"/>
          </a:p>
        </p:txBody>
      </p:sp>
    </p:spTree>
    <p:extLst>
      <p:ext uri="{BB962C8B-B14F-4D97-AF65-F5344CB8AC3E}">
        <p14:creationId xmlns:p14="http://schemas.microsoft.com/office/powerpoint/2010/main" val="240940491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8756" y="4647212"/>
            <a:ext cx="8028013" cy="566738"/>
          </a:xfrm>
        </p:spPr>
        <p:txBody>
          <a:bodyPr/>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467557" y="459387"/>
            <a:ext cx="10385777"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488756" y="5213950"/>
            <a:ext cx="8028013" cy="578000"/>
          </a:xfrm>
        </p:spPr>
        <p:txBody>
          <a:bodyPr/>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1">
            <a:extLst>
              <a:ext uri="{FF2B5EF4-FFF2-40B4-BE49-F238E27FC236}">
                <a16:creationId xmlns:a16="http://schemas.microsoft.com/office/drawing/2014/main" id="{2C31C123-4B64-F14C-BD3A-199FBF269F0C}"/>
              </a:ext>
            </a:extLst>
          </p:cNvPr>
          <p:cNvSpPr>
            <a:spLocks noGrp="1"/>
          </p:cNvSpPr>
          <p:nvPr>
            <p:ph type="ftr" sz="quarter" idx="10"/>
          </p:nvPr>
        </p:nvSpPr>
        <p:spPr/>
        <p:txBody>
          <a:bodyPr/>
          <a:lstStyle>
            <a:lvl1pPr>
              <a:defRPr/>
            </a:lvl1pPr>
          </a:lstStyle>
          <a:p>
            <a:pPr>
              <a:defRPr/>
            </a:pPr>
            <a:r>
              <a:rPr lang="en-US" dirty="0"/>
              <a:t>https://www.bryanhealth.com/bryan-health-connect </a:t>
            </a:r>
          </a:p>
        </p:txBody>
      </p:sp>
      <p:sp>
        <p:nvSpPr>
          <p:cNvPr id="6" name="Slide Number Placeholder 2">
            <a:extLst>
              <a:ext uri="{FF2B5EF4-FFF2-40B4-BE49-F238E27FC236}">
                <a16:creationId xmlns:a16="http://schemas.microsoft.com/office/drawing/2014/main" id="{E22CE735-915C-6545-B637-BFC75F4E9449}"/>
              </a:ext>
            </a:extLst>
          </p:cNvPr>
          <p:cNvSpPr>
            <a:spLocks noGrp="1"/>
          </p:cNvSpPr>
          <p:nvPr>
            <p:ph type="sldNum" sz="quarter" idx="11"/>
          </p:nvPr>
        </p:nvSpPr>
        <p:spPr/>
        <p:txBody>
          <a:bodyPr/>
          <a:lstStyle>
            <a:lvl1pPr>
              <a:defRPr/>
            </a:lvl1pPr>
          </a:lstStyle>
          <a:p>
            <a:pPr>
              <a:defRPr/>
            </a:pPr>
            <a:fld id="{294405E2-0BDB-4A4B-9F12-9517C5FFE3D6}" type="slidenum">
              <a:rPr lang="en-US"/>
              <a:pPr>
                <a:defRPr/>
              </a:pPr>
              <a:t>‹#›</a:t>
            </a:fld>
            <a:endParaRPr lang="en-US" dirty="0"/>
          </a:p>
        </p:txBody>
      </p:sp>
    </p:spTree>
    <p:extLst>
      <p:ext uri="{BB962C8B-B14F-4D97-AF65-F5344CB8AC3E}">
        <p14:creationId xmlns:p14="http://schemas.microsoft.com/office/powerpoint/2010/main" val="55854441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599" y="1476374"/>
            <a:ext cx="10732007" cy="4686681"/>
          </a:xfrm>
          <a:prstGeom prst="rect">
            <a:avLst/>
          </a:prstGeo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991178" y="342900"/>
            <a:ext cx="10743622"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dirty="0"/>
          </a:p>
        </p:txBody>
      </p:sp>
      <p:sp>
        <p:nvSpPr>
          <p:cNvPr id="6" name="Text Placeholder 5"/>
          <p:cNvSpPr>
            <a:spLocks noGrp="1"/>
          </p:cNvSpPr>
          <p:nvPr>
            <p:ph type="body" sz="quarter" idx="11" hasCustomPrompt="1"/>
          </p:nvPr>
        </p:nvSpPr>
        <p:spPr>
          <a:xfrm>
            <a:off x="991178" y="847726"/>
            <a:ext cx="10743622" cy="476250"/>
          </a:xfrm>
          <a:prstGeom prst="rect">
            <a:avLst/>
          </a:prstGeom>
        </p:spPr>
        <p:txBody>
          <a:bodyPr/>
          <a:lstStyle>
            <a:lvl1pPr marL="0" indent="0">
              <a:spcBef>
                <a:spcPts val="0"/>
              </a:spcBef>
              <a:buNone/>
              <a:defRPr sz="2400" b="1" baseline="0"/>
            </a:lvl1pPr>
          </a:lstStyle>
          <a:p>
            <a:pPr lvl="0"/>
            <a:r>
              <a:rPr lang="en-US" dirty="0"/>
              <a:t>Click to add subtitle</a:t>
            </a:r>
          </a:p>
        </p:txBody>
      </p:sp>
    </p:spTree>
    <p:extLst>
      <p:ext uri="{BB962C8B-B14F-4D97-AF65-F5344CB8AC3E}">
        <p14:creationId xmlns:p14="http://schemas.microsoft.com/office/powerpoint/2010/main" val="425149481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CD2B-B0B6-46BF-BCD8-2BB7F26354B7}"/>
              </a:ext>
            </a:extLst>
          </p:cNvPr>
          <p:cNvSpPr>
            <a:spLocks noGrp="1"/>
          </p:cNvSpPr>
          <p:nvPr>
            <p:ph type="title"/>
          </p:nvPr>
        </p:nvSpPr>
        <p:spPr>
          <a:xfrm>
            <a:off x="0" y="288930"/>
            <a:ext cx="12192000" cy="935587"/>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A5CA6C2-DDD0-4FBC-AC1F-89B4D5B93AE8}"/>
              </a:ext>
            </a:extLst>
          </p:cNvPr>
          <p:cNvSpPr>
            <a:spLocks noGrp="1"/>
          </p:cNvSpPr>
          <p:nvPr>
            <p:ph type="sldNum" sz="quarter" idx="10"/>
          </p:nvPr>
        </p:nvSpPr>
        <p:spPr/>
        <p:txBody>
          <a:bodyPr/>
          <a:lstStyle/>
          <a:p>
            <a:fld id="{3A124D22-6700-7E45-9EC0-6785815D1781}" type="slidenum">
              <a:rPr lang="en-US" smtClean="0"/>
              <a:pPr/>
              <a:t>‹#›</a:t>
            </a:fld>
            <a:endParaRPr lang="en-US" dirty="0"/>
          </a:p>
        </p:txBody>
      </p:sp>
      <p:sp>
        <p:nvSpPr>
          <p:cNvPr id="4" name="Footer Placeholder 3">
            <a:extLst>
              <a:ext uri="{FF2B5EF4-FFF2-40B4-BE49-F238E27FC236}">
                <a16:creationId xmlns:a16="http://schemas.microsoft.com/office/drawing/2014/main" id="{3E5D8EBC-4199-4846-B263-75190182AC77}"/>
              </a:ext>
            </a:extLst>
          </p:cNvPr>
          <p:cNvSpPr>
            <a:spLocks noGrp="1"/>
          </p:cNvSpPr>
          <p:nvPr>
            <p:ph type="ftr" sz="quarter" idx="11"/>
          </p:nvPr>
        </p:nvSpPr>
        <p:spPr/>
        <p:txBody>
          <a:bodyPr/>
          <a:lstStyle/>
          <a:p>
            <a:r>
              <a:rPr lang="en-US" dirty="0"/>
              <a:t>SYMP-GNR-PBR-AM1-20191207-APP  |  www.CaravanHealth.com  |  Proprietary &amp; Confidential, Not for Distribution</a:t>
            </a:r>
          </a:p>
        </p:txBody>
      </p:sp>
      <p:sp>
        <p:nvSpPr>
          <p:cNvPr id="11" name="Content Placeholder 10">
            <a:extLst>
              <a:ext uri="{FF2B5EF4-FFF2-40B4-BE49-F238E27FC236}">
                <a16:creationId xmlns:a16="http://schemas.microsoft.com/office/drawing/2014/main" id="{37365047-F5A8-45EC-8E22-9E8BF4A520A0}"/>
              </a:ext>
            </a:extLst>
          </p:cNvPr>
          <p:cNvSpPr>
            <a:spLocks noGrp="1"/>
          </p:cNvSpPr>
          <p:nvPr>
            <p:ph sz="quarter" idx="12"/>
          </p:nvPr>
        </p:nvSpPr>
        <p:spPr>
          <a:xfrm>
            <a:off x="574675" y="1606550"/>
            <a:ext cx="11042650" cy="458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8E5083D-B1DD-4C7D-83F9-849F41DB1D80}"/>
              </a:ext>
            </a:extLst>
          </p:cNvPr>
          <p:cNvSpPr/>
          <p:nvPr userDrawn="1"/>
        </p:nvSpPr>
        <p:spPr>
          <a:xfrm>
            <a:off x="11216040" y="280540"/>
            <a:ext cx="1016978" cy="943976"/>
          </a:xfrm>
          <a:prstGeom prst="rect">
            <a:avLst/>
          </a:prstGeom>
          <a:solidFill>
            <a:srgbClr val="1F8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9B1B083C-23CF-4837-8064-676A4C07D2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6583" y="426835"/>
            <a:ext cx="685891" cy="685891"/>
          </a:xfrm>
          <a:prstGeom prst="rect">
            <a:avLst/>
          </a:prstGeom>
        </p:spPr>
      </p:pic>
    </p:spTree>
    <p:extLst>
      <p:ext uri="{BB962C8B-B14F-4D97-AF65-F5344CB8AC3E}">
        <p14:creationId xmlns:p14="http://schemas.microsoft.com/office/powerpoint/2010/main" val="246375022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7825" y="1596325"/>
            <a:ext cx="9776350" cy="1486875"/>
          </a:xfrm>
        </p:spPr>
        <p:txBody>
          <a:bodyPr anchor="b">
            <a:noAutofit/>
          </a:bodyPr>
          <a:lstStyle>
            <a:lvl1pPr algn="l">
              <a:defRPr sz="4600" b="1" cap="none"/>
            </a:lvl1pPr>
          </a:lstStyle>
          <a:p>
            <a:r>
              <a:rPr lang="en-US"/>
              <a:t>Click to edit Master title style</a:t>
            </a:r>
            <a:endParaRPr lang="en-US" dirty="0"/>
          </a:p>
        </p:txBody>
      </p:sp>
      <p:sp>
        <p:nvSpPr>
          <p:cNvPr id="3" name="Text Placeholder 2"/>
          <p:cNvSpPr>
            <a:spLocks noGrp="1"/>
          </p:cNvSpPr>
          <p:nvPr>
            <p:ph type="body" idx="1"/>
          </p:nvPr>
        </p:nvSpPr>
        <p:spPr>
          <a:xfrm>
            <a:off x="1208532" y="3244584"/>
            <a:ext cx="9774936" cy="986453"/>
          </a:xfrm>
          <a:prstGeom prst="rect">
            <a:avLst/>
          </a:prstGeo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4"/>
          <p:cNvSpPr>
            <a:spLocks noGrp="1"/>
          </p:cNvSpPr>
          <p:nvPr>
            <p:ph type="sldNum" sz="quarter" idx="10"/>
          </p:nvPr>
        </p:nvSpPr>
        <p:spPr/>
        <p:txBody>
          <a:bodyPr/>
          <a:lstStyle>
            <a:lvl1pPr>
              <a:defRPr/>
            </a:lvl1pPr>
          </a:lstStyle>
          <a:p>
            <a:fld id="{EB0E905D-1AC9-46E6-879B-BB6B21C29105}" type="slidenum">
              <a:rPr lang="en-US" altLang="en-US"/>
              <a:pPr/>
              <a:t>‹#›</a:t>
            </a:fld>
            <a:endParaRPr lang="en-US" altLang="en-US" dirty="0"/>
          </a:p>
        </p:txBody>
      </p:sp>
    </p:spTree>
    <p:extLst>
      <p:ext uri="{BB962C8B-B14F-4D97-AF65-F5344CB8AC3E}">
        <p14:creationId xmlns:p14="http://schemas.microsoft.com/office/powerpoint/2010/main" val="341780611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1">
                <a:solidFill>
                  <a:srgbClr val="0071BB"/>
                </a:solidFill>
                <a:latin typeface="Georgia"/>
                <a:cs typeface="Georgia"/>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D8D8D"/>
                </a:solidFill>
                <a:latin typeface="Corbel"/>
                <a:cs typeface="Corbel"/>
              </a:defRPr>
            </a:lvl1pPr>
          </a:lstStyle>
          <a:p>
            <a:pPr marL="56515">
              <a:spcBef>
                <a:spcPts val="305"/>
              </a:spcBef>
            </a:pPr>
            <a:fld id="{81D60167-4931-47E6-BA6A-407CBD079E47}" type="slidenum">
              <a:rPr lang="en-US" spc="-25" smtClean="0"/>
              <a:pPr marL="56515">
                <a:spcBef>
                  <a:spcPts val="305"/>
                </a:spcBef>
              </a:pPr>
              <a:t>‹#›</a:t>
            </a:fld>
            <a:endParaRPr lang="en-US" spc="-25" dirty="0"/>
          </a:p>
        </p:txBody>
      </p:sp>
    </p:spTree>
    <p:extLst>
      <p:ext uri="{BB962C8B-B14F-4D97-AF65-F5344CB8AC3E}">
        <p14:creationId xmlns:p14="http://schemas.microsoft.com/office/powerpoint/2010/main" val="88428616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FD16-4548-1431-8990-5D11D884B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BA8CB-86B7-2FDB-A168-DBA2FD0D0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89D79-2840-4AD1-FF7C-FB27B7775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0BA5F-C2E3-883C-4A72-DE418349B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27F06C-0AD3-28D9-2958-C51B2E89F7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F574D-3AD9-5004-38CB-17DFBC1DD1D7}"/>
              </a:ext>
            </a:extLst>
          </p:cNvPr>
          <p:cNvSpPr>
            <a:spLocks noGrp="1"/>
          </p:cNvSpPr>
          <p:nvPr>
            <p:ph type="dt" sz="half" idx="10"/>
          </p:nvPr>
        </p:nvSpPr>
        <p:spPr/>
        <p:txBody>
          <a:bodyPr/>
          <a:lstStyle/>
          <a:p>
            <a:fld id="{22256E74-7A7A-4A8C-B5DB-D2498952A19C}" type="datetimeFigureOut">
              <a:rPr lang="en-US" smtClean="0"/>
              <a:t>11/7/2024</a:t>
            </a:fld>
            <a:endParaRPr lang="en-US"/>
          </a:p>
        </p:txBody>
      </p:sp>
      <p:sp>
        <p:nvSpPr>
          <p:cNvPr id="8" name="Footer Placeholder 7">
            <a:extLst>
              <a:ext uri="{FF2B5EF4-FFF2-40B4-BE49-F238E27FC236}">
                <a16:creationId xmlns:a16="http://schemas.microsoft.com/office/drawing/2014/main" id="{C6FDC3E7-4A9C-A0E4-FCE6-DA8777FA0E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5543FB-4131-19B9-55C1-A9411A496DE9}"/>
              </a:ext>
            </a:extLst>
          </p:cNvPr>
          <p:cNvSpPr>
            <a:spLocks noGrp="1"/>
          </p:cNvSpPr>
          <p:nvPr>
            <p:ph type="sldNum" sz="quarter" idx="12"/>
          </p:nvPr>
        </p:nvSpPr>
        <p:spPr/>
        <p:txBody>
          <a:bodyPr/>
          <a:lstStyle/>
          <a:p>
            <a:fld id="{710C14E6-7F60-47AA-AE2D-30BCB1C47568}" type="slidenum">
              <a:rPr lang="en-US" smtClean="0"/>
              <a:t>‹#›</a:t>
            </a:fld>
            <a:endParaRPr lang="en-US"/>
          </a:p>
        </p:txBody>
      </p:sp>
    </p:spTree>
    <p:extLst>
      <p:ext uri="{BB962C8B-B14F-4D97-AF65-F5344CB8AC3E}">
        <p14:creationId xmlns:p14="http://schemas.microsoft.com/office/powerpoint/2010/main" val="236483026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6017-19D4-9C9C-B6BB-B4BAA7FFA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999151-87AD-9DC0-8E22-0B4E2C3BF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491D67-0004-D7DE-9C66-51AA1BE5E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8A081-1FC1-E106-654D-1A2E87AA7F8B}"/>
              </a:ext>
            </a:extLst>
          </p:cNvPr>
          <p:cNvSpPr>
            <a:spLocks noGrp="1"/>
          </p:cNvSpPr>
          <p:nvPr>
            <p:ph type="dt" sz="half" idx="10"/>
          </p:nvPr>
        </p:nvSpPr>
        <p:spPr/>
        <p:txBody>
          <a:bodyPr/>
          <a:lstStyle/>
          <a:p>
            <a:fld id="{22256E74-7A7A-4A8C-B5DB-D2498952A19C}" type="datetimeFigureOut">
              <a:rPr lang="en-US" smtClean="0"/>
              <a:t>11/7/2024</a:t>
            </a:fld>
            <a:endParaRPr lang="en-US" dirty="0"/>
          </a:p>
        </p:txBody>
      </p:sp>
      <p:sp>
        <p:nvSpPr>
          <p:cNvPr id="6" name="Footer Placeholder 5">
            <a:extLst>
              <a:ext uri="{FF2B5EF4-FFF2-40B4-BE49-F238E27FC236}">
                <a16:creationId xmlns:a16="http://schemas.microsoft.com/office/drawing/2014/main" id="{A5B5200B-FBB7-1379-6160-A44D2287C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6BBB42-136E-6043-6DA8-4F921485E596}"/>
              </a:ext>
            </a:extLst>
          </p:cNvPr>
          <p:cNvSpPr>
            <a:spLocks noGrp="1"/>
          </p:cNvSpPr>
          <p:nvPr>
            <p:ph type="sldNum" sz="quarter" idx="12"/>
          </p:nvPr>
        </p:nvSpPr>
        <p:spPr/>
        <p:txBody>
          <a:bodyPr/>
          <a:lstStyle/>
          <a:p>
            <a:fld id="{710C14E6-7F60-47AA-AE2D-30BCB1C47568}" type="slidenum">
              <a:rPr lang="en-US" smtClean="0"/>
              <a:t>‹#›</a:t>
            </a:fld>
            <a:endParaRPr lang="en-US" dirty="0"/>
          </a:p>
        </p:txBody>
      </p:sp>
    </p:spTree>
    <p:extLst>
      <p:ext uri="{BB962C8B-B14F-4D97-AF65-F5344CB8AC3E}">
        <p14:creationId xmlns:p14="http://schemas.microsoft.com/office/powerpoint/2010/main" val="241784431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Saf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90600" y="342900"/>
            <a:ext cx="10744200" cy="495300"/>
          </a:xfrm>
        </p:spPr>
        <p:txBody>
          <a:bodyPr/>
          <a:lstStyle>
            <a:lvl1pPr algn="l">
              <a:defRPr/>
            </a:lvl1pPr>
          </a:lstStyle>
          <a:p>
            <a:r>
              <a:rPr lang="en-US" dirty="0"/>
              <a:t>Be Smart. Meet Safe.</a:t>
            </a:r>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11200" y="532911"/>
            <a:ext cx="10744200" cy="4453163"/>
          </a:xfrm>
          <a:prstGeom prst="rect">
            <a:avLst/>
          </a:prstGeom>
        </p:spPr>
      </p:pic>
      <p:grpSp>
        <p:nvGrpSpPr>
          <p:cNvPr id="3" name="Group 2"/>
          <p:cNvGrpSpPr/>
          <p:nvPr userDrawn="1"/>
        </p:nvGrpSpPr>
        <p:grpSpPr>
          <a:xfrm>
            <a:off x="990600" y="1307130"/>
            <a:ext cx="10901933" cy="4669189"/>
            <a:chOff x="990600" y="1097553"/>
            <a:chExt cx="10901933" cy="4669189"/>
          </a:xfrm>
        </p:grpSpPr>
        <p:sp>
          <p:nvSpPr>
            <p:cNvPr id="11" name="Rectangle 10"/>
            <p:cNvSpPr/>
            <p:nvPr userDrawn="1"/>
          </p:nvSpPr>
          <p:spPr>
            <a:xfrm>
              <a:off x="4623054" y="4282540"/>
              <a:ext cx="7111746" cy="1484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990600" y="1097553"/>
              <a:ext cx="10901933" cy="4669189"/>
              <a:chOff x="990600" y="1097553"/>
              <a:chExt cx="10901933" cy="4669189"/>
            </a:xfrm>
          </p:grpSpPr>
          <p:sp>
            <p:nvSpPr>
              <p:cNvPr id="6" name="Rectangle 5"/>
              <p:cNvSpPr/>
              <p:nvPr userDrawn="1"/>
            </p:nvSpPr>
            <p:spPr>
              <a:xfrm>
                <a:off x="990601" y="1097553"/>
                <a:ext cx="3474720" cy="30358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623054" y="1097553"/>
                <a:ext cx="3474720" cy="3035808"/>
              </a:xfrm>
              <a:prstGeom prst="rect">
                <a:avLst/>
              </a:prstGeom>
              <a:solidFill>
                <a:srgbClr val="53B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255508" y="1097553"/>
                <a:ext cx="3474720" cy="3035808"/>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042"/>
                  </a:solidFill>
                </a:endParaRPr>
              </a:p>
            </p:txBody>
          </p:sp>
          <p:sp>
            <p:nvSpPr>
              <p:cNvPr id="10" name="Rectangle 9"/>
              <p:cNvSpPr/>
              <p:nvPr userDrawn="1"/>
            </p:nvSpPr>
            <p:spPr>
              <a:xfrm>
                <a:off x="990600" y="4282540"/>
                <a:ext cx="3474721" cy="1484202"/>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990601" y="1213625"/>
                <a:ext cx="3474719" cy="2708434"/>
              </a:xfrm>
              <a:prstGeom prst="rect">
                <a:avLst/>
              </a:prstGeom>
              <a:noFill/>
            </p:spPr>
            <p:txBody>
              <a:bodyPr wrap="square" rtlCol="0">
                <a:spAutoFit/>
              </a:bodyPr>
              <a:lstStyle/>
              <a:p>
                <a:pPr algn="ctr"/>
                <a:r>
                  <a:rPr lang="en-US" sz="2800" b="1" dirty="0">
                    <a:solidFill>
                      <a:schemeClr val="bg2"/>
                    </a:solidFill>
                  </a:rPr>
                  <a:t>Wear Mask at</a:t>
                </a:r>
                <a:r>
                  <a:rPr lang="en-US" sz="2800" b="1" baseline="0" dirty="0">
                    <a:solidFill>
                      <a:schemeClr val="bg2"/>
                    </a:solidFill>
                  </a:rPr>
                  <a:t> </a:t>
                </a:r>
                <a:br>
                  <a:rPr lang="en-US" sz="2800" b="1" baseline="0" dirty="0">
                    <a:solidFill>
                      <a:schemeClr val="bg2"/>
                    </a:solidFill>
                  </a:rPr>
                </a:br>
                <a:r>
                  <a:rPr lang="en-US" sz="2800" b="1" baseline="0" dirty="0">
                    <a:solidFill>
                      <a:schemeClr val="bg2"/>
                    </a:solidFill>
                  </a:rPr>
                  <a:t>All Times</a:t>
                </a:r>
              </a:p>
              <a:p>
                <a:pPr algn="ctr">
                  <a:spcAft>
                    <a:spcPts val="1400"/>
                  </a:spcAft>
                </a:pPr>
                <a:endParaRPr lang="en-US" sz="2800" b="1" baseline="0" dirty="0">
                  <a:solidFill>
                    <a:schemeClr val="bg2"/>
                  </a:solidFill>
                </a:endParaRPr>
              </a:p>
              <a:p>
                <a:pPr algn="ctr"/>
                <a:endParaRPr lang="en-US" sz="2800" b="1" baseline="0" dirty="0">
                  <a:solidFill>
                    <a:schemeClr val="bg2"/>
                  </a:solidFill>
                </a:endParaRPr>
              </a:p>
              <a:p>
                <a:pPr algn="ctr"/>
                <a:endParaRPr lang="en-US" sz="2800" b="1" baseline="0" dirty="0">
                  <a:solidFill>
                    <a:schemeClr val="bg2"/>
                  </a:solidFill>
                </a:endParaRPr>
              </a:p>
              <a:p>
                <a:pPr algn="ctr"/>
                <a:r>
                  <a:rPr lang="en-US" sz="2000" b="0" baseline="0" dirty="0">
                    <a:solidFill>
                      <a:schemeClr val="bg2"/>
                    </a:solidFill>
                  </a:rPr>
                  <a:t>(except to get a quick drink)</a:t>
                </a:r>
                <a:endParaRPr lang="en-US" sz="2000" b="0" dirty="0">
                  <a:solidFill>
                    <a:schemeClr val="bg2"/>
                  </a:solidFill>
                </a:endParaRPr>
              </a:p>
            </p:txBody>
          </p:sp>
          <p:sp>
            <p:nvSpPr>
              <p:cNvPr id="13" name="TextBox 12"/>
              <p:cNvSpPr txBox="1"/>
              <p:nvPr userDrawn="1"/>
            </p:nvSpPr>
            <p:spPr>
              <a:xfrm>
                <a:off x="4631187" y="1213625"/>
                <a:ext cx="3466587" cy="954107"/>
              </a:xfrm>
              <a:prstGeom prst="rect">
                <a:avLst/>
              </a:prstGeom>
              <a:noFill/>
            </p:spPr>
            <p:txBody>
              <a:bodyPr wrap="square" rtlCol="0">
                <a:spAutoFit/>
              </a:bodyPr>
              <a:lstStyle/>
              <a:p>
                <a:pPr algn="ctr"/>
                <a:r>
                  <a:rPr lang="en-US" sz="2800" b="1" dirty="0">
                    <a:solidFill>
                      <a:schemeClr val="bg2"/>
                    </a:solidFill>
                  </a:rPr>
                  <a:t>Maintain Social</a:t>
                </a:r>
                <a:r>
                  <a:rPr lang="en-US" sz="2800" b="1" baseline="0" dirty="0">
                    <a:solidFill>
                      <a:schemeClr val="bg2"/>
                    </a:solidFill>
                  </a:rPr>
                  <a:t> Distance</a:t>
                </a:r>
                <a:endParaRPr lang="en-US" sz="2800" b="1" dirty="0">
                  <a:solidFill>
                    <a:schemeClr val="bg2"/>
                  </a:solidFill>
                </a:endParaRPr>
              </a:p>
            </p:txBody>
          </p:sp>
          <p:sp>
            <p:nvSpPr>
              <p:cNvPr id="14" name="TextBox 13"/>
              <p:cNvSpPr txBox="1"/>
              <p:nvPr userDrawn="1"/>
            </p:nvSpPr>
            <p:spPr>
              <a:xfrm>
                <a:off x="8267701" y="1213625"/>
                <a:ext cx="3462528" cy="954107"/>
              </a:xfrm>
              <a:prstGeom prst="rect">
                <a:avLst/>
              </a:prstGeom>
              <a:noFill/>
            </p:spPr>
            <p:txBody>
              <a:bodyPr wrap="square" rtlCol="0">
                <a:spAutoFit/>
              </a:bodyPr>
              <a:lstStyle/>
              <a:p>
                <a:pPr algn="ctr"/>
                <a:r>
                  <a:rPr lang="en-US" sz="2800" b="1" dirty="0">
                    <a:solidFill>
                      <a:schemeClr val="bg2"/>
                    </a:solidFill>
                  </a:rPr>
                  <a:t>Wash or Sanitize </a:t>
                </a:r>
                <a:br>
                  <a:rPr lang="en-US" sz="2800" b="1" dirty="0">
                    <a:solidFill>
                      <a:schemeClr val="bg2"/>
                    </a:solidFill>
                  </a:rPr>
                </a:br>
                <a:r>
                  <a:rPr lang="en-US" sz="2800" b="1" dirty="0">
                    <a:solidFill>
                      <a:schemeClr val="bg2"/>
                    </a:solidFill>
                  </a:rPr>
                  <a:t>Your Hands</a:t>
                </a:r>
              </a:p>
            </p:txBody>
          </p:sp>
          <p:sp>
            <p:nvSpPr>
              <p:cNvPr id="15" name="TextBox 14"/>
              <p:cNvSpPr txBox="1"/>
              <p:nvPr userDrawn="1"/>
            </p:nvSpPr>
            <p:spPr>
              <a:xfrm>
                <a:off x="990602" y="4547588"/>
                <a:ext cx="3474720" cy="954107"/>
              </a:xfrm>
              <a:prstGeom prst="rect">
                <a:avLst/>
              </a:prstGeom>
              <a:noFill/>
            </p:spPr>
            <p:txBody>
              <a:bodyPr wrap="square" rtlCol="0">
                <a:spAutoFit/>
              </a:bodyPr>
              <a:lstStyle/>
              <a:p>
                <a:pPr algn="ctr"/>
                <a:r>
                  <a:rPr lang="en-US" sz="2800" b="1" dirty="0">
                    <a:solidFill>
                      <a:schemeClr val="bg2"/>
                    </a:solidFill>
                  </a:rPr>
                  <a:t>Use Sani-wipes to Disinfect Area</a:t>
                </a:r>
              </a:p>
            </p:txBody>
          </p:sp>
          <p:sp>
            <p:nvSpPr>
              <p:cNvPr id="16" name="TextBox 15"/>
              <p:cNvSpPr txBox="1"/>
              <p:nvPr userDrawn="1"/>
            </p:nvSpPr>
            <p:spPr>
              <a:xfrm>
                <a:off x="6646931" y="4393699"/>
                <a:ext cx="5245602" cy="1261884"/>
              </a:xfrm>
              <a:prstGeom prst="rect">
                <a:avLst/>
              </a:prstGeom>
              <a:noFill/>
            </p:spPr>
            <p:txBody>
              <a:bodyPr wrap="square" rtlCol="0">
                <a:spAutoFit/>
              </a:bodyPr>
              <a:lstStyle/>
              <a:p>
                <a:pPr algn="l"/>
                <a:r>
                  <a:rPr lang="en-US" sz="2800" b="1" dirty="0">
                    <a:solidFill>
                      <a:schemeClr val="bg2"/>
                    </a:solidFill>
                  </a:rPr>
                  <a:t>Food at Meeting</a:t>
                </a:r>
              </a:p>
              <a:p>
                <a:pPr algn="l"/>
                <a:r>
                  <a:rPr lang="en-US" sz="2400" b="0" dirty="0">
                    <a:solidFill>
                      <a:schemeClr val="bg2"/>
                    </a:solidFill>
                  </a:rPr>
                  <a:t>Only if planned as part of meeting, </a:t>
                </a:r>
                <a:br>
                  <a:rPr lang="en-US" sz="2400" b="0" dirty="0">
                    <a:solidFill>
                      <a:schemeClr val="bg2"/>
                    </a:solidFill>
                  </a:rPr>
                </a:br>
                <a:r>
                  <a:rPr lang="en-US" sz="2400" b="0" dirty="0">
                    <a:solidFill>
                      <a:schemeClr val="bg2"/>
                    </a:solidFill>
                  </a:rPr>
                  <a:t>with designated time and space to</a:t>
                </a:r>
                <a:r>
                  <a:rPr lang="en-US" sz="2400" b="0" baseline="0" dirty="0">
                    <a:solidFill>
                      <a:schemeClr val="bg2"/>
                    </a:solidFill>
                  </a:rPr>
                  <a:t> eat</a:t>
                </a:r>
                <a:endParaRPr lang="en-US" sz="2400" b="0" dirty="0">
                  <a:solidFill>
                    <a:schemeClr val="bg2"/>
                  </a:solidFill>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7696" y="2290351"/>
                <a:ext cx="1370344" cy="159622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7089" y="4537394"/>
                <a:ext cx="1450157" cy="952212"/>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7558" y="2316910"/>
                <a:ext cx="3045712" cy="1515729"/>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83397" y="2117493"/>
                <a:ext cx="1157704" cy="1470965"/>
              </a:xfrm>
              <a:prstGeom prst="rect">
                <a:avLst/>
              </a:prstGeom>
            </p:spPr>
          </p:pic>
        </p:grpSp>
      </p:grpSp>
    </p:spTree>
    <p:extLst>
      <p:ext uri="{BB962C8B-B14F-4D97-AF65-F5344CB8AC3E}">
        <p14:creationId xmlns:p14="http://schemas.microsoft.com/office/powerpoint/2010/main" val="239345089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599" y="1476374"/>
            <a:ext cx="10732007" cy="4686681"/>
          </a:xfrm>
          <a:prstGeom prst="rect">
            <a:avLst/>
          </a:prstGeo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991178" y="342900"/>
            <a:ext cx="10743622"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dirty="0"/>
          </a:p>
        </p:txBody>
      </p:sp>
      <p:sp>
        <p:nvSpPr>
          <p:cNvPr id="6" name="Text Placeholder 5"/>
          <p:cNvSpPr>
            <a:spLocks noGrp="1"/>
          </p:cNvSpPr>
          <p:nvPr>
            <p:ph type="body" sz="quarter" idx="11" hasCustomPrompt="1"/>
          </p:nvPr>
        </p:nvSpPr>
        <p:spPr>
          <a:xfrm>
            <a:off x="991178" y="847726"/>
            <a:ext cx="10743622" cy="476250"/>
          </a:xfrm>
          <a:prstGeom prst="rect">
            <a:avLst/>
          </a:prstGeom>
        </p:spPr>
        <p:txBody>
          <a:bodyPr/>
          <a:lstStyle>
            <a:lvl1pPr marL="0" indent="0">
              <a:spcBef>
                <a:spcPts val="0"/>
              </a:spcBef>
              <a:buNone/>
              <a:defRPr sz="2400" b="1" baseline="0"/>
            </a:lvl1pPr>
          </a:lstStyle>
          <a:p>
            <a:pPr lvl="0"/>
            <a:r>
              <a:rPr lang="en-US" dirty="0"/>
              <a:t>Click to add subtitle</a:t>
            </a:r>
          </a:p>
        </p:txBody>
      </p:sp>
    </p:spTree>
    <p:extLst>
      <p:ext uri="{BB962C8B-B14F-4D97-AF65-F5344CB8AC3E}">
        <p14:creationId xmlns:p14="http://schemas.microsoft.com/office/powerpoint/2010/main" val="52990940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990600"/>
            <a:ext cx="5317836" cy="5524500"/>
          </a:xfrm>
          <a:prstGeom prst="rect">
            <a:avLst/>
          </a:prstGeo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21928" y="990600"/>
            <a:ext cx="5312871" cy="5524500"/>
          </a:xfrm>
          <a:prstGeom prst="rect">
            <a:avLst/>
          </a:prstGeo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A008E400-BF64-4FFB-961C-A82ACB0C8EE7}" type="slidenum">
              <a:rPr lang="en-US" altLang="en-US"/>
              <a:pPr/>
              <a:t>‹#›</a:t>
            </a:fld>
            <a:endParaRPr lang="en-US" altLang="en-US" dirty="0"/>
          </a:p>
        </p:txBody>
      </p:sp>
      <p:sp>
        <p:nvSpPr>
          <p:cNvPr id="8" name="Title 1"/>
          <p:cNvSpPr txBox="1">
            <a:spLocks/>
          </p:cNvSpPr>
          <p:nvPr userDrawn="1"/>
        </p:nvSpPr>
        <p:spPr bwMode="auto">
          <a:xfrm>
            <a:off x="990600" y="342900"/>
            <a:ext cx="10738103" cy="495299"/>
          </a:xfrm>
          <a:prstGeom prst="rect">
            <a:avLst/>
          </a:prstGeom>
          <a:noFill/>
          <a:ln>
            <a:noFill/>
          </a:ln>
        </p:spPr>
        <p:txBody>
          <a:bodyPr vert="horz" wrap="square" lIns="0" tIns="0" rIns="0" bIns="0" numCol="1" anchor="t" anchorCtr="0" compatLnSpc="1">
            <a:prstTxWarp prst="textNoShape">
              <a:avLst/>
            </a:prstTxWarp>
          </a:bodyPr>
          <a:lstStyle>
            <a:lvl1pPr algn="l" defTabSz="457200" rtl="0" eaLnBrk="0" fontAlgn="base" hangingPunct="0">
              <a:lnSpc>
                <a:spcPct val="85000"/>
              </a:lnSpc>
              <a:spcBef>
                <a:spcPct val="0"/>
              </a:spcBef>
              <a:spcAft>
                <a:spcPct val="0"/>
              </a:spcAft>
              <a:defRPr sz="3600" b="1" i="1" kern="1200" spc="-50">
                <a:solidFill>
                  <a:schemeClr val="tx2"/>
                </a:solidFill>
                <a:latin typeface="Corbel" panose="020B0503020204020204" pitchFamily="34" charset="0"/>
                <a:ea typeface="MS PGothic" panose="020B0600070205080204" pitchFamily="34" charset="-128"/>
                <a:cs typeface="Corbel" panose="020B0503020204020204" pitchFamily="34" charset="0"/>
              </a:defRPr>
            </a:lvl1pPr>
            <a:lvl2pPr algn="l" defTabSz="457200" rtl="0" eaLnBrk="0" fontAlgn="base" hangingPunct="0">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2pPr>
            <a:lvl3pPr algn="l" defTabSz="457200" rtl="0" eaLnBrk="0" fontAlgn="base" hangingPunct="0">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3pPr>
            <a:lvl4pPr algn="l" defTabSz="457200" rtl="0" eaLnBrk="0" fontAlgn="base" hangingPunct="0">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4pPr>
            <a:lvl5pPr algn="l" defTabSz="457200" rtl="0" eaLnBrk="0" fontAlgn="base" hangingPunct="0">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5pPr>
            <a:lvl6pPr marL="457200" algn="l" defTabSz="457200" rtl="0" fontAlgn="base">
              <a:spcBef>
                <a:spcPct val="0"/>
              </a:spcBef>
              <a:spcAft>
                <a:spcPct val="0"/>
              </a:spcAft>
              <a:defRPr sz="3800" i="1">
                <a:solidFill>
                  <a:schemeClr val="tx2"/>
                </a:solidFill>
                <a:latin typeface="Georgia" charset="0"/>
                <a:ea typeface="ＭＳ Ｐゴシック" charset="0"/>
              </a:defRPr>
            </a:lvl6pPr>
            <a:lvl7pPr marL="914400" algn="l" defTabSz="457200" rtl="0" fontAlgn="base">
              <a:spcBef>
                <a:spcPct val="0"/>
              </a:spcBef>
              <a:spcAft>
                <a:spcPct val="0"/>
              </a:spcAft>
              <a:defRPr sz="3800" i="1">
                <a:solidFill>
                  <a:schemeClr val="tx2"/>
                </a:solidFill>
                <a:latin typeface="Georgia" charset="0"/>
                <a:ea typeface="ＭＳ Ｐゴシック" charset="0"/>
              </a:defRPr>
            </a:lvl7pPr>
            <a:lvl8pPr marL="1371600" algn="l" defTabSz="457200" rtl="0" fontAlgn="base">
              <a:spcBef>
                <a:spcPct val="0"/>
              </a:spcBef>
              <a:spcAft>
                <a:spcPct val="0"/>
              </a:spcAft>
              <a:defRPr sz="3800" i="1">
                <a:solidFill>
                  <a:schemeClr val="tx2"/>
                </a:solidFill>
                <a:latin typeface="Georgia" charset="0"/>
                <a:ea typeface="ＭＳ Ｐゴシック" charset="0"/>
              </a:defRPr>
            </a:lvl8pPr>
            <a:lvl9pPr marL="1828800" algn="l" defTabSz="457200" rtl="0" fontAlgn="base">
              <a:spcBef>
                <a:spcPct val="0"/>
              </a:spcBef>
              <a:spcAft>
                <a:spcPct val="0"/>
              </a:spcAft>
              <a:defRPr sz="3800" i="1">
                <a:solidFill>
                  <a:schemeClr val="tx2"/>
                </a:solidFill>
                <a:latin typeface="Georgia" charset="0"/>
                <a:ea typeface="ＭＳ Ｐゴシック" charset="0"/>
              </a:defRPr>
            </a:lvl9pPr>
          </a:lstStyle>
          <a:p>
            <a:r>
              <a:rPr lang="en-US" dirty="0"/>
              <a:t>Click to edit Master title style</a:t>
            </a:r>
          </a:p>
        </p:txBody>
      </p:sp>
    </p:spTree>
    <p:extLst>
      <p:ext uri="{BB962C8B-B14F-4D97-AF65-F5344CB8AC3E}">
        <p14:creationId xmlns:p14="http://schemas.microsoft.com/office/powerpoint/2010/main" val="87350268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990600" y="342900"/>
            <a:ext cx="10738103" cy="495299"/>
          </a:xfrm>
        </p:spPr>
        <p:txBody>
          <a:body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dirty="0"/>
          </a:p>
        </p:txBody>
      </p:sp>
      <p:sp>
        <p:nvSpPr>
          <p:cNvPr id="6" name="Text Placeholder 5"/>
          <p:cNvSpPr>
            <a:spLocks noGrp="1"/>
          </p:cNvSpPr>
          <p:nvPr>
            <p:ph type="body" sz="quarter" idx="11" hasCustomPrompt="1"/>
          </p:nvPr>
        </p:nvSpPr>
        <p:spPr>
          <a:xfrm>
            <a:off x="990599" y="847724"/>
            <a:ext cx="5323933" cy="476250"/>
          </a:xfrm>
          <a:prstGeom prst="rect">
            <a:avLst/>
          </a:prstGeom>
        </p:spPr>
        <p:txBody>
          <a:bodyPr/>
          <a:lstStyle>
            <a:lvl1pPr marL="0" indent="0">
              <a:spcBef>
                <a:spcPts val="0"/>
              </a:spcBef>
              <a:buNone/>
              <a:defRPr sz="2400" b="1" baseline="0"/>
            </a:lvl1pPr>
          </a:lstStyle>
          <a:p>
            <a:pPr lvl="0"/>
            <a:r>
              <a:rPr lang="en-US" dirty="0"/>
              <a:t>Click to add column heading</a:t>
            </a:r>
          </a:p>
        </p:txBody>
      </p:sp>
      <p:sp>
        <p:nvSpPr>
          <p:cNvPr id="7" name="Text Placeholder 5"/>
          <p:cNvSpPr>
            <a:spLocks noGrp="1"/>
          </p:cNvSpPr>
          <p:nvPr>
            <p:ph type="body" sz="quarter" idx="12" hasCustomPrompt="1"/>
          </p:nvPr>
        </p:nvSpPr>
        <p:spPr>
          <a:xfrm>
            <a:off x="6428025" y="847724"/>
            <a:ext cx="5300678" cy="476250"/>
          </a:xfrm>
          <a:prstGeom prst="rect">
            <a:avLst/>
          </a:prstGeom>
        </p:spPr>
        <p:txBody>
          <a:bodyPr/>
          <a:lstStyle>
            <a:lvl1pPr marL="0" indent="0">
              <a:spcBef>
                <a:spcPts val="0"/>
              </a:spcBef>
              <a:buNone/>
              <a:defRPr sz="2400" b="1" baseline="0"/>
            </a:lvl1pPr>
          </a:lstStyle>
          <a:p>
            <a:pPr lvl="0"/>
            <a:r>
              <a:rPr lang="en-US" dirty="0"/>
              <a:t>Click to add column heading</a:t>
            </a:r>
          </a:p>
        </p:txBody>
      </p:sp>
      <p:sp>
        <p:nvSpPr>
          <p:cNvPr id="8" name="Content Placeholder 2"/>
          <p:cNvSpPr>
            <a:spLocks noGrp="1"/>
          </p:cNvSpPr>
          <p:nvPr>
            <p:ph sz="half" idx="13"/>
          </p:nvPr>
        </p:nvSpPr>
        <p:spPr>
          <a:xfrm>
            <a:off x="996697" y="1447799"/>
            <a:ext cx="5317836" cy="5076825"/>
          </a:xfrm>
          <a:prstGeom prst="rect">
            <a:avLst/>
          </a:prstGeo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428025" y="1447799"/>
            <a:ext cx="5312871" cy="5076825"/>
          </a:xfrm>
          <a:prstGeom prst="rect">
            <a:avLst/>
          </a:prstGeo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2233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5D8C9109-1A20-4CFB-972A-59291401BB26}" type="slidenum">
              <a:rPr lang="en-US" altLang="en-US"/>
              <a:pPr/>
              <a:t>‹#›</a:t>
            </a:fld>
            <a:endParaRPr lang="en-US" altLang="en-US" dirty="0"/>
          </a:p>
        </p:txBody>
      </p:sp>
    </p:spTree>
    <p:extLst>
      <p:ext uri="{BB962C8B-B14F-4D97-AF65-F5344CB8AC3E}">
        <p14:creationId xmlns:p14="http://schemas.microsoft.com/office/powerpoint/2010/main" val="404140864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1371600"/>
            <a:ext cx="10744200" cy="5143500"/>
          </a:xfrm>
          <a:prstGeom prst="rect">
            <a:avLst/>
          </a:prstGeom>
        </p:spPr>
        <p:txBody>
          <a:bodyPr/>
          <a:lstStyle>
            <a:lvl1pPr>
              <a:spcBef>
                <a:spcPts val="1000"/>
              </a:spcBef>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990601" y="342900"/>
            <a:ext cx="10744200" cy="93571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FF0A2E62-7A00-4F66-BE1B-84C72F159F5B}" type="slidenum">
              <a:rPr lang="en-US" altLang="en-US"/>
              <a:pPr/>
              <a:t>‹#›</a:t>
            </a:fld>
            <a:endParaRPr lang="en-US" altLang="en-US" dirty="0"/>
          </a:p>
        </p:txBody>
      </p:sp>
    </p:spTree>
    <p:extLst>
      <p:ext uri="{BB962C8B-B14F-4D97-AF65-F5344CB8AC3E}">
        <p14:creationId xmlns:p14="http://schemas.microsoft.com/office/powerpoint/2010/main" val="313652171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fld id="{8C194230-27C5-4CE0-91CB-212433E513F5}" type="slidenum">
              <a:rPr lang="en-US" altLang="en-US"/>
              <a:pPr/>
              <a:t>‹#›</a:t>
            </a:fld>
            <a:endParaRPr lang="en-US" altLang="en-US" dirty="0"/>
          </a:p>
        </p:txBody>
      </p:sp>
    </p:spTree>
    <p:extLst>
      <p:ext uri="{BB962C8B-B14F-4D97-AF65-F5344CB8AC3E}">
        <p14:creationId xmlns:p14="http://schemas.microsoft.com/office/powerpoint/2010/main" val="243748283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684213" cy="6867525"/>
          </a:xfrm>
          <a:prstGeom prst="rect">
            <a:avLst/>
          </a:prstGeom>
          <a:gradFill>
            <a:gsLst>
              <a:gs pos="18000">
                <a:srgbClr val="005294"/>
              </a:gs>
              <a:gs pos="100000">
                <a:srgbClr val="004175"/>
              </a:gs>
            </a:gsLst>
            <a:lin ang="2112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6200000">
            <a:off x="-631539" y="5388169"/>
            <a:ext cx="1898968" cy="3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90600" y="342900"/>
            <a:ext cx="10744199" cy="495300"/>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dirty="0"/>
              <a:t>Click to edit Master title</a:t>
            </a:r>
          </a:p>
        </p:txBody>
      </p:sp>
      <p:sp>
        <p:nvSpPr>
          <p:cNvPr id="5" name="Slide Number Placeholder 4"/>
          <p:cNvSpPr>
            <a:spLocks noGrp="1"/>
          </p:cNvSpPr>
          <p:nvPr>
            <p:ph type="sldNum" sz="quarter" idx="4"/>
          </p:nvPr>
        </p:nvSpPr>
        <p:spPr>
          <a:xfrm>
            <a:off x="11734800" y="6445250"/>
            <a:ext cx="457199" cy="412750"/>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5C5C5C"/>
                </a:solidFill>
                <a:latin typeface="Calibri" panose="020F0502020204030204" pitchFamily="34" charset="0"/>
              </a:defRPr>
            </a:lvl1pPr>
          </a:lstStyle>
          <a:p>
            <a:fld id="{2E4D1DE2-E829-42DE-A939-486AF7ACCF5A}" type="slidenum">
              <a:rPr lang="en-US" altLang="en-US" smtClean="0"/>
              <a:pPr/>
              <a:t>‹#›</a:t>
            </a:fld>
            <a:endParaRPr lang="en-US" altLang="en-US" dirty="0"/>
          </a:p>
        </p:txBody>
      </p:sp>
      <p:sp>
        <p:nvSpPr>
          <p:cNvPr id="9" name="Text Placeholder 2"/>
          <p:cNvSpPr>
            <a:spLocks noGrp="1"/>
          </p:cNvSpPr>
          <p:nvPr>
            <p:ph type="body" idx="1"/>
          </p:nvPr>
        </p:nvSpPr>
        <p:spPr bwMode="auto">
          <a:xfrm>
            <a:off x="990600" y="990600"/>
            <a:ext cx="10744199"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848" r:id="rId1"/>
    <p:sldLayoutId id="2147483843" r:id="rId2"/>
    <p:sldLayoutId id="2147483850" r:id="rId3"/>
    <p:sldLayoutId id="2147483851" r:id="rId4"/>
    <p:sldLayoutId id="2147483845" r:id="rId5"/>
    <p:sldLayoutId id="2147483853" r:id="rId6"/>
    <p:sldLayoutId id="2147483854" r:id="rId7"/>
    <p:sldLayoutId id="2147483844" r:id="rId8"/>
    <p:sldLayoutId id="2147483846" r:id="rId9"/>
    <p:sldLayoutId id="2147483847" r:id="rId10"/>
  </p:sldLayoutIdLst>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hf hdr="0" ftr="0" dt="0"/>
  <p:txStyles>
    <p:titleStyle>
      <a:lvl1pPr algn="l" defTabSz="457200" rtl="0" eaLnBrk="1" fontAlgn="base" hangingPunct="1">
        <a:lnSpc>
          <a:spcPct val="85000"/>
        </a:lnSpc>
        <a:spcBef>
          <a:spcPct val="0"/>
        </a:spcBef>
        <a:spcAft>
          <a:spcPct val="0"/>
        </a:spcAft>
        <a:defRPr sz="3600" b="1" i="1" kern="1200" spc="-50">
          <a:solidFill>
            <a:schemeClr val="tx2"/>
          </a:solidFill>
          <a:latin typeface="Corbel" panose="020B0503020204020204" pitchFamily="34" charset="0"/>
          <a:ea typeface="MS PGothic" panose="020B0600070205080204" pitchFamily="34" charset="-128"/>
          <a:cs typeface="Corbel" panose="020B0503020204020204" pitchFamily="34" charset="0"/>
        </a:defRPr>
      </a:lvl1pPr>
      <a:lvl2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2pPr>
      <a:lvl3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3pPr>
      <a:lvl4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4pPr>
      <a:lvl5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66850" y="274638"/>
            <a:ext cx="10263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466850" y="1600200"/>
            <a:ext cx="102631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91D0801-F3F6-F044-A4D8-EADC6109A8C8}"/>
              </a:ext>
            </a:extLst>
          </p:cNvPr>
          <p:cNvSpPr/>
          <p:nvPr/>
        </p:nvSpPr>
        <p:spPr>
          <a:xfrm>
            <a:off x="0" y="0"/>
            <a:ext cx="769938" cy="6867525"/>
          </a:xfrm>
          <a:prstGeom prst="rect">
            <a:avLst/>
          </a:prstGeom>
          <a:gradFill>
            <a:gsLst>
              <a:gs pos="18000">
                <a:srgbClr val="005294"/>
              </a:gs>
              <a:gs pos="100000">
                <a:srgbClr val="004175"/>
              </a:gs>
            </a:gsLst>
            <a:lin ang="2112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9"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042193" y="4828381"/>
            <a:ext cx="2805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C31C123-4B64-F14C-BD3A-199FBF269F0C}"/>
              </a:ext>
            </a:extLst>
          </p:cNvPr>
          <p:cNvSpPr>
            <a:spLocks noGrp="1"/>
          </p:cNvSpPr>
          <p:nvPr>
            <p:ph type="ftr" sz="quarter" idx="3"/>
          </p:nvPr>
        </p:nvSpPr>
        <p:spPr>
          <a:xfrm>
            <a:off x="1466850" y="6356350"/>
            <a:ext cx="9258300" cy="365125"/>
          </a:xfrm>
          <a:prstGeom prst="rect">
            <a:avLst/>
          </a:prstGeom>
        </p:spPr>
        <p:txBody>
          <a:bodyPr vert="horz" lIns="91440" tIns="45720" rIns="91440" bIns="45720" rtlCol="0" anchor="ctr"/>
          <a:lstStyle>
            <a:lvl1pPr algn="ctr">
              <a:defRPr sz="1200" dirty="0">
                <a:solidFill>
                  <a:schemeClr val="tx1">
                    <a:tint val="75000"/>
                  </a:schemeClr>
                </a:solidFill>
                <a:ea typeface="ＭＳ Ｐゴシック" panose="020B0600070205080204" pitchFamily="34" charset="-128"/>
              </a:defRPr>
            </a:lvl1pPr>
          </a:lstStyle>
          <a:p>
            <a:pPr>
              <a:defRPr/>
            </a:pPr>
            <a:r>
              <a:rPr lang="en-US" dirty="0"/>
              <a:t>https://www.bryanhealth.com/bryan-health-connect </a:t>
            </a:r>
          </a:p>
        </p:txBody>
      </p:sp>
      <p:sp>
        <p:nvSpPr>
          <p:cNvPr id="3" name="Slide Number Placeholder 2">
            <a:extLst>
              <a:ext uri="{FF2B5EF4-FFF2-40B4-BE49-F238E27FC236}">
                <a16:creationId xmlns:a16="http://schemas.microsoft.com/office/drawing/2014/main" id="{E22CE735-915C-6545-B637-BFC75F4E9449}"/>
              </a:ext>
            </a:extLst>
          </p:cNvPr>
          <p:cNvSpPr>
            <a:spLocks noGrp="1"/>
          </p:cNvSpPr>
          <p:nvPr>
            <p:ph type="sldNum" sz="quarter" idx="4"/>
          </p:nvPr>
        </p:nvSpPr>
        <p:spPr>
          <a:xfrm>
            <a:off x="10891838" y="6356350"/>
            <a:ext cx="8382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anose="020B0600070205080204" pitchFamily="34" charset="-128"/>
              </a:defRPr>
            </a:lvl1pPr>
          </a:lstStyle>
          <a:p>
            <a:pPr>
              <a:defRPr/>
            </a:pPr>
            <a:fld id="{47290EFE-95BA-4FF0-ACA4-62A308CE28D6}" type="slidenum">
              <a:rPr lang="en-US"/>
              <a:pPr>
                <a:defRPr/>
              </a:pPr>
              <a:t>‹#›</a:t>
            </a:fld>
            <a:endParaRPr lang="en-US" dirty="0"/>
          </a:p>
        </p:txBody>
      </p:sp>
    </p:spTree>
    <p:extLst>
      <p:ext uri="{BB962C8B-B14F-4D97-AF65-F5344CB8AC3E}">
        <p14:creationId xmlns:p14="http://schemas.microsoft.com/office/powerpoint/2010/main" val="45184916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78" r:id="rId11"/>
    <p:sldLayoutId id="2147483879" r:id="rId12"/>
  </p:sldLayoutIdLst>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hf hdr="0" dt="0"/>
  <p:txStyles>
    <p:titleStyle>
      <a:lvl1pPr algn="l" defTabSz="457200" rtl="0" eaLnBrk="1" fontAlgn="base" hangingPunct="1">
        <a:spcBef>
          <a:spcPct val="0"/>
        </a:spcBef>
        <a:spcAft>
          <a:spcPct val="0"/>
        </a:spcAft>
        <a:defRPr sz="3600" i="1" kern="1200">
          <a:solidFill>
            <a:schemeClr val="tx2"/>
          </a:solidFill>
          <a:latin typeface="Georgia"/>
          <a:ea typeface="MS PGothic" panose="020B0600070205080204" pitchFamily="34" charset="-128"/>
          <a:cs typeface="Georgia"/>
        </a:defRPr>
      </a:lvl1pPr>
      <a:lvl2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2pPr>
      <a:lvl3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3pPr>
      <a:lvl4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4pPr>
      <a:lvl5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ct val="20000"/>
        </a:spcBef>
        <a:spcAft>
          <a:spcPct val="0"/>
        </a:spcAft>
        <a:buFont typeface="Arial" panose="020B0604020202020204" pitchFamily="34" charset="0"/>
        <a:buChar char="–"/>
        <a:defRPr sz="2000"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ct val="20000"/>
        </a:spcBef>
        <a:spcAft>
          <a:spcPct val="0"/>
        </a:spcAft>
        <a:buFont typeface="Arial" panose="020B0604020202020204" pitchFamily="34" charset="0"/>
        <a:buChar char="•"/>
        <a:defRPr sz="2000"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hyperlink" Target="mailto:Sharon.leners@Bryanhealth.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8.jpg"/><Relationship Id="rId4" Type="http://schemas.openxmlformats.org/officeDocument/2006/relationships/hyperlink" Target="mailto:lisa.schuetze@pchn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1"/>
          <p:cNvSpPr>
            <a:spLocks noGrp="1"/>
          </p:cNvSpPr>
          <p:nvPr>
            <p:ph type="subTitle" idx="1"/>
          </p:nvPr>
        </p:nvSpPr>
        <p:spPr>
          <a:xfrm>
            <a:off x="1208088" y="3236913"/>
            <a:ext cx="9775825" cy="1033462"/>
          </a:xfrm>
        </p:spPr>
        <p:txBody>
          <a:bodyPr>
            <a:normAutofit/>
          </a:bodyPr>
          <a:lstStyle/>
          <a:p>
            <a:r>
              <a:rPr lang="en-US" altLang="en-US" sz="1800" dirty="0">
                <a:latin typeface="+mn-lt"/>
                <a:cs typeface="Corbel" panose="020B0503020204020204" pitchFamily="34" charset="0"/>
              </a:rPr>
              <a:t>Sharon Leners BSN, RN Bryan Health Connect</a:t>
            </a:r>
            <a:br>
              <a:rPr lang="en-US" altLang="en-US" sz="1800" dirty="0">
                <a:latin typeface="+mn-lt"/>
                <a:cs typeface="Corbel" panose="020B0503020204020204" pitchFamily="34" charset="0"/>
              </a:rPr>
            </a:br>
            <a:r>
              <a:rPr lang="en-US" sz="1800" dirty="0">
                <a:effectLst/>
                <a:latin typeface="+mn-lt"/>
                <a:ea typeface="Times New Roman" panose="02020603050405020304" pitchFamily="18" charset="0"/>
                <a:cs typeface="Times New Roman" panose="02020603050405020304" pitchFamily="18" charset="0"/>
              </a:rPr>
              <a:t>Lisa Schuetze BA, RN Pender Medical Clinic</a:t>
            </a:r>
            <a:endParaRPr lang="en-US" altLang="en-US" sz="1800" dirty="0">
              <a:latin typeface="+mn-lt"/>
              <a:cs typeface="Corbel" panose="020B0503020204020204" pitchFamily="34" charset="0"/>
            </a:endParaRPr>
          </a:p>
        </p:txBody>
      </p:sp>
      <p:sp>
        <p:nvSpPr>
          <p:cNvPr id="3" name="Title 2"/>
          <p:cNvSpPr>
            <a:spLocks noGrp="1"/>
          </p:cNvSpPr>
          <p:nvPr>
            <p:ph type="ctrTitle"/>
          </p:nvPr>
        </p:nvSpPr>
        <p:spPr>
          <a:xfrm>
            <a:off x="1208088" y="1573213"/>
            <a:ext cx="9775825" cy="1527175"/>
          </a:xfrm>
        </p:spPr>
        <p:txBody>
          <a:bodyPr/>
          <a:lstStyle/>
          <a:p>
            <a:pPr>
              <a:defRPr/>
            </a:pPr>
            <a:r>
              <a:rPr lang="en-US" sz="4000" dirty="0">
                <a:effectLst/>
                <a:latin typeface="+mj-lt"/>
                <a:ea typeface="Times New Roman" panose="02020603050405020304" pitchFamily="18" charset="0"/>
                <a:cs typeface="Times New Roman" panose="02020603050405020304" pitchFamily="18" charset="0"/>
              </a:rPr>
              <a:t>Connecting to Impact Cardiovascular Disease Improvement throughout Nebraska</a:t>
            </a:r>
            <a:endParaRPr lang="en-US" sz="4000" dirty="0">
              <a:latin typeface="+mj-lt"/>
              <a:ea typeface="ＭＳ Ｐゴシック" charset="0"/>
            </a:endParaRPr>
          </a:p>
        </p:txBody>
      </p:sp>
    </p:spTree>
    <p:extLst>
      <p:ext uri="{BB962C8B-B14F-4D97-AF65-F5344CB8AC3E}">
        <p14:creationId xmlns:p14="http://schemas.microsoft.com/office/powerpoint/2010/main" val="163328566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000" y="274638"/>
            <a:ext cx="8948280" cy="916812"/>
          </a:xfrm>
        </p:spPr>
        <p:txBody>
          <a:bodyPr/>
          <a:lstStyle/>
          <a:p>
            <a:r>
              <a:rPr lang="en-US" sz="4000" b="1" dirty="0">
                <a:latin typeface="+mj-lt"/>
                <a:cs typeface="Calibri" panose="020F0502020204030204" pitchFamily="34" charset="0"/>
              </a:rPr>
              <a:t>How Does an ACO Succeed? </a:t>
            </a:r>
          </a:p>
        </p:txBody>
      </p:sp>
      <p:sp>
        <p:nvSpPr>
          <p:cNvPr id="5" name="object 2"/>
          <p:cNvSpPr txBox="1">
            <a:spLocks/>
          </p:cNvSpPr>
          <p:nvPr/>
        </p:nvSpPr>
        <p:spPr bwMode="auto">
          <a:xfrm>
            <a:off x="1374000" y="1671268"/>
            <a:ext cx="4053840" cy="5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 uri="{909E8E84-426E-40dd-AFC4-6F175D3DCCD1}"/>
            <a:ext uri="{91240B29-F687-4f45-9708-019B960494DF}"/>
          </a:extLst>
        </p:spPr>
        <p:txBody>
          <a:bodyPr vert="horz" wrap="square" lIns="0" tIns="12700" rIns="0" bIns="0" numCol="1" rtlCol="0" anchor="b" anchorCtr="0" compatLnSpc="1">
            <a:prstTxWarp prst="textNoShape">
              <a:avLst/>
            </a:prstTxWarp>
            <a:spAutoFit/>
          </a:bodyPr>
          <a:lstStyle>
            <a:lvl1pPr algn="l" defTabSz="457200" rtl="0" eaLnBrk="1" fontAlgn="base" hangingPunct="1">
              <a:spcBef>
                <a:spcPct val="0"/>
              </a:spcBef>
              <a:spcAft>
                <a:spcPct val="0"/>
              </a:spcAft>
              <a:defRPr sz="3600" i="1" kern="1200">
                <a:solidFill>
                  <a:schemeClr val="tx2"/>
                </a:solidFill>
                <a:latin typeface="Georgia"/>
                <a:ea typeface="MS PGothic" panose="020B0600070205080204" pitchFamily="34" charset="-128"/>
                <a:cs typeface="Georgia"/>
              </a:defRPr>
            </a:lvl1pPr>
            <a:lvl2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2pPr>
            <a:lvl3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3pPr>
            <a:lvl4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4pPr>
            <a:lvl5pPr algn="l" defTabSz="457200" rtl="0" eaLnBrk="1" fontAlgn="base" hangingPunct="1">
              <a:spcBef>
                <a:spcPct val="0"/>
              </a:spcBef>
              <a:spcAft>
                <a:spcPct val="0"/>
              </a:spcAft>
              <a:defRPr sz="3600" i="1">
                <a:solidFill>
                  <a:schemeClr val="tx2"/>
                </a:solidFill>
                <a:latin typeface="Georgia" charset="0"/>
                <a:ea typeface="MS PGothic" panose="020B0600070205080204" pitchFamily="34" charset="-128"/>
                <a:cs typeface="Georgia"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a:lstStyle>
          <a:p>
            <a:pPr marL="12700" marR="0" lvl="0" indent="0" algn="l" defTabSz="457200" rtl="0" eaLnBrk="1" fontAlgn="base" latinLnBrk="0" hangingPunct="1">
              <a:lnSpc>
                <a:spcPct val="100000"/>
              </a:lnSpc>
              <a:spcBef>
                <a:spcPts val="100"/>
              </a:spcBef>
              <a:spcAft>
                <a:spcPct val="0"/>
              </a:spcAft>
              <a:buClrTx/>
              <a:buSzTx/>
              <a:buFontTx/>
              <a:buNone/>
              <a:tabLst/>
              <a:defRPr/>
            </a:pPr>
            <a:r>
              <a:rPr kumimoji="0" lang="en-US" sz="3200" b="0" i="1" u="none" strike="noStrike" kern="1200" cap="none" spc="0" normalizeH="0" baseline="0" noProof="0" dirty="0">
                <a:ln>
                  <a:noFill/>
                </a:ln>
                <a:solidFill>
                  <a:srgbClr val="006FC0"/>
                </a:solidFill>
                <a:effectLst/>
                <a:uLnTx/>
                <a:uFillTx/>
                <a:latin typeface="+mn-lt"/>
                <a:ea typeface="MS PGothic" panose="020B0600070205080204" pitchFamily="34" charset="-128"/>
                <a:cs typeface="Calibri" panose="020F0502020204030204" pitchFamily="34" charset="0"/>
              </a:rPr>
              <a:t>The</a:t>
            </a:r>
            <a:r>
              <a:rPr kumimoji="0" lang="en-US" sz="3200" b="0" i="1" u="none" strike="noStrike" kern="1200" cap="none" spc="-10" normalizeH="0" baseline="0" noProof="0" dirty="0">
                <a:ln>
                  <a:noFill/>
                </a:ln>
                <a:solidFill>
                  <a:srgbClr val="006FC0"/>
                </a:solidFill>
                <a:effectLst/>
                <a:uLnTx/>
                <a:uFillTx/>
                <a:latin typeface="+mn-lt"/>
                <a:ea typeface="MS PGothic" panose="020B0600070205080204" pitchFamily="34" charset="-128"/>
                <a:cs typeface="Calibri" panose="020F0502020204030204" pitchFamily="34" charset="0"/>
              </a:rPr>
              <a:t> </a:t>
            </a:r>
            <a:r>
              <a:rPr kumimoji="0" lang="en-US" sz="3200" b="0" i="1" u="none" strike="noStrike" kern="1200" cap="none" spc="0" normalizeH="0" baseline="0" noProof="0" dirty="0">
                <a:ln>
                  <a:noFill/>
                </a:ln>
                <a:solidFill>
                  <a:srgbClr val="006FC0"/>
                </a:solidFill>
                <a:effectLst/>
                <a:uLnTx/>
                <a:uFillTx/>
                <a:latin typeface="+mn-lt"/>
                <a:ea typeface="MS PGothic" panose="020B0600070205080204" pitchFamily="34" charset="-128"/>
                <a:cs typeface="Calibri" panose="020F0502020204030204" pitchFamily="34" charset="0"/>
              </a:rPr>
              <a:t>Quadruple</a:t>
            </a:r>
            <a:r>
              <a:rPr kumimoji="0" lang="en-US" sz="3200" b="0" i="1" u="none" strike="noStrike" kern="1200" cap="none" spc="-5" normalizeH="0" baseline="0" noProof="0" dirty="0">
                <a:ln>
                  <a:noFill/>
                </a:ln>
                <a:solidFill>
                  <a:srgbClr val="006FC0"/>
                </a:solidFill>
                <a:effectLst/>
                <a:uLnTx/>
                <a:uFillTx/>
                <a:latin typeface="+mn-lt"/>
                <a:ea typeface="MS PGothic" panose="020B0600070205080204" pitchFamily="34" charset="-128"/>
                <a:cs typeface="Calibri" panose="020F0502020204030204" pitchFamily="34" charset="0"/>
              </a:rPr>
              <a:t> </a:t>
            </a:r>
            <a:r>
              <a:rPr kumimoji="0" lang="en-US" sz="3200" b="0" i="1" u="none" strike="noStrike" kern="1200" cap="none" spc="-25" normalizeH="0" baseline="0" noProof="0" dirty="0">
                <a:ln>
                  <a:noFill/>
                </a:ln>
                <a:solidFill>
                  <a:srgbClr val="006FC0"/>
                </a:solidFill>
                <a:effectLst/>
                <a:uLnTx/>
                <a:uFillTx/>
                <a:latin typeface="+mn-lt"/>
                <a:ea typeface="MS PGothic" panose="020B0600070205080204" pitchFamily="34" charset="-128"/>
                <a:cs typeface="Calibri" panose="020F0502020204030204" pitchFamily="34" charset="0"/>
              </a:rPr>
              <a:t>Aim</a:t>
            </a:r>
          </a:p>
        </p:txBody>
      </p:sp>
      <p:sp>
        <p:nvSpPr>
          <p:cNvPr id="6" name="object 3"/>
          <p:cNvSpPr/>
          <p:nvPr/>
        </p:nvSpPr>
        <p:spPr>
          <a:xfrm>
            <a:off x="1387122" y="2360875"/>
            <a:ext cx="7698105" cy="0"/>
          </a:xfrm>
          <a:custGeom>
            <a:avLst/>
            <a:gdLst/>
            <a:ahLst/>
            <a:cxnLst/>
            <a:rect l="l" t="t" r="r" b="b"/>
            <a:pathLst>
              <a:path w="7698105">
                <a:moveTo>
                  <a:pt x="0" y="0"/>
                </a:moveTo>
                <a:lnTo>
                  <a:pt x="7697724" y="0"/>
                </a:lnTo>
              </a:path>
            </a:pathLst>
          </a:custGeom>
          <a:ln w="25908">
            <a:solidFill>
              <a:srgbClr val="0071BB"/>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srgbClr val="262626"/>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7" name="object 4"/>
          <p:cNvSpPr/>
          <p:nvPr/>
        </p:nvSpPr>
        <p:spPr>
          <a:xfrm>
            <a:off x="1374000" y="3324459"/>
            <a:ext cx="7698105" cy="0"/>
          </a:xfrm>
          <a:custGeom>
            <a:avLst/>
            <a:gdLst/>
            <a:ahLst/>
            <a:cxnLst/>
            <a:rect l="l" t="t" r="r" b="b"/>
            <a:pathLst>
              <a:path w="7698105">
                <a:moveTo>
                  <a:pt x="0" y="0"/>
                </a:moveTo>
                <a:lnTo>
                  <a:pt x="7697724" y="0"/>
                </a:lnTo>
              </a:path>
            </a:pathLst>
          </a:custGeom>
          <a:ln w="25908">
            <a:solidFill>
              <a:srgbClr val="0071BB"/>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srgbClr val="262626"/>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8" name="object 5"/>
          <p:cNvSpPr/>
          <p:nvPr/>
        </p:nvSpPr>
        <p:spPr>
          <a:xfrm>
            <a:off x="1387122" y="4288042"/>
            <a:ext cx="7698105" cy="0"/>
          </a:xfrm>
          <a:custGeom>
            <a:avLst/>
            <a:gdLst/>
            <a:ahLst/>
            <a:cxnLst/>
            <a:rect l="l" t="t" r="r" b="b"/>
            <a:pathLst>
              <a:path w="7698105">
                <a:moveTo>
                  <a:pt x="0" y="0"/>
                </a:moveTo>
                <a:lnTo>
                  <a:pt x="7697724" y="0"/>
                </a:lnTo>
              </a:path>
            </a:pathLst>
          </a:custGeom>
          <a:ln w="25908">
            <a:solidFill>
              <a:srgbClr val="0071BB"/>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srgbClr val="262626"/>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9" name="object 6"/>
          <p:cNvSpPr/>
          <p:nvPr/>
        </p:nvSpPr>
        <p:spPr>
          <a:xfrm>
            <a:off x="1387122" y="5243313"/>
            <a:ext cx="7698105" cy="0"/>
          </a:xfrm>
          <a:custGeom>
            <a:avLst/>
            <a:gdLst/>
            <a:ahLst/>
            <a:cxnLst/>
            <a:rect l="l" t="t" r="r" b="b"/>
            <a:pathLst>
              <a:path w="7698105">
                <a:moveTo>
                  <a:pt x="0" y="0"/>
                </a:moveTo>
                <a:lnTo>
                  <a:pt x="7697724" y="0"/>
                </a:lnTo>
              </a:path>
            </a:pathLst>
          </a:custGeom>
          <a:ln w="25908">
            <a:solidFill>
              <a:srgbClr val="0071BB"/>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srgbClr val="262626"/>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0" name="object 7"/>
          <p:cNvSpPr txBox="1"/>
          <p:nvPr/>
        </p:nvSpPr>
        <p:spPr>
          <a:xfrm>
            <a:off x="1480680" y="2394657"/>
            <a:ext cx="7419975" cy="3861955"/>
          </a:xfrm>
          <a:prstGeom prst="rect">
            <a:avLst/>
          </a:prstGeom>
        </p:spPr>
        <p:txBody>
          <a:bodyPr vert="horz" wrap="square" lIns="0" tIns="12065" rIns="0" bIns="0" rtlCol="0">
            <a:spAutoFit/>
          </a:bodyPr>
          <a:lstStyle/>
          <a:p>
            <a:pPr marL="408940" marR="0" lvl="0" indent="-325755" algn="l" defTabSz="457200" rtl="0" eaLnBrk="0" fontAlgn="base" latinLnBrk="0" hangingPunct="0">
              <a:lnSpc>
                <a:spcPct val="100000"/>
              </a:lnSpc>
              <a:spcBef>
                <a:spcPts val="95"/>
              </a:spcBef>
              <a:spcAft>
                <a:spcPct val="0"/>
              </a:spcAft>
              <a:buClrTx/>
              <a:buSzTx/>
              <a:buFontTx/>
              <a:buAutoNum type="arabicPeriod"/>
              <a:tabLst>
                <a:tab pos="409575" algn="l"/>
              </a:tabLst>
              <a:defRPr/>
            </a:pP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Improve</a:t>
            </a:r>
            <a:r>
              <a:rPr kumimoji="0" lang="en-US" sz="2400" b="0" i="0" u="none" strike="noStrike" kern="1200" cap="none" spc="-4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the</a:t>
            </a:r>
            <a:r>
              <a:rPr kumimoji="0" lang="en-US" sz="2400" b="0" i="0" u="none" strike="noStrike" kern="1200" cap="none" spc="-7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work</a:t>
            </a:r>
            <a:r>
              <a:rPr kumimoji="0" lang="en-US" sz="2400" b="0" i="0" u="none" strike="noStrike" kern="1200" cap="none" spc="-5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life</a:t>
            </a:r>
            <a:r>
              <a:rPr kumimoji="0" lang="en-US" sz="2400" b="0" i="0" u="none" strike="noStrike" kern="1200" cap="none" spc="-4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of</a:t>
            </a:r>
            <a:r>
              <a:rPr kumimoji="0" lang="en-US" sz="2400" b="0" i="0" u="none" strike="noStrike" kern="1200" cap="none" spc="-5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sng" strike="noStrike" kern="1200" cap="none" spc="0" normalizeH="0" baseline="0" noProof="0" dirty="0">
                <a:ln>
                  <a:noFill/>
                </a:ln>
                <a:solidFill>
                  <a:srgbClr val="252525"/>
                </a:solidFill>
                <a:effectLst/>
                <a:uLnTx/>
                <a:uFill>
                  <a:solidFill>
                    <a:srgbClr val="252525"/>
                  </a:solidFill>
                </a:uFill>
                <a:latin typeface="+mn-lt"/>
                <a:ea typeface="MS PGothic" panose="020B0600070205080204" pitchFamily="34" charset="-128"/>
                <a:cs typeface="Calibri" panose="020F0502020204030204" pitchFamily="34" charset="0"/>
              </a:rPr>
              <a:t>all</a:t>
            </a:r>
            <a:r>
              <a:rPr kumimoji="0" lang="en-US" sz="2400" b="0" i="0" u="none" strike="noStrike" kern="1200" cap="none" spc="-6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health</a:t>
            </a:r>
            <a:r>
              <a:rPr kumimoji="0" lang="en-US" sz="2400" b="0" i="0" u="none" strike="noStrike" kern="1200" cap="none" spc="-4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care</a:t>
            </a:r>
            <a:r>
              <a:rPr kumimoji="0" lang="en-US" sz="2400" b="0" i="0" u="none" strike="noStrike" kern="1200" cap="none" spc="-6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lang="en-US" sz="2400" b="0" i="0" u="none" strike="noStrike" kern="1200" cap="none" spc="-1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providers</a:t>
            </a:r>
            <a:endParaRPr kumimoji="0" lang="en-US"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408940" marR="0" lvl="0" indent="-325755" algn="l" defTabSz="457200" rtl="0" eaLnBrk="0" fontAlgn="base" latinLnBrk="0" hangingPunct="0">
              <a:lnSpc>
                <a:spcPct val="100000"/>
              </a:lnSpc>
              <a:spcBef>
                <a:spcPts val="95"/>
              </a:spcBef>
              <a:spcAft>
                <a:spcPct val="0"/>
              </a:spcAft>
              <a:buClrTx/>
              <a:buSzTx/>
              <a:buFontTx/>
              <a:buAutoNum type="arabicPeriod"/>
              <a:tabLst>
                <a:tab pos="409575" algn="l"/>
              </a:tabLst>
              <a:defRPr/>
            </a:pPr>
            <a:endPar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endParaRPr>
          </a:p>
          <a:p>
            <a:pPr marL="408940" marR="0" lvl="0" indent="-325755" algn="l" defTabSz="457200" rtl="0" eaLnBrk="0" fontAlgn="base" latinLnBrk="0" hangingPunct="0">
              <a:lnSpc>
                <a:spcPct val="100000"/>
              </a:lnSpc>
              <a:spcBef>
                <a:spcPts val="95"/>
              </a:spcBef>
              <a:spcAft>
                <a:spcPct val="0"/>
              </a:spcAft>
              <a:buClrTx/>
              <a:buSzTx/>
              <a:buFontTx/>
              <a:buAutoNum type="arabicPeriod"/>
              <a:tabLst>
                <a:tab pos="409575" algn="l"/>
              </a:tabLst>
              <a:defRPr/>
            </a:pPr>
            <a:endParaRPr kumimoji="0" lang="en-US"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endParaRPr>
          </a:p>
          <a:p>
            <a:pPr marL="408940" marR="0" lvl="0" indent="-325755" algn="l" defTabSz="457200" rtl="0" eaLnBrk="0" fontAlgn="base" latinLnBrk="0" hangingPunct="0">
              <a:lnSpc>
                <a:spcPct val="100000"/>
              </a:lnSpc>
              <a:spcBef>
                <a:spcPts val="95"/>
              </a:spcBef>
              <a:spcAft>
                <a:spcPct val="0"/>
              </a:spcAft>
              <a:buClrTx/>
              <a:buSzTx/>
              <a:buFontTx/>
              <a:buAutoNum type="arabicPeriod"/>
              <a:tabLst>
                <a:tab pos="409575" algn="l"/>
              </a:tabLst>
              <a:defRPr/>
            </a:pP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Improve</a:t>
            </a:r>
            <a:r>
              <a:rPr kumimoji="0" sz="2400" b="0" i="0" u="none" strike="noStrike" kern="1200" cap="none" spc="-8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the</a:t>
            </a:r>
            <a:r>
              <a:rPr kumimoji="0" sz="2400" b="0" i="0" u="none" strike="noStrike" kern="1200" cap="none" spc="-8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patient</a:t>
            </a:r>
            <a:r>
              <a:rPr kumimoji="0" sz="2400" b="0" i="0" u="none" strike="noStrike" kern="1200" cap="none" spc="-7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1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experience</a:t>
            </a:r>
            <a:endParaRPr kumimoji="0"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
                <a:srgbClr val="252525"/>
              </a:buClr>
              <a:buSzTx/>
              <a:buFont typeface="Corbel"/>
              <a:buAutoNum type="arabicPeriod"/>
              <a:tabLst/>
              <a:defRPr/>
            </a:pPr>
            <a:endParaRPr kumimoji="0"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358775" marR="0" lvl="0" indent="-346710" algn="l" defTabSz="457200" rtl="0" eaLnBrk="0" fontAlgn="base" latinLnBrk="0" hangingPunct="0">
              <a:lnSpc>
                <a:spcPct val="100000"/>
              </a:lnSpc>
              <a:spcBef>
                <a:spcPts val="1920"/>
              </a:spcBef>
              <a:spcAft>
                <a:spcPct val="0"/>
              </a:spcAft>
              <a:buClrTx/>
              <a:buSzTx/>
              <a:buFontTx/>
              <a:buAutoNum type="arabicPeriod"/>
              <a:tabLst>
                <a:tab pos="359410" algn="l"/>
              </a:tabLst>
              <a:defRPr/>
            </a:pP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Improve</a:t>
            </a:r>
            <a:r>
              <a:rPr kumimoji="0" sz="2400" b="0" i="0" u="none" strike="noStrike" kern="1200" cap="none" spc="-4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the</a:t>
            </a:r>
            <a:r>
              <a:rPr kumimoji="0" sz="2400" b="0" i="0" u="none" strike="noStrike" kern="1200" cap="none" spc="-5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health</a:t>
            </a:r>
            <a:r>
              <a:rPr kumimoji="0" sz="2400" b="0" i="0" u="none" strike="noStrike" kern="1200" cap="none" spc="-5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of</a:t>
            </a:r>
            <a:r>
              <a:rPr kumimoji="0" sz="2400" b="0" i="0" u="none" strike="noStrike" kern="1200" cap="none" spc="-5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a</a:t>
            </a:r>
            <a:r>
              <a:rPr kumimoji="0" sz="2400" b="0" i="0" u="none" strike="noStrike" kern="1200" cap="none" spc="-6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1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population</a:t>
            </a:r>
            <a:endParaRPr kumimoji="0"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
                <a:srgbClr val="252525"/>
              </a:buClr>
              <a:buSzTx/>
              <a:buFont typeface="Corbel"/>
              <a:buAutoNum type="arabicPeriod"/>
              <a:tabLst/>
              <a:defRPr/>
            </a:pPr>
            <a:endParaRPr kumimoji="0"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338455" marR="0" lvl="0" indent="-326390" algn="l" defTabSz="457200" rtl="0" eaLnBrk="0" fontAlgn="base" latinLnBrk="0" hangingPunct="0">
              <a:lnSpc>
                <a:spcPct val="100000"/>
              </a:lnSpc>
              <a:spcBef>
                <a:spcPts val="1925"/>
              </a:spcBef>
              <a:spcAft>
                <a:spcPct val="0"/>
              </a:spcAft>
              <a:buClrTx/>
              <a:buSzTx/>
              <a:buFontTx/>
              <a:buAutoNum type="arabicPeriod"/>
              <a:tabLst>
                <a:tab pos="339090" algn="l"/>
              </a:tabLst>
              <a:defRPr/>
            </a:pPr>
            <a:r>
              <a:rPr kumimoji="0" sz="2400" b="0" i="0" u="none" strike="noStrike" kern="1200" cap="none" spc="-1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Reduce</a:t>
            </a:r>
            <a:r>
              <a:rPr kumimoji="0" sz="2400" b="0" i="0" u="none" strike="noStrike" kern="1200" cap="none" spc="-5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the</a:t>
            </a:r>
            <a:r>
              <a:rPr kumimoji="0" sz="2400" b="0" i="0" u="none" strike="noStrike" kern="1200" cap="none" spc="-5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cost</a:t>
            </a:r>
            <a:r>
              <a:rPr kumimoji="0" sz="2400" b="0" i="0" u="none" strike="noStrike" kern="1200" cap="none" spc="-5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of</a:t>
            </a:r>
            <a:r>
              <a:rPr kumimoji="0" sz="2400" b="0" i="0" u="none" strike="noStrike" kern="1200" cap="none" spc="-45"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 </a:t>
            </a:r>
            <a:r>
              <a:rPr kumimoji="0" sz="2400" b="0" i="0" u="none" strike="noStrike" kern="1200" cap="none" spc="-20" normalizeH="0" baseline="0" noProof="0" dirty="0">
                <a:ln>
                  <a:noFill/>
                </a:ln>
                <a:solidFill>
                  <a:srgbClr val="252525"/>
                </a:solidFill>
                <a:effectLst/>
                <a:uLnTx/>
                <a:uFillTx/>
                <a:latin typeface="+mn-lt"/>
                <a:ea typeface="MS PGothic" panose="020B0600070205080204" pitchFamily="34" charset="-128"/>
                <a:cs typeface="Calibri" panose="020F0502020204030204" pitchFamily="34" charset="0"/>
              </a:rPr>
              <a:t>care</a:t>
            </a:r>
            <a:endParaRPr kumimoji="0" sz="24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
                <a:srgbClr val="252525"/>
              </a:buClr>
              <a:buSzTx/>
              <a:buFont typeface="Corbel"/>
              <a:buAutoNum type="arabicPeriod"/>
              <a:tabLst/>
              <a:defRPr/>
            </a:pPr>
            <a:endParaRPr kumimoji="0" sz="2400" b="0" i="0" u="none" strike="noStrike" kern="1200" cap="none" spc="0" normalizeH="0" baseline="0" noProof="0" dirty="0">
              <a:ln>
                <a:noFill/>
              </a:ln>
              <a:solidFill>
                <a:srgbClr val="262626"/>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7547883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84" y="360536"/>
            <a:ext cx="10914609" cy="484853"/>
          </a:xfrm>
        </p:spPr>
        <p:txBody>
          <a:bodyPr/>
          <a:lstStyle/>
          <a:p>
            <a:r>
              <a:rPr lang="en-US" sz="4000" b="1" dirty="0">
                <a:solidFill>
                  <a:srgbClr val="0070C0"/>
                </a:solidFill>
                <a:latin typeface="+mj-lt"/>
                <a:cs typeface="Calibri" panose="020F0502020204030204" pitchFamily="34" charset="0"/>
              </a:rPr>
              <a:t>Improve the Health of the Population</a:t>
            </a:r>
          </a:p>
        </p:txBody>
      </p:sp>
      <p:sp>
        <p:nvSpPr>
          <p:cNvPr id="3" name="Content Placeholder 2"/>
          <p:cNvSpPr>
            <a:spLocks noGrp="1"/>
          </p:cNvSpPr>
          <p:nvPr>
            <p:ph idx="1"/>
          </p:nvPr>
        </p:nvSpPr>
        <p:spPr>
          <a:xfrm>
            <a:off x="1188721" y="1190445"/>
            <a:ext cx="10837024" cy="5455451"/>
          </a:xfrm>
        </p:spPr>
        <p:txBody>
          <a:bodyPr/>
          <a:lstStyle/>
          <a:p>
            <a:r>
              <a:rPr lang="en-US" dirty="0">
                <a:solidFill>
                  <a:schemeClr val="tx1"/>
                </a:solidFill>
                <a:latin typeface="+mn-lt"/>
                <a:cs typeface="Calibri" panose="020F0502020204030204" pitchFamily="34" charset="0"/>
              </a:rPr>
              <a:t>Data analysis drives quality and helps improve patients’ overall care </a:t>
            </a:r>
          </a:p>
          <a:p>
            <a:r>
              <a:rPr lang="en-US" dirty="0">
                <a:solidFill>
                  <a:schemeClr val="tx1"/>
                </a:solidFill>
                <a:latin typeface="+mn-lt"/>
                <a:cs typeface="Calibri" panose="020F0502020204030204" pitchFamily="34" charset="0"/>
              </a:rPr>
              <a:t>BHC collects and analyzes data from a number of sources </a:t>
            </a:r>
          </a:p>
          <a:p>
            <a:pPr lvl="1"/>
            <a:r>
              <a:rPr lang="en-US" dirty="0">
                <a:solidFill>
                  <a:schemeClr val="tx1"/>
                </a:solidFill>
                <a:latin typeface="+mn-lt"/>
                <a:cs typeface="Calibri" panose="020F0502020204030204" pitchFamily="34" charset="0"/>
              </a:rPr>
              <a:t>Medical records</a:t>
            </a:r>
          </a:p>
          <a:p>
            <a:pPr lvl="1"/>
            <a:r>
              <a:rPr lang="en-US" dirty="0">
                <a:solidFill>
                  <a:schemeClr val="tx1"/>
                </a:solidFill>
                <a:latin typeface="+mn-lt"/>
                <a:cs typeface="Calibri" panose="020F0502020204030204" pitchFamily="34" charset="0"/>
              </a:rPr>
              <a:t>Insurance claims </a:t>
            </a:r>
          </a:p>
          <a:p>
            <a:pPr lvl="1"/>
            <a:r>
              <a:rPr lang="en-US" dirty="0">
                <a:solidFill>
                  <a:schemeClr val="tx1"/>
                </a:solidFill>
                <a:latin typeface="+mn-lt"/>
                <a:cs typeface="Calibri" panose="020F0502020204030204" pitchFamily="34" charset="0"/>
              </a:rPr>
              <a:t>Pharmacy records</a:t>
            </a:r>
          </a:p>
          <a:p>
            <a:r>
              <a:rPr lang="en-US" dirty="0">
                <a:solidFill>
                  <a:schemeClr val="tx1"/>
                </a:solidFill>
                <a:latin typeface="+mn-lt"/>
                <a:cs typeface="Calibri" panose="020F0502020204030204" pitchFamily="34" charset="0"/>
              </a:rPr>
              <a:t>Data identifies population health needs</a:t>
            </a:r>
          </a:p>
          <a:p>
            <a:pPr marL="458788" lvl="1" indent="0">
              <a:spcBef>
                <a:spcPts val="600"/>
              </a:spcBef>
              <a:buNone/>
            </a:pPr>
            <a:r>
              <a:rPr lang="en-US" b="1" dirty="0">
                <a:solidFill>
                  <a:schemeClr val="tx1"/>
                </a:solidFill>
                <a:latin typeface="+mn-lt"/>
                <a:cs typeface="Calibri" panose="020F0502020204030204" pitchFamily="34" charset="0"/>
              </a:rPr>
              <a:t>Quality Measures </a:t>
            </a:r>
          </a:p>
          <a:p>
            <a:pPr lvl="1">
              <a:spcBef>
                <a:spcPts val="600"/>
              </a:spcBef>
            </a:pPr>
            <a:r>
              <a:rPr lang="en-US" sz="1800" dirty="0">
                <a:solidFill>
                  <a:schemeClr val="tx1"/>
                </a:solidFill>
                <a:latin typeface="+mn-lt"/>
                <a:cs typeface="Calibri" panose="020F0502020204030204" pitchFamily="34" charset="0"/>
              </a:rPr>
              <a:t>Focus on services that patients need the most, such as: </a:t>
            </a:r>
          </a:p>
          <a:p>
            <a:pPr marL="1200150" lvl="2" indent="-342900">
              <a:spcBef>
                <a:spcPts val="0"/>
              </a:spcBef>
            </a:pPr>
            <a:r>
              <a:rPr lang="en-US" sz="1800" dirty="0">
                <a:solidFill>
                  <a:schemeClr val="tx1"/>
                </a:solidFill>
                <a:latin typeface="+mn-lt"/>
                <a:cs typeface="Calibri" panose="020F0502020204030204" pitchFamily="34" charset="0"/>
              </a:rPr>
              <a:t>Preventive screenings</a:t>
            </a:r>
          </a:p>
          <a:p>
            <a:pPr marL="1200150" lvl="2" indent="-342900">
              <a:spcBef>
                <a:spcPts val="0"/>
              </a:spcBef>
            </a:pPr>
            <a:r>
              <a:rPr lang="en-US" sz="1800" dirty="0">
                <a:solidFill>
                  <a:schemeClr val="tx1"/>
                </a:solidFill>
                <a:latin typeface="+mn-lt"/>
                <a:cs typeface="Calibri" panose="020F0502020204030204" pitchFamily="34" charset="0"/>
              </a:rPr>
              <a:t>Immunizations</a:t>
            </a:r>
          </a:p>
          <a:p>
            <a:pPr marL="1200150" lvl="2" indent="-342900">
              <a:spcBef>
                <a:spcPts val="0"/>
              </a:spcBef>
            </a:pPr>
            <a:r>
              <a:rPr lang="en-US" sz="1800" dirty="0">
                <a:solidFill>
                  <a:schemeClr val="tx1"/>
                </a:solidFill>
                <a:latin typeface="+mn-lt"/>
                <a:cs typeface="Calibri" panose="020F0502020204030204" pitchFamily="34" charset="0"/>
              </a:rPr>
              <a:t>Disease management</a:t>
            </a:r>
          </a:p>
          <a:p>
            <a:pPr marL="1200150" lvl="2" indent="-342900">
              <a:spcBef>
                <a:spcPts val="0"/>
              </a:spcBef>
            </a:pPr>
            <a:r>
              <a:rPr lang="en-US" sz="1800" dirty="0">
                <a:solidFill>
                  <a:schemeClr val="tx1"/>
                </a:solidFill>
                <a:latin typeface="+mn-lt"/>
                <a:cs typeface="Calibri" panose="020F0502020204030204" pitchFamily="34" charset="0"/>
              </a:rPr>
              <a:t>Medication management</a:t>
            </a:r>
          </a:p>
          <a:p>
            <a:pPr marL="458788" lvl="1" indent="0">
              <a:buNone/>
            </a:pPr>
            <a:r>
              <a:rPr lang="en-US" b="1" dirty="0">
                <a:solidFill>
                  <a:schemeClr val="tx1"/>
                </a:solidFill>
                <a:latin typeface="+mn-lt"/>
                <a:cs typeface="Calibri" panose="020F0502020204030204" pitchFamily="34" charset="0"/>
              </a:rPr>
              <a:t>Cost Measures</a:t>
            </a:r>
          </a:p>
          <a:p>
            <a:pPr lvl="1"/>
            <a:r>
              <a:rPr lang="en-US" sz="1800" dirty="0">
                <a:solidFill>
                  <a:schemeClr val="tx1"/>
                </a:solidFill>
                <a:latin typeface="+mn-lt"/>
                <a:cs typeface="Calibri" panose="020F0502020204030204" pitchFamily="34" charset="0"/>
              </a:rPr>
              <a:t>The cost performance is measured against benchmarks on projected spending based on demographics and the documented risk of the patient population within the agreement</a:t>
            </a:r>
          </a:p>
          <a:p>
            <a:pPr lvl="1"/>
            <a:endParaRPr lang="en-US" dirty="0">
              <a:solidFill>
                <a:schemeClr val="tx1"/>
              </a:solidFill>
              <a:latin typeface="Calibri" panose="020F0502020204030204" pitchFamily="34" charset="0"/>
              <a:cs typeface="Calibri" panose="020F0502020204030204" pitchFamily="34" charset="0"/>
            </a:endParaRPr>
          </a:p>
          <a:p>
            <a:pPr marL="0" indent="0">
              <a:buNone/>
            </a:pP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04045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57" y="274638"/>
            <a:ext cx="10263481" cy="611187"/>
          </a:xfrm>
        </p:spPr>
        <p:txBody>
          <a:bodyPr/>
          <a:lstStyle/>
          <a:p>
            <a:r>
              <a:rPr lang="en-US" b="1" dirty="0">
                <a:latin typeface="+mj-lt"/>
                <a:cs typeface="Calibri" panose="020F0502020204030204" pitchFamily="34" charset="0"/>
              </a:rPr>
              <a:t>Where does quality fit in?</a:t>
            </a: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D5C0F1D-96C4-4111-87A9-1B36C79F0E1A}" type="slidenum">
              <a:rPr kumimoji="0" lang="en-US" sz="1200" b="0" i="0" u="none" strike="noStrike" kern="1200" cap="none" spc="0" normalizeH="0" baseline="0" noProof="0" smtClean="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endParaRPr>
          </a:p>
        </p:txBody>
      </p:sp>
      <p:pic>
        <p:nvPicPr>
          <p:cNvPr id="7" name="Picture 6"/>
          <p:cNvPicPr>
            <a:picLocks noChangeAspect="1"/>
          </p:cNvPicPr>
          <p:nvPr/>
        </p:nvPicPr>
        <p:blipFill>
          <a:blip r:embed="rId3"/>
          <a:stretch>
            <a:fillRect/>
          </a:stretch>
        </p:blipFill>
        <p:spPr>
          <a:xfrm>
            <a:off x="3974121" y="2400301"/>
            <a:ext cx="4580999" cy="21574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a:stretch>
            <a:fillRect/>
          </a:stretch>
        </p:blipFill>
        <p:spPr>
          <a:xfrm>
            <a:off x="7347827" y="1208882"/>
            <a:ext cx="3276600" cy="14001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9" name="Picture 8"/>
          <p:cNvPicPr>
            <a:picLocks noChangeAspect="1"/>
          </p:cNvPicPr>
          <p:nvPr/>
        </p:nvPicPr>
        <p:blipFill>
          <a:blip r:embed="rId5"/>
          <a:stretch>
            <a:fillRect/>
          </a:stretch>
        </p:blipFill>
        <p:spPr>
          <a:xfrm rot="19520283">
            <a:off x="7753349" y="3964644"/>
            <a:ext cx="3143250" cy="1457325"/>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Picture 9"/>
          <p:cNvPicPr>
            <a:picLocks noChangeAspect="1"/>
          </p:cNvPicPr>
          <p:nvPr/>
        </p:nvPicPr>
        <p:blipFill>
          <a:blip r:embed="rId6"/>
          <a:stretch>
            <a:fillRect/>
          </a:stretch>
        </p:blipFill>
        <p:spPr>
          <a:xfrm rot="817066">
            <a:off x="1042987" y="1506935"/>
            <a:ext cx="3533775" cy="1295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7"/>
          <a:stretch>
            <a:fillRect/>
          </a:stretch>
        </p:blipFill>
        <p:spPr>
          <a:xfrm rot="20244897">
            <a:off x="1038293" y="4057005"/>
            <a:ext cx="3695077" cy="1981905"/>
          </a:xfrm>
          <a:prstGeom prst="rect">
            <a:avLst/>
          </a:prstGeom>
        </p:spPr>
      </p:pic>
    </p:spTree>
    <p:extLst>
      <p:ext uri="{BB962C8B-B14F-4D97-AF65-F5344CB8AC3E}">
        <p14:creationId xmlns:p14="http://schemas.microsoft.com/office/powerpoint/2010/main" val="175273742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57" y="191638"/>
            <a:ext cx="10263481" cy="728252"/>
          </a:xfrm>
        </p:spPr>
        <p:txBody>
          <a:bodyPr/>
          <a:lstStyle/>
          <a:p>
            <a:r>
              <a:rPr lang="en-US" sz="4400" b="1" dirty="0">
                <a:latin typeface="+mj-lt"/>
                <a:cs typeface="Calibri" panose="020F0502020204030204" pitchFamily="34" charset="0"/>
              </a:rPr>
              <a:t>2023-2024 Clinical Campaign </a:t>
            </a: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D5C0F1D-96C4-4111-87A9-1B36C79F0E1A}" type="slidenum">
              <a:rPr kumimoji="0" lang="en-US" sz="1200" b="0" i="0" u="none" strike="noStrike" kern="1200" cap="none" spc="0" normalizeH="0" baseline="0" noProof="0" smtClean="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endParaRPr>
          </a:p>
        </p:txBody>
      </p:sp>
      <p:sp>
        <p:nvSpPr>
          <p:cNvPr id="6" name="AutoShape 2" descr="AACVPR"/>
          <p:cNvSpPr>
            <a:spLocks noGrp="1" noChangeAspect="1" noChangeArrowheads="1"/>
          </p:cNvSpPr>
          <p:nvPr>
            <p:ph idx="1"/>
          </p:nvPr>
        </p:nvSpPr>
        <p:spPr bwMode="auto">
          <a:xfrm>
            <a:off x="1047457" y="1227572"/>
            <a:ext cx="10263481" cy="4886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b="1" dirty="0">
                <a:latin typeface="+mj-lt"/>
                <a:cs typeface="Calibri" panose="020F0502020204030204" pitchFamily="34" charset="0"/>
              </a:rPr>
              <a:t>Accurate Blood Pressure Measurement</a:t>
            </a:r>
            <a:endParaRPr lang="en-US" dirty="0">
              <a:latin typeface="+mj-lt"/>
              <a:cs typeface="Calibri" panose="020F0502020204030204" pitchFamily="34" charset="0"/>
            </a:endParaRPr>
          </a:p>
          <a:p>
            <a:r>
              <a:rPr lang="en-US" dirty="0">
                <a:latin typeface="+mj-lt"/>
                <a:cs typeface="Calibri" panose="020F0502020204030204" pitchFamily="34" charset="0"/>
              </a:rPr>
              <a:t> Onsite training for your front-line staff </a:t>
            </a:r>
          </a:p>
          <a:p>
            <a:r>
              <a:rPr lang="en-US" dirty="0">
                <a:latin typeface="+mj-lt"/>
                <a:cs typeface="Calibri" panose="020F0502020204030204" pitchFamily="34" charset="0"/>
              </a:rPr>
              <a:t> ABFM Performance Improvement MOC for physicians </a:t>
            </a:r>
          </a:p>
          <a:p>
            <a:r>
              <a:rPr lang="en-US" dirty="0">
                <a:latin typeface="+mj-lt"/>
                <a:cs typeface="Calibri" panose="020F0502020204030204" pitchFamily="34" charset="0"/>
              </a:rPr>
              <a:t>Action plan, quality tool, and patient education created</a:t>
            </a:r>
          </a:p>
          <a:p>
            <a:pPr marL="0" indent="0">
              <a:buNone/>
            </a:pPr>
            <a:endParaRPr lang="en-US" dirty="0">
              <a:latin typeface="+mj-lt"/>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8341597" y="1207369"/>
            <a:ext cx="2713857" cy="883903"/>
          </a:xfrm>
          <a:prstGeom prst="rect">
            <a:avLst/>
          </a:prstGeom>
          <a:effectLst>
            <a:softEdge rad="31750"/>
          </a:effectLst>
        </p:spPr>
      </p:pic>
      <p:graphicFrame>
        <p:nvGraphicFramePr>
          <p:cNvPr id="3" name="Object 2">
            <a:extLst>
              <a:ext uri="{FF2B5EF4-FFF2-40B4-BE49-F238E27FC236}">
                <a16:creationId xmlns:a16="http://schemas.microsoft.com/office/drawing/2014/main" id="{6DB0F25D-600B-E3DB-1E0B-87D3141B799F}"/>
              </a:ext>
            </a:extLst>
          </p:cNvPr>
          <p:cNvGraphicFramePr>
            <a:graphicFrameLocks noChangeAspect="1"/>
          </p:cNvGraphicFramePr>
          <p:nvPr>
            <p:extLst>
              <p:ext uri="{D42A27DB-BD31-4B8C-83A1-F6EECF244321}">
                <p14:modId xmlns:p14="http://schemas.microsoft.com/office/powerpoint/2010/main" val="797984067"/>
              </p:ext>
            </p:extLst>
          </p:nvPr>
        </p:nvGraphicFramePr>
        <p:xfrm>
          <a:off x="8341597" y="3296929"/>
          <a:ext cx="1826628" cy="2363872"/>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Exch.Document.DC">
                  <p:embed/>
                </p:oleObj>
              </mc:Choice>
              <mc:Fallback>
                <p:oleObj name="Acrobat Document" r:id="rId4" imgW="3886052" imgH="5029200" progId="AcroExch.Document.DC">
                  <p:embed/>
                  <p:pic>
                    <p:nvPicPr>
                      <p:cNvPr id="0" name=""/>
                      <p:cNvPicPr/>
                      <p:nvPr/>
                    </p:nvPicPr>
                    <p:blipFill>
                      <a:blip r:embed="rId5"/>
                      <a:stretch>
                        <a:fillRect/>
                      </a:stretch>
                    </p:blipFill>
                    <p:spPr>
                      <a:xfrm>
                        <a:off x="8341597" y="3296929"/>
                        <a:ext cx="1826628" cy="236387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2CE07C4-891B-D0D6-5420-F80CF178E181}"/>
              </a:ext>
            </a:extLst>
          </p:cNvPr>
          <p:cNvGraphicFramePr>
            <a:graphicFrameLocks noChangeAspect="1"/>
          </p:cNvGraphicFramePr>
          <p:nvPr>
            <p:extLst>
              <p:ext uri="{D42A27DB-BD31-4B8C-83A1-F6EECF244321}">
                <p14:modId xmlns:p14="http://schemas.microsoft.com/office/powerpoint/2010/main" val="2765856633"/>
              </p:ext>
            </p:extLst>
          </p:nvPr>
        </p:nvGraphicFramePr>
        <p:xfrm>
          <a:off x="7198884" y="4478865"/>
          <a:ext cx="1587292" cy="2054143"/>
        </p:xfrm>
        <a:graphic>
          <a:graphicData uri="http://schemas.openxmlformats.org/presentationml/2006/ole">
            <mc:AlternateContent xmlns:mc="http://schemas.openxmlformats.org/markup-compatibility/2006">
              <mc:Choice xmlns:v="urn:schemas-microsoft-com:vml" Requires="v">
                <p:oleObj name="Acrobat Document" r:id="rId6" imgW="3886052" imgH="5029200" progId="AcroExch.Document.DC">
                  <p:embed/>
                </p:oleObj>
              </mc:Choice>
              <mc:Fallback>
                <p:oleObj name="Acrobat Document" r:id="rId6" imgW="3886052" imgH="5029200" progId="AcroExch.Document.DC">
                  <p:embed/>
                  <p:pic>
                    <p:nvPicPr>
                      <p:cNvPr id="0" name=""/>
                      <p:cNvPicPr/>
                      <p:nvPr/>
                    </p:nvPicPr>
                    <p:blipFill>
                      <a:blip r:embed="rId7"/>
                      <a:stretch>
                        <a:fillRect/>
                      </a:stretch>
                    </p:blipFill>
                    <p:spPr>
                      <a:xfrm>
                        <a:off x="7198884" y="4478865"/>
                        <a:ext cx="1587292" cy="205414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DF1A427-9EE1-0CA6-02B3-868331276BA7}"/>
              </a:ext>
            </a:extLst>
          </p:cNvPr>
          <p:cNvGraphicFramePr>
            <a:graphicFrameLocks noChangeAspect="1"/>
          </p:cNvGraphicFramePr>
          <p:nvPr>
            <p:extLst>
              <p:ext uri="{D42A27DB-BD31-4B8C-83A1-F6EECF244321}">
                <p14:modId xmlns:p14="http://schemas.microsoft.com/office/powerpoint/2010/main" val="1141590580"/>
              </p:ext>
            </p:extLst>
          </p:nvPr>
        </p:nvGraphicFramePr>
        <p:xfrm>
          <a:off x="9482144" y="4277901"/>
          <a:ext cx="1662400" cy="2151341"/>
        </p:xfrm>
        <a:graphic>
          <a:graphicData uri="http://schemas.openxmlformats.org/presentationml/2006/ole">
            <mc:AlternateContent xmlns:mc="http://schemas.openxmlformats.org/markup-compatibility/2006">
              <mc:Choice xmlns:v="urn:schemas-microsoft-com:vml" Requires="v">
                <p:oleObj name="Acrobat Document" r:id="rId8" imgW="3886052" imgH="5029200" progId="AcroExch.Document.DC">
                  <p:embed/>
                </p:oleObj>
              </mc:Choice>
              <mc:Fallback>
                <p:oleObj name="Acrobat Document" r:id="rId8" imgW="3886052" imgH="5029200" progId="AcroExch.Document.DC">
                  <p:embed/>
                  <p:pic>
                    <p:nvPicPr>
                      <p:cNvPr id="0" name=""/>
                      <p:cNvPicPr/>
                      <p:nvPr/>
                    </p:nvPicPr>
                    <p:blipFill>
                      <a:blip r:embed="rId9"/>
                      <a:stretch>
                        <a:fillRect/>
                      </a:stretch>
                    </p:blipFill>
                    <p:spPr>
                      <a:xfrm>
                        <a:off x="9482144" y="4277901"/>
                        <a:ext cx="1662400" cy="21513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6BBCF81-323E-1200-E895-0A4C1349D2C8}"/>
              </a:ext>
            </a:extLst>
          </p:cNvPr>
          <p:cNvGraphicFramePr>
            <a:graphicFrameLocks noChangeAspect="1"/>
          </p:cNvGraphicFramePr>
          <p:nvPr>
            <p:extLst>
              <p:ext uri="{D42A27DB-BD31-4B8C-83A1-F6EECF244321}">
                <p14:modId xmlns:p14="http://schemas.microsoft.com/office/powerpoint/2010/main" val="3865314718"/>
              </p:ext>
            </p:extLst>
          </p:nvPr>
        </p:nvGraphicFramePr>
        <p:xfrm>
          <a:off x="1433857" y="3670837"/>
          <a:ext cx="4957011" cy="2272987"/>
        </p:xfrm>
        <a:graphic>
          <a:graphicData uri="http://schemas.openxmlformats.org/presentationml/2006/ole">
            <mc:AlternateContent xmlns:mc="http://schemas.openxmlformats.org/markup-compatibility/2006">
              <mc:Choice xmlns:v="urn:schemas-microsoft-com:vml" Requires="v">
                <p:oleObj name="Document" r:id="rId10" imgW="9285355" imgH="4258336" progId="Word.Document.8">
                  <p:embed/>
                </p:oleObj>
              </mc:Choice>
              <mc:Fallback>
                <p:oleObj name="Document" r:id="rId10" imgW="9285355" imgH="4258336" progId="Word.Document.8">
                  <p:embed/>
                  <p:pic>
                    <p:nvPicPr>
                      <p:cNvPr id="0" name=""/>
                      <p:cNvPicPr/>
                      <p:nvPr/>
                    </p:nvPicPr>
                    <p:blipFill>
                      <a:blip r:embed="rId11"/>
                      <a:stretch>
                        <a:fillRect/>
                      </a:stretch>
                    </p:blipFill>
                    <p:spPr>
                      <a:xfrm>
                        <a:off x="1433857" y="3670837"/>
                        <a:ext cx="4957011" cy="2272987"/>
                      </a:xfrm>
                      <a:prstGeom prst="rect">
                        <a:avLst/>
                      </a:prstGeom>
                    </p:spPr>
                  </p:pic>
                </p:oleObj>
              </mc:Fallback>
            </mc:AlternateContent>
          </a:graphicData>
        </a:graphic>
      </p:graphicFrame>
    </p:spTree>
    <p:extLst>
      <p:ext uri="{BB962C8B-B14F-4D97-AF65-F5344CB8AC3E}">
        <p14:creationId xmlns:p14="http://schemas.microsoft.com/office/powerpoint/2010/main" val="3639977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B14D-83C3-F3DC-B322-1DD75F19EB1F}"/>
              </a:ext>
            </a:extLst>
          </p:cNvPr>
          <p:cNvSpPr>
            <a:spLocks noGrp="1"/>
          </p:cNvSpPr>
          <p:nvPr>
            <p:ph type="title"/>
          </p:nvPr>
        </p:nvSpPr>
        <p:spPr/>
        <p:txBody>
          <a:bodyPr/>
          <a:lstStyle/>
          <a:p>
            <a:pPr algn="ctr"/>
            <a:r>
              <a:rPr lang="en-US" b="1" dirty="0"/>
              <a:t>Connecting &amp; Collaborating</a:t>
            </a:r>
            <a:br>
              <a:rPr lang="en-US" b="1" dirty="0"/>
            </a:br>
            <a:endParaRPr lang="en-US" dirty="0"/>
          </a:p>
        </p:txBody>
      </p:sp>
      <p:sp>
        <p:nvSpPr>
          <p:cNvPr id="3" name="Content Placeholder 2">
            <a:extLst>
              <a:ext uri="{FF2B5EF4-FFF2-40B4-BE49-F238E27FC236}">
                <a16:creationId xmlns:a16="http://schemas.microsoft.com/office/drawing/2014/main" id="{47E121BA-DB81-4C44-FF45-ECBB83F1A29A}"/>
              </a:ext>
            </a:extLst>
          </p:cNvPr>
          <p:cNvSpPr>
            <a:spLocks noGrp="1"/>
          </p:cNvSpPr>
          <p:nvPr>
            <p:ph idx="1"/>
          </p:nvPr>
        </p:nvSpPr>
        <p:spPr>
          <a:xfrm>
            <a:off x="1342429" y="1147813"/>
            <a:ext cx="10263481" cy="4419600"/>
          </a:xfrm>
        </p:spPr>
        <p:txBody>
          <a:bodyPr/>
          <a:lstStyle/>
          <a:p>
            <a:pPr marL="0" indent="0" algn="ctr">
              <a:buNone/>
            </a:pPr>
            <a:r>
              <a:rPr lang="en-US" sz="2000" b="1" dirty="0"/>
              <a:t>American Board of Family Medicine</a:t>
            </a:r>
          </a:p>
          <a:p>
            <a:pPr marL="0" indent="0" algn="ctr">
              <a:buNone/>
            </a:pPr>
            <a:r>
              <a:rPr lang="en-US" sz="2000" b="1" dirty="0"/>
              <a:t>Bryan Health Connect</a:t>
            </a:r>
          </a:p>
          <a:p>
            <a:pPr marL="0" indent="0" algn="ctr">
              <a:buNone/>
            </a:pPr>
            <a:r>
              <a:rPr lang="en-US" sz="2000" b="1" dirty="0"/>
              <a:t>Bryan Rural Division</a:t>
            </a:r>
          </a:p>
          <a:p>
            <a:pPr marL="0" indent="0" algn="ctr">
              <a:buNone/>
            </a:pPr>
            <a:r>
              <a:rPr lang="en-US" sz="2000" b="1" dirty="0"/>
              <a:t>Bryan Medical Center &amp; Practices</a:t>
            </a:r>
          </a:p>
          <a:p>
            <a:pPr marL="0" indent="0" algn="ctr">
              <a:buNone/>
            </a:pPr>
            <a:r>
              <a:rPr lang="en-US" sz="2000" b="1" dirty="0"/>
              <a:t>American Heart Association (AHA)</a:t>
            </a:r>
          </a:p>
          <a:p>
            <a:pPr marL="0" indent="0" algn="ctr">
              <a:buNone/>
            </a:pPr>
            <a:r>
              <a:rPr lang="en-US" sz="2000" b="1" dirty="0"/>
              <a:t>TMF Nebraska's QIN ( CMS Quality Innovative Network)</a:t>
            </a:r>
          </a:p>
          <a:p>
            <a:pPr marL="0" indent="0">
              <a:buNone/>
            </a:pPr>
            <a:endParaRPr lang="en-US" sz="2000" b="1" dirty="0"/>
          </a:p>
          <a:p>
            <a:pPr marL="0" indent="0" algn="ctr">
              <a:buNone/>
            </a:pPr>
            <a:r>
              <a:rPr lang="en-US" sz="1600" b="1" dirty="0"/>
              <a:t>Grant Funding through AHA</a:t>
            </a:r>
          </a:p>
          <a:p>
            <a:pPr marL="0" marR="0" lvl="0" indent="0" algn="ctr">
              <a:spcBef>
                <a:spcPts val="0"/>
              </a:spcBef>
              <a:spcAft>
                <a:spcPts val="0"/>
              </a:spcAft>
              <a:buNone/>
            </a:pPr>
            <a:r>
              <a:rPr lang="en-US" sz="1600" dirty="0">
                <a:effectLst/>
                <a:latin typeface="+mn-lt"/>
                <a:ea typeface="Times New Roman" panose="02020603050405020304" pitchFamily="18" charset="0"/>
                <a:cs typeface="Times New Roman" panose="02020603050405020304" pitchFamily="18" charset="0"/>
              </a:rPr>
              <a:t>BH/BHC CHBP Project (2023)- $5,000.  </a:t>
            </a:r>
          </a:p>
          <a:p>
            <a:pPr marL="0" marR="0" lvl="0" indent="0" algn="ctr">
              <a:spcBef>
                <a:spcPts val="0"/>
              </a:spcBef>
              <a:spcAft>
                <a:spcPts val="0"/>
              </a:spcAft>
              <a:buNone/>
            </a:pPr>
            <a:r>
              <a:rPr lang="en-US" sz="1600" dirty="0">
                <a:effectLst/>
                <a:latin typeface="+mn-lt"/>
                <a:ea typeface="Times New Roman" panose="02020603050405020304" pitchFamily="18" charset="0"/>
                <a:cs typeface="Times New Roman" panose="02020603050405020304" pitchFamily="18" charset="0"/>
              </a:rPr>
              <a:t>Pender Hospital &amp; Clinic-$2,500</a:t>
            </a:r>
          </a:p>
          <a:p>
            <a:pPr marL="0" marR="0" lvl="0" indent="0" algn="ctr">
              <a:spcBef>
                <a:spcPts val="0"/>
              </a:spcBef>
              <a:spcAft>
                <a:spcPts val="0"/>
              </a:spcAft>
              <a:buNone/>
            </a:pPr>
            <a:r>
              <a:rPr lang="en-US" sz="1600" dirty="0">
                <a:latin typeface="+mn-lt"/>
                <a:ea typeface="Times New Roman" panose="02020603050405020304" pitchFamily="18" charset="0"/>
                <a:cs typeface="Times New Roman" panose="02020603050405020304" pitchFamily="18" charset="0"/>
              </a:rPr>
              <a:t>Jefferson Community Health &amp; Life- $5,000</a:t>
            </a:r>
            <a:endParaRPr lang="en-US" sz="1600" dirty="0">
              <a:effectLst/>
              <a:latin typeface="+mn-lt"/>
              <a:ea typeface="Times New Roman" panose="02020603050405020304" pitchFamily="18" charset="0"/>
              <a:cs typeface="Times New Roman" panose="02020603050405020304" pitchFamily="18" charset="0"/>
            </a:endParaRPr>
          </a:p>
          <a:p>
            <a:pPr algn="ctr"/>
            <a:endParaRPr lang="en-US" sz="2400" b="1" dirty="0"/>
          </a:p>
          <a:p>
            <a:endParaRPr lang="en-US" dirty="0"/>
          </a:p>
        </p:txBody>
      </p:sp>
      <p:sp>
        <p:nvSpPr>
          <p:cNvPr id="4" name="Footer Placeholder 3">
            <a:extLst>
              <a:ext uri="{FF2B5EF4-FFF2-40B4-BE49-F238E27FC236}">
                <a16:creationId xmlns:a16="http://schemas.microsoft.com/office/drawing/2014/main" id="{9C604F5C-E235-A348-F853-247E876F241A}"/>
              </a:ext>
            </a:extLst>
          </p:cNvPr>
          <p:cNvSpPr>
            <a:spLocks noGrp="1"/>
          </p:cNvSpPr>
          <p:nvPr>
            <p:ph type="ftr" sz="quarter" idx="10"/>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rPr>
              <a:t>https://www.bryanhealth.com/bryan-health-connect </a:t>
            </a:r>
            <a:endParaRPr kumimoji="0" lang="en-US" sz="1200" b="0" i="0" u="none" strike="noStrike" kern="1200" cap="none" spc="0" normalizeH="0" baseline="0" noProof="0" dirty="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endParaRPr>
          </a:p>
        </p:txBody>
      </p:sp>
      <p:sp>
        <p:nvSpPr>
          <p:cNvPr id="5" name="Slide Number Placeholder 4">
            <a:extLst>
              <a:ext uri="{FF2B5EF4-FFF2-40B4-BE49-F238E27FC236}">
                <a16:creationId xmlns:a16="http://schemas.microsoft.com/office/drawing/2014/main" id="{0A608CCD-6EAE-7639-61B2-2E941F9809AD}"/>
              </a:ext>
            </a:extLst>
          </p:cNvPr>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D5C0F1D-96C4-4111-87A9-1B36C79F0E1A}" type="slidenum">
              <a:rPr kumimoji="0" lang="en-US" sz="1200" b="0" i="0" u="none" strike="noStrike" kern="1200" cap="none" spc="0" normalizeH="0" baseline="0" noProof="0" smtClean="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A0216016-457F-2A04-C768-1B212DC76A9C}"/>
              </a:ext>
            </a:extLst>
          </p:cNvPr>
          <p:cNvPicPr>
            <a:picLocks noChangeAspect="1"/>
          </p:cNvPicPr>
          <p:nvPr/>
        </p:nvPicPr>
        <p:blipFill>
          <a:blip r:embed="rId3"/>
          <a:stretch>
            <a:fillRect/>
          </a:stretch>
        </p:blipFill>
        <p:spPr>
          <a:xfrm>
            <a:off x="8754177" y="3994484"/>
            <a:ext cx="2914297" cy="2251437"/>
          </a:xfrm>
          <a:prstGeom prst="rect">
            <a:avLst/>
          </a:prstGeom>
        </p:spPr>
      </p:pic>
      <p:pic>
        <p:nvPicPr>
          <p:cNvPr id="7" name="Picture 6">
            <a:extLst>
              <a:ext uri="{FF2B5EF4-FFF2-40B4-BE49-F238E27FC236}">
                <a16:creationId xmlns:a16="http://schemas.microsoft.com/office/drawing/2014/main" id="{8C73AFED-1843-C19D-BDD1-76AA6F34760A}"/>
              </a:ext>
            </a:extLst>
          </p:cNvPr>
          <p:cNvPicPr>
            <a:picLocks noChangeAspect="1"/>
          </p:cNvPicPr>
          <p:nvPr/>
        </p:nvPicPr>
        <p:blipFill>
          <a:blip r:embed="rId4"/>
          <a:stretch>
            <a:fillRect/>
          </a:stretch>
        </p:blipFill>
        <p:spPr>
          <a:xfrm>
            <a:off x="928543" y="4092298"/>
            <a:ext cx="3424018" cy="2153623"/>
          </a:xfrm>
          <a:prstGeom prst="rect">
            <a:avLst/>
          </a:prstGeom>
        </p:spPr>
      </p:pic>
    </p:spTree>
    <p:extLst>
      <p:ext uri="{BB962C8B-B14F-4D97-AF65-F5344CB8AC3E}">
        <p14:creationId xmlns:p14="http://schemas.microsoft.com/office/powerpoint/2010/main" val="4487977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4C1B-84B5-4A5A-575D-729C4E2A05A7}"/>
              </a:ext>
            </a:extLst>
          </p:cNvPr>
          <p:cNvSpPr>
            <a:spLocks noGrp="1"/>
          </p:cNvSpPr>
          <p:nvPr>
            <p:ph type="title"/>
          </p:nvPr>
        </p:nvSpPr>
        <p:spPr>
          <a:xfrm>
            <a:off x="939383" y="85726"/>
            <a:ext cx="10738103" cy="1541644"/>
          </a:xfrm>
        </p:spPr>
        <p:txBody>
          <a:bodyPr/>
          <a:lstStyle/>
          <a:p>
            <a:pPr marL="0" marR="0" lvl="0" indent="0" algn="ctr" defTabSz="457200" rtl="0" eaLnBrk="1" fontAlgn="base" latinLnBrk="0" hangingPunct="1">
              <a:lnSpc>
                <a:spcPct val="100000"/>
              </a:lnSpc>
              <a:spcBef>
                <a:spcPts val="1000"/>
              </a:spcBef>
              <a:spcAft>
                <a:spcPct val="0"/>
              </a:spcAft>
              <a:buClrTx/>
              <a:buSzTx/>
              <a:buFont typeface="Arial" panose="020B0604020202020204" pitchFamily="34" charset="0"/>
              <a:buNone/>
              <a:tabLst/>
              <a:defRPr/>
            </a:pPr>
            <a:r>
              <a:rPr lang="en-US" sz="3600" b="1" dirty="0">
                <a:latin typeface="+mj-lt"/>
                <a:cs typeface="Calibri" panose="020F0502020204030204" pitchFamily="34" charset="0"/>
              </a:rPr>
              <a:t>Nebraska Impact 2022-2024</a:t>
            </a:r>
            <a:br>
              <a:rPr lang="en-US" sz="3600" b="1" dirty="0">
                <a:latin typeface="+mj-lt"/>
                <a:cs typeface="Calibri" panose="020F0502020204030204" pitchFamily="34" charset="0"/>
              </a:rPr>
            </a:br>
            <a:r>
              <a:rPr kumimoji="0" lang="en-US" sz="2400" b="1" i="0" u="none" strike="noStrike" kern="1200" cap="none" spc="0" normalizeH="0" baseline="0" noProof="0" dirty="0">
                <a:ln>
                  <a:noFill/>
                </a:ln>
                <a:solidFill>
                  <a:srgbClr val="262626"/>
                </a:solidFill>
                <a:effectLst/>
                <a:uLnTx/>
                <a:uFillTx/>
                <a:latin typeface="Corbel"/>
                <a:ea typeface="MS PGothic" panose="020B0600070205080204" pitchFamily="34" charset="-128"/>
              </a:rPr>
              <a:t>American Board of Family Medicine</a:t>
            </a:r>
            <a:br>
              <a:rPr kumimoji="0" lang="en-US" sz="2400" b="1" i="0" u="none" strike="noStrike" kern="1200" cap="none" spc="0" normalizeH="0" baseline="0" noProof="0" dirty="0">
                <a:ln>
                  <a:noFill/>
                </a:ln>
                <a:solidFill>
                  <a:srgbClr val="262626"/>
                </a:solidFill>
                <a:effectLst/>
                <a:uLnTx/>
                <a:uFillTx/>
                <a:latin typeface="Corbel"/>
                <a:ea typeface="MS PGothic" panose="020B0600070205080204" pitchFamily="34" charset="-128"/>
              </a:rPr>
            </a:br>
            <a:r>
              <a:rPr kumimoji="0" lang="en-US" sz="1200" i="0" u="none" strike="noStrike" kern="1200" cap="none" spc="0" normalizeH="0" baseline="0" noProof="0" dirty="0">
                <a:ln>
                  <a:noFill/>
                </a:ln>
                <a:solidFill>
                  <a:srgbClr val="262626"/>
                </a:solidFill>
                <a:effectLst/>
                <a:uLnTx/>
                <a:uFillTx/>
                <a:latin typeface="Corbel"/>
                <a:ea typeface="Aptos" panose="020B0004020202020204" pitchFamily="34" charset="0"/>
                <a:cs typeface="Aptos" panose="020B0004020202020204" pitchFamily="34" charset="0"/>
              </a:rPr>
              <a:t>Bryan Health Connect applied and was approved for an Organizational Quality Improvement Pathway</a:t>
            </a:r>
            <a:br>
              <a:rPr kumimoji="0" lang="en-US" sz="1200" i="0" u="none" strike="noStrike" kern="1200" cap="none" spc="0" normalizeH="0" baseline="0" noProof="0" dirty="0">
                <a:ln>
                  <a:noFill/>
                </a:ln>
                <a:solidFill>
                  <a:srgbClr val="262626"/>
                </a:solidFill>
                <a:effectLst/>
                <a:uLnTx/>
                <a:uFillTx/>
                <a:latin typeface="Corbel"/>
                <a:ea typeface="Aptos" panose="020B0004020202020204" pitchFamily="34" charset="0"/>
                <a:cs typeface="Aptos" panose="020B0004020202020204" pitchFamily="34" charset="0"/>
              </a:rPr>
            </a:br>
            <a:r>
              <a:rPr kumimoji="0" lang="en-US" sz="1200" i="0" u="none" strike="noStrike" kern="1200" cap="none" spc="0" normalizeH="0" baseline="0" noProof="0" dirty="0">
                <a:ln>
                  <a:noFill/>
                </a:ln>
                <a:solidFill>
                  <a:srgbClr val="262626"/>
                </a:solidFill>
                <a:effectLst/>
                <a:uLnTx/>
                <a:uFillTx/>
                <a:latin typeface="Corbel"/>
                <a:ea typeface="Aptos" panose="020B0004020202020204" pitchFamily="34" charset="0"/>
                <a:cs typeface="Aptos" panose="020B0004020202020204" pitchFamily="34" charset="0"/>
              </a:rPr>
              <a:t>Controlling High Blood Pressure Oct. 2022-Oct. 2024</a:t>
            </a:r>
            <a:br>
              <a:rPr kumimoji="0" lang="en-US" sz="1200" i="0" u="none" strike="noStrike" kern="1200" cap="none" spc="0" normalizeH="0" baseline="0" noProof="0" dirty="0">
                <a:ln>
                  <a:noFill/>
                </a:ln>
                <a:solidFill>
                  <a:srgbClr val="262626"/>
                </a:solidFill>
                <a:effectLst/>
                <a:uLnTx/>
                <a:uFillTx/>
                <a:latin typeface="Corbel"/>
                <a:ea typeface="Aptos" panose="020B0004020202020204" pitchFamily="34" charset="0"/>
                <a:cs typeface="Aptos" panose="020B0004020202020204" pitchFamily="34" charset="0"/>
              </a:rPr>
            </a:br>
            <a:r>
              <a:rPr kumimoji="0" lang="en-US" sz="1200" i="0" u="none" strike="noStrike" kern="1200" cap="none" spc="0" normalizeH="0" baseline="0" noProof="0" dirty="0">
                <a:ln>
                  <a:noFill/>
                </a:ln>
                <a:solidFill>
                  <a:srgbClr val="262626"/>
                </a:solidFill>
                <a:effectLst/>
                <a:uLnTx/>
                <a:uFillTx/>
                <a:latin typeface="Corbel"/>
                <a:ea typeface="MS PGothic" panose="020B0600070205080204" pitchFamily="34" charset="-128"/>
              </a:rPr>
              <a:t>Measure Accurately Training- 398 Individual staff 2022-2024</a:t>
            </a:r>
            <a:br>
              <a:rPr kumimoji="0" lang="en-US" sz="1100" b="0" i="0" u="none" strike="noStrike" kern="1200" cap="none" spc="0" normalizeH="0" baseline="0" noProof="0" dirty="0">
                <a:ln>
                  <a:noFill/>
                </a:ln>
                <a:solidFill>
                  <a:srgbClr val="262626"/>
                </a:solidFill>
                <a:effectLst/>
                <a:uLnTx/>
                <a:uFillTx/>
                <a:latin typeface="Corbel"/>
                <a:ea typeface="Aptos" panose="020B0004020202020204" pitchFamily="34" charset="0"/>
                <a:cs typeface="Aptos" panose="020B0004020202020204" pitchFamily="34" charset="0"/>
              </a:rPr>
            </a:br>
            <a:br>
              <a:rPr lang="en-US" sz="3600" b="1" dirty="0">
                <a:latin typeface="+mj-lt"/>
                <a:cs typeface="Calibri" panose="020F0502020204030204" pitchFamily="34" charset="0"/>
              </a:rPr>
            </a:br>
            <a:endParaRPr lang="en-US" dirty="0"/>
          </a:p>
        </p:txBody>
      </p:sp>
      <p:sp>
        <p:nvSpPr>
          <p:cNvPr id="3" name="Slide Number Placeholder 2">
            <a:extLst>
              <a:ext uri="{FF2B5EF4-FFF2-40B4-BE49-F238E27FC236}">
                <a16:creationId xmlns:a16="http://schemas.microsoft.com/office/drawing/2014/main" id="{E40C43AC-7EE0-05E1-F075-2996C3F2BDED}"/>
              </a:ext>
            </a:extLst>
          </p:cNvPr>
          <p:cNvSpPr>
            <a:spLocks noGrp="1"/>
          </p:cNvSpPr>
          <p:nvPr>
            <p:ph type="sldNum" sz="quarter" idx="10"/>
          </p:nvPr>
        </p:nvSpPr>
        <p:spPr/>
        <p:txBody>
          <a:bodyPr/>
          <a:lstStyle/>
          <a:p>
            <a:fld id="{7B8706A0-8A3F-4F51-A48C-24ED941D416A}" type="slidenum">
              <a:rPr lang="en-US" altLang="en-US" smtClean="0"/>
              <a:pPr/>
              <a:t>15</a:t>
            </a:fld>
            <a:endParaRPr lang="en-US" altLang="en-US" dirty="0"/>
          </a:p>
        </p:txBody>
      </p:sp>
      <p:sp>
        <p:nvSpPr>
          <p:cNvPr id="4" name="Text Placeholder 3">
            <a:extLst>
              <a:ext uri="{FF2B5EF4-FFF2-40B4-BE49-F238E27FC236}">
                <a16:creationId xmlns:a16="http://schemas.microsoft.com/office/drawing/2014/main" id="{C95B1166-8316-F8DE-DAA0-15D6744273E4}"/>
              </a:ext>
            </a:extLst>
          </p:cNvPr>
          <p:cNvSpPr>
            <a:spLocks noGrp="1"/>
          </p:cNvSpPr>
          <p:nvPr>
            <p:ph type="body" sz="quarter" idx="11"/>
          </p:nvPr>
        </p:nvSpPr>
        <p:spPr>
          <a:xfrm>
            <a:off x="990599" y="1869604"/>
            <a:ext cx="5323933" cy="476250"/>
          </a:xfrm>
        </p:spPr>
        <p:txBody>
          <a:body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62626"/>
                </a:solidFill>
                <a:effectLst/>
                <a:uLnTx/>
                <a:uFillTx/>
                <a:latin typeface="Corbel"/>
                <a:ea typeface="MS PGothic" panose="020B0600070205080204" pitchFamily="34" charset="-128"/>
              </a:rPr>
              <a:t>Bryan Health Connect Participants- QI lead by Sharon Leners</a:t>
            </a:r>
            <a:endParaRPr kumimoji="0" lang="en-US" sz="1400" b="0"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endParaRPr lang="en-US" dirty="0"/>
          </a:p>
        </p:txBody>
      </p:sp>
      <p:sp>
        <p:nvSpPr>
          <p:cNvPr id="5" name="Text Placeholder 4">
            <a:extLst>
              <a:ext uri="{FF2B5EF4-FFF2-40B4-BE49-F238E27FC236}">
                <a16:creationId xmlns:a16="http://schemas.microsoft.com/office/drawing/2014/main" id="{E66B31FA-01B6-53A9-B556-77FBDF09B27E}"/>
              </a:ext>
            </a:extLst>
          </p:cNvPr>
          <p:cNvSpPr>
            <a:spLocks noGrp="1"/>
          </p:cNvSpPr>
          <p:nvPr>
            <p:ph type="body" sz="quarter" idx="12"/>
          </p:nvPr>
        </p:nvSpPr>
        <p:spPr>
          <a:xfrm>
            <a:off x="6555721" y="1865495"/>
            <a:ext cx="5300678" cy="476250"/>
          </a:xfrm>
        </p:spPr>
        <p:txBody>
          <a:bodyPr/>
          <a:lstStyle/>
          <a:p>
            <a:pPr marL="0" marR="0" lvl="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62626"/>
                </a:solidFill>
                <a:effectLst/>
                <a:uLnTx/>
                <a:uFillTx/>
                <a:latin typeface="Corbel"/>
                <a:ea typeface="MS PGothic" panose="020B0600070205080204" pitchFamily="34" charset="-128"/>
              </a:rPr>
              <a:t>Bryan Medical Center Participants- QI lead by Lynne Nelson</a:t>
            </a:r>
            <a:endParaRPr kumimoji="0" lang="en-US" sz="1400" b="0"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endParaRPr lang="en-US" dirty="0"/>
          </a:p>
        </p:txBody>
      </p:sp>
      <p:sp>
        <p:nvSpPr>
          <p:cNvPr id="6" name="Content Placeholder 5">
            <a:extLst>
              <a:ext uri="{FF2B5EF4-FFF2-40B4-BE49-F238E27FC236}">
                <a16:creationId xmlns:a16="http://schemas.microsoft.com/office/drawing/2014/main" id="{83CFF68A-2320-3FF1-8C3E-8006241C3B49}"/>
              </a:ext>
            </a:extLst>
          </p:cNvPr>
          <p:cNvSpPr>
            <a:spLocks noGrp="1"/>
          </p:cNvSpPr>
          <p:nvPr>
            <p:ph sz="half" idx="13"/>
          </p:nvPr>
        </p:nvSpPr>
        <p:spPr>
          <a:xfrm>
            <a:off x="990599" y="2237071"/>
            <a:ext cx="5317836" cy="5076825"/>
          </a:xfrm>
        </p:spPr>
        <p:txBody>
          <a:bodyPr/>
          <a:lstStyle/>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Saunders Medical Center </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Henderson Family Clinic</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Ainsworth Family Clinic</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Jefferson Community Health &amp; Life</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Valley County Health System Medical Clinic</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Pender Medical Center</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Antelope Memorial Hospital Family Practice Clinic</a:t>
            </a: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0" marR="0" lvl="0" indent="0" algn="l" defTabSz="457200" rtl="0" eaLnBrk="1" fontAlgn="ctr" latinLnBrk="0" hangingPunct="1">
              <a:lnSpc>
                <a:spcPct val="100000"/>
              </a:lnSpc>
              <a:spcBef>
                <a:spcPts val="0"/>
              </a:spcBef>
              <a:spcAft>
                <a:spcPts val="0"/>
              </a:spcAft>
              <a:buClrTx/>
              <a:buSzTx/>
              <a:buNone/>
              <a:tabLst/>
              <a:defRPr/>
            </a:pPr>
            <a:r>
              <a:rPr kumimoji="0" lang="en-US" sz="1400" b="1" i="0" u="none" strike="noStrike" kern="1200" cap="none" spc="0" normalizeH="0" baseline="0" noProof="0" dirty="0">
                <a:ln>
                  <a:noFill/>
                </a:ln>
                <a:solidFill>
                  <a:srgbClr val="262626"/>
                </a:solidFill>
                <a:effectLst/>
                <a:uLnTx/>
                <a:uFillTx/>
                <a:latin typeface="Corbel"/>
                <a:ea typeface="MS PGothic" panose="020B0600070205080204" pitchFamily="34" charset="-128"/>
              </a:rPr>
              <a:t>Community Screenings </a:t>
            </a:r>
          </a:p>
          <a:p>
            <a:pPr marL="228600" marR="0" lvl="0"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687388" marR="0" lvl="1" indent="-2301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Kearney- Two up and running end of June</a:t>
            </a:r>
          </a:p>
          <a:p>
            <a:pPr marL="1143000" marR="0" lvl="2"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Peterson center over 500 screenings, kiosk</a:t>
            </a:r>
          </a:p>
          <a:p>
            <a:pPr marL="1143000" marR="0" lvl="2"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Ravenna just 20+ screenings, home monitor style.</a:t>
            </a:r>
          </a:p>
          <a:p>
            <a:pPr marL="228600" marR="0" lvl="0"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0" marR="0" lvl="0" indent="0" algn="l" defTabSz="457200" rtl="0" eaLnBrk="1" fontAlgn="ctr" latinLnBrk="0" hangingPunct="1">
              <a:lnSpc>
                <a:spcPct val="100000"/>
              </a:lnSpc>
              <a:spcBef>
                <a:spcPts val="0"/>
              </a:spcBef>
              <a:spcAft>
                <a:spcPts val="0"/>
              </a:spcAft>
              <a:buClrTx/>
              <a:buSzTx/>
              <a:buNone/>
              <a:tabLst/>
              <a:defRPr/>
            </a:pPr>
            <a:r>
              <a:rPr kumimoji="0" lang="en-US" sz="1400" b="1" i="0" u="none" strike="noStrike" kern="1200" cap="none" spc="0" normalizeH="0" baseline="0" noProof="0" dirty="0">
                <a:ln>
                  <a:noFill/>
                </a:ln>
                <a:solidFill>
                  <a:srgbClr val="262626"/>
                </a:solidFill>
                <a:effectLst/>
                <a:uLnTx/>
                <a:uFillTx/>
                <a:latin typeface="Corbel"/>
                <a:ea typeface="MS PGothic" panose="020B0600070205080204" pitchFamily="34" charset="-128"/>
              </a:rPr>
              <a:t>Collaboration with Bryan Rural Division- QI lead by </a:t>
            </a:r>
            <a:r>
              <a:rPr kumimoji="0" lang="nl-NL" sz="1400" b="1" i="0" u="none" strike="noStrike" kern="1200" cap="none" spc="0" normalizeH="0" baseline="0" noProof="0" dirty="0">
                <a:ln>
                  <a:noFill/>
                </a:ln>
                <a:solidFill>
                  <a:srgbClr val="262626"/>
                </a:solidFill>
                <a:effectLst/>
                <a:uLnTx/>
                <a:uFillTx/>
                <a:latin typeface="Corbel"/>
                <a:ea typeface="MS PGothic" panose="020B0600070205080204" pitchFamily="34" charset="-128"/>
              </a:rPr>
              <a:t>Jayne Van Asperen</a:t>
            </a:r>
          </a:p>
          <a:p>
            <a:pPr lvl="1" indent="-228600" fontAlgn="ctr">
              <a:spcBef>
                <a:spcPts val="0"/>
              </a:spcBef>
              <a:spcAft>
                <a:spcPts val="0"/>
              </a:spcAft>
              <a:buFont typeface="Arial" panose="020B0604020202020204" pitchFamily="34" charset="0"/>
              <a:buChar char="•"/>
              <a:defRPr/>
            </a:pPr>
            <a:endParaRPr kumimoji="0" lang="nl-NL" sz="8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457200" lvl="1" indent="0">
              <a:spcBef>
                <a:spcPts val="0"/>
              </a:spcBef>
              <a:spcAft>
                <a:spcPts val="0"/>
              </a:spcAft>
              <a:buNone/>
            </a:pPr>
            <a:r>
              <a:rPr lang="en-US" sz="1200" dirty="0">
                <a:effectLst/>
                <a:latin typeface="+mj-lt"/>
                <a:ea typeface="Aptos" panose="020B0004020202020204" pitchFamily="34" charset="0"/>
                <a:cs typeface="Aptos" panose="020B0004020202020204" pitchFamily="34" charset="0"/>
              </a:rPr>
              <a:t>Created CHBP toolkit- AMA MAP framework</a:t>
            </a:r>
          </a:p>
          <a:p>
            <a:pPr marL="457200" lvl="1" indent="0">
              <a:spcBef>
                <a:spcPts val="0"/>
              </a:spcBef>
              <a:spcAft>
                <a:spcPts val="0"/>
              </a:spcAft>
              <a:buNone/>
            </a:pPr>
            <a:r>
              <a:rPr lang="en-US" sz="1200" dirty="0">
                <a:effectLst/>
                <a:latin typeface="+mj-lt"/>
                <a:ea typeface="Aptos" panose="020B0004020202020204" pitchFamily="34" charset="0"/>
                <a:cs typeface="Aptos" panose="020B0004020202020204" pitchFamily="34" charset="0"/>
              </a:rPr>
              <a:t> Measure accurately training </a:t>
            </a:r>
          </a:p>
          <a:p>
            <a:pPr marL="0" indent="0">
              <a:spcBef>
                <a:spcPts val="0"/>
              </a:spcBef>
              <a:spcAft>
                <a:spcPts val="0"/>
              </a:spcAft>
              <a:buNone/>
            </a:pPr>
            <a:endParaRPr lang="en-US" sz="1200" dirty="0">
              <a:effectLst/>
              <a:latin typeface="+mn-lt"/>
              <a:ea typeface="Aptos" panose="020B0004020202020204" pitchFamily="34" charset="0"/>
              <a:cs typeface="Aptos" panose="020B0004020202020204" pitchFamily="34" charset="0"/>
            </a:endParaRPr>
          </a:p>
          <a:p>
            <a:pPr lvl="1">
              <a:spcBef>
                <a:spcPts val="0"/>
              </a:spcBef>
              <a:spcAft>
                <a:spcPts val="0"/>
              </a:spcAft>
              <a:buFont typeface="Arial" panose="020B0604020202020204" pitchFamily="34" charset="0"/>
              <a:buChar char="•"/>
            </a:pPr>
            <a:r>
              <a:rPr lang="en-US" sz="1200" dirty="0">
                <a:effectLst/>
                <a:latin typeface="+mn-lt"/>
                <a:ea typeface="Aptos" panose="020B0004020202020204" pitchFamily="34" charset="0"/>
                <a:cs typeface="Aptos" panose="020B0004020202020204" pitchFamily="34" charset="0"/>
              </a:rPr>
              <a:t>Wymore clinic, part of the Beatrice hospital  - 4 attended</a:t>
            </a:r>
          </a:p>
          <a:p>
            <a:pPr lvl="1">
              <a:spcBef>
                <a:spcPts val="0"/>
              </a:spcBef>
              <a:spcAft>
                <a:spcPts val="0"/>
              </a:spcAft>
              <a:buFont typeface="Arial" panose="020B0604020202020204" pitchFamily="34" charset="0"/>
              <a:buChar char="•"/>
            </a:pPr>
            <a:r>
              <a:rPr lang="en-US" sz="1200" dirty="0">
                <a:effectLst/>
                <a:latin typeface="+mn-lt"/>
                <a:ea typeface="Aptos" panose="020B0004020202020204" pitchFamily="34" charset="0"/>
                <a:cs typeface="Aptos" panose="020B0004020202020204" pitchFamily="34" charset="0"/>
              </a:rPr>
              <a:t>Butler County Hospital, David City  - 14 attended</a:t>
            </a:r>
          </a:p>
          <a:p>
            <a:pPr lvl="1">
              <a:spcBef>
                <a:spcPts val="0"/>
              </a:spcBef>
              <a:spcAft>
                <a:spcPts val="0"/>
              </a:spcAft>
              <a:buFont typeface="Arial" panose="020B0604020202020204" pitchFamily="34" charset="0"/>
              <a:buChar char="•"/>
            </a:pPr>
            <a:r>
              <a:rPr lang="en-US" sz="1200" dirty="0">
                <a:effectLst/>
                <a:latin typeface="+mn-lt"/>
                <a:ea typeface="Aptos" panose="020B0004020202020204" pitchFamily="34" charset="0"/>
                <a:cs typeface="Aptos" panose="020B0004020202020204" pitchFamily="34" charset="0"/>
              </a:rPr>
              <a:t>Fillmore County Hospital , Geneva   both clinic and hospital staff – 13 attended. </a:t>
            </a:r>
          </a:p>
          <a:p>
            <a:pPr lvl="1" indent="-228600" fontAlgn="ctr">
              <a:spcBef>
                <a:spcPts val="0"/>
              </a:spcBef>
              <a:spcAft>
                <a:spcPts val="0"/>
              </a:spcAft>
              <a:buFont typeface="Arial" panose="020B0604020202020204" pitchFamily="34" charset="0"/>
              <a:buChar char="•"/>
              <a:defRPr/>
            </a:pPr>
            <a:endParaRPr kumimoji="0" lang="en-US" sz="8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lvl="1" indent="-228600" fontAlgn="ctr">
              <a:spcBef>
                <a:spcPts val="0"/>
              </a:spcBef>
              <a:spcAft>
                <a:spcPts val="0"/>
              </a:spcAft>
              <a:buFont typeface="Arial" panose="020B0604020202020204" pitchFamily="34" charset="0"/>
              <a:buChar char="•"/>
              <a:defRPr/>
            </a:pPr>
            <a:endParaRPr kumimoji="0" lang="en-US" sz="6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0" marR="0" lvl="0" indent="0" algn="l" defTabSz="457200" rtl="0" eaLnBrk="1" fontAlgn="ctr" latinLnBrk="0" hangingPunct="1">
              <a:lnSpc>
                <a:spcPct val="100000"/>
              </a:lnSpc>
              <a:spcBef>
                <a:spcPts val="0"/>
              </a:spcBef>
              <a:spcAft>
                <a:spcPts val="0"/>
              </a:spcAft>
              <a:buClrTx/>
              <a:buSzTx/>
              <a:buNone/>
              <a:tabLst/>
              <a:defRPr/>
            </a:pPr>
            <a:endParaRPr kumimoji="0" lang="en-US" sz="1200" b="1"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914400" marR="0" lvl="2" indent="0" algn="l" defTabSz="457200" rtl="0" eaLnBrk="1" fontAlgn="ctr"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a:p>
            <a:pPr marL="914400" marR="0" lvl="2" indent="0" algn="l" defTabSz="457200" rtl="0" eaLnBrk="1" fontAlgn="ctr"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endParaRPr>
          </a:p>
        </p:txBody>
      </p:sp>
      <p:sp>
        <p:nvSpPr>
          <p:cNvPr id="7" name="Content Placeholder 6">
            <a:extLst>
              <a:ext uri="{FF2B5EF4-FFF2-40B4-BE49-F238E27FC236}">
                <a16:creationId xmlns:a16="http://schemas.microsoft.com/office/drawing/2014/main" id="{A3634F19-FE66-D705-8C65-998DE806CCD0}"/>
              </a:ext>
            </a:extLst>
          </p:cNvPr>
          <p:cNvSpPr>
            <a:spLocks noGrp="1"/>
          </p:cNvSpPr>
          <p:nvPr>
            <p:ph sz="half" idx="14"/>
          </p:nvPr>
        </p:nvSpPr>
        <p:spPr>
          <a:xfrm>
            <a:off x="6543528" y="2250706"/>
            <a:ext cx="5312871" cy="5076825"/>
          </a:xfrm>
        </p:spPr>
        <p:txBody>
          <a:bodyPr/>
          <a:lstStyle/>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Bryan Heart</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Crete Medical Center</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Merrick Medical Center</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Bryan Physician Network- includes Bryan Woman's clinic and OB</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Bryan Medical Center- Specialty Clinics, testing areas</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Grand Island Regional Medical Center</a:t>
            </a:r>
          </a:p>
          <a:p>
            <a:pPr marL="742950" marR="0" lvl="1"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latin typeface="Corbel"/>
                <a:ea typeface="MS PGothic" panose="020B0600070205080204" pitchFamily="34" charset="-128"/>
              </a:rPr>
              <a:t>Platte Valley Medical Group in Kearney</a:t>
            </a:r>
          </a:p>
          <a:p>
            <a:endParaRPr lang="en-US" dirty="0"/>
          </a:p>
        </p:txBody>
      </p:sp>
    </p:spTree>
    <p:extLst>
      <p:ext uri="{BB962C8B-B14F-4D97-AF65-F5344CB8AC3E}">
        <p14:creationId xmlns:p14="http://schemas.microsoft.com/office/powerpoint/2010/main" val="303383599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0BFC-44B4-D681-BA29-9AC4867871D7}"/>
              </a:ext>
            </a:extLst>
          </p:cNvPr>
          <p:cNvSpPr>
            <a:spLocks noGrp="1"/>
          </p:cNvSpPr>
          <p:nvPr>
            <p:ph type="title"/>
          </p:nvPr>
        </p:nvSpPr>
        <p:spPr>
          <a:xfrm>
            <a:off x="1466557" y="174398"/>
            <a:ext cx="10263481" cy="552223"/>
          </a:xfrm>
        </p:spPr>
        <p:txBody>
          <a:bodyPr/>
          <a:lstStyle/>
          <a:p>
            <a:r>
              <a:rPr lang="en-US" sz="3600" b="1" dirty="0">
                <a:latin typeface="+mj-lt"/>
                <a:cs typeface="Calibri" panose="020F0502020204030204" pitchFamily="34" charset="0"/>
              </a:rPr>
              <a:t>Nebraska Impact 2022-2024</a:t>
            </a:r>
            <a:endParaRPr lang="en-US" dirty="0"/>
          </a:p>
        </p:txBody>
      </p:sp>
      <p:sp>
        <p:nvSpPr>
          <p:cNvPr id="3" name="Content Placeholder 2">
            <a:extLst>
              <a:ext uri="{FF2B5EF4-FFF2-40B4-BE49-F238E27FC236}">
                <a16:creationId xmlns:a16="http://schemas.microsoft.com/office/drawing/2014/main" id="{3712EA3C-C4BD-0F0A-A086-3890012C89C9}"/>
              </a:ext>
            </a:extLst>
          </p:cNvPr>
          <p:cNvSpPr>
            <a:spLocks noGrp="1"/>
          </p:cNvSpPr>
          <p:nvPr>
            <p:ph idx="1"/>
          </p:nvPr>
        </p:nvSpPr>
        <p:spPr>
          <a:xfrm>
            <a:off x="1385914" y="873579"/>
            <a:ext cx="10263481" cy="5482771"/>
          </a:xfrm>
        </p:spPr>
        <p:txBody>
          <a:bodyPr/>
          <a:lstStyle/>
          <a:p>
            <a:endParaRPr lang="en-US" dirty="0"/>
          </a:p>
          <a:p>
            <a:endParaRPr lang="en-US" dirty="0"/>
          </a:p>
          <a:p>
            <a:pPr algn="ctr"/>
            <a:endParaRPr lang="en-US" dirty="0"/>
          </a:p>
          <a:p>
            <a:pPr marL="0" indent="0" algn="ctr">
              <a:buNone/>
            </a:pPr>
            <a:endParaRPr lang="en-US" dirty="0"/>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endParaRPr>
          </a:p>
          <a:p>
            <a:pPr marL="0" marR="0" lvl="0" indent="0" defTabSz="457200" rtl="0" eaLnBrk="0" fontAlgn="base" latinLnBrk="0" hangingPunct="0">
              <a:lnSpc>
                <a:spcPct val="100000"/>
              </a:lnSpc>
              <a:spcBef>
                <a:spcPct val="0"/>
              </a:spcBef>
              <a:spcAft>
                <a:spcPct val="0"/>
              </a:spcAft>
              <a:buClrTx/>
              <a:buSzTx/>
              <a:buFontTx/>
              <a:buNone/>
              <a:tabLst/>
              <a:defRPr/>
            </a:pPr>
            <a:endParaRPr lang="en-US" sz="1400" b="1" dirty="0">
              <a:latin typeface="Corbel" panose="020B0503020204020204" pitchFamily="34" charset="0"/>
              <a:cs typeface="+mn-cs"/>
            </a:endParaRPr>
          </a:p>
          <a:p>
            <a:pPr eaLnBrk="0" hangingPunct="0">
              <a:spcBef>
                <a:spcPct val="0"/>
              </a:spcBef>
              <a:defRPr/>
            </a:pPr>
            <a:r>
              <a:rPr kumimoji="0" lang="en-US" sz="1600" b="1"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2023 NEBRASKA Gold </a:t>
            </a:r>
            <a:br>
              <a:rPr kumimoji="0" lang="en-US" sz="12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br>
            <a:r>
              <a:rPr kumimoji="0" lang="en-US" sz="12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a:t>
            </a:r>
            <a:r>
              <a:rPr kumimoji="0" lang="en-US" sz="140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Bryan Heart</a:t>
            </a:r>
          </a:p>
          <a:p>
            <a:pPr marL="0" indent="0" eaLnBrk="0" hangingPunct="0">
              <a:spcBef>
                <a:spcPct val="0"/>
              </a:spcBef>
              <a:buNone/>
              <a:defRPr/>
            </a:pPr>
            <a:r>
              <a:rPr lang="en-US" sz="1400" b="0" dirty="0">
                <a:latin typeface="Corbel" panose="020B0503020204020204" pitchFamily="34" charset="0"/>
                <a:cs typeface="+mn-cs"/>
              </a:rPr>
              <a:t>	</a:t>
            </a:r>
            <a: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Bryan Physician Network </a:t>
            </a:r>
            <a:b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br>
            <a: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Crete Area Medical Center Physicians Clinic</a:t>
            </a:r>
            <a:b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br>
            <a: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Merrick Medical Center Rural Health Clinic</a:t>
            </a:r>
            <a:b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br>
            <a:endPar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endParaRPr>
          </a:p>
          <a:p>
            <a:pPr marR="0" lvl="0" defTabSz="457200" rtl="0" eaLnBrk="0" fontAlgn="base" latinLnBrk="0" hangingPunct="0">
              <a:lnSpc>
                <a:spcPct val="100000"/>
              </a:lnSpc>
              <a:spcBef>
                <a:spcPct val="0"/>
              </a:spcBef>
              <a:spcAft>
                <a:spcPct val="0"/>
              </a:spcAft>
              <a:buClrTx/>
              <a:buSzTx/>
              <a:tabLst/>
              <a:defRPr/>
            </a:pPr>
            <a:r>
              <a:rPr kumimoji="0" lang="en-US" sz="1600" b="1"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2024 NEBRASKA Gold </a:t>
            </a:r>
          </a:p>
          <a:p>
            <a:pPr marL="0" indent="0" eaLnBrk="0" hangingPunct="0">
              <a:spcBef>
                <a:spcPct val="0"/>
              </a:spcBef>
              <a:buNone/>
              <a:defRPr/>
            </a:pPr>
            <a: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Plate Valley Medical Clinic</a:t>
            </a:r>
            <a:b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br>
            <a:endPar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endParaRPr>
          </a:p>
          <a:p>
            <a:pPr marR="0" lvl="0" defTabSz="457200" rtl="0" eaLnBrk="0" fontAlgn="base" latinLnBrk="0" hangingPunct="0">
              <a:lnSpc>
                <a:spcPct val="100000"/>
              </a:lnSpc>
              <a:spcBef>
                <a:spcPct val="0"/>
              </a:spcBef>
              <a:spcAft>
                <a:spcPct val="0"/>
              </a:spcAft>
              <a:buClrTx/>
              <a:buSzTx/>
              <a:tabLst/>
              <a:defRPr/>
            </a:pPr>
            <a:r>
              <a:rPr kumimoji="0" lang="en-US" sz="1600" b="1"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2024 Nebraska Silver </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Beatrice Community Hospital and Health Center</a:t>
            </a:r>
          </a:p>
          <a:p>
            <a:endParaRPr lang="en-US" dirty="0"/>
          </a:p>
        </p:txBody>
      </p:sp>
      <p:sp>
        <p:nvSpPr>
          <p:cNvPr id="4" name="Footer Placeholder 3">
            <a:extLst>
              <a:ext uri="{FF2B5EF4-FFF2-40B4-BE49-F238E27FC236}">
                <a16:creationId xmlns:a16="http://schemas.microsoft.com/office/drawing/2014/main" id="{C74C630B-5990-0019-29B5-0E843FC2F7D0}"/>
              </a:ext>
            </a:extLst>
          </p:cNvPr>
          <p:cNvSpPr>
            <a:spLocks noGrp="1"/>
          </p:cNvSpPr>
          <p:nvPr>
            <p:ph type="ftr" sz="quarter" idx="10"/>
          </p:nvPr>
        </p:nvSpPr>
        <p:spPr/>
        <p:txBody>
          <a:bodyPr/>
          <a:lstStyle/>
          <a:p>
            <a:pPr>
              <a:defRPr/>
            </a:pPr>
            <a:r>
              <a:rPr lang="en-US"/>
              <a:t>https://www.bryanhealth.com/bryan-health-connect </a:t>
            </a:r>
            <a:endParaRPr lang="en-US" dirty="0"/>
          </a:p>
        </p:txBody>
      </p:sp>
      <p:sp>
        <p:nvSpPr>
          <p:cNvPr id="5" name="Slide Number Placeholder 4">
            <a:extLst>
              <a:ext uri="{FF2B5EF4-FFF2-40B4-BE49-F238E27FC236}">
                <a16:creationId xmlns:a16="http://schemas.microsoft.com/office/drawing/2014/main" id="{0EA6D5B5-A333-D1A3-9D14-105E847B266F}"/>
              </a:ext>
            </a:extLst>
          </p:cNvPr>
          <p:cNvSpPr>
            <a:spLocks noGrp="1"/>
          </p:cNvSpPr>
          <p:nvPr>
            <p:ph type="sldNum" sz="quarter" idx="11"/>
          </p:nvPr>
        </p:nvSpPr>
        <p:spPr/>
        <p:txBody>
          <a:bodyPr/>
          <a:lstStyle/>
          <a:p>
            <a:pPr>
              <a:defRPr/>
            </a:pPr>
            <a:fld id="{CD5C0F1D-96C4-4111-87A9-1B36C79F0E1A}" type="slidenum">
              <a:rPr lang="en-US" smtClean="0"/>
              <a:pPr>
                <a:defRPr/>
              </a:pPr>
              <a:t>16</a:t>
            </a:fld>
            <a:endParaRPr lang="en-US" dirty="0"/>
          </a:p>
        </p:txBody>
      </p:sp>
      <p:pic>
        <p:nvPicPr>
          <p:cNvPr id="6" name="Picture 5">
            <a:extLst>
              <a:ext uri="{FF2B5EF4-FFF2-40B4-BE49-F238E27FC236}">
                <a16:creationId xmlns:a16="http://schemas.microsoft.com/office/drawing/2014/main" id="{0E021E4C-192A-E87B-1953-55D967876D5B}"/>
              </a:ext>
            </a:extLst>
          </p:cNvPr>
          <p:cNvPicPr>
            <a:picLocks noChangeAspect="1"/>
          </p:cNvPicPr>
          <p:nvPr/>
        </p:nvPicPr>
        <p:blipFill>
          <a:blip r:embed="rId3"/>
          <a:stretch>
            <a:fillRect/>
          </a:stretch>
        </p:blipFill>
        <p:spPr>
          <a:xfrm>
            <a:off x="1385914" y="1166231"/>
            <a:ext cx="4600654" cy="1632489"/>
          </a:xfrm>
          <a:prstGeom prst="rect">
            <a:avLst/>
          </a:prstGeom>
        </p:spPr>
      </p:pic>
      <p:pic>
        <p:nvPicPr>
          <p:cNvPr id="8" name="Picture 7">
            <a:extLst>
              <a:ext uri="{FF2B5EF4-FFF2-40B4-BE49-F238E27FC236}">
                <a16:creationId xmlns:a16="http://schemas.microsoft.com/office/drawing/2014/main" id="{D69DAF8F-403F-1F82-A4C1-0D5A4DDC38CD}"/>
              </a:ext>
            </a:extLst>
          </p:cNvPr>
          <p:cNvPicPr>
            <a:picLocks noChangeAspect="1"/>
          </p:cNvPicPr>
          <p:nvPr/>
        </p:nvPicPr>
        <p:blipFill>
          <a:blip r:embed="rId4"/>
          <a:stretch>
            <a:fillRect/>
          </a:stretch>
        </p:blipFill>
        <p:spPr>
          <a:xfrm>
            <a:off x="6906709" y="1982475"/>
            <a:ext cx="4546238" cy="3611605"/>
          </a:xfrm>
          <a:prstGeom prst="rect">
            <a:avLst/>
          </a:prstGeom>
        </p:spPr>
      </p:pic>
    </p:spTree>
    <p:extLst>
      <p:ext uri="{BB962C8B-B14F-4D97-AF65-F5344CB8AC3E}">
        <p14:creationId xmlns:p14="http://schemas.microsoft.com/office/powerpoint/2010/main" val="278704495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ee the source image">
            <a:extLst>
              <a:ext uri="{FF2B5EF4-FFF2-40B4-BE49-F238E27FC236}">
                <a16:creationId xmlns:a16="http://schemas.microsoft.com/office/drawing/2014/main" id="{6562C8C5-A517-0E93-FE49-7FC8D733D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95" y="667998"/>
            <a:ext cx="4470964" cy="3159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7C2BC-F457-E470-FEB3-F179D5302AAD}"/>
              </a:ext>
            </a:extLst>
          </p:cNvPr>
          <p:cNvPicPr>
            <a:picLocks noChangeAspect="1"/>
          </p:cNvPicPr>
          <p:nvPr/>
        </p:nvPicPr>
        <p:blipFill>
          <a:blip r:embed="rId4"/>
          <a:stretch>
            <a:fillRect/>
          </a:stretch>
        </p:blipFill>
        <p:spPr>
          <a:xfrm>
            <a:off x="1418069" y="4610207"/>
            <a:ext cx="9574914" cy="1805107"/>
          </a:xfrm>
          <a:prstGeom prst="rect">
            <a:avLst/>
          </a:prstGeom>
        </p:spPr>
      </p:pic>
      <p:sp>
        <p:nvSpPr>
          <p:cNvPr id="7" name="TextBox 6">
            <a:extLst>
              <a:ext uri="{FF2B5EF4-FFF2-40B4-BE49-F238E27FC236}">
                <a16:creationId xmlns:a16="http://schemas.microsoft.com/office/drawing/2014/main" id="{DCAD15F5-0420-11FC-711D-55BAF81087E1}"/>
              </a:ext>
            </a:extLst>
          </p:cNvPr>
          <p:cNvSpPr txBox="1"/>
          <p:nvPr/>
        </p:nvSpPr>
        <p:spPr>
          <a:xfrm>
            <a:off x="5090474" y="1349137"/>
            <a:ext cx="6608189" cy="2616101"/>
          </a:xfrm>
          <a:prstGeom prst="rect">
            <a:avLst/>
          </a:prstGeom>
          <a:noFill/>
        </p:spPr>
        <p:txBody>
          <a:bodyPr wrap="square" rtlCol="0">
            <a:spAutoFit/>
          </a:bodyPr>
          <a:lstStyle/>
          <a:p>
            <a:r>
              <a:rPr lang="en-US" sz="2400" dirty="0">
                <a:latin typeface="Comic Sans MS" panose="030F0702030302020204" pitchFamily="66" charset="0"/>
              </a:rPr>
              <a:t>Do we provide the quality of care we think we do?  </a:t>
            </a:r>
          </a:p>
          <a:p>
            <a:endParaRPr lang="en-US" sz="1000" dirty="0">
              <a:latin typeface="Comic Sans MS" panose="030F0702030302020204" pitchFamily="66" charset="0"/>
            </a:endParaRPr>
          </a:p>
          <a:p>
            <a:r>
              <a:rPr lang="en-US" sz="2400" dirty="0">
                <a:latin typeface="Comic Sans MS" panose="030F0702030302020204" pitchFamily="66" charset="0"/>
              </a:rPr>
              <a:t>How do we compare to national benchmarks? </a:t>
            </a:r>
          </a:p>
          <a:p>
            <a:endParaRPr lang="en-US" sz="1000" dirty="0">
              <a:latin typeface="Comic Sans MS" panose="030F0702030302020204" pitchFamily="66" charset="0"/>
            </a:endParaRPr>
          </a:p>
          <a:p>
            <a:r>
              <a:rPr lang="en-US" sz="2400" dirty="0">
                <a:latin typeface="Comic Sans MS" panose="030F0702030302020204" pitchFamily="66" charset="0"/>
              </a:rPr>
              <a:t>How well do we manage a patient’s blood pressure and minimize their risk for complications? </a:t>
            </a:r>
            <a:endParaRPr lang="en-US" sz="2800" dirty="0"/>
          </a:p>
        </p:txBody>
      </p:sp>
    </p:spTree>
    <p:extLst>
      <p:ext uri="{BB962C8B-B14F-4D97-AF65-F5344CB8AC3E}">
        <p14:creationId xmlns:p14="http://schemas.microsoft.com/office/powerpoint/2010/main" val="361257801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5C3AB9-ED93-ABA0-5F48-FBE2C29AAF33}"/>
              </a:ext>
            </a:extLst>
          </p:cNvPr>
          <p:cNvSpPr>
            <a:spLocks noGrp="1"/>
          </p:cNvSpPr>
          <p:nvPr>
            <p:ph sz="half" idx="2"/>
          </p:nvPr>
        </p:nvSpPr>
        <p:spPr>
          <a:xfrm>
            <a:off x="1141332" y="2212844"/>
            <a:ext cx="5183188" cy="4376492"/>
          </a:xfrm>
        </p:spPr>
        <p:txBody>
          <a:bodyPr>
            <a:normAutofit lnSpcReduction="10000"/>
          </a:bodyPr>
          <a:lstStyle/>
          <a:p>
            <a:r>
              <a:rPr lang="en-US" sz="2200" dirty="0">
                <a:latin typeface="Corbel" panose="020B0503020204020204" pitchFamily="34" charset="0"/>
              </a:rPr>
              <a:t>Aligned with our quality initiatives</a:t>
            </a:r>
          </a:p>
          <a:p>
            <a:r>
              <a:rPr lang="en-US" sz="2200" dirty="0">
                <a:latin typeface="Corbel" panose="020B0503020204020204" pitchFamily="34" charset="0"/>
              </a:rPr>
              <a:t>Evidenced based program in a teamwork structure</a:t>
            </a:r>
          </a:p>
          <a:p>
            <a:r>
              <a:rPr lang="en-US" sz="2200" dirty="0">
                <a:latin typeface="Corbel" panose="020B0503020204020204" pitchFamily="34" charset="0"/>
              </a:rPr>
              <a:t>AMA-MAP Framework</a:t>
            </a:r>
          </a:p>
          <a:p>
            <a:pPr lvl="1"/>
            <a:r>
              <a:rPr lang="en-US" sz="1900" dirty="0">
                <a:latin typeface="Corbel" panose="020B0503020204020204" pitchFamily="34" charset="0"/>
              </a:rPr>
              <a:t>Measure Accurately</a:t>
            </a:r>
          </a:p>
          <a:p>
            <a:pPr lvl="1"/>
            <a:r>
              <a:rPr lang="en-US" sz="1900" dirty="0">
                <a:latin typeface="Corbel" panose="020B0503020204020204" pitchFamily="34" charset="0"/>
              </a:rPr>
              <a:t>Act Rapidly</a:t>
            </a:r>
          </a:p>
          <a:p>
            <a:pPr lvl="1"/>
            <a:r>
              <a:rPr lang="en-US" sz="1900" dirty="0">
                <a:latin typeface="Corbel" panose="020B0503020204020204" pitchFamily="34" charset="0"/>
              </a:rPr>
              <a:t>Partner with Patients</a:t>
            </a:r>
          </a:p>
          <a:p>
            <a:r>
              <a:rPr lang="en-US" sz="2200" dirty="0">
                <a:latin typeface="Corbel" panose="020B0503020204020204" pitchFamily="34" charset="0"/>
              </a:rPr>
              <a:t>Benchmark data </a:t>
            </a:r>
          </a:p>
          <a:p>
            <a:r>
              <a:rPr lang="en-US" sz="2200" dirty="0">
                <a:latin typeface="Corbel" panose="020B0503020204020204" pitchFamily="34" charset="0"/>
              </a:rPr>
              <a:t>Extensive resource library</a:t>
            </a:r>
          </a:p>
          <a:p>
            <a:r>
              <a:rPr lang="en-US" sz="2200" dirty="0">
                <a:latin typeface="Corbel" panose="020B0503020204020204" pitchFamily="34" charset="0"/>
              </a:rPr>
              <a:t>Opportunity for performance-based recognition</a:t>
            </a:r>
          </a:p>
          <a:p>
            <a:endParaRPr lang="en-US" dirty="0"/>
          </a:p>
        </p:txBody>
      </p:sp>
      <p:sp>
        <p:nvSpPr>
          <p:cNvPr id="6" name="Content Placeholder 5">
            <a:extLst>
              <a:ext uri="{FF2B5EF4-FFF2-40B4-BE49-F238E27FC236}">
                <a16:creationId xmlns:a16="http://schemas.microsoft.com/office/drawing/2014/main" id="{0A82CAE6-9325-F939-332D-085C60C23C30}"/>
              </a:ext>
            </a:extLst>
          </p:cNvPr>
          <p:cNvSpPr>
            <a:spLocks noGrp="1"/>
          </p:cNvSpPr>
          <p:nvPr>
            <p:ph sz="quarter" idx="4"/>
          </p:nvPr>
        </p:nvSpPr>
        <p:spPr>
          <a:xfrm>
            <a:off x="6664751" y="2285804"/>
            <a:ext cx="4885423" cy="3873124"/>
          </a:xfrm>
        </p:spPr>
        <p:txBody>
          <a:bodyPr>
            <a:normAutofit lnSpcReduction="10000"/>
          </a:bodyPr>
          <a:lstStyle/>
          <a:p>
            <a:pPr marL="457200" indent="-457200">
              <a:buFont typeface="Arial" panose="020B0604020202020204" pitchFamily="34" charset="0"/>
              <a:buChar char="•"/>
            </a:pPr>
            <a:r>
              <a:rPr lang="en-US" sz="2200" dirty="0">
                <a:latin typeface="Corbel" panose="020B0503020204020204" pitchFamily="34" charset="0"/>
              </a:rPr>
              <a:t>Provided funds to purchase needed equipment</a:t>
            </a:r>
          </a:p>
          <a:p>
            <a:pPr marL="457200" indent="-457200">
              <a:buFont typeface="Arial" panose="020B0604020202020204" pitchFamily="34" charset="0"/>
              <a:buChar char="•"/>
            </a:pPr>
            <a:r>
              <a:rPr lang="en-US" sz="2200" dirty="0">
                <a:latin typeface="Corbel" panose="020B0503020204020204" pitchFamily="34" charset="0"/>
              </a:rPr>
              <a:t>Support and assistance from American Heart Association staff</a:t>
            </a:r>
          </a:p>
          <a:p>
            <a:pPr marL="457200" indent="-457200">
              <a:buFont typeface="Arial" panose="020B0604020202020204" pitchFamily="34" charset="0"/>
              <a:buChar char="•"/>
            </a:pPr>
            <a:r>
              <a:rPr lang="en-US" sz="2200" dirty="0">
                <a:latin typeface="Corbel" panose="020B0503020204020204" pitchFamily="34" charset="0"/>
              </a:rPr>
              <a:t>PDSA process improvement framework</a:t>
            </a:r>
          </a:p>
          <a:p>
            <a:pPr marL="457200" indent="-457200">
              <a:buFont typeface="Arial" panose="020B0604020202020204" pitchFamily="34" charset="0"/>
              <a:buChar char="•"/>
            </a:pPr>
            <a:r>
              <a:rPr lang="en-US" sz="2200" dirty="0">
                <a:latin typeface="Corbel" panose="020B0503020204020204" pitchFamily="34" charset="0"/>
              </a:rPr>
              <a:t>Opportunity for other Outpace CVA programs </a:t>
            </a:r>
            <a:r>
              <a:rPr lang="en-US" sz="1600" dirty="0">
                <a:latin typeface="Corbel" panose="020B0503020204020204" pitchFamily="34" charset="0"/>
              </a:rPr>
              <a:t>(diabetes, cholesterol) </a:t>
            </a:r>
            <a:endParaRPr lang="en-US" sz="2200" dirty="0">
              <a:latin typeface="Corbel" panose="020B0503020204020204" pitchFamily="34" charset="0"/>
            </a:endParaRPr>
          </a:p>
          <a:p>
            <a:pPr marL="457200" indent="-457200">
              <a:buFont typeface="Arial" panose="020B0604020202020204" pitchFamily="34" charset="0"/>
              <a:buChar char="•"/>
            </a:pPr>
            <a:r>
              <a:rPr lang="en-US" sz="2200" dirty="0">
                <a:latin typeface="Corbel" panose="020B0503020204020204" pitchFamily="34" charset="0"/>
              </a:rPr>
              <a:t>Augmented our existing SMBP program and resources</a:t>
            </a:r>
          </a:p>
          <a:p>
            <a:pPr marL="457200" indent="-457200">
              <a:buFont typeface="Arial" panose="020B0604020202020204" pitchFamily="34" charset="0"/>
              <a:buChar char="•"/>
            </a:pPr>
            <a:endParaRPr lang="en-US" dirty="0">
              <a:latin typeface="Comic Sans MS" panose="030F0702030302020204" pitchFamily="66" charset="0"/>
            </a:endParaRPr>
          </a:p>
        </p:txBody>
      </p:sp>
      <p:pic>
        <p:nvPicPr>
          <p:cNvPr id="7" name="Picture 6">
            <a:extLst>
              <a:ext uri="{FF2B5EF4-FFF2-40B4-BE49-F238E27FC236}">
                <a16:creationId xmlns:a16="http://schemas.microsoft.com/office/drawing/2014/main" id="{81F48531-E156-2972-A445-AF52EBEB5EDE}"/>
              </a:ext>
            </a:extLst>
          </p:cNvPr>
          <p:cNvPicPr>
            <a:picLocks noChangeAspect="1"/>
          </p:cNvPicPr>
          <p:nvPr/>
        </p:nvPicPr>
        <p:blipFill>
          <a:blip r:embed="rId3"/>
          <a:stretch>
            <a:fillRect/>
          </a:stretch>
        </p:blipFill>
        <p:spPr>
          <a:xfrm>
            <a:off x="1141332" y="644524"/>
            <a:ext cx="3257550" cy="1181100"/>
          </a:xfrm>
          <a:prstGeom prst="rect">
            <a:avLst/>
          </a:prstGeom>
        </p:spPr>
      </p:pic>
      <p:pic>
        <p:nvPicPr>
          <p:cNvPr id="8" name="Picture 7">
            <a:extLst>
              <a:ext uri="{FF2B5EF4-FFF2-40B4-BE49-F238E27FC236}">
                <a16:creationId xmlns:a16="http://schemas.microsoft.com/office/drawing/2014/main" id="{171E99B7-D132-0172-61D7-69200C27C083}"/>
              </a:ext>
            </a:extLst>
          </p:cNvPr>
          <p:cNvPicPr>
            <a:picLocks noChangeAspect="1"/>
          </p:cNvPicPr>
          <p:nvPr/>
        </p:nvPicPr>
        <p:blipFill>
          <a:blip r:embed="rId4"/>
          <a:stretch>
            <a:fillRect/>
          </a:stretch>
        </p:blipFill>
        <p:spPr>
          <a:xfrm>
            <a:off x="5768499" y="644524"/>
            <a:ext cx="5781675" cy="1188023"/>
          </a:xfrm>
          <a:prstGeom prst="rect">
            <a:avLst/>
          </a:prstGeom>
        </p:spPr>
      </p:pic>
    </p:spTree>
    <p:extLst>
      <p:ext uri="{BB962C8B-B14F-4D97-AF65-F5344CB8AC3E}">
        <p14:creationId xmlns:p14="http://schemas.microsoft.com/office/powerpoint/2010/main" val="390393125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399A-AF44-4A2E-CDA5-15B80A4D9A43}"/>
              </a:ext>
            </a:extLst>
          </p:cNvPr>
          <p:cNvSpPr>
            <a:spLocks noGrp="1"/>
          </p:cNvSpPr>
          <p:nvPr>
            <p:ph type="title"/>
          </p:nvPr>
        </p:nvSpPr>
        <p:spPr>
          <a:xfrm>
            <a:off x="1004120" y="558226"/>
            <a:ext cx="3429000" cy="1719072"/>
          </a:xfrm>
        </p:spPr>
        <p:txBody>
          <a:bodyPr vert="horz" lIns="91440" tIns="45720" rIns="91440" bIns="45720" rtlCol="0" anchor="b">
            <a:normAutofit fontScale="90000"/>
          </a:bodyPr>
          <a:lstStyle/>
          <a:p>
            <a:pPr algn="ctr"/>
            <a:r>
              <a:rPr lang="en-US" sz="5400" kern="1200" dirty="0">
                <a:solidFill>
                  <a:schemeClr val="tx1"/>
                </a:solidFill>
                <a:latin typeface="Corbel" panose="020B0503020204020204" pitchFamily="34" charset="0"/>
              </a:rPr>
              <a:t>Building our Team</a:t>
            </a:r>
            <a:r>
              <a:rPr lang="en-US" sz="5400" kern="1200" dirty="0">
                <a:solidFill>
                  <a:schemeClr val="tx1"/>
                </a:solidFill>
                <a:latin typeface="+mj-lt"/>
                <a:ea typeface="+mj-ea"/>
                <a:cs typeface="+mj-cs"/>
              </a:rPr>
              <a:t>	</a:t>
            </a:r>
          </a:p>
        </p:txBody>
      </p:sp>
      <p:sp>
        <p:nvSpPr>
          <p:cNvPr id="4" name="Text Placeholder 3">
            <a:extLst>
              <a:ext uri="{FF2B5EF4-FFF2-40B4-BE49-F238E27FC236}">
                <a16:creationId xmlns:a16="http://schemas.microsoft.com/office/drawing/2014/main" id="{FCD8E700-2BD8-5C80-D750-1E02DD6EE2FB}"/>
              </a:ext>
            </a:extLst>
          </p:cNvPr>
          <p:cNvSpPr>
            <a:spLocks noGrp="1"/>
          </p:cNvSpPr>
          <p:nvPr>
            <p:ph type="body" sz="half" idx="2"/>
          </p:nvPr>
        </p:nvSpPr>
        <p:spPr>
          <a:xfrm>
            <a:off x="921282" y="2849571"/>
            <a:ext cx="3733014" cy="3410712"/>
          </a:xfrm>
        </p:spPr>
        <p:txBody>
          <a:bodyPr vert="horz" lIns="91440" tIns="45720" rIns="91440" bIns="45720" rtlCol="0" anchor="t">
            <a:normAutofit lnSpcReduction="10000"/>
          </a:bodyPr>
          <a:lstStyle/>
          <a:p>
            <a:pPr indent="-228600">
              <a:buFont typeface="Arial" panose="020B0604020202020204" pitchFamily="34" charset="0"/>
              <a:buChar char="•"/>
            </a:pPr>
            <a:r>
              <a:rPr lang="en-US" sz="2000" dirty="0">
                <a:latin typeface="Corbel" panose="020B0503020204020204" pitchFamily="34" charset="0"/>
              </a:rPr>
              <a:t>Physician Champion</a:t>
            </a:r>
          </a:p>
          <a:p>
            <a:pPr indent="-228600">
              <a:buFont typeface="Arial" panose="020B0604020202020204" pitchFamily="34" charset="0"/>
              <a:buChar char="•"/>
            </a:pPr>
            <a:r>
              <a:rPr lang="en-US" sz="2000" dirty="0">
                <a:latin typeface="Corbel" panose="020B0503020204020204" pitchFamily="34" charset="0"/>
              </a:rPr>
              <a:t>Clinic Nurse Champion</a:t>
            </a:r>
          </a:p>
          <a:p>
            <a:pPr indent="-228600">
              <a:buFont typeface="Arial" panose="020B0604020202020204" pitchFamily="34" charset="0"/>
              <a:buChar char="•"/>
            </a:pPr>
            <a:r>
              <a:rPr lang="en-US" sz="2000" dirty="0">
                <a:latin typeface="Corbel" panose="020B0503020204020204" pitchFamily="34" charset="0"/>
              </a:rPr>
              <a:t>Clinical IT Nurse</a:t>
            </a:r>
          </a:p>
          <a:p>
            <a:pPr indent="-228600">
              <a:buFont typeface="Arial" panose="020B0604020202020204" pitchFamily="34" charset="0"/>
              <a:buChar char="•"/>
            </a:pPr>
            <a:r>
              <a:rPr lang="en-US" sz="2000" dirty="0">
                <a:latin typeface="Corbel" panose="020B0503020204020204" pitchFamily="34" charset="0"/>
              </a:rPr>
              <a:t>Clinical Pharmacist</a:t>
            </a:r>
          </a:p>
          <a:p>
            <a:pPr indent="-228600">
              <a:buFont typeface="Arial" panose="020B0604020202020204" pitchFamily="34" charset="0"/>
              <a:buChar char="•"/>
            </a:pPr>
            <a:r>
              <a:rPr lang="en-US" sz="2000" dirty="0">
                <a:latin typeface="Corbel" panose="020B0503020204020204" pitchFamily="34" charset="0"/>
              </a:rPr>
              <a:t>Clinical Health Coach</a:t>
            </a:r>
          </a:p>
          <a:p>
            <a:pPr indent="-228600">
              <a:buFont typeface="Arial" panose="020B0604020202020204" pitchFamily="34" charset="0"/>
              <a:buChar char="•"/>
            </a:pPr>
            <a:r>
              <a:rPr lang="en-US" sz="2000" dirty="0">
                <a:latin typeface="Corbel" panose="020B0503020204020204" pitchFamily="34" charset="0"/>
              </a:rPr>
              <a:t>Clinic Nurse Manager</a:t>
            </a:r>
          </a:p>
          <a:p>
            <a:pPr indent="-228600">
              <a:buFont typeface="Arial" panose="020B0604020202020204" pitchFamily="34" charset="0"/>
              <a:buChar char="•"/>
            </a:pPr>
            <a:r>
              <a:rPr lang="en-US" sz="2000" dirty="0">
                <a:latin typeface="Corbel" panose="020B0503020204020204" pitchFamily="34" charset="0"/>
              </a:rPr>
              <a:t>Clinic Manager</a:t>
            </a:r>
          </a:p>
          <a:p>
            <a:pPr indent="-228600">
              <a:buFont typeface="Arial" panose="020B0604020202020204" pitchFamily="34" charset="0"/>
              <a:buChar char="•"/>
            </a:pPr>
            <a:r>
              <a:rPr lang="en-US" sz="2000" dirty="0">
                <a:latin typeface="Corbel" panose="020B0503020204020204" pitchFamily="34" charset="0"/>
              </a:rPr>
              <a:t>Clinical Quality Coordinator</a:t>
            </a:r>
          </a:p>
          <a:p>
            <a:pPr indent="-228600">
              <a:buFont typeface="Arial" panose="020B0604020202020204" pitchFamily="34" charset="0"/>
              <a:buChar char="•"/>
            </a:pPr>
            <a:endParaRPr lang="en-US" sz="2200" dirty="0"/>
          </a:p>
        </p:txBody>
      </p:sp>
      <p:pic>
        <p:nvPicPr>
          <p:cNvPr id="6" name="Content Placeholder 5">
            <a:extLst>
              <a:ext uri="{FF2B5EF4-FFF2-40B4-BE49-F238E27FC236}">
                <a16:creationId xmlns:a16="http://schemas.microsoft.com/office/drawing/2014/main" id="{A9BE657F-7659-56D5-2333-FEAEF20B3E76}"/>
              </a:ext>
            </a:extLst>
          </p:cNvPr>
          <p:cNvPicPr>
            <a:picLocks noGrp="1" noChangeAspect="1"/>
          </p:cNvPicPr>
          <p:nvPr>
            <p:ph idx="1"/>
          </p:nvPr>
        </p:nvPicPr>
        <p:blipFill>
          <a:blip r:embed="rId3"/>
          <a:stretch>
            <a:fillRect/>
          </a:stretch>
        </p:blipFill>
        <p:spPr>
          <a:xfrm>
            <a:off x="4654296" y="796957"/>
            <a:ext cx="6903720" cy="5264086"/>
          </a:xfrm>
          <a:prstGeom prst="rect">
            <a:avLst/>
          </a:prstGeom>
        </p:spPr>
      </p:pic>
      <p:sp>
        <p:nvSpPr>
          <p:cNvPr id="7" name="Rectangle 6">
            <a:extLst>
              <a:ext uri="{FF2B5EF4-FFF2-40B4-BE49-F238E27FC236}">
                <a16:creationId xmlns:a16="http://schemas.microsoft.com/office/drawing/2014/main" id="{F6D01E52-6319-B12C-392A-1F39937379D7}"/>
              </a:ext>
            </a:extLst>
          </p:cNvPr>
          <p:cNvSpPr/>
          <p:nvPr/>
        </p:nvSpPr>
        <p:spPr>
          <a:xfrm>
            <a:off x="4654296" y="789053"/>
            <a:ext cx="6894426" cy="5245798"/>
          </a:xfrm>
          <a:prstGeom prst="rect">
            <a:avLst/>
          </a:prstGeom>
          <a:noFill/>
          <a:ln w="57150">
            <a:solidFill>
              <a:schemeClr val="accent2"/>
            </a:solidFill>
          </a:ln>
          <a:effectLst>
            <a:outerShdw blurRad="50800" dist="38100" dir="2700000" algn="t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8E3AF4FA-1915-D7ED-48A9-2263FE2C0487}"/>
              </a:ext>
            </a:extLst>
          </p:cNvPr>
          <p:cNvPicPr>
            <a:picLocks noChangeAspect="1"/>
          </p:cNvPicPr>
          <p:nvPr/>
        </p:nvPicPr>
        <p:blipFill>
          <a:blip r:embed="rId4"/>
          <a:stretch>
            <a:fillRect/>
          </a:stretch>
        </p:blipFill>
        <p:spPr>
          <a:xfrm>
            <a:off x="5133975" y="4364022"/>
            <a:ext cx="3181350" cy="2095500"/>
          </a:xfrm>
          <a:prstGeom prst="rect">
            <a:avLst/>
          </a:prstGeom>
        </p:spPr>
      </p:pic>
      <p:sp>
        <p:nvSpPr>
          <p:cNvPr id="8" name="Rectangle 7">
            <a:extLst>
              <a:ext uri="{FF2B5EF4-FFF2-40B4-BE49-F238E27FC236}">
                <a16:creationId xmlns:a16="http://schemas.microsoft.com/office/drawing/2014/main" id="{1DE8017F-38C5-C8D9-8F71-7B3DB991CD44}"/>
              </a:ext>
            </a:extLst>
          </p:cNvPr>
          <p:cNvSpPr/>
          <p:nvPr/>
        </p:nvSpPr>
        <p:spPr>
          <a:xfrm>
            <a:off x="5109328" y="4355184"/>
            <a:ext cx="3186260" cy="213045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999969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081A-4AED-3C38-A0E4-15F113B5AC11}"/>
              </a:ext>
            </a:extLst>
          </p:cNvPr>
          <p:cNvSpPr>
            <a:spLocks noGrp="1"/>
          </p:cNvSpPr>
          <p:nvPr>
            <p:ph type="title"/>
          </p:nvPr>
        </p:nvSpPr>
        <p:spPr/>
        <p:txBody>
          <a:bodyPr/>
          <a:lstStyle/>
          <a:p>
            <a:r>
              <a:rPr lang="en-US" sz="4000" dirty="0"/>
              <a:t>What do these celebrities have in common? </a:t>
            </a:r>
          </a:p>
        </p:txBody>
      </p:sp>
      <p:sp>
        <p:nvSpPr>
          <p:cNvPr id="3" name="Slide Number Placeholder 2">
            <a:extLst>
              <a:ext uri="{FF2B5EF4-FFF2-40B4-BE49-F238E27FC236}">
                <a16:creationId xmlns:a16="http://schemas.microsoft.com/office/drawing/2014/main" id="{E4E55AD1-E3A5-8A60-036B-8283FB9B9EFF}"/>
              </a:ext>
            </a:extLst>
          </p:cNvPr>
          <p:cNvSpPr>
            <a:spLocks noGrp="1"/>
          </p:cNvSpPr>
          <p:nvPr>
            <p:ph type="sldNum" sz="quarter" idx="10"/>
          </p:nvPr>
        </p:nvSpPr>
        <p:spPr/>
        <p:txBody>
          <a:bodyPr/>
          <a:lstStyle/>
          <a:p>
            <a:fld id="{5D8C9109-1A20-4CFB-972A-59291401BB26}" type="slidenum">
              <a:rPr lang="en-US" altLang="en-US" smtClean="0"/>
              <a:pPr/>
              <a:t>2</a:t>
            </a:fld>
            <a:endParaRPr lang="en-US" altLang="en-US" dirty="0"/>
          </a:p>
        </p:txBody>
      </p:sp>
      <p:pic>
        <p:nvPicPr>
          <p:cNvPr id="4" name="Picture 3">
            <a:extLst>
              <a:ext uri="{FF2B5EF4-FFF2-40B4-BE49-F238E27FC236}">
                <a16:creationId xmlns:a16="http://schemas.microsoft.com/office/drawing/2014/main" id="{CFBF1DAC-0C99-2AF5-C8D6-7B9D923DD46A}"/>
              </a:ext>
            </a:extLst>
          </p:cNvPr>
          <p:cNvPicPr>
            <a:picLocks noChangeAspect="1"/>
          </p:cNvPicPr>
          <p:nvPr/>
        </p:nvPicPr>
        <p:blipFill>
          <a:blip r:embed="rId3"/>
          <a:stretch>
            <a:fillRect/>
          </a:stretch>
        </p:blipFill>
        <p:spPr>
          <a:xfrm>
            <a:off x="1595535" y="1685329"/>
            <a:ext cx="2212424" cy="1534163"/>
          </a:xfrm>
          <a:prstGeom prst="rect">
            <a:avLst/>
          </a:prstGeom>
        </p:spPr>
      </p:pic>
      <p:pic>
        <p:nvPicPr>
          <p:cNvPr id="5" name="Picture 4">
            <a:extLst>
              <a:ext uri="{FF2B5EF4-FFF2-40B4-BE49-F238E27FC236}">
                <a16:creationId xmlns:a16="http://schemas.microsoft.com/office/drawing/2014/main" id="{B06C0319-4E34-07AE-3349-B246C169E889}"/>
              </a:ext>
            </a:extLst>
          </p:cNvPr>
          <p:cNvPicPr>
            <a:picLocks noChangeAspect="1"/>
          </p:cNvPicPr>
          <p:nvPr/>
        </p:nvPicPr>
        <p:blipFill>
          <a:blip r:embed="rId4"/>
          <a:stretch>
            <a:fillRect/>
          </a:stretch>
        </p:blipFill>
        <p:spPr>
          <a:xfrm>
            <a:off x="8260696" y="1498599"/>
            <a:ext cx="2143125" cy="2143125"/>
          </a:xfrm>
          <a:prstGeom prst="rect">
            <a:avLst/>
          </a:prstGeom>
        </p:spPr>
      </p:pic>
      <p:pic>
        <p:nvPicPr>
          <p:cNvPr id="1026" name="Picture 2" descr="Oprah Winfrey | Biography, Talk Show ...">
            <a:extLst>
              <a:ext uri="{FF2B5EF4-FFF2-40B4-BE49-F238E27FC236}">
                <a16:creationId xmlns:a16="http://schemas.microsoft.com/office/drawing/2014/main" id="{78912FE5-EC20-9415-4E02-9C49ADE52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2195513"/>
            <a:ext cx="18573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03BFD0F-C64B-BAA6-B6CB-D2F0B164B321}"/>
              </a:ext>
            </a:extLst>
          </p:cNvPr>
          <p:cNvPicPr>
            <a:picLocks noChangeAspect="1"/>
          </p:cNvPicPr>
          <p:nvPr/>
        </p:nvPicPr>
        <p:blipFill>
          <a:blip r:embed="rId6"/>
          <a:stretch>
            <a:fillRect/>
          </a:stretch>
        </p:blipFill>
        <p:spPr>
          <a:xfrm>
            <a:off x="2012295" y="3979167"/>
            <a:ext cx="2143125" cy="2133600"/>
          </a:xfrm>
          <a:prstGeom prst="rect">
            <a:avLst/>
          </a:prstGeom>
        </p:spPr>
      </p:pic>
      <p:pic>
        <p:nvPicPr>
          <p:cNvPr id="7" name="Picture 6">
            <a:extLst>
              <a:ext uri="{FF2B5EF4-FFF2-40B4-BE49-F238E27FC236}">
                <a16:creationId xmlns:a16="http://schemas.microsoft.com/office/drawing/2014/main" id="{2350DB56-B3C9-7339-CE75-3F2E50F32613}"/>
              </a:ext>
            </a:extLst>
          </p:cNvPr>
          <p:cNvPicPr>
            <a:picLocks noChangeAspect="1"/>
          </p:cNvPicPr>
          <p:nvPr/>
        </p:nvPicPr>
        <p:blipFill>
          <a:blip r:embed="rId7"/>
          <a:stretch>
            <a:fillRect/>
          </a:stretch>
        </p:blipFill>
        <p:spPr>
          <a:xfrm>
            <a:off x="7937969" y="4509225"/>
            <a:ext cx="2619094" cy="1895859"/>
          </a:xfrm>
          <a:prstGeom prst="rect">
            <a:avLst/>
          </a:prstGeom>
        </p:spPr>
      </p:pic>
    </p:spTree>
    <p:extLst>
      <p:ext uri="{BB962C8B-B14F-4D97-AF65-F5344CB8AC3E}">
        <p14:creationId xmlns:p14="http://schemas.microsoft.com/office/powerpoint/2010/main" val="286686387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50767-7640-2BBB-8DE2-C6AE6AE329E0}"/>
              </a:ext>
            </a:extLst>
          </p:cNvPr>
          <p:cNvSpPr>
            <a:spLocks noGrp="1"/>
          </p:cNvSpPr>
          <p:nvPr>
            <p:ph idx="1"/>
          </p:nvPr>
        </p:nvSpPr>
        <p:spPr>
          <a:xfrm>
            <a:off x="575036" y="3701568"/>
            <a:ext cx="11236750" cy="2976818"/>
          </a:xfrm>
        </p:spPr>
        <p:txBody>
          <a:bodyPr>
            <a:normAutofit fontScale="92500" lnSpcReduction="10000"/>
          </a:bodyPr>
          <a:lstStyle/>
          <a:p>
            <a:pPr lvl="1"/>
            <a:r>
              <a:rPr lang="en-US" sz="1800" dirty="0">
                <a:latin typeface="Corbel" panose="020B0503020204020204" pitchFamily="34" charset="0"/>
              </a:rPr>
              <a:t>Increase knowledge on how </a:t>
            </a:r>
            <a:r>
              <a:rPr lang="en-US" sz="1800" dirty="0">
                <a:solidFill>
                  <a:srgbClr val="FF0000"/>
                </a:solidFill>
                <a:latin typeface="Corbel" panose="020B0503020204020204" pitchFamily="34" charset="0"/>
              </a:rPr>
              <a:t>accurate blood pressure measurement </a:t>
            </a:r>
            <a:r>
              <a:rPr lang="en-US" sz="1800" dirty="0">
                <a:latin typeface="Corbel" panose="020B0503020204020204" pitchFamily="34" charset="0"/>
              </a:rPr>
              <a:t>lays the foundation for diagnosis and management of high blood pressure. </a:t>
            </a:r>
            <a:br>
              <a:rPr lang="en-US" sz="1800" dirty="0">
                <a:latin typeface="Corbel" panose="020B0503020204020204" pitchFamily="34" charset="0"/>
              </a:rPr>
            </a:br>
            <a:endParaRPr lang="en-US" sz="1800" dirty="0">
              <a:latin typeface="Corbel" panose="020B0503020204020204" pitchFamily="34" charset="0"/>
            </a:endParaRPr>
          </a:p>
          <a:p>
            <a:pPr lvl="1"/>
            <a:r>
              <a:rPr lang="en-US" sz="1800" dirty="0">
                <a:latin typeface="Corbel" panose="020B0503020204020204" pitchFamily="34" charset="0"/>
              </a:rPr>
              <a:t>Identify </a:t>
            </a:r>
            <a:r>
              <a:rPr lang="en-US" sz="1800" dirty="0">
                <a:solidFill>
                  <a:srgbClr val="FF0000"/>
                </a:solidFill>
                <a:latin typeface="Corbel" panose="020B0503020204020204" pitchFamily="34" charset="0"/>
              </a:rPr>
              <a:t>factors that can cause blood pressure reading to be inaccurate </a:t>
            </a:r>
            <a:r>
              <a:rPr lang="en-US" sz="1800" dirty="0">
                <a:latin typeface="Corbel" panose="020B0503020204020204" pitchFamily="34" charset="0"/>
              </a:rPr>
              <a:t>and how to overcome those factors. </a:t>
            </a:r>
            <a:br>
              <a:rPr lang="en-US" sz="1800" dirty="0">
                <a:latin typeface="Corbel" panose="020B0503020204020204" pitchFamily="34" charset="0"/>
              </a:rPr>
            </a:br>
            <a:endParaRPr lang="en-US" sz="1800" dirty="0">
              <a:latin typeface="Corbel" panose="020B0503020204020204" pitchFamily="34" charset="0"/>
            </a:endParaRPr>
          </a:p>
          <a:p>
            <a:pPr lvl="1"/>
            <a:r>
              <a:rPr lang="en-US" sz="1800" dirty="0">
                <a:latin typeface="Corbel" panose="020B0503020204020204" pitchFamily="34" charset="0"/>
              </a:rPr>
              <a:t>Increase knowledge of measure accurately </a:t>
            </a:r>
            <a:r>
              <a:rPr lang="en-US" sz="1800" dirty="0">
                <a:solidFill>
                  <a:srgbClr val="FF0000"/>
                </a:solidFill>
                <a:latin typeface="Corbel" panose="020B0503020204020204" pitchFamily="34" charset="0"/>
              </a:rPr>
              <a:t>tools and resources </a:t>
            </a:r>
            <a:r>
              <a:rPr lang="en-US" sz="1800" dirty="0">
                <a:latin typeface="Corbel" panose="020B0503020204020204" pitchFamily="34" charset="0"/>
              </a:rPr>
              <a:t>to help achieve accurate blood pressure measurement. </a:t>
            </a:r>
            <a:br>
              <a:rPr lang="en-US" sz="1800" dirty="0">
                <a:latin typeface="Corbel" panose="020B0503020204020204" pitchFamily="34" charset="0"/>
              </a:rPr>
            </a:br>
            <a:endParaRPr lang="en-US" sz="1800" dirty="0">
              <a:latin typeface="Corbel" panose="020B0503020204020204" pitchFamily="34" charset="0"/>
            </a:endParaRPr>
          </a:p>
          <a:p>
            <a:pPr lvl="1"/>
            <a:r>
              <a:rPr lang="en-US" sz="1800" dirty="0">
                <a:latin typeface="Corbel" panose="020B0503020204020204" pitchFamily="34" charset="0"/>
              </a:rPr>
              <a:t>Discuss SMBP (</a:t>
            </a:r>
            <a:r>
              <a:rPr lang="en-US" sz="1800" dirty="0">
                <a:solidFill>
                  <a:srgbClr val="FF0000"/>
                </a:solidFill>
                <a:latin typeface="Corbel" panose="020B0503020204020204" pitchFamily="34" charset="0"/>
              </a:rPr>
              <a:t>self measured blood pressure monitoring</a:t>
            </a:r>
            <a:r>
              <a:rPr lang="en-US" sz="1800" dirty="0">
                <a:latin typeface="Corbel" panose="020B0503020204020204" pitchFamily="34" charset="0"/>
              </a:rPr>
              <a:t>) for clinical management of hypertension</a:t>
            </a:r>
            <a:br>
              <a:rPr lang="en-US" sz="1800" dirty="0">
                <a:latin typeface="Corbel" panose="020B0503020204020204" pitchFamily="34" charset="0"/>
              </a:rPr>
            </a:br>
            <a:endParaRPr lang="en-US" sz="1800" dirty="0">
              <a:latin typeface="Corbel" panose="020B0503020204020204" pitchFamily="34" charset="0"/>
            </a:endParaRPr>
          </a:p>
          <a:p>
            <a:pPr lvl="1"/>
            <a:r>
              <a:rPr lang="en-US" sz="1800" dirty="0">
                <a:latin typeface="Corbel" panose="020B0503020204020204" pitchFamily="34" charset="0"/>
              </a:rPr>
              <a:t>Process used for ‘</a:t>
            </a:r>
            <a:r>
              <a:rPr lang="en-US" sz="1800" dirty="0">
                <a:solidFill>
                  <a:srgbClr val="FF0000"/>
                </a:solidFill>
                <a:latin typeface="Corbel" panose="020B0503020204020204" pitchFamily="34" charset="0"/>
              </a:rPr>
              <a:t>every patient, every time</a:t>
            </a:r>
            <a:r>
              <a:rPr lang="en-US" sz="1800" dirty="0">
                <a:latin typeface="Corbel" panose="020B0503020204020204" pitchFamily="34" charset="0"/>
              </a:rPr>
              <a:t>’. </a:t>
            </a:r>
          </a:p>
          <a:p>
            <a:endParaRPr lang="en-US" dirty="0"/>
          </a:p>
        </p:txBody>
      </p:sp>
      <p:pic>
        <p:nvPicPr>
          <p:cNvPr id="5" name="Picture 4">
            <a:extLst>
              <a:ext uri="{FF2B5EF4-FFF2-40B4-BE49-F238E27FC236}">
                <a16:creationId xmlns:a16="http://schemas.microsoft.com/office/drawing/2014/main" id="{B455E62B-C442-F6F2-4AD6-299DF67DACF7}"/>
              </a:ext>
            </a:extLst>
          </p:cNvPr>
          <p:cNvPicPr>
            <a:picLocks noChangeAspect="1"/>
          </p:cNvPicPr>
          <p:nvPr/>
        </p:nvPicPr>
        <p:blipFill>
          <a:blip r:embed="rId3"/>
          <a:stretch>
            <a:fillRect/>
          </a:stretch>
        </p:blipFill>
        <p:spPr>
          <a:xfrm>
            <a:off x="3101775" y="540061"/>
            <a:ext cx="5665153" cy="27740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474881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34A251-3F88-F1F9-4CB7-9041BC239D88}"/>
              </a:ext>
            </a:extLst>
          </p:cNvPr>
          <p:cNvPicPr>
            <a:picLocks noChangeAspect="1"/>
          </p:cNvPicPr>
          <p:nvPr/>
        </p:nvPicPr>
        <p:blipFill>
          <a:blip r:embed="rId3"/>
          <a:stretch>
            <a:fillRect/>
          </a:stretch>
        </p:blipFill>
        <p:spPr>
          <a:xfrm>
            <a:off x="6096000" y="399425"/>
            <a:ext cx="3677638" cy="4811665"/>
          </a:xfrm>
          <a:prstGeom prst="rect">
            <a:avLst/>
          </a:prstGeom>
        </p:spPr>
      </p:pic>
      <p:pic>
        <p:nvPicPr>
          <p:cNvPr id="11" name="Picture 10">
            <a:extLst>
              <a:ext uri="{FF2B5EF4-FFF2-40B4-BE49-F238E27FC236}">
                <a16:creationId xmlns:a16="http://schemas.microsoft.com/office/drawing/2014/main" id="{19BC2302-DB18-B900-FE90-1CA1EA57F1D5}"/>
              </a:ext>
            </a:extLst>
          </p:cNvPr>
          <p:cNvPicPr>
            <a:picLocks noChangeAspect="1"/>
          </p:cNvPicPr>
          <p:nvPr/>
        </p:nvPicPr>
        <p:blipFill>
          <a:blip r:embed="rId4"/>
          <a:stretch>
            <a:fillRect/>
          </a:stretch>
        </p:blipFill>
        <p:spPr>
          <a:xfrm>
            <a:off x="964558" y="564715"/>
            <a:ext cx="3954297" cy="4617201"/>
          </a:xfrm>
          <a:prstGeom prst="rect">
            <a:avLst/>
          </a:prstGeom>
        </p:spPr>
      </p:pic>
      <p:pic>
        <p:nvPicPr>
          <p:cNvPr id="9" name="Picture 8">
            <a:extLst>
              <a:ext uri="{FF2B5EF4-FFF2-40B4-BE49-F238E27FC236}">
                <a16:creationId xmlns:a16="http://schemas.microsoft.com/office/drawing/2014/main" id="{94D5D0FE-A55C-0C3A-08E9-FF4A08DFBD36}"/>
              </a:ext>
            </a:extLst>
          </p:cNvPr>
          <p:cNvPicPr>
            <a:picLocks noChangeAspect="1"/>
          </p:cNvPicPr>
          <p:nvPr/>
        </p:nvPicPr>
        <p:blipFill>
          <a:blip r:embed="rId5"/>
          <a:stretch>
            <a:fillRect/>
          </a:stretch>
        </p:blipFill>
        <p:spPr>
          <a:xfrm>
            <a:off x="2064128" y="3523652"/>
            <a:ext cx="3459295" cy="2934923"/>
          </a:xfrm>
          <a:prstGeom prst="rect">
            <a:avLst/>
          </a:prstGeom>
        </p:spPr>
      </p:pic>
      <p:pic>
        <p:nvPicPr>
          <p:cNvPr id="17" name="Picture 16">
            <a:extLst>
              <a:ext uri="{FF2B5EF4-FFF2-40B4-BE49-F238E27FC236}">
                <a16:creationId xmlns:a16="http://schemas.microsoft.com/office/drawing/2014/main" id="{906C1216-86B0-B167-220D-95484B5B013D}"/>
              </a:ext>
            </a:extLst>
          </p:cNvPr>
          <p:cNvPicPr>
            <a:picLocks noChangeAspect="1"/>
          </p:cNvPicPr>
          <p:nvPr/>
        </p:nvPicPr>
        <p:blipFill>
          <a:blip r:embed="rId6"/>
          <a:stretch>
            <a:fillRect/>
          </a:stretch>
        </p:blipFill>
        <p:spPr>
          <a:xfrm>
            <a:off x="8268584" y="3516198"/>
            <a:ext cx="3459295" cy="2896500"/>
          </a:xfrm>
          <a:prstGeom prst="rect">
            <a:avLst/>
          </a:prstGeom>
        </p:spPr>
      </p:pic>
      <p:sp>
        <p:nvSpPr>
          <p:cNvPr id="18" name="Rectangle 17">
            <a:extLst>
              <a:ext uri="{FF2B5EF4-FFF2-40B4-BE49-F238E27FC236}">
                <a16:creationId xmlns:a16="http://schemas.microsoft.com/office/drawing/2014/main" id="{B6A3F1E0-10A1-EE59-BBCF-9EE36B80BBD9}"/>
              </a:ext>
            </a:extLst>
          </p:cNvPr>
          <p:cNvSpPr/>
          <p:nvPr/>
        </p:nvSpPr>
        <p:spPr>
          <a:xfrm>
            <a:off x="2095972" y="3516198"/>
            <a:ext cx="3427451" cy="2989353"/>
          </a:xfrm>
          <a:prstGeom prst="rect">
            <a:avLst/>
          </a:prstGeom>
          <a:noFill/>
          <a:ln w="38100">
            <a:solidFill>
              <a:srgbClr val="92D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6BC0F6B3-AF47-B1D7-89CE-FBDEF1899E12}"/>
              </a:ext>
            </a:extLst>
          </p:cNvPr>
          <p:cNvSpPr/>
          <p:nvPr/>
        </p:nvSpPr>
        <p:spPr>
          <a:xfrm>
            <a:off x="8268584" y="3446689"/>
            <a:ext cx="3427451" cy="3088847"/>
          </a:xfrm>
          <a:prstGeom prst="rect">
            <a:avLst/>
          </a:prstGeom>
          <a:noFill/>
          <a:ln w="38100">
            <a:solidFill>
              <a:srgbClr val="92D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421492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0902-5952-43D4-074F-18A9F7D57F4F}"/>
              </a:ext>
            </a:extLst>
          </p:cNvPr>
          <p:cNvSpPr>
            <a:spLocks noGrp="1"/>
          </p:cNvSpPr>
          <p:nvPr>
            <p:ph type="title"/>
          </p:nvPr>
        </p:nvSpPr>
        <p:spPr>
          <a:xfrm>
            <a:off x="480767" y="365125"/>
            <a:ext cx="11312165" cy="703279"/>
          </a:xfrm>
        </p:spPr>
        <p:txBody>
          <a:bodyPr>
            <a:normAutofit/>
          </a:bodyPr>
          <a:lstStyle/>
          <a:p>
            <a:pPr algn="ctr"/>
            <a:r>
              <a:rPr lang="en-US" sz="4000" dirty="0">
                <a:solidFill>
                  <a:schemeClr val="accent2"/>
                </a:solidFill>
                <a:latin typeface="Corbel" panose="020B0503020204020204" pitchFamily="34" charset="0"/>
              </a:rPr>
              <a:t>Quarterly Audits: Small changes, Big results</a:t>
            </a:r>
          </a:p>
        </p:txBody>
      </p:sp>
      <p:pic>
        <p:nvPicPr>
          <p:cNvPr id="4" name="Chart 1">
            <a:extLst>
              <a:ext uri="{FF2B5EF4-FFF2-40B4-BE49-F238E27FC236}">
                <a16:creationId xmlns:a16="http://schemas.microsoft.com/office/drawing/2014/main" id="{78E9FD2D-6DE5-1F9E-FC2C-E88126C794B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8375" y="1588791"/>
            <a:ext cx="7419834" cy="3709916"/>
          </a:xfrm>
          <a:prstGeom prst="rect">
            <a:avLst/>
          </a:prstGeom>
          <a:noFill/>
          <a:ln>
            <a:noFill/>
          </a:ln>
        </p:spPr>
      </p:pic>
      <p:graphicFrame>
        <p:nvGraphicFramePr>
          <p:cNvPr id="5" name="Table 4">
            <a:extLst>
              <a:ext uri="{FF2B5EF4-FFF2-40B4-BE49-F238E27FC236}">
                <a16:creationId xmlns:a16="http://schemas.microsoft.com/office/drawing/2014/main" id="{5B18F0D6-96AA-5CC0-D894-C7A6ECD4D7B0}"/>
              </a:ext>
            </a:extLst>
          </p:cNvPr>
          <p:cNvGraphicFramePr>
            <a:graphicFrameLocks noGrp="1"/>
          </p:cNvGraphicFramePr>
          <p:nvPr/>
        </p:nvGraphicFramePr>
        <p:xfrm>
          <a:off x="1516777" y="5400547"/>
          <a:ext cx="5807847" cy="1092328"/>
        </p:xfrm>
        <a:graphic>
          <a:graphicData uri="http://schemas.openxmlformats.org/drawingml/2006/table">
            <a:tbl>
              <a:tblPr firstRow="1" firstCol="1" bandRow="1">
                <a:tableStyleId>{5C22544A-7EE6-4342-B048-85BDC9FD1C3A}</a:tableStyleId>
              </a:tblPr>
              <a:tblGrid>
                <a:gridCol w="1118968">
                  <a:extLst>
                    <a:ext uri="{9D8B030D-6E8A-4147-A177-3AD203B41FA5}">
                      <a16:colId xmlns:a16="http://schemas.microsoft.com/office/drawing/2014/main" val="259482863"/>
                    </a:ext>
                  </a:extLst>
                </a:gridCol>
                <a:gridCol w="375430">
                  <a:extLst>
                    <a:ext uri="{9D8B030D-6E8A-4147-A177-3AD203B41FA5}">
                      <a16:colId xmlns:a16="http://schemas.microsoft.com/office/drawing/2014/main" val="44530136"/>
                    </a:ext>
                  </a:extLst>
                </a:gridCol>
                <a:gridCol w="443327">
                  <a:extLst>
                    <a:ext uri="{9D8B030D-6E8A-4147-A177-3AD203B41FA5}">
                      <a16:colId xmlns:a16="http://schemas.microsoft.com/office/drawing/2014/main" val="314286758"/>
                    </a:ext>
                  </a:extLst>
                </a:gridCol>
                <a:gridCol w="455309">
                  <a:extLst>
                    <a:ext uri="{9D8B030D-6E8A-4147-A177-3AD203B41FA5}">
                      <a16:colId xmlns:a16="http://schemas.microsoft.com/office/drawing/2014/main" val="385777692"/>
                    </a:ext>
                  </a:extLst>
                </a:gridCol>
                <a:gridCol w="419363">
                  <a:extLst>
                    <a:ext uri="{9D8B030D-6E8A-4147-A177-3AD203B41FA5}">
                      <a16:colId xmlns:a16="http://schemas.microsoft.com/office/drawing/2014/main" val="850249240"/>
                    </a:ext>
                  </a:extLst>
                </a:gridCol>
                <a:gridCol w="419363">
                  <a:extLst>
                    <a:ext uri="{9D8B030D-6E8A-4147-A177-3AD203B41FA5}">
                      <a16:colId xmlns:a16="http://schemas.microsoft.com/office/drawing/2014/main" val="1594795369"/>
                    </a:ext>
                  </a:extLst>
                </a:gridCol>
                <a:gridCol w="479272">
                  <a:extLst>
                    <a:ext uri="{9D8B030D-6E8A-4147-A177-3AD203B41FA5}">
                      <a16:colId xmlns:a16="http://schemas.microsoft.com/office/drawing/2014/main" val="3706608582"/>
                    </a:ext>
                  </a:extLst>
                </a:gridCol>
                <a:gridCol w="539181">
                  <a:extLst>
                    <a:ext uri="{9D8B030D-6E8A-4147-A177-3AD203B41FA5}">
                      <a16:colId xmlns:a16="http://schemas.microsoft.com/office/drawing/2014/main" val="53257668"/>
                    </a:ext>
                  </a:extLst>
                </a:gridCol>
                <a:gridCol w="479272">
                  <a:extLst>
                    <a:ext uri="{9D8B030D-6E8A-4147-A177-3AD203B41FA5}">
                      <a16:colId xmlns:a16="http://schemas.microsoft.com/office/drawing/2014/main" val="1141836770"/>
                    </a:ext>
                  </a:extLst>
                </a:gridCol>
                <a:gridCol w="539181">
                  <a:extLst>
                    <a:ext uri="{9D8B030D-6E8A-4147-A177-3AD203B41FA5}">
                      <a16:colId xmlns:a16="http://schemas.microsoft.com/office/drawing/2014/main" val="283868759"/>
                    </a:ext>
                  </a:extLst>
                </a:gridCol>
                <a:gridCol w="539181">
                  <a:extLst>
                    <a:ext uri="{9D8B030D-6E8A-4147-A177-3AD203B41FA5}">
                      <a16:colId xmlns:a16="http://schemas.microsoft.com/office/drawing/2014/main" val="3004669828"/>
                    </a:ext>
                  </a:extLst>
                </a:gridCol>
              </a:tblGrid>
              <a:tr h="273082">
                <a:tc>
                  <a:txBody>
                    <a:bodyPr/>
                    <a:lstStyle/>
                    <a:p>
                      <a:pPr marL="0" marR="0">
                        <a:spcBef>
                          <a:spcPts val="0"/>
                        </a:spcBef>
                        <a:spcAft>
                          <a:spcPts val="0"/>
                        </a:spcAft>
                      </a:pPr>
                      <a:r>
                        <a:rPr lang="en-US" sz="1100" dirty="0">
                          <a:effectLst/>
                        </a:rPr>
                        <a:t>2023 Baseline</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69</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66</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76</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73</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73</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69</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730168479"/>
                  </a:ext>
                </a:extLst>
              </a:tr>
              <a:tr h="273082">
                <a:tc>
                  <a:txBody>
                    <a:bodyPr/>
                    <a:lstStyle/>
                    <a:p>
                      <a:pPr marL="0" marR="0">
                        <a:spcBef>
                          <a:spcPts val="0"/>
                        </a:spcBef>
                        <a:spcAft>
                          <a:spcPts val="0"/>
                        </a:spcAft>
                      </a:pPr>
                      <a:r>
                        <a:rPr lang="en-US" sz="1100" dirty="0">
                          <a:effectLst/>
                        </a:rPr>
                        <a:t>2024 Q1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73</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64</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69</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74</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79</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73</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592386410"/>
                  </a:ext>
                </a:extLst>
              </a:tr>
              <a:tr h="273082">
                <a:tc>
                  <a:txBody>
                    <a:bodyPr/>
                    <a:lstStyle/>
                    <a:p>
                      <a:pPr marL="0" marR="0">
                        <a:spcBef>
                          <a:spcPts val="0"/>
                        </a:spcBef>
                        <a:spcAft>
                          <a:spcPts val="0"/>
                        </a:spcAft>
                      </a:pPr>
                      <a:r>
                        <a:rPr lang="en-US" sz="1100" dirty="0">
                          <a:effectLst/>
                        </a:rPr>
                        <a:t>2024 Q2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79</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78</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76</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86</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76</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672919369"/>
                  </a:ext>
                </a:extLst>
              </a:tr>
              <a:tr h="273082">
                <a:tc>
                  <a:txBody>
                    <a:bodyPr/>
                    <a:lstStyle/>
                    <a:p>
                      <a:pPr marL="0" marR="0">
                        <a:spcBef>
                          <a:spcPts val="0"/>
                        </a:spcBef>
                        <a:spcAft>
                          <a:spcPts val="0"/>
                        </a:spcAft>
                      </a:pPr>
                      <a:r>
                        <a:rPr lang="en-US" sz="1100" dirty="0">
                          <a:effectLst/>
                        </a:rPr>
                        <a:t>2024 Q3</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77</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75</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91</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82</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78</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marL="0" marR="0" algn="r">
                        <a:spcBef>
                          <a:spcPts val="0"/>
                        </a:spcBef>
                        <a:spcAft>
                          <a:spcPts val="0"/>
                        </a:spcAft>
                      </a:pPr>
                      <a:r>
                        <a:rPr lang="en-US" sz="1100" dirty="0">
                          <a:effectLst/>
                        </a:rPr>
                        <a:t>80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393601031"/>
                  </a:ext>
                </a:extLst>
              </a:tr>
            </a:tbl>
          </a:graphicData>
        </a:graphic>
      </p:graphicFrame>
      <p:sp>
        <p:nvSpPr>
          <p:cNvPr id="6" name="TextBox 5">
            <a:extLst>
              <a:ext uri="{FF2B5EF4-FFF2-40B4-BE49-F238E27FC236}">
                <a16:creationId xmlns:a16="http://schemas.microsoft.com/office/drawing/2014/main" id="{8B70BD2F-DE62-0169-036C-A9169C5ABB9D}"/>
              </a:ext>
            </a:extLst>
          </p:cNvPr>
          <p:cNvSpPr txBox="1"/>
          <p:nvPr/>
        </p:nvSpPr>
        <p:spPr>
          <a:xfrm>
            <a:off x="7173797" y="4788255"/>
            <a:ext cx="848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Group</a:t>
            </a:r>
          </a:p>
        </p:txBody>
      </p:sp>
      <p:sp>
        <p:nvSpPr>
          <p:cNvPr id="7" name="Rectangle: Rounded Corners 6">
            <a:extLst>
              <a:ext uri="{FF2B5EF4-FFF2-40B4-BE49-F238E27FC236}">
                <a16:creationId xmlns:a16="http://schemas.microsoft.com/office/drawing/2014/main" id="{8AFF5DE9-1AD8-0895-FBE6-0FF774E99CE4}"/>
              </a:ext>
            </a:extLst>
          </p:cNvPr>
          <p:cNvSpPr/>
          <p:nvPr/>
        </p:nvSpPr>
        <p:spPr>
          <a:xfrm>
            <a:off x="7173797" y="2432115"/>
            <a:ext cx="744718" cy="2725472"/>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BDDD16D1-3424-DD9D-707A-B45F08D1149A}"/>
              </a:ext>
            </a:extLst>
          </p:cNvPr>
          <p:cNvSpPr/>
          <p:nvPr/>
        </p:nvSpPr>
        <p:spPr>
          <a:xfrm>
            <a:off x="6909846" y="5400546"/>
            <a:ext cx="414777" cy="1092327"/>
          </a:xfrm>
          <a:prstGeom prst="roundRect">
            <a:avLst>
              <a:gd name="adj" fmla="val 11604"/>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2FB5C7F-E3BB-D91C-C075-6C38DF0F7DE8}"/>
              </a:ext>
            </a:extLst>
          </p:cNvPr>
          <p:cNvSpPr txBox="1"/>
          <p:nvPr/>
        </p:nvSpPr>
        <p:spPr>
          <a:xfrm>
            <a:off x="8517903" y="4588558"/>
            <a:ext cx="3275029" cy="9925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rPr>
              <a:t>American Heart Association benchmark: 70%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rPr>
              <a:t>Million Hearts benchmark: 80%</a:t>
            </a:r>
          </a:p>
        </p:txBody>
      </p:sp>
      <p:sp>
        <p:nvSpPr>
          <p:cNvPr id="10" name="TextBox 9">
            <a:extLst>
              <a:ext uri="{FF2B5EF4-FFF2-40B4-BE49-F238E27FC236}">
                <a16:creationId xmlns:a16="http://schemas.microsoft.com/office/drawing/2014/main" id="{19744D9D-54EB-8461-4021-DCA23717F3D5}"/>
              </a:ext>
            </a:extLst>
          </p:cNvPr>
          <p:cNvSpPr txBox="1"/>
          <p:nvPr/>
        </p:nvSpPr>
        <p:spPr>
          <a:xfrm>
            <a:off x="8453409" y="1799593"/>
            <a:ext cx="340401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Hypertension control defined as blood pressure </a:t>
            </a:r>
            <a:r>
              <a:rPr kumimoji="0" lang="en-US" sz="1800" b="0" i="0" u="sng" strike="noStrike" kern="1200" cap="none" spc="0" normalizeH="0" baseline="0" noProof="0" dirty="0">
                <a:ln>
                  <a:noFill/>
                </a:ln>
                <a:solidFill>
                  <a:prstClr val="black"/>
                </a:solidFill>
                <a:effectLst/>
                <a:uLnTx/>
                <a:uFillTx/>
                <a:ea typeface="+mn-ea"/>
              </a:rPr>
              <a:t>&lt;</a:t>
            </a:r>
            <a:r>
              <a:rPr kumimoji="0" lang="en-US" sz="1800" b="0" i="0" u="none" strike="noStrike" kern="1200" cap="none" spc="0" normalizeH="0" baseline="0" noProof="0" dirty="0">
                <a:ln>
                  <a:noFill/>
                </a:ln>
                <a:solidFill>
                  <a:prstClr val="black"/>
                </a:solidFill>
                <a:effectLst/>
                <a:uLnTx/>
                <a:uFillTx/>
                <a:ea typeface="+mn-ea"/>
              </a:rPr>
              <a:t> 140/90)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Baseline control rate: 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2024 Goal: 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                Q1: 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                Q2: 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rPr>
              <a:t>                Q3: 80%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4084374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A475F6-2EA4-09F0-886C-FD27C1DA9C2A}"/>
              </a:ext>
            </a:extLst>
          </p:cNvPr>
          <p:cNvSpPr txBox="1"/>
          <p:nvPr/>
        </p:nvSpPr>
        <p:spPr>
          <a:xfrm>
            <a:off x="510619" y="462003"/>
            <a:ext cx="114158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outerShdw blurRad="60007" dist="310007" dir="7680000" sy="30000" kx="1300200" algn="ctr" rotWithShape="0">
                    <a:prstClr val="black">
                      <a:alpha val="32000"/>
                    </a:prstClr>
                  </a:outerShdw>
                </a:effectLst>
                <a:uLnTx/>
                <a:uFillTx/>
                <a:ea typeface="+mn-ea"/>
              </a:rPr>
              <a:t>The REALLY BIG “</a:t>
            </a:r>
            <a:r>
              <a:rPr kumimoji="0" lang="en-US" sz="4000" b="1" i="0" u="none" strike="noStrike" kern="1200" cap="none" spc="0" normalizeH="0" baseline="0" noProof="0" dirty="0">
                <a:ln>
                  <a:noFill/>
                </a:ln>
                <a:solidFill>
                  <a:schemeClr val="tx2"/>
                </a:solidFill>
                <a:effectLst>
                  <a:outerShdw blurRad="60007" dist="310007" dir="7680000" sy="30000" kx="1300200" algn="ctr" rotWithShape="0">
                    <a:prstClr val="black">
                      <a:alpha val="32000"/>
                    </a:prstClr>
                  </a:outerShdw>
                </a:effectLst>
                <a:uLnTx/>
                <a:uFillTx/>
                <a:ea typeface="+mn-ea"/>
              </a:rPr>
              <a:t>small wins</a:t>
            </a:r>
            <a:r>
              <a:rPr kumimoji="0" lang="en-US" sz="4000" b="0" i="0" u="none" strike="noStrike" kern="1200" cap="none" spc="0" normalizeH="0" baseline="0" noProof="0" dirty="0">
                <a:ln>
                  <a:noFill/>
                </a:ln>
                <a:solidFill>
                  <a:schemeClr val="tx2"/>
                </a:solidFill>
                <a:effectLst>
                  <a:outerShdw blurRad="60007" dist="310007" dir="7680000" sy="30000" kx="1300200" algn="ctr" rotWithShape="0">
                    <a:prstClr val="black">
                      <a:alpha val="32000"/>
                    </a:prstClr>
                  </a:outerShdw>
                </a:effectLst>
                <a:uLnTx/>
                <a:uFillTx/>
                <a:ea typeface="+mn-ea"/>
              </a:rPr>
              <a:t>”</a:t>
            </a:r>
          </a:p>
        </p:txBody>
      </p:sp>
      <p:pic>
        <p:nvPicPr>
          <p:cNvPr id="8" name="Picture 7" descr="Man with cane">
            <a:extLst>
              <a:ext uri="{FF2B5EF4-FFF2-40B4-BE49-F238E27FC236}">
                <a16:creationId xmlns:a16="http://schemas.microsoft.com/office/drawing/2014/main" id="{27FDAEB5-BEE5-395C-1BF1-C3B6432B5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0" y="1475690"/>
            <a:ext cx="3530701" cy="2352881"/>
          </a:xfrm>
          <a:prstGeom prst="rect">
            <a:avLst/>
          </a:prstGeom>
          <a:effectLst>
            <a:softEdge rad="63500"/>
          </a:effectLst>
        </p:spPr>
      </p:pic>
      <p:sp>
        <p:nvSpPr>
          <p:cNvPr id="9" name="TextBox 8">
            <a:extLst>
              <a:ext uri="{FF2B5EF4-FFF2-40B4-BE49-F238E27FC236}">
                <a16:creationId xmlns:a16="http://schemas.microsoft.com/office/drawing/2014/main" id="{D2FC2026-23CA-68DF-EE6E-C35F66783127}"/>
              </a:ext>
            </a:extLst>
          </p:cNvPr>
          <p:cNvSpPr txBox="1"/>
          <p:nvPr/>
        </p:nvSpPr>
        <p:spPr>
          <a:xfrm>
            <a:off x="4854804" y="1893338"/>
            <a:ext cx="66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rPr>
              <a:t>“Malcolm” always had high blood pressure readings in the clinic and at home. After staff training on accurate measurement, updated BP equipment implemented and use of the SMBP program, Malcolm, was found to have normal readings. No medications were needed. Malcolm was educated how to monitor, and self manage his blood pressure at home and able to sustain good control of his blood pressure. </a:t>
            </a:r>
          </a:p>
        </p:txBody>
      </p:sp>
      <p:pic>
        <p:nvPicPr>
          <p:cNvPr id="11" name="Picture 10" descr="Smiling senior in a kitchen">
            <a:extLst>
              <a:ext uri="{FF2B5EF4-FFF2-40B4-BE49-F238E27FC236}">
                <a16:creationId xmlns:a16="http://schemas.microsoft.com/office/drawing/2014/main" id="{4848B459-4477-8FA9-4235-D007DEE90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262" y="3994805"/>
            <a:ext cx="3564706" cy="2376471"/>
          </a:xfrm>
          <a:prstGeom prst="rect">
            <a:avLst/>
          </a:prstGeom>
          <a:effectLst>
            <a:softEdge rad="63500"/>
          </a:effectLst>
        </p:spPr>
      </p:pic>
      <p:sp>
        <p:nvSpPr>
          <p:cNvPr id="12" name="TextBox 11">
            <a:extLst>
              <a:ext uri="{FF2B5EF4-FFF2-40B4-BE49-F238E27FC236}">
                <a16:creationId xmlns:a16="http://schemas.microsoft.com/office/drawing/2014/main" id="{36C9320B-77FD-DDA6-3C51-200D69BF8075}"/>
              </a:ext>
            </a:extLst>
          </p:cNvPr>
          <p:cNvSpPr txBox="1"/>
          <p:nvPr/>
        </p:nvSpPr>
        <p:spPr>
          <a:xfrm>
            <a:off x="952107" y="4399741"/>
            <a:ext cx="59055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rPr>
              <a:t>“Mary” was waiting to have surgery until her blood pressure was in control. Through SMBP and health coach nurse/provider support, her blood pressure was monitored, medication adjustments were made and education given on self management and monitoring at home. Mary was able to proceed with her surgery and able to sustain good control of her blood pressure. </a:t>
            </a:r>
          </a:p>
        </p:txBody>
      </p:sp>
    </p:spTree>
    <p:extLst>
      <p:ext uri="{BB962C8B-B14F-4D97-AF65-F5344CB8AC3E}">
        <p14:creationId xmlns:p14="http://schemas.microsoft.com/office/powerpoint/2010/main" val="305351088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2D9F-376B-C601-BBB7-EFF22F80B272}"/>
              </a:ext>
            </a:extLst>
          </p:cNvPr>
          <p:cNvSpPr>
            <a:spLocks noGrp="1"/>
          </p:cNvSpPr>
          <p:nvPr>
            <p:ph type="title"/>
          </p:nvPr>
        </p:nvSpPr>
        <p:spPr>
          <a:xfrm>
            <a:off x="838200" y="365126"/>
            <a:ext cx="10515600" cy="684720"/>
          </a:xfrm>
        </p:spPr>
        <p:txBody>
          <a:bodyPr/>
          <a:lstStyle/>
          <a:p>
            <a:pPr algn="ctr"/>
            <a:r>
              <a:rPr lang="en-US" sz="4000" b="1" dirty="0">
                <a:effectLst>
                  <a:outerShdw blurRad="60007" dist="310007" dir="7680000" sy="30000" kx="1300200" algn="ctr" rotWithShape="0">
                    <a:prstClr val="black">
                      <a:alpha val="32000"/>
                    </a:prstClr>
                  </a:outerShdw>
                </a:effectLst>
                <a:latin typeface="+mj-lt"/>
              </a:rPr>
              <a:t>Great success but new opportunities</a:t>
            </a:r>
          </a:p>
        </p:txBody>
      </p:sp>
      <p:sp>
        <p:nvSpPr>
          <p:cNvPr id="3" name="Content Placeholder 2">
            <a:extLst>
              <a:ext uri="{FF2B5EF4-FFF2-40B4-BE49-F238E27FC236}">
                <a16:creationId xmlns:a16="http://schemas.microsoft.com/office/drawing/2014/main" id="{DA91641D-2E5F-99CF-7D2C-14DB70D4D9C8}"/>
              </a:ext>
            </a:extLst>
          </p:cNvPr>
          <p:cNvSpPr>
            <a:spLocks noGrp="1"/>
          </p:cNvSpPr>
          <p:nvPr>
            <p:ph idx="1"/>
          </p:nvPr>
        </p:nvSpPr>
        <p:spPr>
          <a:xfrm>
            <a:off x="1903920" y="1376314"/>
            <a:ext cx="9449880" cy="4864820"/>
          </a:xfrm>
        </p:spPr>
        <p:txBody>
          <a:bodyPr>
            <a:normAutofit fontScale="85000" lnSpcReduction="10000"/>
          </a:bodyPr>
          <a:lstStyle/>
          <a:p>
            <a:pPr marL="0" indent="0">
              <a:buNone/>
            </a:pPr>
            <a:r>
              <a:rPr lang="en-US" dirty="0">
                <a:latin typeface="Corbel" panose="020B0503020204020204" pitchFamily="34" charset="0"/>
              </a:rPr>
              <a:t>Further optimize tools and data management in our EMR</a:t>
            </a:r>
          </a:p>
          <a:p>
            <a:pPr marL="914400"/>
            <a:r>
              <a:rPr lang="en-US" sz="2200" dirty="0">
                <a:latin typeface="Corbel" panose="020B0503020204020204" pitchFamily="34" charset="0"/>
              </a:rPr>
              <a:t>Registries</a:t>
            </a:r>
          </a:p>
          <a:p>
            <a:pPr marL="914400"/>
            <a:r>
              <a:rPr lang="en-US" sz="2200" dirty="0">
                <a:latin typeface="Corbel" panose="020B0503020204020204" pitchFamily="34" charset="0"/>
              </a:rPr>
              <a:t>Patient outreach through Patient Portal</a:t>
            </a:r>
          </a:p>
          <a:p>
            <a:pPr marL="914400"/>
            <a:r>
              <a:rPr lang="en-US" sz="2200" dirty="0">
                <a:latin typeface="Corbel" panose="020B0503020204020204" pitchFamily="34" charset="0"/>
              </a:rPr>
              <a:t>Data Mining</a:t>
            </a:r>
          </a:p>
          <a:p>
            <a:pPr marL="685800" indent="0">
              <a:buNone/>
            </a:pPr>
            <a:endParaRPr lang="en-US" sz="2200" dirty="0">
              <a:latin typeface="Corbel" panose="020B0503020204020204" pitchFamily="34" charset="0"/>
            </a:endParaRPr>
          </a:p>
          <a:p>
            <a:pPr marL="0" indent="0">
              <a:buNone/>
            </a:pPr>
            <a:r>
              <a:rPr lang="en-US" dirty="0">
                <a:latin typeface="Corbel" panose="020B0503020204020204" pitchFamily="34" charset="0"/>
              </a:rPr>
              <a:t>Need for clinic-based process to assess and mitigate Social      Determinants of Health (</a:t>
            </a:r>
            <a:r>
              <a:rPr lang="en-US" dirty="0" err="1">
                <a:latin typeface="Corbel" panose="020B0503020204020204" pitchFamily="34" charset="0"/>
              </a:rPr>
              <a:t>SDoH</a:t>
            </a:r>
            <a:r>
              <a:rPr lang="en-US" dirty="0">
                <a:latin typeface="Corbel" panose="020B0503020204020204" pitchFamily="34" charset="0"/>
              </a:rPr>
              <a:t>) gaps</a:t>
            </a:r>
          </a:p>
          <a:p>
            <a:pPr marL="0" indent="0">
              <a:buNone/>
            </a:pPr>
            <a:endParaRPr lang="en-US" dirty="0">
              <a:latin typeface="Corbel" panose="020B0503020204020204" pitchFamily="34" charset="0"/>
            </a:endParaRPr>
          </a:p>
          <a:p>
            <a:pPr marL="0" indent="0">
              <a:buNone/>
            </a:pPr>
            <a:r>
              <a:rPr lang="en-US" dirty="0">
                <a:latin typeface="Corbel" panose="020B0503020204020204" pitchFamily="34" charset="0"/>
              </a:rPr>
              <a:t>Meeting the patient ‘where they are’ and the role of Community Health Workers (CHW)</a:t>
            </a:r>
          </a:p>
          <a:p>
            <a:pPr marL="0" indent="0">
              <a:buNone/>
            </a:pPr>
            <a:endParaRPr lang="en-US" dirty="0">
              <a:latin typeface="Corbel" panose="020B0503020204020204" pitchFamily="34" charset="0"/>
            </a:endParaRPr>
          </a:p>
          <a:p>
            <a:pPr marL="0" indent="0">
              <a:buNone/>
            </a:pPr>
            <a:r>
              <a:rPr lang="en-US" dirty="0">
                <a:latin typeface="Corbel" panose="020B0503020204020204" pitchFamily="34" charset="0"/>
              </a:rPr>
              <a:t>Target BP became a steppingstone to receiving the DHHS Chronic Disease Prevention and Control Program (CDPCP) grant to further the work started in Hypertension control. </a:t>
            </a:r>
          </a:p>
          <a:p>
            <a:pPr marL="0" indent="0">
              <a:buNone/>
            </a:pPr>
            <a:endParaRPr lang="en-US" dirty="0"/>
          </a:p>
        </p:txBody>
      </p:sp>
      <p:pic>
        <p:nvPicPr>
          <p:cNvPr id="5" name="Graphic 4" descr="Business Growth outline">
            <a:extLst>
              <a:ext uri="{FF2B5EF4-FFF2-40B4-BE49-F238E27FC236}">
                <a16:creationId xmlns:a16="http://schemas.microsoft.com/office/drawing/2014/main" id="{64322D0A-C2F9-4EE0-94F7-113A5545F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88" y="1321880"/>
            <a:ext cx="684720" cy="684720"/>
          </a:xfrm>
          <a:prstGeom prst="rect">
            <a:avLst/>
          </a:prstGeom>
        </p:spPr>
      </p:pic>
      <p:pic>
        <p:nvPicPr>
          <p:cNvPr id="6" name="Graphic 5" descr="Business Growth outline">
            <a:extLst>
              <a:ext uri="{FF2B5EF4-FFF2-40B4-BE49-F238E27FC236}">
                <a16:creationId xmlns:a16="http://schemas.microsoft.com/office/drawing/2014/main" id="{BD3BAC8D-A479-F03C-F292-FA00473FE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88" y="3227657"/>
            <a:ext cx="684720" cy="684720"/>
          </a:xfrm>
          <a:prstGeom prst="rect">
            <a:avLst/>
          </a:prstGeom>
        </p:spPr>
      </p:pic>
      <p:pic>
        <p:nvPicPr>
          <p:cNvPr id="7" name="Graphic 6" descr="Business Growth outline">
            <a:extLst>
              <a:ext uri="{FF2B5EF4-FFF2-40B4-BE49-F238E27FC236}">
                <a16:creationId xmlns:a16="http://schemas.microsoft.com/office/drawing/2014/main" id="{EF9FD811-0B03-C5D0-3120-BC1B260FB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88" y="4325970"/>
            <a:ext cx="684720" cy="684720"/>
          </a:xfrm>
          <a:prstGeom prst="rect">
            <a:avLst/>
          </a:prstGeom>
        </p:spPr>
      </p:pic>
      <p:pic>
        <p:nvPicPr>
          <p:cNvPr id="8" name="Graphic 7" descr="Business Growth outline">
            <a:extLst>
              <a:ext uri="{FF2B5EF4-FFF2-40B4-BE49-F238E27FC236}">
                <a16:creationId xmlns:a16="http://schemas.microsoft.com/office/drawing/2014/main" id="{C2B3FD62-A45D-E278-3BC8-E77A9A725D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88" y="5287439"/>
            <a:ext cx="684720" cy="684720"/>
          </a:xfrm>
          <a:prstGeom prst="rect">
            <a:avLst/>
          </a:prstGeom>
        </p:spPr>
      </p:pic>
    </p:spTree>
    <p:extLst>
      <p:ext uri="{BB962C8B-B14F-4D97-AF65-F5344CB8AC3E}">
        <p14:creationId xmlns:p14="http://schemas.microsoft.com/office/powerpoint/2010/main" val="81314249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684" y="1997839"/>
            <a:ext cx="5261987" cy="369331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mn-cs"/>
              </a:rPr>
              <a:t>Sharon Leners Grant &amp; Clinical Linkage Coordinator</a:t>
            </a: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ea typeface="Aptos" panose="020B0004020202020204" pitchFamily="34" charset="0"/>
                <a:cs typeface="Aptos" panose="020B0004020202020204" pitchFamily="34" charset="0"/>
              </a:rPr>
              <a:t>Bryan Health Connect</a:t>
            </a:r>
            <a:endParaRPr kumimoji="0" lang="en-US" sz="18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mn-lt"/>
                <a:ea typeface="MS PGothic" panose="020B0600070205080204" pitchFamily="34" charset="-128"/>
                <a:cs typeface="+mn-cs"/>
              </a:rPr>
              <a:t>402-806-0408 or 483-8893</a:t>
            </a: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hlinkClick r:id="rId3"/>
              </a:rPr>
              <a:t>Sharon.leners@Bryanhealth.org</a:t>
            </a:r>
            <a:endParaRPr lang="en-US" dirty="0">
              <a:solidFill>
                <a:srgbClr val="262626"/>
              </a:solidFill>
              <a:latin typeface="+mn-lt"/>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solidFill>
                <a:srgbClr val="262626"/>
              </a:solidFill>
              <a:latin typeface="+mn-lt"/>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rPr>
              <a:t>Lisa Schuetze RN, Clinical Quality Coordinator</a:t>
            </a: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rPr>
              <a:t>Pender Community Hospital and Medical Clinics</a:t>
            </a: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rPr>
              <a:t>402-385-3303</a:t>
            </a:r>
          </a:p>
          <a:p>
            <a:pPr marL="0" marR="0" lvl="0" indent="0" algn="l" defTabSz="457200" rtl="0" eaLnBrk="0" fontAlgn="base" latinLnBrk="0" hangingPunct="0">
              <a:lnSpc>
                <a:spcPct val="100000"/>
              </a:lnSpc>
              <a:spcBef>
                <a:spcPct val="0"/>
              </a:spcBef>
              <a:spcAft>
                <a:spcPct val="0"/>
              </a:spcAft>
              <a:buClrTx/>
              <a:buSzTx/>
              <a:buFontTx/>
              <a:buNone/>
              <a:tabLst/>
              <a:defRPr/>
            </a:pPr>
            <a:r>
              <a:rPr lang="en-US" dirty="0">
                <a:solidFill>
                  <a:srgbClr val="262626"/>
                </a:solidFill>
                <a:latin typeface="+mn-lt"/>
                <a:hlinkClick r:id="rId4"/>
              </a:rPr>
              <a:t>lisa.schuetze@pchne.org</a:t>
            </a:r>
            <a:endParaRPr lang="en-US" dirty="0">
              <a:solidFill>
                <a:srgbClr val="262626"/>
              </a:solidFill>
              <a:latin typeface="+mn-lt"/>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solidFill>
                <a:srgbClr val="262626"/>
              </a:solidFill>
              <a:latin typeface="+mn-lt"/>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solidFill>
                <a:srgbClr val="262626"/>
              </a:solidFill>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 </a:t>
            </a:r>
          </a:p>
        </p:txBody>
      </p:sp>
      <p:pic>
        <p:nvPicPr>
          <p:cNvPr id="5" name="Picture 4" descr="Article: The Power of Thank-You Notes — People Matt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895" y="3535137"/>
            <a:ext cx="5041362" cy="2835766"/>
          </a:xfrm>
          <a:prstGeom prst="rect">
            <a:avLst/>
          </a:prstGeom>
          <a:effectLst>
            <a:softEdge rad="317500"/>
          </a:effectLst>
        </p:spPr>
      </p:pic>
    </p:spTree>
    <p:extLst>
      <p:ext uri="{BB962C8B-B14F-4D97-AF65-F5344CB8AC3E}">
        <p14:creationId xmlns:p14="http://schemas.microsoft.com/office/powerpoint/2010/main" val="362770434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63FA3-36F7-295A-40A1-4E8F239E09B4}"/>
              </a:ext>
            </a:extLst>
          </p:cNvPr>
          <p:cNvSpPr>
            <a:spLocks noGrp="1"/>
          </p:cNvSpPr>
          <p:nvPr>
            <p:ph idx="1"/>
          </p:nvPr>
        </p:nvSpPr>
        <p:spPr/>
        <p:txBody>
          <a:bodyPr/>
          <a:lstStyle/>
          <a:p>
            <a:pPr>
              <a:spcBef>
                <a:spcPts val="0"/>
              </a:spcBef>
              <a:spcAft>
                <a:spcPts val="0"/>
              </a:spcAft>
              <a:buSzPts val="1100"/>
            </a:pPr>
            <a:r>
              <a:rPr lang="en-US" dirty="0">
                <a:effectLst/>
                <a:latin typeface="+mn-lt"/>
                <a:ea typeface="MS Mincho" panose="02020609040205080304" pitchFamily="49" charset="-128"/>
                <a:cs typeface="Arial" panose="020B0604020202020204" pitchFamily="34" charset="0"/>
              </a:rPr>
              <a:t>Understand the role of value-based care and its importance in enhancing healthcare delivery and outcomes.</a:t>
            </a:r>
            <a:br>
              <a:rPr lang="en-US" dirty="0">
                <a:effectLst/>
                <a:latin typeface="+mn-lt"/>
                <a:ea typeface="MS Mincho" panose="02020609040205080304" pitchFamily="49" charset="-128"/>
                <a:cs typeface="Arial" panose="020B0604020202020204" pitchFamily="34" charset="0"/>
              </a:rPr>
            </a:br>
            <a:endParaRPr lang="en-US" dirty="0">
              <a:effectLst/>
              <a:latin typeface="+mn-lt"/>
              <a:ea typeface="MS Mincho" panose="02020609040205080304" pitchFamily="49" charset="-128"/>
              <a:cs typeface="Arial" panose="020B0604020202020204" pitchFamily="34" charset="0"/>
            </a:endParaRPr>
          </a:p>
          <a:p>
            <a:pPr>
              <a:spcBef>
                <a:spcPts val="0"/>
              </a:spcBef>
              <a:spcAft>
                <a:spcPts val="0"/>
              </a:spcAft>
              <a:buSzPts val="1100"/>
            </a:pPr>
            <a:r>
              <a:rPr lang="en-US" dirty="0">
                <a:effectLst/>
                <a:latin typeface="+mn-lt"/>
                <a:ea typeface="MS Mincho" panose="02020609040205080304" pitchFamily="49" charset="-128"/>
                <a:cs typeface="Arial" panose="020B0604020202020204" pitchFamily="34" charset="0"/>
              </a:rPr>
              <a:t>Discover the impact of collaboration to improve cardiovascular disease.</a:t>
            </a:r>
            <a:br>
              <a:rPr lang="en-US" dirty="0">
                <a:effectLst/>
                <a:latin typeface="+mn-lt"/>
                <a:ea typeface="MS Mincho" panose="02020609040205080304" pitchFamily="49" charset="-128"/>
                <a:cs typeface="Arial" panose="020B0604020202020204" pitchFamily="34" charset="0"/>
              </a:rPr>
            </a:br>
            <a:endParaRPr lang="en-US" dirty="0">
              <a:effectLst/>
              <a:latin typeface="+mn-lt"/>
              <a:ea typeface="MS Mincho" panose="02020609040205080304" pitchFamily="49" charset="-128"/>
              <a:cs typeface="Arial" panose="020B0604020202020204" pitchFamily="34" charset="0"/>
            </a:endParaRPr>
          </a:p>
          <a:p>
            <a:pPr>
              <a:spcBef>
                <a:spcPts val="0"/>
              </a:spcBef>
              <a:spcAft>
                <a:spcPts val="0"/>
              </a:spcAft>
              <a:buSzPts val="1100"/>
            </a:pPr>
            <a:r>
              <a:rPr lang="en-US" dirty="0">
                <a:effectLst/>
                <a:latin typeface="+mn-lt"/>
                <a:ea typeface="MS Mincho" panose="02020609040205080304" pitchFamily="49" charset="-128"/>
                <a:cs typeface="Times New Roman" panose="02020603050405020304" pitchFamily="18" charset="0"/>
              </a:rPr>
              <a:t>Learn effective strategies for</a:t>
            </a:r>
            <a:r>
              <a:rPr lang="en-US" dirty="0">
                <a:effectLst/>
                <a:latin typeface="+mn-lt"/>
                <a:ea typeface="MS Mincho" panose="02020609040205080304" pitchFamily="49" charset="-128"/>
                <a:cs typeface="Arial" panose="020B0604020202020204" pitchFamily="34" charset="0"/>
              </a:rPr>
              <a:t> implementing targeted interventions into the clinical setting. </a:t>
            </a:r>
          </a:p>
          <a:p>
            <a:pPr marL="0" indent="0">
              <a:buNone/>
            </a:pPr>
            <a:endParaRPr lang="en-US" dirty="0"/>
          </a:p>
        </p:txBody>
      </p:sp>
      <p:sp>
        <p:nvSpPr>
          <p:cNvPr id="3" name="Title 2">
            <a:extLst>
              <a:ext uri="{FF2B5EF4-FFF2-40B4-BE49-F238E27FC236}">
                <a16:creationId xmlns:a16="http://schemas.microsoft.com/office/drawing/2014/main" id="{8F8BCAB4-DA33-B2BC-16FF-2F283C527B1B}"/>
              </a:ext>
            </a:extLst>
          </p:cNvPr>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Objectives</a:t>
            </a:r>
          </a:p>
        </p:txBody>
      </p:sp>
      <p:sp>
        <p:nvSpPr>
          <p:cNvPr id="4" name="Slide Number Placeholder 3">
            <a:extLst>
              <a:ext uri="{FF2B5EF4-FFF2-40B4-BE49-F238E27FC236}">
                <a16:creationId xmlns:a16="http://schemas.microsoft.com/office/drawing/2014/main" id="{ABB2B3DC-FE78-65E1-1BDB-DAE78FED84EC}"/>
              </a:ext>
            </a:extLst>
          </p:cNvPr>
          <p:cNvSpPr>
            <a:spLocks noGrp="1"/>
          </p:cNvSpPr>
          <p:nvPr>
            <p:ph type="sldNum" sz="quarter" idx="10"/>
          </p:nvPr>
        </p:nvSpPr>
        <p:spPr/>
        <p:txBody>
          <a:bodyPr/>
          <a:lstStyle/>
          <a:p>
            <a:fld id="{FF0A2E62-7A00-4F66-BE1B-84C72F159F5B}" type="slidenum">
              <a:rPr lang="en-US" altLang="en-US" smtClean="0"/>
              <a:pPr/>
              <a:t>3</a:t>
            </a:fld>
            <a:endParaRPr lang="en-US" altLang="en-US"/>
          </a:p>
        </p:txBody>
      </p:sp>
    </p:spTree>
    <p:extLst>
      <p:ext uri="{BB962C8B-B14F-4D97-AF65-F5344CB8AC3E}">
        <p14:creationId xmlns:p14="http://schemas.microsoft.com/office/powerpoint/2010/main" val="172558196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7" y="74944"/>
            <a:ext cx="7697611" cy="914271"/>
          </a:xfrm>
        </p:spPr>
        <p:txBody>
          <a:bodyPr/>
          <a:lstStyle/>
          <a:p>
            <a:r>
              <a:rPr lang="en-US" sz="4000" b="1" dirty="0">
                <a:latin typeface="+mj-lt"/>
                <a:cs typeface="Calibri" panose="020F0502020204030204" pitchFamily="34" charset="0"/>
              </a:rPr>
              <a:t>About Bryan Health Connect</a:t>
            </a:r>
          </a:p>
        </p:txBody>
      </p:sp>
      <p:sp>
        <p:nvSpPr>
          <p:cNvPr id="3" name="Content Placeholder 2"/>
          <p:cNvSpPr>
            <a:spLocks noGrp="1"/>
          </p:cNvSpPr>
          <p:nvPr>
            <p:ph idx="1"/>
          </p:nvPr>
        </p:nvSpPr>
        <p:spPr>
          <a:xfrm>
            <a:off x="1088967" y="1403145"/>
            <a:ext cx="10831484" cy="4419600"/>
          </a:xfrm>
        </p:spPr>
        <p:txBody>
          <a:bodyPr/>
          <a:lstStyle/>
          <a:p>
            <a:pPr marL="0" indent="0">
              <a:buNone/>
            </a:pPr>
            <a:r>
              <a:rPr lang="en-US" sz="1600" dirty="0">
                <a:latin typeface="+mn-lt"/>
                <a:cs typeface="Calibri" panose="020F0502020204030204" pitchFamily="34" charset="0"/>
              </a:rPr>
              <a:t>Bryan Health Connect is a physician-led Physician Hospital Organization (PHO) and Accountable Care Organization (ACO), organizations created to represent physician practices, facilities, hospitals and other providers to offer a broad, clinically and financially-integrated, high-quality, cost-effective network of providers. Bryan Health Connect represents more than approximately 2,000 providers. </a:t>
            </a:r>
          </a:p>
          <a:p>
            <a:pPr marL="0" indent="0">
              <a:buNone/>
            </a:pPr>
            <a:r>
              <a:rPr lang="en-US" sz="1600" dirty="0">
                <a:latin typeface="+mn-lt"/>
                <a:cs typeface="Calibri" panose="020F0502020204030204" pitchFamily="34" charset="0"/>
              </a:rPr>
              <a:t>We work closely with our members, assisting them to maintain independence in an ever-changing healthcare environment, and supporting them by offering services that add value to their membership.</a:t>
            </a:r>
          </a:p>
          <a:p>
            <a:pPr marL="0" indent="0">
              <a:buNone/>
            </a:pPr>
            <a:endParaRPr lang="en-US" sz="1600" dirty="0">
              <a:latin typeface="+mn-lt"/>
              <a:cs typeface="Calibri" panose="020F0502020204030204" pitchFamily="34" charset="0"/>
            </a:endParaRPr>
          </a:p>
          <a:p>
            <a:pPr marL="0" indent="0">
              <a:lnSpc>
                <a:spcPct val="150000"/>
              </a:lnSpc>
              <a:buNone/>
            </a:pPr>
            <a:r>
              <a:rPr lang="en-US" sz="1600" b="1" dirty="0">
                <a:solidFill>
                  <a:srgbClr val="0070C0"/>
                </a:solidFill>
                <a:latin typeface="+mn-lt"/>
                <a:cs typeface="Calibri" panose="020F0502020204030204" pitchFamily="34" charset="0"/>
              </a:rPr>
              <a:t>Mission</a:t>
            </a:r>
          </a:p>
          <a:p>
            <a:pPr marL="0" indent="0">
              <a:spcBef>
                <a:spcPts val="0"/>
              </a:spcBef>
              <a:buNone/>
            </a:pPr>
            <a:r>
              <a:rPr lang="en-US" sz="1600" dirty="0">
                <a:latin typeface="+mn-lt"/>
                <a:cs typeface="Calibri" panose="020F0502020204030204" pitchFamily="34" charset="0"/>
              </a:rPr>
              <a:t>We connect a network of resources, innovative leadership and data to drive cost-effective population health improvement.</a:t>
            </a:r>
          </a:p>
          <a:p>
            <a:pPr marL="0" indent="0">
              <a:buNone/>
            </a:pPr>
            <a:endParaRPr lang="en-US" sz="1600" b="1" dirty="0">
              <a:solidFill>
                <a:srgbClr val="0070C0"/>
              </a:solidFill>
              <a:latin typeface="+mn-lt"/>
              <a:cs typeface="Calibri" panose="020F0502020204030204" pitchFamily="34" charset="0"/>
            </a:endParaRPr>
          </a:p>
          <a:p>
            <a:pPr marL="0" indent="0">
              <a:buNone/>
            </a:pPr>
            <a:r>
              <a:rPr lang="en-US" sz="1600" b="1" dirty="0">
                <a:solidFill>
                  <a:srgbClr val="0070C0"/>
                </a:solidFill>
                <a:latin typeface="+mn-lt"/>
                <a:cs typeface="Calibri" panose="020F0502020204030204" pitchFamily="34" charset="0"/>
              </a:rPr>
              <a:t>Vision</a:t>
            </a:r>
          </a:p>
          <a:p>
            <a:pPr marL="0" indent="0">
              <a:spcBef>
                <a:spcPts val="0"/>
              </a:spcBef>
              <a:buNone/>
            </a:pPr>
            <a:r>
              <a:rPr lang="en-US" sz="1600" dirty="0">
                <a:latin typeface="+mn-lt"/>
                <a:cs typeface="Calibri" panose="020F0502020204030204" pitchFamily="34" charset="0"/>
              </a:rPr>
              <a:t>Leading exceptional healthcare transformation</a:t>
            </a:r>
            <a:r>
              <a:rPr lang="en-US" sz="1800" dirty="0">
                <a:latin typeface="Calibri" panose="020F0502020204030204" pitchFamily="34" charset="0"/>
                <a:cs typeface="Calibri" panose="020F0502020204030204" pitchFamily="34" charset="0"/>
              </a:rPr>
              <a:t>.</a:t>
            </a: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4B05829-5E46-40FC-94AC-733FA7ADC83D}" type="slidenum">
              <a:rPr kumimoji="0" lang="en-US" sz="1200" b="0" i="0" u="none" strike="noStrike" kern="1200" cap="none" spc="0" normalizeH="0" baseline="0" noProof="0" smtClean="0">
                <a:ln>
                  <a:noFill/>
                </a:ln>
                <a:solidFill>
                  <a:srgbClr val="262626">
                    <a:tint val="75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262626">
                  <a:tint val="75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01029648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26820" y="-75537"/>
            <a:ext cx="10263481" cy="911905"/>
          </a:xfrm>
        </p:spPr>
        <p:txBody>
          <a:bodyPr/>
          <a:lstStyle/>
          <a:p>
            <a:r>
              <a:rPr lang="en-US" altLang="en-US" sz="4000" b="1" i="1" dirty="0">
                <a:solidFill>
                  <a:srgbClr val="0070C0"/>
                </a:solidFill>
                <a:latin typeface="+mj-lt"/>
                <a:cs typeface="Calibri" panose="020F0502020204030204" pitchFamily="34" charset="0"/>
              </a:rPr>
              <a:t>Bryan Health Connect ACO Members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2826713"/>
              </p:ext>
            </p:extLst>
          </p:nvPr>
        </p:nvGraphicFramePr>
        <p:xfrm>
          <a:off x="1026819" y="846826"/>
          <a:ext cx="10263482" cy="5888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66331724"/>
              </p:ext>
            </p:extLst>
          </p:nvPr>
        </p:nvGraphicFramePr>
        <p:xfrm>
          <a:off x="8350478" y="3005042"/>
          <a:ext cx="2540726" cy="16535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traight Connector 5"/>
          <p:cNvSpPr/>
          <p:nvPr/>
        </p:nvSpPr>
        <p:spPr>
          <a:xfrm flipV="1">
            <a:off x="8350251" y="4267122"/>
            <a:ext cx="2541587" cy="7937"/>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91C9ED"/>
              </a:solidFill>
              <a:effectLst/>
              <a:uLnTx/>
              <a:uFillTx/>
              <a:latin typeface="Corbel"/>
              <a:ea typeface="+mn-ea"/>
              <a:cs typeface="+mn-cs"/>
            </a:endParaRPr>
          </a:p>
        </p:txBody>
      </p:sp>
      <p:pic>
        <p:nvPicPr>
          <p:cNvPr id="23558"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5691" y="2270030"/>
            <a:ext cx="36703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55187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 calcmode="lin" valueType="num">
                                      <p:cBhvr>
                                        <p:cTn id="9" dur="4000" fill="hold"/>
                                        <p:tgtEl>
                                          <p:spTgt spid="5"/>
                                        </p:tgtEl>
                                        <p:attrNameLst>
                                          <p:attrName>style.rotation</p:attrName>
                                        </p:attrNameLst>
                                      </p:cBhvr>
                                      <p:tavLst>
                                        <p:tav tm="0">
                                          <p:val>
                                            <p:fltVal val="90"/>
                                          </p:val>
                                        </p:tav>
                                        <p:tav tm="100000">
                                          <p:val>
                                            <p:fltVal val="0"/>
                                          </p:val>
                                        </p:tav>
                                      </p:tavLst>
                                    </p:anim>
                                    <p:animEffect transition="in" filter="fade">
                                      <p:cBhvr>
                                        <p:cTn id="10" dur="4000"/>
                                        <p:tgtEl>
                                          <p:spTgt spid="5"/>
                                        </p:tgtEl>
                                      </p:cBhvr>
                                    </p:animEffect>
                                  </p:childTnLst>
                                </p:cTn>
                              </p:par>
                            </p:childTnLst>
                          </p:cTn>
                        </p:par>
                        <p:par>
                          <p:cTn id="11" fill="hold">
                            <p:stCondLst>
                              <p:cond delay="6000"/>
                            </p:stCondLst>
                            <p:childTnLst>
                              <p:par>
                                <p:cTn id="12" presetID="53" presetClass="entr" presetSubtype="16" fill="hold" nodeType="afterEffect">
                                  <p:stCondLst>
                                    <p:cond delay="2000"/>
                                  </p:stCondLst>
                                  <p:childTnLst>
                                    <p:set>
                                      <p:cBhvr>
                                        <p:cTn id="13" dur="1" fill="hold">
                                          <p:stCondLst>
                                            <p:cond delay="0"/>
                                          </p:stCondLst>
                                        </p:cTn>
                                        <p:tgtEl>
                                          <p:spTgt spid="23558"/>
                                        </p:tgtEl>
                                        <p:attrNameLst>
                                          <p:attrName>style.visibility</p:attrName>
                                        </p:attrNameLst>
                                      </p:cBhvr>
                                      <p:to>
                                        <p:strVal val="visible"/>
                                      </p:to>
                                    </p:set>
                                    <p:anim calcmode="lin" valueType="num">
                                      <p:cBhvr>
                                        <p:cTn id="14" dur="2000" fill="hold"/>
                                        <p:tgtEl>
                                          <p:spTgt spid="23558"/>
                                        </p:tgtEl>
                                        <p:attrNameLst>
                                          <p:attrName>ppt_w</p:attrName>
                                        </p:attrNameLst>
                                      </p:cBhvr>
                                      <p:tavLst>
                                        <p:tav tm="0">
                                          <p:val>
                                            <p:fltVal val="0"/>
                                          </p:val>
                                        </p:tav>
                                        <p:tav tm="100000">
                                          <p:val>
                                            <p:strVal val="#ppt_w"/>
                                          </p:val>
                                        </p:tav>
                                      </p:tavLst>
                                    </p:anim>
                                    <p:anim calcmode="lin" valueType="num">
                                      <p:cBhvr>
                                        <p:cTn id="15" dur="2000" fill="hold"/>
                                        <p:tgtEl>
                                          <p:spTgt spid="23558"/>
                                        </p:tgtEl>
                                        <p:attrNameLst>
                                          <p:attrName>ppt_h</p:attrName>
                                        </p:attrNameLst>
                                      </p:cBhvr>
                                      <p:tavLst>
                                        <p:tav tm="0">
                                          <p:val>
                                            <p:fltVal val="0"/>
                                          </p:val>
                                        </p:tav>
                                        <p:tav tm="100000">
                                          <p:val>
                                            <p:strVal val="#ppt_h"/>
                                          </p:val>
                                        </p:tav>
                                      </p:tavLst>
                                    </p:anim>
                                    <p:animEffect transition="in" filter="fade">
                                      <p:cBhvr>
                                        <p:cTn id="16" dur="2000"/>
                                        <p:tgtEl>
                                          <p:spTgt spid="23558"/>
                                        </p:tgtEl>
                                      </p:cBhvr>
                                    </p:animEffect>
                                  </p:childTnLst>
                                </p:cTn>
                              </p:par>
                              <p:par>
                                <p:cTn id="17" presetID="53" presetClass="entr" presetSubtype="16"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par>
                                <p:cTn id="22" presetID="53" presetClass="entr" presetSubtype="16"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26820" y="-75537"/>
            <a:ext cx="10263481" cy="911905"/>
          </a:xfrm>
        </p:spPr>
        <p:txBody>
          <a:bodyPr/>
          <a:lstStyle/>
          <a:p>
            <a:r>
              <a:rPr lang="en-US" altLang="en-US" sz="4000" b="1" i="1" dirty="0">
                <a:solidFill>
                  <a:srgbClr val="0070C0"/>
                </a:solidFill>
                <a:latin typeface="+mj-lt"/>
                <a:cs typeface="Calibri" panose="020F0502020204030204" pitchFamily="34" charset="0"/>
              </a:rPr>
              <a:t>Bryan Health Connect ACO Members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9080531"/>
              </p:ext>
            </p:extLst>
          </p:nvPr>
        </p:nvGraphicFramePr>
        <p:xfrm>
          <a:off x="1026819" y="846826"/>
          <a:ext cx="10263482" cy="5888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648137997"/>
              </p:ext>
            </p:extLst>
          </p:nvPr>
        </p:nvGraphicFramePr>
        <p:xfrm>
          <a:off x="8350478" y="3005042"/>
          <a:ext cx="2540726" cy="16535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traight Connector 5"/>
          <p:cNvSpPr/>
          <p:nvPr/>
        </p:nvSpPr>
        <p:spPr>
          <a:xfrm flipV="1">
            <a:off x="8350251" y="4267122"/>
            <a:ext cx="2541587" cy="7937"/>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91C9ED"/>
              </a:solidFill>
              <a:effectLst/>
              <a:uLnTx/>
              <a:uFillTx/>
              <a:latin typeface="Corbel"/>
              <a:ea typeface="+mn-ea"/>
              <a:cs typeface="+mn-cs"/>
            </a:endParaRPr>
          </a:p>
        </p:txBody>
      </p:sp>
      <p:pic>
        <p:nvPicPr>
          <p:cNvPr id="23558"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5691" y="2270030"/>
            <a:ext cx="36703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9494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 calcmode="lin" valueType="num">
                                      <p:cBhvr>
                                        <p:cTn id="9" dur="4000" fill="hold"/>
                                        <p:tgtEl>
                                          <p:spTgt spid="5"/>
                                        </p:tgtEl>
                                        <p:attrNameLst>
                                          <p:attrName>style.rotation</p:attrName>
                                        </p:attrNameLst>
                                      </p:cBhvr>
                                      <p:tavLst>
                                        <p:tav tm="0">
                                          <p:val>
                                            <p:fltVal val="90"/>
                                          </p:val>
                                        </p:tav>
                                        <p:tav tm="100000">
                                          <p:val>
                                            <p:fltVal val="0"/>
                                          </p:val>
                                        </p:tav>
                                      </p:tavLst>
                                    </p:anim>
                                    <p:animEffect transition="in" filter="fade">
                                      <p:cBhvr>
                                        <p:cTn id="10" dur="4000"/>
                                        <p:tgtEl>
                                          <p:spTgt spid="5"/>
                                        </p:tgtEl>
                                      </p:cBhvr>
                                    </p:animEffect>
                                  </p:childTnLst>
                                </p:cTn>
                              </p:par>
                            </p:childTnLst>
                          </p:cTn>
                        </p:par>
                        <p:par>
                          <p:cTn id="11" fill="hold">
                            <p:stCondLst>
                              <p:cond delay="6000"/>
                            </p:stCondLst>
                            <p:childTnLst>
                              <p:par>
                                <p:cTn id="12" presetID="53" presetClass="entr" presetSubtype="16" fill="hold" nodeType="afterEffect">
                                  <p:stCondLst>
                                    <p:cond delay="2000"/>
                                  </p:stCondLst>
                                  <p:childTnLst>
                                    <p:set>
                                      <p:cBhvr>
                                        <p:cTn id="13" dur="1" fill="hold">
                                          <p:stCondLst>
                                            <p:cond delay="0"/>
                                          </p:stCondLst>
                                        </p:cTn>
                                        <p:tgtEl>
                                          <p:spTgt spid="23558"/>
                                        </p:tgtEl>
                                        <p:attrNameLst>
                                          <p:attrName>style.visibility</p:attrName>
                                        </p:attrNameLst>
                                      </p:cBhvr>
                                      <p:to>
                                        <p:strVal val="visible"/>
                                      </p:to>
                                    </p:set>
                                    <p:anim calcmode="lin" valueType="num">
                                      <p:cBhvr>
                                        <p:cTn id="14" dur="2000" fill="hold"/>
                                        <p:tgtEl>
                                          <p:spTgt spid="23558"/>
                                        </p:tgtEl>
                                        <p:attrNameLst>
                                          <p:attrName>ppt_w</p:attrName>
                                        </p:attrNameLst>
                                      </p:cBhvr>
                                      <p:tavLst>
                                        <p:tav tm="0">
                                          <p:val>
                                            <p:fltVal val="0"/>
                                          </p:val>
                                        </p:tav>
                                        <p:tav tm="100000">
                                          <p:val>
                                            <p:strVal val="#ppt_w"/>
                                          </p:val>
                                        </p:tav>
                                      </p:tavLst>
                                    </p:anim>
                                    <p:anim calcmode="lin" valueType="num">
                                      <p:cBhvr>
                                        <p:cTn id="15" dur="2000" fill="hold"/>
                                        <p:tgtEl>
                                          <p:spTgt spid="23558"/>
                                        </p:tgtEl>
                                        <p:attrNameLst>
                                          <p:attrName>ppt_h</p:attrName>
                                        </p:attrNameLst>
                                      </p:cBhvr>
                                      <p:tavLst>
                                        <p:tav tm="0">
                                          <p:val>
                                            <p:fltVal val="0"/>
                                          </p:val>
                                        </p:tav>
                                        <p:tav tm="100000">
                                          <p:val>
                                            <p:strVal val="#ppt_h"/>
                                          </p:val>
                                        </p:tav>
                                      </p:tavLst>
                                    </p:anim>
                                    <p:animEffect transition="in" filter="fade">
                                      <p:cBhvr>
                                        <p:cTn id="16" dur="2000"/>
                                        <p:tgtEl>
                                          <p:spTgt spid="23558"/>
                                        </p:tgtEl>
                                      </p:cBhvr>
                                    </p:animEffect>
                                  </p:childTnLst>
                                </p:cTn>
                              </p:par>
                              <p:par>
                                <p:cTn id="17" presetID="53" presetClass="entr" presetSubtype="16"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par>
                                <p:cTn id="22" presetID="53" presetClass="entr" presetSubtype="16"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638"/>
            <a:ext cx="10573789" cy="746088"/>
          </a:xfrm>
        </p:spPr>
        <p:txBody>
          <a:bodyPr/>
          <a:lstStyle/>
          <a:p>
            <a:r>
              <a:rPr lang="en-US" b="1" dirty="0">
                <a:latin typeface="+mj-lt"/>
                <a:cs typeface="Calibri" panose="020F0502020204030204" pitchFamily="34" charset="0"/>
              </a:rPr>
              <a:t>What is an Accountable Care Organization (ACO)?</a:t>
            </a:r>
          </a:p>
        </p:txBody>
      </p:sp>
      <p:sp>
        <p:nvSpPr>
          <p:cNvPr id="3" name="Content Placeholder 2"/>
          <p:cNvSpPr>
            <a:spLocks noGrp="1"/>
          </p:cNvSpPr>
          <p:nvPr>
            <p:ph idx="1"/>
          </p:nvPr>
        </p:nvSpPr>
        <p:spPr>
          <a:xfrm>
            <a:off x="1097280" y="1263126"/>
            <a:ext cx="10573789" cy="3875802"/>
          </a:xfrm>
        </p:spPr>
        <p:txBody>
          <a:bodyPr/>
          <a:lstStyle/>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sz="2800" dirty="0">
                <a:solidFill>
                  <a:schemeClr val="tx1"/>
                </a:solidFill>
                <a:latin typeface="+mn-lt"/>
                <a:cs typeface="Calibri" panose="020F0502020204030204" pitchFamily="34" charset="0"/>
              </a:rPr>
              <a:t>An ACO is a group of hospitals, physicians and other health care providers working together to provide improved coordinated care for their patients.</a:t>
            </a:r>
          </a:p>
        </p:txBody>
      </p:sp>
      <p:sp>
        <p:nvSpPr>
          <p:cNvPr id="4" name="Content Placeholder 2">
            <a:extLst>
              <a:ext uri="{FF2B5EF4-FFF2-40B4-BE49-F238E27FC236}">
                <a16:creationId xmlns:a16="http://schemas.microsoft.com/office/drawing/2014/main" id="{E0E93D5A-EBFA-6448-9350-93DAD1874025}"/>
              </a:ext>
            </a:extLst>
          </p:cNvPr>
          <p:cNvSpPr txBox="1">
            <a:spLocks/>
          </p:cNvSpPr>
          <p:nvPr/>
        </p:nvSpPr>
        <p:spPr>
          <a:xfrm>
            <a:off x="752563" y="4297630"/>
            <a:ext cx="7354715" cy="21668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91C9ED">
                    <a:lumMod val="50000"/>
                  </a:srgbClr>
                </a:solidFill>
                <a:effectLst/>
                <a:uLnTx/>
                <a:uFillTx/>
                <a:latin typeface="+mn-lt"/>
                <a:ea typeface="+mn-ea"/>
                <a:cs typeface="Calibri" panose="020F0502020204030204" pitchFamily="34" charset="0"/>
              </a:rPr>
              <a:t>ACOs are leading the change from a</a:t>
            </a:r>
            <a:r>
              <a:rPr kumimoji="0" lang="en-US" sz="3600" b="1" i="0" u="none" strike="noStrike" kern="1200" cap="none" spc="0" normalizeH="0" baseline="0" noProof="0" dirty="0">
                <a:ln>
                  <a:noFill/>
                </a:ln>
                <a:solidFill>
                  <a:srgbClr val="91C9ED">
                    <a:lumMod val="50000"/>
                  </a:srgbClr>
                </a:solidFill>
                <a:effectLst/>
                <a:uLnTx/>
                <a:uFillTx/>
                <a:latin typeface="+mn-lt"/>
                <a:ea typeface="+mn-ea"/>
                <a:cs typeface="Calibri" panose="020F0502020204030204" pitchFamily="34" charset="0"/>
              </a:rPr>
              <a:t> </a:t>
            </a:r>
            <a:r>
              <a:rPr kumimoji="0" lang="en-US" sz="3600" b="1" i="0" u="none" strike="noStrike" kern="1200" cap="none" spc="0" normalizeH="0" baseline="0" noProof="0" dirty="0">
                <a:ln>
                  <a:noFill/>
                </a:ln>
                <a:solidFill>
                  <a:srgbClr val="0065A1"/>
                </a:solidFill>
                <a:effectLst/>
                <a:uLnTx/>
                <a:uFillTx/>
                <a:latin typeface="+mn-lt"/>
                <a:ea typeface="+mn-ea"/>
                <a:cs typeface="Calibri" panose="020F0502020204030204" pitchFamily="34" charset="0"/>
              </a:rPr>
              <a:t>volume-based</a:t>
            </a:r>
            <a:r>
              <a:rPr kumimoji="0" lang="en-US" sz="3600" b="1" i="0" u="none" strike="noStrike" kern="1200" cap="none" spc="0" normalizeH="0" baseline="0" noProof="0" dirty="0">
                <a:ln>
                  <a:noFill/>
                </a:ln>
                <a:solidFill>
                  <a:srgbClr val="262626"/>
                </a:solidFill>
                <a:effectLst/>
                <a:uLnTx/>
                <a:uFillTx/>
                <a:latin typeface="+mn-lt"/>
                <a:ea typeface="+mn-ea"/>
                <a:cs typeface="Calibri" panose="020F0502020204030204" pitchFamily="34" charset="0"/>
              </a:rPr>
              <a:t> </a:t>
            </a:r>
            <a:r>
              <a:rPr kumimoji="0" lang="en-US" sz="3600" b="0" i="0" u="none" strike="noStrike" kern="1200" cap="none" spc="0" normalizeH="0" baseline="0" noProof="0" dirty="0">
                <a:ln>
                  <a:noFill/>
                </a:ln>
                <a:solidFill>
                  <a:srgbClr val="91C9ED">
                    <a:lumMod val="50000"/>
                  </a:srgbClr>
                </a:solidFill>
                <a:effectLst/>
                <a:uLnTx/>
                <a:uFillTx/>
                <a:latin typeface="+mn-lt"/>
                <a:ea typeface="+mn-ea"/>
                <a:cs typeface="Calibri" panose="020F0502020204030204" pitchFamily="34" charset="0"/>
              </a:rPr>
              <a:t>care model to a </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AA182C"/>
                </a:solidFill>
                <a:effectLst/>
                <a:uLnTx/>
                <a:uFillTx/>
                <a:latin typeface="+mn-lt"/>
                <a:ea typeface="+mn-ea"/>
                <a:cs typeface="Calibri" panose="020F0502020204030204" pitchFamily="34" charset="0"/>
              </a:rPr>
              <a:t>value-based</a:t>
            </a:r>
            <a:r>
              <a:rPr kumimoji="0" lang="en-US" sz="3600" b="0" i="0" u="none" strike="noStrike" kern="1200" cap="none" spc="0" normalizeH="0" baseline="0" noProof="0" dirty="0">
                <a:ln>
                  <a:noFill/>
                </a:ln>
                <a:solidFill>
                  <a:srgbClr val="262626"/>
                </a:solidFill>
                <a:effectLst/>
                <a:uLnTx/>
                <a:uFillTx/>
                <a:latin typeface="+mn-lt"/>
                <a:ea typeface="+mn-ea"/>
                <a:cs typeface="Calibri" panose="020F0502020204030204" pitchFamily="34" charset="0"/>
              </a:rPr>
              <a:t> </a:t>
            </a:r>
            <a:r>
              <a:rPr kumimoji="0" lang="en-US" sz="3600" b="0" i="0" u="none" strike="noStrike" kern="1200" cap="none" spc="0" normalizeH="0" baseline="0" noProof="0" dirty="0">
                <a:ln>
                  <a:noFill/>
                </a:ln>
                <a:solidFill>
                  <a:srgbClr val="91C9ED">
                    <a:lumMod val="50000"/>
                  </a:srgbClr>
                </a:solidFill>
                <a:effectLst/>
                <a:uLnTx/>
                <a:uFillTx/>
                <a:latin typeface="+mn-lt"/>
                <a:ea typeface="+mn-ea"/>
                <a:cs typeface="Calibri" panose="020F0502020204030204" pitchFamily="34" charset="0"/>
              </a:rPr>
              <a:t>one</a:t>
            </a:r>
          </a:p>
        </p:txBody>
      </p:sp>
      <p:sp>
        <p:nvSpPr>
          <p:cNvPr id="5" name="Content Placeholder 2">
            <a:extLst>
              <a:ext uri="{FF2B5EF4-FFF2-40B4-BE49-F238E27FC236}">
                <a16:creationId xmlns:a16="http://schemas.microsoft.com/office/drawing/2014/main" id="{1F92BCCA-7B48-FB44-993C-1114952AE928}"/>
              </a:ext>
            </a:extLst>
          </p:cNvPr>
          <p:cNvSpPr txBox="1">
            <a:spLocks/>
          </p:cNvSpPr>
          <p:nvPr/>
        </p:nvSpPr>
        <p:spPr>
          <a:xfrm>
            <a:off x="6998846" y="3875203"/>
            <a:ext cx="3083285" cy="5213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0065A1"/>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arrow  Description automatically generated">
            <a:extLst>
              <a:ext uri="{FF2B5EF4-FFF2-40B4-BE49-F238E27FC236}">
                <a16:creationId xmlns:a16="http://schemas.microsoft.com/office/drawing/2014/main" id="{08B48850-4DE1-6540-BE2A-AB8C8E5D9EDF}"/>
              </a:ext>
            </a:extLst>
          </p:cNvPr>
          <p:cNvPicPr>
            <a:picLocks noChangeAspect="1"/>
          </p:cNvPicPr>
          <p:nvPr/>
        </p:nvPicPr>
        <p:blipFill rotWithShape="1">
          <a:blip r:embed="rId3">
            <a:extLst>
              <a:ext uri="{28A0092B-C50C-407E-A947-70E740481C1C}">
                <a14:useLocalDpi xmlns:a14="http://schemas.microsoft.com/office/drawing/2010/main" val="0"/>
              </a:ext>
            </a:extLst>
          </a:blip>
          <a:srcRect l="20274" t="33858" r="16234" b="44344"/>
          <a:stretch/>
        </p:blipFill>
        <p:spPr>
          <a:xfrm>
            <a:off x="6742812" y="4117603"/>
            <a:ext cx="5779972" cy="274039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A0F821C-F7DA-D549-B700-B3D32D1F83FF}"/>
              </a:ext>
            </a:extLst>
          </p:cNvPr>
          <p:cNvSpPr txBox="1"/>
          <p:nvPr/>
        </p:nvSpPr>
        <p:spPr>
          <a:xfrm>
            <a:off x="7761280" y="5615273"/>
            <a:ext cx="2763982"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1C9ED"/>
                </a:solidFill>
                <a:effectLst/>
                <a:uLnTx/>
                <a:uFillTx/>
                <a:latin typeface="Arial" panose="020B0604020202020204" pitchFamily="34" charset="0"/>
                <a:ea typeface="MS PGothic" panose="020B0600070205080204" pitchFamily="34" charset="-128"/>
                <a:cs typeface="Arial" panose="020B0604020202020204" pitchFamily="34" charset="0"/>
              </a:rPr>
              <a:t>VOLUME-BASED</a:t>
            </a:r>
          </a:p>
        </p:txBody>
      </p:sp>
      <p:sp>
        <p:nvSpPr>
          <p:cNvPr id="8" name="TextBox 7">
            <a:extLst>
              <a:ext uri="{FF2B5EF4-FFF2-40B4-BE49-F238E27FC236}">
                <a16:creationId xmlns:a16="http://schemas.microsoft.com/office/drawing/2014/main" id="{DCBE4B2B-55A9-2D4D-8711-1407791432DD}"/>
              </a:ext>
            </a:extLst>
          </p:cNvPr>
          <p:cNvSpPr txBox="1"/>
          <p:nvPr/>
        </p:nvSpPr>
        <p:spPr>
          <a:xfrm>
            <a:off x="9508789" y="4784151"/>
            <a:ext cx="2763982"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1C9ED"/>
                </a:solidFill>
                <a:effectLst/>
                <a:uLnTx/>
                <a:uFillTx/>
                <a:latin typeface="Arial" panose="020B0604020202020204" pitchFamily="34" charset="0"/>
                <a:ea typeface="MS PGothic" panose="020B0600070205080204" pitchFamily="34" charset="-128"/>
                <a:cs typeface="Arial" panose="020B0604020202020204" pitchFamily="34" charset="0"/>
              </a:rPr>
              <a:t>VALUE-BASED</a:t>
            </a:r>
          </a:p>
        </p:txBody>
      </p:sp>
    </p:spTree>
    <p:extLst>
      <p:ext uri="{BB962C8B-B14F-4D97-AF65-F5344CB8AC3E}">
        <p14:creationId xmlns:p14="http://schemas.microsoft.com/office/powerpoint/2010/main" val="120562912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3703" y="605947"/>
            <a:ext cx="11070193" cy="495300"/>
          </a:xfrm>
        </p:spPr>
        <p:txBody>
          <a:bodyPr/>
          <a:lstStyle/>
          <a:p>
            <a:r>
              <a:rPr lang="en-US" sz="4000" b="1" dirty="0">
                <a:latin typeface="+mj-lt"/>
                <a:cs typeface="Calibri" panose="020F0502020204030204" pitchFamily="34" charset="0"/>
              </a:rPr>
              <a:t>The Healthcare Landscape is Shifting</a:t>
            </a:r>
          </a:p>
        </p:txBody>
      </p:sp>
      <p:pic>
        <p:nvPicPr>
          <p:cNvPr id="1026" name="Picture 2" descr="http://www.heops.com/wp-content/uploads/2014/12/VALUEBASEDPATHWAYUHC.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6195" y="1592658"/>
            <a:ext cx="10205569" cy="468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25604" y="5779225"/>
            <a:ext cx="9808234" cy="400110"/>
          </a:xfrm>
          <a:prstGeom prst="rect">
            <a:avLst/>
          </a:prstGeom>
          <a:solidFill>
            <a:schemeClr val="bg2"/>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62626"/>
                </a:solidFill>
                <a:effectLst/>
                <a:uLnTx/>
                <a:uFillTx/>
                <a:latin typeface="Corbel" panose="020B0503020204020204" pitchFamily="34" charset="0"/>
                <a:ea typeface="MS PGothic" panose="020B0600070205080204" pitchFamily="34" charset="-128"/>
                <a:cs typeface="+mn-cs"/>
              </a:rPr>
              <a:t>We Are Here </a:t>
            </a:r>
          </a:p>
        </p:txBody>
      </p:sp>
      <p:sp>
        <p:nvSpPr>
          <p:cNvPr id="7" name="Notched Right Arrow 6"/>
          <p:cNvSpPr/>
          <p:nvPr/>
        </p:nvSpPr>
        <p:spPr>
          <a:xfrm rot="16200000">
            <a:off x="7321839" y="5604978"/>
            <a:ext cx="481476" cy="484632"/>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91C9ED"/>
              </a:solidFill>
              <a:effectLst/>
              <a:uLnTx/>
              <a:uFillTx/>
              <a:latin typeface="Corbel"/>
              <a:ea typeface="+mn-ea"/>
              <a:cs typeface="+mn-cs"/>
            </a:endParaRPr>
          </a:p>
        </p:txBody>
      </p:sp>
      <p:sp>
        <p:nvSpPr>
          <p:cNvPr id="2" name="Slide Number Placeholder 1"/>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FB8F67A-B1F1-4E0D-B624-31B03F352C26}" type="slidenum">
              <a:rPr kumimoji="0" lang="en-US" altLang="en-US" sz="1200" b="0" i="0" u="none" strike="noStrike" kern="1200" cap="none" spc="0" normalizeH="0" baseline="0" noProof="0" smtClean="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262626">
                  <a:tint val="75000"/>
                </a:srgbClr>
              </a:solidFill>
              <a:effectLst/>
              <a:uLnTx/>
              <a:uFillTx/>
              <a:latin typeface="Corbel" panose="020B0503020204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845538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57" y="274638"/>
            <a:ext cx="10263481" cy="809883"/>
          </a:xfrm>
        </p:spPr>
        <p:txBody>
          <a:bodyPr/>
          <a:lstStyle/>
          <a:p>
            <a:r>
              <a:rPr lang="en-US" sz="4000" b="1" dirty="0">
                <a:latin typeface="+mj-lt"/>
                <a:cs typeface="Calibri" panose="020F0502020204030204" pitchFamily="34" charset="0"/>
              </a:rPr>
              <a:t>Value-Based Care</a:t>
            </a:r>
          </a:p>
        </p:txBody>
      </p:sp>
      <p:sp>
        <p:nvSpPr>
          <p:cNvPr id="3" name="Content Placeholder 2"/>
          <p:cNvSpPr>
            <a:spLocks noGrp="1"/>
          </p:cNvSpPr>
          <p:nvPr>
            <p:ph idx="1"/>
          </p:nvPr>
        </p:nvSpPr>
        <p:spPr>
          <a:xfrm>
            <a:off x="1467557" y="1600199"/>
            <a:ext cx="10263481" cy="4928191"/>
          </a:xfrm>
        </p:spPr>
        <p:txBody>
          <a:bodyPr/>
          <a:lstStyle/>
          <a:p>
            <a:pPr marL="0" indent="0">
              <a:buNone/>
            </a:pPr>
            <a:r>
              <a:rPr lang="en-US" sz="2800" b="1" i="1" dirty="0">
                <a:solidFill>
                  <a:schemeClr val="tx1"/>
                </a:solidFill>
                <a:latin typeface="+mn-lt"/>
                <a:cs typeface="Calibri" panose="020F0502020204030204" pitchFamily="34" charset="0"/>
              </a:rPr>
              <a:t>Value = Quality/Cost</a:t>
            </a:r>
          </a:p>
          <a:p>
            <a:r>
              <a:rPr lang="en-US" sz="2800" dirty="0">
                <a:solidFill>
                  <a:schemeClr val="tx1"/>
                </a:solidFill>
                <a:latin typeface="+mn-lt"/>
                <a:cs typeface="Calibri" panose="020F0502020204030204" pitchFamily="34" charset="0"/>
              </a:rPr>
              <a:t>A value-based care model shifts the focus to the PATIENT </a:t>
            </a:r>
          </a:p>
          <a:p>
            <a:pPr lvl="1"/>
            <a:r>
              <a:rPr lang="en-US" sz="2400" dirty="0">
                <a:solidFill>
                  <a:schemeClr val="tx1"/>
                </a:solidFill>
                <a:latin typeface="+mn-lt"/>
                <a:cs typeface="Calibri" panose="020F0502020204030204" pitchFamily="34" charset="0"/>
              </a:rPr>
              <a:t>Access to high quality care </a:t>
            </a:r>
          </a:p>
          <a:p>
            <a:pPr lvl="1"/>
            <a:r>
              <a:rPr lang="en-US" sz="2400" dirty="0">
                <a:solidFill>
                  <a:schemeClr val="tx1"/>
                </a:solidFill>
                <a:latin typeface="+mn-lt"/>
                <a:cs typeface="Calibri" panose="020F0502020204030204" pitchFamily="34" charset="0"/>
              </a:rPr>
              <a:t>A positive health-care experience</a:t>
            </a:r>
          </a:p>
          <a:p>
            <a:pPr lvl="1"/>
            <a:r>
              <a:rPr lang="en-US" sz="2400" dirty="0">
                <a:solidFill>
                  <a:schemeClr val="tx1"/>
                </a:solidFill>
                <a:latin typeface="+mn-lt"/>
                <a:cs typeface="Calibri" panose="020F0502020204030204" pitchFamily="34" charset="0"/>
              </a:rPr>
              <a:t>Improved outcomes and quality of life</a:t>
            </a:r>
          </a:p>
          <a:p>
            <a:pPr lvl="1"/>
            <a:r>
              <a:rPr lang="en-US" sz="2400" dirty="0">
                <a:solidFill>
                  <a:schemeClr val="tx1"/>
                </a:solidFill>
                <a:latin typeface="+mn-lt"/>
                <a:cs typeface="Calibri" panose="020F0502020204030204" pitchFamily="34" charset="0"/>
              </a:rPr>
              <a:t>Decrease in cost of care</a:t>
            </a:r>
          </a:p>
          <a:p>
            <a:r>
              <a:rPr lang="en-US" sz="2800" dirty="0">
                <a:solidFill>
                  <a:schemeClr val="tx1"/>
                </a:solidFill>
                <a:latin typeface="+mn-lt"/>
                <a:cs typeface="Calibri" panose="020F0502020204030204" pitchFamily="34" charset="0"/>
              </a:rPr>
              <a:t>Value-based healthcare is a healthcare delivery model in which providers, including hospitals and providers, are reimbursed based on patient health outcomes</a:t>
            </a:r>
          </a:p>
          <a:p>
            <a:pPr marL="457200" lvl="1" indent="0">
              <a:buNone/>
            </a:pP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36948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3F6EF5B-BFB8-4915-AD1E-3A41BBC86B25}" vid="{DAB53B2B-4CC2-4BCF-BC68-B1AF859847D4}"/>
    </a:ext>
  </a:extLst>
</a:theme>
</file>

<file path=ppt/theme/theme2.xml><?xml version="1.0" encoding="utf-8"?>
<a:theme xmlns:a="http://schemas.openxmlformats.org/drawingml/2006/main" name="BHC ACO-Side Wide">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HC ACO-Side Wide" id="{2E926E50-65B7-4719-B243-24A6CCA9C2BA}" vid="{FC637969-982D-4337-BADC-C27D90A8C6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9B29FDBB-7E0A-4180-BB37-7AE2F10B8FA9}"/>
</file>

<file path=customXml/itemProps2.xml><?xml version="1.0" encoding="utf-8"?>
<ds:datastoreItem xmlns:ds="http://schemas.openxmlformats.org/officeDocument/2006/customXml" ds:itemID="{E7FAB746-28D9-4BF0-92AC-F5FE42E1D788}"/>
</file>

<file path=customXml/itemProps3.xml><?xml version="1.0" encoding="utf-8"?>
<ds:datastoreItem xmlns:ds="http://schemas.openxmlformats.org/officeDocument/2006/customXml" ds:itemID="{CA103427-B0D8-40BD-9B36-506E7A96F67C}"/>
</file>

<file path=docProps/app.xml><?xml version="1.0" encoding="utf-8"?>
<Properties xmlns="http://schemas.openxmlformats.org/officeDocument/2006/extended-properties" xmlns:vt="http://schemas.openxmlformats.org/officeDocument/2006/docPropsVTypes">
  <Template>Bryan Health Connect ACO Side Bar</Template>
  <TotalTime>450</TotalTime>
  <Words>3107</Words>
  <Application>Microsoft Office PowerPoint</Application>
  <PresentationFormat>Widescreen</PresentationFormat>
  <Paragraphs>426</Paragraphs>
  <Slides>25</Slides>
  <Notes>19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38" baseType="lpstr">
      <vt:lpstr>Aptos</vt:lpstr>
      <vt:lpstr>Arial</vt:lpstr>
      <vt:lpstr>Calibri</vt:lpstr>
      <vt:lpstr>Comic Sans MS</vt:lpstr>
      <vt:lpstr>Corbel</vt:lpstr>
      <vt:lpstr>Georgia</vt:lpstr>
      <vt:lpstr>OptumSans</vt:lpstr>
      <vt:lpstr>Oswald</vt:lpstr>
      <vt:lpstr>Roboto</vt:lpstr>
      <vt:lpstr>Office Theme</vt:lpstr>
      <vt:lpstr>BHC ACO-Side Wide</vt:lpstr>
      <vt:lpstr>Acrobat Document</vt:lpstr>
      <vt:lpstr>Document</vt:lpstr>
      <vt:lpstr>Connecting to Impact Cardiovascular Disease Improvement throughout Nebraska</vt:lpstr>
      <vt:lpstr>What do these celebrities have in common? </vt:lpstr>
      <vt:lpstr>Objectives</vt:lpstr>
      <vt:lpstr>About Bryan Health Connect</vt:lpstr>
      <vt:lpstr>Bryan Health Connect ACO Members</vt:lpstr>
      <vt:lpstr>Bryan Health Connect ACO Members</vt:lpstr>
      <vt:lpstr>What is an Accountable Care Organization (ACO)?</vt:lpstr>
      <vt:lpstr>The Healthcare Landscape is Shifting</vt:lpstr>
      <vt:lpstr>Value-Based Care</vt:lpstr>
      <vt:lpstr>How Does an ACO Succeed? </vt:lpstr>
      <vt:lpstr>Improve the Health of the Population</vt:lpstr>
      <vt:lpstr>Where does quality fit in?</vt:lpstr>
      <vt:lpstr>2023-2024 Clinical Campaign </vt:lpstr>
      <vt:lpstr>Connecting &amp; Collaborating </vt:lpstr>
      <vt:lpstr>Nebraska Impact 2022-2024 American Board of Family Medicine Bryan Health Connect applied and was approved for an Organizational Quality Improvement Pathway Controlling High Blood Pressure Oct. 2022-Oct. 2024 Measure Accurately Training- 398 Individual staff 2022-2024  </vt:lpstr>
      <vt:lpstr>Nebraska Impact 2022-2024</vt:lpstr>
      <vt:lpstr>PowerPoint Presentation</vt:lpstr>
      <vt:lpstr>PowerPoint Presentation</vt:lpstr>
      <vt:lpstr>Building our Team </vt:lpstr>
      <vt:lpstr>PowerPoint Presentation</vt:lpstr>
      <vt:lpstr>PowerPoint Presentation</vt:lpstr>
      <vt:lpstr>Quarterly Audits: Small changes, Big results</vt:lpstr>
      <vt:lpstr>PowerPoint Presentation</vt:lpstr>
      <vt:lpstr>Great success but new opportunities</vt:lpstr>
      <vt:lpstr>PowerPoint Presentation</vt:lpstr>
    </vt:vector>
  </TitlesOfParts>
  <Company>Bryan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Leners</dc:creator>
  <cp:lastModifiedBy>Amber Kavan</cp:lastModifiedBy>
  <cp:revision>10</cp:revision>
  <dcterms:created xsi:type="dcterms:W3CDTF">2024-10-17T14:41:03Z</dcterms:created>
  <dcterms:modified xsi:type="dcterms:W3CDTF">2024-11-07T18:59:36Z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