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6"/>
  </p:notesMasterIdLst>
  <p:sldIdLst>
    <p:sldId id="256" r:id="rId2"/>
    <p:sldId id="2562" r:id="rId3"/>
    <p:sldId id="2585" r:id="rId4"/>
    <p:sldId id="2575" r:id="rId5"/>
    <p:sldId id="2569" r:id="rId6"/>
    <p:sldId id="2564" r:id="rId7"/>
    <p:sldId id="2576" r:id="rId8"/>
    <p:sldId id="2589" r:id="rId9"/>
    <p:sldId id="2588" r:id="rId10"/>
    <p:sldId id="2566" r:id="rId11"/>
    <p:sldId id="2592" r:id="rId12"/>
    <p:sldId id="2593" r:id="rId13"/>
    <p:sldId id="2565" r:id="rId14"/>
    <p:sldId id="259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6095EB-40A0-48F6-A338-506BDFEDF623}" v="603" dt="2025-11-10T13:59:04.3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72511" autoAdjust="0"/>
  </p:normalViewPr>
  <p:slideViewPr>
    <p:cSldViewPr snapToGrid="0">
      <p:cViewPr varScale="1">
        <p:scale>
          <a:sx n="76" d="100"/>
          <a:sy n="76" d="100"/>
        </p:scale>
        <p:origin x="15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7FC7B6-FB22-482C-AFA8-57A4C8E7BE3E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CC463EA-0A14-48F0-9F20-4A077CBB79B8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800" dirty="0"/>
            <a:t>Power of Storytelling</a:t>
          </a:r>
        </a:p>
      </dgm:t>
    </dgm:pt>
    <dgm:pt modelId="{3EC01F8B-E1AA-4120-9511-5EADD609DECA}" type="parTrans" cxnId="{ABD8093B-05E7-4A34-915B-4604F17397C8}">
      <dgm:prSet/>
      <dgm:spPr/>
      <dgm:t>
        <a:bodyPr/>
        <a:lstStyle/>
        <a:p>
          <a:endParaRPr lang="en-US"/>
        </a:p>
      </dgm:t>
    </dgm:pt>
    <dgm:pt modelId="{2985B4F7-3958-47A7-ABE4-89A489EDECF4}" type="sibTrans" cxnId="{ABD8093B-05E7-4A34-915B-4604F17397C8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1FF204A4-CB2E-4CF7-AFD4-32B6750E65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solidFill>
                <a:srgbClr val="002060"/>
              </a:solidFill>
            </a:rPr>
            <a:t>Storytelling and real-world patient success stories make quality data meaningful and emotionally engaging.</a:t>
          </a:r>
        </a:p>
      </dgm:t>
    </dgm:pt>
    <dgm:pt modelId="{FC0C8184-07A0-4C26-8FBA-3260692A90C9}" type="parTrans" cxnId="{8158BAD5-546D-485C-9317-99B59C6EE38E}">
      <dgm:prSet/>
      <dgm:spPr/>
      <dgm:t>
        <a:bodyPr/>
        <a:lstStyle/>
        <a:p>
          <a:endParaRPr lang="en-US"/>
        </a:p>
      </dgm:t>
    </dgm:pt>
    <dgm:pt modelId="{4247B283-7001-4707-AABF-30D52A8F69DA}" type="sibTrans" cxnId="{8158BAD5-546D-485C-9317-99B59C6EE38E}">
      <dgm:prSet/>
      <dgm:spPr/>
      <dgm:t>
        <a:bodyPr/>
        <a:lstStyle/>
        <a:p>
          <a:endParaRPr lang="en-US"/>
        </a:p>
      </dgm:t>
    </dgm:pt>
    <dgm:pt modelId="{42912F54-4319-475A-A9A3-8B4A5EA3C12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800" b="1" i="0" u="none" dirty="0">
              <a:solidFill>
                <a:schemeClr val="tx1"/>
              </a:solidFill>
            </a:rPr>
            <a:t>Tailor Messages by Audience</a:t>
          </a:r>
          <a:endParaRPr lang="en-US" sz="2800" i="0" u="none" dirty="0">
            <a:solidFill>
              <a:schemeClr val="tx1"/>
            </a:solidFill>
          </a:endParaRPr>
        </a:p>
      </dgm:t>
    </dgm:pt>
    <dgm:pt modelId="{0BA3F7C5-D1CB-4D8E-A04D-0F467C42D90C}" type="parTrans" cxnId="{DA408030-1ED3-416F-AD1F-3EB8458C5642}">
      <dgm:prSet/>
      <dgm:spPr/>
      <dgm:t>
        <a:bodyPr/>
        <a:lstStyle/>
        <a:p>
          <a:endParaRPr lang="en-US"/>
        </a:p>
      </dgm:t>
    </dgm:pt>
    <dgm:pt modelId="{9D3C7131-388B-43A2-B5F1-1F1318DABE26}" type="sibTrans" cxnId="{DA408030-1ED3-416F-AD1F-3EB8458C5642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28E25C44-2303-45CF-9B97-B0761F10D5B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solidFill>
                <a:srgbClr val="002060"/>
              </a:solidFill>
            </a:rPr>
            <a:t>Effective quality communication adapts messages to resonate with board members and medical staff distinctly.</a:t>
          </a:r>
        </a:p>
      </dgm:t>
    </dgm:pt>
    <dgm:pt modelId="{4CC491B6-DC3B-4913-9D53-A5008054D90E}" type="parTrans" cxnId="{AF4CF36F-5022-4A77-9999-DD190F6FB2D6}">
      <dgm:prSet/>
      <dgm:spPr/>
      <dgm:t>
        <a:bodyPr/>
        <a:lstStyle/>
        <a:p>
          <a:endParaRPr lang="en-US"/>
        </a:p>
      </dgm:t>
    </dgm:pt>
    <dgm:pt modelId="{1A75CFA5-D2B4-4833-B586-B8A7C5BFCF97}" type="sibTrans" cxnId="{AF4CF36F-5022-4A77-9999-DD190F6FB2D6}">
      <dgm:prSet/>
      <dgm:spPr/>
      <dgm:t>
        <a:bodyPr/>
        <a:lstStyle/>
        <a:p>
          <a:endParaRPr lang="en-US"/>
        </a:p>
      </dgm:t>
    </dgm:pt>
    <dgm:pt modelId="{DCDC4C36-410E-4E19-BC0A-3E5043C3427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800" b="1" i="0" u="none" dirty="0">
              <a:solidFill>
                <a:schemeClr val="tx1"/>
              </a:solidFill>
            </a:rPr>
            <a:t>Link Quality to Mission and Outcomes</a:t>
          </a:r>
          <a:endParaRPr lang="en-US" sz="2800" i="0" u="none" dirty="0">
            <a:solidFill>
              <a:schemeClr val="tx1"/>
            </a:solidFill>
          </a:endParaRPr>
        </a:p>
      </dgm:t>
    </dgm:pt>
    <dgm:pt modelId="{87977CFC-E6DE-4131-90A2-E9933A7D0532}" type="parTrans" cxnId="{47892EFC-FD79-4281-9B45-6CF0A450D21E}">
      <dgm:prSet/>
      <dgm:spPr/>
      <dgm:t>
        <a:bodyPr/>
        <a:lstStyle/>
        <a:p>
          <a:endParaRPr lang="en-US"/>
        </a:p>
      </dgm:t>
    </dgm:pt>
    <dgm:pt modelId="{FC3542AC-8B7C-46BF-8344-A186D585B13D}" type="sibTrans" cxnId="{47892EFC-FD79-4281-9B45-6CF0A450D21E}">
      <dgm:prSet/>
      <dgm:spPr/>
      <dgm:t>
        <a:bodyPr/>
        <a:lstStyle/>
        <a:p>
          <a:endParaRPr lang="en-US"/>
        </a:p>
      </dgm:t>
    </dgm:pt>
    <dgm:pt modelId="{C7C392A2-BA6C-457B-926C-F0BF2A02B6B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solidFill>
                <a:srgbClr val="002060"/>
              </a:solidFill>
            </a:rPr>
            <a:t>Linking quality metrics to organizational mission promotes strategic relevance and drives collaborative efforts.</a:t>
          </a:r>
        </a:p>
      </dgm:t>
    </dgm:pt>
    <dgm:pt modelId="{94760DA3-4B44-432C-A9AA-13C5E4005058}" type="parTrans" cxnId="{A389359D-D0E2-4A60-B810-75362749D2FC}">
      <dgm:prSet/>
      <dgm:spPr/>
      <dgm:t>
        <a:bodyPr/>
        <a:lstStyle/>
        <a:p>
          <a:endParaRPr lang="en-US"/>
        </a:p>
      </dgm:t>
    </dgm:pt>
    <dgm:pt modelId="{CB173022-328B-40DD-92E0-24B5A7A56C15}" type="sibTrans" cxnId="{A389359D-D0E2-4A60-B810-75362749D2FC}">
      <dgm:prSet/>
      <dgm:spPr/>
      <dgm:t>
        <a:bodyPr/>
        <a:lstStyle/>
        <a:p>
          <a:endParaRPr lang="en-US"/>
        </a:p>
      </dgm:t>
    </dgm:pt>
    <dgm:pt modelId="{B3B25B07-7A73-4CA6-8789-B261C3A8E127}" type="pres">
      <dgm:prSet presAssocID="{F97FC7B6-FB22-482C-AFA8-57A4C8E7BE3E}" presName="Root" presStyleCnt="0">
        <dgm:presLayoutVars>
          <dgm:dir/>
          <dgm:resizeHandles val="exact"/>
        </dgm:presLayoutVars>
      </dgm:prSet>
      <dgm:spPr/>
    </dgm:pt>
    <dgm:pt modelId="{5D34E59D-FB01-4630-AA44-992F06368654}" type="pres">
      <dgm:prSet presAssocID="{0CC463EA-0A14-48F0-9F20-4A077CBB79B8}" presName="Composite" presStyleCnt="0"/>
      <dgm:spPr/>
    </dgm:pt>
    <dgm:pt modelId="{A0D007F5-9E33-48E8-A440-4048B3150C73}" type="pres">
      <dgm:prSet presAssocID="{0CC463EA-0A14-48F0-9F20-4A077CBB79B8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0" r="2" b="2"/>
          <a:stretch/>
        </a:blipFill>
      </dgm:spPr>
      <dgm:extLst>
        <a:ext uri="{E40237B7-FDA0-4F09-8148-C483321AD2D9}">
          <dgm14:cNvPr xmlns:dgm14="http://schemas.microsoft.com/office/drawing/2010/diagram" id="0" name="" descr="female doctor touching healthcare icons. health and consultancy services"/>
        </a:ext>
      </dgm:extLst>
    </dgm:pt>
    <dgm:pt modelId="{FCA2593E-5B9A-4D62-A6E1-C30E1469C3E5}" type="pres">
      <dgm:prSet presAssocID="{0CC463EA-0A14-48F0-9F20-4A077CBB79B8}" presName="Subtitle" presStyleLbl="revTx" presStyleIdx="0" presStyleCnt="6">
        <dgm:presLayoutVars>
          <dgm:chMax val="0"/>
          <dgm:bulletEnabled/>
        </dgm:presLayoutVars>
      </dgm:prSet>
      <dgm:spPr/>
    </dgm:pt>
    <dgm:pt modelId="{60B60425-93BD-47B3-97F9-86717DD32260}" type="pres">
      <dgm:prSet presAssocID="{0CC463EA-0A14-48F0-9F20-4A077CBB79B8}" presName="Description" presStyleLbl="revTx" presStyleIdx="1" presStyleCnt="6">
        <dgm:presLayoutVars>
          <dgm:bulletEnabled/>
        </dgm:presLayoutVars>
      </dgm:prSet>
      <dgm:spPr/>
    </dgm:pt>
    <dgm:pt modelId="{37F8F2D8-5E41-42BA-A2E8-01DDC443D885}" type="pres">
      <dgm:prSet presAssocID="{2985B4F7-3958-47A7-ABE4-89A489EDECF4}" presName="sibTrans" presStyleLbl="sibTrans2D1" presStyleIdx="0" presStyleCnt="0"/>
      <dgm:spPr/>
    </dgm:pt>
    <dgm:pt modelId="{1DDFF0DB-51DF-4715-AF38-A1C1C9FA7BB6}" type="pres">
      <dgm:prSet presAssocID="{42912F54-4319-475A-A9A3-8B4A5EA3C12C}" presName="Composite" presStyleCnt="0"/>
      <dgm:spPr/>
    </dgm:pt>
    <dgm:pt modelId="{9D0AE894-7B7B-47C6-8973-1063C14FDCD7}" type="pres">
      <dgm:prSet presAssocID="{42912F54-4319-475A-A9A3-8B4A5EA3C12C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" r="27659"/>
          <a:stretch/>
        </a:blipFill>
      </dgm:spPr>
      <dgm:extLst>
        <a:ext uri="{E40237B7-FDA0-4F09-8148-C483321AD2D9}">
          <dgm14:cNvPr xmlns:dgm14="http://schemas.microsoft.com/office/drawing/2010/diagram" id="0" name="" descr="Hospital staff sitting at busy board room table during meeting. Doctors, nurses, and interns discussing something while using notes, digital tablets, and smart phones."/>
        </a:ext>
      </dgm:extLst>
    </dgm:pt>
    <dgm:pt modelId="{3B19B286-2F77-42C3-B077-2B22664F7297}" type="pres">
      <dgm:prSet presAssocID="{42912F54-4319-475A-A9A3-8B4A5EA3C12C}" presName="Subtitle" presStyleLbl="revTx" presStyleIdx="2" presStyleCnt="6" custLinFactNeighborX="129" custLinFactNeighborY="11530">
        <dgm:presLayoutVars>
          <dgm:chMax val="0"/>
          <dgm:bulletEnabled/>
        </dgm:presLayoutVars>
      </dgm:prSet>
      <dgm:spPr/>
    </dgm:pt>
    <dgm:pt modelId="{1217D741-BD26-4DA9-B837-52A62420BBA0}" type="pres">
      <dgm:prSet presAssocID="{42912F54-4319-475A-A9A3-8B4A5EA3C12C}" presName="Description" presStyleLbl="revTx" presStyleIdx="3" presStyleCnt="6" custLinFactNeighborX="6" custLinFactNeighborY="4402">
        <dgm:presLayoutVars>
          <dgm:bulletEnabled/>
        </dgm:presLayoutVars>
      </dgm:prSet>
      <dgm:spPr/>
    </dgm:pt>
    <dgm:pt modelId="{96A440F4-2D3D-4297-9A91-9CCA031BD402}" type="pres">
      <dgm:prSet presAssocID="{9D3C7131-388B-43A2-B5F1-1F1318DABE26}" presName="sibTrans" presStyleLbl="sibTrans2D1" presStyleIdx="0" presStyleCnt="0"/>
      <dgm:spPr/>
    </dgm:pt>
    <dgm:pt modelId="{E78F2181-1FCB-4FA1-865D-E0DD356A495E}" type="pres">
      <dgm:prSet presAssocID="{DCDC4C36-410E-4E19-BC0A-3E5043C3427C}" presName="Composite" presStyleCnt="0"/>
      <dgm:spPr/>
    </dgm:pt>
    <dgm:pt modelId="{03969123-6A9B-435A-AB1D-A5FDE142DF62}" type="pres">
      <dgm:prSet presAssocID="{DCDC4C36-410E-4E19-BC0A-3E5043C3427C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0" r="19103" b="4"/>
          <a:stretch/>
        </a:blipFill>
      </dgm:spPr>
      <dgm:extLst>
        <a:ext uri="{E40237B7-FDA0-4F09-8148-C483321AD2D9}">
          <dgm14:cNvPr xmlns:dgm14="http://schemas.microsoft.com/office/drawing/2010/diagram" id="0" name="" descr="Closeup shot of a group of medical practitioners holding puzzle pieces"/>
        </a:ext>
      </dgm:extLst>
    </dgm:pt>
    <dgm:pt modelId="{6D424C29-FABF-44E8-AC29-E146771E786A}" type="pres">
      <dgm:prSet presAssocID="{DCDC4C36-410E-4E19-BC0A-3E5043C3427C}" presName="Subtitle" presStyleLbl="revTx" presStyleIdx="4" presStyleCnt="6" custLinFactNeighborX="-1" custLinFactNeighborY="7917">
        <dgm:presLayoutVars>
          <dgm:chMax val="0"/>
          <dgm:bulletEnabled/>
        </dgm:presLayoutVars>
      </dgm:prSet>
      <dgm:spPr/>
    </dgm:pt>
    <dgm:pt modelId="{6E2E147C-F07F-4C54-B50C-7F717F12456E}" type="pres">
      <dgm:prSet presAssocID="{DCDC4C36-410E-4E19-BC0A-3E5043C3427C}" presName="Description" presStyleLbl="revTx" presStyleIdx="5" presStyleCnt="6" custAng="10800000" custFlipVert="1" custScaleY="39287" custLinFactNeighborX="0" custLinFactNeighborY="-24217">
        <dgm:presLayoutVars>
          <dgm:bulletEnabled/>
        </dgm:presLayoutVars>
      </dgm:prSet>
      <dgm:spPr/>
    </dgm:pt>
  </dgm:ptLst>
  <dgm:cxnLst>
    <dgm:cxn modelId="{13119220-D257-4D5C-AA61-7D3DE7033255}" type="presOf" srcId="{28E25C44-2303-45CF-9B97-B0761F10D5BF}" destId="{1217D741-BD26-4DA9-B837-52A62420BBA0}" srcOrd="0" destOrd="0" presId="urn:microsoft.com/office/officeart/2024/3/layout/verticalVisualTextBlock1"/>
    <dgm:cxn modelId="{DA408030-1ED3-416F-AD1F-3EB8458C5642}" srcId="{F97FC7B6-FB22-482C-AFA8-57A4C8E7BE3E}" destId="{42912F54-4319-475A-A9A3-8B4A5EA3C12C}" srcOrd="1" destOrd="0" parTransId="{0BA3F7C5-D1CB-4D8E-A04D-0F467C42D90C}" sibTransId="{9D3C7131-388B-43A2-B5F1-1F1318DABE26}"/>
    <dgm:cxn modelId="{B461A634-88C9-4EB7-9DB2-76EEBBE92BA8}" type="presOf" srcId="{F97FC7B6-FB22-482C-AFA8-57A4C8E7BE3E}" destId="{B3B25B07-7A73-4CA6-8789-B261C3A8E127}" srcOrd="0" destOrd="0" presId="urn:microsoft.com/office/officeart/2024/3/layout/verticalVisualTextBlock1"/>
    <dgm:cxn modelId="{ABD8093B-05E7-4A34-915B-4604F17397C8}" srcId="{F97FC7B6-FB22-482C-AFA8-57A4C8E7BE3E}" destId="{0CC463EA-0A14-48F0-9F20-4A077CBB79B8}" srcOrd="0" destOrd="0" parTransId="{3EC01F8B-E1AA-4120-9511-5EADD609DECA}" sibTransId="{2985B4F7-3958-47A7-ABE4-89A489EDECF4}"/>
    <dgm:cxn modelId="{E6BF893E-633E-422F-820D-3204B28441E3}" type="presOf" srcId="{9D3C7131-388B-43A2-B5F1-1F1318DABE26}" destId="{96A440F4-2D3D-4297-9A91-9CCA031BD402}" srcOrd="0" destOrd="0" presId="urn:microsoft.com/office/officeart/2024/3/layout/verticalVisualTextBlock1"/>
    <dgm:cxn modelId="{AF4CF36F-5022-4A77-9999-DD190F6FB2D6}" srcId="{42912F54-4319-475A-A9A3-8B4A5EA3C12C}" destId="{28E25C44-2303-45CF-9B97-B0761F10D5BF}" srcOrd="0" destOrd="0" parTransId="{4CC491B6-DC3B-4913-9D53-A5008054D90E}" sibTransId="{1A75CFA5-D2B4-4833-B586-B8A7C5BFCF97}"/>
    <dgm:cxn modelId="{1CEFD07F-E810-4841-BC88-3727B7ACD2C7}" type="presOf" srcId="{2985B4F7-3958-47A7-ABE4-89A489EDECF4}" destId="{37F8F2D8-5E41-42BA-A2E8-01DDC443D885}" srcOrd="0" destOrd="0" presId="urn:microsoft.com/office/officeart/2024/3/layout/verticalVisualTextBlock1"/>
    <dgm:cxn modelId="{815FF689-B14F-40E5-BC56-9D4D5F041AF3}" type="presOf" srcId="{42912F54-4319-475A-A9A3-8B4A5EA3C12C}" destId="{3B19B286-2F77-42C3-B077-2B22664F7297}" srcOrd="0" destOrd="0" presId="urn:microsoft.com/office/officeart/2024/3/layout/verticalVisualTextBlock1"/>
    <dgm:cxn modelId="{A389359D-D0E2-4A60-B810-75362749D2FC}" srcId="{DCDC4C36-410E-4E19-BC0A-3E5043C3427C}" destId="{C7C392A2-BA6C-457B-926C-F0BF2A02B6B8}" srcOrd="0" destOrd="0" parTransId="{94760DA3-4B44-432C-A9AA-13C5E4005058}" sibTransId="{CB173022-328B-40DD-92E0-24B5A7A56C15}"/>
    <dgm:cxn modelId="{3DFFECB5-EACC-47CA-9824-827A3DC3B83D}" type="presOf" srcId="{C7C392A2-BA6C-457B-926C-F0BF2A02B6B8}" destId="{6E2E147C-F07F-4C54-B50C-7F717F12456E}" srcOrd="0" destOrd="0" presId="urn:microsoft.com/office/officeart/2024/3/layout/verticalVisualTextBlock1"/>
    <dgm:cxn modelId="{E26D5FB6-26E2-4B27-8684-0A4DFDE636BC}" type="presOf" srcId="{0CC463EA-0A14-48F0-9F20-4A077CBB79B8}" destId="{FCA2593E-5B9A-4D62-A6E1-C30E1469C3E5}" srcOrd="0" destOrd="0" presId="urn:microsoft.com/office/officeart/2024/3/layout/verticalVisualTextBlock1"/>
    <dgm:cxn modelId="{27C7CAC6-6B2A-4C1F-927F-C86F0DE1C46F}" type="presOf" srcId="{1FF204A4-CB2E-4CF7-AFD4-32B6750E6518}" destId="{60B60425-93BD-47B3-97F9-86717DD32260}" srcOrd="0" destOrd="0" presId="urn:microsoft.com/office/officeart/2024/3/layout/verticalVisualTextBlock1"/>
    <dgm:cxn modelId="{8158BAD5-546D-485C-9317-99B59C6EE38E}" srcId="{0CC463EA-0A14-48F0-9F20-4A077CBB79B8}" destId="{1FF204A4-CB2E-4CF7-AFD4-32B6750E6518}" srcOrd="0" destOrd="0" parTransId="{FC0C8184-07A0-4C26-8FBA-3260692A90C9}" sibTransId="{4247B283-7001-4707-AABF-30D52A8F69DA}"/>
    <dgm:cxn modelId="{040B8DEE-F1AE-480C-AD9D-B0EEC764AA06}" type="presOf" srcId="{DCDC4C36-410E-4E19-BC0A-3E5043C3427C}" destId="{6D424C29-FABF-44E8-AC29-E146771E786A}" srcOrd="0" destOrd="0" presId="urn:microsoft.com/office/officeart/2024/3/layout/verticalVisualTextBlock1"/>
    <dgm:cxn modelId="{47892EFC-FD79-4281-9B45-6CF0A450D21E}" srcId="{F97FC7B6-FB22-482C-AFA8-57A4C8E7BE3E}" destId="{DCDC4C36-410E-4E19-BC0A-3E5043C3427C}" srcOrd="2" destOrd="0" parTransId="{87977CFC-E6DE-4131-90A2-E9933A7D0532}" sibTransId="{FC3542AC-8B7C-46BF-8344-A186D585B13D}"/>
    <dgm:cxn modelId="{4B8EBC93-42A7-4914-B7D9-B63A4B7AEE4A}" type="presParOf" srcId="{B3B25B07-7A73-4CA6-8789-B261C3A8E127}" destId="{5D34E59D-FB01-4630-AA44-992F06368654}" srcOrd="0" destOrd="0" presId="urn:microsoft.com/office/officeart/2024/3/layout/verticalVisualTextBlock1"/>
    <dgm:cxn modelId="{A53BC5A3-9A5E-49DC-85D7-4AB05111827F}" type="presParOf" srcId="{5D34E59D-FB01-4630-AA44-992F06368654}" destId="{A0D007F5-9E33-48E8-A440-4048B3150C73}" srcOrd="0" destOrd="0" presId="urn:microsoft.com/office/officeart/2024/3/layout/verticalVisualTextBlock1"/>
    <dgm:cxn modelId="{D6199707-2851-48C3-9DE5-CD32C51CDBF7}" type="presParOf" srcId="{5D34E59D-FB01-4630-AA44-992F06368654}" destId="{FCA2593E-5B9A-4D62-A6E1-C30E1469C3E5}" srcOrd="1" destOrd="0" presId="urn:microsoft.com/office/officeart/2024/3/layout/verticalVisualTextBlock1"/>
    <dgm:cxn modelId="{8AE342B5-075D-46DE-A9BA-BFFD264B3DF4}" type="presParOf" srcId="{5D34E59D-FB01-4630-AA44-992F06368654}" destId="{60B60425-93BD-47B3-97F9-86717DD32260}" srcOrd="2" destOrd="0" presId="urn:microsoft.com/office/officeart/2024/3/layout/verticalVisualTextBlock1"/>
    <dgm:cxn modelId="{DA53A78B-1BDA-4CF0-BF5A-2357367A0F54}" type="presParOf" srcId="{B3B25B07-7A73-4CA6-8789-B261C3A8E127}" destId="{37F8F2D8-5E41-42BA-A2E8-01DDC443D885}" srcOrd="1" destOrd="0" presId="urn:microsoft.com/office/officeart/2024/3/layout/verticalVisualTextBlock1"/>
    <dgm:cxn modelId="{ADE6425E-0E4B-4C57-A09F-26E696D20516}" type="presParOf" srcId="{B3B25B07-7A73-4CA6-8789-B261C3A8E127}" destId="{1DDFF0DB-51DF-4715-AF38-A1C1C9FA7BB6}" srcOrd="2" destOrd="0" presId="urn:microsoft.com/office/officeart/2024/3/layout/verticalVisualTextBlock1"/>
    <dgm:cxn modelId="{AC73A4E8-5CE4-4969-A711-8C379E286311}" type="presParOf" srcId="{1DDFF0DB-51DF-4715-AF38-A1C1C9FA7BB6}" destId="{9D0AE894-7B7B-47C6-8973-1063C14FDCD7}" srcOrd="0" destOrd="0" presId="urn:microsoft.com/office/officeart/2024/3/layout/verticalVisualTextBlock1"/>
    <dgm:cxn modelId="{CD8AB3A3-E97E-4E7C-9401-DA3DE06F27D6}" type="presParOf" srcId="{1DDFF0DB-51DF-4715-AF38-A1C1C9FA7BB6}" destId="{3B19B286-2F77-42C3-B077-2B22664F7297}" srcOrd="1" destOrd="0" presId="urn:microsoft.com/office/officeart/2024/3/layout/verticalVisualTextBlock1"/>
    <dgm:cxn modelId="{DA4B8A84-E601-48EF-8544-EC906997B0A9}" type="presParOf" srcId="{1DDFF0DB-51DF-4715-AF38-A1C1C9FA7BB6}" destId="{1217D741-BD26-4DA9-B837-52A62420BBA0}" srcOrd="2" destOrd="0" presId="urn:microsoft.com/office/officeart/2024/3/layout/verticalVisualTextBlock1"/>
    <dgm:cxn modelId="{3AE283AF-0A88-42E2-8F98-EAA280112057}" type="presParOf" srcId="{B3B25B07-7A73-4CA6-8789-B261C3A8E127}" destId="{96A440F4-2D3D-4297-9A91-9CCA031BD402}" srcOrd="3" destOrd="0" presId="urn:microsoft.com/office/officeart/2024/3/layout/verticalVisualTextBlock1"/>
    <dgm:cxn modelId="{02CF8C8C-7B4C-47E1-8C26-232DE1EC705E}" type="presParOf" srcId="{B3B25B07-7A73-4CA6-8789-B261C3A8E127}" destId="{E78F2181-1FCB-4FA1-865D-E0DD356A495E}" srcOrd="4" destOrd="0" presId="urn:microsoft.com/office/officeart/2024/3/layout/verticalVisualTextBlock1"/>
    <dgm:cxn modelId="{8B5809D1-2C7D-4AF6-AEF5-FF45B117F9DA}" type="presParOf" srcId="{E78F2181-1FCB-4FA1-865D-E0DD356A495E}" destId="{03969123-6A9B-435A-AB1D-A5FDE142DF62}" srcOrd="0" destOrd="0" presId="urn:microsoft.com/office/officeart/2024/3/layout/verticalVisualTextBlock1"/>
    <dgm:cxn modelId="{DD529824-8751-4603-AB97-924EE346C618}" type="presParOf" srcId="{E78F2181-1FCB-4FA1-865D-E0DD356A495E}" destId="{6D424C29-FABF-44E8-AC29-E146771E786A}" srcOrd="1" destOrd="0" presId="urn:microsoft.com/office/officeart/2024/3/layout/verticalVisualTextBlock1"/>
    <dgm:cxn modelId="{BD2BE530-A6B3-4A21-93A1-698D2A7983E1}" type="presParOf" srcId="{E78F2181-1FCB-4FA1-865D-E0DD356A495E}" destId="{6E2E147C-F07F-4C54-B50C-7F717F12456E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007F5-9E33-48E8-A440-4048B3150C73}">
      <dsp:nvSpPr>
        <dsp:cNvPr id="0" name=""/>
        <dsp:cNvSpPr/>
      </dsp:nvSpPr>
      <dsp:spPr>
        <a:xfrm>
          <a:off x="0" y="0"/>
          <a:ext cx="1626124" cy="16261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0" r="2" b="2"/>
          <a:stretch/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A2593E-5B9A-4D62-A6E1-C30E1469C3E5}">
      <dsp:nvSpPr>
        <dsp:cNvPr id="0" name=""/>
        <dsp:cNvSpPr/>
      </dsp:nvSpPr>
      <dsp:spPr>
        <a:xfrm>
          <a:off x="1806124" y="0"/>
          <a:ext cx="6868646" cy="487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35560" bIns="3556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/>
            <a:t>Power of Storytelling</a:t>
          </a:r>
        </a:p>
      </dsp:txBody>
      <dsp:txXfrm>
        <a:off x="1806124" y="0"/>
        <a:ext cx="6868646" cy="487302"/>
      </dsp:txXfrm>
    </dsp:sp>
    <dsp:sp modelId="{60B60425-93BD-47B3-97F9-86717DD32260}">
      <dsp:nvSpPr>
        <dsp:cNvPr id="0" name=""/>
        <dsp:cNvSpPr/>
      </dsp:nvSpPr>
      <dsp:spPr>
        <a:xfrm>
          <a:off x="1806124" y="487302"/>
          <a:ext cx="6868646" cy="1138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30480" bIns="3048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</a:rPr>
            <a:t>Storytelling and real-world patient success stories make quality data meaningful and emotionally engaging.</a:t>
          </a:r>
        </a:p>
      </dsp:txBody>
      <dsp:txXfrm>
        <a:off x="1806124" y="487302"/>
        <a:ext cx="6868646" cy="1138822"/>
      </dsp:txXfrm>
    </dsp:sp>
    <dsp:sp modelId="{9D0AE894-7B7B-47C6-8973-1063C14FDCD7}">
      <dsp:nvSpPr>
        <dsp:cNvPr id="0" name=""/>
        <dsp:cNvSpPr/>
      </dsp:nvSpPr>
      <dsp:spPr>
        <a:xfrm>
          <a:off x="0" y="1756214"/>
          <a:ext cx="1626124" cy="162612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" r="27659"/>
          <a:stretch/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19B286-2F77-42C3-B077-2B22664F7297}">
      <dsp:nvSpPr>
        <dsp:cNvPr id="0" name=""/>
        <dsp:cNvSpPr/>
      </dsp:nvSpPr>
      <dsp:spPr>
        <a:xfrm>
          <a:off x="1814985" y="1812400"/>
          <a:ext cx="6868646" cy="487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35560" bIns="3556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b="1" i="0" u="none" kern="1200" dirty="0">
              <a:solidFill>
                <a:schemeClr val="tx1"/>
              </a:solidFill>
            </a:rPr>
            <a:t>Tailor Messages by Audience</a:t>
          </a:r>
          <a:endParaRPr lang="en-US" sz="2800" i="0" u="none" kern="1200" dirty="0">
            <a:solidFill>
              <a:schemeClr val="tx1"/>
            </a:solidFill>
          </a:endParaRPr>
        </a:p>
      </dsp:txBody>
      <dsp:txXfrm>
        <a:off x="1814985" y="1812400"/>
        <a:ext cx="6868646" cy="487302"/>
      </dsp:txXfrm>
    </dsp:sp>
    <dsp:sp modelId="{1217D741-BD26-4DA9-B837-52A62420BBA0}">
      <dsp:nvSpPr>
        <dsp:cNvPr id="0" name=""/>
        <dsp:cNvSpPr/>
      </dsp:nvSpPr>
      <dsp:spPr>
        <a:xfrm>
          <a:off x="1806536" y="2293648"/>
          <a:ext cx="6868646" cy="1138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30480" bIns="3048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</a:rPr>
            <a:t>Effective quality communication adapts messages to resonate with board members and medical staff distinctly.</a:t>
          </a:r>
        </a:p>
      </dsp:txBody>
      <dsp:txXfrm>
        <a:off x="1806536" y="2293648"/>
        <a:ext cx="6868646" cy="1138822"/>
      </dsp:txXfrm>
    </dsp:sp>
    <dsp:sp modelId="{03969123-6A9B-435A-AB1D-A5FDE142DF62}">
      <dsp:nvSpPr>
        <dsp:cNvPr id="0" name=""/>
        <dsp:cNvSpPr/>
      </dsp:nvSpPr>
      <dsp:spPr>
        <a:xfrm>
          <a:off x="0" y="3512429"/>
          <a:ext cx="1626124" cy="16261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0" r="19103" b="4"/>
          <a:stretch/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424C29-FABF-44E8-AC29-E146771E786A}">
      <dsp:nvSpPr>
        <dsp:cNvPr id="0" name=""/>
        <dsp:cNvSpPr/>
      </dsp:nvSpPr>
      <dsp:spPr>
        <a:xfrm>
          <a:off x="1806056" y="3551475"/>
          <a:ext cx="6868646" cy="493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35560" bIns="3556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b="1" i="0" u="none" kern="1200" dirty="0">
              <a:solidFill>
                <a:schemeClr val="tx1"/>
              </a:solidFill>
            </a:rPr>
            <a:t>Link Quality to Mission and Outcomes</a:t>
          </a:r>
          <a:endParaRPr lang="en-US" sz="2800" i="0" u="none" kern="1200" dirty="0">
            <a:solidFill>
              <a:schemeClr val="tx1"/>
            </a:solidFill>
          </a:endParaRPr>
        </a:p>
      </dsp:txBody>
      <dsp:txXfrm>
        <a:off x="1806056" y="3551475"/>
        <a:ext cx="6868646" cy="493190"/>
      </dsp:txXfrm>
    </dsp:sp>
    <dsp:sp modelId="{6E2E147C-F07F-4C54-B50C-7F717F12456E}">
      <dsp:nvSpPr>
        <dsp:cNvPr id="0" name=""/>
        <dsp:cNvSpPr/>
      </dsp:nvSpPr>
      <dsp:spPr>
        <a:xfrm rot="10800000" flipV="1">
          <a:off x="1806124" y="4075176"/>
          <a:ext cx="6868646" cy="44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30480" bIns="3048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</a:rPr>
            <a:t>Linking quality metrics to organizational mission promotes strategic relevance and drives collaborative efforts.</a:t>
          </a:r>
        </a:p>
      </dsp:txBody>
      <dsp:txXfrm rot="-10800000">
        <a:off x="1806124" y="4075176"/>
        <a:ext cx="6868646" cy="445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0CE5F-CF25-4E2A-B1DD-F7ECF4966B5B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45F5E-8DC5-49C3-97C3-CECC63963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8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85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45F5E-8DC5-49C3-97C3-CECC63963F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85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43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83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52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B74B8-EAD9-45CD-A2F7-DB16E8F86D41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69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07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46E-6B43-41F9-9272-B566D03A25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23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B74B8-EAD9-45CD-A2F7-DB16E8F86D41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81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3189A-84DB-4E17-9D7C-9D5C6C7A9B39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70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A285-B0C4-4CB3-93F3-650C6EAA66F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B371-7565-4065-AC11-0715E08FC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0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A285-B0C4-4CB3-93F3-650C6EAA66F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B371-7565-4065-AC11-0715E08FC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46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A285-B0C4-4CB3-93F3-650C6EAA66F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B371-7565-4065-AC11-0715E08FC36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981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A285-B0C4-4CB3-93F3-650C6EAA66F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B371-7565-4065-AC11-0715E08FC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00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A285-B0C4-4CB3-93F3-650C6EAA66F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B371-7565-4065-AC11-0715E08FC36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2050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A285-B0C4-4CB3-93F3-650C6EAA66F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B371-7565-4065-AC11-0715E08FC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63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A285-B0C4-4CB3-93F3-650C6EAA66F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B371-7565-4065-AC11-0715E08FC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36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A285-B0C4-4CB3-93F3-650C6EAA66F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B371-7565-4065-AC11-0715E08FC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00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Picture 3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600" y="1769161"/>
            <a:ext cx="6369646" cy="242812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60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0" y="4343400"/>
            <a:ext cx="6369646" cy="85476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70" name="Picture Placeholder 18">
            <a:extLst>
              <a:ext uri="{FF2B5EF4-FFF2-40B4-BE49-F238E27FC236}">
                <a16:creationId xmlns:a16="http://schemas.microsoft.com/office/drawing/2014/main" id="{3E92F343-183A-6071-A6E3-2697714E7D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927" y="1655065"/>
            <a:ext cx="3649273" cy="3649272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 tIns="914400" anchor="t">
            <a:noAutofit/>
          </a:bodyPr>
          <a:lstStyle>
            <a:lvl1pPr algn="ctr"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1600" y="6343955"/>
            <a:ext cx="21004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18883" y="6343955"/>
            <a:ext cx="147516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1F92EF8E-B9EB-49F8-83E1-F362FA442011}" type="datetime1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6343954"/>
            <a:ext cx="42604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A8391CE-6E5C-7F95-E4F6-CA031A7FE9EF}"/>
              </a:ext>
            </a:extLst>
          </p:cNvPr>
          <p:cNvGrpSpPr/>
          <p:nvPr userDrawn="1"/>
        </p:nvGrpSpPr>
        <p:grpSpPr>
          <a:xfrm flipH="1">
            <a:off x="609600" y="1691849"/>
            <a:ext cx="3202310" cy="3570866"/>
            <a:chOff x="8176980" y="837879"/>
            <a:chExt cx="3253820" cy="3628304"/>
          </a:xfrm>
        </p:grpSpPr>
        <p:sp>
          <p:nvSpPr>
            <p:cNvPr id="72" name="Graphic 12">
              <a:extLst>
                <a:ext uri="{FF2B5EF4-FFF2-40B4-BE49-F238E27FC236}">
                  <a16:creationId xmlns:a16="http://schemas.microsoft.com/office/drawing/2014/main" id="{315E782D-1B62-1A7E-F943-E562642DC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3" name="Graphic 13">
              <a:extLst>
                <a:ext uri="{FF2B5EF4-FFF2-40B4-BE49-F238E27FC236}">
                  <a16:creationId xmlns:a16="http://schemas.microsoft.com/office/drawing/2014/main" id="{54E55328-6641-32F6-83DA-F7F67F53DA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Graphic 15">
              <a:extLst>
                <a:ext uri="{FF2B5EF4-FFF2-40B4-BE49-F238E27FC236}">
                  <a16:creationId xmlns:a16="http://schemas.microsoft.com/office/drawing/2014/main" id="{E03230C5-4F41-A943-FEB0-AF14041F6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176980" y="4338469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8268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64FC88D-D92D-DA20-CF4A-84384D8C2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276088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88C643-D0E9-231F-EB37-6774C0A3E8F1}"/>
              </a:ext>
            </a:extLst>
          </p:cNvPr>
          <p:cNvGrpSpPr/>
          <p:nvPr userDrawn="1"/>
        </p:nvGrpSpPr>
        <p:grpSpPr>
          <a:xfrm>
            <a:off x="11078040" y="685800"/>
            <a:ext cx="504370" cy="544340"/>
            <a:chOff x="10917026" y="837879"/>
            <a:chExt cx="513774" cy="554490"/>
          </a:xfrm>
        </p:grpSpPr>
        <p:sp>
          <p:nvSpPr>
            <p:cNvPr id="22" name="Graphic 12">
              <a:extLst>
                <a:ext uri="{FF2B5EF4-FFF2-40B4-BE49-F238E27FC236}">
                  <a16:creationId xmlns:a16="http://schemas.microsoft.com/office/drawing/2014/main" id="{424C36C5-4A7D-CCF3-B51F-D0B88C6E60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3" name="Graphic 13">
              <a:extLst>
                <a:ext uri="{FF2B5EF4-FFF2-40B4-BE49-F238E27FC236}">
                  <a16:creationId xmlns:a16="http://schemas.microsoft.com/office/drawing/2014/main" id="{B0042815-752F-6DD6-53FD-A6E87B6E1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4" name="Graphic 15">
              <a:extLst>
                <a:ext uri="{FF2B5EF4-FFF2-40B4-BE49-F238E27FC236}">
                  <a16:creationId xmlns:a16="http://schemas.microsoft.com/office/drawing/2014/main" id="{CF56F6F2-7303-70CF-6CB5-85427DAC7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7026" y="12646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140C24A2-BE01-3A87-C043-931216F0B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0488" y="731520"/>
            <a:ext cx="4663440" cy="14478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Picture Placeholder 34">
            <a:extLst>
              <a:ext uri="{FF2B5EF4-FFF2-40B4-BE49-F238E27FC236}">
                <a16:creationId xmlns:a16="http://schemas.microsoft.com/office/drawing/2014/main" id="{BEA2029F-15E2-0FF2-34DE-4EA7F2CAFC3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1752" y="301752"/>
            <a:ext cx="4672584" cy="6254496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7BFBE908-0DFE-6B84-D3F5-F4A5B0AF3ED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5931" y="2373638"/>
            <a:ext cx="4460528" cy="379856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0488" y="6343955"/>
            <a:ext cx="2105099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0666" y="6343955"/>
            <a:ext cx="17720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4049900-C118-46F7-B9EF-5F7C1F0005B2}" type="datetime1">
              <a:rPr lang="en-US" smtClean="0"/>
              <a:t>11/10/2025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2695" y="6343955"/>
            <a:ext cx="429207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01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8FE325-7EF4-2BC1-CC28-C3956EA44D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DC731D-DB3B-8EE9-1728-DB36948AB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D080AD5-EDF0-8614-3A6E-738026A99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99874" y="61722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091" y="2514602"/>
            <a:ext cx="6812280" cy="31943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2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963C56F-1F77-4203-D488-3829DB3A8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69880" y="1609344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8E9AB81-9E4D-493C-6966-CE7F84541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4008" y="3218688"/>
            <a:ext cx="630936" cy="429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CB33265-7891-EEAC-2A77-0EF54FFE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69880" y="4892040"/>
            <a:ext cx="267004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4C18C5-23B1-43CA-8D0C-0D76624D967E}" type="datetime4">
              <a:rPr lang="en-US" smtClean="0"/>
              <a:t>November 10,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17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A285-B0C4-4CB3-93F3-650C6EAA66F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B371-7565-4065-AC11-0715E08FC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67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858000" cy="914400"/>
          </a:xfrm>
        </p:spPr>
        <p:txBody>
          <a:bodyPr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1520" y="1984248"/>
            <a:ext cx="6858000" cy="430677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31520" y="6346870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027206" y="6346870"/>
            <a:ext cx="2925587" cy="365125"/>
          </a:xfrm>
        </p:spPr>
        <p:txBody>
          <a:bodyPr/>
          <a:lstStyle/>
          <a:p>
            <a:fld id="{A7F72289-EB8A-47CA-A283-A769C9E761BF}" type="datetime1">
              <a:rPr lang="en-US" smtClean="0"/>
              <a:t>11/10/2025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952793" y="6346870"/>
            <a:ext cx="429207" cy="365125"/>
          </a:xfrm>
        </p:spPr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997909-0131-A5AB-BDFD-5E97BCADB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01280" y="0"/>
            <a:ext cx="2890719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DF60756A-385A-6B79-E093-1C3F727234E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03033" y="301752"/>
            <a:ext cx="2287214" cy="6254496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93FBD9B-BB94-CEED-C78F-D16C7C949103}"/>
              </a:ext>
            </a:extLst>
          </p:cNvPr>
          <p:cNvGrpSpPr/>
          <p:nvPr userDrawn="1"/>
        </p:nvGrpSpPr>
        <p:grpSpPr>
          <a:xfrm>
            <a:off x="8116493" y="685800"/>
            <a:ext cx="504370" cy="544340"/>
            <a:chOff x="10917026" y="837879"/>
            <a:chExt cx="513774" cy="554490"/>
          </a:xfrm>
        </p:grpSpPr>
        <p:sp>
          <p:nvSpPr>
            <p:cNvPr id="13" name="Graphic 12">
              <a:extLst>
                <a:ext uri="{FF2B5EF4-FFF2-40B4-BE49-F238E27FC236}">
                  <a16:creationId xmlns:a16="http://schemas.microsoft.com/office/drawing/2014/main" id="{A3EB4539-F175-6B4B-7F0C-0A2944DFF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339662" y="106717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Graphic 13">
              <a:extLst>
                <a:ext uri="{FF2B5EF4-FFF2-40B4-BE49-F238E27FC236}">
                  <a16:creationId xmlns:a16="http://schemas.microsoft.com/office/drawing/2014/main" id="{A7B804E8-3A22-78B4-B509-6DD4DBAE8D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80882" y="83787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Graphic 15">
              <a:extLst>
                <a:ext uri="{FF2B5EF4-FFF2-40B4-BE49-F238E27FC236}">
                  <a16:creationId xmlns:a16="http://schemas.microsoft.com/office/drawing/2014/main" id="{17E815E2-F347-3BE2-5C43-A012900BE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7026" y="12646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0203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F8F5F-F725-721E-5B46-E1360B4C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8" y="354723"/>
            <a:ext cx="6634937" cy="1166961"/>
          </a:xfrm>
        </p:spPr>
        <p:txBody>
          <a:bodyPr anchor="b">
            <a:normAutofit/>
          </a:bodyPr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54B96E6-7A65-76BD-84C9-9521E29295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4350" y="1701800"/>
            <a:ext cx="6634163" cy="4557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3BD3C-E7F2-F981-9099-94A5BC49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008" y="6356350"/>
            <a:ext cx="4516998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7150F-25C5-543B-51EF-0B3751A2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1006" y="6356350"/>
            <a:ext cx="1618142" cy="365125"/>
          </a:xfrm>
        </p:spPr>
        <p:txBody>
          <a:bodyPr/>
          <a:lstStyle/>
          <a:p>
            <a:fld id="{DE0C4980-27E8-4C63-986F-653C2548855D}" type="datetime1">
              <a:rPr lang="en-US" smtClean="0"/>
              <a:t>11/10/2025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A058F-975A-29AF-48D8-79E44462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943" y="6356350"/>
            <a:ext cx="443002" cy="365125"/>
          </a:xfrm>
        </p:spPr>
        <p:txBody>
          <a:bodyPr/>
          <a:lstStyle/>
          <a:p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F6C4F6F-BB01-5608-E259-C096F136D2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29737" y="2"/>
            <a:ext cx="4462262" cy="6857999"/>
          </a:xfrm>
          <a:custGeom>
            <a:avLst/>
            <a:gdLst>
              <a:gd name="connsiteX0" fmla="*/ 123745 w 4462262"/>
              <a:gd name="connsiteY0" fmla="*/ 0 h 6857999"/>
              <a:gd name="connsiteX1" fmla="*/ 4462262 w 4462262"/>
              <a:gd name="connsiteY1" fmla="*/ 0 h 6857999"/>
              <a:gd name="connsiteX2" fmla="*/ 4462262 w 4462262"/>
              <a:gd name="connsiteY2" fmla="*/ 6857999 h 6857999"/>
              <a:gd name="connsiteX3" fmla="*/ 1662 w 4462262"/>
              <a:gd name="connsiteY3" fmla="*/ 6857999 h 6857999"/>
              <a:gd name="connsiteX4" fmla="*/ 10391 w 4462262"/>
              <a:gd name="connsiteY4" fmla="*/ 5887936 h 6857999"/>
              <a:gd name="connsiteX5" fmla="*/ 107535 w 4462262"/>
              <a:gd name="connsiteY5" fmla="*/ 68146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2262" h="6857999">
                <a:moveTo>
                  <a:pt x="123745" y="0"/>
                </a:moveTo>
                <a:lnTo>
                  <a:pt x="4462262" y="0"/>
                </a:lnTo>
                <a:lnTo>
                  <a:pt x="4462262" y="6857999"/>
                </a:lnTo>
                <a:lnTo>
                  <a:pt x="1662" y="6857999"/>
                </a:lnTo>
                <a:cubicBezTo>
                  <a:pt x="-6511" y="6576209"/>
                  <a:pt x="18564" y="6169726"/>
                  <a:pt x="10391" y="5887936"/>
                </a:cubicBezTo>
                <a:cubicBezTo>
                  <a:pt x="4092" y="4214435"/>
                  <a:pt x="60501" y="2550973"/>
                  <a:pt x="107535" y="681460"/>
                </a:cubicBez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808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A285-B0C4-4CB3-93F3-650C6EAA66F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B371-7565-4065-AC11-0715E08FC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4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A285-B0C4-4CB3-93F3-650C6EAA66F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B371-7565-4065-AC11-0715E08FC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6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A285-B0C4-4CB3-93F3-650C6EAA66F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B371-7565-4065-AC11-0715E08FC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7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A285-B0C4-4CB3-93F3-650C6EAA66F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B371-7565-4065-AC11-0715E08FC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3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A285-B0C4-4CB3-93F3-650C6EAA66F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B371-7565-4065-AC11-0715E08FC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3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A285-B0C4-4CB3-93F3-650C6EAA66F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B371-7565-4065-AC11-0715E08FC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5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B371-7565-4065-AC11-0715E08FC36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A285-B0C4-4CB3-93F3-650C6EAA66F0}" type="datetimeFigureOut">
              <a:rPr lang="en-US" smtClean="0"/>
              <a:t>11/10/2025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7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5A285-B0C4-4CB3-93F3-650C6EAA66F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78B371-7565-4065-AC11-0715E08FC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1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7" r:id="rId19"/>
    <p:sldLayoutId id="2147483699" r:id="rId20"/>
    <p:sldLayoutId id="2147483703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pixabay.com/en/question-mark-abstract-geometric-1751308/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4DDBB06-0AB4-C250-AC57-53F79D3A7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374" y="4042040"/>
            <a:ext cx="11498519" cy="109689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Bridging the Gap: Communicating Quality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</a:rPr>
              <a:t> to Boards and Medical Staff</a:t>
            </a:r>
          </a:p>
        </p:txBody>
      </p:sp>
      <p:pic>
        <p:nvPicPr>
          <p:cNvPr id="5" name="Picture 4" descr="A compass pointing to a blue arrow&#10;&#10;AI-generated content may be incorrect.">
            <a:extLst>
              <a:ext uri="{FF2B5EF4-FFF2-40B4-BE49-F238E27FC236}">
                <a16:creationId xmlns:a16="http://schemas.microsoft.com/office/drawing/2014/main" id="{03F6E905-D534-DE39-8984-55A7B858EA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55" b="37625"/>
          <a:stretch>
            <a:fillRect/>
          </a:stretch>
        </p:blipFill>
        <p:spPr>
          <a:xfrm>
            <a:off x="239212" y="66500"/>
            <a:ext cx="11582398" cy="3717042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25F438-6BB1-B35F-4D80-827619053EED}"/>
              </a:ext>
            </a:extLst>
          </p:cNvPr>
          <p:cNvSpPr txBox="1"/>
          <p:nvPr/>
        </p:nvSpPr>
        <p:spPr>
          <a:xfrm>
            <a:off x="4151894" y="5503984"/>
            <a:ext cx="3563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Renee Lighthall BHA, MLT (ASCP)</a:t>
            </a:r>
          </a:p>
          <a:p>
            <a:pPr algn="ctr"/>
            <a:r>
              <a:rPr lang="en-US" dirty="0"/>
              <a:t>Director of Quality</a:t>
            </a:r>
          </a:p>
          <a:p>
            <a:pPr algn="ctr"/>
            <a:r>
              <a:rPr lang="en-US" dirty="0"/>
              <a:t>Cozad Community Health System</a:t>
            </a:r>
          </a:p>
        </p:txBody>
      </p:sp>
    </p:spTree>
    <p:extLst>
      <p:ext uri="{BB962C8B-B14F-4D97-AF65-F5344CB8AC3E}">
        <p14:creationId xmlns:p14="http://schemas.microsoft.com/office/powerpoint/2010/main" val="41023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3" descr="Hands-on top of each other">
            <a:extLst>
              <a:ext uri="{FF2B5EF4-FFF2-40B4-BE49-F238E27FC236}">
                <a16:creationId xmlns:a16="http://schemas.microsoft.com/office/drawing/2014/main" id="{0AC78120-E031-ABCD-B71E-9FEE6AE890C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prstClr val="white"/>
            </a:duotone>
          </a:blip>
          <a:srcRect l="51002" r="3762" b="1"/>
          <a:stretch>
            <a:fillRect/>
          </a:stretch>
        </p:blipFill>
        <p:spPr>
          <a:xfrm>
            <a:off x="5097780" y="-1"/>
            <a:ext cx="7091044" cy="6858001"/>
          </a:xfrm>
          <a:custGeom>
            <a:avLst/>
            <a:gdLst/>
            <a:ahLst/>
            <a:cxnLst/>
            <a:rect l="l" t="t" r="r" b="b"/>
            <a:pathLst>
              <a:path w="7091044" h="6858001">
                <a:moveTo>
                  <a:pt x="405750" y="0"/>
                </a:moveTo>
                <a:lnTo>
                  <a:pt x="7091044" y="0"/>
                </a:lnTo>
                <a:lnTo>
                  <a:pt x="7091044" y="6858001"/>
                </a:lnTo>
                <a:lnTo>
                  <a:pt x="53572" y="6858001"/>
                </a:lnTo>
                <a:lnTo>
                  <a:pt x="1828991" y="4521201"/>
                </a:lnTo>
                <a:close/>
                <a:moveTo>
                  <a:pt x="0" y="0"/>
                </a:moveTo>
                <a:lnTo>
                  <a:pt x="405750" y="0"/>
                </a:lnTo>
                <a:lnTo>
                  <a:pt x="0" y="43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6CE1F3-DD1A-52EA-FEEF-76D3A1BD9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6" y="1167796"/>
            <a:ext cx="5123515" cy="28799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/>
              <a:t>Trust and Relationships: </a:t>
            </a:r>
            <a:br>
              <a:rPr lang="en-US" sz="4800" dirty="0"/>
            </a:br>
            <a:r>
              <a:rPr lang="en-US" sz="4800" dirty="0"/>
              <a:t>The Foundation of Collaboration</a:t>
            </a:r>
            <a:endParaRPr lang="en-US" sz="4800" dirty="0">
              <a:solidFill>
                <a:schemeClr val="accent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A85E05-9D34-4977-8352-DB3956997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DED616-E554-4DB6-9F28-08F38A64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CDA3497-1EDA-4EB3-9C27-4D9835D30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F9764E-9AA0-49A3-9EA2-885EE991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Isosceles Triangle 24">
            <a:extLst>
              <a:ext uri="{FF2B5EF4-FFF2-40B4-BE49-F238E27FC236}">
                <a16:creationId xmlns:a16="http://schemas.microsoft.com/office/drawing/2014/main" id="{FA3A4F4A-4DC4-43F2-AC2D-06211A812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84CFB374-B343-457A-B567-B4D784B1F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0597FEEE-1E11-4396-BB69-B43FA92F9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A2DB2F81-3E68-4044-B7C2-03DEEC50D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Isosceles Triangle 29">
            <a:extLst>
              <a:ext uri="{FF2B5EF4-FFF2-40B4-BE49-F238E27FC236}">
                <a16:creationId xmlns:a16="http://schemas.microsoft.com/office/drawing/2014/main" id="{DC2F7294-2397-4C96-AB1E-E66CDEA3B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605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947" y="99311"/>
            <a:ext cx="10328106" cy="723649"/>
          </a:xfrm>
        </p:spPr>
        <p:txBody>
          <a:bodyPr>
            <a:normAutofit/>
          </a:bodyPr>
          <a:lstStyle/>
          <a:p>
            <a:r>
              <a:rPr dirty="0">
                <a:solidFill>
                  <a:srgbClr val="002060"/>
                </a:solidFill>
              </a:rPr>
              <a:t>Building Trust Between Quality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and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647" y="1899348"/>
            <a:ext cx="7072308" cy="503307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 sz="1600">
                <a:solidFill>
                  <a:srgbClr val="00467F"/>
                </a:solidFill>
              </a:defRPr>
            </a:pPr>
            <a:r>
              <a:rPr sz="2400" b="1" dirty="0">
                <a:solidFill>
                  <a:srgbClr val="002060"/>
                </a:solidFill>
              </a:rPr>
              <a:t>Communicate Consistently</a:t>
            </a:r>
            <a:r>
              <a:rPr sz="2400" dirty="0">
                <a:solidFill>
                  <a:srgbClr val="002060"/>
                </a:solidFill>
              </a:rPr>
              <a:t>: Keep updates clear, timely, and relevant.</a:t>
            </a:r>
          </a:p>
          <a:p>
            <a:pPr>
              <a:spcAft>
                <a:spcPts val="600"/>
              </a:spcAft>
              <a:defRPr sz="1600">
                <a:solidFill>
                  <a:srgbClr val="00467F"/>
                </a:solidFill>
              </a:defRPr>
            </a:pPr>
            <a:r>
              <a:rPr sz="2400" b="1" dirty="0">
                <a:solidFill>
                  <a:srgbClr val="002060"/>
                </a:solidFill>
              </a:rPr>
              <a:t>Invite Shared Decisions</a:t>
            </a:r>
            <a:r>
              <a:rPr sz="2400" dirty="0">
                <a:solidFill>
                  <a:srgbClr val="002060"/>
                </a:solidFill>
              </a:rPr>
              <a:t>: Bring stakeholders into planning and evaluation.</a:t>
            </a:r>
          </a:p>
          <a:p>
            <a:pPr>
              <a:spcAft>
                <a:spcPts val="600"/>
              </a:spcAft>
              <a:defRPr sz="1600">
                <a:solidFill>
                  <a:srgbClr val="00467F"/>
                </a:solidFill>
              </a:defRPr>
            </a:pPr>
            <a:r>
              <a:rPr sz="2400" b="1" dirty="0">
                <a:solidFill>
                  <a:srgbClr val="002060"/>
                </a:solidFill>
              </a:rPr>
              <a:t>Own Our Commitments</a:t>
            </a:r>
            <a:r>
              <a:rPr sz="2400" dirty="0">
                <a:solidFill>
                  <a:srgbClr val="002060"/>
                </a:solidFill>
              </a:rPr>
              <a:t>: Follow through and be accountable.</a:t>
            </a:r>
          </a:p>
          <a:p>
            <a:pPr>
              <a:spcAft>
                <a:spcPts val="600"/>
              </a:spcAft>
              <a:defRPr sz="1600">
                <a:solidFill>
                  <a:srgbClr val="00467F"/>
                </a:solidFill>
              </a:defRPr>
            </a:pPr>
            <a:r>
              <a:rPr sz="2400" b="1" dirty="0">
                <a:solidFill>
                  <a:srgbClr val="002060"/>
                </a:solidFill>
              </a:rPr>
              <a:t>Show Empathy</a:t>
            </a:r>
            <a:r>
              <a:rPr sz="2400" dirty="0">
                <a:solidFill>
                  <a:srgbClr val="002060"/>
                </a:solidFill>
              </a:rPr>
              <a:t>: Listen actively and respect different perspectives.</a:t>
            </a:r>
          </a:p>
          <a:p>
            <a:pPr>
              <a:spcAft>
                <a:spcPts val="600"/>
              </a:spcAft>
              <a:defRPr sz="1600">
                <a:solidFill>
                  <a:srgbClr val="00467F"/>
                </a:solidFill>
              </a:defRPr>
            </a:pPr>
            <a:r>
              <a:rPr sz="2400" b="1" dirty="0">
                <a:solidFill>
                  <a:srgbClr val="002060"/>
                </a:solidFill>
              </a:rPr>
              <a:t>Deliver Results</a:t>
            </a:r>
            <a:r>
              <a:rPr sz="2400" dirty="0">
                <a:solidFill>
                  <a:srgbClr val="002060"/>
                </a:solidFill>
              </a:rPr>
              <a:t>: Demonstrate progress with measurable outcomes.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7A1121-C8B0-9A09-6E72-DDAD00253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404" y="2377606"/>
            <a:ext cx="4483949" cy="25174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624616-6FB9-7FE6-4289-F4A240E8E89B}"/>
              </a:ext>
            </a:extLst>
          </p:cNvPr>
          <p:cNvSpPr txBox="1"/>
          <p:nvPr/>
        </p:nvSpPr>
        <p:spPr>
          <a:xfrm>
            <a:off x="260646" y="822960"/>
            <a:ext cx="11754569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</a:rPr>
              <a:t>Trust is the foundation for meaningful collaboration and better outcomes. </a:t>
            </a:r>
          </a:p>
          <a:p>
            <a:r>
              <a:rPr lang="en-US" sz="2400" b="1" i="1" dirty="0">
                <a:solidFill>
                  <a:srgbClr val="002060"/>
                </a:solidFill>
              </a:rPr>
              <a:t>Be Transparent: Share data, decisions, and processes.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016" y="94695"/>
            <a:ext cx="7827815" cy="83746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Calibri"/>
              </a:rPr>
              <a:t>Building Connections for Shared Success</a:t>
            </a:r>
            <a:endParaRPr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55" y="2030150"/>
            <a:ext cx="8975853" cy="4610347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Personalized Engagement:</a:t>
            </a:r>
            <a:r>
              <a:rPr lang="en-US" sz="2400" dirty="0">
                <a:solidFill>
                  <a:srgbClr val="002060"/>
                </a:solidFill>
              </a:rPr>
              <a:t> One-on-one conversations help uncover unique perspectives and shape communication that truly connects.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Dialogue for Stronger Teams:</a:t>
            </a:r>
            <a:r>
              <a:rPr lang="en-US" sz="2400" dirty="0">
                <a:solidFill>
                  <a:srgbClr val="002060"/>
                </a:solidFill>
              </a:rPr>
              <a:t> Meaningful dialogue building trust and shared ownership.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Closing Gaps Between Departments:</a:t>
            </a:r>
            <a:r>
              <a:rPr lang="en-US" sz="2400" dirty="0">
                <a:solidFill>
                  <a:srgbClr val="002060"/>
                </a:solidFill>
              </a:rPr>
              <a:t> Direct connections break down silos and align teams around common goals.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Dynamic Engagement:</a:t>
            </a:r>
            <a:r>
              <a:rPr lang="en-US" sz="2400" dirty="0">
                <a:solidFill>
                  <a:srgbClr val="002060"/>
                </a:solidFill>
              </a:rPr>
              <a:t> A flexible approach that adapts to feedback ensures the process remains responsive and values individual experiences.</a:t>
            </a:r>
            <a:endParaRPr sz="24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2C0740-519A-7D38-80C3-F9FFB78A2301}"/>
              </a:ext>
            </a:extLst>
          </p:cNvPr>
          <p:cNvSpPr txBox="1"/>
          <p:nvPr/>
        </p:nvSpPr>
        <p:spPr>
          <a:xfrm>
            <a:off x="449502" y="844232"/>
            <a:ext cx="11507146" cy="1107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3366"/>
                </a:solidFill>
              </a:rPr>
              <a:t>Strong relationships with stakeholders are built through intentional, inclusive, and adaptive engagement strategies.</a:t>
            </a:r>
          </a:p>
          <a:p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44C41A-972B-F797-59C8-119F8FE562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74" b="11423"/>
          <a:stretch>
            <a:fillRect/>
          </a:stretch>
        </p:blipFill>
        <p:spPr>
          <a:xfrm>
            <a:off x="9108831" y="3103685"/>
            <a:ext cx="3083169" cy="328832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F3CBD-4447-D015-A91A-8414C41EA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569" y="67873"/>
            <a:ext cx="6634937" cy="710597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Encouraging Collaboration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BCC8E8-D1CF-6AAF-8BAE-0A2B6385E2DC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134361" y="1609467"/>
            <a:ext cx="10354862" cy="455771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2500"/>
              </a:spcBef>
            </a:pPr>
            <a:r>
              <a:rPr lang="en-US" sz="2300" b="1" dirty="0">
                <a:solidFill>
                  <a:srgbClr val="002060"/>
                </a:solidFill>
              </a:rPr>
              <a:t>Shared Organizational Mission: </a:t>
            </a:r>
            <a:r>
              <a:rPr sz="2300" dirty="0">
                <a:solidFill>
                  <a:srgbClr val="002060"/>
                </a:solidFill>
              </a:rPr>
              <a:t>Collaboration shifts quality efforts from isolated departments to a collective organizational mission and shared goals.</a:t>
            </a:r>
            <a:endParaRPr lang="en-US" sz="230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2500"/>
              </a:spcBef>
            </a:pPr>
            <a:r>
              <a:rPr lang="en-US" sz="2300" b="1" dirty="0">
                <a:solidFill>
                  <a:srgbClr val="002060"/>
                </a:solidFill>
              </a:rPr>
              <a:t>Stakeholder Involvement: </a:t>
            </a:r>
            <a:r>
              <a:rPr sz="2300" dirty="0">
                <a:solidFill>
                  <a:srgbClr val="002060"/>
                </a:solidFill>
              </a:rPr>
              <a:t>Engaging board members and clinical staff fosters ownership and accountability in quality improvement initiatives.</a:t>
            </a:r>
            <a:endParaRPr lang="en-US" sz="230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2500"/>
              </a:spcBef>
            </a:pPr>
            <a:r>
              <a:rPr lang="en-US" sz="2300" b="1" dirty="0">
                <a:solidFill>
                  <a:srgbClr val="002060"/>
                </a:solidFill>
              </a:rPr>
              <a:t>Celebrating Collective Wins </a:t>
            </a:r>
            <a:r>
              <a:rPr sz="2300" dirty="0">
                <a:solidFill>
                  <a:srgbClr val="002060"/>
                </a:solidFill>
              </a:rPr>
              <a:t>Recog</a:t>
            </a:r>
            <a:r>
              <a:rPr lang="en-US" sz="2300" dirty="0">
                <a:solidFill>
                  <a:srgbClr val="002060"/>
                </a:solidFill>
              </a:rPr>
              <a:t>nizing the wins</a:t>
            </a:r>
            <a:r>
              <a:rPr sz="2300" dirty="0">
                <a:solidFill>
                  <a:srgbClr val="002060"/>
                </a:solidFill>
              </a:rPr>
              <a:t> and shared communications reinforce</a:t>
            </a:r>
            <a:r>
              <a:rPr lang="en-US" sz="2300" dirty="0">
                <a:solidFill>
                  <a:srgbClr val="002060"/>
                </a:solidFill>
              </a:rPr>
              <a:t>s it’s</a:t>
            </a:r>
            <a:r>
              <a:rPr sz="2300" dirty="0">
                <a:solidFill>
                  <a:srgbClr val="002060"/>
                </a:solidFill>
              </a:rPr>
              <a:t> a team achievement.</a:t>
            </a:r>
            <a:endParaRPr lang="en-US" sz="230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2500"/>
              </a:spcBef>
            </a:pPr>
            <a:r>
              <a:rPr lang="en-US" sz="2300" b="1" dirty="0">
                <a:solidFill>
                  <a:srgbClr val="002060"/>
                </a:solidFill>
              </a:rPr>
              <a:t>Cultural Strengthening: </a:t>
            </a:r>
            <a:r>
              <a:rPr sz="2300" dirty="0">
                <a:solidFill>
                  <a:srgbClr val="002060"/>
                </a:solidFill>
              </a:rPr>
              <a:t>Collaborative strategies strengthen</a:t>
            </a:r>
            <a:r>
              <a:rPr lang="en-US" sz="2300" dirty="0">
                <a:solidFill>
                  <a:srgbClr val="002060"/>
                </a:solidFill>
              </a:rPr>
              <a:t>          </a:t>
            </a:r>
            <a:r>
              <a:rPr sz="2300" dirty="0">
                <a:solidFill>
                  <a:srgbClr val="002060"/>
                </a:solidFill>
              </a:rPr>
              <a:t> hospital culture and drive sustained improvements in patient care.</a:t>
            </a:r>
            <a:endParaRPr lang="en-US" sz="23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5C878C-2947-7450-82B6-3A866351A0B8}"/>
              </a:ext>
            </a:extLst>
          </p:cNvPr>
          <p:cNvSpPr txBox="1"/>
          <p:nvPr/>
        </p:nvSpPr>
        <p:spPr>
          <a:xfrm>
            <a:off x="134360" y="778470"/>
            <a:ext cx="11614638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</a:rPr>
              <a:t>Collaboration is central to advancing quality and transform data into shared action and drive sustainable improvement.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4B73C9-3B28-88DA-160B-0AD6C82952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829" t="13077" r="7863" b="10769"/>
          <a:stretch>
            <a:fillRect/>
          </a:stretch>
        </p:blipFill>
        <p:spPr>
          <a:xfrm>
            <a:off x="9369669" y="4176346"/>
            <a:ext cx="2822331" cy="261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439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2A83B46E-4B9D-41E7-AEA4-D49D0E7D8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96A8005-E9F4-4EB9-8920-B40570B4A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635935-0E19-45AE-833C-28B82B08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3F51BFFB-86E2-4C0F-A3E6-9EB854CA4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BC377650-A34B-4F5C-9CF6-357C1AE1A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8EDFD6E0-0A92-4B6A-8B1C-6DD83E629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A1D08E0A-48F2-475F-933A-7D65C5B04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43F7D684-BFDD-4685-8195-32F1ABE31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4A0E8712-3D59-4F13-9FD3-F8889E3C5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D99F7967-C64D-482A-A1B6-896D7EC22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7CE53433-52BD-4F44-80A5-B57F4B53A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7F181D-1AB6-9FC3-7930-69C625167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852" y="169374"/>
            <a:ext cx="7297616" cy="688174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Takeaways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619AF-F3F7-923A-2CB0-4A8FD025C5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1384" y="1026922"/>
            <a:ext cx="8172239" cy="462378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400" dirty="0">
                <a:solidFill>
                  <a:srgbClr val="002060"/>
                </a:solidFill>
              </a:rPr>
              <a:t>**Translate Quality Data**</a:t>
            </a:r>
          </a:p>
          <a:p>
            <a:pPr marL="461963" indent="-461963"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</a:rPr>
              <a:t> Simplify complex metrics into strategic and clinical language.</a:t>
            </a:r>
          </a:p>
          <a:p>
            <a:pPr marL="461963" indent="-461963"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</a:rPr>
              <a:t> Align data with organizational goals and patient outcomes.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dirty="0">
                <a:solidFill>
                  <a:srgbClr val="002060"/>
                </a:solidFill>
              </a:rPr>
              <a:t>**Engage Stakeholders**</a:t>
            </a:r>
          </a:p>
          <a:p>
            <a:pPr marL="461963" indent="-461963"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</a:rPr>
              <a:t>Use storytelling and tailored messaging to connect with boards and medical staff.</a:t>
            </a:r>
          </a:p>
          <a:p>
            <a:pPr marL="461963" indent="-461963"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</a:rPr>
              <a:t>Highlight relevance through real-world examples and mission alignment.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dirty="0">
                <a:solidFill>
                  <a:srgbClr val="002060"/>
                </a:solidFill>
              </a:rPr>
              <a:t>**Build Trust &amp; Relationships**</a:t>
            </a:r>
          </a:p>
          <a:p>
            <a:pPr marL="461963" indent="-461963"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</a:rPr>
              <a:t> Foster transparency, empathy, and shared decision-making.</a:t>
            </a:r>
          </a:p>
          <a:p>
            <a:pPr marL="461963" indent="-461963"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</a:rPr>
              <a:t>  Strengthen collaboration through consistent communication and follow-through.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dirty="0">
                <a:solidFill>
                  <a:srgbClr val="002060"/>
                </a:solidFill>
              </a:rPr>
              <a:t> **Drive Collaboration**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</a:rPr>
              <a:t>  Involve stakeholders in quality initiatives to build ownership.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</a:rPr>
              <a:t> Celebrate collective wins to reinforce a culture of continuous improvement.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lnSpc>
                <a:spcPct val="90000"/>
              </a:lnSpc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0563FB8-0BD2-0848-DD79-7E780C40F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159" y="1918010"/>
            <a:ext cx="3740623" cy="395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86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679DA58-F097-B9ED-4595-5BA5D4A11F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88699" y="292184"/>
            <a:ext cx="8596312" cy="9529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8000" b="1" i="0" kern="1200" cap="all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u="sng" dirty="0"/>
              <a:t>Objectives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4DFA5C-FF9B-A58B-9ED5-31AAA9A7B1DB}"/>
              </a:ext>
            </a:extLst>
          </p:cNvPr>
          <p:cNvSpPr txBox="1"/>
          <p:nvPr/>
        </p:nvSpPr>
        <p:spPr>
          <a:xfrm>
            <a:off x="1249790" y="1533500"/>
            <a:ext cx="859631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Translate quality data into strategic and clinical language that supports informed decision-making.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Understandable		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Understand how to communicate quality in ways that help board members and medical staff connect with its relevance and impact.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Relevant		 Impactful</a:t>
            </a:r>
            <a:endParaRPr lang="en-US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Apply engagement strategies that foster trust, alignment, and shared accountability for quality outcomes.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Trust 		 Relationships 	     Collaboration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B554758-1182-7D69-63C2-822A51F4FE9A}"/>
              </a:ext>
            </a:extLst>
          </p:cNvPr>
          <p:cNvCxnSpPr/>
          <p:nvPr/>
        </p:nvCxnSpPr>
        <p:spPr>
          <a:xfrm>
            <a:off x="5662246" y="5808788"/>
            <a:ext cx="6330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2DE6BEC-EC5C-BC8B-98E5-F2251353F3E9}"/>
              </a:ext>
            </a:extLst>
          </p:cNvPr>
          <p:cNvCxnSpPr/>
          <p:nvPr/>
        </p:nvCxnSpPr>
        <p:spPr>
          <a:xfrm>
            <a:off x="4302369" y="2508737"/>
            <a:ext cx="6330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C700920-C93C-2CC3-8A5C-85423B7F0112}"/>
              </a:ext>
            </a:extLst>
          </p:cNvPr>
          <p:cNvCxnSpPr/>
          <p:nvPr/>
        </p:nvCxnSpPr>
        <p:spPr>
          <a:xfrm>
            <a:off x="3446584" y="4355124"/>
            <a:ext cx="6330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EDBFE6E-7B12-A1E2-1708-E71F4FC91B98}"/>
              </a:ext>
            </a:extLst>
          </p:cNvPr>
          <p:cNvCxnSpPr/>
          <p:nvPr/>
        </p:nvCxnSpPr>
        <p:spPr>
          <a:xfrm>
            <a:off x="2933700" y="5808788"/>
            <a:ext cx="6330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569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3" descr="Green dialogue boxes">
            <a:extLst>
              <a:ext uri="{FF2B5EF4-FFF2-40B4-BE49-F238E27FC236}">
                <a16:creationId xmlns:a16="http://schemas.microsoft.com/office/drawing/2014/main" id="{A8A68E5C-A1A2-3895-FC40-6E907C3C7A3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prstClr val="white"/>
            </a:duotone>
          </a:blip>
          <a:srcRect l="8367" r="5556" b="2"/>
          <a:stretch>
            <a:fillRect/>
          </a:stretch>
        </p:blipFill>
        <p:spPr>
          <a:xfrm>
            <a:off x="5097780" y="-1"/>
            <a:ext cx="7091044" cy="6858001"/>
          </a:xfrm>
          <a:custGeom>
            <a:avLst/>
            <a:gdLst/>
            <a:ahLst/>
            <a:cxnLst/>
            <a:rect l="l" t="t" r="r" b="b"/>
            <a:pathLst>
              <a:path w="7091044" h="6858001">
                <a:moveTo>
                  <a:pt x="405750" y="0"/>
                </a:moveTo>
                <a:lnTo>
                  <a:pt x="7091044" y="0"/>
                </a:lnTo>
                <a:lnTo>
                  <a:pt x="7091044" y="6858001"/>
                </a:lnTo>
                <a:lnTo>
                  <a:pt x="53572" y="6858001"/>
                </a:lnTo>
                <a:lnTo>
                  <a:pt x="1828991" y="4521201"/>
                </a:lnTo>
                <a:close/>
                <a:moveTo>
                  <a:pt x="0" y="0"/>
                </a:moveTo>
                <a:lnTo>
                  <a:pt x="405750" y="0"/>
                </a:lnTo>
                <a:lnTo>
                  <a:pt x="0" y="43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A000F0-72F9-FF27-BE13-4E28C2AA5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6" y="1678666"/>
            <a:ext cx="5123515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>
                <a:solidFill>
                  <a:schemeClr val="accent1"/>
                </a:solidFill>
              </a:rPr>
              <a:t>Effective Quality Communication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A85E05-9D34-4977-8352-DB3956997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DED616-E554-4DB6-9F28-08F38A64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CDA3497-1EDA-4EB3-9C27-4D9835D30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F9764E-9AA0-49A3-9EA2-885EE991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Isosceles Triangle 24">
            <a:extLst>
              <a:ext uri="{FF2B5EF4-FFF2-40B4-BE49-F238E27FC236}">
                <a16:creationId xmlns:a16="http://schemas.microsoft.com/office/drawing/2014/main" id="{FA3A4F4A-4DC4-43F2-AC2D-06211A812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84CFB374-B343-457A-B567-B4D784B1F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0597FEEE-1E11-4396-BB69-B43FA92F9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A2DB2F81-3E68-4044-B7C2-03DEEC50D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Isosceles Triangle 29">
            <a:extLst>
              <a:ext uri="{FF2B5EF4-FFF2-40B4-BE49-F238E27FC236}">
                <a16:creationId xmlns:a16="http://schemas.microsoft.com/office/drawing/2014/main" id="{DC2F7294-2397-4C96-AB1E-E66CDEA3B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08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FD1FA9-104F-82F3-CC2E-D6523593CD79}"/>
              </a:ext>
            </a:extLst>
          </p:cNvPr>
          <p:cNvSpPr txBox="1">
            <a:spLocks/>
          </p:cNvSpPr>
          <p:nvPr/>
        </p:nvSpPr>
        <p:spPr>
          <a:xfrm>
            <a:off x="267688" y="174400"/>
            <a:ext cx="11214100" cy="740416"/>
          </a:xfrm>
          <a:prstGeom prst="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GB" sz="3200" b="1" i="0" kern="1200" cap="all" spc="-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-7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Translating the Language of Quality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AC601C-2603-FC82-8433-9A98EA8D8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893" y="1611278"/>
            <a:ext cx="4207763" cy="3400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D230B8-2D00-D002-8EC3-298430FC4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654" y="2827703"/>
            <a:ext cx="3842723" cy="6652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7C1428-855D-07B1-83CB-A7ACAE23B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79" y="1640551"/>
            <a:ext cx="1981685" cy="4512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1AEB54-0056-FBAC-F11B-329CFF8341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500" y="3486035"/>
            <a:ext cx="2706212" cy="4155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C34B84-BA02-682C-1E0A-94E07CBEC9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0758" y="3719625"/>
            <a:ext cx="2444853" cy="3610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F7A4FD-6A41-5FF8-9339-6BF090606D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0969" y="4283269"/>
            <a:ext cx="6595369" cy="4155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82BCFA-C326-4E81-D540-1A02581F7A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500" y="5171669"/>
            <a:ext cx="4270223" cy="317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D1545C-DF13-F5AB-A144-8449FA25D7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9356" y="5878469"/>
            <a:ext cx="5542804" cy="5876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729DAE-D75C-571B-CDF5-A33BD27CA4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95752" y="1207128"/>
            <a:ext cx="3078986" cy="3610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965424-EC3C-02C0-1C2C-AD831D5C71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7955" y="6006062"/>
            <a:ext cx="3033631" cy="3883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2AE8FE5-9BDE-33C2-6E10-9AC3A318AC2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03757" y="2896145"/>
            <a:ext cx="3137957" cy="5403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4F33F7-F410-0BEB-208D-A0135004F58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7279" y="4931951"/>
            <a:ext cx="2822190" cy="434927"/>
          </a:xfrm>
          <a:prstGeom prst="rect">
            <a:avLst/>
          </a:prstGeom>
        </p:spPr>
      </p:pic>
      <p:pic>
        <p:nvPicPr>
          <p:cNvPr id="20" name="Picture 19" descr="A question mark made out of colorful balls&#10;&#10;AI-generated content may be incorrect.">
            <a:extLst>
              <a:ext uri="{FF2B5EF4-FFF2-40B4-BE49-F238E27FC236}">
                <a16:creationId xmlns:a16="http://schemas.microsoft.com/office/drawing/2014/main" id="{3AA9867E-99BC-921A-C04D-EE059272FB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3217115" y="1932950"/>
            <a:ext cx="972629" cy="1595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B310A9-019C-8E7F-704F-AC06EE4323C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848576" y="1053645"/>
            <a:ext cx="975445" cy="1597290"/>
          </a:xfrm>
          <a:prstGeom prst="rect">
            <a:avLst/>
          </a:prstGeom>
        </p:spPr>
      </p:pic>
      <p:pic>
        <p:nvPicPr>
          <p:cNvPr id="22" name="Picture 21" descr="A question mark made out of colorful balls&#10;&#10;AI-generated content may be incorrect.">
            <a:extLst>
              <a:ext uri="{FF2B5EF4-FFF2-40B4-BE49-F238E27FC236}">
                <a16:creationId xmlns:a16="http://schemas.microsoft.com/office/drawing/2014/main" id="{0E9C6DF7-2C46-AEE5-32F2-BFF0AD90CF3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10969085" y="4080679"/>
            <a:ext cx="972629" cy="1595200"/>
          </a:xfrm>
          <a:prstGeom prst="rect">
            <a:avLst/>
          </a:prstGeom>
        </p:spPr>
      </p:pic>
      <p:pic>
        <p:nvPicPr>
          <p:cNvPr id="23" name="Picture 22" descr="A question mark made out of colorful balls&#10;&#10;AI-generated content may be incorrect.">
            <a:extLst>
              <a:ext uri="{FF2B5EF4-FFF2-40B4-BE49-F238E27FC236}">
                <a16:creationId xmlns:a16="http://schemas.microsoft.com/office/drawing/2014/main" id="{8191457E-BD31-875A-A3E5-EEDAB988F2F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1205240" y="3962422"/>
            <a:ext cx="712690" cy="1168877"/>
          </a:xfrm>
          <a:prstGeom prst="rect">
            <a:avLst/>
          </a:prstGeom>
        </p:spPr>
      </p:pic>
      <p:pic>
        <p:nvPicPr>
          <p:cNvPr id="24" name="Picture 23" descr="A question mark made out of colorful balls&#10;&#10;AI-generated content may be incorrect.">
            <a:extLst>
              <a:ext uri="{FF2B5EF4-FFF2-40B4-BE49-F238E27FC236}">
                <a16:creationId xmlns:a16="http://schemas.microsoft.com/office/drawing/2014/main" id="{C2CD4BDB-39F4-88C5-F320-2C9C55DC1FA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622208" y="1766016"/>
            <a:ext cx="520708" cy="854009"/>
          </a:xfrm>
          <a:prstGeom prst="rect">
            <a:avLst/>
          </a:prstGeom>
        </p:spPr>
      </p:pic>
      <p:pic>
        <p:nvPicPr>
          <p:cNvPr id="25" name="Picture 24" descr="A question mark made out of colorful balls&#10;&#10;AI-generated content may be incorrect.">
            <a:extLst>
              <a:ext uri="{FF2B5EF4-FFF2-40B4-BE49-F238E27FC236}">
                <a16:creationId xmlns:a16="http://schemas.microsoft.com/office/drawing/2014/main" id="{225E6B61-479F-601D-51BC-B45B0AB5C36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6335237" y="3580271"/>
            <a:ext cx="312276" cy="512161"/>
          </a:xfrm>
          <a:prstGeom prst="rect">
            <a:avLst/>
          </a:prstGeom>
        </p:spPr>
      </p:pic>
      <p:pic>
        <p:nvPicPr>
          <p:cNvPr id="26" name="Picture 25" descr="A question mark made out of colorful balls&#10;&#10;AI-generated content may be incorrect.">
            <a:extLst>
              <a:ext uri="{FF2B5EF4-FFF2-40B4-BE49-F238E27FC236}">
                <a16:creationId xmlns:a16="http://schemas.microsoft.com/office/drawing/2014/main" id="{23E42E91-655F-3C15-6898-83881078E4A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1014049" y="2193021"/>
            <a:ext cx="741124" cy="1215511"/>
          </a:xfrm>
          <a:prstGeom prst="rect">
            <a:avLst/>
          </a:prstGeom>
        </p:spPr>
      </p:pic>
      <p:pic>
        <p:nvPicPr>
          <p:cNvPr id="29" name="Picture 28" descr="A question mark made out of colorful balls&#10;&#10;AI-generated content may be incorrect.">
            <a:extLst>
              <a:ext uri="{FF2B5EF4-FFF2-40B4-BE49-F238E27FC236}">
                <a16:creationId xmlns:a16="http://schemas.microsoft.com/office/drawing/2014/main" id="{957DF45C-2493-21E3-1DEF-C6FC04687E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078921" y="5106749"/>
            <a:ext cx="972629" cy="1595200"/>
          </a:xfrm>
          <a:prstGeom prst="rect">
            <a:avLst/>
          </a:prstGeom>
        </p:spPr>
      </p:pic>
      <p:pic>
        <p:nvPicPr>
          <p:cNvPr id="2" name="Picture 1" descr="A question mark made out of colorful balls&#10;&#10;AI-generated content may be incorrect.">
            <a:extLst>
              <a:ext uri="{FF2B5EF4-FFF2-40B4-BE49-F238E27FC236}">
                <a16:creationId xmlns:a16="http://schemas.microsoft.com/office/drawing/2014/main" id="{44756EE4-BF14-0117-4FDD-8F30644822A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369481" y="2090363"/>
            <a:ext cx="312276" cy="51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5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94715-A217-A3E7-806E-BA4AE834F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589" y="105348"/>
            <a:ext cx="3377461" cy="1447800"/>
          </a:xfrm>
        </p:spPr>
        <p:txBody>
          <a:bodyPr anchor="b">
            <a:normAutofit fontScale="90000"/>
          </a:bodyPr>
          <a:lstStyle/>
          <a:p>
            <a:r>
              <a:rPr lang="en-US" sz="3100" dirty="0"/>
              <a:t>Translate Data into Strategic and Clinical Language</a:t>
            </a:r>
          </a:p>
        </p:txBody>
      </p:sp>
      <p:pic>
        <p:nvPicPr>
          <p:cNvPr id="5" name="Content Placeholder 4" descr="stethoscope and graph papers">
            <a:extLst>
              <a:ext uri="{FF2B5EF4-FFF2-40B4-BE49-F238E27FC236}">
                <a16:creationId xmlns:a16="http://schemas.microsoft.com/office/drawing/2014/main" id="{C5B0363F-891C-4D4F-A4AE-9E5A0860F12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l="21989" r="21989"/>
          <a:stretch>
            <a:fillRect/>
          </a:stretch>
        </p:blipFill>
        <p:spPr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C6800-A95D-9D4E-6DBA-7295D682F8F7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372100" y="2123455"/>
            <a:ext cx="6819900" cy="434768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2000" b="1" u="sng" dirty="0"/>
              <a:t>Simplifying Complex Data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sz="2000" dirty="0"/>
              <a:t>Transforming complex data into clear, understandable language</a:t>
            </a:r>
            <a:r>
              <a:rPr lang="en-US" sz="2000" dirty="0"/>
              <a:t>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2000" b="1" u="sng" dirty="0"/>
              <a:t>Aligning Metrics with Strategy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sz="2000" dirty="0"/>
              <a:t>Connecting data metrics to strategic goals</a:t>
            </a:r>
            <a:r>
              <a:rPr lang="en-US" sz="2000" dirty="0"/>
              <a:t> and patient outcomes.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2000" b="1" u="sng" dirty="0"/>
              <a:t>Data Communication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sz="2000" dirty="0"/>
              <a:t>Communicating data in</a:t>
            </a:r>
            <a:r>
              <a:rPr lang="en-US" sz="2000" dirty="0"/>
              <a:t> terms that </a:t>
            </a:r>
            <a:r>
              <a:rPr sz="2000" dirty="0"/>
              <a:t>make it relevant and actionable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66556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rful pins connected with a thread">
            <a:extLst>
              <a:ext uri="{FF2B5EF4-FFF2-40B4-BE49-F238E27FC236}">
                <a16:creationId xmlns:a16="http://schemas.microsoft.com/office/drawing/2014/main" id="{41C39C20-657E-F3B0-CDEC-901D2DEBD8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212" r="15679" b="-2"/>
          <a:stretch>
            <a:fillRect/>
          </a:stretch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A797D9-2396-1A29-1350-5D54A5696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Connecting with Stakeholders</a:t>
            </a:r>
          </a:p>
        </p:txBody>
      </p:sp>
    </p:spTree>
    <p:extLst>
      <p:ext uri="{BB962C8B-B14F-4D97-AF65-F5344CB8AC3E}">
        <p14:creationId xmlns:p14="http://schemas.microsoft.com/office/powerpoint/2010/main" val="36561574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AB54D-AFAC-AD5D-A483-09217D615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196361"/>
            <a:ext cx="9996528" cy="132080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Communicate Quality with Relevance and Impact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AA6A544-2FE4-4A0F-9477-A0FC47959E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527686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612775" y="1517161"/>
          <a:ext cx="8812579" cy="5138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098795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roup 244">
            <a:extLst>
              <a:ext uri="{FF2B5EF4-FFF2-40B4-BE49-F238E27FC236}">
                <a16:creationId xmlns:a16="http://schemas.microsoft.com/office/drawing/2014/main" id="{2A83B46E-4B9D-41E7-AEA4-D49D0E7D8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396A8005-E9F4-4EB9-8920-B40570B4A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90635935-0E19-45AE-833C-28B82B08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Rectangle 23">
              <a:extLst>
                <a:ext uri="{FF2B5EF4-FFF2-40B4-BE49-F238E27FC236}">
                  <a16:creationId xmlns:a16="http://schemas.microsoft.com/office/drawing/2014/main" id="{3F51BFFB-86E2-4C0F-A3E6-9EB854CA4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9" name="Rectangle 25">
              <a:extLst>
                <a:ext uri="{FF2B5EF4-FFF2-40B4-BE49-F238E27FC236}">
                  <a16:creationId xmlns:a16="http://schemas.microsoft.com/office/drawing/2014/main" id="{BC377650-A34B-4F5C-9CF6-357C1AE1A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0" name="Isosceles Triangle 249">
              <a:extLst>
                <a:ext uri="{FF2B5EF4-FFF2-40B4-BE49-F238E27FC236}">
                  <a16:creationId xmlns:a16="http://schemas.microsoft.com/office/drawing/2014/main" id="{8EDFD6E0-0A92-4B6A-8B1C-6DD83E629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1" name="Rectangle 27">
              <a:extLst>
                <a:ext uri="{FF2B5EF4-FFF2-40B4-BE49-F238E27FC236}">
                  <a16:creationId xmlns:a16="http://schemas.microsoft.com/office/drawing/2014/main" id="{A1D08E0A-48F2-475F-933A-7D65C5B04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2" name="Rectangle 28">
              <a:extLst>
                <a:ext uri="{FF2B5EF4-FFF2-40B4-BE49-F238E27FC236}">
                  <a16:creationId xmlns:a16="http://schemas.microsoft.com/office/drawing/2014/main" id="{43F7D684-BFDD-4685-8195-32F1ABE31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3" name="Rectangle 29">
              <a:extLst>
                <a:ext uri="{FF2B5EF4-FFF2-40B4-BE49-F238E27FC236}">
                  <a16:creationId xmlns:a16="http://schemas.microsoft.com/office/drawing/2014/main" id="{4A0E8712-3D59-4F13-9FD3-F8889E3C5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4" name="Isosceles Triangle 253">
              <a:extLst>
                <a:ext uri="{FF2B5EF4-FFF2-40B4-BE49-F238E27FC236}">
                  <a16:creationId xmlns:a16="http://schemas.microsoft.com/office/drawing/2014/main" id="{D99F7967-C64D-482A-A1B6-896D7EC22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5" name="Isosceles Triangle 254">
              <a:extLst>
                <a:ext uri="{FF2B5EF4-FFF2-40B4-BE49-F238E27FC236}">
                  <a16:creationId xmlns:a16="http://schemas.microsoft.com/office/drawing/2014/main" id="{7CE53433-52BD-4F44-80A5-B57F4B53A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257" name="Rectangle 256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59" name="Rectangle 258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5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7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9" name="Isosceles Triangle 268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1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3" name="Isosceles Triangle 272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E1370-A94D-F30F-506F-6805324D3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3843375" cy="55456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Engaging Medical Staff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E7526-BAC4-7F66-2C4C-37F5BA665B76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116084" y="609600"/>
            <a:ext cx="5511296" cy="5545667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2400" b="1" i="1" u="sng" dirty="0">
                <a:solidFill>
                  <a:srgbClr val="FFFFFF"/>
                </a:solidFill>
              </a:rPr>
              <a:t>Translating Quality Data</a:t>
            </a:r>
          </a:p>
          <a:p>
            <a:pPr marL="0" lvl="1" indent="0">
              <a:buFont typeface="Wingdings" panose="05000000000000000000" pitchFamily="2" charset="2"/>
              <a:buNone/>
            </a:pPr>
            <a:r>
              <a:rPr lang="en-US" sz="2000" dirty="0">
                <a:solidFill>
                  <a:srgbClr val="FFFFFF"/>
                </a:solidFill>
              </a:rPr>
              <a:t>Translating complex quality </a:t>
            </a:r>
            <a:r>
              <a:rPr lang="en-US" sz="2000">
                <a:solidFill>
                  <a:srgbClr val="FFFFFF"/>
                </a:solidFill>
              </a:rPr>
              <a:t>data into </a:t>
            </a:r>
            <a:r>
              <a:rPr lang="en-US" sz="2000" dirty="0">
                <a:solidFill>
                  <a:srgbClr val="FFFFFF"/>
                </a:solidFill>
              </a:rPr>
              <a:t>language relatable to medical staff.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2400" b="1" i="1" u="sng" dirty="0">
                <a:solidFill>
                  <a:srgbClr val="FFFFFF"/>
                </a:solidFill>
              </a:rPr>
              <a:t>Active Feedback Participation</a:t>
            </a:r>
          </a:p>
          <a:p>
            <a:pPr marL="0" lvl="1" indent="0">
              <a:buFont typeface="Wingdings" panose="05000000000000000000" pitchFamily="2" charset="2"/>
              <a:buNone/>
            </a:pPr>
            <a:r>
              <a:rPr lang="en-US" sz="2000" dirty="0">
                <a:solidFill>
                  <a:srgbClr val="FFFFFF"/>
                </a:solidFill>
              </a:rPr>
              <a:t>Gather feedback to refine quality dashboards and reports.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2400" b="1" i="1" u="sng" dirty="0">
                <a:solidFill>
                  <a:srgbClr val="FFFFFF"/>
                </a:solidFill>
              </a:rPr>
              <a:t>Highlighting Tangible Wins</a:t>
            </a:r>
          </a:p>
          <a:p>
            <a:pPr marL="0" lvl="1" indent="0">
              <a:buFont typeface="Wingdings" panose="05000000000000000000" pitchFamily="2" charset="2"/>
              <a:buNone/>
            </a:pPr>
            <a:r>
              <a:rPr lang="en-US" sz="2000" dirty="0">
                <a:solidFill>
                  <a:srgbClr val="FFFFFF"/>
                </a:solidFill>
              </a:rPr>
              <a:t>Emphasizing achievements helps staff feel ownership and pride.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2400" b="1" i="1" u="sng" dirty="0">
                <a:solidFill>
                  <a:srgbClr val="FFFFFF"/>
                </a:solidFill>
              </a:rPr>
              <a:t>Fostering Shared Accountability</a:t>
            </a:r>
          </a:p>
          <a:p>
            <a:pPr marL="0" lvl="1" indent="0">
              <a:buFont typeface="Wingdings" panose="05000000000000000000" pitchFamily="2" charset="2"/>
              <a:buNone/>
            </a:pPr>
            <a:r>
              <a:rPr lang="en-US" sz="2000" dirty="0">
                <a:solidFill>
                  <a:srgbClr val="FFFFFF"/>
                </a:solidFill>
              </a:rPr>
              <a:t>This approach built a culture of continuous improvement and shared responsibility among clinicians.</a:t>
            </a:r>
          </a:p>
        </p:txBody>
      </p:sp>
    </p:spTree>
    <p:extLst>
      <p:ext uri="{BB962C8B-B14F-4D97-AF65-F5344CB8AC3E}">
        <p14:creationId xmlns:p14="http://schemas.microsoft.com/office/powerpoint/2010/main" val="1963004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>
            <a:extLst>
              <a:ext uri="{FF2B5EF4-FFF2-40B4-BE49-F238E27FC236}">
                <a16:creationId xmlns:a16="http://schemas.microsoft.com/office/drawing/2014/main" id="{2A83B46E-4B9D-41E7-AEA4-D49D0E7D8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96A8005-E9F4-4EB9-8920-B40570B4A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0635935-0E19-45AE-833C-28B82B08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angle 23">
              <a:extLst>
                <a:ext uri="{FF2B5EF4-FFF2-40B4-BE49-F238E27FC236}">
                  <a16:creationId xmlns:a16="http://schemas.microsoft.com/office/drawing/2014/main" id="{3F51BFFB-86E2-4C0F-A3E6-9EB854CA4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5" name="Rectangle 25">
              <a:extLst>
                <a:ext uri="{FF2B5EF4-FFF2-40B4-BE49-F238E27FC236}">
                  <a16:creationId xmlns:a16="http://schemas.microsoft.com/office/drawing/2014/main" id="{BC377650-A34B-4F5C-9CF6-357C1AE1A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8EDFD6E0-0A92-4B6A-8B1C-6DD83E629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7" name="Rectangle 27">
              <a:extLst>
                <a:ext uri="{FF2B5EF4-FFF2-40B4-BE49-F238E27FC236}">
                  <a16:creationId xmlns:a16="http://schemas.microsoft.com/office/drawing/2014/main" id="{A1D08E0A-48F2-475F-933A-7D65C5B04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8" name="Rectangle 28">
              <a:extLst>
                <a:ext uri="{FF2B5EF4-FFF2-40B4-BE49-F238E27FC236}">
                  <a16:creationId xmlns:a16="http://schemas.microsoft.com/office/drawing/2014/main" id="{43F7D684-BFDD-4685-8195-32F1ABE31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9" name="Rectangle 29">
              <a:extLst>
                <a:ext uri="{FF2B5EF4-FFF2-40B4-BE49-F238E27FC236}">
                  <a16:creationId xmlns:a16="http://schemas.microsoft.com/office/drawing/2014/main" id="{4A0E8712-3D59-4F13-9FD3-F8889E3C5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0" name="Isosceles Triangle 99">
              <a:extLst>
                <a:ext uri="{FF2B5EF4-FFF2-40B4-BE49-F238E27FC236}">
                  <a16:creationId xmlns:a16="http://schemas.microsoft.com/office/drawing/2014/main" id="{D99F7967-C64D-482A-A1B6-896D7EC22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1" name="Isosceles Triangle 100">
              <a:extLst>
                <a:ext uri="{FF2B5EF4-FFF2-40B4-BE49-F238E27FC236}">
                  <a16:creationId xmlns:a16="http://schemas.microsoft.com/office/drawing/2014/main" id="{7CE53433-52BD-4F44-80A5-B57F4B53A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3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5" name="Isosceles Triangle 114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7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9" name="Isosceles Triangle 118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C648AD-B1A6-446E-204C-3694915C8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3876153" cy="55456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Engaging with the Board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51401D-0FA7-AE68-7F16-82A4CA03248A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173510" y="1133381"/>
            <a:ext cx="5511296" cy="5545667"/>
          </a:xfr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2400" b="1" i="1" u="sng" dirty="0">
                <a:solidFill>
                  <a:srgbClr val="FFFFFF"/>
                </a:solidFill>
              </a:rPr>
              <a:t>Aligning Data with Strategic Goals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FFFFFF"/>
                </a:solidFill>
              </a:rPr>
              <a:t>Presenting quality data to help board members see its strategic relevance.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2400" b="1" i="1" u="sng" dirty="0">
                <a:solidFill>
                  <a:srgbClr val="FFFFFF"/>
                </a:solidFill>
              </a:rPr>
              <a:t>Patient Stories Influence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FFFFFF"/>
                </a:solidFill>
              </a:rPr>
              <a:t>Framing reports around patient stories that focus on our mission and vision.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2400" b="1" i="1" u="sng" dirty="0">
                <a:solidFill>
                  <a:srgbClr val="FFFFFF"/>
                </a:solidFill>
              </a:rPr>
              <a:t>Building Stronger Relationships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FFFFFF"/>
                </a:solidFill>
              </a:rPr>
              <a:t>This approach strengthened ties between the quality department and the board through shared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1623856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641BDD092BE548A795209E0B295E78" ma:contentTypeVersion="15" ma:contentTypeDescription="Create a new document." ma:contentTypeScope="" ma:versionID="8ea9b18e08c5d6948f8d002b6077ae9e">
  <xsd:schema xmlns:xsd="http://www.w3.org/2001/XMLSchema" xmlns:xs="http://www.w3.org/2001/XMLSchema" xmlns:p="http://schemas.microsoft.com/office/2006/metadata/properties" xmlns:ns2="e11de594-a3b1-4008-a780-ca9741a96185" xmlns:ns3="93b2944e-2a71-41f0-bb35-6ef2c31de7bf" targetNamespace="http://schemas.microsoft.com/office/2006/metadata/properties" ma:root="true" ma:fieldsID="1353690ba5fd531ef1bcaf4b7cd3538e" ns2:_="" ns3:_="">
    <xsd:import namespace="e11de594-a3b1-4008-a780-ca9741a96185"/>
    <xsd:import namespace="93b2944e-2a71-41f0-bb35-6ef2c31de7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1de594-a3b1-4008-a780-ca9741a961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00352fb-e6ad-431e-8ba3-84ffe30667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b2944e-2a71-41f0-bb35-6ef2c31de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4dfac811-9490-418a-b842-581e77bdd39f}" ma:internalName="TaxCatchAll" ma:showField="CatchAllData" ma:web="93b2944e-2a71-41f0-bb35-6ef2c31de7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11de594-a3b1-4008-a780-ca9741a96185">
      <Terms xmlns="http://schemas.microsoft.com/office/infopath/2007/PartnerControls"/>
    </lcf76f155ced4ddcb4097134ff3c332f>
    <TaxCatchAll xmlns="93b2944e-2a71-41f0-bb35-6ef2c31de7bf" xsi:nil="true"/>
  </documentManagement>
</p:properties>
</file>

<file path=customXml/itemProps1.xml><?xml version="1.0" encoding="utf-8"?>
<ds:datastoreItem xmlns:ds="http://schemas.openxmlformats.org/officeDocument/2006/customXml" ds:itemID="{1514BFD8-D082-4670-A272-41198AB228D0}"/>
</file>

<file path=customXml/itemProps2.xml><?xml version="1.0" encoding="utf-8"?>
<ds:datastoreItem xmlns:ds="http://schemas.openxmlformats.org/officeDocument/2006/customXml" ds:itemID="{14E018C2-50C3-416F-BFA2-FF22B0733F64}"/>
</file>

<file path=customXml/itemProps3.xml><?xml version="1.0" encoding="utf-8"?>
<ds:datastoreItem xmlns:ds="http://schemas.openxmlformats.org/officeDocument/2006/customXml" ds:itemID="{161A7814-C3C6-4AC0-8F61-8BB98CDFE318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3980</TotalTime>
  <Words>711</Words>
  <Application>Microsoft Office PowerPoint</Application>
  <PresentationFormat>Widescreen</PresentationFormat>
  <Paragraphs>95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Arial</vt:lpstr>
      <vt:lpstr>Calibri</vt:lpstr>
      <vt:lpstr>Trebuchet MS</vt:lpstr>
      <vt:lpstr>Univers</vt:lpstr>
      <vt:lpstr>Wingdings</vt:lpstr>
      <vt:lpstr>Wingdings 3</vt:lpstr>
      <vt:lpstr>Facet</vt:lpstr>
      <vt:lpstr>PowerPoint Presentation</vt:lpstr>
      <vt:lpstr>Objectives</vt:lpstr>
      <vt:lpstr>Effective Quality Communication</vt:lpstr>
      <vt:lpstr>PowerPoint Presentation</vt:lpstr>
      <vt:lpstr>Translate Data into Strategic and Clinical Language</vt:lpstr>
      <vt:lpstr>Connecting with Stakeholders</vt:lpstr>
      <vt:lpstr>Communicate Quality with Relevance and Impact</vt:lpstr>
      <vt:lpstr>Engaging Medical Staff</vt:lpstr>
      <vt:lpstr>Engaging with the Board</vt:lpstr>
      <vt:lpstr>Trust and Relationships:  The Foundation of Collaboration</vt:lpstr>
      <vt:lpstr>Building Trust Between Quality and Stakeholders</vt:lpstr>
      <vt:lpstr>Building Connections for Shared Success</vt:lpstr>
      <vt:lpstr>Encouraging Collaboration</vt:lpstr>
      <vt:lpstr>Key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Renee Lighthall</dc:creator>
  <cp:lastModifiedBy>Amber Kavan</cp:lastModifiedBy>
  <cp:revision>2</cp:revision>
  <dcterms:created xsi:type="dcterms:W3CDTF">2025-11-07T19:35:02Z</dcterms:created>
  <dcterms:modified xsi:type="dcterms:W3CDTF">2025-11-10T14:25:17Z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0x0101002F641BDD092BE548A795209E0B295E78</vt:lpwstr>
  </property>
</Properties>
</file>