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Lst>
  <p:sldSz cx="18288000" cy="10287000"/>
  <p:notesSz cx="7010400" cy="9296400"/>
  <p:embeddedFontLst>
    <p:embeddedFont>
      <p:font typeface="Montserrat Extra-Bold" panose="020B0604020202020204" charset="0"/>
      <p:regular r:id="rId12"/>
    </p:embeddedFont>
    <p:embeddedFont>
      <p:font typeface="Calibri" panose="020F0502020204030204" pitchFamily="34" charset="0"/>
      <p:regular r:id="rId13"/>
      <p:bold r:id="rId14"/>
      <p:italic r:id="rId15"/>
      <p:boldItalic r:id="rId16"/>
    </p:embeddedFont>
    <p:embeddedFont>
      <p:font typeface="Tahoma" panose="020B0604030504040204" pitchFamily="34" charset="0"/>
      <p:regular r:id="rId17"/>
      <p:bold r:id="rId18"/>
    </p:embeddedFont>
    <p:embeddedFont>
      <p:font typeface="Montserrat Classic" panose="020B0604020202020204" charset="0"/>
      <p:regular r:id="rId19"/>
    </p:embeddedFont>
    <p:embeddedFont>
      <p:font typeface="Corbel" panose="020B0503020204020204" pitchFamily="34" charset="0"/>
      <p:regular r:id="rId20"/>
      <p:bold r:id="rId21"/>
      <p:italic r:id="rId22"/>
      <p:boldItalic r:id="rId23"/>
    </p:embeddedFont>
    <p:embeddedFont>
      <p:font typeface="Montserrat Extra-Bold Bold"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email.bryanlgh.org/owa/" TargetMode="External"/><Relationship Id="rId4" Type="http://schemas.openxmlformats.org/officeDocument/2006/relationships/hyperlink" Target="mailto:joan.alberts@bryanhealth.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rgbClr val="BFD734"/>
                </a:solidFill>
                <a:latin typeface="Montserrat Extra-Bold"/>
              </a:rPr>
              <a:t>Capstone Project</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4114800" y="6917862"/>
            <a:ext cx="9288593" cy="1500411"/>
          </a:xfrm>
          <a:prstGeom prst="rect">
            <a:avLst/>
          </a:prstGeom>
        </p:spPr>
        <p:txBody>
          <a:bodyPr lIns="0" tIns="0" rIns="0" bIns="0" rtlCol="0" anchor="t">
            <a:spAutoFit/>
          </a:bodyPr>
          <a:lstStyle/>
          <a:p>
            <a:pPr algn="ctr">
              <a:lnSpc>
                <a:spcPts val="3920"/>
              </a:lnSpc>
            </a:pPr>
            <a:r>
              <a:rPr lang="en-US" sz="2800" spc="963" dirty="0" smtClean="0">
                <a:solidFill>
                  <a:srgbClr val="25B1DD"/>
                </a:solidFill>
                <a:latin typeface="Montserrat Classic"/>
              </a:rPr>
              <a:t>Chelsie Edwards</a:t>
            </a:r>
          </a:p>
          <a:p>
            <a:pPr algn="ctr">
              <a:lnSpc>
                <a:spcPts val="3920"/>
              </a:lnSpc>
            </a:pPr>
            <a:r>
              <a:rPr lang="en-US" sz="2800" spc="963" dirty="0" smtClean="0">
                <a:solidFill>
                  <a:srgbClr val="25B1DD"/>
                </a:solidFill>
                <a:latin typeface="Montserrat Classic"/>
              </a:rPr>
              <a:t>October 4</a:t>
            </a:r>
            <a:r>
              <a:rPr lang="en-US" sz="2800" spc="963" baseline="30000" dirty="0" smtClean="0">
                <a:solidFill>
                  <a:srgbClr val="25B1DD"/>
                </a:solidFill>
                <a:latin typeface="Montserrat Classic"/>
              </a:rPr>
              <a:t>th</a:t>
            </a:r>
            <a:r>
              <a:rPr lang="en-US" sz="2800" spc="963" dirty="0" smtClean="0">
                <a:solidFill>
                  <a:srgbClr val="25B1DD"/>
                </a:solidFill>
                <a:latin typeface="Montserrat Classic"/>
              </a:rPr>
              <a:t>, 2024</a:t>
            </a:r>
          </a:p>
          <a:p>
            <a:pPr algn="ctr">
              <a:lnSpc>
                <a:spcPts val="3920"/>
              </a:lnSpc>
            </a:pPr>
            <a:r>
              <a:rPr lang="en-US" sz="2800" spc="963" dirty="0" smtClean="0">
                <a:solidFill>
                  <a:srgbClr val="25B1DD"/>
                </a:solidFill>
                <a:latin typeface="Montserrat Classic"/>
              </a:rPr>
              <a:t>Merrick Medical Center</a:t>
            </a:r>
            <a:endParaRPr lang="en-US" sz="2800" spc="963" dirty="0">
              <a:solidFill>
                <a:srgbClr val="25B1DD"/>
              </a:solidFill>
              <a:latin typeface="Montserrat Class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500955" y="1252087"/>
            <a:ext cx="2758345" cy="412279"/>
          </a:xfrm>
          <a:prstGeom prst="rect">
            <a:avLst/>
          </a:prstGeom>
        </p:spPr>
      </p:pic>
      <p:sp>
        <p:nvSpPr>
          <p:cNvPr id="13" name="Rectangle 1"/>
          <p:cNvSpPr>
            <a:spLocks noChangeArrowheads="1"/>
          </p:cNvSpPr>
          <p:nvPr/>
        </p:nvSpPr>
        <p:spPr bwMode="auto">
          <a:xfrm>
            <a:off x="2971800" y="5972138"/>
            <a:ext cx="18897600" cy="30162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1F497D"/>
                </a:solidFill>
                <a:effectLst/>
                <a:latin typeface="Corbel" panose="020B0503020204020204" pitchFamily="34" charset="0"/>
                <a:cs typeface="Calibri" panose="020F0502020204030204" pitchFamily="34" charset="0"/>
              </a:rPr>
              <a:t>Chelsie Edwards, RN</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orbel" panose="020B0503020204020204" pitchFamily="34" charset="0"/>
                <a:cs typeface="Tahoma" panose="020B0604030504040204" pitchFamily="34" charset="0"/>
              </a:rPr>
              <a:t>Quality and Health Services Coordinator</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1F497D"/>
                </a:solidFill>
                <a:effectLst/>
                <a:latin typeface="Corbel" panose="020B0503020204020204" pitchFamily="34" charset="0"/>
                <a:cs typeface="Calibri" panose="020F0502020204030204" pitchFamily="34" charset="0"/>
              </a:rPr>
              <a:t>Merrick Medical Center</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orbel" panose="020B0503020204020204" pitchFamily="34" charset="0"/>
                <a:cs typeface="Tahoma" panose="020B0604030504040204" pitchFamily="34" charset="0"/>
              </a:rPr>
              <a:t>2802  28th St.</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orbel" panose="020B0503020204020204" pitchFamily="34" charset="0"/>
                <a:cs typeface="Calibri" panose="020F0502020204030204" pitchFamily="34" charset="0"/>
              </a:rPr>
              <a:t>Central City, NE  68826</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orbel" panose="020B0503020204020204" pitchFamily="34" charset="0"/>
                <a:cs typeface="Calibri" panose="020F0502020204030204" pitchFamily="34" charset="0"/>
              </a:rPr>
              <a:t>Phone: 308-624-6795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1F497D"/>
                </a:solidFill>
                <a:effectLst/>
                <a:latin typeface="Corbel" panose="020B0503020204020204" pitchFamily="34" charset="0"/>
                <a:cs typeface="Calibri" panose="020F0502020204030204" pitchFamily="34" charset="0"/>
              </a:rPr>
              <a:t>Email: c</a:t>
            </a:r>
            <a:r>
              <a:rPr kumimoji="0" lang="en-US" altLang="en-US" sz="2800" b="0" i="0" u="none" strike="noStrike" cap="none" normalizeH="0" baseline="0" dirty="0" smtClean="0">
                <a:ln>
                  <a:noFill/>
                </a:ln>
                <a:solidFill>
                  <a:srgbClr val="000000"/>
                </a:solidFill>
                <a:effectLst/>
                <a:latin typeface="Corbel" panose="020B0503020204020204" pitchFamily="34" charset="0"/>
                <a:cs typeface="Calibri" panose="020F0502020204030204" pitchFamily="34" charset="0"/>
                <a:hlinkClick r:id="rId4"/>
              </a:rPr>
              <a:t>helsie.edwards@bryanhealth.org</a:t>
            </a:r>
            <a:endParaRPr kumimoji="0" lang="en-US" altLang="en-US" sz="2800" b="0" i="0" u="none" strike="noStrike" cap="none" normalizeH="0" baseline="0" dirty="0" smtClean="0">
              <a:ln>
                <a:noFill/>
              </a:ln>
              <a:solidFill>
                <a:srgbClr val="1F497D"/>
              </a:solidFill>
              <a:effectLst/>
              <a:latin typeface="Corbel" panose="020B0503020204020204" pitchFamily="34" charset="0"/>
              <a:cs typeface="Calibri" panose="020F0502020204030204" pitchFamily="34" charset="0"/>
            </a:endParaRPr>
          </a:p>
        </p:txBody>
      </p:sp>
      <p:sp>
        <p:nvSpPr>
          <p:cNvPr id="14" name="AutoShape 2"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hlinkClick r:id="rId5" tooltip="Call: 308-946-2633"/>
          </p:cNvPr>
          <p:cNvSpPr>
            <a:spLocks noChangeAspect="1" noChangeArrowheads="1"/>
          </p:cNvSpPr>
          <p:nvPr/>
        </p:nvSpPr>
        <p:spPr bwMode="auto">
          <a:xfrm>
            <a:off x="3978275" y="70305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83027" y="2948088"/>
            <a:ext cx="14897100" cy="508152"/>
          </a:xfrm>
          <a:prstGeom prst="rect">
            <a:avLst/>
          </a:prstGeom>
        </p:spPr>
        <p:txBody>
          <a:bodyPr wrap="square" lIns="0" tIns="0" rIns="0" bIns="0" rtlCol="0" anchor="t">
            <a:spAutoFit/>
          </a:bodyPr>
          <a:lstStyle/>
          <a:p>
            <a:pPr>
              <a:lnSpc>
                <a:spcPts val="3947"/>
              </a:lnSpc>
            </a:pPr>
            <a:r>
              <a:rPr lang="en-US" sz="4200" dirty="0" smtClean="0">
                <a:solidFill>
                  <a:srgbClr val="1E3262"/>
                </a:solidFill>
                <a:latin typeface="Montserrat Extra-Bold Bold"/>
              </a:rPr>
              <a:t>Merrick Medical Center</a:t>
            </a:r>
            <a:endParaRPr lang="en-US" sz="4200" dirty="0">
              <a:solidFill>
                <a:srgbClr val="1E3262"/>
              </a:solidFill>
              <a:latin typeface="Montserrat Extra-Bold Bold"/>
            </a:endParaRPr>
          </a:p>
        </p:txBody>
      </p:sp>
      <p:sp>
        <p:nvSpPr>
          <p:cNvPr id="4" name="TextBox 4"/>
          <p:cNvSpPr txBox="1"/>
          <p:nvPr/>
        </p:nvSpPr>
        <p:spPr>
          <a:xfrm>
            <a:off x="1192577" y="3543300"/>
            <a:ext cx="16230600" cy="6104235"/>
          </a:xfrm>
          <a:prstGeom prst="rect">
            <a:avLst/>
          </a:prstGeom>
        </p:spPr>
        <p:txBody>
          <a:bodyPr wrap="square" lIns="0" tIns="0" rIns="0" bIns="0" rtlCol="0" anchor="t">
            <a:spAutoFit/>
          </a:bodyPr>
          <a:lstStyle/>
          <a:p>
            <a:pPr>
              <a:lnSpc>
                <a:spcPts val="3359"/>
              </a:lnSpc>
            </a:pPr>
            <a:r>
              <a:rPr lang="en-US" sz="2400" dirty="0" smtClean="0">
                <a:solidFill>
                  <a:srgbClr val="2D262A"/>
                </a:solidFill>
                <a:latin typeface="Montserrat Classic"/>
              </a:rPr>
              <a:t>Merrick Medical Center is a member of the Bryan Health System.  We are a Critical Access Hospital located in Central City Nebraska.  We have 6 Inpatient beds and 6 universal beds.  3 ED beds, 2 of which are trauma beds. We offer in-house PT, OT, ST services. We have a Cardiac rehab Program and a full time Respiratory Therapist.  We offer full service Radiology (Mobile MRI services 2x/week and PET Scan PRN) and Laboratory services. Specialty clinic with several visiting specialty practices. Outpatient surgery with a full time CRNA on staff.  We do not have labor and delivery, ICU, or NICU services.   </a:t>
            </a:r>
          </a:p>
          <a:p>
            <a:pPr>
              <a:lnSpc>
                <a:spcPts val="3359"/>
              </a:lnSpc>
            </a:pPr>
            <a:endParaRPr lang="en-US" sz="2400" dirty="0">
              <a:solidFill>
                <a:srgbClr val="2D262A"/>
              </a:solidFill>
              <a:latin typeface="Montserrat Classic"/>
            </a:endParaRPr>
          </a:p>
          <a:p>
            <a:pPr>
              <a:lnSpc>
                <a:spcPts val="3359"/>
              </a:lnSpc>
            </a:pPr>
            <a:r>
              <a:rPr lang="en-US" sz="2400" dirty="0" smtClean="0">
                <a:solidFill>
                  <a:srgbClr val="2D262A"/>
                </a:solidFill>
                <a:latin typeface="Montserrat Classic"/>
              </a:rPr>
              <a:t>My project is the process of becoming Age Friendly Certified. After listening to Matt’s presentation I felt like we were doing most of the work already so why not take credit for it. Age Friendly Certification will give us an opportunity to focus on our main patient population.</a:t>
            </a:r>
            <a:endParaRPr lang="en-US" sz="2400" dirty="0">
              <a:solidFill>
                <a:srgbClr val="2D262A"/>
              </a:solidFill>
              <a:latin typeface="Montserrat Classic"/>
            </a:endParaRPr>
          </a:p>
          <a:p>
            <a:pPr>
              <a:lnSpc>
                <a:spcPts val="3359"/>
              </a:lnSpc>
            </a:pPr>
            <a:endParaRPr lang="en-US" sz="2400" dirty="0" smtClean="0">
              <a:solidFill>
                <a:srgbClr val="2D262A"/>
              </a:solidFill>
              <a:latin typeface="Montserrat Classic"/>
            </a:endParaRPr>
          </a:p>
          <a:p>
            <a:pPr>
              <a:lnSpc>
                <a:spcPts val="3359"/>
              </a:lnSpc>
            </a:pPr>
            <a:r>
              <a:rPr lang="en-US" sz="2400" dirty="0" smtClean="0">
                <a:solidFill>
                  <a:srgbClr val="2D262A"/>
                </a:solidFill>
                <a:latin typeface="Montserrat Classic"/>
              </a:rPr>
              <a:t>My team is Me, social services, care management, pharmacy, nursing, physical and occupational therapies.  Matt came to our Quality Council Meeting in July and his presentation was very well received by each department, administration, and providers. </a:t>
            </a:r>
            <a:endParaRPr lang="en-US" sz="24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028700" y="2476500"/>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AIM Statement</a:t>
            </a:r>
          </a:p>
        </p:txBody>
      </p:sp>
      <p:sp>
        <p:nvSpPr>
          <p:cNvPr id="17" name="TextBox 17"/>
          <p:cNvSpPr txBox="1"/>
          <p:nvPr/>
        </p:nvSpPr>
        <p:spPr>
          <a:xfrm>
            <a:off x="938475" y="3551935"/>
            <a:ext cx="16230600" cy="3052118"/>
          </a:xfrm>
          <a:prstGeom prst="rect">
            <a:avLst/>
          </a:prstGeom>
        </p:spPr>
        <p:txBody>
          <a:bodyPr wrap="square" lIns="0" tIns="0" rIns="0" bIns="0" rtlCol="0" anchor="t">
            <a:spAutoFit/>
          </a:bodyPr>
          <a:lstStyle/>
          <a:p>
            <a:pPr>
              <a:lnSpc>
                <a:spcPts val="3359"/>
              </a:lnSpc>
            </a:pPr>
            <a:endParaRPr lang="en-US" sz="2400" dirty="0">
              <a:solidFill>
                <a:srgbClr val="2D262A"/>
              </a:solidFill>
              <a:latin typeface="Montserrat Classic"/>
            </a:endParaRPr>
          </a:p>
          <a:p>
            <a:pPr>
              <a:lnSpc>
                <a:spcPts val="3359"/>
              </a:lnSpc>
            </a:pPr>
            <a:r>
              <a:rPr lang="en-US" sz="2800" i="1" dirty="0" smtClean="0">
                <a:solidFill>
                  <a:srgbClr val="2D262A"/>
                </a:solidFill>
                <a:latin typeface="Montserrat Classic"/>
              </a:rPr>
              <a:t>The </a:t>
            </a:r>
            <a:r>
              <a:rPr lang="en-US" sz="2800" i="1" dirty="0">
                <a:solidFill>
                  <a:srgbClr val="2D262A"/>
                </a:solidFill>
                <a:latin typeface="Montserrat Classic"/>
              </a:rPr>
              <a:t>aim of this project is to </a:t>
            </a:r>
            <a:r>
              <a:rPr lang="en-US" sz="2800" i="1" dirty="0" smtClean="0">
                <a:solidFill>
                  <a:srgbClr val="2D262A"/>
                </a:solidFill>
                <a:latin typeface="Montserrat Classic"/>
              </a:rPr>
              <a:t>become </a:t>
            </a:r>
            <a:r>
              <a:rPr lang="en-US" sz="2800" i="1" dirty="0">
                <a:solidFill>
                  <a:srgbClr val="2D262A"/>
                </a:solidFill>
                <a:latin typeface="Montserrat Classic"/>
              </a:rPr>
              <a:t>A</a:t>
            </a:r>
            <a:r>
              <a:rPr lang="en-US" sz="2800" i="1" dirty="0" smtClean="0">
                <a:solidFill>
                  <a:srgbClr val="2D262A"/>
                </a:solidFill>
                <a:latin typeface="Montserrat Classic"/>
              </a:rPr>
              <a:t>ge Friendly Certified by April of 2025. 100% of MMC swing bed patients over the age of 65 will be screened for Medication, Mobility, Mentation, and What Matters. Data will be collected from October 2024-April 2025 for certification and monitored going forward. </a:t>
            </a:r>
          </a:p>
          <a:p>
            <a:pPr>
              <a:lnSpc>
                <a:spcPts val="3359"/>
              </a:lnSpc>
            </a:pPr>
            <a:endParaRPr lang="en-US" sz="2400" i="1" dirty="0">
              <a:solidFill>
                <a:srgbClr val="2D262A"/>
              </a:solidFill>
              <a:latin typeface="Montserrat Classic"/>
            </a:endParaRPr>
          </a:p>
          <a:p>
            <a:pPr>
              <a:lnSpc>
                <a:spcPts val="3359"/>
              </a:lnSpc>
            </a:pPr>
            <a:endParaRPr lang="en-US" sz="2400" dirty="0">
              <a:solidFill>
                <a:srgbClr val="2D262A"/>
              </a:solidFill>
              <a:latin typeface="Montserrat Classic"/>
            </a:endParaRP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600" dirty="0">
                <a:solidFill>
                  <a:srgbClr val="1E3262"/>
                </a:solidFill>
                <a:latin typeface="Montserrat Extra-Bold Bold"/>
              </a:rPr>
              <a:t>Measuring Success</a:t>
            </a:r>
          </a:p>
        </p:txBody>
      </p:sp>
      <p:sp>
        <p:nvSpPr>
          <p:cNvPr id="26" name="TextBox 26"/>
          <p:cNvSpPr txBox="1"/>
          <p:nvPr/>
        </p:nvSpPr>
        <p:spPr>
          <a:xfrm>
            <a:off x="1828800" y="2589322"/>
            <a:ext cx="14859000" cy="4360168"/>
          </a:xfrm>
          <a:prstGeom prst="rect">
            <a:avLst/>
          </a:prstGeom>
        </p:spPr>
        <p:txBody>
          <a:bodyPr wrap="square" lIns="0" tIns="0" rIns="0" bIns="0" rtlCol="0" anchor="t">
            <a:spAutoFit/>
          </a:bodyPr>
          <a:lstStyle/>
          <a:p>
            <a:pPr>
              <a:lnSpc>
                <a:spcPts val="3359"/>
              </a:lnSpc>
            </a:pPr>
            <a:r>
              <a:rPr lang="en-US" sz="3000" dirty="0">
                <a:solidFill>
                  <a:srgbClr val="2D262A"/>
                </a:solidFill>
                <a:latin typeface="Montserrat Classic"/>
              </a:rPr>
              <a:t>The team will use quantitative metrics to determine if the specific changes are leading to improvement</a:t>
            </a:r>
            <a:r>
              <a:rPr lang="en-US" sz="2400" dirty="0">
                <a:solidFill>
                  <a:srgbClr val="2D262A"/>
                </a:solidFill>
                <a:latin typeface="Montserrat Classic"/>
              </a:rPr>
              <a:t>. </a:t>
            </a:r>
          </a:p>
          <a:p>
            <a:pPr>
              <a:lnSpc>
                <a:spcPts val="3359"/>
              </a:lnSpc>
            </a:pPr>
            <a:endParaRPr lang="en-US" sz="2400" dirty="0" smtClean="0">
              <a:solidFill>
                <a:srgbClr val="2D262A"/>
              </a:solidFill>
              <a:latin typeface="Montserrat Classic"/>
            </a:endParaRPr>
          </a:p>
          <a:p>
            <a:pPr>
              <a:lnSpc>
                <a:spcPts val="3359"/>
              </a:lnSpc>
            </a:pPr>
            <a:r>
              <a:rPr lang="en-US" sz="2400" dirty="0" smtClean="0">
                <a:solidFill>
                  <a:srgbClr val="2D262A"/>
                </a:solidFill>
                <a:latin typeface="Montserrat Classic"/>
              </a:rPr>
              <a:t>This project and certification will help Merrick Medical Center achieve one of it’s strategic goals of  Decreasing Inpatient </a:t>
            </a:r>
            <a:r>
              <a:rPr lang="en-US" sz="2400" dirty="0" err="1" smtClean="0">
                <a:solidFill>
                  <a:srgbClr val="2D262A"/>
                </a:solidFill>
                <a:latin typeface="Montserrat Classic"/>
              </a:rPr>
              <a:t>ReAdmissions</a:t>
            </a:r>
            <a:r>
              <a:rPr lang="en-US" sz="2400" dirty="0" smtClean="0">
                <a:solidFill>
                  <a:srgbClr val="2D262A"/>
                </a:solidFill>
                <a:latin typeface="Montserrat Classic"/>
              </a:rPr>
              <a:t> to 4.5% or less consistently by 2026.</a:t>
            </a:r>
          </a:p>
          <a:p>
            <a:pPr>
              <a:lnSpc>
                <a:spcPts val="3359"/>
              </a:lnSpc>
            </a:pPr>
            <a:endParaRPr lang="en-US" sz="2400" dirty="0" smtClean="0">
              <a:solidFill>
                <a:srgbClr val="2D262A"/>
              </a:solidFill>
              <a:latin typeface="Montserrat Classic"/>
            </a:endParaRPr>
          </a:p>
          <a:p>
            <a:pPr>
              <a:lnSpc>
                <a:spcPts val="3359"/>
              </a:lnSpc>
            </a:pPr>
            <a:r>
              <a:rPr lang="en-US" sz="2400" dirty="0" smtClean="0">
                <a:solidFill>
                  <a:srgbClr val="2D262A"/>
                </a:solidFill>
                <a:latin typeface="Montserrat Classic"/>
              </a:rPr>
              <a:t>Data will be collected and entered by each department and monitored by Quality. Quality Department will submit data for certification.  Quality Department will provide staff education and ongoing training for data requirements. </a:t>
            </a: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600200" y="2396393"/>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Selecting Changes</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BF845833-5AC4-DE77-417A-A8BF6936C596}"/>
              </a:ext>
            </a:extLst>
          </p:cNvPr>
          <p:cNvSpPr txBox="1"/>
          <p:nvPr/>
        </p:nvSpPr>
        <p:spPr>
          <a:xfrm>
            <a:off x="1600200" y="3658020"/>
            <a:ext cx="15087600" cy="7571303"/>
          </a:xfrm>
          <a:prstGeom prst="rect">
            <a:avLst/>
          </a:prstGeom>
          <a:noFill/>
        </p:spPr>
        <p:txBody>
          <a:bodyPr wrap="square">
            <a:spAutoFit/>
          </a:bodyPr>
          <a:lstStyle/>
          <a:p>
            <a:r>
              <a:rPr lang="en-US" sz="3000" dirty="0">
                <a:latin typeface="Montserrat Classic" panose="020B0604020202020204" charset="0"/>
              </a:rPr>
              <a:t>What changes will be made to work towards improvement goals?</a:t>
            </a:r>
          </a:p>
          <a:p>
            <a:pPr lvl="1"/>
            <a:endParaRPr lang="en-US" sz="2400" dirty="0" smtClean="0">
              <a:latin typeface="Montserrat Classic" panose="020B0604020202020204" charset="0"/>
            </a:endParaRPr>
          </a:p>
          <a:p>
            <a:pPr marL="800100" lvl="1" indent="-342900">
              <a:buFont typeface="Arial" panose="020B0604020202020204" pitchFamily="34" charset="0"/>
              <a:buChar char="•"/>
            </a:pPr>
            <a:r>
              <a:rPr lang="en-US" sz="2400" dirty="0" smtClean="0">
                <a:latin typeface="Montserrat Classic" panose="020B0604020202020204" charset="0"/>
              </a:rPr>
              <a:t>The biggest road block we have came across is the Mentation piece of the Age Friendly requirements.  We have the approved CAM-ICU assessment in our EPIC EMR, but this was not something that our nursing staff was currently charting on.</a:t>
            </a:r>
          </a:p>
          <a:p>
            <a:pPr marL="800100" lvl="1" indent="-342900">
              <a:buFont typeface="Arial" panose="020B0604020202020204" pitchFamily="34" charset="0"/>
              <a:buChar char="•"/>
            </a:pPr>
            <a:r>
              <a:rPr lang="en-US" sz="2400" dirty="0" smtClean="0">
                <a:latin typeface="Montserrat Classic" panose="020B0604020202020204" charset="0"/>
              </a:rPr>
              <a:t>I contacted Bryan Health’s EPIC Training team to see if the CAM-ICU could be made a shift requirement for MMC swing beds. – The answer was NO</a:t>
            </a:r>
          </a:p>
          <a:p>
            <a:pPr marL="800100" lvl="1" indent="-342900">
              <a:buFont typeface="Arial" panose="020B0604020202020204" pitchFamily="34" charset="0"/>
              <a:buChar char="•"/>
            </a:pPr>
            <a:r>
              <a:rPr lang="en-US" sz="2400" dirty="0" smtClean="0">
                <a:latin typeface="Montserrat Classic" panose="020B0604020202020204" charset="0"/>
              </a:rPr>
              <a:t>I then thought we could add it to the nursing shift task list for MMC swing beds. The answer was again NO</a:t>
            </a:r>
          </a:p>
          <a:p>
            <a:pPr marL="800100" lvl="1" indent="-342900">
              <a:buFont typeface="Arial" panose="020B0604020202020204" pitchFamily="34" charset="0"/>
              <a:buChar char="•"/>
            </a:pPr>
            <a:r>
              <a:rPr lang="en-US" sz="2400" dirty="0" smtClean="0">
                <a:latin typeface="Montserrat Classic" panose="020B0604020202020204" charset="0"/>
              </a:rPr>
              <a:t>I presented the problem to our CNO and she was on board with sending an educational email to nursing staff as well as presenting at a meeting and posting educational material at the nurses station </a:t>
            </a:r>
          </a:p>
          <a:p>
            <a:pPr marL="800100" lvl="1" indent="-342900">
              <a:buFont typeface="Arial" panose="020B0604020202020204" pitchFamily="34" charset="0"/>
              <a:buChar char="•"/>
            </a:pPr>
            <a:endParaRPr lang="en-US" sz="2400" dirty="0">
              <a:latin typeface="Montserrat Classic" panose="020B0604020202020204" charset="0"/>
            </a:endParaRPr>
          </a:p>
          <a:p>
            <a:pPr marL="800100" lvl="1" indent="-342900">
              <a:buFont typeface="Arial" panose="020B0604020202020204" pitchFamily="34" charset="0"/>
              <a:buChar char="•"/>
            </a:pPr>
            <a:r>
              <a:rPr lang="en-US" sz="2400" dirty="0" smtClean="0">
                <a:latin typeface="Montserrat Classic" panose="020B0604020202020204" charset="0"/>
              </a:rPr>
              <a:t>Brainstorm </a:t>
            </a:r>
            <a:r>
              <a:rPr lang="en-US" sz="2400" dirty="0">
                <a:latin typeface="Montserrat Classic" panose="020B0604020202020204" charset="0"/>
              </a:rPr>
              <a:t>change options with team</a:t>
            </a:r>
          </a:p>
          <a:p>
            <a:pPr marL="800100" lvl="1" indent="-342900">
              <a:buFont typeface="Arial" panose="020B0604020202020204" pitchFamily="34" charset="0"/>
              <a:buChar char="•"/>
            </a:pPr>
            <a:r>
              <a:rPr lang="en-US" sz="2400" dirty="0">
                <a:latin typeface="Montserrat Classic" panose="020B0604020202020204" charset="0"/>
              </a:rPr>
              <a:t>Assess feasibility of implementation</a:t>
            </a:r>
          </a:p>
          <a:p>
            <a:pPr marL="800100" lvl="1" indent="-342900">
              <a:buFont typeface="Arial" panose="020B0604020202020204" pitchFamily="34" charset="0"/>
              <a:buChar char="•"/>
            </a:pPr>
            <a:r>
              <a:rPr lang="en-US" sz="2400" dirty="0">
                <a:latin typeface="Montserrat Classic" panose="020B0604020202020204" charset="0"/>
              </a:rPr>
              <a:t>Create a plan for education and support of change management</a:t>
            </a:r>
          </a:p>
          <a:p>
            <a:pPr lvl="1"/>
            <a:endParaRPr lang="en-US" sz="2400" dirty="0">
              <a:latin typeface="Montserrat Classic" panose="020B0604020202020204" charset="0"/>
            </a:endParaRPr>
          </a:p>
          <a:p>
            <a:pPr lvl="1"/>
            <a:endParaRPr lang="en-US" sz="2400" dirty="0">
              <a:latin typeface="Montserrat Classic" panose="020B0604020202020204" charset="0"/>
            </a:endParaRPr>
          </a:p>
          <a:p>
            <a:pPr lvl="1"/>
            <a:r>
              <a:rPr lang="en-US" sz="2400" i="1" dirty="0">
                <a:latin typeface="Montserrat Classic" panose="020B0604020202020204" charset="0"/>
              </a:rPr>
              <a:t>PDSA Cycles</a:t>
            </a:r>
          </a:p>
          <a:p>
            <a:pPr marL="800100" lvl="1" indent="-342900">
              <a:buFont typeface="Arial" panose="020B0604020202020204" pitchFamily="34" charset="0"/>
              <a:buChar char="•"/>
            </a:pPr>
            <a:endParaRPr lang="en-US" sz="2400" dirty="0">
              <a:latin typeface="Montserrat Classic"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9" name="TextBox 19"/>
          <p:cNvSpPr txBox="1"/>
          <p:nvPr/>
        </p:nvSpPr>
        <p:spPr>
          <a:xfrm>
            <a:off x="1143000" y="3086100"/>
            <a:ext cx="10972800" cy="7017306"/>
          </a:xfrm>
          <a:prstGeom prst="rect">
            <a:avLst/>
          </a:prstGeom>
        </p:spPr>
        <p:txBody>
          <a:bodyPr wrap="square" lIns="0" tIns="0" rIns="0" bIns="0" rtlCol="0" anchor="t">
            <a:spAutoFit/>
          </a:bodyPr>
          <a:lstStyle/>
          <a:p>
            <a:pPr algn="l"/>
            <a:r>
              <a:rPr lang="en-US" sz="24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I plan to: </a:t>
            </a:r>
            <a:r>
              <a:rPr lang="en-US" sz="2400" i="0" dirty="0" smtClean="0">
                <a:solidFill>
                  <a:srgbClr val="1B1B1B"/>
                </a:solidFill>
                <a:effectLst/>
                <a:latin typeface="Montserrat Classic" panose="020B0604020202020204" charset="0"/>
              </a:rPr>
              <a:t>Become Level 2 Age Friendly Certified</a:t>
            </a:r>
            <a:endParaRPr lang="en-US" sz="24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I hope this produces: </a:t>
            </a:r>
            <a:r>
              <a:rPr lang="en-US" sz="2400" i="0" dirty="0" smtClean="0">
                <a:solidFill>
                  <a:srgbClr val="1B1B1B"/>
                </a:solidFill>
                <a:effectLst/>
                <a:latin typeface="Montserrat Classic" panose="020B0604020202020204" charset="0"/>
              </a:rPr>
              <a:t>lower </a:t>
            </a:r>
            <a:r>
              <a:rPr lang="en-US" sz="2400" i="0" dirty="0" err="1" smtClean="0">
                <a:solidFill>
                  <a:srgbClr val="1B1B1B"/>
                </a:solidFill>
                <a:effectLst/>
                <a:latin typeface="Montserrat Classic" panose="020B0604020202020204" charset="0"/>
              </a:rPr>
              <a:t>ReAdmission</a:t>
            </a:r>
            <a:r>
              <a:rPr lang="en-US" sz="2400" i="0" dirty="0" smtClean="0">
                <a:solidFill>
                  <a:srgbClr val="1B1B1B"/>
                </a:solidFill>
                <a:effectLst/>
                <a:latin typeface="Montserrat Classic" panose="020B0604020202020204" charset="0"/>
              </a:rPr>
              <a:t> rates, more engaged staff, and happier and more satisfied patients. </a:t>
            </a:r>
            <a:endParaRPr lang="en-US" sz="24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Steps to execute</a:t>
            </a:r>
            <a:r>
              <a:rPr lang="en-US" sz="2400" i="0" dirty="0" smtClean="0">
                <a:solidFill>
                  <a:srgbClr val="1B1B1B"/>
                </a:solidFill>
                <a:effectLst/>
                <a:latin typeface="Montserrat Classic" panose="020B0604020202020204" charset="0"/>
              </a:rPr>
              <a:t>: Informational Meeting to gauge interest, Meeting to lay out steps and who will take each area, staff education, then data collection begins </a:t>
            </a:r>
            <a:endParaRPr lang="en-US" sz="24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How long will you observe new changes</a:t>
            </a:r>
            <a:r>
              <a:rPr lang="en-US" sz="2400" i="0" dirty="0" smtClean="0">
                <a:solidFill>
                  <a:srgbClr val="1B1B1B"/>
                </a:solidFill>
                <a:effectLst/>
                <a:latin typeface="Montserrat Classic" panose="020B0604020202020204" charset="0"/>
              </a:rPr>
              <a:t>? </a:t>
            </a:r>
            <a:r>
              <a:rPr lang="en-US" sz="2400" dirty="0" smtClean="0">
                <a:solidFill>
                  <a:srgbClr val="1B1B1B"/>
                </a:solidFill>
                <a:latin typeface="Montserrat Classic" panose="020B0604020202020204" charset="0"/>
              </a:rPr>
              <a:t>Minimum of 6 months </a:t>
            </a:r>
            <a:endParaRPr lang="en-US" sz="24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observe</a:t>
            </a:r>
            <a:r>
              <a:rPr lang="en-US" sz="2400" i="0" dirty="0" smtClean="0">
                <a:solidFill>
                  <a:srgbClr val="1B1B1B"/>
                </a:solidFill>
                <a:effectLst/>
                <a:latin typeface="Montserrat Classic" panose="020B0604020202020204" charset="0"/>
              </a:rPr>
              <a:t>? </a:t>
            </a:r>
            <a:endParaRPr lang="en-US" sz="24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Are the changes creating consequences – intended or unintended</a:t>
            </a:r>
            <a:r>
              <a:rPr lang="en-US" sz="2400" dirty="0" smtClean="0">
                <a:solidFill>
                  <a:srgbClr val="1B1B1B"/>
                </a:solidFill>
                <a:latin typeface="Montserrat Classic" panose="020B0604020202020204" charset="0"/>
              </a:rPr>
              <a:t>? </a:t>
            </a:r>
            <a:endParaRPr lang="en-US" sz="24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Study</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learn? </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Did you meet your measurement goal?</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Do you need more observation time?</a:t>
            </a:r>
            <a:endParaRPr lang="en-US" sz="2400" i="0" dirty="0">
              <a:solidFill>
                <a:srgbClr val="1B1B1B"/>
              </a:solidFill>
              <a:effectLst/>
              <a:latin typeface="Montserrat Classic" panose="020B0604020202020204" charset="0"/>
            </a:endParaRPr>
          </a:p>
          <a:p>
            <a:pPr algn="l"/>
            <a:r>
              <a:rPr lang="en-US" sz="2400"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sz="2400" i="0" dirty="0">
                <a:solidFill>
                  <a:srgbClr val="1B1B1B"/>
                </a:solidFill>
                <a:effectLst/>
                <a:latin typeface="Montserrat Classic" panose="020B0604020202020204" charset="0"/>
              </a:rPr>
              <a:t>What did you conclude from this cycle?</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Will you sustain the changes?</a:t>
            </a:r>
          </a:p>
          <a:p>
            <a:pPr marL="342900" indent="-342900" algn="l">
              <a:buFont typeface="Wingdings" panose="05000000000000000000" pitchFamily="2" charset="2"/>
              <a:buChar char="ü"/>
            </a:pPr>
            <a:r>
              <a:rPr lang="en-US" sz="2400" dirty="0">
                <a:solidFill>
                  <a:srgbClr val="1B1B1B"/>
                </a:solidFill>
                <a:latin typeface="Montserrat Classic" panose="020B0604020202020204" charset="0"/>
              </a:rPr>
              <a:t>Does the change need adjusted or removed?</a:t>
            </a:r>
            <a:endParaRPr lang="en-US" sz="2400" i="0" dirty="0">
              <a:solidFill>
                <a:srgbClr val="1B1B1B"/>
              </a:solidFill>
              <a:effectLst/>
              <a:latin typeface="Montserrat Classic" panose="020B0604020202020204" charset="0"/>
            </a:endParaRPr>
          </a:p>
        </p:txBody>
      </p:sp>
      <p:sp>
        <p:nvSpPr>
          <p:cNvPr id="26" name="Freeform 26"/>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pic>
        <p:nvPicPr>
          <p:cNvPr id="28" name="Picture 2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29" name="TextBox 7">
            <a:extLst>
              <a:ext uri="{FF2B5EF4-FFF2-40B4-BE49-F238E27FC236}">
                <a16:creationId xmlns:a16="http://schemas.microsoft.com/office/drawing/2014/main" id="{B313D652-9C39-7482-6AFD-DA9FBABC230A}"/>
              </a:ext>
            </a:extLst>
          </p:cNvPr>
          <p:cNvSpPr txBox="1"/>
          <p:nvPr/>
        </p:nvSpPr>
        <p:spPr>
          <a:xfrm>
            <a:off x="1600200" y="2396393"/>
            <a:ext cx="76200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4"/>
          <a:stretch>
            <a:fillRect/>
          </a:stretch>
        </p:blipFill>
        <p:spPr>
          <a:xfrm>
            <a:off x="14249400" y="2222270"/>
            <a:ext cx="3337654" cy="65731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15878" y="2897577"/>
            <a:ext cx="6448950" cy="508152"/>
          </a:xfrm>
          <a:prstGeom prst="rect">
            <a:avLst/>
          </a:prstGeom>
        </p:spPr>
        <p:txBody>
          <a:bodyPr lIns="0" tIns="0" rIns="0" bIns="0" rtlCol="0" anchor="t">
            <a:spAutoFit/>
          </a:bodyPr>
          <a:lstStyle/>
          <a:p>
            <a:pPr>
              <a:lnSpc>
                <a:spcPts val="3947"/>
              </a:lnSpc>
            </a:pPr>
            <a:r>
              <a:rPr lang="en-US" sz="4200" dirty="0">
                <a:solidFill>
                  <a:srgbClr val="1E3262"/>
                </a:solidFill>
                <a:latin typeface="Montserrat Extra-Bold Bold"/>
              </a:rPr>
              <a:t>Data and Trends</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600200" y="3619500"/>
            <a:ext cx="15087600" cy="3416320"/>
          </a:xfrm>
          <a:prstGeom prst="rect">
            <a:avLst/>
          </a:prstGeom>
          <a:noFill/>
        </p:spPr>
        <p:txBody>
          <a:bodyPr wrap="square">
            <a:spAutoFit/>
          </a:bodyPr>
          <a:lstStyle/>
          <a:p>
            <a:r>
              <a:rPr lang="en-US" sz="3000" dirty="0" smtClean="0">
                <a:latin typeface="Montserrat Classic" panose="020B0604020202020204" charset="0"/>
              </a:rPr>
              <a:t>No Data to show yet. Still in the staff education phase. </a:t>
            </a:r>
          </a:p>
          <a:p>
            <a:endParaRPr lang="en-US" sz="3000" dirty="0">
              <a:latin typeface="Montserrat Classic" panose="020B0604020202020204" charset="0"/>
            </a:endParaRPr>
          </a:p>
          <a:p>
            <a:endParaRPr lang="en-US" sz="3000" dirty="0" smtClean="0">
              <a:latin typeface="Montserrat Classic" panose="020B0604020202020204" charset="0"/>
            </a:endParaRPr>
          </a:p>
          <a:p>
            <a:endParaRPr lang="en-US" sz="3000" dirty="0" smtClean="0">
              <a:latin typeface="Montserrat Classic" panose="020B0604020202020204" charset="0"/>
            </a:endParaRPr>
          </a:p>
          <a:p>
            <a:endParaRPr lang="en-US" sz="2400" dirty="0">
              <a:latin typeface="Montserrat Classic" panose="020B0604020202020204" charset="0"/>
            </a:endParaRPr>
          </a:p>
          <a:p>
            <a:pPr lvl="1"/>
            <a:endParaRPr lang="en-US" sz="2400" dirty="0">
              <a:latin typeface="Montserrat Classic" panose="020B0604020202020204" charset="0"/>
            </a:endParaRPr>
          </a:p>
          <a:p>
            <a:pPr lvl="1"/>
            <a:endParaRPr lang="en-US" sz="2400" dirty="0">
              <a:latin typeface="Montserrat Classic" panose="020B0604020202020204" charset="0"/>
            </a:endParaRPr>
          </a:p>
          <a:p>
            <a:pPr marL="800100" lvl="1" indent="-342900">
              <a:buFont typeface="Arial" panose="020B0604020202020204" pitchFamily="34" charset="0"/>
              <a:buChar char="•"/>
            </a:pPr>
            <a:endParaRPr lang="en-US" sz="2400" dirty="0">
              <a:latin typeface="Montserrat Classic"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371600" y="2413635"/>
            <a:ext cx="9580722"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Return on Investment (ROI)</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5570756"/>
          </a:xfrm>
          <a:prstGeom prst="rect">
            <a:avLst/>
          </a:prstGeom>
          <a:noFill/>
        </p:spPr>
        <p:txBody>
          <a:bodyPr wrap="square">
            <a:spAutoFit/>
          </a:bodyPr>
          <a:lstStyle/>
          <a:p>
            <a:r>
              <a:rPr lang="en-US" sz="3200" dirty="0">
                <a:latin typeface="Montserrat Classic" panose="020B0604020202020204" charset="0"/>
              </a:rPr>
              <a:t>Explore the financial implications of the project:</a:t>
            </a:r>
          </a:p>
          <a:p>
            <a:endParaRPr lang="en-US" sz="32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Additional staff</a:t>
            </a:r>
            <a:r>
              <a:rPr lang="en-US" sz="2000" dirty="0" smtClean="0">
                <a:latin typeface="Montserrat Classic" panose="020B0604020202020204" charset="0"/>
              </a:rPr>
              <a:t>?  No additional staff</a:t>
            </a:r>
            <a:endParaRPr lang="en-US" sz="2000" dirty="0">
              <a:latin typeface="Montserrat Classic" panose="020B0604020202020204" charset="0"/>
            </a:endParaRPr>
          </a:p>
          <a:p>
            <a:pPr marL="800100" lvl="1" indent="-342900">
              <a:buFont typeface="Courier New" panose="02070309020205020404" pitchFamily="49" charset="0"/>
              <a:buChar char="o"/>
            </a:pPr>
            <a:r>
              <a:rPr lang="en-US" sz="2000" dirty="0">
                <a:latin typeface="Montserrat Classic" panose="020B0604020202020204" charset="0"/>
              </a:rPr>
              <a:t>Additional hours</a:t>
            </a:r>
            <a:r>
              <a:rPr lang="en-US" sz="2000" dirty="0" smtClean="0">
                <a:latin typeface="Montserrat Classic" panose="020B0604020202020204" charset="0"/>
              </a:rPr>
              <a:t>? This project has been put on hold twice with staff changes and new roles added to my position. </a:t>
            </a:r>
            <a:endParaRPr lang="en-US" sz="2000" dirty="0">
              <a:latin typeface="Montserrat Classic" panose="020B0604020202020204" charset="0"/>
            </a:endParaRPr>
          </a:p>
          <a:p>
            <a:pPr marL="800100" lvl="1" indent="-342900">
              <a:buFont typeface="Courier New" panose="02070309020205020404" pitchFamily="49" charset="0"/>
              <a:buChar char="o"/>
            </a:pPr>
            <a:r>
              <a:rPr lang="en-US" sz="2000" dirty="0">
                <a:latin typeface="Montserrat Classic" panose="020B0604020202020204" charset="0"/>
              </a:rPr>
              <a:t>Equipment</a:t>
            </a:r>
            <a:r>
              <a:rPr lang="en-US" sz="2000" dirty="0" smtClean="0">
                <a:latin typeface="Montserrat Classic" panose="020B0604020202020204" charset="0"/>
              </a:rPr>
              <a:t>? Small/minor cost for staff print outs and educational material for nursing staff. </a:t>
            </a:r>
            <a:endParaRPr lang="en-US" sz="2000" dirty="0">
              <a:latin typeface="Montserrat Classic" panose="020B0604020202020204" charset="0"/>
            </a:endParaRPr>
          </a:p>
          <a:p>
            <a:pPr marL="800100" lvl="1" indent="-342900">
              <a:buFont typeface="Courier New" panose="02070309020205020404" pitchFamily="49" charset="0"/>
              <a:buChar char="o"/>
            </a:pPr>
            <a:r>
              <a:rPr lang="en-US" sz="2000" dirty="0">
                <a:latin typeface="Montserrat Classic" panose="020B0604020202020204" charset="0"/>
              </a:rPr>
              <a:t>IT expense</a:t>
            </a:r>
            <a:r>
              <a:rPr lang="en-US" sz="2000" dirty="0" smtClean="0">
                <a:latin typeface="Montserrat Classic" panose="020B0604020202020204" charset="0"/>
              </a:rPr>
              <a:t>? none</a:t>
            </a: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pPr marL="800100" lvl="1" indent="-342900">
              <a:buFont typeface="Courier New" panose="02070309020205020404" pitchFamily="49" charset="0"/>
              <a:buChar char="o"/>
            </a:pPr>
            <a:endParaRPr lang="en-US" sz="2000" dirty="0">
              <a:latin typeface="Montserrat Classic" panose="020B0604020202020204" charset="0"/>
            </a:endParaRP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a:t>
            </a:r>
          </a:p>
          <a:p>
            <a:pPr marL="800100" lvl="1" indent="-342900">
              <a:buFont typeface="Courier New" panose="02070309020205020404" pitchFamily="49" charset="0"/>
              <a:buChar char="o"/>
            </a:pPr>
            <a:r>
              <a:rPr lang="en-US" sz="2000" dirty="0">
                <a:latin typeface="Montserrat Classic" panose="020B0604020202020204" charset="0"/>
              </a:rPr>
              <a:t>Decreased harms</a:t>
            </a:r>
            <a:r>
              <a:rPr lang="en-US" sz="2000" dirty="0" smtClean="0">
                <a:latin typeface="Montserrat Classic" panose="020B0604020202020204" charset="0"/>
              </a:rPr>
              <a:t>? This is a potential and a goal. With increased staff monitoring and emphasis on medications, mobility, mentation, and what matters patient harm rates should decrease. </a:t>
            </a:r>
            <a:endParaRPr lang="en-US" sz="2000" dirty="0">
              <a:latin typeface="Montserrat Classic" panose="020B0604020202020204" charset="0"/>
            </a:endParaRPr>
          </a:p>
          <a:p>
            <a:pPr marL="800100" lvl="1" indent="-342900">
              <a:buFont typeface="Courier New" panose="02070309020205020404" pitchFamily="49" charset="0"/>
              <a:buChar char="o"/>
            </a:pPr>
            <a:r>
              <a:rPr lang="en-US" sz="2000" dirty="0">
                <a:latin typeface="Montserrat Classic" panose="020B0604020202020204" charset="0"/>
              </a:rPr>
              <a:t>Increased billable codes</a:t>
            </a:r>
            <a:r>
              <a:rPr lang="en-US" sz="2000" dirty="0" smtClean="0">
                <a:latin typeface="Montserrat Classic" panose="020B0604020202020204" charset="0"/>
              </a:rPr>
              <a:t>? no</a:t>
            </a:r>
            <a:endParaRPr lang="en-US" sz="2000" dirty="0">
              <a:latin typeface="Montserrat Classic" panose="020B0604020202020204" charset="0"/>
            </a:endParaRPr>
          </a:p>
          <a:p>
            <a:pPr marL="800100" lvl="1" indent="-342900">
              <a:buFont typeface="Courier New" panose="02070309020205020404" pitchFamily="49" charset="0"/>
              <a:buChar char="o"/>
            </a:pPr>
            <a:r>
              <a:rPr lang="en-US" sz="2000" dirty="0">
                <a:latin typeface="Montserrat Classic" panose="020B0604020202020204" charset="0"/>
              </a:rPr>
              <a:t>Decreased staff hours</a:t>
            </a:r>
            <a:r>
              <a:rPr lang="en-US" sz="2000" dirty="0" smtClean="0">
                <a:latin typeface="Montserrat Classic" panose="020B0604020202020204" charset="0"/>
              </a:rPr>
              <a:t>? no</a:t>
            </a:r>
            <a:endParaRPr lang="en-US" sz="2000" dirty="0">
              <a:latin typeface="Montserrat Classic" panose="020B0604020202020204" charset="0"/>
            </a:endParaRPr>
          </a:p>
          <a:p>
            <a:endParaRPr lang="en-US" sz="2400" dirty="0">
              <a:latin typeface="Montserrat Classic" panose="020B0604020202020204" charset="0"/>
            </a:endParaRPr>
          </a:p>
        </p:txBody>
      </p:sp>
      <p:sp>
        <p:nvSpPr>
          <p:cNvPr id="2" name="TextBox 10">
            <a:extLst>
              <a:ext uri="{FF2B5EF4-FFF2-40B4-BE49-F238E27FC236}">
                <a16:creationId xmlns:a16="http://schemas.microsoft.com/office/drawing/2014/main" id="{21D048D8-078B-74B4-4540-46D9282EF535}"/>
              </a:ext>
            </a:extLst>
          </p:cNvPr>
          <p:cNvSpPr txBox="1"/>
          <p:nvPr/>
        </p:nvSpPr>
        <p:spPr>
          <a:xfrm>
            <a:off x="1371600" y="8598131"/>
            <a:ext cx="14630400" cy="976614"/>
          </a:xfrm>
          <a:prstGeom prst="rect">
            <a:avLst/>
          </a:prstGeom>
        </p:spPr>
        <p:txBody>
          <a:bodyPr wrap="square" lIns="0" tIns="0" rIns="0" bIns="0" rtlCol="0" anchor="t">
            <a:spAutoFit/>
          </a:bodyPr>
          <a:lstStyle/>
          <a:p>
            <a:pPr algn="ctr">
              <a:lnSpc>
                <a:spcPts val="3947"/>
              </a:lnSpc>
            </a:pPr>
            <a:r>
              <a:rPr lang="en-US" sz="3200" dirty="0">
                <a:solidFill>
                  <a:srgbClr val="25B1DD"/>
                </a:solidFill>
                <a:latin typeface="Montserrat Extra-Bold Bold"/>
              </a:rPr>
              <a:t>Total Savings/Revenue – Total Costs/Expenses = Total ROI</a:t>
            </a:r>
          </a:p>
          <a:p>
            <a:pPr algn="ctr">
              <a:lnSpc>
                <a:spcPts val="3947"/>
              </a:lnSpc>
            </a:pPr>
            <a:r>
              <a:rPr lang="en-US" sz="3200" dirty="0">
                <a:solidFill>
                  <a:srgbClr val="25B1DD"/>
                </a:solidFill>
                <a:latin typeface="Montserrat Extra-Bold Bold"/>
              </a:rPr>
              <a:t>Positive ROI = Dollars Earned ~~ Negative ROI = Dollars Lost</a:t>
            </a:r>
          </a:p>
        </p:txBody>
      </p:sp>
    </p:spTree>
    <p:extLst>
      <p:ext uri="{BB962C8B-B14F-4D97-AF65-F5344CB8AC3E}">
        <p14:creationId xmlns:p14="http://schemas.microsoft.com/office/powerpoint/2010/main" val="309267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500955" y="2413635"/>
            <a:ext cx="2758345" cy="245871"/>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sp>
      <p:sp>
        <p:nvSpPr>
          <p:cNvPr id="7" name="TextBox 7"/>
          <p:cNvSpPr txBox="1"/>
          <p:nvPr/>
        </p:nvSpPr>
        <p:spPr>
          <a:xfrm>
            <a:off x="1485900" y="1913128"/>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grpSp>
        <p:nvGrpSpPr>
          <p:cNvPr id="13" name="Group 13"/>
          <p:cNvGrpSpPr/>
          <p:nvPr/>
        </p:nvGrpSpPr>
        <p:grpSpPr>
          <a:xfrm>
            <a:off x="1028700" y="1595293"/>
            <a:ext cx="2758345" cy="47625"/>
            <a:chOff x="0" y="0"/>
            <a:chExt cx="726478" cy="12543"/>
          </a:xfrm>
        </p:grpSpPr>
        <p:sp>
          <p:nvSpPr>
            <p:cNvPr id="14" name="Freeform 14"/>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1076843"/>
            <a:ext cx="2758345" cy="412279"/>
          </a:xfrm>
          <a:prstGeom prst="rect">
            <a:avLst/>
          </a:prstGeom>
        </p:spPr>
      </p:pic>
      <p:sp>
        <p:nvSpPr>
          <p:cNvPr id="18" name="TextBox 17">
            <a:extLst>
              <a:ext uri="{FF2B5EF4-FFF2-40B4-BE49-F238E27FC236}">
                <a16:creationId xmlns:a16="http://schemas.microsoft.com/office/drawing/2014/main" id="{A3625C02-4935-4C92-3FAA-5D727F0CF65A}"/>
              </a:ext>
            </a:extLst>
          </p:cNvPr>
          <p:cNvSpPr txBox="1"/>
          <p:nvPr/>
        </p:nvSpPr>
        <p:spPr>
          <a:xfrm>
            <a:off x="1371600" y="3088721"/>
            <a:ext cx="15773400" cy="3908762"/>
          </a:xfrm>
          <a:prstGeom prst="rect">
            <a:avLst/>
          </a:prstGeom>
          <a:noFill/>
        </p:spPr>
        <p:txBody>
          <a:bodyPr wrap="square">
            <a:spAutoFit/>
          </a:bodyPr>
          <a:lstStyle/>
          <a:p>
            <a:r>
              <a:rPr lang="en-US" sz="3200" dirty="0" smtClean="0">
                <a:latin typeface="Montserrat Classic" panose="020B0604020202020204" charset="0"/>
              </a:rPr>
              <a:t>1</a:t>
            </a:r>
            <a:r>
              <a:rPr lang="en-US" sz="3200" baseline="30000" dirty="0" smtClean="0">
                <a:latin typeface="Montserrat Classic" panose="020B0604020202020204" charset="0"/>
              </a:rPr>
              <a:t>st</a:t>
            </a:r>
            <a:r>
              <a:rPr lang="en-US" sz="3200" dirty="0" smtClean="0">
                <a:latin typeface="Montserrat Classic" panose="020B0604020202020204" charset="0"/>
              </a:rPr>
              <a:t> phase is to implement Age Friendly to MMC Swing Beds 65yrs and older  and collect data for a minimum of 3 months.  Phase 2 is to expand to all in Inpatients 65yrs and older. Phase 3 is to expand to the clinic and screen all patients 65yrs and older that come to the clinic for a Medicare Wellness Visit. Quality will be the owner of this project.  Staff education will be provided to those involved with each phase along with educational materials. Ongoing chart audits and monitoring will be preformed by Quality. </a:t>
            </a:r>
            <a:endParaRPr lang="en-US" sz="2000" dirty="0">
              <a:latin typeface="Montserrat Classic" panose="020B0604020202020204" charset="0"/>
            </a:endParaRPr>
          </a:p>
          <a:p>
            <a:endParaRPr lang="en-US" sz="2400" dirty="0">
              <a:latin typeface="Montserrat Classic" panose="020B0604020202020204" charset="0"/>
            </a:endParaRPr>
          </a:p>
        </p:txBody>
      </p:sp>
    </p:spTree>
    <p:extLst>
      <p:ext uri="{BB962C8B-B14F-4D97-AF65-F5344CB8AC3E}">
        <p14:creationId xmlns:p14="http://schemas.microsoft.com/office/powerpoint/2010/main" val="181508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978</Words>
  <Application>Microsoft Office PowerPoint</Application>
  <PresentationFormat>Custom</PresentationFormat>
  <Paragraphs>87</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Montserrat Extra-Bold</vt:lpstr>
      <vt:lpstr>Calibri</vt:lpstr>
      <vt:lpstr>Arial</vt:lpstr>
      <vt:lpstr>Wingdings</vt:lpstr>
      <vt:lpstr>Courier New</vt:lpstr>
      <vt:lpstr>Tahoma</vt:lpstr>
      <vt:lpstr>Montserrat Classic</vt:lpstr>
      <vt:lpstr>Corbel</vt:lpstr>
      <vt:lpstr>Montserrat Extra-Bold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Chelsie Edwards</dc:creator>
  <cp:lastModifiedBy>Chelsie Edwards</cp:lastModifiedBy>
  <cp:revision>32</cp:revision>
  <cp:lastPrinted>2024-10-02T15:18:36Z</cp:lastPrinted>
  <dcterms:created xsi:type="dcterms:W3CDTF">2006-08-16T00:00:00Z</dcterms:created>
  <dcterms:modified xsi:type="dcterms:W3CDTF">2024-10-02T21:03:09Z</dcterms:modified>
  <dc:identifier>DAFdG9NIIkM</dc:identifier>
</cp:coreProperties>
</file>