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6" r:id="rId3"/>
    <p:sldId id="267" r:id="rId4"/>
    <p:sldId id="268" r:id="rId5"/>
    <p:sldId id="265" r:id="rId6"/>
    <p:sldId id="269" r:id="rId7"/>
    <p:sldId id="270" r:id="rId8"/>
    <p:sldId id="281" r:id="rId9"/>
    <p:sldId id="280" r:id="rId10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">
          <p15:clr>
            <a:srgbClr val="A4A3A4"/>
          </p15:clr>
        </p15:guide>
        <p15:guide id="2" orient="horz" pos="216">
          <p15:clr>
            <a:srgbClr val="A4A3A4"/>
          </p15:clr>
        </p15:guide>
        <p15:guide id="3" pos="739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B7E8"/>
    <a:srgbClr val="004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8" autoAdjust="0"/>
    <p:restoredTop sz="83549" autoAdjust="0"/>
  </p:normalViewPr>
  <p:slideViewPr>
    <p:cSldViewPr snapToGrid="0" snapToObjects="1" showGuides="1">
      <p:cViewPr varScale="1">
        <p:scale>
          <a:sx n="95" d="100"/>
          <a:sy n="95" d="100"/>
        </p:scale>
        <p:origin x="1020" y="72"/>
      </p:cViewPr>
      <p:guideLst>
        <p:guide pos="288"/>
        <p:guide orient="horz" pos="216"/>
        <p:guide pos="7392"/>
        <p:guide orient="horz" pos="3888"/>
        <p:guide orient="horz"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A3939C-6A7F-47AC-BC76-3E59275C656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8D77060-D2F1-4B4F-8EEB-DCE6DB00221D}">
      <dgm:prSet/>
      <dgm:spPr/>
      <dgm:t>
        <a:bodyPr/>
        <a:lstStyle/>
        <a:p>
          <a:r>
            <a:rPr lang="en-US" dirty="0"/>
            <a:t>A process where medical professionals evaluate the performance of their peers</a:t>
          </a:r>
        </a:p>
      </dgm:t>
    </dgm:pt>
    <dgm:pt modelId="{9C527314-3ECA-4567-8A93-F055BF992413}" type="parTrans" cxnId="{B9DBB2CC-F185-4C73-82F1-B9C8FA5CAA8F}">
      <dgm:prSet/>
      <dgm:spPr/>
      <dgm:t>
        <a:bodyPr/>
        <a:lstStyle/>
        <a:p>
          <a:endParaRPr lang="en-US"/>
        </a:p>
      </dgm:t>
    </dgm:pt>
    <dgm:pt modelId="{2720EB84-4066-47B5-A48A-824212D12C6A}" type="sibTrans" cxnId="{B9DBB2CC-F185-4C73-82F1-B9C8FA5CAA8F}">
      <dgm:prSet/>
      <dgm:spPr/>
      <dgm:t>
        <a:bodyPr/>
        <a:lstStyle/>
        <a:p>
          <a:endParaRPr lang="en-US"/>
        </a:p>
      </dgm:t>
    </dgm:pt>
    <dgm:pt modelId="{1744E074-AA8A-4FB4-80D3-44D653001C41}">
      <dgm:prSet/>
      <dgm:spPr/>
      <dgm:t>
        <a:bodyPr/>
        <a:lstStyle/>
        <a:p>
          <a:r>
            <a:rPr lang="en-US" dirty="0"/>
            <a:t>Aimed at maintaining high standards of care and accountability </a:t>
          </a:r>
        </a:p>
      </dgm:t>
    </dgm:pt>
    <dgm:pt modelId="{0BCD48F5-346C-4BC3-BAFE-3729F6EFC28B}" type="parTrans" cxnId="{9ED4EAD1-D69E-4CD7-A0BE-781AFC38D8D0}">
      <dgm:prSet/>
      <dgm:spPr/>
      <dgm:t>
        <a:bodyPr/>
        <a:lstStyle/>
        <a:p>
          <a:endParaRPr lang="en-US"/>
        </a:p>
      </dgm:t>
    </dgm:pt>
    <dgm:pt modelId="{F8B17C98-2033-4140-ACEA-57CB11FB6397}" type="sibTrans" cxnId="{9ED4EAD1-D69E-4CD7-A0BE-781AFC38D8D0}">
      <dgm:prSet/>
      <dgm:spPr/>
      <dgm:t>
        <a:bodyPr/>
        <a:lstStyle/>
        <a:p>
          <a:endParaRPr lang="en-US"/>
        </a:p>
      </dgm:t>
    </dgm:pt>
    <dgm:pt modelId="{142ACF08-0347-4BD3-9271-C34A1D34AE43}">
      <dgm:prSet/>
      <dgm:spPr/>
      <dgm:t>
        <a:bodyPr/>
        <a:lstStyle/>
        <a:p>
          <a:r>
            <a:rPr lang="en-US" dirty="0"/>
            <a:t>Peer review can help identify areas for clinical improvement while ensuring adherence to professional standards</a:t>
          </a:r>
        </a:p>
      </dgm:t>
    </dgm:pt>
    <dgm:pt modelId="{C8A6F487-254E-4147-A36A-2DC41FC27E1C}" type="parTrans" cxnId="{1C05F3E5-F01E-42F2-8F86-34136397D1CB}">
      <dgm:prSet/>
      <dgm:spPr/>
      <dgm:t>
        <a:bodyPr/>
        <a:lstStyle/>
        <a:p>
          <a:endParaRPr lang="en-US"/>
        </a:p>
      </dgm:t>
    </dgm:pt>
    <dgm:pt modelId="{53EB2B08-498D-46AB-ACEE-1252DB486062}" type="sibTrans" cxnId="{1C05F3E5-F01E-42F2-8F86-34136397D1CB}">
      <dgm:prSet/>
      <dgm:spPr/>
      <dgm:t>
        <a:bodyPr/>
        <a:lstStyle/>
        <a:p>
          <a:endParaRPr lang="en-US"/>
        </a:p>
      </dgm:t>
    </dgm:pt>
    <dgm:pt modelId="{4E617D75-4E6E-429B-A81D-3CC15DBAE3A1}" type="pres">
      <dgm:prSet presAssocID="{9CA3939C-6A7F-47AC-BC76-3E59275C656E}" presName="root" presStyleCnt="0">
        <dgm:presLayoutVars>
          <dgm:dir/>
          <dgm:resizeHandles val="exact"/>
        </dgm:presLayoutVars>
      </dgm:prSet>
      <dgm:spPr/>
    </dgm:pt>
    <dgm:pt modelId="{3CB700A6-5A5E-46D0-AAB1-55D647A6050D}" type="pres">
      <dgm:prSet presAssocID="{18D77060-D2F1-4B4F-8EEB-DCE6DB00221D}" presName="compNode" presStyleCnt="0"/>
      <dgm:spPr/>
    </dgm:pt>
    <dgm:pt modelId="{7685B922-AB78-4E38-837A-8D28137C5F09}" type="pres">
      <dgm:prSet presAssocID="{18D77060-D2F1-4B4F-8EEB-DCE6DB00221D}" presName="bgRect" presStyleLbl="bgShp" presStyleIdx="0" presStyleCnt="3"/>
      <dgm:spPr/>
    </dgm:pt>
    <dgm:pt modelId="{425378DD-7D7A-4C3F-BD74-31BAFA22882D}" type="pres">
      <dgm:prSet presAssocID="{18D77060-D2F1-4B4F-8EEB-DCE6DB00221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C9B6D5C8-B935-4F3C-9499-08C7A07F6D22}" type="pres">
      <dgm:prSet presAssocID="{18D77060-D2F1-4B4F-8EEB-DCE6DB00221D}" presName="spaceRect" presStyleCnt="0"/>
      <dgm:spPr/>
    </dgm:pt>
    <dgm:pt modelId="{2595271E-2717-491D-8984-8B57D6337DF4}" type="pres">
      <dgm:prSet presAssocID="{18D77060-D2F1-4B4F-8EEB-DCE6DB00221D}" presName="parTx" presStyleLbl="revTx" presStyleIdx="0" presStyleCnt="3">
        <dgm:presLayoutVars>
          <dgm:chMax val="0"/>
          <dgm:chPref val="0"/>
        </dgm:presLayoutVars>
      </dgm:prSet>
      <dgm:spPr/>
    </dgm:pt>
    <dgm:pt modelId="{4B991DE0-ACD2-4B7F-B754-A9EF348561FD}" type="pres">
      <dgm:prSet presAssocID="{2720EB84-4066-47B5-A48A-824212D12C6A}" presName="sibTrans" presStyleCnt="0"/>
      <dgm:spPr/>
    </dgm:pt>
    <dgm:pt modelId="{02F6161F-444E-40A1-9E80-1CB4812AEC8F}" type="pres">
      <dgm:prSet presAssocID="{1744E074-AA8A-4FB4-80D3-44D653001C41}" presName="compNode" presStyleCnt="0"/>
      <dgm:spPr/>
    </dgm:pt>
    <dgm:pt modelId="{3866AAEB-A0CF-4D0E-ACD8-D5ACB3C40627}" type="pres">
      <dgm:prSet presAssocID="{1744E074-AA8A-4FB4-80D3-44D653001C41}" presName="bgRect" presStyleLbl="bgShp" presStyleIdx="1" presStyleCnt="3"/>
      <dgm:spPr/>
    </dgm:pt>
    <dgm:pt modelId="{25560771-DA85-4F3C-A0C9-36B6B8AE9B33}" type="pres">
      <dgm:prSet presAssocID="{1744E074-AA8A-4FB4-80D3-44D653001C4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60E0DA4-E97A-4CE7-A553-A06E6A98104E}" type="pres">
      <dgm:prSet presAssocID="{1744E074-AA8A-4FB4-80D3-44D653001C41}" presName="spaceRect" presStyleCnt="0"/>
      <dgm:spPr/>
    </dgm:pt>
    <dgm:pt modelId="{57794362-7391-4429-BBAF-57FA1969589F}" type="pres">
      <dgm:prSet presAssocID="{1744E074-AA8A-4FB4-80D3-44D653001C41}" presName="parTx" presStyleLbl="revTx" presStyleIdx="1" presStyleCnt="3">
        <dgm:presLayoutVars>
          <dgm:chMax val="0"/>
          <dgm:chPref val="0"/>
        </dgm:presLayoutVars>
      </dgm:prSet>
      <dgm:spPr/>
    </dgm:pt>
    <dgm:pt modelId="{024091ED-F508-4637-99AC-52007B55E385}" type="pres">
      <dgm:prSet presAssocID="{F8B17C98-2033-4140-ACEA-57CB11FB6397}" presName="sibTrans" presStyleCnt="0"/>
      <dgm:spPr/>
    </dgm:pt>
    <dgm:pt modelId="{87C51448-22CB-4E1D-A32C-66C217DFEC5C}" type="pres">
      <dgm:prSet presAssocID="{142ACF08-0347-4BD3-9271-C34A1D34AE43}" presName="compNode" presStyleCnt="0"/>
      <dgm:spPr/>
    </dgm:pt>
    <dgm:pt modelId="{01D3962B-17B0-4673-9F85-DEB687BDA09E}" type="pres">
      <dgm:prSet presAssocID="{142ACF08-0347-4BD3-9271-C34A1D34AE43}" presName="bgRect" presStyleLbl="bgShp" presStyleIdx="2" presStyleCnt="3"/>
      <dgm:spPr/>
    </dgm:pt>
    <dgm:pt modelId="{DEC532F2-F0C8-4327-9230-00452014FA2D}" type="pres">
      <dgm:prSet presAssocID="{142ACF08-0347-4BD3-9271-C34A1D34AE4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A9F6FC69-6AD6-485E-89D8-E5FEE6CE67F9}" type="pres">
      <dgm:prSet presAssocID="{142ACF08-0347-4BD3-9271-C34A1D34AE43}" presName="spaceRect" presStyleCnt="0"/>
      <dgm:spPr/>
    </dgm:pt>
    <dgm:pt modelId="{3085C5BB-8AF2-4BC1-B1BC-A42D44C7B458}" type="pres">
      <dgm:prSet presAssocID="{142ACF08-0347-4BD3-9271-C34A1D34AE4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9EDC302-C99E-467C-885F-589B04129182}" type="presOf" srcId="{18D77060-D2F1-4B4F-8EEB-DCE6DB00221D}" destId="{2595271E-2717-491D-8984-8B57D6337DF4}" srcOrd="0" destOrd="0" presId="urn:microsoft.com/office/officeart/2018/2/layout/IconVerticalSolidList"/>
    <dgm:cxn modelId="{E6358B09-AD54-4716-A76C-EF61B7C6CA60}" type="presOf" srcId="{1744E074-AA8A-4FB4-80D3-44D653001C41}" destId="{57794362-7391-4429-BBAF-57FA1969589F}" srcOrd="0" destOrd="0" presId="urn:microsoft.com/office/officeart/2018/2/layout/IconVerticalSolidList"/>
    <dgm:cxn modelId="{76D1441D-8314-49A4-BDCF-2DB669F5A586}" type="presOf" srcId="{9CA3939C-6A7F-47AC-BC76-3E59275C656E}" destId="{4E617D75-4E6E-429B-A81D-3CC15DBAE3A1}" srcOrd="0" destOrd="0" presId="urn:microsoft.com/office/officeart/2018/2/layout/IconVerticalSolidList"/>
    <dgm:cxn modelId="{B9DBB2CC-F185-4C73-82F1-B9C8FA5CAA8F}" srcId="{9CA3939C-6A7F-47AC-BC76-3E59275C656E}" destId="{18D77060-D2F1-4B4F-8EEB-DCE6DB00221D}" srcOrd="0" destOrd="0" parTransId="{9C527314-3ECA-4567-8A93-F055BF992413}" sibTransId="{2720EB84-4066-47B5-A48A-824212D12C6A}"/>
    <dgm:cxn modelId="{9ED4EAD1-D69E-4CD7-A0BE-781AFC38D8D0}" srcId="{9CA3939C-6A7F-47AC-BC76-3E59275C656E}" destId="{1744E074-AA8A-4FB4-80D3-44D653001C41}" srcOrd="1" destOrd="0" parTransId="{0BCD48F5-346C-4BC3-BAFE-3729F6EFC28B}" sibTransId="{F8B17C98-2033-4140-ACEA-57CB11FB6397}"/>
    <dgm:cxn modelId="{1C05F3E5-F01E-42F2-8F86-34136397D1CB}" srcId="{9CA3939C-6A7F-47AC-BC76-3E59275C656E}" destId="{142ACF08-0347-4BD3-9271-C34A1D34AE43}" srcOrd="2" destOrd="0" parTransId="{C8A6F487-254E-4147-A36A-2DC41FC27E1C}" sibTransId="{53EB2B08-498D-46AB-ACEE-1252DB486062}"/>
    <dgm:cxn modelId="{2BAE9BEB-8CE6-4144-8907-813CD235A18D}" type="presOf" srcId="{142ACF08-0347-4BD3-9271-C34A1D34AE43}" destId="{3085C5BB-8AF2-4BC1-B1BC-A42D44C7B458}" srcOrd="0" destOrd="0" presId="urn:microsoft.com/office/officeart/2018/2/layout/IconVerticalSolidList"/>
    <dgm:cxn modelId="{82BCA72E-0525-4BF7-B16E-8475AEE2AB45}" type="presParOf" srcId="{4E617D75-4E6E-429B-A81D-3CC15DBAE3A1}" destId="{3CB700A6-5A5E-46D0-AAB1-55D647A6050D}" srcOrd="0" destOrd="0" presId="urn:microsoft.com/office/officeart/2018/2/layout/IconVerticalSolidList"/>
    <dgm:cxn modelId="{A43A5377-DB2B-4A0A-A425-9E8900484D52}" type="presParOf" srcId="{3CB700A6-5A5E-46D0-AAB1-55D647A6050D}" destId="{7685B922-AB78-4E38-837A-8D28137C5F09}" srcOrd="0" destOrd="0" presId="urn:microsoft.com/office/officeart/2018/2/layout/IconVerticalSolidList"/>
    <dgm:cxn modelId="{AD0397DA-3B6B-4F44-B875-88683485F6A3}" type="presParOf" srcId="{3CB700A6-5A5E-46D0-AAB1-55D647A6050D}" destId="{425378DD-7D7A-4C3F-BD74-31BAFA22882D}" srcOrd="1" destOrd="0" presId="urn:microsoft.com/office/officeart/2018/2/layout/IconVerticalSolidList"/>
    <dgm:cxn modelId="{12183BD7-06FD-4F06-9379-C5F3C9312040}" type="presParOf" srcId="{3CB700A6-5A5E-46D0-AAB1-55D647A6050D}" destId="{C9B6D5C8-B935-4F3C-9499-08C7A07F6D22}" srcOrd="2" destOrd="0" presId="urn:microsoft.com/office/officeart/2018/2/layout/IconVerticalSolidList"/>
    <dgm:cxn modelId="{7EC55548-4E07-487D-928E-82D67748F0F3}" type="presParOf" srcId="{3CB700A6-5A5E-46D0-AAB1-55D647A6050D}" destId="{2595271E-2717-491D-8984-8B57D6337DF4}" srcOrd="3" destOrd="0" presId="urn:microsoft.com/office/officeart/2018/2/layout/IconVerticalSolidList"/>
    <dgm:cxn modelId="{5EA25726-90A7-46F3-A1BC-BF0981B30234}" type="presParOf" srcId="{4E617D75-4E6E-429B-A81D-3CC15DBAE3A1}" destId="{4B991DE0-ACD2-4B7F-B754-A9EF348561FD}" srcOrd="1" destOrd="0" presId="urn:microsoft.com/office/officeart/2018/2/layout/IconVerticalSolidList"/>
    <dgm:cxn modelId="{C77EA90D-C888-497C-8664-AFCC49B98982}" type="presParOf" srcId="{4E617D75-4E6E-429B-A81D-3CC15DBAE3A1}" destId="{02F6161F-444E-40A1-9E80-1CB4812AEC8F}" srcOrd="2" destOrd="0" presId="urn:microsoft.com/office/officeart/2018/2/layout/IconVerticalSolidList"/>
    <dgm:cxn modelId="{BA1A138E-87A1-4D36-ABFA-64C7EBB84C78}" type="presParOf" srcId="{02F6161F-444E-40A1-9E80-1CB4812AEC8F}" destId="{3866AAEB-A0CF-4D0E-ACD8-D5ACB3C40627}" srcOrd="0" destOrd="0" presId="urn:microsoft.com/office/officeart/2018/2/layout/IconVerticalSolidList"/>
    <dgm:cxn modelId="{0D75F2C3-CDCA-443F-BA71-4CF6CFDE8F8C}" type="presParOf" srcId="{02F6161F-444E-40A1-9E80-1CB4812AEC8F}" destId="{25560771-DA85-4F3C-A0C9-36B6B8AE9B33}" srcOrd="1" destOrd="0" presId="urn:microsoft.com/office/officeart/2018/2/layout/IconVerticalSolidList"/>
    <dgm:cxn modelId="{0DC8FE67-3614-4B55-A5CA-DCB1AECC4620}" type="presParOf" srcId="{02F6161F-444E-40A1-9E80-1CB4812AEC8F}" destId="{560E0DA4-E97A-4CE7-A553-A06E6A98104E}" srcOrd="2" destOrd="0" presId="urn:microsoft.com/office/officeart/2018/2/layout/IconVerticalSolidList"/>
    <dgm:cxn modelId="{5309173B-8C4C-415C-8B35-4B98F3244598}" type="presParOf" srcId="{02F6161F-444E-40A1-9E80-1CB4812AEC8F}" destId="{57794362-7391-4429-BBAF-57FA1969589F}" srcOrd="3" destOrd="0" presId="urn:microsoft.com/office/officeart/2018/2/layout/IconVerticalSolidList"/>
    <dgm:cxn modelId="{D85C1DEC-98AD-4166-8390-839D3C167480}" type="presParOf" srcId="{4E617D75-4E6E-429B-A81D-3CC15DBAE3A1}" destId="{024091ED-F508-4637-99AC-52007B55E385}" srcOrd="3" destOrd="0" presId="urn:microsoft.com/office/officeart/2018/2/layout/IconVerticalSolidList"/>
    <dgm:cxn modelId="{CBEA79ED-F1AB-4C93-83ED-203DD6A9A17F}" type="presParOf" srcId="{4E617D75-4E6E-429B-A81D-3CC15DBAE3A1}" destId="{87C51448-22CB-4E1D-A32C-66C217DFEC5C}" srcOrd="4" destOrd="0" presId="urn:microsoft.com/office/officeart/2018/2/layout/IconVerticalSolidList"/>
    <dgm:cxn modelId="{A5C0ECB1-334A-46EF-833B-F254B18415D6}" type="presParOf" srcId="{87C51448-22CB-4E1D-A32C-66C217DFEC5C}" destId="{01D3962B-17B0-4673-9F85-DEB687BDA09E}" srcOrd="0" destOrd="0" presId="urn:microsoft.com/office/officeart/2018/2/layout/IconVerticalSolidList"/>
    <dgm:cxn modelId="{E3C7951D-2ECE-4360-ABF2-B01899F1DF10}" type="presParOf" srcId="{87C51448-22CB-4E1D-A32C-66C217DFEC5C}" destId="{DEC532F2-F0C8-4327-9230-00452014FA2D}" srcOrd="1" destOrd="0" presId="urn:microsoft.com/office/officeart/2018/2/layout/IconVerticalSolidList"/>
    <dgm:cxn modelId="{FD3302DF-5AAF-4A84-AD7E-10990A0989E8}" type="presParOf" srcId="{87C51448-22CB-4E1D-A32C-66C217DFEC5C}" destId="{A9F6FC69-6AD6-485E-89D8-E5FEE6CE67F9}" srcOrd="2" destOrd="0" presId="urn:microsoft.com/office/officeart/2018/2/layout/IconVerticalSolidList"/>
    <dgm:cxn modelId="{17A9F0A3-E8A6-4CBC-8C3F-DC7C068E9F8D}" type="presParOf" srcId="{87C51448-22CB-4E1D-A32C-66C217DFEC5C}" destId="{3085C5BB-8AF2-4BC1-B1BC-A42D44C7B45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5B922-AB78-4E38-837A-8D28137C5F09}">
      <dsp:nvSpPr>
        <dsp:cNvPr id="0" name=""/>
        <dsp:cNvSpPr/>
      </dsp:nvSpPr>
      <dsp:spPr>
        <a:xfrm>
          <a:off x="0" y="631"/>
          <a:ext cx="11265408" cy="14774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5378DD-7D7A-4C3F-BD74-31BAFA22882D}">
      <dsp:nvSpPr>
        <dsp:cNvPr id="0" name=""/>
        <dsp:cNvSpPr/>
      </dsp:nvSpPr>
      <dsp:spPr>
        <a:xfrm>
          <a:off x="446938" y="333065"/>
          <a:ext cx="812616" cy="8126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5271E-2717-491D-8984-8B57D6337DF4}">
      <dsp:nvSpPr>
        <dsp:cNvPr id="0" name=""/>
        <dsp:cNvSpPr/>
      </dsp:nvSpPr>
      <dsp:spPr>
        <a:xfrm>
          <a:off x="1706493" y="631"/>
          <a:ext cx="9558914" cy="1477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367" tIns="156367" rIns="156367" bIns="156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 process where medical professionals evaluate the performance of their peers</a:t>
          </a:r>
        </a:p>
      </dsp:txBody>
      <dsp:txXfrm>
        <a:off x="1706493" y="631"/>
        <a:ext cx="9558914" cy="1477483"/>
      </dsp:txXfrm>
    </dsp:sp>
    <dsp:sp modelId="{3866AAEB-A0CF-4D0E-ACD8-D5ACB3C40627}">
      <dsp:nvSpPr>
        <dsp:cNvPr id="0" name=""/>
        <dsp:cNvSpPr/>
      </dsp:nvSpPr>
      <dsp:spPr>
        <a:xfrm>
          <a:off x="0" y="1847486"/>
          <a:ext cx="11265408" cy="14774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560771-DA85-4F3C-A0C9-36B6B8AE9B33}">
      <dsp:nvSpPr>
        <dsp:cNvPr id="0" name=""/>
        <dsp:cNvSpPr/>
      </dsp:nvSpPr>
      <dsp:spPr>
        <a:xfrm>
          <a:off x="446938" y="2179919"/>
          <a:ext cx="812616" cy="8126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94362-7391-4429-BBAF-57FA1969589F}">
      <dsp:nvSpPr>
        <dsp:cNvPr id="0" name=""/>
        <dsp:cNvSpPr/>
      </dsp:nvSpPr>
      <dsp:spPr>
        <a:xfrm>
          <a:off x="1706493" y="1847486"/>
          <a:ext cx="9558914" cy="1477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367" tIns="156367" rIns="156367" bIns="156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Aimed at maintaining high standards of care and accountability </a:t>
          </a:r>
        </a:p>
      </dsp:txBody>
      <dsp:txXfrm>
        <a:off x="1706493" y="1847486"/>
        <a:ext cx="9558914" cy="1477483"/>
      </dsp:txXfrm>
    </dsp:sp>
    <dsp:sp modelId="{01D3962B-17B0-4673-9F85-DEB687BDA09E}">
      <dsp:nvSpPr>
        <dsp:cNvPr id="0" name=""/>
        <dsp:cNvSpPr/>
      </dsp:nvSpPr>
      <dsp:spPr>
        <a:xfrm>
          <a:off x="0" y="3694340"/>
          <a:ext cx="11265408" cy="14774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C532F2-F0C8-4327-9230-00452014FA2D}">
      <dsp:nvSpPr>
        <dsp:cNvPr id="0" name=""/>
        <dsp:cNvSpPr/>
      </dsp:nvSpPr>
      <dsp:spPr>
        <a:xfrm>
          <a:off x="446938" y="4026774"/>
          <a:ext cx="812616" cy="8126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85C5BB-8AF2-4BC1-B1BC-A42D44C7B458}">
      <dsp:nvSpPr>
        <dsp:cNvPr id="0" name=""/>
        <dsp:cNvSpPr/>
      </dsp:nvSpPr>
      <dsp:spPr>
        <a:xfrm>
          <a:off x="1706493" y="3694340"/>
          <a:ext cx="9558914" cy="1477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367" tIns="156367" rIns="156367" bIns="156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Peer review can help identify areas for clinical improvement while ensuring adherence to professional standards</a:t>
          </a:r>
        </a:p>
      </dsp:txBody>
      <dsp:txXfrm>
        <a:off x="1706493" y="3694340"/>
        <a:ext cx="9558914" cy="1477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fld id="{87A2788C-E275-4183-89B0-E966EB9ECBCA}" type="datetimeFigureOut">
              <a:rPr lang="en-US"/>
              <a:pPr>
                <a:defRPr/>
              </a:pPr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1C4CB1-4A62-4DC4-A0E6-773E74938F0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2790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fld id="{DD9B8FB4-6788-4CB2-AE0F-75DD9294EFB3}" type="datetimeFigureOut">
              <a:rPr lang="en-US"/>
              <a:pPr>
                <a:defRPr/>
              </a:pPr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orbe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66B1C9D-D80D-4737-936B-C803701BCAB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9148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who, what, when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B1C9D-D80D-4737-936B-C803701BCABB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295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B1C9D-D80D-4737-936B-C803701BCABB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795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rgbClr val="005294"/>
              </a:gs>
              <a:gs pos="88000">
                <a:srgbClr val="004175"/>
              </a:gs>
              <a:gs pos="100000">
                <a:srgbClr val="004175"/>
              </a:gs>
            </a:gsLst>
            <a:lin ang="4260000"/>
          </a:gra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dirty="0">
              <a:solidFill>
                <a:srgbClr val="1E396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8532" y="3237635"/>
            <a:ext cx="9774936" cy="103214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1208532" y="1573078"/>
            <a:ext cx="9774936" cy="1526736"/>
          </a:xfrm>
        </p:spPr>
        <p:txBody>
          <a:bodyPr anchor="b">
            <a:noAutofit/>
          </a:bodyPr>
          <a:lstStyle>
            <a:lvl1pPr algn="l">
              <a:defRPr sz="5400" i="1">
                <a:solidFill>
                  <a:srgbClr val="58AFD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220" y="5428112"/>
            <a:ext cx="2636421" cy="109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8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Full Slid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-549450"/>
            <a:ext cx="12192000" cy="7407450"/>
          </a:xfrm>
          <a:pattFill prst="lgCheck">
            <a:fgClr>
              <a:schemeClr val="bg2">
                <a:lumMod val="95000"/>
              </a:schemeClr>
            </a:fgClr>
            <a:bgClr>
              <a:schemeClr val="bg2">
                <a:lumMod val="85000"/>
              </a:schemeClr>
            </a:bgClr>
          </a:pattFill>
        </p:spPr>
        <p:txBody>
          <a:bodyPr bIns="640080" rtlCol="0"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38364"/>
            <a:ext cx="8208935" cy="34270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95874"/>
            <a:ext cx="8208935" cy="357150"/>
          </a:xfrm>
        </p:spPr>
        <p:txBody>
          <a:bodyPr lIns="0" tIns="0" rIns="0" bIns="0"/>
          <a:lstStyle>
            <a:lvl1pPr marL="0" indent="0"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031A3E-E450-4E98-AE16-0D0DCF1980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602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825" y="1596325"/>
            <a:ext cx="9776350" cy="1486875"/>
          </a:xfrm>
        </p:spPr>
        <p:txBody>
          <a:bodyPr anchor="b">
            <a:noAutofit/>
          </a:bodyPr>
          <a:lstStyle>
            <a:lvl1pPr algn="l">
              <a:defRPr sz="46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8532" y="3244584"/>
            <a:ext cx="9774936" cy="98645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600">
                <a:solidFill>
                  <a:srgbClr val="26262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E0C979-9A63-42FA-957D-5C7D7FF884E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809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90600"/>
            <a:ext cx="11265408" cy="5172456"/>
          </a:xfrm>
        </p:spPr>
        <p:txBody>
          <a:bodyPr/>
          <a:lstStyle>
            <a:lvl1pPr>
              <a:spcBef>
                <a:spcPts val="1000"/>
              </a:spcBef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7600" cy="4953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8F67A-B1F1-4E0D-B624-31B03F352C2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965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Saf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42900"/>
            <a:ext cx="11277600" cy="4953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Be Smart. Meet Safe.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8F67A-B1F1-4E0D-B624-31B03F352C2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57200" y="1242233"/>
            <a:ext cx="3657600" cy="30358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261104" y="1242233"/>
            <a:ext cx="3657600" cy="3035808"/>
          </a:xfrm>
          <a:prstGeom prst="rect">
            <a:avLst/>
          </a:prstGeom>
          <a:solidFill>
            <a:srgbClr val="53B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065007" y="1242234"/>
            <a:ext cx="3657600" cy="3035808"/>
          </a:xfrm>
          <a:prstGeom prst="rect">
            <a:avLst/>
          </a:prstGeom>
          <a:solidFill>
            <a:srgbClr val="0040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14042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57199" y="4427220"/>
            <a:ext cx="3657600" cy="1484202"/>
          </a:xfrm>
          <a:prstGeom prst="rect">
            <a:avLst/>
          </a:prstGeom>
          <a:solidFill>
            <a:srgbClr val="0040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267199" y="4427220"/>
            <a:ext cx="7455408" cy="148420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" y="1358305"/>
            <a:ext cx="3657599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Wear Mask at</a:t>
            </a:r>
            <a:r>
              <a:rPr lang="en-US" sz="2800" b="1" baseline="0" dirty="0">
                <a:solidFill>
                  <a:schemeClr val="bg2"/>
                </a:solidFill>
              </a:rPr>
              <a:t> </a:t>
            </a:r>
            <a:br>
              <a:rPr lang="en-US" sz="2800" b="1" baseline="0" dirty="0">
                <a:solidFill>
                  <a:schemeClr val="bg2"/>
                </a:solidFill>
              </a:rPr>
            </a:br>
            <a:r>
              <a:rPr lang="en-US" sz="2800" b="1" baseline="0" dirty="0">
                <a:solidFill>
                  <a:schemeClr val="bg2"/>
                </a:solidFill>
              </a:rPr>
              <a:t>All Times</a:t>
            </a:r>
          </a:p>
          <a:p>
            <a:pPr algn="ctr">
              <a:spcAft>
                <a:spcPts val="1400"/>
              </a:spcAft>
            </a:pPr>
            <a:endParaRPr lang="en-US" sz="2800" b="1" baseline="0" dirty="0">
              <a:solidFill>
                <a:schemeClr val="bg2"/>
              </a:solidFill>
            </a:endParaRPr>
          </a:p>
          <a:p>
            <a:pPr algn="ctr"/>
            <a:endParaRPr lang="en-US" sz="2800" b="1" baseline="0" dirty="0">
              <a:solidFill>
                <a:schemeClr val="bg2"/>
              </a:solidFill>
            </a:endParaRPr>
          </a:p>
          <a:p>
            <a:pPr algn="ctr"/>
            <a:endParaRPr lang="en-US" sz="2800" b="1" baseline="0" dirty="0">
              <a:solidFill>
                <a:schemeClr val="bg2"/>
              </a:solidFill>
            </a:endParaRPr>
          </a:p>
          <a:p>
            <a:pPr algn="ctr"/>
            <a:r>
              <a:rPr lang="en-US" sz="2000" b="0" baseline="0" dirty="0">
                <a:solidFill>
                  <a:schemeClr val="bg2"/>
                </a:solidFill>
              </a:rPr>
              <a:t>(except to get a quick drink)</a:t>
            </a:r>
            <a:endParaRPr lang="en-US" sz="2000" b="0" dirty="0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261102" y="1358305"/>
            <a:ext cx="3657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Maintain Social</a:t>
            </a:r>
            <a:r>
              <a:rPr lang="en-US" sz="2800" b="1" baseline="0" dirty="0">
                <a:solidFill>
                  <a:schemeClr val="bg2"/>
                </a:solidFill>
              </a:rPr>
              <a:t> Distance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065003" y="1358305"/>
            <a:ext cx="3657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Wash or Sanitize 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bg2"/>
                </a:solidFill>
              </a:rPr>
              <a:t>Your Hands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457200" y="4692268"/>
            <a:ext cx="3657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Use Sani-wipes to Disinfect Area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376726" y="4538379"/>
            <a:ext cx="524560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chemeClr val="bg2"/>
                </a:solidFill>
              </a:rPr>
              <a:t>Food at Meeting</a:t>
            </a:r>
          </a:p>
          <a:p>
            <a:pPr algn="l"/>
            <a:r>
              <a:rPr lang="en-US" sz="2400" b="0" dirty="0">
                <a:solidFill>
                  <a:schemeClr val="bg2"/>
                </a:solidFill>
              </a:rPr>
              <a:t>Only if planned as part of meeting, </a:t>
            </a:r>
            <a:br>
              <a:rPr lang="en-US" sz="2400" b="0" dirty="0">
                <a:solidFill>
                  <a:schemeClr val="bg2"/>
                </a:solidFill>
              </a:rPr>
            </a:br>
            <a:r>
              <a:rPr lang="en-US" sz="2400" b="0" dirty="0">
                <a:solidFill>
                  <a:schemeClr val="bg2"/>
                </a:solidFill>
              </a:rPr>
              <a:t>with designated time and space to</a:t>
            </a:r>
            <a:r>
              <a:rPr lang="en-US" sz="2400" b="0" baseline="0" dirty="0">
                <a:solidFill>
                  <a:schemeClr val="bg2"/>
                </a:solidFill>
              </a:rPr>
              <a:t> eat</a:t>
            </a:r>
            <a:endParaRPr lang="en-US" sz="2400" b="0" dirty="0">
              <a:solidFill>
                <a:schemeClr val="bg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630" y="2435031"/>
            <a:ext cx="1370344" cy="159622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884" y="4682074"/>
            <a:ext cx="1450157" cy="95221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280" y="2461590"/>
            <a:ext cx="3045712" cy="151572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996" y="2262173"/>
            <a:ext cx="1157704" cy="147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32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76374"/>
            <a:ext cx="11265408" cy="4686681"/>
          </a:xfrm>
        </p:spPr>
        <p:txBody>
          <a:bodyPr/>
          <a:lstStyle>
            <a:lvl1pPr>
              <a:spcBef>
                <a:spcPts val="1000"/>
              </a:spcBef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7600" cy="4953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8F67A-B1F1-4E0D-B624-31B03F352C2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847726"/>
            <a:ext cx="11277600" cy="4762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0338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1503" cy="495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5577840" cy="51816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62626"/>
                </a:solidFill>
              </a:defRPr>
            </a:lvl1pPr>
            <a:lvl2pPr>
              <a:defRPr sz="1800">
                <a:solidFill>
                  <a:srgbClr val="262626"/>
                </a:solidFill>
              </a:defRPr>
            </a:lvl2pPr>
            <a:lvl3pPr>
              <a:defRPr sz="1800">
                <a:solidFill>
                  <a:srgbClr val="262626"/>
                </a:solidFill>
              </a:defRPr>
            </a:lvl3pPr>
            <a:lvl4pPr>
              <a:defRPr sz="1800">
                <a:solidFill>
                  <a:srgbClr val="262626"/>
                </a:solidFill>
              </a:defRPr>
            </a:lvl4pPr>
            <a:lvl5pPr>
              <a:defRPr sz="1800">
                <a:solidFill>
                  <a:srgbClr val="26262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960" y="990600"/>
            <a:ext cx="5577840" cy="5181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8706A0-8A3F-4F51-A48C-24ED941D41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216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1503" cy="495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7324"/>
            <a:ext cx="5577840" cy="4714875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62626"/>
                </a:solidFill>
              </a:defRPr>
            </a:lvl1pPr>
            <a:lvl2pPr>
              <a:defRPr sz="1800">
                <a:solidFill>
                  <a:srgbClr val="262626"/>
                </a:solidFill>
              </a:defRPr>
            </a:lvl2pPr>
            <a:lvl3pPr>
              <a:defRPr sz="1800">
                <a:solidFill>
                  <a:srgbClr val="262626"/>
                </a:solidFill>
              </a:defRPr>
            </a:lvl3pPr>
            <a:lvl4pPr>
              <a:defRPr sz="1800">
                <a:solidFill>
                  <a:srgbClr val="262626"/>
                </a:solidFill>
              </a:defRPr>
            </a:lvl4pPr>
            <a:lvl5pPr>
              <a:defRPr sz="1800">
                <a:solidFill>
                  <a:srgbClr val="26262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960" y="1457324"/>
            <a:ext cx="5577840" cy="47148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8706A0-8A3F-4F51-A48C-24ED941D416A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847724"/>
            <a:ext cx="5577840" cy="4762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/>
            </a:lvl1pPr>
          </a:lstStyle>
          <a:p>
            <a:pPr lvl="0"/>
            <a:r>
              <a:rPr lang="en-US" dirty="0"/>
              <a:t>Click to add column heading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50863" y="847724"/>
            <a:ext cx="5577840" cy="4762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/>
            </a:lvl1pPr>
          </a:lstStyle>
          <a:p>
            <a:pPr lvl="0"/>
            <a:r>
              <a:rPr lang="en-US" dirty="0"/>
              <a:t>Click to add column heading</a:t>
            </a:r>
          </a:p>
        </p:txBody>
      </p:sp>
    </p:spTree>
    <p:extLst>
      <p:ext uri="{BB962C8B-B14F-4D97-AF65-F5344CB8AC3E}">
        <p14:creationId xmlns:p14="http://schemas.microsoft.com/office/powerpoint/2010/main" val="78173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8C9109-1A20-4CFB-972A-59291401BB2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971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32" y="5581524"/>
            <a:ext cx="8208935" cy="34270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532" y="459387"/>
            <a:ext cx="8208936" cy="4987474"/>
          </a:xfrm>
          <a:pattFill prst="lgCheck">
            <a:fgClr>
              <a:schemeClr val="bg2">
                <a:lumMod val="95000"/>
              </a:schemeClr>
            </a:fgClr>
            <a:bgClr>
              <a:schemeClr val="bg2">
                <a:lumMod val="85000"/>
              </a:schemeClr>
            </a:bgClr>
          </a:pattFill>
        </p:spPr>
        <p:txBody>
          <a:bodyPr bIns="640080" rtlCol="0"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532" y="5939034"/>
            <a:ext cx="8208935" cy="357150"/>
          </a:xfrm>
        </p:spPr>
        <p:txBody>
          <a:bodyPr lIns="0" tIns="0" rIns="0" bIns="0"/>
          <a:lstStyle>
            <a:lvl1pPr marL="0" indent="0"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031A3E-E450-4E98-AE16-0D0DCF1980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420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63550" y="342900"/>
            <a:ext cx="112649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</a:t>
            </a:r>
          </a:p>
        </p:txBody>
      </p:sp>
      <p:sp>
        <p:nvSpPr>
          <p:cNvPr id="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3550" y="990600"/>
            <a:ext cx="1127125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462713"/>
            <a:ext cx="12192000" cy="404812"/>
          </a:xfrm>
          <a:prstGeom prst="rect">
            <a:avLst/>
          </a:prstGeom>
          <a:gradFill>
            <a:gsLst>
              <a:gs pos="18000">
                <a:srgbClr val="005294"/>
              </a:gs>
              <a:gs pos="100000">
                <a:srgbClr val="004175"/>
              </a:gs>
            </a:gsLst>
            <a:lin ang="2112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0" y="6462713"/>
            <a:ext cx="457200" cy="4048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fld id="{BC6C8F37-79CE-4C4F-B74B-E7D4E8A46CD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823" y="6423190"/>
            <a:ext cx="1160485" cy="4838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3" r:id="rId2"/>
    <p:sldLayoutId id="2147483844" r:id="rId3"/>
    <p:sldLayoutId id="2147483852" r:id="rId4"/>
    <p:sldLayoutId id="2147483850" r:id="rId5"/>
    <p:sldLayoutId id="2147483845" r:id="rId6"/>
    <p:sldLayoutId id="2147483851" r:id="rId7"/>
    <p:sldLayoutId id="2147483846" r:id="rId8"/>
    <p:sldLayoutId id="2147483847" r:id="rId9"/>
    <p:sldLayoutId id="2147483849" r:id="rId10"/>
  </p:sldLayoutIdLst>
  <p:hf hdr="0" ftr="0" dt="0"/>
  <p:txStyles>
    <p:titleStyle>
      <a:lvl1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i="1" kern="1200" spc="-50">
          <a:solidFill>
            <a:schemeClr val="tx1"/>
          </a:solidFill>
          <a:latin typeface="Corbel" panose="020B0503020204020204" pitchFamily="34" charset="0"/>
          <a:ea typeface="MS PGothic" panose="020B0600070205080204" pitchFamily="34" charset="-128"/>
          <a:cs typeface="Corbel" panose="020B0503020204020204" pitchFamily="34" charset="0"/>
        </a:defRPr>
      </a:lvl1pPr>
      <a:lvl2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orbel" panose="020B0503020204020204" pitchFamily="34" charset="0"/>
          <a:ea typeface="MS PGothic" panose="020B0600070205080204" pitchFamily="34" charset="-128"/>
          <a:cs typeface="Corbel" panose="020B0503020204020204" pitchFamily="34" charset="0"/>
        </a:defRPr>
      </a:lvl2pPr>
      <a:lvl3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orbel" panose="020B0503020204020204" pitchFamily="34" charset="0"/>
          <a:ea typeface="MS PGothic" panose="020B0600070205080204" pitchFamily="34" charset="-128"/>
          <a:cs typeface="Corbel" panose="020B0503020204020204" pitchFamily="34" charset="0"/>
        </a:defRPr>
      </a:lvl3pPr>
      <a:lvl4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orbel" panose="020B0503020204020204" pitchFamily="34" charset="0"/>
          <a:ea typeface="MS PGothic" panose="020B0600070205080204" pitchFamily="34" charset="-128"/>
          <a:cs typeface="Corbel" panose="020B0503020204020204" pitchFamily="34" charset="0"/>
        </a:defRPr>
      </a:lvl4pPr>
      <a:lvl5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orbel" panose="020B0503020204020204" pitchFamily="34" charset="0"/>
          <a:ea typeface="MS PGothic" panose="020B0600070205080204" pitchFamily="34" charset="-128"/>
          <a:cs typeface="Corbel" panose="020B0503020204020204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800" i="1">
          <a:solidFill>
            <a:schemeClr val="tx2"/>
          </a:solidFill>
          <a:latin typeface="Georgi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800" i="1">
          <a:solidFill>
            <a:schemeClr val="tx2"/>
          </a:solidFill>
          <a:latin typeface="Georgi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800" i="1">
          <a:solidFill>
            <a:schemeClr val="tx2"/>
          </a:solidFill>
          <a:latin typeface="Georgi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800" i="1">
          <a:solidFill>
            <a:schemeClr val="tx2"/>
          </a:solidFill>
          <a:latin typeface="Georgia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Corbel"/>
          <a:ea typeface="MS PGothic" panose="020B0600070205080204" pitchFamily="34" charset="-128"/>
          <a:cs typeface="Corbel"/>
        </a:defRPr>
      </a:lvl1pPr>
      <a:lvl2pPr marL="687388" indent="-230188" algn="l" defTabSz="4572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262626"/>
          </a:solidFill>
          <a:latin typeface="Corbel"/>
          <a:ea typeface="MS PGothic" panose="020B0600070205080204" pitchFamily="34" charset="-128"/>
          <a:cs typeface="Corbel"/>
        </a:defRPr>
      </a:lvl2pPr>
      <a:lvl3pPr marL="1085850" indent="-171450" algn="l" defTabSz="4572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Corbel"/>
          <a:ea typeface="MS PGothic" panose="020B0600070205080204" pitchFamily="34" charset="-128"/>
          <a:cs typeface="Corbel"/>
        </a:defRPr>
      </a:lvl3pPr>
      <a:lvl4pPr marL="1600200" indent="-228600" algn="l" defTabSz="4572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262626"/>
          </a:solidFill>
          <a:latin typeface="Corbel"/>
          <a:ea typeface="MS PGothic" panose="020B0600070205080204" pitchFamily="34" charset="-128"/>
          <a:cs typeface="Corbel"/>
        </a:defRPr>
      </a:lvl4pPr>
      <a:lvl5pPr marL="2057400" indent="-228600" algn="l" defTabSz="4572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rgbClr val="262626"/>
          </a:solidFill>
          <a:latin typeface="Corbel"/>
          <a:ea typeface="MS PGothic" panose="020B0600070205080204" pitchFamily="34" charset="-128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ubtitle 1"/>
          <p:cNvSpPr>
            <a:spLocks noGrp="1"/>
          </p:cNvSpPr>
          <p:nvPr>
            <p:ph type="subTitle" idx="1"/>
          </p:nvPr>
        </p:nvSpPr>
        <p:spPr>
          <a:xfrm>
            <a:off x="1208088" y="3236913"/>
            <a:ext cx="9775825" cy="1033462"/>
          </a:xfrm>
        </p:spPr>
        <p:txBody>
          <a:bodyPr/>
          <a:lstStyle/>
          <a:p>
            <a:r>
              <a:rPr lang="en-US" altLang="en-US" dirty="0">
                <a:latin typeface="Corbel" panose="020B0503020204020204" pitchFamily="34" charset="0"/>
                <a:cs typeface="Corbel" panose="020B0503020204020204" pitchFamily="34" charset="0"/>
              </a:rPr>
              <a:t>Brenda Downey, Director of Medical Staff Services</a:t>
            </a:r>
          </a:p>
          <a:p>
            <a:r>
              <a:rPr lang="en-US" altLang="en-US" dirty="0">
                <a:latin typeface="Corbel" panose="020B0503020204020204" pitchFamily="34" charset="0"/>
                <a:cs typeface="Corbel" panose="020B0503020204020204" pitchFamily="34" charset="0"/>
              </a:rPr>
              <a:t>Bryan Medical Center</a:t>
            </a:r>
          </a:p>
        </p:txBody>
      </p:sp>
      <p:sp>
        <p:nvSpPr>
          <p:cNvPr id="5122" name="Title 2"/>
          <p:cNvSpPr>
            <a:spLocks noGrp="1"/>
          </p:cNvSpPr>
          <p:nvPr>
            <p:ph type="ctrTitle"/>
          </p:nvPr>
        </p:nvSpPr>
        <p:spPr>
          <a:xfrm>
            <a:off x="1208088" y="2424418"/>
            <a:ext cx="10335163" cy="675970"/>
          </a:xfrm>
        </p:spPr>
        <p:txBody>
          <a:bodyPr/>
          <a:lstStyle/>
          <a:p>
            <a:pPr>
              <a:defRPr/>
            </a:pPr>
            <a:br>
              <a:rPr lang="en-US" altLang="en-US" dirty="0">
                <a:ea typeface="ＭＳ Ｐゴシック" charset="0"/>
              </a:rPr>
            </a:br>
            <a:br>
              <a:rPr lang="en-US" altLang="en-US" dirty="0">
                <a:ea typeface="ＭＳ Ｐゴシック" charset="0"/>
              </a:rPr>
            </a:br>
            <a:br>
              <a:rPr lang="en-US" altLang="en-US" dirty="0">
                <a:ea typeface="ＭＳ Ｐゴシック" charset="0"/>
              </a:rPr>
            </a:br>
            <a:br>
              <a:rPr lang="en-US" altLang="en-US" dirty="0">
                <a:ea typeface="ＭＳ Ｐゴシック" charset="0"/>
              </a:rPr>
            </a:br>
            <a:br>
              <a:rPr lang="en-US" altLang="en-US" dirty="0">
                <a:ea typeface="ＭＳ Ｐゴシック" charset="0"/>
              </a:rPr>
            </a:br>
            <a:br>
              <a:rPr lang="en-US" altLang="en-US" dirty="0">
                <a:ea typeface="ＭＳ Ｐゴシック" charset="0"/>
              </a:rPr>
            </a:br>
            <a:r>
              <a:rPr lang="en-US" altLang="en-US" dirty="0">
                <a:ea typeface="ＭＳ Ｐゴシック" charset="0"/>
              </a:rPr>
              <a:t>Peer Review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3183FD-DCD7-684C-CDEB-ED2ADCCB2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7600" cy="495300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What is peer review?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6047C-DD40-7DB6-2DC6-F28946C2B0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462713"/>
            <a:ext cx="457200" cy="404812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6FB8F67A-B1F1-4E0D-B624-31B03F352C26}" type="slidenum">
              <a:rPr lang="en-US" altLang="en-US" smtClean="0"/>
              <a:pPr>
                <a:spcAft>
                  <a:spcPts val="600"/>
                </a:spcAft>
              </a:pPr>
              <a:t>2</a:t>
            </a:fld>
            <a:endParaRPr lang="en-US" altLang="en-US" dirty="0"/>
          </a:p>
        </p:txBody>
      </p:sp>
      <p:graphicFrame>
        <p:nvGraphicFramePr>
          <p:cNvPr id="6" name="Content Placeholder 1">
            <a:extLst>
              <a:ext uri="{FF2B5EF4-FFF2-40B4-BE49-F238E27FC236}">
                <a16:creationId xmlns:a16="http://schemas.microsoft.com/office/drawing/2014/main" id="{C6B00679-539E-BC82-58C5-59FBA0B8B4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71886"/>
              </p:ext>
            </p:extLst>
          </p:nvPr>
        </p:nvGraphicFramePr>
        <p:xfrm>
          <a:off x="457199" y="990600"/>
          <a:ext cx="11265408" cy="5172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58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235E2F-BF05-DBBE-E9D7-62F5DF6E2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683288"/>
            <a:ext cx="11265408" cy="5479768"/>
          </a:xfrm>
        </p:spPr>
        <p:txBody>
          <a:bodyPr/>
          <a:lstStyle/>
          <a:p>
            <a:r>
              <a:rPr lang="en-US" dirty="0"/>
              <a:t>Case selection</a:t>
            </a:r>
          </a:p>
          <a:p>
            <a:pPr lvl="1"/>
            <a:r>
              <a:rPr lang="en-US" dirty="0"/>
              <a:t>Criteria for selecting cases for review</a:t>
            </a:r>
          </a:p>
          <a:p>
            <a:pPr lvl="1"/>
            <a:r>
              <a:rPr lang="en-US" dirty="0"/>
              <a:t>Random vs triggered reviews</a:t>
            </a:r>
          </a:p>
          <a:p>
            <a:r>
              <a:rPr lang="en-US" dirty="0"/>
              <a:t>Evaluation Process</a:t>
            </a:r>
          </a:p>
          <a:p>
            <a:pPr lvl="1"/>
            <a:r>
              <a:rPr lang="en-US" dirty="0"/>
              <a:t>Peer reviewers access clinical performance </a:t>
            </a:r>
          </a:p>
          <a:p>
            <a:pPr lvl="1"/>
            <a:r>
              <a:rPr lang="en-US" dirty="0"/>
              <a:t>Obtain feedback form the involved provider if the review involved a specific event</a:t>
            </a:r>
          </a:p>
          <a:p>
            <a:pPr lvl="1"/>
            <a:r>
              <a:rPr lang="en-US" dirty="0"/>
              <a:t>Focus on diagnosis, treatment, and outcomes</a:t>
            </a:r>
          </a:p>
          <a:p>
            <a:pPr lvl="1"/>
            <a:r>
              <a:rPr lang="en-US" dirty="0"/>
              <a:t>Internal peer review vs external peer review</a:t>
            </a:r>
          </a:p>
          <a:p>
            <a:r>
              <a:rPr lang="en-US" dirty="0"/>
              <a:t>Feedback</a:t>
            </a:r>
          </a:p>
          <a:p>
            <a:pPr lvl="1"/>
            <a:r>
              <a:rPr lang="en-US" dirty="0"/>
              <a:t>Constructive feedback is provided to the practitioner</a:t>
            </a:r>
          </a:p>
          <a:p>
            <a:pPr lvl="1"/>
            <a:r>
              <a:rPr lang="en-US" dirty="0"/>
              <a:t>Can lead to recommendations for improvement or further training</a:t>
            </a:r>
          </a:p>
          <a:p>
            <a:r>
              <a:rPr lang="en-US" dirty="0"/>
              <a:t>Follow-Up</a:t>
            </a:r>
          </a:p>
          <a:p>
            <a:pPr lvl="1"/>
            <a:r>
              <a:rPr lang="en-US" dirty="0"/>
              <a:t>Ensuring changes are implemented </a:t>
            </a:r>
          </a:p>
          <a:p>
            <a:pPr lvl="1"/>
            <a:r>
              <a:rPr lang="en-US" dirty="0"/>
              <a:t>Document and monitor outcomes after recommendation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71718A-5A86-8959-4670-0DEADAF72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822"/>
            <a:ext cx="11277600" cy="367721"/>
          </a:xfrm>
        </p:spPr>
        <p:txBody>
          <a:bodyPr/>
          <a:lstStyle/>
          <a:p>
            <a:r>
              <a:rPr lang="en-US" dirty="0"/>
              <a:t>The Peer Review 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42F5E-0E8B-2BE3-37C7-344B347677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3046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1CDD41-5A1A-59F6-3A73-B95161BCF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Bias and Subjectivity </a:t>
            </a:r>
          </a:p>
          <a:p>
            <a:pPr lvl="1"/>
            <a:r>
              <a:rPr lang="en-US" dirty="0"/>
              <a:t>The need for impartiality in evaluations</a:t>
            </a:r>
          </a:p>
          <a:p>
            <a:r>
              <a:rPr lang="en-US" dirty="0"/>
              <a:t>Confidentiality </a:t>
            </a:r>
          </a:p>
          <a:p>
            <a:pPr lvl="1"/>
            <a:r>
              <a:rPr lang="en-US" dirty="0"/>
              <a:t>Protecting the privacy of  both patients and practitioners</a:t>
            </a:r>
          </a:p>
          <a:p>
            <a:r>
              <a:rPr lang="en-US" dirty="0"/>
              <a:t>Resistance to Feedback</a:t>
            </a:r>
          </a:p>
          <a:p>
            <a:pPr lvl="1"/>
            <a:r>
              <a:rPr lang="en-US" dirty="0"/>
              <a:t>Managing negative reactions from peers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0E0F2E-EA84-8E46-D007-EC17E5B1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Peer Review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D2988-E39F-37C8-251E-701B638590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431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3B680C-9F2C-0EE7-1463-EAD3B57EC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Medical Staffs are responsible for monitoring the quality of care provided</a:t>
            </a:r>
          </a:p>
          <a:p>
            <a:r>
              <a:rPr lang="en-US" dirty="0"/>
              <a:t>Follow Medical Staff bylaws, policies and procedures</a:t>
            </a:r>
          </a:p>
          <a:p>
            <a:r>
              <a:rPr lang="en-US" dirty="0"/>
              <a:t>Reviewing reported concerns</a:t>
            </a:r>
          </a:p>
          <a:p>
            <a:r>
              <a:rPr lang="en-US" dirty="0"/>
              <a:t>Meeting Regulatory Requirements</a:t>
            </a:r>
          </a:p>
          <a:p>
            <a:pPr lvl="1"/>
            <a:r>
              <a:rPr lang="en-US" dirty="0"/>
              <a:t>CAH Interpretive Guidelines 485.641(b)(4) –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sz="1800" dirty="0"/>
              <a:t> “All CAHs must, as part of their quality assurance program, have an arrangement with an outside entity to 			  review the appropriateness of the diagnosis and treatment provided by each MD/DO providing services to        		  the CAH’s patients”</a:t>
            </a:r>
          </a:p>
          <a:p>
            <a:pPr marL="687388" marR="0" lvl="1" indent="-230188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en-US" sz="1800" dirty="0"/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orbel"/>
                <a:ea typeface="MS PGothic" panose="020B0600070205080204" pitchFamily="34" charset="-128"/>
              </a:rPr>
              <a:t>Joint Commission</a:t>
            </a:r>
          </a:p>
          <a:p>
            <a:pPr lvl="2" indent="-230188">
              <a:buFont typeface="Arial" panose="020B0604020202020204" pitchFamily="34" charset="0"/>
              <a:buChar char="–"/>
              <a:defRPr/>
            </a:pPr>
            <a:r>
              <a:rPr lang="en-US" dirty="0"/>
              <a:t>Focused Professional Practice Evaluations</a:t>
            </a:r>
          </a:p>
          <a:p>
            <a:pPr lvl="2" indent="-230188">
              <a:buFont typeface="Arial" panose="020B0604020202020204" pitchFamily="34" charset="0"/>
              <a:buChar char="–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orbel"/>
                <a:ea typeface="MS PGothic" panose="020B0600070205080204" pitchFamily="34" charset="-128"/>
              </a:rPr>
              <a:t>Ongoing Professional Practice Evaluations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203738-0F06-27EF-5ED8-4796A298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Review Process – Meeting the Minimum Standard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A1FDF1-0257-1936-FB44-26DA9C0AB2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9481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250697-2CA1-CECA-302D-4D64D8332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Utilize an interdisciplinary approach to reviewing cases with a focus on process improvement </a:t>
            </a:r>
          </a:p>
          <a:p>
            <a:r>
              <a:rPr lang="en-US" dirty="0"/>
              <a:t>Ask specific questions</a:t>
            </a:r>
          </a:p>
          <a:p>
            <a:pPr lvl="1"/>
            <a:r>
              <a:rPr lang="en-US" dirty="0"/>
              <a:t>Was the procedure, treatment or test appropriate?</a:t>
            </a:r>
          </a:p>
          <a:p>
            <a:pPr lvl="1"/>
            <a:r>
              <a:rPr lang="en-US" dirty="0"/>
              <a:t>Was the complication a known risk and what steps were taken to mitigate it?</a:t>
            </a:r>
          </a:p>
          <a:p>
            <a:pPr lvl="1"/>
            <a:r>
              <a:rPr lang="en-US" dirty="0"/>
              <a:t>Was there a deviation from generally accepted performance?</a:t>
            </a:r>
          </a:p>
          <a:p>
            <a:r>
              <a:rPr lang="en-US" dirty="0"/>
              <a:t>When necessary, work with individuals to help improve performance in a collegial manner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551955-A37B-6248-69FD-91AA43C08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Review Process – Creating a More Meaningful 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149334-8263-41F9-BC0F-4CCC71D869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761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A835D0-5497-83D3-F24C-0B8C327AE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Foster a culture of continuous improvement and open communication</a:t>
            </a:r>
          </a:p>
          <a:p>
            <a:r>
              <a:rPr lang="en-US" dirty="0"/>
              <a:t>Core Principles: </a:t>
            </a:r>
          </a:p>
          <a:p>
            <a:pPr lvl="1"/>
            <a:r>
              <a:rPr lang="en-US" dirty="0"/>
              <a:t>Accountability: hold individuals accountable for actions while fostering a culture that allows individuals to learn from mistakes </a:t>
            </a:r>
          </a:p>
          <a:p>
            <a:pPr lvl="1"/>
            <a:r>
              <a:rPr lang="en-US" dirty="0"/>
              <a:t>Trust: encourage open reporting without fear of unjust punishment</a:t>
            </a:r>
          </a:p>
          <a:p>
            <a:pPr lvl="1"/>
            <a:r>
              <a:rPr lang="en-US" dirty="0"/>
              <a:t>Learning – identify root causes of events vs. blaming individuals </a:t>
            </a:r>
          </a:p>
          <a:p>
            <a:r>
              <a:rPr lang="en-US" dirty="0"/>
              <a:t>Key Components:</a:t>
            </a:r>
          </a:p>
          <a:p>
            <a:pPr lvl="1"/>
            <a:r>
              <a:rPr lang="en-US" dirty="0"/>
              <a:t>Human Error: managed through training and system improvement </a:t>
            </a:r>
          </a:p>
          <a:p>
            <a:pPr lvl="1"/>
            <a:r>
              <a:rPr lang="en-US" dirty="0"/>
              <a:t>At-Risk Behavior: addressed through coaching and increasing awareness</a:t>
            </a:r>
          </a:p>
          <a:p>
            <a:pPr lvl="1"/>
            <a:r>
              <a:rPr lang="en-US" dirty="0"/>
              <a:t>Reckless Behavior: Managed through disciplinary action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107971-4344-392A-7205-84B4FEED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Review Process – Gold Standard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CFA47-B6EE-C5C9-4554-191AA50A3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030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D0B053-70C2-69FD-B859-6C8600F2B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peer review processes outlined in your bylaws, policies, and procedures</a:t>
            </a:r>
          </a:p>
          <a:p>
            <a:r>
              <a:rPr lang="en-US" dirty="0"/>
              <a:t>Document outcomes/actions</a:t>
            </a:r>
          </a:p>
          <a:p>
            <a:r>
              <a:rPr lang="en-US" dirty="0"/>
              <a:t>Be diligent about follow up</a:t>
            </a:r>
          </a:p>
          <a:p>
            <a:r>
              <a:rPr lang="en-US" dirty="0"/>
              <a:t>Strive to create a culture of continuous improvement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D7D3AA-4978-469D-34EB-141D725E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90056-6EAA-7ACF-23AE-DF03E9BD34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8F67A-B1F1-4E0D-B624-31B03F352C26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7430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CADDD93-A7E6-6C22-406E-AF10B9F430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12396" r="2" b="13847"/>
          <a:stretch/>
        </p:blipFill>
        <p:spPr>
          <a:xfrm>
            <a:off x="457199" y="990600"/>
            <a:ext cx="11265408" cy="5172456"/>
          </a:xfr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3BF3DE-2E2D-4C83-F7CF-DBDC60FFA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900"/>
            <a:ext cx="11277600" cy="495300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Questions and Discussion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94B6B-B085-B311-180F-8EA9A6F0CE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462713"/>
            <a:ext cx="457200" cy="404812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6FB8F67A-B1F1-4E0D-B624-31B03F352C26}" type="slidenum">
              <a:rPr lang="en-US" altLang="en-US" smtClean="0"/>
              <a:pPr>
                <a:spcAft>
                  <a:spcPts val="600"/>
                </a:spcAft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2023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yan Health">
      <a:dk1>
        <a:srgbClr val="0072BC"/>
      </a:dk1>
      <a:lt1>
        <a:sysClr val="window" lastClr="FFFFFF"/>
      </a:lt1>
      <a:dk2>
        <a:srgbClr val="004071"/>
      </a:dk2>
      <a:lt2>
        <a:srgbClr val="E6E7E8"/>
      </a:lt2>
      <a:accent1>
        <a:srgbClr val="53B7E8"/>
      </a:accent1>
      <a:accent2>
        <a:srgbClr val="0072BC"/>
      </a:accent2>
      <a:accent3>
        <a:srgbClr val="4D4D4F"/>
      </a:accent3>
      <a:accent4>
        <a:srgbClr val="636466"/>
      </a:accent4>
      <a:accent5>
        <a:srgbClr val="C7C8CA"/>
      </a:accent5>
      <a:accent6>
        <a:srgbClr val="E6E7E8"/>
      </a:accent6>
      <a:hlink>
        <a:srgbClr val="0072BC"/>
      </a:hlink>
      <a:folHlink>
        <a:srgbClr val="0072BC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A77D7F1-7505-4C00-82C0-A06795278D6F}" vid="{518E77D0-10C0-4A69-A10C-5FAA0F1E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Bryan Medical Center Bottom Bar Template</Template>
  <TotalTime>7972</TotalTime>
  <Words>482</Words>
  <Application>Microsoft Office PowerPoint</Application>
  <PresentationFormat>Widescreen</PresentationFormat>
  <Paragraphs>73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Corbel</vt:lpstr>
      <vt:lpstr>Georgia</vt:lpstr>
      <vt:lpstr>Office Theme</vt:lpstr>
      <vt:lpstr>      Peer Review</vt:lpstr>
      <vt:lpstr>What is peer review?</vt:lpstr>
      <vt:lpstr>The Peer Review Process</vt:lpstr>
      <vt:lpstr>Challenges in Peer Review </vt:lpstr>
      <vt:lpstr>Peer Review Process – Meeting the Minimum Standard</vt:lpstr>
      <vt:lpstr>Peer Review Process – Creating a More Meaningful Process</vt:lpstr>
      <vt:lpstr>Peer Review Process – Gold Standard</vt:lpstr>
      <vt:lpstr>Takeaways</vt:lpstr>
      <vt:lpstr>Questions and Discussion </vt:lpstr>
    </vt:vector>
  </TitlesOfParts>
  <Company>Bryan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Credentialing and Peer Review: Ensuring Quality and Patient Safety in Healthcare</dc:title>
  <dc:creator>Brenda Downey</dc:creator>
  <cp:keywords>Bryan Medical Center</cp:keywords>
  <cp:lastModifiedBy>Brenda Downey</cp:lastModifiedBy>
  <cp:revision>8</cp:revision>
  <dcterms:created xsi:type="dcterms:W3CDTF">2024-06-06T12:45:39Z</dcterms:created>
  <dcterms:modified xsi:type="dcterms:W3CDTF">2024-09-11T20:45:45Z</dcterms:modified>
</cp:coreProperties>
</file>