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69" r:id="rId5"/>
    <p:sldId id="2301" r:id="rId6"/>
    <p:sldId id="2145705848" r:id="rId7"/>
    <p:sldId id="2145705796" r:id="rId8"/>
    <p:sldId id="314" r:id="rId9"/>
    <p:sldId id="315" r:id="rId10"/>
    <p:sldId id="2145705785" r:id="rId11"/>
    <p:sldId id="2145705797" r:id="rId12"/>
    <p:sldId id="300" r:id="rId13"/>
    <p:sldId id="2145705856" r:id="rId14"/>
    <p:sldId id="2145705879" r:id="rId15"/>
    <p:sldId id="2145705839" r:id="rId16"/>
    <p:sldId id="2145705786" r:id="rId17"/>
    <p:sldId id="2145705782" r:id="rId18"/>
    <p:sldId id="2145705783" r:id="rId19"/>
    <p:sldId id="2145705784" r:id="rId20"/>
    <p:sldId id="2145705764" r:id="rId21"/>
    <p:sldId id="2145705814" r:id="rId22"/>
    <p:sldId id="2145705874" r:id="rId23"/>
    <p:sldId id="2145705881" r:id="rId24"/>
    <p:sldId id="2145705880" r:id="rId25"/>
    <p:sldId id="426" r:id="rId26"/>
    <p:sldId id="2315" r:id="rId27"/>
    <p:sldId id="2318" r:id="rId28"/>
    <p:sldId id="2319" r:id="rId29"/>
    <p:sldId id="272" r:id="rId30"/>
    <p:sldId id="261" r:id="rId31"/>
    <p:sldId id="265" r:id="rId32"/>
    <p:sldId id="266" r:id="rId33"/>
    <p:sldId id="2145705876" r:id="rId34"/>
    <p:sldId id="2145705795" r:id="rId35"/>
    <p:sldId id="1253" r:id="rId36"/>
    <p:sldId id="2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425335-9336-6459-6B4A-EB4D3517AB27}" name="Meghan Chaffee" initials="MC" userId="S::mchaffee@nebraskahospitals.org::4f57481e-81c3-42b8-a09e-3e4c1882e0b2" providerId="AD"/>
  <p188:author id="{563C6DB2-6688-6E5A-9646-5C4701125136}" name="David Slattery" initials="DS" userId="S::dslattery@nebraskahospitals.org::63422cef-fcb7-4018-9974-3d14a2fe82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409483-1051-479B-A5E7-B97F0B315BE8}" v="1" dt="2025-10-16T18:16:26.7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02"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3CB64-D7B6-471C-B9C7-CED07BB901B8}" type="datetimeFigureOut">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062D7-C8CE-4715-9309-9D4B067F3BAC}" type="slidenum">
              <a:t>‹#›</a:t>
            </a:fld>
            <a:endParaRPr lang="en-US"/>
          </a:p>
        </p:txBody>
      </p:sp>
    </p:spTree>
    <p:extLst>
      <p:ext uri="{BB962C8B-B14F-4D97-AF65-F5344CB8AC3E}">
        <p14:creationId xmlns:p14="http://schemas.microsoft.com/office/powerpoint/2010/main" val="1558853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mail.advocacy.aha.org/NzEwLVpMTC02NTEAAAGb8h7rNCul_FUi8px5JpxdD8lrly-HpBLZb-vCYVDp0KwEeBfpoY0rrexCk1Zjk2s3JbXMrTQ=" TargetMode="External"/><Relationship Id="rId3" Type="http://schemas.openxmlformats.org/officeDocument/2006/relationships/hyperlink" Target="https://email.advocacy.aha.org/NzEwLVpMTC02NTEAAAGb8h7rNJUNrLIM-6hi5HqgOIJOuD_3UF4Yx9muwQ8ghoVq-ndPXkm0y7D0wSeKFxDAGG7dbqk=" TargetMode="External"/><Relationship Id="rId7" Type="http://schemas.openxmlformats.org/officeDocument/2006/relationships/hyperlink" Target="https://email.advocacy.aha.org/NzEwLVpMTC02NTEAAAGb8h7rNFQmOdcKraZVkjSNvkhiTb_RLV8WU61fvxwfJdr0Itkht30UgLLGoPMJaOMKq6CDOhk="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mail.advocacy.aha.org/NzEwLVpMTC02NTEAAAGb8h7rNMMAdDP0x_cD7bKWkxlszm2yLnLy5DTQkH7MdLAOpnEr14uNe1ViBQPje46CVxjXkd8=" TargetMode="External"/><Relationship Id="rId5" Type="http://schemas.openxmlformats.org/officeDocument/2006/relationships/hyperlink" Target="https://email.advocacy.aha.org/NzEwLVpMTC02NTEAAAGb8h7rNJjeLlPIGWZn-21S4m1TssNjtyIz1bQqiNo071DDzhqdYKK1niGk5km3X_AIKfYXyj0=" TargetMode="External"/><Relationship Id="rId4" Type="http://schemas.openxmlformats.org/officeDocument/2006/relationships/hyperlink" Target="https://email.advocacy.aha.org/NzEwLVpMTC02NTEAAAGb8h7rNKq-aqIsJY7keCGPGoG9Hyc32vzlpNZspNeF9zam3yxs6kmktyKYWiHHbfqDTdOMbJs=" TargetMode="External"/><Relationship Id="rId9" Type="http://schemas.openxmlformats.org/officeDocument/2006/relationships/hyperlink" Target="https://email.advocacy.aha.org/NzEwLVpMTC02NTEAAAGb8h7rNPWWrcRb7pAoNtPS9KV3s8T-KU6SkIFvhAKp1KkjHqdZoboCtCfVIybSMw5IO-EfjdI="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2CDBBEF-7523-4410-B953-82032C323EDC}" type="slidenum">
              <a:rPr lang="en-US" smtClean="0"/>
              <a:t>1</a:t>
            </a:fld>
            <a:endParaRPr lang="en-US"/>
          </a:p>
        </p:txBody>
      </p:sp>
    </p:spTree>
    <p:extLst>
      <p:ext uri="{BB962C8B-B14F-4D97-AF65-F5344CB8AC3E}">
        <p14:creationId xmlns:p14="http://schemas.microsoft.com/office/powerpoint/2010/main" val="2424148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A202D-C2DC-46CF-AF11-B30491683D8C}" type="slidenum">
              <a:rPr lang="en-US" smtClean="0"/>
              <a:t>16</a:t>
            </a:fld>
            <a:endParaRPr lang="en-US"/>
          </a:p>
        </p:txBody>
      </p:sp>
    </p:spTree>
    <p:extLst>
      <p:ext uri="{BB962C8B-B14F-4D97-AF65-F5344CB8AC3E}">
        <p14:creationId xmlns:p14="http://schemas.microsoft.com/office/powerpoint/2010/main" val="3852773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A202D-C2DC-46CF-AF11-B30491683D8C}" type="slidenum">
              <a:rPr lang="en-US" smtClean="0"/>
              <a:t>17</a:t>
            </a:fld>
            <a:endParaRPr lang="en-US"/>
          </a:p>
        </p:txBody>
      </p:sp>
    </p:spTree>
    <p:extLst>
      <p:ext uri="{BB962C8B-B14F-4D97-AF65-F5344CB8AC3E}">
        <p14:creationId xmlns:p14="http://schemas.microsoft.com/office/powerpoint/2010/main" val="4251218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94A202D-C2DC-46CF-AF11-B30491683D8C}" type="slidenum">
              <a:rPr lang="en-US" smtClean="0"/>
              <a:t>18</a:t>
            </a:fld>
            <a:endParaRPr lang="en-US"/>
          </a:p>
        </p:txBody>
      </p:sp>
    </p:spTree>
    <p:extLst>
      <p:ext uri="{BB962C8B-B14F-4D97-AF65-F5344CB8AC3E}">
        <p14:creationId xmlns:p14="http://schemas.microsoft.com/office/powerpoint/2010/main" val="124785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C68D7-CC5E-68DB-7FBC-B38F62F57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10460-A655-8B1B-8990-1C28851214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FB573-3C2F-A56B-5EF6-38256A9109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F61E00-37B1-BB7A-A756-3312DE241E01}"/>
              </a:ext>
            </a:extLst>
          </p:cNvPr>
          <p:cNvSpPr>
            <a:spLocks noGrp="1"/>
          </p:cNvSpPr>
          <p:nvPr>
            <p:ph type="sldNum" sz="quarter" idx="5"/>
          </p:nvPr>
        </p:nvSpPr>
        <p:spPr/>
        <p:txBody>
          <a:bodyPr/>
          <a:lstStyle/>
          <a:p>
            <a:fld id="{894A202D-C2DC-46CF-AF11-B30491683D8C}" type="slidenum">
              <a:rPr lang="en-US" smtClean="0"/>
              <a:t>19</a:t>
            </a:fld>
            <a:endParaRPr lang="en-US"/>
          </a:p>
        </p:txBody>
      </p:sp>
    </p:spTree>
    <p:extLst>
      <p:ext uri="{BB962C8B-B14F-4D97-AF65-F5344CB8AC3E}">
        <p14:creationId xmlns:p14="http://schemas.microsoft.com/office/powerpoint/2010/main" val="3265139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constantly educating them about the top issues that are impacting your facilities today:</a:t>
            </a:r>
          </a:p>
          <a:p>
            <a:r>
              <a:rPr lang="en-US"/>
              <a:t>Workforce Crisis</a:t>
            </a:r>
            <a:endParaRPr lang="en-US">
              <a:ea typeface="Calibri"/>
              <a:cs typeface="Calibri"/>
            </a:endParaRPr>
          </a:p>
          <a:p>
            <a:r>
              <a:rPr lang="en-US"/>
              <a:t>Historic Inflation</a:t>
            </a:r>
            <a:endParaRPr lang="en-US">
              <a:ea typeface="Calibri" panose="020F0502020204030204"/>
              <a:cs typeface="Calibri" panose="020F0502020204030204"/>
            </a:endParaRPr>
          </a:p>
          <a:p>
            <a:r>
              <a:rPr lang="en-US"/>
              <a:t>Post-Acute Placement Bottlenecks</a:t>
            </a:r>
            <a:endParaRPr lang="en-US">
              <a:ea typeface="Calibri" panose="020F0502020204030204"/>
              <a:cs typeface="Calibri" panose="020F0502020204030204"/>
            </a:endParaRPr>
          </a:p>
          <a:p>
            <a:r>
              <a:rPr lang="en-US"/>
              <a:t>Growing Commercial Insurance Burdens</a:t>
            </a:r>
            <a:endParaRPr lang="en-US">
              <a:ea typeface="Calibri" panose="020F0502020204030204"/>
              <a:cs typeface="Calibri" panose="020F0502020204030204"/>
            </a:endParaRPr>
          </a:p>
          <a:p>
            <a:r>
              <a:rPr lang="en-US"/>
              <a:t>Services are closing or at-risk</a:t>
            </a:r>
            <a:endParaRPr lang="en-US">
              <a:ea typeface="Calibri" panose="020F0502020204030204"/>
              <a:cs typeface="Calibri" panose="020F0502020204030204"/>
            </a:endParaRPr>
          </a:p>
          <a:p>
            <a:r>
              <a:rPr lang="en-US"/>
              <a:t>Protect Medicare &amp; </a:t>
            </a:r>
            <a:r>
              <a:rPr lang="en-US" err="1"/>
              <a:t>medicaid</a:t>
            </a:r>
            <a:endParaRPr lang="en-US" err="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D92253F-8AC0-4456-B86C-37540CF833FA}" type="slidenum">
              <a:rPr lang="en-US"/>
              <a:t>23</a:t>
            </a:fld>
            <a:endParaRPr lang="en-US"/>
          </a:p>
        </p:txBody>
      </p:sp>
    </p:spTree>
    <p:extLst>
      <p:ext uri="{BB962C8B-B14F-4D97-AF65-F5344CB8AC3E}">
        <p14:creationId xmlns:p14="http://schemas.microsoft.com/office/powerpoint/2010/main" val="2453523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73EA5-2889-AA29-A245-FF3FEE52D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FD695-67AD-1882-BB6D-100C0A098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92E1B-9AFB-204D-88E6-45DB99C398BC}"/>
              </a:ext>
            </a:extLst>
          </p:cNvPr>
          <p:cNvSpPr>
            <a:spLocks noGrp="1"/>
          </p:cNvSpPr>
          <p:nvPr>
            <p:ph type="body" idx="1"/>
          </p:nvPr>
        </p:nvSpPr>
        <p:spPr/>
        <p:txBody>
          <a:bodyPr/>
          <a:lstStyle/>
          <a:p>
            <a:r>
              <a:rPr lang="en-US">
                <a:ea typeface="Calibri"/>
                <a:cs typeface="Calibri"/>
              </a:rPr>
              <a:t>Telehealth: </a:t>
            </a:r>
            <a:endParaRPr lang="en-US"/>
          </a:p>
          <a:p>
            <a:r>
              <a:rPr lang="en-US"/>
              <a:t>CMS guidance reaffirmed that pandemic-era expanded telehealth flexibilities have ended for Medicare beneficiaries</a:t>
            </a:r>
            <a:endParaRPr lang="en-US" dirty="0">
              <a:ea typeface="Calibri"/>
              <a:cs typeface="Calibri"/>
            </a:endParaRPr>
          </a:p>
          <a:p>
            <a:r>
              <a:rPr lang="en-US"/>
              <a:t>CMS has issued MACs to implement a temporary claims hold for 10 business days on telehealth claims</a:t>
            </a:r>
            <a:endParaRPr lang="en-US" dirty="0">
              <a:ea typeface="Calibri"/>
              <a:cs typeface="Calibri"/>
            </a:endParaRPr>
          </a:p>
          <a:p>
            <a:r>
              <a:rPr lang="en-US"/>
              <a:t>Guidance says providers who continue performing telehealth services may consider sending Advance Beneficiary Notice of Noncoverage</a:t>
            </a:r>
            <a:endParaRPr lang="en-US" dirty="0">
              <a:ea typeface="Calibri"/>
              <a:cs typeface="Calibri"/>
            </a:endParaRPr>
          </a:p>
          <a:p>
            <a:endParaRPr lang="en-US">
              <a:ea typeface="Calibri"/>
              <a:cs typeface="Calibri"/>
            </a:endParaRPr>
          </a:p>
          <a:p>
            <a:r>
              <a:rPr lang="en-US">
                <a:ea typeface="Calibri"/>
                <a:cs typeface="Calibri"/>
              </a:rPr>
              <a:t>Flurry of activity last week between CMS </a:t>
            </a:r>
            <a:r>
              <a:rPr lang="en-US" dirty="0">
                <a:ea typeface="Calibri"/>
                <a:cs typeface="Calibri"/>
              </a:rPr>
              <a:t>announced Wednesday night </a:t>
            </a:r>
            <a:r>
              <a:rPr lang="en-US">
                <a:ea typeface="Calibri"/>
                <a:cs typeface="Calibri"/>
              </a:rPr>
              <a:t>that </a:t>
            </a:r>
            <a:r>
              <a:rPr lang="en-US" dirty="0">
                <a:ea typeface="Calibri"/>
                <a:cs typeface="Calibri"/>
              </a:rPr>
              <a:t>it would pause fee-for-service Medicare payments </a:t>
            </a:r>
            <a:r>
              <a:rPr lang="en-US">
                <a:ea typeface="Calibri"/>
                <a:cs typeface="Calibri"/>
              </a:rPr>
              <a:t>to </a:t>
            </a:r>
            <a:r>
              <a:rPr lang="en-US" dirty="0">
                <a:ea typeface="Calibri"/>
                <a:cs typeface="Calibri"/>
              </a:rPr>
              <a:t>physicians, community health </a:t>
            </a:r>
            <a:r>
              <a:rPr lang="en-US" dirty="0" err="1">
                <a:ea typeface="Calibri"/>
                <a:cs typeface="Calibri"/>
              </a:rPr>
              <a:t>centsre</a:t>
            </a:r>
            <a:r>
              <a:rPr lang="en-US" dirty="0">
                <a:ea typeface="Calibri"/>
                <a:cs typeface="Calibri"/>
              </a:rPr>
              <a:t>, </a:t>
            </a:r>
            <a:r>
              <a:rPr lang="en-US">
                <a:ea typeface="Calibri"/>
                <a:cs typeface="Calibri"/>
              </a:rPr>
              <a:t>and </a:t>
            </a:r>
            <a:r>
              <a:rPr lang="en-US" dirty="0">
                <a:ea typeface="Calibri"/>
                <a:cs typeface="Calibri"/>
              </a:rPr>
              <a:t>ground ambulance providers indefinitely. Then Thursday morning, CMS stated that most payments to physicians will be paid 'in a timely manner' as govt shutdown continues.</a:t>
            </a:r>
            <a:endParaRPr lang="en-US">
              <a:ea typeface="Calibri"/>
              <a:cs typeface="Calibri"/>
            </a:endParaRPr>
          </a:p>
        </p:txBody>
      </p:sp>
      <p:sp>
        <p:nvSpPr>
          <p:cNvPr id="4" name="Slide Number Placeholder 3">
            <a:extLst>
              <a:ext uri="{FF2B5EF4-FFF2-40B4-BE49-F238E27FC236}">
                <a16:creationId xmlns:a16="http://schemas.microsoft.com/office/drawing/2014/main" id="{D299DA90-A011-1B32-3440-73C2A69C6784}"/>
              </a:ext>
            </a:extLst>
          </p:cNvPr>
          <p:cNvSpPr>
            <a:spLocks noGrp="1"/>
          </p:cNvSpPr>
          <p:nvPr>
            <p:ph type="sldNum" sz="quarter" idx="5"/>
          </p:nvPr>
        </p:nvSpPr>
        <p:spPr/>
        <p:txBody>
          <a:bodyPr/>
          <a:lstStyle/>
          <a:p>
            <a:fld id="{894A202D-C2DC-46CF-AF11-B30491683D8C}" type="slidenum">
              <a:rPr lang="en-US" smtClean="0"/>
              <a:t>3</a:t>
            </a:fld>
            <a:endParaRPr lang="en-US"/>
          </a:p>
        </p:txBody>
      </p:sp>
    </p:spTree>
    <p:extLst>
      <p:ext uri="{BB962C8B-B14F-4D97-AF65-F5344CB8AC3E}">
        <p14:creationId xmlns:p14="http://schemas.microsoft.com/office/powerpoint/2010/main" val="535126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A202D-C2DC-46CF-AF11-B30491683D8C}" type="slidenum">
              <a:rPr lang="en-US" smtClean="0"/>
              <a:t>4</a:t>
            </a:fld>
            <a:endParaRPr lang="en-US"/>
          </a:p>
        </p:txBody>
      </p:sp>
    </p:spTree>
    <p:extLst>
      <p:ext uri="{BB962C8B-B14F-4D97-AF65-F5344CB8AC3E}">
        <p14:creationId xmlns:p14="http://schemas.microsoft.com/office/powerpoint/2010/main" val="103154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A202D-C2DC-46CF-AF11-B30491683D8C}" type="slidenum">
              <a:rPr lang="en-US" smtClean="0"/>
              <a:t>7</a:t>
            </a:fld>
            <a:endParaRPr lang="en-US"/>
          </a:p>
        </p:txBody>
      </p:sp>
    </p:spTree>
    <p:extLst>
      <p:ext uri="{BB962C8B-B14F-4D97-AF65-F5344CB8AC3E}">
        <p14:creationId xmlns:p14="http://schemas.microsoft.com/office/powerpoint/2010/main" val="310324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A202D-C2DC-46CF-AF11-B30491683D8C}" type="slidenum">
              <a:rPr lang="en-US" smtClean="0"/>
              <a:t>8</a:t>
            </a:fld>
            <a:endParaRPr lang="en-US"/>
          </a:p>
        </p:txBody>
      </p:sp>
    </p:spTree>
    <p:extLst>
      <p:ext uri="{BB962C8B-B14F-4D97-AF65-F5344CB8AC3E}">
        <p14:creationId xmlns:p14="http://schemas.microsoft.com/office/powerpoint/2010/main" val="737517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21CE6-67D4-5DC1-9675-AE7D0C426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3095C-3075-48CE-1903-AF20D5B40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0CF28-353D-84BE-0C34-1EAE125DF0C9}"/>
              </a:ext>
            </a:extLst>
          </p:cNvPr>
          <p:cNvSpPr>
            <a:spLocks noGrp="1"/>
          </p:cNvSpPr>
          <p:nvPr>
            <p:ph type="body" idx="1"/>
          </p:nvPr>
        </p:nvSpPr>
        <p:spPr/>
        <p:txBody>
          <a:bodyPr/>
          <a:lstStyle/>
          <a:p>
            <a:r>
              <a:rPr lang="en-US" b="1">
                <a:solidFill>
                  <a:srgbClr val="555555"/>
                </a:solidFill>
                <a:latin typeface="Calibri"/>
                <a:ea typeface="Calibri"/>
                <a:cs typeface="Calibri"/>
              </a:rPr>
              <a:t>ADVOCACY</a:t>
            </a:r>
            <a:r>
              <a:rPr lang="en-US" b="1">
                <a:solidFill>
                  <a:srgbClr val="555555"/>
                </a:solidFill>
              </a:rPr>
              <a:t> PRIORITIES</a:t>
            </a:r>
            <a:endParaRPr lang="en-US"/>
          </a:p>
          <a:p>
            <a:pPr marL="171450" indent="-171450">
              <a:buFont typeface="Arial"/>
              <a:buChar char="•"/>
            </a:pPr>
            <a:r>
              <a:rPr lang="en-US">
                <a:solidFill>
                  <a:srgbClr val="307FE2"/>
                </a:solidFill>
                <a:hlinkClick r:id="rId3"/>
              </a:rPr>
              <a:t>Extend the Enhanced Premium Tax Credits</a:t>
            </a:r>
            <a:r>
              <a:rPr lang="en-US">
                <a:solidFill>
                  <a:srgbClr val="555555"/>
                </a:solidFill>
              </a:rPr>
              <a:t>. The Enhanced Premium Tax Credits help individuals and families purchase insurance on the Health Insurance Marketplaces. Policies enabling these credits will expire at the end of 2025. Urge your members of Congress to extend the enhanced premium tax credits that enable millions of people to have health care coverage.</a:t>
            </a:r>
            <a:endParaRPr lang="en-US"/>
          </a:p>
          <a:p>
            <a:pPr marL="171450" indent="-171450">
              <a:buFont typeface="Arial"/>
              <a:buChar char="•"/>
            </a:pPr>
            <a:r>
              <a:rPr lang="en-US">
                <a:solidFill>
                  <a:srgbClr val="307FE2"/>
                </a:solidFill>
                <a:hlinkClick r:id="rId4"/>
              </a:rPr>
              <a:t>Reject Site-neutral Payments</a:t>
            </a:r>
            <a:r>
              <a:rPr lang="en-US">
                <a:solidFill>
                  <a:srgbClr val="555555"/>
                </a:solidFill>
              </a:rPr>
              <a:t>. Site-neutral payments would compensate hospital outpatient departments the same as independent physician offices and other ambulatory sites of care, ignoring the very different level of care provided by hospitals and the needs of the patients and communities cared for in that setting. Ask your members of Congress to reject efforts to enact additional site-neutral payments proposals.</a:t>
            </a:r>
            <a:endParaRPr lang="en-US"/>
          </a:p>
          <a:p>
            <a:pPr marL="171450" indent="-171450">
              <a:buFont typeface="Arial"/>
              <a:buChar char="•"/>
            </a:pPr>
            <a:r>
              <a:rPr lang="en-US">
                <a:solidFill>
                  <a:srgbClr val="307FE2"/>
                </a:solidFill>
                <a:hlinkClick r:id="rId5"/>
              </a:rPr>
              <a:t>Protect the 340B Drug Pricing Program</a:t>
            </a:r>
            <a:r>
              <a:rPr lang="en-US">
                <a:solidFill>
                  <a:srgbClr val="555555"/>
                </a:solidFill>
              </a:rPr>
              <a:t>. Hospitals depend on the 340B program to manage rising prescription drug costs and expand access to care for patients. Ask your members of Congress to oppose any harmful changes to the 340B program.</a:t>
            </a:r>
            <a:endParaRPr lang="en-US"/>
          </a:p>
          <a:p>
            <a:pPr marL="171450" indent="-171450">
              <a:buFont typeface="Arial"/>
              <a:buChar char="•"/>
            </a:pPr>
            <a:r>
              <a:rPr lang="en-US">
                <a:solidFill>
                  <a:srgbClr val="555555"/>
                </a:solidFill>
              </a:rPr>
              <a:t>Extend </a:t>
            </a:r>
            <a:r>
              <a:rPr lang="en-US">
                <a:solidFill>
                  <a:srgbClr val="307FE2"/>
                </a:solidFill>
                <a:hlinkClick r:id="rId6"/>
              </a:rPr>
              <a:t>Telehealth</a:t>
            </a:r>
            <a:r>
              <a:rPr lang="en-US">
                <a:solidFill>
                  <a:srgbClr val="555555"/>
                </a:solidFill>
              </a:rPr>
              <a:t> and </a:t>
            </a:r>
            <a:r>
              <a:rPr lang="en-US">
                <a:solidFill>
                  <a:srgbClr val="307FE2"/>
                </a:solidFill>
                <a:hlinkClick r:id="rId7"/>
              </a:rPr>
              <a:t>Hospital-at-home</a:t>
            </a:r>
            <a:r>
              <a:rPr lang="en-US">
                <a:solidFill>
                  <a:srgbClr val="555555"/>
                </a:solidFill>
              </a:rPr>
              <a:t> Programs. These programs enable providers to care for patients at home, without having to make long drives to a facility. These programs are set to expire Sept. 30. Urge your lawmakers to extend these programs so providers can ensure continuity of care.</a:t>
            </a:r>
            <a:endParaRPr lang="en-US"/>
          </a:p>
          <a:p>
            <a:pPr marL="171450" indent="-171450">
              <a:buFont typeface="Arial"/>
              <a:buChar char="•"/>
            </a:pPr>
            <a:r>
              <a:rPr lang="en-US">
                <a:solidFill>
                  <a:srgbClr val="307FE2"/>
                </a:solidFill>
                <a:hlinkClick r:id="rId8"/>
              </a:rPr>
              <a:t>Prevent Medicaid Disproportionate Share Hospital Cuts</a:t>
            </a:r>
            <a:r>
              <a:rPr lang="en-US">
                <a:solidFill>
                  <a:srgbClr val="555555"/>
                </a:solidFill>
              </a:rPr>
              <a:t>. The Medicaid DSH program provides essential financial assistance to hospitals that care for our nation’s most vulnerable populations, including children and those who are disabled and elderly. The Medicaid DSH cut for fiscal year 2026 is $8 billion and will go into effect on Oct. 1 unless Congress acts. Urge your lawmakers to provide relief from the Medicaid DSH cuts given the vital need for the program.</a:t>
            </a:r>
            <a:endParaRPr lang="en-US"/>
          </a:p>
          <a:p>
            <a:pPr marL="171450" indent="-171450">
              <a:buFont typeface="Arial"/>
              <a:buChar char="•"/>
            </a:pPr>
            <a:r>
              <a:rPr lang="en-US">
                <a:solidFill>
                  <a:srgbClr val="307FE2"/>
                </a:solidFill>
                <a:hlinkClick r:id="rId9"/>
              </a:rPr>
              <a:t>Extend the Low-volume Adjustment and Medicare-dependent Hospital Programs</a:t>
            </a:r>
            <a:r>
              <a:rPr lang="en-US">
                <a:solidFill>
                  <a:srgbClr val="555555"/>
                </a:solidFill>
              </a:rPr>
              <a:t>. The enhanced low-volume adjustment and Medicare-dependent hospital programs provide rural, geographically isolated and low-volume hospitals additional financial support to ensure rural residents have access to care. Without action from Congress, the enhanced LVA and MDH programs will expire Sept. 30. Urge your lawmakers to extend these vital programs.</a:t>
            </a:r>
            <a:endParaRPr lang="en-US"/>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163A0432-3FFF-A890-A6EF-2402DD20D012}"/>
              </a:ext>
            </a:extLst>
          </p:cNvPr>
          <p:cNvSpPr>
            <a:spLocks noGrp="1"/>
          </p:cNvSpPr>
          <p:nvPr>
            <p:ph type="sldNum" sz="quarter" idx="5"/>
          </p:nvPr>
        </p:nvSpPr>
        <p:spPr/>
        <p:txBody>
          <a:bodyPr/>
          <a:lstStyle/>
          <a:p>
            <a:fld id="{894A202D-C2DC-46CF-AF11-B30491683D8C}" type="slidenum">
              <a:rPr lang="en-US" smtClean="0"/>
              <a:t>10</a:t>
            </a:fld>
            <a:endParaRPr lang="en-US"/>
          </a:p>
        </p:txBody>
      </p:sp>
    </p:spTree>
    <p:extLst>
      <p:ext uri="{BB962C8B-B14F-4D97-AF65-F5344CB8AC3E}">
        <p14:creationId xmlns:p14="http://schemas.microsoft.com/office/powerpoint/2010/main" val="1256796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A202D-C2DC-46CF-AF11-B30491683D8C}" type="slidenum">
              <a:rPr lang="en-US" smtClean="0"/>
              <a:t>12</a:t>
            </a:fld>
            <a:endParaRPr lang="en-US"/>
          </a:p>
        </p:txBody>
      </p:sp>
    </p:spTree>
    <p:extLst>
      <p:ext uri="{BB962C8B-B14F-4D97-AF65-F5344CB8AC3E}">
        <p14:creationId xmlns:p14="http://schemas.microsoft.com/office/powerpoint/2010/main" val="1498712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NDOI forms available</a:t>
            </a:r>
          </a:p>
          <a:p>
            <a:r>
              <a:rPr lang="en-US">
                <a:ea typeface="Calibri"/>
                <a:cs typeface="Calibri"/>
              </a:rPr>
              <a:t>Reg guidance document </a:t>
            </a:r>
          </a:p>
          <a:p>
            <a:r>
              <a:rPr lang="en-US"/>
              <a:t>On or before November 1, 2025, the Department of Insurance will approve a single uniform prior authorization request form for prescription drugs, devices, and DME and a single uniform form for all other health care services. It must not exceed two printed pages. </a:t>
            </a:r>
            <a:endParaRPr lang="en-US">
              <a:ea typeface="Calibri"/>
              <a:cs typeface="Calibri"/>
            </a:endParaRPr>
          </a:p>
          <a:p>
            <a:r>
              <a:rPr lang="en-US"/>
              <a:t>Beginning January 1, 2026, all health care providers must use only the approved forms. This does not prohibit a URA from using a prior authorization process using an Internet webpage, portal, or similar web-based system if it is consistent with the department’s forms. A URA may request from the department an exemption if they implement an API or other electronic prior authorization methodology that automates and standardizes the process. A URA must provide at least 90 days’ notice to providers if they are using an API. Beginning January 1, 2026, a URA must meet the following timelines for determinations: Urgent health care services: within 72 hours or</a:t>
            </a:r>
            <a:endParaRPr lang="en-US">
              <a:ea typeface="Calibri"/>
              <a:cs typeface="Calibri"/>
            </a:endParaRPr>
          </a:p>
          <a:p>
            <a:r>
              <a:rPr lang="en-US"/>
              <a:t>Non-urgent health care services: within 7 days Beginning January 1, 2028, a URA must meet the following timelines for determinations: Urgent health care services: 48 hours or Non-urgent health care services: within 7 days Nothing prohibits a provider and carrier from contracting for shorter timeframes. Health care services are deemed authorized if a URA fails to meet these timeframes. The URA must provide the duration of approval when they provide notice of the same.</a:t>
            </a:r>
            <a:endParaRPr lang="en-US">
              <a:ea typeface="Calibri"/>
              <a:cs typeface="Calibri"/>
            </a:endParaRPr>
          </a:p>
        </p:txBody>
      </p:sp>
      <p:sp>
        <p:nvSpPr>
          <p:cNvPr id="4" name="Slide Number Placeholder 3"/>
          <p:cNvSpPr>
            <a:spLocks noGrp="1"/>
          </p:cNvSpPr>
          <p:nvPr>
            <p:ph type="sldNum" sz="quarter" idx="5"/>
          </p:nvPr>
        </p:nvSpPr>
        <p:spPr/>
        <p:txBody>
          <a:bodyPr/>
          <a:lstStyle/>
          <a:p>
            <a:fld id="{894A202D-C2DC-46CF-AF11-B30491683D8C}" type="slidenum">
              <a:rPr lang="en-US" smtClean="0"/>
              <a:t>14</a:t>
            </a:fld>
            <a:endParaRPr lang="en-US"/>
          </a:p>
        </p:txBody>
      </p:sp>
    </p:spTree>
    <p:extLst>
      <p:ext uri="{BB962C8B-B14F-4D97-AF65-F5344CB8AC3E}">
        <p14:creationId xmlns:p14="http://schemas.microsoft.com/office/powerpoint/2010/main" val="2264458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A202D-C2DC-46CF-AF11-B30491683D8C}" type="slidenum">
              <a:rPr lang="en-US" smtClean="0"/>
              <a:t>15</a:t>
            </a:fld>
            <a:endParaRPr lang="en-US"/>
          </a:p>
        </p:txBody>
      </p:sp>
    </p:spTree>
    <p:extLst>
      <p:ext uri="{BB962C8B-B14F-4D97-AF65-F5344CB8AC3E}">
        <p14:creationId xmlns:p14="http://schemas.microsoft.com/office/powerpoint/2010/main" val="357887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4.sv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dslattery@nebraskahospitals.org" TargetMode="External"/><Relationship Id="rId2" Type="http://schemas.openxmlformats.org/officeDocument/2006/relationships/hyperlink" Target="mailto:mchaffee@nebraskahospitals.org"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Icon&#10;&#10;Description automatically generated">
            <a:extLst>
              <a:ext uri="{FF2B5EF4-FFF2-40B4-BE49-F238E27FC236}">
                <a16:creationId xmlns:a16="http://schemas.microsoft.com/office/drawing/2014/main" id="{67E93876-90A3-2D80-6BDF-DECD5C7F2419}"/>
              </a:ext>
            </a:extLst>
          </p:cNvPr>
          <p:cNvPicPr>
            <a:picLocks noChangeAspect="1"/>
          </p:cNvPicPr>
          <p:nvPr/>
        </p:nvPicPr>
        <p:blipFill>
          <a:blip r:embed="rId3"/>
          <a:stretch>
            <a:fillRect/>
          </a:stretch>
        </p:blipFill>
        <p:spPr>
          <a:xfrm>
            <a:off x="8890001" y="6012231"/>
            <a:ext cx="3083831" cy="622039"/>
          </a:xfrm>
          <a:prstGeom prst="rect">
            <a:avLst/>
          </a:prstGeom>
        </p:spPr>
      </p:pic>
      <p:sp>
        <p:nvSpPr>
          <p:cNvPr id="4" name="TextBox 3">
            <a:extLst>
              <a:ext uri="{FF2B5EF4-FFF2-40B4-BE49-F238E27FC236}">
                <a16:creationId xmlns:a16="http://schemas.microsoft.com/office/drawing/2014/main" id="{A8BD51AA-55AC-1304-9F03-01A4CE1B06B2}"/>
              </a:ext>
            </a:extLst>
          </p:cNvPr>
          <p:cNvSpPr txBox="1"/>
          <p:nvPr/>
        </p:nvSpPr>
        <p:spPr>
          <a:xfrm>
            <a:off x="1449917" y="624417"/>
            <a:ext cx="9282146" cy="5386090"/>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6000" b="1">
                <a:solidFill>
                  <a:srgbClr val="002060"/>
                </a:solidFill>
                <a:latin typeface="Bebas Neue"/>
              </a:rPr>
              <a:t>State &amp; Federal Policy Update</a:t>
            </a:r>
            <a:endParaRPr lang="en-US"/>
          </a:p>
          <a:p>
            <a:endParaRPr lang="en-US" sz="6000" b="1">
              <a:solidFill>
                <a:srgbClr val="002060"/>
              </a:solidFill>
              <a:latin typeface="Bebas Neue"/>
            </a:endParaRPr>
          </a:p>
          <a:p>
            <a:pPr algn="ctr"/>
            <a:r>
              <a:rPr lang="en-US" sz="3600">
                <a:solidFill>
                  <a:srgbClr val="002060"/>
                </a:solidFill>
                <a:latin typeface="Bebas Neue" panose="020B0606020202050201" pitchFamily="34" charset="0"/>
              </a:rPr>
              <a:t>Meghan Chaffee, J</a:t>
            </a:r>
            <a:r>
              <a:rPr lang="en-US" sz="3600">
                <a:solidFill>
                  <a:srgbClr val="002060"/>
                </a:solidFill>
                <a:latin typeface="Bebas Neue"/>
              </a:rPr>
              <a:t>.D. </a:t>
            </a:r>
            <a:endParaRPr lang="en-US"/>
          </a:p>
          <a:p>
            <a:pPr algn="ctr"/>
            <a:r>
              <a:rPr lang="en-US" sz="3600">
                <a:solidFill>
                  <a:srgbClr val="002060"/>
                </a:solidFill>
                <a:latin typeface="Bebas Neue"/>
              </a:rPr>
              <a:t>Chief Advocacy &amp; Legal Officer</a:t>
            </a:r>
            <a:endParaRPr lang="en-US"/>
          </a:p>
          <a:p>
            <a:pPr algn="ctr"/>
            <a:endParaRPr lang="en-US" sz="3600">
              <a:solidFill>
                <a:srgbClr val="002060"/>
              </a:solidFill>
              <a:latin typeface="Bebas Neue"/>
            </a:endParaRPr>
          </a:p>
          <a:p>
            <a:pPr algn="ctr"/>
            <a:r>
              <a:rPr lang="en-US" sz="3600">
                <a:solidFill>
                  <a:srgbClr val="002060"/>
                </a:solidFill>
                <a:latin typeface="Bebas Neue"/>
              </a:rPr>
              <a:t>David Slattery, </a:t>
            </a:r>
            <a:endParaRPr lang="en-US"/>
          </a:p>
          <a:p>
            <a:pPr algn="ctr"/>
            <a:r>
              <a:rPr lang="en-US" sz="3600">
                <a:solidFill>
                  <a:srgbClr val="002060"/>
                </a:solidFill>
                <a:latin typeface="Bebas Neue" panose="020B0606020202050201" pitchFamily="34" charset="0"/>
              </a:rPr>
              <a:t>Senior Director, State &amp; Rural Policy</a:t>
            </a:r>
            <a:endParaRPr lang="en-US"/>
          </a:p>
          <a:p>
            <a:pPr algn="ctr"/>
            <a:endParaRPr lang="en-US" sz="4400" b="1">
              <a:solidFill>
                <a:srgbClr val="1E3262"/>
              </a:solidFill>
              <a:latin typeface="Bebas Neue" panose="020B0606020202050201" pitchFamily="34" charset="0"/>
            </a:endParaRPr>
          </a:p>
        </p:txBody>
      </p:sp>
    </p:spTree>
    <p:extLst>
      <p:ext uri="{BB962C8B-B14F-4D97-AF65-F5344CB8AC3E}">
        <p14:creationId xmlns:p14="http://schemas.microsoft.com/office/powerpoint/2010/main" val="1787550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234A2-D23E-9996-5B09-0A1773561A76}"/>
            </a:ext>
          </a:extLst>
        </p:cNvPr>
        <p:cNvGrpSpPr/>
        <p:nvPr/>
      </p:nvGrpSpPr>
      <p:grpSpPr>
        <a:xfrm>
          <a:off x="0" y="0"/>
          <a:ext cx="0" cy="0"/>
          <a:chOff x="0" y="0"/>
          <a:chExt cx="0" cy="0"/>
        </a:xfrm>
      </p:grpSpPr>
      <p:pic>
        <p:nvPicPr>
          <p:cNvPr id="2" name="Content Placeholder 4" descr="Icon&#10;&#10;Description automatically generated">
            <a:extLst>
              <a:ext uri="{FF2B5EF4-FFF2-40B4-BE49-F238E27FC236}">
                <a16:creationId xmlns:a16="http://schemas.microsoft.com/office/drawing/2014/main" id="{D7BB1712-2952-5302-2303-48F4B7F20577}"/>
              </a:ext>
            </a:extLst>
          </p:cNvPr>
          <p:cNvPicPr>
            <a:picLocks noChangeAspect="1"/>
          </p:cNvPicPr>
          <p:nvPr/>
        </p:nvPicPr>
        <p:blipFill>
          <a:blip r:embed="rId3"/>
          <a:stretch>
            <a:fillRect/>
          </a:stretch>
        </p:blipFill>
        <p:spPr>
          <a:xfrm>
            <a:off x="9093202" y="6121400"/>
            <a:ext cx="2865665" cy="572446"/>
          </a:xfrm>
          <a:prstGeom prst="rect">
            <a:avLst/>
          </a:prstGeom>
        </p:spPr>
      </p:pic>
      <p:sp>
        <p:nvSpPr>
          <p:cNvPr id="4" name="TextBox 3">
            <a:extLst>
              <a:ext uri="{FF2B5EF4-FFF2-40B4-BE49-F238E27FC236}">
                <a16:creationId xmlns:a16="http://schemas.microsoft.com/office/drawing/2014/main" id="{40B6CDB6-6B02-77B2-BB2D-4740CC2F63D1}"/>
              </a:ext>
            </a:extLst>
          </p:cNvPr>
          <p:cNvSpPr txBox="1"/>
          <p:nvPr/>
        </p:nvSpPr>
        <p:spPr>
          <a:xfrm>
            <a:off x="101600" y="259998"/>
            <a:ext cx="11988800" cy="820737"/>
          </a:xfrm>
          <a:prstGeom prst="rect">
            <a:avLst/>
          </a:prstGeom>
          <a:noFill/>
        </p:spPr>
        <p:txBody>
          <a:bodyPr wrap="square" lIns="60960" tIns="30480" rIns="60960" bIns="304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a:rPr>
              <a:t>2025-2026 Federal issues</a:t>
            </a:r>
            <a:endParaRPr lang="en-US"/>
          </a:p>
          <a:p>
            <a:pPr algn="ctr"/>
            <a:endParaRPr lang="en-US" sz="533">
              <a:solidFill>
                <a:srgbClr val="1E3262"/>
              </a:solidFill>
              <a:latin typeface="Bebas Neue" panose="020B0606020202050201" pitchFamily="34" charset="0"/>
            </a:endParaRPr>
          </a:p>
        </p:txBody>
      </p:sp>
      <p:sp>
        <p:nvSpPr>
          <p:cNvPr id="6" name="TextBox 5">
            <a:extLst>
              <a:ext uri="{FF2B5EF4-FFF2-40B4-BE49-F238E27FC236}">
                <a16:creationId xmlns:a16="http://schemas.microsoft.com/office/drawing/2014/main" id="{F7305939-11DB-423B-5AD4-20B0A89850A4}"/>
              </a:ext>
            </a:extLst>
          </p:cNvPr>
          <p:cNvSpPr txBox="1"/>
          <p:nvPr/>
        </p:nvSpPr>
        <p:spPr>
          <a:xfrm>
            <a:off x="669851" y="1282884"/>
            <a:ext cx="10706986" cy="5186228"/>
          </a:xfrm>
          <a:prstGeom prst="rect">
            <a:avLst/>
          </a:prstGeom>
          <a:noFill/>
        </p:spPr>
        <p:txBody>
          <a:bodyPr wrap="square" lIns="60960" tIns="30480" rIns="60960" bIns="304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850" b="1" dirty="0">
                <a:solidFill>
                  <a:srgbClr val="212529"/>
                </a:solidFill>
                <a:latin typeface="Calibri"/>
                <a:ea typeface="Calibri"/>
                <a:cs typeface="Calibri"/>
              </a:rPr>
              <a:t>Nebraska's State Directed Payment Program &amp; Preprint Approvals</a:t>
            </a:r>
          </a:p>
          <a:p>
            <a:r>
              <a:rPr lang="en-US" sz="1850" b="1" dirty="0">
                <a:solidFill>
                  <a:srgbClr val="212529"/>
                </a:solidFill>
                <a:latin typeface="Calibri"/>
                <a:ea typeface="Calibri"/>
                <a:cs typeface="Calibri"/>
              </a:rPr>
              <a:t>OBBBA and the Rural Health Transformation Program</a:t>
            </a:r>
            <a:endParaRPr lang="en-US" dirty="0"/>
          </a:p>
          <a:p>
            <a:r>
              <a:rPr lang="en-US" sz="1850" b="1" dirty="0">
                <a:solidFill>
                  <a:srgbClr val="212529"/>
                </a:solidFill>
                <a:latin typeface="Calibri"/>
                <a:ea typeface="Calibri"/>
                <a:cs typeface="Calibri"/>
              </a:rPr>
              <a:t>Extend the Enhanced Premium Tax Credits</a:t>
            </a:r>
            <a:endParaRPr lang="en-US" sz="1850" dirty="0">
              <a:ea typeface="Calibri"/>
              <a:cs typeface="Calibri"/>
            </a:endParaRPr>
          </a:p>
          <a:p>
            <a:pPr marL="304800" indent="-304800">
              <a:buFont typeface="Arial"/>
              <a:buChar char="•"/>
            </a:pPr>
            <a:r>
              <a:rPr lang="en-US" sz="1850" dirty="0">
                <a:solidFill>
                  <a:srgbClr val="212529"/>
                </a:solidFill>
                <a:latin typeface="Calibri"/>
                <a:ea typeface="Calibri"/>
                <a:cs typeface="Calibri"/>
              </a:rPr>
              <a:t>Expire at the end of 2025</a:t>
            </a:r>
          </a:p>
          <a:p>
            <a:r>
              <a:rPr lang="en-US" sz="1850" b="1" dirty="0">
                <a:solidFill>
                  <a:srgbClr val="212529"/>
                </a:solidFill>
                <a:latin typeface="Calibri"/>
                <a:ea typeface="Calibri"/>
                <a:cs typeface="Calibri"/>
              </a:rPr>
              <a:t>Extend Telehealth and Hospital-at-Home Waivers</a:t>
            </a:r>
          </a:p>
          <a:p>
            <a:pPr marL="342900" indent="-342900">
              <a:buFont typeface="Arial"/>
              <a:buChar char="•"/>
            </a:pPr>
            <a:r>
              <a:rPr lang="en-US" sz="1850" dirty="0">
                <a:solidFill>
                  <a:srgbClr val="212529"/>
                </a:solidFill>
                <a:latin typeface="Calibri"/>
                <a:ea typeface="Calibri"/>
                <a:cs typeface="Calibri"/>
              </a:rPr>
              <a:t>Expired Sept. 30, 2025</a:t>
            </a:r>
          </a:p>
          <a:p>
            <a:r>
              <a:rPr lang="en-US" sz="1850" b="1" dirty="0">
                <a:solidFill>
                  <a:srgbClr val="212529"/>
                </a:solidFill>
                <a:latin typeface="Calibri"/>
                <a:ea typeface="Calibri"/>
                <a:cs typeface="Calibri"/>
              </a:rPr>
              <a:t>Reject Site-neutral Payments</a:t>
            </a:r>
            <a:endParaRPr lang="en-US" dirty="0"/>
          </a:p>
          <a:p>
            <a:r>
              <a:rPr lang="en-US" sz="1850" b="1" dirty="0">
                <a:solidFill>
                  <a:srgbClr val="212529"/>
                </a:solidFill>
                <a:latin typeface="Calibri"/>
                <a:ea typeface="Calibri"/>
                <a:cs typeface="Calibri"/>
              </a:rPr>
              <a:t>Protect the 340B Drug Pricing Program</a:t>
            </a:r>
          </a:p>
          <a:p>
            <a:pPr marL="304800" indent="-304800">
              <a:buFont typeface="Arial"/>
              <a:buChar char="•"/>
            </a:pPr>
            <a:r>
              <a:rPr lang="en-US" sz="1850" dirty="0">
                <a:solidFill>
                  <a:srgbClr val="212529"/>
                </a:solidFill>
                <a:latin typeface="Calibri"/>
                <a:ea typeface="Calibri"/>
                <a:cs typeface="Calibri"/>
              </a:rPr>
              <a:t>Outpatient Prospective Payment System Proposed Rule included proposals to accelerate the timeline for clawing back funds resulting from the agency's unlawful policy between calendar years 2018-2022</a:t>
            </a:r>
            <a:endParaRPr lang="en-US" sz="1850" dirty="0">
              <a:solidFill>
                <a:srgbClr val="000000"/>
              </a:solidFill>
              <a:latin typeface="Calibri"/>
              <a:ea typeface="Calibri"/>
              <a:cs typeface="Calibri"/>
            </a:endParaRPr>
          </a:p>
          <a:p>
            <a:pPr marL="609600" lvl="1" indent="-304800">
              <a:buFont typeface="Courier New"/>
              <a:buChar char="o"/>
            </a:pPr>
            <a:r>
              <a:rPr lang="en-US" sz="1850" dirty="0">
                <a:solidFill>
                  <a:srgbClr val="212529"/>
                </a:solidFill>
                <a:latin typeface="Calibri"/>
                <a:ea typeface="Calibri"/>
                <a:cs typeface="Calibri"/>
              </a:rPr>
              <a:t>Also includes call for agency to conduct drug acquisition survey</a:t>
            </a:r>
            <a:endParaRPr lang="en-US" sz="1850" dirty="0">
              <a:ea typeface="Calibri" panose="020F0502020204030204"/>
              <a:cs typeface="Calibri" panose="020F0502020204030204"/>
            </a:endParaRPr>
          </a:p>
          <a:p>
            <a:pPr marL="304800" indent="-304800">
              <a:buFont typeface="Arial"/>
              <a:buChar char="•"/>
            </a:pPr>
            <a:r>
              <a:rPr lang="en-US" sz="1850" dirty="0">
                <a:solidFill>
                  <a:srgbClr val="212529"/>
                </a:solidFill>
                <a:latin typeface="Calibri"/>
                <a:ea typeface="Calibri"/>
                <a:cs typeface="Calibri"/>
              </a:rPr>
              <a:t>HHS announced new 340B rebate model pilot program</a:t>
            </a:r>
          </a:p>
          <a:p>
            <a:pPr marL="304800" indent="-304800">
              <a:buFont typeface="Arial"/>
              <a:buChar char="•"/>
            </a:pPr>
            <a:r>
              <a:rPr lang="en-US" sz="1800" dirty="0">
                <a:solidFill>
                  <a:srgbClr val="000000"/>
                </a:solidFill>
                <a:latin typeface="Calibri"/>
                <a:ea typeface="Calibri"/>
                <a:cs typeface="Calibri"/>
              </a:rPr>
              <a:t>Senate HELP hearing on 10/23:  The 340B Program: Examining its Growth &amp; Impact on Patients</a:t>
            </a:r>
            <a:endParaRPr lang="en-US" sz="1800" dirty="0">
              <a:solidFill>
                <a:srgbClr val="212529"/>
              </a:solidFill>
              <a:latin typeface="Calibri"/>
              <a:ea typeface="Calibri"/>
              <a:cs typeface="Calibri"/>
            </a:endParaRPr>
          </a:p>
          <a:p>
            <a:r>
              <a:rPr lang="en-US" sz="1850" b="1" dirty="0">
                <a:solidFill>
                  <a:srgbClr val="212529"/>
                </a:solidFill>
                <a:latin typeface="Calibri"/>
                <a:ea typeface="Calibri"/>
                <a:cs typeface="Calibri"/>
              </a:rPr>
              <a:t>Drug Pricing/PBM Reform</a:t>
            </a:r>
            <a:endParaRPr lang="en-US" dirty="0"/>
          </a:p>
          <a:p>
            <a:r>
              <a:rPr lang="en-US" sz="1850" b="1" dirty="0">
                <a:solidFill>
                  <a:srgbClr val="212529"/>
                </a:solidFill>
                <a:latin typeface="Calibri"/>
                <a:ea typeface="Calibri"/>
                <a:cs typeface="Calibri"/>
              </a:rPr>
              <a:t>Insolvency of Medicare Trust Fund</a:t>
            </a:r>
          </a:p>
          <a:p>
            <a:endParaRPr lang="en-US" sz="1867" b="1" dirty="0">
              <a:solidFill>
                <a:srgbClr val="212529"/>
              </a:solidFill>
              <a:latin typeface="Calibri"/>
              <a:ea typeface="Calibri"/>
              <a:cs typeface="Calibri"/>
            </a:endParaRPr>
          </a:p>
          <a:p>
            <a:endParaRPr lang="en-US" sz="1867" b="1" dirty="0">
              <a:solidFill>
                <a:srgbClr val="212529"/>
              </a:solidFill>
              <a:latin typeface="Calibri"/>
              <a:ea typeface="Calibri"/>
              <a:cs typeface="Calibri"/>
            </a:endParaRPr>
          </a:p>
          <a:p>
            <a:endParaRPr lang="en-US" sz="1867" dirty="0">
              <a:solidFill>
                <a:srgbClr val="212529"/>
              </a:solidFill>
              <a:latin typeface="Calibri"/>
              <a:ea typeface="Calibri"/>
              <a:cs typeface="Calibri"/>
            </a:endParaRPr>
          </a:p>
        </p:txBody>
      </p:sp>
    </p:spTree>
    <p:extLst>
      <p:ext uri="{BB962C8B-B14F-4D97-AF65-F5344CB8AC3E}">
        <p14:creationId xmlns:p14="http://schemas.microsoft.com/office/powerpoint/2010/main" val="3984027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6481A-8232-EF37-68B6-413D69C02161}"/>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BF99A971-783B-BC4B-676A-C7D50CDE4DB2}"/>
              </a:ext>
            </a:extLst>
          </p:cNvPr>
          <p:cNvPicPr>
            <a:picLocks noGrp="1" noChangeAspect="1"/>
          </p:cNvPicPr>
          <p:nvPr>
            <p:ph idx="1"/>
          </p:nvPr>
        </p:nvPicPr>
        <p:blipFill>
          <a:blip r:embed="rId2"/>
          <a:stretch>
            <a:fillRect/>
          </a:stretch>
        </p:blipFill>
        <p:spPr>
          <a:xfrm>
            <a:off x="9144000" y="6100550"/>
            <a:ext cx="2865665" cy="572446"/>
          </a:xfrm>
        </p:spPr>
      </p:pic>
      <p:sp>
        <p:nvSpPr>
          <p:cNvPr id="3" name="TextBox 2">
            <a:extLst>
              <a:ext uri="{FF2B5EF4-FFF2-40B4-BE49-F238E27FC236}">
                <a16:creationId xmlns:a16="http://schemas.microsoft.com/office/drawing/2014/main" id="{4F9FD714-82E9-FC22-DBE1-0B4A5140B16E}"/>
              </a:ext>
            </a:extLst>
          </p:cNvPr>
          <p:cNvSpPr txBox="1"/>
          <p:nvPr/>
        </p:nvSpPr>
        <p:spPr>
          <a:xfrm>
            <a:off x="1885181" y="413215"/>
            <a:ext cx="7997892" cy="769441"/>
          </a:xfrm>
          <a:prstGeom prst="rect">
            <a:avLst/>
          </a:prstGeom>
          <a:noFill/>
        </p:spPr>
        <p:txBody>
          <a:bodyPr wrap="square" lIns="91440" tIns="45720" rIns="91440" bIns="45720" rtlCol="0" anchor="t">
            <a:spAutoFit/>
          </a:bodyPr>
          <a:lstStyle/>
          <a:p>
            <a:pPr algn="ctr"/>
            <a:r>
              <a:rPr lang="en-US" sz="4400" b="1">
                <a:solidFill>
                  <a:srgbClr val="1E3262"/>
                </a:solidFill>
                <a:latin typeface="Bebas Neue"/>
              </a:rPr>
              <a:t>State Advocacy</a:t>
            </a:r>
            <a:endParaRPr lang="en-US" sz="4400" b="1">
              <a:solidFill>
                <a:srgbClr val="1E3262"/>
              </a:solidFill>
              <a:latin typeface="Bebas Neue" panose="020B0606020202050201" pitchFamily="34" charset="0"/>
            </a:endParaRPr>
          </a:p>
        </p:txBody>
      </p:sp>
      <p:pic>
        <p:nvPicPr>
          <p:cNvPr id="6" name="Picture 5" descr="A group of people sitting at desks in a room&#10;&#10;AI-generated content may be incorrect.">
            <a:extLst>
              <a:ext uri="{FF2B5EF4-FFF2-40B4-BE49-F238E27FC236}">
                <a16:creationId xmlns:a16="http://schemas.microsoft.com/office/drawing/2014/main" id="{E715E5AF-2185-9677-C458-62628AD2BC9A}"/>
              </a:ext>
            </a:extLst>
          </p:cNvPr>
          <p:cNvPicPr>
            <a:picLocks noChangeAspect="1"/>
          </p:cNvPicPr>
          <p:nvPr/>
        </p:nvPicPr>
        <p:blipFill>
          <a:blip r:embed="rId3"/>
          <a:stretch>
            <a:fillRect/>
          </a:stretch>
        </p:blipFill>
        <p:spPr>
          <a:xfrm>
            <a:off x="4128545" y="1182656"/>
            <a:ext cx="6982478" cy="4677965"/>
          </a:xfrm>
          <a:prstGeom prst="rect">
            <a:avLst/>
          </a:prstGeom>
        </p:spPr>
      </p:pic>
      <p:sp>
        <p:nvSpPr>
          <p:cNvPr id="8" name="TextBox 7">
            <a:extLst>
              <a:ext uri="{FF2B5EF4-FFF2-40B4-BE49-F238E27FC236}">
                <a16:creationId xmlns:a16="http://schemas.microsoft.com/office/drawing/2014/main" id="{BFBCBFB2-BBDE-C673-5130-F7B6A7C28D4F}"/>
              </a:ext>
            </a:extLst>
          </p:cNvPr>
          <p:cNvSpPr txBox="1"/>
          <p:nvPr/>
        </p:nvSpPr>
        <p:spPr>
          <a:xfrm>
            <a:off x="829338" y="1916436"/>
            <a:ext cx="4696625" cy="2800767"/>
          </a:xfrm>
          <a:prstGeom prst="rect">
            <a:avLst/>
          </a:prstGeom>
          <a:noFill/>
        </p:spPr>
        <p:txBody>
          <a:bodyPr wrap="square" lIns="91440" tIns="45720" rIns="91440" bIns="45720" rtlCol="0" anchor="t">
            <a:spAutoFit/>
          </a:bodyPr>
          <a:lstStyle/>
          <a:p>
            <a:r>
              <a:rPr lang="en-US" sz="2200" b="1" dirty="0"/>
              <a:t>• 2025 Session Review</a:t>
            </a:r>
          </a:p>
          <a:p>
            <a:endParaRPr lang="en-US" sz="2200" b="1" dirty="0"/>
          </a:p>
          <a:p>
            <a:r>
              <a:rPr lang="en-US" sz="2200" b="1" dirty="0"/>
              <a:t>• Looking Ahead</a:t>
            </a:r>
          </a:p>
          <a:p>
            <a:r>
              <a:rPr lang="en-US" sz="2200" dirty="0"/>
              <a:t> - 2026 Session </a:t>
            </a:r>
          </a:p>
          <a:p>
            <a:r>
              <a:rPr lang="en-US" sz="2200" dirty="0"/>
              <a:t> - Interim studies</a:t>
            </a:r>
            <a:endParaRPr lang="en-US" dirty="0"/>
          </a:p>
          <a:p>
            <a:r>
              <a:rPr lang="en-US" sz="2200" dirty="0"/>
              <a:t> - Legislative Candidates</a:t>
            </a:r>
          </a:p>
          <a:p>
            <a:endParaRPr lang="en-US" sz="2200" dirty="0"/>
          </a:p>
          <a:p>
            <a:r>
              <a:rPr lang="en-US" sz="2200" b="1" dirty="0"/>
              <a:t>• How to Be Involved</a:t>
            </a:r>
          </a:p>
        </p:txBody>
      </p:sp>
    </p:spTree>
    <p:extLst>
      <p:ext uri="{BB962C8B-B14F-4D97-AF65-F5344CB8AC3E}">
        <p14:creationId xmlns:p14="http://schemas.microsoft.com/office/powerpoint/2010/main" val="2631985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80E56-4F25-F786-39B6-7660945EDE15}"/>
            </a:ext>
          </a:extLst>
        </p:cNvPr>
        <p:cNvGrpSpPr/>
        <p:nvPr/>
      </p:nvGrpSpPr>
      <p:grpSpPr>
        <a:xfrm>
          <a:off x="0" y="0"/>
          <a:ext cx="0" cy="0"/>
          <a:chOff x="0" y="0"/>
          <a:chExt cx="0" cy="0"/>
        </a:xfrm>
      </p:grpSpPr>
      <p:pic>
        <p:nvPicPr>
          <p:cNvPr id="2" name="Content Placeholder 4" descr="Icon&#10;&#10;Description automatically generated">
            <a:extLst>
              <a:ext uri="{FF2B5EF4-FFF2-40B4-BE49-F238E27FC236}">
                <a16:creationId xmlns:a16="http://schemas.microsoft.com/office/drawing/2014/main" id="{368C5B6A-B546-AA1F-A2A2-3D497B802BF3}"/>
              </a:ext>
            </a:extLst>
          </p:cNvPr>
          <p:cNvPicPr>
            <a:picLocks noChangeAspect="1"/>
          </p:cNvPicPr>
          <p:nvPr/>
        </p:nvPicPr>
        <p:blipFill>
          <a:blip r:embed="rId3"/>
          <a:stretch>
            <a:fillRect/>
          </a:stretch>
        </p:blipFill>
        <p:spPr>
          <a:xfrm>
            <a:off x="179574" y="6145028"/>
            <a:ext cx="2865665" cy="572446"/>
          </a:xfrm>
          <a:prstGeom prst="rect">
            <a:avLst/>
          </a:prstGeom>
        </p:spPr>
      </p:pic>
      <p:pic>
        <p:nvPicPr>
          <p:cNvPr id="4" name="Picture 3" descr="A screenshot of a document&#10;&#10;AI-generated content may be incorrect.">
            <a:extLst>
              <a:ext uri="{FF2B5EF4-FFF2-40B4-BE49-F238E27FC236}">
                <a16:creationId xmlns:a16="http://schemas.microsoft.com/office/drawing/2014/main" id="{22773E5A-73D4-A37B-D669-DAF29AA7DB20}"/>
              </a:ext>
            </a:extLst>
          </p:cNvPr>
          <p:cNvPicPr>
            <a:picLocks noChangeAspect="1"/>
          </p:cNvPicPr>
          <p:nvPr/>
        </p:nvPicPr>
        <p:blipFill>
          <a:blip r:embed="rId4"/>
          <a:stretch>
            <a:fillRect/>
          </a:stretch>
        </p:blipFill>
        <p:spPr>
          <a:xfrm>
            <a:off x="3238642" y="138375"/>
            <a:ext cx="8746211" cy="6006838"/>
          </a:xfrm>
          <a:prstGeom prst="rect">
            <a:avLst/>
          </a:prstGeom>
        </p:spPr>
      </p:pic>
      <p:sp>
        <p:nvSpPr>
          <p:cNvPr id="5" name="TextBox 4">
            <a:extLst>
              <a:ext uri="{FF2B5EF4-FFF2-40B4-BE49-F238E27FC236}">
                <a16:creationId xmlns:a16="http://schemas.microsoft.com/office/drawing/2014/main" id="{E440B130-31F5-BB55-9432-6F85979377F9}"/>
              </a:ext>
            </a:extLst>
          </p:cNvPr>
          <p:cNvSpPr txBox="1"/>
          <p:nvPr/>
        </p:nvSpPr>
        <p:spPr>
          <a:xfrm>
            <a:off x="23511" y="1791786"/>
            <a:ext cx="3213242" cy="2123658"/>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a:rPr>
              <a:t>State Legislative Wrap Up</a:t>
            </a:r>
            <a:endParaRPr lang="en-US" sz="4400" b="1">
              <a:solidFill>
                <a:srgbClr val="1E3262"/>
              </a:solidFill>
              <a:latin typeface="Bebas Neue" panose="020B0606020202050201" pitchFamily="34" charset="0"/>
            </a:endParaRPr>
          </a:p>
        </p:txBody>
      </p:sp>
    </p:spTree>
    <p:extLst>
      <p:ext uri="{BB962C8B-B14F-4D97-AF65-F5344CB8AC3E}">
        <p14:creationId xmlns:p14="http://schemas.microsoft.com/office/powerpoint/2010/main" val="2492879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640C6-48EC-52BA-16D8-4C3DFA29DE0F}"/>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85AF9351-F21D-8CF4-2114-AA39B3A6E499}"/>
              </a:ext>
            </a:extLst>
          </p:cNvPr>
          <p:cNvPicPr>
            <a:picLocks noGrp="1" noChangeAspect="1"/>
          </p:cNvPicPr>
          <p:nvPr>
            <p:ph idx="1"/>
          </p:nvPr>
        </p:nvPicPr>
        <p:blipFill>
          <a:blip r:embed="rId2"/>
          <a:stretch>
            <a:fillRect/>
          </a:stretch>
        </p:blipFill>
        <p:spPr>
          <a:xfrm>
            <a:off x="9093201" y="6121400"/>
            <a:ext cx="2865665" cy="572446"/>
          </a:xfrm>
        </p:spPr>
      </p:pic>
      <p:sp>
        <p:nvSpPr>
          <p:cNvPr id="7" name="TextBox 6">
            <a:extLst>
              <a:ext uri="{FF2B5EF4-FFF2-40B4-BE49-F238E27FC236}">
                <a16:creationId xmlns:a16="http://schemas.microsoft.com/office/drawing/2014/main" id="{E9E0BBE7-06C4-DB50-D5E6-64AD316EF1C6}"/>
              </a:ext>
            </a:extLst>
          </p:cNvPr>
          <p:cNvSpPr txBox="1"/>
          <p:nvPr/>
        </p:nvSpPr>
        <p:spPr>
          <a:xfrm>
            <a:off x="2097054" y="736600"/>
            <a:ext cx="7997892" cy="76944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a:rPr>
              <a:t>State legislation – 340B Legislation</a:t>
            </a:r>
            <a:endParaRPr lang="en-US" sz="4400" b="1">
              <a:solidFill>
                <a:srgbClr val="1E3262"/>
              </a:solidFill>
              <a:latin typeface="Bebas Neue" panose="020B0606020202050201" pitchFamily="34" charset="0"/>
            </a:endParaRPr>
          </a:p>
        </p:txBody>
      </p:sp>
      <p:sp>
        <p:nvSpPr>
          <p:cNvPr id="23" name="TextBox 22">
            <a:extLst>
              <a:ext uri="{FF2B5EF4-FFF2-40B4-BE49-F238E27FC236}">
                <a16:creationId xmlns:a16="http://schemas.microsoft.com/office/drawing/2014/main" id="{FE2FB371-B8CD-BCE7-639F-9A8B8150CE4A}"/>
              </a:ext>
            </a:extLst>
          </p:cNvPr>
          <p:cNvSpPr txBox="1"/>
          <p:nvPr/>
        </p:nvSpPr>
        <p:spPr>
          <a:xfrm>
            <a:off x="471320" y="1711788"/>
            <a:ext cx="5418139" cy="4385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800" b="1">
                <a:latin typeface="Calibri"/>
                <a:ea typeface="Calibri"/>
                <a:cs typeface="Calibri"/>
              </a:rPr>
              <a:t>LB168 – Protect the 340B Community Benefits Program</a:t>
            </a:r>
          </a:p>
          <a:p>
            <a:pPr marL="438150" indent="-285750">
              <a:buFont typeface="Courier New"/>
              <a:buChar char="o"/>
            </a:pPr>
            <a:r>
              <a:rPr lang="en-US" sz="1800">
                <a:latin typeface="Calibri"/>
                <a:ea typeface="Calibri"/>
                <a:cs typeface="Calibri"/>
              </a:rPr>
              <a:t>Governor Signing Ceremony</a:t>
            </a:r>
          </a:p>
          <a:p>
            <a:pPr marL="438150" indent="-285750">
              <a:buFont typeface="Courier New"/>
              <a:buChar char="o"/>
            </a:pPr>
            <a:r>
              <a:rPr lang="en-US" sz="1800">
                <a:latin typeface="Calibri"/>
                <a:ea typeface="Calibri"/>
                <a:cs typeface="Calibri"/>
              </a:rPr>
              <a:t>Law effective as of April 10, 2025</a:t>
            </a:r>
          </a:p>
          <a:p>
            <a:r>
              <a:rPr lang="en-US" sz="1800">
                <a:latin typeface="Calibri"/>
                <a:ea typeface="Calibri"/>
                <a:cs typeface="Calibri"/>
              </a:rPr>
              <a:t>  AbbVie v. Nebraska lawsuit</a:t>
            </a:r>
          </a:p>
          <a:p>
            <a:pPr marL="438150" indent="-285750">
              <a:buFont typeface="Courier New"/>
              <a:buChar char="o"/>
            </a:pPr>
            <a:r>
              <a:rPr lang="en-US" sz="1800">
                <a:latin typeface="Calibri"/>
                <a:ea typeface="Calibri"/>
                <a:cs typeface="Calibri"/>
              </a:rPr>
              <a:t>NHA signed onto AHA amicus brief</a:t>
            </a:r>
          </a:p>
          <a:p>
            <a:pPr marL="438150" indent="-285750" algn="just">
              <a:buFont typeface="Courier New"/>
              <a:buChar char="o"/>
            </a:pPr>
            <a:r>
              <a:rPr lang="en-US" sz="1800">
                <a:latin typeface="Calibri"/>
                <a:ea typeface="Calibri"/>
                <a:cs typeface="Calibri"/>
              </a:rPr>
              <a:t>AG Hilgers filed motion to dismiss</a:t>
            </a:r>
          </a:p>
          <a:p>
            <a:endParaRPr lang="en-US" sz="1800">
              <a:latin typeface="Calibri"/>
              <a:ea typeface="Calibri"/>
              <a:cs typeface="Calibri"/>
            </a:endParaRPr>
          </a:p>
          <a:p>
            <a:r>
              <a:rPr lang="en-US" sz="1500" i="1">
                <a:solidFill>
                  <a:srgbClr val="000000"/>
                </a:solidFill>
                <a:effectLst/>
                <a:latin typeface="Calibri"/>
                <a:ea typeface="Times New Roman" panose="02020603050405020304" pitchFamily="18" charset="0"/>
                <a:cs typeface="Aptos" panose="020B0004020202020204" pitchFamily="34" charset="0"/>
              </a:rPr>
              <a:t>Plaintiffs- drug manufacturers who participate in the federal 340B discount drug program - obviously feel aggrieved by perceived abuses and alleged noncompliance with that program's regulatory safeguards. But this lawsuit, in which Plaintiffs take aim at Nebraska statute and Nebraska law enforcement (rather than the federal program itself, the federal entities that could mitigate the alleged harms, or the wrongful actors themselves) is a clear case of misdirected anger. </a:t>
            </a:r>
            <a:r>
              <a:rPr lang="en-US" sz="1500" b="1" i="1">
                <a:solidFill>
                  <a:srgbClr val="000000"/>
                </a:solidFill>
                <a:effectLst/>
                <a:latin typeface="Calibri"/>
                <a:ea typeface="Times New Roman" panose="02020603050405020304" pitchFamily="18" charset="0"/>
                <a:cs typeface="Aptos" panose="020B0004020202020204" pitchFamily="34" charset="0"/>
              </a:rPr>
              <a:t>This Court should not indulge the Plaintiffs' temper tantrum.</a:t>
            </a:r>
            <a:endParaRPr lang="en-US" sz="1500" i="1">
              <a:effectLst/>
              <a:latin typeface="Calibri"/>
              <a:ea typeface="Aptos" panose="020B0004020202020204" pitchFamily="34" charset="0"/>
              <a:cs typeface="Aptos" panose="020B0004020202020204" pitchFamily="34" charset="0"/>
            </a:endParaRPr>
          </a:p>
          <a:p>
            <a:endParaRPr lang="en-US" sz="1800"/>
          </a:p>
        </p:txBody>
      </p:sp>
      <p:pic>
        <p:nvPicPr>
          <p:cNvPr id="24" name="Picture 23" descr="A group of people standing in front of a flag&#10;&#10;AI-generated content may be incorrect.">
            <a:extLst>
              <a:ext uri="{FF2B5EF4-FFF2-40B4-BE49-F238E27FC236}">
                <a16:creationId xmlns:a16="http://schemas.microsoft.com/office/drawing/2014/main" id="{94367CEA-4649-4D95-C93B-5252E8F668B3}"/>
              </a:ext>
            </a:extLst>
          </p:cNvPr>
          <p:cNvPicPr>
            <a:picLocks noChangeAspect="1"/>
          </p:cNvPicPr>
          <p:nvPr/>
        </p:nvPicPr>
        <p:blipFill>
          <a:blip r:embed="rId3"/>
          <a:stretch>
            <a:fillRect/>
          </a:stretch>
        </p:blipFill>
        <p:spPr>
          <a:xfrm>
            <a:off x="5876864" y="1712330"/>
            <a:ext cx="6158094" cy="3896328"/>
          </a:xfrm>
          <a:prstGeom prst="rect">
            <a:avLst/>
          </a:prstGeom>
        </p:spPr>
      </p:pic>
    </p:spTree>
    <p:extLst>
      <p:ext uri="{BB962C8B-B14F-4D97-AF65-F5344CB8AC3E}">
        <p14:creationId xmlns:p14="http://schemas.microsoft.com/office/powerpoint/2010/main" val="225967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301F7-83F1-8F12-2442-6C1A2DECEEE6}"/>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EA610DE5-E63D-4629-342E-27744D2904E0}"/>
              </a:ext>
            </a:extLst>
          </p:cNvPr>
          <p:cNvPicPr>
            <a:picLocks noGrp="1" noChangeAspect="1"/>
          </p:cNvPicPr>
          <p:nvPr>
            <p:ph idx="1"/>
          </p:nvPr>
        </p:nvPicPr>
        <p:blipFill>
          <a:blip r:embed="rId3"/>
          <a:stretch>
            <a:fillRect/>
          </a:stretch>
        </p:blipFill>
        <p:spPr>
          <a:xfrm>
            <a:off x="9093201" y="6121400"/>
            <a:ext cx="2865665" cy="572446"/>
          </a:xfrm>
        </p:spPr>
      </p:pic>
      <p:sp>
        <p:nvSpPr>
          <p:cNvPr id="7" name="TextBox 6">
            <a:extLst>
              <a:ext uri="{FF2B5EF4-FFF2-40B4-BE49-F238E27FC236}">
                <a16:creationId xmlns:a16="http://schemas.microsoft.com/office/drawing/2014/main" id="{B2D08744-0A45-777A-DCB9-12450BA04C1C}"/>
              </a:ext>
            </a:extLst>
          </p:cNvPr>
          <p:cNvSpPr txBox="1"/>
          <p:nvPr/>
        </p:nvSpPr>
        <p:spPr>
          <a:xfrm>
            <a:off x="237258" y="287328"/>
            <a:ext cx="11717485" cy="76944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a:rPr>
              <a:t>State legislation – Prior Authorization Reform</a:t>
            </a:r>
            <a:endParaRPr lang="en-US" sz="4400" b="1">
              <a:solidFill>
                <a:srgbClr val="1E3262"/>
              </a:solidFill>
              <a:latin typeface="Bebas Neue" panose="020B0606020202050201" pitchFamily="34" charset="0"/>
            </a:endParaRPr>
          </a:p>
        </p:txBody>
      </p:sp>
      <p:sp>
        <p:nvSpPr>
          <p:cNvPr id="2" name="TextBox 1">
            <a:extLst>
              <a:ext uri="{FF2B5EF4-FFF2-40B4-BE49-F238E27FC236}">
                <a16:creationId xmlns:a16="http://schemas.microsoft.com/office/drawing/2014/main" id="{10B68245-F15A-FBA1-32EC-3515AE9520FE}"/>
              </a:ext>
            </a:extLst>
          </p:cNvPr>
          <p:cNvSpPr txBox="1"/>
          <p:nvPr/>
        </p:nvSpPr>
        <p:spPr>
          <a:xfrm>
            <a:off x="951047" y="1061472"/>
            <a:ext cx="10905156" cy="55092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600" b="1">
                <a:latin typeface="Calibri"/>
                <a:ea typeface="Calibri"/>
                <a:cs typeface="Calibri"/>
              </a:rPr>
              <a:t>Increase Transparency</a:t>
            </a:r>
            <a:endParaRPr lang="en-US" sz="1600">
              <a:latin typeface="Calibri"/>
              <a:ea typeface="Calibri"/>
              <a:cs typeface="Calibri"/>
            </a:endParaRPr>
          </a:p>
          <a:p>
            <a:pPr marL="285764" indent="-285764">
              <a:buFont typeface="Arial"/>
              <a:buChar char="•"/>
            </a:pPr>
            <a:r>
              <a:rPr lang="en-US" sz="1600">
                <a:latin typeface="Calibri"/>
                <a:ea typeface="Calibri"/>
                <a:cs typeface="Calibri"/>
              </a:rPr>
              <a:t>Require insurance to make PA requirements publicly available on their website</a:t>
            </a:r>
          </a:p>
          <a:p>
            <a:pPr marL="285764" indent="-285764">
              <a:buFont typeface="Arial"/>
              <a:buChar char="•"/>
            </a:pPr>
            <a:r>
              <a:rPr lang="en-US" sz="1600">
                <a:latin typeface="Calibri"/>
                <a:ea typeface="Calibri"/>
                <a:cs typeface="Calibri"/>
              </a:rPr>
              <a:t>Requires 60 days' notice to providers before implementing new PA requirements</a:t>
            </a:r>
          </a:p>
          <a:p>
            <a:r>
              <a:rPr lang="en-US" sz="1600" b="1">
                <a:latin typeface="Calibri"/>
                <a:ea typeface="Calibri"/>
                <a:cs typeface="Calibri"/>
              </a:rPr>
              <a:t>Streamline Processes &amp; Accountability</a:t>
            </a:r>
          </a:p>
          <a:p>
            <a:pPr marL="285764" indent="-285764">
              <a:buFont typeface="Arial"/>
              <a:buChar char="•"/>
            </a:pPr>
            <a:r>
              <a:rPr lang="en-US" sz="1600">
                <a:latin typeface="Calibri"/>
                <a:ea typeface="Calibri"/>
                <a:cs typeface="Calibri"/>
              </a:rPr>
              <a:t>Create standard form for all health insurers</a:t>
            </a:r>
          </a:p>
          <a:p>
            <a:pPr marL="285764" indent="-285764">
              <a:buFont typeface="Arial"/>
              <a:buChar char="•"/>
            </a:pPr>
            <a:r>
              <a:rPr lang="en-US" sz="1600">
                <a:latin typeface="Calibri"/>
                <a:ea typeface="Calibri"/>
                <a:cs typeface="Calibri"/>
              </a:rPr>
              <a:t>Adverse decisions on PA requests must be made by a physician</a:t>
            </a:r>
          </a:p>
          <a:p>
            <a:pPr marL="285764" indent="-285764">
              <a:buFont typeface="Arial"/>
              <a:buChar char="•"/>
            </a:pPr>
            <a:r>
              <a:rPr lang="en-US" sz="1600">
                <a:latin typeface="Calibri"/>
                <a:ea typeface="Calibri"/>
                <a:cs typeface="Calibri"/>
              </a:rPr>
              <a:t>Requires a peer-to-peer consult when requested</a:t>
            </a:r>
          </a:p>
          <a:p>
            <a:pPr marL="285764" indent="-285764">
              <a:buFont typeface="Arial"/>
              <a:buChar char="•"/>
            </a:pPr>
            <a:r>
              <a:rPr lang="en-US" sz="1600">
                <a:latin typeface="Calibri"/>
                <a:ea typeface="Calibri"/>
                <a:cs typeface="Calibri"/>
              </a:rPr>
              <a:t>Requires appeals to be reviewed by a physician of the same or similar specialty</a:t>
            </a:r>
          </a:p>
          <a:p>
            <a:pPr marL="285764" indent="-285764">
              <a:buFont typeface="Arial"/>
              <a:buChar char="•"/>
            </a:pPr>
            <a:r>
              <a:rPr lang="en-US" sz="1600">
                <a:latin typeface="Calibri"/>
                <a:ea typeface="Calibri"/>
                <a:cs typeface="Calibri"/>
              </a:rPr>
              <a:t>Prohibits use of AI as sole basis of a decision to deny, delay, or modify services</a:t>
            </a:r>
          </a:p>
          <a:p>
            <a:pPr marL="285764" indent="-285764">
              <a:buFont typeface="Arial"/>
              <a:buChar char="•"/>
            </a:pPr>
            <a:r>
              <a:rPr lang="en-US" sz="1600">
                <a:latin typeface="Calibri"/>
                <a:ea typeface="Calibri"/>
                <a:cs typeface="Calibri"/>
              </a:rPr>
              <a:t>Must pay providers for services that received prior auth approval</a:t>
            </a:r>
          </a:p>
          <a:p>
            <a:r>
              <a:rPr lang="en-US" sz="1600" b="1">
                <a:latin typeface="Calibri"/>
                <a:ea typeface="Calibri"/>
                <a:cs typeface="Calibri"/>
              </a:rPr>
              <a:t>Require Response Times</a:t>
            </a:r>
          </a:p>
          <a:p>
            <a:pPr marL="285764" indent="-285764">
              <a:buFont typeface="Arial"/>
              <a:buChar char="•"/>
            </a:pPr>
            <a:r>
              <a:rPr lang="en-US" sz="1600">
                <a:latin typeface="Calibri"/>
                <a:ea typeface="Calibri"/>
                <a:cs typeface="Calibri"/>
              </a:rPr>
              <a:t>72 hours urgent and 7 days non-urgent. Beginning 2028, urgent request timeframe reduced to 48 hours.</a:t>
            </a:r>
          </a:p>
          <a:p>
            <a:pPr marL="285764" indent="-285764">
              <a:buFont typeface="Arial"/>
              <a:buChar char="•"/>
            </a:pPr>
            <a:r>
              <a:rPr lang="en-US" sz="1600">
                <a:latin typeface="Calibri"/>
                <a:ea typeface="Calibri"/>
                <a:cs typeface="Calibri"/>
              </a:rPr>
              <a:t>If insurance fails to meet deadlines, PA request deemed approved.</a:t>
            </a:r>
          </a:p>
          <a:p>
            <a:r>
              <a:rPr lang="en-US" sz="1600" b="1">
                <a:latin typeface="Calibri"/>
                <a:ea typeface="Calibri"/>
                <a:cs typeface="Calibri"/>
              </a:rPr>
              <a:t>Protect Patient's Continuity of Care</a:t>
            </a:r>
          </a:p>
          <a:p>
            <a:pPr marL="285764" indent="-285764">
              <a:buFont typeface="Arial"/>
              <a:buChar char="•"/>
            </a:pPr>
            <a:r>
              <a:rPr lang="en-US" sz="1600">
                <a:latin typeface="Calibri"/>
                <a:ea typeface="Calibri"/>
                <a:cs typeface="Calibri"/>
              </a:rPr>
              <a:t>A PA is valid for 1 year in most cases</a:t>
            </a:r>
          </a:p>
          <a:p>
            <a:pPr marL="285764" indent="-285764">
              <a:buFont typeface="Arial"/>
              <a:buChar char="•"/>
            </a:pPr>
            <a:r>
              <a:rPr lang="en-US" sz="1600">
                <a:latin typeface="Calibri"/>
                <a:ea typeface="Calibri"/>
                <a:cs typeface="Calibri"/>
              </a:rPr>
              <a:t>Approved prior auth can follow a patient for 60 days if they switch plans</a:t>
            </a:r>
          </a:p>
          <a:p>
            <a:pPr marL="742987" lvl="1" indent="-285764">
              <a:buFont typeface="Courier New"/>
              <a:buChar char="o"/>
            </a:pPr>
            <a:r>
              <a:rPr lang="en-US" sz="1600">
                <a:latin typeface="Calibri"/>
                <a:ea typeface="Calibri"/>
                <a:cs typeface="Calibri"/>
              </a:rPr>
              <a:t>Provides clarity/accountability for inpatient care to eliminate uncompensated care</a:t>
            </a:r>
          </a:p>
          <a:p>
            <a:pPr marL="742987" lvl="1" indent="-285764">
              <a:buFont typeface="Courier New"/>
              <a:buChar char="o"/>
            </a:pPr>
            <a:r>
              <a:rPr lang="en-US" sz="1600">
                <a:latin typeface="Calibri"/>
                <a:ea typeface="Calibri"/>
                <a:cs typeface="Calibri"/>
              </a:rPr>
              <a:t>No retrospective denials after a PA is approved</a:t>
            </a:r>
          </a:p>
          <a:p>
            <a:r>
              <a:rPr lang="en-US" sz="1600" b="1">
                <a:latin typeface="Calibri"/>
                <a:ea typeface="Calibri"/>
                <a:cs typeface="Calibri"/>
              </a:rPr>
              <a:t>Prohibit Prior Authorizations Requirements for:</a:t>
            </a:r>
          </a:p>
          <a:p>
            <a:pPr marL="285764" indent="-285764">
              <a:buFont typeface="Arial"/>
              <a:buChar char="•"/>
            </a:pPr>
            <a:r>
              <a:rPr lang="en-US" sz="1600">
                <a:latin typeface="Calibri"/>
                <a:ea typeface="Calibri"/>
                <a:cs typeface="Calibri"/>
              </a:rPr>
              <a:t>Emergency services</a:t>
            </a:r>
          </a:p>
          <a:p>
            <a:pPr marL="285764" indent="-285764">
              <a:buFont typeface="Arial"/>
              <a:buChar char="•"/>
            </a:pPr>
            <a:r>
              <a:rPr lang="en-US" sz="1600">
                <a:latin typeface="Calibri"/>
                <a:ea typeface="Calibri"/>
                <a:cs typeface="Calibri"/>
              </a:rPr>
              <a:t>Emergency ground transportation</a:t>
            </a:r>
          </a:p>
          <a:p>
            <a:pPr marL="285764" indent="-285764">
              <a:buFont typeface="Arial"/>
              <a:buChar char="•"/>
            </a:pPr>
            <a:r>
              <a:rPr lang="en-US" sz="1600">
                <a:latin typeface="Calibri"/>
                <a:ea typeface="Calibri"/>
                <a:cs typeface="Calibri"/>
              </a:rPr>
              <a:t>Preventative services</a:t>
            </a:r>
          </a:p>
        </p:txBody>
      </p:sp>
    </p:spTree>
    <p:extLst>
      <p:ext uri="{BB962C8B-B14F-4D97-AF65-F5344CB8AC3E}">
        <p14:creationId xmlns:p14="http://schemas.microsoft.com/office/powerpoint/2010/main" val="89681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4613F-40C8-5EB7-3551-FE2D2BE2FF18}"/>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7C9BB962-DCFE-33F3-C851-015A2E9721F5}"/>
              </a:ext>
            </a:extLst>
          </p:cNvPr>
          <p:cNvPicPr>
            <a:picLocks noGrp="1" noChangeAspect="1"/>
          </p:cNvPicPr>
          <p:nvPr>
            <p:ph idx="1"/>
          </p:nvPr>
        </p:nvPicPr>
        <p:blipFill>
          <a:blip r:embed="rId3"/>
          <a:stretch>
            <a:fillRect/>
          </a:stretch>
        </p:blipFill>
        <p:spPr>
          <a:xfrm>
            <a:off x="9093201" y="6121400"/>
            <a:ext cx="2865665" cy="572446"/>
          </a:xfrm>
        </p:spPr>
      </p:pic>
      <p:sp>
        <p:nvSpPr>
          <p:cNvPr id="7" name="TextBox 6">
            <a:extLst>
              <a:ext uri="{FF2B5EF4-FFF2-40B4-BE49-F238E27FC236}">
                <a16:creationId xmlns:a16="http://schemas.microsoft.com/office/drawing/2014/main" id="{B28FCC83-1B46-30F1-4E98-D5378EE678AD}"/>
              </a:ext>
            </a:extLst>
          </p:cNvPr>
          <p:cNvSpPr txBox="1"/>
          <p:nvPr/>
        </p:nvSpPr>
        <p:spPr>
          <a:xfrm>
            <a:off x="2097054" y="245820"/>
            <a:ext cx="7997892" cy="76944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a:rPr>
              <a:t>State legislation – PBM Reform</a:t>
            </a:r>
            <a:endParaRPr lang="en-US" sz="4400" b="1">
              <a:solidFill>
                <a:srgbClr val="1E3262"/>
              </a:solidFill>
              <a:latin typeface="Bebas Neue" panose="020B0606020202050201" pitchFamily="34" charset="0"/>
            </a:endParaRPr>
          </a:p>
        </p:txBody>
      </p:sp>
      <p:sp>
        <p:nvSpPr>
          <p:cNvPr id="2" name="TextBox 1">
            <a:extLst>
              <a:ext uri="{FF2B5EF4-FFF2-40B4-BE49-F238E27FC236}">
                <a16:creationId xmlns:a16="http://schemas.microsoft.com/office/drawing/2014/main" id="{C46CDD28-9030-EEDB-7272-08951E3A6EB9}"/>
              </a:ext>
            </a:extLst>
          </p:cNvPr>
          <p:cNvSpPr txBox="1"/>
          <p:nvPr/>
        </p:nvSpPr>
        <p:spPr>
          <a:xfrm>
            <a:off x="271219" y="1500470"/>
            <a:ext cx="1168830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600" b="1">
                <a:latin typeface="Calibri"/>
                <a:ea typeface="Calibri"/>
                <a:cs typeface="Calibri"/>
              </a:rPr>
              <a:t>LB 198 – Change provisions of the PBM Licensure and Regulation Act</a:t>
            </a:r>
          </a:p>
          <a:p>
            <a:pPr marL="285764" indent="-285764">
              <a:buFont typeface="Arial"/>
              <a:buChar char="•"/>
            </a:pPr>
            <a:r>
              <a:rPr lang="en-US" sz="1600">
                <a:latin typeface="Calibri"/>
                <a:ea typeface="Calibri"/>
                <a:cs typeface="Calibri"/>
              </a:rPr>
              <a:t>Introduced by Sen. Sorrentino</a:t>
            </a:r>
          </a:p>
          <a:p>
            <a:pPr marL="285764" indent="-285764">
              <a:buFont typeface="Arial"/>
              <a:buChar char="•"/>
            </a:pPr>
            <a:r>
              <a:rPr lang="en-US" sz="1600">
                <a:latin typeface="Calibri"/>
                <a:ea typeface="Calibri"/>
                <a:cs typeface="Calibri"/>
              </a:rPr>
              <a:t>BCI Committee priority bill</a:t>
            </a:r>
          </a:p>
          <a:p>
            <a:pPr marL="742987" lvl="1" indent="-285764">
              <a:buFont typeface="Courier New"/>
              <a:buChar char="o"/>
            </a:pPr>
            <a:r>
              <a:rPr lang="en-US" sz="1600">
                <a:latin typeface="Calibri"/>
                <a:ea typeface="Calibri"/>
                <a:cs typeface="Calibri"/>
              </a:rPr>
              <a:t>Committee Amendment included provisions of NHA's LB109:</a:t>
            </a:r>
          </a:p>
          <a:p>
            <a:pPr marL="1200210" lvl="2" indent="-285764">
              <a:buFont typeface="Wingdings"/>
              <a:buChar char="§"/>
            </a:pPr>
            <a:r>
              <a:rPr lang="en-US" sz="1600">
                <a:latin typeface="Calibri"/>
                <a:ea typeface="Calibri"/>
                <a:cs typeface="Calibri"/>
              </a:rPr>
              <a:t>Prohibits patient steering by a PBM</a:t>
            </a:r>
          </a:p>
          <a:p>
            <a:pPr marL="1200210" lvl="2" indent="-285764">
              <a:buFont typeface="Wingdings"/>
              <a:buChar char="§"/>
            </a:pPr>
            <a:r>
              <a:rPr lang="en-US" sz="1600">
                <a:latin typeface="Calibri"/>
                <a:ea typeface="Calibri"/>
                <a:cs typeface="Calibri"/>
              </a:rPr>
              <a:t>Allows a pharmacy/pharmacist to decline to provide a drug if paid less than acquisition cost</a:t>
            </a:r>
          </a:p>
          <a:p>
            <a:pPr marL="1200210" lvl="2" indent="-285764">
              <a:buFont typeface="Wingdings"/>
              <a:buChar char="§"/>
            </a:pPr>
            <a:r>
              <a:rPr lang="en-US" sz="1600">
                <a:latin typeface="Calibri"/>
                <a:ea typeface="Calibri"/>
                <a:cs typeface="Calibri"/>
              </a:rPr>
              <a:t>Prohibits spread pricing on certain dates</a:t>
            </a:r>
          </a:p>
          <a:p>
            <a:pPr marL="1200210" lvl="2" indent="-285764">
              <a:buFont typeface="Wingdings"/>
              <a:buChar char="§"/>
            </a:pPr>
            <a:r>
              <a:rPr lang="en-US" sz="1600">
                <a:latin typeface="Calibri"/>
                <a:ea typeface="Calibri"/>
                <a:cs typeface="Calibri"/>
              </a:rPr>
              <a:t>White bagging parameters</a:t>
            </a:r>
          </a:p>
          <a:p>
            <a:pPr marL="1657433" lvl="3" indent="-285764">
              <a:buFont typeface="Arial"/>
              <a:buChar char="•"/>
            </a:pPr>
            <a:r>
              <a:rPr lang="en-US" sz="1600">
                <a:latin typeface="Calibri"/>
                <a:ea typeface="Calibri"/>
                <a:cs typeface="Calibri"/>
              </a:rPr>
              <a:t>Appeals process</a:t>
            </a:r>
          </a:p>
          <a:p>
            <a:pPr marL="1657433" lvl="3" indent="-285764">
              <a:buFont typeface="Arial"/>
              <a:buChar char="•"/>
            </a:pPr>
            <a:r>
              <a:rPr lang="en-US" sz="1600">
                <a:latin typeface="Calibri"/>
                <a:ea typeface="Calibri"/>
                <a:cs typeface="Calibri"/>
              </a:rPr>
              <a:t>Refill requests</a:t>
            </a:r>
          </a:p>
          <a:p>
            <a:pPr marL="1657433" lvl="3" indent="-285764">
              <a:buFont typeface="Arial"/>
              <a:buChar char="•"/>
            </a:pPr>
            <a:r>
              <a:rPr lang="en-US" sz="1600">
                <a:latin typeface="Calibri"/>
                <a:ea typeface="Calibri"/>
                <a:cs typeface="Calibri"/>
              </a:rPr>
              <a:t>Delivery/signature requirements</a:t>
            </a:r>
          </a:p>
          <a:p>
            <a:pPr marL="1657433" lvl="3" indent="-285764">
              <a:buFont typeface="Arial"/>
              <a:buChar char="•"/>
            </a:pPr>
            <a:r>
              <a:rPr lang="en-US" sz="1600">
                <a:latin typeface="Calibri"/>
                <a:ea typeface="Calibri"/>
                <a:cs typeface="Calibri"/>
              </a:rPr>
              <a:t>Must authorize/reimburse for drug if substantially similar</a:t>
            </a:r>
          </a:p>
          <a:p>
            <a:pPr marL="1200210" lvl="2" indent="-285764">
              <a:buFont typeface="Wingdings"/>
              <a:buChar char="§"/>
            </a:pPr>
            <a:r>
              <a:rPr lang="en-US" sz="1600">
                <a:latin typeface="Calibri"/>
                <a:ea typeface="Calibri"/>
                <a:cs typeface="Calibri"/>
              </a:rPr>
              <a:t>Prohibits brown bagging</a:t>
            </a:r>
          </a:p>
          <a:p>
            <a:pPr marL="1200210" lvl="2" indent="-285764">
              <a:buFont typeface="Wingdings"/>
              <a:buChar char="§"/>
            </a:pPr>
            <a:r>
              <a:rPr lang="en-US" sz="1600">
                <a:latin typeface="Calibri"/>
                <a:ea typeface="Calibri"/>
                <a:cs typeface="Calibri"/>
              </a:rPr>
              <a:t>Prohibits a PBM from restricting a retail pharmacy's ability to ship, mail, or otherwise deliver prescriptions to patients</a:t>
            </a:r>
          </a:p>
          <a:p>
            <a:pPr marL="1200210" lvl="2" indent="-285764">
              <a:buFont typeface="Wingdings"/>
              <a:buChar char="§"/>
            </a:pPr>
            <a:r>
              <a:rPr lang="en-US" sz="1600">
                <a:latin typeface="Calibri"/>
                <a:ea typeface="Calibri"/>
                <a:cs typeface="Calibri"/>
              </a:rPr>
              <a:t>Allows nationally accredited specialty pharmacies in NE to participate in PBM networks by preventing PBMs from imposing unreasonable terms beyond the requirements for national accreditation</a:t>
            </a:r>
          </a:p>
          <a:p>
            <a:pPr marL="1200210" lvl="2" indent="-285764">
              <a:buFont typeface="Wingdings"/>
              <a:buChar char="§"/>
            </a:pPr>
            <a:endParaRPr lang="en-US" sz="1600"/>
          </a:p>
          <a:p>
            <a:pPr marL="1200210" lvl="2" indent="-285764">
              <a:buFont typeface="Wingdings"/>
              <a:buChar char="§"/>
            </a:pPr>
            <a:endParaRPr lang="en-US" sz="1600"/>
          </a:p>
        </p:txBody>
      </p:sp>
    </p:spTree>
    <p:extLst>
      <p:ext uri="{BB962C8B-B14F-4D97-AF65-F5344CB8AC3E}">
        <p14:creationId xmlns:p14="http://schemas.microsoft.com/office/powerpoint/2010/main" val="4036090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E9E54-456C-D8FD-12F1-4D9E558E7250}"/>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3525FDCF-E4AC-E6B7-B64C-C99AC1335CDA}"/>
              </a:ext>
            </a:extLst>
          </p:cNvPr>
          <p:cNvPicPr>
            <a:picLocks noGrp="1" noChangeAspect="1"/>
          </p:cNvPicPr>
          <p:nvPr>
            <p:ph idx="1"/>
          </p:nvPr>
        </p:nvPicPr>
        <p:blipFill>
          <a:blip r:embed="rId3"/>
          <a:stretch>
            <a:fillRect/>
          </a:stretch>
        </p:blipFill>
        <p:spPr>
          <a:xfrm>
            <a:off x="9093201" y="6121400"/>
            <a:ext cx="2865665" cy="572446"/>
          </a:xfrm>
        </p:spPr>
      </p:pic>
      <p:sp>
        <p:nvSpPr>
          <p:cNvPr id="7" name="TextBox 6">
            <a:extLst>
              <a:ext uri="{FF2B5EF4-FFF2-40B4-BE49-F238E27FC236}">
                <a16:creationId xmlns:a16="http://schemas.microsoft.com/office/drawing/2014/main" id="{BDE71882-521C-2A8F-636D-F9212FFA929D}"/>
              </a:ext>
            </a:extLst>
          </p:cNvPr>
          <p:cNvSpPr txBox="1"/>
          <p:nvPr/>
        </p:nvSpPr>
        <p:spPr>
          <a:xfrm>
            <a:off x="526348" y="225121"/>
            <a:ext cx="11407518" cy="76944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a:rPr>
              <a:t>State legislation </a:t>
            </a:r>
            <a:endParaRPr lang="en-US" sz="4400" b="1">
              <a:solidFill>
                <a:srgbClr val="1E3262"/>
              </a:solidFill>
              <a:latin typeface="Bebas Neue" panose="020B0606020202050201" pitchFamily="34" charset="0"/>
            </a:endParaRPr>
          </a:p>
        </p:txBody>
      </p:sp>
      <p:sp>
        <p:nvSpPr>
          <p:cNvPr id="2" name="TextBox 1">
            <a:extLst>
              <a:ext uri="{FF2B5EF4-FFF2-40B4-BE49-F238E27FC236}">
                <a16:creationId xmlns:a16="http://schemas.microsoft.com/office/drawing/2014/main" id="{D322C680-7F26-E354-220C-46B56A83B0B2}"/>
              </a:ext>
            </a:extLst>
          </p:cNvPr>
          <p:cNvSpPr txBox="1"/>
          <p:nvPr/>
        </p:nvSpPr>
        <p:spPr>
          <a:xfrm>
            <a:off x="863352" y="1214505"/>
            <a:ext cx="10897644" cy="31854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800" b="1" dirty="0">
                <a:latin typeface="Calibri"/>
                <a:ea typeface="Calibri"/>
                <a:cs typeface="Calibri"/>
              </a:rPr>
              <a:t>LB 322 – Prohibit assault on a pharmacy and health care professionals (LB26)</a:t>
            </a:r>
          </a:p>
          <a:p>
            <a:pPr marL="285750" indent="-285750">
              <a:buFont typeface="Arial"/>
              <a:buChar char="•"/>
            </a:pPr>
            <a:r>
              <a:rPr lang="en-US" sz="1800" dirty="0">
                <a:latin typeface="Calibri"/>
                <a:ea typeface="Calibri"/>
                <a:cs typeface="Calibri"/>
              </a:rPr>
              <a:t>Sen. Clouse priority bill</a:t>
            </a:r>
          </a:p>
          <a:p>
            <a:pPr marL="285750" indent="-285750">
              <a:buFont typeface="Arial"/>
              <a:buChar char="•"/>
            </a:pPr>
            <a:r>
              <a:rPr lang="en-US" sz="1800" dirty="0">
                <a:latin typeface="Calibri"/>
                <a:ea typeface="Calibri"/>
                <a:cs typeface="Calibri"/>
              </a:rPr>
              <a:t>8 hour filibuster</a:t>
            </a:r>
          </a:p>
          <a:p>
            <a:pPr marL="285750" indent="-285750">
              <a:buFont typeface="Arial"/>
              <a:buChar char="•"/>
            </a:pPr>
            <a:r>
              <a:rPr lang="en-US" sz="1800" dirty="0">
                <a:latin typeface="Calibri"/>
                <a:ea typeface="Calibri"/>
                <a:cs typeface="Calibri"/>
              </a:rPr>
              <a:t>Advanced to Select File 37-8</a:t>
            </a:r>
          </a:p>
          <a:p>
            <a:pPr marL="742950" lvl="1" indent="-285750">
              <a:buFont typeface="Courier New"/>
              <a:buChar char="o"/>
            </a:pPr>
            <a:r>
              <a:rPr lang="en-US" sz="1800" dirty="0">
                <a:latin typeface="Calibri"/>
                <a:ea typeface="Calibri"/>
                <a:cs typeface="Calibri"/>
              </a:rPr>
              <a:t>Ballard amendment filed on Select to address DD concerns</a:t>
            </a:r>
          </a:p>
          <a:p>
            <a:pPr marL="742950" lvl="1" indent="-285750">
              <a:buFont typeface="Courier New"/>
              <a:buChar char="o"/>
            </a:pPr>
            <a:r>
              <a:rPr lang="en-US" sz="1800" dirty="0">
                <a:latin typeface="Calibri"/>
                <a:ea typeface="Calibri"/>
                <a:cs typeface="Calibri"/>
              </a:rPr>
              <a:t>Will carry forward into the 2026 legislative session</a:t>
            </a:r>
          </a:p>
          <a:p>
            <a:pPr marL="153035"/>
            <a:endParaRPr lang="en-US" sz="1800" dirty="0">
              <a:latin typeface="Calibri"/>
              <a:ea typeface="Calibri"/>
              <a:cs typeface="Calibri"/>
            </a:endParaRPr>
          </a:p>
          <a:p>
            <a:r>
              <a:rPr lang="en-US" sz="1800" b="1" dirty="0">
                <a:latin typeface="Calibri"/>
                <a:ea typeface="Calibri"/>
                <a:cs typeface="Calibri"/>
              </a:rPr>
              <a:t>Rural Loan Forgiveness Program – Budget Bill</a:t>
            </a:r>
            <a:endParaRPr lang="en-US" sz="1800" dirty="0">
              <a:latin typeface="Calibri"/>
              <a:ea typeface="Calibri"/>
              <a:cs typeface="Calibri"/>
            </a:endParaRPr>
          </a:p>
          <a:p>
            <a:pPr marL="285750" indent="-285750">
              <a:buFont typeface="Arial,Sans-Serif"/>
              <a:buChar char="•"/>
            </a:pPr>
            <a:r>
              <a:rPr lang="en-US" sz="1800" dirty="0">
                <a:latin typeface="Calibri"/>
                <a:ea typeface="Calibri"/>
                <a:cs typeface="Calibri"/>
              </a:rPr>
              <a:t>LB261 Committee Amendment included the $1.5M that the original bill had proposed to cut</a:t>
            </a:r>
          </a:p>
          <a:p>
            <a:pPr marL="285750" indent="-285750">
              <a:buFont typeface="Arial,Sans-Serif"/>
              <a:buChar char="•"/>
            </a:pPr>
            <a:r>
              <a:rPr lang="en-US" sz="1800" dirty="0">
                <a:latin typeface="Calibri"/>
                <a:ea typeface="Calibri"/>
                <a:cs typeface="Calibri"/>
              </a:rPr>
              <a:t>Governor did not veto that line-item, so the Program remains funded </a:t>
            </a:r>
            <a:endParaRPr lang="en-US" sz="1800" dirty="0"/>
          </a:p>
          <a:p>
            <a:pPr marL="285750" indent="-285750">
              <a:buFont typeface="Arial"/>
              <a:buChar char="•"/>
            </a:pPr>
            <a:endParaRPr lang="en-US" sz="1800" dirty="0">
              <a:latin typeface="Aptos" panose="020B0004020202020204"/>
              <a:ea typeface="Calibri"/>
              <a:cs typeface="Calibri"/>
            </a:endParaRPr>
          </a:p>
        </p:txBody>
      </p:sp>
    </p:spTree>
    <p:extLst>
      <p:ext uri="{BB962C8B-B14F-4D97-AF65-F5344CB8AC3E}">
        <p14:creationId xmlns:p14="http://schemas.microsoft.com/office/powerpoint/2010/main" val="4053177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37095-824A-8340-C413-89125CB93E09}"/>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94879D5E-7568-78B5-8216-C28730D796BD}"/>
              </a:ext>
            </a:extLst>
          </p:cNvPr>
          <p:cNvPicPr>
            <a:picLocks noGrp="1" noChangeAspect="1"/>
          </p:cNvPicPr>
          <p:nvPr>
            <p:ph idx="1"/>
          </p:nvPr>
        </p:nvPicPr>
        <p:blipFill>
          <a:blip r:embed="rId3"/>
          <a:stretch>
            <a:fillRect/>
          </a:stretch>
        </p:blipFill>
        <p:spPr>
          <a:xfrm>
            <a:off x="9105060" y="6132411"/>
            <a:ext cx="2865665" cy="572446"/>
          </a:xfrm>
        </p:spPr>
      </p:pic>
      <p:sp>
        <p:nvSpPr>
          <p:cNvPr id="2" name="TextBox 1">
            <a:extLst>
              <a:ext uri="{FF2B5EF4-FFF2-40B4-BE49-F238E27FC236}">
                <a16:creationId xmlns:a16="http://schemas.microsoft.com/office/drawing/2014/main" id="{6D5CEACF-735C-9D62-6F48-45A53DC6C13B}"/>
              </a:ext>
            </a:extLst>
          </p:cNvPr>
          <p:cNvSpPr txBox="1"/>
          <p:nvPr/>
        </p:nvSpPr>
        <p:spPr>
          <a:xfrm>
            <a:off x="1828800" y="373629"/>
            <a:ext cx="7997892" cy="85145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panose="020B0606020202050201" pitchFamily="34" charset="0"/>
              </a:rPr>
              <a:t>NHA Opposition remaining in Committee</a:t>
            </a:r>
          </a:p>
          <a:p>
            <a:pPr algn="ctr"/>
            <a:endParaRPr lang="en-US" sz="533" b="1">
              <a:solidFill>
                <a:srgbClr val="1E3262"/>
              </a:solidFill>
              <a:latin typeface="Bebas Neue" panose="020B0606020202050201" pitchFamily="34" charset="0"/>
            </a:endParaRPr>
          </a:p>
        </p:txBody>
      </p:sp>
      <p:sp>
        <p:nvSpPr>
          <p:cNvPr id="3" name="TextBox 2">
            <a:extLst>
              <a:ext uri="{FF2B5EF4-FFF2-40B4-BE49-F238E27FC236}">
                <a16:creationId xmlns:a16="http://schemas.microsoft.com/office/drawing/2014/main" id="{F278D770-5839-9E52-D216-128A08EAADAC}"/>
              </a:ext>
            </a:extLst>
          </p:cNvPr>
          <p:cNvSpPr txBox="1"/>
          <p:nvPr/>
        </p:nvSpPr>
        <p:spPr>
          <a:xfrm>
            <a:off x="649145" y="1493523"/>
            <a:ext cx="10885995" cy="4057777"/>
          </a:xfrm>
          <a:prstGeom prst="rect">
            <a:avLst/>
          </a:prstGeom>
          <a:noFill/>
        </p:spPr>
        <p:txBody>
          <a:bodyPr wrap="square" lIns="60960" tIns="30480" rIns="60960" bIns="3048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r>
              <a:rPr lang="en-US" sz="1850" b="1" i="0">
                <a:solidFill>
                  <a:srgbClr val="212529"/>
                </a:solidFill>
                <a:effectLst/>
                <a:latin typeface="Calibri"/>
                <a:ea typeface="Calibri"/>
                <a:cs typeface="Calibri"/>
              </a:rPr>
              <a:t>LB 310 (Hansen) – Provide an exemption fro</a:t>
            </a:r>
            <a:r>
              <a:rPr lang="en-US" sz="1850" b="1">
                <a:solidFill>
                  <a:srgbClr val="212529"/>
                </a:solidFill>
                <a:latin typeface="Calibri"/>
                <a:ea typeface="Calibri"/>
                <a:cs typeface="Calibri"/>
              </a:rPr>
              <a:t>m newborn screening for certain diseases or conditions </a:t>
            </a:r>
            <a:r>
              <a:rPr lang="en-US" sz="1850" b="1" i="1">
                <a:solidFill>
                  <a:srgbClr val="212529"/>
                </a:solidFill>
                <a:latin typeface="Calibri"/>
                <a:ea typeface="Calibri"/>
                <a:cs typeface="Calibri"/>
              </a:rPr>
              <a:t>[HHS]</a:t>
            </a:r>
          </a:p>
          <a:p>
            <a:pPr algn="l"/>
            <a:r>
              <a:rPr lang="en-US" sz="1850" i="1">
                <a:solidFill>
                  <a:srgbClr val="212529"/>
                </a:solidFill>
                <a:latin typeface="Calibri"/>
                <a:ea typeface="Calibri"/>
                <a:cs typeface="Calibri"/>
              </a:rPr>
              <a:t>Allows a parent to refuse the newborn heal prick for certain screenings</a:t>
            </a:r>
          </a:p>
          <a:p>
            <a:pPr algn="l"/>
            <a:endParaRPr lang="en-US" sz="1867" i="1">
              <a:solidFill>
                <a:srgbClr val="000000"/>
              </a:solidFill>
              <a:latin typeface="Calibri"/>
              <a:ea typeface="Calibri"/>
              <a:cs typeface="Calibri"/>
            </a:endParaRPr>
          </a:p>
          <a:p>
            <a:pPr algn="l"/>
            <a:r>
              <a:rPr lang="en-US" sz="1850" b="1">
                <a:solidFill>
                  <a:srgbClr val="000000"/>
                </a:solidFill>
                <a:latin typeface="Calibri"/>
                <a:ea typeface="Calibri"/>
                <a:cs typeface="Calibri"/>
              </a:rPr>
              <a:t>LB 655 (Murman) – Provide for medical conscience-based objections</a:t>
            </a:r>
            <a:r>
              <a:rPr lang="en-US" sz="1850" b="1" i="1">
                <a:solidFill>
                  <a:srgbClr val="000000"/>
                </a:solidFill>
                <a:latin typeface="Calibri"/>
                <a:ea typeface="Calibri"/>
                <a:cs typeface="Calibri"/>
              </a:rPr>
              <a:t> [HHS]</a:t>
            </a:r>
            <a:endParaRPr lang="en-US" sz="1850">
              <a:solidFill>
                <a:srgbClr val="000000"/>
              </a:solidFill>
              <a:latin typeface="Calibri"/>
              <a:ea typeface="Calibri"/>
              <a:cs typeface="Calibri"/>
            </a:endParaRPr>
          </a:p>
          <a:p>
            <a:pPr algn="l"/>
            <a:r>
              <a:rPr lang="en-US" sz="1850" i="1">
                <a:solidFill>
                  <a:srgbClr val="000000"/>
                </a:solidFill>
                <a:latin typeface="Calibri"/>
                <a:ea typeface="Calibri"/>
                <a:cs typeface="Calibri"/>
              </a:rPr>
              <a:t>Health care provider or payor has the right to opt out of the service if it has a conscience-based objection to participation in the service.</a:t>
            </a:r>
          </a:p>
          <a:p>
            <a:endParaRPr lang="en-US" sz="1850" i="1">
              <a:solidFill>
                <a:srgbClr val="000000"/>
              </a:solidFill>
              <a:latin typeface="Calibri"/>
              <a:ea typeface="Calibri"/>
              <a:cs typeface="Calibri"/>
            </a:endParaRPr>
          </a:p>
          <a:p>
            <a:r>
              <a:rPr lang="en-US" sz="1850" b="1">
                <a:solidFill>
                  <a:srgbClr val="000000"/>
                </a:solidFill>
                <a:latin typeface="Calibri"/>
                <a:ea typeface="Calibri"/>
                <a:cs typeface="Calibri"/>
              </a:rPr>
              <a:t>LB 676 – Certified Nurse Midwives</a:t>
            </a:r>
            <a:endParaRPr lang="en-US" sz="1850">
              <a:solidFill>
                <a:srgbClr val="000000"/>
              </a:solidFill>
              <a:latin typeface="Calibri"/>
              <a:ea typeface="Calibri"/>
              <a:cs typeface="Calibri"/>
            </a:endParaRPr>
          </a:p>
          <a:p>
            <a:pPr marL="428625" indent="-428625">
              <a:buFont typeface="Arial,Sans-Serif"/>
              <a:buChar char="•"/>
            </a:pPr>
            <a:r>
              <a:rPr lang="en-US" sz="1850">
                <a:solidFill>
                  <a:srgbClr val="000000"/>
                </a:solidFill>
                <a:latin typeface="Calibri"/>
                <a:ea typeface="Calibri"/>
                <a:cs typeface="Calibri"/>
              </a:rPr>
              <a:t>Sen. Hansen priority bill that included LB374 CPMs and LB701 Medicaid reimbursement for doula services</a:t>
            </a:r>
          </a:p>
          <a:p>
            <a:pPr marL="428625" indent="-428625">
              <a:buFont typeface="Arial,Sans-Serif"/>
              <a:buChar char="•"/>
            </a:pPr>
            <a:r>
              <a:rPr lang="en-US" sz="1850">
                <a:solidFill>
                  <a:srgbClr val="000000"/>
                </a:solidFill>
                <a:latin typeface="Calibri"/>
                <a:ea typeface="Calibri"/>
                <a:cs typeface="Calibri"/>
              </a:rPr>
              <a:t>LB676 debate</a:t>
            </a:r>
          </a:p>
          <a:p>
            <a:pPr marL="1114425" lvl="1" indent="-428625">
              <a:buFont typeface="Courier New,monospace"/>
              <a:buChar char="o"/>
            </a:pPr>
            <a:r>
              <a:rPr lang="en-US" sz="1850">
                <a:solidFill>
                  <a:srgbClr val="000000"/>
                </a:solidFill>
                <a:latin typeface="Calibri"/>
                <a:ea typeface="Calibri"/>
                <a:cs typeface="Calibri"/>
              </a:rPr>
              <a:t>Legislature voted down all amendments, including committee amendment</a:t>
            </a:r>
          </a:p>
          <a:p>
            <a:pPr marL="1114425" lvl="1" indent="-428625">
              <a:buFont typeface="Courier New,monospace"/>
              <a:buChar char="o"/>
            </a:pPr>
            <a:r>
              <a:rPr lang="en-US" sz="1850">
                <a:solidFill>
                  <a:srgbClr val="000000"/>
                </a:solidFill>
                <a:latin typeface="Calibri"/>
                <a:ea typeface="Calibri"/>
                <a:cs typeface="Calibri"/>
              </a:rPr>
              <a:t>Advanced LB676 as originally introduced 40-3-4 </a:t>
            </a:r>
            <a:r>
              <a:rPr lang="en-US" sz="1850" err="1">
                <a:solidFill>
                  <a:srgbClr val="000000"/>
                </a:solidFill>
                <a:latin typeface="Calibri"/>
                <a:ea typeface="Calibri"/>
                <a:cs typeface="Calibri"/>
              </a:rPr>
              <a:t>pnv</a:t>
            </a:r>
            <a:r>
              <a:rPr lang="en-US" sz="1850">
                <a:solidFill>
                  <a:srgbClr val="000000"/>
                </a:solidFill>
                <a:latin typeface="Calibri"/>
                <a:ea typeface="Calibri"/>
                <a:cs typeface="Calibri"/>
              </a:rPr>
              <a:t> to Select File</a:t>
            </a:r>
          </a:p>
          <a:p>
            <a:pPr marL="1800225" lvl="2" indent="-428625">
              <a:buFont typeface="Wingdings,Sans-Serif"/>
              <a:buChar char="§"/>
            </a:pPr>
            <a:r>
              <a:rPr lang="en-US" sz="1850">
                <a:solidFill>
                  <a:srgbClr val="000000"/>
                </a:solidFill>
                <a:latin typeface="Calibri"/>
                <a:ea typeface="Calibri"/>
                <a:cs typeface="Calibri"/>
              </a:rPr>
              <a:t>Sen. Hansen amendment filed</a:t>
            </a:r>
          </a:p>
          <a:p>
            <a:pPr marL="1800225" lvl="2" indent="-428625">
              <a:buFont typeface="Wingdings,Sans-Serif"/>
              <a:buChar char="§"/>
            </a:pPr>
            <a:r>
              <a:rPr lang="en-US" sz="1850">
                <a:solidFill>
                  <a:srgbClr val="000000"/>
                </a:solidFill>
                <a:latin typeface="Calibri"/>
                <a:ea typeface="Calibri"/>
                <a:cs typeface="Calibri"/>
              </a:rPr>
              <a:t>Bill carries forward to 2026 session</a:t>
            </a:r>
            <a:endParaRPr lang="en-US" sz="1850"/>
          </a:p>
        </p:txBody>
      </p:sp>
    </p:spTree>
    <p:extLst>
      <p:ext uri="{BB962C8B-B14F-4D97-AF65-F5344CB8AC3E}">
        <p14:creationId xmlns:p14="http://schemas.microsoft.com/office/powerpoint/2010/main" val="3993368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B5E58-962E-89EB-4775-E533E1AD88C2}"/>
            </a:ext>
          </a:extLst>
        </p:cNvPr>
        <p:cNvGrpSpPr/>
        <p:nvPr/>
      </p:nvGrpSpPr>
      <p:grpSpPr>
        <a:xfrm>
          <a:off x="0" y="0"/>
          <a:ext cx="0" cy="0"/>
          <a:chOff x="0" y="0"/>
          <a:chExt cx="0" cy="0"/>
        </a:xfrm>
      </p:grpSpPr>
      <p:pic>
        <p:nvPicPr>
          <p:cNvPr id="2" name="Content Placeholder 4" descr="Icon&#10;&#10;Description automatically generated">
            <a:extLst>
              <a:ext uri="{FF2B5EF4-FFF2-40B4-BE49-F238E27FC236}">
                <a16:creationId xmlns:a16="http://schemas.microsoft.com/office/drawing/2014/main" id="{2937A817-B749-399E-C436-060316312C55}"/>
              </a:ext>
            </a:extLst>
          </p:cNvPr>
          <p:cNvPicPr>
            <a:picLocks noChangeAspect="1"/>
          </p:cNvPicPr>
          <p:nvPr/>
        </p:nvPicPr>
        <p:blipFill>
          <a:blip r:embed="rId3"/>
          <a:stretch>
            <a:fillRect/>
          </a:stretch>
        </p:blipFill>
        <p:spPr>
          <a:xfrm>
            <a:off x="9093202" y="6121400"/>
            <a:ext cx="2865665" cy="572446"/>
          </a:xfrm>
          <a:prstGeom prst="rect">
            <a:avLst/>
          </a:prstGeom>
        </p:spPr>
      </p:pic>
      <p:sp>
        <p:nvSpPr>
          <p:cNvPr id="4" name="TextBox 3">
            <a:extLst>
              <a:ext uri="{FF2B5EF4-FFF2-40B4-BE49-F238E27FC236}">
                <a16:creationId xmlns:a16="http://schemas.microsoft.com/office/drawing/2014/main" id="{B9D799D8-34D0-43F1-6AFF-F4D59B703474}"/>
              </a:ext>
            </a:extLst>
          </p:cNvPr>
          <p:cNvSpPr txBox="1"/>
          <p:nvPr/>
        </p:nvSpPr>
        <p:spPr>
          <a:xfrm>
            <a:off x="101600" y="259998"/>
            <a:ext cx="11988800" cy="820737"/>
          </a:xfrm>
          <a:prstGeom prst="rect">
            <a:avLst/>
          </a:prstGeom>
          <a:noFill/>
        </p:spPr>
        <p:txBody>
          <a:bodyPr wrap="square" lIns="60960" tIns="30480" rIns="60960" bIns="304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a:rPr>
              <a:t>2026 State Legislative Issues</a:t>
            </a:r>
            <a:endParaRPr lang="en-US"/>
          </a:p>
          <a:p>
            <a:pPr algn="ctr"/>
            <a:endParaRPr lang="en-US" sz="533">
              <a:solidFill>
                <a:srgbClr val="1E3262"/>
              </a:solidFill>
              <a:latin typeface="Bebas Neue" panose="020B0606020202050201" pitchFamily="34" charset="0"/>
            </a:endParaRPr>
          </a:p>
        </p:txBody>
      </p:sp>
      <p:sp>
        <p:nvSpPr>
          <p:cNvPr id="6" name="TextBox 5">
            <a:extLst>
              <a:ext uri="{FF2B5EF4-FFF2-40B4-BE49-F238E27FC236}">
                <a16:creationId xmlns:a16="http://schemas.microsoft.com/office/drawing/2014/main" id="{2A3B8310-498A-19A5-F690-4F9612C66519}"/>
              </a:ext>
            </a:extLst>
          </p:cNvPr>
          <p:cNvSpPr txBox="1"/>
          <p:nvPr/>
        </p:nvSpPr>
        <p:spPr>
          <a:xfrm>
            <a:off x="1090324" y="1127789"/>
            <a:ext cx="10202779" cy="4911857"/>
          </a:xfrm>
          <a:prstGeom prst="rect">
            <a:avLst/>
          </a:prstGeom>
          <a:noFill/>
        </p:spPr>
        <p:txBody>
          <a:bodyPr wrap="square" lIns="60960" tIns="30480" rIns="60960" bIns="3048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850" b="1">
                <a:solidFill>
                  <a:srgbClr val="212529"/>
                </a:solidFill>
                <a:latin typeface="Calibri"/>
                <a:ea typeface="Calibri"/>
                <a:cs typeface="Calibri"/>
              </a:rPr>
              <a:t>Nebraska State Budget</a:t>
            </a:r>
          </a:p>
          <a:p>
            <a:pPr marL="304800" indent="-304800">
              <a:buFont typeface="Arial"/>
              <a:buChar char="•"/>
            </a:pPr>
            <a:r>
              <a:rPr lang="en-US" sz="1850">
                <a:solidFill>
                  <a:srgbClr val="212529"/>
                </a:solidFill>
                <a:latin typeface="Calibri"/>
                <a:ea typeface="Calibri"/>
                <a:cs typeface="Calibri"/>
              </a:rPr>
              <a:t>General Fund pressures – Nebraska projected deficit of about $95 million after tax revenues for the year came in below forecasts</a:t>
            </a:r>
          </a:p>
          <a:p>
            <a:pPr marL="609600" lvl="1" indent="-304800">
              <a:buFont typeface="Courier New"/>
              <a:buChar char="o"/>
            </a:pPr>
            <a:r>
              <a:rPr lang="en-US" sz="1850">
                <a:solidFill>
                  <a:srgbClr val="212529"/>
                </a:solidFill>
                <a:latin typeface="Calibri"/>
                <a:ea typeface="Calibri"/>
                <a:cs typeface="Calibri"/>
              </a:rPr>
              <a:t>Also increased the projected deficit for the next biennium to $218 million</a:t>
            </a:r>
          </a:p>
          <a:p>
            <a:pPr marL="609600" lvl="1" indent="-304800">
              <a:buFont typeface="Courier New"/>
              <a:buChar char="o"/>
            </a:pPr>
            <a:r>
              <a:rPr lang="en-US" sz="1850">
                <a:solidFill>
                  <a:srgbClr val="212529"/>
                </a:solidFill>
                <a:latin typeface="Calibri"/>
                <a:ea typeface="Calibri"/>
                <a:cs typeface="Calibri"/>
              </a:rPr>
              <a:t>Coupled with Gov. Pillen's call to cut General Fund spending by 10% (~$500 million)</a:t>
            </a:r>
          </a:p>
          <a:p>
            <a:pPr marL="304800" indent="-304800">
              <a:buFont typeface="Arial"/>
              <a:buChar char="•"/>
            </a:pPr>
            <a:r>
              <a:rPr lang="en-US" sz="1850">
                <a:solidFill>
                  <a:srgbClr val="212529"/>
                </a:solidFill>
                <a:latin typeface="Calibri"/>
                <a:ea typeface="Calibri"/>
                <a:cs typeface="Calibri"/>
              </a:rPr>
              <a:t>Protecting State Directed Payment program dollars</a:t>
            </a:r>
          </a:p>
          <a:p>
            <a:endParaRPr lang="en-US" sz="1867">
              <a:solidFill>
                <a:srgbClr val="212529"/>
              </a:solidFill>
              <a:latin typeface="Calibri"/>
              <a:ea typeface="Calibri"/>
              <a:cs typeface="Calibri"/>
            </a:endParaRPr>
          </a:p>
          <a:p>
            <a:r>
              <a:rPr lang="en-US" sz="1850" b="1">
                <a:solidFill>
                  <a:srgbClr val="212529"/>
                </a:solidFill>
                <a:latin typeface="Calibri"/>
                <a:ea typeface="Calibri"/>
                <a:cs typeface="Calibri"/>
              </a:rPr>
              <a:t>State Implementation of the OBBBA</a:t>
            </a:r>
          </a:p>
          <a:p>
            <a:pPr marL="304800" indent="-304800">
              <a:buFont typeface="Arial"/>
              <a:buChar char="•"/>
            </a:pPr>
            <a:r>
              <a:rPr lang="en-US" sz="1850">
                <a:solidFill>
                  <a:srgbClr val="212529"/>
                </a:solidFill>
                <a:latin typeface="Calibri"/>
                <a:ea typeface="Calibri"/>
                <a:cs typeface="Calibri"/>
              </a:rPr>
              <a:t>Work requirements</a:t>
            </a:r>
          </a:p>
          <a:p>
            <a:pPr marL="304800" indent="-304800">
              <a:buFont typeface="Arial"/>
              <a:buChar char="•"/>
            </a:pPr>
            <a:r>
              <a:rPr lang="en-US" sz="1850">
                <a:solidFill>
                  <a:srgbClr val="212529"/>
                </a:solidFill>
                <a:latin typeface="Calibri"/>
                <a:ea typeface="Calibri"/>
                <a:cs typeface="Calibri"/>
              </a:rPr>
              <a:t>Eligibility reviews</a:t>
            </a:r>
          </a:p>
          <a:p>
            <a:pPr marL="304800" indent="-304800">
              <a:buFont typeface="Arial"/>
              <a:buChar char="•"/>
            </a:pPr>
            <a:r>
              <a:rPr lang="en-US" sz="1850">
                <a:solidFill>
                  <a:srgbClr val="212529"/>
                </a:solidFill>
                <a:latin typeface="Calibri"/>
                <a:ea typeface="Calibri"/>
                <a:cs typeface="Calibri"/>
              </a:rPr>
              <a:t>Rural Health Transformation Program application process</a:t>
            </a:r>
          </a:p>
          <a:p>
            <a:pPr marL="304800" indent="-304800">
              <a:buFont typeface="Arial"/>
              <a:buChar char="•"/>
            </a:pPr>
            <a:r>
              <a:rPr lang="en-US" sz="1850">
                <a:solidFill>
                  <a:srgbClr val="212529"/>
                </a:solidFill>
                <a:latin typeface="Calibri"/>
                <a:ea typeface="Calibri"/>
                <a:cs typeface="Calibri"/>
              </a:rPr>
              <a:t>Policy factors that garner additional points</a:t>
            </a:r>
          </a:p>
          <a:p>
            <a:pPr marL="304800" indent="-304800">
              <a:buFont typeface="Arial"/>
              <a:buChar char="•"/>
            </a:pPr>
            <a:endParaRPr lang="en-US" sz="1867">
              <a:solidFill>
                <a:srgbClr val="212529"/>
              </a:solidFill>
              <a:latin typeface="Calibri"/>
              <a:ea typeface="Calibri"/>
              <a:cs typeface="Calibri"/>
            </a:endParaRPr>
          </a:p>
          <a:p>
            <a:r>
              <a:rPr lang="en-US" sz="1850" b="1">
                <a:solidFill>
                  <a:srgbClr val="212529"/>
                </a:solidFill>
                <a:latin typeface="Calibri"/>
                <a:ea typeface="Calibri"/>
                <a:cs typeface="Calibri"/>
              </a:rPr>
              <a:t>Continued push for LB322 advancement for workplace violence protections</a:t>
            </a:r>
            <a:endParaRPr lang="en-US" sz="1850" b="1"/>
          </a:p>
          <a:p>
            <a:endParaRPr lang="en-US" sz="1867">
              <a:solidFill>
                <a:srgbClr val="212529"/>
              </a:solidFill>
              <a:latin typeface="Calibri"/>
              <a:ea typeface="Calibri"/>
              <a:cs typeface="Calibri"/>
            </a:endParaRPr>
          </a:p>
          <a:p>
            <a:r>
              <a:rPr lang="en-US" sz="1850" b="1">
                <a:solidFill>
                  <a:srgbClr val="212529"/>
                </a:solidFill>
                <a:latin typeface="Calibri"/>
                <a:ea typeface="Calibri"/>
                <a:cs typeface="Calibri"/>
              </a:rPr>
              <a:t>Strengthen Rural EMS</a:t>
            </a:r>
          </a:p>
          <a:p>
            <a:endParaRPr lang="en-US" sz="1867">
              <a:solidFill>
                <a:srgbClr val="212529"/>
              </a:solidFill>
              <a:latin typeface="Calibri"/>
              <a:ea typeface="Calibri"/>
              <a:cs typeface="Calibri"/>
            </a:endParaRPr>
          </a:p>
        </p:txBody>
      </p:sp>
    </p:spTree>
    <p:extLst>
      <p:ext uri="{BB962C8B-B14F-4D97-AF65-F5344CB8AC3E}">
        <p14:creationId xmlns:p14="http://schemas.microsoft.com/office/powerpoint/2010/main" val="2391110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962D1-F820-49DC-589E-42973AB9890F}"/>
            </a:ext>
          </a:extLst>
        </p:cNvPr>
        <p:cNvGrpSpPr/>
        <p:nvPr/>
      </p:nvGrpSpPr>
      <p:grpSpPr>
        <a:xfrm>
          <a:off x="0" y="0"/>
          <a:ext cx="0" cy="0"/>
          <a:chOff x="0" y="0"/>
          <a:chExt cx="0" cy="0"/>
        </a:xfrm>
      </p:grpSpPr>
      <p:sp>
        <p:nvSpPr>
          <p:cNvPr id="24" name="object 24">
            <a:extLst>
              <a:ext uri="{FF2B5EF4-FFF2-40B4-BE49-F238E27FC236}">
                <a16:creationId xmlns:a16="http://schemas.microsoft.com/office/drawing/2014/main" id="{A4935CD8-CA87-28D4-33C0-01B4354C9A68}"/>
              </a:ext>
            </a:extLst>
          </p:cNvPr>
          <p:cNvSpPr txBox="1"/>
          <p:nvPr/>
        </p:nvSpPr>
        <p:spPr>
          <a:xfrm>
            <a:off x="914399" y="1289636"/>
            <a:ext cx="10398643" cy="3781377"/>
          </a:xfrm>
          <a:prstGeom prst="rect">
            <a:avLst/>
          </a:prstGeom>
        </p:spPr>
        <p:txBody>
          <a:bodyPr vert="horz" wrap="square" lIns="0" tIns="8467"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51155" marR="752475" indent="-342900">
              <a:spcBef>
                <a:spcPts val="67"/>
              </a:spcBef>
              <a:buFont typeface="Arial" panose="020B0604020202020204" pitchFamily="34" charset="0"/>
              <a:buChar char="•"/>
            </a:pPr>
            <a:r>
              <a:rPr lang="en-US" sz="1900" b="1" dirty="0">
                <a:latin typeface="Calibri"/>
                <a:ea typeface="Calibri"/>
                <a:cs typeface="Calibri"/>
              </a:rPr>
              <a:t>LR232</a:t>
            </a:r>
            <a:r>
              <a:rPr lang="en-US" sz="1900" dirty="0">
                <a:latin typeface="Calibri"/>
                <a:ea typeface="Calibri"/>
                <a:cs typeface="Calibri"/>
              </a:rPr>
              <a:t> - </a:t>
            </a:r>
            <a:r>
              <a:rPr lang="en-US" sz="1900" dirty="0">
                <a:solidFill>
                  <a:srgbClr val="212529"/>
                </a:solidFill>
                <a:latin typeface="Calibri"/>
                <a:ea typeface="Calibri"/>
                <a:cs typeface="Calibri"/>
              </a:rPr>
              <a:t>Interim study to examine regulatory restrictions and opportunities in medical education in order to strengthen the medical workforce in rural and other underserved areas of Nebraska (October 16)</a:t>
            </a:r>
            <a:endParaRPr lang="en-US" sz="1900" dirty="0">
              <a:solidFill>
                <a:srgbClr val="000000"/>
              </a:solidFill>
              <a:latin typeface="Calibri"/>
              <a:ea typeface="Calibri"/>
              <a:cs typeface="Calibri"/>
            </a:endParaRPr>
          </a:p>
          <a:p>
            <a:pPr marL="351155" marR="752475" indent="-342900">
              <a:spcBef>
                <a:spcPts val="67"/>
              </a:spcBef>
              <a:buFont typeface="Arial" panose="020B0604020202020204" pitchFamily="34" charset="0"/>
              <a:buChar char="•"/>
            </a:pPr>
            <a:endParaRPr lang="en-US" sz="1900" dirty="0">
              <a:solidFill>
                <a:srgbClr val="212529"/>
              </a:solidFill>
              <a:latin typeface="Calibri"/>
              <a:ea typeface="Calibri"/>
              <a:cs typeface="Calibri"/>
            </a:endParaRPr>
          </a:p>
          <a:p>
            <a:pPr marL="351155" marR="752475" indent="-342900">
              <a:spcBef>
                <a:spcPts val="67"/>
              </a:spcBef>
              <a:buFont typeface="Arial" panose="020B0604020202020204" pitchFamily="34" charset="0"/>
              <a:buChar char="•"/>
            </a:pPr>
            <a:r>
              <a:rPr lang="en-US" sz="1900" b="1" dirty="0">
                <a:solidFill>
                  <a:srgbClr val="212529"/>
                </a:solidFill>
                <a:latin typeface="Calibri"/>
                <a:ea typeface="Calibri"/>
                <a:cs typeface="Calibri"/>
              </a:rPr>
              <a:t>LR188 </a:t>
            </a:r>
            <a:r>
              <a:rPr lang="en-US" sz="1900" dirty="0">
                <a:solidFill>
                  <a:srgbClr val="212529"/>
                </a:solidFill>
                <a:latin typeface="Calibri"/>
                <a:ea typeface="Calibri"/>
                <a:cs typeface="Calibri"/>
              </a:rPr>
              <a:t>- Interim study to examine the significance of the state financial partnership with the federal government in delivering health services to Nebraskans through the Medicaid program (November 7)</a:t>
            </a:r>
            <a:endParaRPr lang="en-US" sz="1900" dirty="0">
              <a:solidFill>
                <a:srgbClr val="000000"/>
              </a:solidFill>
              <a:latin typeface="Calibri"/>
              <a:ea typeface="Calibri"/>
              <a:cs typeface="Calibri"/>
            </a:endParaRPr>
          </a:p>
          <a:p>
            <a:pPr marL="351155" marR="752475" indent="-342900">
              <a:spcBef>
                <a:spcPts val="67"/>
              </a:spcBef>
              <a:buFont typeface="Arial" panose="020B0604020202020204" pitchFamily="34" charset="0"/>
              <a:buChar char="•"/>
            </a:pPr>
            <a:endParaRPr lang="en-US" sz="1900" dirty="0">
              <a:solidFill>
                <a:srgbClr val="212529"/>
              </a:solidFill>
              <a:latin typeface="Calibri"/>
              <a:ea typeface="Calibri"/>
              <a:cs typeface="Calibri"/>
            </a:endParaRPr>
          </a:p>
          <a:p>
            <a:pPr marL="351155" marR="752475" indent="-342900">
              <a:spcBef>
                <a:spcPts val="67"/>
              </a:spcBef>
              <a:buFont typeface="Arial" panose="020B0604020202020204" pitchFamily="34" charset="0"/>
              <a:buChar char="•"/>
            </a:pPr>
            <a:r>
              <a:rPr lang="en-US" sz="1900" b="1" dirty="0">
                <a:solidFill>
                  <a:srgbClr val="212529"/>
                </a:solidFill>
                <a:latin typeface="Calibri"/>
                <a:ea typeface="Calibri"/>
                <a:cs typeface="Calibri"/>
              </a:rPr>
              <a:t>LR124 </a:t>
            </a:r>
            <a:r>
              <a:rPr lang="en-US" sz="1900" dirty="0">
                <a:solidFill>
                  <a:srgbClr val="212529"/>
                </a:solidFill>
                <a:latin typeface="Calibri"/>
                <a:ea typeface="Calibri"/>
                <a:cs typeface="Calibri"/>
              </a:rPr>
              <a:t>- Interim study to examine the role of a pharmacy benefit manager within the Nebraska health insurance industry and the impact on prescription drug prices </a:t>
            </a:r>
            <a:r>
              <a:rPr lang="en-US" sz="1900" dirty="0">
                <a:latin typeface="Calibri"/>
                <a:ea typeface="Calibri"/>
                <a:cs typeface="Calibri"/>
              </a:rPr>
              <a:t>(November 19-21)</a:t>
            </a:r>
            <a:br>
              <a:rPr lang="en-US" sz="1900" dirty="0">
                <a:latin typeface="Calibri"/>
                <a:ea typeface="Calibri"/>
                <a:cs typeface="Calibri"/>
              </a:rPr>
            </a:br>
            <a:br>
              <a:rPr lang="en-US" sz="1600" dirty="0">
                <a:latin typeface="Calibri"/>
                <a:ea typeface="Calibri"/>
                <a:cs typeface="Calibri"/>
              </a:rPr>
            </a:br>
            <a:endParaRPr lang="en-US" sz="1900" dirty="0">
              <a:latin typeface="Calibri"/>
              <a:ea typeface="Calibri"/>
              <a:cs typeface="Calibri"/>
            </a:endParaRPr>
          </a:p>
          <a:p>
            <a:pPr marL="8255" marR="752475">
              <a:spcBef>
                <a:spcPts val="67"/>
              </a:spcBef>
            </a:pP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27" name="Content Placeholder 4" descr="Icon&#10;&#10;Description automatically generated">
            <a:extLst>
              <a:ext uri="{FF2B5EF4-FFF2-40B4-BE49-F238E27FC236}">
                <a16:creationId xmlns:a16="http://schemas.microsoft.com/office/drawing/2014/main" id="{945C874F-4321-342A-D63C-FE46A02159ED}"/>
              </a:ext>
            </a:extLst>
          </p:cNvPr>
          <p:cNvPicPr>
            <a:picLocks noGrp="1" noChangeAspect="1"/>
          </p:cNvPicPr>
          <p:nvPr>
            <p:ph idx="1"/>
          </p:nvPr>
        </p:nvPicPr>
        <p:blipFill>
          <a:blip r:embed="rId3"/>
          <a:stretch>
            <a:fillRect/>
          </a:stretch>
        </p:blipFill>
        <p:spPr>
          <a:xfrm>
            <a:off x="9093202" y="6121400"/>
            <a:ext cx="2865665" cy="572446"/>
          </a:xfrm>
        </p:spPr>
      </p:pic>
      <p:sp>
        <p:nvSpPr>
          <p:cNvPr id="4" name="TextBox 3">
            <a:extLst>
              <a:ext uri="{FF2B5EF4-FFF2-40B4-BE49-F238E27FC236}">
                <a16:creationId xmlns:a16="http://schemas.microsoft.com/office/drawing/2014/main" id="{EAFBD6DD-FD9B-BDB9-9441-C1466B11C07A}"/>
              </a:ext>
            </a:extLst>
          </p:cNvPr>
          <p:cNvSpPr txBox="1"/>
          <p:nvPr/>
        </p:nvSpPr>
        <p:spPr>
          <a:xfrm>
            <a:off x="527844" y="313069"/>
            <a:ext cx="10580941" cy="76944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a:rPr>
              <a:t>Interim Studies</a:t>
            </a:r>
            <a:endParaRPr lang="en-US" sz="4400" b="1">
              <a:solidFill>
                <a:srgbClr val="1E3262"/>
              </a:solidFill>
              <a:latin typeface="Bebas Neue" panose="020B0606020202050201" pitchFamily="34" charset="0"/>
            </a:endParaRPr>
          </a:p>
        </p:txBody>
      </p:sp>
    </p:spTree>
    <p:extLst>
      <p:ext uri="{BB962C8B-B14F-4D97-AF65-F5344CB8AC3E}">
        <p14:creationId xmlns:p14="http://schemas.microsoft.com/office/powerpoint/2010/main" val="2438506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41E0C-8942-92CD-0185-04739FEDF63B}"/>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50D07544-B51C-4DFD-2F83-5DD521EA96CE}"/>
              </a:ext>
            </a:extLst>
          </p:cNvPr>
          <p:cNvPicPr>
            <a:picLocks noGrp="1" noChangeAspect="1"/>
          </p:cNvPicPr>
          <p:nvPr>
            <p:ph idx="1"/>
          </p:nvPr>
        </p:nvPicPr>
        <p:blipFill>
          <a:blip r:embed="rId2"/>
          <a:stretch>
            <a:fillRect/>
          </a:stretch>
        </p:blipFill>
        <p:spPr>
          <a:xfrm>
            <a:off x="9144000" y="6100550"/>
            <a:ext cx="2865665" cy="572446"/>
          </a:xfrm>
        </p:spPr>
      </p:pic>
      <p:sp>
        <p:nvSpPr>
          <p:cNvPr id="2" name="TextBox 1">
            <a:extLst>
              <a:ext uri="{FF2B5EF4-FFF2-40B4-BE49-F238E27FC236}">
                <a16:creationId xmlns:a16="http://schemas.microsoft.com/office/drawing/2014/main" id="{2FE69235-FCC5-86DB-B6BA-44E6418B8D7F}"/>
              </a:ext>
            </a:extLst>
          </p:cNvPr>
          <p:cNvSpPr txBox="1"/>
          <p:nvPr/>
        </p:nvSpPr>
        <p:spPr>
          <a:xfrm>
            <a:off x="335671" y="1436656"/>
            <a:ext cx="4996447" cy="3816429"/>
          </a:xfrm>
          <a:prstGeom prst="rect">
            <a:avLst/>
          </a:prstGeom>
          <a:noFill/>
        </p:spPr>
        <p:txBody>
          <a:bodyPr wrap="square" lIns="91440" tIns="45720" rIns="91440" bIns="45720" rtlCol="0" anchor="t">
            <a:spAutoFit/>
          </a:bodyPr>
          <a:lstStyle/>
          <a:p>
            <a:r>
              <a:rPr lang="en-US" sz="2200" b="1"/>
              <a:t>Nebraska Federal Delegation</a:t>
            </a:r>
            <a:endParaRPr lang="en-US" sz="2200" b="1">
              <a:ea typeface="Calibri"/>
              <a:cs typeface="Calibri"/>
            </a:endParaRPr>
          </a:p>
          <a:p>
            <a:endParaRPr lang="en-US" sz="2200" b="1"/>
          </a:p>
          <a:p>
            <a:r>
              <a:rPr lang="en-US" sz="2200" b="1">
                <a:ea typeface="Calibri"/>
                <a:cs typeface="Calibri"/>
              </a:rPr>
              <a:t>U.S. Senate</a:t>
            </a:r>
            <a:endParaRPr lang="en-US" sz="2200" b="1"/>
          </a:p>
          <a:p>
            <a:pPr marL="0" indent="0">
              <a:buNone/>
            </a:pPr>
            <a:r>
              <a:rPr lang="en-US" sz="2200"/>
              <a:t>Senator Deb Fischer (reelection 2030)</a:t>
            </a:r>
            <a:endParaRPr lang="en-US" sz="2200">
              <a:ea typeface="Calibri"/>
              <a:cs typeface="Calibri"/>
            </a:endParaRPr>
          </a:p>
          <a:p>
            <a:pPr marL="0" indent="0">
              <a:buNone/>
            </a:pPr>
            <a:r>
              <a:rPr lang="en-US" sz="2200"/>
              <a:t>Senator Pete Ricketts (reelection 2026)</a:t>
            </a:r>
            <a:endParaRPr lang="en-US" sz="2200">
              <a:ea typeface="Calibri"/>
              <a:cs typeface="Calibri"/>
            </a:endParaRPr>
          </a:p>
          <a:p>
            <a:endParaRPr lang="en-US" sz="2200"/>
          </a:p>
          <a:p>
            <a:r>
              <a:rPr lang="en-US" sz="2200" b="1">
                <a:ea typeface="Calibri"/>
                <a:cs typeface="Calibri"/>
              </a:rPr>
              <a:t>U.S. House of Representatives</a:t>
            </a:r>
            <a:endParaRPr lang="en-US" sz="2200" b="1"/>
          </a:p>
          <a:p>
            <a:r>
              <a:rPr lang="en-US" sz="2200"/>
              <a:t>1</a:t>
            </a:r>
            <a:r>
              <a:rPr lang="en-US" sz="2200" baseline="30000"/>
              <a:t>st</a:t>
            </a:r>
            <a:r>
              <a:rPr lang="en-US" sz="2200"/>
              <a:t> District - Representative Mike Flood</a:t>
            </a:r>
            <a:endParaRPr lang="en-US" sz="2200">
              <a:ea typeface="Calibri"/>
              <a:cs typeface="Calibri"/>
            </a:endParaRPr>
          </a:p>
          <a:p>
            <a:pPr marL="0" indent="0">
              <a:buNone/>
            </a:pPr>
            <a:r>
              <a:rPr lang="en-US" sz="2200"/>
              <a:t>2</a:t>
            </a:r>
            <a:r>
              <a:rPr lang="en-US" sz="2200" baseline="30000"/>
              <a:t>nd</a:t>
            </a:r>
            <a:r>
              <a:rPr lang="en-US" sz="2200"/>
              <a:t> District - Representative Don Bacon (not seeking reelection 2026)</a:t>
            </a:r>
            <a:endParaRPr lang="en-US" sz="2200">
              <a:ea typeface="Calibri"/>
              <a:cs typeface="Calibri"/>
            </a:endParaRPr>
          </a:p>
          <a:p>
            <a:pPr marL="0" indent="0">
              <a:buNone/>
            </a:pPr>
            <a:r>
              <a:rPr lang="en-US" sz="2200"/>
              <a:t>3</a:t>
            </a:r>
            <a:r>
              <a:rPr lang="en-US" sz="2200" baseline="30000"/>
              <a:t>rd</a:t>
            </a:r>
            <a:r>
              <a:rPr lang="en-US" sz="2200"/>
              <a:t> District - Representative Adrian Smith </a:t>
            </a:r>
          </a:p>
        </p:txBody>
      </p:sp>
      <p:sp>
        <p:nvSpPr>
          <p:cNvPr id="3" name="TextBox 2">
            <a:extLst>
              <a:ext uri="{FF2B5EF4-FFF2-40B4-BE49-F238E27FC236}">
                <a16:creationId xmlns:a16="http://schemas.microsoft.com/office/drawing/2014/main" id="{E86F95BC-DFF2-A4ED-BF27-B3A76F591F52}"/>
              </a:ext>
            </a:extLst>
          </p:cNvPr>
          <p:cNvSpPr txBox="1"/>
          <p:nvPr/>
        </p:nvSpPr>
        <p:spPr>
          <a:xfrm>
            <a:off x="1885181" y="413215"/>
            <a:ext cx="7997892" cy="769441"/>
          </a:xfrm>
          <a:prstGeom prst="rect">
            <a:avLst/>
          </a:prstGeom>
          <a:noFill/>
        </p:spPr>
        <p:txBody>
          <a:bodyPr wrap="square" lIns="91440" tIns="45720" rIns="91440" bIns="45720" rtlCol="0" anchor="t">
            <a:spAutoFit/>
          </a:bodyPr>
          <a:lstStyle/>
          <a:p>
            <a:pPr algn="ctr"/>
            <a:r>
              <a:rPr lang="en-US" sz="4400" b="1">
                <a:solidFill>
                  <a:srgbClr val="1E3262"/>
                </a:solidFill>
                <a:latin typeface="Bebas Neue"/>
              </a:rPr>
              <a:t>Federal Advocacy</a:t>
            </a:r>
            <a:endParaRPr lang="en-US" sz="4400" b="1">
              <a:solidFill>
                <a:srgbClr val="1E3262"/>
              </a:solidFill>
              <a:latin typeface="Bebas Neue" panose="020B0606020202050201" pitchFamily="34" charset="0"/>
            </a:endParaRPr>
          </a:p>
        </p:txBody>
      </p:sp>
      <p:pic>
        <p:nvPicPr>
          <p:cNvPr id="4" name="Picture 3" descr="A group of people sitting on a stage&#10;&#10;AI-generated content may be incorrect.">
            <a:extLst>
              <a:ext uri="{FF2B5EF4-FFF2-40B4-BE49-F238E27FC236}">
                <a16:creationId xmlns:a16="http://schemas.microsoft.com/office/drawing/2014/main" id="{321AA10A-4359-F04E-00CB-84CDB140D01A}"/>
              </a:ext>
            </a:extLst>
          </p:cNvPr>
          <p:cNvPicPr>
            <a:picLocks noChangeAspect="1"/>
          </p:cNvPicPr>
          <p:nvPr/>
        </p:nvPicPr>
        <p:blipFill>
          <a:blip r:embed="rId3"/>
          <a:stretch>
            <a:fillRect/>
          </a:stretch>
        </p:blipFill>
        <p:spPr>
          <a:xfrm>
            <a:off x="5339347" y="1177523"/>
            <a:ext cx="6472988" cy="4837164"/>
          </a:xfrm>
          <a:prstGeom prst="rect">
            <a:avLst/>
          </a:prstGeom>
        </p:spPr>
      </p:pic>
    </p:spTree>
    <p:extLst>
      <p:ext uri="{BB962C8B-B14F-4D97-AF65-F5344CB8AC3E}">
        <p14:creationId xmlns:p14="http://schemas.microsoft.com/office/powerpoint/2010/main" val="875115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FC866-3DEA-7FF6-F8FD-1550752623E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2616C12-E69A-5C7B-8B8D-26FE74424F4D}"/>
              </a:ext>
            </a:extLst>
          </p:cNvPr>
          <p:cNvSpPr txBox="1"/>
          <p:nvPr/>
        </p:nvSpPr>
        <p:spPr>
          <a:xfrm>
            <a:off x="2229081" y="207872"/>
            <a:ext cx="7997891" cy="830997"/>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a:defRPr/>
            </a:pPr>
            <a:r>
              <a:rPr lang="en-US" sz="4800" b="1">
                <a:solidFill>
                  <a:srgbClr val="002060"/>
                </a:solidFill>
                <a:latin typeface="Bebas Neue"/>
              </a:rPr>
              <a:t>2026 Elections</a:t>
            </a:r>
            <a:endParaRPr lang="en-US" sz="4800">
              <a:solidFill>
                <a:srgbClr val="002060"/>
              </a:solidFill>
              <a:latin typeface="Bebas Neue"/>
            </a:endParaRPr>
          </a:p>
        </p:txBody>
      </p:sp>
      <p:pic>
        <p:nvPicPr>
          <p:cNvPr id="3" name="Picture 2" descr="A picture containing text, clipart&#10;&#10;Description automatically generated">
            <a:extLst>
              <a:ext uri="{FF2B5EF4-FFF2-40B4-BE49-F238E27FC236}">
                <a16:creationId xmlns:a16="http://schemas.microsoft.com/office/drawing/2014/main" id="{852F5836-E621-F011-E7B6-B440878A2969}"/>
              </a:ext>
            </a:extLst>
          </p:cNvPr>
          <p:cNvPicPr>
            <a:picLocks noChangeAspect="1"/>
          </p:cNvPicPr>
          <p:nvPr/>
        </p:nvPicPr>
        <p:blipFill>
          <a:blip r:embed="rId2"/>
          <a:stretch>
            <a:fillRect/>
          </a:stretch>
        </p:blipFill>
        <p:spPr>
          <a:xfrm>
            <a:off x="7465172" y="5715000"/>
            <a:ext cx="4716214" cy="1035571"/>
          </a:xfrm>
          <a:prstGeom prst="rect">
            <a:avLst/>
          </a:prstGeom>
        </p:spPr>
      </p:pic>
      <p:sp>
        <p:nvSpPr>
          <p:cNvPr id="5" name="TextBox 4">
            <a:extLst>
              <a:ext uri="{FF2B5EF4-FFF2-40B4-BE49-F238E27FC236}">
                <a16:creationId xmlns:a16="http://schemas.microsoft.com/office/drawing/2014/main" id="{945E4A60-4BD2-F12C-F137-F61E15A6DD01}"/>
              </a:ext>
            </a:extLst>
          </p:cNvPr>
          <p:cNvSpPr txBox="1"/>
          <p:nvPr/>
        </p:nvSpPr>
        <p:spPr>
          <a:xfrm>
            <a:off x="941401" y="1158883"/>
            <a:ext cx="10310059" cy="4585871"/>
          </a:xfrm>
          <a:prstGeom prst="rect">
            <a:avLst/>
          </a:prstGeom>
          <a:noFill/>
        </p:spPr>
        <p:txBody>
          <a:bodyPr wrap="square" lIns="91440" tIns="45720" rIns="91440" bIns="45720" rtlCol="0" anchor="t">
            <a:spAutoFit/>
          </a:bodyPr>
          <a:lstStyle/>
          <a:p>
            <a:pPr algn="ctr"/>
            <a:r>
              <a:rPr lang="en-US" sz="3200" b="1">
                <a:solidFill>
                  <a:srgbClr val="C00000"/>
                </a:solidFill>
              </a:rPr>
              <a:t>Primary: May 12  General: November 3</a:t>
            </a:r>
          </a:p>
          <a:p>
            <a:pPr algn="just"/>
            <a:endParaRPr lang="en-US" sz="2200"/>
          </a:p>
          <a:p>
            <a:pPr algn="just"/>
            <a:r>
              <a:rPr lang="en-US" sz="2200"/>
              <a:t>• U.S. Senator Pete Ricketts re-election</a:t>
            </a:r>
          </a:p>
          <a:p>
            <a:pPr algn="just"/>
            <a:endParaRPr lang="en-US" sz="2200"/>
          </a:p>
          <a:p>
            <a:pPr algn="just"/>
            <a:r>
              <a:rPr lang="en-US" sz="2200"/>
              <a:t>• Governor Pillen and Executive Slate up for re-election</a:t>
            </a:r>
          </a:p>
          <a:p>
            <a:pPr algn="just"/>
            <a:endParaRPr lang="en-US" sz="2200"/>
          </a:p>
          <a:p>
            <a:pPr algn="just"/>
            <a:r>
              <a:rPr lang="en-US" sz="2200"/>
              <a:t>• 24 out of 49 state legislative seats are up for election</a:t>
            </a:r>
            <a:endParaRPr lang="en-US"/>
          </a:p>
          <a:p>
            <a:pPr algn="just"/>
            <a:endParaRPr lang="en-US" sz="2200"/>
          </a:p>
          <a:p>
            <a:pPr algn="just"/>
            <a:r>
              <a:rPr lang="en-US" sz="2200"/>
              <a:t>• There will be a minimum of 12 new senators elected              24% of legislature</a:t>
            </a:r>
            <a:endParaRPr lang="en-US"/>
          </a:p>
          <a:p>
            <a:pPr algn="just"/>
            <a:endParaRPr lang="en-US" sz="2200"/>
          </a:p>
          <a:p>
            <a:pPr algn="just"/>
            <a:r>
              <a:rPr lang="en-US" sz="2200"/>
              <a:t>• 12 current senators face re-election</a:t>
            </a:r>
            <a:endParaRPr lang="en-US"/>
          </a:p>
          <a:p>
            <a:pPr algn="just"/>
            <a:endParaRPr lang="en-US" sz="2000"/>
          </a:p>
          <a:p>
            <a:pPr algn="just"/>
            <a:endParaRPr lang="en-US" sz="2000"/>
          </a:p>
        </p:txBody>
      </p:sp>
      <p:sp>
        <p:nvSpPr>
          <p:cNvPr id="4" name="Arrow: Right 3">
            <a:extLst>
              <a:ext uri="{FF2B5EF4-FFF2-40B4-BE49-F238E27FC236}">
                <a16:creationId xmlns:a16="http://schemas.microsoft.com/office/drawing/2014/main" id="{1072CC4D-6858-EB0C-5039-0524D9D36FB5}"/>
              </a:ext>
            </a:extLst>
          </p:cNvPr>
          <p:cNvSpPr/>
          <p:nvPr/>
        </p:nvSpPr>
        <p:spPr>
          <a:xfrm>
            <a:off x="7562589" y="4096793"/>
            <a:ext cx="473583" cy="2179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515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FE613-61C7-BF10-84A4-F6EEBF9FC6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43ABD0C-BBE0-7F4F-E36D-B7099E224CED}"/>
              </a:ext>
            </a:extLst>
          </p:cNvPr>
          <p:cNvSpPr txBox="1"/>
          <p:nvPr/>
        </p:nvSpPr>
        <p:spPr>
          <a:xfrm>
            <a:off x="1079500" y="1018117"/>
            <a:ext cx="9728200" cy="598792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a:defRPr/>
            </a:pPr>
            <a:r>
              <a:rPr lang="en-US" sz="4000" b="1">
                <a:solidFill>
                  <a:srgbClr val="C00000"/>
                </a:solidFill>
                <a:latin typeface="Bebas Neue"/>
                <a:ea typeface="BatangChe"/>
                <a:cs typeface="Times New Roman"/>
              </a:rPr>
              <a:t>Interesting Races</a:t>
            </a:r>
            <a:endParaRPr lang="en-US" sz="4000">
              <a:solidFill>
                <a:prstClr val="black"/>
              </a:solidFill>
              <a:latin typeface="Bebas Neue"/>
              <a:ea typeface="BatangChe"/>
            </a:endParaRPr>
          </a:p>
          <a:p>
            <a:pPr defTabSz="914446">
              <a:lnSpc>
                <a:spcPct val="114999"/>
              </a:lnSpc>
              <a:defRPr/>
            </a:pPr>
            <a:r>
              <a:rPr lang="en-US" sz="2200">
                <a:solidFill>
                  <a:prstClr val="black"/>
                </a:solidFill>
                <a:latin typeface="Aptos"/>
              </a:rPr>
              <a:t>• </a:t>
            </a:r>
            <a:r>
              <a:rPr lang="en-US" sz="2400">
                <a:solidFill>
                  <a:prstClr val="black"/>
                </a:solidFill>
                <a:latin typeface="Aptos"/>
              </a:rPr>
              <a:t>District 28 – Lincoln</a:t>
            </a:r>
            <a:endParaRPr lang="en-US">
              <a:solidFill>
                <a:prstClr val="black"/>
              </a:solidFill>
            </a:endParaRPr>
          </a:p>
          <a:p>
            <a:pPr defTabSz="914446">
              <a:lnSpc>
                <a:spcPct val="115000"/>
              </a:lnSpc>
              <a:defRPr/>
            </a:pPr>
            <a:r>
              <a:rPr lang="en-US" sz="2400">
                <a:solidFill>
                  <a:prstClr val="black"/>
                </a:solidFill>
                <a:latin typeface="Aptos"/>
              </a:rPr>
              <a:t> - Former Senator Patty Pansing Brooks seeking another term</a:t>
            </a:r>
            <a:endParaRPr lang="en-US" sz="2400">
              <a:solidFill>
                <a:prstClr val="black"/>
              </a:solidFill>
              <a:latin typeface="Aptos" panose="020B0004020202020204" pitchFamily="34" charset="0"/>
            </a:endParaRPr>
          </a:p>
          <a:p>
            <a:pPr marL="304165" lvl="1" defTabSz="914446">
              <a:lnSpc>
                <a:spcPct val="115000"/>
              </a:lnSpc>
              <a:defRPr/>
            </a:pPr>
            <a:endParaRPr lang="en-US" sz="2400">
              <a:solidFill>
                <a:prstClr val="black"/>
              </a:solidFill>
              <a:latin typeface="Aptos" panose="020B0004020202020204" pitchFamily="34" charset="0"/>
            </a:endParaRPr>
          </a:p>
          <a:p>
            <a:pPr defTabSz="914446">
              <a:lnSpc>
                <a:spcPct val="114999"/>
              </a:lnSpc>
              <a:defRPr/>
            </a:pPr>
            <a:r>
              <a:rPr lang="en-US" sz="2200">
                <a:solidFill>
                  <a:prstClr val="black"/>
                </a:solidFill>
                <a:latin typeface="Aptos"/>
              </a:rPr>
              <a:t>• </a:t>
            </a:r>
            <a:r>
              <a:rPr lang="en-US" sz="2400">
                <a:solidFill>
                  <a:prstClr val="black"/>
                </a:solidFill>
                <a:latin typeface="Aptos"/>
              </a:rPr>
              <a:t>As of October 15, 2026</a:t>
            </a:r>
            <a:endParaRPr lang="en-US">
              <a:solidFill>
                <a:prstClr val="black"/>
              </a:solidFill>
              <a:latin typeface="Aptos"/>
            </a:endParaRPr>
          </a:p>
          <a:p>
            <a:pPr defTabSz="914446">
              <a:lnSpc>
                <a:spcPct val="114999"/>
              </a:lnSpc>
              <a:defRPr/>
            </a:pPr>
            <a:r>
              <a:rPr lang="en-US" sz="2400">
                <a:solidFill>
                  <a:prstClr val="black"/>
                </a:solidFill>
                <a:latin typeface="Aptos"/>
              </a:rPr>
              <a:t>  - 10/12 senators seeking re-election do not have an announced opponent </a:t>
            </a:r>
            <a:endParaRPr lang="en-US">
              <a:solidFill>
                <a:prstClr val="black"/>
              </a:solidFill>
              <a:latin typeface="Aptos"/>
            </a:endParaRPr>
          </a:p>
          <a:p>
            <a:pPr defTabSz="914446">
              <a:lnSpc>
                <a:spcPct val="114999"/>
              </a:lnSpc>
              <a:defRPr/>
            </a:pPr>
            <a:r>
              <a:rPr lang="en-US" sz="2400">
                <a:solidFill>
                  <a:prstClr val="black"/>
                </a:solidFill>
                <a:latin typeface="Aptos"/>
              </a:rPr>
              <a:t> - District 22 (Columbus area) and District 17 (Blair/West Point area)</a:t>
            </a:r>
          </a:p>
          <a:p>
            <a:pPr defTabSz="914446">
              <a:lnSpc>
                <a:spcPct val="114999"/>
              </a:lnSpc>
              <a:defRPr/>
            </a:pPr>
            <a:r>
              <a:rPr lang="en-US" sz="2400">
                <a:solidFill>
                  <a:prstClr val="black"/>
                </a:solidFill>
                <a:latin typeface="Aptos"/>
              </a:rPr>
              <a:t>  - 0 announced candidates</a:t>
            </a:r>
          </a:p>
          <a:p>
            <a:pPr defTabSz="914446">
              <a:lnSpc>
                <a:spcPct val="115000"/>
              </a:lnSpc>
              <a:defRPr/>
            </a:pPr>
            <a:r>
              <a:rPr lang="en-US" sz="2400">
                <a:solidFill>
                  <a:prstClr val="black"/>
                </a:solidFill>
                <a:latin typeface="Aptos"/>
              </a:rPr>
              <a:t> </a:t>
            </a:r>
          </a:p>
          <a:p>
            <a:pPr marL="608965" lvl="2" defTabSz="914446">
              <a:lnSpc>
                <a:spcPct val="115000"/>
              </a:lnSpc>
              <a:buFont typeface="Symbol"/>
              <a:buChar char=""/>
              <a:defRPr/>
            </a:pPr>
            <a:endParaRPr lang="en-US" sz="2800">
              <a:solidFill>
                <a:prstClr val="black"/>
              </a:solidFill>
              <a:latin typeface="Calibri" panose="020F0502020204030204"/>
              <a:ea typeface="Calibri" panose="020F0502020204030204"/>
              <a:cs typeface="Calibri" panose="020F0502020204030204"/>
            </a:endParaRPr>
          </a:p>
          <a:p>
            <a:pPr marL="304165" lvl="1" defTabSz="914446">
              <a:lnSpc>
                <a:spcPct val="115000"/>
              </a:lnSpc>
              <a:buFont typeface="Symbol"/>
              <a:buChar char=""/>
              <a:defRPr/>
            </a:pPr>
            <a:endParaRPr lang="en-US" sz="2800">
              <a:solidFill>
                <a:prstClr val="black"/>
              </a:solidFill>
              <a:latin typeface="Calibri" panose="020F0502020204030204"/>
              <a:ea typeface="Calibri" panose="020F0502020204030204"/>
              <a:cs typeface="Calibri" panose="020F0502020204030204"/>
            </a:endParaRPr>
          </a:p>
          <a:p>
            <a:pPr marL="304165" lvl="1" defTabSz="914446">
              <a:lnSpc>
                <a:spcPct val="115000"/>
              </a:lnSpc>
              <a:buFont typeface="Symbol"/>
              <a:buChar char=""/>
              <a:defRPr/>
            </a:pPr>
            <a:endParaRPr lang="en-US" sz="2800">
              <a:solidFill>
                <a:prstClr val="black"/>
              </a:solidFill>
              <a:latin typeface="Calibri" panose="020F0502020204030204"/>
              <a:ea typeface="Calibri" panose="020F0502020204030204"/>
              <a:cs typeface="Calibri" panose="020F0502020204030204"/>
            </a:endParaRPr>
          </a:p>
        </p:txBody>
      </p:sp>
      <p:sp>
        <p:nvSpPr>
          <p:cNvPr id="7" name="TextBox 6">
            <a:extLst>
              <a:ext uri="{FF2B5EF4-FFF2-40B4-BE49-F238E27FC236}">
                <a16:creationId xmlns:a16="http://schemas.microsoft.com/office/drawing/2014/main" id="{E5F0A034-8856-C0AA-93F0-C48842749D35}"/>
              </a:ext>
            </a:extLst>
          </p:cNvPr>
          <p:cNvSpPr txBox="1"/>
          <p:nvPr/>
        </p:nvSpPr>
        <p:spPr>
          <a:xfrm>
            <a:off x="2207914" y="197289"/>
            <a:ext cx="7997891" cy="830997"/>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a:defRPr/>
            </a:pPr>
            <a:r>
              <a:rPr lang="en-US" sz="4800" b="1">
                <a:solidFill>
                  <a:srgbClr val="002060"/>
                </a:solidFill>
                <a:latin typeface="Bebas Neue"/>
              </a:rPr>
              <a:t>2026 Legislative Elections</a:t>
            </a:r>
            <a:endParaRPr lang="en-US" sz="4800">
              <a:solidFill>
                <a:srgbClr val="002060"/>
              </a:solidFill>
              <a:latin typeface="Bebas Neue"/>
            </a:endParaRPr>
          </a:p>
        </p:txBody>
      </p:sp>
      <p:pic>
        <p:nvPicPr>
          <p:cNvPr id="3" name="Picture 2" descr="A picture containing text, clipart&#10;&#10;Description automatically generated">
            <a:extLst>
              <a:ext uri="{FF2B5EF4-FFF2-40B4-BE49-F238E27FC236}">
                <a16:creationId xmlns:a16="http://schemas.microsoft.com/office/drawing/2014/main" id="{B8186D87-B410-4D4E-A7E3-6E6921B79506}"/>
              </a:ext>
            </a:extLst>
          </p:cNvPr>
          <p:cNvPicPr>
            <a:picLocks noChangeAspect="1"/>
          </p:cNvPicPr>
          <p:nvPr/>
        </p:nvPicPr>
        <p:blipFill>
          <a:blip r:embed="rId2"/>
          <a:stretch>
            <a:fillRect/>
          </a:stretch>
        </p:blipFill>
        <p:spPr>
          <a:xfrm>
            <a:off x="7465172" y="5715000"/>
            <a:ext cx="4716214" cy="1035571"/>
          </a:xfrm>
          <a:prstGeom prst="rect">
            <a:avLst/>
          </a:prstGeom>
        </p:spPr>
      </p:pic>
    </p:spTree>
    <p:extLst>
      <p:ext uri="{BB962C8B-B14F-4D97-AF65-F5344CB8AC3E}">
        <p14:creationId xmlns:p14="http://schemas.microsoft.com/office/powerpoint/2010/main" val="3814133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a:extLst>
              <a:ext uri="{FF2B5EF4-FFF2-40B4-BE49-F238E27FC236}">
                <a16:creationId xmlns:a16="http://schemas.microsoft.com/office/drawing/2014/main" id="{DC981EBE-E8D3-2735-EC3A-5F96F03B0A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680" y="2717800"/>
            <a:ext cx="4071699"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E1F5C32E-7428-778E-4088-2512D866B6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5858" y="-367977"/>
            <a:ext cx="3951308" cy="454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erson and person standing together&#10;&#10;Description automatically generated with medium confidence">
            <a:extLst>
              <a:ext uri="{FF2B5EF4-FFF2-40B4-BE49-F238E27FC236}">
                <a16:creationId xmlns:a16="http://schemas.microsoft.com/office/drawing/2014/main" id="{D07163A0-7B99-A582-3111-A1F6DF8092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43" b="12885"/>
          <a:stretch/>
        </p:blipFill>
        <p:spPr>
          <a:xfrm>
            <a:off x="8335982" y="3022600"/>
            <a:ext cx="3872330" cy="2842789"/>
          </a:xfrm>
          <a:prstGeom prst="rect">
            <a:avLst/>
          </a:prstGeom>
        </p:spPr>
      </p:pic>
      <p:pic>
        <p:nvPicPr>
          <p:cNvPr id="1027" name="Picture 3">
            <a:extLst>
              <a:ext uri="{FF2B5EF4-FFF2-40B4-BE49-F238E27FC236}">
                <a16:creationId xmlns:a16="http://schemas.microsoft.com/office/drawing/2014/main" id="{E9C9F928-367F-3C28-909C-B925992C50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47" y="0"/>
            <a:ext cx="4235383" cy="30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99268C1-0EEA-47A7-83F4-B04B1C7D2563}"/>
              </a:ext>
            </a:extLst>
          </p:cNvPr>
          <p:cNvSpPr txBox="1"/>
          <p:nvPr/>
        </p:nvSpPr>
        <p:spPr>
          <a:xfrm>
            <a:off x="4211365" y="363265"/>
            <a:ext cx="4016716" cy="2123658"/>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a:solidFill>
                  <a:srgbClr val="002060"/>
                </a:solidFill>
              </a:rPr>
              <a:t>Advocacy is a team sport.</a:t>
            </a:r>
          </a:p>
          <a:p>
            <a:pPr algn="ctr"/>
            <a:r>
              <a:rPr lang="en-US" sz="4400" b="1">
                <a:solidFill>
                  <a:srgbClr val="002060"/>
                </a:solidFill>
              </a:rPr>
              <a:t>WE NEED YOU!</a:t>
            </a:r>
          </a:p>
        </p:txBody>
      </p:sp>
      <p:pic>
        <p:nvPicPr>
          <p:cNvPr id="4" name="Content Placeholder 4" descr="Icon&#10;&#10;Description automatically generated">
            <a:extLst>
              <a:ext uri="{FF2B5EF4-FFF2-40B4-BE49-F238E27FC236}">
                <a16:creationId xmlns:a16="http://schemas.microsoft.com/office/drawing/2014/main" id="{7B48E81E-C979-43D1-730B-62A333E31BDA}"/>
              </a:ext>
            </a:extLst>
          </p:cNvPr>
          <p:cNvPicPr>
            <a:picLocks noChangeAspect="1"/>
          </p:cNvPicPr>
          <p:nvPr/>
        </p:nvPicPr>
        <p:blipFill>
          <a:blip r:embed="rId6"/>
          <a:stretch>
            <a:fillRect/>
          </a:stretch>
        </p:blipFill>
        <p:spPr>
          <a:xfrm>
            <a:off x="8494224" y="6042930"/>
            <a:ext cx="3494576" cy="698077"/>
          </a:xfrm>
          <a:prstGeom prst="rect">
            <a:avLst/>
          </a:prstGeom>
        </p:spPr>
      </p:pic>
      <p:pic>
        <p:nvPicPr>
          <p:cNvPr id="3" name="Picture 2" descr="A group of people standing in a room&#10;&#10;Description automatically generated with low confidence">
            <a:extLst>
              <a:ext uri="{FF2B5EF4-FFF2-40B4-BE49-F238E27FC236}">
                <a16:creationId xmlns:a16="http://schemas.microsoft.com/office/drawing/2014/main" id="{4EFE0A5C-0966-962A-4B7E-2C29C6154F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80" r="3157"/>
          <a:stretch/>
        </p:blipFill>
        <p:spPr>
          <a:xfrm>
            <a:off x="3725260" y="2845061"/>
            <a:ext cx="4612121" cy="4199116"/>
          </a:xfrm>
          <a:prstGeom prst="rect">
            <a:avLst/>
          </a:prstGeom>
        </p:spPr>
      </p:pic>
    </p:spTree>
    <p:extLst>
      <p:ext uri="{BB962C8B-B14F-4D97-AF65-F5344CB8AC3E}">
        <p14:creationId xmlns:p14="http://schemas.microsoft.com/office/powerpoint/2010/main" val="917228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0D97E-2CC6-DA8C-2C51-BEB90B81E586}"/>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BE6CBE9B-DBCE-489C-0B7C-137F7A8F47D6}"/>
              </a:ext>
            </a:extLst>
          </p:cNvPr>
          <p:cNvPicPr>
            <a:picLocks noGrp="1" noChangeAspect="1"/>
          </p:cNvPicPr>
          <p:nvPr>
            <p:ph idx="1"/>
          </p:nvPr>
        </p:nvPicPr>
        <p:blipFill>
          <a:blip r:embed="rId3"/>
          <a:stretch>
            <a:fillRect/>
          </a:stretch>
        </p:blipFill>
        <p:spPr>
          <a:xfrm>
            <a:off x="9144000" y="6100550"/>
            <a:ext cx="2865665" cy="572446"/>
          </a:xfrm>
        </p:spPr>
      </p:pic>
      <p:sp>
        <p:nvSpPr>
          <p:cNvPr id="2" name="TextBox 1">
            <a:extLst>
              <a:ext uri="{FF2B5EF4-FFF2-40B4-BE49-F238E27FC236}">
                <a16:creationId xmlns:a16="http://schemas.microsoft.com/office/drawing/2014/main" id="{293FA448-AD59-B3A1-00B7-9250F3EEB5E1}"/>
              </a:ext>
            </a:extLst>
          </p:cNvPr>
          <p:cNvSpPr txBox="1"/>
          <p:nvPr/>
        </p:nvSpPr>
        <p:spPr>
          <a:xfrm>
            <a:off x="613318" y="1296466"/>
            <a:ext cx="10310059" cy="4431983"/>
          </a:xfrm>
          <a:prstGeom prst="rect">
            <a:avLst/>
          </a:prstGeom>
          <a:noFill/>
        </p:spPr>
        <p:txBody>
          <a:bodyPr wrap="square" lIns="91440" tIns="45720" rIns="91440" bIns="45720" rtlCol="0" anchor="t">
            <a:spAutoFit/>
          </a:bodyPr>
          <a:lstStyle/>
          <a:p>
            <a:pPr algn="just"/>
            <a:r>
              <a:rPr lang="en-US" sz="2200" dirty="0"/>
              <a:t>Term limits have created a new dynamic in our ability to effectuate change in Nebraska’s political climate today.  </a:t>
            </a:r>
            <a:endParaRPr lang="en-US" sz="2200" dirty="0">
              <a:ea typeface="Calibri"/>
              <a:cs typeface="Calibri"/>
            </a:endParaRPr>
          </a:p>
          <a:p>
            <a:pPr algn="just"/>
            <a:endParaRPr lang="en-US" sz="2200" dirty="0"/>
          </a:p>
          <a:p>
            <a:pPr algn="just"/>
            <a:r>
              <a:rPr lang="en-US" sz="2200" dirty="0"/>
              <a:t>• 2022               15 new senators</a:t>
            </a:r>
            <a:endParaRPr lang="en-US" sz="2200" dirty="0">
              <a:ea typeface="Calibri"/>
              <a:cs typeface="Calibri"/>
            </a:endParaRPr>
          </a:p>
          <a:p>
            <a:pPr algn="just"/>
            <a:r>
              <a:rPr lang="en-US" sz="2200" dirty="0"/>
              <a:t>• 2024               16 new senators</a:t>
            </a:r>
            <a:endParaRPr lang="en-US" sz="2200" dirty="0">
              <a:ea typeface="Calibri"/>
              <a:cs typeface="Calibri"/>
            </a:endParaRPr>
          </a:p>
          <a:p>
            <a:pPr algn="just"/>
            <a:r>
              <a:rPr lang="en-US" sz="2200" dirty="0"/>
              <a:t>• 2026               12+ new senators</a:t>
            </a:r>
            <a:endParaRPr lang="en-US" sz="2200" dirty="0">
              <a:ea typeface="Calibri"/>
              <a:cs typeface="Calibri"/>
            </a:endParaRPr>
          </a:p>
          <a:p>
            <a:pPr algn="just"/>
            <a:endParaRPr lang="en-US" sz="2200" dirty="0">
              <a:ea typeface="Calibri"/>
              <a:cs typeface="Calibri"/>
            </a:endParaRPr>
          </a:p>
          <a:p>
            <a:pPr algn="just"/>
            <a:r>
              <a:rPr lang="en-US" sz="2200" dirty="0">
                <a:ea typeface="Calibri"/>
                <a:cs typeface="Calibri"/>
              </a:rPr>
              <a:t>This past session, two thirds of the Legislature had 2 years or less of experience in policy making.</a:t>
            </a:r>
          </a:p>
          <a:p>
            <a:pPr algn="just"/>
            <a:endParaRPr lang="en-US" sz="2200" dirty="0"/>
          </a:p>
          <a:p>
            <a:pPr algn="just"/>
            <a:r>
              <a:rPr lang="en-US" sz="2200" dirty="0"/>
              <a:t>The NHA is continuously engaging with and educating lawmakers and their staff.</a:t>
            </a:r>
            <a:endParaRPr lang="en-US" sz="2200" dirty="0">
              <a:ea typeface="Calibri"/>
              <a:cs typeface="Calibri"/>
            </a:endParaRPr>
          </a:p>
          <a:p>
            <a:pPr algn="just"/>
            <a:endParaRPr lang="en-US" sz="2000" dirty="0"/>
          </a:p>
          <a:p>
            <a:pPr algn="just"/>
            <a:endParaRPr lang="en-US" sz="2000" dirty="0"/>
          </a:p>
        </p:txBody>
      </p:sp>
      <p:sp>
        <p:nvSpPr>
          <p:cNvPr id="6" name="TextBox 5">
            <a:extLst>
              <a:ext uri="{FF2B5EF4-FFF2-40B4-BE49-F238E27FC236}">
                <a16:creationId xmlns:a16="http://schemas.microsoft.com/office/drawing/2014/main" id="{CC478797-5B1E-3845-4660-ED720AB7056E}"/>
              </a:ext>
            </a:extLst>
          </p:cNvPr>
          <p:cNvSpPr txBox="1"/>
          <p:nvPr/>
        </p:nvSpPr>
        <p:spPr>
          <a:xfrm>
            <a:off x="2095266" y="260791"/>
            <a:ext cx="7997892" cy="769441"/>
          </a:xfrm>
          <a:prstGeom prst="rect">
            <a:avLst/>
          </a:prstGeom>
          <a:noFill/>
        </p:spPr>
        <p:txBody>
          <a:bodyPr wrap="square" lIns="91440" tIns="45720" rIns="91440" bIns="45720" rtlCol="0" anchor="t">
            <a:spAutoFit/>
          </a:bodyPr>
          <a:lstStyle/>
          <a:p>
            <a:pPr algn="ctr"/>
            <a:r>
              <a:rPr lang="en-US" sz="4400" b="1">
                <a:solidFill>
                  <a:srgbClr val="1E3262"/>
                </a:solidFill>
                <a:latin typeface="Bebas Neue"/>
              </a:rPr>
              <a:t>Why Advocacy Matters</a:t>
            </a:r>
            <a:endParaRPr lang="en-US"/>
          </a:p>
        </p:txBody>
      </p:sp>
      <p:sp>
        <p:nvSpPr>
          <p:cNvPr id="3" name="Arrow: Right 2">
            <a:extLst>
              <a:ext uri="{FF2B5EF4-FFF2-40B4-BE49-F238E27FC236}">
                <a16:creationId xmlns:a16="http://schemas.microsoft.com/office/drawing/2014/main" id="{24D5AA56-F196-3B2C-8020-B5D786EC98ED}"/>
              </a:ext>
            </a:extLst>
          </p:cNvPr>
          <p:cNvSpPr/>
          <p:nvPr/>
        </p:nvSpPr>
        <p:spPr>
          <a:xfrm>
            <a:off x="1714239" y="2401343"/>
            <a:ext cx="473583" cy="2179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D6B41B00-37FC-6748-C09B-A109A61CD6D9}"/>
              </a:ext>
            </a:extLst>
          </p:cNvPr>
          <p:cNvSpPr/>
          <p:nvPr/>
        </p:nvSpPr>
        <p:spPr>
          <a:xfrm>
            <a:off x="1714239" y="2753767"/>
            <a:ext cx="473583" cy="2179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1B8392C0-6AA0-04BA-4F5B-B4CE7A37E660}"/>
              </a:ext>
            </a:extLst>
          </p:cNvPr>
          <p:cNvSpPr/>
          <p:nvPr/>
        </p:nvSpPr>
        <p:spPr>
          <a:xfrm>
            <a:off x="1714239" y="3087142"/>
            <a:ext cx="473583" cy="2179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856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FEFA8-50BA-F51A-9019-62234384362A}"/>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D37A4893-EBF8-0762-BD8A-C10282782600}"/>
              </a:ext>
            </a:extLst>
          </p:cNvPr>
          <p:cNvPicPr>
            <a:picLocks noGrp="1" noChangeAspect="1"/>
          </p:cNvPicPr>
          <p:nvPr>
            <p:ph idx="1"/>
          </p:nvPr>
        </p:nvPicPr>
        <p:blipFill>
          <a:blip r:embed="rId2"/>
          <a:stretch>
            <a:fillRect/>
          </a:stretch>
        </p:blipFill>
        <p:spPr>
          <a:xfrm>
            <a:off x="9144000" y="6100550"/>
            <a:ext cx="2865665" cy="572446"/>
          </a:xfrm>
        </p:spPr>
      </p:pic>
      <p:sp>
        <p:nvSpPr>
          <p:cNvPr id="2" name="TextBox 1">
            <a:extLst>
              <a:ext uri="{FF2B5EF4-FFF2-40B4-BE49-F238E27FC236}">
                <a16:creationId xmlns:a16="http://schemas.microsoft.com/office/drawing/2014/main" id="{A3F3C2A8-2F6C-E497-5FA4-FFA2D3D7C278}"/>
              </a:ext>
            </a:extLst>
          </p:cNvPr>
          <p:cNvSpPr txBox="1"/>
          <p:nvPr/>
        </p:nvSpPr>
        <p:spPr>
          <a:xfrm>
            <a:off x="657924" y="1150548"/>
            <a:ext cx="6210709" cy="6487032"/>
          </a:xfrm>
          <a:prstGeom prst="rect">
            <a:avLst/>
          </a:prstGeom>
          <a:noFill/>
        </p:spPr>
        <p:txBody>
          <a:bodyPr wrap="square" rtlCol="0">
            <a:spAutoFit/>
          </a:bodyPr>
          <a:lstStyle/>
          <a:p>
            <a:pPr>
              <a:lnSpc>
                <a:spcPct val="107000"/>
              </a:lnSpc>
              <a:spcAft>
                <a:spcPts val="800"/>
              </a:spcAft>
            </a:pPr>
            <a:r>
              <a:rPr lang="en-US" dirty="0"/>
              <a:t>• </a:t>
            </a:r>
            <a:r>
              <a:rPr lang="en-US" dirty="0">
                <a:ea typeface="Aptos" panose="020B0004020202020204" pitchFamily="34" charset="0"/>
                <a:cs typeface="Times New Roman" panose="02020603050405020304" pitchFamily="18" charset="0"/>
              </a:rPr>
              <a:t>NHA Guide to Hospital Advocacy </a:t>
            </a:r>
          </a:p>
          <a:p>
            <a:pPr>
              <a:lnSpc>
                <a:spcPct val="107000"/>
              </a:lnSpc>
              <a:spcAft>
                <a:spcPts val="800"/>
              </a:spcAft>
            </a:pPr>
            <a:r>
              <a:rPr lang="en-US" dirty="0"/>
              <a:t>• Understand the Life on a Senator</a:t>
            </a:r>
          </a:p>
          <a:p>
            <a:pPr>
              <a:lnSpc>
                <a:spcPct val="107000"/>
              </a:lnSpc>
              <a:spcAft>
                <a:spcPts val="800"/>
              </a:spcAft>
            </a:pPr>
            <a:r>
              <a:rPr lang="en-US" dirty="0"/>
              <a:t>• </a:t>
            </a:r>
            <a:r>
              <a:rPr lang="en-US" kern="100" dirty="0">
                <a:ea typeface="Aptos" panose="020B0004020202020204" pitchFamily="34" charset="0"/>
                <a:cs typeface="Times New Roman" panose="02020603050405020304" pitchFamily="18" charset="0"/>
              </a:rPr>
              <a:t>Personal Visits and Meetings</a:t>
            </a:r>
          </a:p>
          <a:p>
            <a:pPr>
              <a:lnSpc>
                <a:spcPct val="107000"/>
              </a:lnSpc>
              <a:spcAft>
                <a:spcPts val="800"/>
              </a:spcAft>
            </a:pPr>
            <a:r>
              <a:rPr lang="en-US" dirty="0"/>
              <a:t>• </a:t>
            </a:r>
            <a:r>
              <a:rPr lang="en-US" dirty="0">
                <a:ea typeface="Aptos" panose="020B0004020202020204" pitchFamily="34" charset="0"/>
                <a:cs typeface="Times New Roman" panose="02020603050405020304" pitchFamily="18" charset="0"/>
              </a:rPr>
              <a:t>Phone Calls, Letters, In-person, and Emails </a:t>
            </a:r>
          </a:p>
          <a:p>
            <a:pPr>
              <a:lnSpc>
                <a:spcPct val="107000"/>
              </a:lnSpc>
              <a:spcAft>
                <a:spcPts val="800"/>
              </a:spcAft>
            </a:pPr>
            <a:r>
              <a:rPr lang="en-US" kern="100" dirty="0">
                <a:ea typeface="Aptos" panose="020B0004020202020204" pitchFamily="34" charset="0"/>
                <a:cs typeface="Times New Roman" panose="02020603050405020304" pitchFamily="18" charset="0"/>
              </a:rPr>
              <a:t>    - Including Thank You notes for key legislation or votes</a:t>
            </a:r>
          </a:p>
          <a:p>
            <a:pPr>
              <a:lnSpc>
                <a:spcPct val="107000"/>
              </a:lnSpc>
              <a:spcAft>
                <a:spcPts val="800"/>
              </a:spcAft>
            </a:pPr>
            <a:r>
              <a:rPr lang="en-US" dirty="0"/>
              <a:t>• </a:t>
            </a:r>
            <a:r>
              <a:rPr lang="en-US" kern="100" dirty="0">
                <a:ea typeface="Aptos" panose="020B0004020202020204" pitchFamily="34" charset="0"/>
                <a:cs typeface="Times New Roman" panose="02020603050405020304" pitchFamily="18" charset="0"/>
              </a:rPr>
              <a:t>Submit a letter of support or opposition on a bill to a senator or committee </a:t>
            </a:r>
          </a:p>
          <a:p>
            <a:pPr>
              <a:lnSpc>
                <a:spcPct val="107000"/>
              </a:lnSpc>
              <a:spcAft>
                <a:spcPts val="800"/>
              </a:spcAft>
            </a:pPr>
            <a:r>
              <a:rPr lang="en-US" dirty="0"/>
              <a:t>• Testify at a hearing on a bill</a:t>
            </a:r>
          </a:p>
          <a:p>
            <a:pPr>
              <a:lnSpc>
                <a:spcPct val="107000"/>
              </a:lnSpc>
              <a:spcAft>
                <a:spcPts val="800"/>
              </a:spcAft>
            </a:pPr>
            <a:r>
              <a:rPr lang="en-US" dirty="0"/>
              <a:t>• Write an op-ed in a local newspaper on a relevant issue</a:t>
            </a:r>
            <a:endParaRPr lang="en-US" kern="100" dirty="0">
              <a:ea typeface="Aptos" panose="020B0004020202020204" pitchFamily="34" charset="0"/>
              <a:cs typeface="Times New Roman" panose="02020603050405020304" pitchFamily="18" charset="0"/>
            </a:endParaRPr>
          </a:p>
          <a:p>
            <a:pPr>
              <a:lnSpc>
                <a:spcPct val="107000"/>
              </a:lnSpc>
              <a:spcAft>
                <a:spcPts val="800"/>
              </a:spcAft>
            </a:pPr>
            <a:r>
              <a:rPr lang="en-US" dirty="0"/>
              <a:t>• Invite Senators to </a:t>
            </a:r>
            <a:r>
              <a:rPr lang="en-US" kern="100" dirty="0">
                <a:ea typeface="Aptos" panose="020B0004020202020204" pitchFamily="34" charset="0"/>
                <a:cs typeface="Times New Roman" panose="02020603050405020304" pitchFamily="18" charset="0"/>
              </a:rPr>
              <a:t>Hospital and Community Tours</a:t>
            </a:r>
          </a:p>
          <a:p>
            <a:pPr>
              <a:lnSpc>
                <a:spcPct val="107000"/>
              </a:lnSpc>
              <a:spcAft>
                <a:spcPts val="800"/>
              </a:spcAft>
            </a:pPr>
            <a:r>
              <a:rPr lang="en-US" dirty="0"/>
              <a:t>• </a:t>
            </a:r>
            <a:r>
              <a:rPr lang="en-US" kern="100" dirty="0">
                <a:ea typeface="Aptos" panose="020B0004020202020204" pitchFamily="34" charset="0"/>
                <a:cs typeface="Times New Roman" panose="02020603050405020304" pitchFamily="18" charset="0"/>
              </a:rPr>
              <a:t>Social Media </a:t>
            </a:r>
          </a:p>
          <a:p>
            <a:pPr>
              <a:lnSpc>
                <a:spcPct val="107000"/>
              </a:lnSpc>
              <a:spcAft>
                <a:spcPts val="800"/>
              </a:spcAft>
            </a:pPr>
            <a:r>
              <a:rPr lang="en-US" kern="100" dirty="0">
                <a:ea typeface="Aptos" panose="020B0004020202020204" pitchFamily="34" charset="0"/>
                <a:cs typeface="Times New Roman" panose="02020603050405020304" pitchFamily="18" charset="0"/>
              </a:rPr>
              <a:t>    -engage with elected officials on their social accounts, like their posts</a:t>
            </a:r>
          </a:p>
          <a:p>
            <a:pPr>
              <a:lnSpc>
                <a:spcPct val="107000"/>
              </a:lnSpc>
              <a:spcAft>
                <a:spcPts val="800"/>
              </a:spcAft>
            </a:pPr>
            <a:r>
              <a:rPr lang="en-US" dirty="0"/>
              <a:t>• </a:t>
            </a:r>
            <a:r>
              <a:rPr lang="en-US" dirty="0">
                <a:ea typeface="Aptos" panose="020B0004020202020204" pitchFamily="34" charset="0"/>
                <a:cs typeface="Times New Roman" panose="02020603050405020304" pitchFamily="18" charset="0"/>
              </a:rPr>
              <a:t>Start an Advocacy Team at your hospital</a:t>
            </a:r>
          </a:p>
          <a:p>
            <a:pPr>
              <a:lnSpc>
                <a:spcPct val="107000"/>
              </a:lnSpc>
              <a:spcAft>
                <a:spcPts val="800"/>
              </a:spcAft>
            </a:pPr>
            <a:endParaRPr lang="en-US" dirty="0">
              <a:latin typeface="Aptos" panose="020B0004020202020204" pitchFamily="34" charset="0"/>
              <a:ea typeface="Aptos" panose="020B0004020202020204" pitchFamily="34" charset="0"/>
              <a:cs typeface="Times New Roman" panose="02020603050405020304" pitchFamily="18" charset="0"/>
            </a:endParaRPr>
          </a:p>
          <a:p>
            <a:pPr algn="just"/>
            <a:endParaRPr lang="en-US" sz="2000" dirty="0"/>
          </a:p>
          <a:p>
            <a:pPr algn="just"/>
            <a:endParaRPr lang="en-US" sz="2000" dirty="0"/>
          </a:p>
        </p:txBody>
      </p:sp>
      <p:pic>
        <p:nvPicPr>
          <p:cNvPr id="9" name="Picture 8">
            <a:extLst>
              <a:ext uri="{FF2B5EF4-FFF2-40B4-BE49-F238E27FC236}">
                <a16:creationId xmlns:a16="http://schemas.microsoft.com/office/drawing/2014/main" id="{090D9448-1968-CC99-925D-92A5CB026192}"/>
              </a:ext>
            </a:extLst>
          </p:cNvPr>
          <p:cNvPicPr>
            <a:picLocks noChangeAspect="1"/>
          </p:cNvPicPr>
          <p:nvPr/>
        </p:nvPicPr>
        <p:blipFill>
          <a:blip r:embed="rId3"/>
          <a:stretch>
            <a:fillRect/>
          </a:stretch>
        </p:blipFill>
        <p:spPr>
          <a:xfrm>
            <a:off x="6868633" y="1150548"/>
            <a:ext cx="4837753" cy="4831380"/>
          </a:xfrm>
          <a:prstGeom prst="rect">
            <a:avLst/>
          </a:prstGeom>
        </p:spPr>
      </p:pic>
      <p:sp>
        <p:nvSpPr>
          <p:cNvPr id="4" name="TextBox 3">
            <a:extLst>
              <a:ext uri="{FF2B5EF4-FFF2-40B4-BE49-F238E27FC236}">
                <a16:creationId xmlns:a16="http://schemas.microsoft.com/office/drawing/2014/main" id="{D295AA30-B07E-6FE5-E2BD-039819749747}"/>
              </a:ext>
            </a:extLst>
          </p:cNvPr>
          <p:cNvSpPr txBox="1"/>
          <p:nvPr/>
        </p:nvSpPr>
        <p:spPr>
          <a:xfrm>
            <a:off x="1887687" y="234054"/>
            <a:ext cx="7997892" cy="769441"/>
          </a:xfrm>
          <a:prstGeom prst="rect">
            <a:avLst/>
          </a:prstGeom>
          <a:noFill/>
        </p:spPr>
        <p:txBody>
          <a:bodyPr wrap="square" lIns="91440" tIns="45720" rIns="91440" bIns="45720" rtlCol="0" anchor="t">
            <a:spAutoFit/>
          </a:bodyPr>
          <a:lstStyle/>
          <a:p>
            <a:pPr algn="ctr"/>
            <a:r>
              <a:rPr lang="en-US" sz="4400" b="1">
                <a:solidFill>
                  <a:srgbClr val="1E3262"/>
                </a:solidFill>
                <a:latin typeface="Bebas Neue"/>
              </a:rPr>
              <a:t>How to Advocate</a:t>
            </a:r>
            <a:endParaRPr lang="en-US">
              <a:latin typeface="Bebas Neue"/>
            </a:endParaRPr>
          </a:p>
        </p:txBody>
      </p:sp>
    </p:spTree>
    <p:extLst>
      <p:ext uri="{BB962C8B-B14F-4D97-AF65-F5344CB8AC3E}">
        <p14:creationId xmlns:p14="http://schemas.microsoft.com/office/powerpoint/2010/main" val="372058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131D9-925A-F94D-E685-E38EF4B7829A}"/>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8B063295-DF3D-CDC7-6E61-EDE2FE90AD37}"/>
              </a:ext>
            </a:extLst>
          </p:cNvPr>
          <p:cNvPicPr>
            <a:picLocks noGrp="1" noChangeAspect="1"/>
          </p:cNvPicPr>
          <p:nvPr>
            <p:ph idx="1"/>
          </p:nvPr>
        </p:nvPicPr>
        <p:blipFill>
          <a:blip r:embed="rId2"/>
          <a:stretch>
            <a:fillRect/>
          </a:stretch>
        </p:blipFill>
        <p:spPr>
          <a:xfrm>
            <a:off x="9144000" y="6100550"/>
            <a:ext cx="2865665" cy="572446"/>
          </a:xfrm>
        </p:spPr>
      </p:pic>
      <p:sp>
        <p:nvSpPr>
          <p:cNvPr id="7" name="TextBox 6">
            <a:extLst>
              <a:ext uri="{FF2B5EF4-FFF2-40B4-BE49-F238E27FC236}">
                <a16:creationId xmlns:a16="http://schemas.microsoft.com/office/drawing/2014/main" id="{E0C100E1-D391-96A1-2E4A-E1E5A7567512}"/>
              </a:ext>
            </a:extLst>
          </p:cNvPr>
          <p:cNvSpPr txBox="1"/>
          <p:nvPr/>
        </p:nvSpPr>
        <p:spPr>
          <a:xfrm>
            <a:off x="2101582" y="394475"/>
            <a:ext cx="7997892" cy="769441"/>
          </a:xfrm>
          <a:prstGeom prst="rect">
            <a:avLst/>
          </a:prstGeom>
          <a:noFill/>
        </p:spPr>
        <p:txBody>
          <a:bodyPr wrap="square" rtlCol="0">
            <a:spAutoFit/>
          </a:bodyPr>
          <a:lstStyle/>
          <a:p>
            <a:pPr algn="ctr"/>
            <a:r>
              <a:rPr lang="en-US" sz="4400" b="1">
                <a:solidFill>
                  <a:srgbClr val="1E3262"/>
                </a:solidFill>
                <a:latin typeface="Bebas Neue" panose="020B0606020202050201" pitchFamily="34" charset="0"/>
              </a:rPr>
              <a:t>Become Involved with the NHA</a:t>
            </a:r>
          </a:p>
        </p:txBody>
      </p:sp>
      <p:sp>
        <p:nvSpPr>
          <p:cNvPr id="2" name="TextBox 1">
            <a:extLst>
              <a:ext uri="{FF2B5EF4-FFF2-40B4-BE49-F238E27FC236}">
                <a16:creationId xmlns:a16="http://schemas.microsoft.com/office/drawing/2014/main" id="{EEFB9855-817F-65CE-BF54-0B811579505A}"/>
              </a:ext>
            </a:extLst>
          </p:cNvPr>
          <p:cNvSpPr txBox="1"/>
          <p:nvPr/>
        </p:nvSpPr>
        <p:spPr>
          <a:xfrm>
            <a:off x="657923" y="1150548"/>
            <a:ext cx="5949706" cy="5985485"/>
          </a:xfrm>
          <a:prstGeom prst="rect">
            <a:avLst/>
          </a:prstGeom>
          <a:noFill/>
        </p:spPr>
        <p:txBody>
          <a:bodyPr wrap="square" lIns="91440" tIns="45720" rIns="91440" bIns="45720" rtlCol="0" anchor="t">
            <a:spAutoFit/>
          </a:bodyPr>
          <a:lstStyle/>
          <a:p>
            <a:pPr>
              <a:lnSpc>
                <a:spcPct val="107000"/>
              </a:lnSpc>
              <a:spcAft>
                <a:spcPts val="800"/>
              </a:spcAft>
            </a:pPr>
            <a:r>
              <a:rPr lang="en-US" b="1">
                <a:solidFill>
                  <a:srgbClr val="C00000"/>
                </a:solidFill>
              </a:rPr>
              <a:t>                       www.nebraskahospitals.org</a:t>
            </a:r>
            <a:endParaRPr lang="en-US" b="1">
              <a:solidFill>
                <a:srgbClr val="C00000"/>
              </a:solidFill>
              <a:ea typeface="Aptos" panose="020B0004020202020204" pitchFamily="34" charset="0"/>
              <a:cs typeface="Times New Roman" panose="02020603050405020304" pitchFamily="18" charset="0"/>
            </a:endParaRPr>
          </a:p>
          <a:p>
            <a:pPr>
              <a:lnSpc>
                <a:spcPct val="107000"/>
              </a:lnSpc>
              <a:spcAft>
                <a:spcPts val="800"/>
              </a:spcAft>
            </a:pPr>
            <a:r>
              <a:rPr lang="en-US"/>
              <a:t>• </a:t>
            </a:r>
            <a:r>
              <a:rPr lang="en-US">
                <a:ea typeface="Aptos" panose="020B0004020202020204" pitchFamily="34" charset="0"/>
                <a:cs typeface="Times New Roman" panose="02020603050405020304" pitchFamily="18" charset="0"/>
              </a:rPr>
              <a:t>Attend Advocacy Day (March 4, 2026, Lincoln) </a:t>
            </a:r>
          </a:p>
          <a:p>
            <a:pPr>
              <a:lnSpc>
                <a:spcPct val="107000"/>
              </a:lnSpc>
              <a:spcAft>
                <a:spcPts val="800"/>
              </a:spcAft>
            </a:pPr>
            <a:r>
              <a:rPr lang="en-US"/>
              <a:t>• Attend NHA Annual Conference (October 22-24, LaVista)</a:t>
            </a:r>
            <a:endParaRPr lang="en-US">
              <a:ea typeface="Aptos" panose="020B0004020202020204" pitchFamily="34" charset="0"/>
              <a:cs typeface="Times New Roman" panose="02020603050405020304" pitchFamily="18" charset="0"/>
            </a:endParaRPr>
          </a:p>
          <a:p>
            <a:pPr>
              <a:lnSpc>
                <a:spcPct val="107000"/>
              </a:lnSpc>
              <a:spcAft>
                <a:spcPts val="800"/>
              </a:spcAft>
            </a:pPr>
            <a:r>
              <a:rPr lang="en-US"/>
              <a:t>• Attend Rural Health Conference (June 9-10, Kearney)</a:t>
            </a:r>
            <a:endParaRPr lang="en-US">
              <a:ea typeface="Aptos" panose="020B0004020202020204" pitchFamily="34" charset="0"/>
              <a:cs typeface="Times New Roman" panose="02020603050405020304" pitchFamily="18" charset="0"/>
            </a:endParaRPr>
          </a:p>
          <a:p>
            <a:pPr>
              <a:lnSpc>
                <a:spcPct val="107000"/>
              </a:lnSpc>
              <a:spcAft>
                <a:spcPts val="800"/>
              </a:spcAft>
            </a:pPr>
            <a:r>
              <a:rPr lang="en-US"/>
              <a:t>• </a:t>
            </a:r>
            <a:r>
              <a:rPr lang="en-US">
                <a:ea typeface="Aptos" panose="020B0004020202020204" pitchFamily="34" charset="0"/>
                <a:cs typeface="Times New Roman" panose="02020603050405020304" pitchFamily="18" charset="0"/>
              </a:rPr>
              <a:t>Subscribe to Newslink (Weekly Newsletter) </a:t>
            </a:r>
          </a:p>
          <a:p>
            <a:pPr>
              <a:lnSpc>
                <a:spcPct val="107000"/>
              </a:lnSpc>
              <a:spcAft>
                <a:spcPts val="800"/>
              </a:spcAft>
            </a:pPr>
            <a:r>
              <a:rPr lang="en-US"/>
              <a:t>• </a:t>
            </a:r>
            <a:r>
              <a:rPr lang="en-US">
                <a:ea typeface="Aptos" panose="020B0004020202020204" pitchFamily="34" charset="0"/>
                <a:cs typeface="Times New Roman" panose="02020603050405020304" pitchFamily="18" charset="0"/>
              </a:rPr>
              <a:t>Attend monthly NHA Member Calls (1</a:t>
            </a:r>
            <a:r>
              <a:rPr lang="en-US" baseline="30000">
                <a:ea typeface="Aptos" panose="020B0004020202020204" pitchFamily="34" charset="0"/>
                <a:cs typeface="Times New Roman" panose="02020603050405020304" pitchFamily="18" charset="0"/>
              </a:rPr>
              <a:t>st</a:t>
            </a:r>
            <a:r>
              <a:rPr lang="en-US">
                <a:ea typeface="Aptos" panose="020B0004020202020204" pitchFamily="34" charset="0"/>
                <a:cs typeface="Times New Roman" panose="02020603050405020304" pitchFamily="18" charset="0"/>
              </a:rPr>
              <a:t> Thursday of the Month, Zoom)</a:t>
            </a:r>
          </a:p>
          <a:p>
            <a:pPr>
              <a:lnSpc>
                <a:spcPct val="107000"/>
              </a:lnSpc>
              <a:spcAft>
                <a:spcPts val="800"/>
              </a:spcAft>
            </a:pPr>
            <a:r>
              <a:rPr lang="en-US"/>
              <a:t>• </a:t>
            </a:r>
            <a:r>
              <a:rPr lang="en-US">
                <a:ea typeface="Aptos" panose="020B0004020202020204" pitchFamily="34" charset="0"/>
                <a:cs typeface="Times New Roman" panose="02020603050405020304" pitchFamily="18" charset="0"/>
              </a:rPr>
              <a:t>Join NHA Peer to Peer Groups (Quarterly Zooms)</a:t>
            </a:r>
          </a:p>
          <a:p>
            <a:pPr>
              <a:lnSpc>
                <a:spcPct val="107000"/>
              </a:lnSpc>
              <a:spcAft>
                <a:spcPts val="800"/>
              </a:spcAft>
            </a:pPr>
            <a:r>
              <a:rPr lang="en-US"/>
              <a:t>• </a:t>
            </a:r>
            <a:r>
              <a:rPr lang="en-US">
                <a:ea typeface="Aptos" panose="020B0004020202020204" pitchFamily="34" charset="0"/>
                <a:cs typeface="Times New Roman" panose="02020603050405020304" pitchFamily="18" charset="0"/>
              </a:rPr>
              <a:t>Use NHA Action Center (to contact state and federal delegations on important bills)</a:t>
            </a:r>
          </a:p>
          <a:p>
            <a:pPr>
              <a:lnSpc>
                <a:spcPct val="107000"/>
              </a:lnSpc>
              <a:spcAft>
                <a:spcPts val="800"/>
              </a:spcAft>
            </a:pPr>
            <a:r>
              <a:rPr lang="en-US"/>
              <a:t>• </a:t>
            </a:r>
            <a:r>
              <a:rPr lang="en-US">
                <a:ea typeface="Aptos" panose="020B0004020202020204" pitchFamily="34" charset="0"/>
                <a:cs typeface="Times New Roman" panose="02020603050405020304" pitchFamily="18" charset="0"/>
              </a:rPr>
              <a:t>Submit a Story to NHA Story Bank</a:t>
            </a:r>
          </a:p>
          <a:p>
            <a:pPr>
              <a:lnSpc>
                <a:spcPct val="107000"/>
              </a:lnSpc>
              <a:spcAft>
                <a:spcPts val="800"/>
              </a:spcAft>
            </a:pPr>
            <a:r>
              <a:rPr lang="en-US"/>
              <a:t>• </a:t>
            </a:r>
            <a:r>
              <a:rPr lang="en-US">
                <a:ea typeface="Aptos" panose="020B0004020202020204" pitchFamily="34" charset="0"/>
                <a:cs typeface="Times New Roman" panose="02020603050405020304" pitchFamily="18" charset="0"/>
              </a:rPr>
              <a:t>Register for NHA Advocacy Institute</a:t>
            </a:r>
          </a:p>
          <a:p>
            <a:pPr>
              <a:lnSpc>
                <a:spcPct val="107000"/>
              </a:lnSpc>
              <a:spcAft>
                <a:spcPts val="800"/>
              </a:spcAft>
            </a:pPr>
            <a:r>
              <a:rPr lang="en-US"/>
              <a:t>• </a:t>
            </a:r>
            <a:r>
              <a:rPr lang="en-US">
                <a:ea typeface="Aptos" panose="020B0004020202020204" pitchFamily="34" charset="0"/>
                <a:cs typeface="Times New Roman" panose="02020603050405020304" pitchFamily="18" charset="0"/>
              </a:rPr>
              <a:t>Contribute to the NHA Political Action Committee (NHAPAC)</a:t>
            </a:r>
          </a:p>
          <a:p>
            <a:pPr algn="just"/>
            <a:endParaRPr lang="en-US" sz="2000"/>
          </a:p>
          <a:p>
            <a:pPr algn="just"/>
            <a:endParaRPr lang="en-US" sz="2000"/>
          </a:p>
        </p:txBody>
      </p:sp>
      <p:pic>
        <p:nvPicPr>
          <p:cNvPr id="4098" name="Picture 2">
            <a:extLst>
              <a:ext uri="{FF2B5EF4-FFF2-40B4-BE49-F238E27FC236}">
                <a16:creationId xmlns:a16="http://schemas.microsoft.com/office/drawing/2014/main" id="{4A81D14C-9512-F65E-C172-D1DEA577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3742" y="2220687"/>
            <a:ext cx="5665923" cy="2714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588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PAC Member Presentation (NB Edits) (2)">
            <a:hlinkClick r:id="" action="ppaction://media"/>
            <a:extLst>
              <a:ext uri="{FF2B5EF4-FFF2-40B4-BE49-F238E27FC236}">
                <a16:creationId xmlns:a16="http://schemas.microsoft.com/office/drawing/2014/main" id="{4809CC50-15F0-677D-6C9E-E6F638E2D5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1999" cy="6857999"/>
          </a:xfrm>
          <a:prstGeom prst="rect">
            <a:avLst/>
          </a:prstGeom>
        </p:spPr>
      </p:pic>
    </p:spTree>
    <p:extLst>
      <p:ext uri="{BB962C8B-B14F-4D97-AF65-F5344CB8AC3E}">
        <p14:creationId xmlns:p14="http://schemas.microsoft.com/office/powerpoint/2010/main" val="330135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97539" y="5976970"/>
            <a:ext cx="2351679" cy="479301"/>
          </a:xfrm>
          <a:custGeom>
            <a:avLst/>
            <a:gdLst/>
            <a:ahLst/>
            <a:cxnLst/>
            <a:rect l="l" t="t" r="r" b="b"/>
            <a:pathLst>
              <a:path w="3527519" h="718952">
                <a:moveTo>
                  <a:pt x="0" y="0"/>
                </a:moveTo>
                <a:lnTo>
                  <a:pt x="3527519" y="0"/>
                </a:lnTo>
                <a:lnTo>
                  <a:pt x="3527519" y="718952"/>
                </a:lnTo>
                <a:lnTo>
                  <a:pt x="0" y="718952"/>
                </a:lnTo>
                <a:lnTo>
                  <a:pt x="0" y="0"/>
                </a:lnTo>
                <a:close/>
              </a:path>
            </a:pathLst>
          </a:custGeom>
          <a:blipFill>
            <a:blip r:embed="rId2"/>
            <a:stretch>
              <a:fillRect/>
            </a:stretch>
          </a:blipFill>
        </p:spPr>
        <p:txBody>
          <a:bodyPr/>
          <a:lstStyle/>
          <a:p>
            <a:endParaRPr lang="en-US" sz="1200"/>
          </a:p>
        </p:txBody>
      </p:sp>
      <p:sp>
        <p:nvSpPr>
          <p:cNvPr id="3" name="Freeform 3"/>
          <p:cNvSpPr/>
          <p:nvPr/>
        </p:nvSpPr>
        <p:spPr>
          <a:xfrm>
            <a:off x="8092021" y="401729"/>
            <a:ext cx="3562716" cy="5368665"/>
          </a:xfrm>
          <a:custGeom>
            <a:avLst/>
            <a:gdLst/>
            <a:ahLst/>
            <a:cxnLst/>
            <a:rect l="l" t="t" r="r" b="b"/>
            <a:pathLst>
              <a:path w="5344074" h="8052998">
                <a:moveTo>
                  <a:pt x="0" y="0"/>
                </a:moveTo>
                <a:lnTo>
                  <a:pt x="5344074" y="0"/>
                </a:lnTo>
                <a:lnTo>
                  <a:pt x="5344074" y="8052998"/>
                </a:lnTo>
                <a:lnTo>
                  <a:pt x="0" y="8052998"/>
                </a:lnTo>
                <a:lnTo>
                  <a:pt x="0" y="0"/>
                </a:lnTo>
                <a:close/>
              </a:path>
            </a:pathLst>
          </a:custGeom>
          <a:blipFill>
            <a:blip r:embed="rId3"/>
            <a:stretch>
              <a:fillRect l="-198" r="-198"/>
            </a:stretch>
          </a:blipFill>
        </p:spPr>
        <p:txBody>
          <a:bodyPr/>
          <a:lstStyle/>
          <a:p>
            <a:endParaRPr lang="en-US" sz="1200"/>
          </a:p>
        </p:txBody>
      </p:sp>
      <p:sp>
        <p:nvSpPr>
          <p:cNvPr id="4" name="Freeform 4"/>
          <p:cNvSpPr/>
          <p:nvPr/>
        </p:nvSpPr>
        <p:spPr>
          <a:xfrm>
            <a:off x="8092021" y="401729"/>
            <a:ext cx="3562716" cy="5368665"/>
          </a:xfrm>
          <a:custGeom>
            <a:avLst/>
            <a:gdLst/>
            <a:ahLst/>
            <a:cxnLst/>
            <a:rect l="l" t="t" r="r" b="b"/>
            <a:pathLst>
              <a:path w="5344074" h="8052998">
                <a:moveTo>
                  <a:pt x="0" y="0"/>
                </a:moveTo>
                <a:lnTo>
                  <a:pt x="5344074" y="0"/>
                </a:lnTo>
                <a:lnTo>
                  <a:pt x="5344074" y="8052998"/>
                </a:lnTo>
                <a:lnTo>
                  <a:pt x="0" y="8052998"/>
                </a:lnTo>
                <a:lnTo>
                  <a:pt x="0" y="0"/>
                </a:lnTo>
                <a:close/>
              </a:path>
            </a:pathLst>
          </a:custGeom>
          <a:blipFill>
            <a:blip r:embed="rId4"/>
            <a:stretch>
              <a:fillRect l="-14439" r="-165913"/>
            </a:stretch>
          </a:blipFill>
        </p:spPr>
        <p:txBody>
          <a:bodyPr/>
          <a:lstStyle/>
          <a:p>
            <a:endParaRPr lang="en-US" sz="1200"/>
          </a:p>
        </p:txBody>
      </p:sp>
      <p:sp>
        <p:nvSpPr>
          <p:cNvPr id="5" name="AutoShape 5"/>
          <p:cNvSpPr/>
          <p:nvPr/>
        </p:nvSpPr>
        <p:spPr>
          <a:xfrm>
            <a:off x="606025" y="1768164"/>
            <a:ext cx="4868250" cy="0"/>
          </a:xfrm>
          <a:prstGeom prst="line">
            <a:avLst/>
          </a:prstGeom>
          <a:ln w="38100" cap="flat">
            <a:solidFill>
              <a:srgbClr val="B31F26"/>
            </a:solidFill>
            <a:prstDash val="solid"/>
            <a:headEnd type="none" w="sm" len="sm"/>
            <a:tailEnd type="none" w="sm" len="sm"/>
          </a:ln>
        </p:spPr>
        <p:txBody>
          <a:bodyPr/>
          <a:lstStyle/>
          <a:p>
            <a:endParaRPr lang="en-US" sz="1200"/>
          </a:p>
        </p:txBody>
      </p:sp>
      <p:sp>
        <p:nvSpPr>
          <p:cNvPr id="6" name="TextBox 6"/>
          <p:cNvSpPr txBox="1"/>
          <p:nvPr/>
        </p:nvSpPr>
        <p:spPr>
          <a:xfrm>
            <a:off x="606025" y="723900"/>
            <a:ext cx="7186860" cy="948978"/>
          </a:xfrm>
          <a:prstGeom prst="rect">
            <a:avLst/>
          </a:prstGeom>
        </p:spPr>
        <p:txBody>
          <a:bodyPr lIns="0" tIns="0" rIns="0" bIns="0" rtlCol="0" anchor="t">
            <a:spAutoFit/>
          </a:bodyPr>
          <a:lstStyle/>
          <a:p>
            <a:pPr>
              <a:lnSpc>
                <a:spcPts val="4708"/>
              </a:lnSpc>
            </a:pPr>
            <a:r>
              <a:rPr lang="en-US" sz="4280" b="1">
                <a:solidFill>
                  <a:srgbClr val="003563"/>
                </a:solidFill>
                <a:latin typeface="HK Grotesk Pro Bold"/>
                <a:ea typeface="HK Grotesk Pro Bold"/>
                <a:cs typeface="HK Grotesk Pro Bold"/>
                <a:sym typeface="HK Grotesk Pro Bold"/>
              </a:rPr>
              <a:t>WHY WE ENGAGE</a:t>
            </a:r>
          </a:p>
          <a:p>
            <a:pPr>
              <a:lnSpc>
                <a:spcPts val="2713"/>
              </a:lnSpc>
            </a:pPr>
            <a:r>
              <a:rPr lang="en-US" sz="2466" i="1">
                <a:solidFill>
                  <a:srgbClr val="B31F26"/>
                </a:solidFill>
                <a:latin typeface="HK Grotesk Pro Italics"/>
                <a:ea typeface="HK Grotesk Pro Italics"/>
                <a:cs typeface="HK Grotesk Pro Italics"/>
                <a:sym typeface="HK Grotesk Pro Italics"/>
              </a:rPr>
              <a:t>KEY ISSUES ON THE CAMPAIGN TRAIL</a:t>
            </a:r>
          </a:p>
        </p:txBody>
      </p:sp>
      <p:sp>
        <p:nvSpPr>
          <p:cNvPr id="7" name="TextBox 7"/>
          <p:cNvSpPr txBox="1"/>
          <p:nvPr/>
        </p:nvSpPr>
        <p:spPr>
          <a:xfrm>
            <a:off x="606025" y="2134910"/>
            <a:ext cx="7059635" cy="4180632"/>
          </a:xfrm>
          <a:prstGeom prst="rect">
            <a:avLst/>
          </a:prstGeom>
        </p:spPr>
        <p:txBody>
          <a:bodyPr lIns="0" tIns="0" rIns="0" bIns="0" rtlCol="0" anchor="t">
            <a:spAutoFit/>
          </a:bodyPr>
          <a:lstStyle/>
          <a:p>
            <a:pPr algn="just">
              <a:lnSpc>
                <a:spcPts val="2200"/>
              </a:lnSpc>
            </a:pPr>
            <a:r>
              <a:rPr lang="en-US" sz="2000" b="1">
                <a:solidFill>
                  <a:srgbClr val="003563"/>
                </a:solidFill>
                <a:latin typeface="HK Grotesk Pro Bold"/>
                <a:ea typeface="HK Grotesk Pro Bold"/>
                <a:cs typeface="HK Grotesk Pro Bold"/>
                <a:sym typeface="HK Grotesk Pro Bold"/>
              </a:rPr>
              <a:t>PROTECTING MEDICARE &amp; MEDICAID</a:t>
            </a:r>
          </a:p>
          <a:p>
            <a:pPr algn="just">
              <a:lnSpc>
                <a:spcPts val="1833"/>
              </a:lnSpc>
            </a:pPr>
            <a:r>
              <a:rPr lang="en-US" sz="1650">
                <a:solidFill>
                  <a:srgbClr val="6D6E71"/>
                </a:solidFill>
                <a:latin typeface="HK Grotesk Pro"/>
                <a:ea typeface="HK Grotesk Pro"/>
                <a:cs typeface="HK Grotesk Pro"/>
                <a:sym typeface="HK Grotesk Pro"/>
              </a:rPr>
              <a:t>These programs are the financial backbone for many Nebraska hospitals, serving our most vulnerable populations. We advocate for sustainable reimbursement rates, expanded access, and policies that ensure the long-term viability of these programs.</a:t>
            </a:r>
            <a:endParaRPr lang="en-US" sz="1650">
              <a:solidFill>
                <a:srgbClr val="6D6E71"/>
              </a:solidFill>
              <a:latin typeface="HK Grotesk Pro"/>
              <a:ea typeface="HK Grotesk Pro"/>
              <a:cs typeface="HK Grotesk Pro"/>
            </a:endParaRPr>
          </a:p>
          <a:p>
            <a:pPr algn="just">
              <a:lnSpc>
                <a:spcPts val="2567"/>
              </a:lnSpc>
            </a:pPr>
            <a:endParaRPr lang="en-US" sz="1666">
              <a:solidFill>
                <a:srgbClr val="6D6E71"/>
              </a:solidFill>
              <a:latin typeface="HK Grotesk Pro"/>
              <a:ea typeface="HK Grotesk Pro"/>
              <a:cs typeface="HK Grotesk Pro"/>
              <a:sym typeface="HK Grotesk Pro"/>
            </a:endParaRPr>
          </a:p>
          <a:p>
            <a:pPr algn="just">
              <a:lnSpc>
                <a:spcPts val="2200"/>
              </a:lnSpc>
            </a:pPr>
            <a:r>
              <a:rPr lang="en-US" sz="2000" b="1">
                <a:solidFill>
                  <a:srgbClr val="003563"/>
                </a:solidFill>
                <a:latin typeface="HK Grotesk Pro Bold"/>
                <a:ea typeface="HK Grotesk Pro Bold"/>
                <a:cs typeface="HK Grotesk Pro Bold"/>
                <a:sym typeface="HK Grotesk Pro Bold"/>
              </a:rPr>
              <a:t>Standing Up to Big Insurance &amp; BIG PHARMA</a:t>
            </a:r>
            <a:endParaRPr lang="en-US" sz="2000" b="1">
              <a:solidFill>
                <a:srgbClr val="003563"/>
              </a:solidFill>
              <a:latin typeface="HK Grotesk Pro Bold"/>
              <a:ea typeface="HK Grotesk Pro Bold"/>
              <a:cs typeface="HK Grotesk Pro Bold"/>
            </a:endParaRPr>
          </a:p>
          <a:p>
            <a:pPr algn="just">
              <a:lnSpc>
                <a:spcPts val="1833"/>
              </a:lnSpc>
            </a:pPr>
            <a:r>
              <a:rPr lang="en-US" sz="1650">
                <a:solidFill>
                  <a:srgbClr val="6D6E71"/>
                </a:solidFill>
                <a:latin typeface="HK Grotesk Pro"/>
                <a:ea typeface="HK Grotesk Pro"/>
                <a:cs typeface="HK Grotesk Pro"/>
                <a:sym typeface="HK Grotesk Pro"/>
              </a:rPr>
              <a:t>We actively counter policies that favor large insurance companies and pharmaceutical corporations at the expense of hospitals and patients. This includes advocating for fair practices, increased transparency, and combating anti-competitive behaviors.</a:t>
            </a:r>
            <a:endParaRPr lang="en-US" sz="1650">
              <a:solidFill>
                <a:srgbClr val="6D6E71"/>
              </a:solidFill>
              <a:latin typeface="HK Grotesk Pro"/>
              <a:ea typeface="HK Grotesk Pro"/>
              <a:cs typeface="HK Grotesk Pro"/>
            </a:endParaRPr>
          </a:p>
          <a:p>
            <a:pPr algn="just">
              <a:lnSpc>
                <a:spcPts val="1833"/>
              </a:lnSpc>
            </a:pPr>
            <a:endParaRPr lang="en-US" sz="1666">
              <a:solidFill>
                <a:srgbClr val="6D6E71"/>
              </a:solidFill>
              <a:latin typeface="HK Grotesk Pro"/>
              <a:ea typeface="HK Grotesk Pro"/>
              <a:cs typeface="HK Grotesk Pro"/>
              <a:sym typeface="HK Grotesk Pro"/>
            </a:endParaRPr>
          </a:p>
          <a:p>
            <a:pPr>
              <a:lnSpc>
                <a:spcPts val="2199"/>
              </a:lnSpc>
            </a:pPr>
            <a:r>
              <a:rPr lang="en-US" sz="1950" b="1">
                <a:solidFill>
                  <a:srgbClr val="003563"/>
                </a:solidFill>
                <a:latin typeface="HK Grotesk Pro Bold"/>
                <a:ea typeface="HK Grotesk Pro Bold"/>
                <a:cs typeface="HK Grotesk Pro Bold"/>
                <a:sym typeface="HK Grotesk Pro Bold"/>
              </a:rPr>
              <a:t>SUPPORTING INVESTMENTS IN HEALTH CARE WORKFORCE</a:t>
            </a:r>
            <a:endParaRPr lang="en-US" sz="1950" b="1">
              <a:solidFill>
                <a:srgbClr val="003563"/>
              </a:solidFill>
              <a:latin typeface="HK Grotesk Pro Bold"/>
              <a:ea typeface="HK Grotesk Pro Bold"/>
              <a:cs typeface="HK Grotesk Pro Bold"/>
            </a:endParaRPr>
          </a:p>
          <a:p>
            <a:pPr algn="just">
              <a:lnSpc>
                <a:spcPts val="1833"/>
              </a:lnSpc>
            </a:pPr>
            <a:r>
              <a:rPr lang="en-US" sz="1650">
                <a:solidFill>
                  <a:srgbClr val="6D6E71"/>
                </a:solidFill>
                <a:latin typeface="HK Grotesk Pro"/>
                <a:ea typeface="HK Grotesk Pro"/>
                <a:cs typeface="HK Grotesk Pro"/>
                <a:sym typeface="HK Grotesk Pro"/>
              </a:rPr>
              <a:t>NEBRASKA FACES CRITICAL HEALTH CARE WORKFORCE SHORTAGES. WE CHAMPION INITIATIVES THAT SUPPORT EDUCATION, TRAINING, RECRUITMENT, AND RETENTION OF NURSES, PHYSICIANS, AND HEALTH PROFESSIONALS TO ENSURE ACCESS TO CARE.</a:t>
            </a:r>
            <a:endParaRPr lang="en-US" sz="1650">
              <a:solidFill>
                <a:srgbClr val="6D6E71"/>
              </a:solidFill>
              <a:latin typeface="HK Grotesk Pro"/>
              <a:ea typeface="HK Grotesk Pro"/>
              <a:cs typeface="HK Grotesk Pr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FFFFF"/>
            </a:solidFill>
            <a:ln w="95250" cap="sq">
              <a:solidFill>
                <a:srgbClr val="1A3668"/>
              </a:solidFill>
              <a:prstDash val="solid"/>
              <a:miter/>
            </a:ln>
          </p:spPr>
          <p:txBody>
            <a:bodyPr/>
            <a:lstStyle/>
            <a:p>
              <a:endParaRPr lang="en-US" sz="1200"/>
            </a:p>
          </p:txBody>
        </p:sp>
        <p:sp>
          <p:nvSpPr>
            <p:cNvPr id="4" name="TextBox 4"/>
            <p:cNvSpPr txBox="1"/>
            <p:nvPr/>
          </p:nvSpPr>
          <p:spPr>
            <a:xfrm>
              <a:off x="0" y="-38100"/>
              <a:ext cx="4816593" cy="2747433"/>
            </a:xfrm>
            <a:prstGeom prst="rect">
              <a:avLst/>
            </a:prstGeom>
          </p:spPr>
          <p:txBody>
            <a:bodyPr lIns="33867" tIns="33867" rIns="33867" bIns="33867" rtlCol="0" anchor="ctr"/>
            <a:lstStyle/>
            <a:p>
              <a:pPr algn="ctr">
                <a:lnSpc>
                  <a:spcPts val="1773"/>
                </a:lnSpc>
              </a:pPr>
              <a:endParaRPr sz="1200"/>
            </a:p>
          </p:txBody>
        </p:sp>
      </p:grpSp>
      <p:sp>
        <p:nvSpPr>
          <p:cNvPr id="5" name="Freeform 5"/>
          <p:cNvSpPr/>
          <p:nvPr/>
        </p:nvSpPr>
        <p:spPr>
          <a:xfrm>
            <a:off x="2451467" y="1205754"/>
            <a:ext cx="1811769" cy="1811769"/>
          </a:xfrm>
          <a:custGeom>
            <a:avLst/>
            <a:gdLst/>
            <a:ahLst/>
            <a:cxnLst/>
            <a:rect l="l" t="t" r="r" b="b"/>
            <a:pathLst>
              <a:path w="2717654" h="2717654">
                <a:moveTo>
                  <a:pt x="0" y="0"/>
                </a:moveTo>
                <a:lnTo>
                  <a:pt x="2717654" y="0"/>
                </a:lnTo>
                <a:lnTo>
                  <a:pt x="2717654" y="2717654"/>
                </a:lnTo>
                <a:lnTo>
                  <a:pt x="0" y="2717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AutoShape 6"/>
          <p:cNvSpPr/>
          <p:nvPr/>
        </p:nvSpPr>
        <p:spPr>
          <a:xfrm>
            <a:off x="1925171" y="3995695"/>
            <a:ext cx="2864363" cy="0"/>
          </a:xfrm>
          <a:prstGeom prst="line">
            <a:avLst/>
          </a:prstGeom>
          <a:ln w="19050" cap="flat">
            <a:solidFill>
              <a:srgbClr val="B31F26"/>
            </a:solidFill>
            <a:prstDash val="solid"/>
            <a:headEnd type="none" w="sm" len="sm"/>
            <a:tailEnd type="none" w="sm" len="sm"/>
          </a:ln>
        </p:spPr>
        <p:txBody>
          <a:bodyPr/>
          <a:lstStyle/>
          <a:p>
            <a:endParaRPr lang="en-US" sz="1200"/>
          </a:p>
        </p:txBody>
      </p:sp>
      <p:sp>
        <p:nvSpPr>
          <p:cNvPr id="7" name="TextBox 7"/>
          <p:cNvSpPr txBox="1"/>
          <p:nvPr/>
        </p:nvSpPr>
        <p:spPr>
          <a:xfrm>
            <a:off x="1340015" y="3017716"/>
            <a:ext cx="4034672" cy="1038746"/>
          </a:xfrm>
          <a:prstGeom prst="rect">
            <a:avLst/>
          </a:prstGeom>
        </p:spPr>
        <p:txBody>
          <a:bodyPr lIns="0" tIns="0" rIns="0" bIns="0" rtlCol="0" anchor="t">
            <a:spAutoFit/>
          </a:bodyPr>
          <a:lstStyle/>
          <a:p>
            <a:pPr algn="ctr">
              <a:lnSpc>
                <a:spcPts val="2663"/>
              </a:lnSpc>
            </a:pPr>
            <a:r>
              <a:rPr lang="en-US" sz="2663" b="1">
                <a:solidFill>
                  <a:srgbClr val="003563"/>
                </a:solidFill>
                <a:latin typeface="HK Grotesk Pro Bold"/>
                <a:ea typeface="HK Grotesk Pro Bold"/>
                <a:cs typeface="HK Grotesk Pro Bold"/>
                <a:sym typeface="HK Grotesk Pro Bold"/>
              </a:rPr>
              <a:t>NON-PROFIT HOSPITALS</a:t>
            </a:r>
          </a:p>
          <a:p>
            <a:pPr algn="ctr">
              <a:lnSpc>
                <a:spcPts val="2663"/>
              </a:lnSpc>
            </a:pPr>
            <a:r>
              <a:rPr lang="en-US" sz="2663" b="1">
                <a:solidFill>
                  <a:srgbClr val="003563"/>
                </a:solidFill>
                <a:latin typeface="HK Grotesk Pro Bold"/>
                <a:ea typeface="HK Grotesk Pro Bold"/>
                <a:cs typeface="HK Grotesk Pro Bold"/>
                <a:sym typeface="HK Grotesk Pro Bold"/>
              </a:rPr>
              <a:t>LIMITED BY LAW</a:t>
            </a:r>
          </a:p>
        </p:txBody>
      </p:sp>
      <p:sp>
        <p:nvSpPr>
          <p:cNvPr id="8" name="TextBox 8"/>
          <p:cNvSpPr txBox="1"/>
          <p:nvPr/>
        </p:nvSpPr>
        <p:spPr>
          <a:xfrm>
            <a:off x="717789" y="4241008"/>
            <a:ext cx="5279125" cy="692497"/>
          </a:xfrm>
          <a:prstGeom prst="rect">
            <a:avLst/>
          </a:prstGeom>
        </p:spPr>
        <p:txBody>
          <a:bodyPr lIns="0" tIns="0" rIns="0" bIns="0" rtlCol="0" anchor="t">
            <a:spAutoFit/>
          </a:bodyPr>
          <a:lstStyle/>
          <a:p>
            <a:pPr algn="ctr">
              <a:lnSpc>
                <a:spcPts val="1833"/>
              </a:lnSpc>
            </a:pPr>
            <a:r>
              <a:rPr lang="en-US" sz="1666">
                <a:solidFill>
                  <a:srgbClr val="6D6E71"/>
                </a:solidFill>
                <a:latin typeface="HK Grotesk Pro"/>
                <a:ea typeface="HK Grotesk Pro"/>
                <a:cs typeface="HK Grotesk Pro"/>
                <a:sym typeface="HK Grotesk Pro"/>
              </a:rPr>
              <a:t>As 501(c)(3) non-profit organizations, Nebraska hospitals are legally prohibited from making direct contributions to political candidates.</a:t>
            </a:r>
          </a:p>
        </p:txBody>
      </p:sp>
      <p:sp>
        <p:nvSpPr>
          <p:cNvPr id="9" name="Freeform 9"/>
          <p:cNvSpPr/>
          <p:nvPr/>
        </p:nvSpPr>
        <p:spPr>
          <a:xfrm>
            <a:off x="6830077" y="1205754"/>
            <a:ext cx="4109663" cy="1811769"/>
          </a:xfrm>
          <a:custGeom>
            <a:avLst/>
            <a:gdLst/>
            <a:ahLst/>
            <a:cxnLst/>
            <a:rect l="l" t="t" r="r" b="b"/>
            <a:pathLst>
              <a:path w="6164494" h="2717654">
                <a:moveTo>
                  <a:pt x="0" y="0"/>
                </a:moveTo>
                <a:lnTo>
                  <a:pt x="6164494" y="0"/>
                </a:lnTo>
                <a:lnTo>
                  <a:pt x="6164494" y="2717654"/>
                </a:lnTo>
                <a:lnTo>
                  <a:pt x="0" y="2717654"/>
                </a:lnTo>
                <a:lnTo>
                  <a:pt x="0" y="0"/>
                </a:lnTo>
                <a:close/>
              </a:path>
            </a:pathLst>
          </a:custGeom>
          <a:blipFill>
            <a:blip r:embed="rId4">
              <a:extLst>
                <a:ext uri="{96DAC541-7B7A-43D3-8B79-37D633B846F1}">
                  <asvg:svgBlip xmlns:asvg="http://schemas.microsoft.com/office/drawing/2016/SVG/main" r:embed="rId5"/>
                </a:ext>
              </a:extLst>
            </a:blip>
            <a:stretch>
              <a:fillRect b="-51409"/>
            </a:stretch>
          </a:blipFill>
        </p:spPr>
        <p:txBody>
          <a:bodyPr/>
          <a:lstStyle/>
          <a:p>
            <a:endParaRPr lang="en-US" sz="1200"/>
          </a:p>
        </p:txBody>
      </p:sp>
      <p:sp>
        <p:nvSpPr>
          <p:cNvPr id="10" name="AutoShape 10"/>
          <p:cNvSpPr/>
          <p:nvPr/>
        </p:nvSpPr>
        <p:spPr>
          <a:xfrm>
            <a:off x="7479997" y="3986513"/>
            <a:ext cx="2809823" cy="0"/>
          </a:xfrm>
          <a:prstGeom prst="line">
            <a:avLst/>
          </a:prstGeom>
          <a:ln w="19050" cap="flat">
            <a:solidFill>
              <a:srgbClr val="B31F26"/>
            </a:solidFill>
            <a:prstDash val="solid"/>
            <a:headEnd type="none" w="sm" len="sm"/>
            <a:tailEnd type="none" w="sm" len="sm"/>
          </a:ln>
        </p:spPr>
        <p:txBody>
          <a:bodyPr/>
          <a:lstStyle/>
          <a:p>
            <a:endParaRPr lang="en-US" sz="1200"/>
          </a:p>
        </p:txBody>
      </p:sp>
      <p:sp>
        <p:nvSpPr>
          <p:cNvPr id="11" name="TextBox 11"/>
          <p:cNvSpPr txBox="1"/>
          <p:nvPr/>
        </p:nvSpPr>
        <p:spPr>
          <a:xfrm>
            <a:off x="6905985" y="3021673"/>
            <a:ext cx="3957847" cy="1038746"/>
          </a:xfrm>
          <a:prstGeom prst="rect">
            <a:avLst/>
          </a:prstGeom>
        </p:spPr>
        <p:txBody>
          <a:bodyPr lIns="0" tIns="0" rIns="0" bIns="0" rtlCol="0" anchor="t">
            <a:spAutoFit/>
          </a:bodyPr>
          <a:lstStyle/>
          <a:p>
            <a:pPr algn="ctr">
              <a:lnSpc>
                <a:spcPts val="2663"/>
              </a:lnSpc>
            </a:pPr>
            <a:r>
              <a:rPr lang="en-US" sz="2663" b="1">
                <a:solidFill>
                  <a:srgbClr val="003563"/>
                </a:solidFill>
                <a:latin typeface="HK Grotesk Pro Bold"/>
                <a:ea typeface="HK Grotesk Pro Bold"/>
                <a:cs typeface="HK Grotesk Pro Bold"/>
                <a:sym typeface="HK Grotesk Pro Bold"/>
              </a:rPr>
              <a:t>FOR-PROFIT GIANTS = DIRECT CONTRIBUTIONS</a:t>
            </a:r>
          </a:p>
        </p:txBody>
      </p:sp>
      <p:sp>
        <p:nvSpPr>
          <p:cNvPr id="12" name="TextBox 12"/>
          <p:cNvSpPr txBox="1"/>
          <p:nvPr/>
        </p:nvSpPr>
        <p:spPr>
          <a:xfrm>
            <a:off x="6295606" y="4231827"/>
            <a:ext cx="5178605" cy="1641475"/>
          </a:xfrm>
          <a:prstGeom prst="rect">
            <a:avLst/>
          </a:prstGeom>
        </p:spPr>
        <p:txBody>
          <a:bodyPr lIns="0" tIns="0" rIns="0" bIns="0" rtlCol="0" anchor="t">
            <a:spAutoFit/>
          </a:bodyPr>
          <a:lstStyle/>
          <a:p>
            <a:pPr algn="ctr">
              <a:lnSpc>
                <a:spcPts val="1833"/>
              </a:lnSpc>
            </a:pPr>
            <a:r>
              <a:rPr lang="en-US" sz="1666">
                <a:solidFill>
                  <a:srgbClr val="6D6E71"/>
                </a:solidFill>
                <a:latin typeface="HK Grotesk Pro"/>
                <a:ea typeface="HK Grotesk Pro"/>
                <a:cs typeface="HK Grotesk Pro"/>
                <a:sym typeface="HK Grotesk Pro"/>
              </a:rPr>
              <a:t>For-profit companies like UnitedHealthCare and Abbvie operate under different rules.</a:t>
            </a:r>
          </a:p>
          <a:p>
            <a:pPr algn="ctr">
              <a:lnSpc>
                <a:spcPts val="953"/>
              </a:lnSpc>
            </a:pPr>
            <a:endParaRPr lang="en-US" sz="1666">
              <a:solidFill>
                <a:srgbClr val="6D6E71"/>
              </a:solidFill>
              <a:latin typeface="HK Grotesk Pro"/>
              <a:ea typeface="HK Grotesk Pro"/>
              <a:cs typeface="HK Grotesk Pro"/>
              <a:sym typeface="HK Grotesk Pro"/>
            </a:endParaRPr>
          </a:p>
          <a:p>
            <a:pPr algn="ctr">
              <a:lnSpc>
                <a:spcPts val="1833"/>
              </a:lnSpc>
            </a:pPr>
            <a:r>
              <a:rPr lang="en-US" sz="1666">
                <a:solidFill>
                  <a:srgbClr val="6D6E71"/>
                </a:solidFill>
                <a:latin typeface="HK Grotesk Pro"/>
                <a:ea typeface="HK Grotesk Pro"/>
                <a:cs typeface="HK Grotesk Pro"/>
                <a:sym typeface="HK Grotesk Pro"/>
              </a:rPr>
              <a:t> They can and do make direct financial contributions to Nebraska candidates at the state level. </a:t>
            </a:r>
          </a:p>
          <a:p>
            <a:pPr algn="ctr">
              <a:lnSpc>
                <a:spcPts val="953"/>
              </a:lnSpc>
            </a:pPr>
            <a:endParaRPr lang="en-US" sz="1666">
              <a:solidFill>
                <a:srgbClr val="6D6E71"/>
              </a:solidFill>
              <a:latin typeface="HK Grotesk Pro"/>
              <a:ea typeface="HK Grotesk Pro"/>
              <a:cs typeface="HK Grotesk Pro"/>
              <a:sym typeface="HK Grotesk Pro"/>
            </a:endParaRPr>
          </a:p>
          <a:p>
            <a:pPr algn="ctr">
              <a:lnSpc>
                <a:spcPts val="1833"/>
              </a:lnSpc>
            </a:pPr>
            <a:r>
              <a:rPr lang="en-US" sz="1666">
                <a:solidFill>
                  <a:srgbClr val="6D6E71"/>
                </a:solidFill>
                <a:latin typeface="HK Grotesk Pro"/>
                <a:ea typeface="HK Grotesk Pro"/>
                <a:cs typeface="HK Grotesk Pro"/>
                <a:sym typeface="HK Grotesk Pro"/>
              </a:rPr>
              <a:t>This gives them a direct line of influence that non-profit hospitals do not have independently.</a:t>
            </a:r>
          </a:p>
        </p:txBody>
      </p:sp>
      <p:grpSp>
        <p:nvGrpSpPr>
          <p:cNvPr id="13" name="Group 13"/>
          <p:cNvGrpSpPr/>
          <p:nvPr/>
        </p:nvGrpSpPr>
        <p:grpSpPr>
          <a:xfrm>
            <a:off x="437927" y="325583"/>
            <a:ext cx="11316147" cy="626427"/>
            <a:chOff x="0" y="47625"/>
            <a:chExt cx="22632295" cy="1252855"/>
          </a:xfrm>
        </p:grpSpPr>
        <p:sp>
          <p:nvSpPr>
            <p:cNvPr id="14" name="TextBox 14"/>
            <p:cNvSpPr txBox="1"/>
            <p:nvPr/>
          </p:nvSpPr>
          <p:spPr>
            <a:xfrm>
              <a:off x="0" y="47625"/>
              <a:ext cx="22632295" cy="1179811"/>
            </a:xfrm>
            <a:prstGeom prst="rect">
              <a:avLst/>
            </a:prstGeom>
          </p:spPr>
          <p:txBody>
            <a:bodyPr lIns="0" tIns="0" rIns="0" bIns="0" rtlCol="0" anchor="t">
              <a:spAutoFit/>
            </a:bodyPr>
            <a:lstStyle/>
            <a:p>
              <a:pPr algn="ctr">
                <a:lnSpc>
                  <a:spcPts val="4620"/>
                </a:lnSpc>
              </a:pPr>
              <a:r>
                <a:rPr lang="en-US" sz="4200" b="1" spc="168">
                  <a:solidFill>
                    <a:srgbClr val="003563"/>
                  </a:solidFill>
                  <a:latin typeface="HK Grotesk Pro Bold"/>
                  <a:ea typeface="HK Grotesk Pro Bold"/>
                  <a:cs typeface="HK Grotesk Pro Bold"/>
                  <a:sym typeface="HK Grotesk Pro Bold"/>
                </a:rPr>
                <a:t>WHO CAN GIVE WHAT?</a:t>
              </a:r>
            </a:p>
          </p:txBody>
        </p:sp>
        <p:sp>
          <p:nvSpPr>
            <p:cNvPr id="15" name="AutoShape 15"/>
            <p:cNvSpPr/>
            <p:nvPr/>
          </p:nvSpPr>
          <p:spPr>
            <a:xfrm>
              <a:off x="6530180" y="1300480"/>
              <a:ext cx="9571936" cy="0"/>
            </a:xfrm>
            <a:prstGeom prst="line">
              <a:avLst/>
            </a:prstGeom>
            <a:ln w="50800" cap="flat">
              <a:solidFill>
                <a:srgbClr val="B31F26"/>
              </a:solidFill>
              <a:prstDash val="solid"/>
              <a:headEnd type="none" w="sm" len="sm"/>
              <a:tailEnd type="none" w="sm" len="sm"/>
            </a:ln>
          </p:spPr>
          <p:txBody>
            <a:bodyPr/>
            <a:lstStyle/>
            <a:p>
              <a:endParaRPr lang="en-US" sz="1200"/>
            </a:p>
          </p:txBody>
        </p:sp>
      </p:grpSp>
      <p:sp>
        <p:nvSpPr>
          <p:cNvPr id="16" name="Freeform 16"/>
          <p:cNvSpPr/>
          <p:nvPr/>
        </p:nvSpPr>
        <p:spPr>
          <a:xfrm>
            <a:off x="4920161" y="6132594"/>
            <a:ext cx="2351679" cy="479301"/>
          </a:xfrm>
          <a:custGeom>
            <a:avLst/>
            <a:gdLst/>
            <a:ahLst/>
            <a:cxnLst/>
            <a:rect l="l" t="t" r="r" b="b"/>
            <a:pathLst>
              <a:path w="3527519" h="718952">
                <a:moveTo>
                  <a:pt x="0" y="0"/>
                </a:moveTo>
                <a:lnTo>
                  <a:pt x="3527520" y="0"/>
                </a:lnTo>
                <a:lnTo>
                  <a:pt x="3527520" y="718951"/>
                </a:lnTo>
                <a:lnTo>
                  <a:pt x="0" y="718951"/>
                </a:lnTo>
                <a:lnTo>
                  <a:pt x="0" y="0"/>
                </a:lnTo>
                <a:close/>
              </a:path>
            </a:pathLst>
          </a:custGeom>
          <a:blipFill>
            <a:blip r:embed="rId6"/>
            <a:stretch>
              <a:fillRect/>
            </a:stretch>
          </a:blipFill>
        </p:spPr>
        <p:txBody>
          <a:bodyPr/>
          <a:lstStyle/>
          <a:p>
            <a:endParaRPr lang="en-US" sz="1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93537" y="2870089"/>
            <a:ext cx="2951783" cy="0"/>
          </a:xfrm>
          <a:prstGeom prst="line">
            <a:avLst/>
          </a:prstGeom>
          <a:ln w="38100" cap="flat">
            <a:solidFill>
              <a:srgbClr val="B31F26"/>
            </a:solidFill>
            <a:prstDash val="solid"/>
            <a:headEnd type="none" w="sm" len="sm"/>
            <a:tailEnd type="none" w="sm" len="sm"/>
          </a:ln>
        </p:spPr>
        <p:txBody>
          <a:bodyPr/>
          <a:lstStyle/>
          <a:p>
            <a:endParaRPr lang="en-US" sz="1200"/>
          </a:p>
        </p:txBody>
      </p:sp>
      <p:sp>
        <p:nvSpPr>
          <p:cNvPr id="3" name="TextBox 3"/>
          <p:cNvSpPr txBox="1"/>
          <p:nvPr/>
        </p:nvSpPr>
        <p:spPr>
          <a:xfrm>
            <a:off x="249020" y="843832"/>
            <a:ext cx="4654361" cy="1205458"/>
          </a:xfrm>
          <a:prstGeom prst="rect">
            <a:avLst/>
          </a:prstGeom>
        </p:spPr>
        <p:txBody>
          <a:bodyPr wrap="square" lIns="0" tIns="0" rIns="0" bIns="0" rtlCol="0" anchor="t">
            <a:spAutoFit/>
          </a:bodyPr>
          <a:lstStyle/>
          <a:p>
            <a:pPr>
              <a:lnSpc>
                <a:spcPts val="4706"/>
              </a:lnSpc>
            </a:pPr>
            <a:r>
              <a:rPr lang="en-US" sz="4278" b="1" spc="171">
                <a:solidFill>
                  <a:srgbClr val="003563"/>
                </a:solidFill>
                <a:latin typeface="HK Grotesk Pro Bold"/>
                <a:ea typeface="HK Grotesk Pro Bold"/>
                <a:cs typeface="HK Grotesk Pro Bold"/>
                <a:sym typeface="HK Grotesk Pro Bold"/>
              </a:rPr>
              <a:t>TOP HEALTH CARE</a:t>
            </a:r>
          </a:p>
          <a:p>
            <a:pPr>
              <a:lnSpc>
                <a:spcPts val="4706"/>
              </a:lnSpc>
            </a:pPr>
            <a:r>
              <a:rPr lang="en-US" sz="4278" b="1" spc="171">
                <a:solidFill>
                  <a:srgbClr val="003563"/>
                </a:solidFill>
                <a:latin typeface="HK Grotesk Pro Bold"/>
                <a:ea typeface="HK Grotesk Pro Bold"/>
                <a:cs typeface="HK Grotesk Pro Bold"/>
                <a:sym typeface="HK Grotesk Pro Bold"/>
              </a:rPr>
              <a:t>CONTRIBUTORS</a:t>
            </a:r>
          </a:p>
        </p:txBody>
      </p:sp>
      <p:sp>
        <p:nvSpPr>
          <p:cNvPr id="4" name="Freeform 4"/>
          <p:cNvSpPr/>
          <p:nvPr/>
        </p:nvSpPr>
        <p:spPr>
          <a:xfrm>
            <a:off x="393538" y="5818092"/>
            <a:ext cx="2351679" cy="479301"/>
          </a:xfrm>
          <a:custGeom>
            <a:avLst/>
            <a:gdLst/>
            <a:ahLst/>
            <a:cxnLst/>
            <a:rect l="l" t="t" r="r" b="b"/>
            <a:pathLst>
              <a:path w="3527519" h="718952">
                <a:moveTo>
                  <a:pt x="0" y="0"/>
                </a:moveTo>
                <a:lnTo>
                  <a:pt x="3527519" y="0"/>
                </a:lnTo>
                <a:lnTo>
                  <a:pt x="3527519" y="718952"/>
                </a:lnTo>
                <a:lnTo>
                  <a:pt x="0" y="718952"/>
                </a:lnTo>
                <a:lnTo>
                  <a:pt x="0" y="0"/>
                </a:lnTo>
                <a:close/>
              </a:path>
            </a:pathLst>
          </a:custGeom>
          <a:blipFill>
            <a:blip r:embed="rId2"/>
            <a:stretch>
              <a:fillRect/>
            </a:stretch>
          </a:blipFill>
        </p:spPr>
        <p:txBody>
          <a:bodyPr/>
          <a:lstStyle/>
          <a:p>
            <a:endParaRPr lang="en-US" sz="1200"/>
          </a:p>
        </p:txBody>
      </p:sp>
      <p:grpSp>
        <p:nvGrpSpPr>
          <p:cNvPr id="5" name="Group 5"/>
          <p:cNvGrpSpPr/>
          <p:nvPr/>
        </p:nvGrpSpPr>
        <p:grpSpPr>
          <a:xfrm>
            <a:off x="5059066" y="560607"/>
            <a:ext cx="6739397" cy="5736787"/>
            <a:chOff x="0" y="0"/>
            <a:chExt cx="2662478" cy="2266385"/>
          </a:xfrm>
        </p:grpSpPr>
        <p:sp>
          <p:nvSpPr>
            <p:cNvPr id="6" name="Freeform 6"/>
            <p:cNvSpPr/>
            <p:nvPr/>
          </p:nvSpPr>
          <p:spPr>
            <a:xfrm>
              <a:off x="0" y="0"/>
              <a:ext cx="2662478" cy="2266385"/>
            </a:xfrm>
            <a:custGeom>
              <a:avLst/>
              <a:gdLst/>
              <a:ahLst/>
              <a:cxnLst/>
              <a:rect l="l" t="t" r="r" b="b"/>
              <a:pathLst>
                <a:path w="2662478" h="2266385">
                  <a:moveTo>
                    <a:pt x="0" y="0"/>
                  </a:moveTo>
                  <a:lnTo>
                    <a:pt x="2662478" y="0"/>
                  </a:lnTo>
                  <a:lnTo>
                    <a:pt x="2662478" y="2266385"/>
                  </a:lnTo>
                  <a:lnTo>
                    <a:pt x="0" y="2266385"/>
                  </a:lnTo>
                  <a:close/>
                </a:path>
              </a:pathLst>
            </a:custGeom>
            <a:solidFill>
              <a:srgbClr val="FFFFFF"/>
            </a:solidFill>
            <a:ln w="47625" cap="sq">
              <a:solidFill>
                <a:srgbClr val="003563"/>
              </a:solidFill>
              <a:prstDash val="solid"/>
              <a:miter/>
            </a:ln>
          </p:spPr>
          <p:txBody>
            <a:bodyPr/>
            <a:lstStyle/>
            <a:p>
              <a:endParaRPr lang="en-US" sz="1200"/>
            </a:p>
          </p:txBody>
        </p:sp>
        <p:sp>
          <p:nvSpPr>
            <p:cNvPr id="7" name="TextBox 7"/>
            <p:cNvSpPr txBox="1"/>
            <p:nvPr/>
          </p:nvSpPr>
          <p:spPr>
            <a:xfrm>
              <a:off x="0" y="-38100"/>
              <a:ext cx="2662478" cy="2304485"/>
            </a:xfrm>
            <a:prstGeom prst="rect">
              <a:avLst/>
            </a:prstGeom>
          </p:spPr>
          <p:txBody>
            <a:bodyPr lIns="33867" tIns="33867" rIns="33867" bIns="33867" rtlCol="0" anchor="ctr"/>
            <a:lstStyle/>
            <a:p>
              <a:pPr algn="ctr">
                <a:lnSpc>
                  <a:spcPts val="1773"/>
                </a:lnSpc>
              </a:pPr>
              <a:endParaRPr sz="1200"/>
            </a:p>
          </p:txBody>
        </p:sp>
      </p:grpSp>
      <p:sp>
        <p:nvSpPr>
          <p:cNvPr id="8" name="Freeform 8"/>
          <p:cNvSpPr/>
          <p:nvPr/>
        </p:nvSpPr>
        <p:spPr>
          <a:xfrm>
            <a:off x="8627355" y="903981"/>
            <a:ext cx="2957257" cy="1079171"/>
          </a:xfrm>
          <a:custGeom>
            <a:avLst/>
            <a:gdLst/>
            <a:ahLst/>
            <a:cxnLst/>
            <a:rect l="l" t="t" r="r" b="b"/>
            <a:pathLst>
              <a:path w="4435885" h="1618756">
                <a:moveTo>
                  <a:pt x="0" y="0"/>
                </a:moveTo>
                <a:lnTo>
                  <a:pt x="4435886" y="0"/>
                </a:lnTo>
                <a:lnTo>
                  <a:pt x="4435886" y="1618756"/>
                </a:lnTo>
                <a:lnTo>
                  <a:pt x="0" y="1618756"/>
                </a:lnTo>
                <a:lnTo>
                  <a:pt x="0" y="0"/>
                </a:lnTo>
                <a:close/>
              </a:path>
            </a:pathLst>
          </a:custGeom>
          <a:blipFill>
            <a:blip r:embed="rId3"/>
            <a:stretch>
              <a:fillRect l="-14641" t="-84361" r="-13515" b="-86933"/>
            </a:stretch>
          </a:blipFill>
        </p:spPr>
        <p:txBody>
          <a:bodyPr/>
          <a:lstStyle/>
          <a:p>
            <a:endParaRPr lang="en-US" sz="1200"/>
          </a:p>
        </p:txBody>
      </p:sp>
      <p:sp>
        <p:nvSpPr>
          <p:cNvPr id="9" name="Freeform 9"/>
          <p:cNvSpPr/>
          <p:nvPr/>
        </p:nvSpPr>
        <p:spPr>
          <a:xfrm>
            <a:off x="5272917" y="972065"/>
            <a:ext cx="3172164" cy="943004"/>
          </a:xfrm>
          <a:custGeom>
            <a:avLst/>
            <a:gdLst/>
            <a:ahLst/>
            <a:cxnLst/>
            <a:rect l="l" t="t" r="r" b="b"/>
            <a:pathLst>
              <a:path w="4758246" h="1414506">
                <a:moveTo>
                  <a:pt x="0" y="0"/>
                </a:moveTo>
                <a:lnTo>
                  <a:pt x="4758246" y="0"/>
                </a:lnTo>
                <a:lnTo>
                  <a:pt x="4758246" y="1414506"/>
                </a:lnTo>
                <a:lnTo>
                  <a:pt x="0" y="1414506"/>
                </a:lnTo>
                <a:lnTo>
                  <a:pt x="0" y="0"/>
                </a:lnTo>
                <a:close/>
              </a:path>
            </a:pathLst>
          </a:custGeom>
          <a:blipFill>
            <a:blip r:embed="rId4"/>
            <a:stretch>
              <a:fillRect l="-8914" t="-68065" r="-9763" b="-69968"/>
            </a:stretch>
          </a:blipFill>
        </p:spPr>
        <p:txBody>
          <a:bodyPr/>
          <a:lstStyle/>
          <a:p>
            <a:endParaRPr lang="en-US" sz="1200"/>
          </a:p>
        </p:txBody>
      </p:sp>
      <p:sp>
        <p:nvSpPr>
          <p:cNvPr id="10" name="Freeform 10"/>
          <p:cNvSpPr/>
          <p:nvPr/>
        </p:nvSpPr>
        <p:spPr>
          <a:xfrm>
            <a:off x="5285082" y="2719712"/>
            <a:ext cx="2957257" cy="1041298"/>
          </a:xfrm>
          <a:custGeom>
            <a:avLst/>
            <a:gdLst/>
            <a:ahLst/>
            <a:cxnLst/>
            <a:rect l="l" t="t" r="r" b="b"/>
            <a:pathLst>
              <a:path w="4435885" h="1561947">
                <a:moveTo>
                  <a:pt x="0" y="0"/>
                </a:moveTo>
                <a:lnTo>
                  <a:pt x="4435886" y="0"/>
                </a:lnTo>
                <a:lnTo>
                  <a:pt x="4435886" y="1561948"/>
                </a:lnTo>
                <a:lnTo>
                  <a:pt x="0" y="1561948"/>
                </a:lnTo>
                <a:lnTo>
                  <a:pt x="0" y="0"/>
                </a:lnTo>
                <a:close/>
              </a:path>
            </a:pathLst>
          </a:custGeom>
          <a:blipFill>
            <a:blip r:embed="rId5"/>
            <a:stretch>
              <a:fillRect l="-3466" t="-45598" r="-4105" b="-45339"/>
            </a:stretch>
          </a:blipFill>
        </p:spPr>
        <p:txBody>
          <a:bodyPr/>
          <a:lstStyle/>
          <a:p>
            <a:endParaRPr lang="en-US" sz="1200"/>
          </a:p>
        </p:txBody>
      </p:sp>
      <p:sp>
        <p:nvSpPr>
          <p:cNvPr id="11" name="Freeform 11"/>
          <p:cNvSpPr/>
          <p:nvPr/>
        </p:nvSpPr>
        <p:spPr>
          <a:xfrm>
            <a:off x="8448944" y="2773788"/>
            <a:ext cx="3123502" cy="933146"/>
          </a:xfrm>
          <a:custGeom>
            <a:avLst/>
            <a:gdLst/>
            <a:ahLst/>
            <a:cxnLst/>
            <a:rect l="l" t="t" r="r" b="b"/>
            <a:pathLst>
              <a:path w="4685253" h="1399719">
                <a:moveTo>
                  <a:pt x="0" y="0"/>
                </a:moveTo>
                <a:lnTo>
                  <a:pt x="4685253" y="0"/>
                </a:lnTo>
                <a:lnTo>
                  <a:pt x="4685253" y="1399719"/>
                </a:lnTo>
                <a:lnTo>
                  <a:pt x="0" y="1399719"/>
                </a:lnTo>
                <a:lnTo>
                  <a:pt x="0" y="0"/>
                </a:lnTo>
                <a:close/>
              </a:path>
            </a:pathLst>
          </a:custGeom>
          <a:blipFill>
            <a:blip r:embed="rId6"/>
            <a:stretch>
              <a:fillRect/>
            </a:stretch>
          </a:blipFill>
        </p:spPr>
        <p:txBody>
          <a:bodyPr/>
          <a:lstStyle/>
          <a:p>
            <a:endParaRPr lang="en-US" sz="1200"/>
          </a:p>
        </p:txBody>
      </p:sp>
      <p:sp>
        <p:nvSpPr>
          <p:cNvPr id="12" name="Freeform 12"/>
          <p:cNvSpPr/>
          <p:nvPr/>
        </p:nvSpPr>
        <p:spPr>
          <a:xfrm>
            <a:off x="8573628" y="4497570"/>
            <a:ext cx="2957257" cy="1456449"/>
          </a:xfrm>
          <a:custGeom>
            <a:avLst/>
            <a:gdLst/>
            <a:ahLst/>
            <a:cxnLst/>
            <a:rect l="l" t="t" r="r" b="b"/>
            <a:pathLst>
              <a:path w="4435885" h="2184674">
                <a:moveTo>
                  <a:pt x="0" y="0"/>
                </a:moveTo>
                <a:lnTo>
                  <a:pt x="4435885" y="0"/>
                </a:lnTo>
                <a:lnTo>
                  <a:pt x="4435885" y="2184674"/>
                </a:lnTo>
                <a:lnTo>
                  <a:pt x="0" y="2184674"/>
                </a:lnTo>
                <a:lnTo>
                  <a:pt x="0" y="0"/>
                </a:lnTo>
                <a:close/>
              </a:path>
            </a:pathLst>
          </a:custGeom>
          <a:blipFill>
            <a:blip r:embed="rId7"/>
            <a:stretch>
              <a:fillRect/>
            </a:stretch>
          </a:blipFill>
        </p:spPr>
        <p:txBody>
          <a:bodyPr/>
          <a:lstStyle/>
          <a:p>
            <a:endParaRPr lang="en-US" sz="1200"/>
          </a:p>
        </p:txBody>
      </p:sp>
      <p:sp>
        <p:nvSpPr>
          <p:cNvPr id="13" name="Freeform 13"/>
          <p:cNvSpPr/>
          <p:nvPr/>
        </p:nvSpPr>
        <p:spPr>
          <a:xfrm>
            <a:off x="5326644" y="4621405"/>
            <a:ext cx="2957257" cy="1208779"/>
          </a:xfrm>
          <a:custGeom>
            <a:avLst/>
            <a:gdLst/>
            <a:ahLst/>
            <a:cxnLst/>
            <a:rect l="l" t="t" r="r" b="b"/>
            <a:pathLst>
              <a:path w="4435885" h="1813168">
                <a:moveTo>
                  <a:pt x="0" y="0"/>
                </a:moveTo>
                <a:lnTo>
                  <a:pt x="4435885" y="0"/>
                </a:lnTo>
                <a:lnTo>
                  <a:pt x="4435885" y="1813168"/>
                </a:lnTo>
                <a:lnTo>
                  <a:pt x="0" y="1813168"/>
                </a:lnTo>
                <a:lnTo>
                  <a:pt x="0" y="0"/>
                </a:lnTo>
                <a:close/>
              </a:path>
            </a:pathLst>
          </a:custGeom>
          <a:blipFill>
            <a:blip r:embed="rId8"/>
            <a:stretch>
              <a:fillRect/>
            </a:stretch>
          </a:blipFill>
        </p:spPr>
        <p:txBody>
          <a:bodyPr/>
          <a:lstStyle/>
          <a:p>
            <a:endParaRPr lang="en-US"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6426-582D-81D7-BE06-1D7415BDA571}"/>
            </a:ext>
          </a:extLst>
        </p:cNvPr>
        <p:cNvGrpSpPr/>
        <p:nvPr/>
      </p:nvGrpSpPr>
      <p:grpSpPr>
        <a:xfrm>
          <a:off x="0" y="0"/>
          <a:ext cx="0" cy="0"/>
          <a:chOff x="0" y="0"/>
          <a:chExt cx="0" cy="0"/>
        </a:xfrm>
      </p:grpSpPr>
      <p:sp>
        <p:nvSpPr>
          <p:cNvPr id="24" name="object 24">
            <a:extLst>
              <a:ext uri="{FF2B5EF4-FFF2-40B4-BE49-F238E27FC236}">
                <a16:creationId xmlns:a16="http://schemas.microsoft.com/office/drawing/2014/main" id="{8891365B-4465-CF44-48FF-82A007DDB6F5}"/>
              </a:ext>
            </a:extLst>
          </p:cNvPr>
          <p:cNvSpPr txBox="1"/>
          <p:nvPr/>
        </p:nvSpPr>
        <p:spPr>
          <a:xfrm>
            <a:off x="528206" y="1080086"/>
            <a:ext cx="5761945" cy="3689044"/>
          </a:xfrm>
          <a:prstGeom prst="rect">
            <a:avLst/>
          </a:prstGeom>
        </p:spPr>
        <p:txBody>
          <a:bodyPr vert="horz" wrap="square" lIns="0" tIns="8467"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8255" marR="752475">
              <a:spcBef>
                <a:spcPts val="67"/>
              </a:spcBef>
            </a:pPr>
            <a:endParaRPr lang="en-US" sz="1600">
              <a:latin typeface="Calibri"/>
              <a:ea typeface="Calibri"/>
              <a:cs typeface="Calibri"/>
            </a:endParaRPr>
          </a:p>
          <a:p>
            <a:pPr marL="8255" marR="752475">
              <a:spcBef>
                <a:spcPts val="67"/>
              </a:spcBef>
            </a:pPr>
            <a:r>
              <a:rPr lang="en-US" sz="1800">
                <a:latin typeface="Calibri"/>
                <a:ea typeface="Calibri"/>
                <a:cs typeface="Calibri"/>
              </a:rPr>
              <a:t>Government shutdown as of Oct. 1</a:t>
            </a:r>
          </a:p>
          <a:p>
            <a:pPr marL="294005" marR="752475" indent="-285750">
              <a:spcBef>
                <a:spcPts val="67"/>
              </a:spcBef>
              <a:buFont typeface="Calibri"/>
              <a:buChar char="-"/>
            </a:pPr>
            <a:r>
              <a:rPr lang="en-US" sz="1800">
                <a:latin typeface="Calibri"/>
                <a:ea typeface="Calibri"/>
                <a:cs typeface="Calibri"/>
              </a:rPr>
              <a:t>Failed votes to pass a clean CR </a:t>
            </a:r>
            <a:endParaRPr lang="en-US" sz="1800">
              <a:latin typeface="Calibri" panose="020F0502020204030204" pitchFamily="34" charset="0"/>
              <a:ea typeface="Calibri" panose="020F0502020204030204" pitchFamily="34" charset="0"/>
              <a:cs typeface="Calibri" panose="020F0502020204030204" pitchFamily="34" charset="0"/>
            </a:endParaRPr>
          </a:p>
          <a:p>
            <a:pPr marL="294005" marR="752475" indent="-285750">
              <a:spcBef>
                <a:spcPts val="67"/>
              </a:spcBef>
              <a:buFont typeface="Calibri"/>
              <a:buChar char="-"/>
            </a:pPr>
            <a:r>
              <a:rPr lang="en-US" sz="1800">
                <a:latin typeface="Calibri"/>
                <a:ea typeface="Calibri"/>
                <a:cs typeface="Calibri"/>
              </a:rPr>
              <a:t>Key health care programs part of that debate</a:t>
            </a:r>
            <a:endParaRPr lang="en-US" sz="1800">
              <a:latin typeface="Calibri" panose="020F0502020204030204" pitchFamily="34" charset="0"/>
              <a:ea typeface="Calibri" panose="020F0502020204030204" pitchFamily="34" charset="0"/>
              <a:cs typeface="Calibri" panose="020F0502020204030204" pitchFamily="34" charset="0"/>
            </a:endParaRPr>
          </a:p>
          <a:p>
            <a:pPr marL="598170" marR="752475" lvl="1" indent="-285750">
              <a:spcBef>
                <a:spcPts val="67"/>
              </a:spcBef>
              <a:buFont typeface="Courier New"/>
              <a:buChar char="o"/>
            </a:pPr>
            <a:r>
              <a:rPr lang="en-US" sz="1800">
                <a:latin typeface="Calibri"/>
                <a:ea typeface="Calibri"/>
                <a:cs typeface="Calibri"/>
              </a:rPr>
              <a:t>Enhanced Premium Tax Credits extender</a:t>
            </a:r>
            <a:endParaRPr lang="en-US" sz="1800">
              <a:latin typeface="Calibri" panose="020F0502020204030204" pitchFamily="34" charset="0"/>
              <a:ea typeface="Calibri" panose="020F0502020204030204" pitchFamily="34" charset="0"/>
              <a:cs typeface="Calibri" panose="020F0502020204030204" pitchFamily="34" charset="0"/>
            </a:endParaRPr>
          </a:p>
          <a:p>
            <a:pPr marL="902970" marR="752475" lvl="2" indent="-285750">
              <a:spcBef>
                <a:spcPts val="67"/>
              </a:spcBef>
              <a:buFont typeface="Wingdings"/>
              <a:buChar char="§"/>
            </a:pPr>
            <a:r>
              <a:rPr lang="en-US" sz="1800">
                <a:latin typeface="Calibri"/>
                <a:ea typeface="Calibri"/>
                <a:cs typeface="Calibri"/>
              </a:rPr>
              <a:t>Expire end of 2025</a:t>
            </a:r>
          </a:p>
          <a:p>
            <a:pPr marL="598170" marR="752475" lvl="1" indent="-285750">
              <a:spcBef>
                <a:spcPts val="67"/>
              </a:spcBef>
              <a:buFont typeface="Courier New"/>
              <a:buChar char="o"/>
            </a:pPr>
            <a:r>
              <a:rPr lang="en-US" sz="1800">
                <a:latin typeface="Calibri"/>
                <a:ea typeface="Calibri"/>
                <a:cs typeface="Calibri"/>
              </a:rPr>
              <a:t>Telehealth and hospital-at-home extender</a:t>
            </a:r>
            <a:endParaRPr lang="en-US" sz="1800">
              <a:latin typeface="Calibri" panose="020F0502020204030204" pitchFamily="34" charset="0"/>
              <a:ea typeface="Calibri" panose="020F0502020204030204" pitchFamily="34" charset="0"/>
              <a:cs typeface="Calibri" panose="020F0502020204030204" pitchFamily="34" charset="0"/>
            </a:endParaRPr>
          </a:p>
          <a:p>
            <a:pPr marL="902970" marR="752475" lvl="2" indent="-285750">
              <a:spcBef>
                <a:spcPts val="67"/>
              </a:spcBef>
              <a:buFont typeface="Wingdings"/>
              <a:buChar char="§"/>
            </a:pPr>
            <a:r>
              <a:rPr lang="en-US" sz="1800">
                <a:latin typeface="Calibri"/>
                <a:ea typeface="Calibri"/>
                <a:cs typeface="Calibri"/>
              </a:rPr>
              <a:t>Expired Sept. 30</a:t>
            </a:r>
          </a:p>
          <a:p>
            <a:pPr marL="294005" marR="752475" indent="-285750">
              <a:spcBef>
                <a:spcPts val="67"/>
              </a:spcBef>
              <a:buFont typeface="Calibri"/>
              <a:buChar char="-"/>
            </a:pPr>
            <a:r>
              <a:rPr lang="en-US" sz="1800">
                <a:latin typeface="Calibri"/>
                <a:ea typeface="Calibri"/>
                <a:cs typeface="Calibri"/>
              </a:rPr>
              <a:t>Following flurry of activity on CMS website issuing guidance on</a:t>
            </a:r>
            <a:r>
              <a:rPr lang="en-US" sz="1800" dirty="0">
                <a:latin typeface="Calibri"/>
                <a:ea typeface="Calibri"/>
                <a:cs typeface="Calibri"/>
              </a:rPr>
              <a:t> Medicare payments amid shutdown</a:t>
            </a:r>
            <a:endParaRPr lang="en-US" sz="1800">
              <a:latin typeface="Calibri" panose="020F0502020204030204" pitchFamily="34" charset="0"/>
              <a:ea typeface="Calibri" panose="020F0502020204030204" pitchFamily="34" charset="0"/>
              <a:cs typeface="Calibri" panose="020F0502020204030204" pitchFamily="34" charset="0"/>
            </a:endParaRPr>
          </a:p>
          <a:p>
            <a:pPr marL="902970" marR="752475" lvl="2" indent="-285750">
              <a:spcBef>
                <a:spcPts val="67"/>
              </a:spcBef>
              <a:buFont typeface="Wingdings"/>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1207770" marR="752475" lvl="3" indent="-285750">
              <a:spcBef>
                <a:spcPts val="67"/>
              </a:spcBef>
              <a:buFont typeface="Calibri"/>
              <a:buChar char="-"/>
            </a:pPr>
            <a:endParaRPr lang="en-US" sz="1800">
              <a:latin typeface="Calibri" panose="020F0502020204030204" pitchFamily="34" charset="0"/>
              <a:ea typeface="Calibri" panose="020F0502020204030204" pitchFamily="34" charset="0"/>
              <a:cs typeface="Calibri" panose="020F0502020204030204" pitchFamily="34" charset="0"/>
            </a:endParaRPr>
          </a:p>
          <a:p>
            <a:pPr marL="8255" marR="752475">
              <a:spcBef>
                <a:spcPts val="67"/>
              </a:spcBef>
            </a:pPr>
            <a:endParaRPr lang="en-US" sz="1600">
              <a:latin typeface="Calibri" panose="020F0502020204030204" pitchFamily="34" charset="0"/>
              <a:ea typeface="Calibri" panose="020F0502020204030204" pitchFamily="34" charset="0"/>
              <a:cs typeface="Calibri" panose="020F0502020204030204" pitchFamily="34" charset="0"/>
            </a:endParaRPr>
          </a:p>
        </p:txBody>
      </p:sp>
      <p:pic>
        <p:nvPicPr>
          <p:cNvPr id="27" name="Content Placeholder 4" descr="Icon&#10;&#10;Description automatically generated">
            <a:extLst>
              <a:ext uri="{FF2B5EF4-FFF2-40B4-BE49-F238E27FC236}">
                <a16:creationId xmlns:a16="http://schemas.microsoft.com/office/drawing/2014/main" id="{3CD8B325-1243-3074-2562-47E2861815BB}"/>
              </a:ext>
            </a:extLst>
          </p:cNvPr>
          <p:cNvPicPr>
            <a:picLocks noGrp="1" noChangeAspect="1"/>
          </p:cNvPicPr>
          <p:nvPr>
            <p:ph idx="1"/>
          </p:nvPr>
        </p:nvPicPr>
        <p:blipFill>
          <a:blip r:embed="rId3"/>
          <a:stretch>
            <a:fillRect/>
          </a:stretch>
        </p:blipFill>
        <p:spPr>
          <a:xfrm>
            <a:off x="9093202" y="6121400"/>
            <a:ext cx="2865665" cy="572446"/>
          </a:xfrm>
        </p:spPr>
      </p:pic>
      <p:sp>
        <p:nvSpPr>
          <p:cNvPr id="4" name="TextBox 3">
            <a:extLst>
              <a:ext uri="{FF2B5EF4-FFF2-40B4-BE49-F238E27FC236}">
                <a16:creationId xmlns:a16="http://schemas.microsoft.com/office/drawing/2014/main" id="{BD55CE89-0F49-8832-B6FF-9B74456603FD}"/>
              </a:ext>
            </a:extLst>
          </p:cNvPr>
          <p:cNvSpPr txBox="1"/>
          <p:nvPr/>
        </p:nvSpPr>
        <p:spPr>
          <a:xfrm>
            <a:off x="527844" y="313069"/>
            <a:ext cx="10580941" cy="76944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a:rPr>
              <a:t>Government Shutdown</a:t>
            </a:r>
            <a:endParaRPr lang="en-US"/>
          </a:p>
        </p:txBody>
      </p:sp>
      <p:pic>
        <p:nvPicPr>
          <p:cNvPr id="2" name="Picture 1" descr="A white building with a sign on it&#10;&#10;AI-generated content may be incorrect.">
            <a:extLst>
              <a:ext uri="{FF2B5EF4-FFF2-40B4-BE49-F238E27FC236}">
                <a16:creationId xmlns:a16="http://schemas.microsoft.com/office/drawing/2014/main" id="{19C112F0-8460-561A-3AEC-2047C198A94B}"/>
              </a:ext>
            </a:extLst>
          </p:cNvPr>
          <p:cNvPicPr>
            <a:picLocks noChangeAspect="1"/>
          </p:cNvPicPr>
          <p:nvPr/>
        </p:nvPicPr>
        <p:blipFill>
          <a:blip r:embed="rId4"/>
          <a:stretch>
            <a:fillRect/>
          </a:stretch>
        </p:blipFill>
        <p:spPr>
          <a:xfrm>
            <a:off x="6410325" y="1204913"/>
            <a:ext cx="5372100" cy="4067175"/>
          </a:xfrm>
          <a:prstGeom prst="rect">
            <a:avLst/>
          </a:prstGeom>
        </p:spPr>
      </p:pic>
    </p:spTree>
    <p:extLst>
      <p:ext uri="{BB962C8B-B14F-4D97-AF65-F5344CB8AC3E}">
        <p14:creationId xmlns:p14="http://schemas.microsoft.com/office/powerpoint/2010/main" val="618791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95250" cap="sq">
              <a:solidFill>
                <a:srgbClr val="1A3668"/>
              </a:solidFill>
              <a:prstDash val="solid"/>
              <a:miter/>
            </a:ln>
          </p:spPr>
          <p:txBody>
            <a:bodyPr/>
            <a:lstStyle/>
            <a:p>
              <a:endParaRPr lang="en-US" sz="1200"/>
            </a:p>
          </p:txBody>
        </p:sp>
        <p:sp>
          <p:nvSpPr>
            <p:cNvPr id="4" name="TextBox 4"/>
            <p:cNvSpPr txBox="1"/>
            <p:nvPr/>
          </p:nvSpPr>
          <p:spPr>
            <a:xfrm>
              <a:off x="0" y="-38100"/>
              <a:ext cx="4816593" cy="2747433"/>
            </a:xfrm>
            <a:prstGeom prst="rect">
              <a:avLst/>
            </a:prstGeom>
          </p:spPr>
          <p:txBody>
            <a:bodyPr lIns="33867" tIns="33867" rIns="33867" bIns="33867" rtlCol="0" anchor="ctr"/>
            <a:lstStyle/>
            <a:p>
              <a:pPr algn="ctr">
                <a:lnSpc>
                  <a:spcPts val="1773"/>
                </a:lnSpc>
              </a:pPr>
              <a:endParaRPr sz="1200"/>
            </a:p>
          </p:txBody>
        </p:sp>
      </p:grpSp>
      <p:sp>
        <p:nvSpPr>
          <p:cNvPr id="5" name="TextBox 5"/>
          <p:cNvSpPr txBox="1"/>
          <p:nvPr/>
        </p:nvSpPr>
        <p:spPr>
          <a:xfrm>
            <a:off x="1559798" y="2187787"/>
            <a:ext cx="9072406" cy="3604513"/>
          </a:xfrm>
          <a:prstGeom prst="rect">
            <a:avLst/>
          </a:prstGeom>
        </p:spPr>
        <p:txBody>
          <a:bodyPr lIns="0" tIns="0" rIns="0" bIns="0" rtlCol="0" anchor="t">
            <a:spAutoFit/>
          </a:bodyPr>
          <a:lstStyle/>
          <a:p>
            <a:pPr algn="ctr">
              <a:lnSpc>
                <a:spcPts val="3267"/>
              </a:lnSpc>
            </a:pPr>
            <a:r>
              <a:rPr lang="en-US" sz="2300" b="1">
                <a:solidFill>
                  <a:srgbClr val="003563"/>
                </a:solidFill>
                <a:latin typeface="IBM Plex Sans Bold"/>
                <a:ea typeface="IBM Plex Sans Bold"/>
                <a:cs typeface="IBM Plex Sans Bold"/>
                <a:sym typeface="IBM Plex Sans Bold"/>
              </a:rPr>
              <a:t>SUPPORT CANDIDATES WHO CHAMPION HEALTH CARE CAUSES</a:t>
            </a:r>
          </a:p>
          <a:p>
            <a:pPr algn="ctr">
              <a:lnSpc>
                <a:spcPts val="2707"/>
              </a:lnSpc>
            </a:pPr>
            <a:r>
              <a:rPr lang="en-US" sz="1900">
                <a:solidFill>
                  <a:srgbClr val="6D6E71"/>
                </a:solidFill>
                <a:latin typeface="IBM Plex Sans"/>
                <a:ea typeface="IBM Plex Sans"/>
                <a:cs typeface="IBM Plex Sans"/>
                <a:sym typeface="IBM Plex Sans"/>
              </a:rPr>
              <a:t>Identifying, vetting, and financially supporting candidates who are true allies of hospitals and patients.</a:t>
            </a:r>
            <a:endParaRPr lang="en-US" sz="1900">
              <a:solidFill>
                <a:srgbClr val="6D6E71"/>
              </a:solidFill>
              <a:latin typeface="IBM Plex Sans"/>
              <a:ea typeface="IBM Plex Sans"/>
              <a:cs typeface="IBM Plex Sans"/>
            </a:endParaRPr>
          </a:p>
          <a:p>
            <a:pPr algn="ctr">
              <a:lnSpc>
                <a:spcPts val="1400"/>
              </a:lnSpc>
            </a:pPr>
            <a:endParaRPr lang="en-US" sz="1933">
              <a:solidFill>
                <a:srgbClr val="6D6E71"/>
              </a:solidFill>
              <a:latin typeface="IBM Plex Sans"/>
              <a:ea typeface="IBM Plex Sans"/>
              <a:cs typeface="IBM Plex Sans"/>
              <a:sym typeface="IBM Plex Sans"/>
            </a:endParaRPr>
          </a:p>
          <a:p>
            <a:pPr algn="ctr">
              <a:lnSpc>
                <a:spcPts val="2975"/>
              </a:lnSpc>
            </a:pPr>
            <a:r>
              <a:rPr lang="en-US" sz="2100" b="1">
                <a:solidFill>
                  <a:srgbClr val="003563"/>
                </a:solidFill>
                <a:latin typeface="IBM Plex Sans Bold"/>
                <a:ea typeface="IBM Plex Sans Bold"/>
                <a:cs typeface="IBM Plex Sans Bold"/>
                <a:sym typeface="IBM Plex Sans Bold"/>
              </a:rPr>
              <a:t>EDUCATE POLICYMAKERS ON COMPLEX CHALLENGES</a:t>
            </a:r>
            <a:endParaRPr lang="en-US" sz="2100" b="1">
              <a:solidFill>
                <a:srgbClr val="003563"/>
              </a:solidFill>
              <a:latin typeface="IBM Plex Sans Bold"/>
              <a:ea typeface="IBM Plex Sans Bold"/>
              <a:cs typeface="IBM Plex Sans Bold"/>
            </a:endParaRPr>
          </a:p>
          <a:p>
            <a:pPr algn="ctr">
              <a:lnSpc>
                <a:spcPts val="2707"/>
              </a:lnSpc>
            </a:pPr>
            <a:r>
              <a:rPr lang="en-US" sz="1900">
                <a:solidFill>
                  <a:srgbClr val="6D6E71"/>
                </a:solidFill>
                <a:latin typeface="IBM Plex Sans"/>
                <a:ea typeface="IBM Plex Sans"/>
                <a:cs typeface="IBM Plex Sans"/>
                <a:sym typeface="IBM Plex Sans"/>
              </a:rPr>
              <a:t>Providing lawmakers with accurate, timely information on the operational, financial, and patient care realities facing Nebraska hospitals.</a:t>
            </a:r>
            <a:endParaRPr lang="en-US" sz="1900">
              <a:solidFill>
                <a:srgbClr val="6D6E71"/>
              </a:solidFill>
              <a:latin typeface="IBM Plex Sans"/>
              <a:ea typeface="IBM Plex Sans"/>
              <a:cs typeface="IBM Plex Sans"/>
            </a:endParaRPr>
          </a:p>
          <a:p>
            <a:pPr algn="ctr">
              <a:lnSpc>
                <a:spcPts val="1400"/>
              </a:lnSpc>
            </a:pPr>
            <a:endParaRPr lang="en-US" sz="1933">
              <a:solidFill>
                <a:srgbClr val="6D6E71"/>
              </a:solidFill>
              <a:latin typeface="IBM Plex Sans"/>
              <a:ea typeface="IBM Plex Sans"/>
              <a:cs typeface="IBM Plex Sans"/>
              <a:sym typeface="IBM Plex Sans"/>
            </a:endParaRPr>
          </a:p>
          <a:p>
            <a:pPr algn="ctr">
              <a:lnSpc>
                <a:spcPts val="2975"/>
              </a:lnSpc>
            </a:pPr>
            <a:r>
              <a:rPr lang="en-US" sz="2100" b="1">
                <a:solidFill>
                  <a:srgbClr val="003563"/>
                </a:solidFill>
                <a:latin typeface="IBM Plex Sans Bold"/>
                <a:ea typeface="IBM Plex Sans Bold"/>
                <a:cs typeface="IBM Plex Sans Bold"/>
                <a:sym typeface="IBM Plex Sans Bold"/>
              </a:rPr>
              <a:t>MOBILIZE GRASSROOTS EFFORTS</a:t>
            </a:r>
            <a:endParaRPr lang="en-US" sz="2100" b="1">
              <a:solidFill>
                <a:srgbClr val="003563"/>
              </a:solidFill>
              <a:latin typeface="IBM Plex Sans Bold"/>
              <a:ea typeface="IBM Plex Sans Bold"/>
              <a:cs typeface="IBM Plex Sans Bold"/>
            </a:endParaRPr>
          </a:p>
          <a:p>
            <a:pPr algn="ctr">
              <a:lnSpc>
                <a:spcPts val="2707"/>
              </a:lnSpc>
            </a:pPr>
            <a:r>
              <a:rPr lang="en-US" sz="1900">
                <a:solidFill>
                  <a:srgbClr val="6D6E71"/>
                </a:solidFill>
                <a:latin typeface="IBM Plex Sans"/>
                <a:ea typeface="IBM Plex Sans"/>
                <a:cs typeface="IBM Plex Sans"/>
                <a:sym typeface="IBM Plex Sans"/>
              </a:rPr>
              <a:t>Activating hospital staff, community members, and advocates to contact their legislators on critical issues, creating a powerful collective voice.</a:t>
            </a:r>
            <a:endParaRPr lang="en-US" sz="1900">
              <a:solidFill>
                <a:srgbClr val="6D6E71"/>
              </a:solidFill>
              <a:latin typeface="IBM Plex Sans"/>
              <a:ea typeface="IBM Plex Sans"/>
              <a:cs typeface="IBM Plex Sans"/>
            </a:endParaRPr>
          </a:p>
        </p:txBody>
      </p:sp>
      <p:grpSp>
        <p:nvGrpSpPr>
          <p:cNvPr id="6" name="Group 6"/>
          <p:cNvGrpSpPr/>
          <p:nvPr/>
        </p:nvGrpSpPr>
        <p:grpSpPr>
          <a:xfrm>
            <a:off x="260785" y="416295"/>
            <a:ext cx="11670431" cy="1923604"/>
            <a:chOff x="0" y="47625"/>
            <a:chExt cx="23340862" cy="3847209"/>
          </a:xfrm>
        </p:grpSpPr>
        <p:sp>
          <p:nvSpPr>
            <p:cNvPr id="7" name="AutoShape 7"/>
            <p:cNvSpPr/>
            <p:nvPr/>
          </p:nvSpPr>
          <p:spPr>
            <a:xfrm>
              <a:off x="6838196" y="3065620"/>
              <a:ext cx="9664469" cy="0"/>
            </a:xfrm>
            <a:prstGeom prst="line">
              <a:avLst/>
            </a:prstGeom>
            <a:ln w="50800" cap="flat">
              <a:solidFill>
                <a:srgbClr val="B31F26"/>
              </a:solidFill>
              <a:prstDash val="solid"/>
              <a:headEnd type="none" w="sm" len="sm"/>
              <a:tailEnd type="none" w="sm" len="sm"/>
            </a:ln>
          </p:spPr>
          <p:txBody>
            <a:bodyPr/>
            <a:lstStyle/>
            <a:p>
              <a:endParaRPr lang="en-US" sz="1200"/>
            </a:p>
          </p:txBody>
        </p:sp>
        <p:sp>
          <p:nvSpPr>
            <p:cNvPr id="8" name="TextBox 8"/>
            <p:cNvSpPr txBox="1"/>
            <p:nvPr/>
          </p:nvSpPr>
          <p:spPr>
            <a:xfrm>
              <a:off x="0" y="47625"/>
              <a:ext cx="23340862" cy="3847209"/>
            </a:xfrm>
            <a:prstGeom prst="rect">
              <a:avLst/>
            </a:prstGeom>
          </p:spPr>
          <p:txBody>
            <a:bodyPr lIns="0" tIns="0" rIns="0" bIns="0" rtlCol="0" anchor="t">
              <a:spAutoFit/>
            </a:bodyPr>
            <a:lstStyle/>
            <a:p>
              <a:pPr algn="ctr">
                <a:lnSpc>
                  <a:spcPts val="3850"/>
                </a:lnSpc>
              </a:pPr>
              <a:r>
                <a:rPr lang="en-US" sz="3500" b="1">
                  <a:solidFill>
                    <a:srgbClr val="003563"/>
                  </a:solidFill>
                  <a:latin typeface="HK Grotesk Pro Bold"/>
                  <a:ea typeface="HK Grotesk Pro Bold"/>
                  <a:cs typeface="HK Grotesk Pro Bold"/>
                  <a:sym typeface="HK Grotesk Pro Bold"/>
                </a:rPr>
                <a:t>YOUR CONTRIBUTION TO THE NHA PAC IS AN INVESTMENT IN THE FUTURE OF HEALTH IN NEBRASKA.</a:t>
              </a:r>
            </a:p>
            <a:p>
              <a:pPr algn="ctr">
                <a:lnSpc>
                  <a:spcPts val="3269"/>
                </a:lnSpc>
              </a:pPr>
              <a:r>
                <a:rPr lang="en-US" sz="2971" i="1">
                  <a:solidFill>
                    <a:srgbClr val="B31F26"/>
                  </a:solidFill>
                  <a:latin typeface="HK Grotesk Pro Italics"/>
                  <a:ea typeface="HK Grotesk Pro Italics"/>
                  <a:cs typeface="HK Grotesk Pro Italics"/>
                  <a:sym typeface="HK Grotesk Pro Italics"/>
                </a:rPr>
                <a:t>IT EMPOWERS US TO:</a:t>
              </a:r>
            </a:p>
          </p:txBody>
        </p:sp>
      </p:grpSp>
      <p:sp>
        <p:nvSpPr>
          <p:cNvPr id="9" name="Freeform 9"/>
          <p:cNvSpPr/>
          <p:nvPr/>
        </p:nvSpPr>
        <p:spPr>
          <a:xfrm>
            <a:off x="4920161" y="6132594"/>
            <a:ext cx="2351679" cy="479301"/>
          </a:xfrm>
          <a:custGeom>
            <a:avLst/>
            <a:gdLst/>
            <a:ahLst/>
            <a:cxnLst/>
            <a:rect l="l" t="t" r="r" b="b"/>
            <a:pathLst>
              <a:path w="3527519" h="718952">
                <a:moveTo>
                  <a:pt x="0" y="0"/>
                </a:moveTo>
                <a:lnTo>
                  <a:pt x="3527520" y="0"/>
                </a:lnTo>
                <a:lnTo>
                  <a:pt x="3527520" y="718951"/>
                </a:lnTo>
                <a:lnTo>
                  <a:pt x="0" y="718951"/>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3116873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BA586-445B-7047-7371-653A7856AB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275C6-5038-35EB-0980-766059461B00}"/>
              </a:ext>
            </a:extLst>
          </p:cNvPr>
          <p:cNvSpPr>
            <a:spLocks noGrp="1"/>
          </p:cNvSpPr>
          <p:nvPr>
            <p:ph type="title"/>
          </p:nvPr>
        </p:nvSpPr>
        <p:spPr>
          <a:xfrm>
            <a:off x="1407886" y="1711495"/>
            <a:ext cx="8940800" cy="3295998"/>
          </a:xfrm>
        </p:spPr>
        <p:txBody>
          <a:bodyPr>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90500" algn="ctr"/>
            <a:r>
              <a:rPr lang="en-US" sz="6000" b="1">
                <a:solidFill>
                  <a:srgbClr val="002060"/>
                </a:solidFill>
                <a:latin typeface="Bebas Neue"/>
              </a:rPr>
              <a:t>2025 PAC Goal </a:t>
            </a:r>
            <a:r>
              <a:rPr lang="en-US" sz="6000" b="1">
                <a:solidFill>
                  <a:srgbClr val="C00000"/>
                </a:solidFill>
                <a:latin typeface="Bebas Neue"/>
              </a:rPr>
              <a:t>$95,000</a:t>
            </a:r>
            <a:br>
              <a:rPr lang="en-US" sz="6000" b="1">
                <a:latin typeface="Bebas Neue" panose="020B0606020202050201" pitchFamily="34" charset="0"/>
              </a:rPr>
            </a:br>
            <a:r>
              <a:rPr lang="en-US" sz="3600" b="1">
                <a:solidFill>
                  <a:srgbClr val="002060"/>
                </a:solidFill>
                <a:latin typeface="Bebas Neue"/>
              </a:rPr>
              <a:t>Contribute Online</a:t>
            </a:r>
            <a:br>
              <a:rPr lang="en-US" sz="3600" b="1">
                <a:latin typeface="Bebas Neue" panose="020B0606020202050201" pitchFamily="34" charset="0"/>
              </a:rPr>
            </a:br>
            <a:r>
              <a:rPr lang="en-US" sz="3600">
                <a:solidFill>
                  <a:srgbClr val="002060"/>
                </a:solidFill>
                <a:latin typeface="Bebas Neue"/>
              </a:rPr>
              <a:t>pac.nebraskahospitals.org</a:t>
            </a:r>
            <a:br>
              <a:rPr lang="en-US" sz="6400">
                <a:latin typeface="Bebas Neue" panose="020B0606020202050201" pitchFamily="34" charset="0"/>
              </a:rPr>
            </a:br>
            <a:r>
              <a:rPr lang="en-US" sz="2200">
                <a:latin typeface="Bebas Neue"/>
              </a:rPr>
              <a:t>Username:  </a:t>
            </a:r>
            <a:r>
              <a:rPr lang="en-US" sz="2200" err="1">
                <a:solidFill>
                  <a:srgbClr val="002060"/>
                </a:solidFill>
                <a:latin typeface="Bebas Neue"/>
              </a:rPr>
              <a:t>nhapac</a:t>
            </a:r>
            <a:br>
              <a:rPr lang="en-US" sz="2200">
                <a:latin typeface="Bebas Neue" panose="020B0606020202050201" pitchFamily="34" charset="0"/>
              </a:rPr>
            </a:br>
            <a:r>
              <a:rPr lang="en-US" sz="2200">
                <a:latin typeface="Bebas Neue"/>
              </a:rPr>
              <a:t>Password:   </a:t>
            </a:r>
            <a:r>
              <a:rPr lang="en-US" sz="2200">
                <a:solidFill>
                  <a:srgbClr val="002060"/>
                </a:solidFill>
                <a:latin typeface="Bebas Neue"/>
              </a:rPr>
              <a:t>nhapac1</a:t>
            </a:r>
            <a:endParaRPr lang="en-US" sz="2200" b="1">
              <a:solidFill>
                <a:srgbClr val="002060"/>
              </a:solidFill>
              <a:latin typeface="Bebas Neue"/>
              <a:cs typeface="Calibri Light" panose="020F0302020204030204"/>
            </a:endParaRPr>
          </a:p>
        </p:txBody>
      </p:sp>
      <p:pic>
        <p:nvPicPr>
          <p:cNvPr id="4" name="Picture 3" descr="A picture containing text, clipart&#10;&#10;Description automatically generated">
            <a:extLst>
              <a:ext uri="{FF2B5EF4-FFF2-40B4-BE49-F238E27FC236}">
                <a16:creationId xmlns:a16="http://schemas.microsoft.com/office/drawing/2014/main" id="{4FFC4D70-F9A0-5D6F-1B91-39EA8A0B9A45}"/>
              </a:ext>
            </a:extLst>
          </p:cNvPr>
          <p:cNvPicPr>
            <a:picLocks noChangeAspect="1"/>
          </p:cNvPicPr>
          <p:nvPr/>
        </p:nvPicPr>
        <p:blipFill>
          <a:blip r:embed="rId2"/>
          <a:stretch>
            <a:fillRect/>
          </a:stretch>
        </p:blipFill>
        <p:spPr>
          <a:xfrm>
            <a:off x="3515913" y="681975"/>
            <a:ext cx="4716214" cy="1035571"/>
          </a:xfrm>
          <a:prstGeom prst="rect">
            <a:avLst/>
          </a:prstGeom>
        </p:spPr>
      </p:pic>
      <p:pic>
        <p:nvPicPr>
          <p:cNvPr id="5" name="Picture 4">
            <a:extLst>
              <a:ext uri="{FF2B5EF4-FFF2-40B4-BE49-F238E27FC236}">
                <a16:creationId xmlns:a16="http://schemas.microsoft.com/office/drawing/2014/main" id="{90290645-6F16-247A-5B54-482E30E616DF}"/>
              </a:ext>
            </a:extLst>
          </p:cNvPr>
          <p:cNvPicPr>
            <a:picLocks noChangeAspect="1"/>
          </p:cNvPicPr>
          <p:nvPr/>
        </p:nvPicPr>
        <p:blipFill>
          <a:blip r:embed="rId3"/>
          <a:stretch>
            <a:fillRect/>
          </a:stretch>
        </p:blipFill>
        <p:spPr>
          <a:xfrm>
            <a:off x="5386195" y="4641679"/>
            <a:ext cx="1427264" cy="1417739"/>
          </a:xfrm>
          <a:prstGeom prst="rect">
            <a:avLst/>
          </a:prstGeom>
        </p:spPr>
      </p:pic>
    </p:spTree>
    <p:extLst>
      <p:ext uri="{BB962C8B-B14F-4D97-AF65-F5344CB8AC3E}">
        <p14:creationId xmlns:p14="http://schemas.microsoft.com/office/powerpoint/2010/main" val="668577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7A41-98E3-4451-9041-E8BDAD6140EF}"/>
              </a:ext>
            </a:extLst>
          </p:cNvPr>
          <p:cNvSpPr>
            <a:spLocks noGrp="1"/>
          </p:cNvSpPr>
          <p:nvPr>
            <p:ph type="title"/>
          </p:nvPr>
        </p:nvSpPr>
        <p:spPr>
          <a:xfrm>
            <a:off x="2794000" y="482600"/>
            <a:ext cx="5486400" cy="762000"/>
          </a:xfrm>
        </p:spPr>
        <p:txBody>
          <a:bodyPr>
            <a:normAutofit fontScale="90000"/>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6000" b="1">
                <a:solidFill>
                  <a:srgbClr val="002060"/>
                </a:solidFill>
                <a:latin typeface="Bebas Neue" panose="020B0606020202050201" pitchFamily="34" charset="0"/>
              </a:rPr>
              <a:t>Contact</a:t>
            </a:r>
          </a:p>
        </p:txBody>
      </p:sp>
      <p:sp>
        <p:nvSpPr>
          <p:cNvPr id="3" name="TextBox 2">
            <a:extLst>
              <a:ext uri="{FF2B5EF4-FFF2-40B4-BE49-F238E27FC236}">
                <a16:creationId xmlns:a16="http://schemas.microsoft.com/office/drawing/2014/main" id="{039CBB0E-8DA7-1010-AE19-73AFA1E8EF21}"/>
              </a:ext>
            </a:extLst>
          </p:cNvPr>
          <p:cNvSpPr txBox="1"/>
          <p:nvPr/>
        </p:nvSpPr>
        <p:spPr>
          <a:xfrm>
            <a:off x="406400" y="1244600"/>
            <a:ext cx="11531600" cy="4524315"/>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3200">
                <a:latin typeface="Bebas Neue"/>
              </a:rPr>
              <a:t>Meghan </a:t>
            </a:r>
            <a:r>
              <a:rPr lang="en-US" sz="3200" err="1">
                <a:latin typeface="Bebas Neue"/>
              </a:rPr>
              <a:t>chaffee</a:t>
            </a:r>
            <a:r>
              <a:rPr lang="en-US" sz="3200">
                <a:latin typeface="Bebas Neue"/>
              </a:rPr>
              <a:t>, </a:t>
            </a:r>
            <a:r>
              <a:rPr lang="en-US" sz="3200" err="1">
                <a:latin typeface="Bebas Neue"/>
              </a:rPr>
              <a:t>jd</a:t>
            </a:r>
            <a:endParaRPr lang="en-US" sz="3200">
              <a:latin typeface="Bebas Neue"/>
            </a:endParaRPr>
          </a:p>
          <a:p>
            <a:r>
              <a:rPr lang="en-US" sz="3200">
                <a:latin typeface="Bebas Neue"/>
              </a:rPr>
              <a:t>Chief advocacy &amp; legal officer</a:t>
            </a:r>
          </a:p>
          <a:p>
            <a:r>
              <a:rPr lang="en-US" sz="3200">
                <a:latin typeface="Bebas Neue"/>
                <a:hlinkClick r:id="rId2"/>
              </a:rPr>
              <a:t>mchaffee@nebraskahospitals.org</a:t>
            </a:r>
            <a:endParaRPr lang="en-US" sz="3200">
              <a:latin typeface="Bebas Neue"/>
            </a:endParaRPr>
          </a:p>
          <a:p>
            <a:r>
              <a:rPr lang="en-US" sz="3200">
                <a:latin typeface="Bebas Neue"/>
              </a:rPr>
              <a:t>402-742-8191</a:t>
            </a:r>
          </a:p>
          <a:p>
            <a:endParaRPr lang="en-US" sz="3200">
              <a:latin typeface="Bebas Neue" panose="020B0606020202050201" pitchFamily="34" charset="0"/>
            </a:endParaRPr>
          </a:p>
          <a:p>
            <a:r>
              <a:rPr lang="en-US" sz="3200">
                <a:latin typeface="Bebas Neue"/>
              </a:rPr>
              <a:t>David Slattery</a:t>
            </a:r>
          </a:p>
          <a:p>
            <a:r>
              <a:rPr lang="en-US" sz="3200">
                <a:latin typeface="Bebas Neue"/>
              </a:rPr>
              <a:t>Senior director, State &amp; Rural Policy</a:t>
            </a:r>
          </a:p>
          <a:p>
            <a:r>
              <a:rPr lang="en-US" sz="3200">
                <a:latin typeface="Bebas Neue"/>
                <a:hlinkClick r:id="rId3"/>
              </a:rPr>
              <a:t>dslattery@nebraskahospitals.org</a:t>
            </a:r>
            <a:endParaRPr lang="en-US" sz="3200">
              <a:latin typeface="Bebas Neue"/>
            </a:endParaRPr>
          </a:p>
          <a:p>
            <a:r>
              <a:rPr lang="en-US" sz="3200">
                <a:latin typeface="Bebas Neue"/>
              </a:rPr>
              <a:t>402-742-8153</a:t>
            </a:r>
          </a:p>
        </p:txBody>
      </p:sp>
      <p:pic>
        <p:nvPicPr>
          <p:cNvPr id="4" name="Content Placeholder 4" descr="Icon&#10;&#10;Description automatically generated">
            <a:extLst>
              <a:ext uri="{FF2B5EF4-FFF2-40B4-BE49-F238E27FC236}">
                <a16:creationId xmlns:a16="http://schemas.microsoft.com/office/drawing/2014/main" id="{BA295C5A-2D8E-2B84-E08C-F9822B320DF4}"/>
              </a:ext>
            </a:extLst>
          </p:cNvPr>
          <p:cNvPicPr>
            <a:picLocks noChangeAspect="1"/>
          </p:cNvPicPr>
          <p:nvPr/>
        </p:nvPicPr>
        <p:blipFill>
          <a:blip r:embed="rId4"/>
          <a:stretch>
            <a:fillRect/>
          </a:stretch>
        </p:blipFill>
        <p:spPr>
          <a:xfrm>
            <a:off x="8991601" y="6121400"/>
            <a:ext cx="3083831" cy="622039"/>
          </a:xfrm>
          <a:prstGeom prst="rect">
            <a:avLst/>
          </a:prstGeom>
        </p:spPr>
      </p:pic>
    </p:spTree>
    <p:extLst>
      <p:ext uri="{BB962C8B-B14F-4D97-AF65-F5344CB8AC3E}">
        <p14:creationId xmlns:p14="http://schemas.microsoft.com/office/powerpoint/2010/main" val="204918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87B156-05A2-F795-3EF7-6B391D090CD8}"/>
              </a:ext>
            </a:extLst>
          </p:cNvPr>
          <p:cNvSpPr txBox="1">
            <a:spLocks/>
          </p:cNvSpPr>
          <p:nvPr/>
        </p:nvSpPr>
        <p:spPr>
          <a:xfrm>
            <a:off x="4667865" y="3050458"/>
            <a:ext cx="2868562" cy="762000"/>
          </a:xfrm>
          <a:prstGeom prst="rect">
            <a:avLst/>
          </a:prstGeom>
        </p:spPr>
        <p:txBody>
          <a:bodyPr vert="horz" lIns="60960" tIns="30480" rIns="60960" bIns="30480" rtlCol="0" anchor="ctr">
            <a:normAutofit fontScale="90000" lnSpcReduction="20000"/>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6000" b="1">
                <a:solidFill>
                  <a:srgbClr val="002060"/>
                </a:solidFill>
                <a:latin typeface="Bebas Neue" panose="020B0606020202050201" pitchFamily="34" charset="0"/>
              </a:rPr>
              <a:t>Questions?</a:t>
            </a:r>
          </a:p>
        </p:txBody>
      </p:sp>
      <p:pic>
        <p:nvPicPr>
          <p:cNvPr id="5" name="Content Placeholder 4" descr="Icon&#10;&#10;Description automatically generated">
            <a:extLst>
              <a:ext uri="{FF2B5EF4-FFF2-40B4-BE49-F238E27FC236}">
                <a16:creationId xmlns:a16="http://schemas.microsoft.com/office/drawing/2014/main" id="{3FD73610-F861-6B66-BCB0-56C1F3B31563}"/>
              </a:ext>
            </a:extLst>
          </p:cNvPr>
          <p:cNvPicPr>
            <a:picLocks noChangeAspect="1"/>
          </p:cNvPicPr>
          <p:nvPr/>
        </p:nvPicPr>
        <p:blipFill>
          <a:blip r:embed="rId2"/>
          <a:stretch>
            <a:fillRect/>
          </a:stretch>
        </p:blipFill>
        <p:spPr>
          <a:xfrm>
            <a:off x="8991601" y="6121400"/>
            <a:ext cx="3083831" cy="622039"/>
          </a:xfrm>
          <a:prstGeom prst="rect">
            <a:avLst/>
          </a:prstGeom>
        </p:spPr>
      </p:pic>
    </p:spTree>
    <p:extLst>
      <p:ext uri="{BB962C8B-B14F-4D97-AF65-F5344CB8AC3E}">
        <p14:creationId xmlns:p14="http://schemas.microsoft.com/office/powerpoint/2010/main" val="2645747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3262"/>
        </a:solidFill>
        <a:effectLst/>
      </p:bgPr>
    </p:bg>
    <p:spTree>
      <p:nvGrpSpPr>
        <p:cNvPr id="1" name="">
          <a:extLst>
            <a:ext uri="{FF2B5EF4-FFF2-40B4-BE49-F238E27FC236}">
              <a16:creationId xmlns:a16="http://schemas.microsoft.com/office/drawing/2014/main" id="{323B065B-1D75-0980-9E79-0FAB7BEA442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AD79E1F-04BF-E594-BAA3-F49B524C5A42}"/>
              </a:ext>
            </a:extLst>
          </p:cNvPr>
          <p:cNvSpPr txBox="1"/>
          <p:nvPr/>
        </p:nvSpPr>
        <p:spPr>
          <a:xfrm>
            <a:off x="2842895" y="6075308"/>
            <a:ext cx="6506211" cy="502702"/>
          </a:xfrm>
          <a:prstGeom prst="rect">
            <a:avLst/>
          </a:prstGeom>
          <a:solidFill>
            <a:srgbClr val="25B1DD"/>
          </a:solidFill>
          <a:ln>
            <a:solidFill>
              <a:schemeClr val="tx1"/>
            </a:solidFill>
          </a:ln>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667" b="1">
                <a:solidFill>
                  <a:schemeClr val="bg1"/>
                </a:solidFill>
              </a:rPr>
              <a:t>CBO Estimate: More than </a:t>
            </a:r>
            <a:r>
              <a:rPr lang="en-US" sz="2667" b="1">
                <a:solidFill>
                  <a:srgbClr val="FF0000"/>
                </a:solidFill>
              </a:rPr>
              <a:t>$1T </a:t>
            </a:r>
            <a:r>
              <a:rPr lang="en-US" sz="2667" b="1">
                <a:solidFill>
                  <a:schemeClr val="bg1"/>
                </a:solidFill>
              </a:rPr>
              <a:t>/ 10 years</a:t>
            </a:r>
          </a:p>
        </p:txBody>
      </p:sp>
      <p:sp>
        <p:nvSpPr>
          <p:cNvPr id="2" name="TextBox 1">
            <a:extLst>
              <a:ext uri="{FF2B5EF4-FFF2-40B4-BE49-F238E27FC236}">
                <a16:creationId xmlns:a16="http://schemas.microsoft.com/office/drawing/2014/main" id="{4ACB9EB7-A14D-92DE-9C1D-A0384C9F03FB}"/>
              </a:ext>
            </a:extLst>
          </p:cNvPr>
          <p:cNvSpPr txBox="1"/>
          <p:nvPr/>
        </p:nvSpPr>
        <p:spPr>
          <a:xfrm>
            <a:off x="1492793" y="439779"/>
            <a:ext cx="8924544" cy="861775"/>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a:defRPr/>
            </a:pPr>
            <a:r>
              <a:rPr lang="en-US" sz="5000" b="1">
                <a:solidFill>
                  <a:schemeClr val="bg1"/>
                </a:solidFill>
                <a:latin typeface="Bebas Neue"/>
              </a:rPr>
              <a:t>Medicaid Policy Changes - OBBBA</a:t>
            </a:r>
            <a:endParaRPr lang="en-US" sz="5000">
              <a:solidFill>
                <a:schemeClr val="bg1"/>
              </a:solidFill>
              <a:latin typeface="Bebas Neue"/>
            </a:endParaRPr>
          </a:p>
        </p:txBody>
      </p:sp>
      <p:graphicFrame>
        <p:nvGraphicFramePr>
          <p:cNvPr id="4" name="Table 3">
            <a:extLst>
              <a:ext uri="{FF2B5EF4-FFF2-40B4-BE49-F238E27FC236}">
                <a16:creationId xmlns:a16="http://schemas.microsoft.com/office/drawing/2014/main" id="{4E8D6D65-9F94-F812-E215-E5289DF2B9E1}"/>
              </a:ext>
            </a:extLst>
          </p:cNvPr>
          <p:cNvGraphicFramePr>
            <a:graphicFrameLocks noGrp="1"/>
          </p:cNvGraphicFramePr>
          <p:nvPr/>
        </p:nvGraphicFramePr>
        <p:xfrm>
          <a:off x="361948" y="1473200"/>
          <a:ext cx="11468105" cy="4495800"/>
        </p:xfrm>
        <a:graphic>
          <a:graphicData uri="http://schemas.openxmlformats.org/drawingml/2006/table">
            <a:tbl>
              <a:tblPr bandRow="1">
                <a:tableStyleId>{5C22544A-7EE6-4342-B048-85BDC9FD1C3A}</a:tableStyleId>
              </a:tblPr>
              <a:tblGrid>
                <a:gridCol w="5175250">
                  <a:extLst>
                    <a:ext uri="{9D8B030D-6E8A-4147-A177-3AD203B41FA5}">
                      <a16:colId xmlns:a16="http://schemas.microsoft.com/office/drawing/2014/main" val="1543794106"/>
                    </a:ext>
                  </a:extLst>
                </a:gridCol>
                <a:gridCol w="2032000">
                  <a:extLst>
                    <a:ext uri="{9D8B030D-6E8A-4147-A177-3AD203B41FA5}">
                      <a16:colId xmlns:a16="http://schemas.microsoft.com/office/drawing/2014/main" val="2522253194"/>
                    </a:ext>
                  </a:extLst>
                </a:gridCol>
                <a:gridCol w="1879600">
                  <a:extLst>
                    <a:ext uri="{9D8B030D-6E8A-4147-A177-3AD203B41FA5}">
                      <a16:colId xmlns:a16="http://schemas.microsoft.com/office/drawing/2014/main" val="3462639745"/>
                    </a:ext>
                  </a:extLst>
                </a:gridCol>
                <a:gridCol w="2381255">
                  <a:extLst>
                    <a:ext uri="{9D8B030D-6E8A-4147-A177-3AD203B41FA5}">
                      <a16:colId xmlns:a16="http://schemas.microsoft.com/office/drawing/2014/main" val="2230602128"/>
                    </a:ext>
                  </a:extLst>
                </a:gridCol>
              </a:tblGrid>
              <a:tr h="297180">
                <a:tc>
                  <a:txBody>
                    <a:bodyPr/>
                    <a:lstStyle/>
                    <a:p>
                      <a:pPr marL="685800" marR="0" lvl="1" fontAlgn="base">
                        <a:spcBef>
                          <a:spcPts val="1200"/>
                        </a:spcBef>
                        <a:spcAft>
                          <a:spcPts val="1200"/>
                        </a:spcAft>
                        <a:buNone/>
                      </a:pPr>
                      <a:r>
                        <a:rPr lang="en-US" sz="1900" b="1">
                          <a:solidFill>
                            <a:srgbClr val="FFFFFF"/>
                          </a:solidFill>
                          <a:effectLst/>
                          <a:latin typeface="Calibri"/>
                        </a:rPr>
                        <a:t>Policy Change</a:t>
                      </a:r>
                      <a:endParaRPr lang="en-US" sz="1900" b="1">
                        <a:effectLst/>
                        <a:latin typeface="Calibri"/>
                      </a:endParaRP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5B1DD"/>
                    </a:solidFill>
                  </a:tcPr>
                </a:tc>
                <a:tc>
                  <a:txBody>
                    <a:bodyPr/>
                    <a:lstStyle/>
                    <a:p>
                      <a:pPr marL="0" marR="0" algn="ctr" fontAlgn="base">
                        <a:spcBef>
                          <a:spcPts val="1200"/>
                        </a:spcBef>
                        <a:spcAft>
                          <a:spcPts val="1200"/>
                        </a:spcAft>
                        <a:buNone/>
                      </a:pPr>
                      <a:r>
                        <a:rPr lang="en-US" sz="1900" b="1">
                          <a:solidFill>
                            <a:srgbClr val="FFFFFF"/>
                          </a:solidFill>
                          <a:effectLst/>
                          <a:latin typeface="Calibri"/>
                        </a:rPr>
                        <a:t>CBO Savings/10 yrs</a:t>
                      </a:r>
                      <a:endParaRPr lang="en-US" sz="1900" b="1">
                        <a:effectLst/>
                        <a:latin typeface="Calibri"/>
                      </a:endParaRP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5B1DD"/>
                    </a:solidFill>
                  </a:tcPr>
                </a:tc>
                <a:tc>
                  <a:txBody>
                    <a:bodyPr/>
                    <a:lstStyle/>
                    <a:p>
                      <a:pPr marL="0" marR="0" algn="ctr" fontAlgn="base">
                        <a:spcBef>
                          <a:spcPts val="1200"/>
                        </a:spcBef>
                        <a:spcAft>
                          <a:spcPts val="1200"/>
                        </a:spcAft>
                        <a:buNone/>
                      </a:pPr>
                      <a:r>
                        <a:rPr lang="en-US" sz="1900" b="1">
                          <a:solidFill>
                            <a:srgbClr val="FFFFFF"/>
                          </a:solidFill>
                          <a:effectLst/>
                          <a:latin typeface="Calibri"/>
                        </a:rPr>
                        <a:t>Coverage Loss</a:t>
                      </a:r>
                      <a:endParaRPr lang="en-US" sz="1900" b="1">
                        <a:effectLst/>
                        <a:latin typeface="Calibri"/>
                      </a:endParaRP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5B1DD"/>
                    </a:solidFill>
                  </a:tcPr>
                </a:tc>
                <a:tc>
                  <a:txBody>
                    <a:bodyPr/>
                    <a:lstStyle/>
                    <a:p>
                      <a:pPr marL="0" lvl="0" algn="ctr">
                        <a:spcBef>
                          <a:spcPts val="1200"/>
                        </a:spcBef>
                        <a:spcAft>
                          <a:spcPts val="1200"/>
                        </a:spcAft>
                        <a:buNone/>
                      </a:pPr>
                      <a:r>
                        <a:rPr lang="en-US" sz="1900" b="1">
                          <a:solidFill>
                            <a:srgbClr val="FFFFFF"/>
                          </a:solidFill>
                          <a:effectLst/>
                          <a:latin typeface="Calibri"/>
                        </a:rPr>
                        <a:t>Effective Date</a:t>
                      </a:r>
                    </a:p>
                  </a:txBody>
                  <a:tcPr marL="6349" marR="6349" marT="6349" marB="6349">
                    <a:lnL w="12700">
                      <a:solidFill>
                        <a:srgbClr val="FFFFFF"/>
                      </a:solidFill>
                    </a:lnL>
                    <a:lnR w="12700">
                      <a:solidFill>
                        <a:srgbClr val="FFFFFF"/>
                      </a:solidFill>
                    </a:lnR>
                    <a:lnT w="12700">
                      <a:solidFill>
                        <a:srgbClr val="FFFFFF"/>
                      </a:solidFill>
                    </a:lnT>
                    <a:lnB w="19050">
                      <a:solidFill>
                        <a:srgbClr val="FFFFFF"/>
                      </a:solidFill>
                    </a:lnB>
                    <a:solidFill>
                      <a:srgbClr val="25B1DD"/>
                    </a:solidFill>
                  </a:tcPr>
                </a:tc>
                <a:extLst>
                  <a:ext uri="{0D108BD9-81ED-4DB2-BD59-A6C34878D82A}">
                    <a16:rowId xmlns:a16="http://schemas.microsoft.com/office/drawing/2014/main" val="2160735103"/>
                  </a:ext>
                </a:extLst>
              </a:tr>
              <a:tr h="297180">
                <a:tc>
                  <a:txBody>
                    <a:bodyPr/>
                    <a:lstStyle/>
                    <a:p>
                      <a:pPr marL="685800" marR="0" lvl="1" fontAlgn="base">
                        <a:spcBef>
                          <a:spcPts val="1200"/>
                        </a:spcBef>
                        <a:spcAft>
                          <a:spcPts val="1200"/>
                        </a:spcAft>
                        <a:buNone/>
                      </a:pPr>
                      <a:r>
                        <a:rPr lang="en-US" sz="1900" b="0">
                          <a:solidFill>
                            <a:srgbClr val="000000"/>
                          </a:solidFill>
                          <a:effectLst/>
                          <a:latin typeface="Calibri"/>
                        </a:rPr>
                        <a:t>Community Engagement (Work Requirements)</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1900" b="0">
                          <a:solidFill>
                            <a:srgbClr val="FF0000"/>
                          </a:solidFill>
                          <a:effectLst/>
                          <a:latin typeface="Calibri"/>
                        </a:rPr>
                        <a:t>$326B</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1900" b="0">
                          <a:solidFill>
                            <a:srgbClr val="000000"/>
                          </a:solidFill>
                          <a:effectLst/>
                          <a:latin typeface="Calibri"/>
                        </a:rPr>
                        <a:t>4.8M</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lvl="0" algn="ctr">
                        <a:spcBef>
                          <a:spcPts val="1200"/>
                        </a:spcBef>
                        <a:spcAft>
                          <a:spcPts val="1200"/>
                        </a:spcAft>
                        <a:buNone/>
                      </a:pPr>
                      <a:r>
                        <a:rPr lang="en-US" sz="1900" b="0">
                          <a:solidFill>
                            <a:srgbClr val="000000"/>
                          </a:solidFill>
                          <a:effectLst/>
                          <a:latin typeface="Calibri"/>
                        </a:rPr>
                        <a:t>12/2026 (*12/2028)</a:t>
                      </a:r>
                      <a:endParaRPr lang="en-US" sz="1800"/>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a:solidFill>
                        <a:srgbClr val="FFFFFF"/>
                      </a:solidFill>
                    </a:lnT>
                    <a:lnB w="1270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8265455"/>
                  </a:ext>
                </a:extLst>
              </a:tr>
              <a:tr h="297180">
                <a:tc>
                  <a:txBody>
                    <a:bodyPr/>
                    <a:lstStyle/>
                    <a:p>
                      <a:pPr marL="685800" marR="0" lvl="1" fontAlgn="base">
                        <a:spcBef>
                          <a:spcPts val="1200"/>
                        </a:spcBef>
                        <a:spcAft>
                          <a:spcPts val="1200"/>
                        </a:spcAft>
                        <a:buNone/>
                      </a:pPr>
                      <a:r>
                        <a:rPr lang="en-US" sz="1900" b="0">
                          <a:solidFill>
                            <a:srgbClr val="000000"/>
                          </a:solidFill>
                          <a:effectLst/>
                          <a:latin typeface="Calibri"/>
                        </a:rPr>
                        <a:t>Increase Eligibility Redeterminations</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1900" b="0">
                          <a:solidFill>
                            <a:srgbClr val="FF0000"/>
                          </a:solidFill>
                          <a:effectLst/>
                          <a:latin typeface="Calibri"/>
                        </a:rPr>
                        <a:t>$63B</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1900" b="0">
                          <a:solidFill>
                            <a:srgbClr val="000000"/>
                          </a:solidFill>
                          <a:effectLst/>
                          <a:latin typeface="Calibri"/>
                        </a:rPr>
                        <a:t>2.2M</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lvl="0" algn="ctr">
                        <a:spcBef>
                          <a:spcPts val="1200"/>
                        </a:spcBef>
                        <a:spcAft>
                          <a:spcPts val="1200"/>
                        </a:spcAft>
                        <a:buNone/>
                      </a:pPr>
                      <a:r>
                        <a:rPr lang="en-US" sz="1900" b="0">
                          <a:solidFill>
                            <a:srgbClr val="000000"/>
                          </a:solidFill>
                          <a:effectLst/>
                          <a:latin typeface="Calibri"/>
                        </a:rPr>
                        <a:t>1/2027</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59169149"/>
                  </a:ext>
                </a:extLst>
              </a:tr>
              <a:tr h="297180">
                <a:tc>
                  <a:txBody>
                    <a:bodyPr/>
                    <a:lstStyle/>
                    <a:p>
                      <a:pPr marL="685800" marR="0" lvl="1" fontAlgn="base">
                        <a:spcBef>
                          <a:spcPts val="1200"/>
                        </a:spcBef>
                        <a:spcAft>
                          <a:spcPts val="1200"/>
                        </a:spcAft>
                        <a:buNone/>
                      </a:pPr>
                      <a:r>
                        <a:rPr lang="en-US" sz="1900" b="0">
                          <a:solidFill>
                            <a:srgbClr val="000000"/>
                          </a:solidFill>
                          <a:effectLst/>
                          <a:latin typeface="Calibri"/>
                        </a:rPr>
                        <a:t>Limit Retroactive Coverage</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1900" b="0">
                          <a:solidFill>
                            <a:srgbClr val="FF0000"/>
                          </a:solidFill>
                          <a:effectLst/>
                          <a:latin typeface="Calibri"/>
                        </a:rPr>
                        <a:t>$6B</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fontAlgn="base">
                        <a:spcBef>
                          <a:spcPts val="1200"/>
                        </a:spcBef>
                        <a:spcAft>
                          <a:spcPts val="1200"/>
                        </a:spcAft>
                        <a:buNone/>
                      </a:pPr>
                      <a:endParaRPr lang="en-US" sz="1900" b="0">
                        <a:effectLst/>
                      </a:endParaRP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lvl="0" algn="ctr">
                        <a:spcBef>
                          <a:spcPts val="1200"/>
                        </a:spcBef>
                        <a:spcAft>
                          <a:spcPts val="1200"/>
                        </a:spcAft>
                        <a:buNone/>
                      </a:pPr>
                      <a:r>
                        <a:rPr lang="en-US" sz="1900" b="0">
                          <a:effectLst/>
                        </a:rPr>
                        <a:t>1/2027</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84281142"/>
                  </a:ext>
                </a:extLst>
              </a:tr>
              <a:tr h="581660">
                <a:tc>
                  <a:txBody>
                    <a:bodyPr/>
                    <a:lstStyle/>
                    <a:p>
                      <a:pPr marL="685800" marR="0" lvl="1" fontAlgn="base">
                        <a:spcBef>
                          <a:spcPts val="1200"/>
                        </a:spcBef>
                        <a:spcAft>
                          <a:spcPts val="1200"/>
                        </a:spcAft>
                        <a:buNone/>
                      </a:pPr>
                      <a:r>
                        <a:rPr lang="en-US" sz="1900" b="0">
                          <a:solidFill>
                            <a:srgbClr val="000000"/>
                          </a:solidFill>
                          <a:effectLst/>
                          <a:latin typeface="Calibri"/>
                        </a:rPr>
                        <a:t>Reduce FMAP for Emergency Medicaid to certain individuals</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r>
                        <a:rPr lang="en-US" sz="1900" b="0">
                          <a:solidFill>
                            <a:srgbClr val="FF0000"/>
                          </a:solidFill>
                          <a:effectLst/>
                          <a:latin typeface="Calibri"/>
                        </a:rPr>
                        <a:t>$28B</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endParaRPr lang="en-US" sz="1900" b="0">
                        <a:solidFill>
                          <a:srgbClr val="000000"/>
                        </a:solidFill>
                        <a:effectLst/>
                        <a:latin typeface="Calibri"/>
                      </a:endParaRP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1900" b="0">
                          <a:solidFill>
                            <a:srgbClr val="000000"/>
                          </a:solidFill>
                          <a:effectLst/>
                          <a:latin typeface="Calibri"/>
                        </a:rPr>
                        <a:t>10/2026</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608798763"/>
                  </a:ext>
                </a:extLst>
              </a:tr>
              <a:tr h="581660">
                <a:tc>
                  <a:txBody>
                    <a:bodyPr/>
                    <a:lstStyle/>
                    <a:p>
                      <a:pPr marL="685800" marR="0" lvl="1" fontAlgn="base">
                        <a:spcBef>
                          <a:spcPts val="1200"/>
                        </a:spcBef>
                        <a:spcAft>
                          <a:spcPts val="1200"/>
                        </a:spcAft>
                        <a:buNone/>
                      </a:pPr>
                      <a:r>
                        <a:rPr lang="en-US" sz="1900" b="0">
                          <a:solidFill>
                            <a:srgbClr val="000000"/>
                          </a:solidFill>
                          <a:effectLst/>
                          <a:latin typeface="Calibri"/>
                        </a:rPr>
                        <a:t>Increase Co-Pays for Beneficiaries in Expansion States</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r>
                        <a:rPr lang="en-US" sz="1900" b="0">
                          <a:solidFill>
                            <a:srgbClr val="FF0000"/>
                          </a:solidFill>
                          <a:effectLst/>
                          <a:latin typeface="Calibri"/>
                        </a:rPr>
                        <a:t>$7B</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endParaRPr lang="en-US" sz="1900" b="0">
                        <a:solidFill>
                          <a:srgbClr val="000000"/>
                        </a:solidFill>
                        <a:effectLst/>
                        <a:latin typeface="Calibri"/>
                      </a:endParaRP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1900" b="0">
                          <a:solidFill>
                            <a:srgbClr val="000000"/>
                          </a:solidFill>
                          <a:effectLst/>
                          <a:latin typeface="Calibri"/>
                        </a:rPr>
                        <a:t>10/2028</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092248355"/>
                  </a:ext>
                </a:extLst>
              </a:tr>
              <a:tr h="297180">
                <a:tc>
                  <a:txBody>
                    <a:bodyPr/>
                    <a:lstStyle/>
                    <a:p>
                      <a:pPr marL="685800" marR="0" lvl="1" fontAlgn="base">
                        <a:spcBef>
                          <a:spcPts val="1200"/>
                        </a:spcBef>
                        <a:spcAft>
                          <a:spcPts val="1200"/>
                        </a:spcAft>
                        <a:buNone/>
                      </a:pPr>
                      <a:r>
                        <a:rPr lang="en-US" sz="1900" b="0">
                          <a:solidFill>
                            <a:srgbClr val="000000"/>
                          </a:solidFill>
                          <a:effectLst/>
                          <a:latin typeface="Calibri"/>
                        </a:rPr>
                        <a:t>Reduced FMAP for Medicaid expansion states</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r>
                        <a:rPr lang="en-US" sz="1900" b="0">
                          <a:solidFill>
                            <a:srgbClr val="FF0000"/>
                          </a:solidFill>
                          <a:effectLst/>
                          <a:latin typeface="Calibri"/>
                        </a:rPr>
                        <a:t>$14B</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endParaRPr lang="en-US" sz="1900" b="0">
                        <a:solidFill>
                          <a:srgbClr val="000000"/>
                        </a:solidFill>
                        <a:effectLst/>
                        <a:latin typeface="Calibri"/>
                      </a:endParaRP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1900" b="0">
                          <a:solidFill>
                            <a:srgbClr val="000000"/>
                          </a:solidFill>
                          <a:effectLst/>
                          <a:latin typeface="Calibri"/>
                        </a:rPr>
                        <a:t>1/2026</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810084204"/>
                  </a:ext>
                </a:extLst>
              </a:tr>
              <a:tr h="297180">
                <a:tc>
                  <a:txBody>
                    <a:bodyPr/>
                    <a:lstStyle/>
                    <a:p>
                      <a:pPr marL="685800" marR="0" lvl="1" fontAlgn="base">
                        <a:spcBef>
                          <a:spcPts val="1200"/>
                        </a:spcBef>
                        <a:spcAft>
                          <a:spcPts val="1200"/>
                        </a:spcAft>
                        <a:buNone/>
                      </a:pPr>
                      <a:r>
                        <a:rPr lang="en-US" sz="1900" b="0">
                          <a:solidFill>
                            <a:srgbClr val="000000"/>
                          </a:solidFill>
                          <a:effectLst/>
                          <a:latin typeface="Calibri"/>
                        </a:rPr>
                        <a:t>Moratorium on Enrollment &amp; Eligibility Rules</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1900" b="0">
                          <a:solidFill>
                            <a:srgbClr val="FF0000"/>
                          </a:solidFill>
                          <a:effectLst/>
                          <a:latin typeface="Calibri"/>
                        </a:rPr>
                        <a:t>$139B</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1900" b="0">
                          <a:solidFill>
                            <a:srgbClr val="000000"/>
                          </a:solidFill>
                          <a:effectLst/>
                          <a:latin typeface="Calibri"/>
                        </a:rPr>
                        <a:t>600,000</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lvl="0" algn="ctr">
                        <a:spcBef>
                          <a:spcPts val="1200"/>
                        </a:spcBef>
                        <a:spcAft>
                          <a:spcPts val="1200"/>
                        </a:spcAft>
                        <a:buNone/>
                      </a:pPr>
                      <a:r>
                        <a:rPr lang="en-US" sz="1900" b="0">
                          <a:solidFill>
                            <a:srgbClr val="000000"/>
                          </a:solidFill>
                          <a:effectLst/>
                          <a:latin typeface="Calibri"/>
                        </a:rPr>
                        <a:t>On Enactment</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426287636"/>
                  </a:ext>
                </a:extLst>
              </a:tr>
              <a:tr h="297180">
                <a:tc>
                  <a:txBody>
                    <a:bodyPr/>
                    <a:lstStyle/>
                    <a:p>
                      <a:pPr marL="685800" marR="0" lvl="1" fontAlgn="base">
                        <a:spcBef>
                          <a:spcPts val="1200"/>
                        </a:spcBef>
                        <a:spcAft>
                          <a:spcPts val="1200"/>
                        </a:spcAft>
                        <a:buNone/>
                      </a:pPr>
                      <a:r>
                        <a:rPr lang="en-US" sz="1900" b="0">
                          <a:solidFill>
                            <a:srgbClr val="000000"/>
                          </a:solidFill>
                          <a:effectLst/>
                          <a:latin typeface="Calibri"/>
                        </a:rPr>
                        <a:t>Moratorium on Nursing Home Staffing Rule</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r>
                        <a:rPr lang="en-US" sz="1900" b="0">
                          <a:solidFill>
                            <a:srgbClr val="FF0000"/>
                          </a:solidFill>
                          <a:effectLst/>
                          <a:latin typeface="Calibri"/>
                        </a:rPr>
                        <a:t>$23B</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marR="0" algn="ctr" fontAlgn="base">
                        <a:spcBef>
                          <a:spcPts val="1200"/>
                        </a:spcBef>
                        <a:spcAft>
                          <a:spcPts val="1200"/>
                        </a:spcAft>
                        <a:buNone/>
                      </a:pPr>
                      <a:endParaRPr lang="en-US" sz="1900" b="0">
                        <a:solidFill>
                          <a:srgbClr val="000000"/>
                        </a:solidFill>
                        <a:effectLst/>
                        <a:latin typeface="Calibri"/>
                      </a:endParaRP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tc>
                  <a:txBody>
                    <a:bodyPr/>
                    <a:lstStyle/>
                    <a:p>
                      <a:pPr marL="0" lvl="0" algn="ctr">
                        <a:spcBef>
                          <a:spcPts val="1200"/>
                        </a:spcBef>
                        <a:spcAft>
                          <a:spcPts val="1200"/>
                        </a:spcAft>
                        <a:buNone/>
                      </a:pPr>
                      <a:r>
                        <a:rPr lang="en-US" sz="1900" b="0">
                          <a:solidFill>
                            <a:srgbClr val="000000"/>
                          </a:solidFill>
                          <a:effectLst/>
                          <a:latin typeface="Calibri"/>
                        </a:rPr>
                        <a:t>On Enactment</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525019972"/>
                  </a:ext>
                </a:extLst>
              </a:tr>
              <a:tr h="297180">
                <a:tc>
                  <a:txBody>
                    <a:bodyPr/>
                    <a:lstStyle/>
                    <a:p>
                      <a:pPr marL="685800" marR="0" lvl="1" fontAlgn="base">
                        <a:spcBef>
                          <a:spcPts val="1200"/>
                        </a:spcBef>
                        <a:spcAft>
                          <a:spcPts val="1200"/>
                        </a:spcAft>
                        <a:buNone/>
                      </a:pPr>
                      <a:r>
                        <a:rPr lang="en-US" sz="1900" b="0">
                          <a:solidFill>
                            <a:srgbClr val="000000"/>
                          </a:solidFill>
                          <a:effectLst/>
                          <a:latin typeface="Calibri"/>
                        </a:rPr>
                        <a:t>Limit Use of Provider Taxes</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lvl="0" indent="0" algn="ctr" defTabSz="1371600" rtl="0" eaLnBrk="1" fontAlgn="base" latinLnBrk="0" hangingPunct="1">
                        <a:lnSpc>
                          <a:spcPct val="100000"/>
                        </a:lnSpc>
                        <a:spcBef>
                          <a:spcPts val="1200"/>
                        </a:spcBef>
                        <a:spcAft>
                          <a:spcPts val="1200"/>
                        </a:spcAft>
                        <a:buClrTx/>
                        <a:buSzTx/>
                        <a:buFontTx/>
                        <a:buNone/>
                        <a:tabLst/>
                        <a:defRPr/>
                      </a:pPr>
                      <a:r>
                        <a:rPr lang="en-US" sz="1900" b="0">
                          <a:solidFill>
                            <a:srgbClr val="FF0000"/>
                          </a:solidFill>
                          <a:effectLst/>
                          <a:latin typeface="Calibri"/>
                        </a:rPr>
                        <a:t>$191B</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r>
                        <a:rPr lang="en-US" sz="1900" b="0">
                          <a:solidFill>
                            <a:srgbClr val="000000"/>
                          </a:solidFill>
                          <a:effectLst/>
                          <a:latin typeface="Calibri"/>
                        </a:rPr>
                        <a:t>400,000</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1900" b="0">
                          <a:solidFill>
                            <a:srgbClr val="000000"/>
                          </a:solidFill>
                          <a:effectLst/>
                          <a:latin typeface="Calibri"/>
                        </a:rPr>
                        <a:t>1/2028</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643239257"/>
                  </a:ext>
                </a:extLst>
              </a:tr>
              <a:tr h="297180">
                <a:tc>
                  <a:txBody>
                    <a:bodyPr/>
                    <a:lstStyle/>
                    <a:p>
                      <a:pPr marL="685800" marR="0" lvl="1" indent="0" algn="l" defTabSz="1371600" rtl="0" eaLnBrk="1" fontAlgn="base" latinLnBrk="0" hangingPunct="1">
                        <a:lnSpc>
                          <a:spcPct val="100000"/>
                        </a:lnSpc>
                        <a:spcBef>
                          <a:spcPts val="1200"/>
                        </a:spcBef>
                        <a:spcAft>
                          <a:spcPts val="1200"/>
                        </a:spcAft>
                        <a:buClrTx/>
                        <a:buSzTx/>
                        <a:buFontTx/>
                        <a:buNone/>
                        <a:tabLst/>
                        <a:defRPr/>
                      </a:pPr>
                      <a:r>
                        <a:rPr lang="en-US" sz="1900" b="0">
                          <a:solidFill>
                            <a:srgbClr val="000000"/>
                          </a:solidFill>
                          <a:effectLst/>
                          <a:latin typeface="Calibri"/>
                        </a:rPr>
                        <a:t>Limit State Directed Payments</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lvl="0" indent="0" algn="ctr" defTabSz="1371600" rtl="0" eaLnBrk="1" fontAlgn="base" latinLnBrk="0" hangingPunct="1">
                        <a:lnSpc>
                          <a:spcPct val="100000"/>
                        </a:lnSpc>
                        <a:spcBef>
                          <a:spcPts val="1200"/>
                        </a:spcBef>
                        <a:spcAft>
                          <a:spcPts val="1200"/>
                        </a:spcAft>
                        <a:buClrTx/>
                        <a:buSzTx/>
                        <a:buFontTx/>
                        <a:buNone/>
                        <a:tabLst/>
                        <a:defRPr/>
                      </a:pPr>
                      <a:r>
                        <a:rPr lang="en-US" sz="1900" b="0">
                          <a:solidFill>
                            <a:srgbClr val="FF0000"/>
                          </a:solidFill>
                          <a:effectLst/>
                          <a:latin typeface="Calibri"/>
                        </a:rPr>
                        <a:t>$149B</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endParaRPr lang="en-US" sz="1900" b="0">
                        <a:solidFill>
                          <a:srgbClr val="000000"/>
                        </a:solidFill>
                        <a:effectLst/>
                        <a:latin typeface="Calibri"/>
                      </a:endParaRP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1900" b="0">
                          <a:solidFill>
                            <a:srgbClr val="000000"/>
                          </a:solidFill>
                          <a:effectLst/>
                          <a:latin typeface="Calibri"/>
                        </a:rPr>
                        <a:t>1/2028</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290707199"/>
                  </a:ext>
                </a:extLst>
              </a:tr>
              <a:tr h="297180">
                <a:tc>
                  <a:txBody>
                    <a:bodyPr/>
                    <a:lstStyle/>
                    <a:p>
                      <a:pPr marL="685800" marR="0" lvl="1" indent="0" algn="l" defTabSz="1371600" rtl="0" eaLnBrk="1" fontAlgn="base" latinLnBrk="0" hangingPunct="1">
                        <a:lnSpc>
                          <a:spcPct val="100000"/>
                        </a:lnSpc>
                        <a:spcBef>
                          <a:spcPts val="1200"/>
                        </a:spcBef>
                        <a:spcAft>
                          <a:spcPts val="1200"/>
                        </a:spcAft>
                        <a:buClrTx/>
                        <a:buSzTx/>
                        <a:buFontTx/>
                        <a:buNone/>
                        <a:tabLst/>
                        <a:defRPr/>
                      </a:pPr>
                      <a:r>
                        <a:rPr lang="en-US" sz="1900" b="0">
                          <a:solidFill>
                            <a:srgbClr val="000000"/>
                          </a:solidFill>
                          <a:effectLst/>
                          <a:latin typeface="Calibri"/>
                        </a:rPr>
                        <a:t>Managed Care Tax Changes</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lvl="0" indent="0" algn="ctr" defTabSz="1371600" rtl="0" eaLnBrk="1" fontAlgn="base" latinLnBrk="0" hangingPunct="1">
                        <a:lnSpc>
                          <a:spcPct val="100000"/>
                        </a:lnSpc>
                        <a:spcBef>
                          <a:spcPts val="1200"/>
                        </a:spcBef>
                        <a:spcAft>
                          <a:spcPts val="1200"/>
                        </a:spcAft>
                        <a:buClrTx/>
                        <a:buSzTx/>
                        <a:buFontTx/>
                        <a:buNone/>
                        <a:tabLst/>
                        <a:defRPr/>
                      </a:pPr>
                      <a:r>
                        <a:rPr lang="en-US" sz="1900" b="0">
                          <a:solidFill>
                            <a:srgbClr val="FF0000"/>
                          </a:solidFill>
                          <a:effectLst/>
                          <a:latin typeface="Calibri"/>
                        </a:rPr>
                        <a:t>$35B</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algn="ctr" fontAlgn="base">
                        <a:spcBef>
                          <a:spcPts val="1200"/>
                        </a:spcBef>
                        <a:spcAft>
                          <a:spcPts val="1200"/>
                        </a:spcAft>
                        <a:buNone/>
                      </a:pPr>
                      <a:endParaRPr lang="en-US" sz="1900" b="0">
                        <a:solidFill>
                          <a:srgbClr val="000000"/>
                        </a:solidFill>
                        <a:effectLst/>
                        <a:latin typeface="Calibri"/>
                      </a:endParaRP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lvl="0" algn="ctr">
                        <a:spcBef>
                          <a:spcPts val="1200"/>
                        </a:spcBef>
                        <a:spcAft>
                          <a:spcPts val="1200"/>
                        </a:spcAft>
                        <a:buNone/>
                      </a:pPr>
                      <a:r>
                        <a:rPr lang="en-US" sz="1900" b="0">
                          <a:solidFill>
                            <a:srgbClr val="000000"/>
                          </a:solidFill>
                          <a:effectLst/>
                          <a:latin typeface="Calibri"/>
                        </a:rPr>
                        <a:t>1/2028</a:t>
                      </a:r>
                    </a:p>
                  </a:txBody>
                  <a:tcPr marL="6350" marR="6350" marT="6350" marB="63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548050270"/>
                  </a:ext>
                </a:extLst>
              </a:tr>
            </a:tbl>
          </a:graphicData>
        </a:graphic>
      </p:graphicFrame>
    </p:spTree>
    <p:extLst>
      <p:ext uri="{BB962C8B-B14F-4D97-AF65-F5344CB8AC3E}">
        <p14:creationId xmlns:p14="http://schemas.microsoft.com/office/powerpoint/2010/main" val="4021293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51F1E-EA13-2FAB-9DEC-BE2175F0F5EA}"/>
            </a:ext>
          </a:extLst>
        </p:cNvPr>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54F1C435-74A6-DE72-615B-8E844ABA3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89" y="-182880"/>
            <a:ext cx="12744704" cy="7168896"/>
          </a:xfrm>
          <a:prstGeom prst="rect">
            <a:avLst/>
          </a:prstGeom>
        </p:spPr>
      </p:pic>
      <p:pic>
        <p:nvPicPr>
          <p:cNvPr id="5" name="Picture 4" descr="Logo&#10;&#10;Description automatically generated">
            <a:extLst>
              <a:ext uri="{FF2B5EF4-FFF2-40B4-BE49-F238E27FC236}">
                <a16:creationId xmlns:a16="http://schemas.microsoft.com/office/drawing/2014/main" id="{A08AD9A7-899D-A183-8366-6822CEB86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98" y="5491638"/>
            <a:ext cx="1243013" cy="1243013"/>
          </a:xfrm>
          <a:prstGeom prst="rect">
            <a:avLst/>
          </a:prstGeom>
        </p:spPr>
      </p:pic>
      <p:sp>
        <p:nvSpPr>
          <p:cNvPr id="6" name="TextBox 5">
            <a:extLst>
              <a:ext uri="{FF2B5EF4-FFF2-40B4-BE49-F238E27FC236}">
                <a16:creationId xmlns:a16="http://schemas.microsoft.com/office/drawing/2014/main" id="{6908715F-60D3-2787-7C8F-D06D09FEAB11}"/>
              </a:ext>
            </a:extLst>
          </p:cNvPr>
          <p:cNvSpPr txBox="1"/>
          <p:nvPr/>
        </p:nvSpPr>
        <p:spPr>
          <a:xfrm>
            <a:off x="1662514" y="1034832"/>
            <a:ext cx="8540498" cy="5078313"/>
          </a:xfrm>
          <a:prstGeom prst="rect">
            <a:avLst/>
          </a:prstGeom>
          <a:noFill/>
        </p:spPr>
        <p:txBody>
          <a:bodyPr wrap="square" rtlCol="0">
            <a:spAutoFit/>
          </a:bodyPr>
          <a:lstStyle/>
          <a:p>
            <a:r>
              <a:rPr lang="en-US" sz="4050" b="1">
                <a:solidFill>
                  <a:srgbClr val="FF3131"/>
                </a:solidFill>
                <a:latin typeface="Aptos Black" panose="020F0502020204030204" pitchFamily="34" charset="0"/>
              </a:rPr>
              <a:t>OBBBA Medicaid Cuts</a:t>
            </a:r>
          </a:p>
          <a:p>
            <a:endParaRPr lang="en-US" sz="1050">
              <a:solidFill>
                <a:schemeClr val="bg1"/>
              </a:solidFill>
            </a:endParaRPr>
          </a:p>
          <a:p>
            <a:pPr marL="257175" indent="-257175">
              <a:buClr>
                <a:srgbClr val="FF3131"/>
              </a:buClr>
              <a:buFont typeface="Arial" panose="020B0604020202020204" pitchFamily="34" charset="0"/>
              <a:buChar char="•"/>
            </a:pPr>
            <a:r>
              <a:rPr lang="en-US" sz="1500">
                <a:solidFill>
                  <a:srgbClr val="FF3131"/>
                </a:solidFill>
              </a:rPr>
              <a:t>“Community Engagement” Requirement			12/31/2026</a:t>
            </a:r>
          </a:p>
          <a:p>
            <a:pPr marL="600075" lvl="1" indent="-257175">
              <a:buClr>
                <a:srgbClr val="FF3131"/>
              </a:buClr>
              <a:buFont typeface="Arial" panose="020B0604020202020204" pitchFamily="34" charset="0"/>
              <a:buChar char="•"/>
            </a:pPr>
            <a:r>
              <a:rPr lang="en-US" sz="1500">
                <a:solidFill>
                  <a:schemeClr val="bg1"/>
                </a:solidFill>
              </a:rPr>
              <a:t>Expansion Adults with Exemptions:</a:t>
            </a:r>
          </a:p>
          <a:p>
            <a:pPr marL="942975" lvl="2" indent="-257175">
              <a:buClr>
                <a:srgbClr val="FF3131"/>
              </a:buClr>
              <a:buFont typeface="Arial" panose="020B0604020202020204" pitchFamily="34" charset="0"/>
              <a:buChar char="•"/>
            </a:pPr>
            <a:r>
              <a:rPr lang="en-US" sz="1500">
                <a:solidFill>
                  <a:schemeClr val="bg1"/>
                </a:solidFill>
              </a:rPr>
              <a:t>Parents/guardians/caretakers of child under 13 or a disabled child</a:t>
            </a:r>
          </a:p>
          <a:p>
            <a:pPr marL="942975" lvl="2" indent="-257175">
              <a:buClr>
                <a:srgbClr val="FF3131"/>
              </a:buClr>
              <a:buFont typeface="Arial" panose="020B0604020202020204" pitchFamily="34" charset="0"/>
              <a:buChar char="•"/>
            </a:pPr>
            <a:r>
              <a:rPr lang="en-US" sz="1500">
                <a:solidFill>
                  <a:schemeClr val="bg1"/>
                </a:solidFill>
              </a:rPr>
              <a:t>Pregnant or receiving postpartum coverage</a:t>
            </a:r>
          </a:p>
          <a:p>
            <a:pPr marL="942975" lvl="2" indent="-257175">
              <a:buClr>
                <a:srgbClr val="FF3131"/>
              </a:buClr>
              <a:buFont typeface="Arial" panose="020B0604020202020204" pitchFamily="34" charset="0"/>
              <a:buChar char="•"/>
            </a:pPr>
            <a:r>
              <a:rPr lang="en-US" sz="1500">
                <a:solidFill>
                  <a:schemeClr val="bg1"/>
                </a:solidFill>
              </a:rPr>
              <a:t>Current or former foster youth under 26</a:t>
            </a:r>
          </a:p>
          <a:p>
            <a:pPr marL="942975" lvl="2" indent="-257175">
              <a:buClr>
                <a:srgbClr val="FF3131"/>
              </a:buClr>
              <a:buFont typeface="Arial" panose="020B0604020202020204" pitchFamily="34" charset="0"/>
              <a:buChar char="•"/>
            </a:pPr>
            <a:r>
              <a:rPr lang="en-US" sz="1500">
                <a:solidFill>
                  <a:schemeClr val="bg1"/>
                </a:solidFill>
              </a:rPr>
              <a:t>Disabled Veterans</a:t>
            </a:r>
          </a:p>
          <a:p>
            <a:pPr marL="942975" lvl="2" indent="-257175">
              <a:buClr>
                <a:srgbClr val="FF3131"/>
              </a:buClr>
              <a:buFont typeface="Arial" panose="020B0604020202020204" pitchFamily="34" charset="0"/>
              <a:buChar char="•"/>
            </a:pPr>
            <a:r>
              <a:rPr lang="en-US" sz="1500">
                <a:solidFill>
                  <a:schemeClr val="bg1"/>
                </a:solidFill>
              </a:rPr>
              <a:t>American Indians</a:t>
            </a:r>
          </a:p>
          <a:p>
            <a:pPr marL="942975" lvl="2" indent="-257175">
              <a:buClr>
                <a:srgbClr val="FF3131"/>
              </a:buClr>
              <a:buFont typeface="Arial" panose="020B0604020202020204" pitchFamily="34" charset="0"/>
              <a:buChar char="•"/>
            </a:pPr>
            <a:r>
              <a:rPr lang="en-US" sz="1500">
                <a:solidFill>
                  <a:schemeClr val="bg1"/>
                </a:solidFill>
              </a:rPr>
              <a:t>People who are “medically frail” or who have “special medical needs”</a:t>
            </a:r>
          </a:p>
          <a:p>
            <a:pPr marL="942975" lvl="2" indent="-257175">
              <a:buClr>
                <a:srgbClr val="FF3131"/>
              </a:buClr>
              <a:buFont typeface="Arial" panose="020B0604020202020204" pitchFamily="34" charset="0"/>
              <a:buChar char="•"/>
            </a:pPr>
            <a:r>
              <a:rPr lang="en-US" sz="1500">
                <a:solidFill>
                  <a:schemeClr val="bg1"/>
                </a:solidFill>
              </a:rPr>
              <a:t>People who are already subject to work requirements through SNAP</a:t>
            </a:r>
          </a:p>
          <a:p>
            <a:pPr marL="942975" lvl="2" indent="-257175">
              <a:buClr>
                <a:srgbClr val="FF3131"/>
              </a:buClr>
              <a:buFont typeface="Arial" panose="020B0604020202020204" pitchFamily="34" charset="0"/>
              <a:buChar char="•"/>
            </a:pPr>
            <a:r>
              <a:rPr lang="en-US" sz="1500">
                <a:solidFill>
                  <a:schemeClr val="bg1"/>
                </a:solidFill>
              </a:rPr>
              <a:t>People who are participating in SUD program</a:t>
            </a:r>
          </a:p>
          <a:p>
            <a:pPr marL="942975" lvl="2" indent="-257175">
              <a:buClr>
                <a:srgbClr val="FF3131"/>
              </a:buClr>
              <a:buFont typeface="Arial" panose="020B0604020202020204" pitchFamily="34" charset="0"/>
              <a:buChar char="•"/>
            </a:pPr>
            <a:r>
              <a:rPr lang="en-US" sz="1500">
                <a:solidFill>
                  <a:schemeClr val="bg1"/>
                </a:solidFill>
              </a:rPr>
              <a:t>Released from incarceration within 90 days</a:t>
            </a:r>
          </a:p>
          <a:p>
            <a:pPr marL="600075" lvl="1" indent="-257175">
              <a:buClr>
                <a:srgbClr val="FF3131"/>
              </a:buClr>
              <a:buFont typeface="Arial" panose="020B0604020202020204" pitchFamily="34" charset="0"/>
              <a:buChar char="•"/>
            </a:pPr>
            <a:r>
              <a:rPr lang="en-US" sz="1500">
                <a:solidFill>
                  <a:schemeClr val="bg1"/>
                </a:solidFill>
              </a:rPr>
              <a:t>“Community Engagement” is (1) working at least 80 hours; (2) at least 80 hours of community services; (3) participating in a work program for at least 80 hours; (4) being enrolled in an educational program at least half of the time; (5) some combination of the prior four activities amounting to at least 80 hours. </a:t>
            </a:r>
          </a:p>
          <a:p>
            <a:pPr marL="600075" lvl="1" indent="-257175">
              <a:buClr>
                <a:srgbClr val="FF3131"/>
              </a:buClr>
              <a:buFont typeface="Arial" panose="020B0604020202020204" pitchFamily="34" charset="0"/>
              <a:buChar char="•"/>
            </a:pPr>
            <a:r>
              <a:rPr lang="en-US" sz="1500">
                <a:solidFill>
                  <a:schemeClr val="bg1"/>
                </a:solidFill>
              </a:rPr>
              <a:t>“Community Engagement” can be established by a monthly income of the national minimum wage (currently $7.50/hour) multiplied by 80 hours.</a:t>
            </a:r>
          </a:p>
          <a:p>
            <a:pPr marL="257175" indent="-257175">
              <a:buClr>
                <a:srgbClr val="FF3131"/>
              </a:buClr>
              <a:buFont typeface="Arial" panose="020B0604020202020204" pitchFamily="34" charset="0"/>
              <a:buChar char="•"/>
            </a:pPr>
            <a:endParaRPr lang="en-US" sz="1800">
              <a:solidFill>
                <a:schemeClr val="bg1"/>
              </a:solidFill>
            </a:endParaRPr>
          </a:p>
        </p:txBody>
      </p:sp>
    </p:spTree>
    <p:extLst>
      <p:ext uri="{BB962C8B-B14F-4D97-AF65-F5344CB8AC3E}">
        <p14:creationId xmlns:p14="http://schemas.microsoft.com/office/powerpoint/2010/main" val="1894031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B1EC0-B662-0181-5349-E96BB3F66DA5}"/>
            </a:ext>
          </a:extLst>
        </p:cNvPr>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4E9D1037-D8AE-61E8-CB02-47758CA89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48" y="-274320"/>
            <a:ext cx="13118592" cy="7379208"/>
          </a:xfrm>
          <a:prstGeom prst="rect">
            <a:avLst/>
          </a:prstGeom>
        </p:spPr>
      </p:pic>
      <p:pic>
        <p:nvPicPr>
          <p:cNvPr id="5" name="Picture 4" descr="Logo&#10;&#10;Description automatically generated">
            <a:extLst>
              <a:ext uri="{FF2B5EF4-FFF2-40B4-BE49-F238E27FC236}">
                <a16:creationId xmlns:a16="http://schemas.microsoft.com/office/drawing/2014/main" id="{F6B59A1D-255F-2A74-77AF-DEF07B084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388" y="5268082"/>
            <a:ext cx="1243013" cy="1243013"/>
          </a:xfrm>
          <a:prstGeom prst="rect">
            <a:avLst/>
          </a:prstGeom>
        </p:spPr>
      </p:pic>
      <p:sp>
        <p:nvSpPr>
          <p:cNvPr id="6" name="TextBox 5">
            <a:extLst>
              <a:ext uri="{FF2B5EF4-FFF2-40B4-BE49-F238E27FC236}">
                <a16:creationId xmlns:a16="http://schemas.microsoft.com/office/drawing/2014/main" id="{0F01EF1C-42B5-3BF4-12DD-9C7DF037A3F9}"/>
              </a:ext>
            </a:extLst>
          </p:cNvPr>
          <p:cNvSpPr txBox="1"/>
          <p:nvPr/>
        </p:nvSpPr>
        <p:spPr>
          <a:xfrm>
            <a:off x="1878370" y="1096428"/>
            <a:ext cx="8718284" cy="4455066"/>
          </a:xfrm>
          <a:prstGeom prst="rect">
            <a:avLst/>
          </a:prstGeom>
          <a:noFill/>
        </p:spPr>
        <p:txBody>
          <a:bodyPr wrap="square" rtlCol="0">
            <a:spAutoFit/>
          </a:bodyPr>
          <a:lstStyle/>
          <a:p>
            <a:r>
              <a:rPr lang="en-US" sz="4050" b="1">
                <a:solidFill>
                  <a:srgbClr val="FF3131"/>
                </a:solidFill>
                <a:latin typeface="Aptos Black" panose="020F0502020204030204" pitchFamily="34" charset="0"/>
              </a:rPr>
              <a:t>OBBBA Medicaid Cuts</a:t>
            </a:r>
          </a:p>
          <a:p>
            <a:pPr>
              <a:buClr>
                <a:srgbClr val="FF3131"/>
              </a:buClr>
            </a:pPr>
            <a:endParaRPr lang="en-US" sz="1500">
              <a:solidFill>
                <a:schemeClr val="bg1"/>
              </a:solidFill>
            </a:endParaRPr>
          </a:p>
          <a:p>
            <a:pPr marL="257175" indent="-257175">
              <a:buClr>
                <a:srgbClr val="FF3131"/>
              </a:buClr>
              <a:buFont typeface="Arial" panose="020B0604020202020204" pitchFamily="34" charset="0"/>
              <a:buChar char="•"/>
            </a:pPr>
            <a:r>
              <a:rPr lang="en-US" sz="1500">
                <a:solidFill>
                  <a:srgbClr val="FF3131"/>
                </a:solidFill>
              </a:rPr>
              <a:t>Six-month Eligibility Redeterminations		1/1/2027</a:t>
            </a:r>
          </a:p>
          <a:p>
            <a:pPr marL="600075" lvl="1" indent="-257175">
              <a:buClr>
                <a:srgbClr val="FF3131"/>
              </a:buClr>
              <a:buFont typeface="Arial" panose="020B0604020202020204" pitchFamily="34" charset="0"/>
              <a:buChar char="•"/>
            </a:pPr>
            <a:r>
              <a:rPr lang="en-US" sz="1500">
                <a:solidFill>
                  <a:schemeClr val="bg1"/>
                </a:solidFill>
              </a:rPr>
              <a:t>Requires semi-annual redeterminations for the expansion population</a:t>
            </a:r>
          </a:p>
          <a:p>
            <a:pPr marL="257175" indent="-257175">
              <a:buClr>
                <a:srgbClr val="FF3131"/>
              </a:buClr>
              <a:buFont typeface="Arial" panose="020B0604020202020204" pitchFamily="34" charset="0"/>
              <a:buChar char="•"/>
            </a:pPr>
            <a:r>
              <a:rPr lang="en-US" sz="1500">
                <a:solidFill>
                  <a:srgbClr val="FF3131"/>
                </a:solidFill>
              </a:rPr>
              <a:t>Limit Retroactive Coverage			1/1/2027</a:t>
            </a:r>
          </a:p>
          <a:p>
            <a:pPr marL="600075" lvl="1" indent="-257175">
              <a:buClr>
                <a:srgbClr val="FF3131"/>
              </a:buClr>
              <a:buFont typeface="Arial" panose="020B0604020202020204" pitchFamily="34" charset="0"/>
              <a:buChar char="•"/>
            </a:pPr>
            <a:r>
              <a:rPr lang="en-US" sz="1500">
                <a:solidFill>
                  <a:schemeClr val="bg1"/>
                </a:solidFill>
              </a:rPr>
              <a:t>Limits retroactive coverage for the traditional Medicaid population to two months preceding application</a:t>
            </a:r>
          </a:p>
          <a:p>
            <a:pPr marL="600075" lvl="1" indent="-257175">
              <a:buClr>
                <a:srgbClr val="FF3131"/>
              </a:buClr>
              <a:buFont typeface="Arial" panose="020B0604020202020204" pitchFamily="34" charset="0"/>
              <a:buChar char="•"/>
            </a:pPr>
            <a:r>
              <a:rPr lang="en-US" sz="1500">
                <a:solidFill>
                  <a:schemeClr val="bg1"/>
                </a:solidFill>
              </a:rPr>
              <a:t>Limits to one month preceding application for the expansion population</a:t>
            </a:r>
          </a:p>
          <a:p>
            <a:pPr marL="257175" indent="-257175">
              <a:buClr>
                <a:srgbClr val="FF3131"/>
              </a:buClr>
              <a:buFont typeface="Arial" panose="020B0604020202020204" pitchFamily="34" charset="0"/>
              <a:buChar char="•"/>
            </a:pPr>
            <a:r>
              <a:rPr lang="en-US" sz="1500">
                <a:solidFill>
                  <a:srgbClr val="FF3131"/>
                </a:solidFill>
              </a:rPr>
              <a:t>Cost Sharing Requirements			10/2028</a:t>
            </a:r>
          </a:p>
          <a:p>
            <a:pPr marL="600075" lvl="1" indent="-257175">
              <a:buClr>
                <a:srgbClr val="FF3131"/>
              </a:buClr>
              <a:buFont typeface="Arial" panose="020B0604020202020204" pitchFamily="34" charset="0"/>
              <a:buChar char="•"/>
            </a:pPr>
            <a:r>
              <a:rPr lang="en-US" sz="1500">
                <a:solidFill>
                  <a:schemeClr val="bg1"/>
                </a:solidFill>
              </a:rPr>
              <a:t>Requires states to impose cost-sharing for Medicaid expansion adults with incomes above 100% of the FPL. Cost-sharing will be at a rate determined by the state and must be above $0 but may not exceed $35 per service.</a:t>
            </a:r>
          </a:p>
          <a:p>
            <a:pPr marL="600075" lvl="1" indent="-257175">
              <a:buClr>
                <a:srgbClr val="FF3131"/>
              </a:buClr>
              <a:buFont typeface="Arial" panose="020B0604020202020204" pitchFamily="34" charset="0"/>
              <a:buChar char="•"/>
            </a:pPr>
            <a:r>
              <a:rPr lang="en-US" sz="1500">
                <a:solidFill>
                  <a:schemeClr val="bg1"/>
                </a:solidFill>
              </a:rPr>
              <a:t>Exempted services: primary care, prenatal care, pediatric care, emergency room care (except for non-emergency care provided in an emergency room), mental health and substance use disorder services, and services to certain community health centers.</a:t>
            </a:r>
          </a:p>
          <a:p>
            <a:pPr>
              <a:buClr>
                <a:srgbClr val="FF3131"/>
              </a:buClr>
            </a:pPr>
            <a:endParaRPr lang="en-US" sz="1500">
              <a:solidFill>
                <a:schemeClr val="bg1"/>
              </a:solidFill>
            </a:endParaRPr>
          </a:p>
          <a:p>
            <a:pPr marL="257175" indent="-257175">
              <a:buClr>
                <a:srgbClr val="FF3131"/>
              </a:buClr>
              <a:buFont typeface="Arial" panose="020B0604020202020204" pitchFamily="34" charset="0"/>
              <a:buChar char="•"/>
            </a:pPr>
            <a:endParaRPr lang="en-US" sz="1800">
              <a:solidFill>
                <a:schemeClr val="bg1"/>
              </a:solidFill>
            </a:endParaRPr>
          </a:p>
        </p:txBody>
      </p:sp>
    </p:spTree>
    <p:extLst>
      <p:ext uri="{BB962C8B-B14F-4D97-AF65-F5344CB8AC3E}">
        <p14:creationId xmlns:p14="http://schemas.microsoft.com/office/powerpoint/2010/main" val="279533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E8CF3-AF21-4E28-EF61-415199C11719}"/>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EE7971CC-40BB-4863-BE2E-89E3E48539AE}"/>
              </a:ext>
            </a:extLst>
          </p:cNvPr>
          <p:cNvPicPr>
            <a:picLocks noGrp="1" noChangeAspect="1"/>
          </p:cNvPicPr>
          <p:nvPr>
            <p:ph idx="1"/>
          </p:nvPr>
        </p:nvPicPr>
        <p:blipFill>
          <a:blip r:embed="rId3"/>
          <a:stretch>
            <a:fillRect/>
          </a:stretch>
        </p:blipFill>
        <p:spPr>
          <a:xfrm>
            <a:off x="9093202" y="6121400"/>
            <a:ext cx="2865665" cy="572446"/>
          </a:xfrm>
        </p:spPr>
      </p:pic>
      <p:sp>
        <p:nvSpPr>
          <p:cNvPr id="7" name="TextBox 6">
            <a:extLst>
              <a:ext uri="{FF2B5EF4-FFF2-40B4-BE49-F238E27FC236}">
                <a16:creationId xmlns:a16="http://schemas.microsoft.com/office/drawing/2014/main" id="{2290A623-CC56-0394-ABE7-71C4F94D4F3B}"/>
              </a:ext>
            </a:extLst>
          </p:cNvPr>
          <p:cNvSpPr txBox="1"/>
          <p:nvPr/>
        </p:nvSpPr>
        <p:spPr>
          <a:xfrm>
            <a:off x="481910" y="121322"/>
            <a:ext cx="11407518" cy="76944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a:rPr>
              <a:t>Rural Health Transformation Program</a:t>
            </a:r>
            <a:endParaRPr lang="en-US" sz="4400" b="1">
              <a:solidFill>
                <a:srgbClr val="1E3262"/>
              </a:solidFill>
              <a:latin typeface="Bebas Neue" panose="020B0606020202050201" pitchFamily="34" charset="0"/>
            </a:endParaRPr>
          </a:p>
        </p:txBody>
      </p:sp>
      <p:sp>
        <p:nvSpPr>
          <p:cNvPr id="2" name="TextBox 1">
            <a:extLst>
              <a:ext uri="{FF2B5EF4-FFF2-40B4-BE49-F238E27FC236}">
                <a16:creationId xmlns:a16="http://schemas.microsoft.com/office/drawing/2014/main" id="{3B4FDA77-8270-12E8-DF5A-79777CC1A525}"/>
              </a:ext>
            </a:extLst>
          </p:cNvPr>
          <p:cNvSpPr txBox="1"/>
          <p:nvPr/>
        </p:nvSpPr>
        <p:spPr>
          <a:xfrm>
            <a:off x="484933" y="892918"/>
            <a:ext cx="11408413" cy="58308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5750" indent="-285750">
              <a:buFont typeface="Arial"/>
              <a:buChar char="•"/>
            </a:pPr>
            <a:r>
              <a:rPr lang="en-US" sz="1850">
                <a:latin typeface="Calibri"/>
                <a:ea typeface="Calibri"/>
                <a:cs typeface="Calibri"/>
              </a:rPr>
              <a:t>$50B/5 yrs to states to carry out the activities specified in the legislation</a:t>
            </a:r>
            <a:endParaRPr lang="en-US" sz="1850"/>
          </a:p>
          <a:p>
            <a:pPr marL="285750" indent="-285750">
              <a:buFont typeface="Arial"/>
              <a:buChar char="•"/>
            </a:pPr>
            <a:endParaRPr lang="en-US" sz="1867">
              <a:latin typeface="Calibri"/>
              <a:ea typeface="Calibri"/>
              <a:cs typeface="Calibri"/>
            </a:endParaRPr>
          </a:p>
          <a:p>
            <a:pPr marL="285750" indent="-285750">
              <a:buFont typeface="Arial"/>
              <a:buChar char="•"/>
            </a:pPr>
            <a:r>
              <a:rPr lang="en-US" sz="1850">
                <a:latin typeface="Calibri"/>
                <a:ea typeface="Calibri"/>
                <a:cs typeface="Calibri"/>
              </a:rPr>
              <a:t>$25 or half - $5B per yr/$100M per state/yr. </a:t>
            </a:r>
          </a:p>
          <a:p>
            <a:pPr marL="285750" indent="-285750">
              <a:buFont typeface="Arial"/>
              <a:buChar char="•"/>
            </a:pPr>
            <a:r>
              <a:rPr lang="en-US" sz="1850">
                <a:latin typeface="Calibri"/>
                <a:ea typeface="Calibri"/>
                <a:cs typeface="Calibri"/>
              </a:rPr>
              <a:t>Other $25B half based on proportions of rural resident &amp; rural facilities.</a:t>
            </a:r>
            <a:endParaRPr lang="en-US"/>
          </a:p>
          <a:p>
            <a:pPr marL="285750" indent="-285750">
              <a:buFont typeface="Arial"/>
              <a:buChar char="•"/>
            </a:pPr>
            <a:endParaRPr lang="en-US" sz="1867">
              <a:latin typeface="Calibri"/>
              <a:ea typeface="Calibri"/>
              <a:cs typeface="Calibri"/>
            </a:endParaRPr>
          </a:p>
          <a:p>
            <a:pPr marL="285750" indent="-285750">
              <a:buFont typeface="Arial"/>
              <a:buChar char="•"/>
            </a:pPr>
            <a:r>
              <a:rPr lang="en-US" sz="1850">
                <a:latin typeface="Calibri"/>
                <a:ea typeface="Calibri"/>
                <a:cs typeface="Calibri"/>
              </a:rPr>
              <a:t>By 11/5/2025, states must apply for Program funds in the form and manner specified by the Administrator with plan to accomplish:</a:t>
            </a:r>
          </a:p>
          <a:p>
            <a:pPr marL="285750" indent="-285750">
              <a:buFont typeface="Arial"/>
              <a:buChar char="•"/>
            </a:pPr>
            <a:endParaRPr lang="en-US" sz="1867">
              <a:latin typeface="Calibri"/>
              <a:ea typeface="Calibri"/>
              <a:cs typeface="Calibri"/>
            </a:endParaRPr>
          </a:p>
          <a:p>
            <a:pPr marL="894715" lvl="3" indent="-285750">
              <a:buFont typeface="Arial"/>
              <a:buChar char="•"/>
            </a:pPr>
            <a:r>
              <a:rPr lang="en-US" sz="1850">
                <a:latin typeface="Calibri"/>
                <a:ea typeface="Calibri"/>
                <a:cs typeface="Calibri"/>
              </a:rPr>
              <a:t>Improve access to hospitals to rural residents;</a:t>
            </a:r>
          </a:p>
          <a:p>
            <a:pPr marL="894715" lvl="3" indent="-285750">
              <a:buFont typeface="Arial"/>
              <a:buChar char="•"/>
            </a:pPr>
            <a:endParaRPr lang="en-US" sz="1867">
              <a:latin typeface="Calibri"/>
              <a:ea typeface="Calibri"/>
              <a:cs typeface="Calibri"/>
            </a:endParaRPr>
          </a:p>
          <a:p>
            <a:pPr marL="894715" lvl="3" indent="-285750">
              <a:buFont typeface="Arial"/>
              <a:buChar char="•"/>
            </a:pPr>
            <a:r>
              <a:rPr lang="en-US" sz="1850">
                <a:latin typeface="Calibri"/>
                <a:ea typeface="Calibri"/>
                <a:cs typeface="Calibri"/>
              </a:rPr>
              <a:t>Improve health care outcomes of rural residents;</a:t>
            </a:r>
          </a:p>
          <a:p>
            <a:pPr marL="894715" lvl="3" indent="-285750">
              <a:buFont typeface="Arial"/>
              <a:buChar char="•"/>
            </a:pPr>
            <a:endParaRPr lang="en-US" sz="1867">
              <a:latin typeface="Calibri"/>
              <a:ea typeface="Calibri"/>
              <a:cs typeface="Calibri"/>
            </a:endParaRPr>
          </a:p>
          <a:p>
            <a:pPr marL="894715" lvl="3" indent="-285750">
              <a:buFont typeface="Arial"/>
              <a:buChar char="•"/>
            </a:pPr>
            <a:r>
              <a:rPr lang="en-US" sz="1850">
                <a:latin typeface="Calibri"/>
                <a:ea typeface="Calibri"/>
                <a:cs typeface="Calibri"/>
              </a:rPr>
              <a:t>Emerging technologies that emphasize prevention and chronic disease management;</a:t>
            </a:r>
          </a:p>
          <a:p>
            <a:pPr marL="894715" lvl="3" indent="-285750">
              <a:buFont typeface="Arial"/>
              <a:buChar char="•"/>
            </a:pPr>
            <a:endParaRPr lang="en-US" sz="1867">
              <a:latin typeface="Calibri"/>
              <a:ea typeface="Calibri"/>
              <a:cs typeface="Calibri"/>
            </a:endParaRPr>
          </a:p>
          <a:p>
            <a:pPr marL="894715" lvl="3" indent="-285750">
              <a:buFont typeface="Arial"/>
              <a:buChar char="•"/>
            </a:pPr>
            <a:r>
              <a:rPr lang="en-US" sz="1850">
                <a:latin typeface="Calibri"/>
                <a:ea typeface="Calibri"/>
                <a:cs typeface="Calibri"/>
              </a:rPr>
              <a:t>Strengthen strategic partnerships between rural hospitals and other health care providers for quality improvement, financial stability, economies of scale, and share best practices;</a:t>
            </a:r>
          </a:p>
          <a:p>
            <a:pPr marL="894715" lvl="3" indent="-285750">
              <a:buFont typeface="Arial"/>
              <a:buChar char="•"/>
            </a:pPr>
            <a:endParaRPr lang="en-US" sz="1867">
              <a:latin typeface="Calibri"/>
              <a:ea typeface="Calibri"/>
              <a:cs typeface="Calibri"/>
            </a:endParaRPr>
          </a:p>
          <a:p>
            <a:pPr marL="894715" lvl="3" indent="-285750">
              <a:buFont typeface="Arial"/>
              <a:buChar char="•"/>
            </a:pPr>
            <a:r>
              <a:rPr lang="en-US" sz="1850">
                <a:latin typeface="Calibri"/>
                <a:ea typeface="Calibri"/>
                <a:cs typeface="Calibri"/>
              </a:rPr>
              <a:t>Enhanced clinician recruitment and training; and</a:t>
            </a:r>
          </a:p>
          <a:p>
            <a:pPr marL="894715" lvl="3" indent="-285750">
              <a:buFont typeface="Arial"/>
              <a:buChar char="•"/>
            </a:pPr>
            <a:endParaRPr lang="en-US" sz="1867">
              <a:latin typeface="Calibri"/>
              <a:ea typeface="Calibri"/>
              <a:cs typeface="Calibri"/>
            </a:endParaRPr>
          </a:p>
          <a:p>
            <a:pPr marL="894715" lvl="3" indent="-285750">
              <a:buFont typeface="Arial"/>
              <a:buChar char="•"/>
            </a:pPr>
            <a:r>
              <a:rPr lang="en-US" sz="1850">
                <a:latin typeface="Calibri"/>
                <a:ea typeface="Calibri"/>
                <a:cs typeface="Calibri"/>
              </a:rPr>
              <a:t>Data and technology driven solutions.</a:t>
            </a:r>
          </a:p>
        </p:txBody>
      </p:sp>
    </p:spTree>
    <p:extLst>
      <p:ext uri="{BB962C8B-B14F-4D97-AF65-F5344CB8AC3E}">
        <p14:creationId xmlns:p14="http://schemas.microsoft.com/office/powerpoint/2010/main" val="123783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2229A-17A3-2C3A-34D2-35E382F6CAE6}"/>
            </a:ext>
          </a:extLst>
        </p:cNvPr>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01779BB9-91E2-1A8A-51AA-14E1BEECFF2A}"/>
              </a:ext>
            </a:extLst>
          </p:cNvPr>
          <p:cNvPicPr>
            <a:picLocks noGrp="1" noChangeAspect="1"/>
          </p:cNvPicPr>
          <p:nvPr>
            <p:ph idx="1"/>
          </p:nvPr>
        </p:nvPicPr>
        <p:blipFill>
          <a:blip r:embed="rId3"/>
          <a:stretch>
            <a:fillRect/>
          </a:stretch>
        </p:blipFill>
        <p:spPr>
          <a:xfrm>
            <a:off x="9093202" y="6121400"/>
            <a:ext cx="2865665" cy="572446"/>
          </a:xfrm>
        </p:spPr>
      </p:pic>
      <p:sp>
        <p:nvSpPr>
          <p:cNvPr id="7" name="TextBox 6">
            <a:extLst>
              <a:ext uri="{FF2B5EF4-FFF2-40B4-BE49-F238E27FC236}">
                <a16:creationId xmlns:a16="http://schemas.microsoft.com/office/drawing/2014/main" id="{8BF0261A-2FA8-4823-E845-CEE5F22B2FE9}"/>
              </a:ext>
            </a:extLst>
          </p:cNvPr>
          <p:cNvSpPr txBox="1"/>
          <p:nvPr/>
        </p:nvSpPr>
        <p:spPr>
          <a:xfrm>
            <a:off x="481910" y="121322"/>
            <a:ext cx="11407518" cy="769441"/>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1E3262"/>
                </a:solidFill>
                <a:latin typeface="Bebas Neue"/>
              </a:rPr>
              <a:t>Rural Health Transformation Program</a:t>
            </a:r>
            <a:endParaRPr lang="en-US" sz="4400" b="1">
              <a:solidFill>
                <a:srgbClr val="1E3262"/>
              </a:solidFill>
              <a:latin typeface="Bebas Neue" panose="020B0606020202050201" pitchFamily="34" charset="0"/>
            </a:endParaRPr>
          </a:p>
        </p:txBody>
      </p:sp>
      <p:sp>
        <p:nvSpPr>
          <p:cNvPr id="2" name="TextBox 1">
            <a:extLst>
              <a:ext uri="{FF2B5EF4-FFF2-40B4-BE49-F238E27FC236}">
                <a16:creationId xmlns:a16="http://schemas.microsoft.com/office/drawing/2014/main" id="{D9A3757F-E77E-C13C-442E-1A6C2506F479}"/>
              </a:ext>
            </a:extLst>
          </p:cNvPr>
          <p:cNvSpPr txBox="1"/>
          <p:nvPr/>
        </p:nvSpPr>
        <p:spPr>
          <a:xfrm>
            <a:off x="484933" y="1077337"/>
            <a:ext cx="11408413" cy="46884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867">
                <a:latin typeface="Calibri"/>
                <a:ea typeface="Calibri"/>
                <a:cs typeface="Calibri"/>
              </a:rPr>
              <a:t>Directs the Administrator to specify the terms and conditions to which a state must adhere with regard to Program funds:</a:t>
            </a:r>
          </a:p>
          <a:p>
            <a:pPr marL="342917" indent="-342917">
              <a:buFont typeface="+mj-lt"/>
              <a:buAutoNum type="arabicPeriod"/>
            </a:pPr>
            <a:endParaRPr lang="en-US" sz="1867">
              <a:latin typeface="Calibri"/>
              <a:ea typeface="Calibri"/>
              <a:cs typeface="Calibri"/>
            </a:endParaRPr>
          </a:p>
          <a:p>
            <a:pPr marL="952487" lvl="3" indent="-342917">
              <a:buFont typeface="+mj-lt"/>
              <a:buAutoNum type="arabicPeriod"/>
            </a:pPr>
            <a:r>
              <a:rPr lang="en-US" sz="1867">
                <a:latin typeface="Calibri"/>
                <a:ea typeface="Calibri"/>
                <a:cs typeface="Calibri"/>
              </a:rPr>
              <a:t>Evidence-based interventions to improve prevention and chronic disease management.</a:t>
            </a:r>
          </a:p>
          <a:p>
            <a:pPr marL="952487" lvl="3" indent="-342917">
              <a:buFont typeface="+mj-lt"/>
              <a:buAutoNum type="arabicPeriod"/>
            </a:pPr>
            <a:r>
              <a:rPr lang="en-US" sz="1867">
                <a:latin typeface="Calibri"/>
                <a:ea typeface="Calibri"/>
                <a:cs typeface="Calibri"/>
              </a:rPr>
              <a:t>Payments to providers for the provision of health care items or services, as specified by the Administrator.</a:t>
            </a:r>
          </a:p>
          <a:p>
            <a:pPr marL="952487" lvl="3" indent="-342917">
              <a:buFont typeface="+mj-lt"/>
              <a:buAutoNum type="arabicPeriod"/>
            </a:pPr>
            <a:r>
              <a:rPr lang="en-US" sz="1867">
                <a:latin typeface="Calibri"/>
                <a:ea typeface="Calibri"/>
                <a:cs typeface="Calibri"/>
              </a:rPr>
              <a:t>Promoting consumer-facing, technology-driven solutions for chronic disease management.</a:t>
            </a:r>
          </a:p>
          <a:p>
            <a:pPr marL="952487" lvl="3" indent="-342917">
              <a:buFont typeface="+mj-lt"/>
              <a:buAutoNum type="arabicPeriod"/>
            </a:pPr>
            <a:r>
              <a:rPr lang="en-US" sz="1867">
                <a:latin typeface="Calibri"/>
                <a:ea typeface="Calibri"/>
                <a:cs typeface="Calibri"/>
              </a:rPr>
              <a:t>Training and technical assistance for the adoption of technology-enabled solutions that improve care delivery in rural hospitals, including RPM, AI, and others</a:t>
            </a:r>
          </a:p>
          <a:p>
            <a:pPr marL="952487" lvl="3" indent="-342917">
              <a:buFont typeface="+mj-lt"/>
              <a:buAutoNum type="arabicPeriod"/>
            </a:pPr>
            <a:r>
              <a:rPr lang="en-US" sz="1867">
                <a:latin typeface="Calibri"/>
                <a:ea typeface="Calibri"/>
                <a:cs typeface="Calibri"/>
              </a:rPr>
              <a:t>Recruiting and retaining clinical workforce talent in rural areas.</a:t>
            </a:r>
          </a:p>
          <a:p>
            <a:pPr marL="952487" lvl="3" indent="-342917">
              <a:buFont typeface="+mj-lt"/>
              <a:buAutoNum type="arabicPeriod"/>
            </a:pPr>
            <a:r>
              <a:rPr lang="en-US" sz="1867">
                <a:latin typeface="Calibri"/>
                <a:ea typeface="Calibri"/>
                <a:cs typeface="Calibri"/>
              </a:rPr>
              <a:t>Significant IT adoption to improve efficiency, enhance cybersecurity, and improve patient health outcomes.</a:t>
            </a:r>
          </a:p>
          <a:p>
            <a:pPr marL="952487" lvl="3" indent="-342917">
              <a:buFont typeface="+mj-lt"/>
              <a:buAutoNum type="arabicPeriod"/>
            </a:pPr>
            <a:r>
              <a:rPr lang="en-US" sz="1867">
                <a:latin typeface="Calibri"/>
                <a:ea typeface="Calibri"/>
                <a:cs typeface="Calibri"/>
              </a:rPr>
              <a:t>Assisting rural communities to right size their health care delivery systems.</a:t>
            </a:r>
          </a:p>
          <a:p>
            <a:pPr marL="952487" lvl="3" indent="-342917">
              <a:buFont typeface="+mj-lt"/>
              <a:buAutoNum type="arabicPeriod"/>
            </a:pPr>
            <a:r>
              <a:rPr lang="en-US" sz="1867">
                <a:latin typeface="Calibri"/>
                <a:ea typeface="Calibri"/>
                <a:cs typeface="Calibri"/>
              </a:rPr>
              <a:t>Access to opioid and other substance use treatment services and mental health services.</a:t>
            </a:r>
          </a:p>
          <a:p>
            <a:pPr marL="952487" lvl="3" indent="-342917">
              <a:buFont typeface="+mj-lt"/>
              <a:buAutoNum type="arabicPeriod"/>
            </a:pPr>
            <a:r>
              <a:rPr lang="en-US" sz="1867">
                <a:latin typeface="Calibri"/>
                <a:ea typeface="Calibri"/>
                <a:cs typeface="Calibri"/>
              </a:rPr>
              <a:t>Support innovative models of care that include value-based care arrangements and alternative payment models.</a:t>
            </a:r>
          </a:p>
          <a:p>
            <a:pPr marL="952487" lvl="3" indent="-342917">
              <a:buFont typeface="+mj-lt"/>
              <a:buAutoNum type="arabicPeriod"/>
            </a:pPr>
            <a:r>
              <a:rPr lang="en-US" sz="1867">
                <a:latin typeface="Calibri"/>
                <a:ea typeface="Calibri"/>
                <a:cs typeface="Calibri"/>
              </a:rPr>
              <a:t>Additional uses designed to promote sustainable access to high quality rural health care services, as determined by the Administrator.</a:t>
            </a:r>
          </a:p>
        </p:txBody>
      </p:sp>
    </p:spTree>
    <p:extLst>
      <p:ext uri="{BB962C8B-B14F-4D97-AF65-F5344CB8AC3E}">
        <p14:creationId xmlns:p14="http://schemas.microsoft.com/office/powerpoint/2010/main" val="4081580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3912F-4920-569E-E50E-28D5309CAFD2}"/>
            </a:ext>
          </a:extLst>
        </p:cNvPr>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F8AAA30-EED9-6B77-5EC5-B6E78754E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 y="0"/>
            <a:ext cx="12192000" cy="6858000"/>
          </a:xfrm>
          <a:prstGeom prst="rect">
            <a:avLst/>
          </a:prstGeom>
        </p:spPr>
      </p:pic>
      <p:pic>
        <p:nvPicPr>
          <p:cNvPr id="5" name="Picture 4" descr="Logo&#10;&#10;Description automatically generated">
            <a:extLst>
              <a:ext uri="{FF2B5EF4-FFF2-40B4-BE49-F238E27FC236}">
                <a16:creationId xmlns:a16="http://schemas.microsoft.com/office/drawing/2014/main" id="{349FDFC4-B338-92C0-2803-CCC731CC7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514" y="5136026"/>
            <a:ext cx="1657350" cy="1657350"/>
          </a:xfrm>
          <a:prstGeom prst="rect">
            <a:avLst/>
          </a:prstGeom>
        </p:spPr>
      </p:pic>
      <p:sp>
        <p:nvSpPr>
          <p:cNvPr id="6" name="TextBox 5">
            <a:extLst>
              <a:ext uri="{FF2B5EF4-FFF2-40B4-BE49-F238E27FC236}">
                <a16:creationId xmlns:a16="http://schemas.microsoft.com/office/drawing/2014/main" id="{D481C42B-8ED7-24EE-E850-095C7CCF2A97}"/>
              </a:ext>
            </a:extLst>
          </p:cNvPr>
          <p:cNvSpPr txBox="1"/>
          <p:nvPr/>
        </p:nvSpPr>
        <p:spPr>
          <a:xfrm>
            <a:off x="472492" y="318904"/>
            <a:ext cx="11624379" cy="5262979"/>
          </a:xfrm>
          <a:prstGeom prst="rect">
            <a:avLst/>
          </a:prstGeom>
          <a:noFill/>
        </p:spPr>
        <p:txBody>
          <a:bodyPr wrap="square" lIns="91440" tIns="45720" rIns="91440" bIns="45720" rtlCol="0" anchor="t">
            <a:spAutoFit/>
          </a:bodyPr>
          <a:lstStyle/>
          <a:p>
            <a:r>
              <a:rPr lang="en-US" sz="5400" b="1">
                <a:solidFill>
                  <a:srgbClr val="FF3131"/>
                </a:solidFill>
                <a:latin typeface="Aptos Black"/>
              </a:rPr>
              <a:t>Rural Health Transformation</a:t>
            </a:r>
          </a:p>
          <a:p>
            <a:endParaRPr lang="en-US">
              <a:solidFill>
                <a:schemeClr val="bg1"/>
              </a:solidFill>
            </a:endParaRPr>
          </a:p>
          <a:p>
            <a:pPr lvl="1">
              <a:buClr>
                <a:srgbClr val="FF3131"/>
              </a:buClr>
            </a:pPr>
            <a:r>
              <a:rPr lang="en-US" sz="2400" b="1">
                <a:solidFill>
                  <a:srgbClr val="FF3131"/>
                </a:solidFill>
              </a:rPr>
              <a:t>NHA Process</a:t>
            </a:r>
          </a:p>
          <a:p>
            <a:pPr marL="800100" lvl="1" indent="-342900">
              <a:buClr>
                <a:srgbClr val="FF3131"/>
              </a:buClr>
              <a:buFont typeface="Arial" panose="020B0604020202020204" pitchFamily="34" charset="0"/>
              <a:buChar char="•"/>
            </a:pPr>
            <a:r>
              <a:rPr lang="en-US" sz="2400">
                <a:solidFill>
                  <a:schemeClr val="bg1"/>
                </a:solidFill>
              </a:rPr>
              <a:t>OBBBA Signed on July 4th</a:t>
            </a:r>
          </a:p>
          <a:p>
            <a:pPr marL="800100" lvl="1" indent="-342900">
              <a:buClr>
                <a:srgbClr val="FF3131"/>
              </a:buClr>
              <a:buFont typeface="Arial" panose="020B0604020202020204" pitchFamily="34" charset="0"/>
              <a:buChar char="•"/>
            </a:pPr>
            <a:r>
              <a:rPr lang="en-US" sz="2400">
                <a:solidFill>
                  <a:schemeClr val="bg1"/>
                </a:solidFill>
              </a:rPr>
              <a:t>All-Member Survey on July 14th</a:t>
            </a:r>
          </a:p>
          <a:p>
            <a:pPr marL="800100" lvl="1" indent="-342900">
              <a:buClr>
                <a:srgbClr val="FF3131"/>
              </a:buClr>
              <a:buFont typeface="Arial" panose="020B0604020202020204" pitchFamily="34" charset="0"/>
              <a:buChar char="•"/>
            </a:pPr>
            <a:r>
              <a:rPr lang="en-US" sz="2400">
                <a:solidFill>
                  <a:schemeClr val="bg1"/>
                </a:solidFill>
              </a:rPr>
              <a:t>PDC Survey Refinement </a:t>
            </a:r>
          </a:p>
          <a:p>
            <a:pPr marL="800100" lvl="1" indent="-342900">
              <a:buClr>
                <a:srgbClr val="FF3131"/>
              </a:buClr>
              <a:buFont typeface="Arial" panose="020B0604020202020204" pitchFamily="34" charset="0"/>
              <a:buChar char="•"/>
            </a:pPr>
            <a:r>
              <a:rPr lang="en-US" sz="2400">
                <a:solidFill>
                  <a:schemeClr val="bg1"/>
                </a:solidFill>
              </a:rPr>
              <a:t>5 District meetings</a:t>
            </a:r>
          </a:p>
          <a:p>
            <a:pPr marL="800100" lvl="1" indent="-342900">
              <a:buClr>
                <a:srgbClr val="FF3131"/>
              </a:buClr>
              <a:buFont typeface="Arial" panose="020B0604020202020204" pitchFamily="34" charset="0"/>
              <a:buChar char="•"/>
            </a:pPr>
            <a:r>
              <a:rPr lang="en-US" sz="2400">
                <a:solidFill>
                  <a:schemeClr val="bg1"/>
                </a:solidFill>
              </a:rPr>
              <a:t>More PDC Refinement</a:t>
            </a:r>
          </a:p>
          <a:p>
            <a:pPr marL="800100" lvl="1" indent="-342900">
              <a:buClr>
                <a:srgbClr val="FF3131"/>
              </a:buClr>
              <a:buFont typeface="Arial" panose="020B0604020202020204" pitchFamily="34" charset="0"/>
              <a:buChar char="•"/>
            </a:pPr>
            <a:r>
              <a:rPr lang="en-US" sz="2400">
                <a:solidFill>
                  <a:schemeClr val="bg1"/>
                </a:solidFill>
              </a:rPr>
              <a:t>One-on-one Member Calls</a:t>
            </a:r>
          </a:p>
          <a:p>
            <a:pPr marL="800100" lvl="1" indent="-342900">
              <a:buClr>
                <a:srgbClr val="FF3131"/>
              </a:buClr>
              <a:buFont typeface="Arial" panose="020B0604020202020204" pitchFamily="34" charset="0"/>
              <a:buChar char="•"/>
            </a:pPr>
            <a:r>
              <a:rPr lang="en-US" sz="2400">
                <a:solidFill>
                  <a:schemeClr val="bg1"/>
                </a:solidFill>
              </a:rPr>
              <a:t>77/92 members involved along the way</a:t>
            </a:r>
          </a:p>
          <a:p>
            <a:pPr marL="800100" lvl="1" indent="-342900">
              <a:buClr>
                <a:srgbClr val="FF3131"/>
              </a:buClr>
              <a:buFont typeface="Arial" panose="020B0604020202020204" pitchFamily="34" charset="0"/>
              <a:buChar char="•"/>
            </a:pPr>
            <a:r>
              <a:rPr lang="en-US" sz="2400">
                <a:solidFill>
                  <a:schemeClr val="bg1"/>
                </a:solidFill>
              </a:rPr>
              <a:t>Meetings with DHHS </a:t>
            </a:r>
          </a:p>
          <a:p>
            <a:pPr marL="800100" lvl="1" indent="-342900">
              <a:buClr>
                <a:srgbClr val="FF3131"/>
              </a:buClr>
              <a:buFont typeface="Arial" panose="020B0604020202020204" pitchFamily="34" charset="0"/>
              <a:buChar char="•"/>
            </a:pPr>
            <a:r>
              <a:rPr lang="en-US" sz="2400">
                <a:solidFill>
                  <a:schemeClr val="bg1"/>
                </a:solidFill>
              </a:rPr>
              <a:t>Meetings with NMA, FQHCs, NABHO, NHCA and more</a:t>
            </a:r>
          </a:p>
          <a:p>
            <a:pPr marL="800100" lvl="1" indent="-342900">
              <a:buClr>
                <a:srgbClr val="FF3131"/>
              </a:buClr>
              <a:buFont typeface="Arial" panose="020B0604020202020204" pitchFamily="34" charset="0"/>
              <a:buChar char="•"/>
            </a:pPr>
            <a:r>
              <a:rPr lang="en-US" sz="2400">
                <a:solidFill>
                  <a:schemeClr val="bg1"/>
                </a:solidFill>
              </a:rPr>
              <a:t>DHHS targeting submission by Oct. 31</a:t>
            </a:r>
          </a:p>
        </p:txBody>
      </p:sp>
    </p:spTree>
    <p:extLst>
      <p:ext uri="{BB962C8B-B14F-4D97-AF65-F5344CB8AC3E}">
        <p14:creationId xmlns:p14="http://schemas.microsoft.com/office/powerpoint/2010/main" val="2195685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FC58E8B504A2459A04CE7ECEF0C7C6" ma:contentTypeVersion="16" ma:contentTypeDescription="Create a new document." ma:contentTypeScope="" ma:versionID="7d4085837919dd1c65e09cbe3add5175">
  <xsd:schema xmlns:xsd="http://www.w3.org/2001/XMLSchema" xmlns:xs="http://www.w3.org/2001/XMLSchema" xmlns:p="http://schemas.microsoft.com/office/2006/metadata/properties" xmlns:ns2="fb313c5a-9016-4a06-9bf1-14184ccece74" xmlns:ns3="e6f6fd15-8061-4790-963a-f18611b17b04" targetNamespace="http://schemas.microsoft.com/office/2006/metadata/properties" ma:root="true" ma:fieldsID="d9b8ca86db99847f2e3690a71d8200a4" ns2:_="" ns3:_="">
    <xsd:import namespace="fb313c5a-9016-4a06-9bf1-14184ccece74"/>
    <xsd:import namespace="e6f6fd15-8061-4790-963a-f18611b17b0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13c5a-9016-4a06-9bf1-14184ccec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f6fd15-8061-4790-963a-f18611b17b0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e58fe33-267a-4b38-a707-b64d0c38f579}" ma:internalName="TaxCatchAll" ma:showField="CatchAllData" ma:web="e6f6fd15-8061-4790-963a-f18611b17b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6f6fd15-8061-4790-963a-f18611b17b04" xsi:nil="true"/>
    <lcf76f155ced4ddcb4097134ff3c332f xmlns="fb313c5a-9016-4a06-9bf1-14184ccece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B64449-CA4E-4BA2-B193-0197313DB48C}">
  <ds:schemaRefs>
    <ds:schemaRef ds:uri="e6f6fd15-8061-4790-963a-f18611b17b04"/>
    <ds:schemaRef ds:uri="fb313c5a-9016-4a06-9bf1-14184ccece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89DEDD7-8CEB-4571-AD1B-023741CCAA12}">
  <ds:schemaRefs>
    <ds:schemaRef ds:uri="http://schemas.microsoft.com/sharepoint/v3/contenttype/forms"/>
  </ds:schemaRefs>
</ds:datastoreItem>
</file>

<file path=customXml/itemProps3.xml><?xml version="1.0" encoding="utf-8"?>
<ds:datastoreItem xmlns:ds="http://schemas.openxmlformats.org/officeDocument/2006/customXml" ds:itemID="{C38C1DA8-0958-4C1A-A821-96CC3178A1FA}">
  <ds:schemaRefs>
    <ds:schemaRef ds:uri="http://purl.org/dc/elements/1.1/"/>
    <ds:schemaRef ds:uri="e6f6fd15-8061-4790-963a-f18611b17b04"/>
    <ds:schemaRef ds:uri="http://www.w3.org/XML/1998/namespace"/>
    <ds:schemaRef ds:uri="http://purl.org/dc/term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fb313c5a-9016-4a06-9bf1-14184ccece74"/>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3550</Words>
  <Application>Microsoft Office PowerPoint</Application>
  <PresentationFormat>Widescreen</PresentationFormat>
  <Paragraphs>407</Paragraphs>
  <Slides>33</Slides>
  <Notes>14</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33</vt:i4>
      </vt:variant>
    </vt:vector>
  </HeadingPairs>
  <TitlesOfParts>
    <vt:vector size="51" baseType="lpstr">
      <vt:lpstr>Aptos</vt:lpstr>
      <vt:lpstr>Aptos Black</vt:lpstr>
      <vt:lpstr>Aptos Display</vt:lpstr>
      <vt:lpstr>Arial</vt:lpstr>
      <vt:lpstr>Arial,Sans-Serif</vt:lpstr>
      <vt:lpstr>Bebas Neue</vt:lpstr>
      <vt:lpstr>Calibri</vt:lpstr>
      <vt:lpstr>Courier New</vt:lpstr>
      <vt:lpstr>Courier New,monospace</vt:lpstr>
      <vt:lpstr>HK Grotesk Pro</vt:lpstr>
      <vt:lpstr>HK Grotesk Pro Bold</vt:lpstr>
      <vt:lpstr>HK Grotesk Pro Italics</vt:lpstr>
      <vt:lpstr>IBM Plex Sans</vt:lpstr>
      <vt:lpstr>IBM Plex Sans Bold</vt:lpstr>
      <vt:lpstr>Symbol</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2025 PAC Goal $95,000 Contribute Online pac.nebraskahospitals.org Username:  nhapac Password:   nhapac1</vt:lpstr>
      <vt:lpstr>Contact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Slattery</dc:creator>
  <cp:lastModifiedBy>David Slattery</cp:lastModifiedBy>
  <cp:revision>4</cp:revision>
  <dcterms:created xsi:type="dcterms:W3CDTF">2013-07-15T20:26:40Z</dcterms:created>
  <dcterms:modified xsi:type="dcterms:W3CDTF">2025-10-16T18:16:28Z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0x010100EDFC58E8B504A2459A04CE7ECEF0C7C6</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