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0F_B54A479A.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8"/>
  </p:notesMasterIdLst>
  <p:sldIdLst>
    <p:sldId id="2144936723" r:id="rId4"/>
    <p:sldId id="2144936727" r:id="rId5"/>
    <p:sldId id="2144936724" r:id="rId6"/>
    <p:sldId id="2144936748" r:id="rId7"/>
    <p:sldId id="2144936746" r:id="rId8"/>
    <p:sldId id="304" r:id="rId9"/>
    <p:sldId id="305" r:id="rId10"/>
    <p:sldId id="315" r:id="rId11"/>
    <p:sldId id="289" r:id="rId12"/>
    <p:sldId id="290" r:id="rId13"/>
    <p:sldId id="318" r:id="rId14"/>
    <p:sldId id="341" r:id="rId15"/>
    <p:sldId id="2144936747" r:id="rId16"/>
    <p:sldId id="278" r:id="rId17"/>
    <p:sldId id="267" r:id="rId18"/>
    <p:sldId id="281" r:id="rId19"/>
    <p:sldId id="2144936749" r:id="rId20"/>
    <p:sldId id="2144936466" r:id="rId21"/>
    <p:sldId id="2144936464" r:id="rId22"/>
    <p:sldId id="2144936369" r:id="rId23"/>
    <p:sldId id="2147349139" r:id="rId24"/>
    <p:sldId id="2147349145" r:id="rId25"/>
    <p:sldId id="2147349167" r:id="rId26"/>
    <p:sldId id="256" r:id="rId27"/>
    <p:sldId id="271" r:id="rId28"/>
    <p:sldId id="283" r:id="rId29"/>
    <p:sldId id="1211" r:id="rId30"/>
    <p:sldId id="259" r:id="rId31"/>
    <p:sldId id="2144936733" r:id="rId32"/>
    <p:sldId id="1157" r:id="rId33"/>
    <p:sldId id="285" r:id="rId34"/>
    <p:sldId id="2144936745" r:id="rId35"/>
    <p:sldId id="2147349170" r:id="rId36"/>
    <p:sldId id="333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124C53-D03F-46D2-24B1-DF5FE24D6A1E}" name="Tera Heidtbrink" initials="TH" userId="S::theidtbrink@cynchealth.org::67c03654-6a85-4a1c-a046-2d7e2a1561d3" providerId="AD"/>
  <p188:author id="{3152A378-6AC9-3D5B-F21C-79F6EE318746}" name="Jennifer Fletcher" initials="JF" userId="S::jfletcher@cynchealth.org::dc7f5428-9b1f-4b63-985f-3f3ebbd7de49" providerId="AD"/>
  <p188:author id="{942803E7-3707-886A-22DD-BE635A94E9F3}" name="Jim Hood" initials="JH" userId="Y1ec0qswJWlkk6+viiQGVRGXwSqoab8cbdCO6h8Mck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484" autoAdjust="0"/>
  </p:normalViewPr>
  <p:slideViewPr>
    <p:cSldViewPr snapToGrid="0">
      <p:cViewPr varScale="1">
        <p:scale>
          <a:sx n="88" d="100"/>
          <a:sy n="88" d="100"/>
        </p:scale>
        <p:origin x="8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8/10/relationships/authors" Target="author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omments/modernComment_10F_B54A479A.xml><?xml version="1.0" encoding="utf-8"?>
<p188:cmLst xmlns:a="http://schemas.openxmlformats.org/drawingml/2006/main" xmlns:r="http://schemas.openxmlformats.org/officeDocument/2006/relationships" xmlns:p188="http://schemas.microsoft.com/office/powerpoint/2018/8/main">
  <p188:cm id="{42B6EBEB-9EC6-4128-B08D-3629D6C742E0}" authorId="{942803E7-3707-886A-22DD-BE635A94E9F3}" status="resolved" created="2024-04-12T16:23:35.306" complete="100000">
    <ac:txMkLst xmlns:ac="http://schemas.microsoft.com/office/drawing/2013/main/command">
      <pc:docMk xmlns:pc="http://schemas.microsoft.com/office/powerpoint/2013/main/command"/>
      <pc:sldMk xmlns:pc="http://schemas.microsoft.com/office/powerpoint/2013/main/command" cId="3041544090" sldId="271"/>
      <ac:spMk id="5" creationId="{122C23D0-B983-7DAB-DAD4-2D3DC52774A3}"/>
      <ac:txMk cp="0" len="225">
        <ac:context len="227" hash="1068754325"/>
      </ac:txMk>
    </ac:txMkLst>
    <p188:pos x="3438525" y="3571875"/>
    <p188:txBody>
      <a:bodyPr/>
      <a:lstStyle/>
      <a:p>
        <a:r>
          <a:rPr lang="en-US"/>
          <a:t>Lots of words. Can you reduce to a few bullet points and cover the rest in your presentation?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258C8-4C1F-4A63-9ED0-B2EDE028CBDA}"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4EC74-634E-4B9A-965E-5447259EC707}" type="slidenum">
              <a:rPr lang="en-US" smtClean="0"/>
              <a:t>‹#›</a:t>
            </a:fld>
            <a:endParaRPr lang="en-US"/>
          </a:p>
        </p:txBody>
      </p:sp>
    </p:spTree>
    <p:extLst>
      <p:ext uri="{BB962C8B-B14F-4D97-AF65-F5344CB8AC3E}">
        <p14:creationId xmlns:p14="http://schemas.microsoft.com/office/powerpoint/2010/main" val="236722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ordclouds.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4EC74-634E-4B9A-965E-5447259EC707}" type="slidenum">
              <a:rPr lang="en-US" smtClean="0"/>
              <a:t>1</a:t>
            </a:fld>
            <a:endParaRPr lang="en-US"/>
          </a:p>
        </p:txBody>
      </p:sp>
    </p:spTree>
    <p:extLst>
      <p:ext uri="{BB962C8B-B14F-4D97-AF65-F5344CB8AC3E}">
        <p14:creationId xmlns:p14="http://schemas.microsoft.com/office/powerpoint/2010/main" val="139048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9E082-6EC4-47F1-8490-1C8B95A6BE2E}" type="slidenum">
              <a:rPr lang="en-US" smtClean="0"/>
              <a:t>12</a:t>
            </a:fld>
            <a:endParaRPr lang="en-US"/>
          </a:p>
        </p:txBody>
      </p:sp>
    </p:spTree>
    <p:extLst>
      <p:ext uri="{BB962C8B-B14F-4D97-AF65-F5344CB8AC3E}">
        <p14:creationId xmlns:p14="http://schemas.microsoft.com/office/powerpoint/2010/main" val="64459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91990"/>
          </a:xfrm>
        </p:spPr>
        <p:txBody>
          <a:bodyPr/>
          <a:lstStyle/>
          <a:p>
            <a:r>
              <a:rPr lang="en-US" dirty="0"/>
              <a:t>This definition from the World Health Organization.  But let me see if I can break it down a little bit more. Remember a few slides ago when I said that 80% of  person’s health is made up of socioeconomic factors, physical environments and health behaviors?  Well, the context of people’s lives determine their health, and so blaming individuals for having poor health or crediting them for good health is inappropriate. Individuals are unlikely to be able to directly control many of the determinants of health. These determinants—or things that make people healthy or not include a lot of things.  For example--</a:t>
            </a:r>
          </a:p>
          <a:p>
            <a:r>
              <a:rPr lang="en-US" dirty="0"/>
              <a:t>Income and social status - higher income and social status are linked to better health. The greater the gap between the richest and poorest people, the greater the differences in health.</a:t>
            </a:r>
          </a:p>
          <a:p>
            <a:r>
              <a:rPr lang="en-US" dirty="0"/>
              <a:t>Education – low education levels are linked with poor health, more stress and lower self-confidence.</a:t>
            </a:r>
          </a:p>
          <a:p>
            <a:r>
              <a:rPr lang="en-US" dirty="0"/>
              <a:t>Physical environment – safe water and clean air, healthy workplaces, safe houses, communities and roads all contribute to good health. Employment and working conditions – people in employment are healthier, particularly those who have more control over their working conditions</a:t>
            </a:r>
          </a:p>
          <a:p>
            <a:r>
              <a:rPr lang="en-US" dirty="0"/>
              <a:t>Social support networks – People that have solid support systems—friends, families, communities are found to have better health. </a:t>
            </a:r>
          </a:p>
          <a:p>
            <a:r>
              <a:rPr lang="en-US" dirty="0"/>
              <a:t>Health services - access and use of services that prevent and treat disease influences health</a:t>
            </a:r>
          </a:p>
          <a:p>
            <a:r>
              <a:rPr lang="en-US" dirty="0"/>
              <a:t>Health Behavior—culture, customs, family traditions around health, personal behavior and coping skills—smoking, drinking, how we deal with stress and challenges all affect stress</a:t>
            </a:r>
          </a:p>
        </p:txBody>
      </p:sp>
      <p:sp>
        <p:nvSpPr>
          <p:cNvPr id="4" name="Slide Number Placeholder 3"/>
          <p:cNvSpPr>
            <a:spLocks noGrp="1"/>
          </p:cNvSpPr>
          <p:nvPr>
            <p:ph type="sldNum" sz="quarter" idx="5"/>
          </p:nvPr>
        </p:nvSpPr>
        <p:spPr>
          <a:xfrm>
            <a:off x="6286499" y="8685213"/>
            <a:ext cx="569913" cy="458787"/>
          </a:xfrm>
        </p:spPr>
        <p:txBody>
          <a:bodyPr/>
          <a:lstStyle/>
          <a:p>
            <a:fld id="{C7250702-4CA0-4ABF-85DD-DF6A7536DA76}" type="slidenum">
              <a:rPr lang="en-US" smtClean="0"/>
              <a:t>14</a:t>
            </a:fld>
            <a:endParaRPr lang="en-US" dirty="0"/>
          </a:p>
        </p:txBody>
      </p:sp>
    </p:spTree>
    <p:extLst>
      <p:ext uri="{BB962C8B-B14F-4D97-AF65-F5344CB8AC3E}">
        <p14:creationId xmlns:p14="http://schemas.microsoft.com/office/powerpoint/2010/main" val="4185731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CAB2E-B461-475E-B38F-3931A49E7813}" type="slidenum">
              <a:rPr lang="en-US" smtClean="0"/>
              <a:t>15</a:t>
            </a:fld>
            <a:endParaRPr lang="en-US" dirty="0"/>
          </a:p>
        </p:txBody>
      </p:sp>
    </p:spTree>
    <p:extLst>
      <p:ext uri="{BB962C8B-B14F-4D97-AF65-F5344CB8AC3E}">
        <p14:creationId xmlns:p14="http://schemas.microsoft.com/office/powerpoint/2010/main" val="310496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250702-4CA0-4ABF-85DD-DF6A7536DA76}" type="slidenum">
              <a:rPr lang="en-US" smtClean="0"/>
              <a:t>16</a:t>
            </a:fld>
            <a:endParaRPr lang="en-US" dirty="0"/>
          </a:p>
        </p:txBody>
      </p:sp>
    </p:spTree>
    <p:extLst>
      <p:ext uri="{BB962C8B-B14F-4D97-AF65-F5344CB8AC3E}">
        <p14:creationId xmlns:p14="http://schemas.microsoft.com/office/powerpoint/2010/main" val="137858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is an example of a message a provider would receive.  Hey Dr Jones, your patient David Caruso has been admitted to the Emergency Department from Chest Pain. This notification goes right into the providers inbox as a </a:t>
            </a:r>
            <a:r>
              <a:rPr lang="en-US" dirty="0" err="1"/>
              <a:t>notificiation</a:t>
            </a:r>
            <a:r>
              <a:rPr lang="en-US" dirty="0"/>
              <a:t>.  As a front desk at the hospital, or ED&lt; the registrar is required to ask who your primary is.  This is so they receive this notification.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Provider Notifications Hospital organizations have partnered with </a:t>
            </a:r>
            <a:r>
              <a:rPr lang="en-US" dirty="0" err="1"/>
              <a:t>CyncHealth</a:t>
            </a:r>
            <a:r>
              <a:rPr lang="en-US" dirty="0"/>
              <a:t> and Collective Medical to provide the notification services for these encounters. Providers can expect to receive notifications in their secure Direct Message inbox when their patients are admitting, transferring, and/or discharging from the hospital. Provider information is sourced from patients and hospitals so that patient encounter information can be accurately and automatically shared. These notifications will provide pertinent care information such as encounter history, chief complaint, diagnosis, hospital provider information, and patient contact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dirty="0"/>
              <a:t>Providers to have an option to follow the link to opt out of receiving messages altogether or limit the frequency of the messages to daily or weekly.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dirty="0"/>
              <a:t>The requirement is that the hospital SEND the messages.  The providers actually may decline receiving the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dirty="0"/>
              <a:t>We have had some cases where physicians were being over notified and not happy campers.  If there is a case where the hospital has another tool that is notifying them of the COP notifications, they may amend their ADT feeds to suppress the notifications.  If that is the case for anyone on the call, please let us know and we can send you the ADT specification document which will walk you through the process to modify the ROL segments to reduce that noise.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E9F0B1EF-EBE2-644D-B9F9-00B5796CDE76}" type="slidenum">
              <a:rPr lang="en-US" smtClean="0"/>
              <a:t>18</a:t>
            </a:fld>
            <a:endParaRPr lang="en-US"/>
          </a:p>
        </p:txBody>
      </p:sp>
    </p:spTree>
    <p:extLst>
      <p:ext uri="{BB962C8B-B14F-4D97-AF65-F5344CB8AC3E}">
        <p14:creationId xmlns:p14="http://schemas.microsoft.com/office/powerpoint/2010/main" val="395981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I had a </a:t>
            </a:r>
            <a:r>
              <a:rPr lang="en-US" dirty="0" err="1">
                <a:latin typeface="Calibri"/>
                <a:cs typeface="Calibri"/>
              </a:rPr>
              <a:t>phonecall</a:t>
            </a:r>
            <a:r>
              <a:rPr lang="en-US" dirty="0">
                <a:latin typeface="Calibri"/>
                <a:cs typeface="Calibri"/>
              </a:rPr>
              <a:t> recently with </a:t>
            </a:r>
            <a:r>
              <a:rPr lang="en-US" dirty="0" err="1">
                <a:latin typeface="Calibri"/>
                <a:cs typeface="Calibri"/>
              </a:rPr>
              <a:t>ahospital</a:t>
            </a:r>
            <a:r>
              <a:rPr lang="en-US" dirty="0">
                <a:latin typeface="Calibri"/>
                <a:cs typeface="Calibri"/>
              </a:rPr>
              <a:t> about ED notifications.  When you ask a Director of an ED, would it be beneficial if you found out these types of notifications. The answer is always yes!  </a:t>
            </a:r>
            <a:endParaRPr lang="en-US" dirty="0"/>
          </a:p>
          <a:p>
            <a:endParaRPr lang="en-US" dirty="0">
              <a:latin typeface="Calibri"/>
              <a:cs typeface="Calibri"/>
            </a:endParaRPr>
          </a:p>
          <a:p>
            <a:r>
              <a:rPr lang="en-US" dirty="0">
                <a:latin typeface="Calibri"/>
                <a:cs typeface="Calibri"/>
              </a:rPr>
              <a:t>As we look to the last two on the list, I really think the next slide will be of more help.   We are currently piloting a project for Imaging notification as well </a:t>
            </a:r>
          </a:p>
        </p:txBody>
      </p:sp>
      <p:sp>
        <p:nvSpPr>
          <p:cNvPr id="4" name="Slide Number Placeholder 3"/>
          <p:cNvSpPr>
            <a:spLocks noGrp="1"/>
          </p:cNvSpPr>
          <p:nvPr>
            <p:ph type="sldNum" sz="quarter" idx="5"/>
          </p:nvPr>
        </p:nvSpPr>
        <p:spPr/>
        <p:txBody>
          <a:bodyPr/>
          <a:lstStyle/>
          <a:p>
            <a:fld id="{4AB2E679-C1E0-46ED-A02A-C01D0FDEC4C8}" type="slidenum">
              <a:rPr lang="en-US" smtClean="0"/>
              <a:t>19</a:t>
            </a:fld>
            <a:endParaRPr lang="en-US"/>
          </a:p>
        </p:txBody>
      </p:sp>
    </p:spTree>
    <p:extLst>
      <p:ext uri="{BB962C8B-B14F-4D97-AF65-F5344CB8AC3E}">
        <p14:creationId xmlns:p14="http://schemas.microsoft.com/office/powerpoint/2010/main" val="2675788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notifications look like.  </a:t>
            </a:r>
          </a:p>
          <a:p>
            <a:endParaRPr lang="en-US" dirty="0"/>
          </a:p>
          <a:p>
            <a:r>
              <a:rPr lang="en-US" dirty="0"/>
              <a:t>You can see that Sally has some specific items on the one pager. </a:t>
            </a:r>
          </a:p>
          <a:p>
            <a:r>
              <a:rPr lang="en-US" dirty="0"/>
              <a:t>Security and safety events are an excellent way to communication with your own organization as well as other organizations when patients may be of harm to others or themselves.   By knowing this and relaying this information, it provides a safer, healthier experience for everyone. </a:t>
            </a:r>
          </a:p>
          <a:p>
            <a:endParaRPr lang="en-US" dirty="0"/>
          </a:p>
          <a:p>
            <a:r>
              <a:rPr lang="en-US" dirty="0"/>
              <a:t>Sally also has some care insights noted from two different facilities.  Clinicians are allowed to enter what they would like, but we always suggest the information be factual and helpful for a future provider.  We request that insights be concise, and relevant to the care of the patient   Sometimes this has information on a patient's usual state of health, mental health, substance abuse (like Sally has here) or other information about housing or security.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364CF-F2E7-CF47-9707-3BBE1EEB21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238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Clinics often choose to funnel their emails into another folder of their inbox, or many of them have chosen to put this into their workflow by checking the portal 1-2x/day or a couple times per week.  Most of their patient volumes are so large, getting various notifications </a:t>
            </a:r>
            <a:r>
              <a:rPr lang="en-US" dirty="0" err="1">
                <a:latin typeface="Calibri"/>
                <a:ea typeface="Calibri"/>
                <a:cs typeface="Calibri"/>
              </a:rPr>
              <a:t>thoughout</a:t>
            </a:r>
            <a:r>
              <a:rPr lang="en-US" dirty="0">
                <a:latin typeface="Calibri"/>
                <a:ea typeface="Calibri"/>
                <a:cs typeface="Calibri"/>
              </a:rPr>
              <a:t> the day can be a lot, and therefore  logging into the system seems to be the choice for many of our participants. </a:t>
            </a:r>
          </a:p>
        </p:txBody>
      </p:sp>
      <p:sp>
        <p:nvSpPr>
          <p:cNvPr id="4" name="Slide Number Placeholder 3"/>
          <p:cNvSpPr>
            <a:spLocks noGrp="1"/>
          </p:cNvSpPr>
          <p:nvPr>
            <p:ph type="sldNum" sz="quarter" idx="5"/>
          </p:nvPr>
        </p:nvSpPr>
        <p:spPr/>
        <p:txBody>
          <a:bodyPr/>
          <a:lstStyle/>
          <a:p>
            <a:fld id="{4AB2E679-C1E0-46ED-A02A-C01D0FDEC4C8}" type="slidenum">
              <a:rPr lang="en-US" smtClean="0"/>
              <a:t>21</a:t>
            </a:fld>
            <a:endParaRPr lang="en-US"/>
          </a:p>
        </p:txBody>
      </p:sp>
    </p:spTree>
    <p:extLst>
      <p:ext uri="{BB962C8B-B14F-4D97-AF65-F5344CB8AC3E}">
        <p14:creationId xmlns:p14="http://schemas.microsoft.com/office/powerpoint/2010/main" val="2535923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Asthma/Pulmonology clinic have recently been taken through ENS demos to receive notifications. </a:t>
            </a:r>
          </a:p>
          <a:p>
            <a:r>
              <a:rPr lang="en-US" dirty="0"/>
              <a:t>Baby in ED overnight, notification saved a 2nd return visit </a:t>
            </a:r>
          </a:p>
          <a:p>
            <a:endParaRPr lang="en-US" dirty="0"/>
          </a:p>
        </p:txBody>
      </p:sp>
      <p:sp>
        <p:nvSpPr>
          <p:cNvPr id="4" name="Slide Number Placeholder 3"/>
          <p:cNvSpPr>
            <a:spLocks noGrp="1"/>
          </p:cNvSpPr>
          <p:nvPr>
            <p:ph type="sldNum" sz="quarter" idx="5"/>
          </p:nvPr>
        </p:nvSpPr>
        <p:spPr/>
        <p:txBody>
          <a:bodyPr/>
          <a:lstStyle/>
          <a:p>
            <a:fld id="{4AB2E679-C1E0-46ED-A02A-C01D0FDEC4C8}" type="slidenum">
              <a:rPr lang="en-US" smtClean="0"/>
              <a:t>22</a:t>
            </a:fld>
            <a:endParaRPr lang="en-US"/>
          </a:p>
        </p:txBody>
      </p:sp>
    </p:spTree>
    <p:extLst>
      <p:ext uri="{BB962C8B-B14F-4D97-AF65-F5344CB8AC3E}">
        <p14:creationId xmlns:p14="http://schemas.microsoft.com/office/powerpoint/2010/main" val="2379823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There was a scenario at one of our PCF clinics.  They received a notice on a patient in the ED.  They then received another notice on a patient that was admitted to inpatient and dcd'.  Multiple doctors gave this patient </a:t>
            </a:r>
            <a:r>
              <a:rPr lang="en-US" dirty="0" err="1">
                <a:latin typeface="Calibri"/>
                <a:ea typeface="Calibri"/>
                <a:cs typeface="Calibri"/>
              </a:rPr>
              <a:t>opiods</a:t>
            </a:r>
            <a:r>
              <a:rPr lang="en-US" dirty="0">
                <a:latin typeface="Calibri"/>
                <a:ea typeface="Calibri"/>
                <a:cs typeface="Calibri"/>
              </a:rPr>
              <a:t>.  In getting the notification, they were able to check the HIE and </a:t>
            </a:r>
            <a:r>
              <a:rPr lang="en-US" dirty="0" err="1">
                <a:latin typeface="Calibri"/>
                <a:ea typeface="Calibri"/>
                <a:cs typeface="Calibri"/>
              </a:rPr>
              <a:t>recognzied</a:t>
            </a:r>
            <a:r>
              <a:rPr lang="en-US" dirty="0">
                <a:latin typeface="Calibri"/>
                <a:ea typeface="Calibri"/>
                <a:cs typeface="Calibri"/>
              </a:rPr>
              <a:t> a possible issue.  They </a:t>
            </a:r>
            <a:r>
              <a:rPr lang="en-US" dirty="0" err="1">
                <a:latin typeface="Calibri"/>
                <a:ea typeface="Calibri"/>
                <a:cs typeface="Calibri"/>
              </a:rPr>
              <a:t>calledthe</a:t>
            </a:r>
            <a:r>
              <a:rPr lang="en-US" dirty="0">
                <a:latin typeface="Calibri"/>
                <a:ea typeface="Calibri"/>
                <a:cs typeface="Calibri"/>
              </a:rPr>
              <a:t> patient and saved them from taking 3 narcotics </a:t>
            </a:r>
            <a:r>
              <a:rPr lang="en-US" dirty="0" err="1">
                <a:latin typeface="Calibri"/>
                <a:ea typeface="Calibri"/>
                <a:cs typeface="Calibri"/>
              </a:rPr>
              <a:t>simulataneously</a:t>
            </a:r>
            <a:r>
              <a:rPr lang="en-US" dirty="0">
                <a:latin typeface="Calibri"/>
                <a:ea typeface="Calibri"/>
                <a:cs typeface="Calibri"/>
              </a:rPr>
              <a:t>. </a:t>
            </a:r>
            <a:endParaRPr lang="en-US">
              <a:latin typeface="Calibri"/>
              <a:ea typeface="Calibri"/>
              <a:cs typeface="Calibri"/>
            </a:endParaRPr>
          </a:p>
          <a:p>
            <a:endParaRPr lang="en-US" dirty="0">
              <a:latin typeface="Calibri"/>
              <a:ea typeface="Calibri"/>
              <a:cs typeface="Calibri"/>
            </a:endParaRPr>
          </a:p>
          <a:p>
            <a:r>
              <a:rPr lang="en-US" dirty="0">
                <a:latin typeface="Calibri"/>
                <a:ea typeface="Calibri"/>
                <a:cs typeface="Calibri"/>
              </a:rPr>
              <a:t>We have another story about the partnership with PCC.  Since they are a national database and tie to various hospitals and facilities throughout the nation, one of the </a:t>
            </a:r>
            <a:r>
              <a:rPr lang="en-US" dirty="0" err="1">
                <a:latin typeface="Calibri"/>
                <a:ea typeface="Calibri"/>
                <a:cs typeface="Calibri"/>
              </a:rPr>
              <a:t>patiets</a:t>
            </a:r>
            <a:r>
              <a:rPr lang="en-US" dirty="0">
                <a:latin typeface="Calibri"/>
                <a:ea typeface="Calibri"/>
                <a:cs typeface="Calibri"/>
              </a:rPr>
              <a:t> from NE was seen in an ED in Florida.  They were able to </a:t>
            </a:r>
            <a:r>
              <a:rPr lang="en-US" dirty="0" err="1">
                <a:latin typeface="Calibri"/>
                <a:ea typeface="Calibri"/>
                <a:cs typeface="Calibri"/>
              </a:rPr>
              <a:t>clal</a:t>
            </a:r>
            <a:r>
              <a:rPr lang="en-US" dirty="0">
                <a:latin typeface="Calibri"/>
                <a:ea typeface="Calibri"/>
                <a:cs typeface="Calibri"/>
              </a:rPr>
              <a:t> the patient to see if there was any education they needed, a way they could help, or even offer being seen once she returned to the area.  </a:t>
            </a:r>
          </a:p>
        </p:txBody>
      </p:sp>
      <p:sp>
        <p:nvSpPr>
          <p:cNvPr id="4" name="Slide Number Placeholder 3"/>
          <p:cNvSpPr>
            <a:spLocks noGrp="1"/>
          </p:cNvSpPr>
          <p:nvPr>
            <p:ph type="sldNum" sz="quarter" idx="5"/>
          </p:nvPr>
        </p:nvSpPr>
        <p:spPr/>
        <p:txBody>
          <a:bodyPr/>
          <a:lstStyle/>
          <a:p>
            <a:fld id="{4AB2E679-C1E0-46ED-A02A-C01D0FDEC4C8}" type="slidenum">
              <a:rPr lang="en-US" smtClean="0"/>
              <a:t>23</a:t>
            </a:fld>
            <a:endParaRPr lang="en-US"/>
          </a:p>
        </p:txBody>
      </p:sp>
    </p:spTree>
    <p:extLst>
      <p:ext uri="{BB962C8B-B14F-4D97-AF65-F5344CB8AC3E}">
        <p14:creationId xmlns:p14="http://schemas.microsoft.com/office/powerpoint/2010/main" val="393838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Free online word cloud generator and tag cloud creator - WordClouds.com</a:t>
            </a:r>
            <a:endParaRPr lang="en-US" dirty="0"/>
          </a:p>
        </p:txBody>
      </p:sp>
      <p:sp>
        <p:nvSpPr>
          <p:cNvPr id="4" name="Slide Number Placeholder 3"/>
          <p:cNvSpPr>
            <a:spLocks noGrp="1"/>
          </p:cNvSpPr>
          <p:nvPr>
            <p:ph type="sldNum" sz="quarter" idx="5"/>
          </p:nvPr>
        </p:nvSpPr>
        <p:spPr/>
        <p:txBody>
          <a:bodyPr/>
          <a:lstStyle/>
          <a:p>
            <a:fld id="{DB44EC74-634E-4B9A-965E-5447259EC707}" type="slidenum">
              <a:rPr lang="en-US" smtClean="0"/>
              <a:t>3</a:t>
            </a:fld>
            <a:endParaRPr lang="en-US"/>
          </a:p>
        </p:txBody>
      </p:sp>
    </p:spTree>
    <p:extLst>
      <p:ext uri="{BB962C8B-B14F-4D97-AF65-F5344CB8AC3E}">
        <p14:creationId xmlns:p14="http://schemas.microsoft.com/office/powerpoint/2010/main" val="653213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states have a PDMP </a:t>
            </a:r>
          </a:p>
        </p:txBody>
      </p:sp>
      <p:sp>
        <p:nvSpPr>
          <p:cNvPr id="4" name="Slide Number Placeholder 3"/>
          <p:cNvSpPr>
            <a:spLocks noGrp="1"/>
          </p:cNvSpPr>
          <p:nvPr>
            <p:ph type="sldNum" sz="quarter" idx="5"/>
          </p:nvPr>
        </p:nvSpPr>
        <p:spPr/>
        <p:txBody>
          <a:bodyPr/>
          <a:lstStyle/>
          <a:p>
            <a:fld id="{DB44EC74-634E-4B9A-965E-5447259EC707}" type="slidenum">
              <a:rPr lang="en-US" smtClean="0"/>
              <a:t>24</a:t>
            </a:fld>
            <a:endParaRPr lang="en-US"/>
          </a:p>
        </p:txBody>
      </p:sp>
    </p:spTree>
    <p:extLst>
      <p:ext uri="{BB962C8B-B14F-4D97-AF65-F5344CB8AC3E}">
        <p14:creationId xmlns:p14="http://schemas.microsoft.com/office/powerpoint/2010/main" val="2091097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000"/>
              </a:lnSpc>
            </a:pPr>
            <a:r>
              <a:rPr lang="en-US" sz="1200" dirty="0">
                <a:solidFill>
                  <a:srgbClr val="000000"/>
                </a:solidFill>
                <a:latin typeface="Montserrat"/>
              </a:rPr>
              <a:t>The PDMP is a software solution used to record and monitor prescription dispenses. In Nebraska, this includes controlled substances as well as non-controlled substances. Currently Nebraska is the only state that collects all medications, and not just controlled substances and drugs of concern.</a:t>
            </a:r>
          </a:p>
          <a:p>
            <a:pPr>
              <a:lnSpc>
                <a:spcPts val="3000"/>
              </a:lnSpc>
            </a:pPr>
            <a:endParaRPr lang="en-US" sz="1200" dirty="0">
              <a:solidFill>
                <a:srgbClr val="000000"/>
              </a:solidFill>
              <a:latin typeface="Montserrat"/>
            </a:endParaRPr>
          </a:p>
          <a:p>
            <a:pPr>
              <a:lnSpc>
                <a:spcPts val="3000"/>
              </a:lnSpc>
            </a:pPr>
            <a:r>
              <a:rPr lang="en-US" sz="1200" dirty="0">
                <a:solidFill>
                  <a:srgbClr val="000000"/>
                </a:solidFill>
                <a:latin typeface="Montserrat"/>
              </a:rPr>
              <a:t>The primary objectives of the PDMP are to prevent the misuse of prescribed controlled substances, monitor patient medication care and treatment, provide information to improve patient health and safety, and ensure the state of Nebraska remains on the cutting edge of medical information technology.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66D41-4AA7-4026-9413-A1738ECCCE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139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4EC74-634E-4B9A-965E-5447259EC707}" type="slidenum">
              <a:rPr lang="en-US" smtClean="0"/>
              <a:t>26</a:t>
            </a:fld>
            <a:endParaRPr lang="en-US"/>
          </a:p>
        </p:txBody>
      </p:sp>
    </p:spTree>
    <p:extLst>
      <p:ext uri="{BB962C8B-B14F-4D97-AF65-F5344CB8AC3E}">
        <p14:creationId xmlns:p14="http://schemas.microsoft.com/office/powerpoint/2010/main" val="1182997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2017 was so low because NE only required controlled substances that year </a:t>
            </a:r>
          </a:p>
          <a:p>
            <a:endParaRPr lang="en-US" dirty="0"/>
          </a:p>
        </p:txBody>
      </p:sp>
      <p:sp>
        <p:nvSpPr>
          <p:cNvPr id="4" name="Slide Number Placeholder 3"/>
          <p:cNvSpPr>
            <a:spLocks noGrp="1"/>
          </p:cNvSpPr>
          <p:nvPr>
            <p:ph type="sldNum" sz="quarter" idx="5"/>
          </p:nvPr>
        </p:nvSpPr>
        <p:spPr/>
        <p:txBody>
          <a:bodyPr/>
          <a:lstStyle/>
          <a:p>
            <a:fld id="{DB44EC74-634E-4B9A-965E-5447259EC707}" type="slidenum">
              <a:rPr lang="en-US" smtClean="0"/>
              <a:t>27</a:t>
            </a:fld>
            <a:endParaRPr lang="en-US"/>
          </a:p>
        </p:txBody>
      </p:sp>
    </p:spTree>
    <p:extLst>
      <p:ext uri="{BB962C8B-B14F-4D97-AF65-F5344CB8AC3E}">
        <p14:creationId xmlns:p14="http://schemas.microsoft.com/office/powerpoint/2010/main" val="596720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delegate to a nurse, or if unable to access, they must document </a:t>
            </a:r>
          </a:p>
          <a:p>
            <a:r>
              <a:rPr lang="en-US" dirty="0"/>
              <a:t>Most facilities require this for all patients, as Medicaid is too hard to manage/track </a:t>
            </a:r>
          </a:p>
        </p:txBody>
      </p:sp>
      <p:sp>
        <p:nvSpPr>
          <p:cNvPr id="4" name="Slide Number Placeholder 3"/>
          <p:cNvSpPr>
            <a:spLocks noGrp="1"/>
          </p:cNvSpPr>
          <p:nvPr>
            <p:ph type="sldNum" sz="quarter" idx="5"/>
          </p:nvPr>
        </p:nvSpPr>
        <p:spPr/>
        <p:txBody>
          <a:bodyPr/>
          <a:lstStyle/>
          <a:p>
            <a:fld id="{DB44EC74-634E-4B9A-965E-5447259EC707}" type="slidenum">
              <a:rPr lang="en-US" smtClean="0"/>
              <a:t>28</a:t>
            </a:fld>
            <a:endParaRPr lang="en-US"/>
          </a:p>
        </p:txBody>
      </p:sp>
    </p:spTree>
    <p:extLst>
      <p:ext uri="{BB962C8B-B14F-4D97-AF65-F5344CB8AC3E}">
        <p14:creationId xmlns:p14="http://schemas.microsoft.com/office/powerpoint/2010/main" val="1052808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responsible person, overall is the physician.  Often it’s the RN who does it.   </a:t>
            </a:r>
          </a:p>
          <a:p>
            <a:r>
              <a:rPr lang="en-US" dirty="0"/>
              <a:t>At the hospital level, is this pharmacy in some instances? Each facility might be different </a:t>
            </a:r>
          </a:p>
          <a:p>
            <a:endParaRPr lang="en-US" dirty="0"/>
          </a:p>
          <a:p>
            <a:r>
              <a:rPr lang="en-US" dirty="0"/>
              <a:t>Licensed by the Uniform credentialing act of NE </a:t>
            </a:r>
          </a:p>
        </p:txBody>
      </p:sp>
      <p:sp>
        <p:nvSpPr>
          <p:cNvPr id="4" name="Slide Number Placeholder 3"/>
          <p:cNvSpPr>
            <a:spLocks noGrp="1"/>
          </p:cNvSpPr>
          <p:nvPr>
            <p:ph type="sldNum" sz="quarter" idx="5"/>
          </p:nvPr>
        </p:nvSpPr>
        <p:spPr/>
        <p:txBody>
          <a:bodyPr/>
          <a:lstStyle/>
          <a:p>
            <a:fld id="{DB44EC74-634E-4B9A-965E-5447259EC707}" type="slidenum">
              <a:rPr lang="en-US" smtClean="0"/>
              <a:t>29</a:t>
            </a:fld>
            <a:endParaRPr lang="en-US"/>
          </a:p>
        </p:txBody>
      </p:sp>
    </p:spTree>
    <p:extLst>
      <p:ext uri="{BB962C8B-B14F-4D97-AF65-F5344CB8AC3E}">
        <p14:creationId xmlns:p14="http://schemas.microsoft.com/office/powerpoint/2010/main" val="4092401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4EC74-634E-4B9A-965E-5447259EC707}" type="slidenum">
              <a:rPr lang="en-US" smtClean="0"/>
              <a:t>30</a:t>
            </a:fld>
            <a:endParaRPr lang="en-US"/>
          </a:p>
        </p:txBody>
      </p:sp>
    </p:spTree>
    <p:extLst>
      <p:ext uri="{BB962C8B-B14F-4D97-AF65-F5344CB8AC3E}">
        <p14:creationId xmlns:p14="http://schemas.microsoft.com/office/powerpoint/2010/main" val="121260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recap the previous slide, this is a common example of what a patient might say.  Often times patients bring in their bottles, which is only one bottle and have mixed meds in that bottle.  Looking this up in the PDMP can offer insight to what these pills actually are. </a:t>
            </a:r>
          </a:p>
        </p:txBody>
      </p:sp>
      <p:sp>
        <p:nvSpPr>
          <p:cNvPr id="4" name="Slide Number Placeholder 3"/>
          <p:cNvSpPr>
            <a:spLocks noGrp="1"/>
          </p:cNvSpPr>
          <p:nvPr>
            <p:ph type="sldNum" sz="quarter" idx="5"/>
          </p:nvPr>
        </p:nvSpPr>
        <p:spPr/>
        <p:txBody>
          <a:bodyPr/>
          <a:lstStyle/>
          <a:p>
            <a:fld id="{DB44EC74-634E-4B9A-965E-5447259EC707}" type="slidenum">
              <a:rPr lang="en-US" smtClean="0"/>
              <a:t>31</a:t>
            </a:fld>
            <a:endParaRPr lang="en-US"/>
          </a:p>
        </p:txBody>
      </p:sp>
    </p:spTree>
    <p:extLst>
      <p:ext uri="{BB962C8B-B14F-4D97-AF65-F5344CB8AC3E}">
        <p14:creationId xmlns:p14="http://schemas.microsoft.com/office/powerpoint/2010/main" val="344821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4EC74-634E-4B9A-965E-5447259EC707}" type="slidenum">
              <a:rPr lang="en-US" smtClean="0"/>
              <a:t>32</a:t>
            </a:fld>
            <a:endParaRPr lang="en-US"/>
          </a:p>
        </p:txBody>
      </p:sp>
    </p:spTree>
    <p:extLst>
      <p:ext uri="{BB962C8B-B14F-4D97-AF65-F5344CB8AC3E}">
        <p14:creationId xmlns:p14="http://schemas.microsoft.com/office/powerpoint/2010/main" val="4246117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CyncHealth leverages an interoperable infrastructure and </a:t>
            </a:r>
            <a:r>
              <a:rPr lang="en-US" b="0" i="0" dirty="0">
                <a:solidFill>
                  <a:srgbClr val="202124"/>
                </a:solidFill>
                <a:effectLst/>
                <a:latin typeface="+mn-lt"/>
              </a:rPr>
              <a:t>values a vendor agnostic approach that uses technologies customized for the Midwestern community needs. However, when more appropriate we also power your solutions with data instead. Through our health data utility, m</a:t>
            </a:r>
            <a:r>
              <a:rPr lang="en-US" dirty="0"/>
              <a:t>any services are available now to Iowa participants to support value-based care and other state programs in Iowa.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Longitudinal Health Record powered by the clinical portal and eHealth Exchange: </a:t>
            </a:r>
            <a:r>
              <a:rPr lang="en-US" dirty="0"/>
              <a:t>CH IA will provide authorized users access to the clinical portal.  This clinical portal can be used to view the longitudinal patient record and enables participants to query the eHealth Exchange participants through the clinical portal.  Approved eHealth Exchange participants will also be able to query CH IA.  CH IA is a HUB Two-Way, giving the highest level of interaction possible.</a:t>
            </a:r>
            <a:endParaRPr lang="en-US" b="1" dirty="0"/>
          </a:p>
          <a:p>
            <a:endParaRPr lang="en-US" dirty="0"/>
          </a:p>
          <a:p>
            <a:r>
              <a:rPr lang="en-US" b="1" i="0" dirty="0">
                <a:solidFill>
                  <a:srgbClr val="202124"/>
                </a:solidFill>
                <a:effectLst/>
                <a:latin typeface="+mn-lt"/>
              </a:rPr>
              <a:t>SDOH</a:t>
            </a:r>
            <a:r>
              <a:rPr lang="en-US" b="0" i="0" dirty="0">
                <a:solidFill>
                  <a:srgbClr val="202124"/>
                </a:solidFill>
                <a:effectLst/>
                <a:latin typeface="+mn-lt"/>
              </a:rPr>
              <a:t> - We understand that the continuum of care often extends beyond your facility, and seek connections or data needed to provide high quality care. Therefore, w</a:t>
            </a:r>
            <a:r>
              <a:rPr lang="en-US" dirty="0"/>
              <a:t>e are building a network for </a:t>
            </a:r>
            <a:r>
              <a:rPr lang="en-US" b="1" dirty="0"/>
              <a:t>community connections and social care referrals </a:t>
            </a:r>
            <a:r>
              <a:rPr lang="en-US" dirty="0"/>
              <a:t>across Iowa. This service, powered by the Unite Us platform, empowers providers to connect patients in need with social services. This platform is integrated within </a:t>
            </a:r>
            <a:r>
              <a:rPr lang="en-US" dirty="0" err="1"/>
              <a:t>CyncHealth’s</a:t>
            </a:r>
            <a:r>
              <a:rPr lang="en-US" dirty="0"/>
              <a:t> core platform, ensuring that Iowa providers can make both patient outcome and financial impact, supporting participation in value-based care models and other CMS incentive programs. </a:t>
            </a:r>
            <a:r>
              <a:rPr lang="en-US" b="0" i="0" dirty="0">
                <a:solidFill>
                  <a:schemeClr val="tx1"/>
                </a:solidFill>
                <a:effectLst/>
                <a:latin typeface="+mn-lt"/>
              </a:rPr>
              <a:t>To further operationalize these utilities, </a:t>
            </a:r>
            <a:r>
              <a:rPr lang="en-US" b="0" i="0" dirty="0">
                <a:solidFill>
                  <a:srgbClr val="202124"/>
                </a:solidFill>
                <a:effectLst/>
                <a:latin typeface="+mn-lt"/>
              </a:rPr>
              <a:t>CyncHealth is leading the way through partnerships with Gravity Project on data standards for Social Determinants of Health and National Quality Forum on appropriate measures for SDOH.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Public Health &amp; Data Enhancement: </a:t>
            </a:r>
            <a:r>
              <a:rPr lang="en-US" dirty="0"/>
              <a:t>CyncHealth participants already have access to public health reporting functionality, including ELR and syndromic surveillance</a:t>
            </a:r>
            <a:r>
              <a:rPr lang="en-US" b="0" i="0" dirty="0">
                <a:solidFill>
                  <a:srgbClr val="202124"/>
                </a:solidFill>
                <a:effectLst/>
                <a:latin typeface="+mn-lt"/>
              </a:rPr>
              <a:t>. In Iowa, we recently partnered with IDPH to deliver Syndromic Surveillance. Iowa has been a laggard in this space, and the partnership allows CDC, IDPH, and community agencies to leverage data to more effectively detect and monitor outbreaks in real-time for community health and safety. Soon your facilities will be receiving materials and outreach to join this essential program in Iowa.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mn-lt"/>
            </a:endParaRPr>
          </a:p>
          <a:p>
            <a:r>
              <a:rPr lang="en-US" b="1" dirty="0"/>
              <a:t>Training</a:t>
            </a:r>
            <a:r>
              <a:rPr lang="en-US" dirty="0"/>
              <a:t> – CH IA offers training for clinical porta, DSM, and other HIE services as determined by CH IA.</a:t>
            </a:r>
          </a:p>
          <a:p>
            <a:endParaRPr lang="en-US" b="0" i="0" dirty="0">
              <a:solidFill>
                <a:srgbClr val="202124"/>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A311EA55-7421-44DC-A5C6-E23574815E5A}" type="slidenum">
              <a:rPr lang="en-US" smtClean="0"/>
              <a:t>34</a:t>
            </a:fld>
            <a:endParaRPr lang="en-US"/>
          </a:p>
        </p:txBody>
      </p:sp>
    </p:spTree>
    <p:extLst>
      <p:ext uri="{BB962C8B-B14F-4D97-AF65-F5344CB8AC3E}">
        <p14:creationId xmlns:p14="http://schemas.microsoft.com/office/powerpoint/2010/main" val="352144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domains of quality healthcare from the Institute of Medicine.  This was part of our strategic plan from my former hospital.  As we think about our patients and their outcomes, this is a great guide for things we must think about to improve their healthcare quality </a:t>
            </a:r>
          </a:p>
        </p:txBody>
      </p:sp>
      <p:sp>
        <p:nvSpPr>
          <p:cNvPr id="4" name="Slide Number Placeholder 3"/>
          <p:cNvSpPr>
            <a:spLocks noGrp="1"/>
          </p:cNvSpPr>
          <p:nvPr>
            <p:ph type="sldNum" sz="quarter" idx="5"/>
          </p:nvPr>
        </p:nvSpPr>
        <p:spPr/>
        <p:txBody>
          <a:bodyPr/>
          <a:lstStyle/>
          <a:p>
            <a:fld id="{DB44EC74-634E-4B9A-965E-5447259EC707}" type="slidenum">
              <a:rPr lang="en-US" smtClean="0"/>
              <a:t>4</a:t>
            </a:fld>
            <a:endParaRPr lang="en-US"/>
          </a:p>
        </p:txBody>
      </p:sp>
    </p:spTree>
    <p:extLst>
      <p:ext uri="{BB962C8B-B14F-4D97-AF65-F5344CB8AC3E}">
        <p14:creationId xmlns:p14="http://schemas.microsoft.com/office/powerpoint/2010/main" val="332806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Food safety, cancer awareness, smoking cessation, wearing your helmet, infectious diseases, your immunizations, air quality, pollution, family planning, obesity, healthy foods, wearing your seatbelt, gun safety, occupational safety, infectious disease monitoring.  Everything that is related to you and the publics health</a:t>
            </a:r>
          </a:p>
          <a:p>
            <a:endParaRPr lang="en-US" dirty="0"/>
          </a:p>
        </p:txBody>
      </p:sp>
      <p:sp>
        <p:nvSpPr>
          <p:cNvPr id="4" name="Slide Number Placeholder 3"/>
          <p:cNvSpPr>
            <a:spLocks noGrp="1"/>
          </p:cNvSpPr>
          <p:nvPr>
            <p:ph type="sldNum" sz="quarter" idx="5"/>
          </p:nvPr>
        </p:nvSpPr>
        <p:spPr/>
        <p:txBody>
          <a:bodyPr/>
          <a:lstStyle/>
          <a:p>
            <a:fld id="{DB44EC74-634E-4B9A-965E-5447259EC707}" type="slidenum">
              <a:rPr lang="en-US" smtClean="0"/>
              <a:t>6</a:t>
            </a:fld>
            <a:endParaRPr lang="en-US"/>
          </a:p>
        </p:txBody>
      </p:sp>
    </p:spTree>
    <p:extLst>
      <p:ext uri="{BB962C8B-B14F-4D97-AF65-F5344CB8AC3E}">
        <p14:creationId xmlns:p14="http://schemas.microsoft.com/office/powerpoint/2010/main" val="147863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800" b="0" i="0" dirty="0">
                <a:solidFill>
                  <a:srgbClr val="212121"/>
                </a:solidFill>
                <a:effectLst/>
                <a:highlight>
                  <a:srgbClr val="FFFFFF"/>
                </a:highlight>
                <a:latin typeface="Merriweather" panose="020F0502020204030204" pitchFamily="2" charset="0"/>
              </a:rPr>
              <a:t>One of the things that—even before the crisis—people in public health would say is, </a:t>
            </a:r>
            <a:r>
              <a:rPr lang="en-US" sz="2800" b="0" i="1" dirty="0">
                <a:solidFill>
                  <a:srgbClr val="212121"/>
                </a:solidFill>
                <a:effectLst/>
                <a:highlight>
                  <a:srgbClr val="FFFFFF"/>
                </a:highlight>
                <a:latin typeface="Merriweather" panose="020F0502020204030204" pitchFamily="2" charset="0"/>
              </a:rPr>
              <a:t>you know we're doing our job if you don’t hear from us</a:t>
            </a:r>
            <a:r>
              <a:rPr lang="en-US" sz="2800" b="0" i="0" dirty="0">
                <a:solidFill>
                  <a:srgbClr val="212121"/>
                </a:solidFill>
                <a:effectLst/>
                <a:highlight>
                  <a:srgbClr val="FFFFFF"/>
                </a:highlight>
                <a:latin typeface="Merriweather" panose="020F0502020204030204" pitchFamily="2" charset="0"/>
              </a:rPr>
              <a:t>. If, say, a food poisoning outbreak was prevented, that’s because of all the restaurant inspections that were done.</a:t>
            </a:r>
          </a:p>
          <a:p>
            <a:pPr marL="0" marR="0">
              <a:lnSpc>
                <a:spcPct val="107000"/>
              </a:lnSpc>
              <a:spcBef>
                <a:spcPts val="0"/>
              </a:spcBef>
              <a:spcAft>
                <a:spcPts val="800"/>
              </a:spcAft>
            </a:pPr>
            <a:endParaRPr lang="en-US" sz="2800" b="0" i="0" dirty="0">
              <a:solidFill>
                <a:srgbClr val="212121"/>
              </a:solidFill>
              <a:effectLst/>
              <a:highlight>
                <a:srgbClr val="FFFFFF"/>
              </a:highlight>
              <a:latin typeface="Merriweather" panose="020F0502020204030204" pitchFamily="2" charset="0"/>
            </a:endParaRPr>
          </a:p>
          <a:p>
            <a:pPr marL="0" marR="0">
              <a:lnSpc>
                <a:spcPct val="107000"/>
              </a:lnSpc>
              <a:spcBef>
                <a:spcPts val="0"/>
              </a:spcBef>
              <a:spcAft>
                <a:spcPts val="800"/>
              </a:spcAft>
            </a:pPr>
            <a:r>
              <a:rPr lang="en-US" sz="2800" b="0" i="0" dirty="0">
                <a:solidFill>
                  <a:srgbClr val="212121"/>
                </a:solidFill>
                <a:effectLst/>
                <a:highlight>
                  <a:srgbClr val="FFFFFF"/>
                </a:highlight>
                <a:latin typeface="Merriweather" panose="020F0502020204030204" pitchFamily="2" charset="0"/>
              </a:rPr>
              <a:t>There was a study by the CDC in 2017 that your </a:t>
            </a:r>
            <a:r>
              <a:rPr lang="en-US" sz="2800" b="0" i="0" dirty="0" err="1">
                <a:solidFill>
                  <a:srgbClr val="212121"/>
                </a:solidFill>
                <a:effectLst/>
                <a:highlight>
                  <a:srgbClr val="FFFFFF"/>
                </a:highlight>
                <a:latin typeface="Merriweather" panose="020F0502020204030204" pitchFamily="2" charset="0"/>
              </a:rPr>
              <a:t>tdap</a:t>
            </a:r>
            <a:r>
              <a:rPr lang="en-US" sz="2800" b="0" i="0" dirty="0">
                <a:solidFill>
                  <a:srgbClr val="212121"/>
                </a:solidFill>
                <a:effectLst/>
                <a:highlight>
                  <a:srgbClr val="FFFFFF"/>
                </a:highlight>
                <a:latin typeface="Merriweather" panose="020F0502020204030204" pitchFamily="2" charset="0"/>
              </a:rPr>
              <a:t> vaccine (which is tetanus, </a:t>
            </a:r>
            <a:r>
              <a:rPr lang="en-US" sz="2800" b="0" i="0" dirty="0" err="1">
                <a:solidFill>
                  <a:srgbClr val="212121"/>
                </a:solidFill>
                <a:effectLst/>
                <a:highlight>
                  <a:srgbClr val="FFFFFF"/>
                </a:highlight>
                <a:latin typeface="Merriweather" panose="020F0502020204030204" pitchFamily="2" charset="0"/>
              </a:rPr>
              <a:t>diptheria</a:t>
            </a:r>
            <a:r>
              <a:rPr lang="en-US" sz="2800" b="0" i="0" dirty="0">
                <a:solidFill>
                  <a:srgbClr val="212121"/>
                </a:solidFill>
                <a:effectLst/>
                <a:highlight>
                  <a:srgbClr val="FFFFFF"/>
                </a:highlight>
                <a:latin typeface="Merriweather" panose="020F0502020204030204" pitchFamily="2" charset="0"/>
              </a:rPr>
              <a:t> and </a:t>
            </a:r>
            <a:r>
              <a:rPr lang="en-US" sz="2800" b="0" i="0" dirty="0" err="1">
                <a:solidFill>
                  <a:srgbClr val="212121"/>
                </a:solidFill>
                <a:effectLst/>
                <a:highlight>
                  <a:srgbClr val="FFFFFF"/>
                </a:highlight>
                <a:latin typeface="Merriweather" panose="020F0502020204030204" pitchFamily="2" charset="0"/>
              </a:rPr>
              <a:t>protussus</a:t>
            </a:r>
            <a:r>
              <a:rPr lang="en-US" sz="2800" b="0" i="0" dirty="0">
                <a:solidFill>
                  <a:srgbClr val="212121"/>
                </a:solidFill>
                <a:effectLst/>
                <a:highlight>
                  <a:srgbClr val="FFFFFF"/>
                </a:highlight>
                <a:latin typeface="Merriweather" panose="020F0502020204030204" pitchFamily="2" charset="0"/>
              </a:rPr>
              <a:t>) is roughly $20-40.  And a child that is diagnosed with tetanus, their healthcare costs are roughly $800k.  So just getting that vaccine saves a ton of money </a:t>
            </a:r>
          </a:p>
          <a:p>
            <a:pPr marL="0" marR="0">
              <a:lnSpc>
                <a:spcPct val="107000"/>
              </a:lnSpc>
              <a:spcBef>
                <a:spcPts val="0"/>
              </a:spcBef>
              <a:spcAft>
                <a:spcPts val="800"/>
              </a:spcAft>
            </a:pPr>
            <a:endParaRPr lang="en-US" sz="2800" b="0" i="0" dirty="0">
              <a:solidFill>
                <a:srgbClr val="212121"/>
              </a:solidFill>
              <a:effectLst/>
              <a:highlight>
                <a:srgbClr val="FFFFFF"/>
              </a:highlight>
              <a:latin typeface="Merriweather" panose="020F0502020204030204" pitchFamily="2" charset="0"/>
            </a:endParaRPr>
          </a:p>
          <a:p>
            <a:pPr marL="0" marR="0">
              <a:lnSpc>
                <a:spcPct val="107000"/>
              </a:lnSpc>
              <a:spcBef>
                <a:spcPts val="0"/>
              </a:spcBef>
              <a:spcAft>
                <a:spcPts val="800"/>
              </a:spcAft>
            </a:pPr>
            <a:endParaRPr lang="en-US" sz="2800" b="0" i="0" dirty="0">
              <a:solidFill>
                <a:srgbClr val="212121"/>
              </a:solidFill>
              <a:effectLst/>
              <a:highlight>
                <a:srgbClr val="FFFFFF"/>
              </a:highlight>
              <a:latin typeface="Merriweather" panose="020F0502020204030204" pitchFamily="2" charset="0"/>
            </a:endParaRP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DB44EC74-634E-4B9A-965E-5447259EC707}" type="slidenum">
              <a:rPr lang="en-US" smtClean="0"/>
              <a:t>7</a:t>
            </a:fld>
            <a:endParaRPr lang="en-US"/>
          </a:p>
        </p:txBody>
      </p:sp>
    </p:spTree>
    <p:extLst>
      <p:ext uri="{BB962C8B-B14F-4D97-AF65-F5344CB8AC3E}">
        <p14:creationId xmlns:p14="http://schemas.microsoft.com/office/powerpoint/2010/main" val="352682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Incentive program from Medicare.  There are 4 components which you can see across the top in blue.  There are 100 points possible for interoperability and a hospital needs 60 points to remain neutral with the payment program.  If the hospital has less than 60 points, they would have downward/decreased payment from Medicare.   If the hospital has over 75 points, there is opportunity for an increased payment adjustment.  This can be anywhere from -9 to +9%.  For a critical access hospital if they don’t demonstrate meaningful use, their Medicare reimbursement will be reduced from 101% of it’s reasonable costs to 100% that year. </a:t>
            </a:r>
          </a:p>
          <a:p>
            <a:endParaRPr lang="en-US" dirty="0"/>
          </a:p>
          <a:p>
            <a:r>
              <a:rPr lang="en-US" dirty="0"/>
              <a:t>The Public health one on the far right, does include 5 components. It would make sense the each of these bullets are 5 points each to account for the 25 total points.  This  however is inaccurate.  You must participate and do all 5 in order to get the 25 points (it’s all or nothing) . The hospital must report on all 5.   </a:t>
            </a:r>
          </a:p>
        </p:txBody>
      </p:sp>
      <p:sp>
        <p:nvSpPr>
          <p:cNvPr id="4" name="Slide Number Placeholder 3"/>
          <p:cNvSpPr>
            <a:spLocks noGrp="1"/>
          </p:cNvSpPr>
          <p:nvPr>
            <p:ph type="sldNum" sz="quarter" idx="5"/>
          </p:nvPr>
        </p:nvSpPr>
        <p:spPr/>
        <p:txBody>
          <a:bodyPr/>
          <a:lstStyle/>
          <a:p>
            <a:fld id="{DB44EC74-634E-4B9A-965E-5447259EC707}" type="slidenum">
              <a:rPr lang="en-US" smtClean="0"/>
              <a:t>8</a:t>
            </a:fld>
            <a:endParaRPr lang="en-US"/>
          </a:p>
        </p:txBody>
      </p:sp>
    </p:spTree>
    <p:extLst>
      <p:ext uri="{BB962C8B-B14F-4D97-AF65-F5344CB8AC3E}">
        <p14:creationId xmlns:p14="http://schemas.microsoft.com/office/powerpoint/2010/main" val="320756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Help providers, patients, and public health officials have immunization information in one reliable source.</a:t>
            </a:r>
          </a:p>
          <a:p>
            <a:pPr lvl="1"/>
            <a:r>
              <a:rPr lang="en-US" dirty="0"/>
              <a:t>Guide patient care, improve vaccination rates, and reduce vaccine-preventable diseases.  </a:t>
            </a:r>
          </a:p>
          <a:p>
            <a:endParaRPr lang="en-US" dirty="0"/>
          </a:p>
        </p:txBody>
      </p:sp>
      <p:sp>
        <p:nvSpPr>
          <p:cNvPr id="4" name="Slide Number Placeholder 3"/>
          <p:cNvSpPr>
            <a:spLocks noGrp="1"/>
          </p:cNvSpPr>
          <p:nvPr>
            <p:ph type="sldNum" sz="quarter" idx="5"/>
          </p:nvPr>
        </p:nvSpPr>
        <p:spPr/>
        <p:txBody>
          <a:bodyPr/>
          <a:lstStyle/>
          <a:p>
            <a:fld id="{AD69E082-6EC4-47F1-8490-1C8B95A6BE2E}" type="slidenum">
              <a:rPr lang="en-US" smtClean="0"/>
              <a:t>9</a:t>
            </a:fld>
            <a:endParaRPr lang="en-US"/>
          </a:p>
        </p:txBody>
      </p:sp>
    </p:spTree>
    <p:extLst>
      <p:ext uri="{BB962C8B-B14F-4D97-AF65-F5344CB8AC3E}">
        <p14:creationId xmlns:p14="http://schemas.microsoft.com/office/powerpoint/2010/main" val="294543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data flow work? You get a vaccination.  You are required to send this to the state. This information is then sent to IIS.   Alternatively, some facilities send to CH and we and we send it on to IIS.  This is one place that is a reliable source for all vaccination records.  (For interoperability, facilities must sent to CH.  So a benefit to only have one feed. ) </a:t>
            </a:r>
          </a:p>
        </p:txBody>
      </p:sp>
      <p:sp>
        <p:nvSpPr>
          <p:cNvPr id="4" name="Slide Number Placeholder 3"/>
          <p:cNvSpPr>
            <a:spLocks noGrp="1"/>
          </p:cNvSpPr>
          <p:nvPr>
            <p:ph type="sldNum" sz="quarter" idx="5"/>
          </p:nvPr>
        </p:nvSpPr>
        <p:spPr/>
        <p:txBody>
          <a:bodyPr/>
          <a:lstStyle/>
          <a:p>
            <a:fld id="{DB44EC74-634E-4B9A-965E-5447259EC707}" type="slidenum">
              <a:rPr lang="en-US" smtClean="0"/>
              <a:t>10</a:t>
            </a:fld>
            <a:endParaRPr lang="en-US"/>
          </a:p>
        </p:txBody>
      </p:sp>
    </p:spTree>
    <p:extLst>
      <p:ext uri="{BB962C8B-B14F-4D97-AF65-F5344CB8AC3E}">
        <p14:creationId xmlns:p14="http://schemas.microsoft.com/office/powerpoint/2010/main" val="198510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VXU’s must be submitted to the state regardless (Some facilities have 2 VXU feeds: one to the state and one to us)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Immunizations have to go to the registry as well.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VXU automates the process that used be faxed info.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QBP is a call to the NESIIS to pull back info on patient about their immunization history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Story: now don’t have to go into NESIIS or ask patient.  You can then upload in right into the EHR.  Don’t have to write it down and transcribe it into the record.</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44EC74-634E-4B9A-965E-5447259EC707}" type="slidenum">
              <a:rPr lang="en-US" smtClean="0"/>
              <a:t>11</a:t>
            </a:fld>
            <a:endParaRPr lang="en-US"/>
          </a:p>
        </p:txBody>
      </p:sp>
    </p:spTree>
    <p:extLst>
      <p:ext uri="{BB962C8B-B14F-4D97-AF65-F5344CB8AC3E}">
        <p14:creationId xmlns:p14="http://schemas.microsoft.com/office/powerpoint/2010/main" val="3441914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4D63BB-461E-934B-BD73-17F486B6092B}"/>
              </a:ext>
            </a:extLst>
          </p:cNvPr>
          <p:cNvPicPr>
            <a:picLocks noChangeAspect="1"/>
          </p:cNvPicPr>
          <p:nvPr userDrawn="1"/>
        </p:nvPicPr>
        <p:blipFill>
          <a:blip r:embed="rId2"/>
          <a:srcRect/>
          <a:stretch/>
        </p:blipFill>
        <p:spPr>
          <a:xfrm>
            <a:off x="0" y="0"/>
            <a:ext cx="12267688" cy="6900575"/>
          </a:xfrm>
          <a:prstGeom prst="rect">
            <a:avLst/>
          </a:prstGeom>
        </p:spPr>
      </p:pic>
      <p:sp>
        <p:nvSpPr>
          <p:cNvPr id="11" name="Title 1">
            <a:extLst>
              <a:ext uri="{FF2B5EF4-FFF2-40B4-BE49-F238E27FC236}">
                <a16:creationId xmlns:a16="http://schemas.microsoft.com/office/drawing/2014/main" id="{B9085350-DD2A-314D-8218-859896356621}"/>
              </a:ext>
            </a:extLst>
          </p:cNvPr>
          <p:cNvSpPr>
            <a:spLocks noGrp="1"/>
          </p:cNvSpPr>
          <p:nvPr>
            <p:ph type="ctrTitle"/>
          </p:nvPr>
        </p:nvSpPr>
        <p:spPr>
          <a:xfrm>
            <a:off x="838200" y="3598334"/>
            <a:ext cx="10668000" cy="761747"/>
          </a:xfrm>
        </p:spPr>
        <p:txBody>
          <a:bodyPr lIns="0" tIns="0" rIns="0" bIns="0" anchor="b"/>
          <a:lstStyle>
            <a:lvl1pPr algn="l">
              <a:defRPr sz="550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4ED55FA6-D12F-9842-B283-E632885B87B6}"/>
              </a:ext>
            </a:extLst>
          </p:cNvPr>
          <p:cNvSpPr>
            <a:spLocks noGrp="1"/>
          </p:cNvSpPr>
          <p:nvPr>
            <p:ph type="subTitle" idx="1"/>
          </p:nvPr>
        </p:nvSpPr>
        <p:spPr>
          <a:xfrm>
            <a:off x="838200" y="4452156"/>
            <a:ext cx="9144000" cy="365125"/>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1904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Text Placeholder 13"/>
          <p:cNvSpPr>
            <a:spLocks noGrp="1"/>
          </p:cNvSpPr>
          <p:nvPr>
            <p:ph type="body" sz="quarter" idx="11" hasCustomPrompt="1"/>
          </p:nvPr>
        </p:nvSpPr>
        <p:spPr>
          <a:xfrm>
            <a:off x="781051" y="1389504"/>
            <a:ext cx="10629900" cy="4511424"/>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CF1BBE7B-B9B2-0D4E-9821-0C03D7E1D34B}"/>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
        <p:nvSpPr>
          <p:cNvPr id="12" name="Slide Number Placeholder 21">
            <a:extLst>
              <a:ext uri="{FF2B5EF4-FFF2-40B4-BE49-F238E27FC236}">
                <a16:creationId xmlns:a16="http://schemas.microsoft.com/office/drawing/2014/main" id="{B75BEA7E-BF5D-6C4F-96C7-25188A9A329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pic>
        <p:nvPicPr>
          <p:cNvPr id="13" name="Picture 2">
            <a:extLst>
              <a:ext uri="{FF2B5EF4-FFF2-40B4-BE49-F238E27FC236}">
                <a16:creationId xmlns:a16="http://schemas.microsoft.com/office/drawing/2014/main" id="{5563C1E6-AD80-164F-9C0C-77F955DE22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367" y="6067388"/>
            <a:ext cx="1267695" cy="5813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White text on a black background&#10;&#10;Description automatically generated with medium confidence">
            <a:extLst>
              <a:ext uri="{FF2B5EF4-FFF2-40B4-BE49-F238E27FC236}">
                <a16:creationId xmlns:a16="http://schemas.microsoft.com/office/drawing/2014/main" id="{A9B81754-DA90-344D-A4BC-519E6718F3C3}"/>
              </a:ext>
            </a:extLst>
          </p:cNvPr>
          <p:cNvPicPr>
            <a:picLocks noChangeAspect="1"/>
          </p:cNvPicPr>
          <p:nvPr userDrawn="1"/>
        </p:nvPicPr>
        <p:blipFill>
          <a:blip r:embed="rId3"/>
          <a:stretch>
            <a:fillRect/>
          </a:stretch>
        </p:blipFill>
        <p:spPr>
          <a:xfrm>
            <a:off x="9281520" y="6230533"/>
            <a:ext cx="2160340" cy="381549"/>
          </a:xfrm>
          <a:prstGeom prst="rect">
            <a:avLst/>
          </a:prstGeom>
        </p:spPr>
      </p:pic>
    </p:spTree>
    <p:extLst>
      <p:ext uri="{BB962C8B-B14F-4D97-AF65-F5344CB8AC3E}">
        <p14:creationId xmlns:p14="http://schemas.microsoft.com/office/powerpoint/2010/main" val="208449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785813" y="1443033"/>
            <a:ext cx="5719451" cy="4600579"/>
          </a:xfrm>
        </p:spPr>
        <p:txBody>
          <a:bodyPr>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C92B7A68-33FC-C8E7-5CFA-DF944860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659476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sp>
        <p:nvSpPr>
          <p:cNvPr id="5" name="TextBox 4">
            <a:extLst>
              <a:ext uri="{FF2B5EF4-FFF2-40B4-BE49-F238E27FC236}">
                <a16:creationId xmlns:a16="http://schemas.microsoft.com/office/drawing/2014/main" id="{5683C4C1-D386-924C-B3DC-C2A78AD1EEA0}"/>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6" name="Picture 2">
            <a:extLst>
              <a:ext uri="{FF2B5EF4-FFF2-40B4-BE49-F238E27FC236}">
                <a16:creationId xmlns:a16="http://schemas.microsoft.com/office/drawing/2014/main" id="{A37E9530-AA27-6F40-92F0-13E604CCE9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367" y="6067388"/>
            <a:ext cx="1267695" cy="5813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ite text on a black background&#10;&#10;Description automatically generated with medium confidence">
            <a:extLst>
              <a:ext uri="{FF2B5EF4-FFF2-40B4-BE49-F238E27FC236}">
                <a16:creationId xmlns:a16="http://schemas.microsoft.com/office/drawing/2014/main" id="{EC7B6F01-254C-DD4E-8667-7D2FAB7AA7B9}"/>
              </a:ext>
            </a:extLst>
          </p:cNvPr>
          <p:cNvPicPr>
            <a:picLocks noChangeAspect="1"/>
          </p:cNvPicPr>
          <p:nvPr userDrawn="1"/>
        </p:nvPicPr>
        <p:blipFill>
          <a:blip r:embed="rId3"/>
          <a:stretch>
            <a:fillRect/>
          </a:stretch>
        </p:blipFill>
        <p:spPr>
          <a:xfrm>
            <a:off x="9281520" y="6230533"/>
            <a:ext cx="2160340" cy="381549"/>
          </a:xfrm>
          <a:prstGeom prst="rect">
            <a:avLst/>
          </a:prstGeom>
        </p:spPr>
      </p:pic>
    </p:spTree>
    <p:extLst>
      <p:ext uri="{BB962C8B-B14F-4D97-AF65-F5344CB8AC3E}">
        <p14:creationId xmlns:p14="http://schemas.microsoft.com/office/powerpoint/2010/main" val="1444544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3" descr="PCC_2010logo.png">
            <a:extLst>
              <a:ext uri="{FF2B5EF4-FFF2-40B4-BE49-F238E27FC236}">
                <a16:creationId xmlns:a16="http://schemas.microsoft.com/office/drawing/2014/main" id="{69359C33-255D-67FE-E8FB-709C8648F8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39099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37F25AE-758A-334C-BB09-25E515813C04}"/>
              </a:ext>
            </a:extLst>
          </p:cNvPr>
          <p:cNvSpPr>
            <a:spLocks noGrp="1"/>
          </p:cNvSpPr>
          <p:nvPr>
            <p:ph idx="1"/>
          </p:nvPr>
        </p:nvSpPr>
        <p:spPr>
          <a:xfrm>
            <a:off x="838200" y="1661338"/>
            <a:ext cx="10515600" cy="3535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97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4387DB-2A9E-E641-B97C-0A58A4D11A05}"/>
              </a:ext>
            </a:extLst>
          </p:cNvPr>
          <p:cNvSpPr>
            <a:spLocks noGrp="1"/>
          </p:cNvSpPr>
          <p:nvPr>
            <p:ph type="dt" sz="half" idx="10"/>
          </p:nvPr>
        </p:nvSpPr>
        <p:spPr/>
        <p:txBody>
          <a:bodyPr/>
          <a:lstStyle/>
          <a:p>
            <a:fld id="{4B8402CB-EEF9-1A47-BE97-D1D35631E8D6}" type="datetimeFigureOut">
              <a:rPr lang="en-US" smtClean="0"/>
              <a:t>9/18/2024</a:t>
            </a:fld>
            <a:endParaRPr lang="en-US" dirty="0"/>
          </a:p>
        </p:txBody>
      </p:sp>
      <p:sp>
        <p:nvSpPr>
          <p:cNvPr id="5" name="Footer Placeholder 4">
            <a:extLst>
              <a:ext uri="{FF2B5EF4-FFF2-40B4-BE49-F238E27FC236}">
                <a16:creationId xmlns:a16="http://schemas.microsoft.com/office/drawing/2014/main" id="{8FBBCE0D-D17F-F444-941B-1CA9C91097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E7F219-A41F-6344-BCC6-3A2A6AAE1C00}"/>
              </a:ext>
            </a:extLst>
          </p:cNvPr>
          <p:cNvSpPr>
            <a:spLocks noGrp="1"/>
          </p:cNvSpPr>
          <p:nvPr>
            <p:ph type="sldNum" sz="quarter" idx="12"/>
          </p:nvPr>
        </p:nvSpPr>
        <p:spPr/>
        <p:txBody>
          <a:bodyPr/>
          <a:lstStyle/>
          <a:p>
            <a:fld id="{DE3EEE94-4FC6-4B48-8BAF-DF3E7DDAFB10}" type="slidenum">
              <a:rPr lang="en-US" smtClean="0"/>
              <a:t>‹#›</a:t>
            </a:fld>
            <a:endParaRPr lang="en-US" dirty="0"/>
          </a:p>
        </p:txBody>
      </p:sp>
      <p:sp>
        <p:nvSpPr>
          <p:cNvPr id="7" name="Title 1">
            <a:extLst>
              <a:ext uri="{FF2B5EF4-FFF2-40B4-BE49-F238E27FC236}">
                <a16:creationId xmlns:a16="http://schemas.microsoft.com/office/drawing/2014/main" id="{4EED3955-E325-1B4A-9ED2-4C588153853F}"/>
              </a:ext>
            </a:extLst>
          </p:cNvPr>
          <p:cNvSpPr>
            <a:spLocks noGrp="1"/>
          </p:cNvSpPr>
          <p:nvPr>
            <p:ph type="title"/>
          </p:nvPr>
        </p:nvSpPr>
        <p:spPr>
          <a:xfrm>
            <a:off x="831850" y="1709738"/>
            <a:ext cx="10705394" cy="2852737"/>
          </a:xfrm>
        </p:spPr>
        <p:txBody>
          <a:bodyPr anchor="b">
            <a:normAutofit/>
          </a:bodyPr>
          <a:lstStyle>
            <a:lvl1pPr>
              <a:defRPr sz="6000"/>
            </a:lvl1pPr>
          </a:lstStyle>
          <a:p>
            <a:r>
              <a:rPr lang="en-US" dirty="0"/>
              <a:t>Click to edit Master title style</a:t>
            </a:r>
          </a:p>
        </p:txBody>
      </p:sp>
      <p:sp>
        <p:nvSpPr>
          <p:cNvPr id="8" name="Text Placeholder 2">
            <a:extLst>
              <a:ext uri="{FF2B5EF4-FFF2-40B4-BE49-F238E27FC236}">
                <a16:creationId xmlns:a16="http://schemas.microsoft.com/office/drawing/2014/main" id="{4D87012E-2717-5C40-8028-F78AB9409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7024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80AF94D-5E4D-2E40-8AD0-31CBD67076F1}"/>
              </a:ext>
            </a:extLst>
          </p:cNvPr>
          <p:cNvSpPr>
            <a:spLocks noGrp="1"/>
          </p:cNvSpPr>
          <p:nvPr>
            <p:ph type="dt" sz="half" idx="10"/>
          </p:nvPr>
        </p:nvSpPr>
        <p:spPr/>
        <p:txBody>
          <a:bodyPr/>
          <a:lstStyle/>
          <a:p>
            <a:fld id="{4B8402CB-EEF9-1A47-BE97-D1D35631E8D6}" type="datetimeFigureOut">
              <a:rPr lang="en-US" smtClean="0"/>
              <a:t>9/18/2024</a:t>
            </a:fld>
            <a:endParaRPr lang="en-US" dirty="0"/>
          </a:p>
        </p:txBody>
      </p:sp>
      <p:sp>
        <p:nvSpPr>
          <p:cNvPr id="6" name="Footer Placeholder 5">
            <a:extLst>
              <a:ext uri="{FF2B5EF4-FFF2-40B4-BE49-F238E27FC236}">
                <a16:creationId xmlns:a16="http://schemas.microsoft.com/office/drawing/2014/main" id="{98A1C6D2-74A1-8A4F-B41A-FBD48F4A9A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172AF1-501E-384C-B4BA-D75D0A78AC2A}"/>
              </a:ext>
            </a:extLst>
          </p:cNvPr>
          <p:cNvSpPr>
            <a:spLocks noGrp="1"/>
          </p:cNvSpPr>
          <p:nvPr>
            <p:ph type="sldNum" sz="quarter" idx="12"/>
          </p:nvPr>
        </p:nvSpPr>
        <p:spPr/>
        <p:txBody>
          <a:bodyPr/>
          <a:lstStyle/>
          <a:p>
            <a:fld id="{DE3EEE94-4FC6-4B48-8BAF-DF3E7DDAFB10}" type="slidenum">
              <a:rPr lang="en-US" smtClean="0"/>
              <a:t>‹#›</a:t>
            </a:fld>
            <a:endParaRPr lang="en-US" dirty="0"/>
          </a:p>
        </p:txBody>
      </p:sp>
      <p:sp>
        <p:nvSpPr>
          <p:cNvPr id="8" name="Title 1">
            <a:extLst>
              <a:ext uri="{FF2B5EF4-FFF2-40B4-BE49-F238E27FC236}">
                <a16:creationId xmlns:a16="http://schemas.microsoft.com/office/drawing/2014/main" id="{13DA70A2-A061-A643-B5AD-ADA52C3C456C}"/>
              </a:ext>
            </a:extLst>
          </p:cNvPr>
          <p:cNvSpPr>
            <a:spLocks noGrp="1"/>
          </p:cNvSpPr>
          <p:nvPr>
            <p:ph type="title"/>
          </p:nvPr>
        </p:nvSpPr>
        <p:spPr>
          <a:xfrm>
            <a:off x="838200" y="1123894"/>
            <a:ext cx="10515600" cy="701731"/>
          </a:xfrm>
        </p:spPr>
        <p:txBody>
          <a:bodyPr/>
          <a:lstStyle/>
          <a:p>
            <a:r>
              <a:rPr lang="en-US"/>
              <a:t>Click to edit Master title style</a:t>
            </a:r>
          </a:p>
        </p:txBody>
      </p:sp>
      <p:sp>
        <p:nvSpPr>
          <p:cNvPr id="9" name="Content Placeholder 2">
            <a:extLst>
              <a:ext uri="{FF2B5EF4-FFF2-40B4-BE49-F238E27FC236}">
                <a16:creationId xmlns:a16="http://schemas.microsoft.com/office/drawing/2014/main" id="{3A54187E-5BD4-6847-B447-8241116F4F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D998AC6-CE47-4644-9023-71E2745DB1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90A4-B925-4940-BC23-FB58A473FE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A1DDE-88E9-D844-BCBE-57B247C7FBFA}"/>
              </a:ext>
            </a:extLst>
          </p:cNvPr>
          <p:cNvSpPr>
            <a:spLocks noGrp="1"/>
          </p:cNvSpPr>
          <p:nvPr>
            <p:ph type="dt" sz="half" idx="10"/>
          </p:nvPr>
        </p:nvSpPr>
        <p:spPr/>
        <p:txBody>
          <a:bodyPr/>
          <a:lstStyle/>
          <a:p>
            <a:fld id="{4B8402CB-EEF9-1A47-BE97-D1D35631E8D6}" type="datetimeFigureOut">
              <a:rPr lang="en-US" smtClean="0"/>
              <a:t>9/18/2024</a:t>
            </a:fld>
            <a:endParaRPr lang="en-US" dirty="0"/>
          </a:p>
        </p:txBody>
      </p:sp>
      <p:sp>
        <p:nvSpPr>
          <p:cNvPr id="4" name="Footer Placeholder 3">
            <a:extLst>
              <a:ext uri="{FF2B5EF4-FFF2-40B4-BE49-F238E27FC236}">
                <a16:creationId xmlns:a16="http://schemas.microsoft.com/office/drawing/2014/main" id="{861F9768-4BA9-D749-B115-7684FE4459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F2435F-0D6D-1E4C-9BF0-45C2FBD72295}"/>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218283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CC6C5-B900-F349-926B-EBC7D169F219}"/>
              </a:ext>
            </a:extLst>
          </p:cNvPr>
          <p:cNvSpPr>
            <a:spLocks noGrp="1"/>
          </p:cNvSpPr>
          <p:nvPr>
            <p:ph type="dt" sz="half" idx="10"/>
          </p:nvPr>
        </p:nvSpPr>
        <p:spPr/>
        <p:txBody>
          <a:bodyPr/>
          <a:lstStyle/>
          <a:p>
            <a:fld id="{4B8402CB-EEF9-1A47-BE97-D1D35631E8D6}" type="datetimeFigureOut">
              <a:rPr lang="en-US" smtClean="0"/>
              <a:t>9/18/2024</a:t>
            </a:fld>
            <a:endParaRPr lang="en-US" dirty="0"/>
          </a:p>
        </p:txBody>
      </p:sp>
      <p:sp>
        <p:nvSpPr>
          <p:cNvPr id="3" name="Footer Placeholder 2">
            <a:extLst>
              <a:ext uri="{FF2B5EF4-FFF2-40B4-BE49-F238E27FC236}">
                <a16:creationId xmlns:a16="http://schemas.microsoft.com/office/drawing/2014/main" id="{B4080E26-044C-7D43-AD0E-82A71F110D7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771C25-B2DF-A34A-97FB-983DC44E5304}"/>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403647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AF5E-F724-5D41-9214-F7300AF18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FF5969-4D1F-AA48-9DA2-7F410985D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F158A-87EC-5649-8511-CE9D1DA76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A4DAFD7-F24F-7841-9FA3-E4C329453635}"/>
              </a:ext>
            </a:extLst>
          </p:cNvPr>
          <p:cNvSpPr>
            <a:spLocks noGrp="1"/>
          </p:cNvSpPr>
          <p:nvPr>
            <p:ph type="dt" sz="half" idx="10"/>
          </p:nvPr>
        </p:nvSpPr>
        <p:spPr/>
        <p:txBody>
          <a:bodyPr/>
          <a:lstStyle/>
          <a:p>
            <a:fld id="{4B8402CB-EEF9-1A47-BE97-D1D35631E8D6}" type="datetimeFigureOut">
              <a:rPr lang="en-US" smtClean="0"/>
              <a:t>9/18/2024</a:t>
            </a:fld>
            <a:endParaRPr lang="en-US" dirty="0"/>
          </a:p>
        </p:txBody>
      </p:sp>
      <p:sp>
        <p:nvSpPr>
          <p:cNvPr id="6" name="Footer Placeholder 5">
            <a:extLst>
              <a:ext uri="{FF2B5EF4-FFF2-40B4-BE49-F238E27FC236}">
                <a16:creationId xmlns:a16="http://schemas.microsoft.com/office/drawing/2014/main" id="{BB4AF618-2D9E-DC4C-B04E-211155F6F4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81111A-BA0F-9445-B8D8-42EBFE59ADDB}"/>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7455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1CC1-2204-7540-92A1-65B864A4A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A11A95-D4D2-FE4E-96D9-3CBF5A252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C77B851-82FC-6949-B0E6-050678024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7536A-3767-F54C-B197-8CAAC1A64BF4}"/>
              </a:ext>
            </a:extLst>
          </p:cNvPr>
          <p:cNvSpPr>
            <a:spLocks noGrp="1"/>
          </p:cNvSpPr>
          <p:nvPr>
            <p:ph type="dt" sz="half" idx="10"/>
          </p:nvPr>
        </p:nvSpPr>
        <p:spPr/>
        <p:txBody>
          <a:bodyPr/>
          <a:lstStyle/>
          <a:p>
            <a:fld id="{4B8402CB-EEF9-1A47-BE97-D1D35631E8D6}" type="datetimeFigureOut">
              <a:rPr lang="en-US" smtClean="0"/>
              <a:t>9/18/2024</a:t>
            </a:fld>
            <a:endParaRPr lang="en-US" dirty="0"/>
          </a:p>
        </p:txBody>
      </p:sp>
      <p:sp>
        <p:nvSpPr>
          <p:cNvPr id="6" name="Footer Placeholder 5">
            <a:extLst>
              <a:ext uri="{FF2B5EF4-FFF2-40B4-BE49-F238E27FC236}">
                <a16:creationId xmlns:a16="http://schemas.microsoft.com/office/drawing/2014/main" id="{6FD183D6-52F5-1B4A-ABBA-BA960174BB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13354D-5619-374B-A8E5-786D266B6541}"/>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239287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E3281BF-E7DC-8547-9802-0FC8E87218B2}"/>
              </a:ext>
            </a:extLst>
          </p:cNvPr>
          <p:cNvSpPr>
            <a:spLocks noGrp="1"/>
          </p:cNvSpPr>
          <p:nvPr>
            <p:ph idx="1"/>
          </p:nvPr>
        </p:nvSpPr>
        <p:spPr>
          <a:xfrm>
            <a:off x="838200" y="1661338"/>
            <a:ext cx="10515600" cy="3535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
            <a:extLst>
              <a:ext uri="{FF2B5EF4-FFF2-40B4-BE49-F238E27FC236}">
                <a16:creationId xmlns:a16="http://schemas.microsoft.com/office/drawing/2014/main" id="{F2E3B6BE-9285-E8A3-6210-2B0911E160FA}"/>
              </a:ext>
            </a:extLst>
          </p:cNvPr>
          <p:cNvSpPr>
            <a:spLocks noGrp="1"/>
          </p:cNvSpPr>
          <p:nvPr>
            <p:ph type="body" sz="quarter" idx="13"/>
          </p:nvPr>
        </p:nvSpPr>
        <p:spPr>
          <a:xfrm>
            <a:off x="57149" y="53975"/>
            <a:ext cx="10591801" cy="457200"/>
          </a:xfrm>
        </p:spPr>
        <p:txBody>
          <a:bodyPr/>
          <a:lstStyle>
            <a:lvl1pPr marL="0" indent="0">
              <a:buNone/>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43649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06644-C2BA-0244-B11B-A90B814E0207}"/>
              </a:ext>
            </a:extLst>
          </p:cNvPr>
          <p:cNvSpPr>
            <a:spLocks noGrp="1"/>
          </p:cNvSpPr>
          <p:nvPr>
            <p:ph type="title"/>
          </p:nvPr>
        </p:nvSpPr>
        <p:spPr>
          <a:xfrm>
            <a:off x="838200" y="1358078"/>
            <a:ext cx="10515600" cy="7017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66C0FF38-AEFF-EC4D-A09F-6135FC95159D}"/>
              </a:ext>
            </a:extLst>
          </p:cNvPr>
          <p:cNvSpPr>
            <a:spLocks noGrp="1"/>
          </p:cNvSpPr>
          <p:nvPr>
            <p:ph type="body" idx="1"/>
          </p:nvPr>
        </p:nvSpPr>
        <p:spPr>
          <a:xfrm>
            <a:off x="838200" y="2506662"/>
            <a:ext cx="10515600" cy="3535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07A48-1850-8940-8234-46C0E9F3A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402CB-EEF9-1A47-BE97-D1D35631E8D6}" type="datetimeFigureOut">
              <a:rPr lang="en-US" smtClean="0"/>
              <a:t>9/18/2024</a:t>
            </a:fld>
            <a:endParaRPr lang="en-US" dirty="0"/>
          </a:p>
        </p:txBody>
      </p:sp>
      <p:sp>
        <p:nvSpPr>
          <p:cNvPr id="5" name="Footer Placeholder 4">
            <a:extLst>
              <a:ext uri="{FF2B5EF4-FFF2-40B4-BE49-F238E27FC236}">
                <a16:creationId xmlns:a16="http://schemas.microsoft.com/office/drawing/2014/main" id="{C0FFCF4C-DA6C-9B44-A5C2-75C92778B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C7B214-ADE3-D24A-9DD8-F0C4EDCC5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EE94-4FC6-4B48-8BAF-DF3E7DDAFB10}" type="slidenum">
              <a:rPr lang="en-US" smtClean="0"/>
              <a:t>‹#›</a:t>
            </a:fld>
            <a:endParaRPr lang="en-US" dirty="0"/>
          </a:p>
        </p:txBody>
      </p:sp>
      <p:pic>
        <p:nvPicPr>
          <p:cNvPr id="7" name="Picture 6">
            <a:extLst>
              <a:ext uri="{FF2B5EF4-FFF2-40B4-BE49-F238E27FC236}">
                <a16:creationId xmlns:a16="http://schemas.microsoft.com/office/drawing/2014/main" id="{A4173A08-DDEB-7343-8034-EE49034A5B52}"/>
              </a:ext>
            </a:extLst>
          </p:cNvPr>
          <p:cNvPicPr>
            <a:picLocks noChangeAspect="1"/>
          </p:cNvPicPr>
          <p:nvPr userDrawn="1"/>
        </p:nvPicPr>
        <p:blipFill>
          <a:blip r:embed="rId15"/>
          <a:srcRect/>
          <a:stretch/>
        </p:blipFill>
        <p:spPr>
          <a:xfrm>
            <a:off x="0" y="6349"/>
            <a:ext cx="12192000" cy="647700"/>
          </a:xfrm>
          <a:prstGeom prst="rect">
            <a:avLst/>
          </a:prstGeom>
        </p:spPr>
      </p:pic>
    </p:spTree>
    <p:extLst>
      <p:ext uri="{BB962C8B-B14F-4D97-AF65-F5344CB8AC3E}">
        <p14:creationId xmlns:p14="http://schemas.microsoft.com/office/powerpoint/2010/main" val="742943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44.png"/><Relationship Id="rId2" Type="http://schemas.openxmlformats.org/officeDocument/2006/relationships/customXml" Target="../../customXml/item1.xml"/><Relationship Id="rId1" Type="http://schemas.openxmlformats.org/officeDocument/2006/relationships/customXml" Target="../../customXml/item2.xml"/><Relationship Id="rId6" Type="http://schemas.openxmlformats.org/officeDocument/2006/relationships/image" Target="../media/image43.jpeg"/><Relationship Id="rId5" Type="http://schemas.openxmlformats.org/officeDocument/2006/relationships/notesSlide" Target="../notesSlides/notesSlide15.xml"/><Relationship Id="rId4"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0F_B54A479A.xm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notesSlide" Target="../notesSlides/notesSlide26.xml"/><Relationship Id="rId16" Type="http://schemas.openxmlformats.org/officeDocument/2006/relationships/image" Target="../media/image72.svg"/><Relationship Id="rId1" Type="http://schemas.openxmlformats.org/officeDocument/2006/relationships/slideLayout" Target="../slideLayouts/slideLayout2.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jfletcher@cynchealth.org" TargetMode="External"/><Relationship Id="rId5" Type="http://schemas.openxmlformats.org/officeDocument/2006/relationships/image" Target="../media/image76.png"/><Relationship Id="rId4" Type="http://schemas.openxmlformats.org/officeDocument/2006/relationships/image" Target="../media/image7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ED65-40AB-2882-0B1C-7F253C6692BE}"/>
              </a:ext>
            </a:extLst>
          </p:cNvPr>
          <p:cNvSpPr>
            <a:spLocks noGrp="1"/>
          </p:cNvSpPr>
          <p:nvPr>
            <p:ph type="ctrTitle"/>
          </p:nvPr>
        </p:nvSpPr>
        <p:spPr>
          <a:xfrm>
            <a:off x="838200" y="2836587"/>
            <a:ext cx="10668000" cy="1523494"/>
          </a:xfrm>
        </p:spPr>
        <p:txBody>
          <a:bodyPr/>
          <a:lstStyle/>
          <a:p>
            <a:r>
              <a:rPr lang="en-US" dirty="0"/>
              <a:t>Leveraging Health Information in a Meaningful Way</a:t>
            </a:r>
          </a:p>
        </p:txBody>
      </p:sp>
      <p:sp>
        <p:nvSpPr>
          <p:cNvPr id="3" name="Subtitle 2">
            <a:extLst>
              <a:ext uri="{FF2B5EF4-FFF2-40B4-BE49-F238E27FC236}">
                <a16:creationId xmlns:a16="http://schemas.microsoft.com/office/drawing/2014/main" id="{609E6B1C-7E56-2ED2-3CCE-E1595157D2A0}"/>
              </a:ext>
            </a:extLst>
          </p:cNvPr>
          <p:cNvSpPr>
            <a:spLocks noGrp="1"/>
          </p:cNvSpPr>
          <p:nvPr>
            <p:ph type="subTitle" idx="1"/>
          </p:nvPr>
        </p:nvSpPr>
        <p:spPr>
          <a:xfrm>
            <a:off x="838200" y="4717315"/>
            <a:ext cx="9144000" cy="2067914"/>
          </a:xfrm>
        </p:spPr>
        <p:txBody>
          <a:bodyPr>
            <a:normAutofit/>
          </a:bodyPr>
          <a:lstStyle/>
          <a:p>
            <a:r>
              <a:rPr lang="en-US" sz="2800" dirty="0"/>
              <a:t>Jen Fletcher, MBA </a:t>
            </a:r>
          </a:p>
          <a:p>
            <a:r>
              <a:rPr lang="en-US" sz="2800" dirty="0"/>
              <a:t>Director of Health System Services, CyncHealth</a:t>
            </a:r>
          </a:p>
        </p:txBody>
      </p:sp>
    </p:spTree>
    <p:extLst>
      <p:ext uri="{BB962C8B-B14F-4D97-AF65-F5344CB8AC3E}">
        <p14:creationId xmlns:p14="http://schemas.microsoft.com/office/powerpoint/2010/main" val="136639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94701-12BF-7C78-D045-5CA16BAE39A2}"/>
              </a:ext>
            </a:extLst>
          </p:cNvPr>
          <p:cNvSpPr>
            <a:spLocks noGrp="1"/>
          </p:cNvSpPr>
          <p:nvPr>
            <p:ph type="body" sz="quarter" idx="13"/>
          </p:nvPr>
        </p:nvSpPr>
        <p:spPr/>
        <p:txBody>
          <a:bodyPr>
            <a:normAutofit lnSpcReduction="10000"/>
          </a:bodyPr>
          <a:lstStyle/>
          <a:p>
            <a:endParaRPr lang="en-US"/>
          </a:p>
        </p:txBody>
      </p:sp>
      <p:pic>
        <p:nvPicPr>
          <p:cNvPr id="4" name="Picture 3">
            <a:extLst>
              <a:ext uri="{FF2B5EF4-FFF2-40B4-BE49-F238E27FC236}">
                <a16:creationId xmlns:a16="http://schemas.microsoft.com/office/drawing/2014/main" id="{D4ECC1E0-D08C-BF4B-814B-891E7AE4E91C}"/>
              </a:ext>
            </a:extLst>
          </p:cNvPr>
          <p:cNvPicPr>
            <a:picLocks noChangeAspect="1"/>
          </p:cNvPicPr>
          <p:nvPr/>
        </p:nvPicPr>
        <p:blipFill rotWithShape="1">
          <a:blip r:embed="rId3"/>
          <a:srcRect t="1202"/>
          <a:stretch/>
        </p:blipFill>
        <p:spPr>
          <a:xfrm>
            <a:off x="2751133" y="323410"/>
            <a:ext cx="5818878" cy="6480615"/>
          </a:xfrm>
          <a:prstGeom prst="rect">
            <a:avLst/>
          </a:prstGeom>
        </p:spPr>
      </p:pic>
      <p:pic>
        <p:nvPicPr>
          <p:cNvPr id="2050" name="Picture 2">
            <a:extLst>
              <a:ext uri="{FF2B5EF4-FFF2-40B4-BE49-F238E27FC236}">
                <a16:creationId xmlns:a16="http://schemas.microsoft.com/office/drawing/2014/main" id="{DFB2F26C-968A-5757-6DBC-7CA3D0ECE1C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554854" y="2004943"/>
            <a:ext cx="809898" cy="877884"/>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a:extLst>
              <a:ext uri="{FF2B5EF4-FFF2-40B4-BE49-F238E27FC236}">
                <a16:creationId xmlns:a16="http://schemas.microsoft.com/office/drawing/2014/main" id="{76623940-8E9C-07F2-A953-0C6C06726338}"/>
              </a:ext>
            </a:extLst>
          </p:cNvPr>
          <p:cNvSpPr/>
          <p:nvPr/>
        </p:nvSpPr>
        <p:spPr>
          <a:xfrm>
            <a:off x="2751133" y="1463039"/>
            <a:ext cx="5818878" cy="122790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5FD45DD7-85D4-F711-0F94-1C33A1FBB225}"/>
              </a:ext>
            </a:extLst>
          </p:cNvPr>
          <p:cNvCxnSpPr/>
          <p:nvPr/>
        </p:nvCxnSpPr>
        <p:spPr>
          <a:xfrm>
            <a:off x="8570011" y="2233748"/>
            <a:ext cx="7568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9AC3D2B-5DDE-DA3A-79CE-A34C24DF4344}"/>
              </a:ext>
            </a:extLst>
          </p:cNvPr>
          <p:cNvCxnSpPr>
            <a:cxnSpLocks/>
          </p:cNvCxnSpPr>
          <p:nvPr/>
        </p:nvCxnSpPr>
        <p:spPr>
          <a:xfrm flipH="1">
            <a:off x="6348549" y="2804160"/>
            <a:ext cx="3206305" cy="9579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870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42"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0E6C-9200-E455-CD72-626E15C23211}"/>
              </a:ext>
            </a:extLst>
          </p:cNvPr>
          <p:cNvSpPr>
            <a:spLocks noGrp="1"/>
          </p:cNvSpPr>
          <p:nvPr>
            <p:ph type="title"/>
          </p:nvPr>
        </p:nvSpPr>
        <p:spPr>
          <a:xfrm>
            <a:off x="838200" y="1123894"/>
            <a:ext cx="5181600" cy="701731"/>
          </a:xfrm>
        </p:spPr>
        <p:txBody>
          <a:bodyPr/>
          <a:lstStyle/>
          <a:p>
            <a:r>
              <a:rPr lang="en-US" dirty="0"/>
              <a:t>VXU</a:t>
            </a:r>
          </a:p>
        </p:txBody>
      </p:sp>
      <p:sp>
        <p:nvSpPr>
          <p:cNvPr id="3" name="Content Placeholder 2">
            <a:extLst>
              <a:ext uri="{FF2B5EF4-FFF2-40B4-BE49-F238E27FC236}">
                <a16:creationId xmlns:a16="http://schemas.microsoft.com/office/drawing/2014/main" id="{C546B611-90AD-4245-29EA-F19E000ECA40}"/>
              </a:ext>
            </a:extLst>
          </p:cNvPr>
          <p:cNvSpPr>
            <a:spLocks noGrp="1"/>
          </p:cNvSpPr>
          <p:nvPr>
            <p:ph sz="half" idx="1"/>
          </p:nvPr>
        </p:nvSpPr>
        <p:spPr/>
        <p:txBody>
          <a:bodyPr/>
          <a:lstStyle/>
          <a:p>
            <a:r>
              <a:rPr lang="en-US" dirty="0"/>
              <a:t>Facility sends immunization history.</a:t>
            </a:r>
          </a:p>
          <a:p>
            <a:r>
              <a:rPr lang="en-US" dirty="0"/>
              <a:t>Receiving system (IIS) accepts immunization history.</a:t>
            </a:r>
          </a:p>
          <a:p>
            <a:pPr marL="0" indent="0">
              <a:buNone/>
            </a:pPr>
            <a:r>
              <a:rPr lang="en-US" dirty="0"/>
              <a:t> </a:t>
            </a:r>
          </a:p>
        </p:txBody>
      </p:sp>
      <p:sp>
        <p:nvSpPr>
          <p:cNvPr id="4" name="Content Placeholder 3">
            <a:extLst>
              <a:ext uri="{FF2B5EF4-FFF2-40B4-BE49-F238E27FC236}">
                <a16:creationId xmlns:a16="http://schemas.microsoft.com/office/drawing/2014/main" id="{7A89754E-6DE5-494A-360E-D59BFF892880}"/>
              </a:ext>
            </a:extLst>
          </p:cNvPr>
          <p:cNvSpPr>
            <a:spLocks noGrp="1"/>
          </p:cNvSpPr>
          <p:nvPr>
            <p:ph sz="half" idx="2"/>
          </p:nvPr>
        </p:nvSpPr>
        <p:spPr/>
        <p:txBody>
          <a:bodyPr/>
          <a:lstStyle/>
          <a:p>
            <a:r>
              <a:rPr lang="en-US" dirty="0"/>
              <a:t>Facility requests immunization history.</a:t>
            </a:r>
          </a:p>
          <a:p>
            <a:r>
              <a:rPr lang="en-US" dirty="0"/>
              <a:t>Receiving system (IIS) patient matches and returns immunization history. No patient match = no history returned. </a:t>
            </a:r>
          </a:p>
          <a:p>
            <a:r>
              <a:rPr lang="en-US" dirty="0"/>
              <a:t>Facility has ability to add the immunization history into their EHR.</a:t>
            </a:r>
          </a:p>
        </p:txBody>
      </p:sp>
      <p:sp>
        <p:nvSpPr>
          <p:cNvPr id="5" name="Text Placeholder 2">
            <a:extLst>
              <a:ext uri="{FF2B5EF4-FFF2-40B4-BE49-F238E27FC236}">
                <a16:creationId xmlns:a16="http://schemas.microsoft.com/office/drawing/2014/main" id="{C34C9F3B-E341-AB44-CD00-A7D2C55B4C41}"/>
              </a:ext>
            </a:extLst>
          </p:cNvPr>
          <p:cNvSpPr txBox="1">
            <a:spLocks/>
          </p:cNvSpPr>
          <p:nvPr/>
        </p:nvSpPr>
        <p:spPr>
          <a:xfrm>
            <a:off x="142874" y="166687"/>
            <a:ext cx="10591801" cy="4572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VXU vs QBP </a:t>
            </a:r>
          </a:p>
        </p:txBody>
      </p:sp>
      <p:sp>
        <p:nvSpPr>
          <p:cNvPr id="6" name="Title 1">
            <a:extLst>
              <a:ext uri="{FF2B5EF4-FFF2-40B4-BE49-F238E27FC236}">
                <a16:creationId xmlns:a16="http://schemas.microsoft.com/office/drawing/2014/main" id="{4C80AAA0-2528-48AB-6AEE-7C2D617D3777}"/>
              </a:ext>
            </a:extLst>
          </p:cNvPr>
          <p:cNvSpPr txBox="1">
            <a:spLocks/>
          </p:cNvSpPr>
          <p:nvPr/>
        </p:nvSpPr>
        <p:spPr>
          <a:xfrm>
            <a:off x="6172200" y="1123893"/>
            <a:ext cx="5181600" cy="7017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QBP</a:t>
            </a:r>
          </a:p>
        </p:txBody>
      </p:sp>
    </p:spTree>
    <p:extLst>
      <p:ext uri="{BB962C8B-B14F-4D97-AF65-F5344CB8AC3E}">
        <p14:creationId xmlns:p14="http://schemas.microsoft.com/office/powerpoint/2010/main" val="1689545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7EACD49-12DF-C95F-B570-2A37F867F2F1}"/>
              </a:ext>
            </a:extLst>
          </p:cNvPr>
          <p:cNvSpPr txBox="1">
            <a:spLocks/>
          </p:cNvSpPr>
          <p:nvPr/>
        </p:nvSpPr>
        <p:spPr>
          <a:xfrm>
            <a:off x="114299" y="168275"/>
            <a:ext cx="10591801" cy="4572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QBP Success Story</a:t>
            </a:r>
          </a:p>
        </p:txBody>
      </p:sp>
      <p:pic>
        <p:nvPicPr>
          <p:cNvPr id="6" name="Picture 5">
            <a:extLst>
              <a:ext uri="{FF2B5EF4-FFF2-40B4-BE49-F238E27FC236}">
                <a16:creationId xmlns:a16="http://schemas.microsoft.com/office/drawing/2014/main" id="{0C6E98E2-A83A-6294-CC62-AA451060C6D7}"/>
              </a:ext>
            </a:extLst>
          </p:cNvPr>
          <p:cNvPicPr>
            <a:picLocks noChangeAspect="1"/>
          </p:cNvPicPr>
          <p:nvPr/>
        </p:nvPicPr>
        <p:blipFill>
          <a:blip r:embed="rId3"/>
          <a:stretch>
            <a:fillRect/>
          </a:stretch>
        </p:blipFill>
        <p:spPr>
          <a:xfrm>
            <a:off x="1480192" y="2218715"/>
            <a:ext cx="9583476" cy="2420569"/>
          </a:xfrm>
          <a:prstGeom prst="rect">
            <a:avLst/>
          </a:prstGeom>
        </p:spPr>
      </p:pic>
      <p:sp>
        <p:nvSpPr>
          <p:cNvPr id="7" name="Rectangle 6">
            <a:extLst>
              <a:ext uri="{FF2B5EF4-FFF2-40B4-BE49-F238E27FC236}">
                <a16:creationId xmlns:a16="http://schemas.microsoft.com/office/drawing/2014/main" id="{4DF42527-9173-626A-5056-D4DCEE840324}"/>
              </a:ext>
            </a:extLst>
          </p:cNvPr>
          <p:cNvSpPr/>
          <p:nvPr/>
        </p:nvSpPr>
        <p:spPr>
          <a:xfrm>
            <a:off x="5913120" y="2865120"/>
            <a:ext cx="1733006" cy="261257"/>
          </a:xfrm>
          <a:prstGeom prst="rect">
            <a:avLst/>
          </a:prstGeom>
          <a:solidFill>
            <a:srgbClr val="EDFF01">
              <a:alpha val="23137"/>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7A83756-BD80-8DB4-647F-4E5C3597F801}"/>
              </a:ext>
            </a:extLst>
          </p:cNvPr>
          <p:cNvSpPr/>
          <p:nvPr/>
        </p:nvSpPr>
        <p:spPr>
          <a:xfrm>
            <a:off x="9113520" y="2865120"/>
            <a:ext cx="1733006" cy="261257"/>
          </a:xfrm>
          <a:prstGeom prst="rect">
            <a:avLst/>
          </a:prstGeom>
          <a:solidFill>
            <a:srgbClr val="EDFF01">
              <a:alpha val="23137"/>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38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CF9C-BCE7-DE4F-736E-3CDF538775E5}"/>
              </a:ext>
            </a:extLst>
          </p:cNvPr>
          <p:cNvSpPr>
            <a:spLocks noGrp="1"/>
          </p:cNvSpPr>
          <p:nvPr>
            <p:ph type="ctrTitle"/>
          </p:nvPr>
        </p:nvSpPr>
        <p:spPr>
          <a:xfrm>
            <a:off x="838200" y="3598334"/>
            <a:ext cx="10668000" cy="761747"/>
          </a:xfrm>
        </p:spPr>
        <p:txBody>
          <a:bodyPr/>
          <a:lstStyle/>
          <a:p>
            <a:r>
              <a:rPr lang="en-US" dirty="0"/>
              <a:t>Social Determinants of Health</a:t>
            </a:r>
          </a:p>
        </p:txBody>
      </p:sp>
      <p:sp>
        <p:nvSpPr>
          <p:cNvPr id="5" name="Subtitle 4">
            <a:extLst>
              <a:ext uri="{FF2B5EF4-FFF2-40B4-BE49-F238E27FC236}">
                <a16:creationId xmlns:a16="http://schemas.microsoft.com/office/drawing/2014/main" id="{D6DC5E1C-A2FA-4B10-7821-4FBC72196E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9496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CCB987D-29F9-2D55-73AC-8F84A203FB99}"/>
              </a:ext>
            </a:extLst>
          </p:cNvPr>
          <p:cNvPicPr>
            <a:picLocks noGrp="1" noChangeAspect="1"/>
          </p:cNvPicPr>
          <p:nvPr>
            <p:ph idx="1"/>
          </p:nvPr>
        </p:nvPicPr>
        <p:blipFill>
          <a:blip r:embed="rId3">
            <a:alphaModFix amt="20000"/>
          </a:blip>
          <a:stretch>
            <a:fillRect/>
          </a:stretch>
        </p:blipFill>
        <p:spPr>
          <a:xfrm>
            <a:off x="7675" y="603848"/>
            <a:ext cx="12136741" cy="6167887"/>
          </a:xfrm>
        </p:spPr>
      </p:pic>
      <p:pic>
        <p:nvPicPr>
          <p:cNvPr id="7" name="Picture 6">
            <a:extLst>
              <a:ext uri="{FF2B5EF4-FFF2-40B4-BE49-F238E27FC236}">
                <a16:creationId xmlns:a16="http://schemas.microsoft.com/office/drawing/2014/main" id="{FEF146D5-48CB-5C26-C618-2109EB528E86}"/>
              </a:ext>
            </a:extLst>
          </p:cNvPr>
          <p:cNvPicPr>
            <a:picLocks noChangeAspect="1"/>
          </p:cNvPicPr>
          <p:nvPr/>
        </p:nvPicPr>
        <p:blipFill>
          <a:blip r:embed="rId4"/>
          <a:stretch>
            <a:fillRect/>
          </a:stretch>
        </p:blipFill>
        <p:spPr>
          <a:xfrm>
            <a:off x="419219" y="1171125"/>
            <a:ext cx="5969690" cy="5401749"/>
          </a:xfrm>
          <a:prstGeom prst="rect">
            <a:avLst/>
          </a:prstGeom>
        </p:spPr>
      </p:pic>
      <p:sp>
        <p:nvSpPr>
          <p:cNvPr id="8" name="Title 1">
            <a:extLst>
              <a:ext uri="{FF2B5EF4-FFF2-40B4-BE49-F238E27FC236}">
                <a16:creationId xmlns:a16="http://schemas.microsoft.com/office/drawing/2014/main" id="{02F715BC-BDB8-52BC-8277-3BD024656712}"/>
              </a:ext>
            </a:extLst>
          </p:cNvPr>
          <p:cNvSpPr txBox="1">
            <a:spLocks/>
          </p:cNvSpPr>
          <p:nvPr/>
        </p:nvSpPr>
        <p:spPr>
          <a:xfrm>
            <a:off x="6945745" y="1128094"/>
            <a:ext cx="4641835" cy="85772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US" sz="3000" dirty="0">
                <a:latin typeface="+mj-lt"/>
                <a:cs typeface="+mj-cs"/>
              </a:rPr>
              <a:t>Examples of Social Determinants of Health</a:t>
            </a:r>
          </a:p>
        </p:txBody>
      </p:sp>
      <p:sp>
        <p:nvSpPr>
          <p:cNvPr id="9" name="TextBox 8">
            <a:extLst>
              <a:ext uri="{FF2B5EF4-FFF2-40B4-BE49-F238E27FC236}">
                <a16:creationId xmlns:a16="http://schemas.microsoft.com/office/drawing/2014/main" id="{6F51114C-F9F7-9371-0A13-9E63049BCD79}"/>
              </a:ext>
            </a:extLst>
          </p:cNvPr>
          <p:cNvSpPr txBox="1"/>
          <p:nvPr/>
        </p:nvSpPr>
        <p:spPr>
          <a:xfrm>
            <a:off x="7370618" y="2115129"/>
            <a:ext cx="4216962" cy="3934892"/>
          </a:xfrm>
          <a:prstGeom prst="rect">
            <a:avLst/>
          </a:prstGeom>
        </p:spPr>
        <p:txBody>
          <a:bodyPr vert="horz" lIns="91440" tIns="45720" rIns="91440" bIns="45720" rtlCol="0">
            <a:noAutofit/>
          </a:bodyPr>
          <a:lstStyle/>
          <a:p>
            <a:pPr marL="571500" indent="-228600">
              <a:lnSpc>
                <a:spcPct val="90000"/>
              </a:lnSpc>
              <a:spcAft>
                <a:spcPts val="600"/>
              </a:spcAft>
              <a:buFont typeface="Arial" panose="020B0604020202020204" pitchFamily="34" charset="0"/>
              <a:buChar char="•"/>
            </a:pPr>
            <a:r>
              <a:rPr lang="en-US" sz="2600" dirty="0"/>
              <a:t>Affordable housing, reliable transportation</a:t>
            </a:r>
          </a:p>
          <a:p>
            <a:pPr marL="571500" indent="-228600">
              <a:lnSpc>
                <a:spcPct val="90000"/>
              </a:lnSpc>
              <a:spcAft>
                <a:spcPts val="600"/>
              </a:spcAft>
              <a:buFont typeface="Arial" panose="020B0604020202020204" pitchFamily="34" charset="0"/>
              <a:buChar char="•"/>
            </a:pPr>
            <a:r>
              <a:rPr lang="en-US" sz="2600" dirty="0"/>
              <a:t>Job opportunities, stable income</a:t>
            </a:r>
          </a:p>
          <a:p>
            <a:pPr marL="571500" indent="-228600">
              <a:lnSpc>
                <a:spcPct val="90000"/>
              </a:lnSpc>
              <a:spcAft>
                <a:spcPts val="600"/>
              </a:spcAft>
              <a:buFont typeface="Arial" panose="020B0604020202020204" pitchFamily="34" charset="0"/>
              <a:buChar char="•"/>
            </a:pPr>
            <a:r>
              <a:rPr lang="en-US" sz="2600" dirty="0"/>
              <a:t>Access to healthy food, safe places to exercise</a:t>
            </a:r>
          </a:p>
          <a:p>
            <a:pPr marL="571500" indent="-228600">
              <a:lnSpc>
                <a:spcPct val="90000"/>
              </a:lnSpc>
              <a:spcAft>
                <a:spcPts val="600"/>
              </a:spcAft>
              <a:buFont typeface="Arial" panose="020B0604020202020204" pitchFamily="34" charset="0"/>
              <a:buChar char="•"/>
            </a:pPr>
            <a:r>
              <a:rPr lang="en-US" sz="2600" dirty="0"/>
              <a:t>Clean air and water</a:t>
            </a:r>
          </a:p>
          <a:p>
            <a:pPr marL="571500" indent="-228600">
              <a:lnSpc>
                <a:spcPct val="90000"/>
              </a:lnSpc>
              <a:spcAft>
                <a:spcPts val="600"/>
              </a:spcAft>
              <a:buFont typeface="Arial" panose="020B0604020202020204" pitchFamily="34" charset="0"/>
              <a:buChar char="•"/>
            </a:pPr>
            <a:r>
              <a:rPr lang="en-US" sz="2600" dirty="0"/>
              <a:t>Ability to learn language and literacy skills</a:t>
            </a:r>
          </a:p>
        </p:txBody>
      </p:sp>
      <p:pic>
        <p:nvPicPr>
          <p:cNvPr id="10" name="Picture 9">
            <a:extLst>
              <a:ext uri="{FF2B5EF4-FFF2-40B4-BE49-F238E27FC236}">
                <a16:creationId xmlns:a16="http://schemas.microsoft.com/office/drawing/2014/main" id="{8A117F07-C4DC-F545-6A83-2A15970A3D53}"/>
              </a:ext>
            </a:extLst>
          </p:cNvPr>
          <p:cNvPicPr>
            <a:picLocks noChangeAspect="1"/>
          </p:cNvPicPr>
          <p:nvPr/>
        </p:nvPicPr>
        <p:blipFill>
          <a:blip r:embed="rId5"/>
          <a:stretch>
            <a:fillRect/>
          </a:stretch>
        </p:blipFill>
        <p:spPr>
          <a:xfrm>
            <a:off x="419219" y="1019703"/>
            <a:ext cx="10870110" cy="4737003"/>
          </a:xfrm>
          <a:prstGeom prst="rect">
            <a:avLst/>
          </a:prstGeom>
        </p:spPr>
      </p:pic>
    </p:spTree>
    <p:extLst>
      <p:ext uri="{BB962C8B-B14F-4D97-AF65-F5344CB8AC3E}">
        <p14:creationId xmlns:p14="http://schemas.microsoft.com/office/powerpoint/2010/main" val="350792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27883-203C-4B8B-6C6C-A5A798701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D71E7-6DBE-B4AA-E016-2EE9BE11EB38}"/>
              </a:ext>
            </a:extLst>
          </p:cNvPr>
          <p:cNvSpPr>
            <a:spLocks noGrp="1"/>
          </p:cNvSpPr>
          <p:nvPr>
            <p:ph type="title"/>
          </p:nvPr>
        </p:nvSpPr>
        <p:spPr>
          <a:xfrm>
            <a:off x="258793" y="948017"/>
            <a:ext cx="11309230" cy="1200329"/>
          </a:xfrm>
        </p:spPr>
        <p:txBody>
          <a:bodyPr/>
          <a:lstStyle/>
          <a:p>
            <a:r>
              <a:rPr lang="en-US" sz="4000" dirty="0"/>
              <a:t>Only 20% of “Health” is determined by Healthcare. The rest is determined by: </a:t>
            </a:r>
          </a:p>
        </p:txBody>
      </p:sp>
      <p:sp>
        <p:nvSpPr>
          <p:cNvPr id="3" name="Content Placeholder 1">
            <a:extLst>
              <a:ext uri="{FF2B5EF4-FFF2-40B4-BE49-F238E27FC236}">
                <a16:creationId xmlns:a16="http://schemas.microsoft.com/office/drawing/2014/main" id="{C769C835-6D12-3E67-3B04-B9B38E6949B1}"/>
              </a:ext>
            </a:extLst>
          </p:cNvPr>
          <p:cNvSpPr txBox="1">
            <a:spLocks/>
          </p:cNvSpPr>
          <p:nvPr/>
        </p:nvSpPr>
        <p:spPr>
          <a:xfrm>
            <a:off x="258793" y="2299854"/>
            <a:ext cx="7315199" cy="4336152"/>
          </a:xfrm>
          <a:prstGeom prst="rect">
            <a:avLst/>
          </a:prstGeom>
        </p:spPr>
        <p:txBody>
          <a:bodyPr vert="horz" lIns="121920" tIns="60960" rIns="121920" bIns="6096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latin typeface="Arial"/>
                <a:cs typeface="Arial"/>
              </a:rPr>
              <a:t>40% Socioeconomic factors</a:t>
            </a:r>
          </a:p>
          <a:p>
            <a:pPr marL="0" indent="0" algn="ctr">
              <a:buNone/>
            </a:pPr>
            <a:r>
              <a:rPr lang="en-US" sz="3600" dirty="0">
                <a:latin typeface="Arial"/>
                <a:cs typeface="Arial"/>
              </a:rPr>
              <a:t>10% Physical environment</a:t>
            </a:r>
          </a:p>
          <a:p>
            <a:pPr marL="0" indent="0" algn="ctr">
              <a:buNone/>
            </a:pPr>
            <a:r>
              <a:rPr lang="en-US" sz="3600" dirty="0">
                <a:latin typeface="Arial"/>
                <a:cs typeface="Arial"/>
              </a:rPr>
              <a:t>30% Health behaviors</a:t>
            </a:r>
          </a:p>
          <a:p>
            <a:pPr marL="0" indent="0" algn="ctr">
              <a:buNone/>
            </a:pPr>
            <a:r>
              <a:rPr lang="en-US" sz="3600" b="1" dirty="0">
                <a:latin typeface="Arial"/>
                <a:cs typeface="Arial"/>
              </a:rPr>
              <a:t>= 80% Social Determinants</a:t>
            </a:r>
          </a:p>
          <a:p>
            <a:pPr marL="0" indent="0" algn="ctr">
              <a:buNone/>
            </a:pPr>
            <a:r>
              <a:rPr lang="en-US" sz="3600" b="1" dirty="0">
                <a:latin typeface="Arial"/>
                <a:cs typeface="Arial"/>
              </a:rPr>
              <a:t>Of Health</a:t>
            </a:r>
          </a:p>
          <a:p>
            <a:pPr marL="0" indent="0" algn="ctr">
              <a:buNone/>
            </a:pPr>
            <a:r>
              <a:rPr lang="en-US" sz="1200" dirty="0">
                <a:latin typeface="Arial"/>
                <a:cs typeface="Arial"/>
              </a:rPr>
              <a:t>(Robert Wood Johnson Foundation)</a:t>
            </a:r>
            <a:endParaRPr lang="en-US" sz="200" dirty="0">
              <a:latin typeface="Arial"/>
              <a:cs typeface="Arial"/>
            </a:endParaRPr>
          </a:p>
        </p:txBody>
      </p:sp>
      <p:pic>
        <p:nvPicPr>
          <p:cNvPr id="6" name="Picture 5">
            <a:extLst>
              <a:ext uri="{FF2B5EF4-FFF2-40B4-BE49-F238E27FC236}">
                <a16:creationId xmlns:a16="http://schemas.microsoft.com/office/drawing/2014/main" id="{36633D72-3365-D44C-B3EA-99C8895E5163}"/>
              </a:ext>
            </a:extLst>
          </p:cNvPr>
          <p:cNvPicPr>
            <a:picLocks noChangeAspect="1"/>
          </p:cNvPicPr>
          <p:nvPr/>
        </p:nvPicPr>
        <p:blipFill>
          <a:blip r:embed="rId3"/>
          <a:stretch>
            <a:fillRect/>
          </a:stretch>
        </p:blipFill>
        <p:spPr>
          <a:xfrm>
            <a:off x="6950650" y="2299854"/>
            <a:ext cx="4795637" cy="3879273"/>
          </a:xfrm>
          <a:prstGeom prst="rect">
            <a:avLst/>
          </a:prstGeom>
        </p:spPr>
      </p:pic>
      <p:cxnSp>
        <p:nvCxnSpPr>
          <p:cNvPr id="5" name="Straight Connector 4">
            <a:extLst>
              <a:ext uri="{FF2B5EF4-FFF2-40B4-BE49-F238E27FC236}">
                <a16:creationId xmlns:a16="http://schemas.microsoft.com/office/drawing/2014/main" id="{1FAC7D2D-42C6-9AE4-016C-B4612F0284A1}"/>
              </a:ext>
            </a:extLst>
          </p:cNvPr>
          <p:cNvCxnSpPr/>
          <p:nvPr/>
        </p:nvCxnSpPr>
        <p:spPr>
          <a:xfrm>
            <a:off x="1570182" y="1533237"/>
            <a:ext cx="102523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70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3B03C6F6-7796-E52F-2AC8-2F725200025D}"/>
              </a:ext>
            </a:extLst>
          </p:cNvPr>
          <p:cNvCxnSpPr>
            <a:cxnSpLocks/>
          </p:cNvCxnSpPr>
          <p:nvPr/>
        </p:nvCxnSpPr>
        <p:spPr>
          <a:xfrm flipH="1" flipV="1">
            <a:off x="1710526" y="1514278"/>
            <a:ext cx="3572674" cy="1058735"/>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B73145C-9FB4-FE47-7083-54BBD0F12136}"/>
              </a:ext>
            </a:extLst>
          </p:cNvPr>
          <p:cNvSpPr txBox="1"/>
          <p:nvPr/>
        </p:nvSpPr>
        <p:spPr>
          <a:xfrm>
            <a:off x="0" y="0"/>
            <a:ext cx="10566400" cy="584775"/>
          </a:xfrm>
          <a:prstGeom prst="rect">
            <a:avLst/>
          </a:prstGeom>
          <a:noFill/>
        </p:spPr>
        <p:txBody>
          <a:bodyPr wrap="square" rtlCol="0">
            <a:spAutoFit/>
          </a:bodyPr>
          <a:lstStyle/>
          <a:p>
            <a:r>
              <a:rPr lang="en-US" sz="3200" b="1" dirty="0">
                <a:solidFill>
                  <a:schemeClr val="bg1"/>
                </a:solidFill>
              </a:rPr>
              <a:t>The Value of SDOH Data to Complete the Story</a:t>
            </a:r>
          </a:p>
        </p:txBody>
      </p:sp>
      <p:sp>
        <p:nvSpPr>
          <p:cNvPr id="9" name="TextBox 8">
            <a:extLst>
              <a:ext uri="{FF2B5EF4-FFF2-40B4-BE49-F238E27FC236}">
                <a16:creationId xmlns:a16="http://schemas.microsoft.com/office/drawing/2014/main" id="{3B0362D7-7F06-61E3-132A-CEDCC2194189}"/>
              </a:ext>
            </a:extLst>
          </p:cNvPr>
          <p:cNvSpPr txBox="1"/>
          <p:nvPr/>
        </p:nvSpPr>
        <p:spPr>
          <a:xfrm>
            <a:off x="3657953" y="745507"/>
            <a:ext cx="4719782" cy="461665"/>
          </a:xfrm>
          <a:prstGeom prst="rect">
            <a:avLst/>
          </a:prstGeom>
          <a:noFill/>
        </p:spPr>
        <p:txBody>
          <a:bodyPr wrap="square" rtlCol="0">
            <a:spAutoFit/>
          </a:bodyPr>
          <a:lstStyle/>
          <a:p>
            <a:pPr algn="ctr"/>
            <a:r>
              <a:rPr lang="en-US" sz="2400" b="1" i="1" dirty="0"/>
              <a:t>“A Story about Tom and John”</a:t>
            </a:r>
          </a:p>
        </p:txBody>
      </p:sp>
      <p:graphicFrame>
        <p:nvGraphicFramePr>
          <p:cNvPr id="10" name="Table 9">
            <a:extLst>
              <a:ext uri="{FF2B5EF4-FFF2-40B4-BE49-F238E27FC236}">
                <a16:creationId xmlns:a16="http://schemas.microsoft.com/office/drawing/2014/main" id="{53610BB3-AB09-5845-96DD-97154AC8ACBB}"/>
              </a:ext>
            </a:extLst>
          </p:cNvPr>
          <p:cNvGraphicFramePr>
            <a:graphicFrameLocks noGrp="1"/>
          </p:cNvGraphicFramePr>
          <p:nvPr/>
        </p:nvGraphicFramePr>
        <p:xfrm>
          <a:off x="344869" y="2549134"/>
          <a:ext cx="2709333" cy="1158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16587218"/>
                    </a:ext>
                  </a:extLst>
                </a:gridCol>
              </a:tblGrid>
              <a:tr h="120688">
                <a:tc>
                  <a:txBody>
                    <a:bodyPr/>
                    <a:lstStyle/>
                    <a:p>
                      <a:pPr marL="285750" indent="-285750">
                        <a:buFont typeface="Arial" panose="020B0604020202020204" pitchFamily="34" charset="0"/>
                        <a:buChar char="•"/>
                      </a:pPr>
                      <a:r>
                        <a:rPr lang="en-US" sz="1400" b="0" dirty="0">
                          <a:solidFill>
                            <a:schemeClr val="bg1"/>
                          </a:solidFill>
                        </a:rPr>
                        <a:t>67 years old</a:t>
                      </a:r>
                    </a:p>
                    <a:p>
                      <a:pPr marL="285750" indent="-285750">
                        <a:buFont typeface="Arial" panose="020B0604020202020204" pitchFamily="34" charset="0"/>
                        <a:buChar char="•"/>
                      </a:pPr>
                      <a:r>
                        <a:rPr lang="en-US" sz="1400" b="0" dirty="0">
                          <a:solidFill>
                            <a:schemeClr val="bg1"/>
                          </a:solidFill>
                        </a:rPr>
                        <a:t>Lives in rural NE</a:t>
                      </a:r>
                    </a:p>
                    <a:p>
                      <a:pPr marL="285750" indent="-285750">
                        <a:buFont typeface="Arial" panose="020B0604020202020204" pitchFamily="34" charset="0"/>
                        <a:buChar char="•"/>
                      </a:pPr>
                      <a:r>
                        <a:rPr lang="en-US" sz="1400" b="0" dirty="0">
                          <a:solidFill>
                            <a:schemeClr val="bg1"/>
                          </a:solidFill>
                        </a:rPr>
                        <a:t>Pre-diabetic</a:t>
                      </a:r>
                    </a:p>
                    <a:p>
                      <a:pPr marL="285750" indent="-285750">
                        <a:buFont typeface="Arial" panose="020B0604020202020204" pitchFamily="34" charset="0"/>
                        <a:buChar char="•"/>
                      </a:pPr>
                      <a:r>
                        <a:rPr lang="en-US" sz="1400" b="0" dirty="0">
                          <a:solidFill>
                            <a:schemeClr val="bg1"/>
                          </a:solidFill>
                        </a:rPr>
                        <a:t>Chronic Obstructive Pulmonary Disease (COPD)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965520623"/>
                  </a:ext>
                </a:extLst>
              </a:tr>
            </a:tbl>
          </a:graphicData>
        </a:graphic>
      </p:graphicFrame>
      <p:graphicFrame>
        <p:nvGraphicFramePr>
          <p:cNvPr id="15" name="Table 14">
            <a:extLst>
              <a:ext uri="{FF2B5EF4-FFF2-40B4-BE49-F238E27FC236}">
                <a16:creationId xmlns:a16="http://schemas.microsoft.com/office/drawing/2014/main" id="{42E0D584-3652-86F9-058D-F970AE54E7DA}"/>
              </a:ext>
            </a:extLst>
          </p:cNvPr>
          <p:cNvGraphicFramePr>
            <a:graphicFrameLocks noGrp="1"/>
          </p:cNvGraphicFramePr>
          <p:nvPr/>
        </p:nvGraphicFramePr>
        <p:xfrm>
          <a:off x="9031881" y="2497766"/>
          <a:ext cx="2709333" cy="1158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16587218"/>
                    </a:ext>
                  </a:extLst>
                </a:gridCol>
              </a:tblGrid>
              <a:tr h="0">
                <a:tc>
                  <a:txBody>
                    <a:bodyPr/>
                    <a:lstStyle/>
                    <a:p>
                      <a:pPr marL="285750" indent="-285750">
                        <a:buFont typeface="Arial" panose="020B0604020202020204" pitchFamily="34" charset="0"/>
                        <a:buChar char="•"/>
                      </a:pPr>
                      <a:r>
                        <a:rPr lang="en-US" sz="1400" b="0" dirty="0">
                          <a:solidFill>
                            <a:schemeClr val="bg1"/>
                          </a:solidFill>
                        </a:rPr>
                        <a:t>67 years old</a:t>
                      </a:r>
                    </a:p>
                    <a:p>
                      <a:pPr marL="285750" indent="-285750">
                        <a:buFont typeface="Arial" panose="020B0604020202020204" pitchFamily="34" charset="0"/>
                        <a:buChar char="•"/>
                      </a:pPr>
                      <a:r>
                        <a:rPr lang="en-US" sz="1400" b="0" dirty="0">
                          <a:solidFill>
                            <a:schemeClr val="bg1"/>
                          </a:solidFill>
                        </a:rPr>
                        <a:t>Lives in rural NE</a:t>
                      </a:r>
                    </a:p>
                    <a:p>
                      <a:pPr marL="285750" indent="-285750">
                        <a:buFont typeface="Arial" panose="020B0604020202020204" pitchFamily="34" charset="0"/>
                        <a:buChar char="•"/>
                      </a:pPr>
                      <a:r>
                        <a:rPr lang="en-US" sz="1400" b="0" dirty="0">
                          <a:solidFill>
                            <a:schemeClr val="bg1"/>
                          </a:solidFill>
                        </a:rPr>
                        <a:t>Pre-diabetic</a:t>
                      </a:r>
                    </a:p>
                    <a:p>
                      <a:pPr marL="285750" indent="-285750">
                        <a:buFont typeface="Arial" panose="020B0604020202020204" pitchFamily="34" charset="0"/>
                        <a:buChar char="•"/>
                      </a:pPr>
                      <a:r>
                        <a:rPr lang="en-US" sz="1400" b="0" dirty="0">
                          <a:solidFill>
                            <a:schemeClr val="bg1"/>
                          </a:solidFill>
                        </a:rPr>
                        <a:t>Chronic Obstructive Pulmonary Disease (COPD)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965520623"/>
                  </a:ext>
                </a:extLst>
              </a:tr>
            </a:tbl>
          </a:graphicData>
        </a:graphic>
      </p:graphicFrame>
      <p:sp>
        <p:nvSpPr>
          <p:cNvPr id="16" name="TextBox 15">
            <a:extLst>
              <a:ext uri="{FF2B5EF4-FFF2-40B4-BE49-F238E27FC236}">
                <a16:creationId xmlns:a16="http://schemas.microsoft.com/office/drawing/2014/main" id="{CDECE116-919D-5DF5-E7E4-EBA2E3220E6D}"/>
              </a:ext>
            </a:extLst>
          </p:cNvPr>
          <p:cNvSpPr txBox="1"/>
          <p:nvPr/>
        </p:nvSpPr>
        <p:spPr>
          <a:xfrm>
            <a:off x="5240670" y="1130416"/>
            <a:ext cx="1193860" cy="338554"/>
          </a:xfrm>
          <a:prstGeom prst="rect">
            <a:avLst/>
          </a:prstGeom>
          <a:noFill/>
        </p:spPr>
        <p:txBody>
          <a:bodyPr wrap="square" rtlCol="0">
            <a:spAutoFit/>
          </a:bodyPr>
          <a:lstStyle/>
          <a:p>
            <a:pPr algn="ctr"/>
            <a:r>
              <a:rPr lang="en-US" sz="1600" b="1" dirty="0"/>
              <a:t>Dr. Collins</a:t>
            </a:r>
          </a:p>
        </p:txBody>
      </p:sp>
      <p:sp>
        <p:nvSpPr>
          <p:cNvPr id="17" name="TextBox 16">
            <a:extLst>
              <a:ext uri="{FF2B5EF4-FFF2-40B4-BE49-F238E27FC236}">
                <a16:creationId xmlns:a16="http://schemas.microsoft.com/office/drawing/2014/main" id="{842DFA08-D9A6-9D62-A45A-7CA67DEC7C37}"/>
              </a:ext>
            </a:extLst>
          </p:cNvPr>
          <p:cNvSpPr txBox="1"/>
          <p:nvPr/>
        </p:nvSpPr>
        <p:spPr>
          <a:xfrm>
            <a:off x="932108" y="626357"/>
            <a:ext cx="1193860" cy="338554"/>
          </a:xfrm>
          <a:prstGeom prst="rect">
            <a:avLst/>
          </a:prstGeom>
          <a:noFill/>
        </p:spPr>
        <p:txBody>
          <a:bodyPr wrap="square" rtlCol="0">
            <a:spAutoFit/>
          </a:bodyPr>
          <a:lstStyle/>
          <a:p>
            <a:pPr algn="ctr"/>
            <a:r>
              <a:rPr lang="en-US" sz="1600" b="1" dirty="0"/>
              <a:t>Tom</a:t>
            </a:r>
          </a:p>
        </p:txBody>
      </p:sp>
      <p:sp>
        <p:nvSpPr>
          <p:cNvPr id="18" name="TextBox 17">
            <a:extLst>
              <a:ext uri="{FF2B5EF4-FFF2-40B4-BE49-F238E27FC236}">
                <a16:creationId xmlns:a16="http://schemas.microsoft.com/office/drawing/2014/main" id="{7F5F68F6-2362-A40C-27FB-9501E7DEA6C0}"/>
              </a:ext>
            </a:extLst>
          </p:cNvPr>
          <p:cNvSpPr txBox="1"/>
          <p:nvPr/>
        </p:nvSpPr>
        <p:spPr>
          <a:xfrm>
            <a:off x="9813350" y="620558"/>
            <a:ext cx="1193860" cy="338554"/>
          </a:xfrm>
          <a:prstGeom prst="rect">
            <a:avLst/>
          </a:prstGeom>
          <a:noFill/>
        </p:spPr>
        <p:txBody>
          <a:bodyPr wrap="square" rtlCol="0">
            <a:spAutoFit/>
          </a:bodyPr>
          <a:lstStyle/>
          <a:p>
            <a:pPr algn="ctr"/>
            <a:r>
              <a:rPr lang="en-US" sz="1600" b="1" dirty="0"/>
              <a:t>John</a:t>
            </a:r>
          </a:p>
        </p:txBody>
      </p:sp>
      <p:cxnSp>
        <p:nvCxnSpPr>
          <p:cNvPr id="22" name="Straight Connector 21">
            <a:extLst>
              <a:ext uri="{FF2B5EF4-FFF2-40B4-BE49-F238E27FC236}">
                <a16:creationId xmlns:a16="http://schemas.microsoft.com/office/drawing/2014/main" id="{7F49812D-866C-B521-59B0-367AA0061DAB}"/>
              </a:ext>
            </a:extLst>
          </p:cNvPr>
          <p:cNvCxnSpPr>
            <a:cxnSpLocks/>
          </p:cNvCxnSpPr>
          <p:nvPr/>
        </p:nvCxnSpPr>
        <p:spPr>
          <a:xfrm flipV="1">
            <a:off x="6148440" y="1511269"/>
            <a:ext cx="4057742" cy="1061744"/>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820DBAE-DC42-8245-4D58-6B8859F6F1BA}"/>
              </a:ext>
            </a:extLst>
          </p:cNvPr>
          <p:cNvSpPr txBox="1"/>
          <p:nvPr/>
        </p:nvSpPr>
        <p:spPr>
          <a:xfrm rot="937625">
            <a:off x="2756294" y="1842259"/>
            <a:ext cx="2074124" cy="276999"/>
          </a:xfrm>
          <a:prstGeom prst="rect">
            <a:avLst/>
          </a:prstGeom>
          <a:noFill/>
        </p:spPr>
        <p:txBody>
          <a:bodyPr wrap="square" rtlCol="0">
            <a:spAutoFit/>
          </a:bodyPr>
          <a:lstStyle/>
          <a:p>
            <a:r>
              <a:rPr lang="en-US" sz="1200" dirty="0"/>
              <a:t>Office visit on Monday</a:t>
            </a:r>
          </a:p>
        </p:txBody>
      </p:sp>
      <p:sp>
        <p:nvSpPr>
          <p:cNvPr id="26" name="TextBox 25">
            <a:extLst>
              <a:ext uri="{FF2B5EF4-FFF2-40B4-BE49-F238E27FC236}">
                <a16:creationId xmlns:a16="http://schemas.microsoft.com/office/drawing/2014/main" id="{4520DBC9-01E2-7DA9-515C-73219D4C09AD}"/>
              </a:ext>
            </a:extLst>
          </p:cNvPr>
          <p:cNvSpPr txBox="1"/>
          <p:nvPr/>
        </p:nvSpPr>
        <p:spPr>
          <a:xfrm rot="20633128">
            <a:off x="7291245" y="1689612"/>
            <a:ext cx="2039660" cy="283270"/>
          </a:xfrm>
          <a:prstGeom prst="rect">
            <a:avLst/>
          </a:prstGeom>
          <a:noFill/>
        </p:spPr>
        <p:txBody>
          <a:bodyPr wrap="square" rtlCol="0">
            <a:spAutoFit/>
          </a:bodyPr>
          <a:lstStyle/>
          <a:p>
            <a:r>
              <a:rPr lang="en-US" sz="1200" dirty="0"/>
              <a:t>Office visit on Thursday</a:t>
            </a:r>
          </a:p>
        </p:txBody>
      </p:sp>
      <p:sp>
        <p:nvSpPr>
          <p:cNvPr id="27" name="TextBox 26">
            <a:extLst>
              <a:ext uri="{FF2B5EF4-FFF2-40B4-BE49-F238E27FC236}">
                <a16:creationId xmlns:a16="http://schemas.microsoft.com/office/drawing/2014/main" id="{40404F1E-EB8B-B336-51B7-DC313CE4F273}"/>
              </a:ext>
            </a:extLst>
          </p:cNvPr>
          <p:cNvSpPr txBox="1"/>
          <p:nvPr/>
        </p:nvSpPr>
        <p:spPr>
          <a:xfrm>
            <a:off x="3617146" y="3128254"/>
            <a:ext cx="4719782" cy="830997"/>
          </a:xfrm>
          <a:prstGeom prst="rect">
            <a:avLst/>
          </a:prstGeom>
          <a:solidFill>
            <a:schemeClr val="accent1">
              <a:lumMod val="50000"/>
            </a:schemeClr>
          </a:solidFill>
        </p:spPr>
        <p:txBody>
          <a:bodyPr wrap="square" rtlCol="0">
            <a:spAutoFit/>
          </a:bodyPr>
          <a:lstStyle/>
          <a:p>
            <a:pPr algn="ctr"/>
            <a:r>
              <a:rPr lang="en-US" sz="1600" dirty="0">
                <a:solidFill>
                  <a:schemeClr val="bg1"/>
                </a:solidFill>
              </a:rPr>
              <a:t>Assessments concludes </a:t>
            </a:r>
            <a:r>
              <a:rPr lang="en-US" sz="1600" b="1" dirty="0">
                <a:solidFill>
                  <a:schemeClr val="bg1"/>
                </a:solidFill>
              </a:rPr>
              <a:t>age</a:t>
            </a:r>
            <a:r>
              <a:rPr lang="en-US" sz="1600" dirty="0">
                <a:solidFill>
                  <a:schemeClr val="bg1"/>
                </a:solidFill>
              </a:rPr>
              <a:t>, </a:t>
            </a:r>
            <a:r>
              <a:rPr lang="en-US" sz="1600" b="1" dirty="0">
                <a:solidFill>
                  <a:schemeClr val="bg1"/>
                </a:solidFill>
              </a:rPr>
              <a:t>location</a:t>
            </a:r>
            <a:r>
              <a:rPr lang="en-US" sz="1600" dirty="0">
                <a:solidFill>
                  <a:schemeClr val="bg1"/>
                </a:solidFill>
              </a:rPr>
              <a:t>, and </a:t>
            </a:r>
            <a:r>
              <a:rPr lang="en-US" sz="1600" b="1" dirty="0">
                <a:solidFill>
                  <a:schemeClr val="bg1"/>
                </a:solidFill>
              </a:rPr>
              <a:t>health</a:t>
            </a:r>
            <a:r>
              <a:rPr lang="en-US" sz="1600" dirty="0">
                <a:solidFill>
                  <a:schemeClr val="bg1"/>
                </a:solidFill>
              </a:rPr>
              <a:t> </a:t>
            </a:r>
            <a:r>
              <a:rPr lang="en-US" sz="1600" b="1" dirty="0">
                <a:solidFill>
                  <a:schemeClr val="bg1"/>
                </a:solidFill>
              </a:rPr>
              <a:t>risk</a:t>
            </a:r>
            <a:r>
              <a:rPr lang="en-US" sz="1600" dirty="0">
                <a:solidFill>
                  <a:schemeClr val="bg1"/>
                </a:solidFill>
              </a:rPr>
              <a:t> are similar leading to the same health care interventions and disease mgmt. programs</a:t>
            </a:r>
          </a:p>
        </p:txBody>
      </p:sp>
      <p:sp>
        <p:nvSpPr>
          <p:cNvPr id="34" name="TextBox 33">
            <a:extLst>
              <a:ext uri="{FF2B5EF4-FFF2-40B4-BE49-F238E27FC236}">
                <a16:creationId xmlns:a16="http://schemas.microsoft.com/office/drawing/2014/main" id="{18EF7DD4-B92B-F3AD-6F65-A09C7B449B44}"/>
              </a:ext>
            </a:extLst>
          </p:cNvPr>
          <p:cNvSpPr txBox="1"/>
          <p:nvPr/>
        </p:nvSpPr>
        <p:spPr>
          <a:xfrm>
            <a:off x="3960985" y="3280627"/>
            <a:ext cx="4046942" cy="1661993"/>
          </a:xfrm>
          <a:prstGeom prst="rect">
            <a:avLst/>
          </a:prstGeom>
          <a:solidFill>
            <a:srgbClr val="AFECEB"/>
          </a:solidFill>
        </p:spPr>
        <p:txBody>
          <a:bodyPr wrap="square" rtlCol="0">
            <a:spAutoFit/>
          </a:bodyPr>
          <a:lstStyle/>
          <a:p>
            <a:pPr algn="ctr"/>
            <a:r>
              <a:rPr lang="en-US" sz="1600" b="1" dirty="0"/>
              <a:t>Screening for SDOH can potentially</a:t>
            </a:r>
          </a:p>
          <a:p>
            <a:pPr algn="ctr"/>
            <a:r>
              <a:rPr lang="en-US" sz="1600" b="1" dirty="0"/>
              <a:t> change the story</a:t>
            </a:r>
          </a:p>
          <a:p>
            <a:pPr marL="285750" indent="-285750">
              <a:buFont typeface="Arial" panose="020B0604020202020204" pitchFamily="34" charset="0"/>
              <a:buChar char="•"/>
            </a:pPr>
            <a:r>
              <a:rPr lang="en-US" sz="1400" dirty="0"/>
              <a:t>MD/Hospital Accessibility</a:t>
            </a:r>
          </a:p>
          <a:p>
            <a:pPr marL="285750" indent="-285750">
              <a:buFont typeface="Arial" panose="020B0604020202020204" pitchFamily="34" charset="0"/>
              <a:buChar char="•"/>
            </a:pPr>
            <a:r>
              <a:rPr lang="en-US" sz="1400" dirty="0"/>
              <a:t>Economic Stability</a:t>
            </a:r>
          </a:p>
          <a:p>
            <a:pPr marL="285750" indent="-285750">
              <a:buFont typeface="Arial" panose="020B0604020202020204" pitchFamily="34" charset="0"/>
              <a:buChar char="•"/>
            </a:pPr>
            <a:r>
              <a:rPr lang="en-US" sz="1400" dirty="0"/>
              <a:t>Education</a:t>
            </a:r>
          </a:p>
          <a:p>
            <a:pPr marL="285750" indent="-285750">
              <a:buFont typeface="Arial" panose="020B0604020202020204" pitchFamily="34" charset="0"/>
              <a:buChar char="•"/>
            </a:pPr>
            <a:r>
              <a:rPr lang="en-US" sz="1400" dirty="0"/>
              <a:t>Social and Community Support</a:t>
            </a:r>
          </a:p>
          <a:p>
            <a:pPr marL="285750" indent="-285750">
              <a:buFont typeface="Arial" panose="020B0604020202020204" pitchFamily="34" charset="0"/>
              <a:buChar char="•"/>
            </a:pPr>
            <a:r>
              <a:rPr lang="en-US" sz="1400" dirty="0"/>
              <a:t>Neighborhood and Built Environment</a:t>
            </a:r>
          </a:p>
        </p:txBody>
      </p:sp>
      <p:sp>
        <p:nvSpPr>
          <p:cNvPr id="45" name="TextBox 44">
            <a:extLst>
              <a:ext uri="{FF2B5EF4-FFF2-40B4-BE49-F238E27FC236}">
                <a16:creationId xmlns:a16="http://schemas.microsoft.com/office/drawing/2014/main" id="{9A40C45F-A3AD-F10E-9AC5-CFCFB6DAEC65}"/>
              </a:ext>
            </a:extLst>
          </p:cNvPr>
          <p:cNvSpPr txBox="1"/>
          <p:nvPr/>
        </p:nvSpPr>
        <p:spPr>
          <a:xfrm>
            <a:off x="138544" y="3887969"/>
            <a:ext cx="3325091" cy="2462213"/>
          </a:xfrm>
          <a:prstGeom prst="rect">
            <a:avLst/>
          </a:prstGeom>
          <a:solidFill>
            <a:srgbClr val="AFECEB"/>
          </a:solidFill>
        </p:spPr>
        <p:txBody>
          <a:bodyPr wrap="square" rtlCol="0">
            <a:spAutoFit/>
          </a:bodyPr>
          <a:lstStyle/>
          <a:p>
            <a:pPr marL="285750" indent="-285750">
              <a:buFont typeface="Arial" panose="020B0604020202020204" pitchFamily="34" charset="0"/>
              <a:buChar char="•"/>
            </a:pPr>
            <a:r>
              <a:rPr lang="en-US" sz="1400" dirty="0"/>
              <a:t>Doctor/Hospital &gt;40 miles away</a:t>
            </a:r>
          </a:p>
          <a:p>
            <a:pPr marL="285750" indent="-285750">
              <a:buFont typeface="Arial" panose="020B0604020202020204" pitchFamily="34" charset="0"/>
              <a:buChar char="•"/>
            </a:pPr>
            <a:r>
              <a:rPr lang="en-US" sz="1400" dirty="0"/>
              <a:t>Average income &lt;$25k last 2 years</a:t>
            </a:r>
          </a:p>
          <a:p>
            <a:pPr marL="285750" indent="-285750">
              <a:buFont typeface="Arial" panose="020B0604020202020204" pitchFamily="34" charset="0"/>
              <a:buChar char="•"/>
            </a:pPr>
            <a:r>
              <a:rPr lang="en-US" sz="1400" dirty="0"/>
              <a:t>High school education, same for family</a:t>
            </a:r>
          </a:p>
          <a:p>
            <a:pPr marL="285750" indent="-285750">
              <a:buFont typeface="Arial" panose="020B0604020202020204" pitchFamily="34" charset="0"/>
              <a:buChar char="•"/>
            </a:pPr>
            <a:r>
              <a:rPr lang="en-US" sz="1400" dirty="0"/>
              <a:t>Lives alone, no family or close friends nearby</a:t>
            </a:r>
          </a:p>
          <a:p>
            <a:pPr marL="285750" indent="-285750">
              <a:buFont typeface="Arial" panose="020B0604020202020204" pitchFamily="34" charset="0"/>
              <a:buChar char="•"/>
            </a:pPr>
            <a:r>
              <a:rPr lang="en-US" sz="1400" dirty="0"/>
              <a:t>High crime neighborhood, unsafe for outdoor exercise</a:t>
            </a:r>
          </a:p>
          <a:p>
            <a:pPr marL="285750" indent="-285750">
              <a:buFont typeface="Arial" panose="020B0604020202020204" pitchFamily="34" charset="0"/>
              <a:buChar char="•"/>
            </a:pPr>
            <a:endParaRPr lang="en-US" sz="1400" dirty="0"/>
          </a:p>
          <a:p>
            <a:pPr algn="ctr"/>
            <a:r>
              <a:rPr lang="en-US" sz="1400" b="1" dirty="0"/>
              <a:t>Tom has several SDOH needs that are barriers to health </a:t>
            </a:r>
          </a:p>
        </p:txBody>
      </p:sp>
      <p:sp>
        <p:nvSpPr>
          <p:cNvPr id="46" name="TextBox 45">
            <a:extLst>
              <a:ext uri="{FF2B5EF4-FFF2-40B4-BE49-F238E27FC236}">
                <a16:creationId xmlns:a16="http://schemas.microsoft.com/office/drawing/2014/main" id="{39755701-6697-CCCF-2900-9CB994FEE3DE}"/>
              </a:ext>
            </a:extLst>
          </p:cNvPr>
          <p:cNvSpPr txBox="1"/>
          <p:nvPr/>
        </p:nvSpPr>
        <p:spPr>
          <a:xfrm>
            <a:off x="8666649" y="3884610"/>
            <a:ext cx="3417454" cy="2246769"/>
          </a:xfrm>
          <a:prstGeom prst="rect">
            <a:avLst/>
          </a:prstGeom>
          <a:solidFill>
            <a:srgbClr val="AFECEB"/>
          </a:solidFill>
        </p:spPr>
        <p:txBody>
          <a:bodyPr wrap="square" rtlCol="0">
            <a:spAutoFit/>
          </a:bodyPr>
          <a:lstStyle/>
          <a:p>
            <a:pPr marL="285750" indent="-285750">
              <a:buFont typeface="Arial" panose="020B0604020202020204" pitchFamily="34" charset="0"/>
              <a:buChar char="•"/>
            </a:pPr>
            <a:r>
              <a:rPr lang="en-US" sz="1400" dirty="0"/>
              <a:t>Doctor/Hospital &lt;10 miles away</a:t>
            </a:r>
          </a:p>
          <a:p>
            <a:pPr marL="285750" indent="-285750">
              <a:buFont typeface="Arial" panose="020B0604020202020204" pitchFamily="34" charset="0"/>
              <a:buChar char="•"/>
            </a:pPr>
            <a:r>
              <a:rPr lang="en-US" sz="1400" dirty="0"/>
              <a:t>Average income &gt;$200k last 2 years</a:t>
            </a:r>
          </a:p>
          <a:p>
            <a:pPr marL="285750" indent="-285750">
              <a:buFont typeface="Arial" panose="020B0604020202020204" pitchFamily="34" charset="0"/>
              <a:buChar char="•"/>
            </a:pPr>
            <a:r>
              <a:rPr lang="en-US" sz="1400" dirty="0"/>
              <a:t>Post graduate degree, family all have 4-year degrees</a:t>
            </a:r>
          </a:p>
          <a:p>
            <a:pPr marL="285750" indent="-285750">
              <a:buFont typeface="Arial" panose="020B0604020202020204" pitchFamily="34" charset="0"/>
              <a:buChar char="•"/>
            </a:pPr>
            <a:r>
              <a:rPr lang="en-US" sz="1400" dirty="0"/>
              <a:t> Lives with spouse. 5 close family members live &lt;10 miles away</a:t>
            </a:r>
          </a:p>
          <a:p>
            <a:pPr marL="285750" indent="-285750">
              <a:buFont typeface="Arial" panose="020B0604020202020204" pitchFamily="34" charset="0"/>
              <a:buChar char="•"/>
            </a:pPr>
            <a:r>
              <a:rPr lang="en-US" sz="1400" dirty="0"/>
              <a:t>Safe neighborhood, with walking trail</a:t>
            </a:r>
          </a:p>
          <a:p>
            <a:pPr algn="ctr"/>
            <a:endParaRPr lang="en-US" sz="1400" dirty="0"/>
          </a:p>
          <a:p>
            <a:pPr algn="ctr"/>
            <a:r>
              <a:rPr lang="en-US" sz="1400" b="1" dirty="0"/>
              <a:t>John has minimal SDOH needs that are barriers to health</a:t>
            </a:r>
          </a:p>
        </p:txBody>
      </p:sp>
      <p:sp>
        <p:nvSpPr>
          <p:cNvPr id="67" name="TextBox 66">
            <a:extLst>
              <a:ext uri="{FF2B5EF4-FFF2-40B4-BE49-F238E27FC236}">
                <a16:creationId xmlns:a16="http://schemas.microsoft.com/office/drawing/2014/main" id="{4ABA3038-1ECA-F8EF-3E1C-AC657263FE9F}"/>
              </a:ext>
            </a:extLst>
          </p:cNvPr>
          <p:cNvSpPr txBox="1"/>
          <p:nvPr/>
        </p:nvSpPr>
        <p:spPr>
          <a:xfrm>
            <a:off x="2861920" y="5094993"/>
            <a:ext cx="2892264" cy="1169551"/>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In home services</a:t>
            </a:r>
          </a:p>
          <a:p>
            <a:pPr marL="285750" indent="-285750">
              <a:buFont typeface="Arial" panose="020B0604020202020204" pitchFamily="34" charset="0"/>
              <a:buChar char="•"/>
            </a:pPr>
            <a:r>
              <a:rPr lang="en-US" sz="1400" dirty="0"/>
              <a:t>Transportation to MD visits</a:t>
            </a:r>
          </a:p>
          <a:p>
            <a:pPr marL="285750" indent="-285750">
              <a:buFont typeface="Arial" panose="020B0604020202020204" pitchFamily="34" charset="0"/>
              <a:buChar char="•"/>
            </a:pPr>
            <a:r>
              <a:rPr lang="en-US" sz="1400" dirty="0"/>
              <a:t>Offer telehealth appointments</a:t>
            </a:r>
          </a:p>
          <a:p>
            <a:pPr marL="285750" indent="-285750">
              <a:buFont typeface="Arial" panose="020B0604020202020204" pitchFamily="34" charset="0"/>
              <a:buChar char="•"/>
            </a:pPr>
            <a:r>
              <a:rPr lang="en-US" sz="1400" dirty="0"/>
              <a:t>Financial Services (Medicaid, Section 8 housing, SSI, etc.)</a:t>
            </a:r>
          </a:p>
        </p:txBody>
      </p:sp>
      <p:pic>
        <p:nvPicPr>
          <p:cNvPr id="14" name="Picture 13">
            <a:extLst>
              <a:ext uri="{FF2B5EF4-FFF2-40B4-BE49-F238E27FC236}">
                <a16:creationId xmlns:a16="http://schemas.microsoft.com/office/drawing/2014/main" id="{7B654E5D-29E0-E8B3-F6B4-833444AE24B0}"/>
              </a:ext>
            </a:extLst>
          </p:cNvPr>
          <p:cNvPicPr>
            <a:picLocks noChangeAspect="1"/>
          </p:cNvPicPr>
          <p:nvPr/>
        </p:nvPicPr>
        <p:blipFill rotWithShape="1">
          <a:blip r:embed="rId3"/>
          <a:srcRect l="9483" r="9483"/>
          <a:stretch/>
        </p:blipFill>
        <p:spPr>
          <a:xfrm>
            <a:off x="5240670" y="1403687"/>
            <a:ext cx="1193860" cy="1572843"/>
          </a:xfrm>
          <a:prstGeom prst="rect">
            <a:avLst/>
          </a:prstGeom>
        </p:spPr>
      </p:pic>
      <p:pic>
        <p:nvPicPr>
          <p:cNvPr id="4" name="Picture 3">
            <a:extLst>
              <a:ext uri="{FF2B5EF4-FFF2-40B4-BE49-F238E27FC236}">
                <a16:creationId xmlns:a16="http://schemas.microsoft.com/office/drawing/2014/main" id="{E57C0E22-BCCC-03D2-5B88-E9A9B1AEF474}"/>
              </a:ext>
            </a:extLst>
          </p:cNvPr>
          <p:cNvPicPr>
            <a:picLocks noChangeAspect="1"/>
          </p:cNvPicPr>
          <p:nvPr/>
        </p:nvPicPr>
        <p:blipFill rotWithShape="1">
          <a:blip r:embed="rId4"/>
          <a:srcRect l="19608" r="19608"/>
          <a:stretch/>
        </p:blipFill>
        <p:spPr>
          <a:xfrm>
            <a:off x="1004757" y="915346"/>
            <a:ext cx="1048562" cy="1572843"/>
          </a:xfrm>
          <a:prstGeom prst="rect">
            <a:avLst/>
          </a:prstGeom>
        </p:spPr>
      </p:pic>
      <p:pic>
        <p:nvPicPr>
          <p:cNvPr id="8" name="Picture 7">
            <a:extLst>
              <a:ext uri="{FF2B5EF4-FFF2-40B4-BE49-F238E27FC236}">
                <a16:creationId xmlns:a16="http://schemas.microsoft.com/office/drawing/2014/main" id="{C5E40CD1-2887-7F01-676A-614FEB054416}"/>
              </a:ext>
            </a:extLst>
          </p:cNvPr>
          <p:cNvPicPr>
            <a:picLocks noChangeAspect="1"/>
          </p:cNvPicPr>
          <p:nvPr/>
        </p:nvPicPr>
        <p:blipFill rotWithShape="1">
          <a:blip r:embed="rId5"/>
          <a:srcRect l="14113" r="14113"/>
          <a:stretch/>
        </p:blipFill>
        <p:spPr>
          <a:xfrm>
            <a:off x="9874736" y="894320"/>
            <a:ext cx="1071088" cy="1572843"/>
          </a:xfrm>
          <a:prstGeom prst="rect">
            <a:avLst/>
          </a:prstGeom>
        </p:spPr>
      </p:pic>
      <p:sp>
        <p:nvSpPr>
          <p:cNvPr id="82" name="TextBox 81">
            <a:extLst>
              <a:ext uri="{FF2B5EF4-FFF2-40B4-BE49-F238E27FC236}">
                <a16:creationId xmlns:a16="http://schemas.microsoft.com/office/drawing/2014/main" id="{6736F846-B9AE-AD88-FF5F-11AD8B3EB8B1}"/>
              </a:ext>
            </a:extLst>
          </p:cNvPr>
          <p:cNvSpPr txBox="1"/>
          <p:nvPr/>
        </p:nvSpPr>
        <p:spPr>
          <a:xfrm>
            <a:off x="6611815" y="5219052"/>
            <a:ext cx="2892264" cy="523220"/>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Continue to screen every 6 months</a:t>
            </a:r>
          </a:p>
        </p:txBody>
      </p:sp>
    </p:spTree>
    <p:extLst>
      <p:ext uri="{BB962C8B-B14F-4D97-AF65-F5344CB8AC3E}">
        <p14:creationId xmlns:p14="http://schemas.microsoft.com/office/powerpoint/2010/main" val="2181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1000"/>
                                        <p:tgtEl>
                                          <p:spTgt spid="9">
                                            <p:txEl>
                                              <p:pRg st="0" end="0"/>
                                            </p:txEl>
                                          </p:spTgt>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1000"/>
                                        <p:tgtEl>
                                          <p:spTgt spid="4"/>
                                        </p:tgtEl>
                                      </p:cBhvr>
                                    </p:animEffec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1000"/>
                                        <p:tgtEl>
                                          <p:spTgt spid="8"/>
                                        </p:tgtEl>
                                      </p:cBhvr>
                                    </p:animEffec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par>
                          <p:cTn id="25" fill="hold">
                            <p:stCondLst>
                              <p:cond delay="3000"/>
                            </p:stCondLst>
                            <p:childTnLst>
                              <p:par>
                                <p:cTn id="26" presetID="6" presetClass="entr" presetSubtype="16"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1000"/>
                                        <p:tgtEl>
                                          <p:spTgt spid="20"/>
                                        </p:tgtEl>
                                      </p:cBhvr>
                                    </p:animEffect>
                                  </p:childTnLst>
                                </p:cTn>
                              </p:par>
                              <p:par>
                                <p:cTn id="34" presetID="22" presetClass="entr" presetSubtype="1" fill="hold" nodeType="withEffect">
                                  <p:stCondLst>
                                    <p:cond delay="0"/>
                                  </p:stCondLst>
                                  <p:iterate type="wd">
                                    <p:tmPct val="10000"/>
                                  </p:iterate>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wipe(up)">
                                      <p:cBhvr>
                                        <p:cTn id="36" dur="1000"/>
                                        <p:tgtEl>
                                          <p:spTgt spid="2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1000"/>
                                        <p:tgtEl>
                                          <p:spTgt spid="22"/>
                                        </p:tgtEl>
                                      </p:cBhvr>
                                    </p:animEffect>
                                  </p:childTnLst>
                                </p:cTn>
                              </p:par>
                              <p:par>
                                <p:cTn id="46" presetID="22" presetClass="entr" presetSubtype="4" fill="hold" nodeType="withEffect">
                                  <p:stCondLst>
                                    <p:cond delay="0"/>
                                  </p:stCondLst>
                                  <p:iterate type="wd">
                                    <p:tmPct val="10000"/>
                                  </p:iterate>
                                  <p:childTnLst>
                                    <p:set>
                                      <p:cBhvr>
                                        <p:cTn id="47" dur="1" fill="hold">
                                          <p:stCondLst>
                                            <p:cond delay="0"/>
                                          </p:stCondLst>
                                        </p:cTn>
                                        <p:tgtEl>
                                          <p:spTgt spid="26">
                                            <p:txEl>
                                              <p:pRg st="0" end="0"/>
                                            </p:txEl>
                                          </p:spTgt>
                                        </p:tgtEl>
                                        <p:attrNameLst>
                                          <p:attrName>style.visibility</p:attrName>
                                        </p:attrNameLst>
                                      </p:cBhvr>
                                      <p:to>
                                        <p:strVal val="visible"/>
                                      </p:to>
                                    </p:set>
                                    <p:animEffect transition="in" filter="wipe(down)">
                                      <p:cBhvr>
                                        <p:cTn id="48" dur="1000"/>
                                        <p:tgtEl>
                                          <p:spTgt spid="2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7" grpId="0" animBg="1"/>
      <p:bldP spid="34" grpId="0" animBg="1"/>
      <p:bldP spid="45" grpId="0" animBg="1"/>
      <p:bldP spid="46" grpId="0" animBg="1"/>
      <p:bldP spid="67" grpId="0" animBg="1"/>
      <p:bldP spid="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1F2-6CCB-A4E7-734F-92AD0AB3E84C}"/>
              </a:ext>
            </a:extLst>
          </p:cNvPr>
          <p:cNvSpPr>
            <a:spLocks noGrp="1"/>
          </p:cNvSpPr>
          <p:nvPr>
            <p:ph type="ctrTitle"/>
          </p:nvPr>
        </p:nvSpPr>
        <p:spPr>
          <a:xfrm>
            <a:off x="838200" y="2910211"/>
            <a:ext cx="10668000" cy="997196"/>
          </a:xfrm>
        </p:spPr>
        <p:txBody>
          <a:bodyPr/>
          <a:lstStyle/>
          <a:p>
            <a:r>
              <a:rPr lang="en-US" sz="4000" dirty="0">
                <a:latin typeface="Arial"/>
                <a:cs typeface="Arial"/>
              </a:rPr>
              <a:t>Event Notifications</a:t>
            </a:r>
            <a:br>
              <a:rPr lang="en-US" sz="4000" dirty="0"/>
            </a:br>
            <a:r>
              <a:rPr lang="en-US" sz="3200" dirty="0">
                <a:latin typeface="Arial"/>
                <a:cs typeface="Arial"/>
              </a:rPr>
              <a:t>ED, Ambulatory, and Conditions of Participation (CoP) </a:t>
            </a:r>
          </a:p>
        </p:txBody>
      </p:sp>
    </p:spTree>
    <p:extLst>
      <p:ext uri="{BB962C8B-B14F-4D97-AF65-F5344CB8AC3E}">
        <p14:creationId xmlns:p14="http://schemas.microsoft.com/office/powerpoint/2010/main" val="159779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75198-E3CE-4516-9AB7-D2F201215785}"/>
              </a:ext>
            </a:extLst>
          </p:cNvPr>
          <p:cNvSpPr>
            <a:spLocks noGrp="1"/>
          </p:cNvSpPr>
          <p:nvPr>
            <p:ph type="body" sz="quarter" idx="4294967295"/>
          </p:nvPr>
        </p:nvSpPr>
        <p:spPr>
          <a:xfrm>
            <a:off x="0" y="71438"/>
            <a:ext cx="10629900" cy="900112"/>
          </a:xfrm>
        </p:spPr>
        <p:txBody>
          <a:bodyPr/>
          <a:lstStyle/>
          <a:p>
            <a:pPr marL="0" indent="0">
              <a:buNone/>
            </a:pPr>
            <a:r>
              <a:rPr lang="en-US" dirty="0">
                <a:solidFill>
                  <a:schemeClr val="bg1"/>
                </a:solidFill>
              </a:rPr>
              <a:t>Event Notifications for Conditions of Participation</a:t>
            </a:r>
          </a:p>
        </p:txBody>
      </p:sp>
      <p:pic>
        <p:nvPicPr>
          <p:cNvPr id="5" name="Picture 4">
            <a:extLst>
              <a:ext uri="{FF2B5EF4-FFF2-40B4-BE49-F238E27FC236}">
                <a16:creationId xmlns:a16="http://schemas.microsoft.com/office/drawing/2014/main" id="{BFBF7374-2788-45D5-9AE7-48492B4E9955}"/>
              </a:ext>
            </a:extLst>
          </p:cNvPr>
          <p:cNvPicPr>
            <a:picLocks noChangeAspect="1"/>
          </p:cNvPicPr>
          <p:nvPr/>
        </p:nvPicPr>
        <p:blipFill>
          <a:blip r:embed="rId3"/>
          <a:stretch>
            <a:fillRect/>
          </a:stretch>
        </p:blipFill>
        <p:spPr>
          <a:xfrm>
            <a:off x="468580" y="1257761"/>
            <a:ext cx="4362076" cy="4646397"/>
          </a:xfrm>
          <a:prstGeom prst="rect">
            <a:avLst/>
          </a:prstGeom>
        </p:spPr>
      </p:pic>
      <p:sp>
        <p:nvSpPr>
          <p:cNvPr id="3" name="TextBox 2">
            <a:extLst>
              <a:ext uri="{FF2B5EF4-FFF2-40B4-BE49-F238E27FC236}">
                <a16:creationId xmlns:a16="http://schemas.microsoft.com/office/drawing/2014/main" id="{DA32DC16-A726-2F47-918B-1C058D021360}"/>
              </a:ext>
            </a:extLst>
          </p:cNvPr>
          <p:cNvSpPr txBox="1"/>
          <p:nvPr/>
        </p:nvSpPr>
        <p:spPr>
          <a:xfrm>
            <a:off x="5462788" y="1427408"/>
            <a:ext cx="61818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May of 2021, CMS required the submission of ADT data</a:t>
            </a:r>
            <a:endParaRPr lang="en-US" b="1" dirty="0"/>
          </a:p>
        </p:txBody>
      </p:sp>
      <p:sp>
        <p:nvSpPr>
          <p:cNvPr id="4" name="TextBox 3">
            <a:extLst>
              <a:ext uri="{FF2B5EF4-FFF2-40B4-BE49-F238E27FC236}">
                <a16:creationId xmlns:a16="http://schemas.microsoft.com/office/drawing/2014/main" id="{0AD47AEF-154D-AD45-2853-9F65746F0B17}"/>
              </a:ext>
            </a:extLst>
          </p:cNvPr>
          <p:cNvSpPr txBox="1"/>
          <p:nvPr/>
        </p:nvSpPr>
        <p:spPr>
          <a:xfrm>
            <a:off x="5613042" y="2130294"/>
            <a:ext cx="526960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lumMod val="75000"/>
                  </a:schemeClr>
                </a:solidFill>
                <a:cs typeface="Arial"/>
              </a:rPr>
              <a:t>The Requirement: </a:t>
            </a:r>
            <a:endParaRPr lang="en-US"/>
          </a:p>
          <a:p>
            <a:pPr marL="285750" indent="-285750">
              <a:buFont typeface="Arial"/>
              <a:buChar char="•"/>
            </a:pPr>
            <a:r>
              <a:rPr lang="en-US" dirty="0">
                <a:cs typeface="Arial"/>
              </a:rPr>
              <a:t>Under the regulation, the hospital must make a </a:t>
            </a:r>
            <a:r>
              <a:rPr lang="en-US" b="1" dirty="0">
                <a:solidFill>
                  <a:schemeClr val="accent6"/>
                </a:solidFill>
                <a:cs typeface="Arial"/>
              </a:rPr>
              <a:t>reasonable </a:t>
            </a:r>
            <a:r>
              <a:rPr lang="en-US" dirty="0">
                <a:cs typeface="Arial"/>
              </a:rPr>
              <a:t>effort to send the messages to a provider about a patient's admission/discharge or transfer</a:t>
            </a:r>
          </a:p>
          <a:p>
            <a:pPr marL="285750" indent="-285750">
              <a:buFont typeface="Arial"/>
              <a:buChar char="•"/>
            </a:pPr>
            <a:endParaRPr lang="en-US" dirty="0">
              <a:cs typeface="Arial"/>
            </a:endParaRPr>
          </a:p>
          <a:p>
            <a:pPr marL="285750" indent="-285750">
              <a:buFont typeface="Arial"/>
              <a:buChar char="•"/>
            </a:pPr>
            <a:endParaRPr lang="en-US" dirty="0">
              <a:cs typeface="Arial"/>
            </a:endParaRPr>
          </a:p>
          <a:p>
            <a:endParaRPr lang="en-US" dirty="0">
              <a:cs typeface="Arial"/>
            </a:endParaRPr>
          </a:p>
          <a:p>
            <a:pPr marL="285750" indent="-285750">
              <a:buFont typeface="Arial"/>
              <a:buChar char="•"/>
            </a:pPr>
            <a:endParaRPr lang="en-US" dirty="0">
              <a:cs typeface="Arial"/>
            </a:endParaRPr>
          </a:p>
          <a:p>
            <a:endParaRPr lang="en-US" dirty="0">
              <a:cs typeface="Arial"/>
            </a:endParaRPr>
          </a:p>
          <a:p>
            <a:endParaRPr lang="en-US" dirty="0">
              <a:cs typeface="Arial"/>
            </a:endParaRPr>
          </a:p>
          <a:p>
            <a:pPr marL="342900" indent="-342900">
              <a:buAutoNum type="arabicPeriod"/>
            </a:pPr>
            <a:endParaRPr lang="en-US" dirty="0">
              <a:cs typeface="Arial"/>
            </a:endParaRPr>
          </a:p>
        </p:txBody>
      </p:sp>
      <p:sp>
        <p:nvSpPr>
          <p:cNvPr id="6" name="TextBox 5">
            <a:extLst>
              <a:ext uri="{FF2B5EF4-FFF2-40B4-BE49-F238E27FC236}">
                <a16:creationId xmlns:a16="http://schemas.microsoft.com/office/drawing/2014/main" id="{310455EB-1FBA-5C83-BD4B-AF3855C60932}"/>
              </a:ext>
            </a:extLst>
          </p:cNvPr>
          <p:cNvSpPr txBox="1"/>
          <p:nvPr/>
        </p:nvSpPr>
        <p:spPr>
          <a:xfrm>
            <a:off x="5616222" y="3658819"/>
            <a:ext cx="47037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a:cs typeface="Arial"/>
              </a:rPr>
              <a:t>Some hospitals have their own internal process for this notification.  Others use our services. </a:t>
            </a:r>
            <a:endParaRPr lang="en-US" dirty="0"/>
          </a:p>
        </p:txBody>
      </p:sp>
      <p:sp>
        <p:nvSpPr>
          <p:cNvPr id="7" name="TextBox 6">
            <a:extLst>
              <a:ext uri="{FF2B5EF4-FFF2-40B4-BE49-F238E27FC236}">
                <a16:creationId xmlns:a16="http://schemas.microsoft.com/office/drawing/2014/main" id="{D89A3CB2-731E-8B27-1DAB-E408050EF1D8}"/>
              </a:ext>
            </a:extLst>
          </p:cNvPr>
          <p:cNvSpPr txBox="1"/>
          <p:nvPr/>
        </p:nvSpPr>
        <p:spPr>
          <a:xfrm>
            <a:off x="5616221" y="4751403"/>
            <a:ext cx="34713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a:cs typeface="Arial"/>
              </a:rPr>
              <a:t>Notification fatigue is real! </a:t>
            </a:r>
            <a:endParaRPr lang="en-US">
              <a:cs typeface="Arial"/>
            </a:endParaRPr>
          </a:p>
          <a:p>
            <a:pPr algn="l"/>
            <a:endParaRPr lang="en-US" dirty="0">
              <a:cs typeface="Arial"/>
            </a:endParaRPr>
          </a:p>
        </p:txBody>
      </p:sp>
      <p:sp>
        <p:nvSpPr>
          <p:cNvPr id="8" name="TextBox 7">
            <a:extLst>
              <a:ext uri="{FF2B5EF4-FFF2-40B4-BE49-F238E27FC236}">
                <a16:creationId xmlns:a16="http://schemas.microsoft.com/office/drawing/2014/main" id="{B582275D-9834-DA4C-5CA6-3F2D4DA20DAF}"/>
              </a:ext>
            </a:extLst>
          </p:cNvPr>
          <p:cNvSpPr txBox="1"/>
          <p:nvPr/>
        </p:nvSpPr>
        <p:spPr>
          <a:xfrm>
            <a:off x="470017" y="6067777"/>
            <a:ext cx="43573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Arial"/>
              </a:rPr>
              <a:t>Example of Notification.  </a:t>
            </a:r>
          </a:p>
          <a:p>
            <a:r>
              <a:rPr lang="en-US" sz="1400" dirty="0">
                <a:cs typeface="Arial"/>
              </a:rPr>
              <a:t>What happens at check-in? </a:t>
            </a:r>
          </a:p>
        </p:txBody>
      </p:sp>
    </p:spTree>
    <p:extLst>
      <p:ext uri="{BB962C8B-B14F-4D97-AF65-F5344CB8AC3E}">
        <p14:creationId xmlns:p14="http://schemas.microsoft.com/office/powerpoint/2010/main" val="349260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a:extLst>
              <a:ext uri="{FF2B5EF4-FFF2-40B4-BE49-F238E27FC236}">
                <a16:creationId xmlns:a16="http://schemas.microsoft.com/office/drawing/2014/main" id="{C353B7E5-6AC6-27C3-598B-7FDED7A51C56}"/>
              </a:ext>
            </a:extLst>
          </p:cNvPr>
          <p:cNvPicPr>
            <a:picLocks noGrp="1" noChangeAspect="1"/>
          </p:cNvPicPr>
          <p:nvPr>
            <p:ph type="pic" sz="quarter" idx="12"/>
            <p:custDataLst>
              <p:tags r:id="rId3"/>
            </p:custDataLst>
          </p:nvPr>
        </p:nvPicPr>
        <p:blipFill rotWithShape="1">
          <a:blip r:embed="rId6"/>
          <a:srcRect l="16768" r="16768"/>
          <a:stretch/>
        </p:blipFill>
        <p:spPr>
          <a:xfrm>
            <a:off x="6826103" y="1443033"/>
            <a:ext cx="4589463" cy="4600575"/>
          </a:xfrm>
        </p:spPr>
      </p:pic>
      <p:sp>
        <p:nvSpPr>
          <p:cNvPr id="4" name="Title 3">
            <a:extLst>
              <a:ext uri="{FF2B5EF4-FFF2-40B4-BE49-F238E27FC236}">
                <a16:creationId xmlns:a16="http://schemas.microsoft.com/office/drawing/2014/main" id="{309DEFDF-62B8-5A76-742A-04EFDC522A44}"/>
              </a:ext>
            </a:extLst>
          </p:cNvPr>
          <p:cNvSpPr>
            <a:spLocks noGrp="1"/>
          </p:cNvSpPr>
          <p:nvPr>
            <p:ph type="title"/>
          </p:nvPr>
        </p:nvSpPr>
        <p:spPr>
          <a:xfrm>
            <a:off x="-168402" y="170831"/>
            <a:ext cx="12188952" cy="443198"/>
          </a:xfrm>
        </p:spPr>
        <p:txBody>
          <a:bodyPr/>
          <a:lstStyle/>
          <a:p>
            <a:r>
              <a:rPr lang="en-US" dirty="0">
                <a:solidFill>
                  <a:schemeClr val="bg1"/>
                </a:solidFill>
              </a:rPr>
              <a:t>Emergency Department Notifications</a:t>
            </a:r>
          </a:p>
        </p:txBody>
      </p:sp>
      <p:sp>
        <p:nvSpPr>
          <p:cNvPr id="10" name="Text Placeholder 2">
            <a:extLst>
              <a:ext uri="{FF2B5EF4-FFF2-40B4-BE49-F238E27FC236}">
                <a16:creationId xmlns:a16="http://schemas.microsoft.com/office/drawing/2014/main" id="{3140B7DE-D345-D8DE-C22F-AA9518268B29}"/>
              </a:ext>
            </a:extLst>
          </p:cNvPr>
          <p:cNvSpPr txBox="1">
            <a:spLocks noGrp="1"/>
          </p:cNvSpPr>
          <p:nvPr>
            <p:ph type="body" sz="quarter" idx="11"/>
          </p:nvPr>
        </p:nvSpPr>
        <p:spPr>
          <a:xfrm>
            <a:off x="785813" y="1443038"/>
            <a:ext cx="5719762" cy="4600575"/>
          </a:xfrm>
          <a:prstGeom prst="rect">
            <a:avLst/>
          </a:prstGeom>
          <a:noFill/>
        </p:spPr>
        <p:txBody>
          <a:bodyPr vert="horz" lIns="91440" tIns="45720" rIns="91440" bIns="4572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tx1"/>
                </a:solidFill>
                <a:latin typeface="Calibri" charset="0"/>
                <a:ea typeface="Calibri" charset="0"/>
                <a:cs typeface="Calibri"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0"/>
              </a:spcBef>
              <a:buFont typeface="Arial" panose="020B0604020202020204" pitchFamily="34" charset="0"/>
              <a:buAutoNum type="arabicPeriod"/>
            </a:pPr>
            <a:r>
              <a:rPr lang="en-US" sz="2000" dirty="0">
                <a:solidFill>
                  <a:srgbClr val="1976D2"/>
                </a:solidFill>
                <a:latin typeface="Calibri"/>
                <a:cs typeface="Calibri"/>
              </a:rPr>
              <a:t>High Utilizing Patients</a:t>
            </a:r>
            <a:br>
              <a:rPr lang="en-US" dirty="0"/>
            </a:br>
            <a:r>
              <a:rPr lang="en-US" dirty="0">
                <a:latin typeface="Calibri"/>
                <a:cs typeface="Calibri"/>
              </a:rPr>
              <a:t>5+ ED encounters within 12 months</a:t>
            </a:r>
          </a:p>
          <a:p>
            <a:pPr marL="342900" indent="-342900">
              <a:spcBef>
                <a:spcPts val="2000"/>
              </a:spcBef>
              <a:buFont typeface="Arial" panose="020B0604020202020204" pitchFamily="34" charset="0"/>
              <a:buAutoNum type="arabicPeriod"/>
            </a:pPr>
            <a:r>
              <a:rPr lang="en-US" sz="2000" dirty="0">
                <a:solidFill>
                  <a:srgbClr val="1976D2"/>
                </a:solidFill>
                <a:latin typeface="Calibri"/>
                <a:cs typeface="Calibri"/>
              </a:rPr>
              <a:t>Traveling Patients</a:t>
            </a:r>
            <a:br>
              <a:rPr lang="en-US" dirty="0"/>
            </a:br>
            <a:r>
              <a:rPr lang="en-US" dirty="0">
                <a:latin typeface="Calibri"/>
                <a:cs typeface="Calibri"/>
              </a:rPr>
              <a:t>3+ ED locations within 90 days</a:t>
            </a:r>
          </a:p>
          <a:p>
            <a:pPr marL="342900" indent="-342900">
              <a:spcBef>
                <a:spcPts val="2000"/>
              </a:spcBef>
              <a:buAutoNum type="arabicPeriod"/>
            </a:pPr>
            <a:r>
              <a:rPr lang="en-US" sz="2000" dirty="0">
                <a:solidFill>
                  <a:schemeClr val="accent5"/>
                </a:solidFill>
                <a:latin typeface="Calibri"/>
                <a:cs typeface="Calibri"/>
              </a:rPr>
              <a:t>Readmission Risk</a:t>
            </a:r>
            <a:br>
              <a:rPr lang="en-US" sz="2000" dirty="0">
                <a:latin typeface="Calibri"/>
                <a:cs typeface="Calibri"/>
              </a:rPr>
            </a:br>
            <a:r>
              <a:rPr lang="en-US" dirty="0">
                <a:latin typeface="Calibri"/>
                <a:cs typeface="Calibri"/>
              </a:rPr>
              <a:t>Patients presenting in your ED with an Inpatient or SNF discharge within the last 30 days</a:t>
            </a:r>
          </a:p>
          <a:p>
            <a:pPr marL="342900" indent="-342900">
              <a:spcBef>
                <a:spcPts val="2000"/>
              </a:spcBef>
              <a:buFont typeface="Arial" panose="020B0604020202020204" pitchFamily="34" charset="0"/>
              <a:buAutoNum type="arabicPeriod"/>
            </a:pPr>
            <a:r>
              <a:rPr lang="en-US" sz="2000" dirty="0">
                <a:solidFill>
                  <a:srgbClr val="1976D2"/>
                </a:solidFill>
                <a:latin typeface="Calibri"/>
                <a:cs typeface="Calibri"/>
              </a:rPr>
              <a:t>Patients with ED Care Guidelines</a:t>
            </a:r>
            <a:br>
              <a:rPr lang="en-US" dirty="0"/>
            </a:br>
            <a:r>
              <a:rPr lang="en-US" dirty="0">
                <a:latin typeface="Calibri"/>
                <a:cs typeface="Calibri"/>
              </a:rPr>
              <a:t>entered into the network</a:t>
            </a:r>
          </a:p>
          <a:p>
            <a:pPr marL="342900" indent="-342900">
              <a:spcBef>
                <a:spcPts val="2000"/>
              </a:spcBef>
              <a:buFont typeface="Arial" panose="020B0604020202020204" pitchFamily="34" charset="0"/>
              <a:buAutoNum type="arabicPeriod"/>
            </a:pPr>
            <a:r>
              <a:rPr lang="en-US" sz="2000" dirty="0">
                <a:solidFill>
                  <a:srgbClr val="1976D2"/>
                </a:solidFill>
                <a:latin typeface="Calibri"/>
                <a:cs typeface="Calibri"/>
              </a:rPr>
              <a:t>Patients with Security &amp; Safety Events</a:t>
            </a:r>
            <a:br>
              <a:rPr lang="en-US" dirty="0"/>
            </a:br>
            <a:r>
              <a:rPr lang="en-US" dirty="0">
                <a:latin typeface="Calibri"/>
                <a:cs typeface="Calibri"/>
              </a:rPr>
              <a:t>entered into the network</a:t>
            </a:r>
          </a:p>
        </p:txBody>
      </p:sp>
      <p:pic>
        <p:nvPicPr>
          <p:cNvPr id="2" name="Picture 1" descr="Logo&#10;&#10;Description automatically generated">
            <a:extLst>
              <a:ext uri="{FF2B5EF4-FFF2-40B4-BE49-F238E27FC236}">
                <a16:creationId xmlns:a16="http://schemas.microsoft.com/office/drawing/2014/main" id="{AC854D08-FA9F-16C3-FF2F-C77AACA116A3}"/>
              </a:ext>
            </a:extLst>
          </p:cNvPr>
          <p:cNvPicPr>
            <a:picLocks noChangeAspect="1"/>
          </p:cNvPicPr>
          <p:nvPr/>
        </p:nvPicPr>
        <p:blipFill>
          <a:blip r:embed="rId7"/>
          <a:stretch>
            <a:fillRect/>
          </a:stretch>
        </p:blipFill>
        <p:spPr>
          <a:xfrm>
            <a:off x="470801" y="6029017"/>
            <a:ext cx="1704714" cy="536881"/>
          </a:xfrm>
          <a:prstGeom prst="rect">
            <a:avLst/>
          </a:prstGeom>
        </p:spPr>
      </p:pic>
    </p:spTree>
    <p:custDataLst>
      <p:custData r:id="rId1"/>
      <p:custData r:id="rId2"/>
    </p:custDataLst>
    <p:extLst>
      <p:ext uri="{BB962C8B-B14F-4D97-AF65-F5344CB8AC3E}">
        <p14:creationId xmlns:p14="http://schemas.microsoft.com/office/powerpoint/2010/main" val="173674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IPS Pillars">
            <a:extLst>
              <a:ext uri="{FF2B5EF4-FFF2-40B4-BE49-F238E27FC236}">
                <a16:creationId xmlns:a16="http://schemas.microsoft.com/office/drawing/2014/main" id="{8A7B1DD2-B4CE-F66A-6B6B-759BDD022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047" y="3887233"/>
            <a:ext cx="4931906" cy="2515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BADF25-5D94-962F-F390-D1A1C0362F3D}"/>
              </a:ext>
            </a:extLst>
          </p:cNvPr>
          <p:cNvSpPr txBox="1"/>
          <p:nvPr/>
        </p:nvSpPr>
        <p:spPr>
          <a:xfrm>
            <a:off x="254162" y="0"/>
            <a:ext cx="8917497" cy="707886"/>
          </a:xfrm>
          <a:prstGeom prst="rect">
            <a:avLst/>
          </a:prstGeom>
          <a:noFill/>
        </p:spPr>
        <p:txBody>
          <a:bodyPr wrap="square" rtlCol="0">
            <a:spAutoFit/>
          </a:bodyPr>
          <a:lstStyle/>
          <a:p>
            <a:r>
              <a:rPr lang="en-US" sz="4000" b="1">
                <a:solidFill>
                  <a:schemeClr val="bg1"/>
                </a:solidFill>
              </a:rPr>
              <a:t>Goals </a:t>
            </a:r>
            <a:endParaRPr lang="en-US" sz="4000" b="1" dirty="0">
              <a:solidFill>
                <a:schemeClr val="bg1"/>
              </a:solidFill>
            </a:endParaRPr>
          </a:p>
        </p:txBody>
      </p:sp>
      <p:sp>
        <p:nvSpPr>
          <p:cNvPr id="2" name="TextBox 1">
            <a:extLst>
              <a:ext uri="{FF2B5EF4-FFF2-40B4-BE49-F238E27FC236}">
                <a16:creationId xmlns:a16="http://schemas.microsoft.com/office/drawing/2014/main" id="{0AC70EC8-78C7-8858-3F85-EF50516F28C0}"/>
              </a:ext>
            </a:extLst>
          </p:cNvPr>
          <p:cNvSpPr txBox="1"/>
          <p:nvPr/>
        </p:nvSpPr>
        <p:spPr>
          <a:xfrm>
            <a:off x="323851" y="852536"/>
            <a:ext cx="5772150" cy="1200329"/>
          </a:xfrm>
          <a:prstGeom prst="rect">
            <a:avLst/>
          </a:prstGeom>
          <a:noFill/>
        </p:spPr>
        <p:txBody>
          <a:bodyPr wrap="square" rtlCol="0">
            <a:spAutoFit/>
          </a:bodyPr>
          <a:lstStyle/>
          <a:p>
            <a:r>
              <a:rPr lang="en-US" b="1" dirty="0"/>
              <a:t>To assist Directors of Quality in gaining a better understanding of how CyncHealth Data can further improve efforts related to: </a:t>
            </a:r>
          </a:p>
          <a:p>
            <a:endParaRPr lang="en-US" b="1" dirty="0"/>
          </a:p>
        </p:txBody>
      </p:sp>
      <p:sp>
        <p:nvSpPr>
          <p:cNvPr id="3" name="TextBox 2">
            <a:extLst>
              <a:ext uri="{FF2B5EF4-FFF2-40B4-BE49-F238E27FC236}">
                <a16:creationId xmlns:a16="http://schemas.microsoft.com/office/drawing/2014/main" id="{7FCF6DA9-A1E1-F28A-D51B-8EDE351BA0E9}"/>
              </a:ext>
            </a:extLst>
          </p:cNvPr>
          <p:cNvSpPr txBox="1"/>
          <p:nvPr/>
        </p:nvSpPr>
        <p:spPr>
          <a:xfrm>
            <a:off x="323850" y="2052865"/>
            <a:ext cx="5410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Their patients</a:t>
            </a:r>
          </a:p>
          <a:p>
            <a:pPr marL="742950" lvl="1" indent="-285750">
              <a:buFont typeface="Arial" panose="020B0604020202020204" pitchFamily="34" charset="0"/>
              <a:buChar char="•"/>
            </a:pPr>
            <a:r>
              <a:rPr lang="en-US" dirty="0"/>
              <a:t>Public Health </a:t>
            </a:r>
          </a:p>
          <a:p>
            <a:pPr marL="742950" lvl="1" indent="-285750">
              <a:buFont typeface="Arial" panose="020B0604020202020204" pitchFamily="34" charset="0"/>
              <a:buChar char="•"/>
            </a:pPr>
            <a:r>
              <a:rPr lang="en-US" dirty="0"/>
              <a:t>Social Determinants of Health (SDOH)</a:t>
            </a:r>
          </a:p>
          <a:p>
            <a:pPr marL="742950" lvl="1" indent="-285750">
              <a:buFont typeface="Arial" panose="020B0604020202020204" pitchFamily="34" charset="0"/>
              <a:buChar char="•"/>
            </a:pPr>
            <a:r>
              <a:rPr lang="en-US" dirty="0"/>
              <a:t>Readmissions, High Risk notifications</a:t>
            </a:r>
          </a:p>
          <a:p>
            <a:pPr marL="742950" lvl="1" indent="-285750">
              <a:buFont typeface="Arial" panose="020B0604020202020204" pitchFamily="34" charset="0"/>
              <a:buChar char="•"/>
            </a:pPr>
            <a:r>
              <a:rPr lang="en-US" dirty="0"/>
              <a:t>Prescription Drug Monitoring Program (PDMP)</a:t>
            </a:r>
          </a:p>
          <a:p>
            <a:pPr marL="285750" indent="-285750">
              <a:buFont typeface="Arial" panose="020B0604020202020204" pitchFamily="34" charset="0"/>
              <a:buChar char="•"/>
            </a:pPr>
            <a:endParaRPr lang="en-US" dirty="0"/>
          </a:p>
          <a:p>
            <a:endParaRPr lang="en-US" dirty="0"/>
          </a:p>
        </p:txBody>
      </p:sp>
      <p:pic>
        <p:nvPicPr>
          <p:cNvPr id="6" name="Picture 5">
            <a:extLst>
              <a:ext uri="{FF2B5EF4-FFF2-40B4-BE49-F238E27FC236}">
                <a16:creationId xmlns:a16="http://schemas.microsoft.com/office/drawing/2014/main" id="{253F10C3-B431-4B1A-47C7-3F858E68FD02}"/>
              </a:ext>
            </a:extLst>
          </p:cNvPr>
          <p:cNvPicPr>
            <a:picLocks noChangeAspect="1"/>
          </p:cNvPicPr>
          <p:nvPr/>
        </p:nvPicPr>
        <p:blipFill>
          <a:blip r:embed="rId3"/>
          <a:stretch>
            <a:fillRect/>
          </a:stretch>
        </p:blipFill>
        <p:spPr>
          <a:xfrm>
            <a:off x="7514391" y="984947"/>
            <a:ext cx="3954452" cy="2902286"/>
          </a:xfrm>
          <a:prstGeom prst="rect">
            <a:avLst/>
          </a:prstGeom>
        </p:spPr>
      </p:pic>
      <p:sp>
        <p:nvSpPr>
          <p:cNvPr id="7" name="TextBox 6">
            <a:extLst>
              <a:ext uri="{FF2B5EF4-FFF2-40B4-BE49-F238E27FC236}">
                <a16:creationId xmlns:a16="http://schemas.microsoft.com/office/drawing/2014/main" id="{5EF55E05-EBA5-FE7F-F1CB-55A5F0B56237}"/>
              </a:ext>
            </a:extLst>
          </p:cNvPr>
          <p:cNvSpPr txBox="1"/>
          <p:nvPr/>
        </p:nvSpPr>
        <p:spPr>
          <a:xfrm>
            <a:off x="323850" y="4101497"/>
            <a:ext cx="473702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Regulatory requirements</a:t>
            </a:r>
          </a:p>
          <a:p>
            <a:pPr marL="742950" lvl="1" indent="-285750">
              <a:buFont typeface="Arial" panose="020B0604020202020204" pitchFamily="34" charset="0"/>
              <a:buChar char="•"/>
            </a:pPr>
            <a:r>
              <a:rPr lang="en-US" dirty="0"/>
              <a:t>Meaningful use/Promoting Interoperability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Payment structure </a:t>
            </a:r>
          </a:p>
          <a:p>
            <a:endParaRPr lang="en-US" dirty="0"/>
          </a:p>
        </p:txBody>
      </p:sp>
    </p:spTree>
    <p:extLst>
      <p:ext uri="{BB962C8B-B14F-4D97-AF65-F5344CB8AC3E}">
        <p14:creationId xmlns:p14="http://schemas.microsoft.com/office/powerpoint/2010/main" val="10459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9C160C-3260-411E-A7E7-869C83096C5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58595B"/>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58595B"/>
              </a:solidFill>
              <a:effectLst/>
              <a:uLnTx/>
              <a:uFillTx/>
              <a:latin typeface="Calibri Light" panose="020F0302020204030204"/>
              <a:ea typeface="+mn-ea"/>
              <a:cs typeface="+mn-cs"/>
            </a:endParaRPr>
          </a:p>
        </p:txBody>
      </p:sp>
      <p:sp>
        <p:nvSpPr>
          <p:cNvPr id="3" name="Rectangle 2">
            <a:extLst>
              <a:ext uri="{FF2B5EF4-FFF2-40B4-BE49-F238E27FC236}">
                <a16:creationId xmlns:a16="http://schemas.microsoft.com/office/drawing/2014/main" id="{52ABBA65-2C8D-4D13-A920-092304D325D9}"/>
              </a:ext>
            </a:extLst>
          </p:cNvPr>
          <p:cNvSpPr/>
          <p:nvPr/>
        </p:nvSpPr>
        <p:spPr>
          <a:xfrm>
            <a:off x="0" y="2359564"/>
            <a:ext cx="12192000" cy="2249424"/>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833299E-F26E-43D3-A423-6A27A5CE35E0}"/>
              </a:ext>
            </a:extLst>
          </p:cNvPr>
          <p:cNvPicPr>
            <a:picLocks noChangeAspect="1"/>
          </p:cNvPicPr>
          <p:nvPr/>
        </p:nvPicPr>
        <p:blipFill>
          <a:blip r:embed="rId3"/>
          <a:stretch>
            <a:fillRect/>
          </a:stretch>
        </p:blipFill>
        <p:spPr>
          <a:xfrm>
            <a:off x="3376714" y="232146"/>
            <a:ext cx="5438571" cy="615528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8104D0D0-3D97-0FBC-E271-8E4BA513BE4E}"/>
              </a:ext>
            </a:extLst>
          </p:cNvPr>
          <p:cNvPicPr>
            <a:picLocks noChangeAspect="1"/>
          </p:cNvPicPr>
          <p:nvPr/>
        </p:nvPicPr>
        <p:blipFill>
          <a:blip r:embed="rId4"/>
          <a:stretch>
            <a:fillRect/>
          </a:stretch>
        </p:blipFill>
        <p:spPr>
          <a:xfrm>
            <a:off x="73584" y="764445"/>
            <a:ext cx="8625192" cy="1595119"/>
          </a:xfrm>
          <a:prstGeom prst="rect">
            <a:avLst/>
          </a:prstGeom>
        </p:spPr>
      </p:pic>
      <p:pic>
        <p:nvPicPr>
          <p:cNvPr id="18" name="Picture 17">
            <a:extLst>
              <a:ext uri="{FF2B5EF4-FFF2-40B4-BE49-F238E27FC236}">
                <a16:creationId xmlns:a16="http://schemas.microsoft.com/office/drawing/2014/main" id="{ED9A117E-9EE8-CAB3-90D5-9CA5A5A84275}"/>
              </a:ext>
            </a:extLst>
          </p:cNvPr>
          <p:cNvPicPr>
            <a:picLocks noChangeAspect="1"/>
          </p:cNvPicPr>
          <p:nvPr/>
        </p:nvPicPr>
        <p:blipFill>
          <a:blip r:embed="rId5"/>
          <a:stretch>
            <a:fillRect/>
          </a:stretch>
        </p:blipFill>
        <p:spPr>
          <a:xfrm>
            <a:off x="246434" y="2394325"/>
            <a:ext cx="7355126" cy="1111916"/>
          </a:xfrm>
          <a:prstGeom prst="rect">
            <a:avLst/>
          </a:prstGeom>
        </p:spPr>
      </p:pic>
      <p:pic>
        <p:nvPicPr>
          <p:cNvPr id="20" name="Picture 19">
            <a:extLst>
              <a:ext uri="{FF2B5EF4-FFF2-40B4-BE49-F238E27FC236}">
                <a16:creationId xmlns:a16="http://schemas.microsoft.com/office/drawing/2014/main" id="{1524E270-5144-3DB6-6687-E0EDEF2A1530}"/>
              </a:ext>
            </a:extLst>
          </p:cNvPr>
          <p:cNvPicPr>
            <a:picLocks noChangeAspect="1"/>
          </p:cNvPicPr>
          <p:nvPr/>
        </p:nvPicPr>
        <p:blipFill>
          <a:blip r:embed="rId6"/>
          <a:stretch>
            <a:fillRect/>
          </a:stretch>
        </p:blipFill>
        <p:spPr>
          <a:xfrm>
            <a:off x="181134" y="3777728"/>
            <a:ext cx="8797612" cy="1595118"/>
          </a:xfrm>
          <a:prstGeom prst="rect">
            <a:avLst/>
          </a:prstGeom>
        </p:spPr>
      </p:pic>
      <p:pic>
        <p:nvPicPr>
          <p:cNvPr id="14" name="Picture 13">
            <a:extLst>
              <a:ext uri="{FF2B5EF4-FFF2-40B4-BE49-F238E27FC236}">
                <a16:creationId xmlns:a16="http://schemas.microsoft.com/office/drawing/2014/main" id="{18DA6CE9-4658-2526-D2A6-5C63B6EC7258}"/>
              </a:ext>
            </a:extLst>
          </p:cNvPr>
          <p:cNvPicPr>
            <a:picLocks noChangeAspect="1"/>
          </p:cNvPicPr>
          <p:nvPr/>
        </p:nvPicPr>
        <p:blipFill>
          <a:blip r:embed="rId7"/>
          <a:stretch>
            <a:fillRect/>
          </a:stretch>
        </p:blipFill>
        <p:spPr>
          <a:xfrm>
            <a:off x="6149210" y="4508974"/>
            <a:ext cx="5929115" cy="2249423"/>
          </a:xfrm>
          <a:prstGeom prst="rect">
            <a:avLst/>
          </a:prstGeom>
        </p:spPr>
      </p:pic>
    </p:spTree>
    <p:extLst>
      <p:ext uri="{BB962C8B-B14F-4D97-AF65-F5344CB8AC3E}">
        <p14:creationId xmlns:p14="http://schemas.microsoft.com/office/powerpoint/2010/main" val="41492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9E99B09-3C6B-55F1-1C20-227AD583573A}"/>
              </a:ext>
            </a:extLst>
          </p:cNvPr>
          <p:cNvGrpSpPr>
            <a:grpSpLocks noChangeAspect="1"/>
          </p:cNvGrpSpPr>
          <p:nvPr/>
        </p:nvGrpSpPr>
        <p:grpSpPr>
          <a:xfrm>
            <a:off x="314325" y="728067"/>
            <a:ext cx="4983956" cy="6040105"/>
            <a:chOff x="892128" y="969264"/>
            <a:chExt cx="4138011" cy="5350877"/>
          </a:xfrm>
          <a:effectLst/>
        </p:grpSpPr>
        <p:pic>
          <p:nvPicPr>
            <p:cNvPr id="4" name="Picture 3">
              <a:extLst>
                <a:ext uri="{FF2B5EF4-FFF2-40B4-BE49-F238E27FC236}">
                  <a16:creationId xmlns:a16="http://schemas.microsoft.com/office/drawing/2014/main" id="{4BE03038-4BE0-6339-CCAD-4A0DDA1D6AD7}"/>
                </a:ext>
              </a:extLst>
            </p:cNvPr>
            <p:cNvPicPr>
              <a:picLocks noChangeAspect="1"/>
            </p:cNvPicPr>
            <p:nvPr/>
          </p:nvPicPr>
          <p:blipFill>
            <a:blip r:embed="rId3"/>
            <a:stretch>
              <a:fillRect/>
            </a:stretch>
          </p:blipFill>
          <p:spPr>
            <a:xfrm>
              <a:off x="892128" y="969264"/>
              <a:ext cx="4138011" cy="5350877"/>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EFEFFFFB-B2B3-C722-1B1E-F72CD435668C}"/>
                </a:ext>
              </a:extLst>
            </p:cNvPr>
            <p:cNvSpPr/>
            <p:nvPr/>
          </p:nvSpPr>
          <p:spPr>
            <a:xfrm>
              <a:off x="1018836" y="5605273"/>
              <a:ext cx="3884596" cy="46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sp>
        <p:nvSpPr>
          <p:cNvPr id="13" name="TextBox 12">
            <a:extLst>
              <a:ext uri="{FF2B5EF4-FFF2-40B4-BE49-F238E27FC236}">
                <a16:creationId xmlns:a16="http://schemas.microsoft.com/office/drawing/2014/main" id="{88B0AF98-29C0-52D6-8043-EB3CB8D61EB0}"/>
              </a:ext>
            </a:extLst>
          </p:cNvPr>
          <p:cNvSpPr txBox="1"/>
          <p:nvPr/>
        </p:nvSpPr>
        <p:spPr>
          <a:xfrm>
            <a:off x="5952740" y="728067"/>
            <a:ext cx="5492496" cy="954107"/>
          </a:xfrm>
          <a:prstGeom prst="rect">
            <a:avLst/>
          </a:prstGeom>
          <a:noFill/>
        </p:spPr>
        <p:txBody>
          <a:bodyPr wrap="square" lIns="91440" tIns="45720" rIns="91440" bIns="45720" rtlCol="0" anchor="t">
            <a:spAutoFit/>
          </a:bodyPr>
          <a:lstStyle/>
          <a:p>
            <a:r>
              <a:rPr lang="en-US" sz="2800" dirty="0"/>
              <a:t>Fax and </a:t>
            </a:r>
            <a:r>
              <a:rPr lang="en-US" sz="2800" dirty="0">
                <a:highlight>
                  <a:srgbClr val="FFFF00"/>
                </a:highlight>
              </a:rPr>
              <a:t>Email</a:t>
            </a:r>
            <a:r>
              <a:rPr lang="en-US" sz="2800" dirty="0"/>
              <a:t> Notification Examples</a:t>
            </a:r>
          </a:p>
        </p:txBody>
      </p:sp>
      <p:pic>
        <p:nvPicPr>
          <p:cNvPr id="1026" name="Picture 2" descr="A screenshot of a medical email&#10;&#10;Description automatically generated">
            <a:extLst>
              <a:ext uri="{FF2B5EF4-FFF2-40B4-BE49-F238E27FC236}">
                <a16:creationId xmlns:a16="http://schemas.microsoft.com/office/drawing/2014/main" id="{8AC7FF0F-F1A6-058D-6766-145D817DA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5" y="1681246"/>
            <a:ext cx="6502400" cy="359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EC07EA0-CC28-07E7-D320-E6C9471976B7}"/>
              </a:ext>
            </a:extLst>
          </p:cNvPr>
          <p:cNvSpPr txBox="1"/>
          <p:nvPr/>
        </p:nvSpPr>
        <p:spPr>
          <a:xfrm>
            <a:off x="7131539" y="5275384"/>
            <a:ext cx="21980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Arial"/>
              </a:rPr>
              <a:t>No PHI </a:t>
            </a:r>
            <a:r>
              <a:rPr lang="en-US" dirty="0">
                <a:cs typeface="Arial"/>
              </a:rPr>
              <a:t>(Protected Health Information) </a:t>
            </a:r>
            <a:endParaRPr lang="en-US" dirty="0"/>
          </a:p>
        </p:txBody>
      </p:sp>
    </p:spTree>
    <p:extLst>
      <p:ext uri="{BB962C8B-B14F-4D97-AF65-F5344CB8AC3E}">
        <p14:creationId xmlns:p14="http://schemas.microsoft.com/office/powerpoint/2010/main" val="3982151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D20B4B-1432-3175-49D8-F6D65499A043}"/>
              </a:ext>
            </a:extLst>
          </p:cNvPr>
          <p:cNvSpPr txBox="1"/>
          <p:nvPr/>
        </p:nvSpPr>
        <p:spPr>
          <a:xfrm>
            <a:off x="284814" y="104931"/>
            <a:ext cx="9683645" cy="584775"/>
          </a:xfrm>
          <a:prstGeom prst="rect">
            <a:avLst/>
          </a:prstGeom>
          <a:noFill/>
        </p:spPr>
        <p:txBody>
          <a:bodyPr wrap="square" rtlCol="0">
            <a:spAutoFit/>
          </a:bodyPr>
          <a:lstStyle/>
          <a:p>
            <a:r>
              <a:rPr lang="en-US" sz="3200">
                <a:solidFill>
                  <a:schemeClr val="bg1"/>
                </a:solidFill>
              </a:rPr>
              <a:t>Why would a Clinic provider want ENS? </a:t>
            </a:r>
          </a:p>
        </p:txBody>
      </p:sp>
      <p:pic>
        <p:nvPicPr>
          <p:cNvPr id="19" name="Picture 18">
            <a:extLst>
              <a:ext uri="{FF2B5EF4-FFF2-40B4-BE49-F238E27FC236}">
                <a16:creationId xmlns:a16="http://schemas.microsoft.com/office/drawing/2014/main" id="{5AA51DA2-0DAE-6004-CC98-D32751F94AD2}"/>
              </a:ext>
            </a:extLst>
          </p:cNvPr>
          <p:cNvPicPr>
            <a:picLocks noChangeAspect="1"/>
          </p:cNvPicPr>
          <p:nvPr/>
        </p:nvPicPr>
        <p:blipFill>
          <a:blip r:embed="rId3"/>
          <a:stretch>
            <a:fillRect/>
          </a:stretch>
        </p:blipFill>
        <p:spPr>
          <a:xfrm>
            <a:off x="5747961" y="1854562"/>
            <a:ext cx="5931553" cy="3616273"/>
          </a:xfrm>
          <a:prstGeom prst="rect">
            <a:avLst/>
          </a:prstGeom>
        </p:spPr>
      </p:pic>
      <p:sp>
        <p:nvSpPr>
          <p:cNvPr id="4" name="TextBox 3">
            <a:extLst>
              <a:ext uri="{FF2B5EF4-FFF2-40B4-BE49-F238E27FC236}">
                <a16:creationId xmlns:a16="http://schemas.microsoft.com/office/drawing/2014/main" id="{D4FA60CA-3665-6801-DB95-01AD0FB2D298}"/>
              </a:ext>
            </a:extLst>
          </p:cNvPr>
          <p:cNvSpPr txBox="1"/>
          <p:nvPr/>
        </p:nvSpPr>
        <p:spPr>
          <a:xfrm>
            <a:off x="293010" y="942005"/>
            <a:ext cx="61374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Arial"/>
              </a:rPr>
              <a:t>Facilitate Better Hospital Patient Care</a:t>
            </a:r>
          </a:p>
          <a:p>
            <a:pPr marL="285750" indent="-285750">
              <a:buFont typeface="Arial"/>
              <a:buChar char="•"/>
            </a:pPr>
            <a:r>
              <a:rPr lang="en-US" sz="2400" dirty="0">
                <a:cs typeface="Arial"/>
              </a:rPr>
              <a:t>Patient specifics/family dynamics </a:t>
            </a:r>
          </a:p>
          <a:p>
            <a:pPr marL="285750" indent="-285750">
              <a:buFont typeface="Arial"/>
              <a:buChar char="•"/>
            </a:pPr>
            <a:r>
              <a:rPr lang="en-US" sz="2400" dirty="0">
                <a:cs typeface="Arial"/>
              </a:rPr>
              <a:t>Improving clinical outcomes. </a:t>
            </a:r>
          </a:p>
        </p:txBody>
      </p:sp>
      <p:sp>
        <p:nvSpPr>
          <p:cNvPr id="5" name="TextBox 4">
            <a:extLst>
              <a:ext uri="{FF2B5EF4-FFF2-40B4-BE49-F238E27FC236}">
                <a16:creationId xmlns:a16="http://schemas.microsoft.com/office/drawing/2014/main" id="{B4123BBD-AD65-4F09-11FE-6A070603EC70}"/>
              </a:ext>
            </a:extLst>
          </p:cNvPr>
          <p:cNvSpPr txBox="1"/>
          <p:nvPr/>
        </p:nvSpPr>
        <p:spPr>
          <a:xfrm>
            <a:off x="295598" y="2455940"/>
            <a:ext cx="432816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Arial"/>
              </a:rPr>
              <a:t>Timelier Follow-up</a:t>
            </a:r>
          </a:p>
          <a:p>
            <a:pPr marL="742950" lvl="1" indent="-285750">
              <a:buFont typeface="Arial"/>
              <a:buChar char="•"/>
            </a:pPr>
            <a:r>
              <a:rPr lang="en-US" sz="2400" dirty="0">
                <a:cs typeface="Arial"/>
              </a:rPr>
              <a:t>Educating patients on PCP vs. ED usage</a:t>
            </a:r>
            <a:endParaRPr lang="en-US" sz="2400">
              <a:cs typeface="Arial" panose="020B0604020202020204"/>
            </a:endParaRPr>
          </a:p>
          <a:p>
            <a:endParaRPr lang="en-US" dirty="0">
              <a:cs typeface="Arial"/>
            </a:endParaRPr>
          </a:p>
        </p:txBody>
      </p:sp>
      <p:pic>
        <p:nvPicPr>
          <p:cNvPr id="7" name="Picture 6" descr="A baby lying on a blanket&#10;&#10;Description automatically generated">
            <a:extLst>
              <a:ext uri="{FF2B5EF4-FFF2-40B4-BE49-F238E27FC236}">
                <a16:creationId xmlns:a16="http://schemas.microsoft.com/office/drawing/2014/main" id="{6EC6F6B0-0A97-D5F8-7EEA-B5C180984A3A}"/>
              </a:ext>
            </a:extLst>
          </p:cNvPr>
          <p:cNvPicPr>
            <a:picLocks noChangeAspect="1"/>
          </p:cNvPicPr>
          <p:nvPr/>
        </p:nvPicPr>
        <p:blipFill>
          <a:blip r:embed="rId4"/>
          <a:stretch>
            <a:fillRect/>
          </a:stretch>
        </p:blipFill>
        <p:spPr>
          <a:xfrm>
            <a:off x="2456370" y="3941373"/>
            <a:ext cx="2175295" cy="2468952"/>
          </a:xfrm>
          <a:prstGeom prst="rect">
            <a:avLst/>
          </a:prstGeom>
        </p:spPr>
      </p:pic>
    </p:spTree>
    <p:extLst>
      <p:ext uri="{BB962C8B-B14F-4D97-AF65-F5344CB8AC3E}">
        <p14:creationId xmlns:p14="http://schemas.microsoft.com/office/powerpoint/2010/main" val="178808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pills&#10;&#10;Description automatically generated">
            <a:extLst>
              <a:ext uri="{FF2B5EF4-FFF2-40B4-BE49-F238E27FC236}">
                <a16:creationId xmlns:a16="http://schemas.microsoft.com/office/drawing/2014/main" id="{FD2A563A-AA09-6131-9365-BF9870A1DC78}"/>
              </a:ext>
            </a:extLst>
          </p:cNvPr>
          <p:cNvPicPr>
            <a:picLocks noChangeAspect="1"/>
          </p:cNvPicPr>
          <p:nvPr/>
        </p:nvPicPr>
        <p:blipFill>
          <a:blip r:embed="rId3"/>
          <a:stretch>
            <a:fillRect/>
          </a:stretch>
        </p:blipFill>
        <p:spPr>
          <a:xfrm>
            <a:off x="283398" y="2420081"/>
            <a:ext cx="4922160" cy="3170688"/>
          </a:xfrm>
          <a:prstGeom prst="rect">
            <a:avLst/>
          </a:prstGeom>
        </p:spPr>
      </p:pic>
      <p:cxnSp>
        <p:nvCxnSpPr>
          <p:cNvPr id="5" name="Straight Arrow Connector 4">
            <a:extLst>
              <a:ext uri="{FF2B5EF4-FFF2-40B4-BE49-F238E27FC236}">
                <a16:creationId xmlns:a16="http://schemas.microsoft.com/office/drawing/2014/main" id="{BA6AF689-D158-2ACB-2A3F-09E887F2E81D}"/>
              </a:ext>
            </a:extLst>
          </p:cNvPr>
          <p:cNvCxnSpPr/>
          <p:nvPr/>
        </p:nvCxnSpPr>
        <p:spPr>
          <a:xfrm>
            <a:off x="5983856" y="829575"/>
            <a:ext cx="37382" cy="5745191"/>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map of the united states&#10;&#10;Description automatically generated">
            <a:extLst>
              <a:ext uri="{FF2B5EF4-FFF2-40B4-BE49-F238E27FC236}">
                <a16:creationId xmlns:a16="http://schemas.microsoft.com/office/drawing/2014/main" id="{71ED2417-800C-F11B-959F-33CCF99363E0}"/>
              </a:ext>
            </a:extLst>
          </p:cNvPr>
          <p:cNvPicPr>
            <a:picLocks noChangeAspect="1"/>
          </p:cNvPicPr>
          <p:nvPr/>
        </p:nvPicPr>
        <p:blipFill>
          <a:blip r:embed="rId4"/>
          <a:stretch>
            <a:fillRect/>
          </a:stretch>
        </p:blipFill>
        <p:spPr>
          <a:xfrm>
            <a:off x="6659501" y="1141696"/>
            <a:ext cx="4825222" cy="2798913"/>
          </a:xfrm>
          <a:prstGeom prst="rect">
            <a:avLst/>
          </a:prstGeom>
        </p:spPr>
      </p:pic>
      <p:sp>
        <p:nvSpPr>
          <p:cNvPr id="8" name="TextBox 7">
            <a:extLst>
              <a:ext uri="{FF2B5EF4-FFF2-40B4-BE49-F238E27FC236}">
                <a16:creationId xmlns:a16="http://schemas.microsoft.com/office/drawing/2014/main" id="{557BE3AA-1851-695E-A460-CBE35FDBC950}"/>
              </a:ext>
            </a:extLst>
          </p:cNvPr>
          <p:cNvSpPr txBox="1"/>
          <p:nvPr/>
        </p:nvSpPr>
        <p:spPr>
          <a:xfrm>
            <a:off x="284814" y="104931"/>
            <a:ext cx="9683645" cy="584775"/>
          </a:xfrm>
          <a:prstGeom prst="rect">
            <a:avLst/>
          </a:prstGeom>
          <a:noFill/>
        </p:spPr>
        <p:txBody>
          <a:bodyPr wrap="square" rtlCol="0">
            <a:spAutoFit/>
          </a:bodyPr>
          <a:lstStyle/>
          <a:p>
            <a:r>
              <a:rPr lang="en-US" sz="3200">
                <a:solidFill>
                  <a:schemeClr val="bg1"/>
                </a:solidFill>
              </a:rPr>
              <a:t>Why would a Clinic provider want ENS? </a:t>
            </a:r>
          </a:p>
        </p:txBody>
      </p:sp>
      <p:sp>
        <p:nvSpPr>
          <p:cNvPr id="9" name="TextBox 8">
            <a:extLst>
              <a:ext uri="{FF2B5EF4-FFF2-40B4-BE49-F238E27FC236}">
                <a16:creationId xmlns:a16="http://schemas.microsoft.com/office/drawing/2014/main" id="{92EE1859-BFC3-F47B-5923-F525936E7DC2}"/>
              </a:ext>
            </a:extLst>
          </p:cNvPr>
          <p:cNvSpPr txBox="1"/>
          <p:nvPr/>
        </p:nvSpPr>
        <p:spPr>
          <a:xfrm>
            <a:off x="282221" y="1138295"/>
            <a:ext cx="456259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Arial"/>
              </a:rPr>
              <a:t>Patient Safety </a:t>
            </a:r>
          </a:p>
          <a:p>
            <a:pPr marL="285750" indent="-285750">
              <a:buFont typeface="Arial"/>
              <a:buChar char="•"/>
            </a:pPr>
            <a:r>
              <a:rPr lang="en-US" sz="2400" dirty="0">
                <a:cs typeface="Arial"/>
              </a:rPr>
              <a:t>The ability to prevent harm</a:t>
            </a:r>
          </a:p>
        </p:txBody>
      </p:sp>
      <p:sp>
        <p:nvSpPr>
          <p:cNvPr id="10" name="TextBox 9">
            <a:extLst>
              <a:ext uri="{FF2B5EF4-FFF2-40B4-BE49-F238E27FC236}">
                <a16:creationId xmlns:a16="http://schemas.microsoft.com/office/drawing/2014/main" id="{2403614B-74F3-FB8C-4899-793C86484A53}"/>
              </a:ext>
            </a:extLst>
          </p:cNvPr>
          <p:cNvSpPr txBox="1"/>
          <p:nvPr/>
        </p:nvSpPr>
        <p:spPr>
          <a:xfrm>
            <a:off x="6792147" y="4383850"/>
            <a:ext cx="456259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Arial"/>
              </a:rPr>
              <a:t>Provider Engagement</a:t>
            </a:r>
          </a:p>
          <a:p>
            <a:pPr marL="285750" indent="-285750">
              <a:buFont typeface="Arial"/>
              <a:buChar char="•"/>
            </a:pPr>
            <a:r>
              <a:rPr lang="en-US" sz="2400" dirty="0">
                <a:cs typeface="Arial"/>
              </a:rPr>
              <a:t>Ability to see visits outside our bordering states</a:t>
            </a:r>
          </a:p>
        </p:txBody>
      </p:sp>
    </p:spTree>
    <p:extLst>
      <p:ext uri="{BB962C8B-B14F-4D97-AF65-F5344CB8AC3E}">
        <p14:creationId xmlns:p14="http://schemas.microsoft.com/office/powerpoint/2010/main" val="12570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CF9C-BCE7-DE4F-736E-3CDF538775E5}"/>
              </a:ext>
            </a:extLst>
          </p:cNvPr>
          <p:cNvSpPr>
            <a:spLocks noGrp="1"/>
          </p:cNvSpPr>
          <p:nvPr>
            <p:ph type="ctrTitle"/>
          </p:nvPr>
        </p:nvSpPr>
        <p:spPr/>
        <p:txBody>
          <a:bodyPr/>
          <a:lstStyle/>
          <a:p>
            <a:r>
              <a:rPr lang="en-US" dirty="0"/>
              <a:t>PDMP and HealthCare Quality</a:t>
            </a:r>
          </a:p>
        </p:txBody>
      </p:sp>
      <p:sp>
        <p:nvSpPr>
          <p:cNvPr id="3" name="Subtitle 2">
            <a:extLst>
              <a:ext uri="{FF2B5EF4-FFF2-40B4-BE49-F238E27FC236}">
                <a16:creationId xmlns:a16="http://schemas.microsoft.com/office/drawing/2014/main" id="{4DCC5E79-0985-40CB-7638-5064D70F55B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45915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608C04-C0D7-A97F-7817-39BB72468AEE}"/>
              </a:ext>
            </a:extLst>
          </p:cNvPr>
          <p:cNvSpPr>
            <a:spLocks noGrp="1"/>
          </p:cNvSpPr>
          <p:nvPr>
            <p:ph type="title"/>
          </p:nvPr>
        </p:nvSpPr>
        <p:spPr>
          <a:xfrm>
            <a:off x="48811" y="-8943"/>
            <a:ext cx="11553825" cy="590931"/>
          </a:xfrm>
        </p:spPr>
        <p:txBody>
          <a:bodyPr/>
          <a:lstStyle/>
          <a:p>
            <a:r>
              <a:rPr lang="en-US" sz="3600" dirty="0">
                <a:solidFill>
                  <a:schemeClr val="bg1"/>
                </a:solidFill>
              </a:rPr>
              <a:t>PDMP =  Prescription Drug Monitoring Program</a:t>
            </a:r>
          </a:p>
        </p:txBody>
      </p:sp>
      <p:sp>
        <p:nvSpPr>
          <p:cNvPr id="5" name="Text Placeholder 4">
            <a:extLst>
              <a:ext uri="{FF2B5EF4-FFF2-40B4-BE49-F238E27FC236}">
                <a16:creationId xmlns:a16="http://schemas.microsoft.com/office/drawing/2014/main" id="{122C23D0-B983-7DAB-DAD4-2D3DC52774A3}"/>
              </a:ext>
            </a:extLst>
          </p:cNvPr>
          <p:cNvSpPr>
            <a:spLocks noGrp="1"/>
          </p:cNvSpPr>
          <p:nvPr>
            <p:ph type="body" sz="half" idx="2"/>
          </p:nvPr>
        </p:nvSpPr>
        <p:spPr>
          <a:xfrm>
            <a:off x="869675" y="1973896"/>
            <a:ext cx="4956048" cy="3811588"/>
          </a:xfrm>
        </p:spPr>
        <p:txBody>
          <a:bodyPr>
            <a:normAutofit/>
          </a:bodyPr>
          <a:lstStyle/>
          <a:p>
            <a:pPr marL="285750" indent="-285750">
              <a:lnSpc>
                <a:spcPct val="120000"/>
              </a:lnSpc>
              <a:buFont typeface="Arial" panose="020B0604020202020204" pitchFamily="34" charset="0"/>
              <a:buChar char="•"/>
            </a:pPr>
            <a:r>
              <a:rPr lang="en-US" sz="2000" dirty="0">
                <a:latin typeface="+mn-lt"/>
              </a:rPr>
              <a:t>Software solution used to record and monitor prescription dispenses</a:t>
            </a:r>
          </a:p>
          <a:p>
            <a:pPr marL="285750" indent="-285750">
              <a:lnSpc>
                <a:spcPct val="120000"/>
              </a:lnSpc>
              <a:buFont typeface="Arial" panose="020B0604020202020204" pitchFamily="34" charset="0"/>
              <a:buChar char="•"/>
            </a:pPr>
            <a:r>
              <a:rPr lang="en-US" sz="2000" dirty="0">
                <a:latin typeface="+mn-lt"/>
              </a:rPr>
              <a:t>Prevent the misuse of prescribed controlled substances</a:t>
            </a:r>
          </a:p>
          <a:p>
            <a:pPr marL="285750" indent="-285750">
              <a:lnSpc>
                <a:spcPct val="120000"/>
              </a:lnSpc>
              <a:buFont typeface="Arial" panose="020B0604020202020204" pitchFamily="34" charset="0"/>
              <a:buChar char="•"/>
            </a:pPr>
            <a:r>
              <a:rPr lang="en-US" sz="2000" dirty="0">
                <a:latin typeface="+mn-lt"/>
              </a:rPr>
              <a:t>Monitor patient medication care and treatment</a:t>
            </a:r>
          </a:p>
          <a:p>
            <a:pPr marL="285750" indent="-285750">
              <a:lnSpc>
                <a:spcPct val="120000"/>
              </a:lnSpc>
              <a:buFont typeface="Arial" panose="020B0604020202020204" pitchFamily="34" charset="0"/>
              <a:buChar char="•"/>
            </a:pPr>
            <a:r>
              <a:rPr lang="en-US" sz="2000" dirty="0">
                <a:latin typeface="+mn-lt"/>
              </a:rPr>
              <a:t>Provide information to improve patient health and safety</a:t>
            </a:r>
          </a:p>
          <a:p>
            <a:endParaRPr lang="en-US" dirty="0"/>
          </a:p>
        </p:txBody>
      </p:sp>
      <p:sp>
        <p:nvSpPr>
          <p:cNvPr id="7" name="Freeform 21">
            <a:extLst>
              <a:ext uri="{FF2B5EF4-FFF2-40B4-BE49-F238E27FC236}">
                <a16:creationId xmlns:a16="http://schemas.microsoft.com/office/drawing/2014/main" id="{7E7949B2-27DB-73A2-CEAC-A0E156120CE6}"/>
              </a:ext>
            </a:extLst>
          </p:cNvPr>
          <p:cNvSpPr/>
          <p:nvPr/>
        </p:nvSpPr>
        <p:spPr>
          <a:xfrm>
            <a:off x="6742051" y="887227"/>
            <a:ext cx="4860585" cy="5471712"/>
          </a:xfrm>
          <a:custGeom>
            <a:avLst/>
            <a:gdLst/>
            <a:ahLst/>
            <a:cxnLst/>
            <a:rect l="l" t="t" r="r" b="b"/>
            <a:pathLst>
              <a:path w="4860585" h="5471712">
                <a:moveTo>
                  <a:pt x="0" y="0"/>
                </a:moveTo>
                <a:lnTo>
                  <a:pt x="4860586" y="0"/>
                </a:lnTo>
                <a:lnTo>
                  <a:pt x="4860586" y="5471711"/>
                </a:lnTo>
                <a:lnTo>
                  <a:pt x="0" y="5471711"/>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41544090"/>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483E-4E28-BC8B-7D10-DC2E8E34A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AAADB-F8AD-6E4C-FC00-6B0E5F6DB92C}"/>
              </a:ext>
            </a:extLst>
          </p:cNvPr>
          <p:cNvSpPr>
            <a:spLocks noGrp="1"/>
          </p:cNvSpPr>
          <p:nvPr>
            <p:ph type="title"/>
          </p:nvPr>
        </p:nvSpPr>
        <p:spPr>
          <a:xfrm>
            <a:off x="0" y="0"/>
            <a:ext cx="7562850" cy="590931"/>
          </a:xfrm>
        </p:spPr>
        <p:txBody>
          <a:bodyPr/>
          <a:lstStyle/>
          <a:p>
            <a:r>
              <a:rPr lang="en-US" sz="3600" dirty="0">
                <a:solidFill>
                  <a:schemeClr val="bg1"/>
                </a:solidFill>
              </a:rPr>
              <a:t>What makes Nebraska different</a:t>
            </a:r>
          </a:p>
        </p:txBody>
      </p:sp>
      <p:sp>
        <p:nvSpPr>
          <p:cNvPr id="3" name="Content Placeholder 2">
            <a:extLst>
              <a:ext uri="{FF2B5EF4-FFF2-40B4-BE49-F238E27FC236}">
                <a16:creationId xmlns:a16="http://schemas.microsoft.com/office/drawing/2014/main" id="{F652B6BD-CCFB-32F0-CD64-A4F75063DB28}"/>
              </a:ext>
            </a:extLst>
          </p:cNvPr>
          <p:cNvSpPr>
            <a:spLocks noGrp="1"/>
          </p:cNvSpPr>
          <p:nvPr>
            <p:ph sz="half" idx="1"/>
          </p:nvPr>
        </p:nvSpPr>
        <p:spPr>
          <a:xfrm>
            <a:off x="407893" y="1036731"/>
            <a:ext cx="5257801" cy="4351338"/>
          </a:xfrm>
        </p:spPr>
        <p:txBody>
          <a:bodyPr/>
          <a:lstStyle/>
          <a:p>
            <a:r>
              <a:rPr lang="en-US" dirty="0"/>
              <a:t>Nebraska collects all dispensed medications</a:t>
            </a:r>
          </a:p>
          <a:p>
            <a:pPr lvl="1"/>
            <a:r>
              <a:rPr lang="en-US" dirty="0"/>
              <a:t>Other states are working on it </a:t>
            </a:r>
          </a:p>
          <a:p>
            <a:pPr lvl="1"/>
            <a:endParaRPr lang="en-US" dirty="0"/>
          </a:p>
          <a:p>
            <a:r>
              <a:rPr lang="en-US" dirty="0"/>
              <a:t>Patients are not able to opt-out</a:t>
            </a:r>
          </a:p>
          <a:p>
            <a:pPr lvl="1"/>
            <a:r>
              <a:rPr lang="en-US" dirty="0"/>
              <a:t>They can still opt-out of the Clinical Portal</a:t>
            </a:r>
          </a:p>
          <a:p>
            <a:endParaRPr lang="en-US" dirty="0"/>
          </a:p>
          <a:p>
            <a:pPr marL="0" indent="0">
              <a:buNone/>
            </a:pPr>
            <a:endParaRPr lang="en-US" dirty="0"/>
          </a:p>
        </p:txBody>
      </p:sp>
      <p:pic>
        <p:nvPicPr>
          <p:cNvPr id="2050" name="Picture 2" descr="Geographical Map of Nebraska and Nebraska Geographical Maps">
            <a:extLst>
              <a:ext uri="{FF2B5EF4-FFF2-40B4-BE49-F238E27FC236}">
                <a16:creationId xmlns:a16="http://schemas.microsoft.com/office/drawing/2014/main" id="{A1437522-C248-4487-0A55-EB3E19C9C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148" y="2237721"/>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829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5054DCA-B371-4638-A3F7-D6567F4EE6AB}"/>
              </a:ext>
            </a:extLst>
          </p:cNvPr>
          <p:cNvSpPr txBox="1">
            <a:spLocks/>
          </p:cNvSpPr>
          <p:nvPr/>
        </p:nvSpPr>
        <p:spPr>
          <a:xfrm>
            <a:off x="161925" y="0"/>
            <a:ext cx="5400675" cy="677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Dispenses per Year</a:t>
            </a:r>
          </a:p>
        </p:txBody>
      </p:sp>
      <p:pic>
        <p:nvPicPr>
          <p:cNvPr id="1026" name="Picture 2">
            <a:extLst>
              <a:ext uri="{FF2B5EF4-FFF2-40B4-BE49-F238E27FC236}">
                <a16:creationId xmlns:a16="http://schemas.microsoft.com/office/drawing/2014/main" id="{936B9C42-83E7-8DF1-7FAF-ACAC45654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704" y="1623117"/>
            <a:ext cx="9388736" cy="473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28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D997FD-2DA9-A06F-F144-515AD937EA93}"/>
              </a:ext>
            </a:extLst>
          </p:cNvPr>
          <p:cNvSpPr>
            <a:spLocks noGrp="1"/>
          </p:cNvSpPr>
          <p:nvPr>
            <p:ph idx="1"/>
          </p:nvPr>
        </p:nvSpPr>
        <p:spPr>
          <a:xfrm>
            <a:off x="838200" y="957532"/>
            <a:ext cx="10515600" cy="5667555"/>
          </a:xfrm>
        </p:spPr>
        <p:txBody>
          <a:bodyPr>
            <a:normAutofit fontScale="70000" lnSpcReduction="20000"/>
          </a:bodyPr>
          <a:lstStyle/>
          <a:p>
            <a:r>
              <a:rPr lang="en-US" dirty="0"/>
              <a:t>Nebraska Title 471 NAC 18 (Physician Services)</a:t>
            </a:r>
          </a:p>
          <a:p>
            <a:r>
              <a:rPr lang="en-US" dirty="0"/>
              <a:t>Nebraska Medicaid Regulations</a:t>
            </a:r>
          </a:p>
          <a:p>
            <a:r>
              <a:rPr lang="en-US" dirty="0"/>
              <a:t>009. PRESCRIPTION DRUG MONITORING PROGRAM</a:t>
            </a:r>
          </a:p>
          <a:p>
            <a:pPr>
              <a:lnSpc>
                <a:spcPct val="150000"/>
              </a:lnSpc>
              <a:spcBef>
                <a:spcPts val="0"/>
              </a:spcBef>
            </a:pPr>
            <a:r>
              <a:rPr lang="en-US" sz="2800" b="0" i="0" u="none" strike="noStrike" baseline="0" dirty="0">
                <a:latin typeface="Arial" panose="020B0604020202020204" pitchFamily="34" charset="0"/>
              </a:rPr>
              <a:t>009.01 GENERAL REQUIREMENT. Each provider prescribing a controlled substance in Nebraska to a </a:t>
            </a:r>
            <a:r>
              <a:rPr lang="en-US" b="1" i="0" u="none" strike="noStrike" baseline="0" dirty="0">
                <a:highlight>
                  <a:srgbClr val="FFFF00"/>
                </a:highlight>
                <a:latin typeface="Arial" panose="020B0604020202020204" pitchFamily="34" charset="0"/>
              </a:rPr>
              <a:t>Medicaid client must check </a:t>
            </a:r>
            <a:r>
              <a:rPr lang="en-US" sz="2800" b="0" i="0" u="none" strike="noStrike" baseline="0" dirty="0">
                <a:highlight>
                  <a:srgbClr val="FFFF00"/>
                </a:highlight>
                <a:latin typeface="Arial" panose="020B0604020202020204" pitchFamily="34" charset="0"/>
              </a:rPr>
              <a:t>the prescription drug monitoring program </a:t>
            </a:r>
            <a:r>
              <a:rPr lang="en-US" sz="2800" b="0" i="0" u="none" strike="noStrike" baseline="0" dirty="0">
                <a:latin typeface="Arial" panose="020B0604020202020204" pitchFamily="34" charset="0"/>
              </a:rPr>
              <a:t>established under Neb. Rev. Stat. § 71-2454 </a:t>
            </a:r>
            <a:r>
              <a:rPr lang="en-US" b="1" i="0" u="none" strike="noStrike" baseline="0" dirty="0">
                <a:highlight>
                  <a:srgbClr val="FFFF00"/>
                </a:highlight>
                <a:latin typeface="Arial" panose="020B0604020202020204" pitchFamily="34" charset="0"/>
              </a:rPr>
              <a:t>before prescribing a schedule II </a:t>
            </a:r>
            <a:r>
              <a:rPr lang="en-US" sz="2800" b="0" i="0" u="none" strike="noStrike" baseline="0" dirty="0">
                <a:highlight>
                  <a:srgbClr val="FFFF00"/>
                </a:highlight>
                <a:latin typeface="Arial" panose="020B0604020202020204" pitchFamily="34" charset="0"/>
              </a:rPr>
              <a:t>medication and at dosage adjustment</a:t>
            </a:r>
            <a:r>
              <a:rPr lang="en-US" sz="2800" b="0" i="0" u="none" strike="noStrike" baseline="0" dirty="0">
                <a:latin typeface="Arial" panose="020B0604020202020204" pitchFamily="34" charset="0"/>
              </a:rPr>
              <a:t>. </a:t>
            </a:r>
            <a:r>
              <a:rPr lang="en-US" sz="2800" b="0" i="0" u="none" strike="noStrike" baseline="0" dirty="0">
                <a:highlight>
                  <a:srgbClr val="FFFF00"/>
                </a:highlight>
                <a:latin typeface="Arial" panose="020B0604020202020204" pitchFamily="34" charset="0"/>
              </a:rPr>
              <a:t>Provider </a:t>
            </a:r>
            <a:r>
              <a:rPr lang="en-US" sz="2800" b="1" i="0" u="none" strike="noStrike" baseline="0" dirty="0">
                <a:highlight>
                  <a:srgbClr val="FFFF00"/>
                </a:highlight>
                <a:latin typeface="Arial" panose="020B0604020202020204" pitchFamily="34" charset="0"/>
              </a:rPr>
              <a:t>may delegate checking </a:t>
            </a:r>
            <a:r>
              <a:rPr lang="en-US" sz="2800" b="0" i="0" u="none" strike="noStrike" baseline="0" dirty="0">
                <a:latin typeface="Arial" panose="020B0604020202020204" pitchFamily="34" charset="0"/>
              </a:rPr>
              <a:t>of the prescription drug monitoring program to a delegate as defined in Neb. Rev. Stat. § 71-2454 (14)(c). </a:t>
            </a:r>
          </a:p>
          <a:p>
            <a:pPr>
              <a:lnSpc>
                <a:spcPct val="150000"/>
              </a:lnSpc>
              <a:spcBef>
                <a:spcPts val="0"/>
              </a:spcBef>
            </a:pPr>
            <a:r>
              <a:rPr lang="en-US" sz="2800" b="0" i="0" u="none" strike="noStrike" baseline="0" dirty="0">
                <a:latin typeface="Arial" panose="020B0604020202020204" pitchFamily="34" charset="0"/>
              </a:rPr>
              <a:t>009.02 EXCEPTION. Good faith exceptions must be </a:t>
            </a:r>
            <a:r>
              <a:rPr lang="en-US" sz="2800" b="0" i="0" u="none" strike="noStrike" baseline="0" dirty="0">
                <a:highlight>
                  <a:srgbClr val="FFFF00"/>
                </a:highlight>
                <a:latin typeface="Arial" panose="020B0604020202020204" pitchFamily="34" charset="0"/>
              </a:rPr>
              <a:t>documented in the client’s medical record </a:t>
            </a:r>
            <a:r>
              <a:rPr lang="en-US" sz="2800" b="0" i="0" u="none" strike="noStrike" baseline="0" dirty="0">
                <a:latin typeface="Arial" panose="020B0604020202020204" pitchFamily="34" charset="0"/>
              </a:rPr>
              <a:t>and provided upon request to the Department. These requirements </a:t>
            </a:r>
            <a:r>
              <a:rPr lang="en-US" sz="2800" b="0" i="0" u="none" strike="noStrike" baseline="0" dirty="0">
                <a:highlight>
                  <a:srgbClr val="FFFF00"/>
                </a:highlight>
                <a:latin typeface="Arial" panose="020B0604020202020204" pitchFamily="34" charset="0"/>
              </a:rPr>
              <a:t>do not include </a:t>
            </a:r>
            <a:r>
              <a:rPr lang="en-US" sz="2800" b="0" i="0" u="none" strike="noStrike" baseline="0" dirty="0">
                <a:latin typeface="Arial" panose="020B0604020202020204" pitchFamily="34" charset="0"/>
              </a:rPr>
              <a:t>a prescription to a client as set forth under 42 U.S.C. Sec. 1396w-3a and to a </a:t>
            </a:r>
            <a:r>
              <a:rPr lang="en-US" sz="2800" b="0" i="0" u="none" strike="noStrike" baseline="0" dirty="0">
                <a:highlight>
                  <a:srgbClr val="FFFF00"/>
                </a:highlight>
                <a:latin typeface="Arial" panose="020B0604020202020204" pitchFamily="34" charset="0"/>
              </a:rPr>
              <a:t>resident of a facility </a:t>
            </a:r>
            <a:r>
              <a:rPr lang="en-US" sz="2800" b="0" i="0" u="none" strike="noStrike" baseline="0" dirty="0">
                <a:latin typeface="Arial" panose="020B0604020202020204" pitchFamily="34" charset="0"/>
              </a:rPr>
              <a:t>where schedule II medications are dispensed to a client through a single pharmacy. </a:t>
            </a:r>
            <a:endParaRPr lang="en-US" sz="4000" dirty="0"/>
          </a:p>
          <a:p>
            <a:endParaRPr lang="en-US" dirty="0"/>
          </a:p>
        </p:txBody>
      </p:sp>
      <p:sp>
        <p:nvSpPr>
          <p:cNvPr id="3" name="Title 1">
            <a:extLst>
              <a:ext uri="{FF2B5EF4-FFF2-40B4-BE49-F238E27FC236}">
                <a16:creationId xmlns:a16="http://schemas.microsoft.com/office/drawing/2014/main" id="{FAD9EB93-4EFF-0AF8-7C28-DDEDE3BB2315}"/>
              </a:ext>
            </a:extLst>
          </p:cNvPr>
          <p:cNvSpPr txBox="1">
            <a:spLocks/>
          </p:cNvSpPr>
          <p:nvPr/>
        </p:nvSpPr>
        <p:spPr>
          <a:xfrm>
            <a:off x="114300" y="83044"/>
            <a:ext cx="10515600" cy="53553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200" dirty="0">
                <a:solidFill>
                  <a:schemeClr val="bg1"/>
                </a:solidFill>
                <a:latin typeface="Arial"/>
                <a:cs typeface="Arial"/>
              </a:rPr>
              <a:t>Mandatory Use</a:t>
            </a:r>
          </a:p>
        </p:txBody>
      </p:sp>
    </p:spTree>
    <p:extLst>
      <p:ext uri="{BB962C8B-B14F-4D97-AF65-F5344CB8AC3E}">
        <p14:creationId xmlns:p14="http://schemas.microsoft.com/office/powerpoint/2010/main" val="3551734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E8F6E-8BBF-D80E-7995-DB7516893F5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BD7AB6B-C813-5480-E0EA-D0CDB56DAA1F}"/>
              </a:ext>
            </a:extLst>
          </p:cNvPr>
          <p:cNvSpPr>
            <a:spLocks noGrp="1"/>
          </p:cNvSpPr>
          <p:nvPr>
            <p:ph idx="1"/>
          </p:nvPr>
        </p:nvSpPr>
        <p:spPr>
          <a:xfrm>
            <a:off x="1245140" y="1626007"/>
            <a:ext cx="8829675" cy="1624787"/>
          </a:xfrm>
        </p:spPr>
        <p:txBody>
          <a:bodyPr>
            <a:normAutofit/>
          </a:bodyPr>
          <a:lstStyle/>
          <a:p>
            <a:pPr marL="0" indent="0">
              <a:buNone/>
            </a:pPr>
            <a:r>
              <a:rPr lang="en-US" sz="9600" dirty="0"/>
              <a:t>Med REC</a:t>
            </a:r>
          </a:p>
        </p:txBody>
      </p:sp>
      <p:sp>
        <p:nvSpPr>
          <p:cNvPr id="2" name="TextBox 1">
            <a:extLst>
              <a:ext uri="{FF2B5EF4-FFF2-40B4-BE49-F238E27FC236}">
                <a16:creationId xmlns:a16="http://schemas.microsoft.com/office/drawing/2014/main" id="{9019BC19-A372-2B4E-E7DC-440B06A7898B}"/>
              </a:ext>
            </a:extLst>
          </p:cNvPr>
          <p:cNvSpPr txBox="1"/>
          <p:nvPr/>
        </p:nvSpPr>
        <p:spPr>
          <a:xfrm>
            <a:off x="1245140" y="3250794"/>
            <a:ext cx="10118186" cy="1200329"/>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The process of identifying the most accurate list of all medications that the patient is taking, including name, dosage, frequency and route, by comparing the medical record to an external list of medications obtained from a patient, hospital or other provider. </a:t>
            </a:r>
          </a:p>
          <a:p>
            <a:endParaRPr lang="en-US" dirty="0"/>
          </a:p>
        </p:txBody>
      </p:sp>
      <p:sp>
        <p:nvSpPr>
          <p:cNvPr id="3" name="TextBox 2">
            <a:extLst>
              <a:ext uri="{FF2B5EF4-FFF2-40B4-BE49-F238E27FC236}">
                <a16:creationId xmlns:a16="http://schemas.microsoft.com/office/drawing/2014/main" id="{3897BE30-2249-0EF1-47BA-A5A1CC3FC382}"/>
              </a:ext>
            </a:extLst>
          </p:cNvPr>
          <p:cNvSpPr txBox="1"/>
          <p:nvPr/>
        </p:nvSpPr>
        <p:spPr>
          <a:xfrm>
            <a:off x="201126" y="6550089"/>
            <a:ext cx="9609623" cy="261610"/>
          </a:xfrm>
          <a:prstGeom prst="rect">
            <a:avLst/>
          </a:prstGeom>
          <a:noFill/>
        </p:spPr>
        <p:txBody>
          <a:bodyPr wrap="square" rtlCol="0">
            <a:spAutoFit/>
          </a:bodyPr>
          <a:lstStyle/>
          <a:p>
            <a:r>
              <a:rPr lang="en-US" sz="1100" dirty="0">
                <a:cs typeface="Arial" panose="020B0604020202020204" pitchFamily="34" charset="0"/>
              </a:rPr>
              <a:t>Definition. Medicaid Promoting Interoperability Program Modified Stage 2. Eligible Professionals. Objectives and Measures for 2018. Objective 7 of 10</a:t>
            </a:r>
          </a:p>
        </p:txBody>
      </p:sp>
    </p:spTree>
    <p:extLst>
      <p:ext uri="{BB962C8B-B14F-4D97-AF65-F5344CB8AC3E}">
        <p14:creationId xmlns:p14="http://schemas.microsoft.com/office/powerpoint/2010/main" val="96885008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74A84-442A-6183-CE75-3EB1D4DD1FF7}"/>
              </a:ext>
            </a:extLst>
          </p:cNvPr>
          <p:cNvSpPr txBox="1"/>
          <p:nvPr/>
        </p:nvSpPr>
        <p:spPr>
          <a:xfrm>
            <a:off x="254162" y="0"/>
            <a:ext cx="8917497" cy="707886"/>
          </a:xfrm>
          <a:prstGeom prst="rect">
            <a:avLst/>
          </a:prstGeom>
          <a:noFill/>
        </p:spPr>
        <p:txBody>
          <a:bodyPr wrap="square" rtlCol="0">
            <a:spAutoFit/>
          </a:bodyPr>
          <a:lstStyle/>
          <a:p>
            <a:r>
              <a:rPr lang="en-US" sz="4000" b="1" dirty="0">
                <a:solidFill>
                  <a:schemeClr val="bg1"/>
                </a:solidFill>
              </a:rPr>
              <a:t>What is MEANINGFUL?</a:t>
            </a:r>
          </a:p>
        </p:txBody>
      </p:sp>
      <p:pic>
        <p:nvPicPr>
          <p:cNvPr id="4" name="Picture 3">
            <a:extLst>
              <a:ext uri="{FF2B5EF4-FFF2-40B4-BE49-F238E27FC236}">
                <a16:creationId xmlns:a16="http://schemas.microsoft.com/office/drawing/2014/main" id="{7BDEB469-8AAA-DB6F-F339-0614CC7634B1}"/>
              </a:ext>
            </a:extLst>
          </p:cNvPr>
          <p:cNvPicPr>
            <a:picLocks noChangeAspect="1"/>
          </p:cNvPicPr>
          <p:nvPr/>
        </p:nvPicPr>
        <p:blipFill>
          <a:blip r:embed="rId3"/>
          <a:stretch>
            <a:fillRect/>
          </a:stretch>
        </p:blipFill>
        <p:spPr>
          <a:xfrm>
            <a:off x="2396133" y="707886"/>
            <a:ext cx="7857210" cy="6216148"/>
          </a:xfrm>
          <a:prstGeom prst="rect">
            <a:avLst/>
          </a:prstGeom>
        </p:spPr>
      </p:pic>
    </p:spTree>
    <p:extLst>
      <p:ext uri="{BB962C8B-B14F-4D97-AF65-F5344CB8AC3E}">
        <p14:creationId xmlns:p14="http://schemas.microsoft.com/office/powerpoint/2010/main" val="2958100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5DC6-DDB9-4FBE-9627-B5C448D347AF}"/>
              </a:ext>
            </a:extLst>
          </p:cNvPr>
          <p:cNvSpPr txBox="1">
            <a:spLocks/>
          </p:cNvSpPr>
          <p:nvPr/>
        </p:nvSpPr>
        <p:spPr>
          <a:xfrm>
            <a:off x="0" y="61204"/>
            <a:ext cx="9591676" cy="516872"/>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Challenges with obtaining medication history</a:t>
            </a:r>
          </a:p>
        </p:txBody>
      </p:sp>
      <p:grpSp>
        <p:nvGrpSpPr>
          <p:cNvPr id="3" name="Group 2">
            <a:extLst>
              <a:ext uri="{FF2B5EF4-FFF2-40B4-BE49-F238E27FC236}">
                <a16:creationId xmlns:a16="http://schemas.microsoft.com/office/drawing/2014/main" id="{B8678294-7BEB-4A2D-A609-DC6DD2C263EC}"/>
              </a:ext>
            </a:extLst>
          </p:cNvPr>
          <p:cNvGrpSpPr/>
          <p:nvPr/>
        </p:nvGrpSpPr>
        <p:grpSpPr>
          <a:xfrm>
            <a:off x="2237776" y="1418224"/>
            <a:ext cx="1641796" cy="2113812"/>
            <a:chOff x="2381434" y="1854499"/>
            <a:chExt cx="1641796" cy="2113812"/>
          </a:xfrm>
        </p:grpSpPr>
        <p:sp>
          <p:nvSpPr>
            <p:cNvPr id="4" name="Rectangle: Diagonal Corners Rounded 3">
              <a:extLst>
                <a:ext uri="{FF2B5EF4-FFF2-40B4-BE49-F238E27FC236}">
                  <a16:creationId xmlns:a16="http://schemas.microsoft.com/office/drawing/2014/main" id="{D85F1783-66B6-4977-9E2D-FB8644C127F1}"/>
                </a:ext>
              </a:extLst>
            </p:cNvPr>
            <p:cNvSpPr/>
            <p:nvPr/>
          </p:nvSpPr>
          <p:spPr>
            <a:xfrm>
              <a:off x="2701584" y="1854499"/>
              <a:ext cx="1001496" cy="1001496"/>
            </a:xfrm>
            <a:prstGeom prst="round2DiagRect">
              <a:avLst>
                <a:gd name="adj1" fmla="val 29727"/>
                <a:gd name="adj2" fmla="val 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Rectangle 4" descr="Target">
              <a:extLst>
                <a:ext uri="{FF2B5EF4-FFF2-40B4-BE49-F238E27FC236}">
                  <a16:creationId xmlns:a16="http://schemas.microsoft.com/office/drawing/2014/main" id="{6BC7030F-2FEF-4BA7-9ACB-46623C12A19C}"/>
                </a:ext>
              </a:extLst>
            </p:cNvPr>
            <p:cNvSpPr/>
            <p:nvPr/>
          </p:nvSpPr>
          <p:spPr>
            <a:xfrm>
              <a:off x="2915018" y="2067933"/>
              <a:ext cx="574628" cy="57462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5114CDD4-BFF1-483C-B075-370C119E676B}"/>
                </a:ext>
              </a:extLst>
            </p:cNvPr>
            <p:cNvSpPr/>
            <p:nvPr/>
          </p:nvSpPr>
          <p:spPr>
            <a:xfrm>
              <a:off x="2381434" y="3167936"/>
              <a:ext cx="1641796" cy="800375"/>
            </a:xfrm>
            <a:custGeom>
              <a:avLst/>
              <a:gdLst>
                <a:gd name="connsiteX0" fmla="*/ 0 w 1641796"/>
                <a:gd name="connsiteY0" fmla="*/ 0 h 800375"/>
                <a:gd name="connsiteX1" fmla="*/ 1641796 w 1641796"/>
                <a:gd name="connsiteY1" fmla="*/ 0 h 800375"/>
                <a:gd name="connsiteX2" fmla="*/ 1641796 w 1641796"/>
                <a:gd name="connsiteY2" fmla="*/ 800375 h 800375"/>
                <a:gd name="connsiteX3" fmla="*/ 0 w 1641796"/>
                <a:gd name="connsiteY3" fmla="*/ 800375 h 800375"/>
                <a:gd name="connsiteX4" fmla="*/ 0 w 1641796"/>
                <a:gd name="connsiteY4" fmla="*/ 0 h 80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800375">
                  <a:moveTo>
                    <a:pt x="0" y="0"/>
                  </a:moveTo>
                  <a:lnTo>
                    <a:pt x="1641796" y="0"/>
                  </a:lnTo>
                  <a:lnTo>
                    <a:pt x="1641796" y="800375"/>
                  </a:lnTo>
                  <a:lnTo>
                    <a:pt x="0" y="8003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cap="all"/>
              </a:pPr>
              <a:r>
                <a:rPr kumimoji="0" lang="en-US" sz="1400" b="0" i="0" u="none" strike="noStrike" kern="1200" cap="all"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Only as accurate as the history obtained</a:t>
              </a:r>
            </a:p>
          </p:txBody>
        </p:sp>
      </p:grpSp>
      <p:grpSp>
        <p:nvGrpSpPr>
          <p:cNvPr id="7" name="Group 6">
            <a:extLst>
              <a:ext uri="{FF2B5EF4-FFF2-40B4-BE49-F238E27FC236}">
                <a16:creationId xmlns:a16="http://schemas.microsoft.com/office/drawing/2014/main" id="{B2EB2A51-391D-41B6-B6EC-CFE19479B3FE}"/>
              </a:ext>
            </a:extLst>
          </p:cNvPr>
          <p:cNvGrpSpPr/>
          <p:nvPr/>
        </p:nvGrpSpPr>
        <p:grpSpPr>
          <a:xfrm>
            <a:off x="4166887" y="1418224"/>
            <a:ext cx="1641796" cy="2113812"/>
            <a:chOff x="4310545" y="1854499"/>
            <a:chExt cx="1641796" cy="2113812"/>
          </a:xfrm>
        </p:grpSpPr>
        <p:sp>
          <p:nvSpPr>
            <p:cNvPr id="8" name="Rectangle: Diagonal Corners Rounded 7">
              <a:extLst>
                <a:ext uri="{FF2B5EF4-FFF2-40B4-BE49-F238E27FC236}">
                  <a16:creationId xmlns:a16="http://schemas.microsoft.com/office/drawing/2014/main" id="{7A235E0B-469B-4D37-9DF3-08E60199DCA7}"/>
                </a:ext>
              </a:extLst>
            </p:cNvPr>
            <p:cNvSpPr/>
            <p:nvPr/>
          </p:nvSpPr>
          <p:spPr>
            <a:xfrm>
              <a:off x="4630696" y="1854499"/>
              <a:ext cx="1001496" cy="1001496"/>
            </a:xfrm>
            <a:prstGeom prst="round2DiagRect">
              <a:avLst>
                <a:gd name="adj1" fmla="val 29727"/>
                <a:gd name="adj2" fmla="val 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descr="Sad Face with No Fill">
              <a:extLst>
                <a:ext uri="{FF2B5EF4-FFF2-40B4-BE49-F238E27FC236}">
                  <a16:creationId xmlns:a16="http://schemas.microsoft.com/office/drawing/2014/main" id="{0E99F5E6-6754-42C6-A215-B0278A9FA6A7}"/>
                </a:ext>
              </a:extLst>
            </p:cNvPr>
            <p:cNvSpPr/>
            <p:nvPr/>
          </p:nvSpPr>
          <p:spPr>
            <a:xfrm>
              <a:off x="4844129" y="2067933"/>
              <a:ext cx="574628" cy="57462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B3055DE4-0004-4430-8B1B-770993FB77AF}"/>
                </a:ext>
              </a:extLst>
            </p:cNvPr>
            <p:cNvSpPr/>
            <p:nvPr/>
          </p:nvSpPr>
          <p:spPr>
            <a:xfrm>
              <a:off x="4310545" y="3167936"/>
              <a:ext cx="1641796" cy="800375"/>
            </a:xfrm>
            <a:custGeom>
              <a:avLst/>
              <a:gdLst>
                <a:gd name="connsiteX0" fmla="*/ 0 w 1641796"/>
                <a:gd name="connsiteY0" fmla="*/ 0 h 800375"/>
                <a:gd name="connsiteX1" fmla="*/ 1641796 w 1641796"/>
                <a:gd name="connsiteY1" fmla="*/ 0 h 800375"/>
                <a:gd name="connsiteX2" fmla="*/ 1641796 w 1641796"/>
                <a:gd name="connsiteY2" fmla="*/ 800375 h 800375"/>
                <a:gd name="connsiteX3" fmla="*/ 0 w 1641796"/>
                <a:gd name="connsiteY3" fmla="*/ 800375 h 800375"/>
                <a:gd name="connsiteX4" fmla="*/ 0 w 1641796"/>
                <a:gd name="connsiteY4" fmla="*/ 0 h 80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800375">
                  <a:moveTo>
                    <a:pt x="0" y="0"/>
                  </a:moveTo>
                  <a:lnTo>
                    <a:pt x="1641796" y="0"/>
                  </a:lnTo>
                  <a:lnTo>
                    <a:pt x="1641796" y="800375"/>
                  </a:lnTo>
                  <a:lnTo>
                    <a:pt x="0" y="8003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cap="all"/>
              </a:pPr>
              <a:r>
                <a:rPr kumimoji="0" lang="en-US" sz="1400" b="0" i="0" u="none" strike="noStrike" kern="1200" cap="all"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Poor historians</a:t>
              </a:r>
            </a:p>
          </p:txBody>
        </p:sp>
      </p:grpSp>
      <p:grpSp>
        <p:nvGrpSpPr>
          <p:cNvPr id="11" name="Group 10">
            <a:extLst>
              <a:ext uri="{FF2B5EF4-FFF2-40B4-BE49-F238E27FC236}">
                <a16:creationId xmlns:a16="http://schemas.microsoft.com/office/drawing/2014/main" id="{01033E01-A7DD-4C2E-9566-1732C7178871}"/>
              </a:ext>
            </a:extLst>
          </p:cNvPr>
          <p:cNvGrpSpPr/>
          <p:nvPr/>
        </p:nvGrpSpPr>
        <p:grpSpPr>
          <a:xfrm>
            <a:off x="6095999" y="1418224"/>
            <a:ext cx="1641796" cy="2113812"/>
            <a:chOff x="6239657" y="1854499"/>
            <a:chExt cx="1641796" cy="2113812"/>
          </a:xfrm>
        </p:grpSpPr>
        <p:sp>
          <p:nvSpPr>
            <p:cNvPr id="12" name="Rectangle: Diagonal Corners Rounded 11">
              <a:extLst>
                <a:ext uri="{FF2B5EF4-FFF2-40B4-BE49-F238E27FC236}">
                  <a16:creationId xmlns:a16="http://schemas.microsoft.com/office/drawing/2014/main" id="{8DDF256C-B24D-4E77-B532-136C21ACDB8F}"/>
                </a:ext>
              </a:extLst>
            </p:cNvPr>
            <p:cNvSpPr/>
            <p:nvPr/>
          </p:nvSpPr>
          <p:spPr>
            <a:xfrm>
              <a:off x="6559807" y="1854499"/>
              <a:ext cx="1001496" cy="1001496"/>
            </a:xfrm>
            <a:prstGeom prst="round2DiagRect">
              <a:avLst>
                <a:gd name="adj1" fmla="val 29727"/>
                <a:gd name="adj2" fmla="val 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descr="Medicine">
              <a:extLst>
                <a:ext uri="{FF2B5EF4-FFF2-40B4-BE49-F238E27FC236}">
                  <a16:creationId xmlns:a16="http://schemas.microsoft.com/office/drawing/2014/main" id="{BDE77198-1E23-4926-8FF2-E3026E5E3AEC}"/>
                </a:ext>
              </a:extLst>
            </p:cNvPr>
            <p:cNvSpPr/>
            <p:nvPr/>
          </p:nvSpPr>
          <p:spPr>
            <a:xfrm>
              <a:off x="6773241" y="2067933"/>
              <a:ext cx="574628" cy="57462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08E526A3-7BE1-447B-A5BB-99B6A43FEB4B}"/>
                </a:ext>
              </a:extLst>
            </p:cNvPr>
            <p:cNvSpPr/>
            <p:nvPr/>
          </p:nvSpPr>
          <p:spPr>
            <a:xfrm>
              <a:off x="6239657" y="3167936"/>
              <a:ext cx="1641796" cy="800375"/>
            </a:xfrm>
            <a:custGeom>
              <a:avLst/>
              <a:gdLst>
                <a:gd name="connsiteX0" fmla="*/ 0 w 1641796"/>
                <a:gd name="connsiteY0" fmla="*/ 0 h 800375"/>
                <a:gd name="connsiteX1" fmla="*/ 1641796 w 1641796"/>
                <a:gd name="connsiteY1" fmla="*/ 0 h 800375"/>
                <a:gd name="connsiteX2" fmla="*/ 1641796 w 1641796"/>
                <a:gd name="connsiteY2" fmla="*/ 800375 h 800375"/>
                <a:gd name="connsiteX3" fmla="*/ 0 w 1641796"/>
                <a:gd name="connsiteY3" fmla="*/ 800375 h 800375"/>
                <a:gd name="connsiteX4" fmla="*/ 0 w 1641796"/>
                <a:gd name="connsiteY4" fmla="*/ 0 h 80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800375">
                  <a:moveTo>
                    <a:pt x="0" y="0"/>
                  </a:moveTo>
                  <a:lnTo>
                    <a:pt x="1641796" y="0"/>
                  </a:lnTo>
                  <a:lnTo>
                    <a:pt x="1641796" y="800375"/>
                  </a:lnTo>
                  <a:lnTo>
                    <a:pt x="0" y="8003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cap="all"/>
              </a:pPr>
              <a:r>
                <a:rPr kumimoji="0" lang="en-US" sz="1400" b="0" i="0" u="none" strike="noStrike" kern="1200" cap="all"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Patient/ family bring in all medication bottles</a:t>
              </a:r>
            </a:p>
          </p:txBody>
        </p:sp>
      </p:grpSp>
      <p:grpSp>
        <p:nvGrpSpPr>
          <p:cNvPr id="15" name="Group 14">
            <a:extLst>
              <a:ext uri="{FF2B5EF4-FFF2-40B4-BE49-F238E27FC236}">
                <a16:creationId xmlns:a16="http://schemas.microsoft.com/office/drawing/2014/main" id="{B73C8E36-BAA9-461B-98E6-25525DC5722B}"/>
              </a:ext>
            </a:extLst>
          </p:cNvPr>
          <p:cNvGrpSpPr/>
          <p:nvPr/>
        </p:nvGrpSpPr>
        <p:grpSpPr>
          <a:xfrm>
            <a:off x="8025110" y="1418224"/>
            <a:ext cx="1641796" cy="2113812"/>
            <a:chOff x="8168768" y="1854499"/>
            <a:chExt cx="1641796" cy="2113812"/>
          </a:xfrm>
        </p:grpSpPr>
        <p:sp>
          <p:nvSpPr>
            <p:cNvPr id="16" name="Rectangle: Diagonal Corners Rounded 15">
              <a:extLst>
                <a:ext uri="{FF2B5EF4-FFF2-40B4-BE49-F238E27FC236}">
                  <a16:creationId xmlns:a16="http://schemas.microsoft.com/office/drawing/2014/main" id="{815DDA0F-9EEC-448F-ACEF-C52DDF0CB184}"/>
                </a:ext>
              </a:extLst>
            </p:cNvPr>
            <p:cNvSpPr/>
            <p:nvPr/>
          </p:nvSpPr>
          <p:spPr>
            <a:xfrm>
              <a:off x="8488918" y="1854499"/>
              <a:ext cx="1001496" cy="1001496"/>
            </a:xfrm>
            <a:prstGeom prst="round2DiagRect">
              <a:avLst>
                <a:gd name="adj1" fmla="val 29727"/>
                <a:gd name="adj2" fmla="val 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16" descr="Clock">
              <a:extLst>
                <a:ext uri="{FF2B5EF4-FFF2-40B4-BE49-F238E27FC236}">
                  <a16:creationId xmlns:a16="http://schemas.microsoft.com/office/drawing/2014/main" id="{6D9EFE30-E262-4B54-B253-82D7CC0E792B}"/>
                </a:ext>
              </a:extLst>
            </p:cNvPr>
            <p:cNvSpPr/>
            <p:nvPr/>
          </p:nvSpPr>
          <p:spPr>
            <a:xfrm>
              <a:off x="8702352" y="2067933"/>
              <a:ext cx="574628" cy="57462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92D341C3-ABF7-4BB0-90A1-6BAF63C061C3}"/>
                </a:ext>
              </a:extLst>
            </p:cNvPr>
            <p:cNvSpPr/>
            <p:nvPr/>
          </p:nvSpPr>
          <p:spPr>
            <a:xfrm>
              <a:off x="8168768" y="3167936"/>
              <a:ext cx="1641796" cy="800375"/>
            </a:xfrm>
            <a:custGeom>
              <a:avLst/>
              <a:gdLst>
                <a:gd name="connsiteX0" fmla="*/ 0 w 1641796"/>
                <a:gd name="connsiteY0" fmla="*/ 0 h 800375"/>
                <a:gd name="connsiteX1" fmla="*/ 1641796 w 1641796"/>
                <a:gd name="connsiteY1" fmla="*/ 0 h 800375"/>
                <a:gd name="connsiteX2" fmla="*/ 1641796 w 1641796"/>
                <a:gd name="connsiteY2" fmla="*/ 800375 h 800375"/>
                <a:gd name="connsiteX3" fmla="*/ 0 w 1641796"/>
                <a:gd name="connsiteY3" fmla="*/ 800375 h 800375"/>
                <a:gd name="connsiteX4" fmla="*/ 0 w 1641796"/>
                <a:gd name="connsiteY4" fmla="*/ 0 h 80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800375">
                  <a:moveTo>
                    <a:pt x="0" y="0"/>
                  </a:moveTo>
                  <a:lnTo>
                    <a:pt x="1641796" y="0"/>
                  </a:lnTo>
                  <a:lnTo>
                    <a:pt x="1641796" y="800375"/>
                  </a:lnTo>
                  <a:lnTo>
                    <a:pt x="0" y="8003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cap="all"/>
              </a:pPr>
              <a:r>
                <a:rPr kumimoji="0" lang="en-US" sz="1400" b="0" i="0" u="none" strike="noStrike" kern="1200" cap="all"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Time-consuming</a:t>
              </a:r>
            </a:p>
          </p:txBody>
        </p:sp>
      </p:grpSp>
      <p:grpSp>
        <p:nvGrpSpPr>
          <p:cNvPr id="19" name="Group 18">
            <a:extLst>
              <a:ext uri="{FF2B5EF4-FFF2-40B4-BE49-F238E27FC236}">
                <a16:creationId xmlns:a16="http://schemas.microsoft.com/office/drawing/2014/main" id="{B04A3962-5C06-46C4-816A-B6EDBE8A116C}"/>
              </a:ext>
            </a:extLst>
          </p:cNvPr>
          <p:cNvGrpSpPr/>
          <p:nvPr/>
        </p:nvGrpSpPr>
        <p:grpSpPr>
          <a:xfrm>
            <a:off x="3202332" y="3942487"/>
            <a:ext cx="1641796" cy="2113812"/>
            <a:chOff x="3345990" y="4378762"/>
            <a:chExt cx="1641796" cy="2113812"/>
          </a:xfrm>
        </p:grpSpPr>
        <p:sp>
          <p:nvSpPr>
            <p:cNvPr id="20" name="Rectangle: Diagonal Corners Rounded 19">
              <a:extLst>
                <a:ext uri="{FF2B5EF4-FFF2-40B4-BE49-F238E27FC236}">
                  <a16:creationId xmlns:a16="http://schemas.microsoft.com/office/drawing/2014/main" id="{805AB7A0-7164-464B-8D0E-689B29381E85}"/>
                </a:ext>
              </a:extLst>
            </p:cNvPr>
            <p:cNvSpPr/>
            <p:nvPr/>
          </p:nvSpPr>
          <p:spPr>
            <a:xfrm>
              <a:off x="3666140" y="4378762"/>
              <a:ext cx="1001496" cy="1001496"/>
            </a:xfrm>
            <a:prstGeom prst="round2DiagRect">
              <a:avLst>
                <a:gd name="adj1" fmla="val 29727"/>
                <a:gd name="adj2" fmla="val 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Rectangle 20" descr="Receiver">
              <a:extLst>
                <a:ext uri="{FF2B5EF4-FFF2-40B4-BE49-F238E27FC236}">
                  <a16:creationId xmlns:a16="http://schemas.microsoft.com/office/drawing/2014/main" id="{E8A40E60-7A0C-4D05-A666-D433710C77AE}"/>
                </a:ext>
              </a:extLst>
            </p:cNvPr>
            <p:cNvSpPr/>
            <p:nvPr/>
          </p:nvSpPr>
          <p:spPr>
            <a:xfrm>
              <a:off x="3879574" y="4592195"/>
              <a:ext cx="574628" cy="574628"/>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0C9B5A02-38FD-43B2-A33C-92C54BC8A8C6}"/>
                </a:ext>
              </a:extLst>
            </p:cNvPr>
            <p:cNvSpPr/>
            <p:nvPr/>
          </p:nvSpPr>
          <p:spPr>
            <a:xfrm>
              <a:off x="3345990" y="5692199"/>
              <a:ext cx="1641796" cy="800375"/>
            </a:xfrm>
            <a:custGeom>
              <a:avLst/>
              <a:gdLst>
                <a:gd name="connsiteX0" fmla="*/ 0 w 1641796"/>
                <a:gd name="connsiteY0" fmla="*/ 0 h 800375"/>
                <a:gd name="connsiteX1" fmla="*/ 1641796 w 1641796"/>
                <a:gd name="connsiteY1" fmla="*/ 0 h 800375"/>
                <a:gd name="connsiteX2" fmla="*/ 1641796 w 1641796"/>
                <a:gd name="connsiteY2" fmla="*/ 800375 h 800375"/>
                <a:gd name="connsiteX3" fmla="*/ 0 w 1641796"/>
                <a:gd name="connsiteY3" fmla="*/ 800375 h 800375"/>
                <a:gd name="connsiteX4" fmla="*/ 0 w 1641796"/>
                <a:gd name="connsiteY4" fmla="*/ 0 h 80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800375">
                  <a:moveTo>
                    <a:pt x="0" y="0"/>
                  </a:moveTo>
                  <a:lnTo>
                    <a:pt x="1641796" y="0"/>
                  </a:lnTo>
                  <a:lnTo>
                    <a:pt x="1641796" y="800375"/>
                  </a:lnTo>
                  <a:lnTo>
                    <a:pt x="0" y="8003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cap="all"/>
              </a:pPr>
              <a:r>
                <a:rPr kumimoji="0" lang="en-US" sz="1400" b="0" i="0" u="none" strike="noStrike" kern="1200" cap="all"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Call pharmacies</a:t>
              </a:r>
            </a:p>
          </p:txBody>
        </p:sp>
      </p:grpSp>
      <p:grpSp>
        <p:nvGrpSpPr>
          <p:cNvPr id="23" name="Group 22">
            <a:extLst>
              <a:ext uri="{FF2B5EF4-FFF2-40B4-BE49-F238E27FC236}">
                <a16:creationId xmlns:a16="http://schemas.microsoft.com/office/drawing/2014/main" id="{173C0432-11E5-4A59-83A5-7EE65ACB83BE}"/>
              </a:ext>
            </a:extLst>
          </p:cNvPr>
          <p:cNvGrpSpPr/>
          <p:nvPr/>
        </p:nvGrpSpPr>
        <p:grpSpPr>
          <a:xfrm>
            <a:off x="5131443" y="3942487"/>
            <a:ext cx="1641796" cy="2113812"/>
            <a:chOff x="5275101" y="4378762"/>
            <a:chExt cx="1641796" cy="2113812"/>
          </a:xfrm>
        </p:grpSpPr>
        <p:sp>
          <p:nvSpPr>
            <p:cNvPr id="24" name="Rectangle: Diagonal Corners Rounded 23">
              <a:extLst>
                <a:ext uri="{FF2B5EF4-FFF2-40B4-BE49-F238E27FC236}">
                  <a16:creationId xmlns:a16="http://schemas.microsoft.com/office/drawing/2014/main" id="{F7D02721-59A1-4EC1-A1C9-E62BD7BA8A93}"/>
                </a:ext>
              </a:extLst>
            </p:cNvPr>
            <p:cNvSpPr/>
            <p:nvPr/>
          </p:nvSpPr>
          <p:spPr>
            <a:xfrm>
              <a:off x="5595251" y="4378762"/>
              <a:ext cx="1001496" cy="1001496"/>
            </a:xfrm>
            <a:prstGeom prst="round2DiagRect">
              <a:avLst>
                <a:gd name="adj1" fmla="val 29727"/>
                <a:gd name="adj2" fmla="val 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Rectangle 24" descr="Computer">
              <a:extLst>
                <a:ext uri="{FF2B5EF4-FFF2-40B4-BE49-F238E27FC236}">
                  <a16:creationId xmlns:a16="http://schemas.microsoft.com/office/drawing/2014/main" id="{673193F9-3D04-46EA-B338-4E2B7AFA011A}"/>
                </a:ext>
              </a:extLst>
            </p:cNvPr>
            <p:cNvSpPr/>
            <p:nvPr/>
          </p:nvSpPr>
          <p:spPr>
            <a:xfrm>
              <a:off x="5808685" y="4592195"/>
              <a:ext cx="574628" cy="574628"/>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73441A52-B71D-4B69-84FF-18080DA8E8E4}"/>
                </a:ext>
              </a:extLst>
            </p:cNvPr>
            <p:cNvSpPr/>
            <p:nvPr/>
          </p:nvSpPr>
          <p:spPr>
            <a:xfrm>
              <a:off x="5275101" y="5692199"/>
              <a:ext cx="1641796" cy="800375"/>
            </a:xfrm>
            <a:custGeom>
              <a:avLst/>
              <a:gdLst>
                <a:gd name="connsiteX0" fmla="*/ 0 w 1641796"/>
                <a:gd name="connsiteY0" fmla="*/ 0 h 800375"/>
                <a:gd name="connsiteX1" fmla="*/ 1641796 w 1641796"/>
                <a:gd name="connsiteY1" fmla="*/ 0 h 800375"/>
                <a:gd name="connsiteX2" fmla="*/ 1641796 w 1641796"/>
                <a:gd name="connsiteY2" fmla="*/ 800375 h 800375"/>
                <a:gd name="connsiteX3" fmla="*/ 0 w 1641796"/>
                <a:gd name="connsiteY3" fmla="*/ 800375 h 800375"/>
                <a:gd name="connsiteX4" fmla="*/ 0 w 1641796"/>
                <a:gd name="connsiteY4" fmla="*/ 0 h 80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800375">
                  <a:moveTo>
                    <a:pt x="0" y="0"/>
                  </a:moveTo>
                  <a:lnTo>
                    <a:pt x="1641796" y="0"/>
                  </a:lnTo>
                  <a:lnTo>
                    <a:pt x="1641796" y="800375"/>
                  </a:lnTo>
                  <a:lnTo>
                    <a:pt x="0" y="8003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cap="all"/>
              </a:pPr>
              <a:r>
                <a:rPr kumimoji="0" lang="en-US" sz="1400" b="0" i="0" u="none" strike="noStrike" kern="1200" cap="all"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Review EHR</a:t>
              </a:r>
            </a:p>
          </p:txBody>
        </p:sp>
      </p:grpSp>
      <p:grpSp>
        <p:nvGrpSpPr>
          <p:cNvPr id="27" name="Group 26">
            <a:extLst>
              <a:ext uri="{FF2B5EF4-FFF2-40B4-BE49-F238E27FC236}">
                <a16:creationId xmlns:a16="http://schemas.microsoft.com/office/drawing/2014/main" id="{43AA1320-CA03-4E79-B116-CE6AFEF87CF3}"/>
              </a:ext>
            </a:extLst>
          </p:cNvPr>
          <p:cNvGrpSpPr/>
          <p:nvPr/>
        </p:nvGrpSpPr>
        <p:grpSpPr>
          <a:xfrm>
            <a:off x="7060554" y="3942487"/>
            <a:ext cx="1641796" cy="2113812"/>
            <a:chOff x="7204212" y="4378762"/>
            <a:chExt cx="1641796" cy="2113812"/>
          </a:xfrm>
        </p:grpSpPr>
        <p:sp>
          <p:nvSpPr>
            <p:cNvPr id="28" name="Rectangle: Diagonal Corners Rounded 27">
              <a:extLst>
                <a:ext uri="{FF2B5EF4-FFF2-40B4-BE49-F238E27FC236}">
                  <a16:creationId xmlns:a16="http://schemas.microsoft.com/office/drawing/2014/main" id="{05F29B06-FC92-488F-80E8-FE886FF970A1}"/>
                </a:ext>
              </a:extLst>
            </p:cNvPr>
            <p:cNvSpPr/>
            <p:nvPr/>
          </p:nvSpPr>
          <p:spPr>
            <a:xfrm>
              <a:off x="7524363" y="4378762"/>
              <a:ext cx="1001496" cy="1001496"/>
            </a:xfrm>
            <a:prstGeom prst="round2DiagRect">
              <a:avLst>
                <a:gd name="adj1" fmla="val 29727"/>
                <a:gd name="adj2" fmla="val 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Rectangle 28" descr="Checkmark">
              <a:extLst>
                <a:ext uri="{FF2B5EF4-FFF2-40B4-BE49-F238E27FC236}">
                  <a16:creationId xmlns:a16="http://schemas.microsoft.com/office/drawing/2014/main" id="{5767D786-CA0F-4223-A6F5-9915E8D620D2}"/>
                </a:ext>
              </a:extLst>
            </p:cNvPr>
            <p:cNvSpPr/>
            <p:nvPr/>
          </p:nvSpPr>
          <p:spPr>
            <a:xfrm>
              <a:off x="7737796" y="4592195"/>
              <a:ext cx="574628" cy="574628"/>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30" name="Freeform: Shape 29">
              <a:extLst>
                <a:ext uri="{FF2B5EF4-FFF2-40B4-BE49-F238E27FC236}">
                  <a16:creationId xmlns:a16="http://schemas.microsoft.com/office/drawing/2014/main" id="{BD0FD34E-796E-49D9-856B-66F49E24E66D}"/>
                </a:ext>
              </a:extLst>
            </p:cNvPr>
            <p:cNvSpPr/>
            <p:nvPr/>
          </p:nvSpPr>
          <p:spPr>
            <a:xfrm>
              <a:off x="7204212" y="5692199"/>
              <a:ext cx="1641796" cy="800375"/>
            </a:xfrm>
            <a:custGeom>
              <a:avLst/>
              <a:gdLst>
                <a:gd name="connsiteX0" fmla="*/ 0 w 1641796"/>
                <a:gd name="connsiteY0" fmla="*/ 0 h 800375"/>
                <a:gd name="connsiteX1" fmla="*/ 1641796 w 1641796"/>
                <a:gd name="connsiteY1" fmla="*/ 0 h 800375"/>
                <a:gd name="connsiteX2" fmla="*/ 1641796 w 1641796"/>
                <a:gd name="connsiteY2" fmla="*/ 800375 h 800375"/>
                <a:gd name="connsiteX3" fmla="*/ 0 w 1641796"/>
                <a:gd name="connsiteY3" fmla="*/ 800375 h 800375"/>
                <a:gd name="connsiteX4" fmla="*/ 0 w 1641796"/>
                <a:gd name="connsiteY4" fmla="*/ 0 h 80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796" h="800375">
                  <a:moveTo>
                    <a:pt x="0" y="0"/>
                  </a:moveTo>
                  <a:lnTo>
                    <a:pt x="1641796" y="0"/>
                  </a:lnTo>
                  <a:lnTo>
                    <a:pt x="1641796" y="800375"/>
                  </a:lnTo>
                  <a:lnTo>
                    <a:pt x="0" y="8003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cap="all"/>
              </a:pPr>
              <a:r>
                <a:rPr kumimoji="0" lang="en-US" sz="1400" b="0" i="0" u="none" strike="noStrike" kern="1200" cap="all"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Admission vs. discharge orders</a:t>
              </a:r>
            </a:p>
          </p:txBody>
        </p:sp>
      </p:grpSp>
      <p:sp>
        <p:nvSpPr>
          <p:cNvPr id="31" name="Title 2">
            <a:extLst>
              <a:ext uri="{FF2B5EF4-FFF2-40B4-BE49-F238E27FC236}">
                <a16:creationId xmlns:a16="http://schemas.microsoft.com/office/drawing/2014/main" id="{C05501FB-AD97-4665-BAE1-6AA38B3C6FBF}"/>
              </a:ext>
            </a:extLst>
          </p:cNvPr>
          <p:cNvSpPr txBox="1">
            <a:spLocks/>
          </p:cNvSpPr>
          <p:nvPr/>
        </p:nvSpPr>
        <p:spPr>
          <a:xfrm>
            <a:off x="457200" y="274638"/>
            <a:ext cx="8976050" cy="1143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0149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72B82-16C3-9BA6-27A3-23FD66EB0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018CA-772B-FC00-C31F-4FEFA5C0271A}"/>
              </a:ext>
            </a:extLst>
          </p:cNvPr>
          <p:cNvSpPr>
            <a:spLocks noGrp="1"/>
          </p:cNvSpPr>
          <p:nvPr>
            <p:ph type="title"/>
          </p:nvPr>
        </p:nvSpPr>
        <p:spPr>
          <a:xfrm>
            <a:off x="114300" y="83044"/>
            <a:ext cx="10515600" cy="535531"/>
          </a:xfrm>
        </p:spPr>
        <p:txBody>
          <a:bodyPr/>
          <a:lstStyle/>
          <a:p>
            <a:r>
              <a:rPr lang="en-US" sz="3200" dirty="0">
                <a:solidFill>
                  <a:schemeClr val="bg1"/>
                </a:solidFill>
                <a:latin typeface="Arial"/>
                <a:cs typeface="Arial"/>
              </a:rPr>
              <a:t>Meds Reconciliation Before and After</a:t>
            </a:r>
          </a:p>
        </p:txBody>
      </p:sp>
      <p:sp>
        <p:nvSpPr>
          <p:cNvPr id="3" name="Content Placeholder 2">
            <a:extLst>
              <a:ext uri="{FF2B5EF4-FFF2-40B4-BE49-F238E27FC236}">
                <a16:creationId xmlns:a16="http://schemas.microsoft.com/office/drawing/2014/main" id="{F9C5775B-6B51-49A9-3C07-6035C60DAF65}"/>
              </a:ext>
            </a:extLst>
          </p:cNvPr>
          <p:cNvSpPr>
            <a:spLocks noGrp="1"/>
          </p:cNvSpPr>
          <p:nvPr>
            <p:ph sz="half" idx="1"/>
          </p:nvPr>
        </p:nvSpPr>
        <p:spPr>
          <a:xfrm>
            <a:off x="771525" y="1825625"/>
            <a:ext cx="5181600" cy="4351338"/>
          </a:xfrm>
        </p:spPr>
        <p:txBody>
          <a:bodyPr vert="horz" lIns="91440" tIns="45720" rIns="91440" bIns="45720" rtlCol="0" anchor="t">
            <a:normAutofit/>
          </a:bodyPr>
          <a:lstStyle/>
          <a:p>
            <a:r>
              <a:rPr lang="en-US" dirty="0">
                <a:latin typeface="Arial"/>
                <a:cs typeface="Arial"/>
              </a:rPr>
              <a:t>Aspirin </a:t>
            </a:r>
            <a:endParaRPr lang="en-US" dirty="0"/>
          </a:p>
          <a:p>
            <a:r>
              <a:rPr lang="en-US" dirty="0"/>
              <a:t>“Little white one”</a:t>
            </a:r>
          </a:p>
          <a:p>
            <a:r>
              <a:rPr lang="en-US" dirty="0"/>
              <a:t>The one that makes me pee</a:t>
            </a:r>
          </a:p>
          <a:p>
            <a:r>
              <a:rPr lang="en-US" dirty="0"/>
              <a:t> </a:t>
            </a:r>
          </a:p>
          <a:p>
            <a:endParaRPr lang="en-US" dirty="0"/>
          </a:p>
        </p:txBody>
      </p:sp>
      <p:pic>
        <p:nvPicPr>
          <p:cNvPr id="2050" name="Picture 2">
            <a:extLst>
              <a:ext uri="{FF2B5EF4-FFF2-40B4-BE49-F238E27FC236}">
                <a16:creationId xmlns:a16="http://schemas.microsoft.com/office/drawing/2014/main" id="{CD2ED079-82E8-9E79-4D47-CF651CB2C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2" y="3455326"/>
            <a:ext cx="3333750" cy="2228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FF09BC-C456-8FB7-B4DC-09004037AF69}"/>
              </a:ext>
            </a:extLst>
          </p:cNvPr>
          <p:cNvSpPr txBox="1"/>
          <p:nvPr/>
        </p:nvSpPr>
        <p:spPr>
          <a:xfrm>
            <a:off x="838200" y="5991224"/>
            <a:ext cx="4105275" cy="600164"/>
          </a:xfrm>
          <a:prstGeom prst="rect">
            <a:avLst/>
          </a:prstGeom>
          <a:noFill/>
        </p:spPr>
        <p:txBody>
          <a:bodyPr wrap="square" rtlCol="0">
            <a:spAutoFit/>
          </a:bodyPr>
          <a:lstStyle/>
          <a:p>
            <a:r>
              <a:rPr lang="en-US" sz="1100" b="0" i="0" dirty="0">
                <a:solidFill>
                  <a:srgbClr val="1F243C"/>
                </a:solidFill>
                <a:effectLst/>
              </a:rPr>
              <a:t>Oregonian file photo. </a:t>
            </a:r>
            <a:r>
              <a:rPr lang="en-US" sz="1100" b="0" i="1" dirty="0">
                <a:solidFill>
                  <a:srgbClr val="1F243C"/>
                </a:solidFill>
                <a:effectLst/>
              </a:rPr>
              <a:t>OregonLive</a:t>
            </a:r>
            <a:r>
              <a:rPr lang="en-US" sz="1100" b="0" i="0" dirty="0">
                <a:solidFill>
                  <a:srgbClr val="1F243C"/>
                </a:solidFill>
                <a:effectLst/>
              </a:rPr>
              <a:t>, 29 Nov. 2011, https://www.oregonlive.com/health/2011/11/alarming_prescription_drug_mix.html. Accessed 09 Apr. 2024.</a:t>
            </a:r>
            <a:endParaRPr lang="en-US" sz="1100" dirty="0"/>
          </a:p>
        </p:txBody>
      </p:sp>
    </p:spTree>
    <p:extLst>
      <p:ext uri="{BB962C8B-B14F-4D97-AF65-F5344CB8AC3E}">
        <p14:creationId xmlns:p14="http://schemas.microsoft.com/office/powerpoint/2010/main" val="2107053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72B82-16C3-9BA6-27A3-23FD66EB0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018CA-772B-FC00-C31F-4FEFA5C0271A}"/>
              </a:ext>
            </a:extLst>
          </p:cNvPr>
          <p:cNvSpPr>
            <a:spLocks noGrp="1"/>
          </p:cNvSpPr>
          <p:nvPr>
            <p:ph type="title"/>
          </p:nvPr>
        </p:nvSpPr>
        <p:spPr>
          <a:xfrm>
            <a:off x="114300" y="83044"/>
            <a:ext cx="10515600" cy="535531"/>
          </a:xfrm>
        </p:spPr>
        <p:txBody>
          <a:bodyPr/>
          <a:lstStyle/>
          <a:p>
            <a:r>
              <a:rPr lang="en-US" sz="3200" dirty="0">
                <a:solidFill>
                  <a:schemeClr val="bg1"/>
                </a:solidFill>
                <a:latin typeface="Arial"/>
                <a:cs typeface="Arial"/>
              </a:rPr>
              <a:t>Meds Reconciliation Before and After</a:t>
            </a:r>
          </a:p>
        </p:txBody>
      </p:sp>
      <p:sp>
        <p:nvSpPr>
          <p:cNvPr id="3" name="Content Placeholder 2">
            <a:extLst>
              <a:ext uri="{FF2B5EF4-FFF2-40B4-BE49-F238E27FC236}">
                <a16:creationId xmlns:a16="http://schemas.microsoft.com/office/drawing/2014/main" id="{F9C5775B-6B51-49A9-3C07-6035C60DAF65}"/>
              </a:ext>
            </a:extLst>
          </p:cNvPr>
          <p:cNvSpPr>
            <a:spLocks noGrp="1"/>
          </p:cNvSpPr>
          <p:nvPr>
            <p:ph sz="half" idx="1"/>
          </p:nvPr>
        </p:nvSpPr>
        <p:spPr>
          <a:xfrm>
            <a:off x="742950" y="1825625"/>
            <a:ext cx="5181600" cy="4351338"/>
          </a:xfrm>
        </p:spPr>
        <p:txBody>
          <a:bodyPr vert="horz" lIns="91440" tIns="45720" rIns="91440" bIns="45720" rtlCol="0" anchor="t">
            <a:normAutofit/>
          </a:bodyPr>
          <a:lstStyle/>
          <a:p>
            <a:r>
              <a:rPr lang="en-US" dirty="0">
                <a:latin typeface="Arial"/>
                <a:cs typeface="Arial"/>
              </a:rPr>
              <a:t>Aspirin </a:t>
            </a:r>
            <a:endParaRPr lang="en-US" dirty="0"/>
          </a:p>
          <a:p>
            <a:r>
              <a:rPr lang="en-US" dirty="0"/>
              <a:t>“Little white one”</a:t>
            </a:r>
          </a:p>
          <a:p>
            <a:r>
              <a:rPr lang="en-US" dirty="0"/>
              <a:t>The one that makes me pee</a:t>
            </a:r>
          </a:p>
          <a:p>
            <a:r>
              <a:rPr lang="en-US" dirty="0"/>
              <a:t> </a:t>
            </a:r>
          </a:p>
          <a:p>
            <a:endParaRPr lang="en-US" dirty="0"/>
          </a:p>
        </p:txBody>
      </p:sp>
      <p:sp>
        <p:nvSpPr>
          <p:cNvPr id="4" name="Content Placeholder 3">
            <a:extLst>
              <a:ext uri="{FF2B5EF4-FFF2-40B4-BE49-F238E27FC236}">
                <a16:creationId xmlns:a16="http://schemas.microsoft.com/office/drawing/2014/main" id="{5FB3A037-85B3-829E-6F4B-82B58D840842}"/>
              </a:ext>
            </a:extLst>
          </p:cNvPr>
          <p:cNvSpPr>
            <a:spLocks noGrp="1"/>
          </p:cNvSpPr>
          <p:nvPr>
            <p:ph sz="half" idx="2"/>
          </p:nvPr>
        </p:nvSpPr>
        <p:spPr/>
        <p:txBody>
          <a:bodyPr/>
          <a:lstStyle/>
          <a:p>
            <a:r>
              <a:rPr lang="en-US" dirty="0"/>
              <a:t>Aspirin 325mg tablet</a:t>
            </a:r>
          </a:p>
          <a:p>
            <a:r>
              <a:rPr lang="en-US" dirty="0"/>
              <a:t>Simvastatin 10mg tablet</a:t>
            </a:r>
          </a:p>
          <a:p>
            <a:r>
              <a:rPr lang="en-US" dirty="0"/>
              <a:t>Furosemide 40mg tablet</a:t>
            </a:r>
          </a:p>
          <a:p>
            <a:r>
              <a:rPr lang="en-US" dirty="0"/>
              <a:t>Levothyroxine 100mcg tablet</a:t>
            </a:r>
          </a:p>
          <a:p>
            <a:r>
              <a:rPr lang="en-US" dirty="0"/>
              <a:t>Escitalopram 10mg tablet</a:t>
            </a:r>
          </a:p>
          <a:p>
            <a:endParaRPr lang="en-US" dirty="0"/>
          </a:p>
        </p:txBody>
      </p:sp>
      <p:pic>
        <p:nvPicPr>
          <p:cNvPr id="2050" name="Picture 2">
            <a:extLst>
              <a:ext uri="{FF2B5EF4-FFF2-40B4-BE49-F238E27FC236}">
                <a16:creationId xmlns:a16="http://schemas.microsoft.com/office/drawing/2014/main" id="{CD2ED079-82E8-9E79-4D47-CF651CB2C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2" y="3455326"/>
            <a:ext cx="3333750" cy="2228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FF09BC-C456-8FB7-B4DC-09004037AF69}"/>
              </a:ext>
            </a:extLst>
          </p:cNvPr>
          <p:cNvSpPr txBox="1"/>
          <p:nvPr/>
        </p:nvSpPr>
        <p:spPr>
          <a:xfrm>
            <a:off x="838200" y="5991224"/>
            <a:ext cx="4105275" cy="600164"/>
          </a:xfrm>
          <a:prstGeom prst="rect">
            <a:avLst/>
          </a:prstGeom>
          <a:noFill/>
        </p:spPr>
        <p:txBody>
          <a:bodyPr wrap="square" rtlCol="0">
            <a:spAutoFit/>
          </a:bodyPr>
          <a:lstStyle/>
          <a:p>
            <a:r>
              <a:rPr lang="en-US" sz="1100" b="0" i="0" dirty="0">
                <a:solidFill>
                  <a:srgbClr val="1F243C"/>
                </a:solidFill>
                <a:effectLst/>
              </a:rPr>
              <a:t>Oregonian file photo. </a:t>
            </a:r>
            <a:r>
              <a:rPr lang="en-US" sz="1100" b="0" i="1" dirty="0">
                <a:solidFill>
                  <a:srgbClr val="1F243C"/>
                </a:solidFill>
                <a:effectLst/>
              </a:rPr>
              <a:t>OregonLive</a:t>
            </a:r>
            <a:r>
              <a:rPr lang="en-US" sz="1100" b="0" i="0" dirty="0">
                <a:solidFill>
                  <a:srgbClr val="1F243C"/>
                </a:solidFill>
                <a:effectLst/>
              </a:rPr>
              <a:t>, 29 Nov. 2011, https://www.oregonlive.com/health/2011/11/alarming_prescription_drug_mix.html. Accessed 09 Apr. 2024.</a:t>
            </a:r>
            <a:endParaRPr lang="en-US" sz="1100" dirty="0"/>
          </a:p>
        </p:txBody>
      </p:sp>
      <p:cxnSp>
        <p:nvCxnSpPr>
          <p:cNvPr id="8" name="Straight Arrow Connector 7">
            <a:extLst>
              <a:ext uri="{FF2B5EF4-FFF2-40B4-BE49-F238E27FC236}">
                <a16:creationId xmlns:a16="http://schemas.microsoft.com/office/drawing/2014/main" id="{651C7EFF-083C-6227-3A30-3F3518FFA4F0}"/>
              </a:ext>
            </a:extLst>
          </p:cNvPr>
          <p:cNvCxnSpPr>
            <a:cxnSpLocks/>
          </p:cNvCxnSpPr>
          <p:nvPr/>
        </p:nvCxnSpPr>
        <p:spPr>
          <a:xfrm>
            <a:off x="2647950" y="2028825"/>
            <a:ext cx="3381375"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4E37D897-C448-F43A-D071-89031BE2A778}"/>
              </a:ext>
            </a:extLst>
          </p:cNvPr>
          <p:cNvCxnSpPr>
            <a:cxnSpLocks/>
          </p:cNvCxnSpPr>
          <p:nvPr/>
        </p:nvCxnSpPr>
        <p:spPr>
          <a:xfrm>
            <a:off x="4000500" y="2533650"/>
            <a:ext cx="2028825"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520B5BA6-2204-B6D5-D017-C8FF12BA2852}"/>
              </a:ext>
            </a:extLst>
          </p:cNvPr>
          <p:cNvCxnSpPr>
            <a:cxnSpLocks/>
          </p:cNvCxnSpPr>
          <p:nvPr/>
        </p:nvCxnSpPr>
        <p:spPr>
          <a:xfrm>
            <a:off x="5572125" y="3064801"/>
            <a:ext cx="457200"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19A404FC-0B00-4CAA-1BE2-5CD49A20B36B}"/>
              </a:ext>
            </a:extLst>
          </p:cNvPr>
          <p:cNvCxnSpPr>
            <a:cxnSpLocks/>
          </p:cNvCxnSpPr>
          <p:nvPr/>
        </p:nvCxnSpPr>
        <p:spPr>
          <a:xfrm flipV="1">
            <a:off x="4695825" y="3638550"/>
            <a:ext cx="1400175" cy="633302"/>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3E1C8F1-4613-BE49-B945-B80C768F40FD}"/>
              </a:ext>
            </a:extLst>
          </p:cNvPr>
          <p:cNvCxnSpPr>
            <a:cxnSpLocks/>
          </p:cNvCxnSpPr>
          <p:nvPr/>
        </p:nvCxnSpPr>
        <p:spPr>
          <a:xfrm flipV="1">
            <a:off x="4714875" y="4153694"/>
            <a:ext cx="1419225" cy="14399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075934"/>
      </p:ext>
    </p:extLst>
  </p:cSld>
  <p:clrMapOvr>
    <a:masterClrMapping/>
  </p:clrMapOvr>
  <mc:AlternateContent xmlns:mc="http://schemas.openxmlformats.org/markup-compatibility/2006" xmlns:p14="http://schemas.microsoft.com/office/powerpoint/2010/main">
    <mc:Choice Requires="p14">
      <p:transition spd="slow" p14:dur="3000">
        <p:wipe dir="r"/>
      </p:transition>
    </mc:Choice>
    <mc:Fallback xmlns="">
      <p:transition spd="slow">
        <p:wipe dir="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AB4CDD-9995-ACF9-D177-74A2FB3B6035}"/>
              </a:ext>
            </a:extLst>
          </p:cNvPr>
          <p:cNvSpPr txBox="1"/>
          <p:nvPr/>
        </p:nvSpPr>
        <p:spPr>
          <a:xfrm>
            <a:off x="4146698" y="2427767"/>
            <a:ext cx="382772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cs typeface="Arial"/>
              </a:rPr>
              <a:t>QUESTIONS</a:t>
            </a:r>
          </a:p>
        </p:txBody>
      </p:sp>
    </p:spTree>
    <p:extLst>
      <p:ext uri="{BB962C8B-B14F-4D97-AF65-F5344CB8AC3E}">
        <p14:creationId xmlns:p14="http://schemas.microsoft.com/office/powerpoint/2010/main" val="2564569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6BD595-65AF-9CB6-3C94-8C67E7D594F7}"/>
              </a:ext>
            </a:extLst>
          </p:cNvPr>
          <p:cNvPicPr>
            <a:picLocks noChangeAspect="1"/>
          </p:cNvPicPr>
          <p:nvPr/>
        </p:nvPicPr>
        <p:blipFill>
          <a:blip r:embed="rId3"/>
          <a:stretch>
            <a:fillRect/>
          </a:stretch>
        </p:blipFill>
        <p:spPr>
          <a:xfrm>
            <a:off x="1888176" y="19050"/>
            <a:ext cx="10303823" cy="555845"/>
          </a:xfrm>
          <a:prstGeom prst="rect">
            <a:avLst/>
          </a:prstGeom>
        </p:spPr>
      </p:pic>
      <p:sp>
        <p:nvSpPr>
          <p:cNvPr id="11" name="Content Placeholder 1">
            <a:extLst>
              <a:ext uri="{FF2B5EF4-FFF2-40B4-BE49-F238E27FC236}">
                <a16:creationId xmlns:a16="http://schemas.microsoft.com/office/drawing/2014/main" id="{0050D422-32C1-80A3-A641-57BAEFD04F98}"/>
              </a:ext>
            </a:extLst>
          </p:cNvPr>
          <p:cNvSpPr txBox="1">
            <a:spLocks/>
          </p:cNvSpPr>
          <p:nvPr/>
        </p:nvSpPr>
        <p:spPr>
          <a:xfrm>
            <a:off x="110151" y="1555437"/>
            <a:ext cx="5702300" cy="381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endParaRPr lang="en-US" sz="4000" b="1" spc="300" dirty="0">
              <a:solidFill>
                <a:srgbClr val="074995"/>
              </a:solidFill>
              <a:latin typeface="Proxima Nova" panose="02000506030000020004"/>
              <a:ea typeface="Helvetica Neue" panose="02000503000000020004" pitchFamily="2"/>
              <a:cs typeface="Helvetica Neue" panose="02000503000000020004" pitchFamily="2"/>
            </a:endParaRPr>
          </a:p>
        </p:txBody>
      </p:sp>
      <p:pic>
        <p:nvPicPr>
          <p:cNvPr id="13" name="Picture 12" descr="Text&#10;&#10;Description automatically generated">
            <a:extLst>
              <a:ext uri="{FF2B5EF4-FFF2-40B4-BE49-F238E27FC236}">
                <a16:creationId xmlns:a16="http://schemas.microsoft.com/office/drawing/2014/main" id="{BC3D09DE-E48F-8DC3-9682-96FD43E10E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58522" y="885101"/>
            <a:ext cx="8210011" cy="5797801"/>
          </a:xfrm>
          <a:prstGeom prst="rect">
            <a:avLst/>
          </a:prstGeom>
        </p:spPr>
      </p:pic>
      <p:pic>
        <p:nvPicPr>
          <p:cNvPr id="3" name="Picture 2">
            <a:extLst>
              <a:ext uri="{FF2B5EF4-FFF2-40B4-BE49-F238E27FC236}">
                <a16:creationId xmlns:a16="http://schemas.microsoft.com/office/drawing/2014/main" id="{05A8B2F3-EE62-8895-80DC-6C4AB157775C}"/>
              </a:ext>
            </a:extLst>
          </p:cNvPr>
          <p:cNvPicPr>
            <a:picLocks noChangeAspect="1"/>
          </p:cNvPicPr>
          <p:nvPr/>
        </p:nvPicPr>
        <p:blipFill>
          <a:blip r:embed="rId5"/>
          <a:stretch>
            <a:fillRect/>
          </a:stretch>
        </p:blipFill>
        <p:spPr>
          <a:xfrm>
            <a:off x="110151" y="885101"/>
            <a:ext cx="6095999" cy="4317153"/>
          </a:xfrm>
          <a:prstGeom prst="rect">
            <a:avLst/>
          </a:prstGeom>
        </p:spPr>
      </p:pic>
      <p:sp>
        <p:nvSpPr>
          <p:cNvPr id="10" name="Content Placeholder 1">
            <a:extLst>
              <a:ext uri="{FF2B5EF4-FFF2-40B4-BE49-F238E27FC236}">
                <a16:creationId xmlns:a16="http://schemas.microsoft.com/office/drawing/2014/main" id="{BF036221-F63D-BADA-C8E5-50CC069E1C98}"/>
              </a:ext>
            </a:extLst>
          </p:cNvPr>
          <p:cNvSpPr>
            <a:spLocks noGrp="1"/>
          </p:cNvSpPr>
          <p:nvPr>
            <p:ph idx="1"/>
          </p:nvPr>
        </p:nvSpPr>
        <p:spPr>
          <a:xfrm>
            <a:off x="189999" y="1062695"/>
            <a:ext cx="5795488" cy="1366483"/>
          </a:xfrm>
        </p:spPr>
        <p:txBody>
          <a:bodyPr>
            <a:noAutofit/>
          </a:bodyPr>
          <a:lstStyle/>
          <a:p>
            <a:r>
              <a:rPr lang="en-US" sz="2000" b="1" dirty="0">
                <a:solidFill>
                  <a:schemeClr val="bg1"/>
                </a:solidFill>
                <a:latin typeface="Proxima Nova" panose="02000506030000020004" pitchFamily="50" charset="0"/>
                <a:ea typeface="Helvetica Neue" panose="02000503000000020004" pitchFamily="2"/>
                <a:cs typeface="Helvetica Neue" panose="02000503000000020004" pitchFamily="2"/>
              </a:rPr>
              <a:t>Longitudinal health record</a:t>
            </a:r>
          </a:p>
          <a:p>
            <a:pPr lvl="1"/>
            <a:r>
              <a:rPr lang="en-US" sz="1600" b="1" dirty="0">
                <a:solidFill>
                  <a:schemeClr val="bg1"/>
                </a:solidFill>
                <a:latin typeface="Proxima Nova" panose="02000506030000020004" pitchFamily="50" charset="0"/>
                <a:ea typeface="Helvetica Neue" panose="02000503000000020004" pitchFamily="2"/>
                <a:cs typeface="Helvetica Neue" panose="02000503000000020004" pitchFamily="2"/>
              </a:rPr>
              <a:t>Health Information Exchange (HIE)</a:t>
            </a:r>
          </a:p>
          <a:p>
            <a:pPr lvl="1"/>
            <a:r>
              <a:rPr lang="en-US" sz="1600" b="1" dirty="0">
                <a:solidFill>
                  <a:schemeClr val="bg1"/>
                </a:solidFill>
                <a:latin typeface="Proxima Nova" panose="02000506030000020004" pitchFamily="50" charset="0"/>
                <a:ea typeface="Helvetica Neue" panose="02000503000000020004" pitchFamily="2"/>
                <a:cs typeface="Helvetica Neue" panose="02000503000000020004" pitchFamily="2"/>
              </a:rPr>
              <a:t>Comprehensive medication history, PDMP </a:t>
            </a:r>
          </a:p>
          <a:p>
            <a:pPr lvl="1"/>
            <a:r>
              <a:rPr lang="en-US" sz="1600" b="1" dirty="0">
                <a:solidFill>
                  <a:schemeClr val="bg1"/>
                </a:solidFill>
                <a:latin typeface="Proxima Nova" panose="02000506030000020004" pitchFamily="50" charset="0"/>
                <a:ea typeface="Helvetica Neue" panose="02000503000000020004" pitchFamily="2"/>
                <a:cs typeface="Helvetica Neue" panose="02000503000000020004" pitchFamily="2"/>
              </a:rPr>
              <a:t>C</a:t>
            </a:r>
            <a:r>
              <a:rPr lang="en-US" sz="1600" b="1" dirty="0">
                <a:solidFill>
                  <a:schemeClr val="bg1"/>
                </a:solidFill>
                <a:latin typeface="Proxima Nova" panose="02000506030000020004" pitchFamily="50" charset="0"/>
              </a:rPr>
              <a:t>linical portal and national network connections</a:t>
            </a:r>
            <a:endParaRPr lang="en-US" sz="1600" b="1" dirty="0">
              <a:solidFill>
                <a:schemeClr val="bg1"/>
              </a:solidFill>
              <a:latin typeface="Proxima Nova" panose="02000506030000020004" pitchFamily="50" charset="0"/>
              <a:ea typeface="Helvetica Neue" panose="02000503000000020004" pitchFamily="2"/>
              <a:cs typeface="Helvetica Neue" panose="02000503000000020004" pitchFamily="2"/>
            </a:endParaRPr>
          </a:p>
          <a:p>
            <a:r>
              <a:rPr lang="en-US" sz="2000" b="1" dirty="0">
                <a:solidFill>
                  <a:schemeClr val="bg1"/>
                </a:solidFill>
                <a:latin typeface="Proxima Nova" panose="02000506030000020004" pitchFamily="50" charset="0"/>
                <a:ea typeface="Helvetica Neue" panose="02000503000000020004" pitchFamily="2"/>
                <a:cs typeface="Helvetica Neue" panose="02000503000000020004" pitchFamily="2"/>
              </a:rPr>
              <a:t>Public health reporting</a:t>
            </a:r>
          </a:p>
          <a:p>
            <a:r>
              <a:rPr lang="en-US" sz="2000" b="1" dirty="0">
                <a:solidFill>
                  <a:schemeClr val="bg1"/>
                </a:solidFill>
                <a:latin typeface="Proxima Nova" panose="02000506030000020004" pitchFamily="50" charset="0"/>
                <a:ea typeface="Helvetica Neue" panose="02000503000000020004" pitchFamily="2"/>
                <a:cs typeface="Helvetica Neue" panose="02000503000000020004" pitchFamily="2"/>
              </a:rPr>
              <a:t>Social Determinants of Health</a:t>
            </a:r>
          </a:p>
          <a:p>
            <a:r>
              <a:rPr lang="en-US" sz="2000" b="1" dirty="0">
                <a:solidFill>
                  <a:schemeClr val="bg1"/>
                </a:solidFill>
                <a:latin typeface="Proxima Nova" panose="02000506030000020004" pitchFamily="50" charset="0"/>
                <a:ea typeface="Helvetica Neue" panose="02000503000000020004" pitchFamily="2"/>
                <a:cs typeface="Helvetica Neue" panose="02000503000000020004" pitchFamily="2"/>
              </a:rPr>
              <a:t>Event notifications for clinics and Emergency department</a:t>
            </a:r>
          </a:p>
        </p:txBody>
      </p:sp>
      <p:sp>
        <p:nvSpPr>
          <p:cNvPr id="4" name="TextBox 3">
            <a:extLst>
              <a:ext uri="{FF2B5EF4-FFF2-40B4-BE49-F238E27FC236}">
                <a16:creationId xmlns:a16="http://schemas.microsoft.com/office/drawing/2014/main" id="{C60AB04E-2D79-4749-886F-C26023BB0BC1}"/>
              </a:ext>
            </a:extLst>
          </p:cNvPr>
          <p:cNvSpPr txBox="1"/>
          <p:nvPr/>
        </p:nvSpPr>
        <p:spPr>
          <a:xfrm>
            <a:off x="110151" y="19050"/>
            <a:ext cx="12081848" cy="646331"/>
          </a:xfrm>
          <a:prstGeom prst="rect">
            <a:avLst/>
          </a:prstGeom>
          <a:noFill/>
        </p:spPr>
        <p:txBody>
          <a:bodyPr wrap="square" rtlCol="0">
            <a:spAutoFit/>
          </a:bodyPr>
          <a:lstStyle/>
          <a:p>
            <a:r>
              <a:rPr lang="en-US" sz="3600" b="1" dirty="0">
                <a:solidFill>
                  <a:schemeClr val="bg1"/>
                </a:solidFill>
              </a:rPr>
              <a:t>CyncHealth Services - Quality and Safety</a:t>
            </a:r>
          </a:p>
        </p:txBody>
      </p:sp>
      <p:sp>
        <p:nvSpPr>
          <p:cNvPr id="8" name="TextBox 7">
            <a:extLst>
              <a:ext uri="{FF2B5EF4-FFF2-40B4-BE49-F238E27FC236}">
                <a16:creationId xmlns:a16="http://schemas.microsoft.com/office/drawing/2014/main" id="{710F73E2-2116-FCED-DA8B-889FC36E370B}"/>
              </a:ext>
            </a:extLst>
          </p:cNvPr>
          <p:cNvSpPr txBox="1"/>
          <p:nvPr/>
        </p:nvSpPr>
        <p:spPr>
          <a:xfrm>
            <a:off x="189999" y="5501390"/>
            <a:ext cx="5311391" cy="1200329"/>
          </a:xfrm>
          <a:prstGeom prst="rect">
            <a:avLst/>
          </a:prstGeom>
          <a:noFill/>
        </p:spPr>
        <p:txBody>
          <a:bodyPr wrap="square" rtlCol="0">
            <a:spAutoFit/>
          </a:bodyPr>
          <a:lstStyle/>
          <a:p>
            <a:r>
              <a:rPr lang="en-US" dirty="0"/>
              <a:t>Jen Fletcher, Director of Health System Services </a:t>
            </a:r>
          </a:p>
          <a:p>
            <a:endParaRPr lang="en-US" dirty="0"/>
          </a:p>
          <a:p>
            <a:r>
              <a:rPr lang="en-US" dirty="0">
                <a:hlinkClick r:id="rId6"/>
              </a:rPr>
              <a:t>jfletcher@cynchealth.org</a:t>
            </a:r>
            <a:endParaRPr lang="en-US" dirty="0"/>
          </a:p>
          <a:p>
            <a:endParaRPr lang="en-US" dirty="0"/>
          </a:p>
        </p:txBody>
      </p:sp>
    </p:spTree>
    <p:extLst>
      <p:ext uri="{BB962C8B-B14F-4D97-AF65-F5344CB8AC3E}">
        <p14:creationId xmlns:p14="http://schemas.microsoft.com/office/powerpoint/2010/main" val="274052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4228556-55EF-D602-DBBF-0C0F251A1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1651"/>
            <a:ext cx="11315700" cy="56820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0E9CE2-C482-A8B0-4C9F-5CF0B46DAED2}"/>
              </a:ext>
            </a:extLst>
          </p:cNvPr>
          <p:cNvSpPr txBox="1"/>
          <p:nvPr/>
        </p:nvSpPr>
        <p:spPr>
          <a:xfrm>
            <a:off x="254162" y="0"/>
            <a:ext cx="8917497" cy="707886"/>
          </a:xfrm>
          <a:prstGeom prst="rect">
            <a:avLst/>
          </a:prstGeom>
          <a:noFill/>
        </p:spPr>
        <p:txBody>
          <a:bodyPr wrap="square" rtlCol="0">
            <a:spAutoFit/>
          </a:bodyPr>
          <a:lstStyle/>
          <a:p>
            <a:r>
              <a:rPr lang="en-US" sz="4000" b="1" dirty="0">
                <a:solidFill>
                  <a:schemeClr val="bg1"/>
                </a:solidFill>
              </a:rPr>
              <a:t>6 Domains of Quality Healthcare</a:t>
            </a:r>
          </a:p>
        </p:txBody>
      </p:sp>
    </p:spTree>
    <p:extLst>
      <p:ext uri="{BB962C8B-B14F-4D97-AF65-F5344CB8AC3E}">
        <p14:creationId xmlns:p14="http://schemas.microsoft.com/office/powerpoint/2010/main" val="370740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CF9C-BCE7-DE4F-736E-3CDF538775E5}"/>
              </a:ext>
            </a:extLst>
          </p:cNvPr>
          <p:cNvSpPr>
            <a:spLocks noGrp="1"/>
          </p:cNvSpPr>
          <p:nvPr>
            <p:ph type="ctrTitle"/>
          </p:nvPr>
        </p:nvSpPr>
        <p:spPr>
          <a:xfrm>
            <a:off x="838200" y="2836587"/>
            <a:ext cx="10668000" cy="1523494"/>
          </a:xfrm>
        </p:spPr>
        <p:txBody>
          <a:bodyPr/>
          <a:lstStyle/>
          <a:p>
            <a:r>
              <a:rPr lang="en-US" dirty="0"/>
              <a:t>Public Health, Hospital Role and Payment</a:t>
            </a:r>
          </a:p>
        </p:txBody>
      </p:sp>
      <p:sp>
        <p:nvSpPr>
          <p:cNvPr id="5" name="Subtitle 4">
            <a:extLst>
              <a:ext uri="{FF2B5EF4-FFF2-40B4-BE49-F238E27FC236}">
                <a16:creationId xmlns:a16="http://schemas.microsoft.com/office/drawing/2014/main" id="{D6DC5E1C-A2FA-4B10-7821-4FBC72196E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408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5D3C90-988B-3A94-2D05-83A40F908ECB}"/>
              </a:ext>
            </a:extLst>
          </p:cNvPr>
          <p:cNvSpPr>
            <a:spLocks noGrp="1"/>
          </p:cNvSpPr>
          <p:nvPr>
            <p:ph type="body" sz="quarter" idx="13"/>
          </p:nvPr>
        </p:nvSpPr>
        <p:spPr>
          <a:xfrm>
            <a:off x="0" y="140934"/>
            <a:ext cx="10591801" cy="457200"/>
          </a:xfrm>
        </p:spPr>
        <p:txBody>
          <a:bodyPr>
            <a:normAutofit lnSpcReduction="10000"/>
          </a:bodyPr>
          <a:lstStyle/>
          <a:p>
            <a:r>
              <a:rPr lang="en-US" dirty="0"/>
              <a:t>What is Public Health?</a:t>
            </a:r>
          </a:p>
        </p:txBody>
      </p:sp>
      <p:pic>
        <p:nvPicPr>
          <p:cNvPr id="2050" name="Picture 2" descr="4 Food Safety Tips">
            <a:extLst>
              <a:ext uri="{FF2B5EF4-FFF2-40B4-BE49-F238E27FC236}">
                <a16:creationId xmlns:a16="http://schemas.microsoft.com/office/drawing/2014/main" id="{2AC0F000-53CA-5159-5279-B01A9A79F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48" y="841211"/>
            <a:ext cx="22098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ncerIndex - CT Environmental Public ...">
            <a:extLst>
              <a:ext uri="{FF2B5EF4-FFF2-40B4-BE49-F238E27FC236}">
                <a16:creationId xmlns:a16="http://schemas.microsoft.com/office/drawing/2014/main" id="{DBF4B718-58CA-7D91-29A9-DB9AB99F98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499" y="4807229"/>
            <a:ext cx="277177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ntal Problems Associated With Smoking">
            <a:extLst>
              <a:ext uri="{FF2B5EF4-FFF2-40B4-BE49-F238E27FC236}">
                <a16:creationId xmlns:a16="http://schemas.microsoft.com/office/drawing/2014/main" id="{19D32E3B-A9E0-5981-C7FF-F13066C0E2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9931" y="860539"/>
            <a:ext cx="2857500" cy="19015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ike Helmet Fit, Sizing, and Safety ...">
            <a:extLst>
              <a:ext uri="{FF2B5EF4-FFF2-40B4-BE49-F238E27FC236}">
                <a16:creationId xmlns:a16="http://schemas.microsoft.com/office/drawing/2014/main" id="{8A3A9560-465F-3837-9BAE-6ACE4A4A62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0476" y="444503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at are infectious diseases?">
            <a:extLst>
              <a:ext uri="{FF2B5EF4-FFF2-40B4-BE49-F238E27FC236}">
                <a16:creationId xmlns:a16="http://schemas.microsoft.com/office/drawing/2014/main" id="{186869F2-11A0-BD20-695E-1FF8DD415E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0485" y="2773985"/>
            <a:ext cx="3123791"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munizations - NC Health Info">
            <a:extLst>
              <a:ext uri="{FF2B5EF4-FFF2-40B4-BE49-F238E27FC236}">
                <a16:creationId xmlns:a16="http://schemas.microsoft.com/office/drawing/2014/main" id="{F7A6F321-2F34-C9AE-A94F-94D3552EE3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6526" y="4361888"/>
            <a:ext cx="2901768" cy="193099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ollution facts and types of pollution ...">
            <a:extLst>
              <a:ext uri="{FF2B5EF4-FFF2-40B4-BE49-F238E27FC236}">
                <a16:creationId xmlns:a16="http://schemas.microsoft.com/office/drawing/2014/main" id="{88E44655-5DF2-BD9F-CD18-567BF43BD2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683" y="2904755"/>
            <a:ext cx="268605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Ocean Pollution: Causes, Effects ...">
            <a:extLst>
              <a:ext uri="{FF2B5EF4-FFF2-40B4-BE49-F238E27FC236}">
                <a16:creationId xmlns:a16="http://schemas.microsoft.com/office/drawing/2014/main" id="{F53D1572-EEA6-727B-47AE-A8FE9B316E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1630" y="2573960"/>
            <a:ext cx="2717858" cy="203577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Family Planning &amp; Contraception Options ...">
            <a:extLst>
              <a:ext uri="{FF2B5EF4-FFF2-40B4-BE49-F238E27FC236}">
                <a16:creationId xmlns:a16="http://schemas.microsoft.com/office/drawing/2014/main" id="{02DE7EAB-F439-2C13-DF87-7E03A736F7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28503" y="1019979"/>
            <a:ext cx="3110884" cy="174209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Who's Responsible For Childhood Obesity ...">
            <a:extLst>
              <a:ext uri="{FF2B5EF4-FFF2-40B4-BE49-F238E27FC236}">
                <a16:creationId xmlns:a16="http://schemas.microsoft.com/office/drawing/2014/main" id="{F675C6C1-1D3C-BBE2-2D05-1D043430AE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137" y="480722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ealthy Foods for Kids">
            <a:extLst>
              <a:ext uri="{FF2B5EF4-FFF2-40B4-BE49-F238E27FC236}">
                <a16:creationId xmlns:a16="http://schemas.microsoft.com/office/drawing/2014/main" id="{17F6B1D6-DEAA-1D30-3910-16132B6D40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0945" y="150516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Seatbelt Laws in Florida">
            <a:extLst>
              <a:ext uri="{FF2B5EF4-FFF2-40B4-BE49-F238E27FC236}">
                <a16:creationId xmlns:a16="http://schemas.microsoft.com/office/drawing/2014/main" id="{506A1549-460E-ED42-8CBC-A251F2CEAE9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1499" y="339213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California Gun Laws 2024 - Firearms ...">
            <a:extLst>
              <a:ext uri="{FF2B5EF4-FFF2-40B4-BE49-F238E27FC236}">
                <a16:creationId xmlns:a16="http://schemas.microsoft.com/office/drawing/2014/main" id="{696B60EB-3551-63D4-9391-FB59F2A530A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756" y="3784335"/>
            <a:ext cx="295275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Electronic Injury Reporting Final Rule ...">
            <a:extLst>
              <a:ext uri="{FF2B5EF4-FFF2-40B4-BE49-F238E27FC236}">
                <a16:creationId xmlns:a16="http://schemas.microsoft.com/office/drawing/2014/main" id="{94D47264-0C72-FE1A-618A-B17369F9BA5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06574" y="4429498"/>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Tracking Disease - IEEE Pulse">
            <a:extLst>
              <a:ext uri="{FF2B5EF4-FFF2-40B4-BE49-F238E27FC236}">
                <a16:creationId xmlns:a16="http://schemas.microsoft.com/office/drawing/2014/main" id="{EA309623-48B2-BC45-F020-F7F874BFCB2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82952" y="1394840"/>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912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AAA199-60A8-04FE-7945-3B2F1A143814}"/>
              </a:ext>
            </a:extLst>
          </p:cNvPr>
          <p:cNvSpPr>
            <a:spLocks noGrp="1"/>
          </p:cNvSpPr>
          <p:nvPr>
            <p:ph idx="1"/>
          </p:nvPr>
        </p:nvSpPr>
        <p:spPr/>
        <p:txBody>
          <a:bodyPr/>
          <a:lstStyle/>
          <a:p>
            <a:r>
              <a:rPr lang="en-US" dirty="0"/>
              <a:t>Improves quality of life </a:t>
            </a:r>
          </a:p>
          <a:p>
            <a:r>
              <a:rPr lang="en-US" dirty="0"/>
              <a:t>Saves money</a:t>
            </a:r>
          </a:p>
          <a:p>
            <a:r>
              <a:rPr lang="en-US" dirty="0"/>
              <a:t>Decreased mortality rates</a:t>
            </a:r>
          </a:p>
          <a:p>
            <a:r>
              <a:rPr lang="en-US" dirty="0"/>
              <a:t>Increased life expectancy</a:t>
            </a:r>
          </a:p>
          <a:p>
            <a:r>
              <a:rPr lang="en-US" dirty="0"/>
              <a:t>Prevents and mitigates spread of disease </a:t>
            </a:r>
          </a:p>
        </p:txBody>
      </p:sp>
      <p:sp>
        <p:nvSpPr>
          <p:cNvPr id="3" name="Text Placeholder 2">
            <a:extLst>
              <a:ext uri="{FF2B5EF4-FFF2-40B4-BE49-F238E27FC236}">
                <a16:creationId xmlns:a16="http://schemas.microsoft.com/office/drawing/2014/main" id="{DA46AC26-4D0C-9184-F2CF-AB44A64DAA8D}"/>
              </a:ext>
            </a:extLst>
          </p:cNvPr>
          <p:cNvSpPr>
            <a:spLocks noGrp="1"/>
          </p:cNvSpPr>
          <p:nvPr>
            <p:ph type="body" sz="quarter" idx="13"/>
          </p:nvPr>
        </p:nvSpPr>
        <p:spPr>
          <a:xfrm>
            <a:off x="76199" y="141412"/>
            <a:ext cx="10591801" cy="457200"/>
          </a:xfrm>
        </p:spPr>
        <p:txBody>
          <a:bodyPr>
            <a:normAutofit lnSpcReduction="10000"/>
          </a:bodyPr>
          <a:lstStyle/>
          <a:p>
            <a:r>
              <a:rPr lang="en-US" dirty="0"/>
              <a:t>Why is Public Health Important?</a:t>
            </a:r>
          </a:p>
          <a:p>
            <a:endParaRPr lang="en-US" dirty="0"/>
          </a:p>
        </p:txBody>
      </p:sp>
      <p:pic>
        <p:nvPicPr>
          <p:cNvPr id="2050" name="Picture 2" descr="Apartment Features That Can Improve ...">
            <a:extLst>
              <a:ext uri="{FF2B5EF4-FFF2-40B4-BE49-F238E27FC236}">
                <a16:creationId xmlns:a16="http://schemas.microsoft.com/office/drawing/2014/main" id="{3AFF2DA8-F90E-CAE1-AC99-190CA31EC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094" y="1220368"/>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Saving Too Much Money Could ...">
            <a:extLst>
              <a:ext uri="{FF2B5EF4-FFF2-40B4-BE49-F238E27FC236}">
                <a16:creationId xmlns:a16="http://schemas.microsoft.com/office/drawing/2014/main" id="{458B0881-800E-FB62-B852-9447D69F53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321" y="149080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arlotte County Florida Weekly">
            <a:extLst>
              <a:ext uri="{FF2B5EF4-FFF2-40B4-BE49-F238E27FC236}">
                <a16:creationId xmlns:a16="http://schemas.microsoft.com/office/drawing/2014/main" id="{F264D883-24EA-5962-11E2-DF9FF9D41D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094" y="2152545"/>
            <a:ext cx="4158746" cy="16217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w to Prevent the Spread of Infectious ...">
            <a:extLst>
              <a:ext uri="{FF2B5EF4-FFF2-40B4-BE49-F238E27FC236}">
                <a16:creationId xmlns:a16="http://schemas.microsoft.com/office/drawing/2014/main" id="{95D35A59-A926-26D1-4831-0BB35BC121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9003" y="2988527"/>
            <a:ext cx="2905125"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34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1000"/>
                                        <p:tgtEl>
                                          <p:spTgt spid="2052"/>
                                        </p:tgtEl>
                                      </p:cBhvr>
                                    </p:animEffect>
                                    <p:anim calcmode="lin" valueType="num">
                                      <p:cBhvr>
                                        <p:cTn id="27" dur="1000" fill="hold"/>
                                        <p:tgtEl>
                                          <p:spTgt spid="2052"/>
                                        </p:tgtEl>
                                        <p:attrNameLst>
                                          <p:attrName>ppt_x</p:attrName>
                                        </p:attrNameLst>
                                      </p:cBhvr>
                                      <p:tavLst>
                                        <p:tav tm="0">
                                          <p:val>
                                            <p:strVal val="#ppt_x"/>
                                          </p:val>
                                        </p:tav>
                                        <p:tav tm="100000">
                                          <p:val>
                                            <p:strVal val="#ppt_x"/>
                                          </p:val>
                                        </p:tav>
                                      </p:tavLst>
                                    </p:anim>
                                    <p:anim calcmode="lin" valueType="num">
                                      <p:cBhvr>
                                        <p:cTn id="28"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hidden"/>
                                      </p:to>
                                    </p:set>
                                  </p:childTnLst>
                                </p:cTn>
                              </p:par>
                              <p:par>
                                <p:cTn id="33" presetID="42" presetClass="entr" presetSubtype="0" fill="hold" grpId="0"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054"/>
                                        </p:tgtEl>
                                        <p:attrNameLst>
                                          <p:attrName>style.visibility</p:attrName>
                                        </p:attrNameLst>
                                      </p:cBhvr>
                                      <p:to>
                                        <p:strVal val="visible"/>
                                      </p:to>
                                    </p:set>
                                    <p:animEffect transition="in" filter="fade">
                                      <p:cBhvr>
                                        <p:cTn id="40" dur="1000"/>
                                        <p:tgtEl>
                                          <p:spTgt spid="2054"/>
                                        </p:tgtEl>
                                      </p:cBhvr>
                                    </p:animEffect>
                                    <p:anim calcmode="lin" valueType="num">
                                      <p:cBhvr>
                                        <p:cTn id="41" dur="1000" fill="hold"/>
                                        <p:tgtEl>
                                          <p:spTgt spid="2054"/>
                                        </p:tgtEl>
                                        <p:attrNameLst>
                                          <p:attrName>ppt_x</p:attrName>
                                        </p:attrNameLst>
                                      </p:cBhvr>
                                      <p:tavLst>
                                        <p:tav tm="0">
                                          <p:val>
                                            <p:strVal val="#ppt_x"/>
                                          </p:val>
                                        </p:tav>
                                        <p:tav tm="100000">
                                          <p:val>
                                            <p:strVal val="#ppt_x"/>
                                          </p:val>
                                        </p:tav>
                                      </p:tavLst>
                                    </p:anim>
                                    <p:anim calcmode="lin" valueType="num">
                                      <p:cBhvr>
                                        <p:cTn id="42"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fade">
                                      <p:cBhvr>
                                        <p:cTn id="47" dur="1000"/>
                                        <p:tgtEl>
                                          <p:spTgt spid="2">
                                            <p:txEl>
                                              <p:pRg st="3" end="3"/>
                                            </p:txEl>
                                          </p:spTgt>
                                        </p:tgtEl>
                                      </p:cBhvr>
                                    </p:animEffect>
                                    <p:anim calcmode="lin" valueType="num">
                                      <p:cBhvr>
                                        <p:cTn id="4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2054"/>
                                        </p:tgtEl>
                                        <p:attrNameLst>
                                          <p:attrName>style.visibility</p:attrName>
                                        </p:attrNameLst>
                                      </p:cBhvr>
                                      <p:to>
                                        <p:strVal val="hidden"/>
                                      </p:to>
                                    </p:set>
                                  </p:childTnLst>
                                </p:cTn>
                              </p:par>
                              <p:par>
                                <p:cTn id="54" presetID="42" presetClass="entr" presetSubtype="0" fill="hold" grpId="0" nodeType="with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fade">
                                      <p:cBhvr>
                                        <p:cTn id="56" dur="1000"/>
                                        <p:tgtEl>
                                          <p:spTgt spid="2">
                                            <p:txEl>
                                              <p:pRg st="4" end="4"/>
                                            </p:txEl>
                                          </p:spTgt>
                                        </p:tgtEl>
                                      </p:cBhvr>
                                    </p:animEffect>
                                    <p:anim calcmode="lin" valueType="num">
                                      <p:cBhvr>
                                        <p:cTn id="5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056"/>
                                        </p:tgtEl>
                                        <p:attrNameLst>
                                          <p:attrName>style.visibility</p:attrName>
                                        </p:attrNameLst>
                                      </p:cBhvr>
                                      <p:to>
                                        <p:strVal val="visible"/>
                                      </p:to>
                                    </p:set>
                                    <p:animEffect transition="in" filter="fade">
                                      <p:cBhvr>
                                        <p:cTn id="61" dur="1000"/>
                                        <p:tgtEl>
                                          <p:spTgt spid="2056"/>
                                        </p:tgtEl>
                                      </p:cBhvr>
                                    </p:animEffect>
                                    <p:anim calcmode="lin" valueType="num">
                                      <p:cBhvr>
                                        <p:cTn id="62" dur="1000" fill="hold"/>
                                        <p:tgtEl>
                                          <p:spTgt spid="2056"/>
                                        </p:tgtEl>
                                        <p:attrNameLst>
                                          <p:attrName>ppt_x</p:attrName>
                                        </p:attrNameLst>
                                      </p:cBhvr>
                                      <p:tavLst>
                                        <p:tav tm="0">
                                          <p:val>
                                            <p:strVal val="#ppt_x"/>
                                          </p:val>
                                        </p:tav>
                                        <p:tav tm="100000">
                                          <p:val>
                                            <p:strVal val="#ppt_x"/>
                                          </p:val>
                                        </p:tav>
                                      </p:tavLst>
                                    </p:anim>
                                    <p:anim calcmode="lin" valueType="num">
                                      <p:cBhvr>
                                        <p:cTn id="63"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74027A-F448-6C86-E05E-57CC3753A355}"/>
              </a:ext>
            </a:extLst>
          </p:cNvPr>
          <p:cNvPicPr>
            <a:picLocks noChangeAspect="1"/>
          </p:cNvPicPr>
          <p:nvPr/>
        </p:nvPicPr>
        <p:blipFill>
          <a:blip r:embed="rId3"/>
          <a:stretch>
            <a:fillRect/>
          </a:stretch>
        </p:blipFill>
        <p:spPr>
          <a:xfrm>
            <a:off x="727913" y="716742"/>
            <a:ext cx="10736173" cy="6011114"/>
          </a:xfrm>
          <a:prstGeom prst="rect">
            <a:avLst/>
          </a:prstGeom>
        </p:spPr>
      </p:pic>
      <p:sp>
        <p:nvSpPr>
          <p:cNvPr id="2" name="Text Placeholder 2">
            <a:extLst>
              <a:ext uri="{FF2B5EF4-FFF2-40B4-BE49-F238E27FC236}">
                <a16:creationId xmlns:a16="http://schemas.microsoft.com/office/drawing/2014/main" id="{7394B638-834C-B5BE-3B33-241CB89925B8}"/>
              </a:ext>
            </a:extLst>
          </p:cNvPr>
          <p:cNvSpPr txBox="1">
            <a:spLocks/>
          </p:cNvSpPr>
          <p:nvPr/>
        </p:nvSpPr>
        <p:spPr>
          <a:xfrm>
            <a:off x="133349" y="174563"/>
            <a:ext cx="10591801" cy="4572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Promoting Interoperability</a:t>
            </a:r>
          </a:p>
          <a:p>
            <a:endParaRPr lang="en-US" b="1" dirty="0">
              <a:solidFill>
                <a:schemeClr val="bg1"/>
              </a:solidFill>
            </a:endParaRPr>
          </a:p>
        </p:txBody>
      </p:sp>
      <p:pic>
        <p:nvPicPr>
          <p:cNvPr id="5" name="Picture 4">
            <a:extLst>
              <a:ext uri="{FF2B5EF4-FFF2-40B4-BE49-F238E27FC236}">
                <a16:creationId xmlns:a16="http://schemas.microsoft.com/office/drawing/2014/main" id="{1CCBF57F-1C66-2B96-D53E-94B37DCC6A04}"/>
              </a:ext>
            </a:extLst>
          </p:cNvPr>
          <p:cNvPicPr>
            <a:picLocks noChangeAspect="1"/>
          </p:cNvPicPr>
          <p:nvPr/>
        </p:nvPicPr>
        <p:blipFill>
          <a:blip r:embed="rId4"/>
          <a:stretch>
            <a:fillRect/>
          </a:stretch>
        </p:blipFill>
        <p:spPr>
          <a:xfrm>
            <a:off x="8644292" y="1880985"/>
            <a:ext cx="2819794" cy="2905530"/>
          </a:xfrm>
          <a:prstGeom prst="rect">
            <a:avLst/>
          </a:prstGeom>
        </p:spPr>
      </p:pic>
    </p:spTree>
    <p:extLst>
      <p:ext uri="{BB962C8B-B14F-4D97-AF65-F5344CB8AC3E}">
        <p14:creationId xmlns:p14="http://schemas.microsoft.com/office/powerpoint/2010/main" val="2683862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D0C24A-3CAA-6C2A-C26F-C7EBD1699CEE}"/>
              </a:ext>
            </a:extLst>
          </p:cNvPr>
          <p:cNvSpPr>
            <a:spLocks noGrp="1"/>
          </p:cNvSpPr>
          <p:nvPr>
            <p:ph idx="1"/>
          </p:nvPr>
        </p:nvSpPr>
        <p:spPr>
          <a:xfrm>
            <a:off x="523875" y="1206479"/>
            <a:ext cx="10515600" cy="3535323"/>
          </a:xfrm>
        </p:spPr>
        <p:txBody>
          <a:bodyPr>
            <a:normAutofit/>
          </a:bodyPr>
          <a:lstStyle/>
          <a:p>
            <a:r>
              <a:rPr lang="en-US" dirty="0"/>
              <a:t>VXU and QBP feeds</a:t>
            </a:r>
          </a:p>
          <a:p>
            <a:pPr lvl="1"/>
            <a:r>
              <a:rPr lang="en-US" dirty="0"/>
              <a:t>Vaccination Updates and Query by Parameter</a:t>
            </a:r>
          </a:p>
          <a:p>
            <a:r>
              <a:rPr lang="en-US" dirty="0"/>
              <a:t>Facility submits to the state Immunization Information System (IIS). </a:t>
            </a:r>
          </a:p>
          <a:p>
            <a:r>
              <a:rPr lang="en-US" dirty="0"/>
              <a:t>Nebraska = NESIIS (Nebraska State Immunization Information System)</a:t>
            </a:r>
          </a:p>
          <a:p>
            <a:pPr lvl="1"/>
            <a:endParaRPr lang="en-US" dirty="0"/>
          </a:p>
          <a:p>
            <a:endParaRPr lang="en-US" dirty="0"/>
          </a:p>
          <a:p>
            <a:endParaRPr lang="en-US" dirty="0"/>
          </a:p>
        </p:txBody>
      </p:sp>
      <p:sp>
        <p:nvSpPr>
          <p:cNvPr id="3" name="Text Placeholder 2">
            <a:extLst>
              <a:ext uri="{FF2B5EF4-FFF2-40B4-BE49-F238E27FC236}">
                <a16:creationId xmlns:a16="http://schemas.microsoft.com/office/drawing/2014/main" id="{72E94701-12BF-7C78-D045-5CA16BAE39A2}"/>
              </a:ext>
            </a:extLst>
          </p:cNvPr>
          <p:cNvSpPr>
            <a:spLocks noGrp="1"/>
          </p:cNvSpPr>
          <p:nvPr>
            <p:ph type="body" sz="quarter" idx="13"/>
          </p:nvPr>
        </p:nvSpPr>
        <p:spPr>
          <a:xfrm>
            <a:off x="150090" y="179257"/>
            <a:ext cx="10591801" cy="457200"/>
          </a:xfrm>
        </p:spPr>
        <p:txBody>
          <a:bodyPr>
            <a:normAutofit lnSpcReduction="10000"/>
          </a:bodyPr>
          <a:lstStyle/>
          <a:p>
            <a:r>
              <a:rPr lang="en-US" dirty="0"/>
              <a:t>Immunizations</a:t>
            </a:r>
          </a:p>
        </p:txBody>
      </p:sp>
      <p:pic>
        <p:nvPicPr>
          <p:cNvPr id="5122" name="Picture 2" descr="NESIIS">
            <a:extLst>
              <a:ext uri="{FF2B5EF4-FFF2-40B4-BE49-F238E27FC236}">
                <a16:creationId xmlns:a16="http://schemas.microsoft.com/office/drawing/2014/main" id="{78633F9C-0135-2AEF-00BC-A32046624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4136538"/>
            <a:ext cx="3272557" cy="207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801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1000"/>
                                        <p:tgtEl>
                                          <p:spTgt spid="5122"/>
                                        </p:tgtEl>
                                      </p:cBhvr>
                                    </p:animEffect>
                                    <p:anim calcmode="lin" valueType="num">
                                      <p:cBhvr>
                                        <p:cTn id="32" dur="1000" fill="hold"/>
                                        <p:tgtEl>
                                          <p:spTgt spid="5122"/>
                                        </p:tgtEl>
                                        <p:attrNameLst>
                                          <p:attrName>ppt_x</p:attrName>
                                        </p:attrNameLst>
                                      </p:cBhvr>
                                      <p:tavLst>
                                        <p:tav tm="0">
                                          <p:val>
                                            <p:strVal val="#ppt_x"/>
                                          </p:val>
                                        </p:tav>
                                        <p:tav tm="100000">
                                          <p:val>
                                            <p:strVal val="#ppt_x"/>
                                          </p:val>
                                        </p:tav>
                                      </p:tavLst>
                                    </p:anim>
                                    <p:anim calcmode="lin" valueType="num">
                                      <p:cBhvr>
                                        <p:cTn id="3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ann.phan\AppData\Local\Templafy\AddIns\PowerPointVsto\GettyImages-856544886.jpg"/>
</p:tagLst>
</file>

<file path=ppt/theme/theme1.xml><?xml version="1.0" encoding="utf-8"?>
<a:theme xmlns:a="http://schemas.openxmlformats.org/drawingml/2006/main" name="G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8120796094918598","enableDocumentContentUpdater":false,"version":"2.0"}]]></TemplafySlideTemplateConfiguration>
</file>

<file path=customXml/itemProps1.xml><?xml version="1.0" encoding="utf-8"?>
<ds:datastoreItem xmlns:ds="http://schemas.openxmlformats.org/officeDocument/2006/customXml" ds:itemID="{AD9BF49A-732C-4E18-B724-D586F5AB8A70}">
  <ds:schemaRefs/>
</ds:datastoreItem>
</file>

<file path=customXml/itemProps2.xml><?xml version="1.0" encoding="utf-8"?>
<ds:datastoreItem xmlns:ds="http://schemas.openxmlformats.org/officeDocument/2006/customXml" ds:itemID="{295C7E1F-045D-4E96-B84C-4CE62CE4A61C}">
  <ds:schemaRefs/>
</ds:datastoreItem>
</file>

<file path=docProps/app.xml><?xml version="1.0" encoding="utf-8"?>
<Properties xmlns="http://schemas.openxmlformats.org/officeDocument/2006/extended-properties" xmlns:vt="http://schemas.openxmlformats.org/officeDocument/2006/docPropsVTypes">
  <TotalTime>4397</TotalTime>
  <Words>3615</Words>
  <Application>Microsoft Office PowerPoint</Application>
  <PresentationFormat>Widescreen</PresentationFormat>
  <Paragraphs>297</Paragraphs>
  <Slides>34</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Aptos</vt:lpstr>
      <vt:lpstr>Arial</vt:lpstr>
      <vt:lpstr>Arial,Sans-Serif</vt:lpstr>
      <vt:lpstr>Calibri</vt:lpstr>
      <vt:lpstr>Calibri Light</vt:lpstr>
      <vt:lpstr>Merriweather</vt:lpstr>
      <vt:lpstr>Montserrat</vt:lpstr>
      <vt:lpstr>Proxima Nova</vt:lpstr>
      <vt:lpstr>Green</vt:lpstr>
      <vt:lpstr>Leveraging Health Information in a Meaningful Way</vt:lpstr>
      <vt:lpstr>PowerPoint Presentation</vt:lpstr>
      <vt:lpstr>PowerPoint Presentation</vt:lpstr>
      <vt:lpstr>PowerPoint Presentation</vt:lpstr>
      <vt:lpstr>Public Health, Hospital Role and Payment</vt:lpstr>
      <vt:lpstr>PowerPoint Presentation</vt:lpstr>
      <vt:lpstr>PowerPoint Presentation</vt:lpstr>
      <vt:lpstr>PowerPoint Presentation</vt:lpstr>
      <vt:lpstr>PowerPoint Presentation</vt:lpstr>
      <vt:lpstr>PowerPoint Presentation</vt:lpstr>
      <vt:lpstr>VXU</vt:lpstr>
      <vt:lpstr>PowerPoint Presentation</vt:lpstr>
      <vt:lpstr>Social Determinants of Health</vt:lpstr>
      <vt:lpstr>PowerPoint Presentation</vt:lpstr>
      <vt:lpstr>Only 20% of “Health” is determined by Healthcare. The rest is determined by: </vt:lpstr>
      <vt:lpstr>PowerPoint Presentation</vt:lpstr>
      <vt:lpstr>Event Notifications ED, Ambulatory, and Conditions of Participation (CoP) </vt:lpstr>
      <vt:lpstr>PowerPoint Presentation</vt:lpstr>
      <vt:lpstr>Emergency Department Notifications</vt:lpstr>
      <vt:lpstr>PowerPoint Presentation</vt:lpstr>
      <vt:lpstr>PowerPoint Presentation</vt:lpstr>
      <vt:lpstr>PowerPoint Presentation</vt:lpstr>
      <vt:lpstr>PowerPoint Presentation</vt:lpstr>
      <vt:lpstr>PDMP and HealthCare Quality</vt:lpstr>
      <vt:lpstr>PDMP =  Prescription Drug Monitoring Program</vt:lpstr>
      <vt:lpstr>What makes Nebraska different</vt:lpstr>
      <vt:lpstr>PowerPoint Presentation</vt:lpstr>
      <vt:lpstr>PowerPoint Presentation</vt:lpstr>
      <vt:lpstr>PowerPoint Presentation</vt:lpstr>
      <vt:lpstr>PowerPoint Presentation</vt:lpstr>
      <vt:lpstr>Meds Reconciliation Before and After</vt:lpstr>
      <vt:lpstr>Meds Reconciliation Before and After</vt:lpstr>
      <vt:lpstr>PowerPoint Presentation</vt:lpstr>
      <vt:lpstr>PowerPoint Presentation</vt:lpstr>
    </vt:vector>
  </TitlesOfParts>
  <Company>CyncHealth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Business Review</dc:title>
  <dc:creator>Jaime Bland</dc:creator>
  <cp:lastModifiedBy>Jennifer Fletcher</cp:lastModifiedBy>
  <cp:revision>18</cp:revision>
  <dcterms:created xsi:type="dcterms:W3CDTF">2024-03-08T20:32:35Z</dcterms:created>
  <dcterms:modified xsi:type="dcterms:W3CDTF">2024-09-18T19:24:06Z</dcterms:modified>
</cp:coreProperties>
</file>