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9"/>
  </p:notesMasterIdLst>
  <p:sldIdLst>
    <p:sldId id="1262" r:id="rId5"/>
    <p:sldId id="2303" r:id="rId6"/>
    <p:sldId id="2145705757" r:id="rId7"/>
    <p:sldId id="2282" r:id="rId8"/>
    <p:sldId id="2145705773" r:id="rId9"/>
    <p:sldId id="2145705769" r:id="rId10"/>
    <p:sldId id="2145705771" r:id="rId11"/>
    <p:sldId id="2145705772" r:id="rId12"/>
    <p:sldId id="2145705770" r:id="rId13"/>
    <p:sldId id="2145705753" r:id="rId14"/>
    <p:sldId id="2295" r:id="rId15"/>
    <p:sldId id="2318" r:id="rId16"/>
    <p:sldId id="2145705749" r:id="rId17"/>
    <p:sldId id="2313" r:id="rId18"/>
  </p:sldIdLst>
  <p:sldSz cx="18288000" cy="10287000"/>
  <p:notesSz cx="7010400" cy="9296400"/>
  <p:embeddedFontLst>
    <p:embeddedFont>
      <p:font typeface="Bebas Neue" panose="020B0606020202050201" pitchFamily="34" charset="0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D425335-9336-6459-6B4A-EB4D3517AB27}" name="Meghan Chaffee" initials="MC" userId="S::mchaffee@nebraskahospitals.org::4f57481e-81c3-42b8-a09e-3e4c1882e0b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45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1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983A1E-8575-4B9D-B924-E9010961ED83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179E47-8458-4A30-8F8D-FFC348CE808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>
              <a:latin typeface="Aptos" panose="020B0004020202020204" pitchFamily="34" charset="0"/>
            </a:rPr>
            <a:t>Protect State Directed Payment Program</a:t>
          </a:r>
        </a:p>
      </dgm:t>
    </dgm:pt>
    <dgm:pt modelId="{D4C84597-4F73-4215-BB6D-315C82C139F4}" type="parTrans" cxnId="{C427D037-22A3-4CA6-BD6C-E2F599F1546D}">
      <dgm:prSet/>
      <dgm:spPr/>
      <dgm:t>
        <a:bodyPr/>
        <a:lstStyle/>
        <a:p>
          <a:endParaRPr lang="en-US" sz="2000">
            <a:latin typeface="Aptos" panose="020B0004020202020204" pitchFamily="34" charset="0"/>
          </a:endParaRPr>
        </a:p>
      </dgm:t>
    </dgm:pt>
    <dgm:pt modelId="{902FE596-C73A-4429-86DE-CDE21D207CD8}" type="sibTrans" cxnId="{C427D037-22A3-4CA6-BD6C-E2F599F1546D}">
      <dgm:prSet/>
      <dgm:spPr/>
      <dgm:t>
        <a:bodyPr/>
        <a:lstStyle/>
        <a:p>
          <a:endParaRPr lang="en-US" sz="2000">
            <a:latin typeface="Aptos" panose="020B0004020202020204" pitchFamily="34" charset="0"/>
          </a:endParaRPr>
        </a:p>
      </dgm:t>
    </dgm:pt>
    <dgm:pt modelId="{B7F1AA5D-4834-4FDE-B7A5-DD462DBB9B7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>
              <a:latin typeface="Aptos" panose="020B0004020202020204" pitchFamily="34" charset="0"/>
            </a:rPr>
            <a:t>Protect 340B Community Benefits Program</a:t>
          </a:r>
        </a:p>
        <a:p>
          <a:pPr>
            <a:lnSpc>
              <a:spcPct val="100000"/>
            </a:lnSpc>
          </a:pPr>
          <a:r>
            <a:rPr lang="en-US" sz="2000" dirty="0">
              <a:latin typeface="Aptos" panose="020B0004020202020204" pitchFamily="34" charset="0"/>
            </a:rPr>
            <a:t>LB168</a:t>
          </a:r>
        </a:p>
      </dgm:t>
    </dgm:pt>
    <dgm:pt modelId="{BDAF0897-4ECC-4FC2-9521-16AE76FB73D2}" type="parTrans" cxnId="{F14DF93A-5254-4985-91D6-535538BE925F}">
      <dgm:prSet/>
      <dgm:spPr/>
      <dgm:t>
        <a:bodyPr/>
        <a:lstStyle/>
        <a:p>
          <a:endParaRPr lang="en-US" sz="2000">
            <a:latin typeface="Aptos" panose="020B0004020202020204" pitchFamily="34" charset="0"/>
          </a:endParaRPr>
        </a:p>
      </dgm:t>
    </dgm:pt>
    <dgm:pt modelId="{6FBB5740-C7D7-4148-A724-5572BC815339}" type="sibTrans" cxnId="{F14DF93A-5254-4985-91D6-535538BE925F}">
      <dgm:prSet/>
      <dgm:spPr/>
      <dgm:t>
        <a:bodyPr/>
        <a:lstStyle/>
        <a:p>
          <a:endParaRPr lang="en-US" sz="2000">
            <a:latin typeface="Aptos" panose="020B0004020202020204" pitchFamily="34" charset="0"/>
          </a:endParaRPr>
        </a:p>
      </dgm:t>
    </dgm:pt>
    <dgm:pt modelId="{CC9BC340-F6DD-4133-9A1C-D04CB76D669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>
              <a:latin typeface="Aptos" panose="020B0004020202020204" pitchFamily="34" charset="0"/>
            </a:rPr>
            <a:t>Stop Harmful PBM Practices</a:t>
          </a:r>
        </a:p>
        <a:p>
          <a:pPr>
            <a:lnSpc>
              <a:spcPct val="100000"/>
            </a:lnSpc>
          </a:pPr>
          <a:r>
            <a:rPr lang="en-US" sz="2000" dirty="0">
              <a:latin typeface="Aptos" panose="020B0004020202020204" pitchFamily="34" charset="0"/>
            </a:rPr>
            <a:t>LB109</a:t>
          </a:r>
        </a:p>
      </dgm:t>
    </dgm:pt>
    <dgm:pt modelId="{9AB7EF4C-9172-4183-96C6-9A880197C0A4}" type="parTrans" cxnId="{A5621857-8522-4E12-AE56-32FDA094E568}">
      <dgm:prSet/>
      <dgm:spPr/>
      <dgm:t>
        <a:bodyPr/>
        <a:lstStyle/>
        <a:p>
          <a:endParaRPr lang="en-US" sz="2000">
            <a:latin typeface="Aptos" panose="020B0004020202020204" pitchFamily="34" charset="0"/>
          </a:endParaRPr>
        </a:p>
      </dgm:t>
    </dgm:pt>
    <dgm:pt modelId="{74C0D519-B9E4-472C-9C9E-10D9C90970EE}" type="sibTrans" cxnId="{A5621857-8522-4E12-AE56-32FDA094E568}">
      <dgm:prSet/>
      <dgm:spPr/>
      <dgm:t>
        <a:bodyPr/>
        <a:lstStyle/>
        <a:p>
          <a:endParaRPr lang="en-US" sz="2000">
            <a:latin typeface="Aptos" panose="020B0004020202020204" pitchFamily="34" charset="0"/>
          </a:endParaRPr>
        </a:p>
      </dgm:t>
    </dgm:pt>
    <dgm:pt modelId="{E8D0F504-0A1C-4408-8217-9B478306073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>
              <a:latin typeface="Aptos" panose="020B0004020202020204" pitchFamily="34" charset="0"/>
            </a:rPr>
            <a:t>Prior Authorization Reform</a:t>
          </a:r>
        </a:p>
        <a:p>
          <a:pPr>
            <a:lnSpc>
              <a:spcPct val="100000"/>
            </a:lnSpc>
          </a:pPr>
          <a:r>
            <a:rPr lang="en-US" sz="2000" dirty="0">
              <a:latin typeface="Aptos" panose="020B0004020202020204" pitchFamily="34" charset="0"/>
            </a:rPr>
            <a:t>LB77</a:t>
          </a:r>
        </a:p>
      </dgm:t>
    </dgm:pt>
    <dgm:pt modelId="{A73B4E65-A6D0-4275-BA96-666DA5A8E5C9}" type="parTrans" cxnId="{EAAD59AB-3650-4617-B8A5-1DEEFD3BD7DB}">
      <dgm:prSet/>
      <dgm:spPr/>
      <dgm:t>
        <a:bodyPr/>
        <a:lstStyle/>
        <a:p>
          <a:endParaRPr lang="en-US" sz="2000">
            <a:latin typeface="Aptos" panose="020B0004020202020204" pitchFamily="34" charset="0"/>
          </a:endParaRPr>
        </a:p>
      </dgm:t>
    </dgm:pt>
    <dgm:pt modelId="{3CDDDD40-901B-4D5A-8360-232FCA41D0BA}" type="sibTrans" cxnId="{EAAD59AB-3650-4617-B8A5-1DEEFD3BD7DB}">
      <dgm:prSet/>
      <dgm:spPr/>
      <dgm:t>
        <a:bodyPr/>
        <a:lstStyle/>
        <a:p>
          <a:endParaRPr lang="en-US" sz="2000">
            <a:latin typeface="Aptos" panose="020B0004020202020204" pitchFamily="34" charset="0"/>
          </a:endParaRPr>
        </a:p>
      </dgm:t>
    </dgm:pt>
    <dgm:pt modelId="{116291C4-D546-4B76-9FA3-DDADD4777DF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Aptos" panose="020B0004020202020204" pitchFamily="34" charset="0"/>
            </a:rPr>
            <a:t>Workplace Violence</a:t>
          </a:r>
        </a:p>
        <a:p>
          <a:pPr>
            <a:lnSpc>
              <a:spcPct val="100000"/>
            </a:lnSpc>
          </a:pPr>
          <a:r>
            <a:rPr lang="en-US" dirty="0">
              <a:latin typeface="Aptos" panose="020B0004020202020204" pitchFamily="34" charset="0"/>
            </a:rPr>
            <a:t>LB26/LB322</a:t>
          </a:r>
        </a:p>
      </dgm:t>
    </dgm:pt>
    <dgm:pt modelId="{4F3DD787-DF3F-4715-A087-B54D7D076475}" type="parTrans" cxnId="{82FA9031-37FB-4EC2-9E82-4BD67A0DAF00}">
      <dgm:prSet/>
      <dgm:spPr/>
      <dgm:t>
        <a:bodyPr/>
        <a:lstStyle/>
        <a:p>
          <a:endParaRPr lang="en-US"/>
        </a:p>
      </dgm:t>
    </dgm:pt>
    <dgm:pt modelId="{2778BD66-6C5A-4C28-A5FC-451E9535AB3C}" type="sibTrans" cxnId="{82FA9031-37FB-4EC2-9E82-4BD67A0DAF00}">
      <dgm:prSet/>
      <dgm:spPr/>
      <dgm:t>
        <a:bodyPr/>
        <a:lstStyle/>
        <a:p>
          <a:endParaRPr lang="en-US"/>
        </a:p>
      </dgm:t>
    </dgm:pt>
    <dgm:pt modelId="{C22D0F75-F485-464B-8EA8-3297803F9724}" type="pres">
      <dgm:prSet presAssocID="{DF983A1E-8575-4B9D-B924-E9010961ED83}" presName="root" presStyleCnt="0">
        <dgm:presLayoutVars>
          <dgm:dir/>
          <dgm:resizeHandles val="exact"/>
        </dgm:presLayoutVars>
      </dgm:prSet>
      <dgm:spPr/>
    </dgm:pt>
    <dgm:pt modelId="{9009A4A4-47C9-4851-BC25-27DA030BCD80}" type="pres">
      <dgm:prSet presAssocID="{56179E47-8458-4A30-8F8D-FFC348CE808C}" presName="compNode" presStyleCnt="0"/>
      <dgm:spPr/>
    </dgm:pt>
    <dgm:pt modelId="{8C83675B-0972-40E2-8696-3B2CD9F1B66C}" type="pres">
      <dgm:prSet presAssocID="{56179E47-8458-4A30-8F8D-FFC348CE808C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27443B5A-D81E-43D1-8091-8B8C8BB77C48}" type="pres">
      <dgm:prSet presAssocID="{56179E47-8458-4A30-8F8D-FFC348CE808C}" presName="spaceRect" presStyleCnt="0"/>
      <dgm:spPr/>
    </dgm:pt>
    <dgm:pt modelId="{CC521F33-17B9-4A57-A16A-64AB4AE1F47B}" type="pres">
      <dgm:prSet presAssocID="{56179E47-8458-4A30-8F8D-FFC348CE808C}" presName="textRect" presStyleLbl="revTx" presStyleIdx="0" presStyleCnt="5">
        <dgm:presLayoutVars>
          <dgm:chMax val="1"/>
          <dgm:chPref val="1"/>
        </dgm:presLayoutVars>
      </dgm:prSet>
      <dgm:spPr/>
    </dgm:pt>
    <dgm:pt modelId="{71614975-C6B4-47C4-A33C-2C3BD88BB453}" type="pres">
      <dgm:prSet presAssocID="{902FE596-C73A-4429-86DE-CDE21D207CD8}" presName="sibTrans" presStyleCnt="0"/>
      <dgm:spPr/>
    </dgm:pt>
    <dgm:pt modelId="{3B1EE57A-5B6C-4694-B986-D67E24FD16E5}" type="pres">
      <dgm:prSet presAssocID="{B7F1AA5D-4834-4FDE-B7A5-DD462DBB9B72}" presName="compNode" presStyleCnt="0"/>
      <dgm:spPr/>
    </dgm:pt>
    <dgm:pt modelId="{9765487E-326B-4A2A-A279-03D97EC1A36A}" type="pres">
      <dgm:prSet presAssocID="{B7F1AA5D-4834-4FDE-B7A5-DD462DBB9B72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C1BA9686-821F-4F1B-BD2C-7A96FD334593}" type="pres">
      <dgm:prSet presAssocID="{B7F1AA5D-4834-4FDE-B7A5-DD462DBB9B72}" presName="spaceRect" presStyleCnt="0"/>
      <dgm:spPr/>
    </dgm:pt>
    <dgm:pt modelId="{140D6871-BD32-43C3-BCAA-F016E9FF5EBC}" type="pres">
      <dgm:prSet presAssocID="{B7F1AA5D-4834-4FDE-B7A5-DD462DBB9B72}" presName="textRect" presStyleLbl="revTx" presStyleIdx="1" presStyleCnt="5">
        <dgm:presLayoutVars>
          <dgm:chMax val="1"/>
          <dgm:chPref val="1"/>
        </dgm:presLayoutVars>
      </dgm:prSet>
      <dgm:spPr/>
    </dgm:pt>
    <dgm:pt modelId="{ED2503A6-6837-45E3-AA71-E97D8D1CB221}" type="pres">
      <dgm:prSet presAssocID="{6FBB5740-C7D7-4148-A724-5572BC815339}" presName="sibTrans" presStyleCnt="0"/>
      <dgm:spPr/>
    </dgm:pt>
    <dgm:pt modelId="{E741DDAA-3D57-44DA-9B69-17146D56D0CF}" type="pres">
      <dgm:prSet presAssocID="{CC9BC340-F6DD-4133-9A1C-D04CB76D6697}" presName="compNode" presStyleCnt="0"/>
      <dgm:spPr/>
    </dgm:pt>
    <dgm:pt modelId="{33127ABC-A5C0-43AD-B446-A28CB5ABD524}" type="pres">
      <dgm:prSet presAssocID="{CC9BC340-F6DD-4133-9A1C-D04CB76D6697}" presName="iconRect" presStyleLbl="node1" presStyleIdx="2" presStyleCnt="5" custLinFactX="100000" custLinFactNeighborX="162505" custLinFactNeighborY="2010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D08D8F42-75FA-42CA-9B04-C23412E4DEAA}" type="pres">
      <dgm:prSet presAssocID="{CC9BC340-F6DD-4133-9A1C-D04CB76D6697}" presName="spaceRect" presStyleCnt="0"/>
      <dgm:spPr/>
    </dgm:pt>
    <dgm:pt modelId="{3DCE6F89-8756-45B9-ACF4-5CC82B8C5C2F}" type="pres">
      <dgm:prSet presAssocID="{CC9BC340-F6DD-4133-9A1C-D04CB76D6697}" presName="textRect" presStyleLbl="revTx" presStyleIdx="2" presStyleCnt="5">
        <dgm:presLayoutVars>
          <dgm:chMax val="1"/>
          <dgm:chPref val="1"/>
        </dgm:presLayoutVars>
      </dgm:prSet>
      <dgm:spPr/>
    </dgm:pt>
    <dgm:pt modelId="{E6C5CDC4-7B60-4F1A-A237-CD6A66620B42}" type="pres">
      <dgm:prSet presAssocID="{74C0D519-B9E4-472C-9C9E-10D9C90970EE}" presName="sibTrans" presStyleCnt="0"/>
      <dgm:spPr/>
    </dgm:pt>
    <dgm:pt modelId="{215A33BD-DC6F-460F-B3FF-F75ED5EECC06}" type="pres">
      <dgm:prSet presAssocID="{E8D0F504-0A1C-4408-8217-9B4783060738}" presName="compNode" presStyleCnt="0"/>
      <dgm:spPr/>
    </dgm:pt>
    <dgm:pt modelId="{9036CB12-E9A1-477B-BE9D-8CB98EA12CCA}" type="pres">
      <dgm:prSet presAssocID="{E8D0F504-0A1C-4408-8217-9B4783060738}" presName="iconRect" presStyleLbl="node1" presStyleIdx="3" presStyleCnt="5" custLinFactX="-100000" custLinFactNeighborX="-165505" custLinFactNeighborY="704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No sign"/>
        </a:ext>
      </dgm:extLst>
    </dgm:pt>
    <dgm:pt modelId="{F04DE71F-2615-4D36-AD10-64D1E04E3DA0}" type="pres">
      <dgm:prSet presAssocID="{E8D0F504-0A1C-4408-8217-9B4783060738}" presName="spaceRect" presStyleCnt="0"/>
      <dgm:spPr/>
    </dgm:pt>
    <dgm:pt modelId="{D7B97959-E72D-4934-BD53-2C4915B76D07}" type="pres">
      <dgm:prSet presAssocID="{E8D0F504-0A1C-4408-8217-9B4783060738}" presName="textRect" presStyleLbl="revTx" presStyleIdx="3" presStyleCnt="5">
        <dgm:presLayoutVars>
          <dgm:chMax val="1"/>
          <dgm:chPref val="1"/>
        </dgm:presLayoutVars>
      </dgm:prSet>
      <dgm:spPr/>
    </dgm:pt>
    <dgm:pt modelId="{8F37A83C-A098-4B3C-B1C1-7FCDF2C056F7}" type="pres">
      <dgm:prSet presAssocID="{3CDDDD40-901B-4D5A-8360-232FCA41D0BA}" presName="sibTrans" presStyleCnt="0"/>
      <dgm:spPr/>
    </dgm:pt>
    <dgm:pt modelId="{51D27768-37CE-4320-9B45-7FAE46133271}" type="pres">
      <dgm:prSet presAssocID="{116291C4-D546-4B76-9FA3-DDADD4777DFA}" presName="compNode" presStyleCnt="0"/>
      <dgm:spPr/>
    </dgm:pt>
    <dgm:pt modelId="{91F33846-C203-43FF-93E4-513B34272C98}" type="pres">
      <dgm:prSet presAssocID="{116291C4-D546-4B76-9FA3-DDADD4777DFA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olice male with solid fill"/>
        </a:ext>
      </dgm:extLst>
    </dgm:pt>
    <dgm:pt modelId="{AFC12F58-C044-4E25-AED0-B662B28F623B}" type="pres">
      <dgm:prSet presAssocID="{116291C4-D546-4B76-9FA3-DDADD4777DFA}" presName="spaceRect" presStyleCnt="0"/>
      <dgm:spPr/>
    </dgm:pt>
    <dgm:pt modelId="{14EB0D74-A381-43A7-8F75-C53253EB5BEF}" type="pres">
      <dgm:prSet presAssocID="{116291C4-D546-4B76-9FA3-DDADD4777DFA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8ABA0F2C-4C6F-4464-8A1E-C8A7B63F2377}" type="presOf" srcId="{DF983A1E-8575-4B9D-B924-E9010961ED83}" destId="{C22D0F75-F485-464B-8EA8-3297803F9724}" srcOrd="0" destOrd="0" presId="urn:microsoft.com/office/officeart/2018/2/layout/IconLabelList"/>
    <dgm:cxn modelId="{82FA9031-37FB-4EC2-9E82-4BD67A0DAF00}" srcId="{DF983A1E-8575-4B9D-B924-E9010961ED83}" destId="{116291C4-D546-4B76-9FA3-DDADD4777DFA}" srcOrd="4" destOrd="0" parTransId="{4F3DD787-DF3F-4715-A087-B54D7D076475}" sibTransId="{2778BD66-6C5A-4C28-A5FC-451E9535AB3C}"/>
    <dgm:cxn modelId="{C427D037-22A3-4CA6-BD6C-E2F599F1546D}" srcId="{DF983A1E-8575-4B9D-B924-E9010961ED83}" destId="{56179E47-8458-4A30-8F8D-FFC348CE808C}" srcOrd="0" destOrd="0" parTransId="{D4C84597-4F73-4215-BB6D-315C82C139F4}" sibTransId="{902FE596-C73A-4429-86DE-CDE21D207CD8}"/>
    <dgm:cxn modelId="{F14DF93A-5254-4985-91D6-535538BE925F}" srcId="{DF983A1E-8575-4B9D-B924-E9010961ED83}" destId="{B7F1AA5D-4834-4FDE-B7A5-DD462DBB9B72}" srcOrd="1" destOrd="0" parTransId="{BDAF0897-4ECC-4FC2-9521-16AE76FB73D2}" sibTransId="{6FBB5740-C7D7-4148-A724-5572BC815339}"/>
    <dgm:cxn modelId="{6C7D9464-B2B6-40DC-898C-043DD4D458F4}" type="presOf" srcId="{E8D0F504-0A1C-4408-8217-9B4783060738}" destId="{D7B97959-E72D-4934-BD53-2C4915B76D07}" srcOrd="0" destOrd="0" presId="urn:microsoft.com/office/officeart/2018/2/layout/IconLabelList"/>
    <dgm:cxn modelId="{A101DC45-C0F0-4699-90B3-8BA4AD1D03FB}" type="presOf" srcId="{B7F1AA5D-4834-4FDE-B7A5-DD462DBB9B72}" destId="{140D6871-BD32-43C3-BCAA-F016E9FF5EBC}" srcOrd="0" destOrd="0" presId="urn:microsoft.com/office/officeart/2018/2/layout/IconLabelList"/>
    <dgm:cxn modelId="{55F4D16A-779B-45F4-9076-A07B7BBBC940}" type="presOf" srcId="{116291C4-D546-4B76-9FA3-DDADD4777DFA}" destId="{14EB0D74-A381-43A7-8F75-C53253EB5BEF}" srcOrd="0" destOrd="0" presId="urn:microsoft.com/office/officeart/2018/2/layout/IconLabelList"/>
    <dgm:cxn modelId="{A5621857-8522-4E12-AE56-32FDA094E568}" srcId="{DF983A1E-8575-4B9D-B924-E9010961ED83}" destId="{CC9BC340-F6DD-4133-9A1C-D04CB76D6697}" srcOrd="2" destOrd="0" parTransId="{9AB7EF4C-9172-4183-96C6-9A880197C0A4}" sibTransId="{74C0D519-B9E4-472C-9C9E-10D9C90970EE}"/>
    <dgm:cxn modelId="{EAAD59AB-3650-4617-B8A5-1DEEFD3BD7DB}" srcId="{DF983A1E-8575-4B9D-B924-E9010961ED83}" destId="{E8D0F504-0A1C-4408-8217-9B4783060738}" srcOrd="3" destOrd="0" parTransId="{A73B4E65-A6D0-4275-BA96-666DA5A8E5C9}" sibTransId="{3CDDDD40-901B-4D5A-8360-232FCA41D0BA}"/>
    <dgm:cxn modelId="{DC2EFFEE-4071-4F71-B3B7-0F8D17C5C027}" type="presOf" srcId="{56179E47-8458-4A30-8F8D-FFC348CE808C}" destId="{CC521F33-17B9-4A57-A16A-64AB4AE1F47B}" srcOrd="0" destOrd="0" presId="urn:microsoft.com/office/officeart/2018/2/layout/IconLabelList"/>
    <dgm:cxn modelId="{7EB258F5-5669-4ED5-A78D-80F86894C391}" type="presOf" srcId="{CC9BC340-F6DD-4133-9A1C-D04CB76D6697}" destId="{3DCE6F89-8756-45B9-ACF4-5CC82B8C5C2F}" srcOrd="0" destOrd="0" presId="urn:microsoft.com/office/officeart/2018/2/layout/IconLabelList"/>
    <dgm:cxn modelId="{30EA6376-A93F-4530-8EE5-BA1072E265F3}" type="presParOf" srcId="{C22D0F75-F485-464B-8EA8-3297803F9724}" destId="{9009A4A4-47C9-4851-BC25-27DA030BCD80}" srcOrd="0" destOrd="0" presId="urn:microsoft.com/office/officeart/2018/2/layout/IconLabelList"/>
    <dgm:cxn modelId="{13B7140A-48BD-429C-B374-571FD60F3C47}" type="presParOf" srcId="{9009A4A4-47C9-4851-BC25-27DA030BCD80}" destId="{8C83675B-0972-40E2-8696-3B2CD9F1B66C}" srcOrd="0" destOrd="0" presId="urn:microsoft.com/office/officeart/2018/2/layout/IconLabelList"/>
    <dgm:cxn modelId="{1CB2E93E-5CC1-4A47-AC75-372C4D8F5648}" type="presParOf" srcId="{9009A4A4-47C9-4851-BC25-27DA030BCD80}" destId="{27443B5A-D81E-43D1-8091-8B8C8BB77C48}" srcOrd="1" destOrd="0" presId="urn:microsoft.com/office/officeart/2018/2/layout/IconLabelList"/>
    <dgm:cxn modelId="{637C1E96-D0EA-4766-A1C0-CA6DD02681F0}" type="presParOf" srcId="{9009A4A4-47C9-4851-BC25-27DA030BCD80}" destId="{CC521F33-17B9-4A57-A16A-64AB4AE1F47B}" srcOrd="2" destOrd="0" presId="urn:microsoft.com/office/officeart/2018/2/layout/IconLabelList"/>
    <dgm:cxn modelId="{90D2FA85-0D9B-4423-9C29-7F2D997133EC}" type="presParOf" srcId="{C22D0F75-F485-464B-8EA8-3297803F9724}" destId="{71614975-C6B4-47C4-A33C-2C3BD88BB453}" srcOrd="1" destOrd="0" presId="urn:microsoft.com/office/officeart/2018/2/layout/IconLabelList"/>
    <dgm:cxn modelId="{140891A2-0176-4E9E-840A-C403A78C9815}" type="presParOf" srcId="{C22D0F75-F485-464B-8EA8-3297803F9724}" destId="{3B1EE57A-5B6C-4694-B986-D67E24FD16E5}" srcOrd="2" destOrd="0" presId="urn:microsoft.com/office/officeart/2018/2/layout/IconLabelList"/>
    <dgm:cxn modelId="{B69BCDA1-2D71-4F75-A2DC-FFA6C5926531}" type="presParOf" srcId="{3B1EE57A-5B6C-4694-B986-D67E24FD16E5}" destId="{9765487E-326B-4A2A-A279-03D97EC1A36A}" srcOrd="0" destOrd="0" presId="urn:microsoft.com/office/officeart/2018/2/layout/IconLabelList"/>
    <dgm:cxn modelId="{46399EC8-EABA-4CB1-887D-42E99086C4E6}" type="presParOf" srcId="{3B1EE57A-5B6C-4694-B986-D67E24FD16E5}" destId="{C1BA9686-821F-4F1B-BD2C-7A96FD334593}" srcOrd="1" destOrd="0" presId="urn:microsoft.com/office/officeart/2018/2/layout/IconLabelList"/>
    <dgm:cxn modelId="{8445B029-1DD5-4670-90EB-83F07AA066F8}" type="presParOf" srcId="{3B1EE57A-5B6C-4694-B986-D67E24FD16E5}" destId="{140D6871-BD32-43C3-BCAA-F016E9FF5EBC}" srcOrd="2" destOrd="0" presId="urn:microsoft.com/office/officeart/2018/2/layout/IconLabelList"/>
    <dgm:cxn modelId="{77D4DEFF-1027-458A-BC79-5AE9F855D093}" type="presParOf" srcId="{C22D0F75-F485-464B-8EA8-3297803F9724}" destId="{ED2503A6-6837-45E3-AA71-E97D8D1CB221}" srcOrd="3" destOrd="0" presId="urn:microsoft.com/office/officeart/2018/2/layout/IconLabelList"/>
    <dgm:cxn modelId="{DB7A326C-EAAF-4379-891E-2F0A7B16B068}" type="presParOf" srcId="{C22D0F75-F485-464B-8EA8-3297803F9724}" destId="{E741DDAA-3D57-44DA-9B69-17146D56D0CF}" srcOrd="4" destOrd="0" presId="urn:microsoft.com/office/officeart/2018/2/layout/IconLabelList"/>
    <dgm:cxn modelId="{0D6368E6-C410-4A6D-9C3E-EEBAE36428E1}" type="presParOf" srcId="{E741DDAA-3D57-44DA-9B69-17146D56D0CF}" destId="{33127ABC-A5C0-43AD-B446-A28CB5ABD524}" srcOrd="0" destOrd="0" presId="urn:microsoft.com/office/officeart/2018/2/layout/IconLabelList"/>
    <dgm:cxn modelId="{CF3CD08D-EFDF-42D8-A76D-95B1CC087CC9}" type="presParOf" srcId="{E741DDAA-3D57-44DA-9B69-17146D56D0CF}" destId="{D08D8F42-75FA-42CA-9B04-C23412E4DEAA}" srcOrd="1" destOrd="0" presId="urn:microsoft.com/office/officeart/2018/2/layout/IconLabelList"/>
    <dgm:cxn modelId="{AF1BC166-8E3D-4E1D-900D-C02C5A617C7B}" type="presParOf" srcId="{E741DDAA-3D57-44DA-9B69-17146D56D0CF}" destId="{3DCE6F89-8756-45B9-ACF4-5CC82B8C5C2F}" srcOrd="2" destOrd="0" presId="urn:microsoft.com/office/officeart/2018/2/layout/IconLabelList"/>
    <dgm:cxn modelId="{8B30BBAB-3585-4ECB-B59B-D3DE2A06DE2C}" type="presParOf" srcId="{C22D0F75-F485-464B-8EA8-3297803F9724}" destId="{E6C5CDC4-7B60-4F1A-A237-CD6A66620B42}" srcOrd="5" destOrd="0" presId="urn:microsoft.com/office/officeart/2018/2/layout/IconLabelList"/>
    <dgm:cxn modelId="{9AEDE80C-C2F4-468C-B9BE-7ED91B519F26}" type="presParOf" srcId="{C22D0F75-F485-464B-8EA8-3297803F9724}" destId="{215A33BD-DC6F-460F-B3FF-F75ED5EECC06}" srcOrd="6" destOrd="0" presId="urn:microsoft.com/office/officeart/2018/2/layout/IconLabelList"/>
    <dgm:cxn modelId="{EC3FB0DF-041E-4051-ADD2-9771B02B6ED4}" type="presParOf" srcId="{215A33BD-DC6F-460F-B3FF-F75ED5EECC06}" destId="{9036CB12-E9A1-477B-BE9D-8CB98EA12CCA}" srcOrd="0" destOrd="0" presId="urn:microsoft.com/office/officeart/2018/2/layout/IconLabelList"/>
    <dgm:cxn modelId="{A7E824CF-9D30-4C57-A709-1924B1FBBF66}" type="presParOf" srcId="{215A33BD-DC6F-460F-B3FF-F75ED5EECC06}" destId="{F04DE71F-2615-4D36-AD10-64D1E04E3DA0}" srcOrd="1" destOrd="0" presId="urn:microsoft.com/office/officeart/2018/2/layout/IconLabelList"/>
    <dgm:cxn modelId="{C23E99EB-15C7-4833-A4A1-E5A25C26D147}" type="presParOf" srcId="{215A33BD-DC6F-460F-B3FF-F75ED5EECC06}" destId="{D7B97959-E72D-4934-BD53-2C4915B76D07}" srcOrd="2" destOrd="0" presId="urn:microsoft.com/office/officeart/2018/2/layout/IconLabelList"/>
    <dgm:cxn modelId="{F89131E5-1BB9-43D6-813D-D03DF4CEA835}" type="presParOf" srcId="{C22D0F75-F485-464B-8EA8-3297803F9724}" destId="{8F37A83C-A098-4B3C-B1C1-7FCDF2C056F7}" srcOrd="7" destOrd="0" presId="urn:microsoft.com/office/officeart/2018/2/layout/IconLabelList"/>
    <dgm:cxn modelId="{0756F378-0025-4F50-96C3-862170DD1D87}" type="presParOf" srcId="{C22D0F75-F485-464B-8EA8-3297803F9724}" destId="{51D27768-37CE-4320-9B45-7FAE46133271}" srcOrd="8" destOrd="0" presId="urn:microsoft.com/office/officeart/2018/2/layout/IconLabelList"/>
    <dgm:cxn modelId="{01BDBE3F-79AD-47A5-85A5-9D1541711EF6}" type="presParOf" srcId="{51D27768-37CE-4320-9B45-7FAE46133271}" destId="{91F33846-C203-43FF-93E4-513B34272C98}" srcOrd="0" destOrd="0" presId="urn:microsoft.com/office/officeart/2018/2/layout/IconLabelList"/>
    <dgm:cxn modelId="{2D164979-E4E9-4AEA-92EB-00A5BCD50FE0}" type="presParOf" srcId="{51D27768-37CE-4320-9B45-7FAE46133271}" destId="{AFC12F58-C044-4E25-AED0-B662B28F623B}" srcOrd="1" destOrd="0" presId="urn:microsoft.com/office/officeart/2018/2/layout/IconLabelList"/>
    <dgm:cxn modelId="{15888822-B3AF-4401-9771-CA2243063C68}" type="presParOf" srcId="{51D27768-37CE-4320-9B45-7FAE46133271}" destId="{14EB0D74-A381-43A7-8F75-C53253EB5BEF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3675B-0972-40E2-8696-3B2CD9F1B66C}">
      <dsp:nvSpPr>
        <dsp:cNvPr id="0" name=""/>
        <dsp:cNvSpPr/>
      </dsp:nvSpPr>
      <dsp:spPr>
        <a:xfrm>
          <a:off x="822000" y="1484840"/>
          <a:ext cx="1188000" cy="1188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521F33-17B9-4A57-A16A-64AB4AE1F47B}">
      <dsp:nvSpPr>
        <dsp:cNvPr id="0" name=""/>
        <dsp:cNvSpPr/>
      </dsp:nvSpPr>
      <dsp:spPr>
        <a:xfrm>
          <a:off x="96000" y="3120918"/>
          <a:ext cx="2640000" cy="135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Aptos" panose="020B0004020202020204" pitchFamily="34" charset="0"/>
            </a:rPr>
            <a:t>Protect State Directed Payment Program</a:t>
          </a:r>
        </a:p>
      </dsp:txBody>
      <dsp:txXfrm>
        <a:off x="96000" y="3120918"/>
        <a:ext cx="2640000" cy="1350000"/>
      </dsp:txXfrm>
    </dsp:sp>
    <dsp:sp modelId="{9765487E-326B-4A2A-A279-03D97EC1A36A}">
      <dsp:nvSpPr>
        <dsp:cNvPr id="0" name=""/>
        <dsp:cNvSpPr/>
      </dsp:nvSpPr>
      <dsp:spPr>
        <a:xfrm>
          <a:off x="3924000" y="1484840"/>
          <a:ext cx="1188000" cy="1188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0D6871-BD32-43C3-BCAA-F016E9FF5EBC}">
      <dsp:nvSpPr>
        <dsp:cNvPr id="0" name=""/>
        <dsp:cNvSpPr/>
      </dsp:nvSpPr>
      <dsp:spPr>
        <a:xfrm>
          <a:off x="3198000" y="3120918"/>
          <a:ext cx="2640000" cy="135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ptos" panose="020B0004020202020204" pitchFamily="34" charset="0"/>
            </a:rPr>
            <a:t>Protect 340B Community Benefits Program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ptos" panose="020B0004020202020204" pitchFamily="34" charset="0"/>
            </a:rPr>
            <a:t>LB168</a:t>
          </a:r>
        </a:p>
      </dsp:txBody>
      <dsp:txXfrm>
        <a:off x="3198000" y="3120918"/>
        <a:ext cx="2640000" cy="1350000"/>
      </dsp:txXfrm>
    </dsp:sp>
    <dsp:sp modelId="{33127ABC-A5C0-43AD-B446-A28CB5ABD524}">
      <dsp:nvSpPr>
        <dsp:cNvPr id="0" name=""/>
        <dsp:cNvSpPr/>
      </dsp:nvSpPr>
      <dsp:spPr>
        <a:xfrm>
          <a:off x="10144559" y="1508719"/>
          <a:ext cx="1188000" cy="1188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CE6F89-8756-45B9-ACF4-5CC82B8C5C2F}">
      <dsp:nvSpPr>
        <dsp:cNvPr id="0" name=""/>
        <dsp:cNvSpPr/>
      </dsp:nvSpPr>
      <dsp:spPr>
        <a:xfrm>
          <a:off x="6300000" y="3120918"/>
          <a:ext cx="2640000" cy="135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ptos" panose="020B0004020202020204" pitchFamily="34" charset="0"/>
            </a:rPr>
            <a:t>Stop Harmful PBM Practices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ptos" panose="020B0004020202020204" pitchFamily="34" charset="0"/>
            </a:rPr>
            <a:t>LB109</a:t>
          </a:r>
        </a:p>
      </dsp:txBody>
      <dsp:txXfrm>
        <a:off x="6300000" y="3120918"/>
        <a:ext cx="2640000" cy="1350000"/>
      </dsp:txXfrm>
    </dsp:sp>
    <dsp:sp modelId="{9036CB12-E9A1-477B-BE9D-8CB98EA12CCA}">
      <dsp:nvSpPr>
        <dsp:cNvPr id="0" name=""/>
        <dsp:cNvSpPr/>
      </dsp:nvSpPr>
      <dsp:spPr>
        <a:xfrm>
          <a:off x="6973800" y="1568535"/>
          <a:ext cx="1188000" cy="1188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B97959-E72D-4934-BD53-2C4915B76D07}">
      <dsp:nvSpPr>
        <dsp:cNvPr id="0" name=""/>
        <dsp:cNvSpPr/>
      </dsp:nvSpPr>
      <dsp:spPr>
        <a:xfrm>
          <a:off x="9402000" y="3120918"/>
          <a:ext cx="2640000" cy="135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ptos" panose="020B0004020202020204" pitchFamily="34" charset="0"/>
            </a:rPr>
            <a:t>Prior Authorization Reform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ptos" panose="020B0004020202020204" pitchFamily="34" charset="0"/>
            </a:rPr>
            <a:t>LB77</a:t>
          </a:r>
        </a:p>
      </dsp:txBody>
      <dsp:txXfrm>
        <a:off x="9402000" y="3120918"/>
        <a:ext cx="2640000" cy="1350000"/>
      </dsp:txXfrm>
    </dsp:sp>
    <dsp:sp modelId="{91F33846-C203-43FF-93E4-513B34272C98}">
      <dsp:nvSpPr>
        <dsp:cNvPr id="0" name=""/>
        <dsp:cNvSpPr/>
      </dsp:nvSpPr>
      <dsp:spPr>
        <a:xfrm>
          <a:off x="13230000" y="1484840"/>
          <a:ext cx="1188000" cy="1188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EB0D74-A381-43A7-8F75-C53253EB5BEF}">
      <dsp:nvSpPr>
        <dsp:cNvPr id="0" name=""/>
        <dsp:cNvSpPr/>
      </dsp:nvSpPr>
      <dsp:spPr>
        <a:xfrm>
          <a:off x="12504000" y="3120918"/>
          <a:ext cx="2640000" cy="135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ptos" panose="020B0004020202020204" pitchFamily="34" charset="0"/>
            </a:rPr>
            <a:t>Workplace Violence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ptos" panose="020B0004020202020204" pitchFamily="34" charset="0"/>
            </a:rPr>
            <a:t>LB26/LB322</a:t>
          </a:r>
        </a:p>
      </dsp:txBody>
      <dsp:txXfrm>
        <a:off x="12504000" y="3120918"/>
        <a:ext cx="2640000" cy="135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21DC6-13ED-42FE-B703-A77DAA44AE0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CDBBEF-7523-4410-B953-82032C323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172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Jeremy – You mentioned wanting to include a heads up to the PDC re. the MCO assessment (from NMA and/or Governor) during the Protect SDP portion of this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2E0A8-F8AE-4DDB-AE02-EA839A4B97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403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9552DB-0917-82FD-95FF-99D3601861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5F68B8-AB3D-5907-0CDE-D2971B73E3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59374F-6795-718C-6182-4796097D7B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Jeremy – You mentioned wanting to include a heads up to the PDC re. the MCO assessment (from NMA and/or Governor) during the Protect SDP portion of this slide.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229F99-DF42-9100-CA21-EA48B679BB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2E0A8-F8AE-4DDB-AE02-EA839A4B979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377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0" y="2628356"/>
            <a:ext cx="17678400" cy="55399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7200" b="1" dirty="0">
                <a:solidFill>
                  <a:srgbClr val="1E3262"/>
                </a:solidFill>
                <a:latin typeface="Bebas Neue" panose="020B0606020202050201" pitchFamily="34" charset="0"/>
              </a:rPr>
              <a:t>Legislative Update</a:t>
            </a:r>
          </a:p>
          <a:p>
            <a:pPr algn="ctr"/>
            <a:r>
              <a:rPr lang="en-US" sz="7200" b="1" dirty="0">
                <a:solidFill>
                  <a:srgbClr val="1E3262"/>
                </a:solidFill>
                <a:latin typeface="Bebas Neue" panose="020B0606020202050201" pitchFamily="34" charset="0"/>
              </a:rPr>
              <a:t>April 2025</a:t>
            </a:r>
          </a:p>
          <a:p>
            <a:pPr algn="ctr"/>
            <a:endParaRPr lang="en-US" sz="7200" b="1" dirty="0">
              <a:solidFill>
                <a:srgbClr val="1E3262"/>
              </a:solidFill>
              <a:latin typeface="Bebas Neue" panose="020B0606020202050201" pitchFamily="34" charset="0"/>
            </a:endParaRPr>
          </a:p>
          <a:p>
            <a:pPr algn="ctr"/>
            <a:r>
              <a:rPr lang="en-US" sz="7200" b="1" dirty="0">
                <a:solidFill>
                  <a:srgbClr val="1E3262"/>
                </a:solidFill>
                <a:latin typeface="Bebas Neue" panose="020B0606020202050201" pitchFamily="34" charset="0"/>
              </a:rPr>
              <a:t>David Slattery</a:t>
            </a:r>
          </a:p>
          <a:p>
            <a:pPr algn="ctr"/>
            <a:r>
              <a:rPr lang="en-US" sz="7200" b="1" dirty="0">
                <a:solidFill>
                  <a:srgbClr val="1E3262"/>
                </a:solidFill>
                <a:latin typeface="Bebas Neue" panose="020B0606020202050201" pitchFamily="34" charset="0"/>
              </a:rPr>
              <a:t>Senior Director, State &amp; Rural policy</a:t>
            </a:r>
          </a:p>
        </p:txBody>
      </p:sp>
      <p:pic>
        <p:nvPicPr>
          <p:cNvPr id="4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A1290C3A-8776-6EBA-1761-819045B344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39801" y="9029700"/>
            <a:ext cx="4298498" cy="85866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1A9241-3E87-53E6-1559-C95AC2E8F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2AE55080-37A8-0751-C56F-F271B57C7A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57589" y="9198616"/>
            <a:ext cx="4298498" cy="858669"/>
          </a:xfr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1D17354-DAD7-9FB6-FDCA-B3A895B20AD3}"/>
              </a:ext>
            </a:extLst>
          </p:cNvPr>
          <p:cNvSpPr txBox="1"/>
          <p:nvPr/>
        </p:nvSpPr>
        <p:spPr>
          <a:xfrm>
            <a:off x="2743200" y="560443"/>
            <a:ext cx="119968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1E3262"/>
                </a:solidFill>
                <a:latin typeface="Bebas Neue" panose="020B0606020202050201" pitchFamily="34" charset="0"/>
              </a:rPr>
              <a:t>NHA Appropriations Bill to Oppose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1CE31E-E7AE-007E-6161-534DBA6D4EB4}"/>
              </a:ext>
            </a:extLst>
          </p:cNvPr>
          <p:cNvSpPr txBox="1"/>
          <p:nvPr/>
        </p:nvSpPr>
        <p:spPr>
          <a:xfrm>
            <a:off x="1354014" y="2081123"/>
            <a:ext cx="15579971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600" b="1" i="0" dirty="0">
                <a:solidFill>
                  <a:srgbClr val="212529"/>
                </a:solidFill>
                <a:effectLst/>
              </a:rPr>
              <a:t>LB261</a:t>
            </a:r>
            <a:r>
              <a:rPr lang="en-US" sz="3600" b="0" i="0" dirty="0">
                <a:solidFill>
                  <a:srgbClr val="212529"/>
                </a:solidFill>
                <a:effectLst/>
              </a:rPr>
              <a:t> (Arch at Governor’s request) – Appropriate funds for the expenses of Nebraska State Government for the biennium ending 6/30/27 and appropriate Federal Funds allocated to Nebraska pursuant to </a:t>
            </a:r>
            <a:r>
              <a:rPr lang="en-US" sz="3600" dirty="0">
                <a:solidFill>
                  <a:srgbClr val="212529"/>
                </a:solidFill>
              </a:rPr>
              <a:t>ARPA </a:t>
            </a:r>
            <a:r>
              <a:rPr lang="en-US" sz="3600" i="1" dirty="0">
                <a:solidFill>
                  <a:srgbClr val="212529"/>
                </a:solidFill>
              </a:rPr>
              <a:t>[Appropriations Committee]</a:t>
            </a:r>
          </a:p>
          <a:p>
            <a:pPr algn="l"/>
            <a:endParaRPr lang="en-US" sz="3600" i="1" dirty="0">
              <a:solidFill>
                <a:srgbClr val="212529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600" b="1" i="0" dirty="0">
                <a:solidFill>
                  <a:srgbClr val="212529"/>
                </a:solidFill>
                <a:effectLst/>
              </a:rPr>
              <a:t>Nebraska State Loan Repayment Program </a:t>
            </a:r>
            <a:r>
              <a:rPr lang="en-US" sz="3600" b="0" i="0" dirty="0">
                <a:solidFill>
                  <a:srgbClr val="212529"/>
                </a:solidFill>
                <a:effectLst/>
              </a:rPr>
              <a:t>– Reduce General Funds allocated by $1.5M per year</a:t>
            </a:r>
          </a:p>
          <a:p>
            <a:pPr algn="l"/>
            <a:endParaRPr lang="en-US" sz="3200" dirty="0">
              <a:solidFill>
                <a:srgbClr val="212529"/>
              </a:solidFill>
            </a:endParaRPr>
          </a:p>
          <a:p>
            <a:pPr algn="l"/>
            <a:endParaRPr lang="en-US" sz="6000" b="0" i="0" dirty="0">
              <a:solidFill>
                <a:srgbClr val="212529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15916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E0348-BF33-492E-84B5-C41D3486F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1829" y="2954215"/>
            <a:ext cx="13411200" cy="6207370"/>
          </a:xfrm>
        </p:spPr>
        <p:txBody>
          <a:bodyPr>
            <a:normAutofit fontScale="90000"/>
          </a:bodyPr>
          <a:lstStyle/>
          <a:p>
            <a:pPr marL="285750"/>
            <a:r>
              <a:rPr lang="en-US" sz="9000" b="1" dirty="0">
                <a:solidFill>
                  <a:srgbClr val="002060"/>
                </a:solidFill>
                <a:latin typeface="Bebas Neue"/>
              </a:rPr>
              <a:t>We hit our 2024 goal! Thank you!</a:t>
            </a:r>
            <a:br>
              <a:rPr lang="en-US" sz="9000" b="1" dirty="0">
                <a:solidFill>
                  <a:srgbClr val="002060"/>
                </a:solidFill>
                <a:latin typeface="Bebas Neue"/>
              </a:rPr>
            </a:br>
            <a:br>
              <a:rPr lang="en-US" sz="9000" b="1" dirty="0">
                <a:solidFill>
                  <a:srgbClr val="002060"/>
                </a:solidFill>
                <a:latin typeface="Bebas Neue"/>
              </a:rPr>
            </a:br>
            <a:r>
              <a:rPr lang="en-US" sz="9000" b="1" dirty="0">
                <a:solidFill>
                  <a:srgbClr val="002060"/>
                </a:solidFill>
                <a:latin typeface="Bebas Neue"/>
              </a:rPr>
              <a:t>2025 PAC Goal </a:t>
            </a:r>
            <a:r>
              <a:rPr lang="en-US" sz="9000" b="1" dirty="0">
                <a:solidFill>
                  <a:srgbClr val="C00000"/>
                </a:solidFill>
                <a:latin typeface="Bebas Neue"/>
              </a:rPr>
              <a:t>$95,000</a:t>
            </a:r>
            <a:br>
              <a:rPr lang="en-US" sz="9000" b="1" dirty="0">
                <a:solidFill>
                  <a:srgbClr val="C00000"/>
                </a:solidFill>
                <a:latin typeface="Bebas Neue"/>
              </a:rPr>
            </a:br>
            <a:br>
              <a:rPr lang="en-US" sz="9000" b="1" dirty="0">
                <a:latin typeface="Bebas Neue" panose="020B0606020202050201" pitchFamily="34" charset="0"/>
              </a:rPr>
            </a:br>
            <a:r>
              <a:rPr lang="en-US" sz="5400" b="1" dirty="0">
                <a:solidFill>
                  <a:srgbClr val="002060"/>
                </a:solidFill>
                <a:latin typeface="Bebas Neue"/>
              </a:rPr>
              <a:t>Contribute Online</a:t>
            </a:r>
            <a:br>
              <a:rPr lang="en-US" sz="5400" b="1" dirty="0">
                <a:latin typeface="Bebas Neue" panose="020B0606020202050201" pitchFamily="34" charset="0"/>
              </a:rPr>
            </a:br>
            <a:r>
              <a:rPr lang="en-US" sz="5400" dirty="0">
                <a:solidFill>
                  <a:srgbClr val="002060"/>
                </a:solidFill>
                <a:latin typeface="Bebas Neue"/>
              </a:rPr>
              <a:t>pac.nebraskahospitals.org</a:t>
            </a:r>
            <a:br>
              <a:rPr lang="en-US" sz="9600" dirty="0">
                <a:latin typeface="Bebas Neue" panose="020B0606020202050201" pitchFamily="34" charset="0"/>
              </a:rPr>
            </a:br>
            <a:r>
              <a:rPr lang="en-US" sz="3300" dirty="0">
                <a:latin typeface="Bebas Neue"/>
              </a:rPr>
              <a:t>Username:  </a:t>
            </a:r>
            <a:r>
              <a:rPr lang="en-US" sz="3300" dirty="0">
                <a:solidFill>
                  <a:srgbClr val="002060"/>
                </a:solidFill>
                <a:latin typeface="Bebas Neue"/>
              </a:rPr>
              <a:t>nhapac</a:t>
            </a:r>
            <a:br>
              <a:rPr lang="en-US" sz="3300" dirty="0">
                <a:latin typeface="Bebas Neue" panose="020B0606020202050201" pitchFamily="34" charset="0"/>
              </a:rPr>
            </a:br>
            <a:r>
              <a:rPr lang="en-US" sz="3300" dirty="0">
                <a:latin typeface="Bebas Neue"/>
              </a:rPr>
              <a:t>Password:   </a:t>
            </a:r>
            <a:r>
              <a:rPr lang="en-US" sz="3300" dirty="0">
                <a:solidFill>
                  <a:srgbClr val="002060"/>
                </a:solidFill>
                <a:latin typeface="Bebas Neue"/>
              </a:rPr>
              <a:t>nhapac1</a:t>
            </a:r>
            <a:endParaRPr lang="en-US" sz="3300" b="1" dirty="0">
              <a:solidFill>
                <a:srgbClr val="002060"/>
              </a:solidFill>
              <a:latin typeface="Bebas Neue"/>
              <a:cs typeface="Calibri Light" panose="020F0302020204030204"/>
            </a:endParaRP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2840124-F866-85E9-ABBB-A02FED8D83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9531" y="789966"/>
            <a:ext cx="7074321" cy="155335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3777420-5735-6351-083C-FF1F481177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53679" y="6410745"/>
            <a:ext cx="3422492" cy="342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391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99E19-316B-AB8A-EB4C-04EC2E444A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5BF805EF-04A5-AF55-9350-3E4B46B3D3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1" y="9150825"/>
            <a:ext cx="4298498" cy="858669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345C732-22F3-C17F-2589-964D0051C35E}"/>
              </a:ext>
            </a:extLst>
          </p:cNvPr>
          <p:cNvSpPr txBox="1"/>
          <p:nvPr/>
        </p:nvSpPr>
        <p:spPr>
          <a:xfrm>
            <a:off x="6067194" y="3850838"/>
            <a:ext cx="577754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100" b="1" dirty="0">
                <a:solidFill>
                  <a:srgbClr val="002060"/>
                </a:solidFill>
                <a:latin typeface="Bebas Neue" panose="020B0606020202050201" pitchFamily="34" charset="0"/>
              </a:rPr>
              <a:t>Federal Updates</a:t>
            </a:r>
          </a:p>
          <a:p>
            <a:pPr algn="ctr"/>
            <a:endParaRPr lang="en-US" sz="8100" dirty="0">
              <a:solidFill>
                <a:srgbClr val="002060"/>
              </a:solidFill>
              <a:latin typeface="Bebas Neue" panose="020B0606020202050201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877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03EE0-DBF0-A5E3-B5B3-69690E8C9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70996-6CAD-ED24-C37A-515E84792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9980" y="2516198"/>
            <a:ext cx="16036898" cy="64167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dirty="0">
                <a:latin typeface="Aptos" panose="020B0004020202020204" pitchFamily="34" charset="0"/>
                <a:cs typeface="Times New Roman" panose="02020603050405020304" pitchFamily="18" charset="0"/>
              </a:rPr>
              <a:t>NHA Advocacy Website – Bills of Interest (nebraskahospitals.org)</a:t>
            </a:r>
          </a:p>
          <a:p>
            <a:r>
              <a:rPr lang="en-US" sz="4000" dirty="0">
                <a:latin typeface="Aptos" panose="020B0004020202020204" pitchFamily="34" charset="0"/>
                <a:cs typeface="Times New Roman" panose="02020603050405020304" pitchFamily="18" charset="0"/>
              </a:rPr>
              <a:t>NHA Action Center – Email Your Senator &amp; Story Collection</a:t>
            </a:r>
          </a:p>
          <a:p>
            <a:r>
              <a:rPr lang="en-US" sz="4000" dirty="0">
                <a:latin typeface="Aptos" panose="020B0004020202020204" pitchFamily="34" charset="0"/>
                <a:cs typeface="Times New Roman" panose="02020603050405020304" pitchFamily="18" charset="0"/>
              </a:rPr>
              <a:t>NHA Leaders of the Week</a:t>
            </a:r>
          </a:p>
          <a:p>
            <a:r>
              <a:rPr lang="en-US" sz="4000" dirty="0">
                <a:latin typeface="Aptos"/>
                <a:cs typeface="Times New Roman"/>
              </a:rPr>
              <a:t>Advocacy Institute</a:t>
            </a:r>
            <a:endParaRPr lang="en-US" sz="40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sz="4000" dirty="0">
                <a:latin typeface="Aptos" panose="020B0004020202020204" pitchFamily="34" charset="0"/>
                <a:cs typeface="Times New Roman" panose="02020603050405020304" pitchFamily="18" charset="0"/>
              </a:rPr>
              <a:t>NHA Member Monthly Meetings – 11:00am on 1</a:t>
            </a:r>
            <a:r>
              <a:rPr lang="en-US" sz="4000" baseline="30000" dirty="0">
                <a:latin typeface="Aptos" panose="020B0004020202020204" pitchFamily="34" charset="0"/>
                <a:cs typeface="Times New Roman" panose="02020603050405020304" pitchFamily="18" charset="0"/>
              </a:rPr>
              <a:t>st</a:t>
            </a:r>
            <a:r>
              <a:rPr lang="en-US" sz="4000" dirty="0">
                <a:latin typeface="Aptos" panose="020B0004020202020204" pitchFamily="34" charset="0"/>
                <a:cs typeface="Times New Roman" panose="02020603050405020304" pitchFamily="18" charset="0"/>
              </a:rPr>
              <a:t> Thursday of Month </a:t>
            </a:r>
          </a:p>
          <a:p>
            <a:r>
              <a:rPr lang="en-US" sz="4000" dirty="0">
                <a:latin typeface="Aptos" panose="020B0004020202020204" pitchFamily="34" charset="0"/>
                <a:cs typeface="Times New Roman" panose="02020603050405020304" pitchFamily="18" charset="0"/>
              </a:rPr>
              <a:t>Advocacy Day – March 4, 2026</a:t>
            </a:r>
          </a:p>
          <a:p>
            <a:r>
              <a:rPr lang="en-US" sz="4000" dirty="0">
                <a:latin typeface="Aptos" panose="020B0004020202020204" pitchFamily="34" charset="0"/>
                <a:cs typeface="Times New Roman" panose="02020603050405020304" pitchFamily="18" charset="0"/>
              </a:rPr>
              <a:t>NHA Rural Health Conference – June 9-11 (Kearney)</a:t>
            </a:r>
          </a:p>
          <a:p>
            <a:r>
              <a:rPr lang="en-US" sz="4000" dirty="0">
                <a:latin typeface="Aptos" panose="020B0004020202020204" pitchFamily="34" charset="0"/>
                <a:cs typeface="Times New Roman" panose="02020603050405020304" pitchFamily="18" charset="0"/>
              </a:rPr>
              <a:t>NHA Annual Convention – October 22-24 (LaVista)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C9433B-A866-4C3B-48E6-0C2FF863C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E71A36-A9FF-283F-94B7-F3683B4E1DEF}"/>
              </a:ext>
            </a:extLst>
          </p:cNvPr>
          <p:cNvSpPr txBox="1"/>
          <p:nvPr/>
        </p:nvSpPr>
        <p:spPr>
          <a:xfrm>
            <a:off x="2703128" y="860297"/>
            <a:ext cx="119968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solidFill>
                  <a:srgbClr val="1E3262"/>
                </a:solidFill>
                <a:latin typeface="Bebas Neue" panose="020B0606020202050201" pitchFamily="34" charset="0"/>
              </a:rPr>
              <a:t>How to be involved</a:t>
            </a:r>
          </a:p>
        </p:txBody>
      </p:sp>
      <p:pic>
        <p:nvPicPr>
          <p:cNvPr id="2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9C80E16C-134C-EBBC-065D-F0BA83B8EE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39801" y="9182100"/>
            <a:ext cx="4298498" cy="858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46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E0DB91-B593-4C17-34A4-A3530C7AA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3FA24288-C787-9077-5BE0-0C4C69CF0A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1" y="9150825"/>
            <a:ext cx="4298498" cy="858669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28CBDCF-FD3B-ADC4-AEB4-FB27D7DC09C5}"/>
              </a:ext>
            </a:extLst>
          </p:cNvPr>
          <p:cNvSpPr txBox="1"/>
          <p:nvPr/>
        </p:nvSpPr>
        <p:spPr>
          <a:xfrm>
            <a:off x="5521569" y="4273646"/>
            <a:ext cx="680524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100" b="1" dirty="0">
                <a:solidFill>
                  <a:srgbClr val="002060"/>
                </a:solidFill>
                <a:latin typeface="Bebas Neue" panose="020B0606020202050201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214619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71C014-FE49-0353-850D-6599C30D6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40A0A90F-1808-5A45-70A0-809FF11DAC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1" y="9150825"/>
            <a:ext cx="4298498" cy="858669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DE4576D-6B7B-D63E-F9B8-0597B6C9D673}"/>
              </a:ext>
            </a:extLst>
          </p:cNvPr>
          <p:cNvSpPr txBox="1"/>
          <p:nvPr/>
        </p:nvSpPr>
        <p:spPr>
          <a:xfrm>
            <a:off x="3145581" y="1104900"/>
            <a:ext cx="11996838" cy="1154162"/>
          </a:xfrm>
          <a:prstGeom prst="rect">
            <a:avLst/>
          </a:prstGeom>
          <a:noFill/>
        </p:spPr>
        <p:txBody>
          <a:bodyPr wrap="square" lIns="137160" tIns="68580" rIns="137160" bIns="68580" rtlCol="0" anchor="t">
            <a:spAutoFit/>
          </a:bodyPr>
          <a:lstStyle/>
          <a:p>
            <a:pPr algn="ctr"/>
            <a:r>
              <a:rPr lang="en-US" sz="6600" b="1" dirty="0">
                <a:solidFill>
                  <a:srgbClr val="1E3262"/>
                </a:solidFill>
                <a:latin typeface="Bebas Neue"/>
              </a:rPr>
              <a:t>2025 Legislative Session</a:t>
            </a:r>
            <a:endParaRPr lang="en-US" sz="6600" b="1" dirty="0">
              <a:solidFill>
                <a:srgbClr val="1E3262"/>
              </a:solidFill>
              <a:latin typeface="Bebas Neue" panose="020B0606020202050201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168C44-335F-0998-63E4-9EAF9A228E04}"/>
              </a:ext>
            </a:extLst>
          </p:cNvPr>
          <p:cNvSpPr txBox="1"/>
          <p:nvPr/>
        </p:nvSpPr>
        <p:spPr>
          <a:xfrm>
            <a:off x="2879885" y="2259062"/>
            <a:ext cx="11996838" cy="5836470"/>
          </a:xfrm>
          <a:prstGeom prst="rect">
            <a:avLst/>
          </a:prstGeom>
          <a:noFill/>
        </p:spPr>
        <p:txBody>
          <a:bodyPr wrap="square" lIns="137160" tIns="68580" rIns="137160" bIns="68580" rtlCol="0" anchor="t">
            <a:spAutoFit/>
          </a:bodyPr>
          <a:lstStyle/>
          <a:p>
            <a:pPr marR="365760">
              <a:lnSpc>
                <a:spcPct val="110000"/>
              </a:lnSpc>
              <a:spcAft>
                <a:spcPts val="800"/>
              </a:spcAft>
              <a:defRPr/>
            </a:pPr>
            <a:r>
              <a:rPr lang="en-US" sz="3600" b="1" dirty="0">
                <a:solidFill>
                  <a:prstClr val="black"/>
                </a:solidFill>
                <a:latin typeface="Aptos"/>
                <a:ea typeface="Arial" panose="020B0604020202020204" pitchFamily="34" charset="0"/>
                <a:cs typeface="Times New Roman"/>
              </a:rPr>
              <a:t>Legislative Body: 49 Senators</a:t>
            </a:r>
            <a:endParaRPr lang="en-US" sz="3600" dirty="0">
              <a:solidFill>
                <a:prstClr val="black"/>
              </a:solidFill>
              <a:latin typeface="Aptos"/>
              <a:cs typeface="Times New Roman"/>
            </a:endParaRPr>
          </a:p>
          <a:p>
            <a:pPr marR="365760" defTabSz="1371600">
              <a:defRPr/>
            </a:pPr>
            <a:r>
              <a:rPr lang="en-US" sz="3600" dirty="0">
                <a:solidFill>
                  <a:prstClr val="black"/>
                </a:solidFill>
                <a:latin typeface="Aptos"/>
                <a:ea typeface="Arial" panose="020B0604020202020204" pitchFamily="34" charset="0"/>
                <a:cs typeface="Times New Roman"/>
              </a:rPr>
              <a:t>The Nebraska Legislature remains in a 33-16 balance. </a:t>
            </a:r>
          </a:p>
          <a:p>
            <a:pPr marR="365760" defTabSz="1371600">
              <a:defRPr/>
            </a:pPr>
            <a:r>
              <a:rPr lang="en-US" sz="3600" dirty="0">
                <a:solidFill>
                  <a:prstClr val="black"/>
                </a:solidFill>
                <a:latin typeface="Aptos"/>
                <a:ea typeface="Arial" panose="020B0604020202020204" pitchFamily="34" charset="0"/>
                <a:cs typeface="Times New Roman"/>
              </a:rPr>
              <a:t>	16 New Senators &amp; </a:t>
            </a:r>
          </a:p>
          <a:p>
            <a:pPr marR="365760" defTabSz="1371600">
              <a:defRPr/>
            </a:pPr>
            <a:r>
              <a:rPr lang="en-US" sz="3600" dirty="0">
                <a:solidFill>
                  <a:prstClr val="black"/>
                </a:solidFill>
                <a:latin typeface="Aptos"/>
                <a:ea typeface="Arial" panose="020B0604020202020204" pitchFamily="34" charset="0"/>
                <a:cs typeface="Times New Roman"/>
              </a:rPr>
              <a:t>	1 Senator Returning</a:t>
            </a:r>
          </a:p>
          <a:p>
            <a:pPr marR="365760" defTabSz="1371600">
              <a:defRPr/>
            </a:pPr>
            <a:endParaRPr lang="en-US" sz="3600" dirty="0">
              <a:solidFill>
                <a:prstClr val="black"/>
              </a:solidFill>
              <a:latin typeface="Aptos" panose="020B00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365760">
              <a:defRPr/>
            </a:pPr>
            <a:r>
              <a:rPr lang="en-US" sz="3600" b="1" dirty="0">
                <a:solidFill>
                  <a:prstClr val="black"/>
                </a:solidFill>
                <a:latin typeface="Aptos"/>
                <a:ea typeface="Arial" panose="020B0604020202020204" pitchFamily="34" charset="0"/>
                <a:cs typeface="Times New Roman"/>
              </a:rPr>
              <a:t>90 Day Long Session (Sine Die: June 9)</a:t>
            </a:r>
          </a:p>
          <a:p>
            <a:pPr marL="428625" marR="365760" indent="-428625" defTabSz="1371600">
              <a:buFont typeface="Arial" panose="020B0604020202020204" pitchFamily="34" charset="0"/>
              <a:buChar char="•"/>
              <a:defRPr/>
            </a:pPr>
            <a:endParaRPr lang="en-US" sz="3600" dirty="0">
              <a:solidFill>
                <a:prstClr val="black"/>
              </a:solidFill>
              <a:latin typeface="Aptos" panose="020B00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365760">
              <a:defRPr/>
            </a:pPr>
            <a:r>
              <a:rPr lang="en-US" sz="3600" b="1" dirty="0">
                <a:solidFill>
                  <a:prstClr val="black"/>
                </a:solidFill>
                <a:latin typeface="Aptos"/>
                <a:ea typeface="Arial" panose="020B0604020202020204" pitchFamily="34" charset="0"/>
                <a:cs typeface="Times New Roman"/>
              </a:rPr>
              <a:t>Bill Introduction (First 10 Days):</a:t>
            </a:r>
          </a:p>
          <a:p>
            <a:pPr marR="365760"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  <a:ea typeface="Arial" panose="020B0604020202020204" pitchFamily="34" charset="0"/>
                <a:cs typeface="Times New Roman"/>
              </a:rPr>
              <a:t>715 Bills introduced</a:t>
            </a:r>
          </a:p>
          <a:p>
            <a:pPr marR="365760"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  <a:ea typeface="Arial" panose="020B0604020202020204" pitchFamily="34" charset="0"/>
                <a:cs typeface="Times New Roman"/>
              </a:rPr>
              <a:t>NHA flagged 102 Bills of Interest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  <a:ea typeface="Arial" panose="020B0604020202020204" pitchFamily="34" charset="0"/>
                <a:cs typeface="Times New Roman"/>
              </a:rPr>
              <a:t>	</a:t>
            </a:r>
            <a:endParaRPr lang="en-US" sz="27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50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1CC8C3-77A1-7CDB-E14D-D93D69B39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4D097-471F-C6FF-179D-ABDD2014A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05" y="3605463"/>
            <a:ext cx="7172286" cy="5299215"/>
          </a:xfrm>
        </p:spPr>
        <p:txBody>
          <a:bodyPr vert="horz" lIns="137160" tIns="68580" rIns="137160" bIns="68580" rtlCol="0" anchor="t">
            <a:norm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en-US" sz="3000" dirty="0">
                <a:ea typeface="Calibri"/>
                <a:cs typeface="Times New Roman"/>
              </a:rPr>
              <a:t>Senator Mike Jacobson, North Platte (Chair)</a:t>
            </a:r>
            <a:endParaRPr lang="en-US" dirty="0"/>
          </a:p>
          <a:p>
            <a:pPr indent="0">
              <a:buNone/>
            </a:pPr>
            <a:r>
              <a:rPr lang="en-US" sz="3000" dirty="0">
                <a:ea typeface="Calibri"/>
                <a:cs typeface="Times New Roman"/>
              </a:rPr>
              <a:t>Senator Eliot Bostar, Lincoln</a:t>
            </a:r>
          </a:p>
          <a:p>
            <a:pPr indent="0">
              <a:buNone/>
            </a:pPr>
            <a:r>
              <a:rPr lang="en-US" sz="3000" dirty="0">
                <a:ea typeface="Calibri"/>
                <a:cs typeface="Times New Roman"/>
              </a:rPr>
              <a:t>Senator George Dungan, Lincoln</a:t>
            </a:r>
          </a:p>
          <a:p>
            <a:pPr indent="0">
              <a:buNone/>
            </a:pPr>
            <a:r>
              <a:rPr lang="en-US" sz="3000" dirty="0">
                <a:ea typeface="Calibri"/>
                <a:cs typeface="Times New Roman"/>
              </a:rPr>
              <a:t>Senator Robert Hallstrom, Syracuse</a:t>
            </a:r>
          </a:p>
          <a:p>
            <a:pPr indent="0">
              <a:buNone/>
            </a:pPr>
            <a:r>
              <a:rPr lang="en-US" sz="3000" dirty="0">
                <a:ea typeface="Calibri"/>
                <a:cs typeface="Times New Roman"/>
              </a:rPr>
              <a:t>Senator Brian Hardin, Gering</a:t>
            </a:r>
          </a:p>
          <a:p>
            <a:pPr indent="0">
              <a:buNone/>
            </a:pPr>
            <a:r>
              <a:rPr lang="en-US" sz="3000" dirty="0">
                <a:ea typeface="Calibri"/>
                <a:cs typeface="Times New Roman"/>
              </a:rPr>
              <a:t>Senator Merv Riepe, Omaha</a:t>
            </a:r>
          </a:p>
          <a:p>
            <a:pPr indent="0">
              <a:buNone/>
            </a:pPr>
            <a:r>
              <a:rPr lang="en-US" sz="3000" dirty="0">
                <a:ea typeface="Calibri"/>
                <a:cs typeface="Times New Roman"/>
              </a:rPr>
              <a:t>Senator Brad von Gillern, Elkhorn</a:t>
            </a:r>
          </a:p>
          <a:p>
            <a:pPr indent="0">
              <a:buNone/>
            </a:pPr>
            <a:r>
              <a:rPr lang="en-US" sz="3000" dirty="0">
                <a:ea typeface="Calibri"/>
                <a:cs typeface="Times New Roman"/>
              </a:rPr>
              <a:t>Senator Dave Wordekemper, Fremont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39C83E-150A-5BDB-762F-AA78F2FEC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lang="en-US"/>
            </a:defPPr>
            <a:lvl1pPr marL="0" algn="l" defTabSz="60957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85" algn="l" defTabSz="60957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70" algn="l" defTabSz="60957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55" algn="l" defTabSz="60957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139" algn="l" defTabSz="60957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924" algn="l" defTabSz="60957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709" algn="l" defTabSz="60957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494" algn="l" defTabSz="60957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279" algn="l" defTabSz="60957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
           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8DEC03-E559-01D5-AD58-EAE1A1C734FB}"/>
              </a:ext>
            </a:extLst>
          </p:cNvPr>
          <p:cNvSpPr txBox="1"/>
          <p:nvPr/>
        </p:nvSpPr>
        <p:spPr>
          <a:xfrm>
            <a:off x="2703128" y="860297"/>
            <a:ext cx="119968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600" b="1">
                <a:solidFill>
                  <a:srgbClr val="1E3262"/>
                </a:solidFill>
                <a:latin typeface="Bebas Neue" panose="020B0606020202050201" pitchFamily="34" charset="0"/>
              </a:rPr>
              <a:t>Committees</a:t>
            </a:r>
          </a:p>
        </p:txBody>
      </p:sp>
      <p:pic>
        <p:nvPicPr>
          <p:cNvPr id="2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64FACDDA-B76A-B4A4-BE35-524E84BBB8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39802" y="9182100"/>
            <a:ext cx="4298498" cy="858669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265DDE9-C280-5270-A5D4-576688EF816C}"/>
              </a:ext>
            </a:extLst>
          </p:cNvPr>
          <p:cNvSpPr txBox="1">
            <a:spLocks/>
          </p:cNvSpPr>
          <p:nvPr/>
        </p:nvSpPr>
        <p:spPr>
          <a:xfrm>
            <a:off x="10142781" y="3464024"/>
            <a:ext cx="6661880" cy="4693386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3000" dirty="0">
                <a:latin typeface="Calibri"/>
                <a:ea typeface="Calibri"/>
                <a:cs typeface="Times New Roman"/>
              </a:rPr>
              <a:t>Senator Brian Hardin, Gering (Chair)</a:t>
            </a:r>
            <a:endParaRPr lang="en-US" sz="3000" dirty="0">
              <a:latin typeface="Calibri"/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3000" dirty="0">
                <a:latin typeface="Calibri"/>
                <a:ea typeface="Calibri"/>
                <a:cs typeface="Times New Roman"/>
              </a:rPr>
              <a:t>Senator Beau Ballard, Lincoln</a:t>
            </a:r>
          </a:p>
          <a:p>
            <a:pPr>
              <a:lnSpc>
                <a:spcPct val="150000"/>
              </a:lnSpc>
            </a:pPr>
            <a:r>
              <a:rPr lang="en-US" sz="3000" dirty="0">
                <a:latin typeface="Calibri"/>
                <a:ea typeface="Calibri"/>
                <a:cs typeface="Times New Roman"/>
              </a:rPr>
              <a:t>Senator John Fredrickson, Omaha</a:t>
            </a:r>
          </a:p>
          <a:p>
            <a:pPr>
              <a:lnSpc>
                <a:spcPct val="150000"/>
              </a:lnSpc>
            </a:pPr>
            <a:r>
              <a:rPr lang="en-US" sz="3000" dirty="0">
                <a:latin typeface="Calibri"/>
                <a:ea typeface="Calibri"/>
                <a:cs typeface="Times New Roman"/>
              </a:rPr>
              <a:t>Senator Ben Hansen, Blair</a:t>
            </a:r>
          </a:p>
          <a:p>
            <a:pPr>
              <a:lnSpc>
                <a:spcPct val="150000"/>
              </a:lnSpc>
            </a:pPr>
            <a:r>
              <a:rPr lang="en-US" sz="3000" dirty="0">
                <a:latin typeface="Calibri"/>
                <a:ea typeface="Calibri"/>
                <a:cs typeface="Times New Roman"/>
              </a:rPr>
              <a:t>Senator Glen Meyer, Pender</a:t>
            </a:r>
          </a:p>
          <a:p>
            <a:pPr>
              <a:lnSpc>
                <a:spcPct val="150000"/>
              </a:lnSpc>
            </a:pPr>
            <a:r>
              <a:rPr lang="en-US" sz="3000" dirty="0">
                <a:latin typeface="Calibri"/>
                <a:ea typeface="Calibri"/>
                <a:cs typeface="Times New Roman"/>
              </a:rPr>
              <a:t>Senator Dan Quick, Grand Island</a:t>
            </a:r>
          </a:p>
          <a:p>
            <a:pPr>
              <a:lnSpc>
                <a:spcPct val="150000"/>
              </a:lnSpc>
            </a:pPr>
            <a:r>
              <a:rPr lang="en-US" sz="3000" dirty="0">
                <a:latin typeface="Calibri"/>
                <a:ea typeface="Calibri"/>
                <a:cs typeface="Times New Roman"/>
              </a:rPr>
              <a:t>Senator Merv Riepe, Omaha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8BE6CD-467D-5836-D938-20F7980D3308}"/>
              </a:ext>
            </a:extLst>
          </p:cNvPr>
          <p:cNvSpPr txBox="1"/>
          <p:nvPr/>
        </p:nvSpPr>
        <p:spPr>
          <a:xfrm>
            <a:off x="719396" y="2567394"/>
            <a:ext cx="63430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b="1">
                <a:solidFill>
                  <a:srgbClr val="1E3262"/>
                </a:solidFill>
                <a:latin typeface="Bebas Neue" panose="020B0606020202050201" pitchFamily="34" charset="0"/>
              </a:rPr>
              <a:t>Banking, Commerce &amp; Insurance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8959DF-7E62-45D0-A391-6DCA77071AFE}"/>
              </a:ext>
            </a:extLst>
          </p:cNvPr>
          <p:cNvSpPr txBox="1"/>
          <p:nvPr/>
        </p:nvSpPr>
        <p:spPr>
          <a:xfrm>
            <a:off x="9324337" y="2567394"/>
            <a:ext cx="63430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b="1">
                <a:solidFill>
                  <a:srgbClr val="1E3262"/>
                </a:solidFill>
                <a:latin typeface="Bebas Neue" panose="020B0606020202050201" pitchFamily="34" charset="0"/>
              </a:rPr>
              <a:t>Health &amp; Human Services</a:t>
            </a:r>
          </a:p>
        </p:txBody>
      </p:sp>
    </p:spTree>
    <p:extLst>
      <p:ext uri="{BB962C8B-B14F-4D97-AF65-F5344CB8AC3E}">
        <p14:creationId xmlns:p14="http://schemas.microsoft.com/office/powerpoint/2010/main" val="1975025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1AD4A8-1805-7D14-BC28-CC0E65BD7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C8006133-BA9D-AD6D-73E9-40A82C08C4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3639801" y="9182100"/>
            <a:ext cx="4298498" cy="858669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84BD7DC-3CA3-8BF8-11EE-3BE173D6E65D}"/>
              </a:ext>
            </a:extLst>
          </p:cNvPr>
          <p:cNvSpPr txBox="1"/>
          <p:nvPr/>
        </p:nvSpPr>
        <p:spPr>
          <a:xfrm>
            <a:off x="3145581" y="1104900"/>
            <a:ext cx="119968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solidFill>
                  <a:srgbClr val="1E3262"/>
                </a:solidFill>
                <a:latin typeface="Bebas Neue" panose="020B0606020202050201" pitchFamily="34" charset="0"/>
              </a:rPr>
              <a:t>NHA State legislation</a:t>
            </a:r>
          </a:p>
        </p:txBody>
      </p:sp>
      <p:graphicFrame>
        <p:nvGraphicFramePr>
          <p:cNvPr id="9" name="TextBox 5">
            <a:extLst>
              <a:ext uri="{FF2B5EF4-FFF2-40B4-BE49-F238E27FC236}">
                <a16:creationId xmlns:a16="http://schemas.microsoft.com/office/drawing/2014/main" id="{3DC13448-EBE5-7F1F-9CC7-55DD2C2AE1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96965217"/>
              </p:ext>
            </p:extLst>
          </p:nvPr>
        </p:nvGraphicFramePr>
        <p:xfrm>
          <a:off x="1752600" y="2997741"/>
          <a:ext cx="15240000" cy="59557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270350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FB4CA-8B7A-CC9B-49C9-616B56BA92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7D7EAB01-61DA-C0FE-942A-8286C470CA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3639801" y="9182100"/>
            <a:ext cx="4298498" cy="858669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ABB87C7-D83C-E585-F621-133D5224425E}"/>
              </a:ext>
            </a:extLst>
          </p:cNvPr>
          <p:cNvSpPr txBox="1"/>
          <p:nvPr/>
        </p:nvSpPr>
        <p:spPr>
          <a:xfrm>
            <a:off x="3145581" y="1104900"/>
            <a:ext cx="119968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1E3262"/>
                </a:solidFill>
                <a:latin typeface="Bebas Neue" panose="020B0606020202050201" pitchFamily="34" charset="0"/>
              </a:rPr>
              <a:t>State Directed Payment Program Update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0D864127-A5A5-E4E0-8139-67B36B7845E7}"/>
              </a:ext>
            </a:extLst>
          </p:cNvPr>
          <p:cNvSpPr txBox="1">
            <a:spLocks/>
          </p:cNvSpPr>
          <p:nvPr/>
        </p:nvSpPr>
        <p:spPr>
          <a:xfrm>
            <a:off x="826241" y="2691063"/>
            <a:ext cx="15536706" cy="6329845"/>
          </a:xfrm>
          <a:prstGeom prst="rect">
            <a:avLst/>
          </a:prstGeom>
        </p:spPr>
        <p:txBody>
          <a:bodyPr vert="horz" lIns="137160" tIns="68580" rIns="137160" bIns="68580" rtlCol="0" anchor="t">
            <a:noAutofit/>
          </a:bodyPr>
          <a:lstStyle>
            <a:defPPr>
              <a:defRPr lang="en-US"/>
            </a:defPPr>
            <a:lvl1pPr marL="0" indent="-342900" algn="l" defTabSz="60953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indent="-285750" algn="l" defTabSz="60953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indent="-228600" algn="l" defTabSz="60953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indent="-228600" algn="l" defTabSz="60953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indent="-228600" algn="l" defTabSz="609539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indent="-228600" algn="l" defTabSz="60953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indent="-228600" algn="l" defTabSz="60953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indent="-228600" algn="l" defTabSz="60953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indent="-228600" algn="l" defTabSz="60953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Font typeface="Arial" pitchFamily="34" charset="0"/>
              <a:buNone/>
            </a:pPr>
            <a:r>
              <a:rPr lang="en-US" sz="3600" dirty="0">
                <a:ea typeface="Calibri"/>
                <a:cs typeface="Times New Roman"/>
              </a:rPr>
              <a:t>• LB1087 Passed in 2024 – Approximately $900M annually to hospitals</a:t>
            </a:r>
          </a:p>
          <a:p>
            <a:pPr indent="0">
              <a:buFont typeface="Arial" pitchFamily="34" charset="0"/>
              <a:buNone/>
            </a:pPr>
            <a:r>
              <a:rPr lang="en-US" sz="3600" dirty="0">
                <a:ea typeface="Calibri"/>
                <a:cs typeface="Times New Roman"/>
              </a:rPr>
              <a:t>• Waiting for CMS Approval (last meeting on March 14) &amp; Dr. Oz Confirmation</a:t>
            </a:r>
          </a:p>
          <a:p>
            <a:pPr indent="0">
              <a:buFont typeface="Arial" pitchFamily="34" charset="0"/>
              <a:buNone/>
            </a:pPr>
            <a:r>
              <a:rPr lang="en-US" sz="3600" dirty="0">
                <a:ea typeface="Calibri"/>
                <a:cs typeface="Times New Roman"/>
              </a:rPr>
              <a:t>• Retroactive to July 1, 2024</a:t>
            </a:r>
          </a:p>
          <a:p>
            <a:pPr indent="0">
              <a:buFont typeface="Arial" pitchFamily="34" charset="0"/>
              <a:buNone/>
            </a:pPr>
            <a:r>
              <a:rPr lang="en-US" sz="3600" dirty="0">
                <a:ea typeface="Calibri"/>
                <a:cs typeface="Times New Roman"/>
              </a:rPr>
              <a:t>• Senator Fischer &amp; Representative Smith assisting with our efforts with CMS</a:t>
            </a:r>
          </a:p>
          <a:p>
            <a:pPr indent="0">
              <a:buFont typeface="Arial" pitchFamily="34" charset="0"/>
              <a:buNone/>
            </a:pPr>
            <a:endParaRPr lang="en-US" sz="3600" b="1" dirty="0">
              <a:ea typeface="Calibri"/>
              <a:cs typeface="Times New Roman"/>
            </a:endParaRPr>
          </a:p>
          <a:p>
            <a:pPr indent="0">
              <a:buFont typeface="Arial" pitchFamily="34" charset="0"/>
              <a:buNone/>
            </a:pPr>
            <a:r>
              <a:rPr lang="en-US" sz="3600" b="1" dirty="0">
                <a:ea typeface="Calibri"/>
                <a:cs typeface="Times New Roman"/>
              </a:rPr>
              <a:t>						Hopeful SDPP will be approved soon!</a:t>
            </a:r>
          </a:p>
          <a:p>
            <a:pPr indent="0">
              <a:buFont typeface="Arial" pitchFamily="34" charset="0"/>
              <a:buNone/>
            </a:pPr>
            <a:endParaRPr lang="en-US" sz="3600" dirty="0">
              <a:ea typeface="Calibri"/>
              <a:cs typeface="Times New Roman"/>
            </a:endParaRPr>
          </a:p>
          <a:p>
            <a:pPr indent="0">
              <a:buFont typeface="Arial" pitchFamily="34" charset="0"/>
              <a:buNone/>
            </a:pPr>
            <a:r>
              <a:rPr lang="en-US" sz="3600" u="sng" dirty="0">
                <a:ea typeface="Calibri"/>
                <a:cs typeface="Times New Roman"/>
              </a:rPr>
              <a:t>New Administration Budget</a:t>
            </a:r>
          </a:p>
          <a:p>
            <a:pPr indent="0">
              <a:buFont typeface="Arial" pitchFamily="34" charset="0"/>
              <a:buNone/>
            </a:pPr>
            <a:r>
              <a:rPr lang="en-US" sz="3600" dirty="0">
                <a:ea typeface="Calibri"/>
                <a:cs typeface="Times New Roman"/>
              </a:rPr>
              <a:t>• May reduce SDPP cap from 6% to 5% - Approximately $720-750M annually</a:t>
            </a:r>
          </a:p>
        </p:txBody>
      </p:sp>
    </p:spTree>
    <p:extLst>
      <p:ext uri="{BB962C8B-B14F-4D97-AF65-F5344CB8AC3E}">
        <p14:creationId xmlns:p14="http://schemas.microsoft.com/office/powerpoint/2010/main" val="1287860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708C3C-D2F2-F0F2-2116-DEFF0B010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B6ED568C-3833-44E7-BAA5-0E6B7201A9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92201" y="9182100"/>
            <a:ext cx="4298498" cy="85866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A8F74E1-D5CA-5A96-F9B2-3D264D268A67}"/>
              </a:ext>
            </a:extLst>
          </p:cNvPr>
          <p:cNvSpPr txBox="1"/>
          <p:nvPr/>
        </p:nvSpPr>
        <p:spPr>
          <a:xfrm>
            <a:off x="1415846" y="2226350"/>
            <a:ext cx="15707031" cy="6632585"/>
          </a:xfrm>
          <a:prstGeom prst="rect">
            <a:avLst/>
          </a:prstGeom>
          <a:noFill/>
        </p:spPr>
        <p:txBody>
          <a:bodyPr wrap="square" lIns="137160" tIns="68580" rIns="137160" bIns="6858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/>
              <a:t>LB 168 (Hardin) – Protect 340B Community Benefits Program</a:t>
            </a:r>
          </a:p>
          <a:p>
            <a:pPr marL="457200" indent="-457200">
              <a:buFontTx/>
              <a:buChar char="-"/>
            </a:pPr>
            <a:r>
              <a:rPr lang="en-US" sz="3600" dirty="0"/>
              <a:t>Banking, Commerce &amp; Insurance Committee</a:t>
            </a:r>
          </a:p>
          <a:p>
            <a:pPr marL="457200" indent="-457200">
              <a:buFontTx/>
              <a:buChar char="-"/>
            </a:pPr>
            <a:r>
              <a:rPr lang="en-US" sz="3600" dirty="0"/>
              <a:t>Advanced 7-1 from Committee</a:t>
            </a:r>
          </a:p>
          <a:p>
            <a:pPr marL="457200" indent="-457200">
              <a:buFontTx/>
              <a:buChar char="-"/>
            </a:pPr>
            <a:r>
              <a:rPr lang="en-US" sz="3600" dirty="0"/>
              <a:t>Advanced 41-0 (General File)</a:t>
            </a:r>
          </a:p>
          <a:p>
            <a:pPr marL="457200" indent="-457200">
              <a:buFontTx/>
              <a:buChar char="-"/>
            </a:pPr>
            <a:r>
              <a:rPr lang="en-US" sz="3600" dirty="0"/>
              <a:t>Advanced via Voice Vote (Select File)</a:t>
            </a:r>
          </a:p>
          <a:p>
            <a:pPr marL="457200" indent="-457200">
              <a:buFontTx/>
              <a:buChar char="-"/>
            </a:pPr>
            <a:r>
              <a:rPr lang="en-US" sz="3600" dirty="0"/>
              <a:t>Advanced 42-3-2 (Final Reading), includes e-clause </a:t>
            </a:r>
          </a:p>
          <a:p>
            <a:pPr marL="457200" indent="-457200">
              <a:buFontTx/>
              <a:buChar char="-"/>
            </a:pPr>
            <a:r>
              <a:rPr lang="en-US" sz="3600" dirty="0"/>
              <a:t>Sent to Governor -  5 days to sign</a:t>
            </a:r>
          </a:p>
          <a:p>
            <a:pPr marL="457200" indent="-457200">
              <a:buFontTx/>
              <a:buChar char="-"/>
            </a:pPr>
            <a:endParaRPr lang="en-US" sz="3600" dirty="0"/>
          </a:p>
          <a:p>
            <a:r>
              <a:rPr lang="en-US" sz="3600" dirty="0"/>
              <a:t>Despite PhRMA ads, incredible support and outreach from our members to their legislators… THANK YOU!</a:t>
            </a:r>
          </a:p>
          <a:p>
            <a:endParaRPr lang="en-US" sz="3200" dirty="0"/>
          </a:p>
          <a:p>
            <a:endParaRPr lang="en-US" sz="3000" dirty="0">
              <a:solidFill>
                <a:srgbClr val="1E326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B29732-FA0F-CEE6-B4B4-775F651D09D4}"/>
              </a:ext>
            </a:extLst>
          </p:cNvPr>
          <p:cNvSpPr txBox="1"/>
          <p:nvPr/>
        </p:nvSpPr>
        <p:spPr>
          <a:xfrm>
            <a:off x="2703128" y="860297"/>
            <a:ext cx="119968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600" b="1">
                <a:solidFill>
                  <a:srgbClr val="1E3262"/>
                </a:solidFill>
                <a:latin typeface="Bebas Neue" panose="020B0606020202050201" pitchFamily="34" charset="0"/>
              </a:rPr>
              <a:t>NHA Priority Bills</a:t>
            </a:r>
          </a:p>
        </p:txBody>
      </p:sp>
    </p:spTree>
    <p:extLst>
      <p:ext uri="{BB962C8B-B14F-4D97-AF65-F5344CB8AC3E}">
        <p14:creationId xmlns:p14="http://schemas.microsoft.com/office/powerpoint/2010/main" val="3435257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09FB6-68BE-DF8D-E964-DEBAA9ED7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B1194D97-79DC-F23D-5EDB-300D5C951B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92201" y="9182100"/>
            <a:ext cx="4298498" cy="85866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6832178-6483-A126-5EEA-D6F983CCF0B1}"/>
              </a:ext>
            </a:extLst>
          </p:cNvPr>
          <p:cNvSpPr txBox="1"/>
          <p:nvPr/>
        </p:nvSpPr>
        <p:spPr>
          <a:xfrm>
            <a:off x="1462821" y="1967109"/>
            <a:ext cx="16069041" cy="7802136"/>
          </a:xfrm>
          <a:prstGeom prst="rect">
            <a:avLst/>
          </a:prstGeom>
          <a:noFill/>
        </p:spPr>
        <p:txBody>
          <a:bodyPr wrap="square" lIns="137160" tIns="68580" rIns="137160" bIns="6858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/>
              <a:t>LB 77 (Bostar) – Reform prior authorization</a:t>
            </a:r>
          </a:p>
          <a:p>
            <a:r>
              <a:rPr lang="en-US" sz="3600" dirty="0"/>
              <a:t>-Banking, Commerce &amp; Insurance Committee</a:t>
            </a:r>
          </a:p>
          <a:p>
            <a:pPr marL="0" lvl="1" indent="-457200">
              <a:buFontTx/>
              <a:buChar char="-"/>
            </a:pPr>
            <a:endParaRPr lang="en-US" sz="3600" dirty="0"/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3600" b="0" i="0" u="none" strike="noStrike" dirty="0">
                <a:solidFill>
                  <a:srgbClr val="000000"/>
                </a:solidFill>
                <a:effectLst/>
              </a:rPr>
              <a:t>Negotiations with BCBS, agreed to the following compromises:</a:t>
            </a:r>
            <a:r>
              <a:rPr lang="en-US" sz="36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3600" b="0" i="0" u="none" strike="noStrike" dirty="0">
                <a:solidFill>
                  <a:srgbClr val="000000"/>
                </a:solidFill>
                <a:effectLst/>
              </a:rPr>
              <a:t>Peer review requirement discussion to be completed by a clinical peer of the requesting health care provider if they are not a physician</a:t>
            </a:r>
            <a:r>
              <a:rPr lang="en-US" sz="36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3600" b="0" i="0" u="none" strike="noStrike" dirty="0">
                <a:solidFill>
                  <a:srgbClr val="000000"/>
                </a:solidFill>
                <a:effectLst/>
              </a:rPr>
              <a:t>May request a discussion within 3 days of adverse determination</a:t>
            </a:r>
            <a:r>
              <a:rPr lang="en-US" sz="36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3600" b="0" i="0" u="none" strike="noStrike" dirty="0">
                <a:solidFill>
                  <a:srgbClr val="000000"/>
                </a:solidFill>
                <a:effectLst/>
              </a:rPr>
              <a:t>Strikes the prohibition on prior auth requirements for Value Based Care services</a:t>
            </a:r>
            <a:r>
              <a:rPr lang="en-US" sz="36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3600" b="0" i="0" u="none" strike="noStrike" dirty="0">
                <a:solidFill>
                  <a:srgbClr val="000000"/>
                </a:solidFill>
                <a:effectLst/>
              </a:rPr>
              <a:t>Amends requirement for prior auth for treatment of a chronic condition to require a prior auth be valid for 5 years or length of treatment, whichever is shorter</a:t>
            </a:r>
            <a:r>
              <a:rPr lang="en-US" sz="36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3600" b="0" i="0" u="none" strike="noStrike" dirty="0">
                <a:solidFill>
                  <a:srgbClr val="000000"/>
                </a:solidFill>
                <a:effectLst/>
              </a:rPr>
              <a:t>Strikes reporting requirements</a:t>
            </a:r>
            <a:r>
              <a:rPr lang="en-US" sz="36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3600" b="0" i="0" u="none" strike="noStrike" dirty="0">
                <a:solidFill>
                  <a:srgbClr val="000000"/>
                </a:solidFill>
                <a:effectLst/>
              </a:rPr>
              <a:t>Working to get bill advanced from Committee</a:t>
            </a:r>
            <a:r>
              <a:rPr lang="en-US" sz="36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000000"/>
                </a:solidFill>
              </a:rPr>
              <a:t>Received a Speaker Priority designation on March 17</a:t>
            </a:r>
            <a:r>
              <a:rPr lang="en-US" sz="3600" baseline="30000" dirty="0">
                <a:solidFill>
                  <a:srgbClr val="000000"/>
                </a:solidFill>
              </a:rPr>
              <a:t>th</a:t>
            </a:r>
            <a:r>
              <a:rPr lang="en-US" sz="3600" dirty="0">
                <a:solidFill>
                  <a:srgbClr val="000000"/>
                </a:solidFill>
              </a:rPr>
              <a:t> </a:t>
            </a:r>
            <a:endParaRPr lang="en-US" sz="3600" b="0" i="0" dirty="0">
              <a:solidFill>
                <a:srgbClr val="000000"/>
              </a:solidFill>
              <a:effectLst/>
            </a:endParaRPr>
          </a:p>
          <a:p>
            <a:endParaRPr lang="en-US" sz="3000" dirty="0">
              <a:solidFill>
                <a:srgbClr val="1E326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55E5EC6-DCEA-3427-C5C5-D750CEFB19DC}"/>
              </a:ext>
            </a:extLst>
          </p:cNvPr>
          <p:cNvSpPr txBox="1"/>
          <p:nvPr/>
        </p:nvSpPr>
        <p:spPr>
          <a:xfrm>
            <a:off x="2703128" y="860297"/>
            <a:ext cx="119968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600" b="1">
                <a:solidFill>
                  <a:srgbClr val="1E3262"/>
                </a:solidFill>
                <a:latin typeface="Bebas Neue" panose="020B0606020202050201" pitchFamily="34" charset="0"/>
              </a:rPr>
              <a:t>NHA Priority Bills</a:t>
            </a:r>
          </a:p>
        </p:txBody>
      </p:sp>
    </p:spTree>
    <p:extLst>
      <p:ext uri="{BB962C8B-B14F-4D97-AF65-F5344CB8AC3E}">
        <p14:creationId xmlns:p14="http://schemas.microsoft.com/office/powerpoint/2010/main" val="1868281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70294D-95B7-9A37-F532-C491B25B8F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30D61CD7-8D52-E1E8-F59E-96C47AF140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92201" y="9182100"/>
            <a:ext cx="4298498" cy="85866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7763311-BBE1-22BB-B85B-68DE82647094}"/>
              </a:ext>
            </a:extLst>
          </p:cNvPr>
          <p:cNvSpPr txBox="1"/>
          <p:nvPr/>
        </p:nvSpPr>
        <p:spPr>
          <a:xfrm>
            <a:off x="1734848" y="2469466"/>
            <a:ext cx="16355851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/>
              <a:t>LB 109 (Bostar) – Stop harmful PBM practices</a:t>
            </a:r>
          </a:p>
          <a:p>
            <a:pPr marL="457223" indent="-457223">
              <a:buFontTx/>
              <a:buChar char="-"/>
            </a:pPr>
            <a:r>
              <a:rPr lang="en-US" sz="3600" dirty="0"/>
              <a:t>Banking, Commerce &amp; Insurance Committee</a:t>
            </a:r>
          </a:p>
          <a:p>
            <a:pPr marL="457223" indent="-457223">
              <a:buFontTx/>
              <a:buChar char="-"/>
            </a:pPr>
            <a:r>
              <a:rPr lang="en-US" sz="3600" dirty="0"/>
              <a:t>Protecting patient choice for clinician administered drugs &amp; prescription delivery</a:t>
            </a:r>
          </a:p>
          <a:p>
            <a:pPr marL="457223" indent="-457223">
              <a:buFontTx/>
              <a:buChar char="-"/>
            </a:pPr>
            <a:r>
              <a:rPr lang="en-US" sz="3600" dirty="0"/>
              <a:t>Eliminating unreasonable terms &amp; conditions in specialty contracts</a:t>
            </a:r>
          </a:p>
          <a:p>
            <a:pPr marL="457223" indent="-457223">
              <a:buFontTx/>
              <a:buChar char="-"/>
            </a:pPr>
            <a:endParaRPr lang="en-US" sz="3600" dirty="0"/>
          </a:p>
          <a:p>
            <a:pPr marL="457223" indent="-457223">
              <a:buFontTx/>
              <a:buChar char="-"/>
            </a:pPr>
            <a:r>
              <a:rPr lang="en-US" sz="3600" dirty="0"/>
              <a:t>Competing white-bagging bill, LB 533 (Kauth) (opposed)</a:t>
            </a:r>
          </a:p>
          <a:p>
            <a:pPr marL="457222" lvl="1"/>
            <a:r>
              <a:rPr lang="en-US" sz="3600" dirty="0"/>
              <a:t>-Negotiating language with PBMS</a:t>
            </a:r>
          </a:p>
          <a:p>
            <a:pPr marL="457223" indent="-457223">
              <a:buFontTx/>
              <a:buChar char="-"/>
            </a:pPr>
            <a:endParaRPr lang="en-US" sz="3600" dirty="0"/>
          </a:p>
          <a:p>
            <a:pPr marL="457223" indent="-457223">
              <a:buFontTx/>
              <a:buChar char="-"/>
            </a:pPr>
            <a:r>
              <a:rPr lang="en-US" sz="3600" dirty="0"/>
              <a:t>LB 198 PBM reform bill (prioritized)</a:t>
            </a:r>
          </a:p>
          <a:p>
            <a:pPr marL="914445" lvl="1" indent="-457223">
              <a:buFontTx/>
              <a:buChar char="-"/>
            </a:pPr>
            <a:r>
              <a:rPr lang="en-US" sz="3600" dirty="0"/>
              <a:t>PBM package</a:t>
            </a:r>
          </a:p>
          <a:p>
            <a:pPr marL="457223" indent="-457223">
              <a:buFontTx/>
              <a:buChar char="-"/>
            </a:pPr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000" dirty="0">
              <a:solidFill>
                <a:srgbClr val="1E326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546434-2501-7688-FD1D-504EE9AAE06B}"/>
              </a:ext>
            </a:extLst>
          </p:cNvPr>
          <p:cNvSpPr txBox="1"/>
          <p:nvPr/>
        </p:nvSpPr>
        <p:spPr>
          <a:xfrm>
            <a:off x="2703128" y="860297"/>
            <a:ext cx="119968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600" b="1">
                <a:solidFill>
                  <a:srgbClr val="1E3262"/>
                </a:solidFill>
                <a:latin typeface="Bebas Neue" panose="020B0606020202050201" pitchFamily="34" charset="0"/>
              </a:rPr>
              <a:t>NHA Priority Bills</a:t>
            </a:r>
          </a:p>
        </p:txBody>
      </p:sp>
    </p:spTree>
    <p:extLst>
      <p:ext uri="{BB962C8B-B14F-4D97-AF65-F5344CB8AC3E}">
        <p14:creationId xmlns:p14="http://schemas.microsoft.com/office/powerpoint/2010/main" val="3639102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7EEFF16A-2885-4E6C-8AF8-749AAA4308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92201" y="9182100"/>
            <a:ext cx="4298498" cy="85866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0C2EB4-A477-46B8-B3E4-79F33A3B5202}"/>
              </a:ext>
            </a:extLst>
          </p:cNvPr>
          <p:cNvSpPr txBox="1"/>
          <p:nvPr/>
        </p:nvSpPr>
        <p:spPr>
          <a:xfrm>
            <a:off x="1247878" y="2896696"/>
            <a:ext cx="1579224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/>
              <a:t>LB 26 (Ballard) – Expand Workplace Violence protections to all hospital employees</a:t>
            </a:r>
          </a:p>
          <a:p>
            <a:pPr marL="457223" indent="-457223">
              <a:buFontTx/>
              <a:buChar char="-"/>
            </a:pPr>
            <a:r>
              <a:rPr lang="en-US" sz="3600" dirty="0"/>
              <a:t>Judiciary Committee</a:t>
            </a:r>
          </a:p>
          <a:p>
            <a:pPr marL="457223" indent="-457223">
              <a:buFontTx/>
              <a:buChar char="-"/>
            </a:pPr>
            <a:r>
              <a:rPr lang="en-US" sz="3600" dirty="0"/>
              <a:t>Advanced from Committee 5-3</a:t>
            </a:r>
          </a:p>
          <a:p>
            <a:pPr marL="457223" indent="-457223">
              <a:buFontTx/>
              <a:buChar char="-"/>
            </a:pPr>
            <a:r>
              <a:rPr lang="en-US" sz="3600" b="1" dirty="0"/>
              <a:t>LB 322 </a:t>
            </a:r>
            <a:r>
              <a:rPr lang="en-US" sz="3600" dirty="0"/>
              <a:t>(Clouse) designated priority bill &amp; amended LB 26 into the bill</a:t>
            </a:r>
          </a:p>
          <a:p>
            <a:pPr marL="457223" indent="-457223">
              <a:buFontTx/>
              <a:buChar char="-"/>
            </a:pPr>
            <a:r>
              <a:rPr lang="en-US" sz="3600" dirty="0"/>
              <a:t>Expected to face filibuster</a:t>
            </a:r>
          </a:p>
          <a:p>
            <a:endParaRPr lang="en-US" sz="3000" dirty="0">
              <a:solidFill>
                <a:srgbClr val="1E326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3D06CF-F1BB-88FF-A7FF-70D42AD2F636}"/>
              </a:ext>
            </a:extLst>
          </p:cNvPr>
          <p:cNvSpPr txBox="1"/>
          <p:nvPr/>
        </p:nvSpPr>
        <p:spPr>
          <a:xfrm>
            <a:off x="2703128" y="860297"/>
            <a:ext cx="119968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600" b="1">
                <a:solidFill>
                  <a:srgbClr val="1E3262"/>
                </a:solidFill>
                <a:latin typeface="Bebas Neue" panose="020B0606020202050201" pitchFamily="34" charset="0"/>
              </a:rPr>
              <a:t>NHA Priority Bills</a:t>
            </a:r>
          </a:p>
        </p:txBody>
      </p:sp>
    </p:spTree>
    <p:extLst>
      <p:ext uri="{BB962C8B-B14F-4D97-AF65-F5344CB8AC3E}">
        <p14:creationId xmlns:p14="http://schemas.microsoft.com/office/powerpoint/2010/main" val="2980624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FC58E8B504A2459A04CE7ECEF0C7C6" ma:contentTypeVersion="15" ma:contentTypeDescription="Create a new document." ma:contentTypeScope="" ma:versionID="288fb10b38f85132099fc4d9d55a8b11">
  <xsd:schema xmlns:xsd="http://www.w3.org/2001/XMLSchema" xmlns:xs="http://www.w3.org/2001/XMLSchema" xmlns:p="http://schemas.microsoft.com/office/2006/metadata/properties" xmlns:ns2="fb313c5a-9016-4a06-9bf1-14184ccece74" xmlns:ns3="e6f6fd15-8061-4790-963a-f18611b17b04" targetNamespace="http://schemas.microsoft.com/office/2006/metadata/properties" ma:root="true" ma:fieldsID="5b0d02ed75fca294ec7e629f6298d1c9" ns2:_="" ns3:_="">
    <xsd:import namespace="fb313c5a-9016-4a06-9bf1-14184ccece74"/>
    <xsd:import namespace="e6f6fd15-8061-4790-963a-f18611b17b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313c5a-9016-4a06-9bf1-14184ccece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700352fb-e6ad-431e-8ba3-84ffe306676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f6fd15-8061-4790-963a-f18611b17b0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e58fe33-267a-4b38-a707-b64d0c38f579}" ma:internalName="TaxCatchAll" ma:showField="CatchAllData" ma:web="e6f6fd15-8061-4790-963a-f18611b17b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6f6fd15-8061-4790-963a-f18611b17b04" xsi:nil="true"/>
    <lcf76f155ced4ddcb4097134ff3c332f xmlns="fb313c5a-9016-4a06-9bf1-14184ccece7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B101FD5-735E-4847-829D-1D345F523B9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A2AC32-71C0-4846-867A-9C59486196C2}">
  <ds:schemaRefs>
    <ds:schemaRef ds:uri="e6f6fd15-8061-4790-963a-f18611b17b04"/>
    <ds:schemaRef ds:uri="fb313c5a-9016-4a06-9bf1-14184ccece7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CFCBE65-C14F-4F5C-A465-38AC94563E71}">
  <ds:schemaRefs>
    <ds:schemaRef ds:uri="e6f6fd15-8061-4790-963a-f18611b17b04"/>
    <ds:schemaRef ds:uri="fb313c5a-9016-4a06-9bf1-14184ccece74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820</Words>
  <Application>Microsoft Office PowerPoint</Application>
  <PresentationFormat>Custom</PresentationFormat>
  <Paragraphs>117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Aptos</vt:lpstr>
      <vt:lpstr>Bebas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We hit our 2024 goal! Thank you!  2025 PAC Goal $95,000  Contribute Online pac.nebraskahospitals.org Username:  nhapac Password:   nhapac1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Meeting Mar 2023 - Pulse Survey Results</dc:title>
  <dc:creator>Jeremy Nordquist</dc:creator>
  <cp:lastModifiedBy>David Slattery</cp:lastModifiedBy>
  <cp:revision>13</cp:revision>
  <cp:lastPrinted>2023-03-27T21:25:36Z</cp:lastPrinted>
  <dcterms:created xsi:type="dcterms:W3CDTF">2006-08-16T00:00:00Z</dcterms:created>
  <dcterms:modified xsi:type="dcterms:W3CDTF">2025-04-03T17:49:29Z</dcterms:modified>
  <dc:identifier>DAFdFfvWcX0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0x010100EDFC58E8B504A2459A04CE7ECEF0C7C6</vt:lpwstr>
  </property>
  <property fmtid="{D5CDD505-2E9C-101B-9397-08002B2CF9AE}" pid="3" name="MediaServiceImageTags">
    <vt:lpwstr/>
  </property>
</Properties>
</file>