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53"/>
  </p:notesMasterIdLst>
  <p:sldIdLst>
    <p:sldId id="256" r:id="rId5"/>
    <p:sldId id="313" r:id="rId6"/>
    <p:sldId id="257" r:id="rId7"/>
    <p:sldId id="301" r:id="rId8"/>
    <p:sldId id="302" r:id="rId9"/>
    <p:sldId id="303" r:id="rId10"/>
    <p:sldId id="304" r:id="rId11"/>
    <p:sldId id="305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7" r:id="rId21"/>
    <p:sldId id="268" r:id="rId22"/>
    <p:sldId id="269" r:id="rId23"/>
    <p:sldId id="306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8" r:id="rId32"/>
    <p:sldId id="280" r:id="rId33"/>
    <p:sldId id="277" r:id="rId34"/>
    <p:sldId id="279" r:id="rId35"/>
    <p:sldId id="283" r:id="rId36"/>
    <p:sldId id="291" r:id="rId37"/>
    <p:sldId id="288" r:id="rId38"/>
    <p:sldId id="289" r:id="rId39"/>
    <p:sldId id="290" r:id="rId40"/>
    <p:sldId id="293" r:id="rId41"/>
    <p:sldId id="292" r:id="rId42"/>
    <p:sldId id="294" r:id="rId43"/>
    <p:sldId id="295" r:id="rId44"/>
    <p:sldId id="299" r:id="rId45"/>
    <p:sldId id="296" r:id="rId46"/>
    <p:sldId id="307" r:id="rId47"/>
    <p:sldId id="308" r:id="rId48"/>
    <p:sldId id="309" r:id="rId49"/>
    <p:sldId id="311" r:id="rId50"/>
    <p:sldId id="312" r:id="rId51"/>
    <p:sldId id="300" r:id="rId52"/>
  </p:sldIdLst>
  <p:sldSz cx="9144000" cy="6858000" type="screen4x3"/>
  <p:notesSz cx="7010400" cy="9296400"/>
  <p:embeddedFontLst>
    <p:embeddedFont>
      <p:font typeface="Arial Black" panose="020B0A04020102020204" pitchFamily="34" charset="0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6" roundtripDataSignature="AMtx7mj/7WzkOARzDQA9xSyHEnTkBF98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BE3E0D-E5D4-D8F5-FD2E-EB88FE1F4A4E}" v="1" dt="2024-10-23T15:38:36.619"/>
    <p1510:client id="{A55CFE3A-5A75-4FA5-AA43-BA9196A1D30D}" v="44" dt="2024-10-23T14:25:26.3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2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customschemas.google.com/relationships/presentationmetadata" Target="meta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emy Nordquist" userId="d9624950-ddbb-46a7-81ea-66bb2285a7ea" providerId="ADAL" clId="{BF141117-D89F-452F-AEDA-53AB04656E4E}"/>
    <pc:docChg chg="modSld">
      <pc:chgData name="Jeremy Nordquist" userId="d9624950-ddbb-46a7-81ea-66bb2285a7ea" providerId="ADAL" clId="{BF141117-D89F-452F-AEDA-53AB04656E4E}" dt="2024-10-23T20:37:38.131" v="3" actId="20577"/>
      <pc:docMkLst>
        <pc:docMk/>
      </pc:docMkLst>
      <pc:sldChg chg="modSp mod">
        <pc:chgData name="Jeremy Nordquist" userId="d9624950-ddbb-46a7-81ea-66bb2285a7ea" providerId="ADAL" clId="{BF141117-D89F-452F-AEDA-53AB04656E4E}" dt="2024-10-23T20:37:38.131" v="3" actId="20577"/>
        <pc:sldMkLst>
          <pc:docMk/>
          <pc:sldMk cId="0" sldId="279"/>
        </pc:sldMkLst>
        <pc:spChg chg="mod">
          <ac:chgData name="Jeremy Nordquist" userId="d9624950-ddbb-46a7-81ea-66bb2285a7ea" providerId="ADAL" clId="{BF141117-D89F-452F-AEDA-53AB04656E4E}" dt="2024-10-23T20:37:38.131" v="3" actId="20577"/>
          <ac:spMkLst>
            <pc:docMk/>
            <pc:sldMk cId="0" sldId="279"/>
            <ac:spMk id="25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37" name="Google Shape;1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44" name="Google Shape;1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65" name="Google Shape;1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72" name="Google Shape;1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6308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75" name="Google Shape;27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3422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79" name="Google Shape;1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86" name="Google Shape;1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95" name="Google Shape;1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9" name="Google Shape;20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16" name="Google Shape;21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24" name="Google Shape;2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8ae0bd94cc_0_4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32" name="Google Shape;232;g28ae0bd94c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8ae0bd94cc_0_6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6" name="Google Shape;246;g28ae0bd94c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60" name="Google Shape;26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8ae0bd94cc_0_5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39" name="Google Shape;239;g28ae0bd94c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53" name="Google Shape;25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83" name="Google Shape;2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38" name="Google Shape;33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11" name="Google Shape;31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20" name="Google Shape;32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30" name="Google Shape;33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54" name="Google Shape;35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46" name="Google Shape;34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63" name="Google Shape;36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39640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71" name="Google Shape;37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8ae0bd94cc_0_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94" name="Google Shape;394;g28ae0bd94c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8ae0bd94cc_0_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79" name="Google Shape;379;g28ae0bd94c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8ae0bd94cc_0_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79" name="Google Shape;379;g28ae0bd94c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3690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8ae0bd94cc_0_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94" name="Google Shape;394;g28ae0bd94c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66140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8ae0bd94cc_0_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94" name="Google Shape;394;g28ae0bd94c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12780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8ae0bd94cc_0_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94" name="Google Shape;394;g28ae0bd94c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19980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8ae0bd94cc_0_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94" name="Google Shape;394;g28ae0bd94c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0374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01" name="Google Shape;40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9877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2211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4493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0739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Jeremy Nordquist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 sz="2400" dirty="0">
                <a:solidFill>
                  <a:schemeClr val="tx1"/>
                </a:solidFill>
              </a:rPr>
              <a:t>President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 sz="2400" dirty="0">
                <a:solidFill>
                  <a:schemeClr val="tx1"/>
                </a:solidFill>
              </a:rPr>
              <a:t>Nebraska Hospital Association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 sz="2400" dirty="0">
                <a:solidFill>
                  <a:schemeClr val="tx1"/>
                </a:solidFill>
              </a:rPr>
              <a:t>jnordquist@NebraskaHospitals.org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292100" y="2130425"/>
            <a:ext cx="8648700" cy="16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en-US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National Political Dynamics &amp; its Impact on Health Policy</a:t>
            </a:r>
            <a:endParaRPr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B9F07EE0-0412-A595-7FCA-D4D1D4B4B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Congressional Framework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457200" y="1417638"/>
            <a:ext cx="8368501" cy="474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200" b="1" dirty="0">
                <a:latin typeface="Arial"/>
                <a:ea typeface="Arial"/>
                <a:cs typeface="Arial"/>
                <a:sym typeface="Arial"/>
              </a:rPr>
              <a:t>Article I, Section 2 – House of Representatives</a:t>
            </a:r>
            <a:endParaRPr sz="2200"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Elections every two years – Two-year terms</a:t>
            </a:r>
            <a:endParaRPr sz="2200"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Districts by population – reapportionment every ten years</a:t>
            </a:r>
            <a:endParaRPr sz="2200"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Elected by the people</a:t>
            </a:r>
            <a:endParaRPr sz="2200"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Special elections to fill vacancies</a:t>
            </a:r>
            <a:endParaRPr sz="2200"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Sole power of Impeachment – formal accusation of wrongdoing by a government official; not removal</a:t>
            </a:r>
            <a:endParaRPr sz="2200"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3EAD5174-BEC2-358D-BA4D-67FBF106A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Congressional Framework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3" name="Google Shape;113;p5"/>
          <p:cNvSpPr txBox="1">
            <a:spLocks noGrp="1"/>
          </p:cNvSpPr>
          <p:nvPr>
            <p:ph type="body" idx="1"/>
          </p:nvPr>
        </p:nvSpPr>
        <p:spPr>
          <a:xfrm>
            <a:off x="392688" y="1417638"/>
            <a:ext cx="8433014" cy="474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138"/>
              <a:buNone/>
            </a:pPr>
            <a:r>
              <a:rPr lang="en-US" sz="2200" b="1" dirty="0">
                <a:latin typeface="Arial"/>
                <a:ea typeface="Arial"/>
                <a:cs typeface="Arial"/>
                <a:sym typeface="Arial"/>
              </a:rPr>
              <a:t>Article I, Section 3 – Senate</a:t>
            </a:r>
            <a:endParaRPr sz="2200" dirty="0"/>
          </a:p>
          <a:p>
            <a:pPr marL="742950" lvl="1" indent="-3126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Two Senators from each state</a:t>
            </a:r>
            <a:endParaRPr sz="2200" dirty="0"/>
          </a:p>
          <a:p>
            <a:pPr marL="742950" lvl="1" indent="-3126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Six-year terms – Staggered Senate classes</a:t>
            </a:r>
            <a:endParaRPr sz="2200" dirty="0"/>
          </a:p>
          <a:p>
            <a:pPr marL="742950" lvl="1" indent="-3126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Elected by the people now</a:t>
            </a:r>
            <a:endParaRPr sz="2200" dirty="0"/>
          </a:p>
          <a:p>
            <a:pPr marL="1143000" lvl="2" indent="-25551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Prior to the 17</a:t>
            </a:r>
            <a:r>
              <a:rPr lang="en-US" sz="2200" baseline="30000" dirty="0"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Amendment, Senators were elected by the State Legislatures</a:t>
            </a:r>
            <a:endParaRPr sz="2200" dirty="0"/>
          </a:p>
          <a:p>
            <a:pPr marL="742950" lvl="1" indent="-3126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Governor’s can make temporary appointments to fill vacancies until the next election if the legislature allows</a:t>
            </a:r>
            <a:endParaRPr sz="2200" dirty="0"/>
          </a:p>
          <a:p>
            <a:pPr marL="742950" lvl="1" indent="-3126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Vice President shall be President of the Senate, but shall have no vote, unless they be equally divided</a:t>
            </a:r>
            <a:endParaRPr lang="en-US" sz="2200" dirty="0"/>
          </a:p>
          <a:p>
            <a:pPr marL="742950" lvl="1" indent="-3126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Senate shall have the sole power to try all Impeachments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8D24675-59D3-3A9B-9B25-51C82EAF7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Congressional Framework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1"/>
          </p:nvPr>
        </p:nvSpPr>
        <p:spPr>
          <a:xfrm>
            <a:off x="370248" y="1339098"/>
            <a:ext cx="8455453" cy="5159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Article I, Section 4 – Elections/Convening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States run elections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Congress must meet once a year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Article I, Section 5 – Proceedings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Each chamber judges election returns and qualifications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Each chamber sets its own rules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Must have a quorum (one more than half) to meet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Can punish and expel a member with 2/3 vote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Congressional Record is a record of all comments and votes made</a:t>
            </a:r>
            <a:endParaRPr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b="1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Article I, Section 6 – Member Rights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Senators and Representatives get paid – $174,400 since 2009 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Immunity—Members cannot be arrested during or coming or going to a congressional session except treason, felony, or breach of the peace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Members cannot have any other job for the federal government</a:t>
            </a:r>
            <a:endParaRPr dirty="0"/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49E63362-39B3-C26E-7695-33081FCAC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Congressional Framework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7" name="Google Shape;127;p7"/>
          <p:cNvSpPr txBox="1">
            <a:spLocks noGrp="1"/>
          </p:cNvSpPr>
          <p:nvPr>
            <p:ph type="body" idx="1"/>
          </p:nvPr>
        </p:nvSpPr>
        <p:spPr>
          <a:xfrm>
            <a:off x="286102" y="1241113"/>
            <a:ext cx="8539600" cy="545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Article I, Section 7 – Bill Process</a:t>
            </a:r>
            <a:endParaRPr sz="1600" dirty="0"/>
          </a:p>
          <a:p>
            <a:pPr marL="742950" lvl="1" indent="-2857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All bills for raising money must begin in the House – Senate can amend</a:t>
            </a:r>
            <a:endParaRPr sz="1600" dirty="0"/>
          </a:p>
          <a:p>
            <a:pPr marL="742950" lvl="1" indent="-2857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Bills must pass both House and Senate and must be the exact same language</a:t>
            </a:r>
            <a:endParaRPr sz="1600" dirty="0"/>
          </a:p>
          <a:p>
            <a:pPr marL="1143000" lvl="2" indent="-22860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Conference Committee (3 Conference Reports in last Congress)</a:t>
            </a:r>
            <a:endParaRPr sz="1600" dirty="0"/>
          </a:p>
          <a:p>
            <a:pPr marL="1143000" lvl="2" indent="-22860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Ping-pong</a:t>
            </a:r>
            <a:endParaRPr sz="1600" dirty="0"/>
          </a:p>
          <a:p>
            <a:pPr marL="1143000" lvl="2" indent="-22860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Four corners</a:t>
            </a:r>
            <a:endParaRPr sz="1600" dirty="0"/>
          </a:p>
          <a:p>
            <a:pPr marL="742950" lvl="1" indent="-2857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These bills are then sent to the President – If the President signs the bill, it becomes law</a:t>
            </a:r>
            <a:endParaRPr sz="1600" dirty="0"/>
          </a:p>
          <a:p>
            <a:pPr marL="742950" lvl="1" indent="-2857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If the President refuses to sign:</a:t>
            </a:r>
            <a:endParaRPr sz="1600" dirty="0"/>
          </a:p>
          <a:p>
            <a:pPr marL="1143000" lvl="2" indent="-22860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Veto – President sends objections to the bill in writing</a:t>
            </a:r>
            <a:endParaRPr sz="1600" dirty="0"/>
          </a:p>
          <a:p>
            <a:pPr marL="1143000" lvl="2" indent="-22860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If he does nothing for 10 days, the bill automatically becomes law</a:t>
            </a:r>
            <a:endParaRPr sz="1600" dirty="0"/>
          </a:p>
          <a:p>
            <a:pPr marL="1143000" lvl="2" indent="-22860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Pocket Veto - If there are less than 10 days left in a session, the President can leave it unsigned and the bill is vetoed </a:t>
            </a:r>
            <a:endParaRPr sz="1600" dirty="0"/>
          </a:p>
          <a:p>
            <a:pPr marL="742950" lvl="1" indent="-2857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Congress can override the President veto with 2/3 vote in each chamber</a:t>
            </a:r>
            <a:endParaRPr sz="1600" dirty="0"/>
          </a:p>
          <a:p>
            <a:pPr marL="1143000" lvl="2" indent="-22860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President Biden vetoed 12 bills – none were overridden</a:t>
            </a:r>
          </a:p>
          <a:p>
            <a:pPr marL="1143000" lvl="2" indent="-22860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President Trump vetoed 10 bills – one successful override on National Defense Authorization Act after 2020 election</a:t>
            </a:r>
            <a:endParaRPr sz="1600" dirty="0"/>
          </a:p>
          <a:p>
            <a:pPr marL="1143000" lvl="2" indent="-1524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56495452-600F-C43D-BA46-EEC3F3183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Congressional Framework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4" name="Google Shape;134;p8"/>
          <p:cNvSpPr txBox="1">
            <a:spLocks noGrp="1"/>
          </p:cNvSpPr>
          <p:nvPr>
            <p:ph type="body" idx="1"/>
          </p:nvPr>
        </p:nvSpPr>
        <p:spPr>
          <a:xfrm>
            <a:off x="325370" y="1297213"/>
            <a:ext cx="8500332" cy="545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Article I, Section 9 – Enumerated Powers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Taxing/Spending Power – Collect taxes/duties, pay debts provide for general welfare  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Borrowing Power – Borrow money on credit of U.S.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Commerce Powers – Regulate Commerce with foreign Nations, among the states, and with the Indian Tribes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Power to Declare War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Power to raise an Army and Navy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Call forth the Militia (National Guard), “suppress Insurrection”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Naturalization Power – Set rules for immigration and citizenship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Establish federal courts below the Supreme Court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Govern D.C. and acquire state land for national purpose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Coinage, Counterfeiting, Postal, Copyrights &amp; Patents, Bankruptcy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Necessary and Proper Clause – Congressional power encompasses all implied and incidental powers that are conducive to the beneficial exercise of an enumerated power</a:t>
            </a:r>
            <a:endParaRPr dirty="0"/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CB7EB009-555E-DBCF-438D-BDCB26C1F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Congressional Framework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1" name="Google Shape;141;p9"/>
          <p:cNvSpPr txBox="1">
            <a:spLocks noGrp="1"/>
          </p:cNvSpPr>
          <p:nvPr>
            <p:ph type="body" idx="1"/>
          </p:nvPr>
        </p:nvSpPr>
        <p:spPr>
          <a:xfrm>
            <a:off x="203200" y="1297213"/>
            <a:ext cx="8622501" cy="545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Article I, Section 9 – Powers Denied to Congress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Congress could not outlaw or restrict the slave trade until 1808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Congress cannot suspend Habeas Corpus – Allowing a prisoner to challenge his or her imprisonment in court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No bills of attainder— A law written to punish someone without that person getting a normal court proceeding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No ex post facto—“after the fact”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Could only tax on population prior to 16</a:t>
            </a:r>
            <a:r>
              <a:rPr lang="en-US" sz="1800" baseline="30000" dirty="0"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Amendment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Congress cannot tax state exports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No money can be spent by the government unless Congress appropriates it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No titles of nobility will be granted to anyone nor can anyone in office in the U.S. accept gifts from a foreigner without the consent of Congress (Emoluments Clause)</a:t>
            </a:r>
            <a:endParaRPr dirty="0"/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3FD06EA5-64F4-5A8E-BFAC-4AC1DE937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Congressional Framework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8" name="Google Shape;148;p10"/>
          <p:cNvSpPr txBox="1">
            <a:spLocks noGrp="1"/>
          </p:cNvSpPr>
          <p:nvPr>
            <p:ph type="body" idx="1"/>
          </p:nvPr>
        </p:nvSpPr>
        <p:spPr>
          <a:xfrm>
            <a:off x="263662" y="1297213"/>
            <a:ext cx="8562040" cy="545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Article I, Section 10 – Powers Denied to States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States cannot enter into agreements or treaties with foreign countries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States cannot coin money nor grant titles of nobility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States cannot tax imports and exports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States cannot keep armies in times of peace and cannot engage in war unless invaded or in imminent danger</a:t>
            </a:r>
            <a:endParaRPr dirty="0"/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1C8D000B-861E-BA6B-3CF1-C62D272F1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House &amp; Senate Committees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2" name="Google Shape;162;p12"/>
          <p:cNvSpPr txBox="1">
            <a:spLocks noGrp="1"/>
          </p:cNvSpPr>
          <p:nvPr>
            <p:ph type="body" idx="1"/>
          </p:nvPr>
        </p:nvSpPr>
        <p:spPr>
          <a:xfrm>
            <a:off x="521714" y="1297213"/>
            <a:ext cx="8303988" cy="545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17,498 bills/resolutions introduced in 116</a:t>
            </a:r>
            <a:r>
              <a:rPr lang="en-US" sz="1800" baseline="30000" dirty="0"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Congress (2023-2024)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106 became law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House					Senate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Agriculture				Agriculture, Nutrition, and Forestry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b="1" dirty="0">
                <a:latin typeface="Arial"/>
                <a:ea typeface="Arial"/>
                <a:cs typeface="Arial"/>
                <a:sym typeface="Arial"/>
              </a:rPr>
              <a:t>Appropriations				Appropriations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Armed Services				Armed Services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Budget					Budget		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Education and Labor				Health, Education, Labor, and Pension 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b="1" dirty="0">
                <a:latin typeface="Arial"/>
                <a:ea typeface="Arial"/>
                <a:cs typeface="Arial"/>
                <a:sym typeface="Arial"/>
              </a:rPr>
              <a:t>Energy and Commerce			Commerce, Science, and Transportation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Financial Services				Banking, Housing, and Urban Affairs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Foreign Affairs				Foreign Relations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Homeland Security				Homeland Security and Governmental Affairs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House Administration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Judiciary				Judiciary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Natural Resources				Energy and Natural Resources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Rules					Rules and Administration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Science, Space, and Tech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Small Business				Small Business and Entrepreneurship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Transportation and Infrastructure			Environment and Public Works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Veterans’ Affairs				Veterans’ Affairs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b="1" dirty="0">
                <a:latin typeface="Arial"/>
                <a:ea typeface="Arial"/>
                <a:cs typeface="Arial"/>
                <a:sym typeface="Arial"/>
              </a:rPr>
              <a:t>Ways and Means				Finance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Select Committee on Intelligence			Select Committee on Intelligence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dirty="0">
                <a:latin typeface="Arial"/>
                <a:ea typeface="Arial"/>
                <a:cs typeface="Arial"/>
                <a:sym typeface="Arial"/>
              </a:rPr>
              <a:t>						Indian Affairs</a:t>
            </a:r>
            <a:endParaRPr dirty="0"/>
          </a:p>
          <a:p>
            <a:pPr marL="74295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 sz="10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		</a:t>
            </a:r>
            <a:endParaRPr dirty="0"/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AD0588C6-08DD-289E-54ED-BFAA0F38B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en-US" sz="3600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Floor Rules of House &amp; Senate</a:t>
            </a:r>
            <a:endParaRPr sz="3600"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9" name="Google Shape;169;p13"/>
          <p:cNvSpPr txBox="1">
            <a:spLocks noGrp="1"/>
          </p:cNvSpPr>
          <p:nvPr>
            <p:ph type="body" idx="1"/>
          </p:nvPr>
        </p:nvSpPr>
        <p:spPr>
          <a:xfrm>
            <a:off x="280487" y="1221294"/>
            <a:ext cx="8740093" cy="545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House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Majority rule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House Rules Committee sets time limits for debate and the amendments that will be debated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Little debate (1-2 hours per major bill)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Very little ability for minority to stop bills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Senate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Unanimous consent to bring up a bill or a vote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Filibuster - 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Any individual member or group of member can object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Unlimited debate and no limit on amendments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Cloture 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– 3/5 vote (60 votes) to stop a filibuster and proceed to a vote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Confirmations (except Supreme Court) move to 50 votes in 2013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Supreme Court confirmations move to 50 votes in 2017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This can be changed by ruling of the chair for new precedent</a:t>
            </a: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90CC85E6-6871-1BE7-AA3D-DF81AC4D0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 txBox="1">
            <a:spLocks noGrp="1"/>
          </p:cNvSpPr>
          <p:nvPr>
            <p:ph type="title"/>
          </p:nvPr>
        </p:nvSpPr>
        <p:spPr>
          <a:xfrm>
            <a:off x="101150" y="274650"/>
            <a:ext cx="899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Floor Rules of House &amp; Senate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76" name="Google Shape;1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4219" y="1274127"/>
            <a:ext cx="5135562" cy="513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Overview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9" name="Google Shape;99;p3"/>
          <p:cNvSpPr txBox="1">
            <a:spLocks noGrp="1"/>
          </p:cNvSpPr>
          <p:nvPr>
            <p:ph type="body" idx="1"/>
          </p:nvPr>
        </p:nvSpPr>
        <p:spPr>
          <a:xfrm>
            <a:off x="457200" y="1417638"/>
            <a:ext cx="8368501" cy="474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b="1" dirty="0">
                <a:latin typeface="+mj-lt"/>
                <a:cs typeface="Arial"/>
                <a:sym typeface="Arial"/>
              </a:rPr>
              <a:t>The President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b="1" dirty="0">
                <a:latin typeface="+mj-lt"/>
                <a:ea typeface="Arial"/>
                <a:cs typeface="Arial"/>
                <a:sym typeface="Arial"/>
              </a:rPr>
              <a:t>	</a:t>
            </a:r>
            <a:r>
              <a:rPr lang="en-US" sz="2000" dirty="0">
                <a:latin typeface="+mj-lt"/>
                <a:ea typeface="Arial"/>
                <a:cs typeface="Arial"/>
                <a:sym typeface="Arial"/>
              </a:rPr>
              <a:t>Formal Powers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b="1" dirty="0">
                <a:latin typeface="+mj-lt"/>
                <a:ea typeface="Arial"/>
                <a:cs typeface="Arial"/>
                <a:sym typeface="Arial"/>
              </a:rPr>
              <a:t>	</a:t>
            </a:r>
            <a:r>
              <a:rPr lang="en-US" sz="2000" dirty="0">
                <a:latin typeface="+mj-lt"/>
                <a:ea typeface="Arial"/>
                <a:cs typeface="Arial"/>
                <a:sym typeface="Arial"/>
              </a:rPr>
              <a:t>Informal Powers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000" b="1" dirty="0">
              <a:latin typeface="+mj-lt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b="1" dirty="0">
                <a:latin typeface="+mj-lt"/>
                <a:ea typeface="Arial"/>
                <a:cs typeface="Arial"/>
                <a:sym typeface="Arial"/>
              </a:rPr>
              <a:t>Congress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	Congressional Framework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	House &amp; Senate Committees and Floor Rules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	Institutional Differences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	What does Congress do?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	How is Congress changing?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000" dirty="0">
              <a:solidFill>
                <a:srgbClr val="000000"/>
              </a:solidFill>
              <a:latin typeface="+mj-lt"/>
            </a:endParaRPr>
          </a:p>
          <a:p>
            <a:pPr marL="114300" indent="0" algn="l" rtl="0">
              <a:buNone/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What Does This Mean for Nebraska Hospitals?</a:t>
            </a:r>
          </a:p>
          <a:p>
            <a:pPr marL="114300" indent="0" algn="l" rtl="0">
              <a:buNone/>
            </a:pPr>
            <a:endParaRPr lang="en-US" sz="2000" b="1" dirty="0">
              <a:solidFill>
                <a:srgbClr val="000000"/>
              </a:solidFill>
              <a:latin typeface="+mj-lt"/>
            </a:endParaRPr>
          </a:p>
          <a:p>
            <a:pPr marL="11430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2024 Election &amp; Looking Ahead to 2025</a:t>
            </a:r>
          </a:p>
          <a:p>
            <a:pPr marL="114300" indent="0" algn="l" rtl="0">
              <a:buNone/>
            </a:pPr>
            <a:endParaRPr lang="en-US" sz="2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9B1D9E80-10FA-6CD6-2958-BD2E17E25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04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>
            <a:off x="457200" y="1941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Less Bills, More Complex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79" name="Google Shape;279;p24"/>
          <p:cNvSpPr txBox="1">
            <a:spLocks noGrp="1"/>
          </p:cNvSpPr>
          <p:nvPr>
            <p:ph type="body" idx="1"/>
          </p:nvPr>
        </p:nvSpPr>
        <p:spPr>
          <a:xfrm>
            <a:off x="976182" y="1207955"/>
            <a:ext cx="7710618" cy="545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682" y="1265720"/>
            <a:ext cx="6920767" cy="4909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89FF7294-1CE1-7529-145D-4CFC7BB34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90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Budget Reconciliation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3" name="Google Shape;183;p15"/>
          <p:cNvSpPr txBox="1">
            <a:spLocks noGrp="1"/>
          </p:cNvSpPr>
          <p:nvPr>
            <p:ph type="body" idx="1"/>
          </p:nvPr>
        </p:nvSpPr>
        <p:spPr>
          <a:xfrm>
            <a:off x="381467" y="1417638"/>
            <a:ext cx="8762533" cy="545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Bills under reconciliation are not subject to the filibuster in the Senate.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House and Senate must pass budget resolution and provide instructions to  Committees.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Can address spending, revenue, and debt limit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Senate can pass one bill per year on each of these three areas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“Byrd Rule” limits issues that do not impact budget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Recent use of reconciliation: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2001 Bush Tax Cuts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ACA/Obamacare “clean-up” bill in 2010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American Health Care Act of 2017 (GOP Obamacare repeal - failed by one vote)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2017 Trump Tax Cuts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2FD80EF6-7513-1075-F0D8-5939CE394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Institutional Differences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0" name="Google Shape;190;p16"/>
          <p:cNvSpPr txBox="1">
            <a:spLocks noGrp="1"/>
          </p:cNvSpPr>
          <p:nvPr>
            <p:ph type="body" idx="1"/>
          </p:nvPr>
        </p:nvSpPr>
        <p:spPr>
          <a:xfrm>
            <a:off x="4572000" y="1417638"/>
            <a:ext cx="3550528" cy="474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2"/>
              <a:buNone/>
            </a:pPr>
            <a:r>
              <a:rPr lang="en-US" sz="2162" b="1" dirty="0">
                <a:latin typeface="Arial"/>
                <a:ea typeface="Arial"/>
                <a:cs typeface="Arial"/>
                <a:sym typeface="Arial"/>
              </a:rPr>
              <a:t>Senate</a:t>
            </a:r>
            <a:endParaRPr dirty="0"/>
          </a:p>
          <a:p>
            <a:pPr marL="342900" lvl="0" indent="-342900" algn="l" rtl="0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2"/>
              <a:buChar char="•"/>
            </a:pPr>
            <a:r>
              <a:rPr lang="en-US" sz="2162" dirty="0">
                <a:latin typeface="Arial"/>
                <a:ea typeface="Arial"/>
                <a:cs typeface="Arial"/>
                <a:sym typeface="Arial"/>
              </a:rPr>
              <a:t>Upper chamber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Deliberate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Saucer to cool House actions/public sentiment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"Country Club”</a:t>
            </a: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6"/>
          <p:cNvSpPr txBox="1"/>
          <p:nvPr/>
        </p:nvSpPr>
        <p:spPr>
          <a:xfrm>
            <a:off x="1021472" y="1388128"/>
            <a:ext cx="3451559" cy="474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House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Lower chamber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Reactive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Bubbling with public sentiment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"Trailer Park”</a:t>
            </a:r>
            <a:endParaRPr dirty="0"/>
          </a:p>
          <a:p>
            <a:pPr marL="342900" marR="0" lvl="0" indent="-2413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633" y="3941738"/>
            <a:ext cx="4923456" cy="2769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CB92E830-6E51-CAFD-F4DC-D07A296F8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1361" y="3841586"/>
            <a:ext cx="1651513" cy="165151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Institutional Differences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0" name="Google Shape;200;p17"/>
          <p:cNvSpPr txBox="1">
            <a:spLocks noGrp="1"/>
          </p:cNvSpPr>
          <p:nvPr>
            <p:ph type="body" idx="1"/>
          </p:nvPr>
        </p:nvSpPr>
        <p:spPr>
          <a:xfrm>
            <a:off x="457200" y="1292172"/>
            <a:ext cx="3910561" cy="5102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2"/>
              <a:buNone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Senate</a:t>
            </a: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2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Individual members have power to stop the process and hold items up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House</a:t>
            </a:r>
            <a:endParaRPr sz="2000"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Less individual power</a:t>
            </a:r>
            <a:endParaRPr sz="2000"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Work through Caucuses – Issue &amp; Ideological</a:t>
            </a:r>
            <a:endParaRPr sz="2000"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5953594"/>
            <a:ext cx="2912523" cy="73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834" y="4082665"/>
            <a:ext cx="2142718" cy="1409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58160" y="4966864"/>
            <a:ext cx="1868807" cy="98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7" descr="Screen Shot 2021-02-09 at 8.47.05 AM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89575" y="4099491"/>
            <a:ext cx="21082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50631" y="1292172"/>
            <a:ext cx="3496900" cy="189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April 13, 2023 Dear Speaker McCarthy ...">
            <a:extLst>
              <a:ext uri="{FF2B5EF4-FFF2-40B4-BE49-F238E27FC236}">
                <a16:creationId xmlns:a16="http://schemas.microsoft.com/office/drawing/2014/main" id="{9B162123-8BDB-DAAD-70AC-917EDD003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493" y="5611960"/>
            <a:ext cx="2447251" cy="85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Congressional Offices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13" name="Google Shape;213;p18"/>
          <p:cNvSpPr txBox="1">
            <a:spLocks noGrp="1"/>
          </p:cNvSpPr>
          <p:nvPr>
            <p:ph type="body" idx="1"/>
          </p:nvPr>
        </p:nvSpPr>
        <p:spPr>
          <a:xfrm>
            <a:off x="1715233" y="1600200"/>
            <a:ext cx="6971566" cy="4920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162" b="1" dirty="0">
                <a:latin typeface="Arial"/>
                <a:ea typeface="Arial"/>
                <a:cs typeface="Arial"/>
                <a:sym typeface="Arial"/>
              </a:rPr>
              <a:t>Primary Roles/Functions</a:t>
            </a:r>
            <a:endParaRPr dirty="0"/>
          </a:p>
          <a:p>
            <a:pPr marL="342900" lvl="0" indent="-34295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62" dirty="0">
                <a:latin typeface="Arial"/>
                <a:ea typeface="Arial"/>
                <a:cs typeface="Arial"/>
                <a:sym typeface="Arial"/>
              </a:rPr>
              <a:t>Legislative Staff (D.C.)</a:t>
            </a:r>
            <a:endParaRPr dirty="0"/>
          </a:p>
          <a:p>
            <a:pPr marL="342900" lvl="0" indent="-34295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62" dirty="0">
                <a:latin typeface="Arial"/>
                <a:ea typeface="Arial"/>
                <a:cs typeface="Arial"/>
                <a:sym typeface="Arial"/>
              </a:rPr>
              <a:t>Constituent Services (District/State)</a:t>
            </a:r>
            <a:endParaRPr dirty="0"/>
          </a:p>
          <a:p>
            <a:pPr marL="342900" lvl="0" indent="-34295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62" dirty="0">
                <a:latin typeface="Arial"/>
                <a:ea typeface="Arial"/>
                <a:cs typeface="Arial"/>
                <a:sym typeface="Arial"/>
              </a:rPr>
              <a:t>Outreach (District/State)</a:t>
            </a:r>
            <a:endParaRPr dirty="0"/>
          </a:p>
          <a:p>
            <a:pPr marL="342900" lvl="0" indent="-34295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62" dirty="0">
                <a:latin typeface="Arial"/>
                <a:ea typeface="Arial"/>
                <a:cs typeface="Arial"/>
                <a:sym typeface="Arial"/>
              </a:rPr>
              <a:t>Communications (D.C. &amp; District/State)</a:t>
            </a:r>
            <a:endParaRPr dirty="0"/>
          </a:p>
          <a:p>
            <a:pPr marL="342900" lvl="0" indent="-34295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62" dirty="0">
                <a:latin typeface="Arial"/>
                <a:ea typeface="Arial"/>
                <a:cs typeface="Arial"/>
                <a:sym typeface="Arial"/>
              </a:rPr>
              <a:t>Office Administration</a:t>
            </a:r>
            <a:endParaRPr sz="2162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162" b="1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162" b="1" dirty="0">
                <a:latin typeface="Arial"/>
                <a:ea typeface="Arial"/>
                <a:cs typeface="Arial"/>
                <a:sym typeface="Arial"/>
              </a:rPr>
              <a:t>Senate </a:t>
            </a:r>
            <a:endParaRPr dirty="0"/>
          </a:p>
          <a:p>
            <a:pPr marL="342900" lvl="0" indent="-34295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62" dirty="0">
                <a:latin typeface="Arial"/>
                <a:ea typeface="Arial"/>
                <a:cs typeface="Arial"/>
                <a:sym typeface="Arial"/>
              </a:rPr>
              <a:t>$3.4 million to $5.4 million</a:t>
            </a:r>
            <a:endParaRPr dirty="0"/>
          </a:p>
          <a:p>
            <a:pPr marL="342900" lvl="0" indent="-34295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62" dirty="0">
                <a:latin typeface="Arial"/>
                <a:ea typeface="Arial"/>
                <a:cs typeface="Arial"/>
                <a:sym typeface="Arial"/>
              </a:rPr>
              <a:t>20 to 60 staffers</a:t>
            </a:r>
            <a:endParaRPr dirty="0"/>
          </a:p>
          <a:p>
            <a:pPr marL="342900" lvl="0" indent="-34295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162" dirty="0">
                <a:latin typeface="Arial"/>
                <a:ea typeface="Arial"/>
                <a:cs typeface="Arial"/>
                <a:sym typeface="Arial"/>
              </a:rPr>
              <a:t>Paid internships</a:t>
            </a:r>
            <a:endParaRPr dirty="0"/>
          </a:p>
          <a:p>
            <a:pPr marL="342900" lvl="0" indent="-21596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162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House</a:t>
            </a:r>
            <a:endParaRPr dirty="0"/>
          </a:p>
          <a:p>
            <a:pPr marL="342900" lvl="0" indent="-34290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$1.3 million to $1.9 million</a:t>
            </a:r>
            <a:endParaRPr dirty="0"/>
          </a:p>
          <a:p>
            <a:pPr marL="342900" lvl="0" indent="-34290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No more than 18 staffers</a:t>
            </a:r>
            <a:endParaRPr dirty="0"/>
          </a:p>
          <a:p>
            <a:pPr marL="342900" lvl="0" indent="-34290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Paid internships</a:t>
            </a:r>
            <a:endParaRPr dirty="0"/>
          </a:p>
          <a:p>
            <a:pPr marL="342900" lvl="0" indent="-34290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8920" algn="l" rtl="0"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20A59670-A3FD-7D54-41B8-75994E3C2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"/>
          <p:cNvSpPr txBox="1">
            <a:spLocks noGrp="1"/>
          </p:cNvSpPr>
          <p:nvPr>
            <p:ph type="title"/>
          </p:nvPr>
        </p:nvSpPr>
        <p:spPr>
          <a:xfrm>
            <a:off x="457200" y="1941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Less Staff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0" name="Google Shape;220;p19"/>
          <p:cNvSpPr txBox="1">
            <a:spLocks noGrp="1"/>
          </p:cNvSpPr>
          <p:nvPr>
            <p:ph type="body" idx="1"/>
          </p:nvPr>
        </p:nvSpPr>
        <p:spPr>
          <a:xfrm>
            <a:off x="976182" y="1207955"/>
            <a:ext cx="7896148" cy="545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770" y="1467096"/>
            <a:ext cx="7242048" cy="4933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Lobbyists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8" name="Google Shape;228;p20"/>
          <p:cNvSpPr txBox="1">
            <a:spLocks noGrp="1"/>
          </p:cNvSpPr>
          <p:nvPr>
            <p:ph type="body" idx="1"/>
          </p:nvPr>
        </p:nvSpPr>
        <p:spPr>
          <a:xfrm>
            <a:off x="370387" y="1417638"/>
            <a:ext cx="3741607" cy="4920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42900" algn="l" rtl="0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2"/>
              <a:buChar char="•"/>
            </a:pPr>
            <a:r>
              <a:rPr lang="en-US" sz="2162" dirty="0">
                <a:latin typeface="Arial"/>
                <a:ea typeface="Arial"/>
                <a:cs typeface="Arial"/>
                <a:sym typeface="Arial"/>
              </a:rPr>
              <a:t>Lobbyists are professional advocates that work to influence political decisions on behalf of individuals and organizations </a:t>
            </a:r>
            <a:endParaRPr lang="en-US" sz="2400" dirty="0"/>
          </a:p>
          <a:p>
            <a:pPr marL="342900" lvl="0" indent="-342900" algn="l" rtl="0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2"/>
              <a:buChar char="•"/>
            </a:pPr>
            <a:r>
              <a:rPr lang="en-US" sz="2162" dirty="0">
                <a:latin typeface="Arial"/>
                <a:ea typeface="Arial"/>
                <a:cs typeface="Arial"/>
                <a:sym typeface="Arial"/>
              </a:rPr>
              <a:t>Ethics law prohibiting paying for vote</a:t>
            </a:r>
          </a:p>
          <a:p>
            <a:pPr marL="342900" lvl="0" indent="-342900" algn="l" rtl="0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2"/>
              <a:buChar char="•"/>
            </a:pPr>
            <a:endParaRPr lang="en-US" sz="24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2"/>
              <a:buChar char="•"/>
            </a:pPr>
            <a:r>
              <a:rPr lang="en-US" sz="2162" dirty="0">
                <a:latin typeface="Arial"/>
                <a:ea typeface="Arial"/>
                <a:cs typeface="Arial"/>
                <a:sym typeface="Arial"/>
              </a:rPr>
              <a:t>12,937 registered lobbyists in 2023 (24 per member)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2"/>
              <a:buChar char="•"/>
            </a:pPr>
            <a:r>
              <a:rPr lang="en-US" sz="2162" dirty="0">
                <a:latin typeface="Arial"/>
                <a:cs typeface="Arial"/>
                <a:sym typeface="Arial"/>
              </a:rPr>
              <a:t>1,834 registered for pharmaceutical and health products (4 per member)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2"/>
              <a:buChar char="•"/>
            </a:pPr>
            <a:r>
              <a:rPr lang="en-US" sz="2162" dirty="0">
                <a:latin typeface="Arial"/>
                <a:cs typeface="Arial"/>
                <a:sym typeface="Arial"/>
              </a:rPr>
              <a:t>813 registered for insurance companies</a:t>
            </a:r>
          </a:p>
        </p:txBody>
      </p:sp>
      <p:pic>
        <p:nvPicPr>
          <p:cNvPr id="229" name="Google Shape;229;p20" descr="Screen Shot 2021-02-09 at 5.06.02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1994" y="1502219"/>
            <a:ext cx="4878959" cy="4449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8ae0bd94cc_0_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What Does Congress Do?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36" name="Google Shape;236;g28ae0bd94cc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8620" y="1645913"/>
            <a:ext cx="7123966" cy="4749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A8A10C1F-1C82-346B-7668-092751EB1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8ae0bd94cc_0_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What Does Congress Do?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49" name="Google Shape;249;g28ae0bd94cc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3695" y="1205020"/>
            <a:ext cx="6276610" cy="27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28ae0bd94cc_0_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0581" y="4029172"/>
            <a:ext cx="6119724" cy="275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What Does Congress Do?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64" name="Google Shape;26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744" y="1193245"/>
            <a:ext cx="8045370" cy="479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1C731855-971F-9688-7132-6842F0262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body" idx="1"/>
          </p:nvPr>
        </p:nvSpPr>
        <p:spPr>
          <a:xfrm>
            <a:off x="457200" y="2548717"/>
            <a:ext cx="8229600" cy="176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ctr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 dirty="0">
                <a:solidFill>
                  <a:srgbClr val="003563"/>
                </a:solidFill>
                <a:latin typeface="Arial"/>
                <a:ea typeface="Arial"/>
                <a:cs typeface="Arial"/>
                <a:sym typeface="Arial"/>
              </a:rPr>
              <a:t>What is government?</a:t>
            </a:r>
          </a:p>
          <a:p>
            <a:pPr marL="342900" lvl="0" indent="-342900" algn="ctr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“Government is simply a word for the things we decide to do together.”</a:t>
            </a:r>
            <a:endParaRPr dirty="0"/>
          </a:p>
          <a:p>
            <a:pPr marL="342900" lvl="0" indent="-342900" algn="ctr" rtl="0">
              <a:spcBef>
                <a:spcPts val="370"/>
              </a:spcBef>
              <a:spcAft>
                <a:spcPts val="0"/>
              </a:spcAft>
              <a:buClr>
                <a:srgbClr val="7F7F7F"/>
              </a:buClr>
              <a:buSzPct val="62500"/>
              <a:buNone/>
            </a:pPr>
            <a:endParaRPr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B15F415B-1A18-4C07-8590-8329EB3D0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416" y="6057426"/>
            <a:ext cx="3223745" cy="643976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8ae0bd94cc_0_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What Does Congress Do?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43" name="Google Shape;243;g28ae0bd94cc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5875" y="1098155"/>
            <a:ext cx="5710792" cy="5496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3B87C02C-3DF1-B6D1-A41E-377A7A3A5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What Does Congress Do?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7" name="Google Shape;257;p21"/>
          <p:cNvSpPr txBox="1">
            <a:spLocks noGrp="1"/>
          </p:cNvSpPr>
          <p:nvPr>
            <p:ph type="body" idx="1"/>
          </p:nvPr>
        </p:nvSpPr>
        <p:spPr>
          <a:xfrm>
            <a:off x="392687" y="1339550"/>
            <a:ext cx="8294163" cy="5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Annual Appropriations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Fiscal year Oct 1 to Sept 30</a:t>
            </a:r>
            <a:r>
              <a:rPr lang="en-US" sz="1800" baseline="30000" dirty="0">
                <a:latin typeface="Arial"/>
                <a:ea typeface="Arial"/>
                <a:cs typeface="Arial"/>
                <a:sym typeface="Arial"/>
              </a:rPr>
              <a:t>th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Shut down of discretionary programs if not appropriated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Process starts with President’s budget request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12 Appropriations bills for discretionary programs</a:t>
            </a:r>
            <a:endParaRPr dirty="0"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$805B Defense</a:t>
            </a:r>
            <a:endParaRPr dirty="0"/>
          </a:p>
          <a:p>
            <a:pPr marL="742950" lvl="1" indent="-28575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$917B Non-Defense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1143000" lvl="2" indent="-203200" algn="l" rtl="0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Some Veterans Benefits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1143000" lvl="2" indent="-203200" algn="l" rtl="0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Transportation - Highways, aviation, TSA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1143000" lvl="2" indent="-203200" algn="l" rtl="0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Health - Research, CDC, FDA, Community Health Centers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1143000" lvl="2" indent="-203200" algn="l" rtl="0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Education programs - K-12 Disability Support, Head Start, Pell Grants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1143000" lvl="2" indent="-203200" algn="l" rtl="0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Law Enforcement - FBI, Border Patrol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Continuing resolutions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Omnibus, mini-bus,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CRomnibus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Pay-Go, Sequestration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Earmarks have 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come back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17E77624-C565-3402-CE0E-DF2907630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5"/>
          <p:cNvSpPr txBox="1">
            <a:spLocks noGrp="1"/>
          </p:cNvSpPr>
          <p:nvPr>
            <p:ph type="title"/>
          </p:nvPr>
        </p:nvSpPr>
        <p:spPr>
          <a:xfrm>
            <a:off x="457200" y="1941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How is Congress Changing?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7" name="Google Shape;287;p25"/>
          <p:cNvSpPr txBox="1">
            <a:spLocks noGrp="1"/>
          </p:cNvSpPr>
          <p:nvPr>
            <p:ph type="body" idx="1"/>
          </p:nvPr>
        </p:nvSpPr>
        <p:spPr>
          <a:xfrm>
            <a:off x="976182" y="1207955"/>
            <a:ext cx="7710618" cy="545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182" y="1103534"/>
            <a:ext cx="7074836" cy="502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1493BA95-A049-C1E9-C5AE-8E65A12CD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"/>
          <p:cNvSpPr txBox="1">
            <a:spLocks noGrp="1"/>
          </p:cNvSpPr>
          <p:nvPr>
            <p:ph type="title"/>
          </p:nvPr>
        </p:nvSpPr>
        <p:spPr>
          <a:xfrm>
            <a:off x="457200" y="1941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Less Competitive Districts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42" name="Google Shape;342;p29"/>
          <p:cNvSpPr txBox="1">
            <a:spLocks noGrp="1"/>
          </p:cNvSpPr>
          <p:nvPr>
            <p:ph type="body" idx="1"/>
          </p:nvPr>
        </p:nvSpPr>
        <p:spPr>
          <a:xfrm>
            <a:off x="976182" y="1207955"/>
            <a:ext cx="7710618" cy="545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670" y="1297188"/>
            <a:ext cx="7622659" cy="512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"/>
          <p:cNvSpPr txBox="1">
            <a:spLocks noGrp="1"/>
          </p:cNvSpPr>
          <p:nvPr>
            <p:ph type="title"/>
          </p:nvPr>
        </p:nvSpPr>
        <p:spPr>
          <a:xfrm>
            <a:off x="462810" y="2969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Regional Re-Alignment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15" name="Google Shape;31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9762" y="911408"/>
            <a:ext cx="4897511" cy="3080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6"/>
          <p:cNvSpPr txBox="1"/>
          <p:nvPr/>
        </p:nvSpPr>
        <p:spPr>
          <a:xfrm>
            <a:off x="1281104" y="1671971"/>
            <a:ext cx="1033990" cy="342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1990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737" y="3880627"/>
            <a:ext cx="5093591" cy="2561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"/>
          <p:cNvSpPr txBox="1">
            <a:spLocks noGrp="1"/>
          </p:cNvSpPr>
          <p:nvPr>
            <p:ph type="title"/>
          </p:nvPr>
        </p:nvSpPr>
        <p:spPr>
          <a:xfrm>
            <a:off x="457200" y="1941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Nationalized Politics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4" name="Google Shape;324;p27"/>
          <p:cNvSpPr txBox="1">
            <a:spLocks noGrp="1"/>
          </p:cNvSpPr>
          <p:nvPr>
            <p:ph type="body" idx="1"/>
          </p:nvPr>
        </p:nvSpPr>
        <p:spPr>
          <a:xfrm>
            <a:off x="84148" y="869409"/>
            <a:ext cx="8824240" cy="1204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1800" strike="sngStrike" dirty="0">
                <a:latin typeface="Arial"/>
                <a:ea typeface="Arial"/>
                <a:cs typeface="Arial"/>
                <a:sym typeface="Arial"/>
              </a:rPr>
              <a:t>All politics is local.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” – Former Speaker Tip O’Neill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27" descr="Screen Shot 2021-02-09 at 9.40.05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9232" y="4428299"/>
            <a:ext cx="2950740" cy="2085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CC309D-59AA-ABF4-BD4F-ACB420A7B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90" y="2073939"/>
            <a:ext cx="3106342" cy="2354360"/>
          </a:xfrm>
          <a:prstGeom prst="rect">
            <a:avLst/>
          </a:prstGeom>
        </p:spPr>
      </p:pic>
      <p:pic>
        <p:nvPicPr>
          <p:cNvPr id="1026" name="Picture 2" descr="A chart showing that Nearly half of social media users have been politically active on social media in the past year">
            <a:extLst>
              <a:ext uri="{FF2B5EF4-FFF2-40B4-BE49-F238E27FC236}">
                <a16:creationId xmlns:a16="http://schemas.microsoft.com/office/drawing/2014/main" id="{BB8B0CF4-5833-5B36-81F3-7D37CF27C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771" y="1623439"/>
            <a:ext cx="4627617" cy="50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8"/>
          <p:cNvSpPr txBox="1">
            <a:spLocks noGrp="1"/>
          </p:cNvSpPr>
          <p:nvPr>
            <p:ph type="title"/>
          </p:nvPr>
        </p:nvSpPr>
        <p:spPr>
          <a:xfrm>
            <a:off x="457200" y="1941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More Divided Electorate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3" name="Google Shape;333;p28"/>
          <p:cNvSpPr txBox="1">
            <a:spLocks noGrp="1"/>
          </p:cNvSpPr>
          <p:nvPr>
            <p:ph type="body" idx="1"/>
          </p:nvPr>
        </p:nvSpPr>
        <p:spPr>
          <a:xfrm>
            <a:off x="976182" y="1207955"/>
            <a:ext cx="7710618" cy="545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4B3A2E0E-7829-D417-D6F5-3F14CDAE1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B002593-C7DB-AFF4-5843-65510349B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14" y="1251169"/>
            <a:ext cx="7870572" cy="480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1"/>
          <p:cNvSpPr txBox="1">
            <a:spLocks noGrp="1"/>
          </p:cNvSpPr>
          <p:nvPr>
            <p:ph type="title"/>
          </p:nvPr>
        </p:nvSpPr>
        <p:spPr>
          <a:xfrm>
            <a:off x="457200" y="1941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More Campaign Spending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8" name="Google Shape;358;p31"/>
          <p:cNvSpPr txBox="1">
            <a:spLocks noGrp="1"/>
          </p:cNvSpPr>
          <p:nvPr>
            <p:ph type="body" idx="1"/>
          </p:nvPr>
        </p:nvSpPr>
        <p:spPr>
          <a:xfrm>
            <a:off x="976182" y="1207955"/>
            <a:ext cx="7710618" cy="545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Google Shape;359;p31" descr="Screen Shot 2021-02-09 at 10.10.04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173" y="1424092"/>
            <a:ext cx="4511189" cy="483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1" descr="Screen Shot 2021-02-09 at 10.09.17 A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362" y="1380015"/>
            <a:ext cx="4352320" cy="4878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0"/>
          <p:cNvSpPr txBox="1">
            <a:spLocks noGrp="1"/>
          </p:cNvSpPr>
          <p:nvPr>
            <p:ph type="title"/>
          </p:nvPr>
        </p:nvSpPr>
        <p:spPr>
          <a:xfrm>
            <a:off x="457200" y="1941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More Campaign Spending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0" name="Google Shape;350;p30"/>
          <p:cNvSpPr txBox="1">
            <a:spLocks noGrp="1"/>
          </p:cNvSpPr>
          <p:nvPr>
            <p:ph type="body" idx="1"/>
          </p:nvPr>
        </p:nvSpPr>
        <p:spPr>
          <a:xfrm>
            <a:off x="976182" y="1207955"/>
            <a:ext cx="7710618" cy="545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30" descr="Screen Shot 2021-02-08 at 11.56.42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622" y="1151856"/>
            <a:ext cx="5878255" cy="53106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96D6E-E956-BCA6-BD16-BEC82FF5BDAF}"/>
              </a:ext>
            </a:extLst>
          </p:cNvPr>
          <p:cNvSpPr txBox="1"/>
          <p:nvPr/>
        </p:nvSpPr>
        <p:spPr>
          <a:xfrm>
            <a:off x="6625193" y="2496368"/>
            <a:ext cx="20616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$15.9B projected spending in 2024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/>
          </p:nvPr>
        </p:nvSpPr>
        <p:spPr>
          <a:xfrm>
            <a:off x="457200" y="1941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More “Dark Money”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976182" y="1207955"/>
            <a:ext cx="7710618" cy="545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32" descr="Screen Shot 2021-02-09 at 12.00.02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9160" y="1207955"/>
            <a:ext cx="6089182" cy="5520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247650" y="2601900"/>
            <a:ext cx="8648700" cy="16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en-US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The President</a:t>
            </a:r>
            <a:endParaRPr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B9F07EE0-0412-A595-7FCA-D4D1D4B4B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636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3"/>
          <p:cNvSpPr txBox="1">
            <a:spLocks noGrp="1"/>
          </p:cNvSpPr>
          <p:nvPr>
            <p:ph type="title"/>
          </p:nvPr>
        </p:nvSpPr>
        <p:spPr>
          <a:xfrm>
            <a:off x="457200" y="1941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More Online Fundraising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75" name="Google Shape;375;p33"/>
          <p:cNvSpPr txBox="1">
            <a:spLocks noGrp="1"/>
          </p:cNvSpPr>
          <p:nvPr>
            <p:ph type="body" idx="1"/>
          </p:nvPr>
        </p:nvSpPr>
        <p:spPr>
          <a:xfrm>
            <a:off x="976182" y="1207955"/>
            <a:ext cx="7710618" cy="545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33" descr="Screen Shot 2021-02-09 at 12.04.51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372" y="1207955"/>
            <a:ext cx="7117256" cy="5112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8ae0bd94cc_0_7"/>
          <p:cNvSpPr txBox="1">
            <a:spLocks noGrp="1"/>
          </p:cNvSpPr>
          <p:nvPr>
            <p:ph type="body" idx="1"/>
          </p:nvPr>
        </p:nvSpPr>
        <p:spPr>
          <a:xfrm>
            <a:off x="976182" y="1207955"/>
            <a:ext cx="7710600" cy="54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28ae0bd94cc_0_7"/>
          <p:cNvSpPr txBox="1">
            <a:spLocks noGrp="1"/>
          </p:cNvSpPr>
          <p:nvPr>
            <p:ph type="title"/>
          </p:nvPr>
        </p:nvSpPr>
        <p:spPr>
          <a:xfrm>
            <a:off x="457182" y="2403207"/>
            <a:ext cx="8229600" cy="187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003563"/>
                </a:solidFill>
              </a:rPr>
              <a:t>What does this mean for</a:t>
            </a:r>
            <a:endParaRPr b="1" dirty="0">
              <a:solidFill>
                <a:srgbClr val="00356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003563"/>
                </a:solidFill>
              </a:rPr>
              <a:t>Nebraska Hospitals and our work?</a:t>
            </a:r>
            <a:endParaRPr b="1" dirty="0">
              <a:solidFill>
                <a:srgbClr val="003563"/>
              </a:solidFill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5999572A-B2BD-E87A-A1A9-FFF76BAC4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g28ae0bd94cc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105134"/>
            <a:ext cx="8159477" cy="57528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74;p33">
            <a:extLst>
              <a:ext uri="{FF2B5EF4-FFF2-40B4-BE49-F238E27FC236}">
                <a16:creationId xmlns:a16="http://schemas.microsoft.com/office/drawing/2014/main" id="{1A7AD5AD-D17E-B0F7-4CB8-E33CC46D47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941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How Do You Breakthrough?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4;p33">
            <a:extLst>
              <a:ext uri="{FF2B5EF4-FFF2-40B4-BE49-F238E27FC236}">
                <a16:creationId xmlns:a16="http://schemas.microsoft.com/office/drawing/2014/main" id="{1A7AD5AD-D17E-B0F7-4CB8-E33CC46D47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941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Other Key Takeaways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" name="Google Shape;257;p21">
            <a:extLst>
              <a:ext uri="{FF2B5EF4-FFF2-40B4-BE49-F238E27FC236}">
                <a16:creationId xmlns:a16="http://schemas.microsoft.com/office/drawing/2014/main" id="{F1EE0B47-81FE-076A-810F-99CF4A1C8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2687" y="1339550"/>
            <a:ext cx="8294163" cy="5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/>
            <a:r>
              <a:rPr lang="en-US" sz="1800" dirty="0">
                <a:latin typeface="+mn-lt"/>
                <a:ea typeface="Arial"/>
                <a:cs typeface="Arial"/>
                <a:sym typeface="Arial"/>
              </a:rPr>
              <a:t>Health care policy is incredibly complex – we need to know what we want fixed/changed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sz="1800" dirty="0">
              <a:latin typeface="+mn-lt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+mn-lt"/>
                <a:ea typeface="Arial"/>
                <a:cs typeface="Arial"/>
                <a:sym typeface="Arial"/>
              </a:rPr>
              <a:t>We must have a shared message that is clear, consistent, and compelling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sz="1800" dirty="0">
              <a:latin typeface="+mn-lt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+mn-lt"/>
                <a:cs typeface="Arial"/>
                <a:sym typeface="Arial"/>
              </a:rPr>
              <a:t>Need to mix stories with data to back it up</a:t>
            </a: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endParaRPr lang="en-US" sz="1800" dirty="0">
              <a:latin typeface="+mn-lt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+mn-lt"/>
                <a:cs typeface="Arial"/>
                <a:sym typeface="Arial"/>
              </a:rPr>
              <a:t>Need as many contacts with our federal representatives and staff as possible</a:t>
            </a: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endParaRPr lang="en-US" sz="1800" dirty="0">
              <a:latin typeface="+mn-lt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+mn-lt"/>
                <a:cs typeface="Arial"/>
                <a:sym typeface="Arial"/>
              </a:rPr>
              <a:t>NHA PAC &amp; AHA PAC play an important role</a:t>
            </a: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endParaRPr lang="en-US" sz="1800" dirty="0">
              <a:latin typeface="+mn-lt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+mn-lt"/>
                <a:cs typeface="Arial"/>
                <a:sym typeface="Arial"/>
              </a:rPr>
              <a:t>Every hospital voice matters</a:t>
            </a:r>
            <a:endParaRPr sz="1800" dirty="0">
              <a:latin typeface="+mn-lt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712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8ae0bd94cc_0_7"/>
          <p:cNvSpPr txBox="1">
            <a:spLocks noGrp="1"/>
          </p:cNvSpPr>
          <p:nvPr>
            <p:ph type="body" idx="1"/>
          </p:nvPr>
        </p:nvSpPr>
        <p:spPr>
          <a:xfrm>
            <a:off x="976182" y="1207955"/>
            <a:ext cx="7710600" cy="54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28ae0bd94cc_0_7"/>
          <p:cNvSpPr txBox="1">
            <a:spLocks noGrp="1"/>
          </p:cNvSpPr>
          <p:nvPr>
            <p:ph type="title"/>
          </p:nvPr>
        </p:nvSpPr>
        <p:spPr>
          <a:xfrm>
            <a:off x="457182" y="2697542"/>
            <a:ext cx="8229600" cy="1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003563"/>
                </a:solidFill>
              </a:rPr>
              <a:t>2024 Election</a:t>
            </a:r>
            <a:endParaRPr b="1" dirty="0">
              <a:solidFill>
                <a:srgbClr val="003563"/>
              </a:solidFill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5999572A-B2BD-E87A-A1A9-FFF76BAC4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920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8ae0bd94cc_0_7"/>
          <p:cNvSpPr txBox="1">
            <a:spLocks noGrp="1"/>
          </p:cNvSpPr>
          <p:nvPr>
            <p:ph type="title"/>
          </p:nvPr>
        </p:nvSpPr>
        <p:spPr>
          <a:xfrm>
            <a:off x="518890" y="290931"/>
            <a:ext cx="8229600" cy="108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003563"/>
                </a:solidFill>
              </a:rPr>
              <a:t>Trump Health Care Priorities</a:t>
            </a:r>
            <a:endParaRPr b="1" dirty="0">
              <a:solidFill>
                <a:srgbClr val="003563"/>
              </a:solidFill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5999572A-B2BD-E87A-A1A9-FFF76BAC4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4D773C-4E17-4DF2-0094-8912C3F7A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8847"/>
            <a:ext cx="9144000" cy="358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291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8ae0bd94cc_0_7"/>
          <p:cNvSpPr txBox="1">
            <a:spLocks noGrp="1"/>
          </p:cNvSpPr>
          <p:nvPr>
            <p:ph type="title"/>
          </p:nvPr>
        </p:nvSpPr>
        <p:spPr>
          <a:xfrm>
            <a:off x="518890" y="290931"/>
            <a:ext cx="8229600" cy="108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003563"/>
                </a:solidFill>
              </a:rPr>
              <a:t>Harris Health Care Priorities</a:t>
            </a:r>
            <a:endParaRPr b="1" dirty="0">
              <a:solidFill>
                <a:srgbClr val="003563"/>
              </a:solidFill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5999572A-B2BD-E87A-A1A9-FFF76BAC4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1A5AB5-6985-6F0C-7748-9B985BFC3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2914"/>
            <a:ext cx="9144000" cy="343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479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8ae0bd94cc_0_7"/>
          <p:cNvSpPr txBox="1">
            <a:spLocks noGrp="1"/>
          </p:cNvSpPr>
          <p:nvPr>
            <p:ph type="title"/>
          </p:nvPr>
        </p:nvSpPr>
        <p:spPr>
          <a:xfrm>
            <a:off x="518890" y="290931"/>
            <a:ext cx="8229600" cy="108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003563"/>
                </a:solidFill>
              </a:rPr>
              <a:t>Looking Ahead to 2025</a:t>
            </a:r>
            <a:endParaRPr b="1" dirty="0">
              <a:solidFill>
                <a:srgbClr val="003563"/>
              </a:solidFill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5999572A-B2BD-E87A-A1A9-FFF76BAC4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E66963-EFF7-C3F1-9553-491C1184088C}"/>
              </a:ext>
            </a:extLst>
          </p:cNvPr>
          <p:cNvSpPr txBox="1"/>
          <p:nvPr/>
        </p:nvSpPr>
        <p:spPr>
          <a:xfrm>
            <a:off x="673177" y="1727823"/>
            <a:ext cx="813984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Debt Ceiling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Expiration of ACA coverage tax subsidies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Expiration of Trump tax cuts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Insolvency of Medicare Trust 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Social Security Trajectory </a:t>
            </a:r>
          </a:p>
        </p:txBody>
      </p:sp>
    </p:spTree>
    <p:extLst>
      <p:ext uri="{BB962C8B-B14F-4D97-AF65-F5344CB8AC3E}">
        <p14:creationId xmlns:p14="http://schemas.microsoft.com/office/powerpoint/2010/main" val="22480593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4"/>
          <p:cNvSpPr txBox="1">
            <a:spLocks noGrp="1"/>
          </p:cNvSpPr>
          <p:nvPr>
            <p:ph type="body" idx="1"/>
          </p:nvPr>
        </p:nvSpPr>
        <p:spPr>
          <a:xfrm>
            <a:off x="976182" y="1207955"/>
            <a:ext cx="7710618" cy="545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457200" y="268224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003563"/>
                </a:solidFill>
              </a:rPr>
              <a:t>Questions &amp; Discussion</a:t>
            </a:r>
            <a:endParaRPr b="1" dirty="0">
              <a:solidFill>
                <a:srgbClr val="003563"/>
              </a:solidFill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BB873910-ADBA-2D0F-E11B-46858A5FB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Formal Powers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9" name="Google Shape;99;p3"/>
          <p:cNvSpPr txBox="1">
            <a:spLocks noGrp="1"/>
          </p:cNvSpPr>
          <p:nvPr>
            <p:ph type="body" idx="1"/>
          </p:nvPr>
        </p:nvSpPr>
        <p:spPr>
          <a:xfrm>
            <a:off x="457200" y="1417638"/>
            <a:ext cx="8368501" cy="474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b="1" dirty="0">
                <a:latin typeface="+mj-lt"/>
                <a:ea typeface="Arial"/>
                <a:cs typeface="Arial"/>
                <a:sym typeface="Arial"/>
              </a:rPr>
              <a:t>Article II, Section I</a:t>
            </a:r>
            <a:endParaRPr lang="en-US" sz="2000" dirty="0">
              <a:latin typeface="+mj-lt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b="1" dirty="0">
                <a:latin typeface="+mj-lt"/>
                <a:ea typeface="Arial"/>
                <a:cs typeface="Arial"/>
                <a:sym typeface="Arial"/>
              </a:rPr>
              <a:t>	</a:t>
            </a:r>
            <a:r>
              <a:rPr lang="en-US" sz="2000" dirty="0">
                <a:latin typeface="+mj-lt"/>
                <a:ea typeface="Arial"/>
                <a:cs typeface="Arial"/>
                <a:sym typeface="Arial"/>
              </a:rPr>
              <a:t>The executive Power shall be vested in a President of the United States of America.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000" b="1" dirty="0">
              <a:latin typeface="+mj-lt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b="1" dirty="0">
                <a:latin typeface="+mj-lt"/>
                <a:ea typeface="Arial"/>
                <a:cs typeface="Arial"/>
                <a:sym typeface="Arial"/>
              </a:rPr>
              <a:t>Executive Powers</a:t>
            </a:r>
            <a:endParaRPr sz="2000" dirty="0">
              <a:latin typeface="+mj-lt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“Faithfully executes” laws, treaties, and court decisions</a:t>
            </a:r>
            <a:endParaRPr lang="en-US" sz="2000" b="0" i="0" u="none" strike="noStrike" dirty="0">
              <a:solidFill>
                <a:srgbClr val="F0AD00"/>
              </a:solidFill>
              <a:effectLst/>
              <a:latin typeface="+mj-lt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Appoints and removes officials</a:t>
            </a:r>
            <a:endParaRPr lang="en-US" sz="2000" b="0" i="0" u="none" strike="noStrike" dirty="0">
              <a:solidFill>
                <a:srgbClr val="F0AD00"/>
              </a:solidFill>
              <a:effectLst/>
              <a:latin typeface="+mj-lt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Assumes emergency powers</a:t>
            </a:r>
            <a:endParaRPr lang="en-US" sz="2000" b="0" i="0" u="none" strike="noStrike" dirty="0">
              <a:solidFill>
                <a:srgbClr val="F0AD00"/>
              </a:solidFill>
              <a:effectLst/>
              <a:latin typeface="+mj-lt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Presides over the cabinet and executive branch agencies</a:t>
            </a:r>
          </a:p>
          <a:p>
            <a:pPr marL="114300" indent="0" algn="l" rtl="0">
              <a:buNone/>
            </a:pPr>
            <a:endParaRPr lang="en-US" sz="2000" dirty="0">
              <a:solidFill>
                <a:srgbClr val="000000"/>
              </a:solidFill>
              <a:latin typeface="+mj-lt"/>
            </a:endParaRPr>
          </a:p>
          <a:p>
            <a:pPr marL="114300" indent="0" algn="l" rtl="0">
              <a:buNone/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Legislative Powers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Gives State of the Union address</a:t>
            </a:r>
            <a:endParaRPr lang="en-US" sz="2000" b="0" i="0" u="none" strike="noStrike" dirty="0">
              <a:solidFill>
                <a:srgbClr val="F0AD00"/>
              </a:solidFill>
              <a:effectLst/>
              <a:latin typeface="+mj-lt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Issues annual budget and economic reports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Signs or vetoes bills</a:t>
            </a:r>
            <a:endParaRPr lang="en-US" sz="2000" b="0" i="0" u="none" strike="noStrike" dirty="0">
              <a:solidFill>
                <a:srgbClr val="F0AD00"/>
              </a:solidFill>
              <a:effectLst/>
              <a:latin typeface="+mj-lt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Proposes legislation and uses influence to get it passed</a:t>
            </a:r>
            <a:endParaRPr lang="en-US" sz="2000" b="0" i="0" u="none" strike="noStrike" dirty="0">
              <a:solidFill>
                <a:srgbClr val="F0AD00"/>
              </a:solidFill>
              <a:effectLst/>
              <a:latin typeface="+mj-lt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Calls for special sessions of Congress</a:t>
            </a:r>
            <a:endParaRPr lang="en-US" sz="2000" b="0" i="0" u="none" strike="noStrike" dirty="0">
              <a:solidFill>
                <a:srgbClr val="F0AD00"/>
              </a:solidFill>
              <a:effectLst/>
              <a:latin typeface="+mj-lt"/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9B1D9E80-10FA-6CD6-2958-BD2E17E25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54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Formal Powers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9" name="Google Shape;99;p3"/>
          <p:cNvSpPr txBox="1">
            <a:spLocks noGrp="1"/>
          </p:cNvSpPr>
          <p:nvPr>
            <p:ph type="body" idx="1"/>
          </p:nvPr>
        </p:nvSpPr>
        <p:spPr>
          <a:xfrm>
            <a:off x="457200" y="1417638"/>
            <a:ext cx="8368501" cy="446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900" b="1" dirty="0">
                <a:latin typeface="+mj-lt"/>
                <a:ea typeface="Arial"/>
                <a:cs typeface="Arial"/>
                <a:sym typeface="Arial"/>
              </a:rPr>
              <a:t>Diplomatic/Military Powers</a:t>
            </a:r>
          </a:p>
          <a:p>
            <a:pPr marL="342900">
              <a:spcBef>
                <a:spcPts val="0"/>
              </a:spcBef>
              <a:buSzPct val="100000"/>
            </a:pPr>
            <a:r>
              <a:rPr lang="en-US" sz="1900" dirty="0">
                <a:latin typeface="+mj-lt"/>
                <a:ea typeface="Arial"/>
                <a:cs typeface="Arial"/>
                <a:sym typeface="Arial"/>
              </a:rPr>
              <a:t>Appoints ambassadors and other diplomats</a:t>
            </a:r>
          </a:p>
          <a:p>
            <a:pPr marL="342900">
              <a:spcBef>
                <a:spcPts val="0"/>
              </a:spcBef>
              <a:buSzPct val="100000"/>
            </a:pPr>
            <a:r>
              <a:rPr lang="en-US" sz="1900" dirty="0">
                <a:latin typeface="+mj-lt"/>
                <a:ea typeface="Arial"/>
                <a:cs typeface="Arial"/>
                <a:sym typeface="Arial"/>
              </a:rPr>
              <a:t>Negotiates treaties and executive agreements</a:t>
            </a:r>
          </a:p>
          <a:p>
            <a:pPr marL="342900">
              <a:spcBef>
                <a:spcPts val="0"/>
              </a:spcBef>
              <a:buSzPct val="100000"/>
            </a:pPr>
            <a:r>
              <a:rPr lang="en-US" sz="1900" dirty="0">
                <a:latin typeface="+mj-lt"/>
                <a:ea typeface="Arial"/>
                <a:cs typeface="Arial"/>
                <a:sym typeface="Arial"/>
              </a:rPr>
              <a:t>Meets with foreign leaders and </a:t>
            </a:r>
            <a:r>
              <a:rPr lang="en-US" sz="19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r</a:t>
            </a:r>
            <a:r>
              <a:rPr lang="en-US" sz="1900" dirty="0">
                <a:solidFill>
                  <a:srgbClr val="000000"/>
                </a:solidFill>
                <a:latin typeface="+mj-lt"/>
              </a:rPr>
              <a:t>eceives foreign dignitaries</a:t>
            </a:r>
            <a:endParaRPr lang="en-US" sz="1900" dirty="0">
              <a:latin typeface="+mj-lt"/>
              <a:ea typeface="Arial"/>
              <a:cs typeface="Arial"/>
              <a:sym typeface="Arial"/>
            </a:endParaRPr>
          </a:p>
          <a:p>
            <a:pPr marL="342900">
              <a:spcBef>
                <a:spcPts val="0"/>
              </a:spcBef>
              <a:buSzPct val="100000"/>
            </a:pPr>
            <a:r>
              <a:rPr lang="en-US" sz="1900" dirty="0">
                <a:latin typeface="+mj-lt"/>
                <a:ea typeface="Arial"/>
                <a:cs typeface="Arial"/>
                <a:sym typeface="Arial"/>
              </a:rPr>
              <a:t>Recognizes foreign governments</a:t>
            </a:r>
          </a:p>
          <a:p>
            <a:pPr marL="342900">
              <a:spcBef>
                <a:spcPts val="0"/>
              </a:spcBef>
              <a:buSzPct val="100000"/>
            </a:pPr>
            <a:r>
              <a:rPr lang="en-US" sz="1900" dirty="0">
                <a:solidFill>
                  <a:srgbClr val="000000"/>
                </a:solidFill>
                <a:latin typeface="+mj-lt"/>
              </a:rPr>
              <a:t>Commander-in-chief of the armed forces</a:t>
            </a:r>
          </a:p>
          <a:p>
            <a:pPr marL="342900">
              <a:spcBef>
                <a:spcPts val="0"/>
              </a:spcBef>
              <a:buSzPct val="100000"/>
            </a:pPr>
            <a:r>
              <a:rPr lang="en-US" sz="1900" dirty="0">
                <a:solidFill>
                  <a:srgbClr val="000000"/>
                </a:solidFill>
                <a:latin typeface="+mj-lt"/>
              </a:rPr>
              <a:t>Final decision-making authority in matters of national &amp; foreign defense</a:t>
            </a:r>
          </a:p>
          <a:p>
            <a:pPr marL="342900">
              <a:spcBef>
                <a:spcPts val="0"/>
              </a:spcBef>
              <a:buSzPct val="100000"/>
            </a:pPr>
            <a:r>
              <a:rPr lang="en-US" sz="1900" dirty="0">
                <a:solidFill>
                  <a:srgbClr val="000000"/>
                </a:solidFill>
                <a:latin typeface="+mj-lt"/>
              </a:rPr>
              <a:t>Provides for domestic order</a:t>
            </a:r>
          </a:p>
          <a:p>
            <a:pPr marL="0" indent="0">
              <a:spcBef>
                <a:spcPts val="0"/>
              </a:spcBef>
              <a:buSzPct val="100000"/>
              <a:buNone/>
            </a:pPr>
            <a:endParaRPr lang="en-US" sz="1900" dirty="0">
              <a:solidFill>
                <a:srgbClr val="000000"/>
              </a:solidFill>
              <a:latin typeface="+mj-lt"/>
            </a:endParaRPr>
          </a:p>
          <a:p>
            <a:pPr marL="114300" indent="0" algn="l" rtl="0">
              <a:buNone/>
            </a:pPr>
            <a:r>
              <a:rPr lang="en-US" sz="1900" b="1" dirty="0">
                <a:solidFill>
                  <a:srgbClr val="000000"/>
                </a:solidFill>
                <a:latin typeface="+mj-lt"/>
              </a:rPr>
              <a:t>Judicial Powers</a:t>
            </a:r>
          </a:p>
          <a:p>
            <a:r>
              <a:rPr lang="en-US" sz="1900" dirty="0">
                <a:solidFill>
                  <a:srgbClr val="000000"/>
                </a:solidFill>
                <a:latin typeface="+mj-lt"/>
              </a:rPr>
              <a:t>Appoints members of the federal judiciary</a:t>
            </a:r>
          </a:p>
          <a:p>
            <a:r>
              <a:rPr lang="en-US" sz="1900" dirty="0">
                <a:solidFill>
                  <a:srgbClr val="000000"/>
                </a:solidFill>
                <a:latin typeface="+mj-lt"/>
              </a:rPr>
              <a:t>Grants reprieves, pardons, and amnesty</a:t>
            </a:r>
            <a:endParaRPr lang="en-US" sz="1900" i="0" u="none" strike="noStrike" dirty="0">
              <a:solidFill>
                <a:srgbClr val="F0AD00"/>
              </a:solidFill>
              <a:effectLst/>
              <a:latin typeface="+mj-lt"/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10723CE-4A7E-25B5-8E13-2DF00AE51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19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Informal Powers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9" name="Google Shape;99;p3"/>
          <p:cNvSpPr txBox="1">
            <a:spLocks noGrp="1"/>
          </p:cNvSpPr>
          <p:nvPr>
            <p:ph type="body" idx="1"/>
          </p:nvPr>
        </p:nvSpPr>
        <p:spPr>
          <a:xfrm>
            <a:off x="457200" y="1417638"/>
            <a:ext cx="8368501" cy="5325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700" b="1" dirty="0">
                <a:latin typeface="+mj-lt"/>
                <a:ea typeface="Arial"/>
                <a:cs typeface="Arial"/>
                <a:sym typeface="Arial"/>
              </a:rPr>
              <a:t>Executive Powers</a:t>
            </a:r>
          </a:p>
          <a:p>
            <a:pPr marL="342900">
              <a:spcBef>
                <a:spcPts val="0"/>
              </a:spcBef>
              <a:buSzPct val="100000"/>
            </a:pPr>
            <a:r>
              <a:rPr lang="en-US" sz="1700" dirty="0">
                <a:latin typeface="+mj-lt"/>
                <a:ea typeface="Arial"/>
                <a:cs typeface="Arial"/>
                <a:sym typeface="Arial"/>
              </a:rPr>
              <a:t>Executive Orders: Orders issued by the President that carry the force of law</a:t>
            </a:r>
          </a:p>
          <a:p>
            <a:pPr marL="342900">
              <a:spcBef>
                <a:spcPts val="0"/>
              </a:spcBef>
              <a:buSzPct val="100000"/>
            </a:pPr>
            <a:r>
              <a:rPr lang="en-US" sz="1700" dirty="0">
                <a:latin typeface="+mj-lt"/>
                <a:ea typeface="Arial"/>
                <a:cs typeface="Arial"/>
                <a:sym typeface="Arial"/>
              </a:rPr>
              <a:t>Executive Privilege: Belief that the President can withhold certain information from the public, including courts and Congress if it serves the national interest</a:t>
            </a:r>
          </a:p>
          <a:p>
            <a:pPr marL="0" indent="0">
              <a:spcBef>
                <a:spcPts val="0"/>
              </a:spcBef>
              <a:buSzPct val="100000"/>
              <a:buNone/>
            </a:pPr>
            <a:endParaRPr lang="en-US" sz="1700" dirty="0">
              <a:latin typeface="+mj-lt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SzPct val="100000"/>
              <a:buNone/>
            </a:pPr>
            <a:r>
              <a:rPr lang="en-US" sz="1700" b="1" dirty="0">
                <a:latin typeface="+mj-lt"/>
                <a:ea typeface="Arial"/>
                <a:cs typeface="Arial"/>
                <a:sym typeface="Arial"/>
              </a:rPr>
              <a:t>Legislative Powers</a:t>
            </a:r>
          </a:p>
          <a:p>
            <a:pPr marL="342900">
              <a:spcBef>
                <a:spcPts val="0"/>
              </a:spcBef>
              <a:buSzPct val="100000"/>
            </a:pPr>
            <a:r>
              <a:rPr lang="en-US" sz="1700" dirty="0">
                <a:latin typeface="+mj-lt"/>
                <a:ea typeface="Arial"/>
                <a:cs typeface="Arial"/>
                <a:sym typeface="Arial"/>
              </a:rPr>
              <a:t>Bargaining</a:t>
            </a:r>
          </a:p>
          <a:p>
            <a:pPr marL="342900">
              <a:spcBef>
                <a:spcPts val="0"/>
              </a:spcBef>
              <a:buSzPct val="100000"/>
            </a:pPr>
            <a:r>
              <a:rPr lang="en-US" sz="1700" dirty="0">
                <a:latin typeface="+mj-lt"/>
                <a:ea typeface="Arial"/>
                <a:cs typeface="Arial"/>
                <a:sym typeface="Arial"/>
              </a:rPr>
              <a:t>Being strategic during the “honeymoon period” – first 100 days</a:t>
            </a:r>
          </a:p>
          <a:p>
            <a:pPr marL="342900">
              <a:spcBef>
                <a:spcPts val="0"/>
              </a:spcBef>
              <a:buSzPct val="100000"/>
            </a:pPr>
            <a:r>
              <a:rPr lang="en-US" sz="1700" dirty="0">
                <a:latin typeface="+mj-lt"/>
                <a:ea typeface="Arial"/>
                <a:cs typeface="Arial"/>
                <a:sym typeface="Arial"/>
              </a:rPr>
              <a:t>Presidents may set priorities to influence Congress’ agenda</a:t>
            </a:r>
          </a:p>
          <a:p>
            <a:pPr marL="342900">
              <a:spcBef>
                <a:spcPts val="0"/>
              </a:spcBef>
              <a:buSzPct val="100000"/>
            </a:pPr>
            <a:r>
              <a:rPr lang="en-US" sz="1700" dirty="0">
                <a:latin typeface="+mj-lt"/>
                <a:ea typeface="Arial"/>
                <a:cs typeface="Arial"/>
                <a:sym typeface="Arial"/>
              </a:rPr>
              <a:t>President is nation’s key agenda builder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1700" b="1" dirty="0">
              <a:latin typeface="+mj-lt"/>
              <a:ea typeface="Arial"/>
              <a:cs typeface="Arial"/>
              <a:sym typeface="Arial"/>
            </a:endParaRPr>
          </a:p>
          <a:p>
            <a:pPr marL="342900">
              <a:spcBef>
                <a:spcPts val="0"/>
              </a:spcBef>
              <a:buSzPct val="100000"/>
              <a:buNone/>
            </a:pPr>
            <a:r>
              <a:rPr lang="en-US" sz="1700" b="1" dirty="0">
                <a:latin typeface="+mj-lt"/>
                <a:ea typeface="Arial"/>
                <a:cs typeface="Arial"/>
                <a:sym typeface="Arial"/>
              </a:rPr>
              <a:t>Political Party Leader</a:t>
            </a:r>
          </a:p>
          <a:p>
            <a:pPr marL="342900">
              <a:spcBef>
                <a:spcPts val="0"/>
              </a:spcBef>
              <a:buSzPct val="100000"/>
            </a:pPr>
            <a:r>
              <a:rPr lang="en-US" sz="1700" dirty="0">
                <a:solidFill>
                  <a:srgbClr val="000000"/>
                </a:solidFill>
                <a:latin typeface="+mj-lt"/>
              </a:rPr>
              <a:t>Heavily i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+mj-lt"/>
              </a:rPr>
              <a:t>nfluences party policies and platform</a:t>
            </a:r>
            <a:endParaRPr lang="en-US" sz="1700" dirty="0">
              <a:solidFill>
                <a:srgbClr val="F0AD00"/>
              </a:solidFill>
              <a:latin typeface="+mj-lt"/>
            </a:endParaRPr>
          </a:p>
          <a:p>
            <a:pPr marL="342900">
              <a:spcBef>
                <a:spcPts val="0"/>
              </a:spcBef>
              <a:buSzPct val="100000"/>
            </a:pP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+mj-lt"/>
              </a:rPr>
              <a:t>Chooses vice presidential nominee</a:t>
            </a:r>
            <a:endParaRPr lang="en-US" sz="1700" dirty="0">
              <a:solidFill>
                <a:srgbClr val="F0AD00"/>
              </a:solidFill>
              <a:latin typeface="+mj-lt"/>
            </a:endParaRPr>
          </a:p>
          <a:p>
            <a:pPr marL="342900">
              <a:spcBef>
                <a:spcPts val="0"/>
              </a:spcBef>
              <a:buSzPct val="100000"/>
            </a:pP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+mj-lt"/>
              </a:rPr>
              <a:t>Strengthens the party by helping members get elected (coattails)</a:t>
            </a:r>
            <a:endParaRPr lang="en-US" sz="1700" dirty="0">
              <a:solidFill>
                <a:srgbClr val="F0AD00"/>
              </a:solidFill>
              <a:latin typeface="+mj-lt"/>
            </a:endParaRPr>
          </a:p>
          <a:p>
            <a:pPr marL="342900">
              <a:spcBef>
                <a:spcPts val="0"/>
              </a:spcBef>
              <a:buSzPct val="100000"/>
            </a:pP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+mj-lt"/>
              </a:rPr>
              <a:t>Appoints party members to government positions</a:t>
            </a:r>
          </a:p>
          <a:p>
            <a:pPr marL="0" indent="0">
              <a:spcBef>
                <a:spcPts val="0"/>
              </a:spcBef>
              <a:buSzPct val="100000"/>
              <a:buNone/>
            </a:pPr>
            <a:endParaRPr lang="en-US" sz="1700" dirty="0">
              <a:effectLst/>
              <a:latin typeface="+mj-lt"/>
            </a:endParaRPr>
          </a:p>
          <a:p>
            <a:pPr marL="0" indent="0">
              <a:spcBef>
                <a:spcPts val="0"/>
              </a:spcBef>
              <a:buSzPct val="100000"/>
              <a:buNone/>
            </a:pPr>
            <a:r>
              <a:rPr lang="en-US" sz="1700" b="1" dirty="0">
                <a:effectLst/>
                <a:latin typeface="+mj-lt"/>
              </a:rPr>
              <a:t>Public Opinion &amp; the Bully Pulpit</a:t>
            </a:r>
            <a:endParaRPr lang="en-US" sz="1700" i="0" u="none" strike="noStrike" dirty="0">
              <a:solidFill>
                <a:srgbClr val="F0AD00"/>
              </a:solidFill>
              <a:effectLst/>
              <a:latin typeface="+mj-lt"/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B0754AE2-6FE7-C5A2-AFF8-0C2987777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06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247650" y="2601900"/>
            <a:ext cx="8648700" cy="16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en-US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Congress</a:t>
            </a:r>
            <a:endParaRPr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B9F07EE0-0412-A595-7FCA-D4D1D4B4B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08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 dirty="0">
                <a:solidFill>
                  <a:srgbClr val="003563"/>
                </a:solidFill>
                <a:latin typeface="Arial Black"/>
                <a:ea typeface="Arial Black"/>
                <a:cs typeface="Arial Black"/>
                <a:sym typeface="Arial Black"/>
              </a:rPr>
              <a:t>Congressional Framework</a:t>
            </a:r>
            <a:endParaRPr b="1" dirty="0">
              <a:solidFill>
                <a:srgbClr val="00356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9" name="Google Shape;99;p3"/>
          <p:cNvSpPr txBox="1">
            <a:spLocks noGrp="1"/>
          </p:cNvSpPr>
          <p:nvPr>
            <p:ph type="body" idx="1"/>
          </p:nvPr>
        </p:nvSpPr>
        <p:spPr>
          <a:xfrm>
            <a:off x="457200" y="1417638"/>
            <a:ext cx="8368501" cy="474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162" b="1" dirty="0">
                <a:latin typeface="Arial"/>
                <a:ea typeface="Arial"/>
                <a:cs typeface="Arial"/>
                <a:sym typeface="Arial"/>
              </a:rPr>
              <a:t>Article I, Section I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162" dirty="0">
                <a:latin typeface="Arial"/>
                <a:ea typeface="Arial"/>
                <a:cs typeface="Arial"/>
                <a:sym typeface="Arial"/>
              </a:rPr>
              <a:t>	All legislative Powers herein granted shall be vested in a Congress of the United States, which shall consist of a Senate and House of Representatives.</a:t>
            </a:r>
            <a:endParaRPr dirty="0"/>
          </a:p>
          <a:p>
            <a:pPr marL="742950" lvl="1" indent="-28575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Why?</a:t>
            </a:r>
            <a:endParaRPr dirty="0"/>
          </a:p>
          <a:p>
            <a:pPr marL="342900" lvl="0" indent="-34290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Modeled after colonies</a:t>
            </a:r>
            <a:endParaRPr dirty="0"/>
          </a:p>
          <a:p>
            <a:pPr marL="342900" lvl="0" indent="-34290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Constitutional compromise - to balance the interests of small and large states</a:t>
            </a:r>
            <a:endParaRPr dirty="0"/>
          </a:p>
          <a:p>
            <a:pPr marL="342900" lvl="0" indent="-34290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Each state has an equal voice in the Senate </a:t>
            </a:r>
            <a:endParaRPr dirty="0"/>
          </a:p>
          <a:p>
            <a:pPr marL="742950" lvl="1" indent="-285750" algn="l" rtl="0"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2 per state – 100 members</a:t>
            </a:r>
            <a:endParaRPr dirty="0"/>
          </a:p>
          <a:p>
            <a:pPr marL="342900" lvl="0" indent="-34290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The House is based on the size of each state’s population</a:t>
            </a:r>
            <a:endParaRPr dirty="0"/>
          </a:p>
          <a:p>
            <a:pPr marL="742950" lvl="1" indent="-285750" algn="l" rtl="0"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435 voting members (Average 761,000, 547,000 in RI)</a:t>
            </a:r>
            <a:endParaRPr dirty="0"/>
          </a:p>
          <a:p>
            <a:pPr marL="742950" lvl="1" indent="-285750" algn="l" rtl="0"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53 in CA. 1 in AK, DE, ND, SD, VT, WY</a:t>
            </a:r>
            <a:endParaRPr dirty="0"/>
          </a:p>
          <a:p>
            <a:pPr marL="742950" lvl="1" indent="-285750" algn="l" rtl="0"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6 nonvoting members in DC, Puerto Rico, American Samoa, Guam, Mariana Islands, Virgin Islands</a:t>
            </a:r>
            <a:endParaRPr dirty="0"/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217C65CE-5153-AF71-E27F-F315E10B2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910" y="6131529"/>
            <a:ext cx="3111890" cy="6216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f6fd15-8061-4790-963a-f18611b17b04" xsi:nil="true"/>
    <lcf76f155ced4ddcb4097134ff3c332f xmlns="fb313c5a-9016-4a06-9bf1-14184ccece7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FC58E8B504A2459A04CE7ECEF0C7C6" ma:contentTypeVersion="15" ma:contentTypeDescription="Create a new document." ma:contentTypeScope="" ma:versionID="288fb10b38f85132099fc4d9d55a8b11">
  <xsd:schema xmlns:xsd="http://www.w3.org/2001/XMLSchema" xmlns:xs="http://www.w3.org/2001/XMLSchema" xmlns:p="http://schemas.microsoft.com/office/2006/metadata/properties" xmlns:ns2="fb313c5a-9016-4a06-9bf1-14184ccece74" xmlns:ns3="e6f6fd15-8061-4790-963a-f18611b17b04" targetNamespace="http://schemas.microsoft.com/office/2006/metadata/properties" ma:root="true" ma:fieldsID="5b0d02ed75fca294ec7e629f6298d1c9" ns2:_="" ns3:_="">
    <xsd:import namespace="fb313c5a-9016-4a06-9bf1-14184ccece74"/>
    <xsd:import namespace="e6f6fd15-8061-4790-963a-f18611b17b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313c5a-9016-4a06-9bf1-14184ccece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00352fb-e6ad-431e-8ba3-84ffe30667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f6fd15-8061-4790-963a-f18611b17b0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e58fe33-267a-4b38-a707-b64d0c38f579}" ma:internalName="TaxCatchAll" ma:showField="CatchAllData" ma:web="e6f6fd15-8061-4790-963a-f18611b17b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6A8414-473A-439F-8849-B681C307F1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C9FF7A-409F-4E4B-A6E6-7C699E1A642C}">
  <ds:schemaRefs>
    <ds:schemaRef ds:uri="http://schemas.microsoft.com/office/2006/metadata/properties"/>
    <ds:schemaRef ds:uri="http://schemas.microsoft.com/office/infopath/2007/PartnerControls"/>
    <ds:schemaRef ds:uri="e6f6fd15-8061-4790-963a-f18611b17b04"/>
    <ds:schemaRef ds:uri="fb313c5a-9016-4a06-9bf1-14184ccece74"/>
  </ds:schemaRefs>
</ds:datastoreItem>
</file>

<file path=customXml/itemProps3.xml><?xml version="1.0" encoding="utf-8"?>
<ds:datastoreItem xmlns:ds="http://schemas.openxmlformats.org/officeDocument/2006/customXml" ds:itemID="{98074FAB-CB77-45C6-AD46-B988A4D931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313c5a-9016-4a06-9bf1-14184ccece74"/>
    <ds:schemaRef ds:uri="e6f6fd15-8061-4790-963a-f18611b17b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2124</Words>
  <Application>Microsoft Office PowerPoint</Application>
  <PresentationFormat>On-screen Show (4:3)</PresentationFormat>
  <Paragraphs>343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 Black</vt:lpstr>
      <vt:lpstr>Arial</vt:lpstr>
      <vt:lpstr>Courier New</vt:lpstr>
      <vt:lpstr>Calibri</vt:lpstr>
      <vt:lpstr>Office Theme</vt:lpstr>
      <vt:lpstr>National Political Dynamics &amp; its Impact on Health Policy</vt:lpstr>
      <vt:lpstr>Overview</vt:lpstr>
      <vt:lpstr>PowerPoint Presentation</vt:lpstr>
      <vt:lpstr>The President</vt:lpstr>
      <vt:lpstr>Formal Powers</vt:lpstr>
      <vt:lpstr>Formal Powers</vt:lpstr>
      <vt:lpstr>Informal Powers</vt:lpstr>
      <vt:lpstr>Congress</vt:lpstr>
      <vt:lpstr>Congressional Framework</vt:lpstr>
      <vt:lpstr>Congressional Framework</vt:lpstr>
      <vt:lpstr>Congressional Framework</vt:lpstr>
      <vt:lpstr>Congressional Framework</vt:lpstr>
      <vt:lpstr>Congressional Framework</vt:lpstr>
      <vt:lpstr>Congressional Framework</vt:lpstr>
      <vt:lpstr>Congressional Framework</vt:lpstr>
      <vt:lpstr>Congressional Framework</vt:lpstr>
      <vt:lpstr>House &amp; Senate Committees</vt:lpstr>
      <vt:lpstr>Floor Rules of House &amp; Senate</vt:lpstr>
      <vt:lpstr>Floor Rules of House &amp; Senate</vt:lpstr>
      <vt:lpstr>Less Bills, More Complex</vt:lpstr>
      <vt:lpstr>Budget Reconciliation</vt:lpstr>
      <vt:lpstr>Institutional Differences</vt:lpstr>
      <vt:lpstr>Institutional Differences</vt:lpstr>
      <vt:lpstr>Congressional Offices</vt:lpstr>
      <vt:lpstr>Less Staff</vt:lpstr>
      <vt:lpstr>Lobbyists</vt:lpstr>
      <vt:lpstr>What Does Congress Do?</vt:lpstr>
      <vt:lpstr>What Does Congress Do?</vt:lpstr>
      <vt:lpstr>What Does Congress Do?</vt:lpstr>
      <vt:lpstr>What Does Congress Do?</vt:lpstr>
      <vt:lpstr>What Does Congress Do?</vt:lpstr>
      <vt:lpstr>How is Congress Changing?</vt:lpstr>
      <vt:lpstr>Less Competitive Districts</vt:lpstr>
      <vt:lpstr>Regional Re-Alignment</vt:lpstr>
      <vt:lpstr>Nationalized Politics</vt:lpstr>
      <vt:lpstr>More Divided Electorate</vt:lpstr>
      <vt:lpstr>More Campaign Spending</vt:lpstr>
      <vt:lpstr>More Campaign Spending</vt:lpstr>
      <vt:lpstr>More “Dark Money”</vt:lpstr>
      <vt:lpstr>More Online Fundraising</vt:lpstr>
      <vt:lpstr>What does this mean for Nebraska Hospitals and our work?</vt:lpstr>
      <vt:lpstr>How Do You Breakthrough?</vt:lpstr>
      <vt:lpstr>Other Key Takeaways</vt:lpstr>
      <vt:lpstr>2024 Election</vt:lpstr>
      <vt:lpstr>Trump Health Care Priorities</vt:lpstr>
      <vt:lpstr>Harris Health Care Priorities</vt:lpstr>
      <vt:lpstr>Looking Ahead to 2025</vt:lpstr>
      <vt:lpstr>Questions &amp;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Jeremiah Nordquist</dc:creator>
  <cp:lastModifiedBy>Jeremy Nordquist</cp:lastModifiedBy>
  <cp:revision>6</cp:revision>
  <cp:lastPrinted>2024-10-23T13:32:29Z</cp:lastPrinted>
  <dcterms:created xsi:type="dcterms:W3CDTF">2021-02-09T13:25:57Z</dcterms:created>
  <dcterms:modified xsi:type="dcterms:W3CDTF">2024-10-23T20:37:40Z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0x010100EDFC58E8B504A2459A04CE7ECEF0C7C6</vt:lpwstr>
  </property>
  <property fmtid="{D5CDD505-2E9C-101B-9397-08002B2CF9AE}" pid="3" name="MediaServiceImageTags">
    <vt:lpwstr/>
  </property>
</Properties>
</file>