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3" r:id="rId5"/>
    <p:sldMasterId id="2147483685" r:id="rId6"/>
    <p:sldMasterId id="2147483700" r:id="rId7"/>
    <p:sldMasterId id="2147483712" r:id="rId8"/>
    <p:sldMasterId id="2147483724" r:id="rId9"/>
    <p:sldMasterId id="2147483736" r:id="rId10"/>
    <p:sldMasterId id="2147483748" r:id="rId11"/>
    <p:sldMasterId id="2147483762" r:id="rId12"/>
  </p:sldMasterIdLst>
  <p:notesMasterIdLst>
    <p:notesMasterId r:id="rId88"/>
  </p:notesMasterIdLst>
  <p:sldIdLst>
    <p:sldId id="256" r:id="rId13"/>
    <p:sldId id="4009" r:id="rId14"/>
    <p:sldId id="4010" r:id="rId15"/>
    <p:sldId id="4019" r:id="rId16"/>
    <p:sldId id="391" r:id="rId17"/>
    <p:sldId id="4013" r:id="rId18"/>
    <p:sldId id="4020" r:id="rId19"/>
    <p:sldId id="423" r:id="rId20"/>
    <p:sldId id="293" r:id="rId21"/>
    <p:sldId id="312" r:id="rId22"/>
    <p:sldId id="294" r:id="rId23"/>
    <p:sldId id="317" r:id="rId24"/>
    <p:sldId id="295" r:id="rId25"/>
    <p:sldId id="299" r:id="rId26"/>
    <p:sldId id="354" r:id="rId27"/>
    <p:sldId id="313" r:id="rId28"/>
    <p:sldId id="296" r:id="rId29"/>
    <p:sldId id="263" r:id="rId30"/>
    <p:sldId id="4021" r:id="rId31"/>
    <p:sldId id="4022" r:id="rId32"/>
    <p:sldId id="4023" r:id="rId33"/>
    <p:sldId id="261" r:id="rId34"/>
    <p:sldId id="4024" r:id="rId35"/>
    <p:sldId id="436" r:id="rId36"/>
    <p:sldId id="4014" r:id="rId37"/>
    <p:sldId id="350" r:id="rId38"/>
    <p:sldId id="359" r:id="rId39"/>
    <p:sldId id="328" r:id="rId40"/>
    <p:sldId id="319" r:id="rId41"/>
    <p:sldId id="333" r:id="rId42"/>
    <p:sldId id="366" r:id="rId43"/>
    <p:sldId id="331" r:id="rId44"/>
    <p:sldId id="310" r:id="rId45"/>
    <p:sldId id="334" r:id="rId46"/>
    <p:sldId id="335" r:id="rId47"/>
    <p:sldId id="362" r:id="rId48"/>
    <p:sldId id="338" r:id="rId49"/>
    <p:sldId id="339" r:id="rId50"/>
    <p:sldId id="336" r:id="rId51"/>
    <p:sldId id="337" r:id="rId52"/>
    <p:sldId id="4057" r:id="rId53"/>
    <p:sldId id="4011" r:id="rId54"/>
    <p:sldId id="324" r:id="rId55"/>
    <p:sldId id="360" r:id="rId56"/>
    <p:sldId id="343" r:id="rId57"/>
    <p:sldId id="4025" r:id="rId58"/>
    <p:sldId id="4026" r:id="rId59"/>
    <p:sldId id="4027" r:id="rId60"/>
    <p:sldId id="300" r:id="rId61"/>
    <p:sldId id="318" r:id="rId62"/>
    <p:sldId id="308" r:id="rId63"/>
    <p:sldId id="326" r:id="rId64"/>
    <p:sldId id="4064" r:id="rId65"/>
    <p:sldId id="4029" r:id="rId66"/>
    <p:sldId id="4059" r:id="rId67"/>
    <p:sldId id="4005" r:id="rId68"/>
    <p:sldId id="4061" r:id="rId69"/>
    <p:sldId id="4062" r:id="rId70"/>
    <p:sldId id="4063" r:id="rId71"/>
    <p:sldId id="4058" r:id="rId72"/>
    <p:sldId id="4060" r:id="rId73"/>
    <p:sldId id="4065" r:id="rId74"/>
    <p:sldId id="4083" r:id="rId75"/>
    <p:sldId id="325" r:id="rId76"/>
    <p:sldId id="365" r:id="rId77"/>
    <p:sldId id="364" r:id="rId78"/>
    <p:sldId id="351" r:id="rId79"/>
    <p:sldId id="4006" r:id="rId80"/>
    <p:sldId id="4084" r:id="rId81"/>
    <p:sldId id="315" r:id="rId82"/>
    <p:sldId id="281" r:id="rId83"/>
    <p:sldId id="2662" r:id="rId84"/>
    <p:sldId id="282" r:id="rId85"/>
    <p:sldId id="356" r:id="rId86"/>
    <p:sldId id="4085"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CCE2"/>
    <a:srgbClr val="535C5F"/>
    <a:srgbClr val="94D1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176"/>
    <p:restoredTop sz="87866"/>
  </p:normalViewPr>
  <p:slideViewPr>
    <p:cSldViewPr snapToGrid="0">
      <p:cViewPr varScale="1">
        <p:scale>
          <a:sx n="94" d="100"/>
          <a:sy n="94" d="100"/>
        </p:scale>
        <p:origin x="3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presProps" Target="presProps.xml"/><Relationship Id="rId16" Type="http://schemas.openxmlformats.org/officeDocument/2006/relationships/slide" Target="slides/slide4.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2.xml"/><Relationship Id="rId90" Type="http://schemas.openxmlformats.org/officeDocument/2006/relationships/viewProps" Target="viewProps.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oleObject" Target="file:///\\Users\scarraher\Desktop\PRAMs%20Graphs%20PPD.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univnebrmedcntr.sharepoint.com/teams/npqicteam2/Initiatives/Perinatal%20Mental%20Health/Perinatal%20Depression/Contacts,%20NICU,%20Hosp,%20Clinics/PPD%20NICU,%20Hospitals%20and%20Clinics.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file:///\\Users\scarraher\Downloads\PRMR%20Graph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scarraher\Desktop\PRAMs%20Graphs%20PPD.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scarraher\Desktop\PRAMs%20Graphs%20PPD.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scarraher\Desktop\PRAMs%20Graphs%20PPD.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scarraher\Desktop\PRAMs%20Graphs%20PPD.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scarraher\Desktop\PRAMs%20Graphs%20PPD.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0071494830272995E-2"/>
          <c:y val="2.2903594936276053E-2"/>
          <c:w val="0.98172514073356765"/>
          <c:h val="0.77052199294053758"/>
        </c:manualLayout>
      </c:layout>
      <c:barChart>
        <c:barDir val="col"/>
        <c:grouping val="clustered"/>
        <c:varyColors val="0"/>
        <c:ser>
          <c:idx val="0"/>
          <c:order val="0"/>
          <c:tx>
            <c:strRef>
              <c:f>Sheet1!$B$1</c:f>
              <c:strCache>
                <c:ptCount val="1"/>
                <c:pt idx="0">
                  <c:v>Maternal Mortality Rate</c:v>
                </c:pt>
              </c:strCache>
            </c:strRef>
          </c:tx>
          <c:spPr>
            <a:solidFill>
              <a:srgbClr val="142B41"/>
            </a:solidFill>
            <a:ln>
              <a:noFill/>
            </a:ln>
            <a:effectLst/>
          </c:spPr>
          <c:invertIfNegative val="0"/>
          <c:dPt>
            <c:idx val="1"/>
            <c:invertIfNegative val="0"/>
            <c:bubble3D val="0"/>
            <c:spPr>
              <a:solidFill>
                <a:srgbClr val="142B41"/>
              </a:solidFill>
              <a:ln>
                <a:noFill/>
              </a:ln>
              <a:effectLst/>
            </c:spPr>
            <c:extLst>
              <c:ext xmlns:c16="http://schemas.microsoft.com/office/drawing/2014/chart" uri="{C3380CC4-5D6E-409C-BE32-E72D297353CC}">
                <c16:uniqueId val="{00000001-040D-A24E-8470-CA024878E62E}"/>
              </c:ext>
            </c:extLst>
          </c:dPt>
          <c:dPt>
            <c:idx val="2"/>
            <c:invertIfNegative val="0"/>
            <c:bubble3D val="0"/>
            <c:spPr>
              <a:solidFill>
                <a:srgbClr val="142B41"/>
              </a:solidFill>
              <a:ln>
                <a:noFill/>
              </a:ln>
              <a:effectLst/>
            </c:spPr>
            <c:extLst>
              <c:ext xmlns:c16="http://schemas.microsoft.com/office/drawing/2014/chart" uri="{C3380CC4-5D6E-409C-BE32-E72D297353CC}">
                <c16:uniqueId val="{00000003-040D-A24E-8470-CA024878E62E}"/>
              </c:ext>
            </c:extLst>
          </c:dPt>
          <c:dPt>
            <c:idx val="3"/>
            <c:invertIfNegative val="0"/>
            <c:bubble3D val="0"/>
            <c:spPr>
              <a:solidFill>
                <a:srgbClr val="142B41"/>
              </a:solidFill>
              <a:ln>
                <a:noFill/>
              </a:ln>
              <a:effectLst/>
            </c:spPr>
            <c:extLst>
              <c:ext xmlns:c16="http://schemas.microsoft.com/office/drawing/2014/chart" uri="{C3380CC4-5D6E-409C-BE32-E72D297353CC}">
                <c16:uniqueId val="{00000005-040D-A24E-8470-CA024878E62E}"/>
              </c:ext>
            </c:extLst>
          </c:dPt>
          <c:dPt>
            <c:idx val="4"/>
            <c:invertIfNegative val="0"/>
            <c:bubble3D val="0"/>
            <c:spPr>
              <a:solidFill>
                <a:srgbClr val="142B41"/>
              </a:solidFill>
              <a:ln>
                <a:noFill/>
              </a:ln>
              <a:effectLst/>
            </c:spPr>
            <c:extLst>
              <c:ext xmlns:c16="http://schemas.microsoft.com/office/drawing/2014/chart" uri="{C3380CC4-5D6E-409C-BE32-E72D297353CC}">
                <c16:uniqueId val="{00000007-040D-A24E-8470-CA024878E62E}"/>
              </c:ext>
            </c:extLst>
          </c:dPt>
          <c:dPt>
            <c:idx val="5"/>
            <c:invertIfNegative val="0"/>
            <c:bubble3D val="0"/>
            <c:spPr>
              <a:solidFill>
                <a:srgbClr val="142B41"/>
              </a:solidFill>
              <a:ln>
                <a:noFill/>
              </a:ln>
              <a:effectLst/>
            </c:spPr>
            <c:extLst>
              <c:ext xmlns:c16="http://schemas.microsoft.com/office/drawing/2014/chart" uri="{C3380CC4-5D6E-409C-BE32-E72D297353CC}">
                <c16:uniqueId val="{00000009-040D-A24E-8470-CA024878E62E}"/>
              </c:ext>
            </c:extLst>
          </c:dPt>
          <c:dPt>
            <c:idx val="6"/>
            <c:invertIfNegative val="0"/>
            <c:bubble3D val="0"/>
            <c:spPr>
              <a:solidFill>
                <a:srgbClr val="142B41"/>
              </a:solidFill>
              <a:ln>
                <a:noFill/>
              </a:ln>
              <a:effectLst/>
            </c:spPr>
            <c:extLst>
              <c:ext xmlns:c16="http://schemas.microsoft.com/office/drawing/2014/chart" uri="{C3380CC4-5D6E-409C-BE32-E72D297353CC}">
                <c16:uniqueId val="{0000000B-040D-A24E-8470-CA024878E62E}"/>
              </c:ext>
            </c:extLst>
          </c:dPt>
          <c:dPt>
            <c:idx val="7"/>
            <c:invertIfNegative val="0"/>
            <c:bubble3D val="0"/>
            <c:spPr>
              <a:solidFill>
                <a:srgbClr val="142B41"/>
              </a:solidFill>
              <a:ln>
                <a:noFill/>
              </a:ln>
              <a:effectLst/>
            </c:spPr>
            <c:extLst>
              <c:ext xmlns:c16="http://schemas.microsoft.com/office/drawing/2014/chart" uri="{C3380CC4-5D6E-409C-BE32-E72D297353CC}">
                <c16:uniqueId val="{0000000D-040D-A24E-8470-CA024878E62E}"/>
              </c:ext>
            </c:extLst>
          </c:dPt>
          <c:dPt>
            <c:idx val="8"/>
            <c:invertIfNegative val="0"/>
            <c:bubble3D val="0"/>
            <c:spPr>
              <a:solidFill>
                <a:srgbClr val="142B41"/>
              </a:solidFill>
              <a:ln>
                <a:noFill/>
              </a:ln>
              <a:effectLst/>
            </c:spPr>
            <c:extLst>
              <c:ext xmlns:c16="http://schemas.microsoft.com/office/drawing/2014/chart" uri="{C3380CC4-5D6E-409C-BE32-E72D297353CC}">
                <c16:uniqueId val="{0000000F-040D-A24E-8470-CA024878E62E}"/>
              </c:ext>
            </c:extLst>
          </c:dPt>
          <c:dPt>
            <c:idx val="11"/>
            <c:invertIfNegative val="0"/>
            <c:bubble3D val="0"/>
            <c:spPr>
              <a:solidFill>
                <a:srgbClr val="A3C9BD"/>
              </a:solidFill>
              <a:ln>
                <a:noFill/>
              </a:ln>
              <a:effectLst/>
            </c:spPr>
            <c:extLst>
              <c:ext xmlns:c16="http://schemas.microsoft.com/office/drawing/2014/chart" uri="{C3380CC4-5D6E-409C-BE32-E72D297353CC}">
                <c16:uniqueId val="{00000011-040D-A24E-8470-CA024878E62E}"/>
              </c:ext>
            </c:extLst>
          </c:dPt>
          <c:dPt>
            <c:idx val="13"/>
            <c:invertIfNegative val="0"/>
            <c:bubble3D val="0"/>
            <c:spPr>
              <a:solidFill>
                <a:srgbClr val="142B41"/>
              </a:solidFill>
              <a:ln>
                <a:noFill/>
              </a:ln>
              <a:effectLst/>
            </c:spPr>
            <c:extLst>
              <c:ext xmlns:c16="http://schemas.microsoft.com/office/drawing/2014/chart" uri="{C3380CC4-5D6E-409C-BE32-E72D297353CC}">
                <c16:uniqueId val="{00000013-040D-A24E-8470-CA024878E62E}"/>
              </c:ext>
            </c:extLst>
          </c:dPt>
          <c:dPt>
            <c:idx val="14"/>
            <c:invertIfNegative val="0"/>
            <c:bubble3D val="0"/>
            <c:spPr>
              <a:solidFill>
                <a:srgbClr val="A3C9BD"/>
              </a:solidFill>
              <a:ln>
                <a:noFill/>
              </a:ln>
              <a:effectLst/>
            </c:spPr>
            <c:extLst>
              <c:ext xmlns:c16="http://schemas.microsoft.com/office/drawing/2014/chart" uri="{C3380CC4-5D6E-409C-BE32-E72D297353CC}">
                <c16:uniqueId val="{00000015-040D-A24E-8470-CA024878E62E}"/>
              </c:ext>
            </c:extLst>
          </c:dPt>
          <c:dPt>
            <c:idx val="15"/>
            <c:invertIfNegative val="0"/>
            <c:bubble3D val="0"/>
            <c:spPr>
              <a:solidFill>
                <a:srgbClr val="A3C9BD"/>
              </a:solidFill>
              <a:ln>
                <a:noFill/>
              </a:ln>
              <a:effectLst/>
            </c:spPr>
            <c:extLst>
              <c:ext xmlns:c16="http://schemas.microsoft.com/office/drawing/2014/chart" uri="{C3380CC4-5D6E-409C-BE32-E72D297353CC}">
                <c16:uniqueId val="{00000017-040D-A24E-8470-CA024878E62E}"/>
              </c:ext>
            </c:extLst>
          </c:dPt>
          <c:dPt>
            <c:idx val="16"/>
            <c:invertIfNegative val="0"/>
            <c:bubble3D val="0"/>
            <c:spPr>
              <a:solidFill>
                <a:schemeClr val="bg2">
                  <a:lumMod val="75000"/>
                </a:schemeClr>
              </a:solidFill>
              <a:ln>
                <a:noFill/>
              </a:ln>
              <a:effectLst/>
            </c:spPr>
            <c:extLst>
              <c:ext xmlns:c16="http://schemas.microsoft.com/office/drawing/2014/chart" uri="{C3380CC4-5D6E-409C-BE32-E72D297353CC}">
                <c16:uniqueId val="{00000019-040D-A24E-8470-CA024878E62E}"/>
              </c:ext>
            </c:extLst>
          </c:dPt>
          <c:dPt>
            <c:idx val="17"/>
            <c:invertIfNegative val="0"/>
            <c:bubble3D val="0"/>
            <c:spPr>
              <a:solidFill>
                <a:srgbClr val="A3C9BD"/>
              </a:solidFill>
              <a:ln>
                <a:noFill/>
              </a:ln>
              <a:effectLst/>
            </c:spPr>
            <c:extLst>
              <c:ext xmlns:c16="http://schemas.microsoft.com/office/drawing/2014/chart" uri="{C3380CC4-5D6E-409C-BE32-E72D297353CC}">
                <c16:uniqueId val="{0000001B-040D-A24E-8470-CA024878E62E}"/>
              </c:ext>
            </c:extLst>
          </c:dPt>
          <c:dLbls>
            <c:dLbl>
              <c:idx val="1"/>
              <c:tx>
                <c:rich>
                  <a:bodyPr/>
                  <a:lstStyle/>
                  <a:p>
                    <a:fld id="{AD2BA490-9F77-4A85-B5BF-B4DEE2EBE33B}" type="VALUE">
                      <a:rPr lang="en-US" b="0">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40D-A24E-8470-CA024878E62E}"/>
                </c:ext>
              </c:extLst>
            </c:dLbl>
            <c:dLbl>
              <c:idx val="2"/>
              <c:tx>
                <c:rich>
                  <a:bodyPr/>
                  <a:lstStyle/>
                  <a:p>
                    <a:fld id="{0526D928-3437-46FB-B3AE-0D4EA7E91F6A}" type="VALUE">
                      <a:rPr lang="en-US" b="0" i="0">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40D-A24E-8470-CA024878E62E}"/>
                </c:ext>
              </c:extLst>
            </c:dLbl>
            <c:dLbl>
              <c:idx val="3"/>
              <c:tx>
                <c:rich>
                  <a:bodyPr rot="0" spcFirstLastPara="1" vertOverflow="ellipsis" vert="horz" wrap="square" lIns="38100" tIns="19050" rIns="38100" bIns="19050" anchor="ctr" anchorCtr="1">
                    <a:noAutofit/>
                  </a:bodyPr>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fld id="{DB28F8AB-565E-4BB2-AF30-3C6512E10036}" type="VALUE">
                      <a:rPr lang="en-US" sz="1100" b="0">
                        <a:solidFill>
                          <a:schemeClr val="tx1"/>
                        </a:solidFill>
                        <a:latin typeface="Arial" panose="020B0604020202020204" pitchFamily="34" charset="0"/>
                        <a:cs typeface="Arial" panose="020B0604020202020204" pitchFamily="34" charset="0"/>
                      </a:rPr>
                      <a:pPr>
                        <a:defRPr sz="1100">
                          <a:latin typeface="Arial" panose="020B0604020202020204" pitchFamily="34" charset="0"/>
                          <a:cs typeface="Arial" panose="020B0604020202020204" pitchFamily="34" charset="0"/>
                        </a:defRPr>
                      </a:pPr>
                      <a:t>[VALUE]</a:t>
                    </a:fld>
                    <a:endParaRPr lang="en-US"/>
                  </a:p>
                </c:rich>
              </c:tx>
              <c:numFmt formatCode="#,##0.0" sourceLinked="0"/>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9.9732220755607837E-2"/>
                      <c:h val="5.2876820489064634E-2"/>
                    </c:manualLayout>
                  </c15:layout>
                  <c15:dlblFieldTable/>
                  <c15:showDataLabelsRange val="0"/>
                </c:ext>
                <c:ext xmlns:c16="http://schemas.microsoft.com/office/drawing/2014/chart" uri="{C3380CC4-5D6E-409C-BE32-E72D297353CC}">
                  <c16:uniqueId val="{00000005-040D-A24E-8470-CA024878E62E}"/>
                </c:ext>
              </c:extLst>
            </c:dLbl>
            <c:dLbl>
              <c:idx val="8"/>
              <c:tx>
                <c:rich>
                  <a:bodyPr/>
                  <a:lstStyle/>
                  <a:p>
                    <a:fld id="{34CD0859-AFC1-4B99-888B-9D73448AAB24}" type="VALUE">
                      <a:rPr lang="en-US" b="0">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040D-A24E-8470-CA024878E62E}"/>
                </c:ext>
              </c:extLst>
            </c:dLbl>
            <c:dLbl>
              <c:idx val="13"/>
              <c:tx>
                <c:rich>
                  <a:bodyPr/>
                  <a:lstStyle/>
                  <a:p>
                    <a:fld id="{A6597322-A708-4C1E-99F8-C23A62D1F7D1}" type="VALUE">
                      <a:rPr lang="en-US" sz="1100" b="0">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040D-A24E-8470-CA024878E62E}"/>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Sheet1!$A$2:$A$19</c:f>
              <c:strCache>
                <c:ptCount val="18"/>
                <c:pt idx="0">
                  <c:v>NOR</c:v>
                </c:pt>
                <c:pt idx="1">
                  <c:v>SWIZ</c:v>
                </c:pt>
                <c:pt idx="2">
                  <c:v>SWE</c:v>
                </c:pt>
                <c:pt idx="3">
                  <c:v>NETH</c:v>
                </c:pt>
                <c:pt idx="4">
                  <c:v>JPN</c:v>
                </c:pt>
                <c:pt idx="5">
                  <c:v>AUS</c:v>
                </c:pt>
                <c:pt idx="6">
                  <c:v>GER</c:v>
                </c:pt>
                <c:pt idx="7">
                  <c:v>UK</c:v>
                </c:pt>
                <c:pt idx="8">
                  <c:v>FRA</c:v>
                </c:pt>
                <c:pt idx="9">
                  <c:v>CAN</c:v>
                </c:pt>
                <c:pt idx="10">
                  <c:v>KOR</c:v>
                </c:pt>
                <c:pt idx="11">
                  <c:v>US–Asian</c:v>
                </c:pt>
                <c:pt idx="12">
                  <c:v>NZ</c:v>
                </c:pt>
                <c:pt idx="13">
                  <c:v>CHL</c:v>
                </c:pt>
                <c:pt idx="14">
                  <c:v>US–Hispanic</c:v>
                </c:pt>
                <c:pt idx="15">
                  <c:v>US–White</c:v>
                </c:pt>
                <c:pt idx="16">
                  <c:v>US</c:v>
                </c:pt>
                <c:pt idx="17">
                  <c:v>US–Black</c:v>
                </c:pt>
              </c:strCache>
            </c:strRef>
          </c:cat>
          <c:val>
            <c:numRef>
              <c:f>Sheet1!$B$2:$B$19</c:f>
              <c:numCache>
                <c:formatCode>0.0</c:formatCode>
                <c:ptCount val="18"/>
                <c:pt idx="0">
                  <c:v>0</c:v>
                </c:pt>
                <c:pt idx="1">
                  <c:v>1.2</c:v>
                </c:pt>
                <c:pt idx="2">
                  <c:v>2.6</c:v>
                </c:pt>
                <c:pt idx="3">
                  <c:v>2.8</c:v>
                </c:pt>
                <c:pt idx="4">
                  <c:v>3.4</c:v>
                </c:pt>
                <c:pt idx="5">
                  <c:v>3.5</c:v>
                </c:pt>
                <c:pt idx="6">
                  <c:v>3.5</c:v>
                </c:pt>
                <c:pt idx="7">
                  <c:v>5.5</c:v>
                </c:pt>
                <c:pt idx="8">
                  <c:v>7.6</c:v>
                </c:pt>
                <c:pt idx="9">
                  <c:v>8.4</c:v>
                </c:pt>
                <c:pt idx="10">
                  <c:v>8.8000000000000007</c:v>
                </c:pt>
                <c:pt idx="11" formatCode="General">
                  <c:v>13.2</c:v>
                </c:pt>
                <c:pt idx="12">
                  <c:v>13.6</c:v>
                </c:pt>
                <c:pt idx="13">
                  <c:v>14.3</c:v>
                </c:pt>
                <c:pt idx="14" formatCode="General">
                  <c:v>16.899999999999999</c:v>
                </c:pt>
                <c:pt idx="15" formatCode="General">
                  <c:v>19</c:v>
                </c:pt>
                <c:pt idx="16" formatCode="General">
                  <c:v>22.3</c:v>
                </c:pt>
                <c:pt idx="17" formatCode="General">
                  <c:v>49.5</c:v>
                </c:pt>
              </c:numCache>
            </c:numRef>
          </c:val>
          <c:extLst>
            <c:ext xmlns:c16="http://schemas.microsoft.com/office/drawing/2014/chart" uri="{C3380CC4-5D6E-409C-BE32-E72D297353CC}">
              <c16:uniqueId val="{0000001C-040D-A24E-8470-CA024878E62E}"/>
            </c:ext>
          </c:extLst>
        </c:ser>
        <c:dLbls>
          <c:dLblPos val="inEnd"/>
          <c:showLegendKey val="0"/>
          <c:showVal val="1"/>
          <c:showCatName val="0"/>
          <c:showSerName val="0"/>
          <c:showPercent val="0"/>
          <c:showBubbleSize val="0"/>
        </c:dLbls>
        <c:gapWidth val="23"/>
        <c:axId val="1666536176"/>
        <c:axId val="1666457536"/>
      </c:barChart>
      <c:catAx>
        <c:axId val="1666536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66457536"/>
        <c:crosses val="autoZero"/>
        <c:auto val="1"/>
        <c:lblAlgn val="ctr"/>
        <c:lblOffset val="100"/>
        <c:noMultiLvlLbl val="0"/>
      </c:catAx>
      <c:valAx>
        <c:axId val="1666457536"/>
        <c:scaling>
          <c:orientation val="minMax"/>
        </c:scaling>
        <c:delete val="1"/>
        <c:axPos val="l"/>
        <c:numFmt formatCode="0.0" sourceLinked="1"/>
        <c:majorTickMark val="none"/>
        <c:minorTickMark val="none"/>
        <c:tickLblPos val="nextTo"/>
        <c:crossAx val="1666536176"/>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kern="1200" spc="0" baseline="0">
                <a:solidFill>
                  <a:sysClr val="windowText" lastClr="000000">
                    <a:lumMod val="65000"/>
                    <a:lumOff val="35000"/>
                  </a:sysClr>
                </a:solidFill>
              </a:rPr>
              <a:t>Postpartum Depressive Symptoms by </a:t>
            </a:r>
          </a:p>
          <a:p>
            <a:pPr>
              <a:defRPr/>
            </a:pPr>
            <a:r>
              <a:rPr lang="en-US"/>
              <a:t>Residence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Sheet1!$Q$68</c:f>
              <c:strCache>
                <c:ptCount val="1"/>
                <c:pt idx="0">
                  <c:v>Urban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Sheet1!$P$69:$P$70</c:f>
              <c:strCache>
                <c:ptCount val="2"/>
                <c:pt idx="0">
                  <c:v>2017-2020</c:v>
                </c:pt>
                <c:pt idx="1">
                  <c:v>2021-2022</c:v>
                </c:pt>
              </c:strCache>
            </c:strRef>
          </c:cat>
          <c:val>
            <c:numRef>
              <c:f>Sheet1!$Q$69:$Q$70</c:f>
              <c:numCache>
                <c:formatCode>0.0%</c:formatCode>
                <c:ptCount val="2"/>
                <c:pt idx="0">
                  <c:v>0.11</c:v>
                </c:pt>
                <c:pt idx="1">
                  <c:v>0.122</c:v>
                </c:pt>
              </c:numCache>
            </c:numRef>
          </c:val>
          <c:extLst>
            <c:ext xmlns:c16="http://schemas.microsoft.com/office/drawing/2014/chart" uri="{C3380CC4-5D6E-409C-BE32-E72D297353CC}">
              <c16:uniqueId val="{00000000-5C7E-3E4D-A0B3-2C1F7EC4B4C4}"/>
            </c:ext>
          </c:extLst>
        </c:ser>
        <c:ser>
          <c:idx val="1"/>
          <c:order val="1"/>
          <c:tx>
            <c:strRef>
              <c:f>Sheet1!$R$68</c:f>
              <c:strCache>
                <c:ptCount val="1"/>
                <c:pt idx="0">
                  <c:v>Rural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Sheet1!$P$69:$P$70</c:f>
              <c:strCache>
                <c:ptCount val="2"/>
                <c:pt idx="0">
                  <c:v>2017-2020</c:v>
                </c:pt>
                <c:pt idx="1">
                  <c:v>2021-2022</c:v>
                </c:pt>
              </c:strCache>
            </c:strRef>
          </c:cat>
          <c:val>
            <c:numRef>
              <c:f>Sheet1!$R$69:$R$70</c:f>
              <c:numCache>
                <c:formatCode>0.0%</c:formatCode>
                <c:ptCount val="2"/>
                <c:pt idx="0">
                  <c:v>0.127</c:v>
                </c:pt>
                <c:pt idx="1">
                  <c:v>0.128</c:v>
                </c:pt>
              </c:numCache>
            </c:numRef>
          </c:val>
          <c:extLst>
            <c:ext xmlns:c16="http://schemas.microsoft.com/office/drawing/2014/chart" uri="{C3380CC4-5D6E-409C-BE32-E72D297353CC}">
              <c16:uniqueId val="{00000001-5C7E-3E4D-A0B3-2C1F7EC4B4C4}"/>
            </c:ext>
          </c:extLst>
        </c:ser>
        <c:dLbls>
          <c:dLblPos val="outEnd"/>
          <c:showLegendKey val="0"/>
          <c:showVal val="1"/>
          <c:showCatName val="0"/>
          <c:showSerName val="0"/>
          <c:showPercent val="0"/>
          <c:showBubbleSize val="0"/>
        </c:dLbls>
        <c:gapWidth val="219"/>
        <c:overlap val="-27"/>
        <c:axId val="1628333616"/>
        <c:axId val="1763734080"/>
      </c:barChart>
      <c:catAx>
        <c:axId val="1628333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63734080"/>
        <c:crosses val="autoZero"/>
        <c:auto val="1"/>
        <c:lblAlgn val="ctr"/>
        <c:lblOffset val="100"/>
        <c:noMultiLvlLbl val="0"/>
      </c:catAx>
      <c:valAx>
        <c:axId val="1763734080"/>
        <c:scaling>
          <c:orientation val="minMax"/>
          <c:max val="0.2"/>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8333616"/>
        <c:crosses val="autoZero"/>
        <c:crossBetween val="between"/>
        <c:majorUnit val="0.05"/>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a:t>NICU</a:t>
            </a:r>
            <a:r>
              <a:rPr lang="en-US" sz="2000" b="1" baseline="0"/>
              <a:t> Mothers and Fathers by Grant Year</a:t>
            </a:r>
            <a:endParaRPr lang="en-US" sz="2000" b="1"/>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'[PPD NICU, Hospitals and Clinics.xlsx]Data'!$A$180</c:f>
              <c:strCache>
                <c:ptCount val="1"/>
                <c:pt idx="0">
                  <c:v>NICU Mothers </c:v>
                </c:pt>
              </c:strCache>
            </c:strRef>
          </c:tx>
          <c:spPr>
            <a:ln w="38100" cap="rnd">
              <a:solidFill>
                <a:srgbClr val="CE111D"/>
              </a:solidFill>
              <a:round/>
            </a:ln>
            <a:effectLst/>
          </c:spPr>
          <c:marker>
            <c:symbol val="circle"/>
            <c:size val="5"/>
            <c:spPr>
              <a:solidFill>
                <a:srgbClr val="CE111D"/>
              </a:solidFill>
              <a:ln w="19050">
                <a:solidFill>
                  <a:srgbClr val="CE111D"/>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'[PPD NICU, Hospitals and Clinics.xlsx]Data'!$B$171:$F$171</c:f>
              <c:strCache>
                <c:ptCount val="5"/>
                <c:pt idx="0">
                  <c:v>Baseline                                                   (Feb 2021)</c:v>
                </c:pt>
                <c:pt idx="1">
                  <c:v>End of Year 1                                          (June 2021)</c:v>
                </c:pt>
                <c:pt idx="2">
                  <c:v>End of Year 2                                       (June 2022)</c:v>
                </c:pt>
                <c:pt idx="3">
                  <c:v>End of Year 3                                          (June 2023)</c:v>
                </c:pt>
                <c:pt idx="4">
                  <c:v>Nov 2023</c:v>
                </c:pt>
              </c:strCache>
            </c:strRef>
          </c:cat>
          <c:val>
            <c:numRef>
              <c:f>'[PPD NICU, Hospitals and Clinics.xlsx]Data'!$B$180:$F$180</c:f>
              <c:numCache>
                <c:formatCode>0.0%</c:formatCode>
                <c:ptCount val="5"/>
                <c:pt idx="0">
                  <c:v>0.64300000000000002</c:v>
                </c:pt>
                <c:pt idx="1">
                  <c:v>0.71399999999999997</c:v>
                </c:pt>
                <c:pt idx="2">
                  <c:v>0.71399999999999997</c:v>
                </c:pt>
                <c:pt idx="3">
                  <c:v>0.71399999999999997</c:v>
                </c:pt>
                <c:pt idx="4">
                  <c:v>0.78600000000000003</c:v>
                </c:pt>
              </c:numCache>
            </c:numRef>
          </c:val>
          <c:smooth val="0"/>
          <c:extLst>
            <c:ext xmlns:c16="http://schemas.microsoft.com/office/drawing/2014/chart" uri="{C3380CC4-5D6E-409C-BE32-E72D297353CC}">
              <c16:uniqueId val="{00000000-C6D3-BF4D-B2CE-A6502AE774CE}"/>
            </c:ext>
          </c:extLst>
        </c:ser>
        <c:ser>
          <c:idx val="1"/>
          <c:order val="1"/>
          <c:tx>
            <c:strRef>
              <c:f>'[PPD NICU, Hospitals and Clinics.xlsx]Data'!$A$181</c:f>
              <c:strCache>
                <c:ptCount val="1"/>
                <c:pt idx="0">
                  <c:v>NICU Fathers</c:v>
                </c:pt>
              </c:strCache>
            </c:strRef>
          </c:tx>
          <c:spPr>
            <a:ln w="38100" cap="rnd">
              <a:solidFill>
                <a:srgbClr val="535C5F"/>
              </a:solidFill>
              <a:round/>
            </a:ln>
            <a:effectLst/>
          </c:spPr>
          <c:marker>
            <c:symbol val="circle"/>
            <c:size val="5"/>
            <c:spPr>
              <a:solidFill>
                <a:srgbClr val="535C5F"/>
              </a:solidFill>
              <a:ln w="19050">
                <a:solidFill>
                  <a:srgbClr val="535C5F"/>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'[PPD NICU, Hospitals and Clinics.xlsx]Data'!$B$171:$F$171</c:f>
              <c:strCache>
                <c:ptCount val="5"/>
                <c:pt idx="0">
                  <c:v>Baseline                                                   (Feb 2021)</c:v>
                </c:pt>
                <c:pt idx="1">
                  <c:v>End of Year 1                                          (June 2021)</c:v>
                </c:pt>
                <c:pt idx="2">
                  <c:v>End of Year 2                                       (June 2022)</c:v>
                </c:pt>
                <c:pt idx="3">
                  <c:v>End of Year 3                                          (June 2023)</c:v>
                </c:pt>
                <c:pt idx="4">
                  <c:v>Nov 2023</c:v>
                </c:pt>
              </c:strCache>
            </c:strRef>
          </c:cat>
          <c:val>
            <c:numRef>
              <c:f>'[PPD NICU, Hospitals and Clinics.xlsx]Data'!$B$181:$F$181</c:f>
              <c:numCache>
                <c:formatCode>0.0%</c:formatCode>
                <c:ptCount val="5"/>
                <c:pt idx="0">
                  <c:v>0.14299999999999999</c:v>
                </c:pt>
                <c:pt idx="1">
                  <c:v>0.28599999999999998</c:v>
                </c:pt>
                <c:pt idx="2">
                  <c:v>0.35699999999999998</c:v>
                </c:pt>
                <c:pt idx="3">
                  <c:v>0.5</c:v>
                </c:pt>
                <c:pt idx="4">
                  <c:v>0.56999999999999995</c:v>
                </c:pt>
              </c:numCache>
            </c:numRef>
          </c:val>
          <c:smooth val="0"/>
          <c:extLst>
            <c:ext xmlns:c16="http://schemas.microsoft.com/office/drawing/2014/chart" uri="{C3380CC4-5D6E-409C-BE32-E72D297353CC}">
              <c16:uniqueId val="{00000001-C6D3-BF4D-B2CE-A6502AE774CE}"/>
            </c:ext>
          </c:extLst>
        </c:ser>
        <c:dLbls>
          <c:showLegendKey val="0"/>
          <c:showVal val="0"/>
          <c:showCatName val="0"/>
          <c:showSerName val="0"/>
          <c:showPercent val="0"/>
          <c:showBubbleSize val="0"/>
        </c:dLbls>
        <c:marker val="1"/>
        <c:smooth val="0"/>
        <c:axId val="572878720"/>
        <c:axId val="573514816"/>
      </c:lineChart>
      <c:catAx>
        <c:axId val="572878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73514816"/>
        <c:crosses val="autoZero"/>
        <c:auto val="1"/>
        <c:lblAlgn val="ctr"/>
        <c:lblOffset val="100"/>
        <c:noMultiLvlLbl val="0"/>
      </c:catAx>
      <c:valAx>
        <c:axId val="5735148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72878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a:solidFill>
        <a:schemeClr val="bg1">
          <a:lumMod val="75000"/>
        </a:schemeClr>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400" b="1" i="0" u="none" strike="noStrike" baseline="0" dirty="0">
                <a:effectLst/>
              </a:rPr>
              <a:t>Maternal Mortality Rates by Race and Hispanic Origin, 2018-2022</a:t>
            </a:r>
            <a:r>
              <a:rPr lang="en-US" sz="1400" b="1" i="0" u="none" strike="noStrike" baseline="0" dirty="0"/>
              <a:t> </a:t>
            </a:r>
            <a:endParaRPr lang="en-US" sz="1400" b="1" dirty="0"/>
          </a:p>
        </c:rich>
      </c:tx>
      <c:layout>
        <c:manualLayout>
          <c:xMode val="edge"/>
          <c:yMode val="edge"/>
          <c:x val="2.9368572521293743E-2"/>
          <c:y val="5.6668285741205832E-3"/>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3363874173491259E-2"/>
          <c:y val="0.16528156953353804"/>
          <c:w val="0.90827218592667569"/>
          <c:h val="0.64139488787967891"/>
        </c:manualLayout>
      </c:layout>
      <c:barChart>
        <c:barDir val="col"/>
        <c:grouping val="clustered"/>
        <c:varyColors val="0"/>
        <c:ser>
          <c:idx val="0"/>
          <c:order val="0"/>
          <c:tx>
            <c:strRef>
              <c:f>Sheet1!$B$35</c:f>
              <c:strCache>
                <c:ptCount val="1"/>
                <c:pt idx="0">
                  <c:v>2018</c:v>
                </c:pt>
              </c:strCache>
            </c:strRef>
          </c:tx>
          <c:spPr>
            <a:solidFill>
              <a:schemeClr val="accent3"/>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Sheet1!$A$36:$A$39</c:f>
              <c:strCache>
                <c:ptCount val="4"/>
                <c:pt idx="0">
                  <c:v>Total</c:v>
                </c:pt>
                <c:pt idx="1">
                  <c:v>Non-Hispanic Black</c:v>
                </c:pt>
                <c:pt idx="2">
                  <c:v>Non-Hispanic White</c:v>
                </c:pt>
                <c:pt idx="3">
                  <c:v>Hispanic</c:v>
                </c:pt>
              </c:strCache>
            </c:strRef>
          </c:cat>
          <c:val>
            <c:numRef>
              <c:f>Sheet1!$B$36:$B$39</c:f>
              <c:numCache>
                <c:formatCode>General</c:formatCode>
                <c:ptCount val="4"/>
                <c:pt idx="0">
                  <c:v>17.399999999999999</c:v>
                </c:pt>
                <c:pt idx="1">
                  <c:v>37.299999999999997</c:v>
                </c:pt>
                <c:pt idx="2">
                  <c:v>14.9</c:v>
                </c:pt>
                <c:pt idx="3">
                  <c:v>11.8</c:v>
                </c:pt>
              </c:numCache>
            </c:numRef>
          </c:val>
          <c:extLst>
            <c:ext xmlns:c16="http://schemas.microsoft.com/office/drawing/2014/chart" uri="{C3380CC4-5D6E-409C-BE32-E72D297353CC}">
              <c16:uniqueId val="{00000000-540A-6842-9826-6C7A6DE2F07A}"/>
            </c:ext>
          </c:extLst>
        </c:ser>
        <c:ser>
          <c:idx val="1"/>
          <c:order val="1"/>
          <c:tx>
            <c:strRef>
              <c:f>Sheet1!$C$35</c:f>
              <c:strCache>
                <c:ptCount val="1"/>
                <c:pt idx="0">
                  <c:v>2019</c:v>
                </c:pt>
              </c:strCache>
            </c:strRef>
          </c:tx>
          <c:spPr>
            <a:solidFill>
              <a:schemeClr val="accent6">
                <a:lumMod val="90000"/>
              </a:schemeClr>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Sheet1!$A$36:$A$39</c:f>
              <c:strCache>
                <c:ptCount val="4"/>
                <c:pt idx="0">
                  <c:v>Total</c:v>
                </c:pt>
                <c:pt idx="1">
                  <c:v>Non-Hispanic Black</c:v>
                </c:pt>
                <c:pt idx="2">
                  <c:v>Non-Hispanic White</c:v>
                </c:pt>
                <c:pt idx="3">
                  <c:v>Hispanic</c:v>
                </c:pt>
              </c:strCache>
            </c:strRef>
          </c:cat>
          <c:val>
            <c:numRef>
              <c:f>Sheet1!$C$36:$C$39</c:f>
              <c:numCache>
                <c:formatCode>General</c:formatCode>
                <c:ptCount val="4"/>
                <c:pt idx="0">
                  <c:v>20.100000000000001</c:v>
                </c:pt>
                <c:pt idx="1">
                  <c:v>44</c:v>
                </c:pt>
                <c:pt idx="2">
                  <c:v>17.899999999999999</c:v>
                </c:pt>
                <c:pt idx="3">
                  <c:v>12.6</c:v>
                </c:pt>
              </c:numCache>
            </c:numRef>
          </c:val>
          <c:extLst>
            <c:ext xmlns:c16="http://schemas.microsoft.com/office/drawing/2014/chart" uri="{C3380CC4-5D6E-409C-BE32-E72D297353CC}">
              <c16:uniqueId val="{00000001-540A-6842-9826-6C7A6DE2F07A}"/>
            </c:ext>
          </c:extLst>
        </c:ser>
        <c:ser>
          <c:idx val="2"/>
          <c:order val="2"/>
          <c:tx>
            <c:strRef>
              <c:f>Sheet1!$D$35</c:f>
              <c:strCache>
                <c:ptCount val="1"/>
                <c:pt idx="0">
                  <c:v>2020</c:v>
                </c:pt>
              </c:strCache>
            </c:strRef>
          </c:tx>
          <c:spPr>
            <a:solidFill>
              <a:schemeClr val="accent5"/>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Sheet1!$A$36:$A$39</c:f>
              <c:strCache>
                <c:ptCount val="4"/>
                <c:pt idx="0">
                  <c:v>Total</c:v>
                </c:pt>
                <c:pt idx="1">
                  <c:v>Non-Hispanic Black</c:v>
                </c:pt>
                <c:pt idx="2">
                  <c:v>Non-Hispanic White</c:v>
                </c:pt>
                <c:pt idx="3">
                  <c:v>Hispanic</c:v>
                </c:pt>
              </c:strCache>
            </c:strRef>
          </c:cat>
          <c:val>
            <c:numRef>
              <c:f>Sheet1!$D$36:$D$39</c:f>
              <c:numCache>
                <c:formatCode>General</c:formatCode>
                <c:ptCount val="4"/>
                <c:pt idx="0">
                  <c:v>23.8</c:v>
                </c:pt>
                <c:pt idx="1">
                  <c:v>55.3</c:v>
                </c:pt>
                <c:pt idx="2">
                  <c:v>19.100000000000001</c:v>
                </c:pt>
                <c:pt idx="3">
                  <c:v>18.2</c:v>
                </c:pt>
              </c:numCache>
            </c:numRef>
          </c:val>
          <c:extLst>
            <c:ext xmlns:c16="http://schemas.microsoft.com/office/drawing/2014/chart" uri="{C3380CC4-5D6E-409C-BE32-E72D297353CC}">
              <c16:uniqueId val="{00000002-540A-6842-9826-6C7A6DE2F07A}"/>
            </c:ext>
          </c:extLst>
        </c:ser>
        <c:ser>
          <c:idx val="3"/>
          <c:order val="3"/>
          <c:tx>
            <c:strRef>
              <c:f>Sheet1!$E$35</c:f>
              <c:strCache>
                <c:ptCount val="1"/>
                <c:pt idx="0">
                  <c:v>2021</c:v>
                </c:pt>
              </c:strCache>
            </c:strRef>
          </c:tx>
          <c:spPr>
            <a:solidFill>
              <a:srgbClr val="549280"/>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Sheet1!$A$36:$A$39</c:f>
              <c:strCache>
                <c:ptCount val="4"/>
                <c:pt idx="0">
                  <c:v>Total</c:v>
                </c:pt>
                <c:pt idx="1">
                  <c:v>Non-Hispanic Black</c:v>
                </c:pt>
                <c:pt idx="2">
                  <c:v>Non-Hispanic White</c:v>
                </c:pt>
                <c:pt idx="3">
                  <c:v>Hispanic</c:v>
                </c:pt>
              </c:strCache>
            </c:strRef>
          </c:cat>
          <c:val>
            <c:numRef>
              <c:f>Sheet1!$E$36:$E$39</c:f>
              <c:numCache>
                <c:formatCode>General</c:formatCode>
                <c:ptCount val="4"/>
                <c:pt idx="0">
                  <c:v>32.9</c:v>
                </c:pt>
                <c:pt idx="1">
                  <c:v>69.900000000000006</c:v>
                </c:pt>
                <c:pt idx="2">
                  <c:v>26.6</c:v>
                </c:pt>
                <c:pt idx="3">
                  <c:v>28</c:v>
                </c:pt>
              </c:numCache>
            </c:numRef>
          </c:val>
          <c:extLst>
            <c:ext xmlns:c16="http://schemas.microsoft.com/office/drawing/2014/chart" uri="{C3380CC4-5D6E-409C-BE32-E72D297353CC}">
              <c16:uniqueId val="{00000003-540A-6842-9826-6C7A6DE2F07A}"/>
            </c:ext>
          </c:extLst>
        </c:ser>
        <c:ser>
          <c:idx val="4"/>
          <c:order val="4"/>
          <c:tx>
            <c:strRef>
              <c:f>Sheet1!$F$35</c:f>
              <c:strCache>
                <c:ptCount val="1"/>
                <c:pt idx="0">
                  <c:v>2022</c:v>
                </c:pt>
              </c:strCache>
            </c:strRef>
          </c:tx>
          <c:spPr>
            <a:solidFill>
              <a:srgbClr val="F26A74"/>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Sheet1!$A$36:$A$39</c:f>
              <c:strCache>
                <c:ptCount val="4"/>
                <c:pt idx="0">
                  <c:v>Total</c:v>
                </c:pt>
                <c:pt idx="1">
                  <c:v>Non-Hispanic Black</c:v>
                </c:pt>
                <c:pt idx="2">
                  <c:v>Non-Hispanic White</c:v>
                </c:pt>
                <c:pt idx="3">
                  <c:v>Hispanic</c:v>
                </c:pt>
              </c:strCache>
            </c:strRef>
          </c:cat>
          <c:val>
            <c:numRef>
              <c:f>Sheet1!$F$36:$F$39</c:f>
              <c:numCache>
                <c:formatCode>General</c:formatCode>
                <c:ptCount val="4"/>
                <c:pt idx="0">
                  <c:v>22.3</c:v>
                </c:pt>
                <c:pt idx="1">
                  <c:v>49.5</c:v>
                </c:pt>
                <c:pt idx="2">
                  <c:v>19</c:v>
                </c:pt>
                <c:pt idx="3">
                  <c:v>16.899999999999999</c:v>
                </c:pt>
              </c:numCache>
            </c:numRef>
          </c:val>
          <c:extLst>
            <c:ext xmlns:c16="http://schemas.microsoft.com/office/drawing/2014/chart" uri="{C3380CC4-5D6E-409C-BE32-E72D297353CC}">
              <c16:uniqueId val="{00000004-540A-6842-9826-6C7A6DE2F07A}"/>
            </c:ext>
          </c:extLst>
        </c:ser>
        <c:dLbls>
          <c:showLegendKey val="0"/>
          <c:showVal val="0"/>
          <c:showCatName val="0"/>
          <c:showSerName val="0"/>
          <c:showPercent val="0"/>
          <c:showBubbleSize val="0"/>
        </c:dLbls>
        <c:gapWidth val="100"/>
        <c:overlap val="-24"/>
        <c:axId val="449482608"/>
        <c:axId val="1495366015"/>
      </c:barChart>
      <c:catAx>
        <c:axId val="44948260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495366015"/>
        <c:crosses val="autoZero"/>
        <c:auto val="1"/>
        <c:lblAlgn val="ctr"/>
        <c:lblOffset val="100"/>
        <c:noMultiLvlLbl val="0"/>
      </c:catAx>
      <c:valAx>
        <c:axId val="14953660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900"/>
                  <a:t>Deaths</a:t>
                </a:r>
                <a:r>
                  <a:rPr lang="en-US" sz="900" baseline="0"/>
                  <a:t> per 100,000 live births</a:t>
                </a:r>
                <a:endParaRPr lang="en-US" sz="900"/>
              </a:p>
            </c:rich>
          </c:tx>
          <c:layout>
            <c:manualLayout>
              <c:xMode val="edge"/>
              <c:yMode val="edge"/>
              <c:x val="8.3472454090150246E-3"/>
              <c:y val="0.37468945528728337"/>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9482608"/>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57094061959770304"/>
          <c:y val="6.5816251520783478E-2"/>
          <c:w val="0.39242827953285819"/>
          <c:h val="8.052363706459189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Maternal Mortality </c:v>
                </c:pt>
              </c:strCache>
            </c:strRef>
          </c:tx>
          <c:dPt>
            <c:idx val="0"/>
            <c:bubble3D val="0"/>
            <c:spPr>
              <a:solidFill>
                <a:schemeClr val="accent4">
                  <a:lumMod val="5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0E3-184F-AB06-0C0F23D72D2F}"/>
              </c:ext>
            </c:extLst>
          </c:dPt>
          <c:dPt>
            <c:idx val="1"/>
            <c:bubble3D val="0"/>
            <c:spPr>
              <a:solidFill>
                <a:schemeClr val="accent1">
                  <a:shade val="76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0E3-184F-AB06-0C0F23D72D2F}"/>
              </c:ext>
            </c:extLst>
          </c:dPt>
          <c:dPt>
            <c:idx val="2"/>
            <c:bubble3D val="0"/>
            <c:spPr>
              <a:solidFill>
                <a:schemeClr val="accent4">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0E3-184F-AB06-0C0F23D72D2F}"/>
              </c:ext>
            </c:extLst>
          </c:dPt>
          <c:dPt>
            <c:idx val="3"/>
            <c:bubble3D val="0"/>
            <c:spPr>
              <a:solidFill>
                <a:schemeClr val="accent4">
                  <a:lumMod val="9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0E3-184F-AB06-0C0F23D72D2F}"/>
              </c:ext>
            </c:extLst>
          </c:dPt>
          <c:dPt>
            <c:idx val="4"/>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36E5-1645-ABDC-5CA6DA6CF705}"/>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During Pregnancy</c:v>
                </c:pt>
                <c:pt idx="1">
                  <c:v>Day of Delivery</c:v>
                </c:pt>
                <c:pt idx="2">
                  <c:v>1-6 days Postpartum</c:v>
                </c:pt>
                <c:pt idx="3">
                  <c:v>7-42 days Postpatum</c:v>
                </c:pt>
                <c:pt idx="4">
                  <c:v>42-365 days Postpartum</c:v>
                </c:pt>
              </c:strCache>
            </c:strRef>
          </c:cat>
          <c:val>
            <c:numRef>
              <c:f>Sheet1!$B$2:$B$6</c:f>
              <c:numCache>
                <c:formatCode>General</c:formatCode>
                <c:ptCount val="5"/>
                <c:pt idx="0">
                  <c:v>26</c:v>
                </c:pt>
                <c:pt idx="1">
                  <c:v>11</c:v>
                </c:pt>
                <c:pt idx="2">
                  <c:v>16</c:v>
                </c:pt>
                <c:pt idx="3">
                  <c:v>20</c:v>
                </c:pt>
                <c:pt idx="4">
                  <c:v>27</c:v>
                </c:pt>
              </c:numCache>
            </c:numRef>
          </c:val>
          <c:extLst>
            <c:ext xmlns:c16="http://schemas.microsoft.com/office/drawing/2014/chart" uri="{C3380CC4-5D6E-409C-BE32-E72D297353CC}">
              <c16:uniqueId val="{00000006-60E3-184F-AB06-0C0F23D72D2F}"/>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Sheet1!$B$1</c:f>
              <c:strCache>
                <c:ptCount val="1"/>
                <c:pt idx="0">
                  <c:v>Leading Cause of Pregancy-Related Death</c:v>
                </c:pt>
              </c:strCache>
            </c:strRef>
          </c:tx>
          <c:spPr>
            <a:solidFill>
              <a:schemeClr val="accent4">
                <a:lumMod val="75000"/>
              </a:schemeClr>
            </a:solidFill>
            <a:ln>
              <a:noFill/>
            </a:ln>
            <a:effectLst>
              <a:outerShdw blurRad="76200" dir="18900000" sy="23000" kx="-1200000" algn="bl" rotWithShape="0">
                <a:prstClr val="black">
                  <a:alpha val="20000"/>
                </a:prstClr>
              </a:outerShdw>
            </a:effectLst>
          </c:spPr>
          <c:invertIfNegative val="0"/>
          <c:dPt>
            <c:idx val="0"/>
            <c:invertIfNegative val="0"/>
            <c:bubble3D val="0"/>
            <c:extLst>
              <c:ext xmlns:c16="http://schemas.microsoft.com/office/drawing/2014/chart" uri="{C3380CC4-5D6E-409C-BE32-E72D297353CC}">
                <c16:uniqueId val="{00000001-A3F6-5242-97AB-41473DE9F4E3}"/>
              </c:ext>
            </c:extLst>
          </c:dPt>
          <c:dPt>
            <c:idx val="1"/>
            <c:invertIfNegative val="0"/>
            <c:bubble3D val="0"/>
            <c:extLst>
              <c:ext xmlns:c16="http://schemas.microsoft.com/office/drawing/2014/chart" uri="{C3380CC4-5D6E-409C-BE32-E72D297353CC}">
                <c16:uniqueId val="{00000003-A3F6-5242-97AB-41473DE9F4E3}"/>
              </c:ext>
            </c:extLst>
          </c:dPt>
          <c:dPt>
            <c:idx val="2"/>
            <c:invertIfNegative val="0"/>
            <c:bubble3D val="0"/>
            <c:extLst>
              <c:ext xmlns:c16="http://schemas.microsoft.com/office/drawing/2014/chart" uri="{C3380CC4-5D6E-409C-BE32-E72D297353CC}">
                <c16:uniqueId val="{00000005-A3F6-5242-97AB-41473DE9F4E3}"/>
              </c:ext>
            </c:extLst>
          </c:dPt>
          <c:dPt>
            <c:idx val="3"/>
            <c:invertIfNegative val="0"/>
            <c:bubble3D val="0"/>
            <c:extLst>
              <c:ext xmlns:c16="http://schemas.microsoft.com/office/drawing/2014/chart" uri="{C3380CC4-5D6E-409C-BE32-E72D297353CC}">
                <c16:uniqueId val="{00000007-A3F6-5242-97AB-41473DE9F4E3}"/>
              </c:ext>
            </c:extLst>
          </c:dPt>
          <c:dPt>
            <c:idx val="4"/>
            <c:invertIfNegative val="0"/>
            <c:bubble3D val="0"/>
            <c:extLst>
              <c:ext xmlns:c16="http://schemas.microsoft.com/office/drawing/2014/chart" uri="{C3380CC4-5D6E-409C-BE32-E72D297353CC}">
                <c16:uniqueId val="{00000009-A3F6-5242-97AB-41473DE9F4E3}"/>
              </c:ext>
            </c:extLst>
          </c:dPt>
          <c:dPt>
            <c:idx val="5"/>
            <c:invertIfNegative val="0"/>
            <c:bubble3D val="0"/>
            <c:extLst>
              <c:ext xmlns:c16="http://schemas.microsoft.com/office/drawing/2014/chart" uri="{C3380CC4-5D6E-409C-BE32-E72D297353CC}">
                <c16:uniqueId val="{0000000B-A3F6-5242-97AB-41473DE9F4E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Sheet1!$A$2:$A$7</c:f>
              <c:strCache>
                <c:ptCount val="6"/>
                <c:pt idx="0">
                  <c:v>Mental health conditions </c:v>
                </c:pt>
                <c:pt idx="1">
                  <c:v>Cardiovascular Conditions</c:v>
                </c:pt>
                <c:pt idx="2">
                  <c:v>Infection</c:v>
                </c:pt>
                <c:pt idx="3">
                  <c:v>Hemorrahge</c:v>
                </c:pt>
                <c:pt idx="4">
                  <c:v>Thrombotic embolism</c:v>
                </c:pt>
                <c:pt idx="5">
                  <c:v>Hypertensive disorders of pregnancy</c:v>
                </c:pt>
              </c:strCache>
            </c:strRef>
          </c:cat>
          <c:val>
            <c:numRef>
              <c:f>Sheet1!$B$2:$B$7</c:f>
              <c:numCache>
                <c:formatCode>0.00%</c:formatCode>
                <c:ptCount val="6"/>
                <c:pt idx="0">
                  <c:v>0.23</c:v>
                </c:pt>
                <c:pt idx="1">
                  <c:v>0.17</c:v>
                </c:pt>
                <c:pt idx="2">
                  <c:v>0.16</c:v>
                </c:pt>
                <c:pt idx="3">
                  <c:v>0.11</c:v>
                </c:pt>
                <c:pt idx="4">
                  <c:v>0.09</c:v>
                </c:pt>
                <c:pt idx="5">
                  <c:v>7.0000000000000007E-2</c:v>
                </c:pt>
              </c:numCache>
            </c:numRef>
          </c:val>
          <c:extLst>
            <c:ext xmlns:c16="http://schemas.microsoft.com/office/drawing/2014/chart" uri="{C3380CC4-5D6E-409C-BE32-E72D297353CC}">
              <c16:uniqueId val="{0000000E-A3F6-5242-97AB-41473DE9F4E3}"/>
            </c:ext>
          </c:extLst>
        </c:ser>
        <c:dLbls>
          <c:dLblPos val="inEnd"/>
          <c:showLegendKey val="0"/>
          <c:showVal val="1"/>
          <c:showCatName val="0"/>
          <c:showSerName val="0"/>
          <c:showPercent val="0"/>
          <c:showBubbleSize val="0"/>
        </c:dLbls>
        <c:gapWidth val="41"/>
        <c:axId val="1136538352"/>
        <c:axId val="1136535600"/>
      </c:barChart>
      <c:valAx>
        <c:axId val="1136535600"/>
        <c:scaling>
          <c:orientation val="minMax"/>
        </c:scaling>
        <c:delete val="1"/>
        <c:axPos val="l"/>
        <c:numFmt formatCode="0.00%" sourceLinked="1"/>
        <c:majorTickMark val="none"/>
        <c:minorTickMark val="none"/>
        <c:tickLblPos val="nextTo"/>
        <c:crossAx val="1136538352"/>
        <c:crosses val="autoZero"/>
        <c:crossBetween val="between"/>
      </c:valAx>
      <c:catAx>
        <c:axId val="11365383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effectLst/>
                <a:latin typeface="+mn-lt"/>
                <a:ea typeface="+mn-ea"/>
                <a:cs typeface="+mn-cs"/>
              </a:defRPr>
            </a:pPr>
            <a:endParaRPr lang="en-US"/>
          </a:p>
        </c:txPr>
        <c:crossAx val="1136535600"/>
        <c:crosses val="autoZero"/>
        <c:auto val="1"/>
        <c:lblAlgn val="ctr"/>
        <c:lblOffset val="100"/>
        <c:noMultiLvlLbl val="0"/>
      </c:catAx>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Depression</a:t>
            </a:r>
            <a:r>
              <a:rPr lang="en-US" baseline="0"/>
              <a:t> in the 3 Months Before Pregnancy by Race and Ethnicity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Sheet1!$B$47</c:f>
              <c:strCache>
                <c:ptCount val="1"/>
                <c:pt idx="0">
                  <c:v>White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Sheet1!$A$48:$A$49</c:f>
              <c:strCache>
                <c:ptCount val="2"/>
                <c:pt idx="0">
                  <c:v>2017-2020</c:v>
                </c:pt>
                <c:pt idx="1">
                  <c:v>2021-2022</c:v>
                </c:pt>
              </c:strCache>
            </c:strRef>
          </c:cat>
          <c:val>
            <c:numRef>
              <c:f>Sheet1!$B$48:$B$49</c:f>
              <c:numCache>
                <c:formatCode>0.0%</c:formatCode>
                <c:ptCount val="2"/>
                <c:pt idx="0">
                  <c:v>0.17</c:v>
                </c:pt>
                <c:pt idx="1">
                  <c:v>0.2</c:v>
                </c:pt>
              </c:numCache>
            </c:numRef>
          </c:val>
          <c:extLst>
            <c:ext xmlns:c16="http://schemas.microsoft.com/office/drawing/2014/chart" uri="{C3380CC4-5D6E-409C-BE32-E72D297353CC}">
              <c16:uniqueId val="{00000000-8436-7747-AEF4-D1599D5BEFA1}"/>
            </c:ext>
          </c:extLst>
        </c:ser>
        <c:ser>
          <c:idx val="1"/>
          <c:order val="1"/>
          <c:tx>
            <c:strRef>
              <c:f>Sheet1!$C$47</c:f>
              <c:strCache>
                <c:ptCount val="1"/>
                <c:pt idx="0">
                  <c:v>Black</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Sheet1!$A$48:$A$49</c:f>
              <c:strCache>
                <c:ptCount val="2"/>
                <c:pt idx="0">
                  <c:v>2017-2020</c:v>
                </c:pt>
                <c:pt idx="1">
                  <c:v>2021-2022</c:v>
                </c:pt>
              </c:strCache>
            </c:strRef>
          </c:cat>
          <c:val>
            <c:numRef>
              <c:f>Sheet1!$C$48:$C$49</c:f>
              <c:numCache>
                <c:formatCode>0.0%</c:formatCode>
                <c:ptCount val="2"/>
                <c:pt idx="0">
                  <c:v>0.17799999999999999</c:v>
                </c:pt>
                <c:pt idx="1">
                  <c:v>0.21</c:v>
                </c:pt>
              </c:numCache>
            </c:numRef>
          </c:val>
          <c:extLst>
            <c:ext xmlns:c16="http://schemas.microsoft.com/office/drawing/2014/chart" uri="{C3380CC4-5D6E-409C-BE32-E72D297353CC}">
              <c16:uniqueId val="{00000001-8436-7747-AEF4-D1599D5BEFA1}"/>
            </c:ext>
          </c:extLst>
        </c:ser>
        <c:ser>
          <c:idx val="2"/>
          <c:order val="2"/>
          <c:tx>
            <c:strRef>
              <c:f>Sheet1!$D$47</c:f>
              <c:strCache>
                <c:ptCount val="1"/>
                <c:pt idx="0">
                  <c:v>Native Am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Sheet1!$A$48:$A$49</c:f>
              <c:strCache>
                <c:ptCount val="2"/>
                <c:pt idx="0">
                  <c:v>2017-2020</c:v>
                </c:pt>
                <c:pt idx="1">
                  <c:v>2021-2022</c:v>
                </c:pt>
              </c:strCache>
            </c:strRef>
          </c:cat>
          <c:val>
            <c:numRef>
              <c:f>Sheet1!$D$48:$D$49</c:f>
              <c:numCache>
                <c:formatCode>0.0%</c:formatCode>
                <c:ptCount val="2"/>
                <c:pt idx="0">
                  <c:v>0.26400000000000001</c:v>
                </c:pt>
                <c:pt idx="1">
                  <c:v>0.374</c:v>
                </c:pt>
              </c:numCache>
            </c:numRef>
          </c:val>
          <c:extLst>
            <c:ext xmlns:c16="http://schemas.microsoft.com/office/drawing/2014/chart" uri="{C3380CC4-5D6E-409C-BE32-E72D297353CC}">
              <c16:uniqueId val="{00000002-8436-7747-AEF4-D1599D5BEFA1}"/>
            </c:ext>
          </c:extLst>
        </c:ser>
        <c:ser>
          <c:idx val="3"/>
          <c:order val="3"/>
          <c:tx>
            <c:strRef>
              <c:f>Sheet1!$E$47</c:f>
              <c:strCache>
                <c:ptCount val="1"/>
                <c:pt idx="0">
                  <c:v>Asian/PI</c:v>
                </c:pt>
              </c:strCache>
            </c:strRef>
          </c:tx>
          <c:spPr>
            <a:solidFill>
              <a:srgbClr val="D0CCE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Sheet1!$A$48:$A$49</c:f>
              <c:strCache>
                <c:ptCount val="2"/>
                <c:pt idx="0">
                  <c:v>2017-2020</c:v>
                </c:pt>
                <c:pt idx="1">
                  <c:v>2021-2022</c:v>
                </c:pt>
              </c:strCache>
            </c:strRef>
          </c:cat>
          <c:val>
            <c:numRef>
              <c:f>Sheet1!$E$48:$E$49</c:f>
              <c:numCache>
                <c:formatCode>0.0%</c:formatCode>
                <c:ptCount val="2"/>
                <c:pt idx="0">
                  <c:v>5.3999999999999999E-2</c:v>
                </c:pt>
                <c:pt idx="1">
                  <c:v>8.8999999999999996E-2</c:v>
                </c:pt>
              </c:numCache>
            </c:numRef>
          </c:val>
          <c:extLst>
            <c:ext xmlns:c16="http://schemas.microsoft.com/office/drawing/2014/chart" uri="{C3380CC4-5D6E-409C-BE32-E72D297353CC}">
              <c16:uniqueId val="{00000003-8436-7747-AEF4-D1599D5BEFA1}"/>
            </c:ext>
          </c:extLst>
        </c:ser>
        <c:ser>
          <c:idx val="4"/>
          <c:order val="4"/>
          <c:tx>
            <c:strRef>
              <c:f>Sheet1!$F$47</c:f>
              <c:strCache>
                <c:ptCount val="1"/>
                <c:pt idx="0">
                  <c:v>Hisp</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Sheet1!$A$48:$A$49</c:f>
              <c:strCache>
                <c:ptCount val="2"/>
                <c:pt idx="0">
                  <c:v>2017-2020</c:v>
                </c:pt>
                <c:pt idx="1">
                  <c:v>2021-2022</c:v>
                </c:pt>
              </c:strCache>
            </c:strRef>
          </c:cat>
          <c:val>
            <c:numRef>
              <c:f>Sheet1!$F$48:$F$49</c:f>
              <c:numCache>
                <c:formatCode>0.0%</c:formatCode>
                <c:ptCount val="2"/>
                <c:pt idx="0">
                  <c:v>0.106</c:v>
                </c:pt>
                <c:pt idx="1">
                  <c:v>0.13900000000000001</c:v>
                </c:pt>
              </c:numCache>
            </c:numRef>
          </c:val>
          <c:extLst>
            <c:ext xmlns:c16="http://schemas.microsoft.com/office/drawing/2014/chart" uri="{C3380CC4-5D6E-409C-BE32-E72D297353CC}">
              <c16:uniqueId val="{00000004-8436-7747-AEF4-D1599D5BEFA1}"/>
            </c:ext>
          </c:extLst>
        </c:ser>
        <c:dLbls>
          <c:dLblPos val="outEnd"/>
          <c:showLegendKey val="0"/>
          <c:showVal val="1"/>
          <c:showCatName val="0"/>
          <c:showSerName val="0"/>
          <c:showPercent val="0"/>
          <c:showBubbleSize val="0"/>
        </c:dLbls>
        <c:gapWidth val="150"/>
        <c:axId val="1488180896"/>
        <c:axId val="1405277440"/>
      </c:barChart>
      <c:catAx>
        <c:axId val="1488180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5277440"/>
        <c:crosses val="autoZero"/>
        <c:auto val="1"/>
        <c:lblAlgn val="ctr"/>
        <c:lblOffset val="100"/>
        <c:noMultiLvlLbl val="0"/>
      </c:catAx>
      <c:valAx>
        <c:axId val="1405277440"/>
        <c:scaling>
          <c:orientation val="minMax"/>
          <c:min val="0"/>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88180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400" b="0" i="0" u="none" strike="noStrike" kern="1200" spc="0" baseline="0">
                <a:solidFill>
                  <a:sysClr val="windowText" lastClr="000000">
                    <a:lumMod val="65000"/>
                    <a:lumOff val="35000"/>
                  </a:sysClr>
                </a:solidFill>
              </a:rPr>
              <a:t>Depression in the 3 Months Before Pregnancy by Residence</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barChart>
        <c:barDir val="col"/>
        <c:grouping val="clustered"/>
        <c:varyColors val="0"/>
        <c:ser>
          <c:idx val="0"/>
          <c:order val="0"/>
          <c:tx>
            <c:strRef>
              <c:f>Sheet1!$B$68</c:f>
              <c:strCache>
                <c:ptCount val="1"/>
                <c:pt idx="0">
                  <c:v>Urban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Sheet1!$A$69:$A$70</c:f>
              <c:strCache>
                <c:ptCount val="2"/>
                <c:pt idx="0">
                  <c:v>2017-2020</c:v>
                </c:pt>
                <c:pt idx="1">
                  <c:v>2021-2022</c:v>
                </c:pt>
              </c:strCache>
            </c:strRef>
          </c:cat>
          <c:val>
            <c:numRef>
              <c:f>Sheet1!$B$69:$B$70</c:f>
              <c:numCache>
                <c:formatCode>0.0%</c:formatCode>
                <c:ptCount val="2"/>
                <c:pt idx="0">
                  <c:v>0.14799999999999999</c:v>
                </c:pt>
                <c:pt idx="1">
                  <c:v>0.18</c:v>
                </c:pt>
              </c:numCache>
            </c:numRef>
          </c:val>
          <c:extLst>
            <c:ext xmlns:c16="http://schemas.microsoft.com/office/drawing/2014/chart" uri="{C3380CC4-5D6E-409C-BE32-E72D297353CC}">
              <c16:uniqueId val="{00000000-8E78-8B4D-AA94-1BA88BA68A51}"/>
            </c:ext>
          </c:extLst>
        </c:ser>
        <c:ser>
          <c:idx val="1"/>
          <c:order val="1"/>
          <c:tx>
            <c:strRef>
              <c:f>Sheet1!$C$68</c:f>
              <c:strCache>
                <c:ptCount val="1"/>
                <c:pt idx="0">
                  <c:v>Rural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Sheet1!$A$69:$A$70</c:f>
              <c:strCache>
                <c:ptCount val="2"/>
                <c:pt idx="0">
                  <c:v>2017-2020</c:v>
                </c:pt>
                <c:pt idx="1">
                  <c:v>2021-2022</c:v>
                </c:pt>
              </c:strCache>
            </c:strRef>
          </c:cat>
          <c:val>
            <c:numRef>
              <c:f>Sheet1!$C$69:$C$70</c:f>
              <c:numCache>
                <c:formatCode>0.0%</c:formatCode>
                <c:ptCount val="2"/>
                <c:pt idx="0">
                  <c:v>0.16800000000000001</c:v>
                </c:pt>
                <c:pt idx="1">
                  <c:v>0.19800000000000001</c:v>
                </c:pt>
              </c:numCache>
            </c:numRef>
          </c:val>
          <c:extLst>
            <c:ext xmlns:c16="http://schemas.microsoft.com/office/drawing/2014/chart" uri="{C3380CC4-5D6E-409C-BE32-E72D297353CC}">
              <c16:uniqueId val="{00000001-8E78-8B4D-AA94-1BA88BA68A51}"/>
            </c:ext>
          </c:extLst>
        </c:ser>
        <c:dLbls>
          <c:dLblPos val="outEnd"/>
          <c:showLegendKey val="0"/>
          <c:showVal val="1"/>
          <c:showCatName val="0"/>
          <c:showSerName val="0"/>
          <c:showPercent val="0"/>
          <c:showBubbleSize val="0"/>
        </c:dLbls>
        <c:gapWidth val="219"/>
        <c:axId val="832922016"/>
        <c:axId val="1429367120"/>
      </c:barChart>
      <c:catAx>
        <c:axId val="832922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9367120"/>
        <c:crosses val="autoZero"/>
        <c:auto val="1"/>
        <c:lblAlgn val="ctr"/>
        <c:lblOffset val="100"/>
        <c:noMultiLvlLbl val="0"/>
      </c:catAx>
      <c:valAx>
        <c:axId val="142936712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2922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400" b="0" i="0" u="none" strike="noStrike" kern="1200" spc="0" baseline="0">
                <a:solidFill>
                  <a:sysClr val="windowText" lastClr="000000">
                    <a:lumMod val="65000"/>
                    <a:lumOff val="35000"/>
                  </a:sysClr>
                </a:solidFill>
              </a:rPr>
              <a:t>Depression During Pregnancy by Residence</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barChart>
        <c:barDir val="col"/>
        <c:grouping val="clustered"/>
        <c:varyColors val="0"/>
        <c:ser>
          <c:idx val="0"/>
          <c:order val="0"/>
          <c:tx>
            <c:strRef>
              <c:f>Sheet1!$I$68</c:f>
              <c:strCache>
                <c:ptCount val="1"/>
                <c:pt idx="0">
                  <c:v>Urban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Sheet1!$H$69:$H$70</c:f>
              <c:strCache>
                <c:ptCount val="2"/>
                <c:pt idx="0">
                  <c:v>2017-2020</c:v>
                </c:pt>
                <c:pt idx="1">
                  <c:v>2021-2022</c:v>
                </c:pt>
              </c:strCache>
            </c:strRef>
          </c:cat>
          <c:val>
            <c:numRef>
              <c:f>Sheet1!$I$69:$I$70</c:f>
              <c:numCache>
                <c:formatCode>0.0%</c:formatCode>
                <c:ptCount val="2"/>
                <c:pt idx="0">
                  <c:v>0.152</c:v>
                </c:pt>
                <c:pt idx="1">
                  <c:v>0.17199999999999999</c:v>
                </c:pt>
              </c:numCache>
            </c:numRef>
          </c:val>
          <c:extLst>
            <c:ext xmlns:c16="http://schemas.microsoft.com/office/drawing/2014/chart" uri="{C3380CC4-5D6E-409C-BE32-E72D297353CC}">
              <c16:uniqueId val="{00000000-2E77-FB43-9516-97804AE0E01B}"/>
            </c:ext>
          </c:extLst>
        </c:ser>
        <c:ser>
          <c:idx val="1"/>
          <c:order val="1"/>
          <c:tx>
            <c:strRef>
              <c:f>Sheet1!$J$68</c:f>
              <c:strCache>
                <c:ptCount val="1"/>
                <c:pt idx="0">
                  <c:v>Rural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Sheet1!$H$69:$H$70</c:f>
              <c:strCache>
                <c:ptCount val="2"/>
                <c:pt idx="0">
                  <c:v>2017-2020</c:v>
                </c:pt>
                <c:pt idx="1">
                  <c:v>2021-2022</c:v>
                </c:pt>
              </c:strCache>
            </c:strRef>
          </c:cat>
          <c:val>
            <c:numRef>
              <c:f>Sheet1!$J$69:$J$70</c:f>
              <c:numCache>
                <c:formatCode>0.0%</c:formatCode>
                <c:ptCount val="2"/>
                <c:pt idx="0">
                  <c:v>0.18099999999999999</c:v>
                </c:pt>
                <c:pt idx="1">
                  <c:v>0.20799999999999999</c:v>
                </c:pt>
              </c:numCache>
            </c:numRef>
          </c:val>
          <c:extLst>
            <c:ext xmlns:c16="http://schemas.microsoft.com/office/drawing/2014/chart" uri="{C3380CC4-5D6E-409C-BE32-E72D297353CC}">
              <c16:uniqueId val="{00000001-2E77-FB43-9516-97804AE0E01B}"/>
            </c:ext>
          </c:extLst>
        </c:ser>
        <c:dLbls>
          <c:dLblPos val="outEnd"/>
          <c:showLegendKey val="0"/>
          <c:showVal val="1"/>
          <c:showCatName val="0"/>
          <c:showSerName val="0"/>
          <c:showPercent val="0"/>
          <c:showBubbleSize val="0"/>
        </c:dLbls>
        <c:gapWidth val="219"/>
        <c:axId val="1328091296"/>
        <c:axId val="1430865136"/>
      </c:barChart>
      <c:catAx>
        <c:axId val="1328091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30865136"/>
        <c:crosses val="autoZero"/>
        <c:auto val="1"/>
        <c:lblAlgn val="ctr"/>
        <c:lblOffset val="100"/>
        <c:noMultiLvlLbl val="0"/>
      </c:catAx>
      <c:valAx>
        <c:axId val="143086513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28091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400" b="0" i="0" u="none" strike="noStrike" kern="1200" spc="0" baseline="0">
                <a:solidFill>
                  <a:sysClr val="windowText" lastClr="000000">
                    <a:lumMod val="65000"/>
                    <a:lumOff val="35000"/>
                  </a:sysClr>
                </a:solidFill>
              </a:rPr>
              <a:t>Depression During Pregnancy by Race and Ethnicity </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barChart>
        <c:barDir val="col"/>
        <c:grouping val="clustered"/>
        <c:varyColors val="0"/>
        <c:ser>
          <c:idx val="0"/>
          <c:order val="0"/>
          <c:tx>
            <c:strRef>
              <c:f>Sheet1!$I$47</c:f>
              <c:strCache>
                <c:ptCount val="1"/>
                <c:pt idx="0">
                  <c:v>White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Sheet1!$H$48:$H$49</c:f>
              <c:strCache>
                <c:ptCount val="2"/>
                <c:pt idx="0">
                  <c:v>2017-2020</c:v>
                </c:pt>
                <c:pt idx="1">
                  <c:v>2021-2022</c:v>
                </c:pt>
              </c:strCache>
            </c:strRef>
          </c:cat>
          <c:val>
            <c:numRef>
              <c:f>Sheet1!$I$48:$I$49</c:f>
              <c:numCache>
                <c:formatCode>0.0%</c:formatCode>
                <c:ptCount val="2"/>
                <c:pt idx="0">
                  <c:v>0.17599999999999999</c:v>
                </c:pt>
                <c:pt idx="1">
                  <c:v>0.19500000000000001</c:v>
                </c:pt>
              </c:numCache>
            </c:numRef>
          </c:val>
          <c:extLst>
            <c:ext xmlns:c16="http://schemas.microsoft.com/office/drawing/2014/chart" uri="{C3380CC4-5D6E-409C-BE32-E72D297353CC}">
              <c16:uniqueId val="{00000000-03C9-B54C-9ADE-E3F9F627AF84}"/>
            </c:ext>
          </c:extLst>
        </c:ser>
        <c:ser>
          <c:idx val="1"/>
          <c:order val="1"/>
          <c:tx>
            <c:strRef>
              <c:f>Sheet1!$J$47</c:f>
              <c:strCache>
                <c:ptCount val="1"/>
                <c:pt idx="0">
                  <c:v>Black</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Sheet1!$H$48:$H$49</c:f>
              <c:strCache>
                <c:ptCount val="2"/>
                <c:pt idx="0">
                  <c:v>2017-2020</c:v>
                </c:pt>
                <c:pt idx="1">
                  <c:v>2021-2022</c:v>
                </c:pt>
              </c:strCache>
            </c:strRef>
          </c:cat>
          <c:val>
            <c:numRef>
              <c:f>Sheet1!$J$48:$J$49</c:f>
              <c:numCache>
                <c:formatCode>0.0%</c:formatCode>
                <c:ptCount val="2"/>
                <c:pt idx="0">
                  <c:v>0.20200000000000001</c:v>
                </c:pt>
                <c:pt idx="1">
                  <c:v>0.23499999999999999</c:v>
                </c:pt>
              </c:numCache>
            </c:numRef>
          </c:val>
          <c:extLst>
            <c:ext xmlns:c16="http://schemas.microsoft.com/office/drawing/2014/chart" uri="{C3380CC4-5D6E-409C-BE32-E72D297353CC}">
              <c16:uniqueId val="{00000001-03C9-B54C-9ADE-E3F9F627AF84}"/>
            </c:ext>
          </c:extLst>
        </c:ser>
        <c:ser>
          <c:idx val="2"/>
          <c:order val="2"/>
          <c:tx>
            <c:strRef>
              <c:f>Sheet1!$K$47</c:f>
              <c:strCache>
                <c:ptCount val="1"/>
                <c:pt idx="0">
                  <c:v>Native Am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Sheet1!$H$48:$H$49</c:f>
              <c:strCache>
                <c:ptCount val="2"/>
                <c:pt idx="0">
                  <c:v>2017-2020</c:v>
                </c:pt>
                <c:pt idx="1">
                  <c:v>2021-2022</c:v>
                </c:pt>
              </c:strCache>
            </c:strRef>
          </c:cat>
          <c:val>
            <c:numRef>
              <c:f>Sheet1!$K$48:$K$49</c:f>
              <c:numCache>
                <c:formatCode>0.0%</c:formatCode>
                <c:ptCount val="2"/>
                <c:pt idx="0">
                  <c:v>0.224</c:v>
                </c:pt>
                <c:pt idx="1">
                  <c:v>0.308</c:v>
                </c:pt>
              </c:numCache>
            </c:numRef>
          </c:val>
          <c:extLst>
            <c:ext xmlns:c16="http://schemas.microsoft.com/office/drawing/2014/chart" uri="{C3380CC4-5D6E-409C-BE32-E72D297353CC}">
              <c16:uniqueId val="{00000002-03C9-B54C-9ADE-E3F9F627AF84}"/>
            </c:ext>
          </c:extLst>
        </c:ser>
        <c:ser>
          <c:idx val="3"/>
          <c:order val="3"/>
          <c:tx>
            <c:strRef>
              <c:f>Sheet1!$L$47</c:f>
              <c:strCache>
                <c:ptCount val="1"/>
                <c:pt idx="0">
                  <c:v>Asian/PI</c:v>
                </c:pt>
              </c:strCache>
            </c:strRef>
          </c:tx>
          <c:spPr>
            <a:solidFill>
              <a:srgbClr val="D0CCE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Sheet1!$H$48:$H$49</c:f>
              <c:strCache>
                <c:ptCount val="2"/>
                <c:pt idx="0">
                  <c:v>2017-2020</c:v>
                </c:pt>
                <c:pt idx="1">
                  <c:v>2021-2022</c:v>
                </c:pt>
              </c:strCache>
            </c:strRef>
          </c:cat>
          <c:val>
            <c:numRef>
              <c:f>Sheet1!$L$48:$L$49</c:f>
              <c:numCache>
                <c:formatCode>0.0%</c:formatCode>
                <c:ptCount val="2"/>
                <c:pt idx="0">
                  <c:v>6.2E-2</c:v>
                </c:pt>
                <c:pt idx="1">
                  <c:v>0.1</c:v>
                </c:pt>
              </c:numCache>
            </c:numRef>
          </c:val>
          <c:extLst>
            <c:ext xmlns:c16="http://schemas.microsoft.com/office/drawing/2014/chart" uri="{C3380CC4-5D6E-409C-BE32-E72D297353CC}">
              <c16:uniqueId val="{00000003-03C9-B54C-9ADE-E3F9F627AF84}"/>
            </c:ext>
          </c:extLst>
        </c:ser>
        <c:ser>
          <c:idx val="4"/>
          <c:order val="4"/>
          <c:tx>
            <c:strRef>
              <c:f>Sheet1!$M$47</c:f>
              <c:strCache>
                <c:ptCount val="1"/>
                <c:pt idx="0">
                  <c:v>Hisp</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Sheet1!$H$48:$H$49</c:f>
              <c:strCache>
                <c:ptCount val="2"/>
                <c:pt idx="0">
                  <c:v>2017-2020</c:v>
                </c:pt>
                <c:pt idx="1">
                  <c:v>2021-2022</c:v>
                </c:pt>
              </c:strCache>
            </c:strRef>
          </c:cat>
          <c:val>
            <c:numRef>
              <c:f>Sheet1!$M$48:$M$49</c:f>
              <c:numCache>
                <c:formatCode>0.0%</c:formatCode>
                <c:ptCount val="2"/>
                <c:pt idx="0">
                  <c:v>0.11799999999999999</c:v>
                </c:pt>
                <c:pt idx="1">
                  <c:v>0.14599999999999999</c:v>
                </c:pt>
              </c:numCache>
            </c:numRef>
          </c:val>
          <c:extLst>
            <c:ext xmlns:c16="http://schemas.microsoft.com/office/drawing/2014/chart" uri="{C3380CC4-5D6E-409C-BE32-E72D297353CC}">
              <c16:uniqueId val="{00000004-03C9-B54C-9ADE-E3F9F627AF84}"/>
            </c:ext>
          </c:extLst>
        </c:ser>
        <c:dLbls>
          <c:dLblPos val="outEnd"/>
          <c:showLegendKey val="0"/>
          <c:showVal val="1"/>
          <c:showCatName val="0"/>
          <c:showSerName val="0"/>
          <c:showPercent val="0"/>
          <c:showBubbleSize val="0"/>
        </c:dLbls>
        <c:gapWidth val="150"/>
        <c:axId val="1642474240"/>
        <c:axId val="842276240"/>
      </c:barChart>
      <c:catAx>
        <c:axId val="1642474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2276240"/>
        <c:crosses val="autoZero"/>
        <c:auto val="1"/>
        <c:lblAlgn val="ctr"/>
        <c:lblOffset val="100"/>
        <c:noMultiLvlLbl val="0"/>
      </c:catAx>
      <c:valAx>
        <c:axId val="842276240"/>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42474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400" b="0" i="0" u="none" strike="noStrike" kern="1200" spc="0" baseline="0">
                <a:solidFill>
                  <a:sysClr val="windowText" lastClr="000000">
                    <a:lumMod val="65000"/>
                    <a:lumOff val="35000"/>
                  </a:sysClr>
                </a:solidFill>
              </a:rPr>
              <a:t>Postpartum Depressive Symptoms by </a:t>
            </a: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r>
              <a:rPr lang="en-US" sz="1400" b="0" i="0" u="none" strike="noStrike" kern="1200" spc="0" baseline="0">
                <a:solidFill>
                  <a:sysClr val="windowText" lastClr="000000">
                    <a:lumMod val="65000"/>
                    <a:lumOff val="35000"/>
                  </a:sysClr>
                </a:solidFill>
              </a:rPr>
              <a:t>Race and Ethnicity </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barChart>
        <c:barDir val="col"/>
        <c:grouping val="clustered"/>
        <c:varyColors val="0"/>
        <c:ser>
          <c:idx val="0"/>
          <c:order val="0"/>
          <c:tx>
            <c:strRef>
              <c:f>Sheet1!$Q$47</c:f>
              <c:strCache>
                <c:ptCount val="1"/>
                <c:pt idx="0">
                  <c:v>White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Sheet1!$P$48:$P$49</c:f>
              <c:strCache>
                <c:ptCount val="2"/>
                <c:pt idx="0">
                  <c:v>2017-2020</c:v>
                </c:pt>
                <c:pt idx="1">
                  <c:v>2021-2022</c:v>
                </c:pt>
              </c:strCache>
            </c:strRef>
          </c:cat>
          <c:val>
            <c:numRef>
              <c:f>Sheet1!$Q$48:$Q$49</c:f>
              <c:numCache>
                <c:formatCode>0.0%</c:formatCode>
                <c:ptCount val="2"/>
                <c:pt idx="0">
                  <c:v>0.107</c:v>
                </c:pt>
                <c:pt idx="1">
                  <c:v>0.107</c:v>
                </c:pt>
              </c:numCache>
            </c:numRef>
          </c:val>
          <c:extLst>
            <c:ext xmlns:c16="http://schemas.microsoft.com/office/drawing/2014/chart" uri="{C3380CC4-5D6E-409C-BE32-E72D297353CC}">
              <c16:uniqueId val="{00000000-27EE-304A-9400-C34795D78976}"/>
            </c:ext>
          </c:extLst>
        </c:ser>
        <c:ser>
          <c:idx val="1"/>
          <c:order val="1"/>
          <c:tx>
            <c:strRef>
              <c:f>Sheet1!$R$47</c:f>
              <c:strCache>
                <c:ptCount val="1"/>
                <c:pt idx="0">
                  <c:v>Black</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Sheet1!$P$48:$P$49</c:f>
              <c:strCache>
                <c:ptCount val="2"/>
                <c:pt idx="0">
                  <c:v>2017-2020</c:v>
                </c:pt>
                <c:pt idx="1">
                  <c:v>2021-2022</c:v>
                </c:pt>
              </c:strCache>
            </c:strRef>
          </c:cat>
          <c:val>
            <c:numRef>
              <c:f>Sheet1!$R$48:$R$49</c:f>
              <c:numCache>
                <c:formatCode>0.0%</c:formatCode>
                <c:ptCount val="2"/>
                <c:pt idx="0">
                  <c:v>0.189</c:v>
                </c:pt>
                <c:pt idx="1">
                  <c:v>0.218</c:v>
                </c:pt>
              </c:numCache>
            </c:numRef>
          </c:val>
          <c:extLst>
            <c:ext xmlns:c16="http://schemas.microsoft.com/office/drawing/2014/chart" uri="{C3380CC4-5D6E-409C-BE32-E72D297353CC}">
              <c16:uniqueId val="{00000001-27EE-304A-9400-C34795D78976}"/>
            </c:ext>
          </c:extLst>
        </c:ser>
        <c:ser>
          <c:idx val="2"/>
          <c:order val="2"/>
          <c:tx>
            <c:strRef>
              <c:f>Sheet1!$S$47</c:f>
              <c:strCache>
                <c:ptCount val="1"/>
                <c:pt idx="0">
                  <c:v>Native Am</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Sheet1!$P$48:$P$49</c:f>
              <c:strCache>
                <c:ptCount val="2"/>
                <c:pt idx="0">
                  <c:v>2017-2020</c:v>
                </c:pt>
                <c:pt idx="1">
                  <c:v>2021-2022</c:v>
                </c:pt>
              </c:strCache>
            </c:strRef>
          </c:cat>
          <c:val>
            <c:numRef>
              <c:f>Sheet1!$S$48:$S$49</c:f>
              <c:numCache>
                <c:formatCode>0.0%</c:formatCode>
                <c:ptCount val="2"/>
                <c:pt idx="0">
                  <c:v>0.19500000000000001</c:v>
                </c:pt>
                <c:pt idx="1">
                  <c:v>0.22600000000000001</c:v>
                </c:pt>
              </c:numCache>
            </c:numRef>
          </c:val>
          <c:extLst>
            <c:ext xmlns:c16="http://schemas.microsoft.com/office/drawing/2014/chart" uri="{C3380CC4-5D6E-409C-BE32-E72D297353CC}">
              <c16:uniqueId val="{00000002-27EE-304A-9400-C34795D78976}"/>
            </c:ext>
          </c:extLst>
        </c:ser>
        <c:ser>
          <c:idx val="3"/>
          <c:order val="3"/>
          <c:tx>
            <c:strRef>
              <c:f>Sheet1!$T$47</c:f>
              <c:strCache>
                <c:ptCount val="1"/>
                <c:pt idx="0">
                  <c:v>Asian/PI</c:v>
                </c:pt>
              </c:strCache>
            </c:strRef>
          </c:tx>
          <c:spPr>
            <a:solidFill>
              <a:srgbClr val="D0CCE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Sheet1!$P$48:$P$49</c:f>
              <c:strCache>
                <c:ptCount val="2"/>
                <c:pt idx="0">
                  <c:v>2017-2020</c:v>
                </c:pt>
                <c:pt idx="1">
                  <c:v>2021-2022</c:v>
                </c:pt>
              </c:strCache>
            </c:strRef>
          </c:cat>
          <c:val>
            <c:numRef>
              <c:f>Sheet1!$T$48:$T$49</c:f>
              <c:numCache>
                <c:formatCode>0.0%</c:formatCode>
                <c:ptCount val="2"/>
                <c:pt idx="0">
                  <c:v>0.184</c:v>
                </c:pt>
                <c:pt idx="1">
                  <c:v>0.16600000000000001</c:v>
                </c:pt>
              </c:numCache>
            </c:numRef>
          </c:val>
          <c:extLst>
            <c:ext xmlns:c16="http://schemas.microsoft.com/office/drawing/2014/chart" uri="{C3380CC4-5D6E-409C-BE32-E72D297353CC}">
              <c16:uniqueId val="{00000003-27EE-304A-9400-C34795D78976}"/>
            </c:ext>
          </c:extLst>
        </c:ser>
        <c:ser>
          <c:idx val="4"/>
          <c:order val="4"/>
          <c:tx>
            <c:strRef>
              <c:f>Sheet1!$U$47</c:f>
              <c:strCache>
                <c:ptCount val="1"/>
                <c:pt idx="0">
                  <c:v>Hisp</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Sheet1!$P$48:$P$49</c:f>
              <c:strCache>
                <c:ptCount val="2"/>
                <c:pt idx="0">
                  <c:v>2017-2020</c:v>
                </c:pt>
                <c:pt idx="1">
                  <c:v>2021-2022</c:v>
                </c:pt>
              </c:strCache>
            </c:strRef>
          </c:cat>
          <c:val>
            <c:numRef>
              <c:f>Sheet1!$U$48:$U$49</c:f>
              <c:numCache>
                <c:formatCode>0.0%</c:formatCode>
                <c:ptCount val="2"/>
                <c:pt idx="0">
                  <c:v>0.13400000000000001</c:v>
                </c:pt>
                <c:pt idx="1">
                  <c:v>0.13100000000000001</c:v>
                </c:pt>
              </c:numCache>
            </c:numRef>
          </c:val>
          <c:extLst>
            <c:ext xmlns:c16="http://schemas.microsoft.com/office/drawing/2014/chart" uri="{C3380CC4-5D6E-409C-BE32-E72D297353CC}">
              <c16:uniqueId val="{00000004-27EE-304A-9400-C34795D78976}"/>
            </c:ext>
          </c:extLst>
        </c:ser>
        <c:dLbls>
          <c:dLblPos val="outEnd"/>
          <c:showLegendKey val="0"/>
          <c:showVal val="1"/>
          <c:showCatName val="0"/>
          <c:showSerName val="0"/>
          <c:showPercent val="0"/>
          <c:showBubbleSize val="0"/>
        </c:dLbls>
        <c:gapWidth val="150"/>
        <c:axId val="1579887808"/>
        <c:axId val="1580148896"/>
      </c:barChart>
      <c:catAx>
        <c:axId val="1579887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80148896"/>
        <c:crosses val="autoZero"/>
        <c:auto val="1"/>
        <c:lblAlgn val="ctr"/>
        <c:lblOffset val="100"/>
        <c:noMultiLvlLbl val="0"/>
      </c:catAx>
      <c:valAx>
        <c:axId val="1580148896"/>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79887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withinLinearReversed" id="21">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9CC45B-520F-4FD3-9BE4-E232EDBAABC4}" type="doc">
      <dgm:prSet loTypeId="urn:microsoft.com/office/officeart/2005/8/layout/default" loCatId="list" qsTypeId="urn:microsoft.com/office/officeart/2005/8/quickstyle/simple4" qsCatId="simple" csTypeId="urn:microsoft.com/office/officeart/2005/8/colors/accent6_3" csCatId="accent6"/>
      <dgm:spPr/>
      <dgm:t>
        <a:bodyPr/>
        <a:lstStyle/>
        <a:p>
          <a:endParaRPr lang="en-US"/>
        </a:p>
      </dgm:t>
    </dgm:pt>
    <dgm:pt modelId="{4130A872-B438-4DE9-9552-58095E1614A4}">
      <dgm:prSet/>
      <dgm:spPr/>
      <dgm:t>
        <a:bodyPr/>
        <a:lstStyle/>
        <a:p>
          <a:r>
            <a:rPr lang="en-US" dirty="0">
              <a:solidFill>
                <a:schemeClr val="bg2">
                  <a:lumMod val="25000"/>
                </a:schemeClr>
              </a:solidFill>
            </a:rPr>
            <a:t>Previous depressive episode</a:t>
          </a:r>
        </a:p>
      </dgm:t>
    </dgm:pt>
    <dgm:pt modelId="{9FCB9F7F-77D4-4F47-8F8B-49ADAD86A7EA}" type="parTrans" cxnId="{1E44C0EC-1A50-4097-9CE8-E3033D4F8C5B}">
      <dgm:prSet/>
      <dgm:spPr/>
      <dgm:t>
        <a:bodyPr/>
        <a:lstStyle/>
        <a:p>
          <a:endParaRPr lang="en-US"/>
        </a:p>
      </dgm:t>
    </dgm:pt>
    <dgm:pt modelId="{B95CB2E7-5A2E-4D8B-9F09-5C4B6D23AE34}" type="sibTrans" cxnId="{1E44C0EC-1A50-4097-9CE8-E3033D4F8C5B}">
      <dgm:prSet/>
      <dgm:spPr/>
      <dgm:t>
        <a:bodyPr/>
        <a:lstStyle/>
        <a:p>
          <a:endParaRPr lang="en-US"/>
        </a:p>
      </dgm:t>
    </dgm:pt>
    <dgm:pt modelId="{90DED22D-F64C-4EF7-B4E9-9D5C074DD41D}">
      <dgm:prSet/>
      <dgm:spPr/>
      <dgm:t>
        <a:bodyPr/>
        <a:lstStyle/>
        <a:p>
          <a:r>
            <a:rPr lang="en-US">
              <a:solidFill>
                <a:schemeClr val="bg2">
                  <a:lumMod val="25000"/>
                </a:schemeClr>
              </a:solidFill>
            </a:rPr>
            <a:t>Lack of social support</a:t>
          </a:r>
          <a:endParaRPr lang="en-US" dirty="0">
            <a:solidFill>
              <a:schemeClr val="bg2">
                <a:lumMod val="25000"/>
              </a:schemeClr>
            </a:solidFill>
          </a:endParaRPr>
        </a:p>
      </dgm:t>
    </dgm:pt>
    <dgm:pt modelId="{C9D87E17-8BE2-420F-A51A-581DBBC8D30C}" type="parTrans" cxnId="{59EF6E01-42E5-4BB1-BB0C-849B7D0598E1}">
      <dgm:prSet/>
      <dgm:spPr/>
      <dgm:t>
        <a:bodyPr/>
        <a:lstStyle/>
        <a:p>
          <a:endParaRPr lang="en-US"/>
        </a:p>
      </dgm:t>
    </dgm:pt>
    <dgm:pt modelId="{5C0572F5-5EA7-4B3B-8B66-DFA84975610F}" type="sibTrans" cxnId="{59EF6E01-42E5-4BB1-BB0C-849B7D0598E1}">
      <dgm:prSet/>
      <dgm:spPr/>
      <dgm:t>
        <a:bodyPr/>
        <a:lstStyle/>
        <a:p>
          <a:endParaRPr lang="en-US"/>
        </a:p>
      </dgm:t>
    </dgm:pt>
    <dgm:pt modelId="{E226FE71-3991-4DCF-B3A0-731E9E9D18F6}">
      <dgm:prSet/>
      <dgm:spPr/>
      <dgm:t>
        <a:bodyPr/>
        <a:lstStyle/>
        <a:p>
          <a:r>
            <a:rPr lang="en-US">
              <a:solidFill>
                <a:schemeClr val="bg2">
                  <a:lumMod val="25000"/>
                </a:schemeClr>
              </a:solidFill>
            </a:rPr>
            <a:t>Young maternal age</a:t>
          </a:r>
          <a:endParaRPr lang="en-US" dirty="0">
            <a:solidFill>
              <a:schemeClr val="bg2">
                <a:lumMod val="25000"/>
              </a:schemeClr>
            </a:solidFill>
          </a:endParaRPr>
        </a:p>
      </dgm:t>
    </dgm:pt>
    <dgm:pt modelId="{DF85E7D4-FCD5-45D7-A000-8A5C3739C9AC}" type="parTrans" cxnId="{7AD73B5C-B216-4B3F-B11B-C2E4CC1A7640}">
      <dgm:prSet/>
      <dgm:spPr/>
      <dgm:t>
        <a:bodyPr/>
        <a:lstStyle/>
        <a:p>
          <a:endParaRPr lang="en-US"/>
        </a:p>
      </dgm:t>
    </dgm:pt>
    <dgm:pt modelId="{D3796314-034A-4BAA-AE3D-CAB2B91EB340}" type="sibTrans" cxnId="{7AD73B5C-B216-4B3F-B11B-C2E4CC1A7640}">
      <dgm:prSet/>
      <dgm:spPr/>
      <dgm:t>
        <a:bodyPr/>
        <a:lstStyle/>
        <a:p>
          <a:endParaRPr lang="en-US"/>
        </a:p>
      </dgm:t>
    </dgm:pt>
    <dgm:pt modelId="{810387CC-7FE4-4A5B-9B91-E8DBAC787084}">
      <dgm:prSet/>
      <dgm:spPr/>
      <dgm:t>
        <a:bodyPr/>
        <a:lstStyle/>
        <a:p>
          <a:r>
            <a:rPr lang="en-US" dirty="0">
              <a:solidFill>
                <a:schemeClr val="bg2">
                  <a:lumMod val="25000"/>
                </a:schemeClr>
              </a:solidFill>
            </a:rPr>
            <a:t>Low attained education </a:t>
          </a:r>
        </a:p>
      </dgm:t>
    </dgm:pt>
    <dgm:pt modelId="{D00D4532-87D9-46AD-B27E-61E20FC8881C}" type="parTrans" cxnId="{BADEF116-D292-404E-8BEC-F3EE36FA7CC1}">
      <dgm:prSet/>
      <dgm:spPr/>
      <dgm:t>
        <a:bodyPr/>
        <a:lstStyle/>
        <a:p>
          <a:endParaRPr lang="en-US"/>
        </a:p>
      </dgm:t>
    </dgm:pt>
    <dgm:pt modelId="{48F97825-F761-449D-9CF0-2BEB3B69A22F}" type="sibTrans" cxnId="{BADEF116-D292-404E-8BEC-F3EE36FA7CC1}">
      <dgm:prSet/>
      <dgm:spPr/>
      <dgm:t>
        <a:bodyPr/>
        <a:lstStyle/>
        <a:p>
          <a:endParaRPr lang="en-US"/>
        </a:p>
      </dgm:t>
    </dgm:pt>
    <dgm:pt modelId="{DFC46096-6FE0-40B2-91A8-E5E7AD0DC4ED}">
      <dgm:prSet/>
      <dgm:spPr/>
      <dgm:t>
        <a:bodyPr/>
        <a:lstStyle/>
        <a:p>
          <a:r>
            <a:rPr lang="en-US">
              <a:solidFill>
                <a:schemeClr val="bg2">
                  <a:lumMod val="25000"/>
                </a:schemeClr>
              </a:solidFill>
            </a:rPr>
            <a:t>Single marital status</a:t>
          </a:r>
        </a:p>
      </dgm:t>
    </dgm:pt>
    <dgm:pt modelId="{E315C0A7-7D76-41E8-918B-A1861E3753B8}" type="parTrans" cxnId="{EA8EF695-B653-40E4-899C-B074EC017D11}">
      <dgm:prSet/>
      <dgm:spPr/>
      <dgm:t>
        <a:bodyPr/>
        <a:lstStyle/>
        <a:p>
          <a:endParaRPr lang="en-US"/>
        </a:p>
      </dgm:t>
    </dgm:pt>
    <dgm:pt modelId="{6BB76072-1BF1-49E7-A5FA-30488BB0FFFF}" type="sibTrans" cxnId="{EA8EF695-B653-40E4-899C-B074EC017D11}">
      <dgm:prSet/>
      <dgm:spPr/>
      <dgm:t>
        <a:bodyPr/>
        <a:lstStyle/>
        <a:p>
          <a:endParaRPr lang="en-US"/>
        </a:p>
      </dgm:t>
    </dgm:pt>
    <dgm:pt modelId="{01092826-9070-4147-82F7-676551682F3B}">
      <dgm:prSet/>
      <dgm:spPr/>
      <dgm:t>
        <a:bodyPr/>
        <a:lstStyle/>
        <a:p>
          <a:r>
            <a:rPr lang="en-US">
              <a:solidFill>
                <a:schemeClr val="bg2">
                  <a:lumMod val="25000"/>
                </a:schemeClr>
              </a:solidFill>
            </a:rPr>
            <a:t>Low socio-economic status</a:t>
          </a:r>
        </a:p>
      </dgm:t>
    </dgm:pt>
    <dgm:pt modelId="{875EF547-239B-4F4F-818B-098ECAA83624}" type="parTrans" cxnId="{04E16097-FE9E-48B1-9365-2C3B7A3FC92C}">
      <dgm:prSet/>
      <dgm:spPr/>
      <dgm:t>
        <a:bodyPr/>
        <a:lstStyle/>
        <a:p>
          <a:endParaRPr lang="en-US"/>
        </a:p>
      </dgm:t>
    </dgm:pt>
    <dgm:pt modelId="{A575CA4A-7638-45B9-9849-1FFD7815B122}" type="sibTrans" cxnId="{04E16097-FE9E-48B1-9365-2C3B7A3FC92C}">
      <dgm:prSet/>
      <dgm:spPr/>
      <dgm:t>
        <a:bodyPr/>
        <a:lstStyle/>
        <a:p>
          <a:endParaRPr lang="en-US"/>
        </a:p>
      </dgm:t>
    </dgm:pt>
    <dgm:pt modelId="{8E5B8834-D0FB-4DA0-A9F3-DFDE0055BF45}">
      <dgm:prSet/>
      <dgm:spPr/>
      <dgm:t>
        <a:bodyPr/>
        <a:lstStyle/>
        <a:p>
          <a:r>
            <a:rPr lang="en-US">
              <a:solidFill>
                <a:schemeClr val="bg2">
                  <a:lumMod val="25000"/>
                </a:schemeClr>
              </a:solidFill>
            </a:rPr>
            <a:t>Intimate partner violence</a:t>
          </a:r>
        </a:p>
      </dgm:t>
    </dgm:pt>
    <dgm:pt modelId="{F0963F0C-19B4-4EC9-AFBB-2A27A2CCEC4C}" type="parTrans" cxnId="{01CB5D33-8508-4D14-B15F-746096E8264F}">
      <dgm:prSet/>
      <dgm:spPr/>
      <dgm:t>
        <a:bodyPr/>
        <a:lstStyle/>
        <a:p>
          <a:endParaRPr lang="en-US"/>
        </a:p>
      </dgm:t>
    </dgm:pt>
    <dgm:pt modelId="{4296B454-79C8-40BB-8ECC-4EB9BF3ACAE7}" type="sibTrans" cxnId="{01CB5D33-8508-4D14-B15F-746096E8264F}">
      <dgm:prSet/>
      <dgm:spPr/>
      <dgm:t>
        <a:bodyPr/>
        <a:lstStyle/>
        <a:p>
          <a:endParaRPr lang="en-US"/>
        </a:p>
      </dgm:t>
    </dgm:pt>
    <dgm:pt modelId="{372D3D02-B046-4852-9523-AF834B511556}">
      <dgm:prSet/>
      <dgm:spPr/>
      <dgm:t>
        <a:bodyPr/>
        <a:lstStyle/>
        <a:p>
          <a:r>
            <a:rPr lang="en-US">
              <a:solidFill>
                <a:schemeClr val="bg2">
                  <a:lumMod val="25000"/>
                </a:schemeClr>
              </a:solidFill>
            </a:rPr>
            <a:t>Psychosocial stress</a:t>
          </a:r>
        </a:p>
      </dgm:t>
    </dgm:pt>
    <dgm:pt modelId="{E16C31F1-5015-444F-935A-3446878DBEE3}" type="parTrans" cxnId="{EBA7E849-733D-43E5-94F5-2D19C0FD0A02}">
      <dgm:prSet/>
      <dgm:spPr/>
      <dgm:t>
        <a:bodyPr/>
        <a:lstStyle/>
        <a:p>
          <a:endParaRPr lang="en-US"/>
        </a:p>
      </dgm:t>
    </dgm:pt>
    <dgm:pt modelId="{F9484D4C-9D05-484F-8AF3-E9CAA8B30BA6}" type="sibTrans" cxnId="{EBA7E849-733D-43E5-94F5-2D19C0FD0A02}">
      <dgm:prSet/>
      <dgm:spPr/>
      <dgm:t>
        <a:bodyPr/>
        <a:lstStyle/>
        <a:p>
          <a:endParaRPr lang="en-US"/>
        </a:p>
      </dgm:t>
    </dgm:pt>
    <dgm:pt modelId="{60863075-436F-4C2C-A617-AD7958C8C4B4}">
      <dgm:prSet/>
      <dgm:spPr/>
      <dgm:t>
        <a:bodyPr/>
        <a:lstStyle/>
        <a:p>
          <a:r>
            <a:rPr lang="en-US">
              <a:solidFill>
                <a:schemeClr val="bg2">
                  <a:lumMod val="25000"/>
                </a:schemeClr>
              </a:solidFill>
            </a:rPr>
            <a:t>Chronic illness</a:t>
          </a:r>
        </a:p>
      </dgm:t>
    </dgm:pt>
    <dgm:pt modelId="{D5D18203-1863-40F9-9349-75BB95E25F49}" type="parTrans" cxnId="{2763A996-301C-4714-85BE-A138492DBE5D}">
      <dgm:prSet/>
      <dgm:spPr/>
      <dgm:t>
        <a:bodyPr/>
        <a:lstStyle/>
        <a:p>
          <a:endParaRPr lang="en-US"/>
        </a:p>
      </dgm:t>
    </dgm:pt>
    <dgm:pt modelId="{CA197739-516D-4DA5-8AE7-2A1E4D079FAD}" type="sibTrans" cxnId="{2763A996-301C-4714-85BE-A138492DBE5D}">
      <dgm:prSet/>
      <dgm:spPr/>
      <dgm:t>
        <a:bodyPr/>
        <a:lstStyle/>
        <a:p>
          <a:endParaRPr lang="en-US"/>
        </a:p>
      </dgm:t>
    </dgm:pt>
    <dgm:pt modelId="{9DD9950A-F1C2-41A6-906A-8C686AE2C116}">
      <dgm:prSet/>
      <dgm:spPr/>
      <dgm:t>
        <a:bodyPr/>
        <a:lstStyle/>
        <a:p>
          <a:r>
            <a:rPr lang="en-US">
              <a:solidFill>
                <a:schemeClr val="bg2">
                  <a:lumMod val="25000"/>
                </a:schemeClr>
              </a:solidFill>
            </a:rPr>
            <a:t>Maternal substance use</a:t>
          </a:r>
        </a:p>
      </dgm:t>
    </dgm:pt>
    <dgm:pt modelId="{4D2680A3-2DC9-4406-A733-646E00F06EEE}" type="parTrans" cxnId="{656DD6BE-45A0-47A3-A7F4-CE2B968315D2}">
      <dgm:prSet/>
      <dgm:spPr/>
      <dgm:t>
        <a:bodyPr/>
        <a:lstStyle/>
        <a:p>
          <a:endParaRPr lang="en-US"/>
        </a:p>
      </dgm:t>
    </dgm:pt>
    <dgm:pt modelId="{FD9B3DC1-C011-44E2-872E-41E5897BBD37}" type="sibTrans" cxnId="{656DD6BE-45A0-47A3-A7F4-CE2B968315D2}">
      <dgm:prSet/>
      <dgm:spPr/>
      <dgm:t>
        <a:bodyPr/>
        <a:lstStyle/>
        <a:p>
          <a:endParaRPr lang="en-US"/>
        </a:p>
      </dgm:t>
    </dgm:pt>
    <dgm:pt modelId="{25C3F325-6E4A-4948-B242-312769B4F2B1}">
      <dgm:prSet/>
      <dgm:spPr/>
      <dgm:t>
        <a:bodyPr/>
        <a:lstStyle/>
        <a:p>
          <a:r>
            <a:rPr lang="en-US" dirty="0">
              <a:solidFill>
                <a:schemeClr val="bg2">
                  <a:lumMod val="25000"/>
                </a:schemeClr>
              </a:solidFill>
            </a:rPr>
            <a:t>Infant preterm birth/significant medical concerns</a:t>
          </a:r>
        </a:p>
      </dgm:t>
    </dgm:pt>
    <dgm:pt modelId="{F99FDD33-C9C2-4DE3-BB80-C5C198921131}" type="parTrans" cxnId="{EC7153F8-C433-4350-80B3-ADE2A7501738}">
      <dgm:prSet/>
      <dgm:spPr/>
      <dgm:t>
        <a:bodyPr/>
        <a:lstStyle/>
        <a:p>
          <a:endParaRPr lang="en-US"/>
        </a:p>
      </dgm:t>
    </dgm:pt>
    <dgm:pt modelId="{CE4B5FAB-5159-4FEA-9D33-2F96D8F173DB}" type="sibTrans" cxnId="{EC7153F8-C433-4350-80B3-ADE2A7501738}">
      <dgm:prSet/>
      <dgm:spPr/>
      <dgm:t>
        <a:bodyPr/>
        <a:lstStyle/>
        <a:p>
          <a:endParaRPr lang="en-US"/>
        </a:p>
      </dgm:t>
    </dgm:pt>
    <dgm:pt modelId="{62E677B1-73E2-EA4D-B8D4-0281AF07D4F4}" type="pres">
      <dgm:prSet presAssocID="{0D9CC45B-520F-4FD3-9BE4-E232EDBAABC4}" presName="diagram" presStyleCnt="0">
        <dgm:presLayoutVars>
          <dgm:dir/>
          <dgm:resizeHandles val="exact"/>
        </dgm:presLayoutVars>
      </dgm:prSet>
      <dgm:spPr/>
    </dgm:pt>
    <dgm:pt modelId="{7742913C-CD07-FB4A-AD1B-08DB99C3B82B}" type="pres">
      <dgm:prSet presAssocID="{4130A872-B438-4DE9-9552-58095E1614A4}" presName="node" presStyleLbl="node1" presStyleIdx="0" presStyleCnt="11">
        <dgm:presLayoutVars>
          <dgm:bulletEnabled val="1"/>
        </dgm:presLayoutVars>
      </dgm:prSet>
      <dgm:spPr/>
    </dgm:pt>
    <dgm:pt modelId="{ABE05E6A-5E6B-024D-A7AB-A478ED5E62C9}" type="pres">
      <dgm:prSet presAssocID="{B95CB2E7-5A2E-4D8B-9F09-5C4B6D23AE34}" presName="sibTrans" presStyleCnt="0"/>
      <dgm:spPr/>
    </dgm:pt>
    <dgm:pt modelId="{A3159194-D673-A14E-9AF4-6B4F49552820}" type="pres">
      <dgm:prSet presAssocID="{90DED22D-F64C-4EF7-B4E9-9D5C074DD41D}" presName="node" presStyleLbl="node1" presStyleIdx="1" presStyleCnt="11">
        <dgm:presLayoutVars>
          <dgm:bulletEnabled val="1"/>
        </dgm:presLayoutVars>
      </dgm:prSet>
      <dgm:spPr/>
    </dgm:pt>
    <dgm:pt modelId="{A6257EF4-4D21-AC40-8D68-02E4DDB829C5}" type="pres">
      <dgm:prSet presAssocID="{5C0572F5-5EA7-4B3B-8B66-DFA84975610F}" presName="sibTrans" presStyleCnt="0"/>
      <dgm:spPr/>
    </dgm:pt>
    <dgm:pt modelId="{85076C60-6D09-9041-8E09-4A64A290E547}" type="pres">
      <dgm:prSet presAssocID="{E226FE71-3991-4DCF-B3A0-731E9E9D18F6}" presName="node" presStyleLbl="node1" presStyleIdx="2" presStyleCnt="11" custLinFactNeighborX="-613" custLinFactNeighborY="-9193">
        <dgm:presLayoutVars>
          <dgm:bulletEnabled val="1"/>
        </dgm:presLayoutVars>
      </dgm:prSet>
      <dgm:spPr/>
    </dgm:pt>
    <dgm:pt modelId="{99FD1BDA-70ED-C34C-BC84-9CB2542A9095}" type="pres">
      <dgm:prSet presAssocID="{D3796314-034A-4BAA-AE3D-CAB2B91EB340}" presName="sibTrans" presStyleCnt="0"/>
      <dgm:spPr/>
    </dgm:pt>
    <dgm:pt modelId="{60627BFF-9221-E04C-98ED-AFA66D676328}" type="pres">
      <dgm:prSet presAssocID="{810387CC-7FE4-4A5B-9B91-E8DBAC787084}" presName="node" presStyleLbl="node1" presStyleIdx="3" presStyleCnt="11">
        <dgm:presLayoutVars>
          <dgm:bulletEnabled val="1"/>
        </dgm:presLayoutVars>
      </dgm:prSet>
      <dgm:spPr/>
    </dgm:pt>
    <dgm:pt modelId="{F75B4809-3390-AA47-8298-5AE9530226CB}" type="pres">
      <dgm:prSet presAssocID="{48F97825-F761-449D-9CF0-2BEB3B69A22F}" presName="sibTrans" presStyleCnt="0"/>
      <dgm:spPr/>
    </dgm:pt>
    <dgm:pt modelId="{B9C562A0-66A1-164A-94F6-8D3CAA49E924}" type="pres">
      <dgm:prSet presAssocID="{DFC46096-6FE0-40B2-91A8-E5E7AD0DC4ED}" presName="node" presStyleLbl="node1" presStyleIdx="4" presStyleCnt="11">
        <dgm:presLayoutVars>
          <dgm:bulletEnabled val="1"/>
        </dgm:presLayoutVars>
      </dgm:prSet>
      <dgm:spPr/>
    </dgm:pt>
    <dgm:pt modelId="{14330153-EA55-0D46-B2C8-FAFF5B4BB36B}" type="pres">
      <dgm:prSet presAssocID="{6BB76072-1BF1-49E7-A5FA-30488BB0FFFF}" presName="sibTrans" presStyleCnt="0"/>
      <dgm:spPr/>
    </dgm:pt>
    <dgm:pt modelId="{313CC68F-075B-0448-9B3E-E1E225AB84AB}" type="pres">
      <dgm:prSet presAssocID="{01092826-9070-4147-82F7-676551682F3B}" presName="node" presStyleLbl="node1" presStyleIdx="5" presStyleCnt="11">
        <dgm:presLayoutVars>
          <dgm:bulletEnabled val="1"/>
        </dgm:presLayoutVars>
      </dgm:prSet>
      <dgm:spPr/>
    </dgm:pt>
    <dgm:pt modelId="{295DD0F2-E4FE-2641-AA4C-0913F483BEFD}" type="pres">
      <dgm:prSet presAssocID="{A575CA4A-7638-45B9-9849-1FFD7815B122}" presName="sibTrans" presStyleCnt="0"/>
      <dgm:spPr/>
    </dgm:pt>
    <dgm:pt modelId="{713F9F11-8593-3A4F-9782-E9D26BF193C6}" type="pres">
      <dgm:prSet presAssocID="{8E5B8834-D0FB-4DA0-A9F3-DFDE0055BF45}" presName="node" presStyleLbl="node1" presStyleIdx="6" presStyleCnt="11">
        <dgm:presLayoutVars>
          <dgm:bulletEnabled val="1"/>
        </dgm:presLayoutVars>
      </dgm:prSet>
      <dgm:spPr/>
    </dgm:pt>
    <dgm:pt modelId="{CA05E1B7-4EE7-8642-91DD-A9B94DF997FF}" type="pres">
      <dgm:prSet presAssocID="{4296B454-79C8-40BB-8ECC-4EB9BF3ACAE7}" presName="sibTrans" presStyleCnt="0"/>
      <dgm:spPr/>
    </dgm:pt>
    <dgm:pt modelId="{67526124-3AC2-8044-A224-98EE01DF7F5A}" type="pres">
      <dgm:prSet presAssocID="{372D3D02-B046-4852-9523-AF834B511556}" presName="node" presStyleLbl="node1" presStyleIdx="7" presStyleCnt="11">
        <dgm:presLayoutVars>
          <dgm:bulletEnabled val="1"/>
        </dgm:presLayoutVars>
      </dgm:prSet>
      <dgm:spPr/>
    </dgm:pt>
    <dgm:pt modelId="{1AEAFB81-996E-4C42-9899-D52784819E9C}" type="pres">
      <dgm:prSet presAssocID="{F9484D4C-9D05-484F-8AF3-E9CAA8B30BA6}" presName="sibTrans" presStyleCnt="0"/>
      <dgm:spPr/>
    </dgm:pt>
    <dgm:pt modelId="{58512708-1C6A-E149-8CC6-76BC641994B5}" type="pres">
      <dgm:prSet presAssocID="{60863075-436F-4C2C-A617-AD7958C8C4B4}" presName="node" presStyleLbl="node1" presStyleIdx="8" presStyleCnt="11">
        <dgm:presLayoutVars>
          <dgm:bulletEnabled val="1"/>
        </dgm:presLayoutVars>
      </dgm:prSet>
      <dgm:spPr/>
    </dgm:pt>
    <dgm:pt modelId="{C59239D0-A033-FE4E-AC05-30D861C054CA}" type="pres">
      <dgm:prSet presAssocID="{CA197739-516D-4DA5-8AE7-2A1E4D079FAD}" presName="sibTrans" presStyleCnt="0"/>
      <dgm:spPr/>
    </dgm:pt>
    <dgm:pt modelId="{239F58EF-51BB-4249-85D7-FA3BB985D9CC}" type="pres">
      <dgm:prSet presAssocID="{9DD9950A-F1C2-41A6-906A-8C686AE2C116}" presName="node" presStyleLbl="node1" presStyleIdx="9" presStyleCnt="11">
        <dgm:presLayoutVars>
          <dgm:bulletEnabled val="1"/>
        </dgm:presLayoutVars>
      </dgm:prSet>
      <dgm:spPr/>
    </dgm:pt>
    <dgm:pt modelId="{4268DFB2-3F7B-5249-A072-99AD414E2D43}" type="pres">
      <dgm:prSet presAssocID="{FD9B3DC1-C011-44E2-872E-41E5897BBD37}" presName="sibTrans" presStyleCnt="0"/>
      <dgm:spPr/>
    </dgm:pt>
    <dgm:pt modelId="{1346999F-98E6-A843-9ECD-40F6FCBD2561}" type="pres">
      <dgm:prSet presAssocID="{25C3F325-6E4A-4948-B242-312769B4F2B1}" presName="node" presStyleLbl="node1" presStyleIdx="10" presStyleCnt="11">
        <dgm:presLayoutVars>
          <dgm:bulletEnabled val="1"/>
        </dgm:presLayoutVars>
      </dgm:prSet>
      <dgm:spPr/>
    </dgm:pt>
  </dgm:ptLst>
  <dgm:cxnLst>
    <dgm:cxn modelId="{59EF6E01-42E5-4BB1-BB0C-849B7D0598E1}" srcId="{0D9CC45B-520F-4FD3-9BE4-E232EDBAABC4}" destId="{90DED22D-F64C-4EF7-B4E9-9D5C074DD41D}" srcOrd="1" destOrd="0" parTransId="{C9D87E17-8BE2-420F-A51A-581DBBC8D30C}" sibTransId="{5C0572F5-5EA7-4B3B-8B66-DFA84975610F}"/>
    <dgm:cxn modelId="{BADEF116-D292-404E-8BEC-F3EE36FA7CC1}" srcId="{0D9CC45B-520F-4FD3-9BE4-E232EDBAABC4}" destId="{810387CC-7FE4-4A5B-9B91-E8DBAC787084}" srcOrd="3" destOrd="0" parTransId="{D00D4532-87D9-46AD-B27E-61E20FC8881C}" sibTransId="{48F97825-F761-449D-9CF0-2BEB3B69A22F}"/>
    <dgm:cxn modelId="{01CB5D33-8508-4D14-B15F-746096E8264F}" srcId="{0D9CC45B-520F-4FD3-9BE4-E232EDBAABC4}" destId="{8E5B8834-D0FB-4DA0-A9F3-DFDE0055BF45}" srcOrd="6" destOrd="0" parTransId="{F0963F0C-19B4-4EC9-AFBB-2A27A2CCEC4C}" sibTransId="{4296B454-79C8-40BB-8ECC-4EB9BF3ACAE7}"/>
    <dgm:cxn modelId="{7AD73B5C-B216-4B3F-B11B-C2E4CC1A7640}" srcId="{0D9CC45B-520F-4FD3-9BE4-E232EDBAABC4}" destId="{E226FE71-3991-4DCF-B3A0-731E9E9D18F6}" srcOrd="2" destOrd="0" parTransId="{DF85E7D4-FCD5-45D7-A000-8A5C3739C9AC}" sibTransId="{D3796314-034A-4BAA-AE3D-CAB2B91EB340}"/>
    <dgm:cxn modelId="{811E8C43-501D-B742-AFAE-A8021B8529A3}" type="presOf" srcId="{9DD9950A-F1C2-41A6-906A-8C686AE2C116}" destId="{239F58EF-51BB-4249-85D7-FA3BB985D9CC}" srcOrd="0" destOrd="0" presId="urn:microsoft.com/office/officeart/2005/8/layout/default"/>
    <dgm:cxn modelId="{EBA7E849-733D-43E5-94F5-2D19C0FD0A02}" srcId="{0D9CC45B-520F-4FD3-9BE4-E232EDBAABC4}" destId="{372D3D02-B046-4852-9523-AF834B511556}" srcOrd="7" destOrd="0" parTransId="{E16C31F1-5015-444F-935A-3446878DBEE3}" sibTransId="{F9484D4C-9D05-484F-8AF3-E9CAA8B30BA6}"/>
    <dgm:cxn modelId="{EA8EF695-B653-40E4-899C-B074EC017D11}" srcId="{0D9CC45B-520F-4FD3-9BE4-E232EDBAABC4}" destId="{DFC46096-6FE0-40B2-91A8-E5E7AD0DC4ED}" srcOrd="4" destOrd="0" parTransId="{E315C0A7-7D76-41E8-918B-A1861E3753B8}" sibTransId="{6BB76072-1BF1-49E7-A5FA-30488BB0FFFF}"/>
    <dgm:cxn modelId="{2763A996-301C-4714-85BE-A138492DBE5D}" srcId="{0D9CC45B-520F-4FD3-9BE4-E232EDBAABC4}" destId="{60863075-436F-4C2C-A617-AD7958C8C4B4}" srcOrd="8" destOrd="0" parTransId="{D5D18203-1863-40F9-9349-75BB95E25F49}" sibTransId="{CA197739-516D-4DA5-8AE7-2A1E4D079FAD}"/>
    <dgm:cxn modelId="{04E16097-FE9E-48B1-9365-2C3B7A3FC92C}" srcId="{0D9CC45B-520F-4FD3-9BE4-E232EDBAABC4}" destId="{01092826-9070-4147-82F7-676551682F3B}" srcOrd="5" destOrd="0" parTransId="{875EF547-239B-4F4F-818B-098ECAA83624}" sibTransId="{A575CA4A-7638-45B9-9849-1FFD7815B122}"/>
    <dgm:cxn modelId="{215F059E-EA3D-4D43-96A5-2697893565E4}" type="presOf" srcId="{90DED22D-F64C-4EF7-B4E9-9D5C074DD41D}" destId="{A3159194-D673-A14E-9AF4-6B4F49552820}" srcOrd="0" destOrd="0" presId="urn:microsoft.com/office/officeart/2005/8/layout/default"/>
    <dgm:cxn modelId="{47FA7DA9-B273-0641-91E8-01648AC70672}" type="presOf" srcId="{25C3F325-6E4A-4948-B242-312769B4F2B1}" destId="{1346999F-98E6-A843-9ECD-40F6FCBD2561}" srcOrd="0" destOrd="0" presId="urn:microsoft.com/office/officeart/2005/8/layout/default"/>
    <dgm:cxn modelId="{AAB038BD-9572-284B-A8EA-F3950B02A12E}" type="presOf" srcId="{372D3D02-B046-4852-9523-AF834B511556}" destId="{67526124-3AC2-8044-A224-98EE01DF7F5A}" srcOrd="0" destOrd="0" presId="urn:microsoft.com/office/officeart/2005/8/layout/default"/>
    <dgm:cxn modelId="{656DD6BE-45A0-47A3-A7F4-CE2B968315D2}" srcId="{0D9CC45B-520F-4FD3-9BE4-E232EDBAABC4}" destId="{9DD9950A-F1C2-41A6-906A-8C686AE2C116}" srcOrd="9" destOrd="0" parTransId="{4D2680A3-2DC9-4406-A733-646E00F06EEE}" sibTransId="{FD9B3DC1-C011-44E2-872E-41E5897BBD37}"/>
    <dgm:cxn modelId="{153078C1-13B2-5446-892C-3FE030ED9441}" type="presOf" srcId="{0D9CC45B-520F-4FD3-9BE4-E232EDBAABC4}" destId="{62E677B1-73E2-EA4D-B8D4-0281AF07D4F4}" srcOrd="0" destOrd="0" presId="urn:microsoft.com/office/officeart/2005/8/layout/default"/>
    <dgm:cxn modelId="{3BFBDBC8-42DC-D44C-B2FB-F584F77770A1}" type="presOf" srcId="{01092826-9070-4147-82F7-676551682F3B}" destId="{313CC68F-075B-0448-9B3E-E1E225AB84AB}" srcOrd="0" destOrd="0" presId="urn:microsoft.com/office/officeart/2005/8/layout/default"/>
    <dgm:cxn modelId="{941A3BCA-EAAC-E144-8E68-DFA6666ADA63}" type="presOf" srcId="{8E5B8834-D0FB-4DA0-A9F3-DFDE0055BF45}" destId="{713F9F11-8593-3A4F-9782-E9D26BF193C6}" srcOrd="0" destOrd="0" presId="urn:microsoft.com/office/officeart/2005/8/layout/default"/>
    <dgm:cxn modelId="{0D1680CA-B98A-0F4E-9B4C-D9E61B5895AD}" type="presOf" srcId="{4130A872-B438-4DE9-9552-58095E1614A4}" destId="{7742913C-CD07-FB4A-AD1B-08DB99C3B82B}" srcOrd="0" destOrd="0" presId="urn:microsoft.com/office/officeart/2005/8/layout/default"/>
    <dgm:cxn modelId="{DB7B6ECF-869B-F64A-89C1-0AB892E764D9}" type="presOf" srcId="{60863075-436F-4C2C-A617-AD7958C8C4B4}" destId="{58512708-1C6A-E149-8CC6-76BC641994B5}" srcOrd="0" destOrd="0" presId="urn:microsoft.com/office/officeart/2005/8/layout/default"/>
    <dgm:cxn modelId="{CB6E2CD0-A656-8D48-B045-2FBDF0F77C84}" type="presOf" srcId="{810387CC-7FE4-4A5B-9B91-E8DBAC787084}" destId="{60627BFF-9221-E04C-98ED-AFA66D676328}" srcOrd="0" destOrd="0" presId="urn:microsoft.com/office/officeart/2005/8/layout/default"/>
    <dgm:cxn modelId="{C7FDE1DA-A1C5-C046-AF62-2F9562BBCCC8}" type="presOf" srcId="{E226FE71-3991-4DCF-B3A0-731E9E9D18F6}" destId="{85076C60-6D09-9041-8E09-4A64A290E547}" srcOrd="0" destOrd="0" presId="urn:microsoft.com/office/officeart/2005/8/layout/default"/>
    <dgm:cxn modelId="{1E44C0EC-1A50-4097-9CE8-E3033D4F8C5B}" srcId="{0D9CC45B-520F-4FD3-9BE4-E232EDBAABC4}" destId="{4130A872-B438-4DE9-9552-58095E1614A4}" srcOrd="0" destOrd="0" parTransId="{9FCB9F7F-77D4-4F47-8F8B-49ADAD86A7EA}" sibTransId="{B95CB2E7-5A2E-4D8B-9F09-5C4B6D23AE34}"/>
    <dgm:cxn modelId="{EC7153F8-C433-4350-80B3-ADE2A7501738}" srcId="{0D9CC45B-520F-4FD3-9BE4-E232EDBAABC4}" destId="{25C3F325-6E4A-4948-B242-312769B4F2B1}" srcOrd="10" destOrd="0" parTransId="{F99FDD33-C9C2-4DE3-BB80-C5C198921131}" sibTransId="{CE4B5FAB-5159-4FEA-9D33-2F96D8F173DB}"/>
    <dgm:cxn modelId="{286AC3F8-C6FA-8640-B031-2D25F80C9241}" type="presOf" srcId="{DFC46096-6FE0-40B2-91A8-E5E7AD0DC4ED}" destId="{B9C562A0-66A1-164A-94F6-8D3CAA49E924}" srcOrd="0" destOrd="0" presId="urn:microsoft.com/office/officeart/2005/8/layout/default"/>
    <dgm:cxn modelId="{C3D6D243-F368-4343-8EDC-DC17A3285747}" type="presParOf" srcId="{62E677B1-73E2-EA4D-B8D4-0281AF07D4F4}" destId="{7742913C-CD07-FB4A-AD1B-08DB99C3B82B}" srcOrd="0" destOrd="0" presId="urn:microsoft.com/office/officeart/2005/8/layout/default"/>
    <dgm:cxn modelId="{153CA67F-A951-E447-A4D1-00D039E42F28}" type="presParOf" srcId="{62E677B1-73E2-EA4D-B8D4-0281AF07D4F4}" destId="{ABE05E6A-5E6B-024D-A7AB-A478ED5E62C9}" srcOrd="1" destOrd="0" presId="urn:microsoft.com/office/officeart/2005/8/layout/default"/>
    <dgm:cxn modelId="{3E598EC4-6DA6-CB40-9AC6-1D42A5A4E092}" type="presParOf" srcId="{62E677B1-73E2-EA4D-B8D4-0281AF07D4F4}" destId="{A3159194-D673-A14E-9AF4-6B4F49552820}" srcOrd="2" destOrd="0" presId="urn:microsoft.com/office/officeart/2005/8/layout/default"/>
    <dgm:cxn modelId="{3A965EE3-B830-1D42-A6DA-C251826829B8}" type="presParOf" srcId="{62E677B1-73E2-EA4D-B8D4-0281AF07D4F4}" destId="{A6257EF4-4D21-AC40-8D68-02E4DDB829C5}" srcOrd="3" destOrd="0" presId="urn:microsoft.com/office/officeart/2005/8/layout/default"/>
    <dgm:cxn modelId="{3B8602C2-004F-B24C-9B3F-5BA1A625FB59}" type="presParOf" srcId="{62E677B1-73E2-EA4D-B8D4-0281AF07D4F4}" destId="{85076C60-6D09-9041-8E09-4A64A290E547}" srcOrd="4" destOrd="0" presId="urn:microsoft.com/office/officeart/2005/8/layout/default"/>
    <dgm:cxn modelId="{16FA0E62-D839-774D-8427-B173D5EDDF57}" type="presParOf" srcId="{62E677B1-73E2-EA4D-B8D4-0281AF07D4F4}" destId="{99FD1BDA-70ED-C34C-BC84-9CB2542A9095}" srcOrd="5" destOrd="0" presId="urn:microsoft.com/office/officeart/2005/8/layout/default"/>
    <dgm:cxn modelId="{38C14006-62F9-4040-A6F0-7772C4A83172}" type="presParOf" srcId="{62E677B1-73E2-EA4D-B8D4-0281AF07D4F4}" destId="{60627BFF-9221-E04C-98ED-AFA66D676328}" srcOrd="6" destOrd="0" presId="urn:microsoft.com/office/officeart/2005/8/layout/default"/>
    <dgm:cxn modelId="{C0C71DB9-9D80-D54C-8F57-8DDCA84B63E9}" type="presParOf" srcId="{62E677B1-73E2-EA4D-B8D4-0281AF07D4F4}" destId="{F75B4809-3390-AA47-8298-5AE9530226CB}" srcOrd="7" destOrd="0" presId="urn:microsoft.com/office/officeart/2005/8/layout/default"/>
    <dgm:cxn modelId="{15AFFA0D-362C-6342-A4BF-1316F4D14D59}" type="presParOf" srcId="{62E677B1-73E2-EA4D-B8D4-0281AF07D4F4}" destId="{B9C562A0-66A1-164A-94F6-8D3CAA49E924}" srcOrd="8" destOrd="0" presId="urn:microsoft.com/office/officeart/2005/8/layout/default"/>
    <dgm:cxn modelId="{437AAF54-C58F-E44E-BAD0-C43EDF72268D}" type="presParOf" srcId="{62E677B1-73E2-EA4D-B8D4-0281AF07D4F4}" destId="{14330153-EA55-0D46-B2C8-FAFF5B4BB36B}" srcOrd="9" destOrd="0" presId="urn:microsoft.com/office/officeart/2005/8/layout/default"/>
    <dgm:cxn modelId="{502D62A8-A873-3142-AB41-54B1E8D3847F}" type="presParOf" srcId="{62E677B1-73E2-EA4D-B8D4-0281AF07D4F4}" destId="{313CC68F-075B-0448-9B3E-E1E225AB84AB}" srcOrd="10" destOrd="0" presId="urn:microsoft.com/office/officeart/2005/8/layout/default"/>
    <dgm:cxn modelId="{A2D862EE-5028-BD48-990A-4CE16117127A}" type="presParOf" srcId="{62E677B1-73E2-EA4D-B8D4-0281AF07D4F4}" destId="{295DD0F2-E4FE-2641-AA4C-0913F483BEFD}" srcOrd="11" destOrd="0" presId="urn:microsoft.com/office/officeart/2005/8/layout/default"/>
    <dgm:cxn modelId="{2198AEB8-3416-174F-85F8-9B92B3BD5332}" type="presParOf" srcId="{62E677B1-73E2-EA4D-B8D4-0281AF07D4F4}" destId="{713F9F11-8593-3A4F-9782-E9D26BF193C6}" srcOrd="12" destOrd="0" presId="urn:microsoft.com/office/officeart/2005/8/layout/default"/>
    <dgm:cxn modelId="{E421DD59-277A-1741-AE5D-F1610772D41D}" type="presParOf" srcId="{62E677B1-73E2-EA4D-B8D4-0281AF07D4F4}" destId="{CA05E1B7-4EE7-8642-91DD-A9B94DF997FF}" srcOrd="13" destOrd="0" presId="urn:microsoft.com/office/officeart/2005/8/layout/default"/>
    <dgm:cxn modelId="{D49BE3C6-4323-CA43-BA27-13D8C2556847}" type="presParOf" srcId="{62E677B1-73E2-EA4D-B8D4-0281AF07D4F4}" destId="{67526124-3AC2-8044-A224-98EE01DF7F5A}" srcOrd="14" destOrd="0" presId="urn:microsoft.com/office/officeart/2005/8/layout/default"/>
    <dgm:cxn modelId="{26FB3F3D-C345-3B4B-96E4-536BBC96AB2C}" type="presParOf" srcId="{62E677B1-73E2-EA4D-B8D4-0281AF07D4F4}" destId="{1AEAFB81-996E-4C42-9899-D52784819E9C}" srcOrd="15" destOrd="0" presId="urn:microsoft.com/office/officeart/2005/8/layout/default"/>
    <dgm:cxn modelId="{ADDFDA07-DB03-574A-BC89-F4FC63EB7E10}" type="presParOf" srcId="{62E677B1-73E2-EA4D-B8D4-0281AF07D4F4}" destId="{58512708-1C6A-E149-8CC6-76BC641994B5}" srcOrd="16" destOrd="0" presId="urn:microsoft.com/office/officeart/2005/8/layout/default"/>
    <dgm:cxn modelId="{D72E05B0-AFB0-7C45-BAEA-1688CEF83EC5}" type="presParOf" srcId="{62E677B1-73E2-EA4D-B8D4-0281AF07D4F4}" destId="{C59239D0-A033-FE4E-AC05-30D861C054CA}" srcOrd="17" destOrd="0" presId="urn:microsoft.com/office/officeart/2005/8/layout/default"/>
    <dgm:cxn modelId="{9D1E591E-44D9-334D-939B-15A7D532060C}" type="presParOf" srcId="{62E677B1-73E2-EA4D-B8D4-0281AF07D4F4}" destId="{239F58EF-51BB-4249-85D7-FA3BB985D9CC}" srcOrd="18" destOrd="0" presId="urn:microsoft.com/office/officeart/2005/8/layout/default"/>
    <dgm:cxn modelId="{26E78CB2-6671-BA47-9A4B-83C3170B3CA4}" type="presParOf" srcId="{62E677B1-73E2-EA4D-B8D4-0281AF07D4F4}" destId="{4268DFB2-3F7B-5249-A072-99AD414E2D43}" srcOrd="19" destOrd="0" presId="urn:microsoft.com/office/officeart/2005/8/layout/default"/>
    <dgm:cxn modelId="{066D5E86-4513-DC41-B635-D1C15DA55D69}" type="presParOf" srcId="{62E677B1-73E2-EA4D-B8D4-0281AF07D4F4}" destId="{1346999F-98E6-A843-9ECD-40F6FCBD2561}" srcOrd="2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42913C-CD07-FB4A-AD1B-08DB99C3B82B}">
      <dsp:nvSpPr>
        <dsp:cNvPr id="0" name=""/>
        <dsp:cNvSpPr/>
      </dsp:nvSpPr>
      <dsp:spPr>
        <a:xfrm>
          <a:off x="388692" y="1056"/>
          <a:ext cx="2486734" cy="1492040"/>
        </a:xfrm>
        <a:prstGeom prst="rect">
          <a:avLst/>
        </a:prstGeom>
        <a:gradFill rotWithShape="0">
          <a:gsLst>
            <a:gs pos="0">
              <a:schemeClr val="accent6">
                <a:shade val="80000"/>
                <a:hueOff val="0"/>
                <a:satOff val="0"/>
                <a:lumOff val="0"/>
                <a:alphaOff val="0"/>
                <a:satMod val="103000"/>
                <a:lumMod val="102000"/>
                <a:tint val="94000"/>
              </a:schemeClr>
            </a:gs>
            <a:gs pos="50000">
              <a:schemeClr val="accent6">
                <a:shade val="80000"/>
                <a:hueOff val="0"/>
                <a:satOff val="0"/>
                <a:lumOff val="0"/>
                <a:alphaOff val="0"/>
                <a:satMod val="110000"/>
                <a:lumMod val="100000"/>
                <a:shade val="100000"/>
              </a:schemeClr>
            </a:gs>
            <a:gs pos="100000">
              <a:schemeClr val="accent6">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bg2">
                  <a:lumMod val="25000"/>
                </a:schemeClr>
              </a:solidFill>
            </a:rPr>
            <a:t>Previous depressive episode</a:t>
          </a:r>
        </a:p>
      </dsp:txBody>
      <dsp:txXfrm>
        <a:off x="388692" y="1056"/>
        <a:ext cx="2486734" cy="1492040"/>
      </dsp:txXfrm>
    </dsp:sp>
    <dsp:sp modelId="{A3159194-D673-A14E-9AF4-6B4F49552820}">
      <dsp:nvSpPr>
        <dsp:cNvPr id="0" name=""/>
        <dsp:cNvSpPr/>
      </dsp:nvSpPr>
      <dsp:spPr>
        <a:xfrm>
          <a:off x="3124099" y="1056"/>
          <a:ext cx="2486734" cy="1492040"/>
        </a:xfrm>
        <a:prstGeom prst="rect">
          <a:avLst/>
        </a:prstGeom>
        <a:gradFill rotWithShape="0">
          <a:gsLst>
            <a:gs pos="0">
              <a:schemeClr val="accent6">
                <a:shade val="80000"/>
                <a:hueOff val="-1146"/>
                <a:satOff val="985"/>
                <a:lumOff val="1310"/>
                <a:alphaOff val="0"/>
                <a:satMod val="103000"/>
                <a:lumMod val="102000"/>
                <a:tint val="94000"/>
              </a:schemeClr>
            </a:gs>
            <a:gs pos="50000">
              <a:schemeClr val="accent6">
                <a:shade val="80000"/>
                <a:hueOff val="-1146"/>
                <a:satOff val="985"/>
                <a:lumOff val="1310"/>
                <a:alphaOff val="0"/>
                <a:satMod val="110000"/>
                <a:lumMod val="100000"/>
                <a:shade val="100000"/>
              </a:schemeClr>
            </a:gs>
            <a:gs pos="100000">
              <a:schemeClr val="accent6">
                <a:shade val="80000"/>
                <a:hueOff val="-1146"/>
                <a:satOff val="985"/>
                <a:lumOff val="131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bg2">
                  <a:lumMod val="25000"/>
                </a:schemeClr>
              </a:solidFill>
            </a:rPr>
            <a:t>Lack of social support</a:t>
          </a:r>
          <a:endParaRPr lang="en-US" sz="2500" kern="1200" dirty="0">
            <a:solidFill>
              <a:schemeClr val="bg2">
                <a:lumMod val="25000"/>
              </a:schemeClr>
            </a:solidFill>
          </a:endParaRPr>
        </a:p>
      </dsp:txBody>
      <dsp:txXfrm>
        <a:off x="3124099" y="1056"/>
        <a:ext cx="2486734" cy="1492040"/>
      </dsp:txXfrm>
    </dsp:sp>
    <dsp:sp modelId="{85076C60-6D09-9041-8E09-4A64A290E547}">
      <dsp:nvSpPr>
        <dsp:cNvPr id="0" name=""/>
        <dsp:cNvSpPr/>
      </dsp:nvSpPr>
      <dsp:spPr>
        <a:xfrm>
          <a:off x="5844264" y="0"/>
          <a:ext cx="2486734" cy="1492040"/>
        </a:xfrm>
        <a:prstGeom prst="rect">
          <a:avLst/>
        </a:prstGeom>
        <a:gradFill rotWithShape="0">
          <a:gsLst>
            <a:gs pos="0">
              <a:schemeClr val="accent6">
                <a:shade val="80000"/>
                <a:hueOff val="-2293"/>
                <a:satOff val="1969"/>
                <a:lumOff val="2620"/>
                <a:alphaOff val="0"/>
                <a:satMod val="103000"/>
                <a:lumMod val="102000"/>
                <a:tint val="94000"/>
              </a:schemeClr>
            </a:gs>
            <a:gs pos="50000">
              <a:schemeClr val="accent6">
                <a:shade val="80000"/>
                <a:hueOff val="-2293"/>
                <a:satOff val="1969"/>
                <a:lumOff val="2620"/>
                <a:alphaOff val="0"/>
                <a:satMod val="110000"/>
                <a:lumMod val="100000"/>
                <a:shade val="100000"/>
              </a:schemeClr>
            </a:gs>
            <a:gs pos="100000">
              <a:schemeClr val="accent6">
                <a:shade val="80000"/>
                <a:hueOff val="-2293"/>
                <a:satOff val="1969"/>
                <a:lumOff val="262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bg2">
                  <a:lumMod val="25000"/>
                </a:schemeClr>
              </a:solidFill>
            </a:rPr>
            <a:t>Young maternal age</a:t>
          </a:r>
          <a:endParaRPr lang="en-US" sz="2500" kern="1200" dirty="0">
            <a:solidFill>
              <a:schemeClr val="bg2">
                <a:lumMod val="25000"/>
              </a:schemeClr>
            </a:solidFill>
          </a:endParaRPr>
        </a:p>
      </dsp:txBody>
      <dsp:txXfrm>
        <a:off x="5844264" y="0"/>
        <a:ext cx="2486734" cy="1492040"/>
      </dsp:txXfrm>
    </dsp:sp>
    <dsp:sp modelId="{60627BFF-9221-E04C-98ED-AFA66D676328}">
      <dsp:nvSpPr>
        <dsp:cNvPr id="0" name=""/>
        <dsp:cNvSpPr/>
      </dsp:nvSpPr>
      <dsp:spPr>
        <a:xfrm>
          <a:off x="8594915" y="1056"/>
          <a:ext cx="2486734" cy="1492040"/>
        </a:xfrm>
        <a:prstGeom prst="rect">
          <a:avLst/>
        </a:prstGeom>
        <a:gradFill rotWithShape="0">
          <a:gsLst>
            <a:gs pos="0">
              <a:schemeClr val="accent6">
                <a:shade val="80000"/>
                <a:hueOff val="-3439"/>
                <a:satOff val="2954"/>
                <a:lumOff val="3930"/>
                <a:alphaOff val="0"/>
                <a:satMod val="103000"/>
                <a:lumMod val="102000"/>
                <a:tint val="94000"/>
              </a:schemeClr>
            </a:gs>
            <a:gs pos="50000">
              <a:schemeClr val="accent6">
                <a:shade val="80000"/>
                <a:hueOff val="-3439"/>
                <a:satOff val="2954"/>
                <a:lumOff val="3930"/>
                <a:alphaOff val="0"/>
                <a:satMod val="110000"/>
                <a:lumMod val="100000"/>
                <a:shade val="100000"/>
              </a:schemeClr>
            </a:gs>
            <a:gs pos="100000">
              <a:schemeClr val="accent6">
                <a:shade val="80000"/>
                <a:hueOff val="-3439"/>
                <a:satOff val="2954"/>
                <a:lumOff val="393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bg2">
                  <a:lumMod val="25000"/>
                </a:schemeClr>
              </a:solidFill>
            </a:rPr>
            <a:t>Low attained education </a:t>
          </a:r>
        </a:p>
      </dsp:txBody>
      <dsp:txXfrm>
        <a:off x="8594915" y="1056"/>
        <a:ext cx="2486734" cy="1492040"/>
      </dsp:txXfrm>
    </dsp:sp>
    <dsp:sp modelId="{B9C562A0-66A1-164A-94F6-8D3CAA49E924}">
      <dsp:nvSpPr>
        <dsp:cNvPr id="0" name=""/>
        <dsp:cNvSpPr/>
      </dsp:nvSpPr>
      <dsp:spPr>
        <a:xfrm>
          <a:off x="388692" y="1741770"/>
          <a:ext cx="2486734" cy="1492040"/>
        </a:xfrm>
        <a:prstGeom prst="rect">
          <a:avLst/>
        </a:prstGeom>
        <a:gradFill rotWithShape="0">
          <a:gsLst>
            <a:gs pos="0">
              <a:schemeClr val="accent6">
                <a:shade val="80000"/>
                <a:hueOff val="-4585"/>
                <a:satOff val="3939"/>
                <a:lumOff val="5240"/>
                <a:alphaOff val="0"/>
                <a:satMod val="103000"/>
                <a:lumMod val="102000"/>
                <a:tint val="94000"/>
              </a:schemeClr>
            </a:gs>
            <a:gs pos="50000">
              <a:schemeClr val="accent6">
                <a:shade val="80000"/>
                <a:hueOff val="-4585"/>
                <a:satOff val="3939"/>
                <a:lumOff val="5240"/>
                <a:alphaOff val="0"/>
                <a:satMod val="110000"/>
                <a:lumMod val="100000"/>
                <a:shade val="100000"/>
              </a:schemeClr>
            </a:gs>
            <a:gs pos="100000">
              <a:schemeClr val="accent6">
                <a:shade val="80000"/>
                <a:hueOff val="-4585"/>
                <a:satOff val="3939"/>
                <a:lumOff val="524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bg2">
                  <a:lumMod val="25000"/>
                </a:schemeClr>
              </a:solidFill>
            </a:rPr>
            <a:t>Single marital status</a:t>
          </a:r>
        </a:p>
      </dsp:txBody>
      <dsp:txXfrm>
        <a:off x="388692" y="1741770"/>
        <a:ext cx="2486734" cy="1492040"/>
      </dsp:txXfrm>
    </dsp:sp>
    <dsp:sp modelId="{313CC68F-075B-0448-9B3E-E1E225AB84AB}">
      <dsp:nvSpPr>
        <dsp:cNvPr id="0" name=""/>
        <dsp:cNvSpPr/>
      </dsp:nvSpPr>
      <dsp:spPr>
        <a:xfrm>
          <a:off x="3124099" y="1741770"/>
          <a:ext cx="2486734" cy="1492040"/>
        </a:xfrm>
        <a:prstGeom prst="rect">
          <a:avLst/>
        </a:prstGeom>
        <a:gradFill rotWithShape="0">
          <a:gsLst>
            <a:gs pos="0">
              <a:schemeClr val="accent6">
                <a:shade val="80000"/>
                <a:hueOff val="-5732"/>
                <a:satOff val="4924"/>
                <a:lumOff val="6550"/>
                <a:alphaOff val="0"/>
                <a:satMod val="103000"/>
                <a:lumMod val="102000"/>
                <a:tint val="94000"/>
              </a:schemeClr>
            </a:gs>
            <a:gs pos="50000">
              <a:schemeClr val="accent6">
                <a:shade val="80000"/>
                <a:hueOff val="-5732"/>
                <a:satOff val="4924"/>
                <a:lumOff val="6550"/>
                <a:alphaOff val="0"/>
                <a:satMod val="110000"/>
                <a:lumMod val="100000"/>
                <a:shade val="100000"/>
              </a:schemeClr>
            </a:gs>
            <a:gs pos="100000">
              <a:schemeClr val="accent6">
                <a:shade val="80000"/>
                <a:hueOff val="-5732"/>
                <a:satOff val="4924"/>
                <a:lumOff val="655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bg2">
                  <a:lumMod val="25000"/>
                </a:schemeClr>
              </a:solidFill>
            </a:rPr>
            <a:t>Low socio-economic status</a:t>
          </a:r>
        </a:p>
      </dsp:txBody>
      <dsp:txXfrm>
        <a:off x="3124099" y="1741770"/>
        <a:ext cx="2486734" cy="1492040"/>
      </dsp:txXfrm>
    </dsp:sp>
    <dsp:sp modelId="{713F9F11-8593-3A4F-9782-E9D26BF193C6}">
      <dsp:nvSpPr>
        <dsp:cNvPr id="0" name=""/>
        <dsp:cNvSpPr/>
      </dsp:nvSpPr>
      <dsp:spPr>
        <a:xfrm>
          <a:off x="5859507" y="1741770"/>
          <a:ext cx="2486734" cy="1492040"/>
        </a:xfrm>
        <a:prstGeom prst="rect">
          <a:avLst/>
        </a:prstGeom>
        <a:gradFill rotWithShape="0">
          <a:gsLst>
            <a:gs pos="0">
              <a:schemeClr val="accent6">
                <a:shade val="80000"/>
                <a:hueOff val="-6878"/>
                <a:satOff val="5908"/>
                <a:lumOff val="7861"/>
                <a:alphaOff val="0"/>
                <a:satMod val="103000"/>
                <a:lumMod val="102000"/>
                <a:tint val="94000"/>
              </a:schemeClr>
            </a:gs>
            <a:gs pos="50000">
              <a:schemeClr val="accent6">
                <a:shade val="80000"/>
                <a:hueOff val="-6878"/>
                <a:satOff val="5908"/>
                <a:lumOff val="7861"/>
                <a:alphaOff val="0"/>
                <a:satMod val="110000"/>
                <a:lumMod val="100000"/>
                <a:shade val="100000"/>
              </a:schemeClr>
            </a:gs>
            <a:gs pos="100000">
              <a:schemeClr val="accent6">
                <a:shade val="80000"/>
                <a:hueOff val="-6878"/>
                <a:satOff val="5908"/>
                <a:lumOff val="78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bg2">
                  <a:lumMod val="25000"/>
                </a:schemeClr>
              </a:solidFill>
            </a:rPr>
            <a:t>Intimate partner violence</a:t>
          </a:r>
        </a:p>
      </dsp:txBody>
      <dsp:txXfrm>
        <a:off x="5859507" y="1741770"/>
        <a:ext cx="2486734" cy="1492040"/>
      </dsp:txXfrm>
    </dsp:sp>
    <dsp:sp modelId="{67526124-3AC2-8044-A224-98EE01DF7F5A}">
      <dsp:nvSpPr>
        <dsp:cNvPr id="0" name=""/>
        <dsp:cNvSpPr/>
      </dsp:nvSpPr>
      <dsp:spPr>
        <a:xfrm>
          <a:off x="8594915" y="1741770"/>
          <a:ext cx="2486734" cy="1492040"/>
        </a:xfrm>
        <a:prstGeom prst="rect">
          <a:avLst/>
        </a:prstGeom>
        <a:gradFill rotWithShape="0">
          <a:gsLst>
            <a:gs pos="0">
              <a:schemeClr val="accent6">
                <a:shade val="80000"/>
                <a:hueOff val="-8024"/>
                <a:satOff val="6893"/>
                <a:lumOff val="9171"/>
                <a:alphaOff val="0"/>
                <a:satMod val="103000"/>
                <a:lumMod val="102000"/>
                <a:tint val="94000"/>
              </a:schemeClr>
            </a:gs>
            <a:gs pos="50000">
              <a:schemeClr val="accent6">
                <a:shade val="80000"/>
                <a:hueOff val="-8024"/>
                <a:satOff val="6893"/>
                <a:lumOff val="9171"/>
                <a:alphaOff val="0"/>
                <a:satMod val="110000"/>
                <a:lumMod val="100000"/>
                <a:shade val="100000"/>
              </a:schemeClr>
            </a:gs>
            <a:gs pos="100000">
              <a:schemeClr val="accent6">
                <a:shade val="80000"/>
                <a:hueOff val="-8024"/>
                <a:satOff val="6893"/>
                <a:lumOff val="91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bg2">
                  <a:lumMod val="25000"/>
                </a:schemeClr>
              </a:solidFill>
            </a:rPr>
            <a:t>Psychosocial stress</a:t>
          </a:r>
        </a:p>
      </dsp:txBody>
      <dsp:txXfrm>
        <a:off x="8594915" y="1741770"/>
        <a:ext cx="2486734" cy="1492040"/>
      </dsp:txXfrm>
    </dsp:sp>
    <dsp:sp modelId="{58512708-1C6A-E149-8CC6-76BC641994B5}">
      <dsp:nvSpPr>
        <dsp:cNvPr id="0" name=""/>
        <dsp:cNvSpPr/>
      </dsp:nvSpPr>
      <dsp:spPr>
        <a:xfrm>
          <a:off x="1756396" y="3482484"/>
          <a:ext cx="2486734" cy="1492040"/>
        </a:xfrm>
        <a:prstGeom prst="rect">
          <a:avLst/>
        </a:prstGeom>
        <a:gradFill rotWithShape="0">
          <a:gsLst>
            <a:gs pos="0">
              <a:schemeClr val="accent6">
                <a:shade val="80000"/>
                <a:hueOff val="-9171"/>
                <a:satOff val="7878"/>
                <a:lumOff val="10481"/>
                <a:alphaOff val="0"/>
                <a:satMod val="103000"/>
                <a:lumMod val="102000"/>
                <a:tint val="94000"/>
              </a:schemeClr>
            </a:gs>
            <a:gs pos="50000">
              <a:schemeClr val="accent6">
                <a:shade val="80000"/>
                <a:hueOff val="-9171"/>
                <a:satOff val="7878"/>
                <a:lumOff val="10481"/>
                <a:alphaOff val="0"/>
                <a:satMod val="110000"/>
                <a:lumMod val="100000"/>
                <a:shade val="100000"/>
              </a:schemeClr>
            </a:gs>
            <a:gs pos="100000">
              <a:schemeClr val="accent6">
                <a:shade val="80000"/>
                <a:hueOff val="-9171"/>
                <a:satOff val="7878"/>
                <a:lumOff val="104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bg2">
                  <a:lumMod val="25000"/>
                </a:schemeClr>
              </a:solidFill>
            </a:rPr>
            <a:t>Chronic illness</a:t>
          </a:r>
        </a:p>
      </dsp:txBody>
      <dsp:txXfrm>
        <a:off x="1756396" y="3482484"/>
        <a:ext cx="2486734" cy="1492040"/>
      </dsp:txXfrm>
    </dsp:sp>
    <dsp:sp modelId="{239F58EF-51BB-4249-85D7-FA3BB985D9CC}">
      <dsp:nvSpPr>
        <dsp:cNvPr id="0" name=""/>
        <dsp:cNvSpPr/>
      </dsp:nvSpPr>
      <dsp:spPr>
        <a:xfrm>
          <a:off x="4491803" y="3482484"/>
          <a:ext cx="2486734" cy="1492040"/>
        </a:xfrm>
        <a:prstGeom prst="rect">
          <a:avLst/>
        </a:prstGeom>
        <a:gradFill rotWithShape="0">
          <a:gsLst>
            <a:gs pos="0">
              <a:schemeClr val="accent6">
                <a:shade val="80000"/>
                <a:hueOff val="-10317"/>
                <a:satOff val="8862"/>
                <a:lumOff val="11791"/>
                <a:alphaOff val="0"/>
                <a:satMod val="103000"/>
                <a:lumMod val="102000"/>
                <a:tint val="94000"/>
              </a:schemeClr>
            </a:gs>
            <a:gs pos="50000">
              <a:schemeClr val="accent6">
                <a:shade val="80000"/>
                <a:hueOff val="-10317"/>
                <a:satOff val="8862"/>
                <a:lumOff val="11791"/>
                <a:alphaOff val="0"/>
                <a:satMod val="110000"/>
                <a:lumMod val="100000"/>
                <a:shade val="100000"/>
              </a:schemeClr>
            </a:gs>
            <a:gs pos="100000">
              <a:schemeClr val="accent6">
                <a:shade val="80000"/>
                <a:hueOff val="-10317"/>
                <a:satOff val="8862"/>
                <a:lumOff val="1179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bg2">
                  <a:lumMod val="25000"/>
                </a:schemeClr>
              </a:solidFill>
            </a:rPr>
            <a:t>Maternal substance use</a:t>
          </a:r>
        </a:p>
      </dsp:txBody>
      <dsp:txXfrm>
        <a:off x="4491803" y="3482484"/>
        <a:ext cx="2486734" cy="1492040"/>
      </dsp:txXfrm>
    </dsp:sp>
    <dsp:sp modelId="{1346999F-98E6-A843-9ECD-40F6FCBD2561}">
      <dsp:nvSpPr>
        <dsp:cNvPr id="0" name=""/>
        <dsp:cNvSpPr/>
      </dsp:nvSpPr>
      <dsp:spPr>
        <a:xfrm>
          <a:off x="7227211" y="3482484"/>
          <a:ext cx="2486734" cy="1492040"/>
        </a:xfrm>
        <a:prstGeom prst="rect">
          <a:avLst/>
        </a:prstGeom>
        <a:gradFill rotWithShape="0">
          <a:gsLst>
            <a:gs pos="0">
              <a:schemeClr val="accent6">
                <a:shade val="80000"/>
                <a:hueOff val="-11463"/>
                <a:satOff val="9847"/>
                <a:lumOff val="13101"/>
                <a:alphaOff val="0"/>
                <a:satMod val="103000"/>
                <a:lumMod val="102000"/>
                <a:tint val="94000"/>
              </a:schemeClr>
            </a:gs>
            <a:gs pos="50000">
              <a:schemeClr val="accent6">
                <a:shade val="80000"/>
                <a:hueOff val="-11463"/>
                <a:satOff val="9847"/>
                <a:lumOff val="13101"/>
                <a:alphaOff val="0"/>
                <a:satMod val="110000"/>
                <a:lumMod val="100000"/>
                <a:shade val="100000"/>
              </a:schemeClr>
            </a:gs>
            <a:gs pos="100000">
              <a:schemeClr val="accent6">
                <a:shade val="80000"/>
                <a:hueOff val="-11463"/>
                <a:satOff val="9847"/>
                <a:lumOff val="1310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bg2">
                  <a:lumMod val="25000"/>
                </a:schemeClr>
              </a:solidFill>
            </a:rPr>
            <a:t>Infant preterm birth/significant medical concerns</a:t>
          </a:r>
        </a:p>
      </dsp:txBody>
      <dsp:txXfrm>
        <a:off x="7227211" y="3482484"/>
        <a:ext cx="2486734" cy="149204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0.06344</cdr:x>
      <cdr:y>0.77251</cdr:y>
    </cdr:from>
    <cdr:to>
      <cdr:x>0.18364</cdr:x>
      <cdr:y>1</cdr:y>
    </cdr:to>
    <cdr:sp macro="" textlink="">
      <cdr:nvSpPr>
        <cdr:cNvPr id="2" name="TextBox 1">
          <a:extLst xmlns:a="http://schemas.openxmlformats.org/drawingml/2006/main">
            <a:ext uri="{FF2B5EF4-FFF2-40B4-BE49-F238E27FC236}">
              <a16:creationId xmlns:a16="http://schemas.microsoft.com/office/drawing/2014/main" id="{29CFBFB7-1FF0-CA8D-625B-F91CB565B300}"/>
            </a:ext>
          </a:extLst>
        </cdr:cNvPr>
        <cdr:cNvSpPr txBox="1"/>
      </cdr:nvSpPr>
      <cdr:spPr>
        <a:xfrm xmlns:a="http://schemas.openxmlformats.org/drawingml/2006/main">
          <a:off x="482600" y="394335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0.04508</cdr:x>
      <cdr:y>0.88087</cdr:y>
    </cdr:from>
    <cdr:to>
      <cdr:x>0.72955</cdr:x>
      <cdr:y>0.98383</cdr:y>
    </cdr:to>
    <cdr:sp macro="" textlink="">
      <cdr:nvSpPr>
        <cdr:cNvPr id="3" name="TextBox 2">
          <a:extLst xmlns:a="http://schemas.openxmlformats.org/drawingml/2006/main">
            <a:ext uri="{FF2B5EF4-FFF2-40B4-BE49-F238E27FC236}">
              <a16:creationId xmlns:a16="http://schemas.microsoft.com/office/drawing/2014/main" id="{D92E33A6-6459-AE17-35C6-46C57A078979}"/>
            </a:ext>
          </a:extLst>
        </cdr:cNvPr>
        <cdr:cNvSpPr txBox="1"/>
      </cdr:nvSpPr>
      <cdr:spPr>
        <a:xfrm xmlns:a="http://schemas.openxmlformats.org/drawingml/2006/main">
          <a:off x="342900" y="4044116"/>
          <a:ext cx="5207000" cy="47269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800"/>
            <a:t>Note: Race groups are single race</a:t>
          </a:r>
        </a:p>
        <a:p xmlns:a="http://schemas.openxmlformats.org/drawingml/2006/main">
          <a:r>
            <a:rPr lang="en-US" sz="800"/>
            <a:t>SOURCE: National</a:t>
          </a:r>
          <a:r>
            <a:rPr lang="en-US" sz="800" baseline="0"/>
            <a:t> Center for Heatlh Statistics, National Vital Statistics System, Mortality.</a:t>
          </a:r>
          <a:endParaRPr lang="en-US" sz="800"/>
        </a:p>
      </cdr:txBody>
    </cdr:sp>
  </cdr:relSizeAnchor>
</c:userShapes>
</file>

<file path=ppt/drawings/drawing2.xml><?xml version="1.0" encoding="utf-8"?>
<c:userShapes xmlns:c="http://schemas.openxmlformats.org/drawingml/2006/chart">
  <cdr:relSizeAnchor xmlns:cdr="http://schemas.openxmlformats.org/drawingml/2006/chartDrawing">
    <cdr:from>
      <cdr:x>0.06128</cdr:x>
      <cdr:y>0</cdr:y>
    </cdr:from>
    <cdr:to>
      <cdr:x>1</cdr:x>
      <cdr:y>0.08161</cdr:y>
    </cdr:to>
    <cdr:sp macro="" textlink="">
      <cdr:nvSpPr>
        <cdr:cNvPr id="2" name="TextBox 8">
          <a:extLst xmlns:a="http://schemas.openxmlformats.org/drawingml/2006/main">
            <a:ext uri="{FF2B5EF4-FFF2-40B4-BE49-F238E27FC236}">
              <a16:creationId xmlns:a16="http://schemas.microsoft.com/office/drawing/2014/main" id="{B189C30E-4CD0-33B9-539A-6F275365F24A}"/>
            </a:ext>
          </a:extLst>
        </cdr:cNvPr>
        <cdr:cNvSpPr txBox="1"/>
      </cdr:nvSpPr>
      <cdr:spPr>
        <a:xfrm xmlns:a="http://schemas.openxmlformats.org/drawingml/2006/main">
          <a:off x="326295" y="-1610009"/>
          <a:ext cx="4998370"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latin typeface="+mj-lt"/>
            </a:rPr>
            <a:t>Timing of Death in Relationship to Pregnancy</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629FAE-F928-3548-AB35-92D94048885B}"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47638B-1019-5B45-B10C-57BC92649421}" type="slidenum">
              <a:rPr lang="en-US" smtClean="0"/>
              <a:t>‹#›</a:t>
            </a:fld>
            <a:endParaRPr lang="en-US"/>
          </a:p>
        </p:txBody>
      </p:sp>
    </p:spTree>
    <p:extLst>
      <p:ext uri="{BB962C8B-B14F-4D97-AF65-F5344CB8AC3E}">
        <p14:creationId xmlns:p14="http://schemas.microsoft.com/office/powerpoint/2010/main" val="1617982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rldefense.com/v3/__https:/www.cdc.gov/nchs/data/hestat/maternal-mortality/2021/maternal-mortality-rates-2021.htm__;!!JkUDQA!KGdgjc0g08LOS3A-tg3uepekexUT58gI9zxxxAbgM2ROaS7Lx1cN-njrWYtxefB3brsF1aw8CGZQ-g$"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cdc.gov/reproductivehealth/maternalinfanthealth/smm/severe-morbidity-ICD.htm" TargetMode="External"/><Relationship Id="rId4" Type="http://schemas.openxmlformats.org/officeDocument/2006/relationships/hyperlink" Target="https://www.cdc.gov/nchs/maternal-mortality/index.htm" TargetMode="Externa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Arial" panose="020B0604020202020204" pitchFamily="34" charset="0"/>
              </a:rPr>
              <a:t>Good Morning-</a:t>
            </a:r>
            <a:r>
              <a:rPr lang="en-US" b="0" i="0" dirty="0">
                <a:solidFill>
                  <a:srgbClr val="000000"/>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panose="020B0604020202020204" pitchFamily="34" charset="0"/>
              </a:rPr>
              <a:t>NNP and Program Administrator for the Nebraska Perinatal Quality Improvement Collaborative</a:t>
            </a:r>
            <a:r>
              <a:rPr lang="en-US" b="0" i="0" dirty="0">
                <a:solidFill>
                  <a:srgbClr val="000000"/>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panose="020B0604020202020204" pitchFamily="34" charset="0"/>
              </a:rPr>
              <a:t>I have the pleasure today of speaking with you about the work we have done in Nebraska around perinatal mental health. </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E47638B-1019-5B45-B10C-57BC92649421}" type="slidenum">
              <a:rPr lang="en-US" smtClean="0"/>
              <a:t>1</a:t>
            </a:fld>
            <a:endParaRPr lang="en-US"/>
          </a:p>
        </p:txBody>
      </p:sp>
    </p:spTree>
    <p:extLst>
      <p:ext uri="{BB962C8B-B14F-4D97-AF65-F5344CB8AC3E}">
        <p14:creationId xmlns:p14="http://schemas.microsoft.com/office/powerpoint/2010/main" val="989459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recent years we have shied away from using the term “postpartum” and started using the more comprehensive term “perinatal depression” due to the fact that symptoms may appear in either parent and aren’t limited to the early postpartum period.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As you can see in the pie chart,  27% of women enter pregnancy with pre-existing anxiety and/or depression, 33% will develop symptoms during pregnancy, and 40% will develop symptoms following childbirth.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Perinatal depression is actually only one of several mental health conditions women experience during pregnancy and the first year postpartum. These conditions are often collectively referred to as Perinatal Mood and Anxiety Disorders (PMAD).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Similar to Asperger’s and the autism spectrum.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Before taking a closer look at perinatal depression I want to touch briefly on  the “ Baby Blues” and a couple of the other PMAD….</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0408E8B-17F1-4797-8AFC-F1A691DD1C60}" type="slidenum">
              <a:rPr lang="en-US" smtClean="0"/>
              <a:t>10</a:t>
            </a:fld>
            <a:endParaRPr lang="en-US" dirty="0"/>
          </a:p>
        </p:txBody>
      </p:sp>
    </p:spTree>
    <p:extLst>
      <p:ext uri="{BB962C8B-B14F-4D97-AF65-F5344CB8AC3E}">
        <p14:creationId xmlns:p14="http://schemas.microsoft.com/office/powerpoint/2010/main" val="3385720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It is very important to remember that “perinatal depression” and “Baby Blues” are not the same!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Self-care- sleep, food and hydration</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0408E8B-17F1-4797-8AFC-F1A691DD1C60}" type="slidenum">
              <a:rPr lang="en-US" smtClean="0"/>
              <a:t>11</a:t>
            </a:fld>
            <a:endParaRPr lang="en-US" dirty="0"/>
          </a:p>
        </p:txBody>
      </p:sp>
    </p:spTree>
    <p:extLst>
      <p:ext uri="{BB962C8B-B14F-4D97-AF65-F5344CB8AC3E}">
        <p14:creationId xmlns:p14="http://schemas.microsoft.com/office/powerpoint/2010/main" val="2510008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Perinatal depression and anxiety often go hand and hand. </a:t>
            </a:r>
            <a:endParaRPr lang="en-US"/>
          </a:p>
          <a:p>
            <a:r>
              <a:rPr lang="en-US" sz="1200" b="0" i="0" kern="1200" dirty="0">
                <a:solidFill>
                  <a:schemeClr val="tx1"/>
                </a:solidFill>
                <a:effectLst/>
                <a:latin typeface="+mn-lt"/>
                <a:ea typeface="+mn-ea"/>
                <a:cs typeface="+mn-cs"/>
              </a:rPr>
              <a:t>Women should be screened for anxiety prior to starting medications for perinatal depression to r/o bipolar disorder.</a:t>
            </a:r>
            <a:r>
              <a:rPr lang="en-US" dirty="0"/>
              <a:t> </a:t>
            </a:r>
            <a:endParaRPr lang="en-US" dirty="0">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0408E8B-17F1-4797-8AFC-F1A691DD1C60}" type="slidenum">
              <a:rPr lang="en-US" smtClean="0"/>
              <a:t>12</a:t>
            </a:fld>
            <a:endParaRPr lang="en-US" dirty="0"/>
          </a:p>
        </p:txBody>
      </p:sp>
    </p:spTree>
    <p:extLst>
      <p:ext uri="{BB962C8B-B14F-4D97-AF65-F5344CB8AC3E}">
        <p14:creationId xmlns:p14="http://schemas.microsoft.com/office/powerpoint/2010/main" val="1432624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Approximately 1 in 7 women or up to 20% of new mothers experience significant depression during pregnancy and the first year postpartum. GDM 2-10%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These rates are twice is high for  AA, NICU, teen mothers, as well as those living in poverty.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Perinatal depression is most likely under reported and in many cases untreated.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SUICIDE and OVERDOSE are the leading causes of death for women in the first year following pregnancy, with  nearly 100% of these deaths deemed preventable.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While symptoms may occur at any time during pregnancy or the first-year postpartum symptoms generally start between 4-6 weeks postpartum peaking at 3-4 months.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Etiology: </a:t>
            </a:r>
          </a:p>
          <a:p>
            <a:r>
              <a:rPr lang="en-US" sz="1200" b="0" i="0" kern="1200" dirty="0">
                <a:solidFill>
                  <a:schemeClr val="tx1"/>
                </a:solidFill>
                <a:effectLst/>
                <a:latin typeface="+mn-lt"/>
                <a:ea typeface="+mn-ea"/>
                <a:cs typeface="+mn-cs"/>
              </a:rPr>
              <a:t>No single etiology physical and emotional issues play a role…</a:t>
            </a:r>
          </a:p>
          <a:p>
            <a:r>
              <a:rPr lang="en-US" sz="1200" b="0" i="0" kern="1200" dirty="0">
                <a:solidFill>
                  <a:schemeClr val="tx1"/>
                </a:solidFill>
                <a:effectLst/>
                <a:latin typeface="+mn-lt"/>
                <a:ea typeface="+mn-ea"/>
                <a:cs typeface="+mn-cs"/>
              </a:rPr>
              <a:t>Dramatic drop in estrogen and progesterone. Other hormones produced by the thyroid gland may also drop sharply.</a:t>
            </a:r>
          </a:p>
          <a:p>
            <a:r>
              <a:rPr lang="en-US" sz="1200" b="0" i="0" kern="1200" dirty="0">
                <a:solidFill>
                  <a:schemeClr val="tx1"/>
                </a:solidFill>
                <a:effectLst/>
                <a:latin typeface="+mn-lt"/>
                <a:ea typeface="+mn-ea"/>
                <a:cs typeface="+mn-cs"/>
              </a:rPr>
              <a:t>Sleep deprivation</a:t>
            </a:r>
            <a:br>
              <a:rPr lang="en-US" dirty="0"/>
            </a:br>
            <a:endParaRPr lang="en-US" dirty="0"/>
          </a:p>
        </p:txBody>
      </p:sp>
      <p:sp>
        <p:nvSpPr>
          <p:cNvPr id="4" name="Slide Number Placeholder 3"/>
          <p:cNvSpPr>
            <a:spLocks noGrp="1"/>
          </p:cNvSpPr>
          <p:nvPr>
            <p:ph type="sldNum" sz="quarter" idx="10"/>
          </p:nvPr>
        </p:nvSpPr>
        <p:spPr/>
        <p:txBody>
          <a:bodyPr/>
          <a:lstStyle/>
          <a:p>
            <a:fld id="{80408E8B-17F1-4797-8AFC-F1A691DD1C60}" type="slidenum">
              <a:rPr lang="en-US" smtClean="0"/>
              <a:t>13</a:t>
            </a:fld>
            <a:endParaRPr lang="en-US" dirty="0"/>
          </a:p>
        </p:txBody>
      </p:sp>
    </p:spTree>
    <p:extLst>
      <p:ext uri="{BB962C8B-B14F-4D97-AF65-F5344CB8AC3E}">
        <p14:creationId xmlns:p14="http://schemas.microsoft.com/office/powerpoint/2010/main" val="2265217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symptoms of perinatal depression differ for everyone, and might include the following:</a:t>
            </a:r>
          </a:p>
        </p:txBody>
      </p:sp>
      <p:sp>
        <p:nvSpPr>
          <p:cNvPr id="4" name="Slide Number Placeholder 3"/>
          <p:cNvSpPr>
            <a:spLocks noGrp="1"/>
          </p:cNvSpPr>
          <p:nvPr>
            <p:ph type="sldNum" sz="quarter" idx="10"/>
          </p:nvPr>
        </p:nvSpPr>
        <p:spPr/>
        <p:txBody>
          <a:bodyPr/>
          <a:lstStyle/>
          <a:p>
            <a:fld id="{80408E8B-17F1-4797-8AFC-F1A691DD1C60}" type="slidenum">
              <a:rPr lang="en-US" smtClean="0"/>
              <a:t>14</a:t>
            </a:fld>
            <a:endParaRPr lang="en-US" dirty="0"/>
          </a:p>
        </p:txBody>
      </p:sp>
    </p:spTree>
    <p:extLst>
      <p:ext uri="{BB962C8B-B14F-4D97-AF65-F5344CB8AC3E}">
        <p14:creationId xmlns:p14="http://schemas.microsoft.com/office/powerpoint/2010/main" val="2742297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446662AC-F79C-4580-AAE1-0AD57F87085E}" type="slidenum">
              <a:rPr lang="en-US" smtClean="0"/>
              <a:pPr/>
              <a:t>15</a:t>
            </a:fld>
            <a:endParaRPr lang="en-US"/>
          </a:p>
        </p:txBody>
      </p:sp>
      <p:sp>
        <p:nvSpPr>
          <p:cNvPr id="29699" name="Text Box 2"/>
          <p:cNvSpPr txBox="1">
            <a:spLocks noChangeArrowheads="1"/>
          </p:cNvSpPr>
          <p:nvPr/>
        </p:nvSpPr>
        <p:spPr bwMode="auto">
          <a:xfrm>
            <a:off x="1219200" y="719762"/>
            <a:ext cx="4876800" cy="3600450"/>
          </a:xfrm>
          <a:prstGeom prst="rect">
            <a:avLst/>
          </a:prstGeom>
          <a:solidFill>
            <a:srgbClr val="FFFFFF"/>
          </a:solidFill>
          <a:ln w="9525">
            <a:solidFill>
              <a:srgbClr val="000000"/>
            </a:solidFill>
            <a:miter lim="800000"/>
            <a:headEnd/>
            <a:tailEnd/>
          </a:ln>
        </p:spPr>
        <p:txBody>
          <a:bodyPr wrap="none" lIns="96661" tIns="48331" rIns="96661" bIns="48331" anchor="ctr"/>
          <a:lstStyle/>
          <a:p>
            <a:endParaRPr lang="en-US"/>
          </a:p>
        </p:txBody>
      </p:sp>
      <p:sp>
        <p:nvSpPr>
          <p:cNvPr id="29700" name="Rectangle 3"/>
          <p:cNvSpPr>
            <a:spLocks noGrp="1" noChangeArrowheads="1"/>
          </p:cNvSpPr>
          <p:nvPr>
            <p:ph type="body"/>
          </p:nvPr>
        </p:nvSpPr>
        <p:spPr>
          <a:xfrm>
            <a:off x="975362" y="4561227"/>
            <a:ext cx="5362787" cy="4418586"/>
          </a:xfrm>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Lack of social support (especially minority, immigrant, and refugee populations)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Young maternal age (40-60% of adolescent mothers report depressive symptoms)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Thyroid, diabetes</a:t>
            </a:r>
          </a:p>
          <a:p>
            <a:pPr eaLnBrk="1" hangingPunct="1"/>
            <a:endParaRPr lang="en-US" dirty="0"/>
          </a:p>
        </p:txBody>
      </p:sp>
    </p:spTree>
    <p:extLst>
      <p:ext uri="{BB962C8B-B14F-4D97-AF65-F5344CB8AC3E}">
        <p14:creationId xmlns:p14="http://schemas.microsoft.com/office/powerpoint/2010/main" val="311681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Before going any further, I want to shift gears slightly to address the issue of paternal depression.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Research on paternal PPD is limited, but we know it is highly correlated with maternal depression.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Effecting 1 in 10 fathers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Depression and anxiety are twice as common in expecting and new fathers, compared to men in general.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Differences between onset and presentation of PD exist between mothers and fathers.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Develops gradually, increases over the first year postpartum.</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Fathers are less likely to seek help for depression due to a lack of awareness of paternal PPD and an even greater stigma surrounding paternal depression.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Society’s view that men are stoic, self-sacrificing, and strong!</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0408E8B-17F1-4797-8AFC-F1A691DD1C60}" type="slidenum">
              <a:rPr lang="en-US" smtClean="0"/>
              <a:t>16</a:t>
            </a:fld>
            <a:endParaRPr lang="en-US" dirty="0"/>
          </a:p>
        </p:txBody>
      </p:sp>
    </p:spTree>
    <p:extLst>
      <p:ext uri="{BB962C8B-B14F-4D97-AF65-F5344CB8AC3E}">
        <p14:creationId xmlns:p14="http://schemas.microsoft.com/office/powerpoint/2010/main" val="2703352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PPS the most serious of all the PMAD and while it may garner the most headlines, it is very rare 0.2%.</a:t>
            </a:r>
          </a:p>
          <a:p>
            <a:endParaRPr lang="en-US" dirty="0"/>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0408E8B-17F1-4797-8AFC-F1A691DD1C60}" type="slidenum">
              <a:rPr lang="en-US" smtClean="0"/>
              <a:t>17</a:t>
            </a:fld>
            <a:endParaRPr lang="en-US" dirty="0"/>
          </a:p>
        </p:txBody>
      </p:sp>
    </p:spTree>
    <p:extLst>
      <p:ext uri="{BB962C8B-B14F-4D97-AF65-F5344CB8AC3E}">
        <p14:creationId xmlns:p14="http://schemas.microsoft.com/office/powerpoint/2010/main" val="1908236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Arial" panose="020B0604020202020204" pitchFamily="34" charset="0"/>
              </a:rPr>
              <a:t>So what about here in Nebraska….</a:t>
            </a:r>
            <a:endParaRPr lang="en-US"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0408E8B-17F1-4797-8AFC-F1A691DD1C60}" type="slidenum">
              <a:rPr lang="en-US" smtClean="0"/>
              <a:t>18</a:t>
            </a:fld>
            <a:endParaRPr lang="en-US"/>
          </a:p>
        </p:txBody>
      </p:sp>
    </p:spTree>
    <p:extLst>
      <p:ext uri="{BB962C8B-B14F-4D97-AF65-F5344CB8AC3E}">
        <p14:creationId xmlns:p14="http://schemas.microsoft.com/office/powerpoint/2010/main" val="2829363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Calibri" panose="020F0502020204030204" pitchFamily="34" charset="0"/>
              </a:rPr>
              <a:t>In 2023, the Policy Center for Maternal Mental Health, in collaboration with George Washington University, released the first-ever grading of state efforts in addressing maternal mental health. These State Report Cards provide the first-ever comprehensive view into the state of maternal mental health in America. The U.S. is failing – with 29 receiving Ds and Fs. Nebraska improved to a D (F)- extension of PP Medicaid to 12 months.</a:t>
            </a:r>
            <a:r>
              <a:rPr lang="en-US" b="0" i="0" dirty="0">
                <a:solidFill>
                  <a:srgbClr val="000000"/>
                </a:solidFill>
                <a:effectLst/>
                <a:latin typeface="Calibri" panose="020F0502020204030204" pitchFamily="34" charset="0"/>
              </a:rPr>
              <a:t>​</a:t>
            </a:r>
            <a:endParaRPr lang="en-US" sz="1200" dirty="0">
              <a:cs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476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47638B-1019-5B45-B10C-57BC92649421}" type="slidenum">
              <a:rPr lang="en-US" smtClean="0"/>
              <a:t>2</a:t>
            </a:fld>
            <a:endParaRPr lang="en-US"/>
          </a:p>
        </p:txBody>
      </p:sp>
    </p:spTree>
    <p:extLst>
      <p:ext uri="{BB962C8B-B14F-4D97-AF65-F5344CB8AC3E}">
        <p14:creationId xmlns:p14="http://schemas.microsoft.com/office/powerpoint/2010/main" val="46904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r>
              <a:rPr lang="en-US" dirty="0"/>
              <a:t>As you can see the prevalence of self-reported depression in the 3 months before, during, and after pregnancy have steadily increased in NE since 2016. </a:t>
            </a:r>
          </a:p>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endParaRPr lang="en-US" dirty="0"/>
          </a:p>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r>
              <a:rPr lang="en-US" dirty="0"/>
              <a:t>According to our most recent PRAMS data (Pregnancy Risk Assessment Monitoring System) 20.3% of mothers reported depression in the 3 months before pregnancy, 19.2% reported depression during pregnancy, and 12.8% reported symptoms of depression in the postpartum period. </a:t>
            </a:r>
          </a:p>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endParaRPr lang="en-US" dirty="0"/>
          </a:p>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r>
              <a:rPr lang="en-US" dirty="0"/>
              <a:t>Even more alarming is that these percentages represent just a sampling of NE mothers and we know that perinatal depression is most likely under reported and in many cases untreated.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(PRAMS partnership with CDC ~ 2500/</a:t>
            </a:r>
            <a:r>
              <a:rPr lang="en-US" dirty="0" err="1"/>
              <a:t>yr</a:t>
            </a:r>
            <a:r>
              <a:rPr lang="en-US" dirty="0"/>
              <a:t> purpose to determine why some babies are healthier than others before, during, and after birth)</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804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7F514-CA70-6F85-4623-65EF55E89A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0B212-AEE6-748A-A38B-276491F9F3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B1AD86-DDDE-5CA3-72DC-E6F51066E4DF}"/>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t>Significant disparities exist in NE…. 3 months before </a:t>
            </a:r>
            <a:r>
              <a:rPr lang="en-US" sz="1200" dirty="0" err="1"/>
              <a:t>preg</a:t>
            </a:r>
            <a:r>
              <a:rPr lang="en-US" sz="1200" dirty="0"/>
              <a:t> by race/ethnicity for 2017-2020 and 2021-2022. The proportion of birthing people who reported depressive symptoms prior to </a:t>
            </a:r>
            <a:r>
              <a:rPr lang="en-US" sz="1200" dirty="0" err="1"/>
              <a:t>preg</a:t>
            </a:r>
            <a:r>
              <a:rPr lang="en-US" sz="1200" dirty="0"/>
              <a:t> highest for NA followed by Black. As well as higher proportions in rural areas. </a:t>
            </a:r>
          </a:p>
          <a:p>
            <a:pPr algn="l" rtl="0" fontAlgn="base"/>
            <a:endParaRPr lang="en-US" sz="1200" dirty="0"/>
          </a:p>
          <a:p>
            <a:endParaRPr lang="en-US" sz="1200" dirty="0">
              <a:cs typeface="Calibri"/>
            </a:endParaRPr>
          </a:p>
        </p:txBody>
      </p:sp>
      <p:sp>
        <p:nvSpPr>
          <p:cNvPr id="4" name="Slide Number Placeholder 3">
            <a:extLst>
              <a:ext uri="{FF2B5EF4-FFF2-40B4-BE49-F238E27FC236}">
                <a16:creationId xmlns:a16="http://schemas.microsoft.com/office/drawing/2014/main" id="{4F6838BF-E5AD-8696-D0C3-304CDC8127B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346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t>Significant disparities exist in NE…. During </a:t>
            </a:r>
            <a:r>
              <a:rPr lang="en-US" sz="1200" dirty="0" err="1"/>
              <a:t>preg</a:t>
            </a:r>
            <a:r>
              <a:rPr lang="en-US" sz="1200" dirty="0"/>
              <a:t> by race/ethnicity for 2017-2020 and 2021-2022. The proportion of birthing people who reported depressive symptoms during </a:t>
            </a:r>
            <a:r>
              <a:rPr lang="en-US" sz="1200" dirty="0" err="1"/>
              <a:t>preg</a:t>
            </a:r>
            <a:r>
              <a:rPr lang="en-US" sz="1200" dirty="0"/>
              <a:t> highest for NA, followed by Black. As well as higher proportions in rural areas. </a:t>
            </a:r>
          </a:p>
          <a:p>
            <a:pPr algn="l" rtl="0" fontAlgn="base"/>
            <a:endParaRPr lang="en-US" sz="1200" dirty="0"/>
          </a:p>
          <a:p>
            <a:endParaRPr lang="en-US" sz="1200"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8329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EF81D-A60A-F015-80ED-26AA06C275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622DC3-062B-062D-B27A-227D270F81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663711-A388-9E15-86AE-30AB06DAF835}"/>
              </a:ext>
            </a:extLst>
          </p:cNvPr>
          <p:cNvSpPr>
            <a:spLocks noGrp="1"/>
          </p:cNvSpPr>
          <p:nvPr>
            <p:ph type="body" idx="1"/>
          </p:nvPr>
        </p:nvSpPr>
        <p:spPr/>
        <p:txBody>
          <a:bodyPr/>
          <a:lstStyle/>
          <a:p>
            <a:pPr algn="l" rtl="0" fontAlgn="base"/>
            <a:r>
              <a:rPr lang="en-US" sz="1200" dirty="0"/>
              <a:t>Significant disparities exist in NE…. PPD symptoms by race/ethnicity for 2017-2020 and 2021-2022. The proportion of birthing people who reported PPD symptoms highest for NA followed by Black and AS/PI. As well as higher proportions in rural areas. </a:t>
            </a:r>
          </a:p>
          <a:p>
            <a:endParaRPr lang="en-US" sz="1200" dirty="0">
              <a:cs typeface="Calibri"/>
            </a:endParaRPr>
          </a:p>
        </p:txBody>
      </p:sp>
      <p:sp>
        <p:nvSpPr>
          <p:cNvPr id="4" name="Slide Number Placeholder 3">
            <a:extLst>
              <a:ext uri="{FF2B5EF4-FFF2-40B4-BE49-F238E27FC236}">
                <a16:creationId xmlns:a16="http://schemas.microsoft.com/office/drawing/2014/main" id="{A28BA975-C220-374C-2547-7C66A887258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093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Arial" panose="020B0604020202020204" pitchFamily="34" charset="0"/>
              </a:rPr>
              <a:t>With ~ 20% of all new mothers experiencing perinatal depression, that equates to ~ 5000 new babies per year are living….</a:t>
            </a:r>
            <a:r>
              <a:rPr lang="en-US" sz="1200" b="0" i="0" dirty="0">
                <a:solidFill>
                  <a:srgbClr val="000000"/>
                </a:solidFill>
                <a:effectLst/>
                <a:latin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dirty="0">
              <a:solidFill>
                <a:srgbClr val="000000"/>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000000"/>
                </a:solidFill>
                <a:effectLst/>
                <a:latin typeface="Arial" panose="020B0604020202020204" pitchFamily="34" charset="0"/>
              </a:rPr>
              <a:t>4900- 2022-24,500 births</a:t>
            </a:r>
            <a:endParaRPr lang="en-US" sz="1200" b="0" i="0" dirty="0">
              <a:solidFill>
                <a:srgbClr val="444444"/>
              </a:solidFill>
              <a:effectLst/>
              <a:latin typeface="Arial" panose="020B0604020202020204" pitchFamily="34" charset="0"/>
            </a:endParaRPr>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320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c6fa3c89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c6fa3c89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317500"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According to Nebraska Vital Statistics there is, on average, one completed suicide annually for women that were pregnant or pregnant within the last year at the time of their death;</a:t>
            </a:r>
            <a:r>
              <a:rPr lang="en-US" sz="1200" b="0" i="0" baseline="30000" dirty="0">
                <a:solidFill>
                  <a:srgbClr val="000000"/>
                </a:solidFill>
                <a:effectLst/>
                <a:latin typeface="Calibri" panose="020F0502020204030204" pitchFamily="34" charset="0"/>
              </a:rPr>
              <a:t>3</a:t>
            </a:r>
            <a:r>
              <a:rPr lang="en-US" sz="1200" b="0" i="0" dirty="0">
                <a:solidFill>
                  <a:srgbClr val="000000"/>
                </a:solidFill>
                <a:effectLst/>
                <a:latin typeface="Calibri" panose="020F0502020204030204" pitchFamily="34" charset="0"/>
              </a:rPr>
              <a:t> </a:t>
            </a:r>
          </a:p>
          <a:p>
            <a:pPr marL="457200" indent="-317500"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According to the Foster Care Review Office in 2021:</a:t>
            </a:r>
          </a:p>
          <a:p>
            <a:pPr marL="914400" lvl="1" indent="-317500"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315 children under the age of one were removed and placed in out-of-home placement </a:t>
            </a:r>
          </a:p>
          <a:p>
            <a:pPr marL="914400" lvl="1" indent="-317500"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77  of these cases were reviewed. </a:t>
            </a:r>
          </a:p>
          <a:p>
            <a:pPr marL="914400" lvl="1" indent="-317500"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16% were removed due to mother’s mental health </a:t>
            </a:r>
          </a:p>
          <a:p>
            <a:pPr marL="914400" lvl="1" indent="-317500" algn="l" rtl="0" fontAlgn="base">
              <a:buFont typeface="Arial" panose="020B0604020202020204" pitchFamily="34" charset="0"/>
              <a:buChar char="•"/>
            </a:pPr>
            <a:r>
              <a:rPr lang="en-US" sz="1200" b="0" i="0" dirty="0">
                <a:solidFill>
                  <a:srgbClr val="000000"/>
                </a:solidFill>
                <a:effectLst/>
                <a:latin typeface="Calibri" panose="020F0502020204030204" pitchFamily="34" charset="0"/>
              </a:rPr>
              <a:t>58% were removed due to substance use, in which mental health is often an underlying factor  </a:t>
            </a:r>
          </a:p>
          <a:p>
            <a:r>
              <a:rPr lang="en-US" sz="1200" b="0" i="0" dirty="0">
                <a:solidFill>
                  <a:srgbClr val="000000"/>
                </a:solidFill>
                <a:effectLst/>
                <a:latin typeface="Calibri" panose="020F0502020204030204" pitchFamily="34" charset="0"/>
              </a:rPr>
              <a:t>These statistics reveal that maternal mental health issues have a direct impact on mothers and babies in our state. </a:t>
            </a:r>
          </a:p>
          <a:p>
            <a:r>
              <a:rPr lang="en-US" sz="1200" b="0" i="0" dirty="0">
                <a:solidFill>
                  <a:srgbClr val="000000"/>
                </a:solidFill>
                <a:effectLst/>
                <a:latin typeface="Calibri" panose="020F0502020204030204" pitchFamily="34" charset="0"/>
              </a:rPr>
              <a:t>Further, the top recommendation of the state’s Maternal Mortality Review Committee in the 2021 and 2023 report that was released earlier this year was “peripartum implementation of mental health &amp; substance use screening, assessment and referral.”</a:t>
            </a:r>
            <a:endParaRPr lang="en-US" sz="1200" dirty="0">
              <a:cs typeface="Calibri"/>
            </a:endParaRPr>
          </a:p>
        </p:txBody>
      </p:sp>
    </p:spTree>
    <p:extLst>
      <p:ext uri="{BB962C8B-B14F-4D97-AF65-F5344CB8AC3E}">
        <p14:creationId xmlns:p14="http://schemas.microsoft.com/office/powerpoint/2010/main" val="3807156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Calibri"/>
              </a:rPr>
              <a:t>This graph shows the results of baseline surveys Feb 2021 </a:t>
            </a:r>
          </a:p>
          <a:p>
            <a:pPr marL="171450" indent="-171450">
              <a:buFont typeface="Arial" panose="020B0604020202020204" pitchFamily="34" charset="0"/>
              <a:buChar char="•"/>
            </a:pPr>
            <a:r>
              <a:rPr lang="en-US" dirty="0">
                <a:cs typeface="Calibri"/>
              </a:rPr>
              <a:t>As you can see there were significant gaps and a lot of work to be done!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8121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Perinatal depression affects the entire family, and if untreated, can have serious adverse effects, including…</a:t>
            </a:r>
            <a:r>
              <a:rPr lang="en-US" dirty="0">
                <a:effectLst/>
              </a:rPr>
              <a:t> </a:t>
            </a:r>
          </a:p>
          <a:p>
            <a:endParaRPr lang="en-US"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103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 economic burden of PMADs is high. </a:t>
            </a:r>
          </a:p>
          <a:p>
            <a:endParaRPr lang="en-US" dirty="0"/>
          </a:p>
          <a:p>
            <a:r>
              <a:rPr lang="en-US" dirty="0"/>
              <a:t>The cost of NOT treating PMH conditions is $32,000 per mother/infant pair in lost wages and productivity of the mother and addressing poor health outcomes of mother and baby.</a:t>
            </a:r>
          </a:p>
          <a:p>
            <a:endParaRPr lang="en-US" dirty="0"/>
          </a:p>
          <a:p>
            <a:endParaRPr lang="en-US" dirty="0"/>
          </a:p>
          <a:p>
            <a:r>
              <a:rPr lang="en-US" dirty="0"/>
              <a:t>Efforts to lower the prevalence of untreated PMADs could lead to substantial economic savings for employers, insurers, the government, and society.</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5139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kern="1200" dirty="0">
                <a:solidFill>
                  <a:schemeClr val="tx1"/>
                </a:solidFill>
                <a:effectLst/>
                <a:latin typeface="+mn-lt"/>
                <a:ea typeface="+mn-ea"/>
                <a:cs typeface="+mn-cs"/>
              </a:rPr>
              <a:t>Fortunately, perinatal mental health conditions are often temporary and extremely treatable. And it starts with screening…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022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47638B-1019-5B45-B10C-57BC92649421}" type="slidenum">
              <a:rPr lang="en-US" smtClean="0"/>
              <a:t>3</a:t>
            </a:fld>
            <a:endParaRPr lang="en-US"/>
          </a:p>
        </p:txBody>
      </p:sp>
    </p:spTree>
    <p:extLst>
      <p:ext uri="{BB962C8B-B14F-4D97-AF65-F5344CB8AC3E}">
        <p14:creationId xmlns:p14="http://schemas.microsoft.com/office/powerpoint/2010/main" val="32049443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a:buChar char="•"/>
              <a:defRPr/>
            </a:pPr>
            <a:r>
              <a:rPr lang="en-US" sz="1200" b="0" i="0" kern="1200" dirty="0">
                <a:solidFill>
                  <a:schemeClr val="tx1"/>
                </a:solidFill>
                <a:effectLst/>
                <a:latin typeface="+mn-lt"/>
                <a:ea typeface="+mn-ea"/>
                <a:cs typeface="+mn-cs"/>
              </a:rPr>
              <a:t>Universal screening of pregnant and postpartum mothers and fathers for depression is recommended by these governing bodies as a component of quality obstetric care and is considered best practice for infants and their families.</a:t>
            </a:r>
            <a:r>
              <a:rPr lang="en-US" dirty="0"/>
              <a:t> </a:t>
            </a:r>
          </a:p>
          <a:p>
            <a:pPr marL="285750" indent="-285750">
              <a:buFont typeface="Arial"/>
              <a:buChar char="•"/>
              <a:defRPr/>
            </a:pPr>
            <a:r>
              <a:rPr lang="en-US" dirty="0"/>
              <a:t>Pregnant women and new parents have frequent contact with the health care system- on average 25 times during a healthy pregnancy and first year of baby’s life. </a:t>
            </a:r>
            <a:endParaRPr lang="en-US" dirty="0">
              <a:cs typeface="Calibri" panose="020F0502020204030204"/>
            </a:endParaRPr>
          </a:p>
          <a:p>
            <a:pPr marL="285750" indent="-285750">
              <a:buFont typeface="Arial"/>
              <a:buChar char="•"/>
              <a:defRPr/>
            </a:pPr>
            <a:r>
              <a:rPr lang="en-US" dirty="0"/>
              <a:t>These encounters offer providers multiple opportunities to conduct depression screening, make referrals, and provide follow-up care for new parents at prenatal, perinatal, and well-child checkups.</a:t>
            </a:r>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408E8B-17F1-4797-8AFC-F1A691DD1C60}"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176006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LB 905, introduced by Senator Lynne Walz (District 15).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NPQIC and FFN- provided data from this project and testified on behalf of this bill.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bill recommends mental health screenings for mothers during and after pregnancy and tasks the Board of Medicine with crafting policies with providers around maternal depression screenings.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Unanimously advanced from the Health and Human Services Committee.  Passed on final reading by legislature and approved by the Governor on April 18</a:t>
            </a:r>
            <a:r>
              <a:rPr lang="en-US" sz="1200" b="0" i="0" kern="1200" baseline="30000" dirty="0">
                <a:solidFill>
                  <a:schemeClr val="tx1"/>
                </a:solidFill>
                <a:effectLst/>
                <a:latin typeface="+mn-lt"/>
                <a:ea typeface="+mn-ea"/>
                <a:cs typeface="+mn-cs"/>
              </a:rPr>
              <a:t>th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6116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fontAlgn="base">
              <a:buFont typeface="Arial" panose="020B0604020202020204" pitchFamily="34" charset="0"/>
              <a:buChar char="•"/>
            </a:pPr>
            <a:r>
              <a:rPr lang="en-US" sz="1200" b="0" i="0" u="none" strike="noStrike" dirty="0">
                <a:solidFill>
                  <a:srgbClr val="000000"/>
                </a:solidFill>
                <a:effectLst/>
                <a:latin typeface="Arial" panose="020B0604020202020204" pitchFamily="34" charset="0"/>
              </a:rPr>
              <a:t> Timing of screening should be performed according to ACOG and AAP recommendations for mothers and current evidence-based recommendations for fathers.</a:t>
            </a:r>
            <a:r>
              <a:rPr lang="en-US" sz="1200" b="0" i="0" dirty="0">
                <a:solidFill>
                  <a:srgbClr val="000000"/>
                </a:solidFill>
                <a:effectLst/>
                <a:latin typeface="Arial" panose="020B0604020202020204" pitchFamily="34" charset="0"/>
              </a:rPr>
              <a:t>​</a:t>
            </a:r>
            <a:endParaRPr lang="en-US" sz="1200" b="0" i="0" dirty="0">
              <a:solidFill>
                <a:srgbClr val="444444"/>
              </a:solidFill>
              <a:effectLst/>
              <a:latin typeface="Arial" panose="020B0604020202020204" pitchFamily="34" charset="0"/>
            </a:endParaRPr>
          </a:p>
          <a:p>
            <a:pPr marL="171450" indent="-171450" algn="l" rtl="0" fontAlgn="base">
              <a:buFont typeface="Arial" panose="020B0604020202020204" pitchFamily="34" charset="0"/>
              <a:buChar char="•"/>
            </a:pPr>
            <a:endParaRPr lang="en-US" sz="1200" b="0" i="0" dirty="0">
              <a:solidFill>
                <a:srgbClr val="444444"/>
              </a:solidFill>
              <a:effectLst/>
              <a:latin typeface="Arial" panose="020B0604020202020204" pitchFamily="34" charset="0"/>
            </a:endParaRPr>
          </a:p>
          <a:p>
            <a:pPr marL="171450" indent="-171450" algn="l" rtl="0" fontAlgn="base">
              <a:buFont typeface="Arial" panose="020B0604020202020204" pitchFamily="34" charset="0"/>
              <a:buChar char="•"/>
            </a:pPr>
            <a:r>
              <a:rPr lang="en-US" sz="1200" b="0" i="0" u="none" strike="noStrike" dirty="0">
                <a:solidFill>
                  <a:srgbClr val="000000"/>
                </a:solidFill>
                <a:effectLst/>
                <a:latin typeface="Arial" panose="020B0604020202020204" pitchFamily="34" charset="0"/>
              </a:rPr>
              <a:t> Based on their recommendations the following minimum screening timeline was identified.</a:t>
            </a:r>
            <a:r>
              <a:rPr lang="en-US" sz="1200" b="0" i="0" dirty="0">
                <a:solidFill>
                  <a:srgbClr val="000000"/>
                </a:solidFill>
                <a:effectLst/>
                <a:latin typeface="Arial" panose="020B0604020202020204" pitchFamily="34" charset="0"/>
              </a:rPr>
              <a:t>​</a:t>
            </a:r>
            <a:endParaRPr lang="en-US" sz="1200" b="0" i="0" dirty="0">
              <a:solidFill>
                <a:srgbClr val="444444"/>
              </a:solidFill>
              <a:effectLst/>
              <a:latin typeface="Arial" panose="020B0604020202020204" pitchFamily="34" charset="0"/>
            </a:endParaRPr>
          </a:p>
          <a:p>
            <a:pPr marL="171450" indent="-171450" algn="l" rtl="0" fontAlgn="base">
              <a:buFont typeface="Arial" panose="020B0604020202020204" pitchFamily="34" charset="0"/>
              <a:buChar char="•"/>
            </a:pPr>
            <a:endParaRPr lang="en-US" sz="1200" b="0" i="0" dirty="0">
              <a:solidFill>
                <a:srgbClr val="444444"/>
              </a:solidFill>
              <a:effectLst/>
              <a:latin typeface="Arial" panose="020B0604020202020204" pitchFamily="34" charset="0"/>
            </a:endParaRPr>
          </a:p>
          <a:p>
            <a:pPr marL="171450" indent="-171450" algn="l" rtl="0" fontAlgn="base">
              <a:buFont typeface="Arial" panose="020B0604020202020204" pitchFamily="34" charset="0"/>
              <a:buChar char="•"/>
            </a:pPr>
            <a:r>
              <a:rPr lang="en-US" sz="1200" b="0" i="0" u="none" strike="noStrike" dirty="0">
                <a:solidFill>
                  <a:srgbClr val="000000"/>
                </a:solidFill>
                <a:effectLst/>
                <a:latin typeface="Arial" panose="020B0604020202020204" pitchFamily="34" charset="0"/>
              </a:rPr>
              <a:t> Although there is no formal recommendation, screening mothers during the birth hospitalization and NICU parents is also highly encouraged.</a:t>
            </a:r>
            <a:r>
              <a:rPr lang="en-US" sz="1200" b="0" i="0" dirty="0">
                <a:solidFill>
                  <a:srgbClr val="000000"/>
                </a:solidFill>
                <a:effectLst/>
                <a:latin typeface="Arial" panose="020B0604020202020204" pitchFamily="34" charset="0"/>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8967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following tools have been validated and can be used to screen for perinatal depression and anxiety. </a:t>
            </a:r>
          </a:p>
          <a:p>
            <a:pPr>
              <a:defRPr/>
            </a:pPr>
            <a:r>
              <a:rPr lang="en-US" dirty="0"/>
              <a:t>We will be focusing on the Edinburgh Postnatal Depression Scare (EPDS) and Patient Health Questionnaire-9 (PHQ-9) which are the most commonly used and are recommended by our BH experts in Nebraska. </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464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5991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7237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Although the Edinburgh has anxiety components it doesn't give an anxiety score.</a:t>
            </a:r>
          </a:p>
          <a:p>
            <a:r>
              <a:rPr lang="en-US" sz="1200" b="0" i="0" kern="1200" dirty="0">
                <a:solidFill>
                  <a:schemeClr val="tx1"/>
                </a:solidFill>
                <a:effectLst/>
                <a:latin typeface="+mn-lt"/>
                <a:ea typeface="+mn-ea"/>
                <a:cs typeface="+mn-cs"/>
              </a:rPr>
              <a:t>Perinatal mood and anxiety disorders are multidimensional and there is some evidence that when using the Edinburgh women with anxiety may not have a high enough overall score to be flagged for referral. </a:t>
            </a:r>
          </a:p>
          <a:p>
            <a:r>
              <a:rPr lang="en-US" sz="1200" b="0" i="0" kern="1200" dirty="0">
                <a:solidFill>
                  <a:schemeClr val="tx1"/>
                </a:solidFill>
                <a:effectLst/>
                <a:latin typeface="+mn-lt"/>
                <a:ea typeface="+mn-ea"/>
                <a:cs typeface="+mn-cs"/>
              </a:rPr>
              <a:t>Items 3, 4, and 5 from the EPDS can be totaled to obtain a specific anxiety score. </a:t>
            </a:r>
          </a:p>
          <a:p>
            <a:r>
              <a:rPr lang="en-US" sz="1200" b="0" i="0" kern="1200" dirty="0">
                <a:solidFill>
                  <a:schemeClr val="tx1"/>
                </a:solidFill>
                <a:effectLst/>
                <a:latin typeface="+mn-lt"/>
                <a:ea typeface="+mn-ea"/>
                <a:cs typeface="+mn-cs"/>
              </a:rPr>
              <a:t>A score of &gt;/= 6 warrants further evaluation for anxiety.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17547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4332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3422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185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PMH refers to…</a:t>
            </a:r>
          </a:p>
        </p:txBody>
      </p:sp>
      <p:sp>
        <p:nvSpPr>
          <p:cNvPr id="4" name="Slide Number Placeholder 3"/>
          <p:cNvSpPr>
            <a:spLocks noGrp="1"/>
          </p:cNvSpPr>
          <p:nvPr>
            <p:ph type="sldNum" sz="quarter" idx="5"/>
          </p:nvPr>
        </p:nvSpPr>
        <p:spPr/>
        <p:txBody>
          <a:bodyPr/>
          <a:lstStyle/>
          <a:p>
            <a:fld id="{7DAC8FE5-D926-1745-8C69-6FA495EF2B83}" type="slidenum">
              <a:rPr lang="en-US" smtClean="0"/>
              <a:t>4</a:t>
            </a:fld>
            <a:endParaRPr lang="en-US"/>
          </a:p>
        </p:txBody>
      </p:sp>
    </p:spTree>
    <p:extLst>
      <p:ext uri="{BB962C8B-B14F-4D97-AF65-F5344CB8AC3E}">
        <p14:creationId xmlns:p14="http://schemas.microsoft.com/office/powerpoint/2010/main" val="25146650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36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C8FE5-D926-1745-8C69-6FA495EF2B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43836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2020, the NPQIC received funding from the Pritzker Children’s Initiative and First Five Nebraska for a 3 year statewide depression screening and referral project. </a:t>
            </a:r>
            <a:endParaRPr lang="en-US" sz="1200" b="0" i="0" u="none" strike="noStrike" dirty="0">
              <a:solidFill>
                <a:schemeClr val="tx1"/>
              </a:solidFill>
              <a:effectLst/>
              <a:latin typeface="+mn-lt"/>
            </a:endParaRPr>
          </a:p>
          <a:p>
            <a:pPr marL="171450" indent="-171450">
              <a:buFont typeface="Arial" panose="020B0604020202020204" pitchFamily="34" charset="0"/>
              <a:buChar char="•"/>
            </a:pPr>
            <a:endParaRPr lang="en-US" sz="1200" b="0" i="0" u="none" strike="noStrike" dirty="0">
              <a:solidFill>
                <a:schemeClr val="tx1"/>
              </a:solidFill>
              <a:effectLst/>
              <a:latin typeface="+mn-lt"/>
            </a:endParaRPr>
          </a:p>
          <a:p>
            <a:pPr marL="171450" indent="-171450">
              <a:buFont typeface="Arial" panose="020B0604020202020204" pitchFamily="34" charset="0"/>
              <a:buChar char="•"/>
            </a:pPr>
            <a:r>
              <a:rPr lang="en-US" sz="1200" b="0" i="0" u="none" strike="noStrike" dirty="0">
                <a:solidFill>
                  <a:srgbClr val="000000"/>
                </a:solidFill>
                <a:effectLst/>
                <a:latin typeface="Arial" panose="020B0604020202020204" pitchFamily="34" charset="0"/>
              </a:rPr>
              <a:t>The AIM of our initiative is that by the end of the grant period, parents from all areas of NE will consistently be screened and subsequently treated for perinatal depression. </a:t>
            </a:r>
            <a:r>
              <a:rPr lang="en-US" sz="1200" b="0" i="0" dirty="0">
                <a:solidFill>
                  <a:srgbClr val="000000"/>
                </a:solidFill>
                <a:effectLst/>
                <a:latin typeface="Arial" panose="020B0604020202020204" pitchFamily="34" charset="0"/>
              </a:rPr>
              <a:t>​</a:t>
            </a:r>
            <a:endParaRPr lang="en-US" sz="1200" b="0" i="0" dirty="0">
              <a:solidFill>
                <a:srgbClr val="444444"/>
              </a:solidFill>
              <a:effectLst/>
              <a:latin typeface="Arial" panose="020B0604020202020204" pitchFamily="34" charset="0"/>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Funding ended in June 2023. Will continue to work on perinatal mental health. </a:t>
            </a:r>
          </a:p>
          <a:p>
            <a:endParaRPr lang="en-US" dirty="0"/>
          </a:p>
          <a:p>
            <a:pPr marL="171450" indent="-171450" algn="l" rtl="0" fontAlgn="base">
              <a:buFont typeface="Arial" panose="020B0604020202020204" pitchFamily="34" charset="0"/>
              <a:buChar char="•"/>
            </a:pPr>
            <a:r>
              <a:rPr lang="en-US" sz="1200" b="0" i="0" u="none" strike="noStrike" dirty="0">
                <a:solidFill>
                  <a:srgbClr val="000000"/>
                </a:solidFill>
                <a:effectLst/>
                <a:latin typeface="Arial" panose="020B0604020202020204" pitchFamily="34" charset="0"/>
              </a:rPr>
              <a:t> Our goals are to:</a:t>
            </a:r>
            <a:r>
              <a:rPr lang="en-US" sz="1200" b="0" i="0" dirty="0">
                <a:solidFill>
                  <a:srgbClr val="000000"/>
                </a:solidFill>
                <a:effectLst/>
                <a:latin typeface="Arial" panose="020B0604020202020204" pitchFamily="34" charset="0"/>
              </a:rPr>
              <a:t>​</a:t>
            </a:r>
            <a:endParaRPr lang="en-US" sz="1200" b="0" i="0" dirty="0">
              <a:solidFill>
                <a:srgbClr val="444444"/>
              </a:solidFill>
              <a:effectLst/>
              <a:latin typeface="Arial" panose="020B0604020202020204" pitchFamily="34" charset="0"/>
            </a:endParaRPr>
          </a:p>
          <a:p>
            <a:pPr marL="628650" lvl="1" indent="-171450" algn="l" rtl="0" fontAlgn="base">
              <a:buFont typeface="Arial" panose="020B0604020202020204" pitchFamily="34" charset="0"/>
              <a:buChar char="•"/>
            </a:pPr>
            <a:r>
              <a:rPr lang="en-US" sz="1200" b="0" i="0" u="none" strike="noStrike" dirty="0">
                <a:solidFill>
                  <a:srgbClr val="000000"/>
                </a:solidFill>
                <a:effectLst/>
                <a:latin typeface="Arial" panose="020B0604020202020204" pitchFamily="34" charset="0"/>
              </a:rPr>
              <a:t>Establish perinatal depression screening as the standard of care for all clinics, hospitals and NICU’s caring for obstetric and pediatric patients </a:t>
            </a:r>
            <a:r>
              <a:rPr lang="en-US" sz="1200" b="0" i="0" dirty="0">
                <a:solidFill>
                  <a:srgbClr val="000000"/>
                </a:solidFill>
                <a:effectLst/>
                <a:latin typeface="Arial" panose="020B0604020202020204" pitchFamily="34" charset="0"/>
              </a:rPr>
              <a:t>​</a:t>
            </a:r>
            <a:endParaRPr lang="en-US" sz="1200" b="0" i="0" dirty="0">
              <a:solidFill>
                <a:srgbClr val="444444"/>
              </a:solidFill>
              <a:effectLst/>
              <a:latin typeface="Arial" panose="020B0604020202020204" pitchFamily="34" charset="0"/>
            </a:endParaRPr>
          </a:p>
          <a:p>
            <a:pPr marL="628650" lvl="1" indent="-171450" algn="l" rtl="0" fontAlgn="base">
              <a:buFont typeface="Arial" panose="020B0604020202020204" pitchFamily="34" charset="0"/>
              <a:buChar char="•"/>
            </a:pPr>
            <a:r>
              <a:rPr lang="en-US" sz="1200" b="0" i="0" u="none" strike="noStrike" dirty="0">
                <a:solidFill>
                  <a:srgbClr val="000000"/>
                </a:solidFill>
                <a:effectLst/>
                <a:latin typeface="Arial" panose="020B0604020202020204" pitchFamily="34" charset="0"/>
              </a:rPr>
              <a:t>And to identify state-wide treatment referral systems. </a:t>
            </a:r>
            <a:r>
              <a:rPr lang="en-US" sz="1200" b="0" i="0" dirty="0">
                <a:solidFill>
                  <a:srgbClr val="000000"/>
                </a:solidFill>
                <a:effectLst/>
                <a:latin typeface="Arial" panose="020B0604020202020204" pitchFamily="34" charset="0"/>
              </a:rPr>
              <a:t>​</a:t>
            </a:r>
            <a:br>
              <a:rPr lang="en-US" sz="1200" b="0" i="0" dirty="0">
                <a:solidFill>
                  <a:srgbClr val="000000"/>
                </a:solidFill>
                <a:effectLst/>
                <a:latin typeface="Arial" panose="020B0604020202020204" pitchFamily="34" charset="0"/>
              </a:rPr>
            </a:br>
            <a:r>
              <a:rPr lang="en-US" sz="1200" b="0" i="0" dirty="0">
                <a:solidFill>
                  <a:srgbClr val="000000"/>
                </a:solidFill>
                <a:effectLst/>
                <a:latin typeface="Arial" panose="020B0604020202020204" pitchFamily="34" charset="0"/>
              </a:rPr>
              <a:t>​</a:t>
            </a:r>
            <a:endParaRPr lang="en-US" sz="1200" b="0" i="0" dirty="0">
              <a:solidFill>
                <a:srgbClr val="444444"/>
              </a:solidFill>
              <a:effectLst/>
              <a:latin typeface="Arial" panose="020B0604020202020204" pitchFamily="34" charset="0"/>
            </a:endParaRPr>
          </a:p>
          <a:p>
            <a:pPr marL="171450" indent="-171450" algn="l" rtl="0" fontAlgn="base">
              <a:buFont typeface="Arial" panose="020B0604020202020204" pitchFamily="34" charset="0"/>
              <a:buChar char="•"/>
            </a:pPr>
            <a:r>
              <a:rPr lang="en-US" sz="1200" b="0" i="0" u="none" strike="noStrike" dirty="0">
                <a:solidFill>
                  <a:srgbClr val="000000"/>
                </a:solidFill>
                <a:effectLst/>
                <a:latin typeface="Arial" panose="020B0604020202020204" pitchFamily="34" charset="0"/>
              </a:rPr>
              <a:t> We are also monitoring the availability and saturation of resources especially those that provide care regardless of insurance status and ability. </a:t>
            </a:r>
            <a:r>
              <a:rPr lang="en-US" sz="1200" b="0" i="0" dirty="0">
                <a:solidFill>
                  <a:srgbClr val="000000"/>
                </a:solidFill>
                <a:effectLst/>
                <a:latin typeface="Arial" panose="020B0604020202020204" pitchFamily="34" charset="0"/>
              </a:rPr>
              <a:t>​</a:t>
            </a:r>
            <a:endParaRPr lang="en-US" sz="1200" b="0" i="0" dirty="0">
              <a:solidFill>
                <a:srgbClr val="444444"/>
              </a:solidFill>
              <a:effectLst/>
              <a:latin typeface="Arial" panose="020B0604020202020204" pitchFamily="34" charset="0"/>
            </a:endParaRPr>
          </a:p>
          <a:p>
            <a:r>
              <a:rPr lang="en-US" sz="1200" b="0" i="0" kern="1200" dirty="0">
                <a:solidFill>
                  <a:schemeClr val="tx1"/>
                </a:solidFill>
                <a:effectLst/>
                <a:latin typeface="+mn-lt"/>
                <a:ea typeface="+mn-ea"/>
                <a:cs typeface="+mn-cs"/>
              </a:rPr>
              <a:t>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085A5-19E8-48EF-9F74-FEE60B444FD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8845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Calibri"/>
              </a:rPr>
              <a:t>Based on a review of the current literature and recommendations from the steering committee a toolkit was created to guide implementation of PDS.</a:t>
            </a:r>
          </a:p>
          <a:p>
            <a:pPr marL="171450" indent="-171450">
              <a:buFont typeface="Arial" panose="020B0604020202020204" pitchFamily="34" charset="0"/>
              <a:buChar char="•"/>
            </a:pPr>
            <a:r>
              <a:rPr lang="en-US" dirty="0">
                <a:cs typeface="Calibri"/>
              </a:rPr>
              <a:t>Included in the toolkit are recommendations for who and when to screen, which tool to use with links, a sample action crisis plan, key clinical considerations, a list of perinatal mental health resources, resources for families including patient handouts and education. </a:t>
            </a:r>
            <a:endParaRPr lang="en-US" sz="1200" b="0" i="0" kern="1200" dirty="0">
              <a:solidFill>
                <a:schemeClr val="tx1"/>
              </a:solidFill>
              <a:effectLst/>
              <a:latin typeface="+mn-lt"/>
              <a:ea typeface="+mn-ea"/>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Arial" panose="020B0604020202020204" pitchFamily="34" charset="0"/>
              </a:rPr>
              <a:t>The next couple of slides highlight some of the items included in the toolkit… some of which were adapted or used in permission from several other entities including the DC Collaborative for Mental Health in Pediatric Care, MN Dept of Health, Kansas MCH Program, and MA Child Psychiatric Access Program for Moms. </a:t>
            </a:r>
            <a:r>
              <a:rPr lang="en-US" sz="1200" b="0" i="0" dirty="0">
                <a:solidFill>
                  <a:srgbClr val="000000"/>
                </a:solidFill>
                <a:effectLst/>
                <a:latin typeface="Arial" panose="020B0604020202020204" pitchFamily="34" charset="0"/>
              </a:rPr>
              <a:t>​</a:t>
            </a:r>
            <a:endParaRPr lang="en-US" sz="1200" b="0" i="0" dirty="0">
              <a:solidFill>
                <a:srgbClr val="444444"/>
              </a:solidFill>
              <a:effectLst/>
              <a:latin typeface="Arial" panose="020B0604020202020204" pitchFamily="34" charset="0"/>
            </a:endParaRPr>
          </a:p>
          <a:p>
            <a:pPr marL="171450" indent="-171450">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040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b="0" i="0" u="none" strike="noStrike" dirty="0">
                <a:solidFill>
                  <a:srgbClr val="000000"/>
                </a:solidFill>
                <a:effectLst/>
                <a:latin typeface="Arial" panose="020B0604020202020204" pitchFamily="34" charset="0"/>
              </a:rPr>
              <a:t> Sample workflow with minimum screening timeline and algorithm from check-in to follow-up.</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5760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000000"/>
                </a:solidFill>
                <a:effectLst/>
                <a:latin typeface="Arial" panose="020B0604020202020204" pitchFamily="34" charset="0"/>
              </a:rPr>
              <a:t>Used with permission of DC Collaborative for Mental Health in Pediatric Primary Care</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9259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Training may be helpful for all of the staff involved in administering the postpartum depression screen and needed follow up. The next few slides provide some scripting that can be used as a guide by staff and providers to discuss postpartum depression.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46938C-0F03-0C47-B4E4-1ED4DE599C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9419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46938C-0F03-0C47-B4E4-1ED4DE599C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23966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46938C-0F03-0C47-B4E4-1ED4DE599C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2506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Times New Roman" panose="02020603050405020304" pitchFamily="18" charset="0"/>
              </a:rPr>
              <a:t>When screening reveals a concern, next steps include communication and demystification, support, identification of community and family resources, and referrals as indicated.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Treatment plans for perinatal depression will vary for each individual… one of the most important steps is demystification.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Perinatal depression is common, the mother is not at fault or a bad mother, perinatal depression is treatable!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Healthy mother is critical to health of the baby!</a:t>
            </a:r>
          </a:p>
          <a:p>
            <a:pPr>
              <a:defRPr/>
            </a:pPr>
            <a:r>
              <a:rPr lang="en-US" dirty="0">
                <a:cs typeface="Calibri"/>
              </a:rPr>
              <a:t>Management typically starts with self- care...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Psychotherapy is first line for mild-mod PPD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Meds more severe or not respond to psychotherapy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0806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r>
              <a:rPr lang="en-US" dirty="0">
                <a:ea typeface="Calibri" panose="020F0502020204030204"/>
                <a:cs typeface="Calibri" panose="020F0502020204030204"/>
              </a:rPr>
              <a:t>Sometimes it’s important to pause and remember that the current state of maternal health in our country is not “as good as it gets.” In fact, we have embarrassingly worse outcomes than other industrialized nations. Better is possible.</a:t>
            </a:r>
            <a:endParaRPr lang="en-US" dirty="0"/>
          </a:p>
          <a:p>
            <a:pPr marL="285750" marR="0" lvl="0" indent="-285750" algn="l" defTabSz="914400" rtl="0" eaLnBrk="1" fontAlgn="auto" latinLnBrk="0" hangingPunct="1">
              <a:lnSpc>
                <a:spcPct val="100000"/>
              </a:lnSpc>
              <a:spcBef>
                <a:spcPct val="20000"/>
              </a:spcBef>
              <a:spcAft>
                <a:spcPts val="0"/>
              </a:spcAft>
              <a:buClrTx/>
              <a:buSzTx/>
              <a:buFont typeface="Arial"/>
              <a:buChar char="•"/>
              <a:tabLst/>
              <a:defRPr/>
            </a:pPr>
            <a:r>
              <a:rPr lang="en-US" dirty="0"/>
              <a:t>Start by examining the data….</a:t>
            </a:r>
          </a:p>
          <a:p>
            <a:pPr marL="285750" indent="-285750">
              <a:spcBef>
                <a:spcPct val="20000"/>
              </a:spcBef>
              <a:buFont typeface="Arial"/>
              <a:buChar char="•"/>
            </a:pPr>
            <a:endParaRPr lang="en-US" dirty="0"/>
          </a:p>
          <a:p>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2682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Unfortunately, barriers to seeking Mental HC do exist. </a:t>
            </a:r>
          </a:p>
          <a:p>
            <a:endParaRPr lang="en-US" dirty="0"/>
          </a:p>
          <a:p>
            <a:r>
              <a:rPr lang="en-US" sz="1200" b="0" i="0" kern="1200" dirty="0">
                <a:solidFill>
                  <a:schemeClr val="tx1"/>
                </a:solidFill>
                <a:effectLst/>
                <a:latin typeface="+mn-lt"/>
                <a:ea typeface="+mn-ea"/>
                <a:cs typeface="+mn-cs"/>
              </a:rPr>
              <a:t>Despite increased awareness of mental illness and efforts to reduce the shame and isolation associated with the diagnosis of various mental health conditions within the United States, the stigma continues.</a:t>
            </a:r>
            <a:endParaRPr lang="en-US" dirty="0"/>
          </a:p>
          <a:p>
            <a:endParaRPr lang="en-US" dirty="0"/>
          </a:p>
          <a:p>
            <a:r>
              <a:rPr lang="en-US" dirty="0"/>
              <a:t>Many women are reluctant to seek professional help due to fear, shame and embarrassment or may be may be completely unaware that their emotional response to the postpartum experience is beyond the scope of ‘typical’ baby blues. </a:t>
            </a:r>
          </a:p>
          <a:p>
            <a:r>
              <a:rPr lang="en-US" sz="1200" b="0" i="0" kern="1200" dirty="0">
                <a:solidFill>
                  <a:schemeClr val="tx1"/>
                </a:solidFill>
                <a:effectLst/>
                <a:latin typeface="+mn-lt"/>
                <a:ea typeface="+mn-ea"/>
                <a:cs typeface="+mn-cs"/>
              </a:rPr>
              <a:t>       </a:t>
            </a:r>
            <a:endParaRPr lang="en-US" sz="1200" b="0" i="0" kern="1200" dirty="0">
              <a:solidFill>
                <a:schemeClr val="tx1"/>
              </a:solidFill>
              <a:effectLst/>
              <a:latin typeface="+mn-lt"/>
              <a:cs typeface="Calibri"/>
            </a:endParaRPr>
          </a:p>
          <a:p>
            <a:pPr fontAlgn="base"/>
            <a:r>
              <a:rPr lang="en-US" sz="1200" b="0" i="0" kern="1200" dirty="0">
                <a:solidFill>
                  <a:schemeClr val="tx1"/>
                </a:solidFill>
                <a:effectLst/>
                <a:latin typeface="+mn-lt"/>
                <a:ea typeface="+mn-ea"/>
                <a:cs typeface="+mn-cs"/>
              </a:rPr>
              <a:t>Additional barriers included: </a:t>
            </a:r>
          </a:p>
          <a:p>
            <a:pPr fontAlgn="base"/>
            <a:r>
              <a:rPr lang="en-US" sz="1200" b="0" i="0" kern="1200" dirty="0">
                <a:solidFill>
                  <a:schemeClr val="tx1"/>
                </a:solidFill>
                <a:effectLst/>
                <a:latin typeface="+mn-lt"/>
                <a:ea typeface="+mn-ea"/>
                <a:cs typeface="+mn-cs"/>
              </a:rPr>
              <a:t>Limited access to care in general including screening and access to licensed mental health providers. </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Fear and distrust of health care providers particularly among low socioeconomic demographics and minority populations</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are not alone. You are not to blame. With help, you will get better”</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18051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There are times when symptoms of depression require treatment with medications…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More severe forms or symptoms don’t respond to psychotherapy.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Balanced perspective treated vs untreated illness and associated risk and benefits.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New therapies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15151"/>
                </a:solidFill>
                <a:effectLst/>
                <a:latin typeface="Roboto" panose="02000000000000000000" pitchFamily="2" charset="0"/>
              </a:rPr>
              <a:t>FDA-approved treatment specifically for postpartum depression before </a:t>
            </a:r>
            <a:r>
              <a:rPr lang="en-US" b="0" i="0" dirty="0" err="1">
                <a:solidFill>
                  <a:srgbClr val="515151"/>
                </a:solidFill>
                <a:effectLst/>
                <a:latin typeface="Roboto" panose="02000000000000000000" pitchFamily="2" charset="0"/>
              </a:rPr>
              <a:t>zuranolone</a:t>
            </a:r>
            <a:r>
              <a:rPr lang="en-US" b="0" i="0" dirty="0">
                <a:solidFill>
                  <a:srgbClr val="515151"/>
                </a:solidFill>
                <a:effectLst/>
                <a:latin typeface="Roboto" panose="02000000000000000000" pitchFamily="2" charset="0"/>
              </a:rPr>
              <a:t> was </a:t>
            </a:r>
            <a:r>
              <a:rPr lang="en-US" b="0" i="0" dirty="0" err="1">
                <a:solidFill>
                  <a:srgbClr val="515151"/>
                </a:solidFill>
                <a:effectLst/>
                <a:latin typeface="Roboto" panose="02000000000000000000" pitchFamily="2" charset="0"/>
              </a:rPr>
              <a:t>brexanolone</a:t>
            </a:r>
            <a:r>
              <a:rPr lang="en-US" b="0" i="0" dirty="0">
                <a:solidFill>
                  <a:srgbClr val="515151"/>
                </a:solidFill>
                <a:effectLst/>
                <a:latin typeface="Roboto" panose="02000000000000000000" pitchFamily="2" charset="0"/>
              </a:rPr>
              <a:t> </a:t>
            </a:r>
            <a:r>
              <a:rPr lang="en-US" b="1" i="0" u="none" strike="noStrike" dirty="0">
                <a:solidFill>
                  <a:srgbClr val="000000"/>
                </a:solidFill>
                <a:effectLst/>
                <a:latin typeface="Roboto" panose="02000000000000000000" pitchFamily="2" charset="0"/>
              </a:rPr>
              <a:t>.</a:t>
            </a:r>
            <a:r>
              <a:rPr lang="en-US" b="0" i="0" dirty="0">
                <a:solidFill>
                  <a:srgbClr val="515151"/>
                </a:solidFill>
                <a:effectLst/>
                <a:latin typeface="Roboto" panose="02000000000000000000" pitchFamily="2" charset="0"/>
              </a:rPr>
              <a:t>While effective, </a:t>
            </a:r>
            <a:r>
              <a:rPr lang="en-US" b="0" i="0" dirty="0" err="1">
                <a:solidFill>
                  <a:srgbClr val="515151"/>
                </a:solidFill>
                <a:effectLst/>
                <a:latin typeface="Roboto" panose="02000000000000000000" pitchFamily="2" charset="0"/>
              </a:rPr>
              <a:t>brexanolone</a:t>
            </a:r>
            <a:r>
              <a:rPr lang="en-US" b="0" i="0" dirty="0">
                <a:solidFill>
                  <a:srgbClr val="515151"/>
                </a:solidFill>
                <a:effectLst/>
                <a:latin typeface="Roboto" panose="02000000000000000000" pitchFamily="2" charset="0"/>
              </a:rPr>
              <a:t> consists of a 60-hour in-hospital intravenous infusion and may not be readily accessible. The FDA approval of </a:t>
            </a:r>
            <a:r>
              <a:rPr lang="en-US" b="0" i="0" dirty="0" err="1">
                <a:solidFill>
                  <a:srgbClr val="515151"/>
                </a:solidFill>
                <a:effectLst/>
                <a:latin typeface="Roboto" panose="02000000000000000000" pitchFamily="2" charset="0"/>
              </a:rPr>
              <a:t>zuranolone</a:t>
            </a:r>
            <a:r>
              <a:rPr lang="en-US" b="0" i="0" dirty="0">
                <a:solidFill>
                  <a:srgbClr val="515151"/>
                </a:solidFill>
                <a:effectLst/>
                <a:latin typeface="Roboto" panose="02000000000000000000" pitchFamily="2" charset="0"/>
              </a:rPr>
              <a:t> provides another treatment option for severe postpartum depression that had onset within the third trimester of pregnancy or within 4 weeks postpartum, that is orally administered for 14 days. Safety in breastfeeding needs to be available… cost and insurance coverage also an issue to access.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54160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Many mothers are inappropriately advised not to breastfeed or to avoid taking essential medications due to fears of adverse effects on their infants. This advice is often not evidence-based and unnecessary in many cases (AAP, 2013). t</a:t>
            </a:r>
            <a:r>
              <a:rPr lang="en-US" dirty="0"/>
              <a:t>he AAP recommends exclusive breastfeeding for the first 6 months of life. </a:t>
            </a:r>
          </a:p>
          <a:p>
            <a:pPr lvl="1"/>
            <a:r>
              <a:rPr lang="en-US" dirty="0"/>
              <a:t>Benefits: Improved immunity, promotion of maternal-child bonding, and improved neurodevelopmental outcomes.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Use appropriate references for information on medication compatibility with pregnancy and lactation.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Sharon Hammer- 2021 personal communication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3582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Use appropriate references for information on medication compatibility with pregnancy and lactation.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MTB: Provides evidence-based information on the safety of medications and other exposures during pregnancy and while breastfeeding. </a:t>
            </a:r>
          </a:p>
          <a:p>
            <a:pPr lvl="1"/>
            <a:r>
              <a:rPr lang="en-US" sz="1200" kern="1200" dirty="0">
                <a:solidFill>
                  <a:schemeClr val="tx1"/>
                </a:solidFill>
                <a:effectLst/>
                <a:latin typeface="+mn-lt"/>
                <a:ea typeface="+mn-ea"/>
                <a:cs typeface="+mn-cs"/>
              </a:rPr>
              <a:t>Fact-sheets available to print and distribute.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IRC: No-cost information service is available to mothers and health professionals via chat, test, phone and email.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E47638B-1019-5B45-B10C-57BC92649421}" type="slidenum">
              <a:rPr lang="en-US" smtClean="0"/>
              <a:t>53</a:t>
            </a:fld>
            <a:endParaRPr lang="en-US"/>
          </a:p>
        </p:txBody>
      </p:sp>
    </p:spTree>
    <p:extLst>
      <p:ext uri="{BB962C8B-B14F-4D97-AF65-F5344CB8AC3E}">
        <p14:creationId xmlns:p14="http://schemas.microsoft.com/office/powerpoint/2010/main" val="12948200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3636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52949-6F9C-25A8-F6DB-DBEC8FFF0A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D9BFCF-44E0-7511-9520-239856B55D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36DE9A-7E8D-F168-D329-68C645627E4D}"/>
              </a:ext>
            </a:extLst>
          </p:cNvPr>
          <p:cNvSpPr>
            <a:spLocks noGrp="1"/>
          </p:cNvSpPr>
          <p:nvPr>
            <p:ph type="body" idx="1"/>
          </p:nvPr>
        </p:nvSpPr>
        <p:spPr/>
        <p:txBody>
          <a:bodyPr/>
          <a:lstStyle/>
          <a:p>
            <a:r>
              <a:rPr lang="en-US" dirty="0"/>
              <a:t>Free confidential hotline available 24/7 in English and Spanish.  Offer over 60 language interpreters. </a:t>
            </a:r>
          </a:p>
        </p:txBody>
      </p:sp>
      <p:sp>
        <p:nvSpPr>
          <p:cNvPr id="4" name="Slide Number Placeholder 3">
            <a:extLst>
              <a:ext uri="{FF2B5EF4-FFF2-40B4-BE49-F238E27FC236}">
                <a16:creationId xmlns:a16="http://schemas.microsoft.com/office/drawing/2014/main" id="{24251782-D6E6-3860-CACA-392A65EEAC7C}"/>
              </a:ext>
            </a:extLst>
          </p:cNvPr>
          <p:cNvSpPr>
            <a:spLocks noGrp="1"/>
          </p:cNvSpPr>
          <p:nvPr>
            <p:ph type="sldNum" sz="quarter" idx="5"/>
          </p:nvPr>
        </p:nvSpPr>
        <p:spPr/>
        <p:txBody>
          <a:bodyPr/>
          <a:lstStyle/>
          <a:p>
            <a:fld id="{1E47638B-1019-5B45-B10C-57BC92649421}" type="slidenum">
              <a:rPr lang="en-US" smtClean="0"/>
              <a:t>55</a:t>
            </a:fld>
            <a:endParaRPr lang="en-US"/>
          </a:p>
        </p:txBody>
      </p:sp>
    </p:spTree>
    <p:extLst>
      <p:ext uri="{BB962C8B-B14F-4D97-AF65-F5344CB8AC3E}">
        <p14:creationId xmlns:p14="http://schemas.microsoft.com/office/powerpoint/2010/main" val="31607944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Providers and clinics have been encouraged to develop a referral plan that fits their community.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Starting points…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Google search for private therapists…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Providers and clinics are encouraged to develop a referral plan that fits their community. The following resources provide a starting point for locating local services for treating mothers and fathers who may be experiencing perinatal depression.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NE Network of Care: Interactive website for finding licensed mental health providers in the six behavioral health regions of Nebraska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16830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1573A-4E54-D417-6CBC-E42A401164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C482F5-5374-340D-335F-42B0B503C7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DDAFC0-5A37-3AF6-41FB-0FEF1938DC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BVBH: </a:t>
            </a:r>
            <a:r>
              <a:rPr lang="en-US" sz="1200" kern="1200" dirty="0">
                <a:solidFill>
                  <a:schemeClr val="tx1"/>
                </a:solidFill>
                <a:effectLst/>
                <a:latin typeface="+mn-lt"/>
                <a:ea typeface="+mn-ea"/>
                <a:cs typeface="+mn-cs"/>
              </a:rPr>
              <a:t>Twelve offices that serve 16 rural counties in Southeast Nebraska. Private non-profit organization, provides professional outpatient behavioral and mental health services</a:t>
            </a:r>
            <a:r>
              <a:rPr lang="en-US"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UW: </a:t>
            </a:r>
            <a:r>
              <a:rPr lang="en-US" sz="1200" kern="1200" dirty="0">
                <a:solidFill>
                  <a:schemeClr val="tx1"/>
                </a:solidFill>
                <a:effectLst/>
                <a:latin typeface="+mn-lt"/>
                <a:ea typeface="+mn-ea"/>
                <a:cs typeface="+mn-cs"/>
              </a:rPr>
              <a:t>Comprehensive information and referral system for Nebraskans to DHHS, community, and government programs</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COMHT: </a:t>
            </a:r>
            <a:r>
              <a:rPr lang="en-US" sz="1200" kern="1200" dirty="0">
                <a:solidFill>
                  <a:schemeClr val="tx1"/>
                </a:solidFill>
                <a:effectLst/>
                <a:latin typeface="+mn-lt"/>
                <a:ea typeface="+mn-ea"/>
                <a:cs typeface="+mn-cs"/>
              </a:rPr>
              <a:t>Provides vouchers for free, confidential mental health crisis counseling to farm, ranch, and rural families</a:t>
            </a:r>
            <a:endParaRPr lang="en-US" sz="1200" b="0" i="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FEC87239-DD41-0AE7-19AF-854C045BA015}"/>
              </a:ext>
            </a:extLst>
          </p:cNvPr>
          <p:cNvSpPr>
            <a:spLocks noGrp="1"/>
          </p:cNvSpPr>
          <p:nvPr>
            <p:ph type="sldNum" sz="quarter" idx="5"/>
          </p:nvPr>
        </p:nvSpPr>
        <p:spPr/>
        <p:txBody>
          <a:bodyPr/>
          <a:lstStyle/>
          <a:p>
            <a:fld id="{1E47638B-1019-5B45-B10C-57BC92649421}" type="slidenum">
              <a:rPr lang="en-US" smtClean="0"/>
              <a:t>57</a:t>
            </a:fld>
            <a:endParaRPr lang="en-US"/>
          </a:p>
        </p:txBody>
      </p:sp>
    </p:spTree>
    <p:extLst>
      <p:ext uri="{BB962C8B-B14F-4D97-AF65-F5344CB8AC3E}">
        <p14:creationId xmlns:p14="http://schemas.microsoft.com/office/powerpoint/2010/main" val="42245271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5B558-16DE-01AE-AF9C-8A32AC32B0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2C403D-642B-70B1-0CCD-B861B896CD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ADF0A9-DE93-EDB5-96A6-9D0A0D820FBB}"/>
              </a:ext>
            </a:extLst>
          </p:cNvPr>
          <p:cNvSpPr>
            <a:spLocks noGrp="1"/>
          </p:cNvSpPr>
          <p:nvPr>
            <p:ph type="body" idx="1"/>
          </p:nvPr>
        </p:nvSpPr>
        <p:spPr/>
        <p:txBody>
          <a:bodyPr/>
          <a:lstStyle/>
          <a:p>
            <a:r>
              <a:rPr lang="en-US" dirty="0"/>
              <a:t>Free confidential hotline available 24/7 in English and Spanish.  Offer over 60 language interpreters. </a:t>
            </a:r>
          </a:p>
        </p:txBody>
      </p:sp>
      <p:sp>
        <p:nvSpPr>
          <p:cNvPr id="4" name="Slide Number Placeholder 3">
            <a:extLst>
              <a:ext uri="{FF2B5EF4-FFF2-40B4-BE49-F238E27FC236}">
                <a16:creationId xmlns:a16="http://schemas.microsoft.com/office/drawing/2014/main" id="{A56E7DB9-5694-E46E-C5F4-21312052B717}"/>
              </a:ext>
            </a:extLst>
          </p:cNvPr>
          <p:cNvSpPr>
            <a:spLocks noGrp="1"/>
          </p:cNvSpPr>
          <p:nvPr>
            <p:ph type="sldNum" sz="quarter" idx="5"/>
          </p:nvPr>
        </p:nvSpPr>
        <p:spPr/>
        <p:txBody>
          <a:bodyPr/>
          <a:lstStyle/>
          <a:p>
            <a:fld id="{1E47638B-1019-5B45-B10C-57BC92649421}" type="slidenum">
              <a:rPr lang="en-US" smtClean="0"/>
              <a:t>58</a:t>
            </a:fld>
            <a:endParaRPr lang="en-US"/>
          </a:p>
        </p:txBody>
      </p:sp>
    </p:spTree>
    <p:extLst>
      <p:ext uri="{BB962C8B-B14F-4D97-AF65-F5344CB8AC3E}">
        <p14:creationId xmlns:p14="http://schemas.microsoft.com/office/powerpoint/2010/main" val="14729110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06927-9FD6-1DD1-A50F-27D4D9DEA3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FD408A-F11C-4507-C380-CDFEC70035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14490C-48CE-DEA5-2B97-D542C54035F9}"/>
              </a:ext>
            </a:extLst>
          </p:cNvPr>
          <p:cNvSpPr>
            <a:spLocks noGrp="1"/>
          </p:cNvSpPr>
          <p:nvPr>
            <p:ph type="body" idx="1"/>
          </p:nvPr>
        </p:nvSpPr>
        <p:spPr/>
        <p:txBody>
          <a:bodyPr/>
          <a:lstStyle/>
          <a:p>
            <a:r>
              <a:rPr lang="en-US" b="0" i="0" dirty="0">
                <a:solidFill>
                  <a:srgbClr val="4E4B48"/>
                </a:solidFill>
                <a:effectLst/>
                <a:latin typeface="lato" panose="020F0502020204030204" pitchFamily="34" charset="0"/>
              </a:rPr>
              <a:t>Who are prescribers and have questions about the mental health care related to pregnant and postpartum patients and pre-conception planning. </a:t>
            </a:r>
            <a:endParaRPr lang="en-US" dirty="0"/>
          </a:p>
        </p:txBody>
      </p:sp>
      <p:sp>
        <p:nvSpPr>
          <p:cNvPr id="4" name="Slide Number Placeholder 3">
            <a:extLst>
              <a:ext uri="{FF2B5EF4-FFF2-40B4-BE49-F238E27FC236}">
                <a16:creationId xmlns:a16="http://schemas.microsoft.com/office/drawing/2014/main" id="{2868C037-8ABC-7497-F6A0-238DCCFF1688}"/>
              </a:ext>
            </a:extLst>
          </p:cNvPr>
          <p:cNvSpPr>
            <a:spLocks noGrp="1"/>
          </p:cNvSpPr>
          <p:nvPr>
            <p:ph type="sldNum" sz="quarter" idx="5"/>
          </p:nvPr>
        </p:nvSpPr>
        <p:spPr/>
        <p:txBody>
          <a:bodyPr/>
          <a:lstStyle/>
          <a:p>
            <a:fld id="{1E47638B-1019-5B45-B10C-57BC92649421}" type="slidenum">
              <a:rPr lang="en-US" smtClean="0"/>
              <a:t>59</a:t>
            </a:fld>
            <a:endParaRPr lang="en-US"/>
          </a:p>
        </p:txBody>
      </p:sp>
    </p:spTree>
    <p:extLst>
      <p:ext uri="{BB962C8B-B14F-4D97-AF65-F5344CB8AC3E}">
        <p14:creationId xmlns:p14="http://schemas.microsoft.com/office/powerpoint/2010/main" val="3312524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dirty="0">
                <a:ea typeface="Calibri" panose="020F0502020204030204"/>
                <a:cs typeface="Calibri" panose="020F0502020204030204"/>
              </a:rPr>
              <a:t>This graph shows us just how far behind we are. </a:t>
            </a:r>
            <a:r>
              <a:rPr lang="en-US" dirty="0"/>
              <a:t>Among wealthy nations, the U.S. is one of the most dangerous places to give birth. Despite a decline since the end of the COVID-19 pandemic, the US maternal mortality rate continues to far exceed those of other high-income nations. </a:t>
            </a:r>
          </a:p>
          <a:p>
            <a:pPr marL="0" marR="0" lvl="0" indent="0" algn="l" defTabSz="914400" rtl="0" eaLnBrk="1" fontAlgn="auto" latinLnBrk="0" hangingPunct="1">
              <a:lnSpc>
                <a:spcPct val="100000"/>
              </a:lnSpc>
              <a:spcBef>
                <a:spcPct val="20000"/>
              </a:spcBef>
              <a:spcAft>
                <a:spcPts val="0"/>
              </a:spcAft>
              <a:buClrTx/>
              <a:buSzTx/>
              <a:buFontTx/>
              <a:buNone/>
              <a:tabLst/>
              <a:defRPr/>
            </a:pPr>
            <a:endParaRPr lang="en-US" dirty="0"/>
          </a:p>
          <a:p>
            <a:pPr>
              <a:spcBef>
                <a:spcPct val="20000"/>
              </a:spcBef>
            </a:pPr>
            <a:r>
              <a:rPr lang="en-US" b="0" i="0" dirty="0">
                <a:solidFill>
                  <a:srgbClr val="1A1A1A"/>
                </a:solidFill>
                <a:effectLst/>
                <a:latin typeface="Berlingske Serif Text"/>
              </a:rPr>
              <a:t>In 2022, there were 22 maternal deaths for every 100,000 live births in the U.S. — more than double, sometimes triple, the rate for most other high-income countries in a recent analysis by the Commonwealth Fund. In half of the countries, there were less than five maternal deaths per 100,000 live births. For Black women, maternal mortality is exceptionally high.</a:t>
            </a:r>
            <a:endParaRPr lang="en-US" dirty="0">
              <a:ea typeface="Calibri" panose="020F0502020204030204"/>
              <a:cs typeface="Calibri" panose="020F0502020204030204"/>
            </a:endParaRPr>
          </a:p>
          <a:p>
            <a:pPr>
              <a:spcBef>
                <a:spcPct val="20000"/>
              </a:spcBef>
            </a:pPr>
            <a:endParaRPr lang="en-US" dirty="0">
              <a:ea typeface="Calibri" panose="020F0502020204030204"/>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7DAC8FE5-D926-1745-8C69-6FA495EF2B83}" type="slidenum">
              <a:rPr lang="en-US" smtClean="0"/>
              <a:t>6</a:t>
            </a:fld>
            <a:endParaRPr lang="en-US"/>
          </a:p>
        </p:txBody>
      </p:sp>
    </p:spTree>
    <p:extLst>
      <p:ext uri="{BB962C8B-B14F-4D97-AF65-F5344CB8AC3E}">
        <p14:creationId xmlns:p14="http://schemas.microsoft.com/office/powerpoint/2010/main" val="23139235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 and Spanish- 8a-11p EST. </a:t>
            </a:r>
          </a:p>
        </p:txBody>
      </p:sp>
      <p:sp>
        <p:nvSpPr>
          <p:cNvPr id="4" name="Slide Number Placeholder 3"/>
          <p:cNvSpPr>
            <a:spLocks noGrp="1"/>
          </p:cNvSpPr>
          <p:nvPr>
            <p:ph type="sldNum" sz="quarter" idx="5"/>
          </p:nvPr>
        </p:nvSpPr>
        <p:spPr/>
        <p:txBody>
          <a:bodyPr/>
          <a:lstStyle/>
          <a:p>
            <a:fld id="{1E47638B-1019-5B45-B10C-57BC92649421}" type="slidenum">
              <a:rPr lang="en-US" smtClean="0"/>
              <a:t>60</a:t>
            </a:fld>
            <a:endParaRPr lang="en-US"/>
          </a:p>
        </p:txBody>
      </p:sp>
    </p:spTree>
    <p:extLst>
      <p:ext uri="{BB962C8B-B14F-4D97-AF65-F5344CB8AC3E}">
        <p14:creationId xmlns:p14="http://schemas.microsoft.com/office/powerpoint/2010/main" val="39965151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B9409-2133-3004-FD4B-80A6569E59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639D33-D8C2-413B-0C0A-31FF8A6791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853CE2-0191-F081-2562-AC2FB6FF8844}"/>
              </a:ext>
            </a:extLst>
          </p:cNvPr>
          <p:cNvSpPr>
            <a:spLocks noGrp="1"/>
          </p:cNvSpPr>
          <p:nvPr>
            <p:ph type="body" idx="1"/>
          </p:nvPr>
        </p:nvSpPr>
        <p:spPr/>
        <p:txBody>
          <a:bodyPr/>
          <a:lstStyle/>
          <a:p>
            <a:r>
              <a:rPr lang="en-US" dirty="0"/>
              <a:t>Free confidential hotline available 24/7 in English and Spanish.  Offer over 60 language interpreters. </a:t>
            </a:r>
          </a:p>
        </p:txBody>
      </p:sp>
      <p:sp>
        <p:nvSpPr>
          <p:cNvPr id="4" name="Slide Number Placeholder 3">
            <a:extLst>
              <a:ext uri="{FF2B5EF4-FFF2-40B4-BE49-F238E27FC236}">
                <a16:creationId xmlns:a16="http://schemas.microsoft.com/office/drawing/2014/main" id="{BC302ADD-D69B-A992-7EBE-B0BBB9A68ECC}"/>
              </a:ext>
            </a:extLst>
          </p:cNvPr>
          <p:cNvSpPr>
            <a:spLocks noGrp="1"/>
          </p:cNvSpPr>
          <p:nvPr>
            <p:ph type="sldNum" sz="quarter" idx="5"/>
          </p:nvPr>
        </p:nvSpPr>
        <p:spPr/>
        <p:txBody>
          <a:bodyPr/>
          <a:lstStyle/>
          <a:p>
            <a:fld id="{1E47638B-1019-5B45-B10C-57BC92649421}" type="slidenum">
              <a:rPr lang="en-US" smtClean="0"/>
              <a:t>61</a:t>
            </a:fld>
            <a:endParaRPr lang="en-US"/>
          </a:p>
        </p:txBody>
      </p:sp>
    </p:spTree>
    <p:extLst>
      <p:ext uri="{BB962C8B-B14F-4D97-AF65-F5344CB8AC3E}">
        <p14:creationId xmlns:p14="http://schemas.microsoft.com/office/powerpoint/2010/main" val="4589739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5EFA88-1648-114A-A06B-9AE48FFA292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277225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Calibri"/>
              </a:rPr>
              <a:t>Recruitment for pilot sites began in Spring of 2021—3 rural family medicine clinics</a:t>
            </a:r>
          </a:p>
          <a:p>
            <a:pPr marL="171450" indent="-171450">
              <a:buFont typeface="Arial" panose="020B0604020202020204" pitchFamily="34" charset="0"/>
              <a:buChar char="•"/>
            </a:pPr>
            <a:r>
              <a:rPr lang="en-US" dirty="0">
                <a:cs typeface="Calibri"/>
              </a:rPr>
              <a:t>Metrics- Number of hospitals, clinics, and NICU’s screening- interval</a:t>
            </a:r>
          </a:p>
          <a:p>
            <a:pPr marL="171450" indent="-171450">
              <a:buFont typeface="Arial" panose="020B0604020202020204" pitchFamily="34" charset="0"/>
              <a:buChar char="•"/>
            </a:pPr>
            <a:r>
              <a:rPr lang="en-US" dirty="0" err="1">
                <a:cs typeface="Calibri"/>
              </a:rPr>
              <a:t>Referal</a:t>
            </a:r>
            <a:r>
              <a:rPr lang="en-US" dirty="0">
                <a:cs typeface="Calibri"/>
              </a:rPr>
              <a:t> times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0065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Calibri" panose="020F0502020204030204" pitchFamily="34" charset="0"/>
              </a:rPr>
              <a:t>CHI Health/Methodist Women’s will be implementing screening at 43 family medicine clinics which will impact future rates.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3910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Increase of ~40 %, 31/47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12/52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422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Baseline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14 NICU’s in Nebraska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9 screening mothers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 screening fathers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Current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11 screening mothers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7 screening fathers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Not screening NP, GI Reg, Reg West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Not screening Dads NP, GI Reg, Reg West, Bryan, Children’s, Mary Lanning, Meth Women’s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0079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Calibri" panose="020F0502020204030204" pitchFamily="34" charset="0"/>
              </a:rPr>
              <a:t>In many rural areas, family practice physicians are having to manage care until patients can be seen.</a:t>
            </a:r>
            <a:r>
              <a:rPr lang="en-US" b="0" i="0" dirty="0">
                <a:solidFill>
                  <a:srgbClr val="000000"/>
                </a:solidFill>
                <a:effectLst/>
                <a:latin typeface="Calibri" panose="020F0502020204030204" pitchFamily="34" charset="0"/>
              </a:rPr>
              <a: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425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Perinatal Depression is a significant public health concern. </a:t>
            </a:r>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Treatment does not happen if the parent is not screened and identified as depressed. </a:t>
            </a:r>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As women’s health and neonatal providers we have the power to make a positive impact…but it will take all of us working together to improve outcomes for new mothers, babies and families in our state. </a:t>
            </a:r>
            <a:r>
              <a:rPr lang="en-US" b="0"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We need you! </a:t>
            </a:r>
            <a:r>
              <a:rPr lang="en-US" b="0" i="0" dirty="0">
                <a:solidFill>
                  <a:srgbClr val="444444"/>
                </a:solidFill>
                <a:effectLst/>
                <a:latin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1E47638B-1019-5B45-B10C-57BC92649421}" type="slidenum">
              <a:rPr lang="en-US" smtClean="0"/>
              <a:t>69</a:t>
            </a:fld>
            <a:endParaRPr lang="en-US"/>
          </a:p>
        </p:txBody>
      </p:sp>
    </p:spTree>
    <p:extLst>
      <p:ext uri="{BB962C8B-B14F-4D97-AF65-F5344CB8AC3E}">
        <p14:creationId xmlns:p14="http://schemas.microsoft.com/office/powerpoint/2010/main" val="8103843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451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endParaRPr lang="en-US" sz="1200" dirty="0"/>
          </a:p>
          <a:p>
            <a:pPr marL="171450" indent="-171450">
              <a:buFont typeface="Arial"/>
              <a:buChar char="•"/>
            </a:pPr>
            <a:r>
              <a:rPr lang="en-US" sz="1200" dirty="0"/>
              <a:t>Perinatal health is critical to a population’s long-term health and security, yet maternal mortality continues to rise in the United States. </a:t>
            </a:r>
            <a:endParaRPr lang="en-US" sz="1200" dirty="0">
              <a:cs typeface="Calibri" panose="020F0502020204030204"/>
            </a:endParaRPr>
          </a:p>
          <a:p>
            <a:pPr marL="171450" indent="-171450">
              <a:buFont typeface="Arial"/>
              <a:buChar char="•"/>
            </a:pPr>
            <a:r>
              <a:rPr lang="en-US" sz="1200" dirty="0">
                <a:latin typeface="+mn-lt"/>
                <a:cs typeface="Calibri"/>
              </a:rPr>
              <a:t>5/2024: </a:t>
            </a:r>
            <a:r>
              <a:rPr lang="en-US" sz="1200" b="0" i="0" dirty="0">
                <a:solidFill>
                  <a:srgbClr val="242424"/>
                </a:solidFill>
                <a:effectLst/>
                <a:latin typeface="Calibri"/>
                <a:cs typeface="Calibri"/>
              </a:rPr>
              <a:t>CDC’s National Center for Health Statistics released</a:t>
            </a:r>
            <a:r>
              <a:rPr lang="en-US" sz="1200" b="0" i="0" u="sng" dirty="0">
                <a:solidFill>
                  <a:srgbClr val="242424"/>
                </a:solidFill>
                <a:effectLst/>
                <a:latin typeface="Calibri"/>
                <a:cs typeface="Calibri"/>
              </a:rPr>
              <a:t> </a:t>
            </a:r>
            <a:r>
              <a:rPr lang="en-US" sz="1200" b="0" i="0" u="none" dirty="0">
                <a:solidFill>
                  <a:schemeClr val="tx1"/>
                </a:solidFill>
                <a:effectLst/>
                <a:latin typeface="Calibri"/>
                <a:cs typeface="Calibri"/>
                <a:hlinkClick r:id="rId3">
                  <a:extLst>
                    <a:ext uri="{A12FA001-AC4F-418D-AE19-62706E023703}">
                      <ahyp:hlinkClr xmlns:ahyp="http://schemas.microsoft.com/office/drawing/2018/hyperlinkcolor" val="tx"/>
                    </a:ext>
                  </a:extLst>
                </a:hlinkClick>
              </a:rPr>
              <a:t>2022 maternal mortality data </a:t>
            </a:r>
            <a:r>
              <a:rPr lang="en-US" sz="1200" b="0" i="0" dirty="0">
                <a:solidFill>
                  <a:srgbClr val="242424"/>
                </a:solidFill>
                <a:effectLst/>
                <a:latin typeface="Calibri"/>
                <a:cs typeface="Calibri"/>
              </a:rPr>
              <a:t>showing a decrease in rates of maternal mortality since the end of the COVID-19 pandemic. However,  the disparities persist.</a:t>
            </a:r>
            <a:endParaRPr lang="en-US" sz="1200" dirty="0">
              <a:latin typeface="Calibri"/>
              <a:cs typeface="Calibri"/>
            </a:endParaRPr>
          </a:p>
          <a:p>
            <a:pPr marL="171450" indent="-171450">
              <a:buFont typeface="Arial"/>
              <a:buChar char="•"/>
            </a:pPr>
            <a:r>
              <a:rPr lang="en-US" sz="1200" dirty="0">
                <a:latin typeface="+mn-lt"/>
                <a:cs typeface="Calibri"/>
              </a:rPr>
              <a:t>BIPOC wo</a:t>
            </a:r>
            <a:r>
              <a:rPr lang="en-US" sz="1200" dirty="0">
                <a:latin typeface="Calibri"/>
                <a:cs typeface="Calibri"/>
              </a:rPr>
              <a:t>men</a:t>
            </a:r>
            <a:r>
              <a:rPr lang="en-US" sz="1200" b="0" i="0" dirty="0">
                <a:solidFill>
                  <a:srgbClr val="000000"/>
                </a:solidFill>
                <a:effectLst/>
                <a:latin typeface="Calibri"/>
                <a:cs typeface="Calibri"/>
              </a:rPr>
              <a:t> bear maternal mortality 2.6 times higher than their White peers (</a:t>
            </a:r>
            <a:r>
              <a:rPr lang="en-US" sz="1200" b="0" i="0" dirty="0" err="1">
                <a:solidFill>
                  <a:srgbClr val="000000"/>
                </a:solidFill>
                <a:effectLst/>
                <a:latin typeface="Calibri"/>
                <a:cs typeface="Calibri"/>
              </a:rPr>
              <a:t>Hoyert</a:t>
            </a:r>
            <a:r>
              <a:rPr lang="en-US" sz="1200" b="0" i="0" dirty="0">
                <a:solidFill>
                  <a:srgbClr val="000000"/>
                </a:solidFill>
                <a:effectLst/>
                <a:latin typeface="Calibri"/>
                <a:cs typeface="Calibri"/>
              </a:rPr>
              <a:t>, 2024)</a:t>
            </a:r>
            <a:endParaRPr lang="en-US" sz="1200" dirty="0">
              <a:cs typeface="Calibri"/>
            </a:endParaRPr>
          </a:p>
          <a:p>
            <a:pPr marL="171450" indent="-171450">
              <a:buFont typeface="Arial" panose="020B0604020202020204" pitchFamily="34" charset="0"/>
              <a:buChar char="•"/>
            </a:pPr>
            <a:r>
              <a:rPr lang="en-US" b="0" i="0" dirty="0">
                <a:solidFill>
                  <a:srgbClr val="000000"/>
                </a:solidFill>
                <a:effectLst/>
                <a:latin typeface="+mn-lt"/>
              </a:rPr>
              <a:t>Definition CDC’s National Center for Health Statistics’ National Vital Statistics System (NVSS) reports the </a:t>
            </a:r>
            <a:r>
              <a:rPr lang="en-US" b="0" i="0" u="sng" dirty="0">
                <a:solidFill>
                  <a:srgbClr val="075290"/>
                </a:solidFill>
                <a:effectLst/>
                <a:latin typeface="+mn-lt"/>
                <a:hlinkClick r:id="rId4"/>
              </a:rPr>
              <a:t>national maternal mortality rate</a:t>
            </a:r>
            <a:r>
              <a:rPr lang="en-US" b="0" i="0" dirty="0">
                <a:solidFill>
                  <a:srgbClr val="000000"/>
                </a:solidFill>
                <a:effectLst/>
                <a:latin typeface="+mn-lt"/>
              </a:rPr>
              <a:t>: the number of maternal deaths per 100,000 live births. A maternal death is defined as a death while pregnant or within 42 days of the end of pregnancy, from any cause related to or aggravated by the pregnancy or its management, but not from accidental or incidental causes. This definition and timeframe are consistent with that used by the World Health Organization for reporting on maternal mortality rates. </a:t>
            </a:r>
          </a:p>
          <a:p>
            <a:pPr marL="171450" indent="-171450">
              <a:buFont typeface="Arial" panose="020B0604020202020204" pitchFamily="34" charset="0"/>
              <a:buChar char="•"/>
            </a:pPr>
            <a:r>
              <a:rPr lang="en-US" b="0" i="0" dirty="0">
                <a:solidFill>
                  <a:srgbClr val="1A1A1A"/>
                </a:solidFill>
                <a:effectLst/>
                <a:latin typeface="inherit"/>
              </a:rPr>
              <a:t>SMM: Unexpected outcomes of labor or delivery resulting in significant short- or long-term consequences to health (</a:t>
            </a:r>
            <a:r>
              <a:rPr lang="en-US" b="0" i="0" u="none" strike="noStrike" dirty="0">
                <a:solidFill>
                  <a:srgbClr val="3F6777"/>
                </a:solidFill>
                <a:effectLst/>
                <a:latin typeface="inherit"/>
                <a:hlinkClick r:id="rId5"/>
              </a:rPr>
              <a:t>CDC</a:t>
            </a:r>
            <a:r>
              <a:rPr lang="en-US" b="0" i="0" dirty="0">
                <a:solidFill>
                  <a:srgbClr val="1A1A1A"/>
                </a:solidFill>
                <a:effectLst/>
                <a:latin typeface="inherit"/>
              </a:rPr>
              <a:t>)</a:t>
            </a:r>
            <a:endParaRPr lang="en-US" sz="1200" dirty="0">
              <a:latin typeface="+mn-lt"/>
              <a:cs typeface="Calibri"/>
            </a:endParaRPr>
          </a:p>
          <a:p>
            <a:r>
              <a:rPr lang="en-US" sz="1200" dirty="0">
                <a:latin typeface="+mn-lt"/>
                <a:cs typeface="Calibri"/>
              </a:rPr>
              <a:t> </a:t>
            </a:r>
          </a:p>
          <a:p>
            <a:endParaRPr lang="en-US" sz="1200" dirty="0"/>
          </a:p>
          <a:p>
            <a:endParaRPr lang="en-US" dirty="0"/>
          </a:p>
        </p:txBody>
      </p:sp>
      <p:sp>
        <p:nvSpPr>
          <p:cNvPr id="4" name="Slide Number Placeholder 3"/>
          <p:cNvSpPr>
            <a:spLocks noGrp="1"/>
          </p:cNvSpPr>
          <p:nvPr>
            <p:ph type="sldNum" sz="quarter" idx="5"/>
          </p:nvPr>
        </p:nvSpPr>
        <p:spPr/>
        <p:txBody>
          <a:bodyPr/>
          <a:lstStyle/>
          <a:p>
            <a:fld id="{7DAC8FE5-D926-1745-8C69-6FA495EF2B83}" type="slidenum">
              <a:rPr lang="en-US" smtClean="0"/>
              <a:t>7</a:t>
            </a:fld>
            <a:endParaRPr lang="en-US"/>
          </a:p>
        </p:txBody>
      </p:sp>
    </p:spTree>
    <p:extLst>
      <p:ext uri="{BB962C8B-B14F-4D97-AF65-F5344CB8AC3E}">
        <p14:creationId xmlns:p14="http://schemas.microsoft.com/office/powerpoint/2010/main" val="3749317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sz="1200" b="0" i="0" kern="1200" dirty="0">
                <a:solidFill>
                  <a:schemeClr val="tx1"/>
                </a:solidFill>
                <a:effectLst/>
                <a:latin typeface="+mn-lt"/>
                <a:ea typeface="+mn-ea"/>
                <a:cs typeface="+mn-cs"/>
              </a:rPr>
              <a:t>Great quote from Atul Gawande…Better is possible…</a:t>
            </a:r>
          </a:p>
          <a:p>
            <a:pPr marL="285750" indent="-285750">
              <a:buFont typeface="Arial"/>
              <a:buChar char="•"/>
            </a:pPr>
            <a:r>
              <a:rPr lang="en-US" sz="1200" b="0" i="0" kern="1200" dirty="0">
                <a:solidFill>
                  <a:schemeClr val="tx1"/>
                </a:solidFill>
                <a:effectLst/>
                <a:latin typeface="+mn-lt"/>
                <a:ea typeface="+mn-ea"/>
                <a:cs typeface="+mn-cs"/>
              </a:rPr>
              <a:t>This really sums up NPQIC and our teams… This is hard work, and it takes hard work to continue moving improvements forward. But we see progress, we know that better is possible. We commend all of you for being here today, because you are willing to try and willing to try together which makes a huge difference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997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C8FE5-D926-1745-8C69-6FA495EF2B8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23066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9483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085A5-19E8-48EF-9F74-FEE60B444FD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3535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085A5-19E8-48EF-9F74-FEE60B444FD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499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sz="1200" b="0" i="0" dirty="0">
                <a:solidFill>
                  <a:srgbClr val="000000"/>
                </a:solidFill>
                <a:effectLst/>
                <a:latin typeface="+mn-lt"/>
                <a:cs typeface="Calibri"/>
              </a:rPr>
              <a:t>Over 80% of all pregnancy-related deaths are preventable, with access to care, missed or delayed diagnoses, and failure to recognize warning signs as contributing factors. (</a:t>
            </a:r>
            <a:r>
              <a:rPr lang="en-US" sz="1200" b="0" i="0" dirty="0" err="1">
                <a:solidFill>
                  <a:srgbClr val="000000"/>
                </a:solidFill>
                <a:effectLst/>
                <a:latin typeface="+mn-lt"/>
                <a:cs typeface="Calibri"/>
              </a:rPr>
              <a:t>Trost</a:t>
            </a:r>
            <a:r>
              <a:rPr lang="en-US" sz="1200" b="0" i="0" dirty="0">
                <a:solidFill>
                  <a:srgbClr val="000000"/>
                </a:solidFill>
                <a:effectLst/>
                <a:latin typeface="+mn-lt"/>
                <a:cs typeface="Calibri"/>
              </a:rPr>
              <a:t> et al. 2024. Petersen et al 2019)</a:t>
            </a:r>
          </a:p>
          <a:p>
            <a:pPr marL="171450" indent="-171450">
              <a:buFont typeface="Arial"/>
              <a:buChar char="•"/>
            </a:pPr>
            <a:r>
              <a:rPr lang="en-US" sz="1200" b="0" i="0" dirty="0">
                <a:solidFill>
                  <a:srgbClr val="000000"/>
                </a:solidFill>
                <a:effectLst/>
                <a:latin typeface="+mn-lt"/>
                <a:cs typeface="Arial"/>
              </a:rPr>
              <a:t>Given the preventability of maternal morbidity and mortality, there is an urgency to identify and implement strategies to address these issues.</a:t>
            </a:r>
            <a:endParaRPr lang="en-US" sz="1200" dirty="0">
              <a:latin typeface="+mn-lt"/>
              <a:cs typeface="Calibri"/>
            </a:endParaRPr>
          </a:p>
          <a:p>
            <a:r>
              <a:rPr lang="en-US" sz="1200" dirty="0">
                <a:latin typeface="+mn-lt"/>
              </a:rPr>
              <a:t>https://</a:t>
            </a:r>
            <a:r>
              <a:rPr lang="en-US" sz="1200" dirty="0" err="1">
                <a:latin typeface="+mn-lt"/>
              </a:rPr>
              <a:t>www.cdc.gov</a:t>
            </a:r>
            <a:r>
              <a:rPr lang="en-US" sz="1200" dirty="0">
                <a:latin typeface="+mn-lt"/>
              </a:rPr>
              <a:t>/maternal-mortality/</a:t>
            </a:r>
            <a:r>
              <a:rPr lang="en-US" sz="1200" dirty="0" err="1">
                <a:latin typeface="+mn-lt"/>
              </a:rPr>
              <a:t>php</a:t>
            </a:r>
            <a:r>
              <a:rPr lang="en-US" sz="1200" dirty="0">
                <a:latin typeface="+mn-lt"/>
              </a:rPr>
              <a:t>/data-research/</a:t>
            </a:r>
            <a:r>
              <a:rPr lang="en-US" sz="1200" dirty="0" err="1">
                <a:latin typeface="+mn-lt"/>
              </a:rPr>
              <a:t>index.html</a:t>
            </a:r>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08E8B-17F1-4797-8AFC-F1A691DD1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250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Maternal mental health disorders are the MOST COMMON obstetric complications and can be a devastating and preventable cause of maternal and infant morbidity and mortality. Effecting up to </a:t>
            </a:r>
            <a:r>
              <a:rPr lang="en-US" sz="1200" b="0" i="0" kern="1200" dirty="0">
                <a:solidFill>
                  <a:schemeClr val="tx1"/>
                </a:solidFill>
                <a:effectLst/>
                <a:latin typeface="+mn-lt"/>
                <a:ea typeface="+mn-ea"/>
                <a:cs typeface="+mn-cs"/>
              </a:rPr>
              <a:t>1 in 5 women or more than 600,000 women each year in the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kern="1200" dirty="0">
                <a:solidFill>
                  <a:schemeClr val="tx1"/>
                </a:solidFill>
                <a:effectLst/>
                <a:latin typeface="+mn-lt"/>
                <a:ea typeface="+mn-ea"/>
                <a:cs typeface="+mn-cs"/>
              </a:rPr>
              <a:t>Sadly, less than 15 % of women receive and follow-through with treatment.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Rates of depression are nearly double for African American women and those living in poverty.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Untreated parental mental health disorders can have a long-term negative impact on their babies, families, and society.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Equally as concerning, rates of anxiety and depression are increasing in teen girls which will likely impact the number of women suffering from PPD in the future. </a:t>
            </a:r>
          </a:p>
          <a:p>
            <a:endParaRPr lang="en-US" sz="1200" b="0" i="0" kern="1200" dirty="0">
              <a:solidFill>
                <a:schemeClr val="tx1"/>
              </a:solidFill>
              <a:effectLst/>
              <a:latin typeface="+mn-lt"/>
              <a:cs typeface="Calibri" panose="020F0502020204030204"/>
            </a:endParaRPr>
          </a:p>
        </p:txBody>
      </p:sp>
      <p:sp>
        <p:nvSpPr>
          <p:cNvPr id="4" name="Slide Number Placeholder 3"/>
          <p:cNvSpPr>
            <a:spLocks noGrp="1"/>
          </p:cNvSpPr>
          <p:nvPr>
            <p:ph type="sldNum" sz="quarter" idx="10"/>
          </p:nvPr>
        </p:nvSpPr>
        <p:spPr/>
        <p:txBody>
          <a:bodyPr/>
          <a:lstStyle/>
          <a:p>
            <a:fld id="{80408E8B-17F1-4797-8AFC-F1A691DD1C60}" type="slidenum">
              <a:rPr lang="en-US" smtClean="0"/>
              <a:t>9</a:t>
            </a:fld>
            <a:endParaRPr lang="en-US" dirty="0"/>
          </a:p>
        </p:txBody>
      </p:sp>
    </p:spTree>
    <p:extLst>
      <p:ext uri="{BB962C8B-B14F-4D97-AF65-F5344CB8AC3E}">
        <p14:creationId xmlns:p14="http://schemas.microsoft.com/office/powerpoint/2010/main" val="8902883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3" Type="http://schemas.openxmlformats.org/officeDocument/2006/relationships/hyperlink" Target="https://doi.org/10.26099/cthn-st75" TargetMode="External"/><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FF850-A9D0-935A-F408-F37046A67B55}"/>
              </a:ext>
            </a:extLst>
          </p:cNvPr>
          <p:cNvSpPr>
            <a:spLocks noGrp="1"/>
          </p:cNvSpPr>
          <p:nvPr>
            <p:ph type="ctrTitle"/>
          </p:nvPr>
        </p:nvSpPr>
        <p:spPr>
          <a:xfrm>
            <a:off x="677917" y="943495"/>
            <a:ext cx="5612524" cy="2306637"/>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3B84B6B-88DD-3D4D-A0FD-DB315ADC5079}"/>
              </a:ext>
            </a:extLst>
          </p:cNvPr>
          <p:cNvSpPr>
            <a:spLocks noGrp="1"/>
          </p:cNvSpPr>
          <p:nvPr>
            <p:ph type="subTitle" idx="1"/>
          </p:nvPr>
        </p:nvSpPr>
        <p:spPr>
          <a:xfrm>
            <a:off x="677917" y="3396593"/>
            <a:ext cx="4682359" cy="13330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6" name="Picture 15" descr="A logo with text and a couple of people&#10;&#10;Description automatically generated">
            <a:extLst>
              <a:ext uri="{FF2B5EF4-FFF2-40B4-BE49-F238E27FC236}">
                <a16:creationId xmlns:a16="http://schemas.microsoft.com/office/drawing/2014/main" id="{CCB23D46-7FB5-4AAA-187C-2BA9EED52F7F}"/>
              </a:ext>
            </a:extLst>
          </p:cNvPr>
          <p:cNvPicPr>
            <a:picLocks noChangeAspect="1"/>
          </p:cNvPicPr>
          <p:nvPr userDrawn="1"/>
        </p:nvPicPr>
        <p:blipFill>
          <a:blip r:embed="rId3"/>
          <a:stretch>
            <a:fillRect/>
          </a:stretch>
        </p:blipFill>
        <p:spPr>
          <a:xfrm>
            <a:off x="7425185" y="2096814"/>
            <a:ext cx="4462015" cy="2805386"/>
          </a:xfrm>
          <a:prstGeom prst="rect">
            <a:avLst/>
          </a:prstGeom>
        </p:spPr>
      </p:pic>
      <p:pic>
        <p:nvPicPr>
          <p:cNvPr id="20" name="Picture 19">
            <a:extLst>
              <a:ext uri="{FF2B5EF4-FFF2-40B4-BE49-F238E27FC236}">
                <a16:creationId xmlns:a16="http://schemas.microsoft.com/office/drawing/2014/main" id="{2363135C-9B5A-3139-1B9C-98C92FD360DC}"/>
              </a:ext>
            </a:extLst>
          </p:cNvPr>
          <p:cNvPicPr>
            <a:picLocks noChangeAspect="1"/>
          </p:cNvPicPr>
          <p:nvPr userDrawn="1"/>
        </p:nvPicPr>
        <p:blipFill>
          <a:blip r:embed="rId4"/>
          <a:stretch>
            <a:fillRect/>
          </a:stretch>
        </p:blipFill>
        <p:spPr>
          <a:xfrm>
            <a:off x="7255892" y="4557898"/>
            <a:ext cx="4800600" cy="419100"/>
          </a:xfrm>
          <a:prstGeom prst="rect">
            <a:avLst/>
          </a:prstGeom>
        </p:spPr>
      </p:pic>
    </p:spTree>
    <p:extLst>
      <p:ext uri="{BB962C8B-B14F-4D97-AF65-F5344CB8AC3E}">
        <p14:creationId xmlns:p14="http://schemas.microsoft.com/office/powerpoint/2010/main" val="1426813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2C797-54B1-A0B9-47B0-04395110A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4D8566-9367-DC52-388A-99B4CD7952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4496EEF-3270-6281-3502-42F7B5FA2C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FFB4D7-3AF9-2E6F-250E-DCF0A2B97921}"/>
              </a:ext>
            </a:extLst>
          </p:cNvPr>
          <p:cNvSpPr>
            <a:spLocks noGrp="1"/>
          </p:cNvSpPr>
          <p:nvPr>
            <p:ph type="dt" sz="half" idx="10"/>
          </p:nvPr>
        </p:nvSpPr>
        <p:spPr/>
        <p:txBody>
          <a:bodyPr/>
          <a:lstStyle/>
          <a:p>
            <a:fld id="{09398AAA-FB91-AA43-A4CA-76728A73598B}" type="datetimeFigureOut">
              <a:rPr lang="en-US" smtClean="0"/>
              <a:t>11/7/2024</a:t>
            </a:fld>
            <a:endParaRPr lang="en-US"/>
          </a:p>
        </p:txBody>
      </p:sp>
      <p:sp>
        <p:nvSpPr>
          <p:cNvPr id="6" name="Footer Placeholder 5">
            <a:extLst>
              <a:ext uri="{FF2B5EF4-FFF2-40B4-BE49-F238E27FC236}">
                <a16:creationId xmlns:a16="http://schemas.microsoft.com/office/drawing/2014/main" id="{6D69CFD6-D9D5-4D14-3094-050C0404C9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ED1840-68F1-47B3-D662-B1E51419036E}"/>
              </a:ext>
            </a:extLst>
          </p:cNvPr>
          <p:cNvSpPr>
            <a:spLocks noGrp="1"/>
          </p:cNvSpPr>
          <p:nvPr>
            <p:ph type="sldNum" sz="quarter" idx="12"/>
          </p:nvPr>
        </p:nvSpPr>
        <p:spPr/>
        <p:txBody>
          <a:bodyPr/>
          <a:lstStyle/>
          <a:p>
            <a:fld id="{9E954755-AB41-3942-8EB9-A0DF2C1788EF}" type="slidenum">
              <a:rPr lang="en-US" smtClean="0"/>
              <a:t>‹#›</a:t>
            </a:fld>
            <a:endParaRPr lang="en-US"/>
          </a:p>
        </p:txBody>
      </p:sp>
    </p:spTree>
    <p:extLst>
      <p:ext uri="{BB962C8B-B14F-4D97-AF65-F5344CB8AC3E}">
        <p14:creationId xmlns:p14="http://schemas.microsoft.com/office/powerpoint/2010/main" val="306642452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D0782-5D91-5192-C815-4068079C84EF}"/>
              </a:ext>
            </a:extLst>
          </p:cNvPr>
          <p:cNvSpPr>
            <a:spLocks noGrp="1"/>
          </p:cNvSpPr>
          <p:nvPr>
            <p:ph type="dt" sz="half" idx="10"/>
          </p:nvPr>
        </p:nvSpPr>
        <p:spPr/>
        <p:txBody>
          <a:bodyPr/>
          <a:lstStyle/>
          <a:p>
            <a:fld id="{09398AAA-FB91-AA43-A4CA-76728A73598B}" type="datetimeFigureOut">
              <a:rPr lang="en-US" smtClean="0"/>
              <a:t>11/7/2024</a:t>
            </a:fld>
            <a:endParaRPr lang="en-US"/>
          </a:p>
        </p:txBody>
      </p:sp>
      <p:sp>
        <p:nvSpPr>
          <p:cNvPr id="3" name="Footer Placeholder 2">
            <a:extLst>
              <a:ext uri="{FF2B5EF4-FFF2-40B4-BE49-F238E27FC236}">
                <a16:creationId xmlns:a16="http://schemas.microsoft.com/office/drawing/2014/main" id="{6B29BFD3-B7CE-A27C-E21C-136D75621E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98CDDE-0285-698E-9408-E8CCCB9F9EF8}"/>
              </a:ext>
            </a:extLst>
          </p:cNvPr>
          <p:cNvSpPr>
            <a:spLocks noGrp="1"/>
          </p:cNvSpPr>
          <p:nvPr>
            <p:ph type="sldNum" sz="quarter" idx="12"/>
          </p:nvPr>
        </p:nvSpPr>
        <p:spPr/>
        <p:txBody>
          <a:bodyPr/>
          <a:lstStyle/>
          <a:p>
            <a:fld id="{9E954755-AB41-3942-8EB9-A0DF2C1788EF}" type="slidenum">
              <a:rPr lang="en-US" smtClean="0"/>
              <a:t>‹#›</a:t>
            </a:fld>
            <a:endParaRPr lang="en-US"/>
          </a:p>
        </p:txBody>
      </p:sp>
    </p:spTree>
    <p:extLst>
      <p:ext uri="{BB962C8B-B14F-4D97-AF65-F5344CB8AC3E}">
        <p14:creationId xmlns:p14="http://schemas.microsoft.com/office/powerpoint/2010/main" val="37959804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1A020-7D1A-A0C9-1020-934C65D51BA3}"/>
              </a:ext>
            </a:extLst>
          </p:cNvPr>
          <p:cNvSpPr>
            <a:spLocks noGrp="1"/>
          </p:cNvSpPr>
          <p:nvPr>
            <p:ph type="title"/>
          </p:nvPr>
        </p:nvSpPr>
        <p:spPr>
          <a:xfrm>
            <a:off x="675205" y="1562100"/>
            <a:ext cx="10841590" cy="2158562"/>
          </a:xfrm>
        </p:spPr>
        <p:txBody>
          <a:bodyPr>
            <a:normAutofit/>
          </a:bodyPr>
          <a:lstStyle>
            <a:lvl1pPr algn="ctr">
              <a:defRPr sz="6600"/>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C06D1836-3943-A22E-7E74-DEABF39913E2}"/>
              </a:ext>
            </a:extLst>
          </p:cNvPr>
          <p:cNvSpPr>
            <a:spLocks noGrp="1"/>
          </p:cNvSpPr>
          <p:nvPr>
            <p:ph type="sldNum" sz="quarter" idx="12"/>
          </p:nvPr>
        </p:nvSpPr>
        <p:spPr/>
        <p:txBody>
          <a:bodyPr/>
          <a:lstStyle/>
          <a:p>
            <a:fld id="{9E954755-AB41-3942-8EB9-A0DF2C1788EF}" type="slidenum">
              <a:rPr lang="en-US" smtClean="0"/>
              <a:pPr/>
              <a:t>‹#›</a:t>
            </a:fld>
            <a:endParaRPr lang="en-US" dirty="0"/>
          </a:p>
        </p:txBody>
      </p:sp>
      <p:pic>
        <p:nvPicPr>
          <p:cNvPr id="10" name="Picture 9" descr="A logo with text and a couple of people&#10;&#10;Description automatically generated">
            <a:extLst>
              <a:ext uri="{FF2B5EF4-FFF2-40B4-BE49-F238E27FC236}">
                <a16:creationId xmlns:a16="http://schemas.microsoft.com/office/drawing/2014/main" id="{F175BC5D-7C02-7D87-8F90-3E7D35B76BC4}"/>
              </a:ext>
            </a:extLst>
          </p:cNvPr>
          <p:cNvPicPr>
            <a:picLocks noChangeAspect="1"/>
          </p:cNvPicPr>
          <p:nvPr userDrawn="1"/>
        </p:nvPicPr>
        <p:blipFill>
          <a:blip r:embed="rId3"/>
          <a:stretch>
            <a:fillRect/>
          </a:stretch>
        </p:blipFill>
        <p:spPr>
          <a:xfrm>
            <a:off x="9864617" y="4791969"/>
            <a:ext cx="2013484" cy="1265931"/>
          </a:xfrm>
          <a:prstGeom prst="rect">
            <a:avLst/>
          </a:prstGeom>
        </p:spPr>
      </p:pic>
    </p:spTree>
    <p:extLst>
      <p:ext uri="{BB962C8B-B14F-4D97-AF65-F5344CB8AC3E}">
        <p14:creationId xmlns:p14="http://schemas.microsoft.com/office/powerpoint/2010/main" val="32650076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67926-5BFF-AA6F-BA39-2650F214F8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AE0981-F769-9D8B-01D0-6FB5135EAF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FF16E8-9731-0E95-FF7A-AA3DEB9B7E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3E41A1-35DB-9081-9AFD-B7C8971B21AD}"/>
              </a:ext>
            </a:extLst>
          </p:cNvPr>
          <p:cNvSpPr>
            <a:spLocks noGrp="1"/>
          </p:cNvSpPr>
          <p:nvPr>
            <p:ph type="dt" sz="half" idx="10"/>
          </p:nvPr>
        </p:nvSpPr>
        <p:spPr/>
        <p:txBody>
          <a:bodyPr/>
          <a:lstStyle/>
          <a:p>
            <a:fld id="{09398AAA-FB91-AA43-A4CA-76728A73598B}" type="datetimeFigureOut">
              <a:rPr lang="en-US" smtClean="0"/>
              <a:t>11/7/2024</a:t>
            </a:fld>
            <a:endParaRPr lang="en-US"/>
          </a:p>
        </p:txBody>
      </p:sp>
      <p:sp>
        <p:nvSpPr>
          <p:cNvPr id="6" name="Footer Placeholder 5">
            <a:extLst>
              <a:ext uri="{FF2B5EF4-FFF2-40B4-BE49-F238E27FC236}">
                <a16:creationId xmlns:a16="http://schemas.microsoft.com/office/drawing/2014/main" id="{EFFFE56C-E82F-A20B-BF78-029D329FA8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B634CA-CD51-3344-DA40-743553485078}"/>
              </a:ext>
            </a:extLst>
          </p:cNvPr>
          <p:cNvSpPr>
            <a:spLocks noGrp="1"/>
          </p:cNvSpPr>
          <p:nvPr>
            <p:ph type="sldNum" sz="quarter" idx="12"/>
          </p:nvPr>
        </p:nvSpPr>
        <p:spPr/>
        <p:txBody>
          <a:bodyPr/>
          <a:lstStyle/>
          <a:p>
            <a:fld id="{9E954755-AB41-3942-8EB9-A0DF2C1788EF}" type="slidenum">
              <a:rPr lang="en-US" smtClean="0"/>
              <a:t>‹#›</a:t>
            </a:fld>
            <a:endParaRPr lang="en-US"/>
          </a:p>
        </p:txBody>
      </p:sp>
    </p:spTree>
    <p:extLst>
      <p:ext uri="{BB962C8B-B14F-4D97-AF65-F5344CB8AC3E}">
        <p14:creationId xmlns:p14="http://schemas.microsoft.com/office/powerpoint/2010/main" val="240891458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2C797-54B1-A0B9-47B0-04395110A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4D8566-9367-DC52-388A-99B4CD7952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4496EEF-3270-6281-3502-42F7B5FA2C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FFB4D7-3AF9-2E6F-250E-DCF0A2B97921}"/>
              </a:ext>
            </a:extLst>
          </p:cNvPr>
          <p:cNvSpPr>
            <a:spLocks noGrp="1"/>
          </p:cNvSpPr>
          <p:nvPr>
            <p:ph type="dt" sz="half" idx="10"/>
          </p:nvPr>
        </p:nvSpPr>
        <p:spPr/>
        <p:txBody>
          <a:bodyPr/>
          <a:lstStyle/>
          <a:p>
            <a:fld id="{09398AAA-FB91-AA43-A4CA-76728A73598B}" type="datetimeFigureOut">
              <a:rPr lang="en-US" smtClean="0"/>
              <a:t>11/7/2024</a:t>
            </a:fld>
            <a:endParaRPr lang="en-US"/>
          </a:p>
        </p:txBody>
      </p:sp>
      <p:sp>
        <p:nvSpPr>
          <p:cNvPr id="6" name="Footer Placeholder 5">
            <a:extLst>
              <a:ext uri="{FF2B5EF4-FFF2-40B4-BE49-F238E27FC236}">
                <a16:creationId xmlns:a16="http://schemas.microsoft.com/office/drawing/2014/main" id="{6D69CFD6-D9D5-4D14-3094-050C0404C9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ED1840-68F1-47B3-D662-B1E51419036E}"/>
              </a:ext>
            </a:extLst>
          </p:cNvPr>
          <p:cNvSpPr>
            <a:spLocks noGrp="1"/>
          </p:cNvSpPr>
          <p:nvPr>
            <p:ph type="sldNum" sz="quarter" idx="12"/>
          </p:nvPr>
        </p:nvSpPr>
        <p:spPr/>
        <p:txBody>
          <a:bodyPr/>
          <a:lstStyle/>
          <a:p>
            <a:fld id="{9E954755-AB41-3942-8EB9-A0DF2C1788EF}" type="slidenum">
              <a:rPr lang="en-US" smtClean="0"/>
              <a:t>‹#›</a:t>
            </a:fld>
            <a:endParaRPr lang="en-US"/>
          </a:p>
        </p:txBody>
      </p:sp>
    </p:spTree>
    <p:extLst>
      <p:ext uri="{BB962C8B-B14F-4D97-AF65-F5344CB8AC3E}">
        <p14:creationId xmlns:p14="http://schemas.microsoft.com/office/powerpoint/2010/main" val="34188442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7151F-DB54-C750-D990-C705FC1D25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2F909D-68F3-7E46-9AD5-96DEE3382E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C448B-E924-7A4A-152F-F251D5016D2D}"/>
              </a:ext>
            </a:extLst>
          </p:cNvPr>
          <p:cNvSpPr>
            <a:spLocks noGrp="1"/>
          </p:cNvSpPr>
          <p:nvPr>
            <p:ph type="dt" sz="half" idx="10"/>
          </p:nvPr>
        </p:nvSpPr>
        <p:spPr/>
        <p:txBody>
          <a:bodyPr/>
          <a:lstStyle/>
          <a:p>
            <a:fld id="{09398AAA-FB91-AA43-A4CA-76728A73598B}" type="datetimeFigureOut">
              <a:rPr lang="en-US" smtClean="0"/>
              <a:t>11/7/2024</a:t>
            </a:fld>
            <a:endParaRPr lang="en-US"/>
          </a:p>
        </p:txBody>
      </p:sp>
      <p:sp>
        <p:nvSpPr>
          <p:cNvPr id="5" name="Footer Placeholder 4">
            <a:extLst>
              <a:ext uri="{FF2B5EF4-FFF2-40B4-BE49-F238E27FC236}">
                <a16:creationId xmlns:a16="http://schemas.microsoft.com/office/drawing/2014/main" id="{E6CD69AF-1A5A-31EC-00E8-22C36E632D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A447D4-613A-2187-D2C7-5283B37DA86A}"/>
              </a:ext>
            </a:extLst>
          </p:cNvPr>
          <p:cNvSpPr>
            <a:spLocks noGrp="1"/>
          </p:cNvSpPr>
          <p:nvPr>
            <p:ph type="sldNum" sz="quarter" idx="12"/>
          </p:nvPr>
        </p:nvSpPr>
        <p:spPr/>
        <p:txBody>
          <a:bodyPr/>
          <a:lstStyle/>
          <a:p>
            <a:fld id="{9E954755-AB41-3942-8EB9-A0DF2C1788EF}" type="slidenum">
              <a:rPr lang="en-US" smtClean="0"/>
              <a:t>‹#›</a:t>
            </a:fld>
            <a:endParaRPr lang="en-US"/>
          </a:p>
        </p:txBody>
      </p:sp>
    </p:spTree>
    <p:extLst>
      <p:ext uri="{BB962C8B-B14F-4D97-AF65-F5344CB8AC3E}">
        <p14:creationId xmlns:p14="http://schemas.microsoft.com/office/powerpoint/2010/main" val="20352990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811CA2-1C4D-C5FE-08AA-31B7999306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6F95AA-1CA5-CA39-CD53-C415263178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4FEF3-537E-F31D-71C3-E8A8E007CDBC}"/>
              </a:ext>
            </a:extLst>
          </p:cNvPr>
          <p:cNvSpPr>
            <a:spLocks noGrp="1"/>
          </p:cNvSpPr>
          <p:nvPr>
            <p:ph type="dt" sz="half" idx="10"/>
          </p:nvPr>
        </p:nvSpPr>
        <p:spPr/>
        <p:txBody>
          <a:bodyPr/>
          <a:lstStyle/>
          <a:p>
            <a:fld id="{09398AAA-FB91-AA43-A4CA-76728A73598B}" type="datetimeFigureOut">
              <a:rPr lang="en-US" smtClean="0"/>
              <a:t>11/7/2024</a:t>
            </a:fld>
            <a:endParaRPr lang="en-US"/>
          </a:p>
        </p:txBody>
      </p:sp>
      <p:sp>
        <p:nvSpPr>
          <p:cNvPr id="5" name="Footer Placeholder 4">
            <a:extLst>
              <a:ext uri="{FF2B5EF4-FFF2-40B4-BE49-F238E27FC236}">
                <a16:creationId xmlns:a16="http://schemas.microsoft.com/office/drawing/2014/main" id="{188C5FA6-9C16-67CD-D81B-8961558329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E7CFC2-74A7-B9DC-0E48-35BEABD343A1}"/>
              </a:ext>
            </a:extLst>
          </p:cNvPr>
          <p:cNvSpPr>
            <a:spLocks noGrp="1"/>
          </p:cNvSpPr>
          <p:nvPr>
            <p:ph type="sldNum" sz="quarter" idx="12"/>
          </p:nvPr>
        </p:nvSpPr>
        <p:spPr/>
        <p:txBody>
          <a:bodyPr/>
          <a:lstStyle/>
          <a:p>
            <a:fld id="{9E954755-AB41-3942-8EB9-A0DF2C1788EF}" type="slidenum">
              <a:rPr lang="en-US" smtClean="0"/>
              <a:t>‹#›</a:t>
            </a:fld>
            <a:endParaRPr lang="en-US"/>
          </a:p>
        </p:txBody>
      </p:sp>
    </p:spTree>
    <p:extLst>
      <p:ext uri="{BB962C8B-B14F-4D97-AF65-F5344CB8AC3E}">
        <p14:creationId xmlns:p14="http://schemas.microsoft.com/office/powerpoint/2010/main" val="20352450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_Graph Layout: 01">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FEA9BB7-F188-5443-B4C2-E09C82B82C2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6339" t="9092" r="7027" b="31817"/>
          <a:stretch/>
        </p:blipFill>
        <p:spPr>
          <a:xfrm>
            <a:off x="10335304" y="6394525"/>
            <a:ext cx="1761365" cy="418861"/>
          </a:xfrm>
          <a:prstGeom prst="rect">
            <a:avLst/>
          </a:prstGeom>
        </p:spPr>
      </p:pic>
      <p:sp>
        <p:nvSpPr>
          <p:cNvPr id="2" name="TextBox 1"/>
          <p:cNvSpPr txBox="1"/>
          <p:nvPr userDrawn="1"/>
        </p:nvSpPr>
        <p:spPr>
          <a:xfrm>
            <a:off x="95341" y="6394524"/>
            <a:ext cx="8839200" cy="418861"/>
          </a:xfrm>
          <a:prstGeom prst="rect">
            <a:avLst/>
          </a:prstGeom>
          <a:noFill/>
        </p:spPr>
        <p:txBody>
          <a:bodyPr wrap="square" lIns="0" tIns="0" rIns="0" bIns="0" rtlCol="0" anchor="ctr" anchorCtr="0">
            <a:noAutofit/>
          </a:bodyPr>
          <a:lstStyle/>
          <a:p>
            <a:pPr marL="0" marR="0" indent="0" algn="l" defTabSz="914355" rtl="0" eaLnBrk="1" fontAlgn="auto" latinLnBrk="0" hangingPunct="1">
              <a:lnSpc>
                <a:spcPct val="100000"/>
              </a:lnSpc>
              <a:spcBef>
                <a:spcPts val="0"/>
              </a:spcBef>
              <a:spcAft>
                <a:spcPts val="0"/>
              </a:spcAft>
              <a:buClrTx/>
              <a:buSzTx/>
              <a:buFontTx/>
              <a:buNone/>
              <a:tabLst/>
              <a:defRPr/>
            </a:pPr>
            <a:r>
              <a:rPr lang="en-US" sz="800" b="0" i="0" dirty="0">
                <a:latin typeface="Arial" panose="020B0604020202020204" pitchFamily="34" charset="0"/>
                <a:cs typeface="Arial" panose="020B0604020202020204" pitchFamily="34" charset="0"/>
              </a:rPr>
              <a:t>Source: Munira Z. Gunja et al., </a:t>
            </a:r>
            <a:r>
              <a:rPr lang="en-US" sz="800" b="0" i="1" dirty="0">
                <a:latin typeface="Arial" panose="020B0604020202020204" pitchFamily="34" charset="0"/>
                <a:cs typeface="Arial" panose="020B0604020202020204" pitchFamily="34" charset="0"/>
              </a:rPr>
              <a:t>Insights into the U.S. Maternal Mortality Crisis: An International Comparison</a:t>
            </a:r>
            <a:r>
              <a:rPr lang="en-US" sz="800" b="0" i="0" dirty="0">
                <a:latin typeface="Arial" panose="020B0604020202020204" pitchFamily="34" charset="0"/>
                <a:cs typeface="Arial" panose="020B0604020202020204" pitchFamily="34" charset="0"/>
              </a:rPr>
              <a:t> (Commonwealth Fund, June 2024). </a:t>
            </a:r>
            <a:r>
              <a:rPr lang="en-US" sz="800" b="0" i="0" dirty="0">
                <a:latin typeface="Arial" panose="020B0604020202020204" pitchFamily="34" charset="0"/>
                <a:cs typeface="Arial" panose="020B0604020202020204" pitchFamily="34" charset="0"/>
                <a:hlinkClick r:id="rId3"/>
              </a:rPr>
              <a:t>https://doi.org/10.26099/cthn-st75</a:t>
            </a:r>
            <a:endParaRPr lang="en-US" sz="800" b="0" i="0" dirty="0">
              <a:solidFill>
                <a:srgbClr val="65A591"/>
              </a:solidFill>
              <a:latin typeface="Arial" panose="020B0604020202020204" pitchFamily="34" charset="0"/>
              <a:cs typeface="Arial" panose="020B0604020202020204" pitchFamily="34" charset="0"/>
            </a:endParaRPr>
          </a:p>
        </p:txBody>
      </p:sp>
      <p:sp>
        <p:nvSpPr>
          <p:cNvPr id="57" name="Chart Placeholder 5"/>
          <p:cNvSpPr>
            <a:spLocks noGrp="1"/>
          </p:cNvSpPr>
          <p:nvPr>
            <p:ph type="chart" sz="quarter" idx="19"/>
          </p:nvPr>
        </p:nvSpPr>
        <p:spPr>
          <a:xfrm>
            <a:off x="95251" y="1190827"/>
            <a:ext cx="11948160" cy="4419919"/>
          </a:xfrm>
        </p:spPr>
        <p:txBody>
          <a:bodyPr>
            <a:normAutofit/>
          </a:bodyPr>
          <a:lstStyle>
            <a:lvl1pPr marL="0" indent="0">
              <a:buNone/>
              <a:defRPr sz="975" b="0" i="0">
                <a:solidFill>
                  <a:schemeClr val="tx1"/>
                </a:solidFill>
                <a:latin typeface="+mn-lt"/>
              </a:defRPr>
            </a:lvl1pPr>
          </a:lstStyle>
          <a:p>
            <a:endParaRPr lang="en-US"/>
          </a:p>
        </p:txBody>
      </p:sp>
      <p:cxnSp>
        <p:nvCxnSpPr>
          <p:cNvPr id="61" name="Straight Connector 60"/>
          <p:cNvCxnSpPr>
            <a:cxnSpLocks/>
          </p:cNvCxnSpPr>
          <p:nvPr userDrawn="1"/>
        </p:nvCxnSpPr>
        <p:spPr>
          <a:xfrm flipH="1">
            <a:off x="95332" y="6345324"/>
            <a:ext cx="11948160"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22" hasCustomPrompt="1"/>
          </p:nvPr>
        </p:nvSpPr>
        <p:spPr>
          <a:xfrm>
            <a:off x="95332" y="5739484"/>
            <a:ext cx="11948160" cy="453602"/>
          </a:xfrm>
        </p:spPr>
        <p:txBody>
          <a:bodyPr anchor="b" anchorCtr="0">
            <a:noAutofit/>
          </a:bodyPr>
          <a:lstStyle>
            <a:lvl1pPr marL="0" indent="0">
              <a:buNone/>
              <a:defRPr sz="800" b="0" i="0">
                <a:solidFill>
                  <a:schemeClr val="tx1"/>
                </a:solidFill>
                <a:latin typeface="+mn-lt"/>
              </a:defRPr>
            </a:lvl1pPr>
            <a:lvl2pPr marL="128582" indent="0">
              <a:buNone/>
              <a:defRPr sz="675">
                <a:solidFill>
                  <a:schemeClr val="tx1"/>
                </a:solidFill>
              </a:defRPr>
            </a:lvl2pPr>
            <a:lvl3pPr marL="258353" indent="0">
              <a:buNone/>
              <a:defRPr sz="675">
                <a:solidFill>
                  <a:schemeClr val="tx1"/>
                </a:solidFill>
              </a:defRPr>
            </a:lvl3pPr>
            <a:lvl4pPr marL="386934" indent="0">
              <a:buNone/>
              <a:defRPr sz="675">
                <a:solidFill>
                  <a:schemeClr val="tx1"/>
                </a:solidFill>
              </a:defRPr>
            </a:lvl4pPr>
            <a:lvl5pPr marL="515515" indent="0">
              <a:buNone/>
              <a:defRPr sz="675">
                <a:solidFill>
                  <a:schemeClr val="tx1"/>
                </a:solidFill>
              </a:defRPr>
            </a:lvl5pPr>
          </a:lstStyle>
          <a:p>
            <a:pPr lvl="0"/>
            <a:r>
              <a:rPr lang="en-US"/>
              <a:t>Notes &amp; Data</a:t>
            </a:r>
          </a:p>
        </p:txBody>
      </p:sp>
      <p:sp>
        <p:nvSpPr>
          <p:cNvPr id="9" name="Text Placeholder 6">
            <a:extLst>
              <a:ext uri="{FF2B5EF4-FFF2-40B4-BE49-F238E27FC236}">
                <a16:creationId xmlns:a16="http://schemas.microsoft.com/office/drawing/2014/main" id="{8DCAC2DF-428F-0247-A8CB-28A251E9B336}"/>
              </a:ext>
            </a:extLst>
          </p:cNvPr>
          <p:cNvSpPr>
            <a:spLocks noGrp="1"/>
          </p:cNvSpPr>
          <p:nvPr>
            <p:ph type="body" sz="quarter" idx="25" hasCustomPrompt="1"/>
          </p:nvPr>
        </p:nvSpPr>
        <p:spPr>
          <a:xfrm>
            <a:off x="95251" y="890315"/>
            <a:ext cx="11948160" cy="251315"/>
          </a:xfrm>
        </p:spPr>
        <p:txBody>
          <a:bodyPr anchor="ctr" anchorCtr="0">
            <a:normAutofit/>
          </a:bodyPr>
          <a:lstStyle>
            <a:lvl1pPr marL="0" indent="0">
              <a:buNone/>
              <a:defRPr sz="1100" b="0" i="1">
                <a:solidFill>
                  <a:schemeClr val="tx1"/>
                </a:solidFill>
                <a:latin typeface="+mn-lt"/>
              </a:defRPr>
            </a:lvl1pPr>
            <a:lvl2pPr marL="96436" indent="0">
              <a:buNone/>
              <a:defRPr/>
            </a:lvl2pPr>
            <a:lvl3pPr marL="193764" indent="0">
              <a:buNone/>
              <a:defRPr/>
            </a:lvl3pPr>
            <a:lvl4pPr marL="290200" indent="0">
              <a:buNone/>
              <a:defRPr/>
            </a:lvl4pPr>
            <a:lvl5pPr marL="386636" indent="0">
              <a:buNone/>
              <a:defRPr/>
            </a:lvl5pPr>
          </a:lstStyle>
          <a:p>
            <a:pPr lvl="0"/>
            <a:r>
              <a:rPr lang="en-US"/>
              <a:t>Axis Title</a:t>
            </a:r>
          </a:p>
        </p:txBody>
      </p:sp>
      <p:sp>
        <p:nvSpPr>
          <p:cNvPr id="5" name="Rectangle 4">
            <a:extLst>
              <a:ext uri="{FF2B5EF4-FFF2-40B4-BE49-F238E27FC236}">
                <a16:creationId xmlns:a16="http://schemas.microsoft.com/office/drawing/2014/main" id="{5E32120E-7A7C-D4AE-BF39-614457A28588}"/>
              </a:ext>
            </a:extLst>
          </p:cNvPr>
          <p:cNvSpPr/>
          <p:nvPr userDrawn="1"/>
        </p:nvSpPr>
        <p:spPr>
          <a:xfrm>
            <a:off x="0" y="0"/>
            <a:ext cx="12192000" cy="82296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a:latin typeface="Arial" panose="020B0604020202020204" pitchFamily="34" charset="0"/>
            </a:endParaRPr>
          </a:p>
        </p:txBody>
      </p:sp>
      <p:sp>
        <p:nvSpPr>
          <p:cNvPr id="6" name="Title 3">
            <a:extLst>
              <a:ext uri="{FF2B5EF4-FFF2-40B4-BE49-F238E27FC236}">
                <a16:creationId xmlns:a16="http://schemas.microsoft.com/office/drawing/2014/main" id="{E4F49675-BCB3-10A5-3EC3-5C2D39E66ACB}"/>
              </a:ext>
            </a:extLst>
          </p:cNvPr>
          <p:cNvSpPr>
            <a:spLocks noGrp="1"/>
          </p:cNvSpPr>
          <p:nvPr>
            <p:ph type="title"/>
          </p:nvPr>
        </p:nvSpPr>
        <p:spPr>
          <a:xfrm>
            <a:off x="95253" y="0"/>
            <a:ext cx="11948159" cy="822960"/>
          </a:xfrm>
        </p:spPr>
        <p:txBody>
          <a:bodyPr>
            <a:normAutofit/>
          </a:bodyPr>
          <a:lstStyle>
            <a:lvl1pPr algn="l">
              <a:lnSpc>
                <a:spcPct val="100000"/>
              </a:lnSpc>
              <a:defRPr sz="1800" b="0" i="0" spc="0">
                <a:solidFill>
                  <a:schemeClr val="bg1"/>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235199323"/>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7151F-DB54-C750-D990-C705FC1D25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2F909D-68F3-7E46-9AD5-96DEE3382E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C448B-E924-7A4A-152F-F251D5016D2D}"/>
              </a:ext>
            </a:extLst>
          </p:cNvPr>
          <p:cNvSpPr>
            <a:spLocks noGrp="1"/>
          </p:cNvSpPr>
          <p:nvPr>
            <p:ph type="dt" sz="half" idx="10"/>
          </p:nvPr>
        </p:nvSpPr>
        <p:spPr/>
        <p:txBody>
          <a:bodyPr/>
          <a:lstStyle/>
          <a:p>
            <a:fld id="{09398AAA-FB91-AA43-A4CA-76728A73598B}" type="datetimeFigureOut">
              <a:rPr lang="en-US" smtClean="0"/>
              <a:t>11/7/2024</a:t>
            </a:fld>
            <a:endParaRPr lang="en-US"/>
          </a:p>
        </p:txBody>
      </p:sp>
      <p:sp>
        <p:nvSpPr>
          <p:cNvPr id="5" name="Footer Placeholder 4">
            <a:extLst>
              <a:ext uri="{FF2B5EF4-FFF2-40B4-BE49-F238E27FC236}">
                <a16:creationId xmlns:a16="http://schemas.microsoft.com/office/drawing/2014/main" id="{E6CD69AF-1A5A-31EC-00E8-22C36E632D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A447D4-613A-2187-D2C7-5283B37DA86A}"/>
              </a:ext>
            </a:extLst>
          </p:cNvPr>
          <p:cNvSpPr>
            <a:spLocks noGrp="1"/>
          </p:cNvSpPr>
          <p:nvPr>
            <p:ph type="sldNum" sz="quarter" idx="12"/>
          </p:nvPr>
        </p:nvSpPr>
        <p:spPr/>
        <p:txBody>
          <a:bodyPr/>
          <a:lstStyle/>
          <a:p>
            <a:fld id="{9E954755-AB41-3942-8EB9-A0DF2C1788EF}" type="slidenum">
              <a:rPr lang="en-US" smtClean="0"/>
              <a:t>‹#›</a:t>
            </a:fld>
            <a:endParaRPr lang="en-US"/>
          </a:p>
        </p:txBody>
      </p:sp>
    </p:spTree>
    <p:extLst>
      <p:ext uri="{BB962C8B-B14F-4D97-AF65-F5344CB8AC3E}">
        <p14:creationId xmlns:p14="http://schemas.microsoft.com/office/powerpoint/2010/main" val="3895946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811CA2-1C4D-C5FE-08AA-31B7999306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6F95AA-1CA5-CA39-CD53-C415263178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4FEF3-537E-F31D-71C3-E8A8E007CDBC}"/>
              </a:ext>
            </a:extLst>
          </p:cNvPr>
          <p:cNvSpPr>
            <a:spLocks noGrp="1"/>
          </p:cNvSpPr>
          <p:nvPr>
            <p:ph type="dt" sz="half" idx="10"/>
          </p:nvPr>
        </p:nvSpPr>
        <p:spPr/>
        <p:txBody>
          <a:bodyPr/>
          <a:lstStyle/>
          <a:p>
            <a:fld id="{09398AAA-FB91-AA43-A4CA-76728A73598B}" type="datetimeFigureOut">
              <a:rPr lang="en-US" smtClean="0"/>
              <a:t>11/7/2024</a:t>
            </a:fld>
            <a:endParaRPr lang="en-US"/>
          </a:p>
        </p:txBody>
      </p:sp>
      <p:sp>
        <p:nvSpPr>
          <p:cNvPr id="5" name="Footer Placeholder 4">
            <a:extLst>
              <a:ext uri="{FF2B5EF4-FFF2-40B4-BE49-F238E27FC236}">
                <a16:creationId xmlns:a16="http://schemas.microsoft.com/office/drawing/2014/main" id="{188C5FA6-9C16-67CD-D81B-8961558329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E7CFC2-74A7-B9DC-0E48-35BEABD343A1}"/>
              </a:ext>
            </a:extLst>
          </p:cNvPr>
          <p:cNvSpPr>
            <a:spLocks noGrp="1"/>
          </p:cNvSpPr>
          <p:nvPr>
            <p:ph type="sldNum" sz="quarter" idx="12"/>
          </p:nvPr>
        </p:nvSpPr>
        <p:spPr/>
        <p:txBody>
          <a:bodyPr/>
          <a:lstStyle/>
          <a:p>
            <a:fld id="{9E954755-AB41-3942-8EB9-A0DF2C1788EF}" type="slidenum">
              <a:rPr lang="en-US" smtClean="0"/>
              <a:t>‹#›</a:t>
            </a:fld>
            <a:endParaRPr lang="en-US"/>
          </a:p>
        </p:txBody>
      </p:sp>
    </p:spTree>
    <p:extLst>
      <p:ext uri="{BB962C8B-B14F-4D97-AF65-F5344CB8AC3E}">
        <p14:creationId xmlns:p14="http://schemas.microsoft.com/office/powerpoint/2010/main" val="1981436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200333" y="767933"/>
            <a:ext cx="8428800" cy="8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 name="Google Shape;27;p5"/>
          <p:cNvSpPr txBox="1">
            <a:spLocks noGrp="1"/>
          </p:cNvSpPr>
          <p:nvPr>
            <p:ph type="body" idx="1"/>
          </p:nvPr>
        </p:nvSpPr>
        <p:spPr>
          <a:xfrm>
            <a:off x="3200404" y="2136900"/>
            <a:ext cx="4095200" cy="4003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8" name="Google Shape;28;p5"/>
          <p:cNvSpPr txBox="1">
            <a:spLocks noGrp="1"/>
          </p:cNvSpPr>
          <p:nvPr>
            <p:ph type="body" idx="2"/>
          </p:nvPr>
        </p:nvSpPr>
        <p:spPr>
          <a:xfrm>
            <a:off x="7534096" y="2136900"/>
            <a:ext cx="4095200" cy="4003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9" name="Google Shape;29;p5"/>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76150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01807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79800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97445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54231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14189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35533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E465-31AC-3013-207D-3A4789EB87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17E2C6-63CA-3282-087D-4959071BD9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19F44-83C6-A07A-BFB6-9408836AB190}"/>
              </a:ext>
            </a:extLst>
          </p:cNvPr>
          <p:cNvSpPr>
            <a:spLocks noGrp="1"/>
          </p:cNvSpPr>
          <p:nvPr>
            <p:ph type="dt" sz="half" idx="10"/>
          </p:nvPr>
        </p:nvSpPr>
        <p:spPr/>
        <p:txBody>
          <a:bodyPr/>
          <a:lstStyle/>
          <a:p>
            <a:fld id="{09398AAA-FB91-AA43-A4CA-76728A73598B}" type="datetimeFigureOut">
              <a:rPr lang="en-US" smtClean="0"/>
              <a:t>11/7/2024</a:t>
            </a:fld>
            <a:endParaRPr lang="en-US"/>
          </a:p>
        </p:txBody>
      </p:sp>
      <p:sp>
        <p:nvSpPr>
          <p:cNvPr id="5" name="Footer Placeholder 4">
            <a:extLst>
              <a:ext uri="{FF2B5EF4-FFF2-40B4-BE49-F238E27FC236}">
                <a16:creationId xmlns:a16="http://schemas.microsoft.com/office/drawing/2014/main" id="{D16506C3-E0F1-1A0A-8168-24668EEBC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09C05B-2773-E73A-29EA-9B123334702F}"/>
              </a:ext>
            </a:extLst>
          </p:cNvPr>
          <p:cNvSpPr>
            <a:spLocks noGrp="1"/>
          </p:cNvSpPr>
          <p:nvPr>
            <p:ph type="sldNum" sz="quarter" idx="12"/>
          </p:nvPr>
        </p:nvSpPr>
        <p:spPr/>
        <p:txBody>
          <a:bodyPr/>
          <a:lstStyle/>
          <a:p>
            <a:fld id="{9E954755-AB41-3942-8EB9-A0DF2C1788EF}" type="slidenum">
              <a:rPr lang="en-US" smtClean="0"/>
              <a:t>‹#›</a:t>
            </a:fld>
            <a:endParaRPr lang="en-US"/>
          </a:p>
        </p:txBody>
      </p:sp>
    </p:spTree>
    <p:extLst>
      <p:ext uri="{BB962C8B-B14F-4D97-AF65-F5344CB8AC3E}">
        <p14:creationId xmlns:p14="http://schemas.microsoft.com/office/powerpoint/2010/main" val="3398761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952950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469748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92058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35713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04893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FFFFF"/>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3303632" y="554200"/>
            <a:ext cx="8325600" cy="0"/>
          </a:xfrm>
          <a:prstGeom prst="straightConnector1">
            <a:avLst/>
          </a:prstGeom>
          <a:noFill/>
          <a:ln w="38100" cap="flat" cmpd="sng">
            <a:solidFill>
              <a:schemeClr val="lt1"/>
            </a:solidFill>
            <a:prstDash val="solid"/>
            <a:round/>
            <a:headEnd type="none" w="sm" len="sm"/>
            <a:tailEnd type="none" w="sm" len="sm"/>
          </a:ln>
        </p:spPr>
      </p:cxnSp>
      <p:cxnSp>
        <p:nvCxnSpPr>
          <p:cNvPr id="11" name="Google Shape;11;p2"/>
          <p:cNvCxnSpPr/>
          <p:nvPr/>
        </p:nvCxnSpPr>
        <p:spPr>
          <a:xfrm>
            <a:off x="3303632" y="6320000"/>
            <a:ext cx="8325600" cy="0"/>
          </a:xfrm>
          <a:prstGeom prst="straightConnector1">
            <a:avLst/>
          </a:prstGeom>
          <a:noFill/>
          <a:ln w="19050" cap="flat" cmpd="sng">
            <a:solidFill>
              <a:schemeClr val="lt1"/>
            </a:solidFill>
            <a:prstDash val="solid"/>
            <a:round/>
            <a:headEnd type="none" w="sm" len="sm"/>
            <a:tailEnd type="none" w="sm" len="sm"/>
          </a:ln>
        </p:spPr>
      </p:cxnSp>
      <p:cxnSp>
        <p:nvCxnSpPr>
          <p:cNvPr id="12" name="Google Shape;12;p2"/>
          <p:cNvCxnSpPr/>
          <p:nvPr/>
        </p:nvCxnSpPr>
        <p:spPr>
          <a:xfrm>
            <a:off x="566931" y="554200"/>
            <a:ext cx="244400" cy="0"/>
          </a:xfrm>
          <a:prstGeom prst="straightConnector1">
            <a:avLst/>
          </a:prstGeom>
          <a:noFill/>
          <a:ln w="19050" cap="flat" cmpd="sng">
            <a:solidFill>
              <a:schemeClr val="lt1"/>
            </a:solidFill>
            <a:prstDash val="solid"/>
            <a:round/>
            <a:headEnd type="none" w="sm" len="sm"/>
            <a:tailEnd type="none" w="sm" len="sm"/>
          </a:ln>
        </p:spPr>
      </p:cxnSp>
      <p:sp>
        <p:nvSpPr>
          <p:cNvPr id="13" name="Google Shape;13;p2"/>
          <p:cNvSpPr txBox="1">
            <a:spLocks noGrp="1"/>
          </p:cNvSpPr>
          <p:nvPr>
            <p:ph type="ctrTitle"/>
          </p:nvPr>
        </p:nvSpPr>
        <p:spPr>
          <a:xfrm>
            <a:off x="3162300" y="840300"/>
            <a:ext cx="8442000" cy="2056000"/>
          </a:xfrm>
          <a:prstGeom prst="rect">
            <a:avLst/>
          </a:prstGeom>
        </p:spPr>
        <p:txBody>
          <a:bodyPr spcFirstLastPara="1" wrap="square" lIns="91425" tIns="91425" rIns="91425" bIns="91425" anchor="t" anchorCtr="0">
            <a:noAutofit/>
          </a:bodyPr>
          <a:lstStyle>
            <a:lvl1pPr lvl="0">
              <a:spcBef>
                <a:spcPts val="0"/>
              </a:spcBef>
              <a:spcAft>
                <a:spcPts val="0"/>
              </a:spcAft>
              <a:buSzPts val="4800"/>
              <a:buFont typeface="Open Sans SemiBold"/>
              <a:buNone/>
              <a:defRPr sz="6400" b="0">
                <a:latin typeface="Open Sans SemiBold"/>
                <a:ea typeface="Open Sans SemiBold"/>
                <a:cs typeface="Open Sans SemiBold"/>
                <a:sym typeface="Open Sans SemiBold"/>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14" name="Google Shape;14;p2"/>
          <p:cNvSpPr txBox="1">
            <a:spLocks noGrp="1"/>
          </p:cNvSpPr>
          <p:nvPr>
            <p:ph type="subTitle" idx="1"/>
          </p:nvPr>
        </p:nvSpPr>
        <p:spPr>
          <a:xfrm>
            <a:off x="3187023" y="4317933"/>
            <a:ext cx="8442000" cy="16556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SzPts val="1800"/>
              <a:buFont typeface="Open Sans Light"/>
              <a:buNone/>
              <a:defRPr>
                <a:latin typeface="Open Sans Light"/>
                <a:ea typeface="Open Sans Light"/>
                <a:cs typeface="Open Sans Light"/>
                <a:sym typeface="Open Sans Light"/>
              </a:defRPr>
            </a:lvl1pPr>
            <a:lvl2pPr lvl="1">
              <a:lnSpc>
                <a:spcPct val="100000"/>
              </a:lnSpc>
              <a:spcBef>
                <a:spcPts val="0"/>
              </a:spcBef>
              <a:spcAft>
                <a:spcPts val="0"/>
              </a:spcAft>
              <a:buSzPts val="1800"/>
              <a:buNone/>
              <a:defRPr sz="2400"/>
            </a:lvl2pPr>
            <a:lvl3pPr lvl="2">
              <a:lnSpc>
                <a:spcPct val="100000"/>
              </a:lnSpc>
              <a:spcBef>
                <a:spcPts val="0"/>
              </a:spcBef>
              <a:spcAft>
                <a:spcPts val="0"/>
              </a:spcAft>
              <a:buSzPts val="1800"/>
              <a:buNone/>
              <a:defRPr sz="2400"/>
            </a:lvl3pPr>
            <a:lvl4pPr lvl="3">
              <a:lnSpc>
                <a:spcPct val="100000"/>
              </a:lnSpc>
              <a:spcBef>
                <a:spcPts val="0"/>
              </a:spcBef>
              <a:spcAft>
                <a:spcPts val="0"/>
              </a:spcAft>
              <a:buSzPts val="1800"/>
              <a:buNone/>
              <a:defRPr sz="2400"/>
            </a:lvl4pPr>
            <a:lvl5pPr lvl="4">
              <a:lnSpc>
                <a:spcPct val="100000"/>
              </a:lnSpc>
              <a:spcBef>
                <a:spcPts val="0"/>
              </a:spcBef>
              <a:spcAft>
                <a:spcPts val="0"/>
              </a:spcAft>
              <a:buSzPts val="1800"/>
              <a:buNone/>
              <a:defRPr sz="2400"/>
            </a:lvl5pPr>
            <a:lvl6pPr lvl="5">
              <a:lnSpc>
                <a:spcPct val="100000"/>
              </a:lnSpc>
              <a:spcBef>
                <a:spcPts val="0"/>
              </a:spcBef>
              <a:spcAft>
                <a:spcPts val="0"/>
              </a:spcAft>
              <a:buSzPts val="1800"/>
              <a:buNone/>
              <a:defRPr sz="2400"/>
            </a:lvl6pPr>
            <a:lvl7pPr lvl="6">
              <a:lnSpc>
                <a:spcPct val="100000"/>
              </a:lnSpc>
              <a:spcBef>
                <a:spcPts val="0"/>
              </a:spcBef>
              <a:spcAft>
                <a:spcPts val="0"/>
              </a:spcAft>
              <a:buSzPts val="1800"/>
              <a:buNone/>
              <a:defRPr sz="2400"/>
            </a:lvl7pPr>
            <a:lvl8pPr lvl="7">
              <a:lnSpc>
                <a:spcPct val="100000"/>
              </a:lnSpc>
              <a:spcBef>
                <a:spcPts val="0"/>
              </a:spcBef>
              <a:spcAft>
                <a:spcPts val="0"/>
              </a:spcAft>
              <a:buSzPts val="1800"/>
              <a:buNone/>
              <a:defRPr sz="2400"/>
            </a:lvl8pPr>
            <a:lvl9pPr lvl="8">
              <a:lnSpc>
                <a:spcPct val="100000"/>
              </a:lnSpc>
              <a:spcBef>
                <a:spcPts val="0"/>
              </a:spcBef>
              <a:spcAft>
                <a:spcPts val="0"/>
              </a:spcAft>
              <a:buSzPts val="1800"/>
              <a:buNone/>
              <a:defRPr sz="2400"/>
            </a:lvl9pPr>
          </a:lstStyle>
          <a:p>
            <a:endParaRPr/>
          </a:p>
        </p:txBody>
      </p:sp>
      <p:sp>
        <p:nvSpPr>
          <p:cNvPr id="15" name="Google Shape;15;p2"/>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23681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C25B9B"/>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566933" y="554200"/>
            <a:ext cx="11062400" cy="0"/>
          </a:xfrm>
          <a:prstGeom prst="straightConnector1">
            <a:avLst/>
          </a:prstGeom>
          <a:noFill/>
          <a:ln w="38100" cap="flat" cmpd="sng">
            <a:solidFill>
              <a:schemeClr val="lt1"/>
            </a:solidFill>
            <a:prstDash val="solid"/>
            <a:round/>
            <a:headEnd type="none" w="sm" len="sm"/>
            <a:tailEnd type="none" w="sm" len="sm"/>
          </a:ln>
        </p:spPr>
      </p:cxnSp>
      <p:cxnSp>
        <p:nvCxnSpPr>
          <p:cNvPr id="18" name="Google Shape;18;p3"/>
          <p:cNvCxnSpPr/>
          <p:nvPr/>
        </p:nvCxnSpPr>
        <p:spPr>
          <a:xfrm>
            <a:off x="566933" y="6320000"/>
            <a:ext cx="11062400" cy="0"/>
          </a:xfrm>
          <a:prstGeom prst="straightConnector1">
            <a:avLst/>
          </a:prstGeom>
          <a:noFill/>
          <a:ln w="19050" cap="flat" cmpd="sng">
            <a:solidFill>
              <a:schemeClr val="lt1"/>
            </a:solidFill>
            <a:prstDash val="solid"/>
            <a:round/>
            <a:headEnd type="none" w="sm" len="sm"/>
            <a:tailEnd type="none" w="sm" len="sm"/>
          </a:ln>
        </p:spPr>
      </p:cxnSp>
      <p:sp>
        <p:nvSpPr>
          <p:cNvPr id="19" name="Google Shape;19;p3"/>
          <p:cNvSpPr txBox="1">
            <a:spLocks noGrp="1"/>
          </p:cNvSpPr>
          <p:nvPr>
            <p:ph type="title"/>
          </p:nvPr>
        </p:nvSpPr>
        <p:spPr>
          <a:xfrm>
            <a:off x="541900" y="2409100"/>
            <a:ext cx="11062400" cy="2056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800"/>
              <a:buNone/>
              <a:defRPr sz="6400">
                <a:solidFill>
                  <a:schemeClr val="lt1"/>
                </a:solidFill>
              </a:defRPr>
            </a:lvl1pPr>
            <a:lvl2pPr lvl="1" algn="ctr">
              <a:spcBef>
                <a:spcPts val="0"/>
              </a:spcBef>
              <a:spcAft>
                <a:spcPts val="0"/>
              </a:spcAft>
              <a:buClr>
                <a:schemeClr val="lt1"/>
              </a:buClr>
              <a:buSzPts val="4800"/>
              <a:buNone/>
              <a:defRPr sz="6400">
                <a:solidFill>
                  <a:schemeClr val="lt1"/>
                </a:solidFill>
              </a:defRPr>
            </a:lvl2pPr>
            <a:lvl3pPr lvl="2" algn="ctr">
              <a:spcBef>
                <a:spcPts val="0"/>
              </a:spcBef>
              <a:spcAft>
                <a:spcPts val="0"/>
              </a:spcAft>
              <a:buClr>
                <a:schemeClr val="lt1"/>
              </a:buClr>
              <a:buSzPts val="4800"/>
              <a:buNone/>
              <a:defRPr sz="6400">
                <a:solidFill>
                  <a:schemeClr val="lt1"/>
                </a:solidFill>
              </a:defRPr>
            </a:lvl3pPr>
            <a:lvl4pPr lvl="3" algn="ctr">
              <a:spcBef>
                <a:spcPts val="0"/>
              </a:spcBef>
              <a:spcAft>
                <a:spcPts val="0"/>
              </a:spcAft>
              <a:buClr>
                <a:schemeClr val="lt1"/>
              </a:buClr>
              <a:buSzPts val="4800"/>
              <a:buNone/>
              <a:defRPr sz="6400">
                <a:solidFill>
                  <a:schemeClr val="lt1"/>
                </a:solidFill>
              </a:defRPr>
            </a:lvl4pPr>
            <a:lvl5pPr lvl="4" algn="ctr">
              <a:spcBef>
                <a:spcPts val="0"/>
              </a:spcBef>
              <a:spcAft>
                <a:spcPts val="0"/>
              </a:spcAft>
              <a:buClr>
                <a:schemeClr val="lt1"/>
              </a:buClr>
              <a:buSzPts val="4800"/>
              <a:buNone/>
              <a:defRPr sz="6400">
                <a:solidFill>
                  <a:schemeClr val="lt1"/>
                </a:solidFill>
              </a:defRPr>
            </a:lvl5pPr>
            <a:lvl6pPr lvl="5" algn="ctr">
              <a:spcBef>
                <a:spcPts val="0"/>
              </a:spcBef>
              <a:spcAft>
                <a:spcPts val="0"/>
              </a:spcAft>
              <a:buClr>
                <a:schemeClr val="lt1"/>
              </a:buClr>
              <a:buSzPts val="4800"/>
              <a:buNone/>
              <a:defRPr sz="6400">
                <a:solidFill>
                  <a:schemeClr val="lt1"/>
                </a:solidFill>
              </a:defRPr>
            </a:lvl6pPr>
            <a:lvl7pPr lvl="6" algn="ctr">
              <a:spcBef>
                <a:spcPts val="0"/>
              </a:spcBef>
              <a:spcAft>
                <a:spcPts val="0"/>
              </a:spcAft>
              <a:buClr>
                <a:schemeClr val="lt1"/>
              </a:buClr>
              <a:buSzPts val="4800"/>
              <a:buNone/>
              <a:defRPr sz="6400">
                <a:solidFill>
                  <a:schemeClr val="lt1"/>
                </a:solidFill>
              </a:defRPr>
            </a:lvl7pPr>
            <a:lvl8pPr lvl="7" algn="ctr">
              <a:spcBef>
                <a:spcPts val="0"/>
              </a:spcBef>
              <a:spcAft>
                <a:spcPts val="0"/>
              </a:spcAft>
              <a:buClr>
                <a:schemeClr val="lt1"/>
              </a:buClr>
              <a:buSzPts val="4800"/>
              <a:buNone/>
              <a:defRPr sz="6400">
                <a:solidFill>
                  <a:schemeClr val="lt1"/>
                </a:solidFill>
              </a:defRPr>
            </a:lvl8pPr>
            <a:lvl9pPr lvl="8" algn="ctr">
              <a:spcBef>
                <a:spcPts val="0"/>
              </a:spcBef>
              <a:spcAft>
                <a:spcPts val="0"/>
              </a:spcAft>
              <a:buClr>
                <a:schemeClr val="lt1"/>
              </a:buClr>
              <a:buSzPts val="4800"/>
              <a:buNone/>
              <a:defRPr sz="6400">
                <a:solidFill>
                  <a:schemeClr val="lt1"/>
                </a:solidFill>
              </a:defRPr>
            </a:lvl9pPr>
          </a:lstStyle>
          <a:p>
            <a:endParaRPr/>
          </a:p>
        </p:txBody>
      </p:sp>
      <p:sp>
        <p:nvSpPr>
          <p:cNvPr id="20" name="Google Shape;20;p3"/>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634651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3200333" y="767933"/>
            <a:ext cx="8428800" cy="847200"/>
          </a:xfrm>
          <a:prstGeom prst="rect">
            <a:avLst/>
          </a:prstGeom>
        </p:spPr>
        <p:txBody>
          <a:bodyPr spcFirstLastPara="1" wrap="square" lIns="91425" tIns="91425" rIns="91425" bIns="91425" anchor="t" anchorCtr="0">
            <a:noAutofit/>
          </a:bodyPr>
          <a:lstStyle>
            <a:lvl1pPr lvl="0">
              <a:spcBef>
                <a:spcPts val="0"/>
              </a:spcBef>
              <a:spcAft>
                <a:spcPts val="0"/>
              </a:spcAft>
              <a:buSzPts val="3000"/>
              <a:buFont typeface="Open Sans"/>
              <a:buNone/>
              <a:defRPr>
                <a:latin typeface="Open Sans"/>
                <a:ea typeface="Open Sans"/>
                <a:cs typeface="Open Sans"/>
                <a:sym typeface="Open San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213483" y="2127701"/>
            <a:ext cx="8428800" cy="4003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Font typeface="Open Sans Light"/>
              <a:buChar char="●"/>
              <a:defRPr>
                <a:latin typeface="Open Sans Light"/>
                <a:ea typeface="Open Sans Light"/>
                <a:cs typeface="Open Sans Light"/>
                <a:sym typeface="Open Sans Light"/>
              </a:defRPr>
            </a:lvl1pPr>
            <a:lvl2pPr marL="1219170" lvl="1" indent="-423323">
              <a:spcBef>
                <a:spcPts val="2133"/>
              </a:spcBef>
              <a:spcAft>
                <a:spcPts val="0"/>
              </a:spcAft>
              <a:buSzPts val="1400"/>
              <a:buFont typeface="Open Sans Light"/>
              <a:buChar char="○"/>
              <a:defRPr>
                <a:latin typeface="Open Sans Light"/>
                <a:ea typeface="Open Sans Light"/>
                <a:cs typeface="Open Sans Light"/>
                <a:sym typeface="Open Sans Light"/>
              </a:defRPr>
            </a:lvl2pPr>
            <a:lvl3pPr marL="1828754" lvl="2" indent="-423323">
              <a:spcBef>
                <a:spcPts val="2133"/>
              </a:spcBef>
              <a:spcAft>
                <a:spcPts val="0"/>
              </a:spcAft>
              <a:buSzPts val="1400"/>
              <a:buFont typeface="Open Sans Light"/>
              <a:buChar char="■"/>
              <a:defRPr>
                <a:latin typeface="Open Sans Light"/>
                <a:ea typeface="Open Sans Light"/>
                <a:cs typeface="Open Sans Light"/>
                <a:sym typeface="Open Sans Light"/>
              </a:defRPr>
            </a:lvl3pPr>
            <a:lvl4pPr marL="2438339" lvl="3" indent="-423323">
              <a:spcBef>
                <a:spcPts val="2133"/>
              </a:spcBef>
              <a:spcAft>
                <a:spcPts val="0"/>
              </a:spcAft>
              <a:buSzPts val="1400"/>
              <a:buFont typeface="Open Sans Light"/>
              <a:buChar char="●"/>
              <a:defRPr>
                <a:latin typeface="Open Sans Light"/>
                <a:ea typeface="Open Sans Light"/>
                <a:cs typeface="Open Sans Light"/>
                <a:sym typeface="Open Sans Light"/>
              </a:defRPr>
            </a:lvl4pPr>
            <a:lvl5pPr marL="3047924" lvl="4" indent="-423323">
              <a:spcBef>
                <a:spcPts val="2133"/>
              </a:spcBef>
              <a:spcAft>
                <a:spcPts val="0"/>
              </a:spcAft>
              <a:buSzPts val="1400"/>
              <a:buFont typeface="Open Sans Light"/>
              <a:buChar char="○"/>
              <a:defRPr>
                <a:latin typeface="Open Sans Light"/>
                <a:ea typeface="Open Sans Light"/>
                <a:cs typeface="Open Sans Light"/>
                <a:sym typeface="Open Sans Light"/>
              </a:defRPr>
            </a:lvl5pPr>
            <a:lvl6pPr marL="3657509" lvl="5" indent="-423323">
              <a:spcBef>
                <a:spcPts val="2133"/>
              </a:spcBef>
              <a:spcAft>
                <a:spcPts val="0"/>
              </a:spcAft>
              <a:buSzPts val="1400"/>
              <a:buFont typeface="Open Sans Light"/>
              <a:buChar char="■"/>
              <a:defRPr>
                <a:latin typeface="Open Sans Light"/>
                <a:ea typeface="Open Sans Light"/>
                <a:cs typeface="Open Sans Light"/>
                <a:sym typeface="Open Sans Light"/>
              </a:defRPr>
            </a:lvl6pPr>
            <a:lvl7pPr marL="4267093" lvl="6" indent="-423323">
              <a:spcBef>
                <a:spcPts val="2133"/>
              </a:spcBef>
              <a:spcAft>
                <a:spcPts val="0"/>
              </a:spcAft>
              <a:buSzPts val="1400"/>
              <a:buFont typeface="Open Sans Light"/>
              <a:buChar char="●"/>
              <a:defRPr>
                <a:latin typeface="Open Sans Light"/>
                <a:ea typeface="Open Sans Light"/>
                <a:cs typeface="Open Sans Light"/>
                <a:sym typeface="Open Sans Light"/>
              </a:defRPr>
            </a:lvl7pPr>
            <a:lvl8pPr marL="4876678" lvl="7" indent="-423323">
              <a:spcBef>
                <a:spcPts val="2133"/>
              </a:spcBef>
              <a:spcAft>
                <a:spcPts val="0"/>
              </a:spcAft>
              <a:buSzPts val="1400"/>
              <a:buFont typeface="Open Sans Light"/>
              <a:buChar char="○"/>
              <a:defRPr>
                <a:latin typeface="Open Sans Light"/>
                <a:ea typeface="Open Sans Light"/>
                <a:cs typeface="Open Sans Light"/>
                <a:sym typeface="Open Sans Light"/>
              </a:defRPr>
            </a:lvl8pPr>
            <a:lvl9pPr marL="5486263" lvl="8" indent="-423323">
              <a:spcBef>
                <a:spcPts val="2133"/>
              </a:spcBef>
              <a:spcAft>
                <a:spcPts val="2133"/>
              </a:spcAft>
              <a:buSzPts val="1400"/>
              <a:buFont typeface="Open Sans Light"/>
              <a:buChar char="■"/>
              <a:defRPr>
                <a:latin typeface="Open Sans Light"/>
                <a:ea typeface="Open Sans Light"/>
                <a:cs typeface="Open Sans Light"/>
                <a:sym typeface="Open Sans Light"/>
              </a:defRPr>
            </a:lvl9pPr>
          </a:lstStyle>
          <a:p>
            <a:endParaRPr/>
          </a:p>
        </p:txBody>
      </p:sp>
      <p:sp>
        <p:nvSpPr>
          <p:cNvPr id="24" name="Google Shape;24;p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288722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200333" y="767933"/>
            <a:ext cx="8428800" cy="8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 name="Google Shape;27;p5"/>
          <p:cNvSpPr txBox="1">
            <a:spLocks noGrp="1"/>
          </p:cNvSpPr>
          <p:nvPr>
            <p:ph type="body" idx="1"/>
          </p:nvPr>
        </p:nvSpPr>
        <p:spPr>
          <a:xfrm>
            <a:off x="3200404" y="2136900"/>
            <a:ext cx="4095200" cy="4003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8" name="Google Shape;28;p5"/>
          <p:cNvSpPr txBox="1">
            <a:spLocks noGrp="1"/>
          </p:cNvSpPr>
          <p:nvPr>
            <p:ph type="body" idx="2"/>
          </p:nvPr>
        </p:nvSpPr>
        <p:spPr>
          <a:xfrm>
            <a:off x="7534096" y="2136900"/>
            <a:ext cx="4095200" cy="4003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9" name="Google Shape;29;p5"/>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94971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404400" y="548767"/>
            <a:ext cx="11360800" cy="852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 name="Google Shape;32;p6"/>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0065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E953C-EBB4-D560-43D6-7DDEB23BD6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21451C-B120-CC36-77DC-06D4FD3DB8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318FD-4D88-F430-20D4-B176E8EAF3E6}"/>
              </a:ext>
            </a:extLst>
          </p:cNvPr>
          <p:cNvSpPr>
            <a:spLocks noGrp="1"/>
          </p:cNvSpPr>
          <p:nvPr>
            <p:ph type="dt" sz="half" idx="10"/>
          </p:nvPr>
        </p:nvSpPr>
        <p:spPr/>
        <p:txBody>
          <a:bodyPr/>
          <a:lstStyle/>
          <a:p>
            <a:fld id="{09398AAA-FB91-AA43-A4CA-76728A73598B}" type="datetimeFigureOut">
              <a:rPr lang="en-US" smtClean="0"/>
              <a:t>11/7/2024</a:t>
            </a:fld>
            <a:endParaRPr lang="en-US"/>
          </a:p>
        </p:txBody>
      </p:sp>
      <p:sp>
        <p:nvSpPr>
          <p:cNvPr id="5" name="Footer Placeholder 4">
            <a:extLst>
              <a:ext uri="{FF2B5EF4-FFF2-40B4-BE49-F238E27FC236}">
                <a16:creationId xmlns:a16="http://schemas.microsoft.com/office/drawing/2014/main" id="{F887931D-B4EB-134A-3FD3-5597A03A54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D35EAA-C6A4-5CE8-957E-66D9E66E8366}"/>
              </a:ext>
            </a:extLst>
          </p:cNvPr>
          <p:cNvSpPr>
            <a:spLocks noGrp="1"/>
          </p:cNvSpPr>
          <p:nvPr>
            <p:ph type="sldNum" sz="quarter" idx="12"/>
          </p:nvPr>
        </p:nvSpPr>
        <p:spPr/>
        <p:txBody>
          <a:bodyPr/>
          <a:lstStyle/>
          <a:p>
            <a:fld id="{9E954755-AB41-3942-8EB9-A0DF2C1788EF}" type="slidenum">
              <a:rPr lang="en-US" smtClean="0"/>
              <a:t>‹#›</a:t>
            </a:fld>
            <a:endParaRPr lang="en-US"/>
          </a:p>
        </p:txBody>
      </p:sp>
    </p:spTree>
    <p:extLst>
      <p:ext uri="{BB962C8B-B14F-4D97-AF65-F5344CB8AC3E}">
        <p14:creationId xmlns:p14="http://schemas.microsoft.com/office/powerpoint/2010/main" val="20378727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426000" y="1248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5" name="Google Shape;35;p7"/>
          <p:cNvSpPr txBox="1">
            <a:spLocks noGrp="1"/>
          </p:cNvSpPr>
          <p:nvPr>
            <p:ph type="body" idx="1"/>
          </p:nvPr>
        </p:nvSpPr>
        <p:spPr>
          <a:xfrm>
            <a:off x="426000" y="2462405"/>
            <a:ext cx="3744000" cy="37416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6" name="Google Shape;36;p7"/>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322824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rgbClr val="FFFFFF"/>
        </a:solidFill>
        <a:effectLst/>
      </p:bgPr>
    </p:bg>
    <p:spTree>
      <p:nvGrpSpPr>
        <p:cNvPr id="1" name="Shape 37"/>
        <p:cNvGrpSpPr/>
        <p:nvPr/>
      </p:nvGrpSpPr>
      <p:grpSpPr>
        <a:xfrm>
          <a:off x="0" y="0"/>
          <a:ext cx="0" cy="0"/>
          <a:chOff x="0" y="0"/>
          <a:chExt cx="0" cy="0"/>
        </a:xfrm>
      </p:grpSpPr>
      <p:cxnSp>
        <p:nvCxnSpPr>
          <p:cNvPr id="38" name="Google Shape;38;p8"/>
          <p:cNvCxnSpPr/>
          <p:nvPr/>
        </p:nvCxnSpPr>
        <p:spPr>
          <a:xfrm>
            <a:off x="566931" y="554200"/>
            <a:ext cx="244400" cy="0"/>
          </a:xfrm>
          <a:prstGeom prst="straightConnector1">
            <a:avLst/>
          </a:prstGeom>
          <a:noFill/>
          <a:ln w="19050" cap="flat" cmpd="sng">
            <a:solidFill>
              <a:schemeClr val="lt1"/>
            </a:solidFill>
            <a:prstDash val="solid"/>
            <a:round/>
            <a:headEnd type="none" w="sm" len="sm"/>
            <a:tailEnd type="none" w="sm" len="sm"/>
          </a:ln>
        </p:spPr>
      </p:cxnSp>
      <p:sp>
        <p:nvSpPr>
          <p:cNvPr id="39" name="Google Shape;39;p8"/>
          <p:cNvSpPr txBox="1">
            <a:spLocks noGrp="1"/>
          </p:cNvSpPr>
          <p:nvPr>
            <p:ph type="title"/>
          </p:nvPr>
        </p:nvSpPr>
        <p:spPr>
          <a:xfrm>
            <a:off x="377471" y="949521"/>
            <a:ext cx="8325600" cy="5114000"/>
          </a:xfrm>
          <a:prstGeom prst="rect">
            <a:avLst/>
          </a:prstGeom>
        </p:spPr>
        <p:txBody>
          <a:bodyPr spcFirstLastPara="1" wrap="square" lIns="91425" tIns="91425" rIns="91425" bIns="91425" anchor="ctr" anchorCtr="0">
            <a:noAutofit/>
          </a:bodyPr>
          <a:lstStyle>
            <a:lvl1pPr lvl="0">
              <a:spcBef>
                <a:spcPts val="0"/>
              </a:spcBef>
              <a:spcAft>
                <a:spcPts val="0"/>
              </a:spcAft>
              <a:buSzPts val="4800"/>
              <a:buFont typeface="Open Sans"/>
              <a:buNone/>
              <a:defRPr sz="6400">
                <a:latin typeface="Open Sans"/>
                <a:ea typeface="Open Sans"/>
                <a:cs typeface="Open Sans"/>
                <a:sym typeface="Open Sans"/>
              </a:defRPr>
            </a:lvl1pPr>
            <a:lvl2pPr lvl="1">
              <a:spcBef>
                <a:spcPts val="0"/>
              </a:spcBef>
              <a:spcAft>
                <a:spcPts val="0"/>
              </a:spcAft>
              <a:buSzPts val="4800"/>
              <a:buFont typeface="Open Sans"/>
              <a:buNone/>
              <a:defRPr sz="6400">
                <a:latin typeface="Open Sans"/>
                <a:ea typeface="Open Sans"/>
                <a:cs typeface="Open Sans"/>
                <a:sym typeface="Open Sans"/>
              </a:defRPr>
            </a:lvl2pPr>
            <a:lvl3pPr lvl="2">
              <a:spcBef>
                <a:spcPts val="0"/>
              </a:spcBef>
              <a:spcAft>
                <a:spcPts val="0"/>
              </a:spcAft>
              <a:buSzPts val="4800"/>
              <a:buFont typeface="Open Sans"/>
              <a:buNone/>
              <a:defRPr sz="6400">
                <a:latin typeface="Open Sans"/>
                <a:ea typeface="Open Sans"/>
                <a:cs typeface="Open Sans"/>
                <a:sym typeface="Open Sans"/>
              </a:defRPr>
            </a:lvl3pPr>
            <a:lvl4pPr lvl="3">
              <a:spcBef>
                <a:spcPts val="0"/>
              </a:spcBef>
              <a:spcAft>
                <a:spcPts val="0"/>
              </a:spcAft>
              <a:buSzPts val="4800"/>
              <a:buFont typeface="Open Sans"/>
              <a:buNone/>
              <a:defRPr sz="6400">
                <a:latin typeface="Open Sans"/>
                <a:ea typeface="Open Sans"/>
                <a:cs typeface="Open Sans"/>
                <a:sym typeface="Open Sans"/>
              </a:defRPr>
            </a:lvl4pPr>
            <a:lvl5pPr lvl="4">
              <a:spcBef>
                <a:spcPts val="0"/>
              </a:spcBef>
              <a:spcAft>
                <a:spcPts val="0"/>
              </a:spcAft>
              <a:buSzPts val="4800"/>
              <a:buFont typeface="Open Sans"/>
              <a:buNone/>
              <a:defRPr sz="6400">
                <a:latin typeface="Open Sans"/>
                <a:ea typeface="Open Sans"/>
                <a:cs typeface="Open Sans"/>
                <a:sym typeface="Open Sans"/>
              </a:defRPr>
            </a:lvl5pPr>
            <a:lvl6pPr lvl="5">
              <a:spcBef>
                <a:spcPts val="0"/>
              </a:spcBef>
              <a:spcAft>
                <a:spcPts val="0"/>
              </a:spcAft>
              <a:buSzPts val="4800"/>
              <a:buFont typeface="Open Sans"/>
              <a:buNone/>
              <a:defRPr sz="6400">
                <a:latin typeface="Open Sans"/>
                <a:ea typeface="Open Sans"/>
                <a:cs typeface="Open Sans"/>
                <a:sym typeface="Open Sans"/>
              </a:defRPr>
            </a:lvl6pPr>
            <a:lvl7pPr lvl="6">
              <a:spcBef>
                <a:spcPts val="0"/>
              </a:spcBef>
              <a:spcAft>
                <a:spcPts val="0"/>
              </a:spcAft>
              <a:buSzPts val="4800"/>
              <a:buFont typeface="Open Sans"/>
              <a:buNone/>
              <a:defRPr sz="6400">
                <a:latin typeface="Open Sans"/>
                <a:ea typeface="Open Sans"/>
                <a:cs typeface="Open Sans"/>
                <a:sym typeface="Open Sans"/>
              </a:defRPr>
            </a:lvl7pPr>
            <a:lvl8pPr lvl="7">
              <a:spcBef>
                <a:spcPts val="0"/>
              </a:spcBef>
              <a:spcAft>
                <a:spcPts val="0"/>
              </a:spcAft>
              <a:buSzPts val="4800"/>
              <a:buFont typeface="Open Sans"/>
              <a:buNone/>
              <a:defRPr sz="6400">
                <a:latin typeface="Open Sans"/>
                <a:ea typeface="Open Sans"/>
                <a:cs typeface="Open Sans"/>
                <a:sym typeface="Open Sans"/>
              </a:defRPr>
            </a:lvl8pPr>
            <a:lvl9pPr lvl="8">
              <a:spcBef>
                <a:spcPts val="0"/>
              </a:spcBef>
              <a:spcAft>
                <a:spcPts val="0"/>
              </a:spcAft>
              <a:buSzPts val="4800"/>
              <a:buFont typeface="Open Sans"/>
              <a:buNone/>
              <a:defRPr sz="6400">
                <a:latin typeface="Open Sans"/>
                <a:ea typeface="Open Sans"/>
                <a:cs typeface="Open Sans"/>
                <a:sym typeface="Open Sans"/>
              </a:defRPr>
            </a:lvl9pPr>
          </a:lstStyle>
          <a:p>
            <a:endParaRPr/>
          </a:p>
        </p:txBody>
      </p:sp>
      <p:sp>
        <p:nvSpPr>
          <p:cNvPr id="40" name="Google Shape;40;p8"/>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120171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
        <p:cNvGrpSpPr/>
        <p:nvPr/>
      </p:nvGrpSpPr>
      <p:grpSpPr>
        <a:xfrm>
          <a:off x="0" y="0"/>
          <a:ext cx="0" cy="0"/>
          <a:chOff x="0" y="0"/>
          <a:chExt cx="0" cy="0"/>
        </a:xfrm>
      </p:grpSpPr>
      <p:sp>
        <p:nvSpPr>
          <p:cNvPr id="42" name="Google Shape;42;p9"/>
          <p:cNvSpPr/>
          <p:nvPr/>
        </p:nvSpPr>
        <p:spPr>
          <a:xfrm>
            <a:off x="6096000" y="167"/>
            <a:ext cx="6096000" cy="6858000"/>
          </a:xfrm>
          <a:prstGeom prst="rect">
            <a:avLst/>
          </a:prstGeom>
          <a:solidFill>
            <a:srgbClr val="7E548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Open Sans"/>
              <a:ea typeface="Open Sans"/>
              <a:cs typeface="Open Sans"/>
              <a:sym typeface="Open Sans"/>
            </a:endParaRPr>
          </a:p>
        </p:txBody>
      </p:sp>
      <p:cxnSp>
        <p:nvCxnSpPr>
          <p:cNvPr id="43" name="Google Shape;43;p9"/>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354000" y="1863133"/>
            <a:ext cx="5393600" cy="17576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642667"/>
              </a:buClr>
              <a:buSzPts val="3600"/>
              <a:buFont typeface="Open Sans"/>
              <a:buNone/>
              <a:defRPr sz="4800">
                <a:solidFill>
                  <a:srgbClr val="642667"/>
                </a:solidFill>
                <a:latin typeface="Open Sans"/>
                <a:ea typeface="Open Sans"/>
                <a:cs typeface="Open Sans"/>
                <a:sym typeface="Open Sans"/>
              </a:defRPr>
            </a:lvl1pPr>
            <a:lvl2pPr lvl="1" algn="ctr">
              <a:spcBef>
                <a:spcPts val="0"/>
              </a:spcBef>
              <a:spcAft>
                <a:spcPts val="0"/>
              </a:spcAft>
              <a:buClr>
                <a:schemeClr val="dk1"/>
              </a:buClr>
              <a:buSzPts val="3600"/>
              <a:buNone/>
              <a:defRPr sz="4800">
                <a:solidFill>
                  <a:schemeClr val="dk1"/>
                </a:solidFill>
              </a:defRPr>
            </a:lvl2pPr>
            <a:lvl3pPr lvl="2" algn="ctr">
              <a:spcBef>
                <a:spcPts val="0"/>
              </a:spcBef>
              <a:spcAft>
                <a:spcPts val="0"/>
              </a:spcAft>
              <a:buClr>
                <a:schemeClr val="dk1"/>
              </a:buClr>
              <a:buSzPts val="3600"/>
              <a:buNone/>
              <a:defRPr sz="4800">
                <a:solidFill>
                  <a:schemeClr val="dk1"/>
                </a:solidFill>
              </a:defRPr>
            </a:lvl3pPr>
            <a:lvl4pPr lvl="3" algn="ctr">
              <a:spcBef>
                <a:spcPts val="0"/>
              </a:spcBef>
              <a:spcAft>
                <a:spcPts val="0"/>
              </a:spcAft>
              <a:buClr>
                <a:schemeClr val="dk1"/>
              </a:buClr>
              <a:buSzPts val="3600"/>
              <a:buNone/>
              <a:defRPr sz="4800">
                <a:solidFill>
                  <a:schemeClr val="dk1"/>
                </a:solidFill>
              </a:defRPr>
            </a:lvl4pPr>
            <a:lvl5pPr lvl="4" algn="ctr">
              <a:spcBef>
                <a:spcPts val="0"/>
              </a:spcBef>
              <a:spcAft>
                <a:spcPts val="0"/>
              </a:spcAft>
              <a:buClr>
                <a:schemeClr val="dk1"/>
              </a:buClr>
              <a:buSzPts val="3600"/>
              <a:buNone/>
              <a:defRPr sz="4800">
                <a:solidFill>
                  <a:schemeClr val="dk1"/>
                </a:solidFill>
              </a:defRPr>
            </a:lvl5pPr>
            <a:lvl6pPr lvl="5" algn="ctr">
              <a:spcBef>
                <a:spcPts val="0"/>
              </a:spcBef>
              <a:spcAft>
                <a:spcPts val="0"/>
              </a:spcAft>
              <a:buClr>
                <a:schemeClr val="dk1"/>
              </a:buClr>
              <a:buSzPts val="3600"/>
              <a:buNone/>
              <a:defRPr sz="4800">
                <a:solidFill>
                  <a:schemeClr val="dk1"/>
                </a:solidFill>
              </a:defRPr>
            </a:lvl6pPr>
            <a:lvl7pPr lvl="6" algn="ctr">
              <a:spcBef>
                <a:spcPts val="0"/>
              </a:spcBef>
              <a:spcAft>
                <a:spcPts val="0"/>
              </a:spcAft>
              <a:buClr>
                <a:schemeClr val="dk1"/>
              </a:buClr>
              <a:buSzPts val="3600"/>
              <a:buNone/>
              <a:defRPr sz="4800">
                <a:solidFill>
                  <a:schemeClr val="dk1"/>
                </a:solidFill>
              </a:defRPr>
            </a:lvl7pPr>
            <a:lvl8pPr lvl="7" algn="ctr">
              <a:spcBef>
                <a:spcPts val="0"/>
              </a:spcBef>
              <a:spcAft>
                <a:spcPts val="0"/>
              </a:spcAft>
              <a:buClr>
                <a:schemeClr val="dk1"/>
              </a:buClr>
              <a:buSzPts val="3600"/>
              <a:buNone/>
              <a:defRPr sz="4800">
                <a:solidFill>
                  <a:schemeClr val="dk1"/>
                </a:solidFill>
              </a:defRPr>
            </a:lvl8pPr>
            <a:lvl9pPr lvl="8" algn="ctr">
              <a:spcBef>
                <a:spcPts val="0"/>
              </a:spcBef>
              <a:spcAft>
                <a:spcPts val="0"/>
              </a:spcAft>
              <a:buClr>
                <a:schemeClr val="dk1"/>
              </a:buClr>
              <a:buSzPts val="3600"/>
              <a:buNone/>
              <a:defRPr sz="4800">
                <a:solidFill>
                  <a:schemeClr val="dk1"/>
                </a:solidFill>
              </a:defRPr>
            </a:lvl9pPr>
          </a:lstStyle>
          <a:p>
            <a:endParaRPr/>
          </a:p>
        </p:txBody>
      </p:sp>
      <p:sp>
        <p:nvSpPr>
          <p:cNvPr id="45" name="Google Shape;45;p9"/>
          <p:cNvSpPr txBox="1">
            <a:spLocks noGrp="1"/>
          </p:cNvSpPr>
          <p:nvPr>
            <p:ph type="subTitle" idx="1"/>
          </p:nvPr>
        </p:nvSpPr>
        <p:spPr>
          <a:xfrm>
            <a:off x="354000" y="3647161"/>
            <a:ext cx="5393600" cy="179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Font typeface="Open Sans Light"/>
              <a:buNone/>
              <a:defRPr sz="2800">
                <a:latin typeface="Open Sans Light"/>
                <a:ea typeface="Open Sans Light"/>
                <a:cs typeface="Open Sans Light"/>
                <a:sym typeface="Open Sans Light"/>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6" name="Google Shape;46;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chemeClr val="lt1"/>
              </a:buClr>
              <a:buSzPts val="1800"/>
              <a:buFont typeface="Open Sans Light"/>
              <a:buChar char="●"/>
              <a:defRPr>
                <a:solidFill>
                  <a:schemeClr val="lt1"/>
                </a:solidFill>
                <a:latin typeface="Open Sans Light"/>
                <a:ea typeface="Open Sans Light"/>
                <a:cs typeface="Open Sans Light"/>
                <a:sym typeface="Open Sans Light"/>
              </a:defRPr>
            </a:lvl1pPr>
            <a:lvl2pPr marL="1219170" lvl="1" indent="-423323">
              <a:spcBef>
                <a:spcPts val="2133"/>
              </a:spcBef>
              <a:spcAft>
                <a:spcPts val="0"/>
              </a:spcAft>
              <a:buClr>
                <a:schemeClr val="lt1"/>
              </a:buClr>
              <a:buSzPts val="1400"/>
              <a:buFont typeface="Open Sans Light"/>
              <a:buChar char="○"/>
              <a:defRPr>
                <a:solidFill>
                  <a:schemeClr val="lt1"/>
                </a:solidFill>
                <a:latin typeface="Open Sans Light"/>
                <a:ea typeface="Open Sans Light"/>
                <a:cs typeface="Open Sans Light"/>
                <a:sym typeface="Open Sans Light"/>
              </a:defRPr>
            </a:lvl2pPr>
            <a:lvl3pPr marL="1828754" lvl="2" indent="-423323">
              <a:spcBef>
                <a:spcPts val="2133"/>
              </a:spcBef>
              <a:spcAft>
                <a:spcPts val="0"/>
              </a:spcAft>
              <a:buClr>
                <a:schemeClr val="lt1"/>
              </a:buClr>
              <a:buSzPts val="1400"/>
              <a:buFont typeface="Open Sans Light"/>
              <a:buChar char="■"/>
              <a:defRPr>
                <a:solidFill>
                  <a:schemeClr val="lt1"/>
                </a:solidFill>
                <a:latin typeface="Open Sans Light"/>
                <a:ea typeface="Open Sans Light"/>
                <a:cs typeface="Open Sans Light"/>
                <a:sym typeface="Open Sans Light"/>
              </a:defRPr>
            </a:lvl3pPr>
            <a:lvl4pPr marL="2438339" lvl="3" indent="-423323">
              <a:spcBef>
                <a:spcPts val="2133"/>
              </a:spcBef>
              <a:spcAft>
                <a:spcPts val="0"/>
              </a:spcAft>
              <a:buClr>
                <a:schemeClr val="lt1"/>
              </a:buClr>
              <a:buSzPts val="1400"/>
              <a:buFont typeface="Open Sans Light"/>
              <a:buChar char="●"/>
              <a:defRPr>
                <a:solidFill>
                  <a:schemeClr val="lt1"/>
                </a:solidFill>
                <a:latin typeface="Open Sans Light"/>
                <a:ea typeface="Open Sans Light"/>
                <a:cs typeface="Open Sans Light"/>
                <a:sym typeface="Open Sans Light"/>
              </a:defRPr>
            </a:lvl4pPr>
            <a:lvl5pPr marL="3047924" lvl="4" indent="-423323">
              <a:spcBef>
                <a:spcPts val="2133"/>
              </a:spcBef>
              <a:spcAft>
                <a:spcPts val="0"/>
              </a:spcAft>
              <a:buClr>
                <a:schemeClr val="lt1"/>
              </a:buClr>
              <a:buSzPts val="1400"/>
              <a:buFont typeface="Open Sans Light"/>
              <a:buChar char="○"/>
              <a:defRPr>
                <a:solidFill>
                  <a:schemeClr val="lt1"/>
                </a:solidFill>
                <a:latin typeface="Open Sans Light"/>
                <a:ea typeface="Open Sans Light"/>
                <a:cs typeface="Open Sans Light"/>
                <a:sym typeface="Open Sans Light"/>
              </a:defRPr>
            </a:lvl5pPr>
            <a:lvl6pPr marL="3657509" lvl="5" indent="-423323">
              <a:spcBef>
                <a:spcPts val="2133"/>
              </a:spcBef>
              <a:spcAft>
                <a:spcPts val="0"/>
              </a:spcAft>
              <a:buClr>
                <a:schemeClr val="lt1"/>
              </a:buClr>
              <a:buSzPts val="1400"/>
              <a:buFont typeface="Open Sans Light"/>
              <a:buChar char="■"/>
              <a:defRPr>
                <a:solidFill>
                  <a:schemeClr val="lt1"/>
                </a:solidFill>
                <a:latin typeface="Open Sans Light"/>
                <a:ea typeface="Open Sans Light"/>
                <a:cs typeface="Open Sans Light"/>
                <a:sym typeface="Open Sans Light"/>
              </a:defRPr>
            </a:lvl6pPr>
            <a:lvl7pPr marL="4267093" lvl="6" indent="-423323">
              <a:spcBef>
                <a:spcPts val="2133"/>
              </a:spcBef>
              <a:spcAft>
                <a:spcPts val="0"/>
              </a:spcAft>
              <a:buClr>
                <a:schemeClr val="lt1"/>
              </a:buClr>
              <a:buSzPts val="1400"/>
              <a:buFont typeface="Open Sans Light"/>
              <a:buChar char="●"/>
              <a:defRPr>
                <a:solidFill>
                  <a:schemeClr val="lt1"/>
                </a:solidFill>
                <a:latin typeface="Open Sans Light"/>
                <a:ea typeface="Open Sans Light"/>
                <a:cs typeface="Open Sans Light"/>
                <a:sym typeface="Open Sans Light"/>
              </a:defRPr>
            </a:lvl7pPr>
            <a:lvl8pPr marL="4876678" lvl="7" indent="-423323">
              <a:spcBef>
                <a:spcPts val="2133"/>
              </a:spcBef>
              <a:spcAft>
                <a:spcPts val="0"/>
              </a:spcAft>
              <a:buClr>
                <a:schemeClr val="lt1"/>
              </a:buClr>
              <a:buSzPts val="1400"/>
              <a:buFont typeface="Open Sans Light"/>
              <a:buChar char="○"/>
              <a:defRPr>
                <a:solidFill>
                  <a:schemeClr val="lt1"/>
                </a:solidFill>
                <a:latin typeface="Open Sans Light"/>
                <a:ea typeface="Open Sans Light"/>
                <a:cs typeface="Open Sans Light"/>
                <a:sym typeface="Open Sans Light"/>
              </a:defRPr>
            </a:lvl8pPr>
            <a:lvl9pPr marL="5486263" lvl="8" indent="-423323">
              <a:spcBef>
                <a:spcPts val="2133"/>
              </a:spcBef>
              <a:spcAft>
                <a:spcPts val="2133"/>
              </a:spcAft>
              <a:buClr>
                <a:schemeClr val="lt1"/>
              </a:buClr>
              <a:buSzPts val="1400"/>
              <a:buFont typeface="Open Sans Light"/>
              <a:buChar char="■"/>
              <a:defRPr>
                <a:solidFill>
                  <a:schemeClr val="lt1"/>
                </a:solidFill>
                <a:latin typeface="Open Sans Light"/>
                <a:ea typeface="Open Sans Light"/>
                <a:cs typeface="Open Sans Light"/>
                <a:sym typeface="Open Sans Light"/>
              </a:defRPr>
            </a:lvl9pPr>
          </a:lstStyle>
          <a:p>
            <a:endParaRPr/>
          </a:p>
        </p:txBody>
      </p:sp>
      <p:sp>
        <p:nvSpPr>
          <p:cNvPr id="47" name="Google Shape;47;p9"/>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360716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8"/>
        <p:cNvGrpSpPr/>
        <p:nvPr/>
      </p:nvGrpSpPr>
      <p:grpSpPr>
        <a:xfrm>
          <a:off x="0" y="0"/>
          <a:ext cx="0" cy="0"/>
          <a:chOff x="0" y="0"/>
          <a:chExt cx="0" cy="0"/>
        </a:xfrm>
      </p:grpSpPr>
      <p:cxnSp>
        <p:nvCxnSpPr>
          <p:cNvPr id="49" name="Google Shape;49;p10"/>
          <p:cNvCxnSpPr/>
          <p:nvPr/>
        </p:nvCxnSpPr>
        <p:spPr>
          <a:xfrm>
            <a:off x="566933" y="6320000"/>
            <a:ext cx="11062400" cy="0"/>
          </a:xfrm>
          <a:prstGeom prst="straightConnector1">
            <a:avLst/>
          </a:prstGeom>
          <a:noFill/>
          <a:ln w="19050" cap="flat" cmpd="sng">
            <a:solidFill>
              <a:schemeClr val="dk2"/>
            </a:solidFill>
            <a:prstDash val="solid"/>
            <a:round/>
            <a:headEnd type="none" w="sm" len="sm"/>
            <a:tailEnd type="none" w="sm" len="sm"/>
          </a:ln>
        </p:spPr>
      </p:cxnSp>
      <p:sp>
        <p:nvSpPr>
          <p:cNvPr id="50" name="Google Shape;50;p10"/>
          <p:cNvSpPr txBox="1">
            <a:spLocks noGrp="1"/>
          </p:cNvSpPr>
          <p:nvPr>
            <p:ph type="body" idx="1"/>
          </p:nvPr>
        </p:nvSpPr>
        <p:spPr>
          <a:xfrm>
            <a:off x="437356" y="5634700"/>
            <a:ext cx="11184800" cy="524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51" name="Google Shape;51;p10"/>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551557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
        <p:cNvGrpSpPr/>
        <p:nvPr/>
      </p:nvGrpSpPr>
      <p:grpSpPr>
        <a:xfrm>
          <a:off x="0" y="0"/>
          <a:ext cx="0" cy="0"/>
          <a:chOff x="0" y="0"/>
          <a:chExt cx="0" cy="0"/>
        </a:xfrm>
      </p:grpSpPr>
      <p:cxnSp>
        <p:nvCxnSpPr>
          <p:cNvPr id="53" name="Google Shape;53;p11"/>
          <p:cNvCxnSpPr/>
          <p:nvPr/>
        </p:nvCxnSpPr>
        <p:spPr>
          <a:xfrm>
            <a:off x="566933" y="6320000"/>
            <a:ext cx="11062400" cy="0"/>
          </a:xfrm>
          <a:prstGeom prst="straightConnector1">
            <a:avLst/>
          </a:prstGeom>
          <a:noFill/>
          <a:ln w="19050" cap="flat" cmpd="sng">
            <a:solidFill>
              <a:schemeClr val="dk2"/>
            </a:solidFill>
            <a:prstDash val="solid"/>
            <a:round/>
            <a:headEnd type="none" w="sm" len="sm"/>
            <a:tailEnd type="none" w="sm" len="sm"/>
          </a:ln>
        </p:spPr>
      </p:cxnSp>
      <p:cxnSp>
        <p:nvCxnSpPr>
          <p:cNvPr id="54" name="Google Shape;54;p11"/>
          <p:cNvCxnSpPr/>
          <p:nvPr/>
        </p:nvCxnSpPr>
        <p:spPr>
          <a:xfrm>
            <a:off x="566933" y="554200"/>
            <a:ext cx="11062400" cy="0"/>
          </a:xfrm>
          <a:prstGeom prst="straightConnector1">
            <a:avLst/>
          </a:prstGeom>
          <a:noFill/>
          <a:ln w="38100" cap="flat" cmpd="sng">
            <a:solidFill>
              <a:schemeClr val="dk2"/>
            </a:solidFill>
            <a:prstDash val="solid"/>
            <a:round/>
            <a:headEnd type="none" w="sm" len="sm"/>
            <a:tailEnd type="none" w="sm" len="sm"/>
          </a:ln>
        </p:spPr>
      </p:cxnSp>
      <p:sp>
        <p:nvSpPr>
          <p:cNvPr id="55" name="Google Shape;55;p11"/>
          <p:cNvSpPr txBox="1">
            <a:spLocks noGrp="1"/>
          </p:cNvSpPr>
          <p:nvPr>
            <p:ph type="title" hasCustomPrompt="1"/>
          </p:nvPr>
        </p:nvSpPr>
        <p:spPr>
          <a:xfrm>
            <a:off x="1138600" y="1739800"/>
            <a:ext cx="9914800" cy="2051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9pPr>
          </a:lstStyle>
          <a:p>
            <a:r>
              <a:t>xx%</a:t>
            </a:r>
          </a:p>
        </p:txBody>
      </p:sp>
      <p:sp>
        <p:nvSpPr>
          <p:cNvPr id="56" name="Google Shape;56;p11"/>
          <p:cNvSpPr txBox="1">
            <a:spLocks noGrp="1"/>
          </p:cNvSpPr>
          <p:nvPr>
            <p:ph type="body" idx="1"/>
          </p:nvPr>
        </p:nvSpPr>
        <p:spPr>
          <a:xfrm>
            <a:off x="1138600" y="3892600"/>
            <a:ext cx="9914800" cy="14288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57" name="Google Shape;57;p11"/>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320207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508838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825680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561908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023399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86672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7D16E-89D4-DDB8-1206-017896A099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617D91-E50B-AD4B-1D90-95F1D20502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13CD54-EB7E-9194-9718-5E3A6AC560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AF1CBE-F648-6C27-2E08-266F27997965}"/>
              </a:ext>
            </a:extLst>
          </p:cNvPr>
          <p:cNvSpPr>
            <a:spLocks noGrp="1"/>
          </p:cNvSpPr>
          <p:nvPr>
            <p:ph type="dt" sz="half" idx="10"/>
          </p:nvPr>
        </p:nvSpPr>
        <p:spPr/>
        <p:txBody>
          <a:bodyPr/>
          <a:lstStyle/>
          <a:p>
            <a:fld id="{09398AAA-FB91-AA43-A4CA-76728A73598B}" type="datetimeFigureOut">
              <a:rPr lang="en-US" smtClean="0"/>
              <a:t>11/7/2024</a:t>
            </a:fld>
            <a:endParaRPr lang="en-US"/>
          </a:p>
        </p:txBody>
      </p:sp>
      <p:sp>
        <p:nvSpPr>
          <p:cNvPr id="6" name="Footer Placeholder 5">
            <a:extLst>
              <a:ext uri="{FF2B5EF4-FFF2-40B4-BE49-F238E27FC236}">
                <a16:creationId xmlns:a16="http://schemas.microsoft.com/office/drawing/2014/main" id="{D9BB3832-A2EE-9897-74D9-9A7346FB0E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789D69-17ED-9843-657E-B3DE70AEBC86}"/>
              </a:ext>
            </a:extLst>
          </p:cNvPr>
          <p:cNvSpPr>
            <a:spLocks noGrp="1"/>
          </p:cNvSpPr>
          <p:nvPr>
            <p:ph type="sldNum" sz="quarter" idx="12"/>
          </p:nvPr>
        </p:nvSpPr>
        <p:spPr/>
        <p:txBody>
          <a:bodyPr/>
          <a:lstStyle/>
          <a:p>
            <a:fld id="{9E954755-AB41-3942-8EB9-A0DF2C1788EF}" type="slidenum">
              <a:rPr lang="en-US" smtClean="0"/>
              <a:t>‹#›</a:t>
            </a:fld>
            <a:endParaRPr lang="en-US"/>
          </a:p>
        </p:txBody>
      </p:sp>
    </p:spTree>
    <p:extLst>
      <p:ext uri="{BB962C8B-B14F-4D97-AF65-F5344CB8AC3E}">
        <p14:creationId xmlns:p14="http://schemas.microsoft.com/office/powerpoint/2010/main" val="11940845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842367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011987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583872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459848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987494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814167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986496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262711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3424044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717146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FB37-2199-B88E-F48A-EF4A368C53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004D6E-6895-5DCF-7289-E4615FDC7B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115763-3099-94DF-41A7-D4D825006F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9E2BBD-1318-0356-51F8-14DB4BBF0F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3ECCBE-B422-24CF-21EB-4AF1476610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F5A931-2C1A-8DE2-30D9-DA00CD7AB93C}"/>
              </a:ext>
            </a:extLst>
          </p:cNvPr>
          <p:cNvSpPr>
            <a:spLocks noGrp="1"/>
          </p:cNvSpPr>
          <p:nvPr>
            <p:ph type="dt" sz="half" idx="10"/>
          </p:nvPr>
        </p:nvSpPr>
        <p:spPr/>
        <p:txBody>
          <a:bodyPr/>
          <a:lstStyle/>
          <a:p>
            <a:fld id="{09398AAA-FB91-AA43-A4CA-76728A73598B}" type="datetimeFigureOut">
              <a:rPr lang="en-US" smtClean="0"/>
              <a:t>11/7/2024</a:t>
            </a:fld>
            <a:endParaRPr lang="en-US"/>
          </a:p>
        </p:txBody>
      </p:sp>
      <p:sp>
        <p:nvSpPr>
          <p:cNvPr id="8" name="Footer Placeholder 7">
            <a:extLst>
              <a:ext uri="{FF2B5EF4-FFF2-40B4-BE49-F238E27FC236}">
                <a16:creationId xmlns:a16="http://schemas.microsoft.com/office/drawing/2014/main" id="{53FF0253-E1E4-EEBC-8CB7-3F872C0384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C917E0-DE76-F800-67FA-8FE94F521492}"/>
              </a:ext>
            </a:extLst>
          </p:cNvPr>
          <p:cNvSpPr>
            <a:spLocks noGrp="1"/>
          </p:cNvSpPr>
          <p:nvPr>
            <p:ph type="sldNum" sz="quarter" idx="12"/>
          </p:nvPr>
        </p:nvSpPr>
        <p:spPr/>
        <p:txBody>
          <a:bodyPr/>
          <a:lstStyle/>
          <a:p>
            <a:fld id="{9E954755-AB41-3942-8EB9-A0DF2C1788EF}" type="slidenum">
              <a:rPr lang="en-US" smtClean="0"/>
              <a:t>‹#›</a:t>
            </a:fld>
            <a:endParaRPr lang="en-US"/>
          </a:p>
        </p:txBody>
      </p:sp>
    </p:spTree>
    <p:extLst>
      <p:ext uri="{BB962C8B-B14F-4D97-AF65-F5344CB8AC3E}">
        <p14:creationId xmlns:p14="http://schemas.microsoft.com/office/powerpoint/2010/main" val="39774061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661446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816814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5359255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9047620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2057933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42024280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83540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40781391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86776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51007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B24F0-4FD6-6072-A9E4-9C8365A4F5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D1D367-610F-6284-EDA6-6AE1E6BD05D1}"/>
              </a:ext>
            </a:extLst>
          </p:cNvPr>
          <p:cNvSpPr>
            <a:spLocks noGrp="1"/>
          </p:cNvSpPr>
          <p:nvPr>
            <p:ph type="dt" sz="half" idx="10"/>
          </p:nvPr>
        </p:nvSpPr>
        <p:spPr/>
        <p:txBody>
          <a:bodyPr/>
          <a:lstStyle/>
          <a:p>
            <a:fld id="{09398AAA-FB91-AA43-A4CA-76728A73598B}" type="datetimeFigureOut">
              <a:rPr lang="en-US" smtClean="0"/>
              <a:t>11/7/2024</a:t>
            </a:fld>
            <a:endParaRPr lang="en-US"/>
          </a:p>
        </p:txBody>
      </p:sp>
      <p:sp>
        <p:nvSpPr>
          <p:cNvPr id="4" name="Footer Placeholder 3">
            <a:extLst>
              <a:ext uri="{FF2B5EF4-FFF2-40B4-BE49-F238E27FC236}">
                <a16:creationId xmlns:a16="http://schemas.microsoft.com/office/drawing/2014/main" id="{57FD45CE-6533-07E9-8AEA-0437481C79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F5DC90-F7AC-54D1-ADE8-F47F9CF5F417}"/>
              </a:ext>
            </a:extLst>
          </p:cNvPr>
          <p:cNvSpPr>
            <a:spLocks noGrp="1"/>
          </p:cNvSpPr>
          <p:nvPr>
            <p:ph type="sldNum" sz="quarter" idx="12"/>
          </p:nvPr>
        </p:nvSpPr>
        <p:spPr/>
        <p:txBody>
          <a:bodyPr/>
          <a:lstStyle/>
          <a:p>
            <a:fld id="{9E954755-AB41-3942-8EB9-A0DF2C1788EF}" type="slidenum">
              <a:rPr lang="en-US" smtClean="0"/>
              <a:t>‹#›</a:t>
            </a:fld>
            <a:endParaRPr lang="en-US"/>
          </a:p>
        </p:txBody>
      </p:sp>
    </p:spTree>
    <p:extLst>
      <p:ext uri="{BB962C8B-B14F-4D97-AF65-F5344CB8AC3E}">
        <p14:creationId xmlns:p14="http://schemas.microsoft.com/office/powerpoint/2010/main" val="4952295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602392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879753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962987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881438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360436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103663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962051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636083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338113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27184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D0782-5D91-5192-C815-4068079C84EF}"/>
              </a:ext>
            </a:extLst>
          </p:cNvPr>
          <p:cNvSpPr>
            <a:spLocks noGrp="1"/>
          </p:cNvSpPr>
          <p:nvPr>
            <p:ph type="dt" sz="half" idx="10"/>
          </p:nvPr>
        </p:nvSpPr>
        <p:spPr/>
        <p:txBody>
          <a:bodyPr/>
          <a:lstStyle/>
          <a:p>
            <a:fld id="{09398AAA-FB91-AA43-A4CA-76728A73598B}" type="datetimeFigureOut">
              <a:rPr lang="en-US" smtClean="0"/>
              <a:t>11/7/2024</a:t>
            </a:fld>
            <a:endParaRPr lang="en-US"/>
          </a:p>
        </p:txBody>
      </p:sp>
      <p:sp>
        <p:nvSpPr>
          <p:cNvPr id="3" name="Footer Placeholder 2">
            <a:extLst>
              <a:ext uri="{FF2B5EF4-FFF2-40B4-BE49-F238E27FC236}">
                <a16:creationId xmlns:a16="http://schemas.microsoft.com/office/drawing/2014/main" id="{6B29BFD3-B7CE-A27C-E21C-136D75621E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98CDDE-0285-698E-9408-E8CCCB9F9EF8}"/>
              </a:ext>
            </a:extLst>
          </p:cNvPr>
          <p:cNvSpPr>
            <a:spLocks noGrp="1"/>
          </p:cNvSpPr>
          <p:nvPr>
            <p:ph type="sldNum" sz="quarter" idx="12"/>
          </p:nvPr>
        </p:nvSpPr>
        <p:spPr/>
        <p:txBody>
          <a:bodyPr/>
          <a:lstStyle/>
          <a:p>
            <a:fld id="{9E954755-AB41-3942-8EB9-A0DF2C1788EF}" type="slidenum">
              <a:rPr lang="en-US" smtClean="0"/>
              <a:t>‹#›</a:t>
            </a:fld>
            <a:endParaRPr lang="en-US"/>
          </a:p>
        </p:txBody>
      </p:sp>
    </p:spTree>
    <p:extLst>
      <p:ext uri="{BB962C8B-B14F-4D97-AF65-F5344CB8AC3E}">
        <p14:creationId xmlns:p14="http://schemas.microsoft.com/office/powerpoint/2010/main" val="12213831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41194246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3622691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7069351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4535431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9132343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5099810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41438087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9838266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9452661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07835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1A020-7D1A-A0C9-1020-934C65D51BA3}"/>
              </a:ext>
            </a:extLst>
          </p:cNvPr>
          <p:cNvSpPr>
            <a:spLocks noGrp="1"/>
          </p:cNvSpPr>
          <p:nvPr>
            <p:ph type="title"/>
          </p:nvPr>
        </p:nvSpPr>
        <p:spPr>
          <a:xfrm>
            <a:off x="675205" y="1562100"/>
            <a:ext cx="10841590" cy="2158562"/>
          </a:xfrm>
        </p:spPr>
        <p:txBody>
          <a:bodyPr>
            <a:normAutofit/>
          </a:bodyPr>
          <a:lstStyle>
            <a:lvl1pPr algn="ctr">
              <a:defRPr sz="6600"/>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C06D1836-3943-A22E-7E74-DEABF39913E2}"/>
              </a:ext>
            </a:extLst>
          </p:cNvPr>
          <p:cNvSpPr>
            <a:spLocks noGrp="1"/>
          </p:cNvSpPr>
          <p:nvPr>
            <p:ph type="sldNum" sz="quarter" idx="12"/>
          </p:nvPr>
        </p:nvSpPr>
        <p:spPr/>
        <p:txBody>
          <a:bodyPr/>
          <a:lstStyle/>
          <a:p>
            <a:fld id="{9E954755-AB41-3942-8EB9-A0DF2C1788EF}" type="slidenum">
              <a:rPr lang="en-US" smtClean="0"/>
              <a:pPr/>
              <a:t>‹#›</a:t>
            </a:fld>
            <a:endParaRPr lang="en-US" dirty="0"/>
          </a:p>
        </p:txBody>
      </p:sp>
      <p:pic>
        <p:nvPicPr>
          <p:cNvPr id="10" name="Picture 9" descr="A logo with text and a couple of people&#10;&#10;Description automatically generated">
            <a:extLst>
              <a:ext uri="{FF2B5EF4-FFF2-40B4-BE49-F238E27FC236}">
                <a16:creationId xmlns:a16="http://schemas.microsoft.com/office/drawing/2014/main" id="{F175BC5D-7C02-7D87-8F90-3E7D35B76BC4}"/>
              </a:ext>
            </a:extLst>
          </p:cNvPr>
          <p:cNvPicPr>
            <a:picLocks noChangeAspect="1"/>
          </p:cNvPicPr>
          <p:nvPr userDrawn="1"/>
        </p:nvPicPr>
        <p:blipFill>
          <a:blip r:embed="rId3"/>
          <a:stretch>
            <a:fillRect/>
          </a:stretch>
        </p:blipFill>
        <p:spPr>
          <a:xfrm>
            <a:off x="9864617" y="4791969"/>
            <a:ext cx="2013484" cy="1265931"/>
          </a:xfrm>
          <a:prstGeom prst="rect">
            <a:avLst/>
          </a:prstGeom>
        </p:spPr>
      </p:pic>
    </p:spTree>
    <p:extLst>
      <p:ext uri="{BB962C8B-B14F-4D97-AF65-F5344CB8AC3E}">
        <p14:creationId xmlns:p14="http://schemas.microsoft.com/office/powerpoint/2010/main" val="36996377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788849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FF850-A9D0-935A-F408-F37046A67B55}"/>
              </a:ext>
            </a:extLst>
          </p:cNvPr>
          <p:cNvSpPr>
            <a:spLocks noGrp="1"/>
          </p:cNvSpPr>
          <p:nvPr>
            <p:ph type="ctrTitle"/>
          </p:nvPr>
        </p:nvSpPr>
        <p:spPr>
          <a:xfrm>
            <a:off x="677917" y="943495"/>
            <a:ext cx="5612524" cy="2306637"/>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C3B84B6B-88DD-3D4D-A0FD-DB315ADC5079}"/>
              </a:ext>
            </a:extLst>
          </p:cNvPr>
          <p:cNvSpPr>
            <a:spLocks noGrp="1"/>
          </p:cNvSpPr>
          <p:nvPr>
            <p:ph type="subTitle" idx="1"/>
          </p:nvPr>
        </p:nvSpPr>
        <p:spPr>
          <a:xfrm>
            <a:off x="677917" y="3396593"/>
            <a:ext cx="4682359" cy="13330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6" name="Picture 15" descr="A logo with text and a couple of people&#10;&#10;Description automatically generated">
            <a:extLst>
              <a:ext uri="{FF2B5EF4-FFF2-40B4-BE49-F238E27FC236}">
                <a16:creationId xmlns:a16="http://schemas.microsoft.com/office/drawing/2014/main" id="{CCB23D46-7FB5-4AAA-187C-2BA9EED52F7F}"/>
              </a:ext>
            </a:extLst>
          </p:cNvPr>
          <p:cNvPicPr>
            <a:picLocks noChangeAspect="1"/>
          </p:cNvPicPr>
          <p:nvPr userDrawn="1"/>
        </p:nvPicPr>
        <p:blipFill>
          <a:blip r:embed="rId3"/>
          <a:stretch>
            <a:fillRect/>
          </a:stretch>
        </p:blipFill>
        <p:spPr>
          <a:xfrm>
            <a:off x="7425185" y="2096814"/>
            <a:ext cx="4462015" cy="2805386"/>
          </a:xfrm>
          <a:prstGeom prst="rect">
            <a:avLst/>
          </a:prstGeom>
        </p:spPr>
      </p:pic>
      <p:pic>
        <p:nvPicPr>
          <p:cNvPr id="20" name="Picture 19">
            <a:extLst>
              <a:ext uri="{FF2B5EF4-FFF2-40B4-BE49-F238E27FC236}">
                <a16:creationId xmlns:a16="http://schemas.microsoft.com/office/drawing/2014/main" id="{2363135C-9B5A-3139-1B9C-98C92FD360DC}"/>
              </a:ext>
            </a:extLst>
          </p:cNvPr>
          <p:cNvPicPr>
            <a:picLocks noChangeAspect="1"/>
          </p:cNvPicPr>
          <p:nvPr userDrawn="1"/>
        </p:nvPicPr>
        <p:blipFill>
          <a:blip r:embed="rId4"/>
          <a:stretch>
            <a:fillRect/>
          </a:stretch>
        </p:blipFill>
        <p:spPr>
          <a:xfrm>
            <a:off x="7255892" y="4557898"/>
            <a:ext cx="4800600" cy="419100"/>
          </a:xfrm>
          <a:prstGeom prst="rect">
            <a:avLst/>
          </a:prstGeom>
        </p:spPr>
      </p:pic>
    </p:spTree>
    <p:extLst>
      <p:ext uri="{BB962C8B-B14F-4D97-AF65-F5344CB8AC3E}">
        <p14:creationId xmlns:p14="http://schemas.microsoft.com/office/powerpoint/2010/main" val="11798796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E465-31AC-3013-207D-3A4789EB870F}"/>
              </a:ext>
            </a:extLst>
          </p:cNvPr>
          <p:cNvSpPr>
            <a:spLocks noGrp="1"/>
          </p:cNvSpPr>
          <p:nvPr>
            <p:ph type="title"/>
          </p:nvPr>
        </p:nvSpPr>
        <p:spPr>
          <a:xfrm>
            <a:off x="530942" y="365125"/>
            <a:ext cx="10515600" cy="90284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617E2C6-63CA-3282-087D-4959071BD989}"/>
              </a:ext>
            </a:extLst>
          </p:cNvPr>
          <p:cNvSpPr>
            <a:spLocks noGrp="1"/>
          </p:cNvSpPr>
          <p:nvPr>
            <p:ph idx="1"/>
          </p:nvPr>
        </p:nvSpPr>
        <p:spPr>
          <a:xfrm>
            <a:off x="530943" y="1353312"/>
            <a:ext cx="10822858" cy="4678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19F44-83C6-A07A-BFB6-9408836AB190}"/>
              </a:ext>
            </a:extLst>
          </p:cNvPr>
          <p:cNvSpPr>
            <a:spLocks noGrp="1"/>
          </p:cNvSpPr>
          <p:nvPr>
            <p:ph type="dt" sz="half" idx="10"/>
          </p:nvPr>
        </p:nvSpPr>
        <p:spPr/>
        <p:txBody>
          <a:bodyPr/>
          <a:lstStyle/>
          <a:p>
            <a:fld id="{09398AAA-FB91-AA43-A4CA-76728A73598B}" type="datetimeFigureOut">
              <a:rPr lang="en-US" smtClean="0"/>
              <a:t>11/7/2024</a:t>
            </a:fld>
            <a:endParaRPr lang="en-US"/>
          </a:p>
        </p:txBody>
      </p:sp>
      <p:sp>
        <p:nvSpPr>
          <p:cNvPr id="5" name="Footer Placeholder 4">
            <a:extLst>
              <a:ext uri="{FF2B5EF4-FFF2-40B4-BE49-F238E27FC236}">
                <a16:creationId xmlns:a16="http://schemas.microsoft.com/office/drawing/2014/main" id="{D16506C3-E0F1-1A0A-8168-24668EEBC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09C05B-2773-E73A-29EA-9B123334702F}"/>
              </a:ext>
            </a:extLst>
          </p:cNvPr>
          <p:cNvSpPr>
            <a:spLocks noGrp="1"/>
          </p:cNvSpPr>
          <p:nvPr>
            <p:ph type="sldNum" sz="quarter" idx="12"/>
          </p:nvPr>
        </p:nvSpPr>
        <p:spPr/>
        <p:txBody>
          <a:bodyPr/>
          <a:lstStyle/>
          <a:p>
            <a:fld id="{9E954755-AB41-3942-8EB9-A0DF2C1788EF}" type="slidenum">
              <a:rPr lang="en-US" smtClean="0"/>
              <a:t>‹#›</a:t>
            </a:fld>
            <a:endParaRPr lang="en-US"/>
          </a:p>
        </p:txBody>
      </p:sp>
    </p:spTree>
    <p:extLst>
      <p:ext uri="{BB962C8B-B14F-4D97-AF65-F5344CB8AC3E}">
        <p14:creationId xmlns:p14="http://schemas.microsoft.com/office/powerpoint/2010/main" val="7132998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E953C-EBB4-D560-43D6-7DDEB23BD6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21451C-B120-CC36-77DC-06D4FD3DB8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318FD-4D88-F430-20D4-B176E8EAF3E6}"/>
              </a:ext>
            </a:extLst>
          </p:cNvPr>
          <p:cNvSpPr>
            <a:spLocks noGrp="1"/>
          </p:cNvSpPr>
          <p:nvPr>
            <p:ph type="dt" sz="half" idx="10"/>
          </p:nvPr>
        </p:nvSpPr>
        <p:spPr/>
        <p:txBody>
          <a:bodyPr/>
          <a:lstStyle/>
          <a:p>
            <a:fld id="{09398AAA-FB91-AA43-A4CA-76728A73598B}" type="datetimeFigureOut">
              <a:rPr lang="en-US" smtClean="0"/>
              <a:t>11/7/2024</a:t>
            </a:fld>
            <a:endParaRPr lang="en-US"/>
          </a:p>
        </p:txBody>
      </p:sp>
      <p:sp>
        <p:nvSpPr>
          <p:cNvPr id="5" name="Footer Placeholder 4">
            <a:extLst>
              <a:ext uri="{FF2B5EF4-FFF2-40B4-BE49-F238E27FC236}">
                <a16:creationId xmlns:a16="http://schemas.microsoft.com/office/drawing/2014/main" id="{F887931D-B4EB-134A-3FD3-5597A03A54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D35EAA-C6A4-5CE8-957E-66D9E66E8366}"/>
              </a:ext>
            </a:extLst>
          </p:cNvPr>
          <p:cNvSpPr>
            <a:spLocks noGrp="1"/>
          </p:cNvSpPr>
          <p:nvPr>
            <p:ph type="sldNum" sz="quarter" idx="12"/>
          </p:nvPr>
        </p:nvSpPr>
        <p:spPr/>
        <p:txBody>
          <a:bodyPr/>
          <a:lstStyle/>
          <a:p>
            <a:fld id="{9E954755-AB41-3942-8EB9-A0DF2C1788EF}" type="slidenum">
              <a:rPr lang="en-US" smtClean="0"/>
              <a:t>‹#›</a:t>
            </a:fld>
            <a:endParaRPr lang="en-US"/>
          </a:p>
        </p:txBody>
      </p:sp>
    </p:spTree>
    <p:extLst>
      <p:ext uri="{BB962C8B-B14F-4D97-AF65-F5344CB8AC3E}">
        <p14:creationId xmlns:p14="http://schemas.microsoft.com/office/powerpoint/2010/main" val="40532228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7D16E-89D4-DDB8-1206-017896A0991D}"/>
              </a:ext>
            </a:extLst>
          </p:cNvPr>
          <p:cNvSpPr>
            <a:spLocks noGrp="1"/>
          </p:cNvSpPr>
          <p:nvPr>
            <p:ph type="title"/>
          </p:nvPr>
        </p:nvSpPr>
        <p:spPr>
          <a:xfrm>
            <a:off x="530942" y="365125"/>
            <a:ext cx="10515600" cy="90284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8617D91-E50B-AD4B-1D90-95F1D20502FE}"/>
              </a:ext>
            </a:extLst>
          </p:cNvPr>
          <p:cNvSpPr>
            <a:spLocks noGrp="1"/>
          </p:cNvSpPr>
          <p:nvPr>
            <p:ph sz="half" idx="1"/>
          </p:nvPr>
        </p:nvSpPr>
        <p:spPr>
          <a:xfrm>
            <a:off x="838200" y="1426464"/>
            <a:ext cx="5181600" cy="4750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13CD54-EB7E-9194-9718-5E3A6AC5600F}"/>
              </a:ext>
            </a:extLst>
          </p:cNvPr>
          <p:cNvSpPr>
            <a:spLocks noGrp="1"/>
          </p:cNvSpPr>
          <p:nvPr>
            <p:ph sz="half" idx="2"/>
          </p:nvPr>
        </p:nvSpPr>
        <p:spPr>
          <a:xfrm>
            <a:off x="6172200" y="1426464"/>
            <a:ext cx="5181600" cy="4750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AF1CBE-F648-6C27-2E08-266F27997965}"/>
              </a:ext>
            </a:extLst>
          </p:cNvPr>
          <p:cNvSpPr>
            <a:spLocks noGrp="1"/>
          </p:cNvSpPr>
          <p:nvPr>
            <p:ph type="dt" sz="half" idx="10"/>
          </p:nvPr>
        </p:nvSpPr>
        <p:spPr/>
        <p:txBody>
          <a:bodyPr/>
          <a:lstStyle/>
          <a:p>
            <a:fld id="{09398AAA-FB91-AA43-A4CA-76728A73598B}" type="datetimeFigureOut">
              <a:rPr lang="en-US" smtClean="0"/>
              <a:t>11/7/2024</a:t>
            </a:fld>
            <a:endParaRPr lang="en-US"/>
          </a:p>
        </p:txBody>
      </p:sp>
      <p:sp>
        <p:nvSpPr>
          <p:cNvPr id="6" name="Footer Placeholder 5">
            <a:extLst>
              <a:ext uri="{FF2B5EF4-FFF2-40B4-BE49-F238E27FC236}">
                <a16:creationId xmlns:a16="http://schemas.microsoft.com/office/drawing/2014/main" id="{D9BB3832-A2EE-9897-74D9-9A7346FB0E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789D69-17ED-9843-657E-B3DE70AEBC86}"/>
              </a:ext>
            </a:extLst>
          </p:cNvPr>
          <p:cNvSpPr>
            <a:spLocks noGrp="1"/>
          </p:cNvSpPr>
          <p:nvPr>
            <p:ph type="sldNum" sz="quarter" idx="12"/>
          </p:nvPr>
        </p:nvSpPr>
        <p:spPr/>
        <p:txBody>
          <a:bodyPr/>
          <a:lstStyle/>
          <a:p>
            <a:fld id="{9E954755-AB41-3942-8EB9-A0DF2C1788EF}" type="slidenum">
              <a:rPr lang="en-US" smtClean="0"/>
              <a:t>‹#›</a:t>
            </a:fld>
            <a:endParaRPr lang="en-US"/>
          </a:p>
        </p:txBody>
      </p:sp>
    </p:spTree>
    <p:extLst>
      <p:ext uri="{BB962C8B-B14F-4D97-AF65-F5344CB8AC3E}">
        <p14:creationId xmlns:p14="http://schemas.microsoft.com/office/powerpoint/2010/main" val="36842489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FB37-2199-B88E-F48A-EF4A368C5352}"/>
              </a:ext>
            </a:extLst>
          </p:cNvPr>
          <p:cNvSpPr>
            <a:spLocks noGrp="1"/>
          </p:cNvSpPr>
          <p:nvPr>
            <p:ph type="title"/>
          </p:nvPr>
        </p:nvSpPr>
        <p:spPr>
          <a:xfrm>
            <a:off x="839788" y="365125"/>
            <a:ext cx="10515600" cy="82391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004D6E-6895-5DCF-7289-E4615FDC7B91}"/>
              </a:ext>
            </a:extLst>
          </p:cNvPr>
          <p:cNvSpPr>
            <a:spLocks noGrp="1"/>
          </p:cNvSpPr>
          <p:nvPr>
            <p:ph type="body" idx="1"/>
          </p:nvPr>
        </p:nvSpPr>
        <p:spPr>
          <a:xfrm>
            <a:off x="839788" y="1377696"/>
            <a:ext cx="5157787" cy="83072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115763-3099-94DF-41A7-D4D825006FAD}"/>
              </a:ext>
            </a:extLst>
          </p:cNvPr>
          <p:cNvSpPr>
            <a:spLocks noGrp="1"/>
          </p:cNvSpPr>
          <p:nvPr>
            <p:ph sz="half" idx="2"/>
          </p:nvPr>
        </p:nvSpPr>
        <p:spPr>
          <a:xfrm>
            <a:off x="839788" y="2208417"/>
            <a:ext cx="5157787" cy="39812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9E2BBD-1318-0356-51F8-14DB4BBF0F04}"/>
              </a:ext>
            </a:extLst>
          </p:cNvPr>
          <p:cNvSpPr>
            <a:spLocks noGrp="1"/>
          </p:cNvSpPr>
          <p:nvPr>
            <p:ph type="body" sz="quarter" idx="3"/>
          </p:nvPr>
        </p:nvSpPr>
        <p:spPr>
          <a:xfrm>
            <a:off x="6172200" y="1377696"/>
            <a:ext cx="5183188" cy="83072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3ECCBE-B422-24CF-21EB-4AF1476610D5}"/>
              </a:ext>
            </a:extLst>
          </p:cNvPr>
          <p:cNvSpPr>
            <a:spLocks noGrp="1"/>
          </p:cNvSpPr>
          <p:nvPr>
            <p:ph sz="quarter" idx="4"/>
          </p:nvPr>
        </p:nvSpPr>
        <p:spPr>
          <a:xfrm>
            <a:off x="6172200" y="2208417"/>
            <a:ext cx="5183188" cy="39812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F5A931-2C1A-8DE2-30D9-DA00CD7AB93C}"/>
              </a:ext>
            </a:extLst>
          </p:cNvPr>
          <p:cNvSpPr>
            <a:spLocks noGrp="1"/>
          </p:cNvSpPr>
          <p:nvPr>
            <p:ph type="dt" sz="half" idx="10"/>
          </p:nvPr>
        </p:nvSpPr>
        <p:spPr/>
        <p:txBody>
          <a:bodyPr/>
          <a:lstStyle/>
          <a:p>
            <a:fld id="{09398AAA-FB91-AA43-A4CA-76728A73598B}" type="datetimeFigureOut">
              <a:rPr lang="en-US" smtClean="0"/>
              <a:t>11/7/2024</a:t>
            </a:fld>
            <a:endParaRPr lang="en-US"/>
          </a:p>
        </p:txBody>
      </p:sp>
      <p:sp>
        <p:nvSpPr>
          <p:cNvPr id="8" name="Footer Placeholder 7">
            <a:extLst>
              <a:ext uri="{FF2B5EF4-FFF2-40B4-BE49-F238E27FC236}">
                <a16:creationId xmlns:a16="http://schemas.microsoft.com/office/drawing/2014/main" id="{53FF0253-E1E4-EEBC-8CB7-3F872C0384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C917E0-DE76-F800-67FA-8FE94F521492}"/>
              </a:ext>
            </a:extLst>
          </p:cNvPr>
          <p:cNvSpPr>
            <a:spLocks noGrp="1"/>
          </p:cNvSpPr>
          <p:nvPr>
            <p:ph type="sldNum" sz="quarter" idx="12"/>
          </p:nvPr>
        </p:nvSpPr>
        <p:spPr/>
        <p:txBody>
          <a:bodyPr/>
          <a:lstStyle/>
          <a:p>
            <a:fld id="{9E954755-AB41-3942-8EB9-A0DF2C1788EF}" type="slidenum">
              <a:rPr lang="en-US" smtClean="0"/>
              <a:t>‹#›</a:t>
            </a:fld>
            <a:endParaRPr lang="en-US"/>
          </a:p>
        </p:txBody>
      </p:sp>
    </p:spTree>
    <p:extLst>
      <p:ext uri="{BB962C8B-B14F-4D97-AF65-F5344CB8AC3E}">
        <p14:creationId xmlns:p14="http://schemas.microsoft.com/office/powerpoint/2010/main" val="7992596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B24F0-4FD6-6072-A9E4-9C8365A4F536}"/>
              </a:ext>
            </a:extLst>
          </p:cNvPr>
          <p:cNvSpPr>
            <a:spLocks noGrp="1"/>
          </p:cNvSpPr>
          <p:nvPr>
            <p:ph type="title"/>
          </p:nvPr>
        </p:nvSpPr>
        <p:spPr>
          <a:xfrm>
            <a:off x="530942" y="365125"/>
            <a:ext cx="10515600" cy="890651"/>
          </a:xfrm>
        </p:spPr>
        <p:txBody>
          <a:bodyPr/>
          <a:lstStyle/>
          <a:p>
            <a:r>
              <a:rPr lang="en-US"/>
              <a:t>Click to edit Master title style</a:t>
            </a:r>
          </a:p>
        </p:txBody>
      </p:sp>
      <p:sp>
        <p:nvSpPr>
          <p:cNvPr id="3" name="Date Placeholder 2">
            <a:extLst>
              <a:ext uri="{FF2B5EF4-FFF2-40B4-BE49-F238E27FC236}">
                <a16:creationId xmlns:a16="http://schemas.microsoft.com/office/drawing/2014/main" id="{BFD1D367-610F-6284-EDA6-6AE1E6BD05D1}"/>
              </a:ext>
            </a:extLst>
          </p:cNvPr>
          <p:cNvSpPr>
            <a:spLocks noGrp="1"/>
          </p:cNvSpPr>
          <p:nvPr>
            <p:ph type="dt" sz="half" idx="10"/>
          </p:nvPr>
        </p:nvSpPr>
        <p:spPr/>
        <p:txBody>
          <a:bodyPr/>
          <a:lstStyle/>
          <a:p>
            <a:fld id="{09398AAA-FB91-AA43-A4CA-76728A73598B}" type="datetimeFigureOut">
              <a:rPr lang="en-US" smtClean="0"/>
              <a:t>11/7/2024</a:t>
            </a:fld>
            <a:endParaRPr lang="en-US"/>
          </a:p>
        </p:txBody>
      </p:sp>
      <p:sp>
        <p:nvSpPr>
          <p:cNvPr id="4" name="Footer Placeholder 3">
            <a:extLst>
              <a:ext uri="{FF2B5EF4-FFF2-40B4-BE49-F238E27FC236}">
                <a16:creationId xmlns:a16="http://schemas.microsoft.com/office/drawing/2014/main" id="{57FD45CE-6533-07E9-8AEA-0437481C79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F5DC90-F7AC-54D1-ADE8-F47F9CF5F417}"/>
              </a:ext>
            </a:extLst>
          </p:cNvPr>
          <p:cNvSpPr>
            <a:spLocks noGrp="1"/>
          </p:cNvSpPr>
          <p:nvPr>
            <p:ph type="sldNum" sz="quarter" idx="12"/>
          </p:nvPr>
        </p:nvSpPr>
        <p:spPr/>
        <p:txBody>
          <a:bodyPr/>
          <a:lstStyle/>
          <a:p>
            <a:fld id="{9E954755-AB41-3942-8EB9-A0DF2C1788EF}" type="slidenum">
              <a:rPr lang="en-US" smtClean="0"/>
              <a:t>‹#›</a:t>
            </a:fld>
            <a:endParaRPr lang="en-US"/>
          </a:p>
        </p:txBody>
      </p:sp>
    </p:spTree>
    <p:extLst>
      <p:ext uri="{BB962C8B-B14F-4D97-AF65-F5344CB8AC3E}">
        <p14:creationId xmlns:p14="http://schemas.microsoft.com/office/powerpoint/2010/main" val="19126848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D0782-5D91-5192-C815-4068079C84EF}"/>
              </a:ext>
            </a:extLst>
          </p:cNvPr>
          <p:cNvSpPr>
            <a:spLocks noGrp="1"/>
          </p:cNvSpPr>
          <p:nvPr>
            <p:ph type="dt" sz="half" idx="10"/>
          </p:nvPr>
        </p:nvSpPr>
        <p:spPr/>
        <p:txBody>
          <a:bodyPr/>
          <a:lstStyle/>
          <a:p>
            <a:fld id="{09398AAA-FB91-AA43-A4CA-76728A73598B}" type="datetimeFigureOut">
              <a:rPr lang="en-US" smtClean="0"/>
              <a:t>11/7/2024</a:t>
            </a:fld>
            <a:endParaRPr lang="en-US"/>
          </a:p>
        </p:txBody>
      </p:sp>
      <p:sp>
        <p:nvSpPr>
          <p:cNvPr id="3" name="Footer Placeholder 2">
            <a:extLst>
              <a:ext uri="{FF2B5EF4-FFF2-40B4-BE49-F238E27FC236}">
                <a16:creationId xmlns:a16="http://schemas.microsoft.com/office/drawing/2014/main" id="{6B29BFD3-B7CE-A27C-E21C-136D75621E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98CDDE-0285-698E-9408-E8CCCB9F9EF8}"/>
              </a:ext>
            </a:extLst>
          </p:cNvPr>
          <p:cNvSpPr>
            <a:spLocks noGrp="1"/>
          </p:cNvSpPr>
          <p:nvPr>
            <p:ph type="sldNum" sz="quarter" idx="12"/>
          </p:nvPr>
        </p:nvSpPr>
        <p:spPr/>
        <p:txBody>
          <a:bodyPr/>
          <a:lstStyle/>
          <a:p>
            <a:fld id="{9E954755-AB41-3942-8EB9-A0DF2C1788EF}" type="slidenum">
              <a:rPr lang="en-US" smtClean="0"/>
              <a:t>‹#›</a:t>
            </a:fld>
            <a:endParaRPr lang="en-US"/>
          </a:p>
        </p:txBody>
      </p:sp>
    </p:spTree>
    <p:extLst>
      <p:ext uri="{BB962C8B-B14F-4D97-AF65-F5344CB8AC3E}">
        <p14:creationId xmlns:p14="http://schemas.microsoft.com/office/powerpoint/2010/main" val="37415888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D0782-5D91-5192-C815-4068079C84EF}"/>
              </a:ext>
            </a:extLst>
          </p:cNvPr>
          <p:cNvSpPr>
            <a:spLocks noGrp="1"/>
          </p:cNvSpPr>
          <p:nvPr>
            <p:ph type="dt" sz="half" idx="10"/>
          </p:nvPr>
        </p:nvSpPr>
        <p:spPr/>
        <p:txBody>
          <a:bodyPr/>
          <a:lstStyle/>
          <a:p>
            <a:fld id="{09398AAA-FB91-AA43-A4CA-76728A73598B}" type="datetimeFigureOut">
              <a:rPr lang="en-US" smtClean="0"/>
              <a:t>11/7/2024</a:t>
            </a:fld>
            <a:endParaRPr lang="en-US"/>
          </a:p>
        </p:txBody>
      </p:sp>
      <p:sp>
        <p:nvSpPr>
          <p:cNvPr id="3" name="Footer Placeholder 2">
            <a:extLst>
              <a:ext uri="{FF2B5EF4-FFF2-40B4-BE49-F238E27FC236}">
                <a16:creationId xmlns:a16="http://schemas.microsoft.com/office/drawing/2014/main" id="{6B29BFD3-B7CE-A27C-E21C-136D75621E6A}"/>
              </a:ext>
            </a:extLst>
          </p:cNvPr>
          <p:cNvSpPr>
            <a:spLocks noGrp="1"/>
          </p:cNvSpPr>
          <p:nvPr>
            <p:ph type="ftr" sz="quarter" idx="11"/>
          </p:nvPr>
        </p:nvSpPr>
        <p:spPr/>
        <p:txBody>
          <a:bodyPr/>
          <a:lstStyle/>
          <a:p>
            <a:endParaRPr lang="en-US"/>
          </a:p>
        </p:txBody>
      </p:sp>
      <p:sp>
        <p:nvSpPr>
          <p:cNvPr id="7" name="Rectangle 6">
            <a:extLst>
              <a:ext uri="{FF2B5EF4-FFF2-40B4-BE49-F238E27FC236}">
                <a16:creationId xmlns:a16="http://schemas.microsoft.com/office/drawing/2014/main" id="{2DB38E3A-0783-4EE9-5F84-0E8D8E45E89C}"/>
              </a:ext>
            </a:extLst>
          </p:cNvPr>
          <p:cNvSpPr/>
          <p:nvPr userDrawn="1"/>
        </p:nvSpPr>
        <p:spPr>
          <a:xfrm>
            <a:off x="9984292" y="5693534"/>
            <a:ext cx="1631658" cy="692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A98CDDE-0285-698E-9408-E8CCCB9F9EF8}"/>
              </a:ext>
            </a:extLst>
          </p:cNvPr>
          <p:cNvSpPr>
            <a:spLocks noGrp="1"/>
          </p:cNvSpPr>
          <p:nvPr>
            <p:ph type="sldNum" sz="quarter" idx="12"/>
          </p:nvPr>
        </p:nvSpPr>
        <p:spPr/>
        <p:txBody>
          <a:bodyPr/>
          <a:lstStyle/>
          <a:p>
            <a:fld id="{9E954755-AB41-3942-8EB9-A0DF2C1788EF}" type="slidenum">
              <a:rPr lang="en-US" smtClean="0"/>
              <a:t>‹#›</a:t>
            </a:fld>
            <a:endParaRPr lang="en-US"/>
          </a:p>
        </p:txBody>
      </p:sp>
    </p:spTree>
    <p:extLst>
      <p:ext uri="{BB962C8B-B14F-4D97-AF65-F5344CB8AC3E}">
        <p14:creationId xmlns:p14="http://schemas.microsoft.com/office/powerpoint/2010/main" val="29954754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1A020-7D1A-A0C9-1020-934C65D51BA3}"/>
              </a:ext>
            </a:extLst>
          </p:cNvPr>
          <p:cNvSpPr>
            <a:spLocks noGrp="1"/>
          </p:cNvSpPr>
          <p:nvPr>
            <p:ph type="title"/>
          </p:nvPr>
        </p:nvSpPr>
        <p:spPr>
          <a:xfrm>
            <a:off x="675205" y="1562100"/>
            <a:ext cx="10841590" cy="2158562"/>
          </a:xfrm>
        </p:spPr>
        <p:txBody>
          <a:bodyPr>
            <a:normAutofit/>
          </a:bodyPr>
          <a:lstStyle>
            <a:lvl1pPr algn="ctr">
              <a:defRPr sz="6600"/>
            </a:lvl1pPr>
          </a:lstStyle>
          <a:p>
            <a:r>
              <a:rPr lang="en-US"/>
              <a:t>Click to edit Master title style</a:t>
            </a:r>
          </a:p>
        </p:txBody>
      </p:sp>
      <p:sp>
        <p:nvSpPr>
          <p:cNvPr id="5" name="Slide Number Placeholder 4">
            <a:extLst>
              <a:ext uri="{FF2B5EF4-FFF2-40B4-BE49-F238E27FC236}">
                <a16:creationId xmlns:a16="http://schemas.microsoft.com/office/drawing/2014/main" id="{C06D1836-3943-A22E-7E74-DEABF39913E2}"/>
              </a:ext>
            </a:extLst>
          </p:cNvPr>
          <p:cNvSpPr>
            <a:spLocks noGrp="1"/>
          </p:cNvSpPr>
          <p:nvPr>
            <p:ph type="sldNum" sz="quarter" idx="12"/>
          </p:nvPr>
        </p:nvSpPr>
        <p:spPr/>
        <p:txBody>
          <a:bodyPr/>
          <a:lstStyle/>
          <a:p>
            <a:fld id="{9E954755-AB41-3942-8EB9-A0DF2C1788EF}" type="slidenum">
              <a:rPr lang="en-US" smtClean="0"/>
              <a:pPr/>
              <a:t>‹#›</a:t>
            </a:fld>
            <a:endParaRPr lang="en-US"/>
          </a:p>
        </p:txBody>
      </p:sp>
      <p:pic>
        <p:nvPicPr>
          <p:cNvPr id="10" name="Picture 9" descr="A logo with text and a couple of people&#10;&#10;Description automatically generated">
            <a:extLst>
              <a:ext uri="{FF2B5EF4-FFF2-40B4-BE49-F238E27FC236}">
                <a16:creationId xmlns:a16="http://schemas.microsoft.com/office/drawing/2014/main" id="{F175BC5D-7C02-7D87-8F90-3E7D35B76BC4}"/>
              </a:ext>
            </a:extLst>
          </p:cNvPr>
          <p:cNvPicPr>
            <a:picLocks noChangeAspect="1"/>
          </p:cNvPicPr>
          <p:nvPr userDrawn="1"/>
        </p:nvPicPr>
        <p:blipFill>
          <a:blip r:embed="rId3"/>
          <a:stretch>
            <a:fillRect/>
          </a:stretch>
        </p:blipFill>
        <p:spPr>
          <a:xfrm>
            <a:off x="9864617" y="4791969"/>
            <a:ext cx="2013484" cy="1265931"/>
          </a:xfrm>
          <a:prstGeom prst="rect">
            <a:avLst/>
          </a:prstGeom>
        </p:spPr>
      </p:pic>
    </p:spTree>
    <p:extLst>
      <p:ext uri="{BB962C8B-B14F-4D97-AF65-F5344CB8AC3E}">
        <p14:creationId xmlns:p14="http://schemas.microsoft.com/office/powerpoint/2010/main" val="1244247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67926-5BFF-AA6F-BA39-2650F214F8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AE0981-F769-9D8B-01D0-6FB5135EAF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FF16E8-9731-0E95-FF7A-AA3DEB9B7E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3E41A1-35DB-9081-9AFD-B7C8971B21AD}"/>
              </a:ext>
            </a:extLst>
          </p:cNvPr>
          <p:cNvSpPr>
            <a:spLocks noGrp="1"/>
          </p:cNvSpPr>
          <p:nvPr>
            <p:ph type="dt" sz="half" idx="10"/>
          </p:nvPr>
        </p:nvSpPr>
        <p:spPr/>
        <p:txBody>
          <a:bodyPr/>
          <a:lstStyle/>
          <a:p>
            <a:fld id="{09398AAA-FB91-AA43-A4CA-76728A73598B}" type="datetimeFigureOut">
              <a:rPr lang="en-US" smtClean="0"/>
              <a:t>11/7/2024</a:t>
            </a:fld>
            <a:endParaRPr lang="en-US"/>
          </a:p>
        </p:txBody>
      </p:sp>
      <p:sp>
        <p:nvSpPr>
          <p:cNvPr id="6" name="Footer Placeholder 5">
            <a:extLst>
              <a:ext uri="{FF2B5EF4-FFF2-40B4-BE49-F238E27FC236}">
                <a16:creationId xmlns:a16="http://schemas.microsoft.com/office/drawing/2014/main" id="{EFFFE56C-E82F-A20B-BF78-029D329FA8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B634CA-CD51-3344-DA40-743553485078}"/>
              </a:ext>
            </a:extLst>
          </p:cNvPr>
          <p:cNvSpPr>
            <a:spLocks noGrp="1"/>
          </p:cNvSpPr>
          <p:nvPr>
            <p:ph type="sldNum" sz="quarter" idx="12"/>
          </p:nvPr>
        </p:nvSpPr>
        <p:spPr/>
        <p:txBody>
          <a:bodyPr/>
          <a:lstStyle/>
          <a:p>
            <a:fld id="{9E954755-AB41-3942-8EB9-A0DF2C1788EF}" type="slidenum">
              <a:rPr lang="en-US" smtClean="0"/>
              <a:t>‹#›</a:t>
            </a:fld>
            <a:endParaRPr lang="en-US"/>
          </a:p>
        </p:txBody>
      </p:sp>
    </p:spTree>
    <p:extLst>
      <p:ext uri="{BB962C8B-B14F-4D97-AF65-F5344CB8AC3E}">
        <p14:creationId xmlns:p14="http://schemas.microsoft.com/office/powerpoint/2010/main" val="31062399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67926-5BFF-AA6F-BA39-2650F214F898}"/>
              </a:ext>
            </a:extLst>
          </p:cNvPr>
          <p:cNvSpPr>
            <a:spLocks noGrp="1"/>
          </p:cNvSpPr>
          <p:nvPr>
            <p:ph type="title"/>
          </p:nvPr>
        </p:nvSpPr>
        <p:spPr>
          <a:xfrm>
            <a:off x="839788" y="457200"/>
            <a:ext cx="3932237" cy="117652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AE0981-F769-9D8B-01D0-6FB5135EAF0C}"/>
              </a:ext>
            </a:extLst>
          </p:cNvPr>
          <p:cNvSpPr>
            <a:spLocks noGrp="1"/>
          </p:cNvSpPr>
          <p:nvPr>
            <p:ph idx="1"/>
          </p:nvPr>
        </p:nvSpPr>
        <p:spPr>
          <a:xfrm>
            <a:off x="5183188" y="694945"/>
            <a:ext cx="6172200" cy="516610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FF16E8-9731-0E95-FF7A-AA3DEB9B7E12}"/>
              </a:ext>
            </a:extLst>
          </p:cNvPr>
          <p:cNvSpPr>
            <a:spLocks noGrp="1"/>
          </p:cNvSpPr>
          <p:nvPr>
            <p:ph type="body" sz="half" idx="2"/>
          </p:nvPr>
        </p:nvSpPr>
        <p:spPr>
          <a:xfrm>
            <a:off x="839788" y="1633728"/>
            <a:ext cx="3932237" cy="42352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3E41A1-35DB-9081-9AFD-B7C8971B21AD}"/>
              </a:ext>
            </a:extLst>
          </p:cNvPr>
          <p:cNvSpPr>
            <a:spLocks noGrp="1"/>
          </p:cNvSpPr>
          <p:nvPr>
            <p:ph type="dt" sz="half" idx="10"/>
          </p:nvPr>
        </p:nvSpPr>
        <p:spPr/>
        <p:txBody>
          <a:bodyPr/>
          <a:lstStyle/>
          <a:p>
            <a:fld id="{09398AAA-FB91-AA43-A4CA-76728A73598B}" type="datetimeFigureOut">
              <a:rPr lang="en-US" smtClean="0"/>
              <a:t>11/7/2024</a:t>
            </a:fld>
            <a:endParaRPr lang="en-US"/>
          </a:p>
        </p:txBody>
      </p:sp>
      <p:sp>
        <p:nvSpPr>
          <p:cNvPr id="6" name="Footer Placeholder 5">
            <a:extLst>
              <a:ext uri="{FF2B5EF4-FFF2-40B4-BE49-F238E27FC236}">
                <a16:creationId xmlns:a16="http://schemas.microsoft.com/office/drawing/2014/main" id="{EFFFE56C-E82F-A20B-BF78-029D329FA8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B634CA-CD51-3344-DA40-743553485078}"/>
              </a:ext>
            </a:extLst>
          </p:cNvPr>
          <p:cNvSpPr>
            <a:spLocks noGrp="1"/>
          </p:cNvSpPr>
          <p:nvPr>
            <p:ph type="sldNum" sz="quarter" idx="12"/>
          </p:nvPr>
        </p:nvSpPr>
        <p:spPr/>
        <p:txBody>
          <a:bodyPr/>
          <a:lstStyle/>
          <a:p>
            <a:fld id="{9E954755-AB41-3942-8EB9-A0DF2C1788EF}" type="slidenum">
              <a:rPr lang="en-US" smtClean="0"/>
              <a:t>‹#›</a:t>
            </a:fld>
            <a:endParaRPr lang="en-US"/>
          </a:p>
        </p:txBody>
      </p:sp>
    </p:spTree>
    <p:extLst>
      <p:ext uri="{BB962C8B-B14F-4D97-AF65-F5344CB8AC3E}">
        <p14:creationId xmlns:p14="http://schemas.microsoft.com/office/powerpoint/2010/main" val="31398696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2C797-54B1-A0B9-47B0-04395110A496}"/>
              </a:ext>
            </a:extLst>
          </p:cNvPr>
          <p:cNvSpPr>
            <a:spLocks noGrp="1"/>
          </p:cNvSpPr>
          <p:nvPr>
            <p:ph type="title"/>
          </p:nvPr>
        </p:nvSpPr>
        <p:spPr>
          <a:xfrm>
            <a:off x="839788" y="457200"/>
            <a:ext cx="3932237" cy="134271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4D8566-9367-DC52-388A-99B4CD7952AE}"/>
              </a:ext>
            </a:extLst>
          </p:cNvPr>
          <p:cNvSpPr>
            <a:spLocks noGrp="1"/>
          </p:cNvSpPr>
          <p:nvPr>
            <p:ph type="pic" idx="1"/>
          </p:nvPr>
        </p:nvSpPr>
        <p:spPr>
          <a:xfrm>
            <a:off x="5183188" y="792481"/>
            <a:ext cx="6172200" cy="506857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4496EEF-3270-6281-3502-42F7B5FA2CF0}"/>
              </a:ext>
            </a:extLst>
          </p:cNvPr>
          <p:cNvSpPr>
            <a:spLocks noGrp="1"/>
          </p:cNvSpPr>
          <p:nvPr>
            <p:ph type="body" sz="half" idx="2"/>
          </p:nvPr>
        </p:nvSpPr>
        <p:spPr>
          <a:xfrm>
            <a:off x="839788" y="1799910"/>
            <a:ext cx="3932237" cy="40690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FFB4D7-3AF9-2E6F-250E-DCF0A2B97921}"/>
              </a:ext>
            </a:extLst>
          </p:cNvPr>
          <p:cNvSpPr>
            <a:spLocks noGrp="1"/>
          </p:cNvSpPr>
          <p:nvPr>
            <p:ph type="dt" sz="half" idx="10"/>
          </p:nvPr>
        </p:nvSpPr>
        <p:spPr/>
        <p:txBody>
          <a:bodyPr/>
          <a:lstStyle/>
          <a:p>
            <a:fld id="{09398AAA-FB91-AA43-A4CA-76728A73598B}" type="datetimeFigureOut">
              <a:rPr lang="en-US" smtClean="0"/>
              <a:t>11/7/2024</a:t>
            </a:fld>
            <a:endParaRPr lang="en-US"/>
          </a:p>
        </p:txBody>
      </p:sp>
      <p:sp>
        <p:nvSpPr>
          <p:cNvPr id="6" name="Footer Placeholder 5">
            <a:extLst>
              <a:ext uri="{FF2B5EF4-FFF2-40B4-BE49-F238E27FC236}">
                <a16:creationId xmlns:a16="http://schemas.microsoft.com/office/drawing/2014/main" id="{6D69CFD6-D9D5-4D14-3094-050C0404C9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ED1840-68F1-47B3-D662-B1E51419036E}"/>
              </a:ext>
            </a:extLst>
          </p:cNvPr>
          <p:cNvSpPr>
            <a:spLocks noGrp="1"/>
          </p:cNvSpPr>
          <p:nvPr>
            <p:ph type="sldNum" sz="quarter" idx="12"/>
          </p:nvPr>
        </p:nvSpPr>
        <p:spPr/>
        <p:txBody>
          <a:bodyPr/>
          <a:lstStyle/>
          <a:p>
            <a:fld id="{9E954755-AB41-3942-8EB9-A0DF2C1788EF}" type="slidenum">
              <a:rPr lang="en-US" smtClean="0"/>
              <a:t>‹#›</a:t>
            </a:fld>
            <a:endParaRPr lang="en-US"/>
          </a:p>
        </p:txBody>
      </p:sp>
    </p:spTree>
    <p:extLst>
      <p:ext uri="{BB962C8B-B14F-4D97-AF65-F5344CB8AC3E}">
        <p14:creationId xmlns:p14="http://schemas.microsoft.com/office/powerpoint/2010/main" val="18505556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7151F-DB54-C750-D990-C705FC1D2575}"/>
              </a:ext>
            </a:extLst>
          </p:cNvPr>
          <p:cNvSpPr>
            <a:spLocks noGrp="1"/>
          </p:cNvSpPr>
          <p:nvPr>
            <p:ph type="title"/>
          </p:nvPr>
        </p:nvSpPr>
        <p:spPr>
          <a:xfrm>
            <a:off x="530942" y="365125"/>
            <a:ext cx="10515600" cy="902843"/>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2F909D-68F3-7E46-9AD5-96DEE3382E31}"/>
              </a:ext>
            </a:extLst>
          </p:cNvPr>
          <p:cNvSpPr>
            <a:spLocks noGrp="1"/>
          </p:cNvSpPr>
          <p:nvPr>
            <p:ph type="body" orient="vert" idx="1"/>
          </p:nvPr>
        </p:nvSpPr>
        <p:spPr>
          <a:xfrm>
            <a:off x="530943" y="1365504"/>
            <a:ext cx="10822858" cy="42428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C448B-E924-7A4A-152F-F251D5016D2D}"/>
              </a:ext>
            </a:extLst>
          </p:cNvPr>
          <p:cNvSpPr>
            <a:spLocks noGrp="1"/>
          </p:cNvSpPr>
          <p:nvPr>
            <p:ph type="dt" sz="half" idx="10"/>
          </p:nvPr>
        </p:nvSpPr>
        <p:spPr/>
        <p:txBody>
          <a:bodyPr/>
          <a:lstStyle/>
          <a:p>
            <a:fld id="{09398AAA-FB91-AA43-A4CA-76728A73598B}" type="datetimeFigureOut">
              <a:rPr lang="en-US" smtClean="0"/>
              <a:t>11/7/2024</a:t>
            </a:fld>
            <a:endParaRPr lang="en-US"/>
          </a:p>
        </p:txBody>
      </p:sp>
      <p:sp>
        <p:nvSpPr>
          <p:cNvPr id="5" name="Footer Placeholder 4">
            <a:extLst>
              <a:ext uri="{FF2B5EF4-FFF2-40B4-BE49-F238E27FC236}">
                <a16:creationId xmlns:a16="http://schemas.microsoft.com/office/drawing/2014/main" id="{E6CD69AF-1A5A-31EC-00E8-22C36E632D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A447D4-613A-2187-D2C7-5283B37DA86A}"/>
              </a:ext>
            </a:extLst>
          </p:cNvPr>
          <p:cNvSpPr>
            <a:spLocks noGrp="1"/>
          </p:cNvSpPr>
          <p:nvPr>
            <p:ph type="sldNum" sz="quarter" idx="12"/>
          </p:nvPr>
        </p:nvSpPr>
        <p:spPr/>
        <p:txBody>
          <a:bodyPr/>
          <a:lstStyle/>
          <a:p>
            <a:fld id="{9E954755-AB41-3942-8EB9-A0DF2C1788EF}" type="slidenum">
              <a:rPr lang="en-US" smtClean="0"/>
              <a:t>‹#›</a:t>
            </a:fld>
            <a:endParaRPr lang="en-US"/>
          </a:p>
        </p:txBody>
      </p:sp>
    </p:spTree>
    <p:extLst>
      <p:ext uri="{BB962C8B-B14F-4D97-AF65-F5344CB8AC3E}">
        <p14:creationId xmlns:p14="http://schemas.microsoft.com/office/powerpoint/2010/main" val="8669388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811CA2-1C4D-C5FE-08AA-31B79993060E}"/>
              </a:ext>
            </a:extLst>
          </p:cNvPr>
          <p:cNvSpPr>
            <a:spLocks noGrp="1"/>
          </p:cNvSpPr>
          <p:nvPr>
            <p:ph type="title" orient="vert"/>
          </p:nvPr>
        </p:nvSpPr>
        <p:spPr>
          <a:xfrm>
            <a:off x="9326880" y="365125"/>
            <a:ext cx="2026920" cy="52553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6F95AA-1CA5-CA39-CD53-C415263178C2}"/>
              </a:ext>
            </a:extLst>
          </p:cNvPr>
          <p:cNvSpPr>
            <a:spLocks noGrp="1"/>
          </p:cNvSpPr>
          <p:nvPr>
            <p:ph type="body" orient="vert" idx="1"/>
          </p:nvPr>
        </p:nvSpPr>
        <p:spPr>
          <a:xfrm>
            <a:off x="838200" y="365125"/>
            <a:ext cx="8391144" cy="564553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4FEF3-537E-F31D-71C3-E8A8E007CDBC}"/>
              </a:ext>
            </a:extLst>
          </p:cNvPr>
          <p:cNvSpPr>
            <a:spLocks noGrp="1"/>
          </p:cNvSpPr>
          <p:nvPr>
            <p:ph type="dt" sz="half" idx="10"/>
          </p:nvPr>
        </p:nvSpPr>
        <p:spPr/>
        <p:txBody>
          <a:bodyPr/>
          <a:lstStyle/>
          <a:p>
            <a:fld id="{09398AAA-FB91-AA43-A4CA-76728A73598B}" type="datetimeFigureOut">
              <a:rPr lang="en-US" smtClean="0"/>
              <a:t>11/7/2024</a:t>
            </a:fld>
            <a:endParaRPr lang="en-US"/>
          </a:p>
        </p:txBody>
      </p:sp>
      <p:sp>
        <p:nvSpPr>
          <p:cNvPr id="5" name="Footer Placeholder 4">
            <a:extLst>
              <a:ext uri="{FF2B5EF4-FFF2-40B4-BE49-F238E27FC236}">
                <a16:creationId xmlns:a16="http://schemas.microsoft.com/office/drawing/2014/main" id="{188C5FA6-9C16-67CD-D81B-8961558329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E7CFC2-74A7-B9DC-0E48-35BEABD343A1}"/>
              </a:ext>
            </a:extLst>
          </p:cNvPr>
          <p:cNvSpPr>
            <a:spLocks noGrp="1"/>
          </p:cNvSpPr>
          <p:nvPr>
            <p:ph type="sldNum" sz="quarter" idx="12"/>
          </p:nvPr>
        </p:nvSpPr>
        <p:spPr/>
        <p:txBody>
          <a:bodyPr/>
          <a:lstStyle/>
          <a:p>
            <a:fld id="{9E954755-AB41-3942-8EB9-A0DF2C1788EF}" type="slidenum">
              <a:rPr lang="en-US" smtClean="0"/>
              <a:t>‹#›</a:t>
            </a:fld>
            <a:endParaRPr lang="en-US"/>
          </a:p>
        </p:txBody>
      </p:sp>
    </p:spTree>
    <p:extLst>
      <p:ext uri="{BB962C8B-B14F-4D97-AF65-F5344CB8AC3E}">
        <p14:creationId xmlns:p14="http://schemas.microsoft.com/office/powerpoint/2010/main" val="2344552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FF850-A9D0-935A-F408-F37046A67B55}"/>
              </a:ext>
            </a:extLst>
          </p:cNvPr>
          <p:cNvSpPr>
            <a:spLocks noGrp="1"/>
          </p:cNvSpPr>
          <p:nvPr>
            <p:ph type="ctrTitle"/>
          </p:nvPr>
        </p:nvSpPr>
        <p:spPr>
          <a:xfrm>
            <a:off x="677917" y="943495"/>
            <a:ext cx="5612524" cy="2306637"/>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3B84B6B-88DD-3D4D-A0FD-DB315ADC5079}"/>
              </a:ext>
            </a:extLst>
          </p:cNvPr>
          <p:cNvSpPr>
            <a:spLocks noGrp="1"/>
          </p:cNvSpPr>
          <p:nvPr>
            <p:ph type="subTitle" idx="1"/>
          </p:nvPr>
        </p:nvSpPr>
        <p:spPr>
          <a:xfrm>
            <a:off x="677917" y="3396593"/>
            <a:ext cx="4682359" cy="13330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6" name="Picture 15" descr="A logo with text and a couple of people&#10;&#10;Description automatically generated">
            <a:extLst>
              <a:ext uri="{FF2B5EF4-FFF2-40B4-BE49-F238E27FC236}">
                <a16:creationId xmlns:a16="http://schemas.microsoft.com/office/drawing/2014/main" id="{CCB23D46-7FB5-4AAA-187C-2BA9EED52F7F}"/>
              </a:ext>
            </a:extLst>
          </p:cNvPr>
          <p:cNvPicPr>
            <a:picLocks noChangeAspect="1"/>
          </p:cNvPicPr>
          <p:nvPr userDrawn="1"/>
        </p:nvPicPr>
        <p:blipFill>
          <a:blip r:embed="rId3"/>
          <a:stretch>
            <a:fillRect/>
          </a:stretch>
        </p:blipFill>
        <p:spPr>
          <a:xfrm>
            <a:off x="7425185" y="2096814"/>
            <a:ext cx="4462015" cy="2805386"/>
          </a:xfrm>
          <a:prstGeom prst="rect">
            <a:avLst/>
          </a:prstGeom>
        </p:spPr>
      </p:pic>
      <p:pic>
        <p:nvPicPr>
          <p:cNvPr id="20" name="Picture 19">
            <a:extLst>
              <a:ext uri="{FF2B5EF4-FFF2-40B4-BE49-F238E27FC236}">
                <a16:creationId xmlns:a16="http://schemas.microsoft.com/office/drawing/2014/main" id="{2363135C-9B5A-3139-1B9C-98C92FD360DC}"/>
              </a:ext>
            </a:extLst>
          </p:cNvPr>
          <p:cNvPicPr>
            <a:picLocks noChangeAspect="1"/>
          </p:cNvPicPr>
          <p:nvPr userDrawn="1"/>
        </p:nvPicPr>
        <p:blipFill>
          <a:blip r:embed="rId4"/>
          <a:stretch>
            <a:fillRect/>
          </a:stretch>
        </p:blipFill>
        <p:spPr>
          <a:xfrm>
            <a:off x="7255892" y="4557898"/>
            <a:ext cx="4800600" cy="419100"/>
          </a:xfrm>
          <a:prstGeom prst="rect">
            <a:avLst/>
          </a:prstGeom>
        </p:spPr>
      </p:pic>
    </p:spTree>
    <p:extLst>
      <p:ext uri="{BB962C8B-B14F-4D97-AF65-F5344CB8AC3E}">
        <p14:creationId xmlns:p14="http://schemas.microsoft.com/office/powerpoint/2010/main" val="11320393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E465-31AC-3013-207D-3A4789EB87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17E2C6-63CA-3282-087D-4959071BD9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19F44-83C6-A07A-BFB6-9408836AB190}"/>
              </a:ext>
            </a:extLst>
          </p:cNvPr>
          <p:cNvSpPr>
            <a:spLocks noGrp="1"/>
          </p:cNvSpPr>
          <p:nvPr>
            <p:ph type="dt" sz="half" idx="10"/>
          </p:nvPr>
        </p:nvSpPr>
        <p:spPr/>
        <p:txBody>
          <a:bodyPr/>
          <a:lstStyle/>
          <a:p>
            <a:fld id="{09398AAA-FB91-AA43-A4CA-76728A73598B}" type="datetimeFigureOut">
              <a:rPr lang="en-US" smtClean="0"/>
              <a:t>11/7/2024</a:t>
            </a:fld>
            <a:endParaRPr lang="en-US"/>
          </a:p>
        </p:txBody>
      </p:sp>
      <p:sp>
        <p:nvSpPr>
          <p:cNvPr id="5" name="Footer Placeholder 4">
            <a:extLst>
              <a:ext uri="{FF2B5EF4-FFF2-40B4-BE49-F238E27FC236}">
                <a16:creationId xmlns:a16="http://schemas.microsoft.com/office/drawing/2014/main" id="{D16506C3-E0F1-1A0A-8168-24668EEBC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09C05B-2773-E73A-29EA-9B123334702F}"/>
              </a:ext>
            </a:extLst>
          </p:cNvPr>
          <p:cNvSpPr>
            <a:spLocks noGrp="1"/>
          </p:cNvSpPr>
          <p:nvPr>
            <p:ph type="sldNum" sz="quarter" idx="12"/>
          </p:nvPr>
        </p:nvSpPr>
        <p:spPr/>
        <p:txBody>
          <a:bodyPr/>
          <a:lstStyle/>
          <a:p>
            <a:fld id="{9E954755-AB41-3942-8EB9-A0DF2C1788EF}" type="slidenum">
              <a:rPr lang="en-US" smtClean="0"/>
              <a:t>‹#›</a:t>
            </a:fld>
            <a:endParaRPr lang="en-US"/>
          </a:p>
        </p:txBody>
      </p:sp>
    </p:spTree>
    <p:extLst>
      <p:ext uri="{BB962C8B-B14F-4D97-AF65-F5344CB8AC3E}">
        <p14:creationId xmlns:p14="http://schemas.microsoft.com/office/powerpoint/2010/main" val="35597365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E953C-EBB4-D560-43D6-7DDEB23BD6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21451C-B120-CC36-77DC-06D4FD3DB8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318FD-4D88-F430-20D4-B176E8EAF3E6}"/>
              </a:ext>
            </a:extLst>
          </p:cNvPr>
          <p:cNvSpPr>
            <a:spLocks noGrp="1"/>
          </p:cNvSpPr>
          <p:nvPr>
            <p:ph type="dt" sz="half" idx="10"/>
          </p:nvPr>
        </p:nvSpPr>
        <p:spPr/>
        <p:txBody>
          <a:bodyPr/>
          <a:lstStyle/>
          <a:p>
            <a:fld id="{09398AAA-FB91-AA43-A4CA-76728A73598B}" type="datetimeFigureOut">
              <a:rPr lang="en-US" smtClean="0"/>
              <a:t>11/7/2024</a:t>
            </a:fld>
            <a:endParaRPr lang="en-US"/>
          </a:p>
        </p:txBody>
      </p:sp>
      <p:sp>
        <p:nvSpPr>
          <p:cNvPr id="5" name="Footer Placeholder 4">
            <a:extLst>
              <a:ext uri="{FF2B5EF4-FFF2-40B4-BE49-F238E27FC236}">
                <a16:creationId xmlns:a16="http://schemas.microsoft.com/office/drawing/2014/main" id="{F887931D-B4EB-134A-3FD3-5597A03A54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D35EAA-C6A4-5CE8-957E-66D9E66E8366}"/>
              </a:ext>
            </a:extLst>
          </p:cNvPr>
          <p:cNvSpPr>
            <a:spLocks noGrp="1"/>
          </p:cNvSpPr>
          <p:nvPr>
            <p:ph type="sldNum" sz="quarter" idx="12"/>
          </p:nvPr>
        </p:nvSpPr>
        <p:spPr/>
        <p:txBody>
          <a:bodyPr/>
          <a:lstStyle/>
          <a:p>
            <a:fld id="{9E954755-AB41-3942-8EB9-A0DF2C1788EF}" type="slidenum">
              <a:rPr lang="en-US" smtClean="0"/>
              <a:t>‹#›</a:t>
            </a:fld>
            <a:endParaRPr lang="en-US"/>
          </a:p>
        </p:txBody>
      </p:sp>
    </p:spTree>
    <p:extLst>
      <p:ext uri="{BB962C8B-B14F-4D97-AF65-F5344CB8AC3E}">
        <p14:creationId xmlns:p14="http://schemas.microsoft.com/office/powerpoint/2010/main" val="12217190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7D16E-89D4-DDB8-1206-017896A099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617D91-E50B-AD4B-1D90-95F1D20502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13CD54-EB7E-9194-9718-5E3A6AC560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AF1CBE-F648-6C27-2E08-266F27997965}"/>
              </a:ext>
            </a:extLst>
          </p:cNvPr>
          <p:cNvSpPr>
            <a:spLocks noGrp="1"/>
          </p:cNvSpPr>
          <p:nvPr>
            <p:ph type="dt" sz="half" idx="10"/>
          </p:nvPr>
        </p:nvSpPr>
        <p:spPr/>
        <p:txBody>
          <a:bodyPr/>
          <a:lstStyle/>
          <a:p>
            <a:fld id="{09398AAA-FB91-AA43-A4CA-76728A73598B}" type="datetimeFigureOut">
              <a:rPr lang="en-US" smtClean="0"/>
              <a:t>11/7/2024</a:t>
            </a:fld>
            <a:endParaRPr lang="en-US"/>
          </a:p>
        </p:txBody>
      </p:sp>
      <p:sp>
        <p:nvSpPr>
          <p:cNvPr id="6" name="Footer Placeholder 5">
            <a:extLst>
              <a:ext uri="{FF2B5EF4-FFF2-40B4-BE49-F238E27FC236}">
                <a16:creationId xmlns:a16="http://schemas.microsoft.com/office/drawing/2014/main" id="{D9BB3832-A2EE-9897-74D9-9A7346FB0E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789D69-17ED-9843-657E-B3DE70AEBC86}"/>
              </a:ext>
            </a:extLst>
          </p:cNvPr>
          <p:cNvSpPr>
            <a:spLocks noGrp="1"/>
          </p:cNvSpPr>
          <p:nvPr>
            <p:ph type="sldNum" sz="quarter" idx="12"/>
          </p:nvPr>
        </p:nvSpPr>
        <p:spPr/>
        <p:txBody>
          <a:bodyPr/>
          <a:lstStyle/>
          <a:p>
            <a:fld id="{9E954755-AB41-3942-8EB9-A0DF2C1788EF}" type="slidenum">
              <a:rPr lang="en-US" smtClean="0"/>
              <a:t>‹#›</a:t>
            </a:fld>
            <a:endParaRPr lang="en-US"/>
          </a:p>
        </p:txBody>
      </p:sp>
    </p:spTree>
    <p:extLst>
      <p:ext uri="{BB962C8B-B14F-4D97-AF65-F5344CB8AC3E}">
        <p14:creationId xmlns:p14="http://schemas.microsoft.com/office/powerpoint/2010/main" val="15532920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FB37-2199-B88E-F48A-EF4A368C53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004D6E-6895-5DCF-7289-E4615FDC7B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115763-3099-94DF-41A7-D4D825006F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9E2BBD-1318-0356-51F8-14DB4BBF0F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3ECCBE-B422-24CF-21EB-4AF1476610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F5A931-2C1A-8DE2-30D9-DA00CD7AB93C}"/>
              </a:ext>
            </a:extLst>
          </p:cNvPr>
          <p:cNvSpPr>
            <a:spLocks noGrp="1"/>
          </p:cNvSpPr>
          <p:nvPr>
            <p:ph type="dt" sz="half" idx="10"/>
          </p:nvPr>
        </p:nvSpPr>
        <p:spPr/>
        <p:txBody>
          <a:bodyPr/>
          <a:lstStyle/>
          <a:p>
            <a:fld id="{09398AAA-FB91-AA43-A4CA-76728A73598B}" type="datetimeFigureOut">
              <a:rPr lang="en-US" smtClean="0"/>
              <a:t>11/7/2024</a:t>
            </a:fld>
            <a:endParaRPr lang="en-US"/>
          </a:p>
        </p:txBody>
      </p:sp>
      <p:sp>
        <p:nvSpPr>
          <p:cNvPr id="8" name="Footer Placeholder 7">
            <a:extLst>
              <a:ext uri="{FF2B5EF4-FFF2-40B4-BE49-F238E27FC236}">
                <a16:creationId xmlns:a16="http://schemas.microsoft.com/office/drawing/2014/main" id="{53FF0253-E1E4-EEBC-8CB7-3F872C0384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C917E0-DE76-F800-67FA-8FE94F521492}"/>
              </a:ext>
            </a:extLst>
          </p:cNvPr>
          <p:cNvSpPr>
            <a:spLocks noGrp="1"/>
          </p:cNvSpPr>
          <p:nvPr>
            <p:ph type="sldNum" sz="quarter" idx="12"/>
          </p:nvPr>
        </p:nvSpPr>
        <p:spPr/>
        <p:txBody>
          <a:bodyPr/>
          <a:lstStyle/>
          <a:p>
            <a:fld id="{9E954755-AB41-3942-8EB9-A0DF2C1788EF}" type="slidenum">
              <a:rPr lang="en-US" smtClean="0"/>
              <a:t>‹#›</a:t>
            </a:fld>
            <a:endParaRPr lang="en-US"/>
          </a:p>
        </p:txBody>
      </p:sp>
    </p:spTree>
    <p:extLst>
      <p:ext uri="{BB962C8B-B14F-4D97-AF65-F5344CB8AC3E}">
        <p14:creationId xmlns:p14="http://schemas.microsoft.com/office/powerpoint/2010/main" val="38594681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B24F0-4FD6-6072-A9E4-9C8365A4F5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D1D367-610F-6284-EDA6-6AE1E6BD05D1}"/>
              </a:ext>
            </a:extLst>
          </p:cNvPr>
          <p:cNvSpPr>
            <a:spLocks noGrp="1"/>
          </p:cNvSpPr>
          <p:nvPr>
            <p:ph type="dt" sz="half" idx="10"/>
          </p:nvPr>
        </p:nvSpPr>
        <p:spPr/>
        <p:txBody>
          <a:bodyPr/>
          <a:lstStyle/>
          <a:p>
            <a:fld id="{09398AAA-FB91-AA43-A4CA-76728A73598B}" type="datetimeFigureOut">
              <a:rPr lang="en-US" smtClean="0"/>
              <a:t>11/7/2024</a:t>
            </a:fld>
            <a:endParaRPr lang="en-US"/>
          </a:p>
        </p:txBody>
      </p:sp>
      <p:sp>
        <p:nvSpPr>
          <p:cNvPr id="4" name="Footer Placeholder 3">
            <a:extLst>
              <a:ext uri="{FF2B5EF4-FFF2-40B4-BE49-F238E27FC236}">
                <a16:creationId xmlns:a16="http://schemas.microsoft.com/office/drawing/2014/main" id="{57FD45CE-6533-07E9-8AEA-0437481C79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F5DC90-F7AC-54D1-ADE8-F47F9CF5F417}"/>
              </a:ext>
            </a:extLst>
          </p:cNvPr>
          <p:cNvSpPr>
            <a:spLocks noGrp="1"/>
          </p:cNvSpPr>
          <p:nvPr>
            <p:ph type="sldNum" sz="quarter" idx="12"/>
          </p:nvPr>
        </p:nvSpPr>
        <p:spPr/>
        <p:txBody>
          <a:bodyPr/>
          <a:lstStyle/>
          <a:p>
            <a:fld id="{9E954755-AB41-3942-8EB9-A0DF2C1788EF}" type="slidenum">
              <a:rPr lang="en-US" smtClean="0"/>
              <a:t>‹#›</a:t>
            </a:fld>
            <a:endParaRPr lang="en-US"/>
          </a:p>
        </p:txBody>
      </p:sp>
    </p:spTree>
    <p:extLst>
      <p:ext uri="{BB962C8B-B14F-4D97-AF65-F5344CB8AC3E}">
        <p14:creationId xmlns:p14="http://schemas.microsoft.com/office/powerpoint/2010/main" val="630740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6" Type="http://schemas.openxmlformats.org/officeDocument/2006/relationships/image" Target="../media/image2.png"/><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1.pn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6" Type="http://schemas.openxmlformats.org/officeDocument/2006/relationships/image" Target="../media/image2.png"/><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image" Target="../media/image1.png"/><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C4E6EF-66F6-2324-EF4B-4BFBD1B365E9}"/>
              </a:ext>
            </a:extLst>
          </p:cNvPr>
          <p:cNvSpPr>
            <a:spLocks noGrp="1"/>
          </p:cNvSpPr>
          <p:nvPr>
            <p:ph type="title"/>
          </p:nvPr>
        </p:nvSpPr>
        <p:spPr>
          <a:xfrm>
            <a:off x="530942" y="365125"/>
            <a:ext cx="10515600" cy="121730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66EADC5-06BF-3232-F987-7C5BA5DD181B}"/>
              </a:ext>
            </a:extLst>
          </p:cNvPr>
          <p:cNvSpPr>
            <a:spLocks noGrp="1"/>
          </p:cNvSpPr>
          <p:nvPr>
            <p:ph type="body" idx="1"/>
          </p:nvPr>
        </p:nvSpPr>
        <p:spPr>
          <a:xfrm>
            <a:off x="530943" y="1723292"/>
            <a:ext cx="10822858" cy="43085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E6B2E0E-AF83-74A1-B48D-69EA4FF80989}"/>
              </a:ext>
            </a:extLst>
          </p:cNvPr>
          <p:cNvSpPr>
            <a:spLocks noGrp="1"/>
          </p:cNvSpPr>
          <p:nvPr>
            <p:ph type="dt" sz="half" idx="2"/>
          </p:nvPr>
        </p:nvSpPr>
        <p:spPr>
          <a:xfrm>
            <a:off x="8658948" y="6121196"/>
            <a:ext cx="863906"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9398AAA-FB91-AA43-A4CA-76728A73598B}" type="datetimeFigureOut">
              <a:rPr lang="en-US" smtClean="0"/>
              <a:pPr/>
              <a:t>11/7/2024</a:t>
            </a:fld>
            <a:endParaRPr lang="en-US" dirty="0"/>
          </a:p>
        </p:txBody>
      </p:sp>
      <p:sp>
        <p:nvSpPr>
          <p:cNvPr id="5" name="Footer Placeholder 4">
            <a:extLst>
              <a:ext uri="{FF2B5EF4-FFF2-40B4-BE49-F238E27FC236}">
                <a16:creationId xmlns:a16="http://schemas.microsoft.com/office/drawing/2014/main" id="{D96841EF-6641-A861-2D57-CD1F99D8B652}"/>
              </a:ext>
            </a:extLst>
          </p:cNvPr>
          <p:cNvSpPr>
            <a:spLocks noGrp="1"/>
          </p:cNvSpPr>
          <p:nvPr>
            <p:ph type="ftr" sz="quarter" idx="3"/>
          </p:nvPr>
        </p:nvSpPr>
        <p:spPr>
          <a:xfrm>
            <a:off x="2604783" y="6126478"/>
            <a:ext cx="581453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9E40428-3439-09CC-5A72-76A005F2ADE4}"/>
              </a:ext>
            </a:extLst>
          </p:cNvPr>
          <p:cNvSpPr>
            <a:spLocks noGrp="1"/>
          </p:cNvSpPr>
          <p:nvPr>
            <p:ph type="sldNum" sz="quarter" idx="4"/>
          </p:nvPr>
        </p:nvSpPr>
        <p:spPr>
          <a:xfrm>
            <a:off x="11353800" y="6126480"/>
            <a:ext cx="524301" cy="365125"/>
          </a:xfrm>
          <a:prstGeom prst="rect">
            <a:avLst/>
          </a:prstGeom>
        </p:spPr>
        <p:txBody>
          <a:bodyPr vert="horz" lIns="0" tIns="45720" rIns="91440" bIns="45720" rtlCol="0" anchor="ctr"/>
          <a:lstStyle>
            <a:lvl1pPr algn="r">
              <a:defRPr sz="1000">
                <a:solidFill>
                  <a:schemeClr val="tx1">
                    <a:tint val="75000"/>
                  </a:schemeClr>
                </a:solidFill>
              </a:defRPr>
            </a:lvl1pPr>
          </a:lstStyle>
          <a:p>
            <a:fld id="{9E954755-AB41-3942-8EB9-A0DF2C1788EF}" type="slidenum">
              <a:rPr lang="en-US" smtClean="0"/>
              <a:pPr/>
              <a:t>‹#›</a:t>
            </a:fld>
            <a:endParaRPr lang="en-US" dirty="0"/>
          </a:p>
        </p:txBody>
      </p:sp>
      <p:pic>
        <p:nvPicPr>
          <p:cNvPr id="10" name="Picture 9" descr="A logo with text and a couple of people&#10;&#10;Description automatically generated">
            <a:extLst>
              <a:ext uri="{FF2B5EF4-FFF2-40B4-BE49-F238E27FC236}">
                <a16:creationId xmlns:a16="http://schemas.microsoft.com/office/drawing/2014/main" id="{03F57A80-49B2-B384-49C1-21EC379E573A}"/>
              </a:ext>
            </a:extLst>
          </p:cNvPr>
          <p:cNvPicPr>
            <a:picLocks noChangeAspect="1"/>
          </p:cNvPicPr>
          <p:nvPr userDrawn="1"/>
        </p:nvPicPr>
        <p:blipFill>
          <a:blip r:embed="rId16"/>
          <a:stretch>
            <a:fillRect/>
          </a:stretch>
        </p:blipFill>
        <p:spPr>
          <a:xfrm>
            <a:off x="10058400" y="5577840"/>
            <a:ext cx="1463040" cy="919851"/>
          </a:xfrm>
          <a:prstGeom prst="rect">
            <a:avLst/>
          </a:prstGeom>
        </p:spPr>
      </p:pic>
    </p:spTree>
    <p:extLst>
      <p:ext uri="{BB962C8B-B14F-4D97-AF65-F5344CB8AC3E}">
        <p14:creationId xmlns:p14="http://schemas.microsoft.com/office/powerpoint/2010/main" val="30075158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2" r:id="rId8"/>
    <p:sldLayoutId id="2147483668" r:id="rId9"/>
    <p:sldLayoutId id="2147483669" r:id="rId10"/>
    <p:sldLayoutId id="2147483670" r:id="rId11"/>
    <p:sldLayoutId id="2147483671" r:id="rId12"/>
    <p:sldLayoutId id="2147483699" r:id="rId13"/>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520700" indent="-225425"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2pPr>
      <a:lvl3pPr marL="800100" indent="-227013"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1095375" indent="-295275"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373188" indent="-2603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8" userDrawn="1">
          <p15:clr>
            <a:srgbClr val="F26B43"/>
          </p15:clr>
        </p15:guide>
        <p15:guide id="2" pos="192" userDrawn="1">
          <p15:clr>
            <a:srgbClr val="F26B43"/>
          </p15:clr>
        </p15:guide>
        <p15:guide id="3" orient="horz" pos="4152" userDrawn="1">
          <p15:clr>
            <a:srgbClr val="F26B43"/>
          </p15:clr>
        </p15:guide>
        <p15:guide id="4" pos="7488" userDrawn="1">
          <p15:clr>
            <a:srgbClr val="F26B43"/>
          </p15:clr>
        </p15:guide>
        <p15:guide id="5" orient="horz" pos="192" userDrawn="1">
          <p15:clr>
            <a:srgbClr val="F26B43"/>
          </p15:clr>
        </p15:guide>
        <p15:guide id="6" orient="horz" pos="984" userDrawn="1">
          <p15:clr>
            <a:srgbClr val="F26B43"/>
          </p15:clr>
        </p15:guide>
        <p15:guide id="7" orient="horz" pos="1056" userDrawn="1">
          <p15:clr>
            <a:srgbClr val="F26B43"/>
          </p15:clr>
        </p15:guide>
        <p15:guide id="8" userDrawn="1">
          <p15:clr>
            <a:srgbClr val="F26B43"/>
          </p15:clr>
        </p15:guide>
        <p15:guide id="9" orient="horz" pos="38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5894860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200333" y="767933"/>
            <a:ext cx="8428800" cy="847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213483" y="2127701"/>
            <a:ext cx="8428800" cy="4003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Lato"/>
                <a:ea typeface="Lato"/>
                <a:cs typeface="Lato"/>
                <a:sym typeface="Lato"/>
              </a:defRPr>
            </a:lvl1pPr>
            <a:lvl2pPr lvl="1" algn="r">
              <a:buNone/>
              <a:defRPr sz="1333">
                <a:solidFill>
                  <a:schemeClr val="dk2"/>
                </a:solidFill>
                <a:latin typeface="Lato"/>
                <a:ea typeface="Lato"/>
                <a:cs typeface="Lato"/>
                <a:sym typeface="Lato"/>
              </a:defRPr>
            </a:lvl2pPr>
            <a:lvl3pPr lvl="2" algn="r">
              <a:buNone/>
              <a:defRPr sz="1333">
                <a:solidFill>
                  <a:schemeClr val="dk2"/>
                </a:solidFill>
                <a:latin typeface="Lato"/>
                <a:ea typeface="Lato"/>
                <a:cs typeface="Lato"/>
                <a:sym typeface="Lato"/>
              </a:defRPr>
            </a:lvl3pPr>
            <a:lvl4pPr lvl="3" algn="r">
              <a:buNone/>
              <a:defRPr sz="1333">
                <a:solidFill>
                  <a:schemeClr val="dk2"/>
                </a:solidFill>
                <a:latin typeface="Lato"/>
                <a:ea typeface="Lato"/>
                <a:cs typeface="Lato"/>
                <a:sym typeface="Lato"/>
              </a:defRPr>
            </a:lvl4pPr>
            <a:lvl5pPr lvl="4" algn="r">
              <a:buNone/>
              <a:defRPr sz="1333">
                <a:solidFill>
                  <a:schemeClr val="dk2"/>
                </a:solidFill>
                <a:latin typeface="Lato"/>
                <a:ea typeface="Lato"/>
                <a:cs typeface="Lato"/>
                <a:sym typeface="Lato"/>
              </a:defRPr>
            </a:lvl5pPr>
            <a:lvl6pPr lvl="5" algn="r">
              <a:buNone/>
              <a:defRPr sz="1333">
                <a:solidFill>
                  <a:schemeClr val="dk2"/>
                </a:solidFill>
                <a:latin typeface="Lato"/>
                <a:ea typeface="Lato"/>
                <a:cs typeface="Lato"/>
                <a:sym typeface="Lato"/>
              </a:defRPr>
            </a:lvl6pPr>
            <a:lvl7pPr lvl="6" algn="r">
              <a:buNone/>
              <a:defRPr sz="1333">
                <a:solidFill>
                  <a:schemeClr val="dk2"/>
                </a:solidFill>
                <a:latin typeface="Lato"/>
                <a:ea typeface="Lato"/>
                <a:cs typeface="Lato"/>
                <a:sym typeface="Lato"/>
              </a:defRPr>
            </a:lvl7pPr>
            <a:lvl8pPr lvl="7" algn="r">
              <a:buNone/>
              <a:defRPr sz="1333">
                <a:solidFill>
                  <a:schemeClr val="dk2"/>
                </a:solidFill>
                <a:latin typeface="Lato"/>
                <a:ea typeface="Lato"/>
                <a:cs typeface="Lato"/>
                <a:sym typeface="Lato"/>
              </a:defRPr>
            </a:lvl8pPr>
            <a:lvl9pPr lvl="8" algn="r">
              <a:buNone/>
              <a:defRPr sz="1333">
                <a:solidFill>
                  <a:schemeClr val="dk2"/>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5428487"/>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67540227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11/7/2024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dirty="0"/>
          </a:p>
        </p:txBody>
      </p:sp>
    </p:spTree>
    <p:extLst>
      <p:ext uri="{BB962C8B-B14F-4D97-AF65-F5344CB8AC3E}">
        <p14:creationId xmlns:p14="http://schemas.microsoft.com/office/powerpoint/2010/main" val="24085441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84642701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11/7/2024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dirty="0"/>
          </a:p>
        </p:txBody>
      </p:sp>
    </p:spTree>
    <p:extLst>
      <p:ext uri="{BB962C8B-B14F-4D97-AF65-F5344CB8AC3E}">
        <p14:creationId xmlns:p14="http://schemas.microsoft.com/office/powerpoint/2010/main" val="339807852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C4E6EF-66F6-2324-EF4B-4BFBD1B365E9}"/>
              </a:ext>
            </a:extLst>
          </p:cNvPr>
          <p:cNvSpPr>
            <a:spLocks noGrp="1"/>
          </p:cNvSpPr>
          <p:nvPr>
            <p:ph type="title"/>
          </p:nvPr>
        </p:nvSpPr>
        <p:spPr>
          <a:xfrm>
            <a:off x="530942" y="365125"/>
            <a:ext cx="10515600" cy="89234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A66EADC5-06BF-3232-F987-7C5BA5DD181B}"/>
              </a:ext>
            </a:extLst>
          </p:cNvPr>
          <p:cNvSpPr>
            <a:spLocks noGrp="1"/>
          </p:cNvSpPr>
          <p:nvPr>
            <p:ph type="body" idx="1"/>
          </p:nvPr>
        </p:nvSpPr>
        <p:spPr>
          <a:xfrm>
            <a:off x="530943" y="1353312"/>
            <a:ext cx="10822858" cy="46785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6B2E0E-AF83-74A1-B48D-69EA4FF80989}"/>
              </a:ext>
            </a:extLst>
          </p:cNvPr>
          <p:cNvSpPr>
            <a:spLocks noGrp="1"/>
          </p:cNvSpPr>
          <p:nvPr>
            <p:ph type="dt" sz="half" idx="2"/>
          </p:nvPr>
        </p:nvSpPr>
        <p:spPr>
          <a:xfrm>
            <a:off x="8658948" y="6121196"/>
            <a:ext cx="863906"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9398AAA-FB91-AA43-A4CA-76728A73598B}" type="datetimeFigureOut">
              <a:rPr lang="en-US" smtClean="0"/>
              <a:pPr/>
              <a:t>11/7/2024</a:t>
            </a:fld>
            <a:endParaRPr lang="en-US"/>
          </a:p>
        </p:txBody>
      </p:sp>
      <p:sp>
        <p:nvSpPr>
          <p:cNvPr id="5" name="Footer Placeholder 4">
            <a:extLst>
              <a:ext uri="{FF2B5EF4-FFF2-40B4-BE49-F238E27FC236}">
                <a16:creationId xmlns:a16="http://schemas.microsoft.com/office/drawing/2014/main" id="{D96841EF-6641-A861-2D57-CD1F99D8B652}"/>
              </a:ext>
            </a:extLst>
          </p:cNvPr>
          <p:cNvSpPr>
            <a:spLocks noGrp="1"/>
          </p:cNvSpPr>
          <p:nvPr>
            <p:ph type="ftr" sz="quarter" idx="3"/>
          </p:nvPr>
        </p:nvSpPr>
        <p:spPr>
          <a:xfrm>
            <a:off x="2604783" y="6126478"/>
            <a:ext cx="581453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E40428-3439-09CC-5A72-76A005F2ADE4}"/>
              </a:ext>
            </a:extLst>
          </p:cNvPr>
          <p:cNvSpPr>
            <a:spLocks noGrp="1"/>
          </p:cNvSpPr>
          <p:nvPr>
            <p:ph type="sldNum" sz="quarter" idx="4"/>
          </p:nvPr>
        </p:nvSpPr>
        <p:spPr>
          <a:xfrm>
            <a:off x="11353800" y="6126480"/>
            <a:ext cx="524301" cy="365125"/>
          </a:xfrm>
          <a:prstGeom prst="rect">
            <a:avLst/>
          </a:prstGeom>
        </p:spPr>
        <p:txBody>
          <a:bodyPr vert="horz" lIns="0" tIns="45720" rIns="91440" bIns="45720" rtlCol="0" anchor="ctr"/>
          <a:lstStyle>
            <a:lvl1pPr algn="r">
              <a:defRPr sz="1000">
                <a:solidFill>
                  <a:schemeClr val="tx1">
                    <a:tint val="75000"/>
                  </a:schemeClr>
                </a:solidFill>
              </a:defRPr>
            </a:lvl1pPr>
          </a:lstStyle>
          <a:p>
            <a:fld id="{9E954755-AB41-3942-8EB9-A0DF2C1788EF}" type="slidenum">
              <a:rPr lang="en-US" smtClean="0"/>
              <a:pPr/>
              <a:t>‹#›</a:t>
            </a:fld>
            <a:endParaRPr lang="en-US"/>
          </a:p>
        </p:txBody>
      </p:sp>
      <p:pic>
        <p:nvPicPr>
          <p:cNvPr id="10" name="Picture 9" descr="A logo with text and a couple of people&#10;&#10;Description automatically generated">
            <a:extLst>
              <a:ext uri="{FF2B5EF4-FFF2-40B4-BE49-F238E27FC236}">
                <a16:creationId xmlns:a16="http://schemas.microsoft.com/office/drawing/2014/main" id="{03F57A80-49B2-B384-49C1-21EC379E573A}"/>
              </a:ext>
            </a:extLst>
          </p:cNvPr>
          <p:cNvPicPr>
            <a:picLocks noChangeAspect="1"/>
          </p:cNvPicPr>
          <p:nvPr userDrawn="1"/>
        </p:nvPicPr>
        <p:blipFill>
          <a:blip r:embed="rId16"/>
          <a:stretch>
            <a:fillRect/>
          </a:stretch>
        </p:blipFill>
        <p:spPr>
          <a:xfrm>
            <a:off x="10058400" y="5577840"/>
            <a:ext cx="1463040" cy="919851"/>
          </a:xfrm>
          <a:prstGeom prst="rect">
            <a:avLst/>
          </a:prstGeom>
        </p:spPr>
      </p:pic>
    </p:spTree>
    <p:extLst>
      <p:ext uri="{BB962C8B-B14F-4D97-AF65-F5344CB8AC3E}">
        <p14:creationId xmlns:p14="http://schemas.microsoft.com/office/powerpoint/2010/main" val="401564906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520700" indent="-225425" algn="l" defTabSz="914400" rtl="0" eaLnBrk="1" latinLnBrk="0" hangingPunct="1">
        <a:lnSpc>
          <a:spcPct val="90000"/>
        </a:lnSpc>
        <a:spcBef>
          <a:spcPts val="500"/>
        </a:spcBef>
        <a:buFont typeface="Arial" panose="020B0604020202020204" pitchFamily="34" charset="0"/>
        <a:buChar char="•"/>
        <a:tabLst/>
        <a:defRPr sz="2800" kern="1200">
          <a:solidFill>
            <a:schemeClr val="tx1"/>
          </a:solidFill>
          <a:latin typeface="+mn-lt"/>
          <a:ea typeface="+mn-ea"/>
          <a:cs typeface="+mn-cs"/>
        </a:defRPr>
      </a:lvl2pPr>
      <a:lvl3pPr marL="800100" indent="-227013"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3pPr>
      <a:lvl4pPr marL="1095375" indent="-295275"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4pPr>
      <a:lvl5pPr marL="1373188" indent="-2603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8">
          <p15:clr>
            <a:srgbClr val="F26B43"/>
          </p15:clr>
        </p15:guide>
        <p15:guide id="2" pos="192">
          <p15:clr>
            <a:srgbClr val="F26B43"/>
          </p15:clr>
        </p15:guide>
        <p15:guide id="3" orient="horz" pos="4152">
          <p15:clr>
            <a:srgbClr val="F26B43"/>
          </p15:clr>
        </p15:guide>
        <p15:guide id="4" pos="7488">
          <p15:clr>
            <a:srgbClr val="F26B43"/>
          </p15:clr>
        </p15:guide>
        <p15:guide id="5" orient="horz" pos="192">
          <p15:clr>
            <a:srgbClr val="F26B43"/>
          </p15:clr>
        </p15:guide>
        <p15:guide id="6" orient="horz" pos="984">
          <p15:clr>
            <a:srgbClr val="F26B43"/>
          </p15:clr>
        </p15:guide>
        <p15:guide id="7" orient="horz" pos="1056">
          <p15:clr>
            <a:srgbClr val="F26B43"/>
          </p15:clr>
        </p15:guide>
        <p15:guide id="8">
          <p15:clr>
            <a:srgbClr val="F26B43"/>
          </p15:clr>
        </p15:guide>
        <p15:guide id="9" orient="horz" pos="381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C4E6EF-66F6-2324-EF4B-4BFBD1B365E9}"/>
              </a:ext>
            </a:extLst>
          </p:cNvPr>
          <p:cNvSpPr>
            <a:spLocks noGrp="1"/>
          </p:cNvSpPr>
          <p:nvPr>
            <p:ph type="title"/>
          </p:nvPr>
        </p:nvSpPr>
        <p:spPr>
          <a:xfrm>
            <a:off x="530942" y="365125"/>
            <a:ext cx="10515600" cy="121730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66EADC5-06BF-3232-F987-7C5BA5DD181B}"/>
              </a:ext>
            </a:extLst>
          </p:cNvPr>
          <p:cNvSpPr>
            <a:spLocks noGrp="1"/>
          </p:cNvSpPr>
          <p:nvPr>
            <p:ph type="body" idx="1"/>
          </p:nvPr>
        </p:nvSpPr>
        <p:spPr>
          <a:xfrm>
            <a:off x="530943" y="1723292"/>
            <a:ext cx="10822858" cy="43085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E6B2E0E-AF83-74A1-B48D-69EA4FF80989}"/>
              </a:ext>
            </a:extLst>
          </p:cNvPr>
          <p:cNvSpPr>
            <a:spLocks noGrp="1"/>
          </p:cNvSpPr>
          <p:nvPr>
            <p:ph type="dt" sz="half" idx="2"/>
          </p:nvPr>
        </p:nvSpPr>
        <p:spPr>
          <a:xfrm>
            <a:off x="8658948" y="6121196"/>
            <a:ext cx="863906"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9398AAA-FB91-AA43-A4CA-76728A73598B}" type="datetimeFigureOut">
              <a:rPr lang="en-US" smtClean="0"/>
              <a:pPr/>
              <a:t>11/7/2024</a:t>
            </a:fld>
            <a:endParaRPr lang="en-US" dirty="0"/>
          </a:p>
        </p:txBody>
      </p:sp>
      <p:sp>
        <p:nvSpPr>
          <p:cNvPr id="5" name="Footer Placeholder 4">
            <a:extLst>
              <a:ext uri="{FF2B5EF4-FFF2-40B4-BE49-F238E27FC236}">
                <a16:creationId xmlns:a16="http://schemas.microsoft.com/office/drawing/2014/main" id="{D96841EF-6641-A861-2D57-CD1F99D8B652}"/>
              </a:ext>
            </a:extLst>
          </p:cNvPr>
          <p:cNvSpPr>
            <a:spLocks noGrp="1"/>
          </p:cNvSpPr>
          <p:nvPr>
            <p:ph type="ftr" sz="quarter" idx="3"/>
          </p:nvPr>
        </p:nvSpPr>
        <p:spPr>
          <a:xfrm>
            <a:off x="2604783" y="6126478"/>
            <a:ext cx="581453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9E40428-3439-09CC-5A72-76A005F2ADE4}"/>
              </a:ext>
            </a:extLst>
          </p:cNvPr>
          <p:cNvSpPr>
            <a:spLocks noGrp="1"/>
          </p:cNvSpPr>
          <p:nvPr>
            <p:ph type="sldNum" sz="quarter" idx="4"/>
          </p:nvPr>
        </p:nvSpPr>
        <p:spPr>
          <a:xfrm>
            <a:off x="11353800" y="6126480"/>
            <a:ext cx="524301" cy="365125"/>
          </a:xfrm>
          <a:prstGeom prst="rect">
            <a:avLst/>
          </a:prstGeom>
        </p:spPr>
        <p:txBody>
          <a:bodyPr vert="horz" lIns="0" tIns="45720" rIns="91440" bIns="45720" rtlCol="0" anchor="ctr"/>
          <a:lstStyle>
            <a:lvl1pPr algn="r">
              <a:defRPr sz="1000">
                <a:solidFill>
                  <a:schemeClr val="tx1">
                    <a:tint val="75000"/>
                  </a:schemeClr>
                </a:solidFill>
              </a:defRPr>
            </a:lvl1pPr>
          </a:lstStyle>
          <a:p>
            <a:fld id="{9E954755-AB41-3942-8EB9-A0DF2C1788EF}" type="slidenum">
              <a:rPr lang="en-US" smtClean="0"/>
              <a:pPr/>
              <a:t>‹#›</a:t>
            </a:fld>
            <a:endParaRPr lang="en-US" dirty="0"/>
          </a:p>
        </p:txBody>
      </p:sp>
      <p:pic>
        <p:nvPicPr>
          <p:cNvPr id="10" name="Picture 9" descr="A logo with text and a couple of people&#10;&#10;Description automatically generated">
            <a:extLst>
              <a:ext uri="{FF2B5EF4-FFF2-40B4-BE49-F238E27FC236}">
                <a16:creationId xmlns:a16="http://schemas.microsoft.com/office/drawing/2014/main" id="{03F57A80-49B2-B384-49C1-21EC379E573A}"/>
              </a:ext>
            </a:extLst>
          </p:cNvPr>
          <p:cNvPicPr>
            <a:picLocks noChangeAspect="1"/>
          </p:cNvPicPr>
          <p:nvPr userDrawn="1"/>
        </p:nvPicPr>
        <p:blipFill>
          <a:blip r:embed="rId16"/>
          <a:stretch>
            <a:fillRect/>
          </a:stretch>
        </p:blipFill>
        <p:spPr>
          <a:xfrm>
            <a:off x="10058400" y="5577840"/>
            <a:ext cx="1463040" cy="919851"/>
          </a:xfrm>
          <a:prstGeom prst="rect">
            <a:avLst/>
          </a:prstGeom>
        </p:spPr>
      </p:pic>
    </p:spTree>
    <p:extLst>
      <p:ext uri="{BB962C8B-B14F-4D97-AF65-F5344CB8AC3E}">
        <p14:creationId xmlns:p14="http://schemas.microsoft.com/office/powerpoint/2010/main" val="100618623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520700" indent="-225425"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mn-lt"/>
          <a:ea typeface="+mn-ea"/>
          <a:cs typeface="+mn-cs"/>
        </a:defRPr>
      </a:lvl2pPr>
      <a:lvl3pPr marL="800100" indent="-227013"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3pPr>
      <a:lvl4pPr marL="1095375" indent="-295275"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373188" indent="-26035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8">
          <p15:clr>
            <a:srgbClr val="F26B43"/>
          </p15:clr>
        </p15:guide>
        <p15:guide id="2" pos="192">
          <p15:clr>
            <a:srgbClr val="F26B43"/>
          </p15:clr>
        </p15:guide>
        <p15:guide id="3" orient="horz" pos="4152">
          <p15:clr>
            <a:srgbClr val="F26B43"/>
          </p15:clr>
        </p15:guide>
        <p15:guide id="4" pos="7488">
          <p15:clr>
            <a:srgbClr val="F26B43"/>
          </p15:clr>
        </p15:guide>
        <p15:guide id="5" orient="horz" pos="192">
          <p15:clr>
            <a:srgbClr val="F26B43"/>
          </p15:clr>
        </p15:guide>
        <p15:guide id="6" orient="horz" pos="984">
          <p15:clr>
            <a:srgbClr val="F26B43"/>
          </p15:clr>
        </p15:guide>
        <p15:guide id="7" orient="horz" pos="1056">
          <p15:clr>
            <a:srgbClr val="F26B43"/>
          </p15:clr>
        </p15:guide>
        <p15:guide id="8">
          <p15:clr>
            <a:srgbClr val="F26B43"/>
          </p15:clr>
        </p15:guide>
        <p15:guide id="9" orient="horz" pos="381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9.png"/><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0.sv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chart" Target="../charts/chart5.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chart" Target="../charts/char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chart" Target="../charts/chart10.xml"/><Relationship Id="rId4" Type="http://schemas.openxmlformats.org/officeDocument/2006/relationships/chart" Target="../charts/char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36.xml"/><Relationship Id="rId6" Type="http://schemas.openxmlformats.org/officeDocument/2006/relationships/image" Target="../media/image36.pn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83.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5.xml"/><Relationship Id="rId5" Type="http://schemas.openxmlformats.org/officeDocument/2006/relationships/image" Target="../media/image50.png"/><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3.tiff"/></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9.xml"/><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0.xml"/><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9.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hyperlink" Target="https://www.infantrisk.com/forum/" TargetMode="External"/><Relationship Id="rId5" Type="http://schemas.openxmlformats.org/officeDocument/2006/relationships/hyperlink" Target="https://mothertobaby.org/" TargetMode="External"/><Relationship Id="rId4" Type="http://schemas.openxmlformats.org/officeDocument/2006/relationships/hyperlink" Target="https://www.ncbi.nlm.nih.gov/books/NBK501922/"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4.xml"/><Relationship Id="rId1" Type="http://schemas.openxmlformats.org/officeDocument/2006/relationships/slideLayout" Target="../slideLayouts/slideLayout83.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www.suicidepreventionlifeline.or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https://portal.networkofcare.org/NebraskaBehavioralHealth"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bvbh.net/"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hyperlink" Target="mailto:Rebecca.ziegler@commonspirit.org"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59.xml.rels><?xml version="1.0" encoding="UTF-8" standalone="yes"?>
<Relationships xmlns="http://schemas.openxmlformats.org/package/2006/relationships"><Relationship Id="rId3" Type="http://schemas.openxmlformats.org/officeDocument/2006/relationships/hyperlink" Target="https://www.postpartum.net/professionals/perinatal-psychiatric-consult-line/"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hyperlink" Target="https://www.acog.org/programs/perinatal-mental-health/assessment-and-treatment-of-perinatal-mental-health-conditions" TargetMode="External"/><Relationship Id="rId5" Type="http://schemas.openxmlformats.org/officeDocument/2006/relationships/hyperlink" Target="https://www.mcpapformoms.org/Default.aspx" TargetMode="External"/><Relationship Id="rId4" Type="http://schemas.openxmlformats.org/officeDocument/2006/relationships/hyperlink" Target="https://www.umassmed.edu/lifeline4moms/what-we-do/" TargetMode="Externa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hyperlink" Target="https://doi.org/10.26099/cthn-st75" TargetMode="External"/><Relationship Id="rId4" Type="http://schemas.openxmlformats.org/officeDocument/2006/relationships/hyperlink" Target="http://www.cdc.gov/nchs/data/hestat/maternal-mortality/2022/maternal-mortality-rates-2022.pdf"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www.postpartum.net/" TargetMode="External"/><Relationship Id="rId7"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s://connected4ever.org/" TargetMode="External"/><Relationship Id="rId5" Type="http://schemas.openxmlformats.org/officeDocument/2006/relationships/hyperlink" Target="http://www.postpartumprogress.com/" TargetMode="External"/><Relationship Id="rId4" Type="http://schemas.openxmlformats.org/officeDocument/2006/relationships/hyperlink" Target="http://www.psidirectory.com/"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https://mchb.hrsa.gov/programs-impact/national-maternal-mental-health-hotline"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postpartummen.com/" TargetMode="External"/><Relationship Id="rId2" Type="http://schemas.openxmlformats.org/officeDocument/2006/relationships/hyperlink" Target="https://www.postpartum.net/get-help/help-for-dads/" TargetMode="Externa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hyperlink" Target="https://www.padrecadre.com/" TargetMode="External"/><Relationship Id="rId4" Type="http://schemas.openxmlformats.org/officeDocument/2006/relationships/hyperlink" Target="https://www.menexcel.com/advice-for-new-dads/"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96.xml"/></Relationships>
</file>

<file path=ppt/slides/_rels/slide6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www.npqic.org/"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0.xml"/><Relationship Id="rId1" Type="http://schemas.openxmlformats.org/officeDocument/2006/relationships/slideLayout" Target="../slideLayouts/slideLayout60.xml"/><Relationship Id="rId5" Type="http://schemas.openxmlformats.org/officeDocument/2006/relationships/image" Target="../media/image76.jpeg"/><Relationship Id="rId4" Type="http://schemas.openxmlformats.org/officeDocument/2006/relationships/image" Target="../media/image7.png"/></Relationships>
</file>

<file path=ppt/slides/_rels/slide7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1.xml"/><Relationship Id="rId1" Type="http://schemas.openxmlformats.org/officeDocument/2006/relationships/slideLayout" Target="../slideLayouts/slideLayout65.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2.xml"/><Relationship Id="rId1" Type="http://schemas.openxmlformats.org/officeDocument/2006/relationships/slideLayout" Target="../slideLayouts/slideLayout42.xml"/><Relationship Id="rId4" Type="http://schemas.openxmlformats.org/officeDocument/2006/relationships/image" Target="../media/image10.svg"/></Relationships>
</file>

<file path=ppt/slides/_rels/slide74.xml.rels><?xml version="1.0" encoding="UTF-8" standalone="yes"?>
<Relationships xmlns="http://schemas.openxmlformats.org/package/2006/relationships"><Relationship Id="rId8" Type="http://schemas.openxmlformats.org/officeDocument/2006/relationships/hyperlink" Target="https://www.dchealthcheck.net/resources/healthcheck/mental-health-tools.html" TargetMode="External"/><Relationship Id="rId3" Type="http://schemas.openxmlformats.org/officeDocument/2006/relationships/hyperlink" Target="https://www.acog.org/-/media/project/acog/acogorg/clinical/files/committee-opinion/articles/2018/05/optimizing-postpartum-care.pdf" TargetMode="External"/><Relationship Id="rId7" Type="http://schemas.openxmlformats.org/officeDocument/2006/relationships/hyperlink" Target="https://www.cdc.gov/reproductivehealth/maternal-mortality/erase-mm/MMR-Data-Brief_2019-h.pdf"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hyperlink" Target="https://www.cdc.gov/maternal-mortality/php/pregnancy-mortality-surveillance/?CDC_AAref_Val=https://www.cdc.gov/reproductivehealth/maternal-mortality/pregnancy-mortality-surveillance-system.htm#cdc_survey_profile_surveys_used-pregnancy-related-deaths-by-race-ethnicity" TargetMode="External"/><Relationship Id="rId5" Type="http://schemas.openxmlformats.org/officeDocument/2006/relationships/hyperlink" Target="https://www.cdc.gov/prams/php/data-research/mch-indicators-by-site.html" TargetMode="External"/><Relationship Id="rId10" Type="http://schemas.openxmlformats.org/officeDocument/2006/relationships/hyperlink" Target="https://dx.doi.org/10.15620/cdc:124678" TargetMode="External"/><Relationship Id="rId4" Type="http://schemas.openxmlformats.org/officeDocument/2006/relationships/hyperlink" Target="https://doi.org/10.1097/aog.0000000000002928" TargetMode="External"/><Relationship Id="rId9" Type="http://schemas.openxmlformats.org/officeDocument/2006/relationships/hyperlink" Target="https://doi.org/10.26099/cthn-st75"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dx.doi.org/10.15585/mmwr.mm6818e1"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hyperlink" Target="https://www.cdc.gov/maternal-mortality/php/data-research/index.html" TargetMode="External"/><Relationship Id="rId4" Type="http://schemas.openxmlformats.org/officeDocument/2006/relationships/hyperlink" Target="https://policycentermmh.org/state-report-card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0.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A38C4-C0BE-E70B-59A6-68C7F7568760}"/>
              </a:ext>
            </a:extLst>
          </p:cNvPr>
          <p:cNvSpPr>
            <a:spLocks noGrp="1"/>
          </p:cNvSpPr>
          <p:nvPr>
            <p:ph type="ctrTitle"/>
          </p:nvPr>
        </p:nvSpPr>
        <p:spPr/>
        <p:txBody>
          <a:bodyPr>
            <a:normAutofit/>
          </a:bodyPr>
          <a:lstStyle/>
          <a:p>
            <a:r>
              <a:rPr lang="en-US" sz="4000" dirty="0"/>
              <a:t>From Pregnancy to Postpartum: Closing the Gap in Perinatal Depression Screening</a:t>
            </a:r>
          </a:p>
        </p:txBody>
      </p:sp>
      <p:sp>
        <p:nvSpPr>
          <p:cNvPr id="3" name="Subtitle 2">
            <a:extLst>
              <a:ext uri="{FF2B5EF4-FFF2-40B4-BE49-F238E27FC236}">
                <a16:creationId xmlns:a16="http://schemas.microsoft.com/office/drawing/2014/main" id="{2C2B1730-3342-980D-5407-6DCDBEDCFB11}"/>
              </a:ext>
            </a:extLst>
          </p:cNvPr>
          <p:cNvSpPr>
            <a:spLocks noGrp="1"/>
          </p:cNvSpPr>
          <p:nvPr>
            <p:ph type="subTitle" idx="1"/>
          </p:nvPr>
        </p:nvSpPr>
        <p:spPr>
          <a:xfrm>
            <a:off x="677917" y="3737251"/>
            <a:ext cx="4682359" cy="1333062"/>
          </a:xfrm>
        </p:spPr>
        <p:txBody>
          <a:bodyPr>
            <a:normAutofit fontScale="92500"/>
          </a:bodyPr>
          <a:lstStyle/>
          <a:p>
            <a:pPr algn="l"/>
            <a:r>
              <a:rPr lang="en-US" sz="2200" dirty="0"/>
              <a:t>Sydnie Carraher, DNP, APRN-NP, NNP-BC</a:t>
            </a:r>
          </a:p>
          <a:p>
            <a:pPr algn="l"/>
            <a:r>
              <a:rPr lang="en-US" sz="2200" dirty="0"/>
              <a:t>Program Administrator, NPQIC</a:t>
            </a:r>
          </a:p>
          <a:p>
            <a:pPr algn="l"/>
            <a:r>
              <a:rPr lang="en-US" sz="2200" dirty="0"/>
              <a:t>November 14th, 2024</a:t>
            </a:r>
          </a:p>
          <a:p>
            <a:endParaRPr lang="en-US" dirty="0"/>
          </a:p>
        </p:txBody>
      </p:sp>
    </p:spTree>
    <p:extLst>
      <p:ext uri="{BB962C8B-B14F-4D97-AF65-F5344CB8AC3E}">
        <p14:creationId xmlns:p14="http://schemas.microsoft.com/office/powerpoint/2010/main" val="4115237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49" y="385605"/>
            <a:ext cx="11201400" cy="910538"/>
          </a:xfrm>
        </p:spPr>
        <p:txBody>
          <a:bodyPr>
            <a:normAutofit/>
          </a:bodyPr>
          <a:lstStyle/>
          <a:p>
            <a:pPr algn="ctr"/>
            <a:r>
              <a:rPr lang="en-US" dirty="0"/>
              <a:t>It’s not just postpartum. It’s not just depression.</a:t>
            </a:r>
          </a:p>
        </p:txBody>
      </p:sp>
      <p:pic>
        <p:nvPicPr>
          <p:cNvPr id="11" name="Content Placeholder 10">
            <a:extLst>
              <a:ext uri="{FF2B5EF4-FFF2-40B4-BE49-F238E27FC236}">
                <a16:creationId xmlns:a16="http://schemas.microsoft.com/office/drawing/2014/main" id="{014E332E-EA0A-4941-A982-1F8DC4545D4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2975" y="4942098"/>
            <a:ext cx="10886049" cy="1397008"/>
          </a:xfrm>
        </p:spPr>
      </p:pic>
      <p:pic>
        <p:nvPicPr>
          <p:cNvPr id="13" name="Picture 12">
            <a:extLst>
              <a:ext uri="{FF2B5EF4-FFF2-40B4-BE49-F238E27FC236}">
                <a16:creationId xmlns:a16="http://schemas.microsoft.com/office/drawing/2014/main" id="{C6571371-10DC-EA4E-9D1A-B4968A3B4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4314" y="1508177"/>
            <a:ext cx="4405269" cy="3433921"/>
          </a:xfrm>
          <a:prstGeom prst="rect">
            <a:avLst/>
          </a:prstGeom>
        </p:spPr>
      </p:pic>
      <p:sp>
        <p:nvSpPr>
          <p:cNvPr id="3" name="TextBox 2">
            <a:extLst>
              <a:ext uri="{FF2B5EF4-FFF2-40B4-BE49-F238E27FC236}">
                <a16:creationId xmlns:a16="http://schemas.microsoft.com/office/drawing/2014/main" id="{E4550AA3-412C-7849-9AC5-00AC2145FFEB}"/>
              </a:ext>
            </a:extLst>
          </p:cNvPr>
          <p:cNvSpPr txBox="1"/>
          <p:nvPr/>
        </p:nvSpPr>
        <p:spPr>
          <a:xfrm>
            <a:off x="8437517" y="6246969"/>
            <a:ext cx="1784463" cy="246221"/>
          </a:xfrm>
          <a:prstGeom prst="rect">
            <a:avLst/>
          </a:prstGeom>
          <a:noFill/>
        </p:spPr>
        <p:txBody>
          <a:bodyPr wrap="none" rtlCol="0">
            <a:spAutoFit/>
          </a:bodyPr>
          <a:lstStyle/>
          <a:p>
            <a:r>
              <a:rPr lang="en-US" sz="1000" dirty="0"/>
              <a:t>(PSI, 2021; Wisner et al., 2013)</a:t>
            </a:r>
          </a:p>
        </p:txBody>
      </p:sp>
    </p:spTree>
    <p:extLst>
      <p:ext uri="{BB962C8B-B14F-4D97-AF65-F5344CB8AC3E}">
        <p14:creationId xmlns:p14="http://schemas.microsoft.com/office/powerpoint/2010/main" val="1137922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1825"/>
            <a:ext cx="10515600" cy="714375"/>
          </a:xfrm>
        </p:spPr>
        <p:txBody>
          <a:bodyPr>
            <a:normAutofit/>
          </a:bodyPr>
          <a:lstStyle/>
          <a:p>
            <a:r>
              <a:rPr lang="en-US" dirty="0"/>
              <a:t>“Baby Blues”</a:t>
            </a:r>
          </a:p>
        </p:txBody>
      </p:sp>
      <p:sp>
        <p:nvSpPr>
          <p:cNvPr id="3" name="Content Placeholder 2"/>
          <p:cNvSpPr>
            <a:spLocks noGrp="1"/>
          </p:cNvSpPr>
          <p:nvPr>
            <p:ph idx="1"/>
          </p:nvPr>
        </p:nvSpPr>
        <p:spPr>
          <a:xfrm>
            <a:off x="838200" y="1549400"/>
            <a:ext cx="10515600" cy="3810000"/>
          </a:xfrm>
        </p:spPr>
        <p:txBody>
          <a:bodyPr vert="horz" lIns="91440" tIns="45720" rIns="91440" bIns="45720" rtlCol="0" anchor="t">
            <a:normAutofit/>
          </a:bodyPr>
          <a:lstStyle/>
          <a:p>
            <a:r>
              <a:rPr lang="en-US" sz="2600" dirty="0"/>
              <a:t>Normal period of transition</a:t>
            </a:r>
            <a:endParaRPr lang="en-US" sz="2600" dirty="0">
              <a:cs typeface="Calibri"/>
            </a:endParaRPr>
          </a:p>
          <a:p>
            <a:r>
              <a:rPr lang="en-US" sz="2600" dirty="0"/>
              <a:t>Occurs in 70-80% of new mothers</a:t>
            </a:r>
          </a:p>
          <a:p>
            <a:r>
              <a:rPr lang="en-US" sz="2600" dirty="0"/>
              <a:t>Peak onset 3-5 days after delivery</a:t>
            </a:r>
          </a:p>
          <a:p>
            <a:r>
              <a:rPr lang="en-US" sz="2600" b="1" dirty="0"/>
              <a:t>Maximum</a:t>
            </a:r>
            <a:r>
              <a:rPr lang="en-US" sz="2600" dirty="0"/>
              <a:t> duration of 2 weeks</a:t>
            </a:r>
          </a:p>
          <a:p>
            <a:r>
              <a:rPr lang="en-US" sz="2600" dirty="0"/>
              <a:t>Emotional sensitivity, weepiness and/or feeling overwhelmed, anxiety, and sleeplessness.</a:t>
            </a:r>
          </a:p>
          <a:p>
            <a:r>
              <a:rPr lang="en-US" sz="2600" dirty="0"/>
              <a:t>Resolves without treatment: time, self-care, and positive support from family and friends </a:t>
            </a:r>
          </a:p>
        </p:txBody>
      </p:sp>
      <p:sp>
        <p:nvSpPr>
          <p:cNvPr id="4" name="TextBox 3">
            <a:extLst>
              <a:ext uri="{FF2B5EF4-FFF2-40B4-BE49-F238E27FC236}">
                <a16:creationId xmlns:a16="http://schemas.microsoft.com/office/drawing/2014/main" id="{62C006CC-6F9C-0646-9408-378B1573E5A6}"/>
              </a:ext>
            </a:extLst>
          </p:cNvPr>
          <p:cNvSpPr txBox="1"/>
          <p:nvPr/>
        </p:nvSpPr>
        <p:spPr>
          <a:xfrm>
            <a:off x="6812982" y="5979954"/>
            <a:ext cx="3169218" cy="246221"/>
          </a:xfrm>
          <a:prstGeom prst="rect">
            <a:avLst/>
          </a:prstGeom>
          <a:noFill/>
        </p:spPr>
        <p:txBody>
          <a:bodyPr wrap="square" rtlCol="0">
            <a:spAutoFit/>
          </a:bodyPr>
          <a:lstStyle/>
          <a:p>
            <a:r>
              <a:rPr lang="en-US" sz="1000" dirty="0"/>
              <a:t>(DC Collaborative, 2020; MCPAP 2018 &amp; 2019; PSI, 2021)</a:t>
            </a:r>
          </a:p>
        </p:txBody>
      </p:sp>
    </p:spTree>
    <p:extLst>
      <p:ext uri="{BB962C8B-B14F-4D97-AF65-F5344CB8AC3E}">
        <p14:creationId xmlns:p14="http://schemas.microsoft.com/office/powerpoint/2010/main" val="1632675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9983"/>
            <a:ext cx="10515600" cy="722501"/>
          </a:xfrm>
        </p:spPr>
        <p:txBody>
          <a:bodyPr>
            <a:normAutofit/>
          </a:bodyPr>
          <a:lstStyle/>
          <a:p>
            <a:r>
              <a:rPr lang="en-US" dirty="0"/>
              <a:t>Anxiety</a:t>
            </a:r>
          </a:p>
        </p:txBody>
      </p:sp>
      <p:sp>
        <p:nvSpPr>
          <p:cNvPr id="3" name="Content Placeholder 2"/>
          <p:cNvSpPr>
            <a:spLocks noGrp="1"/>
          </p:cNvSpPr>
          <p:nvPr>
            <p:ph idx="1"/>
          </p:nvPr>
        </p:nvSpPr>
        <p:spPr>
          <a:xfrm>
            <a:off x="838200" y="1377158"/>
            <a:ext cx="10515600" cy="4149348"/>
          </a:xfrm>
        </p:spPr>
        <p:txBody>
          <a:bodyPr vert="horz" lIns="91440" tIns="45720" rIns="91440" bIns="45720" rtlCol="0" anchor="t">
            <a:noAutofit/>
          </a:bodyPr>
          <a:lstStyle/>
          <a:p>
            <a:r>
              <a:rPr lang="en-US" sz="2600" dirty="0"/>
              <a:t>Occurs in 6-8% of pregnant and postpartum women</a:t>
            </a:r>
          </a:p>
          <a:p>
            <a:r>
              <a:rPr lang="en-US" sz="2600" dirty="0"/>
              <a:t>Can be experienced alone or with depression</a:t>
            </a:r>
          </a:p>
          <a:p>
            <a:r>
              <a:rPr lang="en-US" sz="2600" dirty="0"/>
              <a:t>Symptoms:</a:t>
            </a:r>
          </a:p>
          <a:p>
            <a:pPr lvl="1"/>
            <a:r>
              <a:rPr lang="en-US" sz="2600" dirty="0"/>
              <a:t>Constant worry</a:t>
            </a:r>
          </a:p>
          <a:p>
            <a:pPr lvl="1"/>
            <a:r>
              <a:rPr lang="en-US" sz="2600" dirty="0"/>
              <a:t>Feeling that something bad is going to happen </a:t>
            </a:r>
          </a:p>
          <a:p>
            <a:pPr lvl="1"/>
            <a:r>
              <a:rPr lang="en-US" sz="2600" dirty="0"/>
              <a:t>Racing thoughts  </a:t>
            </a:r>
          </a:p>
          <a:p>
            <a:pPr lvl="1"/>
            <a:r>
              <a:rPr lang="en-US" sz="2600" dirty="0"/>
              <a:t>Disturbances of sleep and/or appetite </a:t>
            </a:r>
          </a:p>
          <a:p>
            <a:pPr lvl="1"/>
            <a:r>
              <a:rPr lang="en-US" sz="2600" dirty="0"/>
              <a:t>Fidgeting/restlessness  </a:t>
            </a:r>
          </a:p>
          <a:p>
            <a:pPr lvl="1"/>
            <a:r>
              <a:rPr lang="en-US" sz="2600" dirty="0"/>
              <a:t>Physical symptoms like dizziness, hot flashes, and nausea</a:t>
            </a:r>
          </a:p>
          <a:p>
            <a:r>
              <a:rPr lang="en-US" sz="2600" dirty="0"/>
              <a:t>Treatment: Self-care, peer support, therapy, and medication</a:t>
            </a:r>
          </a:p>
        </p:txBody>
      </p:sp>
      <p:pic>
        <p:nvPicPr>
          <p:cNvPr id="5" name="Picture 4">
            <a:extLst>
              <a:ext uri="{FF2B5EF4-FFF2-40B4-BE49-F238E27FC236}">
                <a16:creationId xmlns:a16="http://schemas.microsoft.com/office/drawing/2014/main" id="{F82DC4B5-DCD8-C04B-B418-13DADF995097}"/>
              </a:ext>
            </a:extLst>
          </p:cNvPr>
          <p:cNvPicPr>
            <a:picLocks noChangeAspect="1"/>
          </p:cNvPicPr>
          <p:nvPr/>
        </p:nvPicPr>
        <p:blipFill>
          <a:blip r:embed="rId3">
            <a:extLst>
              <a:ext uri="{28A0092B-C50C-407E-A947-70E740481C1C}">
                <a14:useLocalDpi xmlns:a14="http://schemas.microsoft.com/office/drawing/2010/main" val="0"/>
              </a:ext>
            </a:extLst>
          </a:blip>
          <a:srcRect l="28167" r="27290"/>
          <a:stretch/>
        </p:blipFill>
        <p:spPr>
          <a:xfrm>
            <a:off x="8280400" y="2023081"/>
            <a:ext cx="2888964" cy="2351578"/>
          </a:xfrm>
          <a:prstGeom prst="rect">
            <a:avLst/>
          </a:prstGeom>
        </p:spPr>
      </p:pic>
      <p:sp>
        <p:nvSpPr>
          <p:cNvPr id="4" name="Rectangle 3">
            <a:extLst>
              <a:ext uri="{FF2B5EF4-FFF2-40B4-BE49-F238E27FC236}">
                <a16:creationId xmlns:a16="http://schemas.microsoft.com/office/drawing/2014/main" id="{C103C144-373F-EB4A-81C0-5A049DC8A772}"/>
              </a:ext>
            </a:extLst>
          </p:cNvPr>
          <p:cNvSpPr/>
          <p:nvPr/>
        </p:nvSpPr>
        <p:spPr>
          <a:xfrm>
            <a:off x="5566740" y="6172429"/>
            <a:ext cx="4423006" cy="246221"/>
          </a:xfrm>
          <a:prstGeom prst="rect">
            <a:avLst/>
          </a:prstGeom>
        </p:spPr>
        <p:txBody>
          <a:bodyPr wrap="none">
            <a:spAutoFit/>
          </a:bodyPr>
          <a:lstStyle/>
          <a:p>
            <a:r>
              <a:rPr lang="en-US" sz="1000" dirty="0"/>
              <a:t>(DC Collaborative, 2020; MCPAP 2018 &amp; 2019; PSI, 2021; Van Neil &amp; Payne, 2020)</a:t>
            </a:r>
          </a:p>
        </p:txBody>
      </p:sp>
    </p:spTree>
    <p:extLst>
      <p:ext uri="{BB962C8B-B14F-4D97-AF65-F5344CB8AC3E}">
        <p14:creationId xmlns:p14="http://schemas.microsoft.com/office/powerpoint/2010/main" val="2287060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1825"/>
            <a:ext cx="10515600" cy="714375"/>
          </a:xfrm>
        </p:spPr>
        <p:txBody>
          <a:bodyPr>
            <a:normAutofit/>
          </a:bodyPr>
          <a:lstStyle/>
          <a:p>
            <a:r>
              <a:rPr lang="en-US" dirty="0"/>
              <a:t>Perinatal Depression</a:t>
            </a:r>
          </a:p>
        </p:txBody>
      </p:sp>
      <p:sp>
        <p:nvSpPr>
          <p:cNvPr id="3" name="Content Placeholder 2"/>
          <p:cNvSpPr>
            <a:spLocks noGrp="1"/>
          </p:cNvSpPr>
          <p:nvPr>
            <p:ph idx="1"/>
          </p:nvPr>
        </p:nvSpPr>
        <p:spPr>
          <a:xfrm>
            <a:off x="838199" y="1764540"/>
            <a:ext cx="8567674" cy="3733799"/>
          </a:xfrm>
        </p:spPr>
        <p:txBody>
          <a:bodyPr vert="horz" lIns="91440" tIns="45720" rIns="91440" bIns="45720" rtlCol="0" anchor="t">
            <a:normAutofit/>
          </a:bodyPr>
          <a:lstStyle/>
          <a:p>
            <a:r>
              <a:rPr lang="en-US" dirty="0"/>
              <a:t>1 in 7 women or up to 20% of all new mothers</a:t>
            </a:r>
          </a:p>
          <a:p>
            <a:pPr lvl="1"/>
            <a:r>
              <a:rPr lang="en-US" sz="2800" dirty="0"/>
              <a:t>Twice as high for African American, NICU, and teen mothers, as well as those living in poverty</a:t>
            </a:r>
          </a:p>
          <a:p>
            <a:r>
              <a:rPr lang="en-US" dirty="0"/>
              <a:t>Tragic and preventable cause of maternal and infant mortality</a:t>
            </a:r>
          </a:p>
          <a:p>
            <a:r>
              <a:rPr lang="en-US" dirty="0"/>
              <a:t>Can occur during pregnancy or first year postpartum</a:t>
            </a:r>
          </a:p>
          <a:p>
            <a:r>
              <a:rPr lang="en-US" dirty="0"/>
              <a:t>Symptoms generally start between 4-6 weeks postpartum or greater</a:t>
            </a:r>
          </a:p>
        </p:txBody>
      </p:sp>
      <p:pic>
        <p:nvPicPr>
          <p:cNvPr id="5" name="Picture 4">
            <a:extLst>
              <a:ext uri="{FF2B5EF4-FFF2-40B4-BE49-F238E27FC236}">
                <a16:creationId xmlns:a16="http://schemas.microsoft.com/office/drawing/2014/main" id="{81C270E8-0112-CC46-A601-78EFE2E26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6205" y="2135227"/>
            <a:ext cx="2558796" cy="25875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63E3C7C1-C4DD-764F-9E76-E44917054C6A}"/>
              </a:ext>
            </a:extLst>
          </p:cNvPr>
          <p:cNvSpPr/>
          <p:nvPr/>
        </p:nvSpPr>
        <p:spPr>
          <a:xfrm>
            <a:off x="5616919" y="6103064"/>
            <a:ext cx="4275909" cy="246222"/>
          </a:xfrm>
          <a:prstGeom prst="rect">
            <a:avLst/>
          </a:prstGeom>
        </p:spPr>
        <p:txBody>
          <a:bodyPr wrap="square">
            <a:spAutoFit/>
          </a:bodyPr>
          <a:lstStyle/>
          <a:p>
            <a:r>
              <a:rPr lang="en-US" sz="1000" dirty="0"/>
              <a:t>(ACOG, 2018; Davis et al., 2019; PSI, 2021; Van Neil &amp; Payne, 2020)</a:t>
            </a:r>
          </a:p>
        </p:txBody>
      </p:sp>
    </p:spTree>
    <p:extLst>
      <p:ext uri="{BB962C8B-B14F-4D97-AF65-F5344CB8AC3E}">
        <p14:creationId xmlns:p14="http://schemas.microsoft.com/office/powerpoint/2010/main" val="1152984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1825"/>
            <a:ext cx="10515600" cy="917575"/>
          </a:xfrm>
        </p:spPr>
        <p:txBody>
          <a:bodyPr>
            <a:normAutofit/>
          </a:bodyPr>
          <a:lstStyle/>
          <a:p>
            <a:r>
              <a:rPr lang="en-US" dirty="0"/>
              <a:t>Symptoms</a:t>
            </a:r>
          </a:p>
        </p:txBody>
      </p:sp>
      <p:sp>
        <p:nvSpPr>
          <p:cNvPr id="3" name="Content Placeholder 2"/>
          <p:cNvSpPr>
            <a:spLocks noGrp="1"/>
          </p:cNvSpPr>
          <p:nvPr>
            <p:ph idx="1"/>
          </p:nvPr>
        </p:nvSpPr>
        <p:spPr>
          <a:xfrm>
            <a:off x="838200" y="1779814"/>
            <a:ext cx="10515600" cy="4149348"/>
          </a:xfrm>
        </p:spPr>
        <p:txBody>
          <a:bodyPr vert="horz" lIns="91440" tIns="45720" rIns="91440" bIns="45720" rtlCol="0" anchor="t">
            <a:normAutofit/>
          </a:bodyPr>
          <a:lstStyle/>
          <a:p>
            <a:r>
              <a:rPr lang="en-US" sz="2600" dirty="0"/>
              <a:t>Feelings of anger or irritability</a:t>
            </a:r>
          </a:p>
          <a:p>
            <a:r>
              <a:rPr lang="en-US" sz="2600" dirty="0"/>
              <a:t>Lack of interest in the baby</a:t>
            </a:r>
          </a:p>
          <a:p>
            <a:r>
              <a:rPr lang="en-US" sz="2600" dirty="0"/>
              <a:t>Appetite and sleep disturbance</a:t>
            </a:r>
          </a:p>
          <a:p>
            <a:r>
              <a:rPr lang="en-US" sz="2600" dirty="0"/>
              <a:t>Crying and sadness</a:t>
            </a:r>
          </a:p>
          <a:p>
            <a:r>
              <a:rPr lang="en-US" sz="2600" dirty="0"/>
              <a:t>Feelings of guilt, shame, or hopelessness</a:t>
            </a:r>
          </a:p>
          <a:p>
            <a:r>
              <a:rPr lang="en-US" sz="2600" dirty="0"/>
              <a:t>Loss of interest or pleasure in activities</a:t>
            </a:r>
          </a:p>
          <a:p>
            <a:r>
              <a:rPr lang="en-US" sz="2600" dirty="0"/>
              <a:t>Possible thoughts of harming the baby or themself</a:t>
            </a:r>
          </a:p>
        </p:txBody>
      </p:sp>
      <p:pic>
        <p:nvPicPr>
          <p:cNvPr id="6" name="Picture 5">
            <a:extLst>
              <a:ext uri="{FF2B5EF4-FFF2-40B4-BE49-F238E27FC236}">
                <a16:creationId xmlns:a16="http://schemas.microsoft.com/office/drawing/2014/main" id="{7EEA0A61-BE13-3D4F-A5C3-82764AB2C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5250" y="1957388"/>
            <a:ext cx="3486150" cy="2298838"/>
          </a:xfrm>
          <a:prstGeom prst="rect">
            <a:avLst/>
          </a:prstGeom>
        </p:spPr>
      </p:pic>
      <p:sp>
        <p:nvSpPr>
          <p:cNvPr id="4" name="Rectangle 3">
            <a:extLst>
              <a:ext uri="{FF2B5EF4-FFF2-40B4-BE49-F238E27FC236}">
                <a16:creationId xmlns:a16="http://schemas.microsoft.com/office/drawing/2014/main" id="{E532AAF8-590B-FF49-907E-E88C226FFF50}"/>
              </a:ext>
            </a:extLst>
          </p:cNvPr>
          <p:cNvSpPr/>
          <p:nvPr/>
        </p:nvSpPr>
        <p:spPr>
          <a:xfrm>
            <a:off x="5702300" y="5979954"/>
            <a:ext cx="4514850" cy="246221"/>
          </a:xfrm>
          <a:prstGeom prst="rect">
            <a:avLst/>
          </a:prstGeom>
        </p:spPr>
        <p:txBody>
          <a:bodyPr wrap="square">
            <a:spAutoFit/>
          </a:bodyPr>
          <a:lstStyle/>
          <a:p>
            <a:r>
              <a:rPr lang="en-US" sz="1000" dirty="0"/>
              <a:t>(ACOG, 2018; Davis et al., 2019; PSI, 2021; Van Neil &amp; Payne, 2020)</a:t>
            </a:r>
          </a:p>
        </p:txBody>
      </p:sp>
    </p:spTree>
    <p:extLst>
      <p:ext uri="{BB962C8B-B14F-4D97-AF65-F5344CB8AC3E}">
        <p14:creationId xmlns:p14="http://schemas.microsoft.com/office/powerpoint/2010/main" val="99093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905000" y="387878"/>
            <a:ext cx="8382000" cy="684382"/>
          </a:xfrm>
        </p:spPr>
        <p:txBody>
          <a:bodyPr anchor="t"/>
          <a:lstStyle/>
          <a:p>
            <a:pPr eaLnBrk="1" hangingPunct="1">
              <a:defRPr/>
            </a:pPr>
            <a:r>
              <a:rPr lang="en-US" sz="4000" dirty="0"/>
              <a:t>Risk Factors for Perinatal Depression</a:t>
            </a:r>
          </a:p>
        </p:txBody>
      </p:sp>
      <p:graphicFrame>
        <p:nvGraphicFramePr>
          <p:cNvPr id="13330" name="Rectangle 3">
            <a:extLst>
              <a:ext uri="{FF2B5EF4-FFF2-40B4-BE49-F238E27FC236}">
                <a16:creationId xmlns:a16="http://schemas.microsoft.com/office/drawing/2014/main" id="{91FC513C-0870-A68A-0748-4EA7119431B8}"/>
              </a:ext>
            </a:extLst>
          </p:cNvPr>
          <p:cNvGraphicFramePr/>
          <p:nvPr>
            <p:extLst>
              <p:ext uri="{D42A27DB-BD31-4B8C-83A1-F6EECF244321}">
                <p14:modId xmlns:p14="http://schemas.microsoft.com/office/powerpoint/2010/main" val="2771001531"/>
              </p:ext>
            </p:extLst>
          </p:nvPr>
        </p:nvGraphicFramePr>
        <p:xfrm>
          <a:off x="360829" y="1195370"/>
          <a:ext cx="11470342" cy="4975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5BA5A6F0-D108-3AA1-F5FD-6E21EB429DA6}"/>
              </a:ext>
            </a:extLst>
          </p:cNvPr>
          <p:cNvSpPr txBox="1"/>
          <p:nvPr/>
        </p:nvSpPr>
        <p:spPr>
          <a:xfrm>
            <a:off x="7442200" y="6223901"/>
            <a:ext cx="6096000" cy="246221"/>
          </a:xfrm>
          <a:prstGeom prst="rect">
            <a:avLst/>
          </a:prstGeom>
          <a:noFill/>
        </p:spPr>
        <p:txBody>
          <a:bodyPr wrap="square">
            <a:spAutoFit/>
          </a:bodyPr>
          <a:lstStyle/>
          <a:p>
            <a:r>
              <a:rPr lang="en-US" sz="1000" dirty="0"/>
              <a:t>(ACOG, 2018; PSI, 2021; Van Neil &amp; Payne, 2020)</a:t>
            </a:r>
          </a:p>
        </p:txBody>
      </p:sp>
    </p:spTree>
    <p:extLst>
      <p:ext uri="{BB962C8B-B14F-4D97-AF65-F5344CB8AC3E}">
        <p14:creationId xmlns:p14="http://schemas.microsoft.com/office/powerpoint/2010/main" val="2607234619"/>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1826"/>
            <a:ext cx="10515600" cy="705900"/>
          </a:xfrm>
        </p:spPr>
        <p:txBody>
          <a:bodyPr>
            <a:normAutofit/>
          </a:bodyPr>
          <a:lstStyle/>
          <a:p>
            <a:r>
              <a:rPr lang="en-US" dirty="0"/>
              <a:t>Paternal Depression</a:t>
            </a:r>
          </a:p>
        </p:txBody>
      </p:sp>
      <p:sp>
        <p:nvSpPr>
          <p:cNvPr id="4" name="TextBox 3">
            <a:extLst>
              <a:ext uri="{FF2B5EF4-FFF2-40B4-BE49-F238E27FC236}">
                <a16:creationId xmlns:a16="http://schemas.microsoft.com/office/drawing/2014/main" id="{5B90AFA3-FF10-3641-8DF7-34A183C19748}"/>
              </a:ext>
            </a:extLst>
          </p:cNvPr>
          <p:cNvSpPr txBox="1"/>
          <p:nvPr/>
        </p:nvSpPr>
        <p:spPr>
          <a:xfrm>
            <a:off x="666749" y="1424860"/>
            <a:ext cx="5465177" cy="4801314"/>
          </a:xfrm>
          <a:prstGeom prst="rect">
            <a:avLst/>
          </a:prstGeom>
          <a:noFill/>
        </p:spPr>
        <p:txBody>
          <a:bodyPr wrap="square" rtlCol="0">
            <a:spAutoFit/>
          </a:bodyPr>
          <a:lstStyle/>
          <a:p>
            <a:pPr marL="285750" indent="-285750">
              <a:buFont typeface="Arial" panose="020B0604020202020204" pitchFamily="34" charset="0"/>
              <a:buChar char="•"/>
            </a:pPr>
            <a:r>
              <a:rPr lang="en-US" sz="2400" dirty="0"/>
              <a:t>1 in 10 fathers </a:t>
            </a:r>
          </a:p>
          <a:p>
            <a:pPr marL="285750" indent="-285750">
              <a:buFont typeface="Arial" panose="020B0604020202020204" pitchFamily="34" charset="0"/>
              <a:buChar char="•"/>
            </a:pPr>
            <a:r>
              <a:rPr lang="en-US" sz="2400" dirty="0"/>
              <a:t>Highly correlated with maternal depression</a:t>
            </a:r>
          </a:p>
          <a:p>
            <a:pPr marL="285750" indent="-285750">
              <a:buFont typeface="Arial" panose="020B0604020202020204" pitchFamily="34" charset="0"/>
              <a:buChar char="•"/>
            </a:pPr>
            <a:r>
              <a:rPr lang="en-US" sz="2400" dirty="0"/>
              <a:t>Develops gradually</a:t>
            </a:r>
          </a:p>
          <a:p>
            <a:pPr marL="285750" indent="-285750">
              <a:buFont typeface="Arial" panose="020B0604020202020204" pitchFamily="34" charset="0"/>
              <a:buChar char="•"/>
            </a:pPr>
            <a:r>
              <a:rPr lang="en-US" sz="2400" dirty="0"/>
              <a:t>Peak incidence is 3-6 months</a:t>
            </a:r>
          </a:p>
          <a:p>
            <a:pPr marL="285750" indent="-285750">
              <a:buFont typeface="Arial" panose="020B0604020202020204" pitchFamily="34" charset="0"/>
              <a:buChar char="•"/>
            </a:pPr>
            <a:r>
              <a:rPr lang="en-US" sz="2400" dirty="0"/>
              <a:t>Higher levels of irritability, anger, and substance use</a:t>
            </a:r>
          </a:p>
          <a:p>
            <a:pPr marL="285750" indent="-285750">
              <a:buFont typeface="Arial" panose="020B0604020202020204" pitchFamily="34" charset="0"/>
              <a:buChar char="•"/>
            </a:pPr>
            <a:r>
              <a:rPr lang="en-US" sz="2400" dirty="0"/>
              <a:t>Reduced engagement, warmth, and sensitivity</a:t>
            </a:r>
          </a:p>
          <a:p>
            <a:pPr marL="285750" indent="-285750">
              <a:buFont typeface="Arial" panose="020B0604020202020204" pitchFamily="34" charset="0"/>
              <a:buChar char="•"/>
            </a:pPr>
            <a:r>
              <a:rPr lang="en-US" sz="2400" dirty="0"/>
              <a:t>Increased negative parenting, couple conflict, and child behavior issues</a:t>
            </a:r>
          </a:p>
          <a:p>
            <a:pPr marL="285750" indent="-285750">
              <a:buFont typeface="Arial" panose="020B0604020202020204" pitchFamily="34" charset="0"/>
              <a:buChar char="•"/>
            </a:pPr>
            <a:r>
              <a:rPr lang="en-US" sz="2400" dirty="0"/>
              <a:t>Less likely to seek help for depression</a:t>
            </a:r>
          </a:p>
          <a:p>
            <a:endParaRPr lang="en-US" dirty="0"/>
          </a:p>
        </p:txBody>
      </p:sp>
      <p:pic>
        <p:nvPicPr>
          <p:cNvPr id="11" name="Content Placeholder 10">
            <a:extLst>
              <a:ext uri="{FF2B5EF4-FFF2-40B4-BE49-F238E27FC236}">
                <a16:creationId xmlns:a16="http://schemas.microsoft.com/office/drawing/2014/main" id="{4B21E876-723E-F148-AD1E-95B5ED52676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81815" y="1137176"/>
            <a:ext cx="5543436" cy="4068882"/>
          </a:xfrm>
        </p:spPr>
      </p:pic>
      <p:sp>
        <p:nvSpPr>
          <p:cNvPr id="12" name="TextBox 11">
            <a:extLst>
              <a:ext uri="{FF2B5EF4-FFF2-40B4-BE49-F238E27FC236}">
                <a16:creationId xmlns:a16="http://schemas.microsoft.com/office/drawing/2014/main" id="{7A52BBEB-4512-4D4E-ACF3-51DCBC3F42DB}"/>
              </a:ext>
            </a:extLst>
          </p:cNvPr>
          <p:cNvSpPr txBox="1"/>
          <p:nvPr/>
        </p:nvSpPr>
        <p:spPr>
          <a:xfrm>
            <a:off x="8085111" y="6103063"/>
            <a:ext cx="2235925" cy="246221"/>
          </a:xfrm>
          <a:prstGeom prst="rect">
            <a:avLst/>
          </a:prstGeom>
          <a:noFill/>
        </p:spPr>
        <p:txBody>
          <a:bodyPr wrap="square" rtlCol="0">
            <a:spAutoFit/>
          </a:bodyPr>
          <a:lstStyle/>
          <a:p>
            <a:r>
              <a:rPr lang="en-US" sz="1000" dirty="0"/>
              <a:t>(MMHLA,2021, Walsh et al., 2020)</a:t>
            </a:r>
          </a:p>
        </p:txBody>
      </p:sp>
    </p:spTree>
    <p:extLst>
      <p:ext uri="{BB962C8B-B14F-4D97-AF65-F5344CB8AC3E}">
        <p14:creationId xmlns:p14="http://schemas.microsoft.com/office/powerpoint/2010/main" val="3614990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1825"/>
            <a:ext cx="10515600" cy="663575"/>
          </a:xfrm>
        </p:spPr>
        <p:txBody>
          <a:bodyPr>
            <a:normAutofit/>
          </a:bodyPr>
          <a:lstStyle/>
          <a:p>
            <a:r>
              <a:rPr lang="en-US" dirty="0"/>
              <a:t>Postpartum Psychosis</a:t>
            </a:r>
          </a:p>
        </p:txBody>
      </p:sp>
      <p:sp>
        <p:nvSpPr>
          <p:cNvPr id="3" name="Content Placeholder 2"/>
          <p:cNvSpPr>
            <a:spLocks noGrp="1"/>
          </p:cNvSpPr>
          <p:nvPr>
            <p:ph idx="1"/>
          </p:nvPr>
        </p:nvSpPr>
        <p:spPr>
          <a:xfrm>
            <a:off x="838200" y="1625600"/>
            <a:ext cx="10515600" cy="4303562"/>
          </a:xfrm>
        </p:spPr>
        <p:txBody>
          <a:bodyPr vert="horz" lIns="91440" tIns="45720" rIns="91440" bIns="45720" rtlCol="0" anchor="t">
            <a:normAutofit/>
          </a:bodyPr>
          <a:lstStyle/>
          <a:p>
            <a:r>
              <a:rPr lang="en-US" sz="2600" b="1" dirty="0"/>
              <a:t>Rare</a:t>
            </a:r>
            <a:r>
              <a:rPr lang="en-US" sz="2600" dirty="0"/>
              <a:t> disorder that occurs in 1-2/1000 women (0.2%)</a:t>
            </a:r>
          </a:p>
          <a:p>
            <a:r>
              <a:rPr lang="en-US" sz="2600" dirty="0"/>
              <a:t>Occurs between 2-12 weeks</a:t>
            </a:r>
          </a:p>
          <a:p>
            <a:pPr lvl="1"/>
            <a:r>
              <a:rPr lang="en-US" sz="2600" dirty="0"/>
              <a:t>Sleep deprived ≥ 48 hours</a:t>
            </a:r>
          </a:p>
          <a:p>
            <a:r>
              <a:rPr lang="en-US" sz="2600" dirty="0"/>
              <a:t>Sudden onset of psychotic  symptoms</a:t>
            </a:r>
          </a:p>
          <a:p>
            <a:r>
              <a:rPr lang="en-US" sz="2600" dirty="0"/>
              <a:t>Insomnia, confusion, delusions regarding self and/or child, and hallucinations</a:t>
            </a:r>
          </a:p>
          <a:p>
            <a:r>
              <a:rPr lang="en-US" sz="2600" dirty="0"/>
              <a:t>MEDICAL EMERGENCY</a:t>
            </a:r>
          </a:p>
          <a:p>
            <a:r>
              <a:rPr lang="en-US" sz="2600" dirty="0"/>
              <a:t>Most common cause underlying bipolar mood disorder</a:t>
            </a:r>
          </a:p>
        </p:txBody>
      </p:sp>
      <p:sp>
        <p:nvSpPr>
          <p:cNvPr id="5" name="Rectangle 4">
            <a:extLst>
              <a:ext uri="{FF2B5EF4-FFF2-40B4-BE49-F238E27FC236}">
                <a16:creationId xmlns:a16="http://schemas.microsoft.com/office/drawing/2014/main" id="{35AF3829-4345-764C-B643-7FE72CD23072}"/>
              </a:ext>
            </a:extLst>
          </p:cNvPr>
          <p:cNvSpPr/>
          <p:nvPr/>
        </p:nvSpPr>
        <p:spPr>
          <a:xfrm>
            <a:off x="5625193" y="5998703"/>
            <a:ext cx="4433207" cy="246221"/>
          </a:xfrm>
          <a:prstGeom prst="rect">
            <a:avLst/>
          </a:prstGeom>
        </p:spPr>
        <p:txBody>
          <a:bodyPr wrap="square">
            <a:spAutoFit/>
          </a:bodyPr>
          <a:lstStyle/>
          <a:p>
            <a:r>
              <a:rPr lang="en-US" sz="1000" dirty="0"/>
              <a:t>(DC Collaborative, 2020; MCPAP 2018 &amp; 2019; PSI, 2021; Van Neil &amp; Payne, 2020)</a:t>
            </a:r>
          </a:p>
        </p:txBody>
      </p:sp>
    </p:spTree>
    <p:extLst>
      <p:ext uri="{BB962C8B-B14F-4D97-AF65-F5344CB8AC3E}">
        <p14:creationId xmlns:p14="http://schemas.microsoft.com/office/powerpoint/2010/main" val="2090035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oman holding newborn baby in bed">
            <a:extLst>
              <a:ext uri="{FF2B5EF4-FFF2-40B4-BE49-F238E27FC236}">
                <a16:creationId xmlns:a16="http://schemas.microsoft.com/office/drawing/2014/main" id="{6BA259A7-485D-4765-6493-A8CEE23C6497}"/>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292100" y="-330200"/>
            <a:ext cx="12776199" cy="7629064"/>
          </a:xfrm>
          <a:prstGeom prst="rect">
            <a:avLst/>
          </a:prstGeom>
          <a:noFill/>
          <a:effectLst>
            <a:outerShdw blurRad="50800" dist="50800" dir="5400000" algn="ctr" rotWithShape="0">
              <a:srgbClr val="000000"/>
            </a:outerShdw>
            <a:reflection endPos="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69B2AB0-F485-7297-D885-2587DBE2311B}"/>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dirty="0">
                <a:solidFill>
                  <a:srgbClr val="FFFFFF"/>
                </a:solidFill>
              </a:rPr>
              <a:t>Perinatal Mental Health </a:t>
            </a:r>
            <a:br>
              <a:rPr lang="en-US" dirty="0">
                <a:solidFill>
                  <a:srgbClr val="FFFFFF"/>
                </a:solidFill>
              </a:rPr>
            </a:br>
            <a:r>
              <a:rPr lang="en-US" dirty="0">
                <a:solidFill>
                  <a:srgbClr val="FFFFFF"/>
                </a:solidFill>
              </a:rPr>
              <a:t>in Nebraska</a:t>
            </a:r>
          </a:p>
        </p:txBody>
      </p:sp>
    </p:spTree>
    <p:extLst>
      <p:ext uri="{BB962C8B-B14F-4D97-AF65-F5344CB8AC3E}">
        <p14:creationId xmlns:p14="http://schemas.microsoft.com/office/powerpoint/2010/main" val="790769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raphic 6" descr="NPQIC Logo Transparent Background.svg">
            <a:extLst>
              <a:ext uri="{FF2B5EF4-FFF2-40B4-BE49-F238E27FC236}">
                <a16:creationId xmlns:a16="http://schemas.microsoft.com/office/drawing/2014/main" id="{F153A190-4532-74DA-D658-36DE48B972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13701" y="5542962"/>
            <a:ext cx="1455937" cy="1315374"/>
          </a:xfrm>
          <a:prstGeom prst="rect">
            <a:avLst/>
          </a:prstGeom>
        </p:spPr>
      </p:pic>
      <p:sp>
        <p:nvSpPr>
          <p:cNvPr id="12" name="TextBox 11">
            <a:extLst>
              <a:ext uri="{FF2B5EF4-FFF2-40B4-BE49-F238E27FC236}">
                <a16:creationId xmlns:a16="http://schemas.microsoft.com/office/drawing/2014/main" id="{5C96EA1E-0D9A-B53F-2539-8926B8CD6F0D}"/>
              </a:ext>
            </a:extLst>
          </p:cNvPr>
          <p:cNvSpPr txBox="1"/>
          <p:nvPr/>
        </p:nvSpPr>
        <p:spPr>
          <a:xfrm>
            <a:off x="5533641" y="6180474"/>
            <a:ext cx="6012469" cy="27699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Cambria"/>
                <a:cs typeface="+mn-cs"/>
              </a:rPr>
              <a:t>(Policy Center for Maternal Mental Health, 2024)</a:t>
            </a:r>
            <a:endParaRPr kumimoji="0" lang="en-US" sz="1200" b="0" i="0" u="none" strike="noStrike" kern="1200" cap="none" spc="0" normalizeH="0" baseline="0" noProof="0" dirty="0">
              <a:ln>
                <a:noFill/>
              </a:ln>
              <a:solidFill>
                <a:prstClr val="black"/>
              </a:solidFill>
              <a:effectLst/>
              <a:uLnTx/>
              <a:uFillTx/>
              <a:latin typeface="Calibri" panose="020F0502020204030204"/>
              <a:ea typeface="Cambria"/>
              <a:cs typeface="Calibri"/>
            </a:endParaRPr>
          </a:p>
        </p:txBody>
      </p:sp>
      <p:sp>
        <p:nvSpPr>
          <p:cNvPr id="16" name="TextBox 15">
            <a:extLst>
              <a:ext uri="{FF2B5EF4-FFF2-40B4-BE49-F238E27FC236}">
                <a16:creationId xmlns:a16="http://schemas.microsoft.com/office/drawing/2014/main" id="{BDC8299D-ED19-AE93-38B0-EB0ED6B951BB}"/>
              </a:ext>
            </a:extLst>
          </p:cNvPr>
          <p:cNvSpPr txBox="1"/>
          <p:nvPr/>
        </p:nvSpPr>
        <p:spPr>
          <a:xfrm>
            <a:off x="806739" y="345265"/>
            <a:ext cx="184731" cy="76944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libri Light" panose="020F0302020204030204"/>
              <a:ea typeface="Calibri Light"/>
              <a:cs typeface="Calibri Light"/>
            </a:endParaRPr>
          </a:p>
        </p:txBody>
      </p:sp>
      <p:pic>
        <p:nvPicPr>
          <p:cNvPr id="7" name="Picture 6" descr="A yellow and blue sign with a map of the united states&#10;&#10;Description automatically generated">
            <a:extLst>
              <a:ext uri="{FF2B5EF4-FFF2-40B4-BE49-F238E27FC236}">
                <a16:creationId xmlns:a16="http://schemas.microsoft.com/office/drawing/2014/main" id="{D6E47C32-9F7C-9012-357C-CCF0698B9402}"/>
              </a:ext>
            </a:extLst>
          </p:cNvPr>
          <p:cNvPicPr>
            <a:picLocks noChangeAspect="1"/>
          </p:cNvPicPr>
          <p:nvPr/>
        </p:nvPicPr>
        <p:blipFill>
          <a:blip r:embed="rId5"/>
          <a:stretch>
            <a:fillRect/>
          </a:stretch>
        </p:blipFill>
        <p:spPr>
          <a:xfrm>
            <a:off x="452447" y="1198700"/>
            <a:ext cx="4347957" cy="4460599"/>
          </a:xfrm>
          <a:prstGeom prst="rect">
            <a:avLst/>
          </a:prstGeom>
        </p:spPr>
      </p:pic>
      <p:pic>
        <p:nvPicPr>
          <p:cNvPr id="10" name="Picture 9" descr="A screenshot of a medical insurance coverage payment&#10;&#10;Description automatically generated">
            <a:extLst>
              <a:ext uri="{FF2B5EF4-FFF2-40B4-BE49-F238E27FC236}">
                <a16:creationId xmlns:a16="http://schemas.microsoft.com/office/drawing/2014/main" id="{FF291C2D-7517-5BC7-051A-E0BC21B44B73}"/>
              </a:ext>
            </a:extLst>
          </p:cNvPr>
          <p:cNvPicPr>
            <a:picLocks noChangeAspect="1"/>
          </p:cNvPicPr>
          <p:nvPr/>
        </p:nvPicPr>
        <p:blipFill>
          <a:blip r:embed="rId6"/>
          <a:stretch>
            <a:fillRect/>
          </a:stretch>
        </p:blipFill>
        <p:spPr>
          <a:xfrm>
            <a:off x="8794327" y="3766465"/>
            <a:ext cx="2975311" cy="2610522"/>
          </a:xfrm>
          <a:prstGeom prst="rect">
            <a:avLst/>
          </a:prstGeom>
        </p:spPr>
      </p:pic>
      <p:pic>
        <p:nvPicPr>
          <p:cNvPr id="13" name="Picture 12" descr="A screenshot of a phone&#10;&#10;Description automatically generated">
            <a:extLst>
              <a:ext uri="{FF2B5EF4-FFF2-40B4-BE49-F238E27FC236}">
                <a16:creationId xmlns:a16="http://schemas.microsoft.com/office/drawing/2014/main" id="{50347C38-08B9-2FDA-77D5-337933355A6B}"/>
              </a:ext>
            </a:extLst>
          </p:cNvPr>
          <p:cNvPicPr>
            <a:picLocks noChangeAspect="1"/>
          </p:cNvPicPr>
          <p:nvPr/>
        </p:nvPicPr>
        <p:blipFill>
          <a:blip r:embed="rId7"/>
          <a:stretch>
            <a:fillRect/>
          </a:stretch>
        </p:blipFill>
        <p:spPr>
          <a:xfrm>
            <a:off x="8764242" y="372792"/>
            <a:ext cx="2975311" cy="3340100"/>
          </a:xfrm>
          <a:prstGeom prst="rect">
            <a:avLst/>
          </a:prstGeom>
        </p:spPr>
      </p:pic>
      <p:pic>
        <p:nvPicPr>
          <p:cNvPr id="18" name="Picture 17" descr="A screenshot of a phone&#10;&#10;Description automatically generated">
            <a:extLst>
              <a:ext uri="{FF2B5EF4-FFF2-40B4-BE49-F238E27FC236}">
                <a16:creationId xmlns:a16="http://schemas.microsoft.com/office/drawing/2014/main" id="{BC55AF89-6DA4-CFD0-2969-D6DDE2ED6138}"/>
              </a:ext>
            </a:extLst>
          </p:cNvPr>
          <p:cNvPicPr>
            <a:picLocks noChangeAspect="1"/>
          </p:cNvPicPr>
          <p:nvPr/>
        </p:nvPicPr>
        <p:blipFill>
          <a:blip r:embed="rId8"/>
          <a:stretch>
            <a:fillRect/>
          </a:stretch>
        </p:blipFill>
        <p:spPr>
          <a:xfrm>
            <a:off x="5200736" y="2735616"/>
            <a:ext cx="3390900" cy="3340100"/>
          </a:xfrm>
          <a:prstGeom prst="rect">
            <a:avLst/>
          </a:prstGeom>
        </p:spPr>
      </p:pic>
      <p:pic>
        <p:nvPicPr>
          <p:cNvPr id="20" name="Picture 19" descr="A close-up of a map&#10;&#10;Description automatically generated">
            <a:extLst>
              <a:ext uri="{FF2B5EF4-FFF2-40B4-BE49-F238E27FC236}">
                <a16:creationId xmlns:a16="http://schemas.microsoft.com/office/drawing/2014/main" id="{BD733A30-FFF8-F462-713D-EBF0D0720403}"/>
              </a:ext>
            </a:extLst>
          </p:cNvPr>
          <p:cNvPicPr>
            <a:picLocks noChangeAspect="1"/>
          </p:cNvPicPr>
          <p:nvPr/>
        </p:nvPicPr>
        <p:blipFill>
          <a:blip r:embed="rId9"/>
          <a:stretch>
            <a:fillRect/>
          </a:stretch>
        </p:blipFill>
        <p:spPr>
          <a:xfrm>
            <a:off x="4726603" y="566938"/>
            <a:ext cx="3505200" cy="1828800"/>
          </a:xfrm>
          <a:prstGeom prst="rect">
            <a:avLst/>
          </a:prstGeom>
        </p:spPr>
      </p:pic>
    </p:spTree>
    <p:extLst>
      <p:ext uri="{BB962C8B-B14F-4D97-AF65-F5344CB8AC3E}">
        <p14:creationId xmlns:p14="http://schemas.microsoft.com/office/powerpoint/2010/main" val="203907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0A3F3D-8D3C-302A-6E72-569DF361CA6E}"/>
              </a:ext>
            </a:extLst>
          </p:cNvPr>
          <p:cNvSpPr>
            <a:spLocks noGrp="1"/>
          </p:cNvSpPr>
          <p:nvPr>
            <p:ph idx="1"/>
          </p:nvPr>
        </p:nvSpPr>
        <p:spPr>
          <a:xfrm>
            <a:off x="530943" y="2512186"/>
            <a:ext cx="10822858" cy="1217132"/>
          </a:xfrm>
        </p:spPr>
        <p:txBody>
          <a:bodyPr>
            <a:normAutofit/>
          </a:bodyPr>
          <a:lstStyle/>
          <a:p>
            <a:pPr marL="0" indent="0" algn="ctr">
              <a:buNone/>
            </a:pPr>
            <a:r>
              <a:rPr lang="en-US" sz="3600" dirty="0"/>
              <a:t>I have no financial interests or relationships to disclose​</a:t>
            </a:r>
          </a:p>
        </p:txBody>
      </p:sp>
    </p:spTree>
    <p:extLst>
      <p:ext uri="{BB962C8B-B14F-4D97-AF65-F5344CB8AC3E}">
        <p14:creationId xmlns:p14="http://schemas.microsoft.com/office/powerpoint/2010/main" val="3529571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34715"/>
            <a:ext cx="10515600" cy="1090018"/>
          </a:xfrm>
        </p:spPr>
        <p:txBody>
          <a:bodyPr>
            <a:normAutofit/>
          </a:bodyPr>
          <a:lstStyle/>
          <a:p>
            <a:r>
              <a:rPr lang="en-US" sz="4800" dirty="0"/>
              <a:t>Prevalence in Nebraska</a:t>
            </a:r>
          </a:p>
        </p:txBody>
      </p:sp>
      <p:pic>
        <p:nvPicPr>
          <p:cNvPr id="8" name="Picture 6" descr="Shape, circle&#10;&#10;Description automatically generated">
            <a:extLst>
              <a:ext uri="{FF2B5EF4-FFF2-40B4-BE49-F238E27FC236}">
                <a16:creationId xmlns:a16="http://schemas.microsoft.com/office/drawing/2014/main" id="{42A8F3E7-2D40-0FE6-DE21-28E8ADD883ED}"/>
              </a:ext>
            </a:extLst>
          </p:cNvPr>
          <p:cNvPicPr>
            <a:picLocks noChangeAspect="1"/>
          </p:cNvPicPr>
          <p:nvPr/>
        </p:nvPicPr>
        <p:blipFill>
          <a:blip r:embed="rId3"/>
          <a:stretch>
            <a:fillRect/>
          </a:stretch>
        </p:blipFill>
        <p:spPr>
          <a:xfrm>
            <a:off x="10296858" y="506399"/>
            <a:ext cx="1170848" cy="1178354"/>
          </a:xfrm>
          <a:prstGeom prst="rect">
            <a:avLst/>
          </a:prstGeom>
        </p:spPr>
      </p:pic>
      <p:sp>
        <p:nvSpPr>
          <p:cNvPr id="9" name="TextBox 8">
            <a:extLst>
              <a:ext uri="{FF2B5EF4-FFF2-40B4-BE49-F238E27FC236}">
                <a16:creationId xmlns:a16="http://schemas.microsoft.com/office/drawing/2014/main" id="{8BD90975-BC0B-8CD7-5188-E6323EEFAA9A}"/>
              </a:ext>
            </a:extLst>
          </p:cNvPr>
          <p:cNvSpPr txBox="1"/>
          <p:nvPr/>
        </p:nvSpPr>
        <p:spPr>
          <a:xfrm>
            <a:off x="9347495" y="6103620"/>
            <a:ext cx="801823" cy="246221"/>
          </a:xfrm>
          <a:prstGeom prst="rect">
            <a:avLst/>
          </a:prstGeom>
          <a:noFill/>
        </p:spPr>
        <p:txBody>
          <a:bodyPr wrap="none" rtlCol="0">
            <a:spAutoFit/>
          </a:bodyPr>
          <a:lstStyle/>
          <a:p>
            <a:r>
              <a:rPr lang="en-US" sz="1000" dirty="0"/>
              <a:t>(CDC, 2024)</a:t>
            </a:r>
          </a:p>
        </p:txBody>
      </p:sp>
      <p:pic>
        <p:nvPicPr>
          <p:cNvPr id="3" name="Picture 2">
            <a:extLst>
              <a:ext uri="{FF2B5EF4-FFF2-40B4-BE49-F238E27FC236}">
                <a16:creationId xmlns:a16="http://schemas.microsoft.com/office/drawing/2014/main" id="{9E3B3483-9230-B0D8-62A0-52A617D13D43}"/>
              </a:ext>
            </a:extLst>
          </p:cNvPr>
          <p:cNvPicPr>
            <a:picLocks noChangeAspect="1"/>
          </p:cNvPicPr>
          <p:nvPr/>
        </p:nvPicPr>
        <p:blipFill>
          <a:blip r:embed="rId4"/>
          <a:stretch>
            <a:fillRect/>
          </a:stretch>
        </p:blipFill>
        <p:spPr>
          <a:xfrm>
            <a:off x="345936" y="1776655"/>
            <a:ext cx="3815724" cy="3304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92DA70BC-8468-4C9F-A4AC-4434D955473F}"/>
              </a:ext>
            </a:extLst>
          </p:cNvPr>
          <p:cNvPicPr>
            <a:picLocks/>
          </p:cNvPicPr>
          <p:nvPr/>
        </p:nvPicPr>
        <p:blipFill>
          <a:blip r:embed="rId5"/>
          <a:stretch>
            <a:fillRect/>
          </a:stretch>
        </p:blipFill>
        <p:spPr>
          <a:xfrm>
            <a:off x="4217294" y="1776655"/>
            <a:ext cx="3813048" cy="33009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C32CB7E6-EB4E-8D82-C47C-9853492A12B2}"/>
              </a:ext>
            </a:extLst>
          </p:cNvPr>
          <p:cNvPicPr>
            <a:picLocks/>
          </p:cNvPicPr>
          <p:nvPr/>
        </p:nvPicPr>
        <p:blipFill>
          <a:blip r:embed="rId6"/>
          <a:stretch>
            <a:fillRect/>
          </a:stretch>
        </p:blipFill>
        <p:spPr>
          <a:xfrm>
            <a:off x="8033016" y="1776655"/>
            <a:ext cx="3813048" cy="33009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79223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3C60E-E2AA-4122-4EE4-01BD7AA059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DD43E1-6B19-D29C-5FFA-983A0124A8C3}"/>
              </a:ext>
            </a:extLst>
          </p:cNvPr>
          <p:cNvSpPr>
            <a:spLocks noGrp="1"/>
          </p:cNvSpPr>
          <p:nvPr>
            <p:ph type="title"/>
          </p:nvPr>
        </p:nvSpPr>
        <p:spPr>
          <a:xfrm>
            <a:off x="838200" y="631825"/>
            <a:ext cx="10515600" cy="815975"/>
          </a:xfrm>
        </p:spPr>
        <p:txBody>
          <a:bodyPr>
            <a:normAutofit/>
          </a:bodyPr>
          <a:lstStyle/>
          <a:p>
            <a:r>
              <a:rPr lang="en-US" sz="4800" dirty="0">
                <a:cs typeface="Calibri Light"/>
              </a:rPr>
              <a:t>Disparities in Nebraska</a:t>
            </a:r>
            <a:endParaRPr lang="en-US" sz="4800" dirty="0"/>
          </a:p>
        </p:txBody>
      </p:sp>
      <p:pic>
        <p:nvPicPr>
          <p:cNvPr id="4" name="Picture 6" descr="Shape, circle&#10;&#10;Description automatically generated">
            <a:extLst>
              <a:ext uri="{FF2B5EF4-FFF2-40B4-BE49-F238E27FC236}">
                <a16:creationId xmlns:a16="http://schemas.microsoft.com/office/drawing/2014/main" id="{15325BCF-7250-E5EA-111B-74331C873101}"/>
              </a:ext>
            </a:extLst>
          </p:cNvPr>
          <p:cNvPicPr>
            <a:picLocks noChangeAspect="1"/>
          </p:cNvPicPr>
          <p:nvPr/>
        </p:nvPicPr>
        <p:blipFill>
          <a:blip r:embed="rId3"/>
          <a:stretch>
            <a:fillRect/>
          </a:stretch>
        </p:blipFill>
        <p:spPr>
          <a:xfrm>
            <a:off x="10499246" y="521049"/>
            <a:ext cx="1170848" cy="1178354"/>
          </a:xfrm>
          <a:prstGeom prst="rect">
            <a:avLst/>
          </a:prstGeom>
        </p:spPr>
      </p:pic>
      <p:sp>
        <p:nvSpPr>
          <p:cNvPr id="6" name="TextBox 5">
            <a:extLst>
              <a:ext uri="{FF2B5EF4-FFF2-40B4-BE49-F238E27FC236}">
                <a16:creationId xmlns:a16="http://schemas.microsoft.com/office/drawing/2014/main" id="{1FD36BAD-E382-6F66-8C6A-35440EAF80AD}"/>
              </a:ext>
            </a:extLst>
          </p:cNvPr>
          <p:cNvSpPr txBox="1"/>
          <p:nvPr/>
        </p:nvSpPr>
        <p:spPr>
          <a:xfrm>
            <a:off x="6604000" y="6026120"/>
            <a:ext cx="3431412" cy="246221"/>
          </a:xfrm>
          <a:prstGeom prst="rect">
            <a:avLst/>
          </a:prstGeom>
          <a:noFill/>
        </p:spPr>
        <p:txBody>
          <a:bodyPr wrap="square">
            <a:spAutoFit/>
          </a:bodyPr>
          <a:lstStyle/>
          <a:p>
            <a:r>
              <a:rPr lang="en-US" sz="1000" dirty="0"/>
              <a:t>(Nebraska Department of Health and Human Services, 2024 )</a:t>
            </a:r>
          </a:p>
        </p:txBody>
      </p:sp>
      <p:graphicFrame>
        <p:nvGraphicFramePr>
          <p:cNvPr id="8" name="Chart 7">
            <a:extLst>
              <a:ext uri="{FF2B5EF4-FFF2-40B4-BE49-F238E27FC236}">
                <a16:creationId xmlns:a16="http://schemas.microsoft.com/office/drawing/2014/main" id="{372097A6-BCE6-7C72-5371-40C9CA3641BB}"/>
              </a:ext>
            </a:extLst>
          </p:cNvPr>
          <p:cNvGraphicFramePr>
            <a:graphicFrameLocks/>
          </p:cNvGraphicFramePr>
          <p:nvPr>
            <p:extLst>
              <p:ext uri="{D42A27DB-BD31-4B8C-83A1-F6EECF244321}">
                <p14:modId xmlns:p14="http://schemas.microsoft.com/office/powerpoint/2010/main" val="1836813864"/>
              </p:ext>
            </p:extLst>
          </p:nvPr>
        </p:nvGraphicFramePr>
        <p:xfrm>
          <a:off x="521906" y="1951006"/>
          <a:ext cx="5181600" cy="29559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147DC653-77B6-89A5-EF86-188B5D3C4B06}"/>
              </a:ext>
            </a:extLst>
          </p:cNvPr>
          <p:cNvGraphicFramePr>
            <a:graphicFrameLocks/>
          </p:cNvGraphicFramePr>
          <p:nvPr>
            <p:extLst>
              <p:ext uri="{D42A27DB-BD31-4B8C-83A1-F6EECF244321}">
                <p14:modId xmlns:p14="http://schemas.microsoft.com/office/powerpoint/2010/main" val="4067337531"/>
              </p:ext>
            </p:extLst>
          </p:nvPr>
        </p:nvGraphicFramePr>
        <p:xfrm>
          <a:off x="6094776" y="1951006"/>
          <a:ext cx="4989894" cy="295598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67770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09852-C144-424F-99C2-243FF8C09CB7}"/>
              </a:ext>
            </a:extLst>
          </p:cNvPr>
          <p:cNvSpPr>
            <a:spLocks noGrp="1"/>
          </p:cNvSpPr>
          <p:nvPr>
            <p:ph type="title"/>
          </p:nvPr>
        </p:nvSpPr>
        <p:spPr>
          <a:xfrm>
            <a:off x="838200" y="518582"/>
            <a:ext cx="10515600" cy="999751"/>
          </a:xfrm>
        </p:spPr>
        <p:txBody>
          <a:bodyPr>
            <a:normAutofit/>
          </a:bodyPr>
          <a:lstStyle/>
          <a:p>
            <a:r>
              <a:rPr lang="en-US" sz="4800" dirty="0">
                <a:cs typeface="Calibri Light"/>
              </a:rPr>
              <a:t>Disparities in Nebraska</a:t>
            </a:r>
            <a:endParaRPr lang="en-US" sz="4800" dirty="0"/>
          </a:p>
        </p:txBody>
      </p:sp>
      <p:pic>
        <p:nvPicPr>
          <p:cNvPr id="4" name="Picture 6" descr="Shape, circle&#10;&#10;Description automatically generated">
            <a:extLst>
              <a:ext uri="{FF2B5EF4-FFF2-40B4-BE49-F238E27FC236}">
                <a16:creationId xmlns:a16="http://schemas.microsoft.com/office/drawing/2014/main" id="{DA6DFAC5-A3B1-F3E6-6DCD-D1DFE4934246}"/>
              </a:ext>
            </a:extLst>
          </p:cNvPr>
          <p:cNvPicPr>
            <a:picLocks noChangeAspect="1"/>
          </p:cNvPicPr>
          <p:nvPr/>
        </p:nvPicPr>
        <p:blipFill>
          <a:blip r:embed="rId3"/>
          <a:stretch>
            <a:fillRect/>
          </a:stretch>
        </p:blipFill>
        <p:spPr>
          <a:xfrm>
            <a:off x="10411552" y="542523"/>
            <a:ext cx="1170848" cy="1178354"/>
          </a:xfrm>
          <a:prstGeom prst="rect">
            <a:avLst/>
          </a:prstGeom>
        </p:spPr>
      </p:pic>
      <p:sp>
        <p:nvSpPr>
          <p:cNvPr id="6" name="TextBox 5">
            <a:extLst>
              <a:ext uri="{FF2B5EF4-FFF2-40B4-BE49-F238E27FC236}">
                <a16:creationId xmlns:a16="http://schemas.microsoft.com/office/drawing/2014/main" id="{AB41241D-F084-433D-EC05-FC6DD92F4D75}"/>
              </a:ext>
            </a:extLst>
          </p:cNvPr>
          <p:cNvSpPr txBox="1"/>
          <p:nvPr/>
        </p:nvSpPr>
        <p:spPr>
          <a:xfrm>
            <a:off x="6604000" y="6026120"/>
            <a:ext cx="3431412" cy="246221"/>
          </a:xfrm>
          <a:prstGeom prst="rect">
            <a:avLst/>
          </a:prstGeom>
          <a:noFill/>
        </p:spPr>
        <p:txBody>
          <a:bodyPr wrap="square">
            <a:spAutoFit/>
          </a:bodyPr>
          <a:lstStyle/>
          <a:p>
            <a:r>
              <a:rPr lang="en-US" sz="1000" dirty="0"/>
              <a:t>(Nebraska Department of Health and Human Services, 2024 )</a:t>
            </a:r>
          </a:p>
        </p:txBody>
      </p:sp>
      <p:graphicFrame>
        <p:nvGraphicFramePr>
          <p:cNvPr id="5" name="Chart 4">
            <a:extLst>
              <a:ext uri="{FF2B5EF4-FFF2-40B4-BE49-F238E27FC236}">
                <a16:creationId xmlns:a16="http://schemas.microsoft.com/office/drawing/2014/main" id="{190CAD22-BEA4-72B8-55D8-4EE31981270B}"/>
              </a:ext>
            </a:extLst>
          </p:cNvPr>
          <p:cNvGraphicFramePr>
            <a:graphicFrameLocks/>
          </p:cNvGraphicFramePr>
          <p:nvPr>
            <p:extLst>
              <p:ext uri="{D42A27DB-BD31-4B8C-83A1-F6EECF244321}">
                <p14:modId xmlns:p14="http://schemas.microsoft.com/office/powerpoint/2010/main" val="3533034878"/>
              </p:ext>
            </p:extLst>
          </p:nvPr>
        </p:nvGraphicFramePr>
        <p:xfrm>
          <a:off x="6096000" y="1901826"/>
          <a:ext cx="4826000" cy="305434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478E94FD-F6E0-6F1C-B0D3-694426C0DBC5}"/>
              </a:ext>
            </a:extLst>
          </p:cNvPr>
          <p:cNvGraphicFramePr>
            <a:graphicFrameLocks/>
          </p:cNvGraphicFramePr>
          <p:nvPr>
            <p:extLst>
              <p:ext uri="{D42A27DB-BD31-4B8C-83A1-F6EECF244321}">
                <p14:modId xmlns:p14="http://schemas.microsoft.com/office/powerpoint/2010/main" val="484476767"/>
              </p:ext>
            </p:extLst>
          </p:nvPr>
        </p:nvGraphicFramePr>
        <p:xfrm>
          <a:off x="622300" y="1901825"/>
          <a:ext cx="5473700" cy="30543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09689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3AB65-CDEA-4CBD-DFE5-F2F9D09D9A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73024C-0FC5-5CE1-DFFA-4193EC0759E0}"/>
              </a:ext>
            </a:extLst>
          </p:cNvPr>
          <p:cNvSpPr>
            <a:spLocks noGrp="1"/>
          </p:cNvSpPr>
          <p:nvPr>
            <p:ph type="title"/>
          </p:nvPr>
        </p:nvSpPr>
        <p:spPr>
          <a:xfrm>
            <a:off x="838200" y="631825"/>
            <a:ext cx="10515600" cy="815975"/>
          </a:xfrm>
        </p:spPr>
        <p:txBody>
          <a:bodyPr>
            <a:normAutofit/>
          </a:bodyPr>
          <a:lstStyle/>
          <a:p>
            <a:r>
              <a:rPr lang="en-US" sz="4800" dirty="0">
                <a:cs typeface="Calibri Light"/>
              </a:rPr>
              <a:t>Disparities in Nebraska</a:t>
            </a:r>
            <a:endParaRPr lang="en-US" sz="4800" dirty="0"/>
          </a:p>
        </p:txBody>
      </p:sp>
      <p:pic>
        <p:nvPicPr>
          <p:cNvPr id="4" name="Picture 6" descr="Shape, circle&#10;&#10;Description automatically generated">
            <a:extLst>
              <a:ext uri="{FF2B5EF4-FFF2-40B4-BE49-F238E27FC236}">
                <a16:creationId xmlns:a16="http://schemas.microsoft.com/office/drawing/2014/main" id="{BC646446-3DFF-5DA1-73C8-5CA7B06C26A1}"/>
              </a:ext>
            </a:extLst>
          </p:cNvPr>
          <p:cNvPicPr>
            <a:picLocks noChangeAspect="1"/>
          </p:cNvPicPr>
          <p:nvPr/>
        </p:nvPicPr>
        <p:blipFill>
          <a:blip r:embed="rId3"/>
          <a:stretch>
            <a:fillRect/>
          </a:stretch>
        </p:blipFill>
        <p:spPr>
          <a:xfrm>
            <a:off x="10499246" y="521049"/>
            <a:ext cx="1170848" cy="1178354"/>
          </a:xfrm>
          <a:prstGeom prst="rect">
            <a:avLst/>
          </a:prstGeom>
        </p:spPr>
      </p:pic>
      <p:sp>
        <p:nvSpPr>
          <p:cNvPr id="6" name="TextBox 5">
            <a:extLst>
              <a:ext uri="{FF2B5EF4-FFF2-40B4-BE49-F238E27FC236}">
                <a16:creationId xmlns:a16="http://schemas.microsoft.com/office/drawing/2014/main" id="{2E80ED24-5BA5-269C-2512-A20E4DA84395}"/>
              </a:ext>
            </a:extLst>
          </p:cNvPr>
          <p:cNvSpPr txBox="1"/>
          <p:nvPr/>
        </p:nvSpPr>
        <p:spPr>
          <a:xfrm>
            <a:off x="6604000" y="6026120"/>
            <a:ext cx="3431412" cy="246221"/>
          </a:xfrm>
          <a:prstGeom prst="rect">
            <a:avLst/>
          </a:prstGeom>
          <a:noFill/>
        </p:spPr>
        <p:txBody>
          <a:bodyPr wrap="square">
            <a:spAutoFit/>
          </a:bodyPr>
          <a:lstStyle/>
          <a:p>
            <a:r>
              <a:rPr lang="en-US" sz="1000" dirty="0"/>
              <a:t>(Nebraska Department of Health and Human Services, 2024 )</a:t>
            </a:r>
          </a:p>
        </p:txBody>
      </p:sp>
      <p:graphicFrame>
        <p:nvGraphicFramePr>
          <p:cNvPr id="3" name="Chart 2">
            <a:extLst>
              <a:ext uri="{FF2B5EF4-FFF2-40B4-BE49-F238E27FC236}">
                <a16:creationId xmlns:a16="http://schemas.microsoft.com/office/drawing/2014/main" id="{1A5C8A3A-064A-26DE-C0B6-CF6FB70DE29B}"/>
              </a:ext>
            </a:extLst>
          </p:cNvPr>
          <p:cNvGraphicFramePr>
            <a:graphicFrameLocks/>
          </p:cNvGraphicFramePr>
          <p:nvPr>
            <p:extLst>
              <p:ext uri="{D42A27DB-BD31-4B8C-83A1-F6EECF244321}">
                <p14:modId xmlns:p14="http://schemas.microsoft.com/office/powerpoint/2010/main" val="81997004"/>
              </p:ext>
            </p:extLst>
          </p:nvPr>
        </p:nvGraphicFramePr>
        <p:xfrm>
          <a:off x="330200" y="2019298"/>
          <a:ext cx="5765800" cy="34353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44767D28-8478-275A-2040-C9F4CD0886B3}"/>
              </a:ext>
            </a:extLst>
          </p:cNvPr>
          <p:cNvGraphicFramePr>
            <a:graphicFrameLocks/>
          </p:cNvGraphicFramePr>
          <p:nvPr>
            <p:extLst>
              <p:ext uri="{D42A27DB-BD31-4B8C-83A1-F6EECF244321}">
                <p14:modId xmlns:p14="http://schemas.microsoft.com/office/powerpoint/2010/main" val="2323010887"/>
              </p:ext>
            </p:extLst>
          </p:nvPr>
        </p:nvGraphicFramePr>
        <p:xfrm>
          <a:off x="6204488" y="2019298"/>
          <a:ext cx="5257800" cy="34353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95578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09852-C144-424F-99C2-243FF8C09CB7}"/>
              </a:ext>
            </a:extLst>
          </p:cNvPr>
          <p:cNvSpPr>
            <a:spLocks noGrp="1"/>
          </p:cNvSpPr>
          <p:nvPr>
            <p:ph type="title"/>
          </p:nvPr>
        </p:nvSpPr>
        <p:spPr>
          <a:xfrm>
            <a:off x="838200" y="631826"/>
            <a:ext cx="10515600" cy="981822"/>
          </a:xfrm>
        </p:spPr>
        <p:txBody>
          <a:bodyPr>
            <a:normAutofit/>
          </a:bodyPr>
          <a:lstStyle/>
          <a:p>
            <a:r>
              <a:rPr lang="en-US" sz="4800" dirty="0">
                <a:cs typeface="Calibri Light"/>
              </a:rPr>
              <a:t>Impact in Nebraska</a:t>
            </a:r>
            <a:endParaRPr lang="en-US" sz="4800" dirty="0"/>
          </a:p>
        </p:txBody>
      </p:sp>
      <p:sp>
        <p:nvSpPr>
          <p:cNvPr id="3" name="Content Placeholder 2">
            <a:extLst>
              <a:ext uri="{FF2B5EF4-FFF2-40B4-BE49-F238E27FC236}">
                <a16:creationId xmlns:a16="http://schemas.microsoft.com/office/drawing/2014/main" id="{1163E7A1-DB00-4425-96BB-9BAFC797D6AA}"/>
              </a:ext>
            </a:extLst>
          </p:cNvPr>
          <p:cNvSpPr>
            <a:spLocks noGrp="1"/>
          </p:cNvSpPr>
          <p:nvPr>
            <p:ph idx="1"/>
          </p:nvPr>
        </p:nvSpPr>
        <p:spPr>
          <a:xfrm>
            <a:off x="663388" y="1957387"/>
            <a:ext cx="10861862" cy="4268787"/>
          </a:xfrm>
        </p:spPr>
        <p:txBody>
          <a:bodyPr>
            <a:normAutofit/>
          </a:bodyPr>
          <a:lstStyle/>
          <a:p>
            <a:r>
              <a:rPr lang="en-US" sz="3600" dirty="0"/>
              <a:t>~5,000 new babies per year live in an environment that predisposes them to health issues, cognitive impairment, developmental delays, and behavioral problems as a result of undiagnosed and untreated parental depression</a:t>
            </a:r>
          </a:p>
        </p:txBody>
      </p:sp>
    </p:spTree>
    <p:extLst>
      <p:ext uri="{BB962C8B-B14F-4D97-AF65-F5344CB8AC3E}">
        <p14:creationId xmlns:p14="http://schemas.microsoft.com/office/powerpoint/2010/main" val="25036604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1" name="Google Shape;121;p18"/>
          <p:cNvSpPr txBox="1">
            <a:spLocks noGrp="1"/>
          </p:cNvSpPr>
          <p:nvPr>
            <p:ph type="title"/>
          </p:nvPr>
        </p:nvSpPr>
        <p:spPr>
          <a:xfrm>
            <a:off x="650900" y="327802"/>
            <a:ext cx="8428800" cy="395453"/>
          </a:xfrm>
          <a:prstGeom prst="rect">
            <a:avLst/>
          </a:prstGeom>
        </p:spPr>
        <p:txBody>
          <a:bodyPr spcFirstLastPara="1" vert="horz" wrap="square" lIns="121900" tIns="121900" rIns="121900" bIns="121900" rtlCol="0" anchor="t" anchorCtr="0">
            <a:normAutofit fontScale="90000"/>
          </a:bodyPr>
          <a:lstStyle/>
          <a:p>
            <a:r>
              <a:rPr lang="en-US" sz="4800" dirty="0">
                <a:ea typeface="Open Sans Medium"/>
                <a:cs typeface="Open Sans Medium"/>
                <a:sym typeface="Open Sans Medium"/>
              </a:rPr>
              <a:t>Impact in Nebraska</a:t>
            </a:r>
            <a:endParaRPr sz="4800" dirty="0">
              <a:ea typeface="Open Sans Medium"/>
              <a:cs typeface="Open Sans Medium"/>
              <a:sym typeface="Open Sans Medium"/>
            </a:endParaRPr>
          </a:p>
        </p:txBody>
      </p:sp>
      <p:sp>
        <p:nvSpPr>
          <p:cNvPr id="122" name="Google Shape;122;p18"/>
          <p:cNvSpPr txBox="1">
            <a:spLocks noGrp="1"/>
          </p:cNvSpPr>
          <p:nvPr>
            <p:ph type="body" idx="1"/>
          </p:nvPr>
        </p:nvSpPr>
        <p:spPr>
          <a:xfrm>
            <a:off x="562585" y="1076295"/>
            <a:ext cx="11066829" cy="4813061"/>
          </a:xfrm>
          <a:prstGeom prst="rect">
            <a:avLst/>
          </a:prstGeom>
        </p:spPr>
        <p:txBody>
          <a:bodyPr spcFirstLastPara="1" vert="horz" wrap="square" lIns="121900" tIns="121900" rIns="121900" bIns="121900" rtlCol="0" anchor="t" anchorCtr="0">
            <a:normAutofit fontScale="85000" lnSpcReduction="20000"/>
          </a:bodyPr>
          <a:lstStyle/>
          <a:p>
            <a:pPr indent="-440256">
              <a:spcBef>
                <a:spcPts val="1333"/>
              </a:spcBef>
              <a:buSzPts val="1600"/>
              <a:buFont typeface="Open Sans Light"/>
              <a:buChar char="●"/>
            </a:pPr>
            <a:r>
              <a:rPr lang="en-US" sz="3200" dirty="0">
                <a:ea typeface="Open Sans Light"/>
                <a:cs typeface="Open Sans Light"/>
                <a:sym typeface="Open Sans Light"/>
              </a:rPr>
              <a:t>Nebraska Vital Statistics</a:t>
            </a:r>
          </a:p>
          <a:p>
            <a:pPr lvl="1" indent="-440256">
              <a:spcBef>
                <a:spcPts val="1333"/>
              </a:spcBef>
              <a:buSzPts val="1600"/>
              <a:buFont typeface="Open Sans Light"/>
              <a:buChar char="●"/>
            </a:pPr>
            <a:r>
              <a:rPr lang="en-US" sz="2933" dirty="0">
                <a:ea typeface="Open Sans Light"/>
                <a:cs typeface="Open Sans Light"/>
                <a:sym typeface="Open Sans Light"/>
              </a:rPr>
              <a:t> 1 completed suicide annually for women that were pregnant or were pregnant within the last year </a:t>
            </a:r>
          </a:p>
          <a:p>
            <a:pPr indent="-440256">
              <a:spcBef>
                <a:spcPts val="1333"/>
              </a:spcBef>
              <a:buSzPts val="1600"/>
              <a:buFont typeface="Open Sans Light"/>
              <a:buChar char="●"/>
            </a:pPr>
            <a:r>
              <a:rPr lang="en-US" sz="3200" dirty="0">
                <a:ea typeface="Open Sans Light"/>
                <a:cs typeface="Open Sans Light"/>
                <a:sym typeface="Open Sans Light"/>
              </a:rPr>
              <a:t>Nebraska Foster Care Review Office </a:t>
            </a:r>
          </a:p>
          <a:p>
            <a:pPr lvl="1" indent="-440256">
              <a:spcBef>
                <a:spcPts val="1333"/>
              </a:spcBef>
              <a:buSzPts val="1600"/>
              <a:buFont typeface="Open Sans Light"/>
              <a:buChar char="●"/>
            </a:pPr>
            <a:r>
              <a:rPr lang="en-US" sz="2933" dirty="0">
                <a:ea typeface="Open Sans Light"/>
                <a:cs typeface="Open Sans Light"/>
                <a:sym typeface="Open Sans Light"/>
              </a:rPr>
              <a:t>In 2021, 315 children &lt;1 year of age were removed</a:t>
            </a:r>
          </a:p>
          <a:p>
            <a:pPr lvl="2" indent="-440256">
              <a:spcBef>
                <a:spcPts val="1333"/>
              </a:spcBef>
              <a:buSzPts val="1600"/>
              <a:buFont typeface="Open Sans Light"/>
              <a:buChar char="●"/>
            </a:pPr>
            <a:r>
              <a:rPr lang="en-US" sz="2933" dirty="0">
                <a:ea typeface="Open Sans Light"/>
                <a:cs typeface="Open Sans Light"/>
                <a:sym typeface="Open Sans Light"/>
              </a:rPr>
              <a:t>77 cases reviewed</a:t>
            </a:r>
          </a:p>
          <a:p>
            <a:pPr lvl="3" indent="-440256">
              <a:spcBef>
                <a:spcPts val="1333"/>
              </a:spcBef>
              <a:buSzPts val="1600"/>
              <a:buFont typeface="Open Sans Light"/>
              <a:buChar char="●"/>
            </a:pPr>
            <a:r>
              <a:rPr lang="en-US" sz="2933" dirty="0">
                <a:ea typeface="Open Sans Light"/>
                <a:cs typeface="Open Sans Light"/>
                <a:sym typeface="Open Sans Light"/>
              </a:rPr>
              <a:t>16% maternal mental health</a:t>
            </a:r>
          </a:p>
          <a:p>
            <a:pPr lvl="3" indent="-440256">
              <a:spcBef>
                <a:spcPts val="1333"/>
              </a:spcBef>
              <a:buSzPts val="1600"/>
              <a:buFont typeface="Open Sans Light"/>
              <a:buChar char="●"/>
            </a:pPr>
            <a:r>
              <a:rPr lang="en-US" sz="2933" dirty="0">
                <a:ea typeface="Open Sans Light"/>
                <a:cs typeface="Open Sans Light"/>
                <a:sym typeface="Open Sans Light"/>
              </a:rPr>
              <a:t>58% substance use</a:t>
            </a:r>
          </a:p>
          <a:p>
            <a:pPr indent="-440256">
              <a:spcBef>
                <a:spcPts val="1333"/>
              </a:spcBef>
              <a:buSzPts val="1600"/>
              <a:buFont typeface="Open Sans Light"/>
              <a:buChar char="●"/>
            </a:pPr>
            <a:r>
              <a:rPr lang="en-US" sz="3200" dirty="0">
                <a:ea typeface="Open Sans Light"/>
                <a:cs typeface="Open Sans Light"/>
                <a:sym typeface="Open Sans Light"/>
              </a:rPr>
              <a:t>Top Recommendation of Nebraska Maternal Mortality Review Committee</a:t>
            </a:r>
          </a:p>
          <a:p>
            <a:pPr lvl="1" indent="-440256">
              <a:spcBef>
                <a:spcPts val="1333"/>
              </a:spcBef>
              <a:buSzPts val="1600"/>
              <a:buFont typeface="Open Sans Light"/>
              <a:buChar char="●"/>
            </a:pPr>
            <a:r>
              <a:rPr lang="en-US" sz="2933" dirty="0">
                <a:ea typeface="Open Sans Light"/>
                <a:cs typeface="Open Sans Light"/>
                <a:sym typeface="Open Sans Light"/>
              </a:rPr>
              <a:t>“Mental health support: screening, access, resources, and follow-up”</a:t>
            </a:r>
          </a:p>
        </p:txBody>
      </p:sp>
      <p:pic>
        <p:nvPicPr>
          <p:cNvPr id="2" name="Picture 1">
            <a:extLst>
              <a:ext uri="{FF2B5EF4-FFF2-40B4-BE49-F238E27FC236}">
                <a16:creationId xmlns:a16="http://schemas.microsoft.com/office/drawing/2014/main" id="{611A9C03-A4F6-0AE9-BD60-B07E30838B01}"/>
              </a:ext>
            </a:extLst>
          </p:cNvPr>
          <p:cNvPicPr>
            <a:picLocks noChangeAspect="1"/>
          </p:cNvPicPr>
          <p:nvPr/>
        </p:nvPicPr>
        <p:blipFill>
          <a:blip r:embed="rId3"/>
          <a:stretch>
            <a:fillRect/>
          </a:stretch>
        </p:blipFill>
        <p:spPr>
          <a:xfrm>
            <a:off x="8695197" y="5711837"/>
            <a:ext cx="1246973" cy="651508"/>
          </a:xfrm>
          <a:prstGeom prst="rect">
            <a:avLst/>
          </a:prstGeom>
        </p:spPr>
      </p:pic>
    </p:spTree>
    <p:extLst>
      <p:ext uri="{BB962C8B-B14F-4D97-AF65-F5344CB8AC3E}">
        <p14:creationId xmlns:p14="http://schemas.microsoft.com/office/powerpoint/2010/main" val="741712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C17569-428A-68FF-8527-DFDBD84A07A9}"/>
              </a:ext>
            </a:extLst>
          </p:cNvPr>
          <p:cNvPicPr>
            <a:picLocks noChangeAspect="1"/>
          </p:cNvPicPr>
          <p:nvPr/>
        </p:nvPicPr>
        <p:blipFill>
          <a:blip r:embed="rId3"/>
          <a:stretch>
            <a:fillRect/>
          </a:stretch>
        </p:blipFill>
        <p:spPr>
          <a:xfrm>
            <a:off x="766141" y="310379"/>
            <a:ext cx="10659718" cy="6237241"/>
          </a:xfrm>
          <a:prstGeom prst="rect">
            <a:avLst/>
          </a:prstGeom>
        </p:spPr>
      </p:pic>
    </p:spTree>
    <p:extLst>
      <p:ext uri="{BB962C8B-B14F-4D97-AF65-F5344CB8AC3E}">
        <p14:creationId xmlns:p14="http://schemas.microsoft.com/office/powerpoint/2010/main" val="3238316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04672" y="1412489"/>
            <a:ext cx="2871095" cy="2127124"/>
          </a:xfrm>
        </p:spPr>
        <p:txBody>
          <a:bodyPr vert="horz" lIns="91440" tIns="45720" rIns="91440" bIns="45720" rtlCol="0" anchor="t">
            <a:normAutofit/>
          </a:bodyPr>
          <a:lstStyle/>
          <a:p>
            <a:r>
              <a:rPr lang="en-US" sz="3600" kern="1200">
                <a:solidFill>
                  <a:schemeClr val="bg1"/>
                </a:solidFill>
                <a:latin typeface="+mj-lt"/>
                <a:ea typeface="+mj-ea"/>
                <a:cs typeface="+mj-cs"/>
              </a:rPr>
              <a:t>Consequences of Untreated Perinatal Depression</a:t>
            </a:r>
          </a:p>
        </p:txBody>
      </p:sp>
      <p:sp>
        <p:nvSpPr>
          <p:cNvPr id="3" name="Content Placeholder 2"/>
          <p:cNvSpPr>
            <a:spLocks noGrp="1"/>
          </p:cNvSpPr>
          <p:nvPr>
            <p:ph idx="1"/>
          </p:nvPr>
        </p:nvSpPr>
        <p:spPr>
          <a:xfrm>
            <a:off x="4525598" y="278349"/>
            <a:ext cx="7391753" cy="5710634"/>
          </a:xfrm>
        </p:spPr>
        <p:txBody>
          <a:bodyPr vert="horz" lIns="91440" tIns="45720" rIns="91440" bIns="45720" numCol="2" rtlCol="0" anchor="t">
            <a:noAutofit/>
          </a:bodyPr>
          <a:lstStyle/>
          <a:p>
            <a:pPr lvl="0"/>
            <a:r>
              <a:rPr lang="en-US" sz="2600" dirty="0"/>
              <a:t>Poor adherence to medical care and increased health care costs​</a:t>
            </a:r>
            <a:endParaRPr lang="en-US" sz="2600" dirty="0">
              <a:cs typeface="Calibri"/>
            </a:endParaRPr>
          </a:p>
          <a:p>
            <a:pPr lvl="0"/>
            <a:r>
              <a:rPr lang="en-US" sz="2600" dirty="0"/>
              <a:t>Higher rates of preterm birth, low birth weight, pre-eclampsia, and spontaneous abortion</a:t>
            </a:r>
            <a:endParaRPr lang="en-US" sz="2600" dirty="0">
              <a:cs typeface="Calibri"/>
            </a:endParaRPr>
          </a:p>
          <a:p>
            <a:pPr lvl="0"/>
            <a:r>
              <a:rPr lang="en-US" sz="2600" dirty="0"/>
              <a:t>Smoking and substance use</a:t>
            </a:r>
            <a:endParaRPr lang="en-US" sz="2600" dirty="0">
              <a:cs typeface="Calibri"/>
            </a:endParaRPr>
          </a:p>
          <a:p>
            <a:pPr lvl="0"/>
            <a:r>
              <a:rPr lang="en-US" sz="2600" dirty="0"/>
              <a:t>Loss of financial resources</a:t>
            </a:r>
            <a:endParaRPr lang="en-US" sz="2600" dirty="0">
              <a:cs typeface="Calibri"/>
            </a:endParaRPr>
          </a:p>
          <a:p>
            <a:pPr lvl="0"/>
            <a:r>
              <a:rPr lang="en-US" sz="2600" dirty="0"/>
              <a:t>Family dysfunction and increased risk of abuse and neglect</a:t>
            </a:r>
            <a:endParaRPr lang="en-US" sz="2600" dirty="0">
              <a:cs typeface="Calibri"/>
            </a:endParaRPr>
          </a:p>
          <a:p>
            <a:pPr lvl="0"/>
            <a:endParaRPr lang="en-US" sz="2600" dirty="0">
              <a:cs typeface="Calibri"/>
            </a:endParaRPr>
          </a:p>
          <a:p>
            <a:pPr lvl="0"/>
            <a:r>
              <a:rPr lang="en-US" sz="2600" dirty="0"/>
              <a:t>Impaired parent-child interaction- bonding and attachment issues</a:t>
            </a:r>
            <a:endParaRPr lang="en-US" sz="2600" dirty="0">
              <a:cs typeface="Calibri"/>
            </a:endParaRPr>
          </a:p>
          <a:p>
            <a:pPr lvl="0"/>
            <a:r>
              <a:rPr lang="en-US" sz="2600" dirty="0"/>
              <a:t>Discontinuation of breastfeeding</a:t>
            </a:r>
            <a:endParaRPr lang="en-US" sz="2600" dirty="0">
              <a:cs typeface="Calibri"/>
            </a:endParaRPr>
          </a:p>
          <a:p>
            <a:pPr lvl="0"/>
            <a:r>
              <a:rPr lang="en-US" sz="2600" dirty="0"/>
              <a:t>Failure to thrive and colic</a:t>
            </a:r>
            <a:endParaRPr lang="en-US" sz="2600" dirty="0">
              <a:cs typeface="Calibri"/>
            </a:endParaRPr>
          </a:p>
          <a:p>
            <a:pPr lvl="0"/>
            <a:r>
              <a:rPr lang="en-US" sz="2600" dirty="0"/>
              <a:t>Infantile sleep disorders</a:t>
            </a:r>
            <a:endParaRPr lang="en-US" sz="2600" dirty="0">
              <a:cs typeface="Calibri"/>
            </a:endParaRPr>
          </a:p>
          <a:p>
            <a:pPr lvl="0"/>
            <a:r>
              <a:rPr lang="en-US" sz="2600" dirty="0"/>
              <a:t>Delays in motor, cognitive, and language development</a:t>
            </a:r>
            <a:endParaRPr lang="en-US" sz="2600" dirty="0">
              <a:cs typeface="Calibri"/>
            </a:endParaRPr>
          </a:p>
          <a:p>
            <a:pPr lvl="0"/>
            <a:r>
              <a:rPr lang="en-US" sz="2600" dirty="0"/>
              <a:t>Emotional and behavioral disorders that persist into adolescence</a:t>
            </a:r>
            <a:endParaRPr lang="en-US" sz="2600" dirty="0">
              <a:cs typeface="Calibri"/>
            </a:endParaRPr>
          </a:p>
          <a:p>
            <a:pPr marL="0"/>
            <a:endParaRPr lang="en-US" sz="2600" dirty="0">
              <a:cs typeface="Calibri"/>
            </a:endParaRPr>
          </a:p>
        </p:txBody>
      </p:sp>
      <p:sp>
        <p:nvSpPr>
          <p:cNvPr id="4" name="TextBox 3">
            <a:extLst>
              <a:ext uri="{FF2B5EF4-FFF2-40B4-BE49-F238E27FC236}">
                <a16:creationId xmlns:a16="http://schemas.microsoft.com/office/drawing/2014/main" id="{93771E5C-E543-AF4B-B02C-490CCDC56873}"/>
              </a:ext>
            </a:extLst>
          </p:cNvPr>
          <p:cNvSpPr txBox="1"/>
          <p:nvPr/>
        </p:nvSpPr>
        <p:spPr>
          <a:xfrm>
            <a:off x="7990861" y="6427512"/>
            <a:ext cx="4201986" cy="305752"/>
          </a:xfrm>
          <a:prstGeom prst="rect">
            <a:avLst/>
          </a:prstGeom>
        </p:spPr>
        <p:txBody>
          <a:bodyPr vert="horz" lIns="91440" tIns="45720" rIns="91440" bIns="45720" rtlCol="0" anchor="t">
            <a:normAutofit fontScale="925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(ACOG, 2018a &amp; 2018b; Earls et al., 2019; Walsh et al., 2020; Wisner et al., 2013)</a:t>
            </a: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503225870"/>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09852-C144-424F-99C2-243FF8C09CB7}"/>
              </a:ext>
            </a:extLst>
          </p:cNvPr>
          <p:cNvSpPr>
            <a:spLocks noGrp="1"/>
          </p:cNvSpPr>
          <p:nvPr>
            <p:ph type="title"/>
          </p:nvPr>
        </p:nvSpPr>
        <p:spPr>
          <a:xfrm>
            <a:off x="609600" y="508151"/>
            <a:ext cx="10972800" cy="634850"/>
          </a:xfrm>
        </p:spPr>
        <p:txBody>
          <a:bodyPr>
            <a:normAutofit/>
          </a:bodyPr>
          <a:lstStyle/>
          <a:p>
            <a:r>
              <a:rPr lang="en-US" sz="3400" dirty="0">
                <a:cs typeface="Calibri Light"/>
              </a:rPr>
              <a:t>Societal Cost of Untreated Perinatal Mental Health Disorders</a:t>
            </a:r>
            <a:endParaRPr lang="en-US" sz="3400" dirty="0"/>
          </a:p>
        </p:txBody>
      </p:sp>
      <p:sp>
        <p:nvSpPr>
          <p:cNvPr id="3" name="Content Placeholder 2">
            <a:extLst>
              <a:ext uri="{FF2B5EF4-FFF2-40B4-BE49-F238E27FC236}">
                <a16:creationId xmlns:a16="http://schemas.microsoft.com/office/drawing/2014/main" id="{1163E7A1-DB00-4425-96BB-9BAFC797D6AA}"/>
              </a:ext>
            </a:extLst>
          </p:cNvPr>
          <p:cNvSpPr>
            <a:spLocks noGrp="1"/>
          </p:cNvSpPr>
          <p:nvPr>
            <p:ph idx="1"/>
          </p:nvPr>
        </p:nvSpPr>
        <p:spPr>
          <a:xfrm>
            <a:off x="838200" y="1493118"/>
            <a:ext cx="8513000" cy="4609946"/>
          </a:xfrm>
        </p:spPr>
        <p:txBody>
          <a:bodyPr>
            <a:normAutofit/>
          </a:bodyPr>
          <a:lstStyle/>
          <a:p>
            <a:r>
              <a:rPr lang="en-US" sz="2600" dirty="0"/>
              <a:t>Economic Impact Study (Luca et al. 2020)</a:t>
            </a:r>
          </a:p>
          <a:p>
            <a:pPr lvl="1"/>
            <a:r>
              <a:rPr lang="en-US" dirty="0"/>
              <a:t>Mathematical model to estimate cost of untreated perinatal mental health disorders</a:t>
            </a:r>
          </a:p>
          <a:p>
            <a:pPr lvl="1"/>
            <a:r>
              <a:rPr lang="en-US" dirty="0"/>
              <a:t>Birth statistics from 2017</a:t>
            </a:r>
          </a:p>
          <a:p>
            <a:pPr lvl="1"/>
            <a:r>
              <a:rPr lang="en-US" b="1" dirty="0"/>
              <a:t>Untreated</a:t>
            </a:r>
            <a:r>
              <a:rPr lang="en-US" dirty="0"/>
              <a:t> perinatal mental health conditions cost $32,000 per mother-infant pair from conception through age 5 years. </a:t>
            </a:r>
          </a:p>
          <a:p>
            <a:r>
              <a:rPr lang="en-US" sz="2600" dirty="0"/>
              <a:t>Nebraska Impact (2023)</a:t>
            </a:r>
          </a:p>
          <a:p>
            <a:pPr lvl="1"/>
            <a:r>
              <a:rPr lang="en-US" dirty="0"/>
              <a:t>24,111 births</a:t>
            </a:r>
          </a:p>
          <a:p>
            <a:pPr lvl="1"/>
            <a:r>
              <a:rPr lang="en-US" dirty="0"/>
              <a:t>4,820 families impacted</a:t>
            </a:r>
          </a:p>
          <a:p>
            <a:pPr lvl="1"/>
            <a:r>
              <a:rPr lang="en-US" dirty="0"/>
              <a:t>Annual untreated cost to state: ~$154 million</a:t>
            </a:r>
            <a:endParaRPr lang="en-US" sz="2400" dirty="0"/>
          </a:p>
          <a:p>
            <a:pPr marL="0" indent="0">
              <a:buNone/>
            </a:pPr>
            <a:endParaRPr lang="en-US" sz="2400" dirty="0"/>
          </a:p>
          <a:p>
            <a:endParaRPr lang="en-US" sz="2400" dirty="0"/>
          </a:p>
        </p:txBody>
      </p:sp>
      <p:sp>
        <p:nvSpPr>
          <p:cNvPr id="4" name="TextBox 3">
            <a:extLst>
              <a:ext uri="{FF2B5EF4-FFF2-40B4-BE49-F238E27FC236}">
                <a16:creationId xmlns:a16="http://schemas.microsoft.com/office/drawing/2014/main" id="{19B40BA1-CCBA-B24C-ADD7-F9DCEF353060}"/>
              </a:ext>
            </a:extLst>
          </p:cNvPr>
          <p:cNvSpPr txBox="1"/>
          <p:nvPr/>
        </p:nvSpPr>
        <p:spPr>
          <a:xfrm>
            <a:off x="8796401" y="6103064"/>
            <a:ext cx="1109599" cy="246221"/>
          </a:xfrm>
          <a:prstGeom prst="rect">
            <a:avLst/>
          </a:prstGeom>
          <a:noFill/>
        </p:spPr>
        <p:txBody>
          <a:bodyPr wrap="none" rtlCol="0">
            <a:spAutoFit/>
          </a:bodyPr>
          <a:lstStyle/>
          <a:p>
            <a:r>
              <a:rPr lang="en-US" sz="1000" dirty="0"/>
              <a:t>(Luca et al., 2020)</a:t>
            </a:r>
          </a:p>
        </p:txBody>
      </p:sp>
      <p:pic>
        <p:nvPicPr>
          <p:cNvPr id="5" name="Picture 4">
            <a:extLst>
              <a:ext uri="{FF2B5EF4-FFF2-40B4-BE49-F238E27FC236}">
                <a16:creationId xmlns:a16="http://schemas.microsoft.com/office/drawing/2014/main" id="{0E52B210-CD29-E214-AB39-2ED49BD22A18}"/>
              </a:ext>
            </a:extLst>
          </p:cNvPr>
          <p:cNvPicPr>
            <a:picLocks noChangeAspect="1"/>
          </p:cNvPicPr>
          <p:nvPr/>
        </p:nvPicPr>
        <p:blipFill>
          <a:blip r:embed="rId3"/>
          <a:stretch>
            <a:fillRect/>
          </a:stretch>
        </p:blipFill>
        <p:spPr>
          <a:xfrm>
            <a:off x="9649650" y="3594024"/>
            <a:ext cx="1651000" cy="152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AA25622C-CF5B-217D-D865-360B6669C604}"/>
              </a:ext>
            </a:extLst>
          </p:cNvPr>
          <p:cNvPicPr>
            <a:picLocks noChangeAspect="1"/>
          </p:cNvPicPr>
          <p:nvPr/>
        </p:nvPicPr>
        <p:blipFill>
          <a:blip r:embed="rId4"/>
          <a:stretch>
            <a:fillRect/>
          </a:stretch>
        </p:blipFill>
        <p:spPr>
          <a:xfrm>
            <a:off x="9351200" y="1653742"/>
            <a:ext cx="2247900" cy="1409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0075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1826"/>
            <a:ext cx="10515600" cy="1053602"/>
          </a:xfrm>
        </p:spPr>
        <p:txBody>
          <a:bodyPr>
            <a:normAutofit/>
          </a:bodyPr>
          <a:lstStyle/>
          <a:p>
            <a:r>
              <a:rPr lang="en-US" sz="4800" dirty="0"/>
              <a:t>Screening is Key</a:t>
            </a:r>
          </a:p>
        </p:txBody>
      </p:sp>
      <p:pic>
        <p:nvPicPr>
          <p:cNvPr id="5" name="Content Placeholder 4">
            <a:extLst>
              <a:ext uri="{FF2B5EF4-FFF2-40B4-BE49-F238E27FC236}">
                <a16:creationId xmlns:a16="http://schemas.microsoft.com/office/drawing/2014/main" id="{6446E577-E875-B649-AB21-053B89133A61}"/>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9624072" y="2557536"/>
            <a:ext cx="2077508" cy="2077508"/>
          </a:xfrm>
        </p:spPr>
      </p:pic>
      <p:sp>
        <p:nvSpPr>
          <p:cNvPr id="6" name="TextBox 5">
            <a:extLst>
              <a:ext uri="{FF2B5EF4-FFF2-40B4-BE49-F238E27FC236}">
                <a16:creationId xmlns:a16="http://schemas.microsoft.com/office/drawing/2014/main" id="{DF778000-ECFA-5F46-A361-C2E5C81888A6}"/>
              </a:ext>
            </a:extLst>
          </p:cNvPr>
          <p:cNvSpPr txBox="1"/>
          <p:nvPr/>
        </p:nvSpPr>
        <p:spPr>
          <a:xfrm>
            <a:off x="838201" y="1957388"/>
            <a:ext cx="8628418" cy="304698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ea typeface="+mn-ea"/>
                <a:cs typeface="+mn-cs"/>
              </a:rPr>
              <a:t>Effective, free, and validated screening tools exist to identify mothers and fathers at risk for perinatal depression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ea typeface="+mn-ea"/>
                <a:cs typeface="+mn-cs"/>
              </a:rPr>
              <a:t>Treatment is available and can have a significant impact on outcomes </a:t>
            </a:r>
          </a:p>
        </p:txBody>
      </p:sp>
    </p:spTree>
    <p:extLst>
      <p:ext uri="{BB962C8B-B14F-4D97-AF65-F5344CB8AC3E}">
        <p14:creationId xmlns:p14="http://schemas.microsoft.com/office/powerpoint/2010/main" val="3513846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D1989-8F7B-9D75-68A3-B1BF54EA940C}"/>
              </a:ext>
            </a:extLst>
          </p:cNvPr>
          <p:cNvSpPr>
            <a:spLocks noGrp="1"/>
          </p:cNvSpPr>
          <p:nvPr>
            <p:ph type="title"/>
          </p:nvPr>
        </p:nvSpPr>
        <p:spPr>
          <a:xfrm>
            <a:off x="530943" y="505990"/>
            <a:ext cx="10515600" cy="928363"/>
          </a:xfrm>
        </p:spPr>
        <p:txBody>
          <a:bodyPr>
            <a:normAutofit/>
          </a:bodyPr>
          <a:lstStyle/>
          <a:p>
            <a:r>
              <a:rPr lang="en-US" sz="4800" dirty="0"/>
              <a:t>Objectives</a:t>
            </a:r>
          </a:p>
        </p:txBody>
      </p:sp>
      <p:sp>
        <p:nvSpPr>
          <p:cNvPr id="3" name="Content Placeholder 2">
            <a:extLst>
              <a:ext uri="{FF2B5EF4-FFF2-40B4-BE49-F238E27FC236}">
                <a16:creationId xmlns:a16="http://schemas.microsoft.com/office/drawing/2014/main" id="{C8DA486B-6D19-DCA7-4C47-62B16A92E687}"/>
              </a:ext>
            </a:extLst>
          </p:cNvPr>
          <p:cNvSpPr>
            <a:spLocks noGrp="1"/>
          </p:cNvSpPr>
          <p:nvPr>
            <p:ph idx="1"/>
          </p:nvPr>
        </p:nvSpPr>
        <p:spPr>
          <a:xfrm>
            <a:off x="838199" y="1723292"/>
            <a:ext cx="10515601" cy="4308572"/>
          </a:xfrm>
        </p:spPr>
        <p:txBody>
          <a:bodyPr>
            <a:normAutofit/>
          </a:bodyPr>
          <a:lstStyle/>
          <a:p>
            <a:pPr>
              <a:lnSpc>
                <a:spcPct val="120000"/>
              </a:lnSpc>
              <a:spcAft>
                <a:spcPts val="1000"/>
              </a:spcAft>
            </a:pPr>
            <a:r>
              <a:rPr lang="en-US" sz="3200" dirty="0"/>
              <a:t>Provide an overview of common maternal mental health disorders during the perinatal period</a:t>
            </a:r>
          </a:p>
          <a:p>
            <a:pPr>
              <a:lnSpc>
                <a:spcPct val="120000"/>
              </a:lnSpc>
              <a:spcAft>
                <a:spcPts val="1000"/>
              </a:spcAft>
            </a:pPr>
            <a:r>
              <a:rPr lang="en-US" sz="3200" dirty="0"/>
              <a:t>Describe best practices for perinatal mental health screening​​</a:t>
            </a:r>
          </a:p>
          <a:p>
            <a:pPr>
              <a:lnSpc>
                <a:spcPct val="120000"/>
              </a:lnSpc>
              <a:spcAft>
                <a:spcPts val="1000"/>
              </a:spcAft>
            </a:pPr>
            <a:r>
              <a:rPr lang="en-US" sz="3200" dirty="0"/>
              <a:t>Identify strategies and resources available to implement perinatal mental health screening​</a:t>
            </a:r>
          </a:p>
        </p:txBody>
      </p:sp>
    </p:spTree>
    <p:extLst>
      <p:ext uri="{BB962C8B-B14F-4D97-AF65-F5344CB8AC3E}">
        <p14:creationId xmlns:p14="http://schemas.microsoft.com/office/powerpoint/2010/main" val="1544771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8" name="Content Placeholder 37">
            <a:extLst>
              <a:ext uri="{FF2B5EF4-FFF2-40B4-BE49-F238E27FC236}">
                <a16:creationId xmlns:a16="http://schemas.microsoft.com/office/drawing/2014/main" id="{4B6E1498-1D1A-F848-96EA-371E619D5DB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33426" y="1757361"/>
            <a:ext cx="3406775" cy="1598613"/>
          </a:xfrm>
        </p:spPr>
      </p:pic>
      <p:pic>
        <p:nvPicPr>
          <p:cNvPr id="48" name="Picture 47">
            <a:extLst>
              <a:ext uri="{FF2B5EF4-FFF2-40B4-BE49-F238E27FC236}">
                <a16:creationId xmlns:a16="http://schemas.microsoft.com/office/drawing/2014/main" id="{80232638-A67E-7645-AA04-3C073426D3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0050" y="1757361"/>
            <a:ext cx="4887913" cy="1598613"/>
          </a:xfrm>
          <a:prstGeom prst="rect">
            <a:avLst/>
          </a:prstGeom>
        </p:spPr>
      </p:pic>
      <p:pic>
        <p:nvPicPr>
          <p:cNvPr id="54" name="Picture 53">
            <a:extLst>
              <a:ext uri="{FF2B5EF4-FFF2-40B4-BE49-F238E27FC236}">
                <a16:creationId xmlns:a16="http://schemas.microsoft.com/office/drawing/2014/main" id="{851221B2-12DA-DB4A-B4D6-81C7E2B873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0987" y="1757361"/>
            <a:ext cx="2078039" cy="1598613"/>
          </a:xfrm>
          <a:prstGeom prst="rect">
            <a:avLst/>
          </a:prstGeom>
        </p:spPr>
      </p:pic>
      <p:pic>
        <p:nvPicPr>
          <p:cNvPr id="52" name="Picture 51">
            <a:extLst>
              <a:ext uri="{FF2B5EF4-FFF2-40B4-BE49-F238E27FC236}">
                <a16:creationId xmlns:a16="http://schemas.microsoft.com/office/drawing/2014/main" id="{793813BF-4B88-F744-8434-B687498757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426" y="3429000"/>
            <a:ext cx="3802063" cy="1439863"/>
          </a:xfrm>
          <a:prstGeom prst="rect">
            <a:avLst/>
          </a:prstGeom>
        </p:spPr>
      </p:pic>
      <p:pic>
        <p:nvPicPr>
          <p:cNvPr id="56" name="Picture 55">
            <a:extLst>
              <a:ext uri="{FF2B5EF4-FFF2-40B4-BE49-F238E27FC236}">
                <a16:creationId xmlns:a16="http://schemas.microsoft.com/office/drawing/2014/main" id="{41855C71-B79B-1D4A-A0A1-50CFB5E1A8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6925" y="3429000"/>
            <a:ext cx="1489075" cy="1439863"/>
          </a:xfrm>
          <a:prstGeom prst="rect">
            <a:avLst/>
          </a:prstGeom>
        </p:spPr>
      </p:pic>
      <p:pic>
        <p:nvPicPr>
          <p:cNvPr id="46" name="Picture 45">
            <a:extLst>
              <a:ext uri="{FF2B5EF4-FFF2-40B4-BE49-F238E27FC236}">
                <a16:creationId xmlns:a16="http://schemas.microsoft.com/office/drawing/2014/main" id="{E5B4C1E4-16CA-B246-99BF-23A7D7380B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7438" y="3429000"/>
            <a:ext cx="5081588" cy="1439863"/>
          </a:xfrm>
          <a:prstGeom prst="rect">
            <a:avLst/>
          </a:prstGeom>
        </p:spPr>
      </p:pic>
      <p:pic>
        <p:nvPicPr>
          <p:cNvPr id="50" name="Picture 49">
            <a:extLst>
              <a:ext uri="{FF2B5EF4-FFF2-40B4-BE49-F238E27FC236}">
                <a16:creationId xmlns:a16="http://schemas.microsoft.com/office/drawing/2014/main" id="{81025B1A-5EEE-B14B-8400-BD47BA7D92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3424" y="4940299"/>
            <a:ext cx="5080000" cy="1087439"/>
          </a:xfrm>
          <a:prstGeom prst="rect">
            <a:avLst/>
          </a:prstGeom>
        </p:spPr>
      </p:pic>
      <p:pic>
        <p:nvPicPr>
          <p:cNvPr id="58" name="Picture 57">
            <a:extLst>
              <a:ext uri="{FF2B5EF4-FFF2-40B4-BE49-F238E27FC236}">
                <a16:creationId xmlns:a16="http://schemas.microsoft.com/office/drawing/2014/main" id="{23F74EC4-1B68-884E-958E-945F1EE545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84864" y="4940299"/>
            <a:ext cx="1103313" cy="1087439"/>
          </a:xfrm>
          <a:prstGeom prst="rect">
            <a:avLst/>
          </a:prstGeom>
        </p:spPr>
      </p:pic>
      <p:pic>
        <p:nvPicPr>
          <p:cNvPr id="1026" name="Picture 2">
            <a:extLst>
              <a:ext uri="{FF2B5EF4-FFF2-40B4-BE49-F238E27FC236}">
                <a16:creationId xmlns:a16="http://schemas.microsoft.com/office/drawing/2014/main" id="{B5FF0AF5-896E-BF45-81B3-61E58E6936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59612" y="4940299"/>
            <a:ext cx="4189413" cy="1087439"/>
          </a:xfrm>
          <a:prstGeom prst="rect">
            <a:avLst/>
          </a:prstGeom>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1" y="304801"/>
            <a:ext cx="11182350" cy="1087439"/>
          </a:xfrm>
        </p:spPr>
        <p:txBody>
          <a:bodyPr>
            <a:noAutofit/>
          </a:bodyPr>
          <a:lstStyle/>
          <a:p>
            <a:r>
              <a:rPr lang="en-US" sz="5400" b="0" dirty="0">
                <a:latin typeface="Calibri Light" panose="020F0302020204030204" pitchFamily="34" charset="0"/>
                <a:ea typeface="Open Sans Medium" pitchFamily="2" charset="0"/>
                <a:cs typeface="Calibri Light" panose="020F0302020204030204" pitchFamily="34" charset="0"/>
              </a:rPr>
              <a:t>Universal Screening Recommendations</a:t>
            </a:r>
          </a:p>
        </p:txBody>
      </p:sp>
    </p:spTree>
    <p:extLst>
      <p:ext uri="{BB962C8B-B14F-4D97-AF65-F5344CB8AC3E}">
        <p14:creationId xmlns:p14="http://schemas.microsoft.com/office/powerpoint/2010/main" val="253608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ABDEE-7617-4625-F261-9D48835228FD}"/>
              </a:ext>
            </a:extLst>
          </p:cNvPr>
          <p:cNvSpPr>
            <a:spLocks noGrp="1"/>
          </p:cNvSpPr>
          <p:nvPr>
            <p:ph type="title"/>
          </p:nvPr>
        </p:nvSpPr>
        <p:spPr>
          <a:xfrm>
            <a:off x="530942" y="365125"/>
            <a:ext cx="10515600" cy="1035421"/>
          </a:xfrm>
        </p:spPr>
        <p:txBody>
          <a:bodyPr vert="horz" lIns="91440" tIns="45720" rIns="91440" bIns="45720" rtlCol="0" anchor="b">
            <a:noAutofit/>
          </a:bodyPr>
          <a:lstStyle/>
          <a:p>
            <a:r>
              <a:rPr lang="en-US" sz="4800" kern="1200" dirty="0">
                <a:ea typeface="Open Sans" panose="020B0606030504020204" pitchFamily="34" charset="0"/>
                <a:cs typeface="Open Sans" panose="020B0606030504020204" pitchFamily="34" charset="0"/>
              </a:rPr>
              <a:t>Legislation</a:t>
            </a:r>
          </a:p>
        </p:txBody>
      </p:sp>
      <p:pic>
        <p:nvPicPr>
          <p:cNvPr id="6" name="Content Placeholder 5">
            <a:extLst>
              <a:ext uri="{FF2B5EF4-FFF2-40B4-BE49-F238E27FC236}">
                <a16:creationId xmlns:a16="http://schemas.microsoft.com/office/drawing/2014/main" id="{579EC13A-E652-0775-5DC6-E3C45618896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768912" y="1400546"/>
            <a:ext cx="3892146" cy="3892146"/>
          </a:xfrm>
          <a:prstGeom prst="rect">
            <a:avLst/>
          </a:prstGeom>
        </p:spPr>
      </p:pic>
      <p:sp>
        <p:nvSpPr>
          <p:cNvPr id="8" name="TextBox 7">
            <a:extLst>
              <a:ext uri="{FF2B5EF4-FFF2-40B4-BE49-F238E27FC236}">
                <a16:creationId xmlns:a16="http://schemas.microsoft.com/office/drawing/2014/main" id="{FC01F6E9-839E-26D7-248A-29EADDF37CD6}"/>
              </a:ext>
            </a:extLst>
          </p:cNvPr>
          <p:cNvSpPr txBox="1"/>
          <p:nvPr/>
        </p:nvSpPr>
        <p:spPr>
          <a:xfrm>
            <a:off x="530942" y="1508564"/>
            <a:ext cx="7389476" cy="4835457"/>
          </a:xfrm>
          <a:prstGeom prst="rect">
            <a:avLst/>
          </a:prstGeom>
        </p:spPr>
        <p:txBody>
          <a:bodyPr vert="horz" lIns="91440" tIns="45720" rIns="91440" bIns="45720" rtlCol="0" anchor="t">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ea typeface="Open Sans Light"/>
                <a:cs typeface="Open Sans Light"/>
                <a:sym typeface="Open Sans Light"/>
              </a:rPr>
              <a:t>NE Statute 38.204.01 </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ea typeface="Open Sans Light"/>
                <a:cs typeface="Open Sans Light"/>
                <a:sym typeface="Open Sans Light"/>
              </a:rPr>
              <a:t>Effective July 21</a:t>
            </a:r>
            <a:r>
              <a:rPr kumimoji="0" lang="en-US" sz="2800" b="0" i="0" u="none" strike="noStrike" kern="1200" cap="none" spc="0" normalizeH="0" baseline="30000" noProof="0" dirty="0">
                <a:ln>
                  <a:noFill/>
                </a:ln>
                <a:solidFill>
                  <a:srgbClr val="000000"/>
                </a:solidFill>
                <a:effectLst/>
                <a:uLnTx/>
                <a:uFillTx/>
                <a:ea typeface="Open Sans Light"/>
                <a:cs typeface="Open Sans Light"/>
                <a:sym typeface="Open Sans Light"/>
              </a:rPr>
              <a:t>st</a:t>
            </a:r>
            <a:r>
              <a:rPr kumimoji="0" lang="en-US" sz="2800" b="0" i="0" u="none" strike="noStrike" kern="1200" cap="none" spc="0" normalizeH="0" baseline="0" noProof="0" dirty="0">
                <a:ln>
                  <a:noFill/>
                </a:ln>
                <a:solidFill>
                  <a:srgbClr val="000000"/>
                </a:solidFill>
                <a:effectLst/>
                <a:uLnTx/>
                <a:uFillTx/>
                <a:ea typeface="Open Sans Light"/>
                <a:cs typeface="Open Sans Light"/>
                <a:sym typeface="Open Sans Light"/>
              </a:rPr>
              <a:t>, 2022</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ea typeface="+mn-ea"/>
                <a:cs typeface="+mn-cs"/>
              </a:rPr>
              <a:t>Calls for the provision of education and universal screening for mothers during and after pregnancy</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ea typeface="+mn-ea"/>
                <a:cs typeface="+mn-cs"/>
              </a:rPr>
              <a:t>Authorizes the Board of Medicine and Surgery to work with accredited hospitals and licensed healthcare professionals to create policies to facilitate perinatal mental health screening</a:t>
            </a:r>
            <a:endParaRPr kumimoji="0" lang="en-US" sz="2800" b="0" i="0" u="none" strike="noStrike" kern="1200" cap="none" spc="0" normalizeH="0" baseline="0" noProof="0" dirty="0">
              <a:ln>
                <a:noFill/>
              </a:ln>
              <a:solidFill>
                <a:prstClr val="black"/>
              </a:solidFill>
              <a:effectLst/>
              <a:uLnTx/>
              <a:uFillTx/>
              <a:ea typeface="+mn-ea"/>
              <a:cs typeface="Calibri"/>
            </a:endParaRPr>
          </a:p>
        </p:txBody>
      </p:sp>
    </p:spTree>
    <p:extLst>
      <p:ext uri="{BB962C8B-B14F-4D97-AF65-F5344CB8AC3E}">
        <p14:creationId xmlns:p14="http://schemas.microsoft.com/office/powerpoint/2010/main" val="2573519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572" y="704113"/>
            <a:ext cx="10515600" cy="877476"/>
          </a:xfrm>
        </p:spPr>
        <p:txBody>
          <a:bodyPr>
            <a:normAutofit/>
          </a:bodyPr>
          <a:lstStyle/>
          <a:p>
            <a:r>
              <a:rPr lang="en-US" sz="4800" dirty="0"/>
              <a:t>Who and When to Screen?</a:t>
            </a:r>
          </a:p>
        </p:txBody>
      </p:sp>
      <p:sp>
        <p:nvSpPr>
          <p:cNvPr id="4" name="Content Placeholder 3">
            <a:extLst>
              <a:ext uri="{FF2B5EF4-FFF2-40B4-BE49-F238E27FC236}">
                <a16:creationId xmlns:a16="http://schemas.microsoft.com/office/drawing/2014/main" id="{C2FEA1D9-E82E-C045-B494-724FCEE1966D}"/>
              </a:ext>
            </a:extLst>
          </p:cNvPr>
          <p:cNvSpPr>
            <a:spLocks noGrp="1"/>
          </p:cNvSpPr>
          <p:nvPr>
            <p:ph idx="1"/>
          </p:nvPr>
        </p:nvSpPr>
        <p:spPr/>
        <p:txBody>
          <a:bodyPr/>
          <a:lstStyle/>
          <a:p>
            <a:r>
              <a:rPr lang="en-US" dirty="0">
                <a:cs typeface="Calibri"/>
              </a:rPr>
              <a:t>Mothers</a:t>
            </a:r>
          </a:p>
          <a:p>
            <a:pPr lvl="1"/>
            <a:r>
              <a:rPr lang="en-US" b="1" dirty="0">
                <a:cs typeface="Calibri"/>
              </a:rPr>
              <a:t>At least once prenatally</a:t>
            </a:r>
          </a:p>
          <a:p>
            <a:pPr lvl="2"/>
            <a:r>
              <a:rPr lang="en-US" dirty="0">
                <a:cs typeface="Calibri"/>
              </a:rPr>
              <a:t>ACOG recommends at the initial prenatal visit and later in pregnancy.</a:t>
            </a:r>
          </a:p>
          <a:p>
            <a:pPr lvl="1"/>
            <a:r>
              <a:rPr lang="en-US" dirty="0">
                <a:cs typeface="Calibri"/>
              </a:rPr>
              <a:t>During birth hospitalization</a:t>
            </a:r>
          </a:p>
          <a:p>
            <a:pPr lvl="1"/>
            <a:r>
              <a:rPr lang="en-US" b="1" dirty="0">
                <a:cs typeface="Calibri"/>
              </a:rPr>
              <a:t>At comprehensive postpartum visit</a:t>
            </a:r>
          </a:p>
          <a:p>
            <a:pPr lvl="1"/>
            <a:r>
              <a:rPr lang="en-US" b="1" dirty="0">
                <a:cs typeface="Calibri"/>
              </a:rPr>
              <a:t>At baby's 1, 2, 4, and 6-month well-child visits</a:t>
            </a:r>
          </a:p>
          <a:p>
            <a:r>
              <a:rPr lang="en-US" dirty="0">
                <a:cs typeface="Calibri"/>
              </a:rPr>
              <a:t>Fathers or Non-Delivering Partner</a:t>
            </a:r>
          </a:p>
          <a:p>
            <a:pPr lvl="1"/>
            <a:r>
              <a:rPr lang="en-US" b="1" dirty="0">
                <a:cs typeface="Calibri"/>
              </a:rPr>
              <a:t>At least once within the first 6 months of birth</a:t>
            </a:r>
          </a:p>
          <a:p>
            <a:r>
              <a:rPr lang="en-US" b="1" dirty="0">
                <a:cs typeface="Calibri"/>
              </a:rPr>
              <a:t>NICU parents</a:t>
            </a:r>
          </a:p>
          <a:p>
            <a:pPr lvl="1"/>
            <a:r>
              <a:rPr lang="en-US" dirty="0">
                <a:cs typeface="Calibri"/>
              </a:rPr>
              <a:t>At 7-14 and 30 days postpartum and </a:t>
            </a:r>
            <a:r>
              <a:rPr lang="en-US" dirty="0"/>
              <a:t>then every 30 days thereafter</a:t>
            </a:r>
            <a:endParaRPr lang="en-US" dirty="0">
              <a:cs typeface="Calibri"/>
            </a:endParaRPr>
          </a:p>
        </p:txBody>
      </p:sp>
      <p:pic>
        <p:nvPicPr>
          <p:cNvPr id="11" name="Picture 10">
            <a:extLst>
              <a:ext uri="{FF2B5EF4-FFF2-40B4-BE49-F238E27FC236}">
                <a16:creationId xmlns:a16="http://schemas.microsoft.com/office/drawing/2014/main" id="{D0C4522D-DD33-8147-97A6-97A5D0E6E7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94549" y="1032328"/>
            <a:ext cx="2574161" cy="38753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F5A5C270-2E42-9F44-BCAC-7434066D4062}"/>
              </a:ext>
            </a:extLst>
          </p:cNvPr>
          <p:cNvSpPr txBox="1"/>
          <p:nvPr/>
        </p:nvSpPr>
        <p:spPr>
          <a:xfrm>
            <a:off x="2891118" y="6153887"/>
            <a:ext cx="728464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(ACOG, 2018; ACOG, 2023; Earls et al., 2019; Hynan et al., 2013; Murthy et al., 2021; Siu et al., 2016; Stark et al., 2023 Walsh et al., 2020)</a:t>
            </a:r>
          </a:p>
        </p:txBody>
      </p:sp>
    </p:spTree>
    <p:extLst>
      <p:ext uri="{BB962C8B-B14F-4D97-AF65-F5344CB8AC3E}">
        <p14:creationId xmlns:p14="http://schemas.microsoft.com/office/powerpoint/2010/main" val="2015284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631825"/>
            <a:ext cx="10515600" cy="1325563"/>
          </a:xfrm>
        </p:spPr>
        <p:txBody>
          <a:bodyPr>
            <a:normAutofit/>
          </a:bodyPr>
          <a:lstStyle/>
          <a:p>
            <a:r>
              <a:rPr lang="en-US" dirty="0"/>
              <a:t>Which Screening Tool to Use?</a:t>
            </a:r>
          </a:p>
        </p:txBody>
      </p:sp>
      <p:sp>
        <p:nvSpPr>
          <p:cNvPr id="3" name="Content Placeholder 2"/>
          <p:cNvSpPr>
            <a:spLocks noGrp="1"/>
          </p:cNvSpPr>
          <p:nvPr>
            <p:ph idx="1"/>
          </p:nvPr>
        </p:nvSpPr>
        <p:spPr>
          <a:xfrm>
            <a:off x="836676" y="1722664"/>
            <a:ext cx="10515600" cy="4149348"/>
          </a:xfrm>
        </p:spPr>
        <p:txBody>
          <a:bodyPr vert="horz" lIns="91440" tIns="45720" rIns="91440" bIns="45720" rtlCol="0" anchor="t">
            <a:normAutofit fontScale="92500" lnSpcReduction="10000"/>
          </a:bodyPr>
          <a:lstStyle/>
          <a:p>
            <a:r>
              <a:rPr lang="en-US" sz="3200" b="1" dirty="0"/>
              <a:t>Edinburgh Postnatal Depression Scale (EPDS)</a:t>
            </a:r>
          </a:p>
          <a:p>
            <a:pPr lvl="1"/>
            <a:r>
              <a:rPr lang="en-US" sz="2800" b="1" dirty="0"/>
              <a:t>Edinburgh Postnatal Depression Anxiety Subscale (EPDS-3A)</a:t>
            </a:r>
          </a:p>
          <a:p>
            <a:r>
              <a:rPr lang="en-US" sz="3200" b="1" dirty="0"/>
              <a:t>Patient Health Questionnaire-9 (PHQ-9) </a:t>
            </a:r>
          </a:p>
          <a:p>
            <a:pPr lvl="1"/>
            <a:r>
              <a:rPr lang="en-US" sz="2800" b="1" dirty="0"/>
              <a:t>Generalized Anxiety Disorder Screener (GAD-7) </a:t>
            </a:r>
          </a:p>
          <a:p>
            <a:r>
              <a:rPr lang="en-US" dirty="0"/>
              <a:t>Postpartum Depression Screening Scale</a:t>
            </a:r>
          </a:p>
          <a:p>
            <a:r>
              <a:rPr lang="en-US" dirty="0"/>
              <a:t>Beck Depression Inventory</a:t>
            </a:r>
          </a:p>
          <a:p>
            <a:r>
              <a:rPr lang="en-US" dirty="0"/>
              <a:t>Beck Depression Inventory II</a:t>
            </a:r>
          </a:p>
          <a:p>
            <a:r>
              <a:rPr lang="en-US" dirty="0"/>
              <a:t>Center for Epidemiologic Studies Depression Scale</a:t>
            </a:r>
          </a:p>
          <a:p>
            <a:r>
              <a:rPr lang="en-US" dirty="0"/>
              <a:t>Zung Self-Rating Depression Scale</a:t>
            </a:r>
            <a:endParaRPr lang="en-US" sz="2400" dirty="0"/>
          </a:p>
          <a:p>
            <a:pPr marL="0" indent="0">
              <a:buNone/>
            </a:pPr>
            <a:endParaRPr lang="en-US" dirty="0"/>
          </a:p>
        </p:txBody>
      </p:sp>
      <p:sp>
        <p:nvSpPr>
          <p:cNvPr id="4" name="Rectangle 3">
            <a:extLst>
              <a:ext uri="{FF2B5EF4-FFF2-40B4-BE49-F238E27FC236}">
                <a16:creationId xmlns:a16="http://schemas.microsoft.com/office/drawing/2014/main" id="{452F1C9D-1987-0742-9AD2-D0AAA4F877EB}"/>
              </a:ext>
            </a:extLst>
          </p:cNvPr>
          <p:cNvSpPr/>
          <p:nvPr/>
        </p:nvSpPr>
        <p:spPr>
          <a:xfrm>
            <a:off x="7974428" y="5835654"/>
            <a:ext cx="3377848"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(ACOG, 2018b; Earls et al., Walsh et al., 2019; Siu et al., 2016)</a:t>
            </a:r>
          </a:p>
        </p:txBody>
      </p:sp>
    </p:spTree>
    <p:extLst>
      <p:ext uri="{BB962C8B-B14F-4D97-AF65-F5344CB8AC3E}">
        <p14:creationId xmlns:p14="http://schemas.microsoft.com/office/powerpoint/2010/main" val="39259901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631825"/>
            <a:ext cx="10515600" cy="1325563"/>
          </a:xfrm>
        </p:spPr>
        <p:txBody>
          <a:bodyPr>
            <a:normAutofit/>
          </a:bodyPr>
          <a:lstStyle/>
          <a:p>
            <a:r>
              <a:rPr lang="en-US" dirty="0"/>
              <a:t>Edinburgh Postnatal Depression Scale (EPDS)</a:t>
            </a:r>
          </a:p>
        </p:txBody>
      </p:sp>
      <p:sp>
        <p:nvSpPr>
          <p:cNvPr id="3" name="Content Placeholder 2"/>
          <p:cNvSpPr>
            <a:spLocks noGrp="1"/>
          </p:cNvSpPr>
          <p:nvPr>
            <p:ph idx="1"/>
          </p:nvPr>
        </p:nvSpPr>
        <p:spPr>
          <a:xfrm>
            <a:off x="838200" y="1779814"/>
            <a:ext cx="10515600" cy="4149348"/>
          </a:xfrm>
        </p:spPr>
        <p:txBody>
          <a:bodyPr vert="horz" lIns="91440" tIns="45720" rIns="91440" bIns="45720" rtlCol="0" anchor="t">
            <a:normAutofit/>
          </a:bodyPr>
          <a:lstStyle/>
          <a:p>
            <a:pPr lvl="0"/>
            <a:r>
              <a:rPr lang="en-US" dirty="0"/>
              <a:t>10-question self-administered scale</a:t>
            </a:r>
          </a:p>
          <a:p>
            <a:pPr lvl="1"/>
            <a:r>
              <a:rPr lang="en-US" dirty="0"/>
              <a:t>Includes 2 questions regarding anxiety</a:t>
            </a:r>
          </a:p>
          <a:p>
            <a:pPr lvl="0"/>
            <a:r>
              <a:rPr lang="en-US" dirty="0"/>
              <a:t>Takes less than 5 minutes to complete</a:t>
            </a:r>
          </a:p>
          <a:p>
            <a:pPr lvl="0"/>
            <a:r>
              <a:rPr lang="en-US" dirty="0"/>
              <a:t>Designed and validated with postpartum women</a:t>
            </a:r>
          </a:p>
          <a:p>
            <a:pPr lvl="0"/>
            <a:r>
              <a:rPr lang="en-US" dirty="0"/>
              <a:t>Has since been validated for new fathers</a:t>
            </a:r>
          </a:p>
          <a:p>
            <a:pPr lvl="0"/>
            <a:r>
              <a:rPr lang="en-US" dirty="0"/>
              <a:t>Available in the electronic medical record (EMR) and multiple languages</a:t>
            </a:r>
          </a:p>
          <a:p>
            <a:pPr lvl="0"/>
            <a:endParaRPr lang="en-US" dirty="0"/>
          </a:p>
        </p:txBody>
      </p:sp>
      <p:sp>
        <p:nvSpPr>
          <p:cNvPr id="4" name="TextBox 3">
            <a:extLst>
              <a:ext uri="{FF2B5EF4-FFF2-40B4-BE49-F238E27FC236}">
                <a16:creationId xmlns:a16="http://schemas.microsoft.com/office/drawing/2014/main" id="{E21ADBFD-F549-B349-91AA-608C5B6283FD}"/>
              </a:ext>
            </a:extLst>
          </p:cNvPr>
          <p:cNvSpPr txBox="1"/>
          <p:nvPr/>
        </p:nvSpPr>
        <p:spPr>
          <a:xfrm>
            <a:off x="10289085" y="6002981"/>
            <a:ext cx="106471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(Cox et al., 1987)</a:t>
            </a:r>
          </a:p>
        </p:txBody>
      </p:sp>
    </p:spTree>
    <p:extLst>
      <p:ext uri="{BB962C8B-B14F-4D97-AF65-F5344CB8AC3E}">
        <p14:creationId xmlns:p14="http://schemas.microsoft.com/office/powerpoint/2010/main" val="1591780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94360" y="640263"/>
            <a:ext cx="3822192" cy="1344975"/>
          </a:xfrm>
        </p:spPr>
        <p:txBody>
          <a:bodyPr vert="horz" lIns="91440" tIns="45720" rIns="91440" bIns="45720" rtlCol="0" anchor="ctr">
            <a:normAutofit/>
          </a:bodyPr>
          <a:lstStyle/>
          <a:p>
            <a:r>
              <a:rPr lang="en-US" sz="3600" kern="1200">
                <a:solidFill>
                  <a:schemeClr val="bg1"/>
                </a:solidFill>
                <a:latin typeface="+mj-lt"/>
                <a:ea typeface="+mj-ea"/>
                <a:cs typeface="+mj-cs"/>
              </a:rPr>
              <a:t>EPDS</a:t>
            </a:r>
          </a:p>
        </p:txBody>
      </p:sp>
      <p:cxnSp>
        <p:nvCxnSpPr>
          <p:cNvPr id="17" name="Straight Connector 16">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522662D-1CEC-B347-A205-32DCC364717E}"/>
              </a:ext>
            </a:extLst>
          </p:cNvPr>
          <p:cNvSpPr/>
          <p:nvPr/>
        </p:nvSpPr>
        <p:spPr>
          <a:xfrm>
            <a:off x="593610" y="2121763"/>
            <a:ext cx="3822192" cy="3773010"/>
          </a:xfrm>
          <a:prstGeom prst="rect">
            <a:avLst/>
          </a:prstGeom>
        </p:spPr>
        <p:txBody>
          <a:bodyPr vert="horz" lIns="91440" tIns="45720" rIns="91440" bIns="45720" rtlCol="0">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Max score of 30</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Risk of depression and/or anxiety </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 10 at risk</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 13 high risk</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Score of &gt; 0 on #10 indicates risk of harm to self or others</a:t>
            </a:r>
          </a:p>
        </p:txBody>
      </p:sp>
      <p:pic>
        <p:nvPicPr>
          <p:cNvPr id="5" name="Content Placeholder 4">
            <a:extLst>
              <a:ext uri="{FF2B5EF4-FFF2-40B4-BE49-F238E27FC236}">
                <a16:creationId xmlns:a16="http://schemas.microsoft.com/office/drawing/2014/main" id="{A7EBB5E5-D523-2D47-AD78-872B5985141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0716" y="1124906"/>
            <a:ext cx="6596652" cy="4452738"/>
          </a:xfrm>
          <a:prstGeom prst="rect">
            <a:avLst/>
          </a:prstGeom>
        </p:spPr>
      </p:pic>
    </p:spTree>
    <p:extLst>
      <p:ext uri="{BB962C8B-B14F-4D97-AF65-F5344CB8AC3E}">
        <p14:creationId xmlns:p14="http://schemas.microsoft.com/office/powerpoint/2010/main" val="18620561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57213" y="631825"/>
            <a:ext cx="11201400" cy="1325563"/>
          </a:xfrm>
        </p:spPr>
        <p:txBody>
          <a:bodyPr>
            <a:normAutofit/>
          </a:bodyPr>
          <a:lstStyle/>
          <a:p>
            <a:pPr algn="ctr"/>
            <a:r>
              <a:rPr lang="en-US" dirty="0"/>
              <a:t>Edinburgh Postnatal Depression Anxiety Subscale (EPDS-3A)</a:t>
            </a:r>
          </a:p>
        </p:txBody>
      </p:sp>
      <p:sp>
        <p:nvSpPr>
          <p:cNvPr id="3" name="Content Placeholder 2"/>
          <p:cNvSpPr>
            <a:spLocks noGrp="1"/>
          </p:cNvSpPr>
          <p:nvPr>
            <p:ph idx="1"/>
          </p:nvPr>
        </p:nvSpPr>
        <p:spPr>
          <a:xfrm>
            <a:off x="838200" y="2269172"/>
            <a:ext cx="6663267" cy="3659989"/>
          </a:xfrm>
        </p:spPr>
        <p:txBody>
          <a:bodyPr vert="horz" lIns="91440" tIns="45720" rIns="91440" bIns="45720" rtlCol="0" anchor="t">
            <a:normAutofit/>
          </a:bodyPr>
          <a:lstStyle/>
          <a:p>
            <a:r>
              <a:rPr lang="en-US" dirty="0"/>
              <a:t>Used to calculate a specific anxiety score </a:t>
            </a:r>
          </a:p>
          <a:p>
            <a:r>
              <a:rPr lang="en-US" dirty="0"/>
              <a:t>Items 3, 4, and 5 of the EPDS are totaled </a:t>
            </a:r>
          </a:p>
          <a:p>
            <a:r>
              <a:rPr lang="en-US" dirty="0"/>
              <a:t>Cut off of ≥ 6 warrants further evaluation for anxiety</a:t>
            </a:r>
          </a:p>
        </p:txBody>
      </p:sp>
      <p:pic>
        <p:nvPicPr>
          <p:cNvPr id="5" name="Picture 4">
            <a:extLst>
              <a:ext uri="{FF2B5EF4-FFF2-40B4-BE49-F238E27FC236}">
                <a16:creationId xmlns:a16="http://schemas.microsoft.com/office/drawing/2014/main" id="{9A1EE504-3B30-1A1D-4C89-DAECD00543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1333" y="1530371"/>
            <a:ext cx="2961726" cy="4853400"/>
          </a:xfrm>
          <a:prstGeom prst="rect">
            <a:avLst/>
          </a:prstGeom>
        </p:spPr>
      </p:pic>
    </p:spTree>
    <p:extLst>
      <p:ext uri="{BB962C8B-B14F-4D97-AF65-F5344CB8AC3E}">
        <p14:creationId xmlns:p14="http://schemas.microsoft.com/office/powerpoint/2010/main" val="42126172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631825"/>
            <a:ext cx="10515600" cy="1325563"/>
          </a:xfrm>
        </p:spPr>
        <p:txBody>
          <a:bodyPr>
            <a:normAutofit/>
          </a:bodyPr>
          <a:lstStyle/>
          <a:p>
            <a:r>
              <a:rPr lang="en-US" dirty="0"/>
              <a:t>Patient Health Questionnaire 9 (PHQ-9)</a:t>
            </a:r>
          </a:p>
        </p:txBody>
      </p:sp>
      <p:sp>
        <p:nvSpPr>
          <p:cNvPr id="3" name="Content Placeholder 2"/>
          <p:cNvSpPr>
            <a:spLocks noGrp="1"/>
          </p:cNvSpPr>
          <p:nvPr>
            <p:ph idx="1"/>
          </p:nvPr>
        </p:nvSpPr>
        <p:spPr>
          <a:xfrm>
            <a:off x="838200" y="1779814"/>
            <a:ext cx="10515600" cy="4149348"/>
          </a:xfrm>
        </p:spPr>
        <p:txBody>
          <a:bodyPr vert="horz" lIns="91440" tIns="45720" rIns="91440" bIns="45720" rtlCol="0" anchor="t">
            <a:normAutofit/>
          </a:bodyPr>
          <a:lstStyle/>
          <a:p>
            <a:pPr lvl="0"/>
            <a:r>
              <a:rPr lang="en-US" dirty="0"/>
              <a:t>9-question self-administered scale</a:t>
            </a:r>
          </a:p>
          <a:p>
            <a:pPr lvl="1"/>
            <a:r>
              <a:rPr lang="en-US" dirty="0"/>
              <a:t>Does not screen for anxiety</a:t>
            </a:r>
          </a:p>
          <a:p>
            <a:pPr lvl="0"/>
            <a:r>
              <a:rPr lang="en-US" dirty="0"/>
              <a:t>Takes less than 5 minutes to complete</a:t>
            </a:r>
          </a:p>
          <a:p>
            <a:pPr lvl="0"/>
            <a:r>
              <a:rPr lang="en-US" dirty="0"/>
              <a:t>Used in screening for adult depression</a:t>
            </a:r>
          </a:p>
          <a:p>
            <a:pPr lvl="1"/>
            <a:r>
              <a:rPr lang="en-US" dirty="0"/>
              <a:t>Not specific to pregnancy or postpartum</a:t>
            </a:r>
          </a:p>
          <a:p>
            <a:pPr lvl="0"/>
            <a:r>
              <a:rPr lang="en-US" dirty="0"/>
              <a:t>Available in EMR and multiple languages </a:t>
            </a:r>
          </a:p>
          <a:p>
            <a:pPr marL="0" lvl="0" indent="0">
              <a:buNone/>
            </a:pPr>
            <a:endParaRPr lang="en-US" dirty="0"/>
          </a:p>
        </p:txBody>
      </p:sp>
    </p:spTree>
    <p:extLst>
      <p:ext uri="{BB962C8B-B14F-4D97-AF65-F5344CB8AC3E}">
        <p14:creationId xmlns:p14="http://schemas.microsoft.com/office/powerpoint/2010/main" val="3220914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94360" y="640263"/>
            <a:ext cx="3822192" cy="1344975"/>
          </a:xfrm>
        </p:spPr>
        <p:txBody>
          <a:bodyPr vert="horz" lIns="91440" tIns="45720" rIns="91440" bIns="45720" rtlCol="0" anchor="ctr">
            <a:normAutofit/>
          </a:bodyPr>
          <a:lstStyle/>
          <a:p>
            <a:r>
              <a:rPr lang="en-US" sz="3600" kern="1200">
                <a:solidFill>
                  <a:schemeClr val="bg1"/>
                </a:solidFill>
                <a:latin typeface="+mj-lt"/>
                <a:ea typeface="+mj-ea"/>
                <a:cs typeface="+mj-cs"/>
              </a:rPr>
              <a:t>PHQ-9</a:t>
            </a:r>
          </a:p>
        </p:txBody>
      </p:sp>
      <p:cxnSp>
        <p:nvCxnSpPr>
          <p:cNvPr id="17" name="Straight Connector 16">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53E3C21-F50B-294E-ABA4-A3C1354CF942}"/>
              </a:ext>
            </a:extLst>
          </p:cNvPr>
          <p:cNvSpPr txBox="1"/>
          <p:nvPr/>
        </p:nvSpPr>
        <p:spPr>
          <a:xfrm>
            <a:off x="593610" y="2121763"/>
            <a:ext cx="3822192" cy="3773010"/>
          </a:xfrm>
          <a:prstGeom prst="rect">
            <a:avLst/>
          </a:prstGeom>
        </p:spPr>
        <p:txBody>
          <a:bodyPr vert="horz" lIns="91440" tIns="45720" rIns="91440" bIns="45720" rtlCol="0">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Max score of 27</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Depression scores:</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5-9 mild </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10-14 moderate </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15-19 moderate/ severe</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20-27 severe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Score of &gt;0 on #9 indicates risk of harm to self or others</a:t>
            </a:r>
          </a:p>
        </p:txBody>
      </p:sp>
      <p:pic>
        <p:nvPicPr>
          <p:cNvPr id="5" name="Content Placeholder 4">
            <a:extLst>
              <a:ext uri="{FF2B5EF4-FFF2-40B4-BE49-F238E27FC236}">
                <a16:creationId xmlns:a16="http://schemas.microsoft.com/office/drawing/2014/main" id="{3DFAC4D7-556E-6F49-B4B1-06EC2550806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0716" y="1512459"/>
            <a:ext cx="6596652" cy="3677633"/>
          </a:xfrm>
          <a:prstGeom prst="rect">
            <a:avLst/>
          </a:prstGeom>
        </p:spPr>
      </p:pic>
    </p:spTree>
    <p:extLst>
      <p:ext uri="{BB962C8B-B14F-4D97-AF65-F5344CB8AC3E}">
        <p14:creationId xmlns:p14="http://schemas.microsoft.com/office/powerpoint/2010/main" val="15915477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631825"/>
            <a:ext cx="10515600" cy="1325563"/>
          </a:xfrm>
        </p:spPr>
        <p:txBody>
          <a:bodyPr>
            <a:normAutofit/>
          </a:bodyPr>
          <a:lstStyle/>
          <a:p>
            <a:r>
              <a:rPr lang="en-US" dirty="0"/>
              <a:t>General Anxiety Disorder (GAD-7)</a:t>
            </a:r>
          </a:p>
        </p:txBody>
      </p:sp>
      <p:sp>
        <p:nvSpPr>
          <p:cNvPr id="3" name="Content Placeholder 2"/>
          <p:cNvSpPr>
            <a:spLocks noGrp="1"/>
          </p:cNvSpPr>
          <p:nvPr>
            <p:ph idx="1"/>
          </p:nvPr>
        </p:nvSpPr>
        <p:spPr>
          <a:xfrm>
            <a:off x="838200" y="1779814"/>
            <a:ext cx="10515600" cy="4149348"/>
          </a:xfrm>
        </p:spPr>
        <p:txBody>
          <a:bodyPr vert="horz" lIns="91440" tIns="45720" rIns="91440" bIns="45720" rtlCol="0" anchor="t">
            <a:normAutofit/>
          </a:bodyPr>
          <a:lstStyle/>
          <a:p>
            <a:pPr lvl="0"/>
            <a:r>
              <a:rPr lang="en-US" dirty="0"/>
              <a:t>Should be utilized with the PHQ-9 to screen for possible anxiety</a:t>
            </a:r>
          </a:p>
          <a:p>
            <a:pPr lvl="0"/>
            <a:r>
              <a:rPr lang="en-US" dirty="0"/>
              <a:t>7-question self-administered scale</a:t>
            </a:r>
          </a:p>
          <a:p>
            <a:pPr lvl="0"/>
            <a:r>
              <a:rPr lang="en-US" dirty="0"/>
              <a:t>Takes 3 minutes or less to complete</a:t>
            </a:r>
          </a:p>
          <a:p>
            <a:pPr lvl="0"/>
            <a:r>
              <a:rPr lang="en-US" dirty="0"/>
              <a:t>Used in screening for adult anxiety</a:t>
            </a:r>
          </a:p>
          <a:p>
            <a:pPr lvl="1"/>
            <a:r>
              <a:rPr lang="en-US" dirty="0"/>
              <a:t>Not specific to pregnancy or postpartum</a:t>
            </a:r>
          </a:p>
          <a:p>
            <a:pPr lvl="0"/>
            <a:r>
              <a:rPr lang="en-US" dirty="0"/>
              <a:t>Available in multiple languages</a:t>
            </a:r>
          </a:p>
          <a:p>
            <a:pPr marL="0" lvl="0" indent="0">
              <a:buNone/>
            </a:pPr>
            <a:endParaRPr lang="en-US" dirty="0"/>
          </a:p>
        </p:txBody>
      </p:sp>
    </p:spTree>
    <p:extLst>
      <p:ext uri="{BB962C8B-B14F-4D97-AF65-F5344CB8AC3E}">
        <p14:creationId xmlns:p14="http://schemas.microsoft.com/office/powerpoint/2010/main" val="2399171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0B9FE-296F-0584-3AD6-F63DD47288CD}"/>
              </a:ext>
            </a:extLst>
          </p:cNvPr>
          <p:cNvSpPr>
            <a:spLocks noGrp="1"/>
          </p:cNvSpPr>
          <p:nvPr>
            <p:ph type="title"/>
          </p:nvPr>
        </p:nvSpPr>
        <p:spPr>
          <a:xfrm>
            <a:off x="530942" y="365125"/>
            <a:ext cx="10515600" cy="902843"/>
          </a:xfrm>
        </p:spPr>
        <p:txBody>
          <a:bodyPr anchor="b">
            <a:normAutofit/>
          </a:bodyPr>
          <a:lstStyle/>
          <a:p>
            <a:r>
              <a:rPr lang="en-US" dirty="0"/>
              <a:t>Perinatal Mental Health</a:t>
            </a:r>
          </a:p>
        </p:txBody>
      </p:sp>
      <p:sp>
        <p:nvSpPr>
          <p:cNvPr id="3" name="Content Placeholder 2">
            <a:extLst>
              <a:ext uri="{FF2B5EF4-FFF2-40B4-BE49-F238E27FC236}">
                <a16:creationId xmlns:a16="http://schemas.microsoft.com/office/drawing/2014/main" id="{95AEEF70-52CF-2163-414B-E5D9EA1EA6C0}"/>
              </a:ext>
            </a:extLst>
          </p:cNvPr>
          <p:cNvSpPr>
            <a:spLocks noGrp="1"/>
          </p:cNvSpPr>
          <p:nvPr>
            <p:ph sz="half" idx="1"/>
          </p:nvPr>
        </p:nvSpPr>
        <p:spPr>
          <a:xfrm>
            <a:off x="937342" y="1665732"/>
            <a:ext cx="9702800" cy="3526536"/>
          </a:xfrm>
        </p:spPr>
        <p:txBody>
          <a:bodyPr>
            <a:normAutofit/>
          </a:bodyPr>
          <a:lstStyle/>
          <a:p>
            <a:pPr marL="0" indent="0">
              <a:lnSpc>
                <a:spcPct val="170000"/>
              </a:lnSpc>
              <a:spcBef>
                <a:spcPts val="1200"/>
              </a:spcBef>
              <a:spcAft>
                <a:spcPts val="1200"/>
              </a:spcAft>
              <a:buNone/>
            </a:pPr>
            <a:r>
              <a:rPr lang="en-US" sz="3200" i="1" dirty="0"/>
              <a:t>A mother or birthing person’s overall emotional, social, and mental well-being from pregnancy through baby's first year of life.					</a:t>
            </a:r>
            <a:endParaRPr lang="en-US" dirty="0"/>
          </a:p>
        </p:txBody>
      </p:sp>
    </p:spTree>
    <p:extLst>
      <p:ext uri="{BB962C8B-B14F-4D97-AF65-F5344CB8AC3E}">
        <p14:creationId xmlns:p14="http://schemas.microsoft.com/office/powerpoint/2010/main" val="41701309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94360" y="640263"/>
            <a:ext cx="3822192" cy="1344975"/>
          </a:xfrm>
        </p:spPr>
        <p:txBody>
          <a:bodyPr vert="horz" lIns="91440" tIns="45720" rIns="91440" bIns="45720" rtlCol="0" anchor="ctr">
            <a:normAutofit/>
          </a:bodyPr>
          <a:lstStyle/>
          <a:p>
            <a:r>
              <a:rPr lang="en-US" sz="3600" kern="1200">
                <a:solidFill>
                  <a:schemeClr val="bg1"/>
                </a:solidFill>
                <a:latin typeface="+mj-lt"/>
                <a:ea typeface="+mj-ea"/>
                <a:cs typeface="+mj-cs"/>
              </a:rPr>
              <a:t>GAD-7</a:t>
            </a:r>
          </a:p>
        </p:txBody>
      </p:sp>
      <p:cxnSp>
        <p:nvCxnSpPr>
          <p:cNvPr id="17" name="Straight Connector 16">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B296E0C-973B-DB45-9B2B-3907EBD66A5E}"/>
              </a:ext>
            </a:extLst>
          </p:cNvPr>
          <p:cNvSpPr txBox="1"/>
          <p:nvPr/>
        </p:nvSpPr>
        <p:spPr>
          <a:xfrm>
            <a:off x="593610" y="2121763"/>
            <a:ext cx="3822192" cy="3773010"/>
          </a:xfrm>
          <a:prstGeom prst="rect">
            <a:avLst/>
          </a:prstGeom>
        </p:spPr>
        <p:txBody>
          <a:bodyPr vert="horz" lIns="91440" tIns="45720" rIns="91440" bIns="45720" rtlCol="0">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Max score of 21</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Anxiety cutoffs:</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5 mild</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10 moderate</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15 severe </a:t>
            </a:r>
          </a:p>
        </p:txBody>
      </p:sp>
      <p:pic>
        <p:nvPicPr>
          <p:cNvPr id="5" name="Content Placeholder 4">
            <a:extLst>
              <a:ext uri="{FF2B5EF4-FFF2-40B4-BE49-F238E27FC236}">
                <a16:creationId xmlns:a16="http://schemas.microsoft.com/office/drawing/2014/main" id="{5D30B446-B0CC-8347-B830-372A6F2E503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0716" y="1281576"/>
            <a:ext cx="6596652" cy="4139398"/>
          </a:xfrm>
          <a:prstGeom prst="rect">
            <a:avLst/>
          </a:prstGeom>
        </p:spPr>
      </p:pic>
    </p:spTree>
    <p:extLst>
      <p:ext uri="{BB962C8B-B14F-4D97-AF65-F5344CB8AC3E}">
        <p14:creationId xmlns:p14="http://schemas.microsoft.com/office/powerpoint/2010/main" val="3666389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Woman kissing newborn baby">
            <a:extLst>
              <a:ext uri="{FF2B5EF4-FFF2-40B4-BE49-F238E27FC236}">
                <a16:creationId xmlns:a16="http://schemas.microsoft.com/office/drawing/2014/main" id="{44B14F16-529D-E654-8B1E-0D2D44D546A1}"/>
              </a:ext>
            </a:extLst>
          </p:cNvPr>
          <p:cNvPicPr>
            <a:picLocks noChangeAspect="1" noChangeArrowheads="1"/>
          </p:cNvPicPr>
          <p:nvPr/>
        </p:nvPicPr>
        <p:blipFill>
          <a:blip r:embed="rId3">
            <a:alphaModFix amt="17000"/>
            <a:extLst>
              <a:ext uri="{28A0092B-C50C-407E-A947-70E740481C1C}">
                <a14:useLocalDpi xmlns:a14="http://schemas.microsoft.com/office/drawing/2010/main"/>
              </a:ext>
            </a:extLst>
          </a:blip>
          <a:srcRect/>
          <a:stretch>
            <a:fillRect/>
          </a:stretch>
        </p:blipFill>
        <p:spPr bwMode="auto">
          <a:xfrm>
            <a:off x="0" y="102839"/>
            <a:ext cx="12192000" cy="758488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3B2752-926C-3AD8-8FC8-ABEF5E35411B}"/>
              </a:ext>
            </a:extLst>
          </p:cNvPr>
          <p:cNvSpPr>
            <a:spLocks noGrp="1"/>
          </p:cNvSpPr>
          <p:nvPr>
            <p:ph type="title"/>
          </p:nvPr>
        </p:nvSpPr>
        <p:spPr>
          <a:xfrm>
            <a:off x="838200" y="1942213"/>
            <a:ext cx="10515600" cy="1719262"/>
          </a:xfrm>
        </p:spPr>
        <p:txBody>
          <a:bodyPr/>
          <a:lstStyle/>
          <a:p>
            <a:pPr algn="ctr"/>
            <a:r>
              <a:rPr lang="en-US" dirty="0">
                <a:latin typeface="Calibri"/>
                <a:cs typeface="Calibri"/>
              </a:rPr>
              <a:t>Getting Started</a:t>
            </a:r>
            <a:endParaRPr lang="en-US" dirty="0"/>
          </a:p>
        </p:txBody>
      </p:sp>
    </p:spTree>
    <p:extLst>
      <p:ext uri="{BB962C8B-B14F-4D97-AF65-F5344CB8AC3E}">
        <p14:creationId xmlns:p14="http://schemas.microsoft.com/office/powerpoint/2010/main" val="13085641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36B1029-35BA-4458-8468-E3AD041A5E19}"/>
              </a:ext>
            </a:extLst>
          </p:cNvPr>
          <p:cNvSpPr>
            <a:spLocks noGrp="1"/>
          </p:cNvSpPr>
          <p:nvPr>
            <p:ph type="title"/>
          </p:nvPr>
        </p:nvSpPr>
        <p:spPr>
          <a:xfrm>
            <a:off x="594360" y="640263"/>
            <a:ext cx="3822192" cy="1344975"/>
          </a:xfrm>
        </p:spPr>
        <p:txBody>
          <a:bodyPr>
            <a:normAutofit/>
          </a:bodyPr>
          <a:lstStyle/>
          <a:p>
            <a:r>
              <a:rPr lang="en-US" sz="2800">
                <a:solidFill>
                  <a:schemeClr val="bg1"/>
                </a:solidFill>
                <a:cs typeface="Calibri Light"/>
              </a:rPr>
              <a:t>AIM: </a:t>
            </a:r>
            <a:r>
              <a:rPr lang="en-US" sz="2800">
                <a:solidFill>
                  <a:schemeClr val="bg1"/>
                </a:solidFill>
                <a:ea typeface="+mj-lt"/>
                <a:cs typeface="+mj-lt"/>
              </a:rPr>
              <a:t>Perinatal Family Mental Health Initiative</a:t>
            </a:r>
          </a:p>
          <a:p>
            <a:endParaRPr lang="en-US" sz="2800">
              <a:solidFill>
                <a:schemeClr val="bg1"/>
              </a:solidFill>
              <a:cs typeface="Calibri Light"/>
            </a:endParaRPr>
          </a:p>
        </p:txBody>
      </p:sp>
      <p:cxnSp>
        <p:nvCxnSpPr>
          <p:cNvPr id="20" name="Straight Connector 19">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F91767C-8FE0-46BD-A439-91C362993D1D}"/>
              </a:ext>
            </a:extLst>
          </p:cNvPr>
          <p:cNvSpPr>
            <a:spLocks noGrp="1"/>
          </p:cNvSpPr>
          <p:nvPr>
            <p:ph idx="1"/>
          </p:nvPr>
        </p:nvSpPr>
        <p:spPr>
          <a:xfrm>
            <a:off x="593610" y="2121762"/>
            <a:ext cx="3963642" cy="4078555"/>
          </a:xfrm>
        </p:spPr>
        <p:txBody>
          <a:bodyPr vert="horz" lIns="91440" tIns="45720" rIns="91440" bIns="45720" rtlCol="0" anchor="t">
            <a:normAutofit/>
          </a:bodyPr>
          <a:lstStyle/>
          <a:p>
            <a:r>
              <a:rPr lang="en-US" sz="2000">
                <a:solidFill>
                  <a:schemeClr val="bg1"/>
                </a:solidFill>
                <a:ea typeface="+mn-lt"/>
                <a:cs typeface="+mn-lt"/>
              </a:rPr>
              <a:t>By July of 2023, parents from all areas of Nebraska will consistently be screened and subsequently treated for perinatal depression.</a:t>
            </a:r>
          </a:p>
          <a:p>
            <a:r>
              <a:rPr lang="en-US" sz="2000">
                <a:solidFill>
                  <a:schemeClr val="bg1"/>
                </a:solidFill>
                <a:ea typeface="+mn-lt"/>
                <a:cs typeface="+mn-lt"/>
              </a:rPr>
              <a:t>Goals:</a:t>
            </a:r>
          </a:p>
          <a:p>
            <a:pPr lvl="1"/>
            <a:r>
              <a:rPr lang="en-US" sz="2000">
                <a:solidFill>
                  <a:schemeClr val="bg1"/>
                </a:solidFill>
                <a:ea typeface="+mn-lt"/>
                <a:cs typeface="+mn-lt"/>
              </a:rPr>
              <a:t>Establish perinatal depression screening as the standard of care in all clinics, hospitals, and NICU’s caring for obstetric and pediatric patients.</a:t>
            </a:r>
            <a:endParaRPr lang="en-US">
              <a:solidFill>
                <a:schemeClr val="bg1"/>
              </a:solidFill>
            </a:endParaRPr>
          </a:p>
          <a:p>
            <a:pPr lvl="1"/>
            <a:r>
              <a:rPr lang="en-US" sz="2000">
                <a:solidFill>
                  <a:schemeClr val="bg1"/>
                </a:solidFill>
                <a:ea typeface="+mn-lt"/>
                <a:cs typeface="+mn-lt"/>
              </a:rPr>
              <a:t>Identify state-wide treatment referral systems</a:t>
            </a:r>
          </a:p>
        </p:txBody>
      </p:sp>
      <p:pic>
        <p:nvPicPr>
          <p:cNvPr id="13" name="Picture 4" descr=".png">
            <a:extLst>
              <a:ext uri="{FF2B5EF4-FFF2-40B4-BE49-F238E27FC236}">
                <a16:creationId xmlns:a16="http://schemas.microsoft.com/office/drawing/2014/main" id="{BA055FC2-52E8-7D4F-A255-47CF126232BE}"/>
              </a:ext>
            </a:extLst>
          </p:cNvPr>
          <p:cNvPicPr>
            <a:picLocks noChangeAspect="1"/>
          </p:cNvPicPr>
          <p:nvPr/>
        </p:nvPicPr>
        <p:blipFill rotWithShape="1">
          <a:blip r:embed="rId3">
            <a:extLst>
              <a:ext uri="{28A0092B-C50C-407E-A947-70E740481C1C}">
                <a14:useLocalDpi xmlns:a14="http://schemas.microsoft.com/office/drawing/2010/main"/>
              </a:ext>
            </a:extLst>
          </a:blip>
          <a:srcRect t="967" r="-2" b="-2"/>
          <a:stretch/>
        </p:blipFill>
        <p:spPr>
          <a:xfrm>
            <a:off x="10389688" y="5813968"/>
            <a:ext cx="1465928" cy="807537"/>
          </a:xfrm>
          <a:prstGeom prst="rect">
            <a:avLst/>
          </a:prstGeom>
        </p:spPr>
      </p:pic>
      <p:sp>
        <p:nvSpPr>
          <p:cNvPr id="17" name="TextBox 16">
            <a:extLst>
              <a:ext uri="{FF2B5EF4-FFF2-40B4-BE49-F238E27FC236}">
                <a16:creationId xmlns:a16="http://schemas.microsoft.com/office/drawing/2014/main" id="{E4928049-5604-1649-979A-934FB812B3DB}"/>
              </a:ext>
            </a:extLst>
          </p:cNvPr>
          <p:cNvSpPr txBox="1"/>
          <p:nvPr/>
        </p:nvSpPr>
        <p:spPr>
          <a:xfrm>
            <a:off x="5657850" y="1582274"/>
            <a:ext cx="6197766" cy="333937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Launched Fall 2020</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Three-year statewide depression screening project</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Funded by the Pritzker Foundation through a sub-award from First Five Nebraska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414AB2B9-FBA8-70FB-0D63-DFAEB1B7105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21122" y="6069988"/>
            <a:ext cx="1178241" cy="55151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1FE3865B-FA4B-55BD-FA55-5558E924E60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739461" y="5813968"/>
            <a:ext cx="1410129" cy="733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5720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1825"/>
            <a:ext cx="10515600" cy="297013"/>
          </a:xfrm>
        </p:spPr>
        <p:txBody>
          <a:bodyPr>
            <a:noAutofit/>
          </a:bodyPr>
          <a:lstStyle/>
          <a:p>
            <a:pPr algn="ctr"/>
            <a:r>
              <a:rPr lang="en-US" sz="4400" dirty="0"/>
              <a:t>Toolkit</a:t>
            </a:r>
          </a:p>
        </p:txBody>
      </p:sp>
      <p:sp>
        <p:nvSpPr>
          <p:cNvPr id="3" name="Content Placeholder 2"/>
          <p:cNvSpPr>
            <a:spLocks noGrp="1"/>
          </p:cNvSpPr>
          <p:nvPr>
            <p:ph idx="1"/>
          </p:nvPr>
        </p:nvSpPr>
        <p:spPr>
          <a:xfrm>
            <a:off x="838200" y="1034321"/>
            <a:ext cx="6372069" cy="5503639"/>
          </a:xfrm>
        </p:spPr>
        <p:txBody>
          <a:bodyPr vert="horz" lIns="91440" tIns="45720" rIns="91440" bIns="45720" rtlCol="0" anchor="t">
            <a:normAutofit fontScale="77500" lnSpcReduction="20000"/>
          </a:bodyPr>
          <a:lstStyle/>
          <a:p>
            <a:r>
              <a:rPr lang="en-US" sz="1900" dirty="0"/>
              <a:t>Why Screen for Perinatal Depression 	 </a:t>
            </a:r>
            <a:endParaRPr lang="en-US" sz="1900" dirty="0">
              <a:cs typeface="Calibri"/>
            </a:endParaRPr>
          </a:p>
          <a:p>
            <a:r>
              <a:rPr lang="en-US" sz="1900" b="1" dirty="0"/>
              <a:t>Who and When to Screen </a:t>
            </a:r>
            <a:r>
              <a:rPr lang="en-US" sz="1900" dirty="0"/>
              <a:t>		</a:t>
            </a:r>
            <a:endParaRPr lang="en-US" sz="1900" dirty="0">
              <a:cs typeface="Calibri"/>
            </a:endParaRPr>
          </a:p>
          <a:p>
            <a:r>
              <a:rPr lang="en-US" sz="1900" b="1" dirty="0"/>
              <a:t>Which Screening Tool to Use</a:t>
            </a:r>
            <a:r>
              <a:rPr lang="en-US" sz="1900" dirty="0"/>
              <a:t>	</a:t>
            </a:r>
            <a:endParaRPr lang="en-US" sz="1900" dirty="0">
              <a:cs typeface="Calibri"/>
            </a:endParaRPr>
          </a:p>
          <a:p>
            <a:pPr lvl="1"/>
            <a:r>
              <a:rPr lang="en-US" sz="1900" dirty="0"/>
              <a:t>Edinburgh Postnatal Depression Scale (EPDS)</a:t>
            </a:r>
            <a:endParaRPr lang="en-US" sz="1900" dirty="0">
              <a:cs typeface="Calibri"/>
            </a:endParaRPr>
          </a:p>
          <a:p>
            <a:pPr lvl="1"/>
            <a:r>
              <a:rPr lang="en-US" sz="1900" dirty="0"/>
              <a:t>Patient Health Questionnaire-9 (PHQ-9) </a:t>
            </a:r>
          </a:p>
          <a:p>
            <a:pPr lvl="1"/>
            <a:r>
              <a:rPr lang="en-US" sz="1900" dirty="0">
                <a:cs typeface="Calibri"/>
              </a:rPr>
              <a:t>Generalized Anxiety Disorder Screener (GAD-7)</a:t>
            </a:r>
          </a:p>
          <a:p>
            <a:r>
              <a:rPr lang="en-US" sz="1900" dirty="0"/>
              <a:t>Sample Screening Algorithm for EPDS and PHQ-9 	</a:t>
            </a:r>
            <a:endParaRPr lang="en-US" sz="1900" dirty="0">
              <a:cs typeface="Calibri"/>
            </a:endParaRPr>
          </a:p>
          <a:p>
            <a:r>
              <a:rPr lang="en-US" sz="1900" b="1" dirty="0"/>
              <a:t>Sample Action Crisis Plan </a:t>
            </a:r>
            <a:r>
              <a:rPr lang="en-US" sz="1900" dirty="0"/>
              <a:t>	 </a:t>
            </a:r>
            <a:endParaRPr lang="en-US" sz="1900" dirty="0">
              <a:cs typeface="Calibri"/>
            </a:endParaRPr>
          </a:p>
          <a:p>
            <a:r>
              <a:rPr lang="en-US" sz="1900" b="1" dirty="0"/>
              <a:t>Key Clinical Considerations </a:t>
            </a:r>
            <a:r>
              <a:rPr lang="en-US" sz="1900" dirty="0"/>
              <a:t>	 </a:t>
            </a:r>
            <a:endParaRPr lang="en-US" sz="1900" dirty="0">
              <a:cs typeface="Calibri"/>
            </a:endParaRPr>
          </a:p>
          <a:p>
            <a:r>
              <a:rPr lang="en-US" sz="1900" b="1" dirty="0"/>
              <a:t>Perinatal Mental Health Resources </a:t>
            </a:r>
          </a:p>
          <a:p>
            <a:r>
              <a:rPr lang="en-US" sz="1900" dirty="0"/>
              <a:t>Medication Therapy and Lactation </a:t>
            </a:r>
          </a:p>
          <a:p>
            <a:r>
              <a:rPr lang="en-US" sz="1900" dirty="0"/>
              <a:t>Lactation Resources 	</a:t>
            </a:r>
            <a:endParaRPr lang="en-US" sz="1900" dirty="0">
              <a:cs typeface="Calibri"/>
            </a:endParaRPr>
          </a:p>
          <a:p>
            <a:r>
              <a:rPr lang="en-US" sz="1900" b="1" dirty="0"/>
              <a:t>Resources for Families </a:t>
            </a:r>
            <a:r>
              <a:rPr lang="en-US" sz="1900" dirty="0"/>
              <a:t>	 </a:t>
            </a:r>
            <a:endParaRPr lang="en-US" sz="1900" dirty="0">
              <a:cs typeface="Calibri"/>
            </a:endParaRPr>
          </a:p>
          <a:p>
            <a:r>
              <a:rPr lang="en-US" sz="1900" b="1" dirty="0"/>
              <a:t>Patient Handouts and Education </a:t>
            </a:r>
            <a:r>
              <a:rPr lang="en-US" sz="1900" dirty="0"/>
              <a:t>	</a:t>
            </a:r>
            <a:endParaRPr lang="en-US" sz="1900" dirty="0">
              <a:cs typeface="Calibri"/>
            </a:endParaRPr>
          </a:p>
          <a:p>
            <a:r>
              <a:rPr lang="en-US" sz="1900" dirty="0"/>
              <a:t>Appendix A-G: </a:t>
            </a:r>
            <a:endParaRPr lang="en-US" sz="1900" dirty="0">
              <a:cs typeface="Calibri"/>
            </a:endParaRPr>
          </a:p>
          <a:p>
            <a:pPr lvl="1"/>
            <a:r>
              <a:rPr lang="en-US" sz="1900" dirty="0"/>
              <a:t>Summary of Mood and Anxiety Disorders</a:t>
            </a:r>
            <a:endParaRPr lang="en-US" sz="1900" dirty="0">
              <a:cs typeface="Calibri"/>
            </a:endParaRPr>
          </a:p>
          <a:p>
            <a:pPr lvl="1"/>
            <a:r>
              <a:rPr lang="en-US" sz="1900" dirty="0"/>
              <a:t>EPDS, PHQ-9, and GAD-7 Tools (English/Spanish) and Scoring Instructions	</a:t>
            </a:r>
            <a:endParaRPr lang="en-US" sz="1900" dirty="0">
              <a:cs typeface="Calibri"/>
            </a:endParaRPr>
          </a:p>
          <a:p>
            <a:pPr lvl="1"/>
            <a:r>
              <a:rPr lang="en-US" sz="1900" b="1" dirty="0"/>
              <a:t>Sample Scripts for Screening and Referral</a:t>
            </a:r>
            <a:endParaRPr lang="en-US" sz="1900" b="1" dirty="0">
              <a:cs typeface="Calibri"/>
            </a:endParaRPr>
          </a:p>
          <a:p>
            <a:pPr lvl="1"/>
            <a:r>
              <a:rPr lang="en-US" sz="1900" b="1" dirty="0"/>
              <a:t>Local Resources Template</a:t>
            </a:r>
            <a:endParaRPr lang="en-US" sz="1900" b="1" dirty="0">
              <a:cs typeface="Calibri"/>
            </a:endParaRPr>
          </a:p>
          <a:p>
            <a:pPr lvl="1"/>
            <a:r>
              <a:rPr lang="en-US" sz="1900" b="1" dirty="0"/>
              <a:t>Behavioral Health System of Care Regions </a:t>
            </a:r>
            <a:endParaRPr lang="en-US" sz="1900" b="1" dirty="0">
              <a:cs typeface="Calibri"/>
            </a:endParaRPr>
          </a:p>
          <a:p>
            <a:endParaRPr lang="en-US" dirty="0"/>
          </a:p>
          <a:p>
            <a:endParaRPr lang="en-US" sz="2400" dirty="0"/>
          </a:p>
        </p:txBody>
      </p:sp>
      <p:pic>
        <p:nvPicPr>
          <p:cNvPr id="6" name="Content Placeholder 11">
            <a:extLst>
              <a:ext uri="{FF2B5EF4-FFF2-40B4-BE49-F238E27FC236}">
                <a16:creationId xmlns:a16="http://schemas.microsoft.com/office/drawing/2014/main" id="{B3773D1D-0AF3-1A43-85A6-E6CA89B80B8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74951" y="928838"/>
            <a:ext cx="4117802" cy="5483179"/>
          </a:xfrm>
          <a:prstGeom prst="rect">
            <a:avLst/>
          </a:prstGeom>
        </p:spPr>
      </p:pic>
    </p:spTree>
    <p:extLst>
      <p:ext uri="{BB962C8B-B14F-4D97-AF65-F5344CB8AC3E}">
        <p14:creationId xmlns:p14="http://schemas.microsoft.com/office/powerpoint/2010/main" val="23062581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1825"/>
            <a:ext cx="10515600" cy="770573"/>
          </a:xfrm>
        </p:spPr>
        <p:txBody>
          <a:bodyPr>
            <a:normAutofit/>
          </a:bodyPr>
          <a:lstStyle/>
          <a:p>
            <a:r>
              <a:rPr lang="en-US" dirty="0"/>
              <a:t>Sample Workflow</a:t>
            </a:r>
          </a:p>
        </p:txBody>
      </p:sp>
      <p:pic>
        <p:nvPicPr>
          <p:cNvPr id="11" name="Content Placeholder 10">
            <a:extLst>
              <a:ext uri="{FF2B5EF4-FFF2-40B4-BE49-F238E27FC236}">
                <a16:creationId xmlns:a16="http://schemas.microsoft.com/office/drawing/2014/main" id="{B6AFE3B5-24CD-D831-20DA-E9A9CEC51E69}"/>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6550314" y="562596"/>
            <a:ext cx="4986199" cy="5975364"/>
          </a:xfrm>
        </p:spPr>
      </p:pic>
      <p:cxnSp>
        <p:nvCxnSpPr>
          <p:cNvPr id="9" name="Straight Connector 8">
            <a:extLst>
              <a:ext uri="{FF2B5EF4-FFF2-40B4-BE49-F238E27FC236}">
                <a16:creationId xmlns:a16="http://schemas.microsoft.com/office/drawing/2014/main" id="{61D6633F-3EDE-B144-AA5E-E017FEACFC77}"/>
              </a:ext>
            </a:extLst>
          </p:cNvPr>
          <p:cNvCxnSpPr>
            <a:cxnSpLocks/>
          </p:cNvCxnSpPr>
          <p:nvPr/>
        </p:nvCxnSpPr>
        <p:spPr>
          <a:xfrm flipV="1">
            <a:off x="5036138" y="1644954"/>
            <a:ext cx="1975225" cy="1162042"/>
          </a:xfrm>
          <a:prstGeom prst="line">
            <a:avLst/>
          </a:prstGeom>
          <a:ln w="28575"/>
        </p:spPr>
        <p:style>
          <a:lnRef idx="2">
            <a:schemeClr val="dk1"/>
          </a:lnRef>
          <a:fillRef idx="0">
            <a:schemeClr val="dk1"/>
          </a:fillRef>
          <a:effectRef idx="1">
            <a:schemeClr val="dk1"/>
          </a:effectRef>
          <a:fontRef idx="minor">
            <a:schemeClr val="tx1"/>
          </a:fontRef>
        </p:style>
      </p:cxnSp>
      <p:pic>
        <p:nvPicPr>
          <p:cNvPr id="14" name="Picture 13">
            <a:extLst>
              <a:ext uri="{FF2B5EF4-FFF2-40B4-BE49-F238E27FC236}">
                <a16:creationId xmlns:a16="http://schemas.microsoft.com/office/drawing/2014/main" id="{F38D4B69-3695-8BD8-A390-5CB0603DFB7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51093" y="2071187"/>
            <a:ext cx="3861389" cy="2111697"/>
          </a:xfrm>
          <a:prstGeom prst="rect">
            <a:avLst/>
          </a:prstGeom>
        </p:spPr>
      </p:pic>
    </p:spTree>
    <p:extLst>
      <p:ext uri="{BB962C8B-B14F-4D97-AF65-F5344CB8AC3E}">
        <p14:creationId xmlns:p14="http://schemas.microsoft.com/office/powerpoint/2010/main" val="36817566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ACD60F-3D62-A240-B8F1-E56231CB554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63398" y="366144"/>
            <a:ext cx="5581219" cy="6125711"/>
          </a:xfrm>
          <a:prstGeom prst="rect">
            <a:avLst/>
          </a:prstGeom>
        </p:spPr>
      </p:pic>
      <p:pic>
        <p:nvPicPr>
          <p:cNvPr id="13" name="Picture 12">
            <a:extLst>
              <a:ext uri="{FF2B5EF4-FFF2-40B4-BE49-F238E27FC236}">
                <a16:creationId xmlns:a16="http://schemas.microsoft.com/office/drawing/2014/main" id="{918E8C32-FE90-4749-B24A-4B5AB4AA6E6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144617" y="335199"/>
            <a:ext cx="5760511" cy="6063220"/>
          </a:xfrm>
          <a:prstGeom prst="rect">
            <a:avLst/>
          </a:prstGeom>
        </p:spPr>
      </p:pic>
    </p:spTree>
    <p:extLst>
      <p:ext uri="{BB962C8B-B14F-4D97-AF65-F5344CB8AC3E}">
        <p14:creationId xmlns:p14="http://schemas.microsoft.com/office/powerpoint/2010/main" val="17820891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AB8D3-462D-01D8-54E9-7A3DCB7C5ECC}"/>
              </a:ext>
            </a:extLst>
          </p:cNvPr>
          <p:cNvSpPr>
            <a:spLocks noGrp="1"/>
          </p:cNvSpPr>
          <p:nvPr>
            <p:ph type="title"/>
          </p:nvPr>
        </p:nvSpPr>
        <p:spPr>
          <a:xfrm>
            <a:off x="838200" y="645887"/>
            <a:ext cx="10515600" cy="796018"/>
          </a:xfrm>
        </p:spPr>
        <p:txBody>
          <a:bodyPr>
            <a:normAutofit/>
          </a:bodyPr>
          <a:lstStyle/>
          <a:p>
            <a:r>
              <a:rPr lang="en-US" sz="4400" dirty="0">
                <a:ea typeface="Open Sans" panose="020B0606030504020204" pitchFamily="34" charset="0"/>
                <a:cs typeface="Open Sans" panose="020B0606030504020204" pitchFamily="34" charset="0"/>
              </a:rPr>
              <a:t>Introducing the Screen to Patients</a:t>
            </a:r>
          </a:p>
        </p:txBody>
      </p:sp>
      <p:sp>
        <p:nvSpPr>
          <p:cNvPr id="3" name="Content Placeholder 2">
            <a:extLst>
              <a:ext uri="{FF2B5EF4-FFF2-40B4-BE49-F238E27FC236}">
                <a16:creationId xmlns:a16="http://schemas.microsoft.com/office/drawing/2014/main" id="{511F9237-6BF7-2CA2-F519-B9F2EEEAF2BF}"/>
              </a:ext>
            </a:extLst>
          </p:cNvPr>
          <p:cNvSpPr>
            <a:spLocks noGrp="1"/>
          </p:cNvSpPr>
          <p:nvPr>
            <p:ph idx="1"/>
          </p:nvPr>
        </p:nvSpPr>
        <p:spPr>
          <a:xfrm>
            <a:off x="301172" y="1669144"/>
            <a:ext cx="6955970" cy="4542969"/>
          </a:xfrm>
        </p:spPr>
        <p:txBody>
          <a:bodyPr>
            <a:normAutofit lnSpcReduction="10000"/>
          </a:bodyPr>
          <a:lstStyle/>
          <a:p>
            <a:pPr lvl="1"/>
            <a:r>
              <a:rPr lang="en-US" sz="3600" dirty="0">
                <a:ea typeface="Open Sans" panose="020B0606030504020204" pitchFamily="34" charset="0"/>
                <a:cs typeface="Open Sans" panose="020B0606030504020204" pitchFamily="34" charset="0"/>
              </a:rPr>
              <a:t>“We ask all patients these questions because mood changes, anxiety, and worry are very common during pregnancy or after giving birth. They can affect your health and the health of the baby.”</a:t>
            </a:r>
          </a:p>
          <a:p>
            <a:pPr lvl="1"/>
            <a:r>
              <a:rPr lang="en-US" sz="3600" dirty="0">
                <a:ea typeface="Open Sans" panose="020B0606030504020204" pitchFamily="34" charset="0"/>
                <a:cs typeface="Open Sans" panose="020B0606030504020204" pitchFamily="34" charset="0"/>
              </a:rPr>
              <a:t>Provide education on perinatal mental health </a:t>
            </a:r>
          </a:p>
          <a:p>
            <a:pPr lvl="1"/>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Content Placeholder 4">
            <a:extLst>
              <a:ext uri="{FF2B5EF4-FFF2-40B4-BE49-F238E27FC236}">
                <a16:creationId xmlns:a16="http://schemas.microsoft.com/office/drawing/2014/main" id="{3EEE764F-9187-3532-2456-C17C2C0ED4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7142" y="2032000"/>
            <a:ext cx="4343400" cy="2794000"/>
          </a:xfrm>
          <a:prstGeom prst="rect">
            <a:avLst/>
          </a:prstGeom>
        </p:spPr>
      </p:pic>
    </p:spTree>
    <p:extLst>
      <p:ext uri="{BB962C8B-B14F-4D97-AF65-F5344CB8AC3E}">
        <p14:creationId xmlns:p14="http://schemas.microsoft.com/office/powerpoint/2010/main" val="11905191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AB8D3-462D-01D8-54E9-7A3DCB7C5ECC}"/>
              </a:ext>
            </a:extLst>
          </p:cNvPr>
          <p:cNvSpPr>
            <a:spLocks noGrp="1"/>
          </p:cNvSpPr>
          <p:nvPr>
            <p:ph type="title"/>
          </p:nvPr>
        </p:nvSpPr>
        <p:spPr>
          <a:xfrm>
            <a:off x="533400" y="365127"/>
            <a:ext cx="10515600" cy="650874"/>
          </a:xfrm>
        </p:spPr>
        <p:txBody>
          <a:bodyPr>
            <a:noAutofit/>
          </a:bodyPr>
          <a:lstStyle/>
          <a:p>
            <a:r>
              <a:rPr lang="en-US" sz="4400" dirty="0">
                <a:ea typeface="Open Sans" panose="020B0606030504020204" pitchFamily="34" charset="0"/>
                <a:cs typeface="Open Sans" panose="020B0606030504020204" pitchFamily="34" charset="0"/>
              </a:rPr>
              <a:t>Introducing the Screen to Patients</a:t>
            </a:r>
          </a:p>
        </p:txBody>
      </p:sp>
      <p:sp>
        <p:nvSpPr>
          <p:cNvPr id="3" name="Content Placeholder 2">
            <a:extLst>
              <a:ext uri="{FF2B5EF4-FFF2-40B4-BE49-F238E27FC236}">
                <a16:creationId xmlns:a16="http://schemas.microsoft.com/office/drawing/2014/main" id="{511F9237-6BF7-2CA2-F519-B9F2EEEAF2BF}"/>
              </a:ext>
            </a:extLst>
          </p:cNvPr>
          <p:cNvSpPr>
            <a:spLocks noGrp="1"/>
          </p:cNvSpPr>
          <p:nvPr>
            <p:ph idx="1"/>
          </p:nvPr>
        </p:nvSpPr>
        <p:spPr>
          <a:xfrm>
            <a:off x="533400" y="1016001"/>
            <a:ext cx="10412506" cy="5196540"/>
          </a:xfrm>
        </p:spPr>
        <p:txBody>
          <a:bodyPr vert="horz" lIns="91440" tIns="45720" rIns="91440" bIns="45720" rtlCol="0" anchor="t">
            <a:normAutofit lnSpcReduction="10000"/>
          </a:bodyPr>
          <a:lstStyle/>
          <a:p>
            <a:r>
              <a:rPr lang="en-US" dirty="0">
                <a:ea typeface="Open Sans" panose="020B0606030504020204" pitchFamily="34" charset="0"/>
                <a:cs typeface="Open Sans" panose="020B0606030504020204" pitchFamily="34" charset="0"/>
              </a:rPr>
              <a:t>Prenatally Visit</a:t>
            </a:r>
          </a:p>
          <a:p>
            <a:pPr lvl="1"/>
            <a:r>
              <a:rPr lang="en-US" dirty="0">
                <a:ea typeface="Open Sans"/>
                <a:cs typeface="Open Sans"/>
              </a:rPr>
              <a:t>“I’d like to check in to understand how you feel since you’ve become pregnant.”</a:t>
            </a:r>
          </a:p>
          <a:p>
            <a:r>
              <a:rPr lang="en-US" dirty="0">
                <a:ea typeface="Open Sans" panose="020B0606030504020204" pitchFamily="34" charset="0"/>
                <a:cs typeface="Open Sans" panose="020B0606030504020204" pitchFamily="34" charset="0"/>
              </a:rPr>
              <a:t>Postpartum</a:t>
            </a:r>
          </a:p>
          <a:p>
            <a:pPr lvl="1"/>
            <a:r>
              <a:rPr lang="en-US" dirty="0">
                <a:ea typeface="Open Sans"/>
                <a:cs typeface="Open Sans"/>
              </a:rPr>
              <a:t>"Now that you have had your baby. I would like to know how you are feeling and how you have been coping lately.”</a:t>
            </a:r>
          </a:p>
          <a:p>
            <a:r>
              <a:rPr lang="en-US" dirty="0">
                <a:ea typeface="Open Sans" panose="020B0606030504020204" pitchFamily="34" charset="0"/>
                <a:cs typeface="Open Sans" panose="020B0606030504020204" pitchFamily="34" charset="0"/>
              </a:rPr>
              <a:t>NICU Parents</a:t>
            </a:r>
          </a:p>
          <a:p>
            <a:pPr lvl="1"/>
            <a:r>
              <a:rPr lang="en-US" dirty="0">
                <a:ea typeface="Open Sans"/>
                <a:cs typeface="Open Sans"/>
              </a:rPr>
              <a:t>“Having a baby, especially one in the NICU, is a big adjustment and can be stressful for moms and dads. I would like to know how you are feeling and how you have been coping lately.”</a:t>
            </a:r>
          </a:p>
          <a:p>
            <a:r>
              <a:rPr lang="en-US" dirty="0">
                <a:ea typeface="Open Sans" panose="020B0606030504020204" pitchFamily="34" charset="0"/>
                <a:cs typeface="Open Sans" panose="020B0606030504020204" pitchFamily="34" charset="0"/>
              </a:rPr>
              <a:t>Well Child Visit</a:t>
            </a:r>
          </a:p>
          <a:p>
            <a:pPr lvl="1"/>
            <a:r>
              <a:rPr lang="en-US" dirty="0">
                <a:ea typeface="Open Sans"/>
                <a:cs typeface="Open Sans"/>
              </a:rPr>
              <a:t>“As your child’s provider, I’m concerned about your child's wellbeing, and so I’m also concerned about the wellbeing of the people who care for your child. I’d like to know how you are feeling and how you have been coping.”</a:t>
            </a:r>
          </a:p>
          <a:p>
            <a:pPr lvl="1"/>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661557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AB8D3-462D-01D8-54E9-7A3DCB7C5ECC}"/>
              </a:ext>
            </a:extLst>
          </p:cNvPr>
          <p:cNvSpPr>
            <a:spLocks noGrp="1"/>
          </p:cNvSpPr>
          <p:nvPr>
            <p:ph type="title"/>
          </p:nvPr>
        </p:nvSpPr>
        <p:spPr>
          <a:xfrm>
            <a:off x="711200" y="481239"/>
            <a:ext cx="10515600" cy="796018"/>
          </a:xfrm>
        </p:spPr>
        <p:txBody>
          <a:bodyPr>
            <a:normAutofit/>
          </a:bodyPr>
          <a:lstStyle/>
          <a:p>
            <a:r>
              <a:rPr lang="en-US" sz="4400" dirty="0">
                <a:ea typeface="Open Sans" panose="020B0606030504020204" pitchFamily="34" charset="0"/>
                <a:cs typeface="Open Sans" panose="020B0606030504020204" pitchFamily="34" charset="0"/>
              </a:rPr>
              <a:t>Response to Screening</a:t>
            </a:r>
          </a:p>
        </p:txBody>
      </p:sp>
      <p:sp>
        <p:nvSpPr>
          <p:cNvPr id="9" name="TextBox 8">
            <a:extLst>
              <a:ext uri="{FF2B5EF4-FFF2-40B4-BE49-F238E27FC236}">
                <a16:creationId xmlns:a16="http://schemas.microsoft.com/office/drawing/2014/main" id="{F48A1F5C-DA0D-0CD8-0EF4-4CDD916E8C46}"/>
              </a:ext>
            </a:extLst>
          </p:cNvPr>
          <p:cNvSpPr txBox="1"/>
          <p:nvPr/>
        </p:nvSpPr>
        <p:spPr>
          <a:xfrm>
            <a:off x="486826" y="1277257"/>
            <a:ext cx="10993974" cy="4992914"/>
          </a:xfrm>
          <a:prstGeom prst="rect">
            <a:avLst/>
          </a:prstGeom>
          <a:noFill/>
        </p:spPr>
        <p:txBody>
          <a:bodyPr wrap="square" rtlCol="0">
            <a:normAutofit/>
          </a:bodyPr>
          <a:lstStyle/>
          <a:p>
            <a:pPr marL="1028700" marR="0" lvl="1" indent="-5715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ea typeface="+mn-ea"/>
                <a:cs typeface="+mn-cs"/>
              </a:rPr>
              <a:t>Negative Screenings</a:t>
            </a:r>
          </a:p>
          <a:p>
            <a:pPr marL="1485900" marR="0" lvl="2" indent="-5715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ea typeface="+mn-ea"/>
                <a:cs typeface="+mn-cs"/>
              </a:rPr>
              <a:t>Highlight behaviors and strategies for maintaining wellness. </a:t>
            </a:r>
          </a:p>
          <a:p>
            <a:pPr marL="1028700" marR="0" lvl="1" indent="-5715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ea typeface="+mn-ea"/>
                <a:cs typeface="+mn-cs"/>
              </a:rPr>
              <a:t>Suggested Script for Discussing Positive Screenings </a:t>
            </a:r>
          </a:p>
          <a:p>
            <a:pPr marL="1485900" marR="0" lvl="2" indent="-5715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ea typeface="+mn-ea"/>
                <a:cs typeface="+mn-cs"/>
              </a:rPr>
              <a:t>“Thank you for filling out this screening. It seems like you’ve been experiencing low mood and stress and may be depressed. Depression and anxiety during pregnancy are common. You and your baby deserve to be well. There are many effective support options available. Would it be ok if we discussed those?”</a:t>
            </a:r>
            <a:endParaRPr kumimoji="0" lang="en-US" sz="2800"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5473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631825"/>
            <a:ext cx="10515600" cy="827949"/>
          </a:xfrm>
        </p:spPr>
        <p:txBody>
          <a:bodyPr>
            <a:normAutofit/>
          </a:bodyPr>
          <a:lstStyle/>
          <a:p>
            <a:r>
              <a:rPr lang="en-US" dirty="0"/>
              <a:t>Management of Perinatal Depression</a:t>
            </a:r>
          </a:p>
        </p:txBody>
      </p:sp>
      <p:sp>
        <p:nvSpPr>
          <p:cNvPr id="3" name="Content Placeholder 2"/>
          <p:cNvSpPr>
            <a:spLocks noGrp="1"/>
          </p:cNvSpPr>
          <p:nvPr>
            <p:ph idx="1"/>
          </p:nvPr>
        </p:nvSpPr>
        <p:spPr>
          <a:xfrm>
            <a:off x="578358" y="1593033"/>
            <a:ext cx="11032236" cy="4620987"/>
          </a:xfrm>
        </p:spPr>
        <p:txBody>
          <a:bodyPr vert="horz" lIns="91440" tIns="45720" rIns="91440" bIns="45720" rtlCol="0" anchor="t">
            <a:normAutofit/>
          </a:bodyPr>
          <a:lstStyle/>
          <a:p>
            <a:r>
              <a:rPr lang="en-US" dirty="0"/>
              <a:t>Demystification</a:t>
            </a:r>
          </a:p>
          <a:p>
            <a:r>
              <a:rPr lang="en-US" dirty="0"/>
              <a:t>Self-Care</a:t>
            </a:r>
          </a:p>
          <a:p>
            <a:pPr lvl="1"/>
            <a:r>
              <a:rPr lang="en-US" dirty="0"/>
              <a:t>Proper rest, good nutrition, regular exercise, assistance with baby and other children, relaxation/mindfulness, or time with partner</a:t>
            </a:r>
          </a:p>
          <a:p>
            <a:r>
              <a:rPr lang="en-US" dirty="0"/>
              <a:t>Family and community support resources</a:t>
            </a:r>
          </a:p>
          <a:p>
            <a:r>
              <a:rPr lang="en-US" dirty="0"/>
              <a:t>Psychotherapy or counseling with mental health provider</a:t>
            </a:r>
          </a:p>
          <a:p>
            <a:r>
              <a:rPr lang="en-US" dirty="0"/>
              <a:t>Treatment of symptoms with medications</a:t>
            </a:r>
          </a:p>
          <a:p>
            <a:pPr marL="0" indent="0">
              <a:buNone/>
            </a:pPr>
            <a:r>
              <a:rPr lang="en-US" sz="2400" dirty="0"/>
              <a:t> </a:t>
            </a:r>
          </a:p>
        </p:txBody>
      </p:sp>
      <p:pic>
        <p:nvPicPr>
          <p:cNvPr id="5" name="Picture 4">
            <a:extLst>
              <a:ext uri="{FF2B5EF4-FFF2-40B4-BE49-F238E27FC236}">
                <a16:creationId xmlns:a16="http://schemas.microsoft.com/office/drawing/2014/main" id="{4F198E16-44F5-2146-AB13-CF4A6E1B5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5600" y="3275648"/>
            <a:ext cx="2494915" cy="2494915"/>
          </a:xfrm>
          <a:prstGeom prst="rect">
            <a:avLst/>
          </a:prstGeom>
        </p:spPr>
      </p:pic>
      <p:sp>
        <p:nvSpPr>
          <p:cNvPr id="4" name="TextBox 3">
            <a:extLst>
              <a:ext uri="{FF2B5EF4-FFF2-40B4-BE49-F238E27FC236}">
                <a16:creationId xmlns:a16="http://schemas.microsoft.com/office/drawing/2014/main" id="{446A77CD-9C5C-1248-945B-9F3AB9594829}"/>
              </a:ext>
            </a:extLst>
          </p:cNvPr>
          <p:cNvSpPr txBox="1"/>
          <p:nvPr/>
        </p:nvSpPr>
        <p:spPr>
          <a:xfrm>
            <a:off x="8723086" y="6052457"/>
            <a:ext cx="31069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(ACOG, 2018b; Earls, 2019; PSI, 2021; Walsh et al.,2020;)</a:t>
            </a:r>
          </a:p>
        </p:txBody>
      </p:sp>
    </p:spTree>
    <p:extLst>
      <p:ext uri="{BB962C8B-B14F-4D97-AF65-F5344CB8AC3E}">
        <p14:creationId xmlns:p14="http://schemas.microsoft.com/office/powerpoint/2010/main" val="3187513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1825"/>
            <a:ext cx="10515600" cy="807537"/>
          </a:xfrm>
        </p:spPr>
        <p:txBody>
          <a:bodyPr>
            <a:normAutofit/>
          </a:bodyPr>
          <a:lstStyle/>
          <a:p>
            <a:r>
              <a:rPr lang="en-US" dirty="0"/>
              <a:t>Why Prioritize Perinatal Mental Health?</a:t>
            </a:r>
          </a:p>
        </p:txBody>
      </p:sp>
      <p:pic>
        <p:nvPicPr>
          <p:cNvPr id="4" name="Picture 4" descr=".png">
            <a:extLst>
              <a:ext uri="{FF2B5EF4-FFF2-40B4-BE49-F238E27FC236}">
                <a16:creationId xmlns:a16="http://schemas.microsoft.com/office/drawing/2014/main" id="{653E5F4A-EC20-FE57-5955-251DAEA21622}"/>
              </a:ext>
            </a:extLst>
          </p:cNvPr>
          <p:cNvPicPr>
            <a:picLocks noChangeAspect="1"/>
          </p:cNvPicPr>
          <p:nvPr/>
        </p:nvPicPr>
        <p:blipFill rotWithShape="1">
          <a:blip r:embed="rId3">
            <a:extLst>
              <a:ext uri="{28A0092B-C50C-407E-A947-70E740481C1C}">
                <a14:useLocalDpi xmlns:a14="http://schemas.microsoft.com/office/drawing/2010/main"/>
              </a:ext>
            </a:extLst>
          </a:blip>
          <a:srcRect t="967" r="-2" b="-2"/>
          <a:stretch/>
        </p:blipFill>
        <p:spPr>
          <a:xfrm>
            <a:off x="10194276" y="5612497"/>
            <a:ext cx="1465928" cy="807537"/>
          </a:xfrm>
          <a:prstGeom prst="rect">
            <a:avLst/>
          </a:prstGeom>
        </p:spPr>
      </p:pic>
      <p:sp>
        <p:nvSpPr>
          <p:cNvPr id="5" name="Freeform 2">
            <a:extLst>
              <a:ext uri="{FF2B5EF4-FFF2-40B4-BE49-F238E27FC236}">
                <a16:creationId xmlns:a16="http://schemas.microsoft.com/office/drawing/2014/main" id="{4D546F17-07C3-AB82-BDEF-7F95D60A7356}"/>
              </a:ext>
            </a:extLst>
          </p:cNvPr>
          <p:cNvSpPr>
            <a:spLocks noChangeAspect="1"/>
          </p:cNvSpPr>
          <p:nvPr/>
        </p:nvSpPr>
        <p:spPr>
          <a:xfrm>
            <a:off x="3215640" y="1840616"/>
            <a:ext cx="5760720" cy="3501618"/>
          </a:xfrm>
          <a:custGeom>
            <a:avLst/>
            <a:gdLst/>
            <a:ahLst/>
            <a:cxnLst/>
            <a:rect l="l" t="t" r="r" b="b"/>
            <a:pathLst>
              <a:path w="15430500" h="10287000">
                <a:moveTo>
                  <a:pt x="0" y="0"/>
                </a:moveTo>
                <a:lnTo>
                  <a:pt x="15430500" y="0"/>
                </a:lnTo>
                <a:lnTo>
                  <a:pt x="15430500" y="10287000"/>
                </a:lnTo>
                <a:lnTo>
                  <a:pt x="0" y="10287000"/>
                </a:lnTo>
                <a:lnTo>
                  <a:pt x="0" y="0"/>
                </a:lnTo>
                <a:close/>
              </a:path>
            </a:pathLst>
          </a:custGeom>
          <a:blipFill>
            <a:blip r:embed="rId4">
              <a:extLst>
                <a:ext uri="{28A0092B-C50C-407E-A947-70E740481C1C}">
                  <a14:useLocalDpi xmlns:a14="http://schemas.microsoft.com/office/drawing/2010/main"/>
                </a:ext>
              </a:extLst>
            </a:blip>
            <a:stretch>
              <a:fillRect/>
            </a:stretch>
          </a:blipFill>
          <a:effectLst>
            <a:softEdge rad="160369"/>
          </a:effectLst>
        </p:spPr>
        <p:txBody>
          <a:bodyPr/>
          <a:lstStyle/>
          <a:p>
            <a:endParaRPr lang="en-US"/>
          </a:p>
        </p:txBody>
      </p:sp>
    </p:spTree>
    <p:extLst>
      <p:ext uri="{BB962C8B-B14F-4D97-AF65-F5344CB8AC3E}">
        <p14:creationId xmlns:p14="http://schemas.microsoft.com/office/powerpoint/2010/main" val="348959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6676" y="454251"/>
            <a:ext cx="10515600" cy="1325563"/>
          </a:xfrm>
        </p:spPr>
        <p:txBody>
          <a:bodyPr>
            <a:normAutofit/>
          </a:bodyPr>
          <a:lstStyle/>
          <a:p>
            <a:r>
              <a:rPr lang="en-US" dirty="0"/>
              <a:t>Barriers to Seeking Mental Health Care</a:t>
            </a:r>
          </a:p>
        </p:txBody>
      </p:sp>
      <p:sp>
        <p:nvSpPr>
          <p:cNvPr id="3" name="Content Placeholder 2"/>
          <p:cNvSpPr>
            <a:spLocks noGrp="1"/>
          </p:cNvSpPr>
          <p:nvPr>
            <p:ph idx="1"/>
          </p:nvPr>
        </p:nvSpPr>
        <p:spPr>
          <a:xfrm>
            <a:off x="838200" y="1779814"/>
            <a:ext cx="10226040" cy="4149348"/>
          </a:xfrm>
        </p:spPr>
        <p:txBody>
          <a:bodyPr vert="horz" lIns="91440" tIns="45720" rIns="91440" bIns="45720" rtlCol="0" anchor="t">
            <a:normAutofit/>
          </a:bodyPr>
          <a:lstStyle/>
          <a:p>
            <a:r>
              <a:rPr lang="en-US" sz="2400" dirty="0"/>
              <a:t>Stigma surrounding mental illness </a:t>
            </a:r>
          </a:p>
          <a:p>
            <a:r>
              <a:rPr lang="en-US" sz="2400" dirty="0"/>
              <a:t>Accepting depression diagnosis is viewed as being an “unfit mother” </a:t>
            </a:r>
          </a:p>
          <a:p>
            <a:pPr lvl="1"/>
            <a:r>
              <a:rPr lang="en-US" dirty="0"/>
              <a:t>Fear of getting “locked up” or having their child taken from them</a:t>
            </a:r>
          </a:p>
          <a:p>
            <a:pPr lvl="1"/>
            <a:r>
              <a:rPr lang="en-US" dirty="0"/>
              <a:t>Shame and embarrassment, resulting in suffering with their emotions silently </a:t>
            </a:r>
          </a:p>
          <a:p>
            <a:r>
              <a:rPr lang="en-US" sz="2400" dirty="0"/>
              <a:t>Unaware that their emotional response is beyond the typical baby blues</a:t>
            </a:r>
          </a:p>
          <a:p>
            <a:r>
              <a:rPr lang="en-US" sz="2400" dirty="0"/>
              <a:t>Limited access to health care services </a:t>
            </a:r>
          </a:p>
          <a:p>
            <a:r>
              <a:rPr lang="en-US" sz="2400" dirty="0"/>
              <a:t>Fear and distrust of healthcare providers</a:t>
            </a:r>
          </a:p>
          <a:p>
            <a:pPr lvl="1"/>
            <a:r>
              <a:rPr lang="en-US" dirty="0"/>
              <a:t>Low socioeconomic demographics and minority populations</a:t>
            </a:r>
          </a:p>
        </p:txBody>
      </p:sp>
      <p:pic>
        <p:nvPicPr>
          <p:cNvPr id="5" name="Picture 4">
            <a:extLst>
              <a:ext uri="{FF2B5EF4-FFF2-40B4-BE49-F238E27FC236}">
                <a16:creationId xmlns:a16="http://schemas.microsoft.com/office/drawing/2014/main" id="{F6FC77BE-4B7A-5143-BF6A-7477A365E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0512" y="4131128"/>
            <a:ext cx="1855896" cy="1958054"/>
          </a:xfrm>
          <a:prstGeom prst="rect">
            <a:avLst/>
          </a:prstGeom>
        </p:spPr>
      </p:pic>
      <p:sp>
        <p:nvSpPr>
          <p:cNvPr id="4" name="TextBox 3">
            <a:extLst>
              <a:ext uri="{FF2B5EF4-FFF2-40B4-BE49-F238E27FC236}">
                <a16:creationId xmlns:a16="http://schemas.microsoft.com/office/drawing/2014/main" id="{FD0EDD78-C6D3-934A-863C-22C2F2AD7862}"/>
              </a:ext>
            </a:extLst>
          </p:cNvPr>
          <p:cNvSpPr txBox="1"/>
          <p:nvPr/>
        </p:nvSpPr>
        <p:spPr>
          <a:xfrm>
            <a:off x="9512551" y="6170269"/>
            <a:ext cx="215155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(Baines et al., 2013; Kim &amp; Dee, 2017)</a:t>
            </a:r>
          </a:p>
        </p:txBody>
      </p:sp>
    </p:spTree>
    <p:extLst>
      <p:ext uri="{BB962C8B-B14F-4D97-AF65-F5344CB8AC3E}">
        <p14:creationId xmlns:p14="http://schemas.microsoft.com/office/powerpoint/2010/main" val="39460461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631825"/>
            <a:ext cx="10515600" cy="908523"/>
          </a:xfrm>
        </p:spPr>
        <p:txBody>
          <a:bodyPr>
            <a:normAutofit/>
          </a:bodyPr>
          <a:lstStyle/>
          <a:p>
            <a:r>
              <a:rPr lang="en-US" dirty="0"/>
              <a:t>Antidepressants</a:t>
            </a:r>
          </a:p>
        </p:txBody>
      </p:sp>
      <p:sp>
        <p:nvSpPr>
          <p:cNvPr id="3" name="Content Placeholder 2"/>
          <p:cNvSpPr>
            <a:spLocks noGrp="1"/>
          </p:cNvSpPr>
          <p:nvPr>
            <p:ph idx="1"/>
          </p:nvPr>
        </p:nvSpPr>
        <p:spPr>
          <a:xfrm>
            <a:off x="838200" y="1540347"/>
            <a:ext cx="10674858" cy="4685827"/>
          </a:xfrm>
        </p:spPr>
        <p:txBody>
          <a:bodyPr vert="horz" lIns="91440" tIns="45720" rIns="91440" bIns="45720" rtlCol="0" anchor="t">
            <a:normAutofit/>
          </a:bodyPr>
          <a:lstStyle/>
          <a:p>
            <a:r>
              <a:rPr lang="en-US" dirty="0"/>
              <a:t>SSRIs (serotonin selective reuptake inhibitors) recommended first line for medications</a:t>
            </a:r>
          </a:p>
          <a:p>
            <a:pPr lvl="1"/>
            <a:r>
              <a:rPr lang="en-US" dirty="0"/>
              <a:t>Common: Zoloft, Lexapro, Celexa, Prozac, Paxil</a:t>
            </a:r>
          </a:p>
          <a:p>
            <a:r>
              <a:rPr lang="en-US" dirty="0"/>
              <a:t>If a woman has already been on a medication that has worked well, that is the best medication to use</a:t>
            </a:r>
          </a:p>
          <a:p>
            <a:r>
              <a:rPr lang="en-US" dirty="0"/>
              <a:t>Can take 4‐6 weeks to be effective</a:t>
            </a:r>
          </a:p>
          <a:p>
            <a:r>
              <a:rPr lang="en-US" dirty="0"/>
              <a:t>Changes in doses are common</a:t>
            </a:r>
          </a:p>
          <a:p>
            <a:r>
              <a:rPr lang="en-US" dirty="0"/>
              <a:t>Using medication is a </a:t>
            </a:r>
            <a:r>
              <a:rPr lang="en-US" u="sng" dirty="0"/>
              <a:t>mutual</a:t>
            </a:r>
            <a:r>
              <a:rPr lang="en-US" dirty="0"/>
              <a:t> decision‐making process</a:t>
            </a:r>
          </a:p>
          <a:p>
            <a:pPr lvl="1"/>
            <a:r>
              <a:rPr lang="en-US" dirty="0"/>
              <a:t>All risk and benefits of continuing or initiating medication therapy should be discussed with the mother, </a:t>
            </a:r>
            <a:r>
              <a:rPr lang="en-US" b="1" dirty="0"/>
              <a:t>including the risk of withholding treatment</a:t>
            </a:r>
            <a:r>
              <a:rPr lang="en-US" dirty="0"/>
              <a:t>. </a:t>
            </a:r>
          </a:p>
          <a:p>
            <a:endParaRPr lang="en-US" dirty="0"/>
          </a:p>
          <a:p>
            <a:pPr marL="0" indent="0">
              <a:buNone/>
            </a:pPr>
            <a:endParaRPr lang="en-US" sz="2400" dirty="0"/>
          </a:p>
        </p:txBody>
      </p:sp>
      <p:sp>
        <p:nvSpPr>
          <p:cNvPr id="4" name="TextBox 3">
            <a:extLst>
              <a:ext uri="{FF2B5EF4-FFF2-40B4-BE49-F238E27FC236}">
                <a16:creationId xmlns:a16="http://schemas.microsoft.com/office/drawing/2014/main" id="{977565F1-32C2-2142-A628-1A4FA87340B5}"/>
              </a:ext>
            </a:extLst>
          </p:cNvPr>
          <p:cNvSpPr txBox="1"/>
          <p:nvPr/>
        </p:nvSpPr>
        <p:spPr>
          <a:xfrm>
            <a:off x="10368788" y="6103063"/>
            <a:ext cx="8819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(Doyle, 2020)</a:t>
            </a:r>
          </a:p>
        </p:txBody>
      </p:sp>
      <p:pic>
        <p:nvPicPr>
          <p:cNvPr id="6" name="Picture 5">
            <a:extLst>
              <a:ext uri="{FF2B5EF4-FFF2-40B4-BE49-F238E27FC236}">
                <a16:creationId xmlns:a16="http://schemas.microsoft.com/office/drawing/2014/main" id="{C6C84B39-DE7D-ED4B-B531-EF9F2A35F3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4269" y="3429000"/>
            <a:ext cx="2078789" cy="1559092"/>
          </a:xfrm>
          <a:prstGeom prst="rect">
            <a:avLst/>
          </a:prstGeom>
        </p:spPr>
      </p:pic>
    </p:spTree>
    <p:extLst>
      <p:ext uri="{BB962C8B-B14F-4D97-AF65-F5344CB8AC3E}">
        <p14:creationId xmlns:p14="http://schemas.microsoft.com/office/powerpoint/2010/main" val="24811163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631825"/>
            <a:ext cx="10515600" cy="908523"/>
          </a:xfrm>
        </p:spPr>
        <p:txBody>
          <a:bodyPr>
            <a:normAutofit/>
          </a:bodyPr>
          <a:lstStyle/>
          <a:p>
            <a:r>
              <a:rPr lang="en-US" dirty="0"/>
              <a:t>Medication Therapy and Lactation</a:t>
            </a:r>
          </a:p>
        </p:txBody>
      </p:sp>
      <p:sp>
        <p:nvSpPr>
          <p:cNvPr id="3" name="Content Placeholder 2"/>
          <p:cNvSpPr>
            <a:spLocks noGrp="1"/>
          </p:cNvSpPr>
          <p:nvPr>
            <p:ph idx="1"/>
          </p:nvPr>
        </p:nvSpPr>
        <p:spPr>
          <a:xfrm>
            <a:off x="838200" y="1540348"/>
            <a:ext cx="10687050" cy="4758146"/>
          </a:xfrm>
        </p:spPr>
        <p:txBody>
          <a:bodyPr vert="horz" lIns="91440" tIns="45720" rIns="91440" bIns="45720" rtlCol="0" anchor="t">
            <a:normAutofit/>
          </a:bodyPr>
          <a:lstStyle/>
          <a:p>
            <a:pPr lvl="0"/>
            <a:r>
              <a:rPr lang="en-US" dirty="0"/>
              <a:t>Anti-depressants are found in </a:t>
            </a:r>
            <a:r>
              <a:rPr lang="en-US" b="1" dirty="0"/>
              <a:t>very low</a:t>
            </a:r>
            <a:r>
              <a:rPr lang="en-US" dirty="0"/>
              <a:t> amounts in breastmilk. </a:t>
            </a:r>
          </a:p>
          <a:p>
            <a:pPr lvl="1"/>
            <a:r>
              <a:rPr lang="en-US" dirty="0"/>
              <a:t>Benefit of treatment often outweighs the small risk of transmission in the breastmilk. </a:t>
            </a:r>
          </a:p>
          <a:p>
            <a:pPr lvl="0"/>
            <a:r>
              <a:rPr lang="en-US" dirty="0"/>
              <a:t>In general, most anti-depressants are considered safe due to </a:t>
            </a:r>
            <a:r>
              <a:rPr lang="en-US" b="1" dirty="0"/>
              <a:t>low or undetectable</a:t>
            </a:r>
            <a:r>
              <a:rPr lang="en-US" dirty="0"/>
              <a:t> levels in infants’ serum.</a:t>
            </a:r>
          </a:p>
          <a:p>
            <a:pPr lvl="0"/>
            <a:r>
              <a:rPr lang="en-US" dirty="0"/>
              <a:t>What is the mother’s breastfeeding goal? Are her symptoms interfering with achieving that goal?</a:t>
            </a:r>
          </a:p>
          <a:p>
            <a:pPr lvl="1"/>
            <a:r>
              <a:rPr lang="en-US" dirty="0"/>
              <a:t>Women who have PPD and anxiety are more likely to stop breastfeeding because of their symptoms.  </a:t>
            </a:r>
          </a:p>
          <a:p>
            <a:pPr lvl="1"/>
            <a:r>
              <a:rPr lang="en-US" dirty="0"/>
              <a:t>The goal is to find a solution that benefits the mother-baby dyad while posing the least amount of risk to each.</a:t>
            </a:r>
          </a:p>
          <a:p>
            <a:pPr marL="0" indent="0">
              <a:buNone/>
            </a:pPr>
            <a:endParaRPr lang="en-US" sz="2400" dirty="0"/>
          </a:p>
        </p:txBody>
      </p:sp>
      <p:sp>
        <p:nvSpPr>
          <p:cNvPr id="4" name="TextBox 3">
            <a:extLst>
              <a:ext uri="{FF2B5EF4-FFF2-40B4-BE49-F238E27FC236}">
                <a16:creationId xmlns:a16="http://schemas.microsoft.com/office/drawing/2014/main" id="{977565F1-32C2-2142-A628-1A4FA87340B5}"/>
              </a:ext>
            </a:extLst>
          </p:cNvPr>
          <p:cNvSpPr txBox="1"/>
          <p:nvPr/>
        </p:nvSpPr>
        <p:spPr>
          <a:xfrm>
            <a:off x="10095416" y="6039000"/>
            <a:ext cx="1718740" cy="246221"/>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(Hammer, 2021; Sachs, 2013)</a:t>
            </a:r>
          </a:p>
        </p:txBody>
      </p:sp>
    </p:spTree>
    <p:extLst>
      <p:ext uri="{BB962C8B-B14F-4D97-AF65-F5344CB8AC3E}">
        <p14:creationId xmlns:p14="http://schemas.microsoft.com/office/powerpoint/2010/main" val="40230511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regnant person holding a container&#10;&#10;Description automatically generated">
            <a:extLst>
              <a:ext uri="{FF2B5EF4-FFF2-40B4-BE49-F238E27FC236}">
                <a16:creationId xmlns:a16="http://schemas.microsoft.com/office/drawing/2014/main" id="{548785E9-4314-966E-FFA2-E2E3AEA7DE45}"/>
              </a:ext>
            </a:extLst>
          </p:cNvPr>
          <p:cNvPicPr>
            <a:picLocks noChangeAspect="1"/>
          </p:cNvPicPr>
          <p:nvPr/>
        </p:nvPicPr>
        <p:blipFill>
          <a:blip r:embed="rId3">
            <a:alphaModFix amt="21000"/>
          </a:blip>
          <a:stretch>
            <a:fillRect/>
          </a:stretch>
        </p:blipFill>
        <p:spPr>
          <a:xfrm>
            <a:off x="6769385" y="962723"/>
            <a:ext cx="5043445" cy="4804095"/>
          </a:xfrm>
          <a:prstGeom prst="rect">
            <a:avLst/>
          </a:prstGeom>
        </p:spPr>
      </p:pic>
      <p:sp>
        <p:nvSpPr>
          <p:cNvPr id="2" name="Title 1">
            <a:extLst>
              <a:ext uri="{FF2B5EF4-FFF2-40B4-BE49-F238E27FC236}">
                <a16:creationId xmlns:a16="http://schemas.microsoft.com/office/drawing/2014/main" id="{0102AA21-0448-FA59-1C3D-D6D229A60ACF}"/>
              </a:ext>
            </a:extLst>
          </p:cNvPr>
          <p:cNvSpPr>
            <a:spLocks noGrp="1"/>
          </p:cNvSpPr>
          <p:nvPr>
            <p:ph type="title"/>
          </p:nvPr>
        </p:nvSpPr>
        <p:spPr>
          <a:xfrm>
            <a:off x="530942" y="365125"/>
            <a:ext cx="10515600" cy="921234"/>
          </a:xfrm>
        </p:spPr>
        <p:txBody>
          <a:bodyPr/>
          <a:lstStyle/>
          <a:p>
            <a:r>
              <a:rPr lang="en-US" dirty="0"/>
              <a:t>Lactation Resources</a:t>
            </a:r>
          </a:p>
        </p:txBody>
      </p:sp>
      <p:sp>
        <p:nvSpPr>
          <p:cNvPr id="4" name="TextBox 3">
            <a:extLst>
              <a:ext uri="{FF2B5EF4-FFF2-40B4-BE49-F238E27FC236}">
                <a16:creationId xmlns:a16="http://schemas.microsoft.com/office/drawing/2014/main" id="{A24793E5-A270-30CE-63AD-1447C4D62B50}"/>
              </a:ext>
            </a:extLst>
          </p:cNvPr>
          <p:cNvSpPr txBox="1"/>
          <p:nvPr/>
        </p:nvSpPr>
        <p:spPr>
          <a:xfrm>
            <a:off x="728420" y="1368178"/>
            <a:ext cx="10318122" cy="4010842"/>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LactMed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Database</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hlinkClick r:id="rId4"/>
              </a:rPr>
              <a:t>https://www.ncbi.nlm.nih.gov/books/NBK501922/</a:t>
            </a:r>
            <a:endPar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MotherToBaby</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hlinkClick r:id="rId5"/>
              </a:rPr>
              <a:t>https://mothertobaby.org/</a:t>
            </a:r>
            <a:endPar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Infant Risk Center (Texas Tech University Health Sciences Center)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hlinkClick r:id="rId6"/>
              </a:rPr>
              <a:t>https://www.infantrisk.com/forum/</a:t>
            </a:r>
            <a:endParaRPr kumimoji="0" lang="en-US" sz="24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Books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Medications and Mothers’ Milk</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Briggs Drugs in Pregnancy and Lactation</a:t>
            </a:r>
          </a:p>
        </p:txBody>
      </p:sp>
    </p:spTree>
    <p:extLst>
      <p:ext uri="{BB962C8B-B14F-4D97-AF65-F5344CB8AC3E}">
        <p14:creationId xmlns:p14="http://schemas.microsoft.com/office/powerpoint/2010/main" val="18908774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s forming circle">
            <a:extLst>
              <a:ext uri="{FF2B5EF4-FFF2-40B4-BE49-F238E27FC236}">
                <a16:creationId xmlns:a16="http://schemas.microsoft.com/office/drawing/2014/main" id="{F8CB6793-4F26-41A2-49FF-6322E32CCDEA}"/>
              </a:ext>
            </a:extLst>
          </p:cNvPr>
          <p:cNvPicPr>
            <a:picLocks noChangeAspect="1"/>
          </p:cNvPicPr>
          <p:nvPr/>
        </p:nvPicPr>
        <p:blipFill rotWithShape="1">
          <a:blip r:embed="rId3">
            <a:alphaModFix amt="50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169B2AB0-F485-7297-D885-2587DBE2311B}"/>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dirty="0">
                <a:solidFill>
                  <a:srgbClr val="FFFFFF"/>
                </a:solidFill>
              </a:rPr>
              <a:t>What Resources Are Available?</a:t>
            </a:r>
          </a:p>
        </p:txBody>
      </p:sp>
    </p:spTree>
    <p:extLst>
      <p:ext uri="{BB962C8B-B14F-4D97-AF65-F5344CB8AC3E}">
        <p14:creationId xmlns:p14="http://schemas.microsoft.com/office/powerpoint/2010/main" val="6195040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27288-026D-6796-492B-475D9329559A}"/>
            </a:ext>
          </a:extLst>
        </p:cNvPr>
        <p:cNvGrpSpPr/>
        <p:nvPr/>
      </p:nvGrpSpPr>
      <p:grpSpPr>
        <a:xfrm>
          <a:off x="0" y="0"/>
          <a:ext cx="0" cy="0"/>
          <a:chOff x="0" y="0"/>
          <a:chExt cx="0" cy="0"/>
        </a:xfrm>
      </p:grpSpPr>
      <p:pic>
        <p:nvPicPr>
          <p:cNvPr id="4" name="Picture 3" descr="A red hand touching a red circle&#10;&#10;Description automatically generated">
            <a:extLst>
              <a:ext uri="{FF2B5EF4-FFF2-40B4-BE49-F238E27FC236}">
                <a16:creationId xmlns:a16="http://schemas.microsoft.com/office/drawing/2014/main" id="{8C20CCC5-289E-E665-3703-D5E51C286FEA}"/>
              </a:ext>
            </a:extLst>
          </p:cNvPr>
          <p:cNvPicPr>
            <a:picLocks noChangeAspect="1"/>
          </p:cNvPicPr>
          <p:nvPr/>
        </p:nvPicPr>
        <p:blipFill>
          <a:blip r:embed="rId3">
            <a:alphaModFix amt="24000"/>
          </a:blip>
          <a:stretch>
            <a:fillRect/>
          </a:stretch>
        </p:blipFill>
        <p:spPr>
          <a:xfrm>
            <a:off x="3998563" y="0"/>
            <a:ext cx="7981627" cy="6853213"/>
          </a:xfrm>
          <a:prstGeom prst="rect">
            <a:avLst/>
          </a:prstGeom>
        </p:spPr>
      </p:pic>
      <p:sp>
        <p:nvSpPr>
          <p:cNvPr id="2" name="Title 1">
            <a:extLst>
              <a:ext uri="{FF2B5EF4-FFF2-40B4-BE49-F238E27FC236}">
                <a16:creationId xmlns:a16="http://schemas.microsoft.com/office/drawing/2014/main" id="{87FC765B-ACB6-8A04-3857-C50D8D7013E3}"/>
              </a:ext>
            </a:extLst>
          </p:cNvPr>
          <p:cNvSpPr>
            <a:spLocks noGrp="1"/>
          </p:cNvSpPr>
          <p:nvPr>
            <p:ph type="title"/>
          </p:nvPr>
        </p:nvSpPr>
        <p:spPr>
          <a:xfrm>
            <a:off x="530942" y="365125"/>
            <a:ext cx="10515600" cy="890238"/>
          </a:xfrm>
        </p:spPr>
        <p:txBody>
          <a:bodyPr/>
          <a:lstStyle/>
          <a:p>
            <a:r>
              <a:rPr lang="en-US" dirty="0"/>
              <a:t>Emergency Resources</a:t>
            </a:r>
          </a:p>
        </p:txBody>
      </p:sp>
      <p:sp>
        <p:nvSpPr>
          <p:cNvPr id="9" name="Content Placeholder 8">
            <a:extLst>
              <a:ext uri="{FF2B5EF4-FFF2-40B4-BE49-F238E27FC236}">
                <a16:creationId xmlns:a16="http://schemas.microsoft.com/office/drawing/2014/main" id="{0F0CBF06-EF7E-35A2-258E-3603A83075DF}"/>
              </a:ext>
            </a:extLst>
          </p:cNvPr>
          <p:cNvSpPr>
            <a:spLocks noGrp="1"/>
          </p:cNvSpPr>
          <p:nvPr>
            <p:ph idx="1"/>
          </p:nvPr>
        </p:nvSpPr>
        <p:spPr>
          <a:xfrm>
            <a:off x="530943" y="1549831"/>
            <a:ext cx="10822858" cy="4482033"/>
          </a:xfrm>
        </p:spPr>
        <p:txBody>
          <a:bodyPr>
            <a:normAutofit/>
          </a:bodyPr>
          <a:lstStyle/>
          <a:p>
            <a:r>
              <a:rPr lang="en-US" dirty="0"/>
              <a:t>Emergency Services </a:t>
            </a:r>
          </a:p>
          <a:p>
            <a:pPr lvl="1"/>
            <a:r>
              <a:rPr lang="en-US" dirty="0"/>
              <a:t>9-1-1</a:t>
            </a:r>
          </a:p>
          <a:p>
            <a:r>
              <a:rPr lang="en-US" dirty="0"/>
              <a:t>National Suicide Prevention Lifeline</a:t>
            </a:r>
          </a:p>
          <a:p>
            <a:pPr lvl="1"/>
            <a:r>
              <a:rPr lang="en-US" dirty="0"/>
              <a:t>Dial </a:t>
            </a:r>
            <a:r>
              <a:rPr lang="en-US" dirty="0">
                <a:solidFill>
                  <a:srgbClr val="FF0000"/>
                </a:solidFill>
              </a:rPr>
              <a:t>988</a:t>
            </a:r>
          </a:p>
          <a:p>
            <a:pPr lvl="1"/>
            <a:r>
              <a:rPr lang="en-US" u="sng" dirty="0">
                <a:hlinkClick r:id="rId4"/>
              </a:rPr>
              <a:t>suicidepreventionlifeline.org</a:t>
            </a:r>
            <a:r>
              <a:rPr lang="en-US" dirty="0"/>
              <a:t> </a:t>
            </a:r>
          </a:p>
          <a:p>
            <a:r>
              <a:rPr lang="en-US" dirty="0"/>
              <a:t>National Crisis Text Hotline (24/7) </a:t>
            </a:r>
          </a:p>
          <a:p>
            <a:pPr lvl="1"/>
            <a:r>
              <a:rPr lang="en-US" dirty="0"/>
              <a:t>Text </a:t>
            </a:r>
            <a:r>
              <a:rPr lang="en-US" dirty="0">
                <a:solidFill>
                  <a:srgbClr val="FF0000"/>
                </a:solidFill>
              </a:rPr>
              <a:t>HOME</a:t>
            </a:r>
            <a:r>
              <a:rPr lang="en-US" dirty="0"/>
              <a:t> to </a:t>
            </a:r>
            <a:r>
              <a:rPr lang="en-US" dirty="0">
                <a:solidFill>
                  <a:srgbClr val="FF0000"/>
                </a:solidFill>
              </a:rPr>
              <a:t>741741</a:t>
            </a:r>
          </a:p>
          <a:p>
            <a:r>
              <a:rPr lang="en-US" dirty="0"/>
              <a:t>Domestic Violence Hotline</a:t>
            </a:r>
          </a:p>
          <a:p>
            <a:pPr lvl="1"/>
            <a:r>
              <a:rPr lang="en-US" dirty="0"/>
              <a:t>800-799-7233</a:t>
            </a:r>
          </a:p>
          <a:p>
            <a:pPr lvl="1"/>
            <a:r>
              <a:rPr lang="en-US" dirty="0"/>
              <a:t>Text </a:t>
            </a:r>
            <a:r>
              <a:rPr lang="en-US" dirty="0">
                <a:solidFill>
                  <a:srgbClr val="FF0000"/>
                </a:solidFill>
              </a:rPr>
              <a:t>START</a:t>
            </a:r>
            <a:r>
              <a:rPr lang="en-US" dirty="0"/>
              <a:t> to </a:t>
            </a:r>
            <a:r>
              <a:rPr lang="en-US" dirty="0">
                <a:solidFill>
                  <a:srgbClr val="FF0000"/>
                </a:solidFill>
              </a:rPr>
              <a:t>88788</a:t>
            </a:r>
          </a:p>
        </p:txBody>
      </p:sp>
    </p:spTree>
    <p:extLst>
      <p:ext uri="{BB962C8B-B14F-4D97-AF65-F5344CB8AC3E}">
        <p14:creationId xmlns:p14="http://schemas.microsoft.com/office/powerpoint/2010/main" val="8959155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942" y="365125"/>
            <a:ext cx="10515600" cy="750753"/>
          </a:xfrm>
        </p:spPr>
        <p:txBody>
          <a:bodyPr anchor="b">
            <a:normAutofit/>
          </a:bodyPr>
          <a:lstStyle/>
          <a:p>
            <a:r>
              <a:rPr lang="en-US" dirty="0"/>
              <a:t>Nebraska Network of Care </a:t>
            </a:r>
          </a:p>
        </p:txBody>
      </p:sp>
      <p:pic>
        <p:nvPicPr>
          <p:cNvPr id="7" name="Content Placeholder 6" descr="A screenshot of a website&#10;&#10;Description automatically generated">
            <a:extLst>
              <a:ext uri="{FF2B5EF4-FFF2-40B4-BE49-F238E27FC236}">
                <a16:creationId xmlns:a16="http://schemas.microsoft.com/office/drawing/2014/main" id="{C9C3F857-EE20-DDBC-7F21-E6B2CE552A6F}"/>
              </a:ext>
            </a:extLst>
          </p:cNvPr>
          <p:cNvPicPr>
            <a:picLocks noGrp="1" noChangeAspect="1"/>
          </p:cNvPicPr>
          <p:nvPr>
            <p:ph idx="1"/>
          </p:nvPr>
        </p:nvPicPr>
        <p:blipFill>
          <a:blip r:embed="rId3"/>
          <a:stretch>
            <a:fillRect/>
          </a:stretch>
        </p:blipFill>
        <p:spPr>
          <a:xfrm>
            <a:off x="1602802" y="1274714"/>
            <a:ext cx="8617147" cy="4308572"/>
          </a:xfrm>
          <a:noFill/>
        </p:spPr>
      </p:pic>
      <p:sp>
        <p:nvSpPr>
          <p:cNvPr id="8" name="TextBox 7">
            <a:extLst>
              <a:ext uri="{FF2B5EF4-FFF2-40B4-BE49-F238E27FC236}">
                <a16:creationId xmlns:a16="http://schemas.microsoft.com/office/drawing/2014/main" id="{546B13AF-38F3-4118-29C3-F705267AA9ED}"/>
              </a:ext>
            </a:extLst>
          </p:cNvPr>
          <p:cNvSpPr txBox="1"/>
          <p:nvPr/>
        </p:nvSpPr>
        <p:spPr>
          <a:xfrm>
            <a:off x="3916365" y="5982346"/>
            <a:ext cx="4359270" cy="369332"/>
          </a:xfrm>
          <a:prstGeom prst="rect">
            <a:avLst/>
          </a:prstGeom>
          <a:noFill/>
        </p:spPr>
        <p:txBody>
          <a:bodyPr wrap="none" rtlCol="0">
            <a:spAutoFit/>
          </a:bodyPr>
          <a:lstStyle/>
          <a:p>
            <a:r>
              <a:rPr lang="en-US" dirty="0">
                <a:hlinkClick r:id="rId4"/>
              </a:rPr>
              <a:t>Nebraska Behavioral Health Network of Care</a:t>
            </a:r>
            <a:endParaRPr lang="en-US" dirty="0"/>
          </a:p>
        </p:txBody>
      </p:sp>
    </p:spTree>
    <p:extLst>
      <p:ext uri="{BB962C8B-B14F-4D97-AF65-F5344CB8AC3E}">
        <p14:creationId xmlns:p14="http://schemas.microsoft.com/office/powerpoint/2010/main" val="10436956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47E82-4E12-91C4-513E-A1EB17CE48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11606A-B3A6-2918-D7F6-39CD8F8334B4}"/>
              </a:ext>
            </a:extLst>
          </p:cNvPr>
          <p:cNvSpPr>
            <a:spLocks noGrp="1"/>
          </p:cNvSpPr>
          <p:nvPr>
            <p:ph type="title"/>
          </p:nvPr>
        </p:nvSpPr>
        <p:spPr>
          <a:xfrm>
            <a:off x="530942" y="365125"/>
            <a:ext cx="10515600" cy="750753"/>
          </a:xfrm>
        </p:spPr>
        <p:txBody>
          <a:bodyPr/>
          <a:lstStyle/>
          <a:p>
            <a:r>
              <a:rPr lang="en-US" dirty="0"/>
              <a:t>Resources for Providers</a:t>
            </a:r>
          </a:p>
        </p:txBody>
      </p:sp>
      <p:sp>
        <p:nvSpPr>
          <p:cNvPr id="9" name="Content Placeholder 8">
            <a:extLst>
              <a:ext uri="{FF2B5EF4-FFF2-40B4-BE49-F238E27FC236}">
                <a16:creationId xmlns:a16="http://schemas.microsoft.com/office/drawing/2014/main" id="{DC159608-904A-5617-CEE3-01627754EA87}"/>
              </a:ext>
            </a:extLst>
          </p:cNvPr>
          <p:cNvSpPr>
            <a:spLocks noGrp="1"/>
          </p:cNvSpPr>
          <p:nvPr>
            <p:ph idx="1"/>
          </p:nvPr>
        </p:nvSpPr>
        <p:spPr>
          <a:xfrm>
            <a:off x="441119" y="1317356"/>
            <a:ext cx="8222434" cy="4649491"/>
          </a:xfrm>
        </p:spPr>
        <p:txBody>
          <a:bodyPr>
            <a:normAutofit/>
          </a:bodyPr>
          <a:lstStyle/>
          <a:p>
            <a:r>
              <a:rPr lang="en-US" dirty="0"/>
              <a:t>Blue Valley Behavioral Health</a:t>
            </a:r>
          </a:p>
          <a:p>
            <a:pPr lvl="1"/>
            <a:r>
              <a:rPr lang="en-US" dirty="0">
                <a:hlinkClick r:id="rId3"/>
              </a:rPr>
              <a:t>https://</a:t>
            </a:r>
            <a:r>
              <a:rPr lang="en-US" dirty="0" err="1">
                <a:hlinkClick r:id="rId3"/>
              </a:rPr>
              <a:t>bvbh.net</a:t>
            </a:r>
            <a:r>
              <a:rPr lang="en-US" dirty="0">
                <a:hlinkClick r:id="rId3"/>
              </a:rPr>
              <a:t>/</a:t>
            </a:r>
            <a:endParaRPr lang="en-US" dirty="0"/>
          </a:p>
          <a:p>
            <a:r>
              <a:rPr lang="en-US" dirty="0"/>
              <a:t>Local Health Department</a:t>
            </a:r>
          </a:p>
          <a:p>
            <a:r>
              <a:rPr lang="en-US" dirty="0"/>
              <a:t>Nebraska Family Helpline: 888-866-8660</a:t>
            </a:r>
          </a:p>
          <a:p>
            <a:r>
              <a:rPr lang="en-US" dirty="0"/>
              <a:t>United Way 2-1-1</a:t>
            </a:r>
          </a:p>
          <a:p>
            <a:r>
              <a:rPr lang="en-US" dirty="0"/>
              <a:t>The Nebraska Rural Response Hotline: Counseling, Outreach, and Mental Health Therapy Program (COMHT): 1-800-464-0258</a:t>
            </a:r>
          </a:p>
        </p:txBody>
      </p:sp>
      <p:pic>
        <p:nvPicPr>
          <p:cNvPr id="6" name="Picture 5" descr="A group of people with a stethoscope&#10;&#10;Description automatically generated">
            <a:extLst>
              <a:ext uri="{FF2B5EF4-FFF2-40B4-BE49-F238E27FC236}">
                <a16:creationId xmlns:a16="http://schemas.microsoft.com/office/drawing/2014/main" id="{4056E2CD-7C6B-458C-3F21-80ABA861E65D}"/>
              </a:ext>
            </a:extLst>
          </p:cNvPr>
          <p:cNvPicPr>
            <a:picLocks noChangeAspect="1"/>
          </p:cNvPicPr>
          <p:nvPr/>
        </p:nvPicPr>
        <p:blipFill>
          <a:blip r:embed="rId4"/>
          <a:stretch>
            <a:fillRect/>
          </a:stretch>
        </p:blipFill>
        <p:spPr>
          <a:xfrm>
            <a:off x="8143338" y="1456841"/>
            <a:ext cx="3373515" cy="3192651"/>
          </a:xfrm>
          <a:prstGeom prst="rect">
            <a:avLst/>
          </a:prstGeom>
        </p:spPr>
      </p:pic>
    </p:spTree>
    <p:extLst>
      <p:ext uri="{BB962C8B-B14F-4D97-AF65-F5344CB8AC3E}">
        <p14:creationId xmlns:p14="http://schemas.microsoft.com/office/powerpoint/2010/main" val="21832783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256D3-B7CC-129D-F72B-3EA15C8509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A07DE3-FDA9-EFF0-9CD2-EEFFEA8EDF37}"/>
              </a:ext>
            </a:extLst>
          </p:cNvPr>
          <p:cNvSpPr>
            <a:spLocks noGrp="1"/>
          </p:cNvSpPr>
          <p:nvPr>
            <p:ph type="title"/>
          </p:nvPr>
        </p:nvSpPr>
        <p:spPr>
          <a:xfrm>
            <a:off x="530942" y="365125"/>
            <a:ext cx="10515600" cy="626767"/>
          </a:xfrm>
        </p:spPr>
        <p:txBody>
          <a:bodyPr>
            <a:normAutofit fontScale="90000"/>
          </a:bodyPr>
          <a:lstStyle/>
          <a:p>
            <a:r>
              <a:rPr lang="en-US" dirty="0"/>
              <a:t>Resources for Providers</a:t>
            </a:r>
          </a:p>
        </p:txBody>
      </p:sp>
      <p:sp>
        <p:nvSpPr>
          <p:cNvPr id="9" name="Content Placeholder 8">
            <a:extLst>
              <a:ext uri="{FF2B5EF4-FFF2-40B4-BE49-F238E27FC236}">
                <a16:creationId xmlns:a16="http://schemas.microsoft.com/office/drawing/2014/main" id="{0DFA7042-FA26-2BE3-95AB-ABB4919C0BB2}"/>
              </a:ext>
            </a:extLst>
          </p:cNvPr>
          <p:cNvSpPr>
            <a:spLocks noGrp="1"/>
          </p:cNvSpPr>
          <p:nvPr>
            <p:ph idx="1"/>
          </p:nvPr>
        </p:nvSpPr>
        <p:spPr>
          <a:xfrm>
            <a:off x="441119" y="991892"/>
            <a:ext cx="7629682" cy="5207430"/>
          </a:xfrm>
        </p:spPr>
        <p:txBody>
          <a:bodyPr>
            <a:normAutofit fontScale="92500"/>
          </a:bodyPr>
          <a:lstStyle/>
          <a:p>
            <a:r>
              <a:rPr lang="en-US" dirty="0"/>
              <a:t>UNMC Reproductive Psychiatry</a:t>
            </a:r>
          </a:p>
          <a:p>
            <a:pPr lvl="1"/>
            <a:r>
              <a:rPr lang="en-US" dirty="0"/>
              <a:t>800-922-0000</a:t>
            </a:r>
          </a:p>
          <a:p>
            <a:r>
              <a:rPr lang="en-US" dirty="0"/>
              <a:t>CHI Health Behavioral Care </a:t>
            </a:r>
          </a:p>
          <a:p>
            <a:pPr lvl="1"/>
            <a:r>
              <a:rPr lang="en-US" dirty="0"/>
              <a:t>24/7 Information and Referral Line </a:t>
            </a:r>
          </a:p>
          <a:p>
            <a:pPr lvl="1"/>
            <a:r>
              <a:rPr lang="en-US" dirty="0"/>
              <a:t>Call 402-717-HOPE, in the Kearney area, call 1 (800) 930-0031</a:t>
            </a:r>
          </a:p>
          <a:p>
            <a:r>
              <a:rPr lang="en-US" dirty="0"/>
              <a:t>CHI Free Perinatal Behavioral Health Services</a:t>
            </a:r>
          </a:p>
          <a:p>
            <a:pPr lvl="1"/>
            <a:r>
              <a:rPr lang="en-US" dirty="0"/>
              <a:t>Grant-funded program, free telehealth visits with licensed mental health providers trained in perinatal mental health</a:t>
            </a:r>
          </a:p>
          <a:p>
            <a:pPr lvl="1"/>
            <a:r>
              <a:rPr lang="en-US" dirty="0"/>
              <a:t>Patients must reside in Nebraska and live outside of Lincoln or Omaha</a:t>
            </a:r>
          </a:p>
          <a:p>
            <a:pPr lvl="1"/>
            <a:r>
              <a:rPr lang="en-US" dirty="0"/>
              <a:t>Providers can refer patients by contacting Rebecca Ziegler at </a:t>
            </a:r>
            <a:r>
              <a:rPr lang="en-US" dirty="0">
                <a:hlinkClick r:id="rId3"/>
              </a:rPr>
              <a:t>Rebecca.ziegler@commonspirit.org</a:t>
            </a:r>
            <a:r>
              <a:rPr lang="en-US" dirty="0"/>
              <a:t>  or 402-570-2466</a:t>
            </a:r>
          </a:p>
          <a:p>
            <a:pPr lvl="1"/>
            <a:endParaRPr lang="en-US" dirty="0"/>
          </a:p>
        </p:txBody>
      </p:sp>
      <p:pic>
        <p:nvPicPr>
          <p:cNvPr id="4" name="Picture 3" descr="A blue and white flyer&#10;&#10;Description automatically generated">
            <a:extLst>
              <a:ext uri="{FF2B5EF4-FFF2-40B4-BE49-F238E27FC236}">
                <a16:creationId xmlns:a16="http://schemas.microsoft.com/office/drawing/2014/main" id="{9B757799-72CB-082A-2922-5433759DB2F0}"/>
              </a:ext>
            </a:extLst>
          </p:cNvPr>
          <p:cNvPicPr>
            <a:picLocks noChangeAspect="1"/>
          </p:cNvPicPr>
          <p:nvPr/>
        </p:nvPicPr>
        <p:blipFill>
          <a:blip r:embed="rId4"/>
          <a:stretch>
            <a:fillRect/>
          </a:stretch>
        </p:blipFill>
        <p:spPr>
          <a:xfrm>
            <a:off x="8070801" y="991892"/>
            <a:ext cx="3449078" cy="4463512"/>
          </a:xfrm>
          <a:prstGeom prst="rect">
            <a:avLst/>
          </a:prstGeom>
        </p:spPr>
      </p:pic>
    </p:spTree>
    <p:extLst>
      <p:ext uri="{BB962C8B-B14F-4D97-AF65-F5344CB8AC3E}">
        <p14:creationId xmlns:p14="http://schemas.microsoft.com/office/powerpoint/2010/main" val="39938268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1A5D6-2A41-F9E6-7738-80A692D157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44859D-24C9-2B90-AD05-8B75D46ABD6B}"/>
              </a:ext>
            </a:extLst>
          </p:cNvPr>
          <p:cNvSpPr>
            <a:spLocks noGrp="1"/>
          </p:cNvSpPr>
          <p:nvPr>
            <p:ph type="title"/>
          </p:nvPr>
        </p:nvSpPr>
        <p:spPr>
          <a:xfrm>
            <a:off x="530942" y="365125"/>
            <a:ext cx="10515600" cy="626767"/>
          </a:xfrm>
        </p:spPr>
        <p:txBody>
          <a:bodyPr>
            <a:normAutofit fontScale="90000"/>
          </a:bodyPr>
          <a:lstStyle/>
          <a:p>
            <a:r>
              <a:rPr lang="en-US" dirty="0"/>
              <a:t>Resources for Providers</a:t>
            </a:r>
          </a:p>
        </p:txBody>
      </p:sp>
      <p:sp>
        <p:nvSpPr>
          <p:cNvPr id="9" name="Content Placeholder 8">
            <a:extLst>
              <a:ext uri="{FF2B5EF4-FFF2-40B4-BE49-F238E27FC236}">
                <a16:creationId xmlns:a16="http://schemas.microsoft.com/office/drawing/2014/main" id="{A043D4CB-70CA-D7C3-D2ED-5A0079919F78}"/>
              </a:ext>
            </a:extLst>
          </p:cNvPr>
          <p:cNvSpPr>
            <a:spLocks noGrp="1"/>
          </p:cNvSpPr>
          <p:nvPr>
            <p:ph idx="1"/>
          </p:nvPr>
        </p:nvSpPr>
        <p:spPr>
          <a:xfrm>
            <a:off x="486030" y="991892"/>
            <a:ext cx="11292681" cy="4881965"/>
          </a:xfrm>
        </p:spPr>
        <p:txBody>
          <a:bodyPr>
            <a:normAutofit fontScale="92500"/>
          </a:bodyPr>
          <a:lstStyle/>
          <a:p>
            <a:r>
              <a:rPr lang="en-US" dirty="0"/>
              <a:t>Postpartum Support International (PSI) Perinatal Psychiatric Consultation Line</a:t>
            </a:r>
          </a:p>
          <a:p>
            <a:pPr lvl="1"/>
            <a:r>
              <a:rPr lang="en-US" sz="2400" dirty="0"/>
              <a:t>For medical professionals only</a:t>
            </a:r>
          </a:p>
          <a:p>
            <a:pPr lvl="1"/>
            <a:r>
              <a:rPr lang="en-US" sz="2400" dirty="0"/>
              <a:t>Call 877-499-4773 </a:t>
            </a:r>
            <a:r>
              <a:rPr lang="en-US" dirty="0"/>
              <a:t>or r</a:t>
            </a:r>
            <a:r>
              <a:rPr lang="en-US" sz="2400" dirty="0"/>
              <a:t>equest an appointment online </a:t>
            </a:r>
            <a:r>
              <a:rPr lang="en-US" sz="2400" dirty="0">
                <a:hlinkClick r:id="rId3"/>
              </a:rPr>
              <a:t>https://www.postpartum.net/professionals/perinatal-psychiatric-consult-line/ </a:t>
            </a:r>
            <a:endParaRPr lang="en-US" sz="2400" dirty="0"/>
          </a:p>
          <a:p>
            <a:pPr lvl="1"/>
            <a:r>
              <a:rPr lang="en-US" dirty="0"/>
              <a:t>Guaranteed response in 24 hours (typically 3 hours)</a:t>
            </a:r>
            <a:endParaRPr lang="en-US" sz="2400" dirty="0"/>
          </a:p>
          <a:p>
            <a:pPr marL="460375" indent="-457200"/>
            <a:r>
              <a:rPr lang="en-US" dirty="0"/>
              <a:t>UMass Chan, </a:t>
            </a:r>
            <a:r>
              <a:rPr lang="en-US" dirty="0">
                <a:hlinkClick r:id="rId4">
                  <a:extLst>
                    <a:ext uri="{A12FA001-AC4F-418D-AE19-62706E023703}">
                      <ahyp:hlinkClr xmlns:ahyp="http://schemas.microsoft.com/office/drawing/2018/hyperlinkcolor" val="tx"/>
                    </a:ext>
                  </a:extLst>
                </a:hlinkClick>
              </a:rPr>
              <a:t>Lifeline for Moms</a:t>
            </a:r>
            <a:endParaRPr lang="en-US" dirty="0"/>
          </a:p>
          <a:p>
            <a:pPr marL="752475" lvl="1" indent="-457200"/>
            <a:r>
              <a:rPr lang="en-US" dirty="0"/>
              <a:t>Lifeline4Moms App</a:t>
            </a:r>
          </a:p>
          <a:p>
            <a:pPr marL="1031875" lvl="2" indent="-457200"/>
            <a:r>
              <a:rPr lang="en-US" b="0" i="0" dirty="0">
                <a:effectLst/>
                <a:latin typeface="SF Pro Text"/>
              </a:rPr>
              <a:t>Provider-facing app to provide decision-support to obstetric providers as they address the maternal mental health needs of their perinatal patients. </a:t>
            </a:r>
            <a:endParaRPr lang="en-US" dirty="0"/>
          </a:p>
          <a:p>
            <a:pPr marL="752475" lvl="1" indent="-457200"/>
            <a:r>
              <a:rPr lang="en-US" dirty="0">
                <a:hlinkClick r:id="rId5">
                  <a:extLst>
                    <a:ext uri="{A12FA001-AC4F-418D-AE19-62706E023703}">
                      <ahyp:hlinkClr xmlns:ahyp="http://schemas.microsoft.com/office/drawing/2018/hyperlinkcolor" val="tx"/>
                    </a:ext>
                  </a:extLst>
                </a:hlinkClick>
              </a:rPr>
              <a:t>Massachusetts Child Psychiatry Access Program (MCPAP) for Moms</a:t>
            </a:r>
            <a:endParaRPr lang="en-US" dirty="0"/>
          </a:p>
          <a:p>
            <a:pPr marL="1031875" lvl="2" indent="-457200"/>
            <a:r>
              <a:rPr lang="en-US" dirty="0"/>
              <a:t>Obstetric Provider Toolkit for screening, treating, and preventing perinatal mental health and substance use concerns</a:t>
            </a:r>
          </a:p>
          <a:p>
            <a:pPr marL="460375" indent="-457200"/>
            <a:r>
              <a:rPr lang="en-US" dirty="0">
                <a:hlinkClick r:id="rId6">
                  <a:extLst>
                    <a:ext uri="{A12FA001-AC4F-418D-AE19-62706E023703}">
                      <ahyp:hlinkClr xmlns:ahyp="http://schemas.microsoft.com/office/drawing/2018/hyperlinkcolor" val="tx"/>
                    </a:ext>
                  </a:extLst>
                </a:hlinkClick>
              </a:rPr>
              <a:t>ACOG: Assessment and Treatment of Perinatal Mental Health Conditions</a:t>
            </a:r>
            <a:endParaRPr lang="en-US" dirty="0"/>
          </a:p>
          <a:p>
            <a:pPr lvl="1"/>
            <a:endParaRPr lang="en-US" dirty="0"/>
          </a:p>
        </p:txBody>
      </p:sp>
    </p:spTree>
    <p:extLst>
      <p:ext uri="{BB962C8B-B14F-4D97-AF65-F5344CB8AC3E}">
        <p14:creationId xmlns:p14="http://schemas.microsoft.com/office/powerpoint/2010/main" val="1971885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875E8-5F04-49F3-37E7-A7A28E91ADD4}"/>
              </a:ext>
            </a:extLst>
          </p:cNvPr>
          <p:cNvSpPr>
            <a:spLocks noGrp="1"/>
          </p:cNvSpPr>
          <p:nvPr>
            <p:ph type="title"/>
          </p:nvPr>
        </p:nvSpPr>
        <p:spPr>
          <a:xfrm>
            <a:off x="530942" y="365125"/>
            <a:ext cx="10515600" cy="1013514"/>
          </a:xfrm>
        </p:spPr>
        <p:txBody>
          <a:bodyPr>
            <a:normAutofit/>
          </a:bodyPr>
          <a:lstStyle/>
          <a:p>
            <a:r>
              <a:rPr lang="en-US" dirty="0"/>
              <a:t>Maternal Mortality in the United States</a:t>
            </a:r>
          </a:p>
        </p:txBody>
      </p:sp>
      <p:graphicFrame>
        <p:nvGraphicFramePr>
          <p:cNvPr id="13" name="Chart Placeholder 5">
            <a:extLst>
              <a:ext uri="{FF2B5EF4-FFF2-40B4-BE49-F238E27FC236}">
                <a16:creationId xmlns:a16="http://schemas.microsoft.com/office/drawing/2014/main" id="{0FF7175E-13F7-A73E-D5B1-D714C7FEB434}"/>
              </a:ext>
            </a:extLst>
          </p:cNvPr>
          <p:cNvGraphicFramePr>
            <a:graphicFrameLocks/>
          </p:cNvGraphicFramePr>
          <p:nvPr/>
        </p:nvGraphicFramePr>
        <p:xfrm>
          <a:off x="414157" y="1378639"/>
          <a:ext cx="6180307" cy="4445503"/>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 Placeholder 4">
            <a:extLst>
              <a:ext uri="{FF2B5EF4-FFF2-40B4-BE49-F238E27FC236}">
                <a16:creationId xmlns:a16="http://schemas.microsoft.com/office/drawing/2014/main" id="{ADF03ED9-412D-71D5-796A-717CE8FEAA97}"/>
              </a:ext>
            </a:extLst>
          </p:cNvPr>
          <p:cNvSpPr txBox="1">
            <a:spLocks/>
          </p:cNvSpPr>
          <p:nvPr/>
        </p:nvSpPr>
        <p:spPr>
          <a:xfrm>
            <a:off x="530942" y="5824142"/>
            <a:ext cx="9482488" cy="508380"/>
          </a:xfrm>
          <a:prstGeom prst="rect">
            <a:avLst/>
          </a:prstGeom>
        </p:spPr>
        <p:txBody>
          <a:bodyPr vert="horz" lIns="0" tIns="0" rIns="0" bIns="0" rtlCol="0" anchor="b" anchorCtr="0">
            <a:noAutofit/>
          </a:bodyPr>
          <a:lstStyle>
            <a:lvl1pPr marL="0" indent="0" algn="l" defTabSz="914378" rtl="0" eaLnBrk="1" latinLnBrk="0" hangingPunct="1">
              <a:spcBef>
                <a:spcPct val="20000"/>
              </a:spcBef>
              <a:buClr>
                <a:schemeClr val="accent1"/>
              </a:buClr>
              <a:buFont typeface="Arial" panose="020B0604020202020204" pitchFamily="34" charset="0"/>
              <a:buNone/>
              <a:defRPr sz="800" b="0" i="0" kern="800" spc="-10">
                <a:solidFill>
                  <a:schemeClr val="tx1"/>
                </a:solidFill>
                <a:latin typeface="+mn-lt"/>
                <a:ea typeface="+mn-ea"/>
                <a:cs typeface="Arial" panose="020B0604020202020204" pitchFamily="34" charset="0"/>
              </a:defRPr>
            </a:lvl1pPr>
            <a:lvl2pPr marL="128582" indent="0" algn="l" defTabSz="914378" rtl="0" eaLnBrk="1" latinLnBrk="0" hangingPunct="1">
              <a:spcBef>
                <a:spcPct val="20000"/>
              </a:spcBef>
              <a:buClr>
                <a:schemeClr val="accent1"/>
              </a:buClr>
              <a:buFont typeface="Arial" panose="020B0604020202020204" pitchFamily="34" charset="0"/>
              <a:buNone/>
              <a:defRPr sz="675" b="0" i="0" kern="800">
                <a:solidFill>
                  <a:schemeClr val="tx1"/>
                </a:solidFill>
                <a:latin typeface="Arial" panose="020B0604020202020204" pitchFamily="34" charset="0"/>
                <a:ea typeface="+mn-ea"/>
                <a:cs typeface="Arial" panose="020B0604020202020204" pitchFamily="34" charset="0"/>
              </a:defRPr>
            </a:lvl2pPr>
            <a:lvl3pPr marL="258353" indent="0" algn="l" defTabSz="914378" rtl="0" eaLnBrk="1" latinLnBrk="0" hangingPunct="1">
              <a:spcBef>
                <a:spcPct val="20000"/>
              </a:spcBef>
              <a:buClr>
                <a:schemeClr val="accent1"/>
              </a:buClr>
              <a:buFont typeface="Arial" panose="020B0604020202020204" pitchFamily="34" charset="0"/>
              <a:buNone/>
              <a:defRPr sz="675" b="0" i="0" kern="800">
                <a:solidFill>
                  <a:schemeClr val="tx1"/>
                </a:solidFill>
                <a:latin typeface="Arial" panose="020B0604020202020204" pitchFamily="34" charset="0"/>
                <a:ea typeface="+mn-ea"/>
                <a:cs typeface="Arial" panose="020B0604020202020204" pitchFamily="34" charset="0"/>
              </a:defRPr>
            </a:lvl3pPr>
            <a:lvl4pPr marL="386934" indent="0" algn="l" defTabSz="914378" rtl="0" eaLnBrk="1" latinLnBrk="0" hangingPunct="1">
              <a:spcBef>
                <a:spcPct val="20000"/>
              </a:spcBef>
              <a:buClr>
                <a:schemeClr val="accent1"/>
              </a:buClr>
              <a:buFont typeface="Arial" panose="020B0604020202020204" pitchFamily="34" charset="0"/>
              <a:buNone/>
              <a:defRPr sz="675" b="0" i="0" kern="800">
                <a:solidFill>
                  <a:schemeClr val="tx1"/>
                </a:solidFill>
                <a:latin typeface="Arial" panose="020B0604020202020204" pitchFamily="34" charset="0"/>
                <a:ea typeface="+mn-ea"/>
                <a:cs typeface="Arial" panose="020B0604020202020204" pitchFamily="34" charset="0"/>
              </a:defRPr>
            </a:lvl4pPr>
            <a:lvl5pPr marL="515515" indent="0" algn="l" defTabSz="914378" rtl="0" eaLnBrk="1" latinLnBrk="0" hangingPunct="1">
              <a:spcBef>
                <a:spcPct val="20000"/>
              </a:spcBef>
              <a:buClr>
                <a:schemeClr val="accent1"/>
              </a:buClr>
              <a:buFont typeface="Arial" panose="020B0604020202020204" pitchFamily="34" charset="0"/>
              <a:buNone/>
              <a:defRPr sz="675" b="0" i="0" kern="800">
                <a:solidFill>
                  <a:schemeClr val="tx1"/>
                </a:solidFill>
                <a:latin typeface="Arial" panose="020B0604020202020204" pitchFamily="34" charset="0"/>
                <a:ea typeface="+mn-ea"/>
                <a:cs typeface="Arial" panose="020B0604020202020204" pitchFamily="34" charset="0"/>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200"/>
              </a:spcAft>
            </a:pPr>
            <a:r>
              <a:rPr lang="en-US" dirty="0">
                <a:cs typeface="Arial"/>
              </a:rPr>
              <a:t>Notes: The maternal mortality ratio is defined as the death of a woman while pregnant or within 42 days of termination of pregnancy, irrespective of the duration and site of the pregnancy, from any cause related to or aggravated by the pregnancy or its management but not from accidental or incidental causes. Due to sample size limitations, data for US–AIAN cannot be displayed. </a:t>
            </a:r>
          </a:p>
          <a:p>
            <a:pPr>
              <a:spcBef>
                <a:spcPts val="0"/>
              </a:spcBef>
              <a:spcAft>
                <a:spcPts val="200"/>
              </a:spcAft>
            </a:pPr>
            <a:r>
              <a:rPr lang="en-US" dirty="0">
                <a:cs typeface="Arial"/>
              </a:rPr>
              <a:t>Data: All country data from OECD Health Statistics 2023 extracted on February 29, 2024, except data for US are 2022 data from the Centers for Disease Control and Prevention, National Center for Health Statistics, National Vital Statistics System, mortality and natality data files, “</a:t>
            </a:r>
            <a:r>
              <a:rPr lang="en-US" dirty="0">
                <a:cs typeface="Arial"/>
                <a:hlinkClick r:id="rId4"/>
              </a:rPr>
              <a:t>Maternal Mortality Rates in the United States, 2022</a:t>
            </a:r>
            <a:r>
              <a:rPr lang="en-US" dirty="0">
                <a:cs typeface="Arial"/>
              </a:rPr>
              <a:t>.”</a:t>
            </a:r>
          </a:p>
          <a:p>
            <a:pPr>
              <a:spcBef>
                <a:spcPts val="0"/>
              </a:spcBef>
              <a:spcAft>
                <a:spcPts val="200"/>
              </a:spcAft>
            </a:pPr>
            <a:r>
              <a:rPr lang="en-US" dirty="0">
                <a:cs typeface="Arial"/>
              </a:rPr>
              <a:t>SOURCE</a:t>
            </a:r>
            <a:r>
              <a:rPr lang="en-US" b="0" i="0" dirty="0">
                <a:solidFill>
                  <a:srgbClr val="1A1A1A"/>
                </a:solidFill>
                <a:effectLst/>
                <a:latin typeface="inherit"/>
              </a:rPr>
              <a:t>: </a:t>
            </a:r>
            <a:r>
              <a:rPr lang="en-US" b="0" i="0" dirty="0" err="1">
                <a:solidFill>
                  <a:srgbClr val="1A1A1A"/>
                </a:solidFill>
                <a:effectLst/>
                <a:latin typeface="inherit"/>
              </a:rPr>
              <a:t>Munira</a:t>
            </a:r>
            <a:r>
              <a:rPr lang="en-US" b="0" i="0" dirty="0">
                <a:solidFill>
                  <a:srgbClr val="1A1A1A"/>
                </a:solidFill>
                <a:effectLst/>
                <a:latin typeface="inherit"/>
              </a:rPr>
              <a:t> Z. Gunja et al., </a:t>
            </a:r>
            <a:r>
              <a:rPr lang="en-US" b="0" i="1" dirty="0">
                <a:solidFill>
                  <a:srgbClr val="1A1A1A"/>
                </a:solidFill>
                <a:effectLst/>
                <a:latin typeface="inherit"/>
              </a:rPr>
              <a:t>Insights into the U.S. Maternal Mortality Crisis: An International Comparison (Commonwealth Fund</a:t>
            </a:r>
            <a:r>
              <a:rPr lang="en-US" b="0" i="0" dirty="0">
                <a:solidFill>
                  <a:srgbClr val="1A1A1A"/>
                </a:solidFill>
                <a:effectLst/>
                <a:latin typeface="inherit"/>
              </a:rPr>
              <a:t>, June 2024). </a:t>
            </a:r>
            <a:r>
              <a:rPr lang="en-US" b="0" i="0" u="none" strike="noStrike" dirty="0">
                <a:solidFill>
                  <a:srgbClr val="24729D"/>
                </a:solidFill>
                <a:effectLst/>
                <a:latin typeface="inherit"/>
                <a:hlinkClick r:id="rId5"/>
              </a:rPr>
              <a:t>https://doi.org/10.26099/cthn-st75</a:t>
            </a:r>
            <a:endParaRPr lang="en-US" dirty="0">
              <a:cs typeface="Arial"/>
            </a:endParaRPr>
          </a:p>
        </p:txBody>
      </p:sp>
      <p:sp>
        <p:nvSpPr>
          <p:cNvPr id="15" name="Text Placeholder 26">
            <a:extLst>
              <a:ext uri="{FF2B5EF4-FFF2-40B4-BE49-F238E27FC236}">
                <a16:creationId xmlns:a16="http://schemas.microsoft.com/office/drawing/2014/main" id="{F5F7DC53-F53E-1FCD-C109-243338A3E9BD}"/>
              </a:ext>
            </a:extLst>
          </p:cNvPr>
          <p:cNvSpPr txBox="1">
            <a:spLocks/>
          </p:cNvSpPr>
          <p:nvPr/>
        </p:nvSpPr>
        <p:spPr>
          <a:xfrm>
            <a:off x="725562" y="1786537"/>
            <a:ext cx="2778748" cy="267115"/>
          </a:xfrm>
          <a:prstGeom prst="rect">
            <a:avLst/>
          </a:prstGeom>
        </p:spPr>
        <p:txBody>
          <a:bodyPr vert="horz" lIns="0" tIns="0" rIns="0" bIns="0" rtlCol="0" anchor="ctr" anchorCtr="0">
            <a:normAutofit/>
          </a:bodyPr>
          <a:lstStyle>
            <a:lvl1pPr marL="0" indent="0" algn="l" defTabSz="914378" rtl="0" eaLnBrk="1" latinLnBrk="0" hangingPunct="1">
              <a:spcBef>
                <a:spcPct val="20000"/>
              </a:spcBef>
              <a:buClr>
                <a:schemeClr val="accent1"/>
              </a:buClr>
              <a:buFont typeface="Arial" panose="020B0604020202020204" pitchFamily="34" charset="0"/>
              <a:buNone/>
              <a:defRPr sz="1100" b="0" i="1" kern="800" spc="-10">
                <a:solidFill>
                  <a:schemeClr val="tx1"/>
                </a:solidFill>
                <a:latin typeface="+mn-lt"/>
                <a:ea typeface="+mn-ea"/>
                <a:cs typeface="Arial" panose="020B0604020202020204" pitchFamily="34" charset="0"/>
              </a:defRPr>
            </a:lvl1pPr>
            <a:lvl2pPr marL="96436" indent="0" algn="l" defTabSz="914378" rtl="0" eaLnBrk="1" latinLnBrk="0" hangingPunct="1">
              <a:spcBef>
                <a:spcPct val="20000"/>
              </a:spcBef>
              <a:buClr>
                <a:schemeClr val="accent1"/>
              </a:buClr>
              <a:buFont typeface="Arial" panose="020B0604020202020204" pitchFamily="34" charset="0"/>
              <a:buNone/>
              <a:defRPr sz="1200" b="0" i="0" kern="800">
                <a:solidFill>
                  <a:schemeClr val="tx1"/>
                </a:solidFill>
                <a:latin typeface="Arial" panose="020B0604020202020204" pitchFamily="34" charset="0"/>
                <a:ea typeface="+mn-ea"/>
                <a:cs typeface="Arial" panose="020B0604020202020204" pitchFamily="34" charset="0"/>
              </a:defRPr>
            </a:lvl2pPr>
            <a:lvl3pPr marL="193764" indent="0" algn="l" defTabSz="914378" rtl="0" eaLnBrk="1" latinLnBrk="0" hangingPunct="1">
              <a:spcBef>
                <a:spcPct val="20000"/>
              </a:spcBef>
              <a:buClr>
                <a:schemeClr val="accent1"/>
              </a:buClr>
              <a:buFont typeface="Arial" panose="020B0604020202020204" pitchFamily="34" charset="0"/>
              <a:buNone/>
              <a:defRPr sz="1200" b="0" i="0" kern="800">
                <a:solidFill>
                  <a:schemeClr val="tx1"/>
                </a:solidFill>
                <a:latin typeface="Arial" panose="020B0604020202020204" pitchFamily="34" charset="0"/>
                <a:ea typeface="+mn-ea"/>
                <a:cs typeface="Arial" panose="020B0604020202020204" pitchFamily="34" charset="0"/>
              </a:defRPr>
            </a:lvl3pPr>
            <a:lvl4pPr marL="290200" indent="0" algn="l" defTabSz="914378" rtl="0" eaLnBrk="1" latinLnBrk="0" hangingPunct="1">
              <a:spcBef>
                <a:spcPct val="20000"/>
              </a:spcBef>
              <a:buClr>
                <a:schemeClr val="accent1"/>
              </a:buClr>
              <a:buFont typeface="Arial" panose="020B0604020202020204" pitchFamily="34" charset="0"/>
              <a:buNone/>
              <a:defRPr sz="1200" b="0" i="0" kern="800">
                <a:solidFill>
                  <a:schemeClr val="tx1"/>
                </a:solidFill>
                <a:latin typeface="Arial" panose="020B0604020202020204" pitchFamily="34" charset="0"/>
                <a:ea typeface="+mn-ea"/>
                <a:cs typeface="Arial" panose="020B0604020202020204" pitchFamily="34" charset="0"/>
              </a:defRPr>
            </a:lvl4pPr>
            <a:lvl5pPr marL="386636" indent="0" algn="l" defTabSz="914378" rtl="0" eaLnBrk="1" latinLnBrk="0" hangingPunct="1">
              <a:spcBef>
                <a:spcPct val="20000"/>
              </a:spcBef>
              <a:buClr>
                <a:schemeClr val="accent1"/>
              </a:buClr>
              <a:buFont typeface="Arial" panose="020B0604020202020204" pitchFamily="34" charset="0"/>
              <a:buNone/>
              <a:defRPr sz="1200" b="0" i="0" kern="800">
                <a:solidFill>
                  <a:schemeClr val="tx1"/>
                </a:solidFill>
                <a:latin typeface="Arial" panose="020B0604020202020204" pitchFamily="34" charset="0"/>
                <a:ea typeface="+mn-ea"/>
                <a:cs typeface="Arial" panose="020B0604020202020204" pitchFamily="34" charset="0"/>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378" rtl="0" eaLnBrk="1" fontAlgn="auto" latinLnBrk="0" hangingPunct="1">
              <a:lnSpc>
                <a:spcPct val="100000"/>
              </a:lnSpc>
              <a:spcBef>
                <a:spcPct val="20000"/>
              </a:spcBef>
              <a:spcAft>
                <a:spcPts val="0"/>
              </a:spcAft>
              <a:buClr>
                <a:srgbClr val="115479"/>
              </a:buClr>
              <a:buSzTx/>
              <a:buFont typeface="Arial" panose="020B0604020202020204" pitchFamily="34" charset="0"/>
              <a:buNone/>
              <a:tabLst/>
              <a:defRPr/>
            </a:pPr>
            <a:r>
              <a:rPr kumimoji="0" lang="en-US" sz="1100" b="0" i="1" u="none" strike="noStrike" kern="800" cap="none" spc="-10" normalizeH="0" baseline="0" noProof="0" dirty="0">
                <a:ln>
                  <a:noFill/>
                </a:ln>
                <a:solidFill>
                  <a:srgbClr val="1A1A1A"/>
                </a:solidFill>
                <a:effectLst/>
                <a:uLnTx/>
                <a:uFillTx/>
                <a:latin typeface="Arial" panose="020B0604020202020204"/>
                <a:ea typeface="+mn-ea"/>
                <a:cs typeface="Arial" panose="020B0604020202020204" pitchFamily="34" charset="0"/>
              </a:rPr>
              <a:t>Maternal deaths per 100,000 live births</a:t>
            </a:r>
          </a:p>
        </p:txBody>
      </p:sp>
      <p:sp>
        <p:nvSpPr>
          <p:cNvPr id="16" name="TextBox 15">
            <a:extLst>
              <a:ext uri="{FF2B5EF4-FFF2-40B4-BE49-F238E27FC236}">
                <a16:creationId xmlns:a16="http://schemas.microsoft.com/office/drawing/2014/main" id="{578A03D6-EDC1-9DA6-2D7A-8BEDB935F56B}"/>
              </a:ext>
            </a:extLst>
          </p:cNvPr>
          <p:cNvSpPr txBox="1"/>
          <p:nvPr/>
        </p:nvSpPr>
        <p:spPr>
          <a:xfrm>
            <a:off x="7291506" y="1786537"/>
            <a:ext cx="4335293" cy="2957405"/>
          </a:xfrm>
          <a:prstGeom prst="rect">
            <a:avLst/>
          </a:prstGeom>
          <a:noFill/>
        </p:spPr>
        <p:txBody>
          <a:bodyPr wrap="square" rtlCol="0">
            <a:spAutoFit/>
          </a:bodyPr>
          <a:lstStyle/>
          <a:p>
            <a:pPr algn="ctr">
              <a:defRPr/>
            </a:pPr>
            <a:r>
              <a:rPr kumimoji="0" lang="en-US" sz="2400" b="1" i="0" u="none" strike="noStrike" kern="1200" cap="none" spc="0" normalizeH="0" baseline="0" noProof="0" dirty="0">
                <a:ln>
                  <a:noFill/>
                </a:ln>
                <a:solidFill>
                  <a:schemeClr val="tx1">
                    <a:lumMod val="65000"/>
                    <a:lumOff val="35000"/>
                  </a:schemeClr>
                </a:solidFill>
                <a:effectLst/>
                <a:uLnTx/>
                <a:uFillTx/>
                <a:latin typeface="Calibri"/>
                <a:ea typeface="+mn-ea"/>
                <a:cs typeface="Calibri"/>
              </a:rPr>
              <a:t>"We are in a crisis. The United States is in a maternal health crisis. </a:t>
            </a:r>
            <a:r>
              <a:rPr lang="en-US" sz="2400" b="1" dirty="0">
                <a:solidFill>
                  <a:schemeClr val="tx1">
                    <a:lumMod val="65000"/>
                    <a:lumOff val="35000"/>
                  </a:schemeClr>
                </a:solidFill>
                <a:latin typeface="Calibri"/>
                <a:cs typeface="Calibri"/>
              </a:rPr>
              <a:t>Over</a:t>
            </a:r>
            <a:r>
              <a:rPr kumimoji="0" lang="en-US" sz="2400" b="1" i="0" u="none" strike="noStrike" kern="1200" cap="none" spc="0" normalizeH="0" baseline="0" noProof="0" dirty="0">
                <a:ln>
                  <a:noFill/>
                </a:ln>
                <a:solidFill>
                  <a:schemeClr val="tx1">
                    <a:lumMod val="65000"/>
                    <a:lumOff val="35000"/>
                  </a:schemeClr>
                </a:solidFill>
                <a:effectLst/>
                <a:uLnTx/>
                <a:uFillTx/>
                <a:latin typeface="Calibri"/>
                <a:ea typeface="+mn-ea"/>
                <a:cs typeface="Calibri"/>
              </a:rPr>
              <a:t> 80% of maternal deaths are preventable. This is such an egregious state" </a:t>
            </a:r>
          </a:p>
          <a:p>
            <a:pPr algn="ctr">
              <a:defRPr/>
            </a:pPr>
            <a:r>
              <a:rPr kumimoji="0" lang="en-US" sz="2400" b="1" i="0" u="none" strike="noStrike" kern="1200" cap="none" spc="0" normalizeH="0" baseline="0" noProof="0" dirty="0">
                <a:ln>
                  <a:noFill/>
                </a:ln>
                <a:solidFill>
                  <a:schemeClr val="tx1">
                    <a:lumMod val="65000"/>
                    <a:lumOff val="35000"/>
                  </a:schemeClr>
                </a:solidFill>
                <a:effectLst/>
                <a:uLnTx/>
                <a:uFillTx/>
                <a:latin typeface="Calibri"/>
                <a:ea typeface="+mn-ea"/>
                <a:cs typeface="Calibri"/>
              </a:rPr>
              <a:t>-Dr. </a:t>
            </a:r>
            <a:r>
              <a:rPr kumimoji="0" lang="en-US" sz="2400" b="1" i="0" u="none" strike="noStrike" kern="1200" cap="none" spc="0" normalizeH="0" baseline="0" noProof="0" dirty="0" err="1">
                <a:ln>
                  <a:noFill/>
                </a:ln>
                <a:solidFill>
                  <a:schemeClr val="tx1">
                    <a:lumMod val="65000"/>
                    <a:lumOff val="35000"/>
                  </a:schemeClr>
                </a:solidFill>
                <a:effectLst/>
                <a:uLnTx/>
                <a:uFillTx/>
                <a:latin typeface="Calibri"/>
                <a:ea typeface="+mn-ea"/>
                <a:cs typeface="Calibri"/>
              </a:rPr>
              <a:t>Amutah-Onukagha</a:t>
            </a:r>
            <a:endParaRPr kumimoji="0" lang="en-US" sz="2400" b="1" i="0" u="none" strike="noStrike" kern="1200" cap="none" spc="0" normalizeH="0" baseline="0" noProof="0" dirty="0">
              <a:ln>
                <a:noFill/>
              </a:ln>
              <a:solidFill>
                <a:schemeClr val="tx1">
                  <a:lumMod val="65000"/>
                  <a:lumOff val="35000"/>
                </a:schemeClr>
              </a:solidFill>
              <a:effectLst/>
              <a:uLnTx/>
              <a:uFillTx/>
              <a:latin typeface="Times New Roman"/>
              <a:ea typeface="+mn-ea"/>
              <a:cs typeface="Times New Roman"/>
            </a:endParaRPr>
          </a:p>
          <a:p>
            <a:endParaRPr lang="en-US" dirty="0"/>
          </a:p>
        </p:txBody>
      </p:sp>
    </p:spTree>
    <p:extLst>
      <p:ext uri="{BB962C8B-B14F-4D97-AF65-F5344CB8AC3E}">
        <p14:creationId xmlns:p14="http://schemas.microsoft.com/office/powerpoint/2010/main" val="36949177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0CDDC-BE1C-BC40-0157-E8C5F6E83361}"/>
              </a:ext>
            </a:extLst>
          </p:cNvPr>
          <p:cNvSpPr>
            <a:spLocks noGrp="1"/>
          </p:cNvSpPr>
          <p:nvPr>
            <p:ph type="title"/>
          </p:nvPr>
        </p:nvSpPr>
        <p:spPr>
          <a:xfrm>
            <a:off x="530942" y="365125"/>
            <a:ext cx="10515600" cy="750753"/>
          </a:xfrm>
        </p:spPr>
        <p:txBody>
          <a:bodyPr/>
          <a:lstStyle/>
          <a:p>
            <a:r>
              <a:rPr lang="en-US" b="1" dirty="0"/>
              <a:t>Resources for Families</a:t>
            </a:r>
          </a:p>
        </p:txBody>
      </p:sp>
      <p:sp>
        <p:nvSpPr>
          <p:cNvPr id="9" name="Content Placeholder 8">
            <a:extLst>
              <a:ext uri="{FF2B5EF4-FFF2-40B4-BE49-F238E27FC236}">
                <a16:creationId xmlns:a16="http://schemas.microsoft.com/office/drawing/2014/main" id="{73BC0D7B-20F9-51FC-BB0C-1F4BE2297875}"/>
              </a:ext>
            </a:extLst>
          </p:cNvPr>
          <p:cNvSpPr>
            <a:spLocks noGrp="1"/>
          </p:cNvSpPr>
          <p:nvPr>
            <p:ph idx="1"/>
          </p:nvPr>
        </p:nvSpPr>
        <p:spPr>
          <a:xfrm>
            <a:off x="530943" y="1239865"/>
            <a:ext cx="6024840" cy="5253010"/>
          </a:xfrm>
        </p:spPr>
        <p:txBody>
          <a:bodyPr>
            <a:normAutofit fontScale="92500" lnSpcReduction="10000"/>
          </a:bodyPr>
          <a:lstStyle/>
          <a:p>
            <a:r>
              <a:rPr lang="en-US" dirty="0"/>
              <a:t>Postpartum Support International (PSI)</a:t>
            </a:r>
          </a:p>
          <a:p>
            <a:pPr lvl="1"/>
            <a:r>
              <a:rPr lang="en-US" dirty="0">
                <a:hlinkClick r:id="rId3"/>
              </a:rPr>
              <a:t>www.postpartum.net</a:t>
            </a:r>
            <a:endParaRPr lang="en-US" dirty="0"/>
          </a:p>
          <a:p>
            <a:pPr lvl="1"/>
            <a:r>
              <a:rPr lang="en-US" dirty="0"/>
              <a:t>Find Local Help: Coordinators connect families to local resources and providers</a:t>
            </a:r>
          </a:p>
          <a:p>
            <a:pPr lvl="1"/>
            <a:r>
              <a:rPr lang="en-US" dirty="0"/>
              <a:t>Provider Directory: Search for trained perinatal mental health providers (</a:t>
            </a:r>
            <a:r>
              <a:rPr lang="en-US" dirty="0">
                <a:hlinkClick r:id="rId4"/>
              </a:rPr>
              <a:t>www.psidirectory.com</a:t>
            </a:r>
            <a:r>
              <a:rPr lang="en-US" dirty="0"/>
              <a:t>)</a:t>
            </a:r>
          </a:p>
          <a:p>
            <a:pPr lvl="1"/>
            <a:r>
              <a:rPr lang="en-US" dirty="0"/>
              <a:t>Online Support Groups</a:t>
            </a:r>
          </a:p>
          <a:p>
            <a:pPr lvl="1"/>
            <a:r>
              <a:rPr lang="en-US" dirty="0"/>
              <a:t>Peer Mentor Program</a:t>
            </a:r>
          </a:p>
          <a:p>
            <a:pPr lvl="1"/>
            <a:r>
              <a:rPr lang="en-US" dirty="0"/>
              <a:t>Chat Groups and Patient Forums</a:t>
            </a:r>
          </a:p>
          <a:p>
            <a:pPr lvl="1"/>
            <a:r>
              <a:rPr lang="en-US" dirty="0"/>
              <a:t>App available</a:t>
            </a:r>
          </a:p>
          <a:p>
            <a:r>
              <a:rPr lang="en-US" dirty="0"/>
              <a:t>Postpartum Progress</a:t>
            </a:r>
          </a:p>
          <a:p>
            <a:pPr lvl="1"/>
            <a:r>
              <a:rPr lang="en-US" dirty="0">
                <a:hlinkClick r:id="rId5"/>
              </a:rPr>
              <a:t>www.postpartumprogress.com</a:t>
            </a:r>
            <a:endParaRPr lang="en-US" dirty="0"/>
          </a:p>
          <a:p>
            <a:r>
              <a:rPr lang="en-US" sz="2400" dirty="0"/>
              <a:t>Connected Forever</a:t>
            </a:r>
          </a:p>
          <a:p>
            <a:pPr marL="457200" lvl="1" indent="0">
              <a:buNone/>
            </a:pPr>
            <a:r>
              <a:rPr lang="en-US" b="1" dirty="0"/>
              <a:t> </a:t>
            </a:r>
            <a:r>
              <a:rPr lang="en-US" u="sng" dirty="0">
                <a:hlinkClick r:id="rId6"/>
              </a:rPr>
              <a:t>www.connected4ever.org</a:t>
            </a:r>
            <a:endParaRPr lang="en-US" dirty="0"/>
          </a:p>
          <a:p>
            <a:pPr lvl="1"/>
            <a:endParaRPr lang="en-US" dirty="0"/>
          </a:p>
          <a:p>
            <a:pPr lvl="1"/>
            <a:endParaRPr lang="en-US" dirty="0"/>
          </a:p>
        </p:txBody>
      </p:sp>
      <p:pic>
        <p:nvPicPr>
          <p:cNvPr id="16" name="Picture 15" descr="A screenshot of a phone&#10;&#10;Description automatically generated">
            <a:extLst>
              <a:ext uri="{FF2B5EF4-FFF2-40B4-BE49-F238E27FC236}">
                <a16:creationId xmlns:a16="http://schemas.microsoft.com/office/drawing/2014/main" id="{1B2B10B1-F297-C1E5-9DAA-25DF4501A5C2}"/>
              </a:ext>
            </a:extLst>
          </p:cNvPr>
          <p:cNvPicPr>
            <a:picLocks noChangeAspect="1"/>
          </p:cNvPicPr>
          <p:nvPr/>
        </p:nvPicPr>
        <p:blipFill>
          <a:blip r:embed="rId7"/>
          <a:stretch>
            <a:fillRect/>
          </a:stretch>
        </p:blipFill>
        <p:spPr>
          <a:xfrm>
            <a:off x="6784508" y="975487"/>
            <a:ext cx="4262034" cy="4548372"/>
          </a:xfrm>
          <a:prstGeom prst="rect">
            <a:avLst/>
          </a:prstGeom>
        </p:spPr>
      </p:pic>
    </p:spTree>
    <p:extLst>
      <p:ext uri="{BB962C8B-B14F-4D97-AF65-F5344CB8AC3E}">
        <p14:creationId xmlns:p14="http://schemas.microsoft.com/office/powerpoint/2010/main" val="38041387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D448E-B636-0DBC-7657-E563858F55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B53823-A1E4-0911-E04C-E22DB2E814AE}"/>
              </a:ext>
            </a:extLst>
          </p:cNvPr>
          <p:cNvSpPr>
            <a:spLocks noGrp="1"/>
          </p:cNvSpPr>
          <p:nvPr>
            <p:ph type="title"/>
          </p:nvPr>
        </p:nvSpPr>
        <p:spPr>
          <a:xfrm>
            <a:off x="530942" y="365125"/>
            <a:ext cx="10515600" cy="890238"/>
          </a:xfrm>
        </p:spPr>
        <p:txBody>
          <a:bodyPr/>
          <a:lstStyle/>
          <a:p>
            <a:r>
              <a:rPr lang="en-US" dirty="0"/>
              <a:t>Resources for Families</a:t>
            </a:r>
          </a:p>
        </p:txBody>
      </p:sp>
      <p:sp>
        <p:nvSpPr>
          <p:cNvPr id="9" name="Content Placeholder 8">
            <a:extLst>
              <a:ext uri="{FF2B5EF4-FFF2-40B4-BE49-F238E27FC236}">
                <a16:creationId xmlns:a16="http://schemas.microsoft.com/office/drawing/2014/main" id="{6FCB2908-0D58-54CA-3E67-5B9DBB4FE361}"/>
              </a:ext>
            </a:extLst>
          </p:cNvPr>
          <p:cNvSpPr>
            <a:spLocks noGrp="1"/>
          </p:cNvSpPr>
          <p:nvPr>
            <p:ph idx="1"/>
          </p:nvPr>
        </p:nvSpPr>
        <p:spPr>
          <a:xfrm>
            <a:off x="530942" y="1503336"/>
            <a:ext cx="4521505" cy="4308572"/>
          </a:xfrm>
        </p:spPr>
        <p:txBody>
          <a:bodyPr>
            <a:normAutofit/>
          </a:bodyPr>
          <a:lstStyle/>
          <a:p>
            <a:r>
              <a:rPr lang="en-US" dirty="0"/>
              <a:t>24/7, call or text</a:t>
            </a:r>
          </a:p>
          <a:p>
            <a:r>
              <a:rPr lang="en-US" dirty="0"/>
              <a:t>Free, confidential</a:t>
            </a:r>
          </a:p>
          <a:p>
            <a:r>
              <a:rPr lang="en-US" dirty="0"/>
              <a:t>60+ languages</a:t>
            </a:r>
          </a:p>
          <a:p>
            <a:r>
              <a:rPr lang="en-US" dirty="0"/>
              <a:t>Staffed by professional counselors</a:t>
            </a:r>
          </a:p>
          <a:p>
            <a:r>
              <a:rPr lang="en-US" dirty="0"/>
              <a:t>Connect to local support groups and organizations</a:t>
            </a:r>
          </a:p>
          <a:p>
            <a:r>
              <a:rPr lang="en-US" dirty="0"/>
              <a:t>Refer to healthcare professionals</a:t>
            </a:r>
          </a:p>
          <a:p>
            <a:endParaRPr lang="en-US" dirty="0"/>
          </a:p>
        </p:txBody>
      </p:sp>
      <p:pic>
        <p:nvPicPr>
          <p:cNvPr id="14" name="Picture 13" descr="A person holding a baby&#10;&#10;Description automatically generated">
            <a:extLst>
              <a:ext uri="{FF2B5EF4-FFF2-40B4-BE49-F238E27FC236}">
                <a16:creationId xmlns:a16="http://schemas.microsoft.com/office/drawing/2014/main" id="{B7DD6A87-FC30-A639-5AB7-709148D9B205}"/>
              </a:ext>
            </a:extLst>
          </p:cNvPr>
          <p:cNvPicPr>
            <a:picLocks noChangeAspect="1"/>
          </p:cNvPicPr>
          <p:nvPr/>
        </p:nvPicPr>
        <p:blipFill>
          <a:blip r:embed="rId3"/>
          <a:stretch>
            <a:fillRect/>
          </a:stretch>
        </p:blipFill>
        <p:spPr>
          <a:xfrm>
            <a:off x="5241315" y="1503336"/>
            <a:ext cx="6419743" cy="36111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A1DF9171-0833-5709-4722-9C6E83BD12B4}"/>
              </a:ext>
            </a:extLst>
          </p:cNvPr>
          <p:cNvSpPr txBox="1"/>
          <p:nvPr/>
        </p:nvSpPr>
        <p:spPr>
          <a:xfrm>
            <a:off x="6741762" y="5177748"/>
            <a:ext cx="4029821" cy="369332"/>
          </a:xfrm>
          <a:prstGeom prst="rect">
            <a:avLst/>
          </a:prstGeom>
          <a:noFill/>
        </p:spPr>
        <p:txBody>
          <a:bodyPr wrap="none" rtlCol="0">
            <a:spAutoFit/>
          </a:bodyPr>
          <a:lstStyle/>
          <a:p>
            <a:r>
              <a:rPr lang="en-US" dirty="0">
                <a:hlinkClick r:id="rId4"/>
              </a:rPr>
              <a:t>National Maternal Mental Health Hotline</a:t>
            </a:r>
            <a:endParaRPr lang="en-US" dirty="0"/>
          </a:p>
        </p:txBody>
      </p:sp>
    </p:spTree>
    <p:extLst>
      <p:ext uri="{BB962C8B-B14F-4D97-AF65-F5344CB8AC3E}">
        <p14:creationId xmlns:p14="http://schemas.microsoft.com/office/powerpoint/2010/main" val="33212474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D37C-47AB-DC16-9FCB-FFE0CA2D21CE}"/>
              </a:ext>
            </a:extLst>
          </p:cNvPr>
          <p:cNvSpPr>
            <a:spLocks noGrp="1"/>
          </p:cNvSpPr>
          <p:nvPr>
            <p:ph type="title"/>
          </p:nvPr>
        </p:nvSpPr>
        <p:spPr>
          <a:xfrm>
            <a:off x="530942" y="365125"/>
            <a:ext cx="10515600" cy="874739"/>
          </a:xfrm>
        </p:spPr>
        <p:txBody>
          <a:bodyPr/>
          <a:lstStyle/>
          <a:p>
            <a:r>
              <a:rPr lang="en-US" dirty="0"/>
              <a:t>Resources for Fathers</a:t>
            </a:r>
          </a:p>
        </p:txBody>
      </p:sp>
      <p:sp>
        <p:nvSpPr>
          <p:cNvPr id="3" name="Content Placeholder 2">
            <a:extLst>
              <a:ext uri="{FF2B5EF4-FFF2-40B4-BE49-F238E27FC236}">
                <a16:creationId xmlns:a16="http://schemas.microsoft.com/office/drawing/2014/main" id="{F2BF55B0-BF72-29DE-67D8-8730E8F7259A}"/>
              </a:ext>
            </a:extLst>
          </p:cNvPr>
          <p:cNvSpPr>
            <a:spLocks noGrp="1"/>
          </p:cNvSpPr>
          <p:nvPr>
            <p:ph idx="1"/>
          </p:nvPr>
        </p:nvSpPr>
        <p:spPr>
          <a:xfrm>
            <a:off x="406956" y="1418843"/>
            <a:ext cx="8721545" cy="4308572"/>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Postpartum Support International (PSI) Help for Dads</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indent="-228600">
              <a:spcBef>
                <a:spcPts val="1000"/>
              </a:spcBef>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Chats for Dads: First Monday of each Month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Postpartum Men</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The Center for Men’s Excellence</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Padre Cadre </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person holding a baby&#10;&#10;Description automatically generated">
            <a:extLst>
              <a:ext uri="{FF2B5EF4-FFF2-40B4-BE49-F238E27FC236}">
                <a16:creationId xmlns:a16="http://schemas.microsoft.com/office/drawing/2014/main" id="{3FD3C240-BDFC-8745-FFAC-209BB0BD6D38}"/>
              </a:ext>
            </a:extLst>
          </p:cNvPr>
          <p:cNvPicPr>
            <a:picLocks noChangeAspect="1"/>
          </p:cNvPicPr>
          <p:nvPr/>
        </p:nvPicPr>
        <p:blipFill>
          <a:blip r:embed="rId6"/>
          <a:stretch>
            <a:fillRect/>
          </a:stretch>
        </p:blipFill>
        <p:spPr>
          <a:xfrm>
            <a:off x="6957115" y="2109309"/>
            <a:ext cx="4827929" cy="3206610"/>
          </a:xfrm>
          <a:prstGeom prst="rect">
            <a:avLst/>
          </a:prstGeom>
          <a:ln>
            <a:noFill/>
          </a:ln>
          <a:effectLst>
            <a:softEdge rad="112500"/>
          </a:effectLst>
        </p:spPr>
      </p:pic>
    </p:spTree>
    <p:extLst>
      <p:ext uri="{BB962C8B-B14F-4D97-AF65-F5344CB8AC3E}">
        <p14:creationId xmlns:p14="http://schemas.microsoft.com/office/powerpoint/2010/main" val="17758698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1796"/>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859405B-AA4B-A740-E529-BDCEBF5CB5FE}"/>
              </a:ext>
            </a:extLst>
          </p:cNvPr>
          <p:cNvSpPr>
            <a:spLocks noGrp="1"/>
          </p:cNvSpPr>
          <p:nvPr>
            <p:ph type="title"/>
          </p:nvPr>
        </p:nvSpPr>
        <p:spPr>
          <a:xfrm>
            <a:off x="400529" y="0"/>
            <a:ext cx="10515600" cy="2852737"/>
          </a:xfrm>
        </p:spPr>
        <p:txBody>
          <a:bodyPr/>
          <a:lstStyle/>
          <a:p>
            <a:r>
              <a:rPr lang="en-US" dirty="0">
                <a:ea typeface="Calibri Light"/>
                <a:cs typeface="Calibri Light"/>
              </a:rPr>
              <a:t>Our Progress</a:t>
            </a:r>
          </a:p>
        </p:txBody>
      </p:sp>
    </p:spTree>
    <p:extLst>
      <p:ext uri="{BB962C8B-B14F-4D97-AF65-F5344CB8AC3E}">
        <p14:creationId xmlns:p14="http://schemas.microsoft.com/office/powerpoint/2010/main" val="36331504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3420"/>
            <a:ext cx="10515600" cy="570408"/>
          </a:xfrm>
        </p:spPr>
        <p:txBody>
          <a:bodyPr>
            <a:noAutofit/>
          </a:bodyPr>
          <a:lstStyle/>
          <a:p>
            <a:r>
              <a:rPr lang="en-US" sz="4400" dirty="0"/>
              <a:t>Screening in Clinics</a:t>
            </a:r>
          </a:p>
        </p:txBody>
      </p:sp>
      <p:pic>
        <p:nvPicPr>
          <p:cNvPr id="4" name="Picture 3">
            <a:extLst>
              <a:ext uri="{FF2B5EF4-FFF2-40B4-BE49-F238E27FC236}">
                <a16:creationId xmlns:a16="http://schemas.microsoft.com/office/drawing/2014/main" id="{2DD034D3-361E-5956-CAFA-FBF9DEFE679D}"/>
              </a:ext>
            </a:extLst>
          </p:cNvPr>
          <p:cNvPicPr>
            <a:picLocks noChangeAspect="1"/>
          </p:cNvPicPr>
          <p:nvPr/>
        </p:nvPicPr>
        <p:blipFill>
          <a:blip r:embed="rId3"/>
          <a:stretch>
            <a:fillRect/>
          </a:stretch>
        </p:blipFill>
        <p:spPr>
          <a:xfrm>
            <a:off x="683973" y="1407933"/>
            <a:ext cx="10824054" cy="45804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4" descr=".png">
            <a:extLst>
              <a:ext uri="{FF2B5EF4-FFF2-40B4-BE49-F238E27FC236}">
                <a16:creationId xmlns:a16="http://schemas.microsoft.com/office/drawing/2014/main" id="{85EFA450-2B70-0C54-30D1-657D75399721}"/>
              </a:ext>
            </a:extLst>
          </p:cNvPr>
          <p:cNvPicPr>
            <a:picLocks noChangeAspect="1"/>
          </p:cNvPicPr>
          <p:nvPr/>
        </p:nvPicPr>
        <p:blipFill rotWithShape="1">
          <a:blip r:embed="rId4">
            <a:extLst>
              <a:ext uri="{28A0092B-C50C-407E-A947-70E740481C1C}">
                <a14:useLocalDpi xmlns:a14="http://schemas.microsoft.com/office/drawing/2010/main"/>
              </a:ext>
            </a:extLst>
          </a:blip>
          <a:srcRect t="967" r="-2" b="-2"/>
          <a:stretch/>
        </p:blipFill>
        <p:spPr>
          <a:xfrm>
            <a:off x="10167605" y="5609526"/>
            <a:ext cx="1465928" cy="807537"/>
          </a:xfrm>
          <a:prstGeom prst="rect">
            <a:avLst/>
          </a:prstGeom>
        </p:spPr>
      </p:pic>
    </p:spTree>
    <p:extLst>
      <p:ext uri="{BB962C8B-B14F-4D97-AF65-F5344CB8AC3E}">
        <p14:creationId xmlns:p14="http://schemas.microsoft.com/office/powerpoint/2010/main" val="36778269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E8F0E1-A0D2-73FB-EBA2-588EE9061B4D}"/>
              </a:ext>
            </a:extLst>
          </p:cNvPr>
          <p:cNvPicPr>
            <a:picLocks noChangeAspect="1"/>
          </p:cNvPicPr>
          <p:nvPr/>
        </p:nvPicPr>
        <p:blipFill>
          <a:blip r:embed="rId3"/>
          <a:stretch>
            <a:fillRect/>
          </a:stretch>
        </p:blipFill>
        <p:spPr>
          <a:xfrm>
            <a:off x="928967" y="555952"/>
            <a:ext cx="10334065" cy="5746096"/>
          </a:xfrm>
          <a:prstGeom prst="rect">
            <a:avLst/>
          </a:prstGeom>
        </p:spPr>
      </p:pic>
      <p:pic>
        <p:nvPicPr>
          <p:cNvPr id="2" name="Picture 4" descr=".png">
            <a:extLst>
              <a:ext uri="{FF2B5EF4-FFF2-40B4-BE49-F238E27FC236}">
                <a16:creationId xmlns:a16="http://schemas.microsoft.com/office/drawing/2014/main" id="{6CD9483C-4C04-4EC6-6CEF-20697773738B}"/>
              </a:ext>
            </a:extLst>
          </p:cNvPr>
          <p:cNvPicPr>
            <a:picLocks noChangeAspect="1"/>
          </p:cNvPicPr>
          <p:nvPr/>
        </p:nvPicPr>
        <p:blipFill rotWithShape="1">
          <a:blip r:embed="rId4">
            <a:extLst>
              <a:ext uri="{28A0092B-C50C-407E-A947-70E740481C1C}">
                <a14:useLocalDpi xmlns:a14="http://schemas.microsoft.com/office/drawing/2010/main"/>
              </a:ext>
            </a:extLst>
          </a:blip>
          <a:srcRect t="967" r="-2" b="-2"/>
          <a:stretch/>
        </p:blipFill>
        <p:spPr>
          <a:xfrm>
            <a:off x="10401460" y="5724800"/>
            <a:ext cx="1465928" cy="807537"/>
          </a:xfrm>
          <a:prstGeom prst="rect">
            <a:avLst/>
          </a:prstGeom>
        </p:spPr>
      </p:pic>
    </p:spTree>
    <p:extLst>
      <p:ext uri="{BB962C8B-B14F-4D97-AF65-F5344CB8AC3E}">
        <p14:creationId xmlns:p14="http://schemas.microsoft.com/office/powerpoint/2010/main" val="3069500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427" y="494444"/>
            <a:ext cx="11200055" cy="616683"/>
          </a:xfrm>
        </p:spPr>
        <p:txBody>
          <a:bodyPr>
            <a:noAutofit/>
          </a:bodyPr>
          <a:lstStyle/>
          <a:p>
            <a:r>
              <a:rPr lang="en-US" sz="4400" dirty="0"/>
              <a:t>Screening at Hospital Discharge</a:t>
            </a:r>
          </a:p>
        </p:txBody>
      </p:sp>
      <p:pic>
        <p:nvPicPr>
          <p:cNvPr id="6" name="Picture 5">
            <a:extLst>
              <a:ext uri="{FF2B5EF4-FFF2-40B4-BE49-F238E27FC236}">
                <a16:creationId xmlns:a16="http://schemas.microsoft.com/office/drawing/2014/main" id="{9065A7ED-2014-5187-8FBC-D79C0076740F}"/>
              </a:ext>
            </a:extLst>
          </p:cNvPr>
          <p:cNvPicPr>
            <a:picLocks noChangeAspect="1"/>
          </p:cNvPicPr>
          <p:nvPr/>
        </p:nvPicPr>
        <p:blipFill>
          <a:blip r:embed="rId3"/>
          <a:stretch>
            <a:fillRect/>
          </a:stretch>
        </p:blipFill>
        <p:spPr>
          <a:xfrm>
            <a:off x="1243348" y="1405304"/>
            <a:ext cx="9705303" cy="49111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0F7282D8-1517-99A3-9D53-44F102586E8F}"/>
              </a:ext>
            </a:extLst>
          </p:cNvPr>
          <p:cNvSpPr txBox="1"/>
          <p:nvPr/>
        </p:nvSpPr>
        <p:spPr>
          <a:xfrm>
            <a:off x="9341617" y="1405304"/>
            <a:ext cx="13885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accent6">
                    <a:lumMod val="75000"/>
                  </a:schemeClr>
                </a:solidFill>
                <a:effectLst/>
                <a:uLnTx/>
                <a:uFillTx/>
                <a:latin typeface="Calibri" panose="020F0502020204030204"/>
                <a:ea typeface="+mn-ea"/>
                <a:cs typeface="+mn-cs"/>
              </a:rPr>
              <a:t>31 out of 47 </a:t>
            </a:r>
          </a:p>
        </p:txBody>
      </p:sp>
      <p:pic>
        <p:nvPicPr>
          <p:cNvPr id="3" name="Picture 4" descr=".png">
            <a:extLst>
              <a:ext uri="{FF2B5EF4-FFF2-40B4-BE49-F238E27FC236}">
                <a16:creationId xmlns:a16="http://schemas.microsoft.com/office/drawing/2014/main" id="{CBF1561D-6D5B-3E63-0D29-2A7D03DCDE12}"/>
              </a:ext>
            </a:extLst>
          </p:cNvPr>
          <p:cNvPicPr>
            <a:picLocks noChangeAspect="1"/>
          </p:cNvPicPr>
          <p:nvPr/>
        </p:nvPicPr>
        <p:blipFill rotWithShape="1">
          <a:blip r:embed="rId4">
            <a:extLst>
              <a:ext uri="{28A0092B-C50C-407E-A947-70E740481C1C}">
                <a14:useLocalDpi xmlns:a14="http://schemas.microsoft.com/office/drawing/2010/main"/>
              </a:ext>
            </a:extLst>
          </a:blip>
          <a:srcRect t="967" r="-2" b="-2"/>
          <a:stretch/>
        </p:blipFill>
        <p:spPr>
          <a:xfrm>
            <a:off x="10400554" y="5724708"/>
            <a:ext cx="1465928" cy="807537"/>
          </a:xfrm>
          <a:prstGeom prst="rect">
            <a:avLst/>
          </a:prstGeom>
        </p:spPr>
      </p:pic>
    </p:spTree>
    <p:extLst>
      <p:ext uri="{BB962C8B-B14F-4D97-AF65-F5344CB8AC3E}">
        <p14:creationId xmlns:p14="http://schemas.microsoft.com/office/powerpoint/2010/main" val="3331073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8263"/>
            <a:ext cx="10515600" cy="798769"/>
          </a:xfrm>
        </p:spPr>
        <p:txBody>
          <a:bodyPr>
            <a:normAutofit/>
          </a:bodyPr>
          <a:lstStyle/>
          <a:p>
            <a:r>
              <a:rPr lang="en-US" dirty="0"/>
              <a:t>Screening in NICU</a:t>
            </a:r>
          </a:p>
        </p:txBody>
      </p:sp>
      <p:graphicFrame>
        <p:nvGraphicFramePr>
          <p:cNvPr id="3" name="Chart 2">
            <a:extLst>
              <a:ext uri="{FF2B5EF4-FFF2-40B4-BE49-F238E27FC236}">
                <a16:creationId xmlns:a16="http://schemas.microsoft.com/office/drawing/2014/main" id="{86B9449D-FC9F-4DA7-D9B5-0A69C2E741B8}"/>
              </a:ext>
            </a:extLst>
          </p:cNvPr>
          <p:cNvGraphicFramePr>
            <a:graphicFrameLocks/>
          </p:cNvGraphicFramePr>
          <p:nvPr>
            <p:extLst>
              <p:ext uri="{D42A27DB-BD31-4B8C-83A1-F6EECF244321}">
                <p14:modId xmlns:p14="http://schemas.microsoft.com/office/powerpoint/2010/main" val="853240517"/>
              </p:ext>
            </p:extLst>
          </p:nvPr>
        </p:nvGraphicFramePr>
        <p:xfrm>
          <a:off x="1301858" y="1465025"/>
          <a:ext cx="9484962" cy="445532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F18795D-14E8-1AB9-0020-546EDB2A738C}"/>
              </a:ext>
            </a:extLst>
          </p:cNvPr>
          <p:cNvSpPr txBox="1"/>
          <p:nvPr/>
        </p:nvSpPr>
        <p:spPr>
          <a:xfrm>
            <a:off x="8573292" y="1615259"/>
            <a:ext cx="13356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75000"/>
                  </a:schemeClr>
                </a:solidFill>
                <a:effectLst/>
                <a:uLnTx/>
                <a:uFillTx/>
                <a:latin typeface="Calibri" panose="020F0502020204030204"/>
                <a:ea typeface="+mn-ea"/>
                <a:cs typeface="+mn-cs"/>
              </a:rPr>
              <a:t>11 out of 14</a:t>
            </a:r>
          </a:p>
        </p:txBody>
      </p:sp>
      <p:sp>
        <p:nvSpPr>
          <p:cNvPr id="9" name="TextBox 8">
            <a:extLst>
              <a:ext uri="{FF2B5EF4-FFF2-40B4-BE49-F238E27FC236}">
                <a16:creationId xmlns:a16="http://schemas.microsoft.com/office/drawing/2014/main" id="{067BBDDD-9A9B-41A0-12C9-6DD8F212BCC1}"/>
              </a:ext>
            </a:extLst>
          </p:cNvPr>
          <p:cNvSpPr txBox="1"/>
          <p:nvPr/>
        </p:nvSpPr>
        <p:spPr>
          <a:xfrm>
            <a:off x="8631802" y="3656859"/>
            <a:ext cx="12186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5">
                    <a:lumMod val="50000"/>
                  </a:schemeClr>
                </a:solidFill>
                <a:latin typeface="Calibri" panose="020F0502020204030204"/>
              </a:rPr>
              <a:t>8</a:t>
            </a:r>
            <a:r>
              <a:rPr kumimoji="0" lang="en-US" sz="18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 out of 14</a:t>
            </a:r>
          </a:p>
        </p:txBody>
      </p:sp>
    </p:spTree>
    <p:extLst>
      <p:ext uri="{BB962C8B-B14F-4D97-AF65-F5344CB8AC3E}">
        <p14:creationId xmlns:p14="http://schemas.microsoft.com/office/powerpoint/2010/main" val="735543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1825"/>
            <a:ext cx="10515600" cy="963893"/>
          </a:xfrm>
        </p:spPr>
        <p:txBody>
          <a:bodyPr>
            <a:normAutofit/>
          </a:bodyPr>
          <a:lstStyle/>
          <a:p>
            <a:r>
              <a:rPr lang="en-US" sz="4400" dirty="0"/>
              <a:t>Perinatal Mental Health Referrals</a:t>
            </a:r>
          </a:p>
        </p:txBody>
      </p:sp>
      <p:sp>
        <p:nvSpPr>
          <p:cNvPr id="6" name="TextBox 5">
            <a:extLst>
              <a:ext uri="{FF2B5EF4-FFF2-40B4-BE49-F238E27FC236}">
                <a16:creationId xmlns:a16="http://schemas.microsoft.com/office/drawing/2014/main" id="{DF778000-ECFA-5F46-A361-C2E5C81888A6}"/>
              </a:ext>
            </a:extLst>
          </p:cNvPr>
          <p:cNvSpPr txBox="1"/>
          <p:nvPr/>
        </p:nvSpPr>
        <p:spPr>
          <a:xfrm>
            <a:off x="838201" y="1957388"/>
            <a:ext cx="10671312" cy="241604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Average wait time </a:t>
            </a:r>
            <a:r>
              <a:rPr lang="en-US" sz="3600" dirty="0">
                <a:solidFill>
                  <a:prstClr val="black"/>
                </a:solidFill>
                <a:latin typeface="Calibri" panose="020F0502020204030204"/>
              </a:rPr>
              <a:t>7-28</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days ​</a:t>
            </a:r>
          </a:p>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Increase in social work and behavioral health referrals as a result of increased screening practices.​</a:t>
            </a:r>
          </a:p>
          <a:p>
            <a:pPr marR="0" lvl="0" algn="l" defTabSz="914400" rtl="0" eaLnBrk="1" fontAlgn="auto" latinLnBrk="0" hangingPunct="1">
              <a:lnSpc>
                <a:spcPct val="100000"/>
              </a:lnSpc>
              <a:spcBef>
                <a:spcPts val="0"/>
              </a:spcBef>
              <a:spcAft>
                <a:spcPts val="0"/>
              </a:spcAft>
              <a:buClrTx/>
              <a:buSzTx/>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7281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066BD-E98F-149A-00E0-E5EF3524E94C}"/>
              </a:ext>
            </a:extLst>
          </p:cNvPr>
          <p:cNvSpPr>
            <a:spLocks noGrp="1"/>
          </p:cNvSpPr>
          <p:nvPr>
            <p:ph type="title"/>
          </p:nvPr>
        </p:nvSpPr>
        <p:spPr>
          <a:xfrm>
            <a:off x="530942" y="365125"/>
            <a:ext cx="10515600" cy="766251"/>
          </a:xfrm>
        </p:spPr>
        <p:txBody>
          <a:bodyPr/>
          <a:lstStyle/>
          <a:p>
            <a:r>
              <a:rPr lang="en-US" dirty="0"/>
              <a:t>Closing the Gap: Your Next Steps</a:t>
            </a:r>
          </a:p>
        </p:txBody>
      </p:sp>
      <p:sp>
        <p:nvSpPr>
          <p:cNvPr id="3" name="Content Placeholder 2">
            <a:extLst>
              <a:ext uri="{FF2B5EF4-FFF2-40B4-BE49-F238E27FC236}">
                <a16:creationId xmlns:a16="http://schemas.microsoft.com/office/drawing/2014/main" id="{50905BC2-1F77-873A-38D6-F67855F2419A}"/>
              </a:ext>
            </a:extLst>
          </p:cNvPr>
          <p:cNvSpPr>
            <a:spLocks noGrp="1"/>
          </p:cNvSpPr>
          <p:nvPr>
            <p:ph idx="1"/>
          </p:nvPr>
        </p:nvSpPr>
        <p:spPr>
          <a:xfrm>
            <a:off x="530943" y="1332853"/>
            <a:ext cx="10822858" cy="5160021"/>
          </a:xfrm>
        </p:spPr>
        <p:txBody>
          <a:bodyPr>
            <a:normAutofit fontScale="92500" lnSpcReduction="10000"/>
          </a:bodyPr>
          <a:lstStyle/>
          <a:p>
            <a:r>
              <a:rPr lang="en-US" dirty="0"/>
              <a:t>Evaluate current screening practices</a:t>
            </a:r>
          </a:p>
          <a:p>
            <a:pPr lvl="1"/>
            <a:r>
              <a:rPr lang="en-US" dirty="0"/>
              <a:t>Review current workflow and timing </a:t>
            </a:r>
          </a:p>
          <a:p>
            <a:pPr lvl="1"/>
            <a:r>
              <a:rPr lang="en-US" dirty="0"/>
              <a:t>Assess staff comfort with screening and scripting </a:t>
            </a:r>
          </a:p>
          <a:p>
            <a:pPr lvl="1"/>
            <a:r>
              <a:rPr lang="en-US" dirty="0"/>
              <a:t>Identify gaps and opportunities for improvement</a:t>
            </a:r>
          </a:p>
          <a:p>
            <a:pPr lvl="1"/>
            <a:r>
              <a:rPr lang="en-US" dirty="0"/>
              <a:t>Create an action plan for standardization</a:t>
            </a:r>
          </a:p>
          <a:p>
            <a:r>
              <a:rPr lang="en-US" dirty="0"/>
              <a:t>Build Resource Network </a:t>
            </a:r>
          </a:p>
          <a:p>
            <a:pPr lvl="1"/>
            <a:r>
              <a:rPr lang="en-US" dirty="0"/>
              <a:t>Compile a repository of local and crisis resources</a:t>
            </a:r>
          </a:p>
          <a:p>
            <a:pPr lvl="1"/>
            <a:r>
              <a:rPr lang="en-US" dirty="0"/>
              <a:t>Create a quick reference guide for positive screens</a:t>
            </a:r>
          </a:p>
          <a:p>
            <a:pPr lvl="1"/>
            <a:r>
              <a:rPr lang="en-US" dirty="0"/>
              <a:t>Connect with mental health providers in your area</a:t>
            </a:r>
          </a:p>
          <a:p>
            <a:pPr lvl="1"/>
            <a:r>
              <a:rPr lang="en-US" dirty="0"/>
              <a:t>Establish clear referral pathways</a:t>
            </a:r>
          </a:p>
          <a:p>
            <a:pPr>
              <a:buFont typeface="Arial" panose="020B0604020202020204" pitchFamily="34" charset="0"/>
              <a:buChar char="•"/>
            </a:pPr>
            <a:r>
              <a:rPr lang="en-US" dirty="0"/>
              <a:t>Strengthen Follow-up Systems </a:t>
            </a:r>
          </a:p>
          <a:p>
            <a:pPr lvl="1"/>
            <a:r>
              <a:rPr lang="en-US" dirty="0"/>
              <a:t>Set EMR screening alerts</a:t>
            </a:r>
          </a:p>
          <a:p>
            <a:pPr lvl="1"/>
            <a:r>
              <a:rPr lang="en-US" dirty="0"/>
              <a:t>Track positive screens and referrals</a:t>
            </a:r>
          </a:p>
          <a:p>
            <a:pPr lvl="1"/>
            <a:r>
              <a:rPr lang="en-US" dirty="0"/>
              <a:t>Monitor connections to resources</a:t>
            </a:r>
          </a:p>
          <a:p>
            <a:endParaRPr lang="en-US" dirty="0"/>
          </a:p>
          <a:p>
            <a:endParaRPr lang="en-US" dirty="0"/>
          </a:p>
        </p:txBody>
      </p:sp>
      <p:pic>
        <p:nvPicPr>
          <p:cNvPr id="3074" name="Picture 2">
            <a:extLst>
              <a:ext uri="{FF2B5EF4-FFF2-40B4-BE49-F238E27FC236}">
                <a16:creationId xmlns:a16="http://schemas.microsoft.com/office/drawing/2014/main" id="{22477C61-C990-7863-FE5E-ABB26E9DB4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0539" y="2336370"/>
            <a:ext cx="4370518" cy="21852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57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8176F747-603B-134E-F30F-A64E12316955}"/>
              </a:ext>
            </a:extLst>
          </p:cNvPr>
          <p:cNvGraphicFramePr>
            <a:graphicFrameLocks/>
          </p:cNvGraphicFramePr>
          <p:nvPr/>
        </p:nvGraphicFramePr>
        <p:xfrm>
          <a:off x="5096657" y="1303788"/>
          <a:ext cx="6625654" cy="492462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822D8B52-4D63-36D1-00F4-E397D68E2973}"/>
              </a:ext>
            </a:extLst>
          </p:cNvPr>
          <p:cNvSpPr txBox="1"/>
          <p:nvPr/>
        </p:nvSpPr>
        <p:spPr>
          <a:xfrm>
            <a:off x="469689" y="1763485"/>
            <a:ext cx="4428882" cy="3570208"/>
          </a:xfrm>
          <a:prstGeom prst="rect">
            <a:avLst/>
          </a:prstGeom>
          <a:noFill/>
        </p:spPr>
        <p:txBody>
          <a:bodyPr wrap="square" rtlCol="0">
            <a:spAutoFit/>
          </a:bodyPr>
          <a:lstStyle/>
          <a:p>
            <a:pPr marL="285750" indent="-285750">
              <a:buFont typeface="Arial" panose="020B0604020202020204" pitchFamily="34" charset="0"/>
              <a:buChar char="•"/>
            </a:pPr>
            <a:r>
              <a:rPr lang="en-US" sz="2400" dirty="0"/>
              <a:t>Maternal mortality rates have increased by 28% since 2018</a:t>
            </a:r>
          </a:p>
          <a:p>
            <a:pPr marL="742950" lvl="1" indent="-285750">
              <a:spcBef>
                <a:spcPts val="600"/>
              </a:spcBef>
              <a:spcAft>
                <a:spcPts val="600"/>
              </a:spcAft>
              <a:buFont typeface="Arial" panose="020B0604020202020204" pitchFamily="34" charset="0"/>
              <a:buChar char="•"/>
            </a:pPr>
            <a:r>
              <a:rPr lang="en-US" sz="2400" dirty="0"/>
              <a:t>38% increase from 2020 to 2021 (COVID-19)</a:t>
            </a:r>
          </a:p>
          <a:p>
            <a:pPr marL="742950" lvl="1" indent="-285750">
              <a:buFont typeface="Arial" panose="020B0604020202020204" pitchFamily="34" charset="0"/>
              <a:buChar char="•"/>
            </a:pPr>
            <a:r>
              <a:rPr lang="en-US" sz="2400" dirty="0"/>
              <a:t>Black women continue to  endure rates 2.6 times higher than White women</a:t>
            </a:r>
          </a:p>
          <a:p>
            <a:pPr marL="285750" indent="-285750">
              <a:buFont typeface="Arial" panose="020B0604020202020204" pitchFamily="34" charset="0"/>
              <a:buChar char="•"/>
            </a:pPr>
            <a:r>
              <a:rPr lang="en-US" sz="2400" dirty="0"/>
              <a:t>Rates of severe maternal morbidity are also increasing</a:t>
            </a:r>
          </a:p>
        </p:txBody>
      </p:sp>
      <p:sp>
        <p:nvSpPr>
          <p:cNvPr id="4" name="TextBox 3">
            <a:extLst>
              <a:ext uri="{FF2B5EF4-FFF2-40B4-BE49-F238E27FC236}">
                <a16:creationId xmlns:a16="http://schemas.microsoft.com/office/drawing/2014/main" id="{26366E87-1785-A310-AFC4-91B4DE9FEF44}"/>
              </a:ext>
            </a:extLst>
          </p:cNvPr>
          <p:cNvSpPr txBox="1"/>
          <p:nvPr/>
        </p:nvSpPr>
        <p:spPr>
          <a:xfrm>
            <a:off x="701863" y="334292"/>
            <a:ext cx="10788274" cy="830997"/>
          </a:xfrm>
          <a:prstGeom prst="rect">
            <a:avLst/>
          </a:prstGeom>
          <a:noFill/>
        </p:spPr>
        <p:txBody>
          <a:bodyPr wrap="none" rtlCol="0">
            <a:spAutoFit/>
          </a:bodyPr>
          <a:lstStyle/>
          <a:p>
            <a:r>
              <a:rPr lang="en-US" sz="4800" dirty="0">
                <a:latin typeface="+mj-lt"/>
              </a:rPr>
              <a:t>Maternal Health Crisis in the United States</a:t>
            </a:r>
          </a:p>
        </p:txBody>
      </p:sp>
      <p:sp>
        <p:nvSpPr>
          <p:cNvPr id="8" name="TextBox 7">
            <a:extLst>
              <a:ext uri="{FF2B5EF4-FFF2-40B4-BE49-F238E27FC236}">
                <a16:creationId xmlns:a16="http://schemas.microsoft.com/office/drawing/2014/main" id="{C17EEB92-B19F-C41B-04B8-F457D037BD4D}"/>
              </a:ext>
            </a:extLst>
          </p:cNvPr>
          <p:cNvSpPr txBox="1"/>
          <p:nvPr/>
        </p:nvSpPr>
        <p:spPr>
          <a:xfrm>
            <a:off x="8643258" y="6089912"/>
            <a:ext cx="16764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Cambria"/>
                <a:cs typeface="+mn-cs"/>
              </a:rPr>
              <a:t>(</a:t>
            </a:r>
            <a:r>
              <a:rPr kumimoji="0" lang="en-US" sz="1200" b="0" i="0" u="none" strike="noStrike" kern="1200" cap="none" spc="0" normalizeH="0" baseline="0" noProof="0" dirty="0" err="1">
                <a:ln>
                  <a:noFill/>
                </a:ln>
                <a:solidFill>
                  <a:prstClr val="black"/>
                </a:solidFill>
                <a:effectLst/>
                <a:uLnTx/>
                <a:uFillTx/>
                <a:latin typeface="Calibri" panose="020F0502020204030204"/>
                <a:ea typeface="Cambria"/>
                <a:cs typeface="+mn-cs"/>
              </a:rPr>
              <a:t>Hoyert</a:t>
            </a:r>
            <a:r>
              <a:rPr kumimoji="0" lang="en-US" sz="1200" b="0" i="0" u="none" strike="noStrike" kern="1200" cap="none" spc="0" normalizeH="0" baseline="0" noProof="0" dirty="0">
                <a:ln>
                  <a:noFill/>
                </a:ln>
                <a:solidFill>
                  <a:prstClr val="black"/>
                </a:solidFill>
                <a:effectLst/>
                <a:uLnTx/>
                <a:uFillTx/>
                <a:latin typeface="Calibri" panose="020F0502020204030204"/>
                <a:ea typeface="Cambria"/>
                <a:cs typeface="+mn-cs"/>
              </a:rPr>
              <a:t>, 2023; 2024)</a:t>
            </a:r>
          </a:p>
        </p:txBody>
      </p:sp>
    </p:spTree>
    <p:extLst>
      <p:ext uri="{BB962C8B-B14F-4D97-AF65-F5344CB8AC3E}">
        <p14:creationId xmlns:p14="http://schemas.microsoft.com/office/powerpoint/2010/main" val="40181271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BC1E27-7B7A-61F6-C8A9-B732B74553B2}"/>
              </a:ext>
            </a:extLst>
          </p:cNvPr>
          <p:cNvSpPr txBox="1"/>
          <p:nvPr/>
        </p:nvSpPr>
        <p:spPr>
          <a:xfrm>
            <a:off x="4737275" y="5613106"/>
            <a:ext cx="271439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www.npqic.org</a:t>
            </a:r>
            <a:endPar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7" name="Picture 6" descr="Graphical user interface, text, website&#10;&#10;Description automatically generated">
            <a:extLst>
              <a:ext uri="{FF2B5EF4-FFF2-40B4-BE49-F238E27FC236}">
                <a16:creationId xmlns:a16="http://schemas.microsoft.com/office/drawing/2014/main" id="{BA8F3E6B-060E-B957-8438-37E9C57FBCB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8459" y="660119"/>
            <a:ext cx="10332031" cy="4858107"/>
          </a:xfrm>
          <a:prstGeom prst="rect">
            <a:avLst/>
          </a:prstGeom>
        </p:spPr>
      </p:pic>
    </p:spTree>
    <p:extLst>
      <p:ext uri="{BB962C8B-B14F-4D97-AF65-F5344CB8AC3E}">
        <p14:creationId xmlns:p14="http://schemas.microsoft.com/office/powerpoint/2010/main" val="24357981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3">
            <a:alphaModFix amt="51750"/>
          </a:blip>
          <a:tile tx="0" ty="0" sx="100000" sy="100000" flip="none" algn="tl"/>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Picture 4" descr=".png">
            <a:extLst>
              <a:ext uri="{FF2B5EF4-FFF2-40B4-BE49-F238E27FC236}">
                <a16:creationId xmlns:a16="http://schemas.microsoft.com/office/drawing/2014/main" id="{D67BF444-1864-4F3C-FE67-FB30870A3A4D}"/>
              </a:ext>
            </a:extLst>
          </p:cNvPr>
          <p:cNvPicPr>
            <a:picLocks noChangeAspect="1"/>
          </p:cNvPicPr>
          <p:nvPr/>
        </p:nvPicPr>
        <p:blipFill rotWithShape="1">
          <a:blip r:embed="rId4">
            <a:extLst>
              <a:ext uri="{28A0092B-C50C-407E-A947-70E740481C1C}">
                <a14:useLocalDpi xmlns:a14="http://schemas.microsoft.com/office/drawing/2010/main"/>
              </a:ext>
            </a:extLst>
          </a:blip>
          <a:srcRect t="967" r="-2" b="-2"/>
          <a:stretch/>
        </p:blipFill>
        <p:spPr>
          <a:xfrm>
            <a:off x="10194276" y="5612497"/>
            <a:ext cx="1465928" cy="807537"/>
          </a:xfrm>
          <a:prstGeom prst="rect">
            <a:avLst/>
          </a:prstGeom>
        </p:spPr>
      </p:pic>
      <p:pic>
        <p:nvPicPr>
          <p:cNvPr id="6" name="Picture 5" descr="A quote on a black background&#10;&#10;Description automatically generated">
            <a:extLst>
              <a:ext uri="{FF2B5EF4-FFF2-40B4-BE49-F238E27FC236}">
                <a16:creationId xmlns:a16="http://schemas.microsoft.com/office/drawing/2014/main" id="{B2663B5B-7ABB-E1A0-2CB4-857B95E5599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22033" y="756557"/>
            <a:ext cx="5344886" cy="5344886"/>
          </a:xfrm>
          <a:prstGeom prst="rect">
            <a:avLst/>
          </a:prstGeom>
        </p:spPr>
      </p:pic>
    </p:spTree>
    <p:extLst>
      <p:ext uri="{BB962C8B-B14F-4D97-AF65-F5344CB8AC3E}">
        <p14:creationId xmlns:p14="http://schemas.microsoft.com/office/powerpoint/2010/main" val="37193798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0" name="Picture 4" descr="Facing Facts, Finding Solutions in the Race Against Black Postpartum  Depression - Early Learning Nation">
            <a:extLst>
              <a:ext uri="{FF2B5EF4-FFF2-40B4-BE49-F238E27FC236}">
                <a16:creationId xmlns:a16="http://schemas.microsoft.com/office/drawing/2014/main" id="{D55385DF-5633-3803-5D1A-F3525A3E447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90A8804-2A21-B0B8-21B2-9EF12EF848F1}"/>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000000">
                    <a:lumMod val="85000"/>
                    <a:lumOff val="15000"/>
                  </a:srgbClr>
                </a:solidFill>
                <a:effectLst/>
                <a:uLnTx/>
                <a:uFillTx/>
                <a:latin typeface="Calibri Light" panose="020F0302020204030204"/>
                <a:ea typeface="+mn-ea"/>
                <a:cs typeface="+mn-cs"/>
              </a:rPr>
              <a:t>Questions?</a:t>
            </a:r>
          </a:p>
        </p:txBody>
      </p:sp>
      <p:cxnSp>
        <p:nvCxnSpPr>
          <p:cNvPr id="4107" name="Straight Connector 410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109" name="Straight Connector 410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logo with text and a couple of people&#10;&#10;Description automatically generated">
            <a:extLst>
              <a:ext uri="{FF2B5EF4-FFF2-40B4-BE49-F238E27FC236}">
                <a16:creationId xmlns:a16="http://schemas.microsoft.com/office/drawing/2014/main" id="{E6A6C470-4AF5-6393-4AC3-361E3309111C}"/>
              </a:ext>
            </a:extLst>
          </p:cNvPr>
          <p:cNvPicPr>
            <a:picLocks noChangeAspect="1"/>
          </p:cNvPicPr>
          <p:nvPr/>
        </p:nvPicPr>
        <p:blipFill>
          <a:blip r:embed="rId4"/>
          <a:stretch>
            <a:fillRect/>
          </a:stretch>
        </p:blipFill>
        <p:spPr>
          <a:xfrm>
            <a:off x="10319657" y="5756077"/>
            <a:ext cx="1872323" cy="1177179"/>
          </a:xfrm>
          <a:prstGeom prst="rect">
            <a:avLst/>
          </a:prstGeom>
        </p:spPr>
      </p:pic>
    </p:spTree>
    <p:extLst>
      <p:ext uri="{BB962C8B-B14F-4D97-AF65-F5344CB8AC3E}">
        <p14:creationId xmlns:p14="http://schemas.microsoft.com/office/powerpoint/2010/main" val="40328043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843625"/>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968282"/>
            <a:ext cx="12188824" cy="4946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p:cNvSpPr>
            <a:spLocks noGrp="1"/>
          </p:cNvSpPr>
          <p:nvPr>
            <p:ph type="title"/>
          </p:nvPr>
        </p:nvSpPr>
        <p:spPr>
          <a:xfrm>
            <a:off x="795338" y="1566473"/>
            <a:ext cx="10601325" cy="2166723"/>
          </a:xfrm>
        </p:spPr>
        <p:txBody>
          <a:bodyPr vert="horz" lIns="91440" tIns="45720" rIns="91440" bIns="45720" rtlCol="0" anchor="b">
            <a:normAutofit/>
          </a:bodyPr>
          <a:lstStyle/>
          <a:p>
            <a:pPr algn="ctr"/>
            <a:r>
              <a:rPr lang="en-US" sz="6600" dirty="0"/>
              <a:t>Thank You!</a:t>
            </a:r>
            <a:endParaRPr lang="en-US" sz="6600" kern="1200" dirty="0">
              <a:solidFill>
                <a:schemeClr val="tx1"/>
              </a:solidFill>
              <a:latin typeface="+mj-lt"/>
              <a:ea typeface="+mj-ea"/>
              <a:cs typeface="+mj-cs"/>
            </a:endParaRPr>
          </a:p>
        </p:txBody>
      </p:sp>
      <p:cxnSp>
        <p:nvCxnSpPr>
          <p:cNvPr id="13" name="Straight Connector 12">
            <a:extLst>
              <a:ext uri="{FF2B5EF4-FFF2-40B4-BE49-F238E27FC236}">
                <a16:creationId xmlns:a16="http://schemas.microsoft.com/office/drawing/2014/main" id="{42CDBECE-872A-4C73-9DC1-BB4E805E2C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459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028863"/>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aphic 6" descr="NPQIC Logo Transparent Background.svg">
            <a:extLst>
              <a:ext uri="{FF2B5EF4-FFF2-40B4-BE49-F238E27FC236}">
                <a16:creationId xmlns:a16="http://schemas.microsoft.com/office/drawing/2014/main" id="{F77A374A-6EC2-C7A3-EC22-182179D6AE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07817" y="5018844"/>
            <a:ext cx="1371598" cy="1234398"/>
          </a:xfrm>
          <a:prstGeom prst="rect">
            <a:avLst/>
          </a:prstGeom>
        </p:spPr>
      </p:pic>
    </p:spTree>
    <p:extLst>
      <p:ext uri="{BB962C8B-B14F-4D97-AF65-F5344CB8AC3E}">
        <p14:creationId xmlns:p14="http://schemas.microsoft.com/office/powerpoint/2010/main" val="26596520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D9305-CE64-483D-B152-0C4F9E2380A1}"/>
              </a:ext>
            </a:extLst>
          </p:cNvPr>
          <p:cNvSpPr>
            <a:spLocks noGrp="1"/>
          </p:cNvSpPr>
          <p:nvPr>
            <p:ph type="title"/>
          </p:nvPr>
        </p:nvSpPr>
        <p:spPr>
          <a:xfrm>
            <a:off x="838200" y="478800"/>
            <a:ext cx="10515600" cy="332030"/>
          </a:xfrm>
        </p:spPr>
        <p:txBody>
          <a:bodyPr>
            <a:noAutofit/>
          </a:bodyPr>
          <a:lstStyle/>
          <a:p>
            <a:pPr algn="ctr"/>
            <a:r>
              <a:rPr lang="en-US" sz="2800" dirty="0"/>
              <a:t>References</a:t>
            </a:r>
          </a:p>
        </p:txBody>
      </p:sp>
      <p:sp>
        <p:nvSpPr>
          <p:cNvPr id="3" name="Content Placeholder 2">
            <a:extLst>
              <a:ext uri="{FF2B5EF4-FFF2-40B4-BE49-F238E27FC236}">
                <a16:creationId xmlns:a16="http://schemas.microsoft.com/office/drawing/2014/main" id="{F0953AEB-8B76-408A-8459-2BEDF7BBCAD1}"/>
              </a:ext>
            </a:extLst>
          </p:cNvPr>
          <p:cNvSpPr>
            <a:spLocks noGrp="1"/>
          </p:cNvSpPr>
          <p:nvPr>
            <p:ph idx="1"/>
          </p:nvPr>
        </p:nvSpPr>
        <p:spPr>
          <a:xfrm>
            <a:off x="530942" y="774327"/>
            <a:ext cx="10822858" cy="5727129"/>
          </a:xfrm>
        </p:spPr>
        <p:txBody>
          <a:bodyPr vert="horz" lIns="91440" tIns="45720" rIns="91440" bIns="45720" rtlCol="0" anchor="t">
            <a:noAutofit/>
          </a:bodyPr>
          <a:lstStyle/>
          <a:p>
            <a:pPr marL="0" indent="0">
              <a:lnSpc>
                <a:spcPct val="100000"/>
              </a:lnSpc>
              <a:buNone/>
            </a:pPr>
            <a:r>
              <a:rPr lang="en-US" sz="900" dirty="0">
                <a:ea typeface="+mn-lt"/>
                <a:cs typeface="+mn-lt"/>
              </a:rPr>
              <a:t>American College of Obstetrics and Gynecologists. (2018a). ACOG committee opinion no. 736 Optimizing postpartum care. </a:t>
            </a:r>
            <a:r>
              <a:rPr lang="en-US" sz="900" i="1" dirty="0">
                <a:ea typeface="+mn-lt"/>
                <a:cs typeface="+mn-lt"/>
              </a:rPr>
              <a:t>Obstetrics &amp; Gynecology</a:t>
            </a:r>
            <a:r>
              <a:rPr lang="en-US" sz="900" dirty="0">
                <a:ea typeface="+mn-lt"/>
                <a:cs typeface="+mn-lt"/>
              </a:rPr>
              <a:t>, </a:t>
            </a:r>
            <a:r>
              <a:rPr lang="en-US" sz="900" i="1" dirty="0">
                <a:ea typeface="+mn-lt"/>
                <a:cs typeface="+mn-lt"/>
              </a:rPr>
              <a:t>131</a:t>
            </a:r>
            <a:r>
              <a:rPr lang="en-US" sz="900" dirty="0">
                <a:ea typeface="+mn-lt"/>
                <a:cs typeface="+mn-lt"/>
              </a:rPr>
              <a:t>(5), e140-e150. </a:t>
            </a:r>
            <a:r>
              <a:rPr lang="en-US" sz="900" u="sng" dirty="0">
                <a:ea typeface="+mn-lt"/>
                <a:cs typeface="+mn-lt"/>
                <a:hlinkClick r:id="rId3"/>
              </a:rPr>
              <a:t>https://www.acog.org/-/media/project/acog/acogorg/clinical/files/committee-opinion/articles/2018/05/optimizing-postpartum-care.pdf</a:t>
            </a:r>
            <a:endParaRPr lang="en-US" sz="900" dirty="0"/>
          </a:p>
          <a:p>
            <a:pPr marL="0" indent="0">
              <a:lnSpc>
                <a:spcPct val="100000"/>
              </a:lnSpc>
              <a:buNone/>
            </a:pPr>
            <a:r>
              <a:rPr lang="en-US" sz="900" dirty="0"/>
              <a:t>American College of Obstetrics and Gynecologists. (2018b). ACOG committee opinion no. 757 Summary: Screening for perinatal depression. </a:t>
            </a:r>
            <a:r>
              <a:rPr lang="en-US" sz="900" i="1" dirty="0"/>
              <a:t>Obstetrics &amp; Gynecology</a:t>
            </a:r>
            <a:r>
              <a:rPr lang="en-US" sz="900" dirty="0"/>
              <a:t>, </a:t>
            </a:r>
            <a:r>
              <a:rPr lang="en-US" sz="900" i="1" dirty="0"/>
              <a:t>132</a:t>
            </a:r>
            <a:r>
              <a:rPr lang="en-US" sz="900" dirty="0"/>
              <a:t>(5), 1314-1316. </a:t>
            </a:r>
            <a:r>
              <a:rPr lang="en-US" sz="900" u="sng" dirty="0">
                <a:hlinkClick r:id="rId4"/>
              </a:rPr>
              <a:t>https://doi.org/10.1097/aog.0000000000002928</a:t>
            </a:r>
            <a:r>
              <a:rPr lang="en-US" sz="900" dirty="0"/>
              <a:t> </a:t>
            </a:r>
          </a:p>
          <a:p>
            <a:pPr marL="0" indent="0">
              <a:lnSpc>
                <a:spcPct val="100000"/>
              </a:lnSpc>
              <a:buNone/>
            </a:pPr>
            <a:r>
              <a:rPr lang="en-US" sz="900" dirty="0"/>
              <a:t>American College of Obstetrics and Gynecologists. (2023). ACOG clinical practice guideline no. 4 Screening and Diagnosis of Mental Health Conditions During Pregnancy and Postpartum. Obstetrics &amp; Gynecology, 132(5), 1314-1316. https://</a:t>
            </a:r>
            <a:r>
              <a:rPr lang="en-US" sz="900" dirty="0" err="1"/>
              <a:t>doi.org</a:t>
            </a:r>
            <a:r>
              <a:rPr lang="en-US" sz="900" dirty="0"/>
              <a:t>/10.1097/aog.0000000000002928 </a:t>
            </a:r>
          </a:p>
          <a:p>
            <a:pPr marL="0" indent="0">
              <a:lnSpc>
                <a:spcPct val="100000"/>
              </a:lnSpc>
              <a:buNone/>
            </a:pPr>
            <a:r>
              <a:rPr lang="en-US" sz="900" dirty="0"/>
              <a:t>Baines, T., Wittkowski, A., &amp; Wieck, A. (2013). Illness perceptions in mothers with postpartum depression. </a:t>
            </a:r>
            <a:r>
              <a:rPr lang="en-US" sz="900" i="1" dirty="0"/>
              <a:t>Midwifery</a:t>
            </a:r>
            <a:r>
              <a:rPr lang="en-US" sz="900" dirty="0"/>
              <a:t>, </a:t>
            </a:r>
            <a:r>
              <a:rPr lang="en-US" sz="900" i="1" dirty="0"/>
              <a:t>29</a:t>
            </a:r>
            <a:r>
              <a:rPr lang="en-US" sz="900" dirty="0"/>
              <a:t>(7), 779–786. https://doi.org/10.1016/j.midw.2012.06.020 </a:t>
            </a:r>
          </a:p>
          <a:p>
            <a:pPr marL="0" indent="0">
              <a:lnSpc>
                <a:spcPct val="100000"/>
              </a:lnSpc>
              <a:buNone/>
            </a:pPr>
            <a:r>
              <a:rPr lang="en-US" sz="900" dirty="0"/>
              <a:t>Centers for Disease Control and Prevention. (2024, August 22). Prevalence of Selected Maternal and Child Health Indicators for Nebraska, Pregnancy Risk Assessment Monitoring System (PRAMS), 2016–2022. </a:t>
            </a:r>
            <a:r>
              <a:rPr lang="en-US" sz="900" dirty="0">
                <a:hlinkClick r:id="rId5"/>
              </a:rPr>
              <a:t>https://www.cdc.gov/prams/php/data-research/mch-indicators-by-site.html</a:t>
            </a:r>
            <a:endParaRPr lang="en-US" sz="900" dirty="0"/>
          </a:p>
          <a:p>
            <a:pPr marL="0" indent="0">
              <a:lnSpc>
                <a:spcPct val="100000"/>
              </a:lnSpc>
              <a:buNone/>
            </a:pPr>
            <a:r>
              <a:rPr lang="en-US" sz="900" kern="100" dirty="0">
                <a:effectLst/>
                <a:ea typeface="Aptos" panose="020B0004020202020204" pitchFamily="34" charset="0"/>
                <a:cs typeface="Times New Roman" panose="02020603050405020304" pitchFamily="18" charset="0"/>
              </a:rPr>
              <a:t>Centers for Disease Control and Prevention. (2024, May).  Pregnancy Mortality Surveillance System. </a:t>
            </a:r>
            <a:r>
              <a:rPr lang="en-US" sz="900" u="sng" kern="100" dirty="0">
                <a:solidFill>
                  <a:srgbClr val="467886"/>
                </a:solidFill>
                <a:effectLst/>
                <a:ea typeface="Aptos" panose="020B0004020202020204" pitchFamily="34" charset="0"/>
                <a:cs typeface="Times New Roman" panose="02020603050405020304" pitchFamily="18" charset="0"/>
                <a:hlinkClick r:id="rId6"/>
              </a:rPr>
              <a:t>https://www.cdc.gov/maternal-mortality/php/pregnancy-mortality-surveillance/?CDC_AAref_Val=https://www.cdc.gov/reproductivehealth/maternal-mortality/pregnancy-mortality-surveillance-system.htm#cdc_survey_profile_surveys_used-pregnancy-related-deaths-by-race-ethnicity</a:t>
            </a:r>
            <a:endParaRPr lang="en-US" sz="900" u="sng" kern="100" dirty="0">
              <a:solidFill>
                <a:srgbClr val="467886"/>
              </a:solidFill>
              <a:ea typeface="Aptos" panose="020B0004020202020204" pitchFamily="34" charset="0"/>
              <a:cs typeface="Times New Roman" panose="02020603050405020304" pitchFamily="18" charset="0"/>
            </a:endParaRPr>
          </a:p>
          <a:p>
            <a:pPr marL="0" indent="0">
              <a:lnSpc>
                <a:spcPct val="100000"/>
              </a:lnSpc>
              <a:buNone/>
            </a:pPr>
            <a:r>
              <a:rPr lang="en-US" sz="900" dirty="0"/>
              <a:t>Cox, J. L., Holden, J. M., &amp; </a:t>
            </a:r>
            <a:r>
              <a:rPr lang="en-US" sz="900" dirty="0" err="1"/>
              <a:t>Sagovsky</a:t>
            </a:r>
            <a:r>
              <a:rPr lang="en-US" sz="900" dirty="0"/>
              <a:t>, R. (1987). Detection of postnatal depression. Development of the 10-item Edinburgh Postnatal Depression Scale. The British journal of psychiatry : the journal of mental science, 150, 782–786. https://</a:t>
            </a:r>
            <a:r>
              <a:rPr lang="en-US" sz="900" dirty="0" err="1"/>
              <a:t>doi.org</a:t>
            </a:r>
            <a:r>
              <a:rPr lang="en-US" sz="900" dirty="0"/>
              <a:t>/10.1192/bjp.150.6.782</a:t>
            </a:r>
          </a:p>
          <a:p>
            <a:pPr marL="0" indent="0">
              <a:lnSpc>
                <a:spcPct val="100000"/>
              </a:lnSpc>
              <a:buNone/>
            </a:pPr>
            <a:r>
              <a:rPr lang="en-US" sz="900" dirty="0"/>
              <a:t>Davis, N. L., Smoots, A. N., &amp; Goodman, D. A. (2019). </a:t>
            </a:r>
            <a:r>
              <a:rPr lang="en-US" sz="900" i="1" dirty="0"/>
              <a:t>Pregnancy-related deaths: Data from 14 U.S. Maternal Mortality Review Committees, 2008-2017.</a:t>
            </a:r>
            <a:r>
              <a:rPr lang="en-US" sz="900" dirty="0"/>
              <a:t> Centers for Disease Control and Prevention, U.S. Department of Health and Human Services. </a:t>
            </a:r>
            <a:r>
              <a:rPr lang="en-US" sz="900" u="sng" dirty="0">
                <a:hlinkClick r:id="rId7"/>
              </a:rPr>
              <a:t>https://www.cdc.gov/reproductivehealth/maternal-mortality/erase-mm/MMR-Data-Brief_2019-h.pdf</a:t>
            </a:r>
            <a:endParaRPr lang="en-US" sz="900" dirty="0"/>
          </a:p>
          <a:p>
            <a:pPr marL="0" indent="0">
              <a:lnSpc>
                <a:spcPct val="100000"/>
              </a:lnSpc>
              <a:buNone/>
            </a:pPr>
            <a:r>
              <a:rPr lang="en-US" sz="900" dirty="0"/>
              <a:t>DC Collaborative for Mental Health in Pediatric Primary Care Children's National Hospital. (2020). Perinatal Mental Health Toolkit for Pediatric Primary Care: Overview and Primer. </a:t>
            </a:r>
            <a:r>
              <a:rPr lang="en-US" sz="900" u="sng" dirty="0">
                <a:hlinkClick r:id="rId8"/>
              </a:rPr>
              <a:t>https://www.dchealthcheck.net/resources/healthcheck/mental-health-tools.html</a:t>
            </a:r>
            <a:endParaRPr lang="en-US" sz="900" dirty="0"/>
          </a:p>
          <a:p>
            <a:pPr marL="0" indent="0">
              <a:lnSpc>
                <a:spcPct val="100000"/>
              </a:lnSpc>
              <a:buNone/>
            </a:pPr>
            <a:r>
              <a:rPr lang="en-US" sz="900" dirty="0"/>
              <a:t>Earls, M. F., Yogman, M. W., Mattson, G., &amp; Rafferty, J. (2019). Incorporating Recognition and Management of Perinatal Depression Into Pediatric Practice. </a:t>
            </a:r>
            <a:r>
              <a:rPr lang="en-US" sz="900" i="1" dirty="0"/>
              <a:t>Pediatrics</a:t>
            </a:r>
            <a:r>
              <a:rPr lang="en-US" sz="900" dirty="0"/>
              <a:t>, </a:t>
            </a:r>
            <a:r>
              <a:rPr lang="en-US" sz="900" i="1" dirty="0"/>
              <a:t>143</a:t>
            </a:r>
            <a:r>
              <a:rPr lang="en-US" sz="900" dirty="0"/>
              <a:t>(1). https://doi.org/10.1542/peds.2018-3259 </a:t>
            </a:r>
            <a:endParaRPr kumimoji="0" lang="en-US" sz="900" b="0" i="0" u="none" strike="noStrike" kern="100" cap="none" spc="0" normalizeH="0" baseline="0" noProof="0" dirty="0">
              <a:ln>
                <a:noFill/>
              </a:ln>
              <a:solidFill>
                <a:srgbClr val="000000"/>
              </a:solidFill>
              <a:effectLst/>
              <a:uLnTx/>
              <a:uFillTx/>
              <a:ea typeface="Aptos" panose="020B0004020202020204" pitchFamily="34" charset="0"/>
              <a:cs typeface="Times New Roman" panose="02020603050405020304" pitchFamily="18" charset="0"/>
            </a:endParaRPr>
          </a:p>
          <a:p>
            <a:pPr marL="0" indent="0">
              <a:lnSpc>
                <a:spcPct val="100000"/>
              </a:lnSpc>
              <a:buNone/>
            </a:pPr>
            <a:r>
              <a:rPr lang="en-US" sz="900" kern="100" dirty="0">
                <a:effectLst/>
                <a:ea typeface="Aptos" panose="020B0004020202020204" pitchFamily="34" charset="0"/>
                <a:cs typeface="Times New Roman" panose="02020603050405020304" pitchFamily="18" charset="0"/>
              </a:rPr>
              <a:t>Gunja, M. Z., </a:t>
            </a:r>
            <a:r>
              <a:rPr lang="en-US" sz="900" kern="100" dirty="0" err="1">
                <a:effectLst/>
                <a:ea typeface="Aptos" panose="020B0004020202020204" pitchFamily="34" charset="0"/>
                <a:cs typeface="Times New Roman" panose="02020603050405020304" pitchFamily="18" charset="0"/>
              </a:rPr>
              <a:t>Gumbas</a:t>
            </a:r>
            <a:r>
              <a:rPr lang="en-US" sz="900" kern="100" dirty="0">
                <a:effectLst/>
                <a:ea typeface="Aptos" panose="020B0004020202020204" pitchFamily="34" charset="0"/>
                <a:cs typeface="Times New Roman" panose="02020603050405020304" pitchFamily="18" charset="0"/>
              </a:rPr>
              <a:t>, E.D., </a:t>
            </a:r>
            <a:r>
              <a:rPr lang="en-US" sz="900" kern="100" dirty="0" err="1">
                <a:effectLst/>
                <a:ea typeface="Aptos" panose="020B0004020202020204" pitchFamily="34" charset="0"/>
                <a:cs typeface="Times New Roman" panose="02020603050405020304" pitchFamily="18" charset="0"/>
              </a:rPr>
              <a:t>Masitha</a:t>
            </a:r>
            <a:r>
              <a:rPr lang="en-US" sz="900" kern="100" dirty="0">
                <a:effectLst/>
                <a:ea typeface="Aptos" panose="020B0004020202020204" pitchFamily="34" charset="0"/>
                <a:cs typeface="Times New Roman" panose="02020603050405020304" pitchFamily="18" charset="0"/>
              </a:rPr>
              <a:t>, R., &amp; </a:t>
            </a:r>
            <a:r>
              <a:rPr lang="en-US" sz="900" kern="100" dirty="0" err="1">
                <a:effectLst/>
                <a:ea typeface="Aptos" panose="020B0004020202020204" pitchFamily="34" charset="0"/>
                <a:cs typeface="Times New Roman" panose="02020603050405020304" pitchFamily="18" charset="0"/>
              </a:rPr>
              <a:t>Zephyrin</a:t>
            </a:r>
            <a:r>
              <a:rPr lang="en-US" sz="900" kern="100" dirty="0">
                <a:effectLst/>
                <a:ea typeface="Aptos" panose="020B0004020202020204" pitchFamily="34" charset="0"/>
                <a:cs typeface="Times New Roman" panose="02020603050405020304" pitchFamily="18" charset="0"/>
              </a:rPr>
              <a:t>, L. (2024, June 4). </a:t>
            </a:r>
            <a:r>
              <a:rPr lang="en-US" sz="900" i="1" kern="100" dirty="0">
                <a:effectLst/>
                <a:ea typeface="Aptos" panose="020B0004020202020204" pitchFamily="34" charset="0"/>
                <a:cs typeface="Times New Roman" panose="02020603050405020304" pitchFamily="18" charset="0"/>
              </a:rPr>
              <a:t>Insights into the U.S. Maternal Mortality Crisis: An International Comparison. </a:t>
            </a:r>
            <a:r>
              <a:rPr lang="en-US" sz="900" kern="100" dirty="0">
                <a:effectLst/>
                <a:ea typeface="Aptos" panose="020B0004020202020204" pitchFamily="34" charset="0"/>
                <a:cs typeface="Times New Roman" panose="02020603050405020304" pitchFamily="18" charset="0"/>
              </a:rPr>
              <a:t>Commonwealth Fund. </a:t>
            </a:r>
            <a:r>
              <a:rPr lang="en-US" sz="900" u="sng" kern="100" dirty="0">
                <a:solidFill>
                  <a:srgbClr val="467886"/>
                </a:solidFill>
                <a:effectLst/>
                <a:ea typeface="Aptos" panose="020B0004020202020204" pitchFamily="34" charset="0"/>
                <a:cs typeface="Times New Roman" panose="02020603050405020304" pitchFamily="18" charset="0"/>
                <a:hlinkClick r:id="rId9"/>
              </a:rPr>
              <a:t>https://doi.org/10.26099/cthn-st75</a:t>
            </a:r>
            <a:endParaRPr lang="en-US" sz="900" u="sng" kern="100" dirty="0">
              <a:solidFill>
                <a:srgbClr val="000000"/>
              </a:solidFill>
              <a:ea typeface="Aptos" panose="020B0004020202020204" pitchFamily="34" charset="0"/>
              <a:cs typeface="Times New Roman" panose="02020603050405020304" pitchFamily="18" charset="0"/>
            </a:endParaRPr>
          </a:p>
          <a:p>
            <a:pPr marL="0" indent="0">
              <a:lnSpc>
                <a:spcPct val="100000"/>
              </a:lnSpc>
              <a:buNone/>
            </a:pPr>
            <a:r>
              <a:rPr lang="en-US" sz="900" kern="100" dirty="0" err="1">
                <a:effectLst/>
                <a:ea typeface="Aptos" panose="020B0004020202020204" pitchFamily="34" charset="0"/>
                <a:cs typeface="Times New Roman" panose="02020603050405020304" pitchFamily="18" charset="0"/>
              </a:rPr>
              <a:t>Hoyert</a:t>
            </a:r>
            <a:r>
              <a:rPr lang="en-US" sz="900" kern="100" dirty="0">
                <a:effectLst/>
                <a:ea typeface="Aptos" panose="020B0004020202020204" pitchFamily="34" charset="0"/>
                <a:cs typeface="Times New Roman" panose="02020603050405020304" pitchFamily="18" charset="0"/>
              </a:rPr>
              <a:t>, D. L. (2023, February). Maternal mortality rates in the United States, 2021. </a:t>
            </a:r>
            <a:r>
              <a:rPr lang="en-US" sz="900" i="1" kern="100" dirty="0">
                <a:effectLst/>
                <a:ea typeface="Aptos" panose="020B0004020202020204" pitchFamily="34" charset="0"/>
                <a:cs typeface="Times New Roman" panose="02020603050405020304" pitchFamily="18" charset="0"/>
              </a:rPr>
              <a:t>National Center for Health, Health E-Stats</a:t>
            </a:r>
            <a:r>
              <a:rPr lang="en-US" sz="900" kern="100" dirty="0">
                <a:effectLst/>
                <a:ea typeface="Aptos" panose="020B0004020202020204" pitchFamily="34" charset="0"/>
                <a:cs typeface="Times New Roman" panose="02020603050405020304" pitchFamily="18" charset="0"/>
              </a:rPr>
              <a:t>. </a:t>
            </a:r>
            <a:r>
              <a:rPr lang="en-US" sz="900" u="sng" kern="100" dirty="0">
                <a:solidFill>
                  <a:srgbClr val="467886"/>
                </a:solidFill>
                <a:effectLst/>
                <a:ea typeface="Aptos" panose="020B0004020202020204" pitchFamily="34" charset="0"/>
                <a:cs typeface="Times New Roman" panose="02020603050405020304" pitchFamily="18" charset="0"/>
                <a:hlinkClick r:id="rId10"/>
              </a:rPr>
              <a:t>https://dx.doi.org/10.15620/cdc:124678</a:t>
            </a:r>
            <a:endParaRPr lang="en-US" sz="900" u="sng" kern="100" dirty="0">
              <a:solidFill>
                <a:srgbClr val="467886"/>
              </a:solidFill>
              <a:ea typeface="Aptos" panose="020B0004020202020204" pitchFamily="34" charset="0"/>
              <a:cs typeface="Times New Roman" panose="02020603050405020304" pitchFamily="18" charset="0"/>
            </a:endParaRPr>
          </a:p>
          <a:p>
            <a:pPr marL="0" indent="0">
              <a:lnSpc>
                <a:spcPct val="100000"/>
              </a:lnSpc>
              <a:buNone/>
            </a:pPr>
            <a:r>
              <a:rPr lang="en-US" sz="900" kern="100" dirty="0" err="1">
                <a:effectLst/>
                <a:ea typeface="Aptos" panose="020B0004020202020204" pitchFamily="34" charset="0"/>
                <a:cs typeface="Times New Roman" panose="02020603050405020304" pitchFamily="18" charset="0"/>
              </a:rPr>
              <a:t>Hoyert</a:t>
            </a:r>
            <a:r>
              <a:rPr lang="en-US" sz="900" kern="100" dirty="0">
                <a:effectLst/>
                <a:ea typeface="Aptos" panose="020B0004020202020204" pitchFamily="34" charset="0"/>
                <a:cs typeface="Times New Roman" panose="02020603050405020304" pitchFamily="18" charset="0"/>
              </a:rPr>
              <a:t>, D. L. (2024, May). Maternal mortality rates in the United States, 2022. </a:t>
            </a:r>
            <a:r>
              <a:rPr lang="en-US" sz="900" i="1" kern="100" dirty="0">
                <a:effectLst/>
                <a:ea typeface="Aptos" panose="020B0004020202020204" pitchFamily="34" charset="0"/>
                <a:cs typeface="Times New Roman" panose="02020603050405020304" pitchFamily="18" charset="0"/>
              </a:rPr>
              <a:t>National Center for Health, Health E-Stats</a:t>
            </a:r>
            <a:r>
              <a:rPr lang="en-US" sz="900" kern="100" dirty="0">
                <a:effectLst/>
                <a:ea typeface="Aptos" panose="020B0004020202020204" pitchFamily="34" charset="0"/>
                <a:cs typeface="Times New Roman" panose="02020603050405020304" pitchFamily="18" charset="0"/>
              </a:rPr>
              <a:t>. https://</a:t>
            </a:r>
            <a:r>
              <a:rPr lang="en-US" sz="900" kern="100" dirty="0" err="1">
                <a:effectLst/>
                <a:ea typeface="Aptos" panose="020B0004020202020204" pitchFamily="34" charset="0"/>
                <a:cs typeface="Times New Roman" panose="02020603050405020304" pitchFamily="18" charset="0"/>
              </a:rPr>
              <a:t>dx.doi.org</a:t>
            </a:r>
            <a:r>
              <a:rPr lang="en-US" sz="900" kern="100" dirty="0">
                <a:effectLst/>
                <a:ea typeface="Aptos" panose="020B0004020202020204" pitchFamily="34" charset="0"/>
                <a:cs typeface="Times New Roman" panose="02020603050405020304" pitchFamily="18" charset="0"/>
              </a:rPr>
              <a:t>/10.15620/</a:t>
            </a:r>
            <a:r>
              <a:rPr lang="en-US" sz="900" kern="100" dirty="0" err="1">
                <a:effectLst/>
                <a:ea typeface="Aptos" panose="020B0004020202020204" pitchFamily="34" charset="0"/>
                <a:cs typeface="Times New Roman" panose="02020603050405020304" pitchFamily="18" charset="0"/>
              </a:rPr>
              <a:t>cdc</a:t>
            </a:r>
            <a:r>
              <a:rPr lang="en-US" sz="900" kern="100" dirty="0">
                <a:effectLst/>
                <a:ea typeface="Aptos" panose="020B0004020202020204" pitchFamily="34" charset="0"/>
                <a:cs typeface="Times New Roman" panose="02020603050405020304" pitchFamily="18" charset="0"/>
              </a:rPr>
              <a:t>/152992</a:t>
            </a:r>
            <a:endParaRPr lang="en-US" sz="900" dirty="0"/>
          </a:p>
          <a:p>
            <a:pPr marL="0" indent="0">
              <a:lnSpc>
                <a:spcPct val="100000"/>
              </a:lnSpc>
              <a:buNone/>
            </a:pPr>
            <a:r>
              <a:rPr lang="en-US" sz="900" dirty="0"/>
              <a:t>Hynan, M. T., Mounts, K. O., &amp; Vanderbilt, D. L. (2013). Screening parents of high-risk infants for emotional distress: Rationale and recommendations. </a:t>
            </a:r>
            <a:r>
              <a:rPr lang="en-US" sz="900" i="1" dirty="0"/>
              <a:t>Journal of Perinatology</a:t>
            </a:r>
            <a:r>
              <a:rPr lang="en-US" sz="900" dirty="0"/>
              <a:t>, </a:t>
            </a:r>
            <a:r>
              <a:rPr lang="en-US" sz="900" i="1" dirty="0"/>
              <a:t>33</a:t>
            </a:r>
            <a:r>
              <a:rPr lang="en-US" sz="900" dirty="0"/>
              <a:t>(10), 748–753. https://doi.org/10.1038/jp.2013.72 </a:t>
            </a:r>
          </a:p>
          <a:p>
            <a:pPr marL="0" indent="0">
              <a:lnSpc>
                <a:spcPct val="100000"/>
              </a:lnSpc>
              <a:buNone/>
            </a:pPr>
            <a:r>
              <a:rPr lang="en-US" sz="900" dirty="0"/>
              <a:t>Kim, Y., &amp; Dee, V. (2016). Self-Care for health in Rural Hispanic women at risk for postpartum depression. </a:t>
            </a:r>
            <a:r>
              <a:rPr lang="en-US" sz="900" i="1" dirty="0"/>
              <a:t>Maternal and Child Health Journal</a:t>
            </a:r>
            <a:r>
              <a:rPr lang="en-US" sz="900" dirty="0"/>
              <a:t>, </a:t>
            </a:r>
            <a:r>
              <a:rPr lang="en-US" sz="900" i="1" dirty="0"/>
              <a:t>21</a:t>
            </a:r>
            <a:r>
              <a:rPr lang="en-US" sz="900" dirty="0"/>
              <a:t>(1), 77–84. https://doi.org/10.1007/s10995-016-2096-8 </a:t>
            </a:r>
          </a:p>
          <a:p>
            <a:pPr marL="0" indent="0">
              <a:lnSpc>
                <a:spcPct val="100000"/>
              </a:lnSpc>
              <a:buNone/>
            </a:pPr>
            <a:r>
              <a:rPr lang="en-US" sz="900" dirty="0"/>
              <a:t>Luca, D. L., Margiotta, C., Staatz, C., Garlow, E., Christensen, A., &amp; Zivin, K. (2020). Financial toll of untreated Perinatal mood and anxiety disorders AMONG 2017 births in the United States. </a:t>
            </a:r>
            <a:r>
              <a:rPr lang="en-US" sz="900" i="1" dirty="0"/>
              <a:t>American Journal of Public Health</a:t>
            </a:r>
            <a:r>
              <a:rPr lang="en-US" sz="900" dirty="0"/>
              <a:t>, </a:t>
            </a:r>
            <a:r>
              <a:rPr lang="en-US" sz="900" i="1" dirty="0"/>
              <a:t>110</a:t>
            </a:r>
            <a:r>
              <a:rPr lang="en-US" sz="900" dirty="0"/>
              <a:t>(6), 888–896. https://doi.org/10.2105/ajph.2020.305619 </a:t>
            </a:r>
          </a:p>
          <a:p>
            <a:pPr marL="0" indent="0">
              <a:lnSpc>
                <a:spcPct val="100000"/>
              </a:lnSpc>
              <a:buNone/>
            </a:pPr>
            <a:r>
              <a:rPr lang="en-US" sz="900" dirty="0"/>
              <a:t>Maternal Mental Health Fact Sheet. Maternal Mental Health Leadership Alliance. (2021, August 9). https://www.mmhla.org/wp-content/uploads/2020/07/MMHLA-Main-Fact-</a:t>
            </a:r>
            <a:r>
              <a:rPr lang="en-US" sz="900" dirty="0" err="1"/>
              <a:t>Sheet.pdf</a:t>
            </a:r>
            <a:endParaRPr lang="en-US" sz="900" dirty="0"/>
          </a:p>
        </p:txBody>
      </p:sp>
    </p:spTree>
    <p:extLst>
      <p:ext uri="{BB962C8B-B14F-4D97-AF65-F5344CB8AC3E}">
        <p14:creationId xmlns:p14="http://schemas.microsoft.com/office/powerpoint/2010/main" val="17890148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D9305-CE64-483D-B152-0C4F9E2380A1}"/>
              </a:ext>
            </a:extLst>
          </p:cNvPr>
          <p:cNvSpPr>
            <a:spLocks noGrp="1"/>
          </p:cNvSpPr>
          <p:nvPr>
            <p:ph type="title"/>
          </p:nvPr>
        </p:nvSpPr>
        <p:spPr>
          <a:xfrm>
            <a:off x="838200" y="478800"/>
            <a:ext cx="10515600" cy="332030"/>
          </a:xfrm>
        </p:spPr>
        <p:txBody>
          <a:bodyPr>
            <a:noAutofit/>
          </a:bodyPr>
          <a:lstStyle/>
          <a:p>
            <a:pPr algn="ctr"/>
            <a:r>
              <a:rPr lang="en-US" sz="2800" dirty="0"/>
              <a:t>References</a:t>
            </a:r>
          </a:p>
        </p:txBody>
      </p:sp>
      <p:sp>
        <p:nvSpPr>
          <p:cNvPr id="3" name="Content Placeholder 2">
            <a:extLst>
              <a:ext uri="{FF2B5EF4-FFF2-40B4-BE49-F238E27FC236}">
                <a16:creationId xmlns:a16="http://schemas.microsoft.com/office/drawing/2014/main" id="{F0953AEB-8B76-408A-8459-2BEDF7BBCAD1}"/>
              </a:ext>
            </a:extLst>
          </p:cNvPr>
          <p:cNvSpPr>
            <a:spLocks noGrp="1"/>
          </p:cNvSpPr>
          <p:nvPr>
            <p:ph idx="1"/>
          </p:nvPr>
        </p:nvSpPr>
        <p:spPr>
          <a:xfrm>
            <a:off x="489589" y="1093694"/>
            <a:ext cx="11212822" cy="5038165"/>
          </a:xfrm>
        </p:spPr>
        <p:txBody>
          <a:bodyPr vert="horz" lIns="91440" tIns="45720" rIns="91440" bIns="45720" rtlCol="0" anchor="t">
            <a:normAutofit/>
          </a:bodyPr>
          <a:lstStyle/>
          <a:p>
            <a:pPr marL="0" indent="-457200">
              <a:lnSpc>
                <a:spcPct val="100000"/>
              </a:lnSpc>
              <a:buNone/>
            </a:pPr>
            <a:r>
              <a:rPr lang="en-US" sz="900" i="1" dirty="0"/>
              <a:t>MCPAP for Moms Obstetric Provider Toolkit</a:t>
            </a:r>
            <a:r>
              <a:rPr lang="en-US" sz="900" dirty="0"/>
              <a:t>. MCPAP for Moms. (2019, December 9). https://www.mcpapformoms.org/Toolkits/Toolkit.aspx#Mood </a:t>
            </a:r>
          </a:p>
          <a:p>
            <a:pPr marL="0" indent="-457200">
              <a:lnSpc>
                <a:spcPct val="100000"/>
              </a:lnSpc>
              <a:buNone/>
            </a:pPr>
            <a:r>
              <a:rPr lang="en-US" sz="900" i="1" dirty="0"/>
              <a:t>MCPAP for Moms Toolkit- Pediatric Provider</a:t>
            </a:r>
            <a:r>
              <a:rPr lang="en-US" sz="900" dirty="0"/>
              <a:t>. MCPAP for Moms. (2018, March 14). https://www.mcpapformoms.org/Toolkits/PediatricProvider.aspx</a:t>
            </a:r>
          </a:p>
          <a:p>
            <a:pPr marL="0" indent="-457200">
              <a:lnSpc>
                <a:spcPct val="100000"/>
              </a:lnSpc>
              <a:buNone/>
            </a:pPr>
            <a:r>
              <a:rPr lang="en-US" sz="900" dirty="0"/>
              <a:t>Murthy, S., Haeusslein, L., Bent, S., Fitelson, E., Franck, L. S., &amp; Mangurian, C. (2021). Feasibility of universal screening for postpartum mood and anxiety disorders among caregivers of infants hospitalized in nicus: A systematic review. </a:t>
            </a:r>
            <a:r>
              <a:rPr lang="en-US" sz="900" i="1" dirty="0"/>
              <a:t>Journal of Perinatology</a:t>
            </a:r>
            <a:r>
              <a:rPr lang="en-US" sz="900" dirty="0"/>
              <a:t>, </a:t>
            </a:r>
            <a:r>
              <a:rPr lang="en-US" sz="900" i="1" dirty="0"/>
              <a:t>41</a:t>
            </a:r>
            <a:r>
              <a:rPr lang="en-US" sz="900" dirty="0"/>
              <a:t>(8), 1811–1824. https://doi.org/10.1038/s41372-021-01005-w </a:t>
            </a:r>
          </a:p>
          <a:p>
            <a:pPr marL="0" indent="-457200">
              <a:lnSpc>
                <a:spcPct val="100000"/>
              </a:lnSpc>
              <a:buNone/>
            </a:pPr>
            <a:r>
              <a:rPr lang="en-US" sz="900" dirty="0"/>
              <a:t>Mustafa, A. B., Zahra, R., &amp; Rana, M. H. (2016). Postpartum depression in Pakistan: Suffering in silence. </a:t>
            </a:r>
            <a:r>
              <a:rPr lang="en-US" sz="900" i="1" dirty="0"/>
              <a:t>Journal of Pakistan Psychiatric Society</a:t>
            </a:r>
            <a:r>
              <a:rPr lang="en-US" sz="900" dirty="0"/>
              <a:t>, </a:t>
            </a:r>
            <a:r>
              <a:rPr lang="en-US" sz="900" i="1" dirty="0"/>
              <a:t>13</a:t>
            </a:r>
            <a:r>
              <a:rPr lang="en-US" sz="900" dirty="0"/>
              <a:t>(2), 6–7. http://www.jpps.com.pk/article/14735343296041-Editorial-Postpartum%20Depression%20in%20Pakistan-Suffering%20in%20Silence.pdf. </a:t>
            </a:r>
          </a:p>
          <a:p>
            <a:pPr marL="0" indent="-457200">
              <a:lnSpc>
                <a:spcPct val="100000"/>
              </a:lnSpc>
              <a:buNone/>
            </a:pPr>
            <a:r>
              <a:rPr lang="en-US" sz="900" dirty="0"/>
              <a:t>Nebraska Department of Health and Human Services. (2024). PRAMS 2017-2022 statewide data [Unpublished raw data]. </a:t>
            </a:r>
          </a:p>
          <a:p>
            <a:pPr marL="0" indent="-457200">
              <a:lnSpc>
                <a:spcPct val="100000"/>
              </a:lnSpc>
              <a:buNone/>
            </a:pPr>
            <a:r>
              <a:rPr lang="en-US" sz="900" kern="100" dirty="0">
                <a:effectLst/>
                <a:ea typeface="Aptos" panose="020B0004020202020204" pitchFamily="34" charset="0"/>
                <a:cs typeface="Times New Roman" panose="02020603050405020304" pitchFamily="18" charset="0"/>
              </a:rPr>
              <a:t>Petersen, E. E., Davis, N. L., Goodman, D., Cox, S., Mayes, N., Johnston, E., Syverson, C., Seed, K, Shapiro-Mendoza, C. K., Callaghan, W. M., &amp; Barfield, W. (2019). Vital Signs: Pregnancy-related deaths, United States, 2011–2015, and strategies for prevention, 13 states, 2013–2017. </a:t>
            </a:r>
            <a:r>
              <a:rPr lang="en-US" sz="900" i="1" kern="100" dirty="0">
                <a:effectLst/>
                <a:ea typeface="Aptos" panose="020B0004020202020204" pitchFamily="34" charset="0"/>
                <a:cs typeface="Times New Roman" panose="02020603050405020304" pitchFamily="18" charset="0"/>
              </a:rPr>
              <a:t>Morbidity Mortality Weekly Report, 68</a:t>
            </a:r>
            <a:r>
              <a:rPr lang="en-US" sz="900" kern="100" dirty="0">
                <a:effectLst/>
                <a:ea typeface="Aptos" panose="020B0004020202020204" pitchFamily="34" charset="0"/>
                <a:cs typeface="Times New Roman" panose="02020603050405020304" pitchFamily="18" charset="0"/>
              </a:rPr>
              <a:t>(18), 423–429. </a:t>
            </a:r>
            <a:r>
              <a:rPr lang="en-US" sz="900" u="sng" kern="100" dirty="0">
                <a:solidFill>
                  <a:srgbClr val="467886"/>
                </a:solidFill>
                <a:effectLst/>
                <a:ea typeface="Aptos" panose="020B0004020202020204" pitchFamily="34" charset="0"/>
                <a:cs typeface="Times New Roman" panose="02020603050405020304" pitchFamily="18" charset="0"/>
                <a:hlinkClick r:id="rId3"/>
              </a:rPr>
              <a:t>http://dx.doi.org/10.15585/mmwr.mm6818e1</a:t>
            </a:r>
            <a:endParaRPr lang="en-US" sz="900" u="sng" kern="100" dirty="0">
              <a:solidFill>
                <a:srgbClr val="467886"/>
              </a:solidFill>
              <a:ea typeface="Aptos" panose="020B0004020202020204" pitchFamily="34" charset="0"/>
              <a:cs typeface="Times New Roman" panose="02020603050405020304" pitchFamily="18" charset="0"/>
            </a:endParaRPr>
          </a:p>
          <a:p>
            <a:pPr marL="0" indent="-457200">
              <a:lnSpc>
                <a:spcPct val="100000"/>
              </a:lnSpc>
              <a:buNone/>
            </a:pPr>
            <a:r>
              <a:rPr lang="en-US" sz="900" kern="100" dirty="0">
                <a:effectLst/>
                <a:ea typeface="Aptos" panose="020B0004020202020204" pitchFamily="34" charset="0"/>
                <a:cs typeface="Times New Roman" panose="02020603050405020304" pitchFamily="18" charset="0"/>
              </a:rPr>
              <a:t>Policy Center for Maternal Mental Health. (n.d.-b). 2023 U.S. Maternal Mental Health State Report Cards. Policy Center for Maternal Mental Health 2024 State Report Cards. </a:t>
            </a:r>
            <a:r>
              <a:rPr lang="en-US" sz="900" kern="100" dirty="0">
                <a:effectLst/>
                <a:ea typeface="Aptos" panose="020B0004020202020204" pitchFamily="34" charset="0"/>
                <a:cs typeface="Times New Roman" panose="02020603050405020304" pitchFamily="18" charset="0"/>
                <a:hlinkClick r:id="rId4"/>
              </a:rPr>
              <a:t>https://policycentermmh.org/state-report-cards/</a:t>
            </a:r>
            <a:endParaRPr lang="en-US" sz="900" dirty="0"/>
          </a:p>
          <a:p>
            <a:pPr marL="0" indent="-457200">
              <a:lnSpc>
                <a:spcPct val="100000"/>
              </a:lnSpc>
              <a:buNone/>
            </a:pPr>
            <a:r>
              <a:rPr lang="en-US" sz="900" dirty="0"/>
              <a:t>Postpartum Support International - PSI. (2021, August 17). https://www.postpartum.net/</a:t>
            </a:r>
            <a:endParaRPr lang="en-US" sz="900" dirty="0">
              <a:cs typeface="Calibri"/>
            </a:endParaRPr>
          </a:p>
          <a:p>
            <a:pPr marL="0" indent="-457200">
              <a:lnSpc>
                <a:spcPct val="100000"/>
              </a:lnSpc>
              <a:buNone/>
            </a:pPr>
            <a:r>
              <a:rPr lang="en-US" sz="900" dirty="0"/>
              <a:t>Sachs, H. C. (2013). The transfer of drugs and therapeutics into human breast milk: An update on selected topics. Pediatrics, 132(3), e796–e809. https://doi.org/10.1542/peds.2013-1985</a:t>
            </a:r>
          </a:p>
          <a:p>
            <a:pPr marL="0" indent="-457200">
              <a:lnSpc>
                <a:spcPct val="100000"/>
              </a:lnSpc>
              <a:buNone/>
            </a:pPr>
            <a:r>
              <a:rPr lang="en-US" sz="900" dirty="0"/>
              <a:t>Siu, A. L., Bibbins-Domingo, K., Grossman, D. C., Baumann, L. C., Davidson, K. W., Ebell, M., … Pignone, M. P. (2016). Screening for Depression in Adults. </a:t>
            </a:r>
            <a:r>
              <a:rPr lang="en-US" sz="900" i="1" dirty="0"/>
              <a:t>JAMA</a:t>
            </a:r>
            <a:r>
              <a:rPr lang="en-US" sz="900" dirty="0"/>
              <a:t>, </a:t>
            </a:r>
            <a:r>
              <a:rPr lang="en-US" sz="900" i="1" dirty="0"/>
              <a:t>315</a:t>
            </a:r>
            <a:r>
              <a:rPr lang="en-US" sz="900" dirty="0"/>
              <a:t>(4), 380-387. https://doi.org/10.1001/jama.2015.18392 </a:t>
            </a:r>
          </a:p>
          <a:p>
            <a:pPr marL="0" indent="-457200">
              <a:lnSpc>
                <a:spcPct val="100000"/>
              </a:lnSpc>
              <a:buNone/>
            </a:pPr>
            <a:r>
              <a:rPr lang="en-US" sz="900" kern="100" dirty="0">
                <a:effectLst/>
                <a:ea typeface="Aptos" panose="020B0004020202020204" pitchFamily="34" charset="0"/>
                <a:cs typeface="Times New Roman" panose="02020603050405020304" pitchFamily="18" charset="0"/>
              </a:rPr>
              <a:t>Stark, A. R., Pursley, D. M., </a:t>
            </a:r>
            <a:r>
              <a:rPr lang="en-US" sz="900" kern="100" dirty="0" err="1">
                <a:effectLst/>
                <a:ea typeface="Aptos" panose="020B0004020202020204" pitchFamily="34" charset="0"/>
                <a:cs typeface="Times New Roman" panose="02020603050405020304" pitchFamily="18" charset="0"/>
              </a:rPr>
              <a:t>Papile</a:t>
            </a:r>
            <a:r>
              <a:rPr lang="en-US" sz="900" kern="100" dirty="0">
                <a:effectLst/>
                <a:ea typeface="Aptos" panose="020B0004020202020204" pitchFamily="34" charset="0"/>
                <a:cs typeface="Times New Roman" panose="02020603050405020304" pitchFamily="18" charset="0"/>
              </a:rPr>
              <a:t>, L.-A., Eichenwald, E. C., Hankins, C. T., Buck, R. K., Wallace, T. J., Bondurant, P. G., &amp; Faster, N. E. (2023). Standards for levels of neonatal care: II, III, and IV. Pediatrics, 151(6). https://</a:t>
            </a:r>
            <a:r>
              <a:rPr lang="en-US" sz="900" kern="100" dirty="0" err="1">
                <a:effectLst/>
                <a:ea typeface="Aptos" panose="020B0004020202020204" pitchFamily="34" charset="0"/>
                <a:cs typeface="Times New Roman" panose="02020603050405020304" pitchFamily="18" charset="0"/>
              </a:rPr>
              <a:t>doi.org</a:t>
            </a:r>
            <a:r>
              <a:rPr lang="en-US" sz="900" kern="100" dirty="0">
                <a:effectLst/>
                <a:ea typeface="Aptos" panose="020B0004020202020204" pitchFamily="34" charset="0"/>
                <a:cs typeface="Times New Roman" panose="02020603050405020304" pitchFamily="18" charset="0"/>
              </a:rPr>
              <a:t>/10.1542/peds.2023-061957 </a:t>
            </a:r>
          </a:p>
          <a:p>
            <a:pPr marL="0" indent="-457200">
              <a:lnSpc>
                <a:spcPct val="100000"/>
              </a:lnSpc>
              <a:buNone/>
            </a:pPr>
            <a:r>
              <a:rPr lang="en-US" sz="900" kern="100" dirty="0">
                <a:effectLst/>
                <a:ea typeface="Aptos" panose="020B0004020202020204" pitchFamily="34" charset="0"/>
                <a:cs typeface="Times New Roman" panose="02020603050405020304" pitchFamily="18" charset="0"/>
              </a:rPr>
              <a:t>Trost SL, </a:t>
            </a:r>
            <a:r>
              <a:rPr lang="en-US" sz="900" kern="100" dirty="0" err="1">
                <a:effectLst/>
                <a:ea typeface="Aptos" panose="020B0004020202020204" pitchFamily="34" charset="0"/>
                <a:cs typeface="Times New Roman" panose="02020603050405020304" pitchFamily="18" charset="0"/>
              </a:rPr>
              <a:t>Busacker</a:t>
            </a:r>
            <a:r>
              <a:rPr lang="en-US" sz="900" kern="100" dirty="0">
                <a:effectLst/>
                <a:ea typeface="Aptos" panose="020B0004020202020204" pitchFamily="34" charset="0"/>
                <a:cs typeface="Times New Roman" panose="02020603050405020304" pitchFamily="18" charset="0"/>
              </a:rPr>
              <a:t> A, Leonard M, et al. (2024). </a:t>
            </a:r>
            <a:r>
              <a:rPr lang="en-US" sz="900" i="1" kern="100" dirty="0">
                <a:effectLst/>
                <a:ea typeface="Aptos" panose="020B0004020202020204" pitchFamily="34" charset="0"/>
                <a:cs typeface="Times New Roman" panose="02020603050405020304" pitchFamily="18" charset="0"/>
              </a:rPr>
              <a:t>Pregnancy-related deaths: Data from Maternal Mortality Review Committees in 38 U.S. states, 2020</a:t>
            </a:r>
            <a:r>
              <a:rPr lang="en-US" sz="900" kern="100" dirty="0">
                <a:effectLst/>
                <a:ea typeface="Aptos" panose="020B0004020202020204" pitchFamily="34" charset="0"/>
                <a:cs typeface="Times New Roman" panose="02020603050405020304" pitchFamily="18" charset="0"/>
              </a:rPr>
              <a:t>. Centers for Disease Control and Prevention, U.S. Department of Health and Human Services. </a:t>
            </a:r>
            <a:r>
              <a:rPr lang="en-US" sz="900" u="sng" kern="100" dirty="0">
                <a:solidFill>
                  <a:srgbClr val="467886"/>
                </a:solidFill>
                <a:effectLst/>
                <a:ea typeface="Aptos" panose="020B0004020202020204" pitchFamily="34" charset="0"/>
                <a:cs typeface="Times New Roman" panose="02020603050405020304" pitchFamily="18" charset="0"/>
                <a:hlinkClick r:id="rId5"/>
              </a:rPr>
              <a:t>https://www.cdc.gov/maternal-mortality/php/data-research/index.html</a:t>
            </a:r>
            <a:endParaRPr lang="en-US" sz="900" dirty="0"/>
          </a:p>
          <a:p>
            <a:pPr marL="0" indent="-457200">
              <a:lnSpc>
                <a:spcPct val="100000"/>
              </a:lnSpc>
              <a:buNone/>
            </a:pPr>
            <a:r>
              <a:rPr lang="en-US" sz="900" dirty="0"/>
              <a:t>Van Niel, M. S., &amp; Payne, J. L. (2020). Perinatal depression: A review. </a:t>
            </a:r>
            <a:r>
              <a:rPr lang="en-US" sz="900" i="1" dirty="0"/>
              <a:t>Cleveland Clinic Journal of Medicine</a:t>
            </a:r>
            <a:r>
              <a:rPr lang="en-US" sz="900" dirty="0"/>
              <a:t>, </a:t>
            </a:r>
            <a:r>
              <a:rPr lang="en-US" sz="900" i="1" dirty="0"/>
              <a:t>87</a:t>
            </a:r>
            <a:r>
              <a:rPr lang="en-US" sz="900" dirty="0"/>
              <a:t>(5), 273–277. https://doi.org/10.3949/ccjm.87a.19054 </a:t>
            </a:r>
          </a:p>
          <a:p>
            <a:pPr marL="0" indent="-457200">
              <a:lnSpc>
                <a:spcPct val="100000"/>
              </a:lnSpc>
              <a:buNone/>
            </a:pPr>
            <a:r>
              <a:rPr lang="en-US" sz="900" dirty="0"/>
              <a:t>Walsh, T. B., Davis, R. N., &amp; Garfield, C. (2020). A Call to Action: Screening Fathers for Perinatal Depression. </a:t>
            </a:r>
            <a:r>
              <a:rPr lang="en-US" sz="900" i="1" dirty="0"/>
              <a:t>Pediatrics</a:t>
            </a:r>
            <a:r>
              <a:rPr lang="en-US" sz="900" dirty="0"/>
              <a:t>, </a:t>
            </a:r>
            <a:r>
              <a:rPr lang="en-US" sz="900" i="1" dirty="0"/>
              <a:t>145</a:t>
            </a:r>
            <a:r>
              <a:rPr lang="en-US" sz="900" dirty="0"/>
              <a:t>(1). https://doi.org/10.1542/peds.2019-1193 </a:t>
            </a:r>
          </a:p>
          <a:p>
            <a:pPr marL="0" indent="-457200">
              <a:lnSpc>
                <a:spcPct val="100000"/>
              </a:lnSpc>
              <a:buNone/>
            </a:pPr>
            <a:r>
              <a:rPr lang="en-US" sz="900" dirty="0"/>
              <a:t>Wisner, K. L., Sit, D. K., McShea, M. C., Rizzo, D. M., Zoretich, R. A., Hughes, C. L., … Hanusa, B. H. (2013). Onset Timing, Thoughts of Self-harm, and Diagnoses in Postpartum Women with Screen-Positive Depression Findings. </a:t>
            </a:r>
            <a:r>
              <a:rPr lang="en-US" sz="900" i="1" dirty="0"/>
              <a:t>JAMA Psychiatry</a:t>
            </a:r>
            <a:r>
              <a:rPr lang="en-US" sz="900" dirty="0"/>
              <a:t>, </a:t>
            </a:r>
            <a:r>
              <a:rPr lang="en-US" sz="900" i="1" dirty="0"/>
              <a:t>70</a:t>
            </a:r>
            <a:r>
              <a:rPr lang="en-US" sz="900" dirty="0"/>
              <a:t>(5), 490. https://doi.org/10.1001/jamapsychiatry.2013.87 </a:t>
            </a:r>
          </a:p>
          <a:p>
            <a:pPr marL="0" indent="0">
              <a:lnSpc>
                <a:spcPct val="100000"/>
              </a:lnSpc>
              <a:buNone/>
            </a:pPr>
            <a:endParaRPr lang="en-US" sz="400" dirty="0"/>
          </a:p>
          <a:p>
            <a:pPr marL="0" indent="0">
              <a:lnSpc>
                <a:spcPct val="100000"/>
              </a:lnSpc>
              <a:buNone/>
            </a:pPr>
            <a:endParaRPr lang="en-US" sz="400" dirty="0"/>
          </a:p>
          <a:p>
            <a:pPr marL="0" indent="0" fontAlgn="base">
              <a:lnSpc>
                <a:spcPct val="100000"/>
              </a:lnSpc>
              <a:buNone/>
            </a:pPr>
            <a:endParaRPr lang="en-US" sz="400" dirty="0"/>
          </a:p>
        </p:txBody>
      </p:sp>
    </p:spTree>
    <p:extLst>
      <p:ext uri="{BB962C8B-B14F-4D97-AF65-F5344CB8AC3E}">
        <p14:creationId xmlns:p14="http://schemas.microsoft.com/office/powerpoint/2010/main" val="3464788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raphic 6" descr="NPQIC Logo Transparent Background.svg">
            <a:extLst>
              <a:ext uri="{FF2B5EF4-FFF2-40B4-BE49-F238E27FC236}">
                <a16:creationId xmlns:a16="http://schemas.microsoft.com/office/drawing/2014/main" id="{F153A190-4532-74DA-D658-36DE48B972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13701" y="5542962"/>
            <a:ext cx="1455937" cy="1315374"/>
          </a:xfrm>
          <a:prstGeom prst="rect">
            <a:avLst/>
          </a:prstGeom>
        </p:spPr>
      </p:pic>
      <p:sp>
        <p:nvSpPr>
          <p:cNvPr id="3" name="TextBox 2">
            <a:extLst>
              <a:ext uri="{FF2B5EF4-FFF2-40B4-BE49-F238E27FC236}">
                <a16:creationId xmlns:a16="http://schemas.microsoft.com/office/drawing/2014/main" id="{49C40A8F-CD75-3371-03FC-A9BDC5E7015D}"/>
              </a:ext>
            </a:extLst>
          </p:cNvPr>
          <p:cNvSpPr txBox="1"/>
          <p:nvPr/>
        </p:nvSpPr>
        <p:spPr>
          <a:xfrm>
            <a:off x="8229600" y="275869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AF57B8A-2C48-1A4D-810A-DC3CD897EE26}"/>
              </a:ext>
            </a:extLst>
          </p:cNvPr>
          <p:cNvSpPr txBox="1"/>
          <p:nvPr/>
        </p:nvSpPr>
        <p:spPr>
          <a:xfrm>
            <a:off x="7286170" y="6198158"/>
            <a:ext cx="2926733" cy="27699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Cambria"/>
                <a:cs typeface="+mn-cs"/>
              </a:rPr>
              <a:t>(Peterson et al., 2019; </a:t>
            </a:r>
            <a:r>
              <a:rPr kumimoji="0" lang="en-US" sz="1200" b="0" i="0" u="none" strike="noStrike" kern="1200" cap="none" spc="0" normalizeH="0" baseline="0" noProof="0" dirty="0" err="1">
                <a:ln>
                  <a:noFill/>
                </a:ln>
                <a:solidFill>
                  <a:prstClr val="black"/>
                </a:solidFill>
                <a:effectLst/>
                <a:uLnTx/>
                <a:uFillTx/>
                <a:latin typeface="Calibri" panose="020F0502020204030204"/>
                <a:ea typeface="Cambria"/>
                <a:cs typeface="+mn-cs"/>
              </a:rPr>
              <a:t>Trost</a:t>
            </a:r>
            <a:r>
              <a:rPr kumimoji="0" lang="en-US" sz="1200" b="0" i="0" u="none" strike="noStrike" kern="1200" cap="none" spc="0" normalizeH="0" baseline="0" noProof="0" dirty="0">
                <a:ln>
                  <a:noFill/>
                </a:ln>
                <a:solidFill>
                  <a:prstClr val="black"/>
                </a:solidFill>
                <a:effectLst/>
                <a:uLnTx/>
                <a:uFillTx/>
                <a:latin typeface="Calibri" panose="020F0502020204030204"/>
                <a:ea typeface="Cambria"/>
                <a:cs typeface="+mn-cs"/>
              </a:rPr>
              <a:t> et al., 2024)</a:t>
            </a:r>
          </a:p>
        </p:txBody>
      </p:sp>
      <p:sp>
        <p:nvSpPr>
          <p:cNvPr id="16" name="TextBox 15">
            <a:extLst>
              <a:ext uri="{FF2B5EF4-FFF2-40B4-BE49-F238E27FC236}">
                <a16:creationId xmlns:a16="http://schemas.microsoft.com/office/drawing/2014/main" id="{77B48D3C-5774-B506-1F70-A5FD22909391}"/>
              </a:ext>
            </a:extLst>
          </p:cNvPr>
          <p:cNvSpPr txBox="1"/>
          <p:nvPr/>
        </p:nvSpPr>
        <p:spPr>
          <a:xfrm>
            <a:off x="3048000" y="324433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a:ea typeface="+mn-ea"/>
                <a:cs typeface="+mn-cs"/>
              </a:rPr>
              <a:t> </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aphicFrame>
        <p:nvGraphicFramePr>
          <p:cNvPr id="20" name="Chart 19">
            <a:extLst>
              <a:ext uri="{FF2B5EF4-FFF2-40B4-BE49-F238E27FC236}">
                <a16:creationId xmlns:a16="http://schemas.microsoft.com/office/drawing/2014/main" id="{455A3774-6691-81E3-14F5-F4DB43ABA323}"/>
              </a:ext>
            </a:extLst>
          </p:cNvPr>
          <p:cNvGraphicFramePr/>
          <p:nvPr/>
        </p:nvGraphicFramePr>
        <p:xfrm>
          <a:off x="422362" y="1610009"/>
          <a:ext cx="5324665" cy="452534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Chart 3">
            <a:extLst>
              <a:ext uri="{FF2B5EF4-FFF2-40B4-BE49-F238E27FC236}">
                <a16:creationId xmlns:a16="http://schemas.microsoft.com/office/drawing/2014/main" id="{3D9488AD-C4F5-677A-0634-10A25F030DD1}"/>
              </a:ext>
            </a:extLst>
          </p:cNvPr>
          <p:cNvGraphicFramePr/>
          <p:nvPr/>
        </p:nvGraphicFramePr>
        <p:xfrm>
          <a:off x="5847824" y="1610010"/>
          <a:ext cx="5921813" cy="4685368"/>
        </p:xfrm>
        <a:graphic>
          <a:graphicData uri="http://schemas.openxmlformats.org/drawingml/2006/chart">
            <c:chart xmlns:c="http://schemas.openxmlformats.org/drawingml/2006/chart" xmlns:r="http://schemas.openxmlformats.org/officeDocument/2006/relationships" r:id="rId6"/>
          </a:graphicData>
        </a:graphic>
      </p:graphicFrame>
      <p:sp>
        <p:nvSpPr>
          <p:cNvPr id="5" name="TextBox 4">
            <a:extLst>
              <a:ext uri="{FF2B5EF4-FFF2-40B4-BE49-F238E27FC236}">
                <a16:creationId xmlns:a16="http://schemas.microsoft.com/office/drawing/2014/main" id="{FD966F5E-DF04-5D70-AF55-86B179A1A5C4}"/>
              </a:ext>
            </a:extLst>
          </p:cNvPr>
          <p:cNvSpPr txBox="1"/>
          <p:nvPr/>
        </p:nvSpPr>
        <p:spPr>
          <a:xfrm>
            <a:off x="766194" y="575298"/>
            <a:ext cx="10656563" cy="830141"/>
          </a:xfrm>
          <a:prstGeom prst="rect">
            <a:avLst/>
          </a:prstGeom>
          <a:noFill/>
        </p:spPr>
        <p:txBody>
          <a:bodyPr wrap="square" rtlCol="0">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mn-ea"/>
                <a:cs typeface="+mn-cs"/>
              </a:rPr>
              <a:t>Pregnancy-Related Deaths: Data from Maternal Mortality Review Committees in 38 U.S. States, 2020</a:t>
            </a:r>
          </a:p>
        </p:txBody>
      </p:sp>
      <p:sp>
        <p:nvSpPr>
          <p:cNvPr id="11" name="Explosion 2 10">
            <a:extLst>
              <a:ext uri="{FF2B5EF4-FFF2-40B4-BE49-F238E27FC236}">
                <a16:creationId xmlns:a16="http://schemas.microsoft.com/office/drawing/2014/main" id="{B89F4BFC-8D55-269F-6A86-B5853048F2F4}"/>
              </a:ext>
            </a:extLst>
          </p:cNvPr>
          <p:cNvSpPr/>
          <p:nvPr/>
        </p:nvSpPr>
        <p:spPr>
          <a:xfrm>
            <a:off x="1357323" y="425546"/>
            <a:ext cx="9474303" cy="5772276"/>
          </a:xfrm>
          <a:prstGeom prst="irregularSeal2">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wrap="square" tIns="45720" rIns="91440" rtlCol="0" anchor="ctr" anchorCtr="1">
            <a:scene3d>
              <a:camera prst="orthographicFront">
                <a:rot lat="0" lon="0" rev="120000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Calibri" panose="020F0502020204030204"/>
                <a:ea typeface="+mn-ea"/>
                <a:cs typeface="+mn-cs"/>
              </a:rPr>
              <a:t>84% of pregnancy-related deaths were PREVENTABLE!</a:t>
            </a:r>
          </a:p>
        </p:txBody>
      </p:sp>
    </p:spTree>
    <p:extLst>
      <p:ext uri="{BB962C8B-B14F-4D97-AF65-F5344CB8AC3E}">
        <p14:creationId xmlns:p14="http://schemas.microsoft.com/office/powerpoint/2010/main" val="64883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osters with text&#10;&#10;Description automatically generated">
            <a:extLst>
              <a:ext uri="{FF2B5EF4-FFF2-40B4-BE49-F238E27FC236}">
                <a16:creationId xmlns:a16="http://schemas.microsoft.com/office/drawing/2014/main" id="{9525C815-6F28-E0C4-D1A4-87DE7A134A39}"/>
              </a:ext>
            </a:extLst>
          </p:cNvPr>
          <p:cNvPicPr>
            <a:picLocks noChangeAspect="1"/>
          </p:cNvPicPr>
          <p:nvPr/>
        </p:nvPicPr>
        <p:blipFill>
          <a:blip r:embed="rId3"/>
          <a:stretch>
            <a:fillRect/>
          </a:stretch>
        </p:blipFill>
        <p:spPr>
          <a:xfrm>
            <a:off x="2209800" y="426027"/>
            <a:ext cx="7772400" cy="6005945"/>
          </a:xfrm>
          <a:prstGeom prst="rect">
            <a:avLst/>
          </a:prstGeom>
        </p:spPr>
      </p:pic>
    </p:spTree>
    <p:extLst>
      <p:ext uri="{BB962C8B-B14F-4D97-AF65-F5344CB8AC3E}">
        <p14:creationId xmlns:p14="http://schemas.microsoft.com/office/powerpoint/2010/main" val="4164722382"/>
      </p:ext>
    </p:extLst>
  </p:cSld>
  <p:clrMapOvr>
    <a:masterClrMapping/>
  </p:clrMapOvr>
</p:sld>
</file>

<file path=ppt/theme/theme1.xml><?xml version="1.0" encoding="utf-8"?>
<a:theme xmlns:a="http://schemas.openxmlformats.org/drawingml/2006/main" name="NPQIC Website">
  <a:themeElements>
    <a:clrScheme name="NPQIC">
      <a:dk1>
        <a:srgbClr val="000000"/>
      </a:dk1>
      <a:lt1>
        <a:srgbClr val="FFFFFF"/>
      </a:lt1>
      <a:dk2>
        <a:srgbClr val="44546A"/>
      </a:dk2>
      <a:lt2>
        <a:srgbClr val="E7E6E6"/>
      </a:lt2>
      <a:accent1>
        <a:srgbClr val="DD001F"/>
      </a:accent1>
      <a:accent2>
        <a:srgbClr val="555C5F"/>
      </a:accent2>
      <a:accent3>
        <a:srgbClr val="A5A5A5"/>
      </a:accent3>
      <a:accent4>
        <a:srgbClr val="BEADA3"/>
      </a:accent4>
      <a:accent5>
        <a:srgbClr val="A1CFCF"/>
      </a:accent5>
      <a:accent6>
        <a:srgbClr val="CFCCE2"/>
      </a:accent6>
      <a:hlink>
        <a:srgbClr val="0B2F49"/>
      </a:hlink>
      <a:folHlink>
        <a:srgbClr val="A1CFC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E8D9611A-1EDF-6448-86B6-760F59006EB0}" vid="{D545B715-AF8D-114C-BA7F-C7957C64B26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NPQIC">
      <a:dk1>
        <a:srgbClr val="000000"/>
      </a:dk1>
      <a:lt1>
        <a:srgbClr val="FFFFFF"/>
      </a:lt1>
      <a:dk2>
        <a:srgbClr val="44546A"/>
      </a:dk2>
      <a:lt2>
        <a:srgbClr val="E7E6E6"/>
      </a:lt2>
      <a:accent1>
        <a:srgbClr val="DD001F"/>
      </a:accent1>
      <a:accent2>
        <a:srgbClr val="555C5F"/>
      </a:accent2>
      <a:accent3>
        <a:srgbClr val="A5A5A5"/>
      </a:accent3>
      <a:accent4>
        <a:srgbClr val="BEADA3"/>
      </a:accent4>
      <a:accent5>
        <a:srgbClr val="A1CFCF"/>
      </a:accent5>
      <a:accent6>
        <a:srgbClr val="CFCCE2"/>
      </a:accent6>
      <a:hlink>
        <a:srgbClr val="0B2F49"/>
      </a:hlink>
      <a:folHlink>
        <a:srgbClr val="A1CFCF"/>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IM - Annual Meeting Slide Template (1)" id="{E1EEC168-2CC7-1C44-8BFD-711F8FC8651A}" vid="{9EC5BD79-9874-B643-A109-10C49A4DD6BA}"/>
    </a:ext>
  </a:extLst>
</a:theme>
</file>

<file path=ppt/theme/theme4.xml><?xml version="1.0" encoding="utf-8"?>
<a:theme xmlns:a="http://schemas.openxmlformats.org/drawingml/2006/main" name="Office Theme">
  <a:themeElements>
    <a:clrScheme name="NPQIC">
      <a:dk1>
        <a:srgbClr val="000000"/>
      </a:dk1>
      <a:lt1>
        <a:srgbClr val="FFFFFF"/>
      </a:lt1>
      <a:dk2>
        <a:srgbClr val="44546A"/>
      </a:dk2>
      <a:lt2>
        <a:srgbClr val="E7E6E6"/>
      </a:lt2>
      <a:accent1>
        <a:srgbClr val="DD001F"/>
      </a:accent1>
      <a:accent2>
        <a:srgbClr val="555C5F"/>
      </a:accent2>
      <a:accent3>
        <a:srgbClr val="A5A5A5"/>
      </a:accent3>
      <a:accent4>
        <a:srgbClr val="BEADA3"/>
      </a:accent4>
      <a:accent5>
        <a:srgbClr val="A1CFCF"/>
      </a:accent5>
      <a:accent6>
        <a:srgbClr val="CFCCE2"/>
      </a:accent6>
      <a:hlink>
        <a:srgbClr val="0B2F49"/>
      </a:hlink>
      <a:folHlink>
        <a:srgbClr val="A1CFCF"/>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PQIC Black White" id="{1517FD73-0EF8-6241-BA4A-B41E00B714D3}" vid="{89FE9AB2-414F-204C-92F5-2C572D412AF7}"/>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PQIC" id="{BA27763A-6C61-A842-A15E-28BE26D7D957}" vid="{D98587AC-19DE-BA4D-82D9-70BF4BCDB8AF}"/>
    </a:ext>
  </a:extLst>
</a:theme>
</file>

<file path=ppt/theme/theme6.xml><?xml version="1.0" encoding="utf-8"?>
<a:theme xmlns:a="http://schemas.openxmlformats.org/drawingml/2006/main" name="3_Office Theme">
  <a:themeElements>
    <a:clrScheme name="Pink">
      <a:dk1>
        <a:srgbClr val="000000"/>
      </a:dk1>
      <a:lt1>
        <a:srgbClr val="FFFFFF"/>
      </a:lt1>
      <a:dk2>
        <a:srgbClr val="44546A"/>
      </a:dk2>
      <a:lt2>
        <a:srgbClr val="E7E6E6"/>
      </a:lt2>
      <a:accent1>
        <a:srgbClr val="FE5C8E"/>
      </a:accent1>
      <a:accent2>
        <a:srgbClr val="FE86AB"/>
      </a:accent2>
      <a:accent3>
        <a:srgbClr val="FF96B6"/>
      </a:accent3>
      <a:accent4>
        <a:srgbClr val="F3ABB6"/>
      </a:accent4>
      <a:accent5>
        <a:srgbClr val="FFC3D6"/>
      </a:accent5>
      <a:accent6>
        <a:srgbClr val="F9DCE0"/>
      </a:accent6>
      <a:hlink>
        <a:srgbClr val="F3ABB6"/>
      </a:hlink>
      <a:folHlink>
        <a:srgbClr val="FFC9D3"/>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PQIC" id="{6EC9ACF9-0D43-2E40-B575-D1710B6CB584}" vid="{D2D253FB-62D8-6842-876C-E81DA555E8D0}"/>
    </a:ext>
  </a:extLst>
</a:theme>
</file>

<file path=ppt/theme/theme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PQIC" id="{6EC9ACF9-0D43-2E40-B575-D1710B6CB584}" vid="{D2D253FB-62D8-6842-876C-E81DA555E8D0}"/>
    </a:ext>
  </a:extLst>
</a:theme>
</file>

<file path=ppt/theme/theme8.xml><?xml version="1.0" encoding="utf-8"?>
<a:theme xmlns:a="http://schemas.openxmlformats.org/drawingml/2006/main" name="1_NPQIC Website">
  <a:themeElements>
    <a:clrScheme name="NPQIC">
      <a:dk1>
        <a:srgbClr val="000000"/>
      </a:dk1>
      <a:lt1>
        <a:srgbClr val="FFFFFF"/>
      </a:lt1>
      <a:dk2>
        <a:srgbClr val="44546A"/>
      </a:dk2>
      <a:lt2>
        <a:srgbClr val="E7E6E6"/>
      </a:lt2>
      <a:accent1>
        <a:srgbClr val="DD001F"/>
      </a:accent1>
      <a:accent2>
        <a:srgbClr val="555C5F"/>
      </a:accent2>
      <a:accent3>
        <a:srgbClr val="A5A5A5"/>
      </a:accent3>
      <a:accent4>
        <a:srgbClr val="BEADA3"/>
      </a:accent4>
      <a:accent5>
        <a:srgbClr val="A1CFCF"/>
      </a:accent5>
      <a:accent6>
        <a:srgbClr val="CFCCE2"/>
      </a:accent6>
      <a:hlink>
        <a:srgbClr val="0B2F49"/>
      </a:hlink>
      <a:folHlink>
        <a:srgbClr val="A1CFC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34F4593-65CB-8945-A59A-221BFF4C99B6}" vid="{045E1AA1-3E1C-3243-BF6C-D32B998F6842}"/>
    </a:ext>
  </a:extLst>
</a:theme>
</file>

<file path=ppt/theme/theme9.xml><?xml version="1.0" encoding="utf-8"?>
<a:theme xmlns:a="http://schemas.openxmlformats.org/drawingml/2006/main" name="2_NPQIC Website">
  <a:themeElements>
    <a:clrScheme name="NPQIC">
      <a:dk1>
        <a:srgbClr val="000000"/>
      </a:dk1>
      <a:lt1>
        <a:srgbClr val="FFFFFF"/>
      </a:lt1>
      <a:dk2>
        <a:srgbClr val="44546A"/>
      </a:dk2>
      <a:lt2>
        <a:srgbClr val="E7E6E6"/>
      </a:lt2>
      <a:accent1>
        <a:srgbClr val="DD001F"/>
      </a:accent1>
      <a:accent2>
        <a:srgbClr val="555C5F"/>
      </a:accent2>
      <a:accent3>
        <a:srgbClr val="A5A5A5"/>
      </a:accent3>
      <a:accent4>
        <a:srgbClr val="BEADA3"/>
      </a:accent4>
      <a:accent5>
        <a:srgbClr val="A1CFCF"/>
      </a:accent5>
      <a:accent6>
        <a:srgbClr val="CFCCE2"/>
      </a:accent6>
      <a:hlink>
        <a:srgbClr val="0B2F49"/>
      </a:hlink>
      <a:folHlink>
        <a:srgbClr val="A1CFC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PQIC Black and White 11.1.23 (2)" id="{BB6B05F7-1191-2F41-BC10-9D3C01731FF3}" vid="{1530F9BC-950B-CF43-89B2-C9DC431CC23A}"/>
    </a:ext>
  </a:extLst>
</a:theme>
</file>

<file path=ppt/theme/themeOverride1.xml><?xml version="1.0" encoding="utf-8"?>
<a:themeOverride xmlns:a="http://schemas.openxmlformats.org/drawingml/2006/main">
  <a:clrScheme name="Custom 1">
    <a:dk1>
      <a:srgbClr val="1A1A1A"/>
    </a:dk1>
    <a:lt1>
      <a:srgbClr val="FFFFFF"/>
    </a:lt1>
    <a:dk2>
      <a:srgbClr val="142B41"/>
    </a:dk2>
    <a:lt2>
      <a:srgbClr val="65A591"/>
    </a:lt2>
    <a:accent1>
      <a:srgbClr val="115479"/>
    </a:accent1>
    <a:accent2>
      <a:srgbClr val="F08661"/>
    </a:accent2>
    <a:accent3>
      <a:srgbClr val="3F6777"/>
    </a:accent3>
    <a:accent4>
      <a:srgbClr val="D3AC4C"/>
    </a:accent4>
    <a:accent5>
      <a:srgbClr val="495149"/>
    </a:accent5>
    <a:accent6>
      <a:srgbClr val="417693"/>
    </a:accent6>
    <a:hlink>
      <a:srgbClr val="65A591"/>
    </a:hlink>
    <a:folHlink>
      <a:srgbClr val="92979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11de594-a3b1-4008-a780-ca9741a96185">
      <Terms xmlns="http://schemas.microsoft.com/office/infopath/2007/PartnerControls"/>
    </lcf76f155ced4ddcb4097134ff3c332f>
    <TaxCatchAll xmlns="93b2944e-2a71-41f0-bb35-6ef2c31de7b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F641BDD092BE548A795209E0B295E78" ma:contentTypeVersion="15" ma:contentTypeDescription="Create a new document." ma:contentTypeScope="" ma:versionID="965678c2b2513f2e6d938d490a6b5197">
  <xsd:schema xmlns:xsd="http://www.w3.org/2001/XMLSchema" xmlns:xs="http://www.w3.org/2001/XMLSchema" xmlns:p="http://schemas.microsoft.com/office/2006/metadata/properties" xmlns:ns2="e11de594-a3b1-4008-a780-ca9741a96185" xmlns:ns3="93b2944e-2a71-41f0-bb35-6ef2c31de7bf" targetNamespace="http://schemas.microsoft.com/office/2006/metadata/properties" ma:root="true" ma:fieldsID="6e6a8bc8e7e3a0826a56620005224849" ns2:_="" ns3:_="">
    <xsd:import namespace="e11de594-a3b1-4008-a780-ca9741a96185"/>
    <xsd:import namespace="93b2944e-2a71-41f0-bb35-6ef2c31de7b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ServiceSearchPropertie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1de594-a3b1-4008-a780-ca9741a961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00352fb-e6ad-431e-8ba3-84ffe306676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3b2944e-2a71-41f0-bb35-6ef2c31de7b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dfac811-9490-418a-b842-581e77bdd39f}" ma:internalName="TaxCatchAll" ma:showField="CatchAllData" ma:web="93b2944e-2a71-41f0-bb35-6ef2c31de7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4EB238-F6E0-482F-BDBD-BA3D687F06F2}">
  <ds:schemaRefs>
    <ds:schemaRef ds:uri="http://schemas.microsoft.com/sharepoint/v3/contenttype/forms"/>
  </ds:schemaRefs>
</ds:datastoreItem>
</file>

<file path=customXml/itemProps2.xml><?xml version="1.0" encoding="utf-8"?>
<ds:datastoreItem xmlns:ds="http://schemas.openxmlformats.org/officeDocument/2006/customXml" ds:itemID="{1C0E1D6D-D047-407D-966D-C30E2CB2AE31}">
  <ds:schemaRefs>
    <ds:schemaRef ds:uri="http://schemas.microsoft.com/office/2006/metadata/properties"/>
    <ds:schemaRef ds:uri="http://schemas.microsoft.com/office/infopath/2007/PartnerControls"/>
    <ds:schemaRef ds:uri="3fcd39a2-d588-4e9c-9a0f-5bf54b36fe1c"/>
    <ds:schemaRef ds:uri="51f2b584-6e58-45ee-9918-510458fa5f55"/>
  </ds:schemaRefs>
</ds:datastoreItem>
</file>

<file path=customXml/itemProps3.xml><?xml version="1.0" encoding="utf-8"?>
<ds:datastoreItem xmlns:ds="http://schemas.openxmlformats.org/officeDocument/2006/customXml" ds:itemID="{88AA7672-E15A-4E69-9AC5-945059485DB2}"/>
</file>

<file path=docProps/app.xml><?xml version="1.0" encoding="utf-8"?>
<Properties xmlns="http://schemas.openxmlformats.org/officeDocument/2006/extended-properties" xmlns:vt="http://schemas.openxmlformats.org/officeDocument/2006/docPropsVTypes">
  <Template>NPQIC Website</Template>
  <TotalTime>14606</TotalTime>
  <Words>8693</Words>
  <Application>Microsoft Office PowerPoint</Application>
  <PresentationFormat>Widescreen</PresentationFormat>
  <Paragraphs>774</Paragraphs>
  <Slides>75</Slides>
  <Notes>74</Notes>
  <HiddenSlides>0</HiddenSlides>
  <MMClips>0</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75</vt:i4>
      </vt:variant>
    </vt:vector>
  </HeadingPairs>
  <TitlesOfParts>
    <vt:vector size="102" baseType="lpstr">
      <vt:lpstr>Aptos</vt:lpstr>
      <vt:lpstr>Arial</vt:lpstr>
      <vt:lpstr>Berlingske Serif Text</vt:lpstr>
      <vt:lpstr>Calibri</vt:lpstr>
      <vt:lpstr>Calibri Light</vt:lpstr>
      <vt:lpstr>Georgia</vt:lpstr>
      <vt:lpstr>inherit</vt:lpstr>
      <vt:lpstr>lato</vt:lpstr>
      <vt:lpstr>lato</vt:lpstr>
      <vt:lpstr>Open Sans</vt:lpstr>
      <vt:lpstr>Open Sans Light</vt:lpstr>
      <vt:lpstr>Open Sans Medium</vt:lpstr>
      <vt:lpstr>Open Sans SemiBold</vt:lpstr>
      <vt:lpstr>Raleway</vt:lpstr>
      <vt:lpstr>Roboto</vt:lpstr>
      <vt:lpstr>SF Pro Text</vt:lpstr>
      <vt:lpstr>Times</vt:lpstr>
      <vt:lpstr>Times New Roman</vt:lpstr>
      <vt:lpstr>NPQIC Website</vt:lpstr>
      <vt:lpstr>2_office theme</vt:lpstr>
      <vt:lpstr>Swiss</vt:lpstr>
      <vt:lpstr>Office Theme</vt:lpstr>
      <vt:lpstr>1_Office Theme</vt:lpstr>
      <vt:lpstr>3_Office Theme</vt:lpstr>
      <vt:lpstr>4_Office Theme</vt:lpstr>
      <vt:lpstr>1_NPQIC Website</vt:lpstr>
      <vt:lpstr>2_NPQIC Website</vt:lpstr>
      <vt:lpstr>From Pregnancy to Postpartum: Closing the Gap in Perinatal Depression Screening</vt:lpstr>
      <vt:lpstr>PowerPoint Presentation</vt:lpstr>
      <vt:lpstr>Objectives</vt:lpstr>
      <vt:lpstr>Perinatal Mental Health</vt:lpstr>
      <vt:lpstr>Why Prioritize Perinatal Mental Health?</vt:lpstr>
      <vt:lpstr>Maternal Mortality in the United States</vt:lpstr>
      <vt:lpstr>PowerPoint Presentation</vt:lpstr>
      <vt:lpstr>PowerPoint Presentation</vt:lpstr>
      <vt:lpstr>PowerPoint Presentation</vt:lpstr>
      <vt:lpstr>It’s not just postpartum. It’s not just depression.</vt:lpstr>
      <vt:lpstr>“Baby Blues”</vt:lpstr>
      <vt:lpstr>Anxiety</vt:lpstr>
      <vt:lpstr>Perinatal Depression</vt:lpstr>
      <vt:lpstr>Symptoms</vt:lpstr>
      <vt:lpstr>Risk Factors for Perinatal Depression</vt:lpstr>
      <vt:lpstr>Paternal Depression</vt:lpstr>
      <vt:lpstr>Postpartum Psychosis</vt:lpstr>
      <vt:lpstr>Perinatal Mental Health  in Nebraska</vt:lpstr>
      <vt:lpstr>PowerPoint Presentation</vt:lpstr>
      <vt:lpstr>Prevalence in Nebraska</vt:lpstr>
      <vt:lpstr>Disparities in Nebraska</vt:lpstr>
      <vt:lpstr>Disparities in Nebraska</vt:lpstr>
      <vt:lpstr>Disparities in Nebraska</vt:lpstr>
      <vt:lpstr>Impact in Nebraska</vt:lpstr>
      <vt:lpstr>Impact in Nebraska</vt:lpstr>
      <vt:lpstr>PowerPoint Presentation</vt:lpstr>
      <vt:lpstr>Consequences of Untreated Perinatal Depression</vt:lpstr>
      <vt:lpstr>Societal Cost of Untreated Perinatal Mental Health Disorders</vt:lpstr>
      <vt:lpstr>Screening is Key</vt:lpstr>
      <vt:lpstr>Universal Screening Recommendations</vt:lpstr>
      <vt:lpstr>Legislation</vt:lpstr>
      <vt:lpstr>Who and When to Screen?</vt:lpstr>
      <vt:lpstr>Which Screening Tool to Use?</vt:lpstr>
      <vt:lpstr>Edinburgh Postnatal Depression Scale (EPDS)</vt:lpstr>
      <vt:lpstr>EPDS</vt:lpstr>
      <vt:lpstr>Edinburgh Postnatal Depression Anxiety Subscale (EPDS-3A)</vt:lpstr>
      <vt:lpstr>Patient Health Questionnaire 9 (PHQ-9)</vt:lpstr>
      <vt:lpstr>PHQ-9</vt:lpstr>
      <vt:lpstr>General Anxiety Disorder (GAD-7)</vt:lpstr>
      <vt:lpstr>GAD-7</vt:lpstr>
      <vt:lpstr>Getting Started</vt:lpstr>
      <vt:lpstr>AIM: Perinatal Family Mental Health Initiative </vt:lpstr>
      <vt:lpstr>Toolkit</vt:lpstr>
      <vt:lpstr>Sample Workflow</vt:lpstr>
      <vt:lpstr>PowerPoint Presentation</vt:lpstr>
      <vt:lpstr>Introducing the Screen to Patients</vt:lpstr>
      <vt:lpstr>Introducing the Screen to Patients</vt:lpstr>
      <vt:lpstr>Response to Screening</vt:lpstr>
      <vt:lpstr>Management of Perinatal Depression</vt:lpstr>
      <vt:lpstr>Barriers to Seeking Mental Health Care</vt:lpstr>
      <vt:lpstr>Antidepressants</vt:lpstr>
      <vt:lpstr>Medication Therapy and Lactation</vt:lpstr>
      <vt:lpstr>Lactation Resources</vt:lpstr>
      <vt:lpstr>What Resources Are Available?</vt:lpstr>
      <vt:lpstr>Emergency Resources</vt:lpstr>
      <vt:lpstr>Nebraska Network of Care </vt:lpstr>
      <vt:lpstr>Resources for Providers</vt:lpstr>
      <vt:lpstr>Resources for Providers</vt:lpstr>
      <vt:lpstr>Resources for Providers</vt:lpstr>
      <vt:lpstr>Resources for Families</vt:lpstr>
      <vt:lpstr>Resources for Families</vt:lpstr>
      <vt:lpstr>Resources for Fathers</vt:lpstr>
      <vt:lpstr>Our Progress</vt:lpstr>
      <vt:lpstr>Screening in Clinics</vt:lpstr>
      <vt:lpstr>PowerPoint Presentation</vt:lpstr>
      <vt:lpstr>Screening at Hospital Discharge</vt:lpstr>
      <vt:lpstr>Screening in NICU</vt:lpstr>
      <vt:lpstr>Perinatal Mental Health Referrals</vt:lpstr>
      <vt:lpstr>Closing the Gap: Your Next Steps</vt:lpstr>
      <vt:lpstr>PowerPoint Presentation</vt:lpstr>
      <vt:lpstr>PowerPoint Presentation</vt:lpstr>
      <vt:lpstr>PowerPoint Presentation</vt:lpstr>
      <vt:lpstr>Thank You!</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Carraher, Sydnie M</dc:creator>
  <cp:lastModifiedBy>Amber Kavan</cp:lastModifiedBy>
  <cp:revision>51</cp:revision>
  <cp:lastPrinted>2024-11-06T23:49:58Z</cp:lastPrinted>
  <dcterms:created xsi:type="dcterms:W3CDTF">2023-11-08T20:46:52Z</dcterms:created>
  <dcterms:modified xsi:type="dcterms:W3CDTF">2024-11-07T14:49:38Z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0x0101002F641BDD092BE548A795209E0B295E78</vt:lpwstr>
  </property>
  <property fmtid="{D5CDD505-2E9C-101B-9397-08002B2CF9AE}" pid="3" name="MediaServiceImageTags">
    <vt:lpwstr/>
  </property>
</Properties>
</file>