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6" r:id="rId5"/>
    <p:sldMasterId id="2147483696" r:id="rId6"/>
    <p:sldMasterId id="2147483708" r:id="rId7"/>
    <p:sldMasterId id="2147483716" r:id="rId8"/>
  </p:sldMasterIdLst>
  <p:notesMasterIdLst>
    <p:notesMasterId r:id="rId61"/>
  </p:notesMasterIdLst>
  <p:sldIdLst>
    <p:sldId id="259" r:id="rId9"/>
    <p:sldId id="263" r:id="rId10"/>
    <p:sldId id="267" r:id="rId11"/>
    <p:sldId id="268" r:id="rId12"/>
    <p:sldId id="10313" r:id="rId13"/>
    <p:sldId id="10207" r:id="rId14"/>
    <p:sldId id="273" r:id="rId15"/>
    <p:sldId id="10347" r:id="rId16"/>
    <p:sldId id="10325" r:id="rId17"/>
    <p:sldId id="10339" r:id="rId18"/>
    <p:sldId id="274" r:id="rId19"/>
    <p:sldId id="275" r:id="rId20"/>
    <p:sldId id="10270" r:id="rId21"/>
    <p:sldId id="5066" r:id="rId22"/>
    <p:sldId id="2139119508" r:id="rId23"/>
    <p:sldId id="10340" r:id="rId24"/>
    <p:sldId id="10341" r:id="rId25"/>
    <p:sldId id="2139119507" r:id="rId26"/>
    <p:sldId id="2139119504" r:id="rId27"/>
    <p:sldId id="10342" r:id="rId28"/>
    <p:sldId id="278" r:id="rId29"/>
    <p:sldId id="304" r:id="rId30"/>
    <p:sldId id="258" r:id="rId31"/>
    <p:sldId id="256" r:id="rId32"/>
    <p:sldId id="10352" r:id="rId33"/>
    <p:sldId id="2139119509" r:id="rId34"/>
    <p:sldId id="2139119510" r:id="rId35"/>
    <p:sldId id="10248" r:id="rId36"/>
    <p:sldId id="10353" r:id="rId37"/>
    <p:sldId id="10365" r:id="rId38"/>
    <p:sldId id="10364" r:id="rId39"/>
    <p:sldId id="2139119505" r:id="rId40"/>
    <p:sldId id="10348" r:id="rId41"/>
    <p:sldId id="10346" r:id="rId42"/>
    <p:sldId id="262" r:id="rId43"/>
    <p:sldId id="2139119511" r:id="rId44"/>
    <p:sldId id="10344" r:id="rId45"/>
    <p:sldId id="257" r:id="rId46"/>
    <p:sldId id="10351" r:id="rId47"/>
    <p:sldId id="277" r:id="rId48"/>
    <p:sldId id="2139119503" r:id="rId49"/>
    <p:sldId id="2139119512" r:id="rId50"/>
    <p:sldId id="270" r:id="rId51"/>
    <p:sldId id="2139119167" r:id="rId52"/>
    <p:sldId id="2139119170" r:id="rId53"/>
    <p:sldId id="2139119171" r:id="rId54"/>
    <p:sldId id="2139119177" r:id="rId55"/>
    <p:sldId id="2139119206" r:id="rId56"/>
    <p:sldId id="2139119506" r:id="rId57"/>
    <p:sldId id="10356" r:id="rId58"/>
    <p:sldId id="2139119434" r:id="rId59"/>
    <p:sldId id="1036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3"/>
    <a:srgbClr val="C00000"/>
    <a:srgbClr val="A9E9A9"/>
    <a:srgbClr val="339933"/>
    <a:srgbClr val="00B2B9"/>
    <a:srgbClr val="AD1F2C"/>
    <a:srgbClr val="EBFFFF"/>
    <a:srgbClr val="313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F119C5-BA57-4284-90DC-B7AA6789C97E}" v="333" dt="2025-11-10T17:10:20.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25" autoAdjust="0"/>
  </p:normalViewPr>
  <p:slideViewPr>
    <p:cSldViewPr snapToGrid="0">
      <p:cViewPr varScale="1">
        <p:scale>
          <a:sx n="77" d="100"/>
          <a:sy n="77" d="100"/>
        </p:scale>
        <p:origin x="17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8C3CA-A1C8-499E-B41D-003271016747}"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D6FFC2B-B612-4ACF-B061-66DF090A853D}">
      <dgm:prSet phldrT="[Text]" custT="1"/>
      <dgm:spPr/>
      <dgm:t>
        <a:bodyPr/>
        <a:lstStyle/>
        <a:p>
          <a:pPr>
            <a:lnSpc>
              <a:spcPct val="100000"/>
            </a:lnSpc>
          </a:pPr>
          <a:r>
            <a:rPr lang="en-US" sz="2800" dirty="0"/>
            <a:t>Antibiotic overuse leads to resistance, </a:t>
          </a:r>
          <a:r>
            <a:rPr lang="en-US" sz="2800" i="1" dirty="0"/>
            <a:t>C. diff </a:t>
          </a:r>
          <a:r>
            <a:rPr lang="en-US" sz="2800" dirty="0"/>
            <a:t>infections, adverse drug events</a:t>
          </a:r>
        </a:p>
      </dgm:t>
    </dgm:pt>
    <dgm:pt modelId="{487D7046-F76C-47B2-977C-EDB95E9887C8}" type="parTrans" cxnId="{92AAC875-CE13-4D6C-9D3F-BF1C966BBBA5}">
      <dgm:prSet/>
      <dgm:spPr/>
      <dgm:t>
        <a:bodyPr/>
        <a:lstStyle/>
        <a:p>
          <a:endParaRPr lang="en-US"/>
        </a:p>
      </dgm:t>
    </dgm:pt>
    <dgm:pt modelId="{9E9BC543-D969-4E6F-9599-041276F6E470}" type="sibTrans" cxnId="{92AAC875-CE13-4D6C-9D3F-BF1C966BBBA5}">
      <dgm:prSet/>
      <dgm:spPr/>
      <dgm:t>
        <a:bodyPr/>
        <a:lstStyle/>
        <a:p>
          <a:pPr>
            <a:lnSpc>
              <a:spcPct val="100000"/>
            </a:lnSpc>
          </a:pPr>
          <a:endParaRPr lang="en-US"/>
        </a:p>
      </dgm:t>
    </dgm:pt>
    <dgm:pt modelId="{0030CAF1-67D9-447E-B0FD-9577B90B56E2}">
      <dgm:prSet phldrT="[Text]" custT="1"/>
      <dgm:spPr/>
      <dgm:t>
        <a:bodyPr/>
        <a:lstStyle/>
        <a:p>
          <a:pPr>
            <a:lnSpc>
              <a:spcPct val="100000"/>
            </a:lnSpc>
          </a:pPr>
          <a:r>
            <a:rPr lang="en-US" sz="2800" dirty="0"/>
            <a:t>Diagnostic overuse can lead to false positives and overtreatment</a:t>
          </a:r>
        </a:p>
      </dgm:t>
    </dgm:pt>
    <dgm:pt modelId="{713A63C0-2053-4B46-B168-9FA597A0046A}" type="parTrans" cxnId="{D11B8BBC-2093-4389-B18E-AC45CB5E33B9}">
      <dgm:prSet/>
      <dgm:spPr/>
      <dgm:t>
        <a:bodyPr/>
        <a:lstStyle/>
        <a:p>
          <a:endParaRPr lang="en-US"/>
        </a:p>
      </dgm:t>
    </dgm:pt>
    <dgm:pt modelId="{C521B2FD-755D-44C7-9CC1-616BC15C30DC}" type="sibTrans" cxnId="{D11B8BBC-2093-4389-B18E-AC45CB5E33B9}">
      <dgm:prSet/>
      <dgm:spPr/>
      <dgm:t>
        <a:bodyPr/>
        <a:lstStyle/>
        <a:p>
          <a:pPr>
            <a:lnSpc>
              <a:spcPct val="100000"/>
            </a:lnSpc>
          </a:pPr>
          <a:endParaRPr lang="en-US"/>
        </a:p>
      </dgm:t>
    </dgm:pt>
    <dgm:pt modelId="{CB79012E-AA98-47EB-BE7A-88B2C2F1999C}">
      <dgm:prSet phldrT="[Text]" custT="1"/>
      <dgm:spPr/>
      <dgm:t>
        <a:bodyPr/>
        <a:lstStyle/>
        <a:p>
          <a:pPr>
            <a:lnSpc>
              <a:spcPct val="100000"/>
            </a:lnSpc>
          </a:pPr>
          <a:r>
            <a:rPr lang="en-US" sz="2800" dirty="0"/>
            <a:t>Financial and workflow impact</a:t>
          </a:r>
        </a:p>
      </dgm:t>
    </dgm:pt>
    <dgm:pt modelId="{831DBB06-4CB1-4D54-A6D1-05A7B5340B14}" type="parTrans" cxnId="{6A947BFD-5B62-4057-A3DB-B71F293E560B}">
      <dgm:prSet/>
      <dgm:spPr/>
      <dgm:t>
        <a:bodyPr/>
        <a:lstStyle/>
        <a:p>
          <a:endParaRPr lang="en-US"/>
        </a:p>
      </dgm:t>
    </dgm:pt>
    <dgm:pt modelId="{898D6B54-AA12-40FF-AB46-2E87B32B9A62}" type="sibTrans" cxnId="{6A947BFD-5B62-4057-A3DB-B71F293E560B}">
      <dgm:prSet/>
      <dgm:spPr/>
      <dgm:t>
        <a:bodyPr/>
        <a:lstStyle/>
        <a:p>
          <a:pPr>
            <a:lnSpc>
              <a:spcPct val="100000"/>
            </a:lnSpc>
          </a:pPr>
          <a:endParaRPr lang="en-US"/>
        </a:p>
      </dgm:t>
    </dgm:pt>
    <dgm:pt modelId="{415BD95B-3B1C-4DB7-91E3-1B3E1F0E14F2}" type="pres">
      <dgm:prSet presAssocID="{DD88C3CA-A1C8-499E-B41D-003271016747}" presName="root" presStyleCnt="0">
        <dgm:presLayoutVars>
          <dgm:dir/>
          <dgm:resizeHandles val="exact"/>
        </dgm:presLayoutVars>
      </dgm:prSet>
      <dgm:spPr/>
    </dgm:pt>
    <dgm:pt modelId="{EF1AF8D7-EEE1-4C04-B215-D823B78CE232}" type="pres">
      <dgm:prSet presAssocID="{DD88C3CA-A1C8-499E-B41D-003271016747}" presName="container" presStyleCnt="0">
        <dgm:presLayoutVars>
          <dgm:dir/>
          <dgm:resizeHandles val="exact"/>
        </dgm:presLayoutVars>
      </dgm:prSet>
      <dgm:spPr/>
    </dgm:pt>
    <dgm:pt modelId="{4F378E26-D884-42FB-8ED7-0F7E855F2075}" type="pres">
      <dgm:prSet presAssocID="{0D6FFC2B-B612-4ACF-B061-66DF090A853D}" presName="compNode" presStyleCnt="0"/>
      <dgm:spPr/>
    </dgm:pt>
    <dgm:pt modelId="{FDDD709B-1B3E-4EA0-9DAD-25078D05D788}" type="pres">
      <dgm:prSet presAssocID="{0D6FFC2B-B612-4ACF-B061-66DF090A853D}" presName="iconBgRect" presStyleLbl="bgShp" presStyleIdx="0" presStyleCnt="3" custLinFactNeighborX="-44521"/>
      <dgm:spPr/>
    </dgm:pt>
    <dgm:pt modelId="{3757C8C1-C0CA-456F-ACB6-CD25EBE57474}" type="pres">
      <dgm:prSet presAssocID="{0D6FFC2B-B612-4ACF-B061-66DF090A853D}" presName="iconRect" presStyleLbl="node1" presStyleIdx="0" presStyleCnt="3" custLinFactNeighborX="-45141" custLinFactNeighborY="-8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A402948E-2A12-4544-9EAB-7DCB7A349F10}" type="pres">
      <dgm:prSet presAssocID="{0D6FFC2B-B612-4ACF-B061-66DF090A853D}" presName="spaceRect" presStyleCnt="0"/>
      <dgm:spPr/>
    </dgm:pt>
    <dgm:pt modelId="{9FC7E514-C07A-4BAD-8602-FB4E2ECC3CB7}" type="pres">
      <dgm:prSet presAssocID="{0D6FFC2B-B612-4ACF-B061-66DF090A853D}" presName="textRect" presStyleLbl="revTx" presStyleIdx="0" presStyleCnt="3" custScaleX="127973">
        <dgm:presLayoutVars>
          <dgm:chMax val="1"/>
          <dgm:chPref val="1"/>
        </dgm:presLayoutVars>
      </dgm:prSet>
      <dgm:spPr/>
    </dgm:pt>
    <dgm:pt modelId="{DC3BD603-6A1A-41E6-9CAF-108C2814A178}" type="pres">
      <dgm:prSet presAssocID="{9E9BC543-D969-4E6F-9599-041276F6E470}" presName="sibTrans" presStyleLbl="sibTrans2D1" presStyleIdx="0" presStyleCnt="0"/>
      <dgm:spPr/>
    </dgm:pt>
    <dgm:pt modelId="{ACD76F36-1ACE-4B10-B1C1-0C1722B3165C}" type="pres">
      <dgm:prSet presAssocID="{0030CAF1-67D9-447E-B0FD-9577B90B56E2}" presName="compNode" presStyleCnt="0"/>
      <dgm:spPr/>
    </dgm:pt>
    <dgm:pt modelId="{E2D34896-BA62-4D9C-914F-42E97CF451C4}" type="pres">
      <dgm:prSet presAssocID="{0030CAF1-67D9-447E-B0FD-9577B90B56E2}" presName="iconBgRect" presStyleLbl="bgShp" presStyleIdx="1" presStyleCnt="3"/>
      <dgm:spPr/>
    </dgm:pt>
    <dgm:pt modelId="{23689265-9E49-499B-9E15-FFA3B3A2D335}" type="pres">
      <dgm:prSet presAssocID="{0030CAF1-67D9-447E-B0FD-9577B90B56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6EBED2A2-587E-4A79-A06D-540491983CA2}" type="pres">
      <dgm:prSet presAssocID="{0030CAF1-67D9-447E-B0FD-9577B90B56E2}" presName="spaceRect" presStyleCnt="0"/>
      <dgm:spPr/>
    </dgm:pt>
    <dgm:pt modelId="{1973F0B8-A58E-412A-8710-4F8520F58D4B}" type="pres">
      <dgm:prSet presAssocID="{0030CAF1-67D9-447E-B0FD-9577B90B56E2}" presName="textRect" presStyleLbl="revTx" presStyleIdx="1" presStyleCnt="3">
        <dgm:presLayoutVars>
          <dgm:chMax val="1"/>
          <dgm:chPref val="1"/>
        </dgm:presLayoutVars>
      </dgm:prSet>
      <dgm:spPr/>
    </dgm:pt>
    <dgm:pt modelId="{43F21F84-23C2-40BD-B203-06C921C7002D}" type="pres">
      <dgm:prSet presAssocID="{C521B2FD-755D-44C7-9CC1-616BC15C30DC}" presName="sibTrans" presStyleLbl="sibTrans2D1" presStyleIdx="0" presStyleCnt="0"/>
      <dgm:spPr/>
    </dgm:pt>
    <dgm:pt modelId="{7CA8748F-4C40-4147-B84D-4D87AD5C325B}" type="pres">
      <dgm:prSet presAssocID="{CB79012E-AA98-47EB-BE7A-88B2C2F1999C}" presName="compNode" presStyleCnt="0"/>
      <dgm:spPr/>
    </dgm:pt>
    <dgm:pt modelId="{A0A88C29-25BC-4020-BB03-B0D86A2362EF}" type="pres">
      <dgm:prSet presAssocID="{CB79012E-AA98-47EB-BE7A-88B2C2F1999C}" presName="iconBgRect" presStyleLbl="bgShp" presStyleIdx="2" presStyleCnt="3"/>
      <dgm:spPr/>
    </dgm:pt>
    <dgm:pt modelId="{104CE033-664F-4084-ACE1-8337693AC4A9}" type="pres">
      <dgm:prSet presAssocID="{CB79012E-AA98-47EB-BE7A-88B2C2F199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7BB34452-DBE1-41ED-9FA2-778A23A9EFD1}" type="pres">
      <dgm:prSet presAssocID="{CB79012E-AA98-47EB-BE7A-88B2C2F1999C}" presName="spaceRect" presStyleCnt="0"/>
      <dgm:spPr/>
    </dgm:pt>
    <dgm:pt modelId="{96083A39-37D5-4F86-A8AA-2B1F2DBE95D6}" type="pres">
      <dgm:prSet presAssocID="{CB79012E-AA98-47EB-BE7A-88B2C2F1999C}" presName="textRect" presStyleLbl="revTx" presStyleIdx="2" presStyleCnt="3">
        <dgm:presLayoutVars>
          <dgm:chMax val="1"/>
          <dgm:chPref val="1"/>
        </dgm:presLayoutVars>
      </dgm:prSet>
      <dgm:spPr/>
    </dgm:pt>
  </dgm:ptLst>
  <dgm:cxnLst>
    <dgm:cxn modelId="{8E429E3A-F0E5-440B-9B43-A4C016F7C236}" type="presOf" srcId="{0D6FFC2B-B612-4ACF-B061-66DF090A853D}" destId="{9FC7E514-C07A-4BAD-8602-FB4E2ECC3CB7}" srcOrd="0" destOrd="0" presId="urn:microsoft.com/office/officeart/2018/2/layout/IconCircleList"/>
    <dgm:cxn modelId="{D4BB233F-FA80-40A7-B7CE-347B861C3E1A}" type="presOf" srcId="{C521B2FD-755D-44C7-9CC1-616BC15C30DC}" destId="{43F21F84-23C2-40BD-B203-06C921C7002D}" srcOrd="0" destOrd="0" presId="urn:microsoft.com/office/officeart/2018/2/layout/IconCircleList"/>
    <dgm:cxn modelId="{33109174-1FF6-48D9-A1DC-A5F628DE1F7E}" type="presOf" srcId="{0030CAF1-67D9-447E-B0FD-9577B90B56E2}" destId="{1973F0B8-A58E-412A-8710-4F8520F58D4B}" srcOrd="0" destOrd="0" presId="urn:microsoft.com/office/officeart/2018/2/layout/IconCircleList"/>
    <dgm:cxn modelId="{92AAC875-CE13-4D6C-9D3F-BF1C966BBBA5}" srcId="{DD88C3CA-A1C8-499E-B41D-003271016747}" destId="{0D6FFC2B-B612-4ACF-B061-66DF090A853D}" srcOrd="0" destOrd="0" parTransId="{487D7046-F76C-47B2-977C-EDB95E9887C8}" sibTransId="{9E9BC543-D969-4E6F-9599-041276F6E470}"/>
    <dgm:cxn modelId="{4B7F0E84-4060-4460-9A4D-732E852680B4}" type="presOf" srcId="{9E9BC543-D969-4E6F-9599-041276F6E470}" destId="{DC3BD603-6A1A-41E6-9CAF-108C2814A178}" srcOrd="0" destOrd="0" presId="urn:microsoft.com/office/officeart/2018/2/layout/IconCircleList"/>
    <dgm:cxn modelId="{9C96929C-A2E3-4607-B1BB-CE02071F47E0}" type="presOf" srcId="{CB79012E-AA98-47EB-BE7A-88B2C2F1999C}" destId="{96083A39-37D5-4F86-A8AA-2B1F2DBE95D6}" srcOrd="0" destOrd="0" presId="urn:microsoft.com/office/officeart/2018/2/layout/IconCircleList"/>
    <dgm:cxn modelId="{F9532AB1-EDF1-4D5F-8F07-A0B598D4252A}" type="presOf" srcId="{DD88C3CA-A1C8-499E-B41D-003271016747}" destId="{415BD95B-3B1C-4DB7-91E3-1B3E1F0E14F2}" srcOrd="0" destOrd="0" presId="urn:microsoft.com/office/officeart/2018/2/layout/IconCircleList"/>
    <dgm:cxn modelId="{D11B8BBC-2093-4389-B18E-AC45CB5E33B9}" srcId="{DD88C3CA-A1C8-499E-B41D-003271016747}" destId="{0030CAF1-67D9-447E-B0FD-9577B90B56E2}" srcOrd="1" destOrd="0" parTransId="{713A63C0-2053-4B46-B168-9FA597A0046A}" sibTransId="{C521B2FD-755D-44C7-9CC1-616BC15C30DC}"/>
    <dgm:cxn modelId="{6A947BFD-5B62-4057-A3DB-B71F293E560B}" srcId="{DD88C3CA-A1C8-499E-B41D-003271016747}" destId="{CB79012E-AA98-47EB-BE7A-88B2C2F1999C}" srcOrd="2" destOrd="0" parTransId="{831DBB06-4CB1-4D54-A6D1-05A7B5340B14}" sibTransId="{898D6B54-AA12-40FF-AB46-2E87B32B9A62}"/>
    <dgm:cxn modelId="{FC257672-3520-4188-8401-82707AA50800}" type="presParOf" srcId="{415BD95B-3B1C-4DB7-91E3-1B3E1F0E14F2}" destId="{EF1AF8D7-EEE1-4C04-B215-D823B78CE232}" srcOrd="0" destOrd="0" presId="urn:microsoft.com/office/officeart/2018/2/layout/IconCircleList"/>
    <dgm:cxn modelId="{4795A3CF-05F1-47EC-8558-2841B4D54602}" type="presParOf" srcId="{EF1AF8D7-EEE1-4C04-B215-D823B78CE232}" destId="{4F378E26-D884-42FB-8ED7-0F7E855F2075}" srcOrd="0" destOrd="0" presId="urn:microsoft.com/office/officeart/2018/2/layout/IconCircleList"/>
    <dgm:cxn modelId="{DA7C20B4-FB2A-439F-92C9-09919170B22A}" type="presParOf" srcId="{4F378E26-D884-42FB-8ED7-0F7E855F2075}" destId="{FDDD709B-1B3E-4EA0-9DAD-25078D05D788}" srcOrd="0" destOrd="0" presId="urn:microsoft.com/office/officeart/2018/2/layout/IconCircleList"/>
    <dgm:cxn modelId="{77A5C119-4268-49F9-9062-6B46698AE844}" type="presParOf" srcId="{4F378E26-D884-42FB-8ED7-0F7E855F2075}" destId="{3757C8C1-C0CA-456F-ACB6-CD25EBE57474}" srcOrd="1" destOrd="0" presId="urn:microsoft.com/office/officeart/2018/2/layout/IconCircleList"/>
    <dgm:cxn modelId="{11695F14-97E8-46A2-BA2B-A9EE81D47802}" type="presParOf" srcId="{4F378E26-D884-42FB-8ED7-0F7E855F2075}" destId="{A402948E-2A12-4544-9EAB-7DCB7A349F10}" srcOrd="2" destOrd="0" presId="urn:microsoft.com/office/officeart/2018/2/layout/IconCircleList"/>
    <dgm:cxn modelId="{EF252C6D-F4DB-497B-BEFD-4C84962A3D71}" type="presParOf" srcId="{4F378E26-D884-42FB-8ED7-0F7E855F2075}" destId="{9FC7E514-C07A-4BAD-8602-FB4E2ECC3CB7}" srcOrd="3" destOrd="0" presId="urn:microsoft.com/office/officeart/2018/2/layout/IconCircleList"/>
    <dgm:cxn modelId="{A78FCEAB-102E-4275-A99C-D8D80AB3A0E5}" type="presParOf" srcId="{EF1AF8D7-EEE1-4C04-B215-D823B78CE232}" destId="{DC3BD603-6A1A-41E6-9CAF-108C2814A178}" srcOrd="1" destOrd="0" presId="urn:microsoft.com/office/officeart/2018/2/layout/IconCircleList"/>
    <dgm:cxn modelId="{BF16E225-22C4-4C5E-9F51-932BA33B4C43}" type="presParOf" srcId="{EF1AF8D7-EEE1-4C04-B215-D823B78CE232}" destId="{ACD76F36-1ACE-4B10-B1C1-0C1722B3165C}" srcOrd="2" destOrd="0" presId="urn:microsoft.com/office/officeart/2018/2/layout/IconCircleList"/>
    <dgm:cxn modelId="{960FB352-2BA1-4CA8-9485-04A4B148E805}" type="presParOf" srcId="{ACD76F36-1ACE-4B10-B1C1-0C1722B3165C}" destId="{E2D34896-BA62-4D9C-914F-42E97CF451C4}" srcOrd="0" destOrd="0" presId="urn:microsoft.com/office/officeart/2018/2/layout/IconCircleList"/>
    <dgm:cxn modelId="{FBB6DB16-D0CE-40FD-ADA4-F28CE419C9B5}" type="presParOf" srcId="{ACD76F36-1ACE-4B10-B1C1-0C1722B3165C}" destId="{23689265-9E49-499B-9E15-FFA3B3A2D335}" srcOrd="1" destOrd="0" presId="urn:microsoft.com/office/officeart/2018/2/layout/IconCircleList"/>
    <dgm:cxn modelId="{5FF05193-C909-4340-BC10-34F6A38D86AD}" type="presParOf" srcId="{ACD76F36-1ACE-4B10-B1C1-0C1722B3165C}" destId="{6EBED2A2-587E-4A79-A06D-540491983CA2}" srcOrd="2" destOrd="0" presId="urn:microsoft.com/office/officeart/2018/2/layout/IconCircleList"/>
    <dgm:cxn modelId="{1BD6A8B4-6901-4135-AB92-6D23128E404B}" type="presParOf" srcId="{ACD76F36-1ACE-4B10-B1C1-0C1722B3165C}" destId="{1973F0B8-A58E-412A-8710-4F8520F58D4B}" srcOrd="3" destOrd="0" presId="urn:microsoft.com/office/officeart/2018/2/layout/IconCircleList"/>
    <dgm:cxn modelId="{5B654D7F-DDBB-4AE5-83A0-BB1A38D17094}" type="presParOf" srcId="{EF1AF8D7-EEE1-4C04-B215-D823B78CE232}" destId="{43F21F84-23C2-40BD-B203-06C921C7002D}" srcOrd="3" destOrd="0" presId="urn:microsoft.com/office/officeart/2018/2/layout/IconCircleList"/>
    <dgm:cxn modelId="{9262132B-2F7C-4FBA-9161-8058E164CBCD}" type="presParOf" srcId="{EF1AF8D7-EEE1-4C04-B215-D823B78CE232}" destId="{7CA8748F-4C40-4147-B84D-4D87AD5C325B}" srcOrd="4" destOrd="0" presId="urn:microsoft.com/office/officeart/2018/2/layout/IconCircleList"/>
    <dgm:cxn modelId="{3D476195-31CF-42D2-A1B6-E549780B872F}" type="presParOf" srcId="{7CA8748F-4C40-4147-B84D-4D87AD5C325B}" destId="{A0A88C29-25BC-4020-BB03-B0D86A2362EF}" srcOrd="0" destOrd="0" presId="urn:microsoft.com/office/officeart/2018/2/layout/IconCircleList"/>
    <dgm:cxn modelId="{742479DF-11F3-4DC0-9351-A096B4B4D942}" type="presParOf" srcId="{7CA8748F-4C40-4147-B84D-4D87AD5C325B}" destId="{104CE033-664F-4084-ACE1-8337693AC4A9}" srcOrd="1" destOrd="0" presId="urn:microsoft.com/office/officeart/2018/2/layout/IconCircleList"/>
    <dgm:cxn modelId="{6FE90FF6-5A54-4DC6-B55C-C0A822F6EAEF}" type="presParOf" srcId="{7CA8748F-4C40-4147-B84D-4D87AD5C325B}" destId="{7BB34452-DBE1-41ED-9FA2-778A23A9EFD1}" srcOrd="2" destOrd="0" presId="urn:microsoft.com/office/officeart/2018/2/layout/IconCircleList"/>
    <dgm:cxn modelId="{EB788449-5C7D-4335-AF22-D61166B58EE2}" type="presParOf" srcId="{7CA8748F-4C40-4147-B84D-4D87AD5C325B}" destId="{96083A39-37D5-4F86-A8AA-2B1F2DBE95D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476350-5B9B-46D1-A833-AF1DA62308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6628B5-5102-4EA6-9173-3030E8EFA656}">
      <dgm:prSet/>
      <dgm:spPr/>
      <dgm:t>
        <a:bodyPr/>
        <a:lstStyle/>
        <a:p>
          <a:pPr>
            <a:lnSpc>
              <a:spcPct val="100000"/>
            </a:lnSpc>
          </a:pPr>
          <a:r>
            <a:rPr lang="en-US"/>
            <a:t>Reasons for treatment</a:t>
          </a:r>
        </a:p>
      </dgm:t>
    </dgm:pt>
    <dgm:pt modelId="{138EBC23-7204-426C-88CA-78E5C56BE93A}" type="parTrans" cxnId="{F4FAAAAB-CCED-40D4-9755-16878801B5F5}">
      <dgm:prSet/>
      <dgm:spPr/>
      <dgm:t>
        <a:bodyPr/>
        <a:lstStyle/>
        <a:p>
          <a:endParaRPr lang="en-US"/>
        </a:p>
      </dgm:t>
    </dgm:pt>
    <dgm:pt modelId="{9AD0CD42-2C79-4AAE-A270-20D0A45FF246}" type="sibTrans" cxnId="{F4FAAAAB-CCED-40D4-9755-16878801B5F5}">
      <dgm:prSet/>
      <dgm:spPr/>
      <dgm:t>
        <a:bodyPr/>
        <a:lstStyle/>
        <a:p>
          <a:endParaRPr lang="en-US"/>
        </a:p>
      </dgm:t>
    </dgm:pt>
    <dgm:pt modelId="{1649E4B0-D05F-400E-9A31-EE81F1CB078D}">
      <dgm:prSet custT="1"/>
      <dgm:spPr/>
      <dgm:t>
        <a:bodyPr/>
        <a:lstStyle/>
        <a:p>
          <a:pPr>
            <a:lnSpc>
              <a:spcPct val="100000"/>
            </a:lnSpc>
            <a:spcAft>
              <a:spcPts val="0"/>
            </a:spcAft>
          </a:pPr>
          <a:r>
            <a:rPr lang="en-US" sz="2200" b="0"/>
            <a:t>Overcautiousness/Risk Perceptions     Overworked</a:t>
          </a:r>
        </a:p>
      </dgm:t>
    </dgm:pt>
    <dgm:pt modelId="{A49DC2CF-0CA9-48E1-93E2-13364FE87800}" type="parTrans" cxnId="{205C6298-0531-4FA8-9CD6-BCD48B6841C9}">
      <dgm:prSet/>
      <dgm:spPr/>
      <dgm:t>
        <a:bodyPr/>
        <a:lstStyle/>
        <a:p>
          <a:endParaRPr lang="en-US"/>
        </a:p>
      </dgm:t>
    </dgm:pt>
    <dgm:pt modelId="{3A1A7F3D-1088-46ED-87E2-BE73066EADDE}" type="sibTrans" cxnId="{205C6298-0531-4FA8-9CD6-BCD48B6841C9}">
      <dgm:prSet/>
      <dgm:spPr/>
      <dgm:t>
        <a:bodyPr/>
        <a:lstStyle/>
        <a:p>
          <a:endParaRPr lang="en-US"/>
        </a:p>
      </dgm:t>
    </dgm:pt>
    <dgm:pt modelId="{1926CBD0-1607-4280-91EA-0CF960D5211C}">
      <dgm:prSet custT="1"/>
      <dgm:spPr/>
      <dgm:t>
        <a:bodyPr/>
        <a:lstStyle/>
        <a:p>
          <a:pPr>
            <a:lnSpc>
              <a:spcPct val="100000"/>
            </a:lnSpc>
            <a:spcAft>
              <a:spcPts val="0"/>
            </a:spcAft>
          </a:pPr>
          <a:r>
            <a:rPr lang="en-US" sz="2200" b="0"/>
            <a:t>Institutional culture/Social norms</a:t>
          </a:r>
        </a:p>
      </dgm:t>
    </dgm:pt>
    <dgm:pt modelId="{FF3DF321-94E6-4612-BFB5-583FCBFD4A13}" type="parTrans" cxnId="{46813BC6-BE2A-4F30-83A9-6C3EE77E2118}">
      <dgm:prSet/>
      <dgm:spPr/>
      <dgm:t>
        <a:bodyPr/>
        <a:lstStyle/>
        <a:p>
          <a:endParaRPr lang="en-US"/>
        </a:p>
      </dgm:t>
    </dgm:pt>
    <dgm:pt modelId="{EE5CADD4-9AAA-4E34-9A9C-5C7F63609166}" type="sibTrans" cxnId="{46813BC6-BE2A-4F30-83A9-6C3EE77E2118}">
      <dgm:prSet/>
      <dgm:spPr/>
      <dgm:t>
        <a:bodyPr/>
        <a:lstStyle/>
        <a:p>
          <a:endParaRPr lang="en-US"/>
        </a:p>
      </dgm:t>
    </dgm:pt>
    <dgm:pt modelId="{46BCD3D3-5936-439E-BD67-8D8CEE7A43A6}">
      <dgm:prSet/>
      <dgm:spPr/>
      <dgm:t>
        <a:bodyPr/>
        <a:lstStyle/>
        <a:p>
          <a:pPr>
            <a:lnSpc>
              <a:spcPct val="100000"/>
            </a:lnSpc>
          </a:pPr>
          <a:r>
            <a:rPr lang="en-US"/>
            <a:t>Survey of 551 primary care clinicians in 2022: 71% would prescribe antibiotics without a clear symptom indication if cultures grew bacteria</a:t>
          </a:r>
        </a:p>
      </dgm:t>
    </dgm:pt>
    <dgm:pt modelId="{3DAF3E38-B94E-49D0-A333-65054123CDF6}" type="parTrans" cxnId="{5521F74B-E13C-4747-AA5C-AB220102662C}">
      <dgm:prSet/>
      <dgm:spPr/>
      <dgm:t>
        <a:bodyPr/>
        <a:lstStyle/>
        <a:p>
          <a:endParaRPr lang="en-US"/>
        </a:p>
      </dgm:t>
    </dgm:pt>
    <dgm:pt modelId="{F2C5FBE5-626C-4E89-A40E-28AB50481A7C}" type="sibTrans" cxnId="{5521F74B-E13C-4747-AA5C-AB220102662C}">
      <dgm:prSet/>
      <dgm:spPr/>
      <dgm:t>
        <a:bodyPr/>
        <a:lstStyle/>
        <a:p>
          <a:endParaRPr lang="en-US"/>
        </a:p>
      </dgm:t>
    </dgm:pt>
    <dgm:pt modelId="{24C156DB-28B9-4470-844B-A8ACA0120981}">
      <dgm:prSet/>
      <dgm:spPr/>
      <dgm:t>
        <a:bodyPr/>
        <a:lstStyle/>
        <a:p>
          <a:pPr>
            <a:lnSpc>
              <a:spcPct val="100000"/>
            </a:lnSpc>
          </a:pPr>
          <a:r>
            <a:rPr lang="en-US"/>
            <a:t>Survey of 95 Hospital resident physicians - Only 33% could differentiate ASB from true infection - After correct identification, 50% still prescribed antibiotics</a:t>
          </a:r>
        </a:p>
      </dgm:t>
    </dgm:pt>
    <dgm:pt modelId="{98503182-BF1F-485E-B02B-93EDBB077CDF}" type="parTrans" cxnId="{51CC8B8F-BC4B-4FB5-8830-8BCEE811CA19}">
      <dgm:prSet/>
      <dgm:spPr/>
      <dgm:t>
        <a:bodyPr/>
        <a:lstStyle/>
        <a:p>
          <a:endParaRPr lang="en-US"/>
        </a:p>
      </dgm:t>
    </dgm:pt>
    <dgm:pt modelId="{2452A589-C81A-42A8-B138-9C3D9ED534DC}" type="sibTrans" cxnId="{51CC8B8F-BC4B-4FB5-8830-8BCEE811CA19}">
      <dgm:prSet/>
      <dgm:spPr/>
      <dgm:t>
        <a:bodyPr/>
        <a:lstStyle/>
        <a:p>
          <a:endParaRPr lang="en-US"/>
        </a:p>
      </dgm:t>
    </dgm:pt>
    <dgm:pt modelId="{D128DDBC-B2BC-43A1-98EC-C6BA05EC800F}">
      <dgm:prSet/>
      <dgm:spPr/>
      <dgm:t>
        <a:bodyPr/>
        <a:lstStyle/>
        <a:p>
          <a:pPr>
            <a:lnSpc>
              <a:spcPct val="100000"/>
            </a:lnSpc>
          </a:pPr>
          <a:r>
            <a:rPr lang="en-US"/>
            <a:t>Clinical inertia – if started in the ED, continued for at least 3 days</a:t>
          </a:r>
        </a:p>
      </dgm:t>
    </dgm:pt>
    <dgm:pt modelId="{BDE04CB3-B418-4C83-A7EC-CD276D39C9AC}" type="parTrans" cxnId="{6CCEA037-F4B0-4501-B09D-17012E768FE2}">
      <dgm:prSet/>
      <dgm:spPr/>
      <dgm:t>
        <a:bodyPr/>
        <a:lstStyle/>
        <a:p>
          <a:endParaRPr lang="en-US"/>
        </a:p>
      </dgm:t>
    </dgm:pt>
    <dgm:pt modelId="{2EA763E2-A31F-4AAE-BC78-1842FDD4DF9E}" type="sibTrans" cxnId="{6CCEA037-F4B0-4501-B09D-17012E768FE2}">
      <dgm:prSet/>
      <dgm:spPr/>
      <dgm:t>
        <a:bodyPr/>
        <a:lstStyle/>
        <a:p>
          <a:endParaRPr lang="en-US"/>
        </a:p>
      </dgm:t>
    </dgm:pt>
    <dgm:pt modelId="{DBA4F5CF-60CC-4A10-A7B7-95868F078138}">
      <dgm:prSet custT="1"/>
      <dgm:spPr/>
      <dgm:t>
        <a:bodyPr/>
        <a:lstStyle/>
        <a:p>
          <a:pPr>
            <a:lnSpc>
              <a:spcPct val="100000"/>
            </a:lnSpc>
          </a:pPr>
          <a:r>
            <a:rPr lang="en-US" sz="2200"/>
            <a:t>Longer hospitalization</a:t>
          </a:r>
        </a:p>
      </dgm:t>
    </dgm:pt>
    <dgm:pt modelId="{3C396665-9A78-4C8D-9D50-02BB1082717C}" type="parTrans" cxnId="{C3842566-29A0-481F-B568-87E946485533}">
      <dgm:prSet/>
      <dgm:spPr/>
      <dgm:t>
        <a:bodyPr/>
        <a:lstStyle/>
        <a:p>
          <a:endParaRPr lang="en-US"/>
        </a:p>
      </dgm:t>
    </dgm:pt>
    <dgm:pt modelId="{D80FA7D8-95B2-43D5-96A8-4F5837FED885}" type="sibTrans" cxnId="{C3842566-29A0-481F-B568-87E946485533}">
      <dgm:prSet/>
      <dgm:spPr/>
      <dgm:t>
        <a:bodyPr/>
        <a:lstStyle/>
        <a:p>
          <a:endParaRPr lang="en-US"/>
        </a:p>
      </dgm:t>
    </dgm:pt>
    <dgm:pt modelId="{59D8D0BE-CA0F-45E6-B052-CDD0492F533B}">
      <dgm:prSet custT="1"/>
      <dgm:spPr/>
      <dgm:t>
        <a:bodyPr/>
        <a:lstStyle/>
        <a:p>
          <a:pPr>
            <a:lnSpc>
              <a:spcPct val="100000"/>
            </a:lnSpc>
          </a:pPr>
          <a:r>
            <a:rPr lang="en-US" sz="2200"/>
            <a:t>Development of CDI</a:t>
          </a:r>
        </a:p>
      </dgm:t>
    </dgm:pt>
    <dgm:pt modelId="{9F7F6173-36AB-422D-8DFA-241CAAFB1A78}" type="parTrans" cxnId="{A5BAF2EB-C53D-4FE0-97AB-11B7AFB3C1CE}">
      <dgm:prSet/>
      <dgm:spPr/>
      <dgm:t>
        <a:bodyPr/>
        <a:lstStyle/>
        <a:p>
          <a:endParaRPr lang="en-US"/>
        </a:p>
      </dgm:t>
    </dgm:pt>
    <dgm:pt modelId="{359B11DC-9D5A-43FE-8D86-7D95E11DF4EA}" type="sibTrans" cxnId="{A5BAF2EB-C53D-4FE0-97AB-11B7AFB3C1CE}">
      <dgm:prSet/>
      <dgm:spPr/>
      <dgm:t>
        <a:bodyPr/>
        <a:lstStyle/>
        <a:p>
          <a:endParaRPr lang="en-US"/>
        </a:p>
      </dgm:t>
    </dgm:pt>
    <dgm:pt modelId="{20B34B71-511B-4909-9F25-AF4160944FA0}" type="pres">
      <dgm:prSet presAssocID="{60476350-5B9B-46D1-A833-AF1DA62308C8}" presName="root" presStyleCnt="0">
        <dgm:presLayoutVars>
          <dgm:dir/>
          <dgm:resizeHandles val="exact"/>
        </dgm:presLayoutVars>
      </dgm:prSet>
      <dgm:spPr/>
    </dgm:pt>
    <dgm:pt modelId="{8620B753-3D07-4C8C-83AC-B0E1AF2A06D9}" type="pres">
      <dgm:prSet presAssocID="{BD6628B5-5102-4EA6-9173-3030E8EFA656}" presName="compNode" presStyleCnt="0"/>
      <dgm:spPr/>
    </dgm:pt>
    <dgm:pt modelId="{AC21BBC5-54B3-4820-974B-718FE4D9E24F}" type="pres">
      <dgm:prSet presAssocID="{BD6628B5-5102-4EA6-9173-3030E8EFA656}" presName="bgRect" presStyleLbl="bgShp" presStyleIdx="0" presStyleCnt="4"/>
      <dgm:spPr/>
    </dgm:pt>
    <dgm:pt modelId="{3B317C5A-A8C8-43E7-9020-47B48DC5715A}" type="pres">
      <dgm:prSet presAssocID="{BD6628B5-5102-4EA6-9173-3030E8EFA6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96A70C73-AF96-42DD-9F98-CF9202D99EA9}" type="pres">
      <dgm:prSet presAssocID="{BD6628B5-5102-4EA6-9173-3030E8EFA656}" presName="spaceRect" presStyleCnt="0"/>
      <dgm:spPr/>
    </dgm:pt>
    <dgm:pt modelId="{62EF8ABD-80F4-46FB-B341-E4B146A2D5AD}" type="pres">
      <dgm:prSet presAssocID="{BD6628B5-5102-4EA6-9173-3030E8EFA656}" presName="parTx" presStyleLbl="revTx" presStyleIdx="0" presStyleCnt="6">
        <dgm:presLayoutVars>
          <dgm:chMax val="0"/>
          <dgm:chPref val="0"/>
        </dgm:presLayoutVars>
      </dgm:prSet>
      <dgm:spPr/>
    </dgm:pt>
    <dgm:pt modelId="{6B05084C-A2DF-40CB-9239-087B4909AA9A}" type="pres">
      <dgm:prSet presAssocID="{BD6628B5-5102-4EA6-9173-3030E8EFA656}" presName="desTx" presStyleLbl="revTx" presStyleIdx="1" presStyleCnt="6">
        <dgm:presLayoutVars/>
      </dgm:prSet>
      <dgm:spPr/>
    </dgm:pt>
    <dgm:pt modelId="{CA3F6A1D-DAD6-4CA5-A258-EDFCD212E7C8}" type="pres">
      <dgm:prSet presAssocID="{9AD0CD42-2C79-4AAE-A270-20D0A45FF246}" presName="sibTrans" presStyleCnt="0"/>
      <dgm:spPr/>
    </dgm:pt>
    <dgm:pt modelId="{E6E5F5E5-2102-47B7-873D-6A9CF119F03E}" type="pres">
      <dgm:prSet presAssocID="{46BCD3D3-5936-439E-BD67-8D8CEE7A43A6}" presName="compNode" presStyleCnt="0"/>
      <dgm:spPr/>
    </dgm:pt>
    <dgm:pt modelId="{E0C61C01-391C-4E22-B129-47FBE7C13A65}" type="pres">
      <dgm:prSet presAssocID="{46BCD3D3-5936-439E-BD67-8D8CEE7A43A6}" presName="bgRect" presStyleLbl="bgShp" presStyleIdx="1" presStyleCnt="4"/>
      <dgm:spPr/>
    </dgm:pt>
    <dgm:pt modelId="{9BDBD923-B555-49EC-A551-2B1A41BFCA8E}" type="pres">
      <dgm:prSet presAssocID="{46BCD3D3-5936-439E-BD67-8D8CEE7A43A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2490FCD3-042F-46E2-A1C8-B610E81444CA}" type="pres">
      <dgm:prSet presAssocID="{46BCD3D3-5936-439E-BD67-8D8CEE7A43A6}" presName="spaceRect" presStyleCnt="0"/>
      <dgm:spPr/>
    </dgm:pt>
    <dgm:pt modelId="{D77CB575-22F3-4F8F-9D3B-1B772ED6A506}" type="pres">
      <dgm:prSet presAssocID="{46BCD3D3-5936-439E-BD67-8D8CEE7A43A6}" presName="parTx" presStyleLbl="revTx" presStyleIdx="2" presStyleCnt="6">
        <dgm:presLayoutVars>
          <dgm:chMax val="0"/>
          <dgm:chPref val="0"/>
        </dgm:presLayoutVars>
      </dgm:prSet>
      <dgm:spPr/>
    </dgm:pt>
    <dgm:pt modelId="{C8C745C7-8149-4640-BAC4-1F6A2459443E}" type="pres">
      <dgm:prSet presAssocID="{F2C5FBE5-626C-4E89-A40E-28AB50481A7C}" presName="sibTrans" presStyleCnt="0"/>
      <dgm:spPr/>
    </dgm:pt>
    <dgm:pt modelId="{E08AEBF4-2E73-46D9-B6F9-4427C9332DF5}" type="pres">
      <dgm:prSet presAssocID="{24C156DB-28B9-4470-844B-A8ACA0120981}" presName="compNode" presStyleCnt="0"/>
      <dgm:spPr/>
    </dgm:pt>
    <dgm:pt modelId="{5E564783-9810-4FD2-A753-4CBB7938AB81}" type="pres">
      <dgm:prSet presAssocID="{24C156DB-28B9-4470-844B-A8ACA0120981}" presName="bgRect" presStyleLbl="bgShp" presStyleIdx="2" presStyleCnt="4"/>
      <dgm:spPr/>
    </dgm:pt>
    <dgm:pt modelId="{E21D9E64-8D38-4248-BA1D-32692496CD18}" type="pres">
      <dgm:prSet presAssocID="{24C156DB-28B9-4470-844B-A8ACA012098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idney"/>
        </a:ext>
      </dgm:extLst>
    </dgm:pt>
    <dgm:pt modelId="{C0F3BFB4-CCBD-4E97-81EF-B6C383D5DC30}" type="pres">
      <dgm:prSet presAssocID="{24C156DB-28B9-4470-844B-A8ACA0120981}" presName="spaceRect" presStyleCnt="0"/>
      <dgm:spPr/>
    </dgm:pt>
    <dgm:pt modelId="{DC33D664-8765-4761-8199-39DE37AAB249}" type="pres">
      <dgm:prSet presAssocID="{24C156DB-28B9-4470-844B-A8ACA0120981}" presName="parTx" presStyleLbl="revTx" presStyleIdx="3" presStyleCnt="6">
        <dgm:presLayoutVars>
          <dgm:chMax val="0"/>
          <dgm:chPref val="0"/>
        </dgm:presLayoutVars>
      </dgm:prSet>
      <dgm:spPr/>
    </dgm:pt>
    <dgm:pt modelId="{8886719E-B966-4D49-9F08-49F2CC93EE75}" type="pres">
      <dgm:prSet presAssocID="{2452A589-C81A-42A8-B138-9C3D9ED534DC}" presName="sibTrans" presStyleCnt="0"/>
      <dgm:spPr/>
    </dgm:pt>
    <dgm:pt modelId="{9A330B27-0EE9-474B-B36C-6785188E9986}" type="pres">
      <dgm:prSet presAssocID="{D128DDBC-B2BC-43A1-98EC-C6BA05EC800F}" presName="compNode" presStyleCnt="0"/>
      <dgm:spPr/>
    </dgm:pt>
    <dgm:pt modelId="{384AEAF1-82E2-49B6-A1F4-21DECBE2E0FC}" type="pres">
      <dgm:prSet presAssocID="{D128DDBC-B2BC-43A1-98EC-C6BA05EC800F}" presName="bgRect" presStyleLbl="bgShp" presStyleIdx="3" presStyleCnt="4"/>
      <dgm:spPr/>
    </dgm:pt>
    <dgm:pt modelId="{29DE746C-AB36-4F34-8AF4-A60D3D15DCF1}" type="pres">
      <dgm:prSet presAssocID="{D128DDBC-B2BC-43A1-98EC-C6BA05EC800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opwatch"/>
        </a:ext>
      </dgm:extLst>
    </dgm:pt>
    <dgm:pt modelId="{B1D18E14-1A68-4B42-A5F9-2E30DB900BE7}" type="pres">
      <dgm:prSet presAssocID="{D128DDBC-B2BC-43A1-98EC-C6BA05EC800F}" presName="spaceRect" presStyleCnt="0"/>
      <dgm:spPr/>
    </dgm:pt>
    <dgm:pt modelId="{649F0E51-7445-4935-B9CE-65AAB2917F4B}" type="pres">
      <dgm:prSet presAssocID="{D128DDBC-B2BC-43A1-98EC-C6BA05EC800F}" presName="parTx" presStyleLbl="revTx" presStyleIdx="4" presStyleCnt="6">
        <dgm:presLayoutVars>
          <dgm:chMax val="0"/>
          <dgm:chPref val="0"/>
        </dgm:presLayoutVars>
      </dgm:prSet>
      <dgm:spPr/>
    </dgm:pt>
    <dgm:pt modelId="{FAD8FE1E-954B-452D-8FE1-70C0A4B347F6}" type="pres">
      <dgm:prSet presAssocID="{D128DDBC-B2BC-43A1-98EC-C6BA05EC800F}" presName="desTx" presStyleLbl="revTx" presStyleIdx="5" presStyleCnt="6">
        <dgm:presLayoutVars/>
      </dgm:prSet>
      <dgm:spPr/>
    </dgm:pt>
  </dgm:ptLst>
  <dgm:cxnLst>
    <dgm:cxn modelId="{A21DAB01-351B-467B-BB93-89F58D3BC2B0}" type="presOf" srcId="{1649E4B0-D05F-400E-9A31-EE81F1CB078D}" destId="{6B05084C-A2DF-40CB-9239-087B4909AA9A}" srcOrd="0" destOrd="0" presId="urn:microsoft.com/office/officeart/2018/2/layout/IconVerticalSolidList"/>
    <dgm:cxn modelId="{F96BDD06-5327-484C-99C8-14378733065D}" type="presOf" srcId="{59D8D0BE-CA0F-45E6-B052-CDD0492F533B}" destId="{FAD8FE1E-954B-452D-8FE1-70C0A4B347F6}" srcOrd="0" destOrd="1" presId="urn:microsoft.com/office/officeart/2018/2/layout/IconVerticalSolidList"/>
    <dgm:cxn modelId="{DB1F8025-BB3F-4993-883E-2A5F0B849E91}" type="presOf" srcId="{60476350-5B9B-46D1-A833-AF1DA62308C8}" destId="{20B34B71-511B-4909-9F25-AF4160944FA0}" srcOrd="0" destOrd="0" presId="urn:microsoft.com/office/officeart/2018/2/layout/IconVerticalSolidList"/>
    <dgm:cxn modelId="{7BEFEF29-103A-4E84-995B-C38849B063A9}" type="presOf" srcId="{DBA4F5CF-60CC-4A10-A7B7-95868F078138}" destId="{FAD8FE1E-954B-452D-8FE1-70C0A4B347F6}" srcOrd="0" destOrd="0" presId="urn:microsoft.com/office/officeart/2018/2/layout/IconVerticalSolidList"/>
    <dgm:cxn modelId="{6CCEA037-F4B0-4501-B09D-17012E768FE2}" srcId="{60476350-5B9B-46D1-A833-AF1DA62308C8}" destId="{D128DDBC-B2BC-43A1-98EC-C6BA05EC800F}" srcOrd="3" destOrd="0" parTransId="{BDE04CB3-B418-4C83-A7EC-CD276D39C9AC}" sibTransId="{2EA763E2-A31F-4AAE-BC78-1842FDD4DF9E}"/>
    <dgm:cxn modelId="{C3842566-29A0-481F-B568-87E946485533}" srcId="{D128DDBC-B2BC-43A1-98EC-C6BA05EC800F}" destId="{DBA4F5CF-60CC-4A10-A7B7-95868F078138}" srcOrd="0" destOrd="0" parTransId="{3C396665-9A78-4C8D-9D50-02BB1082717C}" sibTransId="{D80FA7D8-95B2-43D5-96A8-4F5837FED885}"/>
    <dgm:cxn modelId="{25A7636B-9119-46BE-9227-05DF14C855C2}" type="presOf" srcId="{1926CBD0-1607-4280-91EA-0CF960D5211C}" destId="{6B05084C-A2DF-40CB-9239-087B4909AA9A}" srcOrd="0" destOrd="1" presId="urn:microsoft.com/office/officeart/2018/2/layout/IconVerticalSolidList"/>
    <dgm:cxn modelId="{5521F74B-E13C-4747-AA5C-AB220102662C}" srcId="{60476350-5B9B-46D1-A833-AF1DA62308C8}" destId="{46BCD3D3-5936-439E-BD67-8D8CEE7A43A6}" srcOrd="1" destOrd="0" parTransId="{3DAF3E38-B94E-49D0-A333-65054123CDF6}" sibTransId="{F2C5FBE5-626C-4E89-A40E-28AB50481A7C}"/>
    <dgm:cxn modelId="{F9FA3B7E-AF21-4995-BAF7-B3587F89CEB7}" type="presOf" srcId="{46BCD3D3-5936-439E-BD67-8D8CEE7A43A6}" destId="{D77CB575-22F3-4F8F-9D3B-1B772ED6A506}" srcOrd="0" destOrd="0" presId="urn:microsoft.com/office/officeart/2018/2/layout/IconVerticalSolidList"/>
    <dgm:cxn modelId="{51CC8B8F-BC4B-4FB5-8830-8BCEE811CA19}" srcId="{60476350-5B9B-46D1-A833-AF1DA62308C8}" destId="{24C156DB-28B9-4470-844B-A8ACA0120981}" srcOrd="2" destOrd="0" parTransId="{98503182-BF1F-485E-B02B-93EDBB077CDF}" sibTransId="{2452A589-C81A-42A8-B138-9C3D9ED534DC}"/>
    <dgm:cxn modelId="{205C6298-0531-4FA8-9CD6-BCD48B6841C9}" srcId="{BD6628B5-5102-4EA6-9173-3030E8EFA656}" destId="{1649E4B0-D05F-400E-9A31-EE81F1CB078D}" srcOrd="0" destOrd="0" parTransId="{A49DC2CF-0CA9-48E1-93E2-13364FE87800}" sibTransId="{3A1A7F3D-1088-46ED-87E2-BE73066EADDE}"/>
    <dgm:cxn modelId="{D3753C9B-0A1A-444D-8F68-2F7224D1BB2D}" type="presOf" srcId="{24C156DB-28B9-4470-844B-A8ACA0120981}" destId="{DC33D664-8765-4761-8199-39DE37AAB249}" srcOrd="0" destOrd="0" presId="urn:microsoft.com/office/officeart/2018/2/layout/IconVerticalSolidList"/>
    <dgm:cxn modelId="{F4FAAAAB-CCED-40D4-9755-16878801B5F5}" srcId="{60476350-5B9B-46D1-A833-AF1DA62308C8}" destId="{BD6628B5-5102-4EA6-9173-3030E8EFA656}" srcOrd="0" destOrd="0" parTransId="{138EBC23-7204-426C-88CA-78E5C56BE93A}" sibTransId="{9AD0CD42-2C79-4AAE-A270-20D0A45FF246}"/>
    <dgm:cxn modelId="{46813BC6-BE2A-4F30-83A9-6C3EE77E2118}" srcId="{BD6628B5-5102-4EA6-9173-3030E8EFA656}" destId="{1926CBD0-1607-4280-91EA-0CF960D5211C}" srcOrd="1" destOrd="0" parTransId="{FF3DF321-94E6-4612-BFB5-583FCBFD4A13}" sibTransId="{EE5CADD4-9AAA-4E34-9A9C-5C7F63609166}"/>
    <dgm:cxn modelId="{A5BAF2EB-C53D-4FE0-97AB-11B7AFB3C1CE}" srcId="{D128DDBC-B2BC-43A1-98EC-C6BA05EC800F}" destId="{59D8D0BE-CA0F-45E6-B052-CDD0492F533B}" srcOrd="1" destOrd="0" parTransId="{9F7F6173-36AB-422D-8DFA-241CAAFB1A78}" sibTransId="{359B11DC-9D5A-43FE-8D86-7D95E11DF4EA}"/>
    <dgm:cxn modelId="{0BBA5DF4-139B-4FAD-85E1-625C0231B479}" type="presOf" srcId="{BD6628B5-5102-4EA6-9173-3030E8EFA656}" destId="{62EF8ABD-80F4-46FB-B341-E4B146A2D5AD}" srcOrd="0" destOrd="0" presId="urn:microsoft.com/office/officeart/2018/2/layout/IconVerticalSolidList"/>
    <dgm:cxn modelId="{F81DE1F4-429A-42EA-91A0-FD2C5F81A3DE}" type="presOf" srcId="{D128DDBC-B2BC-43A1-98EC-C6BA05EC800F}" destId="{649F0E51-7445-4935-B9CE-65AAB2917F4B}" srcOrd="0" destOrd="0" presId="urn:microsoft.com/office/officeart/2018/2/layout/IconVerticalSolidList"/>
    <dgm:cxn modelId="{15A1468D-973A-42E7-8EAC-7D98B725BFC6}" type="presParOf" srcId="{20B34B71-511B-4909-9F25-AF4160944FA0}" destId="{8620B753-3D07-4C8C-83AC-B0E1AF2A06D9}" srcOrd="0" destOrd="0" presId="urn:microsoft.com/office/officeart/2018/2/layout/IconVerticalSolidList"/>
    <dgm:cxn modelId="{741E3F44-01D1-47AE-AB2C-1230A7921789}" type="presParOf" srcId="{8620B753-3D07-4C8C-83AC-B0E1AF2A06D9}" destId="{AC21BBC5-54B3-4820-974B-718FE4D9E24F}" srcOrd="0" destOrd="0" presId="urn:microsoft.com/office/officeart/2018/2/layout/IconVerticalSolidList"/>
    <dgm:cxn modelId="{B72F5E6D-9661-4B5C-8D29-4C8F6F8BEFE9}" type="presParOf" srcId="{8620B753-3D07-4C8C-83AC-B0E1AF2A06D9}" destId="{3B317C5A-A8C8-43E7-9020-47B48DC5715A}" srcOrd="1" destOrd="0" presId="urn:microsoft.com/office/officeart/2018/2/layout/IconVerticalSolidList"/>
    <dgm:cxn modelId="{D0CB57BC-F525-4678-B4D8-6C3B7E21D9B2}" type="presParOf" srcId="{8620B753-3D07-4C8C-83AC-B0E1AF2A06D9}" destId="{96A70C73-AF96-42DD-9F98-CF9202D99EA9}" srcOrd="2" destOrd="0" presId="urn:microsoft.com/office/officeart/2018/2/layout/IconVerticalSolidList"/>
    <dgm:cxn modelId="{A53577FB-181A-4EF4-A33A-9A282603F3AD}" type="presParOf" srcId="{8620B753-3D07-4C8C-83AC-B0E1AF2A06D9}" destId="{62EF8ABD-80F4-46FB-B341-E4B146A2D5AD}" srcOrd="3" destOrd="0" presId="urn:microsoft.com/office/officeart/2018/2/layout/IconVerticalSolidList"/>
    <dgm:cxn modelId="{BF51BCBE-5693-4139-AE90-5F52956D1CE8}" type="presParOf" srcId="{8620B753-3D07-4C8C-83AC-B0E1AF2A06D9}" destId="{6B05084C-A2DF-40CB-9239-087B4909AA9A}" srcOrd="4" destOrd="0" presId="urn:microsoft.com/office/officeart/2018/2/layout/IconVerticalSolidList"/>
    <dgm:cxn modelId="{9FD68088-D191-43ED-84FC-490AFF7BE7BA}" type="presParOf" srcId="{20B34B71-511B-4909-9F25-AF4160944FA0}" destId="{CA3F6A1D-DAD6-4CA5-A258-EDFCD212E7C8}" srcOrd="1" destOrd="0" presId="urn:microsoft.com/office/officeart/2018/2/layout/IconVerticalSolidList"/>
    <dgm:cxn modelId="{10AD3E75-9E22-42E5-B152-759F06BD1E3F}" type="presParOf" srcId="{20B34B71-511B-4909-9F25-AF4160944FA0}" destId="{E6E5F5E5-2102-47B7-873D-6A9CF119F03E}" srcOrd="2" destOrd="0" presId="urn:microsoft.com/office/officeart/2018/2/layout/IconVerticalSolidList"/>
    <dgm:cxn modelId="{A243C7FA-3AF6-4C44-B641-8D88207392A2}" type="presParOf" srcId="{E6E5F5E5-2102-47B7-873D-6A9CF119F03E}" destId="{E0C61C01-391C-4E22-B129-47FBE7C13A65}" srcOrd="0" destOrd="0" presId="urn:microsoft.com/office/officeart/2018/2/layout/IconVerticalSolidList"/>
    <dgm:cxn modelId="{658579AB-C38A-4607-9CE1-2860556AE528}" type="presParOf" srcId="{E6E5F5E5-2102-47B7-873D-6A9CF119F03E}" destId="{9BDBD923-B555-49EC-A551-2B1A41BFCA8E}" srcOrd="1" destOrd="0" presId="urn:microsoft.com/office/officeart/2018/2/layout/IconVerticalSolidList"/>
    <dgm:cxn modelId="{C22A144D-07F6-4D7A-9935-D4D4702045EE}" type="presParOf" srcId="{E6E5F5E5-2102-47B7-873D-6A9CF119F03E}" destId="{2490FCD3-042F-46E2-A1C8-B610E81444CA}" srcOrd="2" destOrd="0" presId="urn:microsoft.com/office/officeart/2018/2/layout/IconVerticalSolidList"/>
    <dgm:cxn modelId="{7C809287-FDEF-4020-AF29-879F178FAF79}" type="presParOf" srcId="{E6E5F5E5-2102-47B7-873D-6A9CF119F03E}" destId="{D77CB575-22F3-4F8F-9D3B-1B772ED6A506}" srcOrd="3" destOrd="0" presId="urn:microsoft.com/office/officeart/2018/2/layout/IconVerticalSolidList"/>
    <dgm:cxn modelId="{98401452-B988-4B2E-A1DC-8E18C91C8A0B}" type="presParOf" srcId="{20B34B71-511B-4909-9F25-AF4160944FA0}" destId="{C8C745C7-8149-4640-BAC4-1F6A2459443E}" srcOrd="3" destOrd="0" presId="urn:microsoft.com/office/officeart/2018/2/layout/IconVerticalSolidList"/>
    <dgm:cxn modelId="{CE65D9F8-44F1-4AB1-95EB-C295AFD2C9ED}" type="presParOf" srcId="{20B34B71-511B-4909-9F25-AF4160944FA0}" destId="{E08AEBF4-2E73-46D9-B6F9-4427C9332DF5}" srcOrd="4" destOrd="0" presId="urn:microsoft.com/office/officeart/2018/2/layout/IconVerticalSolidList"/>
    <dgm:cxn modelId="{B2040002-4F95-4C16-BEF2-4AA88A2DEB9F}" type="presParOf" srcId="{E08AEBF4-2E73-46D9-B6F9-4427C9332DF5}" destId="{5E564783-9810-4FD2-A753-4CBB7938AB81}" srcOrd="0" destOrd="0" presId="urn:microsoft.com/office/officeart/2018/2/layout/IconVerticalSolidList"/>
    <dgm:cxn modelId="{16ACEFED-A4BF-42B3-BEDB-6B45C59879FE}" type="presParOf" srcId="{E08AEBF4-2E73-46D9-B6F9-4427C9332DF5}" destId="{E21D9E64-8D38-4248-BA1D-32692496CD18}" srcOrd="1" destOrd="0" presId="urn:microsoft.com/office/officeart/2018/2/layout/IconVerticalSolidList"/>
    <dgm:cxn modelId="{BE42C180-7482-4CF8-93F3-AA56B00BD411}" type="presParOf" srcId="{E08AEBF4-2E73-46D9-B6F9-4427C9332DF5}" destId="{C0F3BFB4-CCBD-4E97-81EF-B6C383D5DC30}" srcOrd="2" destOrd="0" presId="urn:microsoft.com/office/officeart/2018/2/layout/IconVerticalSolidList"/>
    <dgm:cxn modelId="{276A9439-4F6F-423C-A83D-EDDA9548C711}" type="presParOf" srcId="{E08AEBF4-2E73-46D9-B6F9-4427C9332DF5}" destId="{DC33D664-8765-4761-8199-39DE37AAB249}" srcOrd="3" destOrd="0" presId="urn:microsoft.com/office/officeart/2018/2/layout/IconVerticalSolidList"/>
    <dgm:cxn modelId="{8C5E6C70-B73F-445C-94A2-19C6E728EF97}" type="presParOf" srcId="{20B34B71-511B-4909-9F25-AF4160944FA0}" destId="{8886719E-B966-4D49-9F08-49F2CC93EE75}" srcOrd="5" destOrd="0" presId="urn:microsoft.com/office/officeart/2018/2/layout/IconVerticalSolidList"/>
    <dgm:cxn modelId="{08572D15-E9B3-4DED-8050-6409972AB411}" type="presParOf" srcId="{20B34B71-511B-4909-9F25-AF4160944FA0}" destId="{9A330B27-0EE9-474B-B36C-6785188E9986}" srcOrd="6" destOrd="0" presId="urn:microsoft.com/office/officeart/2018/2/layout/IconVerticalSolidList"/>
    <dgm:cxn modelId="{12BE36FC-CA8E-4141-A500-68654F2B52F5}" type="presParOf" srcId="{9A330B27-0EE9-474B-B36C-6785188E9986}" destId="{384AEAF1-82E2-49B6-A1F4-21DECBE2E0FC}" srcOrd="0" destOrd="0" presId="urn:microsoft.com/office/officeart/2018/2/layout/IconVerticalSolidList"/>
    <dgm:cxn modelId="{6D7AABEB-BAD1-45B4-9BC0-003EA8E3E011}" type="presParOf" srcId="{9A330B27-0EE9-474B-B36C-6785188E9986}" destId="{29DE746C-AB36-4F34-8AF4-A60D3D15DCF1}" srcOrd="1" destOrd="0" presId="urn:microsoft.com/office/officeart/2018/2/layout/IconVerticalSolidList"/>
    <dgm:cxn modelId="{92C9769F-C380-4299-88DC-10062FAD9299}" type="presParOf" srcId="{9A330B27-0EE9-474B-B36C-6785188E9986}" destId="{B1D18E14-1A68-4B42-A5F9-2E30DB900BE7}" srcOrd="2" destOrd="0" presId="urn:microsoft.com/office/officeart/2018/2/layout/IconVerticalSolidList"/>
    <dgm:cxn modelId="{76D3D1C0-5F4C-4484-B56A-D7AE5C7C5D47}" type="presParOf" srcId="{9A330B27-0EE9-474B-B36C-6785188E9986}" destId="{649F0E51-7445-4935-B9CE-65AAB2917F4B}" srcOrd="3" destOrd="0" presId="urn:microsoft.com/office/officeart/2018/2/layout/IconVerticalSolidList"/>
    <dgm:cxn modelId="{6BE8D12C-AC67-4EAE-957F-91FD9408AE51}" type="presParOf" srcId="{9A330B27-0EE9-474B-B36C-6785188E9986}" destId="{FAD8FE1E-954B-452D-8FE1-70C0A4B347F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ED1DDB-C8C5-445F-ACEC-E93848AF1894}" type="doc">
      <dgm:prSet loTypeId="urn:microsoft.com/office/officeart/2005/8/layout/matrix1" loCatId="matrix" qsTypeId="urn:microsoft.com/office/officeart/2005/8/quickstyle/simple1" qsCatId="simple" csTypeId="urn:microsoft.com/office/officeart/2005/8/colors/accent2_3" csCatId="accent2" phldr="1"/>
      <dgm:spPr/>
      <dgm:t>
        <a:bodyPr/>
        <a:lstStyle/>
        <a:p>
          <a:endParaRPr lang="en-US"/>
        </a:p>
      </dgm:t>
    </dgm:pt>
    <dgm:pt modelId="{9573FF83-B168-4F86-A259-FE714FA5B6F7}">
      <dgm:prSet phldrT="[Text]" custT="1"/>
      <dgm:spPr/>
      <dgm:t>
        <a:bodyPr/>
        <a:lstStyle/>
        <a:p>
          <a:r>
            <a:rPr lang="en-US" sz="2700"/>
            <a:t>Urine Culture </a:t>
          </a:r>
          <a:r>
            <a:rPr lang="en-US" sz="3600" b="1"/>
            <a:t>Ordering</a:t>
          </a:r>
          <a:endParaRPr lang="en-US" sz="2700" b="1"/>
        </a:p>
      </dgm:t>
    </dgm:pt>
    <dgm:pt modelId="{C7848CFD-4D47-4219-807A-92DF4FD8ADFA}" type="parTrans" cxnId="{E03EF6EA-A299-4203-B6E0-2F2396553190}">
      <dgm:prSet/>
      <dgm:spPr/>
      <dgm:t>
        <a:bodyPr/>
        <a:lstStyle/>
        <a:p>
          <a:endParaRPr lang="en-US"/>
        </a:p>
      </dgm:t>
    </dgm:pt>
    <dgm:pt modelId="{13266DBF-6DCE-43BC-BE4A-D1EF5C12BFB6}" type="sibTrans" cxnId="{E03EF6EA-A299-4203-B6E0-2F2396553190}">
      <dgm:prSet/>
      <dgm:spPr/>
      <dgm:t>
        <a:bodyPr/>
        <a:lstStyle/>
        <a:p>
          <a:endParaRPr lang="en-US"/>
        </a:p>
      </dgm:t>
    </dgm:pt>
    <dgm:pt modelId="{73FE8537-EC12-42D0-A125-8A784AD91EFA}">
      <dgm:prSet phldrT="[Text]"/>
      <dgm:spPr/>
      <dgm:t>
        <a:bodyPr/>
        <a:lstStyle/>
        <a:p>
          <a:r>
            <a:rPr lang="en-US"/>
            <a:t>Recognize and Document Signs and Symptoms</a:t>
          </a:r>
        </a:p>
      </dgm:t>
    </dgm:pt>
    <dgm:pt modelId="{CFD816A4-6C43-46F2-B12E-F23CBDD008F5}" type="parTrans" cxnId="{8E723456-911C-40D3-A2EA-B50282F6FD95}">
      <dgm:prSet/>
      <dgm:spPr/>
      <dgm:t>
        <a:bodyPr/>
        <a:lstStyle/>
        <a:p>
          <a:endParaRPr lang="en-US"/>
        </a:p>
      </dgm:t>
    </dgm:pt>
    <dgm:pt modelId="{E75981E8-7EA5-4DB8-A435-89CFFBF265B0}" type="sibTrans" cxnId="{8E723456-911C-40D3-A2EA-B50282F6FD95}">
      <dgm:prSet/>
      <dgm:spPr/>
      <dgm:t>
        <a:bodyPr/>
        <a:lstStyle/>
        <a:p>
          <a:endParaRPr lang="en-US"/>
        </a:p>
      </dgm:t>
    </dgm:pt>
    <dgm:pt modelId="{6B89F54B-8585-4AA2-B25F-0F730BD20286}">
      <dgm:prSet phldrT="[Text]"/>
      <dgm:spPr/>
      <dgm:t>
        <a:bodyPr/>
        <a:lstStyle/>
        <a:p>
          <a:r>
            <a:rPr lang="en-US"/>
            <a:t>Remove urinalysis from standardized order sets</a:t>
          </a:r>
        </a:p>
      </dgm:t>
    </dgm:pt>
    <dgm:pt modelId="{AC33F6E4-CAAF-40D9-ACC2-A6D2BDC24A6D}" type="parTrans" cxnId="{D8E36E22-00DB-4D7D-A950-B895A65C2956}">
      <dgm:prSet/>
      <dgm:spPr/>
      <dgm:t>
        <a:bodyPr/>
        <a:lstStyle/>
        <a:p>
          <a:endParaRPr lang="en-US"/>
        </a:p>
      </dgm:t>
    </dgm:pt>
    <dgm:pt modelId="{F881F1C2-2239-4C6E-A91D-1A4A5416DE6B}" type="sibTrans" cxnId="{D8E36E22-00DB-4D7D-A950-B895A65C2956}">
      <dgm:prSet/>
      <dgm:spPr/>
      <dgm:t>
        <a:bodyPr/>
        <a:lstStyle/>
        <a:p>
          <a:endParaRPr lang="en-US"/>
        </a:p>
      </dgm:t>
    </dgm:pt>
    <dgm:pt modelId="{A0F9190D-7B4F-4B1D-B399-460D18457471}">
      <dgm:prSet phldrT="[Text]"/>
      <dgm:spPr/>
      <dgm:t>
        <a:bodyPr/>
        <a:lstStyle/>
        <a:p>
          <a:r>
            <a:rPr lang="en-US" dirty="0"/>
            <a:t>Cancel repeat urine culture orders</a:t>
          </a:r>
        </a:p>
      </dgm:t>
    </dgm:pt>
    <dgm:pt modelId="{E6A4B146-0927-4AE4-BEF3-08DEAAC822EF}" type="parTrans" cxnId="{EFD1E1F8-9378-4FF9-851F-013FAD97403F}">
      <dgm:prSet/>
      <dgm:spPr/>
      <dgm:t>
        <a:bodyPr/>
        <a:lstStyle/>
        <a:p>
          <a:endParaRPr lang="en-US"/>
        </a:p>
      </dgm:t>
    </dgm:pt>
    <dgm:pt modelId="{1CEE367D-CA76-4D05-9C86-BB73CB8DB531}" type="sibTrans" cxnId="{EFD1E1F8-9378-4FF9-851F-013FAD97403F}">
      <dgm:prSet/>
      <dgm:spPr/>
      <dgm:t>
        <a:bodyPr/>
        <a:lstStyle/>
        <a:p>
          <a:endParaRPr lang="en-US"/>
        </a:p>
      </dgm:t>
    </dgm:pt>
    <dgm:pt modelId="{7A51898B-37F9-499E-983A-89C6A604BD6A}">
      <dgm:prSet phldrT="[Text]"/>
      <dgm:spPr/>
      <dgm:t>
        <a:bodyPr/>
        <a:lstStyle/>
        <a:p>
          <a:r>
            <a:rPr lang="en-US"/>
            <a:t>Engage bedside nursing staff</a:t>
          </a:r>
        </a:p>
      </dgm:t>
    </dgm:pt>
    <dgm:pt modelId="{9152B959-2D8D-4361-AEE5-A666A166D4DA}" type="parTrans" cxnId="{E50ECCAB-17C2-4714-9051-F91483A1AB4F}">
      <dgm:prSet/>
      <dgm:spPr/>
      <dgm:t>
        <a:bodyPr/>
        <a:lstStyle/>
        <a:p>
          <a:endParaRPr lang="en-US"/>
        </a:p>
      </dgm:t>
    </dgm:pt>
    <dgm:pt modelId="{7E8F2394-AA4E-4F2D-A2E5-D01430A220D5}" type="sibTrans" cxnId="{E50ECCAB-17C2-4714-9051-F91483A1AB4F}">
      <dgm:prSet/>
      <dgm:spPr/>
      <dgm:t>
        <a:bodyPr/>
        <a:lstStyle/>
        <a:p>
          <a:endParaRPr lang="en-US"/>
        </a:p>
      </dgm:t>
    </dgm:pt>
    <dgm:pt modelId="{437E0D87-AF5D-4F85-8560-65D8CE52CB4D}" type="pres">
      <dgm:prSet presAssocID="{CBED1DDB-C8C5-445F-ACEC-E93848AF1894}" presName="diagram" presStyleCnt="0">
        <dgm:presLayoutVars>
          <dgm:chMax val="1"/>
          <dgm:dir/>
          <dgm:animLvl val="ctr"/>
          <dgm:resizeHandles val="exact"/>
        </dgm:presLayoutVars>
      </dgm:prSet>
      <dgm:spPr/>
    </dgm:pt>
    <dgm:pt modelId="{E2CFDAC6-A0AF-44A4-9A56-A2B3C6DE4A59}" type="pres">
      <dgm:prSet presAssocID="{CBED1DDB-C8C5-445F-ACEC-E93848AF1894}" presName="matrix" presStyleCnt="0"/>
      <dgm:spPr/>
    </dgm:pt>
    <dgm:pt modelId="{E7734A21-2ABB-4FA8-AF9B-5BDF83E1049A}" type="pres">
      <dgm:prSet presAssocID="{CBED1DDB-C8C5-445F-ACEC-E93848AF1894}" presName="tile1" presStyleLbl="node1" presStyleIdx="0" presStyleCnt="4"/>
      <dgm:spPr/>
    </dgm:pt>
    <dgm:pt modelId="{C3465F4B-10B1-4C5C-A090-FC6D9325FF2C}" type="pres">
      <dgm:prSet presAssocID="{CBED1DDB-C8C5-445F-ACEC-E93848AF1894}" presName="tile1text" presStyleLbl="node1" presStyleIdx="0" presStyleCnt="4">
        <dgm:presLayoutVars>
          <dgm:chMax val="0"/>
          <dgm:chPref val="0"/>
          <dgm:bulletEnabled val="1"/>
        </dgm:presLayoutVars>
      </dgm:prSet>
      <dgm:spPr/>
    </dgm:pt>
    <dgm:pt modelId="{76916513-C6B9-49E3-8137-E0F5CFECC736}" type="pres">
      <dgm:prSet presAssocID="{CBED1DDB-C8C5-445F-ACEC-E93848AF1894}" presName="tile2" presStyleLbl="node1" presStyleIdx="1" presStyleCnt="4"/>
      <dgm:spPr/>
    </dgm:pt>
    <dgm:pt modelId="{C149B3B8-AB2A-40B8-954B-6DDDEFA4A67B}" type="pres">
      <dgm:prSet presAssocID="{CBED1DDB-C8C5-445F-ACEC-E93848AF1894}" presName="tile2text" presStyleLbl="node1" presStyleIdx="1" presStyleCnt="4">
        <dgm:presLayoutVars>
          <dgm:chMax val="0"/>
          <dgm:chPref val="0"/>
          <dgm:bulletEnabled val="1"/>
        </dgm:presLayoutVars>
      </dgm:prSet>
      <dgm:spPr/>
    </dgm:pt>
    <dgm:pt modelId="{DBBCB624-D1AF-4FE6-B63C-89CD10B37ADE}" type="pres">
      <dgm:prSet presAssocID="{CBED1DDB-C8C5-445F-ACEC-E93848AF1894}" presName="tile3" presStyleLbl="node1" presStyleIdx="2" presStyleCnt="4"/>
      <dgm:spPr/>
    </dgm:pt>
    <dgm:pt modelId="{A21110A1-79C7-4A55-8483-9C776FFA7C3F}" type="pres">
      <dgm:prSet presAssocID="{CBED1DDB-C8C5-445F-ACEC-E93848AF1894}" presName="tile3text" presStyleLbl="node1" presStyleIdx="2" presStyleCnt="4">
        <dgm:presLayoutVars>
          <dgm:chMax val="0"/>
          <dgm:chPref val="0"/>
          <dgm:bulletEnabled val="1"/>
        </dgm:presLayoutVars>
      </dgm:prSet>
      <dgm:spPr/>
    </dgm:pt>
    <dgm:pt modelId="{7B21913E-4790-468C-AFE1-C9545A81B2FC}" type="pres">
      <dgm:prSet presAssocID="{CBED1DDB-C8C5-445F-ACEC-E93848AF1894}" presName="tile4" presStyleLbl="node1" presStyleIdx="3" presStyleCnt="4"/>
      <dgm:spPr/>
    </dgm:pt>
    <dgm:pt modelId="{5A46A4AF-68C2-4DC4-8EF1-5D8B0E944F72}" type="pres">
      <dgm:prSet presAssocID="{CBED1DDB-C8C5-445F-ACEC-E93848AF1894}" presName="tile4text" presStyleLbl="node1" presStyleIdx="3" presStyleCnt="4">
        <dgm:presLayoutVars>
          <dgm:chMax val="0"/>
          <dgm:chPref val="0"/>
          <dgm:bulletEnabled val="1"/>
        </dgm:presLayoutVars>
      </dgm:prSet>
      <dgm:spPr/>
    </dgm:pt>
    <dgm:pt modelId="{1047A764-6653-4D9E-B5D1-DF57951A340E}" type="pres">
      <dgm:prSet presAssocID="{CBED1DDB-C8C5-445F-ACEC-E93848AF1894}" presName="centerTile" presStyleLbl="fgShp" presStyleIdx="0" presStyleCnt="1">
        <dgm:presLayoutVars>
          <dgm:chMax val="0"/>
          <dgm:chPref val="0"/>
        </dgm:presLayoutVars>
      </dgm:prSet>
      <dgm:spPr/>
    </dgm:pt>
  </dgm:ptLst>
  <dgm:cxnLst>
    <dgm:cxn modelId="{9FADFD0E-D99C-404C-B796-960294912CEF}" type="presOf" srcId="{A0F9190D-7B4F-4B1D-B399-460D18457471}" destId="{A21110A1-79C7-4A55-8483-9C776FFA7C3F}" srcOrd="1" destOrd="0" presId="urn:microsoft.com/office/officeart/2005/8/layout/matrix1"/>
    <dgm:cxn modelId="{D8E36E22-00DB-4D7D-A950-B895A65C2956}" srcId="{9573FF83-B168-4F86-A259-FE714FA5B6F7}" destId="{6B89F54B-8585-4AA2-B25F-0F730BD20286}" srcOrd="1" destOrd="0" parTransId="{AC33F6E4-CAAF-40D9-ACC2-A6D2BDC24A6D}" sibTransId="{F881F1C2-2239-4C6E-A91D-1A4A5416DE6B}"/>
    <dgm:cxn modelId="{EA378323-D35F-4C5F-8A6C-E30AA975A52E}" type="presOf" srcId="{9573FF83-B168-4F86-A259-FE714FA5B6F7}" destId="{1047A764-6653-4D9E-B5D1-DF57951A340E}" srcOrd="0" destOrd="0" presId="urn:microsoft.com/office/officeart/2005/8/layout/matrix1"/>
    <dgm:cxn modelId="{45114C44-2005-44D4-B2C7-01ECE463F33C}" type="presOf" srcId="{7A51898B-37F9-499E-983A-89C6A604BD6A}" destId="{7B21913E-4790-468C-AFE1-C9545A81B2FC}" srcOrd="0" destOrd="0" presId="urn:microsoft.com/office/officeart/2005/8/layout/matrix1"/>
    <dgm:cxn modelId="{8E723456-911C-40D3-A2EA-B50282F6FD95}" srcId="{9573FF83-B168-4F86-A259-FE714FA5B6F7}" destId="{73FE8537-EC12-42D0-A125-8A784AD91EFA}" srcOrd="0" destOrd="0" parTransId="{CFD816A4-6C43-46F2-B12E-F23CBDD008F5}" sibTransId="{E75981E8-7EA5-4DB8-A435-89CFFBF265B0}"/>
    <dgm:cxn modelId="{1D006456-E981-472F-AD48-6CE0B25D5A9F}" type="presOf" srcId="{6B89F54B-8585-4AA2-B25F-0F730BD20286}" destId="{C149B3B8-AB2A-40B8-954B-6DDDEFA4A67B}" srcOrd="1" destOrd="0" presId="urn:microsoft.com/office/officeart/2005/8/layout/matrix1"/>
    <dgm:cxn modelId="{325B4D95-393A-4E48-BF6B-6091DABFB1E5}" type="presOf" srcId="{A0F9190D-7B4F-4B1D-B399-460D18457471}" destId="{DBBCB624-D1AF-4FE6-B63C-89CD10B37ADE}" srcOrd="0" destOrd="0" presId="urn:microsoft.com/office/officeart/2005/8/layout/matrix1"/>
    <dgm:cxn modelId="{101F899E-98A6-41C4-93B6-ED6CDE714C6A}" type="presOf" srcId="{7A51898B-37F9-499E-983A-89C6A604BD6A}" destId="{5A46A4AF-68C2-4DC4-8EF1-5D8B0E944F72}" srcOrd="1" destOrd="0" presId="urn:microsoft.com/office/officeart/2005/8/layout/matrix1"/>
    <dgm:cxn modelId="{E50ECCAB-17C2-4714-9051-F91483A1AB4F}" srcId="{9573FF83-B168-4F86-A259-FE714FA5B6F7}" destId="{7A51898B-37F9-499E-983A-89C6A604BD6A}" srcOrd="3" destOrd="0" parTransId="{9152B959-2D8D-4361-AEE5-A666A166D4DA}" sibTransId="{7E8F2394-AA4E-4F2D-A2E5-D01430A220D5}"/>
    <dgm:cxn modelId="{EA2C83B3-359D-4C85-9BFB-4F62A230D202}" type="presOf" srcId="{73FE8537-EC12-42D0-A125-8A784AD91EFA}" destId="{E7734A21-2ABB-4FA8-AF9B-5BDF83E1049A}" srcOrd="0" destOrd="0" presId="urn:microsoft.com/office/officeart/2005/8/layout/matrix1"/>
    <dgm:cxn modelId="{C6F0FCBB-3EC1-470D-9340-270C15535330}" type="presOf" srcId="{6B89F54B-8585-4AA2-B25F-0F730BD20286}" destId="{76916513-C6B9-49E3-8137-E0F5CFECC736}" srcOrd="0" destOrd="0" presId="urn:microsoft.com/office/officeart/2005/8/layout/matrix1"/>
    <dgm:cxn modelId="{48C8B4CC-1581-4634-A603-F0CAE9430495}" type="presOf" srcId="{73FE8537-EC12-42D0-A125-8A784AD91EFA}" destId="{C3465F4B-10B1-4C5C-A090-FC6D9325FF2C}" srcOrd="1" destOrd="0" presId="urn:microsoft.com/office/officeart/2005/8/layout/matrix1"/>
    <dgm:cxn modelId="{A8BAAFE9-FFA4-4997-84CC-9363B4445758}" type="presOf" srcId="{CBED1DDB-C8C5-445F-ACEC-E93848AF1894}" destId="{437E0D87-AF5D-4F85-8560-65D8CE52CB4D}" srcOrd="0" destOrd="0" presId="urn:microsoft.com/office/officeart/2005/8/layout/matrix1"/>
    <dgm:cxn modelId="{E03EF6EA-A299-4203-B6E0-2F2396553190}" srcId="{CBED1DDB-C8C5-445F-ACEC-E93848AF1894}" destId="{9573FF83-B168-4F86-A259-FE714FA5B6F7}" srcOrd="0" destOrd="0" parTransId="{C7848CFD-4D47-4219-807A-92DF4FD8ADFA}" sibTransId="{13266DBF-6DCE-43BC-BE4A-D1EF5C12BFB6}"/>
    <dgm:cxn modelId="{EFD1E1F8-9378-4FF9-851F-013FAD97403F}" srcId="{9573FF83-B168-4F86-A259-FE714FA5B6F7}" destId="{A0F9190D-7B4F-4B1D-B399-460D18457471}" srcOrd="2" destOrd="0" parTransId="{E6A4B146-0927-4AE4-BEF3-08DEAAC822EF}" sibTransId="{1CEE367D-CA76-4D05-9C86-BB73CB8DB531}"/>
    <dgm:cxn modelId="{B1AA3782-77C0-42A8-A779-E42DA9A3CE04}" type="presParOf" srcId="{437E0D87-AF5D-4F85-8560-65D8CE52CB4D}" destId="{E2CFDAC6-A0AF-44A4-9A56-A2B3C6DE4A59}" srcOrd="0" destOrd="0" presId="urn:microsoft.com/office/officeart/2005/8/layout/matrix1"/>
    <dgm:cxn modelId="{59AE4E5F-6C53-40E7-94BA-37C8A4628BBB}" type="presParOf" srcId="{E2CFDAC6-A0AF-44A4-9A56-A2B3C6DE4A59}" destId="{E7734A21-2ABB-4FA8-AF9B-5BDF83E1049A}" srcOrd="0" destOrd="0" presId="urn:microsoft.com/office/officeart/2005/8/layout/matrix1"/>
    <dgm:cxn modelId="{434022A9-E5EF-44B4-B625-EEB9930B7735}" type="presParOf" srcId="{E2CFDAC6-A0AF-44A4-9A56-A2B3C6DE4A59}" destId="{C3465F4B-10B1-4C5C-A090-FC6D9325FF2C}" srcOrd="1" destOrd="0" presId="urn:microsoft.com/office/officeart/2005/8/layout/matrix1"/>
    <dgm:cxn modelId="{4F65B2EF-BBBC-4DEB-A21A-8F3889167E02}" type="presParOf" srcId="{E2CFDAC6-A0AF-44A4-9A56-A2B3C6DE4A59}" destId="{76916513-C6B9-49E3-8137-E0F5CFECC736}" srcOrd="2" destOrd="0" presId="urn:microsoft.com/office/officeart/2005/8/layout/matrix1"/>
    <dgm:cxn modelId="{E8CCF3AC-4027-4914-9EE5-7213C46CCCD9}" type="presParOf" srcId="{E2CFDAC6-A0AF-44A4-9A56-A2B3C6DE4A59}" destId="{C149B3B8-AB2A-40B8-954B-6DDDEFA4A67B}" srcOrd="3" destOrd="0" presId="urn:microsoft.com/office/officeart/2005/8/layout/matrix1"/>
    <dgm:cxn modelId="{A892FFAE-BB92-4982-A7CD-8D940EDC3916}" type="presParOf" srcId="{E2CFDAC6-A0AF-44A4-9A56-A2B3C6DE4A59}" destId="{DBBCB624-D1AF-4FE6-B63C-89CD10B37ADE}" srcOrd="4" destOrd="0" presId="urn:microsoft.com/office/officeart/2005/8/layout/matrix1"/>
    <dgm:cxn modelId="{36518B4F-0984-44FB-BE23-02B56A9D693F}" type="presParOf" srcId="{E2CFDAC6-A0AF-44A4-9A56-A2B3C6DE4A59}" destId="{A21110A1-79C7-4A55-8483-9C776FFA7C3F}" srcOrd="5" destOrd="0" presId="urn:microsoft.com/office/officeart/2005/8/layout/matrix1"/>
    <dgm:cxn modelId="{18801D32-3093-4725-891C-3B1F94098A77}" type="presParOf" srcId="{E2CFDAC6-A0AF-44A4-9A56-A2B3C6DE4A59}" destId="{7B21913E-4790-468C-AFE1-C9545A81B2FC}" srcOrd="6" destOrd="0" presId="urn:microsoft.com/office/officeart/2005/8/layout/matrix1"/>
    <dgm:cxn modelId="{EE25C1D5-6140-4DF7-956D-CABDC37C4EC7}" type="presParOf" srcId="{E2CFDAC6-A0AF-44A4-9A56-A2B3C6DE4A59}" destId="{5A46A4AF-68C2-4DC4-8EF1-5D8B0E944F72}" srcOrd="7" destOrd="0" presId="urn:microsoft.com/office/officeart/2005/8/layout/matrix1"/>
    <dgm:cxn modelId="{3086EB72-7207-45FD-BD94-240B18B1353E}" type="presParOf" srcId="{437E0D87-AF5D-4F85-8560-65D8CE52CB4D}" destId="{1047A764-6653-4D9E-B5D1-DF57951A340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DF7A1E-8813-490A-8612-9A24E47047E4}"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en-US"/>
        </a:p>
      </dgm:t>
    </dgm:pt>
    <dgm:pt modelId="{CE650C16-0814-4223-B9C2-C3E5A1653BEE}">
      <dgm:prSet/>
      <dgm:spPr/>
      <dgm:t>
        <a:bodyPr/>
        <a:lstStyle/>
        <a:p>
          <a:r>
            <a:rPr lang="en-US"/>
            <a:t>Emergency department evaluation</a:t>
          </a:r>
        </a:p>
      </dgm:t>
    </dgm:pt>
    <dgm:pt modelId="{F670D033-1E12-4BC8-84E7-9294091930D9}" type="parTrans" cxnId="{9CAE899A-A4E5-41F2-B428-F2EB0A1AE72D}">
      <dgm:prSet/>
      <dgm:spPr/>
      <dgm:t>
        <a:bodyPr/>
        <a:lstStyle/>
        <a:p>
          <a:endParaRPr lang="en-US"/>
        </a:p>
      </dgm:t>
    </dgm:pt>
    <dgm:pt modelId="{3DC84318-9D72-416C-B694-37387D44EAEC}" type="sibTrans" cxnId="{9CAE899A-A4E5-41F2-B428-F2EB0A1AE72D}">
      <dgm:prSet/>
      <dgm:spPr/>
      <dgm:t>
        <a:bodyPr/>
        <a:lstStyle/>
        <a:p>
          <a:endParaRPr lang="en-US"/>
        </a:p>
      </dgm:t>
    </dgm:pt>
    <dgm:pt modelId="{0A227D6A-ED37-4BE1-8F49-00C060DC3C52}">
      <dgm:prSet/>
      <dgm:spPr/>
      <dgm:t>
        <a:bodyPr/>
        <a:lstStyle/>
        <a:p>
          <a:r>
            <a:rPr lang="en-US"/>
            <a:t>Hospital admission</a:t>
          </a:r>
        </a:p>
      </dgm:t>
    </dgm:pt>
    <dgm:pt modelId="{A3AE8D57-A883-4317-964A-E39E3327B2ED}" type="parTrans" cxnId="{765E3EC4-5F15-4BE1-A8D3-B980295C00CA}">
      <dgm:prSet/>
      <dgm:spPr/>
      <dgm:t>
        <a:bodyPr/>
        <a:lstStyle/>
        <a:p>
          <a:endParaRPr lang="en-US"/>
        </a:p>
      </dgm:t>
    </dgm:pt>
    <dgm:pt modelId="{362EF573-3BF0-4315-9FA1-177B3A76A2C8}" type="sibTrans" cxnId="{765E3EC4-5F15-4BE1-A8D3-B980295C00CA}">
      <dgm:prSet/>
      <dgm:spPr/>
      <dgm:t>
        <a:bodyPr/>
        <a:lstStyle/>
        <a:p>
          <a:endParaRPr lang="en-US"/>
        </a:p>
      </dgm:t>
    </dgm:pt>
    <dgm:pt modelId="{6A0FCAE6-8A00-48C6-8BF8-BAF01C7539D6}">
      <dgm:prSet/>
      <dgm:spPr/>
      <dgm:t>
        <a:bodyPr/>
        <a:lstStyle/>
        <a:p>
          <a:r>
            <a:rPr lang="en-US"/>
            <a:t>Inpatient pre-op</a:t>
          </a:r>
        </a:p>
      </dgm:t>
    </dgm:pt>
    <dgm:pt modelId="{BA0F4D3D-F2E1-45FA-8995-7ABCE8037D57}" type="parTrans" cxnId="{650925B2-7F62-461B-9EF6-723DA26A4CB7}">
      <dgm:prSet/>
      <dgm:spPr/>
      <dgm:t>
        <a:bodyPr/>
        <a:lstStyle/>
        <a:p>
          <a:endParaRPr lang="en-US"/>
        </a:p>
      </dgm:t>
    </dgm:pt>
    <dgm:pt modelId="{B0762F4C-A4D5-4697-951F-A95E1122DDEB}" type="sibTrans" cxnId="{650925B2-7F62-461B-9EF6-723DA26A4CB7}">
      <dgm:prSet/>
      <dgm:spPr/>
      <dgm:t>
        <a:bodyPr/>
        <a:lstStyle/>
        <a:p>
          <a:endParaRPr lang="en-US"/>
        </a:p>
      </dgm:t>
    </dgm:pt>
    <dgm:pt modelId="{FD4E4891-4033-418B-B4AF-C5D6BBC9004A}">
      <dgm:prSet/>
      <dgm:spPr/>
      <dgm:t>
        <a:bodyPr/>
        <a:lstStyle/>
        <a:p>
          <a:r>
            <a:rPr lang="en-US"/>
            <a:t>Assessment of altered mental status</a:t>
          </a:r>
        </a:p>
      </dgm:t>
    </dgm:pt>
    <dgm:pt modelId="{1428F7BF-EA02-41AB-95D1-96A1419A71F0}" type="parTrans" cxnId="{C571A3AE-CC10-4DC6-BDC2-73A9A2EE336C}">
      <dgm:prSet/>
      <dgm:spPr/>
      <dgm:t>
        <a:bodyPr/>
        <a:lstStyle/>
        <a:p>
          <a:endParaRPr lang="en-US"/>
        </a:p>
      </dgm:t>
    </dgm:pt>
    <dgm:pt modelId="{909851F9-2F50-4D0D-A041-CF3794877D5D}" type="sibTrans" cxnId="{C571A3AE-CC10-4DC6-BDC2-73A9A2EE336C}">
      <dgm:prSet/>
      <dgm:spPr/>
      <dgm:t>
        <a:bodyPr/>
        <a:lstStyle/>
        <a:p>
          <a:endParaRPr lang="en-US"/>
        </a:p>
      </dgm:t>
    </dgm:pt>
    <dgm:pt modelId="{F267620D-EE40-4426-A5FC-95FACED942D3}">
      <dgm:prSet/>
      <dgm:spPr/>
      <dgm:t>
        <a:bodyPr/>
        <a:lstStyle/>
        <a:p>
          <a:r>
            <a:rPr lang="en-US"/>
            <a:t>Assessment of falls in long-term care</a:t>
          </a:r>
        </a:p>
      </dgm:t>
    </dgm:pt>
    <dgm:pt modelId="{308DF32E-28FF-4E82-8228-2027C5E6B3C3}" type="parTrans" cxnId="{1F0A078C-0EED-4BF1-B4CD-E7F57FE98131}">
      <dgm:prSet/>
      <dgm:spPr/>
      <dgm:t>
        <a:bodyPr/>
        <a:lstStyle/>
        <a:p>
          <a:endParaRPr lang="en-US"/>
        </a:p>
      </dgm:t>
    </dgm:pt>
    <dgm:pt modelId="{4AB99B4E-0DA0-496C-8729-FC2D13CDF8EF}" type="sibTrans" cxnId="{1F0A078C-0EED-4BF1-B4CD-E7F57FE98131}">
      <dgm:prSet/>
      <dgm:spPr/>
      <dgm:t>
        <a:bodyPr/>
        <a:lstStyle/>
        <a:p>
          <a:endParaRPr lang="en-US"/>
        </a:p>
      </dgm:t>
    </dgm:pt>
    <dgm:pt modelId="{18850163-BBBA-4028-BDE0-F7F7477EF1F9}" type="pres">
      <dgm:prSet presAssocID="{BADF7A1E-8813-490A-8612-9A24E47047E4}" presName="linear" presStyleCnt="0">
        <dgm:presLayoutVars>
          <dgm:animLvl val="lvl"/>
          <dgm:resizeHandles val="exact"/>
        </dgm:presLayoutVars>
      </dgm:prSet>
      <dgm:spPr/>
    </dgm:pt>
    <dgm:pt modelId="{7D15EE6E-D388-4058-9A36-ED4F35591A11}" type="pres">
      <dgm:prSet presAssocID="{CE650C16-0814-4223-B9C2-C3E5A1653BEE}" presName="parentText" presStyleLbl="node1" presStyleIdx="0" presStyleCnt="5">
        <dgm:presLayoutVars>
          <dgm:chMax val="0"/>
          <dgm:bulletEnabled val="1"/>
        </dgm:presLayoutVars>
      </dgm:prSet>
      <dgm:spPr/>
    </dgm:pt>
    <dgm:pt modelId="{90245D4E-E7D2-4C84-A461-9DF7897A41AF}" type="pres">
      <dgm:prSet presAssocID="{3DC84318-9D72-416C-B694-37387D44EAEC}" presName="spacer" presStyleCnt="0"/>
      <dgm:spPr/>
    </dgm:pt>
    <dgm:pt modelId="{21E21A15-6BE2-47EC-9425-FD2FF01A0215}" type="pres">
      <dgm:prSet presAssocID="{0A227D6A-ED37-4BE1-8F49-00C060DC3C52}" presName="parentText" presStyleLbl="node1" presStyleIdx="1" presStyleCnt="5">
        <dgm:presLayoutVars>
          <dgm:chMax val="0"/>
          <dgm:bulletEnabled val="1"/>
        </dgm:presLayoutVars>
      </dgm:prSet>
      <dgm:spPr/>
    </dgm:pt>
    <dgm:pt modelId="{E73FEAF0-F866-4B28-9DE6-7A48C03B432B}" type="pres">
      <dgm:prSet presAssocID="{362EF573-3BF0-4315-9FA1-177B3A76A2C8}" presName="spacer" presStyleCnt="0"/>
      <dgm:spPr/>
    </dgm:pt>
    <dgm:pt modelId="{442FDEF1-FC9A-492E-B9BE-0E7E1F61287C}" type="pres">
      <dgm:prSet presAssocID="{6A0FCAE6-8A00-48C6-8BF8-BAF01C7539D6}" presName="parentText" presStyleLbl="node1" presStyleIdx="2" presStyleCnt="5">
        <dgm:presLayoutVars>
          <dgm:chMax val="0"/>
          <dgm:bulletEnabled val="1"/>
        </dgm:presLayoutVars>
      </dgm:prSet>
      <dgm:spPr/>
    </dgm:pt>
    <dgm:pt modelId="{A3D98268-4A0D-4C46-8358-EEF11A264BB2}" type="pres">
      <dgm:prSet presAssocID="{B0762F4C-A4D5-4697-951F-A95E1122DDEB}" presName="spacer" presStyleCnt="0"/>
      <dgm:spPr/>
    </dgm:pt>
    <dgm:pt modelId="{24CB286D-5AF1-408F-A50B-6A4D05123E62}" type="pres">
      <dgm:prSet presAssocID="{FD4E4891-4033-418B-B4AF-C5D6BBC9004A}" presName="parentText" presStyleLbl="node1" presStyleIdx="3" presStyleCnt="5">
        <dgm:presLayoutVars>
          <dgm:chMax val="0"/>
          <dgm:bulletEnabled val="1"/>
        </dgm:presLayoutVars>
      </dgm:prSet>
      <dgm:spPr/>
    </dgm:pt>
    <dgm:pt modelId="{CC2D4D11-971E-42DA-ADBA-A09CF527FB7E}" type="pres">
      <dgm:prSet presAssocID="{909851F9-2F50-4D0D-A041-CF3794877D5D}" presName="spacer" presStyleCnt="0"/>
      <dgm:spPr/>
    </dgm:pt>
    <dgm:pt modelId="{4F4AAB46-48A6-43EC-8C2F-B0F91D08D35A}" type="pres">
      <dgm:prSet presAssocID="{F267620D-EE40-4426-A5FC-95FACED942D3}" presName="parentText" presStyleLbl="node1" presStyleIdx="4" presStyleCnt="5">
        <dgm:presLayoutVars>
          <dgm:chMax val="0"/>
          <dgm:bulletEnabled val="1"/>
        </dgm:presLayoutVars>
      </dgm:prSet>
      <dgm:spPr/>
    </dgm:pt>
  </dgm:ptLst>
  <dgm:cxnLst>
    <dgm:cxn modelId="{31F4430F-CCCB-4229-86EF-45F874EFC91B}" type="presOf" srcId="{F267620D-EE40-4426-A5FC-95FACED942D3}" destId="{4F4AAB46-48A6-43EC-8C2F-B0F91D08D35A}" srcOrd="0" destOrd="0" presId="urn:microsoft.com/office/officeart/2005/8/layout/vList2"/>
    <dgm:cxn modelId="{497C4232-4EF3-49E2-BB6D-B147E109DD88}" type="presOf" srcId="{CE650C16-0814-4223-B9C2-C3E5A1653BEE}" destId="{7D15EE6E-D388-4058-9A36-ED4F35591A11}" srcOrd="0" destOrd="0" presId="urn:microsoft.com/office/officeart/2005/8/layout/vList2"/>
    <dgm:cxn modelId="{DCCDBD5D-53F1-419E-B55D-74C075F8FCE2}" type="presOf" srcId="{FD4E4891-4033-418B-B4AF-C5D6BBC9004A}" destId="{24CB286D-5AF1-408F-A50B-6A4D05123E62}" srcOrd="0" destOrd="0" presId="urn:microsoft.com/office/officeart/2005/8/layout/vList2"/>
    <dgm:cxn modelId="{DD6EA04D-D414-4F1C-AC30-AC5603D7D6AD}" type="presOf" srcId="{6A0FCAE6-8A00-48C6-8BF8-BAF01C7539D6}" destId="{442FDEF1-FC9A-492E-B9BE-0E7E1F61287C}" srcOrd="0" destOrd="0" presId="urn:microsoft.com/office/officeart/2005/8/layout/vList2"/>
    <dgm:cxn modelId="{A30C8B6F-19CB-460F-ABBC-A130C842D42D}" type="presOf" srcId="{BADF7A1E-8813-490A-8612-9A24E47047E4}" destId="{18850163-BBBA-4028-BDE0-F7F7477EF1F9}" srcOrd="0" destOrd="0" presId="urn:microsoft.com/office/officeart/2005/8/layout/vList2"/>
    <dgm:cxn modelId="{1F0A078C-0EED-4BF1-B4CD-E7F57FE98131}" srcId="{BADF7A1E-8813-490A-8612-9A24E47047E4}" destId="{F267620D-EE40-4426-A5FC-95FACED942D3}" srcOrd="4" destOrd="0" parTransId="{308DF32E-28FF-4E82-8228-2027C5E6B3C3}" sibTransId="{4AB99B4E-0DA0-496C-8729-FC2D13CDF8EF}"/>
    <dgm:cxn modelId="{9CAE899A-A4E5-41F2-B428-F2EB0A1AE72D}" srcId="{BADF7A1E-8813-490A-8612-9A24E47047E4}" destId="{CE650C16-0814-4223-B9C2-C3E5A1653BEE}" srcOrd="0" destOrd="0" parTransId="{F670D033-1E12-4BC8-84E7-9294091930D9}" sibTransId="{3DC84318-9D72-416C-B694-37387D44EAEC}"/>
    <dgm:cxn modelId="{C571A3AE-CC10-4DC6-BDC2-73A9A2EE336C}" srcId="{BADF7A1E-8813-490A-8612-9A24E47047E4}" destId="{FD4E4891-4033-418B-B4AF-C5D6BBC9004A}" srcOrd="3" destOrd="0" parTransId="{1428F7BF-EA02-41AB-95D1-96A1419A71F0}" sibTransId="{909851F9-2F50-4D0D-A041-CF3794877D5D}"/>
    <dgm:cxn modelId="{650925B2-7F62-461B-9EF6-723DA26A4CB7}" srcId="{BADF7A1E-8813-490A-8612-9A24E47047E4}" destId="{6A0FCAE6-8A00-48C6-8BF8-BAF01C7539D6}" srcOrd="2" destOrd="0" parTransId="{BA0F4D3D-F2E1-45FA-8995-7ABCE8037D57}" sibTransId="{B0762F4C-A4D5-4697-951F-A95E1122DDEB}"/>
    <dgm:cxn modelId="{765E3EC4-5F15-4BE1-A8D3-B980295C00CA}" srcId="{BADF7A1E-8813-490A-8612-9A24E47047E4}" destId="{0A227D6A-ED37-4BE1-8F49-00C060DC3C52}" srcOrd="1" destOrd="0" parTransId="{A3AE8D57-A883-4317-964A-E39E3327B2ED}" sibTransId="{362EF573-3BF0-4315-9FA1-177B3A76A2C8}"/>
    <dgm:cxn modelId="{78C656E3-AD03-4D9F-ADF0-50FE41E1F076}" type="presOf" srcId="{0A227D6A-ED37-4BE1-8F49-00C060DC3C52}" destId="{21E21A15-6BE2-47EC-9425-FD2FF01A0215}" srcOrd="0" destOrd="0" presId="urn:microsoft.com/office/officeart/2005/8/layout/vList2"/>
    <dgm:cxn modelId="{E5A9B8DC-9331-4855-8AD2-C46DF419C59D}" type="presParOf" srcId="{18850163-BBBA-4028-BDE0-F7F7477EF1F9}" destId="{7D15EE6E-D388-4058-9A36-ED4F35591A11}" srcOrd="0" destOrd="0" presId="urn:microsoft.com/office/officeart/2005/8/layout/vList2"/>
    <dgm:cxn modelId="{9F3A325A-170E-4948-824A-57C9EBD96E28}" type="presParOf" srcId="{18850163-BBBA-4028-BDE0-F7F7477EF1F9}" destId="{90245D4E-E7D2-4C84-A461-9DF7897A41AF}" srcOrd="1" destOrd="0" presId="urn:microsoft.com/office/officeart/2005/8/layout/vList2"/>
    <dgm:cxn modelId="{C202AD6B-9EDA-4628-9E0B-3295775FC178}" type="presParOf" srcId="{18850163-BBBA-4028-BDE0-F7F7477EF1F9}" destId="{21E21A15-6BE2-47EC-9425-FD2FF01A0215}" srcOrd="2" destOrd="0" presId="urn:microsoft.com/office/officeart/2005/8/layout/vList2"/>
    <dgm:cxn modelId="{E26E25DD-5193-4824-AACE-94A3DF728728}" type="presParOf" srcId="{18850163-BBBA-4028-BDE0-F7F7477EF1F9}" destId="{E73FEAF0-F866-4B28-9DE6-7A48C03B432B}" srcOrd="3" destOrd="0" presId="urn:microsoft.com/office/officeart/2005/8/layout/vList2"/>
    <dgm:cxn modelId="{30FBE12E-5321-484F-8A84-CF30E64B1BA0}" type="presParOf" srcId="{18850163-BBBA-4028-BDE0-F7F7477EF1F9}" destId="{442FDEF1-FC9A-492E-B9BE-0E7E1F61287C}" srcOrd="4" destOrd="0" presId="urn:microsoft.com/office/officeart/2005/8/layout/vList2"/>
    <dgm:cxn modelId="{2FD03A5B-9702-4F47-941F-8BD23F8B9AEF}" type="presParOf" srcId="{18850163-BBBA-4028-BDE0-F7F7477EF1F9}" destId="{A3D98268-4A0D-4C46-8358-EEF11A264BB2}" srcOrd="5" destOrd="0" presId="urn:microsoft.com/office/officeart/2005/8/layout/vList2"/>
    <dgm:cxn modelId="{3C015CF1-949C-47C8-A8A5-DE042390A41D}" type="presParOf" srcId="{18850163-BBBA-4028-BDE0-F7F7477EF1F9}" destId="{24CB286D-5AF1-408F-A50B-6A4D05123E62}" srcOrd="6" destOrd="0" presId="urn:microsoft.com/office/officeart/2005/8/layout/vList2"/>
    <dgm:cxn modelId="{B539476C-A79B-4D2F-8026-1AB4FEA804B0}" type="presParOf" srcId="{18850163-BBBA-4028-BDE0-F7F7477EF1F9}" destId="{CC2D4D11-971E-42DA-ADBA-A09CF527FB7E}" srcOrd="7" destOrd="0" presId="urn:microsoft.com/office/officeart/2005/8/layout/vList2"/>
    <dgm:cxn modelId="{8011020A-A436-4A9C-BF9B-4669FE773C1B}" type="presParOf" srcId="{18850163-BBBA-4028-BDE0-F7F7477EF1F9}" destId="{4F4AAB46-48A6-43EC-8C2F-B0F91D08D35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D709B-1B3E-4EA0-9DAD-25078D05D788}">
      <dsp:nvSpPr>
        <dsp:cNvPr id="0" name=""/>
        <dsp:cNvSpPr/>
      </dsp:nvSpPr>
      <dsp:spPr>
        <a:xfrm>
          <a:off x="0" y="1556373"/>
          <a:ext cx="939198" cy="93919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57C8C1-C0CA-456F-ACB6-CD25EBE57474}">
      <dsp:nvSpPr>
        <dsp:cNvPr id="0" name=""/>
        <dsp:cNvSpPr/>
      </dsp:nvSpPr>
      <dsp:spPr>
        <a:xfrm>
          <a:off x="236472" y="1753136"/>
          <a:ext cx="544735" cy="5447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C7E514-C07A-4BAD-8602-FB4E2ECC3CB7}">
      <dsp:nvSpPr>
        <dsp:cNvPr id="0" name=""/>
        <dsp:cNvSpPr/>
      </dsp:nvSpPr>
      <dsp:spPr>
        <a:xfrm>
          <a:off x="1115958" y="1556373"/>
          <a:ext cx="2833098" cy="93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Antibiotic overuse leads to resistance, </a:t>
          </a:r>
          <a:r>
            <a:rPr lang="en-US" sz="2800" i="1" kern="1200" dirty="0"/>
            <a:t>C. diff </a:t>
          </a:r>
          <a:r>
            <a:rPr lang="en-US" sz="2800" kern="1200" dirty="0"/>
            <a:t>infections, adverse drug events</a:t>
          </a:r>
        </a:p>
      </dsp:txBody>
      <dsp:txXfrm>
        <a:off x="1115958" y="1556373"/>
        <a:ext cx="2833098" cy="939198"/>
      </dsp:txXfrm>
    </dsp:sp>
    <dsp:sp modelId="{E2D34896-BA62-4D9C-914F-42E97CF451C4}">
      <dsp:nvSpPr>
        <dsp:cNvPr id="0" name=""/>
        <dsp:cNvSpPr/>
      </dsp:nvSpPr>
      <dsp:spPr>
        <a:xfrm>
          <a:off x="4334799" y="1556373"/>
          <a:ext cx="939198" cy="93919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689265-9E49-499B-9E15-FFA3B3A2D335}">
      <dsp:nvSpPr>
        <dsp:cNvPr id="0" name=""/>
        <dsp:cNvSpPr/>
      </dsp:nvSpPr>
      <dsp:spPr>
        <a:xfrm>
          <a:off x="4532030" y="1753605"/>
          <a:ext cx="544735" cy="5447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73F0B8-A58E-412A-8710-4F8520F58D4B}">
      <dsp:nvSpPr>
        <dsp:cNvPr id="0" name=""/>
        <dsp:cNvSpPr/>
      </dsp:nvSpPr>
      <dsp:spPr>
        <a:xfrm>
          <a:off x="5475254" y="1556373"/>
          <a:ext cx="2213824" cy="93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Diagnostic overuse can lead to false positives and overtreatment</a:t>
          </a:r>
        </a:p>
      </dsp:txBody>
      <dsp:txXfrm>
        <a:off x="5475254" y="1556373"/>
        <a:ext cx="2213824" cy="939198"/>
      </dsp:txXfrm>
    </dsp:sp>
    <dsp:sp modelId="{A0A88C29-25BC-4020-BB03-B0D86A2362EF}">
      <dsp:nvSpPr>
        <dsp:cNvPr id="0" name=""/>
        <dsp:cNvSpPr/>
      </dsp:nvSpPr>
      <dsp:spPr>
        <a:xfrm>
          <a:off x="8074821" y="1556373"/>
          <a:ext cx="939198" cy="93919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4CE033-664F-4084-ACE1-8337693AC4A9}">
      <dsp:nvSpPr>
        <dsp:cNvPr id="0" name=""/>
        <dsp:cNvSpPr/>
      </dsp:nvSpPr>
      <dsp:spPr>
        <a:xfrm>
          <a:off x="8272053" y="1753605"/>
          <a:ext cx="544735" cy="5447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083A39-37D5-4F86-A8AA-2B1F2DBE95D6}">
      <dsp:nvSpPr>
        <dsp:cNvPr id="0" name=""/>
        <dsp:cNvSpPr/>
      </dsp:nvSpPr>
      <dsp:spPr>
        <a:xfrm>
          <a:off x="9215276" y="1556373"/>
          <a:ext cx="2213824" cy="93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Financial and workflow impact</a:t>
          </a:r>
        </a:p>
      </dsp:txBody>
      <dsp:txXfrm>
        <a:off x="9215276" y="1556373"/>
        <a:ext cx="2213824" cy="939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1BBC5-54B3-4820-974B-718FE4D9E24F}">
      <dsp:nvSpPr>
        <dsp:cNvPr id="0" name=""/>
        <dsp:cNvSpPr/>
      </dsp:nvSpPr>
      <dsp:spPr>
        <a:xfrm>
          <a:off x="0" y="4472"/>
          <a:ext cx="11279923" cy="104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317C5A-A8C8-43E7-9020-47B48DC5715A}">
      <dsp:nvSpPr>
        <dsp:cNvPr id="0" name=""/>
        <dsp:cNvSpPr/>
      </dsp:nvSpPr>
      <dsp:spPr>
        <a:xfrm>
          <a:off x="314860" y="238665"/>
          <a:ext cx="572473" cy="5724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F8ABD-80F4-46FB-B341-E4B146A2D5AD}">
      <dsp:nvSpPr>
        <dsp:cNvPr id="0" name=""/>
        <dsp:cNvSpPr/>
      </dsp:nvSpPr>
      <dsp:spPr>
        <a:xfrm>
          <a:off x="1202194" y="4472"/>
          <a:ext cx="5075965" cy="104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58" tIns="110158" rIns="110158" bIns="110158" numCol="1" spcCol="1270" anchor="ctr" anchorCtr="0">
          <a:noAutofit/>
        </a:bodyPr>
        <a:lstStyle/>
        <a:p>
          <a:pPr marL="0" lvl="0" indent="0" algn="l" defTabSz="977900">
            <a:lnSpc>
              <a:spcPct val="100000"/>
            </a:lnSpc>
            <a:spcBef>
              <a:spcPct val="0"/>
            </a:spcBef>
            <a:spcAft>
              <a:spcPct val="35000"/>
            </a:spcAft>
            <a:buNone/>
          </a:pPr>
          <a:r>
            <a:rPr lang="en-US" sz="2200" kern="1200"/>
            <a:t>Reasons for treatment</a:t>
          </a:r>
        </a:p>
      </dsp:txBody>
      <dsp:txXfrm>
        <a:off x="1202194" y="4472"/>
        <a:ext cx="5075965" cy="1040860"/>
      </dsp:txXfrm>
    </dsp:sp>
    <dsp:sp modelId="{6B05084C-A2DF-40CB-9239-087B4909AA9A}">
      <dsp:nvSpPr>
        <dsp:cNvPr id="0" name=""/>
        <dsp:cNvSpPr/>
      </dsp:nvSpPr>
      <dsp:spPr>
        <a:xfrm>
          <a:off x="6278159" y="4472"/>
          <a:ext cx="5000588" cy="104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58" tIns="110158" rIns="110158" bIns="110158" numCol="1" spcCol="1270" anchor="ctr" anchorCtr="0">
          <a:noAutofit/>
        </a:bodyPr>
        <a:lstStyle/>
        <a:p>
          <a:pPr marL="0" lvl="0" indent="0" algn="l" defTabSz="977900">
            <a:lnSpc>
              <a:spcPct val="100000"/>
            </a:lnSpc>
            <a:spcBef>
              <a:spcPct val="0"/>
            </a:spcBef>
            <a:spcAft>
              <a:spcPts val="0"/>
            </a:spcAft>
            <a:buNone/>
          </a:pPr>
          <a:r>
            <a:rPr lang="en-US" sz="2200" b="0" kern="1200"/>
            <a:t>Overcautiousness/Risk Perceptions     Overworked</a:t>
          </a:r>
        </a:p>
        <a:p>
          <a:pPr marL="0" lvl="0" indent="0" algn="l" defTabSz="977900">
            <a:lnSpc>
              <a:spcPct val="100000"/>
            </a:lnSpc>
            <a:spcBef>
              <a:spcPct val="0"/>
            </a:spcBef>
            <a:spcAft>
              <a:spcPts val="0"/>
            </a:spcAft>
            <a:buNone/>
          </a:pPr>
          <a:r>
            <a:rPr lang="en-US" sz="2200" b="0" kern="1200"/>
            <a:t>Institutional culture/Social norms</a:t>
          </a:r>
        </a:p>
      </dsp:txBody>
      <dsp:txXfrm>
        <a:off x="6278159" y="4472"/>
        <a:ext cx="5000588" cy="1040860"/>
      </dsp:txXfrm>
    </dsp:sp>
    <dsp:sp modelId="{E0C61C01-391C-4E22-B129-47FBE7C13A65}">
      <dsp:nvSpPr>
        <dsp:cNvPr id="0" name=""/>
        <dsp:cNvSpPr/>
      </dsp:nvSpPr>
      <dsp:spPr>
        <a:xfrm>
          <a:off x="0" y="1305548"/>
          <a:ext cx="11279923" cy="104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DBD923-B555-49EC-A551-2B1A41BFCA8E}">
      <dsp:nvSpPr>
        <dsp:cNvPr id="0" name=""/>
        <dsp:cNvSpPr/>
      </dsp:nvSpPr>
      <dsp:spPr>
        <a:xfrm>
          <a:off x="314860" y="1539741"/>
          <a:ext cx="572473" cy="5724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7CB575-22F3-4F8F-9D3B-1B772ED6A506}">
      <dsp:nvSpPr>
        <dsp:cNvPr id="0" name=""/>
        <dsp:cNvSpPr/>
      </dsp:nvSpPr>
      <dsp:spPr>
        <a:xfrm>
          <a:off x="1202194" y="1305548"/>
          <a:ext cx="10076553" cy="104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58" tIns="110158" rIns="110158" bIns="110158" numCol="1" spcCol="1270" anchor="ctr" anchorCtr="0">
          <a:noAutofit/>
        </a:bodyPr>
        <a:lstStyle/>
        <a:p>
          <a:pPr marL="0" lvl="0" indent="0" algn="l" defTabSz="977900">
            <a:lnSpc>
              <a:spcPct val="100000"/>
            </a:lnSpc>
            <a:spcBef>
              <a:spcPct val="0"/>
            </a:spcBef>
            <a:spcAft>
              <a:spcPct val="35000"/>
            </a:spcAft>
            <a:buNone/>
          </a:pPr>
          <a:r>
            <a:rPr lang="en-US" sz="2200" kern="1200"/>
            <a:t>Survey of 551 primary care clinicians in 2022: 71% would prescribe antibiotics without a clear symptom indication if cultures grew bacteria</a:t>
          </a:r>
        </a:p>
      </dsp:txBody>
      <dsp:txXfrm>
        <a:off x="1202194" y="1305548"/>
        <a:ext cx="10076553" cy="1040860"/>
      </dsp:txXfrm>
    </dsp:sp>
    <dsp:sp modelId="{5E564783-9810-4FD2-A753-4CBB7938AB81}">
      <dsp:nvSpPr>
        <dsp:cNvPr id="0" name=""/>
        <dsp:cNvSpPr/>
      </dsp:nvSpPr>
      <dsp:spPr>
        <a:xfrm>
          <a:off x="0" y="2606624"/>
          <a:ext cx="11279923" cy="104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D9E64-8D38-4248-BA1D-32692496CD18}">
      <dsp:nvSpPr>
        <dsp:cNvPr id="0" name=""/>
        <dsp:cNvSpPr/>
      </dsp:nvSpPr>
      <dsp:spPr>
        <a:xfrm>
          <a:off x="314860" y="2840817"/>
          <a:ext cx="572473" cy="5724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33D664-8765-4761-8199-39DE37AAB249}">
      <dsp:nvSpPr>
        <dsp:cNvPr id="0" name=""/>
        <dsp:cNvSpPr/>
      </dsp:nvSpPr>
      <dsp:spPr>
        <a:xfrm>
          <a:off x="1202194" y="2606624"/>
          <a:ext cx="10076553" cy="104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58" tIns="110158" rIns="110158" bIns="110158" numCol="1" spcCol="1270" anchor="ctr" anchorCtr="0">
          <a:noAutofit/>
        </a:bodyPr>
        <a:lstStyle/>
        <a:p>
          <a:pPr marL="0" lvl="0" indent="0" algn="l" defTabSz="977900">
            <a:lnSpc>
              <a:spcPct val="100000"/>
            </a:lnSpc>
            <a:spcBef>
              <a:spcPct val="0"/>
            </a:spcBef>
            <a:spcAft>
              <a:spcPct val="35000"/>
            </a:spcAft>
            <a:buNone/>
          </a:pPr>
          <a:r>
            <a:rPr lang="en-US" sz="2200" kern="1200"/>
            <a:t>Survey of 95 Hospital resident physicians - Only 33% could differentiate ASB from true infection - After correct identification, 50% still prescribed antibiotics</a:t>
          </a:r>
        </a:p>
      </dsp:txBody>
      <dsp:txXfrm>
        <a:off x="1202194" y="2606624"/>
        <a:ext cx="10076553" cy="1040860"/>
      </dsp:txXfrm>
    </dsp:sp>
    <dsp:sp modelId="{384AEAF1-82E2-49B6-A1F4-21DECBE2E0FC}">
      <dsp:nvSpPr>
        <dsp:cNvPr id="0" name=""/>
        <dsp:cNvSpPr/>
      </dsp:nvSpPr>
      <dsp:spPr>
        <a:xfrm>
          <a:off x="0" y="3907700"/>
          <a:ext cx="11279923" cy="104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E746C-AB36-4F34-8AF4-A60D3D15DCF1}">
      <dsp:nvSpPr>
        <dsp:cNvPr id="0" name=""/>
        <dsp:cNvSpPr/>
      </dsp:nvSpPr>
      <dsp:spPr>
        <a:xfrm>
          <a:off x="314860" y="4141893"/>
          <a:ext cx="572473" cy="5724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9F0E51-7445-4935-B9CE-65AAB2917F4B}">
      <dsp:nvSpPr>
        <dsp:cNvPr id="0" name=""/>
        <dsp:cNvSpPr/>
      </dsp:nvSpPr>
      <dsp:spPr>
        <a:xfrm>
          <a:off x="1202194" y="3907700"/>
          <a:ext cx="5075965" cy="104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58" tIns="110158" rIns="110158" bIns="110158" numCol="1" spcCol="1270" anchor="ctr" anchorCtr="0">
          <a:noAutofit/>
        </a:bodyPr>
        <a:lstStyle/>
        <a:p>
          <a:pPr marL="0" lvl="0" indent="0" algn="l" defTabSz="977900">
            <a:lnSpc>
              <a:spcPct val="100000"/>
            </a:lnSpc>
            <a:spcBef>
              <a:spcPct val="0"/>
            </a:spcBef>
            <a:spcAft>
              <a:spcPct val="35000"/>
            </a:spcAft>
            <a:buNone/>
          </a:pPr>
          <a:r>
            <a:rPr lang="en-US" sz="2200" kern="1200"/>
            <a:t>Clinical inertia – if started in the ED, continued for at least 3 days</a:t>
          </a:r>
        </a:p>
      </dsp:txBody>
      <dsp:txXfrm>
        <a:off x="1202194" y="3907700"/>
        <a:ext cx="5075965" cy="1040860"/>
      </dsp:txXfrm>
    </dsp:sp>
    <dsp:sp modelId="{FAD8FE1E-954B-452D-8FE1-70C0A4B347F6}">
      <dsp:nvSpPr>
        <dsp:cNvPr id="0" name=""/>
        <dsp:cNvSpPr/>
      </dsp:nvSpPr>
      <dsp:spPr>
        <a:xfrm>
          <a:off x="6278159" y="3907700"/>
          <a:ext cx="5000588" cy="104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58" tIns="110158" rIns="110158" bIns="110158" numCol="1" spcCol="1270" anchor="ctr" anchorCtr="0">
          <a:noAutofit/>
        </a:bodyPr>
        <a:lstStyle/>
        <a:p>
          <a:pPr marL="0" lvl="0" indent="0" algn="l" defTabSz="977900">
            <a:lnSpc>
              <a:spcPct val="100000"/>
            </a:lnSpc>
            <a:spcBef>
              <a:spcPct val="0"/>
            </a:spcBef>
            <a:spcAft>
              <a:spcPct val="35000"/>
            </a:spcAft>
            <a:buNone/>
          </a:pPr>
          <a:r>
            <a:rPr lang="en-US" sz="2200" kern="1200"/>
            <a:t>Longer hospitalization</a:t>
          </a:r>
        </a:p>
        <a:p>
          <a:pPr marL="0" lvl="0" indent="0" algn="l" defTabSz="977900">
            <a:lnSpc>
              <a:spcPct val="100000"/>
            </a:lnSpc>
            <a:spcBef>
              <a:spcPct val="0"/>
            </a:spcBef>
            <a:spcAft>
              <a:spcPct val="35000"/>
            </a:spcAft>
            <a:buNone/>
          </a:pPr>
          <a:r>
            <a:rPr lang="en-US" sz="2200" kern="1200"/>
            <a:t>Development of CDI</a:t>
          </a:r>
        </a:p>
      </dsp:txBody>
      <dsp:txXfrm>
        <a:off x="6278159" y="3907700"/>
        <a:ext cx="5000588" cy="1040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34A21-2ABB-4FA8-AF9B-5BDF83E1049A}">
      <dsp:nvSpPr>
        <dsp:cNvPr id="0" name=""/>
        <dsp:cNvSpPr/>
      </dsp:nvSpPr>
      <dsp:spPr>
        <a:xfrm rot="16200000">
          <a:off x="677333" y="-677333"/>
          <a:ext cx="2709333" cy="4064000"/>
        </a:xfrm>
        <a:prstGeom prst="round1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a:t>Recognize and Document Signs and Symptoms</a:t>
          </a:r>
        </a:p>
      </dsp:txBody>
      <dsp:txXfrm rot="5400000">
        <a:off x="-1" y="1"/>
        <a:ext cx="4064000" cy="2032000"/>
      </dsp:txXfrm>
    </dsp:sp>
    <dsp:sp modelId="{76916513-C6B9-49E3-8137-E0F5CFECC736}">
      <dsp:nvSpPr>
        <dsp:cNvPr id="0" name=""/>
        <dsp:cNvSpPr/>
      </dsp:nvSpPr>
      <dsp:spPr>
        <a:xfrm>
          <a:off x="4064000" y="0"/>
          <a:ext cx="4064000" cy="2709333"/>
        </a:xfrm>
        <a:prstGeom prst="round1Rect">
          <a:avLst/>
        </a:prstGeom>
        <a:solidFill>
          <a:schemeClr val="accent2">
            <a:shade val="80000"/>
            <a:hueOff val="54186"/>
            <a:satOff val="-30188"/>
            <a:lumOff val="148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a:t>Remove urinalysis from standardized order sets</a:t>
          </a:r>
        </a:p>
      </dsp:txBody>
      <dsp:txXfrm>
        <a:off x="4064000" y="0"/>
        <a:ext cx="4064000" cy="2032000"/>
      </dsp:txXfrm>
    </dsp:sp>
    <dsp:sp modelId="{DBBCB624-D1AF-4FE6-B63C-89CD10B37ADE}">
      <dsp:nvSpPr>
        <dsp:cNvPr id="0" name=""/>
        <dsp:cNvSpPr/>
      </dsp:nvSpPr>
      <dsp:spPr>
        <a:xfrm rot="10800000">
          <a:off x="0" y="2709333"/>
          <a:ext cx="4064000" cy="2709333"/>
        </a:xfrm>
        <a:prstGeom prst="round1Rect">
          <a:avLst/>
        </a:prstGeom>
        <a:solidFill>
          <a:schemeClr val="accent2">
            <a:shade val="80000"/>
            <a:hueOff val="108373"/>
            <a:satOff val="-60376"/>
            <a:lumOff val="296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Cancel repeat urine culture orders</a:t>
          </a:r>
        </a:p>
      </dsp:txBody>
      <dsp:txXfrm rot="10800000">
        <a:off x="0" y="3386666"/>
        <a:ext cx="4064000" cy="2032000"/>
      </dsp:txXfrm>
    </dsp:sp>
    <dsp:sp modelId="{7B21913E-4790-468C-AFE1-C9545A81B2FC}">
      <dsp:nvSpPr>
        <dsp:cNvPr id="0" name=""/>
        <dsp:cNvSpPr/>
      </dsp:nvSpPr>
      <dsp:spPr>
        <a:xfrm rot="5400000">
          <a:off x="4741333" y="2032000"/>
          <a:ext cx="2709333" cy="4064000"/>
        </a:xfrm>
        <a:prstGeom prst="round1Rect">
          <a:avLst/>
        </a:prstGeom>
        <a:solidFill>
          <a:schemeClr val="accent2">
            <a:shade val="80000"/>
            <a:hueOff val="162559"/>
            <a:satOff val="-90564"/>
            <a:lumOff val="445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a:t>Engage bedside nursing staff</a:t>
          </a:r>
        </a:p>
      </dsp:txBody>
      <dsp:txXfrm rot="-5400000">
        <a:off x="4063999" y="3386666"/>
        <a:ext cx="4064000" cy="2032000"/>
      </dsp:txXfrm>
    </dsp:sp>
    <dsp:sp modelId="{1047A764-6653-4D9E-B5D1-DF57951A340E}">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Urine Culture </a:t>
          </a:r>
          <a:r>
            <a:rPr lang="en-US" sz="3600" b="1" kern="1200"/>
            <a:t>Ordering</a:t>
          </a:r>
          <a:endParaRPr lang="en-US" sz="2700" b="1" kern="1200"/>
        </a:p>
      </dsp:txBody>
      <dsp:txXfrm>
        <a:off x="2910928" y="2098129"/>
        <a:ext cx="2306142" cy="1222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5EE6E-D388-4058-9A36-ED4F35591A11}">
      <dsp:nvSpPr>
        <dsp:cNvPr id="0" name=""/>
        <dsp:cNvSpPr/>
      </dsp:nvSpPr>
      <dsp:spPr>
        <a:xfrm>
          <a:off x="0" y="9365"/>
          <a:ext cx="11280775" cy="81549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Emergency department evaluation</a:t>
          </a:r>
        </a:p>
      </dsp:txBody>
      <dsp:txXfrm>
        <a:off x="39809" y="49174"/>
        <a:ext cx="11201157" cy="735872"/>
      </dsp:txXfrm>
    </dsp:sp>
    <dsp:sp modelId="{21E21A15-6BE2-47EC-9425-FD2FF01A0215}">
      <dsp:nvSpPr>
        <dsp:cNvPr id="0" name=""/>
        <dsp:cNvSpPr/>
      </dsp:nvSpPr>
      <dsp:spPr>
        <a:xfrm>
          <a:off x="0" y="922776"/>
          <a:ext cx="11280775" cy="81549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Hospital admission</a:t>
          </a:r>
        </a:p>
      </dsp:txBody>
      <dsp:txXfrm>
        <a:off x="39809" y="962585"/>
        <a:ext cx="11201157" cy="735872"/>
      </dsp:txXfrm>
    </dsp:sp>
    <dsp:sp modelId="{442FDEF1-FC9A-492E-B9BE-0E7E1F61287C}">
      <dsp:nvSpPr>
        <dsp:cNvPr id="0" name=""/>
        <dsp:cNvSpPr/>
      </dsp:nvSpPr>
      <dsp:spPr>
        <a:xfrm>
          <a:off x="0" y="1836186"/>
          <a:ext cx="11280775" cy="81549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Inpatient pre-op</a:t>
          </a:r>
        </a:p>
      </dsp:txBody>
      <dsp:txXfrm>
        <a:off x="39809" y="1875995"/>
        <a:ext cx="11201157" cy="735872"/>
      </dsp:txXfrm>
    </dsp:sp>
    <dsp:sp modelId="{24CB286D-5AF1-408F-A50B-6A4D05123E62}">
      <dsp:nvSpPr>
        <dsp:cNvPr id="0" name=""/>
        <dsp:cNvSpPr/>
      </dsp:nvSpPr>
      <dsp:spPr>
        <a:xfrm>
          <a:off x="0" y="2749596"/>
          <a:ext cx="11280775" cy="81549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Assessment of altered mental status</a:t>
          </a:r>
        </a:p>
      </dsp:txBody>
      <dsp:txXfrm>
        <a:off x="39809" y="2789405"/>
        <a:ext cx="11201157" cy="735872"/>
      </dsp:txXfrm>
    </dsp:sp>
    <dsp:sp modelId="{4F4AAB46-48A6-43EC-8C2F-B0F91D08D35A}">
      <dsp:nvSpPr>
        <dsp:cNvPr id="0" name=""/>
        <dsp:cNvSpPr/>
      </dsp:nvSpPr>
      <dsp:spPr>
        <a:xfrm>
          <a:off x="0" y="3663006"/>
          <a:ext cx="11280775" cy="81549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Assessment of falls in long-term care</a:t>
          </a:r>
        </a:p>
      </dsp:txBody>
      <dsp:txXfrm>
        <a:off x="39809" y="3702815"/>
        <a:ext cx="11201157" cy="73587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707C5-ED5F-4559-A036-66AA39CFDA89}"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71817-FDB2-47F4-99BC-AAE60FA532DF}" type="slidenum">
              <a:rPr lang="en-US" smtClean="0"/>
              <a:t>‹#›</a:t>
            </a:fld>
            <a:endParaRPr lang="en-US"/>
          </a:p>
        </p:txBody>
      </p:sp>
    </p:spTree>
    <p:extLst>
      <p:ext uri="{BB962C8B-B14F-4D97-AF65-F5344CB8AC3E}">
        <p14:creationId xmlns:p14="http://schemas.microsoft.com/office/powerpoint/2010/main" val="4038194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ochranelibrary.com/cdsr/doi/10.1002/14651858.CD007498.pub3/ful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fb16f35f0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fb16f35f0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Based on what is known, there are at least 4 main targets to improving antibiotic prescribing at discharge. First, and perhaps most critical, is stopping unnecessary antibiotics in patients who initially were considered to have a possible infection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pulmonary infiltrates, tachycardia) but were later determined to have a nonbacterial etiology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heart failure, viral pneumonia). If not done at 48–72 hours during a “time-out,” discharge is an ideal time to consolidate the medication list and finalize discharge diagnoses, including removing infectious diagnoses that have been ruled out. Second, for patients who have a confirmed or likely infection, the most common type of antibiotic overuse at discharge is excess duration. As noted by the CDC’s Core Elements for ASPs, discharge is a critical time for improving total duration of therapy given that the vast majority of excess duration occurs after hospitalization. For stewardship programs seeking “low hanging fruit” to begin their discharge assessment, community-acquired pneumonia and skin and soft tissue infections are prime targets. Third, reducing fluoroquinolone use at discharge remains a critical target. Despite reductions in fluoroquinolone prescribing during hospitalization, fluoroquinolone use at discharge has only minimally decreased. Primary avoidable causes of fluoroquinolone use at discharge include pneumonia, intraabdominal infections, and perioperative therapy. Finally, patients discharged on OPAT can often be optimized by switching to oral therapy, reducing duration, optimizing dose and agent, or stopping antibiotics altogether. Additional opportunities exist for special populations, most critically improving communication, monitoring, and antibiotic use at discharge to SNFs.</a:t>
            </a:r>
          </a:p>
          <a:p>
            <a:pPr fontAlgn="base"/>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t>15</a:t>
            </a:fld>
            <a:endParaRPr lang="en-US"/>
          </a:p>
        </p:txBody>
      </p:sp>
    </p:spTree>
    <p:extLst>
      <p:ext uri="{BB962C8B-B14F-4D97-AF65-F5344CB8AC3E}">
        <p14:creationId xmlns:p14="http://schemas.microsoft.com/office/powerpoint/2010/main" val="2289181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ROAD Home Framework includes 3 tiers modeled after successful frameworks to improve healthcare-associated infection. Tier 1 strategies provide critical infrastructure required for stewardship in general. Tier 2 strategies (classified as “action” elements in the CDC’s Core Elements of ASPs) are those that target inpatient prescribing but, based on published studies, can have carryover effects to discharge when thoughtfully designed with care transitions in mind. Finally, tier 3 strategies are discharge-specific strategies. For hospitals seeking to improve antibiotic prescribing at discharge, the ROAD Home Framework can be helpful to identify critical elements that are missing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tier 1 strategies), existing inpatient stewardship interventions that could be designed more thoughtfully with discharge in mind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tier 2 strategies), and to plan specific, stand-alone interventions to improve prescribing at discharge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tier 3 strategies).</a:t>
            </a:r>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t>16</a:t>
            </a:fld>
            <a:endParaRPr lang="en-US"/>
          </a:p>
        </p:txBody>
      </p:sp>
    </p:spTree>
    <p:extLst>
      <p:ext uri="{BB962C8B-B14F-4D97-AF65-F5344CB8AC3E}">
        <p14:creationId xmlns:p14="http://schemas.microsoft.com/office/powerpoint/2010/main" val="2332709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most outpatient infections where antibiotics may be warranted, evidence suggests that antibiotic durations of ≤5 days are effective. However, in clinical practice, prescribed durations are much longer. For example, in recent large-scale studies, 10-day prescriptions for conditions such as acute sinusitis and acute otitis media were the norm rather than the exception. As such, there is substantial opportunity to reduce antibiotic exposure across ambulatory care settings through prescribing the shortest effective duration of therapy when an antibiotic is indicated. In two urgent cares, a quality improvement intervention to promote use of institutional guideline–recommended 5-day antibiotic durations for common infections—the Take 5 campaign. The objectives of this study were to evaluate the effects of this intervention on prescribed durations of therapy and overall antibiotic exposure.</a:t>
            </a:r>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t>17</a:t>
            </a:fld>
            <a:endParaRPr lang="en-US"/>
          </a:p>
        </p:txBody>
      </p:sp>
    </p:spTree>
    <p:extLst>
      <p:ext uri="{BB962C8B-B14F-4D97-AF65-F5344CB8AC3E}">
        <p14:creationId xmlns:p14="http://schemas.microsoft.com/office/powerpoint/2010/main" val="280561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A89AEE41-FC91-C0B6-554E-EC9A26E17353}"/>
            </a:ext>
          </a:extLst>
        </p:cNvPr>
        <p:cNvGrpSpPr/>
        <p:nvPr/>
      </p:nvGrpSpPr>
      <p:grpSpPr>
        <a:xfrm>
          <a:off x="0" y="0"/>
          <a:ext cx="0" cy="0"/>
          <a:chOff x="0" y="0"/>
          <a:chExt cx="0" cy="0"/>
        </a:xfrm>
      </p:grpSpPr>
      <p:sp>
        <p:nvSpPr>
          <p:cNvPr id="1244" name="Google Shape;1244;gfb28a4da0a_0_2127:notes">
            <a:extLst>
              <a:ext uri="{FF2B5EF4-FFF2-40B4-BE49-F238E27FC236}">
                <a16:creationId xmlns:a16="http://schemas.microsoft.com/office/drawing/2014/main" id="{DD12D0AD-96FE-672E-D222-416E7B3D02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fb28a4da0a_0_2127:notes">
            <a:extLst>
              <a:ext uri="{FF2B5EF4-FFF2-40B4-BE49-F238E27FC236}">
                <a16:creationId xmlns:a16="http://schemas.microsoft.com/office/drawing/2014/main" id="{856EBCF2-88B9-480F-B8AC-5CC2A8904D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Antibiotic duration of 7, 14, 21 days are commonly ordered by prescribers despite evidence that many common infections can be treated with shorter courses. </a:t>
            </a:r>
          </a:p>
          <a:p>
            <a:pPr marL="0" lvl="0" indent="0" algn="l" rtl="0">
              <a:spcBef>
                <a:spcPts val="0"/>
              </a:spcBef>
              <a:spcAft>
                <a:spcPts val="0"/>
              </a:spcAft>
              <a:buNone/>
            </a:pPr>
            <a:r>
              <a:rPr lang="en-US" dirty="0"/>
              <a:t>There are several misconceptions that may lead to this prescribing: </a:t>
            </a:r>
          </a:p>
          <a:p>
            <a:pPr marL="228600" lvl="0" indent="-228600" algn="l" rtl="0">
              <a:spcBef>
                <a:spcPts val="0"/>
              </a:spcBef>
              <a:spcAft>
                <a:spcPts val="0"/>
              </a:spcAft>
              <a:buAutoNum type="arabicPeriod"/>
            </a:pPr>
            <a:r>
              <a:rPr lang="en-US" dirty="0"/>
              <a:t>Concerns over infection relapse - The relapse myth was prompted by an early pneumonia case series indicating that penicillin durations for pneumonia should continue past symptom resolution due to increased relapses in patients who received short-course therapies. However, a re-evaluation of the data disproved this theory when it determined that patients had new infections with different bacterial serotypes, rather than relapses</a:t>
            </a:r>
          </a:p>
          <a:p>
            <a:pPr marL="228600" lvl="0" indent="-228600" algn="l" rtl="0">
              <a:spcBef>
                <a:spcPts val="0"/>
              </a:spcBef>
              <a:spcAft>
                <a:spcPts val="0"/>
              </a:spcAft>
              <a:buAutoNum type="arabicPeriod"/>
            </a:pPr>
            <a:r>
              <a:rPr lang="en-US" b="0" dirty="0"/>
              <a:t>B</a:t>
            </a:r>
            <a:r>
              <a:rPr lang="en-US" dirty="0"/>
              <a:t>elief that antibiotic resistance can be prevented by treating beyond symptom resolution - Despite studies in pneumonia demonstrating that longer antibiotic courses lead to the emergence of resistance,15,16 patients have long been instructed to finish antibiotic courses to prevent resistance, even if they feel better sooner. </a:t>
            </a:r>
          </a:p>
          <a:p>
            <a:pPr marL="228600" lvl="0" indent="-228600" algn="l" rtl="0">
              <a:spcBef>
                <a:spcPts val="0"/>
              </a:spcBef>
              <a:spcAft>
                <a:spcPts val="0"/>
              </a:spcAft>
              <a:buAutoNum type="arabicPeriod"/>
            </a:pPr>
            <a:r>
              <a:rPr lang="en-US" dirty="0"/>
              <a:t>Belief that longer antibiotic courses are more effective - Clinical trials have shown that short-course therapies for a variety of infections are equivalent to longer durations</a:t>
            </a:r>
            <a:endParaRPr dirty="0"/>
          </a:p>
        </p:txBody>
      </p:sp>
    </p:spTree>
    <p:extLst>
      <p:ext uri="{BB962C8B-B14F-4D97-AF65-F5344CB8AC3E}">
        <p14:creationId xmlns:p14="http://schemas.microsoft.com/office/powerpoint/2010/main" val="341948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Penicillin allergy is the most common drug allergy, reported by 10% of hospitalized patients.43 Unfortunately, patients with a history of penicillin allergy, regardless of the reaction type, often receive broader-spectrum antibiotics that may be more toxic and costly.44 Several myths surrounding penicillin allergy exist and warrant discussion. First, the widely quoted cross-reactivity risk of 10% between penicillin and other beta-lactams is a fallacy. These estimates originated from early studies that were conducted when cephalosporins were often contaminated with penicillin through manufacturing processes that have since been optimized. In patients with confirmed immunoglobulin E mediated penicillin allergies, the risk of cross-reaction with cephalosporins and carbapenems is actually quite low. Secondly, 9 out of 10 patients with a history of penicillin allergy are not, in fact, allergic at all.48 </a:t>
            </a:r>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t>21</a:t>
            </a:fld>
            <a:endParaRPr lang="en-US"/>
          </a:p>
        </p:txBody>
      </p:sp>
    </p:spTree>
    <p:extLst>
      <p:ext uri="{BB962C8B-B14F-4D97-AF65-F5344CB8AC3E}">
        <p14:creationId xmlns:p14="http://schemas.microsoft.com/office/powerpoint/2010/main" val="1005689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fb28a4da0a_0_2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fb28a4da0a_0_2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hospitals have developed and implemented penicillin-allergy de-labeling protocols incorporating allergy history assessment, penicillin skin testing, or direct oral amoxicillin challenges with the safe administration of beta-lactams to patients with a previous penicillin allergy label.49,50 Importantly, patients with a history of delayed reactions (symptoms &gt;2 hours after drug administration) with organ dysfunction (</a:t>
            </a:r>
            <a:r>
              <a:rPr lang="en-US" dirty="0" err="1"/>
              <a:t>ie</a:t>
            </a:r>
            <a:r>
              <a:rPr lang="en-US" dirty="0"/>
              <a:t>, hemolytic anemia, renal/hepatic failure), delayed reactions with severe cutaneous manifestations, or serum sickness are not candidates for de-labeling or re-challenge (Figure 1).51</a:t>
            </a:r>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t>23</a:t>
            </a:fld>
            <a:endParaRPr lang="en-US"/>
          </a:p>
        </p:txBody>
      </p:sp>
    </p:spTree>
    <p:extLst>
      <p:ext uri="{BB962C8B-B14F-4D97-AF65-F5344CB8AC3E}">
        <p14:creationId xmlns:p14="http://schemas.microsoft.com/office/powerpoint/2010/main" val="882409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fb28a4da0a_0_2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fb28a4da0a_0_2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a:extLst>
            <a:ext uri="{FF2B5EF4-FFF2-40B4-BE49-F238E27FC236}">
              <a16:creationId xmlns:a16="http://schemas.microsoft.com/office/drawing/2014/main" id="{7D00C6F0-5AF3-77ED-4667-57E4BADF394E}"/>
            </a:ext>
          </a:extLst>
        </p:cNvPr>
        <p:cNvGrpSpPr/>
        <p:nvPr/>
      </p:nvGrpSpPr>
      <p:grpSpPr>
        <a:xfrm>
          <a:off x="0" y="0"/>
          <a:ext cx="0" cy="0"/>
          <a:chOff x="0" y="0"/>
          <a:chExt cx="0" cy="0"/>
        </a:xfrm>
      </p:grpSpPr>
      <p:sp>
        <p:nvSpPr>
          <p:cNvPr id="1419" name="Google Shape;1419;gfb28a4da0a_0_2570:notes">
            <a:extLst>
              <a:ext uri="{FF2B5EF4-FFF2-40B4-BE49-F238E27FC236}">
                <a16:creationId xmlns:a16="http://schemas.microsoft.com/office/drawing/2014/main" id="{0C26ABA2-E880-3C61-F74D-0B73A00029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fb28a4da0a_0_2570:notes">
            <a:extLst>
              <a:ext uri="{FF2B5EF4-FFF2-40B4-BE49-F238E27FC236}">
                <a16:creationId xmlns:a16="http://schemas.microsoft.com/office/drawing/2014/main" id="{603F2B36-8A10-D9EA-1CDE-ED9FC28826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753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fb28a4da0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fb28a4da0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US" b="0" i="0" dirty="0">
                <a:effectLst/>
              </a:rPr>
              <a:t>ESR (Erythrocyte sedimentation rate) measures how quickly red blood cells settle in a test tube over a specified period</a:t>
            </a:r>
          </a:p>
          <a:p>
            <a:pPr marL="742950" lvl="1" indent="-285750">
              <a:buFont typeface="Arial" panose="020B0604020202020204" pitchFamily="34" charset="0"/>
              <a:buChar char="•"/>
            </a:pPr>
            <a:r>
              <a:rPr lang="en-US" dirty="0"/>
              <a:t>During inflammation, the liver produces more fibrinogen, CRP, and immunoglobulins</a:t>
            </a:r>
          </a:p>
          <a:p>
            <a:pPr marL="742950" lvl="1" indent="-285750">
              <a:buFont typeface="Arial" panose="020B0604020202020204" pitchFamily="34" charset="0"/>
              <a:buChar char="•"/>
            </a:pPr>
            <a:r>
              <a:rPr lang="en-US" b="0" i="0" dirty="0">
                <a:effectLst/>
              </a:rPr>
              <a:t>These coat red blood cells and allow them to aggregate and settle more rapidly, producing a higher ESR value</a:t>
            </a:r>
          </a:p>
          <a:p>
            <a:pPr marL="742950" lvl="1" indent="-285750">
              <a:buFont typeface="Arial" panose="020B0604020202020204" pitchFamily="34" charset="0"/>
              <a:buChar char="•"/>
            </a:pPr>
            <a:r>
              <a:rPr lang="en-US" dirty="0"/>
              <a:t>The rise represents systemic inflammation</a:t>
            </a:r>
          </a:p>
          <a:p>
            <a:pPr marL="285750" indent="-285750">
              <a:buFont typeface="Arial" panose="020B0604020202020204" pitchFamily="34" charset="0"/>
              <a:buChar char="•"/>
            </a:pPr>
            <a:r>
              <a:rPr lang="en-US" b="0" i="0" dirty="0">
                <a:effectLst/>
              </a:rPr>
              <a:t>CRP (C-reactive protein) is a protein made by the liver in response to inflammation</a:t>
            </a:r>
          </a:p>
          <a:p>
            <a:pPr marL="742950" lvl="1" indent="-285750">
              <a:buFont typeface="Arial" panose="020B0604020202020204" pitchFamily="34" charset="0"/>
              <a:buChar char="•"/>
            </a:pPr>
            <a:r>
              <a:rPr lang="en-US" dirty="0"/>
              <a:t>Reflects systemic inflammation and tissue injury </a:t>
            </a:r>
          </a:p>
          <a:p>
            <a:pPr marL="742950" lvl="1" indent="-285750">
              <a:buFont typeface="Arial" panose="020B0604020202020204" pitchFamily="34" charset="0"/>
              <a:buChar char="•"/>
            </a:pPr>
            <a:r>
              <a:rPr lang="en-US" dirty="0"/>
              <a:t>Has a short half life, so rises and falls quickly</a:t>
            </a:r>
            <a:endParaRPr lang="en-US" b="0" i="0" dirty="0">
              <a:effectLst/>
            </a:endParaRPr>
          </a:p>
          <a:p>
            <a:pPr marL="285750" indent="-285750">
              <a:buFont typeface="Arial" panose="020B0604020202020204" pitchFamily="34" charset="0"/>
              <a:buChar char="•"/>
            </a:pPr>
            <a:r>
              <a:rPr lang="en-US" b="0" i="0" dirty="0">
                <a:effectLst/>
              </a:rPr>
              <a:t>ESR and CRP are sometimes called "zombie tests" in infectious disease management because, despite their limited utility in guiding diagnosis or treatment decisions, they continue to be ordered frequently — refusing to "die" </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b28a4da0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b28a4da0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ec1d42393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ec1d42393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Aft>
                <a:spcPts val="1200"/>
              </a:spcAft>
              <a:buFont typeface="Arial" panose="020B0604020202020204" pitchFamily="34" charset="0"/>
              <a:buNone/>
            </a:pPr>
            <a:r>
              <a:rPr lang="en-US" dirty="0">
                <a:latin typeface="Roboto" panose="02000000000000000000" pitchFamily="2" charset="0"/>
                <a:ea typeface="Roboto" panose="02000000000000000000" pitchFamily="2" charset="0"/>
              </a:rPr>
              <a:t>PRO</a:t>
            </a:r>
          </a:p>
          <a:p>
            <a:pPr marL="285750" indent="-285750">
              <a:spcAft>
                <a:spcPts val="1200"/>
              </a:spcAft>
              <a:buFont typeface="Arial" panose="020B0604020202020204" pitchFamily="34" charset="0"/>
              <a:buChar char="•"/>
            </a:pPr>
            <a:r>
              <a:rPr lang="en-US" dirty="0">
                <a:latin typeface="Roboto" panose="02000000000000000000" pitchFamily="2" charset="0"/>
                <a:ea typeface="Roboto" panose="02000000000000000000" pitchFamily="2" charset="0"/>
              </a:rPr>
              <a:t>The ubiquity of ESR and CRP testing reflects the simple fact that the tests are generally inexpensive, easy to order, and result fairly quickly, combined with the psychological fear of diagnostic uncertainty. </a:t>
            </a:r>
          </a:p>
          <a:p>
            <a:pPr marL="285750" indent="-285750">
              <a:spcAft>
                <a:spcPts val="1200"/>
              </a:spcAft>
              <a:buFont typeface="Arial" panose="020B0604020202020204" pitchFamily="34" charset="0"/>
              <a:buChar char="•"/>
            </a:pPr>
            <a:r>
              <a:rPr lang="en-US" dirty="0">
                <a:latin typeface="Roboto" panose="02000000000000000000" pitchFamily="2" charset="0"/>
                <a:ea typeface="Roboto" panose="02000000000000000000" pitchFamily="2" charset="0"/>
              </a:rPr>
              <a:t>When confronted by a confusing therapeutic dilemma, a simple test result that is concordant with our clinical impression is reassuring and helps us feel as though the world makes sense. Thus, the simplicity of the ESR and CRP may create a false perception among clinicians that ordering these tests does little harm. </a:t>
            </a:r>
          </a:p>
          <a:p>
            <a:pPr marL="285750" indent="-285750">
              <a:spcAft>
                <a:spcPts val="1200"/>
              </a:spcAft>
              <a:buFont typeface="Arial" panose="020B0604020202020204" pitchFamily="34" charset="0"/>
              <a:buChar char="•"/>
            </a:pPr>
            <a:endParaRPr lang="en-US" dirty="0">
              <a:latin typeface="Roboto" panose="02000000000000000000" pitchFamily="2" charset="0"/>
              <a:ea typeface="Roboto" panose="02000000000000000000" pitchFamily="2" charset="0"/>
            </a:endParaRPr>
          </a:p>
          <a:p>
            <a:pPr marL="0" indent="0">
              <a:spcAft>
                <a:spcPts val="1200"/>
              </a:spcAft>
              <a:buFont typeface="Arial" panose="020B0604020202020204" pitchFamily="34" charset="0"/>
              <a:buNone/>
            </a:pPr>
            <a:r>
              <a:rPr lang="en-US" dirty="0">
                <a:latin typeface="Roboto" panose="02000000000000000000" pitchFamily="2" charset="0"/>
                <a:ea typeface="Roboto" panose="02000000000000000000" pitchFamily="2" charset="0"/>
              </a:rPr>
              <a:t>CON</a:t>
            </a:r>
          </a:p>
          <a:p>
            <a:pPr marL="285750" indent="-285750">
              <a:spcAft>
                <a:spcPts val="1200"/>
              </a:spcAft>
              <a:buFont typeface="Arial" panose="020B0604020202020204" pitchFamily="34" charset="0"/>
              <a:buChar char="•"/>
            </a:pPr>
            <a:r>
              <a:rPr lang="en-US" b="1" i="0" dirty="0">
                <a:effectLst/>
                <a:latin typeface="Roboto" panose="02000000000000000000" pitchFamily="2" charset="0"/>
                <a:ea typeface="Roboto" panose="02000000000000000000" pitchFamily="2" charset="0"/>
              </a:rPr>
              <a:t>Non-Specificity</a:t>
            </a:r>
            <a:r>
              <a:rPr lang="en-US" b="0" i="0" dirty="0">
                <a:effectLst/>
                <a:latin typeface="Roboto" panose="02000000000000000000" pitchFamily="2" charset="0"/>
                <a:ea typeface="Roboto" panose="02000000000000000000" pitchFamily="2" charset="0"/>
              </a:rPr>
              <a:t>: ESR and CRP levels can be elevated in a wide range of conditions, not exclusively due to bacterial infections. Conditions such as viral infections, autoimmune diseases, and even trauma </a:t>
            </a:r>
          </a:p>
          <a:p>
            <a:pPr marL="285750" indent="-285750">
              <a:spcAft>
                <a:spcPts val="1200"/>
              </a:spcAft>
              <a:buFont typeface="Arial" panose="020B0604020202020204" pitchFamily="34" charset="0"/>
              <a:buChar char="•"/>
            </a:pPr>
            <a:r>
              <a:rPr lang="en-US" b="1" i="0" dirty="0">
                <a:effectLst/>
                <a:latin typeface="Roboto" panose="02000000000000000000" pitchFamily="2" charset="0"/>
                <a:ea typeface="Roboto" panose="02000000000000000000" pitchFamily="2" charset="0"/>
              </a:rPr>
              <a:t>Delayed Response</a:t>
            </a:r>
            <a:r>
              <a:rPr lang="en-US" b="0" i="0" dirty="0">
                <a:effectLst/>
                <a:latin typeface="Roboto" panose="02000000000000000000" pitchFamily="2" charset="0"/>
                <a:ea typeface="Roboto" panose="02000000000000000000" pitchFamily="2" charset="0"/>
              </a:rPr>
              <a:t>: In some infections, particularly those caused by fastidious organisms or in immunocompromised patients, ESR and CRP may not rise promptly or significantly, potentially delaying appropriate antibiotic treatment and impacting patient outcomes. </a:t>
            </a:r>
          </a:p>
          <a:p>
            <a:pPr marL="285750" indent="-285750">
              <a:spcAft>
                <a:spcPts val="1200"/>
              </a:spcAft>
              <a:buFont typeface="Arial" panose="020B0604020202020204" pitchFamily="34" charset="0"/>
              <a:buChar char="•"/>
            </a:pPr>
            <a:r>
              <a:rPr lang="en-US" b="0" i="0" dirty="0">
                <a:effectLst/>
                <a:latin typeface="Roboto" panose="02000000000000000000" pitchFamily="2" charset="0"/>
                <a:ea typeface="Roboto" panose="02000000000000000000" pitchFamily="2" charset="0"/>
              </a:rPr>
              <a:t>Remain high long after an infection has resolved, leading to confusion, unnecessary follow-up testing, and/or prolonged antibiotic use.</a:t>
            </a:r>
            <a:endParaRPr lang="en-US" dirty="0">
              <a:latin typeface="Roboto" panose="02000000000000000000" pitchFamily="2" charset="0"/>
              <a:ea typeface="Roboto" panose="02000000000000000000" pitchFamily="2" charset="0"/>
            </a:endParaRPr>
          </a:p>
          <a:p>
            <a:pPr marL="285750" indent="-285750">
              <a:spcAft>
                <a:spcPts val="1200"/>
              </a:spcAft>
              <a:buFont typeface="Arial" panose="020B0604020202020204" pitchFamily="34" charset="0"/>
              <a:buChar char="•"/>
            </a:pPr>
            <a:r>
              <a:rPr lang="en-US" b="1" i="0" dirty="0">
                <a:effectLst/>
                <a:latin typeface="Roboto" panose="02000000000000000000" pitchFamily="2" charset="0"/>
                <a:ea typeface="Roboto" panose="02000000000000000000" pitchFamily="2" charset="0"/>
              </a:rPr>
              <a:t>Individual Variability</a:t>
            </a:r>
            <a:r>
              <a:rPr lang="en-US" b="0" i="0" dirty="0">
                <a:effectLst/>
                <a:latin typeface="Roboto" panose="02000000000000000000" pitchFamily="2" charset="0"/>
                <a:ea typeface="Roboto" panose="02000000000000000000" pitchFamily="2" charset="0"/>
              </a:rPr>
              <a:t>: Patient factors such as age, underlying health conditions, and medications can affect ESR and CRP levels, complicating their interpretation in clinical settings.</a:t>
            </a:r>
            <a:endParaRPr lang="en-US" dirty="0">
              <a:latin typeface="Roboto" panose="02000000000000000000" pitchFamily="2" charset="0"/>
              <a:ea typeface="Roboto" panose="02000000000000000000" pitchFamily="2" charset="0"/>
            </a:endParaRPr>
          </a:p>
          <a:p>
            <a:pPr marL="285750" indent="-285750">
              <a:spcAft>
                <a:spcPts val="1200"/>
              </a:spcAft>
              <a:buFont typeface="Arial" panose="020B0604020202020204" pitchFamily="34" charset="0"/>
              <a:buChar char="•"/>
            </a:pPr>
            <a:r>
              <a:rPr lang="en-US" dirty="0">
                <a:latin typeface="Roboto" panose="02000000000000000000" pitchFamily="2" charset="0"/>
                <a:ea typeface="Roboto" panose="02000000000000000000" pitchFamily="2" charset="0"/>
              </a:rPr>
              <a:t>Truthfully, clinicians underestimate the collective harm in terms of excess cost, diagnostic errors, laboratory personnel time, and inappropriate antibiotic use that result from millions of unnecessary and unhelpful tests. </a:t>
            </a:r>
          </a:p>
          <a:p>
            <a:pPr marL="285750" indent="-285750">
              <a:spcAft>
                <a:spcPts val="1200"/>
              </a:spcAft>
              <a:buFont typeface="Arial" panose="020B0604020202020204" pitchFamily="34" charset="0"/>
              <a:buChar char="•"/>
            </a:pPr>
            <a:r>
              <a:rPr lang="en-US" dirty="0">
                <a:latin typeface="Roboto" panose="02000000000000000000" pitchFamily="2" charset="0"/>
                <a:ea typeface="Roboto" panose="02000000000000000000" pitchFamily="2" charset="0"/>
              </a:rPr>
              <a:t>With such poor test accuracy, lack of a unified definition of a cut-off, redundancy with other clinical information, lack of a reference standard, and failure to demonstrate clinical impact, these tests are presently of no benefit when diagnosing or managing infections in most situations.</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A2A2A"/>
                </a:solidFill>
                <a:effectLst/>
                <a:latin typeface="Roboto" panose="02000000000000000000" pitchFamily="2" charset="0"/>
              </a:rPr>
              <a:t>PCT levels may not rise with localized infections (osteomyelitis, localized abscess, etc.) and a negative PCT should not be considered to rule out a localized infection.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biomarker profile—rapid rise in bacterial infections with fast decline as infection resolves—enables targeted de-escalation or discontinuation of antibiotics, with strong negative predictive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t>37</a:t>
            </a:fld>
            <a:endParaRPr lang="en-US"/>
          </a:p>
        </p:txBody>
      </p:sp>
    </p:spTree>
    <p:extLst>
      <p:ext uri="{BB962C8B-B14F-4D97-AF65-F5344CB8AC3E}">
        <p14:creationId xmlns:p14="http://schemas.microsoft.com/office/powerpoint/2010/main" val="3257802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ec1d42393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ec1d42393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Roboto" panose="02000000000000000000" pitchFamily="2" charset="0"/>
                <a:ea typeface="Roboto" panose="02000000000000000000" pitchFamily="2" charset="0"/>
              </a:rPr>
              <a:t>Very good negative predictive value for bacterial co-infection in viral respiratory infections (98% for PCT ≤0.1 ng/mL)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Roboto" panose="02000000000000000000" pitchFamily="2" charset="0"/>
                <a:ea typeface="Roboto" panose="02000000000000000000" pitchFamily="2" charset="0"/>
                <a:cs typeface="inter"/>
              </a:rPr>
              <a:t>Algorithms recommend discontinuing antibiotics when PCT falls below 0.5 ng/mL or by &gt;80% from peak</a:t>
            </a:r>
            <a:endParaRPr lang="en-US" sz="1200" dirty="0">
              <a:effectLst/>
              <a:latin typeface="Roboto" panose="02000000000000000000" pitchFamily="2" charset="0"/>
              <a:ea typeface="Roboto" panose="02000000000000000000" pitchFamily="2"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latin typeface="Roboto" panose="02000000000000000000" pitchFamily="2" charset="0"/>
                <a:ea typeface="Roboto" panose="02000000000000000000" pitchFamily="2" charset="0"/>
                <a:hlinkClick r:id="rId3"/>
              </a:rPr>
              <a:t>Procalcitonin result is associated with use of 25% fewer antibiotics and an overall mortality benefit</a:t>
            </a:r>
            <a:endParaRPr lang="en-US" sz="1200" u="none" dirty="0">
              <a:effectLst/>
              <a:latin typeface="Roboto" panose="02000000000000000000" pitchFamily="2" charset="0"/>
              <a:ea typeface="Roboto" panose="02000000000000000000" pitchFamily="2"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CONS</a:t>
            </a:r>
          </a:p>
          <a:p>
            <a:pPr marL="285750" indent="-285750">
              <a:buFont typeface="Arial" panose="020B0604020202020204" pitchFamily="34" charset="0"/>
              <a:buChar char="•"/>
            </a:pPr>
            <a:r>
              <a:rPr lang="en-US" sz="1200" dirty="0">
                <a:solidFill>
                  <a:srgbClr val="000000"/>
                </a:solidFill>
                <a:effectLst/>
                <a:latin typeface="Roboto" panose="02000000000000000000" pitchFamily="2" charset="0"/>
                <a:ea typeface="Roboto" panose="02000000000000000000" pitchFamily="2" charset="0"/>
                <a:cs typeface="inter"/>
              </a:rPr>
              <a:t>Use of PCT must be combined with clinical judgment, not as a sole decision-maker. </a:t>
            </a:r>
            <a:endParaRPr lang="en-US" dirty="0"/>
          </a:p>
          <a:p>
            <a:pPr marL="285750" indent="-285750">
              <a:buFont typeface="Arial" panose="020B0604020202020204" pitchFamily="34" charset="0"/>
              <a:buChar char="•"/>
            </a:pPr>
            <a:r>
              <a:rPr lang="en-US" dirty="0"/>
              <a:t>Delayed elevation in early infection may miss or underdiagnose sepsis, especially if antibiotics are needed urgently.​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Procalcitonin is not recommended for all septic or complex medical patients; utility is largely limited to respiratory infections, with unclear benefit outside these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False positives can occur due to non-bacterial causes (e.g., major surgery, trauma, burns, systemic inflammation), risking unnecessary changes in management.​</a:t>
            </a:r>
            <a:endParaRPr lang="en-US" dirty="0"/>
          </a:p>
          <a:p>
            <a:pPr marL="285750" indent="-285750">
              <a:buFont typeface="Arial" panose="020B0604020202020204" pitchFamily="34" charset="0"/>
              <a:buChar char="•"/>
            </a:pPr>
            <a:r>
              <a:rPr lang="en-US" dirty="0"/>
              <a:t>Testing is expensive—direct costs double that of CRP </a:t>
            </a:r>
          </a:p>
          <a:p>
            <a:pPr marL="285750" indent="-285750">
              <a:buFont typeface="Arial" panose="020B0604020202020204" pitchFamily="34" charset="0"/>
              <a:buChar char="•"/>
            </a:pPr>
            <a:r>
              <a:rPr lang="en-US" dirty="0"/>
              <a:t>Overuse without clear impact on clinical decision-making leads to wasted resources; reimbursement from payers may not fully cover costs.​</a:t>
            </a:r>
          </a:p>
          <a:p>
            <a:pPr marL="285750" indent="-285750">
              <a:buFont typeface="Arial" panose="020B0604020202020204" pitchFamily="34" charset="0"/>
              <a:buChar char="•"/>
            </a:pPr>
            <a:r>
              <a:rPr lang="en-US" dirty="0"/>
              <a:t>May not impact overall outcomes (mortality, readmission) if used indiscriminately or for patient groups not covered by evidence-based guidelines.​</a:t>
            </a: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Certain situations have a very likelihood of positive blood cultures (&lt;10%), though blood cultures are routinely ordered </a:t>
            </a:r>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t>40</a:t>
            </a:fld>
            <a:endParaRPr lang="en-US"/>
          </a:p>
        </p:txBody>
      </p:sp>
    </p:spTree>
    <p:extLst>
      <p:ext uri="{BB962C8B-B14F-4D97-AF65-F5344CB8AC3E}">
        <p14:creationId xmlns:p14="http://schemas.microsoft.com/office/powerpoint/2010/main" val="92452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blood culture draws decreased significantly during the shortage period, from 1846 pre-shortage to 1205 during the shortage, then rebounding to 1464 post-shortage. All comparisons were statistically significant.</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76A85-D90D-4BEF-97F7-0BC452D48773}"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20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SEP-1 failure rates remained stable across all periods. Mean length of stay decreased slightly during the shortage (7.01 to 6.71 days), with a modest increase post-shortage (6.96), and this was statistically significant (p=0.0206). Mortality rates remained unchanged. </a:t>
            </a:r>
          </a:p>
        </p:txBody>
      </p:sp>
      <p:sp>
        <p:nvSpPr>
          <p:cNvPr id="4" name="Slide Number Placeholder 3"/>
          <p:cNvSpPr>
            <a:spLocks noGrp="1"/>
          </p:cNvSpPr>
          <p:nvPr>
            <p:ph type="sldNum" sz="quarter" idx="5"/>
          </p:nvPr>
        </p:nvSpPr>
        <p:spPr/>
        <p:txBody>
          <a:bodyPr/>
          <a:lstStyle/>
          <a:p>
            <a:fld id="{17476A85-D90D-4BEF-97F7-0BC452D48773}" type="slidenum">
              <a:rPr lang="en-US" smtClean="0"/>
              <a:t>43</a:t>
            </a:fld>
            <a:endParaRPr lang="en-US"/>
          </a:p>
        </p:txBody>
      </p:sp>
    </p:spTree>
    <p:extLst>
      <p:ext uri="{BB962C8B-B14F-4D97-AF65-F5344CB8AC3E}">
        <p14:creationId xmlns:p14="http://schemas.microsoft.com/office/powerpoint/2010/main" val="1193981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surveys have highlighted overcautiousness or risk perceptions, institutional culture and social norms, and being overworked as associated with overtreatment. Amongst primary care clinicians, 71% indicated that they would prescribe antimicrobial therapy in the setting of ASB without a clear indication. Additionally, a survey of hospital resident physicians found that only 33% were able to differentiate ASB from true infection and, importantly, after correct identification of ASB, approximately 50% reported still prescribing antimicrobial therapy despite no clear indication Clinical inertia often leads to continuation of antimicrobial therapy in the setting of ASB. In one study, once antimicrobials were started, they often continued into patients’ hospital stay for at least 3 days; this was associated with longer hospitalization and development of CDI. Thus, time and time again it has been shown that inappropriate antimicrobial prescribing frequently stems from inappropriate urine culturing.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054E3-B4ED-451B-ACFC-013CEC376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068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923925" y="3355975"/>
            <a:ext cx="7388225" cy="27463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2525713" y="871538"/>
            <a:ext cx="4184650" cy="2354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1669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Appropriate practice for ordering a urine culture starts with recognition and documentation of signs and symptoms of a urinary traction infection. </a:t>
            </a:r>
          </a:p>
        </p:txBody>
      </p:sp>
      <p:sp>
        <p:nvSpPr>
          <p:cNvPr id="4" name="Slide Number Placeholder 3"/>
          <p:cNvSpPr>
            <a:spLocks noGrp="1"/>
          </p:cNvSpPr>
          <p:nvPr>
            <p:ph type="sldNum" sz="quarter" idx="5"/>
          </p:nvPr>
        </p:nvSpPr>
        <p:spPr/>
        <p:txBody>
          <a:bodyPr/>
          <a:lstStyle/>
          <a:p>
            <a:fld id="{9EB054E3-B4ED-451B-ACFC-013CEC376330}" type="slidenum">
              <a:rPr lang="en-US" smtClean="0"/>
              <a:t>46</a:t>
            </a:fld>
            <a:endParaRPr lang="en-US"/>
          </a:p>
        </p:txBody>
      </p:sp>
    </p:spTree>
    <p:extLst>
      <p:ext uri="{BB962C8B-B14F-4D97-AF65-F5344CB8AC3E}">
        <p14:creationId xmlns:p14="http://schemas.microsoft.com/office/powerpoint/2010/main" val="3129900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stewardship – Daily review of antibiotic therapy by the team</a:t>
            </a:r>
          </a:p>
          <a:p>
            <a:r>
              <a:rPr lang="en-US" dirty="0"/>
              <a:t>Use </a:t>
            </a:r>
            <a:r>
              <a:rPr lang="en-US" b="1" dirty="0"/>
              <a:t>EHR prompts &amp; local antibiogram links</a:t>
            </a:r>
            <a:endParaRPr lang="en-US" dirty="0"/>
          </a:p>
          <a:p>
            <a:r>
              <a:rPr lang="en-US" dirty="0"/>
              <a:t>Create </a:t>
            </a:r>
            <a:r>
              <a:rPr lang="en-US" b="1" dirty="0"/>
              <a:t>short-course, narrow-spectrum order sets</a:t>
            </a:r>
          </a:p>
          <a:p>
            <a:r>
              <a:rPr lang="en-US" b="1" dirty="0"/>
              <a:t>Strengthen Diagnostics - </a:t>
            </a:r>
            <a:r>
              <a:rPr lang="en-US" dirty="0"/>
              <a:t>Combine </a:t>
            </a:r>
            <a:r>
              <a:rPr lang="en-US" b="1" dirty="0"/>
              <a:t>lab results + clinical picture</a:t>
            </a:r>
            <a:endParaRPr lang="en-US" dirty="0"/>
          </a:p>
          <a:p>
            <a:r>
              <a:rPr lang="en-US" dirty="0"/>
              <a:t>Monitor </a:t>
            </a:r>
            <a:r>
              <a:rPr lang="en-US" b="1" dirty="0"/>
              <a:t>unnecessary testing trends</a:t>
            </a:r>
          </a:p>
          <a:p>
            <a:r>
              <a:rPr lang="en-US" b="1" dirty="0"/>
              <a:t>Audit, Measure, Feedback - </a:t>
            </a:r>
            <a:r>
              <a:rPr lang="en-US" dirty="0"/>
              <a:t>Track </a:t>
            </a:r>
            <a:r>
              <a:rPr lang="en-US" b="1" dirty="0"/>
              <a:t>DOT, broad-spectrum use, IV-to-PO conversions</a:t>
            </a:r>
            <a:endParaRPr lang="en-US" dirty="0"/>
          </a:p>
          <a:p>
            <a:r>
              <a:rPr lang="en-US" dirty="0"/>
              <a:t>Share </a:t>
            </a:r>
            <a:r>
              <a:rPr lang="en-US" b="1" dirty="0"/>
              <a:t>performance dashboards</a:t>
            </a:r>
            <a:r>
              <a:rPr lang="en-US" dirty="0"/>
              <a:t> by unit/clinic</a:t>
            </a:r>
          </a:p>
          <a:p>
            <a:r>
              <a:rPr lang="en-US" b="1" dirty="0"/>
              <a:t>Recognize improvement teams</a:t>
            </a:r>
            <a:r>
              <a:rPr lang="en-US" dirty="0"/>
              <a:t> regularly</a:t>
            </a:r>
          </a:p>
          <a:p>
            <a:r>
              <a:rPr lang="en-US" dirty="0"/>
              <a:t>Engage and Educate: Deliver </a:t>
            </a:r>
            <a:r>
              <a:rPr lang="en-US" b="1" dirty="0"/>
              <a:t>myth-busting education</a:t>
            </a:r>
            <a:r>
              <a:rPr lang="en-US" dirty="0"/>
              <a:t> with local cases</a:t>
            </a:r>
          </a:p>
          <a:p>
            <a:r>
              <a:rPr lang="en-US" dirty="0"/>
              <a:t>Empower </a:t>
            </a:r>
            <a:r>
              <a:rPr lang="en-US" b="1" dirty="0"/>
              <a:t>nurses &amp; pharmacists</a:t>
            </a:r>
            <a:r>
              <a:rPr lang="en-US" dirty="0"/>
              <a:t> to question orders</a:t>
            </a:r>
          </a:p>
          <a:p>
            <a:r>
              <a:rPr lang="en-US" dirty="0"/>
              <a:t>Review </a:t>
            </a:r>
            <a:r>
              <a:rPr lang="en-US" b="1" dirty="0"/>
              <a:t>cases together</a:t>
            </a:r>
            <a:r>
              <a:rPr lang="en-US" dirty="0"/>
              <a:t> for learning, not blame</a:t>
            </a:r>
          </a:p>
          <a:p>
            <a:r>
              <a:rPr lang="en-US" dirty="0"/>
              <a:t>Pause and Reflect - Ask: </a:t>
            </a:r>
            <a:r>
              <a:rPr lang="en-US" b="1" dirty="0"/>
              <a:t>“Does this patient truly need an antibiotic today?”</a:t>
            </a:r>
            <a:endParaRPr lang="en-US" dirty="0"/>
          </a:p>
          <a:p>
            <a:r>
              <a:rPr lang="en-US" dirty="0"/>
              <a:t>Normalize </a:t>
            </a:r>
            <a:r>
              <a:rPr lang="en-US" b="1" dirty="0"/>
              <a:t>diagnostic uncertainty</a:t>
            </a:r>
            <a:r>
              <a:rPr lang="en-US" dirty="0"/>
              <a:t> discussions</a:t>
            </a:r>
          </a:p>
          <a:p>
            <a:r>
              <a:rPr lang="en-US" dirty="0"/>
              <a:t>Frame stewardship as </a:t>
            </a:r>
            <a:r>
              <a:rPr lang="en-US" b="1" dirty="0"/>
              <a:t>patient safety, not restriction</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2B71817-FDB2-47F4-99BC-AAE60FA532DF}" type="slidenum">
              <a:rPr lang="en-US" smtClean="0"/>
              <a:t>50</a:t>
            </a:fld>
            <a:endParaRPr lang="en-US"/>
          </a:p>
        </p:txBody>
      </p:sp>
    </p:spTree>
    <p:extLst>
      <p:ext uri="{BB962C8B-B14F-4D97-AF65-F5344CB8AC3E}">
        <p14:creationId xmlns:p14="http://schemas.microsoft.com/office/powerpoint/2010/main" val="5773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modern antibiotic era began with the introduction of penicillin in 1940, and with it, the dilemma of determining the appropriate duration of therapy for infectious diseases. Albert Alexander, a British constable, was the first human to receive penicillin therapy for extensive streptococcal and staphylococcal facial abscesses following an injury sustained in a bombing raid (3). Constable Alexander received five days of penicillin therapy with an excellent short-term response; however, despite attempt to re-purify penicillin from his urine, the supply of purified penicillin was exhausted and therapy was discontinued as a result. Sadly, within several weeks, his infection returned and he eventually succumbed to his disease. While this first use of penicillin demonstrated the power of antibiotics to treat bacterial infections, it also presaged the current challenge of determining antibiotic therapy duration, highlighting both the question of “how much is enough”, and the legitimate fear that inadequate therapy may result in relapse or poorer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71817-FDB2-47F4-99BC-AAE60FA532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7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7536A-3165-026E-5B50-4D506FB70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97451-47A0-8186-75D0-23A3FB015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CF511-1B54-A3FF-552C-BFA5C57D3869}"/>
              </a:ext>
            </a:extLst>
          </p:cNvPr>
          <p:cNvSpPr>
            <a:spLocks noGrp="1"/>
          </p:cNvSpPr>
          <p:nvPr>
            <p:ph type="body" idx="1"/>
          </p:nvPr>
        </p:nvSpPr>
        <p:spPr/>
        <p:txBody>
          <a:bodyPr/>
          <a:lstStyle/>
          <a:p>
            <a:r>
              <a:rPr lang="en-US"/>
              <a:t>Talk about historical prescribing habits, things have changed</a:t>
            </a:r>
          </a:p>
          <a:p>
            <a:r>
              <a:rPr lang="en-US"/>
              <a:t>Some historical habits are no longer safe and are contributing to a larger antibiotic usage problem</a:t>
            </a:r>
          </a:p>
        </p:txBody>
      </p:sp>
      <p:sp>
        <p:nvSpPr>
          <p:cNvPr id="4" name="Slide Number Placeholder 3">
            <a:extLst>
              <a:ext uri="{FF2B5EF4-FFF2-40B4-BE49-F238E27FC236}">
                <a16:creationId xmlns:a16="http://schemas.microsoft.com/office/drawing/2014/main" id="{EC60360D-6125-DC3D-D053-102FB27793B7}"/>
              </a:ext>
            </a:extLst>
          </p:cNvPr>
          <p:cNvSpPr>
            <a:spLocks noGrp="1"/>
          </p:cNvSpPr>
          <p:nvPr>
            <p:ph type="sldNum" sz="quarter" idx="5"/>
          </p:nvPr>
        </p:nvSpPr>
        <p:spPr/>
        <p:txBody>
          <a:bodyPr/>
          <a:lstStyle/>
          <a:p>
            <a:fld id="{A2B71817-FDB2-47F4-99BC-AAE60FA532DF}" type="slidenum">
              <a:rPr lang="en-US" smtClean="0"/>
              <a:t>6</a:t>
            </a:fld>
            <a:endParaRPr lang="en-US"/>
          </a:p>
        </p:txBody>
      </p:sp>
    </p:spTree>
    <p:extLst>
      <p:ext uri="{BB962C8B-B14F-4D97-AF65-F5344CB8AC3E}">
        <p14:creationId xmlns:p14="http://schemas.microsoft.com/office/powerpoint/2010/main" val="373670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fb28a4da0a_0_2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fb28a4da0a_0_2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CC628293-2AB0-58FF-3F3B-E361F1538D2B}"/>
            </a:ext>
          </a:extLst>
        </p:cNvPr>
        <p:cNvGrpSpPr/>
        <p:nvPr/>
      </p:nvGrpSpPr>
      <p:grpSpPr>
        <a:xfrm>
          <a:off x="0" y="0"/>
          <a:ext cx="0" cy="0"/>
          <a:chOff x="0" y="0"/>
          <a:chExt cx="0" cy="0"/>
        </a:xfrm>
      </p:grpSpPr>
      <p:sp>
        <p:nvSpPr>
          <p:cNvPr id="1244" name="Google Shape;1244;gfb28a4da0a_0_2127:notes">
            <a:extLst>
              <a:ext uri="{FF2B5EF4-FFF2-40B4-BE49-F238E27FC236}">
                <a16:creationId xmlns:a16="http://schemas.microsoft.com/office/drawing/2014/main" id="{52923D0C-DE1F-E175-4501-2B3A73AF1B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fb28a4da0a_0_2127:notes">
            <a:extLst>
              <a:ext uri="{FF2B5EF4-FFF2-40B4-BE49-F238E27FC236}">
                <a16:creationId xmlns:a16="http://schemas.microsoft.com/office/drawing/2014/main" id="{0B3B6503-B765-50DA-F6D3-ECC3AD45E5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Antibiotic duration of 7, 14, 21 days are commonly ordered by prescribers despite evidence that many common infections can be treated with shorter courses. </a:t>
            </a:r>
          </a:p>
          <a:p>
            <a:pPr marL="0" lvl="0" indent="0" algn="l" rtl="0">
              <a:spcBef>
                <a:spcPts val="0"/>
              </a:spcBef>
              <a:spcAft>
                <a:spcPts val="0"/>
              </a:spcAft>
              <a:buNone/>
            </a:pPr>
            <a:r>
              <a:rPr lang="en-US" dirty="0"/>
              <a:t>There are several misconceptions that may lead to this prescribing: </a:t>
            </a:r>
          </a:p>
          <a:p>
            <a:pPr marL="228600" lvl="0" indent="-228600" algn="l" rtl="0">
              <a:spcBef>
                <a:spcPts val="0"/>
              </a:spcBef>
              <a:spcAft>
                <a:spcPts val="0"/>
              </a:spcAft>
              <a:buAutoNum type="arabicPeriod"/>
            </a:pPr>
            <a:r>
              <a:rPr lang="en-US" dirty="0"/>
              <a:t>Concerns over infection relapse - The relapse myth was prompted by an early pneumonia case series indicating that penicillin durations for pneumonia should continue past symptom resolution due to increased relapses in patients who received short-course therapies. However, a re-evaluation of the data disproved this theory when it determined that patients had new infections with different bacterial serotypes, rather than relapses</a:t>
            </a:r>
          </a:p>
          <a:p>
            <a:pPr marL="228600" lvl="0" indent="-228600" algn="l" rtl="0">
              <a:spcBef>
                <a:spcPts val="0"/>
              </a:spcBef>
              <a:spcAft>
                <a:spcPts val="0"/>
              </a:spcAft>
              <a:buAutoNum type="arabicPeriod"/>
            </a:pPr>
            <a:r>
              <a:rPr lang="en-US" b="0" dirty="0"/>
              <a:t>B</a:t>
            </a:r>
            <a:r>
              <a:rPr lang="en-US" dirty="0"/>
              <a:t>elief that antibiotic resistance can be prevented by treating beyond symptom resolution - Despite studies in pneumonia demonstrating that longer antibiotic courses lead to the emergence of resistance,15,16 patients have long been instructed to finish antibiotic courses to prevent resistance, even if they feel better sooner. </a:t>
            </a:r>
          </a:p>
          <a:p>
            <a:pPr marL="228600" lvl="0" indent="-228600" algn="l" rtl="0">
              <a:spcBef>
                <a:spcPts val="0"/>
              </a:spcBef>
              <a:spcAft>
                <a:spcPts val="0"/>
              </a:spcAft>
              <a:buAutoNum type="arabicPeriod"/>
            </a:pPr>
            <a:r>
              <a:rPr lang="en-US" dirty="0"/>
              <a:t>Belief that longer antibiotic courses are more effective - Clinical trials have shown that short-course therapies for a variety of infections are equivalent to longer durations</a:t>
            </a:r>
            <a:endParaRPr dirty="0"/>
          </a:p>
        </p:txBody>
      </p:sp>
    </p:spTree>
    <p:extLst>
      <p:ext uri="{BB962C8B-B14F-4D97-AF65-F5344CB8AC3E}">
        <p14:creationId xmlns:p14="http://schemas.microsoft.com/office/powerpoint/2010/main" val="77797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b28a4da0a_0_1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b28a4da0a_0_1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a:lnSpc>
                <a:spcPct val="120000"/>
              </a:lnSpc>
            </a:pPr>
            <a:r>
              <a:rPr lang="en-US" sz="2200" dirty="0">
                <a:latin typeface="Fira Sans Condensed" panose="020B0503050000020004" pitchFamily="34" charset="0"/>
              </a:rPr>
              <a:t>Early stopping of treatment in the conditions below can increase the risk of relapse and poor outcomes</a:t>
            </a:r>
          </a:p>
          <a:p>
            <a:pPr marL="801688" lvl="1" indent="-342900">
              <a:lnSpc>
                <a:spcPct val="120000"/>
              </a:lnSpc>
            </a:pPr>
            <a:r>
              <a:rPr lang="en-US" sz="2100" dirty="0">
                <a:latin typeface="Fira Sans Condensed" panose="020B0503050000020004" pitchFamily="34" charset="0"/>
                <a:cs typeface="Arial"/>
              </a:rPr>
              <a:t>Deep seated infections (endocarditis, osteomyelitis)</a:t>
            </a:r>
          </a:p>
          <a:p>
            <a:pPr marL="801688" lvl="1" indent="-342900">
              <a:lnSpc>
                <a:spcPct val="120000"/>
              </a:lnSpc>
            </a:pPr>
            <a:r>
              <a:rPr lang="en-US" sz="2100" dirty="0">
                <a:latin typeface="Fira Sans Condensed" panose="020B0503050000020004" pitchFamily="34" charset="0"/>
                <a:cs typeface="Arial"/>
              </a:rPr>
              <a:t>Infections with certain invasive organisms – e.g. </a:t>
            </a:r>
            <a:r>
              <a:rPr lang="en-US" sz="2100" i="1" dirty="0">
                <a:latin typeface="Fira Sans Condensed" panose="020B0503050000020004" pitchFamily="34" charset="0"/>
                <a:cs typeface="Arial"/>
              </a:rPr>
              <a:t>S. aureus </a:t>
            </a:r>
          </a:p>
          <a:p>
            <a:pPr marL="801688" lvl="1" indent="-342900">
              <a:lnSpc>
                <a:spcPct val="120000"/>
              </a:lnSpc>
            </a:pPr>
            <a:r>
              <a:rPr lang="en-US" sz="2100" dirty="0">
                <a:latin typeface="Fira Sans Condensed" panose="020B0503050000020004" pitchFamily="34" charset="0"/>
                <a:cs typeface="Arial"/>
              </a:rPr>
              <a:t>Complex, difficult to treat infections – mycobacterial, fungal, etc. </a:t>
            </a:r>
          </a:p>
          <a:p>
            <a:pPr marL="801688" lvl="1" indent="-342900">
              <a:lnSpc>
                <a:spcPct val="120000"/>
              </a:lnSpc>
            </a:pPr>
            <a:r>
              <a:rPr lang="en-US" sz="2100" dirty="0">
                <a:latin typeface="Fira Sans Condensed" panose="020B0503050000020004" pitchFamily="34" charset="0"/>
                <a:cs typeface="Arial"/>
              </a:rPr>
              <a:t>Critical illness with complex etiology</a:t>
            </a:r>
          </a:p>
          <a:p>
            <a:pPr marL="801688" lvl="1" indent="-342900">
              <a:lnSpc>
                <a:spcPct val="120000"/>
              </a:lnSpc>
            </a:pPr>
            <a:r>
              <a:rPr lang="en-US" sz="2100" dirty="0">
                <a:latin typeface="Fira Sans Condensed" panose="020B0503050000020004" pitchFamily="34" charset="0"/>
                <a:cs typeface="Arial"/>
              </a:rPr>
              <a:t>Infections with insufficient source control</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13</a:t>
            </a:fld>
            <a:endParaRPr lang="en-US"/>
          </a:p>
        </p:txBody>
      </p:sp>
    </p:spTree>
    <p:extLst>
      <p:ext uri="{BB962C8B-B14F-4D97-AF65-F5344CB8AC3E}">
        <p14:creationId xmlns:p14="http://schemas.microsoft.com/office/powerpoint/2010/main" val="3786926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26DE9-68B0-45F0-902C-ED179624E92F}" type="slidenum">
              <a:rPr lang="en-US" smtClean="0"/>
              <a:t>14</a:t>
            </a:fld>
            <a:endParaRPr lang="en-US"/>
          </a:p>
        </p:txBody>
      </p:sp>
    </p:spTree>
    <p:extLst>
      <p:ext uri="{BB962C8B-B14F-4D97-AF65-F5344CB8AC3E}">
        <p14:creationId xmlns:p14="http://schemas.microsoft.com/office/powerpoint/2010/main" val="1653068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587C7-2BEF-4D15-A8CE-831216B60224}"/>
              </a:ext>
            </a:extLst>
          </p:cNvPr>
          <p:cNvPicPr>
            <a:picLocks noChangeAspect="1"/>
          </p:cNvPicPr>
          <p:nvPr userDrawn="1"/>
        </p:nvPicPr>
        <p:blipFill>
          <a:blip r:embed="rId2"/>
          <a:stretch>
            <a:fillRect/>
          </a:stretch>
        </p:blipFill>
        <p:spPr>
          <a:xfrm>
            <a:off x="2344" y="0"/>
            <a:ext cx="12189656" cy="6858000"/>
          </a:xfrm>
          <a:prstGeom prst="rect">
            <a:avLst/>
          </a:prstGeom>
        </p:spPr>
      </p:pic>
      <p:sp>
        <p:nvSpPr>
          <p:cNvPr id="2" name="Title 1">
            <a:extLst>
              <a:ext uri="{FF2B5EF4-FFF2-40B4-BE49-F238E27FC236}">
                <a16:creationId xmlns:a16="http://schemas.microsoft.com/office/drawing/2014/main" id="{B8AA877E-1813-D95C-D549-9FDD29BEC489}"/>
              </a:ext>
            </a:extLst>
          </p:cNvPr>
          <p:cNvSpPr>
            <a:spLocks noGrp="1"/>
          </p:cNvSpPr>
          <p:nvPr>
            <p:ph type="title" hasCustomPrompt="1"/>
          </p:nvPr>
        </p:nvSpPr>
        <p:spPr>
          <a:xfrm>
            <a:off x="5297988" y="2458545"/>
            <a:ext cx="6609306" cy="1359153"/>
          </a:xfrm>
        </p:spPr>
        <p:txBody>
          <a:bodyPr/>
          <a:lstStyle>
            <a:lvl1pPr>
              <a:defRPr/>
            </a:lvl1pPr>
          </a:lstStyle>
          <a:p>
            <a:r>
              <a:rPr lang="en-US" dirty="0"/>
              <a:t>Title Slide</a:t>
            </a:r>
          </a:p>
        </p:txBody>
      </p:sp>
      <p:pic>
        <p:nvPicPr>
          <p:cNvPr id="4" name="Picture 3" descr="A picture containing logo&#10;&#10;Description automatically generated">
            <a:extLst>
              <a:ext uri="{FF2B5EF4-FFF2-40B4-BE49-F238E27FC236}">
                <a16:creationId xmlns:a16="http://schemas.microsoft.com/office/drawing/2014/main" id="{60712E53-AA87-5C49-D59B-2F765F9C59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678" y="3817698"/>
            <a:ext cx="2896683" cy="1073915"/>
          </a:xfrm>
          <a:prstGeom prst="rect">
            <a:avLst/>
          </a:prstGeom>
        </p:spPr>
      </p:pic>
      <p:sp>
        <p:nvSpPr>
          <p:cNvPr id="7" name="Rectangle 3">
            <a:extLst>
              <a:ext uri="{FF2B5EF4-FFF2-40B4-BE49-F238E27FC236}">
                <a16:creationId xmlns:a16="http://schemas.microsoft.com/office/drawing/2014/main" id="{81487D40-AB48-1BA4-1C14-3E677AD7096E}"/>
              </a:ext>
            </a:extLst>
          </p:cNvPr>
          <p:cNvSpPr/>
          <p:nvPr userDrawn="1"/>
        </p:nvSpPr>
        <p:spPr>
          <a:xfrm>
            <a:off x="-1" y="5078028"/>
            <a:ext cx="8463721" cy="1779973"/>
          </a:xfrm>
          <a:custGeom>
            <a:avLst/>
            <a:gdLst>
              <a:gd name="connsiteX0" fmla="*/ 0 w 6533322"/>
              <a:gd name="connsiteY0" fmla="*/ 0 h 1779973"/>
              <a:gd name="connsiteX1" fmla="*/ 6533322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533322"/>
              <a:gd name="connsiteY0" fmla="*/ 0 h 1779973"/>
              <a:gd name="connsiteX1" fmla="*/ 4545496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387548"/>
              <a:gd name="connsiteY0" fmla="*/ 0 h 1779973"/>
              <a:gd name="connsiteX1" fmla="*/ 4545496 w 6387548"/>
              <a:gd name="connsiteY1" fmla="*/ 0 h 1779973"/>
              <a:gd name="connsiteX2" fmla="*/ 6387548 w 6387548"/>
              <a:gd name="connsiteY2" fmla="*/ 1779973 h 1779973"/>
              <a:gd name="connsiteX3" fmla="*/ 0 w 6387548"/>
              <a:gd name="connsiteY3" fmla="*/ 1779973 h 1779973"/>
              <a:gd name="connsiteX4" fmla="*/ 0 w 6387548"/>
              <a:gd name="connsiteY4" fmla="*/ 0 h 1779973"/>
              <a:gd name="connsiteX0" fmla="*/ 0 w 6122505"/>
              <a:gd name="connsiteY0" fmla="*/ 0 h 1793225"/>
              <a:gd name="connsiteX1" fmla="*/ 4545496 w 6122505"/>
              <a:gd name="connsiteY1" fmla="*/ 0 h 1793225"/>
              <a:gd name="connsiteX2" fmla="*/ 6122505 w 6122505"/>
              <a:gd name="connsiteY2" fmla="*/ 1793225 h 1793225"/>
              <a:gd name="connsiteX3" fmla="*/ 0 w 6122505"/>
              <a:gd name="connsiteY3" fmla="*/ 1779973 h 1793225"/>
              <a:gd name="connsiteX4" fmla="*/ 0 w 6122505"/>
              <a:gd name="connsiteY4" fmla="*/ 0 h 1793225"/>
              <a:gd name="connsiteX0" fmla="*/ 0 w 6334540"/>
              <a:gd name="connsiteY0" fmla="*/ 0 h 1793225"/>
              <a:gd name="connsiteX1" fmla="*/ 4545496 w 6334540"/>
              <a:gd name="connsiteY1" fmla="*/ 0 h 1793225"/>
              <a:gd name="connsiteX2" fmla="*/ 6334540 w 6334540"/>
              <a:gd name="connsiteY2" fmla="*/ 1793225 h 1793225"/>
              <a:gd name="connsiteX3" fmla="*/ 0 w 6334540"/>
              <a:gd name="connsiteY3" fmla="*/ 1779973 h 1793225"/>
              <a:gd name="connsiteX4" fmla="*/ 0 w 6334540"/>
              <a:gd name="connsiteY4" fmla="*/ 0 h 1793225"/>
              <a:gd name="connsiteX0" fmla="*/ 0 w 6321288"/>
              <a:gd name="connsiteY0" fmla="*/ 0 h 1779973"/>
              <a:gd name="connsiteX1" fmla="*/ 4545496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21288"/>
              <a:gd name="connsiteY0" fmla="*/ 0 h 1779973"/>
              <a:gd name="connsiteX1" fmla="*/ 4558749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61044"/>
              <a:gd name="connsiteY0" fmla="*/ 0 h 1793225"/>
              <a:gd name="connsiteX1" fmla="*/ 4558749 w 6361044"/>
              <a:gd name="connsiteY1" fmla="*/ 0 h 1793225"/>
              <a:gd name="connsiteX2" fmla="*/ 6361044 w 6361044"/>
              <a:gd name="connsiteY2" fmla="*/ 1793225 h 1793225"/>
              <a:gd name="connsiteX3" fmla="*/ 0 w 6361044"/>
              <a:gd name="connsiteY3" fmla="*/ 1779973 h 1793225"/>
              <a:gd name="connsiteX4" fmla="*/ 0 w 6361044"/>
              <a:gd name="connsiteY4" fmla="*/ 0 h 1793225"/>
              <a:gd name="connsiteX0" fmla="*/ 0 w 6347791"/>
              <a:gd name="connsiteY0" fmla="*/ 0 h 1779973"/>
              <a:gd name="connsiteX1" fmla="*/ 4558749 w 6347791"/>
              <a:gd name="connsiteY1" fmla="*/ 0 h 1779973"/>
              <a:gd name="connsiteX2" fmla="*/ 6347791 w 6347791"/>
              <a:gd name="connsiteY2" fmla="*/ 1753469 h 1779973"/>
              <a:gd name="connsiteX3" fmla="*/ 0 w 6347791"/>
              <a:gd name="connsiteY3" fmla="*/ 1779973 h 1779973"/>
              <a:gd name="connsiteX4" fmla="*/ 0 w 6347791"/>
              <a:gd name="connsiteY4" fmla="*/ 0 h 1779973"/>
              <a:gd name="connsiteX0" fmla="*/ 0 w 6347791"/>
              <a:gd name="connsiteY0" fmla="*/ 0 h 1793225"/>
              <a:gd name="connsiteX1" fmla="*/ 4558749 w 6347791"/>
              <a:gd name="connsiteY1" fmla="*/ 0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4611758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79973"/>
              <a:gd name="connsiteX1" fmla="*/ 4611758 w 6347791"/>
              <a:gd name="connsiteY1" fmla="*/ 13253 h 1779973"/>
              <a:gd name="connsiteX2" fmla="*/ 6347791 w 6347791"/>
              <a:gd name="connsiteY2" fmla="*/ 1778938 h 1779973"/>
              <a:gd name="connsiteX3" fmla="*/ 0 w 6347791"/>
              <a:gd name="connsiteY3" fmla="*/ 1779973 h 1779973"/>
              <a:gd name="connsiteX4" fmla="*/ 0 w 6347791"/>
              <a:gd name="connsiteY4" fmla="*/ 0 h 1779973"/>
              <a:gd name="connsiteX0" fmla="*/ 0 w 6347791"/>
              <a:gd name="connsiteY0" fmla="*/ 0 h 1779973"/>
              <a:gd name="connsiteX1" fmla="*/ 4602233 w 6347791"/>
              <a:gd name="connsiteY1" fmla="*/ 13253 h 1779973"/>
              <a:gd name="connsiteX2" fmla="*/ 6347791 w 6347791"/>
              <a:gd name="connsiteY2" fmla="*/ 1778938 h 1779973"/>
              <a:gd name="connsiteX3" fmla="*/ 0 w 6347791"/>
              <a:gd name="connsiteY3" fmla="*/ 1779973 h 1779973"/>
              <a:gd name="connsiteX4" fmla="*/ 0 w 6347791"/>
              <a:gd name="connsiteY4" fmla="*/ 0 h 177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791" h="1779973">
                <a:moveTo>
                  <a:pt x="0" y="0"/>
                </a:moveTo>
                <a:lnTo>
                  <a:pt x="4602233" y="13253"/>
                </a:lnTo>
                <a:lnTo>
                  <a:pt x="6347791" y="1778938"/>
                </a:lnTo>
                <a:lnTo>
                  <a:pt x="0" y="1779973"/>
                </a:lnTo>
                <a:lnTo>
                  <a:pt x="0" y="0"/>
                </a:lnTo>
                <a:close/>
              </a:path>
            </a:pathLst>
          </a:custGeom>
          <a:solidFill>
            <a:srgbClr val="AD1F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5FF8333C-B894-B795-0080-C27F5C6286E2}"/>
              </a:ext>
            </a:extLst>
          </p:cNvPr>
          <p:cNvSpPr txBox="1"/>
          <p:nvPr userDrawn="1"/>
        </p:nvSpPr>
        <p:spPr>
          <a:xfrm>
            <a:off x="316053" y="6277688"/>
            <a:ext cx="11873603" cy="338554"/>
          </a:xfrm>
          <a:prstGeom prst="rect">
            <a:avLst/>
          </a:prstGeom>
          <a:noFill/>
        </p:spPr>
        <p:txBody>
          <a:bodyPr wrap="square" rtlCol="0">
            <a:spAutoFit/>
          </a:bodyPr>
          <a:lstStyle/>
          <a:p>
            <a:r>
              <a:rPr lang="en-US" sz="1600" dirty="0">
                <a:solidFill>
                  <a:schemeClr val="tx1"/>
                </a:solidFill>
              </a:rPr>
              <a:t>NEBRASKA ANTIMICROBIAL STEWARDSHIP ASSESSMENT AND PROMOTION PROGRAM</a:t>
            </a:r>
          </a:p>
        </p:txBody>
      </p:sp>
      <p:pic>
        <p:nvPicPr>
          <p:cNvPr id="6" name="Picture 5" descr="A red sign with white text&#10;&#10;Description automatically generated">
            <a:extLst>
              <a:ext uri="{FF2B5EF4-FFF2-40B4-BE49-F238E27FC236}">
                <a16:creationId xmlns:a16="http://schemas.microsoft.com/office/drawing/2014/main" id="{21D5B3D5-D34C-280D-FE82-E115054A45A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507" t="27962" r="7108" b="30110"/>
          <a:stretch/>
        </p:blipFill>
        <p:spPr>
          <a:xfrm>
            <a:off x="442560" y="5245811"/>
            <a:ext cx="3396918" cy="997377"/>
          </a:xfrm>
          <a:prstGeom prst="rect">
            <a:avLst/>
          </a:prstGeom>
        </p:spPr>
      </p:pic>
    </p:spTree>
    <p:extLst>
      <p:ext uri="{BB962C8B-B14F-4D97-AF65-F5344CB8AC3E}">
        <p14:creationId xmlns:p14="http://schemas.microsoft.com/office/powerpoint/2010/main" val="1824581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A1DD8-DDE5-4C0C-80A8-023EE1AF170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AC878-8023-4540-BCB0-B50ED955407D}" type="slidenum">
              <a:rPr lang="en-US" smtClean="0"/>
              <a:t>‹#›</a:t>
            </a:fld>
            <a:endParaRPr lang="en-US"/>
          </a:p>
        </p:txBody>
      </p:sp>
    </p:spTree>
    <p:extLst>
      <p:ext uri="{BB962C8B-B14F-4D97-AF65-F5344CB8AC3E}">
        <p14:creationId xmlns:p14="http://schemas.microsoft.com/office/powerpoint/2010/main" val="118548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9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8" y="395836"/>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3"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11/10/2025</a:t>
            </a:fld>
            <a:endParaRPr lang="en-US"/>
          </a:p>
        </p:txBody>
      </p:sp>
      <p:sp>
        <p:nvSpPr>
          <p:cNvPr id="8" name="Footer Placeholder 4"/>
          <p:cNvSpPr>
            <a:spLocks noGrp="1"/>
          </p:cNvSpPr>
          <p:nvPr>
            <p:ph type="ftr" sz="quarter" idx="11"/>
          </p:nvPr>
        </p:nvSpPr>
        <p:spPr>
          <a:xfrm>
            <a:off x="3020889" y="5936348"/>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418920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and Footer">
    <p:spTree>
      <p:nvGrpSpPr>
        <p:cNvPr id="1" name=""/>
        <p:cNvGrpSpPr/>
        <p:nvPr/>
      </p:nvGrpSpPr>
      <p:grpSpPr>
        <a:xfrm>
          <a:off x="0" y="0"/>
          <a:ext cx="0" cy="0"/>
          <a:chOff x="0" y="0"/>
          <a:chExt cx="0" cy="0"/>
        </a:xfrm>
      </p:grpSpPr>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dirty="0"/>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dirty="0"/>
              <a:t>Source:</a:t>
            </a:r>
          </a:p>
        </p:txBody>
      </p:sp>
      <p:sp>
        <p:nvSpPr>
          <p:cNvPr id="10" name="TextBox 9">
            <a:extLst>
              <a:ext uri="{FF2B5EF4-FFF2-40B4-BE49-F238E27FC236}">
                <a16:creationId xmlns:a16="http://schemas.microsoft.com/office/drawing/2014/main" id="{C7AB5F51-F789-0143-99F3-573068C8B2B9}"/>
              </a:ext>
            </a:extLst>
          </p:cNvPr>
          <p:cNvSpPr txBox="1"/>
          <p:nvPr userDrawn="1"/>
        </p:nvSpPr>
        <p:spPr>
          <a:xfrm>
            <a:off x="8717797" y="6548036"/>
            <a:ext cx="3214431" cy="246221"/>
          </a:xfrm>
          <a:prstGeom prst="rect">
            <a:avLst/>
          </a:prstGeom>
          <a:noFill/>
        </p:spPr>
        <p:txBody>
          <a:bodyPr wrap="square">
            <a:spAutoFit/>
          </a:bodyPr>
          <a:lstStyle/>
          <a:p>
            <a:pPr algn="r" eaLnBrk="1" hangingPunct="1">
              <a:defRPr/>
            </a:pPr>
            <a:r>
              <a:rPr lang="de-DE" sz="1000" b="1" spc="250" baseline="0" dirty="0">
                <a:solidFill>
                  <a:srgbClr val="A21727"/>
                </a:solidFill>
                <a:latin typeface="Century Gothic" charset="0"/>
                <a:ea typeface="Century Gothic" charset="0"/>
                <a:cs typeface="Century Gothic" charset="0"/>
              </a:rPr>
              <a:t>©</a:t>
            </a:r>
            <a:r>
              <a:rPr lang="en-US" sz="1000" b="1" spc="250" baseline="0" dirty="0">
                <a:solidFill>
                  <a:srgbClr val="A21727"/>
                </a:solidFill>
                <a:latin typeface="Century Gothic" charset="0"/>
                <a:ea typeface="Century Gothic" charset="0"/>
                <a:cs typeface="Century Gothic" charset="0"/>
              </a:rPr>
              <a:t>UNIVERSITY OF UTAH HEALTH</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1331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7" y="2130753"/>
            <a:ext cx="10981967" cy="1609107"/>
          </a:xfrm>
        </p:spPr>
        <p:txBody>
          <a:bodyPr/>
          <a:lstStyle>
            <a:lvl1pPr algn="ctr">
              <a:defRPr baseline="0">
                <a:solidFill>
                  <a:srgbClr val="AD122A"/>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26449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495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43674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D8360-6766-5B44-B75F-2338F504CA4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5903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0989-2706-2457-5554-FC85112263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2D4C9-7BDD-7EEF-5B3B-10A0C9FDDF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BF973-C381-CEF7-BCDB-4365FB38FB3E}"/>
              </a:ext>
            </a:extLst>
          </p:cNvPr>
          <p:cNvSpPr>
            <a:spLocks noGrp="1"/>
          </p:cNvSpPr>
          <p:nvPr>
            <p:ph type="dt" sz="half" idx="10"/>
          </p:nvPr>
        </p:nvSpPr>
        <p:spPr/>
        <p:txBody>
          <a:bodyPr/>
          <a:lstStyle/>
          <a:p>
            <a:fld id="{0C36BDC0-31FC-4CB9-A304-D3FDFE8DACB3}" type="datetimeFigureOut">
              <a:rPr lang="en-US" smtClean="0"/>
              <a:t>11/10/2025</a:t>
            </a:fld>
            <a:endParaRPr lang="en-US"/>
          </a:p>
        </p:txBody>
      </p:sp>
      <p:sp>
        <p:nvSpPr>
          <p:cNvPr id="5" name="Footer Placeholder 4">
            <a:extLst>
              <a:ext uri="{FF2B5EF4-FFF2-40B4-BE49-F238E27FC236}">
                <a16:creationId xmlns:a16="http://schemas.microsoft.com/office/drawing/2014/main" id="{1520795E-D4B2-F934-2F0D-730118E78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BACC-7377-F276-40A4-9B506BD5A872}"/>
              </a:ext>
            </a:extLst>
          </p:cNvPr>
          <p:cNvSpPr>
            <a:spLocks noGrp="1"/>
          </p:cNvSpPr>
          <p:nvPr>
            <p:ph type="sldNum" sz="quarter" idx="12"/>
          </p:nvPr>
        </p:nvSpPr>
        <p:spPr/>
        <p:txBody>
          <a:bodyPr/>
          <a:lstStyle/>
          <a:p>
            <a:fld id="{C3247A5B-6FB0-404F-AD3A-668FAC5D1341}" type="slidenum">
              <a:rPr lang="en-US" smtClean="0"/>
              <a:t>‹#›</a:t>
            </a:fld>
            <a:endParaRPr lang="en-US"/>
          </a:p>
        </p:txBody>
      </p:sp>
    </p:spTree>
    <p:extLst>
      <p:ext uri="{BB962C8B-B14F-4D97-AF65-F5344CB8AC3E}">
        <p14:creationId xmlns:p14="http://schemas.microsoft.com/office/powerpoint/2010/main" val="168581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9" y="395837"/>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2"/>
            <a:ext cx="9709616" cy="3950311"/>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3"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11/10/2025</a:t>
            </a:fld>
            <a:endParaRPr lang="en-US"/>
          </a:p>
        </p:txBody>
      </p:sp>
      <p:sp>
        <p:nvSpPr>
          <p:cNvPr id="8" name="Footer Placeholder 4"/>
          <p:cNvSpPr>
            <a:spLocks noGrp="1"/>
          </p:cNvSpPr>
          <p:nvPr>
            <p:ph type="ftr" sz="quarter" idx="11"/>
          </p:nvPr>
        </p:nvSpPr>
        <p:spPr>
          <a:xfrm>
            <a:off x="3020889" y="5936348"/>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2334830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037" y="2348539"/>
            <a:ext cx="11279923" cy="4188696"/>
          </a:xfrm>
        </p:spPr>
        <p:txBody>
          <a:bodyPr anchor="t">
            <a:normAutofit/>
          </a:bodyPr>
          <a:lstStyle>
            <a:lvl1pPr marL="0" indent="0">
              <a:buNone/>
              <a:defRPr sz="3200" b="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Title 1"/>
          <p:cNvSpPr>
            <a:spLocks noGrp="1"/>
          </p:cNvSpPr>
          <p:nvPr>
            <p:ph type="title"/>
          </p:nvPr>
        </p:nvSpPr>
        <p:spPr>
          <a:xfrm>
            <a:off x="456040" y="217589"/>
            <a:ext cx="10516760" cy="1229801"/>
          </a:xfrm>
        </p:spPr>
        <p:txBody>
          <a:bodyPr tIns="0" bIns="0"/>
          <a:lstStyle>
            <a:lvl1pPr>
              <a:defRPr sz="4800">
                <a:solidFill>
                  <a:schemeClr val="accent6"/>
                </a:solidFill>
              </a:defRPr>
            </a:lvl1pPr>
          </a:lstStyle>
          <a:p>
            <a:r>
              <a:rPr lang="en-US"/>
              <a:t>Click to edit Master title style</a:t>
            </a:r>
          </a:p>
        </p:txBody>
      </p:sp>
      <p:sp>
        <p:nvSpPr>
          <p:cNvPr id="4" name="Text Placeholder 3"/>
          <p:cNvSpPr>
            <a:spLocks noGrp="1"/>
          </p:cNvSpPr>
          <p:nvPr>
            <p:ph type="body" sz="quarter" idx="10"/>
          </p:nvPr>
        </p:nvSpPr>
        <p:spPr>
          <a:xfrm>
            <a:off x="455080" y="1579218"/>
            <a:ext cx="11280880" cy="642101"/>
          </a:xfrm>
        </p:spPr>
        <p:txBody>
          <a:bodyPr anchor="ctr"/>
          <a:lstStyle>
            <a:lvl1pPr>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021684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037" y="1619037"/>
            <a:ext cx="5502140" cy="4941420"/>
          </a:xfrm>
        </p:spPr>
        <p:txBody>
          <a:bodyPr anchor="t">
            <a:normAutofit/>
          </a:bodyPr>
          <a:lstStyle>
            <a:lvl1pPr marL="0" indent="0">
              <a:buNone/>
              <a:defRPr sz="3200" b="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4"/>
          </p:nvPr>
        </p:nvSpPr>
        <p:spPr>
          <a:xfrm>
            <a:off x="6239794" y="1619037"/>
            <a:ext cx="5496164" cy="4941419"/>
          </a:xfrm>
        </p:spPr>
        <p:txBody>
          <a:bodyPr anchor="t">
            <a:normAutofit/>
          </a:bodyPr>
          <a:lstStyle>
            <a:lvl1pPr marL="0" indent="0">
              <a:buNone/>
              <a:defRPr sz="3200" b="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Title 1"/>
          <p:cNvSpPr>
            <a:spLocks noGrp="1"/>
          </p:cNvSpPr>
          <p:nvPr>
            <p:ph type="title"/>
          </p:nvPr>
        </p:nvSpPr>
        <p:spPr>
          <a:xfrm>
            <a:off x="456040" y="240810"/>
            <a:ext cx="10516760" cy="1229801"/>
          </a:xfrm>
        </p:spPr>
        <p:txBody>
          <a:bodyPr tIns="0" bIns="0"/>
          <a:lstStyle>
            <a:lvl1pPr>
              <a:defRPr sz="4800">
                <a:solidFill>
                  <a:schemeClr val="accent6"/>
                </a:solidFill>
              </a:defRPr>
            </a:lvl1pPr>
          </a:lstStyle>
          <a:p>
            <a:r>
              <a:rPr lang="en-US"/>
              <a:t>Click to edit Master title style</a:t>
            </a:r>
          </a:p>
        </p:txBody>
      </p:sp>
    </p:spTree>
    <p:extLst>
      <p:ext uri="{BB962C8B-B14F-4D97-AF65-F5344CB8AC3E}">
        <p14:creationId xmlns:p14="http://schemas.microsoft.com/office/powerpoint/2010/main" val="4204534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BB7C192-0024-419C-D76C-BEF6326BB04D}"/>
              </a:ext>
            </a:extLst>
          </p:cNvPr>
          <p:cNvSpPr/>
          <p:nvPr userDrawn="1"/>
        </p:nvSpPr>
        <p:spPr>
          <a:xfrm>
            <a:off x="0" y="1"/>
            <a:ext cx="12192000" cy="68579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966F6134-4AB7-3533-F2D3-FD8681344A56}"/>
              </a:ext>
            </a:extLst>
          </p:cNvPr>
          <p:cNvPicPr>
            <a:picLocks noChangeAspect="1"/>
          </p:cNvPicPr>
          <p:nvPr userDrawn="1"/>
        </p:nvPicPr>
        <p:blipFill rotWithShape="1">
          <a:blip r:embed="rId2"/>
          <a:srcRect l="325" r="323"/>
          <a:stretch/>
        </p:blipFill>
        <p:spPr>
          <a:xfrm>
            <a:off x="0" y="0"/>
            <a:ext cx="12217400" cy="6882349"/>
          </a:xfrm>
          <a:prstGeom prst="rect">
            <a:avLst/>
          </a:prstGeom>
        </p:spPr>
      </p:pic>
      <p:sp>
        <p:nvSpPr>
          <p:cNvPr id="2" name="Title 1"/>
          <p:cNvSpPr>
            <a:spLocks noGrp="1"/>
          </p:cNvSpPr>
          <p:nvPr userDrawn="1">
            <p:ph type="ctrTitle" hasCustomPrompt="1"/>
          </p:nvPr>
        </p:nvSpPr>
        <p:spPr>
          <a:xfrm>
            <a:off x="3432455" y="2113943"/>
            <a:ext cx="8043437" cy="1666482"/>
          </a:xfrm>
        </p:spPr>
        <p:txBody>
          <a:bodyPr anchor="b">
            <a:normAutofit/>
          </a:bodyPr>
          <a:lstStyle>
            <a:lvl1pPr algn="r">
              <a:lnSpc>
                <a:spcPct val="80000"/>
              </a:lnSpc>
              <a:defRPr sz="4800" b="1" i="0" baseline="0">
                <a:solidFill>
                  <a:schemeClr val="tx1"/>
                </a:solidFill>
                <a:latin typeface="+mj-lt"/>
                <a:cs typeface="Arial-BoldMT"/>
              </a:defRPr>
            </a:lvl1pPr>
          </a:lstStyle>
          <a:p>
            <a:r>
              <a:rPr lang="en-US" dirty="0"/>
              <a:t>Speaker Presenter Slide</a:t>
            </a:r>
          </a:p>
        </p:txBody>
      </p:sp>
      <p:sp>
        <p:nvSpPr>
          <p:cNvPr id="3" name="Subtitle 2"/>
          <p:cNvSpPr>
            <a:spLocks noGrp="1"/>
          </p:cNvSpPr>
          <p:nvPr userDrawn="1">
            <p:ph type="subTitle" idx="1" hasCustomPrompt="1"/>
          </p:nvPr>
        </p:nvSpPr>
        <p:spPr>
          <a:xfrm>
            <a:off x="4459150" y="3855630"/>
            <a:ext cx="7016743" cy="688511"/>
          </a:xfrm>
        </p:spPr>
        <p:txBody>
          <a:bodyPr>
            <a:normAutofit/>
          </a:bodyPr>
          <a:lstStyle>
            <a:lvl1pPr marL="0" indent="0" algn="r">
              <a:buNone/>
              <a:defRPr sz="2400" b="1" i="0" baseline="0">
                <a:solidFill>
                  <a:schemeClr val="accent6"/>
                </a:solidFill>
                <a:latin typeface="+mj-lt"/>
                <a:cs typeface="Arial-Bold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Subhead</a:t>
            </a:r>
          </a:p>
        </p:txBody>
      </p:sp>
      <p:sp>
        <p:nvSpPr>
          <p:cNvPr id="4" name="Rectangle 3">
            <a:extLst>
              <a:ext uri="{FF2B5EF4-FFF2-40B4-BE49-F238E27FC236}">
                <a16:creationId xmlns:a16="http://schemas.microsoft.com/office/drawing/2014/main" id="{DBEC276D-EAA6-3D85-9D99-233D8B7F3D02}"/>
              </a:ext>
            </a:extLst>
          </p:cNvPr>
          <p:cNvSpPr/>
          <p:nvPr userDrawn="1"/>
        </p:nvSpPr>
        <p:spPr>
          <a:xfrm>
            <a:off x="-25400" y="5102377"/>
            <a:ext cx="6252819" cy="1779973"/>
          </a:xfrm>
          <a:custGeom>
            <a:avLst/>
            <a:gdLst>
              <a:gd name="connsiteX0" fmla="*/ 0 w 6533322"/>
              <a:gd name="connsiteY0" fmla="*/ 0 h 1779973"/>
              <a:gd name="connsiteX1" fmla="*/ 6533322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533322"/>
              <a:gd name="connsiteY0" fmla="*/ 0 h 1779973"/>
              <a:gd name="connsiteX1" fmla="*/ 4545496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387548"/>
              <a:gd name="connsiteY0" fmla="*/ 0 h 1779973"/>
              <a:gd name="connsiteX1" fmla="*/ 4545496 w 6387548"/>
              <a:gd name="connsiteY1" fmla="*/ 0 h 1779973"/>
              <a:gd name="connsiteX2" fmla="*/ 6387548 w 6387548"/>
              <a:gd name="connsiteY2" fmla="*/ 1779973 h 1779973"/>
              <a:gd name="connsiteX3" fmla="*/ 0 w 6387548"/>
              <a:gd name="connsiteY3" fmla="*/ 1779973 h 1779973"/>
              <a:gd name="connsiteX4" fmla="*/ 0 w 6387548"/>
              <a:gd name="connsiteY4" fmla="*/ 0 h 1779973"/>
              <a:gd name="connsiteX0" fmla="*/ 0 w 6122505"/>
              <a:gd name="connsiteY0" fmla="*/ 0 h 1793225"/>
              <a:gd name="connsiteX1" fmla="*/ 4545496 w 6122505"/>
              <a:gd name="connsiteY1" fmla="*/ 0 h 1793225"/>
              <a:gd name="connsiteX2" fmla="*/ 6122505 w 6122505"/>
              <a:gd name="connsiteY2" fmla="*/ 1793225 h 1793225"/>
              <a:gd name="connsiteX3" fmla="*/ 0 w 6122505"/>
              <a:gd name="connsiteY3" fmla="*/ 1779973 h 1793225"/>
              <a:gd name="connsiteX4" fmla="*/ 0 w 6122505"/>
              <a:gd name="connsiteY4" fmla="*/ 0 h 1793225"/>
              <a:gd name="connsiteX0" fmla="*/ 0 w 6334540"/>
              <a:gd name="connsiteY0" fmla="*/ 0 h 1793225"/>
              <a:gd name="connsiteX1" fmla="*/ 4545496 w 6334540"/>
              <a:gd name="connsiteY1" fmla="*/ 0 h 1793225"/>
              <a:gd name="connsiteX2" fmla="*/ 6334540 w 6334540"/>
              <a:gd name="connsiteY2" fmla="*/ 1793225 h 1793225"/>
              <a:gd name="connsiteX3" fmla="*/ 0 w 6334540"/>
              <a:gd name="connsiteY3" fmla="*/ 1779973 h 1793225"/>
              <a:gd name="connsiteX4" fmla="*/ 0 w 6334540"/>
              <a:gd name="connsiteY4" fmla="*/ 0 h 1793225"/>
              <a:gd name="connsiteX0" fmla="*/ 0 w 6321288"/>
              <a:gd name="connsiteY0" fmla="*/ 0 h 1779973"/>
              <a:gd name="connsiteX1" fmla="*/ 4545496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21288"/>
              <a:gd name="connsiteY0" fmla="*/ 0 h 1779973"/>
              <a:gd name="connsiteX1" fmla="*/ 4558749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61044"/>
              <a:gd name="connsiteY0" fmla="*/ 0 h 1793225"/>
              <a:gd name="connsiteX1" fmla="*/ 4558749 w 6361044"/>
              <a:gd name="connsiteY1" fmla="*/ 0 h 1793225"/>
              <a:gd name="connsiteX2" fmla="*/ 6361044 w 6361044"/>
              <a:gd name="connsiteY2" fmla="*/ 1793225 h 1793225"/>
              <a:gd name="connsiteX3" fmla="*/ 0 w 6361044"/>
              <a:gd name="connsiteY3" fmla="*/ 1779973 h 1793225"/>
              <a:gd name="connsiteX4" fmla="*/ 0 w 6361044"/>
              <a:gd name="connsiteY4" fmla="*/ 0 h 1793225"/>
              <a:gd name="connsiteX0" fmla="*/ 0 w 6347791"/>
              <a:gd name="connsiteY0" fmla="*/ 0 h 1779973"/>
              <a:gd name="connsiteX1" fmla="*/ 4558749 w 6347791"/>
              <a:gd name="connsiteY1" fmla="*/ 0 h 1779973"/>
              <a:gd name="connsiteX2" fmla="*/ 6347791 w 6347791"/>
              <a:gd name="connsiteY2" fmla="*/ 1753469 h 1779973"/>
              <a:gd name="connsiteX3" fmla="*/ 0 w 6347791"/>
              <a:gd name="connsiteY3" fmla="*/ 1779973 h 1779973"/>
              <a:gd name="connsiteX4" fmla="*/ 0 w 6347791"/>
              <a:gd name="connsiteY4" fmla="*/ 0 h 1779973"/>
              <a:gd name="connsiteX0" fmla="*/ 0 w 6347791"/>
              <a:gd name="connsiteY0" fmla="*/ 0 h 1793225"/>
              <a:gd name="connsiteX1" fmla="*/ 4558749 w 6347791"/>
              <a:gd name="connsiteY1" fmla="*/ 0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4611758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3932276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276266"/>
              <a:gd name="connsiteY0" fmla="*/ 0 h 1779973"/>
              <a:gd name="connsiteX1" fmla="*/ 3932276 w 6276266"/>
              <a:gd name="connsiteY1" fmla="*/ 13253 h 1779973"/>
              <a:gd name="connsiteX2" fmla="*/ 6276266 w 6276266"/>
              <a:gd name="connsiteY2" fmla="*/ 1779973 h 1779973"/>
              <a:gd name="connsiteX3" fmla="*/ 0 w 6276266"/>
              <a:gd name="connsiteY3" fmla="*/ 1779973 h 1779973"/>
              <a:gd name="connsiteX4" fmla="*/ 0 w 6276266"/>
              <a:gd name="connsiteY4" fmla="*/ 0 h 1779973"/>
              <a:gd name="connsiteX0" fmla="*/ 0 w 6327674"/>
              <a:gd name="connsiteY0" fmla="*/ 0 h 1779973"/>
              <a:gd name="connsiteX1" fmla="*/ 3932276 w 6327674"/>
              <a:gd name="connsiteY1" fmla="*/ 132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0 h 1779973"/>
              <a:gd name="connsiteX1" fmla="*/ 3975116 w 6327674"/>
              <a:gd name="connsiteY1" fmla="*/ 132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12147 h 1792120"/>
              <a:gd name="connsiteX1" fmla="*/ 3940844 w 6327674"/>
              <a:gd name="connsiteY1" fmla="*/ 0 h 1792120"/>
              <a:gd name="connsiteX2" fmla="*/ 6327674 w 6327674"/>
              <a:gd name="connsiteY2" fmla="*/ 1785770 h 1792120"/>
              <a:gd name="connsiteX3" fmla="*/ 0 w 6327674"/>
              <a:gd name="connsiteY3" fmla="*/ 1792120 h 1792120"/>
              <a:gd name="connsiteX4" fmla="*/ 0 w 6327674"/>
              <a:gd name="connsiteY4" fmla="*/ 12147 h 1792120"/>
              <a:gd name="connsiteX0" fmla="*/ 0 w 6327674"/>
              <a:gd name="connsiteY0" fmla="*/ 0 h 1779973"/>
              <a:gd name="connsiteX1" fmla="*/ 3949412 w 6327674"/>
              <a:gd name="connsiteY1" fmla="*/ 5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0 h 1779973"/>
              <a:gd name="connsiteX1" fmla="*/ 3966548 w 6327674"/>
              <a:gd name="connsiteY1" fmla="*/ 553 h 1779973"/>
              <a:gd name="connsiteX2" fmla="*/ 6327674 w 6327674"/>
              <a:gd name="connsiteY2" fmla="*/ 1773623 h 1779973"/>
              <a:gd name="connsiteX3" fmla="*/ 0 w 6327674"/>
              <a:gd name="connsiteY3" fmla="*/ 1779973 h 1779973"/>
              <a:gd name="connsiteX4" fmla="*/ 0 w 6327674"/>
              <a:gd name="connsiteY4" fmla="*/ 0 h 177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7674" h="1779973">
                <a:moveTo>
                  <a:pt x="0" y="0"/>
                </a:moveTo>
                <a:lnTo>
                  <a:pt x="3966548" y="553"/>
                </a:lnTo>
                <a:lnTo>
                  <a:pt x="6327674" y="1773623"/>
                </a:lnTo>
                <a:lnTo>
                  <a:pt x="0" y="1779973"/>
                </a:lnTo>
                <a:lnTo>
                  <a:pt x="0" y="0"/>
                </a:lnTo>
                <a:close/>
              </a:path>
            </a:pathLst>
          </a:custGeom>
          <a:solidFill>
            <a:srgbClr val="AD1F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A red sign with white text&#10;&#10;Description automatically generated">
            <a:extLst>
              <a:ext uri="{FF2B5EF4-FFF2-40B4-BE49-F238E27FC236}">
                <a16:creationId xmlns:a16="http://schemas.microsoft.com/office/drawing/2014/main" id="{5E22D00A-D4A4-3ADD-FB2D-831075657D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507" t="27962" r="7108" b="30110"/>
          <a:stretch/>
        </p:blipFill>
        <p:spPr>
          <a:xfrm>
            <a:off x="691226" y="5552486"/>
            <a:ext cx="2964259" cy="870343"/>
          </a:xfrm>
          <a:prstGeom prst="rect">
            <a:avLst/>
          </a:prstGeom>
        </p:spPr>
      </p:pic>
    </p:spTree>
    <p:extLst>
      <p:ext uri="{BB962C8B-B14F-4D97-AF65-F5344CB8AC3E}">
        <p14:creationId xmlns:p14="http://schemas.microsoft.com/office/powerpoint/2010/main" val="905803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9"/>
            <a:ext cx="10516760" cy="1229801"/>
          </a:xfrm>
        </p:spPr>
        <p:txBody>
          <a:bodyPr tIns="0" bIns="0"/>
          <a:lstStyle>
            <a:lvl1pPr>
              <a:defRPr sz="4400">
                <a:solidFill>
                  <a:schemeClr val="accent6"/>
                </a:solidFill>
              </a:defRPr>
            </a:lvl1pPr>
          </a:lstStyle>
          <a:p>
            <a:r>
              <a:rPr lang="en-US"/>
              <a:t>Click to edit Master title style</a:t>
            </a:r>
          </a:p>
        </p:txBody>
      </p:sp>
      <p:sp>
        <p:nvSpPr>
          <p:cNvPr id="3" name="Content Placeholder 2"/>
          <p:cNvSpPr>
            <a:spLocks noGrp="1"/>
          </p:cNvSpPr>
          <p:nvPr>
            <p:ph idx="1"/>
          </p:nvPr>
        </p:nvSpPr>
        <p:spPr>
          <a:xfrm>
            <a:off x="456039" y="1607425"/>
            <a:ext cx="11279923" cy="4759393"/>
          </a:xfrm>
        </p:spPr>
        <p:txBody>
          <a:bodyPr/>
          <a:lstStyle>
            <a:lvl1pPr>
              <a:lnSpc>
                <a:spcPct val="90000"/>
              </a:lnSpc>
              <a:defRPr/>
            </a:lvl1pPr>
            <a:lvl2pPr>
              <a:lnSpc>
                <a:spcPct val="90000"/>
              </a:lnSpc>
              <a:defRPr sz="28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4500935C-BFFD-44FF-87FC-BB1312B4CEF9}"/>
              </a:ext>
            </a:extLst>
          </p:cNvPr>
          <p:cNvSpPr>
            <a:spLocks noGrp="1"/>
          </p:cNvSpPr>
          <p:nvPr>
            <p:ph type="sldNum" sz="quarter" idx="4"/>
          </p:nvPr>
        </p:nvSpPr>
        <p:spPr>
          <a:xfrm>
            <a:off x="98721" y="6420124"/>
            <a:ext cx="672375" cy="295236"/>
          </a:xfrm>
          <a:prstGeom prst="rect">
            <a:avLst/>
          </a:prstGeom>
        </p:spPr>
        <p:txBody>
          <a:bodyPr/>
          <a:lstStyle>
            <a:lvl1pPr>
              <a:defRPr sz="1600">
                <a:solidFill>
                  <a:schemeClr val="bg1"/>
                </a:solidFill>
              </a:defRPr>
            </a:lvl1pPr>
          </a:lstStyle>
          <a:p>
            <a:fld id="{D0394A55-0D5E-E449-981A-A375C652BACE}" type="slidenum">
              <a:rPr lang="en-US" smtClean="0"/>
              <a:pPr/>
              <a:t>‹#›</a:t>
            </a:fld>
            <a:endParaRPr lang="en-US"/>
          </a:p>
        </p:txBody>
      </p:sp>
      <p:sp>
        <p:nvSpPr>
          <p:cNvPr id="12" name="Text Placeholder 11">
            <a:extLst>
              <a:ext uri="{FF2B5EF4-FFF2-40B4-BE49-F238E27FC236}">
                <a16:creationId xmlns:a16="http://schemas.microsoft.com/office/drawing/2014/main" id="{D14FF434-628E-4E17-BED6-A32C3385B20D}"/>
              </a:ext>
            </a:extLst>
          </p:cNvPr>
          <p:cNvSpPr>
            <a:spLocks noGrp="1"/>
          </p:cNvSpPr>
          <p:nvPr>
            <p:ph type="body" sz="quarter" idx="10"/>
          </p:nvPr>
        </p:nvSpPr>
        <p:spPr>
          <a:xfrm>
            <a:off x="771095" y="6445641"/>
            <a:ext cx="4298951" cy="216412"/>
          </a:xfrm>
        </p:spPr>
        <p:txBody>
          <a:bodyPr anchor="b">
            <a:noAutofit/>
          </a:bodyPr>
          <a:lstStyle>
            <a:lvl1pPr marL="0" indent="0">
              <a:buNone/>
              <a:defRPr sz="1000">
                <a:solidFill>
                  <a:srgbClr val="FFFFFF"/>
                </a:solidFill>
              </a:defRPr>
            </a:lvl1pPr>
            <a:lvl5pPr marL="1490096" indent="0">
              <a:buNone/>
              <a:defRPr/>
            </a:lvl5pPr>
          </a:lstStyle>
          <a:p>
            <a:pPr lvl="0"/>
            <a:endParaRPr lang="en-US"/>
          </a:p>
        </p:txBody>
      </p:sp>
      <p:sp>
        <p:nvSpPr>
          <p:cNvPr id="13" name="Text Placeholder 11">
            <a:extLst>
              <a:ext uri="{FF2B5EF4-FFF2-40B4-BE49-F238E27FC236}">
                <a16:creationId xmlns:a16="http://schemas.microsoft.com/office/drawing/2014/main" id="{92018D05-E4BB-4F80-BDF4-D817A81DCB41}"/>
              </a:ext>
            </a:extLst>
          </p:cNvPr>
          <p:cNvSpPr>
            <a:spLocks noGrp="1"/>
          </p:cNvSpPr>
          <p:nvPr>
            <p:ph type="body" sz="quarter" idx="11"/>
          </p:nvPr>
        </p:nvSpPr>
        <p:spPr>
          <a:xfrm>
            <a:off x="7437011" y="6443658"/>
            <a:ext cx="4298951" cy="216412"/>
          </a:xfrm>
        </p:spPr>
        <p:txBody>
          <a:bodyPr anchor="b">
            <a:noAutofit/>
          </a:bodyPr>
          <a:lstStyle>
            <a:lvl1pPr marL="0" indent="0" algn="r">
              <a:buNone/>
              <a:defRPr sz="1000">
                <a:solidFill>
                  <a:srgbClr val="FFFFFF"/>
                </a:solidFill>
              </a:defRPr>
            </a:lvl1pPr>
            <a:lvl5pPr marL="1490096" indent="0">
              <a:buNone/>
              <a:defRPr/>
            </a:lvl5pPr>
          </a:lstStyle>
          <a:p>
            <a:pPr lvl="0"/>
            <a:endParaRPr lang="en-US"/>
          </a:p>
        </p:txBody>
      </p:sp>
    </p:spTree>
    <p:extLst>
      <p:ext uri="{BB962C8B-B14F-4D97-AF65-F5344CB8AC3E}">
        <p14:creationId xmlns:p14="http://schemas.microsoft.com/office/powerpoint/2010/main" val="3713139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9"/>
            <a:ext cx="10516760" cy="1229801"/>
          </a:xfrm>
        </p:spPr>
        <p:txBody>
          <a:bodyPr tIns="0" bIns="0"/>
          <a:lstStyle>
            <a:lvl1pPr>
              <a:defRPr sz="4400">
                <a:solidFill>
                  <a:schemeClr val="accent6"/>
                </a:solidFill>
              </a:defRPr>
            </a:lvl1pPr>
          </a:lstStyle>
          <a:p>
            <a:r>
              <a:rPr lang="en-US"/>
              <a:t>Click to edit Master title style</a:t>
            </a:r>
          </a:p>
        </p:txBody>
      </p:sp>
      <p:sp>
        <p:nvSpPr>
          <p:cNvPr id="3" name="Content Placeholder 2"/>
          <p:cNvSpPr>
            <a:spLocks noGrp="1"/>
          </p:cNvSpPr>
          <p:nvPr>
            <p:ph idx="1"/>
          </p:nvPr>
        </p:nvSpPr>
        <p:spPr>
          <a:xfrm>
            <a:off x="456039" y="1607425"/>
            <a:ext cx="11279923" cy="4759393"/>
          </a:xfrm>
        </p:spPr>
        <p:txBody>
          <a:bodyPr/>
          <a:lstStyle>
            <a:lvl1pPr>
              <a:lnSpc>
                <a:spcPct val="90000"/>
              </a:lnSpc>
              <a:defRPr/>
            </a:lvl1pPr>
            <a:lvl2pPr>
              <a:lnSpc>
                <a:spcPct val="90000"/>
              </a:lnSpc>
              <a:defRPr sz="28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4500935C-BFFD-44FF-87FC-BB1312B4CEF9}"/>
              </a:ext>
            </a:extLst>
          </p:cNvPr>
          <p:cNvSpPr>
            <a:spLocks noGrp="1"/>
          </p:cNvSpPr>
          <p:nvPr>
            <p:ph type="sldNum" sz="quarter" idx="4"/>
          </p:nvPr>
        </p:nvSpPr>
        <p:spPr>
          <a:xfrm>
            <a:off x="98721" y="6420124"/>
            <a:ext cx="672375" cy="295236"/>
          </a:xfrm>
          <a:prstGeom prst="rect">
            <a:avLst/>
          </a:prstGeom>
        </p:spPr>
        <p:txBody>
          <a:bodyPr/>
          <a:lstStyle>
            <a:lvl1pPr>
              <a:defRPr sz="1600">
                <a:solidFill>
                  <a:schemeClr val="bg1"/>
                </a:solidFill>
              </a:defRPr>
            </a:lvl1pPr>
          </a:lstStyle>
          <a:p>
            <a:fld id="{D0394A55-0D5E-E449-981A-A375C652BACE}" type="slidenum">
              <a:rPr lang="en-US" smtClean="0"/>
              <a:pPr/>
              <a:t>‹#›</a:t>
            </a:fld>
            <a:endParaRPr lang="en-US"/>
          </a:p>
        </p:txBody>
      </p:sp>
      <p:sp>
        <p:nvSpPr>
          <p:cNvPr id="12" name="Text Placeholder 11">
            <a:extLst>
              <a:ext uri="{FF2B5EF4-FFF2-40B4-BE49-F238E27FC236}">
                <a16:creationId xmlns:a16="http://schemas.microsoft.com/office/drawing/2014/main" id="{D14FF434-628E-4E17-BED6-A32C3385B20D}"/>
              </a:ext>
            </a:extLst>
          </p:cNvPr>
          <p:cNvSpPr>
            <a:spLocks noGrp="1"/>
          </p:cNvSpPr>
          <p:nvPr>
            <p:ph type="body" sz="quarter" idx="10"/>
          </p:nvPr>
        </p:nvSpPr>
        <p:spPr>
          <a:xfrm>
            <a:off x="771095" y="6445641"/>
            <a:ext cx="4298951" cy="216412"/>
          </a:xfrm>
        </p:spPr>
        <p:txBody>
          <a:bodyPr anchor="b">
            <a:noAutofit/>
          </a:bodyPr>
          <a:lstStyle>
            <a:lvl1pPr marL="0" indent="0">
              <a:buNone/>
              <a:defRPr sz="1000">
                <a:solidFill>
                  <a:srgbClr val="FFFFFF"/>
                </a:solidFill>
              </a:defRPr>
            </a:lvl1pPr>
            <a:lvl5pPr marL="1490096" indent="0">
              <a:buNone/>
              <a:defRPr/>
            </a:lvl5pPr>
          </a:lstStyle>
          <a:p>
            <a:pPr lvl="0"/>
            <a:endParaRPr lang="en-US"/>
          </a:p>
        </p:txBody>
      </p:sp>
      <p:sp>
        <p:nvSpPr>
          <p:cNvPr id="13" name="Text Placeholder 11">
            <a:extLst>
              <a:ext uri="{FF2B5EF4-FFF2-40B4-BE49-F238E27FC236}">
                <a16:creationId xmlns:a16="http://schemas.microsoft.com/office/drawing/2014/main" id="{92018D05-E4BB-4F80-BDF4-D817A81DCB41}"/>
              </a:ext>
            </a:extLst>
          </p:cNvPr>
          <p:cNvSpPr>
            <a:spLocks noGrp="1"/>
          </p:cNvSpPr>
          <p:nvPr>
            <p:ph type="body" sz="quarter" idx="11"/>
          </p:nvPr>
        </p:nvSpPr>
        <p:spPr>
          <a:xfrm>
            <a:off x="7437011" y="6443658"/>
            <a:ext cx="4298951" cy="216412"/>
          </a:xfrm>
        </p:spPr>
        <p:txBody>
          <a:bodyPr anchor="b">
            <a:noAutofit/>
          </a:bodyPr>
          <a:lstStyle>
            <a:lvl1pPr marL="0" indent="0" algn="r">
              <a:buNone/>
              <a:defRPr sz="1000">
                <a:solidFill>
                  <a:srgbClr val="FFFFFF"/>
                </a:solidFill>
              </a:defRPr>
            </a:lvl1pPr>
            <a:lvl5pPr marL="1490096" indent="0">
              <a:buNone/>
              <a:defRPr/>
            </a:lvl5pPr>
          </a:lstStyle>
          <a:p>
            <a:pPr lvl="0"/>
            <a:endParaRPr lang="en-US"/>
          </a:p>
        </p:txBody>
      </p:sp>
    </p:spTree>
    <p:extLst>
      <p:ext uri="{BB962C8B-B14F-4D97-AF65-F5344CB8AC3E}">
        <p14:creationId xmlns:p14="http://schemas.microsoft.com/office/powerpoint/2010/main" val="1738283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9"/>
            <a:ext cx="10516760" cy="1229801"/>
          </a:xfrm>
        </p:spPr>
        <p:txBody>
          <a:bodyPr tIns="0" bIns="0"/>
          <a:lstStyle>
            <a:lvl1pPr>
              <a:defRPr sz="4400">
                <a:solidFill>
                  <a:schemeClr val="accent6"/>
                </a:solidFill>
              </a:defRPr>
            </a:lvl1pPr>
          </a:lstStyle>
          <a:p>
            <a:r>
              <a:rPr lang="en-US"/>
              <a:t>Click to edit Master title style</a:t>
            </a:r>
          </a:p>
        </p:txBody>
      </p:sp>
      <p:sp>
        <p:nvSpPr>
          <p:cNvPr id="3" name="Content Placeholder 2"/>
          <p:cNvSpPr>
            <a:spLocks noGrp="1"/>
          </p:cNvSpPr>
          <p:nvPr>
            <p:ph idx="1"/>
          </p:nvPr>
        </p:nvSpPr>
        <p:spPr>
          <a:xfrm>
            <a:off x="456039" y="1607425"/>
            <a:ext cx="11279923" cy="4759393"/>
          </a:xfrm>
        </p:spPr>
        <p:txBody>
          <a:bodyPr/>
          <a:lstStyle>
            <a:lvl1pPr>
              <a:lnSpc>
                <a:spcPct val="90000"/>
              </a:lnSpc>
              <a:defRPr/>
            </a:lvl1pPr>
            <a:lvl2pPr>
              <a:lnSpc>
                <a:spcPct val="90000"/>
              </a:lnSpc>
              <a:defRPr sz="28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4500935C-BFFD-44FF-87FC-BB1312B4CEF9}"/>
              </a:ext>
            </a:extLst>
          </p:cNvPr>
          <p:cNvSpPr>
            <a:spLocks noGrp="1"/>
          </p:cNvSpPr>
          <p:nvPr>
            <p:ph type="sldNum" sz="quarter" idx="4"/>
          </p:nvPr>
        </p:nvSpPr>
        <p:spPr>
          <a:xfrm>
            <a:off x="98721" y="6420124"/>
            <a:ext cx="672375" cy="295236"/>
          </a:xfrm>
          <a:prstGeom prst="rect">
            <a:avLst/>
          </a:prstGeom>
        </p:spPr>
        <p:txBody>
          <a:bodyPr/>
          <a:lstStyle>
            <a:lvl1pPr>
              <a:defRPr sz="1600">
                <a:solidFill>
                  <a:schemeClr val="bg1"/>
                </a:solidFill>
              </a:defRPr>
            </a:lvl1pPr>
          </a:lstStyle>
          <a:p>
            <a:fld id="{D0394A55-0D5E-E449-981A-A375C652BACE}" type="slidenum">
              <a:rPr lang="en-US" smtClean="0"/>
              <a:pPr/>
              <a:t>‹#›</a:t>
            </a:fld>
            <a:endParaRPr lang="en-US"/>
          </a:p>
        </p:txBody>
      </p:sp>
      <p:sp>
        <p:nvSpPr>
          <p:cNvPr id="12" name="Text Placeholder 11">
            <a:extLst>
              <a:ext uri="{FF2B5EF4-FFF2-40B4-BE49-F238E27FC236}">
                <a16:creationId xmlns:a16="http://schemas.microsoft.com/office/drawing/2014/main" id="{D14FF434-628E-4E17-BED6-A32C3385B20D}"/>
              </a:ext>
            </a:extLst>
          </p:cNvPr>
          <p:cNvSpPr>
            <a:spLocks noGrp="1"/>
          </p:cNvSpPr>
          <p:nvPr>
            <p:ph type="body" sz="quarter" idx="10"/>
          </p:nvPr>
        </p:nvSpPr>
        <p:spPr>
          <a:xfrm>
            <a:off x="771095" y="6445641"/>
            <a:ext cx="4298951" cy="216412"/>
          </a:xfrm>
        </p:spPr>
        <p:txBody>
          <a:bodyPr anchor="b">
            <a:noAutofit/>
          </a:bodyPr>
          <a:lstStyle>
            <a:lvl1pPr marL="0" indent="0">
              <a:buNone/>
              <a:defRPr sz="1000">
                <a:solidFill>
                  <a:srgbClr val="FFFFFF"/>
                </a:solidFill>
              </a:defRPr>
            </a:lvl1pPr>
            <a:lvl5pPr marL="1490096" indent="0">
              <a:buNone/>
              <a:defRPr/>
            </a:lvl5pPr>
          </a:lstStyle>
          <a:p>
            <a:pPr lvl="0"/>
            <a:endParaRPr lang="en-US"/>
          </a:p>
        </p:txBody>
      </p:sp>
      <p:sp>
        <p:nvSpPr>
          <p:cNvPr id="13" name="Text Placeholder 11">
            <a:extLst>
              <a:ext uri="{FF2B5EF4-FFF2-40B4-BE49-F238E27FC236}">
                <a16:creationId xmlns:a16="http://schemas.microsoft.com/office/drawing/2014/main" id="{92018D05-E4BB-4F80-BDF4-D817A81DCB41}"/>
              </a:ext>
            </a:extLst>
          </p:cNvPr>
          <p:cNvSpPr>
            <a:spLocks noGrp="1"/>
          </p:cNvSpPr>
          <p:nvPr>
            <p:ph type="body" sz="quarter" idx="11"/>
          </p:nvPr>
        </p:nvSpPr>
        <p:spPr>
          <a:xfrm>
            <a:off x="7437011" y="6443658"/>
            <a:ext cx="4298951" cy="216412"/>
          </a:xfrm>
        </p:spPr>
        <p:txBody>
          <a:bodyPr anchor="b">
            <a:noAutofit/>
          </a:bodyPr>
          <a:lstStyle>
            <a:lvl1pPr marL="0" indent="0" algn="r">
              <a:buNone/>
              <a:defRPr sz="1000">
                <a:solidFill>
                  <a:srgbClr val="FFFFFF"/>
                </a:solidFill>
              </a:defRPr>
            </a:lvl1pPr>
            <a:lvl5pPr marL="1490096" indent="0">
              <a:buNone/>
              <a:defRPr/>
            </a:lvl5pPr>
          </a:lstStyle>
          <a:p>
            <a:pPr lvl="0"/>
            <a:endParaRPr lang="en-US"/>
          </a:p>
        </p:txBody>
      </p:sp>
    </p:spTree>
    <p:extLst>
      <p:ext uri="{BB962C8B-B14F-4D97-AF65-F5344CB8AC3E}">
        <p14:creationId xmlns:p14="http://schemas.microsoft.com/office/powerpoint/2010/main" val="2544941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200"/>
            <a:ext cx="10516760" cy="1229801"/>
          </a:xfrm>
        </p:spPr>
        <p:txBody>
          <a:bodyPr tIns="0" bIns="0"/>
          <a:lstStyle>
            <a:lvl1pPr>
              <a:defRPr sz="4400">
                <a:solidFill>
                  <a:schemeClr val="accent6"/>
                </a:solidFill>
              </a:defRPr>
            </a:lvl1pPr>
          </a:lstStyle>
          <a:p>
            <a:r>
              <a:rPr lang="en-US"/>
              <a:t>Click to edit Master title style</a:t>
            </a:r>
          </a:p>
        </p:txBody>
      </p:sp>
      <p:sp>
        <p:nvSpPr>
          <p:cNvPr id="3" name="Content Placeholder 2"/>
          <p:cNvSpPr>
            <a:spLocks noGrp="1"/>
          </p:cNvSpPr>
          <p:nvPr>
            <p:ph idx="1"/>
          </p:nvPr>
        </p:nvSpPr>
        <p:spPr>
          <a:xfrm>
            <a:off x="456039" y="1607425"/>
            <a:ext cx="11279923" cy="4759393"/>
          </a:xfrm>
        </p:spPr>
        <p:txBody>
          <a:bodyPr/>
          <a:lstStyle>
            <a:lvl1pPr>
              <a:lnSpc>
                <a:spcPct val="90000"/>
              </a:lnSpc>
              <a:defRPr/>
            </a:lvl1pPr>
            <a:lvl2pPr>
              <a:lnSpc>
                <a:spcPct val="90000"/>
              </a:lnSpc>
              <a:defRPr sz="28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4500935C-BFFD-44FF-87FC-BB1312B4CEF9}"/>
              </a:ext>
            </a:extLst>
          </p:cNvPr>
          <p:cNvSpPr>
            <a:spLocks noGrp="1"/>
          </p:cNvSpPr>
          <p:nvPr>
            <p:ph type="sldNum" sz="quarter" idx="4"/>
          </p:nvPr>
        </p:nvSpPr>
        <p:spPr>
          <a:xfrm>
            <a:off x="98722" y="6420125"/>
            <a:ext cx="672375" cy="295236"/>
          </a:xfrm>
          <a:prstGeom prst="rect">
            <a:avLst/>
          </a:prstGeom>
        </p:spPr>
        <p:txBody>
          <a:bodyPr/>
          <a:lstStyle>
            <a:lvl1pPr>
              <a:defRPr sz="1600">
                <a:solidFill>
                  <a:schemeClr val="bg1"/>
                </a:solidFill>
              </a:defRPr>
            </a:lvl1pPr>
          </a:lstStyle>
          <a:p>
            <a:fld id="{D0394A55-0D5E-E449-981A-A375C652BACE}" type="slidenum">
              <a:rPr lang="en-US" smtClean="0"/>
              <a:pPr/>
              <a:t>‹#›</a:t>
            </a:fld>
            <a:endParaRPr lang="en-US"/>
          </a:p>
        </p:txBody>
      </p:sp>
      <p:sp>
        <p:nvSpPr>
          <p:cNvPr id="12" name="Text Placeholder 11">
            <a:extLst>
              <a:ext uri="{FF2B5EF4-FFF2-40B4-BE49-F238E27FC236}">
                <a16:creationId xmlns:a16="http://schemas.microsoft.com/office/drawing/2014/main" id="{D14FF434-628E-4E17-BED6-A32C3385B20D}"/>
              </a:ext>
            </a:extLst>
          </p:cNvPr>
          <p:cNvSpPr>
            <a:spLocks noGrp="1"/>
          </p:cNvSpPr>
          <p:nvPr>
            <p:ph type="body" sz="quarter" idx="10"/>
          </p:nvPr>
        </p:nvSpPr>
        <p:spPr>
          <a:xfrm>
            <a:off x="771097" y="6445642"/>
            <a:ext cx="4298951" cy="216412"/>
          </a:xfrm>
        </p:spPr>
        <p:txBody>
          <a:bodyPr anchor="b">
            <a:noAutofit/>
          </a:bodyPr>
          <a:lstStyle>
            <a:lvl1pPr marL="0" indent="0">
              <a:buNone/>
              <a:defRPr sz="1000">
                <a:solidFill>
                  <a:srgbClr val="FFFFFF"/>
                </a:solidFill>
              </a:defRPr>
            </a:lvl1pPr>
            <a:lvl5pPr marL="1490059" indent="0">
              <a:buNone/>
              <a:defRPr/>
            </a:lvl5pPr>
          </a:lstStyle>
          <a:p>
            <a:pPr lvl="0"/>
            <a:endParaRPr lang="en-US"/>
          </a:p>
        </p:txBody>
      </p:sp>
      <p:sp>
        <p:nvSpPr>
          <p:cNvPr id="13" name="Text Placeholder 11">
            <a:extLst>
              <a:ext uri="{FF2B5EF4-FFF2-40B4-BE49-F238E27FC236}">
                <a16:creationId xmlns:a16="http://schemas.microsoft.com/office/drawing/2014/main" id="{92018D05-E4BB-4F80-BDF4-D817A81DCB41}"/>
              </a:ext>
            </a:extLst>
          </p:cNvPr>
          <p:cNvSpPr>
            <a:spLocks noGrp="1"/>
          </p:cNvSpPr>
          <p:nvPr>
            <p:ph type="body" sz="quarter" idx="11"/>
          </p:nvPr>
        </p:nvSpPr>
        <p:spPr>
          <a:xfrm>
            <a:off x="7437013" y="6443659"/>
            <a:ext cx="4298951" cy="216412"/>
          </a:xfrm>
        </p:spPr>
        <p:txBody>
          <a:bodyPr anchor="b">
            <a:noAutofit/>
          </a:bodyPr>
          <a:lstStyle>
            <a:lvl1pPr marL="0" indent="0" algn="r">
              <a:buNone/>
              <a:defRPr sz="1000">
                <a:solidFill>
                  <a:srgbClr val="FFFFFF"/>
                </a:solidFill>
              </a:defRPr>
            </a:lvl1pPr>
            <a:lvl5pPr marL="1490059" indent="0">
              <a:buNone/>
              <a:defRPr/>
            </a:lvl5pPr>
          </a:lstStyle>
          <a:p>
            <a:pPr lvl="0"/>
            <a:endParaRPr lang="en-US"/>
          </a:p>
        </p:txBody>
      </p:sp>
    </p:spTree>
    <p:extLst>
      <p:ext uri="{BB962C8B-B14F-4D97-AF65-F5344CB8AC3E}">
        <p14:creationId xmlns:p14="http://schemas.microsoft.com/office/powerpoint/2010/main" val="1976147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9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8" y="395836"/>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3"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11/10/2025</a:t>
            </a:fld>
            <a:endParaRPr lang="en-US"/>
          </a:p>
        </p:txBody>
      </p:sp>
      <p:sp>
        <p:nvSpPr>
          <p:cNvPr id="8" name="Footer Placeholder 4"/>
          <p:cNvSpPr>
            <a:spLocks noGrp="1"/>
          </p:cNvSpPr>
          <p:nvPr>
            <p:ph type="ftr" sz="quarter" idx="11"/>
          </p:nvPr>
        </p:nvSpPr>
        <p:spPr>
          <a:xfrm>
            <a:off x="3020889" y="5936348"/>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1998826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8"/>
            <a:ext cx="10516760" cy="1229801"/>
          </a:xfrm>
        </p:spPr>
        <p:txBody>
          <a:bodyPr tIns="0" bIns="0"/>
          <a:lstStyle>
            <a:lvl1pPr>
              <a:defRPr sz="4800">
                <a:solidFill>
                  <a:schemeClr val="accent6"/>
                </a:solidFill>
              </a:defRPr>
            </a:lvl1pPr>
          </a:lstStyle>
          <a:p>
            <a:r>
              <a:rPr lang="en-US"/>
              <a:t>Click to edit Master title style</a:t>
            </a:r>
          </a:p>
        </p:txBody>
      </p:sp>
      <p:sp>
        <p:nvSpPr>
          <p:cNvPr id="3" name="Content Placeholder 2"/>
          <p:cNvSpPr>
            <a:spLocks noGrp="1"/>
          </p:cNvSpPr>
          <p:nvPr>
            <p:ph idx="1"/>
          </p:nvPr>
        </p:nvSpPr>
        <p:spPr>
          <a:xfrm>
            <a:off x="456039" y="1607424"/>
            <a:ext cx="11279923" cy="4953033"/>
          </a:xfrm>
        </p:spPr>
        <p:txBody>
          <a:bodyPr/>
          <a:lstStyle>
            <a:lvl1pPr>
              <a:lnSpc>
                <a:spcPct val="90000"/>
              </a:lnSpc>
              <a:defRPr/>
            </a:lvl1pPr>
            <a:lvl2pPr>
              <a:lnSpc>
                <a:spcPct val="90000"/>
              </a:lnSpc>
              <a:defRPr sz="3200">
                <a:latin typeface="Arial"/>
                <a:cs typeface="Arial"/>
              </a:defRPr>
            </a:lvl2pPr>
            <a:lvl3pPr>
              <a:lnSpc>
                <a:spcPct val="90000"/>
              </a:lnSpc>
              <a:defRPr sz="3200"/>
            </a:lvl3pPr>
            <a:lvl4pPr>
              <a:lnSpc>
                <a:spcPct val="90000"/>
              </a:lnSpc>
              <a:defRPr sz="2667"/>
            </a:lvl4pPr>
            <a:lvl5pPr>
              <a:lnSpc>
                <a:spcPct val="90000"/>
              </a:lnSpc>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976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7" y="2130753"/>
            <a:ext cx="10981967" cy="1609107"/>
          </a:xfrm>
        </p:spPr>
        <p:txBody>
          <a:bodyPr/>
          <a:lstStyle>
            <a:lvl1pPr algn="ctr">
              <a:defRPr baseline="0">
                <a:solidFill>
                  <a:schemeClr val="accent6"/>
                </a:solidFill>
              </a:defRPr>
            </a:lvl1pPr>
          </a:lstStyle>
          <a:p>
            <a:r>
              <a:rPr lang="en-US"/>
              <a:t>Subhead/ </a:t>
            </a:r>
            <a:br>
              <a:rPr lang="en-US"/>
            </a:br>
            <a:r>
              <a:rPr lang="en-US"/>
              <a:t>Section Header</a:t>
            </a:r>
          </a:p>
        </p:txBody>
      </p:sp>
    </p:spTree>
    <p:extLst>
      <p:ext uri="{BB962C8B-B14F-4D97-AF65-F5344CB8AC3E}">
        <p14:creationId xmlns:p14="http://schemas.microsoft.com/office/powerpoint/2010/main" val="2057366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200"/>
            <a:ext cx="10516760" cy="1229801"/>
          </a:xfrm>
        </p:spPr>
        <p:txBody>
          <a:bodyPr tIns="0" bIns="0"/>
          <a:lstStyle>
            <a:lvl1pPr>
              <a:defRPr sz="4400">
                <a:solidFill>
                  <a:schemeClr val="accent6"/>
                </a:solidFill>
              </a:defRPr>
            </a:lvl1pPr>
          </a:lstStyle>
          <a:p>
            <a:r>
              <a:rPr lang="en-US"/>
              <a:t>Click to edit Master title style</a:t>
            </a:r>
          </a:p>
        </p:txBody>
      </p:sp>
      <p:sp>
        <p:nvSpPr>
          <p:cNvPr id="3" name="Content Placeholder 2"/>
          <p:cNvSpPr>
            <a:spLocks noGrp="1"/>
          </p:cNvSpPr>
          <p:nvPr>
            <p:ph idx="1"/>
          </p:nvPr>
        </p:nvSpPr>
        <p:spPr>
          <a:xfrm>
            <a:off x="456039" y="1607425"/>
            <a:ext cx="11279923" cy="4759393"/>
          </a:xfrm>
        </p:spPr>
        <p:txBody>
          <a:bodyPr/>
          <a:lstStyle>
            <a:lvl1pPr>
              <a:lnSpc>
                <a:spcPct val="90000"/>
              </a:lnSpc>
              <a:defRPr/>
            </a:lvl1pPr>
            <a:lvl2pPr>
              <a:lnSpc>
                <a:spcPct val="90000"/>
              </a:lnSpc>
              <a:defRPr sz="28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4500935C-BFFD-44FF-87FC-BB1312B4CEF9}"/>
              </a:ext>
            </a:extLst>
          </p:cNvPr>
          <p:cNvSpPr>
            <a:spLocks noGrp="1"/>
          </p:cNvSpPr>
          <p:nvPr>
            <p:ph type="sldNum" sz="quarter" idx="4"/>
          </p:nvPr>
        </p:nvSpPr>
        <p:spPr>
          <a:xfrm>
            <a:off x="98722" y="6420125"/>
            <a:ext cx="672375" cy="295236"/>
          </a:xfrm>
          <a:prstGeom prst="rect">
            <a:avLst/>
          </a:prstGeom>
        </p:spPr>
        <p:txBody>
          <a:bodyPr/>
          <a:lstStyle>
            <a:lvl1pPr>
              <a:defRPr sz="1600">
                <a:solidFill>
                  <a:schemeClr val="bg1"/>
                </a:solidFill>
              </a:defRPr>
            </a:lvl1pPr>
          </a:lstStyle>
          <a:p>
            <a:fld id="{D0394A55-0D5E-E449-981A-A375C652BACE}" type="slidenum">
              <a:rPr lang="en-US" smtClean="0"/>
              <a:pPr/>
              <a:t>‹#›</a:t>
            </a:fld>
            <a:endParaRPr lang="en-US"/>
          </a:p>
        </p:txBody>
      </p:sp>
      <p:sp>
        <p:nvSpPr>
          <p:cNvPr id="12" name="Text Placeholder 11">
            <a:extLst>
              <a:ext uri="{FF2B5EF4-FFF2-40B4-BE49-F238E27FC236}">
                <a16:creationId xmlns:a16="http://schemas.microsoft.com/office/drawing/2014/main" id="{D14FF434-628E-4E17-BED6-A32C3385B20D}"/>
              </a:ext>
            </a:extLst>
          </p:cNvPr>
          <p:cNvSpPr>
            <a:spLocks noGrp="1"/>
          </p:cNvSpPr>
          <p:nvPr>
            <p:ph type="body" sz="quarter" idx="10"/>
          </p:nvPr>
        </p:nvSpPr>
        <p:spPr>
          <a:xfrm>
            <a:off x="771097" y="6445642"/>
            <a:ext cx="4298951" cy="216412"/>
          </a:xfrm>
        </p:spPr>
        <p:txBody>
          <a:bodyPr anchor="b">
            <a:noAutofit/>
          </a:bodyPr>
          <a:lstStyle>
            <a:lvl1pPr marL="0" indent="0">
              <a:buNone/>
              <a:defRPr sz="1000">
                <a:solidFill>
                  <a:srgbClr val="FFFFFF"/>
                </a:solidFill>
              </a:defRPr>
            </a:lvl1pPr>
            <a:lvl5pPr marL="1490059" indent="0">
              <a:buNone/>
              <a:defRPr/>
            </a:lvl5pPr>
          </a:lstStyle>
          <a:p>
            <a:pPr lvl="0"/>
            <a:endParaRPr lang="en-US"/>
          </a:p>
        </p:txBody>
      </p:sp>
      <p:sp>
        <p:nvSpPr>
          <p:cNvPr id="13" name="Text Placeholder 11">
            <a:extLst>
              <a:ext uri="{FF2B5EF4-FFF2-40B4-BE49-F238E27FC236}">
                <a16:creationId xmlns:a16="http://schemas.microsoft.com/office/drawing/2014/main" id="{92018D05-E4BB-4F80-BDF4-D817A81DCB41}"/>
              </a:ext>
            </a:extLst>
          </p:cNvPr>
          <p:cNvSpPr>
            <a:spLocks noGrp="1"/>
          </p:cNvSpPr>
          <p:nvPr>
            <p:ph type="body" sz="quarter" idx="11"/>
          </p:nvPr>
        </p:nvSpPr>
        <p:spPr>
          <a:xfrm>
            <a:off x="7437013" y="6443659"/>
            <a:ext cx="4298951" cy="216412"/>
          </a:xfrm>
        </p:spPr>
        <p:txBody>
          <a:bodyPr anchor="b">
            <a:noAutofit/>
          </a:bodyPr>
          <a:lstStyle>
            <a:lvl1pPr marL="0" indent="0" algn="r">
              <a:buNone/>
              <a:defRPr sz="1000">
                <a:solidFill>
                  <a:srgbClr val="FFFFFF"/>
                </a:solidFill>
              </a:defRPr>
            </a:lvl1pPr>
            <a:lvl5pPr marL="1490059" indent="0">
              <a:buNone/>
              <a:defRPr/>
            </a:lvl5pPr>
          </a:lstStyle>
          <a:p>
            <a:pPr lvl="0"/>
            <a:endParaRPr lang="en-US"/>
          </a:p>
        </p:txBody>
      </p:sp>
    </p:spTree>
    <p:extLst>
      <p:ext uri="{BB962C8B-B14F-4D97-AF65-F5344CB8AC3E}">
        <p14:creationId xmlns:p14="http://schemas.microsoft.com/office/powerpoint/2010/main" val="3479984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3137C9-B010-5240-9C4E-78DEC93B0DA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5017" y="891637"/>
            <a:ext cx="9451091" cy="1872612"/>
          </a:xfrm>
        </p:spPr>
        <p:txBody>
          <a:bodyPr anchor="b">
            <a:noAutofit/>
          </a:bodyPr>
          <a:lstStyle>
            <a:lvl1pPr algn="l">
              <a:lnSpc>
                <a:spcPct val="80000"/>
              </a:lnSpc>
              <a:defRPr sz="6400" b="1" i="0" baseline="0">
                <a:solidFill>
                  <a:schemeClr val="bg1"/>
                </a:solidFill>
                <a:latin typeface="Arial-BoldMT"/>
                <a:cs typeface="Arial-BoldMT"/>
              </a:defRPr>
            </a:lvl1pPr>
          </a:lstStyle>
          <a:p>
            <a:r>
              <a:rPr lang="en-US"/>
              <a:t>Title goes here</a:t>
            </a:r>
          </a:p>
        </p:txBody>
      </p:sp>
      <p:sp>
        <p:nvSpPr>
          <p:cNvPr id="3" name="Subtitle 2"/>
          <p:cNvSpPr>
            <a:spLocks noGrp="1"/>
          </p:cNvSpPr>
          <p:nvPr>
            <p:ph type="subTitle" idx="1" hasCustomPrompt="1"/>
          </p:nvPr>
        </p:nvSpPr>
        <p:spPr>
          <a:xfrm>
            <a:off x="605017" y="3166633"/>
            <a:ext cx="9451091" cy="1721780"/>
          </a:xfrm>
        </p:spPr>
        <p:txBody>
          <a:bodyPr>
            <a:normAutofit/>
          </a:bodyPr>
          <a:lstStyle>
            <a:lvl1pPr marL="0" indent="0" algn="l">
              <a:buNone/>
              <a:defRPr sz="3733" b="0" i="0" baseline="0">
                <a:solidFill>
                  <a:srgbClr val="FDB713"/>
                </a:solidFill>
                <a:latin typeface="+mn-l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Speaker Name</a:t>
            </a:r>
          </a:p>
          <a:p>
            <a:r>
              <a:rPr lang="en-US"/>
              <a:t>College or Department</a:t>
            </a:r>
          </a:p>
        </p:txBody>
      </p:sp>
    </p:spTree>
    <p:extLst>
      <p:ext uri="{BB962C8B-B14F-4D97-AF65-F5344CB8AC3E}">
        <p14:creationId xmlns:p14="http://schemas.microsoft.com/office/powerpoint/2010/main" val="3037300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682484" y="2049400"/>
            <a:ext cx="6183600" cy="22904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sz="6667" b="0">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682483" y="4339800"/>
            <a:ext cx="6183600" cy="468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lvl1pPr>
            <a:lvl2pPr lvl="1">
              <a:lnSpc>
                <a:spcPct val="100000"/>
              </a:lnSpc>
              <a:spcBef>
                <a:spcPts val="0"/>
              </a:spcBef>
              <a:spcAft>
                <a:spcPts val="0"/>
              </a:spcAft>
              <a:buSzPts val="2800"/>
              <a:buNone/>
              <a:defRPr sz="3733"/>
            </a:lvl2pPr>
            <a:lvl3pPr lvl="2">
              <a:lnSpc>
                <a:spcPct val="100000"/>
              </a:lnSpc>
              <a:spcBef>
                <a:spcPts val="0"/>
              </a:spcBef>
              <a:spcAft>
                <a:spcPts val="0"/>
              </a:spcAft>
              <a:buSzPts val="2800"/>
              <a:buNone/>
              <a:defRPr sz="3733"/>
            </a:lvl3pPr>
            <a:lvl4pPr lvl="3">
              <a:lnSpc>
                <a:spcPct val="100000"/>
              </a:lnSpc>
              <a:spcBef>
                <a:spcPts val="0"/>
              </a:spcBef>
              <a:spcAft>
                <a:spcPts val="0"/>
              </a:spcAft>
              <a:buSzPts val="2800"/>
              <a:buNone/>
              <a:defRPr sz="3733"/>
            </a:lvl4pPr>
            <a:lvl5pPr lvl="4">
              <a:lnSpc>
                <a:spcPct val="100000"/>
              </a:lnSpc>
              <a:spcBef>
                <a:spcPts val="0"/>
              </a:spcBef>
              <a:spcAft>
                <a:spcPts val="0"/>
              </a:spcAft>
              <a:buSzPts val="2800"/>
              <a:buNone/>
              <a:defRPr sz="3733"/>
            </a:lvl5pPr>
            <a:lvl6pPr lvl="5">
              <a:lnSpc>
                <a:spcPct val="100000"/>
              </a:lnSpc>
              <a:spcBef>
                <a:spcPts val="0"/>
              </a:spcBef>
              <a:spcAft>
                <a:spcPts val="0"/>
              </a:spcAft>
              <a:buSzPts val="2800"/>
              <a:buNone/>
              <a:defRPr sz="3733"/>
            </a:lvl6pPr>
            <a:lvl7pPr lvl="6">
              <a:lnSpc>
                <a:spcPct val="100000"/>
              </a:lnSpc>
              <a:spcBef>
                <a:spcPts val="0"/>
              </a:spcBef>
              <a:spcAft>
                <a:spcPts val="0"/>
              </a:spcAft>
              <a:buSzPts val="2800"/>
              <a:buNone/>
              <a:defRPr sz="3733"/>
            </a:lvl7pPr>
            <a:lvl8pPr lvl="7">
              <a:lnSpc>
                <a:spcPct val="100000"/>
              </a:lnSpc>
              <a:spcBef>
                <a:spcPts val="0"/>
              </a:spcBef>
              <a:spcAft>
                <a:spcPts val="0"/>
              </a:spcAft>
              <a:buSzPts val="2800"/>
              <a:buNone/>
              <a:defRPr sz="3733"/>
            </a:lvl8pPr>
            <a:lvl9pPr lvl="8">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9991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26578" y="395834"/>
            <a:ext cx="10809692" cy="1359153"/>
          </a:xfrm>
        </p:spPr>
        <p:txBody>
          <a:bodyPr tIns="0" bIns="0"/>
          <a:lstStyle>
            <a:lvl1pPr>
              <a:defRPr>
                <a:latin typeface="+mj-lt"/>
              </a:defRPr>
            </a:lvl1pPr>
          </a:lstStyle>
          <a:p>
            <a:r>
              <a:rPr lang="en-US" dirty="0"/>
              <a:t>Click to edit Master title style</a:t>
            </a:r>
          </a:p>
        </p:txBody>
      </p:sp>
      <p:sp>
        <p:nvSpPr>
          <p:cNvPr id="10" name="Content Placeholder 2"/>
          <p:cNvSpPr>
            <a:spLocks noGrp="1"/>
          </p:cNvSpPr>
          <p:nvPr>
            <p:ph idx="1"/>
          </p:nvPr>
        </p:nvSpPr>
        <p:spPr>
          <a:xfrm>
            <a:off x="826578" y="1882621"/>
            <a:ext cx="10809692" cy="4052959"/>
          </a:xfrm>
        </p:spPr>
        <p:txBody>
          <a:bodyPr>
            <a:normAutofit/>
          </a:bodyPr>
          <a:lstStyle>
            <a:lvl1pPr>
              <a:lnSpc>
                <a:spcPct val="100000"/>
              </a:lnSpc>
              <a:spcBef>
                <a:spcPts val="0"/>
              </a:spcBef>
              <a:defRPr sz="2400">
                <a:latin typeface="+mj-lt"/>
              </a:defRPr>
            </a:lvl1pPr>
            <a:lvl2pPr>
              <a:lnSpc>
                <a:spcPct val="100000"/>
              </a:lnSpc>
              <a:spcBef>
                <a:spcPts val="0"/>
              </a:spcBef>
              <a:defRPr sz="2400">
                <a:latin typeface="+mj-lt"/>
                <a:cs typeface="Arial"/>
              </a:defRPr>
            </a:lvl2pPr>
            <a:lvl3pPr>
              <a:lnSpc>
                <a:spcPct val="100000"/>
              </a:lnSpc>
              <a:spcBef>
                <a:spcPts val="0"/>
              </a:spcBef>
              <a:defRPr sz="2400">
                <a:latin typeface="+mj-lt"/>
              </a:defRPr>
            </a:lvl3pPr>
            <a:lvl4pPr>
              <a:lnSpc>
                <a:spcPct val="100000"/>
              </a:lnSpc>
              <a:spcBef>
                <a:spcPts val="0"/>
              </a:spcBef>
              <a:defRPr sz="2400">
                <a:latin typeface="+mj-lt"/>
              </a:defRPr>
            </a:lvl4pPr>
            <a:lvl5pPr>
              <a:lnSpc>
                <a:spcPct val="100000"/>
              </a:lnSpc>
              <a:spcBef>
                <a:spcPts val="0"/>
              </a:spcBef>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73AA79BE-531D-BEE0-3CCD-FD642ECF7CA8}"/>
              </a:ext>
            </a:extLst>
          </p:cNvPr>
          <p:cNvPicPr>
            <a:picLocks noChangeAspect="1"/>
          </p:cNvPicPr>
          <p:nvPr userDrawn="1"/>
        </p:nvPicPr>
        <p:blipFill>
          <a:blip r:embed="rId2"/>
          <a:stretch>
            <a:fillRect/>
          </a:stretch>
        </p:blipFill>
        <p:spPr>
          <a:xfrm>
            <a:off x="0" y="6299200"/>
            <a:ext cx="12192000" cy="611909"/>
          </a:xfrm>
          <a:prstGeom prst="rect">
            <a:avLst/>
          </a:prstGeom>
        </p:spPr>
      </p:pic>
      <p:sp>
        <p:nvSpPr>
          <p:cNvPr id="4" name="TextBox 3">
            <a:extLst>
              <a:ext uri="{FF2B5EF4-FFF2-40B4-BE49-F238E27FC236}">
                <a16:creationId xmlns:a16="http://schemas.microsoft.com/office/drawing/2014/main" id="{19A4D054-75C3-8BA2-BFF0-033C2F79F096}"/>
              </a:ext>
            </a:extLst>
          </p:cNvPr>
          <p:cNvSpPr txBox="1"/>
          <p:nvPr userDrawn="1"/>
        </p:nvSpPr>
        <p:spPr>
          <a:xfrm>
            <a:off x="771813" y="6428182"/>
            <a:ext cx="9324944" cy="353943"/>
          </a:xfrm>
          <a:prstGeom prst="rect">
            <a:avLst/>
          </a:prstGeom>
          <a:noFill/>
        </p:spPr>
        <p:txBody>
          <a:bodyPr wrap="square" rtlCol="0">
            <a:spAutoFit/>
          </a:bodyPr>
          <a:lstStyle/>
          <a:p>
            <a:r>
              <a:rPr lang="en-US" sz="1700" dirty="0">
                <a:solidFill>
                  <a:schemeClr val="tx1"/>
                </a:solidFill>
              </a:rPr>
              <a:t>NEBRASKA ANTIMICROBIAL STEWARDSHIP ASSESSMENT AND PROMOTION PROGRAM</a:t>
            </a:r>
          </a:p>
        </p:txBody>
      </p:sp>
      <p:pic>
        <p:nvPicPr>
          <p:cNvPr id="5" name="Picture 4" descr="A red sign with white text&#10;&#10;Description automatically generated">
            <a:extLst>
              <a:ext uri="{FF2B5EF4-FFF2-40B4-BE49-F238E27FC236}">
                <a16:creationId xmlns:a16="http://schemas.microsoft.com/office/drawing/2014/main" id="{CE0CF5B8-CD74-E148-01A1-4757A80021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507" t="27962" r="7108" b="30110"/>
          <a:stretch/>
        </p:blipFill>
        <p:spPr>
          <a:xfrm>
            <a:off x="10041737" y="6358139"/>
            <a:ext cx="1625565" cy="477286"/>
          </a:xfrm>
          <a:prstGeom prst="rect">
            <a:avLst/>
          </a:prstGeom>
        </p:spPr>
      </p:pic>
    </p:spTree>
    <p:extLst>
      <p:ext uri="{BB962C8B-B14F-4D97-AF65-F5344CB8AC3E}">
        <p14:creationId xmlns:p14="http://schemas.microsoft.com/office/powerpoint/2010/main" val="3574437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26549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495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5" name="Google Shape;15;p4"/>
          <p:cNvSpPr txBox="1">
            <a:spLocks noGrp="1"/>
          </p:cNvSpPr>
          <p:nvPr>
            <p:ph type="body" idx="1"/>
          </p:nvPr>
        </p:nvSpPr>
        <p:spPr>
          <a:xfrm>
            <a:off x="609600" y="1663933"/>
            <a:ext cx="10972800" cy="40388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940303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4952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604995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495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784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866836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22513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684721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1484360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584768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26559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57D0-5783-49D6-1755-A945EB0AC35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9905C65-72C0-71C7-ED88-DC48333DBD1B}"/>
              </a:ext>
            </a:extLst>
          </p:cNvPr>
          <p:cNvSpPr>
            <a:spLocks noGrp="1"/>
          </p:cNvSpPr>
          <p:nvPr>
            <p:ph idx="1"/>
          </p:nvPr>
        </p:nvSpPr>
        <p:spPr>
          <a:xfrm>
            <a:off x="826578" y="1882621"/>
            <a:ext cx="10809692" cy="4052959"/>
          </a:xfrm>
        </p:spPr>
        <p:txBody>
          <a:bodyPr>
            <a:normAutofit/>
          </a:bodyPr>
          <a:lstStyle>
            <a:lvl1pPr>
              <a:lnSpc>
                <a:spcPct val="100000"/>
              </a:lnSpc>
              <a:spcBef>
                <a:spcPts val="0"/>
              </a:spcBef>
              <a:defRPr sz="2400">
                <a:latin typeface="+mj-lt"/>
              </a:defRPr>
            </a:lvl1pPr>
            <a:lvl2pPr>
              <a:lnSpc>
                <a:spcPct val="100000"/>
              </a:lnSpc>
              <a:spcBef>
                <a:spcPts val="0"/>
              </a:spcBef>
              <a:defRPr sz="2400">
                <a:latin typeface="+mj-lt"/>
                <a:cs typeface="Arial"/>
              </a:defRPr>
            </a:lvl2pPr>
            <a:lvl3pPr>
              <a:lnSpc>
                <a:spcPct val="100000"/>
              </a:lnSpc>
              <a:spcBef>
                <a:spcPts val="0"/>
              </a:spcBef>
              <a:defRPr sz="2400">
                <a:latin typeface="+mj-lt"/>
              </a:defRPr>
            </a:lvl3pPr>
            <a:lvl4pPr>
              <a:lnSpc>
                <a:spcPct val="100000"/>
              </a:lnSpc>
              <a:spcBef>
                <a:spcPts val="0"/>
              </a:spcBef>
              <a:defRPr sz="2400">
                <a:latin typeface="+mj-lt"/>
              </a:defRPr>
            </a:lvl4pPr>
            <a:lvl5pPr>
              <a:lnSpc>
                <a:spcPct val="100000"/>
              </a:lnSpc>
              <a:spcBef>
                <a:spcPts val="0"/>
              </a:spcBef>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4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2110D0A8-4735-3746-BE47-42BC0E8AFC1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5017" y="891637"/>
            <a:ext cx="9451091" cy="1872612"/>
          </a:xfrm>
        </p:spPr>
        <p:txBody>
          <a:bodyPr anchor="b">
            <a:noAutofit/>
          </a:bodyPr>
          <a:lstStyle>
            <a:lvl1pPr algn="l">
              <a:lnSpc>
                <a:spcPct val="80000"/>
              </a:lnSpc>
              <a:defRPr sz="6400" b="1" i="0" baseline="0">
                <a:solidFill>
                  <a:schemeClr val="accent1"/>
                </a:solidFill>
                <a:latin typeface="Arial-BoldMT"/>
                <a:cs typeface="Arial-BoldMT"/>
              </a:defRPr>
            </a:lvl1pPr>
          </a:lstStyle>
          <a:p>
            <a:r>
              <a:rPr lang="en-US" dirty="0"/>
              <a:t>Title goes here</a:t>
            </a:r>
          </a:p>
        </p:txBody>
      </p:sp>
      <p:sp>
        <p:nvSpPr>
          <p:cNvPr id="3" name="Subtitle 2"/>
          <p:cNvSpPr>
            <a:spLocks noGrp="1"/>
          </p:cNvSpPr>
          <p:nvPr>
            <p:ph type="subTitle" idx="1" hasCustomPrompt="1"/>
          </p:nvPr>
        </p:nvSpPr>
        <p:spPr>
          <a:xfrm>
            <a:off x="605017" y="3166633"/>
            <a:ext cx="9451091" cy="1721780"/>
          </a:xfrm>
        </p:spPr>
        <p:txBody>
          <a:bodyPr>
            <a:normAutofit/>
          </a:bodyPr>
          <a:lstStyle>
            <a:lvl1pPr marL="0" indent="0" algn="l">
              <a:buNone/>
              <a:defRPr sz="3733" b="0" i="0" baseline="0">
                <a:solidFill>
                  <a:schemeClr val="tx2"/>
                </a:solidFill>
                <a:latin typeface="+mn-l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a:t>
            </a:r>
          </a:p>
          <a:p>
            <a:r>
              <a:rPr lang="en-US" dirty="0"/>
              <a:t>College or Department</a:t>
            </a:r>
          </a:p>
        </p:txBody>
      </p:sp>
    </p:spTree>
    <p:extLst>
      <p:ext uri="{BB962C8B-B14F-4D97-AF65-F5344CB8AC3E}">
        <p14:creationId xmlns:p14="http://schemas.microsoft.com/office/powerpoint/2010/main" val="2060852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039" y="1607424"/>
            <a:ext cx="11279923" cy="4953033"/>
          </a:xfrm>
        </p:spPr>
        <p:txBody>
          <a:bodyPr/>
          <a:lstStyle>
            <a:lvl1pPr>
              <a:lnSpc>
                <a:spcPct val="90000"/>
              </a:lnSpc>
              <a:defRPr/>
            </a:lvl1pPr>
            <a:lvl2pPr>
              <a:lnSpc>
                <a:spcPct val="90000"/>
              </a:lnSpc>
              <a:defRPr sz="3200">
                <a:latin typeface="Arial"/>
                <a:cs typeface="Arial"/>
              </a:defRPr>
            </a:lvl2pPr>
            <a:lvl3pPr>
              <a:lnSpc>
                <a:spcPct val="90000"/>
              </a:lnSpc>
              <a:defRPr sz="3200"/>
            </a:lvl3pPr>
            <a:lvl4pPr>
              <a:lnSpc>
                <a:spcPct val="90000"/>
              </a:lnSpc>
              <a:defRPr sz="2667"/>
            </a:lvl4pPr>
            <a:lvl5pPr>
              <a:lnSpc>
                <a:spcPct val="90000"/>
              </a:lnSpc>
              <a:defRPr sz="26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93ECB389-276E-F14B-A9B1-050154E8834E}"/>
              </a:ext>
            </a:extLst>
          </p:cNvPr>
          <p:cNvSpPr>
            <a:spLocks noGrp="1"/>
          </p:cNvSpPr>
          <p:nvPr>
            <p:ph type="title"/>
          </p:nvPr>
        </p:nvSpPr>
        <p:spPr>
          <a:xfrm>
            <a:off x="456040" y="217589"/>
            <a:ext cx="10516760" cy="1229801"/>
          </a:xfrm>
        </p:spPr>
        <p:txBody>
          <a:bodyPr tIns="0" bIns="0"/>
          <a:lstStyle>
            <a:lvl1pPr>
              <a:defRPr sz="4800">
                <a:solidFill>
                  <a:srgbClr val="AD122A"/>
                </a:solidFill>
              </a:defRPr>
            </a:lvl1pPr>
          </a:lstStyle>
          <a:p>
            <a:r>
              <a:rPr lang="en-US" dirty="0"/>
              <a:t>Click to edit Master title style</a:t>
            </a:r>
          </a:p>
        </p:txBody>
      </p:sp>
    </p:spTree>
    <p:extLst>
      <p:ext uri="{BB962C8B-B14F-4D97-AF65-F5344CB8AC3E}">
        <p14:creationId xmlns:p14="http://schemas.microsoft.com/office/powerpoint/2010/main" val="3771952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037" y="1619037"/>
            <a:ext cx="5502140" cy="4941420"/>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6239794" y="1619037"/>
            <a:ext cx="5496164" cy="4941419"/>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0A2727C2-1766-5341-93EF-4196EF95185D}"/>
              </a:ext>
            </a:extLst>
          </p:cNvPr>
          <p:cNvSpPr>
            <a:spLocks noGrp="1"/>
          </p:cNvSpPr>
          <p:nvPr>
            <p:ph type="title"/>
          </p:nvPr>
        </p:nvSpPr>
        <p:spPr>
          <a:xfrm>
            <a:off x="456040" y="217589"/>
            <a:ext cx="10516760" cy="1229801"/>
          </a:xfrm>
        </p:spPr>
        <p:txBody>
          <a:bodyPr tIns="0" bIns="0"/>
          <a:lstStyle>
            <a:lvl1pPr>
              <a:defRPr sz="4800">
                <a:solidFill>
                  <a:srgbClr val="AD122A"/>
                </a:solidFill>
              </a:defRPr>
            </a:lvl1pPr>
          </a:lstStyle>
          <a:p>
            <a:r>
              <a:rPr lang="en-US" dirty="0"/>
              <a:t>Click to edit Master title style</a:t>
            </a:r>
          </a:p>
        </p:txBody>
      </p:sp>
    </p:spTree>
    <p:extLst>
      <p:ext uri="{BB962C8B-B14F-4D97-AF65-F5344CB8AC3E}">
        <p14:creationId xmlns:p14="http://schemas.microsoft.com/office/powerpoint/2010/main" val="737288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2" name="Title 1"/>
          <p:cNvSpPr>
            <a:spLocks noGrp="1"/>
          </p:cNvSpPr>
          <p:nvPr>
            <p:ph type="title"/>
          </p:nvPr>
        </p:nvSpPr>
        <p:spPr>
          <a:xfrm>
            <a:off x="456037" y="217589"/>
            <a:ext cx="10516763" cy="1229803"/>
          </a:xfrm>
        </p:spPr>
        <p:txBody>
          <a:bodyPr/>
          <a:lstStyle>
            <a:lvl1pPr>
              <a:defRPr>
                <a:solidFill>
                  <a:srgbClr val="AD122A"/>
                </a:solidFill>
              </a:defRPr>
            </a:lvl1pPr>
          </a:lstStyle>
          <a:p>
            <a:r>
              <a:rPr lang="en-US" dirty="0"/>
              <a:t>Click to edit Master title style</a:t>
            </a:r>
          </a:p>
        </p:txBody>
      </p:sp>
      <p:sp>
        <p:nvSpPr>
          <p:cNvPr id="3" name="Text Placeholder 2"/>
          <p:cNvSpPr>
            <a:spLocks noGrp="1"/>
          </p:cNvSpPr>
          <p:nvPr>
            <p:ph type="body" idx="1"/>
          </p:nvPr>
        </p:nvSpPr>
        <p:spPr>
          <a:xfrm>
            <a:off x="456037" y="1619038"/>
            <a:ext cx="4261737" cy="4918197"/>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Picture Placeholder 4"/>
          <p:cNvSpPr>
            <a:spLocks noGrp="1"/>
          </p:cNvSpPr>
          <p:nvPr>
            <p:ph type="pic" sz="quarter" idx="10"/>
          </p:nvPr>
        </p:nvSpPr>
        <p:spPr>
          <a:xfrm>
            <a:off x="5025224" y="1630559"/>
            <a:ext cx="6711693" cy="4906676"/>
          </a:xfrm>
        </p:spPr>
        <p:txBody>
          <a:bodyPr/>
          <a:lstStyle/>
          <a:p>
            <a:endParaRPr lang="en-US"/>
          </a:p>
        </p:txBody>
      </p:sp>
    </p:spTree>
    <p:extLst>
      <p:ext uri="{BB962C8B-B14F-4D97-AF65-F5344CB8AC3E}">
        <p14:creationId xmlns:p14="http://schemas.microsoft.com/office/powerpoint/2010/main" val="1629301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037" y="2348539"/>
            <a:ext cx="11279923" cy="4188696"/>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itle 1"/>
          <p:cNvSpPr>
            <a:spLocks noGrp="1"/>
          </p:cNvSpPr>
          <p:nvPr>
            <p:ph type="title"/>
          </p:nvPr>
        </p:nvSpPr>
        <p:spPr>
          <a:xfrm>
            <a:off x="456040" y="217589"/>
            <a:ext cx="10516760" cy="1229801"/>
          </a:xfrm>
        </p:spPr>
        <p:txBody>
          <a:bodyPr tIns="0" bIns="0"/>
          <a:lstStyle>
            <a:lvl1pPr>
              <a:defRPr sz="4800">
                <a:solidFill>
                  <a:srgbClr val="AD122A"/>
                </a:solidFill>
              </a:defRPr>
            </a:lvl1pPr>
          </a:lstStyle>
          <a:p>
            <a:r>
              <a:rPr lang="en-US" dirty="0"/>
              <a:t>Click to edit Master title style</a:t>
            </a:r>
          </a:p>
        </p:txBody>
      </p:sp>
      <p:sp>
        <p:nvSpPr>
          <p:cNvPr id="4" name="Text Placeholder 3"/>
          <p:cNvSpPr>
            <a:spLocks noGrp="1"/>
          </p:cNvSpPr>
          <p:nvPr>
            <p:ph type="body" sz="quarter" idx="10"/>
          </p:nvPr>
        </p:nvSpPr>
        <p:spPr>
          <a:xfrm>
            <a:off x="455080" y="1579218"/>
            <a:ext cx="11280880" cy="642101"/>
          </a:xfrm>
        </p:spPr>
        <p:txBody>
          <a:bodyPr anchor="ctr"/>
          <a:lstStyle>
            <a:lvl1pPr>
              <a:defRPr b="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785390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7" y="2130753"/>
            <a:ext cx="10981967" cy="1609107"/>
          </a:xfrm>
        </p:spPr>
        <p:txBody>
          <a:bodyPr/>
          <a:lstStyle>
            <a:lvl1pPr algn="ctr">
              <a:defRPr baseline="0">
                <a:solidFill>
                  <a:srgbClr val="AD122A"/>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1225202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DA513E64-711D-A249-93E0-CC4B6293F7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4124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4255" y="1762519"/>
            <a:ext cx="8043437" cy="1666482"/>
          </a:xfrm>
        </p:spPr>
        <p:txBody>
          <a:bodyPr anchor="b">
            <a:normAutofit/>
          </a:bodyPr>
          <a:lstStyle>
            <a:lvl1pPr algn="r">
              <a:lnSpc>
                <a:spcPct val="80000"/>
              </a:lnSpc>
              <a:defRPr sz="3600" b="1" i="0" baseline="0">
                <a:solidFill>
                  <a:schemeClr val="bg1"/>
                </a:solidFill>
                <a:latin typeface="+mj-lt"/>
                <a:cs typeface="Arial-BoldMT"/>
              </a:defRPr>
            </a:lvl1pPr>
          </a:lstStyle>
          <a:p>
            <a:r>
              <a:rPr lang="en-US"/>
              <a:t>Title Slide</a:t>
            </a:r>
          </a:p>
        </p:txBody>
      </p:sp>
      <p:sp>
        <p:nvSpPr>
          <p:cNvPr id="3" name="Subtitle 2"/>
          <p:cNvSpPr>
            <a:spLocks noGrp="1"/>
          </p:cNvSpPr>
          <p:nvPr>
            <p:ph type="subTitle" idx="1" hasCustomPrompt="1"/>
          </p:nvPr>
        </p:nvSpPr>
        <p:spPr>
          <a:xfrm>
            <a:off x="4170950" y="3593377"/>
            <a:ext cx="7016743" cy="688511"/>
          </a:xfrm>
        </p:spPr>
        <p:txBody>
          <a:bodyPr>
            <a:normAutofit/>
          </a:bodyPr>
          <a:lstStyle>
            <a:lvl1pPr marL="0" indent="0" algn="r">
              <a:buNone/>
              <a:defRPr sz="1500" b="1" i="0" baseline="0">
                <a:solidFill>
                  <a:schemeClr val="accent6"/>
                </a:solidFill>
                <a:latin typeface="+mj-lt"/>
                <a:cs typeface="Arial-BoldM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Subhead</a:t>
            </a:r>
          </a:p>
        </p:txBody>
      </p:sp>
      <p:sp>
        <p:nvSpPr>
          <p:cNvPr id="7" name="Rectangle 6">
            <a:extLst>
              <a:ext uri="{FF2B5EF4-FFF2-40B4-BE49-F238E27FC236}">
                <a16:creationId xmlns:a16="http://schemas.microsoft.com/office/drawing/2014/main" id="{3BA3CFF5-8247-4AAC-B1B8-C50A4BD3E1FA}"/>
              </a:ext>
            </a:extLst>
          </p:cNvPr>
          <p:cNvSpPr/>
          <p:nvPr userDrawn="1"/>
        </p:nvSpPr>
        <p:spPr>
          <a:xfrm>
            <a:off x="590887" y="5134776"/>
            <a:ext cx="5047916" cy="1666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9D37A653-BAD2-42DC-872D-CAD1F21E9682}"/>
              </a:ext>
            </a:extLst>
          </p:cNvPr>
          <p:cNvSpPr/>
          <p:nvPr userDrawn="1"/>
        </p:nvSpPr>
        <p:spPr>
          <a:xfrm>
            <a:off x="590885" y="4281890"/>
            <a:ext cx="3866144" cy="1666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7BD4DAA9-E25E-3A1A-FAEC-D592D7C8F46E}"/>
              </a:ext>
            </a:extLst>
          </p:cNvPr>
          <p:cNvSpPr/>
          <p:nvPr userDrawn="1"/>
        </p:nvSpPr>
        <p:spPr>
          <a:xfrm>
            <a:off x="0" y="0"/>
            <a:ext cx="12192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9" name="Picture 18">
            <a:extLst>
              <a:ext uri="{FF2B5EF4-FFF2-40B4-BE49-F238E27FC236}">
                <a16:creationId xmlns:a16="http://schemas.microsoft.com/office/drawing/2014/main" id="{54E91ECA-5085-E11B-EE80-D1F2E1F679B0}"/>
              </a:ext>
            </a:extLst>
          </p:cNvPr>
          <p:cNvPicPr>
            <a:picLocks noChangeAspect="1"/>
          </p:cNvPicPr>
          <p:nvPr userDrawn="1"/>
        </p:nvPicPr>
        <p:blipFill>
          <a:blip r:embed="rId2"/>
          <a:stretch>
            <a:fillRect/>
          </a:stretch>
        </p:blipFill>
        <p:spPr>
          <a:xfrm>
            <a:off x="2344" y="0"/>
            <a:ext cx="12189656" cy="6858000"/>
          </a:xfrm>
          <a:prstGeom prst="rect">
            <a:avLst/>
          </a:prstGeom>
        </p:spPr>
      </p:pic>
      <p:sp>
        <p:nvSpPr>
          <p:cNvPr id="4" name="Rectangle 3">
            <a:extLst>
              <a:ext uri="{FF2B5EF4-FFF2-40B4-BE49-F238E27FC236}">
                <a16:creationId xmlns:a16="http://schemas.microsoft.com/office/drawing/2014/main" id="{F057401E-D83D-085F-881C-8D008F54B472}"/>
              </a:ext>
            </a:extLst>
          </p:cNvPr>
          <p:cNvSpPr/>
          <p:nvPr userDrawn="1"/>
        </p:nvSpPr>
        <p:spPr>
          <a:xfrm>
            <a:off x="-1" y="5078030"/>
            <a:ext cx="8463721" cy="1779973"/>
          </a:xfrm>
          <a:custGeom>
            <a:avLst/>
            <a:gdLst>
              <a:gd name="connsiteX0" fmla="*/ 0 w 6533322"/>
              <a:gd name="connsiteY0" fmla="*/ 0 h 1779973"/>
              <a:gd name="connsiteX1" fmla="*/ 6533322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533322"/>
              <a:gd name="connsiteY0" fmla="*/ 0 h 1779973"/>
              <a:gd name="connsiteX1" fmla="*/ 4545496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387548"/>
              <a:gd name="connsiteY0" fmla="*/ 0 h 1779973"/>
              <a:gd name="connsiteX1" fmla="*/ 4545496 w 6387548"/>
              <a:gd name="connsiteY1" fmla="*/ 0 h 1779973"/>
              <a:gd name="connsiteX2" fmla="*/ 6387548 w 6387548"/>
              <a:gd name="connsiteY2" fmla="*/ 1779973 h 1779973"/>
              <a:gd name="connsiteX3" fmla="*/ 0 w 6387548"/>
              <a:gd name="connsiteY3" fmla="*/ 1779973 h 1779973"/>
              <a:gd name="connsiteX4" fmla="*/ 0 w 6387548"/>
              <a:gd name="connsiteY4" fmla="*/ 0 h 1779973"/>
              <a:gd name="connsiteX0" fmla="*/ 0 w 6122505"/>
              <a:gd name="connsiteY0" fmla="*/ 0 h 1793225"/>
              <a:gd name="connsiteX1" fmla="*/ 4545496 w 6122505"/>
              <a:gd name="connsiteY1" fmla="*/ 0 h 1793225"/>
              <a:gd name="connsiteX2" fmla="*/ 6122505 w 6122505"/>
              <a:gd name="connsiteY2" fmla="*/ 1793225 h 1793225"/>
              <a:gd name="connsiteX3" fmla="*/ 0 w 6122505"/>
              <a:gd name="connsiteY3" fmla="*/ 1779973 h 1793225"/>
              <a:gd name="connsiteX4" fmla="*/ 0 w 6122505"/>
              <a:gd name="connsiteY4" fmla="*/ 0 h 1793225"/>
              <a:gd name="connsiteX0" fmla="*/ 0 w 6334540"/>
              <a:gd name="connsiteY0" fmla="*/ 0 h 1793225"/>
              <a:gd name="connsiteX1" fmla="*/ 4545496 w 6334540"/>
              <a:gd name="connsiteY1" fmla="*/ 0 h 1793225"/>
              <a:gd name="connsiteX2" fmla="*/ 6334540 w 6334540"/>
              <a:gd name="connsiteY2" fmla="*/ 1793225 h 1793225"/>
              <a:gd name="connsiteX3" fmla="*/ 0 w 6334540"/>
              <a:gd name="connsiteY3" fmla="*/ 1779973 h 1793225"/>
              <a:gd name="connsiteX4" fmla="*/ 0 w 6334540"/>
              <a:gd name="connsiteY4" fmla="*/ 0 h 1793225"/>
              <a:gd name="connsiteX0" fmla="*/ 0 w 6321288"/>
              <a:gd name="connsiteY0" fmla="*/ 0 h 1779973"/>
              <a:gd name="connsiteX1" fmla="*/ 4545496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21288"/>
              <a:gd name="connsiteY0" fmla="*/ 0 h 1779973"/>
              <a:gd name="connsiteX1" fmla="*/ 4558749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61044"/>
              <a:gd name="connsiteY0" fmla="*/ 0 h 1793225"/>
              <a:gd name="connsiteX1" fmla="*/ 4558749 w 6361044"/>
              <a:gd name="connsiteY1" fmla="*/ 0 h 1793225"/>
              <a:gd name="connsiteX2" fmla="*/ 6361044 w 6361044"/>
              <a:gd name="connsiteY2" fmla="*/ 1793225 h 1793225"/>
              <a:gd name="connsiteX3" fmla="*/ 0 w 6361044"/>
              <a:gd name="connsiteY3" fmla="*/ 1779973 h 1793225"/>
              <a:gd name="connsiteX4" fmla="*/ 0 w 6361044"/>
              <a:gd name="connsiteY4" fmla="*/ 0 h 1793225"/>
              <a:gd name="connsiteX0" fmla="*/ 0 w 6347791"/>
              <a:gd name="connsiteY0" fmla="*/ 0 h 1779973"/>
              <a:gd name="connsiteX1" fmla="*/ 4558749 w 6347791"/>
              <a:gd name="connsiteY1" fmla="*/ 0 h 1779973"/>
              <a:gd name="connsiteX2" fmla="*/ 6347791 w 6347791"/>
              <a:gd name="connsiteY2" fmla="*/ 1753469 h 1779973"/>
              <a:gd name="connsiteX3" fmla="*/ 0 w 6347791"/>
              <a:gd name="connsiteY3" fmla="*/ 1779973 h 1779973"/>
              <a:gd name="connsiteX4" fmla="*/ 0 w 6347791"/>
              <a:gd name="connsiteY4" fmla="*/ 0 h 1779973"/>
              <a:gd name="connsiteX0" fmla="*/ 0 w 6347791"/>
              <a:gd name="connsiteY0" fmla="*/ 0 h 1793225"/>
              <a:gd name="connsiteX1" fmla="*/ 4558749 w 6347791"/>
              <a:gd name="connsiteY1" fmla="*/ 0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4611758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79973"/>
              <a:gd name="connsiteX1" fmla="*/ 4611758 w 6347791"/>
              <a:gd name="connsiteY1" fmla="*/ 13253 h 1779973"/>
              <a:gd name="connsiteX2" fmla="*/ 6347791 w 6347791"/>
              <a:gd name="connsiteY2" fmla="*/ 1778938 h 1779973"/>
              <a:gd name="connsiteX3" fmla="*/ 0 w 6347791"/>
              <a:gd name="connsiteY3" fmla="*/ 1779973 h 1779973"/>
              <a:gd name="connsiteX4" fmla="*/ 0 w 6347791"/>
              <a:gd name="connsiteY4" fmla="*/ 0 h 1779973"/>
              <a:gd name="connsiteX0" fmla="*/ 0 w 6347791"/>
              <a:gd name="connsiteY0" fmla="*/ 0 h 1779973"/>
              <a:gd name="connsiteX1" fmla="*/ 4602233 w 6347791"/>
              <a:gd name="connsiteY1" fmla="*/ 13253 h 1779973"/>
              <a:gd name="connsiteX2" fmla="*/ 6347791 w 6347791"/>
              <a:gd name="connsiteY2" fmla="*/ 1778938 h 1779973"/>
              <a:gd name="connsiteX3" fmla="*/ 0 w 6347791"/>
              <a:gd name="connsiteY3" fmla="*/ 1779973 h 1779973"/>
              <a:gd name="connsiteX4" fmla="*/ 0 w 6347791"/>
              <a:gd name="connsiteY4" fmla="*/ 0 h 177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791" h="1779973">
                <a:moveTo>
                  <a:pt x="0" y="0"/>
                </a:moveTo>
                <a:lnTo>
                  <a:pt x="4602233" y="13253"/>
                </a:lnTo>
                <a:lnTo>
                  <a:pt x="6347791" y="1778938"/>
                </a:lnTo>
                <a:lnTo>
                  <a:pt x="0" y="1779973"/>
                </a:lnTo>
                <a:lnTo>
                  <a:pt x="0" y="0"/>
                </a:lnTo>
                <a:close/>
              </a:path>
            </a:pathLst>
          </a:custGeom>
          <a:solidFill>
            <a:srgbClr val="AD1F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descr="A picture containing logo&#10;&#10;Description automatically generated">
            <a:extLst>
              <a:ext uri="{FF2B5EF4-FFF2-40B4-BE49-F238E27FC236}">
                <a16:creationId xmlns:a16="http://schemas.microsoft.com/office/drawing/2014/main" id="{5713CF5A-0064-4049-8E91-FFF76850ED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678" y="3963942"/>
            <a:ext cx="2964921" cy="927673"/>
          </a:xfrm>
          <a:prstGeom prst="rect">
            <a:avLst/>
          </a:prstGeom>
        </p:spPr>
      </p:pic>
      <p:sp>
        <p:nvSpPr>
          <p:cNvPr id="22" name="TextBox 21">
            <a:extLst>
              <a:ext uri="{FF2B5EF4-FFF2-40B4-BE49-F238E27FC236}">
                <a16:creationId xmlns:a16="http://schemas.microsoft.com/office/drawing/2014/main" id="{AA472A52-EFF1-10B7-F4FB-8FC6675CCF0C}"/>
              </a:ext>
            </a:extLst>
          </p:cNvPr>
          <p:cNvSpPr txBox="1"/>
          <p:nvPr userDrawn="1"/>
        </p:nvSpPr>
        <p:spPr>
          <a:xfrm>
            <a:off x="323368" y="6266319"/>
            <a:ext cx="11873603" cy="276999"/>
          </a:xfrm>
          <a:prstGeom prst="rect">
            <a:avLst/>
          </a:prstGeom>
          <a:noFill/>
        </p:spPr>
        <p:txBody>
          <a:bodyPr wrap="square" rtlCol="0">
            <a:spAutoFit/>
          </a:bodyPr>
          <a:lstStyle/>
          <a:p>
            <a:r>
              <a:rPr lang="en-US" sz="1200">
                <a:solidFill>
                  <a:schemeClr val="tx1"/>
                </a:solidFill>
              </a:rPr>
              <a:t>NEBRASKA ANTIMICROBIAL STEWARDSHIP ASSESSMENT AND PROMOTION PROGRAM</a:t>
            </a:r>
          </a:p>
        </p:txBody>
      </p:sp>
      <p:pic>
        <p:nvPicPr>
          <p:cNvPr id="23" name="Picture 22" descr="A red sign with white text&#10;&#10;Description automatically generated">
            <a:extLst>
              <a:ext uri="{FF2B5EF4-FFF2-40B4-BE49-F238E27FC236}">
                <a16:creationId xmlns:a16="http://schemas.microsoft.com/office/drawing/2014/main" id="{5E22D00A-D4A4-3ADD-FB2D-831075657D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507" t="27962" r="7108" b="30110"/>
          <a:stretch/>
        </p:blipFill>
        <p:spPr>
          <a:xfrm>
            <a:off x="590886" y="5325312"/>
            <a:ext cx="3952345" cy="870343"/>
          </a:xfrm>
          <a:prstGeom prst="rect">
            <a:avLst/>
          </a:prstGeom>
        </p:spPr>
      </p:pic>
      <p:sp>
        <p:nvSpPr>
          <p:cNvPr id="9" name="Title 1">
            <a:extLst>
              <a:ext uri="{FF2B5EF4-FFF2-40B4-BE49-F238E27FC236}">
                <a16:creationId xmlns:a16="http://schemas.microsoft.com/office/drawing/2014/main" id="{B85F2149-3735-DFB8-71E9-F79F45ADAEA2}"/>
              </a:ext>
            </a:extLst>
          </p:cNvPr>
          <p:cNvSpPr txBox="1">
            <a:spLocks/>
          </p:cNvSpPr>
          <p:nvPr userDrawn="1"/>
        </p:nvSpPr>
        <p:spPr>
          <a:xfrm>
            <a:off x="4513345" y="1100180"/>
            <a:ext cx="7176501" cy="1554884"/>
          </a:xfrm>
          <a:prstGeom prst="rect">
            <a:avLst/>
          </a:prstGeom>
        </p:spPr>
        <p:txBody>
          <a:bodyPr vert="horz" lIns="91440" tIns="0" rIns="91440" bIns="0" rtlCol="0" anchor="b">
            <a:normAutofit/>
          </a:bodyPr>
          <a:lstStyle>
            <a:lvl1pPr algn="l" defTabSz="257175" rtl="0" eaLnBrk="1" latinLnBrk="0" hangingPunct="1">
              <a:lnSpc>
                <a:spcPct val="90000"/>
              </a:lnSpc>
              <a:spcBef>
                <a:spcPct val="0"/>
              </a:spcBef>
              <a:buNone/>
              <a:defRPr sz="6000" b="1" i="0" kern="1200" baseline="0">
                <a:solidFill>
                  <a:schemeClr val="tx1"/>
                </a:solidFill>
                <a:latin typeface="+mj-lt"/>
                <a:ea typeface="+mj-ea"/>
                <a:cs typeface="Arial"/>
              </a:defRPr>
            </a:lvl1pPr>
          </a:lstStyle>
          <a:p>
            <a:pPr algn="r"/>
            <a:r>
              <a:rPr lang="en-US" sz="6000"/>
              <a:t>Title</a:t>
            </a:r>
          </a:p>
        </p:txBody>
      </p:sp>
      <p:sp>
        <p:nvSpPr>
          <p:cNvPr id="10" name="Text Placeholder 2">
            <a:extLst>
              <a:ext uri="{FF2B5EF4-FFF2-40B4-BE49-F238E27FC236}">
                <a16:creationId xmlns:a16="http://schemas.microsoft.com/office/drawing/2014/main" id="{DEC8030B-067D-BC08-9ED5-28DE44FEE918}"/>
              </a:ext>
            </a:extLst>
          </p:cNvPr>
          <p:cNvSpPr>
            <a:spLocks noGrp="1"/>
          </p:cNvSpPr>
          <p:nvPr>
            <p:ph type="body" idx="10" hasCustomPrompt="1"/>
          </p:nvPr>
        </p:nvSpPr>
        <p:spPr>
          <a:xfrm>
            <a:off x="4513345" y="2768666"/>
            <a:ext cx="7176501" cy="817677"/>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Tree>
    <p:extLst>
      <p:ext uri="{BB962C8B-B14F-4D97-AF65-F5344CB8AC3E}">
        <p14:creationId xmlns:p14="http://schemas.microsoft.com/office/powerpoint/2010/main" val="70538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BB7C192-0024-419C-D76C-BEF6326BB04D}"/>
              </a:ext>
            </a:extLst>
          </p:cNvPr>
          <p:cNvSpPr/>
          <p:nvPr userDrawn="1"/>
        </p:nvSpPr>
        <p:spPr>
          <a:xfrm>
            <a:off x="0" y="3"/>
            <a:ext cx="12192000" cy="68579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966F6134-4AB7-3533-F2D3-FD8681344A56}"/>
              </a:ext>
            </a:extLst>
          </p:cNvPr>
          <p:cNvPicPr>
            <a:picLocks noChangeAspect="1"/>
          </p:cNvPicPr>
          <p:nvPr userDrawn="1"/>
        </p:nvPicPr>
        <p:blipFill rotWithShape="1">
          <a:blip r:embed="rId2"/>
          <a:srcRect l="325" r="323" b="354"/>
          <a:stretch/>
        </p:blipFill>
        <p:spPr>
          <a:xfrm>
            <a:off x="0" y="1"/>
            <a:ext cx="12217400" cy="6857998"/>
          </a:xfrm>
          <a:prstGeom prst="rect">
            <a:avLst/>
          </a:prstGeom>
        </p:spPr>
      </p:pic>
      <p:sp>
        <p:nvSpPr>
          <p:cNvPr id="2" name="Title 1"/>
          <p:cNvSpPr>
            <a:spLocks noGrp="1"/>
          </p:cNvSpPr>
          <p:nvPr userDrawn="1">
            <p:ph type="ctrTitle" hasCustomPrompt="1"/>
          </p:nvPr>
        </p:nvSpPr>
        <p:spPr>
          <a:xfrm>
            <a:off x="3432456" y="2113943"/>
            <a:ext cx="8043437" cy="1666482"/>
          </a:xfrm>
        </p:spPr>
        <p:txBody>
          <a:bodyPr anchor="b">
            <a:normAutofit/>
          </a:bodyPr>
          <a:lstStyle>
            <a:lvl1pPr algn="r">
              <a:lnSpc>
                <a:spcPct val="80000"/>
              </a:lnSpc>
              <a:defRPr sz="3600" b="1" i="0" baseline="0">
                <a:solidFill>
                  <a:schemeClr val="tx1"/>
                </a:solidFill>
                <a:latin typeface="+mj-lt"/>
                <a:cs typeface="Arial-BoldMT"/>
              </a:defRPr>
            </a:lvl1pPr>
          </a:lstStyle>
          <a:p>
            <a:r>
              <a:rPr lang="en-US"/>
              <a:t>Speaker Presenter Slide</a:t>
            </a:r>
          </a:p>
        </p:txBody>
      </p:sp>
      <p:sp>
        <p:nvSpPr>
          <p:cNvPr id="3" name="Subtitle 2"/>
          <p:cNvSpPr>
            <a:spLocks noGrp="1"/>
          </p:cNvSpPr>
          <p:nvPr userDrawn="1">
            <p:ph type="subTitle" idx="1" hasCustomPrompt="1"/>
          </p:nvPr>
        </p:nvSpPr>
        <p:spPr>
          <a:xfrm>
            <a:off x="4459151" y="3855632"/>
            <a:ext cx="7016743" cy="688511"/>
          </a:xfrm>
        </p:spPr>
        <p:txBody>
          <a:bodyPr>
            <a:normAutofit/>
          </a:bodyPr>
          <a:lstStyle>
            <a:lvl1pPr marL="0" indent="0" algn="r">
              <a:buNone/>
              <a:defRPr sz="1500" b="1" i="0" baseline="0">
                <a:solidFill>
                  <a:schemeClr val="tx1"/>
                </a:solidFill>
                <a:latin typeface="+mj-lt"/>
                <a:cs typeface="Arial-BoldM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Subhead</a:t>
            </a:r>
          </a:p>
        </p:txBody>
      </p:sp>
      <p:sp>
        <p:nvSpPr>
          <p:cNvPr id="4" name="Rectangle 3">
            <a:extLst>
              <a:ext uri="{FF2B5EF4-FFF2-40B4-BE49-F238E27FC236}">
                <a16:creationId xmlns:a16="http://schemas.microsoft.com/office/drawing/2014/main" id="{DBEC276D-EAA6-3D85-9D99-233D8B7F3D02}"/>
              </a:ext>
            </a:extLst>
          </p:cNvPr>
          <p:cNvSpPr/>
          <p:nvPr userDrawn="1"/>
        </p:nvSpPr>
        <p:spPr>
          <a:xfrm>
            <a:off x="-25400" y="5102379"/>
            <a:ext cx="6252819" cy="1779973"/>
          </a:xfrm>
          <a:custGeom>
            <a:avLst/>
            <a:gdLst>
              <a:gd name="connsiteX0" fmla="*/ 0 w 6533322"/>
              <a:gd name="connsiteY0" fmla="*/ 0 h 1779973"/>
              <a:gd name="connsiteX1" fmla="*/ 6533322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533322"/>
              <a:gd name="connsiteY0" fmla="*/ 0 h 1779973"/>
              <a:gd name="connsiteX1" fmla="*/ 4545496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387548"/>
              <a:gd name="connsiteY0" fmla="*/ 0 h 1779973"/>
              <a:gd name="connsiteX1" fmla="*/ 4545496 w 6387548"/>
              <a:gd name="connsiteY1" fmla="*/ 0 h 1779973"/>
              <a:gd name="connsiteX2" fmla="*/ 6387548 w 6387548"/>
              <a:gd name="connsiteY2" fmla="*/ 1779973 h 1779973"/>
              <a:gd name="connsiteX3" fmla="*/ 0 w 6387548"/>
              <a:gd name="connsiteY3" fmla="*/ 1779973 h 1779973"/>
              <a:gd name="connsiteX4" fmla="*/ 0 w 6387548"/>
              <a:gd name="connsiteY4" fmla="*/ 0 h 1779973"/>
              <a:gd name="connsiteX0" fmla="*/ 0 w 6122505"/>
              <a:gd name="connsiteY0" fmla="*/ 0 h 1793225"/>
              <a:gd name="connsiteX1" fmla="*/ 4545496 w 6122505"/>
              <a:gd name="connsiteY1" fmla="*/ 0 h 1793225"/>
              <a:gd name="connsiteX2" fmla="*/ 6122505 w 6122505"/>
              <a:gd name="connsiteY2" fmla="*/ 1793225 h 1793225"/>
              <a:gd name="connsiteX3" fmla="*/ 0 w 6122505"/>
              <a:gd name="connsiteY3" fmla="*/ 1779973 h 1793225"/>
              <a:gd name="connsiteX4" fmla="*/ 0 w 6122505"/>
              <a:gd name="connsiteY4" fmla="*/ 0 h 1793225"/>
              <a:gd name="connsiteX0" fmla="*/ 0 w 6334540"/>
              <a:gd name="connsiteY0" fmla="*/ 0 h 1793225"/>
              <a:gd name="connsiteX1" fmla="*/ 4545496 w 6334540"/>
              <a:gd name="connsiteY1" fmla="*/ 0 h 1793225"/>
              <a:gd name="connsiteX2" fmla="*/ 6334540 w 6334540"/>
              <a:gd name="connsiteY2" fmla="*/ 1793225 h 1793225"/>
              <a:gd name="connsiteX3" fmla="*/ 0 w 6334540"/>
              <a:gd name="connsiteY3" fmla="*/ 1779973 h 1793225"/>
              <a:gd name="connsiteX4" fmla="*/ 0 w 6334540"/>
              <a:gd name="connsiteY4" fmla="*/ 0 h 1793225"/>
              <a:gd name="connsiteX0" fmla="*/ 0 w 6321288"/>
              <a:gd name="connsiteY0" fmla="*/ 0 h 1779973"/>
              <a:gd name="connsiteX1" fmla="*/ 4545496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21288"/>
              <a:gd name="connsiteY0" fmla="*/ 0 h 1779973"/>
              <a:gd name="connsiteX1" fmla="*/ 4558749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61044"/>
              <a:gd name="connsiteY0" fmla="*/ 0 h 1793225"/>
              <a:gd name="connsiteX1" fmla="*/ 4558749 w 6361044"/>
              <a:gd name="connsiteY1" fmla="*/ 0 h 1793225"/>
              <a:gd name="connsiteX2" fmla="*/ 6361044 w 6361044"/>
              <a:gd name="connsiteY2" fmla="*/ 1793225 h 1793225"/>
              <a:gd name="connsiteX3" fmla="*/ 0 w 6361044"/>
              <a:gd name="connsiteY3" fmla="*/ 1779973 h 1793225"/>
              <a:gd name="connsiteX4" fmla="*/ 0 w 6361044"/>
              <a:gd name="connsiteY4" fmla="*/ 0 h 1793225"/>
              <a:gd name="connsiteX0" fmla="*/ 0 w 6347791"/>
              <a:gd name="connsiteY0" fmla="*/ 0 h 1779973"/>
              <a:gd name="connsiteX1" fmla="*/ 4558749 w 6347791"/>
              <a:gd name="connsiteY1" fmla="*/ 0 h 1779973"/>
              <a:gd name="connsiteX2" fmla="*/ 6347791 w 6347791"/>
              <a:gd name="connsiteY2" fmla="*/ 1753469 h 1779973"/>
              <a:gd name="connsiteX3" fmla="*/ 0 w 6347791"/>
              <a:gd name="connsiteY3" fmla="*/ 1779973 h 1779973"/>
              <a:gd name="connsiteX4" fmla="*/ 0 w 6347791"/>
              <a:gd name="connsiteY4" fmla="*/ 0 h 1779973"/>
              <a:gd name="connsiteX0" fmla="*/ 0 w 6347791"/>
              <a:gd name="connsiteY0" fmla="*/ 0 h 1793225"/>
              <a:gd name="connsiteX1" fmla="*/ 4558749 w 6347791"/>
              <a:gd name="connsiteY1" fmla="*/ 0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4611758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3932276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276266"/>
              <a:gd name="connsiteY0" fmla="*/ 0 h 1779973"/>
              <a:gd name="connsiteX1" fmla="*/ 3932276 w 6276266"/>
              <a:gd name="connsiteY1" fmla="*/ 13253 h 1779973"/>
              <a:gd name="connsiteX2" fmla="*/ 6276266 w 6276266"/>
              <a:gd name="connsiteY2" fmla="*/ 1779973 h 1779973"/>
              <a:gd name="connsiteX3" fmla="*/ 0 w 6276266"/>
              <a:gd name="connsiteY3" fmla="*/ 1779973 h 1779973"/>
              <a:gd name="connsiteX4" fmla="*/ 0 w 6276266"/>
              <a:gd name="connsiteY4" fmla="*/ 0 h 1779973"/>
              <a:gd name="connsiteX0" fmla="*/ 0 w 6327674"/>
              <a:gd name="connsiteY0" fmla="*/ 0 h 1779973"/>
              <a:gd name="connsiteX1" fmla="*/ 3932276 w 6327674"/>
              <a:gd name="connsiteY1" fmla="*/ 132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0 h 1779973"/>
              <a:gd name="connsiteX1" fmla="*/ 3975116 w 6327674"/>
              <a:gd name="connsiteY1" fmla="*/ 132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12147 h 1792120"/>
              <a:gd name="connsiteX1" fmla="*/ 3940844 w 6327674"/>
              <a:gd name="connsiteY1" fmla="*/ 0 h 1792120"/>
              <a:gd name="connsiteX2" fmla="*/ 6327674 w 6327674"/>
              <a:gd name="connsiteY2" fmla="*/ 1785770 h 1792120"/>
              <a:gd name="connsiteX3" fmla="*/ 0 w 6327674"/>
              <a:gd name="connsiteY3" fmla="*/ 1792120 h 1792120"/>
              <a:gd name="connsiteX4" fmla="*/ 0 w 6327674"/>
              <a:gd name="connsiteY4" fmla="*/ 12147 h 1792120"/>
              <a:gd name="connsiteX0" fmla="*/ 0 w 6327674"/>
              <a:gd name="connsiteY0" fmla="*/ 0 h 1779973"/>
              <a:gd name="connsiteX1" fmla="*/ 3949412 w 6327674"/>
              <a:gd name="connsiteY1" fmla="*/ 5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0 h 1779973"/>
              <a:gd name="connsiteX1" fmla="*/ 3966548 w 6327674"/>
              <a:gd name="connsiteY1" fmla="*/ 553 h 1779973"/>
              <a:gd name="connsiteX2" fmla="*/ 6327674 w 6327674"/>
              <a:gd name="connsiteY2" fmla="*/ 1773623 h 1779973"/>
              <a:gd name="connsiteX3" fmla="*/ 0 w 6327674"/>
              <a:gd name="connsiteY3" fmla="*/ 1779973 h 1779973"/>
              <a:gd name="connsiteX4" fmla="*/ 0 w 6327674"/>
              <a:gd name="connsiteY4" fmla="*/ 0 h 177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7674" h="1779973">
                <a:moveTo>
                  <a:pt x="0" y="0"/>
                </a:moveTo>
                <a:lnTo>
                  <a:pt x="3966548" y="553"/>
                </a:lnTo>
                <a:lnTo>
                  <a:pt x="6327674" y="1773623"/>
                </a:lnTo>
                <a:lnTo>
                  <a:pt x="0" y="1779973"/>
                </a:lnTo>
                <a:lnTo>
                  <a:pt x="0" y="0"/>
                </a:lnTo>
                <a:close/>
              </a:path>
            </a:pathLst>
          </a:custGeom>
          <a:solidFill>
            <a:srgbClr val="AD1F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descr="A red background with white text&#10;&#10;Description automatically generated">
            <a:extLst>
              <a:ext uri="{FF2B5EF4-FFF2-40B4-BE49-F238E27FC236}">
                <a16:creationId xmlns:a16="http://schemas.microsoft.com/office/drawing/2014/main" id="{2231A94D-7AA4-E92F-58D8-0436ACEC84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95" t="30191" r="13436" b="28467"/>
          <a:stretch/>
        </p:blipFill>
        <p:spPr>
          <a:xfrm>
            <a:off x="443962" y="5447798"/>
            <a:ext cx="3578956" cy="956369"/>
          </a:xfrm>
          <a:prstGeom prst="rect">
            <a:avLst/>
          </a:prstGeom>
        </p:spPr>
      </p:pic>
      <p:pic>
        <p:nvPicPr>
          <p:cNvPr id="7" name="Picture 6" descr="A red sign with white text&#10;&#10;Description automatically generated">
            <a:extLst>
              <a:ext uri="{FF2B5EF4-FFF2-40B4-BE49-F238E27FC236}">
                <a16:creationId xmlns:a16="http://schemas.microsoft.com/office/drawing/2014/main" id="{2CBF4E3F-1D78-9B7F-D2A4-7128BA7E976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507" t="27962" r="7108" b="30110"/>
          <a:stretch/>
        </p:blipFill>
        <p:spPr>
          <a:xfrm>
            <a:off x="257266" y="5589013"/>
            <a:ext cx="3952345" cy="870343"/>
          </a:xfrm>
          <a:prstGeom prst="rect">
            <a:avLst/>
          </a:prstGeom>
        </p:spPr>
      </p:pic>
    </p:spTree>
    <p:extLst>
      <p:ext uri="{BB962C8B-B14F-4D97-AF65-F5344CB8AC3E}">
        <p14:creationId xmlns:p14="http://schemas.microsoft.com/office/powerpoint/2010/main" val="1009574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26579" y="395836"/>
            <a:ext cx="10809692" cy="1359153"/>
          </a:xfrm>
        </p:spPr>
        <p:txBody>
          <a:bodyPr tIns="0" bIns="0"/>
          <a:lstStyle>
            <a:lvl1pPr>
              <a:defRPr>
                <a:latin typeface="+mj-lt"/>
              </a:defRPr>
            </a:lvl1pPr>
          </a:lstStyle>
          <a:p>
            <a:r>
              <a:rPr lang="en-US"/>
              <a:t>Click to edit Master title style</a:t>
            </a:r>
          </a:p>
        </p:txBody>
      </p:sp>
      <p:sp>
        <p:nvSpPr>
          <p:cNvPr id="10" name="Content Placeholder 2"/>
          <p:cNvSpPr>
            <a:spLocks noGrp="1"/>
          </p:cNvSpPr>
          <p:nvPr>
            <p:ph idx="1"/>
          </p:nvPr>
        </p:nvSpPr>
        <p:spPr>
          <a:xfrm>
            <a:off x="826579" y="1882623"/>
            <a:ext cx="10809692" cy="4052959"/>
          </a:xfrm>
        </p:spPr>
        <p:txBody>
          <a:bodyPr>
            <a:normAutofit/>
          </a:bodyPr>
          <a:lstStyle>
            <a:lvl1pPr>
              <a:lnSpc>
                <a:spcPct val="90000"/>
              </a:lnSpc>
              <a:defRPr sz="1350">
                <a:latin typeface="+mj-lt"/>
              </a:defRPr>
            </a:lvl1pPr>
            <a:lvl2pPr>
              <a:lnSpc>
                <a:spcPct val="90000"/>
              </a:lnSpc>
              <a:defRPr sz="1350">
                <a:latin typeface="+mj-lt"/>
                <a:cs typeface="Arial"/>
              </a:defRPr>
            </a:lvl2pPr>
            <a:lvl3pPr>
              <a:lnSpc>
                <a:spcPct val="90000"/>
              </a:lnSpc>
              <a:defRPr sz="1350">
                <a:latin typeface="+mj-lt"/>
              </a:defRPr>
            </a:lvl3pPr>
            <a:lvl4pPr>
              <a:lnSpc>
                <a:spcPct val="90000"/>
              </a:lnSpc>
              <a:defRPr sz="1350">
                <a:latin typeface="+mj-lt"/>
              </a:defRPr>
            </a:lvl4pPr>
            <a:lvl5pPr>
              <a:lnSpc>
                <a:spcPct val="90000"/>
              </a:lnSpc>
              <a:defRPr sz="135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DD2C345-A9FA-CA25-182E-C20399A18964}"/>
              </a:ext>
            </a:extLst>
          </p:cNvPr>
          <p:cNvPicPr>
            <a:picLocks noChangeAspect="1"/>
          </p:cNvPicPr>
          <p:nvPr userDrawn="1"/>
        </p:nvPicPr>
        <p:blipFill>
          <a:blip r:embed="rId2"/>
          <a:stretch>
            <a:fillRect/>
          </a:stretch>
        </p:blipFill>
        <p:spPr>
          <a:xfrm>
            <a:off x="0" y="6297562"/>
            <a:ext cx="12192000" cy="560439"/>
          </a:xfrm>
          <a:prstGeom prst="rect">
            <a:avLst/>
          </a:prstGeom>
        </p:spPr>
      </p:pic>
      <p:sp>
        <p:nvSpPr>
          <p:cNvPr id="6" name="TextBox 5">
            <a:extLst>
              <a:ext uri="{FF2B5EF4-FFF2-40B4-BE49-F238E27FC236}">
                <a16:creationId xmlns:a16="http://schemas.microsoft.com/office/drawing/2014/main" id="{55002B2B-CBF6-1B0A-696A-A289C0427AC2}"/>
              </a:ext>
            </a:extLst>
          </p:cNvPr>
          <p:cNvSpPr txBox="1"/>
          <p:nvPr userDrawn="1"/>
        </p:nvSpPr>
        <p:spPr>
          <a:xfrm>
            <a:off x="310125" y="6462166"/>
            <a:ext cx="9324944" cy="288541"/>
          </a:xfrm>
          <a:prstGeom prst="rect">
            <a:avLst/>
          </a:prstGeom>
          <a:noFill/>
        </p:spPr>
        <p:txBody>
          <a:bodyPr wrap="square" rtlCol="0">
            <a:spAutoFit/>
          </a:bodyPr>
          <a:lstStyle/>
          <a:p>
            <a:r>
              <a:rPr lang="en-US" sz="1275">
                <a:solidFill>
                  <a:schemeClr val="tx1"/>
                </a:solidFill>
              </a:rPr>
              <a:t>NEBRASKA ANTIMICROBIAL STEWARDSHIP ASSESSMENT AND PROMOTION PROGRAM</a:t>
            </a:r>
          </a:p>
        </p:txBody>
      </p:sp>
      <p:sp>
        <p:nvSpPr>
          <p:cNvPr id="7" name="Rectangle 6">
            <a:extLst>
              <a:ext uri="{FF2B5EF4-FFF2-40B4-BE49-F238E27FC236}">
                <a16:creationId xmlns:a16="http://schemas.microsoft.com/office/drawing/2014/main" id="{5C4BD7D8-1717-EF5A-CDE0-BCD93DD452F0}"/>
              </a:ext>
            </a:extLst>
          </p:cNvPr>
          <p:cNvSpPr/>
          <p:nvPr userDrawn="1"/>
        </p:nvSpPr>
        <p:spPr>
          <a:xfrm>
            <a:off x="8637646" y="4877305"/>
            <a:ext cx="2072389" cy="762000"/>
          </a:xfrm>
          <a:prstGeom prst="rect">
            <a:avLst/>
          </a:prstGeom>
          <a:solidFill>
            <a:srgbClr val="AD1F2C"/>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A red sign with white text&#10;&#10;Description automatically generated">
            <a:extLst>
              <a:ext uri="{FF2B5EF4-FFF2-40B4-BE49-F238E27FC236}">
                <a16:creationId xmlns:a16="http://schemas.microsoft.com/office/drawing/2014/main" id="{C7555096-D8A4-BAB7-9C14-E81EC85A73A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507" t="27962" r="7108" b="30110"/>
          <a:stretch/>
        </p:blipFill>
        <p:spPr>
          <a:xfrm>
            <a:off x="9945194" y="6354579"/>
            <a:ext cx="2072389" cy="456359"/>
          </a:xfrm>
          <a:prstGeom prst="rect">
            <a:avLst/>
          </a:prstGeom>
        </p:spPr>
      </p:pic>
    </p:spTree>
    <p:extLst>
      <p:ext uri="{BB962C8B-B14F-4D97-AF65-F5344CB8AC3E}">
        <p14:creationId xmlns:p14="http://schemas.microsoft.com/office/powerpoint/2010/main" val="4290727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082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D7E7-F23F-98F5-58B3-C507B3130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1A926-D710-4255-585B-505403527D8E}"/>
              </a:ext>
            </a:extLst>
          </p:cNvPr>
          <p:cNvSpPr>
            <a:spLocks noGrp="1"/>
          </p:cNvSpPr>
          <p:nvPr>
            <p:ph idx="1"/>
          </p:nvPr>
        </p:nvSpPr>
        <p:spPr>
          <a:xfrm>
            <a:off x="826579" y="1882623"/>
            <a:ext cx="10809692" cy="4052959"/>
          </a:xfrm>
        </p:spPr>
        <p:txBody>
          <a:bodyPr>
            <a:normAutofit/>
          </a:bodyPr>
          <a:lstStyle>
            <a:lvl1pPr>
              <a:lnSpc>
                <a:spcPct val="90000"/>
              </a:lnSpc>
              <a:defRPr sz="1350">
                <a:latin typeface="+mj-lt"/>
              </a:defRPr>
            </a:lvl1pPr>
            <a:lvl2pPr>
              <a:lnSpc>
                <a:spcPct val="90000"/>
              </a:lnSpc>
              <a:defRPr sz="1350">
                <a:latin typeface="+mj-lt"/>
                <a:cs typeface="Arial"/>
              </a:defRPr>
            </a:lvl2pPr>
            <a:lvl3pPr>
              <a:lnSpc>
                <a:spcPct val="90000"/>
              </a:lnSpc>
              <a:defRPr sz="1350">
                <a:latin typeface="+mj-lt"/>
              </a:defRPr>
            </a:lvl3pPr>
            <a:lvl4pPr>
              <a:lnSpc>
                <a:spcPct val="90000"/>
              </a:lnSpc>
              <a:defRPr sz="1350">
                <a:latin typeface="+mj-lt"/>
              </a:defRPr>
            </a:lvl4pPr>
            <a:lvl5pPr>
              <a:lnSpc>
                <a:spcPct val="90000"/>
              </a:lnSpc>
              <a:defRPr sz="135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570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42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rotWithShape="1">
          <a:gsLst>
            <a:gs pos="0">
              <a:schemeClr val="bg1">
                <a:tint val="40000"/>
                <a:satMod val="350000"/>
              </a:schemeClr>
            </a:gs>
            <a:gs pos="40000">
              <a:schemeClr val="bg1">
                <a:tint val="45000"/>
                <a:shade val="99000"/>
                <a:satMod val="350000"/>
              </a:schemeClr>
            </a:gs>
            <a:gs pos="100000">
              <a:schemeClr val="bg1">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77866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DB0D63-3685-6088-3E81-043D0537C4A1}"/>
              </a:ext>
            </a:extLst>
          </p:cNvPr>
          <p:cNvPicPr>
            <a:picLocks noChangeAspect="1"/>
          </p:cNvPicPr>
          <p:nvPr userDrawn="1"/>
        </p:nvPicPr>
        <p:blipFill>
          <a:blip r:embed="rId2"/>
          <a:stretch>
            <a:fillRect/>
          </a:stretch>
        </p:blipFill>
        <p:spPr>
          <a:xfrm>
            <a:off x="0" y="6297562"/>
            <a:ext cx="12192000" cy="613549"/>
          </a:xfrm>
          <a:prstGeom prst="rect">
            <a:avLst/>
          </a:prstGeom>
        </p:spPr>
      </p:pic>
      <p:sp>
        <p:nvSpPr>
          <p:cNvPr id="3" name="TextBox 2">
            <a:extLst>
              <a:ext uri="{FF2B5EF4-FFF2-40B4-BE49-F238E27FC236}">
                <a16:creationId xmlns:a16="http://schemas.microsoft.com/office/drawing/2014/main" id="{7AF87C61-321F-B369-FFA5-F7E42D349FEC}"/>
              </a:ext>
            </a:extLst>
          </p:cNvPr>
          <p:cNvSpPr txBox="1"/>
          <p:nvPr userDrawn="1"/>
        </p:nvSpPr>
        <p:spPr>
          <a:xfrm>
            <a:off x="174417" y="6442752"/>
            <a:ext cx="9324944" cy="323165"/>
          </a:xfrm>
          <a:prstGeom prst="rect">
            <a:avLst/>
          </a:prstGeom>
          <a:noFill/>
        </p:spPr>
        <p:txBody>
          <a:bodyPr wrap="square" rtlCol="0">
            <a:spAutoFit/>
          </a:bodyPr>
          <a:lstStyle/>
          <a:p>
            <a:r>
              <a:rPr lang="en-US" sz="1500">
                <a:solidFill>
                  <a:schemeClr val="tx1"/>
                </a:solidFill>
              </a:rPr>
              <a:t>NEBRASKA ANTIMICROBIAL STEWARDSHIP ASSESSMENT AND PROMOTION PROGRAM</a:t>
            </a:r>
          </a:p>
        </p:txBody>
      </p:sp>
      <p:pic>
        <p:nvPicPr>
          <p:cNvPr id="4" name="Picture 3" descr="A red sign with white text&#10;&#10;Description automatically generated">
            <a:extLst>
              <a:ext uri="{FF2B5EF4-FFF2-40B4-BE49-F238E27FC236}">
                <a16:creationId xmlns:a16="http://schemas.microsoft.com/office/drawing/2014/main" id="{179D5CB1-EFA2-7B3A-08CC-05DFD173E8A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507" t="27962" r="7108" b="30110"/>
          <a:stretch/>
        </p:blipFill>
        <p:spPr>
          <a:xfrm>
            <a:off x="9945194" y="6376156"/>
            <a:ext cx="2072389" cy="456359"/>
          </a:xfrm>
          <a:prstGeom prst="rect">
            <a:avLst/>
          </a:prstGeom>
        </p:spPr>
      </p:pic>
    </p:spTree>
    <p:extLst>
      <p:ext uri="{BB962C8B-B14F-4D97-AF65-F5344CB8AC3E}">
        <p14:creationId xmlns:p14="http://schemas.microsoft.com/office/powerpoint/2010/main" val="3929115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bg>
      <p:bgPr>
        <a:gradFill rotWithShape="1">
          <a:gsLst>
            <a:gs pos="0">
              <a:schemeClr val="bg1">
                <a:tint val="40000"/>
                <a:satMod val="350000"/>
              </a:schemeClr>
            </a:gs>
            <a:gs pos="40000">
              <a:schemeClr val="bg1">
                <a:tint val="45000"/>
                <a:shade val="99000"/>
                <a:satMod val="350000"/>
              </a:schemeClr>
            </a:gs>
            <a:gs pos="100000">
              <a:schemeClr val="bg1">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DB0D63-3685-6088-3E81-043D0537C4A1}"/>
              </a:ext>
            </a:extLst>
          </p:cNvPr>
          <p:cNvPicPr>
            <a:picLocks noChangeAspect="1"/>
          </p:cNvPicPr>
          <p:nvPr userDrawn="1"/>
        </p:nvPicPr>
        <p:blipFill>
          <a:blip r:embed="rId2"/>
          <a:stretch>
            <a:fillRect/>
          </a:stretch>
        </p:blipFill>
        <p:spPr>
          <a:xfrm>
            <a:off x="0" y="6297562"/>
            <a:ext cx="12192000" cy="613549"/>
          </a:xfrm>
          <a:prstGeom prst="rect">
            <a:avLst/>
          </a:prstGeom>
        </p:spPr>
      </p:pic>
      <p:sp>
        <p:nvSpPr>
          <p:cNvPr id="3" name="TextBox 2">
            <a:extLst>
              <a:ext uri="{FF2B5EF4-FFF2-40B4-BE49-F238E27FC236}">
                <a16:creationId xmlns:a16="http://schemas.microsoft.com/office/drawing/2014/main" id="{7AF87C61-321F-B369-FFA5-F7E42D349FEC}"/>
              </a:ext>
            </a:extLst>
          </p:cNvPr>
          <p:cNvSpPr txBox="1"/>
          <p:nvPr userDrawn="1"/>
        </p:nvSpPr>
        <p:spPr>
          <a:xfrm>
            <a:off x="0" y="6468238"/>
            <a:ext cx="9324944" cy="323165"/>
          </a:xfrm>
          <a:prstGeom prst="rect">
            <a:avLst/>
          </a:prstGeom>
          <a:noFill/>
        </p:spPr>
        <p:txBody>
          <a:bodyPr wrap="square" rtlCol="0">
            <a:spAutoFit/>
          </a:bodyPr>
          <a:lstStyle/>
          <a:p>
            <a:r>
              <a:rPr lang="en-US" sz="1500">
                <a:solidFill>
                  <a:schemeClr val="bg1"/>
                </a:solidFill>
              </a:rPr>
              <a:t>NEBRASKA ANTIMICROBIAL STEWARDSHIP ASSESSMENT AND PROMOTION PROGRAM</a:t>
            </a:r>
          </a:p>
        </p:txBody>
      </p:sp>
      <p:pic>
        <p:nvPicPr>
          <p:cNvPr id="4" name="Picture 3" descr="A red sign with white text&#10;&#10;Description automatically generated">
            <a:extLst>
              <a:ext uri="{FF2B5EF4-FFF2-40B4-BE49-F238E27FC236}">
                <a16:creationId xmlns:a16="http://schemas.microsoft.com/office/drawing/2014/main" id="{179D5CB1-EFA2-7B3A-08CC-05DFD173E8A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507" t="27962" r="7108" b="30110"/>
          <a:stretch/>
        </p:blipFill>
        <p:spPr>
          <a:xfrm>
            <a:off x="9921390" y="6365966"/>
            <a:ext cx="2072389" cy="456359"/>
          </a:xfrm>
          <a:prstGeom prst="rect">
            <a:avLst/>
          </a:prstGeom>
        </p:spPr>
      </p:pic>
    </p:spTree>
    <p:extLst>
      <p:ext uri="{BB962C8B-B14F-4D97-AF65-F5344CB8AC3E}">
        <p14:creationId xmlns:p14="http://schemas.microsoft.com/office/powerpoint/2010/main" val="357343518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D27E-4047-F9C4-4C09-175E316CF86E}"/>
              </a:ext>
            </a:extLst>
          </p:cNvPr>
          <p:cNvSpPr>
            <a:spLocks noGrp="1"/>
          </p:cNvSpPr>
          <p:nvPr>
            <p:ph type="title"/>
          </p:nvPr>
        </p:nvSpPr>
        <p:spPr>
          <a:xfrm>
            <a:off x="839788" y="987425"/>
            <a:ext cx="3932237" cy="1600200"/>
          </a:xfrm>
        </p:spPr>
        <p:txBody>
          <a:bodyPr anchor="b"/>
          <a:lstStyle>
            <a:lvl1pPr>
              <a:defRPr sz="2400">
                <a:solidFill>
                  <a:srgbClr val="0060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484E781-1C39-4B21-0E95-B2C8E44A3141}"/>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B5733ED-5E6C-F0C0-F4C1-B536CBB42272}"/>
              </a:ext>
            </a:extLst>
          </p:cNvPr>
          <p:cNvSpPr>
            <a:spLocks noGrp="1"/>
          </p:cNvSpPr>
          <p:nvPr>
            <p:ph type="body" sz="half" idx="2"/>
          </p:nvPr>
        </p:nvSpPr>
        <p:spPr>
          <a:xfrm>
            <a:off x="839788" y="2587625"/>
            <a:ext cx="3932237" cy="32829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2FF5D75C-D2AE-ADCD-7247-905854B8B9D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934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Yr Action Plan">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2BF4CCE2-D6DD-20ED-E193-F1049C9E1240}"/>
              </a:ext>
            </a:extLst>
          </p:cNvPr>
          <p:cNvSpPr>
            <a:spLocks noGrp="1"/>
          </p:cNvSpPr>
          <p:nvPr>
            <p:ph type="body" sz="quarter" idx="11" hasCustomPrompt="1"/>
          </p:nvPr>
        </p:nvSpPr>
        <p:spPr>
          <a:xfrm>
            <a:off x="914402" y="928637"/>
            <a:ext cx="103631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BLANK SLIDE</a:t>
            </a:r>
          </a:p>
        </p:txBody>
      </p:sp>
      <p:sp>
        <p:nvSpPr>
          <p:cNvPr id="3" name="Slide Number Placeholder 5">
            <a:extLst>
              <a:ext uri="{FF2B5EF4-FFF2-40B4-BE49-F238E27FC236}">
                <a16:creationId xmlns:a16="http://schemas.microsoft.com/office/drawing/2014/main" id="{6D3C56AC-1039-9783-CAFD-749F8E8B2A10}"/>
              </a:ext>
            </a:extLst>
          </p:cNvPr>
          <p:cNvSpPr>
            <a:spLocks noGrp="1"/>
          </p:cNvSpPr>
          <p:nvPr>
            <p:ph type="sldNum" sz="quarter" idx="4"/>
          </p:nvPr>
        </p:nvSpPr>
        <p:spPr>
          <a:xfrm>
            <a:off x="245705" y="6336851"/>
            <a:ext cx="27432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17795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748883C1-B8C0-9245-A879-6D0A45FC19F2}"/>
              </a:ext>
            </a:extLst>
          </p:cNvPr>
          <p:cNvCxnSpPr>
            <a:cxnSpLocks/>
          </p:cNvCxnSpPr>
          <p:nvPr userDrawn="1"/>
        </p:nvCxnSpPr>
        <p:spPr>
          <a:xfrm>
            <a:off x="3962349" y="4854989"/>
            <a:ext cx="0" cy="294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433E03A6-F738-3C2F-3100-FFFD8852F613}"/>
              </a:ext>
            </a:extLst>
          </p:cNvPr>
          <p:cNvSpPr>
            <a:spLocks noGrp="1"/>
          </p:cNvSpPr>
          <p:nvPr>
            <p:ph type="body" sz="quarter" idx="10" hasCustomPrompt="1"/>
          </p:nvPr>
        </p:nvSpPr>
        <p:spPr>
          <a:xfrm>
            <a:off x="2114548" y="2486143"/>
            <a:ext cx="5943603" cy="661720"/>
          </a:xfrm>
          <a:prstGeom prst="rect">
            <a:avLst/>
          </a:prstGeom>
        </p:spPr>
        <p:txBody>
          <a:bodyPr/>
          <a:lstStyle>
            <a:lvl1pPr marL="0" indent="0">
              <a:buNone/>
              <a:defRPr lang="en-US" sz="2775" b="1" kern="1200" baseline="0" dirty="0" smtClean="0">
                <a:solidFill>
                  <a:schemeClr val="tx1"/>
                </a:solidFill>
                <a:latin typeface="+mj-lt"/>
                <a:ea typeface="+mn-ea"/>
                <a:cs typeface="+mn-cs"/>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0" indent="0">
              <a:buNone/>
              <a:defRPr>
                <a:latin typeface="+mj-lt"/>
              </a:defRPr>
            </a:lvl5pPr>
          </a:lstStyle>
          <a:p>
            <a:pPr algn="l"/>
            <a:r>
              <a:rPr lang="en-US" sz="2775" b="1" baseline="0">
                <a:solidFill>
                  <a:schemeClr val="tx1"/>
                </a:solidFill>
                <a:latin typeface="+mj-lt"/>
              </a:rPr>
              <a:t>Questions?</a:t>
            </a:r>
          </a:p>
        </p:txBody>
      </p:sp>
    </p:spTree>
    <p:extLst>
      <p:ext uri="{BB962C8B-B14F-4D97-AF65-F5344CB8AC3E}">
        <p14:creationId xmlns:p14="http://schemas.microsoft.com/office/powerpoint/2010/main" val="3323060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F0E41C-54CF-123D-7F8F-C46ED194DAFC}"/>
              </a:ext>
            </a:extLst>
          </p:cNvPr>
          <p:cNvPicPr>
            <a:picLocks noChangeAspect="1"/>
          </p:cNvPicPr>
          <p:nvPr userDrawn="1"/>
        </p:nvPicPr>
        <p:blipFill>
          <a:blip r:embed="rId2"/>
          <a:stretch>
            <a:fillRect/>
          </a:stretch>
        </p:blipFill>
        <p:spPr>
          <a:xfrm>
            <a:off x="0" y="6298443"/>
            <a:ext cx="12192000" cy="596996"/>
          </a:xfrm>
          <a:prstGeom prst="rect">
            <a:avLst/>
          </a:prstGeom>
        </p:spPr>
      </p:pic>
      <p:sp>
        <p:nvSpPr>
          <p:cNvPr id="4" name="TextBox 3">
            <a:extLst>
              <a:ext uri="{FF2B5EF4-FFF2-40B4-BE49-F238E27FC236}">
                <a16:creationId xmlns:a16="http://schemas.microsoft.com/office/drawing/2014/main" id="{0763A275-E565-BE44-C02F-B96989B63B0A}"/>
              </a:ext>
            </a:extLst>
          </p:cNvPr>
          <p:cNvSpPr txBox="1"/>
          <p:nvPr userDrawn="1"/>
        </p:nvSpPr>
        <p:spPr>
          <a:xfrm>
            <a:off x="430931" y="6419969"/>
            <a:ext cx="9324944" cy="353943"/>
          </a:xfrm>
          <a:prstGeom prst="rect">
            <a:avLst/>
          </a:prstGeom>
          <a:noFill/>
        </p:spPr>
        <p:txBody>
          <a:bodyPr wrap="square" rtlCol="0">
            <a:spAutoFit/>
          </a:bodyPr>
          <a:lstStyle/>
          <a:p>
            <a:r>
              <a:rPr lang="en-US" sz="1700" dirty="0">
                <a:solidFill>
                  <a:schemeClr val="bg1"/>
                </a:solidFill>
              </a:rPr>
              <a:t>NEBRASKA ANTIMICROBIAL STEWARDSHIP ASSESSMENT AND PROMOTION PROGRAM</a:t>
            </a:r>
          </a:p>
        </p:txBody>
      </p:sp>
      <p:pic>
        <p:nvPicPr>
          <p:cNvPr id="5" name="Picture 4" descr="A red sign with white text&#10;&#10;Description automatically generated">
            <a:extLst>
              <a:ext uri="{FF2B5EF4-FFF2-40B4-BE49-F238E27FC236}">
                <a16:creationId xmlns:a16="http://schemas.microsoft.com/office/drawing/2014/main" id="{FB953200-101C-D29C-E749-54A3FEA3F2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507" t="27962" r="7108" b="30110"/>
          <a:stretch/>
        </p:blipFill>
        <p:spPr>
          <a:xfrm>
            <a:off x="10030815" y="6376505"/>
            <a:ext cx="1501544" cy="440872"/>
          </a:xfrm>
          <a:prstGeom prst="rect">
            <a:avLst/>
          </a:prstGeom>
        </p:spPr>
      </p:pic>
    </p:spTree>
    <p:extLst>
      <p:ext uri="{BB962C8B-B14F-4D97-AF65-F5344CB8AC3E}">
        <p14:creationId xmlns:p14="http://schemas.microsoft.com/office/powerpoint/2010/main" val="327896886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Pr>
        <a:gradFill rotWithShape="1">
          <a:gsLst>
            <a:gs pos="0">
              <a:schemeClr val="bg1">
                <a:tint val="40000"/>
                <a:satMod val="350000"/>
              </a:schemeClr>
            </a:gs>
            <a:gs pos="40000">
              <a:schemeClr val="bg1">
                <a:tint val="45000"/>
                <a:shade val="99000"/>
                <a:satMod val="350000"/>
              </a:schemeClr>
            </a:gs>
            <a:gs pos="100000">
              <a:schemeClr val="bg1">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F0E41C-54CF-123D-7F8F-C46ED194DAFC}"/>
              </a:ext>
            </a:extLst>
          </p:cNvPr>
          <p:cNvPicPr>
            <a:picLocks noChangeAspect="1"/>
          </p:cNvPicPr>
          <p:nvPr userDrawn="1"/>
        </p:nvPicPr>
        <p:blipFill>
          <a:blip r:embed="rId2"/>
          <a:stretch>
            <a:fillRect/>
          </a:stretch>
        </p:blipFill>
        <p:spPr>
          <a:xfrm>
            <a:off x="0" y="6298443"/>
            <a:ext cx="12192000" cy="596996"/>
          </a:xfrm>
          <a:prstGeom prst="rect">
            <a:avLst/>
          </a:prstGeom>
        </p:spPr>
      </p:pic>
      <p:sp>
        <p:nvSpPr>
          <p:cNvPr id="4" name="TextBox 3">
            <a:extLst>
              <a:ext uri="{FF2B5EF4-FFF2-40B4-BE49-F238E27FC236}">
                <a16:creationId xmlns:a16="http://schemas.microsoft.com/office/drawing/2014/main" id="{0763A275-E565-BE44-C02F-B96989B63B0A}"/>
              </a:ext>
            </a:extLst>
          </p:cNvPr>
          <p:cNvSpPr txBox="1"/>
          <p:nvPr userDrawn="1"/>
        </p:nvSpPr>
        <p:spPr>
          <a:xfrm>
            <a:off x="430931" y="6419969"/>
            <a:ext cx="9324944" cy="353943"/>
          </a:xfrm>
          <a:prstGeom prst="rect">
            <a:avLst/>
          </a:prstGeom>
          <a:noFill/>
        </p:spPr>
        <p:txBody>
          <a:bodyPr wrap="square" rtlCol="0">
            <a:spAutoFit/>
          </a:bodyPr>
          <a:lstStyle/>
          <a:p>
            <a:r>
              <a:rPr lang="en-US" sz="1700" dirty="0">
                <a:solidFill>
                  <a:schemeClr val="bg1"/>
                </a:solidFill>
              </a:rPr>
              <a:t>NEBRASKA ANTIMICROBIAL STEWARDSHIP ASSESSMENT AND PROMOTION PROGRAM</a:t>
            </a:r>
          </a:p>
        </p:txBody>
      </p:sp>
      <p:pic>
        <p:nvPicPr>
          <p:cNvPr id="5" name="Picture 4" descr="A red sign with white text&#10;&#10;Description automatically generated">
            <a:extLst>
              <a:ext uri="{FF2B5EF4-FFF2-40B4-BE49-F238E27FC236}">
                <a16:creationId xmlns:a16="http://schemas.microsoft.com/office/drawing/2014/main" id="{FB953200-101C-D29C-E749-54A3FEA3F2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507" t="27962" r="7108" b="30110"/>
          <a:stretch/>
        </p:blipFill>
        <p:spPr>
          <a:xfrm>
            <a:off x="10030815" y="6376505"/>
            <a:ext cx="1501544" cy="440872"/>
          </a:xfrm>
          <a:prstGeom prst="rect">
            <a:avLst/>
          </a:prstGeom>
        </p:spPr>
      </p:pic>
    </p:spTree>
    <p:extLst>
      <p:ext uri="{BB962C8B-B14F-4D97-AF65-F5344CB8AC3E}">
        <p14:creationId xmlns:p14="http://schemas.microsoft.com/office/powerpoint/2010/main" val="279060037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E8D0E7-70A1-1916-ED32-27324B15D893}"/>
              </a:ext>
            </a:extLst>
          </p:cNvPr>
          <p:cNvSpPr txBox="1">
            <a:spLocks/>
          </p:cNvSpPr>
          <p:nvPr userDrawn="1"/>
        </p:nvSpPr>
        <p:spPr>
          <a:xfrm>
            <a:off x="3432455" y="2113943"/>
            <a:ext cx="8043437" cy="1666482"/>
          </a:xfrm>
          <a:prstGeom prst="rect">
            <a:avLst/>
          </a:prstGeom>
        </p:spPr>
        <p:txBody>
          <a:bodyPr vert="horz" lIns="91440" tIns="0" rIns="91440" bIns="0" rtlCol="0" anchor="b">
            <a:normAutofit/>
          </a:bodyPr>
          <a:lstStyle>
            <a:lvl1pPr algn="r" defTabSz="342900" rtl="0" eaLnBrk="1" latinLnBrk="0" hangingPunct="1">
              <a:lnSpc>
                <a:spcPct val="80000"/>
              </a:lnSpc>
              <a:spcBef>
                <a:spcPct val="0"/>
              </a:spcBef>
              <a:buNone/>
              <a:defRPr sz="4800" b="1" i="0" kern="1200" baseline="0">
                <a:solidFill>
                  <a:schemeClr val="tx1"/>
                </a:solidFill>
                <a:latin typeface="+mj-lt"/>
                <a:ea typeface="+mj-ea"/>
                <a:cs typeface="Arial-BoldMT"/>
              </a:defRPr>
            </a:lvl1pPr>
          </a:lstStyle>
          <a:p>
            <a:endParaRPr lang="en-US" dirty="0"/>
          </a:p>
        </p:txBody>
      </p:sp>
    </p:spTree>
    <p:extLst>
      <p:ext uri="{BB962C8B-B14F-4D97-AF65-F5344CB8AC3E}">
        <p14:creationId xmlns:p14="http://schemas.microsoft.com/office/powerpoint/2010/main" val="90829358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rotWithShape="1">
          <a:gsLst>
            <a:gs pos="0">
              <a:schemeClr val="bg1">
                <a:tint val="40000"/>
                <a:satMod val="350000"/>
              </a:schemeClr>
            </a:gs>
            <a:gs pos="40000">
              <a:schemeClr val="bg1">
                <a:tint val="45000"/>
                <a:shade val="99000"/>
                <a:satMod val="350000"/>
              </a:schemeClr>
            </a:gs>
            <a:gs pos="100000">
              <a:schemeClr val="bg1">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E8D0E7-70A1-1916-ED32-27324B15D893}"/>
              </a:ext>
            </a:extLst>
          </p:cNvPr>
          <p:cNvSpPr txBox="1">
            <a:spLocks/>
          </p:cNvSpPr>
          <p:nvPr userDrawn="1"/>
        </p:nvSpPr>
        <p:spPr>
          <a:xfrm>
            <a:off x="3432455" y="2113943"/>
            <a:ext cx="8043437" cy="1666482"/>
          </a:xfrm>
          <a:prstGeom prst="rect">
            <a:avLst/>
          </a:prstGeom>
        </p:spPr>
        <p:txBody>
          <a:bodyPr vert="horz" lIns="91440" tIns="0" rIns="91440" bIns="0" rtlCol="0" anchor="b">
            <a:normAutofit/>
          </a:bodyPr>
          <a:lstStyle>
            <a:lvl1pPr algn="r" defTabSz="342900" rtl="0" eaLnBrk="1" latinLnBrk="0" hangingPunct="1">
              <a:lnSpc>
                <a:spcPct val="80000"/>
              </a:lnSpc>
              <a:spcBef>
                <a:spcPct val="0"/>
              </a:spcBef>
              <a:buNone/>
              <a:defRPr sz="4800" b="1" i="0" kern="1200" baseline="0">
                <a:solidFill>
                  <a:schemeClr val="tx1"/>
                </a:solidFill>
                <a:latin typeface="+mj-lt"/>
                <a:ea typeface="+mj-ea"/>
                <a:cs typeface="Arial-BoldMT"/>
              </a:defRPr>
            </a:lvl1pPr>
          </a:lstStyle>
          <a:p>
            <a:endParaRPr lang="en-US" dirty="0"/>
          </a:p>
        </p:txBody>
      </p:sp>
    </p:spTree>
    <p:extLst>
      <p:ext uri="{BB962C8B-B14F-4D97-AF65-F5344CB8AC3E}">
        <p14:creationId xmlns:p14="http://schemas.microsoft.com/office/powerpoint/2010/main" val="294387444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tx1">
                <a:lumMod val="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702" y="395834"/>
            <a:ext cx="10753516" cy="1359153"/>
          </a:xfrm>
          <a:prstGeom prst="rect">
            <a:avLst/>
          </a:prstGeom>
        </p:spPr>
        <p:txBody>
          <a:bodyPr vert="horz" lIns="91440" tIns="0" rIns="91440" bIns="0" rtlCol="0" anchor="b">
            <a:normAutofit/>
          </a:bodyPr>
          <a:lstStyle/>
          <a:p>
            <a:r>
              <a:rPr lang="en-US" dirty="0"/>
              <a:t>Headline</a:t>
            </a:r>
          </a:p>
        </p:txBody>
      </p:sp>
      <p:sp>
        <p:nvSpPr>
          <p:cNvPr id="3" name="Text Placeholder 2"/>
          <p:cNvSpPr>
            <a:spLocks noGrp="1"/>
          </p:cNvSpPr>
          <p:nvPr>
            <p:ph type="body" idx="1"/>
          </p:nvPr>
        </p:nvSpPr>
        <p:spPr>
          <a:xfrm>
            <a:off x="866702" y="1882620"/>
            <a:ext cx="10753516" cy="40278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arallelogram 11">
            <a:extLst>
              <a:ext uri="{FF2B5EF4-FFF2-40B4-BE49-F238E27FC236}">
                <a16:creationId xmlns:a16="http://schemas.microsoft.com/office/drawing/2014/main" id="{7C0CE09A-39B0-3D13-7808-F1D23CC16F82}"/>
              </a:ext>
            </a:extLst>
          </p:cNvPr>
          <p:cNvSpPr/>
          <p:nvPr userDrawn="1"/>
        </p:nvSpPr>
        <p:spPr>
          <a:xfrm flipV="1">
            <a:off x="8108352" y="6300438"/>
            <a:ext cx="4100249" cy="585934"/>
          </a:xfrm>
          <a:custGeom>
            <a:avLst/>
            <a:gdLst>
              <a:gd name="connsiteX0" fmla="*/ 0 w 4640239"/>
              <a:gd name="connsiteY0" fmla="*/ 848415 h 848415"/>
              <a:gd name="connsiteX1" fmla="*/ 921336 w 4640239"/>
              <a:gd name="connsiteY1" fmla="*/ 0 h 848415"/>
              <a:gd name="connsiteX2" fmla="*/ 4640239 w 4640239"/>
              <a:gd name="connsiteY2" fmla="*/ 0 h 848415"/>
              <a:gd name="connsiteX3" fmla="*/ 3718903 w 4640239"/>
              <a:gd name="connsiteY3" fmla="*/ 848415 h 848415"/>
              <a:gd name="connsiteX4" fmla="*/ 0 w 4640239"/>
              <a:gd name="connsiteY4" fmla="*/ 848415 h 848415"/>
              <a:gd name="connsiteX0" fmla="*/ 0 w 4640239"/>
              <a:gd name="connsiteY0" fmla="*/ 848415 h 848415"/>
              <a:gd name="connsiteX1" fmla="*/ 921336 w 4640239"/>
              <a:gd name="connsiteY1" fmla="*/ 0 h 848415"/>
              <a:gd name="connsiteX2" fmla="*/ 4640239 w 4640239"/>
              <a:gd name="connsiteY2" fmla="*/ 0 h 848415"/>
              <a:gd name="connsiteX3" fmla="*/ 4073745 w 4640239"/>
              <a:gd name="connsiteY3" fmla="*/ 821119 h 848415"/>
              <a:gd name="connsiteX4" fmla="*/ 0 w 4640239"/>
              <a:gd name="connsiteY4" fmla="*/ 848415 h 848415"/>
              <a:gd name="connsiteX0" fmla="*/ 0 w 4640239"/>
              <a:gd name="connsiteY0" fmla="*/ 848415 h 860876"/>
              <a:gd name="connsiteX1" fmla="*/ 921336 w 4640239"/>
              <a:gd name="connsiteY1" fmla="*/ 0 h 860876"/>
              <a:gd name="connsiteX2" fmla="*/ 4640239 w 4640239"/>
              <a:gd name="connsiteY2" fmla="*/ 0 h 860876"/>
              <a:gd name="connsiteX3" fmla="*/ 4060493 w 4640239"/>
              <a:gd name="connsiteY3" fmla="*/ 860876 h 860876"/>
              <a:gd name="connsiteX4" fmla="*/ 0 w 4640239"/>
              <a:gd name="connsiteY4" fmla="*/ 848415 h 860876"/>
              <a:gd name="connsiteX0" fmla="*/ 0 w 4096900"/>
              <a:gd name="connsiteY0" fmla="*/ 848415 h 860876"/>
              <a:gd name="connsiteX1" fmla="*/ 921336 w 4096900"/>
              <a:gd name="connsiteY1" fmla="*/ 0 h 860876"/>
              <a:gd name="connsiteX2" fmla="*/ 4096900 w 4096900"/>
              <a:gd name="connsiteY2" fmla="*/ 0 h 860876"/>
              <a:gd name="connsiteX3" fmla="*/ 4060493 w 4096900"/>
              <a:gd name="connsiteY3" fmla="*/ 860876 h 860876"/>
              <a:gd name="connsiteX4" fmla="*/ 0 w 4096900"/>
              <a:gd name="connsiteY4" fmla="*/ 848415 h 860876"/>
              <a:gd name="connsiteX0" fmla="*/ 0 w 4096900"/>
              <a:gd name="connsiteY0" fmla="*/ 848415 h 848415"/>
              <a:gd name="connsiteX1" fmla="*/ 921336 w 4096900"/>
              <a:gd name="connsiteY1" fmla="*/ 0 h 848415"/>
              <a:gd name="connsiteX2" fmla="*/ 4096900 w 4096900"/>
              <a:gd name="connsiteY2" fmla="*/ 0 h 848415"/>
              <a:gd name="connsiteX3" fmla="*/ 4060493 w 4096900"/>
              <a:gd name="connsiteY3" fmla="*/ 847623 h 848415"/>
              <a:gd name="connsiteX4" fmla="*/ 0 w 4096900"/>
              <a:gd name="connsiteY4" fmla="*/ 848415 h 848415"/>
              <a:gd name="connsiteX0" fmla="*/ 0 w 4100249"/>
              <a:gd name="connsiteY0" fmla="*/ 848415 h 848415"/>
              <a:gd name="connsiteX1" fmla="*/ 921336 w 4100249"/>
              <a:gd name="connsiteY1" fmla="*/ 0 h 848415"/>
              <a:gd name="connsiteX2" fmla="*/ 4096900 w 4100249"/>
              <a:gd name="connsiteY2" fmla="*/ 0 h 848415"/>
              <a:gd name="connsiteX3" fmla="*/ 4100249 w 4100249"/>
              <a:gd name="connsiteY3" fmla="*/ 847623 h 848415"/>
              <a:gd name="connsiteX4" fmla="*/ 0 w 4100249"/>
              <a:gd name="connsiteY4" fmla="*/ 848415 h 84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49" h="848415">
                <a:moveTo>
                  <a:pt x="0" y="848415"/>
                </a:moveTo>
                <a:lnTo>
                  <a:pt x="921336" y="0"/>
                </a:lnTo>
                <a:lnTo>
                  <a:pt x="4096900" y="0"/>
                </a:lnTo>
                <a:cubicBezTo>
                  <a:pt x="4098016" y="282541"/>
                  <a:pt x="4099133" y="565082"/>
                  <a:pt x="4100249" y="847623"/>
                </a:cubicBezTo>
                <a:lnTo>
                  <a:pt x="0" y="848415"/>
                </a:lnTo>
                <a:close/>
              </a:path>
            </a:pathLst>
          </a:custGeom>
          <a:solidFill>
            <a:srgbClr val="AD1F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descr="A red sign with white text&#10;&#10;Description automatically generated">
            <a:extLst>
              <a:ext uri="{FF2B5EF4-FFF2-40B4-BE49-F238E27FC236}">
                <a16:creationId xmlns:a16="http://schemas.microsoft.com/office/drawing/2014/main" id="{5E22D00A-D4A4-3ADD-FB2D-831075657D3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8507" t="27962" r="7108" b="30110"/>
          <a:stretch/>
        </p:blipFill>
        <p:spPr>
          <a:xfrm>
            <a:off x="10033751" y="6300438"/>
            <a:ext cx="1823568" cy="535422"/>
          </a:xfrm>
          <a:prstGeom prst="rect">
            <a:avLst/>
          </a:prstGeom>
        </p:spPr>
      </p:pic>
    </p:spTree>
    <p:extLst>
      <p:ext uri="{BB962C8B-B14F-4D97-AF65-F5344CB8AC3E}">
        <p14:creationId xmlns:p14="http://schemas.microsoft.com/office/powerpoint/2010/main" val="3005679823"/>
      </p:ext>
    </p:extLst>
  </p:cSld>
  <p:clrMap bg1="dk1" tx1="lt1" bg2="dk2" tx2="lt2" accent1="accent1" accent2="accent2" accent3="accent3" accent4="accent4" accent5="accent5" accent6="accent6" hlink="hlink" folHlink="folHlink"/>
  <p:sldLayoutIdLst>
    <p:sldLayoutId id="2147483669" r:id="rId1"/>
    <p:sldLayoutId id="2147483666" r:id="rId2"/>
    <p:sldLayoutId id="2147483662" r:id="rId3"/>
    <p:sldLayoutId id="2147483667" r:id="rId4"/>
    <p:sldLayoutId id="2147483668" r:id="rId5"/>
    <p:sldLayoutId id="2147483673" r:id="rId6"/>
    <p:sldLayoutId id="2147483670" r:id="rId7"/>
    <p:sldLayoutId id="2147483661" r:id="rId8"/>
    <p:sldLayoutId id="2147483674" r:id="rId9"/>
    <p:sldLayoutId id="2147483675" r:id="rId10"/>
    <p:sldLayoutId id="2147483691" r:id="rId11"/>
    <p:sldLayoutId id="2147483693" r:id="rId12"/>
    <p:sldLayoutId id="2147483694" r:id="rId13"/>
    <p:sldLayoutId id="2147483695" r:id="rId14"/>
  </p:sldLayoutIdLst>
  <p:hf hdr="0" ftr="0" dt="0"/>
  <p:txStyles>
    <p:title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p:titleStyle>
    <p:bodyStyle>
      <a:lvl1pPr marL="285750" indent="-285750" algn="l" defTabSz="342900" rtl="0" eaLnBrk="1" latinLnBrk="0" hangingPunct="1">
        <a:lnSpc>
          <a:spcPct val="90000"/>
        </a:lnSpc>
        <a:spcBef>
          <a:spcPct val="20000"/>
        </a:spcBef>
        <a:buFont typeface="Arial" panose="020B0604020202020204" pitchFamily="34" charset="0"/>
        <a:buChar char="•"/>
        <a:defRPr sz="1800" kern="1200">
          <a:solidFill>
            <a:schemeClr val="tx1"/>
          </a:solidFill>
          <a:latin typeface="+mj-lt"/>
          <a:ea typeface="+mn-ea"/>
          <a:cs typeface="Arial"/>
        </a:defRPr>
      </a:lvl1pPr>
      <a:lvl2pPr marL="628650" indent="-285750" algn="l" defTabSz="342900" rtl="0" eaLnBrk="1" latinLnBrk="0" hangingPunct="1">
        <a:spcBef>
          <a:spcPct val="20000"/>
        </a:spcBef>
        <a:buFont typeface="Arial" panose="020B0604020202020204" pitchFamily="34" charset="0"/>
        <a:buChar char="•"/>
        <a:defRPr sz="1800" kern="1200">
          <a:solidFill>
            <a:schemeClr val="tx1"/>
          </a:solidFill>
          <a:latin typeface="+mj-lt"/>
          <a:ea typeface="+mn-ea"/>
          <a:cs typeface="+mn-cs"/>
        </a:defRPr>
      </a:lvl2pPr>
      <a:lvl3pPr marL="971550" indent="-285750" algn="l" defTabSz="342900" rtl="0" eaLnBrk="1" latinLnBrk="0" hangingPunct="1">
        <a:lnSpc>
          <a:spcPct val="90000"/>
        </a:lnSpc>
        <a:spcBef>
          <a:spcPct val="20000"/>
        </a:spcBef>
        <a:buFont typeface="Arial" panose="020B0604020202020204" pitchFamily="34" charset="0"/>
        <a:buChar char="•"/>
        <a:defRPr sz="1800" kern="1200">
          <a:solidFill>
            <a:schemeClr val="tx1"/>
          </a:solidFill>
          <a:latin typeface="+mj-lt"/>
          <a:ea typeface="+mn-ea"/>
          <a:cs typeface="Arial"/>
        </a:defRPr>
      </a:lvl3pPr>
      <a:lvl4pPr marL="1314450" indent="-285750" algn="l" defTabSz="342900" rtl="0" eaLnBrk="1" latinLnBrk="0" hangingPunct="1">
        <a:lnSpc>
          <a:spcPct val="90000"/>
        </a:lnSpc>
        <a:spcBef>
          <a:spcPct val="20000"/>
        </a:spcBef>
        <a:buFont typeface="Arial" panose="020B0604020202020204" pitchFamily="34" charset="0"/>
        <a:buChar char="•"/>
        <a:defRPr sz="1800" kern="1200">
          <a:solidFill>
            <a:schemeClr val="tx1"/>
          </a:solidFill>
          <a:latin typeface="+mj-lt"/>
          <a:ea typeface="+mn-ea"/>
          <a:cs typeface="Arial"/>
        </a:defRPr>
      </a:lvl4pPr>
      <a:lvl5pPr marL="1657350" indent="-285750" algn="l" defTabSz="342900" rtl="0" eaLnBrk="1" latinLnBrk="0" hangingPunct="1">
        <a:lnSpc>
          <a:spcPct val="90000"/>
        </a:lnSpc>
        <a:spcBef>
          <a:spcPct val="20000"/>
        </a:spcBef>
        <a:buFont typeface="Arial" panose="020B0604020202020204" pitchFamily="34" charset="0"/>
        <a:buChar char="•"/>
        <a:defRPr sz="1800" kern="1200">
          <a:solidFill>
            <a:schemeClr val="tx1"/>
          </a:solidFill>
          <a:latin typeface="+mj-lt"/>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79488-D770-B243-999C-AB2FB828F0A2}"/>
              </a:ext>
            </a:extLst>
          </p:cNvPr>
          <p:cNvPicPr>
            <a:picLocks noChangeAspect="1"/>
          </p:cNvPicPr>
          <p:nvPr userDrawn="1"/>
        </p:nvPicPr>
        <p:blipFill>
          <a:blip r:embed="rId16"/>
          <a:stretch>
            <a:fillRect/>
          </a:stretch>
        </p:blipFill>
        <p:spPr>
          <a:xfrm>
            <a:off x="0" y="0"/>
            <a:ext cx="12192000" cy="6858000"/>
          </a:xfrm>
          <a:prstGeom prst="rect">
            <a:avLst/>
          </a:prstGeom>
        </p:spPr>
      </p:pic>
      <p:sp>
        <p:nvSpPr>
          <p:cNvPr id="2" name="Title Placeholder 1"/>
          <p:cNvSpPr>
            <a:spLocks noGrp="1"/>
          </p:cNvSpPr>
          <p:nvPr>
            <p:ph type="title"/>
          </p:nvPr>
        </p:nvSpPr>
        <p:spPr>
          <a:xfrm>
            <a:off x="456037" y="205977"/>
            <a:ext cx="10516763" cy="1229803"/>
          </a:xfrm>
          <a:prstGeom prst="rect">
            <a:avLst/>
          </a:prstGeom>
        </p:spPr>
        <p:txBody>
          <a:bodyPr vert="horz" lIns="91440" tIns="0" rIns="91440" bIns="0" rtlCol="0" anchor="ctr">
            <a:noAutofit/>
          </a:bodyPr>
          <a:lstStyle/>
          <a:p>
            <a:r>
              <a:rPr lang="en-US"/>
              <a:t>Headline</a:t>
            </a:r>
          </a:p>
        </p:txBody>
      </p:sp>
      <p:sp>
        <p:nvSpPr>
          <p:cNvPr id="3" name="Text Placeholder 2"/>
          <p:cNvSpPr>
            <a:spLocks noGrp="1"/>
          </p:cNvSpPr>
          <p:nvPr>
            <p:ph type="body" idx="1"/>
          </p:nvPr>
        </p:nvSpPr>
        <p:spPr>
          <a:xfrm>
            <a:off x="456038" y="1570712"/>
            <a:ext cx="11279924" cy="4908465"/>
          </a:xfrm>
          <a:prstGeom prst="rect">
            <a:avLst/>
          </a:prstGeom>
        </p:spPr>
        <p:txBody>
          <a:bodyPr vert="horz" lIns="91440" tIns="45720" rIns="91440" bIns="45720" rtlCol="0">
            <a:normAutofit/>
          </a:body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4150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609585" rtl="0" eaLnBrk="1" latinLnBrk="0" hangingPunct="1">
        <a:lnSpc>
          <a:spcPct val="90000"/>
        </a:lnSpc>
        <a:spcBef>
          <a:spcPct val="0"/>
        </a:spcBef>
        <a:buNone/>
        <a:defRPr sz="4800" b="1" i="0" kern="1200" baseline="0">
          <a:solidFill>
            <a:schemeClr val="accent6"/>
          </a:solidFill>
          <a:latin typeface="Arial"/>
          <a:ea typeface="+mj-ea"/>
          <a:cs typeface="Arial"/>
        </a:defRPr>
      </a:lvl1pPr>
    </p:titleStyle>
    <p:bodyStyle>
      <a:lvl1pPr marL="0" indent="0" algn="l" defTabSz="609585" rtl="0" eaLnBrk="1" latinLnBrk="0" hangingPunct="1">
        <a:lnSpc>
          <a:spcPct val="90000"/>
        </a:lnSpc>
        <a:spcBef>
          <a:spcPct val="20000"/>
        </a:spcBef>
        <a:buFontTx/>
        <a:buNone/>
        <a:defRPr sz="3200" kern="1200">
          <a:solidFill>
            <a:schemeClr val="bg1"/>
          </a:solidFill>
          <a:latin typeface="Arial"/>
          <a:ea typeface="+mn-ea"/>
          <a:cs typeface="Arial"/>
        </a:defRPr>
      </a:lvl1pPr>
      <a:lvl2pPr marL="611702" indent="-383108" algn="l" defTabSz="609585" rtl="0" eaLnBrk="1" latinLnBrk="0" hangingPunct="1">
        <a:spcBef>
          <a:spcPct val="20000"/>
        </a:spcBef>
        <a:buFont typeface="Wingdings" charset="2"/>
        <a:buChar char="§"/>
        <a:tabLst/>
        <a:defRPr sz="3200" kern="1200">
          <a:solidFill>
            <a:schemeClr val="bg1"/>
          </a:solidFill>
          <a:latin typeface="+mn-lt"/>
          <a:ea typeface="+mn-ea"/>
          <a:cs typeface="+mn-cs"/>
        </a:defRPr>
      </a:lvl2pPr>
      <a:lvl3pPr marL="996926" indent="-302676" algn="l" defTabSz="609585" rtl="0" eaLnBrk="1" latinLnBrk="0" hangingPunct="1">
        <a:lnSpc>
          <a:spcPct val="90000"/>
        </a:lnSpc>
        <a:spcBef>
          <a:spcPct val="20000"/>
        </a:spcBef>
        <a:buFont typeface="Arial"/>
        <a:buChar char="•"/>
        <a:tabLst/>
        <a:defRPr sz="3200" kern="1200">
          <a:solidFill>
            <a:schemeClr val="bg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667" kern="1200">
          <a:solidFill>
            <a:schemeClr val="bg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667" kern="1200">
          <a:solidFill>
            <a:schemeClr val="bg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4952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609600" y="1536633"/>
            <a:ext cx="10972800" cy="4772800"/>
          </a:xfrm>
          <a:prstGeom prst="rect">
            <a:avLst/>
          </a:prstGeom>
          <a:noFill/>
          <a:ln>
            <a:noFill/>
          </a:ln>
        </p:spPr>
        <p:txBody>
          <a:bodyPr spcFirstLastPara="1" wrap="square" lIns="91425" tIns="91425" rIns="91425" bIns="91425" anchor="t" anchorCtr="0">
            <a:norm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28375458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E5A9A6-7B2F-6F42-8B4D-3B4A21321944}"/>
              </a:ext>
            </a:extLst>
          </p:cNvPr>
          <p:cNvPicPr>
            <a:picLocks noChangeAspect="1"/>
          </p:cNvPicPr>
          <p:nvPr userDrawn="1"/>
        </p:nvPicPr>
        <p:blipFill>
          <a:blip r:embed="rId9"/>
          <a:stretch>
            <a:fillRect/>
          </a:stretch>
        </p:blipFill>
        <p:spPr>
          <a:xfrm>
            <a:off x="0" y="0"/>
            <a:ext cx="12192000" cy="6858000"/>
          </a:xfrm>
          <a:prstGeom prst="rect">
            <a:avLst/>
          </a:prstGeom>
        </p:spPr>
      </p:pic>
      <p:sp>
        <p:nvSpPr>
          <p:cNvPr id="2" name="Title Placeholder 1"/>
          <p:cNvSpPr>
            <a:spLocks noGrp="1"/>
          </p:cNvSpPr>
          <p:nvPr>
            <p:ph type="title"/>
          </p:nvPr>
        </p:nvSpPr>
        <p:spPr>
          <a:xfrm>
            <a:off x="456037" y="205977"/>
            <a:ext cx="10516763" cy="1229803"/>
          </a:xfrm>
          <a:prstGeom prst="rect">
            <a:avLst/>
          </a:prstGeom>
        </p:spPr>
        <p:txBody>
          <a:bodyPr vert="horz" lIns="91440" tIns="0" rIns="91440" bIns="0" rtlCol="0" anchor="ctr">
            <a:noAutofit/>
          </a:bodyPr>
          <a:lstStyle/>
          <a:p>
            <a:r>
              <a:rPr lang="en-US" dirty="0"/>
              <a:t>Headline</a:t>
            </a:r>
          </a:p>
        </p:txBody>
      </p:sp>
      <p:sp>
        <p:nvSpPr>
          <p:cNvPr id="3" name="Text Placeholder 2"/>
          <p:cNvSpPr>
            <a:spLocks noGrp="1"/>
          </p:cNvSpPr>
          <p:nvPr>
            <p:ph type="body" idx="1"/>
          </p:nvPr>
        </p:nvSpPr>
        <p:spPr>
          <a:xfrm>
            <a:off x="456038" y="1570712"/>
            <a:ext cx="11279924" cy="4908465"/>
          </a:xfrm>
          <a:prstGeom prst="rect">
            <a:avLst/>
          </a:prstGeom>
        </p:spPr>
        <p:txBody>
          <a:bodyPr vert="horz" lIns="91440" tIns="45720" rIns="91440" bIns="45720" rtlCol="0">
            <a:normAutofit/>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61903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xStyles>
    <p:titleStyle>
      <a:lvl1pPr algn="l" defTabSz="457200" rtl="0" eaLnBrk="1" latinLnBrk="0" hangingPunct="1">
        <a:lnSpc>
          <a:spcPct val="90000"/>
        </a:lnSpc>
        <a:spcBef>
          <a:spcPct val="0"/>
        </a:spcBef>
        <a:buNone/>
        <a:defRPr sz="36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400" kern="1200">
          <a:solidFill>
            <a:schemeClr val="tx1"/>
          </a:solidFill>
          <a:latin typeface="Arial"/>
          <a:ea typeface="+mn-ea"/>
          <a:cs typeface="Arial"/>
        </a:defRPr>
      </a:lvl1pPr>
      <a:lvl2pPr marL="458788" indent="-287338" algn="l" defTabSz="457200" rtl="0" eaLnBrk="1" latinLnBrk="0" hangingPunct="1">
        <a:spcBef>
          <a:spcPct val="20000"/>
        </a:spcBef>
        <a:buFont typeface="Wingdings" charset="2"/>
        <a:buChar char="§"/>
        <a:tabLst/>
        <a:defRPr sz="2400" kern="1200">
          <a:solidFill>
            <a:schemeClr val="tx1"/>
          </a:solidFill>
          <a:latin typeface="+mn-lt"/>
          <a:ea typeface="+mn-ea"/>
          <a:cs typeface="+mn-cs"/>
        </a:defRPr>
      </a:lvl2pPr>
      <a:lvl3pPr marL="747713" indent="-227013" algn="l" defTabSz="457200"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3pPr>
      <a:lvl4pPr marL="1090613" indent="-233363"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4pPr>
      <a:lvl5pPr marL="1371600" indent="-254000"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0">
              <a:schemeClr val="tx1">
                <a:lumMod val="65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702" y="395836"/>
            <a:ext cx="10753516" cy="1359153"/>
          </a:xfrm>
          <a:prstGeom prst="rect">
            <a:avLst/>
          </a:prstGeom>
        </p:spPr>
        <p:txBody>
          <a:bodyPr vert="horz" lIns="91440" tIns="0" rIns="91440" bIns="0" rtlCol="0" anchor="b">
            <a:normAutofit/>
          </a:bodyPr>
          <a:lstStyle/>
          <a:p>
            <a:r>
              <a:rPr lang="en-US"/>
              <a:t>Headline</a:t>
            </a:r>
          </a:p>
        </p:txBody>
      </p:sp>
      <p:sp>
        <p:nvSpPr>
          <p:cNvPr id="3" name="Text Placeholder 2"/>
          <p:cNvSpPr>
            <a:spLocks noGrp="1"/>
          </p:cNvSpPr>
          <p:nvPr>
            <p:ph type="body" idx="1"/>
          </p:nvPr>
        </p:nvSpPr>
        <p:spPr>
          <a:xfrm>
            <a:off x="866702" y="1882620"/>
            <a:ext cx="10753516" cy="4027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arallelogram 11">
            <a:extLst>
              <a:ext uri="{FF2B5EF4-FFF2-40B4-BE49-F238E27FC236}">
                <a16:creationId xmlns:a16="http://schemas.microsoft.com/office/drawing/2014/main" id="{7C0CE09A-39B0-3D13-7808-F1D23CC16F82}"/>
              </a:ext>
            </a:extLst>
          </p:cNvPr>
          <p:cNvSpPr/>
          <p:nvPr userDrawn="1"/>
        </p:nvSpPr>
        <p:spPr>
          <a:xfrm flipV="1">
            <a:off x="7739271" y="6313654"/>
            <a:ext cx="4470400" cy="544345"/>
          </a:xfrm>
          <a:custGeom>
            <a:avLst/>
            <a:gdLst>
              <a:gd name="connsiteX0" fmla="*/ 0 w 4640239"/>
              <a:gd name="connsiteY0" fmla="*/ 848415 h 848415"/>
              <a:gd name="connsiteX1" fmla="*/ 921336 w 4640239"/>
              <a:gd name="connsiteY1" fmla="*/ 0 h 848415"/>
              <a:gd name="connsiteX2" fmla="*/ 4640239 w 4640239"/>
              <a:gd name="connsiteY2" fmla="*/ 0 h 848415"/>
              <a:gd name="connsiteX3" fmla="*/ 3718903 w 4640239"/>
              <a:gd name="connsiteY3" fmla="*/ 848415 h 848415"/>
              <a:gd name="connsiteX4" fmla="*/ 0 w 4640239"/>
              <a:gd name="connsiteY4" fmla="*/ 848415 h 848415"/>
              <a:gd name="connsiteX0" fmla="*/ 0 w 4640239"/>
              <a:gd name="connsiteY0" fmla="*/ 848415 h 848415"/>
              <a:gd name="connsiteX1" fmla="*/ 921336 w 4640239"/>
              <a:gd name="connsiteY1" fmla="*/ 0 h 848415"/>
              <a:gd name="connsiteX2" fmla="*/ 4640239 w 4640239"/>
              <a:gd name="connsiteY2" fmla="*/ 0 h 848415"/>
              <a:gd name="connsiteX3" fmla="*/ 4073745 w 4640239"/>
              <a:gd name="connsiteY3" fmla="*/ 821119 h 848415"/>
              <a:gd name="connsiteX4" fmla="*/ 0 w 4640239"/>
              <a:gd name="connsiteY4" fmla="*/ 848415 h 848415"/>
              <a:gd name="connsiteX0" fmla="*/ 0 w 4090524"/>
              <a:gd name="connsiteY0" fmla="*/ 848415 h 848415"/>
              <a:gd name="connsiteX1" fmla="*/ 921336 w 4090524"/>
              <a:gd name="connsiteY1" fmla="*/ 0 h 848415"/>
              <a:gd name="connsiteX2" fmla="*/ 4090524 w 4090524"/>
              <a:gd name="connsiteY2" fmla="*/ 0 h 848415"/>
              <a:gd name="connsiteX3" fmla="*/ 4073745 w 4090524"/>
              <a:gd name="connsiteY3" fmla="*/ 821119 h 848415"/>
              <a:gd name="connsiteX4" fmla="*/ 0 w 4090524"/>
              <a:gd name="connsiteY4" fmla="*/ 848415 h 84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524" h="848415">
                <a:moveTo>
                  <a:pt x="0" y="848415"/>
                </a:moveTo>
                <a:lnTo>
                  <a:pt x="921336" y="0"/>
                </a:lnTo>
                <a:lnTo>
                  <a:pt x="4090524" y="0"/>
                </a:lnTo>
                <a:lnTo>
                  <a:pt x="4073745" y="821119"/>
                </a:lnTo>
                <a:lnTo>
                  <a:pt x="0" y="848415"/>
                </a:lnTo>
                <a:close/>
              </a:path>
            </a:pathLst>
          </a:custGeom>
          <a:solidFill>
            <a:srgbClr val="AD1F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A red background with white text&#10;&#10;Description automatically generated">
            <a:extLst>
              <a:ext uri="{FF2B5EF4-FFF2-40B4-BE49-F238E27FC236}">
                <a16:creationId xmlns:a16="http://schemas.microsoft.com/office/drawing/2014/main" id="{53A3EE08-167B-D805-13EA-CAA982D5705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5795" t="30191" r="13436" b="28467"/>
          <a:stretch/>
        </p:blipFill>
        <p:spPr>
          <a:xfrm>
            <a:off x="9825220" y="6377306"/>
            <a:ext cx="1794997" cy="480693"/>
          </a:xfrm>
          <a:prstGeom prst="rect">
            <a:avLst/>
          </a:prstGeom>
        </p:spPr>
      </p:pic>
    </p:spTree>
    <p:extLst>
      <p:ext uri="{BB962C8B-B14F-4D97-AF65-F5344CB8AC3E}">
        <p14:creationId xmlns:p14="http://schemas.microsoft.com/office/powerpoint/2010/main" val="3160616719"/>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l" defTabSz="257175" rtl="0" eaLnBrk="1" latinLnBrk="0" hangingPunct="1">
        <a:lnSpc>
          <a:spcPct val="90000"/>
        </a:lnSpc>
        <a:spcBef>
          <a:spcPct val="0"/>
        </a:spcBef>
        <a:buNone/>
        <a:defRPr sz="3600" b="1" i="0" kern="1200" baseline="0">
          <a:solidFill>
            <a:schemeClr val="tx1"/>
          </a:solidFill>
          <a:latin typeface="+mj-lt"/>
          <a:ea typeface="+mj-ea"/>
          <a:cs typeface="Arial"/>
        </a:defRPr>
      </a:lvl1pPr>
    </p:titleStyle>
    <p:bodyStyle>
      <a:lvl1pPr marL="0" indent="0" algn="l" defTabSz="257175" rtl="0" eaLnBrk="1" latinLnBrk="0" hangingPunct="1">
        <a:lnSpc>
          <a:spcPct val="90000"/>
        </a:lnSpc>
        <a:spcBef>
          <a:spcPct val="20000"/>
        </a:spcBef>
        <a:buFontTx/>
        <a:buNone/>
        <a:defRPr sz="1350" kern="1200">
          <a:solidFill>
            <a:schemeClr val="tx1"/>
          </a:solidFill>
          <a:latin typeface="+mj-lt"/>
          <a:ea typeface="+mn-ea"/>
          <a:cs typeface="Arial"/>
        </a:defRPr>
      </a:lvl1pPr>
      <a:lvl2pPr marL="417910" indent="-160735" algn="l" defTabSz="257175" rtl="0" eaLnBrk="1" latinLnBrk="0" hangingPunct="1">
        <a:spcBef>
          <a:spcPct val="20000"/>
        </a:spcBef>
        <a:buFont typeface="Arial"/>
        <a:buChar char="–"/>
        <a:defRPr sz="1350" kern="1200">
          <a:solidFill>
            <a:schemeClr val="tx1"/>
          </a:solidFill>
          <a:latin typeface="+mj-lt"/>
          <a:ea typeface="+mn-ea"/>
          <a:cs typeface="+mn-cs"/>
        </a:defRPr>
      </a:lvl2pPr>
      <a:lvl3pPr marL="642938" indent="-128588" algn="l" defTabSz="257175" rtl="0" eaLnBrk="1" latinLnBrk="0" hangingPunct="1">
        <a:lnSpc>
          <a:spcPct val="90000"/>
        </a:lnSpc>
        <a:spcBef>
          <a:spcPct val="20000"/>
        </a:spcBef>
        <a:buFont typeface="Arial"/>
        <a:buChar char="•"/>
        <a:defRPr sz="1350" kern="1200">
          <a:solidFill>
            <a:schemeClr val="tx1"/>
          </a:solidFill>
          <a:latin typeface="+mj-lt"/>
          <a:ea typeface="+mn-ea"/>
          <a:cs typeface="Arial"/>
        </a:defRPr>
      </a:lvl3pPr>
      <a:lvl4pPr marL="900113" indent="-128588" algn="l" defTabSz="257175" rtl="0" eaLnBrk="1" latinLnBrk="0" hangingPunct="1">
        <a:lnSpc>
          <a:spcPct val="90000"/>
        </a:lnSpc>
        <a:spcBef>
          <a:spcPct val="20000"/>
        </a:spcBef>
        <a:buFont typeface="Arial"/>
        <a:buChar char="–"/>
        <a:defRPr sz="1350" kern="1200">
          <a:solidFill>
            <a:schemeClr val="tx1"/>
          </a:solidFill>
          <a:latin typeface="+mj-lt"/>
          <a:ea typeface="+mn-ea"/>
          <a:cs typeface="Arial"/>
        </a:defRPr>
      </a:lvl4pPr>
      <a:lvl5pPr marL="1157288" indent="-128588" algn="l" defTabSz="257175" rtl="0" eaLnBrk="1" latinLnBrk="0" hangingPunct="1">
        <a:lnSpc>
          <a:spcPct val="90000"/>
        </a:lnSpc>
        <a:spcBef>
          <a:spcPct val="20000"/>
        </a:spcBef>
        <a:buFont typeface="Arial"/>
        <a:buChar char="»"/>
        <a:defRPr sz="1350" kern="1200">
          <a:solidFill>
            <a:schemeClr val="tx1"/>
          </a:solidFill>
          <a:latin typeface="+mj-lt"/>
          <a:ea typeface="+mn-ea"/>
          <a:cs typeface="Arial"/>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www.bradspellberg.com/shorter-is-bette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academic.oup.com/cid/article/74/9/1696/6374407?login=fals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www.youtube.com/watch?v=k9eK4MPd07M&amp;list=PLUK2nSFZhL9mHEYSmRKsvw8AShVst2h75&amp;index=5&amp;pp=iAQB" TargetMode="External"/><Relationship Id="rId4" Type="http://schemas.openxmlformats.org/officeDocument/2006/relationships/hyperlink" Target="https://academic.oup.com/cid/article/74/9/1696/6374407?login=fals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academic.oup.com/ofid/article/12/9/ofaf564/8248898#google_vignett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mdcalc.com/calc/10422/penicillin-allergy-decision-rule-pen-fast"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jamanetwork.com/journals/jamanetworkopen/fullarticle/284079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hyperlink" Target="https://pubmed.ncbi.nlm.nih.gov/2936101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unmc.edu/intmed/_documents/id/asp/betalactam_crossreactivity.pdf" TargetMode="External"/><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hyperlink" Target="https://www.unmc.edu/intmed/divisions/id/asp/procal.html"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hyperlink" Target="https://academic.oup.com/cid/article/72/10/e533/5895253?login=false" TargetMode="External"/><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hyperlink" Target="https://acphospitalist.acponline.org/archives/2023/07/05/free/procalcitonin-dos-and-donts.htm"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s://www.unmc.edu/intmed/_documents/id/asp/asp_blood_culture_utilization_guidance_final.pdf"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64.sv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sap.nebraskamed.com/contact/" TargetMode="External"/><Relationship Id="rId1" Type="http://schemas.openxmlformats.org/officeDocument/2006/relationships/slideLayout" Target="../slideLayouts/slideLayout5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17DB-2004-4218-B495-4DB721AC119D}"/>
              </a:ext>
            </a:extLst>
          </p:cNvPr>
          <p:cNvSpPr>
            <a:spLocks noGrp="1"/>
          </p:cNvSpPr>
          <p:nvPr>
            <p:ph type="ctrTitle"/>
          </p:nvPr>
        </p:nvSpPr>
        <p:spPr>
          <a:xfrm>
            <a:off x="2995780" y="2091517"/>
            <a:ext cx="7548796" cy="1979617"/>
          </a:xfrm>
        </p:spPr>
        <p:txBody>
          <a:bodyPr>
            <a:normAutofit fontScale="90000"/>
          </a:bodyPr>
          <a:lstStyle/>
          <a:p>
            <a:pPr algn="ctr"/>
            <a:r>
              <a:rPr lang="en-US" sz="4400" i="1" dirty="0"/>
              <a:t>True or False?!??</a:t>
            </a:r>
            <a:br>
              <a:rPr lang="en-US" sz="5400" dirty="0"/>
            </a:br>
            <a:r>
              <a:rPr lang="en-US" dirty="0"/>
              <a:t>Top Myths of Diagnosis and Management of Infectious Diseases for Best Practices in Antibiotic Stewardship</a:t>
            </a:r>
            <a:endParaRPr lang="en-US" sz="5400" dirty="0"/>
          </a:p>
        </p:txBody>
      </p:sp>
      <p:sp>
        <p:nvSpPr>
          <p:cNvPr id="3" name="Subtitle 2">
            <a:extLst>
              <a:ext uri="{FF2B5EF4-FFF2-40B4-BE49-F238E27FC236}">
                <a16:creationId xmlns:a16="http://schemas.microsoft.com/office/drawing/2014/main" id="{6EAFC102-B808-4D84-8D5D-10718370E85F}"/>
              </a:ext>
            </a:extLst>
          </p:cNvPr>
          <p:cNvSpPr>
            <a:spLocks noGrp="1"/>
          </p:cNvSpPr>
          <p:nvPr>
            <p:ph type="subTitle" idx="1"/>
          </p:nvPr>
        </p:nvSpPr>
        <p:spPr>
          <a:xfrm>
            <a:off x="4396075" y="4426938"/>
            <a:ext cx="5262557" cy="688511"/>
          </a:xfrm>
        </p:spPr>
        <p:txBody>
          <a:bodyPr>
            <a:normAutofit fontScale="92500" lnSpcReduction="20000"/>
          </a:bodyPr>
          <a:lstStyle/>
          <a:p>
            <a:pPr algn="ctr"/>
            <a:r>
              <a:rPr lang="en-US" dirty="0"/>
              <a:t>Jenna Preusker, PharmD, BCPS, BCIDP</a:t>
            </a:r>
          </a:p>
          <a:p>
            <a:pPr algn="ctr"/>
            <a:r>
              <a:rPr lang="en-US" dirty="0"/>
              <a:t>Nebraska ASAP Pharmacy Coordinator</a:t>
            </a:r>
          </a:p>
        </p:txBody>
      </p:sp>
      <p:sp>
        <p:nvSpPr>
          <p:cNvPr id="4" name="Subtitle 2">
            <a:extLst>
              <a:ext uri="{FF2B5EF4-FFF2-40B4-BE49-F238E27FC236}">
                <a16:creationId xmlns:a16="http://schemas.microsoft.com/office/drawing/2014/main" id="{A9D32D76-4E3B-B258-6E4C-FCEDD7E3D12B}"/>
              </a:ext>
            </a:extLst>
          </p:cNvPr>
          <p:cNvSpPr txBox="1">
            <a:spLocks/>
          </p:cNvSpPr>
          <p:nvPr/>
        </p:nvSpPr>
        <p:spPr>
          <a:xfrm>
            <a:off x="6770178" y="6245690"/>
            <a:ext cx="5262557" cy="688511"/>
          </a:xfrm>
          <a:prstGeom prst="rect">
            <a:avLst/>
          </a:prstGeom>
        </p:spPr>
        <p:txBody>
          <a:bodyPr vert="horz" lIns="91440" tIns="45720" rIns="91440" bIns="45720" rtlCol="0">
            <a:normAutofit/>
          </a:bodyPr>
          <a:lstStyle>
            <a:lvl1pPr marL="0" indent="0" algn="r" defTabSz="257175" rtl="0" eaLnBrk="1" latinLnBrk="0" hangingPunct="1">
              <a:lnSpc>
                <a:spcPct val="90000"/>
              </a:lnSpc>
              <a:spcBef>
                <a:spcPct val="20000"/>
              </a:spcBef>
              <a:buFontTx/>
              <a:buNone/>
              <a:defRPr sz="1500" b="1" i="0" kern="1200" baseline="0">
                <a:solidFill>
                  <a:schemeClr val="tx1"/>
                </a:solidFill>
                <a:latin typeface="+mj-lt"/>
                <a:ea typeface="+mn-ea"/>
                <a:cs typeface="Arial-BoldMT"/>
              </a:defRPr>
            </a:lvl1pPr>
            <a:lvl2pPr marL="257175" indent="0" algn="ctr" defTabSz="257175" rtl="0" eaLnBrk="1" latinLnBrk="0" hangingPunct="1">
              <a:spcBef>
                <a:spcPct val="20000"/>
              </a:spcBef>
              <a:buFont typeface="Arial"/>
              <a:buNone/>
              <a:defRPr sz="1350" kern="1200">
                <a:solidFill>
                  <a:schemeClr val="tx1">
                    <a:tint val="75000"/>
                  </a:schemeClr>
                </a:solidFill>
                <a:latin typeface="+mj-lt"/>
                <a:ea typeface="+mn-ea"/>
                <a:cs typeface="+mn-cs"/>
              </a:defRPr>
            </a:lvl2pPr>
            <a:lvl3pPr marL="514350" indent="0" algn="ctr" defTabSz="257175" rtl="0" eaLnBrk="1" latinLnBrk="0" hangingPunct="1">
              <a:lnSpc>
                <a:spcPct val="90000"/>
              </a:lnSpc>
              <a:spcBef>
                <a:spcPct val="20000"/>
              </a:spcBef>
              <a:buFont typeface="Arial"/>
              <a:buNone/>
              <a:defRPr sz="1350" kern="1200">
                <a:solidFill>
                  <a:schemeClr val="tx1">
                    <a:tint val="75000"/>
                  </a:schemeClr>
                </a:solidFill>
                <a:latin typeface="+mj-lt"/>
                <a:ea typeface="+mn-ea"/>
                <a:cs typeface="Arial"/>
              </a:defRPr>
            </a:lvl3pPr>
            <a:lvl4pPr marL="771525" indent="0" algn="ctr" defTabSz="257175" rtl="0" eaLnBrk="1" latinLnBrk="0" hangingPunct="1">
              <a:lnSpc>
                <a:spcPct val="90000"/>
              </a:lnSpc>
              <a:spcBef>
                <a:spcPct val="20000"/>
              </a:spcBef>
              <a:buFont typeface="Arial"/>
              <a:buNone/>
              <a:defRPr sz="1350" kern="1200">
                <a:solidFill>
                  <a:schemeClr val="tx1">
                    <a:tint val="75000"/>
                  </a:schemeClr>
                </a:solidFill>
                <a:latin typeface="+mj-lt"/>
                <a:ea typeface="+mn-ea"/>
                <a:cs typeface="Arial"/>
              </a:defRPr>
            </a:lvl4pPr>
            <a:lvl5pPr marL="1028700" indent="0" algn="ctr" defTabSz="257175" rtl="0" eaLnBrk="1" latinLnBrk="0" hangingPunct="1">
              <a:lnSpc>
                <a:spcPct val="90000"/>
              </a:lnSpc>
              <a:spcBef>
                <a:spcPct val="20000"/>
              </a:spcBef>
              <a:buFont typeface="Arial"/>
              <a:buNone/>
              <a:defRPr sz="1350" kern="1200">
                <a:solidFill>
                  <a:schemeClr val="tx1">
                    <a:tint val="75000"/>
                  </a:schemeClr>
                </a:solidFill>
                <a:latin typeface="+mj-lt"/>
                <a:ea typeface="+mn-ea"/>
                <a:cs typeface="Arial"/>
              </a:defRPr>
            </a:lvl5pPr>
            <a:lvl6pPr marL="1285875" indent="0" algn="ctr" defTabSz="257175"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3050" indent="0" algn="ctr" defTabSz="257175" rtl="0" eaLnBrk="1" latinLnBrk="0" hangingPunct="1">
              <a:spcBef>
                <a:spcPct val="20000"/>
              </a:spcBef>
              <a:buFont typeface="Arial"/>
              <a:buNone/>
              <a:defRPr sz="1125" kern="1200">
                <a:solidFill>
                  <a:schemeClr val="tx1">
                    <a:tint val="75000"/>
                  </a:schemeClr>
                </a:solidFill>
                <a:latin typeface="+mn-lt"/>
                <a:ea typeface="+mn-ea"/>
                <a:cs typeface="+mn-cs"/>
              </a:defRPr>
            </a:lvl7pPr>
            <a:lvl8pPr marL="1800225" indent="0" algn="ctr" defTabSz="257175"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400" indent="0" algn="ctr" defTabSz="257175" rtl="0" eaLnBrk="1" latinLnBrk="0" hangingPunct="1">
              <a:spcBef>
                <a:spcPct val="20000"/>
              </a:spcBef>
              <a:buFont typeface="Arial"/>
              <a:buNone/>
              <a:defRPr sz="1125" kern="1200">
                <a:solidFill>
                  <a:schemeClr val="tx1">
                    <a:tint val="75000"/>
                  </a:schemeClr>
                </a:solidFill>
                <a:latin typeface="+mn-lt"/>
                <a:ea typeface="+mn-ea"/>
                <a:cs typeface="+mn-cs"/>
              </a:defRPr>
            </a:lvl9pPr>
          </a:lstStyle>
          <a:p>
            <a:r>
              <a:rPr lang="en-US" dirty="0"/>
              <a:t>Nebraska Hospital Association Quality Conference</a:t>
            </a:r>
          </a:p>
          <a:p>
            <a:r>
              <a:rPr lang="en-US" dirty="0"/>
              <a:t>November 14, 2025</a:t>
            </a:r>
          </a:p>
        </p:txBody>
      </p:sp>
    </p:spTree>
    <p:extLst>
      <p:ext uri="{BB962C8B-B14F-4D97-AF65-F5344CB8AC3E}">
        <p14:creationId xmlns:p14="http://schemas.microsoft.com/office/powerpoint/2010/main" val="377121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58" name="Group 10457">
            <a:extLst>
              <a:ext uri="{FF2B5EF4-FFF2-40B4-BE49-F238E27FC236}">
                <a16:creationId xmlns:a16="http://schemas.microsoft.com/office/drawing/2014/main" id="{C0637AE9-8235-CED9-7A0E-774AC999893D}"/>
              </a:ext>
            </a:extLst>
          </p:cNvPr>
          <p:cNvGrpSpPr/>
          <p:nvPr/>
        </p:nvGrpSpPr>
        <p:grpSpPr>
          <a:xfrm>
            <a:off x="3123644" y="555403"/>
            <a:ext cx="1956170" cy="2753135"/>
            <a:chOff x="368874" y="1008691"/>
            <a:chExt cx="1956170" cy="2753135"/>
          </a:xfrm>
        </p:grpSpPr>
        <p:sp>
          <p:nvSpPr>
            <p:cNvPr id="10441" name="TextBox 10440">
              <a:extLst>
                <a:ext uri="{FF2B5EF4-FFF2-40B4-BE49-F238E27FC236}">
                  <a16:creationId xmlns:a16="http://schemas.microsoft.com/office/drawing/2014/main" id="{06F5E532-1154-4FE1-0EC6-C22D3DCBA45E}"/>
                </a:ext>
              </a:extLst>
            </p:cNvPr>
            <p:cNvSpPr txBox="1"/>
            <p:nvPr/>
          </p:nvSpPr>
          <p:spPr>
            <a:xfrm>
              <a:off x="368874" y="2930829"/>
              <a:ext cx="1940979" cy="830997"/>
            </a:xfrm>
            <a:prstGeom prst="rect">
              <a:avLst/>
            </a:prstGeom>
            <a:noFill/>
          </p:spPr>
          <p:txBody>
            <a:bodyPr wrap="square" rtlCol="0">
              <a:spAutoFit/>
            </a:bodyPr>
            <a:lstStyle/>
            <a:p>
              <a:pPr algn="ctr">
                <a:defRPr/>
              </a:pPr>
              <a:r>
                <a:rPr lang="en-US" sz="1200" dirty="0">
                  <a:solidFill>
                    <a:srgbClr val="005E63"/>
                  </a:solidFill>
                  <a:latin typeface="Fira Sans Condensed" panose="020B0503050000020004" pitchFamily="34" charset="0"/>
                </a:rPr>
                <a:t>Infections start when </a:t>
              </a:r>
              <a:r>
                <a:rPr lang="en-US" sz="1200" b="1" dirty="0">
                  <a:solidFill>
                    <a:schemeClr val="accent6">
                      <a:lumMod val="75000"/>
                    </a:schemeClr>
                  </a:solidFill>
                  <a:latin typeface="Fira Sans Condensed" panose="020B0503050000020004" pitchFamily="34" charset="0"/>
                </a:rPr>
                <a:t>pathogenic </a:t>
              </a:r>
              <a:r>
                <a:rPr lang="en-US" sz="1200" dirty="0">
                  <a:solidFill>
                    <a:srgbClr val="005E63"/>
                  </a:solidFill>
                  <a:latin typeface="Fira Sans Condensed" panose="020B0503050000020004" pitchFamily="34" charset="0"/>
                </a:rPr>
                <a:t>bacteria</a:t>
              </a:r>
              <a:r>
                <a:rPr lang="en-US" sz="1200" b="1" dirty="0">
                  <a:solidFill>
                    <a:srgbClr val="A98D63">
                      <a:lumMod val="50000"/>
                    </a:srgbClr>
                  </a:solidFill>
                  <a:latin typeface="Fira Sans Condensed" panose="020B0503050000020004" pitchFamily="34" charset="0"/>
                </a:rPr>
                <a:t> </a:t>
              </a:r>
              <a:r>
                <a:rPr lang="en-US" sz="1200" dirty="0">
                  <a:solidFill>
                    <a:srgbClr val="005E63"/>
                  </a:solidFill>
                  <a:latin typeface="Fira Sans Condensed" panose="020B0503050000020004" pitchFamily="34" charset="0"/>
                </a:rPr>
                <a:t>outcompete the normal flora, or </a:t>
              </a:r>
              <a:r>
                <a:rPr lang="en-US" sz="1200" b="1" dirty="0">
                  <a:solidFill>
                    <a:srgbClr val="005E63"/>
                  </a:solidFill>
                  <a:latin typeface="Fira Sans Condensed" panose="020B0503050000020004" pitchFamily="34" charset="0"/>
                </a:rPr>
                <a:t>good </a:t>
              </a:r>
              <a:r>
                <a:rPr lang="en-US" sz="1200" dirty="0">
                  <a:solidFill>
                    <a:srgbClr val="005E63"/>
                  </a:solidFill>
                  <a:latin typeface="Fira Sans Condensed" panose="020B0503050000020004" pitchFamily="34" charset="0"/>
                </a:rPr>
                <a:t>bacteria</a:t>
              </a:r>
            </a:p>
          </p:txBody>
        </p:sp>
        <p:grpSp>
          <p:nvGrpSpPr>
            <p:cNvPr id="88" name="Group 87">
              <a:extLst>
                <a:ext uri="{FF2B5EF4-FFF2-40B4-BE49-F238E27FC236}">
                  <a16:creationId xmlns:a16="http://schemas.microsoft.com/office/drawing/2014/main" id="{8C523E12-A597-E987-03F5-6EA7C940764A}"/>
                </a:ext>
              </a:extLst>
            </p:cNvPr>
            <p:cNvGrpSpPr/>
            <p:nvPr/>
          </p:nvGrpSpPr>
          <p:grpSpPr>
            <a:xfrm>
              <a:off x="368874" y="1008691"/>
              <a:ext cx="1956170" cy="1906675"/>
              <a:chOff x="875915" y="1270572"/>
              <a:chExt cx="2421001" cy="2369749"/>
            </a:xfrm>
          </p:grpSpPr>
          <p:sp>
            <p:nvSpPr>
              <p:cNvPr id="48" name="Google Shape;1095;p29">
                <a:extLst>
                  <a:ext uri="{FF2B5EF4-FFF2-40B4-BE49-F238E27FC236}">
                    <a16:creationId xmlns:a16="http://schemas.microsoft.com/office/drawing/2014/main" id="{30C8E3A4-49CC-D031-C992-9C4FFC13ECEE}"/>
                  </a:ext>
                </a:extLst>
              </p:cNvPr>
              <p:cNvSpPr/>
              <p:nvPr/>
            </p:nvSpPr>
            <p:spPr>
              <a:xfrm>
                <a:off x="875915" y="1270572"/>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grpSp>
            <p:nvGrpSpPr>
              <p:cNvPr id="28" name="Google Shape;1096;p29">
                <a:extLst>
                  <a:ext uri="{FF2B5EF4-FFF2-40B4-BE49-F238E27FC236}">
                    <a16:creationId xmlns:a16="http://schemas.microsoft.com/office/drawing/2014/main" id="{B89FBA3C-18C4-B832-8DDB-9ED12A501F63}"/>
                  </a:ext>
                </a:extLst>
              </p:cNvPr>
              <p:cNvGrpSpPr/>
              <p:nvPr/>
            </p:nvGrpSpPr>
            <p:grpSpPr>
              <a:xfrm>
                <a:off x="1849996" y="1591851"/>
                <a:ext cx="831748" cy="956633"/>
                <a:chOff x="1937750" y="1461450"/>
                <a:chExt cx="633375" cy="728475"/>
              </a:xfrm>
              <a:solidFill>
                <a:schemeClr val="accent6">
                  <a:lumMod val="75000"/>
                </a:schemeClr>
              </a:solidFill>
            </p:grpSpPr>
            <p:sp>
              <p:nvSpPr>
                <p:cNvPr id="29" name="Google Shape;1097;p29">
                  <a:extLst>
                    <a:ext uri="{FF2B5EF4-FFF2-40B4-BE49-F238E27FC236}">
                      <a16:creationId xmlns:a16="http://schemas.microsoft.com/office/drawing/2014/main" id="{AB4F0F22-6A7D-0789-0ED7-6E6949C49956}"/>
                    </a:ext>
                  </a:extLst>
                </p:cNvPr>
                <p:cNvSpPr/>
                <p:nvPr/>
              </p:nvSpPr>
              <p:spPr>
                <a:xfrm>
                  <a:off x="1995375" y="155355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0" name="Google Shape;1098;p29">
                  <a:extLst>
                    <a:ext uri="{FF2B5EF4-FFF2-40B4-BE49-F238E27FC236}">
                      <a16:creationId xmlns:a16="http://schemas.microsoft.com/office/drawing/2014/main" id="{B9163699-9EFD-1424-3119-F6CA74B00148}"/>
                    </a:ext>
                  </a:extLst>
                </p:cNvPr>
                <p:cNvSpPr/>
                <p:nvPr/>
              </p:nvSpPr>
              <p:spPr>
                <a:xfrm>
                  <a:off x="1937750" y="16944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1" name="Google Shape;1099;p29">
                  <a:extLst>
                    <a:ext uri="{FF2B5EF4-FFF2-40B4-BE49-F238E27FC236}">
                      <a16:creationId xmlns:a16="http://schemas.microsoft.com/office/drawing/2014/main" id="{29B5ED6C-6CC5-CAC1-CAEB-AA38C6F645C7}"/>
                    </a:ext>
                  </a:extLst>
                </p:cNvPr>
                <p:cNvSpPr/>
                <p:nvPr/>
              </p:nvSpPr>
              <p:spPr>
                <a:xfrm>
                  <a:off x="2110625" y="16944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2" name="Google Shape;1100;p29">
                  <a:extLst>
                    <a:ext uri="{FF2B5EF4-FFF2-40B4-BE49-F238E27FC236}">
                      <a16:creationId xmlns:a16="http://schemas.microsoft.com/office/drawing/2014/main" id="{8F6B4E96-E446-8862-1FEA-21F375039720}"/>
                    </a:ext>
                  </a:extLst>
                </p:cNvPr>
                <p:cNvSpPr/>
                <p:nvPr/>
              </p:nvSpPr>
              <p:spPr>
                <a:xfrm>
                  <a:off x="2179575" y="15151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3" name="Google Shape;1101;p29">
                  <a:extLst>
                    <a:ext uri="{FF2B5EF4-FFF2-40B4-BE49-F238E27FC236}">
                      <a16:creationId xmlns:a16="http://schemas.microsoft.com/office/drawing/2014/main" id="{A614212A-1006-8A1A-D317-3199C8A30335}"/>
                    </a:ext>
                  </a:extLst>
                </p:cNvPr>
                <p:cNvSpPr/>
                <p:nvPr/>
              </p:nvSpPr>
              <p:spPr>
                <a:xfrm>
                  <a:off x="2237200" y="16944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4" name="Google Shape;1102;p29">
                  <a:extLst>
                    <a:ext uri="{FF2B5EF4-FFF2-40B4-BE49-F238E27FC236}">
                      <a16:creationId xmlns:a16="http://schemas.microsoft.com/office/drawing/2014/main" id="{346CF95B-E6FD-003E-28BC-2FBB5936AF19}"/>
                    </a:ext>
                  </a:extLst>
                </p:cNvPr>
                <p:cNvSpPr/>
                <p:nvPr/>
              </p:nvSpPr>
              <p:spPr>
                <a:xfrm>
                  <a:off x="2087475" y="18353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5" name="Google Shape;1103;p29">
                  <a:extLst>
                    <a:ext uri="{FF2B5EF4-FFF2-40B4-BE49-F238E27FC236}">
                      <a16:creationId xmlns:a16="http://schemas.microsoft.com/office/drawing/2014/main" id="{E5D45195-4FC7-3CF5-F017-6148496F1016}"/>
                    </a:ext>
                  </a:extLst>
                </p:cNvPr>
                <p:cNvSpPr/>
                <p:nvPr/>
              </p:nvSpPr>
              <p:spPr>
                <a:xfrm>
                  <a:off x="2271675" y="18353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6" name="Google Shape;1104;p29">
                  <a:extLst>
                    <a:ext uri="{FF2B5EF4-FFF2-40B4-BE49-F238E27FC236}">
                      <a16:creationId xmlns:a16="http://schemas.microsoft.com/office/drawing/2014/main" id="{FAD74E49-DBF2-F7F3-BC26-2AC1DD214AF2}"/>
                    </a:ext>
                  </a:extLst>
                </p:cNvPr>
                <p:cNvSpPr/>
                <p:nvPr/>
              </p:nvSpPr>
              <p:spPr>
                <a:xfrm>
                  <a:off x="2386925" y="16072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7" name="Google Shape;1105;p29">
                  <a:extLst>
                    <a:ext uri="{FF2B5EF4-FFF2-40B4-BE49-F238E27FC236}">
                      <a16:creationId xmlns:a16="http://schemas.microsoft.com/office/drawing/2014/main" id="{D094A03D-48B5-201D-D749-7FA49B733A61}"/>
                    </a:ext>
                  </a:extLst>
                </p:cNvPr>
                <p:cNvSpPr/>
                <p:nvPr/>
              </p:nvSpPr>
              <p:spPr>
                <a:xfrm>
                  <a:off x="2455875" y="17432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8" name="Google Shape;1106;p29">
                  <a:extLst>
                    <a:ext uri="{FF2B5EF4-FFF2-40B4-BE49-F238E27FC236}">
                      <a16:creationId xmlns:a16="http://schemas.microsoft.com/office/drawing/2014/main" id="{DBAE6AD4-0585-8729-490F-D2F339106787}"/>
                    </a:ext>
                  </a:extLst>
                </p:cNvPr>
                <p:cNvSpPr/>
                <p:nvPr/>
              </p:nvSpPr>
              <p:spPr>
                <a:xfrm>
                  <a:off x="2179575" y="197617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9" name="Google Shape;1107;p29">
                  <a:extLst>
                    <a:ext uri="{FF2B5EF4-FFF2-40B4-BE49-F238E27FC236}">
                      <a16:creationId xmlns:a16="http://schemas.microsoft.com/office/drawing/2014/main" id="{ACBA3D47-11FA-3A61-9699-2016A2026AB7}"/>
                    </a:ext>
                  </a:extLst>
                </p:cNvPr>
                <p:cNvSpPr/>
                <p:nvPr/>
              </p:nvSpPr>
              <p:spPr>
                <a:xfrm>
                  <a:off x="1965800" y="19274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40" name="Google Shape;1108;p29">
                  <a:extLst>
                    <a:ext uri="{FF2B5EF4-FFF2-40B4-BE49-F238E27FC236}">
                      <a16:creationId xmlns:a16="http://schemas.microsoft.com/office/drawing/2014/main" id="{BF25FEEC-B8F4-390E-D0BF-C5AF64C952B7}"/>
                    </a:ext>
                  </a:extLst>
                </p:cNvPr>
                <p:cNvSpPr/>
                <p:nvPr/>
              </p:nvSpPr>
              <p:spPr>
                <a:xfrm>
                  <a:off x="2386925" y="197617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41" name="Google Shape;1109;p29">
                  <a:extLst>
                    <a:ext uri="{FF2B5EF4-FFF2-40B4-BE49-F238E27FC236}">
                      <a16:creationId xmlns:a16="http://schemas.microsoft.com/office/drawing/2014/main" id="{F78AFA82-9F85-92B7-1694-245789347200}"/>
                    </a:ext>
                  </a:extLst>
                </p:cNvPr>
                <p:cNvSpPr/>
                <p:nvPr/>
              </p:nvSpPr>
              <p:spPr>
                <a:xfrm>
                  <a:off x="2479025" y="188407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42" name="Google Shape;1110;p29">
                  <a:extLst>
                    <a:ext uri="{FF2B5EF4-FFF2-40B4-BE49-F238E27FC236}">
                      <a16:creationId xmlns:a16="http://schemas.microsoft.com/office/drawing/2014/main" id="{3C6FBAFA-7CD3-30E3-EE27-CFDAC30442A0}"/>
                    </a:ext>
                  </a:extLst>
                </p:cNvPr>
                <p:cNvSpPr/>
                <p:nvPr/>
              </p:nvSpPr>
              <p:spPr>
                <a:xfrm>
                  <a:off x="2271675" y="20978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43" name="Google Shape;1111;p29">
                  <a:extLst>
                    <a:ext uri="{FF2B5EF4-FFF2-40B4-BE49-F238E27FC236}">
                      <a16:creationId xmlns:a16="http://schemas.microsoft.com/office/drawing/2014/main" id="{0C883E6A-058C-55B3-B3D7-71C6F7E4BB4B}"/>
                    </a:ext>
                  </a:extLst>
                </p:cNvPr>
                <p:cNvSpPr/>
                <p:nvPr/>
              </p:nvSpPr>
              <p:spPr>
                <a:xfrm>
                  <a:off x="2087475" y="20978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44" name="Google Shape;1112;p29">
                  <a:extLst>
                    <a:ext uri="{FF2B5EF4-FFF2-40B4-BE49-F238E27FC236}">
                      <a16:creationId xmlns:a16="http://schemas.microsoft.com/office/drawing/2014/main" id="{8921F560-5DBC-0C05-08D3-F112EC581D8F}"/>
                    </a:ext>
                  </a:extLst>
                </p:cNvPr>
                <p:cNvSpPr/>
                <p:nvPr/>
              </p:nvSpPr>
              <p:spPr>
                <a:xfrm>
                  <a:off x="2329300" y="146145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49" name="Google Shape;1096;p29">
                <a:extLst>
                  <a:ext uri="{FF2B5EF4-FFF2-40B4-BE49-F238E27FC236}">
                    <a16:creationId xmlns:a16="http://schemas.microsoft.com/office/drawing/2014/main" id="{1D7A2A3B-11B3-0DDD-F6C1-285E05C92383}"/>
                  </a:ext>
                </a:extLst>
              </p:cNvPr>
              <p:cNvGrpSpPr/>
              <p:nvPr/>
            </p:nvGrpSpPr>
            <p:grpSpPr>
              <a:xfrm>
                <a:off x="1143122" y="2028558"/>
                <a:ext cx="831748" cy="956633"/>
                <a:chOff x="1937750" y="1461450"/>
                <a:chExt cx="633375" cy="728475"/>
              </a:xfrm>
            </p:grpSpPr>
            <p:sp>
              <p:nvSpPr>
                <p:cNvPr id="50" name="Google Shape;1097;p29">
                  <a:extLst>
                    <a:ext uri="{FF2B5EF4-FFF2-40B4-BE49-F238E27FC236}">
                      <a16:creationId xmlns:a16="http://schemas.microsoft.com/office/drawing/2014/main" id="{82038746-5EFB-AD49-DE2A-8C9839955618}"/>
                    </a:ext>
                  </a:extLst>
                </p:cNvPr>
                <p:cNvSpPr/>
                <p:nvPr/>
              </p:nvSpPr>
              <p:spPr>
                <a:xfrm>
                  <a:off x="1995375" y="15535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1" name="Google Shape;1098;p29">
                  <a:extLst>
                    <a:ext uri="{FF2B5EF4-FFF2-40B4-BE49-F238E27FC236}">
                      <a16:creationId xmlns:a16="http://schemas.microsoft.com/office/drawing/2014/main" id="{E6A67ABC-360F-5916-F9C0-FB89ACD485DE}"/>
                    </a:ext>
                  </a:extLst>
                </p:cNvPr>
                <p:cNvSpPr/>
                <p:nvPr/>
              </p:nvSpPr>
              <p:spPr>
                <a:xfrm>
                  <a:off x="1937750"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2" name="Google Shape;1099;p29">
                  <a:extLst>
                    <a:ext uri="{FF2B5EF4-FFF2-40B4-BE49-F238E27FC236}">
                      <a16:creationId xmlns:a16="http://schemas.microsoft.com/office/drawing/2014/main" id="{13D5A9E6-B0E2-D8F2-80C1-E8D970BA94F7}"/>
                    </a:ext>
                  </a:extLst>
                </p:cNvPr>
                <p:cNvSpPr/>
                <p:nvPr/>
              </p:nvSpPr>
              <p:spPr>
                <a:xfrm>
                  <a:off x="2110625"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3" name="Google Shape;1100;p29">
                  <a:extLst>
                    <a:ext uri="{FF2B5EF4-FFF2-40B4-BE49-F238E27FC236}">
                      <a16:creationId xmlns:a16="http://schemas.microsoft.com/office/drawing/2014/main" id="{F29B50C8-A6AB-C2EB-BDAE-6DE6B9E13F95}"/>
                    </a:ext>
                  </a:extLst>
                </p:cNvPr>
                <p:cNvSpPr/>
                <p:nvPr/>
              </p:nvSpPr>
              <p:spPr>
                <a:xfrm>
                  <a:off x="2179575" y="15151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4" name="Google Shape;1101;p29">
                  <a:extLst>
                    <a:ext uri="{FF2B5EF4-FFF2-40B4-BE49-F238E27FC236}">
                      <a16:creationId xmlns:a16="http://schemas.microsoft.com/office/drawing/2014/main" id="{90D66940-628B-386F-7838-0F0C9D7DE405}"/>
                    </a:ext>
                  </a:extLst>
                </p:cNvPr>
                <p:cNvSpPr/>
                <p:nvPr/>
              </p:nvSpPr>
              <p:spPr>
                <a:xfrm>
                  <a:off x="2237200"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5" name="Google Shape;1102;p29">
                  <a:extLst>
                    <a:ext uri="{FF2B5EF4-FFF2-40B4-BE49-F238E27FC236}">
                      <a16:creationId xmlns:a16="http://schemas.microsoft.com/office/drawing/2014/main" id="{13B55562-DB9D-51B0-04B1-4781015F5657}"/>
                    </a:ext>
                  </a:extLst>
                </p:cNvPr>
                <p:cNvSpPr/>
                <p:nvPr/>
              </p:nvSpPr>
              <p:spPr>
                <a:xfrm>
                  <a:off x="20874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6" name="Google Shape;1103;p29">
                  <a:extLst>
                    <a:ext uri="{FF2B5EF4-FFF2-40B4-BE49-F238E27FC236}">
                      <a16:creationId xmlns:a16="http://schemas.microsoft.com/office/drawing/2014/main" id="{AD084736-D54F-BE01-919B-DE6DD8D19A46}"/>
                    </a:ext>
                  </a:extLst>
                </p:cNvPr>
                <p:cNvSpPr/>
                <p:nvPr/>
              </p:nvSpPr>
              <p:spPr>
                <a:xfrm>
                  <a:off x="22716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7" name="Google Shape;1104;p29">
                  <a:extLst>
                    <a:ext uri="{FF2B5EF4-FFF2-40B4-BE49-F238E27FC236}">
                      <a16:creationId xmlns:a16="http://schemas.microsoft.com/office/drawing/2014/main" id="{BB7D665F-2AC3-93CB-9B4B-3FD224E8A272}"/>
                    </a:ext>
                  </a:extLst>
                </p:cNvPr>
                <p:cNvSpPr/>
                <p:nvPr/>
              </p:nvSpPr>
              <p:spPr>
                <a:xfrm>
                  <a:off x="2386925" y="16072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8" name="Google Shape;1105;p29">
                  <a:extLst>
                    <a:ext uri="{FF2B5EF4-FFF2-40B4-BE49-F238E27FC236}">
                      <a16:creationId xmlns:a16="http://schemas.microsoft.com/office/drawing/2014/main" id="{BE60A296-06D6-A4E4-FF4E-B65CAC9A0021}"/>
                    </a:ext>
                  </a:extLst>
                </p:cNvPr>
                <p:cNvSpPr/>
                <p:nvPr/>
              </p:nvSpPr>
              <p:spPr>
                <a:xfrm>
                  <a:off x="2455875" y="17432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59" name="Google Shape;1106;p29">
                  <a:extLst>
                    <a:ext uri="{FF2B5EF4-FFF2-40B4-BE49-F238E27FC236}">
                      <a16:creationId xmlns:a16="http://schemas.microsoft.com/office/drawing/2014/main" id="{3FA1E5B6-6103-42E0-BF53-331CF6783683}"/>
                    </a:ext>
                  </a:extLst>
                </p:cNvPr>
                <p:cNvSpPr/>
                <p:nvPr/>
              </p:nvSpPr>
              <p:spPr>
                <a:xfrm>
                  <a:off x="217957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60" name="Google Shape;1107;p29">
                  <a:extLst>
                    <a:ext uri="{FF2B5EF4-FFF2-40B4-BE49-F238E27FC236}">
                      <a16:creationId xmlns:a16="http://schemas.microsoft.com/office/drawing/2014/main" id="{9FE26821-8C67-B46D-D01A-64204073148B}"/>
                    </a:ext>
                  </a:extLst>
                </p:cNvPr>
                <p:cNvSpPr/>
                <p:nvPr/>
              </p:nvSpPr>
              <p:spPr>
                <a:xfrm>
                  <a:off x="1965800" y="19274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61" name="Google Shape;1108;p29">
                  <a:extLst>
                    <a:ext uri="{FF2B5EF4-FFF2-40B4-BE49-F238E27FC236}">
                      <a16:creationId xmlns:a16="http://schemas.microsoft.com/office/drawing/2014/main" id="{B09F8360-57E8-D1BC-7BCA-9B8A41B2D2C7}"/>
                    </a:ext>
                  </a:extLst>
                </p:cNvPr>
                <p:cNvSpPr/>
                <p:nvPr/>
              </p:nvSpPr>
              <p:spPr>
                <a:xfrm>
                  <a:off x="238692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62" name="Google Shape;1109;p29">
                  <a:extLst>
                    <a:ext uri="{FF2B5EF4-FFF2-40B4-BE49-F238E27FC236}">
                      <a16:creationId xmlns:a16="http://schemas.microsoft.com/office/drawing/2014/main" id="{84F9DF1B-037F-0883-7DFF-681128523901}"/>
                    </a:ext>
                  </a:extLst>
                </p:cNvPr>
                <p:cNvSpPr/>
                <p:nvPr/>
              </p:nvSpPr>
              <p:spPr>
                <a:xfrm>
                  <a:off x="2479025" y="18840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63" name="Google Shape;1110;p29">
                  <a:extLst>
                    <a:ext uri="{FF2B5EF4-FFF2-40B4-BE49-F238E27FC236}">
                      <a16:creationId xmlns:a16="http://schemas.microsoft.com/office/drawing/2014/main" id="{60C04C0F-7648-103A-B780-96BD2CC31541}"/>
                    </a:ext>
                  </a:extLst>
                </p:cNvPr>
                <p:cNvSpPr/>
                <p:nvPr/>
              </p:nvSpPr>
              <p:spPr>
                <a:xfrm>
                  <a:off x="22716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64" name="Google Shape;1111;p29">
                  <a:extLst>
                    <a:ext uri="{FF2B5EF4-FFF2-40B4-BE49-F238E27FC236}">
                      <a16:creationId xmlns:a16="http://schemas.microsoft.com/office/drawing/2014/main" id="{66651091-7582-FD70-55AA-2EE2BD08E50C}"/>
                    </a:ext>
                  </a:extLst>
                </p:cNvPr>
                <p:cNvSpPr/>
                <p:nvPr/>
              </p:nvSpPr>
              <p:spPr>
                <a:xfrm>
                  <a:off x="20874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65" name="Google Shape;1112;p29">
                  <a:extLst>
                    <a:ext uri="{FF2B5EF4-FFF2-40B4-BE49-F238E27FC236}">
                      <a16:creationId xmlns:a16="http://schemas.microsoft.com/office/drawing/2014/main" id="{8BB3FB39-A921-79C8-37FF-C157FB0C2D83}"/>
                    </a:ext>
                  </a:extLst>
                </p:cNvPr>
                <p:cNvSpPr/>
                <p:nvPr/>
              </p:nvSpPr>
              <p:spPr>
                <a:xfrm>
                  <a:off x="2329300" y="14614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66" name="Google Shape;1096;p29">
                <a:extLst>
                  <a:ext uri="{FF2B5EF4-FFF2-40B4-BE49-F238E27FC236}">
                    <a16:creationId xmlns:a16="http://schemas.microsoft.com/office/drawing/2014/main" id="{C85C2228-E122-E05F-F383-48D233FE5D79}"/>
                  </a:ext>
                </a:extLst>
              </p:cNvPr>
              <p:cNvGrpSpPr/>
              <p:nvPr/>
            </p:nvGrpSpPr>
            <p:grpSpPr>
              <a:xfrm>
                <a:off x="1778251" y="2445628"/>
                <a:ext cx="831748" cy="956633"/>
                <a:chOff x="1937750" y="1461450"/>
                <a:chExt cx="633375" cy="728475"/>
              </a:xfrm>
            </p:grpSpPr>
            <p:sp>
              <p:nvSpPr>
                <p:cNvPr id="67" name="Google Shape;1097;p29">
                  <a:extLst>
                    <a:ext uri="{FF2B5EF4-FFF2-40B4-BE49-F238E27FC236}">
                      <a16:creationId xmlns:a16="http://schemas.microsoft.com/office/drawing/2014/main" id="{5E354845-6545-5959-3C52-F03BE103D6EC}"/>
                    </a:ext>
                  </a:extLst>
                </p:cNvPr>
                <p:cNvSpPr/>
                <p:nvPr/>
              </p:nvSpPr>
              <p:spPr>
                <a:xfrm>
                  <a:off x="1995375" y="15535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68" name="Google Shape;1098;p29">
                  <a:extLst>
                    <a:ext uri="{FF2B5EF4-FFF2-40B4-BE49-F238E27FC236}">
                      <a16:creationId xmlns:a16="http://schemas.microsoft.com/office/drawing/2014/main" id="{8057E717-E8FC-F022-283D-33C09C0BB424}"/>
                    </a:ext>
                  </a:extLst>
                </p:cNvPr>
                <p:cNvSpPr/>
                <p:nvPr/>
              </p:nvSpPr>
              <p:spPr>
                <a:xfrm>
                  <a:off x="1937750"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69" name="Google Shape;1099;p29">
                  <a:extLst>
                    <a:ext uri="{FF2B5EF4-FFF2-40B4-BE49-F238E27FC236}">
                      <a16:creationId xmlns:a16="http://schemas.microsoft.com/office/drawing/2014/main" id="{DD1B4CCF-6082-47F9-F3CF-CAC0AA038FF6}"/>
                    </a:ext>
                  </a:extLst>
                </p:cNvPr>
                <p:cNvSpPr/>
                <p:nvPr/>
              </p:nvSpPr>
              <p:spPr>
                <a:xfrm>
                  <a:off x="2110625"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0" name="Google Shape;1100;p29">
                  <a:extLst>
                    <a:ext uri="{FF2B5EF4-FFF2-40B4-BE49-F238E27FC236}">
                      <a16:creationId xmlns:a16="http://schemas.microsoft.com/office/drawing/2014/main" id="{797B64A5-9628-7240-7472-E4CE78CE9691}"/>
                    </a:ext>
                  </a:extLst>
                </p:cNvPr>
                <p:cNvSpPr/>
                <p:nvPr/>
              </p:nvSpPr>
              <p:spPr>
                <a:xfrm>
                  <a:off x="2179575" y="15151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1" name="Google Shape;1101;p29">
                  <a:extLst>
                    <a:ext uri="{FF2B5EF4-FFF2-40B4-BE49-F238E27FC236}">
                      <a16:creationId xmlns:a16="http://schemas.microsoft.com/office/drawing/2014/main" id="{0D55C849-0F49-AE51-5534-9C95D1C9D045}"/>
                    </a:ext>
                  </a:extLst>
                </p:cNvPr>
                <p:cNvSpPr/>
                <p:nvPr/>
              </p:nvSpPr>
              <p:spPr>
                <a:xfrm>
                  <a:off x="2237200"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2" name="Google Shape;1102;p29">
                  <a:extLst>
                    <a:ext uri="{FF2B5EF4-FFF2-40B4-BE49-F238E27FC236}">
                      <a16:creationId xmlns:a16="http://schemas.microsoft.com/office/drawing/2014/main" id="{5AF6D936-6F20-A98B-1246-E95198F9FD78}"/>
                    </a:ext>
                  </a:extLst>
                </p:cNvPr>
                <p:cNvSpPr/>
                <p:nvPr/>
              </p:nvSpPr>
              <p:spPr>
                <a:xfrm>
                  <a:off x="20874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3" name="Google Shape;1103;p29">
                  <a:extLst>
                    <a:ext uri="{FF2B5EF4-FFF2-40B4-BE49-F238E27FC236}">
                      <a16:creationId xmlns:a16="http://schemas.microsoft.com/office/drawing/2014/main" id="{E46CD6D2-924B-2A2E-53F6-9E3583A0EBD3}"/>
                    </a:ext>
                  </a:extLst>
                </p:cNvPr>
                <p:cNvSpPr/>
                <p:nvPr/>
              </p:nvSpPr>
              <p:spPr>
                <a:xfrm>
                  <a:off x="22716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4" name="Google Shape;1104;p29">
                  <a:extLst>
                    <a:ext uri="{FF2B5EF4-FFF2-40B4-BE49-F238E27FC236}">
                      <a16:creationId xmlns:a16="http://schemas.microsoft.com/office/drawing/2014/main" id="{CB461043-7974-0CC6-B200-4E940778637D}"/>
                    </a:ext>
                  </a:extLst>
                </p:cNvPr>
                <p:cNvSpPr/>
                <p:nvPr/>
              </p:nvSpPr>
              <p:spPr>
                <a:xfrm>
                  <a:off x="2386925" y="16072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5" name="Google Shape;1105;p29">
                  <a:extLst>
                    <a:ext uri="{FF2B5EF4-FFF2-40B4-BE49-F238E27FC236}">
                      <a16:creationId xmlns:a16="http://schemas.microsoft.com/office/drawing/2014/main" id="{D0727D97-9A62-3C85-9155-AD3BAFC3F1C7}"/>
                    </a:ext>
                  </a:extLst>
                </p:cNvPr>
                <p:cNvSpPr/>
                <p:nvPr/>
              </p:nvSpPr>
              <p:spPr>
                <a:xfrm>
                  <a:off x="2455875" y="17432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6" name="Google Shape;1106;p29">
                  <a:extLst>
                    <a:ext uri="{FF2B5EF4-FFF2-40B4-BE49-F238E27FC236}">
                      <a16:creationId xmlns:a16="http://schemas.microsoft.com/office/drawing/2014/main" id="{5D89C2F4-A457-47F0-6F84-D9BCCB31F7F5}"/>
                    </a:ext>
                  </a:extLst>
                </p:cNvPr>
                <p:cNvSpPr/>
                <p:nvPr/>
              </p:nvSpPr>
              <p:spPr>
                <a:xfrm>
                  <a:off x="217957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7" name="Google Shape;1107;p29">
                  <a:extLst>
                    <a:ext uri="{FF2B5EF4-FFF2-40B4-BE49-F238E27FC236}">
                      <a16:creationId xmlns:a16="http://schemas.microsoft.com/office/drawing/2014/main" id="{84DDD5BF-BC15-5679-5381-D36D1E25EB8A}"/>
                    </a:ext>
                  </a:extLst>
                </p:cNvPr>
                <p:cNvSpPr/>
                <p:nvPr/>
              </p:nvSpPr>
              <p:spPr>
                <a:xfrm>
                  <a:off x="1965800" y="19274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78" name="Google Shape;1108;p29">
                  <a:extLst>
                    <a:ext uri="{FF2B5EF4-FFF2-40B4-BE49-F238E27FC236}">
                      <a16:creationId xmlns:a16="http://schemas.microsoft.com/office/drawing/2014/main" id="{72EDB09F-40F1-B9F0-B343-D229048B0CB2}"/>
                    </a:ext>
                  </a:extLst>
                </p:cNvPr>
                <p:cNvSpPr/>
                <p:nvPr/>
              </p:nvSpPr>
              <p:spPr>
                <a:xfrm>
                  <a:off x="238692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79" name="Google Shape;1109;p29">
                  <a:extLst>
                    <a:ext uri="{FF2B5EF4-FFF2-40B4-BE49-F238E27FC236}">
                      <a16:creationId xmlns:a16="http://schemas.microsoft.com/office/drawing/2014/main" id="{652CBC4E-134F-D1BB-C3BE-C30046B51A65}"/>
                    </a:ext>
                  </a:extLst>
                </p:cNvPr>
                <p:cNvSpPr/>
                <p:nvPr/>
              </p:nvSpPr>
              <p:spPr>
                <a:xfrm>
                  <a:off x="2479025" y="18840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80" name="Google Shape;1110;p29">
                  <a:extLst>
                    <a:ext uri="{FF2B5EF4-FFF2-40B4-BE49-F238E27FC236}">
                      <a16:creationId xmlns:a16="http://schemas.microsoft.com/office/drawing/2014/main" id="{F2C891C3-95B3-8C8E-7CDA-278F3E48E60E}"/>
                    </a:ext>
                  </a:extLst>
                </p:cNvPr>
                <p:cNvSpPr/>
                <p:nvPr/>
              </p:nvSpPr>
              <p:spPr>
                <a:xfrm>
                  <a:off x="22716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81" name="Google Shape;1111;p29">
                  <a:extLst>
                    <a:ext uri="{FF2B5EF4-FFF2-40B4-BE49-F238E27FC236}">
                      <a16:creationId xmlns:a16="http://schemas.microsoft.com/office/drawing/2014/main" id="{0BB006B0-D434-11B2-93F8-288E558824D3}"/>
                    </a:ext>
                  </a:extLst>
                </p:cNvPr>
                <p:cNvSpPr/>
                <p:nvPr/>
              </p:nvSpPr>
              <p:spPr>
                <a:xfrm>
                  <a:off x="20874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82" name="Google Shape;1112;p29">
                  <a:extLst>
                    <a:ext uri="{FF2B5EF4-FFF2-40B4-BE49-F238E27FC236}">
                      <a16:creationId xmlns:a16="http://schemas.microsoft.com/office/drawing/2014/main" id="{C7A27ADD-EAAC-3531-87A4-F87D245B0C23}"/>
                    </a:ext>
                  </a:extLst>
                </p:cNvPr>
                <p:cNvSpPr/>
                <p:nvPr/>
              </p:nvSpPr>
              <p:spPr>
                <a:xfrm>
                  <a:off x="2329300" y="14614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87" name="Google Shape;1095;p29">
                <a:extLst>
                  <a:ext uri="{FF2B5EF4-FFF2-40B4-BE49-F238E27FC236}">
                    <a16:creationId xmlns:a16="http://schemas.microsoft.com/office/drawing/2014/main" id="{243183F3-ED87-69ED-2FE6-981E5E51968E}"/>
                  </a:ext>
                </a:extLst>
              </p:cNvPr>
              <p:cNvSpPr/>
              <p:nvPr/>
            </p:nvSpPr>
            <p:spPr>
              <a:xfrm>
                <a:off x="894716" y="1270572"/>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grpSp>
      </p:grpSp>
      <p:sp>
        <p:nvSpPr>
          <p:cNvPr id="10439" name="TextBox 10438">
            <a:extLst>
              <a:ext uri="{FF2B5EF4-FFF2-40B4-BE49-F238E27FC236}">
                <a16:creationId xmlns:a16="http://schemas.microsoft.com/office/drawing/2014/main" id="{5115EE4A-CCCD-D53E-A9E5-C13CA3EBD671}"/>
              </a:ext>
            </a:extLst>
          </p:cNvPr>
          <p:cNvSpPr txBox="1"/>
          <p:nvPr/>
        </p:nvSpPr>
        <p:spPr>
          <a:xfrm>
            <a:off x="120135" y="1213713"/>
            <a:ext cx="2748382" cy="2800767"/>
          </a:xfrm>
          <a:prstGeom prst="rect">
            <a:avLst/>
          </a:prstGeom>
          <a:noFill/>
        </p:spPr>
        <p:txBody>
          <a:bodyPr wrap="square" rtlCol="0">
            <a:spAutoFit/>
          </a:bodyPr>
          <a:lstStyle/>
          <a:p>
            <a:pPr>
              <a:defRPr/>
            </a:pPr>
            <a:r>
              <a:rPr lang="en-US" sz="4400" b="1" dirty="0">
                <a:solidFill>
                  <a:srgbClr val="005E63"/>
                </a:solidFill>
                <a:latin typeface="Fira Sans Condensed" panose="020B0503050000020004" pitchFamily="34" charset="0"/>
              </a:rPr>
              <a:t>How Antibiotic Resistance Happens</a:t>
            </a:r>
          </a:p>
        </p:txBody>
      </p:sp>
      <p:grpSp>
        <p:nvGrpSpPr>
          <p:cNvPr id="10460" name="Group 10459">
            <a:extLst>
              <a:ext uri="{FF2B5EF4-FFF2-40B4-BE49-F238E27FC236}">
                <a16:creationId xmlns:a16="http://schemas.microsoft.com/office/drawing/2014/main" id="{8629BAE9-7E0C-FCD9-76AA-6E5A6D25EB72}"/>
              </a:ext>
            </a:extLst>
          </p:cNvPr>
          <p:cNvGrpSpPr/>
          <p:nvPr/>
        </p:nvGrpSpPr>
        <p:grpSpPr>
          <a:xfrm>
            <a:off x="6264705" y="552696"/>
            <a:ext cx="2366098" cy="2588924"/>
            <a:chOff x="3483405" y="1008690"/>
            <a:chExt cx="2366098" cy="2588924"/>
          </a:xfrm>
        </p:grpSpPr>
        <p:grpSp>
          <p:nvGrpSpPr>
            <p:cNvPr id="10346" name="Group 10345">
              <a:extLst>
                <a:ext uri="{FF2B5EF4-FFF2-40B4-BE49-F238E27FC236}">
                  <a16:creationId xmlns:a16="http://schemas.microsoft.com/office/drawing/2014/main" id="{40FD4397-8068-8AF7-6C0E-F4E11A94C1D1}"/>
                </a:ext>
              </a:extLst>
            </p:cNvPr>
            <p:cNvGrpSpPr/>
            <p:nvPr/>
          </p:nvGrpSpPr>
          <p:grpSpPr>
            <a:xfrm>
              <a:off x="3617594" y="1008690"/>
              <a:ext cx="1908811" cy="1906675"/>
              <a:chOff x="3712698" y="1303135"/>
              <a:chExt cx="2425299" cy="2369750"/>
            </a:xfrm>
          </p:grpSpPr>
          <p:sp>
            <p:nvSpPr>
              <p:cNvPr id="94" name="Google Shape;1095;p29">
                <a:extLst>
                  <a:ext uri="{FF2B5EF4-FFF2-40B4-BE49-F238E27FC236}">
                    <a16:creationId xmlns:a16="http://schemas.microsoft.com/office/drawing/2014/main" id="{80F9D490-CFCB-A536-3C0E-AD7ABB810463}"/>
                  </a:ext>
                </a:extLst>
              </p:cNvPr>
              <p:cNvSpPr/>
              <p:nvPr/>
            </p:nvSpPr>
            <p:spPr>
              <a:xfrm>
                <a:off x="3735797" y="1303135"/>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90" name="Google Shape;1095;p29">
                <a:extLst>
                  <a:ext uri="{FF2B5EF4-FFF2-40B4-BE49-F238E27FC236}">
                    <a16:creationId xmlns:a16="http://schemas.microsoft.com/office/drawing/2014/main" id="{96BA3770-D077-AF56-40DA-6F39654390D1}"/>
                  </a:ext>
                </a:extLst>
              </p:cNvPr>
              <p:cNvSpPr/>
              <p:nvPr/>
            </p:nvSpPr>
            <p:spPr>
              <a:xfrm>
                <a:off x="3712698" y="1303136"/>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grpSp>
            <p:nvGrpSpPr>
              <p:cNvPr id="91" name="Google Shape;1096;p29">
                <a:extLst>
                  <a:ext uri="{FF2B5EF4-FFF2-40B4-BE49-F238E27FC236}">
                    <a16:creationId xmlns:a16="http://schemas.microsoft.com/office/drawing/2014/main" id="{3383A62B-E0DC-F2B6-F63C-3B29067AC08D}"/>
                  </a:ext>
                </a:extLst>
              </p:cNvPr>
              <p:cNvGrpSpPr/>
              <p:nvPr/>
            </p:nvGrpSpPr>
            <p:grpSpPr>
              <a:xfrm>
                <a:off x="4729760" y="1694541"/>
                <a:ext cx="794913" cy="726396"/>
                <a:chOff x="1965800" y="1515125"/>
                <a:chExt cx="605325" cy="553150"/>
              </a:xfrm>
              <a:solidFill>
                <a:schemeClr val="accent6">
                  <a:lumMod val="75000"/>
                </a:schemeClr>
              </a:solidFill>
            </p:grpSpPr>
            <p:sp>
              <p:nvSpPr>
                <p:cNvPr id="129" name="Google Shape;1099;p29">
                  <a:extLst>
                    <a:ext uri="{FF2B5EF4-FFF2-40B4-BE49-F238E27FC236}">
                      <a16:creationId xmlns:a16="http://schemas.microsoft.com/office/drawing/2014/main" id="{FB383244-4E1A-ED09-3AE6-C31248E1A8B8}"/>
                    </a:ext>
                  </a:extLst>
                </p:cNvPr>
                <p:cNvSpPr/>
                <p:nvPr/>
              </p:nvSpPr>
              <p:spPr>
                <a:xfrm>
                  <a:off x="2110625" y="1694425"/>
                  <a:ext cx="92100" cy="92100"/>
                </a:xfrm>
                <a:prstGeom prst="ellipse">
                  <a:avLst/>
                </a:prstGeom>
                <a:solidFill>
                  <a:schemeClr val="accent6">
                    <a:lumMod val="75000"/>
                  </a:schemeClr>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30" name="Google Shape;1100;p29">
                  <a:extLst>
                    <a:ext uri="{FF2B5EF4-FFF2-40B4-BE49-F238E27FC236}">
                      <a16:creationId xmlns:a16="http://schemas.microsoft.com/office/drawing/2014/main" id="{128BF0C4-AD95-D499-2F2B-284F2C080918}"/>
                    </a:ext>
                  </a:extLst>
                </p:cNvPr>
                <p:cNvSpPr/>
                <p:nvPr/>
              </p:nvSpPr>
              <p:spPr>
                <a:xfrm>
                  <a:off x="2179575" y="15151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33" name="Google Shape;1103;p29">
                  <a:extLst>
                    <a:ext uri="{FF2B5EF4-FFF2-40B4-BE49-F238E27FC236}">
                      <a16:creationId xmlns:a16="http://schemas.microsoft.com/office/drawing/2014/main" id="{4DB20DA5-BD9B-6B9F-503C-4C57866727F1}"/>
                    </a:ext>
                  </a:extLst>
                </p:cNvPr>
                <p:cNvSpPr/>
                <p:nvPr/>
              </p:nvSpPr>
              <p:spPr>
                <a:xfrm>
                  <a:off x="2271675" y="18353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36" name="Google Shape;1106;p29">
                  <a:extLst>
                    <a:ext uri="{FF2B5EF4-FFF2-40B4-BE49-F238E27FC236}">
                      <a16:creationId xmlns:a16="http://schemas.microsoft.com/office/drawing/2014/main" id="{50DAF989-55C3-0573-8837-DC0853D2D5C7}"/>
                    </a:ext>
                  </a:extLst>
                </p:cNvPr>
                <p:cNvSpPr/>
                <p:nvPr/>
              </p:nvSpPr>
              <p:spPr>
                <a:xfrm>
                  <a:off x="2179575" y="197617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37" name="Google Shape;1107;p29">
                  <a:extLst>
                    <a:ext uri="{FF2B5EF4-FFF2-40B4-BE49-F238E27FC236}">
                      <a16:creationId xmlns:a16="http://schemas.microsoft.com/office/drawing/2014/main" id="{7B493170-BE37-E406-DAC3-C172809AAF3A}"/>
                    </a:ext>
                  </a:extLst>
                </p:cNvPr>
                <p:cNvSpPr/>
                <p:nvPr/>
              </p:nvSpPr>
              <p:spPr>
                <a:xfrm>
                  <a:off x="1965800" y="19274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39" name="Google Shape;1109;p29">
                  <a:extLst>
                    <a:ext uri="{FF2B5EF4-FFF2-40B4-BE49-F238E27FC236}">
                      <a16:creationId xmlns:a16="http://schemas.microsoft.com/office/drawing/2014/main" id="{420AED67-5CF0-CE61-F8C8-43D9BF05E21D}"/>
                    </a:ext>
                  </a:extLst>
                </p:cNvPr>
                <p:cNvSpPr/>
                <p:nvPr/>
              </p:nvSpPr>
              <p:spPr>
                <a:xfrm>
                  <a:off x="2479025" y="1884075"/>
                  <a:ext cx="92100" cy="92100"/>
                </a:xfrm>
                <a:prstGeom prst="ellipse">
                  <a:avLst/>
                </a:prstGeom>
                <a:solidFill>
                  <a:schemeClr val="accent6">
                    <a:lumMod val="75000"/>
                  </a:schemeClr>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92" name="Google Shape;1096;p29">
                <a:extLst>
                  <a:ext uri="{FF2B5EF4-FFF2-40B4-BE49-F238E27FC236}">
                    <a16:creationId xmlns:a16="http://schemas.microsoft.com/office/drawing/2014/main" id="{BE8FE2FD-9A87-3053-4175-8A3E38FE9B57}"/>
                  </a:ext>
                </a:extLst>
              </p:cNvPr>
              <p:cNvGrpSpPr/>
              <p:nvPr/>
            </p:nvGrpSpPr>
            <p:grpSpPr>
              <a:xfrm>
                <a:off x="3979905" y="2182067"/>
                <a:ext cx="831748" cy="835687"/>
                <a:chOff x="1937750" y="1553550"/>
                <a:chExt cx="633375" cy="636375"/>
              </a:xfrm>
            </p:grpSpPr>
            <p:sp>
              <p:nvSpPr>
                <p:cNvPr id="111" name="Google Shape;1097;p29">
                  <a:extLst>
                    <a:ext uri="{FF2B5EF4-FFF2-40B4-BE49-F238E27FC236}">
                      <a16:creationId xmlns:a16="http://schemas.microsoft.com/office/drawing/2014/main" id="{146BF1B1-60C6-00E4-5FEC-103C01C08AAD}"/>
                    </a:ext>
                  </a:extLst>
                </p:cNvPr>
                <p:cNvSpPr/>
                <p:nvPr/>
              </p:nvSpPr>
              <p:spPr>
                <a:xfrm>
                  <a:off x="1995375" y="15535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12" name="Google Shape;1098;p29">
                  <a:extLst>
                    <a:ext uri="{FF2B5EF4-FFF2-40B4-BE49-F238E27FC236}">
                      <a16:creationId xmlns:a16="http://schemas.microsoft.com/office/drawing/2014/main" id="{AA3724ED-00B2-7B3D-9B94-258F986ECC59}"/>
                    </a:ext>
                  </a:extLst>
                </p:cNvPr>
                <p:cNvSpPr/>
                <p:nvPr/>
              </p:nvSpPr>
              <p:spPr>
                <a:xfrm>
                  <a:off x="1937750"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13" name="Google Shape;1099;p29">
                  <a:extLst>
                    <a:ext uri="{FF2B5EF4-FFF2-40B4-BE49-F238E27FC236}">
                      <a16:creationId xmlns:a16="http://schemas.microsoft.com/office/drawing/2014/main" id="{2F918964-92F4-53B7-1A6F-9AD9874F71F2}"/>
                    </a:ext>
                  </a:extLst>
                </p:cNvPr>
                <p:cNvSpPr/>
                <p:nvPr/>
              </p:nvSpPr>
              <p:spPr>
                <a:xfrm>
                  <a:off x="2110625"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17" name="Google Shape;1103;p29">
                  <a:extLst>
                    <a:ext uri="{FF2B5EF4-FFF2-40B4-BE49-F238E27FC236}">
                      <a16:creationId xmlns:a16="http://schemas.microsoft.com/office/drawing/2014/main" id="{DB0C7504-502B-81CC-7249-9C2624CEB095}"/>
                    </a:ext>
                  </a:extLst>
                </p:cNvPr>
                <p:cNvSpPr/>
                <p:nvPr/>
              </p:nvSpPr>
              <p:spPr>
                <a:xfrm>
                  <a:off x="22716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18" name="Google Shape;1104;p29">
                  <a:extLst>
                    <a:ext uri="{FF2B5EF4-FFF2-40B4-BE49-F238E27FC236}">
                      <a16:creationId xmlns:a16="http://schemas.microsoft.com/office/drawing/2014/main" id="{7E24DCFD-A8E0-3732-8976-984774EB0612}"/>
                    </a:ext>
                  </a:extLst>
                </p:cNvPr>
                <p:cNvSpPr/>
                <p:nvPr/>
              </p:nvSpPr>
              <p:spPr>
                <a:xfrm>
                  <a:off x="2386925" y="16072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19" name="Google Shape;1105;p29">
                  <a:extLst>
                    <a:ext uri="{FF2B5EF4-FFF2-40B4-BE49-F238E27FC236}">
                      <a16:creationId xmlns:a16="http://schemas.microsoft.com/office/drawing/2014/main" id="{757AE7C8-63DC-4417-50BA-AAF96B06DD0D}"/>
                    </a:ext>
                  </a:extLst>
                </p:cNvPr>
                <p:cNvSpPr/>
                <p:nvPr/>
              </p:nvSpPr>
              <p:spPr>
                <a:xfrm>
                  <a:off x="2455875" y="17432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20" name="Google Shape;1106;p29">
                  <a:extLst>
                    <a:ext uri="{FF2B5EF4-FFF2-40B4-BE49-F238E27FC236}">
                      <a16:creationId xmlns:a16="http://schemas.microsoft.com/office/drawing/2014/main" id="{9C85DBDC-6484-7622-7909-34519404B7F2}"/>
                    </a:ext>
                  </a:extLst>
                </p:cNvPr>
                <p:cNvSpPr/>
                <p:nvPr/>
              </p:nvSpPr>
              <p:spPr>
                <a:xfrm>
                  <a:off x="217957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21" name="Google Shape;1107;p29">
                  <a:extLst>
                    <a:ext uri="{FF2B5EF4-FFF2-40B4-BE49-F238E27FC236}">
                      <a16:creationId xmlns:a16="http://schemas.microsoft.com/office/drawing/2014/main" id="{217A4C15-C2C9-65AF-C852-29745927CE17}"/>
                    </a:ext>
                  </a:extLst>
                </p:cNvPr>
                <p:cNvSpPr/>
                <p:nvPr/>
              </p:nvSpPr>
              <p:spPr>
                <a:xfrm>
                  <a:off x="1965800" y="19274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23" name="Google Shape;1109;p29">
                  <a:extLst>
                    <a:ext uri="{FF2B5EF4-FFF2-40B4-BE49-F238E27FC236}">
                      <a16:creationId xmlns:a16="http://schemas.microsoft.com/office/drawing/2014/main" id="{19A2DC9B-800D-0EEC-C592-D7F76C01171E}"/>
                    </a:ext>
                  </a:extLst>
                </p:cNvPr>
                <p:cNvSpPr/>
                <p:nvPr/>
              </p:nvSpPr>
              <p:spPr>
                <a:xfrm>
                  <a:off x="2479025" y="18840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24" name="Google Shape;1110;p29">
                  <a:extLst>
                    <a:ext uri="{FF2B5EF4-FFF2-40B4-BE49-F238E27FC236}">
                      <a16:creationId xmlns:a16="http://schemas.microsoft.com/office/drawing/2014/main" id="{2E243AD6-D7EC-4779-1466-E95EDA40C493}"/>
                    </a:ext>
                  </a:extLst>
                </p:cNvPr>
                <p:cNvSpPr/>
                <p:nvPr/>
              </p:nvSpPr>
              <p:spPr>
                <a:xfrm>
                  <a:off x="22716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25" name="Google Shape;1111;p29">
                  <a:extLst>
                    <a:ext uri="{FF2B5EF4-FFF2-40B4-BE49-F238E27FC236}">
                      <a16:creationId xmlns:a16="http://schemas.microsoft.com/office/drawing/2014/main" id="{40F91A36-952E-C48B-59DB-749D42F7024C}"/>
                    </a:ext>
                  </a:extLst>
                </p:cNvPr>
                <p:cNvSpPr/>
                <p:nvPr/>
              </p:nvSpPr>
              <p:spPr>
                <a:xfrm>
                  <a:off x="20874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93" name="Google Shape;1096;p29">
                <a:extLst>
                  <a:ext uri="{FF2B5EF4-FFF2-40B4-BE49-F238E27FC236}">
                    <a16:creationId xmlns:a16="http://schemas.microsoft.com/office/drawing/2014/main" id="{018C4DFA-F77F-951B-6B7D-E6CDBD768F3D}"/>
                  </a:ext>
                </a:extLst>
              </p:cNvPr>
              <p:cNvGrpSpPr/>
              <p:nvPr/>
            </p:nvGrpSpPr>
            <p:grpSpPr>
              <a:xfrm>
                <a:off x="4651869" y="2478192"/>
                <a:ext cx="764512" cy="956633"/>
                <a:chOff x="1965800" y="1461450"/>
                <a:chExt cx="582175" cy="728475"/>
              </a:xfrm>
            </p:grpSpPr>
            <p:sp>
              <p:nvSpPr>
                <p:cNvPr id="97" name="Google Shape;1099;p29">
                  <a:extLst>
                    <a:ext uri="{FF2B5EF4-FFF2-40B4-BE49-F238E27FC236}">
                      <a16:creationId xmlns:a16="http://schemas.microsoft.com/office/drawing/2014/main" id="{33ABDCB3-9C31-9DED-CFE1-198CAB5F64E1}"/>
                    </a:ext>
                  </a:extLst>
                </p:cNvPr>
                <p:cNvSpPr/>
                <p:nvPr/>
              </p:nvSpPr>
              <p:spPr>
                <a:xfrm>
                  <a:off x="2110625"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98" name="Google Shape;1100;p29">
                  <a:extLst>
                    <a:ext uri="{FF2B5EF4-FFF2-40B4-BE49-F238E27FC236}">
                      <a16:creationId xmlns:a16="http://schemas.microsoft.com/office/drawing/2014/main" id="{F51EBCD7-E370-7229-EA95-1F2FF9A072C2}"/>
                    </a:ext>
                  </a:extLst>
                </p:cNvPr>
                <p:cNvSpPr/>
                <p:nvPr/>
              </p:nvSpPr>
              <p:spPr>
                <a:xfrm>
                  <a:off x="2179575" y="15151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0" name="Google Shape;1102;p29">
                  <a:extLst>
                    <a:ext uri="{FF2B5EF4-FFF2-40B4-BE49-F238E27FC236}">
                      <a16:creationId xmlns:a16="http://schemas.microsoft.com/office/drawing/2014/main" id="{DAC5AD95-5B16-8C4D-B29D-B84D4767C241}"/>
                    </a:ext>
                  </a:extLst>
                </p:cNvPr>
                <p:cNvSpPr/>
                <p:nvPr/>
              </p:nvSpPr>
              <p:spPr>
                <a:xfrm>
                  <a:off x="20874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1" name="Google Shape;1103;p29">
                  <a:extLst>
                    <a:ext uri="{FF2B5EF4-FFF2-40B4-BE49-F238E27FC236}">
                      <a16:creationId xmlns:a16="http://schemas.microsoft.com/office/drawing/2014/main" id="{CD5B1814-9CD3-FB99-07CA-CDB40DBCF461}"/>
                    </a:ext>
                  </a:extLst>
                </p:cNvPr>
                <p:cNvSpPr/>
                <p:nvPr/>
              </p:nvSpPr>
              <p:spPr>
                <a:xfrm>
                  <a:off x="22716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 name="Google Shape;1105;p29">
                  <a:extLst>
                    <a:ext uri="{FF2B5EF4-FFF2-40B4-BE49-F238E27FC236}">
                      <a16:creationId xmlns:a16="http://schemas.microsoft.com/office/drawing/2014/main" id="{95638378-880D-7AF1-247D-842CFA1DD8DF}"/>
                    </a:ext>
                  </a:extLst>
                </p:cNvPr>
                <p:cNvSpPr/>
                <p:nvPr/>
              </p:nvSpPr>
              <p:spPr>
                <a:xfrm>
                  <a:off x="2455875" y="17432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5" name="Google Shape;1107;p29">
                  <a:extLst>
                    <a:ext uri="{FF2B5EF4-FFF2-40B4-BE49-F238E27FC236}">
                      <a16:creationId xmlns:a16="http://schemas.microsoft.com/office/drawing/2014/main" id="{94541A55-60A5-494D-102C-5B8C48AB8E0A}"/>
                    </a:ext>
                  </a:extLst>
                </p:cNvPr>
                <p:cNvSpPr/>
                <p:nvPr/>
              </p:nvSpPr>
              <p:spPr>
                <a:xfrm>
                  <a:off x="1965800" y="19274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6" name="Google Shape;1108;p29">
                  <a:extLst>
                    <a:ext uri="{FF2B5EF4-FFF2-40B4-BE49-F238E27FC236}">
                      <a16:creationId xmlns:a16="http://schemas.microsoft.com/office/drawing/2014/main" id="{DE694DB3-7B07-E26B-C9CB-6A3C232A1B83}"/>
                    </a:ext>
                  </a:extLst>
                </p:cNvPr>
                <p:cNvSpPr/>
                <p:nvPr/>
              </p:nvSpPr>
              <p:spPr>
                <a:xfrm>
                  <a:off x="238692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8" name="Google Shape;1110;p29">
                  <a:extLst>
                    <a:ext uri="{FF2B5EF4-FFF2-40B4-BE49-F238E27FC236}">
                      <a16:creationId xmlns:a16="http://schemas.microsoft.com/office/drawing/2014/main" id="{568C6BB1-F5CF-74D3-1256-37AF633E83A0}"/>
                    </a:ext>
                  </a:extLst>
                </p:cNvPr>
                <p:cNvSpPr/>
                <p:nvPr/>
              </p:nvSpPr>
              <p:spPr>
                <a:xfrm>
                  <a:off x="22716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9" name="Google Shape;1111;p29">
                  <a:extLst>
                    <a:ext uri="{FF2B5EF4-FFF2-40B4-BE49-F238E27FC236}">
                      <a16:creationId xmlns:a16="http://schemas.microsoft.com/office/drawing/2014/main" id="{0A0FE868-16EF-25BC-A4B9-0D49B13C1A52}"/>
                    </a:ext>
                  </a:extLst>
                </p:cNvPr>
                <p:cNvSpPr/>
                <p:nvPr/>
              </p:nvSpPr>
              <p:spPr>
                <a:xfrm>
                  <a:off x="20874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10" name="Google Shape;1112;p29">
                  <a:extLst>
                    <a:ext uri="{FF2B5EF4-FFF2-40B4-BE49-F238E27FC236}">
                      <a16:creationId xmlns:a16="http://schemas.microsoft.com/office/drawing/2014/main" id="{241D9C55-E1D9-3591-DB19-1055BE1B85D0}"/>
                    </a:ext>
                  </a:extLst>
                </p:cNvPr>
                <p:cNvSpPr/>
                <p:nvPr/>
              </p:nvSpPr>
              <p:spPr>
                <a:xfrm>
                  <a:off x="2329300" y="14614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sp>
          <p:nvSpPr>
            <p:cNvPr id="10443" name="TextBox 10442">
              <a:extLst>
                <a:ext uri="{FF2B5EF4-FFF2-40B4-BE49-F238E27FC236}">
                  <a16:creationId xmlns:a16="http://schemas.microsoft.com/office/drawing/2014/main" id="{1C525B4C-9742-84C3-0FBC-9576AA2323BA}"/>
                </a:ext>
              </a:extLst>
            </p:cNvPr>
            <p:cNvSpPr txBox="1"/>
            <p:nvPr/>
          </p:nvSpPr>
          <p:spPr>
            <a:xfrm>
              <a:off x="3483405" y="2951283"/>
              <a:ext cx="2366098" cy="646331"/>
            </a:xfrm>
            <a:prstGeom prst="rect">
              <a:avLst/>
            </a:prstGeom>
            <a:noFill/>
          </p:spPr>
          <p:txBody>
            <a:bodyPr wrap="square" rtlCol="0">
              <a:spAutoFit/>
            </a:bodyPr>
            <a:lstStyle/>
            <a:p>
              <a:pPr marL="285750" indent="-285750">
                <a:buFont typeface="Arial" panose="020B0604020202020204" pitchFamily="34" charset="0"/>
                <a:buChar char="•"/>
                <a:defRPr/>
              </a:pPr>
              <a:r>
                <a:rPr lang="en-US" sz="1200" dirty="0">
                  <a:solidFill>
                    <a:srgbClr val="005E63"/>
                  </a:solidFill>
                  <a:latin typeface="Fira Sans Condensed" panose="020B0503050000020004" pitchFamily="34" charset="0"/>
                </a:rPr>
                <a:t>Both </a:t>
              </a:r>
              <a:r>
                <a:rPr lang="en-US" sz="1200" b="1" dirty="0">
                  <a:solidFill>
                    <a:schemeClr val="accent6">
                      <a:lumMod val="75000"/>
                    </a:schemeClr>
                  </a:solidFill>
                  <a:latin typeface="Fira Sans Condensed" panose="020B0503050000020004" pitchFamily="34" charset="0"/>
                </a:rPr>
                <a:t>pathogenic</a:t>
              </a:r>
              <a:r>
                <a:rPr lang="en-US" sz="1200" dirty="0">
                  <a:solidFill>
                    <a:srgbClr val="005E63"/>
                  </a:solidFill>
                  <a:latin typeface="Fira Sans Condensed" panose="020B0503050000020004" pitchFamily="34" charset="0"/>
                </a:rPr>
                <a:t> and </a:t>
              </a:r>
              <a:r>
                <a:rPr lang="en-US" sz="1200" b="1" dirty="0">
                  <a:solidFill>
                    <a:srgbClr val="005E63"/>
                  </a:solidFill>
                  <a:latin typeface="Fira Sans Condensed" panose="020B0503050000020004" pitchFamily="34" charset="0"/>
                </a:rPr>
                <a:t>good </a:t>
              </a:r>
              <a:r>
                <a:rPr lang="en-US" sz="1200" dirty="0">
                  <a:solidFill>
                    <a:srgbClr val="005E63"/>
                  </a:solidFill>
                  <a:latin typeface="Fira Sans Condensed" panose="020B0503050000020004" pitchFamily="34" charset="0"/>
                </a:rPr>
                <a:t>bacteria</a:t>
              </a:r>
              <a:r>
                <a:rPr lang="en-US" sz="1200" b="1" dirty="0">
                  <a:solidFill>
                    <a:srgbClr val="005E63"/>
                  </a:solidFill>
                  <a:latin typeface="Fira Sans Condensed" panose="020B0503050000020004" pitchFamily="34" charset="0"/>
                </a:rPr>
                <a:t> </a:t>
              </a:r>
              <a:r>
                <a:rPr lang="en-US" sz="1200" dirty="0">
                  <a:solidFill>
                    <a:srgbClr val="005E63"/>
                  </a:solidFill>
                  <a:latin typeface="Fira Sans Condensed" panose="020B0503050000020004" pitchFamily="34" charset="0"/>
                </a:rPr>
                <a:t>decrease in numbers</a:t>
              </a:r>
            </a:p>
            <a:p>
              <a:pPr marL="285750" indent="-285750">
                <a:buFont typeface="Arial" panose="020B0604020202020204" pitchFamily="34" charset="0"/>
                <a:buChar char="•"/>
                <a:defRPr/>
              </a:pPr>
              <a:r>
                <a:rPr lang="en-US" sz="1200" dirty="0">
                  <a:solidFill>
                    <a:srgbClr val="005E63"/>
                  </a:solidFill>
                  <a:latin typeface="Fira Sans Condensed" panose="020B0503050000020004" pitchFamily="34" charset="0"/>
                </a:rPr>
                <a:t>Symptoms resolve </a:t>
              </a:r>
            </a:p>
          </p:txBody>
        </p:sp>
      </p:grpSp>
      <p:grpSp>
        <p:nvGrpSpPr>
          <p:cNvPr id="10488" name="Group 10487">
            <a:extLst>
              <a:ext uri="{FF2B5EF4-FFF2-40B4-BE49-F238E27FC236}">
                <a16:creationId xmlns:a16="http://schemas.microsoft.com/office/drawing/2014/main" id="{B5649448-288C-D553-097A-C885B8F4CBAE}"/>
              </a:ext>
            </a:extLst>
          </p:cNvPr>
          <p:cNvGrpSpPr/>
          <p:nvPr/>
        </p:nvGrpSpPr>
        <p:grpSpPr>
          <a:xfrm>
            <a:off x="9494893" y="599127"/>
            <a:ext cx="2466021" cy="2991701"/>
            <a:chOff x="6713592" y="1055120"/>
            <a:chExt cx="2466021" cy="2991701"/>
          </a:xfrm>
        </p:grpSpPr>
        <p:grpSp>
          <p:nvGrpSpPr>
            <p:cNvPr id="10347" name="Group 10346">
              <a:extLst>
                <a:ext uri="{FF2B5EF4-FFF2-40B4-BE49-F238E27FC236}">
                  <a16:creationId xmlns:a16="http://schemas.microsoft.com/office/drawing/2014/main" id="{4663E866-E275-8E7E-7A51-34F245880108}"/>
                </a:ext>
              </a:extLst>
            </p:cNvPr>
            <p:cNvGrpSpPr/>
            <p:nvPr/>
          </p:nvGrpSpPr>
          <p:grpSpPr>
            <a:xfrm>
              <a:off x="7042324" y="1055120"/>
              <a:ext cx="2052130" cy="1967838"/>
              <a:chOff x="3712698" y="1303135"/>
              <a:chExt cx="2425299" cy="2369750"/>
            </a:xfrm>
          </p:grpSpPr>
          <p:sp>
            <p:nvSpPr>
              <p:cNvPr id="10348" name="Google Shape;1095;p29">
                <a:extLst>
                  <a:ext uri="{FF2B5EF4-FFF2-40B4-BE49-F238E27FC236}">
                    <a16:creationId xmlns:a16="http://schemas.microsoft.com/office/drawing/2014/main" id="{8CEAF419-3A58-47B9-5F77-A7175C2846CE}"/>
                  </a:ext>
                </a:extLst>
              </p:cNvPr>
              <p:cNvSpPr/>
              <p:nvPr/>
            </p:nvSpPr>
            <p:spPr>
              <a:xfrm>
                <a:off x="3735797" y="1303135"/>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349" name="Google Shape;1095;p29">
                <a:extLst>
                  <a:ext uri="{FF2B5EF4-FFF2-40B4-BE49-F238E27FC236}">
                    <a16:creationId xmlns:a16="http://schemas.microsoft.com/office/drawing/2014/main" id="{655FE270-2943-1767-F3E1-965EDF0ED316}"/>
                  </a:ext>
                </a:extLst>
              </p:cNvPr>
              <p:cNvSpPr/>
              <p:nvPr/>
            </p:nvSpPr>
            <p:spPr>
              <a:xfrm>
                <a:off x="3712698" y="1303136"/>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grpSp>
            <p:nvGrpSpPr>
              <p:cNvPr id="10350" name="Google Shape;1096;p29">
                <a:extLst>
                  <a:ext uri="{FF2B5EF4-FFF2-40B4-BE49-F238E27FC236}">
                    <a16:creationId xmlns:a16="http://schemas.microsoft.com/office/drawing/2014/main" id="{60850C9A-62D0-C22A-BDAC-9923C8C89008}"/>
                  </a:ext>
                </a:extLst>
              </p:cNvPr>
              <p:cNvGrpSpPr/>
              <p:nvPr/>
            </p:nvGrpSpPr>
            <p:grpSpPr>
              <a:xfrm>
                <a:off x="4729760" y="1694541"/>
                <a:ext cx="794913" cy="726396"/>
                <a:chOff x="1965800" y="1515125"/>
                <a:chExt cx="605325" cy="553150"/>
              </a:xfrm>
              <a:solidFill>
                <a:schemeClr val="accent6">
                  <a:lumMod val="75000"/>
                </a:schemeClr>
              </a:solidFill>
            </p:grpSpPr>
            <p:sp>
              <p:nvSpPr>
                <p:cNvPr id="10374" name="Google Shape;1099;p29">
                  <a:extLst>
                    <a:ext uri="{FF2B5EF4-FFF2-40B4-BE49-F238E27FC236}">
                      <a16:creationId xmlns:a16="http://schemas.microsoft.com/office/drawing/2014/main" id="{BC0D2C26-2CB8-2E1F-CB10-753B35B60A2B}"/>
                    </a:ext>
                  </a:extLst>
                </p:cNvPr>
                <p:cNvSpPr/>
                <p:nvPr/>
              </p:nvSpPr>
              <p:spPr>
                <a:xfrm>
                  <a:off x="2110625" y="169442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75" name="Google Shape;1100;p29">
                  <a:extLst>
                    <a:ext uri="{FF2B5EF4-FFF2-40B4-BE49-F238E27FC236}">
                      <a16:creationId xmlns:a16="http://schemas.microsoft.com/office/drawing/2014/main" id="{E32F5772-3910-ABDB-AA6B-5BCE5861FDF2}"/>
                    </a:ext>
                  </a:extLst>
                </p:cNvPr>
                <p:cNvSpPr/>
                <p:nvPr/>
              </p:nvSpPr>
              <p:spPr>
                <a:xfrm>
                  <a:off x="2179575" y="151512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76" name="Google Shape;1103;p29">
                  <a:extLst>
                    <a:ext uri="{FF2B5EF4-FFF2-40B4-BE49-F238E27FC236}">
                      <a16:creationId xmlns:a16="http://schemas.microsoft.com/office/drawing/2014/main" id="{FAC1CB30-EA9F-0D23-B587-42A5E9060F2E}"/>
                    </a:ext>
                  </a:extLst>
                </p:cNvPr>
                <p:cNvSpPr/>
                <p:nvPr/>
              </p:nvSpPr>
              <p:spPr>
                <a:xfrm>
                  <a:off x="2271675" y="18353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77" name="Google Shape;1105;p29">
                  <a:extLst>
                    <a:ext uri="{FF2B5EF4-FFF2-40B4-BE49-F238E27FC236}">
                      <a16:creationId xmlns:a16="http://schemas.microsoft.com/office/drawing/2014/main" id="{C25C90C0-7C2C-830D-6DAD-2F16F6C0A07A}"/>
                    </a:ext>
                  </a:extLst>
                </p:cNvPr>
                <p:cNvSpPr/>
                <p:nvPr/>
              </p:nvSpPr>
              <p:spPr>
                <a:xfrm>
                  <a:off x="2455875" y="17432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78" name="Google Shape;1106;p29">
                  <a:extLst>
                    <a:ext uri="{FF2B5EF4-FFF2-40B4-BE49-F238E27FC236}">
                      <a16:creationId xmlns:a16="http://schemas.microsoft.com/office/drawing/2014/main" id="{01FE8851-6F31-C1FD-9D59-87897171D8F3}"/>
                    </a:ext>
                  </a:extLst>
                </p:cNvPr>
                <p:cNvSpPr/>
                <p:nvPr/>
              </p:nvSpPr>
              <p:spPr>
                <a:xfrm>
                  <a:off x="2179575" y="197617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79" name="Google Shape;1107;p29">
                  <a:extLst>
                    <a:ext uri="{FF2B5EF4-FFF2-40B4-BE49-F238E27FC236}">
                      <a16:creationId xmlns:a16="http://schemas.microsoft.com/office/drawing/2014/main" id="{C0CB7B43-98DB-699B-4F71-3ADF67A92C53}"/>
                    </a:ext>
                  </a:extLst>
                </p:cNvPr>
                <p:cNvSpPr/>
                <p:nvPr/>
              </p:nvSpPr>
              <p:spPr>
                <a:xfrm>
                  <a:off x="1965800" y="19274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80" name="Google Shape;1109;p29">
                  <a:extLst>
                    <a:ext uri="{FF2B5EF4-FFF2-40B4-BE49-F238E27FC236}">
                      <a16:creationId xmlns:a16="http://schemas.microsoft.com/office/drawing/2014/main" id="{D42499C6-1E6E-973C-040F-B4AD4BFC503C}"/>
                    </a:ext>
                  </a:extLst>
                </p:cNvPr>
                <p:cNvSpPr/>
                <p:nvPr/>
              </p:nvSpPr>
              <p:spPr>
                <a:xfrm>
                  <a:off x="2479025" y="188407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0351" name="Google Shape;1096;p29">
                <a:extLst>
                  <a:ext uri="{FF2B5EF4-FFF2-40B4-BE49-F238E27FC236}">
                    <a16:creationId xmlns:a16="http://schemas.microsoft.com/office/drawing/2014/main" id="{76F4CE1C-4B71-0F8B-46C7-2091C6E9E471}"/>
                  </a:ext>
                </a:extLst>
              </p:cNvPr>
              <p:cNvGrpSpPr/>
              <p:nvPr/>
            </p:nvGrpSpPr>
            <p:grpSpPr>
              <a:xfrm>
                <a:off x="4176521" y="2252553"/>
                <a:ext cx="604728" cy="765201"/>
                <a:chOff x="2087475" y="1607225"/>
                <a:chExt cx="460500" cy="582700"/>
              </a:xfrm>
            </p:grpSpPr>
            <p:sp>
              <p:nvSpPr>
                <p:cNvPr id="10365" name="Google Shape;1099;p29">
                  <a:extLst>
                    <a:ext uri="{FF2B5EF4-FFF2-40B4-BE49-F238E27FC236}">
                      <a16:creationId xmlns:a16="http://schemas.microsoft.com/office/drawing/2014/main" id="{6692A70A-205A-5686-A8DB-8396EE9D9F5B}"/>
                    </a:ext>
                  </a:extLst>
                </p:cNvPr>
                <p:cNvSpPr/>
                <p:nvPr/>
              </p:nvSpPr>
              <p:spPr>
                <a:xfrm>
                  <a:off x="2110625"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66" name="Google Shape;1103;p29">
                  <a:extLst>
                    <a:ext uri="{FF2B5EF4-FFF2-40B4-BE49-F238E27FC236}">
                      <a16:creationId xmlns:a16="http://schemas.microsoft.com/office/drawing/2014/main" id="{70E7ECF5-F400-87EE-F5C3-442627E26D25}"/>
                    </a:ext>
                  </a:extLst>
                </p:cNvPr>
                <p:cNvSpPr/>
                <p:nvPr/>
              </p:nvSpPr>
              <p:spPr>
                <a:xfrm>
                  <a:off x="22716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67" name="Google Shape;1104;p29">
                  <a:extLst>
                    <a:ext uri="{FF2B5EF4-FFF2-40B4-BE49-F238E27FC236}">
                      <a16:creationId xmlns:a16="http://schemas.microsoft.com/office/drawing/2014/main" id="{98B17304-A901-6DD9-F4A8-C44B5FB1C3BC}"/>
                    </a:ext>
                  </a:extLst>
                </p:cNvPr>
                <p:cNvSpPr/>
                <p:nvPr/>
              </p:nvSpPr>
              <p:spPr>
                <a:xfrm>
                  <a:off x="2386925" y="16072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68" name="Google Shape;1105;p29">
                  <a:extLst>
                    <a:ext uri="{FF2B5EF4-FFF2-40B4-BE49-F238E27FC236}">
                      <a16:creationId xmlns:a16="http://schemas.microsoft.com/office/drawing/2014/main" id="{0128D640-0446-8514-401B-B1D738659E03}"/>
                    </a:ext>
                  </a:extLst>
                </p:cNvPr>
                <p:cNvSpPr/>
                <p:nvPr/>
              </p:nvSpPr>
              <p:spPr>
                <a:xfrm>
                  <a:off x="2455875" y="17432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72" name="Google Shape;1110;p29">
                  <a:extLst>
                    <a:ext uri="{FF2B5EF4-FFF2-40B4-BE49-F238E27FC236}">
                      <a16:creationId xmlns:a16="http://schemas.microsoft.com/office/drawing/2014/main" id="{72725319-A465-9C39-0B89-C577AF5ACF33}"/>
                    </a:ext>
                  </a:extLst>
                </p:cNvPr>
                <p:cNvSpPr/>
                <p:nvPr/>
              </p:nvSpPr>
              <p:spPr>
                <a:xfrm>
                  <a:off x="22716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73" name="Google Shape;1111;p29">
                  <a:extLst>
                    <a:ext uri="{FF2B5EF4-FFF2-40B4-BE49-F238E27FC236}">
                      <a16:creationId xmlns:a16="http://schemas.microsoft.com/office/drawing/2014/main" id="{DA54799A-72B0-2BF2-5F1C-DC6A4E1AC26A}"/>
                    </a:ext>
                  </a:extLst>
                </p:cNvPr>
                <p:cNvSpPr/>
                <p:nvPr/>
              </p:nvSpPr>
              <p:spPr>
                <a:xfrm>
                  <a:off x="20874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0352" name="Google Shape;1096;p29">
                <a:extLst>
                  <a:ext uri="{FF2B5EF4-FFF2-40B4-BE49-F238E27FC236}">
                    <a16:creationId xmlns:a16="http://schemas.microsoft.com/office/drawing/2014/main" id="{A0F26081-14F8-0E27-A08E-7D1DF605A5B0}"/>
                  </a:ext>
                </a:extLst>
              </p:cNvPr>
              <p:cNvGrpSpPr/>
              <p:nvPr/>
            </p:nvGrpSpPr>
            <p:grpSpPr>
              <a:xfrm>
                <a:off x="4811651" y="2478192"/>
                <a:ext cx="514183" cy="956633"/>
                <a:chOff x="2087475" y="1461450"/>
                <a:chExt cx="391550" cy="728475"/>
              </a:xfrm>
            </p:grpSpPr>
            <p:sp>
              <p:nvSpPr>
                <p:cNvPr id="10355" name="Google Shape;1102;p29">
                  <a:extLst>
                    <a:ext uri="{FF2B5EF4-FFF2-40B4-BE49-F238E27FC236}">
                      <a16:creationId xmlns:a16="http://schemas.microsoft.com/office/drawing/2014/main" id="{5201F771-7F28-1E22-3167-F24EBF6AAD20}"/>
                    </a:ext>
                  </a:extLst>
                </p:cNvPr>
                <p:cNvSpPr/>
                <p:nvPr/>
              </p:nvSpPr>
              <p:spPr>
                <a:xfrm>
                  <a:off x="20874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56" name="Google Shape;1103;p29">
                  <a:extLst>
                    <a:ext uri="{FF2B5EF4-FFF2-40B4-BE49-F238E27FC236}">
                      <a16:creationId xmlns:a16="http://schemas.microsoft.com/office/drawing/2014/main" id="{E54F9611-D4B0-B42E-FDF1-08B03114A13B}"/>
                    </a:ext>
                  </a:extLst>
                </p:cNvPr>
                <p:cNvSpPr/>
                <p:nvPr/>
              </p:nvSpPr>
              <p:spPr>
                <a:xfrm>
                  <a:off x="22716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59" name="Google Shape;1108;p29">
                  <a:extLst>
                    <a:ext uri="{FF2B5EF4-FFF2-40B4-BE49-F238E27FC236}">
                      <a16:creationId xmlns:a16="http://schemas.microsoft.com/office/drawing/2014/main" id="{E02DFEF7-EE4B-8419-A8C5-03A569D6D972}"/>
                    </a:ext>
                  </a:extLst>
                </p:cNvPr>
                <p:cNvSpPr/>
                <p:nvPr/>
              </p:nvSpPr>
              <p:spPr>
                <a:xfrm>
                  <a:off x="238692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60" name="Google Shape;1110;p29">
                  <a:extLst>
                    <a:ext uri="{FF2B5EF4-FFF2-40B4-BE49-F238E27FC236}">
                      <a16:creationId xmlns:a16="http://schemas.microsoft.com/office/drawing/2014/main" id="{7F163C69-C688-31FC-E2A6-81EDA31DC2A0}"/>
                    </a:ext>
                  </a:extLst>
                </p:cNvPr>
                <p:cNvSpPr/>
                <p:nvPr/>
              </p:nvSpPr>
              <p:spPr>
                <a:xfrm>
                  <a:off x="22716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62" name="Google Shape;1112;p29">
                  <a:extLst>
                    <a:ext uri="{FF2B5EF4-FFF2-40B4-BE49-F238E27FC236}">
                      <a16:creationId xmlns:a16="http://schemas.microsoft.com/office/drawing/2014/main" id="{022FB58A-309A-6F83-21D3-9889E40EDE8E}"/>
                    </a:ext>
                  </a:extLst>
                </p:cNvPr>
                <p:cNvSpPr/>
                <p:nvPr/>
              </p:nvSpPr>
              <p:spPr>
                <a:xfrm>
                  <a:off x="2329300" y="14614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sp>
          <p:nvSpPr>
            <p:cNvPr id="10445" name="TextBox 10444">
              <a:extLst>
                <a:ext uri="{FF2B5EF4-FFF2-40B4-BE49-F238E27FC236}">
                  <a16:creationId xmlns:a16="http://schemas.microsoft.com/office/drawing/2014/main" id="{3706428E-DC91-056C-A22F-3B5D8A569FCF}"/>
                </a:ext>
              </a:extLst>
            </p:cNvPr>
            <p:cNvSpPr txBox="1"/>
            <p:nvPr/>
          </p:nvSpPr>
          <p:spPr>
            <a:xfrm>
              <a:off x="6713592" y="3031158"/>
              <a:ext cx="2466021" cy="1015663"/>
            </a:xfrm>
            <a:prstGeom prst="rect">
              <a:avLst/>
            </a:prstGeom>
            <a:noFill/>
          </p:spPr>
          <p:txBody>
            <a:bodyPr wrap="square" rtlCol="0">
              <a:spAutoFit/>
            </a:bodyPr>
            <a:lstStyle/>
            <a:p>
              <a:pPr marL="285750" indent="-285750">
                <a:buFont typeface="Arial" panose="020B0604020202020204" pitchFamily="34" charset="0"/>
                <a:buChar char="•"/>
                <a:defRPr/>
              </a:pPr>
              <a:r>
                <a:rPr lang="en-US" sz="1200" b="1" dirty="0">
                  <a:solidFill>
                    <a:srgbClr val="005E63"/>
                  </a:solidFill>
                  <a:latin typeface="Fira Sans Condensed" panose="020B0503050000020004" pitchFamily="34" charset="0"/>
                </a:rPr>
                <a:t>Good </a:t>
              </a:r>
              <a:r>
                <a:rPr lang="en-US" sz="1200" dirty="0">
                  <a:solidFill>
                    <a:srgbClr val="005E63"/>
                  </a:solidFill>
                  <a:latin typeface="Fira Sans Condensed" panose="020B0503050000020004" pitchFamily="34" charset="0"/>
                </a:rPr>
                <a:t>bacteria</a:t>
              </a:r>
              <a:r>
                <a:rPr lang="en-US" sz="1200" b="1" dirty="0">
                  <a:solidFill>
                    <a:srgbClr val="005E63"/>
                  </a:solidFill>
                  <a:latin typeface="Fira Sans Condensed" panose="020B0503050000020004" pitchFamily="34" charset="0"/>
                </a:rPr>
                <a:t> </a:t>
              </a:r>
              <a:r>
                <a:rPr lang="en-US" sz="1200" dirty="0">
                  <a:solidFill>
                    <a:srgbClr val="005E63"/>
                  </a:solidFill>
                  <a:latin typeface="Fira Sans Condensed" panose="020B0503050000020004" pitchFamily="34" charset="0"/>
                </a:rPr>
                <a:t>continue to decrease in numbers</a:t>
              </a:r>
            </a:p>
            <a:p>
              <a:pPr marL="285750" indent="-285750">
                <a:buFont typeface="Arial" panose="020B0604020202020204" pitchFamily="34" charset="0"/>
                <a:buChar char="•"/>
                <a:defRPr/>
              </a:pPr>
              <a:r>
                <a:rPr lang="en-US" sz="1200" b="1" dirty="0">
                  <a:solidFill>
                    <a:schemeClr val="accent6">
                      <a:lumMod val="75000"/>
                    </a:schemeClr>
                  </a:solidFill>
                  <a:latin typeface="Fira Sans Condensed" panose="020B0503050000020004" pitchFamily="34" charset="0"/>
                </a:rPr>
                <a:t>Pathogenic</a:t>
              </a:r>
              <a:r>
                <a:rPr lang="en-US" sz="1200" dirty="0">
                  <a:solidFill>
                    <a:srgbClr val="005E63"/>
                  </a:solidFill>
                  <a:latin typeface="Fira Sans Condensed" panose="020B0503050000020004" pitchFamily="34" charset="0"/>
                </a:rPr>
                <a:t> bacteria mutate and become </a:t>
              </a:r>
              <a:r>
                <a:rPr lang="en-US" sz="1200" b="1" dirty="0">
                  <a:solidFill>
                    <a:srgbClr val="C00000"/>
                  </a:solidFill>
                  <a:latin typeface="Fira Sans Condensed" panose="020B0503050000020004" pitchFamily="34" charset="0"/>
                </a:rPr>
                <a:t>resistant</a:t>
              </a:r>
              <a:r>
                <a:rPr lang="en-US" sz="1200" dirty="0">
                  <a:solidFill>
                    <a:srgbClr val="005E63"/>
                  </a:solidFill>
                  <a:latin typeface="Fira Sans Condensed" panose="020B0503050000020004" pitchFamily="34" charset="0"/>
                </a:rPr>
                <a:t> to survive</a:t>
              </a:r>
              <a:endParaRPr lang="en-US" sz="1200" b="1" dirty="0">
                <a:solidFill>
                  <a:srgbClr val="A98D63">
                    <a:lumMod val="50000"/>
                  </a:srgbClr>
                </a:solidFill>
                <a:latin typeface="Fira Sans Condensed" panose="020B0503050000020004" pitchFamily="34" charset="0"/>
              </a:endParaRPr>
            </a:p>
          </p:txBody>
        </p:sp>
      </p:grpSp>
      <p:grpSp>
        <p:nvGrpSpPr>
          <p:cNvPr id="10490" name="Group 10489">
            <a:extLst>
              <a:ext uri="{FF2B5EF4-FFF2-40B4-BE49-F238E27FC236}">
                <a16:creationId xmlns:a16="http://schemas.microsoft.com/office/drawing/2014/main" id="{C2D44882-AF7C-C6F6-95C1-F4D38CF1D301}"/>
              </a:ext>
            </a:extLst>
          </p:cNvPr>
          <p:cNvGrpSpPr/>
          <p:nvPr/>
        </p:nvGrpSpPr>
        <p:grpSpPr>
          <a:xfrm>
            <a:off x="4418853" y="3562775"/>
            <a:ext cx="2152384" cy="2733169"/>
            <a:chOff x="1637553" y="4018768"/>
            <a:chExt cx="2152384" cy="2733169"/>
          </a:xfrm>
        </p:grpSpPr>
        <p:grpSp>
          <p:nvGrpSpPr>
            <p:cNvPr id="10382" name="Group 10381">
              <a:extLst>
                <a:ext uri="{FF2B5EF4-FFF2-40B4-BE49-F238E27FC236}">
                  <a16:creationId xmlns:a16="http://schemas.microsoft.com/office/drawing/2014/main" id="{F2E30334-76B4-57D7-87D9-4A5AD2C6890E}"/>
                </a:ext>
              </a:extLst>
            </p:cNvPr>
            <p:cNvGrpSpPr/>
            <p:nvPr/>
          </p:nvGrpSpPr>
          <p:grpSpPr>
            <a:xfrm>
              <a:off x="1694502" y="4018768"/>
              <a:ext cx="2058088" cy="2005974"/>
              <a:chOff x="3712698" y="1303135"/>
              <a:chExt cx="2425299" cy="2369750"/>
            </a:xfrm>
          </p:grpSpPr>
          <p:sp>
            <p:nvSpPr>
              <p:cNvPr id="10383" name="Google Shape;1095;p29">
                <a:extLst>
                  <a:ext uri="{FF2B5EF4-FFF2-40B4-BE49-F238E27FC236}">
                    <a16:creationId xmlns:a16="http://schemas.microsoft.com/office/drawing/2014/main" id="{99EF584C-08B9-C11F-4EF4-FBB5C5D540B7}"/>
                  </a:ext>
                </a:extLst>
              </p:cNvPr>
              <p:cNvSpPr/>
              <p:nvPr/>
            </p:nvSpPr>
            <p:spPr>
              <a:xfrm>
                <a:off x="3735797" y="1303135"/>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384" name="Google Shape;1095;p29">
                <a:extLst>
                  <a:ext uri="{FF2B5EF4-FFF2-40B4-BE49-F238E27FC236}">
                    <a16:creationId xmlns:a16="http://schemas.microsoft.com/office/drawing/2014/main" id="{5DA69306-3C03-6C54-5320-53BCEE3C49A6}"/>
                  </a:ext>
                </a:extLst>
              </p:cNvPr>
              <p:cNvSpPr/>
              <p:nvPr/>
            </p:nvSpPr>
            <p:spPr>
              <a:xfrm>
                <a:off x="3712698" y="1303136"/>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grpSp>
            <p:nvGrpSpPr>
              <p:cNvPr id="10385" name="Google Shape;1096;p29">
                <a:extLst>
                  <a:ext uri="{FF2B5EF4-FFF2-40B4-BE49-F238E27FC236}">
                    <a16:creationId xmlns:a16="http://schemas.microsoft.com/office/drawing/2014/main" id="{CC79C426-E47E-898B-A0F0-CB888297E727}"/>
                  </a:ext>
                </a:extLst>
              </p:cNvPr>
              <p:cNvGrpSpPr/>
              <p:nvPr/>
            </p:nvGrpSpPr>
            <p:grpSpPr>
              <a:xfrm>
                <a:off x="4729760" y="1694541"/>
                <a:ext cx="794913" cy="726396"/>
                <a:chOff x="1965800" y="1515125"/>
                <a:chExt cx="605325" cy="553150"/>
              </a:xfrm>
              <a:solidFill>
                <a:schemeClr val="accent6">
                  <a:lumMod val="75000"/>
                </a:schemeClr>
              </a:solidFill>
            </p:grpSpPr>
            <p:sp>
              <p:nvSpPr>
                <p:cNvPr id="10399" name="Google Shape;1099;p29">
                  <a:extLst>
                    <a:ext uri="{FF2B5EF4-FFF2-40B4-BE49-F238E27FC236}">
                      <a16:creationId xmlns:a16="http://schemas.microsoft.com/office/drawing/2014/main" id="{0993D12A-4D30-858B-6B97-2C5315B31AD9}"/>
                    </a:ext>
                  </a:extLst>
                </p:cNvPr>
                <p:cNvSpPr/>
                <p:nvPr/>
              </p:nvSpPr>
              <p:spPr>
                <a:xfrm>
                  <a:off x="2110625" y="169442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00" name="Google Shape;1100;p29">
                  <a:extLst>
                    <a:ext uri="{FF2B5EF4-FFF2-40B4-BE49-F238E27FC236}">
                      <a16:creationId xmlns:a16="http://schemas.microsoft.com/office/drawing/2014/main" id="{992080FE-9516-5E69-49C3-E5ECD19C079D}"/>
                    </a:ext>
                  </a:extLst>
                </p:cNvPr>
                <p:cNvSpPr/>
                <p:nvPr/>
              </p:nvSpPr>
              <p:spPr>
                <a:xfrm>
                  <a:off x="2179575" y="151512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01" name="Google Shape;1103;p29">
                  <a:extLst>
                    <a:ext uri="{FF2B5EF4-FFF2-40B4-BE49-F238E27FC236}">
                      <a16:creationId xmlns:a16="http://schemas.microsoft.com/office/drawing/2014/main" id="{2BB26AF3-2C79-8D99-DED9-C54650500EBD}"/>
                    </a:ext>
                  </a:extLst>
                </p:cNvPr>
                <p:cNvSpPr/>
                <p:nvPr/>
              </p:nvSpPr>
              <p:spPr>
                <a:xfrm>
                  <a:off x="2271675" y="1835300"/>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02" name="Google Shape;1105;p29">
                  <a:extLst>
                    <a:ext uri="{FF2B5EF4-FFF2-40B4-BE49-F238E27FC236}">
                      <a16:creationId xmlns:a16="http://schemas.microsoft.com/office/drawing/2014/main" id="{C93F4335-52FB-01F1-51CC-4000E79EF24A}"/>
                    </a:ext>
                  </a:extLst>
                </p:cNvPr>
                <p:cNvSpPr/>
                <p:nvPr/>
              </p:nvSpPr>
              <p:spPr>
                <a:xfrm>
                  <a:off x="2455875" y="1743200"/>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03" name="Google Shape;1106;p29">
                  <a:extLst>
                    <a:ext uri="{FF2B5EF4-FFF2-40B4-BE49-F238E27FC236}">
                      <a16:creationId xmlns:a16="http://schemas.microsoft.com/office/drawing/2014/main" id="{18F81DF4-E10F-C51B-2B08-6F85363D1908}"/>
                    </a:ext>
                  </a:extLst>
                </p:cNvPr>
                <p:cNvSpPr/>
                <p:nvPr/>
              </p:nvSpPr>
              <p:spPr>
                <a:xfrm>
                  <a:off x="2179575" y="1976175"/>
                  <a:ext cx="92100" cy="92100"/>
                </a:xfrm>
                <a:prstGeom prst="ellipse">
                  <a:avLst/>
                </a:prstGeom>
                <a:grp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04" name="Google Shape;1107;p29">
                  <a:extLst>
                    <a:ext uri="{FF2B5EF4-FFF2-40B4-BE49-F238E27FC236}">
                      <a16:creationId xmlns:a16="http://schemas.microsoft.com/office/drawing/2014/main" id="{E2FC9843-776C-740B-E8AB-830494BC8A28}"/>
                    </a:ext>
                  </a:extLst>
                </p:cNvPr>
                <p:cNvSpPr/>
                <p:nvPr/>
              </p:nvSpPr>
              <p:spPr>
                <a:xfrm>
                  <a:off x="1965800" y="1927400"/>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05" name="Google Shape;1109;p29">
                  <a:extLst>
                    <a:ext uri="{FF2B5EF4-FFF2-40B4-BE49-F238E27FC236}">
                      <a16:creationId xmlns:a16="http://schemas.microsoft.com/office/drawing/2014/main" id="{2CB6F3BA-32E0-8935-1CBF-7E0C012F29AE}"/>
                    </a:ext>
                  </a:extLst>
                </p:cNvPr>
                <p:cNvSpPr/>
                <p:nvPr/>
              </p:nvSpPr>
              <p:spPr>
                <a:xfrm>
                  <a:off x="2479025" y="188407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0386" name="Google Shape;1096;p29">
                <a:extLst>
                  <a:ext uri="{FF2B5EF4-FFF2-40B4-BE49-F238E27FC236}">
                    <a16:creationId xmlns:a16="http://schemas.microsoft.com/office/drawing/2014/main" id="{BF850E2E-32C4-C7A1-BF90-F2EF43AB44F7}"/>
                  </a:ext>
                </a:extLst>
              </p:cNvPr>
              <p:cNvGrpSpPr/>
              <p:nvPr/>
            </p:nvGrpSpPr>
            <p:grpSpPr>
              <a:xfrm>
                <a:off x="4176521" y="2367064"/>
                <a:ext cx="604728" cy="650690"/>
                <a:chOff x="2087475" y="1694425"/>
                <a:chExt cx="460500" cy="495500"/>
              </a:xfrm>
            </p:grpSpPr>
            <p:sp>
              <p:nvSpPr>
                <p:cNvPr id="10393" name="Google Shape;1099;p29">
                  <a:extLst>
                    <a:ext uri="{FF2B5EF4-FFF2-40B4-BE49-F238E27FC236}">
                      <a16:creationId xmlns:a16="http://schemas.microsoft.com/office/drawing/2014/main" id="{EB098BA0-103A-BFD9-891A-DEC643AAA190}"/>
                    </a:ext>
                  </a:extLst>
                </p:cNvPr>
                <p:cNvSpPr/>
                <p:nvPr/>
              </p:nvSpPr>
              <p:spPr>
                <a:xfrm>
                  <a:off x="2110625"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96" name="Google Shape;1105;p29">
                  <a:extLst>
                    <a:ext uri="{FF2B5EF4-FFF2-40B4-BE49-F238E27FC236}">
                      <a16:creationId xmlns:a16="http://schemas.microsoft.com/office/drawing/2014/main" id="{EFD68AC5-629A-E47C-6BE0-0123DE02B337}"/>
                    </a:ext>
                  </a:extLst>
                </p:cNvPr>
                <p:cNvSpPr/>
                <p:nvPr/>
              </p:nvSpPr>
              <p:spPr>
                <a:xfrm>
                  <a:off x="2455875" y="17432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98" name="Google Shape;1111;p29">
                  <a:extLst>
                    <a:ext uri="{FF2B5EF4-FFF2-40B4-BE49-F238E27FC236}">
                      <a16:creationId xmlns:a16="http://schemas.microsoft.com/office/drawing/2014/main" id="{D5B8C6D6-F80A-6CBA-2D72-A5D1524B58DF}"/>
                    </a:ext>
                  </a:extLst>
                </p:cNvPr>
                <p:cNvSpPr/>
                <p:nvPr/>
              </p:nvSpPr>
              <p:spPr>
                <a:xfrm>
                  <a:off x="20874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0387" name="Google Shape;1096;p29">
                <a:extLst>
                  <a:ext uri="{FF2B5EF4-FFF2-40B4-BE49-F238E27FC236}">
                    <a16:creationId xmlns:a16="http://schemas.microsoft.com/office/drawing/2014/main" id="{BFBCA0E7-CABA-2D66-4877-B8DBB2495621}"/>
                  </a:ext>
                </a:extLst>
              </p:cNvPr>
              <p:cNvGrpSpPr/>
              <p:nvPr/>
            </p:nvGrpSpPr>
            <p:grpSpPr>
              <a:xfrm>
                <a:off x="4811651" y="2478192"/>
                <a:ext cx="514183" cy="956633"/>
                <a:chOff x="2087475" y="1461450"/>
                <a:chExt cx="391550" cy="728475"/>
              </a:xfrm>
            </p:grpSpPr>
            <p:sp>
              <p:nvSpPr>
                <p:cNvPr id="10388" name="Google Shape;1102;p29">
                  <a:extLst>
                    <a:ext uri="{FF2B5EF4-FFF2-40B4-BE49-F238E27FC236}">
                      <a16:creationId xmlns:a16="http://schemas.microsoft.com/office/drawing/2014/main" id="{F6D01F1E-B4EB-2D80-36DF-D11B6E2014E0}"/>
                    </a:ext>
                  </a:extLst>
                </p:cNvPr>
                <p:cNvSpPr/>
                <p:nvPr/>
              </p:nvSpPr>
              <p:spPr>
                <a:xfrm>
                  <a:off x="20874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90" name="Google Shape;1108;p29">
                  <a:extLst>
                    <a:ext uri="{FF2B5EF4-FFF2-40B4-BE49-F238E27FC236}">
                      <a16:creationId xmlns:a16="http://schemas.microsoft.com/office/drawing/2014/main" id="{C705EDAD-A847-7F41-8B59-A699E76317AA}"/>
                    </a:ext>
                  </a:extLst>
                </p:cNvPr>
                <p:cNvSpPr/>
                <p:nvPr/>
              </p:nvSpPr>
              <p:spPr>
                <a:xfrm>
                  <a:off x="238692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91" name="Google Shape;1110;p29">
                  <a:extLst>
                    <a:ext uri="{FF2B5EF4-FFF2-40B4-BE49-F238E27FC236}">
                      <a16:creationId xmlns:a16="http://schemas.microsoft.com/office/drawing/2014/main" id="{BBF390A8-3A31-C425-E547-1B803AD99553}"/>
                    </a:ext>
                  </a:extLst>
                </p:cNvPr>
                <p:cNvSpPr/>
                <p:nvPr/>
              </p:nvSpPr>
              <p:spPr>
                <a:xfrm>
                  <a:off x="22716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392" name="Google Shape;1112;p29">
                  <a:extLst>
                    <a:ext uri="{FF2B5EF4-FFF2-40B4-BE49-F238E27FC236}">
                      <a16:creationId xmlns:a16="http://schemas.microsoft.com/office/drawing/2014/main" id="{7C3136F9-B1E5-96AF-BD7E-4691716A8740}"/>
                    </a:ext>
                  </a:extLst>
                </p:cNvPr>
                <p:cNvSpPr/>
                <p:nvPr/>
              </p:nvSpPr>
              <p:spPr>
                <a:xfrm>
                  <a:off x="2329300" y="14614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sp>
          <p:nvSpPr>
            <p:cNvPr id="10447" name="TextBox 10446">
              <a:extLst>
                <a:ext uri="{FF2B5EF4-FFF2-40B4-BE49-F238E27FC236}">
                  <a16:creationId xmlns:a16="http://schemas.microsoft.com/office/drawing/2014/main" id="{81B74F79-BC82-D429-DC38-5AFDB65DAC46}"/>
                </a:ext>
              </a:extLst>
            </p:cNvPr>
            <p:cNvSpPr txBox="1"/>
            <p:nvPr/>
          </p:nvSpPr>
          <p:spPr>
            <a:xfrm>
              <a:off x="1637553" y="6105606"/>
              <a:ext cx="2152384" cy="646331"/>
            </a:xfrm>
            <a:prstGeom prst="rect">
              <a:avLst/>
            </a:prstGeom>
            <a:noFill/>
          </p:spPr>
          <p:txBody>
            <a:bodyPr wrap="square" rtlCol="0">
              <a:spAutoFit/>
            </a:bodyPr>
            <a:lstStyle/>
            <a:p>
              <a:pPr algn="ctr">
                <a:defRPr/>
              </a:pPr>
              <a:r>
                <a:rPr lang="en-US" sz="1200" b="1" dirty="0">
                  <a:solidFill>
                    <a:srgbClr val="C00000"/>
                  </a:solidFill>
                  <a:latin typeface="Fira Sans Condensed" panose="020B0503050000020004" pitchFamily="34" charset="0"/>
                </a:rPr>
                <a:t>Resistant</a:t>
              </a:r>
              <a:r>
                <a:rPr lang="en-US" sz="1200" dirty="0">
                  <a:solidFill>
                    <a:srgbClr val="005E63"/>
                  </a:solidFill>
                  <a:latin typeface="Fira Sans Condensed" panose="020B0503050000020004" pitchFamily="34" charset="0"/>
                </a:rPr>
                <a:t> bacteria begin to multiply and share mutations with other bacteria</a:t>
              </a:r>
              <a:endParaRPr lang="en-US" sz="1200" b="1" dirty="0">
                <a:solidFill>
                  <a:srgbClr val="005E63"/>
                </a:solidFill>
                <a:latin typeface="Fira Sans Condensed" panose="020B0503050000020004" pitchFamily="34" charset="0"/>
              </a:endParaRPr>
            </a:p>
          </p:txBody>
        </p:sp>
      </p:grpSp>
      <p:grpSp>
        <p:nvGrpSpPr>
          <p:cNvPr id="10462" name="Group 10461">
            <a:extLst>
              <a:ext uri="{FF2B5EF4-FFF2-40B4-BE49-F238E27FC236}">
                <a16:creationId xmlns:a16="http://schemas.microsoft.com/office/drawing/2014/main" id="{4A6D5E32-64B3-268E-0623-E6BEF83EA999}"/>
              </a:ext>
            </a:extLst>
          </p:cNvPr>
          <p:cNvGrpSpPr/>
          <p:nvPr/>
        </p:nvGrpSpPr>
        <p:grpSpPr>
          <a:xfrm>
            <a:off x="8448905" y="771966"/>
            <a:ext cx="1211492" cy="1458729"/>
            <a:chOff x="5667605" y="1227959"/>
            <a:chExt cx="1211492" cy="1458729"/>
          </a:xfrm>
        </p:grpSpPr>
        <p:pic>
          <p:nvPicPr>
            <p:cNvPr id="10444" name="Picture 6">
              <a:extLst>
                <a:ext uri="{FF2B5EF4-FFF2-40B4-BE49-F238E27FC236}">
                  <a16:creationId xmlns:a16="http://schemas.microsoft.com/office/drawing/2014/main" id="{12ED8327-6792-20DE-8AD3-D49DAD0C8089}"/>
                </a:ext>
              </a:extLst>
            </p:cNvPr>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60415" y="2029463"/>
              <a:ext cx="919196" cy="657225"/>
            </a:xfrm>
            <a:prstGeom prst="rect">
              <a:avLst/>
            </a:prstGeom>
            <a:noFill/>
            <a:extLst>
              <a:ext uri="{909E8E84-426E-40DD-AFC4-6F175D3DCCD1}">
                <a14:hiddenFill xmlns:a14="http://schemas.microsoft.com/office/drawing/2010/main">
                  <a:solidFill>
                    <a:srgbClr val="FFFFFF"/>
                  </a:solidFill>
                </a14:hiddenFill>
              </a:ext>
            </a:extLst>
          </p:spPr>
        </p:pic>
        <p:sp>
          <p:nvSpPr>
            <p:cNvPr id="10450" name="TextBox 10449">
              <a:extLst>
                <a:ext uri="{FF2B5EF4-FFF2-40B4-BE49-F238E27FC236}">
                  <a16:creationId xmlns:a16="http://schemas.microsoft.com/office/drawing/2014/main" id="{D794F664-3A3A-7E7C-0FFF-3B97E9423896}"/>
                </a:ext>
              </a:extLst>
            </p:cNvPr>
            <p:cNvSpPr txBox="1"/>
            <p:nvPr/>
          </p:nvSpPr>
          <p:spPr>
            <a:xfrm>
              <a:off x="5667605" y="1227959"/>
              <a:ext cx="1211492" cy="738664"/>
            </a:xfrm>
            <a:prstGeom prst="rect">
              <a:avLst/>
            </a:prstGeom>
            <a:noFill/>
          </p:spPr>
          <p:txBody>
            <a:bodyPr wrap="square">
              <a:spAutoFit/>
            </a:bodyPr>
            <a:lstStyle/>
            <a:p>
              <a:pPr algn="ctr">
                <a:defRPr/>
              </a:pPr>
              <a:r>
                <a:rPr lang="en-US" sz="1400" b="1" i="1" dirty="0">
                  <a:solidFill>
                    <a:srgbClr val="E0773C">
                      <a:lumMod val="75000"/>
                    </a:srgbClr>
                  </a:solidFill>
                  <a:latin typeface="Fira Sans Condensed" panose="020B0503050000020004" pitchFamily="34" charset="0"/>
                </a:rPr>
                <a:t>If antibiotics are continued…</a:t>
              </a:r>
            </a:p>
          </p:txBody>
        </p:sp>
      </p:grpSp>
      <p:grpSp>
        <p:nvGrpSpPr>
          <p:cNvPr id="10459" name="Group 10458">
            <a:extLst>
              <a:ext uri="{FF2B5EF4-FFF2-40B4-BE49-F238E27FC236}">
                <a16:creationId xmlns:a16="http://schemas.microsoft.com/office/drawing/2014/main" id="{CDE36126-1BA3-180A-37FC-B4A3854103C3}"/>
              </a:ext>
            </a:extLst>
          </p:cNvPr>
          <p:cNvGrpSpPr/>
          <p:nvPr/>
        </p:nvGrpSpPr>
        <p:grpSpPr>
          <a:xfrm>
            <a:off x="5126713" y="844381"/>
            <a:ext cx="1225282" cy="1383297"/>
            <a:chOff x="2345413" y="1300374"/>
            <a:chExt cx="1225282" cy="1383297"/>
          </a:xfrm>
        </p:grpSpPr>
        <p:pic>
          <p:nvPicPr>
            <p:cNvPr id="10440" name="Picture 6">
              <a:extLst>
                <a:ext uri="{FF2B5EF4-FFF2-40B4-BE49-F238E27FC236}">
                  <a16:creationId xmlns:a16="http://schemas.microsoft.com/office/drawing/2014/main" id="{53BF68B0-FC3F-7A91-82A4-C7D877352EA4}"/>
                </a:ext>
              </a:extLst>
            </p:cNvPr>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9122" y="2026446"/>
              <a:ext cx="919196" cy="657225"/>
            </a:xfrm>
            <a:prstGeom prst="rect">
              <a:avLst/>
            </a:prstGeom>
            <a:noFill/>
            <a:extLst>
              <a:ext uri="{909E8E84-426E-40DD-AFC4-6F175D3DCCD1}">
                <a14:hiddenFill xmlns:a14="http://schemas.microsoft.com/office/drawing/2010/main">
                  <a:solidFill>
                    <a:srgbClr val="FFFFFF"/>
                  </a:solidFill>
                </a14:hiddenFill>
              </a:ext>
            </a:extLst>
          </p:spPr>
        </p:pic>
        <p:sp>
          <p:nvSpPr>
            <p:cNvPr id="10452" name="TextBox 10451">
              <a:extLst>
                <a:ext uri="{FF2B5EF4-FFF2-40B4-BE49-F238E27FC236}">
                  <a16:creationId xmlns:a16="http://schemas.microsoft.com/office/drawing/2014/main" id="{819721EE-0197-125F-5FA0-A8BB28BC6DA0}"/>
                </a:ext>
              </a:extLst>
            </p:cNvPr>
            <p:cNvSpPr txBox="1"/>
            <p:nvPr/>
          </p:nvSpPr>
          <p:spPr>
            <a:xfrm>
              <a:off x="2345413" y="1300374"/>
              <a:ext cx="1225282" cy="738664"/>
            </a:xfrm>
            <a:prstGeom prst="rect">
              <a:avLst/>
            </a:prstGeom>
            <a:noFill/>
          </p:spPr>
          <p:txBody>
            <a:bodyPr wrap="square">
              <a:spAutoFit/>
            </a:bodyPr>
            <a:lstStyle/>
            <a:p>
              <a:pPr algn="ctr">
                <a:defRPr/>
              </a:pPr>
              <a:r>
                <a:rPr lang="en-US" sz="1400" b="1" i="1" dirty="0">
                  <a:solidFill>
                    <a:srgbClr val="E0773C">
                      <a:lumMod val="75000"/>
                    </a:srgbClr>
                  </a:solidFill>
                  <a:latin typeface="Fira Sans Condensed" panose="020B0503050000020004" pitchFamily="34" charset="0"/>
                </a:rPr>
                <a:t>Patients receive antibiotics </a:t>
              </a:r>
            </a:p>
          </p:txBody>
        </p:sp>
      </p:grpSp>
      <p:grpSp>
        <p:nvGrpSpPr>
          <p:cNvPr id="10489" name="Group 10488">
            <a:extLst>
              <a:ext uri="{FF2B5EF4-FFF2-40B4-BE49-F238E27FC236}">
                <a16:creationId xmlns:a16="http://schemas.microsoft.com/office/drawing/2014/main" id="{7E27F7F6-F3A4-DE9C-EAF8-52F85B489ADC}"/>
              </a:ext>
            </a:extLst>
          </p:cNvPr>
          <p:cNvGrpSpPr/>
          <p:nvPr/>
        </p:nvGrpSpPr>
        <p:grpSpPr>
          <a:xfrm>
            <a:off x="2846604" y="3889901"/>
            <a:ext cx="1457970" cy="1406848"/>
            <a:chOff x="65304" y="4345895"/>
            <a:chExt cx="1457970" cy="1406848"/>
          </a:xfrm>
        </p:grpSpPr>
        <p:pic>
          <p:nvPicPr>
            <p:cNvPr id="10446" name="Picture 6">
              <a:extLst>
                <a:ext uri="{FF2B5EF4-FFF2-40B4-BE49-F238E27FC236}">
                  <a16:creationId xmlns:a16="http://schemas.microsoft.com/office/drawing/2014/main" id="{852F24D1-F9D0-7CFB-5EB3-D92EAD87449C}"/>
                </a:ext>
              </a:extLst>
            </p:cNvPr>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4065" y="5095518"/>
              <a:ext cx="919196" cy="657225"/>
            </a:xfrm>
            <a:prstGeom prst="rect">
              <a:avLst/>
            </a:prstGeom>
            <a:noFill/>
            <a:extLst>
              <a:ext uri="{909E8E84-426E-40DD-AFC4-6F175D3DCCD1}">
                <a14:hiddenFill xmlns:a14="http://schemas.microsoft.com/office/drawing/2010/main">
                  <a:solidFill>
                    <a:srgbClr val="FFFFFF"/>
                  </a:solidFill>
                </a14:hiddenFill>
              </a:ext>
            </a:extLst>
          </p:spPr>
        </p:pic>
        <p:sp>
          <p:nvSpPr>
            <p:cNvPr id="10454" name="TextBox 10453">
              <a:extLst>
                <a:ext uri="{FF2B5EF4-FFF2-40B4-BE49-F238E27FC236}">
                  <a16:creationId xmlns:a16="http://schemas.microsoft.com/office/drawing/2014/main" id="{FA8441D3-4F61-8F60-54FC-6D4F10161257}"/>
                </a:ext>
              </a:extLst>
            </p:cNvPr>
            <p:cNvSpPr txBox="1"/>
            <p:nvPr/>
          </p:nvSpPr>
          <p:spPr>
            <a:xfrm>
              <a:off x="65304" y="4345895"/>
              <a:ext cx="1457970" cy="738664"/>
            </a:xfrm>
            <a:prstGeom prst="rect">
              <a:avLst/>
            </a:prstGeom>
            <a:noFill/>
          </p:spPr>
          <p:txBody>
            <a:bodyPr wrap="square">
              <a:spAutoFit/>
            </a:bodyPr>
            <a:lstStyle/>
            <a:p>
              <a:pPr algn="ctr">
                <a:defRPr/>
              </a:pPr>
              <a:r>
                <a:rPr lang="en-US" sz="1400" b="1" i="1" dirty="0">
                  <a:solidFill>
                    <a:srgbClr val="E0773C">
                      <a:lumMod val="75000"/>
                    </a:srgbClr>
                  </a:solidFill>
                  <a:latin typeface="Fira Sans Condensed" panose="020B0503050000020004" pitchFamily="34" charset="0"/>
                </a:rPr>
                <a:t>As antibiotics continue even longer…</a:t>
              </a:r>
            </a:p>
          </p:txBody>
        </p:sp>
      </p:grpSp>
      <p:grpSp>
        <p:nvGrpSpPr>
          <p:cNvPr id="10491" name="Group 10490">
            <a:extLst>
              <a:ext uri="{FF2B5EF4-FFF2-40B4-BE49-F238E27FC236}">
                <a16:creationId xmlns:a16="http://schemas.microsoft.com/office/drawing/2014/main" id="{D3AE02EA-7943-B1C7-7221-CF8BAB829D57}"/>
              </a:ext>
            </a:extLst>
          </p:cNvPr>
          <p:cNvGrpSpPr/>
          <p:nvPr/>
        </p:nvGrpSpPr>
        <p:grpSpPr>
          <a:xfrm>
            <a:off x="6518549" y="3853577"/>
            <a:ext cx="1513123" cy="1443172"/>
            <a:chOff x="3737248" y="4309571"/>
            <a:chExt cx="1513123" cy="1443172"/>
          </a:xfrm>
        </p:grpSpPr>
        <p:pic>
          <p:nvPicPr>
            <p:cNvPr id="10448" name="Picture 6">
              <a:extLst>
                <a:ext uri="{FF2B5EF4-FFF2-40B4-BE49-F238E27FC236}">
                  <a16:creationId xmlns:a16="http://schemas.microsoft.com/office/drawing/2014/main" id="{EAD31440-59B5-2BF1-FA72-2B5677DA29ED}"/>
                </a:ext>
              </a:extLst>
            </p:cNvPr>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99572" y="5095518"/>
              <a:ext cx="919196" cy="657225"/>
            </a:xfrm>
            <a:prstGeom prst="rect">
              <a:avLst/>
            </a:prstGeom>
            <a:noFill/>
            <a:extLst>
              <a:ext uri="{909E8E84-426E-40DD-AFC4-6F175D3DCCD1}">
                <a14:hiddenFill xmlns:a14="http://schemas.microsoft.com/office/drawing/2010/main">
                  <a:solidFill>
                    <a:srgbClr val="FFFFFF"/>
                  </a:solidFill>
                </a14:hiddenFill>
              </a:ext>
            </a:extLst>
          </p:spPr>
        </p:pic>
        <p:sp>
          <p:nvSpPr>
            <p:cNvPr id="10456" name="TextBox 10455">
              <a:extLst>
                <a:ext uri="{FF2B5EF4-FFF2-40B4-BE49-F238E27FC236}">
                  <a16:creationId xmlns:a16="http://schemas.microsoft.com/office/drawing/2014/main" id="{41DF6B86-8EFD-AECC-B5CD-160DD8BF59BE}"/>
                </a:ext>
              </a:extLst>
            </p:cNvPr>
            <p:cNvSpPr txBox="1"/>
            <p:nvPr/>
          </p:nvSpPr>
          <p:spPr>
            <a:xfrm>
              <a:off x="3737248" y="4309571"/>
              <a:ext cx="1513123" cy="738664"/>
            </a:xfrm>
            <a:prstGeom prst="rect">
              <a:avLst/>
            </a:prstGeom>
            <a:noFill/>
          </p:spPr>
          <p:txBody>
            <a:bodyPr wrap="square">
              <a:spAutoFit/>
            </a:bodyPr>
            <a:lstStyle/>
            <a:p>
              <a:pPr algn="ctr">
                <a:defRPr/>
              </a:pPr>
              <a:r>
                <a:rPr lang="en-US" sz="1400" b="1" i="1" dirty="0">
                  <a:solidFill>
                    <a:srgbClr val="E0773C">
                      <a:lumMod val="75000"/>
                    </a:srgbClr>
                  </a:solidFill>
                  <a:latin typeface="Fira Sans Condensed" panose="020B0503050000020004" pitchFamily="34" charset="0"/>
                </a:rPr>
                <a:t>When antibiotic durations are prolonged…</a:t>
              </a:r>
            </a:p>
          </p:txBody>
        </p:sp>
      </p:grpSp>
      <p:grpSp>
        <p:nvGrpSpPr>
          <p:cNvPr id="10492" name="Group 10491">
            <a:extLst>
              <a:ext uri="{FF2B5EF4-FFF2-40B4-BE49-F238E27FC236}">
                <a16:creationId xmlns:a16="http://schemas.microsoft.com/office/drawing/2014/main" id="{22F2E835-8D06-A059-BD4F-FF430A8DDF73}"/>
              </a:ext>
            </a:extLst>
          </p:cNvPr>
          <p:cNvGrpSpPr/>
          <p:nvPr/>
        </p:nvGrpSpPr>
        <p:grpSpPr>
          <a:xfrm>
            <a:off x="7979731" y="3588978"/>
            <a:ext cx="3695757" cy="2005973"/>
            <a:chOff x="5198430" y="4044971"/>
            <a:chExt cx="3695757" cy="2005973"/>
          </a:xfrm>
        </p:grpSpPr>
        <p:grpSp>
          <p:nvGrpSpPr>
            <p:cNvPr id="10438" name="Group 10437">
              <a:extLst>
                <a:ext uri="{FF2B5EF4-FFF2-40B4-BE49-F238E27FC236}">
                  <a16:creationId xmlns:a16="http://schemas.microsoft.com/office/drawing/2014/main" id="{AD9D0E69-0CC1-D295-1A7A-4E0EDA1458CA}"/>
                </a:ext>
              </a:extLst>
            </p:cNvPr>
            <p:cNvGrpSpPr/>
            <p:nvPr/>
          </p:nvGrpSpPr>
          <p:grpSpPr>
            <a:xfrm>
              <a:off x="5198430" y="4044971"/>
              <a:ext cx="2032586" cy="2005973"/>
              <a:chOff x="5523393" y="3892073"/>
              <a:chExt cx="2425299" cy="2369750"/>
            </a:xfrm>
          </p:grpSpPr>
          <p:grpSp>
            <p:nvGrpSpPr>
              <p:cNvPr id="10406" name="Group 10405">
                <a:extLst>
                  <a:ext uri="{FF2B5EF4-FFF2-40B4-BE49-F238E27FC236}">
                    <a16:creationId xmlns:a16="http://schemas.microsoft.com/office/drawing/2014/main" id="{92B86332-5AF4-2ED6-6690-6E49D4A1B18D}"/>
                  </a:ext>
                </a:extLst>
              </p:cNvPr>
              <p:cNvGrpSpPr/>
              <p:nvPr/>
            </p:nvGrpSpPr>
            <p:grpSpPr>
              <a:xfrm>
                <a:off x="5523393" y="3892073"/>
                <a:ext cx="2425299" cy="2369750"/>
                <a:chOff x="3712698" y="1303135"/>
                <a:chExt cx="2425299" cy="2369750"/>
              </a:xfrm>
            </p:grpSpPr>
            <p:sp>
              <p:nvSpPr>
                <p:cNvPr id="10407" name="Google Shape;1095;p29">
                  <a:extLst>
                    <a:ext uri="{FF2B5EF4-FFF2-40B4-BE49-F238E27FC236}">
                      <a16:creationId xmlns:a16="http://schemas.microsoft.com/office/drawing/2014/main" id="{1D077563-E514-F84A-250E-403B1645DAA0}"/>
                    </a:ext>
                  </a:extLst>
                </p:cNvPr>
                <p:cNvSpPr/>
                <p:nvPr/>
              </p:nvSpPr>
              <p:spPr>
                <a:xfrm>
                  <a:off x="3735797" y="1303135"/>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08" name="Google Shape;1095;p29">
                  <a:extLst>
                    <a:ext uri="{FF2B5EF4-FFF2-40B4-BE49-F238E27FC236}">
                      <a16:creationId xmlns:a16="http://schemas.microsoft.com/office/drawing/2014/main" id="{ED87AD8F-68DD-A2A6-D86C-C8CC377EFF55}"/>
                    </a:ext>
                  </a:extLst>
                </p:cNvPr>
                <p:cNvSpPr/>
                <p:nvPr/>
              </p:nvSpPr>
              <p:spPr>
                <a:xfrm>
                  <a:off x="3712698" y="1303136"/>
                  <a:ext cx="2402200" cy="2369749"/>
                </a:xfrm>
                <a:prstGeom prst="ellipse">
                  <a:avLst/>
                </a:prstGeom>
                <a:solidFill>
                  <a:srgbClr val="265667">
                    <a:alpha val="12549"/>
                  </a:srgbClr>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grpSp>
              <p:nvGrpSpPr>
                <p:cNvPr id="10409" name="Google Shape;1096;p29">
                  <a:extLst>
                    <a:ext uri="{FF2B5EF4-FFF2-40B4-BE49-F238E27FC236}">
                      <a16:creationId xmlns:a16="http://schemas.microsoft.com/office/drawing/2014/main" id="{AB829E1B-7701-FBC3-4435-77F67210202F}"/>
                    </a:ext>
                  </a:extLst>
                </p:cNvPr>
                <p:cNvGrpSpPr/>
                <p:nvPr/>
              </p:nvGrpSpPr>
              <p:grpSpPr>
                <a:xfrm>
                  <a:off x="4729760" y="1694541"/>
                  <a:ext cx="794913" cy="726396"/>
                  <a:chOff x="1965800" y="1515125"/>
                  <a:chExt cx="605325" cy="553150"/>
                </a:xfrm>
                <a:solidFill>
                  <a:schemeClr val="accent6">
                    <a:lumMod val="75000"/>
                  </a:schemeClr>
                </a:solidFill>
              </p:grpSpPr>
              <p:sp>
                <p:nvSpPr>
                  <p:cNvPr id="10419" name="Google Shape;1099;p29">
                    <a:extLst>
                      <a:ext uri="{FF2B5EF4-FFF2-40B4-BE49-F238E27FC236}">
                        <a16:creationId xmlns:a16="http://schemas.microsoft.com/office/drawing/2014/main" id="{0A239981-A0FC-9E81-2FCA-6CECA2F18D47}"/>
                      </a:ext>
                    </a:extLst>
                  </p:cNvPr>
                  <p:cNvSpPr/>
                  <p:nvPr/>
                </p:nvSpPr>
                <p:spPr>
                  <a:xfrm>
                    <a:off x="2110625" y="169442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20" name="Google Shape;1100;p29">
                    <a:extLst>
                      <a:ext uri="{FF2B5EF4-FFF2-40B4-BE49-F238E27FC236}">
                        <a16:creationId xmlns:a16="http://schemas.microsoft.com/office/drawing/2014/main" id="{DDB72234-3AA1-4E3E-A2BA-AAEDA568D944}"/>
                      </a:ext>
                    </a:extLst>
                  </p:cNvPr>
                  <p:cNvSpPr/>
                  <p:nvPr/>
                </p:nvSpPr>
                <p:spPr>
                  <a:xfrm>
                    <a:off x="2179575" y="151512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21" name="Google Shape;1103;p29">
                    <a:extLst>
                      <a:ext uri="{FF2B5EF4-FFF2-40B4-BE49-F238E27FC236}">
                        <a16:creationId xmlns:a16="http://schemas.microsoft.com/office/drawing/2014/main" id="{F2B0211B-25C8-24CD-C0BD-F6FBAE495E85}"/>
                      </a:ext>
                    </a:extLst>
                  </p:cNvPr>
                  <p:cNvSpPr/>
                  <p:nvPr/>
                </p:nvSpPr>
                <p:spPr>
                  <a:xfrm>
                    <a:off x="2271675" y="1835300"/>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22" name="Google Shape;1105;p29">
                    <a:extLst>
                      <a:ext uri="{FF2B5EF4-FFF2-40B4-BE49-F238E27FC236}">
                        <a16:creationId xmlns:a16="http://schemas.microsoft.com/office/drawing/2014/main" id="{B7F18DD2-BC43-E099-7F83-7B7E728EAB64}"/>
                      </a:ext>
                    </a:extLst>
                  </p:cNvPr>
                  <p:cNvSpPr/>
                  <p:nvPr/>
                </p:nvSpPr>
                <p:spPr>
                  <a:xfrm>
                    <a:off x="2455875" y="1743200"/>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23" name="Google Shape;1106;p29">
                    <a:extLst>
                      <a:ext uri="{FF2B5EF4-FFF2-40B4-BE49-F238E27FC236}">
                        <a16:creationId xmlns:a16="http://schemas.microsoft.com/office/drawing/2014/main" id="{DFD9B010-D22D-E4B1-4892-899AF2C04E9E}"/>
                      </a:ext>
                    </a:extLst>
                  </p:cNvPr>
                  <p:cNvSpPr/>
                  <p:nvPr/>
                </p:nvSpPr>
                <p:spPr>
                  <a:xfrm>
                    <a:off x="2179575" y="197617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24" name="Google Shape;1107;p29">
                    <a:extLst>
                      <a:ext uri="{FF2B5EF4-FFF2-40B4-BE49-F238E27FC236}">
                        <a16:creationId xmlns:a16="http://schemas.microsoft.com/office/drawing/2014/main" id="{6ADDC1D2-7602-E725-C0A6-35C66B7624C7}"/>
                      </a:ext>
                    </a:extLst>
                  </p:cNvPr>
                  <p:cNvSpPr/>
                  <p:nvPr/>
                </p:nvSpPr>
                <p:spPr>
                  <a:xfrm>
                    <a:off x="1965800" y="1927400"/>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25" name="Google Shape;1109;p29">
                    <a:extLst>
                      <a:ext uri="{FF2B5EF4-FFF2-40B4-BE49-F238E27FC236}">
                        <a16:creationId xmlns:a16="http://schemas.microsoft.com/office/drawing/2014/main" id="{715F55F8-AF4B-7E14-F049-552698D1B3F1}"/>
                      </a:ext>
                    </a:extLst>
                  </p:cNvPr>
                  <p:cNvSpPr/>
                  <p:nvPr/>
                </p:nvSpPr>
                <p:spPr>
                  <a:xfrm>
                    <a:off x="2479025" y="1884075"/>
                    <a:ext cx="92100" cy="92100"/>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0410" name="Google Shape;1096;p29">
                  <a:extLst>
                    <a:ext uri="{FF2B5EF4-FFF2-40B4-BE49-F238E27FC236}">
                      <a16:creationId xmlns:a16="http://schemas.microsoft.com/office/drawing/2014/main" id="{D4AF6393-230B-7AD8-C0F9-235305D80970}"/>
                    </a:ext>
                  </a:extLst>
                </p:cNvPr>
                <p:cNvGrpSpPr/>
                <p:nvPr/>
              </p:nvGrpSpPr>
              <p:grpSpPr>
                <a:xfrm>
                  <a:off x="4176518" y="2367064"/>
                  <a:ext cx="151346" cy="650690"/>
                  <a:chOff x="2087475" y="1694425"/>
                  <a:chExt cx="115250" cy="495500"/>
                </a:xfrm>
              </p:grpSpPr>
              <p:sp>
                <p:nvSpPr>
                  <p:cNvPr id="10416" name="Google Shape;1099;p29">
                    <a:extLst>
                      <a:ext uri="{FF2B5EF4-FFF2-40B4-BE49-F238E27FC236}">
                        <a16:creationId xmlns:a16="http://schemas.microsoft.com/office/drawing/2014/main" id="{CBE6E86A-A441-F03B-DC9E-AE5C5F2A0516}"/>
                      </a:ext>
                    </a:extLst>
                  </p:cNvPr>
                  <p:cNvSpPr/>
                  <p:nvPr/>
                </p:nvSpPr>
                <p:spPr>
                  <a:xfrm>
                    <a:off x="2110625" y="16944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18" name="Google Shape;1111;p29">
                    <a:extLst>
                      <a:ext uri="{FF2B5EF4-FFF2-40B4-BE49-F238E27FC236}">
                        <a16:creationId xmlns:a16="http://schemas.microsoft.com/office/drawing/2014/main" id="{635B1268-E9AA-DCEC-527F-0CA23AB10D02}"/>
                      </a:ext>
                    </a:extLst>
                  </p:cNvPr>
                  <p:cNvSpPr/>
                  <p:nvPr/>
                </p:nvSpPr>
                <p:spPr>
                  <a:xfrm>
                    <a:off x="2087475" y="209782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0411" name="Google Shape;1096;p29">
                  <a:extLst>
                    <a:ext uri="{FF2B5EF4-FFF2-40B4-BE49-F238E27FC236}">
                      <a16:creationId xmlns:a16="http://schemas.microsoft.com/office/drawing/2014/main" id="{7C837DB6-8BA9-D61B-B281-E08086EF697D}"/>
                    </a:ext>
                  </a:extLst>
                </p:cNvPr>
                <p:cNvGrpSpPr/>
                <p:nvPr/>
              </p:nvGrpSpPr>
              <p:grpSpPr>
                <a:xfrm>
                  <a:off x="4811651" y="2478191"/>
                  <a:ext cx="514183" cy="796882"/>
                  <a:chOff x="2087475" y="1461450"/>
                  <a:chExt cx="391550" cy="606825"/>
                </a:xfrm>
              </p:grpSpPr>
              <p:sp>
                <p:nvSpPr>
                  <p:cNvPr id="10412" name="Google Shape;1102;p29">
                    <a:extLst>
                      <a:ext uri="{FF2B5EF4-FFF2-40B4-BE49-F238E27FC236}">
                        <a16:creationId xmlns:a16="http://schemas.microsoft.com/office/drawing/2014/main" id="{225C06DA-5266-2968-3C82-7DDAF46B1F96}"/>
                      </a:ext>
                    </a:extLst>
                  </p:cNvPr>
                  <p:cNvSpPr/>
                  <p:nvPr/>
                </p:nvSpPr>
                <p:spPr>
                  <a:xfrm>
                    <a:off x="2087475" y="183530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13" name="Google Shape;1108;p29">
                    <a:extLst>
                      <a:ext uri="{FF2B5EF4-FFF2-40B4-BE49-F238E27FC236}">
                        <a16:creationId xmlns:a16="http://schemas.microsoft.com/office/drawing/2014/main" id="{1BD97996-4759-8AE1-2E07-41A8DF95DCCA}"/>
                      </a:ext>
                    </a:extLst>
                  </p:cNvPr>
                  <p:cNvSpPr/>
                  <p:nvPr/>
                </p:nvSpPr>
                <p:spPr>
                  <a:xfrm>
                    <a:off x="2386925" y="1976175"/>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0415" name="Google Shape;1112;p29">
                    <a:extLst>
                      <a:ext uri="{FF2B5EF4-FFF2-40B4-BE49-F238E27FC236}">
                        <a16:creationId xmlns:a16="http://schemas.microsoft.com/office/drawing/2014/main" id="{08C29EB1-BAF9-ED00-A502-532DDFE5FD68}"/>
                      </a:ext>
                    </a:extLst>
                  </p:cNvPr>
                  <p:cNvSpPr/>
                  <p:nvPr/>
                </p:nvSpPr>
                <p:spPr>
                  <a:xfrm>
                    <a:off x="2329300" y="1461450"/>
                    <a:ext cx="92100" cy="92100"/>
                  </a:xfrm>
                  <a:prstGeom prst="ellipse">
                    <a:avLst/>
                  </a:prstGeom>
                  <a:solidFill>
                    <a:srgbClr val="26566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sp>
            <p:nvSpPr>
              <p:cNvPr id="10427" name="Google Shape;1105;p29">
                <a:extLst>
                  <a:ext uri="{FF2B5EF4-FFF2-40B4-BE49-F238E27FC236}">
                    <a16:creationId xmlns:a16="http://schemas.microsoft.com/office/drawing/2014/main" id="{73FC6C61-4731-4AF6-15F0-8A804766E9A2}"/>
                  </a:ext>
                </a:extLst>
              </p:cNvPr>
              <p:cNvSpPr/>
              <p:nvPr/>
            </p:nvSpPr>
            <p:spPr>
              <a:xfrm>
                <a:off x="7472220" y="4592512"/>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28" name="Google Shape;1105;p29">
                <a:extLst>
                  <a:ext uri="{FF2B5EF4-FFF2-40B4-BE49-F238E27FC236}">
                    <a16:creationId xmlns:a16="http://schemas.microsoft.com/office/drawing/2014/main" id="{C9E03F5B-00D7-8260-00D0-FB3B04CBB721}"/>
                  </a:ext>
                </a:extLst>
              </p:cNvPr>
              <p:cNvSpPr/>
              <p:nvPr/>
            </p:nvSpPr>
            <p:spPr>
              <a:xfrm>
                <a:off x="7128108" y="4262459"/>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29" name="Google Shape;1105;p29">
                <a:extLst>
                  <a:ext uri="{FF2B5EF4-FFF2-40B4-BE49-F238E27FC236}">
                    <a16:creationId xmlns:a16="http://schemas.microsoft.com/office/drawing/2014/main" id="{4E474C8B-1A32-B3FC-3E8F-F89E56D48A7A}"/>
                  </a:ext>
                </a:extLst>
              </p:cNvPr>
              <p:cNvSpPr/>
              <p:nvPr/>
            </p:nvSpPr>
            <p:spPr>
              <a:xfrm>
                <a:off x="6459386" y="4539614"/>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30" name="Google Shape;1105;p29">
                <a:extLst>
                  <a:ext uri="{FF2B5EF4-FFF2-40B4-BE49-F238E27FC236}">
                    <a16:creationId xmlns:a16="http://schemas.microsoft.com/office/drawing/2014/main" id="{EBF0AC18-40D6-C430-40AB-FC66B35B0928}"/>
                  </a:ext>
                </a:extLst>
              </p:cNvPr>
              <p:cNvSpPr/>
              <p:nvPr/>
            </p:nvSpPr>
            <p:spPr>
              <a:xfrm>
                <a:off x="7171346" y="5100660"/>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31" name="Google Shape;1105;p29">
                <a:extLst>
                  <a:ext uri="{FF2B5EF4-FFF2-40B4-BE49-F238E27FC236}">
                    <a16:creationId xmlns:a16="http://schemas.microsoft.com/office/drawing/2014/main" id="{808055A7-948A-3EBC-37C5-313708A07938}"/>
                  </a:ext>
                </a:extLst>
              </p:cNvPr>
              <p:cNvSpPr/>
              <p:nvPr/>
            </p:nvSpPr>
            <p:spPr>
              <a:xfrm>
                <a:off x="7050400" y="4900144"/>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32" name="Google Shape;1105;p29">
                <a:extLst>
                  <a:ext uri="{FF2B5EF4-FFF2-40B4-BE49-F238E27FC236}">
                    <a16:creationId xmlns:a16="http://schemas.microsoft.com/office/drawing/2014/main" id="{F8BD5765-8E06-7250-A6DA-34718AE546A9}"/>
                  </a:ext>
                </a:extLst>
              </p:cNvPr>
              <p:cNvSpPr/>
              <p:nvPr/>
            </p:nvSpPr>
            <p:spPr>
              <a:xfrm>
                <a:off x="6965803" y="4479141"/>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33" name="Google Shape;1105;p29">
                <a:extLst>
                  <a:ext uri="{FF2B5EF4-FFF2-40B4-BE49-F238E27FC236}">
                    <a16:creationId xmlns:a16="http://schemas.microsoft.com/office/drawing/2014/main" id="{C738B8C3-4A4A-150E-A2DC-1C887471CAE6}"/>
                  </a:ext>
                </a:extLst>
              </p:cNvPr>
              <p:cNvSpPr/>
              <p:nvPr/>
            </p:nvSpPr>
            <p:spPr>
              <a:xfrm>
                <a:off x="6603547" y="4287860"/>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34" name="Google Shape;1105;p29">
                <a:extLst>
                  <a:ext uri="{FF2B5EF4-FFF2-40B4-BE49-F238E27FC236}">
                    <a16:creationId xmlns:a16="http://schemas.microsoft.com/office/drawing/2014/main" id="{D7344584-2CCE-250F-D6AE-ADCA105401DE}"/>
                  </a:ext>
                </a:extLst>
              </p:cNvPr>
              <p:cNvSpPr/>
              <p:nvPr/>
            </p:nvSpPr>
            <p:spPr>
              <a:xfrm>
                <a:off x="7391841" y="4972979"/>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35" name="Google Shape;1105;p29">
                <a:extLst>
                  <a:ext uri="{FF2B5EF4-FFF2-40B4-BE49-F238E27FC236}">
                    <a16:creationId xmlns:a16="http://schemas.microsoft.com/office/drawing/2014/main" id="{823A4F43-A44A-1405-E1C2-E0CD8D2863CF}"/>
                  </a:ext>
                </a:extLst>
              </p:cNvPr>
              <p:cNvSpPr/>
              <p:nvPr/>
            </p:nvSpPr>
            <p:spPr>
              <a:xfrm>
                <a:off x="7641222" y="5040187"/>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36" name="Google Shape;1105;p29">
                <a:extLst>
                  <a:ext uri="{FF2B5EF4-FFF2-40B4-BE49-F238E27FC236}">
                    <a16:creationId xmlns:a16="http://schemas.microsoft.com/office/drawing/2014/main" id="{263157A5-85EC-3553-BF0B-045E82AF7821}"/>
                  </a:ext>
                </a:extLst>
              </p:cNvPr>
              <p:cNvSpPr/>
              <p:nvPr/>
            </p:nvSpPr>
            <p:spPr>
              <a:xfrm>
                <a:off x="6701470" y="5161133"/>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sp>
            <p:nvSpPr>
              <p:cNvPr id="10437" name="Google Shape;1105;p29">
                <a:extLst>
                  <a:ext uri="{FF2B5EF4-FFF2-40B4-BE49-F238E27FC236}">
                    <a16:creationId xmlns:a16="http://schemas.microsoft.com/office/drawing/2014/main" id="{EE656B61-A5ED-E416-E057-557ED0BF3C8C}"/>
                  </a:ext>
                </a:extLst>
              </p:cNvPr>
              <p:cNvSpPr/>
              <p:nvPr/>
            </p:nvSpPr>
            <p:spPr>
              <a:xfrm>
                <a:off x="7422011" y="5216864"/>
                <a:ext cx="120946" cy="120946"/>
              </a:xfrm>
              <a:prstGeom prst="ellipse">
                <a:avLst/>
              </a:prstGeom>
              <a:solidFill>
                <a:srgbClr val="C00000"/>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a:cs typeface="Arial"/>
                  <a:sym typeface="Arial"/>
                </a:endParaRPr>
              </a:p>
            </p:txBody>
          </p:sp>
        </p:grpSp>
        <p:sp>
          <p:nvSpPr>
            <p:cNvPr id="10457" name="TextBox 10456">
              <a:extLst>
                <a:ext uri="{FF2B5EF4-FFF2-40B4-BE49-F238E27FC236}">
                  <a16:creationId xmlns:a16="http://schemas.microsoft.com/office/drawing/2014/main" id="{77A43896-EE4A-DCBB-5EF8-804D671BE273}"/>
                </a:ext>
              </a:extLst>
            </p:cNvPr>
            <p:cNvSpPr txBox="1"/>
            <p:nvPr/>
          </p:nvSpPr>
          <p:spPr>
            <a:xfrm>
              <a:off x="7158124" y="4522533"/>
              <a:ext cx="1736063" cy="1384995"/>
            </a:xfrm>
            <a:prstGeom prst="rect">
              <a:avLst/>
            </a:prstGeom>
            <a:noFill/>
          </p:spPr>
          <p:txBody>
            <a:bodyPr wrap="square" rtlCol="0">
              <a:spAutoFit/>
            </a:bodyPr>
            <a:lstStyle/>
            <a:p>
              <a:pPr marL="171450" indent="-171450" algn="ctr">
                <a:buFont typeface="Arial" panose="020B0604020202020204" pitchFamily="34" charset="0"/>
                <a:buChar char="•"/>
                <a:defRPr/>
              </a:pPr>
              <a:r>
                <a:rPr lang="en-US" sz="1200" b="1" dirty="0">
                  <a:solidFill>
                    <a:srgbClr val="005E63"/>
                  </a:solidFill>
                  <a:latin typeface="Fira Sans Condensed" panose="020B0503050000020004" pitchFamily="34" charset="0"/>
                </a:rPr>
                <a:t>Good </a:t>
              </a:r>
              <a:r>
                <a:rPr lang="en-US" sz="1200" dirty="0">
                  <a:solidFill>
                    <a:srgbClr val="005E63"/>
                  </a:solidFill>
                  <a:latin typeface="Fira Sans Condensed" panose="020B0503050000020004" pitchFamily="34" charset="0"/>
                </a:rPr>
                <a:t>bacteria are severely reduced</a:t>
              </a:r>
            </a:p>
            <a:p>
              <a:pPr marL="171450" indent="-171450" algn="ctr">
                <a:buFont typeface="Arial" panose="020B0604020202020204" pitchFamily="34" charset="0"/>
                <a:buChar char="•"/>
                <a:defRPr/>
              </a:pPr>
              <a:r>
                <a:rPr lang="en-US" sz="1200" b="1" dirty="0">
                  <a:solidFill>
                    <a:srgbClr val="C00000"/>
                  </a:solidFill>
                  <a:latin typeface="Fira Sans Condensed" panose="020B0503050000020004" pitchFamily="34" charset="0"/>
                </a:rPr>
                <a:t>Resistant</a:t>
              </a:r>
              <a:r>
                <a:rPr lang="en-US" sz="1200" dirty="0">
                  <a:solidFill>
                    <a:srgbClr val="005E63"/>
                  </a:solidFill>
                  <a:latin typeface="Fira Sans Condensed" panose="020B0503050000020004" pitchFamily="34" charset="0"/>
                </a:rPr>
                <a:t> bacteria continue to multiply and may spread to other people or cause recurrent infection</a:t>
              </a:r>
              <a:endParaRPr lang="en-US" sz="1200" b="1" dirty="0">
                <a:solidFill>
                  <a:srgbClr val="005E63"/>
                </a:solidFill>
                <a:latin typeface="Fira Sans Condensed" panose="020B0503050000020004" pitchFamily="34" charset="0"/>
              </a:endParaRPr>
            </a:p>
          </p:txBody>
        </p:sp>
      </p:grpSp>
      <p:sp>
        <p:nvSpPr>
          <p:cNvPr id="10493" name="Star: 5 Points 10492">
            <a:extLst>
              <a:ext uri="{FF2B5EF4-FFF2-40B4-BE49-F238E27FC236}">
                <a16:creationId xmlns:a16="http://schemas.microsoft.com/office/drawing/2014/main" id="{EEA18994-44E0-E6CC-704B-F5D31A943A39}"/>
              </a:ext>
            </a:extLst>
          </p:cNvPr>
          <p:cNvSpPr/>
          <p:nvPr/>
        </p:nvSpPr>
        <p:spPr>
          <a:xfrm>
            <a:off x="7886094" y="516778"/>
            <a:ext cx="543266" cy="559139"/>
          </a:xfrm>
          <a:prstGeom prst="star5">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Arial"/>
            </a:endParaRPr>
          </a:p>
        </p:txBody>
      </p:sp>
    </p:spTree>
    <p:extLst>
      <p:ext uri="{BB962C8B-B14F-4D97-AF65-F5344CB8AC3E}">
        <p14:creationId xmlns:p14="http://schemas.microsoft.com/office/powerpoint/2010/main" val="224743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25"/>
          <p:cNvSpPr txBox="1">
            <a:spLocks noGrp="1"/>
          </p:cNvSpPr>
          <p:nvPr>
            <p:ph type="title" idx="4294967295"/>
          </p:nvPr>
        </p:nvSpPr>
        <p:spPr>
          <a:xfrm>
            <a:off x="-275248" y="1688461"/>
            <a:ext cx="3447073" cy="371475"/>
          </a:xfrm>
          <a:prstGeom prst="rect">
            <a:avLst/>
          </a:prstGeom>
        </p:spPr>
        <p:txBody>
          <a:bodyPr spcFirstLastPara="1" vert="horz" wrap="square" lIns="91425" tIns="91425" rIns="91425" bIns="91425" rtlCol="0" anchor="ctr" anchorCtr="0">
            <a:noAutofit/>
          </a:bodyPr>
          <a:lstStyle/>
          <a:p>
            <a:pPr algn="ctr">
              <a:buClr>
                <a:schemeClr val="dk1"/>
              </a:buClr>
              <a:buSzPts val="1100"/>
            </a:pPr>
            <a:r>
              <a:rPr lang="en" dirty="0">
                <a:solidFill>
                  <a:srgbClr val="AD1F2C"/>
                </a:solidFill>
                <a:latin typeface="Fira Sans Condensed" panose="020B0503050000020004" pitchFamily="34" charset="0"/>
                <a:ea typeface="Roboto" panose="02000000000000000000" pitchFamily="2" charset="0"/>
              </a:rPr>
              <a:t>Shorter is Better!</a:t>
            </a:r>
            <a:endParaRPr dirty="0">
              <a:solidFill>
                <a:srgbClr val="AD1F2C"/>
              </a:solidFill>
              <a:latin typeface="Fira Sans Condensed" panose="020B0503050000020004" pitchFamily="34" charset="0"/>
              <a:ea typeface="Roboto" panose="02000000000000000000" pitchFamily="2" charset="0"/>
            </a:endParaRPr>
          </a:p>
        </p:txBody>
      </p:sp>
      <p:pic>
        <p:nvPicPr>
          <p:cNvPr id="3" name="Picture 2">
            <a:extLst>
              <a:ext uri="{FF2B5EF4-FFF2-40B4-BE49-F238E27FC236}">
                <a16:creationId xmlns:a16="http://schemas.microsoft.com/office/drawing/2014/main" id="{3D66EB11-D9CC-966D-DAC3-F7CCD7E69CD0}"/>
              </a:ext>
            </a:extLst>
          </p:cNvPr>
          <p:cNvPicPr>
            <a:picLocks noChangeAspect="1"/>
          </p:cNvPicPr>
          <p:nvPr/>
        </p:nvPicPr>
        <p:blipFill>
          <a:blip r:embed="rId3"/>
          <a:stretch>
            <a:fillRect/>
          </a:stretch>
        </p:blipFill>
        <p:spPr>
          <a:xfrm>
            <a:off x="5638800" y="422275"/>
            <a:ext cx="6230112" cy="5715699"/>
          </a:xfrm>
          <a:prstGeom prst="rect">
            <a:avLst/>
          </a:prstGeom>
        </p:spPr>
      </p:pic>
      <p:sp>
        <p:nvSpPr>
          <p:cNvPr id="7" name="TextBox 6">
            <a:extLst>
              <a:ext uri="{FF2B5EF4-FFF2-40B4-BE49-F238E27FC236}">
                <a16:creationId xmlns:a16="http://schemas.microsoft.com/office/drawing/2014/main" id="{D468C8E2-A3AF-D9BD-1F35-CC9F0237303E}"/>
              </a:ext>
            </a:extLst>
          </p:cNvPr>
          <p:cNvSpPr txBox="1"/>
          <p:nvPr/>
        </p:nvSpPr>
        <p:spPr>
          <a:xfrm>
            <a:off x="809625" y="4081106"/>
            <a:ext cx="4829175" cy="1569660"/>
          </a:xfrm>
          <a:prstGeom prst="rect">
            <a:avLst/>
          </a:prstGeom>
          <a:noFill/>
        </p:spPr>
        <p:txBody>
          <a:bodyPr wrap="square">
            <a:spAutoFit/>
          </a:bodyPr>
          <a:lstStyle/>
          <a:p>
            <a:r>
              <a:rPr lang="en-US" sz="1600" b="1" u="sng" dirty="0">
                <a:latin typeface="Roboto" panose="02000000000000000000" pitchFamily="2" charset="0"/>
                <a:ea typeface="Roboto" panose="02000000000000000000" pitchFamily="2" charset="0"/>
              </a:rPr>
              <a:t>Caveats </a:t>
            </a:r>
          </a:p>
          <a:p>
            <a:pPr marL="285750" indent="-285750">
              <a:buFont typeface="Wingdings" panose="05000000000000000000" pitchFamily="2" charset="2"/>
              <a:buChar char="ü"/>
            </a:pPr>
            <a:r>
              <a:rPr lang="en-US" sz="1600" b="1" dirty="0">
                <a:latin typeface="Roboto" panose="02000000000000000000" pitchFamily="2" charset="0"/>
                <a:ea typeface="Roboto" panose="02000000000000000000" pitchFamily="2" charset="0"/>
              </a:rPr>
              <a:t>No deep-seated or uncontrolled source of infection</a:t>
            </a:r>
          </a:p>
          <a:p>
            <a:pPr marL="742950" lvl="1" indent="-285750">
              <a:buFont typeface="Wingdings" panose="05000000000000000000" pitchFamily="2" charset="2"/>
              <a:buChar char="ü"/>
            </a:pPr>
            <a:r>
              <a:rPr lang="en-US" sz="1600" b="1" dirty="0">
                <a:latin typeface="Roboto" panose="02000000000000000000" pitchFamily="2" charset="0"/>
                <a:ea typeface="Roboto" panose="02000000000000000000" pitchFamily="2" charset="0"/>
              </a:rPr>
              <a:t>Endocarditis, osteomyelitis, undrained abscess, retained foreign body, etc.</a:t>
            </a:r>
          </a:p>
          <a:p>
            <a:pPr marL="285750" indent="-285750">
              <a:buFont typeface="Wingdings" panose="05000000000000000000" pitchFamily="2" charset="2"/>
              <a:buChar char="ü"/>
            </a:pPr>
            <a:r>
              <a:rPr lang="en-US" sz="1600" b="1" dirty="0">
                <a:latin typeface="Roboto" panose="02000000000000000000" pitchFamily="2" charset="0"/>
                <a:ea typeface="Roboto" panose="02000000000000000000" pitchFamily="2" charset="0"/>
              </a:rPr>
              <a:t>Immunocompetent host </a:t>
            </a:r>
          </a:p>
        </p:txBody>
      </p:sp>
      <p:sp>
        <p:nvSpPr>
          <p:cNvPr id="9" name="TextBox 8">
            <a:extLst>
              <a:ext uri="{FF2B5EF4-FFF2-40B4-BE49-F238E27FC236}">
                <a16:creationId xmlns:a16="http://schemas.microsoft.com/office/drawing/2014/main" id="{4D23E466-72B1-AC8A-6C56-E97EA35AB828}"/>
              </a:ext>
            </a:extLst>
          </p:cNvPr>
          <p:cNvSpPr txBox="1"/>
          <p:nvPr/>
        </p:nvSpPr>
        <p:spPr>
          <a:xfrm>
            <a:off x="-9037" y="5937919"/>
            <a:ext cx="4276237" cy="400110"/>
          </a:xfrm>
          <a:prstGeom prst="rect">
            <a:avLst/>
          </a:prstGeom>
          <a:noFill/>
        </p:spPr>
        <p:txBody>
          <a:bodyPr wrap="square">
            <a:spAutoFit/>
          </a:bodyPr>
          <a:lstStyle/>
          <a:p>
            <a:r>
              <a:rPr lang="sv-SE" sz="1000" dirty="0">
                <a:latin typeface="Roboto" panose="02000000000000000000" pitchFamily="2" charset="0"/>
                <a:ea typeface="Roboto" panose="02000000000000000000" pitchFamily="2" charset="0"/>
              </a:rPr>
              <a:t>Spellberg B. JAMA Intern Med 2016;176(9):1254 </a:t>
            </a:r>
            <a:r>
              <a:rPr lang="sv-SE" sz="1000" dirty="0">
                <a:latin typeface="Roboto" panose="02000000000000000000" pitchFamily="2" charset="0"/>
                <a:ea typeface="Roboto" panose="02000000000000000000" pitchFamily="2" charset="0"/>
                <a:hlinkClick r:id="rId4"/>
              </a:rPr>
              <a:t>www.bradspellberg.com/shorter-is-better</a:t>
            </a:r>
            <a:endParaRPr lang="sv-SE" sz="1000" dirty="0">
              <a:latin typeface="Roboto" panose="02000000000000000000" pitchFamily="2" charset="0"/>
              <a:ea typeface="Roboto" panose="02000000000000000000" pitchFamily="2" charset="0"/>
            </a:endParaRPr>
          </a:p>
        </p:txBody>
      </p:sp>
      <p:sp>
        <p:nvSpPr>
          <p:cNvPr id="10" name="Google Shape;798;p25">
            <a:extLst>
              <a:ext uri="{FF2B5EF4-FFF2-40B4-BE49-F238E27FC236}">
                <a16:creationId xmlns:a16="http://schemas.microsoft.com/office/drawing/2014/main" id="{5950C085-A047-1F23-CAD4-44462836F39D}"/>
              </a:ext>
            </a:extLst>
          </p:cNvPr>
          <p:cNvSpPr txBox="1"/>
          <p:nvPr/>
        </p:nvSpPr>
        <p:spPr>
          <a:xfrm>
            <a:off x="2906100" y="998334"/>
            <a:ext cx="2417400" cy="2595564"/>
          </a:xfrm>
          <a:prstGeom prst="rect">
            <a:avLst/>
          </a:prstGeom>
          <a:solidFill>
            <a:srgbClr val="005E63"/>
          </a:solidFill>
          <a:ln>
            <a:noFill/>
          </a:ln>
        </p:spPr>
        <p:txBody>
          <a:bodyPr spcFirstLastPara="1" wrap="square" lIns="91425" tIns="91425" rIns="91425" bIns="91425" anchor="ctr" anchorCtr="0">
            <a:noAutofit/>
          </a:bodyPr>
          <a:lstStyle/>
          <a:p>
            <a:pPr algn="ctr"/>
            <a:r>
              <a:rPr lang="en-US" sz="2000" b="1" dirty="0">
                <a:solidFill>
                  <a:schemeClr val="bg1"/>
                </a:solidFill>
                <a:latin typeface="Fira Sans Condensed" panose="020B0503050000020004" pitchFamily="34" charset="0"/>
                <a:ea typeface="Roboto" panose="02000000000000000000" pitchFamily="2" charset="0"/>
              </a:rPr>
              <a:t>Default treatment durations for </a:t>
            </a:r>
            <a:r>
              <a:rPr lang="en-US" sz="2000" b="1" i="1" dirty="0">
                <a:solidFill>
                  <a:srgbClr val="FFFF00"/>
                </a:solidFill>
                <a:latin typeface="Fira Sans Condensed" panose="020B0503050000020004" pitchFamily="34" charset="0"/>
                <a:ea typeface="Roboto" panose="02000000000000000000" pitchFamily="2" charset="0"/>
              </a:rPr>
              <a:t>uncomplicated</a:t>
            </a:r>
            <a:r>
              <a:rPr lang="en-US" sz="2000" b="1" dirty="0">
                <a:solidFill>
                  <a:schemeClr val="bg1"/>
                </a:solidFill>
                <a:latin typeface="Fira Sans Condensed" panose="020B0503050000020004" pitchFamily="34" charset="0"/>
                <a:ea typeface="Roboto" panose="02000000000000000000" pitchFamily="2" charset="0"/>
              </a:rPr>
              <a:t> infections should infrequently (never) exceed 7 days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4E184-E8A8-95F7-A101-7584D0BDE719}"/>
              </a:ext>
            </a:extLst>
          </p:cNvPr>
          <p:cNvSpPr/>
          <p:nvPr/>
        </p:nvSpPr>
        <p:spPr>
          <a:xfrm>
            <a:off x="0" y="0"/>
            <a:ext cx="12192000" cy="6324601"/>
          </a:xfrm>
          <a:prstGeom prst="rect">
            <a:avLst/>
          </a:prstGeom>
          <a:solidFill>
            <a:srgbClr val="EB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63"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2177821" y="951153"/>
            <a:ext cx="7166089" cy="5187950"/>
          </a:xfrm>
          <a:noFill/>
          <a:ln w="28575">
            <a:solidFill>
              <a:schemeClr val="accent1"/>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40964" name="TextBox 3"/>
          <p:cNvSpPr txBox="1">
            <a:spLocks noChangeArrowheads="1"/>
          </p:cNvSpPr>
          <p:nvPr/>
        </p:nvSpPr>
        <p:spPr bwMode="auto">
          <a:xfrm>
            <a:off x="11210925" y="5739826"/>
            <a:ext cx="981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charset="0"/>
                <a:ea typeface="ＭＳ Ｐゴシック" pitchFamily="34" charset="-128"/>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charset="0"/>
                <a:ea typeface="ＭＳ Ｐゴシック" pitchFamily="34" charset="-128"/>
              </a:defRPr>
            </a:lvl2pPr>
            <a:lvl3pPr marL="1143000" indent="-228600" eaLnBrk="0" hangingPunct="0">
              <a:spcBef>
                <a:spcPct val="20000"/>
              </a:spcBef>
              <a:buClr>
                <a:schemeClr val="accent2"/>
              </a:buClr>
              <a:buSzPct val="85000"/>
              <a:buFont typeface="Arial" charset="0"/>
              <a:buChar char="○"/>
              <a:defRPr sz="2400">
                <a:solidFill>
                  <a:schemeClr val="tx1"/>
                </a:solidFill>
                <a:latin typeface="Arial" charset="0"/>
                <a:ea typeface="ＭＳ Ｐゴシック" pitchFamily="34" charset="-128"/>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charset="0"/>
                <a:ea typeface="ＭＳ Ｐゴシック" pitchFamily="34" charset="-128"/>
              </a:defRPr>
            </a:lvl4pPr>
            <a:lvl5pPr marL="2057400" indent="-228600" eaLnBrk="0" hangingPunct="0">
              <a:spcBef>
                <a:spcPct val="20000"/>
              </a:spcBef>
              <a:buClr>
                <a:srgbClr val="748560"/>
              </a:buClr>
              <a:buSzPct val="100000"/>
              <a:buFont typeface="Arial" charset="0"/>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buClrTx/>
              <a:buSzTx/>
              <a:buNone/>
              <a:defRPr/>
            </a:pPr>
            <a:r>
              <a:rPr lang="en-US" altLang="en-US" sz="800" dirty="0" err="1"/>
              <a:t>Daneman</a:t>
            </a:r>
            <a:r>
              <a:rPr lang="en-US" altLang="en-US" sz="800" dirty="0"/>
              <a:t> N et al. </a:t>
            </a:r>
            <a:r>
              <a:rPr lang="sv-SE" altLang="en-US" sz="800" dirty="0"/>
              <a:t>JAMA Intern Med. 2013 Apr 22;173(8):673-82</a:t>
            </a:r>
            <a:r>
              <a:rPr lang="en-US" altLang="en-US" sz="800" dirty="0"/>
              <a:t> </a:t>
            </a:r>
          </a:p>
        </p:txBody>
      </p:sp>
      <p:sp>
        <p:nvSpPr>
          <p:cNvPr id="6" name="TextBox 5">
            <a:extLst>
              <a:ext uri="{FF2B5EF4-FFF2-40B4-BE49-F238E27FC236}">
                <a16:creationId xmlns:a16="http://schemas.microsoft.com/office/drawing/2014/main" id="{A77FFF96-453C-76CD-0125-DD6E51D167DE}"/>
              </a:ext>
            </a:extLst>
          </p:cNvPr>
          <p:cNvSpPr txBox="1"/>
          <p:nvPr/>
        </p:nvSpPr>
        <p:spPr>
          <a:xfrm>
            <a:off x="1830443" y="60078"/>
            <a:ext cx="8808868" cy="830997"/>
          </a:xfrm>
          <a:prstGeom prst="rect">
            <a:avLst/>
          </a:prstGeom>
          <a:noFill/>
        </p:spPr>
        <p:txBody>
          <a:bodyPr wrap="square" rtlCol="0">
            <a:spAutoFit/>
          </a:bodyPr>
          <a:lstStyle/>
          <a:p>
            <a:pPr algn="ctr"/>
            <a:r>
              <a:rPr lang="en-US" sz="2400" b="1" dirty="0">
                <a:solidFill>
                  <a:srgbClr val="005E63"/>
                </a:solidFill>
                <a:latin typeface="Fira Sans Condensed" panose="020B0503050000020004" pitchFamily="34" charset="0"/>
              </a:rPr>
              <a:t>Long Duration of Treatment Influenced by </a:t>
            </a:r>
          </a:p>
          <a:p>
            <a:pPr algn="ctr"/>
            <a:r>
              <a:rPr lang="en-US" sz="2400" b="1" dirty="0">
                <a:solidFill>
                  <a:srgbClr val="005E63"/>
                </a:solidFill>
                <a:latin typeface="Fira Sans Condensed" panose="020B0503050000020004" pitchFamily="34" charset="0"/>
              </a:rPr>
              <a:t>PROVIDER PREFERENCE &gt; Patient Characteristics</a:t>
            </a:r>
          </a:p>
        </p:txBody>
      </p:sp>
      <p:sp>
        <p:nvSpPr>
          <p:cNvPr id="3" name="Rectangle 2">
            <a:extLst>
              <a:ext uri="{FF2B5EF4-FFF2-40B4-BE49-F238E27FC236}">
                <a16:creationId xmlns:a16="http://schemas.microsoft.com/office/drawing/2014/main" id="{8CC378D8-E010-2A39-F8B6-F570E91D86B5}"/>
              </a:ext>
            </a:extLst>
          </p:cNvPr>
          <p:cNvSpPr/>
          <p:nvPr/>
        </p:nvSpPr>
        <p:spPr>
          <a:xfrm>
            <a:off x="2757316" y="1162050"/>
            <a:ext cx="6311900" cy="1879600"/>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3BB215A9-86ED-E7C1-2023-7D0A6A0EAF12}"/>
              </a:ext>
            </a:extLst>
          </p:cNvPr>
          <p:cNvSpPr/>
          <p:nvPr/>
        </p:nvSpPr>
        <p:spPr>
          <a:xfrm>
            <a:off x="9556133" y="1608378"/>
            <a:ext cx="2267955" cy="1936750"/>
          </a:xfrm>
          <a:prstGeom prst="wedgeRoundRectCallout">
            <a:avLst>
              <a:gd name="adj1" fmla="val -70874"/>
              <a:gd name="adj2" fmla="val -32237"/>
              <a:gd name="adj3" fmla="val 16667"/>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Many prescribers chose durations over 7 days more than 50% of the time for uncomplicated infections</a:t>
            </a:r>
          </a:p>
        </p:txBody>
      </p:sp>
    </p:spTree>
    <p:extLst>
      <p:ext uri="{BB962C8B-B14F-4D97-AF65-F5344CB8AC3E}">
        <p14:creationId xmlns:p14="http://schemas.microsoft.com/office/powerpoint/2010/main" val="84641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1829B3-9AF9-3D0E-B811-3EFD7130215A}"/>
              </a:ext>
            </a:extLst>
          </p:cNvPr>
          <p:cNvPicPr>
            <a:picLocks noGrp="1" noChangeAspect="1"/>
          </p:cNvPicPr>
          <p:nvPr>
            <p:ph idx="4294967295"/>
          </p:nvPr>
        </p:nvPicPr>
        <p:blipFill>
          <a:blip r:embed="rId3"/>
          <a:stretch>
            <a:fillRect/>
          </a:stretch>
        </p:blipFill>
        <p:spPr>
          <a:xfrm>
            <a:off x="1152525" y="258025"/>
            <a:ext cx="10065543" cy="5737792"/>
          </a:xfrm>
          <a:prstGeom prst="rect">
            <a:avLst/>
          </a:prstGeom>
          <a:noFill/>
        </p:spPr>
      </p:pic>
      <p:sp>
        <p:nvSpPr>
          <p:cNvPr id="6" name="TextBox 5">
            <a:extLst>
              <a:ext uri="{FF2B5EF4-FFF2-40B4-BE49-F238E27FC236}">
                <a16:creationId xmlns:a16="http://schemas.microsoft.com/office/drawing/2014/main" id="{E93B62A0-6D55-C1C0-940C-5A4DEB6E08FF}"/>
              </a:ext>
            </a:extLst>
          </p:cNvPr>
          <p:cNvSpPr txBox="1"/>
          <p:nvPr/>
        </p:nvSpPr>
        <p:spPr>
          <a:xfrm>
            <a:off x="10047887" y="6073301"/>
            <a:ext cx="2144113" cy="230832"/>
          </a:xfrm>
          <a:prstGeom prst="rect">
            <a:avLst/>
          </a:prstGeom>
          <a:noFill/>
        </p:spPr>
        <p:txBody>
          <a:bodyPr wrap="square">
            <a:spAutoFit/>
          </a:bodyPr>
          <a:lstStyle/>
          <a:p>
            <a:r>
              <a:rPr lang="en-US" sz="900" dirty="0">
                <a:latin typeface="Fira Sans Condensed" panose="020B0503050000020004" pitchFamily="34" charset="0"/>
              </a:rPr>
              <a:t>Curran J. </a:t>
            </a:r>
            <a:r>
              <a:rPr lang="en-US" sz="900" i="1" dirty="0">
                <a:latin typeface="Fira Sans Condensed" panose="020B0503050000020004" pitchFamily="34" charset="0"/>
              </a:rPr>
              <a:t>Clin </a:t>
            </a:r>
            <a:r>
              <a:rPr lang="en-US" sz="900" i="1" dirty="0" err="1">
                <a:latin typeface="Fira Sans Condensed" panose="020B0503050000020004" pitchFamily="34" charset="0"/>
              </a:rPr>
              <a:t>Microbiol</a:t>
            </a:r>
            <a:r>
              <a:rPr lang="en-US" sz="900" i="1" dirty="0">
                <a:latin typeface="Fira Sans Condensed" panose="020B0503050000020004" pitchFamily="34" charset="0"/>
              </a:rPr>
              <a:t> Infect</a:t>
            </a:r>
            <a:r>
              <a:rPr lang="en-US" sz="900" dirty="0">
                <a:latin typeface="Fira Sans Condensed" panose="020B0503050000020004" pitchFamily="34" charset="0"/>
              </a:rPr>
              <a:t>. 2022;28(4)</a:t>
            </a:r>
          </a:p>
        </p:txBody>
      </p:sp>
    </p:spTree>
    <p:extLst>
      <p:ext uri="{BB962C8B-B14F-4D97-AF65-F5344CB8AC3E}">
        <p14:creationId xmlns:p14="http://schemas.microsoft.com/office/powerpoint/2010/main" val="238657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3F19B1A5-FD19-43EE-9D02-43E52312D772}"/>
              </a:ext>
            </a:extLst>
          </p:cNvPr>
          <p:cNvSpPr txBox="1">
            <a:spLocks/>
          </p:cNvSpPr>
          <p:nvPr/>
        </p:nvSpPr>
        <p:spPr>
          <a:xfrm>
            <a:off x="484188" y="327541"/>
            <a:ext cx="11223624" cy="1143000"/>
          </a:xfrm>
          <a:prstGeom prst="rect">
            <a:avLst/>
          </a:prstGeom>
        </p:spPr>
        <p:txBody>
          <a:bodyPr/>
          <a:lst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marR="0" lvl="0" indent="0" algn="l" defTabSz="731520" rtl="0" eaLnBrk="1" fontAlgn="auto" latinLnBrk="0" hangingPunct="1">
              <a:lnSpc>
                <a:spcPct val="100000"/>
              </a:lnSpc>
              <a:spcBef>
                <a:spcPct val="20000"/>
              </a:spcBef>
              <a:spcAft>
                <a:spcPts val="0"/>
              </a:spcAft>
              <a:buClrTx/>
              <a:buSzTx/>
              <a:buFont typeface="Arial"/>
              <a:buNone/>
              <a:tabLst/>
              <a:defRPr/>
            </a:pPr>
            <a:endParaRPr kumimoji="0" lang="en-US" sz="3333" b="0" i="0" u="none" strike="noStrike" kern="1200" cap="none" spc="0" normalizeH="0" baseline="0" noProof="0" dirty="0">
              <a:ln>
                <a:noFill/>
              </a:ln>
              <a:solidFill>
                <a:prstClr val="black">
                  <a:lumMod val="65000"/>
                  <a:lumOff val="35000"/>
                </a:prstClr>
              </a:solidFill>
              <a:effectLst/>
              <a:uLnTx/>
              <a:uFillTx/>
              <a:latin typeface="Century Gothic" charset="0"/>
              <a:ea typeface="+mn-ea"/>
            </a:endParaRPr>
          </a:p>
        </p:txBody>
      </p:sp>
      <p:sp>
        <p:nvSpPr>
          <p:cNvPr id="7" name="Rounded Rectangle 7">
            <a:extLst>
              <a:ext uri="{FF2B5EF4-FFF2-40B4-BE49-F238E27FC236}">
                <a16:creationId xmlns:a16="http://schemas.microsoft.com/office/drawing/2014/main" id="{7631506F-FD2D-40D5-B66B-D42BFB76B548}"/>
              </a:ext>
            </a:extLst>
          </p:cNvPr>
          <p:cNvSpPr/>
          <p:nvPr/>
        </p:nvSpPr>
        <p:spPr>
          <a:xfrm>
            <a:off x="442331" y="2687634"/>
            <a:ext cx="11307337" cy="1482732"/>
          </a:xfrm>
          <a:prstGeom prst="roundRect">
            <a:avLst/>
          </a:prstGeom>
          <a:solidFill>
            <a:srgbClr val="005E63"/>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Fira Sans Condensed" panose="020B0503050000020004" pitchFamily="34" charset="0"/>
                <a:cs typeface="Arial" panose="020B0604020202020204" pitchFamily="34" charset="0"/>
                <a:sym typeface="Arial"/>
              </a:rPr>
              <a:t>Two-thirds of patients received excess antibiotic therapy</a:t>
            </a:r>
          </a:p>
        </p:txBody>
      </p:sp>
      <p:sp>
        <p:nvSpPr>
          <p:cNvPr id="9" name="Rectangle 8">
            <a:extLst>
              <a:ext uri="{FF2B5EF4-FFF2-40B4-BE49-F238E27FC236}">
                <a16:creationId xmlns:a16="http://schemas.microsoft.com/office/drawing/2014/main" id="{56A68497-D1C0-4982-88A1-8B9482FB9B3B}"/>
              </a:ext>
            </a:extLst>
          </p:cNvPr>
          <p:cNvSpPr/>
          <p:nvPr/>
        </p:nvSpPr>
        <p:spPr>
          <a:xfrm>
            <a:off x="6832676" y="5966549"/>
            <a:ext cx="5263377" cy="307777"/>
          </a:xfrm>
          <a:prstGeom prst="rect">
            <a:avLst/>
          </a:prstGeom>
        </p:spPr>
        <p:txBody>
          <a:bodyPr wrap="square">
            <a:spAutoFit/>
          </a:bodyPr>
          <a:lstStyle/>
          <a:p>
            <a:pPr algn="r" defTabSz="731530" eaLnBrk="0" fontAlgn="base" hangingPunct="0">
              <a:spcBef>
                <a:spcPct val="0"/>
              </a:spcBef>
              <a:spcAft>
                <a:spcPct val="0"/>
              </a:spcAft>
              <a:defRPr/>
            </a:pPr>
            <a:r>
              <a:rPr lang="en-US" sz="1400" dirty="0">
                <a:solidFill>
                  <a:schemeClr val="tx2"/>
                </a:solidFill>
                <a:latin typeface="+mj-lt"/>
                <a:cs typeface="Arial" panose="020B0604020202020204" pitchFamily="34" charset="0"/>
                <a:sym typeface="Arial"/>
              </a:rPr>
              <a:t>Vaughn, V et.al. </a:t>
            </a:r>
            <a:r>
              <a:rPr lang="en-US" sz="1400" i="1" dirty="0">
                <a:solidFill>
                  <a:schemeClr val="tx2"/>
                </a:solidFill>
                <a:latin typeface="+mj-lt"/>
                <a:cs typeface="Arial" panose="020B0604020202020204" pitchFamily="34" charset="0"/>
                <a:sym typeface="Arial"/>
              </a:rPr>
              <a:t>Annals of Internal Medicine</a:t>
            </a:r>
            <a:r>
              <a:rPr lang="en-US" sz="1400" dirty="0">
                <a:solidFill>
                  <a:schemeClr val="tx2"/>
                </a:solidFill>
                <a:latin typeface="+mj-lt"/>
                <a:cs typeface="Arial" panose="020B0604020202020204" pitchFamily="34" charset="0"/>
                <a:sym typeface="Arial"/>
              </a:rPr>
              <a:t>. 2019</a:t>
            </a:r>
          </a:p>
        </p:txBody>
      </p:sp>
      <p:pic>
        <p:nvPicPr>
          <p:cNvPr id="10" name="Picture 9">
            <a:extLst>
              <a:ext uri="{FF2B5EF4-FFF2-40B4-BE49-F238E27FC236}">
                <a16:creationId xmlns:a16="http://schemas.microsoft.com/office/drawing/2014/main" id="{2DD5D04F-9DA4-4A51-9D66-C8781827FAB6}"/>
              </a:ext>
            </a:extLst>
          </p:cNvPr>
          <p:cNvPicPr>
            <a:picLocks noChangeAspect="1"/>
          </p:cNvPicPr>
          <p:nvPr/>
        </p:nvPicPr>
        <p:blipFill rotWithShape="1">
          <a:blip r:embed="rId3"/>
          <a:srcRect t="-1" b="29463"/>
          <a:stretch/>
        </p:blipFill>
        <p:spPr>
          <a:xfrm>
            <a:off x="327491" y="448457"/>
            <a:ext cx="11046362" cy="1951746"/>
          </a:xfrm>
          <a:prstGeom prst="rect">
            <a:avLst/>
          </a:prstGeom>
        </p:spPr>
      </p:pic>
      <p:sp>
        <p:nvSpPr>
          <p:cNvPr id="11" name="Rounded Rectangle 7">
            <a:extLst>
              <a:ext uri="{FF2B5EF4-FFF2-40B4-BE49-F238E27FC236}">
                <a16:creationId xmlns:a16="http://schemas.microsoft.com/office/drawing/2014/main" id="{7C069E7A-75CF-4E6C-B061-A0A77D45F4B3}"/>
              </a:ext>
            </a:extLst>
          </p:cNvPr>
          <p:cNvSpPr/>
          <p:nvPr/>
        </p:nvSpPr>
        <p:spPr>
          <a:xfrm>
            <a:off x="442331" y="4196386"/>
            <a:ext cx="11307337" cy="1482732"/>
          </a:xfrm>
          <a:prstGeom prst="round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lvl="0" algn="ctr" defTabSz="1463040">
              <a:buClr>
                <a:srgbClr val="000000"/>
              </a:buClr>
              <a:defRPr/>
            </a:pPr>
            <a:r>
              <a:rPr lang="en-US" sz="3600" kern="0" dirty="0">
                <a:solidFill>
                  <a:srgbClr val="FFFFFF"/>
                </a:solidFill>
                <a:latin typeface="Fira Sans Condensed" panose="020B0503050000020004" pitchFamily="34" charset="0"/>
                <a:cs typeface="Arial" panose="020B0604020202020204" pitchFamily="34" charset="0"/>
                <a:sym typeface="Arial"/>
              </a:rPr>
              <a:t>93% of excess antibiotic duration occurs at discharge</a:t>
            </a:r>
          </a:p>
        </p:txBody>
      </p:sp>
      <p:sp>
        <p:nvSpPr>
          <p:cNvPr id="12" name="Title 1">
            <a:extLst>
              <a:ext uri="{FF2B5EF4-FFF2-40B4-BE49-F238E27FC236}">
                <a16:creationId xmlns:a16="http://schemas.microsoft.com/office/drawing/2014/main" id="{1F32A229-D876-41B9-9D32-B96E5D4A8608}"/>
              </a:ext>
            </a:extLst>
          </p:cNvPr>
          <p:cNvSpPr txBox="1">
            <a:spLocks/>
          </p:cNvSpPr>
          <p:nvPr/>
        </p:nvSpPr>
        <p:spPr>
          <a:xfrm>
            <a:off x="4112586" y="2017792"/>
            <a:ext cx="3659814" cy="41431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990033"/>
                </a:solidFill>
              </a:rPr>
              <a:t>6481 patients, 43 hospitals</a:t>
            </a:r>
          </a:p>
        </p:txBody>
      </p:sp>
    </p:spTree>
    <p:extLst>
      <p:ext uri="{BB962C8B-B14F-4D97-AF65-F5344CB8AC3E}">
        <p14:creationId xmlns:p14="http://schemas.microsoft.com/office/powerpoint/2010/main" val="2243825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891FB7-2E46-C35E-84E7-28A940CAF3CB}"/>
              </a:ext>
            </a:extLst>
          </p:cNvPr>
          <p:cNvPicPr>
            <a:picLocks noChangeAspect="1"/>
          </p:cNvPicPr>
          <p:nvPr/>
        </p:nvPicPr>
        <p:blipFill>
          <a:blip r:embed="rId3"/>
          <a:stretch>
            <a:fillRect/>
          </a:stretch>
        </p:blipFill>
        <p:spPr>
          <a:xfrm>
            <a:off x="2551355" y="286932"/>
            <a:ext cx="9640645" cy="5801535"/>
          </a:xfrm>
          <a:prstGeom prst="rect">
            <a:avLst/>
          </a:prstGeom>
        </p:spPr>
      </p:pic>
      <p:sp>
        <p:nvSpPr>
          <p:cNvPr id="4" name="TextBox 3">
            <a:extLst>
              <a:ext uri="{FF2B5EF4-FFF2-40B4-BE49-F238E27FC236}">
                <a16:creationId xmlns:a16="http://schemas.microsoft.com/office/drawing/2014/main" id="{5AB2F246-46E7-8B06-A06F-AE3B7F2F5F69}"/>
              </a:ext>
            </a:extLst>
          </p:cNvPr>
          <p:cNvSpPr txBox="1"/>
          <p:nvPr/>
        </p:nvSpPr>
        <p:spPr>
          <a:xfrm>
            <a:off x="-10943" y="1320547"/>
            <a:ext cx="2562298" cy="2972053"/>
          </a:xfrm>
          <a:prstGeom prst="rect">
            <a:avLst/>
          </a:prstGeom>
        </p:spPr>
        <p:txBody>
          <a:bodyPr vert="horz" lIns="91440" tIns="0" rIns="91440" bIns="0" rtlCol="0" anchor="b">
            <a:normAutofit/>
          </a:bodyPr>
          <a:lstStyle/>
          <a:p>
            <a:pPr algn="ctr" defTabSz="342900">
              <a:lnSpc>
                <a:spcPct val="90000"/>
              </a:lnSpc>
              <a:spcBef>
                <a:spcPct val="0"/>
              </a:spcBef>
              <a:spcAft>
                <a:spcPts val="600"/>
              </a:spcAft>
              <a:defRPr/>
            </a:pPr>
            <a:r>
              <a:rPr lang="en-US" sz="3200" b="1" i="0" kern="1200" baseline="0" dirty="0">
                <a:latin typeface="Fira Sans Condensed" panose="020B0503050000020004" pitchFamily="34" charset="0"/>
                <a:ea typeface="+mj-ea"/>
                <a:cs typeface="Arial"/>
              </a:rPr>
              <a:t>Summary of Targets &amp; Interventions for Discharge Stewardship</a:t>
            </a:r>
          </a:p>
        </p:txBody>
      </p:sp>
      <p:sp>
        <p:nvSpPr>
          <p:cNvPr id="8" name="TextBox 7">
            <a:extLst>
              <a:ext uri="{FF2B5EF4-FFF2-40B4-BE49-F238E27FC236}">
                <a16:creationId xmlns:a16="http://schemas.microsoft.com/office/drawing/2014/main" id="{C48533AE-9D6D-DF18-46F5-6443B04909EB}"/>
              </a:ext>
            </a:extLst>
          </p:cNvPr>
          <p:cNvSpPr txBox="1"/>
          <p:nvPr/>
        </p:nvSpPr>
        <p:spPr>
          <a:xfrm>
            <a:off x="405055" y="5537453"/>
            <a:ext cx="2146300" cy="646331"/>
          </a:xfrm>
          <a:prstGeom prst="rect">
            <a:avLst/>
          </a:prstGeom>
          <a:noFill/>
        </p:spPr>
        <p:txBody>
          <a:bodyPr wrap="square">
            <a:spAutoFit/>
          </a:bodyPr>
          <a:lstStyle/>
          <a:p>
            <a:r>
              <a:rPr lang="en-US" dirty="0">
                <a:solidFill>
                  <a:schemeClr val="accent3">
                    <a:lumMod val="50000"/>
                  </a:schemeClr>
                </a:solidFill>
                <a:hlinkClick r:id="rId4">
                  <a:extLst>
                    <a:ext uri="{A12FA001-AC4F-418D-AE19-62706E023703}">
                      <ahyp:hlinkClr xmlns:ahyp="http://schemas.microsoft.com/office/drawing/2018/hyperlinkcolor" val="tx"/>
                    </a:ext>
                  </a:extLst>
                </a:hlinkClick>
              </a:rPr>
              <a:t>Table Link| Clinical Infectious Diseases</a:t>
            </a:r>
            <a:r>
              <a:rPr lang="en-US" dirty="0">
                <a:solidFill>
                  <a:schemeClr val="accent3">
                    <a:lumMod val="50000"/>
                  </a:schemeClr>
                </a:solidFill>
              </a:rPr>
              <a:t> </a:t>
            </a:r>
          </a:p>
        </p:txBody>
      </p:sp>
    </p:spTree>
    <p:extLst>
      <p:ext uri="{BB962C8B-B14F-4D97-AF65-F5344CB8AC3E}">
        <p14:creationId xmlns:p14="http://schemas.microsoft.com/office/powerpoint/2010/main" val="2191387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70ED2-E9EE-9563-3883-84A394F4FDC5}"/>
              </a:ext>
            </a:extLst>
          </p:cNvPr>
          <p:cNvSpPr txBox="1"/>
          <p:nvPr/>
        </p:nvSpPr>
        <p:spPr>
          <a:xfrm>
            <a:off x="257102" y="138"/>
            <a:ext cx="10753516" cy="1359153"/>
          </a:xfrm>
          <a:prstGeom prst="rect">
            <a:avLst/>
          </a:prstGeom>
        </p:spPr>
        <p:txBody>
          <a:bodyPr vert="horz" lIns="91440" tIns="0" rIns="91440" bIns="0" rtlCol="0" anchor="b">
            <a:normAutofit/>
          </a:bodyPr>
          <a:lstStyle/>
          <a:p>
            <a:pPr defTabSz="342900">
              <a:lnSpc>
                <a:spcPct val="90000"/>
              </a:lnSpc>
              <a:spcBef>
                <a:spcPct val="0"/>
              </a:spcBef>
              <a:spcAft>
                <a:spcPts val="600"/>
              </a:spcAft>
              <a:defRPr/>
            </a:pPr>
            <a:r>
              <a:rPr lang="en-US" sz="4000" b="1" i="0" kern="1200" baseline="0" dirty="0">
                <a:latin typeface="Fira Sans Condensed" panose="020B0503050000020004" pitchFamily="34" charset="0"/>
                <a:ea typeface="+mj-ea"/>
                <a:cs typeface="Arial"/>
              </a:rPr>
              <a:t>Discharge Antibiotic Stewardship:</a:t>
            </a:r>
          </a:p>
          <a:p>
            <a:pPr defTabSz="342900">
              <a:lnSpc>
                <a:spcPct val="90000"/>
              </a:lnSpc>
              <a:spcBef>
                <a:spcPct val="0"/>
              </a:spcBef>
              <a:spcAft>
                <a:spcPts val="600"/>
              </a:spcAft>
              <a:defRPr/>
            </a:pPr>
            <a:r>
              <a:rPr lang="en-US" sz="4000" b="1" dirty="0">
                <a:latin typeface="Fira Sans Condensed" panose="020B0503050000020004" pitchFamily="34" charset="0"/>
                <a:ea typeface="+mj-ea"/>
                <a:cs typeface="Arial"/>
              </a:rPr>
              <a:t>The ROAD Home Framework</a:t>
            </a:r>
            <a:endParaRPr lang="en-US" sz="4000" b="1" i="0" kern="1200" baseline="0" dirty="0">
              <a:latin typeface="Fira Sans Condensed" panose="020B0503050000020004" pitchFamily="34" charset="0"/>
              <a:ea typeface="+mj-ea"/>
              <a:cs typeface="Arial"/>
            </a:endParaRPr>
          </a:p>
        </p:txBody>
      </p:sp>
      <p:pic>
        <p:nvPicPr>
          <p:cNvPr id="1026" name="Picture 2" descr="Valerie Vaughn on Twitter: &quot;Looking to improve antibiotic use at discharge? Check out our ROAD ...">
            <a:extLst>
              <a:ext uri="{FF2B5EF4-FFF2-40B4-BE49-F238E27FC236}">
                <a16:creationId xmlns:a16="http://schemas.microsoft.com/office/drawing/2014/main" id="{9C24F7D0-B636-1EE8-45DE-0613875F7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18" b="11518"/>
          <a:stretch>
            <a:fillRect/>
          </a:stretch>
        </p:blipFill>
        <p:spPr bwMode="auto">
          <a:xfrm>
            <a:off x="1006093" y="1473453"/>
            <a:ext cx="10179814" cy="4704832"/>
          </a:xfrm>
          <a:prstGeom prst="rect">
            <a:avLst/>
          </a:prstGeom>
          <a:solidFill>
            <a:srgbClr val="FFFFFF"/>
          </a:solidFill>
        </p:spPr>
      </p:pic>
      <p:sp>
        <p:nvSpPr>
          <p:cNvPr id="5" name="TextBox 4">
            <a:extLst>
              <a:ext uri="{FF2B5EF4-FFF2-40B4-BE49-F238E27FC236}">
                <a16:creationId xmlns:a16="http://schemas.microsoft.com/office/drawing/2014/main" id="{5CAF42A6-6B7D-DC78-442B-386EB4B90AB6}"/>
              </a:ext>
            </a:extLst>
          </p:cNvPr>
          <p:cNvSpPr txBox="1"/>
          <p:nvPr/>
        </p:nvSpPr>
        <p:spPr>
          <a:xfrm>
            <a:off x="0" y="6292585"/>
            <a:ext cx="8683625" cy="338554"/>
          </a:xfrm>
          <a:prstGeom prst="rect">
            <a:avLst/>
          </a:prstGeom>
          <a:noFill/>
        </p:spPr>
        <p:txBody>
          <a:bodyPr wrap="square">
            <a:spAutoFit/>
          </a:bodyPr>
          <a:lstStyle/>
          <a:p>
            <a:r>
              <a:rPr lang="en-US" sz="1600" dirty="0">
                <a:solidFill>
                  <a:schemeClr val="accent2">
                    <a:lumMod val="50000"/>
                    <a:lumOff val="50000"/>
                  </a:schemeClr>
                </a:solidFill>
                <a:hlinkClick r:id="rId4">
                  <a:extLst>
                    <a:ext uri="{A12FA001-AC4F-418D-AE19-62706E023703}">
                      <ahyp:hlinkClr xmlns:ahyp="http://schemas.microsoft.com/office/drawing/2018/hyperlinkcolor" val="tx"/>
                    </a:ext>
                  </a:extLst>
                </a:hlinkClick>
              </a:rPr>
              <a:t>The Reducing Overuse of Antibiotics at Discharge Home Framework | Clinical Infectious Diseases</a:t>
            </a:r>
            <a:endParaRPr lang="en-US" sz="1600" dirty="0">
              <a:solidFill>
                <a:schemeClr val="accent2">
                  <a:lumMod val="50000"/>
                  <a:lumOff val="50000"/>
                </a:schemeClr>
              </a:solidFill>
            </a:endParaRPr>
          </a:p>
        </p:txBody>
      </p:sp>
      <p:sp>
        <p:nvSpPr>
          <p:cNvPr id="6" name="Arrow: Right 5">
            <a:extLst>
              <a:ext uri="{FF2B5EF4-FFF2-40B4-BE49-F238E27FC236}">
                <a16:creationId xmlns:a16="http://schemas.microsoft.com/office/drawing/2014/main" id="{AF3638EA-B1DF-D915-BC84-227A69752CF8}"/>
              </a:ext>
            </a:extLst>
          </p:cNvPr>
          <p:cNvSpPr/>
          <p:nvPr/>
        </p:nvSpPr>
        <p:spPr>
          <a:xfrm>
            <a:off x="8455025" y="540656"/>
            <a:ext cx="876300" cy="539485"/>
          </a:xfrm>
          <a:prstGeom prst="righ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B43E45F-0203-7D29-B0BE-161B0E7F39DA}"/>
              </a:ext>
            </a:extLst>
          </p:cNvPr>
          <p:cNvSpPr txBox="1"/>
          <p:nvPr/>
        </p:nvSpPr>
        <p:spPr>
          <a:xfrm>
            <a:off x="9232900" y="210235"/>
            <a:ext cx="2701998" cy="1200329"/>
          </a:xfrm>
          <a:prstGeom prst="rect">
            <a:avLst/>
          </a:prstGeom>
          <a:noFill/>
        </p:spPr>
        <p:txBody>
          <a:bodyPr wrap="square">
            <a:spAutoFit/>
          </a:bodyPr>
          <a:lstStyle/>
          <a:p>
            <a:pPr algn="ctr"/>
            <a:r>
              <a:rPr lang="en-US" dirty="0">
                <a:solidFill>
                  <a:schemeClr val="accent3">
                    <a:lumMod val="60000"/>
                    <a:lumOff val="40000"/>
                  </a:schemeClr>
                </a:solidFill>
                <a:hlinkClick r:id="rId5">
                  <a:extLst>
                    <a:ext uri="{A12FA001-AC4F-418D-AE19-62706E023703}">
                      <ahyp:hlinkClr xmlns:ahyp="http://schemas.microsoft.com/office/drawing/2018/hyperlinkcolor" val="tx"/>
                    </a:ext>
                  </a:extLst>
                </a:hlinkClick>
              </a:rPr>
              <a:t>Listen Here! 2024 Nebraska Antimicrobial Stewardship Summit Session Recording</a:t>
            </a:r>
            <a:endParaRPr lang="en-US" dirty="0">
              <a:solidFill>
                <a:schemeClr val="accent3">
                  <a:lumMod val="60000"/>
                  <a:lumOff val="40000"/>
                </a:schemeClr>
              </a:solidFill>
            </a:endParaRPr>
          </a:p>
        </p:txBody>
      </p:sp>
    </p:spTree>
    <p:extLst>
      <p:ext uri="{BB962C8B-B14F-4D97-AF65-F5344CB8AC3E}">
        <p14:creationId xmlns:p14="http://schemas.microsoft.com/office/powerpoint/2010/main" val="199491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6C73B-4318-E7F6-B3D0-B79FE6D43D56}"/>
              </a:ext>
            </a:extLst>
          </p:cNvPr>
          <p:cNvPicPr>
            <a:picLocks noChangeAspect="1"/>
          </p:cNvPicPr>
          <p:nvPr/>
        </p:nvPicPr>
        <p:blipFill>
          <a:blip r:embed="rId3"/>
          <a:stretch>
            <a:fillRect/>
          </a:stretch>
        </p:blipFill>
        <p:spPr>
          <a:xfrm>
            <a:off x="4904629" y="363510"/>
            <a:ext cx="6963521" cy="5507512"/>
          </a:xfrm>
          <a:prstGeom prst="rect">
            <a:avLst/>
          </a:prstGeom>
        </p:spPr>
      </p:pic>
      <p:sp>
        <p:nvSpPr>
          <p:cNvPr id="5" name="TextBox 4">
            <a:extLst>
              <a:ext uri="{FF2B5EF4-FFF2-40B4-BE49-F238E27FC236}">
                <a16:creationId xmlns:a16="http://schemas.microsoft.com/office/drawing/2014/main" id="{3650AEA7-C5E7-DB66-BFED-4666808E9389}"/>
              </a:ext>
            </a:extLst>
          </p:cNvPr>
          <p:cNvSpPr txBox="1"/>
          <p:nvPr/>
        </p:nvSpPr>
        <p:spPr>
          <a:xfrm>
            <a:off x="323850" y="5724347"/>
            <a:ext cx="2986087" cy="369332"/>
          </a:xfrm>
          <a:prstGeom prst="rect">
            <a:avLst/>
          </a:prstGeom>
          <a:noFill/>
        </p:spPr>
        <p:txBody>
          <a:bodyPr wrap="square">
            <a:spAutoFit/>
          </a:bodyPr>
          <a:lstStyle/>
          <a:p>
            <a:r>
              <a:rPr lang="en-US" dirty="0">
                <a:hlinkClick r:id="rId4"/>
              </a:rPr>
              <a:t>Article Link: Take 5 Campaign</a:t>
            </a:r>
            <a:endParaRPr lang="en-US" dirty="0"/>
          </a:p>
        </p:txBody>
      </p:sp>
      <p:sp>
        <p:nvSpPr>
          <p:cNvPr id="10" name="TextBox 9">
            <a:extLst>
              <a:ext uri="{FF2B5EF4-FFF2-40B4-BE49-F238E27FC236}">
                <a16:creationId xmlns:a16="http://schemas.microsoft.com/office/drawing/2014/main" id="{508D49F2-0860-AEA1-23BD-D9A00D103CA1}"/>
              </a:ext>
            </a:extLst>
          </p:cNvPr>
          <p:cNvSpPr txBox="1"/>
          <p:nvPr/>
        </p:nvSpPr>
        <p:spPr>
          <a:xfrm>
            <a:off x="623258" y="1602582"/>
            <a:ext cx="3622352" cy="2800767"/>
          </a:xfrm>
          <a:prstGeom prst="rect">
            <a:avLst/>
          </a:prstGeom>
          <a:noFill/>
        </p:spPr>
        <p:txBody>
          <a:bodyPr wrap="square" rtlCol="0">
            <a:spAutoFit/>
          </a:bodyPr>
          <a:lstStyle/>
          <a:p>
            <a:pPr>
              <a:defRPr/>
            </a:pPr>
            <a:r>
              <a:rPr lang="en-US" sz="4400" b="1" dirty="0">
                <a:solidFill>
                  <a:srgbClr val="005E63"/>
                </a:solidFill>
                <a:latin typeface="Fira Sans Condensed" panose="020B0503050000020004" pitchFamily="34" charset="0"/>
              </a:rPr>
              <a:t>Outpatient Opportunities: </a:t>
            </a:r>
            <a:r>
              <a:rPr lang="en-US" sz="4400" b="1" i="1" dirty="0">
                <a:solidFill>
                  <a:srgbClr val="C00000"/>
                </a:solidFill>
                <a:latin typeface="Fira Sans Condensed" panose="020B0503050000020004" pitchFamily="34" charset="0"/>
              </a:rPr>
              <a:t>Take 5 Campaign</a:t>
            </a:r>
          </a:p>
        </p:txBody>
      </p:sp>
      <p:sp>
        <p:nvSpPr>
          <p:cNvPr id="12" name="TextBox 11">
            <a:extLst>
              <a:ext uri="{FF2B5EF4-FFF2-40B4-BE49-F238E27FC236}">
                <a16:creationId xmlns:a16="http://schemas.microsoft.com/office/drawing/2014/main" id="{D1696813-1536-89D8-7112-CDE31D931AED}"/>
              </a:ext>
            </a:extLst>
          </p:cNvPr>
          <p:cNvSpPr txBox="1"/>
          <p:nvPr/>
        </p:nvSpPr>
        <p:spPr>
          <a:xfrm>
            <a:off x="8786813" y="6093679"/>
            <a:ext cx="3586162" cy="261610"/>
          </a:xfrm>
          <a:prstGeom prst="rect">
            <a:avLst/>
          </a:prstGeom>
          <a:noFill/>
        </p:spPr>
        <p:txBody>
          <a:bodyPr wrap="square">
            <a:spAutoFit/>
          </a:bodyPr>
          <a:lstStyle/>
          <a:p>
            <a:r>
              <a:rPr lang="en-US" sz="1050" b="0" i="0" dirty="0">
                <a:solidFill>
                  <a:srgbClr val="2A2A2A"/>
                </a:solidFill>
                <a:effectLst/>
                <a:latin typeface="Source Sans Pro" panose="020B0503030403020204" pitchFamily="34" charset="0"/>
              </a:rPr>
              <a:t>Jenkins, </a:t>
            </a:r>
            <a:r>
              <a:rPr lang="en-US" sz="1050" b="0" i="1" dirty="0">
                <a:solidFill>
                  <a:srgbClr val="2A2A2A"/>
                </a:solidFill>
                <a:effectLst/>
                <a:latin typeface="Source Sans Pro" panose="020B0503030403020204" pitchFamily="34" charset="0"/>
              </a:rPr>
              <a:t>Open Forum Infectious Diseases</a:t>
            </a:r>
            <a:r>
              <a:rPr lang="en-US" sz="1050" b="0" i="0" dirty="0">
                <a:solidFill>
                  <a:srgbClr val="2A2A2A"/>
                </a:solidFill>
                <a:effectLst/>
                <a:latin typeface="Source Sans Pro" panose="020B0503030403020204" pitchFamily="34" charset="0"/>
              </a:rPr>
              <a:t>, September 2025</a:t>
            </a:r>
            <a:endParaRPr lang="en-US" sz="1050" dirty="0"/>
          </a:p>
        </p:txBody>
      </p:sp>
    </p:spTree>
    <p:extLst>
      <p:ext uri="{BB962C8B-B14F-4D97-AF65-F5344CB8AC3E}">
        <p14:creationId xmlns:p14="http://schemas.microsoft.com/office/powerpoint/2010/main" val="996344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64536-96FC-AD5D-2580-E1A6A07F25C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BD31BDC-F9F8-EC94-347A-F03C0CB3B93F}"/>
              </a:ext>
            </a:extLst>
          </p:cNvPr>
          <p:cNvSpPr txBox="1"/>
          <p:nvPr/>
        </p:nvSpPr>
        <p:spPr>
          <a:xfrm>
            <a:off x="8786813" y="6093679"/>
            <a:ext cx="3586162" cy="261610"/>
          </a:xfrm>
          <a:prstGeom prst="rect">
            <a:avLst/>
          </a:prstGeom>
          <a:noFill/>
        </p:spPr>
        <p:txBody>
          <a:bodyPr wrap="square">
            <a:spAutoFit/>
          </a:bodyPr>
          <a:lstStyle/>
          <a:p>
            <a:r>
              <a:rPr lang="en-US" sz="1050" b="0" i="0" dirty="0">
                <a:solidFill>
                  <a:srgbClr val="2A2A2A"/>
                </a:solidFill>
                <a:effectLst/>
                <a:latin typeface="Source Sans Pro" panose="020B0503030403020204" pitchFamily="34" charset="0"/>
              </a:rPr>
              <a:t>Jenkins, </a:t>
            </a:r>
            <a:r>
              <a:rPr lang="en-US" sz="1050" b="0" i="1" dirty="0">
                <a:solidFill>
                  <a:srgbClr val="2A2A2A"/>
                </a:solidFill>
                <a:effectLst/>
                <a:latin typeface="Source Sans Pro" panose="020B0503030403020204" pitchFamily="34" charset="0"/>
              </a:rPr>
              <a:t>Open Forum Infectious Diseases</a:t>
            </a:r>
            <a:r>
              <a:rPr lang="en-US" sz="1050" b="0" i="0" dirty="0">
                <a:solidFill>
                  <a:srgbClr val="2A2A2A"/>
                </a:solidFill>
                <a:effectLst/>
                <a:latin typeface="Source Sans Pro" panose="020B0503030403020204" pitchFamily="34" charset="0"/>
              </a:rPr>
              <a:t>, September 2025</a:t>
            </a:r>
            <a:endParaRPr lang="en-US" sz="1050" dirty="0"/>
          </a:p>
        </p:txBody>
      </p:sp>
      <p:sp>
        <p:nvSpPr>
          <p:cNvPr id="2" name="TextBox 1">
            <a:extLst>
              <a:ext uri="{FF2B5EF4-FFF2-40B4-BE49-F238E27FC236}">
                <a16:creationId xmlns:a16="http://schemas.microsoft.com/office/drawing/2014/main" id="{9CFCCE6A-A29A-7BD8-3A45-BFD76B1EC7BA}"/>
              </a:ext>
            </a:extLst>
          </p:cNvPr>
          <p:cNvSpPr txBox="1"/>
          <p:nvPr/>
        </p:nvSpPr>
        <p:spPr>
          <a:xfrm>
            <a:off x="502455" y="530579"/>
            <a:ext cx="4526910" cy="2123658"/>
          </a:xfrm>
          <a:prstGeom prst="rect">
            <a:avLst/>
          </a:prstGeom>
          <a:noFill/>
        </p:spPr>
        <p:txBody>
          <a:bodyPr wrap="square" rtlCol="0">
            <a:spAutoFit/>
          </a:bodyPr>
          <a:lstStyle/>
          <a:p>
            <a:pPr>
              <a:defRPr/>
            </a:pPr>
            <a:r>
              <a:rPr lang="en-US" sz="4400" b="1" dirty="0">
                <a:solidFill>
                  <a:srgbClr val="005E63"/>
                </a:solidFill>
                <a:latin typeface="Fira Sans Condensed" panose="020B0503050000020004" pitchFamily="34" charset="0"/>
              </a:rPr>
              <a:t>Outpatient Opportunities: </a:t>
            </a:r>
            <a:r>
              <a:rPr lang="en-US" sz="4400" b="1" i="1" dirty="0">
                <a:solidFill>
                  <a:srgbClr val="C00000"/>
                </a:solidFill>
                <a:latin typeface="Fira Sans Condensed" panose="020B0503050000020004" pitchFamily="34" charset="0"/>
              </a:rPr>
              <a:t>Take 5 Campaign</a:t>
            </a:r>
          </a:p>
        </p:txBody>
      </p:sp>
      <p:grpSp>
        <p:nvGrpSpPr>
          <p:cNvPr id="16" name="Google Shape;941;p27">
            <a:extLst>
              <a:ext uri="{FF2B5EF4-FFF2-40B4-BE49-F238E27FC236}">
                <a16:creationId xmlns:a16="http://schemas.microsoft.com/office/drawing/2014/main" id="{C66488E1-CFBB-C864-86A2-CA87E9EEA8FD}"/>
              </a:ext>
            </a:extLst>
          </p:cNvPr>
          <p:cNvGrpSpPr/>
          <p:nvPr/>
        </p:nvGrpSpPr>
        <p:grpSpPr>
          <a:xfrm>
            <a:off x="6659792" y="260571"/>
            <a:ext cx="1397496" cy="1397600"/>
            <a:chOff x="783588" y="2074225"/>
            <a:chExt cx="1171512" cy="1171500"/>
          </a:xfrm>
        </p:grpSpPr>
        <p:sp>
          <p:nvSpPr>
            <p:cNvPr id="17" name="Google Shape;942;p27">
              <a:extLst>
                <a:ext uri="{FF2B5EF4-FFF2-40B4-BE49-F238E27FC236}">
                  <a16:creationId xmlns:a16="http://schemas.microsoft.com/office/drawing/2014/main" id="{7AAA2915-C918-4C95-2759-6950A44EF1B2}"/>
                </a:ext>
              </a:extLst>
            </p:cNvPr>
            <p:cNvSpPr/>
            <p:nvPr/>
          </p:nvSpPr>
          <p:spPr>
            <a:xfrm>
              <a:off x="783588" y="2074225"/>
              <a:ext cx="1171500" cy="1171500"/>
            </a:xfrm>
            <a:prstGeom prst="ellipse">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943;p27">
              <a:extLst>
                <a:ext uri="{FF2B5EF4-FFF2-40B4-BE49-F238E27FC236}">
                  <a16:creationId xmlns:a16="http://schemas.microsoft.com/office/drawing/2014/main" id="{FD335F7B-0BD6-173A-3D98-5126A7D9AF1C}"/>
                </a:ext>
              </a:extLst>
            </p:cNvPr>
            <p:cNvSpPr/>
            <p:nvPr/>
          </p:nvSpPr>
          <p:spPr>
            <a:xfrm>
              <a:off x="783600" y="2074225"/>
              <a:ext cx="1171500" cy="1171500"/>
            </a:xfrm>
            <a:prstGeom prst="pie">
              <a:avLst>
                <a:gd name="adj1" fmla="val 21368413"/>
                <a:gd name="adj2" fmla="val 12290916"/>
              </a:avLst>
            </a:prstGeom>
            <a:solidFill>
              <a:srgbClr val="005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944;p27">
            <a:extLst>
              <a:ext uri="{FF2B5EF4-FFF2-40B4-BE49-F238E27FC236}">
                <a16:creationId xmlns:a16="http://schemas.microsoft.com/office/drawing/2014/main" id="{D6616A76-7BCA-873C-9920-E6B75DFD76C2}"/>
              </a:ext>
            </a:extLst>
          </p:cNvPr>
          <p:cNvGrpSpPr/>
          <p:nvPr/>
        </p:nvGrpSpPr>
        <p:grpSpPr>
          <a:xfrm>
            <a:off x="5467375" y="1714222"/>
            <a:ext cx="3782100" cy="953074"/>
            <a:chOff x="457050" y="3723276"/>
            <a:chExt cx="3782100" cy="953074"/>
          </a:xfrm>
        </p:grpSpPr>
        <p:sp>
          <p:nvSpPr>
            <p:cNvPr id="20" name="Google Shape;945;p27">
              <a:extLst>
                <a:ext uri="{FF2B5EF4-FFF2-40B4-BE49-F238E27FC236}">
                  <a16:creationId xmlns:a16="http://schemas.microsoft.com/office/drawing/2014/main" id="{8111724B-7797-5E73-14DC-B98C04EFC5DA}"/>
                </a:ext>
              </a:extLst>
            </p:cNvPr>
            <p:cNvSpPr txBox="1"/>
            <p:nvPr/>
          </p:nvSpPr>
          <p:spPr>
            <a:xfrm>
              <a:off x="457050" y="4304950"/>
              <a:ext cx="3782100" cy="371400"/>
            </a:xfrm>
            <a:prstGeom prst="rect">
              <a:avLst/>
            </a:prstGeom>
            <a:noFill/>
            <a:ln>
              <a:noFill/>
            </a:ln>
          </p:spPr>
          <p:txBody>
            <a:bodyPr spcFirstLastPara="1" wrap="square" lIns="91425" tIns="91425" rIns="91425" bIns="91425" anchor="ctr" anchorCtr="0">
              <a:noAutofit/>
            </a:bodyPr>
            <a:lstStyle/>
            <a:p>
              <a:pPr lvl="0" algn="ctr"/>
              <a:r>
                <a:rPr lang="en-US" dirty="0">
                  <a:solidFill>
                    <a:srgbClr val="2A2A2A"/>
                  </a:solidFill>
                  <a:latin typeface="Fira Sans Condensed" panose="020B0503050000020004" pitchFamily="34" charset="0"/>
                </a:rPr>
                <a:t>≤5 days Pre-intervention</a:t>
              </a:r>
              <a:endParaRPr dirty="0">
                <a:solidFill>
                  <a:schemeClr val="dk1"/>
                </a:solidFill>
                <a:latin typeface="Fira Sans Condensed" panose="020B0503050000020004" pitchFamily="34" charset="0"/>
                <a:ea typeface="Roboto"/>
                <a:cs typeface="Roboto"/>
                <a:sym typeface="Roboto"/>
              </a:endParaRPr>
            </a:p>
          </p:txBody>
        </p:sp>
        <p:sp>
          <p:nvSpPr>
            <p:cNvPr id="21" name="Google Shape;946;p27">
              <a:extLst>
                <a:ext uri="{FF2B5EF4-FFF2-40B4-BE49-F238E27FC236}">
                  <a16:creationId xmlns:a16="http://schemas.microsoft.com/office/drawing/2014/main" id="{3F1C34D2-1B7C-8EA8-4E36-B94119017D92}"/>
                </a:ext>
              </a:extLst>
            </p:cNvPr>
            <p:cNvSpPr txBox="1"/>
            <p:nvPr/>
          </p:nvSpPr>
          <p:spPr>
            <a:xfrm>
              <a:off x="1649400" y="3723276"/>
              <a:ext cx="1397400" cy="525874"/>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chemeClr val="lt1"/>
                  </a:solidFill>
                  <a:latin typeface="Fira Sans Extra Condensed"/>
                  <a:ea typeface="Fira Sans Extra Condensed"/>
                  <a:cs typeface="Fira Sans Extra Condensed"/>
                  <a:sym typeface="Fira Sans Extra Condensed"/>
                </a:rPr>
                <a:t>57%</a:t>
              </a:r>
              <a:endParaRPr sz="4400" b="1" dirty="0">
                <a:solidFill>
                  <a:schemeClr val="lt1"/>
                </a:solidFill>
                <a:latin typeface="Fira Sans Extra Condensed"/>
                <a:ea typeface="Fira Sans Extra Condensed"/>
                <a:cs typeface="Fira Sans Extra Condensed"/>
                <a:sym typeface="Fira Sans Extra Condensed"/>
              </a:endParaRPr>
            </a:p>
          </p:txBody>
        </p:sp>
      </p:grpSp>
      <p:grpSp>
        <p:nvGrpSpPr>
          <p:cNvPr id="23" name="Google Shape;941;p27">
            <a:extLst>
              <a:ext uri="{FF2B5EF4-FFF2-40B4-BE49-F238E27FC236}">
                <a16:creationId xmlns:a16="http://schemas.microsoft.com/office/drawing/2014/main" id="{0E47D2D2-E776-CA59-FE58-66D75D719B06}"/>
              </a:ext>
            </a:extLst>
          </p:cNvPr>
          <p:cNvGrpSpPr/>
          <p:nvPr/>
        </p:nvGrpSpPr>
        <p:grpSpPr>
          <a:xfrm>
            <a:off x="9157898" y="247512"/>
            <a:ext cx="1397496" cy="1397600"/>
            <a:chOff x="783588" y="2074225"/>
            <a:chExt cx="1171512" cy="1171500"/>
          </a:xfrm>
        </p:grpSpPr>
        <p:sp>
          <p:nvSpPr>
            <p:cNvPr id="24" name="Google Shape;942;p27">
              <a:extLst>
                <a:ext uri="{FF2B5EF4-FFF2-40B4-BE49-F238E27FC236}">
                  <a16:creationId xmlns:a16="http://schemas.microsoft.com/office/drawing/2014/main" id="{D0554B61-F526-F82C-6946-38D897B6A429}"/>
                </a:ext>
              </a:extLst>
            </p:cNvPr>
            <p:cNvSpPr/>
            <p:nvPr/>
          </p:nvSpPr>
          <p:spPr>
            <a:xfrm>
              <a:off x="783588" y="2074225"/>
              <a:ext cx="1171500" cy="1171500"/>
            </a:xfrm>
            <a:prstGeom prst="ellipse">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43;p27">
              <a:extLst>
                <a:ext uri="{FF2B5EF4-FFF2-40B4-BE49-F238E27FC236}">
                  <a16:creationId xmlns:a16="http://schemas.microsoft.com/office/drawing/2014/main" id="{4B2C3763-801B-2779-1F22-7A4A943D2307}"/>
                </a:ext>
              </a:extLst>
            </p:cNvPr>
            <p:cNvSpPr/>
            <p:nvPr/>
          </p:nvSpPr>
          <p:spPr>
            <a:xfrm>
              <a:off x="783600" y="2074225"/>
              <a:ext cx="1171500" cy="1171500"/>
            </a:xfrm>
            <a:prstGeom prst="pie">
              <a:avLst>
                <a:gd name="adj1" fmla="val 15867721"/>
                <a:gd name="adj2" fmla="val 12290916"/>
              </a:avLst>
            </a:prstGeom>
            <a:solidFill>
              <a:srgbClr val="005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944;p27">
            <a:extLst>
              <a:ext uri="{FF2B5EF4-FFF2-40B4-BE49-F238E27FC236}">
                <a16:creationId xmlns:a16="http://schemas.microsoft.com/office/drawing/2014/main" id="{B5D179FA-1056-A323-2642-6349DCB59719}"/>
              </a:ext>
            </a:extLst>
          </p:cNvPr>
          <p:cNvGrpSpPr/>
          <p:nvPr/>
        </p:nvGrpSpPr>
        <p:grpSpPr>
          <a:xfrm>
            <a:off x="7965481" y="1701163"/>
            <a:ext cx="3782100" cy="953074"/>
            <a:chOff x="457050" y="3723276"/>
            <a:chExt cx="3782100" cy="953074"/>
          </a:xfrm>
        </p:grpSpPr>
        <p:sp>
          <p:nvSpPr>
            <p:cNvPr id="27" name="Google Shape;945;p27">
              <a:extLst>
                <a:ext uri="{FF2B5EF4-FFF2-40B4-BE49-F238E27FC236}">
                  <a16:creationId xmlns:a16="http://schemas.microsoft.com/office/drawing/2014/main" id="{B5B9C645-797A-FFD1-AEE9-EE03CD0B4F0C}"/>
                </a:ext>
              </a:extLst>
            </p:cNvPr>
            <p:cNvSpPr txBox="1"/>
            <p:nvPr/>
          </p:nvSpPr>
          <p:spPr>
            <a:xfrm>
              <a:off x="457050" y="4304950"/>
              <a:ext cx="3782100" cy="371400"/>
            </a:xfrm>
            <a:prstGeom prst="rect">
              <a:avLst/>
            </a:prstGeom>
            <a:noFill/>
            <a:ln>
              <a:noFill/>
            </a:ln>
          </p:spPr>
          <p:txBody>
            <a:bodyPr spcFirstLastPara="1" wrap="square" lIns="91425" tIns="91425" rIns="91425" bIns="91425" anchor="ctr" anchorCtr="0">
              <a:noAutofit/>
            </a:bodyPr>
            <a:lstStyle/>
            <a:p>
              <a:pPr lvl="0" algn="ctr"/>
              <a:r>
                <a:rPr lang="en-US" dirty="0">
                  <a:solidFill>
                    <a:srgbClr val="2A2A2A"/>
                  </a:solidFill>
                  <a:latin typeface="Fira Sans Condensed" panose="020B0503050000020004" pitchFamily="34" charset="0"/>
                </a:rPr>
                <a:t>≤5 days Post-intervention</a:t>
              </a:r>
              <a:endParaRPr lang="en-US" dirty="0">
                <a:solidFill>
                  <a:schemeClr val="dk1"/>
                </a:solidFill>
                <a:latin typeface="Fira Sans Condensed" panose="020B0503050000020004" pitchFamily="34" charset="0"/>
                <a:ea typeface="Roboto"/>
                <a:cs typeface="Roboto"/>
                <a:sym typeface="Roboto"/>
              </a:endParaRPr>
            </a:p>
          </p:txBody>
        </p:sp>
        <p:sp>
          <p:nvSpPr>
            <p:cNvPr id="28" name="Google Shape;946;p27">
              <a:extLst>
                <a:ext uri="{FF2B5EF4-FFF2-40B4-BE49-F238E27FC236}">
                  <a16:creationId xmlns:a16="http://schemas.microsoft.com/office/drawing/2014/main" id="{39EC83C2-A216-C30F-E2A3-DE37BC68E448}"/>
                </a:ext>
              </a:extLst>
            </p:cNvPr>
            <p:cNvSpPr txBox="1"/>
            <p:nvPr/>
          </p:nvSpPr>
          <p:spPr>
            <a:xfrm>
              <a:off x="1649400" y="3723276"/>
              <a:ext cx="1397400" cy="525874"/>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chemeClr val="lt1"/>
                  </a:solidFill>
                  <a:latin typeface="Fira Sans Extra Condensed"/>
                  <a:ea typeface="Fira Sans Extra Condensed"/>
                  <a:cs typeface="Fira Sans Extra Condensed"/>
                  <a:sym typeface="Fira Sans Extra Condensed"/>
                </a:rPr>
                <a:t>83%</a:t>
              </a:r>
              <a:endParaRPr sz="4400" b="1" dirty="0">
                <a:solidFill>
                  <a:schemeClr val="lt1"/>
                </a:solidFill>
                <a:latin typeface="Fira Sans Extra Condensed"/>
                <a:ea typeface="Fira Sans Extra Condensed"/>
                <a:cs typeface="Fira Sans Extra Condensed"/>
                <a:sym typeface="Fira Sans Extra Condensed"/>
              </a:endParaRPr>
            </a:p>
          </p:txBody>
        </p:sp>
      </p:grpSp>
      <p:sp>
        <p:nvSpPr>
          <p:cNvPr id="33" name="TextBox 32">
            <a:extLst>
              <a:ext uri="{FF2B5EF4-FFF2-40B4-BE49-F238E27FC236}">
                <a16:creationId xmlns:a16="http://schemas.microsoft.com/office/drawing/2014/main" id="{E97CC9C1-C86C-6411-9DA1-7078B3A3A466}"/>
              </a:ext>
            </a:extLst>
          </p:cNvPr>
          <p:cNvSpPr txBox="1"/>
          <p:nvPr/>
        </p:nvSpPr>
        <p:spPr>
          <a:xfrm>
            <a:off x="8115610" y="781489"/>
            <a:ext cx="1310480" cy="369332"/>
          </a:xfrm>
          <a:prstGeom prst="rect">
            <a:avLst/>
          </a:prstGeom>
          <a:noFill/>
        </p:spPr>
        <p:txBody>
          <a:bodyPr wrap="square">
            <a:spAutoFit/>
          </a:bodyPr>
          <a:lstStyle/>
          <a:p>
            <a:r>
              <a:rPr lang="en-US" b="1" i="0" dirty="0">
                <a:solidFill>
                  <a:srgbClr val="2A2A2A"/>
                </a:solidFill>
                <a:effectLst/>
                <a:latin typeface="Fira Sans Condensed" panose="020B0503050000020004" pitchFamily="34" charset="0"/>
              </a:rPr>
              <a:t>(</a:t>
            </a:r>
            <a:r>
              <a:rPr lang="en-US" b="1" i="1" dirty="0">
                <a:solidFill>
                  <a:srgbClr val="2A2A2A"/>
                </a:solidFill>
                <a:effectLst/>
                <a:latin typeface="Fira Sans Condensed" panose="020B0503050000020004" pitchFamily="34" charset="0"/>
              </a:rPr>
              <a:t>P</a:t>
            </a:r>
            <a:r>
              <a:rPr lang="en-US" b="1" i="0" dirty="0">
                <a:solidFill>
                  <a:srgbClr val="2A2A2A"/>
                </a:solidFill>
                <a:effectLst/>
                <a:latin typeface="Fira Sans Condensed" panose="020B0503050000020004" pitchFamily="34" charset="0"/>
              </a:rPr>
              <a:t> &lt; .001) </a:t>
            </a:r>
            <a:endParaRPr lang="en-US" b="1" dirty="0">
              <a:latin typeface="Fira Sans Condensed" panose="020B0503050000020004" pitchFamily="34" charset="0"/>
            </a:endParaRPr>
          </a:p>
        </p:txBody>
      </p:sp>
      <p:cxnSp>
        <p:nvCxnSpPr>
          <p:cNvPr id="69" name="Google Shape;1498;p38">
            <a:extLst>
              <a:ext uri="{FF2B5EF4-FFF2-40B4-BE49-F238E27FC236}">
                <a16:creationId xmlns:a16="http://schemas.microsoft.com/office/drawing/2014/main" id="{FE3EACE2-164C-7D9D-200F-B1C074079A4A}"/>
              </a:ext>
            </a:extLst>
          </p:cNvPr>
          <p:cNvCxnSpPr>
            <a:cxnSpLocks/>
            <a:stCxn id="74" idx="3"/>
          </p:cNvCxnSpPr>
          <p:nvPr/>
        </p:nvCxnSpPr>
        <p:spPr>
          <a:xfrm>
            <a:off x="2121447" y="3663163"/>
            <a:ext cx="403740" cy="0"/>
          </a:xfrm>
          <a:prstGeom prst="straightConnector1">
            <a:avLst/>
          </a:prstGeom>
          <a:noFill/>
          <a:ln w="9525" cap="flat" cmpd="sng">
            <a:solidFill>
              <a:schemeClr val="dk2"/>
            </a:solidFill>
            <a:prstDash val="solid"/>
            <a:round/>
            <a:headEnd type="none" w="med" len="med"/>
            <a:tailEnd type="triangle" w="med" len="med"/>
          </a:ln>
        </p:spPr>
      </p:cxnSp>
      <p:grpSp>
        <p:nvGrpSpPr>
          <p:cNvPr id="81" name="Group 80">
            <a:extLst>
              <a:ext uri="{FF2B5EF4-FFF2-40B4-BE49-F238E27FC236}">
                <a16:creationId xmlns:a16="http://schemas.microsoft.com/office/drawing/2014/main" id="{5CCA30F6-45C4-913E-7CDC-AF15C7ABFBAB}"/>
              </a:ext>
            </a:extLst>
          </p:cNvPr>
          <p:cNvGrpSpPr/>
          <p:nvPr/>
        </p:nvGrpSpPr>
        <p:grpSpPr>
          <a:xfrm>
            <a:off x="147747" y="3380413"/>
            <a:ext cx="4705738" cy="1646700"/>
            <a:chOff x="147747" y="3380413"/>
            <a:chExt cx="4705738" cy="1646700"/>
          </a:xfrm>
        </p:grpSpPr>
        <p:grpSp>
          <p:nvGrpSpPr>
            <p:cNvPr id="70" name="Google Shape;1501;p38">
              <a:extLst>
                <a:ext uri="{FF2B5EF4-FFF2-40B4-BE49-F238E27FC236}">
                  <a16:creationId xmlns:a16="http://schemas.microsoft.com/office/drawing/2014/main" id="{D58CF87F-76BF-0193-8A0E-AB6A01648F6C}"/>
                </a:ext>
              </a:extLst>
            </p:cNvPr>
            <p:cNvGrpSpPr/>
            <p:nvPr/>
          </p:nvGrpSpPr>
          <p:grpSpPr>
            <a:xfrm>
              <a:off x="2121447" y="3380414"/>
              <a:ext cx="2732038" cy="1646699"/>
              <a:chOff x="6281320" y="2413050"/>
              <a:chExt cx="2732038" cy="1646699"/>
            </a:xfrm>
          </p:grpSpPr>
          <p:sp>
            <p:nvSpPr>
              <p:cNvPr id="71" name="Google Shape;1502;p38">
                <a:extLst>
                  <a:ext uri="{FF2B5EF4-FFF2-40B4-BE49-F238E27FC236}">
                    <a16:creationId xmlns:a16="http://schemas.microsoft.com/office/drawing/2014/main" id="{2A224FC6-6369-5FEF-D5A7-196620BA4246}"/>
                  </a:ext>
                </a:extLst>
              </p:cNvPr>
              <p:cNvSpPr txBox="1"/>
              <p:nvPr/>
            </p:nvSpPr>
            <p:spPr>
              <a:xfrm>
                <a:off x="6714400" y="2413050"/>
                <a:ext cx="1973700" cy="565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Fira Sans Extra Condensed"/>
                    <a:ea typeface="Fira Sans Extra Condensed"/>
                    <a:cs typeface="Fira Sans Extra Condensed"/>
                    <a:sym typeface="Fira Sans Extra Condensed"/>
                  </a:rPr>
                  <a:t>Fewer days of therapy</a:t>
                </a:r>
                <a:endParaRPr sz="1800" b="1" dirty="0">
                  <a:solidFill>
                    <a:schemeClr val="lt1"/>
                  </a:solidFill>
                  <a:latin typeface="Fira Sans Extra Condensed"/>
                  <a:ea typeface="Fira Sans Extra Condensed"/>
                  <a:cs typeface="Fira Sans Extra Condensed"/>
                  <a:sym typeface="Fira Sans Extra Condensed"/>
                </a:endParaRPr>
              </a:p>
            </p:txBody>
          </p:sp>
          <p:sp>
            <p:nvSpPr>
              <p:cNvPr id="72" name="Google Shape;1503;p38">
                <a:extLst>
                  <a:ext uri="{FF2B5EF4-FFF2-40B4-BE49-F238E27FC236}">
                    <a16:creationId xmlns:a16="http://schemas.microsoft.com/office/drawing/2014/main" id="{F3474B12-646A-CC1E-141E-FDA628C6669D}"/>
                  </a:ext>
                </a:extLst>
              </p:cNvPr>
              <p:cNvSpPr txBox="1"/>
              <p:nvPr/>
            </p:nvSpPr>
            <p:spPr>
              <a:xfrm>
                <a:off x="6281320" y="2978549"/>
                <a:ext cx="2732038" cy="108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b="1" dirty="0">
                    <a:solidFill>
                      <a:schemeClr val="accent3"/>
                    </a:solidFill>
                    <a:latin typeface="Fira Sans Extra Condensed"/>
                    <a:ea typeface="Fira Sans Extra Condensed"/>
                    <a:cs typeface="Fira Sans Extra Condensed"/>
                    <a:sym typeface="Fira Sans Extra Condensed"/>
                  </a:rPr>
                  <a:t>6,000</a:t>
                </a:r>
                <a:endParaRPr sz="8000" b="1" dirty="0">
                  <a:solidFill>
                    <a:schemeClr val="accent3"/>
                  </a:solidFill>
                  <a:latin typeface="Fira Sans Extra Condensed"/>
                  <a:ea typeface="Fira Sans Extra Condensed"/>
                  <a:cs typeface="Fira Sans Extra Condensed"/>
                  <a:sym typeface="Fira Sans Extra Condensed"/>
                </a:endParaRPr>
              </a:p>
            </p:txBody>
          </p:sp>
        </p:grpSp>
        <p:grpSp>
          <p:nvGrpSpPr>
            <p:cNvPr id="73" name="Google Shape;1515;p38">
              <a:extLst>
                <a:ext uri="{FF2B5EF4-FFF2-40B4-BE49-F238E27FC236}">
                  <a16:creationId xmlns:a16="http://schemas.microsoft.com/office/drawing/2014/main" id="{A1131ADB-E31A-E1CF-916F-B0290AA1DDD8}"/>
                </a:ext>
              </a:extLst>
            </p:cNvPr>
            <p:cNvGrpSpPr/>
            <p:nvPr/>
          </p:nvGrpSpPr>
          <p:grpSpPr>
            <a:xfrm>
              <a:off x="147747" y="3380413"/>
              <a:ext cx="1973700" cy="1646700"/>
              <a:chOff x="457200" y="2519875"/>
              <a:chExt cx="1973700" cy="1646700"/>
            </a:xfrm>
          </p:grpSpPr>
          <p:sp>
            <p:nvSpPr>
              <p:cNvPr id="74" name="Google Shape;1499;p38">
                <a:extLst>
                  <a:ext uri="{FF2B5EF4-FFF2-40B4-BE49-F238E27FC236}">
                    <a16:creationId xmlns:a16="http://schemas.microsoft.com/office/drawing/2014/main" id="{B56152F4-FDEF-75C8-5819-BC1128B10F3C}"/>
                  </a:ext>
                </a:extLst>
              </p:cNvPr>
              <p:cNvSpPr txBox="1"/>
              <p:nvPr/>
            </p:nvSpPr>
            <p:spPr>
              <a:xfrm>
                <a:off x="457200" y="2519875"/>
                <a:ext cx="1973700" cy="565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Fira Sans Extra Condensed"/>
                    <a:ea typeface="Fira Sans Extra Condensed"/>
                    <a:cs typeface="Fira Sans Extra Condensed"/>
                    <a:sym typeface="Fira Sans Extra Condensed"/>
                  </a:rPr>
                  <a:t>Annual Antibiotic-days decreased</a:t>
                </a:r>
                <a:endParaRPr sz="1800" b="1" dirty="0">
                  <a:solidFill>
                    <a:schemeClr val="lt1"/>
                  </a:solidFill>
                  <a:latin typeface="Fira Sans Extra Condensed"/>
                  <a:ea typeface="Fira Sans Extra Condensed"/>
                  <a:cs typeface="Fira Sans Extra Condensed"/>
                  <a:sym typeface="Fira Sans Extra Condensed"/>
                </a:endParaRPr>
              </a:p>
            </p:txBody>
          </p:sp>
          <p:sp>
            <p:nvSpPr>
              <p:cNvPr id="75" name="Google Shape;1516;p38">
                <a:extLst>
                  <a:ext uri="{FF2B5EF4-FFF2-40B4-BE49-F238E27FC236}">
                    <a16:creationId xmlns:a16="http://schemas.microsoft.com/office/drawing/2014/main" id="{54CABC06-24A1-8BDE-917E-6D94A385999E}"/>
                  </a:ext>
                </a:extLst>
              </p:cNvPr>
              <p:cNvSpPr txBox="1"/>
              <p:nvPr/>
            </p:nvSpPr>
            <p:spPr>
              <a:xfrm>
                <a:off x="559810" y="3085375"/>
                <a:ext cx="1414282" cy="108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200" b="1" dirty="0">
                    <a:solidFill>
                      <a:schemeClr val="accent1"/>
                    </a:solidFill>
                    <a:latin typeface="Fira Sans Extra Condensed"/>
                    <a:ea typeface="Fira Sans Extra Condensed"/>
                    <a:cs typeface="Fira Sans Extra Condensed"/>
                    <a:sym typeface="Fira Sans Extra Condensed"/>
                  </a:rPr>
                  <a:t>21</a:t>
                </a:r>
                <a:endParaRPr sz="10200" b="1" dirty="0">
                  <a:solidFill>
                    <a:schemeClr val="accent1"/>
                  </a:solidFill>
                  <a:latin typeface="Fira Sans Extra Condensed"/>
                  <a:ea typeface="Fira Sans Extra Condensed"/>
                  <a:cs typeface="Fira Sans Extra Condensed"/>
                  <a:sym typeface="Fira Sans Extra Condensed"/>
                </a:endParaRPr>
              </a:p>
            </p:txBody>
          </p:sp>
          <p:sp>
            <p:nvSpPr>
              <p:cNvPr id="76" name="Google Shape;1518;p38">
                <a:extLst>
                  <a:ext uri="{FF2B5EF4-FFF2-40B4-BE49-F238E27FC236}">
                    <a16:creationId xmlns:a16="http://schemas.microsoft.com/office/drawing/2014/main" id="{F3956717-FBB6-23FA-F6FF-E67A5A3BB00F}"/>
                  </a:ext>
                </a:extLst>
              </p:cNvPr>
              <p:cNvSpPr txBox="1"/>
              <p:nvPr/>
            </p:nvSpPr>
            <p:spPr>
              <a:xfrm rot="16200000">
                <a:off x="1676668" y="3427103"/>
                <a:ext cx="894000" cy="371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Fira Sans Extra Condensed"/>
                    <a:ea typeface="Fira Sans Extra Condensed"/>
                    <a:cs typeface="Fira Sans Extra Condensed"/>
                    <a:sym typeface="Fira Sans Extra Condensed"/>
                  </a:rPr>
                  <a:t>percent</a:t>
                </a:r>
                <a:endParaRPr sz="1800" b="1" dirty="0">
                  <a:solidFill>
                    <a:schemeClr val="lt1"/>
                  </a:solidFill>
                  <a:latin typeface="Fira Sans Extra Condensed"/>
                  <a:ea typeface="Fira Sans Extra Condensed"/>
                  <a:cs typeface="Fira Sans Extra Condensed"/>
                  <a:sym typeface="Fira Sans Extra Condensed"/>
                </a:endParaRPr>
              </a:p>
            </p:txBody>
          </p:sp>
        </p:grpSp>
      </p:grpSp>
      <p:grpSp>
        <p:nvGrpSpPr>
          <p:cNvPr id="84" name="Group 83">
            <a:extLst>
              <a:ext uri="{FF2B5EF4-FFF2-40B4-BE49-F238E27FC236}">
                <a16:creationId xmlns:a16="http://schemas.microsoft.com/office/drawing/2014/main" id="{0D0677E8-07C8-195E-928F-6BA00778024F}"/>
              </a:ext>
            </a:extLst>
          </p:cNvPr>
          <p:cNvGrpSpPr/>
          <p:nvPr/>
        </p:nvGrpSpPr>
        <p:grpSpPr>
          <a:xfrm>
            <a:off x="4853485" y="2940601"/>
            <a:ext cx="7299512" cy="3093985"/>
            <a:chOff x="4853485" y="2940601"/>
            <a:chExt cx="7299512" cy="3093985"/>
          </a:xfrm>
        </p:grpSpPr>
        <p:pic>
          <p:nvPicPr>
            <p:cNvPr id="9" name="Picture 8">
              <a:extLst>
                <a:ext uri="{FF2B5EF4-FFF2-40B4-BE49-F238E27FC236}">
                  <a16:creationId xmlns:a16="http://schemas.microsoft.com/office/drawing/2014/main" id="{8C396EE9-7E04-3C0B-68C4-802D0EF6F3D6}"/>
                </a:ext>
              </a:extLst>
            </p:cNvPr>
            <p:cNvPicPr>
              <a:picLocks noChangeAspect="1"/>
            </p:cNvPicPr>
            <p:nvPr/>
          </p:nvPicPr>
          <p:blipFill>
            <a:blip r:embed="rId2"/>
            <a:stretch>
              <a:fillRect/>
            </a:stretch>
          </p:blipFill>
          <p:spPr>
            <a:xfrm>
              <a:off x="4853485" y="2940601"/>
              <a:ext cx="7299512" cy="3093985"/>
            </a:xfrm>
            <a:prstGeom prst="rect">
              <a:avLst/>
            </a:prstGeom>
          </p:spPr>
        </p:pic>
        <p:sp>
          <p:nvSpPr>
            <p:cNvPr id="78" name="TextBox 77">
              <a:extLst>
                <a:ext uri="{FF2B5EF4-FFF2-40B4-BE49-F238E27FC236}">
                  <a16:creationId xmlns:a16="http://schemas.microsoft.com/office/drawing/2014/main" id="{2958D5E3-3902-7C18-B7DA-E0F809827802}"/>
                </a:ext>
              </a:extLst>
            </p:cNvPr>
            <p:cNvSpPr txBox="1"/>
            <p:nvPr/>
          </p:nvSpPr>
          <p:spPr>
            <a:xfrm>
              <a:off x="7965481" y="3101942"/>
              <a:ext cx="1791652" cy="369332"/>
            </a:xfrm>
            <a:prstGeom prst="rect">
              <a:avLst/>
            </a:prstGeom>
            <a:noFill/>
          </p:spPr>
          <p:txBody>
            <a:bodyPr wrap="square">
              <a:spAutoFit/>
            </a:bodyPr>
            <a:lstStyle/>
            <a:p>
              <a:r>
                <a:rPr lang="en-US" dirty="0">
                  <a:solidFill>
                    <a:srgbClr val="2A2A2A"/>
                  </a:solidFill>
                  <a:latin typeface="Fira Sans Condensed" panose="020B0503050000020004" pitchFamily="34" charset="0"/>
                </a:rPr>
                <a:t>Pre-intervention</a:t>
              </a:r>
              <a:endParaRPr lang="en-US" dirty="0"/>
            </a:p>
          </p:txBody>
        </p:sp>
        <p:sp>
          <p:nvSpPr>
            <p:cNvPr id="80" name="TextBox 79">
              <a:extLst>
                <a:ext uri="{FF2B5EF4-FFF2-40B4-BE49-F238E27FC236}">
                  <a16:creationId xmlns:a16="http://schemas.microsoft.com/office/drawing/2014/main" id="{08089363-5C60-AC8E-4A4C-A60D0A226394}"/>
                </a:ext>
              </a:extLst>
            </p:cNvPr>
            <p:cNvSpPr txBox="1"/>
            <p:nvPr/>
          </p:nvSpPr>
          <p:spPr>
            <a:xfrm>
              <a:off x="9757133" y="3099736"/>
              <a:ext cx="1883092" cy="369332"/>
            </a:xfrm>
            <a:prstGeom prst="rect">
              <a:avLst/>
            </a:prstGeom>
            <a:noFill/>
          </p:spPr>
          <p:txBody>
            <a:bodyPr wrap="square">
              <a:spAutoFit/>
            </a:bodyPr>
            <a:lstStyle/>
            <a:p>
              <a:r>
                <a:rPr lang="en-US" dirty="0">
                  <a:solidFill>
                    <a:srgbClr val="2A2A2A"/>
                  </a:solidFill>
                  <a:latin typeface="Fira Sans Condensed" panose="020B0503050000020004" pitchFamily="34" charset="0"/>
                </a:rPr>
                <a:t>Post-intervention</a:t>
              </a:r>
              <a:endParaRPr lang="en-US" dirty="0"/>
            </a:p>
          </p:txBody>
        </p:sp>
      </p:grpSp>
    </p:spTree>
    <p:extLst>
      <p:ext uri="{BB962C8B-B14F-4D97-AF65-F5344CB8AC3E}">
        <p14:creationId xmlns:p14="http://schemas.microsoft.com/office/powerpoint/2010/main" val="88654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222F6037-5CA9-C631-708A-7BAC968385A3}"/>
            </a:ext>
          </a:extLst>
        </p:cNvPr>
        <p:cNvGrpSpPr/>
        <p:nvPr/>
      </p:nvGrpSpPr>
      <p:grpSpPr>
        <a:xfrm>
          <a:off x="0" y="0"/>
          <a:ext cx="0" cy="0"/>
          <a:chOff x="0" y="0"/>
          <a:chExt cx="0" cy="0"/>
        </a:xfrm>
      </p:grpSpPr>
      <p:pic>
        <p:nvPicPr>
          <p:cNvPr id="4" name="Picture 3" descr="Exclamation mark on a yellow background">
            <a:extLst>
              <a:ext uri="{FF2B5EF4-FFF2-40B4-BE49-F238E27FC236}">
                <a16:creationId xmlns:a16="http://schemas.microsoft.com/office/drawing/2014/main" id="{C4582407-916F-74AD-76E5-3168E99F3B6A}"/>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2125" t="39237" r="17455" b="4242"/>
          <a:stretch>
            <a:fillRect/>
          </a:stretch>
        </p:blipFill>
        <p:spPr>
          <a:xfrm>
            <a:off x="0" y="0"/>
            <a:ext cx="12192000" cy="6311900"/>
          </a:xfrm>
          <a:prstGeom prst="rect">
            <a:avLst/>
          </a:prstGeom>
        </p:spPr>
      </p:pic>
      <p:sp>
        <p:nvSpPr>
          <p:cNvPr id="1247" name="Google Shape;1247;p32">
            <a:extLst>
              <a:ext uri="{FF2B5EF4-FFF2-40B4-BE49-F238E27FC236}">
                <a16:creationId xmlns:a16="http://schemas.microsoft.com/office/drawing/2014/main" id="{46428A1B-F796-AFB3-1E02-1742F9CA46FE}"/>
              </a:ext>
            </a:extLst>
          </p:cNvPr>
          <p:cNvSpPr txBox="1">
            <a:spLocks noGrp="1"/>
          </p:cNvSpPr>
          <p:nvPr>
            <p:ph type="title" idx="4294967295"/>
          </p:nvPr>
        </p:nvSpPr>
        <p:spPr>
          <a:xfrm>
            <a:off x="1231874" y="879247"/>
            <a:ext cx="9220252" cy="371475"/>
          </a:xfrm>
          <a:prstGeom prst="rect">
            <a:avLst/>
          </a:prstGeom>
        </p:spPr>
        <p:txBody>
          <a:bodyPr spcFirstLastPara="1" vert="horz" wrap="square" lIns="91425" tIns="91425" rIns="91425" bIns="91425" rtlCol="0" anchor="ctr" anchorCtr="0">
            <a:noAutofit/>
          </a:bodyPr>
          <a:lstStyle/>
          <a:p>
            <a:pPr algn="ctr">
              <a:buClr>
                <a:schemeClr val="dk1"/>
              </a:buClr>
              <a:buSzPts val="1100"/>
            </a:pPr>
            <a:r>
              <a:rPr lang="pt-BR" sz="3600" dirty="0">
                <a:solidFill>
                  <a:srgbClr val="AD1F2C"/>
                </a:solidFill>
                <a:latin typeface="Roboto" panose="02000000000000000000" pitchFamily="2" charset="0"/>
                <a:ea typeface="Roboto" panose="02000000000000000000" pitchFamily="2" charset="0"/>
              </a:rPr>
              <a:t>Myth #1: </a:t>
            </a:r>
            <a:r>
              <a:rPr lang="en-US" sz="3600" i="1" dirty="0">
                <a:solidFill>
                  <a:srgbClr val="AD1F2C"/>
                </a:solidFill>
                <a:latin typeface="Roboto" panose="02000000000000000000" pitchFamily="2" charset="0"/>
                <a:ea typeface="Roboto" panose="02000000000000000000" pitchFamily="2" charset="0"/>
              </a:rPr>
              <a:t>Longer durations of therapy are safer for our patients</a:t>
            </a:r>
            <a:endParaRPr sz="3600" i="1" dirty="0">
              <a:solidFill>
                <a:srgbClr val="AD1F2C"/>
              </a:solidFill>
              <a:latin typeface="Roboto" panose="02000000000000000000" pitchFamily="2" charset="0"/>
              <a:ea typeface="Roboto" panose="02000000000000000000" pitchFamily="2" charset="0"/>
            </a:endParaRPr>
          </a:p>
        </p:txBody>
      </p:sp>
      <p:sp>
        <p:nvSpPr>
          <p:cNvPr id="2" name="Google Shape;1247;p32">
            <a:extLst>
              <a:ext uri="{FF2B5EF4-FFF2-40B4-BE49-F238E27FC236}">
                <a16:creationId xmlns:a16="http://schemas.microsoft.com/office/drawing/2014/main" id="{BFD49881-4E23-B1A5-DC4A-882032184B0B}"/>
              </a:ext>
            </a:extLst>
          </p:cNvPr>
          <p:cNvSpPr txBox="1">
            <a:spLocks/>
          </p:cNvSpPr>
          <p:nvPr/>
        </p:nvSpPr>
        <p:spPr>
          <a:xfrm>
            <a:off x="314368" y="3429000"/>
            <a:ext cx="10137758"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4400" dirty="0">
                <a:solidFill>
                  <a:srgbClr val="005E63"/>
                </a:solidFill>
                <a:latin typeface="Roboto" panose="02000000000000000000" pitchFamily="2" charset="0"/>
                <a:ea typeface="Roboto" panose="02000000000000000000" pitchFamily="2" charset="0"/>
              </a:rPr>
              <a:t>Truth: </a:t>
            </a:r>
            <a:r>
              <a:rPr lang="en-US" sz="4400" i="1" dirty="0">
                <a:solidFill>
                  <a:srgbClr val="005E63"/>
                </a:solidFill>
                <a:latin typeface="Roboto" panose="02000000000000000000" pitchFamily="2" charset="0"/>
                <a:ea typeface="Roboto" panose="02000000000000000000" pitchFamily="2" charset="0"/>
              </a:rPr>
              <a:t>Shorter</a:t>
            </a:r>
            <a:r>
              <a:rPr lang="en-US" sz="4400" dirty="0">
                <a:solidFill>
                  <a:srgbClr val="005E63"/>
                </a:solidFill>
                <a:latin typeface="Roboto" panose="02000000000000000000" pitchFamily="2" charset="0"/>
                <a:ea typeface="Roboto" panose="02000000000000000000" pitchFamily="2" charset="0"/>
              </a:rPr>
              <a:t> </a:t>
            </a:r>
            <a:r>
              <a:rPr lang="en-US" sz="4400" i="1" dirty="0">
                <a:solidFill>
                  <a:srgbClr val="005E63"/>
                </a:solidFill>
                <a:latin typeface="Roboto" panose="02000000000000000000" pitchFamily="2" charset="0"/>
                <a:ea typeface="Roboto" panose="02000000000000000000" pitchFamily="2" charset="0"/>
              </a:rPr>
              <a:t>durations of therapy are safer. They reduce resistance, adverse drug events, and costs without compromising patient outcomes</a:t>
            </a:r>
          </a:p>
          <a:p>
            <a:pPr algn="ctr">
              <a:buClr>
                <a:schemeClr val="dk1"/>
              </a:buClr>
              <a:buSzPts val="1100"/>
            </a:pPr>
            <a:endParaRPr lang="en-US" sz="4400" i="1" dirty="0">
              <a:solidFill>
                <a:srgbClr val="005E63"/>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8133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D4DE8A-8090-42E8-FC98-9E61E564A8CD}"/>
              </a:ext>
            </a:extLst>
          </p:cNvPr>
          <p:cNvSpPr txBox="1"/>
          <p:nvPr/>
        </p:nvSpPr>
        <p:spPr>
          <a:xfrm>
            <a:off x="727575" y="732391"/>
            <a:ext cx="7287208" cy="769441"/>
          </a:xfrm>
          <a:prstGeom prst="rect">
            <a:avLst/>
          </a:prstGeom>
          <a:noFill/>
        </p:spPr>
        <p:txBody>
          <a:bodyPr wrap="square" rtlCol="0">
            <a:spAutoFit/>
          </a:bodyPr>
          <a:lstStyle/>
          <a:p>
            <a:pPr>
              <a:defRPr/>
            </a:pPr>
            <a:r>
              <a:rPr lang="en-US" sz="4400" b="1" dirty="0">
                <a:solidFill>
                  <a:prstClr val="white"/>
                </a:solidFill>
                <a:latin typeface="Fira Sans Condensed" panose="020B0503050000020004" pitchFamily="34" charset="0"/>
                <a:cs typeface="poppins" panose="00000500000000000000" pitchFamily="2" charset="0"/>
              </a:rPr>
              <a:t>Disclosures</a:t>
            </a:r>
          </a:p>
        </p:txBody>
      </p:sp>
      <p:sp>
        <p:nvSpPr>
          <p:cNvPr id="2" name="TextBox 1">
            <a:extLst>
              <a:ext uri="{FF2B5EF4-FFF2-40B4-BE49-F238E27FC236}">
                <a16:creationId xmlns:a16="http://schemas.microsoft.com/office/drawing/2014/main" id="{D198552B-F2A5-DDA6-1B48-C97F5800DD7C}"/>
              </a:ext>
            </a:extLst>
          </p:cNvPr>
          <p:cNvSpPr txBox="1"/>
          <p:nvPr/>
        </p:nvSpPr>
        <p:spPr>
          <a:xfrm>
            <a:off x="815257" y="1721436"/>
            <a:ext cx="10708688" cy="830997"/>
          </a:xfrm>
          <a:prstGeom prst="rect">
            <a:avLst/>
          </a:prstGeom>
          <a:noFill/>
        </p:spPr>
        <p:txBody>
          <a:bodyPr wrap="square" rtlCol="0">
            <a:spAutoFit/>
          </a:bodyPr>
          <a:lstStyle/>
          <a:p>
            <a:pPr>
              <a:defRPr/>
            </a:pPr>
            <a:r>
              <a:rPr lang="en-US" sz="2400" dirty="0">
                <a:solidFill>
                  <a:prstClr val="white"/>
                </a:solidFill>
                <a:latin typeface="Roboto" panose="02000000000000000000" pitchFamily="2" charset="0"/>
                <a:ea typeface="Roboto" panose="02000000000000000000" pitchFamily="2" charset="0"/>
                <a:cs typeface="poppins" panose="00000500000000000000" pitchFamily="2" charset="0"/>
              </a:rPr>
              <a:t>I have no relevant financial conflicts of interest to report related to this presentation. </a:t>
            </a:r>
          </a:p>
        </p:txBody>
      </p:sp>
    </p:spTree>
    <p:extLst>
      <p:ext uri="{BB962C8B-B14F-4D97-AF65-F5344CB8AC3E}">
        <p14:creationId xmlns:p14="http://schemas.microsoft.com/office/powerpoint/2010/main" val="606075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50FD703-1CF1-354D-39D1-881EFB4B658A}"/>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1379" t="14261" r="5598" b="18183"/>
          <a:stretch>
            <a:fillRect/>
          </a:stretch>
        </p:blipFill>
        <p:spPr>
          <a:xfrm>
            <a:off x="0" y="0"/>
            <a:ext cx="12192000" cy="6294119"/>
          </a:xfrm>
          <a:prstGeom prst="rect">
            <a:avLst/>
          </a:prstGeom>
        </p:spPr>
      </p:pic>
      <p:sp>
        <p:nvSpPr>
          <p:cNvPr id="2" name="Google Shape;1247;p32">
            <a:extLst>
              <a:ext uri="{FF2B5EF4-FFF2-40B4-BE49-F238E27FC236}">
                <a16:creationId xmlns:a16="http://schemas.microsoft.com/office/drawing/2014/main" id="{76F5D278-AC52-96C5-1133-30D8E39C222A}"/>
              </a:ext>
            </a:extLst>
          </p:cNvPr>
          <p:cNvSpPr txBox="1">
            <a:spLocks/>
          </p:cNvSpPr>
          <p:nvPr/>
        </p:nvSpPr>
        <p:spPr>
          <a:xfrm>
            <a:off x="1282674" y="2961321"/>
            <a:ext cx="4813326"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4400" dirty="0">
                <a:solidFill>
                  <a:srgbClr val="AD1F2C"/>
                </a:solidFill>
                <a:latin typeface="Roboto" panose="02000000000000000000" pitchFamily="2" charset="0"/>
                <a:ea typeface="Roboto" panose="02000000000000000000" pitchFamily="2" charset="0"/>
              </a:rPr>
              <a:t>Myth #2: </a:t>
            </a:r>
            <a:r>
              <a:rPr lang="en-US" sz="4400" i="1" dirty="0">
                <a:solidFill>
                  <a:srgbClr val="AD1F2C"/>
                </a:solidFill>
                <a:latin typeface="Roboto" panose="02000000000000000000" pitchFamily="2" charset="0"/>
                <a:ea typeface="Roboto" panose="02000000000000000000" pitchFamily="2" charset="0"/>
              </a:rPr>
              <a:t>If a patient has a penicillin allergy, we must avoid all beta-lactam antibiotics</a:t>
            </a:r>
          </a:p>
        </p:txBody>
      </p:sp>
    </p:spTree>
    <p:extLst>
      <p:ext uri="{BB962C8B-B14F-4D97-AF65-F5344CB8AC3E}">
        <p14:creationId xmlns:p14="http://schemas.microsoft.com/office/powerpoint/2010/main" val="1714735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2240C0BC-1600-C2D7-0BC5-A66DE24EC6A9}"/>
              </a:ext>
            </a:extLst>
          </p:cNvPr>
          <p:cNvPicPr/>
          <p:nvPr/>
        </p:nvPicPr>
        <p:blipFill>
          <a:blip r:embed="rId3" cstate="print">
            <a:duotone>
              <a:schemeClr val="accent1">
                <a:shade val="45000"/>
                <a:satMod val="135000"/>
              </a:schemeClr>
              <a:prstClr val="white"/>
            </a:duotone>
          </a:blip>
          <a:stretch>
            <a:fillRect/>
          </a:stretch>
        </p:blipFill>
        <p:spPr>
          <a:xfrm>
            <a:off x="0" y="1504646"/>
            <a:ext cx="12036056" cy="3487200"/>
          </a:xfrm>
          <a:prstGeom prst="rect">
            <a:avLst/>
          </a:prstGeom>
        </p:spPr>
      </p:pic>
      <p:sp>
        <p:nvSpPr>
          <p:cNvPr id="7" name="TextBox 6">
            <a:extLst>
              <a:ext uri="{FF2B5EF4-FFF2-40B4-BE49-F238E27FC236}">
                <a16:creationId xmlns:a16="http://schemas.microsoft.com/office/drawing/2014/main" id="{0A7C9320-AD5A-F9C4-C438-3590F41341A8}"/>
              </a:ext>
            </a:extLst>
          </p:cNvPr>
          <p:cNvSpPr txBox="1"/>
          <p:nvPr/>
        </p:nvSpPr>
        <p:spPr>
          <a:xfrm>
            <a:off x="5989721" y="5866152"/>
            <a:ext cx="6202279" cy="428322"/>
          </a:xfrm>
          <a:prstGeom prst="rect">
            <a:avLst/>
          </a:prstGeom>
          <a:noFill/>
        </p:spPr>
        <p:txBody>
          <a:bodyPr wrap="square">
            <a:spAutoFit/>
          </a:bodyPr>
          <a:lstStyle/>
          <a:p>
            <a:pPr marL="11206" algn="r">
              <a:spcBef>
                <a:spcPts val="88"/>
              </a:spcBef>
            </a:pPr>
            <a:r>
              <a:rPr lang="en-US" sz="700" dirty="0">
                <a:latin typeface="Roboto" panose="02000000000000000000" pitchFamily="2" charset="0"/>
                <a:ea typeface="Roboto" panose="02000000000000000000" pitchFamily="2" charset="0"/>
                <a:cs typeface="Arial"/>
              </a:rPr>
              <a:t>Shenoy,</a:t>
            </a:r>
            <a:r>
              <a:rPr lang="en-US" sz="700" spc="75" dirty="0">
                <a:latin typeface="Roboto" panose="02000000000000000000" pitchFamily="2" charset="0"/>
                <a:ea typeface="Roboto" panose="02000000000000000000" pitchFamily="2" charset="0"/>
                <a:cs typeface="Arial"/>
              </a:rPr>
              <a:t> </a:t>
            </a:r>
            <a:r>
              <a:rPr lang="en-US" sz="700" dirty="0">
                <a:latin typeface="Roboto" panose="02000000000000000000" pitchFamily="2" charset="0"/>
                <a:ea typeface="Roboto" panose="02000000000000000000" pitchFamily="2" charset="0"/>
                <a:cs typeface="Arial"/>
              </a:rPr>
              <a:t>ES, Evaluation</a:t>
            </a:r>
            <a:r>
              <a:rPr lang="en-US" sz="700" spc="84" dirty="0">
                <a:latin typeface="Roboto" panose="02000000000000000000" pitchFamily="2" charset="0"/>
                <a:ea typeface="Roboto" panose="02000000000000000000" pitchFamily="2" charset="0"/>
                <a:cs typeface="Arial"/>
              </a:rPr>
              <a:t> </a:t>
            </a:r>
            <a:r>
              <a:rPr lang="en-US" sz="700" dirty="0">
                <a:latin typeface="Roboto" panose="02000000000000000000" pitchFamily="2" charset="0"/>
                <a:ea typeface="Roboto" panose="02000000000000000000" pitchFamily="2" charset="0"/>
                <a:cs typeface="Arial"/>
              </a:rPr>
              <a:t>and</a:t>
            </a:r>
            <a:r>
              <a:rPr lang="en-US" sz="700" spc="110" dirty="0">
                <a:latin typeface="Roboto" panose="02000000000000000000" pitchFamily="2" charset="0"/>
                <a:ea typeface="Roboto" panose="02000000000000000000" pitchFamily="2" charset="0"/>
                <a:cs typeface="Arial"/>
              </a:rPr>
              <a:t> </a:t>
            </a:r>
            <a:r>
              <a:rPr lang="en-US" sz="700" dirty="0">
                <a:latin typeface="Roboto" panose="02000000000000000000" pitchFamily="2" charset="0"/>
                <a:ea typeface="Roboto" panose="02000000000000000000" pitchFamily="2" charset="0"/>
                <a:cs typeface="Arial"/>
              </a:rPr>
              <a:t>Management</a:t>
            </a:r>
            <a:r>
              <a:rPr lang="en-US" sz="700" spc="84" dirty="0">
                <a:latin typeface="Roboto" panose="02000000000000000000" pitchFamily="2" charset="0"/>
                <a:ea typeface="Roboto" panose="02000000000000000000" pitchFamily="2" charset="0"/>
                <a:cs typeface="Arial"/>
              </a:rPr>
              <a:t> </a:t>
            </a:r>
            <a:r>
              <a:rPr lang="en-US" sz="700" dirty="0">
                <a:latin typeface="Roboto" panose="02000000000000000000" pitchFamily="2" charset="0"/>
                <a:ea typeface="Roboto" panose="02000000000000000000" pitchFamily="2" charset="0"/>
                <a:cs typeface="Arial"/>
              </a:rPr>
              <a:t>of</a:t>
            </a:r>
            <a:r>
              <a:rPr lang="en-US" sz="700" spc="88" dirty="0">
                <a:latin typeface="Roboto" panose="02000000000000000000" pitchFamily="2" charset="0"/>
                <a:ea typeface="Roboto" panose="02000000000000000000" pitchFamily="2" charset="0"/>
                <a:cs typeface="Arial"/>
              </a:rPr>
              <a:t> </a:t>
            </a:r>
            <a:r>
              <a:rPr lang="en-US" sz="700" dirty="0">
                <a:latin typeface="Roboto" panose="02000000000000000000" pitchFamily="2" charset="0"/>
                <a:ea typeface="Roboto" panose="02000000000000000000" pitchFamily="2" charset="0"/>
                <a:cs typeface="Arial"/>
              </a:rPr>
              <a:t>Penicillin</a:t>
            </a:r>
            <a:r>
              <a:rPr lang="en-US" sz="700" spc="110" dirty="0">
                <a:latin typeface="Roboto" panose="02000000000000000000" pitchFamily="2" charset="0"/>
                <a:ea typeface="Roboto" panose="02000000000000000000" pitchFamily="2" charset="0"/>
                <a:cs typeface="Arial"/>
              </a:rPr>
              <a:t> </a:t>
            </a:r>
            <a:r>
              <a:rPr lang="en-US" sz="700" dirty="0">
                <a:latin typeface="Roboto" panose="02000000000000000000" pitchFamily="2" charset="0"/>
                <a:ea typeface="Roboto" panose="02000000000000000000" pitchFamily="2" charset="0"/>
                <a:cs typeface="Arial"/>
              </a:rPr>
              <a:t>Allergy.</a:t>
            </a:r>
            <a:r>
              <a:rPr lang="en-US" sz="700" spc="84" dirty="0">
                <a:latin typeface="Roboto" panose="02000000000000000000" pitchFamily="2" charset="0"/>
                <a:ea typeface="Roboto" panose="02000000000000000000" pitchFamily="2" charset="0"/>
                <a:cs typeface="Arial"/>
              </a:rPr>
              <a:t> </a:t>
            </a:r>
            <a:r>
              <a:rPr lang="en-US" sz="700" dirty="0">
                <a:latin typeface="Roboto" panose="02000000000000000000" pitchFamily="2" charset="0"/>
                <a:ea typeface="Roboto" panose="02000000000000000000" pitchFamily="2" charset="0"/>
                <a:cs typeface="Arial"/>
              </a:rPr>
              <a:t>JAMA,</a:t>
            </a:r>
            <a:r>
              <a:rPr lang="en-US" sz="700" spc="88" dirty="0">
                <a:latin typeface="Roboto" panose="02000000000000000000" pitchFamily="2" charset="0"/>
                <a:ea typeface="Roboto" panose="02000000000000000000" pitchFamily="2" charset="0"/>
                <a:cs typeface="Arial"/>
              </a:rPr>
              <a:t> </a:t>
            </a:r>
            <a:r>
              <a:rPr lang="en-US" sz="700" spc="-18" dirty="0">
                <a:latin typeface="Roboto" panose="02000000000000000000" pitchFamily="2" charset="0"/>
                <a:ea typeface="Roboto" panose="02000000000000000000" pitchFamily="2" charset="0"/>
                <a:cs typeface="Arial"/>
              </a:rPr>
              <a:t>2019</a:t>
            </a:r>
          </a:p>
          <a:p>
            <a:pPr marL="11206" algn="r">
              <a:spcBef>
                <a:spcPts val="88"/>
              </a:spcBef>
            </a:pPr>
            <a:r>
              <a:rPr lang="en-US" sz="700" dirty="0">
                <a:latin typeface="Roboto" panose="02000000000000000000" pitchFamily="2" charset="0"/>
                <a:ea typeface="Roboto" panose="02000000000000000000" pitchFamily="2" charset="0"/>
              </a:rPr>
              <a:t>Joint Task Force on Practice Parameters representing the American Academy of Allergy, Asthma and Immunology; American College of Allergy, Asthma and Immunology; Joint Council of Allergy, Asthma and Immunology. Drug allergy: an updated practice parameter. Ann Allergy Asthma Immunol 2022</a:t>
            </a:r>
            <a:endParaRPr lang="en-US" sz="700" dirty="0">
              <a:latin typeface="Roboto" panose="02000000000000000000" pitchFamily="2" charset="0"/>
              <a:ea typeface="Roboto" panose="02000000000000000000" pitchFamily="2" charset="0"/>
              <a:cs typeface="Arial"/>
            </a:endParaRPr>
          </a:p>
        </p:txBody>
      </p:sp>
    </p:spTree>
    <p:extLst>
      <p:ext uri="{BB962C8B-B14F-4D97-AF65-F5344CB8AC3E}">
        <p14:creationId xmlns:p14="http://schemas.microsoft.com/office/powerpoint/2010/main" val="1647291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1" name="Google Shape;1381;p35"/>
          <p:cNvSpPr/>
          <p:nvPr/>
        </p:nvSpPr>
        <p:spPr>
          <a:xfrm>
            <a:off x="2751521" y="1908366"/>
            <a:ext cx="696468" cy="672826"/>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
        <p:nvSpPr>
          <p:cNvPr id="1382" name="Google Shape;1382;p35"/>
          <p:cNvSpPr txBox="1">
            <a:spLocks noGrp="1"/>
          </p:cNvSpPr>
          <p:nvPr>
            <p:ph type="title" idx="4294967295"/>
          </p:nvPr>
        </p:nvSpPr>
        <p:spPr>
          <a:xfrm>
            <a:off x="-415078" y="-139782"/>
            <a:ext cx="10809287" cy="1360487"/>
          </a:xfrm>
          <a:prstGeom prst="rect">
            <a:avLst/>
          </a:prstGeom>
        </p:spPr>
        <p:txBody>
          <a:bodyPr spcFirstLastPara="1" vert="horz" wrap="square" lIns="91425" tIns="91425" rIns="91425" bIns="91425" rtlCol="0" anchor="ctr" anchorCtr="0">
            <a:noAutofit/>
          </a:bodyPr>
          <a:lstStyle/>
          <a:p>
            <a:pPr algn="ctr">
              <a:buClr>
                <a:schemeClr val="dk1"/>
              </a:buClr>
              <a:buSzPts val="1100"/>
            </a:pPr>
            <a:r>
              <a:rPr lang="en-US" sz="4000" spc="-106" dirty="0">
                <a:latin typeface="Fira Sans Condensed" panose="020B0503050000020004" pitchFamily="34" charset="0"/>
              </a:rPr>
              <a:t>Consequences</a:t>
            </a:r>
            <a:r>
              <a:rPr lang="en-US" sz="4000" spc="-180" dirty="0">
                <a:latin typeface="Fira Sans Condensed" panose="020B0503050000020004" pitchFamily="34" charset="0"/>
              </a:rPr>
              <a:t> </a:t>
            </a:r>
            <a:r>
              <a:rPr lang="en-US" sz="4000" spc="-62" dirty="0">
                <a:latin typeface="Fira Sans Condensed" panose="020B0503050000020004" pitchFamily="34" charset="0"/>
              </a:rPr>
              <a:t>of</a:t>
            </a:r>
            <a:endParaRPr sz="4000" dirty="0">
              <a:latin typeface="Fira Sans Condensed" panose="020B0503050000020004" pitchFamily="34" charset="0"/>
            </a:endParaRPr>
          </a:p>
        </p:txBody>
      </p:sp>
      <p:sp>
        <p:nvSpPr>
          <p:cNvPr id="1387" name="Google Shape;1387;p35"/>
          <p:cNvSpPr/>
          <p:nvPr/>
        </p:nvSpPr>
        <p:spPr>
          <a:xfrm>
            <a:off x="3212705" y="3851124"/>
            <a:ext cx="732355" cy="754505"/>
          </a:xfrm>
          <a:prstGeom prst="ellipse">
            <a:avLst/>
          </a:prstGeom>
          <a:solidFill>
            <a:schemeClr val="accent4"/>
          </a:solidFill>
          <a:ln>
            <a:noFill/>
          </a:ln>
        </p:spPr>
        <p:txBody>
          <a:bodyPr spcFirstLastPara="1" wrap="square" lIns="91425" tIns="91425" rIns="91425" bIns="91425" anchor="ctr" anchorCtr="0">
            <a:noAutofit/>
          </a:bodyPr>
          <a:lstStyle/>
          <a:p>
            <a:endParaRPr/>
          </a:p>
        </p:txBody>
      </p:sp>
      <p:sp>
        <p:nvSpPr>
          <p:cNvPr id="1389" name="Google Shape;1389;p35"/>
          <p:cNvSpPr/>
          <p:nvPr/>
        </p:nvSpPr>
        <p:spPr>
          <a:xfrm>
            <a:off x="7782975" y="3948297"/>
            <a:ext cx="732355" cy="750323"/>
          </a:xfrm>
          <a:prstGeom prst="ellipse">
            <a:avLst/>
          </a:prstGeom>
          <a:solidFill>
            <a:schemeClr val="accent6"/>
          </a:solidFill>
          <a:ln>
            <a:noFill/>
          </a:ln>
        </p:spPr>
        <p:txBody>
          <a:bodyPr spcFirstLastPara="1" wrap="square" lIns="91425" tIns="91425" rIns="91425" bIns="91425" anchor="ctr" anchorCtr="0">
            <a:noAutofit/>
          </a:bodyPr>
          <a:lstStyle/>
          <a:p>
            <a:endParaRPr/>
          </a:p>
        </p:txBody>
      </p:sp>
      <p:sp>
        <p:nvSpPr>
          <p:cNvPr id="1393" name="Google Shape;1393;p35"/>
          <p:cNvSpPr/>
          <p:nvPr/>
        </p:nvSpPr>
        <p:spPr>
          <a:xfrm>
            <a:off x="8179167" y="2014075"/>
            <a:ext cx="643394" cy="672826"/>
          </a:xfrm>
          <a:prstGeom prst="ellipse">
            <a:avLst/>
          </a:prstGeom>
          <a:solidFill>
            <a:schemeClr val="accent3"/>
          </a:solidFill>
          <a:ln>
            <a:noFill/>
          </a:ln>
        </p:spPr>
        <p:txBody>
          <a:bodyPr spcFirstLastPara="1" wrap="square" lIns="91425" tIns="91425" rIns="91425" bIns="91425" anchor="ctr" anchorCtr="0">
            <a:noAutofit/>
          </a:bodyPr>
          <a:lstStyle/>
          <a:p>
            <a:endParaRPr/>
          </a:p>
        </p:txBody>
      </p:sp>
      <p:grpSp>
        <p:nvGrpSpPr>
          <p:cNvPr id="11" name="Group 10">
            <a:extLst>
              <a:ext uri="{FF2B5EF4-FFF2-40B4-BE49-F238E27FC236}">
                <a16:creationId xmlns:a16="http://schemas.microsoft.com/office/drawing/2014/main" id="{D8193DE2-16C1-CE11-576F-BD2D275B66CD}"/>
              </a:ext>
            </a:extLst>
          </p:cNvPr>
          <p:cNvGrpSpPr/>
          <p:nvPr/>
        </p:nvGrpSpPr>
        <p:grpSpPr>
          <a:xfrm>
            <a:off x="1507656" y="2714806"/>
            <a:ext cx="3184198" cy="722984"/>
            <a:chOff x="39533" y="2734929"/>
            <a:chExt cx="3258967" cy="722984"/>
          </a:xfrm>
        </p:grpSpPr>
        <p:sp>
          <p:nvSpPr>
            <p:cNvPr id="1398" name="Google Shape;1398;p35"/>
            <p:cNvSpPr txBox="1"/>
            <p:nvPr/>
          </p:nvSpPr>
          <p:spPr>
            <a:xfrm>
              <a:off x="39533" y="2734929"/>
              <a:ext cx="3258967" cy="273900"/>
            </a:xfrm>
            <a:prstGeom prst="rect">
              <a:avLst/>
            </a:prstGeom>
            <a:noFill/>
            <a:ln>
              <a:noFill/>
            </a:ln>
          </p:spPr>
          <p:txBody>
            <a:bodyPr spcFirstLastPara="1" wrap="square" lIns="91425" tIns="91425" rIns="91425" bIns="91425" anchor="ctr" anchorCtr="0">
              <a:noAutofit/>
            </a:bodyPr>
            <a:lstStyle/>
            <a:p>
              <a:pPr algn="ctr"/>
              <a:r>
                <a:rPr lang="en-US" sz="2400" b="1" dirty="0">
                  <a:latin typeface="Fira Sans Extra Condensed"/>
                  <a:ea typeface="Fira Sans Extra Condensed"/>
                  <a:cs typeface="Fira Sans Extra Condensed"/>
                  <a:sym typeface="Fira Sans Extra Condensed"/>
                </a:rPr>
                <a:t>Treatment failure</a:t>
              </a:r>
              <a:endParaRPr lang="en-US" sz="2400" b="1" dirty="0">
                <a:solidFill>
                  <a:srgbClr val="000000"/>
                </a:solidFill>
                <a:latin typeface="Fira Sans Extra Condensed"/>
                <a:ea typeface="Fira Sans Extra Condensed"/>
                <a:cs typeface="Fira Sans Extra Condensed"/>
                <a:sym typeface="Fira Sans Extra Condensed"/>
              </a:endParaRPr>
            </a:p>
          </p:txBody>
        </p:sp>
        <p:sp>
          <p:nvSpPr>
            <p:cNvPr id="1399" name="Google Shape;1399;p35"/>
            <p:cNvSpPr txBox="1"/>
            <p:nvPr/>
          </p:nvSpPr>
          <p:spPr>
            <a:xfrm>
              <a:off x="258346" y="3059213"/>
              <a:ext cx="2821341" cy="398700"/>
            </a:xfrm>
            <a:prstGeom prst="rect">
              <a:avLst/>
            </a:prstGeom>
            <a:noFill/>
            <a:ln>
              <a:noFill/>
            </a:ln>
          </p:spPr>
          <p:txBody>
            <a:bodyPr spcFirstLastPara="1" wrap="square" lIns="91425" tIns="91425" rIns="91425" bIns="91425" anchor="ctr" anchorCtr="0">
              <a:noAutofit/>
            </a:bodyPr>
            <a:lstStyle/>
            <a:p>
              <a:pPr algn="ctr"/>
              <a:r>
                <a:rPr lang="en-US" sz="1400" dirty="0">
                  <a:solidFill>
                    <a:srgbClr val="000000"/>
                  </a:solidFill>
                  <a:latin typeface="Roboto"/>
                  <a:ea typeface="Roboto"/>
                  <a:cs typeface="Roboto"/>
                  <a:sym typeface="Roboto"/>
                </a:rPr>
                <a:t>2nd line agents have inferior coverage</a:t>
              </a:r>
            </a:p>
          </p:txBody>
        </p:sp>
      </p:grpSp>
      <p:sp>
        <p:nvSpPr>
          <p:cNvPr id="1417" name="Google Shape;1417;p35"/>
          <p:cNvSpPr txBox="1"/>
          <p:nvPr/>
        </p:nvSpPr>
        <p:spPr>
          <a:xfrm>
            <a:off x="4266976" y="863391"/>
            <a:ext cx="4161743" cy="714628"/>
          </a:xfrm>
          <a:prstGeom prst="rect">
            <a:avLst/>
          </a:prstGeom>
          <a:solidFill>
            <a:schemeClr val="accent1"/>
          </a:solidFill>
          <a:ln>
            <a:noFill/>
          </a:ln>
        </p:spPr>
        <p:txBody>
          <a:bodyPr spcFirstLastPara="1" wrap="square" lIns="91425" tIns="91425" rIns="91425" bIns="91425" anchor="ctr" anchorCtr="0">
            <a:noAutofit/>
          </a:bodyPr>
          <a:lstStyle/>
          <a:p>
            <a:pPr algn="ctr"/>
            <a:r>
              <a:rPr lang="en" sz="3200" b="1" dirty="0">
                <a:solidFill>
                  <a:schemeClr val="lt1"/>
                </a:solidFill>
                <a:latin typeface="Fira Sans Extra Condensed"/>
                <a:ea typeface="Fira Sans Extra Condensed"/>
                <a:cs typeface="Fira Sans Extra Condensed"/>
                <a:sym typeface="Fira Sans Extra Condensed"/>
              </a:rPr>
              <a:t>Penicillin Allergy Labels</a:t>
            </a:r>
            <a:endParaRPr sz="3200" b="1" dirty="0">
              <a:solidFill>
                <a:schemeClr val="lt1"/>
              </a:solidFill>
              <a:latin typeface="Fira Sans Extra Condensed"/>
              <a:ea typeface="Fira Sans Extra Condensed"/>
              <a:cs typeface="Fira Sans Extra Condensed"/>
              <a:sym typeface="Fira Sans Extra Condensed"/>
            </a:endParaRPr>
          </a:p>
        </p:txBody>
      </p:sp>
      <p:grpSp>
        <p:nvGrpSpPr>
          <p:cNvPr id="4" name="Group 3">
            <a:extLst>
              <a:ext uri="{FF2B5EF4-FFF2-40B4-BE49-F238E27FC236}">
                <a16:creationId xmlns:a16="http://schemas.microsoft.com/office/drawing/2014/main" id="{408C3167-4396-038B-9770-8C9F5BAE7EE6}"/>
              </a:ext>
            </a:extLst>
          </p:cNvPr>
          <p:cNvGrpSpPr/>
          <p:nvPr/>
        </p:nvGrpSpPr>
        <p:grpSpPr>
          <a:xfrm>
            <a:off x="6787449" y="2796982"/>
            <a:ext cx="3455763" cy="847415"/>
            <a:chOff x="5123712" y="3146222"/>
            <a:chExt cx="4438812" cy="847415"/>
          </a:xfrm>
        </p:grpSpPr>
        <p:sp>
          <p:nvSpPr>
            <p:cNvPr id="2" name="Google Shape;1398;p35">
              <a:extLst>
                <a:ext uri="{FF2B5EF4-FFF2-40B4-BE49-F238E27FC236}">
                  <a16:creationId xmlns:a16="http://schemas.microsoft.com/office/drawing/2014/main" id="{1844E10A-1814-4051-8F21-E2A9F4EA2EE3}"/>
                </a:ext>
              </a:extLst>
            </p:cNvPr>
            <p:cNvSpPr txBox="1"/>
            <p:nvPr/>
          </p:nvSpPr>
          <p:spPr>
            <a:xfrm>
              <a:off x="5123712" y="3146222"/>
              <a:ext cx="4438812" cy="273900"/>
            </a:xfrm>
            <a:prstGeom prst="rect">
              <a:avLst/>
            </a:prstGeom>
            <a:noFill/>
            <a:ln>
              <a:noFill/>
            </a:ln>
          </p:spPr>
          <p:txBody>
            <a:bodyPr spcFirstLastPara="1" wrap="square" lIns="91425" tIns="91425" rIns="91425" bIns="91425" anchor="ctr" anchorCtr="0">
              <a:noAutofit/>
            </a:bodyPr>
            <a:lstStyle/>
            <a:p>
              <a:pPr algn="ctr"/>
              <a:r>
                <a:rPr lang="en-US" sz="2400" b="1" dirty="0">
                  <a:latin typeface="Fira Sans Extra Condensed"/>
                  <a:ea typeface="Fira Sans Extra Condensed"/>
                  <a:cs typeface="Fira Sans Extra Condensed"/>
                  <a:sym typeface="Fira Sans Extra Condensed"/>
                </a:rPr>
                <a:t>Adverse Drug Events</a:t>
              </a:r>
              <a:endParaRPr lang="en-US" sz="2400" b="1" dirty="0">
                <a:solidFill>
                  <a:srgbClr val="000000"/>
                </a:solidFill>
                <a:latin typeface="Fira Sans Extra Condensed"/>
                <a:ea typeface="Fira Sans Extra Condensed"/>
                <a:cs typeface="Fira Sans Extra Condensed"/>
                <a:sym typeface="Fira Sans Extra Condensed"/>
              </a:endParaRPr>
            </a:p>
          </p:txBody>
        </p:sp>
        <p:sp>
          <p:nvSpPr>
            <p:cNvPr id="3" name="Google Shape;1399;p35">
              <a:extLst>
                <a:ext uri="{FF2B5EF4-FFF2-40B4-BE49-F238E27FC236}">
                  <a16:creationId xmlns:a16="http://schemas.microsoft.com/office/drawing/2014/main" id="{47DBCAC1-0326-8D7F-94C8-3A8AEF89FF81}"/>
                </a:ext>
              </a:extLst>
            </p:cNvPr>
            <p:cNvSpPr txBox="1"/>
            <p:nvPr/>
          </p:nvSpPr>
          <p:spPr>
            <a:xfrm>
              <a:off x="5274345" y="3594937"/>
              <a:ext cx="4100385" cy="398700"/>
            </a:xfrm>
            <a:prstGeom prst="rect">
              <a:avLst/>
            </a:prstGeom>
            <a:noFill/>
            <a:ln>
              <a:noFill/>
            </a:ln>
          </p:spPr>
          <p:txBody>
            <a:bodyPr spcFirstLastPara="1" wrap="square" lIns="91425" tIns="91425" rIns="91425" bIns="91425" anchor="ctr" anchorCtr="0">
              <a:noAutofit/>
            </a:bodyPr>
            <a:lstStyle/>
            <a:p>
              <a:pPr algn="ctr"/>
              <a:r>
                <a:rPr lang="en-US" sz="1400" i="1" dirty="0">
                  <a:solidFill>
                    <a:srgbClr val="000000"/>
                  </a:solidFill>
                  <a:latin typeface="Roboto"/>
                  <a:ea typeface="Roboto"/>
                  <a:cs typeface="Roboto"/>
                  <a:sym typeface="Roboto"/>
                </a:rPr>
                <a:t>Clostridioides difficile</a:t>
              </a:r>
              <a:r>
                <a:rPr lang="en-US" sz="1400" dirty="0">
                  <a:solidFill>
                    <a:srgbClr val="000000"/>
                  </a:solidFill>
                  <a:latin typeface="Roboto"/>
                  <a:ea typeface="Roboto"/>
                  <a:cs typeface="Roboto"/>
                  <a:sym typeface="Roboto"/>
                </a:rPr>
                <a:t> infection</a:t>
              </a:r>
            </a:p>
            <a:p>
              <a:pPr algn="ctr"/>
              <a:r>
                <a:rPr lang="en-US" sz="1400" dirty="0">
                  <a:solidFill>
                    <a:srgbClr val="000000"/>
                  </a:solidFill>
                  <a:latin typeface="Roboto"/>
                  <a:ea typeface="Roboto"/>
                  <a:cs typeface="Roboto"/>
                  <a:sym typeface="Roboto"/>
                </a:rPr>
                <a:t>Increased drug-drug interactions</a:t>
              </a:r>
            </a:p>
            <a:p>
              <a:pPr algn="ctr"/>
              <a:r>
                <a:rPr lang="en-US" sz="1400" dirty="0">
                  <a:solidFill>
                    <a:srgbClr val="000000"/>
                  </a:solidFill>
                  <a:latin typeface="Roboto"/>
                  <a:ea typeface="Roboto"/>
                  <a:cs typeface="Roboto"/>
                  <a:sym typeface="Roboto"/>
                </a:rPr>
                <a:t>Medication side effects</a:t>
              </a:r>
            </a:p>
          </p:txBody>
        </p:sp>
      </p:grpSp>
      <p:grpSp>
        <p:nvGrpSpPr>
          <p:cNvPr id="5" name="Group 4">
            <a:extLst>
              <a:ext uri="{FF2B5EF4-FFF2-40B4-BE49-F238E27FC236}">
                <a16:creationId xmlns:a16="http://schemas.microsoft.com/office/drawing/2014/main" id="{966096A7-81D8-F235-433E-A7E80B7C4A1E}"/>
              </a:ext>
            </a:extLst>
          </p:cNvPr>
          <p:cNvGrpSpPr/>
          <p:nvPr/>
        </p:nvGrpSpPr>
        <p:grpSpPr>
          <a:xfrm>
            <a:off x="1359476" y="4811553"/>
            <a:ext cx="4438812" cy="945874"/>
            <a:chOff x="5123712" y="3146222"/>
            <a:chExt cx="4438812" cy="945874"/>
          </a:xfrm>
        </p:grpSpPr>
        <p:sp>
          <p:nvSpPr>
            <p:cNvPr id="6" name="Google Shape;1398;p35">
              <a:extLst>
                <a:ext uri="{FF2B5EF4-FFF2-40B4-BE49-F238E27FC236}">
                  <a16:creationId xmlns:a16="http://schemas.microsoft.com/office/drawing/2014/main" id="{3F034E60-26D1-C693-7E7F-F40089B9EF32}"/>
                </a:ext>
              </a:extLst>
            </p:cNvPr>
            <p:cNvSpPr txBox="1"/>
            <p:nvPr/>
          </p:nvSpPr>
          <p:spPr>
            <a:xfrm>
              <a:off x="5123712" y="3146222"/>
              <a:ext cx="4438812" cy="273900"/>
            </a:xfrm>
            <a:prstGeom prst="rect">
              <a:avLst/>
            </a:prstGeom>
            <a:noFill/>
            <a:ln>
              <a:noFill/>
            </a:ln>
          </p:spPr>
          <p:txBody>
            <a:bodyPr spcFirstLastPara="1" wrap="square" lIns="91425" tIns="91425" rIns="91425" bIns="91425" anchor="ctr" anchorCtr="0">
              <a:noAutofit/>
            </a:bodyPr>
            <a:lstStyle/>
            <a:p>
              <a:pPr algn="ctr"/>
              <a:r>
                <a:rPr lang="en-US" sz="2400" b="1" dirty="0">
                  <a:latin typeface="Fira Sans Extra Condensed"/>
                  <a:ea typeface="Fira Sans Extra Condensed"/>
                  <a:cs typeface="Fira Sans Extra Condensed"/>
                  <a:sym typeface="Fira Sans Extra Condensed"/>
                </a:rPr>
                <a:t>Antibiotic Resistance</a:t>
              </a:r>
              <a:endParaRPr lang="en-US" sz="2400" b="1" dirty="0">
                <a:solidFill>
                  <a:srgbClr val="000000"/>
                </a:solidFill>
                <a:latin typeface="Fira Sans Extra Condensed"/>
                <a:ea typeface="Fira Sans Extra Condensed"/>
                <a:cs typeface="Fira Sans Extra Condensed"/>
                <a:sym typeface="Fira Sans Extra Condensed"/>
              </a:endParaRPr>
            </a:p>
          </p:txBody>
        </p:sp>
        <p:sp>
          <p:nvSpPr>
            <p:cNvPr id="7" name="Google Shape;1399;p35">
              <a:extLst>
                <a:ext uri="{FF2B5EF4-FFF2-40B4-BE49-F238E27FC236}">
                  <a16:creationId xmlns:a16="http://schemas.microsoft.com/office/drawing/2014/main" id="{95E4838C-4808-0960-807A-5E3D41B90B64}"/>
                </a:ext>
              </a:extLst>
            </p:cNvPr>
            <p:cNvSpPr txBox="1"/>
            <p:nvPr/>
          </p:nvSpPr>
          <p:spPr>
            <a:xfrm>
              <a:off x="5812239" y="3693396"/>
              <a:ext cx="3061757" cy="398700"/>
            </a:xfrm>
            <a:prstGeom prst="rect">
              <a:avLst/>
            </a:prstGeom>
            <a:noFill/>
            <a:ln>
              <a:noFill/>
            </a:ln>
          </p:spPr>
          <p:txBody>
            <a:bodyPr spcFirstLastPara="1" wrap="square" lIns="91425" tIns="91425" rIns="91425" bIns="91425" anchor="ctr" anchorCtr="0">
              <a:noAutofit/>
            </a:bodyPr>
            <a:lstStyle/>
            <a:p>
              <a:pPr algn="ctr"/>
              <a:r>
                <a:rPr lang="en-US" sz="1400" dirty="0">
                  <a:solidFill>
                    <a:srgbClr val="000000"/>
                  </a:solidFill>
                  <a:latin typeface="Roboto"/>
                  <a:ea typeface="Roboto"/>
                  <a:cs typeface="Roboto"/>
                  <a:sym typeface="Roboto"/>
                </a:rPr>
                <a:t>Increased development of Methicillin-Resistant</a:t>
              </a:r>
              <a:r>
                <a:rPr lang="en-US" sz="1400" i="1" dirty="0">
                  <a:solidFill>
                    <a:srgbClr val="000000"/>
                  </a:solidFill>
                  <a:latin typeface="Roboto"/>
                  <a:ea typeface="Roboto"/>
                  <a:cs typeface="Roboto"/>
                  <a:sym typeface="Roboto"/>
                </a:rPr>
                <a:t> Staphylococcus aureus </a:t>
              </a:r>
              <a:r>
                <a:rPr lang="en-US" sz="1400" dirty="0">
                  <a:solidFill>
                    <a:srgbClr val="000000"/>
                  </a:solidFill>
                  <a:latin typeface="Roboto"/>
                  <a:ea typeface="Roboto"/>
                  <a:cs typeface="Roboto"/>
                  <a:sym typeface="Roboto"/>
                </a:rPr>
                <a:t>and Vancomycin-Resistant </a:t>
              </a:r>
              <a:r>
                <a:rPr lang="en-US" sz="1400" i="1" dirty="0">
                  <a:solidFill>
                    <a:srgbClr val="000000"/>
                  </a:solidFill>
                  <a:latin typeface="Roboto"/>
                  <a:ea typeface="Roboto"/>
                  <a:cs typeface="Roboto"/>
                  <a:sym typeface="Roboto"/>
                </a:rPr>
                <a:t>Enterococcus</a:t>
              </a:r>
              <a:endParaRPr lang="en-US" sz="1400" dirty="0">
                <a:solidFill>
                  <a:srgbClr val="000000"/>
                </a:solidFill>
                <a:latin typeface="Roboto"/>
                <a:ea typeface="Roboto"/>
                <a:cs typeface="Roboto"/>
                <a:sym typeface="Roboto"/>
              </a:endParaRPr>
            </a:p>
          </p:txBody>
        </p:sp>
      </p:grpSp>
      <p:grpSp>
        <p:nvGrpSpPr>
          <p:cNvPr id="8" name="Group 7">
            <a:extLst>
              <a:ext uri="{FF2B5EF4-FFF2-40B4-BE49-F238E27FC236}">
                <a16:creationId xmlns:a16="http://schemas.microsoft.com/office/drawing/2014/main" id="{E7F89335-3313-0368-4E95-B52C77A9A8E8}"/>
              </a:ext>
            </a:extLst>
          </p:cNvPr>
          <p:cNvGrpSpPr/>
          <p:nvPr/>
        </p:nvGrpSpPr>
        <p:grpSpPr>
          <a:xfrm>
            <a:off x="6165009" y="4819302"/>
            <a:ext cx="3931998" cy="724809"/>
            <a:chOff x="5160371" y="3283172"/>
            <a:chExt cx="4438812" cy="724809"/>
          </a:xfrm>
        </p:grpSpPr>
        <p:sp>
          <p:nvSpPr>
            <p:cNvPr id="9" name="Google Shape;1398;p35">
              <a:extLst>
                <a:ext uri="{FF2B5EF4-FFF2-40B4-BE49-F238E27FC236}">
                  <a16:creationId xmlns:a16="http://schemas.microsoft.com/office/drawing/2014/main" id="{6A496BA0-A05A-D540-5E3C-533C704BCFFB}"/>
                </a:ext>
              </a:extLst>
            </p:cNvPr>
            <p:cNvSpPr txBox="1"/>
            <p:nvPr/>
          </p:nvSpPr>
          <p:spPr>
            <a:xfrm>
              <a:off x="5160371" y="3283172"/>
              <a:ext cx="4438812" cy="273900"/>
            </a:xfrm>
            <a:prstGeom prst="rect">
              <a:avLst/>
            </a:prstGeom>
            <a:noFill/>
            <a:ln>
              <a:noFill/>
            </a:ln>
          </p:spPr>
          <p:txBody>
            <a:bodyPr spcFirstLastPara="1" wrap="square" lIns="91425" tIns="91425" rIns="91425" bIns="91425" anchor="ctr" anchorCtr="0">
              <a:noAutofit/>
            </a:bodyPr>
            <a:lstStyle/>
            <a:p>
              <a:pPr algn="ctr"/>
              <a:r>
                <a:rPr lang="en-US" sz="2400" b="1" dirty="0">
                  <a:latin typeface="Fira Sans Extra Condensed"/>
                  <a:ea typeface="Fira Sans Extra Condensed"/>
                  <a:cs typeface="Fira Sans Extra Condensed"/>
                  <a:sym typeface="Fira Sans Extra Condensed"/>
                </a:rPr>
                <a:t>Surgical Site Infections</a:t>
              </a:r>
              <a:endParaRPr lang="en-US" sz="2400" b="1" dirty="0">
                <a:solidFill>
                  <a:srgbClr val="000000"/>
                </a:solidFill>
                <a:latin typeface="Fira Sans Extra Condensed"/>
                <a:ea typeface="Fira Sans Extra Condensed"/>
                <a:cs typeface="Fira Sans Extra Condensed"/>
                <a:sym typeface="Fira Sans Extra Condensed"/>
              </a:endParaRPr>
            </a:p>
          </p:txBody>
        </p:sp>
        <p:sp>
          <p:nvSpPr>
            <p:cNvPr id="10" name="Google Shape;1399;p35">
              <a:extLst>
                <a:ext uri="{FF2B5EF4-FFF2-40B4-BE49-F238E27FC236}">
                  <a16:creationId xmlns:a16="http://schemas.microsoft.com/office/drawing/2014/main" id="{216E24BF-CA68-B1A9-8A18-635A93604A3C}"/>
                </a:ext>
              </a:extLst>
            </p:cNvPr>
            <p:cNvSpPr txBox="1"/>
            <p:nvPr/>
          </p:nvSpPr>
          <p:spPr>
            <a:xfrm>
              <a:off x="5690480" y="3609281"/>
              <a:ext cx="3378594" cy="398700"/>
            </a:xfrm>
            <a:prstGeom prst="rect">
              <a:avLst/>
            </a:prstGeom>
            <a:noFill/>
            <a:ln>
              <a:noFill/>
            </a:ln>
          </p:spPr>
          <p:txBody>
            <a:bodyPr spcFirstLastPara="1" wrap="square" lIns="91425" tIns="91425" rIns="91425" bIns="91425" anchor="ctr" anchorCtr="0">
              <a:noAutofit/>
            </a:bodyPr>
            <a:lstStyle/>
            <a:p>
              <a:pPr algn="ctr"/>
              <a:r>
                <a:rPr lang="en-US" sz="1400" dirty="0">
                  <a:solidFill>
                    <a:srgbClr val="000000"/>
                  </a:solidFill>
                  <a:latin typeface="Roboto"/>
                  <a:ea typeface="Roboto"/>
                  <a:cs typeface="Roboto"/>
                  <a:sym typeface="Roboto"/>
                </a:rPr>
                <a:t>More common when alternative antibiotics are chosen</a:t>
              </a:r>
            </a:p>
          </p:txBody>
        </p:sp>
      </p:grpSp>
      <p:sp>
        <p:nvSpPr>
          <p:cNvPr id="13" name="TextBox 12">
            <a:extLst>
              <a:ext uri="{FF2B5EF4-FFF2-40B4-BE49-F238E27FC236}">
                <a16:creationId xmlns:a16="http://schemas.microsoft.com/office/drawing/2014/main" id="{9E5139E9-2B35-2AE3-0A36-26A3EAA6DF7C}"/>
              </a:ext>
            </a:extLst>
          </p:cNvPr>
          <p:cNvSpPr txBox="1"/>
          <p:nvPr/>
        </p:nvSpPr>
        <p:spPr>
          <a:xfrm>
            <a:off x="7409225" y="6035736"/>
            <a:ext cx="5375564" cy="232371"/>
          </a:xfrm>
          <a:prstGeom prst="rect">
            <a:avLst/>
          </a:prstGeom>
          <a:noFill/>
        </p:spPr>
        <p:txBody>
          <a:bodyPr wrap="square">
            <a:spAutoFit/>
          </a:bodyPr>
          <a:lstStyle/>
          <a:p>
            <a:pPr marL="11206" marR="177623">
              <a:lnSpc>
                <a:spcPct val="107300"/>
              </a:lnSpc>
              <a:spcBef>
                <a:spcPts val="88"/>
              </a:spcBef>
            </a:pPr>
            <a:r>
              <a:rPr lang="en-US" sz="900" dirty="0">
                <a:latin typeface="Roboto" panose="02000000000000000000" pitchFamily="2" charset="0"/>
                <a:ea typeface="Roboto" panose="02000000000000000000" pitchFamily="2" charset="0"/>
                <a:cs typeface="Arial"/>
              </a:rPr>
              <a:t>Samarakoon</a:t>
            </a:r>
            <a:r>
              <a:rPr lang="en-US" sz="900" spc="71"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U</a:t>
            </a:r>
            <a:r>
              <a:rPr lang="en-US" sz="900" spc="84"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et</a:t>
            </a:r>
            <a:r>
              <a:rPr lang="en-US" sz="900" spc="62"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al.</a:t>
            </a:r>
            <a:r>
              <a:rPr lang="en-US" sz="900" spc="62"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Ann</a:t>
            </a:r>
            <a:r>
              <a:rPr lang="en-US" sz="900" spc="79"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Allergy</a:t>
            </a:r>
            <a:r>
              <a:rPr lang="en-US" sz="900" spc="75"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Asthma</a:t>
            </a:r>
            <a:r>
              <a:rPr lang="en-US" sz="900" spc="79"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Immunol.</a:t>
            </a:r>
            <a:r>
              <a:rPr lang="en-US" sz="900" spc="62"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2022</a:t>
            </a:r>
            <a:r>
              <a:rPr lang="en-US" sz="900" spc="79" dirty="0">
                <a:latin typeface="Roboto" panose="02000000000000000000" pitchFamily="2" charset="0"/>
                <a:ea typeface="Roboto" panose="02000000000000000000" pitchFamily="2" charset="0"/>
                <a:cs typeface="Arial"/>
              </a:rPr>
              <a:t> </a:t>
            </a:r>
            <a:r>
              <a:rPr lang="en-US" sz="900" dirty="0">
                <a:latin typeface="Roboto" panose="02000000000000000000" pitchFamily="2" charset="0"/>
                <a:ea typeface="Roboto" panose="02000000000000000000" pitchFamily="2" charset="0"/>
                <a:cs typeface="Arial"/>
              </a:rPr>
              <a:t>Dec</a:t>
            </a:r>
            <a:r>
              <a:rPr lang="en-US" sz="900" spc="79" dirty="0">
                <a:latin typeface="Roboto" panose="02000000000000000000" pitchFamily="2" charset="0"/>
                <a:ea typeface="Roboto" panose="02000000000000000000" pitchFamily="2" charset="0"/>
                <a:cs typeface="Arial"/>
              </a:rPr>
              <a:t> </a:t>
            </a:r>
            <a:r>
              <a:rPr lang="en-US" sz="900" spc="-9" dirty="0">
                <a:latin typeface="Roboto" panose="02000000000000000000" pitchFamily="2" charset="0"/>
                <a:ea typeface="Roboto" panose="02000000000000000000" pitchFamily="2" charset="0"/>
                <a:cs typeface="Arial"/>
              </a:rPr>
              <a:t>20;S1081- </a:t>
            </a:r>
            <a:r>
              <a:rPr lang="en-US" sz="900" dirty="0">
                <a:latin typeface="Roboto" panose="02000000000000000000" pitchFamily="2" charset="0"/>
                <a:ea typeface="Roboto" panose="02000000000000000000" pitchFamily="2" charset="0"/>
                <a:cs typeface="Arial"/>
              </a:rPr>
              <a:t>1206(22)02006-</a:t>
            </a:r>
            <a:r>
              <a:rPr lang="en-US" sz="900" spc="-44" dirty="0">
                <a:latin typeface="Roboto" panose="02000000000000000000" pitchFamily="2" charset="0"/>
                <a:ea typeface="Roboto" panose="02000000000000000000" pitchFamily="2" charset="0"/>
                <a:cs typeface="Arial"/>
              </a:rPr>
              <a:t>3</a:t>
            </a:r>
            <a:endParaRPr lang="en-US" sz="900" dirty="0">
              <a:latin typeface="Roboto" panose="02000000000000000000" pitchFamily="2" charset="0"/>
              <a:ea typeface="Roboto" panose="02000000000000000000" pitchFamily="2" charset="0"/>
              <a:cs typeface="Arial"/>
            </a:endParaRPr>
          </a:p>
        </p:txBody>
      </p:sp>
      <p:sp>
        <p:nvSpPr>
          <p:cNvPr id="14" name="Google Shape;1387;p35">
            <a:extLst>
              <a:ext uri="{FF2B5EF4-FFF2-40B4-BE49-F238E27FC236}">
                <a16:creationId xmlns:a16="http://schemas.microsoft.com/office/drawing/2014/main" id="{81F0509E-9FD0-890D-86A8-57FA82E906E7}"/>
              </a:ext>
            </a:extLst>
          </p:cNvPr>
          <p:cNvSpPr/>
          <p:nvPr/>
        </p:nvSpPr>
        <p:spPr>
          <a:xfrm>
            <a:off x="5533523" y="2880132"/>
            <a:ext cx="732355" cy="754505"/>
          </a:xfrm>
          <a:prstGeom prst="ellipse">
            <a:avLst/>
          </a:prstGeom>
          <a:solidFill>
            <a:srgbClr val="FF9900"/>
          </a:solidFill>
          <a:ln>
            <a:noFill/>
          </a:ln>
        </p:spPr>
        <p:txBody>
          <a:bodyPr spcFirstLastPara="1" wrap="square" lIns="91425" tIns="91425" rIns="91425" bIns="91425" anchor="ctr" anchorCtr="0">
            <a:noAutofit/>
          </a:bodyPr>
          <a:lstStyle/>
          <a:p>
            <a:endParaRPr/>
          </a:p>
        </p:txBody>
      </p:sp>
      <p:sp>
        <p:nvSpPr>
          <p:cNvPr id="16" name="TextBox 15">
            <a:extLst>
              <a:ext uri="{FF2B5EF4-FFF2-40B4-BE49-F238E27FC236}">
                <a16:creationId xmlns:a16="http://schemas.microsoft.com/office/drawing/2014/main" id="{25E7434C-D790-A5BD-F017-DE182C3ED652}"/>
              </a:ext>
            </a:extLst>
          </p:cNvPr>
          <p:cNvSpPr txBox="1"/>
          <p:nvPr/>
        </p:nvSpPr>
        <p:spPr>
          <a:xfrm>
            <a:off x="4590447" y="3707282"/>
            <a:ext cx="2618509" cy="830997"/>
          </a:xfrm>
          <a:prstGeom prst="rect">
            <a:avLst/>
          </a:prstGeom>
          <a:noFill/>
        </p:spPr>
        <p:txBody>
          <a:bodyPr wrap="square">
            <a:spAutoFit/>
          </a:bodyPr>
          <a:lstStyle/>
          <a:p>
            <a:pPr algn="ctr"/>
            <a:r>
              <a:rPr lang="en-US" sz="2400" b="1" dirty="0">
                <a:latin typeface="Fira Sans Extra Condensed"/>
                <a:ea typeface="Fira Sans Extra Condensed"/>
                <a:cs typeface="Fira Sans Extra Condensed"/>
                <a:sym typeface="Fira Sans Extra Condensed"/>
              </a:rPr>
              <a:t>Increased all-cause </a:t>
            </a:r>
          </a:p>
          <a:p>
            <a:pPr algn="ctr"/>
            <a:r>
              <a:rPr lang="en-US" sz="2400" b="1" dirty="0">
                <a:latin typeface="Fira Sans Extra Condensed"/>
                <a:ea typeface="Fira Sans Extra Condensed"/>
                <a:cs typeface="Fira Sans Extra Condensed"/>
                <a:sym typeface="Fira Sans Extra Condensed"/>
              </a:rPr>
              <a:t>mortality</a:t>
            </a:r>
            <a:endParaRPr lang="en-US" sz="2400" b="1" dirty="0">
              <a:solidFill>
                <a:srgbClr val="000000"/>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elissa Bregger, MD, FACP on X: &quot;#MHM20 Pearl: Consider using the PEN-FAST  Clinical Decision Rule to evaluate for risk of true penicillin allergy. If  score &amp;lt;3, then high negative predictive value and">
            <a:extLst>
              <a:ext uri="{FF2B5EF4-FFF2-40B4-BE49-F238E27FC236}">
                <a16:creationId xmlns:a16="http://schemas.microsoft.com/office/drawing/2014/main" id="{6E5CEA53-4D61-50F1-73B7-97421481E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80" t="2250" r="7195" b="12605"/>
          <a:stretch/>
        </p:blipFill>
        <p:spPr bwMode="auto">
          <a:xfrm>
            <a:off x="3421912" y="1511995"/>
            <a:ext cx="5348176" cy="4155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FE3415C-DDB6-DB90-2921-4C412CFF71EB}"/>
              </a:ext>
            </a:extLst>
          </p:cNvPr>
          <p:cNvSpPr>
            <a:spLocks noGrp="1"/>
          </p:cNvSpPr>
          <p:nvPr>
            <p:ph type="title" idx="4294967295"/>
          </p:nvPr>
        </p:nvSpPr>
        <p:spPr>
          <a:xfrm>
            <a:off x="2063750" y="755110"/>
            <a:ext cx="8064500" cy="622300"/>
          </a:xfrm>
        </p:spPr>
        <p:txBody>
          <a:bodyPr>
            <a:normAutofit fontScale="90000"/>
          </a:bodyPr>
          <a:lstStyle/>
          <a:p>
            <a:pPr algn="ctr"/>
            <a:r>
              <a:rPr lang="en-US" dirty="0">
                <a:solidFill>
                  <a:srgbClr val="005E63"/>
                </a:solidFill>
                <a:latin typeface="Fira Sans Condensed" panose="020B0503050000020004" pitchFamily="34" charset="0"/>
                <a:cs typeface="Arial" panose="020B0604020202020204" pitchFamily="34" charset="0"/>
              </a:rPr>
              <a:t>PEN-FAST Tool </a:t>
            </a:r>
            <a:br>
              <a:rPr lang="en-US" dirty="0">
                <a:solidFill>
                  <a:srgbClr val="005E63"/>
                </a:solidFill>
                <a:latin typeface="Fira Sans Condensed" panose="020B0503050000020004" pitchFamily="34" charset="0"/>
                <a:cs typeface="Arial" panose="020B0604020202020204" pitchFamily="34" charset="0"/>
              </a:rPr>
            </a:br>
            <a:r>
              <a:rPr lang="en-US" sz="4000" dirty="0">
                <a:solidFill>
                  <a:srgbClr val="005E63"/>
                </a:solidFill>
                <a:latin typeface="Fira Sans Condensed" panose="020B0503050000020004" pitchFamily="34" charset="0"/>
                <a:cs typeface="Arial" panose="020B0604020202020204" pitchFamily="34" charset="0"/>
              </a:rPr>
              <a:t>to Identify Low-Risk Penicillin Allergies</a:t>
            </a:r>
            <a:endParaRPr lang="en-US" dirty="0">
              <a:solidFill>
                <a:srgbClr val="005E63"/>
              </a:solidFill>
              <a:latin typeface="Fira Sans Condensed" panose="020B05030500000200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69F62F9-F20D-5DD7-1ED1-30E14BB3547F}"/>
              </a:ext>
            </a:extLst>
          </p:cNvPr>
          <p:cNvSpPr>
            <a:spLocks noGrp="1"/>
          </p:cNvSpPr>
          <p:nvPr>
            <p:ph idx="4294967295"/>
          </p:nvPr>
        </p:nvSpPr>
        <p:spPr>
          <a:xfrm>
            <a:off x="9544493" y="2116780"/>
            <a:ext cx="1917405" cy="1804663"/>
          </a:xfrm>
        </p:spPr>
        <p:txBody>
          <a:bodyPr>
            <a:normAutofit/>
          </a:bodyPr>
          <a:lstStyle/>
          <a:p>
            <a:pPr marL="0" indent="0" algn="ctr">
              <a:buNone/>
            </a:pPr>
            <a:r>
              <a:rPr lang="en-US" sz="2400" b="1" dirty="0">
                <a:solidFill>
                  <a:srgbClr val="C00000"/>
                </a:solidFill>
                <a:latin typeface="Fira Sans Condensed" panose="020B0503050000020004" pitchFamily="34" charset="0"/>
              </a:rPr>
              <a:t>Negative Predictive Value of Score &lt;3: 96.3%</a:t>
            </a:r>
          </a:p>
        </p:txBody>
      </p:sp>
      <p:sp>
        <p:nvSpPr>
          <p:cNvPr id="3" name="object 5">
            <a:extLst>
              <a:ext uri="{FF2B5EF4-FFF2-40B4-BE49-F238E27FC236}">
                <a16:creationId xmlns:a16="http://schemas.microsoft.com/office/drawing/2014/main" id="{5A29F9C3-7CB3-13BE-60BA-03691F4EA378}"/>
              </a:ext>
            </a:extLst>
          </p:cNvPr>
          <p:cNvSpPr txBox="1"/>
          <p:nvPr/>
        </p:nvSpPr>
        <p:spPr>
          <a:xfrm>
            <a:off x="8516890" y="6022484"/>
            <a:ext cx="3629039" cy="233620"/>
          </a:xfrm>
          <a:prstGeom prst="rect">
            <a:avLst/>
          </a:prstGeom>
        </p:spPr>
        <p:txBody>
          <a:bodyPr vert="horz" wrap="square" lIns="0" tIns="11206" rIns="0" bIns="0" rtlCol="0">
            <a:spAutoFit/>
          </a:bodyPr>
          <a:lstStyle/>
          <a:p>
            <a:pPr marL="11206" marR="4483" algn="r">
              <a:lnSpc>
                <a:spcPct val="105500"/>
              </a:lnSpc>
              <a:spcBef>
                <a:spcPts val="88"/>
              </a:spcBef>
            </a:pPr>
            <a:r>
              <a:rPr sz="700" dirty="0">
                <a:latin typeface="Roboto" panose="02000000000000000000" pitchFamily="2" charset="0"/>
                <a:ea typeface="Roboto" panose="02000000000000000000" pitchFamily="2" charset="0"/>
                <a:cs typeface="Arial"/>
              </a:rPr>
              <a:t>Trubiano</a:t>
            </a:r>
            <a:r>
              <a:rPr sz="700" spc="75"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JA,</a:t>
            </a:r>
            <a:r>
              <a:rPr sz="700" spc="66"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Vogrin</a:t>
            </a:r>
            <a:r>
              <a:rPr sz="700" spc="84"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S,</a:t>
            </a:r>
            <a:r>
              <a:rPr sz="700" spc="66"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Chua</a:t>
            </a:r>
            <a:r>
              <a:rPr sz="700" spc="88"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KYL</a:t>
            </a:r>
            <a:r>
              <a:rPr sz="700" spc="88"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et</a:t>
            </a:r>
            <a:r>
              <a:rPr sz="700" spc="62"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al.</a:t>
            </a:r>
            <a:r>
              <a:rPr sz="700" spc="66"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Development</a:t>
            </a:r>
            <a:r>
              <a:rPr sz="700" spc="66"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and</a:t>
            </a:r>
            <a:r>
              <a:rPr sz="700" spc="88"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Validation</a:t>
            </a:r>
            <a:r>
              <a:rPr sz="700" spc="88"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of</a:t>
            </a:r>
            <a:r>
              <a:rPr sz="700" spc="66"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a</a:t>
            </a:r>
            <a:r>
              <a:rPr sz="700" spc="88"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Penicillin</a:t>
            </a:r>
            <a:r>
              <a:rPr sz="700" spc="88"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Allergy</a:t>
            </a:r>
            <a:r>
              <a:rPr sz="700" spc="79"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Clinical</a:t>
            </a:r>
            <a:r>
              <a:rPr sz="700" spc="79"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Decision</a:t>
            </a:r>
            <a:r>
              <a:rPr sz="700" spc="88" dirty="0">
                <a:latin typeface="Roboto" panose="02000000000000000000" pitchFamily="2" charset="0"/>
                <a:ea typeface="Roboto" panose="02000000000000000000" pitchFamily="2" charset="0"/>
                <a:cs typeface="Arial"/>
              </a:rPr>
              <a:t> </a:t>
            </a:r>
            <a:r>
              <a:rPr sz="700" spc="-9" dirty="0">
                <a:latin typeface="Roboto" panose="02000000000000000000" pitchFamily="2" charset="0"/>
                <a:ea typeface="Roboto" panose="02000000000000000000" pitchFamily="2" charset="0"/>
                <a:cs typeface="Arial"/>
              </a:rPr>
              <a:t>Rule. </a:t>
            </a:r>
            <a:r>
              <a:rPr sz="700" dirty="0">
                <a:latin typeface="Roboto" panose="02000000000000000000" pitchFamily="2" charset="0"/>
                <a:ea typeface="Roboto" panose="02000000000000000000" pitchFamily="2" charset="0"/>
                <a:cs typeface="Arial"/>
              </a:rPr>
              <a:t>JAMA</a:t>
            </a:r>
            <a:r>
              <a:rPr sz="700" spc="97"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Internal</a:t>
            </a:r>
            <a:r>
              <a:rPr sz="700" spc="101"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Med.</a:t>
            </a:r>
            <a:r>
              <a:rPr sz="700" spc="93"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JAMA</a:t>
            </a:r>
            <a:r>
              <a:rPr sz="700" spc="106"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Intern</a:t>
            </a:r>
            <a:r>
              <a:rPr sz="700" spc="115"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Med</a:t>
            </a:r>
            <a:r>
              <a:rPr sz="700" spc="115" dirty="0">
                <a:latin typeface="Roboto" panose="02000000000000000000" pitchFamily="2" charset="0"/>
                <a:ea typeface="Roboto" panose="02000000000000000000" pitchFamily="2" charset="0"/>
                <a:cs typeface="Arial"/>
              </a:rPr>
              <a:t> </a:t>
            </a:r>
            <a:r>
              <a:rPr sz="700" dirty="0">
                <a:latin typeface="Roboto" panose="02000000000000000000" pitchFamily="2" charset="0"/>
                <a:ea typeface="Roboto" panose="02000000000000000000" pitchFamily="2" charset="0"/>
                <a:cs typeface="Arial"/>
              </a:rPr>
              <a:t>2020;180[5]:745-</a:t>
            </a:r>
            <a:r>
              <a:rPr sz="700" spc="-22" dirty="0">
                <a:latin typeface="Roboto" panose="02000000000000000000" pitchFamily="2" charset="0"/>
                <a:ea typeface="Roboto" panose="02000000000000000000" pitchFamily="2" charset="0"/>
                <a:cs typeface="Arial"/>
              </a:rPr>
              <a:t>752</a:t>
            </a:r>
            <a:endParaRPr sz="700" dirty="0">
              <a:latin typeface="Roboto" panose="02000000000000000000" pitchFamily="2" charset="0"/>
              <a:ea typeface="Roboto" panose="02000000000000000000" pitchFamily="2" charset="0"/>
              <a:cs typeface="Arial"/>
            </a:endParaRPr>
          </a:p>
        </p:txBody>
      </p:sp>
      <p:sp>
        <p:nvSpPr>
          <p:cNvPr id="6" name="TextBox 5">
            <a:extLst>
              <a:ext uri="{FF2B5EF4-FFF2-40B4-BE49-F238E27FC236}">
                <a16:creationId xmlns:a16="http://schemas.microsoft.com/office/drawing/2014/main" id="{0622E31C-F468-5F60-A2AB-DC7CB6F0601D}"/>
              </a:ext>
            </a:extLst>
          </p:cNvPr>
          <p:cNvSpPr txBox="1"/>
          <p:nvPr/>
        </p:nvSpPr>
        <p:spPr>
          <a:xfrm>
            <a:off x="409838" y="2567226"/>
            <a:ext cx="2343995" cy="1354217"/>
          </a:xfrm>
          <a:prstGeom prst="rect">
            <a:avLst/>
          </a:prstGeom>
          <a:noFill/>
        </p:spPr>
        <p:txBody>
          <a:bodyPr wrap="square">
            <a:spAutoFit/>
          </a:bodyPr>
          <a:lstStyle/>
          <a:p>
            <a:r>
              <a:rPr lang="en-US" sz="1600" dirty="0">
                <a:latin typeface="Roboto" panose="02000000000000000000" pitchFamily="2" charset="0"/>
                <a:ea typeface="Roboto" panose="02000000000000000000" pitchFamily="2" charset="0"/>
                <a:hlinkClick r:id="rId4"/>
              </a:rPr>
              <a:t>https://www.mdcalc.com/calc/10422/penicillin-allergy-decision-rule-pen-fast</a:t>
            </a:r>
            <a:endParaRPr lang="en-US" sz="1600" dirty="0">
              <a:latin typeface="Roboto" panose="02000000000000000000" pitchFamily="2" charset="0"/>
              <a:ea typeface="Roboto" panose="02000000000000000000" pitchFamily="2" charset="0"/>
            </a:endParaRPr>
          </a:p>
          <a:p>
            <a:endParaRPr lang="en-US" dirty="0"/>
          </a:p>
        </p:txBody>
      </p:sp>
    </p:spTree>
    <p:extLst>
      <p:ext uri="{BB962C8B-B14F-4D97-AF65-F5344CB8AC3E}">
        <p14:creationId xmlns:p14="http://schemas.microsoft.com/office/powerpoint/2010/main" val="124665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39F9DB-F21A-EEFC-FAA8-A9678FC7B8C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b="3865"/>
          <a:stretch>
            <a:fillRect/>
          </a:stretch>
        </p:blipFill>
        <p:spPr bwMode="auto">
          <a:xfrm>
            <a:off x="811618" y="236171"/>
            <a:ext cx="10568763" cy="58852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D51953-934A-3150-3B73-AD07A5B2B3EC}"/>
              </a:ext>
            </a:extLst>
          </p:cNvPr>
          <p:cNvSpPr txBox="1"/>
          <p:nvPr/>
        </p:nvSpPr>
        <p:spPr>
          <a:xfrm>
            <a:off x="172469" y="6121452"/>
            <a:ext cx="8482434" cy="646331"/>
          </a:xfrm>
          <a:prstGeom prst="rect">
            <a:avLst/>
          </a:prstGeom>
          <a:noFill/>
        </p:spPr>
        <p:txBody>
          <a:bodyPr wrap="square">
            <a:spAutoFit/>
          </a:bodyPr>
          <a:lstStyle/>
          <a:p>
            <a:pPr marL="285750" indent="-285750">
              <a:buFont typeface="Wingdings" panose="05000000000000000000" pitchFamily="2" charset="2"/>
              <a:buChar char="ü"/>
            </a:pPr>
            <a:r>
              <a:rPr lang="en-US" dirty="0"/>
              <a:t>Low risk patients (PEN-FAST &lt;3) can be administered oral penicillin challenge safely</a:t>
            </a:r>
          </a:p>
          <a:p>
            <a:pPr marL="285750" indent="-285750">
              <a:buFont typeface="Wingdings" panose="05000000000000000000" pitchFamily="2" charset="2"/>
              <a:buChar char="ü"/>
            </a:pPr>
            <a:r>
              <a:rPr lang="en-US" dirty="0"/>
              <a:t>Removes need for specialized allergist assessment</a:t>
            </a:r>
          </a:p>
        </p:txBody>
      </p:sp>
    </p:spTree>
    <p:extLst>
      <p:ext uri="{BB962C8B-B14F-4D97-AF65-F5344CB8AC3E}">
        <p14:creationId xmlns:p14="http://schemas.microsoft.com/office/powerpoint/2010/main" val="3984109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2F71-0A95-E4C3-544A-B69161BF31D7}"/>
              </a:ext>
            </a:extLst>
          </p:cNvPr>
          <p:cNvSpPr>
            <a:spLocks noGrp="1"/>
          </p:cNvSpPr>
          <p:nvPr>
            <p:ph type="title" idx="4294967295"/>
          </p:nvPr>
        </p:nvSpPr>
        <p:spPr>
          <a:xfrm>
            <a:off x="6900530" y="3085805"/>
            <a:ext cx="3948113" cy="1358900"/>
          </a:xfrm>
        </p:spPr>
        <p:txBody>
          <a:bodyPr>
            <a:normAutofit fontScale="90000"/>
          </a:bodyPr>
          <a:lstStyle/>
          <a:p>
            <a:r>
              <a:rPr lang="en-US" dirty="0">
                <a:solidFill>
                  <a:srgbClr val="C00000"/>
                </a:solidFill>
              </a:rPr>
              <a:t>Direct Oral Penicillin Allergy Challenge Protocol – Inpatient &amp; Outpatient</a:t>
            </a:r>
          </a:p>
        </p:txBody>
      </p:sp>
      <p:pic>
        <p:nvPicPr>
          <p:cNvPr id="5" name="Picture 4">
            <a:extLst>
              <a:ext uri="{FF2B5EF4-FFF2-40B4-BE49-F238E27FC236}">
                <a16:creationId xmlns:a16="http://schemas.microsoft.com/office/drawing/2014/main" id="{5551F8BB-CD9B-D3C0-6C62-6DC40AA477A9}"/>
              </a:ext>
            </a:extLst>
          </p:cNvPr>
          <p:cNvPicPr>
            <a:picLocks noChangeAspect="1"/>
          </p:cNvPicPr>
          <p:nvPr/>
        </p:nvPicPr>
        <p:blipFill>
          <a:blip r:embed="rId2"/>
          <a:stretch>
            <a:fillRect/>
          </a:stretch>
        </p:blipFill>
        <p:spPr>
          <a:xfrm>
            <a:off x="868680" y="17351"/>
            <a:ext cx="5227321" cy="6776527"/>
          </a:xfrm>
          <a:prstGeom prst="rect">
            <a:avLst/>
          </a:prstGeom>
        </p:spPr>
      </p:pic>
    </p:spTree>
    <p:extLst>
      <p:ext uri="{BB962C8B-B14F-4D97-AF65-F5344CB8AC3E}">
        <p14:creationId xmlns:p14="http://schemas.microsoft.com/office/powerpoint/2010/main" val="3765097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25" name="Picture 24" descr="Close-up of stethoscope in scrubs pocket">
            <a:extLst>
              <a:ext uri="{FF2B5EF4-FFF2-40B4-BE49-F238E27FC236}">
                <a16:creationId xmlns:a16="http://schemas.microsoft.com/office/drawing/2014/main" id="{59F79F4C-5987-6E0C-8501-D24E9468B803}"/>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5630" t="20905" r="-425" b="570"/>
          <a:stretch>
            <a:fillRect/>
          </a:stretch>
        </p:blipFill>
        <p:spPr>
          <a:xfrm>
            <a:off x="-131094" y="0"/>
            <a:ext cx="12418343" cy="6858000"/>
          </a:xfrm>
          <a:prstGeom prst="rect">
            <a:avLst/>
          </a:prstGeom>
        </p:spPr>
      </p:pic>
      <p:sp>
        <p:nvSpPr>
          <p:cNvPr id="1422" name="Google Shape;1422;p36"/>
          <p:cNvSpPr txBox="1">
            <a:spLocks noGrp="1"/>
          </p:cNvSpPr>
          <p:nvPr>
            <p:ph type="title" idx="4294967295"/>
          </p:nvPr>
        </p:nvSpPr>
        <p:spPr>
          <a:xfrm>
            <a:off x="971550" y="469889"/>
            <a:ext cx="10972800" cy="495300"/>
          </a:xfrm>
          <a:prstGeom prst="rect">
            <a:avLst/>
          </a:prstGeom>
        </p:spPr>
        <p:txBody>
          <a:bodyPr spcFirstLastPara="1" vert="horz" wrap="square" lIns="121900" tIns="121900" rIns="121900" bIns="121900" rtlCol="0" anchor="ctr" anchorCtr="0">
            <a:noAutofit/>
          </a:bodyPr>
          <a:lstStyle/>
          <a:p>
            <a:pPr algn="ctr">
              <a:buClr>
                <a:schemeClr val="dk1"/>
              </a:buClr>
              <a:buSzPts val="1100"/>
            </a:pPr>
            <a:r>
              <a:rPr lang="en" sz="3600" dirty="0">
                <a:latin typeface="Fira Sans Condensed" panose="020B0503050000020004" pitchFamily="34" charset="0"/>
              </a:rPr>
              <a:t>Patients who rec</a:t>
            </a:r>
            <a:r>
              <a:rPr lang="en-US" sz="3600" dirty="0">
                <a:latin typeface="Fira Sans Condensed" panose="020B0503050000020004" pitchFamily="34" charset="0"/>
              </a:rPr>
              <a:t>ei</a:t>
            </a:r>
            <a:r>
              <a:rPr lang="en" sz="3600" dirty="0">
                <a:latin typeface="Fira Sans Condensed" panose="020B0503050000020004" pitchFamily="34" charset="0"/>
              </a:rPr>
              <a:t>ve alternative antibiotics for surgical prophylaxis have more surgical site infections</a:t>
            </a:r>
            <a:endParaRPr sz="3600" dirty="0">
              <a:latin typeface="Fira Sans Condensed" panose="020B0503050000020004" pitchFamily="34" charset="0"/>
            </a:endParaRPr>
          </a:p>
        </p:txBody>
      </p:sp>
      <p:sp>
        <p:nvSpPr>
          <p:cNvPr id="1424" name="Google Shape;1424;p36"/>
          <p:cNvSpPr txBox="1"/>
          <p:nvPr/>
        </p:nvSpPr>
        <p:spPr>
          <a:xfrm>
            <a:off x="-131093" y="2084417"/>
            <a:ext cx="7434863" cy="924506"/>
          </a:xfrm>
          <a:prstGeom prst="rect">
            <a:avLst/>
          </a:prstGeom>
          <a:solidFill>
            <a:srgbClr val="00B2B9"/>
          </a:solidFill>
          <a:ln>
            <a:noFill/>
          </a:ln>
        </p:spPr>
        <p:txBody>
          <a:bodyPr spcFirstLastPara="1" wrap="square" lIns="121900" tIns="121900" rIns="121900" bIns="121900" anchor="ctr" anchorCtr="0">
            <a:noAutofit/>
          </a:bodyPr>
          <a:lstStyle/>
          <a:p>
            <a:pPr marL="472012" indent="-285750">
              <a:spcAft>
                <a:spcPts val="600"/>
              </a:spcAft>
              <a:buClr>
                <a:schemeClr val="dk1"/>
              </a:buClr>
              <a:buSzPts val="1400"/>
              <a:buFont typeface="Arial" panose="020B0604020202020204" pitchFamily="34" charset="0"/>
              <a:buChar char="•"/>
            </a:pPr>
            <a:r>
              <a:rPr lang="en-US" sz="2000" b="1" dirty="0">
                <a:latin typeface="Roboto" panose="02000000000000000000" pitchFamily="2" charset="0"/>
                <a:ea typeface="Roboto" panose="02000000000000000000" pitchFamily="2" charset="0"/>
              </a:rPr>
              <a:t>n = 348,885</a:t>
            </a:r>
            <a:r>
              <a:rPr lang="en-US" sz="2000" dirty="0">
                <a:latin typeface="Roboto" panose="02000000000000000000" pitchFamily="2" charset="0"/>
                <a:ea typeface="Roboto" panose="02000000000000000000" pitchFamily="2" charset="0"/>
              </a:rPr>
              <a:t> adult surgical patients across </a:t>
            </a:r>
            <a:r>
              <a:rPr lang="en-US" sz="2000" b="1" dirty="0">
                <a:latin typeface="Roboto" panose="02000000000000000000" pitchFamily="2" charset="0"/>
                <a:ea typeface="Roboto" panose="02000000000000000000" pitchFamily="2" charset="0"/>
              </a:rPr>
              <a:t>175 hospitals</a:t>
            </a:r>
          </a:p>
          <a:p>
            <a:pPr marL="472012" indent="-285750">
              <a:spcAft>
                <a:spcPts val="600"/>
              </a:spcAft>
              <a:buClr>
                <a:schemeClr val="dk1"/>
              </a:buClr>
              <a:buSzPts val="1400"/>
              <a:buFont typeface="Arial" panose="020B0604020202020204" pitchFamily="34" charset="0"/>
              <a:buChar char="•"/>
            </a:pPr>
            <a:r>
              <a:rPr lang="en-US" sz="2000" dirty="0">
                <a:latin typeface="Roboto" panose="02000000000000000000" pitchFamily="2" charset="0"/>
                <a:ea typeface="Roboto" panose="02000000000000000000" pitchFamily="2" charset="0"/>
              </a:rPr>
              <a:t>Compared </a:t>
            </a:r>
            <a:r>
              <a:rPr lang="el-GR" sz="2000" dirty="0">
                <a:latin typeface="Roboto" panose="02000000000000000000" pitchFamily="2" charset="0"/>
                <a:ea typeface="Roboto" panose="02000000000000000000" pitchFamily="2" charset="0"/>
              </a:rPr>
              <a:t>β-</a:t>
            </a:r>
            <a:r>
              <a:rPr lang="en-US" sz="2000" dirty="0">
                <a:latin typeface="Roboto" panose="02000000000000000000" pitchFamily="2" charset="0"/>
                <a:ea typeface="Roboto" panose="02000000000000000000" pitchFamily="2" charset="0"/>
              </a:rPr>
              <a:t>lactam vs non–</a:t>
            </a:r>
            <a:r>
              <a:rPr lang="el-GR" sz="2000" dirty="0">
                <a:latin typeface="Roboto" panose="02000000000000000000" pitchFamily="2" charset="0"/>
                <a:ea typeface="Roboto" panose="02000000000000000000" pitchFamily="2" charset="0"/>
              </a:rPr>
              <a:t>β-</a:t>
            </a:r>
            <a:r>
              <a:rPr lang="en-US" sz="2000" dirty="0">
                <a:latin typeface="Roboto" panose="02000000000000000000" pitchFamily="2" charset="0"/>
                <a:ea typeface="Roboto" panose="02000000000000000000" pitchFamily="2" charset="0"/>
              </a:rPr>
              <a:t>lactam surgical prophylaxis</a:t>
            </a:r>
          </a:p>
        </p:txBody>
      </p:sp>
      <p:grpSp>
        <p:nvGrpSpPr>
          <p:cNvPr id="23" name="Group 22">
            <a:extLst>
              <a:ext uri="{FF2B5EF4-FFF2-40B4-BE49-F238E27FC236}">
                <a16:creationId xmlns:a16="http://schemas.microsoft.com/office/drawing/2014/main" id="{5E85E459-F25A-6208-5AF7-BEEBEABA63CE}"/>
              </a:ext>
            </a:extLst>
          </p:cNvPr>
          <p:cNvGrpSpPr/>
          <p:nvPr/>
        </p:nvGrpSpPr>
        <p:grpSpPr>
          <a:xfrm>
            <a:off x="7606753" y="1649004"/>
            <a:ext cx="4337597" cy="2219447"/>
            <a:chOff x="7606753" y="1649004"/>
            <a:chExt cx="4337597" cy="2219447"/>
          </a:xfrm>
        </p:grpSpPr>
        <p:sp>
          <p:nvSpPr>
            <p:cNvPr id="1425" name="Google Shape;1425;p36"/>
            <p:cNvSpPr txBox="1"/>
            <p:nvPr/>
          </p:nvSpPr>
          <p:spPr>
            <a:xfrm>
              <a:off x="7606753" y="1649004"/>
              <a:ext cx="4337597" cy="623200"/>
            </a:xfrm>
            <a:prstGeom prst="rect">
              <a:avLst/>
            </a:prstGeom>
            <a:solidFill>
              <a:schemeClr val="accent1"/>
            </a:solidFill>
            <a:ln>
              <a:noFill/>
            </a:ln>
          </p:spPr>
          <p:txBody>
            <a:bodyPr spcFirstLastPara="1" wrap="square" lIns="121900" tIns="121900" rIns="121900" bIns="121900" anchor="ctr" anchorCtr="0">
              <a:noAutofit/>
            </a:bodyPr>
            <a:lstStyle/>
            <a:p>
              <a:pPr algn="ctr"/>
              <a:r>
                <a:rPr lang="en" sz="2800" b="1" dirty="0">
                  <a:solidFill>
                    <a:schemeClr val="lt1"/>
                  </a:solidFill>
                  <a:latin typeface="Fira Sans Extra Condensed"/>
                  <a:ea typeface="Fira Sans Extra Condensed"/>
                  <a:cs typeface="Fira Sans Extra Condensed"/>
                  <a:sym typeface="Fira Sans Extra Condensed"/>
                </a:rPr>
                <a:t>Alternative Agents</a:t>
              </a:r>
              <a:endParaRPr sz="2800" b="1" dirty="0">
                <a:solidFill>
                  <a:schemeClr val="lt1"/>
                </a:solidFill>
                <a:latin typeface="Fira Sans Extra Condensed"/>
                <a:ea typeface="Fira Sans Extra Condensed"/>
                <a:cs typeface="Fira Sans Extra Condensed"/>
                <a:sym typeface="Fira Sans Extra Condensed"/>
              </a:endParaRPr>
            </a:p>
          </p:txBody>
        </p:sp>
        <p:sp>
          <p:nvSpPr>
            <p:cNvPr id="1429" name="Google Shape;1429;p36"/>
            <p:cNvSpPr txBox="1"/>
            <p:nvPr/>
          </p:nvSpPr>
          <p:spPr>
            <a:xfrm>
              <a:off x="7606753" y="2212051"/>
              <a:ext cx="4291438" cy="1656400"/>
            </a:xfrm>
            <a:prstGeom prst="rect">
              <a:avLst/>
            </a:prstGeom>
            <a:solidFill>
              <a:schemeClr val="accent1">
                <a:lumMod val="60000"/>
                <a:lumOff val="40000"/>
                <a:alpha val="12549"/>
              </a:schemeClr>
            </a:solidFill>
            <a:ln>
              <a:noFill/>
            </a:ln>
          </p:spPr>
          <p:txBody>
            <a:bodyPr spcFirstLastPara="1" wrap="square" lIns="121900" tIns="121900" rIns="121900" bIns="121900" anchor="ctr" anchorCtr="0">
              <a:noAutofit/>
            </a:bodyPr>
            <a:lstStyle/>
            <a:p>
              <a:pPr marL="742950" lvl="1" indent="-285750">
                <a:buFont typeface="Arial" panose="020B0604020202020204" pitchFamily="34" charset="0"/>
                <a:buChar char="•"/>
              </a:pPr>
              <a:r>
                <a:rPr lang="en-US" sz="2400" b="1" dirty="0">
                  <a:latin typeface="Roboto" panose="02000000000000000000" pitchFamily="2" charset="0"/>
                  <a:ea typeface="Roboto" panose="02000000000000000000" pitchFamily="2" charset="0"/>
                </a:rPr>
                <a:t>Ciprofloxacin: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aOR</a:t>
              </a:r>
              <a:r>
                <a:rPr lang="en-US" sz="2400" dirty="0">
                  <a:latin typeface="Roboto" panose="02000000000000000000" pitchFamily="2" charset="0"/>
                  <a:ea typeface="Roboto" panose="02000000000000000000" pitchFamily="2" charset="0"/>
                </a:rPr>
                <a:t> 1.57</a:t>
              </a:r>
            </a:p>
            <a:p>
              <a:pPr marL="742950" lvl="1" indent="-285750">
                <a:buFont typeface="Arial" panose="020B0604020202020204" pitchFamily="34" charset="0"/>
                <a:buChar char="•"/>
              </a:pPr>
              <a:r>
                <a:rPr lang="en-US" sz="2400" b="1" dirty="0">
                  <a:latin typeface="Roboto" panose="02000000000000000000" pitchFamily="2" charset="0"/>
                  <a:ea typeface="Roboto" panose="02000000000000000000" pitchFamily="2" charset="0"/>
                </a:rPr>
                <a:t>Vancomycin: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aOR</a:t>
              </a:r>
              <a:r>
                <a:rPr lang="en-US" sz="2400" dirty="0">
                  <a:latin typeface="Roboto" panose="02000000000000000000" pitchFamily="2" charset="0"/>
                  <a:ea typeface="Roboto" panose="02000000000000000000" pitchFamily="2" charset="0"/>
                </a:rPr>
                <a:t> 1.38</a:t>
              </a:r>
            </a:p>
            <a:p>
              <a:pPr marL="742950" lvl="1" indent="-285750">
                <a:buFont typeface="Arial" panose="020B0604020202020204" pitchFamily="34" charset="0"/>
                <a:buChar char="•"/>
              </a:pPr>
              <a:r>
                <a:rPr lang="en-US" sz="2400" b="1" dirty="0">
                  <a:latin typeface="Roboto" panose="02000000000000000000" pitchFamily="2" charset="0"/>
                  <a:ea typeface="Roboto" panose="02000000000000000000" pitchFamily="2" charset="0"/>
                </a:rPr>
                <a:t>Clindamycin: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aOR</a:t>
              </a:r>
              <a:r>
                <a:rPr lang="en-US" sz="2400" dirty="0">
                  <a:latin typeface="Roboto" panose="02000000000000000000" pitchFamily="2" charset="0"/>
                  <a:ea typeface="Roboto" panose="02000000000000000000" pitchFamily="2" charset="0"/>
                </a:rPr>
                <a:t> 2.12</a:t>
              </a:r>
            </a:p>
          </p:txBody>
        </p:sp>
      </p:grpSp>
      <p:grpSp>
        <p:nvGrpSpPr>
          <p:cNvPr id="22" name="Group 21">
            <a:extLst>
              <a:ext uri="{FF2B5EF4-FFF2-40B4-BE49-F238E27FC236}">
                <a16:creationId xmlns:a16="http://schemas.microsoft.com/office/drawing/2014/main" id="{C42E13E2-3EFA-7182-575C-B8F482EA70A0}"/>
              </a:ext>
            </a:extLst>
          </p:cNvPr>
          <p:cNvGrpSpPr/>
          <p:nvPr/>
        </p:nvGrpSpPr>
        <p:grpSpPr>
          <a:xfrm>
            <a:off x="145156" y="3504952"/>
            <a:ext cx="7158614" cy="2906057"/>
            <a:chOff x="145156" y="3504952"/>
            <a:chExt cx="7158614" cy="2906057"/>
          </a:xfrm>
        </p:grpSpPr>
        <p:sp>
          <p:nvSpPr>
            <p:cNvPr id="1430" name="Google Shape;1430;p36"/>
            <p:cNvSpPr txBox="1"/>
            <p:nvPr/>
          </p:nvSpPr>
          <p:spPr>
            <a:xfrm>
              <a:off x="145156" y="3504952"/>
              <a:ext cx="7158614" cy="623200"/>
            </a:xfrm>
            <a:prstGeom prst="rect">
              <a:avLst/>
            </a:prstGeom>
            <a:solidFill>
              <a:schemeClr val="accent3"/>
            </a:solidFill>
            <a:ln>
              <a:noFill/>
            </a:ln>
          </p:spPr>
          <p:txBody>
            <a:bodyPr spcFirstLastPara="1" wrap="square" lIns="121900" tIns="121900" rIns="121900" bIns="121900" anchor="ctr" anchorCtr="0">
              <a:noAutofit/>
            </a:bodyPr>
            <a:lstStyle/>
            <a:p>
              <a:pPr algn="ctr"/>
              <a:r>
                <a:rPr lang="en-US" sz="2800" b="1" dirty="0">
                  <a:solidFill>
                    <a:schemeClr val="bg1"/>
                  </a:solidFill>
                  <a:latin typeface="Fira Sans Condensed" panose="020B0503050000020004" pitchFamily="34" charset="0"/>
                </a:rPr>
                <a:t>Key Results</a:t>
              </a:r>
              <a:endParaRPr sz="2800" b="1" dirty="0">
                <a:solidFill>
                  <a:schemeClr val="bg1"/>
                </a:solidFill>
                <a:latin typeface="Fira Sans Condensed" panose="020B0503050000020004" pitchFamily="34" charset="0"/>
                <a:ea typeface="Fira Sans Extra Condensed"/>
                <a:cs typeface="Fira Sans Extra Condensed"/>
                <a:sym typeface="Fira Sans Extra Condensed"/>
              </a:endParaRPr>
            </a:p>
          </p:txBody>
        </p:sp>
        <p:sp>
          <p:nvSpPr>
            <p:cNvPr id="1434" name="Google Shape;1434;p36"/>
            <p:cNvSpPr txBox="1"/>
            <p:nvPr/>
          </p:nvSpPr>
          <p:spPr>
            <a:xfrm>
              <a:off x="145156" y="4128152"/>
              <a:ext cx="7158614" cy="2282857"/>
            </a:xfrm>
            <a:prstGeom prst="rect">
              <a:avLst/>
            </a:prstGeom>
            <a:solidFill>
              <a:schemeClr val="accent2">
                <a:lumMod val="90000"/>
                <a:lumOff val="10000"/>
                <a:alpha val="12549"/>
              </a:schemeClr>
            </a:solidFill>
            <a:ln>
              <a:noFill/>
            </a:ln>
          </p:spPr>
          <p:txBody>
            <a:bodyPr spcFirstLastPara="1" wrap="square" lIns="121900" tIns="121900" rIns="121900" bIns="121900" anchor="ctr" anchorCtr="0">
              <a:noAutofit/>
            </a:bodyPr>
            <a:lstStyle/>
            <a:p>
              <a:pPr marL="285750" indent="-285750">
                <a:buFont typeface="Arial" panose="020B0604020202020204" pitchFamily="34" charset="0"/>
                <a:buChar char="•"/>
              </a:pPr>
              <a:r>
                <a:rPr lang="el-GR" sz="2400" b="1" dirty="0">
                  <a:latin typeface="Roboto" panose="02000000000000000000" pitchFamily="2" charset="0"/>
                  <a:ea typeface="Roboto" panose="02000000000000000000" pitchFamily="2" charset="0"/>
                </a:rPr>
                <a:t>β-</a:t>
              </a:r>
              <a:r>
                <a:rPr lang="en-US" sz="2400" b="1" dirty="0">
                  <a:latin typeface="Roboto" panose="02000000000000000000" pitchFamily="2" charset="0"/>
                  <a:ea typeface="Roboto" panose="02000000000000000000" pitchFamily="2" charset="0"/>
                </a:rPr>
                <a:t>lactam:</a:t>
              </a:r>
              <a:r>
                <a:rPr lang="en-US" sz="2400" dirty="0">
                  <a:latin typeface="Roboto" panose="02000000000000000000" pitchFamily="2" charset="0"/>
                  <a:ea typeface="Roboto" panose="02000000000000000000" pitchFamily="2" charset="0"/>
                </a:rPr>
                <a:t> 342,936 patients (98%) → </a:t>
              </a:r>
              <a:r>
                <a:rPr lang="en-US" sz="2400" b="1" dirty="0">
                  <a:latin typeface="Roboto" panose="02000000000000000000" pitchFamily="2" charset="0"/>
                  <a:ea typeface="Roboto" panose="02000000000000000000" pitchFamily="2" charset="0"/>
                </a:rPr>
                <a:t>SSI 2.8%</a:t>
              </a:r>
              <a:endParaRPr lang="en-US" sz="24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2400" b="1" dirty="0">
                  <a:latin typeface="Roboto" panose="02000000000000000000" pitchFamily="2" charset="0"/>
                  <a:ea typeface="Roboto" panose="02000000000000000000" pitchFamily="2" charset="0"/>
                </a:rPr>
                <a:t>Non–</a:t>
              </a:r>
              <a:r>
                <a:rPr lang="el-GR" sz="2400" b="1" dirty="0">
                  <a:latin typeface="Roboto" panose="02000000000000000000" pitchFamily="2" charset="0"/>
                  <a:ea typeface="Roboto" panose="02000000000000000000" pitchFamily="2" charset="0"/>
                </a:rPr>
                <a:t>β-</a:t>
              </a:r>
              <a:r>
                <a:rPr lang="en-US" sz="2400" b="1" dirty="0">
                  <a:latin typeface="Roboto" panose="02000000000000000000" pitchFamily="2" charset="0"/>
                  <a:ea typeface="Roboto" panose="02000000000000000000" pitchFamily="2" charset="0"/>
                </a:rPr>
                <a:t>lactam:</a:t>
              </a:r>
              <a:r>
                <a:rPr lang="en-US" sz="2400" dirty="0">
                  <a:latin typeface="Roboto" panose="02000000000000000000" pitchFamily="2" charset="0"/>
                  <a:ea typeface="Roboto" panose="02000000000000000000" pitchFamily="2" charset="0"/>
                </a:rPr>
                <a:t> 5,949 patients (2%) → </a:t>
              </a:r>
              <a:r>
                <a:rPr lang="en-US" sz="2400" b="1" dirty="0">
                  <a:latin typeface="Roboto" panose="02000000000000000000" pitchFamily="2" charset="0"/>
                  <a:ea typeface="Roboto" panose="02000000000000000000" pitchFamily="2" charset="0"/>
                </a:rPr>
                <a:t>SSI 6.1%</a:t>
              </a:r>
              <a:r>
                <a:rPr lang="en-US" sz="2400" dirty="0">
                  <a:latin typeface="Roboto" panose="02000000000000000000" pitchFamily="2" charset="0"/>
                  <a:ea typeface="Roboto" panose="02000000000000000000" pitchFamily="2" charset="0"/>
                </a:rPr>
                <a:t> (P &lt; .001)</a:t>
              </a:r>
            </a:p>
            <a:p>
              <a:pPr marL="285750" indent="-285750">
                <a:buFont typeface="Arial" panose="020B0604020202020204" pitchFamily="34" charset="0"/>
                <a:buChar char="•"/>
              </a:pPr>
              <a:r>
                <a:rPr lang="en-US" sz="2400" b="1" dirty="0">
                  <a:latin typeface="Roboto" panose="02000000000000000000" pitchFamily="2" charset="0"/>
                  <a:ea typeface="Roboto" panose="02000000000000000000" pitchFamily="2" charset="0"/>
                </a:rPr>
                <a:t>Adjusted OR for SSI:</a:t>
              </a:r>
              <a:r>
                <a:rPr lang="en-US" sz="2400" dirty="0">
                  <a:latin typeface="Roboto" panose="02000000000000000000" pitchFamily="2" charset="0"/>
                  <a:ea typeface="Roboto" panose="02000000000000000000" pitchFamily="2" charset="0"/>
                </a:rPr>
                <a:t> 1.78 </a:t>
              </a:r>
            </a:p>
            <a:p>
              <a:pPr marL="742950" lvl="1"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(95% CI, 1.59–1.99)</a:t>
              </a:r>
            </a:p>
          </p:txBody>
        </p:sp>
      </p:grpSp>
      <p:sp>
        <p:nvSpPr>
          <p:cNvPr id="1435" name="Google Shape;1435;p36"/>
          <p:cNvSpPr txBox="1"/>
          <p:nvPr/>
        </p:nvSpPr>
        <p:spPr>
          <a:xfrm>
            <a:off x="7606753" y="4128152"/>
            <a:ext cx="4585248" cy="1931182"/>
          </a:xfrm>
          <a:prstGeom prst="rect">
            <a:avLst/>
          </a:prstGeom>
          <a:solidFill>
            <a:schemeClr val="accent5"/>
          </a:solidFill>
          <a:ln>
            <a:noFill/>
          </a:ln>
        </p:spPr>
        <p:txBody>
          <a:bodyPr spcFirstLastPara="1" wrap="square" lIns="121900" tIns="121900" rIns="121900" bIns="121900" anchor="ctr" anchorCtr="0">
            <a:noAutofit/>
          </a:bodyPr>
          <a:lstStyle/>
          <a:p>
            <a:pPr lvl="1" algn="ctr"/>
            <a:r>
              <a:rPr lang="en-US" sz="2800" b="1" dirty="0">
                <a:solidFill>
                  <a:schemeClr val="bg1"/>
                </a:solidFill>
                <a:latin typeface="Fira Sans Condensed" panose="020B0503050000020004" pitchFamily="34" charset="0"/>
              </a:rPr>
              <a:t>Non–</a:t>
            </a:r>
            <a:r>
              <a:rPr lang="el-GR" sz="2800" b="1" dirty="0">
                <a:solidFill>
                  <a:schemeClr val="bg1"/>
                </a:solidFill>
                <a:latin typeface="Fira Sans Condensed" panose="020B0503050000020004" pitchFamily="34" charset="0"/>
              </a:rPr>
              <a:t>β-</a:t>
            </a:r>
            <a:r>
              <a:rPr lang="en-US" sz="2800" b="1" dirty="0">
                <a:solidFill>
                  <a:schemeClr val="bg1"/>
                </a:solidFill>
                <a:latin typeface="Fira Sans Condensed" panose="020B0503050000020004" pitchFamily="34" charset="0"/>
              </a:rPr>
              <a:t>lactam surgical prophylaxis was linked to nearly </a:t>
            </a:r>
            <a:r>
              <a:rPr lang="en-US" sz="2800" b="1" u="sng" dirty="0">
                <a:solidFill>
                  <a:schemeClr val="accent1">
                    <a:lumMod val="50000"/>
                  </a:schemeClr>
                </a:solidFill>
                <a:latin typeface="Fira Sans Condensed" panose="020B0503050000020004" pitchFamily="34" charset="0"/>
              </a:rPr>
              <a:t>2-fold</a:t>
            </a:r>
            <a:r>
              <a:rPr lang="en-US" sz="2800" b="1" dirty="0">
                <a:solidFill>
                  <a:schemeClr val="bg1"/>
                </a:solidFill>
                <a:latin typeface="Fira Sans Condensed" panose="020B0503050000020004" pitchFamily="34" charset="0"/>
              </a:rPr>
              <a:t> higher odds of SSI.</a:t>
            </a:r>
          </a:p>
        </p:txBody>
      </p:sp>
      <p:sp>
        <p:nvSpPr>
          <p:cNvPr id="21" name="TextBox 20">
            <a:extLst>
              <a:ext uri="{FF2B5EF4-FFF2-40B4-BE49-F238E27FC236}">
                <a16:creationId xmlns:a16="http://schemas.microsoft.com/office/drawing/2014/main" id="{998B0562-B53D-29C1-DB81-D718DC5B9BCE}"/>
              </a:ext>
            </a:extLst>
          </p:cNvPr>
          <p:cNvSpPr txBox="1"/>
          <p:nvPr/>
        </p:nvSpPr>
        <p:spPr>
          <a:xfrm>
            <a:off x="0" y="6581001"/>
            <a:ext cx="5800337" cy="276999"/>
          </a:xfrm>
          <a:prstGeom prst="rect">
            <a:avLst/>
          </a:prstGeom>
          <a:noFill/>
        </p:spPr>
        <p:txBody>
          <a:bodyPr wrap="square">
            <a:spAutoFit/>
          </a:bodyPr>
          <a:lstStyle/>
          <a:p>
            <a:r>
              <a:rPr lang="el-GR" sz="1200" dirty="0">
                <a:hlinkClick r:id="rId4"/>
              </a:rPr>
              <a:t>β-</a:t>
            </a:r>
            <a:r>
              <a:rPr lang="en-US" sz="1200" dirty="0">
                <a:hlinkClick r:id="rId4"/>
              </a:rPr>
              <a:t>Lactam vs Non–</a:t>
            </a:r>
            <a:r>
              <a:rPr lang="el-GR" sz="1200" dirty="0">
                <a:hlinkClick r:id="rId4"/>
              </a:rPr>
              <a:t>β-</a:t>
            </a:r>
            <a:r>
              <a:rPr lang="en-US" sz="1200" dirty="0">
                <a:hlinkClick r:id="rId4"/>
              </a:rPr>
              <a:t>Lactam Antimicrobial Prophylaxis and Surgical Site Infection | JAMA</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1">
          <a:extLst>
            <a:ext uri="{FF2B5EF4-FFF2-40B4-BE49-F238E27FC236}">
              <a16:creationId xmlns:a16="http://schemas.microsoft.com/office/drawing/2014/main" id="{5EE5A2AA-21F9-1A92-1936-7961021B7ADF}"/>
            </a:ext>
          </a:extLst>
        </p:cNvPr>
        <p:cNvGrpSpPr/>
        <p:nvPr/>
      </p:nvGrpSpPr>
      <p:grpSpPr>
        <a:xfrm>
          <a:off x="0" y="0"/>
          <a:ext cx="0" cy="0"/>
          <a:chOff x="0" y="0"/>
          <a:chExt cx="0" cy="0"/>
        </a:xfrm>
      </p:grpSpPr>
      <p:pic>
        <p:nvPicPr>
          <p:cNvPr id="25" name="Picture 24" descr="Close-up of stethoscope in scrubs pocket">
            <a:extLst>
              <a:ext uri="{FF2B5EF4-FFF2-40B4-BE49-F238E27FC236}">
                <a16:creationId xmlns:a16="http://schemas.microsoft.com/office/drawing/2014/main" id="{34671600-7787-758D-0BE8-75FB5F60E975}"/>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l="5630" t="20905" r="-425" b="570"/>
          <a:stretch>
            <a:fillRect/>
          </a:stretch>
        </p:blipFill>
        <p:spPr>
          <a:xfrm>
            <a:off x="-131094" y="0"/>
            <a:ext cx="12418343" cy="6858000"/>
          </a:xfrm>
          <a:prstGeom prst="rect">
            <a:avLst/>
          </a:prstGeom>
        </p:spPr>
      </p:pic>
      <p:sp>
        <p:nvSpPr>
          <p:cNvPr id="1422" name="Google Shape;1422;p36">
            <a:extLst>
              <a:ext uri="{FF2B5EF4-FFF2-40B4-BE49-F238E27FC236}">
                <a16:creationId xmlns:a16="http://schemas.microsoft.com/office/drawing/2014/main" id="{FAE93F92-C22C-38D3-0D7F-029591F7EA07}"/>
              </a:ext>
            </a:extLst>
          </p:cNvPr>
          <p:cNvSpPr txBox="1">
            <a:spLocks noGrp="1"/>
          </p:cNvSpPr>
          <p:nvPr>
            <p:ph type="title" idx="4294967295"/>
          </p:nvPr>
        </p:nvSpPr>
        <p:spPr>
          <a:xfrm>
            <a:off x="971550" y="469889"/>
            <a:ext cx="10972800" cy="495300"/>
          </a:xfrm>
          <a:prstGeom prst="rect">
            <a:avLst/>
          </a:prstGeom>
        </p:spPr>
        <p:txBody>
          <a:bodyPr spcFirstLastPara="1" vert="horz" wrap="square" lIns="121900" tIns="121900" rIns="121900" bIns="121900" rtlCol="0" anchor="ctr" anchorCtr="0">
            <a:noAutofit/>
          </a:bodyPr>
          <a:lstStyle/>
          <a:p>
            <a:pPr algn="ctr">
              <a:buClr>
                <a:schemeClr val="dk1"/>
              </a:buClr>
              <a:buSzPts val="1100"/>
            </a:pPr>
            <a:r>
              <a:rPr lang="en" sz="3600" dirty="0">
                <a:latin typeface="Fira Sans Condensed" panose="020B0503050000020004" pitchFamily="34" charset="0"/>
              </a:rPr>
              <a:t>Patients who rec</a:t>
            </a:r>
            <a:r>
              <a:rPr lang="en-US" sz="3600" dirty="0">
                <a:latin typeface="Fira Sans Condensed" panose="020B0503050000020004" pitchFamily="34" charset="0"/>
              </a:rPr>
              <a:t>ei</a:t>
            </a:r>
            <a:r>
              <a:rPr lang="en" sz="3600" dirty="0">
                <a:latin typeface="Fira Sans Condensed" panose="020B0503050000020004" pitchFamily="34" charset="0"/>
              </a:rPr>
              <a:t>ve alternative antibiotics for surgical prophylaxis have more surgical site infections</a:t>
            </a:r>
            <a:endParaRPr sz="3600" dirty="0">
              <a:latin typeface="Fira Sans Condensed" panose="020B0503050000020004" pitchFamily="34" charset="0"/>
            </a:endParaRPr>
          </a:p>
        </p:txBody>
      </p:sp>
      <p:sp>
        <p:nvSpPr>
          <p:cNvPr id="1424" name="Google Shape;1424;p36">
            <a:extLst>
              <a:ext uri="{FF2B5EF4-FFF2-40B4-BE49-F238E27FC236}">
                <a16:creationId xmlns:a16="http://schemas.microsoft.com/office/drawing/2014/main" id="{49CAFFC4-8149-A59D-9361-098DCC6689DD}"/>
              </a:ext>
            </a:extLst>
          </p:cNvPr>
          <p:cNvSpPr txBox="1"/>
          <p:nvPr/>
        </p:nvSpPr>
        <p:spPr>
          <a:xfrm>
            <a:off x="-131093" y="1588389"/>
            <a:ext cx="7434863" cy="1656400"/>
          </a:xfrm>
          <a:prstGeom prst="rect">
            <a:avLst/>
          </a:prstGeom>
          <a:solidFill>
            <a:srgbClr val="00B2B9"/>
          </a:solidFill>
          <a:ln>
            <a:noFill/>
          </a:ln>
        </p:spPr>
        <p:txBody>
          <a:bodyPr spcFirstLastPara="1" wrap="square" lIns="121900" tIns="121900" rIns="121900" bIns="121900" anchor="ctr" anchorCtr="0">
            <a:noAutofit/>
          </a:bodyPr>
          <a:lstStyle/>
          <a:p>
            <a:pPr marL="742950" lvl="1"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8,385 patients undergoing 9,004 procedures (hip/knee arthroplasty, hysterectomy, colon surgery, CABG)</a:t>
            </a:r>
          </a:p>
          <a:p>
            <a:pPr marL="742950" lvl="1"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Compared those </a:t>
            </a:r>
            <a:r>
              <a:rPr lang="en-US" sz="2000" b="1" dirty="0">
                <a:latin typeface="Roboto" panose="02000000000000000000" pitchFamily="2" charset="0"/>
                <a:ea typeface="Roboto" panose="02000000000000000000" pitchFamily="2" charset="0"/>
              </a:rPr>
              <a:t>with vs. without reported PCN allergy</a:t>
            </a:r>
            <a:endParaRPr lang="en-US" sz="2000" dirty="0">
              <a:latin typeface="Roboto" panose="02000000000000000000" pitchFamily="2" charset="0"/>
              <a:ea typeface="Roboto" panose="02000000000000000000" pitchFamily="2" charset="0"/>
            </a:endParaRPr>
          </a:p>
          <a:p>
            <a:pPr marL="742950" lvl="1" indent="-285750">
              <a:buFont typeface="Arial" panose="020B0604020202020204" pitchFamily="34" charset="0"/>
              <a:buChar char="•"/>
            </a:pPr>
            <a:r>
              <a:rPr lang="en-US" sz="2000" b="1" dirty="0">
                <a:latin typeface="Roboto" panose="02000000000000000000" pitchFamily="2" charset="0"/>
                <a:ea typeface="Roboto" panose="02000000000000000000" pitchFamily="2" charset="0"/>
              </a:rPr>
              <a:t>Primary outcome:</a:t>
            </a:r>
            <a:r>
              <a:rPr lang="en-US" sz="2000" dirty="0">
                <a:latin typeface="Roboto" panose="02000000000000000000" pitchFamily="2" charset="0"/>
                <a:ea typeface="Roboto" panose="02000000000000000000" pitchFamily="2" charset="0"/>
              </a:rPr>
              <a:t> SSI (CDC/NHSN definition)</a:t>
            </a:r>
          </a:p>
        </p:txBody>
      </p:sp>
      <p:grpSp>
        <p:nvGrpSpPr>
          <p:cNvPr id="23" name="Group 22">
            <a:extLst>
              <a:ext uri="{FF2B5EF4-FFF2-40B4-BE49-F238E27FC236}">
                <a16:creationId xmlns:a16="http://schemas.microsoft.com/office/drawing/2014/main" id="{1E71C6D9-0C94-AA7E-1BA8-57BB712EAF3B}"/>
              </a:ext>
            </a:extLst>
          </p:cNvPr>
          <p:cNvGrpSpPr/>
          <p:nvPr/>
        </p:nvGrpSpPr>
        <p:grpSpPr>
          <a:xfrm>
            <a:off x="7606753" y="1649005"/>
            <a:ext cx="4337597" cy="2134326"/>
            <a:chOff x="7606753" y="1649004"/>
            <a:chExt cx="4337597" cy="2219447"/>
          </a:xfrm>
        </p:grpSpPr>
        <p:sp>
          <p:nvSpPr>
            <p:cNvPr id="1425" name="Google Shape;1425;p36">
              <a:extLst>
                <a:ext uri="{FF2B5EF4-FFF2-40B4-BE49-F238E27FC236}">
                  <a16:creationId xmlns:a16="http://schemas.microsoft.com/office/drawing/2014/main" id="{6C17BA3D-DC96-8229-61A2-6CD0D0B2D6F0}"/>
                </a:ext>
              </a:extLst>
            </p:cNvPr>
            <p:cNvSpPr txBox="1"/>
            <p:nvPr/>
          </p:nvSpPr>
          <p:spPr>
            <a:xfrm>
              <a:off x="7606753" y="1649004"/>
              <a:ext cx="4337597" cy="623200"/>
            </a:xfrm>
            <a:prstGeom prst="rect">
              <a:avLst/>
            </a:prstGeom>
            <a:solidFill>
              <a:schemeClr val="accent1"/>
            </a:solidFill>
            <a:ln>
              <a:noFill/>
            </a:ln>
          </p:spPr>
          <p:txBody>
            <a:bodyPr spcFirstLastPara="1" wrap="square" lIns="121900" tIns="121900" rIns="121900" bIns="121900" anchor="ctr" anchorCtr="0">
              <a:noAutofit/>
            </a:bodyPr>
            <a:lstStyle/>
            <a:p>
              <a:pPr lvl="1"/>
              <a:r>
                <a:rPr lang="en-US" sz="2000" b="1" dirty="0">
                  <a:solidFill>
                    <a:schemeClr val="bg1"/>
                  </a:solidFill>
                  <a:latin typeface="Fira Sans Condensed" panose="020B0503050000020004" pitchFamily="34" charset="0"/>
                </a:rPr>
                <a:t>Antibiotic use with vs. without reported PCN allergy :</a:t>
              </a:r>
            </a:p>
          </p:txBody>
        </p:sp>
        <p:sp>
          <p:nvSpPr>
            <p:cNvPr id="1429" name="Google Shape;1429;p36">
              <a:extLst>
                <a:ext uri="{FF2B5EF4-FFF2-40B4-BE49-F238E27FC236}">
                  <a16:creationId xmlns:a16="http://schemas.microsoft.com/office/drawing/2014/main" id="{EFBDF3F7-3479-5322-8FC0-CEA22DFC492B}"/>
                </a:ext>
              </a:extLst>
            </p:cNvPr>
            <p:cNvSpPr txBox="1"/>
            <p:nvPr/>
          </p:nvSpPr>
          <p:spPr>
            <a:xfrm>
              <a:off x="7606753" y="2212051"/>
              <a:ext cx="4291438" cy="1656400"/>
            </a:xfrm>
            <a:prstGeom prst="rect">
              <a:avLst/>
            </a:prstGeom>
            <a:solidFill>
              <a:schemeClr val="accent1">
                <a:lumMod val="60000"/>
                <a:lumOff val="40000"/>
                <a:alpha val="12549"/>
              </a:schemeClr>
            </a:solidFill>
            <a:ln>
              <a:noFill/>
            </a:ln>
          </p:spPr>
          <p:txBody>
            <a:bodyPr spcFirstLastPara="1" wrap="square" lIns="121900" tIns="121900" rIns="121900" bIns="121900" anchor="ctr" anchorCtr="0">
              <a:noAutofit/>
            </a:bodyPr>
            <a:lstStyle/>
            <a:p>
              <a:pPr marL="285750" indent="-285750">
                <a:buFont typeface="Arial" panose="020B0604020202020204" pitchFamily="34" charset="0"/>
                <a:buChar char="•"/>
              </a:pPr>
              <a:r>
                <a:rPr lang="en-US" sz="2000" b="1" dirty="0"/>
                <a:t>Cefazolin:</a:t>
              </a:r>
              <a:r>
                <a:rPr lang="en-US" sz="2000" dirty="0"/>
                <a:t> 12% vs 92%</a:t>
              </a:r>
            </a:p>
            <a:p>
              <a:pPr marL="285750" indent="-285750">
                <a:buFont typeface="Arial" panose="020B0604020202020204" pitchFamily="34" charset="0"/>
                <a:buChar char="•"/>
              </a:pPr>
              <a:r>
                <a:rPr lang="en-US" sz="2000" b="1" dirty="0"/>
                <a:t>Second-line antibiotics used: Clindamycin, Vancomycin, Gentamicin</a:t>
              </a:r>
              <a:endParaRPr lang="en-US" sz="2000" dirty="0"/>
            </a:p>
          </p:txBody>
        </p:sp>
      </p:grpSp>
      <p:grpSp>
        <p:nvGrpSpPr>
          <p:cNvPr id="22" name="Group 21">
            <a:extLst>
              <a:ext uri="{FF2B5EF4-FFF2-40B4-BE49-F238E27FC236}">
                <a16:creationId xmlns:a16="http://schemas.microsoft.com/office/drawing/2014/main" id="{B9E244E3-DD3B-CC1C-8291-A95E7AE1DE07}"/>
              </a:ext>
            </a:extLst>
          </p:cNvPr>
          <p:cNvGrpSpPr/>
          <p:nvPr/>
        </p:nvGrpSpPr>
        <p:grpSpPr>
          <a:xfrm>
            <a:off x="145156" y="3504952"/>
            <a:ext cx="7158614" cy="2906057"/>
            <a:chOff x="145156" y="3504952"/>
            <a:chExt cx="7158614" cy="2906057"/>
          </a:xfrm>
        </p:grpSpPr>
        <p:sp>
          <p:nvSpPr>
            <p:cNvPr id="1430" name="Google Shape;1430;p36">
              <a:extLst>
                <a:ext uri="{FF2B5EF4-FFF2-40B4-BE49-F238E27FC236}">
                  <a16:creationId xmlns:a16="http://schemas.microsoft.com/office/drawing/2014/main" id="{5B101F9C-B9B3-AF31-B123-87AF4B0C6E3F}"/>
                </a:ext>
              </a:extLst>
            </p:cNvPr>
            <p:cNvSpPr txBox="1"/>
            <p:nvPr/>
          </p:nvSpPr>
          <p:spPr>
            <a:xfrm>
              <a:off x="145156" y="3504952"/>
              <a:ext cx="7158614" cy="623200"/>
            </a:xfrm>
            <a:prstGeom prst="rect">
              <a:avLst/>
            </a:prstGeom>
            <a:solidFill>
              <a:schemeClr val="accent3"/>
            </a:solidFill>
            <a:ln>
              <a:noFill/>
            </a:ln>
          </p:spPr>
          <p:txBody>
            <a:bodyPr spcFirstLastPara="1" wrap="square" lIns="121900" tIns="121900" rIns="121900" bIns="121900" anchor="ctr" anchorCtr="0">
              <a:noAutofit/>
            </a:bodyPr>
            <a:lstStyle/>
            <a:p>
              <a:pPr algn="ctr"/>
              <a:r>
                <a:rPr lang="en-US" sz="2800" b="1" dirty="0">
                  <a:solidFill>
                    <a:schemeClr val="bg1"/>
                  </a:solidFill>
                  <a:latin typeface="Fira Sans Condensed" panose="020B0503050000020004" pitchFamily="34" charset="0"/>
                </a:rPr>
                <a:t>Key Results</a:t>
              </a:r>
              <a:endParaRPr sz="2800" b="1" dirty="0">
                <a:solidFill>
                  <a:schemeClr val="bg1"/>
                </a:solidFill>
                <a:latin typeface="Fira Sans Condensed" panose="020B0503050000020004" pitchFamily="34" charset="0"/>
                <a:ea typeface="Fira Sans Extra Condensed"/>
                <a:cs typeface="Fira Sans Extra Condensed"/>
                <a:sym typeface="Fira Sans Extra Condensed"/>
              </a:endParaRPr>
            </a:p>
          </p:txBody>
        </p:sp>
        <p:sp>
          <p:nvSpPr>
            <p:cNvPr id="1434" name="Google Shape;1434;p36">
              <a:extLst>
                <a:ext uri="{FF2B5EF4-FFF2-40B4-BE49-F238E27FC236}">
                  <a16:creationId xmlns:a16="http://schemas.microsoft.com/office/drawing/2014/main" id="{15F903AF-926C-316E-AE69-738241C54C4F}"/>
                </a:ext>
              </a:extLst>
            </p:cNvPr>
            <p:cNvSpPr txBox="1"/>
            <p:nvPr/>
          </p:nvSpPr>
          <p:spPr>
            <a:xfrm>
              <a:off x="145156" y="4128152"/>
              <a:ext cx="7158614" cy="2282857"/>
            </a:xfrm>
            <a:prstGeom prst="rect">
              <a:avLst/>
            </a:prstGeom>
            <a:solidFill>
              <a:schemeClr val="accent2">
                <a:lumMod val="90000"/>
                <a:lumOff val="10000"/>
                <a:alpha val="12549"/>
              </a:schemeClr>
            </a:solidFill>
            <a:ln>
              <a:noFill/>
            </a:ln>
          </p:spPr>
          <p:txBody>
            <a:bodyPr spcFirstLastPara="1" wrap="square" lIns="121900" tIns="121900" rIns="121900" bIns="121900" anchor="ctr" anchorCtr="0">
              <a:noAutofit/>
            </a:bodyPr>
            <a:lstStyle/>
            <a:p>
              <a:pPr marL="285750"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11% reported PCN allergy</a:t>
              </a:r>
            </a:p>
            <a:p>
              <a:pPr marL="285750"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SSI occurred in 2.7% overall</a:t>
              </a:r>
            </a:p>
            <a:p>
              <a:pPr marL="285750" indent="-285750">
                <a:buFont typeface="Arial" panose="020B0604020202020204" pitchFamily="34" charset="0"/>
                <a:buChar char="•"/>
              </a:pPr>
              <a:r>
                <a:rPr lang="en-US" sz="2400" b="1" dirty="0">
                  <a:latin typeface="Roboto" panose="02000000000000000000" pitchFamily="2" charset="0"/>
                  <a:ea typeface="Roboto" panose="02000000000000000000" pitchFamily="2" charset="0"/>
                </a:rPr>
                <a:t>Adjusted odds of SSI:</a:t>
              </a:r>
              <a:r>
                <a:rPr lang="en-US" sz="2400" dirty="0">
                  <a:latin typeface="Roboto" panose="02000000000000000000" pitchFamily="2" charset="0"/>
                  <a:ea typeface="Roboto" panose="02000000000000000000" pitchFamily="2" charset="0"/>
                </a:rPr>
                <a:t> 1.51 (95% CI 1.02–2.22) with reported PCN allergy</a:t>
              </a:r>
            </a:p>
            <a:p>
              <a:pPr marL="285750" indent="-285750">
                <a:buFont typeface="Arial" panose="020B0604020202020204" pitchFamily="34" charset="0"/>
                <a:buChar char="•"/>
              </a:pPr>
              <a:r>
                <a:rPr lang="en-US" sz="2400" b="1" dirty="0">
                  <a:latin typeface="Roboto" panose="02000000000000000000" pitchFamily="2" charset="0"/>
                  <a:ea typeface="Roboto" panose="02000000000000000000" pitchFamily="2" charset="0"/>
                </a:rPr>
                <a:t>NNT:</a:t>
              </a:r>
              <a:r>
                <a:rPr lang="en-US" sz="2400" dirty="0">
                  <a:latin typeface="Roboto" panose="02000000000000000000" pitchFamily="2" charset="0"/>
                  <a:ea typeface="Roboto" panose="02000000000000000000" pitchFamily="2" charset="0"/>
                </a:rPr>
                <a:t> 112–124 allergy evals to prevent 1 SSI</a:t>
              </a:r>
            </a:p>
          </p:txBody>
        </p:sp>
      </p:grpSp>
      <p:sp>
        <p:nvSpPr>
          <p:cNvPr id="1435" name="Google Shape;1435;p36">
            <a:extLst>
              <a:ext uri="{FF2B5EF4-FFF2-40B4-BE49-F238E27FC236}">
                <a16:creationId xmlns:a16="http://schemas.microsoft.com/office/drawing/2014/main" id="{7D5CEF47-DD11-278E-6EE1-09FBFDC283C3}"/>
              </a:ext>
            </a:extLst>
          </p:cNvPr>
          <p:cNvSpPr txBox="1"/>
          <p:nvPr/>
        </p:nvSpPr>
        <p:spPr>
          <a:xfrm>
            <a:off x="7606753" y="3886200"/>
            <a:ext cx="4585248" cy="2173134"/>
          </a:xfrm>
          <a:prstGeom prst="rect">
            <a:avLst/>
          </a:prstGeom>
          <a:solidFill>
            <a:schemeClr val="accent5"/>
          </a:solidFill>
          <a:ln>
            <a:noFill/>
          </a:ln>
        </p:spPr>
        <p:txBody>
          <a:bodyPr spcFirstLastPara="1" wrap="square" lIns="121900" tIns="121900" rIns="121900" bIns="121900" anchor="ctr" anchorCtr="0">
            <a:noAutofit/>
          </a:bodyPr>
          <a:lstStyle/>
          <a:p>
            <a:pPr marL="285750" indent="-285750">
              <a:buFont typeface="Arial" panose="020B0604020202020204" pitchFamily="34" charset="0"/>
              <a:buChar char="•"/>
            </a:pPr>
            <a:r>
              <a:rPr lang="en-US" sz="2000" dirty="0">
                <a:solidFill>
                  <a:schemeClr val="bg1"/>
                </a:solidFill>
                <a:latin typeface="Fira Sans Condensed" panose="020B0503050000020004" pitchFamily="34" charset="0"/>
              </a:rPr>
              <a:t>Reported PCN allergy → 50% ↑ SSI risk which was fully explained by suboptimal perioperative prophylaxis</a:t>
            </a:r>
          </a:p>
          <a:p>
            <a:pPr marL="285750" indent="-285750">
              <a:buFont typeface="Arial" panose="020B0604020202020204" pitchFamily="34" charset="0"/>
              <a:buChar char="•"/>
            </a:pPr>
            <a:r>
              <a:rPr lang="en-US" sz="2000" b="1" dirty="0">
                <a:solidFill>
                  <a:schemeClr val="bg1"/>
                </a:solidFill>
                <a:latin typeface="Fira Sans Condensed" panose="020B0503050000020004" pitchFamily="34" charset="0"/>
              </a:rPr>
              <a:t>Preoperative allergy clarification/testing can improve outcomes and reduce SSIs</a:t>
            </a:r>
            <a:endParaRPr lang="en-US" sz="2000" dirty="0">
              <a:solidFill>
                <a:schemeClr val="bg1"/>
              </a:solidFill>
              <a:latin typeface="Fira Sans Condensed" panose="020B0503050000020004" pitchFamily="34" charset="0"/>
            </a:endParaRPr>
          </a:p>
        </p:txBody>
      </p:sp>
      <p:sp>
        <p:nvSpPr>
          <p:cNvPr id="2" name="TextBox 1">
            <a:extLst>
              <a:ext uri="{FF2B5EF4-FFF2-40B4-BE49-F238E27FC236}">
                <a16:creationId xmlns:a16="http://schemas.microsoft.com/office/drawing/2014/main" id="{580859FD-7B35-D095-D234-0D710815B7C7}"/>
              </a:ext>
            </a:extLst>
          </p:cNvPr>
          <p:cNvSpPr txBox="1"/>
          <p:nvPr/>
        </p:nvSpPr>
        <p:spPr>
          <a:xfrm>
            <a:off x="145156" y="6581001"/>
            <a:ext cx="5784112" cy="276999"/>
          </a:xfrm>
          <a:prstGeom prst="rect">
            <a:avLst/>
          </a:prstGeom>
          <a:noFill/>
        </p:spPr>
        <p:txBody>
          <a:bodyPr wrap="square">
            <a:spAutoFit/>
          </a:bodyPr>
          <a:lstStyle/>
          <a:p>
            <a:r>
              <a:rPr lang="en-US" sz="1200" dirty="0">
                <a:hlinkClick r:id="rId4"/>
              </a:rPr>
              <a:t>The Impact of a Reported Penicillin Allergy on Surgical Site Infection Risk - PubMed</a:t>
            </a:r>
            <a:endParaRPr lang="en-US" sz="1200" dirty="0"/>
          </a:p>
        </p:txBody>
      </p:sp>
    </p:spTree>
    <p:extLst>
      <p:ext uri="{BB962C8B-B14F-4D97-AF65-F5344CB8AC3E}">
        <p14:creationId xmlns:p14="http://schemas.microsoft.com/office/powerpoint/2010/main" val="3064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FE71-0884-C047-A077-E85D4FCF1208}"/>
              </a:ext>
            </a:extLst>
          </p:cNvPr>
          <p:cNvSpPr>
            <a:spLocks noGrp="1"/>
          </p:cNvSpPr>
          <p:nvPr>
            <p:ph type="title"/>
          </p:nvPr>
        </p:nvSpPr>
        <p:spPr>
          <a:xfrm>
            <a:off x="205563" y="2669690"/>
            <a:ext cx="2941675" cy="520078"/>
          </a:xfrm>
        </p:spPr>
        <p:txBody>
          <a:bodyPr>
            <a:normAutofit fontScale="90000"/>
          </a:bodyPr>
          <a:lstStyle/>
          <a:p>
            <a:pPr algn="ctr"/>
            <a:r>
              <a:rPr lang="en-US" dirty="0"/>
              <a:t>Beta-Lactam Cross Reactivity</a:t>
            </a:r>
          </a:p>
        </p:txBody>
      </p:sp>
      <p:pic>
        <p:nvPicPr>
          <p:cNvPr id="4" name="Content Placeholder 3" descr="A chart with red and yellow squares&#10;&#10;Description automatically generated">
            <a:extLst>
              <a:ext uri="{FF2B5EF4-FFF2-40B4-BE49-F238E27FC236}">
                <a16:creationId xmlns:a16="http://schemas.microsoft.com/office/drawing/2014/main" id="{E3A4070C-8036-0C47-3656-379CE6F77AA1}"/>
              </a:ext>
            </a:extLst>
          </p:cNvPr>
          <p:cNvPicPr>
            <a:picLocks noGrp="1" noChangeAspect="1"/>
          </p:cNvPicPr>
          <p:nvPr>
            <p:ph idx="1"/>
          </p:nvPr>
        </p:nvPicPr>
        <p:blipFill>
          <a:blip r:embed="rId2"/>
          <a:stretch>
            <a:fillRect/>
          </a:stretch>
        </p:blipFill>
        <p:spPr>
          <a:xfrm>
            <a:off x="3482163" y="191386"/>
            <a:ext cx="6374217" cy="6548853"/>
          </a:xfrm>
        </p:spPr>
      </p:pic>
      <p:sp>
        <p:nvSpPr>
          <p:cNvPr id="3" name="Rectangle 2">
            <a:extLst>
              <a:ext uri="{FF2B5EF4-FFF2-40B4-BE49-F238E27FC236}">
                <a16:creationId xmlns:a16="http://schemas.microsoft.com/office/drawing/2014/main" id="{4E341502-2559-B887-B455-EB607FED7097}"/>
              </a:ext>
            </a:extLst>
          </p:cNvPr>
          <p:cNvSpPr/>
          <p:nvPr/>
        </p:nvSpPr>
        <p:spPr>
          <a:xfrm>
            <a:off x="6400800" y="1127051"/>
            <a:ext cx="244549" cy="4518837"/>
          </a:xfrm>
          <a:prstGeom prst="rect">
            <a:avLst/>
          </a:prstGeom>
          <a:noFill/>
          <a:ln w="762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813FB4-1139-F6E3-9BDB-025FAA07FED1}"/>
              </a:ext>
            </a:extLst>
          </p:cNvPr>
          <p:cNvSpPr txBox="1"/>
          <p:nvPr/>
        </p:nvSpPr>
        <p:spPr>
          <a:xfrm>
            <a:off x="108984" y="6093908"/>
            <a:ext cx="2941675" cy="646331"/>
          </a:xfrm>
          <a:prstGeom prst="rect">
            <a:avLst/>
          </a:prstGeom>
          <a:noFill/>
        </p:spPr>
        <p:txBody>
          <a:bodyPr wrap="square">
            <a:spAutoFit/>
          </a:bodyPr>
          <a:lstStyle/>
          <a:p>
            <a:r>
              <a:rPr lang="en-US" dirty="0">
                <a:solidFill>
                  <a:schemeClr val="accent3">
                    <a:lumMod val="40000"/>
                    <a:lumOff val="60000"/>
                  </a:schemeClr>
                </a:solidFill>
                <a:hlinkClick r:id="rId3">
                  <a:extLst>
                    <a:ext uri="{A12FA001-AC4F-418D-AE19-62706E023703}">
                      <ahyp:hlinkClr xmlns:ahyp="http://schemas.microsoft.com/office/drawing/2018/hyperlinkcolor" val="tx"/>
                    </a:ext>
                  </a:extLst>
                </a:hlinkClick>
              </a:rPr>
              <a:t>Link to chart: UNMC </a:t>
            </a:r>
            <a:r>
              <a:rPr lang="en-US" dirty="0" err="1">
                <a:solidFill>
                  <a:schemeClr val="accent3">
                    <a:lumMod val="40000"/>
                    <a:lumOff val="60000"/>
                  </a:schemeClr>
                </a:solidFill>
                <a:hlinkClick r:id="rId3">
                  <a:extLst>
                    <a:ext uri="{A12FA001-AC4F-418D-AE19-62706E023703}">
                      <ahyp:hlinkClr xmlns:ahyp="http://schemas.microsoft.com/office/drawing/2018/hyperlinkcolor" val="tx"/>
                    </a:ext>
                  </a:extLst>
                </a:hlinkClick>
              </a:rPr>
              <a:t>betalactam_crossreactivity</a:t>
            </a:r>
            <a:endParaRPr lang="en-US" dirty="0">
              <a:solidFill>
                <a:schemeClr val="accent3">
                  <a:lumMod val="40000"/>
                  <a:lumOff val="60000"/>
                </a:schemeClr>
              </a:solidFill>
            </a:endParaRPr>
          </a:p>
        </p:txBody>
      </p:sp>
    </p:spTree>
    <p:extLst>
      <p:ext uri="{BB962C8B-B14F-4D97-AF65-F5344CB8AC3E}">
        <p14:creationId xmlns:p14="http://schemas.microsoft.com/office/powerpoint/2010/main" val="937856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775A-C9FE-818B-CAE5-7938759B0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D42A1-37B1-1FD4-3310-8C1DF8261A16}"/>
              </a:ext>
            </a:extLst>
          </p:cNvPr>
          <p:cNvSpPr>
            <a:spLocks noGrp="1"/>
          </p:cNvSpPr>
          <p:nvPr>
            <p:ph type="title"/>
          </p:nvPr>
        </p:nvSpPr>
        <p:spPr>
          <a:xfrm>
            <a:off x="209889" y="140652"/>
            <a:ext cx="4723617" cy="1359153"/>
          </a:xfrm>
        </p:spPr>
        <p:txBody>
          <a:bodyPr/>
          <a:lstStyle/>
          <a:p>
            <a:r>
              <a:rPr lang="en-US" dirty="0"/>
              <a:t>Cefazolin for all Campaigns</a:t>
            </a:r>
          </a:p>
        </p:txBody>
      </p:sp>
      <p:pic>
        <p:nvPicPr>
          <p:cNvPr id="5" name="Picture 4">
            <a:extLst>
              <a:ext uri="{FF2B5EF4-FFF2-40B4-BE49-F238E27FC236}">
                <a16:creationId xmlns:a16="http://schemas.microsoft.com/office/drawing/2014/main" id="{9984B5D5-1A38-D60B-97D4-6272EAEE778B}"/>
              </a:ext>
            </a:extLst>
          </p:cNvPr>
          <p:cNvPicPr>
            <a:picLocks noChangeAspect="1"/>
          </p:cNvPicPr>
          <p:nvPr/>
        </p:nvPicPr>
        <p:blipFill>
          <a:blip r:embed="rId2"/>
          <a:stretch>
            <a:fillRect/>
          </a:stretch>
        </p:blipFill>
        <p:spPr>
          <a:xfrm>
            <a:off x="6799057" y="31899"/>
            <a:ext cx="5058481" cy="6201640"/>
          </a:xfrm>
          <a:prstGeom prst="rect">
            <a:avLst/>
          </a:prstGeom>
        </p:spPr>
      </p:pic>
      <p:pic>
        <p:nvPicPr>
          <p:cNvPr id="7" name="Picture 6">
            <a:extLst>
              <a:ext uri="{FF2B5EF4-FFF2-40B4-BE49-F238E27FC236}">
                <a16:creationId xmlns:a16="http://schemas.microsoft.com/office/drawing/2014/main" id="{860AA666-2C65-EB54-ECDD-D21839698D1D}"/>
              </a:ext>
            </a:extLst>
          </p:cNvPr>
          <p:cNvPicPr>
            <a:picLocks noChangeAspect="1"/>
          </p:cNvPicPr>
          <p:nvPr/>
        </p:nvPicPr>
        <p:blipFill>
          <a:blip r:embed="rId3"/>
          <a:stretch>
            <a:fillRect/>
          </a:stretch>
        </p:blipFill>
        <p:spPr>
          <a:xfrm>
            <a:off x="567481" y="1606131"/>
            <a:ext cx="5847495" cy="4204940"/>
          </a:xfrm>
          <a:prstGeom prst="rect">
            <a:avLst/>
          </a:prstGeom>
        </p:spPr>
      </p:pic>
      <p:sp>
        <p:nvSpPr>
          <p:cNvPr id="8" name="TextBox 7">
            <a:extLst>
              <a:ext uri="{FF2B5EF4-FFF2-40B4-BE49-F238E27FC236}">
                <a16:creationId xmlns:a16="http://schemas.microsoft.com/office/drawing/2014/main" id="{4F4EE6A9-8406-BE9E-9F33-ADE01383EDAF}"/>
              </a:ext>
            </a:extLst>
          </p:cNvPr>
          <p:cNvSpPr txBox="1"/>
          <p:nvPr/>
        </p:nvSpPr>
        <p:spPr>
          <a:xfrm>
            <a:off x="1520455" y="5771874"/>
            <a:ext cx="4988907" cy="461665"/>
          </a:xfrm>
          <a:prstGeom prst="rect">
            <a:avLst/>
          </a:prstGeom>
          <a:noFill/>
        </p:spPr>
        <p:txBody>
          <a:bodyPr wrap="square" rtlCol="0">
            <a:spAutoFit/>
          </a:bodyPr>
          <a:lstStyle/>
          <a:p>
            <a:pPr algn="r"/>
            <a:r>
              <a:rPr lang="en-US" sz="1200" dirty="0"/>
              <a:t>Data presented as abstract at ID Week 2025</a:t>
            </a:r>
          </a:p>
          <a:p>
            <a:pPr algn="r"/>
            <a:r>
              <a:rPr lang="en-US" sz="1200" dirty="0"/>
              <a:t>Shihadeh, K. et al. </a:t>
            </a:r>
          </a:p>
        </p:txBody>
      </p:sp>
    </p:spTree>
    <p:extLst>
      <p:ext uri="{BB962C8B-B14F-4D97-AF65-F5344CB8AC3E}">
        <p14:creationId xmlns:p14="http://schemas.microsoft.com/office/powerpoint/2010/main" val="633620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7"/>
          <p:cNvSpPr txBox="1">
            <a:spLocks noGrp="1"/>
          </p:cNvSpPr>
          <p:nvPr>
            <p:ph type="title" idx="4294967295"/>
          </p:nvPr>
        </p:nvSpPr>
        <p:spPr>
          <a:xfrm>
            <a:off x="1903682" y="606486"/>
            <a:ext cx="8229600" cy="371475"/>
          </a:xfrm>
          <a:prstGeom prst="rect">
            <a:avLst/>
          </a:prstGeom>
        </p:spPr>
        <p:txBody>
          <a:bodyPr spcFirstLastPara="1" vert="horz" wrap="square" lIns="91425" tIns="91425" rIns="91425" bIns="91425" rtlCol="0" anchor="ctr" anchorCtr="0">
            <a:noAutofit/>
          </a:bodyPr>
          <a:lstStyle/>
          <a:p>
            <a:pPr algn="ctr">
              <a:buClr>
                <a:schemeClr val="dk1"/>
              </a:buClr>
              <a:buSzPts val="1100"/>
            </a:pPr>
            <a:r>
              <a:rPr lang="en" sz="5400" dirty="0">
                <a:solidFill>
                  <a:srgbClr val="005E63"/>
                </a:solidFill>
              </a:rPr>
              <a:t>Objectives </a:t>
            </a:r>
            <a:endParaRPr sz="5400" dirty="0">
              <a:solidFill>
                <a:srgbClr val="005E63"/>
              </a:solidFill>
            </a:endParaRPr>
          </a:p>
        </p:txBody>
      </p:sp>
      <p:sp>
        <p:nvSpPr>
          <p:cNvPr id="164" name="Google Shape;164;p17"/>
          <p:cNvSpPr txBox="1"/>
          <p:nvPr/>
        </p:nvSpPr>
        <p:spPr>
          <a:xfrm>
            <a:off x="1056717" y="4837371"/>
            <a:ext cx="10863065" cy="476233"/>
          </a:xfrm>
          <a:prstGeom prst="rect">
            <a:avLst/>
          </a:prstGeom>
          <a:noFill/>
          <a:ln>
            <a:noFill/>
          </a:ln>
        </p:spPr>
        <p:txBody>
          <a:bodyPr spcFirstLastPara="1" wrap="square" lIns="91425" tIns="91425" rIns="91425" bIns="91425" anchor="ctr" anchorCtr="0">
            <a:noAutofit/>
          </a:bodyPr>
          <a:lstStyle/>
          <a:p>
            <a:pPr marL="457200"/>
            <a:r>
              <a:rPr lang="en-US" b="1" dirty="0">
                <a:latin typeface="Roboto" panose="02000000000000000000" pitchFamily="2" charset="0"/>
                <a:ea typeface="Roboto" panose="02000000000000000000" pitchFamily="2" charset="0"/>
                <a:cs typeface="Times New Roman" panose="02020603050405020304" pitchFamily="18" charset="0"/>
              </a:rPr>
              <a:t> </a:t>
            </a:r>
          </a:p>
          <a:p>
            <a:pPr marL="457200" algn="just"/>
            <a:r>
              <a:rPr lang="en-US" b="1" dirty="0">
                <a:latin typeface="Roboto" panose="02000000000000000000" pitchFamily="2" charset="0"/>
                <a:ea typeface="Roboto" panose="02000000000000000000" pitchFamily="2" charset="0"/>
                <a:cs typeface="Times New Roman" panose="02020603050405020304" pitchFamily="18" charset="0"/>
              </a:rPr>
              <a:t> </a:t>
            </a:r>
          </a:p>
          <a:p>
            <a:r>
              <a:rPr lang="en-US" sz="2400" b="1" dirty="0">
                <a:latin typeface="Roboto" panose="02000000000000000000" pitchFamily="2" charset="0"/>
                <a:ea typeface="Roboto" panose="02000000000000000000" pitchFamily="2" charset="0"/>
                <a:cs typeface="Times New Roman" panose="02020603050405020304" pitchFamily="18" charset="0"/>
              </a:rPr>
              <a:t>Recognize </a:t>
            </a:r>
            <a:r>
              <a:rPr lang="en-US" sz="2400" b="1" dirty="0">
                <a:solidFill>
                  <a:schemeClr val="accent4">
                    <a:lumMod val="75000"/>
                  </a:schemeClr>
                </a:solidFill>
                <a:latin typeface="Roboto" panose="02000000000000000000" pitchFamily="2" charset="0"/>
                <a:ea typeface="Roboto" panose="02000000000000000000" pitchFamily="2" charset="0"/>
                <a:cs typeface="Times New Roman" panose="02020603050405020304" pitchFamily="18" charset="0"/>
              </a:rPr>
              <a:t>opportunities to improve antibiotic therapy </a:t>
            </a:r>
            <a:r>
              <a:rPr lang="en-US" sz="2400" b="1" dirty="0">
                <a:latin typeface="Roboto" panose="02000000000000000000" pitchFamily="2" charset="0"/>
                <a:ea typeface="Roboto" panose="02000000000000000000" pitchFamily="2" charset="0"/>
                <a:cs typeface="Times New Roman" panose="02020603050405020304" pitchFamily="18" charset="0"/>
              </a:rPr>
              <a:t>related to common infectious disease myths through quality improvement strategies.</a:t>
            </a:r>
          </a:p>
        </p:txBody>
      </p:sp>
      <p:sp>
        <p:nvSpPr>
          <p:cNvPr id="165" name="Google Shape;165;p17"/>
          <p:cNvSpPr txBox="1"/>
          <p:nvPr/>
        </p:nvSpPr>
        <p:spPr>
          <a:xfrm>
            <a:off x="4546708" y="4387054"/>
            <a:ext cx="861000" cy="518700"/>
          </a:xfrm>
          <a:prstGeom prst="rect">
            <a:avLst/>
          </a:prstGeom>
          <a:noFill/>
          <a:ln>
            <a:noFill/>
          </a:ln>
        </p:spPr>
        <p:txBody>
          <a:bodyPr spcFirstLastPara="1" wrap="square" lIns="91425" tIns="91425" rIns="91425" bIns="91425" anchor="ctr" anchorCtr="0">
            <a:noAutofit/>
          </a:bodyPr>
          <a:lstStyle/>
          <a:p>
            <a:r>
              <a:rPr lang="en" sz="3200" b="1" dirty="0">
                <a:solidFill>
                  <a:schemeClr val="accent5">
                    <a:lumMod val="75000"/>
                  </a:schemeClr>
                </a:solidFill>
                <a:latin typeface="Fira Sans Extra Condensed"/>
                <a:ea typeface="Fira Sans Extra Condensed"/>
                <a:cs typeface="Fira Sans Extra Condensed"/>
                <a:sym typeface="Fira Sans Extra Condensed"/>
              </a:rPr>
              <a:t>03</a:t>
            </a:r>
            <a:endParaRPr sz="2400" b="1" dirty="0">
              <a:solidFill>
                <a:schemeClr val="accent5">
                  <a:lumMod val="75000"/>
                </a:schemeClr>
              </a:solidFill>
              <a:latin typeface="Fira Sans Extra Condensed"/>
              <a:ea typeface="Fira Sans Extra Condensed"/>
              <a:cs typeface="Fira Sans Extra Condensed"/>
              <a:sym typeface="Fira Sans Extra Condensed"/>
            </a:endParaRPr>
          </a:p>
        </p:txBody>
      </p:sp>
      <p:grpSp>
        <p:nvGrpSpPr>
          <p:cNvPr id="166" name="Google Shape;166;p17"/>
          <p:cNvGrpSpPr/>
          <p:nvPr/>
        </p:nvGrpSpPr>
        <p:grpSpPr>
          <a:xfrm>
            <a:off x="494730" y="1401792"/>
            <a:ext cx="3335007" cy="1688976"/>
            <a:chOff x="727243" y="2966899"/>
            <a:chExt cx="3335007" cy="1688976"/>
          </a:xfrm>
        </p:grpSpPr>
        <p:sp>
          <p:nvSpPr>
            <p:cNvPr id="168" name="Google Shape;168;p17"/>
            <p:cNvSpPr txBox="1"/>
            <p:nvPr/>
          </p:nvSpPr>
          <p:spPr>
            <a:xfrm>
              <a:off x="1476850" y="3943375"/>
              <a:ext cx="2585400" cy="712500"/>
            </a:xfrm>
            <a:prstGeom prst="rect">
              <a:avLst/>
            </a:prstGeom>
            <a:noFill/>
            <a:ln>
              <a:noFill/>
            </a:ln>
          </p:spPr>
          <p:txBody>
            <a:bodyPr spcFirstLastPara="1" wrap="square" lIns="91425" tIns="91425" rIns="91425" bIns="91425" anchor="ctr" anchorCtr="0">
              <a:noAutofit/>
            </a:bodyPr>
            <a:lstStyle/>
            <a:p>
              <a:endParaRPr dirty="0">
                <a:solidFill>
                  <a:schemeClr val="dk1"/>
                </a:solidFill>
                <a:latin typeface="Roboto"/>
                <a:ea typeface="Roboto"/>
                <a:cs typeface="Roboto"/>
                <a:sym typeface="Roboto"/>
              </a:endParaRPr>
            </a:p>
          </p:txBody>
        </p:sp>
        <p:sp>
          <p:nvSpPr>
            <p:cNvPr id="169" name="Google Shape;169;p17"/>
            <p:cNvSpPr txBox="1"/>
            <p:nvPr/>
          </p:nvSpPr>
          <p:spPr>
            <a:xfrm>
              <a:off x="727243" y="2966899"/>
              <a:ext cx="861000" cy="518700"/>
            </a:xfrm>
            <a:prstGeom prst="rect">
              <a:avLst/>
            </a:prstGeom>
            <a:noFill/>
            <a:ln>
              <a:noFill/>
            </a:ln>
          </p:spPr>
          <p:txBody>
            <a:bodyPr spcFirstLastPara="1" wrap="square" lIns="91425" tIns="91425" rIns="91425" bIns="91425" anchor="ctr" anchorCtr="0">
              <a:noAutofit/>
            </a:bodyPr>
            <a:lstStyle/>
            <a:p>
              <a:r>
                <a:rPr lang="en" sz="3200" b="1" dirty="0">
                  <a:solidFill>
                    <a:schemeClr val="accent1"/>
                  </a:solidFill>
                  <a:latin typeface="Fira Sans Extra Condensed"/>
                  <a:ea typeface="Fira Sans Extra Condensed"/>
                  <a:cs typeface="Fira Sans Extra Condensed"/>
                  <a:sym typeface="Fira Sans Extra Condensed"/>
                </a:rPr>
                <a:t>01</a:t>
              </a:r>
              <a:endParaRPr sz="2400" b="1" dirty="0">
                <a:solidFill>
                  <a:schemeClr val="accent1"/>
                </a:solidFill>
                <a:latin typeface="Fira Sans Extra Condensed"/>
                <a:ea typeface="Fira Sans Extra Condensed"/>
                <a:cs typeface="Fira Sans Extra Condensed"/>
                <a:sym typeface="Fira Sans Extra Condensed"/>
              </a:endParaRPr>
            </a:p>
          </p:txBody>
        </p:sp>
      </p:grpSp>
      <p:sp>
        <p:nvSpPr>
          <p:cNvPr id="176" name="Google Shape;176;p17"/>
          <p:cNvSpPr txBox="1"/>
          <p:nvPr/>
        </p:nvSpPr>
        <p:spPr>
          <a:xfrm>
            <a:off x="7292362" y="2436026"/>
            <a:ext cx="3855802" cy="712500"/>
          </a:xfrm>
          <a:prstGeom prst="rect">
            <a:avLst/>
          </a:prstGeom>
          <a:noFill/>
          <a:ln>
            <a:noFill/>
          </a:ln>
        </p:spPr>
        <p:txBody>
          <a:bodyPr spcFirstLastPara="1" wrap="square" lIns="91425" tIns="91425" rIns="91425" bIns="91425" anchor="ctr" anchorCtr="0">
            <a:noAutofit/>
          </a:bodyPr>
          <a:lstStyle/>
          <a:p>
            <a:r>
              <a:rPr lang="en-US" sz="2400" b="1" dirty="0">
                <a:latin typeface="Roboto" panose="02000000000000000000" pitchFamily="2" charset="0"/>
                <a:ea typeface="Roboto" panose="02000000000000000000" pitchFamily="2" charset="0"/>
                <a:cs typeface="Times New Roman" panose="02020603050405020304" pitchFamily="18" charset="0"/>
              </a:rPr>
              <a:t>Identify </a:t>
            </a:r>
            <a:r>
              <a:rPr lang="en-US" sz="2400" b="1" dirty="0">
                <a:solidFill>
                  <a:schemeClr val="accent4">
                    <a:lumMod val="75000"/>
                  </a:schemeClr>
                </a:solidFill>
                <a:latin typeface="Roboto" panose="02000000000000000000" pitchFamily="2" charset="0"/>
                <a:ea typeface="Roboto" panose="02000000000000000000" pitchFamily="2" charset="0"/>
                <a:cs typeface="Times New Roman" panose="02020603050405020304" pitchFamily="18" charset="0"/>
              </a:rPr>
              <a:t>common misconceptions </a:t>
            </a:r>
            <a:r>
              <a:rPr lang="en-US" sz="2400" b="1" dirty="0">
                <a:latin typeface="Roboto" panose="02000000000000000000" pitchFamily="2" charset="0"/>
                <a:ea typeface="Roboto" panose="02000000000000000000" pitchFamily="2" charset="0"/>
                <a:cs typeface="Times New Roman" panose="02020603050405020304" pitchFamily="18" charset="0"/>
              </a:rPr>
              <a:t>in the diagnosis and treatment of infectious diseases that contribute to antibiotic overuse.</a:t>
            </a:r>
            <a:endParaRPr lang="en-US" sz="2800" b="1" dirty="0">
              <a:latin typeface="Roboto" panose="02000000000000000000" pitchFamily="2" charset="0"/>
              <a:ea typeface="Roboto" panose="02000000000000000000" pitchFamily="2" charset="0"/>
              <a:cs typeface="Times New Roman" panose="02020603050405020304" pitchFamily="18" charset="0"/>
            </a:endParaRPr>
          </a:p>
        </p:txBody>
      </p:sp>
      <p:sp>
        <p:nvSpPr>
          <p:cNvPr id="177" name="Google Shape;177;p17"/>
          <p:cNvSpPr txBox="1"/>
          <p:nvPr/>
        </p:nvSpPr>
        <p:spPr>
          <a:xfrm>
            <a:off x="10413589" y="1156515"/>
            <a:ext cx="861000" cy="518700"/>
          </a:xfrm>
          <a:prstGeom prst="rect">
            <a:avLst/>
          </a:prstGeom>
          <a:noFill/>
          <a:ln>
            <a:noFill/>
          </a:ln>
        </p:spPr>
        <p:txBody>
          <a:bodyPr spcFirstLastPara="1" wrap="square" lIns="91425" tIns="91425" rIns="91425" bIns="91425" anchor="ctr" anchorCtr="0">
            <a:noAutofit/>
          </a:bodyPr>
          <a:lstStyle/>
          <a:p>
            <a:pPr algn="r"/>
            <a:r>
              <a:rPr lang="en" sz="3200" b="1" dirty="0">
                <a:solidFill>
                  <a:schemeClr val="accent2"/>
                </a:solidFill>
                <a:latin typeface="Fira Sans Extra Condensed"/>
                <a:ea typeface="Fira Sans Extra Condensed"/>
                <a:cs typeface="Fira Sans Extra Condensed"/>
                <a:sym typeface="Fira Sans Extra Condensed"/>
              </a:rPr>
              <a:t>02</a:t>
            </a:r>
            <a:endParaRPr sz="3200" b="1" dirty="0">
              <a:solidFill>
                <a:schemeClr val="accent2"/>
              </a:solidFill>
              <a:latin typeface="Fira Sans Extra Condensed"/>
              <a:ea typeface="Fira Sans Extra Condensed"/>
              <a:cs typeface="Fira Sans Extra Condensed"/>
              <a:sym typeface="Fira Sans Extra Condensed"/>
            </a:endParaRPr>
          </a:p>
        </p:txBody>
      </p:sp>
      <p:cxnSp>
        <p:nvCxnSpPr>
          <p:cNvPr id="178" name="Google Shape;178;p17"/>
          <p:cNvCxnSpPr>
            <a:cxnSpLocks/>
          </p:cNvCxnSpPr>
          <p:nvPr/>
        </p:nvCxnSpPr>
        <p:spPr>
          <a:xfrm>
            <a:off x="1072155" y="1676091"/>
            <a:ext cx="3449844" cy="671422"/>
          </a:xfrm>
          <a:prstGeom prst="bentConnector3">
            <a:avLst>
              <a:gd name="adj1" fmla="val 79082"/>
            </a:avLst>
          </a:prstGeom>
          <a:noFill/>
          <a:ln w="9525" cap="flat" cmpd="sng">
            <a:solidFill>
              <a:schemeClr val="dk2"/>
            </a:solidFill>
            <a:prstDash val="dash"/>
            <a:round/>
            <a:headEnd type="none" w="med" len="med"/>
            <a:tailEnd type="oval" w="med" len="med"/>
          </a:ln>
        </p:spPr>
      </p:cxnSp>
      <p:cxnSp>
        <p:nvCxnSpPr>
          <p:cNvPr id="180" name="Google Shape;180;p17"/>
          <p:cNvCxnSpPr>
            <a:cxnSpLocks/>
          </p:cNvCxnSpPr>
          <p:nvPr/>
        </p:nvCxnSpPr>
        <p:spPr>
          <a:xfrm rot="5400000" flipH="1" flipV="1">
            <a:off x="5115008" y="4150023"/>
            <a:ext cx="793142" cy="412830"/>
          </a:xfrm>
          <a:prstGeom prst="bentConnector3">
            <a:avLst>
              <a:gd name="adj1" fmla="val 50000"/>
            </a:avLst>
          </a:prstGeom>
          <a:noFill/>
          <a:ln w="9525" cap="flat" cmpd="sng">
            <a:solidFill>
              <a:schemeClr val="dk2"/>
            </a:solidFill>
            <a:prstDash val="dash"/>
            <a:round/>
            <a:headEnd type="none" w="med" len="med"/>
            <a:tailEnd type="oval" w="med" len="med"/>
          </a:ln>
        </p:spPr>
      </p:cxnSp>
      <p:grpSp>
        <p:nvGrpSpPr>
          <p:cNvPr id="184" name="Google Shape;184;p17"/>
          <p:cNvGrpSpPr/>
          <p:nvPr/>
        </p:nvGrpSpPr>
        <p:grpSpPr>
          <a:xfrm>
            <a:off x="4460133" y="1391636"/>
            <a:ext cx="2585400" cy="2585400"/>
            <a:chOff x="3279225" y="1673500"/>
            <a:chExt cx="2585400" cy="2585400"/>
          </a:xfrm>
        </p:grpSpPr>
        <p:sp>
          <p:nvSpPr>
            <p:cNvPr id="185" name="Google Shape;185;p17"/>
            <p:cNvSpPr/>
            <p:nvPr/>
          </p:nvSpPr>
          <p:spPr>
            <a:xfrm>
              <a:off x="3279225" y="1673500"/>
              <a:ext cx="2585400" cy="2585400"/>
            </a:xfrm>
            <a:prstGeom prst="ellipse">
              <a:avLst/>
            </a:prstGeom>
            <a:solidFill>
              <a:schemeClr val="accent2">
                <a:alpha val="25099"/>
              </a:schemeClr>
            </a:solidFill>
            <a:ln>
              <a:noFill/>
            </a:ln>
          </p:spPr>
          <p:txBody>
            <a:bodyPr spcFirstLastPara="1" wrap="square" lIns="91425" tIns="91425" rIns="91425" bIns="91425" anchor="ctr" anchorCtr="0">
              <a:noAutofit/>
            </a:bodyPr>
            <a:lstStyle/>
            <a:p>
              <a:endParaRPr/>
            </a:p>
          </p:txBody>
        </p:sp>
        <p:grpSp>
          <p:nvGrpSpPr>
            <p:cNvPr id="186" name="Google Shape;186;p17"/>
            <p:cNvGrpSpPr/>
            <p:nvPr/>
          </p:nvGrpSpPr>
          <p:grpSpPr>
            <a:xfrm>
              <a:off x="3618299" y="2200923"/>
              <a:ext cx="1907508" cy="1530564"/>
              <a:chOff x="1135988" y="1385950"/>
              <a:chExt cx="898369" cy="720842"/>
            </a:xfrm>
          </p:grpSpPr>
          <p:sp>
            <p:nvSpPr>
              <p:cNvPr id="187" name="Google Shape;187;p17"/>
              <p:cNvSpPr/>
              <p:nvPr/>
            </p:nvSpPr>
            <p:spPr>
              <a:xfrm>
                <a:off x="1824470" y="1390319"/>
                <a:ext cx="79696" cy="224905"/>
              </a:xfrm>
              <a:custGeom>
                <a:avLst/>
                <a:gdLst/>
                <a:ahLst/>
                <a:cxnLst/>
                <a:rect l="l" t="t" r="r" b="b"/>
                <a:pathLst>
                  <a:path w="5546" h="15651" extrusionOk="0">
                    <a:moveTo>
                      <a:pt x="5209" y="0"/>
                    </a:moveTo>
                    <a:lnTo>
                      <a:pt x="5141" y="9"/>
                    </a:lnTo>
                    <a:lnTo>
                      <a:pt x="5074" y="25"/>
                    </a:lnTo>
                    <a:lnTo>
                      <a:pt x="5015" y="51"/>
                    </a:lnTo>
                    <a:lnTo>
                      <a:pt x="4956" y="93"/>
                    </a:lnTo>
                    <a:lnTo>
                      <a:pt x="4804" y="236"/>
                    </a:lnTo>
                    <a:lnTo>
                      <a:pt x="4669" y="379"/>
                    </a:lnTo>
                    <a:lnTo>
                      <a:pt x="4543" y="523"/>
                    </a:lnTo>
                    <a:lnTo>
                      <a:pt x="4416" y="666"/>
                    </a:lnTo>
                    <a:lnTo>
                      <a:pt x="4307" y="818"/>
                    </a:lnTo>
                    <a:lnTo>
                      <a:pt x="4206" y="961"/>
                    </a:lnTo>
                    <a:lnTo>
                      <a:pt x="4113" y="1104"/>
                    </a:lnTo>
                    <a:lnTo>
                      <a:pt x="4020" y="1256"/>
                    </a:lnTo>
                    <a:lnTo>
                      <a:pt x="3944" y="1399"/>
                    </a:lnTo>
                    <a:lnTo>
                      <a:pt x="3869" y="1551"/>
                    </a:lnTo>
                    <a:lnTo>
                      <a:pt x="3801" y="1694"/>
                    </a:lnTo>
                    <a:lnTo>
                      <a:pt x="3742" y="1846"/>
                    </a:lnTo>
                    <a:lnTo>
                      <a:pt x="3692" y="1989"/>
                    </a:lnTo>
                    <a:lnTo>
                      <a:pt x="3641" y="2141"/>
                    </a:lnTo>
                    <a:lnTo>
                      <a:pt x="3599" y="2284"/>
                    </a:lnTo>
                    <a:lnTo>
                      <a:pt x="3565" y="2436"/>
                    </a:lnTo>
                    <a:lnTo>
                      <a:pt x="3506" y="2731"/>
                    </a:lnTo>
                    <a:lnTo>
                      <a:pt x="3464" y="3026"/>
                    </a:lnTo>
                    <a:lnTo>
                      <a:pt x="3439" y="3321"/>
                    </a:lnTo>
                    <a:lnTo>
                      <a:pt x="3422" y="3607"/>
                    </a:lnTo>
                    <a:lnTo>
                      <a:pt x="3422" y="3894"/>
                    </a:lnTo>
                    <a:lnTo>
                      <a:pt x="3422" y="4180"/>
                    </a:lnTo>
                    <a:lnTo>
                      <a:pt x="3439" y="4736"/>
                    </a:lnTo>
                    <a:lnTo>
                      <a:pt x="3456" y="5251"/>
                    </a:lnTo>
                    <a:lnTo>
                      <a:pt x="3456" y="5512"/>
                    </a:lnTo>
                    <a:lnTo>
                      <a:pt x="3456" y="5765"/>
                    </a:lnTo>
                    <a:lnTo>
                      <a:pt x="3447" y="6009"/>
                    </a:lnTo>
                    <a:lnTo>
                      <a:pt x="3422" y="6262"/>
                    </a:lnTo>
                    <a:lnTo>
                      <a:pt x="3388" y="6506"/>
                    </a:lnTo>
                    <a:lnTo>
                      <a:pt x="3346" y="6751"/>
                    </a:lnTo>
                    <a:lnTo>
                      <a:pt x="3287" y="6995"/>
                    </a:lnTo>
                    <a:lnTo>
                      <a:pt x="3211" y="7231"/>
                    </a:lnTo>
                    <a:lnTo>
                      <a:pt x="3110" y="7475"/>
                    </a:lnTo>
                    <a:lnTo>
                      <a:pt x="3051" y="7585"/>
                    </a:lnTo>
                    <a:lnTo>
                      <a:pt x="2992" y="7703"/>
                    </a:lnTo>
                    <a:lnTo>
                      <a:pt x="2925" y="7821"/>
                    </a:lnTo>
                    <a:lnTo>
                      <a:pt x="2849" y="7939"/>
                    </a:lnTo>
                    <a:lnTo>
                      <a:pt x="2773" y="8057"/>
                    </a:lnTo>
                    <a:lnTo>
                      <a:pt x="2680" y="8166"/>
                    </a:lnTo>
                    <a:lnTo>
                      <a:pt x="2588" y="8284"/>
                    </a:lnTo>
                    <a:lnTo>
                      <a:pt x="2486" y="8394"/>
                    </a:lnTo>
                    <a:lnTo>
                      <a:pt x="2385" y="8512"/>
                    </a:lnTo>
                    <a:lnTo>
                      <a:pt x="2267" y="8622"/>
                    </a:lnTo>
                    <a:lnTo>
                      <a:pt x="2006" y="8883"/>
                    </a:lnTo>
                    <a:lnTo>
                      <a:pt x="1762" y="9144"/>
                    </a:lnTo>
                    <a:lnTo>
                      <a:pt x="1534" y="9414"/>
                    </a:lnTo>
                    <a:lnTo>
                      <a:pt x="1332" y="9692"/>
                    </a:lnTo>
                    <a:lnTo>
                      <a:pt x="1146" y="9970"/>
                    </a:lnTo>
                    <a:lnTo>
                      <a:pt x="978" y="10248"/>
                    </a:lnTo>
                    <a:lnTo>
                      <a:pt x="826" y="10526"/>
                    </a:lnTo>
                    <a:lnTo>
                      <a:pt x="691" y="10804"/>
                    </a:lnTo>
                    <a:lnTo>
                      <a:pt x="565" y="11091"/>
                    </a:lnTo>
                    <a:lnTo>
                      <a:pt x="464" y="11369"/>
                    </a:lnTo>
                    <a:lnTo>
                      <a:pt x="371" y="11647"/>
                    </a:lnTo>
                    <a:lnTo>
                      <a:pt x="287" y="11917"/>
                    </a:lnTo>
                    <a:lnTo>
                      <a:pt x="219" y="12186"/>
                    </a:lnTo>
                    <a:lnTo>
                      <a:pt x="160" y="12448"/>
                    </a:lnTo>
                    <a:lnTo>
                      <a:pt x="110" y="12709"/>
                    </a:lnTo>
                    <a:lnTo>
                      <a:pt x="76" y="12962"/>
                    </a:lnTo>
                    <a:lnTo>
                      <a:pt x="42" y="13206"/>
                    </a:lnTo>
                    <a:lnTo>
                      <a:pt x="26" y="13442"/>
                    </a:lnTo>
                    <a:lnTo>
                      <a:pt x="9" y="13670"/>
                    </a:lnTo>
                    <a:lnTo>
                      <a:pt x="0" y="13880"/>
                    </a:lnTo>
                    <a:lnTo>
                      <a:pt x="0" y="14285"/>
                    </a:lnTo>
                    <a:lnTo>
                      <a:pt x="17" y="14630"/>
                    </a:lnTo>
                    <a:lnTo>
                      <a:pt x="34" y="14917"/>
                    </a:lnTo>
                    <a:lnTo>
                      <a:pt x="68" y="15144"/>
                    </a:lnTo>
                    <a:lnTo>
                      <a:pt x="101" y="15372"/>
                    </a:lnTo>
                    <a:lnTo>
                      <a:pt x="118" y="15431"/>
                    </a:lnTo>
                    <a:lnTo>
                      <a:pt x="144" y="15482"/>
                    </a:lnTo>
                    <a:lnTo>
                      <a:pt x="177" y="15532"/>
                    </a:lnTo>
                    <a:lnTo>
                      <a:pt x="219" y="15574"/>
                    </a:lnTo>
                    <a:lnTo>
                      <a:pt x="270" y="15608"/>
                    </a:lnTo>
                    <a:lnTo>
                      <a:pt x="329" y="15633"/>
                    </a:lnTo>
                    <a:lnTo>
                      <a:pt x="388" y="15650"/>
                    </a:lnTo>
                    <a:lnTo>
                      <a:pt x="447" y="15650"/>
                    </a:lnTo>
                    <a:lnTo>
                      <a:pt x="514" y="15642"/>
                    </a:lnTo>
                    <a:lnTo>
                      <a:pt x="582" y="15625"/>
                    </a:lnTo>
                    <a:lnTo>
                      <a:pt x="641" y="15591"/>
                    </a:lnTo>
                    <a:lnTo>
                      <a:pt x="700" y="15549"/>
                    </a:lnTo>
                    <a:lnTo>
                      <a:pt x="742" y="15498"/>
                    </a:lnTo>
                    <a:lnTo>
                      <a:pt x="776" y="15439"/>
                    </a:lnTo>
                    <a:lnTo>
                      <a:pt x="793" y="15372"/>
                    </a:lnTo>
                    <a:lnTo>
                      <a:pt x="801" y="15305"/>
                    </a:lnTo>
                    <a:lnTo>
                      <a:pt x="793" y="15229"/>
                    </a:lnTo>
                    <a:lnTo>
                      <a:pt x="767" y="15060"/>
                    </a:lnTo>
                    <a:lnTo>
                      <a:pt x="742" y="14866"/>
                    </a:lnTo>
                    <a:lnTo>
                      <a:pt x="725" y="14613"/>
                    </a:lnTo>
                    <a:lnTo>
                      <a:pt x="708" y="14302"/>
                    </a:lnTo>
                    <a:lnTo>
                      <a:pt x="717" y="13939"/>
                    </a:lnTo>
                    <a:lnTo>
                      <a:pt x="717" y="13745"/>
                    </a:lnTo>
                    <a:lnTo>
                      <a:pt x="734" y="13535"/>
                    </a:lnTo>
                    <a:lnTo>
                      <a:pt x="750" y="13324"/>
                    </a:lnTo>
                    <a:lnTo>
                      <a:pt x="776" y="13097"/>
                    </a:lnTo>
                    <a:lnTo>
                      <a:pt x="809" y="12869"/>
                    </a:lnTo>
                    <a:lnTo>
                      <a:pt x="852" y="12633"/>
                    </a:lnTo>
                    <a:lnTo>
                      <a:pt x="911" y="12389"/>
                    </a:lnTo>
                    <a:lnTo>
                      <a:pt x="969" y="12144"/>
                    </a:lnTo>
                    <a:lnTo>
                      <a:pt x="1037" y="11891"/>
                    </a:lnTo>
                    <a:lnTo>
                      <a:pt x="1121" y="11639"/>
                    </a:lnTo>
                    <a:lnTo>
                      <a:pt x="1222" y="11386"/>
                    </a:lnTo>
                    <a:lnTo>
                      <a:pt x="1332" y="11125"/>
                    </a:lnTo>
                    <a:lnTo>
                      <a:pt x="1450" y="10872"/>
                    </a:lnTo>
                    <a:lnTo>
                      <a:pt x="1585" y="10610"/>
                    </a:lnTo>
                    <a:lnTo>
                      <a:pt x="1736" y="10358"/>
                    </a:lnTo>
                    <a:lnTo>
                      <a:pt x="1905" y="10105"/>
                    </a:lnTo>
                    <a:lnTo>
                      <a:pt x="2090" y="9860"/>
                    </a:lnTo>
                    <a:lnTo>
                      <a:pt x="2293" y="9608"/>
                    </a:lnTo>
                    <a:lnTo>
                      <a:pt x="2512" y="9372"/>
                    </a:lnTo>
                    <a:lnTo>
                      <a:pt x="2748" y="9136"/>
                    </a:lnTo>
                    <a:lnTo>
                      <a:pt x="2883" y="9001"/>
                    </a:lnTo>
                    <a:lnTo>
                      <a:pt x="3017" y="8866"/>
                    </a:lnTo>
                    <a:lnTo>
                      <a:pt x="3135" y="8740"/>
                    </a:lnTo>
                    <a:lnTo>
                      <a:pt x="3245" y="8605"/>
                    </a:lnTo>
                    <a:lnTo>
                      <a:pt x="3346" y="8470"/>
                    </a:lnTo>
                    <a:lnTo>
                      <a:pt x="3439" y="8327"/>
                    </a:lnTo>
                    <a:lnTo>
                      <a:pt x="3531" y="8192"/>
                    </a:lnTo>
                    <a:lnTo>
                      <a:pt x="3607" y="8057"/>
                    </a:lnTo>
                    <a:lnTo>
                      <a:pt x="3683" y="7922"/>
                    </a:lnTo>
                    <a:lnTo>
                      <a:pt x="3751" y="7787"/>
                    </a:lnTo>
                    <a:lnTo>
                      <a:pt x="3810" y="7644"/>
                    </a:lnTo>
                    <a:lnTo>
                      <a:pt x="3869" y="7509"/>
                    </a:lnTo>
                    <a:lnTo>
                      <a:pt x="3919" y="7366"/>
                    </a:lnTo>
                    <a:lnTo>
                      <a:pt x="3961" y="7231"/>
                    </a:lnTo>
                    <a:lnTo>
                      <a:pt x="4029" y="6953"/>
                    </a:lnTo>
                    <a:lnTo>
                      <a:pt x="4088" y="6675"/>
                    </a:lnTo>
                    <a:lnTo>
                      <a:pt x="4121" y="6388"/>
                    </a:lnTo>
                    <a:lnTo>
                      <a:pt x="4147" y="6110"/>
                    </a:lnTo>
                    <a:lnTo>
                      <a:pt x="4164" y="5832"/>
                    </a:lnTo>
                    <a:lnTo>
                      <a:pt x="4164" y="5554"/>
                    </a:lnTo>
                    <a:lnTo>
                      <a:pt x="4164" y="5267"/>
                    </a:lnTo>
                    <a:lnTo>
                      <a:pt x="4147" y="4711"/>
                    </a:lnTo>
                    <a:lnTo>
                      <a:pt x="4130" y="4172"/>
                    </a:lnTo>
                    <a:lnTo>
                      <a:pt x="4121" y="3911"/>
                    </a:lnTo>
                    <a:lnTo>
                      <a:pt x="4130" y="3649"/>
                    </a:lnTo>
                    <a:lnTo>
                      <a:pt x="4138" y="3380"/>
                    </a:lnTo>
                    <a:lnTo>
                      <a:pt x="4164" y="3127"/>
                    </a:lnTo>
                    <a:lnTo>
                      <a:pt x="4197" y="2866"/>
                    </a:lnTo>
                    <a:lnTo>
                      <a:pt x="4248" y="2604"/>
                    </a:lnTo>
                    <a:lnTo>
                      <a:pt x="4315" y="2351"/>
                    </a:lnTo>
                    <a:lnTo>
                      <a:pt x="4399" y="2099"/>
                    </a:lnTo>
                    <a:lnTo>
                      <a:pt x="4450" y="1972"/>
                    </a:lnTo>
                    <a:lnTo>
                      <a:pt x="4509" y="1846"/>
                    </a:lnTo>
                    <a:lnTo>
                      <a:pt x="4568" y="1719"/>
                    </a:lnTo>
                    <a:lnTo>
                      <a:pt x="4635" y="1593"/>
                    </a:lnTo>
                    <a:lnTo>
                      <a:pt x="4711" y="1475"/>
                    </a:lnTo>
                    <a:lnTo>
                      <a:pt x="4796" y="1349"/>
                    </a:lnTo>
                    <a:lnTo>
                      <a:pt x="4880" y="1222"/>
                    </a:lnTo>
                    <a:lnTo>
                      <a:pt x="4981" y="1104"/>
                    </a:lnTo>
                    <a:lnTo>
                      <a:pt x="5082" y="978"/>
                    </a:lnTo>
                    <a:lnTo>
                      <a:pt x="5192" y="860"/>
                    </a:lnTo>
                    <a:lnTo>
                      <a:pt x="5310" y="733"/>
                    </a:lnTo>
                    <a:lnTo>
                      <a:pt x="5436" y="615"/>
                    </a:lnTo>
                    <a:lnTo>
                      <a:pt x="5487" y="565"/>
                    </a:lnTo>
                    <a:lnTo>
                      <a:pt x="5520" y="506"/>
                    </a:lnTo>
                    <a:lnTo>
                      <a:pt x="5537" y="438"/>
                    </a:lnTo>
                    <a:lnTo>
                      <a:pt x="5546" y="371"/>
                    </a:lnTo>
                    <a:lnTo>
                      <a:pt x="5546" y="304"/>
                    </a:lnTo>
                    <a:lnTo>
                      <a:pt x="5529" y="236"/>
                    </a:lnTo>
                    <a:lnTo>
                      <a:pt x="5495" y="177"/>
                    </a:lnTo>
                    <a:lnTo>
                      <a:pt x="5453" y="118"/>
                    </a:lnTo>
                    <a:lnTo>
                      <a:pt x="5402" y="68"/>
                    </a:lnTo>
                    <a:lnTo>
                      <a:pt x="5343" y="34"/>
                    </a:lnTo>
                    <a:lnTo>
                      <a:pt x="5276" y="9"/>
                    </a:lnTo>
                    <a:lnTo>
                      <a:pt x="520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8" name="Google Shape;188;p17"/>
              <p:cNvSpPr/>
              <p:nvPr/>
            </p:nvSpPr>
            <p:spPr>
              <a:xfrm>
                <a:off x="1828579" y="1491199"/>
                <a:ext cx="205778" cy="122088"/>
              </a:xfrm>
              <a:custGeom>
                <a:avLst/>
                <a:gdLst/>
                <a:ahLst/>
                <a:cxnLst/>
                <a:rect l="l" t="t" r="r" b="b"/>
                <a:pathLst>
                  <a:path w="14320" h="8496" extrusionOk="0">
                    <a:moveTo>
                      <a:pt x="13965" y="0"/>
                    </a:moveTo>
                    <a:lnTo>
                      <a:pt x="13755" y="9"/>
                    </a:lnTo>
                    <a:lnTo>
                      <a:pt x="13561" y="17"/>
                    </a:lnTo>
                    <a:lnTo>
                      <a:pt x="13367" y="34"/>
                    </a:lnTo>
                    <a:lnTo>
                      <a:pt x="13181" y="59"/>
                    </a:lnTo>
                    <a:lnTo>
                      <a:pt x="12996" y="93"/>
                    </a:lnTo>
                    <a:lnTo>
                      <a:pt x="12828" y="135"/>
                    </a:lnTo>
                    <a:lnTo>
                      <a:pt x="12659" y="177"/>
                    </a:lnTo>
                    <a:lnTo>
                      <a:pt x="12490" y="219"/>
                    </a:lnTo>
                    <a:lnTo>
                      <a:pt x="12330" y="278"/>
                    </a:lnTo>
                    <a:lnTo>
                      <a:pt x="12179" y="337"/>
                    </a:lnTo>
                    <a:lnTo>
                      <a:pt x="12035" y="396"/>
                    </a:lnTo>
                    <a:lnTo>
                      <a:pt x="11892" y="472"/>
                    </a:lnTo>
                    <a:lnTo>
                      <a:pt x="11749" y="540"/>
                    </a:lnTo>
                    <a:lnTo>
                      <a:pt x="11614" y="616"/>
                    </a:lnTo>
                    <a:lnTo>
                      <a:pt x="11479" y="700"/>
                    </a:lnTo>
                    <a:lnTo>
                      <a:pt x="11353" y="784"/>
                    </a:lnTo>
                    <a:lnTo>
                      <a:pt x="11108" y="961"/>
                    </a:lnTo>
                    <a:lnTo>
                      <a:pt x="10881" y="1146"/>
                    </a:lnTo>
                    <a:lnTo>
                      <a:pt x="10662" y="1349"/>
                    </a:lnTo>
                    <a:lnTo>
                      <a:pt x="10459" y="1551"/>
                    </a:lnTo>
                    <a:lnTo>
                      <a:pt x="10257" y="1762"/>
                    </a:lnTo>
                    <a:lnTo>
                      <a:pt x="10072" y="1972"/>
                    </a:lnTo>
                    <a:lnTo>
                      <a:pt x="9701" y="2394"/>
                    </a:lnTo>
                    <a:lnTo>
                      <a:pt x="9364" y="2781"/>
                    </a:lnTo>
                    <a:lnTo>
                      <a:pt x="9195" y="2975"/>
                    </a:lnTo>
                    <a:lnTo>
                      <a:pt x="9027" y="3161"/>
                    </a:lnTo>
                    <a:lnTo>
                      <a:pt x="8841" y="3338"/>
                    </a:lnTo>
                    <a:lnTo>
                      <a:pt x="8664" y="3506"/>
                    </a:lnTo>
                    <a:lnTo>
                      <a:pt x="8471" y="3666"/>
                    </a:lnTo>
                    <a:lnTo>
                      <a:pt x="8277" y="3818"/>
                    </a:lnTo>
                    <a:lnTo>
                      <a:pt x="8066" y="3953"/>
                    </a:lnTo>
                    <a:lnTo>
                      <a:pt x="7847" y="4079"/>
                    </a:lnTo>
                    <a:lnTo>
                      <a:pt x="7611" y="4180"/>
                    </a:lnTo>
                    <a:lnTo>
                      <a:pt x="7493" y="4231"/>
                    </a:lnTo>
                    <a:lnTo>
                      <a:pt x="7367" y="4273"/>
                    </a:lnTo>
                    <a:lnTo>
                      <a:pt x="7240" y="4315"/>
                    </a:lnTo>
                    <a:lnTo>
                      <a:pt x="7105" y="4349"/>
                    </a:lnTo>
                    <a:lnTo>
                      <a:pt x="6970" y="4383"/>
                    </a:lnTo>
                    <a:lnTo>
                      <a:pt x="6827" y="4408"/>
                    </a:lnTo>
                    <a:lnTo>
                      <a:pt x="6684" y="4425"/>
                    </a:lnTo>
                    <a:lnTo>
                      <a:pt x="6532" y="4442"/>
                    </a:lnTo>
                    <a:lnTo>
                      <a:pt x="6372" y="4450"/>
                    </a:lnTo>
                    <a:lnTo>
                      <a:pt x="6212" y="4458"/>
                    </a:lnTo>
                    <a:lnTo>
                      <a:pt x="5841" y="4467"/>
                    </a:lnTo>
                    <a:lnTo>
                      <a:pt x="5487" y="4501"/>
                    </a:lnTo>
                    <a:lnTo>
                      <a:pt x="5142" y="4551"/>
                    </a:lnTo>
                    <a:lnTo>
                      <a:pt x="4805" y="4610"/>
                    </a:lnTo>
                    <a:lnTo>
                      <a:pt x="4476" y="4694"/>
                    </a:lnTo>
                    <a:lnTo>
                      <a:pt x="4164" y="4787"/>
                    </a:lnTo>
                    <a:lnTo>
                      <a:pt x="3861" y="4888"/>
                    </a:lnTo>
                    <a:lnTo>
                      <a:pt x="3574" y="4998"/>
                    </a:lnTo>
                    <a:lnTo>
                      <a:pt x="3296" y="5124"/>
                    </a:lnTo>
                    <a:lnTo>
                      <a:pt x="3026" y="5259"/>
                    </a:lnTo>
                    <a:lnTo>
                      <a:pt x="2774" y="5402"/>
                    </a:lnTo>
                    <a:lnTo>
                      <a:pt x="2529" y="5546"/>
                    </a:lnTo>
                    <a:lnTo>
                      <a:pt x="2293" y="5697"/>
                    </a:lnTo>
                    <a:lnTo>
                      <a:pt x="2074" y="5849"/>
                    </a:lnTo>
                    <a:lnTo>
                      <a:pt x="1863" y="6009"/>
                    </a:lnTo>
                    <a:lnTo>
                      <a:pt x="1661" y="6169"/>
                    </a:lnTo>
                    <a:lnTo>
                      <a:pt x="1476" y="6329"/>
                    </a:lnTo>
                    <a:lnTo>
                      <a:pt x="1299" y="6489"/>
                    </a:lnTo>
                    <a:lnTo>
                      <a:pt x="1139" y="6650"/>
                    </a:lnTo>
                    <a:lnTo>
                      <a:pt x="987" y="6801"/>
                    </a:lnTo>
                    <a:lnTo>
                      <a:pt x="709" y="7096"/>
                    </a:lnTo>
                    <a:lnTo>
                      <a:pt x="490" y="7358"/>
                    </a:lnTo>
                    <a:lnTo>
                      <a:pt x="313" y="7585"/>
                    </a:lnTo>
                    <a:lnTo>
                      <a:pt x="178" y="7770"/>
                    </a:lnTo>
                    <a:lnTo>
                      <a:pt x="51" y="7956"/>
                    </a:lnTo>
                    <a:lnTo>
                      <a:pt x="18" y="8023"/>
                    </a:lnTo>
                    <a:lnTo>
                      <a:pt x="1" y="8091"/>
                    </a:lnTo>
                    <a:lnTo>
                      <a:pt x="1" y="8158"/>
                    </a:lnTo>
                    <a:lnTo>
                      <a:pt x="9" y="8226"/>
                    </a:lnTo>
                    <a:lnTo>
                      <a:pt x="35" y="8293"/>
                    </a:lnTo>
                    <a:lnTo>
                      <a:pt x="68" y="8352"/>
                    </a:lnTo>
                    <a:lnTo>
                      <a:pt x="110" y="8403"/>
                    </a:lnTo>
                    <a:lnTo>
                      <a:pt x="169" y="8445"/>
                    </a:lnTo>
                    <a:lnTo>
                      <a:pt x="212" y="8470"/>
                    </a:lnTo>
                    <a:lnTo>
                      <a:pt x="262" y="8487"/>
                    </a:lnTo>
                    <a:lnTo>
                      <a:pt x="304" y="8495"/>
                    </a:lnTo>
                    <a:lnTo>
                      <a:pt x="397" y="8495"/>
                    </a:lnTo>
                    <a:lnTo>
                      <a:pt x="439" y="8487"/>
                    </a:lnTo>
                    <a:lnTo>
                      <a:pt x="481" y="8470"/>
                    </a:lnTo>
                    <a:lnTo>
                      <a:pt x="523" y="8453"/>
                    </a:lnTo>
                    <a:lnTo>
                      <a:pt x="566" y="8428"/>
                    </a:lnTo>
                    <a:lnTo>
                      <a:pt x="599" y="8403"/>
                    </a:lnTo>
                    <a:lnTo>
                      <a:pt x="625" y="8369"/>
                    </a:lnTo>
                    <a:lnTo>
                      <a:pt x="658" y="8327"/>
                    </a:lnTo>
                    <a:lnTo>
                      <a:pt x="751" y="8183"/>
                    </a:lnTo>
                    <a:lnTo>
                      <a:pt x="869" y="8023"/>
                    </a:lnTo>
                    <a:lnTo>
                      <a:pt x="1029" y="7821"/>
                    </a:lnTo>
                    <a:lnTo>
                      <a:pt x="1231" y="7585"/>
                    </a:lnTo>
                    <a:lnTo>
                      <a:pt x="1476" y="7324"/>
                    </a:lnTo>
                    <a:lnTo>
                      <a:pt x="1611" y="7181"/>
                    </a:lnTo>
                    <a:lnTo>
                      <a:pt x="1762" y="7037"/>
                    </a:lnTo>
                    <a:lnTo>
                      <a:pt x="1922" y="6894"/>
                    </a:lnTo>
                    <a:lnTo>
                      <a:pt x="2091" y="6751"/>
                    </a:lnTo>
                    <a:lnTo>
                      <a:pt x="2276" y="6599"/>
                    </a:lnTo>
                    <a:lnTo>
                      <a:pt x="2462" y="6456"/>
                    </a:lnTo>
                    <a:lnTo>
                      <a:pt x="2664" y="6313"/>
                    </a:lnTo>
                    <a:lnTo>
                      <a:pt x="2883" y="6169"/>
                    </a:lnTo>
                    <a:lnTo>
                      <a:pt x="3102" y="6034"/>
                    </a:lnTo>
                    <a:lnTo>
                      <a:pt x="3338" y="5908"/>
                    </a:lnTo>
                    <a:lnTo>
                      <a:pt x="3583" y="5782"/>
                    </a:lnTo>
                    <a:lnTo>
                      <a:pt x="3835" y="5672"/>
                    </a:lnTo>
                    <a:lnTo>
                      <a:pt x="4097" y="5562"/>
                    </a:lnTo>
                    <a:lnTo>
                      <a:pt x="4366" y="5470"/>
                    </a:lnTo>
                    <a:lnTo>
                      <a:pt x="4653" y="5385"/>
                    </a:lnTo>
                    <a:lnTo>
                      <a:pt x="4948" y="5310"/>
                    </a:lnTo>
                    <a:lnTo>
                      <a:pt x="5251" y="5251"/>
                    </a:lnTo>
                    <a:lnTo>
                      <a:pt x="5563" y="5209"/>
                    </a:lnTo>
                    <a:lnTo>
                      <a:pt x="5892" y="5175"/>
                    </a:lnTo>
                    <a:lnTo>
                      <a:pt x="6220" y="5166"/>
                    </a:lnTo>
                    <a:lnTo>
                      <a:pt x="6414" y="5158"/>
                    </a:lnTo>
                    <a:lnTo>
                      <a:pt x="6600" y="5150"/>
                    </a:lnTo>
                    <a:lnTo>
                      <a:pt x="6777" y="5133"/>
                    </a:lnTo>
                    <a:lnTo>
                      <a:pt x="6945" y="5107"/>
                    </a:lnTo>
                    <a:lnTo>
                      <a:pt x="7114" y="5074"/>
                    </a:lnTo>
                    <a:lnTo>
                      <a:pt x="7274" y="5040"/>
                    </a:lnTo>
                    <a:lnTo>
                      <a:pt x="7434" y="4998"/>
                    </a:lnTo>
                    <a:lnTo>
                      <a:pt x="7586" y="4956"/>
                    </a:lnTo>
                    <a:lnTo>
                      <a:pt x="7729" y="4905"/>
                    </a:lnTo>
                    <a:lnTo>
                      <a:pt x="7872" y="4846"/>
                    </a:lnTo>
                    <a:lnTo>
                      <a:pt x="8007" y="4787"/>
                    </a:lnTo>
                    <a:lnTo>
                      <a:pt x="8142" y="4720"/>
                    </a:lnTo>
                    <a:lnTo>
                      <a:pt x="8277" y="4652"/>
                    </a:lnTo>
                    <a:lnTo>
                      <a:pt x="8403" y="4576"/>
                    </a:lnTo>
                    <a:lnTo>
                      <a:pt x="8639" y="4425"/>
                    </a:lnTo>
                    <a:lnTo>
                      <a:pt x="8875" y="4256"/>
                    </a:lnTo>
                    <a:lnTo>
                      <a:pt x="9086" y="4071"/>
                    </a:lnTo>
                    <a:lnTo>
                      <a:pt x="9296" y="3885"/>
                    </a:lnTo>
                    <a:lnTo>
                      <a:pt x="9499" y="3683"/>
                    </a:lnTo>
                    <a:lnTo>
                      <a:pt x="9684" y="3481"/>
                    </a:lnTo>
                    <a:lnTo>
                      <a:pt x="9878" y="3279"/>
                    </a:lnTo>
                    <a:lnTo>
                      <a:pt x="10240" y="2849"/>
                    </a:lnTo>
                    <a:lnTo>
                      <a:pt x="10594" y="2444"/>
                    </a:lnTo>
                    <a:lnTo>
                      <a:pt x="10771" y="2250"/>
                    </a:lnTo>
                    <a:lnTo>
                      <a:pt x="10948" y="2057"/>
                    </a:lnTo>
                    <a:lnTo>
                      <a:pt x="11134" y="1871"/>
                    </a:lnTo>
                    <a:lnTo>
                      <a:pt x="11327" y="1694"/>
                    </a:lnTo>
                    <a:lnTo>
                      <a:pt x="11530" y="1526"/>
                    </a:lnTo>
                    <a:lnTo>
                      <a:pt x="11740" y="1374"/>
                    </a:lnTo>
                    <a:lnTo>
                      <a:pt x="11959" y="1231"/>
                    </a:lnTo>
                    <a:lnTo>
                      <a:pt x="12195" y="1104"/>
                    </a:lnTo>
                    <a:lnTo>
                      <a:pt x="12322" y="1045"/>
                    </a:lnTo>
                    <a:lnTo>
                      <a:pt x="12448" y="986"/>
                    </a:lnTo>
                    <a:lnTo>
                      <a:pt x="12575" y="936"/>
                    </a:lnTo>
                    <a:lnTo>
                      <a:pt x="12710" y="894"/>
                    </a:lnTo>
                    <a:lnTo>
                      <a:pt x="12853" y="851"/>
                    </a:lnTo>
                    <a:lnTo>
                      <a:pt x="12996" y="818"/>
                    </a:lnTo>
                    <a:lnTo>
                      <a:pt x="13148" y="784"/>
                    </a:lnTo>
                    <a:lnTo>
                      <a:pt x="13299" y="759"/>
                    </a:lnTo>
                    <a:lnTo>
                      <a:pt x="13460" y="742"/>
                    </a:lnTo>
                    <a:lnTo>
                      <a:pt x="13620" y="725"/>
                    </a:lnTo>
                    <a:lnTo>
                      <a:pt x="13788" y="717"/>
                    </a:lnTo>
                    <a:lnTo>
                      <a:pt x="13965" y="708"/>
                    </a:lnTo>
                    <a:lnTo>
                      <a:pt x="14033" y="700"/>
                    </a:lnTo>
                    <a:lnTo>
                      <a:pt x="14100" y="683"/>
                    </a:lnTo>
                    <a:lnTo>
                      <a:pt x="14159" y="649"/>
                    </a:lnTo>
                    <a:lnTo>
                      <a:pt x="14218" y="607"/>
                    </a:lnTo>
                    <a:lnTo>
                      <a:pt x="14260" y="557"/>
                    </a:lnTo>
                    <a:lnTo>
                      <a:pt x="14285" y="498"/>
                    </a:lnTo>
                    <a:lnTo>
                      <a:pt x="14311" y="430"/>
                    </a:lnTo>
                    <a:lnTo>
                      <a:pt x="14319" y="354"/>
                    </a:lnTo>
                    <a:lnTo>
                      <a:pt x="14311" y="287"/>
                    </a:lnTo>
                    <a:lnTo>
                      <a:pt x="14285" y="219"/>
                    </a:lnTo>
                    <a:lnTo>
                      <a:pt x="14252" y="160"/>
                    </a:lnTo>
                    <a:lnTo>
                      <a:pt x="14210" y="110"/>
                    </a:lnTo>
                    <a:lnTo>
                      <a:pt x="14159" y="68"/>
                    </a:lnTo>
                    <a:lnTo>
                      <a:pt x="14100" y="34"/>
                    </a:lnTo>
                    <a:lnTo>
                      <a:pt x="14033" y="9"/>
                    </a:lnTo>
                    <a:lnTo>
                      <a:pt x="13965"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9" name="Google Shape;189;p17"/>
              <p:cNvSpPr/>
              <p:nvPr/>
            </p:nvSpPr>
            <p:spPr>
              <a:xfrm>
                <a:off x="1845422" y="1430153"/>
                <a:ext cx="164220" cy="174524"/>
              </a:xfrm>
              <a:custGeom>
                <a:avLst/>
                <a:gdLst/>
                <a:ahLst/>
                <a:cxnLst/>
                <a:rect l="l" t="t" r="r" b="b"/>
                <a:pathLst>
                  <a:path w="11428" h="12145" extrusionOk="0">
                    <a:moveTo>
                      <a:pt x="11040" y="1"/>
                    </a:moveTo>
                    <a:lnTo>
                      <a:pt x="10973" y="18"/>
                    </a:lnTo>
                    <a:lnTo>
                      <a:pt x="10779" y="77"/>
                    </a:lnTo>
                    <a:lnTo>
                      <a:pt x="10585" y="144"/>
                    </a:lnTo>
                    <a:lnTo>
                      <a:pt x="10408" y="220"/>
                    </a:lnTo>
                    <a:lnTo>
                      <a:pt x="10240" y="304"/>
                    </a:lnTo>
                    <a:lnTo>
                      <a:pt x="10080" y="380"/>
                    </a:lnTo>
                    <a:lnTo>
                      <a:pt x="9919" y="473"/>
                    </a:lnTo>
                    <a:lnTo>
                      <a:pt x="9768" y="557"/>
                    </a:lnTo>
                    <a:lnTo>
                      <a:pt x="9633" y="658"/>
                    </a:lnTo>
                    <a:lnTo>
                      <a:pt x="9490" y="751"/>
                    </a:lnTo>
                    <a:lnTo>
                      <a:pt x="9363" y="852"/>
                    </a:lnTo>
                    <a:lnTo>
                      <a:pt x="9245" y="962"/>
                    </a:lnTo>
                    <a:lnTo>
                      <a:pt x="9127" y="1071"/>
                    </a:lnTo>
                    <a:lnTo>
                      <a:pt x="9009" y="1181"/>
                    </a:lnTo>
                    <a:lnTo>
                      <a:pt x="8908" y="1290"/>
                    </a:lnTo>
                    <a:lnTo>
                      <a:pt x="8807" y="1408"/>
                    </a:lnTo>
                    <a:lnTo>
                      <a:pt x="8706" y="1526"/>
                    </a:lnTo>
                    <a:lnTo>
                      <a:pt x="8529" y="1762"/>
                    </a:lnTo>
                    <a:lnTo>
                      <a:pt x="8360" y="2015"/>
                    </a:lnTo>
                    <a:lnTo>
                      <a:pt x="8209" y="2268"/>
                    </a:lnTo>
                    <a:lnTo>
                      <a:pt x="8074" y="2521"/>
                    </a:lnTo>
                    <a:lnTo>
                      <a:pt x="7947" y="2782"/>
                    </a:lnTo>
                    <a:lnTo>
                      <a:pt x="7829" y="3035"/>
                    </a:lnTo>
                    <a:lnTo>
                      <a:pt x="7602" y="3549"/>
                    </a:lnTo>
                    <a:lnTo>
                      <a:pt x="7391" y="4021"/>
                    </a:lnTo>
                    <a:lnTo>
                      <a:pt x="7290" y="4257"/>
                    </a:lnTo>
                    <a:lnTo>
                      <a:pt x="7172" y="4484"/>
                    </a:lnTo>
                    <a:lnTo>
                      <a:pt x="7054" y="4703"/>
                    </a:lnTo>
                    <a:lnTo>
                      <a:pt x="6936" y="4914"/>
                    </a:lnTo>
                    <a:lnTo>
                      <a:pt x="6801" y="5125"/>
                    </a:lnTo>
                    <a:lnTo>
                      <a:pt x="6650" y="5327"/>
                    </a:lnTo>
                    <a:lnTo>
                      <a:pt x="6489" y="5521"/>
                    </a:lnTo>
                    <a:lnTo>
                      <a:pt x="6321" y="5706"/>
                    </a:lnTo>
                    <a:lnTo>
                      <a:pt x="6127" y="5875"/>
                    </a:lnTo>
                    <a:lnTo>
                      <a:pt x="6026" y="5959"/>
                    </a:lnTo>
                    <a:lnTo>
                      <a:pt x="5925" y="6035"/>
                    </a:lnTo>
                    <a:lnTo>
                      <a:pt x="5807" y="6111"/>
                    </a:lnTo>
                    <a:lnTo>
                      <a:pt x="5689" y="6187"/>
                    </a:lnTo>
                    <a:lnTo>
                      <a:pt x="5571" y="6254"/>
                    </a:lnTo>
                    <a:lnTo>
                      <a:pt x="5444" y="6321"/>
                    </a:lnTo>
                    <a:lnTo>
                      <a:pt x="5310" y="6380"/>
                    </a:lnTo>
                    <a:lnTo>
                      <a:pt x="5166" y="6439"/>
                    </a:lnTo>
                    <a:lnTo>
                      <a:pt x="5023" y="6498"/>
                    </a:lnTo>
                    <a:lnTo>
                      <a:pt x="4871" y="6549"/>
                    </a:lnTo>
                    <a:lnTo>
                      <a:pt x="4526" y="6667"/>
                    </a:lnTo>
                    <a:lnTo>
                      <a:pt x="4189" y="6802"/>
                    </a:lnTo>
                    <a:lnTo>
                      <a:pt x="3869" y="6954"/>
                    </a:lnTo>
                    <a:lnTo>
                      <a:pt x="3565" y="7114"/>
                    </a:lnTo>
                    <a:lnTo>
                      <a:pt x="3279" y="7282"/>
                    </a:lnTo>
                    <a:lnTo>
                      <a:pt x="3009" y="7459"/>
                    </a:lnTo>
                    <a:lnTo>
                      <a:pt x="2748" y="7645"/>
                    </a:lnTo>
                    <a:lnTo>
                      <a:pt x="2512" y="7847"/>
                    </a:lnTo>
                    <a:lnTo>
                      <a:pt x="2276" y="8041"/>
                    </a:lnTo>
                    <a:lnTo>
                      <a:pt x="2065" y="8251"/>
                    </a:lnTo>
                    <a:lnTo>
                      <a:pt x="1854" y="8462"/>
                    </a:lnTo>
                    <a:lnTo>
                      <a:pt x="1669" y="8673"/>
                    </a:lnTo>
                    <a:lnTo>
                      <a:pt x="1492" y="8883"/>
                    </a:lnTo>
                    <a:lnTo>
                      <a:pt x="1323" y="9094"/>
                    </a:lnTo>
                    <a:lnTo>
                      <a:pt x="1172" y="9313"/>
                    </a:lnTo>
                    <a:lnTo>
                      <a:pt x="1028" y="9524"/>
                    </a:lnTo>
                    <a:lnTo>
                      <a:pt x="894" y="9726"/>
                    </a:lnTo>
                    <a:lnTo>
                      <a:pt x="776" y="9937"/>
                    </a:lnTo>
                    <a:lnTo>
                      <a:pt x="658" y="10131"/>
                    </a:lnTo>
                    <a:lnTo>
                      <a:pt x="557" y="10325"/>
                    </a:lnTo>
                    <a:lnTo>
                      <a:pt x="388" y="10679"/>
                    </a:lnTo>
                    <a:lnTo>
                      <a:pt x="253" y="10999"/>
                    </a:lnTo>
                    <a:lnTo>
                      <a:pt x="152" y="11277"/>
                    </a:lnTo>
                    <a:lnTo>
                      <a:pt x="76" y="11488"/>
                    </a:lnTo>
                    <a:lnTo>
                      <a:pt x="9" y="11707"/>
                    </a:lnTo>
                    <a:lnTo>
                      <a:pt x="0" y="11774"/>
                    </a:lnTo>
                    <a:lnTo>
                      <a:pt x="9" y="11841"/>
                    </a:lnTo>
                    <a:lnTo>
                      <a:pt x="17" y="11909"/>
                    </a:lnTo>
                    <a:lnTo>
                      <a:pt x="51" y="11976"/>
                    </a:lnTo>
                    <a:lnTo>
                      <a:pt x="93" y="12027"/>
                    </a:lnTo>
                    <a:lnTo>
                      <a:pt x="144" y="12077"/>
                    </a:lnTo>
                    <a:lnTo>
                      <a:pt x="203" y="12111"/>
                    </a:lnTo>
                    <a:lnTo>
                      <a:pt x="270" y="12136"/>
                    </a:lnTo>
                    <a:lnTo>
                      <a:pt x="312" y="12145"/>
                    </a:lnTo>
                    <a:lnTo>
                      <a:pt x="354" y="12145"/>
                    </a:lnTo>
                    <a:lnTo>
                      <a:pt x="413" y="12136"/>
                    </a:lnTo>
                    <a:lnTo>
                      <a:pt x="472" y="12128"/>
                    </a:lnTo>
                    <a:lnTo>
                      <a:pt x="523" y="12103"/>
                    </a:lnTo>
                    <a:lnTo>
                      <a:pt x="565" y="12069"/>
                    </a:lnTo>
                    <a:lnTo>
                      <a:pt x="615" y="12035"/>
                    </a:lnTo>
                    <a:lnTo>
                      <a:pt x="649" y="11985"/>
                    </a:lnTo>
                    <a:lnTo>
                      <a:pt x="674" y="11934"/>
                    </a:lnTo>
                    <a:lnTo>
                      <a:pt x="700" y="11875"/>
                    </a:lnTo>
                    <a:lnTo>
                      <a:pt x="742" y="11715"/>
                    </a:lnTo>
                    <a:lnTo>
                      <a:pt x="809" y="11530"/>
                    </a:lnTo>
                    <a:lnTo>
                      <a:pt x="902" y="11294"/>
                    </a:lnTo>
                    <a:lnTo>
                      <a:pt x="1020" y="11007"/>
                    </a:lnTo>
                    <a:lnTo>
                      <a:pt x="1180" y="10679"/>
                    </a:lnTo>
                    <a:lnTo>
                      <a:pt x="1273" y="10502"/>
                    </a:lnTo>
                    <a:lnTo>
                      <a:pt x="1374" y="10325"/>
                    </a:lnTo>
                    <a:lnTo>
                      <a:pt x="1484" y="10139"/>
                    </a:lnTo>
                    <a:lnTo>
                      <a:pt x="1602" y="9945"/>
                    </a:lnTo>
                    <a:lnTo>
                      <a:pt x="1728" y="9751"/>
                    </a:lnTo>
                    <a:lnTo>
                      <a:pt x="1871" y="9558"/>
                    </a:lnTo>
                    <a:lnTo>
                      <a:pt x="2023" y="9364"/>
                    </a:lnTo>
                    <a:lnTo>
                      <a:pt x="2183" y="9170"/>
                    </a:lnTo>
                    <a:lnTo>
                      <a:pt x="2360" y="8976"/>
                    </a:lnTo>
                    <a:lnTo>
                      <a:pt x="2545" y="8782"/>
                    </a:lnTo>
                    <a:lnTo>
                      <a:pt x="2739" y="8588"/>
                    </a:lnTo>
                    <a:lnTo>
                      <a:pt x="2950" y="8403"/>
                    </a:lnTo>
                    <a:lnTo>
                      <a:pt x="3169" y="8226"/>
                    </a:lnTo>
                    <a:lnTo>
                      <a:pt x="3405" y="8058"/>
                    </a:lnTo>
                    <a:lnTo>
                      <a:pt x="3649" y="7889"/>
                    </a:lnTo>
                    <a:lnTo>
                      <a:pt x="3911" y="7737"/>
                    </a:lnTo>
                    <a:lnTo>
                      <a:pt x="4180" y="7586"/>
                    </a:lnTo>
                    <a:lnTo>
                      <a:pt x="4467" y="7451"/>
                    </a:lnTo>
                    <a:lnTo>
                      <a:pt x="4770" y="7333"/>
                    </a:lnTo>
                    <a:lnTo>
                      <a:pt x="5091" y="7223"/>
                    </a:lnTo>
                    <a:lnTo>
                      <a:pt x="5267" y="7164"/>
                    </a:lnTo>
                    <a:lnTo>
                      <a:pt x="5436" y="7097"/>
                    </a:lnTo>
                    <a:lnTo>
                      <a:pt x="5605" y="7029"/>
                    </a:lnTo>
                    <a:lnTo>
                      <a:pt x="5765" y="6954"/>
                    </a:lnTo>
                    <a:lnTo>
                      <a:pt x="5916" y="6878"/>
                    </a:lnTo>
                    <a:lnTo>
                      <a:pt x="6060" y="6793"/>
                    </a:lnTo>
                    <a:lnTo>
                      <a:pt x="6195" y="6709"/>
                    </a:lnTo>
                    <a:lnTo>
                      <a:pt x="6329" y="6616"/>
                    </a:lnTo>
                    <a:lnTo>
                      <a:pt x="6456" y="6524"/>
                    </a:lnTo>
                    <a:lnTo>
                      <a:pt x="6574" y="6431"/>
                    </a:lnTo>
                    <a:lnTo>
                      <a:pt x="6683" y="6330"/>
                    </a:lnTo>
                    <a:lnTo>
                      <a:pt x="6793" y="6229"/>
                    </a:lnTo>
                    <a:lnTo>
                      <a:pt x="6902" y="6128"/>
                    </a:lnTo>
                    <a:lnTo>
                      <a:pt x="6995" y="6018"/>
                    </a:lnTo>
                    <a:lnTo>
                      <a:pt x="7181" y="5799"/>
                    </a:lnTo>
                    <a:lnTo>
                      <a:pt x="7349" y="5571"/>
                    </a:lnTo>
                    <a:lnTo>
                      <a:pt x="7509" y="5335"/>
                    </a:lnTo>
                    <a:lnTo>
                      <a:pt x="7652" y="5091"/>
                    </a:lnTo>
                    <a:lnTo>
                      <a:pt x="7779" y="4847"/>
                    </a:lnTo>
                    <a:lnTo>
                      <a:pt x="7905" y="4594"/>
                    </a:lnTo>
                    <a:lnTo>
                      <a:pt x="8023" y="4341"/>
                    </a:lnTo>
                    <a:lnTo>
                      <a:pt x="8251" y="3827"/>
                    </a:lnTo>
                    <a:lnTo>
                      <a:pt x="8462" y="3338"/>
                    </a:lnTo>
                    <a:lnTo>
                      <a:pt x="8579" y="3094"/>
                    </a:lnTo>
                    <a:lnTo>
                      <a:pt x="8697" y="2858"/>
                    </a:lnTo>
                    <a:lnTo>
                      <a:pt x="8815" y="2630"/>
                    </a:lnTo>
                    <a:lnTo>
                      <a:pt x="8950" y="2403"/>
                    </a:lnTo>
                    <a:lnTo>
                      <a:pt x="9094" y="2184"/>
                    </a:lnTo>
                    <a:lnTo>
                      <a:pt x="9245" y="1973"/>
                    </a:lnTo>
                    <a:lnTo>
                      <a:pt x="9422" y="1771"/>
                    </a:lnTo>
                    <a:lnTo>
                      <a:pt x="9608" y="1585"/>
                    </a:lnTo>
                    <a:lnTo>
                      <a:pt x="9709" y="1493"/>
                    </a:lnTo>
                    <a:lnTo>
                      <a:pt x="9810" y="1400"/>
                    </a:lnTo>
                    <a:lnTo>
                      <a:pt x="9919" y="1316"/>
                    </a:lnTo>
                    <a:lnTo>
                      <a:pt x="10037" y="1231"/>
                    </a:lnTo>
                    <a:lnTo>
                      <a:pt x="10155" y="1147"/>
                    </a:lnTo>
                    <a:lnTo>
                      <a:pt x="10282" y="1071"/>
                    </a:lnTo>
                    <a:lnTo>
                      <a:pt x="10417" y="1004"/>
                    </a:lnTo>
                    <a:lnTo>
                      <a:pt x="10560" y="928"/>
                    </a:lnTo>
                    <a:lnTo>
                      <a:pt x="10703" y="869"/>
                    </a:lnTo>
                    <a:lnTo>
                      <a:pt x="10855" y="801"/>
                    </a:lnTo>
                    <a:lnTo>
                      <a:pt x="11015" y="742"/>
                    </a:lnTo>
                    <a:lnTo>
                      <a:pt x="11184" y="692"/>
                    </a:lnTo>
                    <a:lnTo>
                      <a:pt x="11243" y="658"/>
                    </a:lnTo>
                    <a:lnTo>
                      <a:pt x="11302" y="624"/>
                    </a:lnTo>
                    <a:lnTo>
                      <a:pt x="11352" y="574"/>
                    </a:lnTo>
                    <a:lnTo>
                      <a:pt x="11386" y="515"/>
                    </a:lnTo>
                    <a:lnTo>
                      <a:pt x="11411" y="456"/>
                    </a:lnTo>
                    <a:lnTo>
                      <a:pt x="11428" y="389"/>
                    </a:lnTo>
                    <a:lnTo>
                      <a:pt x="11428" y="313"/>
                    </a:lnTo>
                    <a:lnTo>
                      <a:pt x="11411" y="245"/>
                    </a:lnTo>
                    <a:lnTo>
                      <a:pt x="11386" y="178"/>
                    </a:lnTo>
                    <a:lnTo>
                      <a:pt x="11344" y="127"/>
                    </a:lnTo>
                    <a:lnTo>
                      <a:pt x="11293" y="77"/>
                    </a:lnTo>
                    <a:lnTo>
                      <a:pt x="11243" y="35"/>
                    </a:lnTo>
                    <a:lnTo>
                      <a:pt x="11175" y="9"/>
                    </a:lnTo>
                    <a:lnTo>
                      <a:pt x="11108"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0" name="Google Shape;190;p17"/>
              <p:cNvSpPr/>
              <p:nvPr/>
            </p:nvSpPr>
            <p:spPr>
              <a:xfrm>
                <a:off x="1823492" y="1393336"/>
                <a:ext cx="153098" cy="184338"/>
              </a:xfrm>
              <a:custGeom>
                <a:avLst/>
                <a:gdLst/>
                <a:ahLst/>
                <a:cxnLst/>
                <a:rect l="l" t="t" r="r" b="b"/>
                <a:pathLst>
                  <a:path w="10654" h="12828" extrusionOk="0">
                    <a:moveTo>
                      <a:pt x="10308" y="1"/>
                    </a:moveTo>
                    <a:lnTo>
                      <a:pt x="10240" y="9"/>
                    </a:lnTo>
                    <a:lnTo>
                      <a:pt x="10173" y="26"/>
                    </a:lnTo>
                    <a:lnTo>
                      <a:pt x="9979" y="102"/>
                    </a:lnTo>
                    <a:lnTo>
                      <a:pt x="9802" y="186"/>
                    </a:lnTo>
                    <a:lnTo>
                      <a:pt x="9625" y="271"/>
                    </a:lnTo>
                    <a:lnTo>
                      <a:pt x="9465" y="355"/>
                    </a:lnTo>
                    <a:lnTo>
                      <a:pt x="9305" y="448"/>
                    </a:lnTo>
                    <a:lnTo>
                      <a:pt x="9153" y="549"/>
                    </a:lnTo>
                    <a:lnTo>
                      <a:pt x="9010" y="650"/>
                    </a:lnTo>
                    <a:lnTo>
                      <a:pt x="8875" y="751"/>
                    </a:lnTo>
                    <a:lnTo>
                      <a:pt x="8749" y="860"/>
                    </a:lnTo>
                    <a:lnTo>
                      <a:pt x="8622" y="970"/>
                    </a:lnTo>
                    <a:lnTo>
                      <a:pt x="8513" y="1080"/>
                    </a:lnTo>
                    <a:lnTo>
                      <a:pt x="8395" y="1198"/>
                    </a:lnTo>
                    <a:lnTo>
                      <a:pt x="8294" y="1316"/>
                    </a:lnTo>
                    <a:lnTo>
                      <a:pt x="8192" y="1434"/>
                    </a:lnTo>
                    <a:lnTo>
                      <a:pt x="8100" y="1560"/>
                    </a:lnTo>
                    <a:lnTo>
                      <a:pt x="8015" y="1678"/>
                    </a:lnTo>
                    <a:lnTo>
                      <a:pt x="7847" y="1931"/>
                    </a:lnTo>
                    <a:lnTo>
                      <a:pt x="7704" y="2192"/>
                    </a:lnTo>
                    <a:lnTo>
                      <a:pt x="7569" y="2453"/>
                    </a:lnTo>
                    <a:lnTo>
                      <a:pt x="7451" y="2715"/>
                    </a:lnTo>
                    <a:lnTo>
                      <a:pt x="7333" y="2984"/>
                    </a:lnTo>
                    <a:lnTo>
                      <a:pt x="7232" y="3245"/>
                    </a:lnTo>
                    <a:lnTo>
                      <a:pt x="7038" y="3776"/>
                    </a:lnTo>
                    <a:lnTo>
                      <a:pt x="6869" y="4257"/>
                    </a:lnTo>
                    <a:lnTo>
                      <a:pt x="6777" y="4501"/>
                    </a:lnTo>
                    <a:lnTo>
                      <a:pt x="6675" y="4729"/>
                    </a:lnTo>
                    <a:lnTo>
                      <a:pt x="6574" y="4956"/>
                    </a:lnTo>
                    <a:lnTo>
                      <a:pt x="6465" y="5184"/>
                    </a:lnTo>
                    <a:lnTo>
                      <a:pt x="6347" y="5403"/>
                    </a:lnTo>
                    <a:lnTo>
                      <a:pt x="6212" y="5614"/>
                    </a:lnTo>
                    <a:lnTo>
                      <a:pt x="6069" y="5816"/>
                    </a:lnTo>
                    <a:lnTo>
                      <a:pt x="5909" y="6010"/>
                    </a:lnTo>
                    <a:lnTo>
                      <a:pt x="5723" y="6195"/>
                    </a:lnTo>
                    <a:lnTo>
                      <a:pt x="5630" y="6279"/>
                    </a:lnTo>
                    <a:lnTo>
                      <a:pt x="5529" y="6364"/>
                    </a:lnTo>
                    <a:lnTo>
                      <a:pt x="5420" y="6448"/>
                    </a:lnTo>
                    <a:lnTo>
                      <a:pt x="5310" y="6532"/>
                    </a:lnTo>
                    <a:lnTo>
                      <a:pt x="5192" y="6608"/>
                    </a:lnTo>
                    <a:lnTo>
                      <a:pt x="5074" y="6684"/>
                    </a:lnTo>
                    <a:lnTo>
                      <a:pt x="4939" y="6751"/>
                    </a:lnTo>
                    <a:lnTo>
                      <a:pt x="4805" y="6819"/>
                    </a:lnTo>
                    <a:lnTo>
                      <a:pt x="4670" y="6886"/>
                    </a:lnTo>
                    <a:lnTo>
                      <a:pt x="4518" y="6945"/>
                    </a:lnTo>
                    <a:lnTo>
                      <a:pt x="4173" y="7088"/>
                    </a:lnTo>
                    <a:lnTo>
                      <a:pt x="3852" y="7249"/>
                    </a:lnTo>
                    <a:lnTo>
                      <a:pt x="3549" y="7417"/>
                    </a:lnTo>
                    <a:lnTo>
                      <a:pt x="3254" y="7594"/>
                    </a:lnTo>
                    <a:lnTo>
                      <a:pt x="2976" y="7779"/>
                    </a:lnTo>
                    <a:lnTo>
                      <a:pt x="2715" y="7982"/>
                    </a:lnTo>
                    <a:lnTo>
                      <a:pt x="2470" y="8184"/>
                    </a:lnTo>
                    <a:lnTo>
                      <a:pt x="2243" y="8395"/>
                    </a:lnTo>
                    <a:lnTo>
                      <a:pt x="2024" y="8614"/>
                    </a:lnTo>
                    <a:lnTo>
                      <a:pt x="1821" y="8833"/>
                    </a:lnTo>
                    <a:lnTo>
                      <a:pt x="1636" y="9052"/>
                    </a:lnTo>
                    <a:lnTo>
                      <a:pt x="1459" y="9271"/>
                    </a:lnTo>
                    <a:lnTo>
                      <a:pt x="1299" y="9499"/>
                    </a:lnTo>
                    <a:lnTo>
                      <a:pt x="1147" y="9726"/>
                    </a:lnTo>
                    <a:lnTo>
                      <a:pt x="1004" y="9945"/>
                    </a:lnTo>
                    <a:lnTo>
                      <a:pt x="877" y="10164"/>
                    </a:lnTo>
                    <a:lnTo>
                      <a:pt x="759" y="10384"/>
                    </a:lnTo>
                    <a:lnTo>
                      <a:pt x="650" y="10594"/>
                    </a:lnTo>
                    <a:lnTo>
                      <a:pt x="549" y="10797"/>
                    </a:lnTo>
                    <a:lnTo>
                      <a:pt x="464" y="10999"/>
                    </a:lnTo>
                    <a:lnTo>
                      <a:pt x="313" y="11370"/>
                    </a:lnTo>
                    <a:lnTo>
                      <a:pt x="203" y="11698"/>
                    </a:lnTo>
                    <a:lnTo>
                      <a:pt x="110" y="11976"/>
                    </a:lnTo>
                    <a:lnTo>
                      <a:pt x="60" y="12187"/>
                    </a:lnTo>
                    <a:lnTo>
                      <a:pt x="9" y="12415"/>
                    </a:lnTo>
                    <a:lnTo>
                      <a:pt x="1" y="12482"/>
                    </a:lnTo>
                    <a:lnTo>
                      <a:pt x="9" y="12549"/>
                    </a:lnTo>
                    <a:lnTo>
                      <a:pt x="26" y="12617"/>
                    </a:lnTo>
                    <a:lnTo>
                      <a:pt x="60" y="12676"/>
                    </a:lnTo>
                    <a:lnTo>
                      <a:pt x="110" y="12726"/>
                    </a:lnTo>
                    <a:lnTo>
                      <a:pt x="161" y="12769"/>
                    </a:lnTo>
                    <a:lnTo>
                      <a:pt x="220" y="12802"/>
                    </a:lnTo>
                    <a:lnTo>
                      <a:pt x="287" y="12819"/>
                    </a:lnTo>
                    <a:lnTo>
                      <a:pt x="355" y="12828"/>
                    </a:lnTo>
                    <a:lnTo>
                      <a:pt x="414" y="12828"/>
                    </a:lnTo>
                    <a:lnTo>
                      <a:pt x="473" y="12811"/>
                    </a:lnTo>
                    <a:lnTo>
                      <a:pt x="532" y="12785"/>
                    </a:lnTo>
                    <a:lnTo>
                      <a:pt x="582" y="12752"/>
                    </a:lnTo>
                    <a:lnTo>
                      <a:pt x="625" y="12710"/>
                    </a:lnTo>
                    <a:lnTo>
                      <a:pt x="658" y="12659"/>
                    </a:lnTo>
                    <a:lnTo>
                      <a:pt x="684" y="12600"/>
                    </a:lnTo>
                    <a:lnTo>
                      <a:pt x="700" y="12541"/>
                    </a:lnTo>
                    <a:lnTo>
                      <a:pt x="743" y="12372"/>
                    </a:lnTo>
                    <a:lnTo>
                      <a:pt x="793" y="12187"/>
                    </a:lnTo>
                    <a:lnTo>
                      <a:pt x="869" y="11943"/>
                    </a:lnTo>
                    <a:lnTo>
                      <a:pt x="970" y="11648"/>
                    </a:lnTo>
                    <a:lnTo>
                      <a:pt x="1105" y="11311"/>
                    </a:lnTo>
                    <a:lnTo>
                      <a:pt x="1189" y="11134"/>
                    </a:lnTo>
                    <a:lnTo>
                      <a:pt x="1273" y="10940"/>
                    </a:lnTo>
                    <a:lnTo>
                      <a:pt x="1375" y="10754"/>
                    </a:lnTo>
                    <a:lnTo>
                      <a:pt x="1484" y="10552"/>
                    </a:lnTo>
                    <a:lnTo>
                      <a:pt x="1602" y="10350"/>
                    </a:lnTo>
                    <a:lnTo>
                      <a:pt x="1729" y="10148"/>
                    </a:lnTo>
                    <a:lnTo>
                      <a:pt x="1863" y="9945"/>
                    </a:lnTo>
                    <a:lnTo>
                      <a:pt x="2015" y="9735"/>
                    </a:lnTo>
                    <a:lnTo>
                      <a:pt x="2175" y="9532"/>
                    </a:lnTo>
                    <a:lnTo>
                      <a:pt x="2344" y="9322"/>
                    </a:lnTo>
                    <a:lnTo>
                      <a:pt x="2529" y="9119"/>
                    </a:lnTo>
                    <a:lnTo>
                      <a:pt x="2723" y="8926"/>
                    </a:lnTo>
                    <a:lnTo>
                      <a:pt x="2934" y="8732"/>
                    </a:lnTo>
                    <a:lnTo>
                      <a:pt x="3153" y="8546"/>
                    </a:lnTo>
                    <a:lnTo>
                      <a:pt x="3389" y="8361"/>
                    </a:lnTo>
                    <a:lnTo>
                      <a:pt x="3633" y="8192"/>
                    </a:lnTo>
                    <a:lnTo>
                      <a:pt x="3903" y="8032"/>
                    </a:lnTo>
                    <a:lnTo>
                      <a:pt x="4173" y="7872"/>
                    </a:lnTo>
                    <a:lnTo>
                      <a:pt x="4467" y="7737"/>
                    </a:lnTo>
                    <a:lnTo>
                      <a:pt x="4779" y="7602"/>
                    </a:lnTo>
                    <a:lnTo>
                      <a:pt x="4948" y="7527"/>
                    </a:lnTo>
                    <a:lnTo>
                      <a:pt x="5116" y="7451"/>
                    </a:lnTo>
                    <a:lnTo>
                      <a:pt x="5277" y="7375"/>
                    </a:lnTo>
                    <a:lnTo>
                      <a:pt x="5428" y="7291"/>
                    </a:lnTo>
                    <a:lnTo>
                      <a:pt x="5580" y="7206"/>
                    </a:lnTo>
                    <a:lnTo>
                      <a:pt x="5715" y="7114"/>
                    </a:lnTo>
                    <a:lnTo>
                      <a:pt x="5850" y="7021"/>
                    </a:lnTo>
                    <a:lnTo>
                      <a:pt x="5976" y="6920"/>
                    </a:lnTo>
                    <a:lnTo>
                      <a:pt x="6094" y="6819"/>
                    </a:lnTo>
                    <a:lnTo>
                      <a:pt x="6204" y="6718"/>
                    </a:lnTo>
                    <a:lnTo>
                      <a:pt x="6313" y="6616"/>
                    </a:lnTo>
                    <a:lnTo>
                      <a:pt x="6414" y="6507"/>
                    </a:lnTo>
                    <a:lnTo>
                      <a:pt x="6515" y="6397"/>
                    </a:lnTo>
                    <a:lnTo>
                      <a:pt x="6608" y="6279"/>
                    </a:lnTo>
                    <a:lnTo>
                      <a:pt x="6777" y="6052"/>
                    </a:lnTo>
                    <a:lnTo>
                      <a:pt x="6928" y="5807"/>
                    </a:lnTo>
                    <a:lnTo>
                      <a:pt x="7063" y="5563"/>
                    </a:lnTo>
                    <a:lnTo>
                      <a:pt x="7190" y="5310"/>
                    </a:lnTo>
                    <a:lnTo>
                      <a:pt x="7308" y="5057"/>
                    </a:lnTo>
                    <a:lnTo>
                      <a:pt x="7417" y="4796"/>
                    </a:lnTo>
                    <a:lnTo>
                      <a:pt x="7518" y="4535"/>
                    </a:lnTo>
                    <a:lnTo>
                      <a:pt x="7704" y="4012"/>
                    </a:lnTo>
                    <a:lnTo>
                      <a:pt x="7889" y="3507"/>
                    </a:lnTo>
                    <a:lnTo>
                      <a:pt x="7990" y="3254"/>
                    </a:lnTo>
                    <a:lnTo>
                      <a:pt x="8083" y="3018"/>
                    </a:lnTo>
                    <a:lnTo>
                      <a:pt x="8192" y="2774"/>
                    </a:lnTo>
                    <a:lnTo>
                      <a:pt x="8310" y="2538"/>
                    </a:lnTo>
                    <a:lnTo>
                      <a:pt x="8445" y="2310"/>
                    </a:lnTo>
                    <a:lnTo>
                      <a:pt x="8580" y="2091"/>
                    </a:lnTo>
                    <a:lnTo>
                      <a:pt x="8740" y="1880"/>
                    </a:lnTo>
                    <a:lnTo>
                      <a:pt x="8917" y="1678"/>
                    </a:lnTo>
                    <a:lnTo>
                      <a:pt x="9010" y="1577"/>
                    </a:lnTo>
                    <a:lnTo>
                      <a:pt x="9103" y="1484"/>
                    </a:lnTo>
                    <a:lnTo>
                      <a:pt x="9212" y="1391"/>
                    </a:lnTo>
                    <a:lnTo>
                      <a:pt x="9322" y="1299"/>
                    </a:lnTo>
                    <a:lnTo>
                      <a:pt x="9440" y="1214"/>
                    </a:lnTo>
                    <a:lnTo>
                      <a:pt x="9558" y="1130"/>
                    </a:lnTo>
                    <a:lnTo>
                      <a:pt x="9684" y="1046"/>
                    </a:lnTo>
                    <a:lnTo>
                      <a:pt x="9819" y="970"/>
                    </a:lnTo>
                    <a:lnTo>
                      <a:pt x="9962" y="894"/>
                    </a:lnTo>
                    <a:lnTo>
                      <a:pt x="10105" y="818"/>
                    </a:lnTo>
                    <a:lnTo>
                      <a:pt x="10266" y="751"/>
                    </a:lnTo>
                    <a:lnTo>
                      <a:pt x="10426" y="684"/>
                    </a:lnTo>
                    <a:lnTo>
                      <a:pt x="10485" y="650"/>
                    </a:lnTo>
                    <a:lnTo>
                      <a:pt x="10544" y="608"/>
                    </a:lnTo>
                    <a:lnTo>
                      <a:pt x="10586" y="557"/>
                    </a:lnTo>
                    <a:lnTo>
                      <a:pt x="10620" y="498"/>
                    </a:lnTo>
                    <a:lnTo>
                      <a:pt x="10645" y="431"/>
                    </a:lnTo>
                    <a:lnTo>
                      <a:pt x="10653" y="363"/>
                    </a:lnTo>
                    <a:lnTo>
                      <a:pt x="10645" y="296"/>
                    </a:lnTo>
                    <a:lnTo>
                      <a:pt x="10628" y="228"/>
                    </a:lnTo>
                    <a:lnTo>
                      <a:pt x="10594" y="161"/>
                    </a:lnTo>
                    <a:lnTo>
                      <a:pt x="10552" y="110"/>
                    </a:lnTo>
                    <a:lnTo>
                      <a:pt x="10502" y="68"/>
                    </a:lnTo>
                    <a:lnTo>
                      <a:pt x="10443" y="35"/>
                    </a:lnTo>
                    <a:lnTo>
                      <a:pt x="10375" y="9"/>
                    </a:lnTo>
                    <a:lnTo>
                      <a:pt x="10308"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1" name="Google Shape;191;p17"/>
              <p:cNvSpPr/>
              <p:nvPr/>
            </p:nvSpPr>
            <p:spPr>
              <a:xfrm>
                <a:off x="1619075" y="1854757"/>
                <a:ext cx="76908" cy="252035"/>
              </a:xfrm>
              <a:custGeom>
                <a:avLst/>
                <a:gdLst/>
                <a:ahLst/>
                <a:cxnLst/>
                <a:rect l="l" t="t" r="r" b="b"/>
                <a:pathLst>
                  <a:path w="5352" h="17539" extrusionOk="0">
                    <a:moveTo>
                      <a:pt x="4753" y="1"/>
                    </a:moveTo>
                    <a:lnTo>
                      <a:pt x="4678" y="9"/>
                    </a:lnTo>
                    <a:lnTo>
                      <a:pt x="4602" y="43"/>
                    </a:lnTo>
                    <a:lnTo>
                      <a:pt x="4534" y="77"/>
                    </a:lnTo>
                    <a:lnTo>
                      <a:pt x="4484" y="136"/>
                    </a:lnTo>
                    <a:lnTo>
                      <a:pt x="4442" y="195"/>
                    </a:lnTo>
                    <a:lnTo>
                      <a:pt x="4408" y="262"/>
                    </a:lnTo>
                    <a:lnTo>
                      <a:pt x="4391" y="329"/>
                    </a:lnTo>
                    <a:lnTo>
                      <a:pt x="4383" y="405"/>
                    </a:lnTo>
                    <a:lnTo>
                      <a:pt x="4399" y="489"/>
                    </a:lnTo>
                    <a:lnTo>
                      <a:pt x="4433" y="675"/>
                    </a:lnTo>
                    <a:lnTo>
                      <a:pt x="4467" y="886"/>
                    </a:lnTo>
                    <a:lnTo>
                      <a:pt x="4509" y="1164"/>
                    </a:lnTo>
                    <a:lnTo>
                      <a:pt x="4543" y="1509"/>
                    </a:lnTo>
                    <a:lnTo>
                      <a:pt x="4560" y="1905"/>
                    </a:lnTo>
                    <a:lnTo>
                      <a:pt x="4560" y="2124"/>
                    </a:lnTo>
                    <a:lnTo>
                      <a:pt x="4560" y="2352"/>
                    </a:lnTo>
                    <a:lnTo>
                      <a:pt x="4551" y="2588"/>
                    </a:lnTo>
                    <a:lnTo>
                      <a:pt x="4534" y="2841"/>
                    </a:lnTo>
                    <a:lnTo>
                      <a:pt x="4509" y="3094"/>
                    </a:lnTo>
                    <a:lnTo>
                      <a:pt x="4475" y="3363"/>
                    </a:lnTo>
                    <a:lnTo>
                      <a:pt x="4433" y="3633"/>
                    </a:lnTo>
                    <a:lnTo>
                      <a:pt x="4383" y="3903"/>
                    </a:lnTo>
                    <a:lnTo>
                      <a:pt x="4315" y="4189"/>
                    </a:lnTo>
                    <a:lnTo>
                      <a:pt x="4239" y="4467"/>
                    </a:lnTo>
                    <a:lnTo>
                      <a:pt x="4147" y="4754"/>
                    </a:lnTo>
                    <a:lnTo>
                      <a:pt x="4037" y="5049"/>
                    </a:lnTo>
                    <a:lnTo>
                      <a:pt x="3919" y="5335"/>
                    </a:lnTo>
                    <a:lnTo>
                      <a:pt x="3784" y="5630"/>
                    </a:lnTo>
                    <a:lnTo>
                      <a:pt x="3633" y="5917"/>
                    </a:lnTo>
                    <a:lnTo>
                      <a:pt x="3464" y="6203"/>
                    </a:lnTo>
                    <a:lnTo>
                      <a:pt x="3270" y="6490"/>
                    </a:lnTo>
                    <a:lnTo>
                      <a:pt x="3059" y="6776"/>
                    </a:lnTo>
                    <a:lnTo>
                      <a:pt x="2832" y="7055"/>
                    </a:lnTo>
                    <a:lnTo>
                      <a:pt x="2588" y="7324"/>
                    </a:lnTo>
                    <a:lnTo>
                      <a:pt x="2444" y="7476"/>
                    </a:lnTo>
                    <a:lnTo>
                      <a:pt x="2309" y="7636"/>
                    </a:lnTo>
                    <a:lnTo>
                      <a:pt x="2183" y="7788"/>
                    </a:lnTo>
                    <a:lnTo>
                      <a:pt x="2073" y="7939"/>
                    </a:lnTo>
                    <a:lnTo>
                      <a:pt x="1964" y="8100"/>
                    </a:lnTo>
                    <a:lnTo>
                      <a:pt x="1871" y="8251"/>
                    </a:lnTo>
                    <a:lnTo>
                      <a:pt x="1778" y="8411"/>
                    </a:lnTo>
                    <a:lnTo>
                      <a:pt x="1703" y="8563"/>
                    </a:lnTo>
                    <a:lnTo>
                      <a:pt x="1627" y="8715"/>
                    </a:lnTo>
                    <a:lnTo>
                      <a:pt x="1559" y="8875"/>
                    </a:lnTo>
                    <a:lnTo>
                      <a:pt x="1500" y="9027"/>
                    </a:lnTo>
                    <a:lnTo>
                      <a:pt x="1450" y="9187"/>
                    </a:lnTo>
                    <a:lnTo>
                      <a:pt x="1399" y="9338"/>
                    </a:lnTo>
                    <a:lnTo>
                      <a:pt x="1366" y="9498"/>
                    </a:lnTo>
                    <a:lnTo>
                      <a:pt x="1323" y="9650"/>
                    </a:lnTo>
                    <a:lnTo>
                      <a:pt x="1298" y="9810"/>
                    </a:lnTo>
                    <a:lnTo>
                      <a:pt x="1256" y="10122"/>
                    </a:lnTo>
                    <a:lnTo>
                      <a:pt x="1231" y="10434"/>
                    </a:lnTo>
                    <a:lnTo>
                      <a:pt x="1222" y="10737"/>
                    </a:lnTo>
                    <a:lnTo>
                      <a:pt x="1222" y="11049"/>
                    </a:lnTo>
                    <a:lnTo>
                      <a:pt x="1231" y="11361"/>
                    </a:lnTo>
                    <a:lnTo>
                      <a:pt x="1248" y="11673"/>
                    </a:lnTo>
                    <a:lnTo>
                      <a:pt x="1307" y="12280"/>
                    </a:lnTo>
                    <a:lnTo>
                      <a:pt x="1349" y="12878"/>
                    </a:lnTo>
                    <a:lnTo>
                      <a:pt x="1374" y="13173"/>
                    </a:lnTo>
                    <a:lnTo>
                      <a:pt x="1382" y="13459"/>
                    </a:lnTo>
                    <a:lnTo>
                      <a:pt x="1382" y="13754"/>
                    </a:lnTo>
                    <a:lnTo>
                      <a:pt x="1374" y="14041"/>
                    </a:lnTo>
                    <a:lnTo>
                      <a:pt x="1349" y="14327"/>
                    </a:lnTo>
                    <a:lnTo>
                      <a:pt x="1307" y="14614"/>
                    </a:lnTo>
                    <a:lnTo>
                      <a:pt x="1248" y="14901"/>
                    </a:lnTo>
                    <a:lnTo>
                      <a:pt x="1214" y="15044"/>
                    </a:lnTo>
                    <a:lnTo>
                      <a:pt x="1172" y="15187"/>
                    </a:lnTo>
                    <a:lnTo>
                      <a:pt x="1121" y="15322"/>
                    </a:lnTo>
                    <a:lnTo>
                      <a:pt x="1062" y="15465"/>
                    </a:lnTo>
                    <a:lnTo>
                      <a:pt x="1003" y="15608"/>
                    </a:lnTo>
                    <a:lnTo>
                      <a:pt x="936" y="15752"/>
                    </a:lnTo>
                    <a:lnTo>
                      <a:pt x="860" y="15895"/>
                    </a:lnTo>
                    <a:lnTo>
                      <a:pt x="776" y="16030"/>
                    </a:lnTo>
                    <a:lnTo>
                      <a:pt x="691" y="16173"/>
                    </a:lnTo>
                    <a:lnTo>
                      <a:pt x="590" y="16316"/>
                    </a:lnTo>
                    <a:lnTo>
                      <a:pt x="481" y="16460"/>
                    </a:lnTo>
                    <a:lnTo>
                      <a:pt x="371" y="16594"/>
                    </a:lnTo>
                    <a:lnTo>
                      <a:pt x="245" y="16738"/>
                    </a:lnTo>
                    <a:lnTo>
                      <a:pt x="110" y="16881"/>
                    </a:lnTo>
                    <a:lnTo>
                      <a:pt x="59" y="16940"/>
                    </a:lnTo>
                    <a:lnTo>
                      <a:pt x="26" y="17007"/>
                    </a:lnTo>
                    <a:lnTo>
                      <a:pt x="9" y="17083"/>
                    </a:lnTo>
                    <a:lnTo>
                      <a:pt x="0" y="17159"/>
                    </a:lnTo>
                    <a:lnTo>
                      <a:pt x="9" y="17235"/>
                    </a:lnTo>
                    <a:lnTo>
                      <a:pt x="34" y="17302"/>
                    </a:lnTo>
                    <a:lnTo>
                      <a:pt x="68" y="17370"/>
                    </a:lnTo>
                    <a:lnTo>
                      <a:pt x="118" y="17429"/>
                    </a:lnTo>
                    <a:lnTo>
                      <a:pt x="177" y="17479"/>
                    </a:lnTo>
                    <a:lnTo>
                      <a:pt x="245" y="17513"/>
                    </a:lnTo>
                    <a:lnTo>
                      <a:pt x="321" y="17538"/>
                    </a:lnTo>
                    <a:lnTo>
                      <a:pt x="464" y="17538"/>
                    </a:lnTo>
                    <a:lnTo>
                      <a:pt x="540" y="17513"/>
                    </a:lnTo>
                    <a:lnTo>
                      <a:pt x="607" y="17479"/>
                    </a:lnTo>
                    <a:lnTo>
                      <a:pt x="674" y="17420"/>
                    </a:lnTo>
                    <a:lnTo>
                      <a:pt x="826" y="17260"/>
                    </a:lnTo>
                    <a:lnTo>
                      <a:pt x="969" y="17092"/>
                    </a:lnTo>
                    <a:lnTo>
                      <a:pt x="1104" y="16932"/>
                    </a:lnTo>
                    <a:lnTo>
                      <a:pt x="1231" y="16763"/>
                    </a:lnTo>
                    <a:lnTo>
                      <a:pt x="1349" y="16594"/>
                    </a:lnTo>
                    <a:lnTo>
                      <a:pt x="1450" y="16426"/>
                    </a:lnTo>
                    <a:lnTo>
                      <a:pt x="1551" y="16257"/>
                    </a:lnTo>
                    <a:lnTo>
                      <a:pt x="1635" y="16097"/>
                    </a:lnTo>
                    <a:lnTo>
                      <a:pt x="1720" y="15929"/>
                    </a:lnTo>
                    <a:lnTo>
                      <a:pt x="1787" y="15760"/>
                    </a:lnTo>
                    <a:lnTo>
                      <a:pt x="1854" y="15592"/>
                    </a:lnTo>
                    <a:lnTo>
                      <a:pt x="1905" y="15431"/>
                    </a:lnTo>
                    <a:lnTo>
                      <a:pt x="1955" y="15263"/>
                    </a:lnTo>
                    <a:lnTo>
                      <a:pt x="2006" y="15094"/>
                    </a:lnTo>
                    <a:lnTo>
                      <a:pt x="2040" y="14934"/>
                    </a:lnTo>
                    <a:lnTo>
                      <a:pt x="2073" y="14766"/>
                    </a:lnTo>
                    <a:lnTo>
                      <a:pt x="2099" y="14597"/>
                    </a:lnTo>
                    <a:lnTo>
                      <a:pt x="2124" y="14437"/>
                    </a:lnTo>
                    <a:lnTo>
                      <a:pt x="2149" y="14108"/>
                    </a:lnTo>
                    <a:lnTo>
                      <a:pt x="2166" y="13788"/>
                    </a:lnTo>
                    <a:lnTo>
                      <a:pt x="2166" y="13459"/>
                    </a:lnTo>
                    <a:lnTo>
                      <a:pt x="2149" y="13148"/>
                    </a:lnTo>
                    <a:lnTo>
                      <a:pt x="2132" y="12827"/>
                    </a:lnTo>
                    <a:lnTo>
                      <a:pt x="2082" y="12212"/>
                    </a:lnTo>
                    <a:lnTo>
                      <a:pt x="2031" y="11648"/>
                    </a:lnTo>
                    <a:lnTo>
                      <a:pt x="2014" y="11369"/>
                    </a:lnTo>
                    <a:lnTo>
                      <a:pt x="2006" y="11083"/>
                    </a:lnTo>
                    <a:lnTo>
                      <a:pt x="1998" y="10813"/>
                    </a:lnTo>
                    <a:lnTo>
                      <a:pt x="2006" y="10535"/>
                    </a:lnTo>
                    <a:lnTo>
                      <a:pt x="2031" y="10257"/>
                    </a:lnTo>
                    <a:lnTo>
                      <a:pt x="2065" y="9987"/>
                    </a:lnTo>
                    <a:lnTo>
                      <a:pt x="2116" y="9718"/>
                    </a:lnTo>
                    <a:lnTo>
                      <a:pt x="2149" y="9583"/>
                    </a:lnTo>
                    <a:lnTo>
                      <a:pt x="2191" y="9448"/>
                    </a:lnTo>
                    <a:lnTo>
                      <a:pt x="2234" y="9313"/>
                    </a:lnTo>
                    <a:lnTo>
                      <a:pt x="2284" y="9178"/>
                    </a:lnTo>
                    <a:lnTo>
                      <a:pt x="2343" y="9052"/>
                    </a:lnTo>
                    <a:lnTo>
                      <a:pt x="2402" y="8917"/>
                    </a:lnTo>
                    <a:lnTo>
                      <a:pt x="2470" y="8782"/>
                    </a:lnTo>
                    <a:lnTo>
                      <a:pt x="2545" y="8647"/>
                    </a:lnTo>
                    <a:lnTo>
                      <a:pt x="2630" y="8521"/>
                    </a:lnTo>
                    <a:lnTo>
                      <a:pt x="2714" y="8386"/>
                    </a:lnTo>
                    <a:lnTo>
                      <a:pt x="2815" y="8260"/>
                    </a:lnTo>
                    <a:lnTo>
                      <a:pt x="2916" y="8125"/>
                    </a:lnTo>
                    <a:lnTo>
                      <a:pt x="3026" y="7998"/>
                    </a:lnTo>
                    <a:lnTo>
                      <a:pt x="3152" y="7864"/>
                    </a:lnTo>
                    <a:lnTo>
                      <a:pt x="3287" y="7712"/>
                    </a:lnTo>
                    <a:lnTo>
                      <a:pt x="3422" y="7560"/>
                    </a:lnTo>
                    <a:lnTo>
                      <a:pt x="3557" y="7408"/>
                    </a:lnTo>
                    <a:lnTo>
                      <a:pt x="3675" y="7257"/>
                    </a:lnTo>
                    <a:lnTo>
                      <a:pt x="3911" y="6945"/>
                    </a:lnTo>
                    <a:lnTo>
                      <a:pt x="4121" y="6633"/>
                    </a:lnTo>
                    <a:lnTo>
                      <a:pt x="4307" y="6313"/>
                    </a:lnTo>
                    <a:lnTo>
                      <a:pt x="4475" y="5993"/>
                    </a:lnTo>
                    <a:lnTo>
                      <a:pt x="4627" y="5681"/>
                    </a:lnTo>
                    <a:lnTo>
                      <a:pt x="4762" y="5361"/>
                    </a:lnTo>
                    <a:lnTo>
                      <a:pt x="4880" y="5049"/>
                    </a:lnTo>
                    <a:lnTo>
                      <a:pt x="4981" y="4729"/>
                    </a:lnTo>
                    <a:lnTo>
                      <a:pt x="5074" y="4417"/>
                    </a:lnTo>
                    <a:lnTo>
                      <a:pt x="5141" y="4113"/>
                    </a:lnTo>
                    <a:lnTo>
                      <a:pt x="5200" y="3810"/>
                    </a:lnTo>
                    <a:lnTo>
                      <a:pt x="5251" y="3515"/>
                    </a:lnTo>
                    <a:lnTo>
                      <a:pt x="5293" y="3228"/>
                    </a:lnTo>
                    <a:lnTo>
                      <a:pt x="5318" y="2950"/>
                    </a:lnTo>
                    <a:lnTo>
                      <a:pt x="5335" y="2681"/>
                    </a:lnTo>
                    <a:lnTo>
                      <a:pt x="5343" y="2419"/>
                    </a:lnTo>
                    <a:lnTo>
                      <a:pt x="5352" y="2167"/>
                    </a:lnTo>
                    <a:lnTo>
                      <a:pt x="5343" y="1931"/>
                    </a:lnTo>
                    <a:lnTo>
                      <a:pt x="5335" y="1703"/>
                    </a:lnTo>
                    <a:lnTo>
                      <a:pt x="5326" y="1484"/>
                    </a:lnTo>
                    <a:lnTo>
                      <a:pt x="5293" y="1105"/>
                    </a:lnTo>
                    <a:lnTo>
                      <a:pt x="5251" y="784"/>
                    </a:lnTo>
                    <a:lnTo>
                      <a:pt x="5208" y="540"/>
                    </a:lnTo>
                    <a:lnTo>
                      <a:pt x="5149" y="296"/>
                    </a:lnTo>
                    <a:lnTo>
                      <a:pt x="5124" y="220"/>
                    </a:lnTo>
                    <a:lnTo>
                      <a:pt x="5082" y="152"/>
                    </a:lnTo>
                    <a:lnTo>
                      <a:pt x="5032" y="102"/>
                    </a:lnTo>
                    <a:lnTo>
                      <a:pt x="4973" y="60"/>
                    </a:lnTo>
                    <a:lnTo>
                      <a:pt x="4905" y="26"/>
                    </a:lnTo>
                    <a:lnTo>
                      <a:pt x="4829" y="9"/>
                    </a:lnTo>
                    <a:lnTo>
                      <a:pt x="4753"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2" name="Google Shape;192;p17"/>
              <p:cNvSpPr/>
              <p:nvPr/>
            </p:nvSpPr>
            <p:spPr>
              <a:xfrm>
                <a:off x="1446257" y="1873165"/>
                <a:ext cx="242336" cy="104412"/>
              </a:xfrm>
              <a:custGeom>
                <a:avLst/>
                <a:gdLst/>
                <a:ahLst/>
                <a:cxnLst/>
                <a:rect l="l" t="t" r="r" b="b"/>
                <a:pathLst>
                  <a:path w="16864" h="7266" extrusionOk="0">
                    <a:moveTo>
                      <a:pt x="16434" y="1"/>
                    </a:moveTo>
                    <a:lnTo>
                      <a:pt x="16358" y="9"/>
                    </a:lnTo>
                    <a:lnTo>
                      <a:pt x="16291" y="43"/>
                    </a:lnTo>
                    <a:lnTo>
                      <a:pt x="16232" y="85"/>
                    </a:lnTo>
                    <a:lnTo>
                      <a:pt x="16173" y="136"/>
                    </a:lnTo>
                    <a:lnTo>
                      <a:pt x="16046" y="279"/>
                    </a:lnTo>
                    <a:lnTo>
                      <a:pt x="15895" y="430"/>
                    </a:lnTo>
                    <a:lnTo>
                      <a:pt x="15692" y="633"/>
                    </a:lnTo>
                    <a:lnTo>
                      <a:pt x="15431" y="860"/>
                    </a:lnTo>
                    <a:lnTo>
                      <a:pt x="15119" y="1113"/>
                    </a:lnTo>
                    <a:lnTo>
                      <a:pt x="14951" y="1248"/>
                    </a:lnTo>
                    <a:lnTo>
                      <a:pt x="14765" y="1383"/>
                    </a:lnTo>
                    <a:lnTo>
                      <a:pt x="14563" y="1518"/>
                    </a:lnTo>
                    <a:lnTo>
                      <a:pt x="14361" y="1644"/>
                    </a:lnTo>
                    <a:lnTo>
                      <a:pt x="14133" y="1779"/>
                    </a:lnTo>
                    <a:lnTo>
                      <a:pt x="13906" y="1914"/>
                    </a:lnTo>
                    <a:lnTo>
                      <a:pt x="13661" y="2040"/>
                    </a:lnTo>
                    <a:lnTo>
                      <a:pt x="13408" y="2158"/>
                    </a:lnTo>
                    <a:lnTo>
                      <a:pt x="13147" y="2268"/>
                    </a:lnTo>
                    <a:lnTo>
                      <a:pt x="12869" y="2377"/>
                    </a:lnTo>
                    <a:lnTo>
                      <a:pt x="12583" y="2478"/>
                    </a:lnTo>
                    <a:lnTo>
                      <a:pt x="12288" y="2563"/>
                    </a:lnTo>
                    <a:lnTo>
                      <a:pt x="11984" y="2638"/>
                    </a:lnTo>
                    <a:lnTo>
                      <a:pt x="11672" y="2697"/>
                    </a:lnTo>
                    <a:lnTo>
                      <a:pt x="11344" y="2748"/>
                    </a:lnTo>
                    <a:lnTo>
                      <a:pt x="11015" y="2782"/>
                    </a:lnTo>
                    <a:lnTo>
                      <a:pt x="10669" y="2799"/>
                    </a:lnTo>
                    <a:lnTo>
                      <a:pt x="10324" y="2807"/>
                    </a:lnTo>
                    <a:lnTo>
                      <a:pt x="9962" y="2782"/>
                    </a:lnTo>
                    <a:lnTo>
                      <a:pt x="9599" y="2748"/>
                    </a:lnTo>
                    <a:lnTo>
                      <a:pt x="9388" y="2723"/>
                    </a:lnTo>
                    <a:lnTo>
                      <a:pt x="9186" y="2706"/>
                    </a:lnTo>
                    <a:lnTo>
                      <a:pt x="8992" y="2697"/>
                    </a:lnTo>
                    <a:lnTo>
                      <a:pt x="8799" y="2697"/>
                    </a:lnTo>
                    <a:lnTo>
                      <a:pt x="8605" y="2706"/>
                    </a:lnTo>
                    <a:lnTo>
                      <a:pt x="8428" y="2723"/>
                    </a:lnTo>
                    <a:lnTo>
                      <a:pt x="8251" y="2740"/>
                    </a:lnTo>
                    <a:lnTo>
                      <a:pt x="8074" y="2773"/>
                    </a:lnTo>
                    <a:lnTo>
                      <a:pt x="7905" y="2807"/>
                    </a:lnTo>
                    <a:lnTo>
                      <a:pt x="7745" y="2841"/>
                    </a:lnTo>
                    <a:lnTo>
                      <a:pt x="7585" y="2891"/>
                    </a:lnTo>
                    <a:lnTo>
                      <a:pt x="7425" y="2942"/>
                    </a:lnTo>
                    <a:lnTo>
                      <a:pt x="7273" y="2992"/>
                    </a:lnTo>
                    <a:lnTo>
                      <a:pt x="7121" y="3051"/>
                    </a:lnTo>
                    <a:lnTo>
                      <a:pt x="6978" y="3119"/>
                    </a:lnTo>
                    <a:lnTo>
                      <a:pt x="6835" y="3186"/>
                    </a:lnTo>
                    <a:lnTo>
                      <a:pt x="6557" y="3338"/>
                    </a:lnTo>
                    <a:lnTo>
                      <a:pt x="6296" y="3498"/>
                    </a:lnTo>
                    <a:lnTo>
                      <a:pt x="6034" y="3675"/>
                    </a:lnTo>
                    <a:lnTo>
                      <a:pt x="5790" y="3860"/>
                    </a:lnTo>
                    <a:lnTo>
                      <a:pt x="5546" y="4054"/>
                    </a:lnTo>
                    <a:lnTo>
                      <a:pt x="5310" y="4257"/>
                    </a:lnTo>
                    <a:lnTo>
                      <a:pt x="4846" y="4661"/>
                    </a:lnTo>
                    <a:lnTo>
                      <a:pt x="4399" y="5057"/>
                    </a:lnTo>
                    <a:lnTo>
                      <a:pt x="4172" y="5243"/>
                    </a:lnTo>
                    <a:lnTo>
                      <a:pt x="3944" y="5428"/>
                    </a:lnTo>
                    <a:lnTo>
                      <a:pt x="3717" y="5605"/>
                    </a:lnTo>
                    <a:lnTo>
                      <a:pt x="3481" y="5765"/>
                    </a:lnTo>
                    <a:lnTo>
                      <a:pt x="3236" y="5917"/>
                    </a:lnTo>
                    <a:lnTo>
                      <a:pt x="2975" y="6052"/>
                    </a:lnTo>
                    <a:lnTo>
                      <a:pt x="2714" y="6178"/>
                    </a:lnTo>
                    <a:lnTo>
                      <a:pt x="2579" y="6229"/>
                    </a:lnTo>
                    <a:lnTo>
                      <a:pt x="2436" y="6279"/>
                    </a:lnTo>
                    <a:lnTo>
                      <a:pt x="2293" y="6321"/>
                    </a:lnTo>
                    <a:lnTo>
                      <a:pt x="2149" y="6363"/>
                    </a:lnTo>
                    <a:lnTo>
                      <a:pt x="1998" y="6397"/>
                    </a:lnTo>
                    <a:lnTo>
                      <a:pt x="1846" y="6431"/>
                    </a:lnTo>
                    <a:lnTo>
                      <a:pt x="1686" y="6456"/>
                    </a:lnTo>
                    <a:lnTo>
                      <a:pt x="1517" y="6473"/>
                    </a:lnTo>
                    <a:lnTo>
                      <a:pt x="1357" y="6481"/>
                    </a:lnTo>
                    <a:lnTo>
                      <a:pt x="1180" y="6490"/>
                    </a:lnTo>
                    <a:lnTo>
                      <a:pt x="1003" y="6481"/>
                    </a:lnTo>
                    <a:lnTo>
                      <a:pt x="826" y="6473"/>
                    </a:lnTo>
                    <a:lnTo>
                      <a:pt x="632" y="6456"/>
                    </a:lnTo>
                    <a:lnTo>
                      <a:pt x="447" y="6439"/>
                    </a:lnTo>
                    <a:lnTo>
                      <a:pt x="363" y="6431"/>
                    </a:lnTo>
                    <a:lnTo>
                      <a:pt x="287" y="6448"/>
                    </a:lnTo>
                    <a:lnTo>
                      <a:pt x="219" y="6473"/>
                    </a:lnTo>
                    <a:lnTo>
                      <a:pt x="152" y="6515"/>
                    </a:lnTo>
                    <a:lnTo>
                      <a:pt x="101" y="6566"/>
                    </a:lnTo>
                    <a:lnTo>
                      <a:pt x="51" y="6625"/>
                    </a:lnTo>
                    <a:lnTo>
                      <a:pt x="26" y="6692"/>
                    </a:lnTo>
                    <a:lnTo>
                      <a:pt x="0" y="6768"/>
                    </a:lnTo>
                    <a:lnTo>
                      <a:pt x="0" y="6852"/>
                    </a:lnTo>
                    <a:lnTo>
                      <a:pt x="17" y="6928"/>
                    </a:lnTo>
                    <a:lnTo>
                      <a:pt x="42" y="6996"/>
                    </a:lnTo>
                    <a:lnTo>
                      <a:pt x="76" y="7063"/>
                    </a:lnTo>
                    <a:lnTo>
                      <a:pt x="127" y="7113"/>
                    </a:lnTo>
                    <a:lnTo>
                      <a:pt x="194" y="7156"/>
                    </a:lnTo>
                    <a:lnTo>
                      <a:pt x="262" y="7189"/>
                    </a:lnTo>
                    <a:lnTo>
                      <a:pt x="337" y="7206"/>
                    </a:lnTo>
                    <a:lnTo>
                      <a:pt x="540" y="7231"/>
                    </a:lnTo>
                    <a:lnTo>
                      <a:pt x="742" y="7248"/>
                    </a:lnTo>
                    <a:lnTo>
                      <a:pt x="944" y="7265"/>
                    </a:lnTo>
                    <a:lnTo>
                      <a:pt x="1315" y="7265"/>
                    </a:lnTo>
                    <a:lnTo>
                      <a:pt x="1492" y="7257"/>
                    </a:lnTo>
                    <a:lnTo>
                      <a:pt x="1660" y="7240"/>
                    </a:lnTo>
                    <a:lnTo>
                      <a:pt x="1829" y="7215"/>
                    </a:lnTo>
                    <a:lnTo>
                      <a:pt x="1998" y="7189"/>
                    </a:lnTo>
                    <a:lnTo>
                      <a:pt x="2158" y="7164"/>
                    </a:lnTo>
                    <a:lnTo>
                      <a:pt x="2318" y="7122"/>
                    </a:lnTo>
                    <a:lnTo>
                      <a:pt x="2470" y="7088"/>
                    </a:lnTo>
                    <a:lnTo>
                      <a:pt x="2613" y="7038"/>
                    </a:lnTo>
                    <a:lnTo>
                      <a:pt x="2764" y="6987"/>
                    </a:lnTo>
                    <a:lnTo>
                      <a:pt x="3043" y="6878"/>
                    </a:lnTo>
                    <a:lnTo>
                      <a:pt x="3321" y="6751"/>
                    </a:lnTo>
                    <a:lnTo>
                      <a:pt x="3582" y="6616"/>
                    </a:lnTo>
                    <a:lnTo>
                      <a:pt x="3826" y="6465"/>
                    </a:lnTo>
                    <a:lnTo>
                      <a:pt x="4071" y="6304"/>
                    </a:lnTo>
                    <a:lnTo>
                      <a:pt x="4298" y="6136"/>
                    </a:lnTo>
                    <a:lnTo>
                      <a:pt x="4526" y="5967"/>
                    </a:lnTo>
                    <a:lnTo>
                      <a:pt x="4745" y="5790"/>
                    </a:lnTo>
                    <a:lnTo>
                      <a:pt x="4956" y="5605"/>
                    </a:lnTo>
                    <a:lnTo>
                      <a:pt x="5369" y="5243"/>
                    </a:lnTo>
                    <a:lnTo>
                      <a:pt x="5790" y="4872"/>
                    </a:lnTo>
                    <a:lnTo>
                      <a:pt x="6009" y="4686"/>
                    </a:lnTo>
                    <a:lnTo>
                      <a:pt x="6228" y="4518"/>
                    </a:lnTo>
                    <a:lnTo>
                      <a:pt x="6447" y="4349"/>
                    </a:lnTo>
                    <a:lnTo>
                      <a:pt x="6675" y="4189"/>
                    </a:lnTo>
                    <a:lnTo>
                      <a:pt x="6902" y="4046"/>
                    </a:lnTo>
                    <a:lnTo>
                      <a:pt x="7147" y="3911"/>
                    </a:lnTo>
                    <a:lnTo>
                      <a:pt x="7391" y="3793"/>
                    </a:lnTo>
                    <a:lnTo>
                      <a:pt x="7526" y="3742"/>
                    </a:lnTo>
                    <a:lnTo>
                      <a:pt x="7652" y="3692"/>
                    </a:lnTo>
                    <a:lnTo>
                      <a:pt x="7787" y="3650"/>
                    </a:lnTo>
                    <a:lnTo>
                      <a:pt x="7922" y="3608"/>
                    </a:lnTo>
                    <a:lnTo>
                      <a:pt x="8065" y="3574"/>
                    </a:lnTo>
                    <a:lnTo>
                      <a:pt x="8209" y="3540"/>
                    </a:lnTo>
                    <a:lnTo>
                      <a:pt x="8352" y="3523"/>
                    </a:lnTo>
                    <a:lnTo>
                      <a:pt x="8504" y="3498"/>
                    </a:lnTo>
                    <a:lnTo>
                      <a:pt x="8664" y="3490"/>
                    </a:lnTo>
                    <a:lnTo>
                      <a:pt x="8815" y="3481"/>
                    </a:lnTo>
                    <a:lnTo>
                      <a:pt x="8984" y="3481"/>
                    </a:lnTo>
                    <a:lnTo>
                      <a:pt x="9153" y="3490"/>
                    </a:lnTo>
                    <a:lnTo>
                      <a:pt x="9321" y="3498"/>
                    </a:lnTo>
                    <a:lnTo>
                      <a:pt x="9498" y="3523"/>
                    </a:lnTo>
                    <a:lnTo>
                      <a:pt x="9700" y="3549"/>
                    </a:lnTo>
                    <a:lnTo>
                      <a:pt x="9903" y="3566"/>
                    </a:lnTo>
                    <a:lnTo>
                      <a:pt x="10105" y="3574"/>
                    </a:lnTo>
                    <a:lnTo>
                      <a:pt x="10299" y="3582"/>
                    </a:lnTo>
                    <a:lnTo>
                      <a:pt x="10686" y="3582"/>
                    </a:lnTo>
                    <a:lnTo>
                      <a:pt x="11066" y="3566"/>
                    </a:lnTo>
                    <a:lnTo>
                      <a:pt x="11436" y="3532"/>
                    </a:lnTo>
                    <a:lnTo>
                      <a:pt x="11790" y="3481"/>
                    </a:lnTo>
                    <a:lnTo>
                      <a:pt x="12136" y="3414"/>
                    </a:lnTo>
                    <a:lnTo>
                      <a:pt x="12473" y="3330"/>
                    </a:lnTo>
                    <a:lnTo>
                      <a:pt x="12793" y="3237"/>
                    </a:lnTo>
                    <a:lnTo>
                      <a:pt x="13105" y="3136"/>
                    </a:lnTo>
                    <a:lnTo>
                      <a:pt x="13408" y="3018"/>
                    </a:lnTo>
                    <a:lnTo>
                      <a:pt x="13695" y="2900"/>
                    </a:lnTo>
                    <a:lnTo>
                      <a:pt x="13973" y="2765"/>
                    </a:lnTo>
                    <a:lnTo>
                      <a:pt x="14243" y="2630"/>
                    </a:lnTo>
                    <a:lnTo>
                      <a:pt x="14496" y="2487"/>
                    </a:lnTo>
                    <a:lnTo>
                      <a:pt x="14740" y="2344"/>
                    </a:lnTo>
                    <a:lnTo>
                      <a:pt x="14967" y="2200"/>
                    </a:lnTo>
                    <a:lnTo>
                      <a:pt x="15187" y="2049"/>
                    </a:lnTo>
                    <a:lnTo>
                      <a:pt x="15389" y="1905"/>
                    </a:lnTo>
                    <a:lnTo>
                      <a:pt x="15583" y="1762"/>
                    </a:lnTo>
                    <a:lnTo>
                      <a:pt x="15760" y="1619"/>
                    </a:lnTo>
                    <a:lnTo>
                      <a:pt x="15920" y="1484"/>
                    </a:lnTo>
                    <a:lnTo>
                      <a:pt x="16206" y="1223"/>
                    </a:lnTo>
                    <a:lnTo>
                      <a:pt x="16434" y="1004"/>
                    </a:lnTo>
                    <a:lnTo>
                      <a:pt x="16611" y="818"/>
                    </a:lnTo>
                    <a:lnTo>
                      <a:pt x="16720" y="692"/>
                    </a:lnTo>
                    <a:lnTo>
                      <a:pt x="16779" y="633"/>
                    </a:lnTo>
                    <a:lnTo>
                      <a:pt x="16822" y="565"/>
                    </a:lnTo>
                    <a:lnTo>
                      <a:pt x="16847" y="498"/>
                    </a:lnTo>
                    <a:lnTo>
                      <a:pt x="16864" y="422"/>
                    </a:lnTo>
                    <a:lnTo>
                      <a:pt x="16864" y="346"/>
                    </a:lnTo>
                    <a:lnTo>
                      <a:pt x="16847" y="270"/>
                    </a:lnTo>
                    <a:lnTo>
                      <a:pt x="16822" y="203"/>
                    </a:lnTo>
                    <a:lnTo>
                      <a:pt x="16779" y="144"/>
                    </a:lnTo>
                    <a:lnTo>
                      <a:pt x="16720" y="85"/>
                    </a:lnTo>
                    <a:lnTo>
                      <a:pt x="16653" y="43"/>
                    </a:lnTo>
                    <a:lnTo>
                      <a:pt x="16586" y="9"/>
                    </a:lnTo>
                    <a:lnTo>
                      <a:pt x="16510"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3" name="Google Shape;193;p17"/>
              <p:cNvSpPr/>
              <p:nvPr/>
            </p:nvSpPr>
            <p:spPr>
              <a:xfrm>
                <a:off x="1462366" y="1898601"/>
                <a:ext cx="205031" cy="167497"/>
              </a:xfrm>
              <a:custGeom>
                <a:avLst/>
                <a:gdLst/>
                <a:ahLst/>
                <a:cxnLst/>
                <a:rect l="l" t="t" r="r" b="b"/>
                <a:pathLst>
                  <a:path w="14268" h="11656" extrusionOk="0">
                    <a:moveTo>
                      <a:pt x="13872" y="0"/>
                    </a:moveTo>
                    <a:lnTo>
                      <a:pt x="13796" y="9"/>
                    </a:lnTo>
                    <a:lnTo>
                      <a:pt x="13720" y="26"/>
                    </a:lnTo>
                    <a:lnTo>
                      <a:pt x="13653" y="68"/>
                    </a:lnTo>
                    <a:lnTo>
                      <a:pt x="13602" y="110"/>
                    </a:lnTo>
                    <a:lnTo>
                      <a:pt x="13552" y="169"/>
                    </a:lnTo>
                    <a:lnTo>
                      <a:pt x="13509" y="236"/>
                    </a:lnTo>
                    <a:lnTo>
                      <a:pt x="13434" y="413"/>
                    </a:lnTo>
                    <a:lnTo>
                      <a:pt x="13332" y="607"/>
                    </a:lnTo>
                    <a:lnTo>
                      <a:pt x="13198" y="852"/>
                    </a:lnTo>
                    <a:lnTo>
                      <a:pt x="13021" y="1147"/>
                    </a:lnTo>
                    <a:lnTo>
                      <a:pt x="12793" y="1484"/>
                    </a:lnTo>
                    <a:lnTo>
                      <a:pt x="12667" y="1661"/>
                    </a:lnTo>
                    <a:lnTo>
                      <a:pt x="12532" y="1838"/>
                    </a:lnTo>
                    <a:lnTo>
                      <a:pt x="12380" y="2023"/>
                    </a:lnTo>
                    <a:lnTo>
                      <a:pt x="12220" y="2217"/>
                    </a:lnTo>
                    <a:lnTo>
                      <a:pt x="12051" y="2411"/>
                    </a:lnTo>
                    <a:lnTo>
                      <a:pt x="11866" y="2596"/>
                    </a:lnTo>
                    <a:lnTo>
                      <a:pt x="11672" y="2790"/>
                    </a:lnTo>
                    <a:lnTo>
                      <a:pt x="11462" y="2984"/>
                    </a:lnTo>
                    <a:lnTo>
                      <a:pt x="11242" y="3169"/>
                    </a:lnTo>
                    <a:lnTo>
                      <a:pt x="11015" y="3346"/>
                    </a:lnTo>
                    <a:lnTo>
                      <a:pt x="10770" y="3523"/>
                    </a:lnTo>
                    <a:lnTo>
                      <a:pt x="10509" y="3700"/>
                    </a:lnTo>
                    <a:lnTo>
                      <a:pt x="10240" y="3860"/>
                    </a:lnTo>
                    <a:lnTo>
                      <a:pt x="9961" y="4012"/>
                    </a:lnTo>
                    <a:lnTo>
                      <a:pt x="9666" y="4155"/>
                    </a:lnTo>
                    <a:lnTo>
                      <a:pt x="9363" y="4282"/>
                    </a:lnTo>
                    <a:lnTo>
                      <a:pt x="9034" y="4400"/>
                    </a:lnTo>
                    <a:lnTo>
                      <a:pt x="8706" y="4509"/>
                    </a:lnTo>
                    <a:lnTo>
                      <a:pt x="8360" y="4593"/>
                    </a:lnTo>
                    <a:lnTo>
                      <a:pt x="7998" y="4669"/>
                    </a:lnTo>
                    <a:lnTo>
                      <a:pt x="7787" y="4703"/>
                    </a:lnTo>
                    <a:lnTo>
                      <a:pt x="7593" y="4754"/>
                    </a:lnTo>
                    <a:lnTo>
                      <a:pt x="7399" y="4804"/>
                    </a:lnTo>
                    <a:lnTo>
                      <a:pt x="7214" y="4855"/>
                    </a:lnTo>
                    <a:lnTo>
                      <a:pt x="7037" y="4922"/>
                    </a:lnTo>
                    <a:lnTo>
                      <a:pt x="6869" y="4990"/>
                    </a:lnTo>
                    <a:lnTo>
                      <a:pt x="6700" y="5057"/>
                    </a:lnTo>
                    <a:lnTo>
                      <a:pt x="6548" y="5133"/>
                    </a:lnTo>
                    <a:lnTo>
                      <a:pt x="6397" y="5217"/>
                    </a:lnTo>
                    <a:lnTo>
                      <a:pt x="6245" y="5301"/>
                    </a:lnTo>
                    <a:lnTo>
                      <a:pt x="6110" y="5394"/>
                    </a:lnTo>
                    <a:lnTo>
                      <a:pt x="5975" y="5487"/>
                    </a:lnTo>
                    <a:lnTo>
                      <a:pt x="5840" y="5588"/>
                    </a:lnTo>
                    <a:lnTo>
                      <a:pt x="5722" y="5689"/>
                    </a:lnTo>
                    <a:lnTo>
                      <a:pt x="5596" y="5790"/>
                    </a:lnTo>
                    <a:lnTo>
                      <a:pt x="5486" y="5900"/>
                    </a:lnTo>
                    <a:lnTo>
                      <a:pt x="5267" y="6127"/>
                    </a:lnTo>
                    <a:lnTo>
                      <a:pt x="5057" y="6355"/>
                    </a:lnTo>
                    <a:lnTo>
                      <a:pt x="4863" y="6599"/>
                    </a:lnTo>
                    <a:lnTo>
                      <a:pt x="4686" y="6852"/>
                    </a:lnTo>
                    <a:lnTo>
                      <a:pt x="4509" y="7105"/>
                    </a:lnTo>
                    <a:lnTo>
                      <a:pt x="4340" y="7366"/>
                    </a:lnTo>
                    <a:lnTo>
                      <a:pt x="4020" y="7889"/>
                    </a:lnTo>
                    <a:lnTo>
                      <a:pt x="3708" y="8394"/>
                    </a:lnTo>
                    <a:lnTo>
                      <a:pt x="3548" y="8647"/>
                    </a:lnTo>
                    <a:lnTo>
                      <a:pt x="3380" y="8883"/>
                    </a:lnTo>
                    <a:lnTo>
                      <a:pt x="3211" y="9119"/>
                    </a:lnTo>
                    <a:lnTo>
                      <a:pt x="3034" y="9347"/>
                    </a:lnTo>
                    <a:lnTo>
                      <a:pt x="2840" y="9566"/>
                    </a:lnTo>
                    <a:lnTo>
                      <a:pt x="2638" y="9768"/>
                    </a:lnTo>
                    <a:lnTo>
                      <a:pt x="2419" y="9962"/>
                    </a:lnTo>
                    <a:lnTo>
                      <a:pt x="2309" y="10054"/>
                    </a:lnTo>
                    <a:lnTo>
                      <a:pt x="2183" y="10147"/>
                    </a:lnTo>
                    <a:lnTo>
                      <a:pt x="2065" y="10231"/>
                    </a:lnTo>
                    <a:lnTo>
                      <a:pt x="1938" y="10316"/>
                    </a:lnTo>
                    <a:lnTo>
                      <a:pt x="1804" y="10392"/>
                    </a:lnTo>
                    <a:lnTo>
                      <a:pt x="1660" y="10467"/>
                    </a:lnTo>
                    <a:lnTo>
                      <a:pt x="1517" y="10535"/>
                    </a:lnTo>
                    <a:lnTo>
                      <a:pt x="1365" y="10594"/>
                    </a:lnTo>
                    <a:lnTo>
                      <a:pt x="1214" y="10653"/>
                    </a:lnTo>
                    <a:lnTo>
                      <a:pt x="1045" y="10712"/>
                    </a:lnTo>
                    <a:lnTo>
                      <a:pt x="877" y="10762"/>
                    </a:lnTo>
                    <a:lnTo>
                      <a:pt x="700" y="10805"/>
                    </a:lnTo>
                    <a:lnTo>
                      <a:pt x="523" y="10847"/>
                    </a:lnTo>
                    <a:lnTo>
                      <a:pt x="329" y="10880"/>
                    </a:lnTo>
                    <a:lnTo>
                      <a:pt x="253" y="10906"/>
                    </a:lnTo>
                    <a:lnTo>
                      <a:pt x="186" y="10939"/>
                    </a:lnTo>
                    <a:lnTo>
                      <a:pt x="127" y="10981"/>
                    </a:lnTo>
                    <a:lnTo>
                      <a:pt x="76" y="11040"/>
                    </a:lnTo>
                    <a:lnTo>
                      <a:pt x="34" y="11108"/>
                    </a:lnTo>
                    <a:lnTo>
                      <a:pt x="9" y="11175"/>
                    </a:lnTo>
                    <a:lnTo>
                      <a:pt x="0" y="11251"/>
                    </a:lnTo>
                    <a:lnTo>
                      <a:pt x="9" y="11327"/>
                    </a:lnTo>
                    <a:lnTo>
                      <a:pt x="25" y="11403"/>
                    </a:lnTo>
                    <a:lnTo>
                      <a:pt x="51" y="11462"/>
                    </a:lnTo>
                    <a:lnTo>
                      <a:pt x="93" y="11521"/>
                    </a:lnTo>
                    <a:lnTo>
                      <a:pt x="143" y="11563"/>
                    </a:lnTo>
                    <a:lnTo>
                      <a:pt x="194" y="11605"/>
                    </a:lnTo>
                    <a:lnTo>
                      <a:pt x="253" y="11630"/>
                    </a:lnTo>
                    <a:lnTo>
                      <a:pt x="320" y="11647"/>
                    </a:lnTo>
                    <a:lnTo>
                      <a:pt x="388" y="11656"/>
                    </a:lnTo>
                    <a:lnTo>
                      <a:pt x="455" y="11656"/>
                    </a:lnTo>
                    <a:lnTo>
                      <a:pt x="674" y="11614"/>
                    </a:lnTo>
                    <a:lnTo>
                      <a:pt x="893" y="11563"/>
                    </a:lnTo>
                    <a:lnTo>
                      <a:pt x="1096" y="11512"/>
                    </a:lnTo>
                    <a:lnTo>
                      <a:pt x="1298" y="11453"/>
                    </a:lnTo>
                    <a:lnTo>
                      <a:pt x="1492" y="11386"/>
                    </a:lnTo>
                    <a:lnTo>
                      <a:pt x="1669" y="11310"/>
                    </a:lnTo>
                    <a:lnTo>
                      <a:pt x="1846" y="11234"/>
                    </a:lnTo>
                    <a:lnTo>
                      <a:pt x="2023" y="11158"/>
                    </a:lnTo>
                    <a:lnTo>
                      <a:pt x="2183" y="11066"/>
                    </a:lnTo>
                    <a:lnTo>
                      <a:pt x="2343" y="10981"/>
                    </a:lnTo>
                    <a:lnTo>
                      <a:pt x="2495" y="10880"/>
                    </a:lnTo>
                    <a:lnTo>
                      <a:pt x="2638" y="10779"/>
                    </a:lnTo>
                    <a:lnTo>
                      <a:pt x="2773" y="10678"/>
                    </a:lnTo>
                    <a:lnTo>
                      <a:pt x="2908" y="10569"/>
                    </a:lnTo>
                    <a:lnTo>
                      <a:pt x="3034" y="10459"/>
                    </a:lnTo>
                    <a:lnTo>
                      <a:pt x="3160" y="10349"/>
                    </a:lnTo>
                    <a:lnTo>
                      <a:pt x="3278" y="10231"/>
                    </a:lnTo>
                    <a:lnTo>
                      <a:pt x="3396" y="10113"/>
                    </a:lnTo>
                    <a:lnTo>
                      <a:pt x="3616" y="9861"/>
                    </a:lnTo>
                    <a:lnTo>
                      <a:pt x="3818" y="9608"/>
                    </a:lnTo>
                    <a:lnTo>
                      <a:pt x="4003" y="9355"/>
                    </a:lnTo>
                    <a:lnTo>
                      <a:pt x="4189" y="9085"/>
                    </a:lnTo>
                    <a:lnTo>
                      <a:pt x="4357" y="8824"/>
                    </a:lnTo>
                    <a:lnTo>
                      <a:pt x="4686" y="8302"/>
                    </a:lnTo>
                    <a:lnTo>
                      <a:pt x="4981" y="7813"/>
                    </a:lnTo>
                    <a:lnTo>
                      <a:pt x="5132" y="7577"/>
                    </a:lnTo>
                    <a:lnTo>
                      <a:pt x="5293" y="7349"/>
                    </a:lnTo>
                    <a:lnTo>
                      <a:pt x="5453" y="7122"/>
                    </a:lnTo>
                    <a:lnTo>
                      <a:pt x="5621" y="6903"/>
                    </a:lnTo>
                    <a:lnTo>
                      <a:pt x="5798" y="6692"/>
                    </a:lnTo>
                    <a:lnTo>
                      <a:pt x="5992" y="6498"/>
                    </a:lnTo>
                    <a:lnTo>
                      <a:pt x="6194" y="6313"/>
                    </a:lnTo>
                    <a:lnTo>
                      <a:pt x="6304" y="6220"/>
                    </a:lnTo>
                    <a:lnTo>
                      <a:pt x="6413" y="6136"/>
                    </a:lnTo>
                    <a:lnTo>
                      <a:pt x="6531" y="6060"/>
                    </a:lnTo>
                    <a:lnTo>
                      <a:pt x="6649" y="5976"/>
                    </a:lnTo>
                    <a:lnTo>
                      <a:pt x="6776" y="5908"/>
                    </a:lnTo>
                    <a:lnTo>
                      <a:pt x="6902" y="5832"/>
                    </a:lnTo>
                    <a:lnTo>
                      <a:pt x="7037" y="5773"/>
                    </a:lnTo>
                    <a:lnTo>
                      <a:pt x="7172" y="5706"/>
                    </a:lnTo>
                    <a:lnTo>
                      <a:pt x="7315" y="5647"/>
                    </a:lnTo>
                    <a:lnTo>
                      <a:pt x="7467" y="5596"/>
                    </a:lnTo>
                    <a:lnTo>
                      <a:pt x="7619" y="5546"/>
                    </a:lnTo>
                    <a:lnTo>
                      <a:pt x="7787" y="5504"/>
                    </a:lnTo>
                    <a:lnTo>
                      <a:pt x="7956" y="5470"/>
                    </a:lnTo>
                    <a:lnTo>
                      <a:pt x="8124" y="5436"/>
                    </a:lnTo>
                    <a:lnTo>
                      <a:pt x="8326" y="5394"/>
                    </a:lnTo>
                    <a:lnTo>
                      <a:pt x="8529" y="5360"/>
                    </a:lnTo>
                    <a:lnTo>
                      <a:pt x="8723" y="5310"/>
                    </a:lnTo>
                    <a:lnTo>
                      <a:pt x="8916" y="5259"/>
                    </a:lnTo>
                    <a:lnTo>
                      <a:pt x="9287" y="5150"/>
                    </a:lnTo>
                    <a:lnTo>
                      <a:pt x="9641" y="5015"/>
                    </a:lnTo>
                    <a:lnTo>
                      <a:pt x="9978" y="4880"/>
                    </a:lnTo>
                    <a:lnTo>
                      <a:pt x="10307" y="4720"/>
                    </a:lnTo>
                    <a:lnTo>
                      <a:pt x="10619" y="4560"/>
                    </a:lnTo>
                    <a:lnTo>
                      <a:pt x="10914" y="4383"/>
                    </a:lnTo>
                    <a:lnTo>
                      <a:pt x="11192" y="4197"/>
                    </a:lnTo>
                    <a:lnTo>
                      <a:pt x="11462" y="4004"/>
                    </a:lnTo>
                    <a:lnTo>
                      <a:pt x="11714" y="3810"/>
                    </a:lnTo>
                    <a:lnTo>
                      <a:pt x="11959" y="3599"/>
                    </a:lnTo>
                    <a:lnTo>
                      <a:pt x="12186" y="3397"/>
                    </a:lnTo>
                    <a:lnTo>
                      <a:pt x="12405" y="3186"/>
                    </a:lnTo>
                    <a:lnTo>
                      <a:pt x="12599" y="2975"/>
                    </a:lnTo>
                    <a:lnTo>
                      <a:pt x="12793" y="2773"/>
                    </a:lnTo>
                    <a:lnTo>
                      <a:pt x="12970" y="2562"/>
                    </a:lnTo>
                    <a:lnTo>
                      <a:pt x="13130" y="2360"/>
                    </a:lnTo>
                    <a:lnTo>
                      <a:pt x="13282" y="2158"/>
                    </a:lnTo>
                    <a:lnTo>
                      <a:pt x="13425" y="1964"/>
                    </a:lnTo>
                    <a:lnTo>
                      <a:pt x="13552" y="1779"/>
                    </a:lnTo>
                    <a:lnTo>
                      <a:pt x="13670" y="1593"/>
                    </a:lnTo>
                    <a:lnTo>
                      <a:pt x="13863" y="1265"/>
                    </a:lnTo>
                    <a:lnTo>
                      <a:pt x="14023" y="986"/>
                    </a:lnTo>
                    <a:lnTo>
                      <a:pt x="14133" y="767"/>
                    </a:lnTo>
                    <a:lnTo>
                      <a:pt x="14200" y="607"/>
                    </a:lnTo>
                    <a:lnTo>
                      <a:pt x="14234" y="540"/>
                    </a:lnTo>
                    <a:lnTo>
                      <a:pt x="14259" y="464"/>
                    </a:lnTo>
                    <a:lnTo>
                      <a:pt x="14268" y="380"/>
                    </a:lnTo>
                    <a:lnTo>
                      <a:pt x="14259" y="312"/>
                    </a:lnTo>
                    <a:lnTo>
                      <a:pt x="14234" y="236"/>
                    </a:lnTo>
                    <a:lnTo>
                      <a:pt x="14200" y="169"/>
                    </a:lnTo>
                    <a:lnTo>
                      <a:pt x="14150" y="110"/>
                    </a:lnTo>
                    <a:lnTo>
                      <a:pt x="14091" y="68"/>
                    </a:lnTo>
                    <a:lnTo>
                      <a:pt x="14023" y="26"/>
                    </a:lnTo>
                    <a:lnTo>
                      <a:pt x="13948" y="9"/>
                    </a:lnTo>
                    <a:lnTo>
                      <a:pt x="13872"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4" name="Google Shape;194;p17"/>
              <p:cNvSpPr/>
              <p:nvPr/>
            </p:nvSpPr>
            <p:spPr>
              <a:xfrm>
                <a:off x="1518066" y="1892781"/>
                <a:ext cx="158903" cy="211584"/>
              </a:xfrm>
              <a:custGeom>
                <a:avLst/>
                <a:gdLst/>
                <a:ahLst/>
                <a:cxnLst/>
                <a:rect l="l" t="t" r="r" b="b"/>
                <a:pathLst>
                  <a:path w="11058" h="14724" extrusionOk="0">
                    <a:moveTo>
                      <a:pt x="10636" y="1"/>
                    </a:moveTo>
                    <a:lnTo>
                      <a:pt x="10560" y="9"/>
                    </a:lnTo>
                    <a:lnTo>
                      <a:pt x="10493" y="35"/>
                    </a:lnTo>
                    <a:lnTo>
                      <a:pt x="10426" y="77"/>
                    </a:lnTo>
                    <a:lnTo>
                      <a:pt x="10375" y="127"/>
                    </a:lnTo>
                    <a:lnTo>
                      <a:pt x="10333" y="186"/>
                    </a:lnTo>
                    <a:lnTo>
                      <a:pt x="10299" y="262"/>
                    </a:lnTo>
                    <a:lnTo>
                      <a:pt x="10274" y="338"/>
                    </a:lnTo>
                    <a:lnTo>
                      <a:pt x="10240" y="523"/>
                    </a:lnTo>
                    <a:lnTo>
                      <a:pt x="10198" y="734"/>
                    </a:lnTo>
                    <a:lnTo>
                      <a:pt x="10131" y="1012"/>
                    </a:lnTo>
                    <a:lnTo>
                      <a:pt x="10029" y="1341"/>
                    </a:lnTo>
                    <a:lnTo>
                      <a:pt x="9903" y="1720"/>
                    </a:lnTo>
                    <a:lnTo>
                      <a:pt x="9819" y="1922"/>
                    </a:lnTo>
                    <a:lnTo>
                      <a:pt x="9735" y="2133"/>
                    </a:lnTo>
                    <a:lnTo>
                      <a:pt x="9642" y="2352"/>
                    </a:lnTo>
                    <a:lnTo>
                      <a:pt x="9532" y="2571"/>
                    </a:lnTo>
                    <a:lnTo>
                      <a:pt x="9414" y="2807"/>
                    </a:lnTo>
                    <a:lnTo>
                      <a:pt x="9288" y="3035"/>
                    </a:lnTo>
                    <a:lnTo>
                      <a:pt x="9145" y="3271"/>
                    </a:lnTo>
                    <a:lnTo>
                      <a:pt x="8993" y="3507"/>
                    </a:lnTo>
                    <a:lnTo>
                      <a:pt x="8824" y="3743"/>
                    </a:lnTo>
                    <a:lnTo>
                      <a:pt x="8647" y="3979"/>
                    </a:lnTo>
                    <a:lnTo>
                      <a:pt x="8462" y="4215"/>
                    </a:lnTo>
                    <a:lnTo>
                      <a:pt x="8251" y="4442"/>
                    </a:lnTo>
                    <a:lnTo>
                      <a:pt x="8032" y="4670"/>
                    </a:lnTo>
                    <a:lnTo>
                      <a:pt x="7805" y="4889"/>
                    </a:lnTo>
                    <a:lnTo>
                      <a:pt x="7552" y="5100"/>
                    </a:lnTo>
                    <a:lnTo>
                      <a:pt x="7291" y="5302"/>
                    </a:lnTo>
                    <a:lnTo>
                      <a:pt x="7012" y="5496"/>
                    </a:lnTo>
                    <a:lnTo>
                      <a:pt x="6709" y="5681"/>
                    </a:lnTo>
                    <a:lnTo>
                      <a:pt x="6397" y="5858"/>
                    </a:lnTo>
                    <a:lnTo>
                      <a:pt x="6069" y="6018"/>
                    </a:lnTo>
                    <a:lnTo>
                      <a:pt x="5875" y="6111"/>
                    </a:lnTo>
                    <a:lnTo>
                      <a:pt x="5698" y="6204"/>
                    </a:lnTo>
                    <a:lnTo>
                      <a:pt x="5521" y="6296"/>
                    </a:lnTo>
                    <a:lnTo>
                      <a:pt x="5361" y="6406"/>
                    </a:lnTo>
                    <a:lnTo>
                      <a:pt x="5201" y="6507"/>
                    </a:lnTo>
                    <a:lnTo>
                      <a:pt x="5057" y="6617"/>
                    </a:lnTo>
                    <a:lnTo>
                      <a:pt x="4914" y="6726"/>
                    </a:lnTo>
                    <a:lnTo>
                      <a:pt x="4788" y="6844"/>
                    </a:lnTo>
                    <a:lnTo>
                      <a:pt x="4661" y="6954"/>
                    </a:lnTo>
                    <a:lnTo>
                      <a:pt x="4543" y="7080"/>
                    </a:lnTo>
                    <a:lnTo>
                      <a:pt x="4425" y="7198"/>
                    </a:lnTo>
                    <a:lnTo>
                      <a:pt x="4324" y="7324"/>
                    </a:lnTo>
                    <a:lnTo>
                      <a:pt x="4223" y="7451"/>
                    </a:lnTo>
                    <a:lnTo>
                      <a:pt x="4122" y="7586"/>
                    </a:lnTo>
                    <a:lnTo>
                      <a:pt x="4038" y="7712"/>
                    </a:lnTo>
                    <a:lnTo>
                      <a:pt x="3953" y="7847"/>
                    </a:lnTo>
                    <a:lnTo>
                      <a:pt x="3793" y="8125"/>
                    </a:lnTo>
                    <a:lnTo>
                      <a:pt x="3658" y="8403"/>
                    </a:lnTo>
                    <a:lnTo>
                      <a:pt x="3532" y="8690"/>
                    </a:lnTo>
                    <a:lnTo>
                      <a:pt x="3414" y="8976"/>
                    </a:lnTo>
                    <a:lnTo>
                      <a:pt x="3313" y="9263"/>
                    </a:lnTo>
                    <a:lnTo>
                      <a:pt x="3220" y="9558"/>
                    </a:lnTo>
                    <a:lnTo>
                      <a:pt x="3035" y="10148"/>
                    </a:lnTo>
                    <a:lnTo>
                      <a:pt x="2866" y="10721"/>
                    </a:lnTo>
                    <a:lnTo>
                      <a:pt x="2773" y="10999"/>
                    </a:lnTo>
                    <a:lnTo>
                      <a:pt x="2672" y="11277"/>
                    </a:lnTo>
                    <a:lnTo>
                      <a:pt x="2571" y="11547"/>
                    </a:lnTo>
                    <a:lnTo>
                      <a:pt x="2453" y="11808"/>
                    </a:lnTo>
                    <a:lnTo>
                      <a:pt x="2327" y="12069"/>
                    </a:lnTo>
                    <a:lnTo>
                      <a:pt x="2183" y="12314"/>
                    </a:lnTo>
                    <a:lnTo>
                      <a:pt x="2023" y="12558"/>
                    </a:lnTo>
                    <a:lnTo>
                      <a:pt x="1931" y="12676"/>
                    </a:lnTo>
                    <a:lnTo>
                      <a:pt x="1838" y="12794"/>
                    </a:lnTo>
                    <a:lnTo>
                      <a:pt x="1745" y="12912"/>
                    </a:lnTo>
                    <a:lnTo>
                      <a:pt x="1636" y="13021"/>
                    </a:lnTo>
                    <a:lnTo>
                      <a:pt x="1526" y="13131"/>
                    </a:lnTo>
                    <a:lnTo>
                      <a:pt x="1417" y="13232"/>
                    </a:lnTo>
                    <a:lnTo>
                      <a:pt x="1290" y="13342"/>
                    </a:lnTo>
                    <a:lnTo>
                      <a:pt x="1164" y="13443"/>
                    </a:lnTo>
                    <a:lnTo>
                      <a:pt x="1029" y="13536"/>
                    </a:lnTo>
                    <a:lnTo>
                      <a:pt x="886" y="13628"/>
                    </a:lnTo>
                    <a:lnTo>
                      <a:pt x="734" y="13721"/>
                    </a:lnTo>
                    <a:lnTo>
                      <a:pt x="574" y="13814"/>
                    </a:lnTo>
                    <a:lnTo>
                      <a:pt x="405" y="13898"/>
                    </a:lnTo>
                    <a:lnTo>
                      <a:pt x="228" y="13982"/>
                    </a:lnTo>
                    <a:lnTo>
                      <a:pt x="161" y="14016"/>
                    </a:lnTo>
                    <a:lnTo>
                      <a:pt x="102" y="14066"/>
                    </a:lnTo>
                    <a:lnTo>
                      <a:pt x="60" y="14125"/>
                    </a:lnTo>
                    <a:lnTo>
                      <a:pt x="26" y="14193"/>
                    </a:lnTo>
                    <a:lnTo>
                      <a:pt x="1" y="14269"/>
                    </a:lnTo>
                    <a:lnTo>
                      <a:pt x="1" y="14345"/>
                    </a:lnTo>
                    <a:lnTo>
                      <a:pt x="9" y="14420"/>
                    </a:lnTo>
                    <a:lnTo>
                      <a:pt x="34" y="14496"/>
                    </a:lnTo>
                    <a:lnTo>
                      <a:pt x="60" y="14547"/>
                    </a:lnTo>
                    <a:lnTo>
                      <a:pt x="93" y="14589"/>
                    </a:lnTo>
                    <a:lnTo>
                      <a:pt x="136" y="14631"/>
                    </a:lnTo>
                    <a:lnTo>
                      <a:pt x="178" y="14665"/>
                    </a:lnTo>
                    <a:lnTo>
                      <a:pt x="228" y="14690"/>
                    </a:lnTo>
                    <a:lnTo>
                      <a:pt x="279" y="14707"/>
                    </a:lnTo>
                    <a:lnTo>
                      <a:pt x="338" y="14724"/>
                    </a:lnTo>
                    <a:lnTo>
                      <a:pt x="388" y="14724"/>
                    </a:lnTo>
                    <a:lnTo>
                      <a:pt x="473" y="14715"/>
                    </a:lnTo>
                    <a:lnTo>
                      <a:pt x="549" y="14690"/>
                    </a:lnTo>
                    <a:lnTo>
                      <a:pt x="751" y="14597"/>
                    </a:lnTo>
                    <a:lnTo>
                      <a:pt x="953" y="14496"/>
                    </a:lnTo>
                    <a:lnTo>
                      <a:pt x="1138" y="14395"/>
                    </a:lnTo>
                    <a:lnTo>
                      <a:pt x="1315" y="14286"/>
                    </a:lnTo>
                    <a:lnTo>
                      <a:pt x="1484" y="14168"/>
                    </a:lnTo>
                    <a:lnTo>
                      <a:pt x="1644" y="14058"/>
                    </a:lnTo>
                    <a:lnTo>
                      <a:pt x="1796" y="13932"/>
                    </a:lnTo>
                    <a:lnTo>
                      <a:pt x="1939" y="13814"/>
                    </a:lnTo>
                    <a:lnTo>
                      <a:pt x="2074" y="13687"/>
                    </a:lnTo>
                    <a:lnTo>
                      <a:pt x="2200" y="13561"/>
                    </a:lnTo>
                    <a:lnTo>
                      <a:pt x="2318" y="13426"/>
                    </a:lnTo>
                    <a:lnTo>
                      <a:pt x="2436" y="13300"/>
                    </a:lnTo>
                    <a:lnTo>
                      <a:pt x="2546" y="13156"/>
                    </a:lnTo>
                    <a:lnTo>
                      <a:pt x="2647" y="13021"/>
                    </a:lnTo>
                    <a:lnTo>
                      <a:pt x="2740" y="12878"/>
                    </a:lnTo>
                    <a:lnTo>
                      <a:pt x="2832" y="12743"/>
                    </a:lnTo>
                    <a:lnTo>
                      <a:pt x="2917" y="12600"/>
                    </a:lnTo>
                    <a:lnTo>
                      <a:pt x="3001" y="12448"/>
                    </a:lnTo>
                    <a:lnTo>
                      <a:pt x="3153" y="12162"/>
                    </a:lnTo>
                    <a:lnTo>
                      <a:pt x="3279" y="11858"/>
                    </a:lnTo>
                    <a:lnTo>
                      <a:pt x="3397" y="11563"/>
                    </a:lnTo>
                    <a:lnTo>
                      <a:pt x="3507" y="11260"/>
                    </a:lnTo>
                    <a:lnTo>
                      <a:pt x="3608" y="10965"/>
                    </a:lnTo>
                    <a:lnTo>
                      <a:pt x="3785" y="10375"/>
                    </a:lnTo>
                    <a:lnTo>
                      <a:pt x="3953" y="9827"/>
                    </a:lnTo>
                    <a:lnTo>
                      <a:pt x="4038" y="9558"/>
                    </a:lnTo>
                    <a:lnTo>
                      <a:pt x="4130" y="9296"/>
                    </a:lnTo>
                    <a:lnTo>
                      <a:pt x="4231" y="9035"/>
                    </a:lnTo>
                    <a:lnTo>
                      <a:pt x="4341" y="8782"/>
                    </a:lnTo>
                    <a:lnTo>
                      <a:pt x="4459" y="8538"/>
                    </a:lnTo>
                    <a:lnTo>
                      <a:pt x="4594" y="8302"/>
                    </a:lnTo>
                    <a:lnTo>
                      <a:pt x="4745" y="8066"/>
                    </a:lnTo>
                    <a:lnTo>
                      <a:pt x="4821" y="7956"/>
                    </a:lnTo>
                    <a:lnTo>
                      <a:pt x="4914" y="7847"/>
                    </a:lnTo>
                    <a:lnTo>
                      <a:pt x="4998" y="7737"/>
                    </a:lnTo>
                    <a:lnTo>
                      <a:pt x="5099" y="7628"/>
                    </a:lnTo>
                    <a:lnTo>
                      <a:pt x="5201" y="7527"/>
                    </a:lnTo>
                    <a:lnTo>
                      <a:pt x="5302" y="7426"/>
                    </a:lnTo>
                    <a:lnTo>
                      <a:pt x="5420" y="7333"/>
                    </a:lnTo>
                    <a:lnTo>
                      <a:pt x="5538" y="7232"/>
                    </a:lnTo>
                    <a:lnTo>
                      <a:pt x="5664" y="7139"/>
                    </a:lnTo>
                    <a:lnTo>
                      <a:pt x="5790" y="7055"/>
                    </a:lnTo>
                    <a:lnTo>
                      <a:pt x="5934" y="6970"/>
                    </a:lnTo>
                    <a:lnTo>
                      <a:pt x="6077" y="6886"/>
                    </a:lnTo>
                    <a:lnTo>
                      <a:pt x="6229" y="6802"/>
                    </a:lnTo>
                    <a:lnTo>
                      <a:pt x="6389" y="6726"/>
                    </a:lnTo>
                    <a:lnTo>
                      <a:pt x="6574" y="6642"/>
                    </a:lnTo>
                    <a:lnTo>
                      <a:pt x="6760" y="6549"/>
                    </a:lnTo>
                    <a:lnTo>
                      <a:pt x="6937" y="6456"/>
                    </a:lnTo>
                    <a:lnTo>
                      <a:pt x="7105" y="6355"/>
                    </a:lnTo>
                    <a:lnTo>
                      <a:pt x="7434" y="6153"/>
                    </a:lnTo>
                    <a:lnTo>
                      <a:pt x="7746" y="5942"/>
                    </a:lnTo>
                    <a:lnTo>
                      <a:pt x="8041" y="5715"/>
                    </a:lnTo>
                    <a:lnTo>
                      <a:pt x="8310" y="5487"/>
                    </a:lnTo>
                    <a:lnTo>
                      <a:pt x="8572" y="5243"/>
                    </a:lnTo>
                    <a:lnTo>
                      <a:pt x="8816" y="4998"/>
                    </a:lnTo>
                    <a:lnTo>
                      <a:pt x="9043" y="4754"/>
                    </a:lnTo>
                    <a:lnTo>
                      <a:pt x="9254" y="4493"/>
                    </a:lnTo>
                    <a:lnTo>
                      <a:pt x="9448" y="4240"/>
                    </a:lnTo>
                    <a:lnTo>
                      <a:pt x="9633" y="3987"/>
                    </a:lnTo>
                    <a:lnTo>
                      <a:pt x="9794" y="3726"/>
                    </a:lnTo>
                    <a:lnTo>
                      <a:pt x="9954" y="3473"/>
                    </a:lnTo>
                    <a:lnTo>
                      <a:pt x="10097" y="3220"/>
                    </a:lnTo>
                    <a:lnTo>
                      <a:pt x="10223" y="2967"/>
                    </a:lnTo>
                    <a:lnTo>
                      <a:pt x="10341" y="2723"/>
                    </a:lnTo>
                    <a:lnTo>
                      <a:pt x="10451" y="2479"/>
                    </a:lnTo>
                    <a:lnTo>
                      <a:pt x="10544" y="2251"/>
                    </a:lnTo>
                    <a:lnTo>
                      <a:pt x="10628" y="2024"/>
                    </a:lnTo>
                    <a:lnTo>
                      <a:pt x="10704" y="1813"/>
                    </a:lnTo>
                    <a:lnTo>
                      <a:pt x="10771" y="1611"/>
                    </a:lnTo>
                    <a:lnTo>
                      <a:pt x="10881" y="1240"/>
                    </a:lnTo>
                    <a:lnTo>
                      <a:pt x="10957" y="928"/>
                    </a:lnTo>
                    <a:lnTo>
                      <a:pt x="11007" y="684"/>
                    </a:lnTo>
                    <a:lnTo>
                      <a:pt x="11049" y="439"/>
                    </a:lnTo>
                    <a:lnTo>
                      <a:pt x="11058" y="363"/>
                    </a:lnTo>
                    <a:lnTo>
                      <a:pt x="11041" y="287"/>
                    </a:lnTo>
                    <a:lnTo>
                      <a:pt x="11016" y="212"/>
                    </a:lnTo>
                    <a:lnTo>
                      <a:pt x="10973" y="153"/>
                    </a:lnTo>
                    <a:lnTo>
                      <a:pt x="10923" y="94"/>
                    </a:lnTo>
                    <a:lnTo>
                      <a:pt x="10864" y="51"/>
                    </a:lnTo>
                    <a:lnTo>
                      <a:pt x="10796" y="18"/>
                    </a:lnTo>
                    <a:lnTo>
                      <a:pt x="10712"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5" name="Google Shape;195;p17"/>
              <p:cNvSpPr/>
              <p:nvPr/>
            </p:nvSpPr>
            <p:spPr>
              <a:xfrm>
                <a:off x="1497717" y="1457644"/>
                <a:ext cx="483579" cy="568118"/>
              </a:xfrm>
              <a:custGeom>
                <a:avLst/>
                <a:gdLst/>
                <a:ahLst/>
                <a:cxnLst/>
                <a:rect l="l" t="t" r="r" b="b"/>
                <a:pathLst>
                  <a:path w="33652" h="39535" extrusionOk="0">
                    <a:moveTo>
                      <a:pt x="27778" y="1"/>
                    </a:moveTo>
                    <a:lnTo>
                      <a:pt x="27500" y="18"/>
                    </a:lnTo>
                    <a:lnTo>
                      <a:pt x="27222" y="43"/>
                    </a:lnTo>
                    <a:lnTo>
                      <a:pt x="26944" y="85"/>
                    </a:lnTo>
                    <a:lnTo>
                      <a:pt x="26674" y="136"/>
                    </a:lnTo>
                    <a:lnTo>
                      <a:pt x="26404" y="203"/>
                    </a:lnTo>
                    <a:lnTo>
                      <a:pt x="26143" y="279"/>
                    </a:lnTo>
                    <a:lnTo>
                      <a:pt x="25882" y="372"/>
                    </a:lnTo>
                    <a:lnTo>
                      <a:pt x="25629" y="473"/>
                    </a:lnTo>
                    <a:lnTo>
                      <a:pt x="25376" y="591"/>
                    </a:lnTo>
                    <a:lnTo>
                      <a:pt x="25132" y="717"/>
                    </a:lnTo>
                    <a:lnTo>
                      <a:pt x="24896" y="860"/>
                    </a:lnTo>
                    <a:lnTo>
                      <a:pt x="24660" y="1012"/>
                    </a:lnTo>
                    <a:lnTo>
                      <a:pt x="24441" y="1172"/>
                    </a:lnTo>
                    <a:lnTo>
                      <a:pt x="24222" y="1341"/>
                    </a:lnTo>
                    <a:lnTo>
                      <a:pt x="24011" y="1526"/>
                    </a:lnTo>
                    <a:lnTo>
                      <a:pt x="23809" y="1729"/>
                    </a:lnTo>
                    <a:lnTo>
                      <a:pt x="23615" y="1931"/>
                    </a:lnTo>
                    <a:lnTo>
                      <a:pt x="23429" y="2150"/>
                    </a:lnTo>
                    <a:lnTo>
                      <a:pt x="23261" y="2377"/>
                    </a:lnTo>
                    <a:lnTo>
                      <a:pt x="23101" y="2613"/>
                    </a:lnTo>
                    <a:lnTo>
                      <a:pt x="22949" y="2858"/>
                    </a:lnTo>
                    <a:lnTo>
                      <a:pt x="22806" y="3119"/>
                    </a:lnTo>
                    <a:lnTo>
                      <a:pt x="22679" y="3380"/>
                    </a:lnTo>
                    <a:lnTo>
                      <a:pt x="22587" y="3583"/>
                    </a:lnTo>
                    <a:lnTo>
                      <a:pt x="22047" y="4771"/>
                    </a:lnTo>
                    <a:lnTo>
                      <a:pt x="21735" y="5428"/>
                    </a:lnTo>
                    <a:lnTo>
                      <a:pt x="21365" y="6204"/>
                    </a:lnTo>
                    <a:lnTo>
                      <a:pt x="20918" y="7088"/>
                    </a:lnTo>
                    <a:lnTo>
                      <a:pt x="20421" y="8058"/>
                    </a:lnTo>
                    <a:lnTo>
                      <a:pt x="19856" y="9111"/>
                    </a:lnTo>
                    <a:lnTo>
                      <a:pt x="19553" y="9659"/>
                    </a:lnTo>
                    <a:lnTo>
                      <a:pt x="19232" y="10223"/>
                    </a:lnTo>
                    <a:lnTo>
                      <a:pt x="18904" y="10797"/>
                    </a:lnTo>
                    <a:lnTo>
                      <a:pt x="18567" y="11386"/>
                    </a:lnTo>
                    <a:lnTo>
                      <a:pt x="18213" y="11976"/>
                    </a:lnTo>
                    <a:lnTo>
                      <a:pt x="17850" y="12583"/>
                    </a:lnTo>
                    <a:lnTo>
                      <a:pt x="17471" y="13190"/>
                    </a:lnTo>
                    <a:lnTo>
                      <a:pt x="17083" y="13797"/>
                    </a:lnTo>
                    <a:lnTo>
                      <a:pt x="16687" y="14412"/>
                    </a:lnTo>
                    <a:lnTo>
                      <a:pt x="16283" y="15027"/>
                    </a:lnTo>
                    <a:lnTo>
                      <a:pt x="15861" y="15634"/>
                    </a:lnTo>
                    <a:lnTo>
                      <a:pt x="15440" y="16241"/>
                    </a:lnTo>
                    <a:lnTo>
                      <a:pt x="15010" y="16839"/>
                    </a:lnTo>
                    <a:lnTo>
                      <a:pt x="14572" y="17437"/>
                    </a:lnTo>
                    <a:lnTo>
                      <a:pt x="14125" y="18019"/>
                    </a:lnTo>
                    <a:lnTo>
                      <a:pt x="13679" y="18592"/>
                    </a:lnTo>
                    <a:lnTo>
                      <a:pt x="13224" y="19157"/>
                    </a:lnTo>
                    <a:lnTo>
                      <a:pt x="12769" y="19704"/>
                    </a:lnTo>
                    <a:lnTo>
                      <a:pt x="12314" y="20235"/>
                    </a:lnTo>
                    <a:lnTo>
                      <a:pt x="11858" y="20749"/>
                    </a:lnTo>
                    <a:lnTo>
                      <a:pt x="11403" y="21247"/>
                    </a:lnTo>
                    <a:lnTo>
                      <a:pt x="10948" y="21727"/>
                    </a:lnTo>
                    <a:lnTo>
                      <a:pt x="10047" y="22620"/>
                    </a:lnTo>
                    <a:lnTo>
                      <a:pt x="9178" y="23421"/>
                    </a:lnTo>
                    <a:lnTo>
                      <a:pt x="8344" y="24129"/>
                    </a:lnTo>
                    <a:lnTo>
                      <a:pt x="7552" y="24727"/>
                    </a:lnTo>
                    <a:lnTo>
                      <a:pt x="7181" y="24988"/>
                    </a:lnTo>
                    <a:lnTo>
                      <a:pt x="6827" y="25233"/>
                    </a:lnTo>
                    <a:lnTo>
                      <a:pt x="6490" y="25452"/>
                    </a:lnTo>
                    <a:lnTo>
                      <a:pt x="6178" y="25646"/>
                    </a:lnTo>
                    <a:lnTo>
                      <a:pt x="6027" y="25739"/>
                    </a:lnTo>
                    <a:lnTo>
                      <a:pt x="5883" y="25831"/>
                    </a:lnTo>
                    <a:lnTo>
                      <a:pt x="5605" y="25974"/>
                    </a:lnTo>
                    <a:lnTo>
                      <a:pt x="5352" y="26109"/>
                    </a:lnTo>
                    <a:lnTo>
                      <a:pt x="5125" y="26227"/>
                    </a:lnTo>
                    <a:lnTo>
                      <a:pt x="4923" y="26328"/>
                    </a:lnTo>
                    <a:lnTo>
                      <a:pt x="4746" y="26404"/>
                    </a:lnTo>
                    <a:lnTo>
                      <a:pt x="4594" y="26472"/>
                    </a:lnTo>
                    <a:lnTo>
                      <a:pt x="4468" y="26531"/>
                    </a:lnTo>
                    <a:lnTo>
                      <a:pt x="4232" y="26640"/>
                    </a:lnTo>
                    <a:lnTo>
                      <a:pt x="3869" y="26800"/>
                    </a:lnTo>
                    <a:lnTo>
                      <a:pt x="3650" y="26910"/>
                    </a:lnTo>
                    <a:lnTo>
                      <a:pt x="3347" y="27078"/>
                    </a:lnTo>
                    <a:lnTo>
                      <a:pt x="3060" y="27255"/>
                    </a:lnTo>
                    <a:lnTo>
                      <a:pt x="2782" y="27441"/>
                    </a:lnTo>
                    <a:lnTo>
                      <a:pt x="2512" y="27643"/>
                    </a:lnTo>
                    <a:lnTo>
                      <a:pt x="2260" y="27854"/>
                    </a:lnTo>
                    <a:lnTo>
                      <a:pt x="2015" y="28081"/>
                    </a:lnTo>
                    <a:lnTo>
                      <a:pt x="1788" y="28317"/>
                    </a:lnTo>
                    <a:lnTo>
                      <a:pt x="1568" y="28562"/>
                    </a:lnTo>
                    <a:lnTo>
                      <a:pt x="1366" y="28815"/>
                    </a:lnTo>
                    <a:lnTo>
                      <a:pt x="1181" y="29076"/>
                    </a:lnTo>
                    <a:lnTo>
                      <a:pt x="1004" y="29345"/>
                    </a:lnTo>
                    <a:lnTo>
                      <a:pt x="844" y="29624"/>
                    </a:lnTo>
                    <a:lnTo>
                      <a:pt x="692" y="29910"/>
                    </a:lnTo>
                    <a:lnTo>
                      <a:pt x="557" y="30197"/>
                    </a:lnTo>
                    <a:lnTo>
                      <a:pt x="439" y="30492"/>
                    </a:lnTo>
                    <a:lnTo>
                      <a:pt x="330" y="30795"/>
                    </a:lnTo>
                    <a:lnTo>
                      <a:pt x="237" y="31107"/>
                    </a:lnTo>
                    <a:lnTo>
                      <a:pt x="161" y="31419"/>
                    </a:lnTo>
                    <a:lnTo>
                      <a:pt x="102" y="31730"/>
                    </a:lnTo>
                    <a:lnTo>
                      <a:pt x="52" y="32051"/>
                    </a:lnTo>
                    <a:lnTo>
                      <a:pt x="18" y="32371"/>
                    </a:lnTo>
                    <a:lnTo>
                      <a:pt x="1" y="32691"/>
                    </a:lnTo>
                    <a:lnTo>
                      <a:pt x="1" y="33011"/>
                    </a:lnTo>
                    <a:lnTo>
                      <a:pt x="18" y="33340"/>
                    </a:lnTo>
                    <a:lnTo>
                      <a:pt x="52" y="33660"/>
                    </a:lnTo>
                    <a:lnTo>
                      <a:pt x="94" y="33989"/>
                    </a:lnTo>
                    <a:lnTo>
                      <a:pt x="161" y="34309"/>
                    </a:lnTo>
                    <a:lnTo>
                      <a:pt x="237" y="34630"/>
                    </a:lnTo>
                    <a:lnTo>
                      <a:pt x="338" y="34950"/>
                    </a:lnTo>
                    <a:lnTo>
                      <a:pt x="448" y="35270"/>
                    </a:lnTo>
                    <a:lnTo>
                      <a:pt x="582" y="35582"/>
                    </a:lnTo>
                    <a:lnTo>
                      <a:pt x="726" y="35894"/>
                    </a:lnTo>
                    <a:lnTo>
                      <a:pt x="894" y="36197"/>
                    </a:lnTo>
                    <a:lnTo>
                      <a:pt x="1071" y="36484"/>
                    </a:lnTo>
                    <a:lnTo>
                      <a:pt x="1257" y="36762"/>
                    </a:lnTo>
                    <a:lnTo>
                      <a:pt x="1459" y="37031"/>
                    </a:lnTo>
                    <a:lnTo>
                      <a:pt x="1678" y="37284"/>
                    </a:lnTo>
                    <a:lnTo>
                      <a:pt x="1897" y="37520"/>
                    </a:lnTo>
                    <a:lnTo>
                      <a:pt x="2133" y="37756"/>
                    </a:lnTo>
                    <a:lnTo>
                      <a:pt x="2377" y="37967"/>
                    </a:lnTo>
                    <a:lnTo>
                      <a:pt x="2630" y="38169"/>
                    </a:lnTo>
                    <a:lnTo>
                      <a:pt x="2892" y="38363"/>
                    </a:lnTo>
                    <a:lnTo>
                      <a:pt x="3161" y="38540"/>
                    </a:lnTo>
                    <a:lnTo>
                      <a:pt x="3439" y="38700"/>
                    </a:lnTo>
                    <a:lnTo>
                      <a:pt x="3726" y="38852"/>
                    </a:lnTo>
                    <a:lnTo>
                      <a:pt x="4012" y="38987"/>
                    </a:lnTo>
                    <a:lnTo>
                      <a:pt x="4316" y="39105"/>
                    </a:lnTo>
                    <a:lnTo>
                      <a:pt x="4611" y="39214"/>
                    </a:lnTo>
                    <a:lnTo>
                      <a:pt x="4923" y="39307"/>
                    </a:lnTo>
                    <a:lnTo>
                      <a:pt x="5234" y="39383"/>
                    </a:lnTo>
                    <a:lnTo>
                      <a:pt x="5546" y="39442"/>
                    </a:lnTo>
                    <a:lnTo>
                      <a:pt x="5866" y="39492"/>
                    </a:lnTo>
                    <a:lnTo>
                      <a:pt x="6187" y="39517"/>
                    </a:lnTo>
                    <a:lnTo>
                      <a:pt x="6507" y="39534"/>
                    </a:lnTo>
                    <a:lnTo>
                      <a:pt x="6827" y="39534"/>
                    </a:lnTo>
                    <a:lnTo>
                      <a:pt x="7156" y="39526"/>
                    </a:lnTo>
                    <a:lnTo>
                      <a:pt x="7476" y="39492"/>
                    </a:lnTo>
                    <a:lnTo>
                      <a:pt x="7805" y="39442"/>
                    </a:lnTo>
                    <a:lnTo>
                      <a:pt x="8125" y="39383"/>
                    </a:lnTo>
                    <a:lnTo>
                      <a:pt x="8445" y="39298"/>
                    </a:lnTo>
                    <a:lnTo>
                      <a:pt x="8766" y="39206"/>
                    </a:lnTo>
                    <a:lnTo>
                      <a:pt x="9086" y="39088"/>
                    </a:lnTo>
                    <a:lnTo>
                      <a:pt x="9398" y="38961"/>
                    </a:lnTo>
                    <a:lnTo>
                      <a:pt x="9709" y="38810"/>
                    </a:lnTo>
                    <a:lnTo>
                      <a:pt x="10181" y="38574"/>
                    </a:lnTo>
                    <a:lnTo>
                      <a:pt x="10746" y="38279"/>
                    </a:lnTo>
                    <a:lnTo>
                      <a:pt x="11100" y="38093"/>
                    </a:lnTo>
                    <a:lnTo>
                      <a:pt x="11496" y="37874"/>
                    </a:lnTo>
                    <a:lnTo>
                      <a:pt x="12389" y="37335"/>
                    </a:lnTo>
                    <a:lnTo>
                      <a:pt x="12887" y="37023"/>
                    </a:lnTo>
                    <a:lnTo>
                      <a:pt x="13139" y="36854"/>
                    </a:lnTo>
                    <a:lnTo>
                      <a:pt x="13392" y="36669"/>
                    </a:lnTo>
                    <a:lnTo>
                      <a:pt x="13662" y="36492"/>
                    </a:lnTo>
                    <a:lnTo>
                      <a:pt x="13932" y="36298"/>
                    </a:lnTo>
                    <a:lnTo>
                      <a:pt x="14488" y="35885"/>
                    </a:lnTo>
                    <a:lnTo>
                      <a:pt x="15061" y="35447"/>
                    </a:lnTo>
                    <a:lnTo>
                      <a:pt x="15642" y="34983"/>
                    </a:lnTo>
                    <a:lnTo>
                      <a:pt x="16831" y="33964"/>
                    </a:lnTo>
                    <a:lnTo>
                      <a:pt x="18027" y="32834"/>
                    </a:lnTo>
                    <a:lnTo>
                      <a:pt x="19216" y="31621"/>
                    </a:lnTo>
                    <a:lnTo>
                      <a:pt x="20387" y="30323"/>
                    </a:lnTo>
                    <a:lnTo>
                      <a:pt x="20960" y="29640"/>
                    </a:lnTo>
                    <a:lnTo>
                      <a:pt x="21525" y="28949"/>
                    </a:lnTo>
                    <a:lnTo>
                      <a:pt x="22089" y="28250"/>
                    </a:lnTo>
                    <a:lnTo>
                      <a:pt x="22637" y="27534"/>
                    </a:lnTo>
                    <a:lnTo>
                      <a:pt x="23177" y="26800"/>
                    </a:lnTo>
                    <a:lnTo>
                      <a:pt x="23707" y="26067"/>
                    </a:lnTo>
                    <a:lnTo>
                      <a:pt x="24230" y="25326"/>
                    </a:lnTo>
                    <a:lnTo>
                      <a:pt x="24736" y="24576"/>
                    </a:lnTo>
                    <a:lnTo>
                      <a:pt x="25233" y="23825"/>
                    </a:lnTo>
                    <a:lnTo>
                      <a:pt x="25713" y="23075"/>
                    </a:lnTo>
                    <a:lnTo>
                      <a:pt x="26177" y="22317"/>
                    </a:lnTo>
                    <a:lnTo>
                      <a:pt x="26640" y="21567"/>
                    </a:lnTo>
                    <a:lnTo>
                      <a:pt x="27078" y="20817"/>
                    </a:lnTo>
                    <a:lnTo>
                      <a:pt x="27508" y="20075"/>
                    </a:lnTo>
                    <a:lnTo>
                      <a:pt x="27921" y="19334"/>
                    </a:lnTo>
                    <a:lnTo>
                      <a:pt x="28326" y="18600"/>
                    </a:lnTo>
                    <a:lnTo>
                      <a:pt x="28713" y="17884"/>
                    </a:lnTo>
                    <a:lnTo>
                      <a:pt x="29084" y="17176"/>
                    </a:lnTo>
                    <a:lnTo>
                      <a:pt x="29438" y="16477"/>
                    </a:lnTo>
                    <a:lnTo>
                      <a:pt x="29784" y="15794"/>
                    </a:lnTo>
                    <a:lnTo>
                      <a:pt x="30112" y="15128"/>
                    </a:lnTo>
                    <a:lnTo>
                      <a:pt x="30424" y="14479"/>
                    </a:lnTo>
                    <a:lnTo>
                      <a:pt x="30719" y="13856"/>
                    </a:lnTo>
                    <a:lnTo>
                      <a:pt x="30997" y="13249"/>
                    </a:lnTo>
                    <a:lnTo>
                      <a:pt x="31520" y="12103"/>
                    </a:lnTo>
                    <a:lnTo>
                      <a:pt x="31966" y="11066"/>
                    </a:lnTo>
                    <a:lnTo>
                      <a:pt x="32363" y="10139"/>
                    </a:lnTo>
                    <a:lnTo>
                      <a:pt x="32683" y="9347"/>
                    </a:lnTo>
                    <a:lnTo>
                      <a:pt x="33129" y="8209"/>
                    </a:lnTo>
                    <a:lnTo>
                      <a:pt x="33298" y="7763"/>
                    </a:lnTo>
                    <a:lnTo>
                      <a:pt x="33391" y="7501"/>
                    </a:lnTo>
                    <a:lnTo>
                      <a:pt x="33467" y="7232"/>
                    </a:lnTo>
                    <a:lnTo>
                      <a:pt x="33526" y="6970"/>
                    </a:lnTo>
                    <a:lnTo>
                      <a:pt x="33585" y="6701"/>
                    </a:lnTo>
                    <a:lnTo>
                      <a:pt x="33618" y="6431"/>
                    </a:lnTo>
                    <a:lnTo>
                      <a:pt x="33644" y="6161"/>
                    </a:lnTo>
                    <a:lnTo>
                      <a:pt x="33652" y="5892"/>
                    </a:lnTo>
                    <a:lnTo>
                      <a:pt x="33652" y="5622"/>
                    </a:lnTo>
                    <a:lnTo>
                      <a:pt x="33644" y="5352"/>
                    </a:lnTo>
                    <a:lnTo>
                      <a:pt x="33618" y="5091"/>
                    </a:lnTo>
                    <a:lnTo>
                      <a:pt x="33585" y="4830"/>
                    </a:lnTo>
                    <a:lnTo>
                      <a:pt x="33534" y="4569"/>
                    </a:lnTo>
                    <a:lnTo>
                      <a:pt x="33475" y="4307"/>
                    </a:lnTo>
                    <a:lnTo>
                      <a:pt x="33399" y="4055"/>
                    </a:lnTo>
                    <a:lnTo>
                      <a:pt x="33315" y="3802"/>
                    </a:lnTo>
                    <a:lnTo>
                      <a:pt x="33222" y="3557"/>
                    </a:lnTo>
                    <a:lnTo>
                      <a:pt x="33113" y="3313"/>
                    </a:lnTo>
                    <a:lnTo>
                      <a:pt x="32995" y="3077"/>
                    </a:lnTo>
                    <a:lnTo>
                      <a:pt x="32868" y="2841"/>
                    </a:lnTo>
                    <a:lnTo>
                      <a:pt x="32725" y="2613"/>
                    </a:lnTo>
                    <a:lnTo>
                      <a:pt x="32582" y="2394"/>
                    </a:lnTo>
                    <a:lnTo>
                      <a:pt x="32422" y="2184"/>
                    </a:lnTo>
                    <a:lnTo>
                      <a:pt x="32245" y="1973"/>
                    </a:lnTo>
                    <a:lnTo>
                      <a:pt x="32068" y="1779"/>
                    </a:lnTo>
                    <a:lnTo>
                      <a:pt x="31874" y="1585"/>
                    </a:lnTo>
                    <a:lnTo>
                      <a:pt x="31680" y="1400"/>
                    </a:lnTo>
                    <a:lnTo>
                      <a:pt x="31469" y="1231"/>
                    </a:lnTo>
                    <a:lnTo>
                      <a:pt x="31250" y="1063"/>
                    </a:lnTo>
                    <a:lnTo>
                      <a:pt x="31023" y="911"/>
                    </a:lnTo>
                    <a:lnTo>
                      <a:pt x="30778" y="768"/>
                    </a:lnTo>
                    <a:lnTo>
                      <a:pt x="30534" y="633"/>
                    </a:lnTo>
                    <a:lnTo>
                      <a:pt x="30281" y="507"/>
                    </a:lnTo>
                    <a:lnTo>
                      <a:pt x="30011" y="397"/>
                    </a:lnTo>
                    <a:lnTo>
                      <a:pt x="29733" y="296"/>
                    </a:lnTo>
                    <a:lnTo>
                      <a:pt x="29455" y="212"/>
                    </a:lnTo>
                    <a:lnTo>
                      <a:pt x="29177" y="136"/>
                    </a:lnTo>
                    <a:lnTo>
                      <a:pt x="28899" y="85"/>
                    </a:lnTo>
                    <a:lnTo>
                      <a:pt x="28612" y="43"/>
                    </a:lnTo>
                    <a:lnTo>
                      <a:pt x="28334" y="18"/>
                    </a:lnTo>
                    <a:lnTo>
                      <a:pt x="28056"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6" name="Google Shape;196;p17"/>
              <p:cNvSpPr/>
              <p:nvPr/>
            </p:nvSpPr>
            <p:spPr>
              <a:xfrm>
                <a:off x="1488635" y="1385950"/>
                <a:ext cx="169437" cy="169437"/>
              </a:xfrm>
              <a:custGeom>
                <a:avLst/>
                <a:gdLst/>
                <a:ahLst/>
                <a:cxnLst/>
                <a:rect l="l" t="t" r="r" b="b"/>
                <a:pathLst>
                  <a:path w="11791" h="11791" extrusionOk="0">
                    <a:moveTo>
                      <a:pt x="11420" y="1"/>
                    </a:moveTo>
                    <a:lnTo>
                      <a:pt x="11344" y="9"/>
                    </a:lnTo>
                    <a:lnTo>
                      <a:pt x="11150" y="68"/>
                    </a:lnTo>
                    <a:lnTo>
                      <a:pt x="10965" y="127"/>
                    </a:lnTo>
                    <a:lnTo>
                      <a:pt x="10780" y="195"/>
                    </a:lnTo>
                    <a:lnTo>
                      <a:pt x="10611" y="270"/>
                    </a:lnTo>
                    <a:lnTo>
                      <a:pt x="10443" y="346"/>
                    </a:lnTo>
                    <a:lnTo>
                      <a:pt x="10282" y="431"/>
                    </a:lnTo>
                    <a:lnTo>
                      <a:pt x="10131" y="515"/>
                    </a:lnTo>
                    <a:lnTo>
                      <a:pt x="9987" y="608"/>
                    </a:lnTo>
                    <a:lnTo>
                      <a:pt x="9844" y="700"/>
                    </a:lnTo>
                    <a:lnTo>
                      <a:pt x="9718" y="801"/>
                    </a:lnTo>
                    <a:lnTo>
                      <a:pt x="9591" y="894"/>
                    </a:lnTo>
                    <a:lnTo>
                      <a:pt x="9465" y="1004"/>
                    </a:lnTo>
                    <a:lnTo>
                      <a:pt x="9355" y="1105"/>
                    </a:lnTo>
                    <a:lnTo>
                      <a:pt x="9246" y="1214"/>
                    </a:lnTo>
                    <a:lnTo>
                      <a:pt x="9136" y="1332"/>
                    </a:lnTo>
                    <a:lnTo>
                      <a:pt x="9035" y="1442"/>
                    </a:lnTo>
                    <a:lnTo>
                      <a:pt x="8850" y="1678"/>
                    </a:lnTo>
                    <a:lnTo>
                      <a:pt x="8673" y="1922"/>
                    </a:lnTo>
                    <a:lnTo>
                      <a:pt x="8521" y="2167"/>
                    </a:lnTo>
                    <a:lnTo>
                      <a:pt x="8369" y="2420"/>
                    </a:lnTo>
                    <a:lnTo>
                      <a:pt x="8235" y="2672"/>
                    </a:lnTo>
                    <a:lnTo>
                      <a:pt x="8108" y="2934"/>
                    </a:lnTo>
                    <a:lnTo>
                      <a:pt x="7864" y="3431"/>
                    </a:lnTo>
                    <a:lnTo>
                      <a:pt x="7645" y="3903"/>
                    </a:lnTo>
                    <a:lnTo>
                      <a:pt x="7527" y="4130"/>
                    </a:lnTo>
                    <a:lnTo>
                      <a:pt x="7409" y="4349"/>
                    </a:lnTo>
                    <a:lnTo>
                      <a:pt x="7282" y="4569"/>
                    </a:lnTo>
                    <a:lnTo>
                      <a:pt x="7156" y="4779"/>
                    </a:lnTo>
                    <a:lnTo>
                      <a:pt x="7013" y="4981"/>
                    </a:lnTo>
                    <a:lnTo>
                      <a:pt x="6861" y="5184"/>
                    </a:lnTo>
                    <a:lnTo>
                      <a:pt x="6692" y="5369"/>
                    </a:lnTo>
                    <a:lnTo>
                      <a:pt x="6515" y="5546"/>
                    </a:lnTo>
                    <a:lnTo>
                      <a:pt x="6322" y="5706"/>
                    </a:lnTo>
                    <a:lnTo>
                      <a:pt x="6212" y="5791"/>
                    </a:lnTo>
                    <a:lnTo>
                      <a:pt x="6102" y="5866"/>
                    </a:lnTo>
                    <a:lnTo>
                      <a:pt x="5993" y="5934"/>
                    </a:lnTo>
                    <a:lnTo>
                      <a:pt x="5875" y="6001"/>
                    </a:lnTo>
                    <a:lnTo>
                      <a:pt x="5748" y="6069"/>
                    </a:lnTo>
                    <a:lnTo>
                      <a:pt x="5622" y="6136"/>
                    </a:lnTo>
                    <a:lnTo>
                      <a:pt x="5487" y="6195"/>
                    </a:lnTo>
                    <a:lnTo>
                      <a:pt x="5344" y="6246"/>
                    </a:lnTo>
                    <a:lnTo>
                      <a:pt x="5192" y="6296"/>
                    </a:lnTo>
                    <a:lnTo>
                      <a:pt x="5041" y="6338"/>
                    </a:lnTo>
                    <a:lnTo>
                      <a:pt x="4687" y="6448"/>
                    </a:lnTo>
                    <a:lnTo>
                      <a:pt x="4349" y="6574"/>
                    </a:lnTo>
                    <a:lnTo>
                      <a:pt x="4029" y="6718"/>
                    </a:lnTo>
                    <a:lnTo>
                      <a:pt x="3717" y="6861"/>
                    </a:lnTo>
                    <a:lnTo>
                      <a:pt x="3431" y="7021"/>
                    </a:lnTo>
                    <a:lnTo>
                      <a:pt x="3153" y="7198"/>
                    </a:lnTo>
                    <a:lnTo>
                      <a:pt x="2883" y="7375"/>
                    </a:lnTo>
                    <a:lnTo>
                      <a:pt x="2639" y="7560"/>
                    </a:lnTo>
                    <a:lnTo>
                      <a:pt x="2403" y="7754"/>
                    </a:lnTo>
                    <a:lnTo>
                      <a:pt x="2175" y="7956"/>
                    </a:lnTo>
                    <a:lnTo>
                      <a:pt x="1964" y="8159"/>
                    </a:lnTo>
                    <a:lnTo>
                      <a:pt x="1771" y="8361"/>
                    </a:lnTo>
                    <a:lnTo>
                      <a:pt x="1585" y="8572"/>
                    </a:lnTo>
                    <a:lnTo>
                      <a:pt x="1408" y="8774"/>
                    </a:lnTo>
                    <a:lnTo>
                      <a:pt x="1248" y="8985"/>
                    </a:lnTo>
                    <a:lnTo>
                      <a:pt x="1096" y="9187"/>
                    </a:lnTo>
                    <a:lnTo>
                      <a:pt x="962" y="9397"/>
                    </a:lnTo>
                    <a:lnTo>
                      <a:pt x="835" y="9591"/>
                    </a:lnTo>
                    <a:lnTo>
                      <a:pt x="717" y="9785"/>
                    </a:lnTo>
                    <a:lnTo>
                      <a:pt x="608" y="9979"/>
                    </a:lnTo>
                    <a:lnTo>
                      <a:pt x="422" y="10333"/>
                    </a:lnTo>
                    <a:lnTo>
                      <a:pt x="279" y="10645"/>
                    </a:lnTo>
                    <a:lnTo>
                      <a:pt x="169" y="10914"/>
                    </a:lnTo>
                    <a:lnTo>
                      <a:pt x="85" y="11125"/>
                    </a:lnTo>
                    <a:lnTo>
                      <a:pt x="18" y="11336"/>
                    </a:lnTo>
                    <a:lnTo>
                      <a:pt x="1" y="11412"/>
                    </a:lnTo>
                    <a:lnTo>
                      <a:pt x="1" y="11479"/>
                    </a:lnTo>
                    <a:lnTo>
                      <a:pt x="18" y="11546"/>
                    </a:lnTo>
                    <a:lnTo>
                      <a:pt x="43" y="11605"/>
                    </a:lnTo>
                    <a:lnTo>
                      <a:pt x="85" y="11664"/>
                    </a:lnTo>
                    <a:lnTo>
                      <a:pt x="136" y="11715"/>
                    </a:lnTo>
                    <a:lnTo>
                      <a:pt x="195" y="11749"/>
                    </a:lnTo>
                    <a:lnTo>
                      <a:pt x="254" y="11774"/>
                    </a:lnTo>
                    <a:lnTo>
                      <a:pt x="304" y="11791"/>
                    </a:lnTo>
                    <a:lnTo>
                      <a:pt x="355" y="11791"/>
                    </a:lnTo>
                    <a:lnTo>
                      <a:pt x="414" y="11782"/>
                    </a:lnTo>
                    <a:lnTo>
                      <a:pt x="464" y="11774"/>
                    </a:lnTo>
                    <a:lnTo>
                      <a:pt x="515" y="11749"/>
                    </a:lnTo>
                    <a:lnTo>
                      <a:pt x="566" y="11723"/>
                    </a:lnTo>
                    <a:lnTo>
                      <a:pt x="608" y="11681"/>
                    </a:lnTo>
                    <a:lnTo>
                      <a:pt x="641" y="11639"/>
                    </a:lnTo>
                    <a:lnTo>
                      <a:pt x="675" y="11589"/>
                    </a:lnTo>
                    <a:lnTo>
                      <a:pt x="692" y="11538"/>
                    </a:lnTo>
                    <a:lnTo>
                      <a:pt x="751" y="11370"/>
                    </a:lnTo>
                    <a:lnTo>
                      <a:pt x="818" y="11193"/>
                    </a:lnTo>
                    <a:lnTo>
                      <a:pt x="919" y="10957"/>
                    </a:lnTo>
                    <a:lnTo>
                      <a:pt x="1054" y="10670"/>
                    </a:lnTo>
                    <a:lnTo>
                      <a:pt x="1214" y="10350"/>
                    </a:lnTo>
                    <a:lnTo>
                      <a:pt x="1316" y="10181"/>
                    </a:lnTo>
                    <a:lnTo>
                      <a:pt x="1417" y="10004"/>
                    </a:lnTo>
                    <a:lnTo>
                      <a:pt x="1535" y="9819"/>
                    </a:lnTo>
                    <a:lnTo>
                      <a:pt x="1661" y="9633"/>
                    </a:lnTo>
                    <a:lnTo>
                      <a:pt x="1796" y="9448"/>
                    </a:lnTo>
                    <a:lnTo>
                      <a:pt x="1948" y="9254"/>
                    </a:lnTo>
                    <a:lnTo>
                      <a:pt x="2099" y="9060"/>
                    </a:lnTo>
                    <a:lnTo>
                      <a:pt x="2268" y="8875"/>
                    </a:lnTo>
                    <a:lnTo>
                      <a:pt x="2445" y="8681"/>
                    </a:lnTo>
                    <a:lnTo>
                      <a:pt x="2639" y="8496"/>
                    </a:lnTo>
                    <a:lnTo>
                      <a:pt x="2841" y="8319"/>
                    </a:lnTo>
                    <a:lnTo>
                      <a:pt x="3060" y="8133"/>
                    </a:lnTo>
                    <a:lnTo>
                      <a:pt x="3279" y="7965"/>
                    </a:lnTo>
                    <a:lnTo>
                      <a:pt x="3524" y="7805"/>
                    </a:lnTo>
                    <a:lnTo>
                      <a:pt x="3776" y="7645"/>
                    </a:lnTo>
                    <a:lnTo>
                      <a:pt x="4038" y="7493"/>
                    </a:lnTo>
                    <a:lnTo>
                      <a:pt x="4316" y="7358"/>
                    </a:lnTo>
                    <a:lnTo>
                      <a:pt x="4611" y="7232"/>
                    </a:lnTo>
                    <a:lnTo>
                      <a:pt x="4914" y="7122"/>
                    </a:lnTo>
                    <a:lnTo>
                      <a:pt x="5234" y="7021"/>
                    </a:lnTo>
                    <a:lnTo>
                      <a:pt x="5420" y="6970"/>
                    </a:lnTo>
                    <a:lnTo>
                      <a:pt x="5588" y="6911"/>
                    </a:lnTo>
                    <a:lnTo>
                      <a:pt x="5757" y="6844"/>
                    </a:lnTo>
                    <a:lnTo>
                      <a:pt x="5917" y="6777"/>
                    </a:lnTo>
                    <a:lnTo>
                      <a:pt x="6069" y="6701"/>
                    </a:lnTo>
                    <a:lnTo>
                      <a:pt x="6220" y="6625"/>
                    </a:lnTo>
                    <a:lnTo>
                      <a:pt x="6355" y="6541"/>
                    </a:lnTo>
                    <a:lnTo>
                      <a:pt x="6490" y="6456"/>
                    </a:lnTo>
                    <a:lnTo>
                      <a:pt x="6625" y="6372"/>
                    </a:lnTo>
                    <a:lnTo>
                      <a:pt x="6743" y="6279"/>
                    </a:lnTo>
                    <a:lnTo>
                      <a:pt x="6861" y="6187"/>
                    </a:lnTo>
                    <a:lnTo>
                      <a:pt x="6970" y="6085"/>
                    </a:lnTo>
                    <a:lnTo>
                      <a:pt x="7080" y="5984"/>
                    </a:lnTo>
                    <a:lnTo>
                      <a:pt x="7181" y="5883"/>
                    </a:lnTo>
                    <a:lnTo>
                      <a:pt x="7375" y="5673"/>
                    </a:lnTo>
                    <a:lnTo>
                      <a:pt x="7552" y="5445"/>
                    </a:lnTo>
                    <a:lnTo>
                      <a:pt x="7712" y="5217"/>
                    </a:lnTo>
                    <a:lnTo>
                      <a:pt x="7864" y="4981"/>
                    </a:lnTo>
                    <a:lnTo>
                      <a:pt x="8007" y="4737"/>
                    </a:lnTo>
                    <a:lnTo>
                      <a:pt x="8133" y="4484"/>
                    </a:lnTo>
                    <a:lnTo>
                      <a:pt x="8260" y="4240"/>
                    </a:lnTo>
                    <a:lnTo>
                      <a:pt x="8504" y="3734"/>
                    </a:lnTo>
                    <a:lnTo>
                      <a:pt x="8732" y="3254"/>
                    </a:lnTo>
                    <a:lnTo>
                      <a:pt x="8858" y="3009"/>
                    </a:lnTo>
                    <a:lnTo>
                      <a:pt x="8976" y="2782"/>
                    </a:lnTo>
                    <a:lnTo>
                      <a:pt x="9111" y="2554"/>
                    </a:lnTo>
                    <a:lnTo>
                      <a:pt x="9254" y="2327"/>
                    </a:lnTo>
                    <a:lnTo>
                      <a:pt x="9398" y="2116"/>
                    </a:lnTo>
                    <a:lnTo>
                      <a:pt x="9566" y="1914"/>
                    </a:lnTo>
                    <a:lnTo>
                      <a:pt x="9743" y="1720"/>
                    </a:lnTo>
                    <a:lnTo>
                      <a:pt x="9937" y="1535"/>
                    </a:lnTo>
                    <a:lnTo>
                      <a:pt x="10038" y="1442"/>
                    </a:lnTo>
                    <a:lnTo>
                      <a:pt x="10148" y="1358"/>
                    </a:lnTo>
                    <a:lnTo>
                      <a:pt x="10257" y="1273"/>
                    </a:lnTo>
                    <a:lnTo>
                      <a:pt x="10375" y="1198"/>
                    </a:lnTo>
                    <a:lnTo>
                      <a:pt x="10502" y="1122"/>
                    </a:lnTo>
                    <a:lnTo>
                      <a:pt x="10628" y="1046"/>
                    </a:lnTo>
                    <a:lnTo>
                      <a:pt x="10763" y="978"/>
                    </a:lnTo>
                    <a:lnTo>
                      <a:pt x="10906" y="911"/>
                    </a:lnTo>
                    <a:lnTo>
                      <a:pt x="11049" y="852"/>
                    </a:lnTo>
                    <a:lnTo>
                      <a:pt x="11209" y="793"/>
                    </a:lnTo>
                    <a:lnTo>
                      <a:pt x="11370" y="742"/>
                    </a:lnTo>
                    <a:lnTo>
                      <a:pt x="11538" y="692"/>
                    </a:lnTo>
                    <a:lnTo>
                      <a:pt x="11606" y="667"/>
                    </a:lnTo>
                    <a:lnTo>
                      <a:pt x="11656" y="624"/>
                    </a:lnTo>
                    <a:lnTo>
                      <a:pt x="11707" y="582"/>
                    </a:lnTo>
                    <a:lnTo>
                      <a:pt x="11749" y="523"/>
                    </a:lnTo>
                    <a:lnTo>
                      <a:pt x="11774" y="464"/>
                    </a:lnTo>
                    <a:lnTo>
                      <a:pt x="11791" y="397"/>
                    </a:lnTo>
                    <a:lnTo>
                      <a:pt x="11791" y="329"/>
                    </a:lnTo>
                    <a:lnTo>
                      <a:pt x="11783" y="254"/>
                    </a:lnTo>
                    <a:lnTo>
                      <a:pt x="11757" y="186"/>
                    </a:lnTo>
                    <a:lnTo>
                      <a:pt x="11715" y="127"/>
                    </a:lnTo>
                    <a:lnTo>
                      <a:pt x="11673" y="85"/>
                    </a:lnTo>
                    <a:lnTo>
                      <a:pt x="11614" y="43"/>
                    </a:lnTo>
                    <a:lnTo>
                      <a:pt x="11555" y="18"/>
                    </a:lnTo>
                    <a:lnTo>
                      <a:pt x="11488"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 name="Google Shape;197;p17"/>
              <p:cNvSpPr/>
              <p:nvPr/>
            </p:nvSpPr>
            <p:spPr>
              <a:xfrm>
                <a:off x="1500634" y="1484057"/>
                <a:ext cx="185545" cy="151632"/>
              </a:xfrm>
              <a:custGeom>
                <a:avLst/>
                <a:gdLst/>
                <a:ahLst/>
                <a:cxnLst/>
                <a:rect l="l" t="t" r="r" b="b"/>
                <a:pathLst>
                  <a:path w="12912" h="10552" extrusionOk="0">
                    <a:moveTo>
                      <a:pt x="346" y="0"/>
                    </a:moveTo>
                    <a:lnTo>
                      <a:pt x="278" y="9"/>
                    </a:lnTo>
                    <a:lnTo>
                      <a:pt x="211" y="34"/>
                    </a:lnTo>
                    <a:lnTo>
                      <a:pt x="152" y="68"/>
                    </a:lnTo>
                    <a:lnTo>
                      <a:pt x="101" y="110"/>
                    </a:lnTo>
                    <a:lnTo>
                      <a:pt x="59" y="160"/>
                    </a:lnTo>
                    <a:lnTo>
                      <a:pt x="25" y="228"/>
                    </a:lnTo>
                    <a:lnTo>
                      <a:pt x="9" y="295"/>
                    </a:lnTo>
                    <a:lnTo>
                      <a:pt x="0" y="362"/>
                    </a:lnTo>
                    <a:lnTo>
                      <a:pt x="9" y="430"/>
                    </a:lnTo>
                    <a:lnTo>
                      <a:pt x="34" y="497"/>
                    </a:lnTo>
                    <a:lnTo>
                      <a:pt x="68" y="556"/>
                    </a:lnTo>
                    <a:lnTo>
                      <a:pt x="110" y="607"/>
                    </a:lnTo>
                    <a:lnTo>
                      <a:pt x="160" y="649"/>
                    </a:lnTo>
                    <a:lnTo>
                      <a:pt x="228" y="683"/>
                    </a:lnTo>
                    <a:lnTo>
                      <a:pt x="295" y="700"/>
                    </a:lnTo>
                    <a:lnTo>
                      <a:pt x="464" y="742"/>
                    </a:lnTo>
                    <a:lnTo>
                      <a:pt x="649" y="792"/>
                    </a:lnTo>
                    <a:lnTo>
                      <a:pt x="894" y="860"/>
                    </a:lnTo>
                    <a:lnTo>
                      <a:pt x="1188" y="961"/>
                    </a:lnTo>
                    <a:lnTo>
                      <a:pt x="1526" y="1096"/>
                    </a:lnTo>
                    <a:lnTo>
                      <a:pt x="1711" y="1172"/>
                    </a:lnTo>
                    <a:lnTo>
                      <a:pt x="1896" y="1264"/>
                    </a:lnTo>
                    <a:lnTo>
                      <a:pt x="2090" y="1357"/>
                    </a:lnTo>
                    <a:lnTo>
                      <a:pt x="2284" y="1466"/>
                    </a:lnTo>
                    <a:lnTo>
                      <a:pt x="2486" y="1576"/>
                    </a:lnTo>
                    <a:lnTo>
                      <a:pt x="2697" y="1702"/>
                    </a:lnTo>
                    <a:lnTo>
                      <a:pt x="2899" y="1837"/>
                    </a:lnTo>
                    <a:lnTo>
                      <a:pt x="3110" y="1989"/>
                    </a:lnTo>
                    <a:lnTo>
                      <a:pt x="3312" y="2141"/>
                    </a:lnTo>
                    <a:lnTo>
                      <a:pt x="3523" y="2318"/>
                    </a:lnTo>
                    <a:lnTo>
                      <a:pt x="3725" y="2495"/>
                    </a:lnTo>
                    <a:lnTo>
                      <a:pt x="3927" y="2688"/>
                    </a:lnTo>
                    <a:lnTo>
                      <a:pt x="4121" y="2899"/>
                    </a:lnTo>
                    <a:lnTo>
                      <a:pt x="4307" y="3118"/>
                    </a:lnTo>
                    <a:lnTo>
                      <a:pt x="4492" y="3354"/>
                    </a:lnTo>
                    <a:lnTo>
                      <a:pt x="4669" y="3599"/>
                    </a:lnTo>
                    <a:lnTo>
                      <a:pt x="4829" y="3860"/>
                    </a:lnTo>
                    <a:lnTo>
                      <a:pt x="4989" y="4138"/>
                    </a:lnTo>
                    <a:lnTo>
                      <a:pt x="5133" y="4425"/>
                    </a:lnTo>
                    <a:lnTo>
                      <a:pt x="5267" y="4736"/>
                    </a:lnTo>
                    <a:lnTo>
                      <a:pt x="5335" y="4913"/>
                    </a:lnTo>
                    <a:lnTo>
                      <a:pt x="5419" y="5082"/>
                    </a:lnTo>
                    <a:lnTo>
                      <a:pt x="5495" y="5234"/>
                    </a:lnTo>
                    <a:lnTo>
                      <a:pt x="5579" y="5385"/>
                    </a:lnTo>
                    <a:lnTo>
                      <a:pt x="5672" y="5537"/>
                    </a:lnTo>
                    <a:lnTo>
                      <a:pt x="5765" y="5672"/>
                    </a:lnTo>
                    <a:lnTo>
                      <a:pt x="5857" y="5807"/>
                    </a:lnTo>
                    <a:lnTo>
                      <a:pt x="5958" y="5925"/>
                    </a:lnTo>
                    <a:lnTo>
                      <a:pt x="6060" y="6043"/>
                    </a:lnTo>
                    <a:lnTo>
                      <a:pt x="6161" y="6161"/>
                    </a:lnTo>
                    <a:lnTo>
                      <a:pt x="6270" y="6262"/>
                    </a:lnTo>
                    <a:lnTo>
                      <a:pt x="6380" y="6363"/>
                    </a:lnTo>
                    <a:lnTo>
                      <a:pt x="6489" y="6464"/>
                    </a:lnTo>
                    <a:lnTo>
                      <a:pt x="6599" y="6557"/>
                    </a:lnTo>
                    <a:lnTo>
                      <a:pt x="6835" y="6725"/>
                    </a:lnTo>
                    <a:lnTo>
                      <a:pt x="7079" y="6877"/>
                    </a:lnTo>
                    <a:lnTo>
                      <a:pt x="7324" y="7012"/>
                    </a:lnTo>
                    <a:lnTo>
                      <a:pt x="7577" y="7130"/>
                    </a:lnTo>
                    <a:lnTo>
                      <a:pt x="7829" y="7248"/>
                    </a:lnTo>
                    <a:lnTo>
                      <a:pt x="8091" y="7349"/>
                    </a:lnTo>
                    <a:lnTo>
                      <a:pt x="8352" y="7450"/>
                    </a:lnTo>
                    <a:lnTo>
                      <a:pt x="8883" y="7635"/>
                    </a:lnTo>
                    <a:lnTo>
                      <a:pt x="9388" y="7812"/>
                    </a:lnTo>
                    <a:lnTo>
                      <a:pt x="9633" y="7914"/>
                    </a:lnTo>
                    <a:lnTo>
                      <a:pt x="9886" y="8006"/>
                    </a:lnTo>
                    <a:lnTo>
                      <a:pt x="10122" y="8116"/>
                    </a:lnTo>
                    <a:lnTo>
                      <a:pt x="10358" y="8234"/>
                    </a:lnTo>
                    <a:lnTo>
                      <a:pt x="10585" y="8360"/>
                    </a:lnTo>
                    <a:lnTo>
                      <a:pt x="10804" y="8495"/>
                    </a:lnTo>
                    <a:lnTo>
                      <a:pt x="11023" y="8655"/>
                    </a:lnTo>
                    <a:lnTo>
                      <a:pt x="11226" y="8824"/>
                    </a:lnTo>
                    <a:lnTo>
                      <a:pt x="11327" y="8916"/>
                    </a:lnTo>
                    <a:lnTo>
                      <a:pt x="11419" y="9018"/>
                    </a:lnTo>
                    <a:lnTo>
                      <a:pt x="11512" y="9119"/>
                    </a:lnTo>
                    <a:lnTo>
                      <a:pt x="11605" y="9228"/>
                    </a:lnTo>
                    <a:lnTo>
                      <a:pt x="11698" y="9338"/>
                    </a:lnTo>
                    <a:lnTo>
                      <a:pt x="11782" y="9464"/>
                    </a:lnTo>
                    <a:lnTo>
                      <a:pt x="11866" y="9591"/>
                    </a:lnTo>
                    <a:lnTo>
                      <a:pt x="11942" y="9725"/>
                    </a:lnTo>
                    <a:lnTo>
                      <a:pt x="12018" y="9860"/>
                    </a:lnTo>
                    <a:lnTo>
                      <a:pt x="12094" y="10012"/>
                    </a:lnTo>
                    <a:lnTo>
                      <a:pt x="12161" y="10164"/>
                    </a:lnTo>
                    <a:lnTo>
                      <a:pt x="12229" y="10324"/>
                    </a:lnTo>
                    <a:lnTo>
                      <a:pt x="12254" y="10374"/>
                    </a:lnTo>
                    <a:lnTo>
                      <a:pt x="12287" y="10416"/>
                    </a:lnTo>
                    <a:lnTo>
                      <a:pt x="12321" y="10459"/>
                    </a:lnTo>
                    <a:lnTo>
                      <a:pt x="12363" y="10492"/>
                    </a:lnTo>
                    <a:lnTo>
                      <a:pt x="12405" y="10518"/>
                    </a:lnTo>
                    <a:lnTo>
                      <a:pt x="12456" y="10534"/>
                    </a:lnTo>
                    <a:lnTo>
                      <a:pt x="12507" y="10543"/>
                    </a:lnTo>
                    <a:lnTo>
                      <a:pt x="12557" y="10551"/>
                    </a:lnTo>
                    <a:lnTo>
                      <a:pt x="12625" y="10543"/>
                    </a:lnTo>
                    <a:lnTo>
                      <a:pt x="12692" y="10526"/>
                    </a:lnTo>
                    <a:lnTo>
                      <a:pt x="12751" y="10492"/>
                    </a:lnTo>
                    <a:lnTo>
                      <a:pt x="12810" y="10450"/>
                    </a:lnTo>
                    <a:lnTo>
                      <a:pt x="12852" y="10400"/>
                    </a:lnTo>
                    <a:lnTo>
                      <a:pt x="12886" y="10341"/>
                    </a:lnTo>
                    <a:lnTo>
                      <a:pt x="12903" y="10273"/>
                    </a:lnTo>
                    <a:lnTo>
                      <a:pt x="12911" y="10206"/>
                    </a:lnTo>
                    <a:lnTo>
                      <a:pt x="12911" y="10138"/>
                    </a:lnTo>
                    <a:lnTo>
                      <a:pt x="12886" y="10071"/>
                    </a:lnTo>
                    <a:lnTo>
                      <a:pt x="12810" y="9877"/>
                    </a:lnTo>
                    <a:lnTo>
                      <a:pt x="12726" y="9700"/>
                    </a:lnTo>
                    <a:lnTo>
                      <a:pt x="12641" y="9523"/>
                    </a:lnTo>
                    <a:lnTo>
                      <a:pt x="12549" y="9363"/>
                    </a:lnTo>
                    <a:lnTo>
                      <a:pt x="12456" y="9203"/>
                    </a:lnTo>
                    <a:lnTo>
                      <a:pt x="12355" y="9051"/>
                    </a:lnTo>
                    <a:lnTo>
                      <a:pt x="12254" y="8916"/>
                    </a:lnTo>
                    <a:lnTo>
                      <a:pt x="12153" y="8782"/>
                    </a:lnTo>
                    <a:lnTo>
                      <a:pt x="12043" y="8647"/>
                    </a:lnTo>
                    <a:lnTo>
                      <a:pt x="11934" y="8529"/>
                    </a:lnTo>
                    <a:lnTo>
                      <a:pt x="11816" y="8411"/>
                    </a:lnTo>
                    <a:lnTo>
                      <a:pt x="11698" y="8301"/>
                    </a:lnTo>
                    <a:lnTo>
                      <a:pt x="11580" y="8200"/>
                    </a:lnTo>
                    <a:lnTo>
                      <a:pt x="11462" y="8107"/>
                    </a:lnTo>
                    <a:lnTo>
                      <a:pt x="11335" y="8015"/>
                    </a:lnTo>
                    <a:lnTo>
                      <a:pt x="11217" y="7922"/>
                    </a:lnTo>
                    <a:lnTo>
                      <a:pt x="10964" y="7762"/>
                    </a:lnTo>
                    <a:lnTo>
                      <a:pt x="10703" y="7619"/>
                    </a:lnTo>
                    <a:lnTo>
                      <a:pt x="10442" y="7484"/>
                    </a:lnTo>
                    <a:lnTo>
                      <a:pt x="10172" y="7366"/>
                    </a:lnTo>
                    <a:lnTo>
                      <a:pt x="9903" y="7256"/>
                    </a:lnTo>
                    <a:lnTo>
                      <a:pt x="9641" y="7155"/>
                    </a:lnTo>
                    <a:lnTo>
                      <a:pt x="9110" y="6970"/>
                    </a:lnTo>
                    <a:lnTo>
                      <a:pt x="8630" y="6801"/>
                    </a:lnTo>
                    <a:lnTo>
                      <a:pt x="8386" y="6708"/>
                    </a:lnTo>
                    <a:lnTo>
                      <a:pt x="8150" y="6616"/>
                    </a:lnTo>
                    <a:lnTo>
                      <a:pt x="7922" y="6515"/>
                    </a:lnTo>
                    <a:lnTo>
                      <a:pt x="7695" y="6405"/>
                    </a:lnTo>
                    <a:lnTo>
                      <a:pt x="7484" y="6287"/>
                    </a:lnTo>
                    <a:lnTo>
                      <a:pt x="7265" y="6152"/>
                    </a:lnTo>
                    <a:lnTo>
                      <a:pt x="7062" y="6009"/>
                    </a:lnTo>
                    <a:lnTo>
                      <a:pt x="6869" y="5849"/>
                    </a:lnTo>
                    <a:lnTo>
                      <a:pt x="6683" y="5672"/>
                    </a:lnTo>
                    <a:lnTo>
                      <a:pt x="6599" y="5579"/>
                    </a:lnTo>
                    <a:lnTo>
                      <a:pt x="6506" y="5478"/>
                    </a:lnTo>
                    <a:lnTo>
                      <a:pt x="6422" y="5377"/>
                    </a:lnTo>
                    <a:lnTo>
                      <a:pt x="6346" y="5267"/>
                    </a:lnTo>
                    <a:lnTo>
                      <a:pt x="6262" y="5149"/>
                    </a:lnTo>
                    <a:lnTo>
                      <a:pt x="6186" y="5023"/>
                    </a:lnTo>
                    <a:lnTo>
                      <a:pt x="6119" y="4896"/>
                    </a:lnTo>
                    <a:lnTo>
                      <a:pt x="6051" y="4762"/>
                    </a:lnTo>
                    <a:lnTo>
                      <a:pt x="5984" y="4618"/>
                    </a:lnTo>
                    <a:lnTo>
                      <a:pt x="5916" y="4475"/>
                    </a:lnTo>
                    <a:lnTo>
                      <a:pt x="5773" y="4130"/>
                    </a:lnTo>
                    <a:lnTo>
                      <a:pt x="5613" y="3809"/>
                    </a:lnTo>
                    <a:lnTo>
                      <a:pt x="5444" y="3506"/>
                    </a:lnTo>
                    <a:lnTo>
                      <a:pt x="5259" y="3211"/>
                    </a:lnTo>
                    <a:lnTo>
                      <a:pt x="5074" y="2941"/>
                    </a:lnTo>
                    <a:lnTo>
                      <a:pt x="4871" y="2680"/>
                    </a:lnTo>
                    <a:lnTo>
                      <a:pt x="4661" y="2436"/>
                    </a:lnTo>
                    <a:lnTo>
                      <a:pt x="4450" y="2208"/>
                    </a:lnTo>
                    <a:lnTo>
                      <a:pt x="4239" y="1997"/>
                    </a:lnTo>
                    <a:lnTo>
                      <a:pt x="4012" y="1795"/>
                    </a:lnTo>
                    <a:lnTo>
                      <a:pt x="3793" y="1610"/>
                    </a:lnTo>
                    <a:lnTo>
                      <a:pt x="3565" y="1433"/>
                    </a:lnTo>
                    <a:lnTo>
                      <a:pt x="3337" y="1273"/>
                    </a:lnTo>
                    <a:lnTo>
                      <a:pt x="3110" y="1121"/>
                    </a:lnTo>
                    <a:lnTo>
                      <a:pt x="2891" y="986"/>
                    </a:lnTo>
                    <a:lnTo>
                      <a:pt x="2672" y="860"/>
                    </a:lnTo>
                    <a:lnTo>
                      <a:pt x="2453" y="742"/>
                    </a:lnTo>
                    <a:lnTo>
                      <a:pt x="2242" y="632"/>
                    </a:lnTo>
                    <a:lnTo>
                      <a:pt x="2031" y="539"/>
                    </a:lnTo>
                    <a:lnTo>
                      <a:pt x="1837" y="455"/>
                    </a:lnTo>
                    <a:lnTo>
                      <a:pt x="1467" y="303"/>
                    </a:lnTo>
                    <a:lnTo>
                      <a:pt x="1138" y="194"/>
                    </a:lnTo>
                    <a:lnTo>
                      <a:pt x="860" y="110"/>
                    </a:lnTo>
                    <a:lnTo>
                      <a:pt x="641" y="51"/>
                    </a:lnTo>
                    <a:lnTo>
                      <a:pt x="413" y="9"/>
                    </a:lnTo>
                    <a:lnTo>
                      <a:pt x="346"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 name="Google Shape;198;p17"/>
              <p:cNvSpPr/>
              <p:nvPr/>
            </p:nvSpPr>
            <p:spPr>
              <a:xfrm>
                <a:off x="1524130" y="1421316"/>
                <a:ext cx="215694" cy="102961"/>
              </a:xfrm>
              <a:custGeom>
                <a:avLst/>
                <a:gdLst/>
                <a:ahLst/>
                <a:cxnLst/>
                <a:rect l="l" t="t" r="r" b="b"/>
                <a:pathLst>
                  <a:path w="15010" h="7165" extrusionOk="0">
                    <a:moveTo>
                      <a:pt x="14091" y="1"/>
                    </a:moveTo>
                    <a:lnTo>
                      <a:pt x="13906" y="9"/>
                    </a:lnTo>
                    <a:lnTo>
                      <a:pt x="13720" y="26"/>
                    </a:lnTo>
                    <a:lnTo>
                      <a:pt x="13543" y="43"/>
                    </a:lnTo>
                    <a:lnTo>
                      <a:pt x="13375" y="68"/>
                    </a:lnTo>
                    <a:lnTo>
                      <a:pt x="13206" y="102"/>
                    </a:lnTo>
                    <a:lnTo>
                      <a:pt x="13037" y="144"/>
                    </a:lnTo>
                    <a:lnTo>
                      <a:pt x="12886" y="186"/>
                    </a:lnTo>
                    <a:lnTo>
                      <a:pt x="12726" y="237"/>
                    </a:lnTo>
                    <a:lnTo>
                      <a:pt x="12582" y="287"/>
                    </a:lnTo>
                    <a:lnTo>
                      <a:pt x="12431" y="346"/>
                    </a:lnTo>
                    <a:lnTo>
                      <a:pt x="12287" y="414"/>
                    </a:lnTo>
                    <a:lnTo>
                      <a:pt x="12153" y="481"/>
                    </a:lnTo>
                    <a:lnTo>
                      <a:pt x="12018" y="548"/>
                    </a:lnTo>
                    <a:lnTo>
                      <a:pt x="11756" y="700"/>
                    </a:lnTo>
                    <a:lnTo>
                      <a:pt x="11512" y="869"/>
                    </a:lnTo>
                    <a:lnTo>
                      <a:pt x="11276" y="1046"/>
                    </a:lnTo>
                    <a:lnTo>
                      <a:pt x="11049" y="1231"/>
                    </a:lnTo>
                    <a:lnTo>
                      <a:pt x="10829" y="1416"/>
                    </a:lnTo>
                    <a:lnTo>
                      <a:pt x="10619" y="1610"/>
                    </a:lnTo>
                    <a:lnTo>
                      <a:pt x="10214" y="1990"/>
                    </a:lnTo>
                    <a:lnTo>
                      <a:pt x="9843" y="2352"/>
                    </a:lnTo>
                    <a:lnTo>
                      <a:pt x="9658" y="2520"/>
                    </a:lnTo>
                    <a:lnTo>
                      <a:pt x="9464" y="2689"/>
                    </a:lnTo>
                    <a:lnTo>
                      <a:pt x="9270" y="2849"/>
                    </a:lnTo>
                    <a:lnTo>
                      <a:pt x="9077" y="3001"/>
                    </a:lnTo>
                    <a:lnTo>
                      <a:pt x="8866" y="3136"/>
                    </a:lnTo>
                    <a:lnTo>
                      <a:pt x="8655" y="3271"/>
                    </a:lnTo>
                    <a:lnTo>
                      <a:pt x="8436" y="3388"/>
                    </a:lnTo>
                    <a:lnTo>
                      <a:pt x="8209" y="3490"/>
                    </a:lnTo>
                    <a:lnTo>
                      <a:pt x="7964" y="3574"/>
                    </a:lnTo>
                    <a:lnTo>
                      <a:pt x="7838" y="3608"/>
                    </a:lnTo>
                    <a:lnTo>
                      <a:pt x="7711" y="3641"/>
                    </a:lnTo>
                    <a:lnTo>
                      <a:pt x="7576" y="3667"/>
                    </a:lnTo>
                    <a:lnTo>
                      <a:pt x="7442" y="3692"/>
                    </a:lnTo>
                    <a:lnTo>
                      <a:pt x="7307" y="3709"/>
                    </a:lnTo>
                    <a:lnTo>
                      <a:pt x="7164" y="3717"/>
                    </a:lnTo>
                    <a:lnTo>
                      <a:pt x="7012" y="3726"/>
                    </a:lnTo>
                    <a:lnTo>
                      <a:pt x="6860" y="3726"/>
                    </a:lnTo>
                    <a:lnTo>
                      <a:pt x="6708" y="3717"/>
                    </a:lnTo>
                    <a:lnTo>
                      <a:pt x="6548" y="3709"/>
                    </a:lnTo>
                    <a:lnTo>
                      <a:pt x="6177" y="3683"/>
                    </a:lnTo>
                    <a:lnTo>
                      <a:pt x="5815" y="3683"/>
                    </a:lnTo>
                    <a:lnTo>
                      <a:pt x="5470" y="3700"/>
                    </a:lnTo>
                    <a:lnTo>
                      <a:pt x="5124" y="3726"/>
                    </a:lnTo>
                    <a:lnTo>
                      <a:pt x="4795" y="3776"/>
                    </a:lnTo>
                    <a:lnTo>
                      <a:pt x="4475" y="3835"/>
                    </a:lnTo>
                    <a:lnTo>
                      <a:pt x="4163" y="3911"/>
                    </a:lnTo>
                    <a:lnTo>
                      <a:pt x="3860" y="3995"/>
                    </a:lnTo>
                    <a:lnTo>
                      <a:pt x="3573" y="4096"/>
                    </a:lnTo>
                    <a:lnTo>
                      <a:pt x="3295" y="4198"/>
                    </a:lnTo>
                    <a:lnTo>
                      <a:pt x="3026" y="4316"/>
                    </a:lnTo>
                    <a:lnTo>
                      <a:pt x="2773" y="4434"/>
                    </a:lnTo>
                    <a:lnTo>
                      <a:pt x="2520" y="4560"/>
                    </a:lnTo>
                    <a:lnTo>
                      <a:pt x="2284" y="4695"/>
                    </a:lnTo>
                    <a:lnTo>
                      <a:pt x="2065" y="4838"/>
                    </a:lnTo>
                    <a:lnTo>
                      <a:pt x="1846" y="4973"/>
                    </a:lnTo>
                    <a:lnTo>
                      <a:pt x="1652" y="5116"/>
                    </a:lnTo>
                    <a:lnTo>
                      <a:pt x="1458" y="5259"/>
                    </a:lnTo>
                    <a:lnTo>
                      <a:pt x="1281" y="5394"/>
                    </a:lnTo>
                    <a:lnTo>
                      <a:pt x="1113" y="5538"/>
                    </a:lnTo>
                    <a:lnTo>
                      <a:pt x="818" y="5799"/>
                    </a:lnTo>
                    <a:lnTo>
                      <a:pt x="565" y="6043"/>
                    </a:lnTo>
                    <a:lnTo>
                      <a:pt x="363" y="6254"/>
                    </a:lnTo>
                    <a:lnTo>
                      <a:pt x="219" y="6422"/>
                    </a:lnTo>
                    <a:lnTo>
                      <a:pt x="76" y="6599"/>
                    </a:lnTo>
                    <a:lnTo>
                      <a:pt x="34" y="6658"/>
                    </a:lnTo>
                    <a:lnTo>
                      <a:pt x="17" y="6726"/>
                    </a:lnTo>
                    <a:lnTo>
                      <a:pt x="0" y="6793"/>
                    </a:lnTo>
                    <a:lnTo>
                      <a:pt x="9" y="6861"/>
                    </a:lnTo>
                    <a:lnTo>
                      <a:pt x="25" y="6928"/>
                    </a:lnTo>
                    <a:lnTo>
                      <a:pt x="51" y="6987"/>
                    </a:lnTo>
                    <a:lnTo>
                      <a:pt x="93" y="7046"/>
                    </a:lnTo>
                    <a:lnTo>
                      <a:pt x="143" y="7088"/>
                    </a:lnTo>
                    <a:lnTo>
                      <a:pt x="194" y="7122"/>
                    </a:lnTo>
                    <a:lnTo>
                      <a:pt x="245" y="7147"/>
                    </a:lnTo>
                    <a:lnTo>
                      <a:pt x="304" y="7156"/>
                    </a:lnTo>
                    <a:lnTo>
                      <a:pt x="354" y="7164"/>
                    </a:lnTo>
                    <a:lnTo>
                      <a:pt x="438" y="7156"/>
                    </a:lnTo>
                    <a:lnTo>
                      <a:pt x="514" y="7130"/>
                    </a:lnTo>
                    <a:lnTo>
                      <a:pt x="582" y="7080"/>
                    </a:lnTo>
                    <a:lnTo>
                      <a:pt x="607" y="7054"/>
                    </a:lnTo>
                    <a:lnTo>
                      <a:pt x="641" y="7021"/>
                    </a:lnTo>
                    <a:lnTo>
                      <a:pt x="750" y="6886"/>
                    </a:lnTo>
                    <a:lnTo>
                      <a:pt x="877" y="6743"/>
                    </a:lnTo>
                    <a:lnTo>
                      <a:pt x="1054" y="6557"/>
                    </a:lnTo>
                    <a:lnTo>
                      <a:pt x="1281" y="6338"/>
                    </a:lnTo>
                    <a:lnTo>
                      <a:pt x="1551" y="6102"/>
                    </a:lnTo>
                    <a:lnTo>
                      <a:pt x="1702" y="5976"/>
                    </a:lnTo>
                    <a:lnTo>
                      <a:pt x="1863" y="5849"/>
                    </a:lnTo>
                    <a:lnTo>
                      <a:pt x="2040" y="5714"/>
                    </a:lnTo>
                    <a:lnTo>
                      <a:pt x="2217" y="5588"/>
                    </a:lnTo>
                    <a:lnTo>
                      <a:pt x="2419" y="5462"/>
                    </a:lnTo>
                    <a:lnTo>
                      <a:pt x="2621" y="5335"/>
                    </a:lnTo>
                    <a:lnTo>
                      <a:pt x="2832" y="5209"/>
                    </a:lnTo>
                    <a:lnTo>
                      <a:pt x="3059" y="5091"/>
                    </a:lnTo>
                    <a:lnTo>
                      <a:pt x="3295" y="4981"/>
                    </a:lnTo>
                    <a:lnTo>
                      <a:pt x="3540" y="4872"/>
                    </a:lnTo>
                    <a:lnTo>
                      <a:pt x="3793" y="4771"/>
                    </a:lnTo>
                    <a:lnTo>
                      <a:pt x="4054" y="4686"/>
                    </a:lnTo>
                    <a:lnTo>
                      <a:pt x="4332" y="4602"/>
                    </a:lnTo>
                    <a:lnTo>
                      <a:pt x="4610" y="4535"/>
                    </a:lnTo>
                    <a:lnTo>
                      <a:pt x="4905" y="4476"/>
                    </a:lnTo>
                    <a:lnTo>
                      <a:pt x="5200" y="4434"/>
                    </a:lnTo>
                    <a:lnTo>
                      <a:pt x="5512" y="4400"/>
                    </a:lnTo>
                    <a:lnTo>
                      <a:pt x="5824" y="4391"/>
                    </a:lnTo>
                    <a:lnTo>
                      <a:pt x="6152" y="4391"/>
                    </a:lnTo>
                    <a:lnTo>
                      <a:pt x="6481" y="4417"/>
                    </a:lnTo>
                    <a:lnTo>
                      <a:pt x="6675" y="4425"/>
                    </a:lnTo>
                    <a:lnTo>
                      <a:pt x="6860" y="4434"/>
                    </a:lnTo>
                    <a:lnTo>
                      <a:pt x="7037" y="4434"/>
                    </a:lnTo>
                    <a:lnTo>
                      <a:pt x="7214" y="4425"/>
                    </a:lnTo>
                    <a:lnTo>
                      <a:pt x="7383" y="4408"/>
                    </a:lnTo>
                    <a:lnTo>
                      <a:pt x="7543" y="4391"/>
                    </a:lnTo>
                    <a:lnTo>
                      <a:pt x="7703" y="4366"/>
                    </a:lnTo>
                    <a:lnTo>
                      <a:pt x="7863" y="4332"/>
                    </a:lnTo>
                    <a:lnTo>
                      <a:pt x="8015" y="4299"/>
                    </a:lnTo>
                    <a:lnTo>
                      <a:pt x="8158" y="4257"/>
                    </a:lnTo>
                    <a:lnTo>
                      <a:pt x="8301" y="4214"/>
                    </a:lnTo>
                    <a:lnTo>
                      <a:pt x="8444" y="4155"/>
                    </a:lnTo>
                    <a:lnTo>
                      <a:pt x="8579" y="4105"/>
                    </a:lnTo>
                    <a:lnTo>
                      <a:pt x="8714" y="4046"/>
                    </a:lnTo>
                    <a:lnTo>
                      <a:pt x="8967" y="3911"/>
                    </a:lnTo>
                    <a:lnTo>
                      <a:pt x="9211" y="3768"/>
                    </a:lnTo>
                    <a:lnTo>
                      <a:pt x="9447" y="3608"/>
                    </a:lnTo>
                    <a:lnTo>
                      <a:pt x="9666" y="3439"/>
                    </a:lnTo>
                    <a:lnTo>
                      <a:pt x="9886" y="3262"/>
                    </a:lnTo>
                    <a:lnTo>
                      <a:pt x="10096" y="3077"/>
                    </a:lnTo>
                    <a:lnTo>
                      <a:pt x="10307" y="2883"/>
                    </a:lnTo>
                    <a:lnTo>
                      <a:pt x="10711" y="2504"/>
                    </a:lnTo>
                    <a:lnTo>
                      <a:pt x="11099" y="2133"/>
                    </a:lnTo>
                    <a:lnTo>
                      <a:pt x="11293" y="1947"/>
                    </a:lnTo>
                    <a:lnTo>
                      <a:pt x="11495" y="1779"/>
                    </a:lnTo>
                    <a:lnTo>
                      <a:pt x="11698" y="1610"/>
                    </a:lnTo>
                    <a:lnTo>
                      <a:pt x="11908" y="1450"/>
                    </a:lnTo>
                    <a:lnTo>
                      <a:pt x="12119" y="1307"/>
                    </a:lnTo>
                    <a:lnTo>
                      <a:pt x="12346" y="1172"/>
                    </a:lnTo>
                    <a:lnTo>
                      <a:pt x="12582" y="1054"/>
                    </a:lnTo>
                    <a:lnTo>
                      <a:pt x="12827" y="945"/>
                    </a:lnTo>
                    <a:lnTo>
                      <a:pt x="12953" y="902"/>
                    </a:lnTo>
                    <a:lnTo>
                      <a:pt x="13088" y="860"/>
                    </a:lnTo>
                    <a:lnTo>
                      <a:pt x="13223" y="827"/>
                    </a:lnTo>
                    <a:lnTo>
                      <a:pt x="13358" y="793"/>
                    </a:lnTo>
                    <a:lnTo>
                      <a:pt x="13501" y="768"/>
                    </a:lnTo>
                    <a:lnTo>
                      <a:pt x="13644" y="742"/>
                    </a:lnTo>
                    <a:lnTo>
                      <a:pt x="13796" y="725"/>
                    </a:lnTo>
                    <a:lnTo>
                      <a:pt x="13956" y="717"/>
                    </a:lnTo>
                    <a:lnTo>
                      <a:pt x="14116" y="709"/>
                    </a:lnTo>
                    <a:lnTo>
                      <a:pt x="14276" y="709"/>
                    </a:lnTo>
                    <a:lnTo>
                      <a:pt x="14445" y="717"/>
                    </a:lnTo>
                    <a:lnTo>
                      <a:pt x="14622" y="734"/>
                    </a:lnTo>
                    <a:lnTo>
                      <a:pt x="14698" y="734"/>
                    </a:lnTo>
                    <a:lnTo>
                      <a:pt x="14765" y="717"/>
                    </a:lnTo>
                    <a:lnTo>
                      <a:pt x="14824" y="692"/>
                    </a:lnTo>
                    <a:lnTo>
                      <a:pt x="14883" y="650"/>
                    </a:lnTo>
                    <a:lnTo>
                      <a:pt x="14934" y="607"/>
                    </a:lnTo>
                    <a:lnTo>
                      <a:pt x="14967" y="548"/>
                    </a:lnTo>
                    <a:lnTo>
                      <a:pt x="14993" y="481"/>
                    </a:lnTo>
                    <a:lnTo>
                      <a:pt x="15010" y="414"/>
                    </a:lnTo>
                    <a:lnTo>
                      <a:pt x="15010" y="338"/>
                    </a:lnTo>
                    <a:lnTo>
                      <a:pt x="14993" y="270"/>
                    </a:lnTo>
                    <a:lnTo>
                      <a:pt x="14967" y="211"/>
                    </a:lnTo>
                    <a:lnTo>
                      <a:pt x="14925" y="152"/>
                    </a:lnTo>
                    <a:lnTo>
                      <a:pt x="14883" y="110"/>
                    </a:lnTo>
                    <a:lnTo>
                      <a:pt x="14824" y="68"/>
                    </a:lnTo>
                    <a:lnTo>
                      <a:pt x="14757" y="43"/>
                    </a:lnTo>
                    <a:lnTo>
                      <a:pt x="14689" y="26"/>
                    </a:lnTo>
                    <a:lnTo>
                      <a:pt x="14487" y="9"/>
                    </a:lnTo>
                    <a:lnTo>
                      <a:pt x="1428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9" name="Google Shape;199;p17"/>
              <p:cNvSpPr/>
              <p:nvPr/>
            </p:nvSpPr>
            <p:spPr>
              <a:xfrm>
                <a:off x="1527521" y="1513718"/>
                <a:ext cx="223928" cy="82369"/>
              </a:xfrm>
              <a:custGeom>
                <a:avLst/>
                <a:gdLst/>
                <a:ahLst/>
                <a:cxnLst/>
                <a:rect l="l" t="t" r="r" b="b"/>
                <a:pathLst>
                  <a:path w="15583" h="5732" extrusionOk="0">
                    <a:moveTo>
                      <a:pt x="1374" y="1"/>
                    </a:moveTo>
                    <a:lnTo>
                      <a:pt x="1028" y="9"/>
                    </a:lnTo>
                    <a:lnTo>
                      <a:pt x="733" y="26"/>
                    </a:lnTo>
                    <a:lnTo>
                      <a:pt x="514" y="51"/>
                    </a:lnTo>
                    <a:lnTo>
                      <a:pt x="287" y="85"/>
                    </a:lnTo>
                    <a:lnTo>
                      <a:pt x="219" y="102"/>
                    </a:lnTo>
                    <a:lnTo>
                      <a:pt x="160" y="136"/>
                    </a:lnTo>
                    <a:lnTo>
                      <a:pt x="101" y="178"/>
                    </a:lnTo>
                    <a:lnTo>
                      <a:pt x="59" y="237"/>
                    </a:lnTo>
                    <a:lnTo>
                      <a:pt x="25" y="296"/>
                    </a:lnTo>
                    <a:lnTo>
                      <a:pt x="9" y="355"/>
                    </a:lnTo>
                    <a:lnTo>
                      <a:pt x="0" y="422"/>
                    </a:lnTo>
                    <a:lnTo>
                      <a:pt x="0" y="498"/>
                    </a:lnTo>
                    <a:lnTo>
                      <a:pt x="25" y="565"/>
                    </a:lnTo>
                    <a:lnTo>
                      <a:pt x="59" y="624"/>
                    </a:lnTo>
                    <a:lnTo>
                      <a:pt x="101" y="683"/>
                    </a:lnTo>
                    <a:lnTo>
                      <a:pt x="152" y="726"/>
                    </a:lnTo>
                    <a:lnTo>
                      <a:pt x="211" y="759"/>
                    </a:lnTo>
                    <a:lnTo>
                      <a:pt x="278" y="776"/>
                    </a:lnTo>
                    <a:lnTo>
                      <a:pt x="346" y="785"/>
                    </a:lnTo>
                    <a:lnTo>
                      <a:pt x="413" y="785"/>
                    </a:lnTo>
                    <a:lnTo>
                      <a:pt x="590" y="759"/>
                    </a:lnTo>
                    <a:lnTo>
                      <a:pt x="775" y="734"/>
                    </a:lnTo>
                    <a:lnTo>
                      <a:pt x="1037" y="717"/>
                    </a:lnTo>
                    <a:lnTo>
                      <a:pt x="1349" y="709"/>
                    </a:lnTo>
                    <a:lnTo>
                      <a:pt x="1711" y="717"/>
                    </a:lnTo>
                    <a:lnTo>
                      <a:pt x="1905" y="726"/>
                    </a:lnTo>
                    <a:lnTo>
                      <a:pt x="2107" y="742"/>
                    </a:lnTo>
                    <a:lnTo>
                      <a:pt x="2326" y="768"/>
                    </a:lnTo>
                    <a:lnTo>
                      <a:pt x="2545" y="793"/>
                    </a:lnTo>
                    <a:lnTo>
                      <a:pt x="2781" y="827"/>
                    </a:lnTo>
                    <a:lnTo>
                      <a:pt x="3017" y="877"/>
                    </a:lnTo>
                    <a:lnTo>
                      <a:pt x="3253" y="928"/>
                    </a:lnTo>
                    <a:lnTo>
                      <a:pt x="3498" y="995"/>
                    </a:lnTo>
                    <a:lnTo>
                      <a:pt x="3750" y="1071"/>
                    </a:lnTo>
                    <a:lnTo>
                      <a:pt x="4003" y="1155"/>
                    </a:lnTo>
                    <a:lnTo>
                      <a:pt x="4256" y="1257"/>
                    </a:lnTo>
                    <a:lnTo>
                      <a:pt x="4509" y="1366"/>
                    </a:lnTo>
                    <a:lnTo>
                      <a:pt x="4770" y="1492"/>
                    </a:lnTo>
                    <a:lnTo>
                      <a:pt x="5023" y="1636"/>
                    </a:lnTo>
                    <a:lnTo>
                      <a:pt x="5276" y="1787"/>
                    </a:lnTo>
                    <a:lnTo>
                      <a:pt x="5520" y="1964"/>
                    </a:lnTo>
                    <a:lnTo>
                      <a:pt x="5773" y="2150"/>
                    </a:lnTo>
                    <a:lnTo>
                      <a:pt x="6017" y="2352"/>
                    </a:lnTo>
                    <a:lnTo>
                      <a:pt x="6253" y="2580"/>
                    </a:lnTo>
                    <a:lnTo>
                      <a:pt x="6481" y="2816"/>
                    </a:lnTo>
                    <a:lnTo>
                      <a:pt x="6616" y="2959"/>
                    </a:lnTo>
                    <a:lnTo>
                      <a:pt x="6742" y="3085"/>
                    </a:lnTo>
                    <a:lnTo>
                      <a:pt x="6877" y="3203"/>
                    </a:lnTo>
                    <a:lnTo>
                      <a:pt x="7012" y="3321"/>
                    </a:lnTo>
                    <a:lnTo>
                      <a:pt x="7147" y="3422"/>
                    </a:lnTo>
                    <a:lnTo>
                      <a:pt x="7281" y="3515"/>
                    </a:lnTo>
                    <a:lnTo>
                      <a:pt x="7416" y="3608"/>
                    </a:lnTo>
                    <a:lnTo>
                      <a:pt x="7551" y="3692"/>
                    </a:lnTo>
                    <a:lnTo>
                      <a:pt x="7686" y="3768"/>
                    </a:lnTo>
                    <a:lnTo>
                      <a:pt x="7821" y="3835"/>
                    </a:lnTo>
                    <a:lnTo>
                      <a:pt x="7956" y="3894"/>
                    </a:lnTo>
                    <a:lnTo>
                      <a:pt x="8099" y="3953"/>
                    </a:lnTo>
                    <a:lnTo>
                      <a:pt x="8234" y="4004"/>
                    </a:lnTo>
                    <a:lnTo>
                      <a:pt x="8377" y="4054"/>
                    </a:lnTo>
                    <a:lnTo>
                      <a:pt x="8647" y="4130"/>
                    </a:lnTo>
                    <a:lnTo>
                      <a:pt x="8933" y="4181"/>
                    </a:lnTo>
                    <a:lnTo>
                      <a:pt x="9211" y="4223"/>
                    </a:lnTo>
                    <a:lnTo>
                      <a:pt x="9489" y="4257"/>
                    </a:lnTo>
                    <a:lnTo>
                      <a:pt x="9768" y="4274"/>
                    </a:lnTo>
                    <a:lnTo>
                      <a:pt x="10046" y="4274"/>
                    </a:lnTo>
                    <a:lnTo>
                      <a:pt x="10332" y="4282"/>
                    </a:lnTo>
                    <a:lnTo>
                      <a:pt x="10888" y="4265"/>
                    </a:lnTo>
                    <a:lnTo>
                      <a:pt x="11428" y="4257"/>
                    </a:lnTo>
                    <a:lnTo>
                      <a:pt x="11689" y="4257"/>
                    </a:lnTo>
                    <a:lnTo>
                      <a:pt x="11959" y="4265"/>
                    </a:lnTo>
                    <a:lnTo>
                      <a:pt x="12220" y="4282"/>
                    </a:lnTo>
                    <a:lnTo>
                      <a:pt x="12481" y="4307"/>
                    </a:lnTo>
                    <a:lnTo>
                      <a:pt x="12734" y="4341"/>
                    </a:lnTo>
                    <a:lnTo>
                      <a:pt x="12995" y="4400"/>
                    </a:lnTo>
                    <a:lnTo>
                      <a:pt x="13248" y="4467"/>
                    </a:lnTo>
                    <a:lnTo>
                      <a:pt x="13501" y="4560"/>
                    </a:lnTo>
                    <a:lnTo>
                      <a:pt x="13627" y="4611"/>
                    </a:lnTo>
                    <a:lnTo>
                      <a:pt x="13745" y="4670"/>
                    </a:lnTo>
                    <a:lnTo>
                      <a:pt x="13872" y="4737"/>
                    </a:lnTo>
                    <a:lnTo>
                      <a:pt x="13998" y="4805"/>
                    </a:lnTo>
                    <a:lnTo>
                      <a:pt x="14116" y="4880"/>
                    </a:lnTo>
                    <a:lnTo>
                      <a:pt x="14243" y="4965"/>
                    </a:lnTo>
                    <a:lnTo>
                      <a:pt x="14361" y="5049"/>
                    </a:lnTo>
                    <a:lnTo>
                      <a:pt x="14487" y="5150"/>
                    </a:lnTo>
                    <a:lnTo>
                      <a:pt x="14605" y="5251"/>
                    </a:lnTo>
                    <a:lnTo>
                      <a:pt x="14731" y="5369"/>
                    </a:lnTo>
                    <a:lnTo>
                      <a:pt x="14849" y="5487"/>
                    </a:lnTo>
                    <a:lnTo>
                      <a:pt x="14967" y="5614"/>
                    </a:lnTo>
                    <a:lnTo>
                      <a:pt x="15026" y="5664"/>
                    </a:lnTo>
                    <a:lnTo>
                      <a:pt x="15085" y="5698"/>
                    </a:lnTo>
                    <a:lnTo>
                      <a:pt x="15161" y="5723"/>
                    </a:lnTo>
                    <a:lnTo>
                      <a:pt x="15229" y="5732"/>
                    </a:lnTo>
                    <a:lnTo>
                      <a:pt x="15296" y="5723"/>
                    </a:lnTo>
                    <a:lnTo>
                      <a:pt x="15355" y="5706"/>
                    </a:lnTo>
                    <a:lnTo>
                      <a:pt x="15414" y="5681"/>
                    </a:lnTo>
                    <a:lnTo>
                      <a:pt x="15465" y="5639"/>
                    </a:lnTo>
                    <a:lnTo>
                      <a:pt x="15515" y="5588"/>
                    </a:lnTo>
                    <a:lnTo>
                      <a:pt x="15549" y="5529"/>
                    </a:lnTo>
                    <a:lnTo>
                      <a:pt x="15574" y="5462"/>
                    </a:lnTo>
                    <a:lnTo>
                      <a:pt x="15583" y="5394"/>
                    </a:lnTo>
                    <a:lnTo>
                      <a:pt x="15583" y="5327"/>
                    </a:lnTo>
                    <a:lnTo>
                      <a:pt x="15566" y="5260"/>
                    </a:lnTo>
                    <a:lnTo>
                      <a:pt x="15532" y="5201"/>
                    </a:lnTo>
                    <a:lnTo>
                      <a:pt x="15490" y="5142"/>
                    </a:lnTo>
                    <a:lnTo>
                      <a:pt x="15355" y="4990"/>
                    </a:lnTo>
                    <a:lnTo>
                      <a:pt x="15212" y="4847"/>
                    </a:lnTo>
                    <a:lnTo>
                      <a:pt x="15068" y="4720"/>
                    </a:lnTo>
                    <a:lnTo>
                      <a:pt x="14925" y="4594"/>
                    </a:lnTo>
                    <a:lnTo>
                      <a:pt x="14782" y="4484"/>
                    </a:lnTo>
                    <a:lnTo>
                      <a:pt x="14639" y="4375"/>
                    </a:lnTo>
                    <a:lnTo>
                      <a:pt x="14495" y="4282"/>
                    </a:lnTo>
                    <a:lnTo>
                      <a:pt x="14352" y="4189"/>
                    </a:lnTo>
                    <a:lnTo>
                      <a:pt x="14200" y="4113"/>
                    </a:lnTo>
                    <a:lnTo>
                      <a:pt x="14057" y="4038"/>
                    </a:lnTo>
                    <a:lnTo>
                      <a:pt x="13905" y="3970"/>
                    </a:lnTo>
                    <a:lnTo>
                      <a:pt x="13762" y="3903"/>
                    </a:lnTo>
                    <a:lnTo>
                      <a:pt x="13619" y="3852"/>
                    </a:lnTo>
                    <a:lnTo>
                      <a:pt x="13467" y="3802"/>
                    </a:lnTo>
                    <a:lnTo>
                      <a:pt x="13324" y="3759"/>
                    </a:lnTo>
                    <a:lnTo>
                      <a:pt x="13172" y="3717"/>
                    </a:lnTo>
                    <a:lnTo>
                      <a:pt x="12877" y="3658"/>
                    </a:lnTo>
                    <a:lnTo>
                      <a:pt x="12582" y="3608"/>
                    </a:lnTo>
                    <a:lnTo>
                      <a:pt x="12296" y="3583"/>
                    </a:lnTo>
                    <a:lnTo>
                      <a:pt x="12001" y="3566"/>
                    </a:lnTo>
                    <a:lnTo>
                      <a:pt x="11714" y="3557"/>
                    </a:lnTo>
                    <a:lnTo>
                      <a:pt x="11428" y="3549"/>
                    </a:lnTo>
                    <a:lnTo>
                      <a:pt x="10872" y="3566"/>
                    </a:lnTo>
                    <a:lnTo>
                      <a:pt x="10358" y="3574"/>
                    </a:lnTo>
                    <a:lnTo>
                      <a:pt x="10096" y="3574"/>
                    </a:lnTo>
                    <a:lnTo>
                      <a:pt x="9843" y="3566"/>
                    </a:lnTo>
                    <a:lnTo>
                      <a:pt x="9599" y="3549"/>
                    </a:lnTo>
                    <a:lnTo>
                      <a:pt x="9346" y="3532"/>
                    </a:lnTo>
                    <a:lnTo>
                      <a:pt x="9102" y="3490"/>
                    </a:lnTo>
                    <a:lnTo>
                      <a:pt x="8857" y="3448"/>
                    </a:lnTo>
                    <a:lnTo>
                      <a:pt x="8613" y="3380"/>
                    </a:lnTo>
                    <a:lnTo>
                      <a:pt x="8377" y="3304"/>
                    </a:lnTo>
                    <a:lnTo>
                      <a:pt x="8141" y="3203"/>
                    </a:lnTo>
                    <a:lnTo>
                      <a:pt x="8023" y="3144"/>
                    </a:lnTo>
                    <a:lnTo>
                      <a:pt x="7914" y="3077"/>
                    </a:lnTo>
                    <a:lnTo>
                      <a:pt x="7796" y="3009"/>
                    </a:lnTo>
                    <a:lnTo>
                      <a:pt x="7678" y="2934"/>
                    </a:lnTo>
                    <a:lnTo>
                      <a:pt x="7568" y="2849"/>
                    </a:lnTo>
                    <a:lnTo>
                      <a:pt x="7450" y="2765"/>
                    </a:lnTo>
                    <a:lnTo>
                      <a:pt x="7340" y="2672"/>
                    </a:lnTo>
                    <a:lnTo>
                      <a:pt x="7231" y="2563"/>
                    </a:lnTo>
                    <a:lnTo>
                      <a:pt x="7113" y="2453"/>
                    </a:lnTo>
                    <a:lnTo>
                      <a:pt x="7003" y="2344"/>
                    </a:lnTo>
                    <a:lnTo>
                      <a:pt x="6751" y="2074"/>
                    </a:lnTo>
                    <a:lnTo>
                      <a:pt x="6489" y="1830"/>
                    </a:lnTo>
                    <a:lnTo>
                      <a:pt x="6220" y="1602"/>
                    </a:lnTo>
                    <a:lnTo>
                      <a:pt x="5950" y="1391"/>
                    </a:lnTo>
                    <a:lnTo>
                      <a:pt x="5672" y="1206"/>
                    </a:lnTo>
                    <a:lnTo>
                      <a:pt x="5394" y="1029"/>
                    </a:lnTo>
                    <a:lnTo>
                      <a:pt x="5116" y="877"/>
                    </a:lnTo>
                    <a:lnTo>
                      <a:pt x="4837" y="734"/>
                    </a:lnTo>
                    <a:lnTo>
                      <a:pt x="4559" y="608"/>
                    </a:lnTo>
                    <a:lnTo>
                      <a:pt x="4281" y="498"/>
                    </a:lnTo>
                    <a:lnTo>
                      <a:pt x="4003" y="405"/>
                    </a:lnTo>
                    <a:lnTo>
                      <a:pt x="3733" y="321"/>
                    </a:lnTo>
                    <a:lnTo>
                      <a:pt x="3464" y="245"/>
                    </a:lnTo>
                    <a:lnTo>
                      <a:pt x="3203" y="186"/>
                    </a:lnTo>
                    <a:lnTo>
                      <a:pt x="2941" y="136"/>
                    </a:lnTo>
                    <a:lnTo>
                      <a:pt x="2697" y="94"/>
                    </a:lnTo>
                    <a:lnTo>
                      <a:pt x="2453" y="60"/>
                    </a:lnTo>
                    <a:lnTo>
                      <a:pt x="2217" y="35"/>
                    </a:lnTo>
                    <a:lnTo>
                      <a:pt x="1989" y="18"/>
                    </a:lnTo>
                    <a:lnTo>
                      <a:pt x="1770" y="9"/>
                    </a:lnTo>
                    <a:lnTo>
                      <a:pt x="1374"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0" name="Google Shape;200;p17"/>
              <p:cNvSpPr/>
              <p:nvPr/>
            </p:nvSpPr>
            <p:spPr>
              <a:xfrm>
                <a:off x="1545197" y="1510815"/>
                <a:ext cx="235323" cy="31743"/>
              </a:xfrm>
              <a:custGeom>
                <a:avLst/>
                <a:gdLst/>
                <a:ahLst/>
                <a:cxnLst/>
                <a:rect l="l" t="t" r="r" b="b"/>
                <a:pathLst>
                  <a:path w="16376" h="2209" extrusionOk="0">
                    <a:moveTo>
                      <a:pt x="3548" y="1"/>
                    </a:moveTo>
                    <a:lnTo>
                      <a:pt x="3270" y="17"/>
                    </a:lnTo>
                    <a:lnTo>
                      <a:pt x="3001" y="34"/>
                    </a:lnTo>
                    <a:lnTo>
                      <a:pt x="2739" y="60"/>
                    </a:lnTo>
                    <a:lnTo>
                      <a:pt x="2487" y="93"/>
                    </a:lnTo>
                    <a:lnTo>
                      <a:pt x="2242" y="135"/>
                    </a:lnTo>
                    <a:lnTo>
                      <a:pt x="2015" y="178"/>
                    </a:lnTo>
                    <a:lnTo>
                      <a:pt x="1787" y="228"/>
                    </a:lnTo>
                    <a:lnTo>
                      <a:pt x="1585" y="279"/>
                    </a:lnTo>
                    <a:lnTo>
                      <a:pt x="1197" y="397"/>
                    </a:lnTo>
                    <a:lnTo>
                      <a:pt x="869" y="506"/>
                    </a:lnTo>
                    <a:lnTo>
                      <a:pt x="599" y="607"/>
                    </a:lnTo>
                    <a:lnTo>
                      <a:pt x="388" y="700"/>
                    </a:lnTo>
                    <a:lnTo>
                      <a:pt x="186" y="793"/>
                    </a:lnTo>
                    <a:lnTo>
                      <a:pt x="127" y="835"/>
                    </a:lnTo>
                    <a:lnTo>
                      <a:pt x="76" y="885"/>
                    </a:lnTo>
                    <a:lnTo>
                      <a:pt x="34" y="944"/>
                    </a:lnTo>
                    <a:lnTo>
                      <a:pt x="9" y="1003"/>
                    </a:lnTo>
                    <a:lnTo>
                      <a:pt x="1" y="1071"/>
                    </a:lnTo>
                    <a:lnTo>
                      <a:pt x="1" y="1138"/>
                    </a:lnTo>
                    <a:lnTo>
                      <a:pt x="9" y="1206"/>
                    </a:lnTo>
                    <a:lnTo>
                      <a:pt x="34" y="1273"/>
                    </a:lnTo>
                    <a:lnTo>
                      <a:pt x="76" y="1332"/>
                    </a:lnTo>
                    <a:lnTo>
                      <a:pt x="127" y="1383"/>
                    </a:lnTo>
                    <a:lnTo>
                      <a:pt x="178" y="1416"/>
                    </a:lnTo>
                    <a:lnTo>
                      <a:pt x="245" y="1442"/>
                    </a:lnTo>
                    <a:lnTo>
                      <a:pt x="312" y="1459"/>
                    </a:lnTo>
                    <a:lnTo>
                      <a:pt x="380" y="1459"/>
                    </a:lnTo>
                    <a:lnTo>
                      <a:pt x="447" y="1450"/>
                    </a:lnTo>
                    <a:lnTo>
                      <a:pt x="515" y="1425"/>
                    </a:lnTo>
                    <a:lnTo>
                      <a:pt x="666" y="1349"/>
                    </a:lnTo>
                    <a:lnTo>
                      <a:pt x="852" y="1273"/>
                    </a:lnTo>
                    <a:lnTo>
                      <a:pt x="1088" y="1180"/>
                    </a:lnTo>
                    <a:lnTo>
                      <a:pt x="1383" y="1079"/>
                    </a:lnTo>
                    <a:lnTo>
                      <a:pt x="1728" y="987"/>
                    </a:lnTo>
                    <a:lnTo>
                      <a:pt x="1922" y="936"/>
                    </a:lnTo>
                    <a:lnTo>
                      <a:pt x="2124" y="885"/>
                    </a:lnTo>
                    <a:lnTo>
                      <a:pt x="2335" y="843"/>
                    </a:lnTo>
                    <a:lnTo>
                      <a:pt x="2554" y="810"/>
                    </a:lnTo>
                    <a:lnTo>
                      <a:pt x="2790" y="776"/>
                    </a:lnTo>
                    <a:lnTo>
                      <a:pt x="3026" y="751"/>
                    </a:lnTo>
                    <a:lnTo>
                      <a:pt x="3279" y="734"/>
                    </a:lnTo>
                    <a:lnTo>
                      <a:pt x="3532" y="725"/>
                    </a:lnTo>
                    <a:lnTo>
                      <a:pt x="3793" y="725"/>
                    </a:lnTo>
                    <a:lnTo>
                      <a:pt x="4054" y="734"/>
                    </a:lnTo>
                    <a:lnTo>
                      <a:pt x="4332" y="751"/>
                    </a:lnTo>
                    <a:lnTo>
                      <a:pt x="4602" y="784"/>
                    </a:lnTo>
                    <a:lnTo>
                      <a:pt x="4888" y="826"/>
                    </a:lnTo>
                    <a:lnTo>
                      <a:pt x="5167" y="885"/>
                    </a:lnTo>
                    <a:lnTo>
                      <a:pt x="5453" y="961"/>
                    </a:lnTo>
                    <a:lnTo>
                      <a:pt x="5748" y="1054"/>
                    </a:lnTo>
                    <a:lnTo>
                      <a:pt x="6035" y="1155"/>
                    </a:lnTo>
                    <a:lnTo>
                      <a:pt x="6330" y="1282"/>
                    </a:lnTo>
                    <a:lnTo>
                      <a:pt x="6616" y="1425"/>
                    </a:lnTo>
                    <a:lnTo>
                      <a:pt x="6911" y="1585"/>
                    </a:lnTo>
                    <a:lnTo>
                      <a:pt x="7054" y="1669"/>
                    </a:lnTo>
                    <a:lnTo>
                      <a:pt x="7198" y="1745"/>
                    </a:lnTo>
                    <a:lnTo>
                      <a:pt x="7341" y="1812"/>
                    </a:lnTo>
                    <a:lnTo>
                      <a:pt x="7484" y="1880"/>
                    </a:lnTo>
                    <a:lnTo>
                      <a:pt x="7627" y="1930"/>
                    </a:lnTo>
                    <a:lnTo>
                      <a:pt x="7762" y="1981"/>
                    </a:lnTo>
                    <a:lnTo>
                      <a:pt x="8040" y="2074"/>
                    </a:lnTo>
                    <a:lnTo>
                      <a:pt x="8310" y="2133"/>
                    </a:lnTo>
                    <a:lnTo>
                      <a:pt x="8571" y="2175"/>
                    </a:lnTo>
                    <a:lnTo>
                      <a:pt x="8833" y="2200"/>
                    </a:lnTo>
                    <a:lnTo>
                      <a:pt x="9085" y="2209"/>
                    </a:lnTo>
                    <a:lnTo>
                      <a:pt x="9254" y="2209"/>
                    </a:lnTo>
                    <a:lnTo>
                      <a:pt x="9414" y="2200"/>
                    </a:lnTo>
                    <a:lnTo>
                      <a:pt x="9566" y="2183"/>
                    </a:lnTo>
                    <a:lnTo>
                      <a:pt x="9726" y="2166"/>
                    </a:lnTo>
                    <a:lnTo>
                      <a:pt x="10038" y="2107"/>
                    </a:lnTo>
                    <a:lnTo>
                      <a:pt x="10349" y="2040"/>
                    </a:lnTo>
                    <a:lnTo>
                      <a:pt x="10653" y="1964"/>
                    </a:lnTo>
                    <a:lnTo>
                      <a:pt x="10948" y="1871"/>
                    </a:lnTo>
                    <a:lnTo>
                      <a:pt x="11546" y="1678"/>
                    </a:lnTo>
                    <a:lnTo>
                      <a:pt x="12060" y="1509"/>
                    </a:lnTo>
                    <a:lnTo>
                      <a:pt x="12313" y="1433"/>
                    </a:lnTo>
                    <a:lnTo>
                      <a:pt x="12566" y="1366"/>
                    </a:lnTo>
                    <a:lnTo>
                      <a:pt x="12819" y="1298"/>
                    </a:lnTo>
                    <a:lnTo>
                      <a:pt x="13080" y="1248"/>
                    </a:lnTo>
                    <a:lnTo>
                      <a:pt x="13333" y="1206"/>
                    </a:lnTo>
                    <a:lnTo>
                      <a:pt x="13594" y="1189"/>
                    </a:lnTo>
                    <a:lnTo>
                      <a:pt x="13864" y="1180"/>
                    </a:lnTo>
                    <a:lnTo>
                      <a:pt x="14125" y="1189"/>
                    </a:lnTo>
                    <a:lnTo>
                      <a:pt x="14260" y="1206"/>
                    </a:lnTo>
                    <a:lnTo>
                      <a:pt x="14403" y="1223"/>
                    </a:lnTo>
                    <a:lnTo>
                      <a:pt x="14538" y="1248"/>
                    </a:lnTo>
                    <a:lnTo>
                      <a:pt x="14673" y="1273"/>
                    </a:lnTo>
                    <a:lnTo>
                      <a:pt x="14816" y="1315"/>
                    </a:lnTo>
                    <a:lnTo>
                      <a:pt x="14959" y="1357"/>
                    </a:lnTo>
                    <a:lnTo>
                      <a:pt x="15103" y="1408"/>
                    </a:lnTo>
                    <a:lnTo>
                      <a:pt x="15246" y="1467"/>
                    </a:lnTo>
                    <a:lnTo>
                      <a:pt x="15389" y="1526"/>
                    </a:lnTo>
                    <a:lnTo>
                      <a:pt x="15541" y="1602"/>
                    </a:lnTo>
                    <a:lnTo>
                      <a:pt x="15693" y="1678"/>
                    </a:lnTo>
                    <a:lnTo>
                      <a:pt x="15844" y="1770"/>
                    </a:lnTo>
                    <a:lnTo>
                      <a:pt x="15903" y="1796"/>
                    </a:lnTo>
                    <a:lnTo>
                      <a:pt x="15971" y="1812"/>
                    </a:lnTo>
                    <a:lnTo>
                      <a:pt x="16046" y="1812"/>
                    </a:lnTo>
                    <a:lnTo>
                      <a:pt x="16105" y="1804"/>
                    </a:lnTo>
                    <a:lnTo>
                      <a:pt x="16173" y="1787"/>
                    </a:lnTo>
                    <a:lnTo>
                      <a:pt x="16232" y="1745"/>
                    </a:lnTo>
                    <a:lnTo>
                      <a:pt x="16282" y="1703"/>
                    </a:lnTo>
                    <a:lnTo>
                      <a:pt x="16325" y="1644"/>
                    </a:lnTo>
                    <a:lnTo>
                      <a:pt x="16358" y="1577"/>
                    </a:lnTo>
                    <a:lnTo>
                      <a:pt x="16375" y="1509"/>
                    </a:lnTo>
                    <a:lnTo>
                      <a:pt x="16375" y="1442"/>
                    </a:lnTo>
                    <a:lnTo>
                      <a:pt x="16367" y="1374"/>
                    </a:lnTo>
                    <a:lnTo>
                      <a:pt x="16341" y="1315"/>
                    </a:lnTo>
                    <a:lnTo>
                      <a:pt x="16308" y="1256"/>
                    </a:lnTo>
                    <a:lnTo>
                      <a:pt x="16266" y="1206"/>
                    </a:lnTo>
                    <a:lnTo>
                      <a:pt x="16207" y="1164"/>
                    </a:lnTo>
                    <a:lnTo>
                      <a:pt x="16030" y="1054"/>
                    </a:lnTo>
                    <a:lnTo>
                      <a:pt x="15853" y="961"/>
                    </a:lnTo>
                    <a:lnTo>
                      <a:pt x="15676" y="885"/>
                    </a:lnTo>
                    <a:lnTo>
                      <a:pt x="15507" y="810"/>
                    </a:lnTo>
                    <a:lnTo>
                      <a:pt x="15330" y="742"/>
                    </a:lnTo>
                    <a:lnTo>
                      <a:pt x="15162" y="683"/>
                    </a:lnTo>
                    <a:lnTo>
                      <a:pt x="15001" y="633"/>
                    </a:lnTo>
                    <a:lnTo>
                      <a:pt x="14833" y="590"/>
                    </a:lnTo>
                    <a:lnTo>
                      <a:pt x="14673" y="557"/>
                    </a:lnTo>
                    <a:lnTo>
                      <a:pt x="14504" y="523"/>
                    </a:lnTo>
                    <a:lnTo>
                      <a:pt x="14344" y="506"/>
                    </a:lnTo>
                    <a:lnTo>
                      <a:pt x="14192" y="489"/>
                    </a:lnTo>
                    <a:lnTo>
                      <a:pt x="14032" y="481"/>
                    </a:lnTo>
                    <a:lnTo>
                      <a:pt x="13872" y="473"/>
                    </a:lnTo>
                    <a:lnTo>
                      <a:pt x="13720" y="473"/>
                    </a:lnTo>
                    <a:lnTo>
                      <a:pt x="13569" y="481"/>
                    </a:lnTo>
                    <a:lnTo>
                      <a:pt x="13274" y="506"/>
                    </a:lnTo>
                    <a:lnTo>
                      <a:pt x="12979" y="548"/>
                    </a:lnTo>
                    <a:lnTo>
                      <a:pt x="12684" y="607"/>
                    </a:lnTo>
                    <a:lnTo>
                      <a:pt x="12406" y="675"/>
                    </a:lnTo>
                    <a:lnTo>
                      <a:pt x="12128" y="751"/>
                    </a:lnTo>
                    <a:lnTo>
                      <a:pt x="11858" y="835"/>
                    </a:lnTo>
                    <a:lnTo>
                      <a:pt x="11319" y="1012"/>
                    </a:lnTo>
                    <a:lnTo>
                      <a:pt x="10830" y="1172"/>
                    </a:lnTo>
                    <a:lnTo>
                      <a:pt x="10585" y="1248"/>
                    </a:lnTo>
                    <a:lnTo>
                      <a:pt x="10349" y="1315"/>
                    </a:lnTo>
                    <a:lnTo>
                      <a:pt x="10105" y="1374"/>
                    </a:lnTo>
                    <a:lnTo>
                      <a:pt x="9861" y="1425"/>
                    </a:lnTo>
                    <a:lnTo>
                      <a:pt x="9616" y="1459"/>
                    </a:lnTo>
                    <a:lnTo>
                      <a:pt x="9363" y="1484"/>
                    </a:lnTo>
                    <a:lnTo>
                      <a:pt x="9119" y="1501"/>
                    </a:lnTo>
                    <a:lnTo>
                      <a:pt x="8866" y="1492"/>
                    </a:lnTo>
                    <a:lnTo>
                      <a:pt x="8613" y="1467"/>
                    </a:lnTo>
                    <a:lnTo>
                      <a:pt x="8479" y="1442"/>
                    </a:lnTo>
                    <a:lnTo>
                      <a:pt x="8352" y="1416"/>
                    </a:lnTo>
                    <a:lnTo>
                      <a:pt x="8217" y="1383"/>
                    </a:lnTo>
                    <a:lnTo>
                      <a:pt x="8091" y="1349"/>
                    </a:lnTo>
                    <a:lnTo>
                      <a:pt x="7956" y="1298"/>
                    </a:lnTo>
                    <a:lnTo>
                      <a:pt x="7821" y="1248"/>
                    </a:lnTo>
                    <a:lnTo>
                      <a:pt x="7686" y="1189"/>
                    </a:lnTo>
                    <a:lnTo>
                      <a:pt x="7552" y="1130"/>
                    </a:lnTo>
                    <a:lnTo>
                      <a:pt x="7408" y="1054"/>
                    </a:lnTo>
                    <a:lnTo>
                      <a:pt x="7273" y="978"/>
                    </a:lnTo>
                    <a:lnTo>
                      <a:pt x="6945" y="793"/>
                    </a:lnTo>
                    <a:lnTo>
                      <a:pt x="6625" y="641"/>
                    </a:lnTo>
                    <a:lnTo>
                      <a:pt x="6304" y="498"/>
                    </a:lnTo>
                    <a:lnTo>
                      <a:pt x="5984" y="380"/>
                    </a:lnTo>
                    <a:lnTo>
                      <a:pt x="5664" y="279"/>
                    </a:lnTo>
                    <a:lnTo>
                      <a:pt x="5344" y="194"/>
                    </a:lnTo>
                    <a:lnTo>
                      <a:pt x="5032" y="127"/>
                    </a:lnTo>
                    <a:lnTo>
                      <a:pt x="4728" y="76"/>
                    </a:lnTo>
                    <a:lnTo>
                      <a:pt x="4425" y="43"/>
                    </a:lnTo>
                    <a:lnTo>
                      <a:pt x="4130" y="17"/>
                    </a:lnTo>
                    <a:lnTo>
                      <a:pt x="3835" y="9"/>
                    </a:lnTo>
                    <a:lnTo>
                      <a:pt x="3548"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1" name="Google Shape;201;p17"/>
              <p:cNvSpPr/>
              <p:nvPr/>
            </p:nvSpPr>
            <p:spPr>
              <a:xfrm>
                <a:off x="1550643" y="1470362"/>
                <a:ext cx="235194" cy="29688"/>
              </a:xfrm>
              <a:custGeom>
                <a:avLst/>
                <a:gdLst/>
                <a:ahLst/>
                <a:cxnLst/>
                <a:rect l="l" t="t" r="r" b="b"/>
                <a:pathLst>
                  <a:path w="16367" h="2066" extrusionOk="0">
                    <a:moveTo>
                      <a:pt x="13965" y="1"/>
                    </a:moveTo>
                    <a:lnTo>
                      <a:pt x="13805" y="9"/>
                    </a:lnTo>
                    <a:lnTo>
                      <a:pt x="13653" y="18"/>
                    </a:lnTo>
                    <a:lnTo>
                      <a:pt x="13502" y="34"/>
                    </a:lnTo>
                    <a:lnTo>
                      <a:pt x="13207" y="85"/>
                    </a:lnTo>
                    <a:lnTo>
                      <a:pt x="12912" y="144"/>
                    </a:lnTo>
                    <a:lnTo>
                      <a:pt x="12634" y="220"/>
                    </a:lnTo>
                    <a:lnTo>
                      <a:pt x="12355" y="304"/>
                    </a:lnTo>
                    <a:lnTo>
                      <a:pt x="12077" y="405"/>
                    </a:lnTo>
                    <a:lnTo>
                      <a:pt x="11816" y="506"/>
                    </a:lnTo>
                    <a:lnTo>
                      <a:pt x="11294" y="709"/>
                    </a:lnTo>
                    <a:lnTo>
                      <a:pt x="10813" y="903"/>
                    </a:lnTo>
                    <a:lnTo>
                      <a:pt x="10577" y="995"/>
                    </a:lnTo>
                    <a:lnTo>
                      <a:pt x="10341" y="1080"/>
                    </a:lnTo>
                    <a:lnTo>
                      <a:pt x="10097" y="1155"/>
                    </a:lnTo>
                    <a:lnTo>
                      <a:pt x="9861" y="1223"/>
                    </a:lnTo>
                    <a:lnTo>
                      <a:pt x="9617" y="1273"/>
                    </a:lnTo>
                    <a:lnTo>
                      <a:pt x="9372" y="1315"/>
                    </a:lnTo>
                    <a:lnTo>
                      <a:pt x="9128" y="1341"/>
                    </a:lnTo>
                    <a:lnTo>
                      <a:pt x="8875" y="1358"/>
                    </a:lnTo>
                    <a:lnTo>
                      <a:pt x="8614" y="1341"/>
                    </a:lnTo>
                    <a:lnTo>
                      <a:pt x="8487" y="1332"/>
                    </a:lnTo>
                    <a:lnTo>
                      <a:pt x="8352" y="1315"/>
                    </a:lnTo>
                    <a:lnTo>
                      <a:pt x="8226" y="1290"/>
                    </a:lnTo>
                    <a:lnTo>
                      <a:pt x="8091" y="1256"/>
                    </a:lnTo>
                    <a:lnTo>
                      <a:pt x="7956" y="1223"/>
                    </a:lnTo>
                    <a:lnTo>
                      <a:pt x="7813" y="1181"/>
                    </a:lnTo>
                    <a:lnTo>
                      <a:pt x="7678" y="1130"/>
                    </a:lnTo>
                    <a:lnTo>
                      <a:pt x="7535" y="1080"/>
                    </a:lnTo>
                    <a:lnTo>
                      <a:pt x="7392" y="1012"/>
                    </a:lnTo>
                    <a:lnTo>
                      <a:pt x="7248" y="945"/>
                    </a:lnTo>
                    <a:lnTo>
                      <a:pt x="6911" y="785"/>
                    </a:lnTo>
                    <a:lnTo>
                      <a:pt x="6583" y="650"/>
                    </a:lnTo>
                    <a:lnTo>
                      <a:pt x="6254" y="532"/>
                    </a:lnTo>
                    <a:lnTo>
                      <a:pt x="5925" y="439"/>
                    </a:lnTo>
                    <a:lnTo>
                      <a:pt x="5597" y="355"/>
                    </a:lnTo>
                    <a:lnTo>
                      <a:pt x="5276" y="296"/>
                    </a:lnTo>
                    <a:lnTo>
                      <a:pt x="4965" y="245"/>
                    </a:lnTo>
                    <a:lnTo>
                      <a:pt x="4653" y="220"/>
                    </a:lnTo>
                    <a:lnTo>
                      <a:pt x="4349" y="203"/>
                    </a:lnTo>
                    <a:lnTo>
                      <a:pt x="4046" y="195"/>
                    </a:lnTo>
                    <a:lnTo>
                      <a:pt x="3759" y="203"/>
                    </a:lnTo>
                    <a:lnTo>
                      <a:pt x="3473" y="220"/>
                    </a:lnTo>
                    <a:lnTo>
                      <a:pt x="3195" y="245"/>
                    </a:lnTo>
                    <a:lnTo>
                      <a:pt x="2925" y="287"/>
                    </a:lnTo>
                    <a:lnTo>
                      <a:pt x="2664" y="329"/>
                    </a:lnTo>
                    <a:lnTo>
                      <a:pt x="2419" y="380"/>
                    </a:lnTo>
                    <a:lnTo>
                      <a:pt x="2175" y="439"/>
                    </a:lnTo>
                    <a:lnTo>
                      <a:pt x="1948" y="498"/>
                    </a:lnTo>
                    <a:lnTo>
                      <a:pt x="1728" y="565"/>
                    </a:lnTo>
                    <a:lnTo>
                      <a:pt x="1526" y="624"/>
                    </a:lnTo>
                    <a:lnTo>
                      <a:pt x="1147" y="768"/>
                    </a:lnTo>
                    <a:lnTo>
                      <a:pt x="827" y="894"/>
                    </a:lnTo>
                    <a:lnTo>
                      <a:pt x="565" y="1021"/>
                    </a:lnTo>
                    <a:lnTo>
                      <a:pt x="363" y="1122"/>
                    </a:lnTo>
                    <a:lnTo>
                      <a:pt x="169" y="1231"/>
                    </a:lnTo>
                    <a:lnTo>
                      <a:pt x="110" y="1273"/>
                    </a:lnTo>
                    <a:lnTo>
                      <a:pt x="60" y="1324"/>
                    </a:lnTo>
                    <a:lnTo>
                      <a:pt x="26" y="1383"/>
                    </a:lnTo>
                    <a:lnTo>
                      <a:pt x="9" y="1450"/>
                    </a:lnTo>
                    <a:lnTo>
                      <a:pt x="1" y="1518"/>
                    </a:lnTo>
                    <a:lnTo>
                      <a:pt x="1" y="1585"/>
                    </a:lnTo>
                    <a:lnTo>
                      <a:pt x="18" y="1653"/>
                    </a:lnTo>
                    <a:lnTo>
                      <a:pt x="51" y="1720"/>
                    </a:lnTo>
                    <a:lnTo>
                      <a:pt x="93" y="1771"/>
                    </a:lnTo>
                    <a:lnTo>
                      <a:pt x="144" y="1821"/>
                    </a:lnTo>
                    <a:lnTo>
                      <a:pt x="203" y="1855"/>
                    </a:lnTo>
                    <a:lnTo>
                      <a:pt x="270" y="1880"/>
                    </a:lnTo>
                    <a:lnTo>
                      <a:pt x="338" y="1889"/>
                    </a:lnTo>
                    <a:lnTo>
                      <a:pt x="405" y="1880"/>
                    </a:lnTo>
                    <a:lnTo>
                      <a:pt x="473" y="1863"/>
                    </a:lnTo>
                    <a:lnTo>
                      <a:pt x="532" y="1838"/>
                    </a:lnTo>
                    <a:lnTo>
                      <a:pt x="683" y="1754"/>
                    </a:lnTo>
                    <a:lnTo>
                      <a:pt x="860" y="1669"/>
                    </a:lnTo>
                    <a:lnTo>
                      <a:pt x="1096" y="1560"/>
                    </a:lnTo>
                    <a:lnTo>
                      <a:pt x="1383" y="1442"/>
                    </a:lnTo>
                    <a:lnTo>
                      <a:pt x="1720" y="1315"/>
                    </a:lnTo>
                    <a:lnTo>
                      <a:pt x="1914" y="1256"/>
                    </a:lnTo>
                    <a:lnTo>
                      <a:pt x="2108" y="1197"/>
                    </a:lnTo>
                    <a:lnTo>
                      <a:pt x="2318" y="1147"/>
                    </a:lnTo>
                    <a:lnTo>
                      <a:pt x="2537" y="1088"/>
                    </a:lnTo>
                    <a:lnTo>
                      <a:pt x="2765" y="1046"/>
                    </a:lnTo>
                    <a:lnTo>
                      <a:pt x="3001" y="1004"/>
                    </a:lnTo>
                    <a:lnTo>
                      <a:pt x="3245" y="970"/>
                    </a:lnTo>
                    <a:lnTo>
                      <a:pt x="3498" y="945"/>
                    </a:lnTo>
                    <a:lnTo>
                      <a:pt x="3759" y="919"/>
                    </a:lnTo>
                    <a:lnTo>
                      <a:pt x="4029" y="911"/>
                    </a:lnTo>
                    <a:lnTo>
                      <a:pt x="4299" y="919"/>
                    </a:lnTo>
                    <a:lnTo>
                      <a:pt x="4577" y="928"/>
                    </a:lnTo>
                    <a:lnTo>
                      <a:pt x="4863" y="953"/>
                    </a:lnTo>
                    <a:lnTo>
                      <a:pt x="5150" y="995"/>
                    </a:lnTo>
                    <a:lnTo>
                      <a:pt x="5436" y="1054"/>
                    </a:lnTo>
                    <a:lnTo>
                      <a:pt x="5731" y="1122"/>
                    </a:lnTo>
                    <a:lnTo>
                      <a:pt x="6026" y="1206"/>
                    </a:lnTo>
                    <a:lnTo>
                      <a:pt x="6330" y="1315"/>
                    </a:lnTo>
                    <a:lnTo>
                      <a:pt x="6625" y="1433"/>
                    </a:lnTo>
                    <a:lnTo>
                      <a:pt x="6928" y="1577"/>
                    </a:lnTo>
                    <a:lnTo>
                      <a:pt x="7189" y="1703"/>
                    </a:lnTo>
                    <a:lnTo>
                      <a:pt x="7442" y="1804"/>
                    </a:lnTo>
                    <a:lnTo>
                      <a:pt x="7695" y="1889"/>
                    </a:lnTo>
                    <a:lnTo>
                      <a:pt x="7939" y="1956"/>
                    </a:lnTo>
                    <a:lnTo>
                      <a:pt x="8184" y="2007"/>
                    </a:lnTo>
                    <a:lnTo>
                      <a:pt x="8420" y="2040"/>
                    </a:lnTo>
                    <a:lnTo>
                      <a:pt x="8647" y="2057"/>
                    </a:lnTo>
                    <a:lnTo>
                      <a:pt x="8875" y="2066"/>
                    </a:lnTo>
                    <a:lnTo>
                      <a:pt x="9052" y="2066"/>
                    </a:lnTo>
                    <a:lnTo>
                      <a:pt x="9237" y="2049"/>
                    </a:lnTo>
                    <a:lnTo>
                      <a:pt x="9414" y="2032"/>
                    </a:lnTo>
                    <a:lnTo>
                      <a:pt x="9583" y="2007"/>
                    </a:lnTo>
                    <a:lnTo>
                      <a:pt x="9760" y="1973"/>
                    </a:lnTo>
                    <a:lnTo>
                      <a:pt x="9928" y="1939"/>
                    </a:lnTo>
                    <a:lnTo>
                      <a:pt x="10265" y="1846"/>
                    </a:lnTo>
                    <a:lnTo>
                      <a:pt x="10594" y="1737"/>
                    </a:lnTo>
                    <a:lnTo>
                      <a:pt x="10923" y="1619"/>
                    </a:lnTo>
                    <a:lnTo>
                      <a:pt x="11243" y="1492"/>
                    </a:lnTo>
                    <a:lnTo>
                      <a:pt x="11563" y="1366"/>
                    </a:lnTo>
                    <a:lnTo>
                      <a:pt x="12061" y="1164"/>
                    </a:lnTo>
                    <a:lnTo>
                      <a:pt x="12313" y="1071"/>
                    </a:lnTo>
                    <a:lnTo>
                      <a:pt x="12558" y="987"/>
                    </a:lnTo>
                    <a:lnTo>
                      <a:pt x="12811" y="903"/>
                    </a:lnTo>
                    <a:lnTo>
                      <a:pt x="13063" y="835"/>
                    </a:lnTo>
                    <a:lnTo>
                      <a:pt x="13316" y="776"/>
                    </a:lnTo>
                    <a:lnTo>
                      <a:pt x="13577" y="734"/>
                    </a:lnTo>
                    <a:lnTo>
                      <a:pt x="13839" y="717"/>
                    </a:lnTo>
                    <a:lnTo>
                      <a:pt x="14108" y="709"/>
                    </a:lnTo>
                    <a:lnTo>
                      <a:pt x="14243" y="709"/>
                    </a:lnTo>
                    <a:lnTo>
                      <a:pt x="14378" y="726"/>
                    </a:lnTo>
                    <a:lnTo>
                      <a:pt x="14513" y="734"/>
                    </a:lnTo>
                    <a:lnTo>
                      <a:pt x="14656" y="759"/>
                    </a:lnTo>
                    <a:lnTo>
                      <a:pt x="14799" y="785"/>
                    </a:lnTo>
                    <a:lnTo>
                      <a:pt x="14943" y="818"/>
                    </a:lnTo>
                    <a:lnTo>
                      <a:pt x="15094" y="860"/>
                    </a:lnTo>
                    <a:lnTo>
                      <a:pt x="15238" y="911"/>
                    </a:lnTo>
                    <a:lnTo>
                      <a:pt x="15389" y="962"/>
                    </a:lnTo>
                    <a:lnTo>
                      <a:pt x="15541" y="1021"/>
                    </a:lnTo>
                    <a:lnTo>
                      <a:pt x="15693" y="1096"/>
                    </a:lnTo>
                    <a:lnTo>
                      <a:pt x="15853" y="1172"/>
                    </a:lnTo>
                    <a:lnTo>
                      <a:pt x="15920" y="1197"/>
                    </a:lnTo>
                    <a:lnTo>
                      <a:pt x="15988" y="1206"/>
                    </a:lnTo>
                    <a:lnTo>
                      <a:pt x="16055" y="1206"/>
                    </a:lnTo>
                    <a:lnTo>
                      <a:pt x="16123" y="1189"/>
                    </a:lnTo>
                    <a:lnTo>
                      <a:pt x="16182" y="1164"/>
                    </a:lnTo>
                    <a:lnTo>
                      <a:pt x="16241" y="1130"/>
                    </a:lnTo>
                    <a:lnTo>
                      <a:pt x="16291" y="1080"/>
                    </a:lnTo>
                    <a:lnTo>
                      <a:pt x="16333" y="1021"/>
                    </a:lnTo>
                    <a:lnTo>
                      <a:pt x="16359" y="953"/>
                    </a:lnTo>
                    <a:lnTo>
                      <a:pt x="16367" y="886"/>
                    </a:lnTo>
                    <a:lnTo>
                      <a:pt x="16367" y="810"/>
                    </a:lnTo>
                    <a:lnTo>
                      <a:pt x="16350" y="751"/>
                    </a:lnTo>
                    <a:lnTo>
                      <a:pt x="16325" y="683"/>
                    </a:lnTo>
                    <a:lnTo>
                      <a:pt x="16283" y="624"/>
                    </a:lnTo>
                    <a:lnTo>
                      <a:pt x="16232" y="582"/>
                    </a:lnTo>
                    <a:lnTo>
                      <a:pt x="16173" y="540"/>
                    </a:lnTo>
                    <a:lnTo>
                      <a:pt x="15988" y="447"/>
                    </a:lnTo>
                    <a:lnTo>
                      <a:pt x="15811" y="372"/>
                    </a:lnTo>
                    <a:lnTo>
                      <a:pt x="15634" y="296"/>
                    </a:lnTo>
                    <a:lnTo>
                      <a:pt x="15457" y="237"/>
                    </a:lnTo>
                    <a:lnTo>
                      <a:pt x="15280" y="178"/>
                    </a:lnTo>
                    <a:lnTo>
                      <a:pt x="15103" y="136"/>
                    </a:lnTo>
                    <a:lnTo>
                      <a:pt x="14934" y="93"/>
                    </a:lnTo>
                    <a:lnTo>
                      <a:pt x="14766" y="60"/>
                    </a:lnTo>
                    <a:lnTo>
                      <a:pt x="14606" y="34"/>
                    </a:lnTo>
                    <a:lnTo>
                      <a:pt x="14437" y="18"/>
                    </a:lnTo>
                    <a:lnTo>
                      <a:pt x="14277" y="9"/>
                    </a:lnTo>
                    <a:lnTo>
                      <a:pt x="14117"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2" name="Google Shape;202;p17"/>
              <p:cNvSpPr/>
              <p:nvPr/>
            </p:nvSpPr>
            <p:spPr>
              <a:xfrm>
                <a:off x="1298387" y="1669824"/>
                <a:ext cx="72066" cy="227448"/>
              </a:xfrm>
              <a:custGeom>
                <a:avLst/>
                <a:gdLst/>
                <a:ahLst/>
                <a:cxnLst/>
                <a:rect l="l" t="t" r="r" b="b"/>
                <a:pathLst>
                  <a:path w="5015" h="15828" extrusionOk="0">
                    <a:moveTo>
                      <a:pt x="363" y="1"/>
                    </a:moveTo>
                    <a:lnTo>
                      <a:pt x="295" y="9"/>
                    </a:lnTo>
                    <a:lnTo>
                      <a:pt x="228" y="26"/>
                    </a:lnTo>
                    <a:lnTo>
                      <a:pt x="169" y="60"/>
                    </a:lnTo>
                    <a:lnTo>
                      <a:pt x="110" y="102"/>
                    </a:lnTo>
                    <a:lnTo>
                      <a:pt x="68" y="161"/>
                    </a:lnTo>
                    <a:lnTo>
                      <a:pt x="34" y="220"/>
                    </a:lnTo>
                    <a:lnTo>
                      <a:pt x="9" y="287"/>
                    </a:lnTo>
                    <a:lnTo>
                      <a:pt x="0" y="355"/>
                    </a:lnTo>
                    <a:lnTo>
                      <a:pt x="9" y="422"/>
                    </a:lnTo>
                    <a:lnTo>
                      <a:pt x="26" y="481"/>
                    </a:lnTo>
                    <a:lnTo>
                      <a:pt x="59" y="549"/>
                    </a:lnTo>
                    <a:lnTo>
                      <a:pt x="101" y="599"/>
                    </a:lnTo>
                    <a:lnTo>
                      <a:pt x="219" y="734"/>
                    </a:lnTo>
                    <a:lnTo>
                      <a:pt x="346" y="877"/>
                    </a:lnTo>
                    <a:lnTo>
                      <a:pt x="498" y="1088"/>
                    </a:lnTo>
                    <a:lnTo>
                      <a:pt x="683" y="1341"/>
                    </a:lnTo>
                    <a:lnTo>
                      <a:pt x="877" y="1644"/>
                    </a:lnTo>
                    <a:lnTo>
                      <a:pt x="978" y="1813"/>
                    </a:lnTo>
                    <a:lnTo>
                      <a:pt x="1079" y="1990"/>
                    </a:lnTo>
                    <a:lnTo>
                      <a:pt x="1180" y="2184"/>
                    </a:lnTo>
                    <a:lnTo>
                      <a:pt x="1281" y="2386"/>
                    </a:lnTo>
                    <a:lnTo>
                      <a:pt x="1374" y="2597"/>
                    </a:lnTo>
                    <a:lnTo>
                      <a:pt x="1467" y="2816"/>
                    </a:lnTo>
                    <a:lnTo>
                      <a:pt x="1559" y="3043"/>
                    </a:lnTo>
                    <a:lnTo>
                      <a:pt x="1635" y="3288"/>
                    </a:lnTo>
                    <a:lnTo>
                      <a:pt x="1711" y="3540"/>
                    </a:lnTo>
                    <a:lnTo>
                      <a:pt x="1787" y="3793"/>
                    </a:lnTo>
                    <a:lnTo>
                      <a:pt x="1837" y="4063"/>
                    </a:lnTo>
                    <a:lnTo>
                      <a:pt x="1888" y="4333"/>
                    </a:lnTo>
                    <a:lnTo>
                      <a:pt x="1930" y="4619"/>
                    </a:lnTo>
                    <a:lnTo>
                      <a:pt x="1955" y="4906"/>
                    </a:lnTo>
                    <a:lnTo>
                      <a:pt x="1964" y="5201"/>
                    </a:lnTo>
                    <a:lnTo>
                      <a:pt x="1964" y="5504"/>
                    </a:lnTo>
                    <a:lnTo>
                      <a:pt x="1939" y="5816"/>
                    </a:lnTo>
                    <a:lnTo>
                      <a:pt x="1905" y="6128"/>
                    </a:lnTo>
                    <a:lnTo>
                      <a:pt x="1854" y="6456"/>
                    </a:lnTo>
                    <a:lnTo>
                      <a:pt x="1787" y="6777"/>
                    </a:lnTo>
                    <a:lnTo>
                      <a:pt x="1745" y="6962"/>
                    </a:lnTo>
                    <a:lnTo>
                      <a:pt x="1703" y="7147"/>
                    </a:lnTo>
                    <a:lnTo>
                      <a:pt x="1677" y="7324"/>
                    </a:lnTo>
                    <a:lnTo>
                      <a:pt x="1660" y="7493"/>
                    </a:lnTo>
                    <a:lnTo>
                      <a:pt x="1644" y="7661"/>
                    </a:lnTo>
                    <a:lnTo>
                      <a:pt x="1644" y="7830"/>
                    </a:lnTo>
                    <a:lnTo>
                      <a:pt x="1644" y="7990"/>
                    </a:lnTo>
                    <a:lnTo>
                      <a:pt x="1652" y="8150"/>
                    </a:lnTo>
                    <a:lnTo>
                      <a:pt x="1660" y="8302"/>
                    </a:lnTo>
                    <a:lnTo>
                      <a:pt x="1677" y="8462"/>
                    </a:lnTo>
                    <a:lnTo>
                      <a:pt x="1703" y="8605"/>
                    </a:lnTo>
                    <a:lnTo>
                      <a:pt x="1736" y="8749"/>
                    </a:lnTo>
                    <a:lnTo>
                      <a:pt x="1770" y="8892"/>
                    </a:lnTo>
                    <a:lnTo>
                      <a:pt x="1804" y="9035"/>
                    </a:lnTo>
                    <a:lnTo>
                      <a:pt x="1896" y="9305"/>
                    </a:lnTo>
                    <a:lnTo>
                      <a:pt x="2006" y="9575"/>
                    </a:lnTo>
                    <a:lnTo>
                      <a:pt x="2124" y="9827"/>
                    </a:lnTo>
                    <a:lnTo>
                      <a:pt x="2259" y="10080"/>
                    </a:lnTo>
                    <a:lnTo>
                      <a:pt x="2402" y="10316"/>
                    </a:lnTo>
                    <a:lnTo>
                      <a:pt x="2554" y="10552"/>
                    </a:lnTo>
                    <a:lnTo>
                      <a:pt x="2706" y="10788"/>
                    </a:lnTo>
                    <a:lnTo>
                      <a:pt x="3026" y="11243"/>
                    </a:lnTo>
                    <a:lnTo>
                      <a:pt x="3329" y="11690"/>
                    </a:lnTo>
                    <a:lnTo>
                      <a:pt x="3481" y="11909"/>
                    </a:lnTo>
                    <a:lnTo>
                      <a:pt x="3616" y="12137"/>
                    </a:lnTo>
                    <a:lnTo>
                      <a:pt x="3751" y="12356"/>
                    </a:lnTo>
                    <a:lnTo>
                      <a:pt x="3877" y="12592"/>
                    </a:lnTo>
                    <a:lnTo>
                      <a:pt x="3986" y="12828"/>
                    </a:lnTo>
                    <a:lnTo>
                      <a:pt x="4088" y="13072"/>
                    </a:lnTo>
                    <a:lnTo>
                      <a:pt x="4163" y="13316"/>
                    </a:lnTo>
                    <a:lnTo>
                      <a:pt x="4231" y="13578"/>
                    </a:lnTo>
                    <a:lnTo>
                      <a:pt x="4256" y="13712"/>
                    </a:lnTo>
                    <a:lnTo>
                      <a:pt x="4281" y="13847"/>
                    </a:lnTo>
                    <a:lnTo>
                      <a:pt x="4298" y="13991"/>
                    </a:lnTo>
                    <a:lnTo>
                      <a:pt x="4307" y="14125"/>
                    </a:lnTo>
                    <a:lnTo>
                      <a:pt x="4315" y="14277"/>
                    </a:lnTo>
                    <a:lnTo>
                      <a:pt x="4307" y="14420"/>
                    </a:lnTo>
                    <a:lnTo>
                      <a:pt x="4307" y="14572"/>
                    </a:lnTo>
                    <a:lnTo>
                      <a:pt x="4290" y="14732"/>
                    </a:lnTo>
                    <a:lnTo>
                      <a:pt x="4273" y="14884"/>
                    </a:lnTo>
                    <a:lnTo>
                      <a:pt x="4248" y="15052"/>
                    </a:lnTo>
                    <a:lnTo>
                      <a:pt x="4214" y="15213"/>
                    </a:lnTo>
                    <a:lnTo>
                      <a:pt x="4172" y="15390"/>
                    </a:lnTo>
                    <a:lnTo>
                      <a:pt x="4163" y="15457"/>
                    </a:lnTo>
                    <a:lnTo>
                      <a:pt x="4163" y="15524"/>
                    </a:lnTo>
                    <a:lnTo>
                      <a:pt x="4180" y="15592"/>
                    </a:lnTo>
                    <a:lnTo>
                      <a:pt x="4214" y="15651"/>
                    </a:lnTo>
                    <a:lnTo>
                      <a:pt x="4248" y="15710"/>
                    </a:lnTo>
                    <a:lnTo>
                      <a:pt x="4298" y="15752"/>
                    </a:lnTo>
                    <a:lnTo>
                      <a:pt x="4357" y="15794"/>
                    </a:lnTo>
                    <a:lnTo>
                      <a:pt x="4425" y="15819"/>
                    </a:lnTo>
                    <a:lnTo>
                      <a:pt x="4467" y="15828"/>
                    </a:lnTo>
                    <a:lnTo>
                      <a:pt x="4517" y="15828"/>
                    </a:lnTo>
                    <a:lnTo>
                      <a:pt x="4576" y="15819"/>
                    </a:lnTo>
                    <a:lnTo>
                      <a:pt x="4627" y="15811"/>
                    </a:lnTo>
                    <a:lnTo>
                      <a:pt x="4678" y="15786"/>
                    </a:lnTo>
                    <a:lnTo>
                      <a:pt x="4728" y="15752"/>
                    </a:lnTo>
                    <a:lnTo>
                      <a:pt x="4770" y="15718"/>
                    </a:lnTo>
                    <a:lnTo>
                      <a:pt x="4804" y="15668"/>
                    </a:lnTo>
                    <a:lnTo>
                      <a:pt x="4838" y="15617"/>
                    </a:lnTo>
                    <a:lnTo>
                      <a:pt x="4855" y="15558"/>
                    </a:lnTo>
                    <a:lnTo>
                      <a:pt x="4905" y="15364"/>
                    </a:lnTo>
                    <a:lnTo>
                      <a:pt x="4939" y="15162"/>
                    </a:lnTo>
                    <a:lnTo>
                      <a:pt x="4973" y="14977"/>
                    </a:lnTo>
                    <a:lnTo>
                      <a:pt x="4998" y="14791"/>
                    </a:lnTo>
                    <a:lnTo>
                      <a:pt x="5006" y="14606"/>
                    </a:lnTo>
                    <a:lnTo>
                      <a:pt x="5015" y="14429"/>
                    </a:lnTo>
                    <a:lnTo>
                      <a:pt x="5015" y="14252"/>
                    </a:lnTo>
                    <a:lnTo>
                      <a:pt x="5006" y="14083"/>
                    </a:lnTo>
                    <a:lnTo>
                      <a:pt x="4998" y="13915"/>
                    </a:lnTo>
                    <a:lnTo>
                      <a:pt x="4981" y="13755"/>
                    </a:lnTo>
                    <a:lnTo>
                      <a:pt x="4956" y="13594"/>
                    </a:lnTo>
                    <a:lnTo>
                      <a:pt x="4922" y="13434"/>
                    </a:lnTo>
                    <a:lnTo>
                      <a:pt x="4888" y="13283"/>
                    </a:lnTo>
                    <a:lnTo>
                      <a:pt x="4846" y="13131"/>
                    </a:lnTo>
                    <a:lnTo>
                      <a:pt x="4804" y="12988"/>
                    </a:lnTo>
                    <a:lnTo>
                      <a:pt x="4753" y="12844"/>
                    </a:lnTo>
                    <a:lnTo>
                      <a:pt x="4635" y="12566"/>
                    </a:lnTo>
                    <a:lnTo>
                      <a:pt x="4517" y="12297"/>
                    </a:lnTo>
                    <a:lnTo>
                      <a:pt x="4374" y="12035"/>
                    </a:lnTo>
                    <a:lnTo>
                      <a:pt x="4231" y="11783"/>
                    </a:lnTo>
                    <a:lnTo>
                      <a:pt x="4079" y="11538"/>
                    </a:lnTo>
                    <a:lnTo>
                      <a:pt x="3919" y="11302"/>
                    </a:lnTo>
                    <a:lnTo>
                      <a:pt x="3599" y="10839"/>
                    </a:lnTo>
                    <a:lnTo>
                      <a:pt x="3304" y="10417"/>
                    </a:lnTo>
                    <a:lnTo>
                      <a:pt x="3169" y="10207"/>
                    </a:lnTo>
                    <a:lnTo>
                      <a:pt x="3026" y="9987"/>
                    </a:lnTo>
                    <a:lnTo>
                      <a:pt x="2899" y="9777"/>
                    </a:lnTo>
                    <a:lnTo>
                      <a:pt x="2781" y="9558"/>
                    </a:lnTo>
                    <a:lnTo>
                      <a:pt x="2672" y="9330"/>
                    </a:lnTo>
                    <a:lnTo>
                      <a:pt x="2579" y="9103"/>
                    </a:lnTo>
                    <a:lnTo>
                      <a:pt x="2503" y="8867"/>
                    </a:lnTo>
                    <a:lnTo>
                      <a:pt x="2436" y="8622"/>
                    </a:lnTo>
                    <a:lnTo>
                      <a:pt x="2385" y="8369"/>
                    </a:lnTo>
                    <a:lnTo>
                      <a:pt x="2368" y="8243"/>
                    </a:lnTo>
                    <a:lnTo>
                      <a:pt x="2360" y="8108"/>
                    </a:lnTo>
                    <a:lnTo>
                      <a:pt x="2352" y="7973"/>
                    </a:lnTo>
                    <a:lnTo>
                      <a:pt x="2352" y="7838"/>
                    </a:lnTo>
                    <a:lnTo>
                      <a:pt x="2352" y="7695"/>
                    </a:lnTo>
                    <a:lnTo>
                      <a:pt x="2368" y="7552"/>
                    </a:lnTo>
                    <a:lnTo>
                      <a:pt x="2385" y="7409"/>
                    </a:lnTo>
                    <a:lnTo>
                      <a:pt x="2402" y="7257"/>
                    </a:lnTo>
                    <a:lnTo>
                      <a:pt x="2436" y="7105"/>
                    </a:lnTo>
                    <a:lnTo>
                      <a:pt x="2470" y="6945"/>
                    </a:lnTo>
                    <a:lnTo>
                      <a:pt x="2545" y="6583"/>
                    </a:lnTo>
                    <a:lnTo>
                      <a:pt x="2604" y="6229"/>
                    </a:lnTo>
                    <a:lnTo>
                      <a:pt x="2647" y="5883"/>
                    </a:lnTo>
                    <a:lnTo>
                      <a:pt x="2672" y="5538"/>
                    </a:lnTo>
                    <a:lnTo>
                      <a:pt x="2672" y="5209"/>
                    </a:lnTo>
                    <a:lnTo>
                      <a:pt x="2663" y="4880"/>
                    </a:lnTo>
                    <a:lnTo>
                      <a:pt x="2638" y="4560"/>
                    </a:lnTo>
                    <a:lnTo>
                      <a:pt x="2596" y="4257"/>
                    </a:lnTo>
                    <a:lnTo>
                      <a:pt x="2545" y="3953"/>
                    </a:lnTo>
                    <a:lnTo>
                      <a:pt x="2486" y="3658"/>
                    </a:lnTo>
                    <a:lnTo>
                      <a:pt x="2411" y="3380"/>
                    </a:lnTo>
                    <a:lnTo>
                      <a:pt x="2335" y="3102"/>
                    </a:lnTo>
                    <a:lnTo>
                      <a:pt x="2242" y="2841"/>
                    </a:lnTo>
                    <a:lnTo>
                      <a:pt x="2149" y="2588"/>
                    </a:lnTo>
                    <a:lnTo>
                      <a:pt x="2048" y="2344"/>
                    </a:lnTo>
                    <a:lnTo>
                      <a:pt x="1939" y="2116"/>
                    </a:lnTo>
                    <a:lnTo>
                      <a:pt x="1837" y="1889"/>
                    </a:lnTo>
                    <a:lnTo>
                      <a:pt x="1728" y="1686"/>
                    </a:lnTo>
                    <a:lnTo>
                      <a:pt x="1610" y="1484"/>
                    </a:lnTo>
                    <a:lnTo>
                      <a:pt x="1500" y="1299"/>
                    </a:lnTo>
                    <a:lnTo>
                      <a:pt x="1290" y="962"/>
                    </a:lnTo>
                    <a:lnTo>
                      <a:pt x="1087" y="684"/>
                    </a:lnTo>
                    <a:lnTo>
                      <a:pt x="910" y="448"/>
                    </a:lnTo>
                    <a:lnTo>
                      <a:pt x="759" y="279"/>
                    </a:lnTo>
                    <a:lnTo>
                      <a:pt x="607" y="110"/>
                    </a:lnTo>
                    <a:lnTo>
                      <a:pt x="556" y="60"/>
                    </a:lnTo>
                    <a:lnTo>
                      <a:pt x="498" y="26"/>
                    </a:lnTo>
                    <a:lnTo>
                      <a:pt x="430" y="9"/>
                    </a:lnTo>
                    <a:lnTo>
                      <a:pt x="363"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3" name="Google Shape;203;p17"/>
              <p:cNvSpPr/>
              <p:nvPr/>
            </p:nvSpPr>
            <p:spPr>
              <a:xfrm>
                <a:off x="1135988" y="1710521"/>
                <a:ext cx="219804" cy="93391"/>
              </a:xfrm>
              <a:custGeom>
                <a:avLst/>
                <a:gdLst/>
                <a:ahLst/>
                <a:cxnLst/>
                <a:rect l="l" t="t" r="r" b="b"/>
                <a:pathLst>
                  <a:path w="15296" h="6499" extrusionOk="0">
                    <a:moveTo>
                      <a:pt x="14908" y="1"/>
                    </a:moveTo>
                    <a:lnTo>
                      <a:pt x="14841" y="17"/>
                    </a:lnTo>
                    <a:lnTo>
                      <a:pt x="14782" y="43"/>
                    </a:lnTo>
                    <a:lnTo>
                      <a:pt x="14723" y="76"/>
                    </a:lnTo>
                    <a:lnTo>
                      <a:pt x="14672" y="127"/>
                    </a:lnTo>
                    <a:lnTo>
                      <a:pt x="14554" y="253"/>
                    </a:lnTo>
                    <a:lnTo>
                      <a:pt x="14419" y="397"/>
                    </a:lnTo>
                    <a:lnTo>
                      <a:pt x="14234" y="574"/>
                    </a:lnTo>
                    <a:lnTo>
                      <a:pt x="13998" y="776"/>
                    </a:lnTo>
                    <a:lnTo>
                      <a:pt x="13720" y="1003"/>
                    </a:lnTo>
                    <a:lnTo>
                      <a:pt x="13560" y="1121"/>
                    </a:lnTo>
                    <a:lnTo>
                      <a:pt x="13400" y="1248"/>
                    </a:lnTo>
                    <a:lnTo>
                      <a:pt x="13214" y="1366"/>
                    </a:lnTo>
                    <a:lnTo>
                      <a:pt x="13029" y="1484"/>
                    </a:lnTo>
                    <a:lnTo>
                      <a:pt x="12827" y="1602"/>
                    </a:lnTo>
                    <a:lnTo>
                      <a:pt x="12616" y="1720"/>
                    </a:lnTo>
                    <a:lnTo>
                      <a:pt x="12397" y="1829"/>
                    </a:lnTo>
                    <a:lnTo>
                      <a:pt x="12169" y="1939"/>
                    </a:lnTo>
                    <a:lnTo>
                      <a:pt x="11925" y="2040"/>
                    </a:lnTo>
                    <a:lnTo>
                      <a:pt x="11681" y="2141"/>
                    </a:lnTo>
                    <a:lnTo>
                      <a:pt x="11419" y="2225"/>
                    </a:lnTo>
                    <a:lnTo>
                      <a:pt x="11150" y="2301"/>
                    </a:lnTo>
                    <a:lnTo>
                      <a:pt x="10871" y="2369"/>
                    </a:lnTo>
                    <a:lnTo>
                      <a:pt x="10593" y="2428"/>
                    </a:lnTo>
                    <a:lnTo>
                      <a:pt x="10298" y="2470"/>
                    </a:lnTo>
                    <a:lnTo>
                      <a:pt x="9995" y="2495"/>
                    </a:lnTo>
                    <a:lnTo>
                      <a:pt x="9683" y="2512"/>
                    </a:lnTo>
                    <a:lnTo>
                      <a:pt x="9363" y="2512"/>
                    </a:lnTo>
                    <a:lnTo>
                      <a:pt x="9043" y="2495"/>
                    </a:lnTo>
                    <a:lnTo>
                      <a:pt x="8706" y="2453"/>
                    </a:lnTo>
                    <a:lnTo>
                      <a:pt x="8520" y="2436"/>
                    </a:lnTo>
                    <a:lnTo>
                      <a:pt x="8335" y="2419"/>
                    </a:lnTo>
                    <a:lnTo>
                      <a:pt x="8158" y="2411"/>
                    </a:lnTo>
                    <a:lnTo>
                      <a:pt x="7812" y="2411"/>
                    </a:lnTo>
                    <a:lnTo>
                      <a:pt x="7652" y="2428"/>
                    </a:lnTo>
                    <a:lnTo>
                      <a:pt x="7492" y="2445"/>
                    </a:lnTo>
                    <a:lnTo>
                      <a:pt x="7332" y="2470"/>
                    </a:lnTo>
                    <a:lnTo>
                      <a:pt x="7180" y="2495"/>
                    </a:lnTo>
                    <a:lnTo>
                      <a:pt x="7029" y="2529"/>
                    </a:lnTo>
                    <a:lnTo>
                      <a:pt x="6885" y="2571"/>
                    </a:lnTo>
                    <a:lnTo>
                      <a:pt x="6742" y="2613"/>
                    </a:lnTo>
                    <a:lnTo>
                      <a:pt x="6607" y="2664"/>
                    </a:lnTo>
                    <a:lnTo>
                      <a:pt x="6472" y="2723"/>
                    </a:lnTo>
                    <a:lnTo>
                      <a:pt x="6203" y="2841"/>
                    </a:lnTo>
                    <a:lnTo>
                      <a:pt x="5958" y="2975"/>
                    </a:lnTo>
                    <a:lnTo>
                      <a:pt x="5714" y="3119"/>
                    </a:lnTo>
                    <a:lnTo>
                      <a:pt x="5478" y="3279"/>
                    </a:lnTo>
                    <a:lnTo>
                      <a:pt x="5259" y="3447"/>
                    </a:lnTo>
                    <a:lnTo>
                      <a:pt x="5040" y="3616"/>
                    </a:lnTo>
                    <a:lnTo>
                      <a:pt x="4821" y="3801"/>
                    </a:lnTo>
                    <a:lnTo>
                      <a:pt x="4399" y="4164"/>
                    </a:lnTo>
                    <a:lnTo>
                      <a:pt x="3995" y="4518"/>
                    </a:lnTo>
                    <a:lnTo>
                      <a:pt x="3792" y="4686"/>
                    </a:lnTo>
                    <a:lnTo>
                      <a:pt x="3582" y="4846"/>
                    </a:lnTo>
                    <a:lnTo>
                      <a:pt x="3371" y="5006"/>
                    </a:lnTo>
                    <a:lnTo>
                      <a:pt x="3152" y="5150"/>
                    </a:lnTo>
                    <a:lnTo>
                      <a:pt x="2933" y="5293"/>
                    </a:lnTo>
                    <a:lnTo>
                      <a:pt x="2697" y="5411"/>
                    </a:lnTo>
                    <a:lnTo>
                      <a:pt x="2461" y="5521"/>
                    </a:lnTo>
                    <a:lnTo>
                      <a:pt x="2208" y="5613"/>
                    </a:lnTo>
                    <a:lnTo>
                      <a:pt x="2082" y="5655"/>
                    </a:lnTo>
                    <a:lnTo>
                      <a:pt x="1947" y="5689"/>
                    </a:lnTo>
                    <a:lnTo>
                      <a:pt x="1812" y="5723"/>
                    </a:lnTo>
                    <a:lnTo>
                      <a:pt x="1669" y="5748"/>
                    </a:lnTo>
                    <a:lnTo>
                      <a:pt x="1525" y="5765"/>
                    </a:lnTo>
                    <a:lnTo>
                      <a:pt x="1382" y="5782"/>
                    </a:lnTo>
                    <a:lnTo>
                      <a:pt x="1230" y="5790"/>
                    </a:lnTo>
                    <a:lnTo>
                      <a:pt x="910" y="5790"/>
                    </a:lnTo>
                    <a:lnTo>
                      <a:pt x="750" y="5782"/>
                    </a:lnTo>
                    <a:lnTo>
                      <a:pt x="581" y="5765"/>
                    </a:lnTo>
                    <a:lnTo>
                      <a:pt x="405" y="5748"/>
                    </a:lnTo>
                    <a:lnTo>
                      <a:pt x="337" y="5740"/>
                    </a:lnTo>
                    <a:lnTo>
                      <a:pt x="261" y="5757"/>
                    </a:lnTo>
                    <a:lnTo>
                      <a:pt x="202" y="5773"/>
                    </a:lnTo>
                    <a:lnTo>
                      <a:pt x="143" y="5816"/>
                    </a:lnTo>
                    <a:lnTo>
                      <a:pt x="93" y="5858"/>
                    </a:lnTo>
                    <a:lnTo>
                      <a:pt x="51" y="5917"/>
                    </a:lnTo>
                    <a:lnTo>
                      <a:pt x="25" y="5976"/>
                    </a:lnTo>
                    <a:lnTo>
                      <a:pt x="8" y="6043"/>
                    </a:lnTo>
                    <a:lnTo>
                      <a:pt x="0" y="6119"/>
                    </a:lnTo>
                    <a:lnTo>
                      <a:pt x="17" y="6186"/>
                    </a:lnTo>
                    <a:lnTo>
                      <a:pt x="34" y="6254"/>
                    </a:lnTo>
                    <a:lnTo>
                      <a:pt x="76" y="6304"/>
                    </a:lnTo>
                    <a:lnTo>
                      <a:pt x="118" y="6355"/>
                    </a:lnTo>
                    <a:lnTo>
                      <a:pt x="169" y="6397"/>
                    </a:lnTo>
                    <a:lnTo>
                      <a:pt x="236" y="6431"/>
                    </a:lnTo>
                    <a:lnTo>
                      <a:pt x="303" y="6448"/>
                    </a:lnTo>
                    <a:lnTo>
                      <a:pt x="497" y="6473"/>
                    </a:lnTo>
                    <a:lnTo>
                      <a:pt x="691" y="6490"/>
                    </a:lnTo>
                    <a:lnTo>
                      <a:pt x="876" y="6498"/>
                    </a:lnTo>
                    <a:lnTo>
                      <a:pt x="1214" y="6498"/>
                    </a:lnTo>
                    <a:lnTo>
                      <a:pt x="1374" y="6490"/>
                    </a:lnTo>
                    <a:lnTo>
                      <a:pt x="1525" y="6473"/>
                    </a:lnTo>
                    <a:lnTo>
                      <a:pt x="1677" y="6456"/>
                    </a:lnTo>
                    <a:lnTo>
                      <a:pt x="1829" y="6431"/>
                    </a:lnTo>
                    <a:lnTo>
                      <a:pt x="1972" y="6405"/>
                    </a:lnTo>
                    <a:lnTo>
                      <a:pt x="2250" y="6338"/>
                    </a:lnTo>
                    <a:lnTo>
                      <a:pt x="2520" y="6254"/>
                    </a:lnTo>
                    <a:lnTo>
                      <a:pt x="2773" y="6153"/>
                    </a:lnTo>
                    <a:lnTo>
                      <a:pt x="3017" y="6043"/>
                    </a:lnTo>
                    <a:lnTo>
                      <a:pt x="3253" y="5917"/>
                    </a:lnTo>
                    <a:lnTo>
                      <a:pt x="3472" y="5782"/>
                    </a:lnTo>
                    <a:lnTo>
                      <a:pt x="3691" y="5639"/>
                    </a:lnTo>
                    <a:lnTo>
                      <a:pt x="3902" y="5495"/>
                    </a:lnTo>
                    <a:lnTo>
                      <a:pt x="4104" y="5335"/>
                    </a:lnTo>
                    <a:lnTo>
                      <a:pt x="4298" y="5175"/>
                    </a:lnTo>
                    <a:lnTo>
                      <a:pt x="4492" y="5015"/>
                    </a:lnTo>
                    <a:lnTo>
                      <a:pt x="4863" y="4695"/>
                    </a:lnTo>
                    <a:lnTo>
                      <a:pt x="5250" y="4358"/>
                    </a:lnTo>
                    <a:lnTo>
                      <a:pt x="5453" y="4197"/>
                    </a:lnTo>
                    <a:lnTo>
                      <a:pt x="5646" y="4037"/>
                    </a:lnTo>
                    <a:lnTo>
                      <a:pt x="5849" y="3886"/>
                    </a:lnTo>
                    <a:lnTo>
                      <a:pt x="6051" y="3742"/>
                    </a:lnTo>
                    <a:lnTo>
                      <a:pt x="6262" y="3616"/>
                    </a:lnTo>
                    <a:lnTo>
                      <a:pt x="6481" y="3498"/>
                    </a:lnTo>
                    <a:lnTo>
                      <a:pt x="6708" y="3388"/>
                    </a:lnTo>
                    <a:lnTo>
                      <a:pt x="6944" y="3296"/>
                    </a:lnTo>
                    <a:lnTo>
                      <a:pt x="7189" y="3228"/>
                    </a:lnTo>
                    <a:lnTo>
                      <a:pt x="7315" y="3195"/>
                    </a:lnTo>
                    <a:lnTo>
                      <a:pt x="7450" y="3169"/>
                    </a:lnTo>
                    <a:lnTo>
                      <a:pt x="7576" y="3144"/>
                    </a:lnTo>
                    <a:lnTo>
                      <a:pt x="7720" y="3136"/>
                    </a:lnTo>
                    <a:lnTo>
                      <a:pt x="7854" y="3119"/>
                    </a:lnTo>
                    <a:lnTo>
                      <a:pt x="8149" y="3119"/>
                    </a:lnTo>
                    <a:lnTo>
                      <a:pt x="8301" y="3127"/>
                    </a:lnTo>
                    <a:lnTo>
                      <a:pt x="8453" y="3136"/>
                    </a:lnTo>
                    <a:lnTo>
                      <a:pt x="8613" y="3152"/>
                    </a:lnTo>
                    <a:lnTo>
                      <a:pt x="8984" y="3195"/>
                    </a:lnTo>
                    <a:lnTo>
                      <a:pt x="9338" y="3220"/>
                    </a:lnTo>
                    <a:lnTo>
                      <a:pt x="9692" y="3220"/>
                    </a:lnTo>
                    <a:lnTo>
                      <a:pt x="10037" y="3203"/>
                    </a:lnTo>
                    <a:lnTo>
                      <a:pt x="10366" y="3169"/>
                    </a:lnTo>
                    <a:lnTo>
                      <a:pt x="10686" y="3127"/>
                    </a:lnTo>
                    <a:lnTo>
                      <a:pt x="11006" y="3068"/>
                    </a:lnTo>
                    <a:lnTo>
                      <a:pt x="11310" y="3001"/>
                    </a:lnTo>
                    <a:lnTo>
                      <a:pt x="11605" y="2916"/>
                    </a:lnTo>
                    <a:lnTo>
                      <a:pt x="11883" y="2824"/>
                    </a:lnTo>
                    <a:lnTo>
                      <a:pt x="12161" y="2723"/>
                    </a:lnTo>
                    <a:lnTo>
                      <a:pt x="12422" y="2613"/>
                    </a:lnTo>
                    <a:lnTo>
                      <a:pt x="12675" y="2495"/>
                    </a:lnTo>
                    <a:lnTo>
                      <a:pt x="12911" y="2369"/>
                    </a:lnTo>
                    <a:lnTo>
                      <a:pt x="13147" y="2242"/>
                    </a:lnTo>
                    <a:lnTo>
                      <a:pt x="13366" y="2116"/>
                    </a:lnTo>
                    <a:lnTo>
                      <a:pt x="13577" y="1981"/>
                    </a:lnTo>
                    <a:lnTo>
                      <a:pt x="13771" y="1855"/>
                    </a:lnTo>
                    <a:lnTo>
                      <a:pt x="13956" y="1720"/>
                    </a:lnTo>
                    <a:lnTo>
                      <a:pt x="14124" y="1593"/>
                    </a:lnTo>
                    <a:lnTo>
                      <a:pt x="14436" y="1341"/>
                    </a:lnTo>
                    <a:lnTo>
                      <a:pt x="14698" y="1113"/>
                    </a:lnTo>
                    <a:lnTo>
                      <a:pt x="14908" y="911"/>
                    </a:lnTo>
                    <a:lnTo>
                      <a:pt x="15068" y="751"/>
                    </a:lnTo>
                    <a:lnTo>
                      <a:pt x="15220" y="582"/>
                    </a:lnTo>
                    <a:lnTo>
                      <a:pt x="15254" y="523"/>
                    </a:lnTo>
                    <a:lnTo>
                      <a:pt x="15279" y="456"/>
                    </a:lnTo>
                    <a:lnTo>
                      <a:pt x="15296" y="388"/>
                    </a:lnTo>
                    <a:lnTo>
                      <a:pt x="15296" y="321"/>
                    </a:lnTo>
                    <a:lnTo>
                      <a:pt x="15279" y="253"/>
                    </a:lnTo>
                    <a:lnTo>
                      <a:pt x="15254" y="186"/>
                    </a:lnTo>
                    <a:lnTo>
                      <a:pt x="15220" y="135"/>
                    </a:lnTo>
                    <a:lnTo>
                      <a:pt x="15169" y="85"/>
                    </a:lnTo>
                    <a:lnTo>
                      <a:pt x="15111" y="43"/>
                    </a:lnTo>
                    <a:lnTo>
                      <a:pt x="15043" y="17"/>
                    </a:lnTo>
                    <a:lnTo>
                      <a:pt x="14976"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 name="Google Shape;204;p17"/>
              <p:cNvSpPr/>
              <p:nvPr/>
            </p:nvSpPr>
            <p:spPr>
              <a:xfrm>
                <a:off x="1286632" y="1716096"/>
                <a:ext cx="39130" cy="234461"/>
              </a:xfrm>
              <a:custGeom>
                <a:avLst/>
                <a:gdLst/>
                <a:ahLst/>
                <a:cxnLst/>
                <a:rect l="l" t="t" r="r" b="b"/>
                <a:pathLst>
                  <a:path w="2723" h="16316" extrusionOk="0">
                    <a:moveTo>
                      <a:pt x="1830" y="0"/>
                    </a:moveTo>
                    <a:lnTo>
                      <a:pt x="1762" y="9"/>
                    </a:lnTo>
                    <a:lnTo>
                      <a:pt x="1695" y="34"/>
                    </a:lnTo>
                    <a:lnTo>
                      <a:pt x="1636" y="68"/>
                    </a:lnTo>
                    <a:lnTo>
                      <a:pt x="1585" y="110"/>
                    </a:lnTo>
                    <a:lnTo>
                      <a:pt x="1543" y="169"/>
                    </a:lnTo>
                    <a:lnTo>
                      <a:pt x="1509" y="228"/>
                    </a:lnTo>
                    <a:lnTo>
                      <a:pt x="1492" y="287"/>
                    </a:lnTo>
                    <a:lnTo>
                      <a:pt x="1484" y="354"/>
                    </a:lnTo>
                    <a:lnTo>
                      <a:pt x="1492" y="430"/>
                    </a:lnTo>
                    <a:lnTo>
                      <a:pt x="1509" y="497"/>
                    </a:lnTo>
                    <a:lnTo>
                      <a:pt x="1577" y="658"/>
                    </a:lnTo>
                    <a:lnTo>
                      <a:pt x="1636" y="843"/>
                    </a:lnTo>
                    <a:lnTo>
                      <a:pt x="1712" y="1087"/>
                    </a:lnTo>
                    <a:lnTo>
                      <a:pt x="1787" y="1391"/>
                    </a:lnTo>
                    <a:lnTo>
                      <a:pt x="1863" y="1745"/>
                    </a:lnTo>
                    <a:lnTo>
                      <a:pt x="1897" y="1939"/>
                    </a:lnTo>
                    <a:lnTo>
                      <a:pt x="1931" y="2141"/>
                    </a:lnTo>
                    <a:lnTo>
                      <a:pt x="1956" y="2360"/>
                    </a:lnTo>
                    <a:lnTo>
                      <a:pt x="1973" y="2579"/>
                    </a:lnTo>
                    <a:lnTo>
                      <a:pt x="1990" y="2815"/>
                    </a:lnTo>
                    <a:lnTo>
                      <a:pt x="1998" y="3051"/>
                    </a:lnTo>
                    <a:lnTo>
                      <a:pt x="1998" y="3304"/>
                    </a:lnTo>
                    <a:lnTo>
                      <a:pt x="1990" y="3557"/>
                    </a:lnTo>
                    <a:lnTo>
                      <a:pt x="1973" y="3818"/>
                    </a:lnTo>
                    <a:lnTo>
                      <a:pt x="1948" y="4079"/>
                    </a:lnTo>
                    <a:lnTo>
                      <a:pt x="1905" y="4349"/>
                    </a:lnTo>
                    <a:lnTo>
                      <a:pt x="1855" y="4627"/>
                    </a:lnTo>
                    <a:lnTo>
                      <a:pt x="1787" y="4897"/>
                    </a:lnTo>
                    <a:lnTo>
                      <a:pt x="1712" y="5183"/>
                    </a:lnTo>
                    <a:lnTo>
                      <a:pt x="1619" y="5461"/>
                    </a:lnTo>
                    <a:lnTo>
                      <a:pt x="1509" y="5739"/>
                    </a:lnTo>
                    <a:lnTo>
                      <a:pt x="1383" y="6026"/>
                    </a:lnTo>
                    <a:lnTo>
                      <a:pt x="1231" y="6304"/>
                    </a:lnTo>
                    <a:lnTo>
                      <a:pt x="1071" y="6591"/>
                    </a:lnTo>
                    <a:lnTo>
                      <a:pt x="886" y="6869"/>
                    </a:lnTo>
                    <a:lnTo>
                      <a:pt x="785" y="7029"/>
                    </a:lnTo>
                    <a:lnTo>
                      <a:pt x="683" y="7180"/>
                    </a:lnTo>
                    <a:lnTo>
                      <a:pt x="599" y="7341"/>
                    </a:lnTo>
                    <a:lnTo>
                      <a:pt x="523" y="7492"/>
                    </a:lnTo>
                    <a:lnTo>
                      <a:pt x="447" y="7644"/>
                    </a:lnTo>
                    <a:lnTo>
                      <a:pt x="380" y="7796"/>
                    </a:lnTo>
                    <a:lnTo>
                      <a:pt x="329" y="7947"/>
                    </a:lnTo>
                    <a:lnTo>
                      <a:pt x="279" y="8099"/>
                    </a:lnTo>
                    <a:lnTo>
                      <a:pt x="237" y="8251"/>
                    </a:lnTo>
                    <a:lnTo>
                      <a:pt x="195" y="8402"/>
                    </a:lnTo>
                    <a:lnTo>
                      <a:pt x="169" y="8546"/>
                    </a:lnTo>
                    <a:lnTo>
                      <a:pt x="144" y="8697"/>
                    </a:lnTo>
                    <a:lnTo>
                      <a:pt x="127" y="8841"/>
                    </a:lnTo>
                    <a:lnTo>
                      <a:pt x="110" y="8984"/>
                    </a:lnTo>
                    <a:lnTo>
                      <a:pt x="102" y="9270"/>
                    </a:lnTo>
                    <a:lnTo>
                      <a:pt x="102" y="9557"/>
                    </a:lnTo>
                    <a:lnTo>
                      <a:pt x="127" y="9835"/>
                    </a:lnTo>
                    <a:lnTo>
                      <a:pt x="161" y="10122"/>
                    </a:lnTo>
                    <a:lnTo>
                      <a:pt x="211" y="10391"/>
                    </a:lnTo>
                    <a:lnTo>
                      <a:pt x="262" y="10669"/>
                    </a:lnTo>
                    <a:lnTo>
                      <a:pt x="329" y="10939"/>
                    </a:lnTo>
                    <a:lnTo>
                      <a:pt x="464" y="11487"/>
                    </a:lnTo>
                    <a:lnTo>
                      <a:pt x="591" y="12001"/>
                    </a:lnTo>
                    <a:lnTo>
                      <a:pt x="650" y="12262"/>
                    </a:lnTo>
                    <a:lnTo>
                      <a:pt x="709" y="12523"/>
                    </a:lnTo>
                    <a:lnTo>
                      <a:pt x="751" y="12785"/>
                    </a:lnTo>
                    <a:lnTo>
                      <a:pt x="785" y="13038"/>
                    </a:lnTo>
                    <a:lnTo>
                      <a:pt x="801" y="13299"/>
                    </a:lnTo>
                    <a:lnTo>
                      <a:pt x="810" y="13560"/>
                    </a:lnTo>
                    <a:lnTo>
                      <a:pt x="793" y="13830"/>
                    </a:lnTo>
                    <a:lnTo>
                      <a:pt x="768" y="14091"/>
                    </a:lnTo>
                    <a:lnTo>
                      <a:pt x="742" y="14226"/>
                    </a:lnTo>
                    <a:lnTo>
                      <a:pt x="717" y="14361"/>
                    </a:lnTo>
                    <a:lnTo>
                      <a:pt x="675" y="14496"/>
                    </a:lnTo>
                    <a:lnTo>
                      <a:pt x="641" y="14630"/>
                    </a:lnTo>
                    <a:lnTo>
                      <a:pt x="591" y="14774"/>
                    </a:lnTo>
                    <a:lnTo>
                      <a:pt x="540" y="14908"/>
                    </a:lnTo>
                    <a:lnTo>
                      <a:pt x="481" y="15052"/>
                    </a:lnTo>
                    <a:lnTo>
                      <a:pt x="414" y="15187"/>
                    </a:lnTo>
                    <a:lnTo>
                      <a:pt x="338" y="15330"/>
                    </a:lnTo>
                    <a:lnTo>
                      <a:pt x="254" y="15473"/>
                    </a:lnTo>
                    <a:lnTo>
                      <a:pt x="161" y="15616"/>
                    </a:lnTo>
                    <a:lnTo>
                      <a:pt x="68" y="15760"/>
                    </a:lnTo>
                    <a:lnTo>
                      <a:pt x="35" y="15827"/>
                    </a:lnTo>
                    <a:lnTo>
                      <a:pt x="9" y="15886"/>
                    </a:lnTo>
                    <a:lnTo>
                      <a:pt x="1" y="15962"/>
                    </a:lnTo>
                    <a:lnTo>
                      <a:pt x="9" y="16029"/>
                    </a:lnTo>
                    <a:lnTo>
                      <a:pt x="26" y="16088"/>
                    </a:lnTo>
                    <a:lnTo>
                      <a:pt x="60" y="16156"/>
                    </a:lnTo>
                    <a:lnTo>
                      <a:pt x="102" y="16206"/>
                    </a:lnTo>
                    <a:lnTo>
                      <a:pt x="153" y="16257"/>
                    </a:lnTo>
                    <a:lnTo>
                      <a:pt x="203" y="16282"/>
                    </a:lnTo>
                    <a:lnTo>
                      <a:pt x="254" y="16299"/>
                    </a:lnTo>
                    <a:lnTo>
                      <a:pt x="304" y="16316"/>
                    </a:lnTo>
                    <a:lnTo>
                      <a:pt x="355" y="16316"/>
                    </a:lnTo>
                    <a:lnTo>
                      <a:pt x="439" y="16307"/>
                    </a:lnTo>
                    <a:lnTo>
                      <a:pt x="515" y="16282"/>
                    </a:lnTo>
                    <a:lnTo>
                      <a:pt x="549" y="16257"/>
                    </a:lnTo>
                    <a:lnTo>
                      <a:pt x="582" y="16232"/>
                    </a:lnTo>
                    <a:lnTo>
                      <a:pt x="616" y="16198"/>
                    </a:lnTo>
                    <a:lnTo>
                      <a:pt x="641" y="16164"/>
                    </a:lnTo>
                    <a:lnTo>
                      <a:pt x="759" y="15996"/>
                    </a:lnTo>
                    <a:lnTo>
                      <a:pt x="869" y="15827"/>
                    </a:lnTo>
                    <a:lnTo>
                      <a:pt x="962" y="15659"/>
                    </a:lnTo>
                    <a:lnTo>
                      <a:pt x="1046" y="15490"/>
                    </a:lnTo>
                    <a:lnTo>
                      <a:pt x="1130" y="15330"/>
                    </a:lnTo>
                    <a:lnTo>
                      <a:pt x="1198" y="15161"/>
                    </a:lnTo>
                    <a:lnTo>
                      <a:pt x="1257" y="15001"/>
                    </a:lnTo>
                    <a:lnTo>
                      <a:pt x="1316" y="14841"/>
                    </a:lnTo>
                    <a:lnTo>
                      <a:pt x="1358" y="14681"/>
                    </a:lnTo>
                    <a:lnTo>
                      <a:pt x="1400" y="14521"/>
                    </a:lnTo>
                    <a:lnTo>
                      <a:pt x="1433" y="14361"/>
                    </a:lnTo>
                    <a:lnTo>
                      <a:pt x="1459" y="14201"/>
                    </a:lnTo>
                    <a:lnTo>
                      <a:pt x="1484" y="14049"/>
                    </a:lnTo>
                    <a:lnTo>
                      <a:pt x="1501" y="13897"/>
                    </a:lnTo>
                    <a:lnTo>
                      <a:pt x="1509" y="13737"/>
                    </a:lnTo>
                    <a:lnTo>
                      <a:pt x="1509" y="13585"/>
                    </a:lnTo>
                    <a:lnTo>
                      <a:pt x="1509" y="13290"/>
                    </a:lnTo>
                    <a:lnTo>
                      <a:pt x="1484" y="12987"/>
                    </a:lnTo>
                    <a:lnTo>
                      <a:pt x="1450" y="12700"/>
                    </a:lnTo>
                    <a:lnTo>
                      <a:pt x="1400" y="12414"/>
                    </a:lnTo>
                    <a:lnTo>
                      <a:pt x="1349" y="12127"/>
                    </a:lnTo>
                    <a:lnTo>
                      <a:pt x="1282" y="11849"/>
                    </a:lnTo>
                    <a:lnTo>
                      <a:pt x="1147" y="11310"/>
                    </a:lnTo>
                    <a:lnTo>
                      <a:pt x="1021" y="10804"/>
                    </a:lnTo>
                    <a:lnTo>
                      <a:pt x="962" y="10560"/>
                    </a:lnTo>
                    <a:lnTo>
                      <a:pt x="911" y="10315"/>
                    </a:lnTo>
                    <a:lnTo>
                      <a:pt x="869" y="10063"/>
                    </a:lnTo>
                    <a:lnTo>
                      <a:pt x="835" y="9818"/>
                    </a:lnTo>
                    <a:lnTo>
                      <a:pt x="818" y="9574"/>
                    </a:lnTo>
                    <a:lnTo>
                      <a:pt x="810" y="9321"/>
                    </a:lnTo>
                    <a:lnTo>
                      <a:pt x="818" y="9077"/>
                    </a:lnTo>
                    <a:lnTo>
                      <a:pt x="844" y="8824"/>
                    </a:lnTo>
                    <a:lnTo>
                      <a:pt x="886" y="8571"/>
                    </a:lnTo>
                    <a:lnTo>
                      <a:pt x="919" y="8445"/>
                    </a:lnTo>
                    <a:lnTo>
                      <a:pt x="953" y="8318"/>
                    </a:lnTo>
                    <a:lnTo>
                      <a:pt x="995" y="8183"/>
                    </a:lnTo>
                    <a:lnTo>
                      <a:pt x="1046" y="8057"/>
                    </a:lnTo>
                    <a:lnTo>
                      <a:pt x="1096" y="7930"/>
                    </a:lnTo>
                    <a:lnTo>
                      <a:pt x="1155" y="7796"/>
                    </a:lnTo>
                    <a:lnTo>
                      <a:pt x="1223" y="7669"/>
                    </a:lnTo>
                    <a:lnTo>
                      <a:pt x="1299" y="7534"/>
                    </a:lnTo>
                    <a:lnTo>
                      <a:pt x="1383" y="7400"/>
                    </a:lnTo>
                    <a:lnTo>
                      <a:pt x="1467" y="7265"/>
                    </a:lnTo>
                    <a:lnTo>
                      <a:pt x="1669" y="6961"/>
                    </a:lnTo>
                    <a:lnTo>
                      <a:pt x="1855" y="6650"/>
                    </a:lnTo>
                    <a:lnTo>
                      <a:pt x="2015" y="6338"/>
                    </a:lnTo>
                    <a:lnTo>
                      <a:pt x="2158" y="6026"/>
                    </a:lnTo>
                    <a:lnTo>
                      <a:pt x="2276" y="5714"/>
                    </a:lnTo>
                    <a:lnTo>
                      <a:pt x="2386" y="5402"/>
                    </a:lnTo>
                    <a:lnTo>
                      <a:pt x="2478" y="5099"/>
                    </a:lnTo>
                    <a:lnTo>
                      <a:pt x="2546" y="4795"/>
                    </a:lnTo>
                    <a:lnTo>
                      <a:pt x="2605" y="4500"/>
                    </a:lnTo>
                    <a:lnTo>
                      <a:pt x="2655" y="4206"/>
                    </a:lnTo>
                    <a:lnTo>
                      <a:pt x="2689" y="3911"/>
                    </a:lnTo>
                    <a:lnTo>
                      <a:pt x="2706" y="3624"/>
                    </a:lnTo>
                    <a:lnTo>
                      <a:pt x="2714" y="3346"/>
                    </a:lnTo>
                    <a:lnTo>
                      <a:pt x="2723" y="3076"/>
                    </a:lnTo>
                    <a:lnTo>
                      <a:pt x="2714" y="2815"/>
                    </a:lnTo>
                    <a:lnTo>
                      <a:pt x="2698" y="2562"/>
                    </a:lnTo>
                    <a:lnTo>
                      <a:pt x="2672" y="2318"/>
                    </a:lnTo>
                    <a:lnTo>
                      <a:pt x="2647" y="2082"/>
                    </a:lnTo>
                    <a:lnTo>
                      <a:pt x="2613" y="1854"/>
                    </a:lnTo>
                    <a:lnTo>
                      <a:pt x="2571" y="1644"/>
                    </a:lnTo>
                    <a:lnTo>
                      <a:pt x="2487" y="1256"/>
                    </a:lnTo>
                    <a:lnTo>
                      <a:pt x="2403" y="919"/>
                    </a:lnTo>
                    <a:lnTo>
                      <a:pt x="2318" y="641"/>
                    </a:lnTo>
                    <a:lnTo>
                      <a:pt x="2243" y="430"/>
                    </a:lnTo>
                    <a:lnTo>
                      <a:pt x="2158" y="211"/>
                    </a:lnTo>
                    <a:lnTo>
                      <a:pt x="2125" y="152"/>
                    </a:lnTo>
                    <a:lnTo>
                      <a:pt x="2082" y="101"/>
                    </a:lnTo>
                    <a:lnTo>
                      <a:pt x="2023" y="59"/>
                    </a:lnTo>
                    <a:lnTo>
                      <a:pt x="1964" y="25"/>
                    </a:lnTo>
                    <a:lnTo>
                      <a:pt x="1905" y="9"/>
                    </a:lnTo>
                    <a:lnTo>
                      <a:pt x="1830"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 name="Google Shape;205;p17"/>
              <p:cNvSpPr/>
              <p:nvPr/>
            </p:nvSpPr>
            <p:spPr>
              <a:xfrm>
                <a:off x="1138157" y="1718640"/>
                <a:ext cx="177671" cy="160829"/>
              </a:xfrm>
              <a:custGeom>
                <a:avLst/>
                <a:gdLst/>
                <a:ahLst/>
                <a:cxnLst/>
                <a:rect l="l" t="t" r="r" b="b"/>
                <a:pathLst>
                  <a:path w="12364" h="11192" extrusionOk="0">
                    <a:moveTo>
                      <a:pt x="11985" y="0"/>
                    </a:moveTo>
                    <a:lnTo>
                      <a:pt x="11917" y="9"/>
                    </a:lnTo>
                    <a:lnTo>
                      <a:pt x="11850" y="34"/>
                    </a:lnTo>
                    <a:lnTo>
                      <a:pt x="11799" y="68"/>
                    </a:lnTo>
                    <a:lnTo>
                      <a:pt x="11749" y="118"/>
                    </a:lnTo>
                    <a:lnTo>
                      <a:pt x="11706" y="169"/>
                    </a:lnTo>
                    <a:lnTo>
                      <a:pt x="11673" y="236"/>
                    </a:lnTo>
                    <a:lnTo>
                      <a:pt x="11614" y="396"/>
                    </a:lnTo>
                    <a:lnTo>
                      <a:pt x="11530" y="573"/>
                    </a:lnTo>
                    <a:lnTo>
                      <a:pt x="11420" y="809"/>
                    </a:lnTo>
                    <a:lnTo>
                      <a:pt x="11268" y="1079"/>
                    </a:lnTo>
                    <a:lnTo>
                      <a:pt x="11091" y="1391"/>
                    </a:lnTo>
                    <a:lnTo>
                      <a:pt x="10982" y="1559"/>
                    </a:lnTo>
                    <a:lnTo>
                      <a:pt x="10864" y="1728"/>
                    </a:lnTo>
                    <a:lnTo>
                      <a:pt x="10737" y="1905"/>
                    </a:lnTo>
                    <a:lnTo>
                      <a:pt x="10602" y="2082"/>
                    </a:lnTo>
                    <a:lnTo>
                      <a:pt x="10459" y="2267"/>
                    </a:lnTo>
                    <a:lnTo>
                      <a:pt x="10299" y="2444"/>
                    </a:lnTo>
                    <a:lnTo>
                      <a:pt x="10131" y="2630"/>
                    </a:lnTo>
                    <a:lnTo>
                      <a:pt x="9954" y="2815"/>
                    </a:lnTo>
                    <a:lnTo>
                      <a:pt x="9768" y="2992"/>
                    </a:lnTo>
                    <a:lnTo>
                      <a:pt x="9566" y="3169"/>
                    </a:lnTo>
                    <a:lnTo>
                      <a:pt x="9355" y="3337"/>
                    </a:lnTo>
                    <a:lnTo>
                      <a:pt x="9128" y="3506"/>
                    </a:lnTo>
                    <a:lnTo>
                      <a:pt x="8900" y="3666"/>
                    </a:lnTo>
                    <a:lnTo>
                      <a:pt x="8647" y="3818"/>
                    </a:lnTo>
                    <a:lnTo>
                      <a:pt x="8386" y="3961"/>
                    </a:lnTo>
                    <a:lnTo>
                      <a:pt x="8116" y="4096"/>
                    </a:lnTo>
                    <a:lnTo>
                      <a:pt x="7838" y="4214"/>
                    </a:lnTo>
                    <a:lnTo>
                      <a:pt x="7535" y="4323"/>
                    </a:lnTo>
                    <a:lnTo>
                      <a:pt x="7223" y="4425"/>
                    </a:lnTo>
                    <a:lnTo>
                      <a:pt x="6903" y="4500"/>
                    </a:lnTo>
                    <a:lnTo>
                      <a:pt x="6717" y="4551"/>
                    </a:lnTo>
                    <a:lnTo>
                      <a:pt x="6540" y="4602"/>
                    </a:lnTo>
                    <a:lnTo>
                      <a:pt x="6372" y="4652"/>
                    </a:lnTo>
                    <a:lnTo>
                      <a:pt x="6212" y="4711"/>
                    </a:lnTo>
                    <a:lnTo>
                      <a:pt x="6052" y="4779"/>
                    </a:lnTo>
                    <a:lnTo>
                      <a:pt x="5900" y="4846"/>
                    </a:lnTo>
                    <a:lnTo>
                      <a:pt x="5757" y="4922"/>
                    </a:lnTo>
                    <a:lnTo>
                      <a:pt x="5613" y="4998"/>
                    </a:lnTo>
                    <a:lnTo>
                      <a:pt x="5487" y="5082"/>
                    </a:lnTo>
                    <a:lnTo>
                      <a:pt x="5361" y="5166"/>
                    </a:lnTo>
                    <a:lnTo>
                      <a:pt x="5234" y="5251"/>
                    </a:lnTo>
                    <a:lnTo>
                      <a:pt x="5116" y="5343"/>
                    </a:lnTo>
                    <a:lnTo>
                      <a:pt x="5007" y="5436"/>
                    </a:lnTo>
                    <a:lnTo>
                      <a:pt x="4897" y="5537"/>
                    </a:lnTo>
                    <a:lnTo>
                      <a:pt x="4695" y="5739"/>
                    </a:lnTo>
                    <a:lnTo>
                      <a:pt x="4509" y="5958"/>
                    </a:lnTo>
                    <a:lnTo>
                      <a:pt x="4332" y="6178"/>
                    </a:lnTo>
                    <a:lnTo>
                      <a:pt x="4172" y="6405"/>
                    </a:lnTo>
                    <a:lnTo>
                      <a:pt x="4012" y="6641"/>
                    </a:lnTo>
                    <a:lnTo>
                      <a:pt x="3869" y="6885"/>
                    </a:lnTo>
                    <a:lnTo>
                      <a:pt x="3734" y="7121"/>
                    </a:lnTo>
                    <a:lnTo>
                      <a:pt x="3464" y="7610"/>
                    </a:lnTo>
                    <a:lnTo>
                      <a:pt x="3212" y="8082"/>
                    </a:lnTo>
                    <a:lnTo>
                      <a:pt x="3077" y="8318"/>
                    </a:lnTo>
                    <a:lnTo>
                      <a:pt x="2942" y="8546"/>
                    </a:lnTo>
                    <a:lnTo>
                      <a:pt x="2799" y="8765"/>
                    </a:lnTo>
                    <a:lnTo>
                      <a:pt x="2647" y="8975"/>
                    </a:lnTo>
                    <a:lnTo>
                      <a:pt x="2487" y="9186"/>
                    </a:lnTo>
                    <a:lnTo>
                      <a:pt x="2310" y="9380"/>
                    </a:lnTo>
                    <a:lnTo>
                      <a:pt x="2124" y="9565"/>
                    </a:lnTo>
                    <a:lnTo>
                      <a:pt x="1922" y="9742"/>
                    </a:lnTo>
                    <a:lnTo>
                      <a:pt x="1813" y="9827"/>
                    </a:lnTo>
                    <a:lnTo>
                      <a:pt x="1703" y="9902"/>
                    </a:lnTo>
                    <a:lnTo>
                      <a:pt x="1585" y="9978"/>
                    </a:lnTo>
                    <a:lnTo>
                      <a:pt x="1467" y="10054"/>
                    </a:lnTo>
                    <a:lnTo>
                      <a:pt x="1332" y="10122"/>
                    </a:lnTo>
                    <a:lnTo>
                      <a:pt x="1206" y="10189"/>
                    </a:lnTo>
                    <a:lnTo>
                      <a:pt x="1063" y="10248"/>
                    </a:lnTo>
                    <a:lnTo>
                      <a:pt x="919" y="10307"/>
                    </a:lnTo>
                    <a:lnTo>
                      <a:pt x="768" y="10358"/>
                    </a:lnTo>
                    <a:lnTo>
                      <a:pt x="616" y="10408"/>
                    </a:lnTo>
                    <a:lnTo>
                      <a:pt x="447" y="10459"/>
                    </a:lnTo>
                    <a:lnTo>
                      <a:pt x="279" y="10492"/>
                    </a:lnTo>
                    <a:lnTo>
                      <a:pt x="211" y="10518"/>
                    </a:lnTo>
                    <a:lnTo>
                      <a:pt x="152" y="10551"/>
                    </a:lnTo>
                    <a:lnTo>
                      <a:pt x="102" y="10594"/>
                    </a:lnTo>
                    <a:lnTo>
                      <a:pt x="60" y="10653"/>
                    </a:lnTo>
                    <a:lnTo>
                      <a:pt x="26" y="10712"/>
                    </a:lnTo>
                    <a:lnTo>
                      <a:pt x="9" y="10779"/>
                    </a:lnTo>
                    <a:lnTo>
                      <a:pt x="1" y="10846"/>
                    </a:lnTo>
                    <a:lnTo>
                      <a:pt x="9" y="10914"/>
                    </a:lnTo>
                    <a:lnTo>
                      <a:pt x="26" y="10973"/>
                    </a:lnTo>
                    <a:lnTo>
                      <a:pt x="51" y="11032"/>
                    </a:lnTo>
                    <a:lnTo>
                      <a:pt x="93" y="11074"/>
                    </a:lnTo>
                    <a:lnTo>
                      <a:pt x="136" y="11116"/>
                    </a:lnTo>
                    <a:lnTo>
                      <a:pt x="186" y="11150"/>
                    </a:lnTo>
                    <a:lnTo>
                      <a:pt x="237" y="11175"/>
                    </a:lnTo>
                    <a:lnTo>
                      <a:pt x="296" y="11192"/>
                    </a:lnTo>
                    <a:lnTo>
                      <a:pt x="355" y="11192"/>
                    </a:lnTo>
                    <a:lnTo>
                      <a:pt x="430" y="11183"/>
                    </a:lnTo>
                    <a:lnTo>
                      <a:pt x="633" y="11141"/>
                    </a:lnTo>
                    <a:lnTo>
                      <a:pt x="818" y="11082"/>
                    </a:lnTo>
                    <a:lnTo>
                      <a:pt x="1004" y="11023"/>
                    </a:lnTo>
                    <a:lnTo>
                      <a:pt x="1181" y="10964"/>
                    </a:lnTo>
                    <a:lnTo>
                      <a:pt x="1349" y="10897"/>
                    </a:lnTo>
                    <a:lnTo>
                      <a:pt x="1518" y="10821"/>
                    </a:lnTo>
                    <a:lnTo>
                      <a:pt x="1669" y="10745"/>
                    </a:lnTo>
                    <a:lnTo>
                      <a:pt x="1821" y="10661"/>
                    </a:lnTo>
                    <a:lnTo>
                      <a:pt x="1964" y="10577"/>
                    </a:lnTo>
                    <a:lnTo>
                      <a:pt x="2099" y="10484"/>
                    </a:lnTo>
                    <a:lnTo>
                      <a:pt x="2234" y="10391"/>
                    </a:lnTo>
                    <a:lnTo>
                      <a:pt x="2360" y="10290"/>
                    </a:lnTo>
                    <a:lnTo>
                      <a:pt x="2478" y="10189"/>
                    </a:lnTo>
                    <a:lnTo>
                      <a:pt x="2596" y="10088"/>
                    </a:lnTo>
                    <a:lnTo>
                      <a:pt x="2706" y="9978"/>
                    </a:lnTo>
                    <a:lnTo>
                      <a:pt x="2815" y="9877"/>
                    </a:lnTo>
                    <a:lnTo>
                      <a:pt x="3009" y="9650"/>
                    </a:lnTo>
                    <a:lnTo>
                      <a:pt x="3195" y="9414"/>
                    </a:lnTo>
                    <a:lnTo>
                      <a:pt x="3372" y="9178"/>
                    </a:lnTo>
                    <a:lnTo>
                      <a:pt x="3532" y="8933"/>
                    </a:lnTo>
                    <a:lnTo>
                      <a:pt x="3675" y="8689"/>
                    </a:lnTo>
                    <a:lnTo>
                      <a:pt x="3818" y="8436"/>
                    </a:lnTo>
                    <a:lnTo>
                      <a:pt x="4088" y="7947"/>
                    </a:lnTo>
                    <a:lnTo>
                      <a:pt x="4332" y="7492"/>
                    </a:lnTo>
                    <a:lnTo>
                      <a:pt x="4459" y="7273"/>
                    </a:lnTo>
                    <a:lnTo>
                      <a:pt x="4594" y="7054"/>
                    </a:lnTo>
                    <a:lnTo>
                      <a:pt x="4729" y="6843"/>
                    </a:lnTo>
                    <a:lnTo>
                      <a:pt x="4872" y="6641"/>
                    </a:lnTo>
                    <a:lnTo>
                      <a:pt x="5023" y="6447"/>
                    </a:lnTo>
                    <a:lnTo>
                      <a:pt x="5184" y="6262"/>
                    </a:lnTo>
                    <a:lnTo>
                      <a:pt x="5361" y="6076"/>
                    </a:lnTo>
                    <a:lnTo>
                      <a:pt x="5546" y="5916"/>
                    </a:lnTo>
                    <a:lnTo>
                      <a:pt x="5748" y="5756"/>
                    </a:lnTo>
                    <a:lnTo>
                      <a:pt x="5858" y="5680"/>
                    </a:lnTo>
                    <a:lnTo>
                      <a:pt x="5976" y="5613"/>
                    </a:lnTo>
                    <a:lnTo>
                      <a:pt x="6085" y="5545"/>
                    </a:lnTo>
                    <a:lnTo>
                      <a:pt x="6212" y="5486"/>
                    </a:lnTo>
                    <a:lnTo>
                      <a:pt x="6338" y="5427"/>
                    </a:lnTo>
                    <a:lnTo>
                      <a:pt x="6473" y="5368"/>
                    </a:lnTo>
                    <a:lnTo>
                      <a:pt x="6608" y="5318"/>
                    </a:lnTo>
                    <a:lnTo>
                      <a:pt x="6751" y="5276"/>
                    </a:lnTo>
                    <a:lnTo>
                      <a:pt x="6903" y="5234"/>
                    </a:lnTo>
                    <a:lnTo>
                      <a:pt x="7063" y="5192"/>
                    </a:lnTo>
                    <a:lnTo>
                      <a:pt x="7417" y="5099"/>
                    </a:lnTo>
                    <a:lnTo>
                      <a:pt x="7762" y="4998"/>
                    </a:lnTo>
                    <a:lnTo>
                      <a:pt x="8091" y="4880"/>
                    </a:lnTo>
                    <a:lnTo>
                      <a:pt x="8403" y="4745"/>
                    </a:lnTo>
                    <a:lnTo>
                      <a:pt x="8706" y="4602"/>
                    </a:lnTo>
                    <a:lnTo>
                      <a:pt x="8993" y="4441"/>
                    </a:lnTo>
                    <a:lnTo>
                      <a:pt x="9271" y="4273"/>
                    </a:lnTo>
                    <a:lnTo>
                      <a:pt x="9524" y="4104"/>
                    </a:lnTo>
                    <a:lnTo>
                      <a:pt x="9777" y="3919"/>
                    </a:lnTo>
                    <a:lnTo>
                      <a:pt x="10004" y="3734"/>
                    </a:lnTo>
                    <a:lnTo>
                      <a:pt x="10223" y="3548"/>
                    </a:lnTo>
                    <a:lnTo>
                      <a:pt x="10434" y="3354"/>
                    </a:lnTo>
                    <a:lnTo>
                      <a:pt x="10628" y="3152"/>
                    </a:lnTo>
                    <a:lnTo>
                      <a:pt x="10813" y="2950"/>
                    </a:lnTo>
                    <a:lnTo>
                      <a:pt x="10982" y="2756"/>
                    </a:lnTo>
                    <a:lnTo>
                      <a:pt x="11150" y="2554"/>
                    </a:lnTo>
                    <a:lnTo>
                      <a:pt x="11294" y="2360"/>
                    </a:lnTo>
                    <a:lnTo>
                      <a:pt x="11437" y="2166"/>
                    </a:lnTo>
                    <a:lnTo>
                      <a:pt x="11563" y="1981"/>
                    </a:lnTo>
                    <a:lnTo>
                      <a:pt x="11681" y="1795"/>
                    </a:lnTo>
                    <a:lnTo>
                      <a:pt x="11883" y="1458"/>
                    </a:lnTo>
                    <a:lnTo>
                      <a:pt x="12044" y="1146"/>
                    </a:lnTo>
                    <a:lnTo>
                      <a:pt x="12170" y="885"/>
                    </a:lnTo>
                    <a:lnTo>
                      <a:pt x="12263" y="683"/>
                    </a:lnTo>
                    <a:lnTo>
                      <a:pt x="12339" y="464"/>
                    </a:lnTo>
                    <a:lnTo>
                      <a:pt x="12355" y="396"/>
                    </a:lnTo>
                    <a:lnTo>
                      <a:pt x="12364" y="329"/>
                    </a:lnTo>
                    <a:lnTo>
                      <a:pt x="12347" y="261"/>
                    </a:lnTo>
                    <a:lnTo>
                      <a:pt x="12322" y="194"/>
                    </a:lnTo>
                    <a:lnTo>
                      <a:pt x="12288" y="143"/>
                    </a:lnTo>
                    <a:lnTo>
                      <a:pt x="12246" y="93"/>
                    </a:lnTo>
                    <a:lnTo>
                      <a:pt x="12187" y="51"/>
                    </a:lnTo>
                    <a:lnTo>
                      <a:pt x="12128" y="17"/>
                    </a:lnTo>
                    <a:lnTo>
                      <a:pt x="12052"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6" name="Google Shape;206;p17"/>
              <p:cNvSpPr/>
              <p:nvPr/>
            </p:nvSpPr>
            <p:spPr>
              <a:xfrm>
                <a:off x="1175218" y="1730625"/>
                <a:ext cx="125967" cy="203350"/>
              </a:xfrm>
              <a:custGeom>
                <a:avLst/>
                <a:gdLst/>
                <a:ahLst/>
                <a:cxnLst/>
                <a:rect l="l" t="t" r="r" b="b"/>
                <a:pathLst>
                  <a:path w="8766" h="14151" extrusionOk="0">
                    <a:moveTo>
                      <a:pt x="8352" y="0"/>
                    </a:moveTo>
                    <a:lnTo>
                      <a:pt x="8285" y="17"/>
                    </a:lnTo>
                    <a:lnTo>
                      <a:pt x="8217" y="43"/>
                    </a:lnTo>
                    <a:lnTo>
                      <a:pt x="8167" y="85"/>
                    </a:lnTo>
                    <a:lnTo>
                      <a:pt x="8125" y="135"/>
                    </a:lnTo>
                    <a:lnTo>
                      <a:pt x="8091" y="203"/>
                    </a:lnTo>
                    <a:lnTo>
                      <a:pt x="8066" y="270"/>
                    </a:lnTo>
                    <a:lnTo>
                      <a:pt x="8057" y="338"/>
                    </a:lnTo>
                    <a:lnTo>
                      <a:pt x="8040" y="506"/>
                    </a:lnTo>
                    <a:lnTo>
                      <a:pt x="8023" y="700"/>
                    </a:lnTo>
                    <a:lnTo>
                      <a:pt x="7981" y="961"/>
                    </a:lnTo>
                    <a:lnTo>
                      <a:pt x="7922" y="1265"/>
                    </a:lnTo>
                    <a:lnTo>
                      <a:pt x="7838" y="1619"/>
                    </a:lnTo>
                    <a:lnTo>
                      <a:pt x="7779" y="1804"/>
                    </a:lnTo>
                    <a:lnTo>
                      <a:pt x="7720" y="2006"/>
                    </a:lnTo>
                    <a:lnTo>
                      <a:pt x="7653" y="2209"/>
                    </a:lnTo>
                    <a:lnTo>
                      <a:pt x="7577" y="2419"/>
                    </a:lnTo>
                    <a:lnTo>
                      <a:pt x="7493" y="2638"/>
                    </a:lnTo>
                    <a:lnTo>
                      <a:pt x="7391" y="2857"/>
                    </a:lnTo>
                    <a:lnTo>
                      <a:pt x="7290" y="3077"/>
                    </a:lnTo>
                    <a:lnTo>
                      <a:pt x="7172" y="3304"/>
                    </a:lnTo>
                    <a:lnTo>
                      <a:pt x="7046" y="3532"/>
                    </a:lnTo>
                    <a:lnTo>
                      <a:pt x="6903" y="3759"/>
                    </a:lnTo>
                    <a:lnTo>
                      <a:pt x="6751" y="3987"/>
                    </a:lnTo>
                    <a:lnTo>
                      <a:pt x="6591" y="4214"/>
                    </a:lnTo>
                    <a:lnTo>
                      <a:pt x="6414" y="4433"/>
                    </a:lnTo>
                    <a:lnTo>
                      <a:pt x="6220" y="4652"/>
                    </a:lnTo>
                    <a:lnTo>
                      <a:pt x="6009" y="4863"/>
                    </a:lnTo>
                    <a:lnTo>
                      <a:pt x="5790" y="5074"/>
                    </a:lnTo>
                    <a:lnTo>
                      <a:pt x="5554" y="5268"/>
                    </a:lnTo>
                    <a:lnTo>
                      <a:pt x="5301" y="5462"/>
                    </a:lnTo>
                    <a:lnTo>
                      <a:pt x="5040" y="5647"/>
                    </a:lnTo>
                    <a:lnTo>
                      <a:pt x="4754" y="5815"/>
                    </a:lnTo>
                    <a:lnTo>
                      <a:pt x="4585" y="5917"/>
                    </a:lnTo>
                    <a:lnTo>
                      <a:pt x="4433" y="6018"/>
                    </a:lnTo>
                    <a:lnTo>
                      <a:pt x="4290" y="6119"/>
                    </a:lnTo>
                    <a:lnTo>
                      <a:pt x="4147" y="6228"/>
                    </a:lnTo>
                    <a:lnTo>
                      <a:pt x="4020" y="6330"/>
                    </a:lnTo>
                    <a:lnTo>
                      <a:pt x="3894" y="6448"/>
                    </a:lnTo>
                    <a:lnTo>
                      <a:pt x="3776" y="6557"/>
                    </a:lnTo>
                    <a:lnTo>
                      <a:pt x="3666" y="6667"/>
                    </a:lnTo>
                    <a:lnTo>
                      <a:pt x="3565" y="6785"/>
                    </a:lnTo>
                    <a:lnTo>
                      <a:pt x="3464" y="6903"/>
                    </a:lnTo>
                    <a:lnTo>
                      <a:pt x="3380" y="7029"/>
                    </a:lnTo>
                    <a:lnTo>
                      <a:pt x="3287" y="7147"/>
                    </a:lnTo>
                    <a:lnTo>
                      <a:pt x="3211" y="7273"/>
                    </a:lnTo>
                    <a:lnTo>
                      <a:pt x="3136" y="7400"/>
                    </a:lnTo>
                    <a:lnTo>
                      <a:pt x="3001" y="7653"/>
                    </a:lnTo>
                    <a:lnTo>
                      <a:pt x="2883" y="7914"/>
                    </a:lnTo>
                    <a:lnTo>
                      <a:pt x="2782" y="8175"/>
                    </a:lnTo>
                    <a:lnTo>
                      <a:pt x="2697" y="8445"/>
                    </a:lnTo>
                    <a:lnTo>
                      <a:pt x="2621" y="8715"/>
                    </a:lnTo>
                    <a:lnTo>
                      <a:pt x="2554" y="8984"/>
                    </a:lnTo>
                    <a:lnTo>
                      <a:pt x="2487" y="9254"/>
                    </a:lnTo>
                    <a:lnTo>
                      <a:pt x="2377" y="9802"/>
                    </a:lnTo>
                    <a:lnTo>
                      <a:pt x="2268" y="10333"/>
                    </a:lnTo>
                    <a:lnTo>
                      <a:pt x="2217" y="10585"/>
                    </a:lnTo>
                    <a:lnTo>
                      <a:pt x="2150" y="10847"/>
                    </a:lnTo>
                    <a:lnTo>
                      <a:pt x="2074" y="11100"/>
                    </a:lnTo>
                    <a:lnTo>
                      <a:pt x="1998" y="11344"/>
                    </a:lnTo>
                    <a:lnTo>
                      <a:pt x="1905" y="11588"/>
                    </a:lnTo>
                    <a:lnTo>
                      <a:pt x="1796" y="11833"/>
                    </a:lnTo>
                    <a:lnTo>
                      <a:pt x="1669" y="12060"/>
                    </a:lnTo>
                    <a:lnTo>
                      <a:pt x="1526" y="12288"/>
                    </a:lnTo>
                    <a:lnTo>
                      <a:pt x="1450" y="12397"/>
                    </a:lnTo>
                    <a:lnTo>
                      <a:pt x="1366" y="12507"/>
                    </a:lnTo>
                    <a:lnTo>
                      <a:pt x="1273" y="12616"/>
                    </a:lnTo>
                    <a:lnTo>
                      <a:pt x="1180" y="12718"/>
                    </a:lnTo>
                    <a:lnTo>
                      <a:pt x="1079" y="12827"/>
                    </a:lnTo>
                    <a:lnTo>
                      <a:pt x="970" y="12928"/>
                    </a:lnTo>
                    <a:lnTo>
                      <a:pt x="860" y="13029"/>
                    </a:lnTo>
                    <a:lnTo>
                      <a:pt x="734" y="13122"/>
                    </a:lnTo>
                    <a:lnTo>
                      <a:pt x="607" y="13223"/>
                    </a:lnTo>
                    <a:lnTo>
                      <a:pt x="472" y="13316"/>
                    </a:lnTo>
                    <a:lnTo>
                      <a:pt x="329" y="13400"/>
                    </a:lnTo>
                    <a:lnTo>
                      <a:pt x="177" y="13493"/>
                    </a:lnTo>
                    <a:lnTo>
                      <a:pt x="118" y="13535"/>
                    </a:lnTo>
                    <a:lnTo>
                      <a:pt x="76" y="13586"/>
                    </a:lnTo>
                    <a:lnTo>
                      <a:pt x="34" y="13645"/>
                    </a:lnTo>
                    <a:lnTo>
                      <a:pt x="9" y="13704"/>
                    </a:lnTo>
                    <a:lnTo>
                      <a:pt x="1" y="13771"/>
                    </a:lnTo>
                    <a:lnTo>
                      <a:pt x="1" y="13838"/>
                    </a:lnTo>
                    <a:lnTo>
                      <a:pt x="17" y="13906"/>
                    </a:lnTo>
                    <a:lnTo>
                      <a:pt x="43" y="13973"/>
                    </a:lnTo>
                    <a:lnTo>
                      <a:pt x="68" y="14015"/>
                    </a:lnTo>
                    <a:lnTo>
                      <a:pt x="102" y="14049"/>
                    </a:lnTo>
                    <a:lnTo>
                      <a:pt x="135" y="14083"/>
                    </a:lnTo>
                    <a:lnTo>
                      <a:pt x="177" y="14108"/>
                    </a:lnTo>
                    <a:lnTo>
                      <a:pt x="220" y="14125"/>
                    </a:lnTo>
                    <a:lnTo>
                      <a:pt x="262" y="14142"/>
                    </a:lnTo>
                    <a:lnTo>
                      <a:pt x="304" y="14150"/>
                    </a:lnTo>
                    <a:lnTo>
                      <a:pt x="397" y="14150"/>
                    </a:lnTo>
                    <a:lnTo>
                      <a:pt x="439" y="14142"/>
                    </a:lnTo>
                    <a:lnTo>
                      <a:pt x="481" y="14125"/>
                    </a:lnTo>
                    <a:lnTo>
                      <a:pt x="523" y="14108"/>
                    </a:lnTo>
                    <a:lnTo>
                      <a:pt x="700" y="14007"/>
                    </a:lnTo>
                    <a:lnTo>
                      <a:pt x="869" y="13897"/>
                    </a:lnTo>
                    <a:lnTo>
                      <a:pt x="1029" y="13788"/>
                    </a:lnTo>
                    <a:lnTo>
                      <a:pt x="1180" y="13670"/>
                    </a:lnTo>
                    <a:lnTo>
                      <a:pt x="1324" y="13560"/>
                    </a:lnTo>
                    <a:lnTo>
                      <a:pt x="1458" y="13442"/>
                    </a:lnTo>
                    <a:lnTo>
                      <a:pt x="1585" y="13324"/>
                    </a:lnTo>
                    <a:lnTo>
                      <a:pt x="1703" y="13198"/>
                    </a:lnTo>
                    <a:lnTo>
                      <a:pt x="1812" y="13072"/>
                    </a:lnTo>
                    <a:lnTo>
                      <a:pt x="1914" y="12945"/>
                    </a:lnTo>
                    <a:lnTo>
                      <a:pt x="2015" y="12819"/>
                    </a:lnTo>
                    <a:lnTo>
                      <a:pt x="2107" y="12692"/>
                    </a:lnTo>
                    <a:lnTo>
                      <a:pt x="2192" y="12557"/>
                    </a:lnTo>
                    <a:lnTo>
                      <a:pt x="2276" y="12423"/>
                    </a:lnTo>
                    <a:lnTo>
                      <a:pt x="2352" y="12288"/>
                    </a:lnTo>
                    <a:lnTo>
                      <a:pt x="2419" y="12153"/>
                    </a:lnTo>
                    <a:lnTo>
                      <a:pt x="2546" y="11883"/>
                    </a:lnTo>
                    <a:lnTo>
                      <a:pt x="2655" y="11605"/>
                    </a:lnTo>
                    <a:lnTo>
                      <a:pt x="2748" y="11327"/>
                    </a:lnTo>
                    <a:lnTo>
                      <a:pt x="2824" y="11049"/>
                    </a:lnTo>
                    <a:lnTo>
                      <a:pt x="2900" y="10762"/>
                    </a:lnTo>
                    <a:lnTo>
                      <a:pt x="2959" y="10484"/>
                    </a:lnTo>
                    <a:lnTo>
                      <a:pt x="3068" y="9937"/>
                    </a:lnTo>
                    <a:lnTo>
                      <a:pt x="3178" y="9431"/>
                    </a:lnTo>
                    <a:lnTo>
                      <a:pt x="3228" y="9186"/>
                    </a:lnTo>
                    <a:lnTo>
                      <a:pt x="3287" y="8942"/>
                    </a:lnTo>
                    <a:lnTo>
                      <a:pt x="3355" y="8698"/>
                    </a:lnTo>
                    <a:lnTo>
                      <a:pt x="3439" y="8462"/>
                    </a:lnTo>
                    <a:lnTo>
                      <a:pt x="3523" y="8226"/>
                    </a:lnTo>
                    <a:lnTo>
                      <a:pt x="3624" y="7998"/>
                    </a:lnTo>
                    <a:lnTo>
                      <a:pt x="3734" y="7779"/>
                    </a:lnTo>
                    <a:lnTo>
                      <a:pt x="3869" y="7568"/>
                    </a:lnTo>
                    <a:lnTo>
                      <a:pt x="4020" y="7358"/>
                    </a:lnTo>
                    <a:lnTo>
                      <a:pt x="4096" y="7257"/>
                    </a:lnTo>
                    <a:lnTo>
                      <a:pt x="4189" y="7155"/>
                    </a:lnTo>
                    <a:lnTo>
                      <a:pt x="4282" y="7054"/>
                    </a:lnTo>
                    <a:lnTo>
                      <a:pt x="4374" y="6962"/>
                    </a:lnTo>
                    <a:lnTo>
                      <a:pt x="4484" y="6869"/>
                    </a:lnTo>
                    <a:lnTo>
                      <a:pt x="4593" y="6776"/>
                    </a:lnTo>
                    <a:lnTo>
                      <a:pt x="4711" y="6684"/>
                    </a:lnTo>
                    <a:lnTo>
                      <a:pt x="4838" y="6599"/>
                    </a:lnTo>
                    <a:lnTo>
                      <a:pt x="4964" y="6515"/>
                    </a:lnTo>
                    <a:lnTo>
                      <a:pt x="5108" y="6431"/>
                    </a:lnTo>
                    <a:lnTo>
                      <a:pt x="5419" y="6237"/>
                    </a:lnTo>
                    <a:lnTo>
                      <a:pt x="5714" y="6035"/>
                    </a:lnTo>
                    <a:lnTo>
                      <a:pt x="5992" y="5824"/>
                    </a:lnTo>
                    <a:lnTo>
                      <a:pt x="6262" y="5605"/>
                    </a:lnTo>
                    <a:lnTo>
                      <a:pt x="6507" y="5377"/>
                    </a:lnTo>
                    <a:lnTo>
                      <a:pt x="6734" y="5150"/>
                    </a:lnTo>
                    <a:lnTo>
                      <a:pt x="6945" y="4905"/>
                    </a:lnTo>
                    <a:lnTo>
                      <a:pt x="7139" y="4669"/>
                    </a:lnTo>
                    <a:lnTo>
                      <a:pt x="7324" y="4425"/>
                    </a:lnTo>
                    <a:lnTo>
                      <a:pt x="7493" y="4172"/>
                    </a:lnTo>
                    <a:lnTo>
                      <a:pt x="7644" y="3928"/>
                    </a:lnTo>
                    <a:lnTo>
                      <a:pt x="7788" y="3683"/>
                    </a:lnTo>
                    <a:lnTo>
                      <a:pt x="7914" y="3430"/>
                    </a:lnTo>
                    <a:lnTo>
                      <a:pt x="8032" y="3186"/>
                    </a:lnTo>
                    <a:lnTo>
                      <a:pt x="8141" y="2950"/>
                    </a:lnTo>
                    <a:lnTo>
                      <a:pt x="8234" y="2714"/>
                    </a:lnTo>
                    <a:lnTo>
                      <a:pt x="8318" y="2478"/>
                    </a:lnTo>
                    <a:lnTo>
                      <a:pt x="8394" y="2259"/>
                    </a:lnTo>
                    <a:lnTo>
                      <a:pt x="8462" y="2040"/>
                    </a:lnTo>
                    <a:lnTo>
                      <a:pt x="8521" y="1829"/>
                    </a:lnTo>
                    <a:lnTo>
                      <a:pt x="8613" y="1442"/>
                    </a:lnTo>
                    <a:lnTo>
                      <a:pt x="8681" y="1105"/>
                    </a:lnTo>
                    <a:lnTo>
                      <a:pt x="8723" y="818"/>
                    </a:lnTo>
                    <a:lnTo>
                      <a:pt x="8748" y="590"/>
                    </a:lnTo>
                    <a:lnTo>
                      <a:pt x="8765" y="363"/>
                    </a:lnTo>
                    <a:lnTo>
                      <a:pt x="8757" y="295"/>
                    </a:lnTo>
                    <a:lnTo>
                      <a:pt x="8740" y="228"/>
                    </a:lnTo>
                    <a:lnTo>
                      <a:pt x="8715" y="161"/>
                    </a:lnTo>
                    <a:lnTo>
                      <a:pt x="8672" y="110"/>
                    </a:lnTo>
                    <a:lnTo>
                      <a:pt x="8622" y="68"/>
                    </a:lnTo>
                    <a:lnTo>
                      <a:pt x="8563" y="34"/>
                    </a:lnTo>
                    <a:lnTo>
                      <a:pt x="8495" y="9"/>
                    </a:lnTo>
                    <a:lnTo>
                      <a:pt x="8428"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7" name="Google Shape;207;p17"/>
              <p:cNvSpPr/>
              <p:nvPr/>
            </p:nvSpPr>
            <p:spPr>
              <a:xfrm>
                <a:off x="1215312" y="1752310"/>
                <a:ext cx="112991" cy="210607"/>
              </a:xfrm>
              <a:custGeom>
                <a:avLst/>
                <a:gdLst/>
                <a:ahLst/>
                <a:cxnLst/>
                <a:rect l="l" t="t" r="r" b="b"/>
                <a:pathLst>
                  <a:path w="7863" h="14656" extrusionOk="0">
                    <a:moveTo>
                      <a:pt x="7500" y="0"/>
                    </a:moveTo>
                    <a:lnTo>
                      <a:pt x="7425" y="8"/>
                    </a:lnTo>
                    <a:lnTo>
                      <a:pt x="7366" y="34"/>
                    </a:lnTo>
                    <a:lnTo>
                      <a:pt x="7307" y="67"/>
                    </a:lnTo>
                    <a:lnTo>
                      <a:pt x="7256" y="110"/>
                    </a:lnTo>
                    <a:lnTo>
                      <a:pt x="7214" y="169"/>
                    </a:lnTo>
                    <a:lnTo>
                      <a:pt x="7180" y="228"/>
                    </a:lnTo>
                    <a:lnTo>
                      <a:pt x="7163" y="295"/>
                    </a:lnTo>
                    <a:lnTo>
                      <a:pt x="7155" y="362"/>
                    </a:lnTo>
                    <a:lnTo>
                      <a:pt x="7155" y="539"/>
                    </a:lnTo>
                    <a:lnTo>
                      <a:pt x="7147" y="733"/>
                    </a:lnTo>
                    <a:lnTo>
                      <a:pt x="7121" y="986"/>
                    </a:lnTo>
                    <a:lnTo>
                      <a:pt x="7079" y="1298"/>
                    </a:lnTo>
                    <a:lnTo>
                      <a:pt x="7020" y="1652"/>
                    </a:lnTo>
                    <a:lnTo>
                      <a:pt x="6978" y="1846"/>
                    </a:lnTo>
                    <a:lnTo>
                      <a:pt x="6936" y="2048"/>
                    </a:lnTo>
                    <a:lnTo>
                      <a:pt x="6877" y="2259"/>
                    </a:lnTo>
                    <a:lnTo>
                      <a:pt x="6818" y="2469"/>
                    </a:lnTo>
                    <a:lnTo>
                      <a:pt x="6750" y="2688"/>
                    </a:lnTo>
                    <a:lnTo>
                      <a:pt x="6666" y="2916"/>
                    </a:lnTo>
                    <a:lnTo>
                      <a:pt x="6573" y="3152"/>
                    </a:lnTo>
                    <a:lnTo>
                      <a:pt x="6472" y="3379"/>
                    </a:lnTo>
                    <a:lnTo>
                      <a:pt x="6363" y="3615"/>
                    </a:lnTo>
                    <a:lnTo>
                      <a:pt x="6236" y="3851"/>
                    </a:lnTo>
                    <a:lnTo>
                      <a:pt x="6102" y="4087"/>
                    </a:lnTo>
                    <a:lnTo>
                      <a:pt x="5950" y="4323"/>
                    </a:lnTo>
                    <a:lnTo>
                      <a:pt x="5790" y="4559"/>
                    </a:lnTo>
                    <a:lnTo>
                      <a:pt x="5613" y="4787"/>
                    </a:lnTo>
                    <a:lnTo>
                      <a:pt x="5419" y="5014"/>
                    </a:lnTo>
                    <a:lnTo>
                      <a:pt x="5208" y="5234"/>
                    </a:lnTo>
                    <a:lnTo>
                      <a:pt x="4989" y="5453"/>
                    </a:lnTo>
                    <a:lnTo>
                      <a:pt x="4745" y="5655"/>
                    </a:lnTo>
                    <a:lnTo>
                      <a:pt x="4492" y="5857"/>
                    </a:lnTo>
                    <a:lnTo>
                      <a:pt x="4222" y="6051"/>
                    </a:lnTo>
                    <a:lnTo>
                      <a:pt x="4062" y="6161"/>
                    </a:lnTo>
                    <a:lnTo>
                      <a:pt x="3910" y="6270"/>
                    </a:lnTo>
                    <a:lnTo>
                      <a:pt x="3776" y="6380"/>
                    </a:lnTo>
                    <a:lnTo>
                      <a:pt x="3641" y="6498"/>
                    </a:lnTo>
                    <a:lnTo>
                      <a:pt x="3523" y="6616"/>
                    </a:lnTo>
                    <a:lnTo>
                      <a:pt x="3405" y="6734"/>
                    </a:lnTo>
                    <a:lnTo>
                      <a:pt x="3295" y="6852"/>
                    </a:lnTo>
                    <a:lnTo>
                      <a:pt x="3194" y="6970"/>
                    </a:lnTo>
                    <a:lnTo>
                      <a:pt x="3093" y="7096"/>
                    </a:lnTo>
                    <a:lnTo>
                      <a:pt x="3009" y="7222"/>
                    </a:lnTo>
                    <a:lnTo>
                      <a:pt x="2924" y="7349"/>
                    </a:lnTo>
                    <a:lnTo>
                      <a:pt x="2849" y="7475"/>
                    </a:lnTo>
                    <a:lnTo>
                      <a:pt x="2781" y="7602"/>
                    </a:lnTo>
                    <a:lnTo>
                      <a:pt x="2714" y="7728"/>
                    </a:lnTo>
                    <a:lnTo>
                      <a:pt x="2596" y="7998"/>
                    </a:lnTo>
                    <a:lnTo>
                      <a:pt x="2495" y="8259"/>
                    </a:lnTo>
                    <a:lnTo>
                      <a:pt x="2410" y="8529"/>
                    </a:lnTo>
                    <a:lnTo>
                      <a:pt x="2343" y="8807"/>
                    </a:lnTo>
                    <a:lnTo>
                      <a:pt x="2284" y="9076"/>
                    </a:lnTo>
                    <a:lnTo>
                      <a:pt x="2233" y="9355"/>
                    </a:lnTo>
                    <a:lnTo>
                      <a:pt x="2191" y="9633"/>
                    </a:lnTo>
                    <a:lnTo>
                      <a:pt x="2115" y="10180"/>
                    </a:lnTo>
                    <a:lnTo>
                      <a:pt x="2039" y="10720"/>
                    </a:lnTo>
                    <a:lnTo>
                      <a:pt x="1997" y="10981"/>
                    </a:lnTo>
                    <a:lnTo>
                      <a:pt x="1955" y="11242"/>
                    </a:lnTo>
                    <a:lnTo>
                      <a:pt x="1896" y="11495"/>
                    </a:lnTo>
                    <a:lnTo>
                      <a:pt x="1829" y="11748"/>
                    </a:lnTo>
                    <a:lnTo>
                      <a:pt x="1753" y="12001"/>
                    </a:lnTo>
                    <a:lnTo>
                      <a:pt x="1660" y="12245"/>
                    </a:lnTo>
                    <a:lnTo>
                      <a:pt x="1551" y="12481"/>
                    </a:lnTo>
                    <a:lnTo>
                      <a:pt x="1424" y="12717"/>
                    </a:lnTo>
                    <a:lnTo>
                      <a:pt x="1357" y="12835"/>
                    </a:lnTo>
                    <a:lnTo>
                      <a:pt x="1281" y="12953"/>
                    </a:lnTo>
                    <a:lnTo>
                      <a:pt x="1197" y="13063"/>
                    </a:lnTo>
                    <a:lnTo>
                      <a:pt x="1112" y="13172"/>
                    </a:lnTo>
                    <a:lnTo>
                      <a:pt x="1020" y="13282"/>
                    </a:lnTo>
                    <a:lnTo>
                      <a:pt x="919" y="13391"/>
                    </a:lnTo>
                    <a:lnTo>
                      <a:pt x="809" y="13501"/>
                    </a:lnTo>
                    <a:lnTo>
                      <a:pt x="691" y="13602"/>
                    </a:lnTo>
                    <a:lnTo>
                      <a:pt x="573" y="13712"/>
                    </a:lnTo>
                    <a:lnTo>
                      <a:pt x="447" y="13813"/>
                    </a:lnTo>
                    <a:lnTo>
                      <a:pt x="303" y="13914"/>
                    </a:lnTo>
                    <a:lnTo>
                      <a:pt x="160" y="14007"/>
                    </a:lnTo>
                    <a:lnTo>
                      <a:pt x="101" y="14057"/>
                    </a:lnTo>
                    <a:lnTo>
                      <a:pt x="59" y="14108"/>
                    </a:lnTo>
                    <a:lnTo>
                      <a:pt x="25" y="14167"/>
                    </a:lnTo>
                    <a:lnTo>
                      <a:pt x="8" y="14234"/>
                    </a:lnTo>
                    <a:lnTo>
                      <a:pt x="0" y="14302"/>
                    </a:lnTo>
                    <a:lnTo>
                      <a:pt x="8" y="14369"/>
                    </a:lnTo>
                    <a:lnTo>
                      <a:pt x="25" y="14436"/>
                    </a:lnTo>
                    <a:lnTo>
                      <a:pt x="59" y="14504"/>
                    </a:lnTo>
                    <a:lnTo>
                      <a:pt x="84" y="14537"/>
                    </a:lnTo>
                    <a:lnTo>
                      <a:pt x="118" y="14571"/>
                    </a:lnTo>
                    <a:lnTo>
                      <a:pt x="152" y="14596"/>
                    </a:lnTo>
                    <a:lnTo>
                      <a:pt x="185" y="14622"/>
                    </a:lnTo>
                    <a:lnTo>
                      <a:pt x="228" y="14639"/>
                    </a:lnTo>
                    <a:lnTo>
                      <a:pt x="270" y="14647"/>
                    </a:lnTo>
                    <a:lnTo>
                      <a:pt x="312" y="14655"/>
                    </a:lnTo>
                    <a:lnTo>
                      <a:pt x="405" y="14655"/>
                    </a:lnTo>
                    <a:lnTo>
                      <a:pt x="455" y="14647"/>
                    </a:lnTo>
                    <a:lnTo>
                      <a:pt x="506" y="14630"/>
                    </a:lnTo>
                    <a:lnTo>
                      <a:pt x="548" y="14605"/>
                    </a:lnTo>
                    <a:lnTo>
                      <a:pt x="716" y="14487"/>
                    </a:lnTo>
                    <a:lnTo>
                      <a:pt x="876" y="14369"/>
                    </a:lnTo>
                    <a:lnTo>
                      <a:pt x="1028" y="14251"/>
                    </a:lnTo>
                    <a:lnTo>
                      <a:pt x="1171" y="14125"/>
                    </a:lnTo>
                    <a:lnTo>
                      <a:pt x="1306" y="13998"/>
                    </a:lnTo>
                    <a:lnTo>
                      <a:pt x="1433" y="13872"/>
                    </a:lnTo>
                    <a:lnTo>
                      <a:pt x="1551" y="13745"/>
                    </a:lnTo>
                    <a:lnTo>
                      <a:pt x="1660" y="13619"/>
                    </a:lnTo>
                    <a:lnTo>
                      <a:pt x="1761" y="13484"/>
                    </a:lnTo>
                    <a:lnTo>
                      <a:pt x="1862" y="13349"/>
                    </a:lnTo>
                    <a:lnTo>
                      <a:pt x="1947" y="13214"/>
                    </a:lnTo>
                    <a:lnTo>
                      <a:pt x="2031" y="13080"/>
                    </a:lnTo>
                    <a:lnTo>
                      <a:pt x="2107" y="12945"/>
                    </a:lnTo>
                    <a:lnTo>
                      <a:pt x="2183" y="12801"/>
                    </a:lnTo>
                    <a:lnTo>
                      <a:pt x="2250" y="12667"/>
                    </a:lnTo>
                    <a:lnTo>
                      <a:pt x="2309" y="12523"/>
                    </a:lnTo>
                    <a:lnTo>
                      <a:pt x="2410" y="12245"/>
                    </a:lnTo>
                    <a:lnTo>
                      <a:pt x="2503" y="11959"/>
                    </a:lnTo>
                    <a:lnTo>
                      <a:pt x="2579" y="11681"/>
                    </a:lnTo>
                    <a:lnTo>
                      <a:pt x="2638" y="11394"/>
                    </a:lnTo>
                    <a:lnTo>
                      <a:pt x="2697" y="11107"/>
                    </a:lnTo>
                    <a:lnTo>
                      <a:pt x="2739" y="10829"/>
                    </a:lnTo>
                    <a:lnTo>
                      <a:pt x="2815" y="10273"/>
                    </a:lnTo>
                    <a:lnTo>
                      <a:pt x="2882" y="9759"/>
                    </a:lnTo>
                    <a:lnTo>
                      <a:pt x="2924" y="9515"/>
                    </a:lnTo>
                    <a:lnTo>
                      <a:pt x="2966" y="9262"/>
                    </a:lnTo>
                    <a:lnTo>
                      <a:pt x="3017" y="9017"/>
                    </a:lnTo>
                    <a:lnTo>
                      <a:pt x="3076" y="8773"/>
                    </a:lnTo>
                    <a:lnTo>
                      <a:pt x="3152" y="8537"/>
                    </a:lnTo>
                    <a:lnTo>
                      <a:pt x="3236" y="8301"/>
                    </a:lnTo>
                    <a:lnTo>
                      <a:pt x="3337" y="8074"/>
                    </a:lnTo>
                    <a:lnTo>
                      <a:pt x="3455" y="7854"/>
                    </a:lnTo>
                    <a:lnTo>
                      <a:pt x="3590" y="7635"/>
                    </a:lnTo>
                    <a:lnTo>
                      <a:pt x="3666" y="7526"/>
                    </a:lnTo>
                    <a:lnTo>
                      <a:pt x="3742" y="7425"/>
                    </a:lnTo>
                    <a:lnTo>
                      <a:pt x="3826" y="7315"/>
                    </a:lnTo>
                    <a:lnTo>
                      <a:pt x="3919" y="7214"/>
                    </a:lnTo>
                    <a:lnTo>
                      <a:pt x="4020" y="7113"/>
                    </a:lnTo>
                    <a:lnTo>
                      <a:pt x="4121" y="7020"/>
                    </a:lnTo>
                    <a:lnTo>
                      <a:pt x="4239" y="6919"/>
                    </a:lnTo>
                    <a:lnTo>
                      <a:pt x="4357" y="6826"/>
                    </a:lnTo>
                    <a:lnTo>
                      <a:pt x="4475" y="6734"/>
                    </a:lnTo>
                    <a:lnTo>
                      <a:pt x="4610" y="6641"/>
                    </a:lnTo>
                    <a:lnTo>
                      <a:pt x="4913" y="6430"/>
                    </a:lnTo>
                    <a:lnTo>
                      <a:pt x="5200" y="6203"/>
                    </a:lnTo>
                    <a:lnTo>
                      <a:pt x="5461" y="5975"/>
                    </a:lnTo>
                    <a:lnTo>
                      <a:pt x="5705" y="5739"/>
                    </a:lnTo>
                    <a:lnTo>
                      <a:pt x="5941" y="5495"/>
                    </a:lnTo>
                    <a:lnTo>
                      <a:pt x="6152" y="5250"/>
                    </a:lnTo>
                    <a:lnTo>
                      <a:pt x="6346" y="4998"/>
                    </a:lnTo>
                    <a:lnTo>
                      <a:pt x="6523" y="4745"/>
                    </a:lnTo>
                    <a:lnTo>
                      <a:pt x="6691" y="4483"/>
                    </a:lnTo>
                    <a:lnTo>
                      <a:pt x="6843" y="4231"/>
                    </a:lnTo>
                    <a:lnTo>
                      <a:pt x="6978" y="3969"/>
                    </a:lnTo>
                    <a:lnTo>
                      <a:pt x="7104" y="3717"/>
                    </a:lnTo>
                    <a:lnTo>
                      <a:pt x="7222" y="3464"/>
                    </a:lnTo>
                    <a:lnTo>
                      <a:pt x="7324" y="3211"/>
                    </a:lnTo>
                    <a:lnTo>
                      <a:pt x="7408" y="2967"/>
                    </a:lnTo>
                    <a:lnTo>
                      <a:pt x="7492" y="2722"/>
                    </a:lnTo>
                    <a:lnTo>
                      <a:pt x="7559" y="2486"/>
                    </a:lnTo>
                    <a:lnTo>
                      <a:pt x="7618" y="2259"/>
                    </a:lnTo>
                    <a:lnTo>
                      <a:pt x="7669" y="2039"/>
                    </a:lnTo>
                    <a:lnTo>
                      <a:pt x="7711" y="1820"/>
                    </a:lnTo>
                    <a:lnTo>
                      <a:pt x="7779" y="1433"/>
                    </a:lnTo>
                    <a:lnTo>
                      <a:pt x="7829" y="1087"/>
                    </a:lnTo>
                    <a:lnTo>
                      <a:pt x="7846" y="792"/>
                    </a:lnTo>
                    <a:lnTo>
                      <a:pt x="7863" y="573"/>
                    </a:lnTo>
                    <a:lnTo>
                      <a:pt x="7863" y="346"/>
                    </a:lnTo>
                    <a:lnTo>
                      <a:pt x="7854" y="270"/>
                    </a:lnTo>
                    <a:lnTo>
                      <a:pt x="7829" y="211"/>
                    </a:lnTo>
                    <a:lnTo>
                      <a:pt x="7795" y="143"/>
                    </a:lnTo>
                    <a:lnTo>
                      <a:pt x="7753" y="93"/>
                    </a:lnTo>
                    <a:lnTo>
                      <a:pt x="7703" y="51"/>
                    </a:lnTo>
                    <a:lnTo>
                      <a:pt x="7644" y="25"/>
                    </a:lnTo>
                    <a:lnTo>
                      <a:pt x="7576" y="8"/>
                    </a:lnTo>
                    <a:lnTo>
                      <a:pt x="7500"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8" name="Google Shape;208;p17"/>
              <p:cNvSpPr/>
              <p:nvPr/>
            </p:nvSpPr>
            <p:spPr>
              <a:xfrm>
                <a:off x="1197866" y="1435370"/>
                <a:ext cx="531661" cy="417334"/>
              </a:xfrm>
              <a:custGeom>
                <a:avLst/>
                <a:gdLst/>
                <a:ahLst/>
                <a:cxnLst/>
                <a:rect l="l" t="t" r="r" b="b"/>
                <a:pathLst>
                  <a:path w="36998" h="29042" extrusionOk="0">
                    <a:moveTo>
                      <a:pt x="31637" y="0"/>
                    </a:moveTo>
                    <a:lnTo>
                      <a:pt x="31359" y="9"/>
                    </a:lnTo>
                    <a:lnTo>
                      <a:pt x="29741" y="93"/>
                    </a:lnTo>
                    <a:lnTo>
                      <a:pt x="27879" y="202"/>
                    </a:lnTo>
                    <a:lnTo>
                      <a:pt x="27609" y="219"/>
                    </a:lnTo>
                    <a:lnTo>
                      <a:pt x="27322" y="236"/>
                    </a:lnTo>
                    <a:lnTo>
                      <a:pt x="27036" y="253"/>
                    </a:lnTo>
                    <a:lnTo>
                      <a:pt x="26884" y="270"/>
                    </a:lnTo>
                    <a:lnTo>
                      <a:pt x="26732" y="295"/>
                    </a:lnTo>
                    <a:lnTo>
                      <a:pt x="25452" y="497"/>
                    </a:lnTo>
                    <a:lnTo>
                      <a:pt x="24769" y="607"/>
                    </a:lnTo>
                    <a:lnTo>
                      <a:pt x="24061" y="717"/>
                    </a:lnTo>
                    <a:lnTo>
                      <a:pt x="23699" y="784"/>
                    </a:lnTo>
                    <a:lnTo>
                      <a:pt x="23328" y="851"/>
                    </a:lnTo>
                    <a:lnTo>
                      <a:pt x="22949" y="927"/>
                    </a:lnTo>
                    <a:lnTo>
                      <a:pt x="22569" y="1012"/>
                    </a:lnTo>
                    <a:lnTo>
                      <a:pt x="19367" y="1905"/>
                    </a:lnTo>
                    <a:lnTo>
                      <a:pt x="18541" y="2217"/>
                    </a:lnTo>
                    <a:lnTo>
                      <a:pt x="17698" y="2554"/>
                    </a:lnTo>
                    <a:lnTo>
                      <a:pt x="16004" y="3245"/>
                    </a:lnTo>
                    <a:lnTo>
                      <a:pt x="15170" y="3683"/>
                    </a:lnTo>
                    <a:lnTo>
                      <a:pt x="14336" y="4121"/>
                    </a:lnTo>
                    <a:lnTo>
                      <a:pt x="13923" y="4349"/>
                    </a:lnTo>
                    <a:lnTo>
                      <a:pt x="13501" y="4585"/>
                    </a:lnTo>
                    <a:lnTo>
                      <a:pt x="13097" y="4821"/>
                    </a:lnTo>
                    <a:lnTo>
                      <a:pt x="12684" y="5074"/>
                    </a:lnTo>
                    <a:lnTo>
                      <a:pt x="12288" y="5343"/>
                    </a:lnTo>
                    <a:lnTo>
                      <a:pt x="11892" y="5613"/>
                    </a:lnTo>
                    <a:lnTo>
                      <a:pt x="11099" y="6152"/>
                    </a:lnTo>
                    <a:lnTo>
                      <a:pt x="10712" y="6430"/>
                    </a:lnTo>
                    <a:lnTo>
                      <a:pt x="10333" y="6717"/>
                    </a:lnTo>
                    <a:lnTo>
                      <a:pt x="9962" y="7012"/>
                    </a:lnTo>
                    <a:lnTo>
                      <a:pt x="9776" y="7164"/>
                    </a:lnTo>
                    <a:lnTo>
                      <a:pt x="9599" y="7324"/>
                    </a:lnTo>
                    <a:lnTo>
                      <a:pt x="8175" y="8546"/>
                    </a:lnTo>
                    <a:lnTo>
                      <a:pt x="6894" y="9860"/>
                    </a:lnTo>
                    <a:lnTo>
                      <a:pt x="6279" y="10509"/>
                    </a:lnTo>
                    <a:lnTo>
                      <a:pt x="5723" y="11192"/>
                    </a:lnTo>
                    <a:lnTo>
                      <a:pt x="5183" y="11858"/>
                    </a:lnTo>
                    <a:lnTo>
                      <a:pt x="4914" y="12186"/>
                    </a:lnTo>
                    <a:lnTo>
                      <a:pt x="4661" y="12515"/>
                    </a:lnTo>
                    <a:lnTo>
                      <a:pt x="4197" y="13189"/>
                    </a:lnTo>
                    <a:lnTo>
                      <a:pt x="3751" y="13838"/>
                    </a:lnTo>
                    <a:lnTo>
                      <a:pt x="3532" y="14167"/>
                    </a:lnTo>
                    <a:lnTo>
                      <a:pt x="3329" y="14487"/>
                    </a:lnTo>
                    <a:lnTo>
                      <a:pt x="3135" y="14799"/>
                    </a:lnTo>
                    <a:lnTo>
                      <a:pt x="2950" y="15119"/>
                    </a:lnTo>
                    <a:lnTo>
                      <a:pt x="2773" y="15431"/>
                    </a:lnTo>
                    <a:lnTo>
                      <a:pt x="2596" y="15734"/>
                    </a:lnTo>
                    <a:lnTo>
                      <a:pt x="2428" y="16029"/>
                    </a:lnTo>
                    <a:lnTo>
                      <a:pt x="2267" y="16324"/>
                    </a:lnTo>
                    <a:lnTo>
                      <a:pt x="1972" y="16906"/>
                    </a:lnTo>
                    <a:lnTo>
                      <a:pt x="1703" y="17454"/>
                    </a:lnTo>
                    <a:lnTo>
                      <a:pt x="1467" y="17985"/>
                    </a:lnTo>
                    <a:lnTo>
                      <a:pt x="1248" y="18473"/>
                    </a:lnTo>
                    <a:lnTo>
                      <a:pt x="1054" y="18945"/>
                    </a:lnTo>
                    <a:lnTo>
                      <a:pt x="877" y="19375"/>
                    </a:lnTo>
                    <a:lnTo>
                      <a:pt x="599" y="20134"/>
                    </a:lnTo>
                    <a:lnTo>
                      <a:pt x="481" y="20504"/>
                    </a:lnTo>
                    <a:lnTo>
                      <a:pt x="380" y="20833"/>
                    </a:lnTo>
                    <a:lnTo>
                      <a:pt x="245" y="21305"/>
                    </a:lnTo>
                    <a:lnTo>
                      <a:pt x="169" y="21592"/>
                    </a:lnTo>
                    <a:lnTo>
                      <a:pt x="102" y="21895"/>
                    </a:lnTo>
                    <a:lnTo>
                      <a:pt x="51" y="22198"/>
                    </a:lnTo>
                    <a:lnTo>
                      <a:pt x="17" y="22502"/>
                    </a:lnTo>
                    <a:lnTo>
                      <a:pt x="0" y="22805"/>
                    </a:lnTo>
                    <a:lnTo>
                      <a:pt x="0" y="23108"/>
                    </a:lnTo>
                    <a:lnTo>
                      <a:pt x="17" y="23403"/>
                    </a:lnTo>
                    <a:lnTo>
                      <a:pt x="43" y="23698"/>
                    </a:lnTo>
                    <a:lnTo>
                      <a:pt x="85" y="23993"/>
                    </a:lnTo>
                    <a:lnTo>
                      <a:pt x="135" y="24280"/>
                    </a:lnTo>
                    <a:lnTo>
                      <a:pt x="211" y="24566"/>
                    </a:lnTo>
                    <a:lnTo>
                      <a:pt x="295" y="24845"/>
                    </a:lnTo>
                    <a:lnTo>
                      <a:pt x="388" y="25123"/>
                    </a:lnTo>
                    <a:lnTo>
                      <a:pt x="498" y="25392"/>
                    </a:lnTo>
                    <a:lnTo>
                      <a:pt x="616" y="25654"/>
                    </a:lnTo>
                    <a:lnTo>
                      <a:pt x="751" y="25906"/>
                    </a:lnTo>
                    <a:lnTo>
                      <a:pt x="902" y="26159"/>
                    </a:lnTo>
                    <a:lnTo>
                      <a:pt x="1054" y="26404"/>
                    </a:lnTo>
                    <a:lnTo>
                      <a:pt x="1222" y="26640"/>
                    </a:lnTo>
                    <a:lnTo>
                      <a:pt x="1408" y="26867"/>
                    </a:lnTo>
                    <a:lnTo>
                      <a:pt x="1593" y="27086"/>
                    </a:lnTo>
                    <a:lnTo>
                      <a:pt x="1796" y="27297"/>
                    </a:lnTo>
                    <a:lnTo>
                      <a:pt x="2015" y="27499"/>
                    </a:lnTo>
                    <a:lnTo>
                      <a:pt x="2234" y="27685"/>
                    </a:lnTo>
                    <a:lnTo>
                      <a:pt x="2470" y="27862"/>
                    </a:lnTo>
                    <a:lnTo>
                      <a:pt x="2706" y="28030"/>
                    </a:lnTo>
                    <a:lnTo>
                      <a:pt x="2959" y="28190"/>
                    </a:lnTo>
                    <a:lnTo>
                      <a:pt x="3220" y="28334"/>
                    </a:lnTo>
                    <a:lnTo>
                      <a:pt x="3489" y="28468"/>
                    </a:lnTo>
                    <a:lnTo>
                      <a:pt x="3768" y="28595"/>
                    </a:lnTo>
                    <a:lnTo>
                      <a:pt x="4054" y="28696"/>
                    </a:lnTo>
                    <a:lnTo>
                      <a:pt x="4341" y="28789"/>
                    </a:lnTo>
                    <a:lnTo>
                      <a:pt x="4644" y="28873"/>
                    </a:lnTo>
                    <a:lnTo>
                      <a:pt x="4947" y="28940"/>
                    </a:lnTo>
                    <a:lnTo>
                      <a:pt x="5251" y="28982"/>
                    </a:lnTo>
                    <a:lnTo>
                      <a:pt x="5554" y="29016"/>
                    </a:lnTo>
                    <a:lnTo>
                      <a:pt x="5858" y="29033"/>
                    </a:lnTo>
                    <a:lnTo>
                      <a:pt x="6161" y="29041"/>
                    </a:lnTo>
                    <a:lnTo>
                      <a:pt x="6456" y="29025"/>
                    </a:lnTo>
                    <a:lnTo>
                      <a:pt x="6751" y="28999"/>
                    </a:lnTo>
                    <a:lnTo>
                      <a:pt x="7046" y="28957"/>
                    </a:lnTo>
                    <a:lnTo>
                      <a:pt x="7332" y="28898"/>
                    </a:lnTo>
                    <a:lnTo>
                      <a:pt x="7619" y="28831"/>
                    </a:lnTo>
                    <a:lnTo>
                      <a:pt x="7897" y="28746"/>
                    </a:lnTo>
                    <a:lnTo>
                      <a:pt x="8175" y="28654"/>
                    </a:lnTo>
                    <a:lnTo>
                      <a:pt x="8445" y="28544"/>
                    </a:lnTo>
                    <a:lnTo>
                      <a:pt x="8706" y="28418"/>
                    </a:lnTo>
                    <a:lnTo>
                      <a:pt x="8959" y="28291"/>
                    </a:lnTo>
                    <a:lnTo>
                      <a:pt x="9212" y="28140"/>
                    </a:lnTo>
                    <a:lnTo>
                      <a:pt x="9456" y="27980"/>
                    </a:lnTo>
                    <a:lnTo>
                      <a:pt x="9692" y="27811"/>
                    </a:lnTo>
                    <a:lnTo>
                      <a:pt x="9920" y="27634"/>
                    </a:lnTo>
                    <a:lnTo>
                      <a:pt x="10139" y="27440"/>
                    </a:lnTo>
                    <a:lnTo>
                      <a:pt x="10349" y="27238"/>
                    </a:lnTo>
                    <a:lnTo>
                      <a:pt x="10552" y="27027"/>
                    </a:lnTo>
                    <a:lnTo>
                      <a:pt x="10737" y="26808"/>
                    </a:lnTo>
                    <a:lnTo>
                      <a:pt x="10914" y="26572"/>
                    </a:lnTo>
                    <a:lnTo>
                      <a:pt x="11083" y="26328"/>
                    </a:lnTo>
                    <a:lnTo>
                      <a:pt x="11243" y="26083"/>
                    </a:lnTo>
                    <a:lnTo>
                      <a:pt x="11386" y="25822"/>
                    </a:lnTo>
                    <a:lnTo>
                      <a:pt x="11521" y="25552"/>
                    </a:lnTo>
                    <a:lnTo>
                      <a:pt x="11647" y="25274"/>
                    </a:lnTo>
                    <a:lnTo>
                      <a:pt x="11748" y="24988"/>
                    </a:lnTo>
                    <a:lnTo>
                      <a:pt x="11841" y="24693"/>
                    </a:lnTo>
                    <a:lnTo>
                      <a:pt x="11925" y="24398"/>
                    </a:lnTo>
                    <a:lnTo>
                      <a:pt x="11959" y="24271"/>
                    </a:lnTo>
                    <a:lnTo>
                      <a:pt x="11976" y="24179"/>
                    </a:lnTo>
                    <a:lnTo>
                      <a:pt x="12001" y="24069"/>
                    </a:lnTo>
                    <a:lnTo>
                      <a:pt x="12018" y="24027"/>
                    </a:lnTo>
                    <a:lnTo>
                      <a:pt x="12060" y="23867"/>
                    </a:lnTo>
                    <a:lnTo>
                      <a:pt x="12178" y="23488"/>
                    </a:lnTo>
                    <a:lnTo>
                      <a:pt x="12262" y="23252"/>
                    </a:lnTo>
                    <a:lnTo>
                      <a:pt x="12355" y="22990"/>
                    </a:lnTo>
                    <a:lnTo>
                      <a:pt x="12465" y="22704"/>
                    </a:lnTo>
                    <a:lnTo>
                      <a:pt x="12591" y="22401"/>
                    </a:lnTo>
                    <a:lnTo>
                      <a:pt x="12743" y="22072"/>
                    </a:lnTo>
                    <a:lnTo>
                      <a:pt x="12903" y="21718"/>
                    </a:lnTo>
                    <a:lnTo>
                      <a:pt x="13080" y="21356"/>
                    </a:lnTo>
                    <a:lnTo>
                      <a:pt x="13282" y="20976"/>
                    </a:lnTo>
                    <a:lnTo>
                      <a:pt x="13375" y="20782"/>
                    </a:lnTo>
                    <a:lnTo>
                      <a:pt x="13484" y="20589"/>
                    </a:lnTo>
                    <a:lnTo>
                      <a:pt x="13602" y="20386"/>
                    </a:lnTo>
                    <a:lnTo>
                      <a:pt x="13729" y="20184"/>
                    </a:lnTo>
                    <a:lnTo>
                      <a:pt x="13982" y="19780"/>
                    </a:lnTo>
                    <a:lnTo>
                      <a:pt x="14243" y="19358"/>
                    </a:lnTo>
                    <a:lnTo>
                      <a:pt x="14858" y="18532"/>
                    </a:lnTo>
                    <a:lnTo>
                      <a:pt x="15170" y="18094"/>
                    </a:lnTo>
                    <a:lnTo>
                      <a:pt x="15532" y="17698"/>
                    </a:lnTo>
                    <a:lnTo>
                      <a:pt x="16274" y="16855"/>
                    </a:lnTo>
                    <a:lnTo>
                      <a:pt x="17108" y="16088"/>
                    </a:lnTo>
                    <a:lnTo>
                      <a:pt x="17311" y="15886"/>
                    </a:lnTo>
                    <a:lnTo>
                      <a:pt x="17530" y="15692"/>
                    </a:lnTo>
                    <a:lnTo>
                      <a:pt x="17757" y="15507"/>
                    </a:lnTo>
                    <a:lnTo>
                      <a:pt x="17993" y="15330"/>
                    </a:lnTo>
                    <a:lnTo>
                      <a:pt x="18465" y="14984"/>
                    </a:lnTo>
                    <a:lnTo>
                      <a:pt x="18701" y="14807"/>
                    </a:lnTo>
                    <a:lnTo>
                      <a:pt x="18937" y="14622"/>
                    </a:lnTo>
                    <a:lnTo>
                      <a:pt x="19181" y="14462"/>
                    </a:lnTo>
                    <a:lnTo>
                      <a:pt x="19426" y="14302"/>
                    </a:lnTo>
                    <a:lnTo>
                      <a:pt x="19940" y="13998"/>
                    </a:lnTo>
                    <a:lnTo>
                      <a:pt x="20454" y="13695"/>
                    </a:lnTo>
                    <a:lnTo>
                      <a:pt x="20707" y="13543"/>
                    </a:lnTo>
                    <a:lnTo>
                      <a:pt x="20960" y="13392"/>
                    </a:lnTo>
                    <a:lnTo>
                      <a:pt x="23100" y="12431"/>
                    </a:lnTo>
                    <a:lnTo>
                      <a:pt x="24196" y="12085"/>
                    </a:lnTo>
                    <a:lnTo>
                      <a:pt x="25249" y="11740"/>
                    </a:lnTo>
                    <a:lnTo>
                      <a:pt x="25502" y="11672"/>
                    </a:lnTo>
                    <a:lnTo>
                      <a:pt x="25763" y="11605"/>
                    </a:lnTo>
                    <a:lnTo>
                      <a:pt x="26025" y="11546"/>
                    </a:lnTo>
                    <a:lnTo>
                      <a:pt x="26286" y="11495"/>
                    </a:lnTo>
                    <a:lnTo>
                      <a:pt x="26783" y="11403"/>
                    </a:lnTo>
                    <a:lnTo>
                      <a:pt x="27027" y="11352"/>
                    </a:lnTo>
                    <a:lnTo>
                      <a:pt x="27272" y="11302"/>
                    </a:lnTo>
                    <a:lnTo>
                      <a:pt x="28174" y="11108"/>
                    </a:lnTo>
                    <a:lnTo>
                      <a:pt x="28283" y="11091"/>
                    </a:lnTo>
                    <a:lnTo>
                      <a:pt x="28393" y="11074"/>
                    </a:lnTo>
                    <a:lnTo>
                      <a:pt x="28603" y="11049"/>
                    </a:lnTo>
                    <a:lnTo>
                      <a:pt x="28814" y="11032"/>
                    </a:lnTo>
                    <a:lnTo>
                      <a:pt x="29016" y="11015"/>
                    </a:lnTo>
                    <a:lnTo>
                      <a:pt x="30407" y="10880"/>
                    </a:lnTo>
                    <a:lnTo>
                      <a:pt x="31620" y="10754"/>
                    </a:lnTo>
                    <a:lnTo>
                      <a:pt x="32202" y="10695"/>
                    </a:lnTo>
                    <a:lnTo>
                      <a:pt x="32463" y="10661"/>
                    </a:lnTo>
                    <a:lnTo>
                      <a:pt x="32716" y="10610"/>
                    </a:lnTo>
                    <a:lnTo>
                      <a:pt x="32977" y="10560"/>
                    </a:lnTo>
                    <a:lnTo>
                      <a:pt x="33222" y="10484"/>
                    </a:lnTo>
                    <a:lnTo>
                      <a:pt x="33466" y="10408"/>
                    </a:lnTo>
                    <a:lnTo>
                      <a:pt x="33702" y="10316"/>
                    </a:lnTo>
                    <a:lnTo>
                      <a:pt x="33930" y="10206"/>
                    </a:lnTo>
                    <a:lnTo>
                      <a:pt x="34157" y="10096"/>
                    </a:lnTo>
                    <a:lnTo>
                      <a:pt x="34376" y="9970"/>
                    </a:lnTo>
                    <a:lnTo>
                      <a:pt x="34587" y="9835"/>
                    </a:lnTo>
                    <a:lnTo>
                      <a:pt x="34798" y="9692"/>
                    </a:lnTo>
                    <a:lnTo>
                      <a:pt x="34991" y="9540"/>
                    </a:lnTo>
                    <a:lnTo>
                      <a:pt x="35185" y="9380"/>
                    </a:lnTo>
                    <a:lnTo>
                      <a:pt x="35371" y="9211"/>
                    </a:lnTo>
                    <a:lnTo>
                      <a:pt x="35539" y="9035"/>
                    </a:lnTo>
                    <a:lnTo>
                      <a:pt x="35708" y="8849"/>
                    </a:lnTo>
                    <a:lnTo>
                      <a:pt x="35868" y="8655"/>
                    </a:lnTo>
                    <a:lnTo>
                      <a:pt x="36020" y="8461"/>
                    </a:lnTo>
                    <a:lnTo>
                      <a:pt x="36154" y="8251"/>
                    </a:lnTo>
                    <a:lnTo>
                      <a:pt x="36289" y="8040"/>
                    </a:lnTo>
                    <a:lnTo>
                      <a:pt x="36407" y="7821"/>
                    </a:lnTo>
                    <a:lnTo>
                      <a:pt x="36517" y="7593"/>
                    </a:lnTo>
                    <a:lnTo>
                      <a:pt x="36618" y="7357"/>
                    </a:lnTo>
                    <a:lnTo>
                      <a:pt x="36702" y="7121"/>
                    </a:lnTo>
                    <a:lnTo>
                      <a:pt x="36778" y="6886"/>
                    </a:lnTo>
                    <a:lnTo>
                      <a:pt x="36845" y="6641"/>
                    </a:lnTo>
                    <a:lnTo>
                      <a:pt x="36904" y="6388"/>
                    </a:lnTo>
                    <a:lnTo>
                      <a:pt x="36947" y="6135"/>
                    </a:lnTo>
                    <a:lnTo>
                      <a:pt x="36972" y="5874"/>
                    </a:lnTo>
                    <a:lnTo>
                      <a:pt x="36997" y="5613"/>
                    </a:lnTo>
                    <a:lnTo>
                      <a:pt x="36997" y="5352"/>
                    </a:lnTo>
                    <a:lnTo>
                      <a:pt x="36989" y="5082"/>
                    </a:lnTo>
                    <a:lnTo>
                      <a:pt x="36972" y="4804"/>
                    </a:lnTo>
                    <a:lnTo>
                      <a:pt x="36938" y="4534"/>
                    </a:lnTo>
                    <a:lnTo>
                      <a:pt x="36888" y="4273"/>
                    </a:lnTo>
                    <a:lnTo>
                      <a:pt x="36829" y="4012"/>
                    </a:lnTo>
                    <a:lnTo>
                      <a:pt x="36753" y="3750"/>
                    </a:lnTo>
                    <a:lnTo>
                      <a:pt x="36669" y="3506"/>
                    </a:lnTo>
                    <a:lnTo>
                      <a:pt x="36567" y="3262"/>
                    </a:lnTo>
                    <a:lnTo>
                      <a:pt x="36466" y="3017"/>
                    </a:lnTo>
                    <a:lnTo>
                      <a:pt x="36340" y="2790"/>
                    </a:lnTo>
                    <a:lnTo>
                      <a:pt x="36213" y="2562"/>
                    </a:lnTo>
                    <a:lnTo>
                      <a:pt x="36070" y="2343"/>
                    </a:lnTo>
                    <a:lnTo>
                      <a:pt x="35918" y="2132"/>
                    </a:lnTo>
                    <a:lnTo>
                      <a:pt x="35758" y="1939"/>
                    </a:lnTo>
                    <a:lnTo>
                      <a:pt x="35590" y="1736"/>
                    </a:lnTo>
                    <a:lnTo>
                      <a:pt x="35413" y="1551"/>
                    </a:lnTo>
                    <a:lnTo>
                      <a:pt x="35227" y="1382"/>
                    </a:lnTo>
                    <a:lnTo>
                      <a:pt x="35034" y="1214"/>
                    </a:lnTo>
                    <a:lnTo>
                      <a:pt x="34831" y="1054"/>
                    </a:lnTo>
                    <a:lnTo>
                      <a:pt x="34621" y="902"/>
                    </a:lnTo>
                    <a:lnTo>
                      <a:pt x="34402" y="767"/>
                    </a:lnTo>
                    <a:lnTo>
                      <a:pt x="34174" y="641"/>
                    </a:lnTo>
                    <a:lnTo>
                      <a:pt x="33946" y="523"/>
                    </a:lnTo>
                    <a:lnTo>
                      <a:pt x="33710" y="413"/>
                    </a:lnTo>
                    <a:lnTo>
                      <a:pt x="33466" y="320"/>
                    </a:lnTo>
                    <a:lnTo>
                      <a:pt x="33213" y="236"/>
                    </a:lnTo>
                    <a:lnTo>
                      <a:pt x="32960" y="169"/>
                    </a:lnTo>
                    <a:lnTo>
                      <a:pt x="32708" y="110"/>
                    </a:lnTo>
                    <a:lnTo>
                      <a:pt x="32446" y="59"/>
                    </a:lnTo>
                    <a:lnTo>
                      <a:pt x="32177" y="26"/>
                    </a:lnTo>
                    <a:lnTo>
                      <a:pt x="31907" y="9"/>
                    </a:lnTo>
                    <a:lnTo>
                      <a:pt x="31637" y="0"/>
                    </a:lnTo>
                    <a:close/>
                  </a:path>
                </a:pathLst>
              </a:custGeom>
              <a:solidFill>
                <a:schemeClr val="accent3">
                  <a:lumMod val="75000"/>
                </a:schemeClr>
              </a:solidFill>
              <a:ln>
                <a:noFill/>
              </a:ln>
              <a:effectLst>
                <a:outerShdw blurRad="50800" dist="38100" dir="10800000" algn="r" rotWithShape="0">
                  <a:prstClr val="black">
                    <a:alpha val="40000"/>
                  </a:prstClr>
                </a:outerShdw>
              </a:effectLst>
            </p:spPr>
            <p:txBody>
              <a:bodyPr spcFirstLastPara="1" wrap="square" lIns="91425" tIns="91425" rIns="91425" bIns="91425" anchor="ctr" anchorCtr="0">
                <a:noAutofit/>
              </a:bodyPr>
              <a:lstStyle/>
              <a:p>
                <a:endParaRPr dirty="0"/>
              </a:p>
            </p:txBody>
          </p:sp>
          <p:sp>
            <p:nvSpPr>
              <p:cNvPr id="209" name="Google Shape;209;p17"/>
              <p:cNvSpPr/>
              <p:nvPr/>
            </p:nvSpPr>
            <p:spPr>
              <a:xfrm>
                <a:off x="1227568" y="1461828"/>
                <a:ext cx="461780" cy="356419"/>
              </a:xfrm>
              <a:custGeom>
                <a:avLst/>
                <a:gdLst/>
                <a:ahLst/>
                <a:cxnLst/>
                <a:rect l="l" t="t" r="r" b="b"/>
                <a:pathLst>
                  <a:path w="32135" h="24803" extrusionOk="0">
                    <a:moveTo>
                      <a:pt x="28047" y="1"/>
                    </a:moveTo>
                    <a:lnTo>
                      <a:pt x="27744" y="9"/>
                    </a:lnTo>
                    <a:lnTo>
                      <a:pt x="27440" y="18"/>
                    </a:lnTo>
                    <a:lnTo>
                      <a:pt x="27145" y="34"/>
                    </a:lnTo>
                    <a:lnTo>
                      <a:pt x="26572" y="85"/>
                    </a:lnTo>
                    <a:lnTo>
                      <a:pt x="26024" y="144"/>
                    </a:lnTo>
                    <a:lnTo>
                      <a:pt x="25527" y="203"/>
                    </a:lnTo>
                    <a:lnTo>
                      <a:pt x="25089" y="262"/>
                    </a:lnTo>
                    <a:lnTo>
                      <a:pt x="23918" y="414"/>
                    </a:lnTo>
                    <a:lnTo>
                      <a:pt x="22569" y="607"/>
                    </a:lnTo>
                    <a:lnTo>
                      <a:pt x="22367" y="633"/>
                    </a:lnTo>
                    <a:lnTo>
                      <a:pt x="22165" y="658"/>
                    </a:lnTo>
                    <a:lnTo>
                      <a:pt x="21954" y="692"/>
                    </a:lnTo>
                    <a:lnTo>
                      <a:pt x="21735" y="734"/>
                    </a:lnTo>
                    <a:lnTo>
                      <a:pt x="20791" y="953"/>
                    </a:lnTo>
                    <a:lnTo>
                      <a:pt x="20294" y="1071"/>
                    </a:lnTo>
                    <a:lnTo>
                      <a:pt x="19771" y="1197"/>
                    </a:lnTo>
                    <a:lnTo>
                      <a:pt x="19232" y="1324"/>
                    </a:lnTo>
                    <a:lnTo>
                      <a:pt x="18954" y="1400"/>
                    </a:lnTo>
                    <a:lnTo>
                      <a:pt x="18676" y="1484"/>
                    </a:lnTo>
                    <a:lnTo>
                      <a:pt x="16308" y="2293"/>
                    </a:lnTo>
                    <a:lnTo>
                      <a:pt x="15684" y="2563"/>
                    </a:lnTo>
                    <a:lnTo>
                      <a:pt x="15060" y="2849"/>
                    </a:lnTo>
                    <a:lnTo>
                      <a:pt x="13796" y="3431"/>
                    </a:lnTo>
                    <a:lnTo>
                      <a:pt x="12532" y="4139"/>
                    </a:lnTo>
                    <a:lnTo>
                      <a:pt x="11908" y="4509"/>
                    </a:lnTo>
                    <a:lnTo>
                      <a:pt x="11588" y="4695"/>
                    </a:lnTo>
                    <a:lnTo>
                      <a:pt x="11285" y="4897"/>
                    </a:lnTo>
                    <a:lnTo>
                      <a:pt x="10678" y="5318"/>
                    </a:lnTo>
                    <a:lnTo>
                      <a:pt x="10071" y="5740"/>
                    </a:lnTo>
                    <a:lnTo>
                      <a:pt x="9776" y="5951"/>
                    </a:lnTo>
                    <a:lnTo>
                      <a:pt x="9481" y="6170"/>
                    </a:lnTo>
                    <a:lnTo>
                      <a:pt x="9195" y="6397"/>
                    </a:lnTo>
                    <a:lnTo>
                      <a:pt x="8917" y="6642"/>
                    </a:lnTo>
                    <a:lnTo>
                      <a:pt x="7813" y="7569"/>
                    </a:lnTo>
                    <a:lnTo>
                      <a:pt x="6810" y="8555"/>
                    </a:lnTo>
                    <a:lnTo>
                      <a:pt x="6321" y="9043"/>
                    </a:lnTo>
                    <a:lnTo>
                      <a:pt x="5874" y="9549"/>
                    </a:lnTo>
                    <a:lnTo>
                      <a:pt x="5444" y="10046"/>
                    </a:lnTo>
                    <a:lnTo>
                      <a:pt x="5032" y="10527"/>
                    </a:lnTo>
                    <a:lnTo>
                      <a:pt x="4290" y="11504"/>
                    </a:lnTo>
                    <a:lnTo>
                      <a:pt x="3944" y="11968"/>
                    </a:lnTo>
                    <a:lnTo>
                      <a:pt x="3784" y="12204"/>
                    </a:lnTo>
                    <a:lnTo>
                      <a:pt x="3633" y="12431"/>
                    </a:lnTo>
                    <a:lnTo>
                      <a:pt x="3338" y="12878"/>
                    </a:lnTo>
                    <a:lnTo>
                      <a:pt x="3068" y="13308"/>
                    </a:lnTo>
                    <a:lnTo>
                      <a:pt x="2824" y="13729"/>
                    </a:lnTo>
                    <a:lnTo>
                      <a:pt x="2596" y="14125"/>
                    </a:lnTo>
                    <a:lnTo>
                      <a:pt x="2385" y="14504"/>
                    </a:lnTo>
                    <a:lnTo>
                      <a:pt x="2200" y="14858"/>
                    </a:lnTo>
                    <a:lnTo>
                      <a:pt x="2031" y="15196"/>
                    </a:lnTo>
                    <a:lnTo>
                      <a:pt x="1880" y="15507"/>
                    </a:lnTo>
                    <a:lnTo>
                      <a:pt x="1635" y="16047"/>
                    </a:lnTo>
                    <a:lnTo>
                      <a:pt x="1526" y="16308"/>
                    </a:lnTo>
                    <a:lnTo>
                      <a:pt x="1433" y="16535"/>
                    </a:lnTo>
                    <a:lnTo>
                      <a:pt x="1307" y="16873"/>
                    </a:lnTo>
                    <a:lnTo>
                      <a:pt x="1231" y="17075"/>
                    </a:lnTo>
                    <a:lnTo>
                      <a:pt x="1155" y="17294"/>
                    </a:lnTo>
                    <a:lnTo>
                      <a:pt x="1071" y="17522"/>
                    </a:lnTo>
                    <a:lnTo>
                      <a:pt x="885" y="17993"/>
                    </a:lnTo>
                    <a:lnTo>
                      <a:pt x="691" y="18482"/>
                    </a:lnTo>
                    <a:lnTo>
                      <a:pt x="498" y="18996"/>
                    </a:lnTo>
                    <a:lnTo>
                      <a:pt x="405" y="19249"/>
                    </a:lnTo>
                    <a:lnTo>
                      <a:pt x="312" y="19510"/>
                    </a:lnTo>
                    <a:lnTo>
                      <a:pt x="236" y="19772"/>
                    </a:lnTo>
                    <a:lnTo>
                      <a:pt x="160" y="20041"/>
                    </a:lnTo>
                    <a:lnTo>
                      <a:pt x="101" y="20303"/>
                    </a:lnTo>
                    <a:lnTo>
                      <a:pt x="51" y="20564"/>
                    </a:lnTo>
                    <a:lnTo>
                      <a:pt x="17" y="20834"/>
                    </a:lnTo>
                    <a:lnTo>
                      <a:pt x="0" y="21095"/>
                    </a:lnTo>
                    <a:lnTo>
                      <a:pt x="0" y="21356"/>
                    </a:lnTo>
                    <a:lnTo>
                      <a:pt x="9" y="21482"/>
                    </a:lnTo>
                    <a:lnTo>
                      <a:pt x="17" y="21609"/>
                    </a:lnTo>
                    <a:lnTo>
                      <a:pt x="34" y="21744"/>
                    </a:lnTo>
                    <a:lnTo>
                      <a:pt x="59" y="21870"/>
                    </a:lnTo>
                    <a:lnTo>
                      <a:pt x="85" y="21997"/>
                    </a:lnTo>
                    <a:lnTo>
                      <a:pt x="118" y="22123"/>
                    </a:lnTo>
                    <a:lnTo>
                      <a:pt x="160" y="22241"/>
                    </a:lnTo>
                    <a:lnTo>
                      <a:pt x="203" y="22367"/>
                    </a:lnTo>
                    <a:lnTo>
                      <a:pt x="253" y="22485"/>
                    </a:lnTo>
                    <a:lnTo>
                      <a:pt x="312" y="22612"/>
                    </a:lnTo>
                    <a:lnTo>
                      <a:pt x="380" y="22730"/>
                    </a:lnTo>
                    <a:lnTo>
                      <a:pt x="455" y="22848"/>
                    </a:lnTo>
                    <a:lnTo>
                      <a:pt x="531" y="22966"/>
                    </a:lnTo>
                    <a:lnTo>
                      <a:pt x="624" y="23075"/>
                    </a:lnTo>
                    <a:lnTo>
                      <a:pt x="717" y="23193"/>
                    </a:lnTo>
                    <a:lnTo>
                      <a:pt x="818" y="23303"/>
                    </a:lnTo>
                    <a:lnTo>
                      <a:pt x="936" y="23412"/>
                    </a:lnTo>
                    <a:lnTo>
                      <a:pt x="1054" y="23522"/>
                    </a:lnTo>
                    <a:lnTo>
                      <a:pt x="1180" y="23623"/>
                    </a:lnTo>
                    <a:lnTo>
                      <a:pt x="1315" y="23733"/>
                    </a:lnTo>
                    <a:lnTo>
                      <a:pt x="1467" y="23834"/>
                    </a:lnTo>
                    <a:lnTo>
                      <a:pt x="1618" y="23926"/>
                    </a:lnTo>
                    <a:lnTo>
                      <a:pt x="1787" y="24028"/>
                    </a:lnTo>
                    <a:lnTo>
                      <a:pt x="1964" y="24120"/>
                    </a:lnTo>
                    <a:lnTo>
                      <a:pt x="2141" y="24213"/>
                    </a:lnTo>
                    <a:lnTo>
                      <a:pt x="2343" y="24306"/>
                    </a:lnTo>
                    <a:lnTo>
                      <a:pt x="2545" y="24390"/>
                    </a:lnTo>
                    <a:lnTo>
                      <a:pt x="2756" y="24474"/>
                    </a:lnTo>
                    <a:lnTo>
                      <a:pt x="2984" y="24558"/>
                    </a:lnTo>
                    <a:lnTo>
                      <a:pt x="3220" y="24643"/>
                    </a:lnTo>
                    <a:lnTo>
                      <a:pt x="3388" y="24685"/>
                    </a:lnTo>
                    <a:lnTo>
                      <a:pt x="3548" y="24727"/>
                    </a:lnTo>
                    <a:lnTo>
                      <a:pt x="3717" y="24761"/>
                    </a:lnTo>
                    <a:lnTo>
                      <a:pt x="3877" y="24786"/>
                    </a:lnTo>
                    <a:lnTo>
                      <a:pt x="4029" y="24794"/>
                    </a:lnTo>
                    <a:lnTo>
                      <a:pt x="4189" y="24803"/>
                    </a:lnTo>
                    <a:lnTo>
                      <a:pt x="4340" y="24803"/>
                    </a:lnTo>
                    <a:lnTo>
                      <a:pt x="4492" y="24794"/>
                    </a:lnTo>
                    <a:lnTo>
                      <a:pt x="4635" y="24769"/>
                    </a:lnTo>
                    <a:lnTo>
                      <a:pt x="4779" y="24752"/>
                    </a:lnTo>
                    <a:lnTo>
                      <a:pt x="4922" y="24719"/>
                    </a:lnTo>
                    <a:lnTo>
                      <a:pt x="5065" y="24676"/>
                    </a:lnTo>
                    <a:lnTo>
                      <a:pt x="5208" y="24634"/>
                    </a:lnTo>
                    <a:lnTo>
                      <a:pt x="5343" y="24584"/>
                    </a:lnTo>
                    <a:lnTo>
                      <a:pt x="5478" y="24525"/>
                    </a:lnTo>
                    <a:lnTo>
                      <a:pt x="5613" y="24457"/>
                    </a:lnTo>
                    <a:lnTo>
                      <a:pt x="5739" y="24390"/>
                    </a:lnTo>
                    <a:lnTo>
                      <a:pt x="5874" y="24306"/>
                    </a:lnTo>
                    <a:lnTo>
                      <a:pt x="6001" y="24230"/>
                    </a:lnTo>
                    <a:lnTo>
                      <a:pt x="6119" y="24137"/>
                    </a:lnTo>
                    <a:lnTo>
                      <a:pt x="6245" y="24044"/>
                    </a:lnTo>
                    <a:lnTo>
                      <a:pt x="6363" y="23952"/>
                    </a:lnTo>
                    <a:lnTo>
                      <a:pt x="6599" y="23741"/>
                    </a:lnTo>
                    <a:lnTo>
                      <a:pt x="6818" y="23522"/>
                    </a:lnTo>
                    <a:lnTo>
                      <a:pt x="7037" y="23277"/>
                    </a:lnTo>
                    <a:lnTo>
                      <a:pt x="7248" y="23025"/>
                    </a:lnTo>
                    <a:lnTo>
                      <a:pt x="7450" y="22763"/>
                    </a:lnTo>
                    <a:lnTo>
                      <a:pt x="7636" y="22485"/>
                    </a:lnTo>
                    <a:lnTo>
                      <a:pt x="7821" y="22207"/>
                    </a:lnTo>
                    <a:lnTo>
                      <a:pt x="7998" y="21912"/>
                    </a:lnTo>
                    <a:lnTo>
                      <a:pt x="8167" y="21617"/>
                    </a:lnTo>
                    <a:lnTo>
                      <a:pt x="8327" y="21322"/>
                    </a:lnTo>
                    <a:lnTo>
                      <a:pt x="8478" y="21019"/>
                    </a:lnTo>
                    <a:lnTo>
                      <a:pt x="8622" y="20724"/>
                    </a:lnTo>
                    <a:lnTo>
                      <a:pt x="8756" y="20421"/>
                    </a:lnTo>
                    <a:lnTo>
                      <a:pt x="8883" y="20126"/>
                    </a:lnTo>
                    <a:lnTo>
                      <a:pt x="9001" y="19839"/>
                    </a:lnTo>
                    <a:lnTo>
                      <a:pt x="9220" y="19283"/>
                    </a:lnTo>
                    <a:lnTo>
                      <a:pt x="9405" y="18769"/>
                    </a:lnTo>
                    <a:lnTo>
                      <a:pt x="9566" y="18305"/>
                    </a:lnTo>
                    <a:lnTo>
                      <a:pt x="9591" y="18213"/>
                    </a:lnTo>
                    <a:lnTo>
                      <a:pt x="9616" y="18154"/>
                    </a:lnTo>
                    <a:lnTo>
                      <a:pt x="9641" y="18078"/>
                    </a:lnTo>
                    <a:lnTo>
                      <a:pt x="9650" y="18044"/>
                    </a:lnTo>
                    <a:lnTo>
                      <a:pt x="9692" y="17934"/>
                    </a:lnTo>
                    <a:lnTo>
                      <a:pt x="9801" y="17665"/>
                    </a:lnTo>
                    <a:lnTo>
                      <a:pt x="9962" y="17311"/>
                    </a:lnTo>
                    <a:lnTo>
                      <a:pt x="10164" y="16881"/>
                    </a:lnTo>
                    <a:lnTo>
                      <a:pt x="10425" y="16401"/>
                    </a:lnTo>
                    <a:lnTo>
                      <a:pt x="10577" y="16131"/>
                    </a:lnTo>
                    <a:lnTo>
                      <a:pt x="10745" y="15861"/>
                    </a:lnTo>
                    <a:lnTo>
                      <a:pt x="10830" y="15718"/>
                    </a:lnTo>
                    <a:lnTo>
                      <a:pt x="10922" y="15575"/>
                    </a:lnTo>
                    <a:lnTo>
                      <a:pt x="11116" y="15288"/>
                    </a:lnTo>
                    <a:lnTo>
                      <a:pt x="11327" y="14985"/>
                    </a:lnTo>
                    <a:lnTo>
                      <a:pt x="11546" y="14681"/>
                    </a:lnTo>
                    <a:lnTo>
                      <a:pt x="12035" y="14066"/>
                    </a:lnTo>
                    <a:lnTo>
                      <a:pt x="12288" y="13754"/>
                    </a:lnTo>
                    <a:lnTo>
                      <a:pt x="12574" y="13451"/>
                    </a:lnTo>
                    <a:lnTo>
                      <a:pt x="13164" y="12827"/>
                    </a:lnTo>
                    <a:lnTo>
                      <a:pt x="13813" y="12246"/>
                    </a:lnTo>
                    <a:lnTo>
                      <a:pt x="13973" y="12094"/>
                    </a:lnTo>
                    <a:lnTo>
                      <a:pt x="14142" y="11942"/>
                    </a:lnTo>
                    <a:lnTo>
                      <a:pt x="14319" y="11808"/>
                    </a:lnTo>
                    <a:lnTo>
                      <a:pt x="14496" y="11673"/>
                    </a:lnTo>
                    <a:lnTo>
                      <a:pt x="14866" y="11403"/>
                    </a:lnTo>
                    <a:lnTo>
                      <a:pt x="15043" y="11260"/>
                    </a:lnTo>
                    <a:lnTo>
                      <a:pt x="15220" y="11125"/>
                    </a:lnTo>
                    <a:lnTo>
                      <a:pt x="15414" y="10990"/>
                    </a:lnTo>
                    <a:lnTo>
                      <a:pt x="15600" y="10872"/>
                    </a:lnTo>
                    <a:lnTo>
                      <a:pt x="15987" y="10628"/>
                    </a:lnTo>
                    <a:lnTo>
                      <a:pt x="16375" y="10392"/>
                    </a:lnTo>
                    <a:lnTo>
                      <a:pt x="16763" y="10147"/>
                    </a:lnTo>
                    <a:lnTo>
                      <a:pt x="18372" y="9355"/>
                    </a:lnTo>
                    <a:lnTo>
                      <a:pt x="19181" y="9043"/>
                    </a:lnTo>
                    <a:lnTo>
                      <a:pt x="19965" y="8748"/>
                    </a:lnTo>
                    <a:lnTo>
                      <a:pt x="20150" y="8681"/>
                    </a:lnTo>
                    <a:lnTo>
                      <a:pt x="20344" y="8622"/>
                    </a:lnTo>
                    <a:lnTo>
                      <a:pt x="20724" y="8512"/>
                    </a:lnTo>
                    <a:lnTo>
                      <a:pt x="21094" y="8420"/>
                    </a:lnTo>
                    <a:lnTo>
                      <a:pt x="21448" y="8319"/>
                    </a:lnTo>
                    <a:lnTo>
                      <a:pt x="22114" y="8133"/>
                    </a:lnTo>
                    <a:lnTo>
                      <a:pt x="22274" y="8091"/>
                    </a:lnTo>
                    <a:lnTo>
                      <a:pt x="22434" y="8066"/>
                    </a:lnTo>
                    <a:lnTo>
                      <a:pt x="22586" y="8041"/>
                    </a:lnTo>
                    <a:lnTo>
                      <a:pt x="22738" y="8015"/>
                    </a:lnTo>
                    <a:lnTo>
                      <a:pt x="23749" y="7838"/>
                    </a:lnTo>
                    <a:lnTo>
                      <a:pt x="24634" y="7678"/>
                    </a:lnTo>
                    <a:lnTo>
                      <a:pt x="25055" y="7602"/>
                    </a:lnTo>
                    <a:lnTo>
                      <a:pt x="25258" y="7569"/>
                    </a:lnTo>
                    <a:lnTo>
                      <a:pt x="25468" y="7535"/>
                    </a:lnTo>
                    <a:lnTo>
                      <a:pt x="25932" y="7484"/>
                    </a:lnTo>
                    <a:lnTo>
                      <a:pt x="26429" y="7442"/>
                    </a:lnTo>
                    <a:lnTo>
                      <a:pt x="26960" y="7383"/>
                    </a:lnTo>
                    <a:lnTo>
                      <a:pt x="27516" y="7316"/>
                    </a:lnTo>
                    <a:lnTo>
                      <a:pt x="27794" y="7265"/>
                    </a:lnTo>
                    <a:lnTo>
                      <a:pt x="28072" y="7215"/>
                    </a:lnTo>
                    <a:lnTo>
                      <a:pt x="28359" y="7156"/>
                    </a:lnTo>
                    <a:lnTo>
                      <a:pt x="28637" y="7088"/>
                    </a:lnTo>
                    <a:lnTo>
                      <a:pt x="28915" y="7004"/>
                    </a:lnTo>
                    <a:lnTo>
                      <a:pt x="29193" y="6920"/>
                    </a:lnTo>
                    <a:lnTo>
                      <a:pt x="29463" y="6810"/>
                    </a:lnTo>
                    <a:lnTo>
                      <a:pt x="29724" y="6692"/>
                    </a:lnTo>
                    <a:lnTo>
                      <a:pt x="29985" y="6557"/>
                    </a:lnTo>
                    <a:lnTo>
                      <a:pt x="30230" y="6414"/>
                    </a:lnTo>
                    <a:lnTo>
                      <a:pt x="30348" y="6330"/>
                    </a:lnTo>
                    <a:lnTo>
                      <a:pt x="30466" y="6245"/>
                    </a:lnTo>
                    <a:lnTo>
                      <a:pt x="30584" y="6153"/>
                    </a:lnTo>
                    <a:lnTo>
                      <a:pt x="30693" y="6060"/>
                    </a:lnTo>
                    <a:lnTo>
                      <a:pt x="30803" y="5959"/>
                    </a:lnTo>
                    <a:lnTo>
                      <a:pt x="30912" y="5858"/>
                    </a:lnTo>
                    <a:lnTo>
                      <a:pt x="31013" y="5748"/>
                    </a:lnTo>
                    <a:lnTo>
                      <a:pt x="31115" y="5630"/>
                    </a:lnTo>
                    <a:lnTo>
                      <a:pt x="31216" y="5512"/>
                    </a:lnTo>
                    <a:lnTo>
                      <a:pt x="31308" y="5386"/>
                    </a:lnTo>
                    <a:lnTo>
                      <a:pt x="31393" y="5251"/>
                    </a:lnTo>
                    <a:lnTo>
                      <a:pt x="31477" y="5116"/>
                    </a:lnTo>
                    <a:lnTo>
                      <a:pt x="31561" y="4973"/>
                    </a:lnTo>
                    <a:lnTo>
                      <a:pt x="31637" y="4821"/>
                    </a:lnTo>
                    <a:lnTo>
                      <a:pt x="31705" y="4670"/>
                    </a:lnTo>
                    <a:lnTo>
                      <a:pt x="31772" y="4501"/>
                    </a:lnTo>
                    <a:lnTo>
                      <a:pt x="31831" y="4332"/>
                    </a:lnTo>
                    <a:lnTo>
                      <a:pt x="31890" y="4164"/>
                    </a:lnTo>
                    <a:lnTo>
                      <a:pt x="31941" y="3978"/>
                    </a:lnTo>
                    <a:lnTo>
                      <a:pt x="31991" y="3793"/>
                    </a:lnTo>
                    <a:lnTo>
                      <a:pt x="32033" y="3591"/>
                    </a:lnTo>
                    <a:lnTo>
                      <a:pt x="32067" y="3389"/>
                    </a:lnTo>
                    <a:lnTo>
                      <a:pt x="32092" y="3178"/>
                    </a:lnTo>
                    <a:lnTo>
                      <a:pt x="32117" y="2959"/>
                    </a:lnTo>
                    <a:lnTo>
                      <a:pt x="32134" y="2790"/>
                    </a:lnTo>
                    <a:lnTo>
                      <a:pt x="32134" y="2622"/>
                    </a:lnTo>
                    <a:lnTo>
                      <a:pt x="32134" y="2470"/>
                    </a:lnTo>
                    <a:lnTo>
                      <a:pt x="32117" y="2310"/>
                    </a:lnTo>
                    <a:lnTo>
                      <a:pt x="32101" y="2167"/>
                    </a:lnTo>
                    <a:lnTo>
                      <a:pt x="32075" y="2023"/>
                    </a:lnTo>
                    <a:lnTo>
                      <a:pt x="32042" y="1888"/>
                    </a:lnTo>
                    <a:lnTo>
                      <a:pt x="32008" y="1762"/>
                    </a:lnTo>
                    <a:lnTo>
                      <a:pt x="31957" y="1636"/>
                    </a:lnTo>
                    <a:lnTo>
                      <a:pt x="31907" y="1518"/>
                    </a:lnTo>
                    <a:lnTo>
                      <a:pt x="31848" y="1408"/>
                    </a:lnTo>
                    <a:lnTo>
                      <a:pt x="31780" y="1299"/>
                    </a:lnTo>
                    <a:lnTo>
                      <a:pt x="31713" y="1197"/>
                    </a:lnTo>
                    <a:lnTo>
                      <a:pt x="31637" y="1105"/>
                    </a:lnTo>
                    <a:lnTo>
                      <a:pt x="31561" y="1012"/>
                    </a:lnTo>
                    <a:lnTo>
                      <a:pt x="31469" y="928"/>
                    </a:lnTo>
                    <a:lnTo>
                      <a:pt x="31376" y="843"/>
                    </a:lnTo>
                    <a:lnTo>
                      <a:pt x="31283" y="768"/>
                    </a:lnTo>
                    <a:lnTo>
                      <a:pt x="31182" y="692"/>
                    </a:lnTo>
                    <a:lnTo>
                      <a:pt x="31081" y="624"/>
                    </a:lnTo>
                    <a:lnTo>
                      <a:pt x="30971" y="557"/>
                    </a:lnTo>
                    <a:lnTo>
                      <a:pt x="30853" y="498"/>
                    </a:lnTo>
                    <a:lnTo>
                      <a:pt x="30735" y="447"/>
                    </a:lnTo>
                    <a:lnTo>
                      <a:pt x="30617" y="388"/>
                    </a:lnTo>
                    <a:lnTo>
                      <a:pt x="30365" y="296"/>
                    </a:lnTo>
                    <a:lnTo>
                      <a:pt x="30103" y="220"/>
                    </a:lnTo>
                    <a:lnTo>
                      <a:pt x="29825" y="152"/>
                    </a:lnTo>
                    <a:lnTo>
                      <a:pt x="29539" y="102"/>
                    </a:lnTo>
                    <a:lnTo>
                      <a:pt x="29252" y="68"/>
                    </a:lnTo>
                    <a:lnTo>
                      <a:pt x="28957" y="34"/>
                    </a:lnTo>
                    <a:lnTo>
                      <a:pt x="28654" y="18"/>
                    </a:lnTo>
                    <a:lnTo>
                      <a:pt x="28350" y="9"/>
                    </a:lnTo>
                    <a:lnTo>
                      <a:pt x="2804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0" name="Google Shape;210;p17"/>
              <p:cNvSpPr/>
              <p:nvPr/>
            </p:nvSpPr>
            <p:spPr>
              <a:xfrm>
                <a:off x="1232384" y="1462128"/>
                <a:ext cx="461780" cy="356419"/>
              </a:xfrm>
              <a:custGeom>
                <a:avLst/>
                <a:gdLst/>
                <a:ahLst/>
                <a:cxnLst/>
                <a:rect l="l" t="t" r="r" b="b"/>
                <a:pathLst>
                  <a:path w="32135" h="24803" fill="none" extrusionOk="0">
                    <a:moveTo>
                      <a:pt x="1307" y="16873"/>
                    </a:moveTo>
                    <a:lnTo>
                      <a:pt x="1307" y="16873"/>
                    </a:lnTo>
                    <a:lnTo>
                      <a:pt x="1433" y="16535"/>
                    </a:lnTo>
                    <a:lnTo>
                      <a:pt x="1433" y="16535"/>
                    </a:lnTo>
                    <a:lnTo>
                      <a:pt x="1526" y="16308"/>
                    </a:lnTo>
                    <a:lnTo>
                      <a:pt x="1635" y="16047"/>
                    </a:lnTo>
                    <a:lnTo>
                      <a:pt x="1635" y="16047"/>
                    </a:lnTo>
                    <a:lnTo>
                      <a:pt x="1880" y="15507"/>
                    </a:lnTo>
                    <a:lnTo>
                      <a:pt x="1880" y="15507"/>
                    </a:lnTo>
                    <a:lnTo>
                      <a:pt x="2031" y="15196"/>
                    </a:lnTo>
                    <a:lnTo>
                      <a:pt x="2200" y="14858"/>
                    </a:lnTo>
                    <a:lnTo>
                      <a:pt x="2385" y="14504"/>
                    </a:lnTo>
                    <a:lnTo>
                      <a:pt x="2596" y="14125"/>
                    </a:lnTo>
                    <a:lnTo>
                      <a:pt x="2596" y="14125"/>
                    </a:lnTo>
                    <a:lnTo>
                      <a:pt x="2824" y="13729"/>
                    </a:lnTo>
                    <a:lnTo>
                      <a:pt x="3068" y="13308"/>
                    </a:lnTo>
                    <a:lnTo>
                      <a:pt x="3338" y="12878"/>
                    </a:lnTo>
                    <a:lnTo>
                      <a:pt x="3633" y="12431"/>
                    </a:lnTo>
                    <a:lnTo>
                      <a:pt x="3633" y="12431"/>
                    </a:lnTo>
                    <a:lnTo>
                      <a:pt x="3784" y="12204"/>
                    </a:lnTo>
                    <a:lnTo>
                      <a:pt x="3944" y="11968"/>
                    </a:lnTo>
                    <a:lnTo>
                      <a:pt x="4290" y="11504"/>
                    </a:lnTo>
                    <a:lnTo>
                      <a:pt x="5032" y="10527"/>
                    </a:lnTo>
                    <a:lnTo>
                      <a:pt x="5032" y="10527"/>
                    </a:lnTo>
                    <a:lnTo>
                      <a:pt x="5444" y="10046"/>
                    </a:lnTo>
                    <a:lnTo>
                      <a:pt x="5874" y="9549"/>
                    </a:lnTo>
                    <a:lnTo>
                      <a:pt x="5874" y="9549"/>
                    </a:lnTo>
                    <a:lnTo>
                      <a:pt x="6321" y="9043"/>
                    </a:lnTo>
                    <a:lnTo>
                      <a:pt x="6321" y="9043"/>
                    </a:lnTo>
                    <a:lnTo>
                      <a:pt x="6810" y="8555"/>
                    </a:lnTo>
                    <a:lnTo>
                      <a:pt x="6810" y="8555"/>
                    </a:lnTo>
                    <a:lnTo>
                      <a:pt x="7813" y="7569"/>
                    </a:lnTo>
                    <a:lnTo>
                      <a:pt x="7813" y="7569"/>
                    </a:lnTo>
                    <a:lnTo>
                      <a:pt x="8917" y="6642"/>
                    </a:lnTo>
                    <a:lnTo>
                      <a:pt x="8917" y="6642"/>
                    </a:lnTo>
                    <a:lnTo>
                      <a:pt x="9195" y="6397"/>
                    </a:lnTo>
                    <a:lnTo>
                      <a:pt x="9481" y="6170"/>
                    </a:lnTo>
                    <a:lnTo>
                      <a:pt x="9776" y="5951"/>
                    </a:lnTo>
                    <a:lnTo>
                      <a:pt x="10071" y="5740"/>
                    </a:lnTo>
                    <a:lnTo>
                      <a:pt x="10678" y="5318"/>
                    </a:lnTo>
                    <a:lnTo>
                      <a:pt x="11285" y="4897"/>
                    </a:lnTo>
                    <a:lnTo>
                      <a:pt x="11285" y="4897"/>
                    </a:lnTo>
                    <a:lnTo>
                      <a:pt x="11588" y="4695"/>
                    </a:lnTo>
                    <a:lnTo>
                      <a:pt x="11908" y="4509"/>
                    </a:lnTo>
                    <a:lnTo>
                      <a:pt x="12532" y="4139"/>
                    </a:lnTo>
                    <a:lnTo>
                      <a:pt x="13796" y="3431"/>
                    </a:lnTo>
                    <a:lnTo>
                      <a:pt x="13796" y="3431"/>
                    </a:lnTo>
                    <a:lnTo>
                      <a:pt x="15060" y="2849"/>
                    </a:lnTo>
                    <a:lnTo>
                      <a:pt x="15684" y="2563"/>
                    </a:lnTo>
                    <a:lnTo>
                      <a:pt x="16308" y="2293"/>
                    </a:lnTo>
                    <a:lnTo>
                      <a:pt x="16308" y="2293"/>
                    </a:lnTo>
                    <a:lnTo>
                      <a:pt x="18676" y="1484"/>
                    </a:lnTo>
                    <a:lnTo>
                      <a:pt x="18676" y="1484"/>
                    </a:lnTo>
                    <a:lnTo>
                      <a:pt x="18954" y="1400"/>
                    </a:lnTo>
                    <a:lnTo>
                      <a:pt x="19232" y="1324"/>
                    </a:lnTo>
                    <a:lnTo>
                      <a:pt x="19771" y="1197"/>
                    </a:lnTo>
                    <a:lnTo>
                      <a:pt x="20294" y="1071"/>
                    </a:lnTo>
                    <a:lnTo>
                      <a:pt x="20791" y="953"/>
                    </a:lnTo>
                    <a:lnTo>
                      <a:pt x="20791" y="953"/>
                    </a:lnTo>
                    <a:lnTo>
                      <a:pt x="21735" y="734"/>
                    </a:lnTo>
                    <a:lnTo>
                      <a:pt x="21735" y="734"/>
                    </a:lnTo>
                    <a:lnTo>
                      <a:pt x="21954" y="692"/>
                    </a:lnTo>
                    <a:lnTo>
                      <a:pt x="22165" y="658"/>
                    </a:lnTo>
                    <a:lnTo>
                      <a:pt x="22367" y="633"/>
                    </a:lnTo>
                    <a:lnTo>
                      <a:pt x="22569" y="607"/>
                    </a:lnTo>
                    <a:lnTo>
                      <a:pt x="22569" y="607"/>
                    </a:lnTo>
                    <a:lnTo>
                      <a:pt x="23918" y="414"/>
                    </a:lnTo>
                    <a:lnTo>
                      <a:pt x="23918" y="414"/>
                    </a:lnTo>
                    <a:lnTo>
                      <a:pt x="25089" y="262"/>
                    </a:lnTo>
                    <a:lnTo>
                      <a:pt x="25089" y="262"/>
                    </a:lnTo>
                    <a:lnTo>
                      <a:pt x="25527" y="203"/>
                    </a:lnTo>
                    <a:lnTo>
                      <a:pt x="26024" y="144"/>
                    </a:lnTo>
                    <a:lnTo>
                      <a:pt x="26572" y="85"/>
                    </a:lnTo>
                    <a:lnTo>
                      <a:pt x="27145" y="34"/>
                    </a:lnTo>
                    <a:lnTo>
                      <a:pt x="27440" y="18"/>
                    </a:lnTo>
                    <a:lnTo>
                      <a:pt x="27744" y="9"/>
                    </a:lnTo>
                    <a:lnTo>
                      <a:pt x="28047" y="1"/>
                    </a:lnTo>
                    <a:lnTo>
                      <a:pt x="28350" y="9"/>
                    </a:lnTo>
                    <a:lnTo>
                      <a:pt x="28654" y="18"/>
                    </a:lnTo>
                    <a:lnTo>
                      <a:pt x="28957" y="34"/>
                    </a:lnTo>
                    <a:lnTo>
                      <a:pt x="29252" y="68"/>
                    </a:lnTo>
                    <a:lnTo>
                      <a:pt x="29539" y="102"/>
                    </a:lnTo>
                    <a:lnTo>
                      <a:pt x="29825" y="152"/>
                    </a:lnTo>
                    <a:lnTo>
                      <a:pt x="30103" y="220"/>
                    </a:lnTo>
                    <a:lnTo>
                      <a:pt x="30365" y="296"/>
                    </a:lnTo>
                    <a:lnTo>
                      <a:pt x="30617" y="388"/>
                    </a:lnTo>
                    <a:lnTo>
                      <a:pt x="30735" y="447"/>
                    </a:lnTo>
                    <a:lnTo>
                      <a:pt x="30853" y="498"/>
                    </a:lnTo>
                    <a:lnTo>
                      <a:pt x="30971" y="557"/>
                    </a:lnTo>
                    <a:lnTo>
                      <a:pt x="31081" y="624"/>
                    </a:lnTo>
                    <a:lnTo>
                      <a:pt x="31182" y="692"/>
                    </a:lnTo>
                    <a:lnTo>
                      <a:pt x="31283" y="768"/>
                    </a:lnTo>
                    <a:lnTo>
                      <a:pt x="31376" y="843"/>
                    </a:lnTo>
                    <a:lnTo>
                      <a:pt x="31469" y="928"/>
                    </a:lnTo>
                    <a:lnTo>
                      <a:pt x="31561" y="1012"/>
                    </a:lnTo>
                    <a:lnTo>
                      <a:pt x="31637" y="1105"/>
                    </a:lnTo>
                    <a:lnTo>
                      <a:pt x="31713" y="1197"/>
                    </a:lnTo>
                    <a:lnTo>
                      <a:pt x="31780" y="1299"/>
                    </a:lnTo>
                    <a:lnTo>
                      <a:pt x="31848" y="1408"/>
                    </a:lnTo>
                    <a:lnTo>
                      <a:pt x="31907" y="1518"/>
                    </a:lnTo>
                    <a:lnTo>
                      <a:pt x="31957" y="1636"/>
                    </a:lnTo>
                    <a:lnTo>
                      <a:pt x="32008" y="1762"/>
                    </a:lnTo>
                    <a:lnTo>
                      <a:pt x="32042" y="1888"/>
                    </a:lnTo>
                    <a:lnTo>
                      <a:pt x="32075" y="2023"/>
                    </a:lnTo>
                    <a:lnTo>
                      <a:pt x="32101" y="2167"/>
                    </a:lnTo>
                    <a:lnTo>
                      <a:pt x="32117" y="2310"/>
                    </a:lnTo>
                    <a:lnTo>
                      <a:pt x="32134" y="2470"/>
                    </a:lnTo>
                    <a:lnTo>
                      <a:pt x="32134" y="2622"/>
                    </a:lnTo>
                    <a:lnTo>
                      <a:pt x="32134" y="2790"/>
                    </a:lnTo>
                    <a:lnTo>
                      <a:pt x="32117" y="2959"/>
                    </a:lnTo>
                    <a:lnTo>
                      <a:pt x="32117" y="2959"/>
                    </a:lnTo>
                    <a:lnTo>
                      <a:pt x="32092" y="3178"/>
                    </a:lnTo>
                    <a:lnTo>
                      <a:pt x="32067" y="3389"/>
                    </a:lnTo>
                    <a:lnTo>
                      <a:pt x="32033" y="3591"/>
                    </a:lnTo>
                    <a:lnTo>
                      <a:pt x="31991" y="3793"/>
                    </a:lnTo>
                    <a:lnTo>
                      <a:pt x="31941" y="3978"/>
                    </a:lnTo>
                    <a:lnTo>
                      <a:pt x="31890" y="4164"/>
                    </a:lnTo>
                    <a:lnTo>
                      <a:pt x="31831" y="4332"/>
                    </a:lnTo>
                    <a:lnTo>
                      <a:pt x="31772" y="4501"/>
                    </a:lnTo>
                    <a:lnTo>
                      <a:pt x="31705" y="4670"/>
                    </a:lnTo>
                    <a:lnTo>
                      <a:pt x="31637" y="4821"/>
                    </a:lnTo>
                    <a:lnTo>
                      <a:pt x="31561" y="4973"/>
                    </a:lnTo>
                    <a:lnTo>
                      <a:pt x="31477" y="5116"/>
                    </a:lnTo>
                    <a:lnTo>
                      <a:pt x="31393" y="5251"/>
                    </a:lnTo>
                    <a:lnTo>
                      <a:pt x="31308" y="5386"/>
                    </a:lnTo>
                    <a:lnTo>
                      <a:pt x="31216" y="5512"/>
                    </a:lnTo>
                    <a:lnTo>
                      <a:pt x="31115" y="5630"/>
                    </a:lnTo>
                    <a:lnTo>
                      <a:pt x="31013" y="5748"/>
                    </a:lnTo>
                    <a:lnTo>
                      <a:pt x="30912" y="5858"/>
                    </a:lnTo>
                    <a:lnTo>
                      <a:pt x="30803" y="5959"/>
                    </a:lnTo>
                    <a:lnTo>
                      <a:pt x="30693" y="6060"/>
                    </a:lnTo>
                    <a:lnTo>
                      <a:pt x="30584" y="6153"/>
                    </a:lnTo>
                    <a:lnTo>
                      <a:pt x="30466" y="6245"/>
                    </a:lnTo>
                    <a:lnTo>
                      <a:pt x="30348" y="6330"/>
                    </a:lnTo>
                    <a:lnTo>
                      <a:pt x="30230" y="6414"/>
                    </a:lnTo>
                    <a:lnTo>
                      <a:pt x="29985" y="6557"/>
                    </a:lnTo>
                    <a:lnTo>
                      <a:pt x="29724" y="6692"/>
                    </a:lnTo>
                    <a:lnTo>
                      <a:pt x="29463" y="6810"/>
                    </a:lnTo>
                    <a:lnTo>
                      <a:pt x="29193" y="6920"/>
                    </a:lnTo>
                    <a:lnTo>
                      <a:pt x="28915" y="7004"/>
                    </a:lnTo>
                    <a:lnTo>
                      <a:pt x="28637" y="7088"/>
                    </a:lnTo>
                    <a:lnTo>
                      <a:pt x="28359" y="7156"/>
                    </a:lnTo>
                    <a:lnTo>
                      <a:pt x="28072" y="7215"/>
                    </a:lnTo>
                    <a:lnTo>
                      <a:pt x="27794" y="7265"/>
                    </a:lnTo>
                    <a:lnTo>
                      <a:pt x="27516" y="7316"/>
                    </a:lnTo>
                    <a:lnTo>
                      <a:pt x="26960" y="7383"/>
                    </a:lnTo>
                    <a:lnTo>
                      <a:pt x="26429" y="7442"/>
                    </a:lnTo>
                    <a:lnTo>
                      <a:pt x="25932" y="7484"/>
                    </a:lnTo>
                    <a:lnTo>
                      <a:pt x="25468" y="7535"/>
                    </a:lnTo>
                    <a:lnTo>
                      <a:pt x="25258" y="7569"/>
                    </a:lnTo>
                    <a:lnTo>
                      <a:pt x="25055" y="7602"/>
                    </a:lnTo>
                    <a:lnTo>
                      <a:pt x="24634" y="7678"/>
                    </a:lnTo>
                    <a:lnTo>
                      <a:pt x="24634" y="7678"/>
                    </a:lnTo>
                    <a:lnTo>
                      <a:pt x="23749" y="7838"/>
                    </a:lnTo>
                    <a:lnTo>
                      <a:pt x="23749" y="7838"/>
                    </a:lnTo>
                    <a:lnTo>
                      <a:pt x="22738" y="8015"/>
                    </a:lnTo>
                    <a:lnTo>
                      <a:pt x="22738" y="8015"/>
                    </a:lnTo>
                    <a:lnTo>
                      <a:pt x="22586" y="8041"/>
                    </a:lnTo>
                    <a:lnTo>
                      <a:pt x="22434" y="8066"/>
                    </a:lnTo>
                    <a:lnTo>
                      <a:pt x="22274" y="8091"/>
                    </a:lnTo>
                    <a:lnTo>
                      <a:pt x="22114" y="8133"/>
                    </a:lnTo>
                    <a:lnTo>
                      <a:pt x="22114" y="8133"/>
                    </a:lnTo>
                    <a:lnTo>
                      <a:pt x="21448" y="8319"/>
                    </a:lnTo>
                    <a:lnTo>
                      <a:pt x="21448" y="8319"/>
                    </a:lnTo>
                    <a:lnTo>
                      <a:pt x="21094" y="8420"/>
                    </a:lnTo>
                    <a:lnTo>
                      <a:pt x="20724" y="8512"/>
                    </a:lnTo>
                    <a:lnTo>
                      <a:pt x="20344" y="8622"/>
                    </a:lnTo>
                    <a:lnTo>
                      <a:pt x="20150" y="8681"/>
                    </a:lnTo>
                    <a:lnTo>
                      <a:pt x="19965" y="8748"/>
                    </a:lnTo>
                    <a:lnTo>
                      <a:pt x="19965" y="8748"/>
                    </a:lnTo>
                    <a:lnTo>
                      <a:pt x="19181" y="9043"/>
                    </a:lnTo>
                    <a:lnTo>
                      <a:pt x="18372" y="9355"/>
                    </a:lnTo>
                    <a:lnTo>
                      <a:pt x="18372" y="9355"/>
                    </a:lnTo>
                    <a:lnTo>
                      <a:pt x="16763" y="10147"/>
                    </a:lnTo>
                    <a:lnTo>
                      <a:pt x="16763" y="10147"/>
                    </a:lnTo>
                    <a:lnTo>
                      <a:pt x="16375" y="10392"/>
                    </a:lnTo>
                    <a:lnTo>
                      <a:pt x="15987" y="10628"/>
                    </a:lnTo>
                    <a:lnTo>
                      <a:pt x="15600" y="10872"/>
                    </a:lnTo>
                    <a:lnTo>
                      <a:pt x="15414" y="10990"/>
                    </a:lnTo>
                    <a:lnTo>
                      <a:pt x="15220" y="11125"/>
                    </a:lnTo>
                    <a:lnTo>
                      <a:pt x="15220" y="11125"/>
                    </a:lnTo>
                    <a:lnTo>
                      <a:pt x="15043" y="11260"/>
                    </a:lnTo>
                    <a:lnTo>
                      <a:pt x="14866" y="11403"/>
                    </a:lnTo>
                    <a:lnTo>
                      <a:pt x="14496" y="11673"/>
                    </a:lnTo>
                    <a:lnTo>
                      <a:pt x="14319" y="11808"/>
                    </a:lnTo>
                    <a:lnTo>
                      <a:pt x="14142" y="11942"/>
                    </a:lnTo>
                    <a:lnTo>
                      <a:pt x="13973" y="12094"/>
                    </a:lnTo>
                    <a:lnTo>
                      <a:pt x="13813" y="12246"/>
                    </a:lnTo>
                    <a:lnTo>
                      <a:pt x="13813" y="12246"/>
                    </a:lnTo>
                    <a:lnTo>
                      <a:pt x="13164" y="12827"/>
                    </a:lnTo>
                    <a:lnTo>
                      <a:pt x="13164" y="12827"/>
                    </a:lnTo>
                    <a:lnTo>
                      <a:pt x="12574" y="13451"/>
                    </a:lnTo>
                    <a:lnTo>
                      <a:pt x="12574" y="13451"/>
                    </a:lnTo>
                    <a:lnTo>
                      <a:pt x="12288" y="13754"/>
                    </a:lnTo>
                    <a:lnTo>
                      <a:pt x="12288" y="13754"/>
                    </a:lnTo>
                    <a:lnTo>
                      <a:pt x="12035" y="14066"/>
                    </a:lnTo>
                    <a:lnTo>
                      <a:pt x="12035" y="14066"/>
                    </a:lnTo>
                    <a:lnTo>
                      <a:pt x="11546" y="14681"/>
                    </a:lnTo>
                    <a:lnTo>
                      <a:pt x="11546" y="14681"/>
                    </a:lnTo>
                    <a:lnTo>
                      <a:pt x="11327" y="14985"/>
                    </a:lnTo>
                    <a:lnTo>
                      <a:pt x="11116" y="15288"/>
                    </a:lnTo>
                    <a:lnTo>
                      <a:pt x="10922" y="15575"/>
                    </a:lnTo>
                    <a:lnTo>
                      <a:pt x="10830" y="15718"/>
                    </a:lnTo>
                    <a:lnTo>
                      <a:pt x="10745" y="15861"/>
                    </a:lnTo>
                    <a:lnTo>
                      <a:pt x="10745" y="15861"/>
                    </a:lnTo>
                    <a:lnTo>
                      <a:pt x="10577" y="16131"/>
                    </a:lnTo>
                    <a:lnTo>
                      <a:pt x="10425" y="16401"/>
                    </a:lnTo>
                    <a:lnTo>
                      <a:pt x="10164" y="16881"/>
                    </a:lnTo>
                    <a:lnTo>
                      <a:pt x="10164" y="16881"/>
                    </a:lnTo>
                    <a:lnTo>
                      <a:pt x="9962" y="17311"/>
                    </a:lnTo>
                    <a:lnTo>
                      <a:pt x="9801" y="17665"/>
                    </a:lnTo>
                    <a:lnTo>
                      <a:pt x="9801" y="17665"/>
                    </a:lnTo>
                    <a:lnTo>
                      <a:pt x="9692" y="17934"/>
                    </a:lnTo>
                    <a:lnTo>
                      <a:pt x="9692" y="17934"/>
                    </a:lnTo>
                    <a:lnTo>
                      <a:pt x="9650" y="18044"/>
                    </a:lnTo>
                    <a:lnTo>
                      <a:pt x="9650" y="18044"/>
                    </a:lnTo>
                    <a:lnTo>
                      <a:pt x="9641" y="18078"/>
                    </a:lnTo>
                    <a:lnTo>
                      <a:pt x="9641" y="18078"/>
                    </a:lnTo>
                    <a:lnTo>
                      <a:pt x="9616" y="18154"/>
                    </a:lnTo>
                    <a:lnTo>
                      <a:pt x="9616" y="18154"/>
                    </a:lnTo>
                    <a:lnTo>
                      <a:pt x="9591" y="18213"/>
                    </a:lnTo>
                    <a:lnTo>
                      <a:pt x="9566" y="18305"/>
                    </a:lnTo>
                    <a:lnTo>
                      <a:pt x="9566" y="18305"/>
                    </a:lnTo>
                    <a:lnTo>
                      <a:pt x="9405" y="18769"/>
                    </a:lnTo>
                    <a:lnTo>
                      <a:pt x="9220" y="19283"/>
                    </a:lnTo>
                    <a:lnTo>
                      <a:pt x="9001" y="19839"/>
                    </a:lnTo>
                    <a:lnTo>
                      <a:pt x="8883" y="20126"/>
                    </a:lnTo>
                    <a:lnTo>
                      <a:pt x="8756" y="20421"/>
                    </a:lnTo>
                    <a:lnTo>
                      <a:pt x="8622" y="20724"/>
                    </a:lnTo>
                    <a:lnTo>
                      <a:pt x="8478" y="21019"/>
                    </a:lnTo>
                    <a:lnTo>
                      <a:pt x="8327" y="21322"/>
                    </a:lnTo>
                    <a:lnTo>
                      <a:pt x="8167" y="21617"/>
                    </a:lnTo>
                    <a:lnTo>
                      <a:pt x="7998" y="21912"/>
                    </a:lnTo>
                    <a:lnTo>
                      <a:pt x="7821" y="22207"/>
                    </a:lnTo>
                    <a:lnTo>
                      <a:pt x="7636" y="22485"/>
                    </a:lnTo>
                    <a:lnTo>
                      <a:pt x="7450" y="22763"/>
                    </a:lnTo>
                    <a:lnTo>
                      <a:pt x="7248" y="23025"/>
                    </a:lnTo>
                    <a:lnTo>
                      <a:pt x="7037" y="23277"/>
                    </a:lnTo>
                    <a:lnTo>
                      <a:pt x="6818" y="23522"/>
                    </a:lnTo>
                    <a:lnTo>
                      <a:pt x="6599" y="23741"/>
                    </a:lnTo>
                    <a:lnTo>
                      <a:pt x="6363" y="23952"/>
                    </a:lnTo>
                    <a:lnTo>
                      <a:pt x="6245" y="24044"/>
                    </a:lnTo>
                    <a:lnTo>
                      <a:pt x="6119" y="24137"/>
                    </a:lnTo>
                    <a:lnTo>
                      <a:pt x="6001" y="24230"/>
                    </a:lnTo>
                    <a:lnTo>
                      <a:pt x="5874" y="24306"/>
                    </a:lnTo>
                    <a:lnTo>
                      <a:pt x="5739" y="24390"/>
                    </a:lnTo>
                    <a:lnTo>
                      <a:pt x="5613" y="24457"/>
                    </a:lnTo>
                    <a:lnTo>
                      <a:pt x="5478" y="24525"/>
                    </a:lnTo>
                    <a:lnTo>
                      <a:pt x="5343" y="24584"/>
                    </a:lnTo>
                    <a:lnTo>
                      <a:pt x="5208" y="24634"/>
                    </a:lnTo>
                    <a:lnTo>
                      <a:pt x="5065" y="24676"/>
                    </a:lnTo>
                    <a:lnTo>
                      <a:pt x="4922" y="24719"/>
                    </a:lnTo>
                    <a:lnTo>
                      <a:pt x="4779" y="24752"/>
                    </a:lnTo>
                    <a:lnTo>
                      <a:pt x="4635" y="24769"/>
                    </a:lnTo>
                    <a:lnTo>
                      <a:pt x="4492" y="24794"/>
                    </a:lnTo>
                    <a:lnTo>
                      <a:pt x="4340" y="24803"/>
                    </a:lnTo>
                    <a:lnTo>
                      <a:pt x="4189" y="24803"/>
                    </a:lnTo>
                    <a:lnTo>
                      <a:pt x="4029" y="24794"/>
                    </a:lnTo>
                    <a:lnTo>
                      <a:pt x="3877" y="24786"/>
                    </a:lnTo>
                    <a:lnTo>
                      <a:pt x="3717" y="24761"/>
                    </a:lnTo>
                    <a:lnTo>
                      <a:pt x="3548" y="24727"/>
                    </a:lnTo>
                    <a:lnTo>
                      <a:pt x="3388" y="24685"/>
                    </a:lnTo>
                    <a:lnTo>
                      <a:pt x="3220" y="24643"/>
                    </a:lnTo>
                    <a:lnTo>
                      <a:pt x="3220" y="24643"/>
                    </a:lnTo>
                    <a:lnTo>
                      <a:pt x="2984" y="24558"/>
                    </a:lnTo>
                    <a:lnTo>
                      <a:pt x="2756" y="24474"/>
                    </a:lnTo>
                    <a:lnTo>
                      <a:pt x="2545" y="24390"/>
                    </a:lnTo>
                    <a:lnTo>
                      <a:pt x="2343" y="24306"/>
                    </a:lnTo>
                    <a:lnTo>
                      <a:pt x="2141" y="24213"/>
                    </a:lnTo>
                    <a:lnTo>
                      <a:pt x="1964" y="24120"/>
                    </a:lnTo>
                    <a:lnTo>
                      <a:pt x="1787" y="24028"/>
                    </a:lnTo>
                    <a:lnTo>
                      <a:pt x="1618" y="23926"/>
                    </a:lnTo>
                    <a:lnTo>
                      <a:pt x="1467" y="23834"/>
                    </a:lnTo>
                    <a:lnTo>
                      <a:pt x="1315" y="23733"/>
                    </a:lnTo>
                    <a:lnTo>
                      <a:pt x="1180" y="23623"/>
                    </a:lnTo>
                    <a:lnTo>
                      <a:pt x="1054" y="23522"/>
                    </a:lnTo>
                    <a:lnTo>
                      <a:pt x="936" y="23412"/>
                    </a:lnTo>
                    <a:lnTo>
                      <a:pt x="818" y="23303"/>
                    </a:lnTo>
                    <a:lnTo>
                      <a:pt x="717" y="23193"/>
                    </a:lnTo>
                    <a:lnTo>
                      <a:pt x="624" y="23075"/>
                    </a:lnTo>
                    <a:lnTo>
                      <a:pt x="531" y="22966"/>
                    </a:lnTo>
                    <a:lnTo>
                      <a:pt x="455" y="22848"/>
                    </a:lnTo>
                    <a:lnTo>
                      <a:pt x="380" y="22730"/>
                    </a:lnTo>
                    <a:lnTo>
                      <a:pt x="312" y="22612"/>
                    </a:lnTo>
                    <a:lnTo>
                      <a:pt x="253" y="22485"/>
                    </a:lnTo>
                    <a:lnTo>
                      <a:pt x="203" y="22367"/>
                    </a:lnTo>
                    <a:lnTo>
                      <a:pt x="160" y="22241"/>
                    </a:lnTo>
                    <a:lnTo>
                      <a:pt x="118" y="22123"/>
                    </a:lnTo>
                    <a:lnTo>
                      <a:pt x="85" y="21997"/>
                    </a:lnTo>
                    <a:lnTo>
                      <a:pt x="59" y="21870"/>
                    </a:lnTo>
                    <a:lnTo>
                      <a:pt x="34" y="21744"/>
                    </a:lnTo>
                    <a:lnTo>
                      <a:pt x="17" y="21609"/>
                    </a:lnTo>
                    <a:lnTo>
                      <a:pt x="9" y="21482"/>
                    </a:lnTo>
                    <a:lnTo>
                      <a:pt x="0" y="21356"/>
                    </a:lnTo>
                    <a:lnTo>
                      <a:pt x="0" y="21095"/>
                    </a:lnTo>
                    <a:lnTo>
                      <a:pt x="17" y="20834"/>
                    </a:lnTo>
                    <a:lnTo>
                      <a:pt x="51" y="20564"/>
                    </a:lnTo>
                    <a:lnTo>
                      <a:pt x="101" y="20303"/>
                    </a:lnTo>
                    <a:lnTo>
                      <a:pt x="160" y="20041"/>
                    </a:lnTo>
                    <a:lnTo>
                      <a:pt x="236" y="19772"/>
                    </a:lnTo>
                    <a:lnTo>
                      <a:pt x="312" y="19510"/>
                    </a:lnTo>
                    <a:lnTo>
                      <a:pt x="405" y="19249"/>
                    </a:lnTo>
                    <a:lnTo>
                      <a:pt x="498" y="18996"/>
                    </a:lnTo>
                    <a:lnTo>
                      <a:pt x="691" y="18482"/>
                    </a:lnTo>
                    <a:lnTo>
                      <a:pt x="885" y="17993"/>
                    </a:lnTo>
                    <a:lnTo>
                      <a:pt x="1071" y="17522"/>
                    </a:lnTo>
                    <a:lnTo>
                      <a:pt x="1155" y="17294"/>
                    </a:lnTo>
                    <a:lnTo>
                      <a:pt x="1231" y="17075"/>
                    </a:lnTo>
                    <a:lnTo>
                      <a:pt x="1231" y="17075"/>
                    </a:lnTo>
                    <a:lnTo>
                      <a:pt x="1307" y="16873"/>
                    </a:lnTo>
                  </a:path>
                </a:pathLst>
              </a:custGeom>
              <a:noFill/>
              <a:ln>
                <a:noFill/>
              </a:ln>
            </p:spPr>
            <p:txBody>
              <a:bodyPr spcFirstLastPara="1" wrap="square" lIns="91425" tIns="91425" rIns="91425" bIns="91425" anchor="ctr" anchorCtr="0">
                <a:noAutofit/>
              </a:bodyPr>
              <a:lstStyle/>
              <a:p>
                <a:endParaRPr/>
              </a:p>
            </p:txBody>
          </p:sp>
          <p:sp>
            <p:nvSpPr>
              <p:cNvPr id="211" name="Google Shape;211;p17"/>
              <p:cNvSpPr/>
              <p:nvPr/>
            </p:nvSpPr>
            <p:spPr>
              <a:xfrm>
                <a:off x="1248493" y="1743831"/>
                <a:ext cx="45064" cy="45064"/>
              </a:xfrm>
              <a:custGeom>
                <a:avLst/>
                <a:gdLst/>
                <a:ahLst/>
                <a:cxnLst/>
                <a:rect l="l" t="t" r="r" b="b"/>
                <a:pathLst>
                  <a:path w="3136" h="3136" extrusionOk="0">
                    <a:moveTo>
                      <a:pt x="1467" y="0"/>
                    </a:moveTo>
                    <a:lnTo>
                      <a:pt x="1315" y="25"/>
                    </a:lnTo>
                    <a:lnTo>
                      <a:pt x="1172" y="51"/>
                    </a:lnTo>
                    <a:lnTo>
                      <a:pt x="1020" y="101"/>
                    </a:lnTo>
                    <a:lnTo>
                      <a:pt x="877" y="160"/>
                    </a:lnTo>
                    <a:lnTo>
                      <a:pt x="742" y="236"/>
                    </a:lnTo>
                    <a:lnTo>
                      <a:pt x="607" y="329"/>
                    </a:lnTo>
                    <a:lnTo>
                      <a:pt x="489" y="430"/>
                    </a:lnTo>
                    <a:lnTo>
                      <a:pt x="379" y="548"/>
                    </a:lnTo>
                    <a:lnTo>
                      <a:pt x="287" y="666"/>
                    </a:lnTo>
                    <a:lnTo>
                      <a:pt x="202" y="801"/>
                    </a:lnTo>
                    <a:lnTo>
                      <a:pt x="135" y="936"/>
                    </a:lnTo>
                    <a:lnTo>
                      <a:pt x="84" y="1079"/>
                    </a:lnTo>
                    <a:lnTo>
                      <a:pt x="42" y="1222"/>
                    </a:lnTo>
                    <a:lnTo>
                      <a:pt x="17" y="1374"/>
                    </a:lnTo>
                    <a:lnTo>
                      <a:pt x="0" y="1517"/>
                    </a:lnTo>
                    <a:lnTo>
                      <a:pt x="9" y="1669"/>
                    </a:lnTo>
                    <a:lnTo>
                      <a:pt x="25" y="1820"/>
                    </a:lnTo>
                    <a:lnTo>
                      <a:pt x="51" y="1972"/>
                    </a:lnTo>
                    <a:lnTo>
                      <a:pt x="101" y="2115"/>
                    </a:lnTo>
                    <a:lnTo>
                      <a:pt x="160" y="2259"/>
                    </a:lnTo>
                    <a:lnTo>
                      <a:pt x="236" y="2394"/>
                    </a:lnTo>
                    <a:lnTo>
                      <a:pt x="329" y="2528"/>
                    </a:lnTo>
                    <a:lnTo>
                      <a:pt x="430" y="2646"/>
                    </a:lnTo>
                    <a:lnTo>
                      <a:pt x="548" y="2756"/>
                    </a:lnTo>
                    <a:lnTo>
                      <a:pt x="666" y="2857"/>
                    </a:lnTo>
                    <a:lnTo>
                      <a:pt x="801" y="2933"/>
                    </a:lnTo>
                    <a:lnTo>
                      <a:pt x="936" y="3000"/>
                    </a:lnTo>
                    <a:lnTo>
                      <a:pt x="1079" y="3059"/>
                    </a:lnTo>
                    <a:lnTo>
                      <a:pt x="1222" y="3101"/>
                    </a:lnTo>
                    <a:lnTo>
                      <a:pt x="1374" y="3127"/>
                    </a:lnTo>
                    <a:lnTo>
                      <a:pt x="1517" y="3135"/>
                    </a:lnTo>
                    <a:lnTo>
                      <a:pt x="1669" y="3135"/>
                    </a:lnTo>
                    <a:lnTo>
                      <a:pt x="1820" y="3118"/>
                    </a:lnTo>
                    <a:lnTo>
                      <a:pt x="1972" y="3085"/>
                    </a:lnTo>
                    <a:lnTo>
                      <a:pt x="2115" y="3034"/>
                    </a:lnTo>
                    <a:lnTo>
                      <a:pt x="2259" y="2975"/>
                    </a:lnTo>
                    <a:lnTo>
                      <a:pt x="2394" y="2899"/>
                    </a:lnTo>
                    <a:lnTo>
                      <a:pt x="2528" y="2806"/>
                    </a:lnTo>
                    <a:lnTo>
                      <a:pt x="2646" y="2705"/>
                    </a:lnTo>
                    <a:lnTo>
                      <a:pt x="2756" y="2587"/>
                    </a:lnTo>
                    <a:lnTo>
                      <a:pt x="2857" y="2469"/>
                    </a:lnTo>
                    <a:lnTo>
                      <a:pt x="2933" y="2335"/>
                    </a:lnTo>
                    <a:lnTo>
                      <a:pt x="3000" y="2200"/>
                    </a:lnTo>
                    <a:lnTo>
                      <a:pt x="3059" y="2065"/>
                    </a:lnTo>
                    <a:lnTo>
                      <a:pt x="3101" y="1913"/>
                    </a:lnTo>
                    <a:lnTo>
                      <a:pt x="3127" y="1770"/>
                    </a:lnTo>
                    <a:lnTo>
                      <a:pt x="3135" y="1618"/>
                    </a:lnTo>
                    <a:lnTo>
                      <a:pt x="3135" y="1466"/>
                    </a:lnTo>
                    <a:lnTo>
                      <a:pt x="3118" y="1315"/>
                    </a:lnTo>
                    <a:lnTo>
                      <a:pt x="3085" y="1172"/>
                    </a:lnTo>
                    <a:lnTo>
                      <a:pt x="3042" y="1020"/>
                    </a:lnTo>
                    <a:lnTo>
                      <a:pt x="2975" y="877"/>
                    </a:lnTo>
                    <a:lnTo>
                      <a:pt x="2899" y="742"/>
                    </a:lnTo>
                    <a:lnTo>
                      <a:pt x="2807" y="607"/>
                    </a:lnTo>
                    <a:lnTo>
                      <a:pt x="2705" y="489"/>
                    </a:lnTo>
                    <a:lnTo>
                      <a:pt x="2587" y="379"/>
                    </a:lnTo>
                    <a:lnTo>
                      <a:pt x="2469" y="287"/>
                    </a:lnTo>
                    <a:lnTo>
                      <a:pt x="2335" y="202"/>
                    </a:lnTo>
                    <a:lnTo>
                      <a:pt x="2200" y="135"/>
                    </a:lnTo>
                    <a:lnTo>
                      <a:pt x="2065" y="76"/>
                    </a:lnTo>
                    <a:lnTo>
                      <a:pt x="1913" y="42"/>
                    </a:lnTo>
                    <a:lnTo>
                      <a:pt x="1770" y="17"/>
                    </a:lnTo>
                    <a:lnTo>
                      <a:pt x="1618"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2" name="Google Shape;212;p17"/>
              <p:cNvSpPr/>
              <p:nvPr/>
            </p:nvSpPr>
            <p:spPr>
              <a:xfrm>
                <a:off x="1270652" y="1687758"/>
                <a:ext cx="36945" cy="37060"/>
              </a:xfrm>
              <a:custGeom>
                <a:avLst/>
                <a:gdLst/>
                <a:ahLst/>
                <a:cxnLst/>
                <a:rect l="l" t="t" r="r" b="b"/>
                <a:pathLst>
                  <a:path w="2571" h="2579" extrusionOk="0">
                    <a:moveTo>
                      <a:pt x="1180" y="0"/>
                    </a:moveTo>
                    <a:lnTo>
                      <a:pt x="1079" y="17"/>
                    </a:lnTo>
                    <a:lnTo>
                      <a:pt x="978" y="34"/>
                    </a:lnTo>
                    <a:lnTo>
                      <a:pt x="877" y="68"/>
                    </a:lnTo>
                    <a:lnTo>
                      <a:pt x="776" y="101"/>
                    </a:lnTo>
                    <a:lnTo>
                      <a:pt x="683" y="152"/>
                    </a:lnTo>
                    <a:lnTo>
                      <a:pt x="590" y="202"/>
                    </a:lnTo>
                    <a:lnTo>
                      <a:pt x="498" y="270"/>
                    </a:lnTo>
                    <a:lnTo>
                      <a:pt x="396" y="354"/>
                    </a:lnTo>
                    <a:lnTo>
                      <a:pt x="304" y="447"/>
                    </a:lnTo>
                    <a:lnTo>
                      <a:pt x="228" y="548"/>
                    </a:lnTo>
                    <a:lnTo>
                      <a:pt x="161" y="658"/>
                    </a:lnTo>
                    <a:lnTo>
                      <a:pt x="110" y="767"/>
                    </a:lnTo>
                    <a:lnTo>
                      <a:pt x="59" y="885"/>
                    </a:lnTo>
                    <a:lnTo>
                      <a:pt x="26" y="1003"/>
                    </a:lnTo>
                    <a:lnTo>
                      <a:pt x="9" y="1121"/>
                    </a:lnTo>
                    <a:lnTo>
                      <a:pt x="0" y="1247"/>
                    </a:lnTo>
                    <a:lnTo>
                      <a:pt x="0" y="1374"/>
                    </a:lnTo>
                    <a:lnTo>
                      <a:pt x="17" y="1492"/>
                    </a:lnTo>
                    <a:lnTo>
                      <a:pt x="43" y="1618"/>
                    </a:lnTo>
                    <a:lnTo>
                      <a:pt x="76" y="1736"/>
                    </a:lnTo>
                    <a:lnTo>
                      <a:pt x="127" y="1854"/>
                    </a:lnTo>
                    <a:lnTo>
                      <a:pt x="194" y="1964"/>
                    </a:lnTo>
                    <a:lnTo>
                      <a:pt x="270" y="2073"/>
                    </a:lnTo>
                    <a:lnTo>
                      <a:pt x="363" y="2191"/>
                    </a:lnTo>
                    <a:lnTo>
                      <a:pt x="481" y="2292"/>
                    </a:lnTo>
                    <a:lnTo>
                      <a:pt x="599" y="2377"/>
                    </a:lnTo>
                    <a:lnTo>
                      <a:pt x="725" y="2453"/>
                    </a:lnTo>
                    <a:lnTo>
                      <a:pt x="860" y="2503"/>
                    </a:lnTo>
                    <a:lnTo>
                      <a:pt x="1003" y="2545"/>
                    </a:lnTo>
                    <a:lnTo>
                      <a:pt x="1138" y="2571"/>
                    </a:lnTo>
                    <a:lnTo>
                      <a:pt x="1290" y="2579"/>
                    </a:lnTo>
                    <a:lnTo>
                      <a:pt x="1391" y="2571"/>
                    </a:lnTo>
                    <a:lnTo>
                      <a:pt x="1492" y="2562"/>
                    </a:lnTo>
                    <a:lnTo>
                      <a:pt x="1593" y="2537"/>
                    </a:lnTo>
                    <a:lnTo>
                      <a:pt x="1694" y="2512"/>
                    </a:lnTo>
                    <a:lnTo>
                      <a:pt x="1795" y="2469"/>
                    </a:lnTo>
                    <a:lnTo>
                      <a:pt x="1888" y="2427"/>
                    </a:lnTo>
                    <a:lnTo>
                      <a:pt x="1981" y="2368"/>
                    </a:lnTo>
                    <a:lnTo>
                      <a:pt x="2074" y="2309"/>
                    </a:lnTo>
                    <a:lnTo>
                      <a:pt x="2175" y="2225"/>
                    </a:lnTo>
                    <a:lnTo>
                      <a:pt x="2259" y="2124"/>
                    </a:lnTo>
                    <a:lnTo>
                      <a:pt x="2343" y="2023"/>
                    </a:lnTo>
                    <a:lnTo>
                      <a:pt x="2411" y="1922"/>
                    </a:lnTo>
                    <a:lnTo>
                      <a:pt x="2461" y="1812"/>
                    </a:lnTo>
                    <a:lnTo>
                      <a:pt x="2512" y="1694"/>
                    </a:lnTo>
                    <a:lnTo>
                      <a:pt x="2545" y="1576"/>
                    </a:lnTo>
                    <a:lnTo>
                      <a:pt x="2562" y="1450"/>
                    </a:lnTo>
                    <a:lnTo>
                      <a:pt x="2571" y="1332"/>
                    </a:lnTo>
                    <a:lnTo>
                      <a:pt x="2571" y="1205"/>
                    </a:lnTo>
                    <a:lnTo>
                      <a:pt x="2554" y="1079"/>
                    </a:lnTo>
                    <a:lnTo>
                      <a:pt x="2529" y="961"/>
                    </a:lnTo>
                    <a:lnTo>
                      <a:pt x="2495" y="834"/>
                    </a:lnTo>
                    <a:lnTo>
                      <a:pt x="2444" y="725"/>
                    </a:lnTo>
                    <a:lnTo>
                      <a:pt x="2377" y="607"/>
                    </a:lnTo>
                    <a:lnTo>
                      <a:pt x="2301" y="497"/>
                    </a:lnTo>
                    <a:lnTo>
                      <a:pt x="2200" y="388"/>
                    </a:lnTo>
                    <a:lnTo>
                      <a:pt x="2090" y="287"/>
                    </a:lnTo>
                    <a:lnTo>
                      <a:pt x="1972" y="194"/>
                    </a:lnTo>
                    <a:lnTo>
                      <a:pt x="1846" y="127"/>
                    </a:lnTo>
                    <a:lnTo>
                      <a:pt x="1711" y="68"/>
                    </a:lnTo>
                    <a:lnTo>
                      <a:pt x="1568" y="34"/>
                    </a:lnTo>
                    <a:lnTo>
                      <a:pt x="1425" y="9"/>
                    </a:lnTo>
                    <a:lnTo>
                      <a:pt x="1281"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3" name="Google Shape;213;p17"/>
              <p:cNvSpPr/>
              <p:nvPr/>
            </p:nvSpPr>
            <p:spPr>
              <a:xfrm>
                <a:off x="1303100" y="1723598"/>
                <a:ext cx="37075" cy="36960"/>
              </a:xfrm>
              <a:custGeom>
                <a:avLst/>
                <a:gdLst/>
                <a:ahLst/>
                <a:cxnLst/>
                <a:rect l="l" t="t" r="r" b="b"/>
                <a:pathLst>
                  <a:path w="2580" h="2572" extrusionOk="0">
                    <a:moveTo>
                      <a:pt x="1206" y="1"/>
                    </a:moveTo>
                    <a:lnTo>
                      <a:pt x="1080" y="18"/>
                    </a:lnTo>
                    <a:lnTo>
                      <a:pt x="962" y="43"/>
                    </a:lnTo>
                    <a:lnTo>
                      <a:pt x="844" y="77"/>
                    </a:lnTo>
                    <a:lnTo>
                      <a:pt x="726" y="127"/>
                    </a:lnTo>
                    <a:lnTo>
                      <a:pt x="608" y="195"/>
                    </a:lnTo>
                    <a:lnTo>
                      <a:pt x="498" y="270"/>
                    </a:lnTo>
                    <a:lnTo>
                      <a:pt x="405" y="355"/>
                    </a:lnTo>
                    <a:lnTo>
                      <a:pt x="313" y="447"/>
                    </a:lnTo>
                    <a:lnTo>
                      <a:pt x="237" y="548"/>
                    </a:lnTo>
                    <a:lnTo>
                      <a:pt x="170" y="650"/>
                    </a:lnTo>
                    <a:lnTo>
                      <a:pt x="111" y="768"/>
                    </a:lnTo>
                    <a:lnTo>
                      <a:pt x="68" y="886"/>
                    </a:lnTo>
                    <a:lnTo>
                      <a:pt x="35" y="1004"/>
                    </a:lnTo>
                    <a:lnTo>
                      <a:pt x="9" y="1122"/>
                    </a:lnTo>
                    <a:lnTo>
                      <a:pt x="1" y="1248"/>
                    </a:lnTo>
                    <a:lnTo>
                      <a:pt x="1" y="1366"/>
                    </a:lnTo>
                    <a:lnTo>
                      <a:pt x="18" y="1492"/>
                    </a:lnTo>
                    <a:lnTo>
                      <a:pt x="43" y="1619"/>
                    </a:lnTo>
                    <a:lnTo>
                      <a:pt x="85" y="1737"/>
                    </a:lnTo>
                    <a:lnTo>
                      <a:pt x="136" y="1855"/>
                    </a:lnTo>
                    <a:lnTo>
                      <a:pt x="195" y="1964"/>
                    </a:lnTo>
                    <a:lnTo>
                      <a:pt x="271" y="2074"/>
                    </a:lnTo>
                    <a:lnTo>
                      <a:pt x="355" y="2175"/>
                    </a:lnTo>
                    <a:lnTo>
                      <a:pt x="448" y="2268"/>
                    </a:lnTo>
                    <a:lnTo>
                      <a:pt x="549" y="2344"/>
                    </a:lnTo>
                    <a:lnTo>
                      <a:pt x="658" y="2411"/>
                    </a:lnTo>
                    <a:lnTo>
                      <a:pt x="768" y="2462"/>
                    </a:lnTo>
                    <a:lnTo>
                      <a:pt x="886" y="2512"/>
                    </a:lnTo>
                    <a:lnTo>
                      <a:pt x="1004" y="2546"/>
                    </a:lnTo>
                    <a:lnTo>
                      <a:pt x="1130" y="2563"/>
                    </a:lnTo>
                    <a:lnTo>
                      <a:pt x="1248" y="2571"/>
                    </a:lnTo>
                    <a:lnTo>
                      <a:pt x="1375" y="2571"/>
                    </a:lnTo>
                    <a:lnTo>
                      <a:pt x="1501" y="2554"/>
                    </a:lnTo>
                    <a:lnTo>
                      <a:pt x="1619" y="2529"/>
                    </a:lnTo>
                    <a:lnTo>
                      <a:pt x="1737" y="2495"/>
                    </a:lnTo>
                    <a:lnTo>
                      <a:pt x="1855" y="2445"/>
                    </a:lnTo>
                    <a:lnTo>
                      <a:pt x="1973" y="2377"/>
                    </a:lnTo>
                    <a:lnTo>
                      <a:pt x="2074" y="2310"/>
                    </a:lnTo>
                    <a:lnTo>
                      <a:pt x="2175" y="2217"/>
                    </a:lnTo>
                    <a:lnTo>
                      <a:pt x="2268" y="2124"/>
                    </a:lnTo>
                    <a:lnTo>
                      <a:pt x="2344" y="2023"/>
                    </a:lnTo>
                    <a:lnTo>
                      <a:pt x="2411" y="1922"/>
                    </a:lnTo>
                    <a:lnTo>
                      <a:pt x="2470" y="1804"/>
                    </a:lnTo>
                    <a:lnTo>
                      <a:pt x="2512" y="1695"/>
                    </a:lnTo>
                    <a:lnTo>
                      <a:pt x="2546" y="1568"/>
                    </a:lnTo>
                    <a:lnTo>
                      <a:pt x="2571" y="1450"/>
                    </a:lnTo>
                    <a:lnTo>
                      <a:pt x="2580" y="1324"/>
                    </a:lnTo>
                    <a:lnTo>
                      <a:pt x="2580" y="1206"/>
                    </a:lnTo>
                    <a:lnTo>
                      <a:pt x="2563" y="1079"/>
                    </a:lnTo>
                    <a:lnTo>
                      <a:pt x="2538" y="953"/>
                    </a:lnTo>
                    <a:lnTo>
                      <a:pt x="2495" y="835"/>
                    </a:lnTo>
                    <a:lnTo>
                      <a:pt x="2445" y="717"/>
                    </a:lnTo>
                    <a:lnTo>
                      <a:pt x="2386" y="607"/>
                    </a:lnTo>
                    <a:lnTo>
                      <a:pt x="2310" y="498"/>
                    </a:lnTo>
                    <a:lnTo>
                      <a:pt x="2226" y="397"/>
                    </a:lnTo>
                    <a:lnTo>
                      <a:pt x="2133" y="313"/>
                    </a:lnTo>
                    <a:lnTo>
                      <a:pt x="2032" y="228"/>
                    </a:lnTo>
                    <a:lnTo>
                      <a:pt x="1922" y="161"/>
                    </a:lnTo>
                    <a:lnTo>
                      <a:pt x="1813" y="110"/>
                    </a:lnTo>
                    <a:lnTo>
                      <a:pt x="1695" y="60"/>
                    </a:lnTo>
                    <a:lnTo>
                      <a:pt x="1577" y="26"/>
                    </a:lnTo>
                    <a:lnTo>
                      <a:pt x="1450" y="9"/>
                    </a:lnTo>
                    <a:lnTo>
                      <a:pt x="1332"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4" name="Google Shape;214;p17"/>
              <p:cNvSpPr/>
              <p:nvPr/>
            </p:nvSpPr>
            <p:spPr>
              <a:xfrm>
                <a:off x="1319338" y="1691624"/>
                <a:ext cx="22776" cy="22791"/>
              </a:xfrm>
              <a:custGeom>
                <a:avLst/>
                <a:gdLst/>
                <a:ahLst/>
                <a:cxnLst/>
                <a:rect l="l" t="t" r="r" b="b"/>
                <a:pathLst>
                  <a:path w="1585" h="1586" extrusionOk="0">
                    <a:moveTo>
                      <a:pt x="733" y="1"/>
                    </a:moveTo>
                    <a:lnTo>
                      <a:pt x="658" y="9"/>
                    </a:lnTo>
                    <a:lnTo>
                      <a:pt x="582" y="26"/>
                    </a:lnTo>
                    <a:lnTo>
                      <a:pt x="514" y="51"/>
                    </a:lnTo>
                    <a:lnTo>
                      <a:pt x="438" y="77"/>
                    </a:lnTo>
                    <a:lnTo>
                      <a:pt x="371" y="119"/>
                    </a:lnTo>
                    <a:lnTo>
                      <a:pt x="304" y="161"/>
                    </a:lnTo>
                    <a:lnTo>
                      <a:pt x="245" y="212"/>
                    </a:lnTo>
                    <a:lnTo>
                      <a:pt x="186" y="271"/>
                    </a:lnTo>
                    <a:lnTo>
                      <a:pt x="144" y="338"/>
                    </a:lnTo>
                    <a:lnTo>
                      <a:pt x="101" y="405"/>
                    </a:lnTo>
                    <a:lnTo>
                      <a:pt x="68" y="473"/>
                    </a:lnTo>
                    <a:lnTo>
                      <a:pt x="34" y="540"/>
                    </a:lnTo>
                    <a:lnTo>
                      <a:pt x="17" y="616"/>
                    </a:lnTo>
                    <a:lnTo>
                      <a:pt x="0" y="692"/>
                    </a:lnTo>
                    <a:lnTo>
                      <a:pt x="0" y="768"/>
                    </a:lnTo>
                    <a:lnTo>
                      <a:pt x="0" y="844"/>
                    </a:lnTo>
                    <a:lnTo>
                      <a:pt x="9" y="919"/>
                    </a:lnTo>
                    <a:lnTo>
                      <a:pt x="26" y="995"/>
                    </a:lnTo>
                    <a:lnTo>
                      <a:pt x="51" y="1071"/>
                    </a:lnTo>
                    <a:lnTo>
                      <a:pt x="76" y="1139"/>
                    </a:lnTo>
                    <a:lnTo>
                      <a:pt x="118" y="1206"/>
                    </a:lnTo>
                    <a:lnTo>
                      <a:pt x="160" y="1273"/>
                    </a:lnTo>
                    <a:lnTo>
                      <a:pt x="211" y="1332"/>
                    </a:lnTo>
                    <a:lnTo>
                      <a:pt x="270" y="1391"/>
                    </a:lnTo>
                    <a:lnTo>
                      <a:pt x="337" y="1442"/>
                    </a:lnTo>
                    <a:lnTo>
                      <a:pt x="405" y="1484"/>
                    </a:lnTo>
                    <a:lnTo>
                      <a:pt x="472" y="1518"/>
                    </a:lnTo>
                    <a:lnTo>
                      <a:pt x="548" y="1543"/>
                    </a:lnTo>
                    <a:lnTo>
                      <a:pt x="615" y="1568"/>
                    </a:lnTo>
                    <a:lnTo>
                      <a:pt x="691" y="1577"/>
                    </a:lnTo>
                    <a:lnTo>
                      <a:pt x="767" y="1585"/>
                    </a:lnTo>
                    <a:lnTo>
                      <a:pt x="843" y="1585"/>
                    </a:lnTo>
                    <a:lnTo>
                      <a:pt x="919" y="1577"/>
                    </a:lnTo>
                    <a:lnTo>
                      <a:pt x="995" y="1560"/>
                    </a:lnTo>
                    <a:lnTo>
                      <a:pt x="1071" y="1535"/>
                    </a:lnTo>
                    <a:lnTo>
                      <a:pt x="1138" y="1501"/>
                    </a:lnTo>
                    <a:lnTo>
                      <a:pt x="1205" y="1467"/>
                    </a:lnTo>
                    <a:lnTo>
                      <a:pt x="1273" y="1417"/>
                    </a:lnTo>
                    <a:lnTo>
                      <a:pt x="1332" y="1366"/>
                    </a:lnTo>
                    <a:lnTo>
                      <a:pt x="1391" y="1307"/>
                    </a:lnTo>
                    <a:lnTo>
                      <a:pt x="1441" y="1248"/>
                    </a:lnTo>
                    <a:lnTo>
                      <a:pt x="1483" y="1181"/>
                    </a:lnTo>
                    <a:lnTo>
                      <a:pt x="1517" y="1105"/>
                    </a:lnTo>
                    <a:lnTo>
                      <a:pt x="1542" y="1037"/>
                    </a:lnTo>
                    <a:lnTo>
                      <a:pt x="1568" y="962"/>
                    </a:lnTo>
                    <a:lnTo>
                      <a:pt x="1576" y="886"/>
                    </a:lnTo>
                    <a:lnTo>
                      <a:pt x="1585" y="810"/>
                    </a:lnTo>
                    <a:lnTo>
                      <a:pt x="1585" y="734"/>
                    </a:lnTo>
                    <a:lnTo>
                      <a:pt x="1576" y="658"/>
                    </a:lnTo>
                    <a:lnTo>
                      <a:pt x="1559" y="582"/>
                    </a:lnTo>
                    <a:lnTo>
                      <a:pt x="1534" y="515"/>
                    </a:lnTo>
                    <a:lnTo>
                      <a:pt x="1500" y="439"/>
                    </a:lnTo>
                    <a:lnTo>
                      <a:pt x="1467" y="372"/>
                    </a:lnTo>
                    <a:lnTo>
                      <a:pt x="1416" y="304"/>
                    </a:lnTo>
                    <a:lnTo>
                      <a:pt x="1365" y="245"/>
                    </a:lnTo>
                    <a:lnTo>
                      <a:pt x="1306" y="186"/>
                    </a:lnTo>
                    <a:lnTo>
                      <a:pt x="1248" y="144"/>
                    </a:lnTo>
                    <a:lnTo>
                      <a:pt x="1180" y="102"/>
                    </a:lnTo>
                    <a:lnTo>
                      <a:pt x="1113" y="68"/>
                    </a:lnTo>
                    <a:lnTo>
                      <a:pt x="1037" y="35"/>
                    </a:lnTo>
                    <a:lnTo>
                      <a:pt x="961" y="18"/>
                    </a:lnTo>
                    <a:lnTo>
                      <a:pt x="88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5" name="Google Shape;215;p17"/>
              <p:cNvSpPr/>
              <p:nvPr/>
            </p:nvSpPr>
            <p:spPr>
              <a:xfrm>
                <a:off x="1594731" y="1477274"/>
                <a:ext cx="36945" cy="36945"/>
              </a:xfrm>
              <a:custGeom>
                <a:avLst/>
                <a:gdLst/>
                <a:ahLst/>
                <a:cxnLst/>
                <a:rect l="l" t="t" r="r" b="b"/>
                <a:pathLst>
                  <a:path w="2571" h="2571" extrusionOk="0">
                    <a:moveTo>
                      <a:pt x="1206" y="0"/>
                    </a:moveTo>
                    <a:lnTo>
                      <a:pt x="1079" y="9"/>
                    </a:lnTo>
                    <a:lnTo>
                      <a:pt x="953" y="42"/>
                    </a:lnTo>
                    <a:lnTo>
                      <a:pt x="835" y="76"/>
                    </a:lnTo>
                    <a:lnTo>
                      <a:pt x="717" y="127"/>
                    </a:lnTo>
                    <a:lnTo>
                      <a:pt x="607" y="186"/>
                    </a:lnTo>
                    <a:lnTo>
                      <a:pt x="498" y="261"/>
                    </a:lnTo>
                    <a:lnTo>
                      <a:pt x="396" y="354"/>
                    </a:lnTo>
                    <a:lnTo>
                      <a:pt x="312" y="447"/>
                    </a:lnTo>
                    <a:lnTo>
                      <a:pt x="228" y="548"/>
                    </a:lnTo>
                    <a:lnTo>
                      <a:pt x="160" y="649"/>
                    </a:lnTo>
                    <a:lnTo>
                      <a:pt x="110" y="767"/>
                    </a:lnTo>
                    <a:lnTo>
                      <a:pt x="59" y="877"/>
                    </a:lnTo>
                    <a:lnTo>
                      <a:pt x="26" y="1003"/>
                    </a:lnTo>
                    <a:lnTo>
                      <a:pt x="9" y="1121"/>
                    </a:lnTo>
                    <a:lnTo>
                      <a:pt x="0" y="1247"/>
                    </a:lnTo>
                    <a:lnTo>
                      <a:pt x="0" y="1365"/>
                    </a:lnTo>
                    <a:lnTo>
                      <a:pt x="17" y="1492"/>
                    </a:lnTo>
                    <a:lnTo>
                      <a:pt x="43" y="1610"/>
                    </a:lnTo>
                    <a:lnTo>
                      <a:pt x="76" y="1736"/>
                    </a:lnTo>
                    <a:lnTo>
                      <a:pt x="127" y="1854"/>
                    </a:lnTo>
                    <a:lnTo>
                      <a:pt x="194" y="1964"/>
                    </a:lnTo>
                    <a:lnTo>
                      <a:pt x="270" y="2073"/>
                    </a:lnTo>
                    <a:lnTo>
                      <a:pt x="354" y="2174"/>
                    </a:lnTo>
                    <a:lnTo>
                      <a:pt x="447" y="2259"/>
                    </a:lnTo>
                    <a:lnTo>
                      <a:pt x="548" y="2343"/>
                    </a:lnTo>
                    <a:lnTo>
                      <a:pt x="649" y="2410"/>
                    </a:lnTo>
                    <a:lnTo>
                      <a:pt x="767" y="2461"/>
                    </a:lnTo>
                    <a:lnTo>
                      <a:pt x="885" y="2512"/>
                    </a:lnTo>
                    <a:lnTo>
                      <a:pt x="1003" y="2545"/>
                    </a:lnTo>
                    <a:lnTo>
                      <a:pt x="1121" y="2562"/>
                    </a:lnTo>
                    <a:lnTo>
                      <a:pt x="1248" y="2571"/>
                    </a:lnTo>
                    <a:lnTo>
                      <a:pt x="1366" y="2571"/>
                    </a:lnTo>
                    <a:lnTo>
                      <a:pt x="1492" y="2554"/>
                    </a:lnTo>
                    <a:lnTo>
                      <a:pt x="1618" y="2528"/>
                    </a:lnTo>
                    <a:lnTo>
                      <a:pt x="1736" y="2495"/>
                    </a:lnTo>
                    <a:lnTo>
                      <a:pt x="1854" y="2444"/>
                    </a:lnTo>
                    <a:lnTo>
                      <a:pt x="1964" y="2377"/>
                    </a:lnTo>
                    <a:lnTo>
                      <a:pt x="2074" y="2301"/>
                    </a:lnTo>
                    <a:lnTo>
                      <a:pt x="2175" y="2217"/>
                    </a:lnTo>
                    <a:lnTo>
                      <a:pt x="2267" y="2124"/>
                    </a:lnTo>
                    <a:lnTo>
                      <a:pt x="2343" y="2023"/>
                    </a:lnTo>
                    <a:lnTo>
                      <a:pt x="2411" y="1913"/>
                    </a:lnTo>
                    <a:lnTo>
                      <a:pt x="2461" y="1804"/>
                    </a:lnTo>
                    <a:lnTo>
                      <a:pt x="2512" y="1686"/>
                    </a:lnTo>
                    <a:lnTo>
                      <a:pt x="2545" y="1568"/>
                    </a:lnTo>
                    <a:lnTo>
                      <a:pt x="2562" y="1450"/>
                    </a:lnTo>
                    <a:lnTo>
                      <a:pt x="2571" y="1323"/>
                    </a:lnTo>
                    <a:lnTo>
                      <a:pt x="2571" y="1197"/>
                    </a:lnTo>
                    <a:lnTo>
                      <a:pt x="2554" y="1079"/>
                    </a:lnTo>
                    <a:lnTo>
                      <a:pt x="2529" y="952"/>
                    </a:lnTo>
                    <a:lnTo>
                      <a:pt x="2495" y="834"/>
                    </a:lnTo>
                    <a:lnTo>
                      <a:pt x="2444" y="716"/>
                    </a:lnTo>
                    <a:lnTo>
                      <a:pt x="2377" y="607"/>
                    </a:lnTo>
                    <a:lnTo>
                      <a:pt x="2301" y="497"/>
                    </a:lnTo>
                    <a:lnTo>
                      <a:pt x="2217" y="396"/>
                    </a:lnTo>
                    <a:lnTo>
                      <a:pt x="2124" y="304"/>
                    </a:lnTo>
                    <a:lnTo>
                      <a:pt x="2023" y="228"/>
                    </a:lnTo>
                    <a:lnTo>
                      <a:pt x="1922" y="160"/>
                    </a:lnTo>
                    <a:lnTo>
                      <a:pt x="1804" y="101"/>
                    </a:lnTo>
                    <a:lnTo>
                      <a:pt x="1694" y="59"/>
                    </a:lnTo>
                    <a:lnTo>
                      <a:pt x="1568" y="25"/>
                    </a:lnTo>
                    <a:lnTo>
                      <a:pt x="1450" y="9"/>
                    </a:lnTo>
                    <a:lnTo>
                      <a:pt x="1323"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6" name="Google Shape;216;p17"/>
              <p:cNvSpPr/>
              <p:nvPr/>
            </p:nvSpPr>
            <p:spPr>
              <a:xfrm>
                <a:off x="1627179" y="1512999"/>
                <a:ext cx="37075" cy="37075"/>
              </a:xfrm>
              <a:custGeom>
                <a:avLst/>
                <a:gdLst/>
                <a:ahLst/>
                <a:cxnLst/>
                <a:rect l="l" t="t" r="r" b="b"/>
                <a:pathLst>
                  <a:path w="2580" h="2580" extrusionOk="0">
                    <a:moveTo>
                      <a:pt x="1332" y="0"/>
                    </a:moveTo>
                    <a:lnTo>
                      <a:pt x="1206" y="9"/>
                    </a:lnTo>
                    <a:lnTo>
                      <a:pt x="1080" y="17"/>
                    </a:lnTo>
                    <a:lnTo>
                      <a:pt x="962" y="42"/>
                    </a:lnTo>
                    <a:lnTo>
                      <a:pt x="844" y="85"/>
                    </a:lnTo>
                    <a:lnTo>
                      <a:pt x="726" y="135"/>
                    </a:lnTo>
                    <a:lnTo>
                      <a:pt x="608" y="194"/>
                    </a:lnTo>
                    <a:lnTo>
                      <a:pt x="498" y="270"/>
                    </a:lnTo>
                    <a:lnTo>
                      <a:pt x="405" y="354"/>
                    </a:lnTo>
                    <a:lnTo>
                      <a:pt x="313" y="447"/>
                    </a:lnTo>
                    <a:lnTo>
                      <a:pt x="237" y="548"/>
                    </a:lnTo>
                    <a:lnTo>
                      <a:pt x="169" y="658"/>
                    </a:lnTo>
                    <a:lnTo>
                      <a:pt x="110" y="767"/>
                    </a:lnTo>
                    <a:lnTo>
                      <a:pt x="68" y="885"/>
                    </a:lnTo>
                    <a:lnTo>
                      <a:pt x="35" y="1003"/>
                    </a:lnTo>
                    <a:lnTo>
                      <a:pt x="9" y="1130"/>
                    </a:lnTo>
                    <a:lnTo>
                      <a:pt x="1" y="1248"/>
                    </a:lnTo>
                    <a:lnTo>
                      <a:pt x="1" y="1374"/>
                    </a:lnTo>
                    <a:lnTo>
                      <a:pt x="18" y="1500"/>
                    </a:lnTo>
                    <a:lnTo>
                      <a:pt x="43" y="1618"/>
                    </a:lnTo>
                    <a:lnTo>
                      <a:pt x="85" y="1745"/>
                    </a:lnTo>
                    <a:lnTo>
                      <a:pt x="136" y="1854"/>
                    </a:lnTo>
                    <a:lnTo>
                      <a:pt x="195" y="1972"/>
                    </a:lnTo>
                    <a:lnTo>
                      <a:pt x="271" y="2082"/>
                    </a:lnTo>
                    <a:lnTo>
                      <a:pt x="355" y="2183"/>
                    </a:lnTo>
                    <a:lnTo>
                      <a:pt x="448" y="2267"/>
                    </a:lnTo>
                    <a:lnTo>
                      <a:pt x="549" y="2343"/>
                    </a:lnTo>
                    <a:lnTo>
                      <a:pt x="658" y="2411"/>
                    </a:lnTo>
                    <a:lnTo>
                      <a:pt x="768" y="2470"/>
                    </a:lnTo>
                    <a:lnTo>
                      <a:pt x="886" y="2512"/>
                    </a:lnTo>
                    <a:lnTo>
                      <a:pt x="1004" y="2545"/>
                    </a:lnTo>
                    <a:lnTo>
                      <a:pt x="1130" y="2571"/>
                    </a:lnTo>
                    <a:lnTo>
                      <a:pt x="1248" y="2579"/>
                    </a:lnTo>
                    <a:lnTo>
                      <a:pt x="1375" y="2579"/>
                    </a:lnTo>
                    <a:lnTo>
                      <a:pt x="1501" y="2562"/>
                    </a:lnTo>
                    <a:lnTo>
                      <a:pt x="1619" y="2537"/>
                    </a:lnTo>
                    <a:lnTo>
                      <a:pt x="1737" y="2495"/>
                    </a:lnTo>
                    <a:lnTo>
                      <a:pt x="1855" y="2453"/>
                    </a:lnTo>
                    <a:lnTo>
                      <a:pt x="1973" y="2385"/>
                    </a:lnTo>
                    <a:lnTo>
                      <a:pt x="2083" y="2309"/>
                    </a:lnTo>
                    <a:lnTo>
                      <a:pt x="2175" y="2225"/>
                    </a:lnTo>
                    <a:lnTo>
                      <a:pt x="2268" y="2132"/>
                    </a:lnTo>
                    <a:lnTo>
                      <a:pt x="2344" y="2031"/>
                    </a:lnTo>
                    <a:lnTo>
                      <a:pt x="2411" y="1922"/>
                    </a:lnTo>
                    <a:lnTo>
                      <a:pt x="2470" y="1812"/>
                    </a:lnTo>
                    <a:lnTo>
                      <a:pt x="2512" y="1694"/>
                    </a:lnTo>
                    <a:lnTo>
                      <a:pt x="2546" y="1576"/>
                    </a:lnTo>
                    <a:lnTo>
                      <a:pt x="2571" y="1458"/>
                    </a:lnTo>
                    <a:lnTo>
                      <a:pt x="2580" y="1332"/>
                    </a:lnTo>
                    <a:lnTo>
                      <a:pt x="2580" y="1205"/>
                    </a:lnTo>
                    <a:lnTo>
                      <a:pt x="2563" y="1087"/>
                    </a:lnTo>
                    <a:lnTo>
                      <a:pt x="2538" y="961"/>
                    </a:lnTo>
                    <a:lnTo>
                      <a:pt x="2495" y="843"/>
                    </a:lnTo>
                    <a:lnTo>
                      <a:pt x="2445" y="725"/>
                    </a:lnTo>
                    <a:lnTo>
                      <a:pt x="2386" y="607"/>
                    </a:lnTo>
                    <a:lnTo>
                      <a:pt x="2310" y="506"/>
                    </a:lnTo>
                    <a:lnTo>
                      <a:pt x="2226" y="405"/>
                    </a:lnTo>
                    <a:lnTo>
                      <a:pt x="2133" y="312"/>
                    </a:lnTo>
                    <a:lnTo>
                      <a:pt x="2032" y="236"/>
                    </a:lnTo>
                    <a:lnTo>
                      <a:pt x="1922" y="169"/>
                    </a:lnTo>
                    <a:lnTo>
                      <a:pt x="1813" y="110"/>
                    </a:lnTo>
                    <a:lnTo>
                      <a:pt x="1695" y="68"/>
                    </a:lnTo>
                    <a:lnTo>
                      <a:pt x="1577" y="34"/>
                    </a:lnTo>
                    <a:lnTo>
                      <a:pt x="1450" y="9"/>
                    </a:lnTo>
                    <a:lnTo>
                      <a:pt x="1332"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7" name="Google Shape;217;p17"/>
              <p:cNvSpPr/>
              <p:nvPr/>
            </p:nvSpPr>
            <p:spPr>
              <a:xfrm>
                <a:off x="1418034" y="1538550"/>
                <a:ext cx="37075" cy="37075"/>
              </a:xfrm>
              <a:custGeom>
                <a:avLst/>
                <a:gdLst/>
                <a:ahLst/>
                <a:cxnLst/>
                <a:rect l="l" t="t" r="r" b="b"/>
                <a:pathLst>
                  <a:path w="2580" h="2580" extrusionOk="0">
                    <a:moveTo>
                      <a:pt x="1206" y="0"/>
                    </a:moveTo>
                    <a:lnTo>
                      <a:pt x="1088" y="17"/>
                    </a:lnTo>
                    <a:lnTo>
                      <a:pt x="961" y="43"/>
                    </a:lnTo>
                    <a:lnTo>
                      <a:pt x="843" y="85"/>
                    </a:lnTo>
                    <a:lnTo>
                      <a:pt x="725" y="135"/>
                    </a:lnTo>
                    <a:lnTo>
                      <a:pt x="607" y="194"/>
                    </a:lnTo>
                    <a:lnTo>
                      <a:pt x="506" y="270"/>
                    </a:lnTo>
                    <a:lnTo>
                      <a:pt x="405" y="354"/>
                    </a:lnTo>
                    <a:lnTo>
                      <a:pt x="312" y="447"/>
                    </a:lnTo>
                    <a:lnTo>
                      <a:pt x="237" y="548"/>
                    </a:lnTo>
                    <a:lnTo>
                      <a:pt x="169" y="658"/>
                    </a:lnTo>
                    <a:lnTo>
                      <a:pt x="110" y="767"/>
                    </a:lnTo>
                    <a:lnTo>
                      <a:pt x="68" y="885"/>
                    </a:lnTo>
                    <a:lnTo>
                      <a:pt x="34" y="1003"/>
                    </a:lnTo>
                    <a:lnTo>
                      <a:pt x="9" y="1130"/>
                    </a:lnTo>
                    <a:lnTo>
                      <a:pt x="1" y="1248"/>
                    </a:lnTo>
                    <a:lnTo>
                      <a:pt x="1" y="1374"/>
                    </a:lnTo>
                    <a:lnTo>
                      <a:pt x="18" y="1501"/>
                    </a:lnTo>
                    <a:lnTo>
                      <a:pt x="43" y="1619"/>
                    </a:lnTo>
                    <a:lnTo>
                      <a:pt x="85" y="1737"/>
                    </a:lnTo>
                    <a:lnTo>
                      <a:pt x="135" y="1855"/>
                    </a:lnTo>
                    <a:lnTo>
                      <a:pt x="194" y="1973"/>
                    </a:lnTo>
                    <a:lnTo>
                      <a:pt x="270" y="2074"/>
                    </a:lnTo>
                    <a:lnTo>
                      <a:pt x="355" y="2175"/>
                    </a:lnTo>
                    <a:lnTo>
                      <a:pt x="447" y="2267"/>
                    </a:lnTo>
                    <a:lnTo>
                      <a:pt x="548" y="2343"/>
                    </a:lnTo>
                    <a:lnTo>
                      <a:pt x="658" y="2411"/>
                    </a:lnTo>
                    <a:lnTo>
                      <a:pt x="768" y="2470"/>
                    </a:lnTo>
                    <a:lnTo>
                      <a:pt x="886" y="2512"/>
                    </a:lnTo>
                    <a:lnTo>
                      <a:pt x="1004" y="2546"/>
                    </a:lnTo>
                    <a:lnTo>
                      <a:pt x="1130" y="2571"/>
                    </a:lnTo>
                    <a:lnTo>
                      <a:pt x="1248" y="2579"/>
                    </a:lnTo>
                    <a:lnTo>
                      <a:pt x="1374" y="2579"/>
                    </a:lnTo>
                    <a:lnTo>
                      <a:pt x="1501" y="2562"/>
                    </a:lnTo>
                    <a:lnTo>
                      <a:pt x="1619" y="2537"/>
                    </a:lnTo>
                    <a:lnTo>
                      <a:pt x="1737" y="2495"/>
                    </a:lnTo>
                    <a:lnTo>
                      <a:pt x="1855" y="2444"/>
                    </a:lnTo>
                    <a:lnTo>
                      <a:pt x="1973" y="2385"/>
                    </a:lnTo>
                    <a:lnTo>
                      <a:pt x="2082" y="2310"/>
                    </a:lnTo>
                    <a:lnTo>
                      <a:pt x="2183" y="2225"/>
                    </a:lnTo>
                    <a:lnTo>
                      <a:pt x="2268" y="2133"/>
                    </a:lnTo>
                    <a:lnTo>
                      <a:pt x="2343" y="2031"/>
                    </a:lnTo>
                    <a:lnTo>
                      <a:pt x="2411" y="1922"/>
                    </a:lnTo>
                    <a:lnTo>
                      <a:pt x="2470" y="1812"/>
                    </a:lnTo>
                    <a:lnTo>
                      <a:pt x="2512" y="1694"/>
                    </a:lnTo>
                    <a:lnTo>
                      <a:pt x="2546" y="1576"/>
                    </a:lnTo>
                    <a:lnTo>
                      <a:pt x="2571" y="1450"/>
                    </a:lnTo>
                    <a:lnTo>
                      <a:pt x="2579" y="1332"/>
                    </a:lnTo>
                    <a:lnTo>
                      <a:pt x="2579" y="1206"/>
                    </a:lnTo>
                    <a:lnTo>
                      <a:pt x="2563" y="1079"/>
                    </a:lnTo>
                    <a:lnTo>
                      <a:pt x="2537" y="961"/>
                    </a:lnTo>
                    <a:lnTo>
                      <a:pt x="2495" y="843"/>
                    </a:lnTo>
                    <a:lnTo>
                      <a:pt x="2445" y="725"/>
                    </a:lnTo>
                    <a:lnTo>
                      <a:pt x="2386" y="607"/>
                    </a:lnTo>
                    <a:lnTo>
                      <a:pt x="2310" y="498"/>
                    </a:lnTo>
                    <a:lnTo>
                      <a:pt x="2226" y="397"/>
                    </a:lnTo>
                    <a:lnTo>
                      <a:pt x="2133" y="312"/>
                    </a:lnTo>
                    <a:lnTo>
                      <a:pt x="2032" y="236"/>
                    </a:lnTo>
                    <a:lnTo>
                      <a:pt x="1922" y="169"/>
                    </a:lnTo>
                    <a:lnTo>
                      <a:pt x="1813" y="110"/>
                    </a:lnTo>
                    <a:lnTo>
                      <a:pt x="1695" y="68"/>
                    </a:lnTo>
                    <a:lnTo>
                      <a:pt x="1577" y="34"/>
                    </a:lnTo>
                    <a:lnTo>
                      <a:pt x="1450" y="9"/>
                    </a:lnTo>
                    <a:lnTo>
                      <a:pt x="1332"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8" name="Google Shape;218;p17"/>
              <p:cNvSpPr/>
              <p:nvPr/>
            </p:nvSpPr>
            <p:spPr>
              <a:xfrm>
                <a:off x="1466720" y="1542430"/>
                <a:ext cx="22776" cy="22776"/>
              </a:xfrm>
              <a:custGeom>
                <a:avLst/>
                <a:gdLst/>
                <a:ahLst/>
                <a:cxnLst/>
                <a:rect l="l" t="t" r="r" b="b"/>
                <a:pathLst>
                  <a:path w="1585" h="1585" extrusionOk="0">
                    <a:moveTo>
                      <a:pt x="725" y="0"/>
                    </a:moveTo>
                    <a:lnTo>
                      <a:pt x="649" y="9"/>
                    </a:lnTo>
                    <a:lnTo>
                      <a:pt x="582" y="25"/>
                    </a:lnTo>
                    <a:lnTo>
                      <a:pt x="506" y="51"/>
                    </a:lnTo>
                    <a:lnTo>
                      <a:pt x="439" y="84"/>
                    </a:lnTo>
                    <a:lnTo>
                      <a:pt x="371" y="118"/>
                    </a:lnTo>
                    <a:lnTo>
                      <a:pt x="312" y="160"/>
                    </a:lnTo>
                    <a:lnTo>
                      <a:pt x="253" y="219"/>
                    </a:lnTo>
                    <a:lnTo>
                      <a:pt x="194" y="278"/>
                    </a:lnTo>
                    <a:lnTo>
                      <a:pt x="144" y="337"/>
                    </a:lnTo>
                    <a:lnTo>
                      <a:pt x="102" y="405"/>
                    </a:lnTo>
                    <a:lnTo>
                      <a:pt x="68" y="472"/>
                    </a:lnTo>
                    <a:lnTo>
                      <a:pt x="43" y="548"/>
                    </a:lnTo>
                    <a:lnTo>
                      <a:pt x="26" y="615"/>
                    </a:lnTo>
                    <a:lnTo>
                      <a:pt x="9" y="691"/>
                    </a:lnTo>
                    <a:lnTo>
                      <a:pt x="1" y="767"/>
                    </a:lnTo>
                    <a:lnTo>
                      <a:pt x="9" y="843"/>
                    </a:lnTo>
                    <a:lnTo>
                      <a:pt x="17" y="919"/>
                    </a:lnTo>
                    <a:lnTo>
                      <a:pt x="34" y="995"/>
                    </a:lnTo>
                    <a:lnTo>
                      <a:pt x="51" y="1070"/>
                    </a:lnTo>
                    <a:lnTo>
                      <a:pt x="85" y="1138"/>
                    </a:lnTo>
                    <a:lnTo>
                      <a:pt x="118" y="1205"/>
                    </a:lnTo>
                    <a:lnTo>
                      <a:pt x="169" y="1273"/>
                    </a:lnTo>
                    <a:lnTo>
                      <a:pt x="220" y="1340"/>
                    </a:lnTo>
                    <a:lnTo>
                      <a:pt x="279" y="1391"/>
                    </a:lnTo>
                    <a:lnTo>
                      <a:pt x="346" y="1441"/>
                    </a:lnTo>
                    <a:lnTo>
                      <a:pt x="413" y="1483"/>
                    </a:lnTo>
                    <a:lnTo>
                      <a:pt x="489" y="1526"/>
                    </a:lnTo>
                    <a:lnTo>
                      <a:pt x="565" y="1551"/>
                    </a:lnTo>
                    <a:lnTo>
                      <a:pt x="641" y="1568"/>
                    </a:lnTo>
                    <a:lnTo>
                      <a:pt x="717" y="1576"/>
                    </a:lnTo>
                    <a:lnTo>
                      <a:pt x="793" y="1585"/>
                    </a:lnTo>
                    <a:lnTo>
                      <a:pt x="869" y="1585"/>
                    </a:lnTo>
                    <a:lnTo>
                      <a:pt x="944" y="1568"/>
                    </a:lnTo>
                    <a:lnTo>
                      <a:pt x="1012" y="1551"/>
                    </a:lnTo>
                    <a:lnTo>
                      <a:pt x="1088" y="1526"/>
                    </a:lnTo>
                    <a:lnTo>
                      <a:pt x="1155" y="1500"/>
                    </a:lnTo>
                    <a:lnTo>
                      <a:pt x="1222" y="1458"/>
                    </a:lnTo>
                    <a:lnTo>
                      <a:pt x="1281" y="1416"/>
                    </a:lnTo>
                    <a:lnTo>
                      <a:pt x="1340" y="1365"/>
                    </a:lnTo>
                    <a:lnTo>
                      <a:pt x="1399" y="1306"/>
                    </a:lnTo>
                    <a:lnTo>
                      <a:pt x="1450" y="1247"/>
                    </a:lnTo>
                    <a:lnTo>
                      <a:pt x="1492" y="1180"/>
                    </a:lnTo>
                    <a:lnTo>
                      <a:pt x="1526" y="1113"/>
                    </a:lnTo>
                    <a:lnTo>
                      <a:pt x="1551" y="1037"/>
                    </a:lnTo>
                    <a:lnTo>
                      <a:pt x="1568" y="961"/>
                    </a:lnTo>
                    <a:lnTo>
                      <a:pt x="1585" y="885"/>
                    </a:lnTo>
                    <a:lnTo>
                      <a:pt x="1585" y="809"/>
                    </a:lnTo>
                    <a:lnTo>
                      <a:pt x="1585" y="733"/>
                    </a:lnTo>
                    <a:lnTo>
                      <a:pt x="1576" y="657"/>
                    </a:lnTo>
                    <a:lnTo>
                      <a:pt x="1560" y="590"/>
                    </a:lnTo>
                    <a:lnTo>
                      <a:pt x="1543" y="514"/>
                    </a:lnTo>
                    <a:lnTo>
                      <a:pt x="1509" y="438"/>
                    </a:lnTo>
                    <a:lnTo>
                      <a:pt x="1467" y="371"/>
                    </a:lnTo>
                    <a:lnTo>
                      <a:pt x="1425" y="312"/>
                    </a:lnTo>
                    <a:lnTo>
                      <a:pt x="1374" y="245"/>
                    </a:lnTo>
                    <a:lnTo>
                      <a:pt x="1315" y="186"/>
                    </a:lnTo>
                    <a:lnTo>
                      <a:pt x="1248" y="135"/>
                    </a:lnTo>
                    <a:lnTo>
                      <a:pt x="1180" y="93"/>
                    </a:lnTo>
                    <a:lnTo>
                      <a:pt x="1105" y="59"/>
                    </a:lnTo>
                    <a:lnTo>
                      <a:pt x="1029" y="34"/>
                    </a:lnTo>
                    <a:lnTo>
                      <a:pt x="953" y="17"/>
                    </a:lnTo>
                    <a:lnTo>
                      <a:pt x="877"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9" name="Google Shape;219;p17"/>
              <p:cNvSpPr/>
              <p:nvPr/>
            </p:nvSpPr>
            <p:spPr>
              <a:xfrm>
                <a:off x="1413924" y="1597167"/>
                <a:ext cx="22776" cy="22776"/>
              </a:xfrm>
              <a:custGeom>
                <a:avLst/>
                <a:gdLst/>
                <a:ahLst/>
                <a:cxnLst/>
                <a:rect l="l" t="t" r="r" b="b"/>
                <a:pathLst>
                  <a:path w="1585" h="1585" extrusionOk="0">
                    <a:moveTo>
                      <a:pt x="716" y="0"/>
                    </a:moveTo>
                    <a:lnTo>
                      <a:pt x="649" y="17"/>
                    </a:lnTo>
                    <a:lnTo>
                      <a:pt x="573" y="34"/>
                    </a:lnTo>
                    <a:lnTo>
                      <a:pt x="506" y="51"/>
                    </a:lnTo>
                    <a:lnTo>
                      <a:pt x="438" y="85"/>
                    </a:lnTo>
                    <a:lnTo>
                      <a:pt x="371" y="118"/>
                    </a:lnTo>
                    <a:lnTo>
                      <a:pt x="312" y="169"/>
                    </a:lnTo>
                    <a:lnTo>
                      <a:pt x="245" y="219"/>
                    </a:lnTo>
                    <a:lnTo>
                      <a:pt x="194" y="278"/>
                    </a:lnTo>
                    <a:lnTo>
                      <a:pt x="143" y="337"/>
                    </a:lnTo>
                    <a:lnTo>
                      <a:pt x="101" y="405"/>
                    </a:lnTo>
                    <a:lnTo>
                      <a:pt x="68" y="472"/>
                    </a:lnTo>
                    <a:lnTo>
                      <a:pt x="42" y="548"/>
                    </a:lnTo>
                    <a:lnTo>
                      <a:pt x="17" y="624"/>
                    </a:lnTo>
                    <a:lnTo>
                      <a:pt x="9" y="691"/>
                    </a:lnTo>
                    <a:lnTo>
                      <a:pt x="0" y="767"/>
                    </a:lnTo>
                    <a:lnTo>
                      <a:pt x="0" y="852"/>
                    </a:lnTo>
                    <a:lnTo>
                      <a:pt x="9" y="919"/>
                    </a:lnTo>
                    <a:lnTo>
                      <a:pt x="25" y="995"/>
                    </a:lnTo>
                    <a:lnTo>
                      <a:pt x="51" y="1071"/>
                    </a:lnTo>
                    <a:lnTo>
                      <a:pt x="84" y="1147"/>
                    </a:lnTo>
                    <a:lnTo>
                      <a:pt x="118" y="1214"/>
                    </a:lnTo>
                    <a:lnTo>
                      <a:pt x="169" y="1273"/>
                    </a:lnTo>
                    <a:lnTo>
                      <a:pt x="219" y="1340"/>
                    </a:lnTo>
                    <a:lnTo>
                      <a:pt x="278" y="1399"/>
                    </a:lnTo>
                    <a:lnTo>
                      <a:pt x="346" y="1450"/>
                    </a:lnTo>
                    <a:lnTo>
                      <a:pt x="413" y="1492"/>
                    </a:lnTo>
                    <a:lnTo>
                      <a:pt x="489" y="1526"/>
                    </a:lnTo>
                    <a:lnTo>
                      <a:pt x="556" y="1551"/>
                    </a:lnTo>
                    <a:lnTo>
                      <a:pt x="641" y="1568"/>
                    </a:lnTo>
                    <a:lnTo>
                      <a:pt x="716" y="1585"/>
                    </a:lnTo>
                    <a:lnTo>
                      <a:pt x="868" y="1585"/>
                    </a:lnTo>
                    <a:lnTo>
                      <a:pt x="944" y="1576"/>
                    </a:lnTo>
                    <a:lnTo>
                      <a:pt x="1011" y="1559"/>
                    </a:lnTo>
                    <a:lnTo>
                      <a:pt x="1079" y="1534"/>
                    </a:lnTo>
                    <a:lnTo>
                      <a:pt x="1155" y="1500"/>
                    </a:lnTo>
                    <a:lnTo>
                      <a:pt x="1214" y="1467"/>
                    </a:lnTo>
                    <a:lnTo>
                      <a:pt x="1281" y="1416"/>
                    </a:lnTo>
                    <a:lnTo>
                      <a:pt x="1340" y="1366"/>
                    </a:lnTo>
                    <a:lnTo>
                      <a:pt x="1391" y="1307"/>
                    </a:lnTo>
                    <a:lnTo>
                      <a:pt x="1441" y="1248"/>
                    </a:lnTo>
                    <a:lnTo>
                      <a:pt x="1483" y="1180"/>
                    </a:lnTo>
                    <a:lnTo>
                      <a:pt x="1517" y="1113"/>
                    </a:lnTo>
                    <a:lnTo>
                      <a:pt x="1551" y="1037"/>
                    </a:lnTo>
                    <a:lnTo>
                      <a:pt x="1568" y="970"/>
                    </a:lnTo>
                    <a:lnTo>
                      <a:pt x="1584" y="894"/>
                    </a:lnTo>
                    <a:lnTo>
                      <a:pt x="1584" y="818"/>
                    </a:lnTo>
                    <a:lnTo>
                      <a:pt x="1584" y="742"/>
                    </a:lnTo>
                    <a:lnTo>
                      <a:pt x="1576" y="666"/>
                    </a:lnTo>
                    <a:lnTo>
                      <a:pt x="1559" y="590"/>
                    </a:lnTo>
                    <a:lnTo>
                      <a:pt x="1534" y="514"/>
                    </a:lnTo>
                    <a:lnTo>
                      <a:pt x="1509" y="447"/>
                    </a:lnTo>
                    <a:lnTo>
                      <a:pt x="1466" y="371"/>
                    </a:lnTo>
                    <a:lnTo>
                      <a:pt x="1424" y="312"/>
                    </a:lnTo>
                    <a:lnTo>
                      <a:pt x="1365" y="245"/>
                    </a:lnTo>
                    <a:lnTo>
                      <a:pt x="1306" y="194"/>
                    </a:lnTo>
                    <a:lnTo>
                      <a:pt x="1239" y="144"/>
                    </a:lnTo>
                    <a:lnTo>
                      <a:pt x="1172" y="102"/>
                    </a:lnTo>
                    <a:lnTo>
                      <a:pt x="1104" y="59"/>
                    </a:lnTo>
                    <a:lnTo>
                      <a:pt x="1028" y="34"/>
                    </a:lnTo>
                    <a:lnTo>
                      <a:pt x="952" y="17"/>
                    </a:lnTo>
                    <a:lnTo>
                      <a:pt x="868"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0" name="Google Shape;220;p17"/>
              <p:cNvSpPr/>
              <p:nvPr/>
            </p:nvSpPr>
            <p:spPr>
              <a:xfrm>
                <a:off x="1379766" y="1561686"/>
                <a:ext cx="22776" cy="22776"/>
              </a:xfrm>
              <a:custGeom>
                <a:avLst/>
                <a:gdLst/>
                <a:ahLst/>
                <a:cxnLst/>
                <a:rect l="l" t="t" r="r" b="b"/>
                <a:pathLst>
                  <a:path w="1585" h="1585" extrusionOk="0">
                    <a:moveTo>
                      <a:pt x="742" y="0"/>
                    </a:moveTo>
                    <a:lnTo>
                      <a:pt x="666" y="9"/>
                    </a:lnTo>
                    <a:lnTo>
                      <a:pt x="590" y="25"/>
                    </a:lnTo>
                    <a:lnTo>
                      <a:pt x="515" y="51"/>
                    </a:lnTo>
                    <a:lnTo>
                      <a:pt x="447" y="76"/>
                    </a:lnTo>
                    <a:lnTo>
                      <a:pt x="380" y="118"/>
                    </a:lnTo>
                    <a:lnTo>
                      <a:pt x="312" y="160"/>
                    </a:lnTo>
                    <a:lnTo>
                      <a:pt x="253" y="219"/>
                    </a:lnTo>
                    <a:lnTo>
                      <a:pt x="194" y="270"/>
                    </a:lnTo>
                    <a:lnTo>
                      <a:pt x="144" y="337"/>
                    </a:lnTo>
                    <a:lnTo>
                      <a:pt x="102" y="405"/>
                    </a:lnTo>
                    <a:lnTo>
                      <a:pt x="68" y="472"/>
                    </a:lnTo>
                    <a:lnTo>
                      <a:pt x="43" y="548"/>
                    </a:lnTo>
                    <a:lnTo>
                      <a:pt x="17" y="615"/>
                    </a:lnTo>
                    <a:lnTo>
                      <a:pt x="9" y="691"/>
                    </a:lnTo>
                    <a:lnTo>
                      <a:pt x="1" y="767"/>
                    </a:lnTo>
                    <a:lnTo>
                      <a:pt x="1" y="843"/>
                    </a:lnTo>
                    <a:lnTo>
                      <a:pt x="9" y="919"/>
                    </a:lnTo>
                    <a:lnTo>
                      <a:pt x="26" y="995"/>
                    </a:lnTo>
                    <a:lnTo>
                      <a:pt x="51" y="1070"/>
                    </a:lnTo>
                    <a:lnTo>
                      <a:pt x="85" y="1138"/>
                    </a:lnTo>
                    <a:lnTo>
                      <a:pt x="119" y="1205"/>
                    </a:lnTo>
                    <a:lnTo>
                      <a:pt x="169" y="1273"/>
                    </a:lnTo>
                    <a:lnTo>
                      <a:pt x="220" y="1340"/>
                    </a:lnTo>
                    <a:lnTo>
                      <a:pt x="279" y="1391"/>
                    </a:lnTo>
                    <a:lnTo>
                      <a:pt x="338" y="1441"/>
                    </a:lnTo>
                    <a:lnTo>
                      <a:pt x="405" y="1483"/>
                    </a:lnTo>
                    <a:lnTo>
                      <a:pt x="472" y="1517"/>
                    </a:lnTo>
                    <a:lnTo>
                      <a:pt x="548" y="1542"/>
                    </a:lnTo>
                    <a:lnTo>
                      <a:pt x="624" y="1568"/>
                    </a:lnTo>
                    <a:lnTo>
                      <a:pt x="700" y="1576"/>
                    </a:lnTo>
                    <a:lnTo>
                      <a:pt x="776" y="1584"/>
                    </a:lnTo>
                    <a:lnTo>
                      <a:pt x="852" y="1584"/>
                    </a:lnTo>
                    <a:lnTo>
                      <a:pt x="928" y="1576"/>
                    </a:lnTo>
                    <a:lnTo>
                      <a:pt x="1003" y="1559"/>
                    </a:lnTo>
                    <a:lnTo>
                      <a:pt x="1071" y="1534"/>
                    </a:lnTo>
                    <a:lnTo>
                      <a:pt x="1147" y="1500"/>
                    </a:lnTo>
                    <a:lnTo>
                      <a:pt x="1214" y="1467"/>
                    </a:lnTo>
                    <a:lnTo>
                      <a:pt x="1282" y="1416"/>
                    </a:lnTo>
                    <a:lnTo>
                      <a:pt x="1341" y="1365"/>
                    </a:lnTo>
                    <a:lnTo>
                      <a:pt x="1400" y="1306"/>
                    </a:lnTo>
                    <a:lnTo>
                      <a:pt x="1442" y="1247"/>
                    </a:lnTo>
                    <a:lnTo>
                      <a:pt x="1484" y="1180"/>
                    </a:lnTo>
                    <a:lnTo>
                      <a:pt x="1518" y="1113"/>
                    </a:lnTo>
                    <a:lnTo>
                      <a:pt x="1551" y="1037"/>
                    </a:lnTo>
                    <a:lnTo>
                      <a:pt x="1568" y="961"/>
                    </a:lnTo>
                    <a:lnTo>
                      <a:pt x="1585" y="885"/>
                    </a:lnTo>
                    <a:lnTo>
                      <a:pt x="1585" y="809"/>
                    </a:lnTo>
                    <a:lnTo>
                      <a:pt x="1585" y="733"/>
                    </a:lnTo>
                    <a:lnTo>
                      <a:pt x="1576" y="657"/>
                    </a:lnTo>
                    <a:lnTo>
                      <a:pt x="1560" y="590"/>
                    </a:lnTo>
                    <a:lnTo>
                      <a:pt x="1534" y="514"/>
                    </a:lnTo>
                    <a:lnTo>
                      <a:pt x="1509" y="438"/>
                    </a:lnTo>
                    <a:lnTo>
                      <a:pt x="1467" y="371"/>
                    </a:lnTo>
                    <a:lnTo>
                      <a:pt x="1425" y="304"/>
                    </a:lnTo>
                    <a:lnTo>
                      <a:pt x="1374" y="245"/>
                    </a:lnTo>
                    <a:lnTo>
                      <a:pt x="1315" y="194"/>
                    </a:lnTo>
                    <a:lnTo>
                      <a:pt x="1248" y="143"/>
                    </a:lnTo>
                    <a:lnTo>
                      <a:pt x="1180" y="101"/>
                    </a:lnTo>
                    <a:lnTo>
                      <a:pt x="1113" y="68"/>
                    </a:lnTo>
                    <a:lnTo>
                      <a:pt x="1037" y="34"/>
                    </a:lnTo>
                    <a:lnTo>
                      <a:pt x="970" y="17"/>
                    </a:lnTo>
                    <a:lnTo>
                      <a:pt x="894"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1" name="Google Shape;221;p17"/>
              <p:cNvSpPr/>
              <p:nvPr/>
            </p:nvSpPr>
            <p:spPr>
              <a:xfrm>
                <a:off x="1578981" y="1517713"/>
                <a:ext cx="22791" cy="22791"/>
              </a:xfrm>
              <a:custGeom>
                <a:avLst/>
                <a:gdLst/>
                <a:ahLst/>
                <a:cxnLst/>
                <a:rect l="l" t="t" r="r" b="b"/>
                <a:pathLst>
                  <a:path w="1586" h="1586" extrusionOk="0">
                    <a:moveTo>
                      <a:pt x="793" y="1"/>
                    </a:moveTo>
                    <a:lnTo>
                      <a:pt x="717" y="9"/>
                    </a:lnTo>
                    <a:lnTo>
                      <a:pt x="650" y="18"/>
                    </a:lnTo>
                    <a:lnTo>
                      <a:pt x="574" y="35"/>
                    </a:lnTo>
                    <a:lnTo>
                      <a:pt x="506" y="60"/>
                    </a:lnTo>
                    <a:lnTo>
                      <a:pt x="439" y="85"/>
                    </a:lnTo>
                    <a:lnTo>
                      <a:pt x="372" y="127"/>
                    </a:lnTo>
                    <a:lnTo>
                      <a:pt x="313" y="169"/>
                    </a:lnTo>
                    <a:lnTo>
                      <a:pt x="245" y="220"/>
                    </a:lnTo>
                    <a:lnTo>
                      <a:pt x="195" y="279"/>
                    </a:lnTo>
                    <a:lnTo>
                      <a:pt x="144" y="338"/>
                    </a:lnTo>
                    <a:lnTo>
                      <a:pt x="102" y="405"/>
                    </a:lnTo>
                    <a:lnTo>
                      <a:pt x="68" y="481"/>
                    </a:lnTo>
                    <a:lnTo>
                      <a:pt x="43" y="549"/>
                    </a:lnTo>
                    <a:lnTo>
                      <a:pt x="18" y="625"/>
                    </a:lnTo>
                    <a:lnTo>
                      <a:pt x="9" y="700"/>
                    </a:lnTo>
                    <a:lnTo>
                      <a:pt x="1" y="776"/>
                    </a:lnTo>
                    <a:lnTo>
                      <a:pt x="1" y="852"/>
                    </a:lnTo>
                    <a:lnTo>
                      <a:pt x="9" y="928"/>
                    </a:lnTo>
                    <a:lnTo>
                      <a:pt x="26" y="1004"/>
                    </a:lnTo>
                    <a:lnTo>
                      <a:pt x="51" y="1071"/>
                    </a:lnTo>
                    <a:lnTo>
                      <a:pt x="85" y="1147"/>
                    </a:lnTo>
                    <a:lnTo>
                      <a:pt x="119" y="1214"/>
                    </a:lnTo>
                    <a:lnTo>
                      <a:pt x="169" y="1282"/>
                    </a:lnTo>
                    <a:lnTo>
                      <a:pt x="220" y="1341"/>
                    </a:lnTo>
                    <a:lnTo>
                      <a:pt x="279" y="1400"/>
                    </a:lnTo>
                    <a:lnTo>
                      <a:pt x="346" y="1450"/>
                    </a:lnTo>
                    <a:lnTo>
                      <a:pt x="414" y="1493"/>
                    </a:lnTo>
                    <a:lnTo>
                      <a:pt x="490" y="1526"/>
                    </a:lnTo>
                    <a:lnTo>
                      <a:pt x="557" y="1552"/>
                    </a:lnTo>
                    <a:lnTo>
                      <a:pt x="641" y="1577"/>
                    </a:lnTo>
                    <a:lnTo>
                      <a:pt x="717" y="1585"/>
                    </a:lnTo>
                    <a:lnTo>
                      <a:pt x="869" y="1585"/>
                    </a:lnTo>
                    <a:lnTo>
                      <a:pt x="936" y="1577"/>
                    </a:lnTo>
                    <a:lnTo>
                      <a:pt x="1012" y="1560"/>
                    </a:lnTo>
                    <a:lnTo>
                      <a:pt x="1080" y="1535"/>
                    </a:lnTo>
                    <a:lnTo>
                      <a:pt x="1147" y="1501"/>
                    </a:lnTo>
                    <a:lnTo>
                      <a:pt x="1214" y="1467"/>
                    </a:lnTo>
                    <a:lnTo>
                      <a:pt x="1282" y="1425"/>
                    </a:lnTo>
                    <a:lnTo>
                      <a:pt x="1341" y="1375"/>
                    </a:lnTo>
                    <a:lnTo>
                      <a:pt x="1391" y="1316"/>
                    </a:lnTo>
                    <a:lnTo>
                      <a:pt x="1442" y="1248"/>
                    </a:lnTo>
                    <a:lnTo>
                      <a:pt x="1484" y="1181"/>
                    </a:lnTo>
                    <a:lnTo>
                      <a:pt x="1518" y="1113"/>
                    </a:lnTo>
                    <a:lnTo>
                      <a:pt x="1551" y="1046"/>
                    </a:lnTo>
                    <a:lnTo>
                      <a:pt x="1568" y="970"/>
                    </a:lnTo>
                    <a:lnTo>
                      <a:pt x="1585" y="894"/>
                    </a:lnTo>
                    <a:lnTo>
                      <a:pt x="1585" y="818"/>
                    </a:lnTo>
                    <a:lnTo>
                      <a:pt x="1585" y="743"/>
                    </a:lnTo>
                    <a:lnTo>
                      <a:pt x="1577" y="667"/>
                    </a:lnTo>
                    <a:lnTo>
                      <a:pt x="1560" y="591"/>
                    </a:lnTo>
                    <a:lnTo>
                      <a:pt x="1535" y="515"/>
                    </a:lnTo>
                    <a:lnTo>
                      <a:pt x="1509" y="448"/>
                    </a:lnTo>
                    <a:lnTo>
                      <a:pt x="1467" y="380"/>
                    </a:lnTo>
                    <a:lnTo>
                      <a:pt x="1425" y="313"/>
                    </a:lnTo>
                    <a:lnTo>
                      <a:pt x="1366" y="254"/>
                    </a:lnTo>
                    <a:lnTo>
                      <a:pt x="1307" y="195"/>
                    </a:lnTo>
                    <a:lnTo>
                      <a:pt x="1240" y="144"/>
                    </a:lnTo>
                    <a:lnTo>
                      <a:pt x="1172" y="102"/>
                    </a:lnTo>
                    <a:lnTo>
                      <a:pt x="1105" y="68"/>
                    </a:lnTo>
                    <a:lnTo>
                      <a:pt x="1029" y="35"/>
                    </a:lnTo>
                    <a:lnTo>
                      <a:pt x="953" y="18"/>
                    </a:lnTo>
                    <a:lnTo>
                      <a:pt x="869" y="9"/>
                    </a:lnTo>
                    <a:lnTo>
                      <a:pt x="793"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2" name="Google Shape;222;p17"/>
              <p:cNvSpPr/>
              <p:nvPr/>
            </p:nvSpPr>
            <p:spPr>
              <a:xfrm>
                <a:off x="1522549" y="1495798"/>
                <a:ext cx="431258" cy="500895"/>
              </a:xfrm>
              <a:custGeom>
                <a:avLst/>
                <a:gdLst/>
                <a:ahLst/>
                <a:cxnLst/>
                <a:rect l="l" t="t" r="r" b="b"/>
                <a:pathLst>
                  <a:path w="30011" h="34857" extrusionOk="0">
                    <a:moveTo>
                      <a:pt x="25755" y="1"/>
                    </a:moveTo>
                    <a:lnTo>
                      <a:pt x="25544" y="9"/>
                    </a:lnTo>
                    <a:lnTo>
                      <a:pt x="25334" y="17"/>
                    </a:lnTo>
                    <a:lnTo>
                      <a:pt x="25123" y="34"/>
                    </a:lnTo>
                    <a:lnTo>
                      <a:pt x="24912" y="68"/>
                    </a:lnTo>
                    <a:lnTo>
                      <a:pt x="24710" y="110"/>
                    </a:lnTo>
                    <a:lnTo>
                      <a:pt x="24499" y="161"/>
                    </a:lnTo>
                    <a:lnTo>
                      <a:pt x="24305" y="220"/>
                    </a:lnTo>
                    <a:lnTo>
                      <a:pt x="24103" y="287"/>
                    </a:lnTo>
                    <a:lnTo>
                      <a:pt x="23909" y="363"/>
                    </a:lnTo>
                    <a:lnTo>
                      <a:pt x="23716" y="456"/>
                    </a:lnTo>
                    <a:lnTo>
                      <a:pt x="23530" y="548"/>
                    </a:lnTo>
                    <a:lnTo>
                      <a:pt x="23353" y="658"/>
                    </a:lnTo>
                    <a:lnTo>
                      <a:pt x="23176" y="776"/>
                    </a:lnTo>
                    <a:lnTo>
                      <a:pt x="23008" y="894"/>
                    </a:lnTo>
                    <a:lnTo>
                      <a:pt x="22839" y="1029"/>
                    </a:lnTo>
                    <a:lnTo>
                      <a:pt x="22679" y="1172"/>
                    </a:lnTo>
                    <a:lnTo>
                      <a:pt x="22527" y="1315"/>
                    </a:lnTo>
                    <a:lnTo>
                      <a:pt x="22384" y="1475"/>
                    </a:lnTo>
                    <a:lnTo>
                      <a:pt x="22241" y="1635"/>
                    </a:lnTo>
                    <a:lnTo>
                      <a:pt x="22114" y="1812"/>
                    </a:lnTo>
                    <a:lnTo>
                      <a:pt x="21988" y="1989"/>
                    </a:lnTo>
                    <a:lnTo>
                      <a:pt x="21870" y="2183"/>
                    </a:lnTo>
                    <a:lnTo>
                      <a:pt x="21769" y="2377"/>
                    </a:lnTo>
                    <a:lnTo>
                      <a:pt x="21668" y="2579"/>
                    </a:lnTo>
                    <a:lnTo>
                      <a:pt x="20083" y="5782"/>
                    </a:lnTo>
                    <a:lnTo>
                      <a:pt x="19670" y="6684"/>
                    </a:lnTo>
                    <a:lnTo>
                      <a:pt x="19434" y="7181"/>
                    </a:lnTo>
                    <a:lnTo>
                      <a:pt x="19148" y="7771"/>
                    </a:lnTo>
                    <a:lnTo>
                      <a:pt x="18819" y="8445"/>
                    </a:lnTo>
                    <a:lnTo>
                      <a:pt x="18432" y="9187"/>
                    </a:lnTo>
                    <a:lnTo>
                      <a:pt x="18010" y="9979"/>
                    </a:lnTo>
                    <a:lnTo>
                      <a:pt x="17538" y="10830"/>
                    </a:lnTo>
                    <a:lnTo>
                      <a:pt x="17033" y="11715"/>
                    </a:lnTo>
                    <a:lnTo>
                      <a:pt x="16485" y="12625"/>
                    </a:lnTo>
                    <a:lnTo>
                      <a:pt x="16198" y="13080"/>
                    </a:lnTo>
                    <a:lnTo>
                      <a:pt x="15903" y="13552"/>
                    </a:lnTo>
                    <a:lnTo>
                      <a:pt x="15608" y="14016"/>
                    </a:lnTo>
                    <a:lnTo>
                      <a:pt x="15296" y="14479"/>
                    </a:lnTo>
                    <a:lnTo>
                      <a:pt x="14985" y="14943"/>
                    </a:lnTo>
                    <a:lnTo>
                      <a:pt x="14664" y="15406"/>
                    </a:lnTo>
                    <a:lnTo>
                      <a:pt x="14336" y="15861"/>
                    </a:lnTo>
                    <a:lnTo>
                      <a:pt x="13999" y="16308"/>
                    </a:lnTo>
                    <a:lnTo>
                      <a:pt x="13662" y="16754"/>
                    </a:lnTo>
                    <a:lnTo>
                      <a:pt x="13324" y="17193"/>
                    </a:lnTo>
                    <a:lnTo>
                      <a:pt x="12979" y="17622"/>
                    </a:lnTo>
                    <a:lnTo>
                      <a:pt x="12633" y="18035"/>
                    </a:lnTo>
                    <a:lnTo>
                      <a:pt x="12288" y="18440"/>
                    </a:lnTo>
                    <a:lnTo>
                      <a:pt x="11942" y="18836"/>
                    </a:lnTo>
                    <a:lnTo>
                      <a:pt x="11597" y="19207"/>
                    </a:lnTo>
                    <a:lnTo>
                      <a:pt x="11251" y="19578"/>
                    </a:lnTo>
                    <a:lnTo>
                      <a:pt x="10569" y="20252"/>
                    </a:lnTo>
                    <a:lnTo>
                      <a:pt x="9911" y="20867"/>
                    </a:lnTo>
                    <a:lnTo>
                      <a:pt x="9271" y="21398"/>
                    </a:lnTo>
                    <a:lnTo>
                      <a:pt x="8672" y="21862"/>
                    </a:lnTo>
                    <a:lnTo>
                      <a:pt x="8125" y="22241"/>
                    </a:lnTo>
                    <a:lnTo>
                      <a:pt x="7872" y="22409"/>
                    </a:lnTo>
                    <a:lnTo>
                      <a:pt x="7627" y="22553"/>
                    </a:lnTo>
                    <a:lnTo>
                      <a:pt x="7408" y="22696"/>
                    </a:lnTo>
                    <a:lnTo>
                      <a:pt x="7198" y="22805"/>
                    </a:lnTo>
                    <a:lnTo>
                      <a:pt x="7004" y="22907"/>
                    </a:lnTo>
                    <a:lnTo>
                      <a:pt x="6835" y="22999"/>
                    </a:lnTo>
                    <a:lnTo>
                      <a:pt x="6675" y="23075"/>
                    </a:lnTo>
                    <a:lnTo>
                      <a:pt x="6540" y="23134"/>
                    </a:lnTo>
                    <a:lnTo>
                      <a:pt x="6330" y="23227"/>
                    </a:lnTo>
                    <a:lnTo>
                      <a:pt x="6153" y="23311"/>
                    </a:lnTo>
                    <a:lnTo>
                      <a:pt x="5875" y="23437"/>
                    </a:lnTo>
                    <a:lnTo>
                      <a:pt x="4324" y="24356"/>
                    </a:lnTo>
                    <a:lnTo>
                      <a:pt x="2773" y="25266"/>
                    </a:lnTo>
                    <a:lnTo>
                      <a:pt x="2537" y="25393"/>
                    </a:lnTo>
                    <a:lnTo>
                      <a:pt x="2318" y="25527"/>
                    </a:lnTo>
                    <a:lnTo>
                      <a:pt x="2107" y="25671"/>
                    </a:lnTo>
                    <a:lnTo>
                      <a:pt x="1905" y="25822"/>
                    </a:lnTo>
                    <a:lnTo>
                      <a:pt x="1711" y="25991"/>
                    </a:lnTo>
                    <a:lnTo>
                      <a:pt x="1534" y="26160"/>
                    </a:lnTo>
                    <a:lnTo>
                      <a:pt x="1357" y="26337"/>
                    </a:lnTo>
                    <a:lnTo>
                      <a:pt x="1189" y="26522"/>
                    </a:lnTo>
                    <a:lnTo>
                      <a:pt x="1037" y="26716"/>
                    </a:lnTo>
                    <a:lnTo>
                      <a:pt x="894" y="26910"/>
                    </a:lnTo>
                    <a:lnTo>
                      <a:pt x="759" y="27120"/>
                    </a:lnTo>
                    <a:lnTo>
                      <a:pt x="641" y="27331"/>
                    </a:lnTo>
                    <a:lnTo>
                      <a:pt x="523" y="27542"/>
                    </a:lnTo>
                    <a:lnTo>
                      <a:pt x="422" y="27769"/>
                    </a:lnTo>
                    <a:lnTo>
                      <a:pt x="329" y="27997"/>
                    </a:lnTo>
                    <a:lnTo>
                      <a:pt x="253" y="28224"/>
                    </a:lnTo>
                    <a:lnTo>
                      <a:pt x="178" y="28452"/>
                    </a:lnTo>
                    <a:lnTo>
                      <a:pt x="127" y="28696"/>
                    </a:lnTo>
                    <a:lnTo>
                      <a:pt x="76" y="28932"/>
                    </a:lnTo>
                    <a:lnTo>
                      <a:pt x="43" y="29177"/>
                    </a:lnTo>
                    <a:lnTo>
                      <a:pt x="17" y="29413"/>
                    </a:lnTo>
                    <a:lnTo>
                      <a:pt x="1" y="29657"/>
                    </a:lnTo>
                    <a:lnTo>
                      <a:pt x="1" y="29910"/>
                    </a:lnTo>
                    <a:lnTo>
                      <a:pt x="17" y="30154"/>
                    </a:lnTo>
                    <a:lnTo>
                      <a:pt x="43" y="30399"/>
                    </a:lnTo>
                    <a:lnTo>
                      <a:pt x="76" y="30643"/>
                    </a:lnTo>
                    <a:lnTo>
                      <a:pt x="127" y="30887"/>
                    </a:lnTo>
                    <a:lnTo>
                      <a:pt x="186" y="31132"/>
                    </a:lnTo>
                    <a:lnTo>
                      <a:pt x="262" y="31376"/>
                    </a:lnTo>
                    <a:lnTo>
                      <a:pt x="346" y="31621"/>
                    </a:lnTo>
                    <a:lnTo>
                      <a:pt x="447" y="31857"/>
                    </a:lnTo>
                    <a:lnTo>
                      <a:pt x="557" y="32093"/>
                    </a:lnTo>
                    <a:lnTo>
                      <a:pt x="683" y="32320"/>
                    </a:lnTo>
                    <a:lnTo>
                      <a:pt x="818" y="32539"/>
                    </a:lnTo>
                    <a:lnTo>
                      <a:pt x="961" y="32750"/>
                    </a:lnTo>
                    <a:lnTo>
                      <a:pt x="1113" y="32952"/>
                    </a:lnTo>
                    <a:lnTo>
                      <a:pt x="1273" y="33146"/>
                    </a:lnTo>
                    <a:lnTo>
                      <a:pt x="1450" y="33331"/>
                    </a:lnTo>
                    <a:lnTo>
                      <a:pt x="1627" y="33508"/>
                    </a:lnTo>
                    <a:lnTo>
                      <a:pt x="1812" y="33668"/>
                    </a:lnTo>
                    <a:lnTo>
                      <a:pt x="2006" y="33820"/>
                    </a:lnTo>
                    <a:lnTo>
                      <a:pt x="2200" y="33972"/>
                    </a:lnTo>
                    <a:lnTo>
                      <a:pt x="2411" y="34098"/>
                    </a:lnTo>
                    <a:lnTo>
                      <a:pt x="2622" y="34225"/>
                    </a:lnTo>
                    <a:lnTo>
                      <a:pt x="2832" y="34334"/>
                    </a:lnTo>
                    <a:lnTo>
                      <a:pt x="3060" y="34444"/>
                    </a:lnTo>
                    <a:lnTo>
                      <a:pt x="3279" y="34528"/>
                    </a:lnTo>
                    <a:lnTo>
                      <a:pt x="3515" y="34612"/>
                    </a:lnTo>
                    <a:lnTo>
                      <a:pt x="3742" y="34680"/>
                    </a:lnTo>
                    <a:lnTo>
                      <a:pt x="3978" y="34739"/>
                    </a:lnTo>
                    <a:lnTo>
                      <a:pt x="4223" y="34789"/>
                    </a:lnTo>
                    <a:lnTo>
                      <a:pt x="4459" y="34823"/>
                    </a:lnTo>
                    <a:lnTo>
                      <a:pt x="4703" y="34848"/>
                    </a:lnTo>
                    <a:lnTo>
                      <a:pt x="4948" y="34857"/>
                    </a:lnTo>
                    <a:lnTo>
                      <a:pt x="5200" y="34857"/>
                    </a:lnTo>
                    <a:lnTo>
                      <a:pt x="5445" y="34848"/>
                    </a:lnTo>
                    <a:lnTo>
                      <a:pt x="5689" y="34823"/>
                    </a:lnTo>
                    <a:lnTo>
                      <a:pt x="5934" y="34789"/>
                    </a:lnTo>
                    <a:lnTo>
                      <a:pt x="6178" y="34739"/>
                    </a:lnTo>
                    <a:lnTo>
                      <a:pt x="6422" y="34680"/>
                    </a:lnTo>
                    <a:lnTo>
                      <a:pt x="6667" y="34604"/>
                    </a:lnTo>
                    <a:lnTo>
                      <a:pt x="6911" y="34520"/>
                    </a:lnTo>
                    <a:lnTo>
                      <a:pt x="7147" y="34419"/>
                    </a:lnTo>
                    <a:lnTo>
                      <a:pt x="7383" y="34301"/>
                    </a:lnTo>
                    <a:lnTo>
                      <a:pt x="8942" y="33382"/>
                    </a:lnTo>
                    <a:lnTo>
                      <a:pt x="10071" y="32725"/>
                    </a:lnTo>
                    <a:lnTo>
                      <a:pt x="10687" y="32371"/>
                    </a:lnTo>
                    <a:lnTo>
                      <a:pt x="11116" y="32152"/>
                    </a:lnTo>
                    <a:lnTo>
                      <a:pt x="11386" y="32008"/>
                    </a:lnTo>
                    <a:lnTo>
                      <a:pt x="11681" y="31840"/>
                    </a:lnTo>
                    <a:lnTo>
                      <a:pt x="12355" y="31435"/>
                    </a:lnTo>
                    <a:lnTo>
                      <a:pt x="12735" y="31191"/>
                    </a:lnTo>
                    <a:lnTo>
                      <a:pt x="12928" y="31064"/>
                    </a:lnTo>
                    <a:lnTo>
                      <a:pt x="13122" y="30930"/>
                    </a:lnTo>
                    <a:lnTo>
                      <a:pt x="13535" y="30643"/>
                    </a:lnTo>
                    <a:lnTo>
                      <a:pt x="13957" y="30331"/>
                    </a:lnTo>
                    <a:lnTo>
                      <a:pt x="14386" y="29994"/>
                    </a:lnTo>
                    <a:lnTo>
                      <a:pt x="14833" y="29640"/>
                    </a:lnTo>
                    <a:lnTo>
                      <a:pt x="15726" y="28865"/>
                    </a:lnTo>
                    <a:lnTo>
                      <a:pt x="16636" y="28014"/>
                    </a:lnTo>
                    <a:lnTo>
                      <a:pt x="17538" y="27087"/>
                    </a:lnTo>
                    <a:lnTo>
                      <a:pt x="18432" y="26101"/>
                    </a:lnTo>
                    <a:lnTo>
                      <a:pt x="18861" y="25578"/>
                    </a:lnTo>
                    <a:lnTo>
                      <a:pt x="19300" y="25056"/>
                    </a:lnTo>
                    <a:lnTo>
                      <a:pt x="19721" y="24525"/>
                    </a:lnTo>
                    <a:lnTo>
                      <a:pt x="20142" y="23977"/>
                    </a:lnTo>
                    <a:lnTo>
                      <a:pt x="20547" y="23421"/>
                    </a:lnTo>
                    <a:lnTo>
                      <a:pt x="20951" y="22864"/>
                    </a:lnTo>
                    <a:lnTo>
                      <a:pt x="21347" y="22300"/>
                    </a:lnTo>
                    <a:lnTo>
                      <a:pt x="21727" y="21727"/>
                    </a:lnTo>
                    <a:lnTo>
                      <a:pt x="22106" y="21162"/>
                    </a:lnTo>
                    <a:lnTo>
                      <a:pt x="22468" y="20589"/>
                    </a:lnTo>
                    <a:lnTo>
                      <a:pt x="22822" y="20016"/>
                    </a:lnTo>
                    <a:lnTo>
                      <a:pt x="23168" y="19443"/>
                    </a:lnTo>
                    <a:lnTo>
                      <a:pt x="23505" y="18870"/>
                    </a:lnTo>
                    <a:lnTo>
                      <a:pt x="23834" y="18305"/>
                    </a:lnTo>
                    <a:lnTo>
                      <a:pt x="24145" y="17740"/>
                    </a:lnTo>
                    <a:lnTo>
                      <a:pt x="24449" y="17184"/>
                    </a:lnTo>
                    <a:lnTo>
                      <a:pt x="24744" y="16636"/>
                    </a:lnTo>
                    <a:lnTo>
                      <a:pt x="25022" y="16097"/>
                    </a:lnTo>
                    <a:lnTo>
                      <a:pt x="25300" y="15575"/>
                    </a:lnTo>
                    <a:lnTo>
                      <a:pt x="25553" y="15052"/>
                    </a:lnTo>
                    <a:lnTo>
                      <a:pt x="26042" y="14058"/>
                    </a:lnTo>
                    <a:lnTo>
                      <a:pt x="26480" y="13114"/>
                    </a:lnTo>
                    <a:lnTo>
                      <a:pt x="26876" y="12246"/>
                    </a:lnTo>
                    <a:lnTo>
                      <a:pt x="27213" y="11454"/>
                    </a:lnTo>
                    <a:lnTo>
                      <a:pt x="27508" y="10754"/>
                    </a:lnTo>
                    <a:lnTo>
                      <a:pt x="27752" y="10156"/>
                    </a:lnTo>
                    <a:lnTo>
                      <a:pt x="28098" y="9288"/>
                    </a:lnTo>
                    <a:lnTo>
                      <a:pt x="28191" y="9077"/>
                    </a:lnTo>
                    <a:lnTo>
                      <a:pt x="28384" y="8664"/>
                    </a:lnTo>
                    <a:lnTo>
                      <a:pt x="28949" y="7509"/>
                    </a:lnTo>
                    <a:lnTo>
                      <a:pt x="29741" y="5900"/>
                    </a:lnTo>
                    <a:lnTo>
                      <a:pt x="29809" y="5698"/>
                    </a:lnTo>
                    <a:lnTo>
                      <a:pt x="29868" y="5495"/>
                    </a:lnTo>
                    <a:lnTo>
                      <a:pt x="29918" y="5293"/>
                    </a:lnTo>
                    <a:lnTo>
                      <a:pt x="29960" y="5091"/>
                    </a:lnTo>
                    <a:lnTo>
                      <a:pt x="29986" y="4889"/>
                    </a:lnTo>
                    <a:lnTo>
                      <a:pt x="30002" y="4678"/>
                    </a:lnTo>
                    <a:lnTo>
                      <a:pt x="30011" y="4476"/>
                    </a:lnTo>
                    <a:lnTo>
                      <a:pt x="30011" y="4273"/>
                    </a:lnTo>
                    <a:lnTo>
                      <a:pt x="30002" y="4071"/>
                    </a:lnTo>
                    <a:lnTo>
                      <a:pt x="29986" y="3869"/>
                    </a:lnTo>
                    <a:lnTo>
                      <a:pt x="29952" y="3667"/>
                    </a:lnTo>
                    <a:lnTo>
                      <a:pt x="29918" y="3473"/>
                    </a:lnTo>
                    <a:lnTo>
                      <a:pt x="29876" y="3270"/>
                    </a:lnTo>
                    <a:lnTo>
                      <a:pt x="29817" y="3077"/>
                    </a:lnTo>
                    <a:lnTo>
                      <a:pt x="29750" y="2891"/>
                    </a:lnTo>
                    <a:lnTo>
                      <a:pt x="29682" y="2697"/>
                    </a:lnTo>
                    <a:lnTo>
                      <a:pt x="29598" y="2520"/>
                    </a:lnTo>
                    <a:lnTo>
                      <a:pt x="29514" y="2335"/>
                    </a:lnTo>
                    <a:lnTo>
                      <a:pt x="29413" y="2158"/>
                    </a:lnTo>
                    <a:lnTo>
                      <a:pt x="29303" y="1989"/>
                    </a:lnTo>
                    <a:lnTo>
                      <a:pt x="29193" y="1821"/>
                    </a:lnTo>
                    <a:lnTo>
                      <a:pt x="29067" y="1661"/>
                    </a:lnTo>
                    <a:lnTo>
                      <a:pt x="28941" y="1501"/>
                    </a:lnTo>
                    <a:lnTo>
                      <a:pt x="28806" y="1349"/>
                    </a:lnTo>
                    <a:lnTo>
                      <a:pt x="28663" y="1206"/>
                    </a:lnTo>
                    <a:lnTo>
                      <a:pt x="28511" y="1071"/>
                    </a:lnTo>
                    <a:lnTo>
                      <a:pt x="28351" y="936"/>
                    </a:lnTo>
                    <a:lnTo>
                      <a:pt x="28182" y="810"/>
                    </a:lnTo>
                    <a:lnTo>
                      <a:pt x="28005" y="692"/>
                    </a:lnTo>
                    <a:lnTo>
                      <a:pt x="27828" y="582"/>
                    </a:lnTo>
                    <a:lnTo>
                      <a:pt x="27634" y="481"/>
                    </a:lnTo>
                    <a:lnTo>
                      <a:pt x="27441" y="388"/>
                    </a:lnTo>
                    <a:lnTo>
                      <a:pt x="27238" y="304"/>
                    </a:lnTo>
                    <a:lnTo>
                      <a:pt x="27028" y="228"/>
                    </a:lnTo>
                    <a:lnTo>
                      <a:pt x="26817" y="161"/>
                    </a:lnTo>
                    <a:lnTo>
                      <a:pt x="26606" y="110"/>
                    </a:lnTo>
                    <a:lnTo>
                      <a:pt x="26396" y="68"/>
                    </a:lnTo>
                    <a:lnTo>
                      <a:pt x="26176" y="34"/>
                    </a:lnTo>
                    <a:lnTo>
                      <a:pt x="25966" y="17"/>
                    </a:lnTo>
                    <a:lnTo>
                      <a:pt x="2575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3" name="Google Shape;223;p17"/>
              <p:cNvSpPr/>
              <p:nvPr/>
            </p:nvSpPr>
            <p:spPr>
              <a:xfrm>
                <a:off x="1522549" y="1495798"/>
                <a:ext cx="431258" cy="500895"/>
              </a:xfrm>
              <a:custGeom>
                <a:avLst/>
                <a:gdLst/>
                <a:ahLst/>
                <a:cxnLst/>
                <a:rect l="l" t="t" r="r" b="b"/>
                <a:pathLst>
                  <a:path w="30011" h="34857" fill="none" extrusionOk="0">
                    <a:moveTo>
                      <a:pt x="29741" y="5900"/>
                    </a:moveTo>
                    <a:lnTo>
                      <a:pt x="29741" y="5900"/>
                    </a:lnTo>
                    <a:lnTo>
                      <a:pt x="28949" y="7509"/>
                    </a:lnTo>
                    <a:lnTo>
                      <a:pt x="28384" y="8664"/>
                    </a:lnTo>
                    <a:lnTo>
                      <a:pt x="28191" y="9077"/>
                    </a:lnTo>
                    <a:lnTo>
                      <a:pt x="28098" y="9288"/>
                    </a:lnTo>
                    <a:lnTo>
                      <a:pt x="28098" y="9288"/>
                    </a:lnTo>
                    <a:lnTo>
                      <a:pt x="27752" y="10156"/>
                    </a:lnTo>
                    <a:lnTo>
                      <a:pt x="27752" y="10156"/>
                    </a:lnTo>
                    <a:lnTo>
                      <a:pt x="27508" y="10754"/>
                    </a:lnTo>
                    <a:lnTo>
                      <a:pt x="27213" y="11454"/>
                    </a:lnTo>
                    <a:lnTo>
                      <a:pt x="26876" y="12246"/>
                    </a:lnTo>
                    <a:lnTo>
                      <a:pt x="26480" y="13114"/>
                    </a:lnTo>
                    <a:lnTo>
                      <a:pt x="26480" y="13114"/>
                    </a:lnTo>
                    <a:lnTo>
                      <a:pt x="26042" y="14058"/>
                    </a:lnTo>
                    <a:lnTo>
                      <a:pt x="25553" y="15052"/>
                    </a:lnTo>
                    <a:lnTo>
                      <a:pt x="25300" y="15575"/>
                    </a:lnTo>
                    <a:lnTo>
                      <a:pt x="25022" y="16097"/>
                    </a:lnTo>
                    <a:lnTo>
                      <a:pt x="24744" y="16636"/>
                    </a:lnTo>
                    <a:lnTo>
                      <a:pt x="24449" y="17184"/>
                    </a:lnTo>
                    <a:lnTo>
                      <a:pt x="24145" y="17740"/>
                    </a:lnTo>
                    <a:lnTo>
                      <a:pt x="23834" y="18305"/>
                    </a:lnTo>
                    <a:lnTo>
                      <a:pt x="23505" y="18870"/>
                    </a:lnTo>
                    <a:lnTo>
                      <a:pt x="23168" y="19443"/>
                    </a:lnTo>
                    <a:lnTo>
                      <a:pt x="22822" y="20016"/>
                    </a:lnTo>
                    <a:lnTo>
                      <a:pt x="22468" y="20589"/>
                    </a:lnTo>
                    <a:lnTo>
                      <a:pt x="22106" y="21162"/>
                    </a:lnTo>
                    <a:lnTo>
                      <a:pt x="21727" y="21727"/>
                    </a:lnTo>
                    <a:lnTo>
                      <a:pt x="21727" y="21727"/>
                    </a:lnTo>
                    <a:lnTo>
                      <a:pt x="21347" y="22300"/>
                    </a:lnTo>
                    <a:lnTo>
                      <a:pt x="20951" y="22864"/>
                    </a:lnTo>
                    <a:lnTo>
                      <a:pt x="20547" y="23421"/>
                    </a:lnTo>
                    <a:lnTo>
                      <a:pt x="20142" y="23977"/>
                    </a:lnTo>
                    <a:lnTo>
                      <a:pt x="20142" y="23977"/>
                    </a:lnTo>
                    <a:lnTo>
                      <a:pt x="19721" y="24525"/>
                    </a:lnTo>
                    <a:lnTo>
                      <a:pt x="19300" y="25056"/>
                    </a:lnTo>
                    <a:lnTo>
                      <a:pt x="18861" y="25578"/>
                    </a:lnTo>
                    <a:lnTo>
                      <a:pt x="18432" y="26101"/>
                    </a:lnTo>
                    <a:lnTo>
                      <a:pt x="18432" y="26101"/>
                    </a:lnTo>
                    <a:lnTo>
                      <a:pt x="17538" y="27087"/>
                    </a:lnTo>
                    <a:lnTo>
                      <a:pt x="17538" y="27087"/>
                    </a:lnTo>
                    <a:lnTo>
                      <a:pt x="16636" y="28014"/>
                    </a:lnTo>
                    <a:lnTo>
                      <a:pt x="16636" y="28014"/>
                    </a:lnTo>
                    <a:lnTo>
                      <a:pt x="15726" y="28865"/>
                    </a:lnTo>
                    <a:lnTo>
                      <a:pt x="15726" y="28865"/>
                    </a:lnTo>
                    <a:lnTo>
                      <a:pt x="14833" y="29640"/>
                    </a:lnTo>
                    <a:lnTo>
                      <a:pt x="14833" y="29640"/>
                    </a:lnTo>
                    <a:lnTo>
                      <a:pt x="14386" y="29994"/>
                    </a:lnTo>
                    <a:lnTo>
                      <a:pt x="13957" y="30331"/>
                    </a:lnTo>
                    <a:lnTo>
                      <a:pt x="13535" y="30643"/>
                    </a:lnTo>
                    <a:lnTo>
                      <a:pt x="13122" y="30930"/>
                    </a:lnTo>
                    <a:lnTo>
                      <a:pt x="13122" y="30930"/>
                    </a:lnTo>
                    <a:lnTo>
                      <a:pt x="12928" y="31064"/>
                    </a:lnTo>
                    <a:lnTo>
                      <a:pt x="12735" y="31191"/>
                    </a:lnTo>
                    <a:lnTo>
                      <a:pt x="12355" y="31435"/>
                    </a:lnTo>
                    <a:lnTo>
                      <a:pt x="11681" y="31840"/>
                    </a:lnTo>
                    <a:lnTo>
                      <a:pt x="11681" y="31840"/>
                    </a:lnTo>
                    <a:lnTo>
                      <a:pt x="11386" y="32008"/>
                    </a:lnTo>
                    <a:lnTo>
                      <a:pt x="11116" y="32152"/>
                    </a:lnTo>
                    <a:lnTo>
                      <a:pt x="10687" y="32371"/>
                    </a:lnTo>
                    <a:lnTo>
                      <a:pt x="10687" y="32371"/>
                    </a:lnTo>
                    <a:lnTo>
                      <a:pt x="10071" y="32725"/>
                    </a:lnTo>
                    <a:lnTo>
                      <a:pt x="8942" y="33382"/>
                    </a:lnTo>
                    <a:lnTo>
                      <a:pt x="7383" y="34301"/>
                    </a:lnTo>
                    <a:lnTo>
                      <a:pt x="7383" y="34301"/>
                    </a:lnTo>
                    <a:lnTo>
                      <a:pt x="7147" y="34419"/>
                    </a:lnTo>
                    <a:lnTo>
                      <a:pt x="6911" y="34520"/>
                    </a:lnTo>
                    <a:lnTo>
                      <a:pt x="6667" y="34604"/>
                    </a:lnTo>
                    <a:lnTo>
                      <a:pt x="6422" y="34680"/>
                    </a:lnTo>
                    <a:lnTo>
                      <a:pt x="6178" y="34739"/>
                    </a:lnTo>
                    <a:lnTo>
                      <a:pt x="5934" y="34789"/>
                    </a:lnTo>
                    <a:lnTo>
                      <a:pt x="5689" y="34823"/>
                    </a:lnTo>
                    <a:lnTo>
                      <a:pt x="5445" y="34848"/>
                    </a:lnTo>
                    <a:lnTo>
                      <a:pt x="5200" y="34857"/>
                    </a:lnTo>
                    <a:lnTo>
                      <a:pt x="4948" y="34857"/>
                    </a:lnTo>
                    <a:lnTo>
                      <a:pt x="4703" y="34848"/>
                    </a:lnTo>
                    <a:lnTo>
                      <a:pt x="4459" y="34823"/>
                    </a:lnTo>
                    <a:lnTo>
                      <a:pt x="4223" y="34789"/>
                    </a:lnTo>
                    <a:lnTo>
                      <a:pt x="3978" y="34739"/>
                    </a:lnTo>
                    <a:lnTo>
                      <a:pt x="3742" y="34680"/>
                    </a:lnTo>
                    <a:lnTo>
                      <a:pt x="3515" y="34612"/>
                    </a:lnTo>
                    <a:lnTo>
                      <a:pt x="3279" y="34528"/>
                    </a:lnTo>
                    <a:lnTo>
                      <a:pt x="3060" y="34444"/>
                    </a:lnTo>
                    <a:lnTo>
                      <a:pt x="2832" y="34334"/>
                    </a:lnTo>
                    <a:lnTo>
                      <a:pt x="2622" y="34225"/>
                    </a:lnTo>
                    <a:lnTo>
                      <a:pt x="2411" y="34098"/>
                    </a:lnTo>
                    <a:lnTo>
                      <a:pt x="2200" y="33972"/>
                    </a:lnTo>
                    <a:lnTo>
                      <a:pt x="2006" y="33820"/>
                    </a:lnTo>
                    <a:lnTo>
                      <a:pt x="1812" y="33668"/>
                    </a:lnTo>
                    <a:lnTo>
                      <a:pt x="1627" y="33508"/>
                    </a:lnTo>
                    <a:lnTo>
                      <a:pt x="1450" y="33331"/>
                    </a:lnTo>
                    <a:lnTo>
                      <a:pt x="1273" y="33146"/>
                    </a:lnTo>
                    <a:lnTo>
                      <a:pt x="1113" y="32952"/>
                    </a:lnTo>
                    <a:lnTo>
                      <a:pt x="961" y="32750"/>
                    </a:lnTo>
                    <a:lnTo>
                      <a:pt x="818" y="32539"/>
                    </a:lnTo>
                    <a:lnTo>
                      <a:pt x="683" y="32320"/>
                    </a:lnTo>
                    <a:lnTo>
                      <a:pt x="557" y="32093"/>
                    </a:lnTo>
                    <a:lnTo>
                      <a:pt x="557" y="32093"/>
                    </a:lnTo>
                    <a:lnTo>
                      <a:pt x="447" y="31857"/>
                    </a:lnTo>
                    <a:lnTo>
                      <a:pt x="346" y="31621"/>
                    </a:lnTo>
                    <a:lnTo>
                      <a:pt x="262" y="31376"/>
                    </a:lnTo>
                    <a:lnTo>
                      <a:pt x="186" y="31132"/>
                    </a:lnTo>
                    <a:lnTo>
                      <a:pt x="127" y="30887"/>
                    </a:lnTo>
                    <a:lnTo>
                      <a:pt x="76" y="30643"/>
                    </a:lnTo>
                    <a:lnTo>
                      <a:pt x="43" y="30399"/>
                    </a:lnTo>
                    <a:lnTo>
                      <a:pt x="17" y="30154"/>
                    </a:lnTo>
                    <a:lnTo>
                      <a:pt x="1" y="29910"/>
                    </a:lnTo>
                    <a:lnTo>
                      <a:pt x="1" y="29657"/>
                    </a:lnTo>
                    <a:lnTo>
                      <a:pt x="17" y="29413"/>
                    </a:lnTo>
                    <a:lnTo>
                      <a:pt x="43" y="29177"/>
                    </a:lnTo>
                    <a:lnTo>
                      <a:pt x="76" y="28932"/>
                    </a:lnTo>
                    <a:lnTo>
                      <a:pt x="127" y="28696"/>
                    </a:lnTo>
                    <a:lnTo>
                      <a:pt x="178" y="28452"/>
                    </a:lnTo>
                    <a:lnTo>
                      <a:pt x="253" y="28224"/>
                    </a:lnTo>
                    <a:lnTo>
                      <a:pt x="329" y="27997"/>
                    </a:lnTo>
                    <a:lnTo>
                      <a:pt x="422" y="27769"/>
                    </a:lnTo>
                    <a:lnTo>
                      <a:pt x="523" y="27542"/>
                    </a:lnTo>
                    <a:lnTo>
                      <a:pt x="641" y="27331"/>
                    </a:lnTo>
                    <a:lnTo>
                      <a:pt x="759" y="27120"/>
                    </a:lnTo>
                    <a:lnTo>
                      <a:pt x="894" y="26910"/>
                    </a:lnTo>
                    <a:lnTo>
                      <a:pt x="1037" y="26716"/>
                    </a:lnTo>
                    <a:lnTo>
                      <a:pt x="1189" y="26522"/>
                    </a:lnTo>
                    <a:lnTo>
                      <a:pt x="1357" y="26337"/>
                    </a:lnTo>
                    <a:lnTo>
                      <a:pt x="1534" y="26160"/>
                    </a:lnTo>
                    <a:lnTo>
                      <a:pt x="1711" y="25991"/>
                    </a:lnTo>
                    <a:lnTo>
                      <a:pt x="1905" y="25822"/>
                    </a:lnTo>
                    <a:lnTo>
                      <a:pt x="2107" y="25671"/>
                    </a:lnTo>
                    <a:lnTo>
                      <a:pt x="2318" y="25527"/>
                    </a:lnTo>
                    <a:lnTo>
                      <a:pt x="2537" y="25393"/>
                    </a:lnTo>
                    <a:lnTo>
                      <a:pt x="2773" y="25266"/>
                    </a:lnTo>
                    <a:lnTo>
                      <a:pt x="2773" y="25266"/>
                    </a:lnTo>
                    <a:lnTo>
                      <a:pt x="4324" y="24356"/>
                    </a:lnTo>
                    <a:lnTo>
                      <a:pt x="5875" y="23437"/>
                    </a:lnTo>
                    <a:lnTo>
                      <a:pt x="6153" y="23311"/>
                    </a:lnTo>
                    <a:lnTo>
                      <a:pt x="6153" y="23311"/>
                    </a:lnTo>
                    <a:lnTo>
                      <a:pt x="6330" y="23227"/>
                    </a:lnTo>
                    <a:lnTo>
                      <a:pt x="6330" y="23227"/>
                    </a:lnTo>
                    <a:lnTo>
                      <a:pt x="6540" y="23134"/>
                    </a:lnTo>
                    <a:lnTo>
                      <a:pt x="6675" y="23075"/>
                    </a:lnTo>
                    <a:lnTo>
                      <a:pt x="6835" y="22999"/>
                    </a:lnTo>
                    <a:lnTo>
                      <a:pt x="6835" y="22999"/>
                    </a:lnTo>
                    <a:lnTo>
                      <a:pt x="7004" y="22907"/>
                    </a:lnTo>
                    <a:lnTo>
                      <a:pt x="7198" y="22805"/>
                    </a:lnTo>
                    <a:lnTo>
                      <a:pt x="7408" y="22696"/>
                    </a:lnTo>
                    <a:lnTo>
                      <a:pt x="7627" y="22553"/>
                    </a:lnTo>
                    <a:lnTo>
                      <a:pt x="7627" y="22553"/>
                    </a:lnTo>
                    <a:lnTo>
                      <a:pt x="7872" y="22409"/>
                    </a:lnTo>
                    <a:lnTo>
                      <a:pt x="8125" y="22241"/>
                    </a:lnTo>
                    <a:lnTo>
                      <a:pt x="8672" y="21862"/>
                    </a:lnTo>
                    <a:lnTo>
                      <a:pt x="8672" y="21862"/>
                    </a:lnTo>
                    <a:lnTo>
                      <a:pt x="9271" y="21398"/>
                    </a:lnTo>
                    <a:lnTo>
                      <a:pt x="9271" y="21398"/>
                    </a:lnTo>
                    <a:lnTo>
                      <a:pt x="9911" y="20867"/>
                    </a:lnTo>
                    <a:lnTo>
                      <a:pt x="9911" y="20867"/>
                    </a:lnTo>
                    <a:lnTo>
                      <a:pt x="10569" y="20252"/>
                    </a:lnTo>
                    <a:lnTo>
                      <a:pt x="10569" y="20252"/>
                    </a:lnTo>
                    <a:lnTo>
                      <a:pt x="11251" y="19578"/>
                    </a:lnTo>
                    <a:lnTo>
                      <a:pt x="11251" y="19578"/>
                    </a:lnTo>
                    <a:lnTo>
                      <a:pt x="11597" y="19207"/>
                    </a:lnTo>
                    <a:lnTo>
                      <a:pt x="11942" y="18836"/>
                    </a:lnTo>
                    <a:lnTo>
                      <a:pt x="12288" y="18440"/>
                    </a:lnTo>
                    <a:lnTo>
                      <a:pt x="12633" y="18035"/>
                    </a:lnTo>
                    <a:lnTo>
                      <a:pt x="12633" y="18035"/>
                    </a:lnTo>
                    <a:lnTo>
                      <a:pt x="12979" y="17622"/>
                    </a:lnTo>
                    <a:lnTo>
                      <a:pt x="13324" y="17193"/>
                    </a:lnTo>
                    <a:lnTo>
                      <a:pt x="13662" y="16754"/>
                    </a:lnTo>
                    <a:lnTo>
                      <a:pt x="13999" y="16308"/>
                    </a:lnTo>
                    <a:lnTo>
                      <a:pt x="13999" y="16308"/>
                    </a:lnTo>
                    <a:lnTo>
                      <a:pt x="14336" y="15861"/>
                    </a:lnTo>
                    <a:lnTo>
                      <a:pt x="14664" y="15406"/>
                    </a:lnTo>
                    <a:lnTo>
                      <a:pt x="14985" y="14943"/>
                    </a:lnTo>
                    <a:lnTo>
                      <a:pt x="15296" y="14479"/>
                    </a:lnTo>
                    <a:lnTo>
                      <a:pt x="15608" y="14016"/>
                    </a:lnTo>
                    <a:lnTo>
                      <a:pt x="15903" y="13552"/>
                    </a:lnTo>
                    <a:lnTo>
                      <a:pt x="16198" y="13080"/>
                    </a:lnTo>
                    <a:lnTo>
                      <a:pt x="16485" y="12625"/>
                    </a:lnTo>
                    <a:lnTo>
                      <a:pt x="17033" y="11715"/>
                    </a:lnTo>
                    <a:lnTo>
                      <a:pt x="17538" y="10830"/>
                    </a:lnTo>
                    <a:lnTo>
                      <a:pt x="18010" y="9979"/>
                    </a:lnTo>
                    <a:lnTo>
                      <a:pt x="18432" y="9187"/>
                    </a:lnTo>
                    <a:lnTo>
                      <a:pt x="18432" y="9187"/>
                    </a:lnTo>
                    <a:lnTo>
                      <a:pt x="18819" y="8445"/>
                    </a:lnTo>
                    <a:lnTo>
                      <a:pt x="19148" y="7771"/>
                    </a:lnTo>
                    <a:lnTo>
                      <a:pt x="19434" y="7181"/>
                    </a:lnTo>
                    <a:lnTo>
                      <a:pt x="19670" y="6684"/>
                    </a:lnTo>
                    <a:lnTo>
                      <a:pt x="19670" y="6684"/>
                    </a:lnTo>
                    <a:lnTo>
                      <a:pt x="20083" y="5782"/>
                    </a:lnTo>
                    <a:lnTo>
                      <a:pt x="21668" y="2579"/>
                    </a:lnTo>
                    <a:lnTo>
                      <a:pt x="21668" y="2579"/>
                    </a:lnTo>
                    <a:lnTo>
                      <a:pt x="21769" y="2377"/>
                    </a:lnTo>
                    <a:lnTo>
                      <a:pt x="21870" y="2183"/>
                    </a:lnTo>
                    <a:lnTo>
                      <a:pt x="21988" y="1989"/>
                    </a:lnTo>
                    <a:lnTo>
                      <a:pt x="22114" y="1812"/>
                    </a:lnTo>
                    <a:lnTo>
                      <a:pt x="22241" y="1635"/>
                    </a:lnTo>
                    <a:lnTo>
                      <a:pt x="22384" y="1475"/>
                    </a:lnTo>
                    <a:lnTo>
                      <a:pt x="22527" y="1315"/>
                    </a:lnTo>
                    <a:lnTo>
                      <a:pt x="22679" y="1172"/>
                    </a:lnTo>
                    <a:lnTo>
                      <a:pt x="22839" y="1029"/>
                    </a:lnTo>
                    <a:lnTo>
                      <a:pt x="23008" y="894"/>
                    </a:lnTo>
                    <a:lnTo>
                      <a:pt x="23176" y="776"/>
                    </a:lnTo>
                    <a:lnTo>
                      <a:pt x="23353" y="658"/>
                    </a:lnTo>
                    <a:lnTo>
                      <a:pt x="23530" y="548"/>
                    </a:lnTo>
                    <a:lnTo>
                      <a:pt x="23716" y="456"/>
                    </a:lnTo>
                    <a:lnTo>
                      <a:pt x="23909" y="363"/>
                    </a:lnTo>
                    <a:lnTo>
                      <a:pt x="24103" y="287"/>
                    </a:lnTo>
                    <a:lnTo>
                      <a:pt x="24305" y="220"/>
                    </a:lnTo>
                    <a:lnTo>
                      <a:pt x="24499" y="161"/>
                    </a:lnTo>
                    <a:lnTo>
                      <a:pt x="24710" y="110"/>
                    </a:lnTo>
                    <a:lnTo>
                      <a:pt x="24912" y="68"/>
                    </a:lnTo>
                    <a:lnTo>
                      <a:pt x="25123" y="34"/>
                    </a:lnTo>
                    <a:lnTo>
                      <a:pt x="25334" y="17"/>
                    </a:lnTo>
                    <a:lnTo>
                      <a:pt x="25544" y="9"/>
                    </a:lnTo>
                    <a:lnTo>
                      <a:pt x="25755" y="1"/>
                    </a:lnTo>
                    <a:lnTo>
                      <a:pt x="25966" y="17"/>
                    </a:lnTo>
                    <a:lnTo>
                      <a:pt x="26176" y="34"/>
                    </a:lnTo>
                    <a:lnTo>
                      <a:pt x="26396" y="68"/>
                    </a:lnTo>
                    <a:lnTo>
                      <a:pt x="26606" y="110"/>
                    </a:lnTo>
                    <a:lnTo>
                      <a:pt x="26817" y="161"/>
                    </a:lnTo>
                    <a:lnTo>
                      <a:pt x="27028" y="228"/>
                    </a:lnTo>
                    <a:lnTo>
                      <a:pt x="27238" y="304"/>
                    </a:lnTo>
                    <a:lnTo>
                      <a:pt x="27441" y="388"/>
                    </a:lnTo>
                    <a:lnTo>
                      <a:pt x="27441" y="388"/>
                    </a:lnTo>
                    <a:lnTo>
                      <a:pt x="27634" y="481"/>
                    </a:lnTo>
                    <a:lnTo>
                      <a:pt x="27828" y="582"/>
                    </a:lnTo>
                    <a:lnTo>
                      <a:pt x="28005" y="692"/>
                    </a:lnTo>
                    <a:lnTo>
                      <a:pt x="28182" y="810"/>
                    </a:lnTo>
                    <a:lnTo>
                      <a:pt x="28351" y="936"/>
                    </a:lnTo>
                    <a:lnTo>
                      <a:pt x="28511" y="1071"/>
                    </a:lnTo>
                    <a:lnTo>
                      <a:pt x="28663" y="1206"/>
                    </a:lnTo>
                    <a:lnTo>
                      <a:pt x="28806" y="1349"/>
                    </a:lnTo>
                    <a:lnTo>
                      <a:pt x="28941" y="1501"/>
                    </a:lnTo>
                    <a:lnTo>
                      <a:pt x="29067" y="1661"/>
                    </a:lnTo>
                    <a:lnTo>
                      <a:pt x="29193" y="1821"/>
                    </a:lnTo>
                    <a:lnTo>
                      <a:pt x="29303" y="1989"/>
                    </a:lnTo>
                    <a:lnTo>
                      <a:pt x="29413" y="2158"/>
                    </a:lnTo>
                    <a:lnTo>
                      <a:pt x="29514" y="2335"/>
                    </a:lnTo>
                    <a:lnTo>
                      <a:pt x="29598" y="2520"/>
                    </a:lnTo>
                    <a:lnTo>
                      <a:pt x="29682" y="2697"/>
                    </a:lnTo>
                    <a:lnTo>
                      <a:pt x="29750" y="2891"/>
                    </a:lnTo>
                    <a:lnTo>
                      <a:pt x="29817" y="3077"/>
                    </a:lnTo>
                    <a:lnTo>
                      <a:pt x="29876" y="3270"/>
                    </a:lnTo>
                    <a:lnTo>
                      <a:pt x="29918" y="3473"/>
                    </a:lnTo>
                    <a:lnTo>
                      <a:pt x="29952" y="3667"/>
                    </a:lnTo>
                    <a:lnTo>
                      <a:pt x="29986" y="3869"/>
                    </a:lnTo>
                    <a:lnTo>
                      <a:pt x="30002" y="4071"/>
                    </a:lnTo>
                    <a:lnTo>
                      <a:pt x="30011" y="4273"/>
                    </a:lnTo>
                    <a:lnTo>
                      <a:pt x="30011" y="4476"/>
                    </a:lnTo>
                    <a:lnTo>
                      <a:pt x="30002" y="4678"/>
                    </a:lnTo>
                    <a:lnTo>
                      <a:pt x="29986" y="4889"/>
                    </a:lnTo>
                    <a:lnTo>
                      <a:pt x="29960" y="5091"/>
                    </a:lnTo>
                    <a:lnTo>
                      <a:pt x="29918" y="5293"/>
                    </a:lnTo>
                    <a:lnTo>
                      <a:pt x="29868" y="5495"/>
                    </a:lnTo>
                    <a:lnTo>
                      <a:pt x="29809" y="5698"/>
                    </a:lnTo>
                    <a:lnTo>
                      <a:pt x="29741" y="5900"/>
                    </a:lnTo>
                  </a:path>
                </a:pathLst>
              </a:custGeom>
              <a:noFill/>
              <a:ln>
                <a:noFill/>
              </a:ln>
            </p:spPr>
            <p:txBody>
              <a:bodyPr spcFirstLastPara="1" wrap="square" lIns="91425" tIns="91425" rIns="91425" bIns="91425" anchor="ctr" anchorCtr="0">
                <a:noAutofit/>
              </a:bodyPr>
              <a:lstStyle/>
              <a:p>
                <a:endParaRPr/>
              </a:p>
            </p:txBody>
          </p:sp>
          <p:sp>
            <p:nvSpPr>
              <p:cNvPr id="224" name="Google Shape;224;p17"/>
              <p:cNvSpPr/>
              <p:nvPr/>
            </p:nvSpPr>
            <p:spPr>
              <a:xfrm>
                <a:off x="1567729" y="1921493"/>
                <a:ext cx="45064" cy="45064"/>
              </a:xfrm>
              <a:custGeom>
                <a:avLst/>
                <a:gdLst/>
                <a:ahLst/>
                <a:cxnLst/>
                <a:rect l="l" t="t" r="r" b="b"/>
                <a:pathLst>
                  <a:path w="3136" h="3136" extrusionOk="0">
                    <a:moveTo>
                      <a:pt x="1466" y="0"/>
                    </a:moveTo>
                    <a:lnTo>
                      <a:pt x="1315" y="17"/>
                    </a:lnTo>
                    <a:lnTo>
                      <a:pt x="1163" y="51"/>
                    </a:lnTo>
                    <a:lnTo>
                      <a:pt x="1020" y="101"/>
                    </a:lnTo>
                    <a:lnTo>
                      <a:pt x="876" y="160"/>
                    </a:lnTo>
                    <a:lnTo>
                      <a:pt x="742" y="236"/>
                    </a:lnTo>
                    <a:lnTo>
                      <a:pt x="607" y="329"/>
                    </a:lnTo>
                    <a:lnTo>
                      <a:pt x="480" y="430"/>
                    </a:lnTo>
                    <a:lnTo>
                      <a:pt x="379" y="548"/>
                    </a:lnTo>
                    <a:lnTo>
                      <a:pt x="278" y="666"/>
                    </a:lnTo>
                    <a:lnTo>
                      <a:pt x="202" y="801"/>
                    </a:lnTo>
                    <a:lnTo>
                      <a:pt x="126" y="936"/>
                    </a:lnTo>
                    <a:lnTo>
                      <a:pt x="76" y="1079"/>
                    </a:lnTo>
                    <a:lnTo>
                      <a:pt x="34" y="1222"/>
                    </a:lnTo>
                    <a:lnTo>
                      <a:pt x="8" y="1366"/>
                    </a:lnTo>
                    <a:lnTo>
                      <a:pt x="0" y="1517"/>
                    </a:lnTo>
                    <a:lnTo>
                      <a:pt x="0" y="1669"/>
                    </a:lnTo>
                    <a:lnTo>
                      <a:pt x="17" y="1821"/>
                    </a:lnTo>
                    <a:lnTo>
                      <a:pt x="51" y="1964"/>
                    </a:lnTo>
                    <a:lnTo>
                      <a:pt x="93" y="2116"/>
                    </a:lnTo>
                    <a:lnTo>
                      <a:pt x="160" y="2259"/>
                    </a:lnTo>
                    <a:lnTo>
                      <a:pt x="236" y="2394"/>
                    </a:lnTo>
                    <a:lnTo>
                      <a:pt x="329" y="2529"/>
                    </a:lnTo>
                    <a:lnTo>
                      <a:pt x="430" y="2646"/>
                    </a:lnTo>
                    <a:lnTo>
                      <a:pt x="539" y="2756"/>
                    </a:lnTo>
                    <a:lnTo>
                      <a:pt x="666" y="2849"/>
                    </a:lnTo>
                    <a:lnTo>
                      <a:pt x="792" y="2933"/>
                    </a:lnTo>
                    <a:lnTo>
                      <a:pt x="935" y="3000"/>
                    </a:lnTo>
                    <a:lnTo>
                      <a:pt x="1070" y="3059"/>
                    </a:lnTo>
                    <a:lnTo>
                      <a:pt x="1222" y="3093"/>
                    </a:lnTo>
                    <a:lnTo>
                      <a:pt x="1365" y="3118"/>
                    </a:lnTo>
                    <a:lnTo>
                      <a:pt x="1517" y="3135"/>
                    </a:lnTo>
                    <a:lnTo>
                      <a:pt x="1669" y="3135"/>
                    </a:lnTo>
                    <a:lnTo>
                      <a:pt x="1820" y="3118"/>
                    </a:lnTo>
                    <a:lnTo>
                      <a:pt x="1964" y="3085"/>
                    </a:lnTo>
                    <a:lnTo>
                      <a:pt x="2115" y="3034"/>
                    </a:lnTo>
                    <a:lnTo>
                      <a:pt x="2250" y="2975"/>
                    </a:lnTo>
                    <a:lnTo>
                      <a:pt x="2393" y="2899"/>
                    </a:lnTo>
                    <a:lnTo>
                      <a:pt x="2520" y="2807"/>
                    </a:lnTo>
                    <a:lnTo>
                      <a:pt x="2646" y="2705"/>
                    </a:lnTo>
                    <a:lnTo>
                      <a:pt x="2756" y="2587"/>
                    </a:lnTo>
                    <a:lnTo>
                      <a:pt x="2849" y="2470"/>
                    </a:lnTo>
                    <a:lnTo>
                      <a:pt x="2933" y="2335"/>
                    </a:lnTo>
                    <a:lnTo>
                      <a:pt x="3000" y="2200"/>
                    </a:lnTo>
                    <a:lnTo>
                      <a:pt x="3051" y="2057"/>
                    </a:lnTo>
                    <a:lnTo>
                      <a:pt x="3093" y="1913"/>
                    </a:lnTo>
                    <a:lnTo>
                      <a:pt x="3118" y="1762"/>
                    </a:lnTo>
                    <a:lnTo>
                      <a:pt x="3135" y="1618"/>
                    </a:lnTo>
                    <a:lnTo>
                      <a:pt x="3127" y="1467"/>
                    </a:lnTo>
                    <a:lnTo>
                      <a:pt x="3110" y="1315"/>
                    </a:lnTo>
                    <a:lnTo>
                      <a:pt x="3085" y="1163"/>
                    </a:lnTo>
                    <a:lnTo>
                      <a:pt x="3034" y="1020"/>
                    </a:lnTo>
                    <a:lnTo>
                      <a:pt x="2975" y="877"/>
                    </a:lnTo>
                    <a:lnTo>
                      <a:pt x="2899" y="742"/>
                    </a:lnTo>
                    <a:lnTo>
                      <a:pt x="2806" y="607"/>
                    </a:lnTo>
                    <a:lnTo>
                      <a:pt x="2697" y="489"/>
                    </a:lnTo>
                    <a:lnTo>
                      <a:pt x="2587" y="379"/>
                    </a:lnTo>
                    <a:lnTo>
                      <a:pt x="2461" y="278"/>
                    </a:lnTo>
                    <a:lnTo>
                      <a:pt x="2334" y="203"/>
                    </a:lnTo>
                    <a:lnTo>
                      <a:pt x="2200" y="135"/>
                    </a:lnTo>
                    <a:lnTo>
                      <a:pt x="2056" y="76"/>
                    </a:lnTo>
                    <a:lnTo>
                      <a:pt x="1913" y="42"/>
                    </a:lnTo>
                    <a:lnTo>
                      <a:pt x="1761" y="9"/>
                    </a:lnTo>
                    <a:lnTo>
                      <a:pt x="1610"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5" name="Google Shape;225;p17"/>
              <p:cNvSpPr/>
              <p:nvPr/>
            </p:nvSpPr>
            <p:spPr>
              <a:xfrm>
                <a:off x="1589759" y="1865420"/>
                <a:ext cx="37075" cy="36945"/>
              </a:xfrm>
              <a:custGeom>
                <a:avLst/>
                <a:gdLst/>
                <a:ahLst/>
                <a:cxnLst/>
                <a:rect l="l" t="t" r="r" b="b"/>
                <a:pathLst>
                  <a:path w="2580" h="2571" extrusionOk="0">
                    <a:moveTo>
                      <a:pt x="1189" y="0"/>
                    </a:moveTo>
                    <a:lnTo>
                      <a:pt x="1080" y="17"/>
                    </a:lnTo>
                    <a:lnTo>
                      <a:pt x="978" y="34"/>
                    </a:lnTo>
                    <a:lnTo>
                      <a:pt x="877" y="68"/>
                    </a:lnTo>
                    <a:lnTo>
                      <a:pt x="785" y="101"/>
                    </a:lnTo>
                    <a:lnTo>
                      <a:pt x="683" y="152"/>
                    </a:lnTo>
                    <a:lnTo>
                      <a:pt x="591" y="203"/>
                    </a:lnTo>
                    <a:lnTo>
                      <a:pt x="498" y="270"/>
                    </a:lnTo>
                    <a:lnTo>
                      <a:pt x="405" y="354"/>
                    </a:lnTo>
                    <a:lnTo>
                      <a:pt x="313" y="447"/>
                    </a:lnTo>
                    <a:lnTo>
                      <a:pt x="237" y="548"/>
                    </a:lnTo>
                    <a:lnTo>
                      <a:pt x="169" y="658"/>
                    </a:lnTo>
                    <a:lnTo>
                      <a:pt x="110" y="767"/>
                    </a:lnTo>
                    <a:lnTo>
                      <a:pt x="68" y="885"/>
                    </a:lnTo>
                    <a:lnTo>
                      <a:pt x="35" y="1003"/>
                    </a:lnTo>
                    <a:lnTo>
                      <a:pt x="9" y="1121"/>
                    </a:lnTo>
                    <a:lnTo>
                      <a:pt x="1" y="1248"/>
                    </a:lnTo>
                    <a:lnTo>
                      <a:pt x="1" y="1374"/>
                    </a:lnTo>
                    <a:lnTo>
                      <a:pt x="18" y="1492"/>
                    </a:lnTo>
                    <a:lnTo>
                      <a:pt x="43" y="1618"/>
                    </a:lnTo>
                    <a:lnTo>
                      <a:pt x="85" y="1736"/>
                    </a:lnTo>
                    <a:lnTo>
                      <a:pt x="136" y="1854"/>
                    </a:lnTo>
                    <a:lnTo>
                      <a:pt x="195" y="1964"/>
                    </a:lnTo>
                    <a:lnTo>
                      <a:pt x="271" y="2073"/>
                    </a:lnTo>
                    <a:lnTo>
                      <a:pt x="372" y="2191"/>
                    </a:lnTo>
                    <a:lnTo>
                      <a:pt x="481" y="2293"/>
                    </a:lnTo>
                    <a:lnTo>
                      <a:pt x="608" y="2377"/>
                    </a:lnTo>
                    <a:lnTo>
                      <a:pt x="734" y="2444"/>
                    </a:lnTo>
                    <a:lnTo>
                      <a:pt x="869" y="2503"/>
                    </a:lnTo>
                    <a:lnTo>
                      <a:pt x="1004" y="2545"/>
                    </a:lnTo>
                    <a:lnTo>
                      <a:pt x="1147" y="2571"/>
                    </a:lnTo>
                    <a:lnTo>
                      <a:pt x="1391" y="2571"/>
                    </a:lnTo>
                    <a:lnTo>
                      <a:pt x="1501" y="2562"/>
                    </a:lnTo>
                    <a:lnTo>
                      <a:pt x="1602" y="2537"/>
                    </a:lnTo>
                    <a:lnTo>
                      <a:pt x="1703" y="2512"/>
                    </a:lnTo>
                    <a:lnTo>
                      <a:pt x="1796" y="2470"/>
                    </a:lnTo>
                    <a:lnTo>
                      <a:pt x="1897" y="2427"/>
                    </a:lnTo>
                    <a:lnTo>
                      <a:pt x="1990" y="2368"/>
                    </a:lnTo>
                    <a:lnTo>
                      <a:pt x="2082" y="2309"/>
                    </a:lnTo>
                    <a:lnTo>
                      <a:pt x="2175" y="2217"/>
                    </a:lnTo>
                    <a:lnTo>
                      <a:pt x="2268" y="2124"/>
                    </a:lnTo>
                    <a:lnTo>
                      <a:pt x="2344" y="2023"/>
                    </a:lnTo>
                    <a:lnTo>
                      <a:pt x="2411" y="1922"/>
                    </a:lnTo>
                    <a:lnTo>
                      <a:pt x="2470" y="1804"/>
                    </a:lnTo>
                    <a:lnTo>
                      <a:pt x="2512" y="1694"/>
                    </a:lnTo>
                    <a:lnTo>
                      <a:pt x="2546" y="1568"/>
                    </a:lnTo>
                    <a:lnTo>
                      <a:pt x="2571" y="1450"/>
                    </a:lnTo>
                    <a:lnTo>
                      <a:pt x="2580" y="1323"/>
                    </a:lnTo>
                    <a:lnTo>
                      <a:pt x="2580" y="1205"/>
                    </a:lnTo>
                    <a:lnTo>
                      <a:pt x="2563" y="1079"/>
                    </a:lnTo>
                    <a:lnTo>
                      <a:pt x="2538" y="953"/>
                    </a:lnTo>
                    <a:lnTo>
                      <a:pt x="2495" y="835"/>
                    </a:lnTo>
                    <a:lnTo>
                      <a:pt x="2445" y="717"/>
                    </a:lnTo>
                    <a:lnTo>
                      <a:pt x="2386" y="607"/>
                    </a:lnTo>
                    <a:lnTo>
                      <a:pt x="2310" y="498"/>
                    </a:lnTo>
                    <a:lnTo>
                      <a:pt x="2209" y="380"/>
                    </a:lnTo>
                    <a:lnTo>
                      <a:pt x="2099" y="278"/>
                    </a:lnTo>
                    <a:lnTo>
                      <a:pt x="1973" y="194"/>
                    </a:lnTo>
                    <a:lnTo>
                      <a:pt x="1846" y="127"/>
                    </a:lnTo>
                    <a:lnTo>
                      <a:pt x="1712" y="68"/>
                    </a:lnTo>
                    <a:lnTo>
                      <a:pt x="1577" y="26"/>
                    </a:lnTo>
                    <a:lnTo>
                      <a:pt x="1434" y="9"/>
                    </a:lnTo>
                    <a:lnTo>
                      <a:pt x="1290"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6" name="Google Shape;226;p17"/>
              <p:cNvSpPr/>
              <p:nvPr/>
            </p:nvSpPr>
            <p:spPr>
              <a:xfrm>
                <a:off x="1622337" y="1901145"/>
                <a:ext cx="36960" cy="37075"/>
              </a:xfrm>
              <a:custGeom>
                <a:avLst/>
                <a:gdLst/>
                <a:ahLst/>
                <a:cxnLst/>
                <a:rect l="l" t="t" r="r" b="b"/>
                <a:pathLst>
                  <a:path w="2572" h="2580" extrusionOk="0">
                    <a:moveTo>
                      <a:pt x="1324" y="0"/>
                    </a:moveTo>
                    <a:lnTo>
                      <a:pt x="1206" y="9"/>
                    </a:lnTo>
                    <a:lnTo>
                      <a:pt x="1080" y="17"/>
                    </a:lnTo>
                    <a:lnTo>
                      <a:pt x="953" y="43"/>
                    </a:lnTo>
                    <a:lnTo>
                      <a:pt x="835" y="85"/>
                    </a:lnTo>
                    <a:lnTo>
                      <a:pt x="717" y="135"/>
                    </a:lnTo>
                    <a:lnTo>
                      <a:pt x="608" y="194"/>
                    </a:lnTo>
                    <a:lnTo>
                      <a:pt x="498" y="270"/>
                    </a:lnTo>
                    <a:lnTo>
                      <a:pt x="397" y="363"/>
                    </a:lnTo>
                    <a:lnTo>
                      <a:pt x="304" y="456"/>
                    </a:lnTo>
                    <a:lnTo>
                      <a:pt x="228" y="557"/>
                    </a:lnTo>
                    <a:lnTo>
                      <a:pt x="161" y="658"/>
                    </a:lnTo>
                    <a:lnTo>
                      <a:pt x="110" y="776"/>
                    </a:lnTo>
                    <a:lnTo>
                      <a:pt x="60" y="885"/>
                    </a:lnTo>
                    <a:lnTo>
                      <a:pt x="26" y="1003"/>
                    </a:lnTo>
                    <a:lnTo>
                      <a:pt x="9" y="1130"/>
                    </a:lnTo>
                    <a:lnTo>
                      <a:pt x="1" y="1256"/>
                    </a:lnTo>
                    <a:lnTo>
                      <a:pt x="1" y="1374"/>
                    </a:lnTo>
                    <a:lnTo>
                      <a:pt x="18" y="1501"/>
                    </a:lnTo>
                    <a:lnTo>
                      <a:pt x="43" y="1619"/>
                    </a:lnTo>
                    <a:lnTo>
                      <a:pt x="77" y="1745"/>
                    </a:lnTo>
                    <a:lnTo>
                      <a:pt x="127" y="1863"/>
                    </a:lnTo>
                    <a:lnTo>
                      <a:pt x="195" y="1972"/>
                    </a:lnTo>
                    <a:lnTo>
                      <a:pt x="262" y="2082"/>
                    </a:lnTo>
                    <a:lnTo>
                      <a:pt x="355" y="2183"/>
                    </a:lnTo>
                    <a:lnTo>
                      <a:pt x="447" y="2267"/>
                    </a:lnTo>
                    <a:lnTo>
                      <a:pt x="549" y="2352"/>
                    </a:lnTo>
                    <a:lnTo>
                      <a:pt x="650" y="2419"/>
                    </a:lnTo>
                    <a:lnTo>
                      <a:pt x="768" y="2470"/>
                    </a:lnTo>
                    <a:lnTo>
                      <a:pt x="877" y="2520"/>
                    </a:lnTo>
                    <a:lnTo>
                      <a:pt x="1004" y="2546"/>
                    </a:lnTo>
                    <a:lnTo>
                      <a:pt x="1122" y="2571"/>
                    </a:lnTo>
                    <a:lnTo>
                      <a:pt x="1248" y="2579"/>
                    </a:lnTo>
                    <a:lnTo>
                      <a:pt x="1366" y="2579"/>
                    </a:lnTo>
                    <a:lnTo>
                      <a:pt x="1493" y="2562"/>
                    </a:lnTo>
                    <a:lnTo>
                      <a:pt x="1619" y="2537"/>
                    </a:lnTo>
                    <a:lnTo>
                      <a:pt x="1737" y="2503"/>
                    </a:lnTo>
                    <a:lnTo>
                      <a:pt x="1855" y="2453"/>
                    </a:lnTo>
                    <a:lnTo>
                      <a:pt x="1964" y="2385"/>
                    </a:lnTo>
                    <a:lnTo>
                      <a:pt x="2074" y="2310"/>
                    </a:lnTo>
                    <a:lnTo>
                      <a:pt x="2175" y="2225"/>
                    </a:lnTo>
                    <a:lnTo>
                      <a:pt x="2259" y="2133"/>
                    </a:lnTo>
                    <a:lnTo>
                      <a:pt x="2344" y="2031"/>
                    </a:lnTo>
                    <a:lnTo>
                      <a:pt x="2411" y="1922"/>
                    </a:lnTo>
                    <a:lnTo>
                      <a:pt x="2462" y="1812"/>
                    </a:lnTo>
                    <a:lnTo>
                      <a:pt x="2512" y="1694"/>
                    </a:lnTo>
                    <a:lnTo>
                      <a:pt x="2546" y="1576"/>
                    </a:lnTo>
                    <a:lnTo>
                      <a:pt x="2563" y="1458"/>
                    </a:lnTo>
                    <a:lnTo>
                      <a:pt x="2571" y="1332"/>
                    </a:lnTo>
                    <a:lnTo>
                      <a:pt x="2571" y="1206"/>
                    </a:lnTo>
                    <a:lnTo>
                      <a:pt x="2554" y="1088"/>
                    </a:lnTo>
                    <a:lnTo>
                      <a:pt x="2529" y="961"/>
                    </a:lnTo>
                    <a:lnTo>
                      <a:pt x="2495" y="843"/>
                    </a:lnTo>
                    <a:lnTo>
                      <a:pt x="2445" y="725"/>
                    </a:lnTo>
                    <a:lnTo>
                      <a:pt x="2377" y="616"/>
                    </a:lnTo>
                    <a:lnTo>
                      <a:pt x="2302" y="506"/>
                    </a:lnTo>
                    <a:lnTo>
                      <a:pt x="2217" y="405"/>
                    </a:lnTo>
                    <a:lnTo>
                      <a:pt x="2125" y="312"/>
                    </a:lnTo>
                    <a:lnTo>
                      <a:pt x="2023" y="236"/>
                    </a:lnTo>
                    <a:lnTo>
                      <a:pt x="1922" y="169"/>
                    </a:lnTo>
                    <a:lnTo>
                      <a:pt x="1804" y="110"/>
                    </a:lnTo>
                    <a:lnTo>
                      <a:pt x="1686" y="68"/>
                    </a:lnTo>
                    <a:lnTo>
                      <a:pt x="1568" y="34"/>
                    </a:lnTo>
                    <a:lnTo>
                      <a:pt x="1450" y="17"/>
                    </a:lnTo>
                    <a:lnTo>
                      <a:pt x="132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 name="Google Shape;227;p17"/>
              <p:cNvSpPr/>
              <p:nvPr/>
            </p:nvSpPr>
            <p:spPr>
              <a:xfrm>
                <a:off x="1638446" y="1869170"/>
                <a:ext cx="22791" cy="22906"/>
              </a:xfrm>
              <a:custGeom>
                <a:avLst/>
                <a:gdLst/>
                <a:ahLst/>
                <a:cxnLst/>
                <a:rect l="l" t="t" r="r" b="b"/>
                <a:pathLst>
                  <a:path w="1586" h="1594" extrusionOk="0">
                    <a:moveTo>
                      <a:pt x="818" y="1"/>
                    </a:moveTo>
                    <a:lnTo>
                      <a:pt x="742" y="9"/>
                    </a:lnTo>
                    <a:lnTo>
                      <a:pt x="666" y="17"/>
                    </a:lnTo>
                    <a:lnTo>
                      <a:pt x="591" y="34"/>
                    </a:lnTo>
                    <a:lnTo>
                      <a:pt x="515" y="51"/>
                    </a:lnTo>
                    <a:lnTo>
                      <a:pt x="447" y="85"/>
                    </a:lnTo>
                    <a:lnTo>
                      <a:pt x="380" y="127"/>
                    </a:lnTo>
                    <a:lnTo>
                      <a:pt x="313" y="169"/>
                    </a:lnTo>
                    <a:lnTo>
                      <a:pt x="254" y="220"/>
                    </a:lnTo>
                    <a:lnTo>
                      <a:pt x="195" y="279"/>
                    </a:lnTo>
                    <a:lnTo>
                      <a:pt x="144" y="346"/>
                    </a:lnTo>
                    <a:lnTo>
                      <a:pt x="102" y="414"/>
                    </a:lnTo>
                    <a:lnTo>
                      <a:pt x="68" y="481"/>
                    </a:lnTo>
                    <a:lnTo>
                      <a:pt x="43" y="548"/>
                    </a:lnTo>
                    <a:lnTo>
                      <a:pt x="18" y="624"/>
                    </a:lnTo>
                    <a:lnTo>
                      <a:pt x="9" y="700"/>
                    </a:lnTo>
                    <a:lnTo>
                      <a:pt x="1" y="776"/>
                    </a:lnTo>
                    <a:lnTo>
                      <a:pt x="1" y="852"/>
                    </a:lnTo>
                    <a:lnTo>
                      <a:pt x="18" y="928"/>
                    </a:lnTo>
                    <a:lnTo>
                      <a:pt x="26" y="1003"/>
                    </a:lnTo>
                    <a:lnTo>
                      <a:pt x="51" y="1079"/>
                    </a:lnTo>
                    <a:lnTo>
                      <a:pt x="85" y="1147"/>
                    </a:lnTo>
                    <a:lnTo>
                      <a:pt x="119" y="1214"/>
                    </a:lnTo>
                    <a:lnTo>
                      <a:pt x="169" y="1282"/>
                    </a:lnTo>
                    <a:lnTo>
                      <a:pt x="220" y="1341"/>
                    </a:lnTo>
                    <a:lnTo>
                      <a:pt x="279" y="1400"/>
                    </a:lnTo>
                    <a:lnTo>
                      <a:pt x="338" y="1450"/>
                    </a:lnTo>
                    <a:lnTo>
                      <a:pt x="405" y="1492"/>
                    </a:lnTo>
                    <a:lnTo>
                      <a:pt x="481" y="1526"/>
                    </a:lnTo>
                    <a:lnTo>
                      <a:pt x="548" y="1551"/>
                    </a:lnTo>
                    <a:lnTo>
                      <a:pt x="624" y="1568"/>
                    </a:lnTo>
                    <a:lnTo>
                      <a:pt x="700" y="1585"/>
                    </a:lnTo>
                    <a:lnTo>
                      <a:pt x="776" y="1593"/>
                    </a:lnTo>
                    <a:lnTo>
                      <a:pt x="852" y="1585"/>
                    </a:lnTo>
                    <a:lnTo>
                      <a:pt x="928" y="1577"/>
                    </a:lnTo>
                    <a:lnTo>
                      <a:pt x="1004" y="1560"/>
                    </a:lnTo>
                    <a:lnTo>
                      <a:pt x="1071" y="1543"/>
                    </a:lnTo>
                    <a:lnTo>
                      <a:pt x="1147" y="1509"/>
                    </a:lnTo>
                    <a:lnTo>
                      <a:pt x="1214" y="1467"/>
                    </a:lnTo>
                    <a:lnTo>
                      <a:pt x="1282" y="1425"/>
                    </a:lnTo>
                    <a:lnTo>
                      <a:pt x="1341" y="1374"/>
                    </a:lnTo>
                    <a:lnTo>
                      <a:pt x="1400" y="1315"/>
                    </a:lnTo>
                    <a:lnTo>
                      <a:pt x="1442" y="1248"/>
                    </a:lnTo>
                    <a:lnTo>
                      <a:pt x="1484" y="1189"/>
                    </a:lnTo>
                    <a:lnTo>
                      <a:pt x="1526" y="1113"/>
                    </a:lnTo>
                    <a:lnTo>
                      <a:pt x="1551" y="1046"/>
                    </a:lnTo>
                    <a:lnTo>
                      <a:pt x="1568" y="970"/>
                    </a:lnTo>
                    <a:lnTo>
                      <a:pt x="1585" y="894"/>
                    </a:lnTo>
                    <a:lnTo>
                      <a:pt x="1585" y="818"/>
                    </a:lnTo>
                    <a:lnTo>
                      <a:pt x="1585" y="742"/>
                    </a:lnTo>
                    <a:lnTo>
                      <a:pt x="1577" y="666"/>
                    </a:lnTo>
                    <a:lnTo>
                      <a:pt x="1560" y="590"/>
                    </a:lnTo>
                    <a:lnTo>
                      <a:pt x="1535" y="523"/>
                    </a:lnTo>
                    <a:lnTo>
                      <a:pt x="1509" y="447"/>
                    </a:lnTo>
                    <a:lnTo>
                      <a:pt x="1467" y="380"/>
                    </a:lnTo>
                    <a:lnTo>
                      <a:pt x="1425" y="312"/>
                    </a:lnTo>
                    <a:lnTo>
                      <a:pt x="1374" y="253"/>
                    </a:lnTo>
                    <a:lnTo>
                      <a:pt x="1315" y="194"/>
                    </a:lnTo>
                    <a:lnTo>
                      <a:pt x="1248" y="144"/>
                    </a:lnTo>
                    <a:lnTo>
                      <a:pt x="1181" y="102"/>
                    </a:lnTo>
                    <a:lnTo>
                      <a:pt x="1113" y="68"/>
                    </a:lnTo>
                    <a:lnTo>
                      <a:pt x="1046" y="43"/>
                    </a:lnTo>
                    <a:lnTo>
                      <a:pt x="970" y="26"/>
                    </a:lnTo>
                    <a:lnTo>
                      <a:pt x="894" y="9"/>
                    </a:lnTo>
                    <a:lnTo>
                      <a:pt x="818"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8" name="Google Shape;228;p17"/>
              <p:cNvSpPr/>
              <p:nvPr/>
            </p:nvSpPr>
            <p:spPr>
              <a:xfrm>
                <a:off x="1852075" y="1526565"/>
                <a:ext cx="37075" cy="37060"/>
              </a:xfrm>
              <a:custGeom>
                <a:avLst/>
                <a:gdLst/>
                <a:ahLst/>
                <a:cxnLst/>
                <a:rect l="l" t="t" r="r" b="b"/>
                <a:pathLst>
                  <a:path w="2580" h="2579" extrusionOk="0">
                    <a:moveTo>
                      <a:pt x="1332" y="0"/>
                    </a:moveTo>
                    <a:lnTo>
                      <a:pt x="1206" y="9"/>
                    </a:lnTo>
                    <a:lnTo>
                      <a:pt x="1088" y="17"/>
                    </a:lnTo>
                    <a:lnTo>
                      <a:pt x="962" y="42"/>
                    </a:lnTo>
                    <a:lnTo>
                      <a:pt x="844" y="84"/>
                    </a:lnTo>
                    <a:lnTo>
                      <a:pt x="726" y="135"/>
                    </a:lnTo>
                    <a:lnTo>
                      <a:pt x="616" y="194"/>
                    </a:lnTo>
                    <a:lnTo>
                      <a:pt x="506" y="270"/>
                    </a:lnTo>
                    <a:lnTo>
                      <a:pt x="405" y="354"/>
                    </a:lnTo>
                    <a:lnTo>
                      <a:pt x="313" y="455"/>
                    </a:lnTo>
                    <a:lnTo>
                      <a:pt x="237" y="556"/>
                    </a:lnTo>
                    <a:lnTo>
                      <a:pt x="169" y="657"/>
                    </a:lnTo>
                    <a:lnTo>
                      <a:pt x="110" y="767"/>
                    </a:lnTo>
                    <a:lnTo>
                      <a:pt x="68" y="885"/>
                    </a:lnTo>
                    <a:lnTo>
                      <a:pt x="35" y="1003"/>
                    </a:lnTo>
                    <a:lnTo>
                      <a:pt x="18" y="1129"/>
                    </a:lnTo>
                    <a:lnTo>
                      <a:pt x="1" y="1256"/>
                    </a:lnTo>
                    <a:lnTo>
                      <a:pt x="9" y="1374"/>
                    </a:lnTo>
                    <a:lnTo>
                      <a:pt x="18" y="1500"/>
                    </a:lnTo>
                    <a:lnTo>
                      <a:pt x="43" y="1618"/>
                    </a:lnTo>
                    <a:lnTo>
                      <a:pt x="85" y="1745"/>
                    </a:lnTo>
                    <a:lnTo>
                      <a:pt x="136" y="1863"/>
                    </a:lnTo>
                    <a:lnTo>
                      <a:pt x="195" y="1972"/>
                    </a:lnTo>
                    <a:lnTo>
                      <a:pt x="270" y="2082"/>
                    </a:lnTo>
                    <a:lnTo>
                      <a:pt x="355" y="2183"/>
                    </a:lnTo>
                    <a:lnTo>
                      <a:pt x="456" y="2267"/>
                    </a:lnTo>
                    <a:lnTo>
                      <a:pt x="549" y="2351"/>
                    </a:lnTo>
                    <a:lnTo>
                      <a:pt x="658" y="2419"/>
                    </a:lnTo>
                    <a:lnTo>
                      <a:pt x="768" y="2469"/>
                    </a:lnTo>
                    <a:lnTo>
                      <a:pt x="886" y="2512"/>
                    </a:lnTo>
                    <a:lnTo>
                      <a:pt x="1004" y="2545"/>
                    </a:lnTo>
                    <a:lnTo>
                      <a:pt x="1130" y="2571"/>
                    </a:lnTo>
                    <a:lnTo>
                      <a:pt x="1248" y="2579"/>
                    </a:lnTo>
                    <a:lnTo>
                      <a:pt x="1374" y="2579"/>
                    </a:lnTo>
                    <a:lnTo>
                      <a:pt x="1501" y="2562"/>
                    </a:lnTo>
                    <a:lnTo>
                      <a:pt x="1619" y="2537"/>
                    </a:lnTo>
                    <a:lnTo>
                      <a:pt x="1745" y="2503"/>
                    </a:lnTo>
                    <a:lnTo>
                      <a:pt x="1855" y="2453"/>
                    </a:lnTo>
                    <a:lnTo>
                      <a:pt x="1973" y="2385"/>
                    </a:lnTo>
                    <a:lnTo>
                      <a:pt x="2082" y="2309"/>
                    </a:lnTo>
                    <a:lnTo>
                      <a:pt x="2184" y="2225"/>
                    </a:lnTo>
                    <a:lnTo>
                      <a:pt x="2268" y="2132"/>
                    </a:lnTo>
                    <a:lnTo>
                      <a:pt x="2352" y="2031"/>
                    </a:lnTo>
                    <a:lnTo>
                      <a:pt x="2411" y="1922"/>
                    </a:lnTo>
                    <a:lnTo>
                      <a:pt x="2470" y="1812"/>
                    </a:lnTo>
                    <a:lnTo>
                      <a:pt x="2512" y="1694"/>
                    </a:lnTo>
                    <a:lnTo>
                      <a:pt x="2546" y="1576"/>
                    </a:lnTo>
                    <a:lnTo>
                      <a:pt x="2571" y="1458"/>
                    </a:lnTo>
                    <a:lnTo>
                      <a:pt x="2580" y="1332"/>
                    </a:lnTo>
                    <a:lnTo>
                      <a:pt x="2580" y="1205"/>
                    </a:lnTo>
                    <a:lnTo>
                      <a:pt x="2563" y="1087"/>
                    </a:lnTo>
                    <a:lnTo>
                      <a:pt x="2537" y="961"/>
                    </a:lnTo>
                    <a:lnTo>
                      <a:pt x="2504" y="843"/>
                    </a:lnTo>
                    <a:lnTo>
                      <a:pt x="2453" y="725"/>
                    </a:lnTo>
                    <a:lnTo>
                      <a:pt x="2386" y="615"/>
                    </a:lnTo>
                    <a:lnTo>
                      <a:pt x="2310" y="506"/>
                    </a:lnTo>
                    <a:lnTo>
                      <a:pt x="2226" y="405"/>
                    </a:lnTo>
                    <a:lnTo>
                      <a:pt x="2133" y="312"/>
                    </a:lnTo>
                    <a:lnTo>
                      <a:pt x="2032" y="236"/>
                    </a:lnTo>
                    <a:lnTo>
                      <a:pt x="1922" y="169"/>
                    </a:lnTo>
                    <a:lnTo>
                      <a:pt x="1813" y="110"/>
                    </a:lnTo>
                    <a:lnTo>
                      <a:pt x="1695" y="68"/>
                    </a:lnTo>
                    <a:lnTo>
                      <a:pt x="1577" y="34"/>
                    </a:lnTo>
                    <a:lnTo>
                      <a:pt x="1459" y="17"/>
                    </a:lnTo>
                    <a:lnTo>
                      <a:pt x="1332"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9" name="Google Shape;229;p17"/>
              <p:cNvSpPr/>
              <p:nvPr/>
            </p:nvSpPr>
            <p:spPr>
              <a:xfrm>
                <a:off x="1884652" y="1562405"/>
                <a:ext cx="37075" cy="37075"/>
              </a:xfrm>
              <a:custGeom>
                <a:avLst/>
                <a:gdLst/>
                <a:ahLst/>
                <a:cxnLst/>
                <a:rect l="l" t="t" r="r" b="b"/>
                <a:pathLst>
                  <a:path w="2580" h="2580" extrusionOk="0">
                    <a:moveTo>
                      <a:pt x="1206" y="1"/>
                    </a:moveTo>
                    <a:lnTo>
                      <a:pt x="1080" y="18"/>
                    </a:lnTo>
                    <a:lnTo>
                      <a:pt x="962" y="43"/>
                    </a:lnTo>
                    <a:lnTo>
                      <a:pt x="835" y="85"/>
                    </a:lnTo>
                    <a:lnTo>
                      <a:pt x="717" y="136"/>
                    </a:lnTo>
                    <a:lnTo>
                      <a:pt x="608" y="195"/>
                    </a:lnTo>
                    <a:lnTo>
                      <a:pt x="498" y="270"/>
                    </a:lnTo>
                    <a:lnTo>
                      <a:pt x="397" y="355"/>
                    </a:lnTo>
                    <a:lnTo>
                      <a:pt x="313" y="447"/>
                    </a:lnTo>
                    <a:lnTo>
                      <a:pt x="228" y="548"/>
                    </a:lnTo>
                    <a:lnTo>
                      <a:pt x="161" y="658"/>
                    </a:lnTo>
                    <a:lnTo>
                      <a:pt x="110" y="768"/>
                    </a:lnTo>
                    <a:lnTo>
                      <a:pt x="60" y="886"/>
                    </a:lnTo>
                    <a:lnTo>
                      <a:pt x="35" y="1004"/>
                    </a:lnTo>
                    <a:lnTo>
                      <a:pt x="9" y="1130"/>
                    </a:lnTo>
                    <a:lnTo>
                      <a:pt x="1" y="1248"/>
                    </a:lnTo>
                    <a:lnTo>
                      <a:pt x="1" y="1374"/>
                    </a:lnTo>
                    <a:lnTo>
                      <a:pt x="18" y="1501"/>
                    </a:lnTo>
                    <a:lnTo>
                      <a:pt x="43" y="1619"/>
                    </a:lnTo>
                    <a:lnTo>
                      <a:pt x="77" y="1737"/>
                    </a:lnTo>
                    <a:lnTo>
                      <a:pt x="127" y="1855"/>
                    </a:lnTo>
                    <a:lnTo>
                      <a:pt x="195" y="1973"/>
                    </a:lnTo>
                    <a:lnTo>
                      <a:pt x="270" y="2082"/>
                    </a:lnTo>
                    <a:lnTo>
                      <a:pt x="355" y="2175"/>
                    </a:lnTo>
                    <a:lnTo>
                      <a:pt x="447" y="2268"/>
                    </a:lnTo>
                    <a:lnTo>
                      <a:pt x="549" y="2344"/>
                    </a:lnTo>
                    <a:lnTo>
                      <a:pt x="658" y="2411"/>
                    </a:lnTo>
                    <a:lnTo>
                      <a:pt x="768" y="2470"/>
                    </a:lnTo>
                    <a:lnTo>
                      <a:pt x="886" y="2512"/>
                    </a:lnTo>
                    <a:lnTo>
                      <a:pt x="1004" y="2546"/>
                    </a:lnTo>
                    <a:lnTo>
                      <a:pt x="1122" y="2571"/>
                    </a:lnTo>
                    <a:lnTo>
                      <a:pt x="1248" y="2580"/>
                    </a:lnTo>
                    <a:lnTo>
                      <a:pt x="1374" y="2580"/>
                    </a:lnTo>
                    <a:lnTo>
                      <a:pt x="1492" y="2563"/>
                    </a:lnTo>
                    <a:lnTo>
                      <a:pt x="1619" y="2537"/>
                    </a:lnTo>
                    <a:lnTo>
                      <a:pt x="1737" y="2495"/>
                    </a:lnTo>
                    <a:lnTo>
                      <a:pt x="1855" y="2445"/>
                    </a:lnTo>
                    <a:lnTo>
                      <a:pt x="1964" y="2386"/>
                    </a:lnTo>
                    <a:lnTo>
                      <a:pt x="2074" y="2310"/>
                    </a:lnTo>
                    <a:lnTo>
                      <a:pt x="2175" y="2226"/>
                    </a:lnTo>
                    <a:lnTo>
                      <a:pt x="2268" y="2133"/>
                    </a:lnTo>
                    <a:lnTo>
                      <a:pt x="2344" y="2032"/>
                    </a:lnTo>
                    <a:lnTo>
                      <a:pt x="2411" y="1922"/>
                    </a:lnTo>
                    <a:lnTo>
                      <a:pt x="2470" y="1813"/>
                    </a:lnTo>
                    <a:lnTo>
                      <a:pt x="2512" y="1695"/>
                    </a:lnTo>
                    <a:lnTo>
                      <a:pt x="2546" y="1577"/>
                    </a:lnTo>
                    <a:lnTo>
                      <a:pt x="2563" y="1450"/>
                    </a:lnTo>
                    <a:lnTo>
                      <a:pt x="2580" y="1332"/>
                    </a:lnTo>
                    <a:lnTo>
                      <a:pt x="2571" y="1206"/>
                    </a:lnTo>
                    <a:lnTo>
                      <a:pt x="2563" y="1079"/>
                    </a:lnTo>
                    <a:lnTo>
                      <a:pt x="2537" y="961"/>
                    </a:lnTo>
                    <a:lnTo>
                      <a:pt x="2495" y="843"/>
                    </a:lnTo>
                    <a:lnTo>
                      <a:pt x="2445" y="725"/>
                    </a:lnTo>
                    <a:lnTo>
                      <a:pt x="2386" y="607"/>
                    </a:lnTo>
                    <a:lnTo>
                      <a:pt x="2310" y="498"/>
                    </a:lnTo>
                    <a:lnTo>
                      <a:pt x="2217" y="405"/>
                    </a:lnTo>
                    <a:lnTo>
                      <a:pt x="2125" y="313"/>
                    </a:lnTo>
                    <a:lnTo>
                      <a:pt x="2023" y="237"/>
                    </a:lnTo>
                    <a:lnTo>
                      <a:pt x="1922" y="169"/>
                    </a:lnTo>
                    <a:lnTo>
                      <a:pt x="1804" y="110"/>
                    </a:lnTo>
                    <a:lnTo>
                      <a:pt x="1695" y="68"/>
                    </a:lnTo>
                    <a:lnTo>
                      <a:pt x="1577" y="34"/>
                    </a:lnTo>
                    <a:lnTo>
                      <a:pt x="1450" y="9"/>
                    </a:lnTo>
                    <a:lnTo>
                      <a:pt x="1324"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30" name="Google Shape;230;p17"/>
              <p:cNvSpPr/>
              <p:nvPr/>
            </p:nvSpPr>
            <p:spPr>
              <a:xfrm>
                <a:off x="1836454" y="1567133"/>
                <a:ext cx="22791" cy="22776"/>
              </a:xfrm>
              <a:custGeom>
                <a:avLst/>
                <a:gdLst/>
                <a:ahLst/>
                <a:cxnLst/>
                <a:rect l="l" t="t" r="r" b="b"/>
                <a:pathLst>
                  <a:path w="1586" h="1585" extrusionOk="0">
                    <a:moveTo>
                      <a:pt x="793" y="0"/>
                    </a:moveTo>
                    <a:lnTo>
                      <a:pt x="717" y="9"/>
                    </a:lnTo>
                    <a:lnTo>
                      <a:pt x="641" y="17"/>
                    </a:lnTo>
                    <a:lnTo>
                      <a:pt x="574" y="34"/>
                    </a:lnTo>
                    <a:lnTo>
                      <a:pt x="506" y="59"/>
                    </a:lnTo>
                    <a:lnTo>
                      <a:pt x="430" y="85"/>
                    </a:lnTo>
                    <a:lnTo>
                      <a:pt x="371" y="127"/>
                    </a:lnTo>
                    <a:lnTo>
                      <a:pt x="304" y="169"/>
                    </a:lnTo>
                    <a:lnTo>
                      <a:pt x="245" y="219"/>
                    </a:lnTo>
                    <a:lnTo>
                      <a:pt x="186" y="278"/>
                    </a:lnTo>
                    <a:lnTo>
                      <a:pt x="144" y="337"/>
                    </a:lnTo>
                    <a:lnTo>
                      <a:pt x="102" y="405"/>
                    </a:lnTo>
                    <a:lnTo>
                      <a:pt x="68" y="472"/>
                    </a:lnTo>
                    <a:lnTo>
                      <a:pt x="34" y="548"/>
                    </a:lnTo>
                    <a:lnTo>
                      <a:pt x="18" y="624"/>
                    </a:lnTo>
                    <a:lnTo>
                      <a:pt x="1" y="700"/>
                    </a:lnTo>
                    <a:lnTo>
                      <a:pt x="1" y="776"/>
                    </a:lnTo>
                    <a:lnTo>
                      <a:pt x="1" y="852"/>
                    </a:lnTo>
                    <a:lnTo>
                      <a:pt x="9" y="927"/>
                    </a:lnTo>
                    <a:lnTo>
                      <a:pt x="26" y="1003"/>
                    </a:lnTo>
                    <a:lnTo>
                      <a:pt x="51" y="1071"/>
                    </a:lnTo>
                    <a:lnTo>
                      <a:pt x="77" y="1147"/>
                    </a:lnTo>
                    <a:lnTo>
                      <a:pt x="119" y="1214"/>
                    </a:lnTo>
                    <a:lnTo>
                      <a:pt x="161" y="1281"/>
                    </a:lnTo>
                    <a:lnTo>
                      <a:pt x="211" y="1340"/>
                    </a:lnTo>
                    <a:lnTo>
                      <a:pt x="279" y="1399"/>
                    </a:lnTo>
                    <a:lnTo>
                      <a:pt x="338" y="1450"/>
                    </a:lnTo>
                    <a:lnTo>
                      <a:pt x="414" y="1492"/>
                    </a:lnTo>
                    <a:lnTo>
                      <a:pt x="481" y="1526"/>
                    </a:lnTo>
                    <a:lnTo>
                      <a:pt x="557" y="1551"/>
                    </a:lnTo>
                    <a:lnTo>
                      <a:pt x="633" y="1568"/>
                    </a:lnTo>
                    <a:lnTo>
                      <a:pt x="709" y="1585"/>
                    </a:lnTo>
                    <a:lnTo>
                      <a:pt x="869" y="1585"/>
                    </a:lnTo>
                    <a:lnTo>
                      <a:pt x="936" y="1576"/>
                    </a:lnTo>
                    <a:lnTo>
                      <a:pt x="1012" y="1559"/>
                    </a:lnTo>
                    <a:lnTo>
                      <a:pt x="1079" y="1534"/>
                    </a:lnTo>
                    <a:lnTo>
                      <a:pt x="1147" y="1500"/>
                    </a:lnTo>
                    <a:lnTo>
                      <a:pt x="1214" y="1467"/>
                    </a:lnTo>
                    <a:lnTo>
                      <a:pt x="1273" y="1425"/>
                    </a:lnTo>
                    <a:lnTo>
                      <a:pt x="1332" y="1374"/>
                    </a:lnTo>
                    <a:lnTo>
                      <a:pt x="1391" y="1315"/>
                    </a:lnTo>
                    <a:lnTo>
                      <a:pt x="1442" y="1248"/>
                    </a:lnTo>
                    <a:lnTo>
                      <a:pt x="1484" y="1180"/>
                    </a:lnTo>
                    <a:lnTo>
                      <a:pt x="1518" y="1113"/>
                    </a:lnTo>
                    <a:lnTo>
                      <a:pt x="1543" y="1037"/>
                    </a:lnTo>
                    <a:lnTo>
                      <a:pt x="1568" y="970"/>
                    </a:lnTo>
                    <a:lnTo>
                      <a:pt x="1577" y="894"/>
                    </a:lnTo>
                    <a:lnTo>
                      <a:pt x="1585" y="818"/>
                    </a:lnTo>
                    <a:lnTo>
                      <a:pt x="1585" y="742"/>
                    </a:lnTo>
                    <a:lnTo>
                      <a:pt x="1577" y="666"/>
                    </a:lnTo>
                    <a:lnTo>
                      <a:pt x="1560" y="590"/>
                    </a:lnTo>
                    <a:lnTo>
                      <a:pt x="1534" y="514"/>
                    </a:lnTo>
                    <a:lnTo>
                      <a:pt x="1501" y="447"/>
                    </a:lnTo>
                    <a:lnTo>
                      <a:pt x="1467" y="380"/>
                    </a:lnTo>
                    <a:lnTo>
                      <a:pt x="1416" y="312"/>
                    </a:lnTo>
                    <a:lnTo>
                      <a:pt x="1366" y="253"/>
                    </a:lnTo>
                    <a:lnTo>
                      <a:pt x="1307" y="194"/>
                    </a:lnTo>
                    <a:lnTo>
                      <a:pt x="1239" y="144"/>
                    </a:lnTo>
                    <a:lnTo>
                      <a:pt x="1172" y="101"/>
                    </a:lnTo>
                    <a:lnTo>
                      <a:pt x="1096" y="68"/>
                    </a:lnTo>
                    <a:lnTo>
                      <a:pt x="1020" y="34"/>
                    </a:lnTo>
                    <a:lnTo>
                      <a:pt x="945" y="17"/>
                    </a:lnTo>
                    <a:lnTo>
                      <a:pt x="869" y="9"/>
                    </a:lnTo>
                    <a:lnTo>
                      <a:pt x="793"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31" name="Google Shape;231;p17"/>
              <p:cNvSpPr/>
              <p:nvPr/>
            </p:nvSpPr>
            <p:spPr>
              <a:xfrm>
                <a:off x="1854374" y="1598977"/>
                <a:ext cx="36960" cy="37075"/>
              </a:xfrm>
              <a:custGeom>
                <a:avLst/>
                <a:gdLst/>
                <a:ahLst/>
                <a:cxnLst/>
                <a:rect l="l" t="t" r="r" b="b"/>
                <a:pathLst>
                  <a:path w="2572" h="2580" extrusionOk="0">
                    <a:moveTo>
                      <a:pt x="1282" y="1"/>
                    </a:moveTo>
                    <a:lnTo>
                      <a:pt x="1181" y="9"/>
                    </a:lnTo>
                    <a:lnTo>
                      <a:pt x="1080" y="18"/>
                    </a:lnTo>
                    <a:lnTo>
                      <a:pt x="979" y="43"/>
                    </a:lnTo>
                    <a:lnTo>
                      <a:pt x="877" y="68"/>
                    </a:lnTo>
                    <a:lnTo>
                      <a:pt x="776" y="110"/>
                    </a:lnTo>
                    <a:lnTo>
                      <a:pt x="684" y="152"/>
                    </a:lnTo>
                    <a:lnTo>
                      <a:pt x="591" y="211"/>
                    </a:lnTo>
                    <a:lnTo>
                      <a:pt x="498" y="270"/>
                    </a:lnTo>
                    <a:lnTo>
                      <a:pt x="397" y="355"/>
                    </a:lnTo>
                    <a:lnTo>
                      <a:pt x="304" y="456"/>
                    </a:lnTo>
                    <a:lnTo>
                      <a:pt x="228" y="557"/>
                    </a:lnTo>
                    <a:lnTo>
                      <a:pt x="161" y="658"/>
                    </a:lnTo>
                    <a:lnTo>
                      <a:pt x="102" y="768"/>
                    </a:lnTo>
                    <a:lnTo>
                      <a:pt x="60" y="886"/>
                    </a:lnTo>
                    <a:lnTo>
                      <a:pt x="26" y="1004"/>
                    </a:lnTo>
                    <a:lnTo>
                      <a:pt x="9" y="1130"/>
                    </a:lnTo>
                    <a:lnTo>
                      <a:pt x="1" y="1248"/>
                    </a:lnTo>
                    <a:lnTo>
                      <a:pt x="1" y="1374"/>
                    </a:lnTo>
                    <a:lnTo>
                      <a:pt x="9" y="1501"/>
                    </a:lnTo>
                    <a:lnTo>
                      <a:pt x="43" y="1619"/>
                    </a:lnTo>
                    <a:lnTo>
                      <a:pt x="77" y="1745"/>
                    </a:lnTo>
                    <a:lnTo>
                      <a:pt x="127" y="1855"/>
                    </a:lnTo>
                    <a:lnTo>
                      <a:pt x="186" y="1973"/>
                    </a:lnTo>
                    <a:lnTo>
                      <a:pt x="262" y="2082"/>
                    </a:lnTo>
                    <a:lnTo>
                      <a:pt x="363" y="2192"/>
                    </a:lnTo>
                    <a:lnTo>
                      <a:pt x="481" y="2293"/>
                    </a:lnTo>
                    <a:lnTo>
                      <a:pt x="599" y="2386"/>
                    </a:lnTo>
                    <a:lnTo>
                      <a:pt x="726" y="2453"/>
                    </a:lnTo>
                    <a:lnTo>
                      <a:pt x="861" y="2512"/>
                    </a:lnTo>
                    <a:lnTo>
                      <a:pt x="1004" y="2546"/>
                    </a:lnTo>
                    <a:lnTo>
                      <a:pt x="1139" y="2571"/>
                    </a:lnTo>
                    <a:lnTo>
                      <a:pt x="1290" y="2580"/>
                    </a:lnTo>
                    <a:lnTo>
                      <a:pt x="1391" y="2580"/>
                    </a:lnTo>
                    <a:lnTo>
                      <a:pt x="1493" y="2563"/>
                    </a:lnTo>
                    <a:lnTo>
                      <a:pt x="1594" y="2546"/>
                    </a:lnTo>
                    <a:lnTo>
                      <a:pt x="1695" y="2512"/>
                    </a:lnTo>
                    <a:lnTo>
                      <a:pt x="1796" y="2478"/>
                    </a:lnTo>
                    <a:lnTo>
                      <a:pt x="1889" y="2428"/>
                    </a:lnTo>
                    <a:lnTo>
                      <a:pt x="1981" y="2377"/>
                    </a:lnTo>
                    <a:lnTo>
                      <a:pt x="2074" y="2310"/>
                    </a:lnTo>
                    <a:lnTo>
                      <a:pt x="2175" y="2226"/>
                    </a:lnTo>
                    <a:lnTo>
                      <a:pt x="2259" y="2133"/>
                    </a:lnTo>
                    <a:lnTo>
                      <a:pt x="2344" y="2032"/>
                    </a:lnTo>
                    <a:lnTo>
                      <a:pt x="2411" y="1922"/>
                    </a:lnTo>
                    <a:lnTo>
                      <a:pt x="2462" y="1813"/>
                    </a:lnTo>
                    <a:lnTo>
                      <a:pt x="2512" y="1695"/>
                    </a:lnTo>
                    <a:lnTo>
                      <a:pt x="2546" y="1577"/>
                    </a:lnTo>
                    <a:lnTo>
                      <a:pt x="2563" y="1459"/>
                    </a:lnTo>
                    <a:lnTo>
                      <a:pt x="2571" y="1332"/>
                    </a:lnTo>
                    <a:lnTo>
                      <a:pt x="2571" y="1206"/>
                    </a:lnTo>
                    <a:lnTo>
                      <a:pt x="2554" y="1088"/>
                    </a:lnTo>
                    <a:lnTo>
                      <a:pt x="2529" y="962"/>
                    </a:lnTo>
                    <a:lnTo>
                      <a:pt x="2495" y="844"/>
                    </a:lnTo>
                    <a:lnTo>
                      <a:pt x="2445" y="726"/>
                    </a:lnTo>
                    <a:lnTo>
                      <a:pt x="2377" y="616"/>
                    </a:lnTo>
                    <a:lnTo>
                      <a:pt x="2302" y="506"/>
                    </a:lnTo>
                    <a:lnTo>
                      <a:pt x="2201" y="388"/>
                    </a:lnTo>
                    <a:lnTo>
                      <a:pt x="2091" y="287"/>
                    </a:lnTo>
                    <a:lnTo>
                      <a:pt x="1973" y="203"/>
                    </a:lnTo>
                    <a:lnTo>
                      <a:pt x="1847" y="127"/>
                    </a:lnTo>
                    <a:lnTo>
                      <a:pt x="1712" y="77"/>
                    </a:lnTo>
                    <a:lnTo>
                      <a:pt x="1568" y="35"/>
                    </a:lnTo>
                    <a:lnTo>
                      <a:pt x="1425" y="9"/>
                    </a:lnTo>
                    <a:lnTo>
                      <a:pt x="1282"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32" name="Google Shape;232;p17"/>
              <p:cNvSpPr/>
              <p:nvPr/>
            </p:nvSpPr>
            <p:spPr>
              <a:xfrm>
                <a:off x="1788501" y="1730740"/>
                <a:ext cx="36945" cy="37075"/>
              </a:xfrm>
              <a:custGeom>
                <a:avLst/>
                <a:gdLst/>
                <a:ahLst/>
                <a:cxnLst/>
                <a:rect l="l" t="t" r="r" b="b"/>
                <a:pathLst>
                  <a:path w="2571" h="2580" extrusionOk="0">
                    <a:moveTo>
                      <a:pt x="1180" y="1"/>
                    </a:moveTo>
                    <a:lnTo>
                      <a:pt x="1079" y="18"/>
                    </a:lnTo>
                    <a:lnTo>
                      <a:pt x="978" y="35"/>
                    </a:lnTo>
                    <a:lnTo>
                      <a:pt x="877" y="68"/>
                    </a:lnTo>
                    <a:lnTo>
                      <a:pt x="776" y="102"/>
                    </a:lnTo>
                    <a:lnTo>
                      <a:pt x="683" y="153"/>
                    </a:lnTo>
                    <a:lnTo>
                      <a:pt x="590" y="203"/>
                    </a:lnTo>
                    <a:lnTo>
                      <a:pt x="498" y="271"/>
                    </a:lnTo>
                    <a:lnTo>
                      <a:pt x="396" y="355"/>
                    </a:lnTo>
                    <a:lnTo>
                      <a:pt x="312" y="448"/>
                    </a:lnTo>
                    <a:lnTo>
                      <a:pt x="228" y="549"/>
                    </a:lnTo>
                    <a:lnTo>
                      <a:pt x="160" y="658"/>
                    </a:lnTo>
                    <a:lnTo>
                      <a:pt x="110" y="768"/>
                    </a:lnTo>
                    <a:lnTo>
                      <a:pt x="59" y="886"/>
                    </a:lnTo>
                    <a:lnTo>
                      <a:pt x="26" y="1004"/>
                    </a:lnTo>
                    <a:lnTo>
                      <a:pt x="9" y="1122"/>
                    </a:lnTo>
                    <a:lnTo>
                      <a:pt x="0" y="1248"/>
                    </a:lnTo>
                    <a:lnTo>
                      <a:pt x="0" y="1375"/>
                    </a:lnTo>
                    <a:lnTo>
                      <a:pt x="17" y="1493"/>
                    </a:lnTo>
                    <a:lnTo>
                      <a:pt x="43" y="1619"/>
                    </a:lnTo>
                    <a:lnTo>
                      <a:pt x="76" y="1737"/>
                    </a:lnTo>
                    <a:lnTo>
                      <a:pt x="127" y="1855"/>
                    </a:lnTo>
                    <a:lnTo>
                      <a:pt x="194" y="1973"/>
                    </a:lnTo>
                    <a:lnTo>
                      <a:pt x="270" y="2074"/>
                    </a:lnTo>
                    <a:lnTo>
                      <a:pt x="371" y="2192"/>
                    </a:lnTo>
                    <a:lnTo>
                      <a:pt x="481" y="2293"/>
                    </a:lnTo>
                    <a:lnTo>
                      <a:pt x="599" y="2377"/>
                    </a:lnTo>
                    <a:lnTo>
                      <a:pt x="725" y="2453"/>
                    </a:lnTo>
                    <a:lnTo>
                      <a:pt x="860" y="2504"/>
                    </a:lnTo>
                    <a:lnTo>
                      <a:pt x="1003" y="2546"/>
                    </a:lnTo>
                    <a:lnTo>
                      <a:pt x="1147" y="2571"/>
                    </a:lnTo>
                    <a:lnTo>
                      <a:pt x="1290" y="2580"/>
                    </a:lnTo>
                    <a:lnTo>
                      <a:pt x="1391" y="2571"/>
                    </a:lnTo>
                    <a:lnTo>
                      <a:pt x="1492" y="2563"/>
                    </a:lnTo>
                    <a:lnTo>
                      <a:pt x="1593" y="2538"/>
                    </a:lnTo>
                    <a:lnTo>
                      <a:pt x="1694" y="2512"/>
                    </a:lnTo>
                    <a:lnTo>
                      <a:pt x="1795" y="2470"/>
                    </a:lnTo>
                    <a:lnTo>
                      <a:pt x="1888" y="2428"/>
                    </a:lnTo>
                    <a:lnTo>
                      <a:pt x="1981" y="2369"/>
                    </a:lnTo>
                    <a:lnTo>
                      <a:pt x="2074" y="2310"/>
                    </a:lnTo>
                    <a:lnTo>
                      <a:pt x="2175" y="2226"/>
                    </a:lnTo>
                    <a:lnTo>
                      <a:pt x="2267" y="2133"/>
                    </a:lnTo>
                    <a:lnTo>
                      <a:pt x="2343" y="2032"/>
                    </a:lnTo>
                    <a:lnTo>
                      <a:pt x="2411" y="1922"/>
                    </a:lnTo>
                    <a:lnTo>
                      <a:pt x="2461" y="1813"/>
                    </a:lnTo>
                    <a:lnTo>
                      <a:pt x="2512" y="1695"/>
                    </a:lnTo>
                    <a:lnTo>
                      <a:pt x="2545" y="1577"/>
                    </a:lnTo>
                    <a:lnTo>
                      <a:pt x="2562" y="1450"/>
                    </a:lnTo>
                    <a:lnTo>
                      <a:pt x="2571" y="1332"/>
                    </a:lnTo>
                    <a:lnTo>
                      <a:pt x="2571" y="1206"/>
                    </a:lnTo>
                    <a:lnTo>
                      <a:pt x="2562" y="1080"/>
                    </a:lnTo>
                    <a:lnTo>
                      <a:pt x="2529" y="962"/>
                    </a:lnTo>
                    <a:lnTo>
                      <a:pt x="2495" y="844"/>
                    </a:lnTo>
                    <a:lnTo>
                      <a:pt x="2444" y="726"/>
                    </a:lnTo>
                    <a:lnTo>
                      <a:pt x="2377" y="608"/>
                    </a:lnTo>
                    <a:lnTo>
                      <a:pt x="2310" y="498"/>
                    </a:lnTo>
                    <a:lnTo>
                      <a:pt x="2208" y="389"/>
                    </a:lnTo>
                    <a:lnTo>
                      <a:pt x="2090" y="287"/>
                    </a:lnTo>
                    <a:lnTo>
                      <a:pt x="1972" y="195"/>
                    </a:lnTo>
                    <a:lnTo>
                      <a:pt x="1846" y="127"/>
                    </a:lnTo>
                    <a:lnTo>
                      <a:pt x="1711" y="68"/>
                    </a:lnTo>
                    <a:lnTo>
                      <a:pt x="1568" y="35"/>
                    </a:lnTo>
                    <a:lnTo>
                      <a:pt x="1433" y="9"/>
                    </a:lnTo>
                    <a:lnTo>
                      <a:pt x="128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33" name="Google Shape;233;p17"/>
              <p:cNvSpPr/>
              <p:nvPr/>
            </p:nvSpPr>
            <p:spPr>
              <a:xfrm>
                <a:off x="1786561" y="1685689"/>
                <a:ext cx="33324" cy="33324"/>
              </a:xfrm>
              <a:custGeom>
                <a:avLst/>
                <a:gdLst/>
                <a:ahLst/>
                <a:cxnLst/>
                <a:rect l="l" t="t" r="r" b="b"/>
                <a:pathLst>
                  <a:path w="2319" h="2319" extrusionOk="0">
                    <a:moveTo>
                      <a:pt x="1189" y="1"/>
                    </a:moveTo>
                    <a:lnTo>
                      <a:pt x="1079" y="9"/>
                    </a:lnTo>
                    <a:lnTo>
                      <a:pt x="970" y="18"/>
                    </a:lnTo>
                    <a:lnTo>
                      <a:pt x="860" y="43"/>
                    </a:lnTo>
                    <a:lnTo>
                      <a:pt x="751" y="77"/>
                    </a:lnTo>
                    <a:lnTo>
                      <a:pt x="649" y="119"/>
                    </a:lnTo>
                    <a:lnTo>
                      <a:pt x="548" y="178"/>
                    </a:lnTo>
                    <a:lnTo>
                      <a:pt x="447" y="245"/>
                    </a:lnTo>
                    <a:lnTo>
                      <a:pt x="354" y="321"/>
                    </a:lnTo>
                    <a:lnTo>
                      <a:pt x="279" y="405"/>
                    </a:lnTo>
                    <a:lnTo>
                      <a:pt x="203" y="498"/>
                    </a:lnTo>
                    <a:lnTo>
                      <a:pt x="144" y="591"/>
                    </a:lnTo>
                    <a:lnTo>
                      <a:pt x="93" y="692"/>
                    </a:lnTo>
                    <a:lnTo>
                      <a:pt x="60" y="802"/>
                    </a:lnTo>
                    <a:lnTo>
                      <a:pt x="26" y="903"/>
                    </a:lnTo>
                    <a:lnTo>
                      <a:pt x="9" y="1012"/>
                    </a:lnTo>
                    <a:lnTo>
                      <a:pt x="1" y="1130"/>
                    </a:lnTo>
                    <a:lnTo>
                      <a:pt x="1" y="1240"/>
                    </a:lnTo>
                    <a:lnTo>
                      <a:pt x="9" y="1349"/>
                    </a:lnTo>
                    <a:lnTo>
                      <a:pt x="34" y="1459"/>
                    </a:lnTo>
                    <a:lnTo>
                      <a:pt x="68" y="1568"/>
                    </a:lnTo>
                    <a:lnTo>
                      <a:pt x="119" y="1670"/>
                    </a:lnTo>
                    <a:lnTo>
                      <a:pt x="169" y="1779"/>
                    </a:lnTo>
                    <a:lnTo>
                      <a:pt x="236" y="1872"/>
                    </a:lnTo>
                    <a:lnTo>
                      <a:pt x="321" y="1965"/>
                    </a:lnTo>
                    <a:lnTo>
                      <a:pt x="405" y="2040"/>
                    </a:lnTo>
                    <a:lnTo>
                      <a:pt x="489" y="2116"/>
                    </a:lnTo>
                    <a:lnTo>
                      <a:pt x="590" y="2175"/>
                    </a:lnTo>
                    <a:lnTo>
                      <a:pt x="692" y="2226"/>
                    </a:lnTo>
                    <a:lnTo>
                      <a:pt x="793" y="2268"/>
                    </a:lnTo>
                    <a:lnTo>
                      <a:pt x="902" y="2293"/>
                    </a:lnTo>
                    <a:lnTo>
                      <a:pt x="1012" y="2310"/>
                    </a:lnTo>
                    <a:lnTo>
                      <a:pt x="1121" y="2318"/>
                    </a:lnTo>
                    <a:lnTo>
                      <a:pt x="1231" y="2318"/>
                    </a:lnTo>
                    <a:lnTo>
                      <a:pt x="1341" y="2310"/>
                    </a:lnTo>
                    <a:lnTo>
                      <a:pt x="1450" y="2285"/>
                    </a:lnTo>
                    <a:lnTo>
                      <a:pt x="1560" y="2251"/>
                    </a:lnTo>
                    <a:lnTo>
                      <a:pt x="1669" y="2200"/>
                    </a:lnTo>
                    <a:lnTo>
                      <a:pt x="1770" y="2150"/>
                    </a:lnTo>
                    <a:lnTo>
                      <a:pt x="1863" y="2082"/>
                    </a:lnTo>
                    <a:lnTo>
                      <a:pt x="1956" y="2007"/>
                    </a:lnTo>
                    <a:lnTo>
                      <a:pt x="2040" y="1922"/>
                    </a:lnTo>
                    <a:lnTo>
                      <a:pt x="2107" y="1830"/>
                    </a:lnTo>
                    <a:lnTo>
                      <a:pt x="2166" y="1729"/>
                    </a:lnTo>
                    <a:lnTo>
                      <a:pt x="2217" y="1627"/>
                    </a:lnTo>
                    <a:lnTo>
                      <a:pt x="2259" y="1526"/>
                    </a:lnTo>
                    <a:lnTo>
                      <a:pt x="2284" y="1417"/>
                    </a:lnTo>
                    <a:lnTo>
                      <a:pt x="2310" y="1307"/>
                    </a:lnTo>
                    <a:lnTo>
                      <a:pt x="2318" y="1198"/>
                    </a:lnTo>
                    <a:lnTo>
                      <a:pt x="2310" y="1088"/>
                    </a:lnTo>
                    <a:lnTo>
                      <a:pt x="2301" y="978"/>
                    </a:lnTo>
                    <a:lnTo>
                      <a:pt x="2276" y="869"/>
                    </a:lnTo>
                    <a:lnTo>
                      <a:pt x="2242" y="759"/>
                    </a:lnTo>
                    <a:lnTo>
                      <a:pt x="2200" y="650"/>
                    </a:lnTo>
                    <a:lnTo>
                      <a:pt x="2141" y="549"/>
                    </a:lnTo>
                    <a:lnTo>
                      <a:pt x="2074" y="456"/>
                    </a:lnTo>
                    <a:lnTo>
                      <a:pt x="1998" y="363"/>
                    </a:lnTo>
                    <a:lnTo>
                      <a:pt x="1914" y="287"/>
                    </a:lnTo>
                    <a:lnTo>
                      <a:pt x="1821" y="212"/>
                    </a:lnTo>
                    <a:lnTo>
                      <a:pt x="1728" y="153"/>
                    </a:lnTo>
                    <a:lnTo>
                      <a:pt x="1627" y="102"/>
                    </a:lnTo>
                    <a:lnTo>
                      <a:pt x="1517" y="60"/>
                    </a:lnTo>
                    <a:lnTo>
                      <a:pt x="1416" y="35"/>
                    </a:lnTo>
                    <a:lnTo>
                      <a:pt x="1307" y="9"/>
                    </a:lnTo>
                    <a:lnTo>
                      <a:pt x="1189" y="1"/>
                    </a:ln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179" name="Google Shape;179;p17"/>
            <p:cNvSpPr/>
            <p:nvPr/>
          </p:nvSpPr>
          <p:spPr>
            <a:xfrm>
              <a:off x="4226800" y="2282475"/>
              <a:ext cx="152400" cy="152400"/>
            </a:xfrm>
            <a:prstGeom prst="ellipse">
              <a:avLst/>
            </a:prstGeom>
            <a:noFill/>
            <a:ln>
              <a:noFill/>
            </a:ln>
          </p:spPr>
          <p:txBody>
            <a:bodyPr spcFirstLastPara="1" wrap="square" lIns="91425" tIns="91425" rIns="91425" bIns="91425" anchor="ctr" anchorCtr="0">
              <a:noAutofit/>
            </a:bodyPr>
            <a:lstStyle/>
            <a:p>
              <a:endParaRPr/>
            </a:p>
          </p:txBody>
        </p:sp>
        <p:sp>
          <p:nvSpPr>
            <p:cNvPr id="181" name="Google Shape;181;p17"/>
            <p:cNvSpPr/>
            <p:nvPr/>
          </p:nvSpPr>
          <p:spPr>
            <a:xfrm>
              <a:off x="3705500" y="2764725"/>
              <a:ext cx="152400" cy="152400"/>
            </a:xfrm>
            <a:prstGeom prst="ellipse">
              <a:avLst/>
            </a:prstGeom>
            <a:noFill/>
            <a:ln>
              <a:noFill/>
            </a:ln>
          </p:spPr>
          <p:txBody>
            <a:bodyPr spcFirstLastPara="1" wrap="square" lIns="91425" tIns="91425" rIns="91425" bIns="91425" anchor="ctr" anchorCtr="0">
              <a:noAutofit/>
            </a:bodyPr>
            <a:lstStyle/>
            <a:p>
              <a:endParaRPr/>
            </a:p>
          </p:txBody>
        </p:sp>
        <p:sp>
          <p:nvSpPr>
            <p:cNvPr id="183" name="Google Shape;183;p17"/>
            <p:cNvSpPr/>
            <p:nvPr/>
          </p:nvSpPr>
          <p:spPr>
            <a:xfrm>
              <a:off x="4928700" y="3251725"/>
              <a:ext cx="152400" cy="152400"/>
            </a:xfrm>
            <a:prstGeom prst="ellipse">
              <a:avLst/>
            </a:prstGeom>
            <a:noFill/>
            <a:ln>
              <a:noFill/>
            </a:ln>
          </p:spPr>
          <p:txBody>
            <a:bodyPr spcFirstLastPara="1" wrap="square" lIns="91425" tIns="91425" rIns="91425" bIns="91425" anchor="ctr" anchorCtr="0">
              <a:noAutofit/>
            </a:bodyPr>
            <a:lstStyle/>
            <a:p>
              <a:endParaRPr/>
            </a:p>
          </p:txBody>
        </p:sp>
        <p:sp>
          <p:nvSpPr>
            <p:cNvPr id="234" name="Google Shape;234;p17"/>
            <p:cNvSpPr/>
            <p:nvPr/>
          </p:nvSpPr>
          <p:spPr>
            <a:xfrm>
              <a:off x="5283500" y="2130075"/>
              <a:ext cx="152400" cy="152400"/>
            </a:xfrm>
            <a:prstGeom prst="ellipse">
              <a:avLst/>
            </a:prstGeom>
            <a:noFill/>
            <a:ln>
              <a:noFill/>
            </a:ln>
          </p:spPr>
          <p:txBody>
            <a:bodyPr spcFirstLastPara="1" wrap="square" lIns="91425" tIns="91425" rIns="91425" bIns="91425" anchor="ctr" anchorCtr="0">
              <a:noAutofit/>
            </a:bodyPr>
            <a:lstStyle/>
            <a:p>
              <a:endParaRPr/>
            </a:p>
          </p:txBody>
        </p:sp>
      </p:grpSp>
      <p:cxnSp>
        <p:nvCxnSpPr>
          <p:cNvPr id="235" name="Google Shape;235;p17"/>
          <p:cNvCxnSpPr>
            <a:cxnSpLocks/>
            <a:stCxn id="177" idx="1"/>
            <a:endCxn id="185" idx="7"/>
          </p:cNvCxnSpPr>
          <p:nvPr/>
        </p:nvCxnSpPr>
        <p:spPr>
          <a:xfrm rot="10800000" flipV="1">
            <a:off x="6666911" y="1415865"/>
            <a:ext cx="3746679" cy="354394"/>
          </a:xfrm>
          <a:prstGeom prst="bentConnector4">
            <a:avLst>
              <a:gd name="adj1" fmla="val 100368"/>
              <a:gd name="adj2" fmla="val -3923"/>
            </a:avLst>
          </a:prstGeom>
          <a:noFill/>
          <a:ln w="9525" cap="flat" cmpd="sng">
            <a:solidFill>
              <a:schemeClr val="dk2"/>
            </a:solidFill>
            <a:prstDash val="dash"/>
            <a:round/>
            <a:headEnd type="none" w="med" len="med"/>
            <a:tailEnd type="oval" w="med" len="med"/>
          </a:ln>
        </p:spPr>
      </p:cxnSp>
      <p:sp>
        <p:nvSpPr>
          <p:cNvPr id="2" name="Google Shape;164;p17">
            <a:extLst>
              <a:ext uri="{FF2B5EF4-FFF2-40B4-BE49-F238E27FC236}">
                <a16:creationId xmlns:a16="http://schemas.microsoft.com/office/drawing/2014/main" id="{8BB8BE1B-37B4-F4B3-5E47-185B78ADA6EF}"/>
              </a:ext>
            </a:extLst>
          </p:cNvPr>
          <p:cNvSpPr txBox="1"/>
          <p:nvPr/>
        </p:nvSpPr>
        <p:spPr>
          <a:xfrm>
            <a:off x="478280" y="2719458"/>
            <a:ext cx="3016481" cy="712500"/>
          </a:xfrm>
          <a:prstGeom prst="rect">
            <a:avLst/>
          </a:prstGeom>
          <a:noFill/>
          <a:ln>
            <a:noFill/>
          </a:ln>
        </p:spPr>
        <p:txBody>
          <a:bodyPr spcFirstLastPara="1" wrap="square" lIns="91425" tIns="91425" rIns="91425" bIns="91425" anchor="ctr" anchorCtr="0">
            <a:noAutofit/>
          </a:bodyPr>
          <a:lstStyle/>
          <a:p>
            <a:r>
              <a:rPr lang="en-US" sz="2400" b="1" dirty="0">
                <a:latin typeface="Roboto" panose="02000000000000000000" pitchFamily="2" charset="0"/>
                <a:ea typeface="Roboto" panose="02000000000000000000" pitchFamily="2" charset="0"/>
                <a:cs typeface="Times New Roman" panose="02020603050405020304" pitchFamily="18" charset="0"/>
              </a:rPr>
              <a:t>Explore</a:t>
            </a:r>
            <a:r>
              <a:rPr lang="en-US" sz="2400" b="1" dirty="0">
                <a:solidFill>
                  <a:schemeClr val="accent4">
                    <a:lumMod val="75000"/>
                  </a:schemeClr>
                </a:solidFill>
                <a:latin typeface="Roboto" panose="02000000000000000000" pitchFamily="2" charset="0"/>
                <a:ea typeface="Roboto" panose="02000000000000000000" pitchFamily="2" charset="0"/>
                <a:cs typeface="Times New Roman" panose="02020603050405020304" pitchFamily="18" charset="0"/>
              </a:rPr>
              <a:t> why myths commonly exist </a:t>
            </a:r>
            <a:r>
              <a:rPr lang="en-US" sz="2400" b="1" dirty="0">
                <a:latin typeface="Roboto" panose="02000000000000000000" pitchFamily="2" charset="0"/>
                <a:ea typeface="Roboto" panose="02000000000000000000" pitchFamily="2" charset="0"/>
                <a:cs typeface="Times New Roman" panose="02020603050405020304" pitchFamily="18" charset="0"/>
              </a:rPr>
              <a:t>in diagnosis and treatment of infectious diseases.</a:t>
            </a:r>
            <a:endParaRPr lang="en-US" sz="2800" b="1" dirty="0">
              <a:latin typeface="Roboto" panose="02000000000000000000" pitchFamily="2" charset="0"/>
              <a:ea typeface="Roboto" panose="02000000000000000000" pitchFamily="2"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E3B0F5-DC5B-3BBE-FA9D-7AFCAD5F2813}"/>
              </a:ext>
            </a:extLst>
          </p:cNvPr>
          <p:cNvPicPr>
            <a:picLocks noChangeAspect="1"/>
          </p:cNvPicPr>
          <p:nvPr/>
        </p:nvPicPr>
        <p:blipFill>
          <a:blip r:embed="rId2"/>
          <a:stretch>
            <a:fillRect/>
          </a:stretch>
        </p:blipFill>
        <p:spPr>
          <a:xfrm>
            <a:off x="1308232" y="1563601"/>
            <a:ext cx="3590061" cy="4324548"/>
          </a:xfrm>
          <a:prstGeom prst="rect">
            <a:avLst/>
          </a:prstGeom>
        </p:spPr>
      </p:pic>
      <p:sp>
        <p:nvSpPr>
          <p:cNvPr id="6" name="Title 1">
            <a:extLst>
              <a:ext uri="{FF2B5EF4-FFF2-40B4-BE49-F238E27FC236}">
                <a16:creationId xmlns:a16="http://schemas.microsoft.com/office/drawing/2014/main" id="{5F1BCF32-6C22-7F8A-B98F-431D6853AF55}"/>
              </a:ext>
            </a:extLst>
          </p:cNvPr>
          <p:cNvSpPr>
            <a:spLocks noGrp="1"/>
          </p:cNvSpPr>
          <p:nvPr>
            <p:ph type="title"/>
          </p:nvPr>
        </p:nvSpPr>
        <p:spPr>
          <a:xfrm>
            <a:off x="260430" y="86944"/>
            <a:ext cx="5268912" cy="1360487"/>
          </a:xfrm>
        </p:spPr>
        <p:txBody>
          <a:bodyPr/>
          <a:lstStyle/>
          <a:p>
            <a:r>
              <a:rPr lang="en-US" dirty="0"/>
              <a:t>Cefazolin for all Campaigns</a:t>
            </a:r>
          </a:p>
        </p:txBody>
      </p:sp>
      <p:pic>
        <p:nvPicPr>
          <p:cNvPr id="8" name="Picture 7">
            <a:extLst>
              <a:ext uri="{FF2B5EF4-FFF2-40B4-BE49-F238E27FC236}">
                <a16:creationId xmlns:a16="http://schemas.microsoft.com/office/drawing/2014/main" id="{2195A3FB-99C8-974C-73BB-C47FC81C730E}"/>
              </a:ext>
            </a:extLst>
          </p:cNvPr>
          <p:cNvPicPr>
            <a:picLocks noChangeAspect="1"/>
          </p:cNvPicPr>
          <p:nvPr/>
        </p:nvPicPr>
        <p:blipFill>
          <a:blip r:embed="rId3"/>
          <a:stretch>
            <a:fillRect/>
          </a:stretch>
        </p:blipFill>
        <p:spPr>
          <a:xfrm>
            <a:off x="5745125" y="352758"/>
            <a:ext cx="5963161" cy="5646332"/>
          </a:xfrm>
          <a:prstGeom prst="rect">
            <a:avLst/>
          </a:prstGeom>
        </p:spPr>
      </p:pic>
      <p:sp>
        <p:nvSpPr>
          <p:cNvPr id="9" name="TextBox 8">
            <a:extLst>
              <a:ext uri="{FF2B5EF4-FFF2-40B4-BE49-F238E27FC236}">
                <a16:creationId xmlns:a16="http://schemas.microsoft.com/office/drawing/2014/main" id="{234124C3-D3DB-1C97-3C91-B2C3ABFD98AF}"/>
              </a:ext>
            </a:extLst>
          </p:cNvPr>
          <p:cNvSpPr txBox="1"/>
          <p:nvPr/>
        </p:nvSpPr>
        <p:spPr>
          <a:xfrm>
            <a:off x="0" y="5888149"/>
            <a:ext cx="4988907" cy="461665"/>
          </a:xfrm>
          <a:prstGeom prst="rect">
            <a:avLst/>
          </a:prstGeom>
          <a:noFill/>
        </p:spPr>
        <p:txBody>
          <a:bodyPr wrap="square" rtlCol="0">
            <a:spAutoFit/>
          </a:bodyPr>
          <a:lstStyle/>
          <a:p>
            <a:pPr algn="r"/>
            <a:r>
              <a:rPr lang="en-US" sz="1200" dirty="0"/>
              <a:t>Data presented as abstract at ID Week 2025</a:t>
            </a:r>
          </a:p>
          <a:p>
            <a:pPr algn="r"/>
            <a:r>
              <a:rPr lang="en-US" sz="1200" dirty="0"/>
              <a:t>Orlikowski, C. et al. </a:t>
            </a:r>
          </a:p>
        </p:txBody>
      </p:sp>
    </p:spTree>
    <p:extLst>
      <p:ext uri="{BB962C8B-B14F-4D97-AF65-F5344CB8AC3E}">
        <p14:creationId xmlns:p14="http://schemas.microsoft.com/office/powerpoint/2010/main" val="234443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CDA2-6DBB-C2C3-130F-06C514B2AF1D}"/>
              </a:ext>
            </a:extLst>
          </p:cNvPr>
          <p:cNvSpPr>
            <a:spLocks noGrp="1"/>
          </p:cNvSpPr>
          <p:nvPr>
            <p:ph type="title"/>
          </p:nvPr>
        </p:nvSpPr>
        <p:spPr>
          <a:xfrm>
            <a:off x="890374" y="119388"/>
            <a:ext cx="10809692" cy="1359153"/>
          </a:xfrm>
        </p:spPr>
        <p:txBody>
          <a:bodyPr/>
          <a:lstStyle/>
          <a:p>
            <a:r>
              <a:rPr lang="en-US" dirty="0"/>
              <a:t>Opportunities for Quality Improvement</a:t>
            </a:r>
            <a:br>
              <a:rPr lang="en-US" dirty="0"/>
            </a:br>
            <a:r>
              <a:rPr lang="en-US" dirty="0"/>
              <a:t>Increasing Pre-Operative Cefazolin Use</a:t>
            </a:r>
          </a:p>
        </p:txBody>
      </p:sp>
      <p:sp>
        <p:nvSpPr>
          <p:cNvPr id="3" name="Content Placeholder 2">
            <a:extLst>
              <a:ext uri="{FF2B5EF4-FFF2-40B4-BE49-F238E27FC236}">
                <a16:creationId xmlns:a16="http://schemas.microsoft.com/office/drawing/2014/main" id="{1E7FBE2B-636C-3AB7-D5DA-328C4258E210}"/>
              </a:ext>
            </a:extLst>
          </p:cNvPr>
          <p:cNvSpPr>
            <a:spLocks noGrp="1"/>
          </p:cNvSpPr>
          <p:nvPr>
            <p:ph idx="1"/>
          </p:nvPr>
        </p:nvSpPr>
        <p:spPr>
          <a:xfrm>
            <a:off x="890374" y="1669927"/>
            <a:ext cx="9986733" cy="4807073"/>
          </a:xfrm>
        </p:spPr>
        <p:txBody>
          <a:bodyPr>
            <a:normAutofit fontScale="92500" lnSpcReduction="10000"/>
          </a:bodyPr>
          <a:lstStyle/>
          <a:p>
            <a:r>
              <a:rPr lang="en-US" b="1" dirty="0"/>
              <a:t>Audit your baseline</a:t>
            </a:r>
            <a:endParaRPr lang="en-US" dirty="0"/>
          </a:p>
          <a:p>
            <a:pPr lvl="1"/>
            <a:r>
              <a:rPr lang="en-US" dirty="0"/>
              <a:t>Review past 6 months of surgeries</a:t>
            </a:r>
          </a:p>
          <a:p>
            <a:pPr lvl="1"/>
            <a:r>
              <a:rPr lang="en-US" dirty="0"/>
              <a:t>Determine % receiving cefazolin vs. alternatives</a:t>
            </a:r>
          </a:p>
          <a:p>
            <a:pPr lvl="1"/>
            <a:r>
              <a:rPr lang="en-US" dirty="0"/>
              <a:t>Note which had a “penicillin allergy” label</a:t>
            </a:r>
          </a:p>
          <a:p>
            <a:r>
              <a:rPr lang="en-US" b="1" dirty="0"/>
              <a:t>Clarify allergy history pre-op</a:t>
            </a:r>
            <a:endParaRPr lang="en-US" dirty="0"/>
          </a:p>
          <a:p>
            <a:pPr lvl="1"/>
            <a:r>
              <a:rPr lang="en-US" dirty="0"/>
              <a:t>Use PEN-FAST at pre-operative assessment appointment</a:t>
            </a:r>
          </a:p>
          <a:p>
            <a:r>
              <a:rPr lang="en-US" b="1" dirty="0"/>
              <a:t>Update order sets</a:t>
            </a:r>
            <a:endParaRPr lang="en-US" dirty="0"/>
          </a:p>
          <a:p>
            <a:pPr lvl="1"/>
            <a:r>
              <a:rPr lang="en-US" dirty="0"/>
              <a:t>Evaluate EHR allergy alerts</a:t>
            </a:r>
          </a:p>
          <a:p>
            <a:pPr lvl="1"/>
            <a:r>
              <a:rPr lang="en-US" dirty="0"/>
              <a:t>Consider a pharmacy-driven protocol</a:t>
            </a:r>
          </a:p>
          <a:p>
            <a:r>
              <a:rPr lang="en-US" b="1" dirty="0"/>
              <a:t>Measure &amp; feedback</a:t>
            </a:r>
            <a:endParaRPr lang="en-US" dirty="0"/>
          </a:p>
          <a:p>
            <a:pPr lvl="1"/>
            <a:r>
              <a:rPr lang="en-US" dirty="0"/>
              <a:t>Track </a:t>
            </a:r>
            <a:r>
              <a:rPr lang="en-US" b="1" dirty="0"/>
              <a:t>% of surgical cases receiving cefazolin</a:t>
            </a:r>
            <a:endParaRPr lang="en-US" dirty="0"/>
          </a:p>
          <a:p>
            <a:pPr lvl="1"/>
            <a:r>
              <a:rPr lang="en-US" dirty="0"/>
              <a:t>Share data with OR, anesthesia, and infection prevention teams quarterly</a:t>
            </a:r>
          </a:p>
          <a:p>
            <a:pPr lvl="1"/>
            <a:r>
              <a:rPr lang="en-US" dirty="0"/>
              <a:t>Set goal: </a:t>
            </a:r>
            <a:r>
              <a:rPr lang="en-US" i="1" dirty="0"/>
              <a:t>Increase cefazolin use by 10% in 6 months</a:t>
            </a:r>
            <a:endParaRPr lang="en-US" dirty="0"/>
          </a:p>
          <a:p>
            <a:r>
              <a:rPr lang="en-US" b="1" dirty="0"/>
              <a:t>Celebrate success</a:t>
            </a:r>
            <a:r>
              <a:rPr lang="en-US" dirty="0"/>
              <a:t> </a:t>
            </a:r>
          </a:p>
          <a:p>
            <a:pPr lvl="1"/>
            <a:r>
              <a:rPr lang="en-US" dirty="0"/>
              <a:t>Highlight improved SSI outcomes and reduced clindamycin and vancomycin use</a:t>
            </a:r>
          </a:p>
        </p:txBody>
      </p:sp>
    </p:spTree>
    <p:extLst>
      <p:ext uri="{BB962C8B-B14F-4D97-AF65-F5344CB8AC3E}">
        <p14:creationId xmlns:p14="http://schemas.microsoft.com/office/powerpoint/2010/main" val="2911289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B6B3-54E9-3AD8-8A5B-2908805AD2CE}"/>
            </a:ext>
          </a:extLst>
        </p:cNvPr>
        <p:cNvGrpSpPr/>
        <p:nvPr/>
      </p:nvGrpSpPr>
      <p:grpSpPr>
        <a:xfrm>
          <a:off x="0" y="0"/>
          <a:ext cx="0" cy="0"/>
          <a:chOff x="0" y="0"/>
          <a:chExt cx="0" cy="0"/>
        </a:xfrm>
      </p:grpSpPr>
      <p:pic>
        <p:nvPicPr>
          <p:cNvPr id="4" name="Picture 3" descr="Exclamation mark on a yellow background">
            <a:extLst>
              <a:ext uri="{FF2B5EF4-FFF2-40B4-BE49-F238E27FC236}">
                <a16:creationId xmlns:a16="http://schemas.microsoft.com/office/drawing/2014/main" id="{02E707C5-E7E4-FDC7-0DD3-DFA6229CBFEF}"/>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2125" t="39237" r="17455" b="4242"/>
          <a:stretch>
            <a:fillRect/>
          </a:stretch>
        </p:blipFill>
        <p:spPr>
          <a:xfrm>
            <a:off x="0" y="0"/>
            <a:ext cx="12192000" cy="6311900"/>
          </a:xfrm>
          <a:prstGeom prst="rect">
            <a:avLst/>
          </a:prstGeom>
        </p:spPr>
      </p:pic>
      <p:sp>
        <p:nvSpPr>
          <p:cNvPr id="2" name="Google Shape;1247;p32">
            <a:extLst>
              <a:ext uri="{FF2B5EF4-FFF2-40B4-BE49-F238E27FC236}">
                <a16:creationId xmlns:a16="http://schemas.microsoft.com/office/drawing/2014/main" id="{870B5054-E4C9-E8BA-0D69-8B64D0D720D7}"/>
              </a:ext>
            </a:extLst>
          </p:cNvPr>
          <p:cNvSpPr txBox="1">
            <a:spLocks/>
          </p:cNvSpPr>
          <p:nvPr/>
        </p:nvSpPr>
        <p:spPr>
          <a:xfrm>
            <a:off x="1227148" y="788242"/>
            <a:ext cx="9220252"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3600" dirty="0">
                <a:solidFill>
                  <a:srgbClr val="AD1F2C"/>
                </a:solidFill>
                <a:latin typeface="Roboto" panose="02000000000000000000" pitchFamily="2" charset="0"/>
                <a:ea typeface="Roboto" panose="02000000000000000000" pitchFamily="2" charset="0"/>
              </a:rPr>
              <a:t>Myth #2: </a:t>
            </a:r>
            <a:r>
              <a:rPr lang="en-US" sz="3600" i="1" dirty="0">
                <a:solidFill>
                  <a:srgbClr val="AD1F2C"/>
                </a:solidFill>
                <a:latin typeface="Roboto" panose="02000000000000000000" pitchFamily="2" charset="0"/>
                <a:ea typeface="Roboto" panose="02000000000000000000" pitchFamily="2" charset="0"/>
              </a:rPr>
              <a:t>If a patient has a penicillin allergy, we must avoid all beta-lactam antibiotics</a:t>
            </a:r>
          </a:p>
        </p:txBody>
      </p:sp>
      <p:sp>
        <p:nvSpPr>
          <p:cNvPr id="3" name="Google Shape;1247;p32">
            <a:extLst>
              <a:ext uri="{FF2B5EF4-FFF2-40B4-BE49-F238E27FC236}">
                <a16:creationId xmlns:a16="http://schemas.microsoft.com/office/drawing/2014/main" id="{D4195493-7B75-5C27-410D-D66988695491}"/>
              </a:ext>
            </a:extLst>
          </p:cNvPr>
          <p:cNvSpPr txBox="1">
            <a:spLocks/>
          </p:cNvSpPr>
          <p:nvPr/>
        </p:nvSpPr>
        <p:spPr>
          <a:xfrm>
            <a:off x="1316048" y="3178596"/>
            <a:ext cx="9220252"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4400" dirty="0">
                <a:solidFill>
                  <a:srgbClr val="005E63"/>
                </a:solidFill>
                <a:latin typeface="Roboto" panose="02000000000000000000" pitchFamily="2" charset="0"/>
                <a:ea typeface="Roboto" panose="02000000000000000000" pitchFamily="2" charset="0"/>
              </a:rPr>
              <a:t>Truth: </a:t>
            </a:r>
            <a:r>
              <a:rPr lang="en-US" sz="4400" i="1" dirty="0">
                <a:solidFill>
                  <a:srgbClr val="005E63"/>
                </a:solidFill>
                <a:latin typeface="Roboto" panose="02000000000000000000" pitchFamily="2" charset="0"/>
                <a:ea typeface="Roboto" panose="02000000000000000000" pitchFamily="2" charset="0"/>
              </a:rPr>
              <a:t>Clarifying and de-labeling penicillin allergies provide better patient outcomes</a:t>
            </a:r>
          </a:p>
        </p:txBody>
      </p:sp>
    </p:spTree>
    <p:extLst>
      <p:ext uri="{BB962C8B-B14F-4D97-AF65-F5344CB8AC3E}">
        <p14:creationId xmlns:p14="http://schemas.microsoft.com/office/powerpoint/2010/main" val="3623264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2F55C-A174-D6AC-4A0B-0828F33AC063}"/>
            </a:ext>
          </a:extLst>
        </p:cNvPr>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8BA0A2FB-BBDF-F8C2-3C0C-7887C2BD10F4}"/>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1379" t="14261" r="5598" b="18183"/>
          <a:stretch>
            <a:fillRect/>
          </a:stretch>
        </p:blipFill>
        <p:spPr>
          <a:xfrm>
            <a:off x="0" y="0"/>
            <a:ext cx="12192000" cy="6294119"/>
          </a:xfrm>
          <a:prstGeom prst="rect">
            <a:avLst/>
          </a:prstGeom>
        </p:spPr>
      </p:pic>
      <p:sp>
        <p:nvSpPr>
          <p:cNvPr id="2" name="Google Shape;1247;p32">
            <a:extLst>
              <a:ext uri="{FF2B5EF4-FFF2-40B4-BE49-F238E27FC236}">
                <a16:creationId xmlns:a16="http://schemas.microsoft.com/office/drawing/2014/main" id="{1FBDED29-BB79-9AD4-116C-A34698E78967}"/>
              </a:ext>
            </a:extLst>
          </p:cNvPr>
          <p:cNvSpPr txBox="1">
            <a:spLocks/>
          </p:cNvSpPr>
          <p:nvPr/>
        </p:nvSpPr>
        <p:spPr>
          <a:xfrm>
            <a:off x="1485874" y="2977959"/>
            <a:ext cx="4508526"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4400" dirty="0">
                <a:solidFill>
                  <a:srgbClr val="AD1F2C"/>
                </a:solidFill>
                <a:latin typeface="Roboto" panose="02000000000000000000" pitchFamily="2" charset="0"/>
                <a:ea typeface="Roboto" panose="02000000000000000000" pitchFamily="2" charset="0"/>
              </a:rPr>
              <a:t>Myth #3: </a:t>
            </a:r>
            <a:r>
              <a:rPr lang="en-US" sz="4400" i="1" dirty="0">
                <a:solidFill>
                  <a:srgbClr val="AD1F2C"/>
                </a:solidFill>
                <a:latin typeface="Roboto" panose="02000000000000000000" pitchFamily="2" charset="0"/>
                <a:ea typeface="Roboto" panose="02000000000000000000" pitchFamily="2" charset="0"/>
              </a:rPr>
              <a:t>More tests mean better treatment</a:t>
            </a:r>
          </a:p>
        </p:txBody>
      </p:sp>
    </p:spTree>
    <p:extLst>
      <p:ext uri="{BB962C8B-B14F-4D97-AF65-F5344CB8AC3E}">
        <p14:creationId xmlns:p14="http://schemas.microsoft.com/office/powerpoint/2010/main" val="143563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EBDACB2-8EB6-842E-8321-F302C0B590B7}"/>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t="2372" b="5314"/>
          <a:stretch>
            <a:fillRect/>
          </a:stretch>
        </p:blipFill>
        <p:spPr bwMode="auto">
          <a:xfrm>
            <a:off x="0" y="699357"/>
            <a:ext cx="9493157" cy="489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6">
            <a:extLst>
              <a:ext uri="{FF2B5EF4-FFF2-40B4-BE49-F238E27FC236}">
                <a16:creationId xmlns:a16="http://schemas.microsoft.com/office/drawing/2014/main" id="{18B11993-9238-7708-CEDD-C08F3B739C18}"/>
              </a:ext>
            </a:extLst>
          </p:cNvPr>
          <p:cNvSpPr txBox="1">
            <a:spLocks noChangeArrowheads="1"/>
          </p:cNvSpPr>
          <p:nvPr/>
        </p:nvSpPr>
        <p:spPr bwMode="auto">
          <a:xfrm>
            <a:off x="11279571" y="5915773"/>
            <a:ext cx="9669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100" dirty="0">
                <a:latin typeface="+mj-lt"/>
              </a:rPr>
              <a:t>Cornish, CDC</a:t>
            </a:r>
          </a:p>
          <a:p>
            <a:pPr>
              <a:spcBef>
                <a:spcPct val="0"/>
              </a:spcBef>
              <a:buFontTx/>
              <a:buNone/>
            </a:pPr>
            <a:r>
              <a:rPr lang="en-US" altLang="en-US" sz="1100" dirty="0">
                <a:latin typeface="+mj-lt"/>
              </a:rPr>
              <a:t>ECCMID 2019</a:t>
            </a:r>
          </a:p>
        </p:txBody>
      </p:sp>
      <p:sp>
        <p:nvSpPr>
          <p:cNvPr id="4" name="Google Shape;1247;p32">
            <a:extLst>
              <a:ext uri="{FF2B5EF4-FFF2-40B4-BE49-F238E27FC236}">
                <a16:creationId xmlns:a16="http://schemas.microsoft.com/office/drawing/2014/main" id="{F644EE10-0EE9-5CCD-1411-B6F819DA5C9B}"/>
              </a:ext>
            </a:extLst>
          </p:cNvPr>
          <p:cNvSpPr txBox="1">
            <a:spLocks/>
          </p:cNvSpPr>
          <p:nvPr/>
        </p:nvSpPr>
        <p:spPr>
          <a:xfrm>
            <a:off x="9052534" y="2961142"/>
            <a:ext cx="2945156"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4400" dirty="0">
                <a:solidFill>
                  <a:srgbClr val="AD1F2C"/>
                </a:solidFill>
                <a:latin typeface="Roboto" panose="02000000000000000000" pitchFamily="2" charset="0"/>
                <a:ea typeface="Roboto" panose="02000000000000000000" pitchFamily="2" charset="0"/>
              </a:rPr>
              <a:t>Areas of focus:</a:t>
            </a:r>
          </a:p>
          <a:p>
            <a:pPr marL="571500" indent="-571500" algn="ctr">
              <a:buClr>
                <a:srgbClr val="00B2B9"/>
              </a:buClr>
              <a:buSzPct val="100000"/>
              <a:buFont typeface="Wingdings" panose="05000000000000000000" pitchFamily="2" charset="2"/>
              <a:buChar char="ü"/>
            </a:pPr>
            <a:r>
              <a:rPr lang="en-US" sz="4400" i="1" dirty="0">
                <a:solidFill>
                  <a:srgbClr val="AD1F2C"/>
                </a:solidFill>
                <a:latin typeface="Roboto" panose="02000000000000000000" pitchFamily="2" charset="0"/>
                <a:ea typeface="Roboto" panose="02000000000000000000" pitchFamily="2" charset="0"/>
              </a:rPr>
              <a:t>ESR</a:t>
            </a:r>
          </a:p>
          <a:p>
            <a:pPr marL="571500" indent="-571500" algn="ctr">
              <a:buClr>
                <a:srgbClr val="00B2B9"/>
              </a:buClr>
              <a:buSzPct val="100000"/>
              <a:buFont typeface="Wingdings" panose="05000000000000000000" pitchFamily="2" charset="2"/>
              <a:buChar char="ü"/>
            </a:pPr>
            <a:r>
              <a:rPr lang="en-US" sz="4400" i="1" dirty="0">
                <a:solidFill>
                  <a:srgbClr val="AD1F2C"/>
                </a:solidFill>
                <a:latin typeface="Roboto" panose="02000000000000000000" pitchFamily="2" charset="0"/>
                <a:ea typeface="Roboto" panose="02000000000000000000" pitchFamily="2" charset="0"/>
              </a:rPr>
              <a:t>CRP</a:t>
            </a:r>
          </a:p>
          <a:p>
            <a:pPr marL="571500" indent="-571500" algn="ctr">
              <a:buClr>
                <a:srgbClr val="00B2B9"/>
              </a:buClr>
              <a:buSzPct val="100000"/>
              <a:buFont typeface="Wingdings" panose="05000000000000000000" pitchFamily="2" charset="2"/>
              <a:buChar char="ü"/>
            </a:pPr>
            <a:r>
              <a:rPr lang="en-US" sz="4400" i="1" dirty="0">
                <a:solidFill>
                  <a:srgbClr val="AD1F2C"/>
                </a:solidFill>
                <a:latin typeface="Roboto" panose="02000000000000000000" pitchFamily="2" charset="0"/>
                <a:ea typeface="Roboto" panose="02000000000000000000" pitchFamily="2" charset="0"/>
              </a:rPr>
              <a:t>PCT</a:t>
            </a:r>
          </a:p>
          <a:p>
            <a:pPr marL="571500" indent="-571500" algn="ctr">
              <a:buClr>
                <a:srgbClr val="00B2B9"/>
              </a:buClr>
              <a:buSzPct val="100000"/>
              <a:buFont typeface="Wingdings" panose="05000000000000000000" pitchFamily="2" charset="2"/>
              <a:buChar char="ü"/>
            </a:pPr>
            <a:r>
              <a:rPr lang="en-US" sz="4400" i="1" dirty="0">
                <a:solidFill>
                  <a:srgbClr val="AD1F2C"/>
                </a:solidFill>
                <a:latin typeface="Roboto" panose="02000000000000000000" pitchFamily="2" charset="0"/>
                <a:ea typeface="Roboto" panose="02000000000000000000" pitchFamily="2" charset="0"/>
              </a:rPr>
              <a:t>Blood &amp; Urine cultures</a:t>
            </a:r>
          </a:p>
        </p:txBody>
      </p:sp>
    </p:spTree>
    <p:extLst>
      <p:ext uri="{BB962C8B-B14F-4D97-AF65-F5344CB8AC3E}">
        <p14:creationId xmlns:p14="http://schemas.microsoft.com/office/powerpoint/2010/main" val="5564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21" name="Group 20">
            <a:extLst>
              <a:ext uri="{FF2B5EF4-FFF2-40B4-BE49-F238E27FC236}">
                <a16:creationId xmlns:a16="http://schemas.microsoft.com/office/drawing/2014/main" id="{673B2BD9-3A39-86CE-D19A-D139755280F8}"/>
              </a:ext>
            </a:extLst>
          </p:cNvPr>
          <p:cNvGrpSpPr/>
          <p:nvPr/>
        </p:nvGrpSpPr>
        <p:grpSpPr>
          <a:xfrm>
            <a:off x="1182205" y="3305198"/>
            <a:ext cx="11009795" cy="3552802"/>
            <a:chOff x="1182205" y="3305198"/>
            <a:chExt cx="11009795" cy="3552802"/>
          </a:xfrm>
        </p:grpSpPr>
        <p:pic>
          <p:nvPicPr>
            <p:cNvPr id="15" name="Picture 14">
              <a:extLst>
                <a:ext uri="{FF2B5EF4-FFF2-40B4-BE49-F238E27FC236}">
                  <a16:creationId xmlns:a16="http://schemas.microsoft.com/office/drawing/2014/main" id="{3B70C973-6C0B-461F-FC16-5F66DF086657}"/>
                </a:ext>
              </a:extLst>
            </p:cNvPr>
            <p:cNvPicPr>
              <a:picLocks noChangeAspect="1"/>
            </p:cNvPicPr>
            <p:nvPr/>
          </p:nvPicPr>
          <p:blipFill>
            <a:blip r:embed="rId3"/>
            <a:srcRect l="5264" b="32201"/>
            <a:stretch>
              <a:fillRect/>
            </a:stretch>
          </p:blipFill>
          <p:spPr>
            <a:xfrm>
              <a:off x="8262738" y="3305198"/>
              <a:ext cx="3929262" cy="3552802"/>
            </a:xfrm>
            <a:prstGeom prst="rect">
              <a:avLst/>
            </a:prstGeom>
          </p:spPr>
        </p:pic>
        <p:sp>
          <p:nvSpPr>
            <p:cNvPr id="5" name="TextBox 4">
              <a:extLst>
                <a:ext uri="{FF2B5EF4-FFF2-40B4-BE49-F238E27FC236}">
                  <a16:creationId xmlns:a16="http://schemas.microsoft.com/office/drawing/2014/main" id="{CA795606-AEB6-84D0-A5E9-2C1127B32A28}"/>
                </a:ext>
              </a:extLst>
            </p:cNvPr>
            <p:cNvSpPr txBox="1"/>
            <p:nvPr/>
          </p:nvSpPr>
          <p:spPr>
            <a:xfrm>
              <a:off x="4498858" y="5067521"/>
              <a:ext cx="3190934" cy="1477328"/>
            </a:xfrm>
            <a:prstGeom prst="rect">
              <a:avLst/>
            </a:prstGeom>
            <a:solidFill>
              <a:srgbClr val="A9E9A9"/>
            </a:solidFill>
          </p:spPr>
          <p:txBody>
            <a:bodyPr wrap="square">
              <a:spAutoFit/>
            </a:bodyPr>
            <a:lstStyle/>
            <a:p>
              <a:r>
                <a:rPr lang="en-US" dirty="0"/>
                <a:t>D</a:t>
              </a:r>
              <a:r>
                <a:rPr lang="en-US" b="0" i="0" dirty="0">
                  <a:effectLst/>
                </a:rPr>
                <a:t>espite their limited utility in guiding diagnosis or treatment decisions, they continue to be ordered frequently — refusing to "die" </a:t>
              </a:r>
            </a:p>
          </p:txBody>
        </p:sp>
        <p:sp>
          <p:nvSpPr>
            <p:cNvPr id="13" name="TextBox 12">
              <a:extLst>
                <a:ext uri="{FF2B5EF4-FFF2-40B4-BE49-F238E27FC236}">
                  <a16:creationId xmlns:a16="http://schemas.microsoft.com/office/drawing/2014/main" id="{5184BAD9-5F66-254F-E8CC-56D49488B34E}"/>
                </a:ext>
              </a:extLst>
            </p:cNvPr>
            <p:cNvSpPr txBox="1"/>
            <p:nvPr/>
          </p:nvSpPr>
          <p:spPr>
            <a:xfrm>
              <a:off x="1182205" y="5234392"/>
              <a:ext cx="4279900" cy="1323439"/>
            </a:xfrm>
            <a:prstGeom prst="rect">
              <a:avLst/>
            </a:prstGeom>
            <a:noFill/>
          </p:spPr>
          <p:txBody>
            <a:bodyPr wrap="square">
              <a:spAutoFit/>
            </a:bodyPr>
            <a:lstStyle/>
            <a:p>
              <a:r>
                <a:rPr lang="en" sz="4000" b="1" dirty="0">
                  <a:solidFill>
                    <a:srgbClr val="339933"/>
                  </a:solidFill>
                  <a:latin typeface="Fira Sans Condensed" panose="020B0503050000020004" pitchFamily="34" charset="0"/>
                </a:rPr>
                <a:t>ESR and CRP: Zombie Tests?</a:t>
              </a:r>
              <a:endParaRPr lang="en-US" sz="4000" dirty="0">
                <a:solidFill>
                  <a:srgbClr val="339933"/>
                </a:solidFill>
              </a:endParaRPr>
            </a:p>
          </p:txBody>
        </p:sp>
      </p:grpSp>
      <p:sp>
        <p:nvSpPr>
          <p:cNvPr id="382" name="Google Shape;382;p21"/>
          <p:cNvSpPr/>
          <p:nvPr/>
        </p:nvSpPr>
        <p:spPr>
          <a:xfrm>
            <a:off x="5027274" y="1251864"/>
            <a:ext cx="2707026" cy="2634336"/>
          </a:xfrm>
          <a:prstGeom prst="ellipse">
            <a:avLst/>
          </a:prstGeom>
          <a:solidFill>
            <a:srgbClr val="C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21"/>
          <p:cNvSpPr/>
          <p:nvPr/>
        </p:nvSpPr>
        <p:spPr>
          <a:xfrm>
            <a:off x="126493" y="194163"/>
            <a:ext cx="4990492" cy="4542937"/>
          </a:xfrm>
          <a:prstGeom prst="rect">
            <a:avLst/>
          </a:prstGeom>
          <a:solidFill>
            <a:srgbClr val="FF0000">
              <a:alpha val="2509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14" name="Google Shape;414;p21"/>
          <p:cNvGrpSpPr/>
          <p:nvPr/>
        </p:nvGrpSpPr>
        <p:grpSpPr>
          <a:xfrm>
            <a:off x="388208" y="167937"/>
            <a:ext cx="4438897" cy="2802468"/>
            <a:chOff x="859018" y="-877765"/>
            <a:chExt cx="2593876" cy="2101852"/>
          </a:xfrm>
        </p:grpSpPr>
        <p:sp>
          <p:nvSpPr>
            <p:cNvPr id="416" name="Google Shape;416;p21"/>
            <p:cNvSpPr txBox="1"/>
            <p:nvPr/>
          </p:nvSpPr>
          <p:spPr>
            <a:xfrm>
              <a:off x="859018" y="722487"/>
              <a:ext cx="2593876" cy="501600"/>
            </a:xfrm>
            <a:prstGeom prst="rect">
              <a:avLst/>
            </a:prstGeom>
            <a:noFill/>
            <a:ln>
              <a:noFill/>
            </a:ln>
          </p:spPr>
          <p:txBody>
            <a:bodyPr spcFirstLastPara="1" wrap="square" lIns="121900" tIns="121900" rIns="121900" bIns="121900" anchor="ctr" anchorCtr="0">
              <a:noAutofit/>
            </a:bodyPr>
            <a:lstStyle/>
            <a:p>
              <a:r>
                <a:rPr lang="en-US" sz="2000" dirty="0">
                  <a:latin typeface="Roboto" panose="02000000000000000000" pitchFamily="2" charset="0"/>
                  <a:ea typeface="Roboto" panose="02000000000000000000" pitchFamily="2" charset="0"/>
                </a:rPr>
                <a:t>ESR (Erythrocyte sedimentation rate) measures how quickly red blood cells settle in a test tube over a specified period</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During inflammation, the liver produces more fibrinogen, CRP, and immunoglobulins</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These coat red blood cells and allow them to aggregate and settle more rapidly, producing a higher ESR value</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The rise represents systemic inflammation</a:t>
              </a:r>
            </a:p>
          </p:txBody>
        </p:sp>
        <p:sp>
          <p:nvSpPr>
            <p:cNvPr id="417" name="Google Shape;417;p21"/>
            <p:cNvSpPr txBox="1"/>
            <p:nvPr/>
          </p:nvSpPr>
          <p:spPr>
            <a:xfrm>
              <a:off x="1153863" y="-877765"/>
              <a:ext cx="2061000" cy="3393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b="1" kern="0" dirty="0">
                  <a:solidFill>
                    <a:srgbClr val="C00000"/>
                  </a:solidFill>
                  <a:latin typeface="Fira Sans Extra Condensed"/>
                  <a:ea typeface="Fira Sans Extra Condensed"/>
                  <a:cs typeface="Fira Sans Extra Condensed"/>
                  <a:sym typeface="Fira Sans Extra Condensed"/>
                </a:rPr>
                <a:t>ESR</a:t>
              </a:r>
              <a:endParaRPr sz="2800" b="1" kern="0" dirty="0">
                <a:solidFill>
                  <a:srgbClr val="C00000"/>
                </a:solidFill>
                <a:latin typeface="Fira Sans Extra Condensed"/>
                <a:ea typeface="Fira Sans Extra Condensed"/>
                <a:cs typeface="Fira Sans Extra Condensed"/>
                <a:sym typeface="Fira Sans Extra Condensed"/>
              </a:endParaRPr>
            </a:p>
          </p:txBody>
        </p:sp>
      </p:grpSp>
      <p:sp>
        <p:nvSpPr>
          <p:cNvPr id="418" name="Google Shape;418;p21"/>
          <p:cNvSpPr/>
          <p:nvPr/>
        </p:nvSpPr>
        <p:spPr>
          <a:xfrm>
            <a:off x="7689792" y="299056"/>
            <a:ext cx="4375715" cy="2881118"/>
          </a:xfrm>
          <a:prstGeom prst="rect">
            <a:avLst/>
          </a:prstGeom>
          <a:solidFill>
            <a:srgbClr val="00B2B9">
              <a:alpha val="2509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19" name="Google Shape;419;p21"/>
          <p:cNvGrpSpPr/>
          <p:nvPr/>
        </p:nvGrpSpPr>
        <p:grpSpPr>
          <a:xfrm>
            <a:off x="8011496" y="420366"/>
            <a:ext cx="4039800" cy="1827405"/>
            <a:chOff x="5572105" y="3380644"/>
            <a:chExt cx="3029851" cy="1370553"/>
          </a:xfrm>
        </p:grpSpPr>
        <p:sp>
          <p:nvSpPr>
            <p:cNvPr id="421" name="Google Shape;421;p21"/>
            <p:cNvSpPr txBox="1"/>
            <p:nvPr/>
          </p:nvSpPr>
          <p:spPr>
            <a:xfrm>
              <a:off x="5572105" y="4249597"/>
              <a:ext cx="3029851" cy="501600"/>
            </a:xfrm>
            <a:prstGeom prst="rect">
              <a:avLst/>
            </a:prstGeom>
            <a:noFill/>
            <a:ln>
              <a:noFill/>
            </a:ln>
          </p:spPr>
          <p:txBody>
            <a:bodyPr spcFirstLastPara="1" wrap="square" lIns="121900" tIns="121900" rIns="121900" bIns="121900" anchor="ctr" anchorCtr="0">
              <a:noAutofit/>
            </a:bodyPr>
            <a:lstStyle/>
            <a:p>
              <a:r>
                <a:rPr lang="en-US" sz="2000" dirty="0">
                  <a:latin typeface="Roboto" panose="02000000000000000000" pitchFamily="2" charset="0"/>
                  <a:ea typeface="Roboto" panose="02000000000000000000" pitchFamily="2" charset="0"/>
                </a:rPr>
                <a:t>CRP (C-reactive protein) is a protein made by the liver in response to inflammation</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Reflects systemic inflammation and tissue injury </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Has a short half life, so rises and falls quickly</a:t>
              </a:r>
            </a:p>
          </p:txBody>
        </p:sp>
        <p:sp>
          <p:nvSpPr>
            <p:cNvPr id="422" name="Google Shape;422;p21"/>
            <p:cNvSpPr txBox="1"/>
            <p:nvPr/>
          </p:nvSpPr>
          <p:spPr>
            <a:xfrm>
              <a:off x="5760537" y="3380644"/>
              <a:ext cx="2061000" cy="3393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b="1" kern="0" dirty="0">
                  <a:solidFill>
                    <a:srgbClr val="005E63"/>
                  </a:solidFill>
                  <a:latin typeface="Fira Sans Extra Condensed"/>
                  <a:ea typeface="Fira Sans Extra Condensed"/>
                  <a:cs typeface="Fira Sans Extra Condensed"/>
                  <a:sym typeface="Fira Sans Extra Condensed"/>
                </a:rPr>
                <a:t>CRP</a:t>
              </a:r>
              <a:endParaRPr sz="2800" b="1" kern="0" dirty="0">
                <a:solidFill>
                  <a:srgbClr val="005E63"/>
                </a:solidFill>
                <a:latin typeface="Fira Sans Extra Condensed"/>
                <a:ea typeface="Fira Sans Extra Condensed"/>
                <a:cs typeface="Fira Sans Extra Condensed"/>
                <a:sym typeface="Fira Sans Extra Condensed"/>
              </a:endParaRPr>
            </a:p>
          </p:txBody>
        </p:sp>
      </p:grpSp>
      <p:sp>
        <p:nvSpPr>
          <p:cNvPr id="423" name="Google Shape;423;p21"/>
          <p:cNvSpPr txBox="1"/>
          <p:nvPr/>
        </p:nvSpPr>
        <p:spPr>
          <a:xfrm>
            <a:off x="5287389" y="1998298"/>
            <a:ext cx="2171200" cy="120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800" b="1" dirty="0">
                <a:solidFill>
                  <a:schemeClr val="bg1"/>
                </a:solidFill>
                <a:latin typeface="Fira Sans Condensed" panose="020B0503050000020004" pitchFamily="34" charset="0"/>
              </a:rPr>
              <a:t>ESR and CRP</a:t>
            </a:r>
            <a:endParaRPr sz="4800" b="1" kern="0" dirty="0">
              <a:solidFill>
                <a:schemeClr val="bg1"/>
              </a:solidFill>
              <a:latin typeface="Fira Sans Condensed" panose="020B0503050000020004" pitchFamily="34" charset="0"/>
              <a:ea typeface="Fira Sans Extra Condensed"/>
              <a:cs typeface="Fira Sans Extra Condensed"/>
              <a:sym typeface="Fira Sans Extra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aphicFrame>
        <p:nvGraphicFramePr>
          <p:cNvPr id="105" name="Google Shape;105;p16"/>
          <p:cNvGraphicFramePr/>
          <p:nvPr>
            <p:extLst>
              <p:ext uri="{D42A27DB-BD31-4B8C-83A1-F6EECF244321}">
                <p14:modId xmlns:p14="http://schemas.microsoft.com/office/powerpoint/2010/main" val="2696087924"/>
              </p:ext>
            </p:extLst>
          </p:nvPr>
        </p:nvGraphicFramePr>
        <p:xfrm>
          <a:off x="609600" y="276390"/>
          <a:ext cx="10972800" cy="6103883"/>
        </p:xfrm>
        <a:graphic>
          <a:graphicData uri="http://schemas.openxmlformats.org/drawingml/2006/table">
            <a:tbl>
              <a:tblPr>
                <a:noFill/>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70520">
                <a:tc gridSpan="2">
                  <a:txBody>
                    <a:bodyPr/>
                    <a:lstStyle/>
                    <a:p>
                      <a:pPr marL="0" lvl="0" indent="0" algn="ctr" rtl="0">
                        <a:spcBef>
                          <a:spcPts val="0"/>
                        </a:spcBef>
                        <a:spcAft>
                          <a:spcPts val="0"/>
                        </a:spcAft>
                        <a:buNone/>
                      </a:pPr>
                      <a:r>
                        <a:rPr lang="en" sz="2800" b="1" dirty="0">
                          <a:solidFill>
                            <a:schemeClr val="lt1"/>
                          </a:solidFill>
                          <a:latin typeface="Fira Sans Extra Condensed"/>
                          <a:ea typeface="Fira Sans Extra Condensed"/>
                          <a:cs typeface="Fira Sans Extra Condensed"/>
                          <a:sym typeface="Fira Sans Extra Condensed"/>
                        </a:rPr>
                        <a:t>ESR and CRP – PRO vs CON</a:t>
                      </a:r>
                      <a:endParaRPr sz="2800" b="1" dirty="0">
                        <a:solidFill>
                          <a:schemeClr val="lt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773300">
                <a:tc>
                  <a:txBody>
                    <a:bodyPr/>
                    <a:lstStyle/>
                    <a:p>
                      <a:pPr marL="0" lvl="0" indent="0" algn="l" rtl="0">
                        <a:spcBef>
                          <a:spcPts val="0"/>
                        </a:spcBef>
                        <a:spcAft>
                          <a:spcPts val="0"/>
                        </a:spcAft>
                        <a:buNone/>
                      </a:pPr>
                      <a:r>
                        <a:rPr lang="en" sz="2400" dirty="0">
                          <a:solidFill>
                            <a:schemeClr val="dk1"/>
                          </a:solidFill>
                          <a:latin typeface="Roboto"/>
                          <a:ea typeface="Roboto"/>
                          <a:cs typeface="Roboto"/>
                          <a:sym typeface="Roboto"/>
                        </a:rPr>
                        <a:t>Generally inexpensive</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37650"/>
                      </a:srgbClr>
                    </a:solidFill>
                  </a:tcPr>
                </a:tc>
                <a:tc>
                  <a:txBody>
                    <a:bodyPr/>
                    <a:lstStyle/>
                    <a:p>
                      <a:pPr marL="0" lvl="0" indent="0" algn="l" rtl="0">
                        <a:spcBef>
                          <a:spcPts val="0"/>
                        </a:spcBef>
                        <a:spcAft>
                          <a:spcPts val="0"/>
                        </a:spcAft>
                        <a:buClr>
                          <a:schemeClr val="dk1"/>
                        </a:buClr>
                        <a:buSzPts val="1100"/>
                        <a:buFont typeface="Arial"/>
                        <a:buNone/>
                      </a:pPr>
                      <a:r>
                        <a:rPr lang="en" sz="2400" dirty="0">
                          <a:solidFill>
                            <a:schemeClr val="dk1"/>
                          </a:solidFill>
                          <a:latin typeface="Roboto"/>
                          <a:ea typeface="Roboto"/>
                          <a:cs typeface="Roboto"/>
                          <a:sym typeface="Roboto"/>
                        </a:rPr>
                        <a:t>Non-specific – elevated in a wide range of conditions</a:t>
                      </a:r>
                      <a:endParaRPr sz="2400" dirty="0">
                        <a:solidFill>
                          <a:schemeClr val="dk1"/>
                        </a:solidFill>
                        <a:latin typeface="Roboto"/>
                        <a:ea typeface="Roboto"/>
                        <a:cs typeface="Roboto"/>
                        <a:sym typeface="Roboto"/>
                      </a:endParaRPr>
                    </a:p>
                  </a:txBody>
                  <a:tcPr marL="731500" marR="121900" marT="121900" marB="121900"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25099"/>
                      </a:srgbClr>
                    </a:solidFill>
                  </a:tcPr>
                </a:tc>
                <a:extLst>
                  <a:ext uri="{0D108BD9-81ED-4DB2-BD59-A6C34878D82A}">
                    <a16:rowId xmlns:a16="http://schemas.microsoft.com/office/drawing/2014/main" val="10002"/>
                  </a:ext>
                </a:extLst>
              </a:tr>
              <a:tr h="773300">
                <a:tc>
                  <a:txBody>
                    <a:bodyPr/>
                    <a:lstStyle/>
                    <a:p>
                      <a:pPr marL="0" lvl="0" indent="0" algn="l" rtl="0">
                        <a:spcBef>
                          <a:spcPts val="0"/>
                        </a:spcBef>
                        <a:spcAft>
                          <a:spcPts val="0"/>
                        </a:spcAft>
                        <a:buNone/>
                      </a:pPr>
                      <a:r>
                        <a:rPr lang="en" sz="2400" dirty="0">
                          <a:solidFill>
                            <a:schemeClr val="dk1"/>
                          </a:solidFill>
                          <a:latin typeface="Roboto"/>
                          <a:ea typeface="Roboto"/>
                          <a:cs typeface="Roboto"/>
                          <a:sym typeface="Roboto"/>
                        </a:rPr>
                        <a:t>Test results available quickly</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25099"/>
                      </a:srgbClr>
                    </a:solidFill>
                  </a:tcPr>
                </a:tc>
                <a:tc>
                  <a:txBody>
                    <a:bodyPr/>
                    <a:lstStyle/>
                    <a:p>
                      <a:pPr marL="0" lvl="0" indent="0" algn="l" rtl="0">
                        <a:spcBef>
                          <a:spcPts val="0"/>
                        </a:spcBef>
                        <a:spcAft>
                          <a:spcPts val="0"/>
                        </a:spcAft>
                        <a:buNone/>
                      </a:pPr>
                      <a:r>
                        <a:rPr lang="en" sz="2400" dirty="0">
                          <a:solidFill>
                            <a:schemeClr val="dk1"/>
                          </a:solidFill>
                          <a:latin typeface="Roboto"/>
                          <a:ea typeface="Roboto"/>
                          <a:cs typeface="Roboto"/>
                          <a:sym typeface="Roboto"/>
                        </a:rPr>
                        <a:t>Delayed response</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37650"/>
                      </a:srgbClr>
                    </a:solidFill>
                  </a:tcPr>
                </a:tc>
                <a:extLst>
                  <a:ext uri="{0D108BD9-81ED-4DB2-BD59-A6C34878D82A}">
                    <a16:rowId xmlns:a16="http://schemas.microsoft.com/office/drawing/2014/main" val="10003"/>
                  </a:ext>
                </a:extLst>
              </a:tr>
              <a:tr h="1002583">
                <a:tc>
                  <a:txBody>
                    <a:bodyPr/>
                    <a:lstStyle/>
                    <a:p>
                      <a:pPr marL="0" lvl="0" indent="0" algn="l" rtl="0">
                        <a:spcBef>
                          <a:spcPts val="0"/>
                        </a:spcBef>
                        <a:spcAft>
                          <a:spcPts val="0"/>
                        </a:spcAft>
                        <a:buNone/>
                      </a:pPr>
                      <a:r>
                        <a:rPr lang="en-US" sz="2400" dirty="0">
                          <a:latin typeface="Roboto" panose="02000000000000000000" pitchFamily="2" charset="0"/>
                          <a:ea typeface="Roboto" panose="02000000000000000000" pitchFamily="2" charset="0"/>
                        </a:rPr>
                        <a:t>Reassuring when concordant with clinical impression</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37650"/>
                      </a:srgbClr>
                    </a:solidFill>
                  </a:tcPr>
                </a:tc>
                <a:tc>
                  <a:txBody>
                    <a:bodyPr/>
                    <a:lstStyle/>
                    <a:p>
                      <a:pPr marL="0" lvl="0" indent="0" algn="l" rtl="0">
                        <a:spcBef>
                          <a:spcPts val="0"/>
                        </a:spcBef>
                        <a:spcAft>
                          <a:spcPts val="0"/>
                        </a:spcAft>
                        <a:buNone/>
                      </a:pPr>
                      <a:r>
                        <a:rPr lang="en" sz="2400" dirty="0">
                          <a:solidFill>
                            <a:schemeClr val="dk1"/>
                          </a:solidFill>
                          <a:latin typeface="Roboto"/>
                          <a:ea typeface="Roboto"/>
                          <a:cs typeface="Roboto"/>
                          <a:sym typeface="Roboto"/>
                        </a:rPr>
                        <a:t>Remain high long after infections resolve</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25099"/>
                      </a:srgbClr>
                    </a:solidFill>
                  </a:tcPr>
                </a:tc>
                <a:extLst>
                  <a:ext uri="{0D108BD9-81ED-4DB2-BD59-A6C34878D82A}">
                    <a16:rowId xmlns:a16="http://schemas.microsoft.com/office/drawing/2014/main" val="10004"/>
                  </a:ext>
                </a:extLst>
              </a:tr>
              <a:tr h="773300">
                <a:tc>
                  <a:txBody>
                    <a:bodyPr/>
                    <a:lstStyle/>
                    <a:p>
                      <a:pPr marL="0" lvl="0" indent="0" algn="l" rtl="0">
                        <a:spcBef>
                          <a:spcPts val="0"/>
                        </a:spcBef>
                        <a:spcAft>
                          <a:spcPts val="0"/>
                        </a:spcAft>
                        <a:buNone/>
                      </a:pPr>
                      <a:r>
                        <a:rPr lang="en" sz="2400" dirty="0">
                          <a:solidFill>
                            <a:schemeClr val="dk1"/>
                          </a:solidFill>
                          <a:latin typeface="Roboto"/>
                          <a:ea typeface="Roboto"/>
                          <a:cs typeface="Roboto"/>
                          <a:sym typeface="Roboto"/>
                        </a:rPr>
                        <a:t>Can be used to trend inflammation over time</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25099"/>
                      </a:srgbClr>
                    </a:solidFill>
                  </a:tcPr>
                </a:tc>
                <a:tc>
                  <a:txBody>
                    <a:bodyPr/>
                    <a:lstStyle/>
                    <a:p>
                      <a:pPr marL="0" lvl="0" indent="0" algn="l" rtl="0">
                        <a:spcBef>
                          <a:spcPts val="0"/>
                        </a:spcBef>
                        <a:spcAft>
                          <a:spcPts val="0"/>
                        </a:spcAft>
                        <a:buNone/>
                      </a:pPr>
                      <a:r>
                        <a:rPr lang="en" sz="2400" dirty="0">
                          <a:solidFill>
                            <a:schemeClr val="dk1"/>
                          </a:solidFill>
                          <a:latin typeface="Roboto"/>
                          <a:ea typeface="Roboto"/>
                          <a:cs typeface="Roboto"/>
                          <a:sym typeface="Roboto"/>
                        </a:rPr>
                        <a:t>Individual patient variability – age, underlying health conditions, medications</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37650"/>
                      </a:srgbClr>
                    </a:solidFill>
                  </a:tcPr>
                </a:tc>
                <a:extLst>
                  <a:ext uri="{0D108BD9-81ED-4DB2-BD59-A6C34878D82A}">
                    <a16:rowId xmlns:a16="http://schemas.microsoft.com/office/drawing/2014/main" val="10005"/>
                  </a:ext>
                </a:extLst>
              </a:tr>
              <a:tr h="1002583">
                <a:tc>
                  <a:txBody>
                    <a:bodyPr/>
                    <a:lstStyle/>
                    <a:p>
                      <a:pPr marL="0" lvl="0" indent="0" algn="l" rtl="0">
                        <a:spcBef>
                          <a:spcPts val="0"/>
                        </a:spcBef>
                        <a:spcAft>
                          <a:spcPts val="0"/>
                        </a:spcAft>
                        <a:buNone/>
                      </a:pPr>
                      <a:r>
                        <a:rPr lang="en" sz="2400" dirty="0">
                          <a:solidFill>
                            <a:schemeClr val="dk1"/>
                          </a:solidFill>
                          <a:latin typeface="Roboto"/>
                          <a:ea typeface="Roboto"/>
                          <a:cs typeface="Roboto"/>
                          <a:sym typeface="Roboto"/>
                        </a:rPr>
                        <a:t>C</a:t>
                      </a:r>
                      <a:r>
                        <a:rPr lang="en-US" sz="2400" dirty="0">
                          <a:solidFill>
                            <a:schemeClr val="dk1"/>
                          </a:solidFill>
                          <a:latin typeface="Roboto"/>
                          <a:ea typeface="Roboto"/>
                          <a:cs typeface="Roboto"/>
                          <a:sym typeface="Roboto"/>
                        </a:rPr>
                        <a:t>an</a:t>
                      </a:r>
                      <a:r>
                        <a:rPr lang="en" sz="2400" dirty="0">
                          <a:solidFill>
                            <a:schemeClr val="dk1"/>
                          </a:solidFill>
                          <a:latin typeface="Roboto"/>
                          <a:ea typeface="Roboto"/>
                          <a:cs typeface="Roboto"/>
                          <a:sym typeface="Roboto"/>
                        </a:rPr>
                        <a:t> prompt further diagnostic evaluation outside of bacterial infection</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37650"/>
                      </a:srgbClr>
                    </a:solidFill>
                  </a:tcPr>
                </a:tc>
                <a:tc>
                  <a:txBody>
                    <a:bodyPr/>
                    <a:lstStyle/>
                    <a:p>
                      <a:pPr marL="0" lvl="0" indent="0" algn="l" rtl="0">
                        <a:spcBef>
                          <a:spcPts val="0"/>
                        </a:spcBef>
                        <a:spcAft>
                          <a:spcPts val="0"/>
                        </a:spcAft>
                        <a:buNone/>
                      </a:pPr>
                      <a:r>
                        <a:rPr lang="en" sz="2400" dirty="0">
                          <a:solidFill>
                            <a:schemeClr val="dk1"/>
                          </a:solidFill>
                          <a:latin typeface="Roboto"/>
                          <a:ea typeface="Roboto"/>
                          <a:cs typeface="Roboto"/>
                          <a:sym typeface="Roboto"/>
                        </a:rPr>
                        <a:t>Excess cost, diagnostic errors, lab personnel time</a:t>
                      </a:r>
                      <a:endParaRPr sz="2400" dirty="0">
                        <a:solidFill>
                          <a:schemeClr val="dk1"/>
                        </a:solidFill>
                        <a:latin typeface="Roboto"/>
                        <a:ea typeface="Roboto"/>
                        <a:cs typeface="Roboto"/>
                        <a:sym typeface="Roboto"/>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25099"/>
                      </a:srgbClr>
                    </a:solidFill>
                  </a:tcPr>
                </a:tc>
                <a:extLst>
                  <a:ext uri="{0D108BD9-81ED-4DB2-BD59-A6C34878D82A}">
                    <a16:rowId xmlns:a16="http://schemas.microsoft.com/office/drawing/2014/main" val="10006"/>
                  </a:ext>
                </a:extLst>
              </a:tr>
            </a:tbl>
          </a:graphicData>
        </a:graphic>
      </p:graphicFrame>
      <p:sp>
        <p:nvSpPr>
          <p:cNvPr id="106" name="Google Shape;106;p16"/>
          <p:cNvSpPr/>
          <p:nvPr/>
        </p:nvSpPr>
        <p:spPr>
          <a:xfrm>
            <a:off x="703907" y="2089778"/>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08" name="Google Shape;108;p16"/>
          <p:cNvSpPr/>
          <p:nvPr/>
        </p:nvSpPr>
        <p:spPr>
          <a:xfrm>
            <a:off x="693983" y="1211896"/>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grpSp>
        <p:nvGrpSpPr>
          <p:cNvPr id="109" name="Google Shape;109;p16"/>
          <p:cNvGrpSpPr/>
          <p:nvPr/>
        </p:nvGrpSpPr>
        <p:grpSpPr>
          <a:xfrm>
            <a:off x="816250" y="1326959"/>
            <a:ext cx="276800" cy="270535"/>
            <a:chOff x="828868" y="3460823"/>
            <a:chExt cx="374257" cy="365785"/>
          </a:xfrm>
        </p:grpSpPr>
        <p:sp>
          <p:nvSpPr>
            <p:cNvPr id="110" name="Google Shape;110;p16"/>
            <p:cNvSpPr/>
            <p:nvPr/>
          </p:nvSpPr>
          <p:spPr>
            <a:xfrm>
              <a:off x="1074547" y="3560911"/>
              <a:ext cx="128578" cy="167726"/>
            </a:xfrm>
            <a:custGeom>
              <a:avLst/>
              <a:gdLst/>
              <a:ahLst/>
              <a:cxnLst/>
              <a:rect l="l" t="t" r="r" b="b"/>
              <a:pathLst>
                <a:path w="3764" h="4910" extrusionOk="0">
                  <a:moveTo>
                    <a:pt x="2393" y="0"/>
                  </a:moveTo>
                  <a:cubicBezTo>
                    <a:pt x="2269" y="0"/>
                    <a:pt x="2155" y="71"/>
                    <a:pt x="2120" y="194"/>
                  </a:cubicBezTo>
                  <a:cubicBezTo>
                    <a:pt x="1" y="4910"/>
                    <a:pt x="858" y="3004"/>
                    <a:pt x="406" y="4005"/>
                  </a:cubicBezTo>
                  <a:cubicBezTo>
                    <a:pt x="281" y="4254"/>
                    <a:pt x="483" y="4453"/>
                    <a:pt x="691" y="4453"/>
                  </a:cubicBezTo>
                  <a:cubicBezTo>
                    <a:pt x="801" y="4453"/>
                    <a:pt x="912" y="4398"/>
                    <a:pt x="977" y="4267"/>
                  </a:cubicBezTo>
                  <a:lnTo>
                    <a:pt x="1144" y="3862"/>
                  </a:lnTo>
                  <a:cubicBezTo>
                    <a:pt x="1256" y="3890"/>
                    <a:pt x="1375" y="3901"/>
                    <a:pt x="1494" y="3901"/>
                  </a:cubicBezTo>
                  <a:cubicBezTo>
                    <a:pt x="1577" y="3901"/>
                    <a:pt x="1660" y="3895"/>
                    <a:pt x="1739" y="3886"/>
                  </a:cubicBezTo>
                  <a:lnTo>
                    <a:pt x="1858" y="4219"/>
                  </a:lnTo>
                  <a:cubicBezTo>
                    <a:pt x="1911" y="4358"/>
                    <a:pt x="2023" y="4418"/>
                    <a:pt x="2138" y="4418"/>
                  </a:cubicBezTo>
                  <a:cubicBezTo>
                    <a:pt x="2338" y="4418"/>
                    <a:pt x="2544" y="4238"/>
                    <a:pt x="2454" y="3981"/>
                  </a:cubicBezTo>
                  <a:lnTo>
                    <a:pt x="2335" y="3671"/>
                  </a:lnTo>
                  <a:cubicBezTo>
                    <a:pt x="2501" y="3552"/>
                    <a:pt x="2644" y="3409"/>
                    <a:pt x="2763" y="3243"/>
                  </a:cubicBezTo>
                  <a:lnTo>
                    <a:pt x="3168" y="3433"/>
                  </a:lnTo>
                  <a:cubicBezTo>
                    <a:pt x="3216" y="3454"/>
                    <a:pt x="3262" y="3463"/>
                    <a:pt x="3304" y="3463"/>
                  </a:cubicBezTo>
                  <a:cubicBezTo>
                    <a:pt x="3605" y="3463"/>
                    <a:pt x="3764" y="3007"/>
                    <a:pt x="3430" y="2862"/>
                  </a:cubicBezTo>
                  <a:lnTo>
                    <a:pt x="3025" y="2671"/>
                  </a:lnTo>
                  <a:cubicBezTo>
                    <a:pt x="3073" y="2481"/>
                    <a:pt x="3073" y="2266"/>
                    <a:pt x="3049" y="2076"/>
                  </a:cubicBezTo>
                  <a:lnTo>
                    <a:pt x="3359" y="1957"/>
                  </a:lnTo>
                  <a:cubicBezTo>
                    <a:pt x="3721" y="1829"/>
                    <a:pt x="3588" y="1339"/>
                    <a:pt x="3266" y="1339"/>
                  </a:cubicBezTo>
                  <a:cubicBezTo>
                    <a:pt x="3228" y="1339"/>
                    <a:pt x="3187" y="1346"/>
                    <a:pt x="3144" y="1361"/>
                  </a:cubicBezTo>
                  <a:lnTo>
                    <a:pt x="2811" y="1480"/>
                  </a:lnTo>
                  <a:cubicBezTo>
                    <a:pt x="2716" y="1314"/>
                    <a:pt x="2573" y="1171"/>
                    <a:pt x="2406" y="1052"/>
                  </a:cubicBezTo>
                  <a:lnTo>
                    <a:pt x="2692" y="456"/>
                  </a:lnTo>
                  <a:cubicBezTo>
                    <a:pt x="2739" y="290"/>
                    <a:pt x="2692" y="99"/>
                    <a:pt x="2525" y="28"/>
                  </a:cubicBezTo>
                  <a:cubicBezTo>
                    <a:pt x="2482" y="9"/>
                    <a:pt x="2436" y="0"/>
                    <a:pt x="2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11;p16"/>
            <p:cNvSpPr/>
            <p:nvPr/>
          </p:nvSpPr>
          <p:spPr>
            <a:xfrm>
              <a:off x="896403" y="3650513"/>
              <a:ext cx="174114" cy="176095"/>
            </a:xfrm>
            <a:custGeom>
              <a:avLst/>
              <a:gdLst/>
              <a:ahLst/>
              <a:cxnLst/>
              <a:rect l="l" t="t" r="r" b="b"/>
              <a:pathLst>
                <a:path w="5097" h="5155" extrusionOk="0">
                  <a:moveTo>
                    <a:pt x="2906" y="0"/>
                  </a:moveTo>
                  <a:lnTo>
                    <a:pt x="2906" y="0"/>
                  </a:lnTo>
                  <a:cubicBezTo>
                    <a:pt x="3263" y="381"/>
                    <a:pt x="3239" y="1001"/>
                    <a:pt x="2858" y="1334"/>
                  </a:cubicBezTo>
                  <a:cubicBezTo>
                    <a:pt x="3144" y="1429"/>
                    <a:pt x="3382" y="1644"/>
                    <a:pt x="3477" y="1929"/>
                  </a:cubicBezTo>
                  <a:cubicBezTo>
                    <a:pt x="3735" y="2582"/>
                    <a:pt x="3219" y="3202"/>
                    <a:pt x="2601" y="3202"/>
                  </a:cubicBezTo>
                  <a:cubicBezTo>
                    <a:pt x="2475" y="3202"/>
                    <a:pt x="2344" y="3177"/>
                    <a:pt x="2215" y="3120"/>
                  </a:cubicBezTo>
                  <a:lnTo>
                    <a:pt x="2120" y="3072"/>
                  </a:lnTo>
                  <a:lnTo>
                    <a:pt x="2120" y="3072"/>
                  </a:lnTo>
                  <a:cubicBezTo>
                    <a:pt x="2151" y="3668"/>
                    <a:pt x="1657" y="4068"/>
                    <a:pt x="1152" y="4068"/>
                  </a:cubicBezTo>
                  <a:cubicBezTo>
                    <a:pt x="890" y="4068"/>
                    <a:pt x="625" y="3960"/>
                    <a:pt x="429" y="3715"/>
                  </a:cubicBezTo>
                  <a:cubicBezTo>
                    <a:pt x="358" y="3930"/>
                    <a:pt x="191" y="4096"/>
                    <a:pt x="0" y="4216"/>
                  </a:cubicBezTo>
                  <a:cubicBezTo>
                    <a:pt x="442" y="4850"/>
                    <a:pt x="1116" y="5155"/>
                    <a:pt x="1789" y="5155"/>
                  </a:cubicBezTo>
                  <a:cubicBezTo>
                    <a:pt x="2605" y="5155"/>
                    <a:pt x="3419" y="4707"/>
                    <a:pt x="3811" y="3858"/>
                  </a:cubicBezTo>
                  <a:lnTo>
                    <a:pt x="5097" y="977"/>
                  </a:lnTo>
                  <a:lnTo>
                    <a:pt x="290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12;p16"/>
            <p:cNvSpPr/>
            <p:nvPr/>
          </p:nvSpPr>
          <p:spPr>
            <a:xfrm>
              <a:off x="946037" y="3460823"/>
              <a:ext cx="194439" cy="203559"/>
            </a:xfrm>
            <a:custGeom>
              <a:avLst/>
              <a:gdLst/>
              <a:ahLst/>
              <a:cxnLst/>
              <a:rect l="l" t="t" r="r" b="b"/>
              <a:pathLst>
                <a:path w="5692" h="5959" extrusionOk="0">
                  <a:moveTo>
                    <a:pt x="3192" y="1"/>
                  </a:moveTo>
                  <a:cubicBezTo>
                    <a:pt x="2352" y="1"/>
                    <a:pt x="1559" y="485"/>
                    <a:pt x="1191" y="1291"/>
                  </a:cubicBezTo>
                  <a:lnTo>
                    <a:pt x="0" y="3934"/>
                  </a:lnTo>
                  <a:cubicBezTo>
                    <a:pt x="381" y="3958"/>
                    <a:pt x="691" y="4220"/>
                    <a:pt x="810" y="4577"/>
                  </a:cubicBezTo>
                  <a:lnTo>
                    <a:pt x="3906" y="5958"/>
                  </a:lnTo>
                  <a:lnTo>
                    <a:pt x="5192" y="3101"/>
                  </a:lnTo>
                  <a:cubicBezTo>
                    <a:pt x="5692" y="1981"/>
                    <a:pt x="5192" y="671"/>
                    <a:pt x="4072" y="195"/>
                  </a:cubicBezTo>
                  <a:lnTo>
                    <a:pt x="4096" y="195"/>
                  </a:lnTo>
                  <a:cubicBezTo>
                    <a:pt x="3801" y="63"/>
                    <a:pt x="3493" y="1"/>
                    <a:pt x="31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13;p16"/>
            <p:cNvSpPr/>
            <p:nvPr/>
          </p:nvSpPr>
          <p:spPr>
            <a:xfrm>
              <a:off x="828868" y="3616490"/>
              <a:ext cx="172508" cy="161167"/>
            </a:xfrm>
            <a:custGeom>
              <a:avLst/>
              <a:gdLst/>
              <a:ahLst/>
              <a:cxnLst/>
              <a:rect l="l" t="t" r="r" b="b"/>
              <a:pathLst>
                <a:path w="5050" h="4718" extrusionOk="0">
                  <a:moveTo>
                    <a:pt x="3343" y="0"/>
                  </a:moveTo>
                  <a:cubicBezTo>
                    <a:pt x="3236" y="0"/>
                    <a:pt x="3130" y="55"/>
                    <a:pt x="3073" y="187"/>
                  </a:cubicBezTo>
                  <a:lnTo>
                    <a:pt x="2811" y="758"/>
                  </a:lnTo>
                  <a:cubicBezTo>
                    <a:pt x="2704" y="734"/>
                    <a:pt x="2603" y="723"/>
                    <a:pt x="2504" y="723"/>
                  </a:cubicBezTo>
                  <a:cubicBezTo>
                    <a:pt x="2406" y="723"/>
                    <a:pt x="2311" y="734"/>
                    <a:pt x="2216" y="758"/>
                  </a:cubicBezTo>
                  <a:lnTo>
                    <a:pt x="2049" y="353"/>
                  </a:lnTo>
                  <a:cubicBezTo>
                    <a:pt x="1995" y="201"/>
                    <a:pt x="1878" y="137"/>
                    <a:pt x="1759" y="137"/>
                  </a:cubicBezTo>
                  <a:cubicBezTo>
                    <a:pt x="1563" y="137"/>
                    <a:pt x="1364" y="315"/>
                    <a:pt x="1454" y="568"/>
                  </a:cubicBezTo>
                  <a:lnTo>
                    <a:pt x="1620" y="973"/>
                  </a:lnTo>
                  <a:cubicBezTo>
                    <a:pt x="1430" y="1068"/>
                    <a:pt x="1287" y="1211"/>
                    <a:pt x="1168" y="1377"/>
                  </a:cubicBezTo>
                  <a:lnTo>
                    <a:pt x="572" y="1115"/>
                  </a:lnTo>
                  <a:cubicBezTo>
                    <a:pt x="525" y="1095"/>
                    <a:pt x="479" y="1085"/>
                    <a:pt x="437" y="1085"/>
                  </a:cubicBezTo>
                  <a:cubicBezTo>
                    <a:pt x="142" y="1085"/>
                    <a:pt x="1" y="1541"/>
                    <a:pt x="334" y="1687"/>
                  </a:cubicBezTo>
                  <a:lnTo>
                    <a:pt x="930" y="1949"/>
                  </a:lnTo>
                  <a:cubicBezTo>
                    <a:pt x="882" y="2140"/>
                    <a:pt x="858" y="2354"/>
                    <a:pt x="906" y="2544"/>
                  </a:cubicBezTo>
                  <a:lnTo>
                    <a:pt x="477" y="2711"/>
                  </a:lnTo>
                  <a:cubicBezTo>
                    <a:pt x="136" y="2839"/>
                    <a:pt x="272" y="3328"/>
                    <a:pt x="594" y="3328"/>
                  </a:cubicBezTo>
                  <a:cubicBezTo>
                    <a:pt x="632" y="3328"/>
                    <a:pt x="672" y="3322"/>
                    <a:pt x="715" y="3306"/>
                  </a:cubicBezTo>
                  <a:lnTo>
                    <a:pt x="1120" y="3140"/>
                  </a:lnTo>
                  <a:cubicBezTo>
                    <a:pt x="1239" y="3306"/>
                    <a:pt x="1382" y="3473"/>
                    <a:pt x="1549" y="3592"/>
                  </a:cubicBezTo>
                  <a:lnTo>
                    <a:pt x="1239" y="4259"/>
                  </a:lnTo>
                  <a:cubicBezTo>
                    <a:pt x="1099" y="4509"/>
                    <a:pt x="1317" y="4718"/>
                    <a:pt x="1530" y="4718"/>
                  </a:cubicBezTo>
                  <a:cubicBezTo>
                    <a:pt x="1642" y="4718"/>
                    <a:pt x="1753" y="4660"/>
                    <a:pt x="1811" y="4521"/>
                  </a:cubicBezTo>
                  <a:lnTo>
                    <a:pt x="2120" y="3830"/>
                  </a:lnTo>
                  <a:cubicBezTo>
                    <a:pt x="2232" y="3858"/>
                    <a:pt x="2344" y="3870"/>
                    <a:pt x="2460" y="3870"/>
                  </a:cubicBezTo>
                  <a:cubicBezTo>
                    <a:pt x="2542" y="3870"/>
                    <a:pt x="2627" y="3864"/>
                    <a:pt x="2716" y="3854"/>
                  </a:cubicBezTo>
                  <a:lnTo>
                    <a:pt x="2859" y="4235"/>
                  </a:lnTo>
                  <a:cubicBezTo>
                    <a:pt x="2911" y="4384"/>
                    <a:pt x="3025" y="4446"/>
                    <a:pt x="3140" y="4446"/>
                  </a:cubicBezTo>
                  <a:cubicBezTo>
                    <a:pt x="3339" y="4446"/>
                    <a:pt x="3544" y="4262"/>
                    <a:pt x="3454" y="4021"/>
                  </a:cubicBezTo>
                  <a:lnTo>
                    <a:pt x="3311" y="3640"/>
                  </a:lnTo>
                  <a:cubicBezTo>
                    <a:pt x="3478" y="3521"/>
                    <a:pt x="3621" y="3378"/>
                    <a:pt x="3740" y="3211"/>
                  </a:cubicBezTo>
                  <a:lnTo>
                    <a:pt x="4454" y="3545"/>
                  </a:lnTo>
                  <a:cubicBezTo>
                    <a:pt x="4502" y="3565"/>
                    <a:pt x="4548" y="3575"/>
                    <a:pt x="4590" y="3575"/>
                  </a:cubicBezTo>
                  <a:cubicBezTo>
                    <a:pt x="4891" y="3575"/>
                    <a:pt x="5050" y="3119"/>
                    <a:pt x="4716" y="2973"/>
                  </a:cubicBezTo>
                  <a:lnTo>
                    <a:pt x="4002" y="2640"/>
                  </a:lnTo>
                  <a:cubicBezTo>
                    <a:pt x="4025" y="2449"/>
                    <a:pt x="4049" y="2259"/>
                    <a:pt x="4002" y="2044"/>
                  </a:cubicBezTo>
                  <a:lnTo>
                    <a:pt x="4311" y="1949"/>
                  </a:lnTo>
                  <a:cubicBezTo>
                    <a:pt x="4478" y="1878"/>
                    <a:pt x="4549" y="1687"/>
                    <a:pt x="4478" y="1544"/>
                  </a:cubicBezTo>
                  <a:cubicBezTo>
                    <a:pt x="4441" y="1416"/>
                    <a:pt x="4320" y="1330"/>
                    <a:pt x="4190" y="1330"/>
                  </a:cubicBezTo>
                  <a:cubicBezTo>
                    <a:pt x="4151" y="1330"/>
                    <a:pt x="4111" y="1337"/>
                    <a:pt x="4073" y="1354"/>
                  </a:cubicBezTo>
                  <a:lnTo>
                    <a:pt x="3787" y="1473"/>
                  </a:lnTo>
                  <a:cubicBezTo>
                    <a:pt x="3668" y="1306"/>
                    <a:pt x="3549" y="1139"/>
                    <a:pt x="3383" y="1044"/>
                  </a:cubicBezTo>
                  <a:lnTo>
                    <a:pt x="3644" y="449"/>
                  </a:lnTo>
                  <a:cubicBezTo>
                    <a:pt x="3754" y="199"/>
                    <a:pt x="3546" y="0"/>
                    <a:pt x="334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4" name="Google Shape;114;p16"/>
          <p:cNvSpPr/>
          <p:nvPr/>
        </p:nvSpPr>
        <p:spPr>
          <a:xfrm>
            <a:off x="6246055" y="1185898"/>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grpSp>
        <p:nvGrpSpPr>
          <p:cNvPr id="115" name="Google Shape;115;p16"/>
          <p:cNvGrpSpPr/>
          <p:nvPr/>
        </p:nvGrpSpPr>
        <p:grpSpPr>
          <a:xfrm>
            <a:off x="6375278" y="1288619"/>
            <a:ext cx="276800" cy="270535"/>
            <a:chOff x="828868" y="3460823"/>
            <a:chExt cx="374257" cy="365785"/>
          </a:xfrm>
        </p:grpSpPr>
        <p:sp>
          <p:nvSpPr>
            <p:cNvPr id="116" name="Google Shape;116;p16"/>
            <p:cNvSpPr/>
            <p:nvPr/>
          </p:nvSpPr>
          <p:spPr>
            <a:xfrm>
              <a:off x="1074547" y="3560911"/>
              <a:ext cx="128578" cy="167726"/>
            </a:xfrm>
            <a:custGeom>
              <a:avLst/>
              <a:gdLst/>
              <a:ahLst/>
              <a:cxnLst/>
              <a:rect l="l" t="t" r="r" b="b"/>
              <a:pathLst>
                <a:path w="3764" h="4910" extrusionOk="0">
                  <a:moveTo>
                    <a:pt x="2393" y="0"/>
                  </a:moveTo>
                  <a:cubicBezTo>
                    <a:pt x="2269" y="0"/>
                    <a:pt x="2155" y="71"/>
                    <a:pt x="2120" y="194"/>
                  </a:cubicBezTo>
                  <a:cubicBezTo>
                    <a:pt x="1" y="4910"/>
                    <a:pt x="858" y="3004"/>
                    <a:pt x="406" y="4005"/>
                  </a:cubicBezTo>
                  <a:cubicBezTo>
                    <a:pt x="281" y="4254"/>
                    <a:pt x="483" y="4453"/>
                    <a:pt x="691" y="4453"/>
                  </a:cubicBezTo>
                  <a:cubicBezTo>
                    <a:pt x="801" y="4453"/>
                    <a:pt x="912" y="4398"/>
                    <a:pt x="977" y="4267"/>
                  </a:cubicBezTo>
                  <a:lnTo>
                    <a:pt x="1144" y="3862"/>
                  </a:lnTo>
                  <a:cubicBezTo>
                    <a:pt x="1256" y="3890"/>
                    <a:pt x="1375" y="3901"/>
                    <a:pt x="1494" y="3901"/>
                  </a:cubicBezTo>
                  <a:cubicBezTo>
                    <a:pt x="1577" y="3901"/>
                    <a:pt x="1660" y="3895"/>
                    <a:pt x="1739" y="3886"/>
                  </a:cubicBezTo>
                  <a:lnTo>
                    <a:pt x="1858" y="4219"/>
                  </a:lnTo>
                  <a:cubicBezTo>
                    <a:pt x="1911" y="4358"/>
                    <a:pt x="2023" y="4418"/>
                    <a:pt x="2138" y="4418"/>
                  </a:cubicBezTo>
                  <a:cubicBezTo>
                    <a:pt x="2338" y="4418"/>
                    <a:pt x="2544" y="4238"/>
                    <a:pt x="2454" y="3981"/>
                  </a:cubicBezTo>
                  <a:lnTo>
                    <a:pt x="2335" y="3671"/>
                  </a:lnTo>
                  <a:cubicBezTo>
                    <a:pt x="2501" y="3552"/>
                    <a:pt x="2644" y="3409"/>
                    <a:pt x="2763" y="3243"/>
                  </a:cubicBezTo>
                  <a:lnTo>
                    <a:pt x="3168" y="3433"/>
                  </a:lnTo>
                  <a:cubicBezTo>
                    <a:pt x="3216" y="3454"/>
                    <a:pt x="3262" y="3463"/>
                    <a:pt x="3304" y="3463"/>
                  </a:cubicBezTo>
                  <a:cubicBezTo>
                    <a:pt x="3605" y="3463"/>
                    <a:pt x="3764" y="3007"/>
                    <a:pt x="3430" y="2862"/>
                  </a:cubicBezTo>
                  <a:lnTo>
                    <a:pt x="3025" y="2671"/>
                  </a:lnTo>
                  <a:cubicBezTo>
                    <a:pt x="3073" y="2481"/>
                    <a:pt x="3073" y="2266"/>
                    <a:pt x="3049" y="2076"/>
                  </a:cubicBezTo>
                  <a:lnTo>
                    <a:pt x="3359" y="1957"/>
                  </a:lnTo>
                  <a:cubicBezTo>
                    <a:pt x="3721" y="1829"/>
                    <a:pt x="3588" y="1339"/>
                    <a:pt x="3266" y="1339"/>
                  </a:cubicBezTo>
                  <a:cubicBezTo>
                    <a:pt x="3228" y="1339"/>
                    <a:pt x="3187" y="1346"/>
                    <a:pt x="3144" y="1361"/>
                  </a:cubicBezTo>
                  <a:lnTo>
                    <a:pt x="2811" y="1480"/>
                  </a:lnTo>
                  <a:cubicBezTo>
                    <a:pt x="2716" y="1314"/>
                    <a:pt x="2573" y="1171"/>
                    <a:pt x="2406" y="1052"/>
                  </a:cubicBezTo>
                  <a:lnTo>
                    <a:pt x="2692" y="456"/>
                  </a:lnTo>
                  <a:cubicBezTo>
                    <a:pt x="2739" y="290"/>
                    <a:pt x="2692" y="99"/>
                    <a:pt x="2525" y="28"/>
                  </a:cubicBezTo>
                  <a:cubicBezTo>
                    <a:pt x="2482" y="9"/>
                    <a:pt x="2436" y="0"/>
                    <a:pt x="2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17;p16"/>
            <p:cNvSpPr/>
            <p:nvPr/>
          </p:nvSpPr>
          <p:spPr>
            <a:xfrm>
              <a:off x="896403" y="3650513"/>
              <a:ext cx="174114" cy="176095"/>
            </a:xfrm>
            <a:custGeom>
              <a:avLst/>
              <a:gdLst/>
              <a:ahLst/>
              <a:cxnLst/>
              <a:rect l="l" t="t" r="r" b="b"/>
              <a:pathLst>
                <a:path w="5097" h="5155" extrusionOk="0">
                  <a:moveTo>
                    <a:pt x="2906" y="0"/>
                  </a:moveTo>
                  <a:lnTo>
                    <a:pt x="2906" y="0"/>
                  </a:lnTo>
                  <a:cubicBezTo>
                    <a:pt x="3263" y="381"/>
                    <a:pt x="3239" y="1001"/>
                    <a:pt x="2858" y="1334"/>
                  </a:cubicBezTo>
                  <a:cubicBezTo>
                    <a:pt x="3144" y="1429"/>
                    <a:pt x="3382" y="1644"/>
                    <a:pt x="3477" y="1929"/>
                  </a:cubicBezTo>
                  <a:cubicBezTo>
                    <a:pt x="3735" y="2582"/>
                    <a:pt x="3219" y="3202"/>
                    <a:pt x="2601" y="3202"/>
                  </a:cubicBezTo>
                  <a:cubicBezTo>
                    <a:pt x="2475" y="3202"/>
                    <a:pt x="2344" y="3177"/>
                    <a:pt x="2215" y="3120"/>
                  </a:cubicBezTo>
                  <a:lnTo>
                    <a:pt x="2120" y="3072"/>
                  </a:lnTo>
                  <a:lnTo>
                    <a:pt x="2120" y="3072"/>
                  </a:lnTo>
                  <a:cubicBezTo>
                    <a:pt x="2151" y="3668"/>
                    <a:pt x="1657" y="4068"/>
                    <a:pt x="1152" y="4068"/>
                  </a:cubicBezTo>
                  <a:cubicBezTo>
                    <a:pt x="890" y="4068"/>
                    <a:pt x="625" y="3960"/>
                    <a:pt x="429" y="3715"/>
                  </a:cubicBezTo>
                  <a:cubicBezTo>
                    <a:pt x="358" y="3930"/>
                    <a:pt x="191" y="4096"/>
                    <a:pt x="0" y="4216"/>
                  </a:cubicBezTo>
                  <a:cubicBezTo>
                    <a:pt x="442" y="4850"/>
                    <a:pt x="1116" y="5155"/>
                    <a:pt x="1789" y="5155"/>
                  </a:cubicBezTo>
                  <a:cubicBezTo>
                    <a:pt x="2605" y="5155"/>
                    <a:pt x="3419" y="4707"/>
                    <a:pt x="3811" y="3858"/>
                  </a:cubicBezTo>
                  <a:lnTo>
                    <a:pt x="5097" y="977"/>
                  </a:lnTo>
                  <a:lnTo>
                    <a:pt x="290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18;p16"/>
            <p:cNvSpPr/>
            <p:nvPr/>
          </p:nvSpPr>
          <p:spPr>
            <a:xfrm>
              <a:off x="946037" y="3460823"/>
              <a:ext cx="194439" cy="203559"/>
            </a:xfrm>
            <a:custGeom>
              <a:avLst/>
              <a:gdLst/>
              <a:ahLst/>
              <a:cxnLst/>
              <a:rect l="l" t="t" r="r" b="b"/>
              <a:pathLst>
                <a:path w="5692" h="5959" extrusionOk="0">
                  <a:moveTo>
                    <a:pt x="3192" y="1"/>
                  </a:moveTo>
                  <a:cubicBezTo>
                    <a:pt x="2352" y="1"/>
                    <a:pt x="1559" y="485"/>
                    <a:pt x="1191" y="1291"/>
                  </a:cubicBezTo>
                  <a:lnTo>
                    <a:pt x="0" y="3934"/>
                  </a:lnTo>
                  <a:cubicBezTo>
                    <a:pt x="381" y="3958"/>
                    <a:pt x="691" y="4220"/>
                    <a:pt x="810" y="4577"/>
                  </a:cubicBezTo>
                  <a:lnTo>
                    <a:pt x="3906" y="5958"/>
                  </a:lnTo>
                  <a:lnTo>
                    <a:pt x="5192" y="3101"/>
                  </a:lnTo>
                  <a:cubicBezTo>
                    <a:pt x="5692" y="1981"/>
                    <a:pt x="5192" y="671"/>
                    <a:pt x="4072" y="195"/>
                  </a:cubicBezTo>
                  <a:lnTo>
                    <a:pt x="4096" y="195"/>
                  </a:lnTo>
                  <a:cubicBezTo>
                    <a:pt x="3801" y="63"/>
                    <a:pt x="3493" y="1"/>
                    <a:pt x="31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19;p16"/>
            <p:cNvSpPr/>
            <p:nvPr/>
          </p:nvSpPr>
          <p:spPr>
            <a:xfrm>
              <a:off x="828868" y="3616490"/>
              <a:ext cx="172508" cy="161167"/>
            </a:xfrm>
            <a:custGeom>
              <a:avLst/>
              <a:gdLst/>
              <a:ahLst/>
              <a:cxnLst/>
              <a:rect l="l" t="t" r="r" b="b"/>
              <a:pathLst>
                <a:path w="5050" h="4718" extrusionOk="0">
                  <a:moveTo>
                    <a:pt x="3343" y="0"/>
                  </a:moveTo>
                  <a:cubicBezTo>
                    <a:pt x="3236" y="0"/>
                    <a:pt x="3130" y="55"/>
                    <a:pt x="3073" y="187"/>
                  </a:cubicBezTo>
                  <a:lnTo>
                    <a:pt x="2811" y="758"/>
                  </a:lnTo>
                  <a:cubicBezTo>
                    <a:pt x="2704" y="734"/>
                    <a:pt x="2603" y="723"/>
                    <a:pt x="2504" y="723"/>
                  </a:cubicBezTo>
                  <a:cubicBezTo>
                    <a:pt x="2406" y="723"/>
                    <a:pt x="2311" y="734"/>
                    <a:pt x="2216" y="758"/>
                  </a:cubicBezTo>
                  <a:lnTo>
                    <a:pt x="2049" y="353"/>
                  </a:lnTo>
                  <a:cubicBezTo>
                    <a:pt x="1995" y="201"/>
                    <a:pt x="1878" y="137"/>
                    <a:pt x="1759" y="137"/>
                  </a:cubicBezTo>
                  <a:cubicBezTo>
                    <a:pt x="1563" y="137"/>
                    <a:pt x="1364" y="315"/>
                    <a:pt x="1454" y="568"/>
                  </a:cubicBezTo>
                  <a:lnTo>
                    <a:pt x="1620" y="973"/>
                  </a:lnTo>
                  <a:cubicBezTo>
                    <a:pt x="1430" y="1068"/>
                    <a:pt x="1287" y="1211"/>
                    <a:pt x="1168" y="1377"/>
                  </a:cubicBezTo>
                  <a:lnTo>
                    <a:pt x="572" y="1115"/>
                  </a:lnTo>
                  <a:cubicBezTo>
                    <a:pt x="525" y="1095"/>
                    <a:pt x="479" y="1085"/>
                    <a:pt x="437" y="1085"/>
                  </a:cubicBezTo>
                  <a:cubicBezTo>
                    <a:pt x="142" y="1085"/>
                    <a:pt x="1" y="1541"/>
                    <a:pt x="334" y="1687"/>
                  </a:cubicBezTo>
                  <a:lnTo>
                    <a:pt x="930" y="1949"/>
                  </a:lnTo>
                  <a:cubicBezTo>
                    <a:pt x="882" y="2140"/>
                    <a:pt x="858" y="2354"/>
                    <a:pt x="906" y="2544"/>
                  </a:cubicBezTo>
                  <a:lnTo>
                    <a:pt x="477" y="2711"/>
                  </a:lnTo>
                  <a:cubicBezTo>
                    <a:pt x="136" y="2839"/>
                    <a:pt x="272" y="3328"/>
                    <a:pt x="594" y="3328"/>
                  </a:cubicBezTo>
                  <a:cubicBezTo>
                    <a:pt x="632" y="3328"/>
                    <a:pt x="672" y="3322"/>
                    <a:pt x="715" y="3306"/>
                  </a:cubicBezTo>
                  <a:lnTo>
                    <a:pt x="1120" y="3140"/>
                  </a:lnTo>
                  <a:cubicBezTo>
                    <a:pt x="1239" y="3306"/>
                    <a:pt x="1382" y="3473"/>
                    <a:pt x="1549" y="3592"/>
                  </a:cubicBezTo>
                  <a:lnTo>
                    <a:pt x="1239" y="4259"/>
                  </a:lnTo>
                  <a:cubicBezTo>
                    <a:pt x="1099" y="4509"/>
                    <a:pt x="1317" y="4718"/>
                    <a:pt x="1530" y="4718"/>
                  </a:cubicBezTo>
                  <a:cubicBezTo>
                    <a:pt x="1642" y="4718"/>
                    <a:pt x="1753" y="4660"/>
                    <a:pt x="1811" y="4521"/>
                  </a:cubicBezTo>
                  <a:lnTo>
                    <a:pt x="2120" y="3830"/>
                  </a:lnTo>
                  <a:cubicBezTo>
                    <a:pt x="2232" y="3858"/>
                    <a:pt x="2344" y="3870"/>
                    <a:pt x="2460" y="3870"/>
                  </a:cubicBezTo>
                  <a:cubicBezTo>
                    <a:pt x="2542" y="3870"/>
                    <a:pt x="2627" y="3864"/>
                    <a:pt x="2716" y="3854"/>
                  </a:cubicBezTo>
                  <a:lnTo>
                    <a:pt x="2859" y="4235"/>
                  </a:lnTo>
                  <a:cubicBezTo>
                    <a:pt x="2911" y="4384"/>
                    <a:pt x="3025" y="4446"/>
                    <a:pt x="3140" y="4446"/>
                  </a:cubicBezTo>
                  <a:cubicBezTo>
                    <a:pt x="3339" y="4446"/>
                    <a:pt x="3544" y="4262"/>
                    <a:pt x="3454" y="4021"/>
                  </a:cubicBezTo>
                  <a:lnTo>
                    <a:pt x="3311" y="3640"/>
                  </a:lnTo>
                  <a:cubicBezTo>
                    <a:pt x="3478" y="3521"/>
                    <a:pt x="3621" y="3378"/>
                    <a:pt x="3740" y="3211"/>
                  </a:cubicBezTo>
                  <a:lnTo>
                    <a:pt x="4454" y="3545"/>
                  </a:lnTo>
                  <a:cubicBezTo>
                    <a:pt x="4502" y="3565"/>
                    <a:pt x="4548" y="3575"/>
                    <a:pt x="4590" y="3575"/>
                  </a:cubicBezTo>
                  <a:cubicBezTo>
                    <a:pt x="4891" y="3575"/>
                    <a:pt x="5050" y="3119"/>
                    <a:pt x="4716" y="2973"/>
                  </a:cubicBezTo>
                  <a:lnTo>
                    <a:pt x="4002" y="2640"/>
                  </a:lnTo>
                  <a:cubicBezTo>
                    <a:pt x="4025" y="2449"/>
                    <a:pt x="4049" y="2259"/>
                    <a:pt x="4002" y="2044"/>
                  </a:cubicBezTo>
                  <a:lnTo>
                    <a:pt x="4311" y="1949"/>
                  </a:lnTo>
                  <a:cubicBezTo>
                    <a:pt x="4478" y="1878"/>
                    <a:pt x="4549" y="1687"/>
                    <a:pt x="4478" y="1544"/>
                  </a:cubicBezTo>
                  <a:cubicBezTo>
                    <a:pt x="4441" y="1416"/>
                    <a:pt x="4320" y="1330"/>
                    <a:pt x="4190" y="1330"/>
                  </a:cubicBezTo>
                  <a:cubicBezTo>
                    <a:pt x="4151" y="1330"/>
                    <a:pt x="4111" y="1337"/>
                    <a:pt x="4073" y="1354"/>
                  </a:cubicBezTo>
                  <a:lnTo>
                    <a:pt x="3787" y="1473"/>
                  </a:lnTo>
                  <a:cubicBezTo>
                    <a:pt x="3668" y="1306"/>
                    <a:pt x="3549" y="1139"/>
                    <a:pt x="3383" y="1044"/>
                  </a:cubicBezTo>
                  <a:lnTo>
                    <a:pt x="3644" y="449"/>
                  </a:lnTo>
                  <a:cubicBezTo>
                    <a:pt x="3754" y="199"/>
                    <a:pt x="3546" y="0"/>
                    <a:pt x="334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6" name="Google Shape;126;p16"/>
          <p:cNvSpPr/>
          <p:nvPr/>
        </p:nvSpPr>
        <p:spPr>
          <a:xfrm>
            <a:off x="6219600" y="2089778"/>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3" name="Google Shape;133;p16"/>
          <p:cNvSpPr/>
          <p:nvPr/>
        </p:nvSpPr>
        <p:spPr>
          <a:xfrm>
            <a:off x="693983" y="2987920"/>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4" name="Google Shape;134;p16"/>
          <p:cNvSpPr/>
          <p:nvPr/>
        </p:nvSpPr>
        <p:spPr>
          <a:xfrm>
            <a:off x="6246055" y="2922726"/>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5" name="Google Shape;135;p16"/>
          <p:cNvSpPr/>
          <p:nvPr/>
        </p:nvSpPr>
        <p:spPr>
          <a:xfrm>
            <a:off x="703907" y="4145585"/>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6" name="Google Shape;136;p16"/>
          <p:cNvSpPr/>
          <p:nvPr/>
        </p:nvSpPr>
        <p:spPr>
          <a:xfrm>
            <a:off x="6213210" y="4118994"/>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7" name="Google Shape;137;p16"/>
          <p:cNvSpPr/>
          <p:nvPr/>
        </p:nvSpPr>
        <p:spPr>
          <a:xfrm>
            <a:off x="694833" y="5361836"/>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Roboto"/>
              <a:ea typeface="Roboto"/>
              <a:cs typeface="Roboto"/>
              <a:sym typeface="Roboto"/>
            </a:endParaRPr>
          </a:p>
        </p:txBody>
      </p:sp>
      <p:sp>
        <p:nvSpPr>
          <p:cNvPr id="138" name="Google Shape;138;p16"/>
          <p:cNvSpPr/>
          <p:nvPr/>
        </p:nvSpPr>
        <p:spPr>
          <a:xfrm>
            <a:off x="6219600" y="5339564"/>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grpSp>
        <p:nvGrpSpPr>
          <p:cNvPr id="139" name="Google Shape;139;p16"/>
          <p:cNvGrpSpPr/>
          <p:nvPr/>
        </p:nvGrpSpPr>
        <p:grpSpPr>
          <a:xfrm>
            <a:off x="816250" y="3067877"/>
            <a:ext cx="222305" cy="270545"/>
            <a:chOff x="-24709100" y="3888875"/>
            <a:chExt cx="243400" cy="296175"/>
          </a:xfrm>
        </p:grpSpPr>
        <p:sp>
          <p:nvSpPr>
            <p:cNvPr id="140" name="Google Shape;140;p16"/>
            <p:cNvSpPr/>
            <p:nvPr/>
          </p:nvSpPr>
          <p:spPr>
            <a:xfrm>
              <a:off x="-24587800" y="3888875"/>
              <a:ext cx="105575" cy="227650"/>
            </a:xfrm>
            <a:custGeom>
              <a:avLst/>
              <a:gdLst/>
              <a:ahLst/>
              <a:cxnLst/>
              <a:rect l="l" t="t" r="r" b="b"/>
              <a:pathLst>
                <a:path w="4223" h="9106" extrusionOk="0">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41" name="Google Shape;141;p16"/>
            <p:cNvSpPr/>
            <p:nvPr/>
          </p:nvSpPr>
          <p:spPr>
            <a:xfrm>
              <a:off x="-24536600" y="4132250"/>
              <a:ext cx="70900" cy="17350"/>
            </a:xfrm>
            <a:custGeom>
              <a:avLst/>
              <a:gdLst/>
              <a:ahLst/>
              <a:cxnLst/>
              <a:rect l="l" t="t" r="r" b="b"/>
              <a:pathLst>
                <a:path w="2836" h="694" extrusionOk="0">
                  <a:moveTo>
                    <a:pt x="0" y="1"/>
                  </a:moveTo>
                  <a:lnTo>
                    <a:pt x="347" y="694"/>
                  </a:lnTo>
                  <a:lnTo>
                    <a:pt x="2489" y="694"/>
                  </a:lnTo>
                  <a:cubicBezTo>
                    <a:pt x="2678" y="694"/>
                    <a:pt x="2836" y="536"/>
                    <a:pt x="2836" y="347"/>
                  </a:cubicBezTo>
                  <a:cubicBezTo>
                    <a:pt x="2836" y="158"/>
                    <a:pt x="2678" y="1"/>
                    <a:pt x="24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142;p16"/>
            <p:cNvSpPr/>
            <p:nvPr/>
          </p:nvSpPr>
          <p:spPr>
            <a:xfrm>
              <a:off x="-24709100" y="3963700"/>
              <a:ext cx="208750" cy="221350"/>
            </a:xfrm>
            <a:custGeom>
              <a:avLst/>
              <a:gdLst/>
              <a:ahLst/>
              <a:cxnLst/>
              <a:rect l="l" t="t" r="r" b="b"/>
              <a:pathLst>
                <a:path w="8350" h="8854" extrusionOk="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3" name="Google Shape;143;p16"/>
          <p:cNvGrpSpPr/>
          <p:nvPr/>
        </p:nvGrpSpPr>
        <p:grpSpPr>
          <a:xfrm>
            <a:off x="6350783" y="3029537"/>
            <a:ext cx="222305" cy="270545"/>
            <a:chOff x="-24709100" y="3888875"/>
            <a:chExt cx="243400" cy="296175"/>
          </a:xfrm>
        </p:grpSpPr>
        <p:sp>
          <p:nvSpPr>
            <p:cNvPr id="144" name="Google Shape;144;p16"/>
            <p:cNvSpPr/>
            <p:nvPr/>
          </p:nvSpPr>
          <p:spPr>
            <a:xfrm>
              <a:off x="-24587800" y="3888875"/>
              <a:ext cx="105575" cy="227650"/>
            </a:xfrm>
            <a:custGeom>
              <a:avLst/>
              <a:gdLst/>
              <a:ahLst/>
              <a:cxnLst/>
              <a:rect l="l" t="t" r="r" b="b"/>
              <a:pathLst>
                <a:path w="4223" h="9106" extrusionOk="0">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45;p16"/>
            <p:cNvSpPr/>
            <p:nvPr/>
          </p:nvSpPr>
          <p:spPr>
            <a:xfrm>
              <a:off x="-24536600" y="4132250"/>
              <a:ext cx="70900" cy="17350"/>
            </a:xfrm>
            <a:custGeom>
              <a:avLst/>
              <a:gdLst/>
              <a:ahLst/>
              <a:cxnLst/>
              <a:rect l="l" t="t" r="r" b="b"/>
              <a:pathLst>
                <a:path w="2836" h="694" extrusionOk="0">
                  <a:moveTo>
                    <a:pt x="0" y="1"/>
                  </a:moveTo>
                  <a:lnTo>
                    <a:pt x="347" y="694"/>
                  </a:lnTo>
                  <a:lnTo>
                    <a:pt x="2489" y="694"/>
                  </a:lnTo>
                  <a:cubicBezTo>
                    <a:pt x="2678" y="694"/>
                    <a:pt x="2836" y="536"/>
                    <a:pt x="2836" y="347"/>
                  </a:cubicBezTo>
                  <a:cubicBezTo>
                    <a:pt x="2836" y="158"/>
                    <a:pt x="2678" y="1"/>
                    <a:pt x="24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p16"/>
            <p:cNvSpPr/>
            <p:nvPr/>
          </p:nvSpPr>
          <p:spPr>
            <a:xfrm>
              <a:off x="-24709100" y="3963700"/>
              <a:ext cx="208750" cy="221350"/>
            </a:xfrm>
            <a:custGeom>
              <a:avLst/>
              <a:gdLst/>
              <a:ahLst/>
              <a:cxnLst/>
              <a:rect l="l" t="t" r="r" b="b"/>
              <a:pathLst>
                <a:path w="8350" h="8854" extrusionOk="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 name="Google Shape;147;p16"/>
          <p:cNvGrpSpPr/>
          <p:nvPr/>
        </p:nvGrpSpPr>
        <p:grpSpPr>
          <a:xfrm>
            <a:off x="6328521" y="5446401"/>
            <a:ext cx="276792" cy="271360"/>
            <a:chOff x="-22863675" y="3131775"/>
            <a:chExt cx="299300" cy="293425"/>
          </a:xfrm>
        </p:grpSpPr>
        <p:sp>
          <p:nvSpPr>
            <p:cNvPr id="148" name="Google Shape;148;p16"/>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9;p16"/>
            <p:cNvSpPr/>
            <p:nvPr/>
          </p:nvSpPr>
          <p:spPr>
            <a:xfrm>
              <a:off x="-22740025" y="3217825"/>
              <a:ext cx="51999"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50;p16"/>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1" name="Google Shape;151;p16"/>
          <p:cNvGrpSpPr/>
          <p:nvPr/>
        </p:nvGrpSpPr>
        <p:grpSpPr>
          <a:xfrm>
            <a:off x="804212" y="4257505"/>
            <a:ext cx="276792" cy="271360"/>
            <a:chOff x="-22863675" y="3131775"/>
            <a:chExt cx="299300" cy="293425"/>
          </a:xfrm>
        </p:grpSpPr>
        <p:sp>
          <p:nvSpPr>
            <p:cNvPr id="152" name="Google Shape;152;p16"/>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16"/>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16"/>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5" name="Google Shape;155;p16"/>
          <p:cNvSpPr/>
          <p:nvPr/>
        </p:nvSpPr>
        <p:spPr>
          <a:xfrm>
            <a:off x="6322408" y="4235481"/>
            <a:ext cx="276804" cy="254005"/>
          </a:xfrm>
          <a:custGeom>
            <a:avLst/>
            <a:gdLst/>
            <a:ahLst/>
            <a:cxnLst/>
            <a:rect l="l" t="t" r="r" b="b"/>
            <a:pathLst>
              <a:path w="12603" h="11565" extrusionOk="0">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56" name="Google Shape;156;p16"/>
          <p:cNvSpPr/>
          <p:nvPr/>
        </p:nvSpPr>
        <p:spPr>
          <a:xfrm>
            <a:off x="788635" y="5499195"/>
            <a:ext cx="276804" cy="254005"/>
          </a:xfrm>
          <a:custGeom>
            <a:avLst/>
            <a:gdLst/>
            <a:ahLst/>
            <a:cxnLst/>
            <a:rect l="l" t="t" r="r" b="b"/>
            <a:pathLst>
              <a:path w="12603" h="11565" extrusionOk="0">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B9F305B7-03C0-0F6E-BE57-3603C3246682}"/>
              </a:ext>
            </a:extLst>
          </p:cNvPr>
          <p:cNvSpPr txBox="1"/>
          <p:nvPr/>
        </p:nvSpPr>
        <p:spPr>
          <a:xfrm>
            <a:off x="294327" y="6532110"/>
            <a:ext cx="11897673" cy="276999"/>
          </a:xfrm>
          <a:prstGeom prst="rect">
            <a:avLst/>
          </a:prstGeom>
          <a:noFill/>
        </p:spPr>
        <p:txBody>
          <a:bodyPr wrap="square">
            <a:spAutoFit/>
          </a:bodyPr>
          <a:lstStyle/>
          <a:p>
            <a:r>
              <a:rPr lang="en-US" sz="1200" i="0" dirty="0" err="1">
                <a:effectLst/>
              </a:rPr>
              <a:t>Spellberg</a:t>
            </a:r>
            <a:r>
              <a:rPr lang="en-US" sz="1200" i="0" dirty="0">
                <a:effectLst/>
              </a:rPr>
              <a:t> B et al., Revisiting diagnostics: erythrocyte sedimentation rate and C-reactive protein: it is time to stop the zombie tests, Clinical Microbiology and Infection</a:t>
            </a:r>
            <a:endParaRPr lang="en-US" sz="1200" dirty="0"/>
          </a:p>
        </p:txBody>
      </p:sp>
      <p:grpSp>
        <p:nvGrpSpPr>
          <p:cNvPr id="5" name="Google Shape;147;p16">
            <a:extLst>
              <a:ext uri="{FF2B5EF4-FFF2-40B4-BE49-F238E27FC236}">
                <a16:creationId xmlns:a16="http://schemas.microsoft.com/office/drawing/2014/main" id="{A5A3DADE-BF1B-EF34-4BD3-7A20A0957D03}"/>
              </a:ext>
            </a:extLst>
          </p:cNvPr>
          <p:cNvGrpSpPr/>
          <p:nvPr/>
        </p:nvGrpSpPr>
        <p:grpSpPr>
          <a:xfrm>
            <a:off x="6326369" y="2209635"/>
            <a:ext cx="276792" cy="271360"/>
            <a:chOff x="-22863675" y="3131775"/>
            <a:chExt cx="299300" cy="293425"/>
          </a:xfrm>
        </p:grpSpPr>
        <p:sp>
          <p:nvSpPr>
            <p:cNvPr id="6" name="Google Shape;148;p16">
              <a:extLst>
                <a:ext uri="{FF2B5EF4-FFF2-40B4-BE49-F238E27FC236}">
                  <a16:creationId xmlns:a16="http://schemas.microsoft.com/office/drawing/2014/main" id="{6A6C3356-63F4-7B9D-BFF7-4EA499C3CE62}"/>
                </a:ext>
              </a:extLst>
            </p:cNvPr>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149;p16">
              <a:extLst>
                <a:ext uri="{FF2B5EF4-FFF2-40B4-BE49-F238E27FC236}">
                  <a16:creationId xmlns:a16="http://schemas.microsoft.com/office/drawing/2014/main" id="{25E1786D-15FD-9165-A77F-38F5036E004F}"/>
                </a:ext>
              </a:extLst>
            </p:cNvPr>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150;p16">
              <a:extLst>
                <a:ext uri="{FF2B5EF4-FFF2-40B4-BE49-F238E27FC236}">
                  <a16:creationId xmlns:a16="http://schemas.microsoft.com/office/drawing/2014/main" id="{93F0B485-C548-FFBB-9DF6-6624A27EE0D4}"/>
                </a:ext>
              </a:extLst>
            </p:cNvPr>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 name="Google Shape;147;p16">
            <a:extLst>
              <a:ext uri="{FF2B5EF4-FFF2-40B4-BE49-F238E27FC236}">
                <a16:creationId xmlns:a16="http://schemas.microsoft.com/office/drawing/2014/main" id="{B3A76E6B-67F4-5CEB-7145-B983573A6BFC}"/>
              </a:ext>
            </a:extLst>
          </p:cNvPr>
          <p:cNvGrpSpPr/>
          <p:nvPr/>
        </p:nvGrpSpPr>
        <p:grpSpPr>
          <a:xfrm>
            <a:off x="804212" y="2217468"/>
            <a:ext cx="276792" cy="271360"/>
            <a:chOff x="-22863675" y="3131775"/>
            <a:chExt cx="299300" cy="293425"/>
          </a:xfrm>
        </p:grpSpPr>
        <p:sp>
          <p:nvSpPr>
            <p:cNvPr id="10" name="Google Shape;148;p16">
              <a:extLst>
                <a:ext uri="{FF2B5EF4-FFF2-40B4-BE49-F238E27FC236}">
                  <a16:creationId xmlns:a16="http://schemas.microsoft.com/office/drawing/2014/main" id="{EAA52FC8-DCCE-678D-4A97-DF04A80BD9B9}"/>
                </a:ext>
              </a:extLst>
            </p:cNvPr>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49;p16">
              <a:extLst>
                <a:ext uri="{FF2B5EF4-FFF2-40B4-BE49-F238E27FC236}">
                  <a16:creationId xmlns:a16="http://schemas.microsoft.com/office/drawing/2014/main" id="{D0C2FC29-00A5-7B3C-165A-0B49C6288FDC}"/>
                </a:ext>
              </a:extLst>
            </p:cNvPr>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50;p16">
              <a:extLst>
                <a:ext uri="{FF2B5EF4-FFF2-40B4-BE49-F238E27FC236}">
                  <a16:creationId xmlns:a16="http://schemas.microsoft.com/office/drawing/2014/main" id="{540EED0E-35A3-5A72-1D30-AD942C5CE214}"/>
                </a:ext>
              </a:extLst>
            </p:cNvPr>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994BE3-EAAB-A6C3-CCA1-1B8A66D869CE}"/>
              </a:ext>
            </a:extLst>
          </p:cNvPr>
          <p:cNvSpPr txBox="1"/>
          <p:nvPr/>
        </p:nvSpPr>
        <p:spPr>
          <a:xfrm>
            <a:off x="895941" y="363527"/>
            <a:ext cx="4543647" cy="923330"/>
          </a:xfrm>
          <a:prstGeom prst="rect">
            <a:avLst/>
          </a:prstGeom>
          <a:noFill/>
        </p:spPr>
        <p:txBody>
          <a:bodyPr wrap="square" rtlCol="0">
            <a:spAutoFit/>
          </a:bodyPr>
          <a:lstStyle/>
          <a:p>
            <a:r>
              <a:rPr lang="en-US" sz="5400" b="1" dirty="0">
                <a:solidFill>
                  <a:srgbClr val="005E63"/>
                </a:solidFill>
                <a:latin typeface="Fira Sans Condensed" panose="020B0503050000020004" pitchFamily="34" charset="0"/>
              </a:rPr>
              <a:t>Procalcitonin</a:t>
            </a:r>
          </a:p>
        </p:txBody>
      </p:sp>
      <p:sp>
        <p:nvSpPr>
          <p:cNvPr id="5" name="TextBox 4">
            <a:extLst>
              <a:ext uri="{FF2B5EF4-FFF2-40B4-BE49-F238E27FC236}">
                <a16:creationId xmlns:a16="http://schemas.microsoft.com/office/drawing/2014/main" id="{21FBD6EE-088C-0A6A-144A-840494717EE1}"/>
              </a:ext>
            </a:extLst>
          </p:cNvPr>
          <p:cNvSpPr txBox="1"/>
          <p:nvPr/>
        </p:nvSpPr>
        <p:spPr>
          <a:xfrm>
            <a:off x="895941" y="1536174"/>
            <a:ext cx="6064929" cy="3785652"/>
          </a:xfrm>
          <a:prstGeom prst="rect">
            <a:avLst/>
          </a:prstGeom>
          <a:noFill/>
        </p:spPr>
        <p:txBody>
          <a:bodyPr wrap="square">
            <a:spAutoFit/>
          </a:bodyPr>
          <a:lstStyle/>
          <a:p>
            <a:pPr marL="342900" marR="0" lvl="0" indent="-342900">
              <a:buFont typeface="Symbol" panose="05050102010706020507" pitchFamily="18" charset="2"/>
              <a:buChar char=""/>
              <a:tabLst>
                <a:tab pos="571500" algn="l"/>
              </a:tabLst>
            </a:pPr>
            <a:r>
              <a:rPr lang="en-US" sz="2400" dirty="0">
                <a:solidFill>
                  <a:srgbClr val="000000"/>
                </a:solidFill>
                <a:effectLst/>
                <a:latin typeface="Roboto" panose="02000000000000000000" pitchFamily="2" charset="0"/>
                <a:ea typeface="Roboto" panose="02000000000000000000" pitchFamily="2" charset="0"/>
                <a:cs typeface="inter"/>
              </a:rPr>
              <a:t>PCT: blood biomarker that rises rapidly in bacterial infections </a:t>
            </a:r>
            <a:endParaRPr lang="en-US" sz="2400" dirty="0">
              <a:solidFill>
                <a:srgbClr val="000000"/>
              </a:solidFill>
              <a:latin typeface="Roboto" panose="02000000000000000000" pitchFamily="2" charset="0"/>
              <a:ea typeface="Roboto" panose="02000000000000000000" pitchFamily="2" charset="0"/>
              <a:cs typeface="inter"/>
            </a:endParaRPr>
          </a:p>
          <a:p>
            <a:pPr marL="800100" lvl="1" indent="-342900">
              <a:buFont typeface="Symbol" panose="05050102010706020507" pitchFamily="18" charset="2"/>
              <a:buChar char=""/>
              <a:tabLst>
                <a:tab pos="571500" algn="l"/>
              </a:tabLst>
            </a:pPr>
            <a:r>
              <a:rPr lang="en-US" sz="2400" dirty="0">
                <a:solidFill>
                  <a:srgbClr val="000000"/>
                </a:solidFill>
                <a:effectLst/>
                <a:latin typeface="Roboto" panose="02000000000000000000" pitchFamily="2" charset="0"/>
                <a:ea typeface="Roboto" panose="02000000000000000000" pitchFamily="2" charset="0"/>
                <a:cs typeface="inter"/>
              </a:rPr>
              <a:t>More sensitive and specific than CRP or lactate for distinguishing bacterial from non-bacterial causes of inflammation</a:t>
            </a:r>
            <a:endParaRPr lang="en-US" sz="2400" u="sng" baseline="30000" dirty="0">
              <a:solidFill>
                <a:srgbClr val="467886"/>
              </a:solidFill>
              <a:latin typeface="Roboto" panose="02000000000000000000" pitchFamily="2" charset="0"/>
              <a:ea typeface="Roboto" panose="02000000000000000000" pitchFamily="2" charset="0"/>
              <a:cs typeface="inter"/>
            </a:endParaRPr>
          </a:p>
          <a:p>
            <a:pPr marL="342900" marR="0" lvl="0" indent="-342900">
              <a:buFont typeface="Symbol" panose="05050102010706020507" pitchFamily="18" charset="2"/>
              <a:buChar char=""/>
              <a:tabLst>
                <a:tab pos="571500" algn="l"/>
              </a:tabLst>
            </a:pPr>
            <a:r>
              <a:rPr lang="en-US" sz="2400" dirty="0">
                <a:solidFill>
                  <a:srgbClr val="000000"/>
                </a:solidFill>
                <a:effectLst/>
                <a:latin typeface="Roboto" panose="02000000000000000000" pitchFamily="2" charset="0"/>
                <a:ea typeface="Roboto" panose="02000000000000000000" pitchFamily="2" charset="0"/>
                <a:cs typeface="inter"/>
              </a:rPr>
              <a:t>PCT levels guide antibiotic therapy, primarily helping clinicians assess </a:t>
            </a:r>
            <a:r>
              <a:rPr lang="en-US" sz="2400" dirty="0">
                <a:solidFill>
                  <a:srgbClr val="000000"/>
                </a:solidFill>
                <a:latin typeface="Roboto" panose="02000000000000000000" pitchFamily="2" charset="0"/>
                <a:ea typeface="Roboto" panose="02000000000000000000" pitchFamily="2" charset="0"/>
                <a:cs typeface="inter"/>
              </a:rPr>
              <a:t>when to </a:t>
            </a:r>
            <a:r>
              <a:rPr lang="en-US" sz="2400" dirty="0">
                <a:solidFill>
                  <a:srgbClr val="000000"/>
                </a:solidFill>
                <a:effectLst/>
                <a:latin typeface="Roboto" panose="02000000000000000000" pitchFamily="2" charset="0"/>
                <a:ea typeface="Roboto" panose="02000000000000000000" pitchFamily="2" charset="0"/>
                <a:cs typeface="inter"/>
              </a:rPr>
              <a:t>stop antibiotics, especially for respiratory and sepsis syndromes</a:t>
            </a:r>
          </a:p>
        </p:txBody>
      </p:sp>
      <p:sp>
        <p:nvSpPr>
          <p:cNvPr id="4" name="TextBox 3">
            <a:extLst>
              <a:ext uri="{FF2B5EF4-FFF2-40B4-BE49-F238E27FC236}">
                <a16:creationId xmlns:a16="http://schemas.microsoft.com/office/drawing/2014/main" id="{00339AAA-DABD-6FCE-FDD7-42DCB3FA4AE8}"/>
              </a:ext>
            </a:extLst>
          </p:cNvPr>
          <p:cNvSpPr txBox="1"/>
          <p:nvPr/>
        </p:nvSpPr>
        <p:spPr>
          <a:xfrm>
            <a:off x="1051560" y="5820460"/>
            <a:ext cx="11384280" cy="369332"/>
          </a:xfrm>
          <a:prstGeom prst="rect">
            <a:avLst/>
          </a:prstGeom>
          <a:noFill/>
        </p:spPr>
        <p:txBody>
          <a:bodyPr wrap="square">
            <a:spAutoFit/>
          </a:bodyPr>
          <a:lstStyle/>
          <a:p>
            <a:r>
              <a:rPr lang="en-US" dirty="0">
                <a:hlinkClick r:id="rId3"/>
              </a:rPr>
              <a:t>Procalcitonin (PCT) Guidance | Department of Internal Medicine | University of Nebraska Medical Center</a:t>
            </a:r>
            <a:endParaRPr lang="en-US" dirty="0"/>
          </a:p>
        </p:txBody>
      </p:sp>
      <p:pic>
        <p:nvPicPr>
          <p:cNvPr id="8" name="Picture 7">
            <a:extLst>
              <a:ext uri="{FF2B5EF4-FFF2-40B4-BE49-F238E27FC236}">
                <a16:creationId xmlns:a16="http://schemas.microsoft.com/office/drawing/2014/main" id="{9366EA88-BB35-59B4-8EAE-E18B9B81367D}"/>
              </a:ext>
            </a:extLst>
          </p:cNvPr>
          <p:cNvPicPr>
            <a:picLocks noChangeAspect="1"/>
          </p:cNvPicPr>
          <p:nvPr/>
        </p:nvPicPr>
        <p:blipFill>
          <a:blip r:embed="rId4"/>
          <a:stretch>
            <a:fillRect/>
          </a:stretch>
        </p:blipFill>
        <p:spPr>
          <a:xfrm>
            <a:off x="7566660" y="200471"/>
            <a:ext cx="4420767" cy="5525959"/>
          </a:xfrm>
          <a:prstGeom prst="rect">
            <a:avLst/>
          </a:prstGeom>
        </p:spPr>
      </p:pic>
    </p:spTree>
    <p:extLst>
      <p:ext uri="{BB962C8B-B14F-4D97-AF65-F5344CB8AC3E}">
        <p14:creationId xmlns:p14="http://schemas.microsoft.com/office/powerpoint/2010/main" val="2398475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aphicFrame>
        <p:nvGraphicFramePr>
          <p:cNvPr id="105" name="Google Shape;105;p16"/>
          <p:cNvGraphicFramePr/>
          <p:nvPr>
            <p:extLst>
              <p:ext uri="{D42A27DB-BD31-4B8C-83A1-F6EECF244321}">
                <p14:modId xmlns:p14="http://schemas.microsoft.com/office/powerpoint/2010/main" val="3780540254"/>
              </p:ext>
            </p:extLst>
          </p:nvPr>
        </p:nvGraphicFramePr>
        <p:xfrm>
          <a:off x="609600" y="378744"/>
          <a:ext cx="10972800" cy="5821480"/>
        </p:xfrm>
        <a:graphic>
          <a:graphicData uri="http://schemas.openxmlformats.org/drawingml/2006/table">
            <a:tbl>
              <a:tblPr>
                <a:noFill/>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70520">
                <a:tc gridSpan="2">
                  <a:txBody>
                    <a:bodyPr/>
                    <a:lstStyle/>
                    <a:p>
                      <a:pPr marL="0" lvl="0" indent="0" algn="ctr" rtl="0">
                        <a:spcBef>
                          <a:spcPts val="0"/>
                        </a:spcBef>
                        <a:spcAft>
                          <a:spcPts val="0"/>
                        </a:spcAft>
                        <a:buNone/>
                      </a:pPr>
                      <a:r>
                        <a:rPr lang="en" sz="3200" b="1" dirty="0">
                          <a:solidFill>
                            <a:schemeClr val="lt1"/>
                          </a:solidFill>
                          <a:latin typeface="Roboto" panose="02000000000000000000" pitchFamily="2" charset="0"/>
                          <a:ea typeface="Roboto" panose="02000000000000000000" pitchFamily="2" charset="0"/>
                          <a:cs typeface="Fira Sans Extra Condensed"/>
                          <a:sym typeface="Fira Sans Extra Condensed"/>
                        </a:rPr>
                        <a:t>Procalcitonin – PROS vs CONS</a:t>
                      </a:r>
                      <a:endParaRPr sz="3200" b="1" dirty="0">
                        <a:solidFill>
                          <a:schemeClr val="lt1"/>
                        </a:solidFill>
                        <a:latin typeface="Roboto" panose="02000000000000000000" pitchFamily="2" charset="0"/>
                        <a:ea typeface="Roboto" panose="02000000000000000000" pitchFamily="2" charset="0"/>
                        <a:cs typeface="Fira Sans Extra Condensed"/>
                        <a:sym typeface="Fira Sans Extra Condensed"/>
                      </a:endParaRPr>
                    </a:p>
                  </a:txBody>
                  <a:tcPr marL="1219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773300">
                <a:tc>
                  <a:txBody>
                    <a:bodyPr/>
                    <a:lstStyle/>
                    <a:p>
                      <a:pPr marL="0" marR="0" lvl="0" indent="0">
                        <a:buFont typeface="Symbol" panose="05050102010706020507" pitchFamily="18" charset="2"/>
                        <a:buNone/>
                        <a:tabLst>
                          <a:tab pos="571500" algn="l"/>
                        </a:tabLst>
                      </a:pPr>
                      <a:r>
                        <a:rPr lang="en-US" sz="1800" dirty="0">
                          <a:latin typeface="Roboto" panose="02000000000000000000" pitchFamily="2" charset="0"/>
                          <a:ea typeface="Roboto" panose="02000000000000000000" pitchFamily="2" charset="0"/>
                        </a:rPr>
                        <a:t>Very good negative predictive value for bacterial co-infection in viral respiratory infections (98% for PCT ≤0.1 ng/mL)</a:t>
                      </a:r>
                    </a:p>
                  </a:txBody>
                  <a:tcPr marL="731500" marR="121900" marT="121900" marB="121900"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3765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None/>
                        <a:tabLst>
                          <a:tab pos="571500" algn="l"/>
                        </a:tabLst>
                        <a:defRPr/>
                      </a:pPr>
                      <a:r>
                        <a:rPr lang="en-US" sz="1800" dirty="0">
                          <a:solidFill>
                            <a:srgbClr val="000000"/>
                          </a:solidFill>
                          <a:effectLst/>
                          <a:latin typeface="Roboto" panose="02000000000000000000" pitchFamily="2" charset="0"/>
                          <a:ea typeface="Roboto" panose="02000000000000000000" pitchFamily="2" charset="0"/>
                          <a:cs typeface="inter"/>
                        </a:rPr>
                        <a:t>Use of PCT must be combined with clinical judgment, not as a sole decision-maker. </a:t>
                      </a:r>
                      <a:r>
                        <a:rPr lang="en-US" sz="1800" dirty="0">
                          <a:latin typeface="Roboto" panose="02000000000000000000" pitchFamily="2" charset="0"/>
                          <a:ea typeface="Roboto" panose="02000000000000000000" pitchFamily="2" charset="0"/>
                        </a:rPr>
                        <a:t>Delayed elevation in early infection may miss or underdiagnose sepsis, especially if antibiotics are needed urgently​</a:t>
                      </a:r>
                    </a:p>
                  </a:txBody>
                  <a:tcPr marL="731500" marR="121900" marT="121900" marB="121900"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25099"/>
                      </a:srgbClr>
                    </a:solidFill>
                  </a:tcPr>
                </a:tc>
                <a:extLst>
                  <a:ext uri="{0D108BD9-81ED-4DB2-BD59-A6C34878D82A}">
                    <a16:rowId xmlns:a16="http://schemas.microsoft.com/office/drawing/2014/main" val="10002"/>
                  </a:ext>
                </a:extLst>
              </a:tr>
              <a:tr h="773300">
                <a:tc>
                  <a:txBody>
                    <a:bodyPr/>
                    <a:lstStyle/>
                    <a:p>
                      <a:pPr marL="0" marR="0" lvl="0" indent="0">
                        <a:buFont typeface="Symbol" panose="05050102010706020507" pitchFamily="18" charset="2"/>
                        <a:buNone/>
                        <a:tabLst>
                          <a:tab pos="571500" algn="l"/>
                        </a:tabLst>
                      </a:pPr>
                      <a:r>
                        <a:rPr lang="en-US" sz="1800" dirty="0">
                          <a:solidFill>
                            <a:srgbClr val="000000"/>
                          </a:solidFill>
                          <a:effectLst/>
                          <a:latin typeface="Roboto" panose="02000000000000000000" pitchFamily="2" charset="0"/>
                          <a:ea typeface="Roboto" panose="02000000000000000000" pitchFamily="2" charset="0"/>
                          <a:cs typeface="inter"/>
                        </a:rPr>
                        <a:t>Algorithms recommend discontinuing antibiotics when PCT falls below 0.5 ng/mL or by &gt;80% from peak</a:t>
                      </a:r>
                      <a:endParaRPr lang="en-US" sz="1800" dirty="0">
                        <a:effectLst/>
                        <a:latin typeface="Roboto" panose="02000000000000000000" pitchFamily="2" charset="0"/>
                        <a:ea typeface="Roboto" panose="02000000000000000000" pitchFamily="2" charset="0"/>
                        <a:cs typeface="Times New Roman" panose="02020603050405020304" pitchFamily="18" charset="0"/>
                      </a:endParaRP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25099"/>
                      </a:srgbClr>
                    </a:solidFill>
                  </a:tcPr>
                </a:tc>
                <a:tc>
                  <a:txBody>
                    <a:bodyPr/>
                    <a:lstStyle/>
                    <a:p>
                      <a:pPr marL="0" indent="0">
                        <a:buFont typeface="Arial" panose="020B0604020202020204" pitchFamily="34" charset="0"/>
                        <a:buNone/>
                      </a:pPr>
                      <a:r>
                        <a:rPr lang="en-US" sz="1800" dirty="0">
                          <a:latin typeface="Roboto" panose="02000000000000000000" pitchFamily="2" charset="0"/>
                          <a:ea typeface="Roboto" panose="02000000000000000000" pitchFamily="2" charset="0"/>
                        </a:rPr>
                        <a:t>Procalcitonin is not recommended for all septic or complex medical patients; utility is largely limited to respiratory infections, with unclear benefit outside these groups</a:t>
                      </a: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37650"/>
                      </a:srgbClr>
                    </a:solidFill>
                  </a:tcPr>
                </a:tc>
                <a:extLst>
                  <a:ext uri="{0D108BD9-81ED-4DB2-BD59-A6C34878D82A}">
                    <a16:rowId xmlns:a16="http://schemas.microsoft.com/office/drawing/2014/main" val="10003"/>
                  </a:ext>
                </a:extLst>
              </a:tr>
              <a:tr h="1002583">
                <a:tc>
                  <a:txBody>
                    <a:bodyPr/>
                    <a:lstStyle/>
                    <a:p>
                      <a:pPr marL="0" marR="0" lvl="0" indent="0">
                        <a:buFont typeface="Symbol" panose="05050102010706020507" pitchFamily="18" charset="2"/>
                        <a:buNone/>
                        <a:tabLst>
                          <a:tab pos="571500" algn="l"/>
                        </a:tabLst>
                      </a:pPr>
                      <a:r>
                        <a:rPr lang="en-US" sz="1800" u="none" dirty="0">
                          <a:effectLst/>
                          <a:latin typeface="Roboto" panose="02000000000000000000" pitchFamily="2" charset="0"/>
                          <a:ea typeface="Roboto" panose="02000000000000000000" pitchFamily="2" charset="0"/>
                          <a:cs typeface="Times New Roman" panose="02020603050405020304" pitchFamily="18" charset="0"/>
                        </a:rPr>
                        <a:t>Procalcitonin result is associated with use of 25% fewer antibiotics and an overall mortality benefit</a:t>
                      </a: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37650"/>
                      </a:srgbClr>
                    </a:solidFill>
                  </a:tcPr>
                </a:tc>
                <a:tc>
                  <a:txBody>
                    <a:bodyPr/>
                    <a:lstStyle/>
                    <a:p>
                      <a:pPr marL="0" indent="0">
                        <a:buFont typeface="Arial" panose="020B0604020202020204" pitchFamily="34" charset="0"/>
                        <a:buNone/>
                      </a:pPr>
                      <a:r>
                        <a:rPr lang="en-US" sz="1800" dirty="0">
                          <a:latin typeface="Roboto" panose="02000000000000000000" pitchFamily="2" charset="0"/>
                          <a:ea typeface="Roboto" panose="02000000000000000000" pitchFamily="2" charset="0"/>
                        </a:rPr>
                        <a:t>False positives can occur due to non-bacterial causes (e.g., major surgery, trauma, burns, systemic inflammation), risking unnecessary changes in management</a:t>
                      </a:r>
                    </a:p>
                  </a:txBody>
                  <a:tcPr marL="7315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25099"/>
                      </a:srgbClr>
                    </a:solidFill>
                  </a:tcPr>
                </a:tc>
                <a:extLst>
                  <a:ext uri="{0D108BD9-81ED-4DB2-BD59-A6C34878D82A}">
                    <a16:rowId xmlns:a16="http://schemas.microsoft.com/office/drawing/2014/main" val="10004"/>
                  </a:ext>
                </a:extLst>
              </a:tr>
              <a:tr h="7733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None/>
                        <a:tabLst>
                          <a:tab pos="571500" algn="l"/>
                        </a:tabLst>
                        <a:defRPr/>
                      </a:pPr>
                      <a:r>
                        <a:rPr lang="en-US" sz="1800" u="none" dirty="0">
                          <a:latin typeface="Roboto" panose="02000000000000000000" pitchFamily="2" charset="0"/>
                          <a:ea typeface="Roboto" panose="02000000000000000000" pitchFamily="2" charset="0"/>
                        </a:rPr>
                        <a:t>Savings from reduced antibiotic use complications can outweigh cost</a:t>
                      </a:r>
                      <a:endParaRPr lang="en-US" sz="1800" u="none" dirty="0">
                        <a:effectLst/>
                        <a:latin typeface="Roboto" panose="02000000000000000000" pitchFamily="2" charset="0"/>
                        <a:ea typeface="Roboto" panose="02000000000000000000" pitchFamily="2" charset="0"/>
                        <a:cs typeface="Times New Roman" panose="02020603050405020304" pitchFamily="18" charset="0"/>
                      </a:endParaRPr>
                    </a:p>
                  </a:txBody>
                  <a:tcPr marL="731500" marR="121900" marT="121900" marB="121900" anchor="b">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49DB1">
                        <a:alpha val="25099"/>
                      </a:srgbClr>
                    </a:solidFill>
                  </a:tcPr>
                </a:tc>
                <a:tc>
                  <a:txBody>
                    <a:bodyPr/>
                    <a:lstStyle/>
                    <a:p>
                      <a:pPr marL="0" lvl="0" indent="0" algn="l" rtl="0">
                        <a:spcBef>
                          <a:spcPts val="0"/>
                        </a:spcBef>
                        <a:spcAft>
                          <a:spcPts val="0"/>
                        </a:spcAft>
                        <a:buNone/>
                      </a:pPr>
                      <a:r>
                        <a:rPr lang="en-US" sz="1800" dirty="0">
                          <a:latin typeface="Roboto" panose="02000000000000000000" pitchFamily="2" charset="0"/>
                          <a:ea typeface="Roboto" panose="02000000000000000000" pitchFamily="2" charset="0"/>
                        </a:rPr>
                        <a:t>Testing is too expensive if results are not used!</a:t>
                      </a:r>
                      <a:endParaRPr sz="1800" dirty="0">
                        <a:solidFill>
                          <a:schemeClr val="dk1"/>
                        </a:solidFill>
                        <a:latin typeface="Roboto" panose="02000000000000000000" pitchFamily="2" charset="0"/>
                        <a:ea typeface="Roboto" panose="02000000000000000000" pitchFamily="2" charset="0"/>
                        <a:cs typeface="Roboto"/>
                        <a:sym typeface="Roboto"/>
                      </a:endParaRPr>
                    </a:p>
                  </a:txBody>
                  <a:tcPr marL="731500" marR="121900" marT="121900" marB="121900"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6751F">
                        <a:alpha val="37650"/>
                      </a:srgbClr>
                    </a:solidFill>
                  </a:tcPr>
                </a:tc>
                <a:extLst>
                  <a:ext uri="{0D108BD9-81ED-4DB2-BD59-A6C34878D82A}">
                    <a16:rowId xmlns:a16="http://schemas.microsoft.com/office/drawing/2014/main" val="10005"/>
                  </a:ext>
                </a:extLst>
              </a:tr>
            </a:tbl>
          </a:graphicData>
        </a:graphic>
      </p:graphicFrame>
      <p:sp>
        <p:nvSpPr>
          <p:cNvPr id="106" name="Google Shape;106;p16"/>
          <p:cNvSpPr/>
          <p:nvPr/>
        </p:nvSpPr>
        <p:spPr>
          <a:xfrm>
            <a:off x="731188" y="2972192"/>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Roboto"/>
              <a:ea typeface="Roboto"/>
              <a:cs typeface="Roboto"/>
              <a:sym typeface="Roboto"/>
            </a:endParaRPr>
          </a:p>
        </p:txBody>
      </p:sp>
      <p:sp>
        <p:nvSpPr>
          <p:cNvPr id="108" name="Google Shape;108;p16"/>
          <p:cNvSpPr/>
          <p:nvPr/>
        </p:nvSpPr>
        <p:spPr>
          <a:xfrm>
            <a:off x="742001" y="1482619"/>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grpSp>
        <p:nvGrpSpPr>
          <p:cNvPr id="109" name="Google Shape;109;p16"/>
          <p:cNvGrpSpPr/>
          <p:nvPr/>
        </p:nvGrpSpPr>
        <p:grpSpPr>
          <a:xfrm>
            <a:off x="846139" y="1608735"/>
            <a:ext cx="276800" cy="270535"/>
            <a:chOff x="828868" y="3460823"/>
            <a:chExt cx="374257" cy="365785"/>
          </a:xfrm>
        </p:grpSpPr>
        <p:sp>
          <p:nvSpPr>
            <p:cNvPr id="110" name="Google Shape;110;p16"/>
            <p:cNvSpPr/>
            <p:nvPr/>
          </p:nvSpPr>
          <p:spPr>
            <a:xfrm>
              <a:off x="1074547" y="3560911"/>
              <a:ext cx="128578" cy="167726"/>
            </a:xfrm>
            <a:custGeom>
              <a:avLst/>
              <a:gdLst/>
              <a:ahLst/>
              <a:cxnLst/>
              <a:rect l="l" t="t" r="r" b="b"/>
              <a:pathLst>
                <a:path w="3764" h="4910" extrusionOk="0">
                  <a:moveTo>
                    <a:pt x="2393" y="0"/>
                  </a:moveTo>
                  <a:cubicBezTo>
                    <a:pt x="2269" y="0"/>
                    <a:pt x="2155" y="71"/>
                    <a:pt x="2120" y="194"/>
                  </a:cubicBezTo>
                  <a:cubicBezTo>
                    <a:pt x="1" y="4910"/>
                    <a:pt x="858" y="3004"/>
                    <a:pt x="406" y="4005"/>
                  </a:cubicBezTo>
                  <a:cubicBezTo>
                    <a:pt x="281" y="4254"/>
                    <a:pt x="483" y="4453"/>
                    <a:pt x="691" y="4453"/>
                  </a:cubicBezTo>
                  <a:cubicBezTo>
                    <a:pt x="801" y="4453"/>
                    <a:pt x="912" y="4398"/>
                    <a:pt x="977" y="4267"/>
                  </a:cubicBezTo>
                  <a:lnTo>
                    <a:pt x="1144" y="3862"/>
                  </a:lnTo>
                  <a:cubicBezTo>
                    <a:pt x="1256" y="3890"/>
                    <a:pt x="1375" y="3901"/>
                    <a:pt x="1494" y="3901"/>
                  </a:cubicBezTo>
                  <a:cubicBezTo>
                    <a:pt x="1577" y="3901"/>
                    <a:pt x="1660" y="3895"/>
                    <a:pt x="1739" y="3886"/>
                  </a:cubicBezTo>
                  <a:lnTo>
                    <a:pt x="1858" y="4219"/>
                  </a:lnTo>
                  <a:cubicBezTo>
                    <a:pt x="1911" y="4358"/>
                    <a:pt x="2023" y="4418"/>
                    <a:pt x="2138" y="4418"/>
                  </a:cubicBezTo>
                  <a:cubicBezTo>
                    <a:pt x="2338" y="4418"/>
                    <a:pt x="2544" y="4238"/>
                    <a:pt x="2454" y="3981"/>
                  </a:cubicBezTo>
                  <a:lnTo>
                    <a:pt x="2335" y="3671"/>
                  </a:lnTo>
                  <a:cubicBezTo>
                    <a:pt x="2501" y="3552"/>
                    <a:pt x="2644" y="3409"/>
                    <a:pt x="2763" y="3243"/>
                  </a:cubicBezTo>
                  <a:lnTo>
                    <a:pt x="3168" y="3433"/>
                  </a:lnTo>
                  <a:cubicBezTo>
                    <a:pt x="3216" y="3454"/>
                    <a:pt x="3262" y="3463"/>
                    <a:pt x="3304" y="3463"/>
                  </a:cubicBezTo>
                  <a:cubicBezTo>
                    <a:pt x="3605" y="3463"/>
                    <a:pt x="3764" y="3007"/>
                    <a:pt x="3430" y="2862"/>
                  </a:cubicBezTo>
                  <a:lnTo>
                    <a:pt x="3025" y="2671"/>
                  </a:lnTo>
                  <a:cubicBezTo>
                    <a:pt x="3073" y="2481"/>
                    <a:pt x="3073" y="2266"/>
                    <a:pt x="3049" y="2076"/>
                  </a:cubicBezTo>
                  <a:lnTo>
                    <a:pt x="3359" y="1957"/>
                  </a:lnTo>
                  <a:cubicBezTo>
                    <a:pt x="3721" y="1829"/>
                    <a:pt x="3588" y="1339"/>
                    <a:pt x="3266" y="1339"/>
                  </a:cubicBezTo>
                  <a:cubicBezTo>
                    <a:pt x="3228" y="1339"/>
                    <a:pt x="3187" y="1346"/>
                    <a:pt x="3144" y="1361"/>
                  </a:cubicBezTo>
                  <a:lnTo>
                    <a:pt x="2811" y="1480"/>
                  </a:lnTo>
                  <a:cubicBezTo>
                    <a:pt x="2716" y="1314"/>
                    <a:pt x="2573" y="1171"/>
                    <a:pt x="2406" y="1052"/>
                  </a:cubicBezTo>
                  <a:lnTo>
                    <a:pt x="2692" y="456"/>
                  </a:lnTo>
                  <a:cubicBezTo>
                    <a:pt x="2739" y="290"/>
                    <a:pt x="2692" y="99"/>
                    <a:pt x="2525" y="28"/>
                  </a:cubicBezTo>
                  <a:cubicBezTo>
                    <a:pt x="2482" y="9"/>
                    <a:pt x="2436" y="0"/>
                    <a:pt x="2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11;p16"/>
            <p:cNvSpPr/>
            <p:nvPr/>
          </p:nvSpPr>
          <p:spPr>
            <a:xfrm>
              <a:off x="896403" y="3650513"/>
              <a:ext cx="174114" cy="176095"/>
            </a:xfrm>
            <a:custGeom>
              <a:avLst/>
              <a:gdLst/>
              <a:ahLst/>
              <a:cxnLst/>
              <a:rect l="l" t="t" r="r" b="b"/>
              <a:pathLst>
                <a:path w="5097" h="5155" extrusionOk="0">
                  <a:moveTo>
                    <a:pt x="2906" y="0"/>
                  </a:moveTo>
                  <a:lnTo>
                    <a:pt x="2906" y="0"/>
                  </a:lnTo>
                  <a:cubicBezTo>
                    <a:pt x="3263" y="381"/>
                    <a:pt x="3239" y="1001"/>
                    <a:pt x="2858" y="1334"/>
                  </a:cubicBezTo>
                  <a:cubicBezTo>
                    <a:pt x="3144" y="1429"/>
                    <a:pt x="3382" y="1644"/>
                    <a:pt x="3477" y="1929"/>
                  </a:cubicBezTo>
                  <a:cubicBezTo>
                    <a:pt x="3735" y="2582"/>
                    <a:pt x="3219" y="3202"/>
                    <a:pt x="2601" y="3202"/>
                  </a:cubicBezTo>
                  <a:cubicBezTo>
                    <a:pt x="2475" y="3202"/>
                    <a:pt x="2344" y="3177"/>
                    <a:pt x="2215" y="3120"/>
                  </a:cubicBezTo>
                  <a:lnTo>
                    <a:pt x="2120" y="3072"/>
                  </a:lnTo>
                  <a:lnTo>
                    <a:pt x="2120" y="3072"/>
                  </a:lnTo>
                  <a:cubicBezTo>
                    <a:pt x="2151" y="3668"/>
                    <a:pt x="1657" y="4068"/>
                    <a:pt x="1152" y="4068"/>
                  </a:cubicBezTo>
                  <a:cubicBezTo>
                    <a:pt x="890" y="4068"/>
                    <a:pt x="625" y="3960"/>
                    <a:pt x="429" y="3715"/>
                  </a:cubicBezTo>
                  <a:cubicBezTo>
                    <a:pt x="358" y="3930"/>
                    <a:pt x="191" y="4096"/>
                    <a:pt x="0" y="4216"/>
                  </a:cubicBezTo>
                  <a:cubicBezTo>
                    <a:pt x="442" y="4850"/>
                    <a:pt x="1116" y="5155"/>
                    <a:pt x="1789" y="5155"/>
                  </a:cubicBezTo>
                  <a:cubicBezTo>
                    <a:pt x="2605" y="5155"/>
                    <a:pt x="3419" y="4707"/>
                    <a:pt x="3811" y="3858"/>
                  </a:cubicBezTo>
                  <a:lnTo>
                    <a:pt x="5097" y="977"/>
                  </a:lnTo>
                  <a:lnTo>
                    <a:pt x="290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12;p16"/>
            <p:cNvSpPr/>
            <p:nvPr/>
          </p:nvSpPr>
          <p:spPr>
            <a:xfrm>
              <a:off x="946037" y="3460823"/>
              <a:ext cx="194439" cy="203559"/>
            </a:xfrm>
            <a:custGeom>
              <a:avLst/>
              <a:gdLst/>
              <a:ahLst/>
              <a:cxnLst/>
              <a:rect l="l" t="t" r="r" b="b"/>
              <a:pathLst>
                <a:path w="5692" h="5959" extrusionOk="0">
                  <a:moveTo>
                    <a:pt x="3192" y="1"/>
                  </a:moveTo>
                  <a:cubicBezTo>
                    <a:pt x="2352" y="1"/>
                    <a:pt x="1559" y="485"/>
                    <a:pt x="1191" y="1291"/>
                  </a:cubicBezTo>
                  <a:lnTo>
                    <a:pt x="0" y="3934"/>
                  </a:lnTo>
                  <a:cubicBezTo>
                    <a:pt x="381" y="3958"/>
                    <a:pt x="691" y="4220"/>
                    <a:pt x="810" y="4577"/>
                  </a:cubicBezTo>
                  <a:lnTo>
                    <a:pt x="3906" y="5958"/>
                  </a:lnTo>
                  <a:lnTo>
                    <a:pt x="5192" y="3101"/>
                  </a:lnTo>
                  <a:cubicBezTo>
                    <a:pt x="5692" y="1981"/>
                    <a:pt x="5192" y="671"/>
                    <a:pt x="4072" y="195"/>
                  </a:cubicBezTo>
                  <a:lnTo>
                    <a:pt x="4096" y="195"/>
                  </a:lnTo>
                  <a:cubicBezTo>
                    <a:pt x="3801" y="63"/>
                    <a:pt x="3493" y="1"/>
                    <a:pt x="31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13;p16"/>
            <p:cNvSpPr/>
            <p:nvPr/>
          </p:nvSpPr>
          <p:spPr>
            <a:xfrm>
              <a:off x="828868" y="3616490"/>
              <a:ext cx="172508" cy="161167"/>
            </a:xfrm>
            <a:custGeom>
              <a:avLst/>
              <a:gdLst/>
              <a:ahLst/>
              <a:cxnLst/>
              <a:rect l="l" t="t" r="r" b="b"/>
              <a:pathLst>
                <a:path w="5050" h="4718" extrusionOk="0">
                  <a:moveTo>
                    <a:pt x="3343" y="0"/>
                  </a:moveTo>
                  <a:cubicBezTo>
                    <a:pt x="3236" y="0"/>
                    <a:pt x="3130" y="55"/>
                    <a:pt x="3073" y="187"/>
                  </a:cubicBezTo>
                  <a:lnTo>
                    <a:pt x="2811" y="758"/>
                  </a:lnTo>
                  <a:cubicBezTo>
                    <a:pt x="2704" y="734"/>
                    <a:pt x="2603" y="723"/>
                    <a:pt x="2504" y="723"/>
                  </a:cubicBezTo>
                  <a:cubicBezTo>
                    <a:pt x="2406" y="723"/>
                    <a:pt x="2311" y="734"/>
                    <a:pt x="2216" y="758"/>
                  </a:cubicBezTo>
                  <a:lnTo>
                    <a:pt x="2049" y="353"/>
                  </a:lnTo>
                  <a:cubicBezTo>
                    <a:pt x="1995" y="201"/>
                    <a:pt x="1878" y="137"/>
                    <a:pt x="1759" y="137"/>
                  </a:cubicBezTo>
                  <a:cubicBezTo>
                    <a:pt x="1563" y="137"/>
                    <a:pt x="1364" y="315"/>
                    <a:pt x="1454" y="568"/>
                  </a:cubicBezTo>
                  <a:lnTo>
                    <a:pt x="1620" y="973"/>
                  </a:lnTo>
                  <a:cubicBezTo>
                    <a:pt x="1430" y="1068"/>
                    <a:pt x="1287" y="1211"/>
                    <a:pt x="1168" y="1377"/>
                  </a:cubicBezTo>
                  <a:lnTo>
                    <a:pt x="572" y="1115"/>
                  </a:lnTo>
                  <a:cubicBezTo>
                    <a:pt x="525" y="1095"/>
                    <a:pt x="479" y="1085"/>
                    <a:pt x="437" y="1085"/>
                  </a:cubicBezTo>
                  <a:cubicBezTo>
                    <a:pt x="142" y="1085"/>
                    <a:pt x="1" y="1541"/>
                    <a:pt x="334" y="1687"/>
                  </a:cubicBezTo>
                  <a:lnTo>
                    <a:pt x="930" y="1949"/>
                  </a:lnTo>
                  <a:cubicBezTo>
                    <a:pt x="882" y="2140"/>
                    <a:pt x="858" y="2354"/>
                    <a:pt x="906" y="2544"/>
                  </a:cubicBezTo>
                  <a:lnTo>
                    <a:pt x="477" y="2711"/>
                  </a:lnTo>
                  <a:cubicBezTo>
                    <a:pt x="136" y="2839"/>
                    <a:pt x="272" y="3328"/>
                    <a:pt x="594" y="3328"/>
                  </a:cubicBezTo>
                  <a:cubicBezTo>
                    <a:pt x="632" y="3328"/>
                    <a:pt x="672" y="3322"/>
                    <a:pt x="715" y="3306"/>
                  </a:cubicBezTo>
                  <a:lnTo>
                    <a:pt x="1120" y="3140"/>
                  </a:lnTo>
                  <a:cubicBezTo>
                    <a:pt x="1239" y="3306"/>
                    <a:pt x="1382" y="3473"/>
                    <a:pt x="1549" y="3592"/>
                  </a:cubicBezTo>
                  <a:lnTo>
                    <a:pt x="1239" y="4259"/>
                  </a:lnTo>
                  <a:cubicBezTo>
                    <a:pt x="1099" y="4509"/>
                    <a:pt x="1317" y="4718"/>
                    <a:pt x="1530" y="4718"/>
                  </a:cubicBezTo>
                  <a:cubicBezTo>
                    <a:pt x="1642" y="4718"/>
                    <a:pt x="1753" y="4660"/>
                    <a:pt x="1811" y="4521"/>
                  </a:cubicBezTo>
                  <a:lnTo>
                    <a:pt x="2120" y="3830"/>
                  </a:lnTo>
                  <a:cubicBezTo>
                    <a:pt x="2232" y="3858"/>
                    <a:pt x="2344" y="3870"/>
                    <a:pt x="2460" y="3870"/>
                  </a:cubicBezTo>
                  <a:cubicBezTo>
                    <a:pt x="2542" y="3870"/>
                    <a:pt x="2627" y="3864"/>
                    <a:pt x="2716" y="3854"/>
                  </a:cubicBezTo>
                  <a:lnTo>
                    <a:pt x="2859" y="4235"/>
                  </a:lnTo>
                  <a:cubicBezTo>
                    <a:pt x="2911" y="4384"/>
                    <a:pt x="3025" y="4446"/>
                    <a:pt x="3140" y="4446"/>
                  </a:cubicBezTo>
                  <a:cubicBezTo>
                    <a:pt x="3339" y="4446"/>
                    <a:pt x="3544" y="4262"/>
                    <a:pt x="3454" y="4021"/>
                  </a:cubicBezTo>
                  <a:lnTo>
                    <a:pt x="3311" y="3640"/>
                  </a:lnTo>
                  <a:cubicBezTo>
                    <a:pt x="3478" y="3521"/>
                    <a:pt x="3621" y="3378"/>
                    <a:pt x="3740" y="3211"/>
                  </a:cubicBezTo>
                  <a:lnTo>
                    <a:pt x="4454" y="3545"/>
                  </a:lnTo>
                  <a:cubicBezTo>
                    <a:pt x="4502" y="3565"/>
                    <a:pt x="4548" y="3575"/>
                    <a:pt x="4590" y="3575"/>
                  </a:cubicBezTo>
                  <a:cubicBezTo>
                    <a:pt x="4891" y="3575"/>
                    <a:pt x="5050" y="3119"/>
                    <a:pt x="4716" y="2973"/>
                  </a:cubicBezTo>
                  <a:lnTo>
                    <a:pt x="4002" y="2640"/>
                  </a:lnTo>
                  <a:cubicBezTo>
                    <a:pt x="4025" y="2449"/>
                    <a:pt x="4049" y="2259"/>
                    <a:pt x="4002" y="2044"/>
                  </a:cubicBezTo>
                  <a:lnTo>
                    <a:pt x="4311" y="1949"/>
                  </a:lnTo>
                  <a:cubicBezTo>
                    <a:pt x="4478" y="1878"/>
                    <a:pt x="4549" y="1687"/>
                    <a:pt x="4478" y="1544"/>
                  </a:cubicBezTo>
                  <a:cubicBezTo>
                    <a:pt x="4441" y="1416"/>
                    <a:pt x="4320" y="1330"/>
                    <a:pt x="4190" y="1330"/>
                  </a:cubicBezTo>
                  <a:cubicBezTo>
                    <a:pt x="4151" y="1330"/>
                    <a:pt x="4111" y="1337"/>
                    <a:pt x="4073" y="1354"/>
                  </a:cubicBezTo>
                  <a:lnTo>
                    <a:pt x="3787" y="1473"/>
                  </a:lnTo>
                  <a:cubicBezTo>
                    <a:pt x="3668" y="1306"/>
                    <a:pt x="3549" y="1139"/>
                    <a:pt x="3383" y="1044"/>
                  </a:cubicBezTo>
                  <a:lnTo>
                    <a:pt x="3644" y="449"/>
                  </a:lnTo>
                  <a:cubicBezTo>
                    <a:pt x="3754" y="199"/>
                    <a:pt x="3546" y="0"/>
                    <a:pt x="334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4" name="Google Shape;114;p16"/>
          <p:cNvSpPr/>
          <p:nvPr/>
        </p:nvSpPr>
        <p:spPr>
          <a:xfrm>
            <a:off x="6170844" y="1536546"/>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grpSp>
        <p:nvGrpSpPr>
          <p:cNvPr id="115" name="Google Shape;115;p16"/>
          <p:cNvGrpSpPr/>
          <p:nvPr/>
        </p:nvGrpSpPr>
        <p:grpSpPr>
          <a:xfrm>
            <a:off x="6295268" y="1650335"/>
            <a:ext cx="276800" cy="270535"/>
            <a:chOff x="828868" y="3460823"/>
            <a:chExt cx="374257" cy="365785"/>
          </a:xfrm>
        </p:grpSpPr>
        <p:sp>
          <p:nvSpPr>
            <p:cNvPr id="116" name="Google Shape;116;p16"/>
            <p:cNvSpPr/>
            <p:nvPr/>
          </p:nvSpPr>
          <p:spPr>
            <a:xfrm>
              <a:off x="1074547" y="3560911"/>
              <a:ext cx="128578" cy="167726"/>
            </a:xfrm>
            <a:custGeom>
              <a:avLst/>
              <a:gdLst/>
              <a:ahLst/>
              <a:cxnLst/>
              <a:rect l="l" t="t" r="r" b="b"/>
              <a:pathLst>
                <a:path w="3764" h="4910" extrusionOk="0">
                  <a:moveTo>
                    <a:pt x="2393" y="0"/>
                  </a:moveTo>
                  <a:cubicBezTo>
                    <a:pt x="2269" y="0"/>
                    <a:pt x="2155" y="71"/>
                    <a:pt x="2120" y="194"/>
                  </a:cubicBezTo>
                  <a:cubicBezTo>
                    <a:pt x="1" y="4910"/>
                    <a:pt x="858" y="3004"/>
                    <a:pt x="406" y="4005"/>
                  </a:cubicBezTo>
                  <a:cubicBezTo>
                    <a:pt x="281" y="4254"/>
                    <a:pt x="483" y="4453"/>
                    <a:pt x="691" y="4453"/>
                  </a:cubicBezTo>
                  <a:cubicBezTo>
                    <a:pt x="801" y="4453"/>
                    <a:pt x="912" y="4398"/>
                    <a:pt x="977" y="4267"/>
                  </a:cubicBezTo>
                  <a:lnTo>
                    <a:pt x="1144" y="3862"/>
                  </a:lnTo>
                  <a:cubicBezTo>
                    <a:pt x="1256" y="3890"/>
                    <a:pt x="1375" y="3901"/>
                    <a:pt x="1494" y="3901"/>
                  </a:cubicBezTo>
                  <a:cubicBezTo>
                    <a:pt x="1577" y="3901"/>
                    <a:pt x="1660" y="3895"/>
                    <a:pt x="1739" y="3886"/>
                  </a:cubicBezTo>
                  <a:lnTo>
                    <a:pt x="1858" y="4219"/>
                  </a:lnTo>
                  <a:cubicBezTo>
                    <a:pt x="1911" y="4358"/>
                    <a:pt x="2023" y="4418"/>
                    <a:pt x="2138" y="4418"/>
                  </a:cubicBezTo>
                  <a:cubicBezTo>
                    <a:pt x="2338" y="4418"/>
                    <a:pt x="2544" y="4238"/>
                    <a:pt x="2454" y="3981"/>
                  </a:cubicBezTo>
                  <a:lnTo>
                    <a:pt x="2335" y="3671"/>
                  </a:lnTo>
                  <a:cubicBezTo>
                    <a:pt x="2501" y="3552"/>
                    <a:pt x="2644" y="3409"/>
                    <a:pt x="2763" y="3243"/>
                  </a:cubicBezTo>
                  <a:lnTo>
                    <a:pt x="3168" y="3433"/>
                  </a:lnTo>
                  <a:cubicBezTo>
                    <a:pt x="3216" y="3454"/>
                    <a:pt x="3262" y="3463"/>
                    <a:pt x="3304" y="3463"/>
                  </a:cubicBezTo>
                  <a:cubicBezTo>
                    <a:pt x="3605" y="3463"/>
                    <a:pt x="3764" y="3007"/>
                    <a:pt x="3430" y="2862"/>
                  </a:cubicBezTo>
                  <a:lnTo>
                    <a:pt x="3025" y="2671"/>
                  </a:lnTo>
                  <a:cubicBezTo>
                    <a:pt x="3073" y="2481"/>
                    <a:pt x="3073" y="2266"/>
                    <a:pt x="3049" y="2076"/>
                  </a:cubicBezTo>
                  <a:lnTo>
                    <a:pt x="3359" y="1957"/>
                  </a:lnTo>
                  <a:cubicBezTo>
                    <a:pt x="3721" y="1829"/>
                    <a:pt x="3588" y="1339"/>
                    <a:pt x="3266" y="1339"/>
                  </a:cubicBezTo>
                  <a:cubicBezTo>
                    <a:pt x="3228" y="1339"/>
                    <a:pt x="3187" y="1346"/>
                    <a:pt x="3144" y="1361"/>
                  </a:cubicBezTo>
                  <a:lnTo>
                    <a:pt x="2811" y="1480"/>
                  </a:lnTo>
                  <a:cubicBezTo>
                    <a:pt x="2716" y="1314"/>
                    <a:pt x="2573" y="1171"/>
                    <a:pt x="2406" y="1052"/>
                  </a:cubicBezTo>
                  <a:lnTo>
                    <a:pt x="2692" y="456"/>
                  </a:lnTo>
                  <a:cubicBezTo>
                    <a:pt x="2739" y="290"/>
                    <a:pt x="2692" y="99"/>
                    <a:pt x="2525" y="28"/>
                  </a:cubicBezTo>
                  <a:cubicBezTo>
                    <a:pt x="2482" y="9"/>
                    <a:pt x="2436" y="0"/>
                    <a:pt x="2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17;p16"/>
            <p:cNvSpPr/>
            <p:nvPr/>
          </p:nvSpPr>
          <p:spPr>
            <a:xfrm>
              <a:off x="896403" y="3650513"/>
              <a:ext cx="174114" cy="176095"/>
            </a:xfrm>
            <a:custGeom>
              <a:avLst/>
              <a:gdLst/>
              <a:ahLst/>
              <a:cxnLst/>
              <a:rect l="l" t="t" r="r" b="b"/>
              <a:pathLst>
                <a:path w="5097" h="5155" extrusionOk="0">
                  <a:moveTo>
                    <a:pt x="2906" y="0"/>
                  </a:moveTo>
                  <a:lnTo>
                    <a:pt x="2906" y="0"/>
                  </a:lnTo>
                  <a:cubicBezTo>
                    <a:pt x="3263" y="381"/>
                    <a:pt x="3239" y="1001"/>
                    <a:pt x="2858" y="1334"/>
                  </a:cubicBezTo>
                  <a:cubicBezTo>
                    <a:pt x="3144" y="1429"/>
                    <a:pt x="3382" y="1644"/>
                    <a:pt x="3477" y="1929"/>
                  </a:cubicBezTo>
                  <a:cubicBezTo>
                    <a:pt x="3735" y="2582"/>
                    <a:pt x="3219" y="3202"/>
                    <a:pt x="2601" y="3202"/>
                  </a:cubicBezTo>
                  <a:cubicBezTo>
                    <a:pt x="2475" y="3202"/>
                    <a:pt x="2344" y="3177"/>
                    <a:pt x="2215" y="3120"/>
                  </a:cubicBezTo>
                  <a:lnTo>
                    <a:pt x="2120" y="3072"/>
                  </a:lnTo>
                  <a:lnTo>
                    <a:pt x="2120" y="3072"/>
                  </a:lnTo>
                  <a:cubicBezTo>
                    <a:pt x="2151" y="3668"/>
                    <a:pt x="1657" y="4068"/>
                    <a:pt x="1152" y="4068"/>
                  </a:cubicBezTo>
                  <a:cubicBezTo>
                    <a:pt x="890" y="4068"/>
                    <a:pt x="625" y="3960"/>
                    <a:pt x="429" y="3715"/>
                  </a:cubicBezTo>
                  <a:cubicBezTo>
                    <a:pt x="358" y="3930"/>
                    <a:pt x="191" y="4096"/>
                    <a:pt x="0" y="4216"/>
                  </a:cubicBezTo>
                  <a:cubicBezTo>
                    <a:pt x="442" y="4850"/>
                    <a:pt x="1116" y="5155"/>
                    <a:pt x="1789" y="5155"/>
                  </a:cubicBezTo>
                  <a:cubicBezTo>
                    <a:pt x="2605" y="5155"/>
                    <a:pt x="3419" y="4707"/>
                    <a:pt x="3811" y="3858"/>
                  </a:cubicBezTo>
                  <a:lnTo>
                    <a:pt x="5097" y="977"/>
                  </a:lnTo>
                  <a:lnTo>
                    <a:pt x="290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18;p16"/>
            <p:cNvSpPr/>
            <p:nvPr/>
          </p:nvSpPr>
          <p:spPr>
            <a:xfrm>
              <a:off x="946037" y="3460823"/>
              <a:ext cx="194439" cy="203559"/>
            </a:xfrm>
            <a:custGeom>
              <a:avLst/>
              <a:gdLst/>
              <a:ahLst/>
              <a:cxnLst/>
              <a:rect l="l" t="t" r="r" b="b"/>
              <a:pathLst>
                <a:path w="5692" h="5959" extrusionOk="0">
                  <a:moveTo>
                    <a:pt x="3192" y="1"/>
                  </a:moveTo>
                  <a:cubicBezTo>
                    <a:pt x="2352" y="1"/>
                    <a:pt x="1559" y="485"/>
                    <a:pt x="1191" y="1291"/>
                  </a:cubicBezTo>
                  <a:lnTo>
                    <a:pt x="0" y="3934"/>
                  </a:lnTo>
                  <a:cubicBezTo>
                    <a:pt x="381" y="3958"/>
                    <a:pt x="691" y="4220"/>
                    <a:pt x="810" y="4577"/>
                  </a:cubicBezTo>
                  <a:lnTo>
                    <a:pt x="3906" y="5958"/>
                  </a:lnTo>
                  <a:lnTo>
                    <a:pt x="5192" y="3101"/>
                  </a:lnTo>
                  <a:cubicBezTo>
                    <a:pt x="5692" y="1981"/>
                    <a:pt x="5192" y="671"/>
                    <a:pt x="4072" y="195"/>
                  </a:cubicBezTo>
                  <a:lnTo>
                    <a:pt x="4096" y="195"/>
                  </a:lnTo>
                  <a:cubicBezTo>
                    <a:pt x="3801" y="63"/>
                    <a:pt x="3493" y="1"/>
                    <a:pt x="31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9" name="Google Shape;119;p16"/>
            <p:cNvSpPr/>
            <p:nvPr/>
          </p:nvSpPr>
          <p:spPr>
            <a:xfrm>
              <a:off x="828868" y="3616490"/>
              <a:ext cx="172508" cy="161167"/>
            </a:xfrm>
            <a:custGeom>
              <a:avLst/>
              <a:gdLst/>
              <a:ahLst/>
              <a:cxnLst/>
              <a:rect l="l" t="t" r="r" b="b"/>
              <a:pathLst>
                <a:path w="5050" h="4718" extrusionOk="0">
                  <a:moveTo>
                    <a:pt x="3343" y="0"/>
                  </a:moveTo>
                  <a:cubicBezTo>
                    <a:pt x="3236" y="0"/>
                    <a:pt x="3130" y="55"/>
                    <a:pt x="3073" y="187"/>
                  </a:cubicBezTo>
                  <a:lnTo>
                    <a:pt x="2811" y="758"/>
                  </a:lnTo>
                  <a:cubicBezTo>
                    <a:pt x="2704" y="734"/>
                    <a:pt x="2603" y="723"/>
                    <a:pt x="2504" y="723"/>
                  </a:cubicBezTo>
                  <a:cubicBezTo>
                    <a:pt x="2406" y="723"/>
                    <a:pt x="2311" y="734"/>
                    <a:pt x="2216" y="758"/>
                  </a:cubicBezTo>
                  <a:lnTo>
                    <a:pt x="2049" y="353"/>
                  </a:lnTo>
                  <a:cubicBezTo>
                    <a:pt x="1995" y="201"/>
                    <a:pt x="1878" y="137"/>
                    <a:pt x="1759" y="137"/>
                  </a:cubicBezTo>
                  <a:cubicBezTo>
                    <a:pt x="1563" y="137"/>
                    <a:pt x="1364" y="315"/>
                    <a:pt x="1454" y="568"/>
                  </a:cubicBezTo>
                  <a:lnTo>
                    <a:pt x="1620" y="973"/>
                  </a:lnTo>
                  <a:cubicBezTo>
                    <a:pt x="1430" y="1068"/>
                    <a:pt x="1287" y="1211"/>
                    <a:pt x="1168" y="1377"/>
                  </a:cubicBezTo>
                  <a:lnTo>
                    <a:pt x="572" y="1115"/>
                  </a:lnTo>
                  <a:cubicBezTo>
                    <a:pt x="525" y="1095"/>
                    <a:pt x="479" y="1085"/>
                    <a:pt x="437" y="1085"/>
                  </a:cubicBezTo>
                  <a:cubicBezTo>
                    <a:pt x="142" y="1085"/>
                    <a:pt x="1" y="1541"/>
                    <a:pt x="334" y="1687"/>
                  </a:cubicBezTo>
                  <a:lnTo>
                    <a:pt x="930" y="1949"/>
                  </a:lnTo>
                  <a:cubicBezTo>
                    <a:pt x="882" y="2140"/>
                    <a:pt x="858" y="2354"/>
                    <a:pt x="906" y="2544"/>
                  </a:cubicBezTo>
                  <a:lnTo>
                    <a:pt x="477" y="2711"/>
                  </a:lnTo>
                  <a:cubicBezTo>
                    <a:pt x="136" y="2839"/>
                    <a:pt x="272" y="3328"/>
                    <a:pt x="594" y="3328"/>
                  </a:cubicBezTo>
                  <a:cubicBezTo>
                    <a:pt x="632" y="3328"/>
                    <a:pt x="672" y="3322"/>
                    <a:pt x="715" y="3306"/>
                  </a:cubicBezTo>
                  <a:lnTo>
                    <a:pt x="1120" y="3140"/>
                  </a:lnTo>
                  <a:cubicBezTo>
                    <a:pt x="1239" y="3306"/>
                    <a:pt x="1382" y="3473"/>
                    <a:pt x="1549" y="3592"/>
                  </a:cubicBezTo>
                  <a:lnTo>
                    <a:pt x="1239" y="4259"/>
                  </a:lnTo>
                  <a:cubicBezTo>
                    <a:pt x="1099" y="4509"/>
                    <a:pt x="1317" y="4718"/>
                    <a:pt x="1530" y="4718"/>
                  </a:cubicBezTo>
                  <a:cubicBezTo>
                    <a:pt x="1642" y="4718"/>
                    <a:pt x="1753" y="4660"/>
                    <a:pt x="1811" y="4521"/>
                  </a:cubicBezTo>
                  <a:lnTo>
                    <a:pt x="2120" y="3830"/>
                  </a:lnTo>
                  <a:cubicBezTo>
                    <a:pt x="2232" y="3858"/>
                    <a:pt x="2344" y="3870"/>
                    <a:pt x="2460" y="3870"/>
                  </a:cubicBezTo>
                  <a:cubicBezTo>
                    <a:pt x="2542" y="3870"/>
                    <a:pt x="2627" y="3864"/>
                    <a:pt x="2716" y="3854"/>
                  </a:cubicBezTo>
                  <a:lnTo>
                    <a:pt x="2859" y="4235"/>
                  </a:lnTo>
                  <a:cubicBezTo>
                    <a:pt x="2911" y="4384"/>
                    <a:pt x="3025" y="4446"/>
                    <a:pt x="3140" y="4446"/>
                  </a:cubicBezTo>
                  <a:cubicBezTo>
                    <a:pt x="3339" y="4446"/>
                    <a:pt x="3544" y="4262"/>
                    <a:pt x="3454" y="4021"/>
                  </a:cubicBezTo>
                  <a:lnTo>
                    <a:pt x="3311" y="3640"/>
                  </a:lnTo>
                  <a:cubicBezTo>
                    <a:pt x="3478" y="3521"/>
                    <a:pt x="3621" y="3378"/>
                    <a:pt x="3740" y="3211"/>
                  </a:cubicBezTo>
                  <a:lnTo>
                    <a:pt x="4454" y="3545"/>
                  </a:lnTo>
                  <a:cubicBezTo>
                    <a:pt x="4502" y="3565"/>
                    <a:pt x="4548" y="3575"/>
                    <a:pt x="4590" y="3575"/>
                  </a:cubicBezTo>
                  <a:cubicBezTo>
                    <a:pt x="4891" y="3575"/>
                    <a:pt x="5050" y="3119"/>
                    <a:pt x="4716" y="2973"/>
                  </a:cubicBezTo>
                  <a:lnTo>
                    <a:pt x="4002" y="2640"/>
                  </a:lnTo>
                  <a:cubicBezTo>
                    <a:pt x="4025" y="2449"/>
                    <a:pt x="4049" y="2259"/>
                    <a:pt x="4002" y="2044"/>
                  </a:cubicBezTo>
                  <a:lnTo>
                    <a:pt x="4311" y="1949"/>
                  </a:lnTo>
                  <a:cubicBezTo>
                    <a:pt x="4478" y="1878"/>
                    <a:pt x="4549" y="1687"/>
                    <a:pt x="4478" y="1544"/>
                  </a:cubicBezTo>
                  <a:cubicBezTo>
                    <a:pt x="4441" y="1416"/>
                    <a:pt x="4320" y="1330"/>
                    <a:pt x="4190" y="1330"/>
                  </a:cubicBezTo>
                  <a:cubicBezTo>
                    <a:pt x="4151" y="1330"/>
                    <a:pt x="4111" y="1337"/>
                    <a:pt x="4073" y="1354"/>
                  </a:cubicBezTo>
                  <a:lnTo>
                    <a:pt x="3787" y="1473"/>
                  </a:lnTo>
                  <a:cubicBezTo>
                    <a:pt x="3668" y="1306"/>
                    <a:pt x="3549" y="1139"/>
                    <a:pt x="3383" y="1044"/>
                  </a:cubicBezTo>
                  <a:lnTo>
                    <a:pt x="3644" y="449"/>
                  </a:lnTo>
                  <a:cubicBezTo>
                    <a:pt x="3754" y="199"/>
                    <a:pt x="3546" y="0"/>
                    <a:pt x="334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6" name="Google Shape;126;p16"/>
          <p:cNvSpPr/>
          <p:nvPr/>
        </p:nvSpPr>
        <p:spPr>
          <a:xfrm>
            <a:off x="6170844" y="2984196"/>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4" name="Google Shape;134;p16"/>
          <p:cNvSpPr/>
          <p:nvPr/>
        </p:nvSpPr>
        <p:spPr>
          <a:xfrm>
            <a:off x="6153420" y="4363580"/>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5" name="Google Shape;135;p16"/>
          <p:cNvSpPr/>
          <p:nvPr/>
        </p:nvSpPr>
        <p:spPr>
          <a:xfrm>
            <a:off x="730279" y="4356990"/>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7" name="Google Shape;137;p16"/>
          <p:cNvSpPr/>
          <p:nvPr/>
        </p:nvSpPr>
        <p:spPr>
          <a:xfrm>
            <a:off x="730279" y="5481969"/>
            <a:ext cx="495200" cy="4952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38" name="Google Shape;138;p16"/>
          <p:cNvSpPr/>
          <p:nvPr/>
        </p:nvSpPr>
        <p:spPr>
          <a:xfrm>
            <a:off x="6157404" y="5508511"/>
            <a:ext cx="495200" cy="495200"/>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grpSp>
        <p:nvGrpSpPr>
          <p:cNvPr id="139" name="Google Shape;139;p16"/>
          <p:cNvGrpSpPr/>
          <p:nvPr/>
        </p:nvGrpSpPr>
        <p:grpSpPr>
          <a:xfrm>
            <a:off x="846139" y="3083709"/>
            <a:ext cx="222305" cy="270545"/>
            <a:chOff x="-24709100" y="3888875"/>
            <a:chExt cx="243400" cy="296175"/>
          </a:xfrm>
        </p:grpSpPr>
        <p:sp>
          <p:nvSpPr>
            <p:cNvPr id="140" name="Google Shape;140;p16"/>
            <p:cNvSpPr/>
            <p:nvPr/>
          </p:nvSpPr>
          <p:spPr>
            <a:xfrm>
              <a:off x="-24587800" y="3888875"/>
              <a:ext cx="105575" cy="227650"/>
            </a:xfrm>
            <a:custGeom>
              <a:avLst/>
              <a:gdLst/>
              <a:ahLst/>
              <a:cxnLst/>
              <a:rect l="l" t="t" r="r" b="b"/>
              <a:pathLst>
                <a:path w="4223" h="9106" extrusionOk="0">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141;p16"/>
            <p:cNvSpPr/>
            <p:nvPr/>
          </p:nvSpPr>
          <p:spPr>
            <a:xfrm>
              <a:off x="-24536600" y="4132250"/>
              <a:ext cx="70900" cy="17350"/>
            </a:xfrm>
            <a:custGeom>
              <a:avLst/>
              <a:gdLst/>
              <a:ahLst/>
              <a:cxnLst/>
              <a:rect l="l" t="t" r="r" b="b"/>
              <a:pathLst>
                <a:path w="2836" h="694" extrusionOk="0">
                  <a:moveTo>
                    <a:pt x="0" y="1"/>
                  </a:moveTo>
                  <a:lnTo>
                    <a:pt x="347" y="694"/>
                  </a:lnTo>
                  <a:lnTo>
                    <a:pt x="2489" y="694"/>
                  </a:lnTo>
                  <a:cubicBezTo>
                    <a:pt x="2678" y="694"/>
                    <a:pt x="2836" y="536"/>
                    <a:pt x="2836" y="347"/>
                  </a:cubicBezTo>
                  <a:cubicBezTo>
                    <a:pt x="2836" y="158"/>
                    <a:pt x="2678" y="1"/>
                    <a:pt x="24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142;p16"/>
            <p:cNvSpPr/>
            <p:nvPr/>
          </p:nvSpPr>
          <p:spPr>
            <a:xfrm>
              <a:off x="-24709100" y="3963700"/>
              <a:ext cx="208750" cy="221350"/>
            </a:xfrm>
            <a:custGeom>
              <a:avLst/>
              <a:gdLst/>
              <a:ahLst/>
              <a:cxnLst/>
              <a:rect l="l" t="t" r="r" b="b"/>
              <a:pathLst>
                <a:path w="8350" h="8854" extrusionOk="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3" name="Google Shape;143;p16"/>
          <p:cNvGrpSpPr/>
          <p:nvPr/>
        </p:nvGrpSpPr>
        <p:grpSpPr>
          <a:xfrm>
            <a:off x="6307291" y="3092035"/>
            <a:ext cx="222305" cy="270545"/>
            <a:chOff x="-24709100" y="3888875"/>
            <a:chExt cx="243400" cy="296175"/>
          </a:xfrm>
        </p:grpSpPr>
        <p:sp>
          <p:nvSpPr>
            <p:cNvPr id="144" name="Google Shape;144;p16"/>
            <p:cNvSpPr/>
            <p:nvPr/>
          </p:nvSpPr>
          <p:spPr>
            <a:xfrm>
              <a:off x="-24587800" y="3888875"/>
              <a:ext cx="105575" cy="227650"/>
            </a:xfrm>
            <a:custGeom>
              <a:avLst/>
              <a:gdLst/>
              <a:ahLst/>
              <a:cxnLst/>
              <a:rect l="l" t="t" r="r" b="b"/>
              <a:pathLst>
                <a:path w="4223" h="9106" extrusionOk="0">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45;p16"/>
            <p:cNvSpPr/>
            <p:nvPr/>
          </p:nvSpPr>
          <p:spPr>
            <a:xfrm>
              <a:off x="-24536600" y="4132250"/>
              <a:ext cx="70900" cy="17350"/>
            </a:xfrm>
            <a:custGeom>
              <a:avLst/>
              <a:gdLst/>
              <a:ahLst/>
              <a:cxnLst/>
              <a:rect l="l" t="t" r="r" b="b"/>
              <a:pathLst>
                <a:path w="2836" h="694" extrusionOk="0">
                  <a:moveTo>
                    <a:pt x="0" y="1"/>
                  </a:moveTo>
                  <a:lnTo>
                    <a:pt x="347" y="694"/>
                  </a:lnTo>
                  <a:lnTo>
                    <a:pt x="2489" y="694"/>
                  </a:lnTo>
                  <a:cubicBezTo>
                    <a:pt x="2678" y="694"/>
                    <a:pt x="2836" y="536"/>
                    <a:pt x="2836" y="347"/>
                  </a:cubicBezTo>
                  <a:cubicBezTo>
                    <a:pt x="2836" y="158"/>
                    <a:pt x="2678" y="1"/>
                    <a:pt x="24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p16"/>
            <p:cNvSpPr/>
            <p:nvPr/>
          </p:nvSpPr>
          <p:spPr>
            <a:xfrm>
              <a:off x="-24709100" y="3963700"/>
              <a:ext cx="208750" cy="221350"/>
            </a:xfrm>
            <a:custGeom>
              <a:avLst/>
              <a:gdLst/>
              <a:ahLst/>
              <a:cxnLst/>
              <a:rect l="l" t="t" r="r" b="b"/>
              <a:pathLst>
                <a:path w="8350" h="8854" extrusionOk="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 name="Google Shape;147;p16"/>
          <p:cNvGrpSpPr/>
          <p:nvPr/>
        </p:nvGrpSpPr>
        <p:grpSpPr>
          <a:xfrm>
            <a:off x="6262122" y="5607284"/>
            <a:ext cx="276792" cy="271360"/>
            <a:chOff x="-22863675" y="3131775"/>
            <a:chExt cx="299300" cy="293425"/>
          </a:xfrm>
        </p:grpSpPr>
        <p:sp>
          <p:nvSpPr>
            <p:cNvPr id="148" name="Google Shape;148;p16"/>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9;p16"/>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50;p16"/>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1" name="Google Shape;151;p16"/>
          <p:cNvGrpSpPr/>
          <p:nvPr/>
        </p:nvGrpSpPr>
        <p:grpSpPr>
          <a:xfrm>
            <a:off x="828670" y="5594855"/>
            <a:ext cx="276792" cy="271360"/>
            <a:chOff x="-22863675" y="3131775"/>
            <a:chExt cx="299300" cy="293425"/>
          </a:xfrm>
        </p:grpSpPr>
        <p:sp>
          <p:nvSpPr>
            <p:cNvPr id="152" name="Google Shape;152;p16"/>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16"/>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16"/>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id="{76B0BCD7-D25E-E257-2423-5F86ACCCDF6E}"/>
              </a:ext>
            </a:extLst>
          </p:cNvPr>
          <p:cNvSpPr txBox="1"/>
          <p:nvPr/>
        </p:nvSpPr>
        <p:spPr>
          <a:xfrm>
            <a:off x="742001" y="6366761"/>
            <a:ext cx="11052810" cy="261610"/>
          </a:xfrm>
          <a:prstGeom prst="rect">
            <a:avLst/>
          </a:prstGeom>
          <a:noFill/>
        </p:spPr>
        <p:txBody>
          <a:bodyPr wrap="square">
            <a:spAutoFit/>
          </a:bodyPr>
          <a:lstStyle/>
          <a:p>
            <a:r>
              <a:rPr lang="en-US" sz="1100" dirty="0">
                <a:hlinkClick r:id="rId3"/>
              </a:rPr>
              <a:t>Empiric Antibacterial Therapy and Community-onset Bacterial Coinfection in Patients Hospitalized With Coronavirus Disease 2019 (COVID-19)| Clinical Infectious Diseases</a:t>
            </a:r>
            <a:endParaRPr lang="en-US" sz="1100" dirty="0"/>
          </a:p>
        </p:txBody>
      </p:sp>
      <p:grpSp>
        <p:nvGrpSpPr>
          <p:cNvPr id="6" name="Google Shape;109;p16">
            <a:extLst>
              <a:ext uri="{FF2B5EF4-FFF2-40B4-BE49-F238E27FC236}">
                <a16:creationId xmlns:a16="http://schemas.microsoft.com/office/drawing/2014/main" id="{F3B8F68C-717C-CD86-6679-A838429D502C}"/>
              </a:ext>
            </a:extLst>
          </p:cNvPr>
          <p:cNvGrpSpPr/>
          <p:nvPr/>
        </p:nvGrpSpPr>
        <p:grpSpPr>
          <a:xfrm>
            <a:off x="839479" y="4476090"/>
            <a:ext cx="276800" cy="270535"/>
            <a:chOff x="828868" y="3460823"/>
            <a:chExt cx="374257" cy="365785"/>
          </a:xfrm>
        </p:grpSpPr>
        <p:sp>
          <p:nvSpPr>
            <p:cNvPr id="7" name="Google Shape;110;p16">
              <a:extLst>
                <a:ext uri="{FF2B5EF4-FFF2-40B4-BE49-F238E27FC236}">
                  <a16:creationId xmlns:a16="http://schemas.microsoft.com/office/drawing/2014/main" id="{156A5BB5-CA73-2D40-83EF-F8E09C0762ED}"/>
                </a:ext>
              </a:extLst>
            </p:cNvPr>
            <p:cNvSpPr/>
            <p:nvPr/>
          </p:nvSpPr>
          <p:spPr>
            <a:xfrm>
              <a:off x="1074547" y="3560911"/>
              <a:ext cx="128578" cy="167726"/>
            </a:xfrm>
            <a:custGeom>
              <a:avLst/>
              <a:gdLst/>
              <a:ahLst/>
              <a:cxnLst/>
              <a:rect l="l" t="t" r="r" b="b"/>
              <a:pathLst>
                <a:path w="3764" h="4910" extrusionOk="0">
                  <a:moveTo>
                    <a:pt x="2393" y="0"/>
                  </a:moveTo>
                  <a:cubicBezTo>
                    <a:pt x="2269" y="0"/>
                    <a:pt x="2155" y="71"/>
                    <a:pt x="2120" y="194"/>
                  </a:cubicBezTo>
                  <a:cubicBezTo>
                    <a:pt x="1" y="4910"/>
                    <a:pt x="858" y="3004"/>
                    <a:pt x="406" y="4005"/>
                  </a:cubicBezTo>
                  <a:cubicBezTo>
                    <a:pt x="281" y="4254"/>
                    <a:pt x="483" y="4453"/>
                    <a:pt x="691" y="4453"/>
                  </a:cubicBezTo>
                  <a:cubicBezTo>
                    <a:pt x="801" y="4453"/>
                    <a:pt x="912" y="4398"/>
                    <a:pt x="977" y="4267"/>
                  </a:cubicBezTo>
                  <a:lnTo>
                    <a:pt x="1144" y="3862"/>
                  </a:lnTo>
                  <a:cubicBezTo>
                    <a:pt x="1256" y="3890"/>
                    <a:pt x="1375" y="3901"/>
                    <a:pt x="1494" y="3901"/>
                  </a:cubicBezTo>
                  <a:cubicBezTo>
                    <a:pt x="1577" y="3901"/>
                    <a:pt x="1660" y="3895"/>
                    <a:pt x="1739" y="3886"/>
                  </a:cubicBezTo>
                  <a:lnTo>
                    <a:pt x="1858" y="4219"/>
                  </a:lnTo>
                  <a:cubicBezTo>
                    <a:pt x="1911" y="4358"/>
                    <a:pt x="2023" y="4418"/>
                    <a:pt x="2138" y="4418"/>
                  </a:cubicBezTo>
                  <a:cubicBezTo>
                    <a:pt x="2338" y="4418"/>
                    <a:pt x="2544" y="4238"/>
                    <a:pt x="2454" y="3981"/>
                  </a:cubicBezTo>
                  <a:lnTo>
                    <a:pt x="2335" y="3671"/>
                  </a:lnTo>
                  <a:cubicBezTo>
                    <a:pt x="2501" y="3552"/>
                    <a:pt x="2644" y="3409"/>
                    <a:pt x="2763" y="3243"/>
                  </a:cubicBezTo>
                  <a:lnTo>
                    <a:pt x="3168" y="3433"/>
                  </a:lnTo>
                  <a:cubicBezTo>
                    <a:pt x="3216" y="3454"/>
                    <a:pt x="3262" y="3463"/>
                    <a:pt x="3304" y="3463"/>
                  </a:cubicBezTo>
                  <a:cubicBezTo>
                    <a:pt x="3605" y="3463"/>
                    <a:pt x="3764" y="3007"/>
                    <a:pt x="3430" y="2862"/>
                  </a:cubicBezTo>
                  <a:lnTo>
                    <a:pt x="3025" y="2671"/>
                  </a:lnTo>
                  <a:cubicBezTo>
                    <a:pt x="3073" y="2481"/>
                    <a:pt x="3073" y="2266"/>
                    <a:pt x="3049" y="2076"/>
                  </a:cubicBezTo>
                  <a:lnTo>
                    <a:pt x="3359" y="1957"/>
                  </a:lnTo>
                  <a:cubicBezTo>
                    <a:pt x="3721" y="1829"/>
                    <a:pt x="3588" y="1339"/>
                    <a:pt x="3266" y="1339"/>
                  </a:cubicBezTo>
                  <a:cubicBezTo>
                    <a:pt x="3228" y="1339"/>
                    <a:pt x="3187" y="1346"/>
                    <a:pt x="3144" y="1361"/>
                  </a:cubicBezTo>
                  <a:lnTo>
                    <a:pt x="2811" y="1480"/>
                  </a:lnTo>
                  <a:cubicBezTo>
                    <a:pt x="2716" y="1314"/>
                    <a:pt x="2573" y="1171"/>
                    <a:pt x="2406" y="1052"/>
                  </a:cubicBezTo>
                  <a:lnTo>
                    <a:pt x="2692" y="456"/>
                  </a:lnTo>
                  <a:cubicBezTo>
                    <a:pt x="2739" y="290"/>
                    <a:pt x="2692" y="99"/>
                    <a:pt x="2525" y="28"/>
                  </a:cubicBezTo>
                  <a:cubicBezTo>
                    <a:pt x="2482" y="9"/>
                    <a:pt x="2436" y="0"/>
                    <a:pt x="2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111;p16">
              <a:extLst>
                <a:ext uri="{FF2B5EF4-FFF2-40B4-BE49-F238E27FC236}">
                  <a16:creationId xmlns:a16="http://schemas.microsoft.com/office/drawing/2014/main" id="{3F50F8EA-CBD8-9B2A-342F-C633F57CC488}"/>
                </a:ext>
              </a:extLst>
            </p:cNvPr>
            <p:cNvSpPr/>
            <p:nvPr/>
          </p:nvSpPr>
          <p:spPr>
            <a:xfrm>
              <a:off x="896403" y="3650513"/>
              <a:ext cx="174114" cy="176095"/>
            </a:xfrm>
            <a:custGeom>
              <a:avLst/>
              <a:gdLst/>
              <a:ahLst/>
              <a:cxnLst/>
              <a:rect l="l" t="t" r="r" b="b"/>
              <a:pathLst>
                <a:path w="5097" h="5155" extrusionOk="0">
                  <a:moveTo>
                    <a:pt x="2906" y="0"/>
                  </a:moveTo>
                  <a:lnTo>
                    <a:pt x="2906" y="0"/>
                  </a:lnTo>
                  <a:cubicBezTo>
                    <a:pt x="3263" y="381"/>
                    <a:pt x="3239" y="1001"/>
                    <a:pt x="2858" y="1334"/>
                  </a:cubicBezTo>
                  <a:cubicBezTo>
                    <a:pt x="3144" y="1429"/>
                    <a:pt x="3382" y="1644"/>
                    <a:pt x="3477" y="1929"/>
                  </a:cubicBezTo>
                  <a:cubicBezTo>
                    <a:pt x="3735" y="2582"/>
                    <a:pt x="3219" y="3202"/>
                    <a:pt x="2601" y="3202"/>
                  </a:cubicBezTo>
                  <a:cubicBezTo>
                    <a:pt x="2475" y="3202"/>
                    <a:pt x="2344" y="3177"/>
                    <a:pt x="2215" y="3120"/>
                  </a:cubicBezTo>
                  <a:lnTo>
                    <a:pt x="2120" y="3072"/>
                  </a:lnTo>
                  <a:lnTo>
                    <a:pt x="2120" y="3072"/>
                  </a:lnTo>
                  <a:cubicBezTo>
                    <a:pt x="2151" y="3668"/>
                    <a:pt x="1657" y="4068"/>
                    <a:pt x="1152" y="4068"/>
                  </a:cubicBezTo>
                  <a:cubicBezTo>
                    <a:pt x="890" y="4068"/>
                    <a:pt x="625" y="3960"/>
                    <a:pt x="429" y="3715"/>
                  </a:cubicBezTo>
                  <a:cubicBezTo>
                    <a:pt x="358" y="3930"/>
                    <a:pt x="191" y="4096"/>
                    <a:pt x="0" y="4216"/>
                  </a:cubicBezTo>
                  <a:cubicBezTo>
                    <a:pt x="442" y="4850"/>
                    <a:pt x="1116" y="5155"/>
                    <a:pt x="1789" y="5155"/>
                  </a:cubicBezTo>
                  <a:cubicBezTo>
                    <a:pt x="2605" y="5155"/>
                    <a:pt x="3419" y="4707"/>
                    <a:pt x="3811" y="3858"/>
                  </a:cubicBezTo>
                  <a:lnTo>
                    <a:pt x="5097" y="977"/>
                  </a:lnTo>
                  <a:lnTo>
                    <a:pt x="290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112;p16">
              <a:extLst>
                <a:ext uri="{FF2B5EF4-FFF2-40B4-BE49-F238E27FC236}">
                  <a16:creationId xmlns:a16="http://schemas.microsoft.com/office/drawing/2014/main" id="{0FA974CF-1447-C779-5F2D-4C9ED2A59375}"/>
                </a:ext>
              </a:extLst>
            </p:cNvPr>
            <p:cNvSpPr/>
            <p:nvPr/>
          </p:nvSpPr>
          <p:spPr>
            <a:xfrm>
              <a:off x="946037" y="3460823"/>
              <a:ext cx="194439" cy="203559"/>
            </a:xfrm>
            <a:custGeom>
              <a:avLst/>
              <a:gdLst/>
              <a:ahLst/>
              <a:cxnLst/>
              <a:rect l="l" t="t" r="r" b="b"/>
              <a:pathLst>
                <a:path w="5692" h="5959" extrusionOk="0">
                  <a:moveTo>
                    <a:pt x="3192" y="1"/>
                  </a:moveTo>
                  <a:cubicBezTo>
                    <a:pt x="2352" y="1"/>
                    <a:pt x="1559" y="485"/>
                    <a:pt x="1191" y="1291"/>
                  </a:cubicBezTo>
                  <a:lnTo>
                    <a:pt x="0" y="3934"/>
                  </a:lnTo>
                  <a:cubicBezTo>
                    <a:pt x="381" y="3958"/>
                    <a:pt x="691" y="4220"/>
                    <a:pt x="810" y="4577"/>
                  </a:cubicBezTo>
                  <a:lnTo>
                    <a:pt x="3906" y="5958"/>
                  </a:lnTo>
                  <a:lnTo>
                    <a:pt x="5192" y="3101"/>
                  </a:lnTo>
                  <a:cubicBezTo>
                    <a:pt x="5692" y="1981"/>
                    <a:pt x="5192" y="671"/>
                    <a:pt x="4072" y="195"/>
                  </a:cubicBezTo>
                  <a:lnTo>
                    <a:pt x="4096" y="195"/>
                  </a:lnTo>
                  <a:cubicBezTo>
                    <a:pt x="3801" y="63"/>
                    <a:pt x="3493" y="1"/>
                    <a:pt x="31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113;p16">
              <a:extLst>
                <a:ext uri="{FF2B5EF4-FFF2-40B4-BE49-F238E27FC236}">
                  <a16:creationId xmlns:a16="http://schemas.microsoft.com/office/drawing/2014/main" id="{B27D1861-5E72-0093-5A24-0A5E14E73665}"/>
                </a:ext>
              </a:extLst>
            </p:cNvPr>
            <p:cNvSpPr/>
            <p:nvPr/>
          </p:nvSpPr>
          <p:spPr>
            <a:xfrm>
              <a:off x="828868" y="3616490"/>
              <a:ext cx="172508" cy="161167"/>
            </a:xfrm>
            <a:custGeom>
              <a:avLst/>
              <a:gdLst/>
              <a:ahLst/>
              <a:cxnLst/>
              <a:rect l="l" t="t" r="r" b="b"/>
              <a:pathLst>
                <a:path w="5050" h="4718" extrusionOk="0">
                  <a:moveTo>
                    <a:pt x="3343" y="0"/>
                  </a:moveTo>
                  <a:cubicBezTo>
                    <a:pt x="3236" y="0"/>
                    <a:pt x="3130" y="55"/>
                    <a:pt x="3073" y="187"/>
                  </a:cubicBezTo>
                  <a:lnTo>
                    <a:pt x="2811" y="758"/>
                  </a:lnTo>
                  <a:cubicBezTo>
                    <a:pt x="2704" y="734"/>
                    <a:pt x="2603" y="723"/>
                    <a:pt x="2504" y="723"/>
                  </a:cubicBezTo>
                  <a:cubicBezTo>
                    <a:pt x="2406" y="723"/>
                    <a:pt x="2311" y="734"/>
                    <a:pt x="2216" y="758"/>
                  </a:cubicBezTo>
                  <a:lnTo>
                    <a:pt x="2049" y="353"/>
                  </a:lnTo>
                  <a:cubicBezTo>
                    <a:pt x="1995" y="201"/>
                    <a:pt x="1878" y="137"/>
                    <a:pt x="1759" y="137"/>
                  </a:cubicBezTo>
                  <a:cubicBezTo>
                    <a:pt x="1563" y="137"/>
                    <a:pt x="1364" y="315"/>
                    <a:pt x="1454" y="568"/>
                  </a:cubicBezTo>
                  <a:lnTo>
                    <a:pt x="1620" y="973"/>
                  </a:lnTo>
                  <a:cubicBezTo>
                    <a:pt x="1430" y="1068"/>
                    <a:pt x="1287" y="1211"/>
                    <a:pt x="1168" y="1377"/>
                  </a:cubicBezTo>
                  <a:lnTo>
                    <a:pt x="572" y="1115"/>
                  </a:lnTo>
                  <a:cubicBezTo>
                    <a:pt x="525" y="1095"/>
                    <a:pt x="479" y="1085"/>
                    <a:pt x="437" y="1085"/>
                  </a:cubicBezTo>
                  <a:cubicBezTo>
                    <a:pt x="142" y="1085"/>
                    <a:pt x="1" y="1541"/>
                    <a:pt x="334" y="1687"/>
                  </a:cubicBezTo>
                  <a:lnTo>
                    <a:pt x="930" y="1949"/>
                  </a:lnTo>
                  <a:cubicBezTo>
                    <a:pt x="882" y="2140"/>
                    <a:pt x="858" y="2354"/>
                    <a:pt x="906" y="2544"/>
                  </a:cubicBezTo>
                  <a:lnTo>
                    <a:pt x="477" y="2711"/>
                  </a:lnTo>
                  <a:cubicBezTo>
                    <a:pt x="136" y="2839"/>
                    <a:pt x="272" y="3328"/>
                    <a:pt x="594" y="3328"/>
                  </a:cubicBezTo>
                  <a:cubicBezTo>
                    <a:pt x="632" y="3328"/>
                    <a:pt x="672" y="3322"/>
                    <a:pt x="715" y="3306"/>
                  </a:cubicBezTo>
                  <a:lnTo>
                    <a:pt x="1120" y="3140"/>
                  </a:lnTo>
                  <a:cubicBezTo>
                    <a:pt x="1239" y="3306"/>
                    <a:pt x="1382" y="3473"/>
                    <a:pt x="1549" y="3592"/>
                  </a:cubicBezTo>
                  <a:lnTo>
                    <a:pt x="1239" y="4259"/>
                  </a:lnTo>
                  <a:cubicBezTo>
                    <a:pt x="1099" y="4509"/>
                    <a:pt x="1317" y="4718"/>
                    <a:pt x="1530" y="4718"/>
                  </a:cubicBezTo>
                  <a:cubicBezTo>
                    <a:pt x="1642" y="4718"/>
                    <a:pt x="1753" y="4660"/>
                    <a:pt x="1811" y="4521"/>
                  </a:cubicBezTo>
                  <a:lnTo>
                    <a:pt x="2120" y="3830"/>
                  </a:lnTo>
                  <a:cubicBezTo>
                    <a:pt x="2232" y="3858"/>
                    <a:pt x="2344" y="3870"/>
                    <a:pt x="2460" y="3870"/>
                  </a:cubicBezTo>
                  <a:cubicBezTo>
                    <a:pt x="2542" y="3870"/>
                    <a:pt x="2627" y="3864"/>
                    <a:pt x="2716" y="3854"/>
                  </a:cubicBezTo>
                  <a:lnTo>
                    <a:pt x="2859" y="4235"/>
                  </a:lnTo>
                  <a:cubicBezTo>
                    <a:pt x="2911" y="4384"/>
                    <a:pt x="3025" y="4446"/>
                    <a:pt x="3140" y="4446"/>
                  </a:cubicBezTo>
                  <a:cubicBezTo>
                    <a:pt x="3339" y="4446"/>
                    <a:pt x="3544" y="4262"/>
                    <a:pt x="3454" y="4021"/>
                  </a:cubicBezTo>
                  <a:lnTo>
                    <a:pt x="3311" y="3640"/>
                  </a:lnTo>
                  <a:cubicBezTo>
                    <a:pt x="3478" y="3521"/>
                    <a:pt x="3621" y="3378"/>
                    <a:pt x="3740" y="3211"/>
                  </a:cubicBezTo>
                  <a:lnTo>
                    <a:pt x="4454" y="3545"/>
                  </a:lnTo>
                  <a:cubicBezTo>
                    <a:pt x="4502" y="3565"/>
                    <a:pt x="4548" y="3575"/>
                    <a:pt x="4590" y="3575"/>
                  </a:cubicBezTo>
                  <a:cubicBezTo>
                    <a:pt x="4891" y="3575"/>
                    <a:pt x="5050" y="3119"/>
                    <a:pt x="4716" y="2973"/>
                  </a:cubicBezTo>
                  <a:lnTo>
                    <a:pt x="4002" y="2640"/>
                  </a:lnTo>
                  <a:cubicBezTo>
                    <a:pt x="4025" y="2449"/>
                    <a:pt x="4049" y="2259"/>
                    <a:pt x="4002" y="2044"/>
                  </a:cubicBezTo>
                  <a:lnTo>
                    <a:pt x="4311" y="1949"/>
                  </a:lnTo>
                  <a:cubicBezTo>
                    <a:pt x="4478" y="1878"/>
                    <a:pt x="4549" y="1687"/>
                    <a:pt x="4478" y="1544"/>
                  </a:cubicBezTo>
                  <a:cubicBezTo>
                    <a:pt x="4441" y="1416"/>
                    <a:pt x="4320" y="1330"/>
                    <a:pt x="4190" y="1330"/>
                  </a:cubicBezTo>
                  <a:cubicBezTo>
                    <a:pt x="4151" y="1330"/>
                    <a:pt x="4111" y="1337"/>
                    <a:pt x="4073" y="1354"/>
                  </a:cubicBezTo>
                  <a:lnTo>
                    <a:pt x="3787" y="1473"/>
                  </a:lnTo>
                  <a:cubicBezTo>
                    <a:pt x="3668" y="1306"/>
                    <a:pt x="3549" y="1139"/>
                    <a:pt x="3383" y="1044"/>
                  </a:cubicBezTo>
                  <a:lnTo>
                    <a:pt x="3644" y="449"/>
                  </a:lnTo>
                  <a:cubicBezTo>
                    <a:pt x="3754" y="199"/>
                    <a:pt x="3546" y="0"/>
                    <a:pt x="334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F2B74FCB-89FC-7F74-5A3B-D5225E0B5B16}"/>
              </a:ext>
            </a:extLst>
          </p:cNvPr>
          <p:cNvSpPr txBox="1"/>
          <p:nvPr/>
        </p:nvSpPr>
        <p:spPr>
          <a:xfrm>
            <a:off x="4596903" y="6596026"/>
            <a:ext cx="3147150" cy="259842"/>
          </a:xfrm>
          <a:prstGeom prst="rect">
            <a:avLst/>
          </a:prstGeom>
          <a:noFill/>
        </p:spPr>
        <p:txBody>
          <a:bodyPr wrap="square">
            <a:spAutoFit/>
          </a:bodyPr>
          <a:lstStyle/>
          <a:p>
            <a:r>
              <a:rPr lang="en-US" sz="1100" dirty="0">
                <a:hlinkClick r:id="rId4"/>
              </a:rPr>
              <a:t>Procalcitonin do's and don'ts | ACP Hospitalist</a:t>
            </a:r>
            <a:endParaRPr lang="en-US" sz="1100" dirty="0"/>
          </a:p>
        </p:txBody>
      </p:sp>
      <p:grpSp>
        <p:nvGrpSpPr>
          <p:cNvPr id="12" name="Google Shape;115;p16">
            <a:extLst>
              <a:ext uri="{FF2B5EF4-FFF2-40B4-BE49-F238E27FC236}">
                <a16:creationId xmlns:a16="http://schemas.microsoft.com/office/drawing/2014/main" id="{38F3A9C9-1323-235A-948B-7FFBC8C43FE2}"/>
              </a:ext>
            </a:extLst>
          </p:cNvPr>
          <p:cNvGrpSpPr/>
          <p:nvPr/>
        </p:nvGrpSpPr>
        <p:grpSpPr>
          <a:xfrm>
            <a:off x="6279678" y="4491374"/>
            <a:ext cx="276800" cy="270535"/>
            <a:chOff x="828868" y="3460823"/>
            <a:chExt cx="374257" cy="365785"/>
          </a:xfrm>
        </p:grpSpPr>
        <p:sp>
          <p:nvSpPr>
            <p:cNvPr id="13" name="Google Shape;116;p16">
              <a:extLst>
                <a:ext uri="{FF2B5EF4-FFF2-40B4-BE49-F238E27FC236}">
                  <a16:creationId xmlns:a16="http://schemas.microsoft.com/office/drawing/2014/main" id="{87EB960E-B36C-2D0C-6931-882A7C4232D7}"/>
                </a:ext>
              </a:extLst>
            </p:cNvPr>
            <p:cNvSpPr/>
            <p:nvPr/>
          </p:nvSpPr>
          <p:spPr>
            <a:xfrm>
              <a:off x="1074547" y="3560911"/>
              <a:ext cx="128578" cy="167726"/>
            </a:xfrm>
            <a:custGeom>
              <a:avLst/>
              <a:gdLst/>
              <a:ahLst/>
              <a:cxnLst/>
              <a:rect l="l" t="t" r="r" b="b"/>
              <a:pathLst>
                <a:path w="3764" h="4910" extrusionOk="0">
                  <a:moveTo>
                    <a:pt x="2393" y="0"/>
                  </a:moveTo>
                  <a:cubicBezTo>
                    <a:pt x="2269" y="0"/>
                    <a:pt x="2155" y="71"/>
                    <a:pt x="2120" y="194"/>
                  </a:cubicBezTo>
                  <a:cubicBezTo>
                    <a:pt x="1" y="4910"/>
                    <a:pt x="858" y="3004"/>
                    <a:pt x="406" y="4005"/>
                  </a:cubicBezTo>
                  <a:cubicBezTo>
                    <a:pt x="281" y="4254"/>
                    <a:pt x="483" y="4453"/>
                    <a:pt x="691" y="4453"/>
                  </a:cubicBezTo>
                  <a:cubicBezTo>
                    <a:pt x="801" y="4453"/>
                    <a:pt x="912" y="4398"/>
                    <a:pt x="977" y="4267"/>
                  </a:cubicBezTo>
                  <a:lnTo>
                    <a:pt x="1144" y="3862"/>
                  </a:lnTo>
                  <a:cubicBezTo>
                    <a:pt x="1256" y="3890"/>
                    <a:pt x="1375" y="3901"/>
                    <a:pt x="1494" y="3901"/>
                  </a:cubicBezTo>
                  <a:cubicBezTo>
                    <a:pt x="1577" y="3901"/>
                    <a:pt x="1660" y="3895"/>
                    <a:pt x="1739" y="3886"/>
                  </a:cubicBezTo>
                  <a:lnTo>
                    <a:pt x="1858" y="4219"/>
                  </a:lnTo>
                  <a:cubicBezTo>
                    <a:pt x="1911" y="4358"/>
                    <a:pt x="2023" y="4418"/>
                    <a:pt x="2138" y="4418"/>
                  </a:cubicBezTo>
                  <a:cubicBezTo>
                    <a:pt x="2338" y="4418"/>
                    <a:pt x="2544" y="4238"/>
                    <a:pt x="2454" y="3981"/>
                  </a:cubicBezTo>
                  <a:lnTo>
                    <a:pt x="2335" y="3671"/>
                  </a:lnTo>
                  <a:cubicBezTo>
                    <a:pt x="2501" y="3552"/>
                    <a:pt x="2644" y="3409"/>
                    <a:pt x="2763" y="3243"/>
                  </a:cubicBezTo>
                  <a:lnTo>
                    <a:pt x="3168" y="3433"/>
                  </a:lnTo>
                  <a:cubicBezTo>
                    <a:pt x="3216" y="3454"/>
                    <a:pt x="3262" y="3463"/>
                    <a:pt x="3304" y="3463"/>
                  </a:cubicBezTo>
                  <a:cubicBezTo>
                    <a:pt x="3605" y="3463"/>
                    <a:pt x="3764" y="3007"/>
                    <a:pt x="3430" y="2862"/>
                  </a:cubicBezTo>
                  <a:lnTo>
                    <a:pt x="3025" y="2671"/>
                  </a:lnTo>
                  <a:cubicBezTo>
                    <a:pt x="3073" y="2481"/>
                    <a:pt x="3073" y="2266"/>
                    <a:pt x="3049" y="2076"/>
                  </a:cubicBezTo>
                  <a:lnTo>
                    <a:pt x="3359" y="1957"/>
                  </a:lnTo>
                  <a:cubicBezTo>
                    <a:pt x="3721" y="1829"/>
                    <a:pt x="3588" y="1339"/>
                    <a:pt x="3266" y="1339"/>
                  </a:cubicBezTo>
                  <a:cubicBezTo>
                    <a:pt x="3228" y="1339"/>
                    <a:pt x="3187" y="1346"/>
                    <a:pt x="3144" y="1361"/>
                  </a:cubicBezTo>
                  <a:lnTo>
                    <a:pt x="2811" y="1480"/>
                  </a:lnTo>
                  <a:cubicBezTo>
                    <a:pt x="2716" y="1314"/>
                    <a:pt x="2573" y="1171"/>
                    <a:pt x="2406" y="1052"/>
                  </a:cubicBezTo>
                  <a:lnTo>
                    <a:pt x="2692" y="456"/>
                  </a:lnTo>
                  <a:cubicBezTo>
                    <a:pt x="2739" y="290"/>
                    <a:pt x="2692" y="99"/>
                    <a:pt x="2525" y="28"/>
                  </a:cubicBezTo>
                  <a:cubicBezTo>
                    <a:pt x="2482" y="9"/>
                    <a:pt x="2436" y="0"/>
                    <a:pt x="2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17;p16">
              <a:extLst>
                <a:ext uri="{FF2B5EF4-FFF2-40B4-BE49-F238E27FC236}">
                  <a16:creationId xmlns:a16="http://schemas.microsoft.com/office/drawing/2014/main" id="{E026CE1F-C575-5FB1-EBF2-A92F56676BB8}"/>
                </a:ext>
              </a:extLst>
            </p:cNvPr>
            <p:cNvSpPr/>
            <p:nvPr/>
          </p:nvSpPr>
          <p:spPr>
            <a:xfrm>
              <a:off x="896403" y="3650513"/>
              <a:ext cx="174114" cy="176095"/>
            </a:xfrm>
            <a:custGeom>
              <a:avLst/>
              <a:gdLst/>
              <a:ahLst/>
              <a:cxnLst/>
              <a:rect l="l" t="t" r="r" b="b"/>
              <a:pathLst>
                <a:path w="5097" h="5155" extrusionOk="0">
                  <a:moveTo>
                    <a:pt x="2906" y="0"/>
                  </a:moveTo>
                  <a:lnTo>
                    <a:pt x="2906" y="0"/>
                  </a:lnTo>
                  <a:cubicBezTo>
                    <a:pt x="3263" y="381"/>
                    <a:pt x="3239" y="1001"/>
                    <a:pt x="2858" y="1334"/>
                  </a:cubicBezTo>
                  <a:cubicBezTo>
                    <a:pt x="3144" y="1429"/>
                    <a:pt x="3382" y="1644"/>
                    <a:pt x="3477" y="1929"/>
                  </a:cubicBezTo>
                  <a:cubicBezTo>
                    <a:pt x="3735" y="2582"/>
                    <a:pt x="3219" y="3202"/>
                    <a:pt x="2601" y="3202"/>
                  </a:cubicBezTo>
                  <a:cubicBezTo>
                    <a:pt x="2475" y="3202"/>
                    <a:pt x="2344" y="3177"/>
                    <a:pt x="2215" y="3120"/>
                  </a:cubicBezTo>
                  <a:lnTo>
                    <a:pt x="2120" y="3072"/>
                  </a:lnTo>
                  <a:lnTo>
                    <a:pt x="2120" y="3072"/>
                  </a:lnTo>
                  <a:cubicBezTo>
                    <a:pt x="2151" y="3668"/>
                    <a:pt x="1657" y="4068"/>
                    <a:pt x="1152" y="4068"/>
                  </a:cubicBezTo>
                  <a:cubicBezTo>
                    <a:pt x="890" y="4068"/>
                    <a:pt x="625" y="3960"/>
                    <a:pt x="429" y="3715"/>
                  </a:cubicBezTo>
                  <a:cubicBezTo>
                    <a:pt x="358" y="3930"/>
                    <a:pt x="191" y="4096"/>
                    <a:pt x="0" y="4216"/>
                  </a:cubicBezTo>
                  <a:cubicBezTo>
                    <a:pt x="442" y="4850"/>
                    <a:pt x="1116" y="5155"/>
                    <a:pt x="1789" y="5155"/>
                  </a:cubicBezTo>
                  <a:cubicBezTo>
                    <a:pt x="2605" y="5155"/>
                    <a:pt x="3419" y="4707"/>
                    <a:pt x="3811" y="3858"/>
                  </a:cubicBezTo>
                  <a:lnTo>
                    <a:pt x="5097" y="977"/>
                  </a:lnTo>
                  <a:lnTo>
                    <a:pt x="290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18;p16">
              <a:extLst>
                <a:ext uri="{FF2B5EF4-FFF2-40B4-BE49-F238E27FC236}">
                  <a16:creationId xmlns:a16="http://schemas.microsoft.com/office/drawing/2014/main" id="{6917E6FD-F51E-4D04-75E6-CC358BEFC786}"/>
                </a:ext>
              </a:extLst>
            </p:cNvPr>
            <p:cNvSpPr/>
            <p:nvPr/>
          </p:nvSpPr>
          <p:spPr>
            <a:xfrm>
              <a:off x="946037" y="3460823"/>
              <a:ext cx="194439" cy="203559"/>
            </a:xfrm>
            <a:custGeom>
              <a:avLst/>
              <a:gdLst/>
              <a:ahLst/>
              <a:cxnLst/>
              <a:rect l="l" t="t" r="r" b="b"/>
              <a:pathLst>
                <a:path w="5692" h="5959" extrusionOk="0">
                  <a:moveTo>
                    <a:pt x="3192" y="1"/>
                  </a:moveTo>
                  <a:cubicBezTo>
                    <a:pt x="2352" y="1"/>
                    <a:pt x="1559" y="485"/>
                    <a:pt x="1191" y="1291"/>
                  </a:cubicBezTo>
                  <a:lnTo>
                    <a:pt x="0" y="3934"/>
                  </a:lnTo>
                  <a:cubicBezTo>
                    <a:pt x="381" y="3958"/>
                    <a:pt x="691" y="4220"/>
                    <a:pt x="810" y="4577"/>
                  </a:cubicBezTo>
                  <a:lnTo>
                    <a:pt x="3906" y="5958"/>
                  </a:lnTo>
                  <a:lnTo>
                    <a:pt x="5192" y="3101"/>
                  </a:lnTo>
                  <a:cubicBezTo>
                    <a:pt x="5692" y="1981"/>
                    <a:pt x="5192" y="671"/>
                    <a:pt x="4072" y="195"/>
                  </a:cubicBezTo>
                  <a:lnTo>
                    <a:pt x="4096" y="195"/>
                  </a:lnTo>
                  <a:cubicBezTo>
                    <a:pt x="3801" y="63"/>
                    <a:pt x="3493" y="1"/>
                    <a:pt x="319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6" name="Google Shape;119;p16">
              <a:extLst>
                <a:ext uri="{FF2B5EF4-FFF2-40B4-BE49-F238E27FC236}">
                  <a16:creationId xmlns:a16="http://schemas.microsoft.com/office/drawing/2014/main" id="{655FE26B-7A45-E2AD-D43A-2442DBD08656}"/>
                </a:ext>
              </a:extLst>
            </p:cNvPr>
            <p:cNvSpPr/>
            <p:nvPr/>
          </p:nvSpPr>
          <p:spPr>
            <a:xfrm>
              <a:off x="828868" y="3616490"/>
              <a:ext cx="172508" cy="161167"/>
            </a:xfrm>
            <a:custGeom>
              <a:avLst/>
              <a:gdLst/>
              <a:ahLst/>
              <a:cxnLst/>
              <a:rect l="l" t="t" r="r" b="b"/>
              <a:pathLst>
                <a:path w="5050" h="4718" extrusionOk="0">
                  <a:moveTo>
                    <a:pt x="3343" y="0"/>
                  </a:moveTo>
                  <a:cubicBezTo>
                    <a:pt x="3236" y="0"/>
                    <a:pt x="3130" y="55"/>
                    <a:pt x="3073" y="187"/>
                  </a:cubicBezTo>
                  <a:lnTo>
                    <a:pt x="2811" y="758"/>
                  </a:lnTo>
                  <a:cubicBezTo>
                    <a:pt x="2704" y="734"/>
                    <a:pt x="2603" y="723"/>
                    <a:pt x="2504" y="723"/>
                  </a:cubicBezTo>
                  <a:cubicBezTo>
                    <a:pt x="2406" y="723"/>
                    <a:pt x="2311" y="734"/>
                    <a:pt x="2216" y="758"/>
                  </a:cubicBezTo>
                  <a:lnTo>
                    <a:pt x="2049" y="353"/>
                  </a:lnTo>
                  <a:cubicBezTo>
                    <a:pt x="1995" y="201"/>
                    <a:pt x="1878" y="137"/>
                    <a:pt x="1759" y="137"/>
                  </a:cubicBezTo>
                  <a:cubicBezTo>
                    <a:pt x="1563" y="137"/>
                    <a:pt x="1364" y="315"/>
                    <a:pt x="1454" y="568"/>
                  </a:cubicBezTo>
                  <a:lnTo>
                    <a:pt x="1620" y="973"/>
                  </a:lnTo>
                  <a:cubicBezTo>
                    <a:pt x="1430" y="1068"/>
                    <a:pt x="1287" y="1211"/>
                    <a:pt x="1168" y="1377"/>
                  </a:cubicBezTo>
                  <a:lnTo>
                    <a:pt x="572" y="1115"/>
                  </a:lnTo>
                  <a:cubicBezTo>
                    <a:pt x="525" y="1095"/>
                    <a:pt x="479" y="1085"/>
                    <a:pt x="437" y="1085"/>
                  </a:cubicBezTo>
                  <a:cubicBezTo>
                    <a:pt x="142" y="1085"/>
                    <a:pt x="1" y="1541"/>
                    <a:pt x="334" y="1687"/>
                  </a:cubicBezTo>
                  <a:lnTo>
                    <a:pt x="930" y="1949"/>
                  </a:lnTo>
                  <a:cubicBezTo>
                    <a:pt x="882" y="2140"/>
                    <a:pt x="858" y="2354"/>
                    <a:pt x="906" y="2544"/>
                  </a:cubicBezTo>
                  <a:lnTo>
                    <a:pt x="477" y="2711"/>
                  </a:lnTo>
                  <a:cubicBezTo>
                    <a:pt x="136" y="2839"/>
                    <a:pt x="272" y="3328"/>
                    <a:pt x="594" y="3328"/>
                  </a:cubicBezTo>
                  <a:cubicBezTo>
                    <a:pt x="632" y="3328"/>
                    <a:pt x="672" y="3322"/>
                    <a:pt x="715" y="3306"/>
                  </a:cubicBezTo>
                  <a:lnTo>
                    <a:pt x="1120" y="3140"/>
                  </a:lnTo>
                  <a:cubicBezTo>
                    <a:pt x="1239" y="3306"/>
                    <a:pt x="1382" y="3473"/>
                    <a:pt x="1549" y="3592"/>
                  </a:cubicBezTo>
                  <a:lnTo>
                    <a:pt x="1239" y="4259"/>
                  </a:lnTo>
                  <a:cubicBezTo>
                    <a:pt x="1099" y="4509"/>
                    <a:pt x="1317" y="4718"/>
                    <a:pt x="1530" y="4718"/>
                  </a:cubicBezTo>
                  <a:cubicBezTo>
                    <a:pt x="1642" y="4718"/>
                    <a:pt x="1753" y="4660"/>
                    <a:pt x="1811" y="4521"/>
                  </a:cubicBezTo>
                  <a:lnTo>
                    <a:pt x="2120" y="3830"/>
                  </a:lnTo>
                  <a:cubicBezTo>
                    <a:pt x="2232" y="3858"/>
                    <a:pt x="2344" y="3870"/>
                    <a:pt x="2460" y="3870"/>
                  </a:cubicBezTo>
                  <a:cubicBezTo>
                    <a:pt x="2542" y="3870"/>
                    <a:pt x="2627" y="3864"/>
                    <a:pt x="2716" y="3854"/>
                  </a:cubicBezTo>
                  <a:lnTo>
                    <a:pt x="2859" y="4235"/>
                  </a:lnTo>
                  <a:cubicBezTo>
                    <a:pt x="2911" y="4384"/>
                    <a:pt x="3025" y="4446"/>
                    <a:pt x="3140" y="4446"/>
                  </a:cubicBezTo>
                  <a:cubicBezTo>
                    <a:pt x="3339" y="4446"/>
                    <a:pt x="3544" y="4262"/>
                    <a:pt x="3454" y="4021"/>
                  </a:cubicBezTo>
                  <a:lnTo>
                    <a:pt x="3311" y="3640"/>
                  </a:lnTo>
                  <a:cubicBezTo>
                    <a:pt x="3478" y="3521"/>
                    <a:pt x="3621" y="3378"/>
                    <a:pt x="3740" y="3211"/>
                  </a:cubicBezTo>
                  <a:lnTo>
                    <a:pt x="4454" y="3545"/>
                  </a:lnTo>
                  <a:cubicBezTo>
                    <a:pt x="4502" y="3565"/>
                    <a:pt x="4548" y="3575"/>
                    <a:pt x="4590" y="3575"/>
                  </a:cubicBezTo>
                  <a:cubicBezTo>
                    <a:pt x="4891" y="3575"/>
                    <a:pt x="5050" y="3119"/>
                    <a:pt x="4716" y="2973"/>
                  </a:cubicBezTo>
                  <a:lnTo>
                    <a:pt x="4002" y="2640"/>
                  </a:lnTo>
                  <a:cubicBezTo>
                    <a:pt x="4025" y="2449"/>
                    <a:pt x="4049" y="2259"/>
                    <a:pt x="4002" y="2044"/>
                  </a:cubicBezTo>
                  <a:lnTo>
                    <a:pt x="4311" y="1949"/>
                  </a:lnTo>
                  <a:cubicBezTo>
                    <a:pt x="4478" y="1878"/>
                    <a:pt x="4549" y="1687"/>
                    <a:pt x="4478" y="1544"/>
                  </a:cubicBezTo>
                  <a:cubicBezTo>
                    <a:pt x="4441" y="1416"/>
                    <a:pt x="4320" y="1330"/>
                    <a:pt x="4190" y="1330"/>
                  </a:cubicBezTo>
                  <a:cubicBezTo>
                    <a:pt x="4151" y="1330"/>
                    <a:pt x="4111" y="1337"/>
                    <a:pt x="4073" y="1354"/>
                  </a:cubicBezTo>
                  <a:lnTo>
                    <a:pt x="3787" y="1473"/>
                  </a:lnTo>
                  <a:cubicBezTo>
                    <a:pt x="3668" y="1306"/>
                    <a:pt x="3549" y="1139"/>
                    <a:pt x="3383" y="1044"/>
                  </a:cubicBezTo>
                  <a:lnTo>
                    <a:pt x="3644" y="449"/>
                  </a:lnTo>
                  <a:cubicBezTo>
                    <a:pt x="3754" y="199"/>
                    <a:pt x="3546" y="0"/>
                    <a:pt x="334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14482-27F2-BE48-680B-C204D6178C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F09DB5-CBC6-0037-E9E8-D956CB8D28B0}"/>
              </a:ext>
            </a:extLst>
          </p:cNvPr>
          <p:cNvSpPr txBox="1"/>
          <p:nvPr/>
        </p:nvSpPr>
        <p:spPr>
          <a:xfrm>
            <a:off x="2696535" y="280375"/>
            <a:ext cx="8070112" cy="769441"/>
          </a:xfrm>
          <a:prstGeom prst="rect">
            <a:avLst/>
          </a:prstGeom>
          <a:noFill/>
        </p:spPr>
        <p:txBody>
          <a:bodyPr wrap="square" rtlCol="0">
            <a:spAutoFit/>
          </a:bodyPr>
          <a:lstStyle/>
          <a:p>
            <a:r>
              <a:rPr lang="en-US" sz="4400" b="1" dirty="0">
                <a:latin typeface="Fira Sans Condensed" panose="020B0503050000020004" pitchFamily="34" charset="0"/>
              </a:rPr>
              <a:t>Blood Culture Stewardship</a:t>
            </a:r>
          </a:p>
        </p:txBody>
      </p:sp>
      <p:sp>
        <p:nvSpPr>
          <p:cNvPr id="6" name="TextBox 5">
            <a:extLst>
              <a:ext uri="{FF2B5EF4-FFF2-40B4-BE49-F238E27FC236}">
                <a16:creationId xmlns:a16="http://schemas.microsoft.com/office/drawing/2014/main" id="{D5051FB2-AC4F-D73D-A0A4-76F9AB4CE9E8}"/>
              </a:ext>
            </a:extLst>
          </p:cNvPr>
          <p:cNvSpPr txBox="1"/>
          <p:nvPr/>
        </p:nvSpPr>
        <p:spPr>
          <a:xfrm>
            <a:off x="478465" y="6333092"/>
            <a:ext cx="6103088" cy="369332"/>
          </a:xfrm>
          <a:prstGeom prst="rect">
            <a:avLst/>
          </a:prstGeom>
          <a:noFill/>
        </p:spPr>
        <p:txBody>
          <a:bodyPr wrap="square">
            <a:spAutoFit/>
          </a:bodyPr>
          <a:lstStyle/>
          <a:p>
            <a:r>
              <a:rPr lang="en-US" dirty="0">
                <a:solidFill>
                  <a:schemeClr val="accent2">
                    <a:lumMod val="50000"/>
                    <a:lumOff val="50000"/>
                  </a:schemeClr>
                </a:solidFill>
                <a:hlinkClick r:id="rId2">
                  <a:extLst>
                    <a:ext uri="{A12FA001-AC4F-418D-AE19-62706E023703}">
                      <ahyp:hlinkClr xmlns:ahyp="http://schemas.microsoft.com/office/drawing/2018/hyperlinkcolor" val="tx"/>
                    </a:ext>
                  </a:extLst>
                </a:hlinkClick>
              </a:rPr>
              <a:t>Link: UNMC asp_blood_culture_utilization_guidance_final.pdf</a:t>
            </a:r>
            <a:endParaRPr lang="en-US" dirty="0">
              <a:solidFill>
                <a:schemeClr val="accent2">
                  <a:lumMod val="50000"/>
                  <a:lumOff val="50000"/>
                </a:schemeClr>
              </a:solidFill>
            </a:endParaRPr>
          </a:p>
        </p:txBody>
      </p:sp>
      <p:sp>
        <p:nvSpPr>
          <p:cNvPr id="8" name="TextBox 7">
            <a:extLst>
              <a:ext uri="{FF2B5EF4-FFF2-40B4-BE49-F238E27FC236}">
                <a16:creationId xmlns:a16="http://schemas.microsoft.com/office/drawing/2014/main" id="{95776A85-B01B-5A06-31C0-00E2BA33EB7A}"/>
              </a:ext>
            </a:extLst>
          </p:cNvPr>
          <p:cNvSpPr txBox="1"/>
          <p:nvPr/>
        </p:nvSpPr>
        <p:spPr>
          <a:xfrm>
            <a:off x="380410" y="1352352"/>
            <a:ext cx="11087690" cy="4678204"/>
          </a:xfrm>
          <a:prstGeom prst="rect">
            <a:avLst/>
          </a:prstGeom>
          <a:noFill/>
        </p:spPr>
        <p:txBody>
          <a:bodyPr wrap="square">
            <a:spAutoFit/>
          </a:bodyPr>
          <a:lstStyle/>
          <a:p>
            <a:r>
              <a:rPr lang="en-US" sz="2000" dirty="0">
                <a:latin typeface="Roboto" panose="02000000000000000000" pitchFamily="2" charset="0"/>
                <a:ea typeface="Roboto" panose="02000000000000000000" pitchFamily="2" charset="0"/>
              </a:rPr>
              <a:t>Judicious </a:t>
            </a:r>
            <a:r>
              <a:rPr lang="en-US" sz="2000" dirty="0" err="1">
                <a:latin typeface="Roboto" panose="02000000000000000000" pitchFamily="2" charset="0"/>
                <a:ea typeface="Roboto" panose="02000000000000000000" pitchFamily="2" charset="0"/>
              </a:rPr>
              <a:t>BCx</a:t>
            </a:r>
            <a:r>
              <a:rPr lang="en-US" sz="2000" dirty="0">
                <a:latin typeface="Roboto" panose="02000000000000000000" pitchFamily="2" charset="0"/>
                <a:ea typeface="Roboto" panose="02000000000000000000" pitchFamily="2" charset="0"/>
              </a:rPr>
              <a:t> use is important due to the unintended consequences of contaminated </a:t>
            </a:r>
            <a:r>
              <a:rPr lang="en-US" sz="2000" dirty="0" err="1">
                <a:latin typeface="Roboto" panose="02000000000000000000" pitchFamily="2" charset="0"/>
                <a:ea typeface="Roboto" panose="02000000000000000000" pitchFamily="2" charset="0"/>
              </a:rPr>
              <a:t>BCx</a:t>
            </a:r>
            <a:r>
              <a:rPr lang="en-US" sz="2000" dirty="0">
                <a:latin typeface="Roboto" panose="02000000000000000000" pitchFamily="2" charset="0"/>
                <a:ea typeface="Roboto" panose="02000000000000000000" pitchFamily="2" charset="0"/>
              </a:rPr>
              <a:t>: </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Unnecessary antibiotic use (e.g., primarily vancomycin with associated acute kidney injury and drug allergy)</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Further unneeded testing (more </a:t>
            </a:r>
            <a:r>
              <a:rPr lang="en-US" sz="2000" dirty="0" err="1">
                <a:latin typeface="Roboto" panose="02000000000000000000" pitchFamily="2" charset="0"/>
                <a:ea typeface="Roboto" panose="02000000000000000000" pitchFamily="2" charset="0"/>
              </a:rPr>
              <a:t>BCx</a:t>
            </a:r>
            <a:r>
              <a:rPr lang="en-US" sz="2000" dirty="0">
                <a:latin typeface="Roboto" panose="02000000000000000000" pitchFamily="2" charset="0"/>
                <a:ea typeface="Roboto" panose="02000000000000000000" pitchFamily="2" charset="0"/>
              </a:rPr>
              <a:t>, echocardiography, therapeutic drug monitoring, further cultures or susceptibility testing) with associated costs </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Unwarranted central venous catheter removal </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Cancellation of surgical procedures </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Unnecessary consultations (e.g., infectious diseases) </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Increased hospital length of stay</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Iatrogenic anemia and increased need for blood products </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Diagnostic delays due to anchoring bias on blood culture contaminants as cause of symptoms</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National Healthcare Safety Network-defined central line associated bloodstream infection (CLABSI), despite not being a true bloodstream infection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4186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0"/>
          <p:cNvSpPr txBox="1">
            <a:spLocks noGrp="1"/>
          </p:cNvSpPr>
          <p:nvPr>
            <p:ph type="title" idx="4294967295"/>
          </p:nvPr>
        </p:nvSpPr>
        <p:spPr>
          <a:xfrm>
            <a:off x="704851" y="542537"/>
            <a:ext cx="10210800" cy="371475"/>
          </a:xfrm>
          <a:prstGeom prst="rect">
            <a:avLst/>
          </a:prstGeom>
        </p:spPr>
        <p:txBody>
          <a:bodyPr spcFirstLastPara="1" vert="horz" wrap="square" lIns="91425" tIns="91425" rIns="91425" bIns="91425" rtlCol="0" anchor="ctr" anchorCtr="0">
            <a:noAutofit/>
          </a:bodyPr>
          <a:lstStyle/>
          <a:p>
            <a:pPr algn="ctr"/>
            <a:r>
              <a:rPr lang="en-US" sz="3600" dirty="0">
                <a:solidFill>
                  <a:srgbClr val="005E63"/>
                </a:solidFill>
                <a:latin typeface="Roboto" panose="02000000000000000000" pitchFamily="2" charset="0"/>
                <a:ea typeface="Roboto" panose="02000000000000000000" pitchFamily="2" charset="0"/>
              </a:rPr>
              <a:t>Why do myths exist in antibiotic prescribing?</a:t>
            </a:r>
          </a:p>
        </p:txBody>
      </p:sp>
      <p:sp>
        <p:nvSpPr>
          <p:cNvPr id="335" name="Google Shape;335;p20"/>
          <p:cNvSpPr/>
          <p:nvPr/>
        </p:nvSpPr>
        <p:spPr>
          <a:xfrm>
            <a:off x="1909183" y="3518286"/>
            <a:ext cx="726600" cy="726600"/>
          </a:xfrm>
          <a:prstGeom prst="ellipse">
            <a:avLst/>
          </a:prstGeom>
          <a:solidFill>
            <a:schemeClr val="accent1"/>
          </a:solidFill>
          <a:ln>
            <a:noFill/>
          </a:ln>
        </p:spPr>
        <p:txBody>
          <a:bodyPr spcFirstLastPara="1" wrap="square" lIns="91425" tIns="91425" rIns="91425" bIns="91425" anchor="ctr" anchorCtr="0">
            <a:noAutofit/>
          </a:bodyPr>
          <a:lstStyle/>
          <a:p>
            <a:endParaRPr/>
          </a:p>
        </p:txBody>
      </p:sp>
      <p:grpSp>
        <p:nvGrpSpPr>
          <p:cNvPr id="336" name="Google Shape;336;p20"/>
          <p:cNvGrpSpPr/>
          <p:nvPr/>
        </p:nvGrpSpPr>
        <p:grpSpPr>
          <a:xfrm>
            <a:off x="1447875" y="2719802"/>
            <a:ext cx="2397865" cy="2507466"/>
            <a:chOff x="640992" y="2343150"/>
            <a:chExt cx="2397865" cy="2507466"/>
          </a:xfrm>
        </p:grpSpPr>
        <p:sp>
          <p:nvSpPr>
            <p:cNvPr id="338" name="Google Shape;338;p20"/>
            <p:cNvSpPr txBox="1"/>
            <p:nvPr/>
          </p:nvSpPr>
          <p:spPr>
            <a:xfrm>
              <a:off x="640992" y="4432716"/>
              <a:ext cx="2397865" cy="417900"/>
            </a:xfrm>
            <a:prstGeom prst="rect">
              <a:avLst/>
            </a:prstGeom>
            <a:noFill/>
            <a:ln>
              <a:noFill/>
            </a:ln>
          </p:spPr>
          <p:txBody>
            <a:bodyPr spcFirstLastPara="1" wrap="square" lIns="91425" tIns="91425" rIns="91425" bIns="91425" anchor="ctr" anchorCtr="0">
              <a:noAutofit/>
            </a:bodyPr>
            <a:lstStyle/>
            <a:p>
              <a:pPr>
                <a:spcAft>
                  <a:spcPts val="600"/>
                </a:spcAft>
              </a:pPr>
              <a:r>
                <a:rPr lang="en-US" sz="1600" dirty="0">
                  <a:latin typeface="Roboto" panose="02000000000000000000" pitchFamily="2" charset="0"/>
                  <a:ea typeface="Roboto" panose="02000000000000000000" pitchFamily="2" charset="0"/>
                </a:rPr>
                <a:t>Many ID practices based on case series from 1940s and 1950s, predating randomized controlled trials </a:t>
              </a:r>
            </a:p>
          </p:txBody>
        </p:sp>
        <p:sp>
          <p:nvSpPr>
            <p:cNvPr id="339" name="Google Shape;339;p20"/>
            <p:cNvSpPr txBox="1"/>
            <p:nvPr/>
          </p:nvSpPr>
          <p:spPr>
            <a:xfrm>
              <a:off x="934900" y="2343150"/>
              <a:ext cx="1061400" cy="621700"/>
            </a:xfrm>
            <a:prstGeom prst="rect">
              <a:avLst/>
            </a:prstGeom>
            <a:solidFill>
              <a:schemeClr val="accent1"/>
            </a:solidFill>
            <a:ln>
              <a:noFill/>
            </a:ln>
          </p:spPr>
          <p:txBody>
            <a:bodyPr spcFirstLastPara="1" wrap="square" lIns="91425" tIns="91425" rIns="91425" bIns="91425" anchor="ctr" anchorCtr="0">
              <a:noAutofit/>
            </a:bodyPr>
            <a:lstStyle/>
            <a:p>
              <a:pPr algn="ctr"/>
              <a:r>
                <a:rPr lang="en" b="1" dirty="0">
                  <a:solidFill>
                    <a:schemeClr val="lt1"/>
                  </a:solidFill>
                  <a:latin typeface="Fira Sans Extra Condensed"/>
                  <a:ea typeface="Fira Sans Extra Condensed"/>
                  <a:cs typeface="Fira Sans Extra Condensed"/>
                  <a:sym typeface="Fira Sans Extra Condensed"/>
                </a:rPr>
                <a:t>Early History</a:t>
              </a:r>
              <a:endParaRPr b="1" dirty="0">
                <a:solidFill>
                  <a:schemeClr val="lt1"/>
                </a:solidFill>
                <a:latin typeface="Fira Sans Extra Condensed"/>
                <a:ea typeface="Fira Sans Extra Condensed"/>
                <a:cs typeface="Fira Sans Extra Condensed"/>
                <a:sym typeface="Fira Sans Extra Condensed"/>
              </a:endParaRPr>
            </a:p>
          </p:txBody>
        </p:sp>
      </p:grpSp>
      <p:sp>
        <p:nvSpPr>
          <p:cNvPr id="340" name="Google Shape;340;p20"/>
          <p:cNvSpPr/>
          <p:nvPr/>
        </p:nvSpPr>
        <p:spPr>
          <a:xfrm>
            <a:off x="4631308" y="3500390"/>
            <a:ext cx="726600" cy="7266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grpSp>
        <p:nvGrpSpPr>
          <p:cNvPr id="341" name="Google Shape;341;p20"/>
          <p:cNvGrpSpPr/>
          <p:nvPr/>
        </p:nvGrpSpPr>
        <p:grpSpPr>
          <a:xfrm>
            <a:off x="4066096" y="2434328"/>
            <a:ext cx="2016900" cy="2828611"/>
            <a:chOff x="2603951" y="2052650"/>
            <a:chExt cx="2016900" cy="2828611"/>
          </a:xfrm>
        </p:grpSpPr>
        <p:sp>
          <p:nvSpPr>
            <p:cNvPr id="343" name="Google Shape;343;p20"/>
            <p:cNvSpPr txBox="1"/>
            <p:nvPr/>
          </p:nvSpPr>
          <p:spPr>
            <a:xfrm>
              <a:off x="2603951" y="4463361"/>
              <a:ext cx="2016900" cy="417900"/>
            </a:xfrm>
            <a:prstGeom prst="rect">
              <a:avLst/>
            </a:prstGeom>
            <a:noFill/>
            <a:ln>
              <a:noFill/>
            </a:ln>
          </p:spPr>
          <p:txBody>
            <a:bodyPr spcFirstLastPara="1" wrap="square" lIns="91425" tIns="91425" rIns="91425" bIns="91425" anchor="ctr" anchorCtr="0">
              <a:noAutofit/>
            </a:bodyPr>
            <a:lstStyle/>
            <a:p>
              <a:pPr>
                <a:spcAft>
                  <a:spcPts val="600"/>
                </a:spcAft>
              </a:pPr>
              <a:r>
                <a:rPr lang="en-US" sz="1600" dirty="0">
                  <a:latin typeface="Roboto" panose="02000000000000000000" pitchFamily="2" charset="0"/>
                  <a:ea typeface="Roboto" panose="02000000000000000000" pitchFamily="2" charset="0"/>
                </a:rPr>
                <a:t>Practices often maintained due to lack of new data &amp; historical inertia  - “How we’ve always done it…” </a:t>
              </a:r>
            </a:p>
          </p:txBody>
        </p:sp>
        <p:sp>
          <p:nvSpPr>
            <p:cNvPr id="344" name="Google Shape;344;p20"/>
            <p:cNvSpPr txBox="1"/>
            <p:nvPr/>
          </p:nvSpPr>
          <p:spPr>
            <a:xfrm>
              <a:off x="3001775" y="2052650"/>
              <a:ext cx="1061400" cy="371400"/>
            </a:xfrm>
            <a:prstGeom prst="rect">
              <a:avLst/>
            </a:prstGeom>
            <a:solidFill>
              <a:schemeClr val="accent2"/>
            </a:solidFill>
            <a:ln>
              <a:noFill/>
            </a:ln>
          </p:spPr>
          <p:txBody>
            <a:bodyPr spcFirstLastPara="1" wrap="square" lIns="91425" tIns="91425" rIns="91425" bIns="91425" anchor="ctr" anchorCtr="0">
              <a:noAutofit/>
            </a:bodyPr>
            <a:lstStyle/>
            <a:p>
              <a:pPr algn="ctr"/>
              <a:r>
                <a:rPr lang="en" b="1" dirty="0">
                  <a:solidFill>
                    <a:schemeClr val="lt1"/>
                  </a:solidFill>
                  <a:latin typeface="Fira Sans Extra Condensed"/>
                  <a:ea typeface="Fira Sans Extra Condensed"/>
                  <a:cs typeface="Fira Sans Extra Condensed"/>
                  <a:sym typeface="Fira Sans Extra Condensed"/>
                </a:rPr>
                <a:t>Inertia</a:t>
              </a:r>
              <a:endParaRPr b="1" dirty="0">
                <a:solidFill>
                  <a:schemeClr val="lt1"/>
                </a:solidFill>
                <a:latin typeface="Fira Sans Extra Condensed"/>
                <a:ea typeface="Fira Sans Extra Condensed"/>
                <a:cs typeface="Fira Sans Extra Condensed"/>
                <a:sym typeface="Fira Sans Extra Condensed"/>
              </a:endParaRPr>
            </a:p>
          </p:txBody>
        </p:sp>
      </p:grpSp>
      <p:sp>
        <p:nvSpPr>
          <p:cNvPr id="345" name="Google Shape;345;p20"/>
          <p:cNvSpPr/>
          <p:nvPr/>
        </p:nvSpPr>
        <p:spPr>
          <a:xfrm>
            <a:off x="6698158" y="3500402"/>
            <a:ext cx="726600" cy="726600"/>
          </a:xfrm>
          <a:prstGeom prst="ellipse">
            <a:avLst/>
          </a:prstGeom>
          <a:solidFill>
            <a:schemeClr val="accent4"/>
          </a:solidFill>
          <a:ln>
            <a:noFill/>
          </a:ln>
        </p:spPr>
        <p:txBody>
          <a:bodyPr spcFirstLastPara="1" wrap="square" lIns="91425" tIns="91425" rIns="91425" bIns="91425" anchor="ctr" anchorCtr="0">
            <a:noAutofit/>
          </a:bodyPr>
          <a:lstStyle/>
          <a:p>
            <a:endParaRPr/>
          </a:p>
        </p:txBody>
      </p:sp>
      <p:grpSp>
        <p:nvGrpSpPr>
          <p:cNvPr id="346" name="Google Shape;346;p20"/>
          <p:cNvGrpSpPr/>
          <p:nvPr/>
        </p:nvGrpSpPr>
        <p:grpSpPr>
          <a:xfrm>
            <a:off x="6063046" y="1642476"/>
            <a:ext cx="2295332" cy="3429062"/>
            <a:chOff x="4600901" y="1260798"/>
            <a:chExt cx="2295332" cy="3429062"/>
          </a:xfrm>
        </p:grpSpPr>
        <p:sp>
          <p:nvSpPr>
            <p:cNvPr id="348" name="Google Shape;348;p20"/>
            <p:cNvSpPr txBox="1"/>
            <p:nvPr/>
          </p:nvSpPr>
          <p:spPr>
            <a:xfrm>
              <a:off x="4600901" y="4277660"/>
              <a:ext cx="2295332" cy="412200"/>
            </a:xfrm>
            <a:prstGeom prst="rect">
              <a:avLst/>
            </a:prstGeom>
            <a:noFill/>
            <a:ln>
              <a:noFill/>
            </a:ln>
          </p:spPr>
          <p:txBody>
            <a:bodyPr spcFirstLastPara="1" wrap="square" lIns="91425" tIns="91425" rIns="91425" bIns="91425" anchor="ctr" anchorCtr="0">
              <a:noAutofit/>
            </a:bodyPr>
            <a:lstStyle/>
            <a:p>
              <a:pPr>
                <a:spcAft>
                  <a:spcPts val="600"/>
                </a:spcAft>
              </a:pPr>
              <a:r>
                <a:rPr lang="en-US" sz="1600" dirty="0">
                  <a:latin typeface="Roboto" panose="02000000000000000000" pitchFamily="2" charset="0"/>
                  <a:ea typeface="Roboto" panose="02000000000000000000" pitchFamily="2" charset="0"/>
                </a:rPr>
                <a:t>Dogmas reinforced by past experience and clinical guidelines = “standard of practice” </a:t>
              </a:r>
            </a:p>
          </p:txBody>
        </p:sp>
        <p:sp>
          <p:nvSpPr>
            <p:cNvPr id="349" name="Google Shape;349;p20"/>
            <p:cNvSpPr txBox="1"/>
            <p:nvPr/>
          </p:nvSpPr>
          <p:spPr>
            <a:xfrm>
              <a:off x="5068624" y="1260798"/>
              <a:ext cx="1145561" cy="632277"/>
            </a:xfrm>
            <a:prstGeom prst="rect">
              <a:avLst/>
            </a:prstGeom>
            <a:solidFill>
              <a:schemeClr val="accent4"/>
            </a:solidFill>
            <a:ln>
              <a:noFill/>
            </a:ln>
          </p:spPr>
          <p:txBody>
            <a:bodyPr spcFirstLastPara="1" wrap="square" lIns="91425" tIns="91425" rIns="91425" bIns="91425" anchor="ctr" anchorCtr="0">
              <a:noAutofit/>
            </a:bodyPr>
            <a:lstStyle/>
            <a:p>
              <a:pPr algn="ctr"/>
              <a:r>
                <a:rPr lang="en" b="1" dirty="0">
                  <a:solidFill>
                    <a:schemeClr val="lt1"/>
                  </a:solidFill>
                  <a:latin typeface="Fira Sans Extra Condensed"/>
                  <a:ea typeface="Fira Sans Extra Condensed"/>
                  <a:cs typeface="Fira Sans Extra Condensed"/>
                  <a:sym typeface="Fira Sans Extra Condensed"/>
                </a:rPr>
                <a:t>Dogmas reinforced</a:t>
              </a:r>
              <a:endParaRPr b="1" dirty="0">
                <a:solidFill>
                  <a:schemeClr val="lt1"/>
                </a:solidFill>
                <a:latin typeface="Fira Sans Extra Condensed"/>
                <a:ea typeface="Fira Sans Extra Condensed"/>
                <a:cs typeface="Fira Sans Extra Condensed"/>
                <a:sym typeface="Fira Sans Extra Condensed"/>
              </a:endParaRPr>
            </a:p>
          </p:txBody>
        </p:sp>
      </p:grpSp>
      <p:sp>
        <p:nvSpPr>
          <p:cNvPr id="350" name="Google Shape;350;p20"/>
          <p:cNvSpPr/>
          <p:nvPr/>
        </p:nvSpPr>
        <p:spPr>
          <a:xfrm>
            <a:off x="9003528" y="3491287"/>
            <a:ext cx="726600" cy="726600"/>
          </a:xfrm>
          <a:prstGeom prst="ellipse">
            <a:avLst/>
          </a:prstGeom>
          <a:solidFill>
            <a:schemeClr val="accent5"/>
          </a:solidFill>
          <a:ln>
            <a:noFill/>
          </a:ln>
        </p:spPr>
        <p:txBody>
          <a:bodyPr spcFirstLastPara="1" wrap="square" lIns="91425" tIns="91425" rIns="91425" bIns="91425" anchor="ctr" anchorCtr="0">
            <a:noAutofit/>
          </a:bodyPr>
          <a:lstStyle/>
          <a:p>
            <a:endParaRPr/>
          </a:p>
        </p:txBody>
      </p:sp>
      <p:grpSp>
        <p:nvGrpSpPr>
          <p:cNvPr id="351" name="Google Shape;351;p20"/>
          <p:cNvGrpSpPr/>
          <p:nvPr/>
        </p:nvGrpSpPr>
        <p:grpSpPr>
          <a:xfrm>
            <a:off x="8449945" y="1117076"/>
            <a:ext cx="2016900" cy="4023148"/>
            <a:chOff x="6987800" y="735398"/>
            <a:chExt cx="2016900" cy="4023148"/>
          </a:xfrm>
        </p:grpSpPr>
        <p:sp>
          <p:nvSpPr>
            <p:cNvPr id="353" name="Google Shape;353;p20"/>
            <p:cNvSpPr txBox="1"/>
            <p:nvPr/>
          </p:nvSpPr>
          <p:spPr>
            <a:xfrm>
              <a:off x="6987800" y="4346346"/>
              <a:ext cx="2016900" cy="412200"/>
            </a:xfrm>
            <a:prstGeom prst="rect">
              <a:avLst/>
            </a:prstGeom>
            <a:noFill/>
            <a:ln>
              <a:noFill/>
            </a:ln>
          </p:spPr>
          <p:txBody>
            <a:bodyPr spcFirstLastPara="1" wrap="square" lIns="91425" tIns="91425" rIns="91425" bIns="91425" anchor="ctr" anchorCtr="0">
              <a:noAutofit/>
            </a:bodyPr>
            <a:lstStyle/>
            <a:p>
              <a:pPr>
                <a:spcAft>
                  <a:spcPts val="600"/>
                </a:spcAft>
              </a:pPr>
              <a:r>
                <a:rPr lang="en-US" sz="1600" dirty="0">
                  <a:latin typeface="Roboto" panose="02000000000000000000" pitchFamily="2" charset="0"/>
                  <a:ea typeface="Roboto" panose="02000000000000000000" pitchFamily="2" charset="0"/>
                </a:rPr>
                <a:t>Barrier to change as new &amp; higher quality evidence becomes available </a:t>
              </a:r>
            </a:p>
            <a:p>
              <a:pPr>
                <a:spcAft>
                  <a:spcPts val="600"/>
                </a:spcAft>
              </a:pPr>
              <a:r>
                <a:rPr lang="en-US" sz="1600" dirty="0">
                  <a:latin typeface="Roboto" panose="02000000000000000000" pitchFamily="2" charset="0"/>
                  <a:ea typeface="Roboto" panose="02000000000000000000" pitchFamily="2" charset="0"/>
                </a:rPr>
                <a:t>Dogma &gt; evidence</a:t>
              </a:r>
            </a:p>
          </p:txBody>
        </p:sp>
        <p:sp>
          <p:nvSpPr>
            <p:cNvPr id="354" name="Google Shape;354;p20"/>
            <p:cNvSpPr txBox="1"/>
            <p:nvPr/>
          </p:nvSpPr>
          <p:spPr>
            <a:xfrm>
              <a:off x="7332735" y="735398"/>
              <a:ext cx="1215448" cy="632277"/>
            </a:xfrm>
            <a:prstGeom prst="rect">
              <a:avLst/>
            </a:prstGeom>
            <a:solidFill>
              <a:schemeClr val="accent5"/>
            </a:solidFill>
            <a:ln>
              <a:noFill/>
            </a:ln>
          </p:spPr>
          <p:txBody>
            <a:bodyPr spcFirstLastPara="1" wrap="square" lIns="91425" tIns="91425" rIns="91425" bIns="91425" anchor="ctr" anchorCtr="0">
              <a:noAutofit/>
            </a:bodyPr>
            <a:lstStyle/>
            <a:p>
              <a:pPr algn="ctr"/>
              <a:r>
                <a:rPr lang="en" b="1" dirty="0">
                  <a:solidFill>
                    <a:schemeClr val="lt1"/>
                  </a:solidFill>
                  <a:latin typeface="Fira Sans Extra Condensed"/>
                  <a:ea typeface="Fira Sans Extra Condensed"/>
                  <a:cs typeface="Fira Sans Extra Condensed"/>
                  <a:sym typeface="Fira Sans Extra Condensed"/>
                </a:rPr>
                <a:t>Resistance to Change</a:t>
              </a:r>
              <a:endParaRPr b="1" dirty="0">
                <a:solidFill>
                  <a:schemeClr val="lt1"/>
                </a:solidFill>
                <a:latin typeface="Fira Sans Extra Condensed"/>
                <a:ea typeface="Fira Sans Extra Condensed"/>
                <a:cs typeface="Fira Sans Extra Condensed"/>
                <a:sym typeface="Fira Sans Extra Condensed"/>
              </a:endParaRPr>
            </a:p>
          </p:txBody>
        </p:sp>
      </p:grpSp>
      <p:cxnSp>
        <p:nvCxnSpPr>
          <p:cNvPr id="355" name="Google Shape;355;p20"/>
          <p:cNvCxnSpPr>
            <a:cxnSpLocks/>
            <a:stCxn id="339" idx="3"/>
            <a:endCxn id="344" idx="1"/>
          </p:cNvCxnSpPr>
          <p:nvPr/>
        </p:nvCxnSpPr>
        <p:spPr>
          <a:xfrm flipV="1">
            <a:off x="2803183" y="2620028"/>
            <a:ext cx="1660737" cy="410624"/>
          </a:xfrm>
          <a:prstGeom prst="bentConnector3">
            <a:avLst>
              <a:gd name="adj1" fmla="val 50000"/>
            </a:avLst>
          </a:prstGeom>
          <a:noFill/>
          <a:ln w="9525" cap="flat" cmpd="sng">
            <a:solidFill>
              <a:schemeClr val="dk2"/>
            </a:solidFill>
            <a:prstDash val="dash"/>
            <a:round/>
            <a:headEnd type="none" w="med" len="med"/>
            <a:tailEnd type="triangle" w="med" len="med"/>
          </a:ln>
        </p:spPr>
      </p:cxnSp>
      <p:cxnSp>
        <p:nvCxnSpPr>
          <p:cNvPr id="356" name="Google Shape;356;p20"/>
          <p:cNvCxnSpPr>
            <a:cxnSpLocks/>
            <a:stCxn id="344" idx="3"/>
            <a:endCxn id="349" idx="1"/>
          </p:cNvCxnSpPr>
          <p:nvPr/>
        </p:nvCxnSpPr>
        <p:spPr>
          <a:xfrm flipV="1">
            <a:off x="5525321" y="1958615"/>
            <a:ext cx="1005449" cy="661412"/>
          </a:xfrm>
          <a:prstGeom prst="bentConnector3">
            <a:avLst>
              <a:gd name="adj1" fmla="val 50000"/>
            </a:avLst>
          </a:prstGeom>
          <a:noFill/>
          <a:ln w="9525" cap="flat" cmpd="sng">
            <a:solidFill>
              <a:schemeClr val="dk2"/>
            </a:solidFill>
            <a:prstDash val="dash"/>
            <a:round/>
            <a:headEnd type="none" w="med" len="med"/>
            <a:tailEnd type="triangle" w="med" len="med"/>
          </a:ln>
        </p:spPr>
      </p:cxnSp>
      <p:cxnSp>
        <p:nvCxnSpPr>
          <p:cNvPr id="357" name="Google Shape;357;p20"/>
          <p:cNvCxnSpPr>
            <a:cxnSpLocks/>
            <a:stCxn id="349" idx="3"/>
            <a:endCxn id="354" idx="1"/>
          </p:cNvCxnSpPr>
          <p:nvPr/>
        </p:nvCxnSpPr>
        <p:spPr>
          <a:xfrm flipV="1">
            <a:off x="7676330" y="1433215"/>
            <a:ext cx="1118550" cy="525400"/>
          </a:xfrm>
          <a:prstGeom prst="bentConnector3">
            <a:avLst>
              <a:gd name="adj1" fmla="val 50000"/>
            </a:avLst>
          </a:prstGeom>
          <a:noFill/>
          <a:ln w="9525" cap="flat" cmpd="sng">
            <a:solidFill>
              <a:schemeClr val="dk2"/>
            </a:solidFill>
            <a:prstDash val="dash"/>
            <a:round/>
            <a:headEnd type="none" w="med" len="med"/>
            <a:tailEnd type="triangle" w="med" len="med"/>
          </a:ln>
        </p:spPr>
      </p:cxnSp>
      <p:cxnSp>
        <p:nvCxnSpPr>
          <p:cNvPr id="358" name="Google Shape;358;p20"/>
          <p:cNvCxnSpPr>
            <a:cxnSpLocks/>
            <a:stCxn id="339" idx="2"/>
            <a:endCxn id="335" idx="0"/>
          </p:cNvCxnSpPr>
          <p:nvPr/>
        </p:nvCxnSpPr>
        <p:spPr>
          <a:xfrm>
            <a:off x="2272483" y="3341502"/>
            <a:ext cx="0" cy="176784"/>
          </a:xfrm>
          <a:prstGeom prst="straightConnector1">
            <a:avLst/>
          </a:prstGeom>
          <a:noFill/>
          <a:ln w="9525" cap="flat" cmpd="sng">
            <a:solidFill>
              <a:schemeClr val="dk2"/>
            </a:solidFill>
            <a:prstDash val="solid"/>
            <a:round/>
            <a:headEnd type="none" w="med" len="med"/>
            <a:tailEnd type="none" w="med" len="med"/>
          </a:ln>
        </p:spPr>
      </p:cxnSp>
      <p:cxnSp>
        <p:nvCxnSpPr>
          <p:cNvPr id="359" name="Google Shape;359;p20"/>
          <p:cNvCxnSpPr>
            <a:stCxn id="344" idx="2"/>
            <a:endCxn id="340" idx="0"/>
          </p:cNvCxnSpPr>
          <p:nvPr/>
        </p:nvCxnSpPr>
        <p:spPr>
          <a:xfrm>
            <a:off x="4994620" y="2805727"/>
            <a:ext cx="0" cy="69480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20"/>
          <p:cNvCxnSpPr>
            <a:cxnSpLocks/>
            <a:stCxn id="349" idx="2"/>
            <a:endCxn id="345" idx="0"/>
          </p:cNvCxnSpPr>
          <p:nvPr/>
        </p:nvCxnSpPr>
        <p:spPr>
          <a:xfrm flipH="1">
            <a:off x="7061458" y="2274754"/>
            <a:ext cx="42092" cy="1225649"/>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p20"/>
          <p:cNvCxnSpPr>
            <a:cxnSpLocks/>
            <a:stCxn id="354" idx="2"/>
            <a:endCxn id="350" idx="0"/>
          </p:cNvCxnSpPr>
          <p:nvPr/>
        </p:nvCxnSpPr>
        <p:spPr>
          <a:xfrm flipH="1">
            <a:off x="9366828" y="1749353"/>
            <a:ext cx="35776" cy="1741934"/>
          </a:xfrm>
          <a:prstGeom prst="straightConnector1">
            <a:avLst/>
          </a:prstGeom>
          <a:noFill/>
          <a:ln w="9525" cap="flat" cmpd="sng">
            <a:solidFill>
              <a:schemeClr val="dk2"/>
            </a:solidFill>
            <a:prstDash val="solid"/>
            <a:round/>
            <a:headEnd type="none" w="med" len="med"/>
            <a:tailEnd type="none" w="med" len="med"/>
          </a:ln>
        </p:spPr>
      </p:cxnSp>
      <p:sp>
        <p:nvSpPr>
          <p:cNvPr id="362" name="Google Shape;362;p20"/>
          <p:cNvSpPr txBox="1"/>
          <p:nvPr/>
        </p:nvSpPr>
        <p:spPr>
          <a:xfrm>
            <a:off x="2057963" y="1630732"/>
            <a:ext cx="2996257" cy="371400"/>
          </a:xfrm>
          <a:prstGeom prst="rect">
            <a:avLst/>
          </a:prstGeom>
          <a:solidFill>
            <a:schemeClr val="accent6"/>
          </a:solidFill>
          <a:ln>
            <a:noFill/>
          </a:ln>
        </p:spPr>
        <p:txBody>
          <a:bodyPr spcFirstLastPara="1" wrap="square" lIns="91425" tIns="91425" rIns="91425" bIns="91425" anchor="ctr" anchorCtr="0">
            <a:noAutofit/>
          </a:bodyPr>
          <a:lstStyle/>
          <a:p>
            <a:pPr algn="ctr"/>
            <a:r>
              <a:rPr lang="en" b="1" dirty="0">
                <a:solidFill>
                  <a:schemeClr val="lt1"/>
                </a:solidFill>
                <a:latin typeface="Fira Sans Extra Condensed"/>
                <a:ea typeface="Fira Sans Extra Condensed"/>
                <a:cs typeface="Fira Sans Extra Condensed"/>
                <a:sym typeface="Fira Sans Extra Condensed"/>
              </a:rPr>
              <a:t>History of Antibiotic Prescribing</a:t>
            </a:r>
            <a:endParaRPr b="1" dirty="0">
              <a:solidFill>
                <a:schemeClr val="lt1"/>
              </a:solidFill>
              <a:latin typeface="Fira Sans Extra Condensed"/>
              <a:ea typeface="Fira Sans Extra Condensed"/>
              <a:cs typeface="Fira Sans Extra Condensed"/>
              <a:sym typeface="Fira Sans Extra Condensed"/>
            </a:endParaRPr>
          </a:p>
        </p:txBody>
      </p:sp>
      <p:grpSp>
        <p:nvGrpSpPr>
          <p:cNvPr id="363" name="Google Shape;363;p20"/>
          <p:cNvGrpSpPr/>
          <p:nvPr/>
        </p:nvGrpSpPr>
        <p:grpSpPr>
          <a:xfrm>
            <a:off x="4825001" y="3694074"/>
            <a:ext cx="339253" cy="339253"/>
            <a:chOff x="5049725" y="3806450"/>
            <a:chExt cx="481825" cy="481825"/>
          </a:xfrm>
        </p:grpSpPr>
        <p:sp>
          <p:nvSpPr>
            <p:cNvPr id="364" name="Google Shape;364;p20"/>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435D74"/>
                </a:solidFill>
              </a:endParaRPr>
            </a:p>
          </p:txBody>
        </p:sp>
        <p:sp>
          <p:nvSpPr>
            <p:cNvPr id="365" name="Google Shape;365;p20"/>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435D74"/>
                </a:solidFill>
              </a:endParaRPr>
            </a:p>
          </p:txBody>
        </p:sp>
        <p:sp>
          <p:nvSpPr>
            <p:cNvPr id="366" name="Google Shape;366;p20"/>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435D74"/>
                </a:solidFill>
              </a:endParaRPr>
            </a:p>
          </p:txBody>
        </p:sp>
      </p:grpSp>
      <p:grpSp>
        <p:nvGrpSpPr>
          <p:cNvPr id="367" name="Google Shape;367;p20"/>
          <p:cNvGrpSpPr/>
          <p:nvPr/>
        </p:nvGrpSpPr>
        <p:grpSpPr>
          <a:xfrm>
            <a:off x="9217577" y="3664222"/>
            <a:ext cx="298503" cy="335275"/>
            <a:chOff x="6264300" y="3809300"/>
            <a:chExt cx="423950" cy="476175"/>
          </a:xfrm>
        </p:grpSpPr>
        <p:sp>
          <p:nvSpPr>
            <p:cNvPr id="368" name="Google Shape;368;p20"/>
            <p:cNvSpPr/>
            <p:nvPr/>
          </p:nvSpPr>
          <p:spPr>
            <a:xfrm>
              <a:off x="6346200" y="4002825"/>
              <a:ext cx="66950" cy="63225"/>
            </a:xfrm>
            <a:custGeom>
              <a:avLst/>
              <a:gdLst/>
              <a:ahLst/>
              <a:cxnLst/>
              <a:rect l="l" t="t" r="r" b="b"/>
              <a:pathLst>
                <a:path w="2678" h="2529" extrusionOk="0">
                  <a:moveTo>
                    <a:pt x="1365" y="1"/>
                  </a:moveTo>
                  <a:cubicBezTo>
                    <a:pt x="1058" y="1"/>
                    <a:pt x="751" y="118"/>
                    <a:pt x="516" y="351"/>
                  </a:cubicBezTo>
                  <a:cubicBezTo>
                    <a:pt x="272" y="598"/>
                    <a:pt x="88" y="992"/>
                    <a:pt x="46" y="1381"/>
                  </a:cubicBezTo>
                  <a:cubicBezTo>
                    <a:pt x="1" y="1757"/>
                    <a:pt x="88" y="2085"/>
                    <a:pt x="281" y="2281"/>
                  </a:cubicBezTo>
                  <a:cubicBezTo>
                    <a:pt x="454" y="2453"/>
                    <a:pt x="709" y="2528"/>
                    <a:pt x="985" y="2528"/>
                  </a:cubicBezTo>
                  <a:cubicBezTo>
                    <a:pt x="1425" y="2528"/>
                    <a:pt x="1917" y="2337"/>
                    <a:pt x="2211" y="2043"/>
                  </a:cubicBezTo>
                  <a:cubicBezTo>
                    <a:pt x="2678" y="1577"/>
                    <a:pt x="2678" y="818"/>
                    <a:pt x="2211" y="351"/>
                  </a:cubicBezTo>
                  <a:cubicBezTo>
                    <a:pt x="1978" y="118"/>
                    <a:pt x="1671" y="1"/>
                    <a:pt x="1365"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435D74"/>
                </a:solidFill>
              </a:endParaRPr>
            </a:p>
          </p:txBody>
        </p:sp>
        <p:sp>
          <p:nvSpPr>
            <p:cNvPr id="369" name="Google Shape;369;p20"/>
            <p:cNvSpPr/>
            <p:nvPr/>
          </p:nvSpPr>
          <p:spPr>
            <a:xfrm>
              <a:off x="6539375" y="4002825"/>
              <a:ext cx="66950" cy="63200"/>
            </a:xfrm>
            <a:custGeom>
              <a:avLst/>
              <a:gdLst/>
              <a:ahLst/>
              <a:cxnLst/>
              <a:rect l="l" t="t" r="r" b="b"/>
              <a:pathLst>
                <a:path w="2678" h="2528" extrusionOk="0">
                  <a:moveTo>
                    <a:pt x="1314" y="1"/>
                  </a:moveTo>
                  <a:cubicBezTo>
                    <a:pt x="1007" y="1"/>
                    <a:pt x="701" y="118"/>
                    <a:pt x="468" y="351"/>
                  </a:cubicBezTo>
                  <a:cubicBezTo>
                    <a:pt x="1" y="818"/>
                    <a:pt x="1" y="1577"/>
                    <a:pt x="468" y="2043"/>
                  </a:cubicBezTo>
                  <a:cubicBezTo>
                    <a:pt x="761" y="2337"/>
                    <a:pt x="1252" y="2528"/>
                    <a:pt x="1691" y="2528"/>
                  </a:cubicBezTo>
                  <a:cubicBezTo>
                    <a:pt x="1968" y="2528"/>
                    <a:pt x="2224" y="2452"/>
                    <a:pt x="2398" y="2278"/>
                  </a:cubicBezTo>
                  <a:cubicBezTo>
                    <a:pt x="2591" y="2085"/>
                    <a:pt x="2678" y="1757"/>
                    <a:pt x="2633" y="1381"/>
                  </a:cubicBezTo>
                  <a:cubicBezTo>
                    <a:pt x="2588" y="992"/>
                    <a:pt x="2407" y="598"/>
                    <a:pt x="2160" y="351"/>
                  </a:cubicBezTo>
                  <a:cubicBezTo>
                    <a:pt x="1927" y="118"/>
                    <a:pt x="1620" y="1"/>
                    <a:pt x="1314"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435D74"/>
                </a:solidFill>
              </a:endParaRPr>
            </a:p>
          </p:txBody>
        </p:sp>
        <p:sp>
          <p:nvSpPr>
            <p:cNvPr id="370" name="Google Shape;370;p20"/>
            <p:cNvSpPr/>
            <p:nvPr/>
          </p:nvSpPr>
          <p:spPr>
            <a:xfrm>
              <a:off x="6264300" y="3809300"/>
              <a:ext cx="423950" cy="476175"/>
            </a:xfrm>
            <a:custGeom>
              <a:avLst/>
              <a:gdLst/>
              <a:ahLst/>
              <a:cxnLst/>
              <a:rect l="l" t="t" r="r" b="b"/>
              <a:pathLst>
                <a:path w="16958" h="19047" extrusionOk="0">
                  <a:moveTo>
                    <a:pt x="4662" y="6571"/>
                  </a:moveTo>
                  <a:cubicBezTo>
                    <a:pt x="5263" y="6571"/>
                    <a:pt x="5864" y="6799"/>
                    <a:pt x="6324" y="7258"/>
                  </a:cubicBezTo>
                  <a:cubicBezTo>
                    <a:pt x="7249" y="8182"/>
                    <a:pt x="7240" y="9685"/>
                    <a:pt x="6303" y="10600"/>
                  </a:cubicBezTo>
                  <a:lnTo>
                    <a:pt x="6300" y="10600"/>
                  </a:lnTo>
                  <a:cubicBezTo>
                    <a:pt x="5791" y="11109"/>
                    <a:pt x="5014" y="11422"/>
                    <a:pt x="4268" y="11422"/>
                  </a:cubicBezTo>
                  <a:cubicBezTo>
                    <a:pt x="3705" y="11422"/>
                    <a:pt x="3154" y="11245"/>
                    <a:pt x="2744" y="10835"/>
                  </a:cubicBezTo>
                  <a:cubicBezTo>
                    <a:pt x="2301" y="10393"/>
                    <a:pt x="2094" y="9718"/>
                    <a:pt x="2181" y="8992"/>
                  </a:cubicBezTo>
                  <a:cubicBezTo>
                    <a:pt x="2256" y="8336"/>
                    <a:pt x="2548" y="7713"/>
                    <a:pt x="2982" y="7279"/>
                  </a:cubicBezTo>
                  <a:cubicBezTo>
                    <a:pt x="3442" y="6807"/>
                    <a:pt x="4052" y="6571"/>
                    <a:pt x="4662" y="6571"/>
                  </a:cubicBezTo>
                  <a:close/>
                  <a:moveTo>
                    <a:pt x="12317" y="6589"/>
                  </a:moveTo>
                  <a:cubicBezTo>
                    <a:pt x="12918" y="6589"/>
                    <a:pt x="13520" y="6818"/>
                    <a:pt x="13979" y="7276"/>
                  </a:cubicBezTo>
                  <a:cubicBezTo>
                    <a:pt x="14873" y="8173"/>
                    <a:pt x="15165" y="9884"/>
                    <a:pt x="14214" y="10835"/>
                  </a:cubicBezTo>
                  <a:cubicBezTo>
                    <a:pt x="13804" y="11245"/>
                    <a:pt x="13256" y="11422"/>
                    <a:pt x="12690" y="11422"/>
                  </a:cubicBezTo>
                  <a:cubicBezTo>
                    <a:pt x="11943" y="11422"/>
                    <a:pt x="11166" y="11109"/>
                    <a:pt x="10658" y="10600"/>
                  </a:cubicBezTo>
                  <a:cubicBezTo>
                    <a:pt x="9739" y="9682"/>
                    <a:pt x="9739" y="8194"/>
                    <a:pt x="10658" y="7276"/>
                  </a:cubicBezTo>
                  <a:cubicBezTo>
                    <a:pt x="11115" y="6818"/>
                    <a:pt x="11716" y="6589"/>
                    <a:pt x="12317" y="6589"/>
                  </a:cubicBezTo>
                  <a:close/>
                  <a:moveTo>
                    <a:pt x="8479" y="10841"/>
                  </a:moveTo>
                  <a:cubicBezTo>
                    <a:pt x="8669" y="10841"/>
                    <a:pt x="8858" y="10933"/>
                    <a:pt x="8971" y="11118"/>
                  </a:cubicBezTo>
                  <a:lnTo>
                    <a:pt x="10266" y="13238"/>
                  </a:lnTo>
                  <a:cubicBezTo>
                    <a:pt x="10435" y="13509"/>
                    <a:pt x="10347" y="13865"/>
                    <a:pt x="10076" y="14030"/>
                  </a:cubicBezTo>
                  <a:lnTo>
                    <a:pt x="10073" y="14030"/>
                  </a:lnTo>
                  <a:cubicBezTo>
                    <a:pt x="9980" y="14087"/>
                    <a:pt x="9877" y="14114"/>
                    <a:pt x="9775" y="14114"/>
                  </a:cubicBezTo>
                  <a:cubicBezTo>
                    <a:pt x="9582" y="14114"/>
                    <a:pt x="9393" y="14016"/>
                    <a:pt x="9284" y="13840"/>
                  </a:cubicBezTo>
                  <a:lnTo>
                    <a:pt x="8480" y="12522"/>
                  </a:lnTo>
                  <a:lnTo>
                    <a:pt x="7673" y="13840"/>
                  </a:lnTo>
                  <a:cubicBezTo>
                    <a:pt x="7565" y="14018"/>
                    <a:pt x="7376" y="14115"/>
                    <a:pt x="7182" y="14115"/>
                  </a:cubicBezTo>
                  <a:cubicBezTo>
                    <a:pt x="7079" y="14115"/>
                    <a:pt x="6975" y="14088"/>
                    <a:pt x="6881" y="14030"/>
                  </a:cubicBezTo>
                  <a:cubicBezTo>
                    <a:pt x="6610" y="13862"/>
                    <a:pt x="6526" y="13509"/>
                    <a:pt x="6692" y="13238"/>
                  </a:cubicBezTo>
                  <a:lnTo>
                    <a:pt x="7987" y="11118"/>
                  </a:lnTo>
                  <a:cubicBezTo>
                    <a:pt x="8100" y="10933"/>
                    <a:pt x="8289" y="10841"/>
                    <a:pt x="8479" y="10841"/>
                  </a:cubicBezTo>
                  <a:close/>
                  <a:moveTo>
                    <a:pt x="8474" y="1"/>
                  </a:moveTo>
                  <a:cubicBezTo>
                    <a:pt x="3801" y="1"/>
                    <a:pt x="1" y="3840"/>
                    <a:pt x="1" y="8553"/>
                  </a:cubicBezTo>
                  <a:lnTo>
                    <a:pt x="1" y="11856"/>
                  </a:lnTo>
                  <a:cubicBezTo>
                    <a:pt x="1" y="12883"/>
                    <a:pt x="449" y="13862"/>
                    <a:pt x="1229" y="14530"/>
                  </a:cubicBezTo>
                  <a:lnTo>
                    <a:pt x="2934" y="16000"/>
                  </a:lnTo>
                  <a:lnTo>
                    <a:pt x="2934" y="18472"/>
                  </a:lnTo>
                  <a:cubicBezTo>
                    <a:pt x="2934" y="18788"/>
                    <a:pt x="3193" y="19047"/>
                    <a:pt x="3512" y="19047"/>
                  </a:cubicBezTo>
                  <a:lnTo>
                    <a:pt x="5183" y="19047"/>
                  </a:lnTo>
                  <a:lnTo>
                    <a:pt x="5183" y="16536"/>
                  </a:lnTo>
                  <a:cubicBezTo>
                    <a:pt x="5192" y="16222"/>
                    <a:pt x="5448" y="15975"/>
                    <a:pt x="5761" y="15975"/>
                  </a:cubicBezTo>
                  <a:cubicBezTo>
                    <a:pt x="6071" y="15975"/>
                    <a:pt x="6327" y="16222"/>
                    <a:pt x="6336" y="16536"/>
                  </a:cubicBezTo>
                  <a:lnTo>
                    <a:pt x="6336" y="19047"/>
                  </a:lnTo>
                  <a:lnTo>
                    <a:pt x="7905" y="19047"/>
                  </a:lnTo>
                  <a:lnTo>
                    <a:pt x="7905" y="16536"/>
                  </a:lnTo>
                  <a:cubicBezTo>
                    <a:pt x="7905" y="16219"/>
                    <a:pt x="8161" y="15960"/>
                    <a:pt x="8480" y="15960"/>
                  </a:cubicBezTo>
                  <a:cubicBezTo>
                    <a:pt x="8797" y="15960"/>
                    <a:pt x="9056" y="16219"/>
                    <a:pt x="9056" y="16536"/>
                  </a:cubicBezTo>
                  <a:lnTo>
                    <a:pt x="9056" y="19047"/>
                  </a:lnTo>
                  <a:lnTo>
                    <a:pt x="10624" y="19047"/>
                  </a:lnTo>
                  <a:lnTo>
                    <a:pt x="10624" y="16536"/>
                  </a:lnTo>
                  <a:cubicBezTo>
                    <a:pt x="10630" y="16222"/>
                    <a:pt x="10886" y="15975"/>
                    <a:pt x="11200" y="15975"/>
                  </a:cubicBezTo>
                  <a:cubicBezTo>
                    <a:pt x="11513" y="15975"/>
                    <a:pt x="11766" y="16222"/>
                    <a:pt x="11775" y="16536"/>
                  </a:cubicBezTo>
                  <a:lnTo>
                    <a:pt x="11775" y="19047"/>
                  </a:lnTo>
                  <a:lnTo>
                    <a:pt x="13449" y="19047"/>
                  </a:lnTo>
                  <a:cubicBezTo>
                    <a:pt x="13765" y="19044"/>
                    <a:pt x="14024" y="18788"/>
                    <a:pt x="14024" y="18469"/>
                  </a:cubicBezTo>
                  <a:lnTo>
                    <a:pt x="14024" y="15997"/>
                  </a:lnTo>
                  <a:lnTo>
                    <a:pt x="15729" y="14530"/>
                  </a:lnTo>
                  <a:cubicBezTo>
                    <a:pt x="16508" y="13859"/>
                    <a:pt x="16957" y="12883"/>
                    <a:pt x="16957" y="11853"/>
                  </a:cubicBezTo>
                  <a:lnTo>
                    <a:pt x="16957" y="8462"/>
                  </a:lnTo>
                  <a:cubicBezTo>
                    <a:pt x="16948" y="3786"/>
                    <a:pt x="13154" y="1"/>
                    <a:pt x="8480"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435D74"/>
                </a:solidFill>
              </a:endParaRPr>
            </a:p>
          </p:txBody>
        </p:sp>
      </p:grpSp>
      <p:grpSp>
        <p:nvGrpSpPr>
          <p:cNvPr id="371" name="Google Shape;371;p20"/>
          <p:cNvGrpSpPr/>
          <p:nvPr/>
        </p:nvGrpSpPr>
        <p:grpSpPr>
          <a:xfrm>
            <a:off x="2090825" y="3674140"/>
            <a:ext cx="363316" cy="315437"/>
            <a:chOff x="6218300" y="4416175"/>
            <a:chExt cx="516000" cy="448000"/>
          </a:xfrm>
        </p:grpSpPr>
        <p:sp>
          <p:nvSpPr>
            <p:cNvPr id="372" name="Google Shape;372;p20"/>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435D74"/>
                </a:solidFill>
              </a:endParaRPr>
            </a:p>
          </p:txBody>
        </p:sp>
        <p:sp>
          <p:nvSpPr>
            <p:cNvPr id="373" name="Google Shape;373;p20"/>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chemeClr val="lt1"/>
            </a:solidFill>
            <a:ln>
              <a:noFill/>
            </a:ln>
          </p:spPr>
          <p:txBody>
            <a:bodyPr spcFirstLastPara="1" wrap="square" lIns="91425" tIns="91425" rIns="91425" bIns="91425" anchor="ctr" anchorCtr="0">
              <a:noAutofit/>
            </a:bodyPr>
            <a:lstStyle/>
            <a:p>
              <a:endParaRPr dirty="0">
                <a:solidFill>
                  <a:srgbClr val="435D74"/>
                </a:solidFill>
              </a:endParaRPr>
            </a:p>
          </p:txBody>
        </p:sp>
        <p:sp>
          <p:nvSpPr>
            <p:cNvPr id="374" name="Google Shape;374;p20"/>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435D74"/>
                </a:solidFill>
              </a:endParaRPr>
            </a:p>
          </p:txBody>
        </p:sp>
      </p:grpSp>
      <p:sp>
        <p:nvSpPr>
          <p:cNvPr id="14" name="TextBox 13">
            <a:extLst>
              <a:ext uri="{FF2B5EF4-FFF2-40B4-BE49-F238E27FC236}">
                <a16:creationId xmlns:a16="http://schemas.microsoft.com/office/drawing/2014/main" id="{D32288D5-06DD-98F9-F8B9-1DF89397DFF9}"/>
              </a:ext>
            </a:extLst>
          </p:cNvPr>
          <p:cNvSpPr txBox="1"/>
          <p:nvPr/>
        </p:nvSpPr>
        <p:spPr>
          <a:xfrm>
            <a:off x="8759888" y="6069242"/>
            <a:ext cx="4077477" cy="246221"/>
          </a:xfrm>
          <a:prstGeom prst="rect">
            <a:avLst/>
          </a:prstGeom>
          <a:noFill/>
        </p:spPr>
        <p:txBody>
          <a:bodyPr wrap="square">
            <a:spAutoFit/>
          </a:bodyPr>
          <a:lstStyle/>
          <a:p>
            <a:r>
              <a:rPr lang="en-US" sz="1000" dirty="0"/>
              <a:t>Wald-</a:t>
            </a:r>
            <a:r>
              <a:rPr lang="en-US" sz="1000" dirty="0" err="1"/>
              <a:t>Dickler</a:t>
            </a:r>
            <a:r>
              <a:rPr lang="en-US" sz="1000" dirty="0"/>
              <a:t> N, et al. Am J Med. 2022 Mar;135(3):369-379.e1 </a:t>
            </a:r>
          </a:p>
        </p:txBody>
      </p:sp>
      <p:pic>
        <p:nvPicPr>
          <p:cNvPr id="19" name="Graphic 18" descr="Needle with solid fill">
            <a:extLst>
              <a:ext uri="{FF2B5EF4-FFF2-40B4-BE49-F238E27FC236}">
                <a16:creationId xmlns:a16="http://schemas.microsoft.com/office/drawing/2014/main" id="{73D62C13-7DE2-3170-7C9E-04658137C4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4674" y="3614802"/>
            <a:ext cx="533568" cy="53356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61D645-2963-F568-3544-DB8D80943F0F}"/>
              </a:ext>
            </a:extLst>
          </p:cNvPr>
          <p:cNvPicPr>
            <a:picLocks noChangeAspect="1"/>
          </p:cNvPicPr>
          <p:nvPr/>
        </p:nvPicPr>
        <p:blipFill>
          <a:blip r:embed="rId3"/>
          <a:stretch>
            <a:fillRect/>
          </a:stretch>
        </p:blipFill>
        <p:spPr>
          <a:xfrm>
            <a:off x="93533" y="70969"/>
            <a:ext cx="10078857" cy="6716062"/>
          </a:xfrm>
          <a:prstGeom prst="rect">
            <a:avLst/>
          </a:prstGeom>
        </p:spPr>
      </p:pic>
      <p:pic>
        <p:nvPicPr>
          <p:cNvPr id="5" name="Picture 4">
            <a:extLst>
              <a:ext uri="{FF2B5EF4-FFF2-40B4-BE49-F238E27FC236}">
                <a16:creationId xmlns:a16="http://schemas.microsoft.com/office/drawing/2014/main" id="{9EE60D1C-56C4-70DB-D1AB-82D44D3EC98B}"/>
              </a:ext>
            </a:extLst>
          </p:cNvPr>
          <p:cNvPicPr>
            <a:picLocks noChangeAspect="1"/>
          </p:cNvPicPr>
          <p:nvPr/>
        </p:nvPicPr>
        <p:blipFill>
          <a:blip r:embed="rId4"/>
          <a:stretch>
            <a:fillRect/>
          </a:stretch>
        </p:blipFill>
        <p:spPr>
          <a:xfrm>
            <a:off x="8222640" y="5016914"/>
            <a:ext cx="874700" cy="884156"/>
          </a:xfrm>
          <a:prstGeom prst="rect">
            <a:avLst/>
          </a:prstGeom>
        </p:spPr>
      </p:pic>
      <p:sp>
        <p:nvSpPr>
          <p:cNvPr id="2" name="Rectangle 1">
            <a:extLst>
              <a:ext uri="{FF2B5EF4-FFF2-40B4-BE49-F238E27FC236}">
                <a16:creationId xmlns:a16="http://schemas.microsoft.com/office/drawing/2014/main" id="{DA956AE0-1FE2-F64F-B3C0-A5E05A43C1E2}"/>
              </a:ext>
            </a:extLst>
          </p:cNvPr>
          <p:cNvSpPr/>
          <p:nvPr/>
        </p:nvSpPr>
        <p:spPr>
          <a:xfrm>
            <a:off x="279400" y="3759200"/>
            <a:ext cx="2832100" cy="2908300"/>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3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2F0B8-85FF-8E06-C2BB-8F6BF544642F}"/>
              </a:ext>
            </a:extLst>
          </p:cNvPr>
          <p:cNvPicPr>
            <a:picLocks noChangeAspect="1"/>
          </p:cNvPicPr>
          <p:nvPr/>
        </p:nvPicPr>
        <p:blipFill>
          <a:blip r:embed="rId2"/>
          <a:stretch>
            <a:fillRect/>
          </a:stretch>
        </p:blipFill>
        <p:spPr>
          <a:xfrm>
            <a:off x="2129927" y="0"/>
            <a:ext cx="7932145" cy="6858000"/>
          </a:xfrm>
          <a:prstGeom prst="rect">
            <a:avLst/>
          </a:prstGeom>
        </p:spPr>
      </p:pic>
      <p:pic>
        <p:nvPicPr>
          <p:cNvPr id="6" name="Picture 5">
            <a:extLst>
              <a:ext uri="{FF2B5EF4-FFF2-40B4-BE49-F238E27FC236}">
                <a16:creationId xmlns:a16="http://schemas.microsoft.com/office/drawing/2014/main" id="{483FBB6A-D9C0-4732-9967-E5784A3D519A}"/>
              </a:ext>
            </a:extLst>
          </p:cNvPr>
          <p:cNvPicPr>
            <a:picLocks noChangeAspect="1"/>
          </p:cNvPicPr>
          <p:nvPr/>
        </p:nvPicPr>
        <p:blipFill>
          <a:blip r:embed="rId3"/>
          <a:stretch>
            <a:fillRect/>
          </a:stretch>
        </p:blipFill>
        <p:spPr>
          <a:xfrm>
            <a:off x="10062072" y="5973844"/>
            <a:ext cx="874700" cy="884156"/>
          </a:xfrm>
          <a:prstGeom prst="rect">
            <a:avLst/>
          </a:prstGeom>
        </p:spPr>
      </p:pic>
    </p:spTree>
    <p:extLst>
      <p:ext uri="{BB962C8B-B14F-4D97-AF65-F5344CB8AC3E}">
        <p14:creationId xmlns:p14="http://schemas.microsoft.com/office/powerpoint/2010/main" val="1955733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8278F-8DB3-E044-2293-24555175D7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B1A411-5353-49AB-7D8B-5F7AE3C55832}"/>
              </a:ext>
            </a:extLst>
          </p:cNvPr>
          <p:cNvSpPr>
            <a:spLocks noGrp="1"/>
          </p:cNvSpPr>
          <p:nvPr>
            <p:ph type="title"/>
          </p:nvPr>
        </p:nvSpPr>
        <p:spPr>
          <a:xfrm>
            <a:off x="0" y="37150"/>
            <a:ext cx="10516760" cy="1229801"/>
          </a:xfrm>
        </p:spPr>
        <p:txBody>
          <a:bodyPr/>
          <a:lstStyle/>
          <a:p>
            <a:r>
              <a:rPr lang="en-US" sz="3600" dirty="0"/>
              <a:t>Nebraska Medicine Study – Blood culture bottle shortage</a:t>
            </a:r>
          </a:p>
        </p:txBody>
      </p:sp>
      <p:pic>
        <p:nvPicPr>
          <p:cNvPr id="4" name="Picture 3">
            <a:extLst>
              <a:ext uri="{FF2B5EF4-FFF2-40B4-BE49-F238E27FC236}">
                <a16:creationId xmlns:a16="http://schemas.microsoft.com/office/drawing/2014/main" id="{51357262-22F4-37E9-8EBC-CCC0516FF5EA}"/>
              </a:ext>
            </a:extLst>
          </p:cNvPr>
          <p:cNvPicPr>
            <a:picLocks noChangeAspect="1"/>
          </p:cNvPicPr>
          <p:nvPr/>
        </p:nvPicPr>
        <p:blipFill>
          <a:blip r:embed="rId3"/>
          <a:stretch>
            <a:fillRect/>
          </a:stretch>
        </p:blipFill>
        <p:spPr>
          <a:xfrm>
            <a:off x="4093633" y="1511300"/>
            <a:ext cx="7900458" cy="4886325"/>
          </a:xfrm>
          <a:prstGeom prst="rect">
            <a:avLst/>
          </a:prstGeom>
        </p:spPr>
      </p:pic>
      <p:sp>
        <p:nvSpPr>
          <p:cNvPr id="5" name="TextBox 4">
            <a:extLst>
              <a:ext uri="{FF2B5EF4-FFF2-40B4-BE49-F238E27FC236}">
                <a16:creationId xmlns:a16="http://schemas.microsoft.com/office/drawing/2014/main" id="{EF329C78-4538-8A76-7465-8F236A28229C}"/>
              </a:ext>
            </a:extLst>
          </p:cNvPr>
          <p:cNvSpPr txBox="1"/>
          <p:nvPr/>
        </p:nvSpPr>
        <p:spPr>
          <a:xfrm>
            <a:off x="5701480" y="3308145"/>
            <a:ext cx="715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a:rPr>
              <a:t>1846</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EDA975D-67FB-A2AA-3CD1-01A97A87004F}"/>
              </a:ext>
            </a:extLst>
          </p:cNvPr>
          <p:cNvSpPr txBox="1"/>
          <p:nvPr/>
        </p:nvSpPr>
        <p:spPr>
          <a:xfrm>
            <a:off x="7962900" y="5385209"/>
            <a:ext cx="7767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a:rPr>
              <a:t>1205</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75E4957-AE43-D7BD-BF9E-898F37548CEA}"/>
              </a:ext>
            </a:extLst>
          </p:cNvPr>
          <p:cNvSpPr txBox="1"/>
          <p:nvPr/>
        </p:nvSpPr>
        <p:spPr>
          <a:xfrm>
            <a:off x="10187448" y="4696951"/>
            <a:ext cx="715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a:rPr>
              <a:t>1464</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Left Brace 7">
            <a:extLst>
              <a:ext uri="{FF2B5EF4-FFF2-40B4-BE49-F238E27FC236}">
                <a16:creationId xmlns:a16="http://schemas.microsoft.com/office/drawing/2014/main" id="{F77533D2-3F5A-3F23-57A2-5D572A608067}"/>
              </a:ext>
            </a:extLst>
          </p:cNvPr>
          <p:cNvSpPr/>
          <p:nvPr/>
        </p:nvSpPr>
        <p:spPr>
          <a:xfrm rot="5400000">
            <a:off x="7086305" y="675557"/>
            <a:ext cx="167737" cy="221717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Left Brace 8">
            <a:extLst>
              <a:ext uri="{FF2B5EF4-FFF2-40B4-BE49-F238E27FC236}">
                <a16:creationId xmlns:a16="http://schemas.microsoft.com/office/drawing/2014/main" id="{543A5B7E-AC1D-6A3B-D259-EDDF59212E03}"/>
              </a:ext>
            </a:extLst>
          </p:cNvPr>
          <p:cNvSpPr/>
          <p:nvPr/>
        </p:nvSpPr>
        <p:spPr>
          <a:xfrm rot="5400000">
            <a:off x="9384594" y="675556"/>
            <a:ext cx="167737" cy="221717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0" name="Left Brace 9">
            <a:extLst>
              <a:ext uri="{FF2B5EF4-FFF2-40B4-BE49-F238E27FC236}">
                <a16:creationId xmlns:a16="http://schemas.microsoft.com/office/drawing/2014/main" id="{6270C839-21BD-7544-E0F4-5416ED28502D}"/>
              </a:ext>
            </a:extLst>
          </p:cNvPr>
          <p:cNvSpPr/>
          <p:nvPr/>
        </p:nvSpPr>
        <p:spPr>
          <a:xfrm rot="5400000">
            <a:off x="8229304" y="-946766"/>
            <a:ext cx="130866" cy="446630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1" name="TextBox 10">
            <a:extLst>
              <a:ext uri="{FF2B5EF4-FFF2-40B4-BE49-F238E27FC236}">
                <a16:creationId xmlns:a16="http://schemas.microsoft.com/office/drawing/2014/main" id="{855358F7-2A5C-33E1-640A-824B492AC2E7}"/>
              </a:ext>
            </a:extLst>
          </p:cNvPr>
          <p:cNvSpPr txBox="1"/>
          <p:nvPr/>
        </p:nvSpPr>
        <p:spPr>
          <a:xfrm>
            <a:off x="6610964" y="1353984"/>
            <a:ext cx="1182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a:rPr>
              <a:t>p=0.0044</a:t>
            </a:r>
          </a:p>
        </p:txBody>
      </p:sp>
      <p:sp>
        <p:nvSpPr>
          <p:cNvPr id="12" name="TextBox 11">
            <a:extLst>
              <a:ext uri="{FF2B5EF4-FFF2-40B4-BE49-F238E27FC236}">
                <a16:creationId xmlns:a16="http://schemas.microsoft.com/office/drawing/2014/main" id="{20BC629D-EEBB-C190-68DF-4F26C02E64D3}"/>
              </a:ext>
            </a:extLst>
          </p:cNvPr>
          <p:cNvSpPr txBox="1"/>
          <p:nvPr/>
        </p:nvSpPr>
        <p:spPr>
          <a:xfrm>
            <a:off x="8872383" y="1329402"/>
            <a:ext cx="1182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a:rPr>
              <a:t>p=0.0096</a:t>
            </a:r>
          </a:p>
        </p:txBody>
      </p:sp>
      <p:sp>
        <p:nvSpPr>
          <p:cNvPr id="13" name="TextBox 12">
            <a:extLst>
              <a:ext uri="{FF2B5EF4-FFF2-40B4-BE49-F238E27FC236}">
                <a16:creationId xmlns:a16="http://schemas.microsoft.com/office/drawing/2014/main" id="{ADB227CE-B5D4-41D5-4417-2382A1E7CDDB}"/>
              </a:ext>
            </a:extLst>
          </p:cNvPr>
          <p:cNvSpPr txBox="1"/>
          <p:nvPr/>
        </p:nvSpPr>
        <p:spPr>
          <a:xfrm>
            <a:off x="7692512" y="850080"/>
            <a:ext cx="1182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a:rPr>
              <a:t>p=0.0006</a:t>
            </a:r>
          </a:p>
        </p:txBody>
      </p:sp>
      <p:grpSp>
        <p:nvGrpSpPr>
          <p:cNvPr id="2" name="Group 1">
            <a:extLst>
              <a:ext uri="{FF2B5EF4-FFF2-40B4-BE49-F238E27FC236}">
                <a16:creationId xmlns:a16="http://schemas.microsoft.com/office/drawing/2014/main" id="{31AD22DA-F413-0967-EBBD-AE5503464C8D}"/>
              </a:ext>
            </a:extLst>
          </p:cNvPr>
          <p:cNvGrpSpPr/>
          <p:nvPr/>
        </p:nvGrpSpPr>
        <p:grpSpPr>
          <a:xfrm>
            <a:off x="4848622" y="5754541"/>
            <a:ext cx="2217175" cy="832059"/>
            <a:chOff x="2381" y="2129102"/>
            <a:chExt cx="2901156" cy="1160462"/>
          </a:xfrm>
        </p:grpSpPr>
        <p:sp>
          <p:nvSpPr>
            <p:cNvPr id="14" name="Arrow: Chevron 13">
              <a:extLst>
                <a:ext uri="{FF2B5EF4-FFF2-40B4-BE49-F238E27FC236}">
                  <a16:creationId xmlns:a16="http://schemas.microsoft.com/office/drawing/2014/main" id="{B2C650E5-5C5A-8D09-9207-0533BA7D1EC9}"/>
                </a:ext>
              </a:extLst>
            </p:cNvPr>
            <p:cNvSpPr/>
            <p:nvPr/>
          </p:nvSpPr>
          <p:spPr>
            <a:xfrm>
              <a:off x="2381" y="2129102"/>
              <a:ext cx="2901156" cy="1160462"/>
            </a:xfrm>
            <a:prstGeom prst="chevron">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en-US"/>
            </a:p>
          </p:txBody>
        </p:sp>
        <p:sp>
          <p:nvSpPr>
            <p:cNvPr id="15" name="Arrow: Chevron 4">
              <a:extLst>
                <a:ext uri="{FF2B5EF4-FFF2-40B4-BE49-F238E27FC236}">
                  <a16:creationId xmlns:a16="http://schemas.microsoft.com/office/drawing/2014/main" id="{A5539530-2041-75C2-59BB-F91865DB7058}"/>
                </a:ext>
              </a:extLst>
            </p:cNvPr>
            <p:cNvSpPr txBox="1"/>
            <p:nvPr/>
          </p:nvSpPr>
          <p:spPr>
            <a:xfrm>
              <a:off x="582612" y="2129102"/>
              <a:ext cx="1740694" cy="11604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1600" kern="1200" dirty="0"/>
                <a:t>Pre-shortage 7/2023-6/2024</a:t>
              </a:r>
            </a:p>
          </p:txBody>
        </p:sp>
      </p:grpSp>
      <p:grpSp>
        <p:nvGrpSpPr>
          <p:cNvPr id="16" name="Group 15">
            <a:extLst>
              <a:ext uri="{FF2B5EF4-FFF2-40B4-BE49-F238E27FC236}">
                <a16:creationId xmlns:a16="http://schemas.microsoft.com/office/drawing/2014/main" id="{836B7E45-4941-CEAD-A15A-7D66C38F1CD5}"/>
              </a:ext>
            </a:extLst>
          </p:cNvPr>
          <p:cNvGrpSpPr/>
          <p:nvPr/>
        </p:nvGrpSpPr>
        <p:grpSpPr>
          <a:xfrm>
            <a:off x="7251287" y="5741922"/>
            <a:ext cx="2217175" cy="844678"/>
            <a:chOff x="2613421" y="2129102"/>
            <a:chExt cx="2901156" cy="1160462"/>
          </a:xfrm>
        </p:grpSpPr>
        <p:sp>
          <p:nvSpPr>
            <p:cNvPr id="17" name="Arrow: Chevron 16">
              <a:extLst>
                <a:ext uri="{FF2B5EF4-FFF2-40B4-BE49-F238E27FC236}">
                  <a16:creationId xmlns:a16="http://schemas.microsoft.com/office/drawing/2014/main" id="{9E22A714-B4E2-C864-025C-D8A616410A52}"/>
                </a:ext>
              </a:extLst>
            </p:cNvPr>
            <p:cNvSpPr/>
            <p:nvPr/>
          </p:nvSpPr>
          <p:spPr>
            <a:xfrm>
              <a:off x="2613421" y="2129102"/>
              <a:ext cx="2901156" cy="1160462"/>
            </a:xfrm>
            <a:prstGeom prst="chevron">
              <a:avLst/>
            </a:prstGeom>
          </p:spPr>
          <p:style>
            <a:lnRef idx="2">
              <a:schemeClr val="lt1">
                <a:hueOff val="0"/>
                <a:satOff val="0"/>
                <a:lumOff val="0"/>
                <a:alphaOff val="0"/>
              </a:schemeClr>
            </a:lnRef>
            <a:fillRef idx="1">
              <a:schemeClr val="accent1">
                <a:shade val="50000"/>
                <a:hueOff val="259951"/>
                <a:satOff val="-36374"/>
                <a:lumOff val="33785"/>
                <a:alphaOff val="0"/>
              </a:schemeClr>
            </a:fillRef>
            <a:effectRef idx="0">
              <a:schemeClr val="accent1">
                <a:shade val="50000"/>
                <a:hueOff val="259951"/>
                <a:satOff val="-36374"/>
                <a:lumOff val="33785"/>
                <a:alphaOff val="0"/>
              </a:schemeClr>
            </a:effectRef>
            <a:fontRef idx="minor">
              <a:schemeClr val="lt1"/>
            </a:fontRef>
          </p:style>
          <p:txBody>
            <a:bodyPr/>
            <a:lstStyle/>
            <a:p>
              <a:endParaRPr lang="en-US"/>
            </a:p>
          </p:txBody>
        </p:sp>
        <p:sp>
          <p:nvSpPr>
            <p:cNvPr id="18" name="Arrow: Chevron 4">
              <a:extLst>
                <a:ext uri="{FF2B5EF4-FFF2-40B4-BE49-F238E27FC236}">
                  <a16:creationId xmlns:a16="http://schemas.microsoft.com/office/drawing/2014/main" id="{FF5C5E1A-C1F5-188D-3DF3-E78304415CCA}"/>
                </a:ext>
              </a:extLst>
            </p:cNvPr>
            <p:cNvSpPr txBox="1"/>
            <p:nvPr/>
          </p:nvSpPr>
          <p:spPr>
            <a:xfrm>
              <a:off x="3193652" y="2129102"/>
              <a:ext cx="1740694" cy="11604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1600" kern="1200" dirty="0"/>
                <a:t>Shortage 7/2024-11/2024</a:t>
              </a:r>
            </a:p>
          </p:txBody>
        </p:sp>
      </p:grpSp>
      <p:grpSp>
        <p:nvGrpSpPr>
          <p:cNvPr id="19" name="Group 18">
            <a:extLst>
              <a:ext uri="{FF2B5EF4-FFF2-40B4-BE49-F238E27FC236}">
                <a16:creationId xmlns:a16="http://schemas.microsoft.com/office/drawing/2014/main" id="{48BDDF61-312A-CE69-FDFD-FD2F5A12060E}"/>
              </a:ext>
            </a:extLst>
          </p:cNvPr>
          <p:cNvGrpSpPr/>
          <p:nvPr/>
        </p:nvGrpSpPr>
        <p:grpSpPr>
          <a:xfrm>
            <a:off x="9511670" y="5726047"/>
            <a:ext cx="2342538" cy="844677"/>
            <a:chOff x="5224462" y="2129102"/>
            <a:chExt cx="2901156" cy="1160462"/>
          </a:xfrm>
        </p:grpSpPr>
        <p:sp>
          <p:nvSpPr>
            <p:cNvPr id="20" name="Arrow: Chevron 19">
              <a:extLst>
                <a:ext uri="{FF2B5EF4-FFF2-40B4-BE49-F238E27FC236}">
                  <a16:creationId xmlns:a16="http://schemas.microsoft.com/office/drawing/2014/main" id="{9D51E606-1748-A73B-DD8E-EEF66D702F47}"/>
                </a:ext>
              </a:extLst>
            </p:cNvPr>
            <p:cNvSpPr/>
            <p:nvPr/>
          </p:nvSpPr>
          <p:spPr>
            <a:xfrm>
              <a:off x="5224462" y="2129102"/>
              <a:ext cx="2901156" cy="1160462"/>
            </a:xfrm>
            <a:prstGeom prst="chevron">
              <a:avLst/>
            </a:prstGeom>
          </p:spPr>
          <p:style>
            <a:lnRef idx="2">
              <a:schemeClr val="lt1">
                <a:hueOff val="0"/>
                <a:satOff val="0"/>
                <a:lumOff val="0"/>
                <a:alphaOff val="0"/>
              </a:schemeClr>
            </a:lnRef>
            <a:fillRef idx="1">
              <a:schemeClr val="accent1">
                <a:shade val="50000"/>
                <a:hueOff val="259951"/>
                <a:satOff val="-36374"/>
                <a:lumOff val="33785"/>
                <a:alphaOff val="0"/>
              </a:schemeClr>
            </a:fillRef>
            <a:effectRef idx="0">
              <a:schemeClr val="accent1">
                <a:shade val="50000"/>
                <a:hueOff val="259951"/>
                <a:satOff val="-36374"/>
                <a:lumOff val="33785"/>
                <a:alphaOff val="0"/>
              </a:schemeClr>
            </a:effectRef>
            <a:fontRef idx="minor">
              <a:schemeClr val="lt1"/>
            </a:fontRef>
          </p:style>
          <p:txBody>
            <a:bodyPr/>
            <a:lstStyle/>
            <a:p>
              <a:endParaRPr lang="en-US"/>
            </a:p>
          </p:txBody>
        </p:sp>
        <p:sp>
          <p:nvSpPr>
            <p:cNvPr id="21" name="Arrow: Chevron 4">
              <a:extLst>
                <a:ext uri="{FF2B5EF4-FFF2-40B4-BE49-F238E27FC236}">
                  <a16:creationId xmlns:a16="http://schemas.microsoft.com/office/drawing/2014/main" id="{A3876C50-28B9-A64F-8234-2A9DA88446D1}"/>
                </a:ext>
              </a:extLst>
            </p:cNvPr>
            <p:cNvSpPr txBox="1"/>
            <p:nvPr/>
          </p:nvSpPr>
          <p:spPr>
            <a:xfrm>
              <a:off x="5804693" y="2129102"/>
              <a:ext cx="1740694" cy="11604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1600" kern="1200" dirty="0"/>
                <a:t>Post-shortage 12/2024-7/2025</a:t>
              </a:r>
            </a:p>
          </p:txBody>
        </p:sp>
      </p:grpSp>
      <p:sp>
        <p:nvSpPr>
          <p:cNvPr id="22" name="TextBox 21">
            <a:extLst>
              <a:ext uri="{FF2B5EF4-FFF2-40B4-BE49-F238E27FC236}">
                <a16:creationId xmlns:a16="http://schemas.microsoft.com/office/drawing/2014/main" id="{7F5E1017-39AF-A30F-C01B-9E00844C925A}"/>
              </a:ext>
            </a:extLst>
          </p:cNvPr>
          <p:cNvSpPr txBox="1"/>
          <p:nvPr/>
        </p:nvSpPr>
        <p:spPr>
          <a:xfrm>
            <a:off x="84977" y="6229409"/>
            <a:ext cx="3315218" cy="646331"/>
          </a:xfrm>
          <a:prstGeom prst="rect">
            <a:avLst/>
          </a:prstGeom>
          <a:noFill/>
        </p:spPr>
        <p:txBody>
          <a:bodyPr wrap="square" rtlCol="0">
            <a:spAutoFit/>
          </a:bodyPr>
          <a:lstStyle/>
          <a:p>
            <a:r>
              <a:rPr lang="en-US" dirty="0" err="1"/>
              <a:t>Kusnik</a:t>
            </a:r>
            <a:r>
              <a:rPr lang="en-US" dirty="0"/>
              <a:t>, N., et al. Results presented at </a:t>
            </a:r>
            <a:r>
              <a:rPr lang="en-US" dirty="0" err="1"/>
              <a:t>IDWeek</a:t>
            </a:r>
            <a:r>
              <a:rPr lang="en-US" dirty="0"/>
              <a:t> 2025</a:t>
            </a:r>
          </a:p>
        </p:txBody>
      </p:sp>
      <p:sp>
        <p:nvSpPr>
          <p:cNvPr id="23" name="TextBox 22">
            <a:extLst>
              <a:ext uri="{FF2B5EF4-FFF2-40B4-BE49-F238E27FC236}">
                <a16:creationId xmlns:a16="http://schemas.microsoft.com/office/drawing/2014/main" id="{E729EAFE-766B-8D2E-4E00-EF403BF7E24C}"/>
              </a:ext>
            </a:extLst>
          </p:cNvPr>
          <p:cNvSpPr txBox="1"/>
          <p:nvPr/>
        </p:nvSpPr>
        <p:spPr>
          <a:xfrm>
            <a:off x="197909" y="1497333"/>
            <a:ext cx="3794860" cy="4308872"/>
          </a:xfrm>
          <a:prstGeom prst="rect">
            <a:avLst/>
          </a:prstGeom>
          <a:noFill/>
        </p:spPr>
        <p:txBody>
          <a:bodyPr wrap="square">
            <a:spAutoFit/>
          </a:bodyPr>
          <a:lstStyle/>
          <a:p>
            <a:r>
              <a:rPr lang="en-US" sz="2400" dirty="0">
                <a:latin typeface="Roboto" panose="02000000000000000000" pitchFamily="2" charset="0"/>
                <a:ea typeface="Roboto" panose="02000000000000000000" pitchFamily="2" charset="0"/>
              </a:rPr>
              <a:t>Timeline</a:t>
            </a:r>
          </a:p>
          <a:p>
            <a:pPr marL="342900" indent="-342900">
              <a:spcAft>
                <a:spcPts val="1200"/>
              </a:spcAft>
              <a:buFont typeface="Arial" panose="020B0604020202020204" pitchFamily="34" charset="0"/>
              <a:buChar char="•"/>
            </a:pPr>
            <a:r>
              <a:rPr lang="en-US" sz="2400" dirty="0">
                <a:latin typeface="Roboto" panose="02000000000000000000" pitchFamily="2" charset="0"/>
                <a:ea typeface="Roboto" panose="02000000000000000000" pitchFamily="2" charset="0"/>
              </a:rPr>
              <a:t>SBAR sent to provider notifying of shortage</a:t>
            </a:r>
          </a:p>
          <a:p>
            <a:pPr marL="342900" indent="-342900">
              <a:spcAft>
                <a:spcPts val="1200"/>
              </a:spcAft>
              <a:buFont typeface="Arial" panose="020B0604020202020204" pitchFamily="34" charset="0"/>
              <a:buChar char="•"/>
            </a:pPr>
            <a:r>
              <a:rPr lang="en-US" sz="2400" dirty="0">
                <a:latin typeface="Roboto" panose="02000000000000000000" pitchFamily="2" charset="0"/>
                <a:ea typeface="Roboto" panose="02000000000000000000" pitchFamily="2" charset="0"/>
              </a:rPr>
              <a:t>EMR interruptive alert</a:t>
            </a:r>
          </a:p>
          <a:p>
            <a:pPr marL="342900" indent="-342900">
              <a:spcAft>
                <a:spcPts val="1200"/>
              </a:spcAft>
              <a:buFont typeface="Arial" panose="020B0604020202020204" pitchFamily="34" charset="0"/>
              <a:buChar char="•"/>
            </a:pPr>
            <a:r>
              <a:rPr lang="en-US" sz="2400" dirty="0">
                <a:latin typeface="Roboto" panose="02000000000000000000" pitchFamily="2" charset="0"/>
                <a:ea typeface="Roboto" panose="02000000000000000000" pitchFamily="2" charset="0"/>
              </a:rPr>
              <a:t>EMR soft stop on repeat </a:t>
            </a:r>
            <a:r>
              <a:rPr lang="en-US" sz="2400" dirty="0" err="1">
                <a:latin typeface="Roboto" panose="02000000000000000000" pitchFamily="2" charset="0"/>
                <a:ea typeface="Roboto" panose="02000000000000000000" pitchFamily="2" charset="0"/>
              </a:rPr>
              <a:t>BCx</a:t>
            </a:r>
            <a:r>
              <a:rPr lang="en-US" sz="2400" dirty="0">
                <a:latin typeface="Roboto" panose="02000000000000000000" pitchFamily="2" charset="0"/>
                <a:ea typeface="Roboto" panose="02000000000000000000" pitchFamily="2" charset="0"/>
              </a:rPr>
              <a:t> within 48 hours</a:t>
            </a:r>
          </a:p>
          <a:p>
            <a:pPr marL="342900" indent="-342900">
              <a:spcAft>
                <a:spcPts val="1200"/>
              </a:spcAft>
              <a:buFont typeface="Arial" panose="020B0604020202020204" pitchFamily="34" charset="0"/>
              <a:buChar char="•"/>
            </a:pPr>
            <a:r>
              <a:rPr lang="en-US" sz="2400" dirty="0">
                <a:latin typeface="Roboto" panose="02000000000000000000" pitchFamily="2" charset="0"/>
                <a:ea typeface="Roboto" panose="02000000000000000000" pitchFamily="2" charset="0"/>
              </a:rPr>
              <a:t>EMR alert removed once shortage over</a:t>
            </a:r>
          </a:p>
          <a:p>
            <a:pPr marL="285750" indent="-285750">
              <a:buFont typeface="Arial" panose="020B0604020202020204" pitchFamily="34" charset="0"/>
              <a:buChar char="•"/>
            </a:pPr>
            <a:endParaRPr lang="en-US" dirty="0"/>
          </a:p>
        </p:txBody>
      </p:sp>
      <p:pic>
        <p:nvPicPr>
          <p:cNvPr id="24" name="Graphic 23">
            <a:extLst>
              <a:ext uri="{FF2B5EF4-FFF2-40B4-BE49-F238E27FC236}">
                <a16:creationId xmlns:a16="http://schemas.microsoft.com/office/drawing/2014/main" id="{EA118CF0-496B-C64B-3587-730798952A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287" y="5955064"/>
            <a:ext cx="1497219" cy="355317"/>
          </a:xfrm>
          <a:prstGeom prst="rect">
            <a:avLst/>
          </a:prstGeom>
        </p:spPr>
      </p:pic>
    </p:spTree>
    <p:extLst>
      <p:ext uri="{BB962C8B-B14F-4D97-AF65-F5344CB8AC3E}">
        <p14:creationId xmlns:p14="http://schemas.microsoft.com/office/powerpoint/2010/main" val="1258204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B08879-6811-FFA3-4C86-318C78FC5C85}"/>
              </a:ext>
            </a:extLst>
          </p:cNvPr>
          <p:cNvSpPr>
            <a:spLocks noGrp="1"/>
          </p:cNvSpPr>
          <p:nvPr>
            <p:ph type="title"/>
          </p:nvPr>
        </p:nvSpPr>
        <p:spPr>
          <a:xfrm>
            <a:off x="22583" y="235894"/>
            <a:ext cx="10516760" cy="1229801"/>
          </a:xfrm>
        </p:spPr>
        <p:txBody>
          <a:bodyPr/>
          <a:lstStyle/>
          <a:p>
            <a:r>
              <a:rPr lang="en-US" dirty="0"/>
              <a:t>Results</a:t>
            </a:r>
          </a:p>
        </p:txBody>
      </p:sp>
      <p:graphicFrame>
        <p:nvGraphicFramePr>
          <p:cNvPr id="4" name="Content Placeholder 3">
            <a:extLst>
              <a:ext uri="{FF2B5EF4-FFF2-40B4-BE49-F238E27FC236}">
                <a16:creationId xmlns:a16="http://schemas.microsoft.com/office/drawing/2014/main" id="{B9D4B316-9BDD-B5B1-D1C2-EAF7F3E8B89A}"/>
              </a:ext>
            </a:extLst>
          </p:cNvPr>
          <p:cNvGraphicFramePr>
            <a:graphicFrameLocks noGrp="1"/>
          </p:cNvGraphicFramePr>
          <p:nvPr>
            <p:ph idx="1"/>
            <p:extLst>
              <p:ext uri="{D42A27DB-BD31-4B8C-83A1-F6EECF244321}">
                <p14:modId xmlns:p14="http://schemas.microsoft.com/office/powerpoint/2010/main" val="1032769871"/>
              </p:ext>
            </p:extLst>
          </p:nvPr>
        </p:nvGraphicFramePr>
        <p:xfrm>
          <a:off x="89526" y="1813560"/>
          <a:ext cx="5209169" cy="3230880"/>
        </p:xfrm>
        <a:graphic>
          <a:graphicData uri="http://schemas.openxmlformats.org/drawingml/2006/table">
            <a:tbl>
              <a:tblPr firstRow="1" bandRow="1">
                <a:tableStyleId>{5C22544A-7EE6-4342-B048-85BDC9FD1C3A}</a:tableStyleId>
              </a:tblPr>
              <a:tblGrid>
                <a:gridCol w="1439417">
                  <a:extLst>
                    <a:ext uri="{9D8B030D-6E8A-4147-A177-3AD203B41FA5}">
                      <a16:colId xmlns:a16="http://schemas.microsoft.com/office/drawing/2014/main" val="2207732297"/>
                    </a:ext>
                  </a:extLst>
                </a:gridCol>
                <a:gridCol w="1015231">
                  <a:extLst>
                    <a:ext uri="{9D8B030D-6E8A-4147-A177-3AD203B41FA5}">
                      <a16:colId xmlns:a16="http://schemas.microsoft.com/office/drawing/2014/main" val="2396601338"/>
                    </a:ext>
                  </a:extLst>
                </a:gridCol>
                <a:gridCol w="967139">
                  <a:extLst>
                    <a:ext uri="{9D8B030D-6E8A-4147-A177-3AD203B41FA5}">
                      <a16:colId xmlns:a16="http://schemas.microsoft.com/office/drawing/2014/main" val="118982940"/>
                    </a:ext>
                  </a:extLst>
                </a:gridCol>
                <a:gridCol w="983060">
                  <a:extLst>
                    <a:ext uri="{9D8B030D-6E8A-4147-A177-3AD203B41FA5}">
                      <a16:colId xmlns:a16="http://schemas.microsoft.com/office/drawing/2014/main" val="2337499514"/>
                    </a:ext>
                  </a:extLst>
                </a:gridCol>
                <a:gridCol w="804322">
                  <a:extLst>
                    <a:ext uri="{9D8B030D-6E8A-4147-A177-3AD203B41FA5}">
                      <a16:colId xmlns:a16="http://schemas.microsoft.com/office/drawing/2014/main" val="968362088"/>
                    </a:ext>
                  </a:extLst>
                </a:gridCol>
              </a:tblGrid>
              <a:tr h="370840">
                <a:tc>
                  <a:txBody>
                    <a:bodyPr/>
                    <a:lstStyle/>
                    <a:p>
                      <a:pPr algn="ctr"/>
                      <a:r>
                        <a:rPr lang="en-US" sz="1400" dirty="0">
                          <a:latin typeface="Roboto" panose="02000000000000000000" pitchFamily="2" charset="0"/>
                          <a:ea typeface="Roboto" panose="02000000000000000000" pitchFamily="2" charset="0"/>
                        </a:rPr>
                        <a:t>Group</a:t>
                      </a:r>
                    </a:p>
                  </a:txBody>
                  <a:tcPr anchor="ctr"/>
                </a:tc>
                <a:tc>
                  <a:txBody>
                    <a:bodyPr/>
                    <a:lstStyle/>
                    <a:p>
                      <a:pPr algn="ctr"/>
                      <a:r>
                        <a:rPr lang="en-US" sz="1400" dirty="0">
                          <a:latin typeface="Roboto" panose="02000000000000000000" pitchFamily="2" charset="0"/>
                          <a:ea typeface="Roboto" panose="02000000000000000000" pitchFamily="2" charset="0"/>
                        </a:rPr>
                        <a:t>Pre-shortage </a:t>
                      </a:r>
                    </a:p>
                    <a:p>
                      <a:pPr algn="ctr"/>
                      <a:r>
                        <a:rPr lang="en-US" sz="1400" dirty="0">
                          <a:latin typeface="Roboto" panose="02000000000000000000" pitchFamily="2" charset="0"/>
                          <a:ea typeface="Roboto" panose="02000000000000000000" pitchFamily="2" charset="0"/>
                        </a:rPr>
                        <a:t>(12 months)</a:t>
                      </a:r>
                    </a:p>
                  </a:txBody>
                  <a:tcPr anchor="ctr"/>
                </a:tc>
                <a:tc>
                  <a:txBody>
                    <a:bodyPr/>
                    <a:lstStyle/>
                    <a:p>
                      <a:pPr algn="ctr"/>
                      <a:r>
                        <a:rPr lang="en-US" sz="1400" dirty="0">
                          <a:latin typeface="Roboto" panose="02000000000000000000" pitchFamily="2" charset="0"/>
                          <a:ea typeface="Roboto" panose="02000000000000000000" pitchFamily="2" charset="0"/>
                        </a:rPr>
                        <a:t>Shortage </a:t>
                      </a:r>
                    </a:p>
                    <a:p>
                      <a:pPr algn="ctr"/>
                      <a:r>
                        <a:rPr lang="en-US" sz="1400" dirty="0">
                          <a:latin typeface="Roboto" panose="02000000000000000000" pitchFamily="2" charset="0"/>
                          <a:ea typeface="Roboto" panose="02000000000000000000" pitchFamily="2" charset="0"/>
                        </a:rPr>
                        <a:t>(5 months)</a:t>
                      </a:r>
                    </a:p>
                  </a:txBody>
                  <a:tcPr anchor="ctr"/>
                </a:tc>
                <a:tc>
                  <a:txBody>
                    <a:bodyPr/>
                    <a:lstStyle/>
                    <a:p>
                      <a:pPr algn="ctr"/>
                      <a:r>
                        <a:rPr lang="en-US" sz="1400" dirty="0">
                          <a:latin typeface="Roboto" panose="02000000000000000000" pitchFamily="2" charset="0"/>
                          <a:ea typeface="Roboto" panose="02000000000000000000" pitchFamily="2" charset="0"/>
                        </a:rPr>
                        <a:t>Post-shortage</a:t>
                      </a:r>
                    </a:p>
                    <a:p>
                      <a:pPr algn="ctr"/>
                      <a:r>
                        <a:rPr lang="en-US" sz="1400" dirty="0">
                          <a:latin typeface="Roboto" panose="02000000000000000000" pitchFamily="2" charset="0"/>
                          <a:ea typeface="Roboto" panose="02000000000000000000" pitchFamily="2" charset="0"/>
                        </a:rPr>
                        <a:t>(8 months)</a:t>
                      </a:r>
                    </a:p>
                  </a:txBody>
                  <a:tcPr anchor="ctr"/>
                </a:tc>
                <a:tc>
                  <a:txBody>
                    <a:bodyPr/>
                    <a:lstStyle/>
                    <a:p>
                      <a:pPr algn="ctr"/>
                      <a:r>
                        <a:rPr lang="en-US" sz="1400" dirty="0">
                          <a:latin typeface="Roboto" panose="02000000000000000000" pitchFamily="2" charset="0"/>
                          <a:ea typeface="Roboto" panose="02000000000000000000" pitchFamily="2" charset="0"/>
                        </a:rPr>
                        <a:t>P-value</a:t>
                      </a:r>
                    </a:p>
                  </a:txBody>
                  <a:tcPr anchor="ctr"/>
                </a:tc>
                <a:extLst>
                  <a:ext uri="{0D108BD9-81ED-4DB2-BD59-A6C34878D82A}">
                    <a16:rowId xmlns:a16="http://schemas.microsoft.com/office/drawing/2014/main" val="1470833138"/>
                  </a:ext>
                </a:extLst>
              </a:tr>
              <a:tr h="370840">
                <a:tc>
                  <a:txBody>
                    <a:bodyPr/>
                    <a:lstStyle/>
                    <a:p>
                      <a:r>
                        <a:rPr lang="en-US" sz="1400" b="1" dirty="0">
                          <a:latin typeface="Roboto" panose="02000000000000000000" pitchFamily="2" charset="0"/>
                          <a:ea typeface="Roboto" panose="02000000000000000000" pitchFamily="2" charset="0"/>
                        </a:rPr>
                        <a:t>SEP-1 failure rate, median %</a:t>
                      </a:r>
                    </a:p>
                  </a:txBody>
                  <a:tcPr/>
                </a:tc>
                <a:tc>
                  <a:txBody>
                    <a:bodyPr/>
                    <a:lstStyle/>
                    <a:p>
                      <a:pPr algn="ctr"/>
                      <a:r>
                        <a:rPr lang="en-US" sz="1400" b="1" dirty="0">
                          <a:latin typeface="Roboto" panose="02000000000000000000" pitchFamily="2" charset="0"/>
                          <a:ea typeface="Roboto" panose="02000000000000000000" pitchFamily="2" charset="0"/>
                        </a:rPr>
                        <a:t>0.54</a:t>
                      </a:r>
                    </a:p>
                  </a:txBody>
                  <a:tcPr anchor="ctr"/>
                </a:tc>
                <a:tc>
                  <a:txBody>
                    <a:bodyPr/>
                    <a:lstStyle/>
                    <a:p>
                      <a:pPr algn="ctr"/>
                      <a:r>
                        <a:rPr lang="en-US" sz="1400" b="1" dirty="0">
                          <a:latin typeface="Roboto" panose="02000000000000000000" pitchFamily="2" charset="0"/>
                          <a:ea typeface="Roboto" panose="02000000000000000000" pitchFamily="2" charset="0"/>
                        </a:rPr>
                        <a:t>0.44</a:t>
                      </a:r>
                    </a:p>
                  </a:txBody>
                  <a:tcPr anchor="ctr"/>
                </a:tc>
                <a:tc>
                  <a:txBody>
                    <a:bodyPr/>
                    <a:lstStyle/>
                    <a:p>
                      <a:pPr algn="ctr"/>
                      <a:r>
                        <a:rPr lang="en-US" sz="1400" b="1" dirty="0">
                          <a:latin typeface="Roboto" panose="02000000000000000000" pitchFamily="2" charset="0"/>
                          <a:ea typeface="Roboto" panose="02000000000000000000" pitchFamily="2" charset="0"/>
                        </a:rPr>
                        <a:t>0.56</a:t>
                      </a:r>
                    </a:p>
                  </a:txBody>
                  <a:tcPr anchor="ctr"/>
                </a:tc>
                <a:tc>
                  <a:txBody>
                    <a:bodyPr/>
                    <a:lstStyle/>
                    <a:p>
                      <a:pPr algn="ctr"/>
                      <a:r>
                        <a:rPr lang="en-US" sz="1400" b="1" dirty="0">
                          <a:solidFill>
                            <a:schemeClr val="tx1"/>
                          </a:solidFill>
                          <a:latin typeface="Roboto" panose="02000000000000000000" pitchFamily="2" charset="0"/>
                          <a:ea typeface="Roboto" panose="02000000000000000000" pitchFamily="2" charset="0"/>
                        </a:rPr>
                        <a:t>0.3201</a:t>
                      </a:r>
                    </a:p>
                  </a:txBody>
                  <a:tcPr anchor="ctr"/>
                </a:tc>
                <a:extLst>
                  <a:ext uri="{0D108BD9-81ED-4DB2-BD59-A6C34878D82A}">
                    <a16:rowId xmlns:a16="http://schemas.microsoft.com/office/drawing/2014/main" val="3202587106"/>
                  </a:ext>
                </a:extLst>
              </a:tr>
              <a:tr h="370840">
                <a:tc>
                  <a:txBody>
                    <a:bodyPr/>
                    <a:lstStyle/>
                    <a:p>
                      <a:r>
                        <a:rPr lang="en-US" sz="1400" b="1" dirty="0">
                          <a:latin typeface="Roboto" panose="02000000000000000000" pitchFamily="2" charset="0"/>
                          <a:ea typeface="Roboto" panose="02000000000000000000" pitchFamily="2" charset="0"/>
                        </a:rPr>
                        <a:t>Mean Length of Stay, days, median</a:t>
                      </a:r>
                    </a:p>
                  </a:txBody>
                  <a:tcPr/>
                </a:tc>
                <a:tc>
                  <a:txBody>
                    <a:bodyPr/>
                    <a:lstStyle/>
                    <a:p>
                      <a:pPr algn="ctr"/>
                      <a:r>
                        <a:rPr lang="en-US" sz="1400" b="1" dirty="0">
                          <a:latin typeface="Roboto" panose="02000000000000000000" pitchFamily="2" charset="0"/>
                          <a:ea typeface="Roboto" panose="02000000000000000000" pitchFamily="2" charset="0"/>
                        </a:rPr>
                        <a:t>7.01</a:t>
                      </a:r>
                    </a:p>
                  </a:txBody>
                  <a:tcPr anchor="ctr"/>
                </a:tc>
                <a:tc>
                  <a:txBody>
                    <a:bodyPr/>
                    <a:lstStyle/>
                    <a:p>
                      <a:pPr algn="ctr"/>
                      <a:r>
                        <a:rPr lang="en-US" sz="1400" b="1" dirty="0">
                          <a:latin typeface="Roboto" panose="02000000000000000000" pitchFamily="2" charset="0"/>
                          <a:ea typeface="Roboto" panose="02000000000000000000" pitchFamily="2" charset="0"/>
                        </a:rPr>
                        <a:t>6.71</a:t>
                      </a:r>
                    </a:p>
                  </a:txBody>
                  <a:tcPr anchor="ctr"/>
                </a:tc>
                <a:tc>
                  <a:txBody>
                    <a:bodyPr/>
                    <a:lstStyle/>
                    <a:p>
                      <a:pPr algn="ctr"/>
                      <a:r>
                        <a:rPr lang="en-US" sz="1400" b="1" dirty="0">
                          <a:latin typeface="Roboto" panose="02000000000000000000" pitchFamily="2" charset="0"/>
                          <a:ea typeface="Roboto" panose="02000000000000000000" pitchFamily="2" charset="0"/>
                        </a:rPr>
                        <a:t>6.96</a:t>
                      </a:r>
                    </a:p>
                  </a:txBody>
                  <a:tcPr anchor="ctr"/>
                </a:tc>
                <a:tc>
                  <a:txBody>
                    <a:bodyPr/>
                    <a:lstStyle/>
                    <a:p>
                      <a:pPr algn="ctr"/>
                      <a:r>
                        <a:rPr lang="en-US" sz="1400" b="1" dirty="0">
                          <a:solidFill>
                            <a:srgbClr val="C00000"/>
                          </a:solidFill>
                          <a:latin typeface="Roboto" panose="02000000000000000000" pitchFamily="2" charset="0"/>
                          <a:ea typeface="Roboto" panose="02000000000000000000" pitchFamily="2" charset="0"/>
                        </a:rPr>
                        <a:t>0.0206</a:t>
                      </a:r>
                    </a:p>
                  </a:txBody>
                  <a:tcPr anchor="ctr"/>
                </a:tc>
                <a:extLst>
                  <a:ext uri="{0D108BD9-81ED-4DB2-BD59-A6C34878D82A}">
                    <a16:rowId xmlns:a16="http://schemas.microsoft.com/office/drawing/2014/main" val="1594973217"/>
                  </a:ext>
                </a:extLst>
              </a:tr>
              <a:tr h="370840">
                <a:tc>
                  <a:txBody>
                    <a:bodyPr/>
                    <a:lstStyle/>
                    <a:p>
                      <a:r>
                        <a:rPr lang="en-US" sz="1400" b="1" dirty="0">
                          <a:latin typeface="Roboto" panose="02000000000000000000" pitchFamily="2" charset="0"/>
                          <a:ea typeface="Roboto" panose="02000000000000000000" pitchFamily="2" charset="0"/>
                        </a:rPr>
                        <a:t>Mortality rate, median %</a:t>
                      </a:r>
                    </a:p>
                  </a:txBody>
                  <a:tcPr/>
                </a:tc>
                <a:tc>
                  <a:txBody>
                    <a:bodyPr/>
                    <a:lstStyle/>
                    <a:p>
                      <a:pPr algn="ctr"/>
                      <a:r>
                        <a:rPr lang="en-US" sz="1400" b="1" dirty="0">
                          <a:latin typeface="Roboto" panose="02000000000000000000" pitchFamily="2" charset="0"/>
                          <a:ea typeface="Roboto" panose="02000000000000000000" pitchFamily="2" charset="0"/>
                        </a:rPr>
                        <a:t>3.50</a:t>
                      </a:r>
                    </a:p>
                  </a:txBody>
                  <a:tcPr anchor="ctr"/>
                </a:tc>
                <a:tc>
                  <a:txBody>
                    <a:bodyPr/>
                    <a:lstStyle/>
                    <a:p>
                      <a:pPr algn="ctr"/>
                      <a:r>
                        <a:rPr lang="en-US" sz="1400" b="1" dirty="0">
                          <a:latin typeface="Roboto" panose="02000000000000000000" pitchFamily="2" charset="0"/>
                          <a:ea typeface="Roboto" panose="02000000000000000000" pitchFamily="2" charset="0"/>
                        </a:rPr>
                        <a:t>3.75</a:t>
                      </a:r>
                    </a:p>
                  </a:txBody>
                  <a:tcPr anchor="ctr"/>
                </a:tc>
                <a:tc>
                  <a:txBody>
                    <a:bodyPr/>
                    <a:lstStyle/>
                    <a:p>
                      <a:pPr algn="ctr"/>
                      <a:r>
                        <a:rPr lang="en-US" sz="1400" b="1" dirty="0">
                          <a:latin typeface="Roboto" panose="02000000000000000000" pitchFamily="2" charset="0"/>
                          <a:ea typeface="Roboto" panose="02000000000000000000" pitchFamily="2" charset="0"/>
                        </a:rPr>
                        <a:t>3.71</a:t>
                      </a:r>
                    </a:p>
                  </a:txBody>
                  <a:tcPr anchor="ctr"/>
                </a:tc>
                <a:tc>
                  <a:txBody>
                    <a:bodyPr/>
                    <a:lstStyle/>
                    <a:p>
                      <a:pPr algn="ctr"/>
                      <a:r>
                        <a:rPr lang="en-US" sz="1400" b="1" dirty="0">
                          <a:latin typeface="Roboto" panose="02000000000000000000" pitchFamily="2" charset="0"/>
                          <a:ea typeface="Roboto" panose="02000000000000000000" pitchFamily="2" charset="0"/>
                        </a:rPr>
                        <a:t>0.8573</a:t>
                      </a:r>
                    </a:p>
                  </a:txBody>
                  <a:tcPr anchor="ctr"/>
                </a:tc>
                <a:extLst>
                  <a:ext uri="{0D108BD9-81ED-4DB2-BD59-A6C34878D82A}">
                    <a16:rowId xmlns:a16="http://schemas.microsoft.com/office/drawing/2014/main" val="2639433802"/>
                  </a:ext>
                </a:extLst>
              </a:tr>
              <a:tr h="370840">
                <a:tc>
                  <a:txBody>
                    <a:bodyPr/>
                    <a:lstStyle/>
                    <a:p>
                      <a:r>
                        <a:rPr lang="en-US" sz="1400" b="1" dirty="0">
                          <a:latin typeface="Roboto" panose="02000000000000000000" pitchFamily="2" charset="0"/>
                          <a:ea typeface="Roboto" panose="02000000000000000000" pitchFamily="2" charset="0"/>
                        </a:rPr>
                        <a:t>Contamination Rates, %</a:t>
                      </a:r>
                    </a:p>
                  </a:txBody>
                  <a:tcPr/>
                </a:tc>
                <a:tc>
                  <a:txBody>
                    <a:bodyPr/>
                    <a:lstStyle/>
                    <a:p>
                      <a:pPr algn="ctr"/>
                      <a:r>
                        <a:rPr lang="en-US" sz="1400" b="1" dirty="0">
                          <a:latin typeface="Roboto" panose="02000000000000000000" pitchFamily="2" charset="0"/>
                          <a:ea typeface="Roboto" panose="02000000000000000000" pitchFamily="2" charset="0"/>
                        </a:rPr>
                        <a:t>1.96</a:t>
                      </a:r>
                    </a:p>
                  </a:txBody>
                  <a:tcPr anchor="ctr"/>
                </a:tc>
                <a:tc>
                  <a:txBody>
                    <a:bodyPr/>
                    <a:lstStyle/>
                    <a:p>
                      <a:pPr algn="ctr"/>
                      <a:r>
                        <a:rPr lang="en-US" sz="1400" b="1" dirty="0">
                          <a:latin typeface="Roboto" panose="02000000000000000000" pitchFamily="2" charset="0"/>
                          <a:ea typeface="Roboto" panose="02000000000000000000" pitchFamily="2" charset="0"/>
                        </a:rPr>
                        <a:t>1.66</a:t>
                      </a:r>
                    </a:p>
                  </a:txBody>
                  <a:tcPr anchor="ctr"/>
                </a:tc>
                <a:tc>
                  <a:txBody>
                    <a:bodyPr/>
                    <a:lstStyle/>
                    <a:p>
                      <a:pPr algn="ctr"/>
                      <a:r>
                        <a:rPr lang="en-US" sz="1400" b="1" dirty="0">
                          <a:latin typeface="Roboto" panose="02000000000000000000" pitchFamily="2" charset="0"/>
                          <a:ea typeface="Roboto" panose="02000000000000000000" pitchFamily="2" charset="0"/>
                        </a:rPr>
                        <a:t>1.69</a:t>
                      </a:r>
                    </a:p>
                  </a:txBody>
                  <a:tcPr anchor="ctr"/>
                </a:tc>
                <a:tc>
                  <a:txBody>
                    <a:bodyPr/>
                    <a:lstStyle/>
                    <a:p>
                      <a:pPr algn="ctr"/>
                      <a:r>
                        <a:rPr lang="en-US" sz="1400" b="1" dirty="0">
                          <a:latin typeface="Roboto" panose="02000000000000000000" pitchFamily="2" charset="0"/>
                          <a:ea typeface="Roboto" panose="02000000000000000000" pitchFamily="2" charset="0"/>
                        </a:rPr>
                        <a:t>0.0791</a:t>
                      </a:r>
                    </a:p>
                  </a:txBody>
                  <a:tcPr anchor="ctr"/>
                </a:tc>
                <a:extLst>
                  <a:ext uri="{0D108BD9-81ED-4DB2-BD59-A6C34878D82A}">
                    <a16:rowId xmlns:a16="http://schemas.microsoft.com/office/drawing/2014/main" val="3672070749"/>
                  </a:ext>
                </a:extLst>
              </a:tr>
            </a:tbl>
          </a:graphicData>
        </a:graphic>
      </p:graphicFrame>
      <p:sp>
        <p:nvSpPr>
          <p:cNvPr id="2" name="TextBox 1">
            <a:extLst>
              <a:ext uri="{FF2B5EF4-FFF2-40B4-BE49-F238E27FC236}">
                <a16:creationId xmlns:a16="http://schemas.microsoft.com/office/drawing/2014/main" id="{831131B8-36B8-7956-9206-0C99EC3AB0A3}"/>
              </a:ext>
            </a:extLst>
          </p:cNvPr>
          <p:cNvSpPr txBox="1"/>
          <p:nvPr/>
        </p:nvSpPr>
        <p:spPr>
          <a:xfrm>
            <a:off x="266700" y="6019800"/>
            <a:ext cx="3315218" cy="646331"/>
          </a:xfrm>
          <a:prstGeom prst="rect">
            <a:avLst/>
          </a:prstGeom>
          <a:noFill/>
        </p:spPr>
        <p:txBody>
          <a:bodyPr wrap="square" rtlCol="0">
            <a:spAutoFit/>
          </a:bodyPr>
          <a:lstStyle/>
          <a:p>
            <a:r>
              <a:rPr lang="en-US" dirty="0" err="1"/>
              <a:t>Kusnik</a:t>
            </a:r>
            <a:r>
              <a:rPr lang="en-US" dirty="0"/>
              <a:t>, N., et al. Results presented at </a:t>
            </a:r>
            <a:r>
              <a:rPr lang="en-US" dirty="0" err="1"/>
              <a:t>IDWeek</a:t>
            </a:r>
            <a:r>
              <a:rPr lang="en-US" dirty="0"/>
              <a:t> 2025</a:t>
            </a:r>
          </a:p>
        </p:txBody>
      </p:sp>
      <p:grpSp>
        <p:nvGrpSpPr>
          <p:cNvPr id="18" name="Group 17">
            <a:extLst>
              <a:ext uri="{FF2B5EF4-FFF2-40B4-BE49-F238E27FC236}">
                <a16:creationId xmlns:a16="http://schemas.microsoft.com/office/drawing/2014/main" id="{99F41585-97C4-A337-46F4-75F21ABB8D00}"/>
              </a:ext>
            </a:extLst>
          </p:cNvPr>
          <p:cNvGrpSpPr/>
          <p:nvPr/>
        </p:nvGrpSpPr>
        <p:grpSpPr>
          <a:xfrm>
            <a:off x="5525080" y="1838618"/>
            <a:ext cx="6666920" cy="4498682"/>
            <a:chOff x="5525080" y="1838618"/>
            <a:chExt cx="6666920" cy="4498682"/>
          </a:xfrm>
        </p:grpSpPr>
        <p:grpSp>
          <p:nvGrpSpPr>
            <p:cNvPr id="12" name="Group 11">
              <a:extLst>
                <a:ext uri="{FF2B5EF4-FFF2-40B4-BE49-F238E27FC236}">
                  <a16:creationId xmlns:a16="http://schemas.microsoft.com/office/drawing/2014/main" id="{0831EE20-6AC6-226A-93DA-D31909FB1E05}"/>
                </a:ext>
              </a:extLst>
            </p:cNvPr>
            <p:cNvGrpSpPr/>
            <p:nvPr/>
          </p:nvGrpSpPr>
          <p:grpSpPr>
            <a:xfrm>
              <a:off x="5525080" y="2059478"/>
              <a:ext cx="6666920" cy="4277822"/>
              <a:chOff x="1809750" y="1447800"/>
              <a:chExt cx="8582025" cy="5276850"/>
            </a:xfrm>
          </p:grpSpPr>
          <p:pic>
            <p:nvPicPr>
              <p:cNvPr id="13" name="Picture 12" descr="A diagram of a number of medications&#10;&#10;AI-generated content may be incorrect.">
                <a:extLst>
                  <a:ext uri="{FF2B5EF4-FFF2-40B4-BE49-F238E27FC236}">
                    <a16:creationId xmlns:a16="http://schemas.microsoft.com/office/drawing/2014/main" id="{FD0EFFE1-B486-4CC3-2483-562675B4FC12}"/>
                  </a:ext>
                </a:extLst>
              </p:cNvPr>
              <p:cNvPicPr>
                <a:picLocks noChangeAspect="1"/>
              </p:cNvPicPr>
              <p:nvPr/>
            </p:nvPicPr>
            <p:blipFill>
              <a:blip r:embed="rId3"/>
              <a:stretch>
                <a:fillRect/>
              </a:stretch>
            </p:blipFill>
            <p:spPr>
              <a:xfrm>
                <a:off x="1809750" y="1447800"/>
                <a:ext cx="8582025" cy="5276850"/>
              </a:xfrm>
              <a:prstGeom prst="rect">
                <a:avLst/>
              </a:prstGeom>
            </p:spPr>
          </p:pic>
          <p:sp>
            <p:nvSpPr>
              <p:cNvPr id="14" name="Left Brace 13">
                <a:extLst>
                  <a:ext uri="{FF2B5EF4-FFF2-40B4-BE49-F238E27FC236}">
                    <a16:creationId xmlns:a16="http://schemas.microsoft.com/office/drawing/2014/main" id="{87C0A595-E37B-A0FC-D1C5-1702AA08B914}"/>
                  </a:ext>
                </a:extLst>
              </p:cNvPr>
              <p:cNvSpPr/>
              <p:nvPr/>
            </p:nvSpPr>
            <p:spPr>
              <a:xfrm rot="5400000">
                <a:off x="4770781" y="3399185"/>
                <a:ext cx="310235" cy="1957580"/>
              </a:xfrm>
              <a:prstGeom prst="leftBrace">
                <a:avLst/>
              </a:prstGeom>
              <a:ln>
                <a:solidFill>
                  <a:srgbClr val="639CF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2881C289-50D0-6C99-42C5-E18ACF38C71E}"/>
                  </a:ext>
                </a:extLst>
              </p:cNvPr>
              <p:cNvSpPr/>
              <p:nvPr/>
            </p:nvSpPr>
            <p:spPr>
              <a:xfrm rot="5400000">
                <a:off x="6820074" y="3399186"/>
                <a:ext cx="310235" cy="1957580"/>
              </a:xfrm>
              <a:prstGeom prst="leftBrace">
                <a:avLst/>
              </a:prstGeom>
              <a:ln>
                <a:solidFill>
                  <a:srgbClr val="639CF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9131848A-0910-0B6D-5FBE-1C7B8371FCB2}"/>
                  </a:ext>
                </a:extLst>
              </p:cNvPr>
              <p:cNvSpPr txBox="1"/>
              <p:nvPr/>
            </p:nvSpPr>
            <p:spPr>
              <a:xfrm>
                <a:off x="4304780" y="3822542"/>
                <a:ext cx="1260281" cy="400110"/>
              </a:xfrm>
              <a:prstGeom prst="rect">
                <a:avLst/>
              </a:prstGeom>
              <a:noFill/>
            </p:spPr>
            <p:txBody>
              <a:bodyPr wrap="none" rtlCol="0">
                <a:spAutoFit/>
              </a:bodyPr>
              <a:lstStyle/>
              <a:p>
                <a:r>
                  <a:rPr lang="en-US" sz="2000" dirty="0">
                    <a:solidFill>
                      <a:srgbClr val="639CFA"/>
                    </a:solidFill>
                  </a:rPr>
                  <a:t>p=0.0122</a:t>
                </a:r>
              </a:p>
            </p:txBody>
          </p:sp>
          <p:sp>
            <p:nvSpPr>
              <p:cNvPr id="17" name="TextBox 16">
                <a:extLst>
                  <a:ext uri="{FF2B5EF4-FFF2-40B4-BE49-F238E27FC236}">
                    <a16:creationId xmlns:a16="http://schemas.microsoft.com/office/drawing/2014/main" id="{DF5AC63C-2FB9-A9BE-8D59-37901D1D066C}"/>
                  </a:ext>
                </a:extLst>
              </p:cNvPr>
              <p:cNvSpPr txBox="1"/>
              <p:nvPr/>
            </p:nvSpPr>
            <p:spPr>
              <a:xfrm>
                <a:off x="6345050" y="3822338"/>
                <a:ext cx="1260281" cy="400110"/>
              </a:xfrm>
              <a:prstGeom prst="rect">
                <a:avLst/>
              </a:prstGeom>
              <a:noFill/>
            </p:spPr>
            <p:txBody>
              <a:bodyPr wrap="none" rtlCol="0">
                <a:spAutoFit/>
              </a:bodyPr>
              <a:lstStyle/>
              <a:p>
                <a:r>
                  <a:rPr lang="en-US" sz="2000" dirty="0">
                    <a:solidFill>
                      <a:srgbClr val="639CFA"/>
                    </a:solidFill>
                  </a:rPr>
                  <a:t>p=0.0502</a:t>
                </a:r>
              </a:p>
            </p:txBody>
          </p:sp>
        </p:grpSp>
        <p:sp>
          <p:nvSpPr>
            <p:cNvPr id="11" name="Title 2">
              <a:extLst>
                <a:ext uri="{FF2B5EF4-FFF2-40B4-BE49-F238E27FC236}">
                  <a16:creationId xmlns:a16="http://schemas.microsoft.com/office/drawing/2014/main" id="{0FBF21B0-FB40-E5DA-EACE-19408238E6AC}"/>
                </a:ext>
              </a:extLst>
            </p:cNvPr>
            <p:cNvSpPr txBox="1">
              <a:spLocks/>
            </p:cNvSpPr>
            <p:nvPr/>
          </p:nvSpPr>
          <p:spPr>
            <a:xfrm>
              <a:off x="7093086" y="1838618"/>
              <a:ext cx="4889500" cy="494890"/>
            </a:xfrm>
            <a:prstGeom prst="rect">
              <a:avLst/>
            </a:prstGeom>
          </p:spPr>
          <p:txBody>
            <a:bodyPr vert="horz" lIns="91440" tIns="0" rIns="91440" bIns="0" rtlCol="0" anchor="ctr">
              <a:noAutofit/>
            </a:bodyPr>
            <a:lstStyle>
              <a:lvl1pPr algn="l" defTabSz="457200" rtl="0" eaLnBrk="1" latinLnBrk="0" hangingPunct="1">
                <a:lnSpc>
                  <a:spcPct val="90000"/>
                </a:lnSpc>
                <a:spcBef>
                  <a:spcPct val="0"/>
                </a:spcBef>
                <a:buNone/>
                <a:defRPr sz="4800" b="1" i="0" kern="1200" baseline="0">
                  <a:solidFill>
                    <a:srgbClr val="AD122A"/>
                  </a:solidFill>
                  <a:latin typeface="Arial"/>
                  <a:ea typeface="+mj-ea"/>
                  <a:cs typeface="Arial"/>
                </a:defRPr>
              </a:lvl1pPr>
            </a:lstStyle>
            <a:p>
              <a:pPr algn="r"/>
              <a:r>
                <a:rPr lang="en-US" sz="3200" dirty="0"/>
                <a:t>ED Vancomycin usage  also decreased!</a:t>
              </a:r>
            </a:p>
          </p:txBody>
        </p:sp>
      </p:grpSp>
    </p:spTree>
    <p:extLst>
      <p:ext uri="{BB962C8B-B14F-4D97-AF65-F5344CB8AC3E}">
        <p14:creationId xmlns:p14="http://schemas.microsoft.com/office/powerpoint/2010/main" val="42108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6A17AD-9299-3224-CF69-F80366C5C7FE}"/>
              </a:ext>
            </a:extLst>
          </p:cNvPr>
          <p:cNvSpPr>
            <a:spLocks noGrp="1"/>
          </p:cNvSpPr>
          <p:nvPr>
            <p:ph type="title"/>
          </p:nvPr>
        </p:nvSpPr>
        <p:spPr>
          <a:xfrm>
            <a:off x="456038" y="346702"/>
            <a:ext cx="10516760" cy="1229801"/>
          </a:xfrm>
        </p:spPr>
        <p:txBody>
          <a:bodyPr anchor="ctr">
            <a:normAutofit fontScale="90000"/>
          </a:bodyPr>
          <a:lstStyle/>
          <a:p>
            <a:r>
              <a:rPr lang="en-US" dirty="0"/>
              <a:t>Urine Culture Stewardship - </a:t>
            </a:r>
            <a:br>
              <a:rPr lang="en-US" dirty="0"/>
            </a:br>
            <a:r>
              <a:rPr lang="en-US" dirty="0"/>
              <a:t>Asymptomatic Bacteriuria</a:t>
            </a:r>
          </a:p>
        </p:txBody>
      </p:sp>
      <p:graphicFrame>
        <p:nvGraphicFramePr>
          <p:cNvPr id="8" name="Content Placeholder 5">
            <a:extLst>
              <a:ext uri="{FF2B5EF4-FFF2-40B4-BE49-F238E27FC236}">
                <a16:creationId xmlns:a16="http://schemas.microsoft.com/office/drawing/2014/main" id="{AD1B5AAC-F59C-012D-21E7-71B817A438B5}"/>
              </a:ext>
            </a:extLst>
          </p:cNvPr>
          <p:cNvGraphicFramePr/>
          <p:nvPr/>
        </p:nvGraphicFramePr>
        <p:xfrm>
          <a:off x="456039" y="1607424"/>
          <a:ext cx="11279923" cy="4953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BCBF88A-FB24-BD8F-A856-34407BB6EEE5}"/>
              </a:ext>
            </a:extLst>
          </p:cNvPr>
          <p:cNvSpPr txBox="1"/>
          <p:nvPr/>
        </p:nvSpPr>
        <p:spPr>
          <a:xfrm>
            <a:off x="400722" y="6560456"/>
            <a:ext cx="906600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Eyer MM, Läng M, Aujesky D, Marschall J. Overtreatment of asymptomatic bacteriuria: a qualitative study. J Hosp Infect. 2016;93(3):297–303.</a:t>
            </a:r>
          </a:p>
        </p:txBody>
      </p:sp>
      <p:sp>
        <p:nvSpPr>
          <p:cNvPr id="6" name="TextBox 5">
            <a:extLst>
              <a:ext uri="{FF2B5EF4-FFF2-40B4-BE49-F238E27FC236}">
                <a16:creationId xmlns:a16="http://schemas.microsoft.com/office/drawing/2014/main" id="{BDDE4A3F-70A8-A306-A4EF-713AE3120616}"/>
              </a:ext>
            </a:extLst>
          </p:cNvPr>
          <p:cNvSpPr txBox="1"/>
          <p:nvPr/>
        </p:nvSpPr>
        <p:spPr>
          <a:xfrm>
            <a:off x="400722" y="5256760"/>
            <a:ext cx="852812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Lee MJ, Kim M, Kim NH, et al. Why is asymptomatic bacteriuria overtreated?: a tertiary care institutional survey of resident physicians. BMC Infect Dis. 2015;15:289.</a:t>
            </a: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137F228-EC97-65F5-8BBB-5F0570208EE1}"/>
              </a:ext>
            </a:extLst>
          </p:cNvPr>
          <p:cNvSpPr txBox="1"/>
          <p:nvPr/>
        </p:nvSpPr>
        <p:spPr>
          <a:xfrm>
            <a:off x="400722" y="3953064"/>
            <a:ext cx="12035118"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Baghdadi JD, Korenstein D, Pineles L, et al. Exploration of primary care clinician attitudes and cognitive characteristics associated with prescribing antibiotics for asymptomatic bacteriuria. JAMA Netw Open. 2022;5(5):e2214268.</a:t>
            </a:r>
          </a:p>
        </p:txBody>
      </p:sp>
      <p:sp>
        <p:nvSpPr>
          <p:cNvPr id="11" name="TextBox 10">
            <a:extLst>
              <a:ext uri="{FF2B5EF4-FFF2-40B4-BE49-F238E27FC236}">
                <a16:creationId xmlns:a16="http://schemas.microsoft.com/office/drawing/2014/main" id="{9B36CDEC-FBB6-36AE-71CD-928415E6CB2B}"/>
              </a:ext>
            </a:extLst>
          </p:cNvPr>
          <p:cNvSpPr txBox="1"/>
          <p:nvPr/>
        </p:nvSpPr>
        <p:spPr>
          <a:xfrm>
            <a:off x="400722" y="2661256"/>
            <a:ext cx="1100507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Trautner BW, Petersen NJ, Hysong SJ, Horwitz D, Kelly PA, Naik AD. Overtreatment of asymptomatic bacteriuria: identifying provider barriers to evidence-based care. Am J Infect Control. 2014;42(6):653–658.</a:t>
            </a:r>
          </a:p>
        </p:txBody>
      </p:sp>
    </p:spTree>
    <p:extLst>
      <p:ext uri="{BB962C8B-B14F-4D97-AF65-F5344CB8AC3E}">
        <p14:creationId xmlns:p14="http://schemas.microsoft.com/office/powerpoint/2010/main" val="1680422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B8DBAF8-F48A-CF2C-8F63-11C0490A47DC}"/>
              </a:ext>
            </a:extLst>
          </p:cNvPr>
          <p:cNvGraphicFramePr/>
          <p:nvPr>
            <p:extLst>
              <p:ext uri="{D42A27DB-BD31-4B8C-83A1-F6EECF244321}">
                <p14:modId xmlns:p14="http://schemas.microsoft.com/office/powerpoint/2010/main" val="546358533"/>
              </p:ext>
            </p:extLst>
          </p:nvPr>
        </p:nvGraphicFramePr>
        <p:xfrm>
          <a:off x="2032000" y="48575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5075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48" y="326575"/>
            <a:ext cx="10141903" cy="952375"/>
          </a:xfrm>
        </p:spPr>
        <p:txBody>
          <a:bodyPr/>
          <a:lstStyle/>
          <a:p>
            <a:pPr algn="ctr"/>
            <a:r>
              <a:rPr lang="en-US" sz="3200" dirty="0"/>
              <a:t>Recognize and </a:t>
            </a:r>
            <a:r>
              <a:rPr lang="en-US" sz="3200" u="sng" dirty="0"/>
              <a:t>DOCUMENT</a:t>
            </a:r>
            <a:r>
              <a:rPr lang="en-US" sz="3200" dirty="0"/>
              <a:t> urinary tract </a:t>
            </a:r>
            <a:br>
              <a:rPr lang="en-US" sz="3200" dirty="0"/>
            </a:br>
            <a:r>
              <a:rPr lang="en-US" sz="3200" dirty="0"/>
              <a:t>infection signs and symptoms</a:t>
            </a:r>
          </a:p>
        </p:txBody>
      </p:sp>
      <p:sp>
        <p:nvSpPr>
          <p:cNvPr id="3" name="Content Placeholder 2"/>
          <p:cNvSpPr>
            <a:spLocks noGrp="1"/>
          </p:cNvSpPr>
          <p:nvPr>
            <p:ph idx="1"/>
          </p:nvPr>
        </p:nvSpPr>
        <p:spPr>
          <a:xfrm>
            <a:off x="578094" y="1278950"/>
            <a:ext cx="11035812" cy="5458120"/>
          </a:xfrm>
        </p:spPr>
        <p:txBody>
          <a:bodyPr>
            <a:normAutofit/>
          </a:bodyPr>
          <a:lstStyle/>
          <a:p>
            <a:pPr marL="285744" indent="-285744">
              <a:lnSpc>
                <a:spcPct val="110000"/>
              </a:lnSpc>
              <a:buFont typeface="Arial" panose="020B0604020202020204" pitchFamily="34" charset="0"/>
              <a:buChar char="•"/>
            </a:pPr>
            <a:endParaRPr lang="en-US" sz="2000"/>
          </a:p>
          <a:p>
            <a:pPr lvl="2" indent="0">
              <a:buNone/>
            </a:pPr>
            <a:endParaRPr lang="en-US" sz="1800"/>
          </a:p>
        </p:txBody>
      </p:sp>
      <p:sp>
        <p:nvSpPr>
          <p:cNvPr id="8" name="TextBox 7">
            <a:extLst>
              <a:ext uri="{FF2B5EF4-FFF2-40B4-BE49-F238E27FC236}">
                <a16:creationId xmlns:a16="http://schemas.microsoft.com/office/drawing/2014/main" id="{D73783FF-875F-BBD1-A68C-E69DE24BF74D}"/>
              </a:ext>
            </a:extLst>
          </p:cNvPr>
          <p:cNvSpPr txBox="1"/>
          <p:nvPr/>
        </p:nvSpPr>
        <p:spPr>
          <a:xfrm>
            <a:off x="333829" y="6345040"/>
            <a:ext cx="8040914" cy="430887"/>
          </a:xfrm>
          <a:prstGeom prst="rect">
            <a:avLst/>
          </a:prstGeom>
          <a:noFill/>
        </p:spPr>
        <p:txBody>
          <a:bodyPr wrap="square">
            <a:spAutoFit/>
          </a:bodyPr>
          <a:lstStyle/>
          <a:p>
            <a:r>
              <a:rPr lang="en-US" sz="1100" dirty="0"/>
              <a:t>Claeys KC, Trautner BW, Leekha S, et al. Optimal urine culture diagnostic stewardship practice- results from an expert modified-Delphi procedure. Clin Infect Dis 2021; 75(3):382–389. doi:10.1093/</a:t>
            </a:r>
            <a:r>
              <a:rPr lang="en-US" sz="1100" dirty="0" err="1"/>
              <a:t>cid</a:t>
            </a:r>
            <a:r>
              <a:rPr lang="en-US" sz="1100" dirty="0"/>
              <a:t>/ciab987</a:t>
            </a:r>
          </a:p>
        </p:txBody>
      </p:sp>
      <p:pic>
        <p:nvPicPr>
          <p:cNvPr id="10" name="Picture 9">
            <a:extLst>
              <a:ext uri="{FF2B5EF4-FFF2-40B4-BE49-F238E27FC236}">
                <a16:creationId xmlns:a16="http://schemas.microsoft.com/office/drawing/2014/main" id="{14BAB1EF-0F4E-3221-52E9-B3D5175A1E1D}"/>
              </a:ext>
            </a:extLst>
          </p:cNvPr>
          <p:cNvPicPr>
            <a:picLocks noChangeAspect="1"/>
          </p:cNvPicPr>
          <p:nvPr/>
        </p:nvPicPr>
        <p:blipFill>
          <a:blip r:embed="rId3"/>
          <a:stretch>
            <a:fillRect/>
          </a:stretch>
        </p:blipFill>
        <p:spPr>
          <a:xfrm>
            <a:off x="200711" y="1465942"/>
            <a:ext cx="11790578" cy="4411330"/>
          </a:xfrm>
          <a:prstGeom prst="rect">
            <a:avLst/>
          </a:prstGeom>
        </p:spPr>
      </p:pic>
      <p:sp>
        <p:nvSpPr>
          <p:cNvPr id="12" name="TextBox 11">
            <a:extLst>
              <a:ext uri="{FF2B5EF4-FFF2-40B4-BE49-F238E27FC236}">
                <a16:creationId xmlns:a16="http://schemas.microsoft.com/office/drawing/2014/main" id="{E79C0F88-FB18-92A9-6854-CFC7ED7E2052}"/>
              </a:ext>
            </a:extLst>
          </p:cNvPr>
          <p:cNvSpPr txBox="1"/>
          <p:nvPr/>
        </p:nvSpPr>
        <p:spPr>
          <a:xfrm>
            <a:off x="333829" y="5883375"/>
            <a:ext cx="11657460" cy="276999"/>
          </a:xfrm>
          <a:prstGeom prst="rect">
            <a:avLst/>
          </a:prstGeom>
          <a:noFill/>
        </p:spPr>
        <p:txBody>
          <a:bodyPr wrap="square">
            <a:spAutoFit/>
          </a:bodyPr>
          <a:lstStyle/>
          <a:p>
            <a:r>
              <a:rPr lang="en-US" sz="1200" dirty="0"/>
              <a:t>*Delirium as defined by validated tool such as the Confusion Assessment Method. Urinary catheter broadly defined to include both internal and external catheter use.</a:t>
            </a:r>
          </a:p>
        </p:txBody>
      </p:sp>
    </p:spTree>
    <p:extLst>
      <p:ext uri="{BB962C8B-B14F-4D97-AF65-F5344CB8AC3E}">
        <p14:creationId xmlns:p14="http://schemas.microsoft.com/office/powerpoint/2010/main" val="2361546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31628" y="228600"/>
            <a:ext cx="10517188" cy="1230313"/>
          </a:xfrm>
        </p:spPr>
        <p:txBody>
          <a:bodyPr anchor="ctr">
            <a:normAutofit/>
          </a:bodyPr>
          <a:lstStyle/>
          <a:p>
            <a:r>
              <a:rPr lang="en-US" sz="4000" dirty="0"/>
              <a:t>Remove UA/Urine Culture Orders From  Standard Clinical Order Sets</a:t>
            </a:r>
          </a:p>
        </p:txBody>
      </p:sp>
      <p:graphicFrame>
        <p:nvGraphicFramePr>
          <p:cNvPr id="6" name="Text Placeholder 1">
            <a:extLst>
              <a:ext uri="{FF2B5EF4-FFF2-40B4-BE49-F238E27FC236}">
                <a16:creationId xmlns:a16="http://schemas.microsoft.com/office/drawing/2014/main" id="{51F2CC56-413E-547B-6585-1C06A0276EF3}"/>
              </a:ext>
            </a:extLst>
          </p:cNvPr>
          <p:cNvGraphicFramePr>
            <a:graphicFrameLocks noGrp="1"/>
          </p:cNvGraphicFramePr>
          <p:nvPr>
            <p:ph idx="4294967295"/>
            <p:extLst>
              <p:ext uri="{D42A27DB-BD31-4B8C-83A1-F6EECF244321}">
                <p14:modId xmlns:p14="http://schemas.microsoft.com/office/powerpoint/2010/main" val="3296739386"/>
              </p:ext>
            </p:extLst>
          </p:nvPr>
        </p:nvGraphicFramePr>
        <p:xfrm>
          <a:off x="531628" y="1458913"/>
          <a:ext cx="11280775" cy="4487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6B8180D-7CD5-07E1-F912-4AB3C01DE772}"/>
              </a:ext>
            </a:extLst>
          </p:cNvPr>
          <p:cNvSpPr txBox="1"/>
          <p:nvPr/>
        </p:nvSpPr>
        <p:spPr>
          <a:xfrm>
            <a:off x="0" y="6627168"/>
            <a:ext cx="10058058" cy="230832"/>
          </a:xfrm>
          <a:prstGeom prst="rect">
            <a:avLst/>
          </a:prstGeom>
          <a:noFill/>
        </p:spPr>
        <p:txBody>
          <a:bodyPr wrap="square">
            <a:spAutoFit/>
          </a:bodyPr>
          <a:lstStyle/>
          <a:p>
            <a:r>
              <a:rPr lang="en-US" sz="900">
                <a:solidFill>
                  <a:schemeClr val="bg1"/>
                </a:solidFill>
              </a:rPr>
              <a:t>Claeys KC, Trautner BW, Leekha S, et al. Optimal urine culture diagnostic stewardship practice- results from an expert modified-Delphi procedure. Clin Infect Dis 2021; 75(3):382–389.</a:t>
            </a:r>
          </a:p>
        </p:txBody>
      </p:sp>
    </p:spTree>
    <p:extLst>
      <p:ext uri="{BB962C8B-B14F-4D97-AF65-F5344CB8AC3E}">
        <p14:creationId xmlns:p14="http://schemas.microsoft.com/office/powerpoint/2010/main" val="1059276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33957-7C68-96D0-D0F1-E347F170AD05}"/>
              </a:ext>
            </a:extLst>
          </p:cNvPr>
          <p:cNvSpPr>
            <a:spLocks noGrp="1"/>
          </p:cNvSpPr>
          <p:nvPr>
            <p:ph type="title"/>
          </p:nvPr>
        </p:nvSpPr>
        <p:spPr>
          <a:xfrm>
            <a:off x="798705" y="144065"/>
            <a:ext cx="10141903" cy="707705"/>
          </a:xfrm>
        </p:spPr>
        <p:txBody>
          <a:bodyPr>
            <a:normAutofit/>
          </a:bodyPr>
          <a:lstStyle/>
          <a:p>
            <a:pPr algn="ctr"/>
            <a:r>
              <a:rPr lang="en-US" sz="4000" dirty="0"/>
              <a:t>Provider Documentation of ASB</a:t>
            </a:r>
          </a:p>
        </p:txBody>
      </p:sp>
      <p:pic>
        <p:nvPicPr>
          <p:cNvPr id="5" name="Picture 4">
            <a:extLst>
              <a:ext uri="{FF2B5EF4-FFF2-40B4-BE49-F238E27FC236}">
                <a16:creationId xmlns:a16="http://schemas.microsoft.com/office/drawing/2014/main" id="{9CBC7BBD-000A-704F-8114-650F9C4CCBFB}"/>
              </a:ext>
            </a:extLst>
          </p:cNvPr>
          <p:cNvPicPr>
            <a:picLocks noChangeAspect="1"/>
          </p:cNvPicPr>
          <p:nvPr/>
        </p:nvPicPr>
        <p:blipFill>
          <a:blip r:embed="rId2"/>
          <a:stretch>
            <a:fillRect/>
          </a:stretch>
        </p:blipFill>
        <p:spPr>
          <a:xfrm>
            <a:off x="1447292" y="851770"/>
            <a:ext cx="9297415" cy="5257362"/>
          </a:xfrm>
          <a:prstGeom prst="rect">
            <a:avLst/>
          </a:prstGeom>
        </p:spPr>
      </p:pic>
      <p:sp>
        <p:nvSpPr>
          <p:cNvPr id="3" name="TextBox 2">
            <a:extLst>
              <a:ext uri="{FF2B5EF4-FFF2-40B4-BE49-F238E27FC236}">
                <a16:creationId xmlns:a16="http://schemas.microsoft.com/office/drawing/2014/main" id="{12CB5E77-6270-4141-0216-CEA1C45DAFCB}"/>
              </a:ext>
            </a:extLst>
          </p:cNvPr>
          <p:cNvSpPr txBox="1"/>
          <p:nvPr/>
        </p:nvSpPr>
        <p:spPr>
          <a:xfrm>
            <a:off x="1359610" y="6109132"/>
            <a:ext cx="4184725" cy="307777"/>
          </a:xfrm>
          <a:prstGeom prst="rect">
            <a:avLst/>
          </a:prstGeom>
          <a:noFill/>
        </p:spPr>
        <p:txBody>
          <a:bodyPr wrap="square" rtlCol="0">
            <a:spAutoFit/>
          </a:bodyPr>
          <a:lstStyle/>
          <a:p>
            <a:r>
              <a:rPr lang="en-US" sz="1400" dirty="0"/>
              <a:t>Slide presented at SHEA Spring Conference, 2023</a:t>
            </a:r>
          </a:p>
        </p:txBody>
      </p:sp>
    </p:spTree>
    <p:extLst>
      <p:ext uri="{BB962C8B-B14F-4D97-AF65-F5344CB8AC3E}">
        <p14:creationId xmlns:p14="http://schemas.microsoft.com/office/powerpoint/2010/main" val="3545216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6F2D-BB8C-CBDE-DFA5-5B07341EE61F}"/>
            </a:ext>
          </a:extLst>
        </p:cNvPr>
        <p:cNvGrpSpPr/>
        <p:nvPr/>
      </p:nvGrpSpPr>
      <p:grpSpPr>
        <a:xfrm>
          <a:off x="0" y="0"/>
          <a:ext cx="0" cy="0"/>
          <a:chOff x="0" y="0"/>
          <a:chExt cx="0" cy="0"/>
        </a:xfrm>
      </p:grpSpPr>
      <p:pic>
        <p:nvPicPr>
          <p:cNvPr id="4" name="Picture 3" descr="Exclamation mark on a yellow background">
            <a:extLst>
              <a:ext uri="{FF2B5EF4-FFF2-40B4-BE49-F238E27FC236}">
                <a16:creationId xmlns:a16="http://schemas.microsoft.com/office/drawing/2014/main" id="{DD5ED765-6213-393C-DF99-2FC3F40F1B3E}"/>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2125" t="39237" r="17455" b="4242"/>
          <a:stretch>
            <a:fillRect/>
          </a:stretch>
        </p:blipFill>
        <p:spPr>
          <a:xfrm>
            <a:off x="0" y="0"/>
            <a:ext cx="12192000" cy="6311900"/>
          </a:xfrm>
          <a:prstGeom prst="rect">
            <a:avLst/>
          </a:prstGeom>
        </p:spPr>
      </p:pic>
      <p:sp>
        <p:nvSpPr>
          <p:cNvPr id="2" name="Google Shape;1247;p32">
            <a:extLst>
              <a:ext uri="{FF2B5EF4-FFF2-40B4-BE49-F238E27FC236}">
                <a16:creationId xmlns:a16="http://schemas.microsoft.com/office/drawing/2014/main" id="{7562B281-F723-F893-7C82-D0EA15AD8FCB}"/>
              </a:ext>
            </a:extLst>
          </p:cNvPr>
          <p:cNvSpPr txBox="1">
            <a:spLocks/>
          </p:cNvSpPr>
          <p:nvPr/>
        </p:nvSpPr>
        <p:spPr>
          <a:xfrm>
            <a:off x="2408249" y="731837"/>
            <a:ext cx="6977051"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3600" dirty="0">
                <a:solidFill>
                  <a:srgbClr val="AD1F2C"/>
                </a:solidFill>
                <a:latin typeface="Roboto" panose="02000000000000000000" pitchFamily="2" charset="0"/>
                <a:ea typeface="Roboto" panose="02000000000000000000" pitchFamily="2" charset="0"/>
              </a:rPr>
              <a:t>Myth #3: </a:t>
            </a:r>
            <a:r>
              <a:rPr lang="en-US" sz="3600" i="1" dirty="0">
                <a:solidFill>
                  <a:srgbClr val="AD1F2C"/>
                </a:solidFill>
                <a:latin typeface="Roboto" panose="02000000000000000000" pitchFamily="2" charset="0"/>
                <a:ea typeface="Roboto" panose="02000000000000000000" pitchFamily="2" charset="0"/>
              </a:rPr>
              <a:t>More tests mean better treatment</a:t>
            </a:r>
          </a:p>
        </p:txBody>
      </p:sp>
      <p:sp>
        <p:nvSpPr>
          <p:cNvPr id="3" name="Google Shape;1247;p32">
            <a:extLst>
              <a:ext uri="{FF2B5EF4-FFF2-40B4-BE49-F238E27FC236}">
                <a16:creationId xmlns:a16="http://schemas.microsoft.com/office/drawing/2014/main" id="{EFBB4FA4-84B9-30F7-5D07-271D279E3D3F}"/>
              </a:ext>
            </a:extLst>
          </p:cNvPr>
          <p:cNvSpPr txBox="1">
            <a:spLocks/>
          </p:cNvSpPr>
          <p:nvPr/>
        </p:nvSpPr>
        <p:spPr>
          <a:xfrm>
            <a:off x="1054101" y="3057525"/>
            <a:ext cx="9271000"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4400" dirty="0">
                <a:solidFill>
                  <a:srgbClr val="005E63"/>
                </a:solidFill>
                <a:latin typeface="Roboto" panose="02000000000000000000" pitchFamily="2" charset="0"/>
                <a:ea typeface="Roboto" panose="02000000000000000000" pitchFamily="2" charset="0"/>
              </a:rPr>
              <a:t>Truth: </a:t>
            </a:r>
            <a:r>
              <a:rPr lang="en-US" sz="4400" i="1" dirty="0">
                <a:solidFill>
                  <a:srgbClr val="005E63"/>
                </a:solidFill>
              </a:rPr>
              <a:t>Appropriate diagnostic testing ensures timely, accurate care while minimizing unnecessary costs, treatments, and patient harm</a:t>
            </a:r>
            <a:endParaRPr lang="en-US" sz="4400" i="1" dirty="0">
              <a:solidFill>
                <a:srgbClr val="005E63"/>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7281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CAFBC20-7C25-57F4-83B5-E65A9289EB83}"/>
              </a:ext>
            </a:extLst>
          </p:cNvPr>
          <p:cNvGrpSpPr/>
          <p:nvPr/>
        </p:nvGrpSpPr>
        <p:grpSpPr>
          <a:xfrm>
            <a:off x="1750719" y="1326549"/>
            <a:ext cx="4220164" cy="4544059"/>
            <a:chOff x="226719" y="1326548"/>
            <a:chExt cx="4220164" cy="4544059"/>
          </a:xfrm>
        </p:grpSpPr>
        <p:pic>
          <p:nvPicPr>
            <p:cNvPr id="7" name="Picture 6">
              <a:extLst>
                <a:ext uri="{FF2B5EF4-FFF2-40B4-BE49-F238E27FC236}">
                  <a16:creationId xmlns:a16="http://schemas.microsoft.com/office/drawing/2014/main" id="{8AB7A412-0DA7-C17F-85C8-00AC90FFF3A3}"/>
                </a:ext>
              </a:extLst>
            </p:cNvPr>
            <p:cNvPicPr>
              <a:picLocks noChangeAspect="1"/>
            </p:cNvPicPr>
            <p:nvPr/>
          </p:nvPicPr>
          <p:blipFill>
            <a:blip r:embed="rId3"/>
            <a:stretch>
              <a:fillRect/>
            </a:stretch>
          </p:blipFill>
          <p:spPr>
            <a:xfrm>
              <a:off x="226719" y="1326548"/>
              <a:ext cx="4220164" cy="4544059"/>
            </a:xfrm>
            <a:prstGeom prst="rect">
              <a:avLst/>
            </a:prstGeom>
          </p:spPr>
        </p:pic>
        <p:sp>
          <p:nvSpPr>
            <p:cNvPr id="20" name="Title 1">
              <a:extLst>
                <a:ext uri="{FF2B5EF4-FFF2-40B4-BE49-F238E27FC236}">
                  <a16:creationId xmlns:a16="http://schemas.microsoft.com/office/drawing/2014/main" id="{67F6A903-5E20-2FEE-2172-69BBB33554D5}"/>
                </a:ext>
              </a:extLst>
            </p:cNvPr>
            <p:cNvSpPr txBox="1">
              <a:spLocks/>
            </p:cNvSpPr>
            <p:nvPr/>
          </p:nvSpPr>
          <p:spPr>
            <a:xfrm>
              <a:off x="226719" y="5655221"/>
              <a:ext cx="1043281" cy="215386"/>
            </a:xfrm>
            <a:prstGeom prst="rect">
              <a:avLst/>
            </a:prstGeom>
          </p:spPr>
          <p:txBody>
            <a:bodyPr/>
            <a:lstStyle>
              <a:lvl1pPr algn="l" defTabSz="257175" rtl="0" eaLnBrk="1" latinLnBrk="0" hangingPunct="1">
                <a:lnSpc>
                  <a:spcPct val="90000"/>
                </a:lnSpc>
                <a:spcBef>
                  <a:spcPct val="0"/>
                </a:spcBef>
                <a:buNone/>
                <a:defRPr sz="3600" b="1" i="0" kern="1200" baseline="0">
                  <a:solidFill>
                    <a:schemeClr val="tx1"/>
                  </a:solidFill>
                  <a:latin typeface="+mj-lt"/>
                  <a:ea typeface="+mj-ea"/>
                  <a:cs typeface="Arial"/>
                </a:defRPr>
              </a:lvl1pPr>
            </a:lstStyle>
            <a:p>
              <a:pPr>
                <a:defRPr/>
              </a:pPr>
              <a:r>
                <a:rPr lang="en-US" sz="800" b="0" dirty="0">
                  <a:solidFill>
                    <a:prstClr val="white"/>
                  </a:solidFill>
                  <a:latin typeface="Calibri" panose="020F0502020204030204"/>
                </a:rPr>
                <a:t>Photo Credit: BBC</a:t>
              </a:r>
            </a:p>
          </p:txBody>
        </p:sp>
      </p:grpSp>
      <p:sp>
        <p:nvSpPr>
          <p:cNvPr id="4" name="Title 1">
            <a:extLst>
              <a:ext uri="{FF2B5EF4-FFF2-40B4-BE49-F238E27FC236}">
                <a16:creationId xmlns:a16="http://schemas.microsoft.com/office/drawing/2014/main" id="{14AE31F1-0FF4-6DB8-75A8-E5B44F8341F4}"/>
              </a:ext>
            </a:extLst>
          </p:cNvPr>
          <p:cNvSpPr txBox="1">
            <a:spLocks/>
          </p:cNvSpPr>
          <p:nvPr/>
        </p:nvSpPr>
        <p:spPr>
          <a:xfrm>
            <a:off x="2033113" y="471172"/>
            <a:ext cx="8125775" cy="922352"/>
          </a:xfrm>
          <a:prstGeom prst="rect">
            <a:avLst/>
          </a:prstGeom>
        </p:spPr>
        <p:txBody>
          <a:bodyPr/>
          <a:lstStyle>
            <a:lvl1pPr algn="l" defTabSz="257175" rtl="0" eaLnBrk="1" latinLnBrk="0" hangingPunct="1">
              <a:lnSpc>
                <a:spcPct val="90000"/>
              </a:lnSpc>
              <a:spcBef>
                <a:spcPct val="0"/>
              </a:spcBef>
              <a:buNone/>
              <a:defRPr sz="3600" b="1" i="0" kern="1200" baseline="0">
                <a:solidFill>
                  <a:schemeClr val="tx1"/>
                </a:solidFill>
                <a:latin typeface="+mj-lt"/>
                <a:ea typeface="+mj-ea"/>
                <a:cs typeface="Arial"/>
              </a:defRPr>
            </a:lvl1pPr>
          </a:lstStyle>
          <a:p>
            <a:pPr>
              <a:defRPr/>
            </a:pPr>
            <a:r>
              <a:rPr lang="en-US" dirty="0">
                <a:solidFill>
                  <a:prstClr val="white"/>
                </a:solidFill>
                <a:latin typeface="Fira Sans Condensed" panose="020B0503050000020004" pitchFamily="34" charset="0"/>
              </a:rPr>
              <a:t>The First Penicillin Treated Patient…</a:t>
            </a:r>
          </a:p>
        </p:txBody>
      </p:sp>
      <p:grpSp>
        <p:nvGrpSpPr>
          <p:cNvPr id="12" name="Group 11">
            <a:extLst>
              <a:ext uri="{FF2B5EF4-FFF2-40B4-BE49-F238E27FC236}">
                <a16:creationId xmlns:a16="http://schemas.microsoft.com/office/drawing/2014/main" id="{B5C84D2D-AD2D-C4CC-EAD8-B436B564ED9B}"/>
              </a:ext>
            </a:extLst>
          </p:cNvPr>
          <p:cNvGrpSpPr/>
          <p:nvPr/>
        </p:nvGrpSpPr>
        <p:grpSpPr>
          <a:xfrm>
            <a:off x="6328856" y="1524280"/>
            <a:ext cx="3808118" cy="1003410"/>
            <a:chOff x="4804856" y="1524280"/>
            <a:chExt cx="3808118" cy="1003410"/>
          </a:xfrm>
        </p:grpSpPr>
        <p:sp>
          <p:nvSpPr>
            <p:cNvPr id="9" name="Arrow: Right 8">
              <a:extLst>
                <a:ext uri="{FF2B5EF4-FFF2-40B4-BE49-F238E27FC236}">
                  <a16:creationId xmlns:a16="http://schemas.microsoft.com/office/drawing/2014/main" id="{B3CB9D22-2C12-DE03-0DA8-D43389613D12}"/>
                </a:ext>
              </a:extLst>
            </p:cNvPr>
            <p:cNvSpPr/>
            <p:nvPr/>
          </p:nvSpPr>
          <p:spPr>
            <a:xfrm>
              <a:off x="4804856" y="1524280"/>
              <a:ext cx="1612900" cy="922352"/>
            </a:xfrm>
            <a:prstGeom prst="rightArrow">
              <a:avLst/>
            </a:prstGeom>
            <a:solidFill>
              <a:schemeClr val="accent4">
                <a:lumMod val="60000"/>
                <a:lumOff val="40000"/>
              </a:schemeClr>
            </a:solidFill>
            <a:ln>
              <a:solidFill>
                <a:schemeClr val="accent2">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95CF1677-16CA-94B4-6750-0D7162070DF3}"/>
                </a:ext>
              </a:extLst>
            </p:cNvPr>
            <p:cNvSpPr txBox="1">
              <a:spLocks/>
            </p:cNvSpPr>
            <p:nvPr/>
          </p:nvSpPr>
          <p:spPr>
            <a:xfrm>
              <a:off x="6554806" y="1605338"/>
              <a:ext cx="2058168" cy="922352"/>
            </a:xfrm>
            <a:prstGeom prst="rect">
              <a:avLst/>
            </a:prstGeom>
          </p:spPr>
          <p:txBody>
            <a:bodyPr/>
            <a:lstStyle>
              <a:lvl1pPr algn="l" defTabSz="257175" rtl="0" eaLnBrk="1" latinLnBrk="0" hangingPunct="1">
                <a:lnSpc>
                  <a:spcPct val="90000"/>
                </a:lnSpc>
                <a:spcBef>
                  <a:spcPct val="0"/>
                </a:spcBef>
                <a:buNone/>
                <a:defRPr sz="3600" b="1" i="0" kern="1200" baseline="0">
                  <a:solidFill>
                    <a:schemeClr val="tx1"/>
                  </a:solidFill>
                  <a:latin typeface="+mj-lt"/>
                  <a:ea typeface="+mj-ea"/>
                  <a:cs typeface="Arial"/>
                </a:defRPr>
              </a:lvl1pPr>
            </a:lstStyle>
            <a:p>
              <a:pPr>
                <a:defRPr/>
              </a:pPr>
              <a:r>
                <a:rPr lang="en-US" sz="4400" dirty="0">
                  <a:solidFill>
                    <a:prstClr val="white"/>
                  </a:solidFill>
                  <a:latin typeface="Fira Sans Condensed" panose="020B0503050000020004" pitchFamily="34" charset="0"/>
                </a:rPr>
                <a:t>5 Days</a:t>
              </a:r>
            </a:p>
          </p:txBody>
        </p:sp>
      </p:grpSp>
      <p:grpSp>
        <p:nvGrpSpPr>
          <p:cNvPr id="13" name="Group 12">
            <a:extLst>
              <a:ext uri="{FF2B5EF4-FFF2-40B4-BE49-F238E27FC236}">
                <a16:creationId xmlns:a16="http://schemas.microsoft.com/office/drawing/2014/main" id="{18DF3AA7-6E57-8E42-8B24-A5E4ABF028BD}"/>
              </a:ext>
            </a:extLst>
          </p:cNvPr>
          <p:cNvGrpSpPr/>
          <p:nvPr/>
        </p:nvGrpSpPr>
        <p:grpSpPr>
          <a:xfrm>
            <a:off x="7093616" y="2446633"/>
            <a:ext cx="3196143" cy="4254711"/>
            <a:chOff x="5531515" y="2446632"/>
            <a:chExt cx="3196143" cy="4254711"/>
          </a:xfrm>
        </p:grpSpPr>
        <p:sp>
          <p:nvSpPr>
            <p:cNvPr id="11" name="Arrow: Right 10">
              <a:extLst>
                <a:ext uri="{FF2B5EF4-FFF2-40B4-BE49-F238E27FC236}">
                  <a16:creationId xmlns:a16="http://schemas.microsoft.com/office/drawing/2014/main" id="{44B8D1C5-4476-4E12-9E96-5FC644EE4D89}"/>
                </a:ext>
              </a:extLst>
            </p:cNvPr>
            <p:cNvSpPr/>
            <p:nvPr/>
          </p:nvSpPr>
          <p:spPr>
            <a:xfrm rot="5400000">
              <a:off x="6285627" y="2791906"/>
              <a:ext cx="1612900" cy="922352"/>
            </a:xfrm>
            <a:prstGeom prst="rightArrow">
              <a:avLst/>
            </a:prstGeom>
            <a:solidFill>
              <a:schemeClr val="accent4">
                <a:lumMod val="60000"/>
                <a:lumOff val="40000"/>
              </a:schemeClr>
            </a:solidFill>
            <a:ln>
              <a:solidFill>
                <a:schemeClr val="accent2">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28" name="Picture 4" descr="Urine analysis. Urine test icon. Pee sample in a plastic box. Medical ...">
              <a:extLst>
                <a:ext uri="{FF2B5EF4-FFF2-40B4-BE49-F238E27FC236}">
                  <a16:creationId xmlns:a16="http://schemas.microsoft.com/office/drawing/2014/main" id="{E064566A-BE95-FF0A-3BFE-940D68601B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515" y="3505200"/>
              <a:ext cx="3196143" cy="31961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641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853E-6B8E-EFB2-6F9B-ECC1345C5EB5}"/>
              </a:ext>
            </a:extLst>
          </p:cNvPr>
          <p:cNvSpPr>
            <a:spLocks noGrp="1"/>
          </p:cNvSpPr>
          <p:nvPr>
            <p:ph type="title"/>
          </p:nvPr>
        </p:nvSpPr>
        <p:spPr>
          <a:xfrm>
            <a:off x="826578" y="490589"/>
            <a:ext cx="10809692" cy="1359153"/>
          </a:xfrm>
        </p:spPr>
        <p:txBody>
          <a:bodyPr>
            <a:normAutofit/>
          </a:bodyPr>
          <a:lstStyle/>
          <a:p>
            <a:pPr algn="ctr"/>
            <a:r>
              <a:rPr lang="en-US" sz="4400" dirty="0"/>
              <a:t>Cross-Cutting Quality Improvement Strategies for Smarter Antibiotic Use</a:t>
            </a:r>
          </a:p>
        </p:txBody>
      </p:sp>
      <p:sp>
        <p:nvSpPr>
          <p:cNvPr id="3" name="Content Placeholder 2">
            <a:extLst>
              <a:ext uri="{FF2B5EF4-FFF2-40B4-BE49-F238E27FC236}">
                <a16:creationId xmlns:a16="http://schemas.microsoft.com/office/drawing/2014/main" id="{6B50C9E9-2B44-2781-6EED-CC4277673A65}"/>
              </a:ext>
            </a:extLst>
          </p:cNvPr>
          <p:cNvSpPr>
            <a:spLocks noGrp="1"/>
          </p:cNvSpPr>
          <p:nvPr>
            <p:ph idx="1"/>
          </p:nvPr>
        </p:nvSpPr>
        <p:spPr>
          <a:xfrm>
            <a:off x="691154" y="2124379"/>
            <a:ext cx="10809692" cy="3436929"/>
          </a:xfrm>
        </p:spPr>
        <p:txBody>
          <a:bodyPr/>
          <a:lstStyle/>
          <a:p>
            <a:r>
              <a:rPr lang="en-US" dirty="0"/>
              <a:t>Build Stewardship into Daily Workflow</a:t>
            </a:r>
          </a:p>
          <a:p>
            <a:r>
              <a:rPr lang="en-US" dirty="0"/>
              <a:t>Strengthen Diagnostic Stewardship – Test with Purpose</a:t>
            </a:r>
          </a:p>
          <a:p>
            <a:r>
              <a:rPr lang="en-US" dirty="0"/>
              <a:t>Audit, Measure, &amp; Feedback</a:t>
            </a:r>
          </a:p>
          <a:p>
            <a:r>
              <a:rPr lang="en-US" dirty="0"/>
              <a:t>Engage &amp; Educate the Team</a:t>
            </a:r>
          </a:p>
          <a:p>
            <a:r>
              <a:rPr lang="en-US" dirty="0"/>
              <a:t>Create a Culture of “Pause and Reflect”</a:t>
            </a:r>
          </a:p>
        </p:txBody>
      </p:sp>
      <p:sp>
        <p:nvSpPr>
          <p:cNvPr id="5" name="TextBox 4">
            <a:extLst>
              <a:ext uri="{FF2B5EF4-FFF2-40B4-BE49-F238E27FC236}">
                <a16:creationId xmlns:a16="http://schemas.microsoft.com/office/drawing/2014/main" id="{59F41EEA-70A3-891E-C49C-23CA6C98C9CD}"/>
              </a:ext>
            </a:extLst>
          </p:cNvPr>
          <p:cNvSpPr txBox="1"/>
          <p:nvPr/>
        </p:nvSpPr>
        <p:spPr>
          <a:xfrm>
            <a:off x="1100004" y="4820439"/>
            <a:ext cx="10536266" cy="1384995"/>
          </a:xfrm>
          <a:prstGeom prst="rect">
            <a:avLst/>
          </a:prstGeom>
          <a:noFill/>
        </p:spPr>
        <p:txBody>
          <a:bodyPr wrap="square">
            <a:spAutoFit/>
          </a:bodyPr>
          <a:lstStyle/>
          <a:p>
            <a:pPr algn="ctr"/>
            <a:r>
              <a:rPr lang="en-US" sz="2800" dirty="0">
                <a:solidFill>
                  <a:srgbClr val="FFC000"/>
                </a:solidFill>
                <a:latin typeface="Roboto" panose="02000000000000000000" pitchFamily="2" charset="0"/>
                <a:ea typeface="Roboto" panose="02000000000000000000" pitchFamily="2" charset="0"/>
              </a:rPr>
              <a:t>Quality improvement and stewardship share the same goal —</a:t>
            </a:r>
            <a:br>
              <a:rPr lang="en-US" sz="2800" dirty="0">
                <a:solidFill>
                  <a:srgbClr val="FFC000"/>
                </a:solidFill>
                <a:latin typeface="Roboto" panose="02000000000000000000" pitchFamily="2" charset="0"/>
                <a:ea typeface="Roboto" panose="02000000000000000000" pitchFamily="2" charset="0"/>
              </a:rPr>
            </a:br>
            <a:r>
              <a:rPr lang="en-US" sz="2800" b="1" dirty="0">
                <a:solidFill>
                  <a:srgbClr val="FFC000"/>
                </a:solidFill>
                <a:latin typeface="Roboto" panose="02000000000000000000" pitchFamily="2" charset="0"/>
                <a:ea typeface="Roboto" panose="02000000000000000000" pitchFamily="2" charset="0"/>
              </a:rPr>
              <a:t>the right antibiotic, for the right patient, for the right duration, </a:t>
            </a:r>
            <a:r>
              <a:rPr lang="en-US" sz="2800" b="1" i="1" dirty="0">
                <a:solidFill>
                  <a:srgbClr val="92D050"/>
                </a:solidFill>
                <a:latin typeface="Roboto" panose="02000000000000000000" pitchFamily="2" charset="0"/>
                <a:ea typeface="Roboto" panose="02000000000000000000" pitchFamily="2" charset="0"/>
              </a:rPr>
              <a:t>every time</a:t>
            </a:r>
            <a:r>
              <a:rPr lang="en-US" sz="2800" b="1" dirty="0">
                <a:solidFill>
                  <a:srgbClr val="92D050"/>
                </a:solidFill>
                <a:latin typeface="Roboto" panose="02000000000000000000" pitchFamily="2" charset="0"/>
                <a:ea typeface="Roboto" panose="02000000000000000000" pitchFamily="2" charset="0"/>
              </a:rPr>
              <a:t>.</a:t>
            </a:r>
            <a:endParaRPr lang="en-US" sz="2800" dirty="0">
              <a:solidFill>
                <a:srgbClr val="92D050"/>
              </a:solidFill>
              <a:latin typeface="Roboto" panose="02000000000000000000" pitchFamily="2" charset="0"/>
              <a:ea typeface="Roboto" panose="02000000000000000000" pitchFamily="2" charset="0"/>
            </a:endParaRPr>
          </a:p>
        </p:txBody>
      </p:sp>
      <p:sp>
        <p:nvSpPr>
          <p:cNvPr id="4" name="Google Shape;1247;p32">
            <a:extLst>
              <a:ext uri="{FF2B5EF4-FFF2-40B4-BE49-F238E27FC236}">
                <a16:creationId xmlns:a16="http://schemas.microsoft.com/office/drawing/2014/main" id="{9F75F49B-219A-0275-4E02-D820C796E157}"/>
              </a:ext>
            </a:extLst>
          </p:cNvPr>
          <p:cNvSpPr txBox="1">
            <a:spLocks/>
          </p:cNvSpPr>
          <p:nvPr/>
        </p:nvSpPr>
        <p:spPr>
          <a:xfrm>
            <a:off x="1621298" y="215952"/>
            <a:ext cx="9220252" cy="371475"/>
          </a:xfrm>
          <a:prstGeom prst="rect">
            <a:avLst/>
          </a:prstGeom>
        </p:spPr>
        <p:txBody>
          <a:bodyPr spcFirstLastPara="1" vert="horz" wrap="square" lIns="91425" tIns="91425" rIns="91425" bIns="91425" rtlCol="0" anchor="ctr" anchorCtr="0">
            <a:noAutofit/>
          </a:bodyPr>
          <a:lstStyle>
            <a:lvl1pPr algn="l" defTabSz="342900" rtl="0" eaLnBrk="1" latinLnBrk="0" hangingPunct="1">
              <a:lnSpc>
                <a:spcPct val="90000"/>
              </a:lnSpc>
              <a:spcBef>
                <a:spcPct val="0"/>
              </a:spcBef>
              <a:buNone/>
              <a:defRPr sz="4800" b="1" i="0" kern="1200" baseline="0">
                <a:solidFill>
                  <a:schemeClr val="tx1"/>
                </a:solidFill>
                <a:latin typeface="+mj-lt"/>
                <a:ea typeface="+mj-ea"/>
                <a:cs typeface="Arial"/>
              </a:defRPr>
            </a:lvl1pPr>
          </a:lstStyle>
          <a:p>
            <a:pPr algn="ctr">
              <a:buClr>
                <a:schemeClr val="dk1"/>
              </a:buClr>
              <a:buSzPts val="1100"/>
            </a:pPr>
            <a:r>
              <a:rPr lang="en-US" sz="4400" dirty="0">
                <a:solidFill>
                  <a:srgbClr val="FFC000"/>
                </a:solidFill>
                <a:latin typeface="Roboto" panose="02000000000000000000" pitchFamily="2" charset="0"/>
                <a:ea typeface="Roboto" panose="02000000000000000000" pitchFamily="2" charset="0"/>
              </a:rPr>
              <a:t>Take Home Points</a:t>
            </a:r>
            <a:endParaRPr lang="en-US" sz="4400" i="1" dirty="0">
              <a:solidFill>
                <a:srgbClr val="FFC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64039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EC8701-1514-2ADD-5860-39AD7969C39C}"/>
              </a:ext>
            </a:extLst>
          </p:cNvPr>
          <p:cNvSpPr/>
          <p:nvPr/>
        </p:nvSpPr>
        <p:spPr>
          <a:xfrm>
            <a:off x="0" y="5815812"/>
            <a:ext cx="12192000" cy="482351"/>
          </a:xfrm>
          <a:prstGeom prst="rect">
            <a:avLst/>
          </a:prstGeom>
          <a:solidFill>
            <a:schemeClr val="tx1"/>
          </a:solidFill>
          <a:ln>
            <a:noFill/>
          </a:ln>
          <a:effectLst>
            <a:glow rad="101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505C9404-6E08-B448-45AD-DBC942797FE4}"/>
              </a:ext>
            </a:extLst>
          </p:cNvPr>
          <p:cNvSpPr txBox="1"/>
          <p:nvPr/>
        </p:nvSpPr>
        <p:spPr>
          <a:xfrm>
            <a:off x="1207468" y="1061056"/>
            <a:ext cx="3507049" cy="3416320"/>
          </a:xfrm>
          <a:prstGeom prst="rect">
            <a:avLst/>
          </a:prstGeom>
          <a:noFill/>
        </p:spPr>
        <p:txBody>
          <a:bodyPr wrap="square" rtlCol="0">
            <a:spAutoFit/>
          </a:bodyPr>
          <a:lstStyle/>
          <a:p>
            <a:pPr algn="ctr">
              <a:defRPr/>
            </a:pPr>
            <a:r>
              <a:rPr lang="en-US" sz="3600" b="1" dirty="0">
                <a:solidFill>
                  <a:prstClr val="white"/>
                </a:solidFill>
                <a:latin typeface="poppins" panose="00000500000000000000" pitchFamily="2" charset="0"/>
                <a:cs typeface="poppins" panose="00000500000000000000" pitchFamily="2" charset="0"/>
              </a:rPr>
              <a:t>Nebraska ASAP Newsletter: </a:t>
            </a:r>
          </a:p>
          <a:p>
            <a:pPr algn="ctr">
              <a:defRPr/>
            </a:pPr>
            <a:r>
              <a:rPr lang="en-US" sz="3600" b="1" i="1" dirty="0">
                <a:solidFill>
                  <a:srgbClr val="FFC000"/>
                </a:solidFill>
                <a:latin typeface="poppins" panose="00000500000000000000" pitchFamily="2" charset="0"/>
                <a:cs typeface="poppins" panose="00000500000000000000" pitchFamily="2" charset="0"/>
              </a:rPr>
              <a:t>The Antimicrobial Advocate</a:t>
            </a:r>
          </a:p>
        </p:txBody>
      </p:sp>
      <p:sp>
        <p:nvSpPr>
          <p:cNvPr id="17" name="TextBox 16">
            <a:extLst>
              <a:ext uri="{FF2B5EF4-FFF2-40B4-BE49-F238E27FC236}">
                <a16:creationId xmlns:a16="http://schemas.microsoft.com/office/drawing/2014/main" id="{FDF195CC-053F-301D-DAAF-9EA44F305D4D}"/>
              </a:ext>
            </a:extLst>
          </p:cNvPr>
          <p:cNvSpPr txBox="1"/>
          <p:nvPr/>
        </p:nvSpPr>
        <p:spPr>
          <a:xfrm>
            <a:off x="2602339" y="5863570"/>
            <a:ext cx="2775734" cy="400110"/>
          </a:xfrm>
          <a:prstGeom prst="rect">
            <a:avLst/>
          </a:prstGeom>
          <a:noFill/>
        </p:spPr>
        <p:txBody>
          <a:bodyPr wrap="square">
            <a:spAutoFit/>
          </a:bodyPr>
          <a:lstStyle/>
          <a:p>
            <a:pPr>
              <a:defRPr/>
            </a:pPr>
            <a:r>
              <a:rPr lang="en-US" sz="2000" dirty="0">
                <a:solidFill>
                  <a:srgbClr val="005E63"/>
                </a:solidFill>
                <a:latin typeface="Calibri" panose="020F0502020204030204"/>
                <a:hlinkClick r:id="rId2">
                  <a:extLst>
                    <a:ext uri="{A12FA001-AC4F-418D-AE19-62706E023703}">
                      <ahyp:hlinkClr xmlns:ahyp="http://schemas.microsoft.com/office/drawing/2018/hyperlinkcolor" val="tx"/>
                    </a:ext>
                  </a:extLst>
                </a:hlinkClick>
              </a:rPr>
              <a:t>Click Here to Subscribe!</a:t>
            </a:r>
            <a:endParaRPr lang="en-US" sz="2000" dirty="0">
              <a:solidFill>
                <a:srgbClr val="005E63"/>
              </a:solidFill>
              <a:latin typeface="Calibri" panose="020F0502020204030204"/>
            </a:endParaRPr>
          </a:p>
        </p:txBody>
      </p:sp>
      <p:pic>
        <p:nvPicPr>
          <p:cNvPr id="3" name="Picture 2">
            <a:extLst>
              <a:ext uri="{FF2B5EF4-FFF2-40B4-BE49-F238E27FC236}">
                <a16:creationId xmlns:a16="http://schemas.microsoft.com/office/drawing/2014/main" id="{56F19E4C-4062-816B-4328-8DF7B47EC276}"/>
              </a:ext>
            </a:extLst>
          </p:cNvPr>
          <p:cNvPicPr>
            <a:picLocks noChangeAspect="1"/>
          </p:cNvPicPr>
          <p:nvPr/>
        </p:nvPicPr>
        <p:blipFill>
          <a:blip r:embed="rId3"/>
          <a:stretch>
            <a:fillRect/>
          </a:stretch>
        </p:blipFill>
        <p:spPr>
          <a:xfrm>
            <a:off x="5378073" y="0"/>
            <a:ext cx="4440956" cy="5816221"/>
          </a:xfrm>
          <a:prstGeom prst="rect">
            <a:avLst/>
          </a:prstGeom>
        </p:spPr>
      </p:pic>
      <p:pic>
        <p:nvPicPr>
          <p:cNvPr id="4" name="Picture 3">
            <a:extLst>
              <a:ext uri="{FF2B5EF4-FFF2-40B4-BE49-F238E27FC236}">
                <a16:creationId xmlns:a16="http://schemas.microsoft.com/office/drawing/2014/main" id="{7F08A032-799F-FE4D-0830-0FA23C6BE04A}"/>
              </a:ext>
            </a:extLst>
          </p:cNvPr>
          <p:cNvPicPr>
            <a:picLocks noChangeAspect="1"/>
          </p:cNvPicPr>
          <p:nvPr/>
        </p:nvPicPr>
        <p:blipFill>
          <a:blip r:embed="rId4"/>
          <a:stretch>
            <a:fillRect/>
          </a:stretch>
        </p:blipFill>
        <p:spPr>
          <a:xfrm>
            <a:off x="6295451" y="5815812"/>
            <a:ext cx="3913396" cy="477143"/>
          </a:xfrm>
          <a:prstGeom prst="rect">
            <a:avLst/>
          </a:prstGeom>
        </p:spPr>
      </p:pic>
      <p:pic>
        <p:nvPicPr>
          <p:cNvPr id="9" name="Graphic 8" descr="Checkbox Checked with solid fill">
            <a:extLst>
              <a:ext uri="{FF2B5EF4-FFF2-40B4-BE49-F238E27FC236}">
                <a16:creationId xmlns:a16="http://schemas.microsoft.com/office/drawing/2014/main" id="{59FF6AC6-CDE1-7196-2EB9-7EA6B63F5E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70400" y="5765539"/>
            <a:ext cx="607947" cy="607947"/>
          </a:xfrm>
          <a:prstGeom prst="rect">
            <a:avLst/>
          </a:prstGeom>
        </p:spPr>
      </p:pic>
    </p:spTree>
    <p:extLst>
      <p:ext uri="{BB962C8B-B14F-4D97-AF65-F5344CB8AC3E}">
        <p14:creationId xmlns:p14="http://schemas.microsoft.com/office/powerpoint/2010/main" val="175419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12885-D033-0F6A-59EA-2D3B9C000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0EC59-F572-660B-AD42-15F9ABC07469}"/>
              </a:ext>
            </a:extLst>
          </p:cNvPr>
          <p:cNvSpPr>
            <a:spLocks noGrp="1"/>
          </p:cNvSpPr>
          <p:nvPr>
            <p:ph type="ctrTitle"/>
          </p:nvPr>
        </p:nvSpPr>
        <p:spPr/>
        <p:txBody>
          <a:bodyPr/>
          <a:lstStyle/>
          <a:p>
            <a:r>
              <a:rPr lang="en-US" dirty="0"/>
              <a:t>Thank you!</a:t>
            </a:r>
          </a:p>
        </p:txBody>
      </p:sp>
      <p:sp>
        <p:nvSpPr>
          <p:cNvPr id="4" name="Subtitle 3">
            <a:extLst>
              <a:ext uri="{FF2B5EF4-FFF2-40B4-BE49-F238E27FC236}">
                <a16:creationId xmlns:a16="http://schemas.microsoft.com/office/drawing/2014/main" id="{054E355B-9FBA-4D10-1BD6-5F01F46CD6F7}"/>
              </a:ext>
            </a:extLst>
          </p:cNvPr>
          <p:cNvSpPr>
            <a:spLocks noGrp="1"/>
          </p:cNvSpPr>
          <p:nvPr>
            <p:ph type="subTitle" idx="1"/>
          </p:nvPr>
        </p:nvSpPr>
        <p:spPr/>
        <p:txBody>
          <a:bodyPr/>
          <a:lstStyle/>
          <a:p>
            <a:r>
              <a:rPr lang="en-US" dirty="0"/>
              <a:t>jepreusker@nebraskamed.com</a:t>
            </a:r>
          </a:p>
        </p:txBody>
      </p:sp>
    </p:spTree>
    <p:extLst>
      <p:ext uri="{BB962C8B-B14F-4D97-AF65-F5344CB8AC3E}">
        <p14:creationId xmlns:p14="http://schemas.microsoft.com/office/powerpoint/2010/main" val="337923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04816-8C33-DB92-CFEC-67F6A827CB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4AE78F-AB2F-3FE1-5327-C85EDC734A94}"/>
              </a:ext>
            </a:extLst>
          </p:cNvPr>
          <p:cNvSpPr>
            <a:spLocks noGrp="1"/>
          </p:cNvSpPr>
          <p:nvPr>
            <p:ph type="title"/>
          </p:nvPr>
        </p:nvSpPr>
        <p:spPr>
          <a:xfrm>
            <a:off x="1092392" y="722979"/>
            <a:ext cx="10809692" cy="1359153"/>
          </a:xfrm>
        </p:spPr>
        <p:txBody>
          <a:bodyPr anchor="ctr">
            <a:normAutofit/>
          </a:bodyPr>
          <a:lstStyle/>
          <a:p>
            <a:r>
              <a:rPr lang="en-US" sz="4400" dirty="0"/>
              <a:t>Impact of Myths on Quality and Safety</a:t>
            </a:r>
          </a:p>
        </p:txBody>
      </p:sp>
      <p:graphicFrame>
        <p:nvGraphicFramePr>
          <p:cNvPr id="6" name="Content Placeholder 5">
            <a:extLst>
              <a:ext uri="{FF2B5EF4-FFF2-40B4-BE49-F238E27FC236}">
                <a16:creationId xmlns:a16="http://schemas.microsoft.com/office/drawing/2014/main" id="{77A0492B-6C97-CA7C-C733-D0BA2AC4CFF0}"/>
              </a:ext>
            </a:extLst>
          </p:cNvPr>
          <p:cNvGraphicFramePr>
            <a:graphicFrameLocks noGrp="1"/>
          </p:cNvGraphicFramePr>
          <p:nvPr>
            <p:ph idx="1"/>
            <p:extLst>
              <p:ext uri="{D42A27DB-BD31-4B8C-83A1-F6EECF244321}">
                <p14:modId xmlns:p14="http://schemas.microsoft.com/office/powerpoint/2010/main" val="3120652941"/>
              </p:ext>
            </p:extLst>
          </p:nvPr>
        </p:nvGraphicFramePr>
        <p:xfrm>
          <a:off x="289916" y="1403498"/>
          <a:ext cx="11714242" cy="4051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4680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4E15E050-FE5F-DBAC-E19A-7A476497C06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1379" t="14261" r="5598" b="18183"/>
          <a:stretch>
            <a:fillRect/>
          </a:stretch>
        </p:blipFill>
        <p:spPr>
          <a:xfrm>
            <a:off x="0" y="0"/>
            <a:ext cx="12192000" cy="6294119"/>
          </a:xfrm>
          <a:prstGeom prst="rect">
            <a:avLst/>
          </a:prstGeom>
        </p:spPr>
      </p:pic>
      <p:sp>
        <p:nvSpPr>
          <p:cNvPr id="1247" name="Google Shape;1247;p32"/>
          <p:cNvSpPr txBox="1">
            <a:spLocks noGrp="1"/>
          </p:cNvSpPr>
          <p:nvPr>
            <p:ph type="title" idx="4294967295"/>
          </p:nvPr>
        </p:nvSpPr>
        <p:spPr>
          <a:xfrm>
            <a:off x="1692060" y="3147059"/>
            <a:ext cx="4010240" cy="371475"/>
          </a:xfrm>
          <a:prstGeom prst="rect">
            <a:avLst/>
          </a:prstGeom>
        </p:spPr>
        <p:txBody>
          <a:bodyPr spcFirstLastPara="1" vert="horz" wrap="square" lIns="91425" tIns="91425" rIns="91425" bIns="91425" rtlCol="0" anchor="ctr" anchorCtr="0">
            <a:noAutofit/>
          </a:bodyPr>
          <a:lstStyle/>
          <a:p>
            <a:pPr algn="ctr">
              <a:buClr>
                <a:schemeClr val="dk1"/>
              </a:buClr>
              <a:buSzPts val="1100"/>
            </a:pPr>
            <a:r>
              <a:rPr lang="pt-BR" sz="4400" dirty="0">
                <a:solidFill>
                  <a:srgbClr val="AD1F2C"/>
                </a:solidFill>
                <a:latin typeface="Roboto" panose="02000000000000000000" pitchFamily="2" charset="0"/>
                <a:ea typeface="Roboto" panose="02000000000000000000" pitchFamily="2" charset="0"/>
              </a:rPr>
              <a:t>Myth #1: </a:t>
            </a:r>
            <a:r>
              <a:rPr lang="en-US" sz="4400" i="1" dirty="0">
                <a:solidFill>
                  <a:srgbClr val="AD1F2C"/>
                </a:solidFill>
                <a:latin typeface="Roboto" panose="02000000000000000000" pitchFamily="2" charset="0"/>
                <a:ea typeface="Roboto" panose="02000000000000000000" pitchFamily="2" charset="0"/>
              </a:rPr>
              <a:t>Longer durations of therapy are safer for our patients</a:t>
            </a:r>
            <a:endParaRPr sz="4400" i="1" dirty="0">
              <a:solidFill>
                <a:srgbClr val="AD1F2C"/>
              </a:solidFill>
              <a:latin typeface="Roboto" panose="02000000000000000000" pitchFamily="2" charset="0"/>
              <a:ea typeface="Roboto" panose="02000000000000000000"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49C7B1DD-7790-83B8-964D-A096B85973E8}"/>
            </a:ext>
          </a:extLst>
        </p:cNvPr>
        <p:cNvGrpSpPr/>
        <p:nvPr/>
      </p:nvGrpSpPr>
      <p:grpSpPr>
        <a:xfrm>
          <a:off x="0" y="0"/>
          <a:ext cx="0" cy="0"/>
          <a:chOff x="0" y="0"/>
          <a:chExt cx="0" cy="0"/>
        </a:xfrm>
      </p:grpSpPr>
      <p:sp>
        <p:nvSpPr>
          <p:cNvPr id="1248" name="Google Shape;1248;p32">
            <a:extLst>
              <a:ext uri="{FF2B5EF4-FFF2-40B4-BE49-F238E27FC236}">
                <a16:creationId xmlns:a16="http://schemas.microsoft.com/office/drawing/2014/main" id="{A7480D15-86CD-9F30-C39E-4387958C715E}"/>
              </a:ext>
            </a:extLst>
          </p:cNvPr>
          <p:cNvSpPr txBox="1"/>
          <p:nvPr/>
        </p:nvSpPr>
        <p:spPr>
          <a:xfrm>
            <a:off x="3468112" y="360945"/>
            <a:ext cx="5255775" cy="1022966"/>
          </a:xfrm>
          <a:prstGeom prst="rect">
            <a:avLst/>
          </a:prstGeom>
          <a:solidFill>
            <a:schemeClr val="accent4"/>
          </a:solidFill>
          <a:ln>
            <a:noFill/>
          </a:ln>
        </p:spPr>
        <p:txBody>
          <a:bodyPr spcFirstLastPara="1" wrap="square" lIns="91425" tIns="91425" rIns="91425" bIns="91425" anchor="ctr" anchorCtr="0">
            <a:noAutofit/>
          </a:bodyPr>
          <a:lstStyle/>
          <a:p>
            <a:pPr algn="ctr"/>
            <a:r>
              <a:rPr lang="en" sz="3600" b="1" dirty="0">
                <a:solidFill>
                  <a:schemeClr val="lt1"/>
                </a:solidFill>
                <a:latin typeface="Fira Sans Extra Condensed"/>
                <a:ea typeface="Fira Sans Extra Condensed"/>
                <a:cs typeface="Fira Sans Extra Condensed"/>
                <a:sym typeface="Fira Sans Extra Condensed"/>
              </a:rPr>
              <a:t>Misconceptions about Antibiotic Durations</a:t>
            </a:r>
            <a:endParaRPr sz="3600" b="1" dirty="0">
              <a:solidFill>
                <a:schemeClr val="lt1"/>
              </a:solidFill>
              <a:latin typeface="Fira Sans Extra Condensed"/>
              <a:ea typeface="Fira Sans Extra Condensed"/>
              <a:cs typeface="Fira Sans Extra Condensed"/>
              <a:sym typeface="Fira Sans Extra Condensed"/>
            </a:endParaRPr>
          </a:p>
        </p:txBody>
      </p:sp>
      <p:cxnSp>
        <p:nvCxnSpPr>
          <p:cNvPr id="1249" name="Google Shape;1249;p32">
            <a:extLst>
              <a:ext uri="{FF2B5EF4-FFF2-40B4-BE49-F238E27FC236}">
                <a16:creationId xmlns:a16="http://schemas.microsoft.com/office/drawing/2014/main" id="{D09746BC-650F-06B8-D7F4-278D2F458079}"/>
              </a:ext>
            </a:extLst>
          </p:cNvPr>
          <p:cNvCxnSpPr>
            <a:cxnSpLocks/>
          </p:cNvCxnSpPr>
          <p:nvPr/>
        </p:nvCxnSpPr>
        <p:spPr>
          <a:xfrm rot="16200000" flipH="1">
            <a:off x="5517791" y="1956405"/>
            <a:ext cx="1241866" cy="96878"/>
          </a:xfrm>
          <a:prstGeom prst="bentConnector3">
            <a:avLst>
              <a:gd name="adj1" fmla="val 108905"/>
            </a:avLst>
          </a:prstGeom>
          <a:noFill/>
          <a:ln w="9525" cap="flat" cmpd="sng">
            <a:solidFill>
              <a:schemeClr val="dk2"/>
            </a:solidFill>
            <a:prstDash val="solid"/>
            <a:round/>
            <a:headEnd type="none" w="med" len="med"/>
            <a:tailEnd type="none" w="med" len="med"/>
          </a:ln>
        </p:spPr>
      </p:cxnSp>
      <p:cxnSp>
        <p:nvCxnSpPr>
          <p:cNvPr id="1251" name="Google Shape;1251;p32">
            <a:extLst>
              <a:ext uri="{FF2B5EF4-FFF2-40B4-BE49-F238E27FC236}">
                <a16:creationId xmlns:a16="http://schemas.microsoft.com/office/drawing/2014/main" id="{117876FD-9802-4351-E5E4-A8114C73EAD1}"/>
              </a:ext>
            </a:extLst>
          </p:cNvPr>
          <p:cNvCxnSpPr>
            <a:cxnSpLocks/>
            <a:stCxn id="1248" idx="1"/>
            <a:endCxn id="1252" idx="0"/>
          </p:cNvCxnSpPr>
          <p:nvPr/>
        </p:nvCxnSpPr>
        <p:spPr>
          <a:xfrm rot="10800000" flipV="1">
            <a:off x="3064382" y="872428"/>
            <a:ext cx="403730" cy="1770782"/>
          </a:xfrm>
          <a:prstGeom prst="bentConnector2">
            <a:avLst/>
          </a:prstGeom>
          <a:noFill/>
          <a:ln w="9525" cap="flat" cmpd="sng">
            <a:solidFill>
              <a:schemeClr val="dk2"/>
            </a:solidFill>
            <a:prstDash val="solid"/>
            <a:round/>
            <a:headEnd type="none" w="med" len="med"/>
            <a:tailEnd type="none" w="med" len="med"/>
          </a:ln>
        </p:spPr>
      </p:cxnSp>
      <p:cxnSp>
        <p:nvCxnSpPr>
          <p:cNvPr id="1253" name="Google Shape;1253;p32">
            <a:extLst>
              <a:ext uri="{FF2B5EF4-FFF2-40B4-BE49-F238E27FC236}">
                <a16:creationId xmlns:a16="http://schemas.microsoft.com/office/drawing/2014/main" id="{BEDE016F-899A-3B98-1B4E-7C14381739D4}"/>
              </a:ext>
            </a:extLst>
          </p:cNvPr>
          <p:cNvCxnSpPr>
            <a:cxnSpLocks/>
            <a:stCxn id="1248" idx="3"/>
            <a:endCxn id="1254" idx="0"/>
          </p:cNvCxnSpPr>
          <p:nvPr/>
        </p:nvCxnSpPr>
        <p:spPr>
          <a:xfrm>
            <a:off x="8723887" y="872428"/>
            <a:ext cx="371281" cy="1761680"/>
          </a:xfrm>
          <a:prstGeom prst="bentConnector2">
            <a:avLst/>
          </a:prstGeom>
          <a:noFill/>
          <a:ln w="9525" cap="flat" cmpd="sng">
            <a:solidFill>
              <a:schemeClr val="dk2"/>
            </a:solidFill>
            <a:prstDash val="solid"/>
            <a:round/>
            <a:headEnd type="none" w="med" len="med"/>
            <a:tailEnd type="none" w="med" len="med"/>
          </a:ln>
        </p:spPr>
      </p:cxnSp>
      <p:grpSp>
        <p:nvGrpSpPr>
          <p:cNvPr id="1255" name="Google Shape;1255;p32">
            <a:extLst>
              <a:ext uri="{FF2B5EF4-FFF2-40B4-BE49-F238E27FC236}">
                <a16:creationId xmlns:a16="http://schemas.microsoft.com/office/drawing/2014/main" id="{72777861-7C40-830F-10FC-8DECF43CEB2D}"/>
              </a:ext>
            </a:extLst>
          </p:cNvPr>
          <p:cNvGrpSpPr/>
          <p:nvPr/>
        </p:nvGrpSpPr>
        <p:grpSpPr>
          <a:xfrm>
            <a:off x="4894777" y="1484959"/>
            <a:ext cx="2611713" cy="3830881"/>
            <a:chOff x="3607883" y="1853375"/>
            <a:chExt cx="2106132" cy="3004216"/>
          </a:xfrm>
        </p:grpSpPr>
        <p:grpSp>
          <p:nvGrpSpPr>
            <p:cNvPr id="1256" name="Google Shape;1256;p32">
              <a:extLst>
                <a:ext uri="{FF2B5EF4-FFF2-40B4-BE49-F238E27FC236}">
                  <a16:creationId xmlns:a16="http://schemas.microsoft.com/office/drawing/2014/main" id="{FD75FBF1-8772-537D-07A2-8BE322169581}"/>
                </a:ext>
              </a:extLst>
            </p:cNvPr>
            <p:cNvGrpSpPr/>
            <p:nvPr/>
          </p:nvGrpSpPr>
          <p:grpSpPr>
            <a:xfrm>
              <a:off x="3607883" y="2748017"/>
              <a:ext cx="2106132" cy="2109574"/>
              <a:chOff x="3607883" y="2748017"/>
              <a:chExt cx="2106132" cy="2109574"/>
            </a:xfrm>
          </p:grpSpPr>
          <p:sp>
            <p:nvSpPr>
              <p:cNvPr id="1250" name="Google Shape;1250;p32">
                <a:extLst>
                  <a:ext uri="{FF2B5EF4-FFF2-40B4-BE49-F238E27FC236}">
                    <a16:creationId xmlns:a16="http://schemas.microsoft.com/office/drawing/2014/main" id="{6A7D7AC5-3FC2-FF8A-A7DC-EDD944DC3E4E}"/>
                  </a:ext>
                </a:extLst>
              </p:cNvPr>
              <p:cNvSpPr txBox="1"/>
              <p:nvPr/>
            </p:nvSpPr>
            <p:spPr>
              <a:xfrm>
                <a:off x="3607883" y="2748017"/>
                <a:ext cx="2106132" cy="663853"/>
              </a:xfrm>
              <a:prstGeom prst="rect">
                <a:avLst/>
              </a:prstGeom>
              <a:solidFill>
                <a:schemeClr val="accent2"/>
              </a:solidFill>
              <a:ln>
                <a:noFill/>
              </a:ln>
            </p:spPr>
            <p:txBody>
              <a:bodyPr spcFirstLastPara="1" wrap="square" lIns="91425" tIns="91425" rIns="91425" bIns="91425" anchor="ctr" anchorCtr="0">
                <a:noAutofit/>
              </a:bodyPr>
              <a:lstStyle/>
              <a:p>
                <a:pPr algn="ctr"/>
                <a:r>
                  <a:rPr lang="en" sz="2100" b="1" dirty="0">
                    <a:solidFill>
                      <a:schemeClr val="lt1"/>
                    </a:solidFill>
                    <a:latin typeface="Fira Sans Extra Condensed"/>
                    <a:ea typeface="Fira Sans Extra Condensed"/>
                    <a:cs typeface="Fira Sans Extra Condensed"/>
                    <a:sym typeface="Fira Sans Extra Condensed"/>
                  </a:rPr>
                  <a:t>Longer durations ↓ antibiotic resistance</a:t>
                </a:r>
                <a:endParaRPr sz="2100" b="1" dirty="0">
                  <a:solidFill>
                    <a:schemeClr val="lt1"/>
                  </a:solidFill>
                  <a:latin typeface="Fira Sans Extra Condensed"/>
                  <a:ea typeface="Fira Sans Extra Condensed"/>
                  <a:cs typeface="Fira Sans Extra Condensed"/>
                  <a:sym typeface="Fira Sans Extra Condensed"/>
                </a:endParaRPr>
              </a:p>
            </p:txBody>
          </p:sp>
          <p:sp>
            <p:nvSpPr>
              <p:cNvPr id="1257" name="Google Shape;1257;p32">
                <a:extLst>
                  <a:ext uri="{FF2B5EF4-FFF2-40B4-BE49-F238E27FC236}">
                    <a16:creationId xmlns:a16="http://schemas.microsoft.com/office/drawing/2014/main" id="{0662F255-8256-C9BF-7201-C8AA115D3816}"/>
                  </a:ext>
                </a:extLst>
              </p:cNvPr>
              <p:cNvSpPr txBox="1"/>
              <p:nvPr/>
            </p:nvSpPr>
            <p:spPr>
              <a:xfrm>
                <a:off x="3784806" y="4439691"/>
                <a:ext cx="1612721" cy="417900"/>
              </a:xfrm>
              <a:prstGeom prst="rect">
                <a:avLst/>
              </a:prstGeom>
              <a:noFill/>
              <a:ln>
                <a:noFill/>
              </a:ln>
            </p:spPr>
            <p:txBody>
              <a:bodyPr spcFirstLastPara="1" wrap="square" lIns="91425" tIns="91425" rIns="91425" bIns="91425" anchor="ctr" anchorCtr="0">
                <a:noAutofit/>
              </a:bodyPr>
              <a:lstStyle/>
              <a:p>
                <a:pPr algn="ctr"/>
                <a:r>
                  <a:rPr lang="en" dirty="0">
                    <a:solidFill>
                      <a:schemeClr val="dk1"/>
                    </a:solidFill>
                    <a:latin typeface="Roboto"/>
                    <a:ea typeface="Roboto"/>
                    <a:cs typeface="Roboto"/>
                    <a:sym typeface="Roboto"/>
                  </a:rPr>
                  <a:t>Opposite is true! Longer durations lead to more resistance</a:t>
                </a:r>
                <a:endParaRPr baseline="30000" dirty="0">
                  <a:solidFill>
                    <a:schemeClr val="dk1"/>
                  </a:solidFill>
                  <a:latin typeface="Roboto"/>
                  <a:ea typeface="Roboto"/>
                  <a:cs typeface="Roboto"/>
                  <a:sym typeface="Roboto"/>
                </a:endParaRPr>
              </a:p>
            </p:txBody>
          </p:sp>
        </p:grpSp>
        <p:sp>
          <p:nvSpPr>
            <p:cNvPr id="1258" name="Google Shape;1258;p32">
              <a:extLst>
                <a:ext uri="{FF2B5EF4-FFF2-40B4-BE49-F238E27FC236}">
                  <a16:creationId xmlns:a16="http://schemas.microsoft.com/office/drawing/2014/main" id="{CE6C34E6-F3F7-EA77-79C7-8168F724691B}"/>
                </a:ext>
              </a:extLst>
            </p:cNvPr>
            <p:cNvSpPr/>
            <p:nvPr/>
          </p:nvSpPr>
          <p:spPr>
            <a:xfrm>
              <a:off x="4222463" y="1853375"/>
              <a:ext cx="699000" cy="699000"/>
            </a:xfrm>
            <a:prstGeom prst="ellipse">
              <a:avLst/>
            </a:prstGeom>
            <a:solidFill>
              <a:schemeClr val="accent2"/>
            </a:solidFill>
            <a:ln>
              <a:noFill/>
            </a:ln>
          </p:spPr>
          <p:txBody>
            <a:bodyPr spcFirstLastPara="1" wrap="square" lIns="91425" tIns="91425" rIns="91425" bIns="91425" anchor="ctr" anchorCtr="0">
              <a:noAutofit/>
            </a:bodyPr>
            <a:lstStyle/>
            <a:p>
              <a:pPr algn="ctr"/>
              <a:r>
                <a:rPr lang="en" b="1" dirty="0">
                  <a:solidFill>
                    <a:schemeClr val="lt1"/>
                  </a:solidFill>
                  <a:latin typeface="Fira Sans Extra Condensed"/>
                  <a:ea typeface="Fira Sans Extra Condensed"/>
                  <a:cs typeface="Fira Sans Extra Condensed"/>
                  <a:sym typeface="Fira Sans Extra Condensed"/>
                </a:rPr>
                <a:t>02</a:t>
              </a:r>
              <a:endParaRPr b="1" dirty="0">
                <a:solidFill>
                  <a:schemeClr val="lt1"/>
                </a:solidFill>
                <a:latin typeface="Fira Sans Extra Condensed"/>
                <a:ea typeface="Fira Sans Extra Condensed"/>
                <a:cs typeface="Fira Sans Extra Condensed"/>
                <a:sym typeface="Fira Sans Extra Condensed"/>
              </a:endParaRPr>
            </a:p>
          </p:txBody>
        </p:sp>
      </p:grpSp>
      <p:grpSp>
        <p:nvGrpSpPr>
          <p:cNvPr id="1259" name="Google Shape;1259;p32">
            <a:extLst>
              <a:ext uri="{FF2B5EF4-FFF2-40B4-BE49-F238E27FC236}">
                <a16:creationId xmlns:a16="http://schemas.microsoft.com/office/drawing/2014/main" id="{678D15A9-9209-653E-1616-7B2FC9D1EB08}"/>
              </a:ext>
            </a:extLst>
          </p:cNvPr>
          <p:cNvGrpSpPr/>
          <p:nvPr/>
        </p:nvGrpSpPr>
        <p:grpSpPr>
          <a:xfrm>
            <a:off x="7827994" y="1657433"/>
            <a:ext cx="2534347" cy="3629544"/>
            <a:chOff x="6304800" y="1853313"/>
            <a:chExt cx="2382000" cy="3330482"/>
          </a:xfrm>
        </p:grpSpPr>
        <p:grpSp>
          <p:nvGrpSpPr>
            <p:cNvPr id="1260" name="Google Shape;1260;p32">
              <a:extLst>
                <a:ext uri="{FF2B5EF4-FFF2-40B4-BE49-F238E27FC236}">
                  <a16:creationId xmlns:a16="http://schemas.microsoft.com/office/drawing/2014/main" id="{38EE4FEB-088A-6DBB-E6ED-1C235D41E1AF}"/>
                </a:ext>
              </a:extLst>
            </p:cNvPr>
            <p:cNvGrpSpPr/>
            <p:nvPr/>
          </p:nvGrpSpPr>
          <p:grpSpPr>
            <a:xfrm>
              <a:off x="6304800" y="2749513"/>
              <a:ext cx="2382000" cy="2434282"/>
              <a:chOff x="6304800" y="2749513"/>
              <a:chExt cx="2382000" cy="2434282"/>
            </a:xfrm>
          </p:grpSpPr>
          <p:sp>
            <p:nvSpPr>
              <p:cNvPr id="1254" name="Google Shape;1254;p32">
                <a:extLst>
                  <a:ext uri="{FF2B5EF4-FFF2-40B4-BE49-F238E27FC236}">
                    <a16:creationId xmlns:a16="http://schemas.microsoft.com/office/drawing/2014/main" id="{F60622D2-0F4B-A7B0-4642-1FD95ECF9DEA}"/>
                  </a:ext>
                </a:extLst>
              </p:cNvPr>
              <p:cNvSpPr txBox="1"/>
              <p:nvPr/>
            </p:nvSpPr>
            <p:spPr>
              <a:xfrm>
                <a:off x="6304800" y="2749513"/>
                <a:ext cx="2382000" cy="770881"/>
              </a:xfrm>
              <a:prstGeom prst="rect">
                <a:avLst/>
              </a:prstGeom>
              <a:solidFill>
                <a:schemeClr val="accent3"/>
              </a:solidFill>
              <a:ln>
                <a:noFill/>
              </a:ln>
            </p:spPr>
            <p:txBody>
              <a:bodyPr spcFirstLastPara="1" wrap="square" lIns="91425" tIns="91425" rIns="91425" bIns="91425" anchor="ctr" anchorCtr="0">
                <a:noAutofit/>
              </a:bodyPr>
              <a:lstStyle/>
              <a:p>
                <a:pPr algn="ctr"/>
                <a:r>
                  <a:rPr lang="en" sz="2100" b="1" dirty="0">
                    <a:solidFill>
                      <a:schemeClr val="lt1"/>
                    </a:solidFill>
                    <a:latin typeface="Fira Sans Extra Condensed"/>
                    <a:ea typeface="Fira Sans Extra Condensed"/>
                    <a:cs typeface="Fira Sans Extra Condensed"/>
                    <a:sym typeface="Fira Sans Extra Condensed"/>
                  </a:rPr>
                  <a:t>Longer courses are more effective</a:t>
                </a:r>
                <a:endParaRPr sz="2100" b="1" dirty="0">
                  <a:solidFill>
                    <a:schemeClr val="lt1"/>
                  </a:solidFill>
                  <a:latin typeface="Fira Sans Extra Condensed"/>
                  <a:ea typeface="Fira Sans Extra Condensed"/>
                  <a:cs typeface="Fira Sans Extra Condensed"/>
                  <a:sym typeface="Fira Sans Extra Condensed"/>
                </a:endParaRPr>
              </a:p>
            </p:txBody>
          </p:sp>
          <p:sp>
            <p:nvSpPr>
              <p:cNvPr id="1261" name="Google Shape;1261;p32">
                <a:extLst>
                  <a:ext uri="{FF2B5EF4-FFF2-40B4-BE49-F238E27FC236}">
                    <a16:creationId xmlns:a16="http://schemas.microsoft.com/office/drawing/2014/main" id="{1528DD35-5028-ED9B-7D07-C12985DC23D9}"/>
                  </a:ext>
                </a:extLst>
              </p:cNvPr>
              <p:cNvSpPr txBox="1"/>
              <p:nvPr/>
            </p:nvSpPr>
            <p:spPr>
              <a:xfrm>
                <a:off x="6461858" y="4765895"/>
                <a:ext cx="2171078" cy="417900"/>
              </a:xfrm>
              <a:prstGeom prst="rect">
                <a:avLst/>
              </a:prstGeom>
              <a:noFill/>
              <a:ln>
                <a:noFill/>
              </a:ln>
            </p:spPr>
            <p:txBody>
              <a:bodyPr spcFirstLastPara="1" wrap="square" lIns="91425" tIns="91425" rIns="91425" bIns="91425" anchor="ctr" anchorCtr="0">
                <a:noAutofit/>
              </a:bodyPr>
              <a:lstStyle/>
              <a:p>
                <a:pPr algn="ctr"/>
                <a:r>
                  <a:rPr lang="en" dirty="0">
                    <a:solidFill>
                      <a:schemeClr val="dk1"/>
                    </a:solidFill>
                    <a:latin typeface="Roboto"/>
                    <a:ea typeface="Roboto"/>
                    <a:cs typeface="Roboto"/>
                    <a:sym typeface="Roboto"/>
                  </a:rPr>
                  <a:t>Clinical trials demonstrate equivalent outcomes with short-course regimens</a:t>
                </a:r>
                <a:endParaRPr dirty="0">
                  <a:solidFill>
                    <a:schemeClr val="dk1"/>
                  </a:solidFill>
                  <a:latin typeface="Roboto"/>
                  <a:ea typeface="Roboto"/>
                  <a:cs typeface="Roboto"/>
                  <a:sym typeface="Roboto"/>
                </a:endParaRPr>
              </a:p>
            </p:txBody>
          </p:sp>
        </p:grpSp>
        <p:sp>
          <p:nvSpPr>
            <p:cNvPr id="1262" name="Google Shape;1262;p32">
              <a:extLst>
                <a:ext uri="{FF2B5EF4-FFF2-40B4-BE49-F238E27FC236}">
                  <a16:creationId xmlns:a16="http://schemas.microsoft.com/office/drawing/2014/main" id="{DB91F5C7-887A-B4C9-F104-93EB8AEC3AB2}"/>
                </a:ext>
              </a:extLst>
            </p:cNvPr>
            <p:cNvSpPr/>
            <p:nvPr/>
          </p:nvSpPr>
          <p:spPr>
            <a:xfrm>
              <a:off x="7146838" y="1853313"/>
              <a:ext cx="699000" cy="699000"/>
            </a:xfrm>
            <a:prstGeom prst="ellipse">
              <a:avLst/>
            </a:prstGeom>
            <a:solidFill>
              <a:schemeClr val="accent3"/>
            </a:solidFill>
            <a:ln>
              <a:noFill/>
            </a:ln>
          </p:spPr>
          <p:txBody>
            <a:bodyPr spcFirstLastPara="1" wrap="square" lIns="91425" tIns="91425" rIns="91425" bIns="91425" anchor="ctr" anchorCtr="0">
              <a:noAutofit/>
            </a:bodyPr>
            <a:lstStyle/>
            <a:p>
              <a:pPr algn="ctr"/>
              <a:r>
                <a:rPr lang="en" b="1">
                  <a:solidFill>
                    <a:schemeClr val="lt1"/>
                  </a:solidFill>
                  <a:latin typeface="Fira Sans Extra Condensed"/>
                  <a:ea typeface="Fira Sans Extra Condensed"/>
                  <a:cs typeface="Fira Sans Extra Condensed"/>
                  <a:sym typeface="Fira Sans Extra Condensed"/>
                </a:rPr>
                <a:t>03</a:t>
              </a:r>
              <a:endParaRPr b="1">
                <a:solidFill>
                  <a:schemeClr val="lt1"/>
                </a:solidFill>
                <a:latin typeface="Fira Sans Extra Condensed"/>
                <a:ea typeface="Fira Sans Extra Condensed"/>
                <a:cs typeface="Fira Sans Extra Condensed"/>
                <a:sym typeface="Fira Sans Extra Condensed"/>
              </a:endParaRPr>
            </a:p>
          </p:txBody>
        </p:sp>
      </p:grpSp>
      <p:grpSp>
        <p:nvGrpSpPr>
          <p:cNvPr id="1263" name="Google Shape;1263;p32">
            <a:extLst>
              <a:ext uri="{FF2B5EF4-FFF2-40B4-BE49-F238E27FC236}">
                <a16:creationId xmlns:a16="http://schemas.microsoft.com/office/drawing/2014/main" id="{DF559D45-F323-0E28-FB5B-6BA8EDA7253C}"/>
              </a:ext>
            </a:extLst>
          </p:cNvPr>
          <p:cNvGrpSpPr/>
          <p:nvPr/>
        </p:nvGrpSpPr>
        <p:grpSpPr>
          <a:xfrm>
            <a:off x="1688531" y="1542219"/>
            <a:ext cx="2751701" cy="3757398"/>
            <a:chOff x="457200" y="1853313"/>
            <a:chExt cx="2382000" cy="3058496"/>
          </a:xfrm>
        </p:grpSpPr>
        <p:grpSp>
          <p:nvGrpSpPr>
            <p:cNvPr id="1264" name="Google Shape;1264;p32">
              <a:extLst>
                <a:ext uri="{FF2B5EF4-FFF2-40B4-BE49-F238E27FC236}">
                  <a16:creationId xmlns:a16="http://schemas.microsoft.com/office/drawing/2014/main" id="{EC9BA666-132B-1710-DAFF-2D537BC6755C}"/>
                </a:ext>
              </a:extLst>
            </p:cNvPr>
            <p:cNvGrpSpPr/>
            <p:nvPr/>
          </p:nvGrpSpPr>
          <p:grpSpPr>
            <a:xfrm>
              <a:off x="457200" y="2749512"/>
              <a:ext cx="2382000" cy="2162297"/>
              <a:chOff x="457200" y="2749512"/>
              <a:chExt cx="2382000" cy="2162297"/>
            </a:xfrm>
          </p:grpSpPr>
          <p:sp>
            <p:nvSpPr>
              <p:cNvPr id="1252" name="Google Shape;1252;p32">
                <a:extLst>
                  <a:ext uri="{FF2B5EF4-FFF2-40B4-BE49-F238E27FC236}">
                    <a16:creationId xmlns:a16="http://schemas.microsoft.com/office/drawing/2014/main" id="{A627CC05-EC0F-0FB8-0DF1-189F4C1290F9}"/>
                  </a:ext>
                </a:extLst>
              </p:cNvPr>
              <p:cNvSpPr txBox="1"/>
              <p:nvPr/>
            </p:nvSpPr>
            <p:spPr>
              <a:xfrm>
                <a:off x="457200" y="2749512"/>
                <a:ext cx="2382000" cy="689065"/>
              </a:xfrm>
              <a:prstGeom prst="rect">
                <a:avLst/>
              </a:prstGeom>
              <a:solidFill>
                <a:schemeClr val="accent1"/>
              </a:solidFill>
              <a:ln>
                <a:noFill/>
              </a:ln>
            </p:spPr>
            <p:txBody>
              <a:bodyPr spcFirstLastPara="1" wrap="square" lIns="91425" tIns="91425" rIns="91425" bIns="91425" anchor="ctr" anchorCtr="0">
                <a:noAutofit/>
              </a:bodyPr>
              <a:lstStyle/>
              <a:p>
                <a:pPr algn="ctr"/>
                <a:r>
                  <a:rPr lang="en" sz="2100" b="1" dirty="0">
                    <a:solidFill>
                      <a:schemeClr val="lt1"/>
                    </a:solidFill>
                    <a:latin typeface="Fira Sans Extra Condensed"/>
                    <a:ea typeface="Fira Sans Extra Condensed"/>
                    <a:cs typeface="Fira Sans Extra Condensed"/>
                    <a:sym typeface="Fira Sans Extra Condensed"/>
                  </a:rPr>
                  <a:t>Concerns over </a:t>
                </a:r>
              </a:p>
              <a:p>
                <a:pPr algn="ctr"/>
                <a:r>
                  <a:rPr lang="en" sz="2100" b="1" dirty="0">
                    <a:solidFill>
                      <a:schemeClr val="lt1"/>
                    </a:solidFill>
                    <a:latin typeface="Fira Sans Extra Condensed"/>
                    <a:ea typeface="Fira Sans Extra Condensed"/>
                    <a:cs typeface="Fira Sans Extra Condensed"/>
                    <a:sym typeface="Fira Sans Extra Condensed"/>
                  </a:rPr>
                  <a:t>infection relapse</a:t>
                </a:r>
                <a:endParaRPr sz="2100" b="1" dirty="0">
                  <a:solidFill>
                    <a:schemeClr val="lt1"/>
                  </a:solidFill>
                  <a:latin typeface="Fira Sans Extra Condensed"/>
                  <a:ea typeface="Fira Sans Extra Condensed"/>
                  <a:cs typeface="Fira Sans Extra Condensed"/>
                  <a:sym typeface="Fira Sans Extra Condensed"/>
                </a:endParaRPr>
              </a:p>
            </p:txBody>
          </p:sp>
          <p:sp>
            <p:nvSpPr>
              <p:cNvPr id="1265" name="Google Shape;1265;p32">
                <a:extLst>
                  <a:ext uri="{FF2B5EF4-FFF2-40B4-BE49-F238E27FC236}">
                    <a16:creationId xmlns:a16="http://schemas.microsoft.com/office/drawing/2014/main" id="{73A02ACC-47F1-73D2-37D3-9D71A9A9684A}"/>
                  </a:ext>
                </a:extLst>
              </p:cNvPr>
              <p:cNvSpPr txBox="1"/>
              <p:nvPr/>
            </p:nvSpPr>
            <p:spPr>
              <a:xfrm>
                <a:off x="815529" y="4493909"/>
                <a:ext cx="1731169" cy="417900"/>
              </a:xfrm>
              <a:prstGeom prst="rect">
                <a:avLst/>
              </a:prstGeom>
              <a:noFill/>
              <a:ln>
                <a:noFill/>
              </a:ln>
            </p:spPr>
            <p:txBody>
              <a:bodyPr spcFirstLastPara="1" wrap="square" lIns="91425" tIns="91425" rIns="91425" bIns="91425" anchor="ctr" anchorCtr="0">
                <a:noAutofit/>
              </a:bodyPr>
              <a:lstStyle/>
              <a:p>
                <a:pPr algn="ctr"/>
                <a:r>
                  <a:rPr lang="en" dirty="0">
                    <a:solidFill>
                      <a:schemeClr val="dk1"/>
                    </a:solidFill>
                    <a:latin typeface="Roboto"/>
                    <a:ea typeface="Roboto"/>
                    <a:cs typeface="Roboto"/>
                    <a:sym typeface="Roboto"/>
                  </a:rPr>
                  <a:t>Prompted by an early pneumonia case series = disproven</a:t>
                </a:r>
                <a:endParaRPr baseline="30000" dirty="0">
                  <a:solidFill>
                    <a:schemeClr val="dk1"/>
                  </a:solidFill>
                  <a:latin typeface="Roboto"/>
                  <a:ea typeface="Roboto"/>
                  <a:cs typeface="Roboto"/>
                  <a:sym typeface="Roboto"/>
                </a:endParaRPr>
              </a:p>
            </p:txBody>
          </p:sp>
        </p:grpSp>
        <p:sp>
          <p:nvSpPr>
            <p:cNvPr id="1266" name="Google Shape;1266;p32">
              <a:extLst>
                <a:ext uri="{FF2B5EF4-FFF2-40B4-BE49-F238E27FC236}">
                  <a16:creationId xmlns:a16="http://schemas.microsoft.com/office/drawing/2014/main" id="{D3935503-C5DF-7574-D50E-474F41DFC574}"/>
                </a:ext>
              </a:extLst>
            </p:cNvPr>
            <p:cNvSpPr/>
            <p:nvPr/>
          </p:nvSpPr>
          <p:spPr>
            <a:xfrm>
              <a:off x="1298688" y="1853313"/>
              <a:ext cx="699000" cy="699000"/>
            </a:xfrm>
            <a:prstGeom prst="ellipse">
              <a:avLst/>
            </a:prstGeom>
            <a:solidFill>
              <a:schemeClr val="accent1"/>
            </a:solidFill>
            <a:ln>
              <a:noFill/>
            </a:ln>
          </p:spPr>
          <p:txBody>
            <a:bodyPr spcFirstLastPara="1" wrap="square" lIns="91425" tIns="91425" rIns="91425" bIns="91425" anchor="ctr" anchorCtr="0">
              <a:noAutofit/>
            </a:bodyPr>
            <a:lstStyle/>
            <a:p>
              <a:pPr algn="ctr"/>
              <a:r>
                <a:rPr lang="en" b="1">
                  <a:solidFill>
                    <a:schemeClr val="lt1"/>
                  </a:solidFill>
                  <a:latin typeface="Fira Sans Extra Condensed"/>
                  <a:ea typeface="Fira Sans Extra Condensed"/>
                  <a:cs typeface="Fira Sans Extra Condensed"/>
                  <a:sym typeface="Fira Sans Extra Condensed"/>
                </a:rPr>
                <a:t>01</a:t>
              </a:r>
              <a:endParaRPr b="1">
                <a:solidFill>
                  <a:schemeClr val="lt1"/>
                </a:solidFill>
                <a:latin typeface="Fira Sans Extra Condensed"/>
                <a:ea typeface="Fira Sans Extra Condensed"/>
                <a:cs typeface="Fira Sans Extra Condensed"/>
                <a:sym typeface="Fira Sans Extra Condensed"/>
              </a:endParaRPr>
            </a:p>
          </p:txBody>
        </p:sp>
      </p:grpSp>
      <p:sp>
        <p:nvSpPr>
          <p:cNvPr id="1267" name="Google Shape;1267;p32">
            <a:extLst>
              <a:ext uri="{FF2B5EF4-FFF2-40B4-BE49-F238E27FC236}">
                <a16:creationId xmlns:a16="http://schemas.microsoft.com/office/drawing/2014/main" id="{7AA22269-7C0A-1A30-9186-6D847ECB910A}"/>
              </a:ext>
            </a:extLst>
          </p:cNvPr>
          <p:cNvSpPr/>
          <p:nvPr/>
        </p:nvSpPr>
        <p:spPr>
          <a:xfrm>
            <a:off x="5746184" y="3519946"/>
            <a:ext cx="699000" cy="699000"/>
          </a:xfrm>
          <a:prstGeom prst="ellipse">
            <a:avLst/>
          </a:prstGeom>
          <a:solidFill>
            <a:schemeClr val="accent2"/>
          </a:solidFill>
          <a:ln>
            <a:noFill/>
          </a:ln>
        </p:spPr>
        <p:txBody>
          <a:bodyPr spcFirstLastPara="1" wrap="square" lIns="91425" tIns="91425" rIns="91425" bIns="91425" anchor="ctr" anchorCtr="0">
            <a:noAutofit/>
          </a:bodyPr>
          <a:lstStyle/>
          <a:p>
            <a:pPr algn="ctr"/>
            <a:endParaRPr b="1">
              <a:solidFill>
                <a:schemeClr val="lt1"/>
              </a:solidFill>
              <a:latin typeface="Fira Sans Extra Condensed"/>
              <a:ea typeface="Fira Sans Extra Condensed"/>
              <a:cs typeface="Fira Sans Extra Condensed"/>
              <a:sym typeface="Fira Sans Extra Condensed"/>
            </a:endParaRPr>
          </a:p>
        </p:txBody>
      </p:sp>
      <p:sp>
        <p:nvSpPr>
          <p:cNvPr id="1268" name="Google Shape;1268;p32">
            <a:extLst>
              <a:ext uri="{FF2B5EF4-FFF2-40B4-BE49-F238E27FC236}">
                <a16:creationId xmlns:a16="http://schemas.microsoft.com/office/drawing/2014/main" id="{C266D58B-F427-E4F7-D62B-0B2FB42C24B5}"/>
              </a:ext>
            </a:extLst>
          </p:cNvPr>
          <p:cNvSpPr/>
          <p:nvPr/>
        </p:nvSpPr>
        <p:spPr>
          <a:xfrm>
            <a:off x="8768592" y="3519946"/>
            <a:ext cx="699000" cy="699000"/>
          </a:xfrm>
          <a:prstGeom prst="ellipse">
            <a:avLst/>
          </a:prstGeom>
          <a:solidFill>
            <a:schemeClr val="accent3"/>
          </a:solidFill>
          <a:ln>
            <a:noFill/>
          </a:ln>
        </p:spPr>
        <p:txBody>
          <a:bodyPr spcFirstLastPara="1" wrap="square" lIns="91425" tIns="91425" rIns="91425" bIns="91425" anchor="ctr" anchorCtr="0">
            <a:noAutofit/>
          </a:bodyPr>
          <a:lstStyle/>
          <a:p>
            <a:pPr algn="ctr"/>
            <a:endParaRPr b="1">
              <a:solidFill>
                <a:schemeClr val="lt1"/>
              </a:solidFill>
              <a:latin typeface="Fira Sans Extra Condensed"/>
              <a:ea typeface="Fira Sans Extra Condensed"/>
              <a:cs typeface="Fira Sans Extra Condensed"/>
              <a:sym typeface="Fira Sans Extra Condensed"/>
            </a:endParaRPr>
          </a:p>
        </p:txBody>
      </p:sp>
      <p:sp>
        <p:nvSpPr>
          <p:cNvPr id="1269" name="Google Shape;1269;p32">
            <a:extLst>
              <a:ext uri="{FF2B5EF4-FFF2-40B4-BE49-F238E27FC236}">
                <a16:creationId xmlns:a16="http://schemas.microsoft.com/office/drawing/2014/main" id="{7C9D12E9-5C4A-1AB4-F603-865BE01B6861}"/>
              </a:ext>
            </a:extLst>
          </p:cNvPr>
          <p:cNvSpPr/>
          <p:nvPr/>
        </p:nvSpPr>
        <p:spPr>
          <a:xfrm>
            <a:off x="2727732" y="3546700"/>
            <a:ext cx="699000" cy="699000"/>
          </a:xfrm>
          <a:prstGeom prst="ellipse">
            <a:avLst/>
          </a:prstGeom>
          <a:solidFill>
            <a:schemeClr val="accent1"/>
          </a:solidFill>
          <a:ln>
            <a:noFill/>
          </a:ln>
        </p:spPr>
        <p:txBody>
          <a:bodyPr spcFirstLastPara="1" wrap="square" lIns="91425" tIns="91425" rIns="91425" bIns="91425" anchor="ctr" anchorCtr="0">
            <a:noAutofit/>
          </a:bodyPr>
          <a:lstStyle/>
          <a:p>
            <a:pPr algn="ctr"/>
            <a:endParaRPr b="1">
              <a:solidFill>
                <a:schemeClr val="lt1"/>
              </a:solidFill>
              <a:latin typeface="Fira Sans Extra Condensed"/>
              <a:ea typeface="Fira Sans Extra Condensed"/>
              <a:cs typeface="Fira Sans Extra Condensed"/>
              <a:sym typeface="Fira Sans Extra Condensed"/>
            </a:endParaRPr>
          </a:p>
        </p:txBody>
      </p:sp>
      <p:grpSp>
        <p:nvGrpSpPr>
          <p:cNvPr id="1270" name="Google Shape;1270;p32">
            <a:extLst>
              <a:ext uri="{FF2B5EF4-FFF2-40B4-BE49-F238E27FC236}">
                <a16:creationId xmlns:a16="http://schemas.microsoft.com/office/drawing/2014/main" id="{0A20D730-4273-FBB0-4B01-ADF64B87E118}"/>
              </a:ext>
            </a:extLst>
          </p:cNvPr>
          <p:cNvGrpSpPr/>
          <p:nvPr/>
        </p:nvGrpSpPr>
        <p:grpSpPr>
          <a:xfrm>
            <a:off x="2863625" y="3731995"/>
            <a:ext cx="401482" cy="360388"/>
            <a:chOff x="3972681" y="3463419"/>
            <a:chExt cx="401482" cy="360388"/>
          </a:xfrm>
        </p:grpSpPr>
        <p:sp>
          <p:nvSpPr>
            <p:cNvPr id="1271" name="Google Shape;1271;p32">
              <a:extLst>
                <a:ext uri="{FF2B5EF4-FFF2-40B4-BE49-F238E27FC236}">
                  <a16:creationId xmlns:a16="http://schemas.microsoft.com/office/drawing/2014/main" id="{A84DCE25-112A-8CA7-DEF7-44C5B057F947}"/>
                </a:ext>
              </a:extLst>
            </p:cNvPr>
            <p:cNvSpPr/>
            <p:nvPr/>
          </p:nvSpPr>
          <p:spPr>
            <a:xfrm>
              <a:off x="4042607" y="3517221"/>
              <a:ext cx="146068" cy="139817"/>
            </a:xfrm>
            <a:custGeom>
              <a:avLst/>
              <a:gdLst/>
              <a:ahLst/>
              <a:cxnLst/>
              <a:rect l="l" t="t" r="r" b="b"/>
              <a:pathLst>
                <a:path w="4276" h="4093" extrusionOk="0">
                  <a:moveTo>
                    <a:pt x="3890" y="1"/>
                  </a:moveTo>
                  <a:cubicBezTo>
                    <a:pt x="1731" y="1"/>
                    <a:pt x="1" y="1866"/>
                    <a:pt x="203" y="4093"/>
                  </a:cubicBezTo>
                  <a:cubicBezTo>
                    <a:pt x="394" y="3831"/>
                    <a:pt x="584" y="3617"/>
                    <a:pt x="799" y="3426"/>
                  </a:cubicBezTo>
                  <a:lnTo>
                    <a:pt x="823" y="3402"/>
                  </a:lnTo>
                  <a:cubicBezTo>
                    <a:pt x="965" y="1926"/>
                    <a:pt x="2132" y="759"/>
                    <a:pt x="3609" y="616"/>
                  </a:cubicBezTo>
                  <a:cubicBezTo>
                    <a:pt x="3823" y="402"/>
                    <a:pt x="4038" y="187"/>
                    <a:pt x="4276" y="21"/>
                  </a:cubicBezTo>
                  <a:cubicBezTo>
                    <a:pt x="4146" y="7"/>
                    <a:pt x="4017" y="1"/>
                    <a:pt x="389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72" name="Google Shape;1272;p32">
              <a:extLst>
                <a:ext uri="{FF2B5EF4-FFF2-40B4-BE49-F238E27FC236}">
                  <a16:creationId xmlns:a16="http://schemas.microsoft.com/office/drawing/2014/main" id="{BC8106C9-8CD2-E6ED-42E5-782151507E83}"/>
                </a:ext>
              </a:extLst>
            </p:cNvPr>
            <p:cNvSpPr/>
            <p:nvPr/>
          </p:nvSpPr>
          <p:spPr>
            <a:xfrm>
              <a:off x="4163431" y="3630974"/>
              <a:ext cx="146000" cy="139031"/>
            </a:xfrm>
            <a:custGeom>
              <a:avLst/>
              <a:gdLst/>
              <a:ahLst/>
              <a:cxnLst/>
              <a:rect l="l" t="t" r="r" b="b"/>
              <a:pathLst>
                <a:path w="4274" h="4070" extrusionOk="0">
                  <a:moveTo>
                    <a:pt x="4049" y="1"/>
                  </a:moveTo>
                  <a:lnTo>
                    <a:pt x="4049" y="1"/>
                  </a:lnTo>
                  <a:cubicBezTo>
                    <a:pt x="3882" y="239"/>
                    <a:pt x="3668" y="453"/>
                    <a:pt x="3454" y="644"/>
                  </a:cubicBezTo>
                  <a:lnTo>
                    <a:pt x="3454" y="668"/>
                  </a:lnTo>
                  <a:cubicBezTo>
                    <a:pt x="3311" y="2144"/>
                    <a:pt x="2144" y="3311"/>
                    <a:pt x="667" y="3454"/>
                  </a:cubicBezTo>
                  <a:cubicBezTo>
                    <a:pt x="453" y="3668"/>
                    <a:pt x="239" y="3883"/>
                    <a:pt x="0" y="4049"/>
                  </a:cubicBezTo>
                  <a:cubicBezTo>
                    <a:pt x="130" y="4063"/>
                    <a:pt x="259" y="4069"/>
                    <a:pt x="386" y="4069"/>
                  </a:cubicBezTo>
                  <a:cubicBezTo>
                    <a:pt x="2545" y="4069"/>
                    <a:pt x="4274" y="2205"/>
                    <a:pt x="40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73" name="Google Shape;1273;p32">
              <a:extLst>
                <a:ext uri="{FF2B5EF4-FFF2-40B4-BE49-F238E27FC236}">
                  <a16:creationId xmlns:a16="http://schemas.microsoft.com/office/drawing/2014/main" id="{1C177D90-11D3-6F08-B23C-E5B221F7EEF2}"/>
                </a:ext>
              </a:extLst>
            </p:cNvPr>
            <p:cNvSpPr/>
            <p:nvPr/>
          </p:nvSpPr>
          <p:spPr>
            <a:xfrm>
              <a:off x="3972681" y="3463419"/>
              <a:ext cx="401482" cy="360388"/>
            </a:xfrm>
            <a:custGeom>
              <a:avLst/>
              <a:gdLst/>
              <a:ahLst/>
              <a:cxnLst/>
              <a:rect l="l" t="t" r="r" b="b"/>
              <a:pathLst>
                <a:path w="11753" h="10550" extrusionOk="0">
                  <a:moveTo>
                    <a:pt x="5939" y="608"/>
                  </a:moveTo>
                  <a:cubicBezTo>
                    <a:pt x="6694" y="608"/>
                    <a:pt x="7481" y="802"/>
                    <a:pt x="8252" y="1238"/>
                  </a:cubicBezTo>
                  <a:cubicBezTo>
                    <a:pt x="9109" y="1453"/>
                    <a:pt x="9776" y="2120"/>
                    <a:pt x="9990" y="2977"/>
                  </a:cubicBezTo>
                  <a:cubicBezTo>
                    <a:pt x="11752" y="6073"/>
                    <a:pt x="9514" y="9931"/>
                    <a:pt x="5942" y="9931"/>
                  </a:cubicBezTo>
                  <a:cubicBezTo>
                    <a:pt x="5156" y="9931"/>
                    <a:pt x="4346" y="9716"/>
                    <a:pt x="3655" y="9335"/>
                  </a:cubicBezTo>
                  <a:cubicBezTo>
                    <a:pt x="2798" y="9121"/>
                    <a:pt x="2131" y="8454"/>
                    <a:pt x="1917" y="7597"/>
                  </a:cubicBezTo>
                  <a:cubicBezTo>
                    <a:pt x="1" y="4267"/>
                    <a:pt x="2663" y="608"/>
                    <a:pt x="5939" y="608"/>
                  </a:cubicBezTo>
                  <a:close/>
                  <a:moveTo>
                    <a:pt x="5942" y="0"/>
                  </a:moveTo>
                  <a:cubicBezTo>
                    <a:pt x="3036" y="0"/>
                    <a:pt x="679" y="2358"/>
                    <a:pt x="679" y="5287"/>
                  </a:cubicBezTo>
                  <a:cubicBezTo>
                    <a:pt x="679" y="8192"/>
                    <a:pt x="3036" y="10550"/>
                    <a:pt x="5942" y="10550"/>
                  </a:cubicBezTo>
                  <a:lnTo>
                    <a:pt x="5989" y="10550"/>
                  </a:lnTo>
                  <a:cubicBezTo>
                    <a:pt x="8895" y="10526"/>
                    <a:pt x="11252" y="8168"/>
                    <a:pt x="11228" y="5263"/>
                  </a:cubicBezTo>
                  <a:cubicBezTo>
                    <a:pt x="11228" y="2358"/>
                    <a:pt x="8871" y="0"/>
                    <a:pt x="59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74" name="Google Shape;1274;p32">
              <a:extLst>
                <a:ext uri="{FF2B5EF4-FFF2-40B4-BE49-F238E27FC236}">
                  <a16:creationId xmlns:a16="http://schemas.microsoft.com/office/drawing/2014/main" id="{484F7004-165E-ACF9-938E-8F681AA681DF}"/>
                </a:ext>
              </a:extLst>
            </p:cNvPr>
            <p:cNvSpPr/>
            <p:nvPr/>
          </p:nvSpPr>
          <p:spPr>
            <a:xfrm>
              <a:off x="4031061" y="3608223"/>
              <a:ext cx="180399" cy="155462"/>
            </a:xfrm>
            <a:custGeom>
              <a:avLst/>
              <a:gdLst/>
              <a:ahLst/>
              <a:cxnLst/>
              <a:rect l="l" t="t" r="r" b="b"/>
              <a:pathLst>
                <a:path w="5281" h="4551" extrusionOk="0">
                  <a:moveTo>
                    <a:pt x="2780" y="0"/>
                  </a:moveTo>
                  <a:lnTo>
                    <a:pt x="1280" y="1524"/>
                  </a:lnTo>
                  <a:cubicBezTo>
                    <a:pt x="0" y="2785"/>
                    <a:pt x="1175" y="4551"/>
                    <a:pt x="2544" y="4551"/>
                  </a:cubicBezTo>
                  <a:cubicBezTo>
                    <a:pt x="2959" y="4551"/>
                    <a:pt x="3392" y="4389"/>
                    <a:pt x="3780" y="4001"/>
                  </a:cubicBezTo>
                  <a:lnTo>
                    <a:pt x="5280" y="2524"/>
                  </a:lnTo>
                  <a:lnTo>
                    <a:pt x="2780"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75" name="Google Shape;1275;p32">
              <a:extLst>
                <a:ext uri="{FF2B5EF4-FFF2-40B4-BE49-F238E27FC236}">
                  <a16:creationId xmlns:a16="http://schemas.microsoft.com/office/drawing/2014/main" id="{CC8EF7C6-120C-A6FA-499A-4913978B96C6}"/>
                </a:ext>
              </a:extLst>
            </p:cNvPr>
            <p:cNvSpPr/>
            <p:nvPr/>
          </p:nvSpPr>
          <p:spPr>
            <a:xfrm>
              <a:off x="4140646" y="3523540"/>
              <a:ext cx="180433" cy="155462"/>
            </a:xfrm>
            <a:custGeom>
              <a:avLst/>
              <a:gdLst/>
              <a:ahLst/>
              <a:cxnLst/>
              <a:rect l="l" t="t" r="r" b="b"/>
              <a:pathLst>
                <a:path w="5282" h="4551" extrusionOk="0">
                  <a:moveTo>
                    <a:pt x="2735" y="0"/>
                  </a:moveTo>
                  <a:cubicBezTo>
                    <a:pt x="2321" y="0"/>
                    <a:pt x="1888" y="163"/>
                    <a:pt x="1501" y="550"/>
                  </a:cubicBezTo>
                  <a:lnTo>
                    <a:pt x="1" y="2050"/>
                  </a:lnTo>
                  <a:lnTo>
                    <a:pt x="2501" y="4551"/>
                  </a:lnTo>
                  <a:lnTo>
                    <a:pt x="4001" y="3051"/>
                  </a:lnTo>
                  <a:cubicBezTo>
                    <a:pt x="5281" y="1771"/>
                    <a:pt x="4105" y="0"/>
                    <a:pt x="2735"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 name="Google Shape;1288;p33">
            <a:extLst>
              <a:ext uri="{FF2B5EF4-FFF2-40B4-BE49-F238E27FC236}">
                <a16:creationId xmlns:a16="http://schemas.microsoft.com/office/drawing/2014/main" id="{41ACB278-F9B9-543E-464A-F168A8D21C3E}"/>
              </a:ext>
            </a:extLst>
          </p:cNvPr>
          <p:cNvGrpSpPr/>
          <p:nvPr/>
        </p:nvGrpSpPr>
        <p:grpSpPr>
          <a:xfrm>
            <a:off x="5865445" y="3699921"/>
            <a:ext cx="353757" cy="353757"/>
            <a:chOff x="-25834600" y="3176875"/>
            <a:chExt cx="296950" cy="296950"/>
          </a:xfrm>
        </p:grpSpPr>
        <p:sp>
          <p:nvSpPr>
            <p:cNvPr id="13" name="Google Shape;1289;p33">
              <a:extLst>
                <a:ext uri="{FF2B5EF4-FFF2-40B4-BE49-F238E27FC236}">
                  <a16:creationId xmlns:a16="http://schemas.microsoft.com/office/drawing/2014/main" id="{738677D2-C857-91A5-301C-D9D10B5776FF}"/>
                </a:ext>
              </a:extLst>
            </p:cNvPr>
            <p:cNvSpPr/>
            <p:nvPr/>
          </p:nvSpPr>
          <p:spPr>
            <a:xfrm>
              <a:off x="-25625875" y="3316275"/>
              <a:ext cx="69325" cy="85875"/>
            </a:xfrm>
            <a:custGeom>
              <a:avLst/>
              <a:gdLst/>
              <a:ahLst/>
              <a:cxnLst/>
              <a:rect l="l" t="t" r="r" b="b"/>
              <a:pathLst>
                <a:path w="2773" h="3435" extrusionOk="0">
                  <a:moveTo>
                    <a:pt x="0" y="1"/>
                  </a:moveTo>
                  <a:lnTo>
                    <a:pt x="0" y="3435"/>
                  </a:lnTo>
                  <a:lnTo>
                    <a:pt x="2773" y="3435"/>
                  </a:lnTo>
                  <a:lnTo>
                    <a:pt x="2773" y="2741"/>
                  </a:lnTo>
                  <a:lnTo>
                    <a:pt x="1040" y="2741"/>
                  </a:lnTo>
                  <a:cubicBezTo>
                    <a:pt x="851" y="2741"/>
                    <a:pt x="693" y="2584"/>
                    <a:pt x="693" y="2395"/>
                  </a:cubicBezTo>
                  <a:cubicBezTo>
                    <a:pt x="693" y="2206"/>
                    <a:pt x="851" y="2048"/>
                    <a:pt x="1040" y="2048"/>
                  </a:cubicBezTo>
                  <a:lnTo>
                    <a:pt x="2773" y="2048"/>
                  </a:lnTo>
                  <a:lnTo>
                    <a:pt x="2773" y="1324"/>
                  </a:lnTo>
                  <a:lnTo>
                    <a:pt x="1040" y="1324"/>
                  </a:lnTo>
                  <a:cubicBezTo>
                    <a:pt x="851" y="1324"/>
                    <a:pt x="693" y="1166"/>
                    <a:pt x="693" y="977"/>
                  </a:cubicBezTo>
                  <a:cubicBezTo>
                    <a:pt x="693" y="851"/>
                    <a:pt x="851" y="694"/>
                    <a:pt x="1040" y="694"/>
                  </a:cubicBezTo>
                  <a:lnTo>
                    <a:pt x="2773" y="694"/>
                  </a:lnTo>
                  <a:lnTo>
                    <a:pt x="27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1290;p33">
              <a:extLst>
                <a:ext uri="{FF2B5EF4-FFF2-40B4-BE49-F238E27FC236}">
                  <a16:creationId xmlns:a16="http://schemas.microsoft.com/office/drawing/2014/main" id="{9F0FB512-5E98-8EA4-41A6-D8C0020D999C}"/>
                </a:ext>
              </a:extLst>
            </p:cNvPr>
            <p:cNvSpPr/>
            <p:nvPr/>
          </p:nvSpPr>
          <p:spPr>
            <a:xfrm>
              <a:off x="-25729075" y="3176875"/>
              <a:ext cx="191425" cy="296950"/>
            </a:xfrm>
            <a:custGeom>
              <a:avLst/>
              <a:gdLst/>
              <a:ahLst/>
              <a:cxnLst/>
              <a:rect l="l" t="t" r="r" b="b"/>
              <a:pathLst>
                <a:path w="7657" h="11878" extrusionOk="0">
                  <a:moveTo>
                    <a:pt x="2049" y="693"/>
                  </a:moveTo>
                  <a:lnTo>
                    <a:pt x="2049" y="2773"/>
                  </a:lnTo>
                  <a:lnTo>
                    <a:pt x="1356" y="2773"/>
                  </a:lnTo>
                  <a:lnTo>
                    <a:pt x="1356" y="693"/>
                  </a:lnTo>
                  <a:close/>
                  <a:moveTo>
                    <a:pt x="3435" y="693"/>
                  </a:moveTo>
                  <a:lnTo>
                    <a:pt x="3435" y="2773"/>
                  </a:lnTo>
                  <a:lnTo>
                    <a:pt x="2710" y="2773"/>
                  </a:lnTo>
                  <a:lnTo>
                    <a:pt x="2710" y="693"/>
                  </a:lnTo>
                  <a:close/>
                  <a:moveTo>
                    <a:pt x="4821" y="693"/>
                  </a:moveTo>
                  <a:lnTo>
                    <a:pt x="4821" y="2773"/>
                  </a:lnTo>
                  <a:lnTo>
                    <a:pt x="4097" y="2773"/>
                  </a:lnTo>
                  <a:lnTo>
                    <a:pt x="4097" y="693"/>
                  </a:lnTo>
                  <a:close/>
                  <a:moveTo>
                    <a:pt x="6176" y="693"/>
                  </a:moveTo>
                  <a:lnTo>
                    <a:pt x="6176" y="2773"/>
                  </a:lnTo>
                  <a:lnTo>
                    <a:pt x="5483" y="2773"/>
                  </a:lnTo>
                  <a:lnTo>
                    <a:pt x="5483" y="693"/>
                  </a:lnTo>
                  <a:close/>
                  <a:moveTo>
                    <a:pt x="1041" y="0"/>
                  </a:moveTo>
                  <a:cubicBezTo>
                    <a:pt x="442" y="0"/>
                    <a:pt x="1" y="473"/>
                    <a:pt x="1" y="1040"/>
                  </a:cubicBezTo>
                  <a:lnTo>
                    <a:pt x="1" y="3119"/>
                  </a:lnTo>
                  <a:cubicBezTo>
                    <a:pt x="1" y="3308"/>
                    <a:pt x="158" y="3466"/>
                    <a:pt x="379" y="3466"/>
                  </a:cubicBezTo>
                  <a:lnTo>
                    <a:pt x="726" y="3466"/>
                  </a:lnTo>
                  <a:lnTo>
                    <a:pt x="726" y="4883"/>
                  </a:lnTo>
                  <a:lnTo>
                    <a:pt x="2458" y="4883"/>
                  </a:lnTo>
                  <a:cubicBezTo>
                    <a:pt x="2647" y="4883"/>
                    <a:pt x="2805" y="5041"/>
                    <a:pt x="2805" y="5262"/>
                  </a:cubicBezTo>
                  <a:lnTo>
                    <a:pt x="2805" y="9420"/>
                  </a:lnTo>
                  <a:cubicBezTo>
                    <a:pt x="2805" y="9609"/>
                    <a:pt x="2647" y="9767"/>
                    <a:pt x="2458" y="9767"/>
                  </a:cubicBezTo>
                  <a:lnTo>
                    <a:pt x="2112" y="9767"/>
                  </a:lnTo>
                  <a:cubicBezTo>
                    <a:pt x="2112" y="10523"/>
                    <a:pt x="1797" y="11247"/>
                    <a:pt x="1261" y="11751"/>
                  </a:cubicBezTo>
                  <a:cubicBezTo>
                    <a:pt x="1419" y="11815"/>
                    <a:pt x="1576" y="11878"/>
                    <a:pt x="1734" y="11878"/>
                  </a:cubicBezTo>
                  <a:lnTo>
                    <a:pt x="5924" y="11878"/>
                  </a:lnTo>
                  <a:cubicBezTo>
                    <a:pt x="6522" y="11878"/>
                    <a:pt x="6932" y="11405"/>
                    <a:pt x="6932" y="10838"/>
                  </a:cubicBezTo>
                  <a:lnTo>
                    <a:pt x="6932" y="9798"/>
                  </a:lnTo>
                  <a:lnTo>
                    <a:pt x="3813" y="9798"/>
                  </a:lnTo>
                  <a:cubicBezTo>
                    <a:pt x="3624" y="9798"/>
                    <a:pt x="3467" y="9672"/>
                    <a:pt x="3467" y="9452"/>
                  </a:cubicBezTo>
                  <a:lnTo>
                    <a:pt x="3467" y="5293"/>
                  </a:lnTo>
                  <a:cubicBezTo>
                    <a:pt x="3467" y="5104"/>
                    <a:pt x="3624" y="4946"/>
                    <a:pt x="3813" y="4946"/>
                  </a:cubicBezTo>
                  <a:lnTo>
                    <a:pt x="6932" y="4946"/>
                  </a:lnTo>
                  <a:lnTo>
                    <a:pt x="6932" y="3529"/>
                  </a:lnTo>
                  <a:lnTo>
                    <a:pt x="7310" y="3529"/>
                  </a:lnTo>
                  <a:cubicBezTo>
                    <a:pt x="7499" y="3529"/>
                    <a:pt x="7657" y="3371"/>
                    <a:pt x="7657" y="3151"/>
                  </a:cubicBezTo>
                  <a:lnTo>
                    <a:pt x="7657" y="1040"/>
                  </a:lnTo>
                  <a:lnTo>
                    <a:pt x="7625" y="1040"/>
                  </a:lnTo>
                  <a:cubicBezTo>
                    <a:pt x="7625" y="441"/>
                    <a:pt x="7153" y="0"/>
                    <a:pt x="658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 name="Google Shape;1291;p33">
              <a:extLst>
                <a:ext uri="{FF2B5EF4-FFF2-40B4-BE49-F238E27FC236}">
                  <a16:creationId xmlns:a16="http://schemas.microsoft.com/office/drawing/2014/main" id="{91068DB5-9380-BF48-985F-AE3FFD88AE58}"/>
                </a:ext>
              </a:extLst>
            </p:cNvPr>
            <p:cNvSpPr/>
            <p:nvPr/>
          </p:nvSpPr>
          <p:spPr>
            <a:xfrm>
              <a:off x="-25834600" y="3350150"/>
              <a:ext cx="69325" cy="96100"/>
            </a:xfrm>
            <a:custGeom>
              <a:avLst/>
              <a:gdLst/>
              <a:ahLst/>
              <a:cxnLst/>
              <a:rect l="l" t="t" r="r" b="b"/>
              <a:pathLst>
                <a:path w="2773" h="3844" extrusionOk="0">
                  <a:moveTo>
                    <a:pt x="2143" y="0"/>
                  </a:moveTo>
                  <a:cubicBezTo>
                    <a:pt x="1008" y="0"/>
                    <a:pt x="63" y="945"/>
                    <a:pt x="63" y="2080"/>
                  </a:cubicBezTo>
                  <a:cubicBezTo>
                    <a:pt x="0" y="2804"/>
                    <a:pt x="378" y="3434"/>
                    <a:pt x="914" y="3844"/>
                  </a:cubicBezTo>
                  <a:cubicBezTo>
                    <a:pt x="788" y="3529"/>
                    <a:pt x="725" y="3151"/>
                    <a:pt x="725" y="2804"/>
                  </a:cubicBezTo>
                  <a:cubicBezTo>
                    <a:pt x="725" y="1544"/>
                    <a:pt x="1576" y="473"/>
                    <a:pt x="2773" y="126"/>
                  </a:cubicBezTo>
                  <a:cubicBezTo>
                    <a:pt x="2584" y="63"/>
                    <a:pt x="2332" y="0"/>
                    <a:pt x="214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 name="Google Shape;1292;p33">
              <a:extLst>
                <a:ext uri="{FF2B5EF4-FFF2-40B4-BE49-F238E27FC236}">
                  <a16:creationId xmlns:a16="http://schemas.microsoft.com/office/drawing/2014/main" id="{A72BE7A7-CECD-F431-9317-50826A9C8E53}"/>
                </a:ext>
              </a:extLst>
            </p:cNvPr>
            <p:cNvSpPr/>
            <p:nvPr/>
          </p:nvSpPr>
          <p:spPr>
            <a:xfrm>
              <a:off x="-25799950" y="3368250"/>
              <a:ext cx="104775" cy="104000"/>
            </a:xfrm>
            <a:custGeom>
              <a:avLst/>
              <a:gdLst/>
              <a:ahLst/>
              <a:cxnLst/>
              <a:rect l="l" t="t" r="r" b="b"/>
              <a:pathLst>
                <a:path w="4191" h="4160" extrusionOk="0">
                  <a:moveTo>
                    <a:pt x="2080" y="694"/>
                  </a:moveTo>
                  <a:cubicBezTo>
                    <a:pt x="2836" y="694"/>
                    <a:pt x="3466" y="1324"/>
                    <a:pt x="3466" y="2080"/>
                  </a:cubicBezTo>
                  <a:cubicBezTo>
                    <a:pt x="3466" y="2364"/>
                    <a:pt x="3403" y="2584"/>
                    <a:pt x="3246" y="2836"/>
                  </a:cubicBezTo>
                  <a:lnTo>
                    <a:pt x="1292" y="915"/>
                  </a:lnTo>
                  <a:cubicBezTo>
                    <a:pt x="1576" y="788"/>
                    <a:pt x="1828" y="694"/>
                    <a:pt x="2080" y="694"/>
                  </a:cubicBezTo>
                  <a:close/>
                  <a:moveTo>
                    <a:pt x="2111" y="1"/>
                  </a:moveTo>
                  <a:cubicBezTo>
                    <a:pt x="946" y="1"/>
                    <a:pt x="1" y="946"/>
                    <a:pt x="1" y="2080"/>
                  </a:cubicBezTo>
                  <a:cubicBezTo>
                    <a:pt x="1" y="3214"/>
                    <a:pt x="946" y="4160"/>
                    <a:pt x="2111" y="4160"/>
                  </a:cubicBezTo>
                  <a:cubicBezTo>
                    <a:pt x="3246" y="4160"/>
                    <a:pt x="4191" y="3214"/>
                    <a:pt x="4191" y="2080"/>
                  </a:cubicBezTo>
                  <a:cubicBezTo>
                    <a:pt x="4191" y="946"/>
                    <a:pt x="3246" y="1"/>
                    <a:pt x="211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 name="Google Shape;1293;p33">
              <a:extLst>
                <a:ext uri="{FF2B5EF4-FFF2-40B4-BE49-F238E27FC236}">
                  <a16:creationId xmlns:a16="http://schemas.microsoft.com/office/drawing/2014/main" id="{10EF9590-1099-6C0A-DAE4-E39CE19F3B2B}"/>
                </a:ext>
              </a:extLst>
            </p:cNvPr>
            <p:cNvSpPr/>
            <p:nvPr/>
          </p:nvSpPr>
          <p:spPr>
            <a:xfrm>
              <a:off x="-25712525" y="3317075"/>
              <a:ext cx="34675" cy="86650"/>
            </a:xfrm>
            <a:custGeom>
              <a:avLst/>
              <a:gdLst/>
              <a:ahLst/>
              <a:cxnLst/>
              <a:rect l="l" t="t" r="r" b="b"/>
              <a:pathLst>
                <a:path w="1387" h="3466" extrusionOk="0">
                  <a:moveTo>
                    <a:pt x="1" y="0"/>
                  </a:moveTo>
                  <a:lnTo>
                    <a:pt x="1" y="1764"/>
                  </a:lnTo>
                  <a:cubicBezTo>
                    <a:pt x="631" y="2111"/>
                    <a:pt x="1072" y="2709"/>
                    <a:pt x="1261" y="3466"/>
                  </a:cubicBezTo>
                  <a:lnTo>
                    <a:pt x="1387" y="3466"/>
                  </a:lnTo>
                  <a:lnTo>
                    <a:pt x="1387" y="0"/>
                  </a:ln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1" name="Google Shape;1303;p33">
            <a:extLst>
              <a:ext uri="{FF2B5EF4-FFF2-40B4-BE49-F238E27FC236}">
                <a16:creationId xmlns:a16="http://schemas.microsoft.com/office/drawing/2014/main" id="{4B1C9218-E879-39A1-9A23-37DF8C575898}"/>
              </a:ext>
            </a:extLst>
          </p:cNvPr>
          <p:cNvGrpSpPr/>
          <p:nvPr/>
        </p:nvGrpSpPr>
        <p:grpSpPr>
          <a:xfrm>
            <a:off x="8984921" y="3662579"/>
            <a:ext cx="289039" cy="352833"/>
            <a:chOff x="-24694925" y="3518700"/>
            <a:chExt cx="242625" cy="296175"/>
          </a:xfrm>
        </p:grpSpPr>
        <p:sp>
          <p:nvSpPr>
            <p:cNvPr id="22" name="Google Shape;1304;p33">
              <a:extLst>
                <a:ext uri="{FF2B5EF4-FFF2-40B4-BE49-F238E27FC236}">
                  <a16:creationId xmlns:a16="http://schemas.microsoft.com/office/drawing/2014/main" id="{882E632D-4D1B-27D3-7C79-9CB7E3BE7B57}"/>
                </a:ext>
              </a:extLst>
            </p:cNvPr>
            <p:cNvSpPr/>
            <p:nvPr/>
          </p:nvSpPr>
          <p:spPr>
            <a:xfrm>
              <a:off x="-24694925" y="3572250"/>
              <a:ext cx="104000" cy="112650"/>
            </a:xfrm>
            <a:custGeom>
              <a:avLst/>
              <a:gdLst/>
              <a:ahLst/>
              <a:cxnLst/>
              <a:rect l="l" t="t" r="r" b="b"/>
              <a:pathLst>
                <a:path w="4160" h="4506" extrusionOk="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 name="Google Shape;1305;p33">
              <a:extLst>
                <a:ext uri="{FF2B5EF4-FFF2-40B4-BE49-F238E27FC236}">
                  <a16:creationId xmlns:a16="http://schemas.microsoft.com/office/drawing/2014/main" id="{9CB8BB4D-3A2E-5AD6-6AA6-3528DF7052A0}"/>
                </a:ext>
              </a:extLst>
            </p:cNvPr>
            <p:cNvSpPr/>
            <p:nvPr/>
          </p:nvSpPr>
          <p:spPr>
            <a:xfrm>
              <a:off x="-24556300" y="3648650"/>
              <a:ext cx="104000" cy="113450"/>
            </a:xfrm>
            <a:custGeom>
              <a:avLst/>
              <a:gdLst/>
              <a:ahLst/>
              <a:cxnLst/>
              <a:rect l="l" t="t" r="r" b="b"/>
              <a:pathLst>
                <a:path w="4160" h="4538" extrusionOk="0">
                  <a:moveTo>
                    <a:pt x="1" y="1"/>
                  </a:moveTo>
                  <a:lnTo>
                    <a:pt x="1" y="2458"/>
                  </a:lnTo>
                  <a:cubicBezTo>
                    <a:pt x="1" y="3592"/>
                    <a:pt x="946" y="4537"/>
                    <a:pt x="2080" y="4537"/>
                  </a:cubicBezTo>
                  <a:cubicBezTo>
                    <a:pt x="3246" y="4537"/>
                    <a:pt x="4160" y="3592"/>
                    <a:pt x="4160" y="2458"/>
                  </a:cubicBezTo>
                  <a:lnTo>
                    <a:pt x="416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 name="Google Shape;1306;p33">
              <a:extLst>
                <a:ext uri="{FF2B5EF4-FFF2-40B4-BE49-F238E27FC236}">
                  <a16:creationId xmlns:a16="http://schemas.microsoft.com/office/drawing/2014/main" id="{618F1B19-58E5-11F4-F585-95C488DA9895}"/>
                </a:ext>
              </a:extLst>
            </p:cNvPr>
            <p:cNvSpPr/>
            <p:nvPr/>
          </p:nvSpPr>
          <p:spPr>
            <a:xfrm>
              <a:off x="-24694925" y="3702200"/>
              <a:ext cx="104000" cy="112675"/>
            </a:xfrm>
            <a:custGeom>
              <a:avLst/>
              <a:gdLst/>
              <a:ahLst/>
              <a:cxnLst/>
              <a:rect l="l" t="t" r="r" b="b"/>
              <a:pathLst>
                <a:path w="4160" h="4507" extrusionOk="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 name="Google Shape;1307;p33">
              <a:extLst>
                <a:ext uri="{FF2B5EF4-FFF2-40B4-BE49-F238E27FC236}">
                  <a16:creationId xmlns:a16="http://schemas.microsoft.com/office/drawing/2014/main" id="{56504E5F-846F-39B2-A70D-4A137951EBB2}"/>
                </a:ext>
              </a:extLst>
            </p:cNvPr>
            <p:cNvSpPr/>
            <p:nvPr/>
          </p:nvSpPr>
          <p:spPr>
            <a:xfrm>
              <a:off x="-24556300" y="3518700"/>
              <a:ext cx="104000" cy="113425"/>
            </a:xfrm>
            <a:custGeom>
              <a:avLst/>
              <a:gdLst/>
              <a:ahLst/>
              <a:cxnLst/>
              <a:rect l="l" t="t" r="r" b="b"/>
              <a:pathLst>
                <a:path w="4160" h="4537" extrusionOk="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27" name="TextBox 26">
            <a:extLst>
              <a:ext uri="{FF2B5EF4-FFF2-40B4-BE49-F238E27FC236}">
                <a16:creationId xmlns:a16="http://schemas.microsoft.com/office/drawing/2014/main" id="{4728A6BF-9928-1C49-B58B-2922A0574F58}"/>
              </a:ext>
            </a:extLst>
          </p:cNvPr>
          <p:cNvSpPr txBox="1"/>
          <p:nvPr/>
        </p:nvSpPr>
        <p:spPr>
          <a:xfrm>
            <a:off x="1960009" y="5898374"/>
            <a:ext cx="8954840" cy="338554"/>
          </a:xfrm>
          <a:prstGeom prst="rect">
            <a:avLst/>
          </a:prstGeom>
          <a:noFill/>
        </p:spPr>
        <p:txBody>
          <a:bodyPr wrap="square">
            <a:spAutoFit/>
          </a:bodyPr>
          <a:lstStyle/>
          <a:p>
            <a:r>
              <a:rPr lang="en-US" sz="800" dirty="0">
                <a:latin typeface="Roboto" panose="02000000000000000000" pitchFamily="2" charset="0"/>
                <a:ea typeface="Roboto" panose="02000000000000000000" pitchFamily="2" charset="0"/>
              </a:rPr>
              <a:t>Rice LB. The Maxwell Finland Lecture: for the duration-rational antibiotic administration in an era of antimicrobial resistance and Clostridium difficile. Clin Infect Dis 2008;46(4):491–6</a:t>
            </a:r>
          </a:p>
          <a:p>
            <a:r>
              <a:rPr lang="en-US" sz="800" dirty="0" err="1">
                <a:latin typeface="Roboto" panose="02000000000000000000" pitchFamily="2" charset="0"/>
                <a:ea typeface="Roboto" panose="02000000000000000000" pitchFamily="2" charset="0"/>
              </a:rPr>
              <a:t>Chastre</a:t>
            </a:r>
            <a:r>
              <a:rPr lang="en-US" sz="800" dirty="0">
                <a:latin typeface="Roboto" panose="02000000000000000000" pitchFamily="2" charset="0"/>
                <a:ea typeface="Roboto" panose="02000000000000000000" pitchFamily="2" charset="0"/>
              </a:rPr>
              <a:t> J, Wolff M, </a:t>
            </a:r>
            <a:r>
              <a:rPr lang="en-US" sz="800" dirty="0" err="1">
                <a:latin typeface="Roboto" panose="02000000000000000000" pitchFamily="2" charset="0"/>
                <a:ea typeface="Roboto" panose="02000000000000000000" pitchFamily="2" charset="0"/>
              </a:rPr>
              <a:t>Fagon</a:t>
            </a:r>
            <a:r>
              <a:rPr lang="en-US" sz="800" dirty="0">
                <a:latin typeface="Roboto" panose="02000000000000000000" pitchFamily="2" charset="0"/>
                <a:ea typeface="Roboto" panose="02000000000000000000" pitchFamily="2" charset="0"/>
              </a:rPr>
              <a:t> J-Y, et al. Comparison of 8 vs 15 days of antibiotic therapy for ventilator-associated pneumonia in adults: a randomized trial. JAMA 2003;290(19):2588–98</a:t>
            </a:r>
          </a:p>
        </p:txBody>
      </p:sp>
    </p:spTree>
    <p:extLst>
      <p:ext uri="{BB962C8B-B14F-4D97-AF65-F5344CB8AC3E}">
        <p14:creationId xmlns:p14="http://schemas.microsoft.com/office/powerpoint/2010/main" val="761723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5458E-BDB6-817E-DEC1-A81EB2978EEF}"/>
              </a:ext>
            </a:extLst>
          </p:cNvPr>
          <p:cNvPicPr>
            <a:picLocks noChangeAspect="1"/>
          </p:cNvPicPr>
          <p:nvPr/>
        </p:nvPicPr>
        <p:blipFill>
          <a:blip r:embed="rId2"/>
          <a:stretch>
            <a:fillRect/>
          </a:stretch>
        </p:blipFill>
        <p:spPr>
          <a:xfrm>
            <a:off x="2190605" y="226245"/>
            <a:ext cx="8185165" cy="5803283"/>
          </a:xfrm>
          <a:prstGeom prst="rect">
            <a:avLst/>
          </a:prstGeom>
        </p:spPr>
      </p:pic>
      <p:pic>
        <p:nvPicPr>
          <p:cNvPr id="5" name="Graphic 4" descr="Badge Question Mark with solid fill">
            <a:extLst>
              <a:ext uri="{FF2B5EF4-FFF2-40B4-BE49-F238E27FC236}">
                <a16:creationId xmlns:a16="http://schemas.microsoft.com/office/drawing/2014/main" id="{4C13A30D-E25B-05FB-20F7-3C5B57E4F0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7176" y="380849"/>
            <a:ext cx="5260157" cy="5260157"/>
          </a:xfrm>
          <a:prstGeom prst="rect">
            <a:avLst/>
          </a:prstGeom>
        </p:spPr>
      </p:pic>
    </p:spTree>
    <p:extLst>
      <p:ext uri="{BB962C8B-B14F-4D97-AF65-F5344CB8AC3E}">
        <p14:creationId xmlns:p14="http://schemas.microsoft.com/office/powerpoint/2010/main" val="62491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Med_Presentation">
  <a:themeElements>
    <a:clrScheme name="Custom 1">
      <a:dk1>
        <a:sysClr val="windowText" lastClr="000000"/>
      </a:dk1>
      <a:lt1>
        <a:sysClr val="window" lastClr="FFFFFF"/>
      </a:lt1>
      <a:dk2>
        <a:srgbClr val="303B41"/>
      </a:dk2>
      <a:lt2>
        <a:srgbClr val="DCDDDF"/>
      </a:lt2>
      <a:accent1>
        <a:srgbClr val="AD122A"/>
      </a:accent1>
      <a:accent2>
        <a:srgbClr val="005E63"/>
      </a:accent2>
      <a:accent3>
        <a:srgbClr val="00B2B9"/>
      </a:accent3>
      <a:accent4>
        <a:srgbClr val="A1B426"/>
      </a:accent4>
      <a:accent5>
        <a:srgbClr val="F26721"/>
      </a:accent5>
      <a:accent6>
        <a:srgbClr val="FCB614"/>
      </a:accent6>
      <a:hlink>
        <a:srgbClr val="002957"/>
      </a:hlink>
      <a:folHlink>
        <a:srgbClr val="129DBF"/>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2ICAPMasterTemplate.potx" id="{5CE19754-B618-46A5-8481-3BD3B3907927}" vid="{E136C9AF-ED1D-4CEE-97D5-789325E37D0C}"/>
    </a:ext>
  </a:extLst>
</a:theme>
</file>

<file path=ppt/theme/theme2.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cterial Infection Infographics by Slidesgo">
  <a:themeElements>
    <a:clrScheme name="Simple Light">
      <a:dk1>
        <a:srgbClr val="000000"/>
      </a:dk1>
      <a:lt1>
        <a:srgbClr val="FFFFFF"/>
      </a:lt1>
      <a:dk2>
        <a:srgbClr val="666666"/>
      </a:dk2>
      <a:lt2>
        <a:srgbClr val="D9D9D9"/>
      </a:lt2>
      <a:accent1>
        <a:srgbClr val="265667"/>
      </a:accent1>
      <a:accent2>
        <a:srgbClr val="457A8C"/>
      </a:accent2>
      <a:accent3>
        <a:srgbClr val="649DB1"/>
      </a:accent3>
      <a:accent4>
        <a:srgbClr val="F6751F"/>
      </a:accent4>
      <a:accent5>
        <a:srgbClr val="DF6310"/>
      </a:accent5>
      <a:accent6>
        <a:srgbClr val="C751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NeMed_Presentation">
  <a:themeElements>
    <a:clrScheme name="Custom 1">
      <a:dk1>
        <a:sysClr val="windowText" lastClr="000000"/>
      </a:dk1>
      <a:lt1>
        <a:sysClr val="window" lastClr="FFFFFF"/>
      </a:lt1>
      <a:dk2>
        <a:srgbClr val="303B41"/>
      </a:dk2>
      <a:lt2>
        <a:srgbClr val="DCDDDF"/>
      </a:lt2>
      <a:accent1>
        <a:srgbClr val="AD122A"/>
      </a:accent1>
      <a:accent2>
        <a:srgbClr val="005E63"/>
      </a:accent2>
      <a:accent3>
        <a:srgbClr val="00B2B9"/>
      </a:accent3>
      <a:accent4>
        <a:srgbClr val="A1B426"/>
      </a:accent4>
      <a:accent5>
        <a:srgbClr val="F26721"/>
      </a:accent5>
      <a:accent6>
        <a:srgbClr val="FCB614"/>
      </a:accent6>
      <a:hlink>
        <a:srgbClr val="002957"/>
      </a:hlink>
      <a:folHlink>
        <a:srgbClr val="129D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2ICAPMasterTemplate.potx" id="{5CE19754-B618-46A5-8481-3BD3B3907927}" vid="{E136C9AF-ED1D-4CEE-97D5-789325E37D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3b2944e-2a71-41f0-bb35-6ef2c31de7bf" xsi:nil="true"/>
    <lcf76f155ced4ddcb4097134ff3c332f xmlns="e11de594-a3b1-4008-a780-ca9741a9618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5" ma:contentTypeDescription="Create a new document." ma:contentTypeScope="" ma:versionID="8ea9b18e08c5d6948f8d002b6077ae9e">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1353690ba5fd531ef1bcaf4b7cd3538e"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098365-485E-4E16-B70E-74B88029C68E}">
  <ds:schemaRefs>
    <ds:schemaRef ds:uri="http://schemas.microsoft.com/sharepoint/v3/contenttype/forms"/>
  </ds:schemaRefs>
</ds:datastoreItem>
</file>

<file path=customXml/itemProps2.xml><?xml version="1.0" encoding="utf-8"?>
<ds:datastoreItem xmlns:ds="http://schemas.openxmlformats.org/officeDocument/2006/customXml" ds:itemID="{E3035381-5019-4CEC-981C-AE1130BC4696}">
  <ds:schemaRefs>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27d7a205-e6b7-40dc-a3db-050d5bce8977"/>
    <ds:schemaRef ds:uri="http://schemas.microsoft.com/sharepoint/v3"/>
    <ds:schemaRef ds:uri="3649e694-83a0-4eb4-91a9-2edc6d5654a8"/>
    <ds:schemaRef ds:uri="http://www.w3.org/XML/1998/namespace"/>
    <ds:schemaRef ds:uri="http://purl.org/dc/dcmitype/"/>
  </ds:schemaRefs>
</ds:datastoreItem>
</file>

<file path=customXml/itemProps3.xml><?xml version="1.0" encoding="utf-8"?>
<ds:datastoreItem xmlns:ds="http://schemas.openxmlformats.org/officeDocument/2006/customXml" ds:itemID="{8C68014D-F777-4638-8CA1-DE239CC4664B}"/>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emplate/>
  <TotalTime>5237</TotalTime>
  <Words>5359</Words>
  <Application>Microsoft Office PowerPoint</Application>
  <PresentationFormat>Widescreen</PresentationFormat>
  <Paragraphs>437</Paragraphs>
  <Slides>52</Slides>
  <Notes>29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52</vt:i4>
      </vt:variant>
    </vt:vector>
  </HeadingPairs>
  <TitlesOfParts>
    <vt:vector size="69" baseType="lpstr">
      <vt:lpstr>Arial</vt:lpstr>
      <vt:lpstr>Arial-BoldMT</vt:lpstr>
      <vt:lpstr>Calibri</vt:lpstr>
      <vt:lpstr>Century Gothic</vt:lpstr>
      <vt:lpstr>Fira Sans Condensed</vt:lpstr>
      <vt:lpstr>Fira Sans Extra Condensed</vt:lpstr>
      <vt:lpstr>Fira Sans Extra Condensed SemiBold</vt:lpstr>
      <vt:lpstr>Poppins</vt:lpstr>
      <vt:lpstr>Roboto</vt:lpstr>
      <vt:lpstr>Source Sans Pro</vt:lpstr>
      <vt:lpstr>Symbol</vt:lpstr>
      <vt:lpstr>Wingdings</vt:lpstr>
      <vt:lpstr>NeMed_Presentation</vt:lpstr>
      <vt:lpstr>UNMC Theme</vt:lpstr>
      <vt:lpstr>Bacterial Infection Infographics by Slidesgo</vt:lpstr>
      <vt:lpstr>1_UNMC Theme</vt:lpstr>
      <vt:lpstr>1_NeMed_Presentation</vt:lpstr>
      <vt:lpstr>True or False?!?? Top Myths of Diagnosis and Management of Infectious Diseases for Best Practices in Antibiotic Stewardship</vt:lpstr>
      <vt:lpstr>PowerPoint Presentation</vt:lpstr>
      <vt:lpstr>Objectives </vt:lpstr>
      <vt:lpstr>Why do myths exist in antibiotic prescribing?</vt:lpstr>
      <vt:lpstr>PowerPoint Presentation</vt:lpstr>
      <vt:lpstr>Impact of Myths on Quality and Safety</vt:lpstr>
      <vt:lpstr>Myth #1: Longer durations of therapy are safer for our patients</vt:lpstr>
      <vt:lpstr>PowerPoint Presentation</vt:lpstr>
      <vt:lpstr>PowerPoint Presentation</vt:lpstr>
      <vt:lpstr>PowerPoint Presentation</vt:lpstr>
      <vt:lpstr>Shorter is Better!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Myth #1: Longer durations of therapy are safer for our patients</vt:lpstr>
      <vt:lpstr>PowerPoint Presentation</vt:lpstr>
      <vt:lpstr>PowerPoint Presentation</vt:lpstr>
      <vt:lpstr>Consequences of</vt:lpstr>
      <vt:lpstr>PEN-FAST Tool  to Identify Low-Risk Penicillin Allergies</vt:lpstr>
      <vt:lpstr>PowerPoint Presentation</vt:lpstr>
      <vt:lpstr>Direct Oral Penicillin Allergy Challenge Protocol – Inpatient &amp; Outpatient</vt:lpstr>
      <vt:lpstr>Patients who receive alternative antibiotics for surgical prophylaxis have more surgical site infections</vt:lpstr>
      <vt:lpstr>Patients who receive alternative antibiotics for surgical prophylaxis have more surgical site infections</vt:lpstr>
      <vt:lpstr>Beta-Lactam Cross Reactivity</vt:lpstr>
      <vt:lpstr>Cefazolin for all Campaigns</vt:lpstr>
      <vt:lpstr>Cefazolin for all Campaigns</vt:lpstr>
      <vt:lpstr>Opportunities for Quality Improvement Increasing Pre-Operative Cefazolin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Nebraska Medicine Study – Blood culture bottle shortage</vt:lpstr>
      <vt:lpstr>Results</vt:lpstr>
      <vt:lpstr>Urine Culture Stewardship -  Asymptomatic Bacteriuria</vt:lpstr>
      <vt:lpstr>PowerPoint Presentation</vt:lpstr>
      <vt:lpstr>Recognize and DOCUMENT urinary tract  infection signs and symptoms</vt:lpstr>
      <vt:lpstr>Remove UA/Urine Culture Orders From  Standard Clinical Order Sets</vt:lpstr>
      <vt:lpstr>Provider Documentation of ASB</vt:lpstr>
      <vt:lpstr>PowerPoint Presentation</vt:lpstr>
      <vt:lpstr>Cross-Cutting Quality Improvement Strategies for Smarter Antibiotic Use</vt:lpstr>
      <vt:lpstr>PowerPoint Presentation</vt:lpstr>
      <vt:lpstr>Thank you!</vt:lpstr>
    </vt:vector>
  </TitlesOfParts>
  <Company>Nebraska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Stream, Sarah</dc:creator>
  <cp:lastModifiedBy>Amber Kavan</cp:lastModifiedBy>
  <cp:revision>4</cp:revision>
  <dcterms:created xsi:type="dcterms:W3CDTF">2022-02-28T20:05:00Z</dcterms:created>
  <dcterms:modified xsi:type="dcterms:W3CDTF">2025-11-10T17:20:21Z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y fmtid="{D5CDD505-2E9C-101B-9397-08002B2CF9AE}" pid="3" name="MediaServiceImageTags">
    <vt:lpwstr/>
  </property>
</Properties>
</file>