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681" r:id="rId3"/>
    <p:sldId id="259" r:id="rId4"/>
    <p:sldId id="258" r:id="rId5"/>
    <p:sldId id="684" r:id="rId6"/>
    <p:sldId id="688" r:id="rId7"/>
    <p:sldId id="309" r:id="rId8"/>
    <p:sldId id="310" r:id="rId9"/>
    <p:sldId id="652" r:id="rId10"/>
    <p:sldId id="682" r:id="rId11"/>
    <p:sldId id="659" r:id="rId12"/>
    <p:sldId id="311" r:id="rId13"/>
    <p:sldId id="313" r:id="rId14"/>
    <p:sldId id="350" r:id="rId15"/>
    <p:sldId id="339" r:id="rId16"/>
    <p:sldId id="335" r:id="rId17"/>
    <p:sldId id="336" r:id="rId18"/>
    <p:sldId id="337" r:id="rId19"/>
    <p:sldId id="338" r:id="rId20"/>
    <p:sldId id="397" r:id="rId21"/>
    <p:sldId id="398" r:id="rId22"/>
    <p:sldId id="399" r:id="rId23"/>
    <p:sldId id="345" r:id="rId24"/>
    <p:sldId id="679" r:id="rId25"/>
    <p:sldId id="686" r:id="rId26"/>
    <p:sldId id="685" r:id="rId27"/>
    <p:sldId id="650" r:id="rId28"/>
    <p:sldId id="664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2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/>
              <a:t>Colorectal Cancer Screening</a:t>
            </a:r>
          </a:p>
          <a:p>
            <a:pPr>
              <a:defRPr/>
            </a:pPr>
            <a:r>
              <a:rPr lang="en-US" sz="1400" b="0"/>
              <a:t>Patients</a:t>
            </a:r>
            <a:r>
              <a:rPr lang="en-US" sz="1400" b="0" baseline="0"/>
              <a:t> age 50-75 seen in the past year with a documented colon cancer screening</a:t>
            </a:r>
            <a:endParaRPr lang="en-US" sz="1400" b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1541182352206E-2"/>
          <c:y val="0.14165896476055248"/>
          <c:w val="0.914649711780263"/>
          <c:h val="0.6810460823544597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'[7 Provider Graphs.xlsx]1-page Graph View'!$E$227:$E$235</c:f>
                <c:numCache>
                  <c:formatCode>General</c:formatCode>
                  <c:ptCount val="9"/>
                  <c:pt idx="0">
                    <c:v>3.5870590091276321E-2</c:v>
                  </c:pt>
                  <c:pt idx="1">
                    <c:v>6.5620357737462331E-2</c:v>
                  </c:pt>
                  <c:pt idx="2">
                    <c:v>5.9091621120755944E-2</c:v>
                  </c:pt>
                  <c:pt idx="3">
                    <c:v>3.8048549131820528E-2</c:v>
                  </c:pt>
                  <c:pt idx="4">
                    <c:v>4.2615537977835287E-2</c:v>
                  </c:pt>
                  <c:pt idx="5">
                    <c:v>3.3556726172440404E-2</c:v>
                  </c:pt>
                  <c:pt idx="6">
                    <c:v>4.7722244365303271E-2</c:v>
                  </c:pt>
                  <c:pt idx="7">
                    <c:v>1.6459338008093991E-2</c:v>
                  </c:pt>
                </c:numCache>
              </c:numRef>
            </c:plus>
            <c:minus>
              <c:numRef>
                <c:f>'[7 Provider Graphs.xlsx]1-page Graph View'!$E$227:$E$235</c:f>
                <c:numCache>
                  <c:formatCode>General</c:formatCode>
                  <c:ptCount val="9"/>
                  <c:pt idx="0">
                    <c:v>3.5870590091276321E-2</c:v>
                  </c:pt>
                  <c:pt idx="1">
                    <c:v>6.5620357737462331E-2</c:v>
                  </c:pt>
                  <c:pt idx="2">
                    <c:v>5.9091621120755944E-2</c:v>
                  </c:pt>
                  <c:pt idx="3">
                    <c:v>3.8048549131820528E-2</c:v>
                  </c:pt>
                  <c:pt idx="4">
                    <c:v>4.2615537977835287E-2</c:v>
                  </c:pt>
                  <c:pt idx="5">
                    <c:v>3.3556726172440404E-2</c:v>
                  </c:pt>
                  <c:pt idx="6">
                    <c:v>4.7722244365303271E-2</c:v>
                  </c:pt>
                  <c:pt idx="7">
                    <c:v>1.6459338008093991E-2</c:v>
                  </c:pt>
                </c:numCache>
              </c:numRef>
            </c:minus>
          </c:errBars>
          <c:cat>
            <c:strRef>
              <c:f>'[7 Provider Graphs.xlsx]1-page Graph View'!$H$227:$H$234</c:f>
              <c:strCache>
                <c:ptCount val="8"/>
                <c:pt idx="0">
                  <c:v>Provider A (393/744)</c:v>
                </c:pt>
                <c:pt idx="1">
                  <c:v>Provider B (81/211)</c:v>
                </c:pt>
                <c:pt idx="2">
                  <c:v>Provider C (136/275)</c:v>
                </c:pt>
                <c:pt idx="3">
                  <c:v>Provider D (391/563)</c:v>
                </c:pt>
                <c:pt idx="4">
                  <c:v>Provider E (312/451)</c:v>
                </c:pt>
                <c:pt idx="5">
                  <c:v>Provider F (503/726)</c:v>
                </c:pt>
                <c:pt idx="6">
                  <c:v>Provider G (249/387)</c:v>
                </c:pt>
                <c:pt idx="7">
                  <c:v>Clinic Total (2065/3357)</c:v>
                </c:pt>
              </c:strCache>
            </c:strRef>
          </c:cat>
          <c:val>
            <c:numRef>
              <c:f>'[7 Provider Graphs.xlsx]1-page Graph View'!$K$227:$K$234</c:f>
              <c:numCache>
                <c:formatCode>0.0%</c:formatCode>
                <c:ptCount val="8"/>
                <c:pt idx="0">
                  <c:v>0.52822580645161288</c:v>
                </c:pt>
                <c:pt idx="1">
                  <c:v>0.38388625592417064</c:v>
                </c:pt>
                <c:pt idx="2">
                  <c:v>0.49454545454545457</c:v>
                </c:pt>
                <c:pt idx="3">
                  <c:v>0.69449378330373002</c:v>
                </c:pt>
                <c:pt idx="4">
                  <c:v>0.69179600886917958</c:v>
                </c:pt>
                <c:pt idx="5">
                  <c:v>0.69283746556473824</c:v>
                </c:pt>
                <c:pt idx="6">
                  <c:v>0.64341085271317833</c:v>
                </c:pt>
                <c:pt idx="7">
                  <c:v>0.61513255883229079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D7-46FE-B148-5521648148A8}"/>
            </c:ext>
          </c:extLst>
        </c:ser>
        <c:ser>
          <c:idx val="1"/>
          <c:order val="1"/>
          <c:invertIfNegative val="0"/>
          <c:cat>
            <c:strRef>
              <c:f>'[7 Provider Graphs.xlsx]1-page Graph View'!$H$227:$H$234</c:f>
              <c:strCache>
                <c:ptCount val="8"/>
                <c:pt idx="0">
                  <c:v>Provider A (393/744)</c:v>
                </c:pt>
                <c:pt idx="1">
                  <c:v>Provider B (81/211)</c:v>
                </c:pt>
                <c:pt idx="2">
                  <c:v>Provider C (136/275)</c:v>
                </c:pt>
                <c:pt idx="3">
                  <c:v>Provider D (391/563)</c:v>
                </c:pt>
                <c:pt idx="4">
                  <c:v>Provider E (312/451)</c:v>
                </c:pt>
                <c:pt idx="5">
                  <c:v>Provider F (503/726)</c:v>
                </c:pt>
                <c:pt idx="6">
                  <c:v>Provider G (249/387)</c:v>
                </c:pt>
                <c:pt idx="7">
                  <c:v>Clinic Total (2065/3357)</c:v>
                </c:pt>
              </c:strCache>
            </c:strRef>
          </c:cat>
          <c:val>
            <c:numRef>
              <c:f>'[7 Provider Graphs.xlsx]1-page Graph View'!$L$227:$L$234</c:f>
              <c:numCache>
                <c:formatCode>0.00%</c:formatCode>
                <c:ptCount val="8"/>
                <c:pt idx="0">
                  <c:v>0.47177419354838712</c:v>
                </c:pt>
                <c:pt idx="1">
                  <c:v>0.61611374407582931</c:v>
                </c:pt>
                <c:pt idx="2">
                  <c:v>0.50545454545454538</c:v>
                </c:pt>
                <c:pt idx="3">
                  <c:v>0.30550621669626998</c:v>
                </c:pt>
                <c:pt idx="4">
                  <c:v>0.30820399113082042</c:v>
                </c:pt>
                <c:pt idx="5">
                  <c:v>0.30716253443526176</c:v>
                </c:pt>
                <c:pt idx="6">
                  <c:v>0.35658914728682167</c:v>
                </c:pt>
                <c:pt idx="7">
                  <c:v>0.38486744116770921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D7-46FE-B148-552164814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08416"/>
        <c:axId val="135309952"/>
      </c:barChart>
      <c:lineChart>
        <c:grouping val="standard"/>
        <c:varyColors val="0"/>
        <c:ser>
          <c:idx val="2"/>
          <c:order val="2"/>
          <c:tx>
            <c:strRef>
              <c:f>'[7 Provider Graphs.xlsx]1-page Graph View'!$A$238</c:f>
              <c:strCache>
                <c:ptCount val="1"/>
                <c:pt idx="0">
                  <c:v>50th Percentile (50.2%)</c:v>
                </c:pt>
              </c:strCache>
            </c:strRef>
          </c:tx>
          <c:spPr>
            <a:ln>
              <a:solidFill>
                <a:srgbClr val="FFFF00">
                  <a:alpha val="50000"/>
                </a:srgbClr>
              </a:solidFill>
            </a:ln>
          </c:spPr>
          <c:marker>
            <c:symbol val="none"/>
          </c:marker>
          <c:cat>
            <c:strRef>
              <c:f>'[7 Provider Graphs.xlsx]1-page Graph View'!$H$227:$H$231</c:f>
              <c:strCache>
                <c:ptCount val="5"/>
                <c:pt idx="0">
                  <c:v>Provider A (393/744)</c:v>
                </c:pt>
                <c:pt idx="1">
                  <c:v>Provider B (81/211)</c:v>
                </c:pt>
                <c:pt idx="2">
                  <c:v>Provider C (136/275)</c:v>
                </c:pt>
                <c:pt idx="3">
                  <c:v>Provider D (391/563)</c:v>
                </c:pt>
                <c:pt idx="4">
                  <c:v>Provider E (312/451)</c:v>
                </c:pt>
              </c:strCache>
            </c:strRef>
          </c:cat>
          <c:val>
            <c:numRef>
              <c:f>'[7 Provider Graphs.xlsx]1-page Graph View'!$M$227:$M$234</c:f>
              <c:numCache>
                <c:formatCode>0.0%</c:formatCode>
                <c:ptCount val="8"/>
                <c:pt idx="0">
                  <c:v>0.502</c:v>
                </c:pt>
                <c:pt idx="1">
                  <c:v>0.502</c:v>
                </c:pt>
                <c:pt idx="2">
                  <c:v>0.502</c:v>
                </c:pt>
                <c:pt idx="3">
                  <c:v>0.502</c:v>
                </c:pt>
                <c:pt idx="4">
                  <c:v>0.502</c:v>
                </c:pt>
                <c:pt idx="5">
                  <c:v>0.502</c:v>
                </c:pt>
                <c:pt idx="6">
                  <c:v>0.502</c:v>
                </c:pt>
                <c:pt idx="7">
                  <c:v>0.502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D7-46FE-B148-5521648148A8}"/>
            </c:ext>
          </c:extLst>
        </c:ser>
        <c:ser>
          <c:idx val="3"/>
          <c:order val="3"/>
          <c:tx>
            <c:strRef>
              <c:f>'[7 Provider Graphs.xlsx]1-page Graph View'!$A$239</c:f>
              <c:strCache>
                <c:ptCount val="1"/>
                <c:pt idx="0">
                  <c:v>90th Percentile (86.5%)</c:v>
                </c:pt>
              </c:strCache>
            </c:strRef>
          </c:tx>
          <c:spPr>
            <a:ln>
              <a:solidFill>
                <a:srgbClr val="80FF00">
                  <a:alpha val="70000"/>
                </a:srgbClr>
              </a:solidFill>
            </a:ln>
          </c:spPr>
          <c:marker>
            <c:symbol val="none"/>
          </c:marker>
          <c:cat>
            <c:strRef>
              <c:f>'[7 Provider Graphs.xlsx]1-page Graph View'!$H$227:$H$231</c:f>
              <c:strCache>
                <c:ptCount val="5"/>
                <c:pt idx="0">
                  <c:v>Provider A (393/744)</c:v>
                </c:pt>
                <c:pt idx="1">
                  <c:v>Provider B (81/211)</c:v>
                </c:pt>
                <c:pt idx="2">
                  <c:v>Provider C (136/275)</c:v>
                </c:pt>
                <c:pt idx="3">
                  <c:v>Provider D (391/563)</c:v>
                </c:pt>
                <c:pt idx="4">
                  <c:v>Provider E (312/451)</c:v>
                </c:pt>
              </c:strCache>
            </c:strRef>
          </c:cat>
          <c:val>
            <c:numRef>
              <c:f>'[7 Provider Graphs.xlsx]1-page Graph View'!$N$227:$N$234</c:f>
              <c:numCache>
                <c:formatCode>0.0%</c:formatCode>
                <c:ptCount val="8"/>
                <c:pt idx="0">
                  <c:v>0.86499999999999999</c:v>
                </c:pt>
                <c:pt idx="1">
                  <c:v>0.86499999999999999</c:v>
                </c:pt>
                <c:pt idx="2">
                  <c:v>0.86499999999999999</c:v>
                </c:pt>
                <c:pt idx="3">
                  <c:v>0.86499999999999999</c:v>
                </c:pt>
                <c:pt idx="4">
                  <c:v>0.86499999999999999</c:v>
                </c:pt>
                <c:pt idx="5">
                  <c:v>0.86499999999999999</c:v>
                </c:pt>
                <c:pt idx="6">
                  <c:v>0.86499999999999999</c:v>
                </c:pt>
                <c:pt idx="7">
                  <c:v>0.86499999999999999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1D7-46FE-B148-552164814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08416"/>
        <c:axId val="135309952"/>
      </c:lineChart>
      <c:catAx>
        <c:axId val="13530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135309952"/>
        <c:crosses val="autoZero"/>
        <c:auto val="1"/>
        <c:lblAlgn val="ctr"/>
        <c:lblOffset val="100"/>
        <c:noMultiLvlLbl val="0"/>
      </c:catAx>
      <c:valAx>
        <c:axId val="135309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35308416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5F2E2D-B59B-4A0F-A35A-BBD7D58363F4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E9F0A2-A8A0-41CD-92B6-05CF74D582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3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r>
              <a:rPr lang="en-US"/>
              <a:t>Why participate in this project?</a:t>
            </a: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29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80fd45b144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80fd45b144_0_13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553" name="Google Shape;553;g80fd45b144_0_13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75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80fd45b14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80fd45b144_0_146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560" name="Google Shape;560;g80fd45b144_0_14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4318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80fd45b144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80fd45b144_0_15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567" name="Google Shape;567;g80fd45b144_0_15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232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80fd45b14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80fd45b144_0_132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546" name="Google Shape;546;g80fd45b144_0_13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58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80fd45b14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80fd45b144_0_11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526" name="Google Shape;526;g80fd45b144_0_1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8081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80fd45b144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80fd45b144_0_12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533" name="Google Shape;533;g80fd45b144_0_1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80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0fd45b14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0fd45b144_0_3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80fd45b144_0_3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345"/>
          </a:xfrm>
          <a:prstGeom prst="rect">
            <a:avLst/>
          </a:prstGeom>
        </p:spPr>
        <p:txBody>
          <a:bodyPr spcFirstLastPara="1" wrap="square" lIns="93162" tIns="46568" rIns="93162" bIns="46568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54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EE9B3-9604-4AB9-AB4C-F172146B4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BA9A9-6859-4DD6-AD89-AFE40DA85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67904-0A74-4173-8862-6294F3286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3C0F9-E358-4BD0-BDD0-D9DAFE7E3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B1F11-583C-405A-8B66-65850FAB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6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C778F-B48D-4D6C-B8E3-B8E275BB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D4FFC-1A0C-42A1-A737-09F02619B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9153A-C75F-42E1-A552-3A6DBB47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99CE0-B427-47D2-A545-88F2D431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62946-9241-498E-9859-E011FC92C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0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6D73AD-0CF8-4689-BB2F-415D0D94F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2EFBB8-5C38-459A-BF2F-822937460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C7CD0-D59A-4298-A429-18A0EB0E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A1A2A-9A8C-42AE-92D3-4AA7EE9E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AF17A-06A0-4A1C-882F-22D76EDA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9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02ABA-6ECE-4D9E-891E-B5FD8D70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71E46-E5B1-479E-A51B-845803CA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35C21-55F8-41FE-A433-42209EDF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E36C-A902-4E5B-A119-154E9811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2F519-41C7-45BE-A300-CA24260C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4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69DC-F231-42DD-A5A1-B4B50F52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F4E32-81EF-438B-A6BB-A5149361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7E3B8-3DD2-474F-9A06-BDDF22350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9EC44-9397-4CD5-8A18-B20E23C7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BC17E-5A65-435B-A55C-438D6F50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4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DCF2D-1AE8-496B-90D2-45EB5950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747E7-EF65-470E-882B-3D626055F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494C91-DB30-4586-B87A-7AFCA0231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9E98D-13E6-41BF-98DB-6BA1AF66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2ADC5-C27B-4CBE-B422-189A8402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AC1C6-A61F-422C-81DE-F99BAF39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3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AC82-3F98-4AE4-99D3-4252BE8B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84739-B8D9-4CE7-93BA-61E048DC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BD6E14-4181-4A67-954E-8CDB7A237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A5B4C8-D0A9-4C62-8440-1B517AEE7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DB512-C1E9-41DA-AEA4-233F5800F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6C621-57F8-41FA-89BC-074D8B82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F99AC0-2A2C-4C2F-900B-6729BE387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0FBC3-6847-4EA3-ABEB-7E1ADD15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4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6B243-5D3F-4532-ADD8-B317BBAC4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3853A-41EE-4175-A18E-4BA5B151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BCF44-2E94-4B39-99CA-ACEE20E3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B80D4-76BF-47C5-85AB-A4E5706A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D8C0A-ABF8-4ECC-AA37-CD8F04A7E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D6B89-F2D3-4112-8E94-14CDEB28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7D5C5-2E69-47B5-9ABC-BF99D18A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9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5D08-8438-4DC0-B748-26B8644E8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913A-AE8D-4D46-8840-682052154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EF0A84-0F6D-4AB4-9139-02D11F34E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E1C03-228F-466E-AF36-9128C8DB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EA0A5-1B67-4B37-BB43-D9C24B5C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EA2EA-9F7B-4A5A-8467-718CDFE2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2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ABFBC-C5FA-4AC4-8A4E-BA3927D2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186D6-5FA3-40D9-9C16-A9C42F0C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15B13-5CC0-423F-9F31-AD9509E09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888C6-BBE5-49D7-A8D2-B9712A84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506EA-DC82-4C1C-891F-2D12DD3D6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B89CA-EF87-4741-857C-054C3147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0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F61060-A907-451D-8197-F0713260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F8615-07B1-415B-B79F-98557ED31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9F230-FDAC-4E2E-B0CD-330676B03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A2B48-AE35-469C-8CBB-020616FD63B7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A0380-BF03-44E8-8675-EB8E00FA2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A7194-8118-446D-85A1-268308C90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ECDC-890E-4AE2-A5E3-AB59F9ECC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brauner@healthylincoln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nebraska.org/what-we-do/align-nebraska-project.htm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amanetwork.com/journals/jama/article-abstract/2827212?utm_source=substack&amp;utm_medium=emai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6951" y="2107431"/>
            <a:ext cx="9078097" cy="2265405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Achieving High Community HPV Vaccination Rates</a:t>
            </a:r>
            <a:endParaRPr lang="en-US" sz="72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5297"/>
            <a:ext cx="9143998" cy="1494739"/>
          </a:xfrm>
        </p:spPr>
        <p:txBody>
          <a:bodyPr>
            <a:noAutofit/>
          </a:bodyPr>
          <a:lstStyle/>
          <a:p>
            <a:r>
              <a:rPr lang="en-US" sz="4400" dirty="0"/>
              <a:t>CAH/RHC Quality Conference</a:t>
            </a:r>
          </a:p>
          <a:p>
            <a:r>
              <a:rPr lang="en-US" sz="4400" dirty="0"/>
              <a:t>November 13, 2025</a:t>
            </a:r>
          </a:p>
          <a:p>
            <a:r>
              <a:rPr lang="en-US" sz="4400" dirty="0"/>
              <a:t>Bob Rauner, MD, MPH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184" y="-32701"/>
            <a:ext cx="5913633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8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D789-C471-4674-8878-F5861F80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C1CE68-50D2-445D-A48C-34493D1C3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258" y="91361"/>
            <a:ext cx="10515600" cy="3815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7C6DB5-14C4-4BBE-A16D-D4786A13A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58" y="3680550"/>
            <a:ext cx="11501256" cy="29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6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2;p15"/>
          <p:cNvSpPr txBox="1">
            <a:spLocks/>
          </p:cNvSpPr>
          <p:nvPr/>
        </p:nvSpPr>
        <p:spPr>
          <a:xfrm>
            <a:off x="486888" y="758952"/>
            <a:ext cx="11245933" cy="46680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ts val="8000"/>
            </a:pPr>
            <a:r>
              <a:rPr lang="en-US" sz="8000" dirty="0">
                <a:solidFill>
                  <a:srgbClr val="262626"/>
                </a:solidFill>
                <a:latin typeface="+mn-lt"/>
              </a:rPr>
              <a:t>Lessons Learned From the Clinics &amp; ACOs Who Do It Best</a:t>
            </a:r>
          </a:p>
        </p:txBody>
      </p:sp>
    </p:spTree>
    <p:extLst>
      <p:ext uri="{BB962C8B-B14F-4D97-AF65-F5344CB8AC3E}">
        <p14:creationId xmlns:p14="http://schemas.microsoft.com/office/powerpoint/2010/main" val="398366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518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982" y="4602352"/>
            <a:ext cx="7847414" cy="21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92" y="1"/>
            <a:ext cx="9036908" cy="115329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6 Habits of Highly Effective Clinics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76300" y="1153297"/>
            <a:ext cx="10408920" cy="54616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Physician engagement drives patient and practice team engagement.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Co-located (rather than centrally housed) care management greatly improved practices’ ability to share information and coordinate team-based care.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Offloading routine tasks (e.g., medication refills, gap closures) from the primary care physician </a:t>
            </a:r>
            <a:r>
              <a:rPr lang="en-US" sz="3200" dirty="0" err="1"/>
              <a:t>workstream</a:t>
            </a:r>
            <a:r>
              <a:rPr lang="en-US" sz="3200" dirty="0"/>
              <a:t> frees them to focus on patient needs and championing team-based care.</a:t>
            </a:r>
          </a:p>
          <a:p>
            <a:pPr marL="0" indent="0">
              <a:buNone/>
            </a:pPr>
            <a:r>
              <a:rPr lang="en-US" sz="3200" dirty="0"/>
              <a:t> - Physicians lead, staff does.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15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092" y="1"/>
            <a:ext cx="9036908" cy="115329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6 Habits of Highly Effective Clinics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5820" y="1153297"/>
            <a:ext cx="10629900" cy="540402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Availability and responsiveness to patient needs </a:t>
            </a:r>
            <a:r>
              <a:rPr lang="en-US" sz="3200" i="1" dirty="0"/>
              <a:t>as well as patient awareness of the availability</a:t>
            </a:r>
            <a:r>
              <a:rPr lang="en-US" sz="3200" dirty="0"/>
              <a:t> mattered more than extended hours.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Integrating performance reporting into regular team huddles or communication drives accountability for performance. Sharing provider-level performance regularly also motivated improvement among individual providers.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High-performing practices had a method for identifying patients who would benefit from interventions.</a:t>
            </a:r>
          </a:p>
        </p:txBody>
      </p:sp>
    </p:spTree>
    <p:extLst>
      <p:ext uri="{BB962C8B-B14F-4D97-AF65-F5344CB8AC3E}">
        <p14:creationId xmlns:p14="http://schemas.microsoft.com/office/powerpoint/2010/main" val="3304074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1415617"/>
            <a:ext cx="6477000" cy="9539621"/>
          </a:xfrm>
        </p:spPr>
      </p:pic>
    </p:spTree>
    <p:extLst>
      <p:ext uri="{BB962C8B-B14F-4D97-AF65-F5344CB8AC3E}">
        <p14:creationId xmlns:p14="http://schemas.microsoft.com/office/powerpoint/2010/main" val="311325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64"/>
          <p:cNvPicPr preferRelativeResize="0"/>
          <p:nvPr/>
        </p:nvPicPr>
        <p:blipFill rotWithShape="1">
          <a:blip r:embed="rId3">
            <a:alphaModFix/>
          </a:blip>
          <a:srcRect b="9771"/>
          <a:stretch/>
        </p:blipFill>
        <p:spPr>
          <a:xfrm>
            <a:off x="2020950" y="304800"/>
            <a:ext cx="8150100" cy="56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4"/>
          <p:cNvSpPr txBox="1"/>
          <p:nvPr/>
        </p:nvSpPr>
        <p:spPr>
          <a:xfrm>
            <a:off x="1828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820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5"/>
          <p:cNvSpPr txBox="1">
            <a:spLocks noGrp="1"/>
          </p:cNvSpPr>
          <p:nvPr>
            <p:ph type="title"/>
          </p:nvPr>
        </p:nvSpPr>
        <p:spPr>
          <a:xfrm>
            <a:off x="937260" y="286604"/>
            <a:ext cx="9837420" cy="14508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6600" dirty="0">
                <a:latin typeface="+mn-lt"/>
              </a:rPr>
              <a:t>Possible Interventions</a:t>
            </a:r>
            <a:endParaRPr sz="6600" dirty="0">
              <a:latin typeface="+mn-lt"/>
            </a:endParaRPr>
          </a:p>
        </p:txBody>
      </p:sp>
      <p:sp>
        <p:nvSpPr>
          <p:cNvPr id="563" name="Google Shape;563;p65"/>
          <p:cNvSpPr txBox="1">
            <a:spLocks noGrp="1"/>
          </p:cNvSpPr>
          <p:nvPr>
            <p:ph type="body" idx="1"/>
          </p:nvPr>
        </p:nvSpPr>
        <p:spPr>
          <a:xfrm>
            <a:off x="937260" y="1845734"/>
            <a:ext cx="9715500" cy="4516966"/>
          </a:xfrm>
          <a:prstGeom prst="rect">
            <a:avLst/>
          </a:prstGeom>
        </p:spPr>
        <p:txBody>
          <a:bodyPr spcFirstLastPara="1" vert="horz" wrap="square" lIns="0" tIns="45700" rIns="0" bIns="45700" rtlCol="0" anchor="t" anchorCtr="0">
            <a:noAutofit/>
          </a:bodyPr>
          <a:lstStyle/>
          <a:p>
            <a:pPr marL="457200" indent="-419100">
              <a:spcBef>
                <a:spcPts val="1200"/>
              </a:spcBef>
              <a:buSzPts val="3000"/>
              <a:buAutoNum type="arabicPeriod"/>
            </a:pPr>
            <a:r>
              <a:rPr lang="en-US" sz="4000" dirty="0"/>
              <a:t>Reminder systems (EHR alerts, patient reminders).</a:t>
            </a:r>
            <a:endParaRPr sz="4000" dirty="0"/>
          </a:p>
          <a:p>
            <a:pPr marL="457200" indent="-419100">
              <a:spcBef>
                <a:spcPts val="0"/>
              </a:spcBef>
              <a:buSzPts val="3000"/>
              <a:buAutoNum type="arabicPeriod"/>
            </a:pPr>
            <a:r>
              <a:rPr lang="en-US" sz="4000" dirty="0"/>
              <a:t>Recall lists of overdue patients, who follows up on the “gaps in care”? (Work flow?)</a:t>
            </a:r>
            <a:endParaRPr sz="4000" dirty="0"/>
          </a:p>
          <a:p>
            <a:pPr marL="457200" indent="-419100">
              <a:spcBef>
                <a:spcPts val="0"/>
              </a:spcBef>
              <a:buSzPts val="3000"/>
              <a:buAutoNum type="arabicPeriod"/>
            </a:pPr>
            <a:r>
              <a:rPr lang="en-US" sz="4000" dirty="0"/>
              <a:t>Training MA/LPN/RN staff to correctly measure blood pressure and train patients on home blood pressure monitoring.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78924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66"/>
          <p:cNvPicPr preferRelativeResize="0"/>
          <p:nvPr/>
        </p:nvPicPr>
        <p:blipFill rotWithShape="1">
          <a:blip r:embed="rId3">
            <a:alphaModFix/>
          </a:blip>
          <a:srcRect b="9288"/>
          <a:stretch/>
        </p:blipFill>
        <p:spPr>
          <a:xfrm>
            <a:off x="1854626" y="152400"/>
            <a:ext cx="8482749" cy="59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66"/>
          <p:cNvSpPr txBox="1"/>
          <p:nvPr/>
        </p:nvSpPr>
        <p:spPr>
          <a:xfrm>
            <a:off x="1828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5931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252950"/>
            <a:ext cx="8839200" cy="5570538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63"/>
          <p:cNvSpPr txBox="1"/>
          <p:nvPr/>
        </p:nvSpPr>
        <p:spPr>
          <a:xfrm>
            <a:off x="1828800" y="4053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5028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108B3A9-E66A-72F8-D432-885F9241D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40" y="0"/>
            <a:ext cx="4018689" cy="19262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F407D6-18DB-4DE5-8383-194D88158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3233"/>
            <a:ext cx="7474857" cy="5344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DCCD22-E53F-DFB8-23F9-FD6BA25B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135" y="2876283"/>
            <a:ext cx="9895158" cy="39817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4F51B3-896C-73C1-0E1C-498C8EB74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4775" y="0"/>
            <a:ext cx="4187224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4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0"/>
          <p:cNvSpPr txBox="1">
            <a:spLocks noGrp="1"/>
          </p:cNvSpPr>
          <p:nvPr>
            <p:ph type="title"/>
          </p:nvPr>
        </p:nvSpPr>
        <p:spPr>
          <a:xfrm>
            <a:off x="2346960" y="286604"/>
            <a:ext cx="7543800" cy="14508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8800" dirty="0">
                <a:latin typeface="+mn-lt"/>
              </a:rPr>
              <a:t>Communication</a:t>
            </a:r>
            <a:endParaRPr sz="8800" dirty="0">
              <a:latin typeface="+mn-lt"/>
            </a:endParaRPr>
          </a:p>
        </p:txBody>
      </p:sp>
      <p:sp>
        <p:nvSpPr>
          <p:cNvPr id="529" name="Google Shape;529;p60"/>
          <p:cNvSpPr txBox="1">
            <a:spLocks noGrp="1"/>
          </p:cNvSpPr>
          <p:nvPr>
            <p:ph type="body" idx="1"/>
          </p:nvPr>
        </p:nvSpPr>
        <p:spPr>
          <a:xfrm>
            <a:off x="1021080" y="1935480"/>
            <a:ext cx="9745980" cy="4320540"/>
          </a:xfrm>
          <a:prstGeom prst="rect">
            <a:avLst/>
          </a:prstGeom>
        </p:spPr>
        <p:txBody>
          <a:bodyPr spcFirstLastPara="1" vert="horz" wrap="square" lIns="0" tIns="45700" rIns="0" bIns="45700" rtlCol="0" anchor="t" anchorCtr="0">
            <a:noAutofit/>
          </a:bodyPr>
          <a:lstStyle/>
          <a:p>
            <a:pPr marL="457200" indent="-419100">
              <a:spcBef>
                <a:spcPts val="1200"/>
              </a:spcBef>
              <a:buSzPts val="3000"/>
              <a:buChar char="➢"/>
            </a:pPr>
            <a:r>
              <a:rPr lang="en-US" sz="4000" dirty="0"/>
              <a:t>DO: Positive competition (highlight &amp; share)</a:t>
            </a:r>
            <a:endParaRPr sz="4000" dirty="0"/>
          </a:p>
          <a:p>
            <a:pPr marL="457200" indent="-419100">
              <a:spcBef>
                <a:spcPts val="0"/>
              </a:spcBef>
              <a:buSzPts val="3000"/>
              <a:buChar char="➢"/>
            </a:pPr>
            <a:r>
              <a:rPr lang="en-US" sz="4000" dirty="0"/>
              <a:t>DON’T DO: “Rank and spank”</a:t>
            </a:r>
            <a:endParaRPr sz="4000" dirty="0"/>
          </a:p>
          <a:p>
            <a:pPr marL="457200" indent="-419100">
              <a:spcBef>
                <a:spcPts val="0"/>
              </a:spcBef>
              <a:buSzPts val="3000"/>
              <a:buChar char="➢"/>
            </a:pPr>
            <a:r>
              <a:rPr lang="en-US" sz="4000" dirty="0"/>
              <a:t>DO: Work As a Team</a:t>
            </a:r>
            <a:endParaRPr sz="4000" dirty="0"/>
          </a:p>
          <a:p>
            <a:pPr marL="0" indent="0">
              <a:spcBef>
                <a:spcPts val="1200"/>
              </a:spcBef>
              <a:buNone/>
            </a:pPr>
            <a:endParaRPr sz="4000" dirty="0"/>
          </a:p>
          <a:p>
            <a:pPr marL="0" indent="0" algn="ctr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 sz="4000" dirty="0"/>
              <a:t>Everyone in the clinic should know the role they play in improving quality!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346412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1"/>
          <p:cNvSpPr txBox="1">
            <a:spLocks noGrp="1"/>
          </p:cNvSpPr>
          <p:nvPr>
            <p:ph type="title"/>
          </p:nvPr>
        </p:nvSpPr>
        <p:spPr>
          <a:xfrm>
            <a:off x="251460" y="655320"/>
            <a:ext cx="11239500" cy="569214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400" dirty="0">
                <a:solidFill>
                  <a:schemeClr val="dk1"/>
                </a:solidFill>
                <a:latin typeface="+mn-lt"/>
              </a:rPr>
              <a:t>“If you want to build an organization that is fearful, angry, cynical, and full of resistance to change, </a:t>
            </a:r>
            <a:br>
              <a:rPr lang="en-US" sz="5400" dirty="0">
                <a:solidFill>
                  <a:schemeClr val="dk1"/>
                </a:solidFill>
                <a:latin typeface="+mn-lt"/>
              </a:rPr>
            </a:br>
            <a:r>
              <a:rPr lang="en-US" sz="5400" dirty="0">
                <a:solidFill>
                  <a:schemeClr val="dk1"/>
                </a:solidFill>
                <a:latin typeface="+mn-lt"/>
              </a:rPr>
              <a:t>dump in data without explanation and start ranking and spanking.” </a:t>
            </a:r>
            <a:r>
              <a:rPr lang="en-US" sz="4800" dirty="0">
                <a:solidFill>
                  <a:schemeClr val="dk1"/>
                </a:solidFill>
                <a:latin typeface="+mn-lt"/>
              </a:rPr>
              <a:t>		</a:t>
            </a:r>
            <a:br>
              <a:rPr lang="en-US" sz="4800" dirty="0">
                <a:solidFill>
                  <a:schemeClr val="dk1"/>
                </a:solidFill>
                <a:latin typeface="+mn-lt"/>
              </a:rPr>
            </a:br>
            <a:r>
              <a:rPr lang="en-US" sz="4800" b="1" dirty="0">
                <a:latin typeface="+mn-lt"/>
              </a:rPr>
              <a:t>Thom Walsh, Ph.D.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071588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1676401" y="248194"/>
          <a:ext cx="8766175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1016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0472"/>
            <a:ext cx="10878068" cy="61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879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>
            <a:spLocks noGrp="1"/>
          </p:cNvSpPr>
          <p:nvPr>
            <p:ph type="title"/>
          </p:nvPr>
        </p:nvSpPr>
        <p:spPr>
          <a:xfrm>
            <a:off x="2346960" y="286604"/>
            <a:ext cx="7543800" cy="14508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 l="39860" t="34984" r="16187" b="15664"/>
          <a:stretch/>
        </p:blipFill>
        <p:spPr>
          <a:xfrm>
            <a:off x="1112520" y="21765"/>
            <a:ext cx="10165080" cy="6844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56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E4A1C-FA07-45F2-2BB4-531602698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A3BA-7ECE-645B-90E4-EE8DEA98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/>
              <a:t>Clinics Who Did It Best for HPV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56C68-C301-2C33-D0FA-E1C07F707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Started at 9 &amp; 10 Year Old WCC</a:t>
            </a:r>
          </a:p>
          <a:p>
            <a:r>
              <a:rPr lang="en-US" sz="6000" dirty="0"/>
              <a:t>Said It the Right Way</a:t>
            </a:r>
          </a:p>
          <a:p>
            <a:r>
              <a:rPr lang="en-US" sz="6000" dirty="0"/>
              <a:t>Had a Recall System</a:t>
            </a:r>
          </a:p>
        </p:txBody>
      </p:sp>
    </p:spTree>
    <p:extLst>
      <p:ext uri="{BB962C8B-B14F-4D97-AF65-F5344CB8AC3E}">
        <p14:creationId xmlns:p14="http://schemas.microsoft.com/office/powerpoint/2010/main" val="3869233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93EB-4ABF-A1A8-5F45-0674B806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/>
              <a:t>Clinics Who Did It Best for HPV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600DD-A937-4C1F-3B71-9A8197382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Do Say: </a:t>
            </a:r>
          </a:p>
          <a:p>
            <a:pPr marL="457200" lvl="1" indent="0">
              <a:buNone/>
            </a:pPr>
            <a:r>
              <a:rPr lang="en-US" sz="5600" dirty="0"/>
              <a:t>“These are the 3 vaccines we recommend for your child.”</a:t>
            </a:r>
          </a:p>
        </p:txBody>
      </p:sp>
    </p:spTree>
    <p:extLst>
      <p:ext uri="{BB962C8B-B14F-4D97-AF65-F5344CB8AC3E}">
        <p14:creationId xmlns:p14="http://schemas.microsoft.com/office/powerpoint/2010/main" val="842343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7AB55B-AC8F-4BE6-95F8-AD8190686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399" y="167005"/>
            <a:ext cx="4391456" cy="650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15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2081-C1F4-4439-B696-183A75CA1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394460"/>
            <a:ext cx="11239500" cy="4782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Questions?</a:t>
            </a:r>
          </a:p>
          <a:p>
            <a:pPr marL="0" indent="0" algn="ctr">
              <a:buNone/>
            </a:pPr>
            <a:r>
              <a:rPr lang="en-US" sz="7200" dirty="0"/>
              <a:t>Bob Rauner, MD, MPH</a:t>
            </a:r>
          </a:p>
          <a:p>
            <a:pPr marL="0" indent="0" algn="ctr">
              <a:buNone/>
            </a:pPr>
            <a:r>
              <a:rPr lang="en-US" sz="7200" dirty="0">
                <a:hlinkClick r:id="rId2"/>
              </a:rPr>
              <a:t>brauner@healthylincoln.org</a:t>
            </a:r>
            <a:r>
              <a:rPr lang="en-US" sz="7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318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3F867-06A0-0F60-9026-29CDDBB62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22" y="652071"/>
            <a:ext cx="11686955" cy="58391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9B41EB-603A-911A-7AF4-634435FA44B2}"/>
              </a:ext>
            </a:extLst>
          </p:cNvPr>
          <p:cNvSpPr txBox="1"/>
          <p:nvPr/>
        </p:nvSpPr>
        <p:spPr>
          <a:xfrm>
            <a:off x="1168400" y="6306570"/>
            <a:ext cx="758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https://healthynebraska.org/what-we-do/align-nebraska-project.html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69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4FAF74-5D6B-7305-0438-A3508B29C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93" y="0"/>
            <a:ext cx="9972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0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EE94-DA41-0F6D-9FB0-B77672C69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A16EA5-127A-7B53-E283-A7DEE6DDE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27" y="1016000"/>
            <a:ext cx="11051593" cy="5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24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8BCF6-0FBB-5EEE-3B1E-1DBFE6C94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76F287-CFF5-2381-9905-03B35747E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40" y="2342034"/>
            <a:ext cx="11919317" cy="2383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F1637C-6859-7CF7-3E0F-41B4BF16658B}"/>
              </a:ext>
            </a:extLst>
          </p:cNvPr>
          <p:cNvSpPr txBox="1"/>
          <p:nvPr/>
        </p:nvSpPr>
        <p:spPr>
          <a:xfrm>
            <a:off x="136340" y="4486275"/>
            <a:ext cx="11476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40% by Age 12, Better Than 90</a:t>
            </a:r>
            <a:r>
              <a:rPr lang="en-US" sz="7200" baseline="30000" dirty="0"/>
              <a:t>th</a:t>
            </a:r>
            <a:r>
              <a:rPr lang="en-US" sz="7200" dirty="0"/>
              <a:t> Percentile US Average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AB5685B-E861-DB72-3C39-A08A8C001130}"/>
              </a:ext>
            </a:extLst>
          </p:cNvPr>
          <p:cNvCxnSpPr>
            <a:cxnSpLocks/>
          </p:cNvCxnSpPr>
          <p:nvPr/>
        </p:nvCxnSpPr>
        <p:spPr>
          <a:xfrm flipV="1">
            <a:off x="6652260" y="3623310"/>
            <a:ext cx="365760" cy="862965"/>
          </a:xfrm>
          <a:prstGeom prst="straightConnector1">
            <a:avLst/>
          </a:prstGeom>
          <a:ln w="889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107E44F-7413-9063-9530-1616E6AD6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41" y="2580420"/>
            <a:ext cx="11919318" cy="8957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60CD98-BDCC-A29A-4D0B-C136D3F6B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40" y="1503186"/>
            <a:ext cx="11919317" cy="8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2;p15"/>
          <p:cNvSpPr txBox="1">
            <a:spLocks/>
          </p:cNvSpPr>
          <p:nvPr/>
        </p:nvSpPr>
        <p:spPr>
          <a:xfrm>
            <a:off x="2346960" y="758952"/>
            <a:ext cx="7543800" cy="3892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SzPts val="8000"/>
            </a:pPr>
            <a:r>
              <a:rPr lang="en-US" sz="20000" dirty="0">
                <a:solidFill>
                  <a:srgbClr val="262626"/>
                </a:solidFill>
                <a:latin typeface="+mn-lt"/>
              </a:rPr>
              <a:t>WHY?</a:t>
            </a:r>
            <a:endParaRPr lang="en-US" sz="2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781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/>
          <p:nvPr/>
        </p:nvSpPr>
        <p:spPr>
          <a:xfrm>
            <a:off x="1524000" y="0"/>
            <a:ext cx="913973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242661" y="7951"/>
            <a:ext cx="3038093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704691" y="516835"/>
            <a:ext cx="2313633" cy="577284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SzPts val="3100"/>
            </a:pPr>
            <a:r>
              <a:rPr lang="en-US" sz="7200" dirty="0">
                <a:solidFill>
                  <a:srgbClr val="FFFFFF"/>
                </a:solidFill>
              </a:rPr>
              <a:t>5 Whys</a:t>
            </a:r>
            <a:endParaRPr sz="7200" dirty="0">
              <a:solidFill>
                <a:srgbClr val="FFFFFF"/>
              </a:solidFill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3262837" y="0"/>
            <a:ext cx="48006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9" name="Google Shape;169;p19"/>
          <p:cNvGrpSpPr/>
          <p:nvPr/>
        </p:nvGrpSpPr>
        <p:grpSpPr>
          <a:xfrm>
            <a:off x="3480354" y="214121"/>
            <a:ext cx="8287576" cy="6487304"/>
            <a:chOff x="0" y="689"/>
            <a:chExt cx="5178650" cy="5648532"/>
          </a:xfrm>
        </p:grpSpPr>
        <p:cxnSp>
          <p:nvCxnSpPr>
            <p:cNvPr id="170" name="Google Shape;170;p19"/>
            <p:cNvCxnSpPr/>
            <p:nvPr/>
          </p:nvCxnSpPr>
          <p:spPr>
            <a:xfrm>
              <a:off x="0" y="689"/>
              <a:ext cx="5098256" cy="0"/>
            </a:xfrm>
            <a:prstGeom prst="straightConnector1">
              <a:avLst/>
            </a:prstGeom>
            <a:gradFill>
              <a:gsLst>
                <a:gs pos="0">
                  <a:srgbClr val="A01908"/>
                </a:gs>
                <a:gs pos="34000">
                  <a:srgbClr val="9F1C0B"/>
                </a:gs>
                <a:gs pos="70000">
                  <a:srgbClr val="A51A07"/>
                </a:gs>
                <a:gs pos="100000">
                  <a:srgbClr val="A12615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rgbClr val="9B2B1C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sp>
          <p:nvSpPr>
            <p:cNvPr id="171" name="Google Shape;171;p19"/>
            <p:cNvSpPr/>
            <p:nvPr/>
          </p:nvSpPr>
          <p:spPr>
            <a:xfrm>
              <a:off x="0" y="689"/>
              <a:ext cx="5098256" cy="1129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" name="Google Shape;172;p19"/>
            <p:cNvSpPr txBox="1"/>
            <p:nvPr/>
          </p:nvSpPr>
          <p:spPr>
            <a:xfrm>
              <a:off x="0" y="689"/>
              <a:ext cx="5098256" cy="1129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3100"/>
              </a:pPr>
              <a:r>
                <a:rPr lang="en-US" sz="4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It’s the Best Care for Our Patients</a:t>
              </a:r>
              <a:endParaRPr sz="4400" dirty="0"/>
            </a:p>
          </p:txBody>
        </p:sp>
        <p:cxnSp>
          <p:nvCxnSpPr>
            <p:cNvPr id="173" name="Google Shape;173;p19"/>
            <p:cNvCxnSpPr/>
            <p:nvPr/>
          </p:nvCxnSpPr>
          <p:spPr>
            <a:xfrm>
              <a:off x="0" y="1130396"/>
              <a:ext cx="5098256" cy="0"/>
            </a:xfrm>
            <a:prstGeom prst="straightConnector1">
              <a:avLst/>
            </a:prstGeom>
            <a:gradFill>
              <a:gsLst>
                <a:gs pos="0">
                  <a:srgbClr val="9D855A"/>
                </a:gs>
                <a:gs pos="34000">
                  <a:srgbClr val="9E865C"/>
                </a:gs>
                <a:gs pos="70000">
                  <a:srgbClr val="A1895D"/>
                </a:gs>
                <a:gs pos="100000">
                  <a:srgbClr val="A48E67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sp>
          <p:nvSpPr>
            <p:cNvPr id="174" name="Google Shape;174;p19"/>
            <p:cNvSpPr/>
            <p:nvPr/>
          </p:nvSpPr>
          <p:spPr>
            <a:xfrm>
              <a:off x="0" y="1130396"/>
              <a:ext cx="5098256" cy="1129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" name="Google Shape;175;p19"/>
            <p:cNvSpPr txBox="1"/>
            <p:nvPr/>
          </p:nvSpPr>
          <p:spPr>
            <a:xfrm>
              <a:off x="0" y="1130396"/>
              <a:ext cx="5098256" cy="1129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3100"/>
              </a:pPr>
              <a:r>
                <a:rPr lang="en-US" sz="4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Doing It Together Improves the Health of Our Community</a:t>
              </a:r>
              <a:endParaRPr sz="4400" dirty="0"/>
            </a:p>
          </p:txBody>
        </p:sp>
        <p:cxnSp>
          <p:nvCxnSpPr>
            <p:cNvPr id="176" name="Google Shape;176;p19"/>
            <p:cNvCxnSpPr/>
            <p:nvPr/>
          </p:nvCxnSpPr>
          <p:spPr>
            <a:xfrm>
              <a:off x="0" y="2260102"/>
              <a:ext cx="5098256" cy="0"/>
            </a:xfrm>
            <a:prstGeom prst="straightConnector1">
              <a:avLst/>
            </a:prstGeom>
            <a:gradFill>
              <a:gsLst>
                <a:gs pos="0">
                  <a:srgbClr val="935641"/>
                </a:gs>
                <a:gs pos="34000">
                  <a:srgbClr val="925644"/>
                </a:gs>
                <a:gs pos="70000">
                  <a:srgbClr val="975843"/>
                </a:gs>
                <a:gs pos="100000">
                  <a:srgbClr val="98604D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sp>
          <p:nvSpPr>
            <p:cNvPr id="177" name="Google Shape;177;p19"/>
            <p:cNvSpPr/>
            <p:nvPr/>
          </p:nvSpPr>
          <p:spPr>
            <a:xfrm>
              <a:off x="80450" y="1811102"/>
              <a:ext cx="5098200" cy="11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3" y="2260108"/>
              <a:ext cx="5098200" cy="68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3100"/>
              </a:pPr>
              <a:r>
                <a:rPr lang="en-US" sz="4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Get Style Points If You’re the Best!</a:t>
              </a:r>
              <a:endParaRPr sz="4400" dirty="0"/>
            </a:p>
          </p:txBody>
        </p:sp>
        <p:cxnSp>
          <p:nvCxnSpPr>
            <p:cNvPr id="179" name="Google Shape;179;p19"/>
            <p:cNvCxnSpPr/>
            <p:nvPr/>
          </p:nvCxnSpPr>
          <p:spPr>
            <a:xfrm>
              <a:off x="0" y="3389809"/>
              <a:ext cx="5098256" cy="0"/>
            </a:xfrm>
            <a:prstGeom prst="straightConnector1">
              <a:avLst/>
            </a:prstGeom>
            <a:gradFill>
              <a:gsLst>
                <a:gs pos="0">
                  <a:srgbClr val="877879"/>
                </a:gs>
                <a:gs pos="34000">
                  <a:srgbClr val="89797A"/>
                </a:gs>
                <a:gs pos="70000">
                  <a:srgbClr val="8B7B7C"/>
                </a:gs>
                <a:gs pos="100000">
                  <a:srgbClr val="918384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sp>
          <p:nvSpPr>
            <p:cNvPr id="180" name="Google Shape;180;p19"/>
            <p:cNvSpPr/>
            <p:nvPr/>
          </p:nvSpPr>
          <p:spPr>
            <a:xfrm>
              <a:off x="0" y="3389809"/>
              <a:ext cx="5098200" cy="11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" name="Google Shape;181;p19"/>
            <p:cNvSpPr txBox="1"/>
            <p:nvPr/>
          </p:nvSpPr>
          <p:spPr>
            <a:xfrm>
              <a:off x="0" y="3389809"/>
              <a:ext cx="5098200" cy="112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3100"/>
              </a:pPr>
              <a:r>
                <a:rPr lang="en-US" sz="4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You Can Get Paid Better on ACO Contracts (and Reduce Risk)</a:t>
              </a:r>
              <a:endParaRPr sz="4400" dirty="0"/>
            </a:p>
          </p:txBody>
        </p:sp>
        <p:cxnSp>
          <p:nvCxnSpPr>
            <p:cNvPr id="182" name="Google Shape;182;p19"/>
            <p:cNvCxnSpPr/>
            <p:nvPr/>
          </p:nvCxnSpPr>
          <p:spPr>
            <a:xfrm>
              <a:off x="0" y="4519515"/>
              <a:ext cx="5098256" cy="0"/>
            </a:xfrm>
            <a:prstGeom prst="straightConnector1">
              <a:avLst/>
            </a:prstGeom>
            <a:gradFill>
              <a:gsLst>
                <a:gs pos="0">
                  <a:srgbClr val="804E50"/>
                </a:gs>
                <a:gs pos="34000">
                  <a:srgbClr val="805052"/>
                </a:gs>
                <a:gs pos="70000">
                  <a:srgbClr val="844F52"/>
                </a:gs>
                <a:gs pos="100000">
                  <a:srgbClr val="87585B"/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>
              <a:solidFill>
                <a:srgbClr val="855B5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</p:cxnSp>
        <p:sp>
          <p:nvSpPr>
            <p:cNvPr id="183" name="Google Shape;183;p19"/>
            <p:cNvSpPr/>
            <p:nvPr/>
          </p:nvSpPr>
          <p:spPr>
            <a:xfrm>
              <a:off x="0" y="4519515"/>
              <a:ext cx="5098256" cy="1129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" name="Google Shape;184;p19"/>
            <p:cNvSpPr txBox="1"/>
            <p:nvPr/>
          </p:nvSpPr>
          <p:spPr>
            <a:xfrm>
              <a:off x="0" y="4519515"/>
              <a:ext cx="5098256" cy="11297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dk1"/>
                </a:buClr>
                <a:buSzPts val="3100"/>
              </a:pPr>
              <a:r>
                <a:rPr lang="en-US" sz="4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30 Hours CME/Part IV MOC</a:t>
              </a:r>
              <a:endParaRPr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5519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D0B053-16C0-42DF-BAF7-8A8AED3A6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9" y="0"/>
            <a:ext cx="7772401" cy="187057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FED020-A91E-40C6-A081-96C9A989AE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1222" y="1970865"/>
            <a:ext cx="8011663" cy="45220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A04FCC-C0F2-43C8-A3B7-03CE7760FE7B}"/>
              </a:ext>
            </a:extLst>
          </p:cNvPr>
          <p:cNvSpPr/>
          <p:nvPr/>
        </p:nvSpPr>
        <p:spPr>
          <a:xfrm>
            <a:off x="376517" y="6308209"/>
            <a:ext cx="11600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https://jamanetwork.com/journals/jama/article-abstract/2827212?utm_source=substack&amp;utm_medium=email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788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41BDD092BE548A795209E0B295E78" ma:contentTypeVersion="15" ma:contentTypeDescription="Create a new document." ma:contentTypeScope="" ma:versionID="8ea9b18e08c5d6948f8d002b6077ae9e">
  <xsd:schema xmlns:xsd="http://www.w3.org/2001/XMLSchema" xmlns:xs="http://www.w3.org/2001/XMLSchema" xmlns:p="http://schemas.microsoft.com/office/2006/metadata/properties" xmlns:ns2="e11de594-a3b1-4008-a780-ca9741a96185" xmlns:ns3="93b2944e-2a71-41f0-bb35-6ef2c31de7bf" targetNamespace="http://schemas.microsoft.com/office/2006/metadata/properties" ma:root="true" ma:fieldsID="1353690ba5fd531ef1bcaf4b7cd3538e" ns2:_="" ns3:_="">
    <xsd:import namespace="e11de594-a3b1-4008-a780-ca9741a96185"/>
    <xsd:import namespace="93b2944e-2a71-41f0-bb35-6ef2c31de7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de594-a3b1-4008-a780-ca9741a961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00352fb-e6ad-431e-8ba3-84ffe30667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2944e-2a71-41f0-bb35-6ef2c31de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fac811-9490-418a-b842-581e77bdd39f}" ma:internalName="TaxCatchAll" ma:showField="CatchAllData" ma:web="93b2944e-2a71-41f0-bb35-6ef2c31de7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1de594-a3b1-4008-a780-ca9741a96185">
      <Terms xmlns="http://schemas.microsoft.com/office/infopath/2007/PartnerControls"/>
    </lcf76f155ced4ddcb4097134ff3c332f>
    <TaxCatchAll xmlns="93b2944e-2a71-41f0-bb35-6ef2c31de7bf" xsi:nil="true"/>
  </documentManagement>
</p:properties>
</file>

<file path=customXml/itemProps1.xml><?xml version="1.0" encoding="utf-8"?>
<ds:datastoreItem xmlns:ds="http://schemas.openxmlformats.org/officeDocument/2006/customXml" ds:itemID="{41C110C1-8497-4DCF-8DBD-D3CB95A0BB35}"/>
</file>

<file path=customXml/itemProps2.xml><?xml version="1.0" encoding="utf-8"?>
<ds:datastoreItem xmlns:ds="http://schemas.openxmlformats.org/officeDocument/2006/customXml" ds:itemID="{EDB9E6DF-025F-4A86-821D-9B76F365AC55}"/>
</file>

<file path=customXml/itemProps3.xml><?xml version="1.0" encoding="utf-8"?>
<ds:datastoreItem xmlns:ds="http://schemas.openxmlformats.org/officeDocument/2006/customXml" ds:itemID="{26B796D2-A205-46CE-AA94-065952FD9DDE}"/>
</file>

<file path=docProps/app.xml><?xml version="1.0" encoding="utf-8"?>
<Properties xmlns="http://schemas.openxmlformats.org/officeDocument/2006/extended-properties" xmlns:vt="http://schemas.openxmlformats.org/officeDocument/2006/docPropsVTypes">
  <TotalTime>7178</TotalTime>
  <Words>498</Words>
  <Application>Microsoft Office PowerPoint</Application>
  <PresentationFormat>Widescreen</PresentationFormat>
  <Paragraphs>58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Achieving High Community HPV Vaccination Rates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Whys</vt:lpstr>
      <vt:lpstr>PowerPoint Presentation</vt:lpstr>
      <vt:lpstr>PowerPoint Presentation</vt:lpstr>
      <vt:lpstr>PowerPoint Presentation</vt:lpstr>
      <vt:lpstr>PowerPoint Presentation</vt:lpstr>
      <vt:lpstr>6 Habits of Highly Effective Clinics</vt:lpstr>
      <vt:lpstr>6 Habits of Highly Effective Clinics</vt:lpstr>
      <vt:lpstr>PowerPoint Presentation</vt:lpstr>
      <vt:lpstr>PowerPoint Presentation</vt:lpstr>
      <vt:lpstr>Possible Interventions</vt:lpstr>
      <vt:lpstr>PowerPoint Presentation</vt:lpstr>
      <vt:lpstr>PowerPoint Presentation</vt:lpstr>
      <vt:lpstr>Communication</vt:lpstr>
      <vt:lpstr>“If you want to build an organization that is fearful, angry, cynical, and full of resistance to change,  dump in data without explanation and start ranking and spanking.”    Thom Walsh, Ph.D.</vt:lpstr>
      <vt:lpstr>PowerPoint Presentation</vt:lpstr>
      <vt:lpstr>PowerPoint Presentation</vt:lpstr>
      <vt:lpstr>PowerPoint Presentation</vt:lpstr>
      <vt:lpstr>Clinics Who Did It Best for HPV</vt:lpstr>
      <vt:lpstr>Clinics Who Did It Best for HPV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 Nebraska Adult Health Quality Initiative</dc:title>
  <dc:creator>Bob Rauner</dc:creator>
  <cp:lastModifiedBy>Amber Kavan</cp:lastModifiedBy>
  <cp:revision>61</cp:revision>
  <cp:lastPrinted>2025-01-06T19:01:43Z</cp:lastPrinted>
  <dcterms:created xsi:type="dcterms:W3CDTF">2024-11-08T16:25:12Z</dcterms:created>
  <dcterms:modified xsi:type="dcterms:W3CDTF">2025-11-07T18:33:37Z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0x0101002F641BDD092BE548A795209E0B295E78</vt:lpwstr>
  </property>
</Properties>
</file>